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56" r:id="rId2"/>
    <p:sldId id="367" r:id="rId3"/>
    <p:sldId id="364" r:id="rId4"/>
    <p:sldId id="259" r:id="rId5"/>
    <p:sldId id="327" r:id="rId6"/>
    <p:sldId id="275" r:id="rId7"/>
    <p:sldId id="329" r:id="rId8"/>
    <p:sldId id="299" r:id="rId9"/>
    <p:sldId id="328" r:id="rId10"/>
    <p:sldId id="345" r:id="rId11"/>
    <p:sldId id="331" r:id="rId12"/>
    <p:sldId id="365" r:id="rId13"/>
    <p:sldId id="370" r:id="rId14"/>
    <p:sldId id="368" r:id="rId15"/>
    <p:sldId id="361" r:id="rId16"/>
    <p:sldId id="347" r:id="rId17"/>
    <p:sldId id="332" r:id="rId18"/>
    <p:sldId id="280" r:id="rId19"/>
    <p:sldId id="372" r:id="rId20"/>
    <p:sldId id="333" r:id="rId21"/>
    <p:sldId id="335" r:id="rId22"/>
    <p:sldId id="334" r:id="rId23"/>
    <p:sldId id="337" r:id="rId24"/>
    <p:sldId id="336" r:id="rId25"/>
    <p:sldId id="374" r:id="rId26"/>
    <p:sldId id="357" r:id="rId27"/>
    <p:sldId id="376" r:id="rId28"/>
    <p:sldId id="343" r:id="rId29"/>
    <p:sldId id="363" r:id="rId30"/>
    <p:sldId id="355" r:id="rId31"/>
    <p:sldId id="338" r:id="rId32"/>
    <p:sldId id="371" r:id="rId33"/>
    <p:sldId id="377" r:id="rId34"/>
    <p:sldId id="378" r:id="rId35"/>
    <p:sldId id="380" r:id="rId36"/>
    <p:sldId id="381" r:id="rId37"/>
    <p:sldId id="341" r:id="rId38"/>
    <p:sldId id="295" r:id="rId39"/>
    <p:sldId id="289" r:id="rId40"/>
    <p:sldId id="352" r:id="rId41"/>
    <p:sldId id="356" r:id="rId42"/>
    <p:sldId id="293" r:id="rId43"/>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Περικλής Βαρδάκας" initials="ΠΒ" lastIdx="1" clrIdx="0">
    <p:extLst>
      <p:ext uri="{19B8F6BF-5375-455C-9EA6-DF929625EA0E}">
        <p15:presenceInfo xmlns:p15="http://schemas.microsoft.com/office/powerpoint/2012/main" userId="ff6cdf2343133ce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1E9"/>
    <a:srgbClr val="B038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7853C-536D-4A76-A0AE-DD22124D55A5}" styleName="Στυλ με θέμα 1 - Έμφαση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Στυλ με θέμα 1 - Έμφαση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Χωρίς στυλ, χωρίς πλέγμα">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7AC3CCA-C797-4891-BE02-D94E43425B78}" styleName="Μεσαίο στυλ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84E427A-3D55-4303-BF80-6455036E1DE7}" styleName="Στυλ με θέμα 1 - Έμφαση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7CE84F3-28C3-443E-9E96-99CF82512B78}" styleName="Σκούρο στυλ 1 - Έμφαση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5BE263C-DBD7-4A20-BB59-AAB30ACAA65A}" styleName="Μεσαίο στυλ 3 - Έμφαση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Μεσαίο στυλ 2 - Έμφασ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Φωτεινό στυλ 2 - Έμφαση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EBBBCC-DAD2-459C-BE2E-F6DE35CF9A28}" styleName="Σκούρο στυλ 2 - Έμφαση 3/Έμφαση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Μεσαίο στυλ 1 - Έμφαση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94257" autoAdjust="0"/>
  </p:normalViewPr>
  <p:slideViewPr>
    <p:cSldViewPr snapToGrid="0" snapToObjects="1">
      <p:cViewPr varScale="1">
        <p:scale>
          <a:sx n="80" d="100"/>
          <a:sy n="80" d="100"/>
        </p:scale>
        <p:origin x="83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image" Target="../media/image10.jpg"/></Relationships>
</file>

<file path=ppt/diagrams/_rels/data10.xml.rels><?xml version="1.0" encoding="UTF-8" standalone="yes"?>
<Relationships xmlns="http://schemas.openxmlformats.org/package/2006/relationships"><Relationship Id="rId1" Type="http://schemas.openxmlformats.org/officeDocument/2006/relationships/image" Target="../media/image40.png"/></Relationships>
</file>

<file path=ppt/diagrams/_rels/data11.xml.rels><?xml version="1.0" encoding="UTF-8" standalone="yes"?>
<Relationships xmlns="http://schemas.openxmlformats.org/package/2006/relationships"><Relationship Id="rId1" Type="http://schemas.openxmlformats.org/officeDocument/2006/relationships/image" Target="../media/image41.png"/></Relationships>
</file>

<file path=ppt/diagrams/_rels/data12.xml.rels><?xml version="1.0" encoding="UTF-8" standalone="yes"?>
<Relationships xmlns="http://schemas.openxmlformats.org/package/2006/relationships"><Relationship Id="rId1" Type="http://schemas.openxmlformats.org/officeDocument/2006/relationships/image" Target="../media/image47.png"/></Relationships>
</file>

<file path=ppt/diagrams/_rels/data13.xml.rels><?xml version="1.0" encoding="UTF-8" standalone="yes"?>
<Relationships xmlns="http://schemas.openxmlformats.org/package/2006/relationships"><Relationship Id="rId1" Type="http://schemas.openxmlformats.org/officeDocument/2006/relationships/image" Target="../media/image53.png"/></Relationships>
</file>

<file path=ppt/diagrams/_rels/data2.xml.rels><?xml version="1.0" encoding="UTF-8" standalone="yes"?>
<Relationships xmlns="http://schemas.openxmlformats.org/package/2006/relationships"><Relationship Id="rId1" Type="http://schemas.openxmlformats.org/officeDocument/2006/relationships/image" Target="../media/image13.jpeg"/></Relationships>
</file>

<file path=ppt/diagrams/_rels/data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_rels/data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iagrams/_rels/data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diagrams/_rels/data7.xml.rels><?xml version="1.0" encoding="UTF-8" standalone="yes"?>
<Relationships xmlns="http://schemas.openxmlformats.org/package/2006/relationships"><Relationship Id="rId1" Type="http://schemas.openxmlformats.org/officeDocument/2006/relationships/image" Target="../media/image32.png"/></Relationships>
</file>

<file path=ppt/diagrams/_rels/data9.xml.rels><?xml version="1.0" encoding="UTF-8" standalone="yes"?>
<Relationships xmlns="http://schemas.openxmlformats.org/package/2006/relationships"><Relationship Id="rId1" Type="http://schemas.openxmlformats.org/officeDocument/2006/relationships/image" Target="../media/image3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image" Target="../media/image10.jpg"/></Relationships>
</file>

<file path=ppt/diagrams/_rels/drawing10.xml.rels><?xml version="1.0" encoding="UTF-8" standalone="yes"?>
<Relationships xmlns="http://schemas.openxmlformats.org/package/2006/relationships"><Relationship Id="rId1" Type="http://schemas.openxmlformats.org/officeDocument/2006/relationships/image" Target="../media/image40.png"/></Relationships>
</file>

<file path=ppt/diagrams/_rels/drawing11.xml.rels><?xml version="1.0" encoding="UTF-8" standalone="yes"?>
<Relationships xmlns="http://schemas.openxmlformats.org/package/2006/relationships"><Relationship Id="rId1" Type="http://schemas.openxmlformats.org/officeDocument/2006/relationships/image" Target="../media/image41.png"/></Relationships>
</file>

<file path=ppt/diagrams/_rels/drawing12.xml.rels><?xml version="1.0" encoding="UTF-8" standalone="yes"?>
<Relationships xmlns="http://schemas.openxmlformats.org/package/2006/relationships"><Relationship Id="rId1" Type="http://schemas.openxmlformats.org/officeDocument/2006/relationships/image" Target="../media/image47.png"/></Relationships>
</file>

<file path=ppt/diagrams/_rels/drawing13.xml.rels><?xml version="1.0" encoding="UTF-8" standalone="yes"?>
<Relationships xmlns="http://schemas.openxmlformats.org/package/2006/relationships"><Relationship Id="rId1" Type="http://schemas.openxmlformats.org/officeDocument/2006/relationships/image" Target="../media/image53.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3.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_rels/drawing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iagrams/_rels/drawing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diagrams/_rels/drawing7.xml.rels><?xml version="1.0" encoding="UTF-8" standalone="yes"?>
<Relationships xmlns="http://schemas.openxmlformats.org/package/2006/relationships"><Relationship Id="rId1" Type="http://schemas.openxmlformats.org/officeDocument/2006/relationships/image" Target="../media/image32.png"/></Relationships>
</file>

<file path=ppt/diagrams/_rels/drawing9.xml.rels><?xml version="1.0" encoding="UTF-8" standalone="yes"?>
<Relationships xmlns="http://schemas.openxmlformats.org/package/2006/relationships"><Relationship Id="rId1"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85A477-6539-4AED-9DF9-27E002AB0B61}"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l-GR"/>
        </a:p>
      </dgm:t>
    </dgm:pt>
    <dgm:pt modelId="{E08CA15D-3258-4752-B65D-D454F9CF995A}">
      <dgm:prSet phldrT="[Text]" custT="1"/>
      <dgm:spPr/>
      <dgm:t>
        <a:bodyPr/>
        <a:lstStyle/>
        <a:p>
          <a:endParaRPr lang="en-US" sz="1800" b="1" dirty="0">
            <a:latin typeface="Century Gothic" panose="020B0502020202020204" pitchFamily="34" charset="0"/>
          </a:endParaRPr>
        </a:p>
        <a:p>
          <a:r>
            <a:rPr lang="el-GR" sz="1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Μεσαιωνικά βιτρό</a:t>
          </a:r>
        </a:p>
        <a:p>
          <a:endParaRPr lang="el-GR" sz="1300" dirty="0"/>
        </a:p>
      </dgm:t>
    </dgm:pt>
    <dgm:pt modelId="{B9320361-EC11-456F-8932-AD238B19DD87}" type="parTrans" cxnId="{9AE8C656-CD28-47BC-9AE1-AACD5D9CFD59}">
      <dgm:prSet/>
      <dgm:spPr/>
      <dgm:t>
        <a:bodyPr/>
        <a:lstStyle/>
        <a:p>
          <a:endParaRPr lang="el-GR"/>
        </a:p>
      </dgm:t>
    </dgm:pt>
    <dgm:pt modelId="{C7E3B2E0-FDE6-48EE-A325-982C62CE9C9D}" type="sibTrans" cxnId="{9AE8C656-CD28-47BC-9AE1-AACD5D9CFD59}">
      <dgm:prSet/>
      <dgm:spPr/>
      <dgm:t>
        <a:bodyPr/>
        <a:lstStyle/>
        <a:p>
          <a:endParaRPr lang="el-GR"/>
        </a:p>
      </dgm:t>
    </dgm:pt>
    <dgm:pt modelId="{3C5B9392-7FCB-4966-89C3-A15449B17ADA}">
      <dgm:prSet phldrT="[Text]" custT="1"/>
      <dgm:spPr/>
      <dgm:t>
        <a:bodyPr/>
        <a:lstStyle/>
        <a:p>
          <a:r>
            <a:rPr lang="el-GR" sz="1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Δαμασκηνό ατσάλι</a:t>
          </a:r>
        </a:p>
      </dgm:t>
    </dgm:pt>
    <dgm:pt modelId="{EA15A333-EFAE-4F56-857F-1C14A42F9F58}" type="parTrans" cxnId="{EE4BEC6A-F8B9-44C6-93C9-549E3E8F9FE2}">
      <dgm:prSet/>
      <dgm:spPr/>
      <dgm:t>
        <a:bodyPr/>
        <a:lstStyle/>
        <a:p>
          <a:endParaRPr lang="el-GR"/>
        </a:p>
      </dgm:t>
    </dgm:pt>
    <dgm:pt modelId="{9C2E632A-0836-4C4D-849F-41F4CD6B8A67}" type="sibTrans" cxnId="{EE4BEC6A-F8B9-44C6-93C9-549E3E8F9FE2}">
      <dgm:prSet/>
      <dgm:spPr/>
      <dgm:t>
        <a:bodyPr/>
        <a:lstStyle/>
        <a:p>
          <a:endParaRPr lang="el-GR"/>
        </a:p>
      </dgm:t>
    </dgm:pt>
    <dgm:pt modelId="{BD6A8E3D-1E8D-4ACD-A8B3-87D872D5EDAF}">
      <dgm:prSet phldrT="[Text]" custT="1"/>
      <dgm:spPr/>
      <dgm:t>
        <a:bodyPr/>
        <a:lstStyle/>
        <a:p>
          <a:endParaRPr lang="en-US" sz="1800" b="1" dirty="0">
            <a:latin typeface="Century Gothic" panose="020B0502020202020204" pitchFamily="34" charset="0"/>
          </a:endParaRPr>
        </a:p>
        <a:p>
          <a:endParaRPr lang="en-US" sz="1800" b="1" dirty="0">
            <a:latin typeface="Century Gothic" panose="020B0502020202020204" pitchFamily="34" charset="0"/>
          </a:endParaRPr>
        </a:p>
        <a:p>
          <a:r>
            <a:rPr lang="el-GR" sz="1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Κύπελλο του Λυκούργου</a:t>
          </a:r>
        </a:p>
        <a:p>
          <a:endParaRPr lang="el-GR" sz="1600" dirty="0">
            <a:latin typeface="Century Gothic" panose="020B0502020202020204" pitchFamily="34" charset="0"/>
          </a:endParaRPr>
        </a:p>
        <a:p>
          <a:endParaRPr lang="el-GR" sz="1100" dirty="0"/>
        </a:p>
      </dgm:t>
    </dgm:pt>
    <dgm:pt modelId="{E2A4FD3B-3DCB-4381-8536-107A457A3434}" type="sibTrans" cxnId="{3E18FDF8-D9C1-4425-BB8E-CF5DD992D5E6}">
      <dgm:prSet/>
      <dgm:spPr/>
      <dgm:t>
        <a:bodyPr/>
        <a:lstStyle/>
        <a:p>
          <a:endParaRPr lang="el-GR"/>
        </a:p>
      </dgm:t>
    </dgm:pt>
    <dgm:pt modelId="{12768C5C-469E-44C1-A689-DCE2D0A7D47E}" type="parTrans" cxnId="{3E18FDF8-D9C1-4425-BB8E-CF5DD992D5E6}">
      <dgm:prSet/>
      <dgm:spPr/>
      <dgm:t>
        <a:bodyPr/>
        <a:lstStyle/>
        <a:p>
          <a:endParaRPr lang="el-GR"/>
        </a:p>
      </dgm:t>
    </dgm:pt>
    <dgm:pt modelId="{201886A3-3B1D-48A9-9548-0B3C3F6C25A8}" type="pres">
      <dgm:prSet presAssocID="{0785A477-6539-4AED-9DF9-27E002AB0B61}" presName="Name0" presStyleCnt="0">
        <dgm:presLayoutVars>
          <dgm:dir/>
          <dgm:resizeHandles val="exact"/>
        </dgm:presLayoutVars>
      </dgm:prSet>
      <dgm:spPr/>
    </dgm:pt>
    <dgm:pt modelId="{34810316-AFD8-4B44-AFEE-0E4970A65D7A}" type="pres">
      <dgm:prSet presAssocID="{BD6A8E3D-1E8D-4ACD-A8B3-87D872D5EDAF}" presName="composite" presStyleCnt="0"/>
      <dgm:spPr/>
    </dgm:pt>
    <dgm:pt modelId="{E24CABD7-B132-4410-AA01-4340D44064AA}" type="pres">
      <dgm:prSet presAssocID="{BD6A8E3D-1E8D-4ACD-A8B3-87D872D5EDAF}" presName="rect1" presStyleLbl="bgShp" presStyleIdx="0" presStyleCnt="3" custScaleX="100484" custScaleY="91605" custLinFactNeighborX="-211" custLinFactNeighborY="-5840"/>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50" t="322" r="-150" b="322"/>
          </a:stretch>
        </a:blipFill>
      </dgm:spPr>
    </dgm:pt>
    <dgm:pt modelId="{295A79D4-F46F-4AC4-8ACB-03DE2803BC0F}" type="pres">
      <dgm:prSet presAssocID="{BD6A8E3D-1E8D-4ACD-A8B3-87D872D5EDAF}" presName="rect2" presStyleLbl="trBgShp" presStyleIdx="0" presStyleCnt="3" custLinFactNeighborX="-453" custLinFactNeighborY="-14976">
        <dgm:presLayoutVars>
          <dgm:bulletEnabled val="1"/>
        </dgm:presLayoutVars>
      </dgm:prSet>
      <dgm:spPr/>
    </dgm:pt>
    <dgm:pt modelId="{56AD1EE5-DF8C-4649-AD4B-E0ECF0613202}" type="pres">
      <dgm:prSet presAssocID="{E2A4FD3B-3DCB-4381-8536-107A457A3434}" presName="sibTrans" presStyleCnt="0"/>
      <dgm:spPr/>
    </dgm:pt>
    <dgm:pt modelId="{C6B15368-FDB9-4BBE-BB0C-55E6AFC59B73}" type="pres">
      <dgm:prSet presAssocID="{E08CA15D-3258-4752-B65D-D454F9CF995A}" presName="composite" presStyleCnt="0"/>
      <dgm:spPr/>
    </dgm:pt>
    <dgm:pt modelId="{526E36D9-CD9B-4A56-8EE9-E31A534CC09A}" type="pres">
      <dgm:prSet presAssocID="{E08CA15D-3258-4752-B65D-D454F9CF995A}" presName="rect1" presStyleLbl="bgShp" presStyleIdx="1" presStyleCnt="3" custScaleY="91605" custLinFactNeighborX="784" custLinFactNeighborY="-4441"/>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50" t="322" r="-150" b="322"/>
          </a:stretch>
        </a:blipFill>
      </dgm:spPr>
    </dgm:pt>
    <dgm:pt modelId="{48690259-1736-46B5-BE0E-BB22FFFF99B5}" type="pres">
      <dgm:prSet presAssocID="{E08CA15D-3258-4752-B65D-D454F9CF995A}" presName="rect2" presStyleLbl="trBgShp" presStyleIdx="1" presStyleCnt="3" custLinFactNeighborX="784" custLinFactNeighborY="-11091">
        <dgm:presLayoutVars>
          <dgm:bulletEnabled val="1"/>
        </dgm:presLayoutVars>
      </dgm:prSet>
      <dgm:spPr/>
    </dgm:pt>
    <dgm:pt modelId="{63C04300-1BA2-4985-8BE6-B5EF22257097}" type="pres">
      <dgm:prSet presAssocID="{C7E3B2E0-FDE6-48EE-A325-982C62CE9C9D}" presName="sibTrans" presStyleCnt="0"/>
      <dgm:spPr/>
    </dgm:pt>
    <dgm:pt modelId="{E6671AC0-1A79-4DBC-AF0F-A29C4FDA99F2}" type="pres">
      <dgm:prSet presAssocID="{3C5B9392-7FCB-4966-89C3-A15449B17ADA}" presName="composite" presStyleCnt="0"/>
      <dgm:spPr/>
    </dgm:pt>
    <dgm:pt modelId="{44E191F1-10E9-4756-8314-54284EBFF97F}" type="pres">
      <dgm:prSet presAssocID="{3C5B9392-7FCB-4966-89C3-A15449B17ADA}" presName="rect1" presStyleLbl="bgShp" presStyleIdx="2" presStyleCnt="3" custScaleY="91605" custLinFactNeighborX="211" custLinFactNeighborY="-3956"/>
      <dgm:spPr>
        <a:blipFill rotWithShape="1">
          <a:blip xmlns:r="http://schemas.openxmlformats.org/officeDocument/2006/relationships" r:embed="rId3"/>
          <a:srcRect/>
          <a:stretch>
            <a:fillRect l="-6000" r="-6000"/>
          </a:stretch>
        </a:blipFill>
      </dgm:spPr>
    </dgm:pt>
    <dgm:pt modelId="{56C43E68-07BE-4351-B2C6-E2B6DFB99C3C}" type="pres">
      <dgm:prSet presAssocID="{3C5B9392-7FCB-4966-89C3-A15449B17ADA}" presName="rect2" presStyleLbl="trBgShp" presStyleIdx="2" presStyleCnt="3" custLinFactNeighborX="227" custLinFactNeighborY="-8398">
        <dgm:presLayoutVars>
          <dgm:bulletEnabled val="1"/>
        </dgm:presLayoutVars>
      </dgm:prSet>
      <dgm:spPr/>
    </dgm:pt>
  </dgm:ptLst>
  <dgm:cxnLst>
    <dgm:cxn modelId="{EBA8DC5F-1F4F-4C2D-AC27-50B7E165A45B}" type="presOf" srcId="{E08CA15D-3258-4752-B65D-D454F9CF995A}" destId="{48690259-1736-46B5-BE0E-BB22FFFF99B5}" srcOrd="0" destOrd="0" presId="urn:microsoft.com/office/officeart/2008/layout/BendingPictureSemiTransparentText"/>
    <dgm:cxn modelId="{EE4BEC6A-F8B9-44C6-93C9-549E3E8F9FE2}" srcId="{0785A477-6539-4AED-9DF9-27E002AB0B61}" destId="{3C5B9392-7FCB-4966-89C3-A15449B17ADA}" srcOrd="2" destOrd="0" parTransId="{EA15A333-EFAE-4F56-857F-1C14A42F9F58}" sibTransId="{9C2E632A-0836-4C4D-849F-41F4CD6B8A67}"/>
    <dgm:cxn modelId="{9AE8C656-CD28-47BC-9AE1-AACD5D9CFD59}" srcId="{0785A477-6539-4AED-9DF9-27E002AB0B61}" destId="{E08CA15D-3258-4752-B65D-D454F9CF995A}" srcOrd="1" destOrd="0" parTransId="{B9320361-EC11-456F-8932-AD238B19DD87}" sibTransId="{C7E3B2E0-FDE6-48EE-A325-982C62CE9C9D}"/>
    <dgm:cxn modelId="{AF318CAF-DCDB-4448-8962-1383B580AB38}" type="presOf" srcId="{3C5B9392-7FCB-4966-89C3-A15449B17ADA}" destId="{56C43E68-07BE-4351-B2C6-E2B6DFB99C3C}" srcOrd="0" destOrd="0" presId="urn:microsoft.com/office/officeart/2008/layout/BendingPictureSemiTransparentText"/>
    <dgm:cxn modelId="{118572DD-E9B8-44B8-B722-CF2D033727F6}" type="presOf" srcId="{0785A477-6539-4AED-9DF9-27E002AB0B61}" destId="{201886A3-3B1D-48A9-9548-0B3C3F6C25A8}" srcOrd="0" destOrd="0" presId="urn:microsoft.com/office/officeart/2008/layout/BendingPictureSemiTransparentText"/>
    <dgm:cxn modelId="{73840FF0-529A-4877-8329-0F3564AF57DB}" type="presOf" srcId="{BD6A8E3D-1E8D-4ACD-A8B3-87D872D5EDAF}" destId="{295A79D4-F46F-4AC4-8ACB-03DE2803BC0F}" srcOrd="0" destOrd="0" presId="urn:microsoft.com/office/officeart/2008/layout/BendingPictureSemiTransparentText"/>
    <dgm:cxn modelId="{3E18FDF8-D9C1-4425-BB8E-CF5DD992D5E6}" srcId="{0785A477-6539-4AED-9DF9-27E002AB0B61}" destId="{BD6A8E3D-1E8D-4ACD-A8B3-87D872D5EDAF}" srcOrd="0" destOrd="0" parTransId="{12768C5C-469E-44C1-A689-DCE2D0A7D47E}" sibTransId="{E2A4FD3B-3DCB-4381-8536-107A457A3434}"/>
    <dgm:cxn modelId="{54EF2854-9C2A-4868-A413-8D8FDA8C0953}" type="presParOf" srcId="{201886A3-3B1D-48A9-9548-0B3C3F6C25A8}" destId="{34810316-AFD8-4B44-AFEE-0E4970A65D7A}" srcOrd="0" destOrd="0" presId="urn:microsoft.com/office/officeart/2008/layout/BendingPictureSemiTransparentText"/>
    <dgm:cxn modelId="{AD74501D-5C51-4317-B185-3E517A9E147F}" type="presParOf" srcId="{34810316-AFD8-4B44-AFEE-0E4970A65D7A}" destId="{E24CABD7-B132-4410-AA01-4340D44064AA}" srcOrd="0" destOrd="0" presId="urn:microsoft.com/office/officeart/2008/layout/BendingPictureSemiTransparentText"/>
    <dgm:cxn modelId="{E6B745A6-3825-4BE9-A773-30F81C106C4A}" type="presParOf" srcId="{34810316-AFD8-4B44-AFEE-0E4970A65D7A}" destId="{295A79D4-F46F-4AC4-8ACB-03DE2803BC0F}" srcOrd="1" destOrd="0" presId="urn:microsoft.com/office/officeart/2008/layout/BendingPictureSemiTransparentText"/>
    <dgm:cxn modelId="{E5992790-CE36-440A-A636-577F4C31E338}" type="presParOf" srcId="{201886A3-3B1D-48A9-9548-0B3C3F6C25A8}" destId="{56AD1EE5-DF8C-4649-AD4B-E0ECF0613202}" srcOrd="1" destOrd="0" presId="urn:microsoft.com/office/officeart/2008/layout/BendingPictureSemiTransparentText"/>
    <dgm:cxn modelId="{4C398B15-3444-495B-A875-85C014E16B90}" type="presParOf" srcId="{201886A3-3B1D-48A9-9548-0B3C3F6C25A8}" destId="{C6B15368-FDB9-4BBE-BB0C-55E6AFC59B73}" srcOrd="2" destOrd="0" presId="urn:microsoft.com/office/officeart/2008/layout/BendingPictureSemiTransparentText"/>
    <dgm:cxn modelId="{15537502-4E85-4F0A-9ACB-51593ADBF334}" type="presParOf" srcId="{C6B15368-FDB9-4BBE-BB0C-55E6AFC59B73}" destId="{526E36D9-CD9B-4A56-8EE9-E31A534CC09A}" srcOrd="0" destOrd="0" presId="urn:microsoft.com/office/officeart/2008/layout/BendingPictureSemiTransparentText"/>
    <dgm:cxn modelId="{8D2194C9-0EDA-47AA-8AB2-8529D8185D39}" type="presParOf" srcId="{C6B15368-FDB9-4BBE-BB0C-55E6AFC59B73}" destId="{48690259-1736-46B5-BE0E-BB22FFFF99B5}" srcOrd="1" destOrd="0" presId="urn:microsoft.com/office/officeart/2008/layout/BendingPictureSemiTransparentText"/>
    <dgm:cxn modelId="{F14513D6-A3EA-410A-84C1-B828FB2AA233}" type="presParOf" srcId="{201886A3-3B1D-48A9-9548-0B3C3F6C25A8}" destId="{63C04300-1BA2-4985-8BE6-B5EF22257097}" srcOrd="3" destOrd="0" presId="urn:microsoft.com/office/officeart/2008/layout/BendingPictureSemiTransparentText"/>
    <dgm:cxn modelId="{47C7C484-1AD9-4CB2-A96A-568EAA1C0EAC}" type="presParOf" srcId="{201886A3-3B1D-48A9-9548-0B3C3F6C25A8}" destId="{E6671AC0-1A79-4DBC-AF0F-A29C4FDA99F2}" srcOrd="4" destOrd="0" presId="urn:microsoft.com/office/officeart/2008/layout/BendingPictureSemiTransparentText"/>
    <dgm:cxn modelId="{8203B391-5ECB-4948-8BE2-7A024D019F1B}" type="presParOf" srcId="{E6671AC0-1A79-4DBC-AF0F-A29C4FDA99F2}" destId="{44E191F1-10E9-4756-8314-54284EBFF97F}" srcOrd="0" destOrd="0" presId="urn:microsoft.com/office/officeart/2008/layout/BendingPictureSemiTransparentText"/>
    <dgm:cxn modelId="{76E265CF-CA7E-4FB4-A665-B9FBB3ED4485}" type="presParOf" srcId="{E6671AC0-1A79-4DBC-AF0F-A29C4FDA99F2}" destId="{56C43E68-07BE-4351-B2C6-E2B6DFB99C3C}"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EF1C0FD-E6C8-40EB-82C7-9BF76F451429}"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l-GR"/>
        </a:p>
      </dgm:t>
    </dgm:pt>
    <dgm:pt modelId="{ECCA3C0F-6466-4D38-94BE-D00DD820D933}">
      <dgm:prSet phldrT="[Text]" custT="1"/>
      <dgm:spPr/>
      <dgm:t>
        <a:bodyPr/>
        <a:lstStyle/>
        <a:p>
          <a:pPr algn="ctr"/>
          <a:r>
            <a:rPr lang="el-GR" sz="1400" b="1" dirty="0">
              <a:latin typeface="Arial" panose="020B0604020202020204" pitchFamily="34" charset="0"/>
              <a:cs typeface="Arial" panose="020B0604020202020204" pitchFamily="34" charset="0"/>
            </a:rPr>
            <a:t>Επιδράσεις των νανοϋλικών στο αναπνευστικό σύστημα</a:t>
          </a:r>
        </a:p>
      </dgm:t>
    </dgm:pt>
    <dgm:pt modelId="{A9091990-4D4E-4BDC-8A5E-A14F29D4554D}" type="parTrans" cxnId="{58BC66A3-9E54-4D77-824F-0043BB62BC93}">
      <dgm:prSet/>
      <dgm:spPr/>
      <dgm:t>
        <a:bodyPr/>
        <a:lstStyle/>
        <a:p>
          <a:endParaRPr lang="el-GR"/>
        </a:p>
      </dgm:t>
    </dgm:pt>
    <dgm:pt modelId="{F3805E13-F3F6-4976-9E30-0891049CC117}" type="sibTrans" cxnId="{58BC66A3-9E54-4D77-824F-0043BB62BC93}">
      <dgm:prSet/>
      <dgm:spPr/>
      <dgm:t>
        <a:bodyPr/>
        <a:lstStyle/>
        <a:p>
          <a:endParaRPr lang="el-GR"/>
        </a:p>
      </dgm:t>
    </dgm:pt>
    <dgm:pt modelId="{8F38E5EC-EE04-4EF6-BCDE-9BD134B34504}">
      <dgm:prSet phldrT="[Text]" custT="1"/>
      <dgm:spPr/>
      <dgm:t>
        <a:bodyPr/>
        <a:lstStyle/>
        <a:p>
          <a:pPr>
            <a:lnSpc>
              <a:spcPct val="90000"/>
            </a:lnSpc>
            <a:buFont typeface="Wingdings" panose="05000000000000000000" pitchFamily="2" charset="2"/>
            <a:buChar char="§"/>
          </a:pPr>
          <a:r>
            <a:rPr lang="el-GR" sz="1600" dirty="0">
              <a:latin typeface="Arial Nova Light" panose="020B0304020202020204" pitchFamily="34" charset="0"/>
            </a:rPr>
            <a:t>Κατά την εισπνοή, τα νανοϋλικά μπορούν να διαπεράσουν τους φυσικούς πνευμονικούς φραγμούς που προστατεύουν από την εναπόθεση σωματιδίων, όπως η παραγωγή βλέννας και η βλεννοκροσσωτή κάθαρση</a:t>
          </a:r>
        </a:p>
        <a:p>
          <a:pPr>
            <a:lnSpc>
              <a:spcPct val="90000"/>
            </a:lnSpc>
            <a:buFont typeface="Wingdings" panose="05000000000000000000" pitchFamily="2" charset="2"/>
            <a:buChar char="§"/>
          </a:pPr>
          <a:r>
            <a:rPr lang="el-GR" sz="1600" dirty="0">
              <a:latin typeface="Arial Nova Light" panose="020B0304020202020204" pitchFamily="34" charset="0"/>
            </a:rPr>
            <a:t>Η πλειονότητα των εισπνεόμενων νανοϋλικών απομακρύνεται αποτελεσματικά με βλενοκροσσωτή κάθαρση</a:t>
          </a:r>
        </a:p>
      </dgm:t>
    </dgm:pt>
    <dgm:pt modelId="{15A6E9E3-D898-45AE-88CF-37279CBF6CDF}" type="parTrans" cxnId="{58E0A96B-6D9D-4AFE-8C26-DD062C8393A7}">
      <dgm:prSet/>
      <dgm:spPr/>
      <dgm:t>
        <a:bodyPr/>
        <a:lstStyle/>
        <a:p>
          <a:endParaRPr lang="el-GR"/>
        </a:p>
      </dgm:t>
    </dgm:pt>
    <dgm:pt modelId="{976370C1-16AB-4863-841A-15EC924DEF3C}" type="sibTrans" cxnId="{58E0A96B-6D9D-4AFE-8C26-DD062C8393A7}">
      <dgm:prSet/>
      <dgm:spPr/>
      <dgm:t>
        <a:bodyPr/>
        <a:lstStyle/>
        <a:p>
          <a:endParaRPr lang="el-GR"/>
        </a:p>
      </dgm:t>
    </dgm:pt>
    <dgm:pt modelId="{31C932D8-3ACC-4037-8243-8EEE7F27109C}">
      <dgm:prSet custT="1"/>
      <dgm:spPr/>
      <dgm:t>
        <a:bodyPr/>
        <a:lstStyle/>
        <a:p>
          <a:r>
            <a:rPr lang="el-GR" sz="1600" dirty="0">
              <a:latin typeface="Arial Nova Light" panose="020B0304020202020204" pitchFamily="34" charset="0"/>
            </a:rPr>
            <a:t>Εάν τα νανοϋλικά επιμένουν μπορεί να μετατοπιστούν κατά μήκος του φραγμού αέρα-αίματος επιτρέποντας την  πρόσβαση σε πρωτεύοντα όργανα</a:t>
          </a:r>
        </a:p>
        <a:p>
          <a:r>
            <a:rPr lang="el-GR" sz="1600" b="1" dirty="0">
              <a:latin typeface="Arial" panose="020B0604020202020204" pitchFamily="34" charset="0"/>
              <a:cs typeface="Arial" panose="020B0604020202020204" pitchFamily="34" charset="0"/>
            </a:rPr>
            <a:t>Άμεσες</a:t>
          </a:r>
          <a:r>
            <a:rPr lang="en-US" sz="1600" b="1" dirty="0">
              <a:latin typeface="Arial" panose="020B0604020202020204" pitchFamily="34" charset="0"/>
              <a:cs typeface="Arial" panose="020B0604020202020204" pitchFamily="34" charset="0"/>
            </a:rPr>
            <a:t> </a:t>
          </a:r>
          <a:r>
            <a:rPr lang="el-GR" sz="1600" b="1" dirty="0">
              <a:latin typeface="Arial" panose="020B0604020202020204" pitchFamily="34" charset="0"/>
              <a:cs typeface="Arial" panose="020B0604020202020204" pitchFamily="34" charset="0"/>
            </a:rPr>
            <a:t>επιπτώσεις</a:t>
          </a:r>
        </a:p>
        <a:p>
          <a:pPr marL="285750" indent="-285750">
            <a:lnSpc>
              <a:spcPct val="100000"/>
            </a:lnSpc>
            <a:buFont typeface="Wingdings" panose="05000000000000000000" pitchFamily="2" charset="2"/>
            <a:buChar char="§"/>
          </a:pPr>
          <a:r>
            <a:rPr lang="el-GR" sz="1600" dirty="0">
              <a:latin typeface="Arial Nova Light" panose="020B0304020202020204" pitchFamily="34" charset="0"/>
            </a:rPr>
            <a:t>Φλεγμονώδης αντίδραση</a:t>
          </a:r>
          <a:endParaRPr lang="en-US" sz="1600" dirty="0">
            <a:latin typeface="Arial Nova Light" panose="020B0304020202020204" pitchFamily="34" charset="0"/>
          </a:endParaRPr>
        </a:p>
        <a:p>
          <a:pPr>
            <a:lnSpc>
              <a:spcPct val="100000"/>
            </a:lnSpc>
          </a:pPr>
          <a:r>
            <a:rPr lang="el-GR" sz="1600" dirty="0">
              <a:latin typeface="Arial Nova Light" panose="020B0304020202020204" pitchFamily="34" charset="0"/>
            </a:rPr>
            <a:t>Οξειδωτικό στρες</a:t>
          </a:r>
        </a:p>
        <a:p>
          <a:pPr>
            <a:lnSpc>
              <a:spcPct val="100000"/>
            </a:lnSpc>
          </a:pPr>
          <a:r>
            <a:rPr lang="el-GR" sz="1600" b="1" dirty="0">
              <a:latin typeface="Arial" panose="020B0604020202020204" pitchFamily="34" charset="0"/>
              <a:cs typeface="Arial" panose="020B0604020202020204" pitchFamily="34" charset="0"/>
            </a:rPr>
            <a:t>Μακροχρόνιες επιπτώσεις</a:t>
          </a:r>
          <a:endParaRPr lang="en-US" sz="1600" b="1" dirty="0">
            <a:latin typeface="Arial" panose="020B0604020202020204" pitchFamily="34" charset="0"/>
            <a:cs typeface="Arial" panose="020B0604020202020204" pitchFamily="34" charset="0"/>
          </a:endParaRPr>
        </a:p>
        <a:p>
          <a:pPr marL="285750" indent="-285750">
            <a:lnSpc>
              <a:spcPct val="100000"/>
            </a:lnSpc>
            <a:buFont typeface="Wingdings" panose="05000000000000000000" pitchFamily="2" charset="2"/>
            <a:buChar char="§"/>
          </a:pPr>
          <a:r>
            <a:rPr lang="el-GR" sz="1600" dirty="0">
              <a:latin typeface="Arial Nova Light" panose="020B0304020202020204" pitchFamily="34" charset="0"/>
            </a:rPr>
            <a:t>Πνευμονική ίνωση</a:t>
          </a:r>
        </a:p>
        <a:p>
          <a:pPr marL="285750" indent="-285750">
            <a:lnSpc>
              <a:spcPct val="100000"/>
            </a:lnSpc>
            <a:buFont typeface="Wingdings" panose="05000000000000000000" pitchFamily="2" charset="2"/>
            <a:buChar char="§"/>
          </a:pPr>
          <a:r>
            <a:rPr lang="el-GR" sz="1600" dirty="0">
              <a:latin typeface="Arial Nova Light" panose="020B0304020202020204" pitchFamily="34" charset="0"/>
            </a:rPr>
            <a:t>Καρκίνος</a:t>
          </a:r>
        </a:p>
        <a:p>
          <a:pPr marL="285750" indent="-285750">
            <a:lnSpc>
              <a:spcPct val="200000"/>
            </a:lnSpc>
            <a:buFont typeface="Wingdings" panose="05000000000000000000" pitchFamily="2" charset="2"/>
            <a:buChar char="§"/>
          </a:pPr>
          <a:endParaRPr lang="el-GR" sz="1400" dirty="0">
            <a:latin typeface="Century Gothic" panose="020B0502020202020204" pitchFamily="34" charset="0"/>
          </a:endParaRPr>
        </a:p>
        <a:p>
          <a:endParaRPr lang="el-GR" sz="1800" dirty="0">
            <a:latin typeface="Century Gothic" panose="020B0502020202020204" pitchFamily="34" charset="0"/>
          </a:endParaRPr>
        </a:p>
      </dgm:t>
    </dgm:pt>
    <dgm:pt modelId="{C74E567A-47B9-479D-AA3E-6698E8F33173}" type="parTrans" cxnId="{A04E997B-D61D-4846-B69A-4F29CF4E64C2}">
      <dgm:prSet/>
      <dgm:spPr/>
      <dgm:t>
        <a:bodyPr/>
        <a:lstStyle/>
        <a:p>
          <a:endParaRPr lang="el-GR"/>
        </a:p>
      </dgm:t>
    </dgm:pt>
    <dgm:pt modelId="{3C7246AD-FB01-4A0E-AD48-FA9F24C4F70A}" type="sibTrans" cxnId="{A04E997B-D61D-4846-B69A-4F29CF4E64C2}">
      <dgm:prSet/>
      <dgm:spPr/>
      <dgm:t>
        <a:bodyPr/>
        <a:lstStyle/>
        <a:p>
          <a:endParaRPr lang="el-GR"/>
        </a:p>
      </dgm:t>
    </dgm:pt>
    <dgm:pt modelId="{BD85E73F-B879-4906-A310-F14C3543885C}" type="pres">
      <dgm:prSet presAssocID="{CEF1C0FD-E6C8-40EB-82C7-9BF76F451429}" presName="Name0" presStyleCnt="0">
        <dgm:presLayoutVars>
          <dgm:chMax/>
          <dgm:chPref/>
          <dgm:dir/>
          <dgm:animLvl val="lvl"/>
        </dgm:presLayoutVars>
      </dgm:prSet>
      <dgm:spPr/>
    </dgm:pt>
    <dgm:pt modelId="{71C8710F-94F4-4A7F-A83F-B5493885AE6A}" type="pres">
      <dgm:prSet presAssocID="{ECCA3C0F-6466-4D38-94BE-D00DD820D933}" presName="composite" presStyleCnt="0"/>
      <dgm:spPr/>
    </dgm:pt>
    <dgm:pt modelId="{C4413D6E-3621-4A33-A4B8-EA0C1341C0D1}" type="pres">
      <dgm:prSet presAssocID="{ECCA3C0F-6466-4D38-94BE-D00DD820D933}" presName="ParentAccentShape" presStyleLbl="trBgShp" presStyleIdx="0" presStyleCnt="2"/>
      <dgm:spPr>
        <a:solidFill>
          <a:schemeClr val="accent2">
            <a:lumMod val="40000"/>
            <a:lumOff val="60000"/>
            <a:alpha val="40000"/>
          </a:schemeClr>
        </a:solidFill>
      </dgm:spPr>
    </dgm:pt>
    <dgm:pt modelId="{DC69F672-438F-4044-8275-F5A825751F27}" type="pres">
      <dgm:prSet presAssocID="{ECCA3C0F-6466-4D38-94BE-D00DD820D933}" presName="ParentText" presStyleLbl="revTx" presStyleIdx="0" presStyleCnt="2">
        <dgm:presLayoutVars>
          <dgm:chMax val="1"/>
          <dgm:chPref val="1"/>
          <dgm:bulletEnabled val="1"/>
        </dgm:presLayoutVars>
      </dgm:prSet>
      <dgm:spPr/>
    </dgm:pt>
    <dgm:pt modelId="{10F40313-56FA-423B-963A-C8421874724E}" type="pres">
      <dgm:prSet presAssocID="{ECCA3C0F-6466-4D38-94BE-D00DD820D933}" presName="ChildText" presStyleLbl="revTx" presStyleIdx="1" presStyleCnt="2" custScaleX="113552" custScaleY="105234" custLinFactNeighborX="473" custLinFactNeighborY="-2360">
        <dgm:presLayoutVars>
          <dgm:chMax val="0"/>
          <dgm:chPref val="0"/>
        </dgm:presLayoutVars>
      </dgm:prSet>
      <dgm:spPr/>
    </dgm:pt>
    <dgm:pt modelId="{00769679-2051-445F-B1B6-941E4487FB17}" type="pres">
      <dgm:prSet presAssocID="{ECCA3C0F-6466-4D38-94BE-D00DD820D933}" presName="ChildAccentShape" presStyleLbl="trBgShp" presStyleIdx="1" presStyleCnt="2"/>
      <dgm:spPr>
        <a:solidFill>
          <a:schemeClr val="accent2">
            <a:lumMod val="40000"/>
            <a:lumOff val="60000"/>
            <a:alpha val="40000"/>
          </a:schemeClr>
        </a:solidFill>
      </dgm:spPr>
    </dgm:pt>
    <dgm:pt modelId="{34982E87-85AE-4D1F-87C6-D15BE5A865F8}" type="pres">
      <dgm:prSet presAssocID="{ECCA3C0F-6466-4D38-94BE-D00DD820D933}" presName="Image" presStyleLbl="alignImgPlace1" presStyleIdx="0" presStyleCnt="1" custLinFactNeighborX="4786" custLinFactNeighborY="1624"/>
      <dgm:spPr>
        <a:blipFill dpi="0" rotWithShape="1">
          <a:blip xmlns:r="http://schemas.openxmlformats.org/officeDocument/2006/relationships" r:embed="rId1"/>
          <a:srcRect/>
          <a:stretch>
            <a:fillRect l="579" t="234" r="-503" b="234"/>
          </a:stretch>
        </a:blipFill>
        <a:ln>
          <a:noFill/>
        </a:ln>
      </dgm:spPr>
    </dgm:pt>
  </dgm:ptLst>
  <dgm:cxnLst>
    <dgm:cxn modelId="{54115501-7D14-444E-B7AC-2F83F057C1B2}" type="presOf" srcId="{31C932D8-3ACC-4037-8243-8EEE7F27109C}" destId="{10F40313-56FA-423B-963A-C8421874724E}" srcOrd="0" destOrd="1" presId="urn:microsoft.com/office/officeart/2009/3/layout/SnapshotPictureList"/>
    <dgm:cxn modelId="{68337810-D3B1-4121-A8B5-4E2B65A1FFBD}" type="presOf" srcId="{8F38E5EC-EE04-4EF6-BCDE-9BD134B34504}" destId="{10F40313-56FA-423B-963A-C8421874724E}" srcOrd="0" destOrd="0" presId="urn:microsoft.com/office/officeart/2009/3/layout/SnapshotPictureList"/>
    <dgm:cxn modelId="{66AB3C29-7557-4C16-B384-6F9D999B5A86}" type="presOf" srcId="{ECCA3C0F-6466-4D38-94BE-D00DD820D933}" destId="{DC69F672-438F-4044-8275-F5A825751F27}" srcOrd="0" destOrd="0" presId="urn:microsoft.com/office/officeart/2009/3/layout/SnapshotPictureList"/>
    <dgm:cxn modelId="{58E0A96B-6D9D-4AFE-8C26-DD062C8393A7}" srcId="{ECCA3C0F-6466-4D38-94BE-D00DD820D933}" destId="{8F38E5EC-EE04-4EF6-BCDE-9BD134B34504}" srcOrd="0" destOrd="0" parTransId="{15A6E9E3-D898-45AE-88CF-37279CBF6CDF}" sibTransId="{976370C1-16AB-4863-841A-15EC924DEF3C}"/>
    <dgm:cxn modelId="{A3D7414F-A600-4707-8F97-3994E03C76CA}" type="presOf" srcId="{CEF1C0FD-E6C8-40EB-82C7-9BF76F451429}" destId="{BD85E73F-B879-4906-A310-F14C3543885C}" srcOrd="0" destOrd="0" presId="urn:microsoft.com/office/officeart/2009/3/layout/SnapshotPictureList"/>
    <dgm:cxn modelId="{A04E997B-D61D-4846-B69A-4F29CF4E64C2}" srcId="{ECCA3C0F-6466-4D38-94BE-D00DD820D933}" destId="{31C932D8-3ACC-4037-8243-8EEE7F27109C}" srcOrd="1" destOrd="0" parTransId="{C74E567A-47B9-479D-AA3E-6698E8F33173}" sibTransId="{3C7246AD-FB01-4A0E-AD48-FA9F24C4F70A}"/>
    <dgm:cxn modelId="{58BC66A3-9E54-4D77-824F-0043BB62BC93}" srcId="{CEF1C0FD-E6C8-40EB-82C7-9BF76F451429}" destId="{ECCA3C0F-6466-4D38-94BE-D00DD820D933}" srcOrd="0" destOrd="0" parTransId="{A9091990-4D4E-4BDC-8A5E-A14F29D4554D}" sibTransId="{F3805E13-F3F6-4976-9E30-0891049CC117}"/>
    <dgm:cxn modelId="{7752CE97-1E00-4E3C-A52E-D78A7F0984B0}" type="presParOf" srcId="{BD85E73F-B879-4906-A310-F14C3543885C}" destId="{71C8710F-94F4-4A7F-A83F-B5493885AE6A}" srcOrd="0" destOrd="0" presId="urn:microsoft.com/office/officeart/2009/3/layout/SnapshotPictureList"/>
    <dgm:cxn modelId="{00DA6B52-7E89-4C0E-8FCD-5C0233F0990B}" type="presParOf" srcId="{71C8710F-94F4-4A7F-A83F-B5493885AE6A}" destId="{C4413D6E-3621-4A33-A4B8-EA0C1341C0D1}" srcOrd="0" destOrd="0" presId="urn:microsoft.com/office/officeart/2009/3/layout/SnapshotPictureList"/>
    <dgm:cxn modelId="{CB0ED8F3-CBBC-4760-B54D-DCC2506BB64E}" type="presParOf" srcId="{71C8710F-94F4-4A7F-A83F-B5493885AE6A}" destId="{DC69F672-438F-4044-8275-F5A825751F27}" srcOrd="1" destOrd="0" presId="urn:microsoft.com/office/officeart/2009/3/layout/SnapshotPictureList"/>
    <dgm:cxn modelId="{807EBBBA-D1D4-473B-94EA-98A584BA9192}" type="presParOf" srcId="{71C8710F-94F4-4A7F-A83F-B5493885AE6A}" destId="{10F40313-56FA-423B-963A-C8421874724E}" srcOrd="2" destOrd="0" presId="urn:microsoft.com/office/officeart/2009/3/layout/SnapshotPictureList"/>
    <dgm:cxn modelId="{6AEE7B98-76EA-4520-AC7C-EC3526AF0741}" type="presParOf" srcId="{71C8710F-94F4-4A7F-A83F-B5493885AE6A}" destId="{00769679-2051-445F-B1B6-941E4487FB17}" srcOrd="3" destOrd="0" presId="urn:microsoft.com/office/officeart/2009/3/layout/SnapshotPictureList"/>
    <dgm:cxn modelId="{C3AB9D69-4F52-4C0E-94AC-5EB72FCF4E75}" type="presParOf" srcId="{71C8710F-94F4-4A7F-A83F-B5493885AE6A}" destId="{34982E87-85AE-4D1F-87C6-D15BE5A865F8}" srcOrd="4" destOrd="0" presId="urn:microsoft.com/office/officeart/2009/3/layout/Snapshot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FE25B5D-3461-4553-8ACC-FF9C8B307448}"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l-GR"/>
        </a:p>
      </dgm:t>
    </dgm:pt>
    <dgm:pt modelId="{05CBC028-E1A4-44D0-9237-4D85C08B440E}">
      <dgm:prSet phldrT="[Text]"/>
      <dgm:spPr/>
      <dgm:t>
        <a:bodyPr/>
        <a:lstStyle/>
        <a:p>
          <a:endParaRPr lang="el-GR" dirty="0"/>
        </a:p>
      </dgm:t>
    </dgm:pt>
    <dgm:pt modelId="{4464839D-D6D8-4050-9DFC-C42EFBE3FD9A}" type="parTrans" cxnId="{83C6966E-A74F-43A8-BEBC-1D05E5F882C7}">
      <dgm:prSet/>
      <dgm:spPr/>
      <dgm:t>
        <a:bodyPr/>
        <a:lstStyle/>
        <a:p>
          <a:endParaRPr lang="el-GR"/>
        </a:p>
      </dgm:t>
    </dgm:pt>
    <dgm:pt modelId="{AAD634C7-F2D0-44BF-87CE-57F526229C14}" type="sibTrans" cxnId="{83C6966E-A74F-43A8-BEBC-1D05E5F882C7}">
      <dgm:prSet/>
      <dgm:spPr/>
      <dgm:t>
        <a:bodyPr/>
        <a:lstStyle/>
        <a:p>
          <a:endParaRPr lang="el-GR"/>
        </a:p>
      </dgm:t>
    </dgm:pt>
    <dgm:pt modelId="{D91EAA8E-078A-4C55-9F25-405D2D4754E8}">
      <dgm:prSet phldrT="[Text]" custT="1"/>
      <dgm:spPr/>
      <dgm:t>
        <a:bodyPr/>
        <a:lstStyle/>
        <a:p>
          <a:pPr marL="285750" indent="0" algn="l">
            <a:lnSpc>
              <a:spcPct val="150000"/>
            </a:lnSpc>
            <a:buFont typeface="Wingdings" panose="05000000000000000000" pitchFamily="2" charset="2"/>
            <a:buChar char="§"/>
          </a:pPr>
          <a:r>
            <a:rPr lang="el-GR" sz="1600" dirty="0">
              <a:latin typeface="Arial Nova Light" panose="020B0304020202020204" pitchFamily="34" charset="0"/>
            </a:rPr>
            <a:t>Χαμηλό </a:t>
          </a:r>
          <a:r>
            <a:rPr lang="en-US" sz="1600" dirty="0">
              <a:latin typeface="Arial Nova Light" panose="020B0304020202020204" pitchFamily="34" charset="0"/>
            </a:rPr>
            <a:t>pH, </a:t>
          </a:r>
          <a:r>
            <a:rPr lang="el-GR" sz="1600" dirty="0">
              <a:latin typeface="Arial Nova Light" panose="020B0304020202020204" pitchFamily="34" charset="0"/>
            </a:rPr>
            <a:t>υψηλή ιοντική ισχύς</a:t>
          </a:r>
        </a:p>
        <a:p>
          <a:pPr marL="285750" indent="0" algn="l">
            <a:lnSpc>
              <a:spcPct val="150000"/>
            </a:lnSpc>
            <a:buFont typeface="Wingdings" panose="05000000000000000000" pitchFamily="2" charset="2"/>
            <a:buChar char="§"/>
          </a:pPr>
          <a:r>
            <a:rPr lang="el-GR" sz="1600" dirty="0">
              <a:latin typeface="Arial Nova Light" panose="020B0304020202020204" pitchFamily="34" charset="0"/>
            </a:rPr>
            <a:t>Πιθανή τροποποίηση των φυσικοχημικών χαρακτηριστικών</a:t>
          </a:r>
        </a:p>
        <a:p>
          <a:pPr marL="285750" indent="0" algn="l">
            <a:lnSpc>
              <a:spcPct val="150000"/>
            </a:lnSpc>
            <a:buFont typeface="Wingdings" panose="05000000000000000000" pitchFamily="2" charset="2"/>
            <a:buChar char="§"/>
          </a:pPr>
          <a:r>
            <a:rPr lang="el-GR" sz="1600" dirty="0">
              <a:latin typeface="Arial Nova Light" panose="020B0304020202020204" pitchFamily="34" charset="0"/>
            </a:rPr>
            <a:t>Παραγωγή νέων τοξικών προϊόντων</a:t>
          </a:r>
        </a:p>
        <a:p>
          <a:pPr marL="285750" indent="0" algn="l">
            <a:lnSpc>
              <a:spcPct val="150000"/>
            </a:lnSpc>
            <a:buFont typeface="Wingdings" panose="05000000000000000000" pitchFamily="2" charset="2"/>
            <a:buChar char="§"/>
          </a:pPr>
          <a:r>
            <a:rPr lang="el-GR" sz="1600" dirty="0">
              <a:latin typeface="Arial Nova Light" panose="020B0304020202020204" pitchFamily="34" charset="0"/>
            </a:rPr>
            <a:t>Οι μέχρι τώρα έρευνες υποδεικνύουν ότι η έκθεση σε τυπικά επίπεδα είναι δύσκολο να προκαλέσει εμφανή τοξικότητα</a:t>
          </a:r>
        </a:p>
        <a:p>
          <a:pPr marL="285750" indent="0" algn="l">
            <a:lnSpc>
              <a:spcPct val="150000"/>
            </a:lnSpc>
            <a:buFont typeface="Wingdings" panose="05000000000000000000" pitchFamily="2" charset="2"/>
            <a:buChar char="§"/>
          </a:pPr>
          <a:r>
            <a:rPr lang="el-GR" sz="1600" dirty="0">
              <a:latin typeface="Arial Nova Light" panose="020B0304020202020204" pitchFamily="34" charset="0"/>
            </a:rPr>
            <a:t>Ωστόσο, υπάρχουν σοβαρές επιφυλάξεις για τις επιπτώσεις που μπορεί να προκύψουν από τη χρόνια έκθεση</a:t>
          </a:r>
        </a:p>
        <a:p>
          <a:pPr algn="l"/>
          <a:endParaRPr lang="el-GR" dirty="0"/>
        </a:p>
      </dgm:t>
    </dgm:pt>
    <dgm:pt modelId="{714DB941-99DA-46F1-8FF7-B1F02197AD53}" type="parTrans" cxnId="{19C434EA-F831-4C48-9647-17ECEC7B0D31}">
      <dgm:prSet/>
      <dgm:spPr/>
      <dgm:t>
        <a:bodyPr/>
        <a:lstStyle/>
        <a:p>
          <a:endParaRPr lang="el-GR"/>
        </a:p>
      </dgm:t>
    </dgm:pt>
    <dgm:pt modelId="{781CDA87-EFBB-4C2C-A6CB-DF203445DD23}" type="sibTrans" cxnId="{19C434EA-F831-4C48-9647-17ECEC7B0D31}">
      <dgm:prSet/>
      <dgm:spPr/>
      <dgm:t>
        <a:bodyPr/>
        <a:lstStyle/>
        <a:p>
          <a:endParaRPr lang="el-GR"/>
        </a:p>
      </dgm:t>
    </dgm:pt>
    <dgm:pt modelId="{AEEDF998-CE68-4A37-9F16-643C072885C5}" type="pres">
      <dgm:prSet presAssocID="{9FE25B5D-3461-4553-8ACC-FF9C8B307448}" presName="Name0" presStyleCnt="0">
        <dgm:presLayoutVars>
          <dgm:chMax/>
          <dgm:chPref/>
          <dgm:dir/>
          <dgm:animLvl val="lvl"/>
        </dgm:presLayoutVars>
      </dgm:prSet>
      <dgm:spPr/>
    </dgm:pt>
    <dgm:pt modelId="{8648652C-17CE-4F7C-8BFC-3A0DD3F2315C}" type="pres">
      <dgm:prSet presAssocID="{05CBC028-E1A4-44D0-9237-4D85C08B440E}" presName="composite" presStyleCnt="0"/>
      <dgm:spPr/>
    </dgm:pt>
    <dgm:pt modelId="{FDC12625-9D23-4227-9ABB-4D30D21ADF96}" type="pres">
      <dgm:prSet presAssocID="{05CBC028-E1A4-44D0-9237-4D85C08B440E}" presName="ParentAccentShape" presStyleLbl="trBgShp" presStyleIdx="0" presStyleCnt="2"/>
      <dgm:spPr>
        <a:solidFill>
          <a:schemeClr val="accent2">
            <a:lumMod val="40000"/>
            <a:lumOff val="60000"/>
            <a:alpha val="40000"/>
          </a:schemeClr>
        </a:solidFill>
      </dgm:spPr>
    </dgm:pt>
    <dgm:pt modelId="{96B84588-FE9F-4991-ACDB-B0B3E1629EC0}" type="pres">
      <dgm:prSet presAssocID="{05CBC028-E1A4-44D0-9237-4D85C08B440E}" presName="ParentText" presStyleLbl="revTx" presStyleIdx="0" presStyleCnt="2">
        <dgm:presLayoutVars>
          <dgm:chMax val="1"/>
          <dgm:chPref val="1"/>
          <dgm:bulletEnabled val="1"/>
        </dgm:presLayoutVars>
      </dgm:prSet>
      <dgm:spPr/>
    </dgm:pt>
    <dgm:pt modelId="{421D5454-EC81-400B-AFED-97B7E605A5E7}" type="pres">
      <dgm:prSet presAssocID="{05CBC028-E1A4-44D0-9237-4D85C08B440E}" presName="ChildText" presStyleLbl="revTx" presStyleIdx="1" presStyleCnt="2" custScaleX="121794">
        <dgm:presLayoutVars>
          <dgm:chMax val="0"/>
          <dgm:chPref val="0"/>
        </dgm:presLayoutVars>
      </dgm:prSet>
      <dgm:spPr/>
    </dgm:pt>
    <dgm:pt modelId="{DA5036D8-5C07-44DD-B196-C06CDB1ECF68}" type="pres">
      <dgm:prSet presAssocID="{05CBC028-E1A4-44D0-9237-4D85C08B440E}" presName="ChildAccentShape" presStyleLbl="trBgShp" presStyleIdx="1" presStyleCnt="2"/>
      <dgm:spPr>
        <a:solidFill>
          <a:schemeClr val="accent2">
            <a:lumMod val="40000"/>
            <a:lumOff val="60000"/>
            <a:alpha val="40000"/>
          </a:schemeClr>
        </a:solidFill>
      </dgm:spPr>
    </dgm:pt>
    <dgm:pt modelId="{3AFBC62E-3A77-4733-A89E-5D2F3DAE3649}" type="pres">
      <dgm:prSet presAssocID="{05CBC028-E1A4-44D0-9237-4D85C08B440E}" presName="Image" presStyleLbl="alignImgPlace1" presStyleIdx="0" presStyleCnt="1" custLinFactNeighborX="2934" custLinFactNeighborY="-210"/>
      <dgm:spPr>
        <a:blipFill dpi="0" rotWithShape="1">
          <a:blip xmlns:r="http://schemas.openxmlformats.org/officeDocument/2006/relationships" r:embed="rId1"/>
          <a:srcRect/>
          <a:stretch>
            <a:fillRect l="5171" t="1972" r="27585" b="1972"/>
          </a:stretch>
        </a:blipFill>
        <a:ln>
          <a:noFill/>
        </a:ln>
      </dgm:spPr>
    </dgm:pt>
  </dgm:ptLst>
  <dgm:cxnLst>
    <dgm:cxn modelId="{8BC58212-677E-4000-9676-F0FB8BA4F804}" type="presOf" srcId="{D91EAA8E-078A-4C55-9F25-405D2D4754E8}" destId="{421D5454-EC81-400B-AFED-97B7E605A5E7}" srcOrd="0" destOrd="0" presId="urn:microsoft.com/office/officeart/2009/3/layout/SnapshotPictureList"/>
    <dgm:cxn modelId="{0EAA182E-2D06-44BB-89C7-BE91ADBDCCF7}" type="presOf" srcId="{9FE25B5D-3461-4553-8ACC-FF9C8B307448}" destId="{AEEDF998-CE68-4A37-9F16-643C072885C5}" srcOrd="0" destOrd="0" presId="urn:microsoft.com/office/officeart/2009/3/layout/SnapshotPictureList"/>
    <dgm:cxn modelId="{8AEBB134-C72E-400D-99E1-095AE8A8154D}" type="presOf" srcId="{05CBC028-E1A4-44D0-9237-4D85C08B440E}" destId="{96B84588-FE9F-4991-ACDB-B0B3E1629EC0}" srcOrd="0" destOrd="0" presId="urn:microsoft.com/office/officeart/2009/3/layout/SnapshotPictureList"/>
    <dgm:cxn modelId="{83C6966E-A74F-43A8-BEBC-1D05E5F882C7}" srcId="{9FE25B5D-3461-4553-8ACC-FF9C8B307448}" destId="{05CBC028-E1A4-44D0-9237-4D85C08B440E}" srcOrd="0" destOrd="0" parTransId="{4464839D-D6D8-4050-9DFC-C42EFBE3FD9A}" sibTransId="{AAD634C7-F2D0-44BF-87CE-57F526229C14}"/>
    <dgm:cxn modelId="{19C434EA-F831-4C48-9647-17ECEC7B0D31}" srcId="{05CBC028-E1A4-44D0-9237-4D85C08B440E}" destId="{D91EAA8E-078A-4C55-9F25-405D2D4754E8}" srcOrd="0" destOrd="0" parTransId="{714DB941-99DA-46F1-8FF7-B1F02197AD53}" sibTransId="{781CDA87-EFBB-4C2C-A6CB-DF203445DD23}"/>
    <dgm:cxn modelId="{592D177F-D987-4020-BD01-41D0E3BF4D67}" type="presParOf" srcId="{AEEDF998-CE68-4A37-9F16-643C072885C5}" destId="{8648652C-17CE-4F7C-8BFC-3A0DD3F2315C}" srcOrd="0" destOrd="0" presId="urn:microsoft.com/office/officeart/2009/3/layout/SnapshotPictureList"/>
    <dgm:cxn modelId="{886FE5E8-15C8-49D4-8F17-A5F612E8C644}" type="presParOf" srcId="{8648652C-17CE-4F7C-8BFC-3A0DD3F2315C}" destId="{FDC12625-9D23-4227-9ABB-4D30D21ADF96}" srcOrd="0" destOrd="0" presId="urn:microsoft.com/office/officeart/2009/3/layout/SnapshotPictureList"/>
    <dgm:cxn modelId="{67F65A6B-FD9A-4413-B705-41EC7397F322}" type="presParOf" srcId="{8648652C-17CE-4F7C-8BFC-3A0DD3F2315C}" destId="{96B84588-FE9F-4991-ACDB-B0B3E1629EC0}" srcOrd="1" destOrd="0" presId="urn:microsoft.com/office/officeart/2009/3/layout/SnapshotPictureList"/>
    <dgm:cxn modelId="{D04FBA38-5DE3-4102-9762-CE56DABE2442}" type="presParOf" srcId="{8648652C-17CE-4F7C-8BFC-3A0DD3F2315C}" destId="{421D5454-EC81-400B-AFED-97B7E605A5E7}" srcOrd="2" destOrd="0" presId="urn:microsoft.com/office/officeart/2009/3/layout/SnapshotPictureList"/>
    <dgm:cxn modelId="{228A66BF-DD55-47CC-9803-8C252246F340}" type="presParOf" srcId="{8648652C-17CE-4F7C-8BFC-3A0DD3F2315C}" destId="{DA5036D8-5C07-44DD-B196-C06CDB1ECF68}" srcOrd="3" destOrd="0" presId="urn:microsoft.com/office/officeart/2009/3/layout/SnapshotPictureList"/>
    <dgm:cxn modelId="{9A7DD973-614B-4799-AB48-EAEB4FBF5E9B}" type="presParOf" srcId="{8648652C-17CE-4F7C-8BFC-3A0DD3F2315C}" destId="{3AFBC62E-3A77-4733-A89E-5D2F3DAE3649}" srcOrd="4" destOrd="0" presId="urn:microsoft.com/office/officeart/2009/3/layout/Snapshot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24BDED0-8823-4124-8703-D077B8B896AD}" type="doc">
      <dgm:prSet loTypeId="urn:microsoft.com/office/officeart/2009/3/layout/FramedTextPicture" loCatId="picture" qsTypeId="urn:microsoft.com/office/officeart/2005/8/quickstyle/simple1" qsCatId="simple" csTypeId="urn:microsoft.com/office/officeart/2005/8/colors/accent1_2" csCatId="accent1" phldr="1"/>
      <dgm:spPr/>
      <dgm:t>
        <a:bodyPr/>
        <a:lstStyle/>
        <a:p>
          <a:endParaRPr lang="el-GR"/>
        </a:p>
      </dgm:t>
    </dgm:pt>
    <dgm:pt modelId="{9804C8D3-6613-41E7-BBDF-BD83EB253626}">
      <dgm:prSet phldrT="[Text]" custT="1"/>
      <dgm:spPr/>
      <dgm:t>
        <a:bodyPr/>
        <a:lstStyle/>
        <a:p>
          <a:pPr marL="285750" indent="-285750" algn="just">
            <a:lnSpc>
              <a:spcPct val="100000"/>
            </a:lnSpc>
            <a:buFont typeface="Wingdings" panose="05000000000000000000" pitchFamily="2" charset="2"/>
            <a:buChar char="§"/>
          </a:pPr>
          <a:r>
            <a:rPr lang="el-GR" sz="1500" dirty="0">
              <a:latin typeface="Arial Nova Light" panose="020B0304020202020204" pitchFamily="34" charset="0"/>
            </a:rPr>
            <a:t>Τα επίπεδα του οξειδωτικό στρες παρουσιάζουν διακριτή βαθμίδωση σε 3 επίπεδα, εξαρτώμενα από την ένταση και τη διάρκεια επίδρασης του ερεθίσματος</a:t>
          </a:r>
          <a:endParaRPr lang="en-US" sz="1500" dirty="0">
            <a:latin typeface="Arial Nova Light" panose="020B0304020202020204" pitchFamily="34" charset="0"/>
          </a:endParaRPr>
        </a:p>
        <a:p>
          <a:pPr algn="just">
            <a:lnSpc>
              <a:spcPct val="100000"/>
            </a:lnSpc>
          </a:pPr>
          <a:endParaRPr lang="el-GR" sz="1500" dirty="0">
            <a:latin typeface="Arial Nova Light" panose="020B0304020202020204" pitchFamily="34" charset="0"/>
          </a:endParaRPr>
        </a:p>
        <a:p>
          <a:pPr marL="285750" indent="-285750" algn="just">
            <a:lnSpc>
              <a:spcPct val="100000"/>
            </a:lnSpc>
            <a:buFont typeface="Wingdings" panose="05000000000000000000" pitchFamily="2" charset="2"/>
            <a:buChar char="§"/>
          </a:pPr>
          <a:r>
            <a:rPr lang="el-GR" sz="1500" dirty="0">
              <a:latin typeface="Arial Nova Light" panose="020B0304020202020204" pitchFamily="34" charset="0"/>
            </a:rPr>
            <a:t>Χαμηλά επίπεδα οξειδωτικού στρες ενεργοποιούν τους μηχανισμούς της αντιοξειδωτικής άμυνας</a:t>
          </a:r>
        </a:p>
        <a:p>
          <a:pPr marL="285750" indent="-285750" algn="just">
            <a:lnSpc>
              <a:spcPct val="100000"/>
            </a:lnSpc>
            <a:buFont typeface="Wingdings" panose="05000000000000000000" pitchFamily="2" charset="2"/>
            <a:buChar char="§"/>
          </a:pPr>
          <a:endParaRPr lang="el-GR" sz="1500" dirty="0">
            <a:latin typeface="Arial Nova Light" panose="020B0304020202020204" pitchFamily="34" charset="0"/>
          </a:endParaRPr>
        </a:p>
        <a:p>
          <a:pPr marL="285750" indent="-285750" algn="just">
            <a:lnSpc>
              <a:spcPct val="100000"/>
            </a:lnSpc>
            <a:buFont typeface="Wingdings" panose="05000000000000000000" pitchFamily="2" charset="2"/>
            <a:buChar char="§"/>
          </a:pPr>
          <a:r>
            <a:rPr lang="el-GR" sz="1500" dirty="0">
              <a:latin typeface="Arial Nova Light" panose="020B0304020202020204" pitchFamily="34" charset="0"/>
            </a:rPr>
            <a:t>Μέτρια επίπεδα οξειδωτικού στρες οδηγούν στην πρόκληση φλεγμονής</a:t>
          </a:r>
          <a:endParaRPr lang="en-US" sz="1500" dirty="0">
            <a:latin typeface="Arial Nova Light" panose="020B0304020202020204" pitchFamily="34" charset="0"/>
          </a:endParaRPr>
        </a:p>
        <a:p>
          <a:pPr marL="285750" indent="-285750" algn="just">
            <a:lnSpc>
              <a:spcPct val="100000"/>
            </a:lnSpc>
            <a:buFont typeface="Wingdings" panose="05000000000000000000" pitchFamily="2" charset="2"/>
            <a:buChar char="§"/>
          </a:pPr>
          <a:endParaRPr lang="el-GR" sz="1500" dirty="0">
            <a:latin typeface="Arial Nova Light" panose="020B0304020202020204" pitchFamily="34" charset="0"/>
          </a:endParaRPr>
        </a:p>
        <a:p>
          <a:pPr marL="285750" indent="-285750" algn="just">
            <a:lnSpc>
              <a:spcPct val="100000"/>
            </a:lnSpc>
            <a:buFont typeface="Wingdings" panose="05000000000000000000" pitchFamily="2" charset="2"/>
            <a:buChar char="§"/>
          </a:pPr>
          <a:r>
            <a:rPr lang="el-GR" sz="1500" dirty="0">
              <a:latin typeface="Arial Nova Light" panose="020B0304020202020204" pitchFamily="34" charset="0"/>
            </a:rPr>
            <a:t>Τα υψηλά επίπεδα οξειδωτικού στρες προκαλούν τοξικότητα και επαγωγή κυτταρικού θανάτου</a:t>
          </a:r>
          <a:endParaRPr lang="en-US" sz="1500" dirty="0">
            <a:latin typeface="Arial Nova Light" panose="020B0304020202020204" pitchFamily="34" charset="0"/>
          </a:endParaRPr>
        </a:p>
        <a:p>
          <a:endParaRPr lang="el-GR" sz="1500" dirty="0"/>
        </a:p>
      </dgm:t>
    </dgm:pt>
    <dgm:pt modelId="{9B360D60-F8DB-48FF-AF61-3C5D8032B45D}" type="parTrans" cxnId="{12D5B770-E498-4F5D-B6E6-A2922CBE556B}">
      <dgm:prSet/>
      <dgm:spPr/>
      <dgm:t>
        <a:bodyPr/>
        <a:lstStyle/>
        <a:p>
          <a:endParaRPr lang="el-GR"/>
        </a:p>
      </dgm:t>
    </dgm:pt>
    <dgm:pt modelId="{59F009CA-FF59-47CE-AE31-C6DCB86FCFA9}" type="sibTrans" cxnId="{12D5B770-E498-4F5D-B6E6-A2922CBE556B}">
      <dgm:prSet/>
      <dgm:spPr/>
      <dgm:t>
        <a:bodyPr/>
        <a:lstStyle/>
        <a:p>
          <a:endParaRPr lang="el-GR"/>
        </a:p>
      </dgm:t>
    </dgm:pt>
    <dgm:pt modelId="{815D2767-FF22-4017-A094-FA6FEF6F21AA}" type="pres">
      <dgm:prSet presAssocID="{524BDED0-8823-4124-8703-D077B8B896AD}" presName="Name0" presStyleCnt="0">
        <dgm:presLayoutVars>
          <dgm:chMax/>
          <dgm:chPref/>
          <dgm:dir/>
        </dgm:presLayoutVars>
      </dgm:prSet>
      <dgm:spPr/>
    </dgm:pt>
    <dgm:pt modelId="{AF672805-0009-4915-BDF5-C476936F1DC1}" type="pres">
      <dgm:prSet presAssocID="{9804C8D3-6613-41E7-BBDF-BD83EB253626}" presName="composite" presStyleCnt="0">
        <dgm:presLayoutVars>
          <dgm:chMax/>
          <dgm:chPref/>
        </dgm:presLayoutVars>
      </dgm:prSet>
      <dgm:spPr/>
    </dgm:pt>
    <dgm:pt modelId="{613556FD-0E88-4241-92A8-4514E4B07521}" type="pres">
      <dgm:prSet presAssocID="{9804C8D3-6613-41E7-BBDF-BD83EB253626}" presName="Image" presStyleLbl="bgImgPlace1" presStyleIdx="0" presStyleCnt="1" custScaleX="171883" custScaleY="160753" custLinFactNeighborX="-27834" custLinFactNeighborY="-76"/>
      <dgm:spPr>
        <a:blipFill dpi="0" rotWithShape="1">
          <a:blip xmlns:r="http://schemas.openxmlformats.org/officeDocument/2006/relationships" r:embed="rId1"/>
          <a:srcRect/>
          <a:stretch>
            <a:fillRect l="1312" t="1531" r="1312" b="1531"/>
          </a:stretch>
        </a:blipFill>
      </dgm:spPr>
    </dgm:pt>
    <dgm:pt modelId="{24522005-C7D4-475A-A08C-7A49FD8C60DA}" type="pres">
      <dgm:prSet presAssocID="{9804C8D3-6613-41E7-BBDF-BD83EB253626}" presName="ParentText" presStyleLbl="revTx" presStyleIdx="0" presStyleCnt="1" custLinFactNeighborX="18322" custLinFactNeighborY="-13801">
        <dgm:presLayoutVars>
          <dgm:chMax val="0"/>
          <dgm:chPref val="0"/>
          <dgm:bulletEnabled val="1"/>
        </dgm:presLayoutVars>
      </dgm:prSet>
      <dgm:spPr/>
    </dgm:pt>
    <dgm:pt modelId="{A1A72AD0-5D70-41D9-9901-C6089004DBCF}" type="pres">
      <dgm:prSet presAssocID="{9804C8D3-6613-41E7-BBDF-BD83EB253626}" presName="tlFrame" presStyleLbl="node1" presStyleIdx="0" presStyleCnt="4" custLinFactNeighborX="76372" custLinFactNeighborY="-81711"/>
      <dgm:spPr>
        <a:solidFill>
          <a:schemeClr val="accent2">
            <a:lumMod val="40000"/>
            <a:lumOff val="60000"/>
          </a:schemeClr>
        </a:solidFill>
      </dgm:spPr>
    </dgm:pt>
    <dgm:pt modelId="{13051625-71DF-4771-A4D3-E5644D042692}" type="pres">
      <dgm:prSet presAssocID="{9804C8D3-6613-41E7-BBDF-BD83EB253626}" presName="trFrame" presStyleLbl="node1" presStyleIdx="1" presStyleCnt="4" custLinFactNeighborX="76372" custLinFactNeighborY="-81711"/>
      <dgm:spPr>
        <a:solidFill>
          <a:schemeClr val="accent2">
            <a:lumMod val="40000"/>
            <a:lumOff val="60000"/>
          </a:schemeClr>
        </a:solidFill>
      </dgm:spPr>
    </dgm:pt>
    <dgm:pt modelId="{6E9AAF50-230B-47BF-9CF9-A8D5A793F32D}" type="pres">
      <dgm:prSet presAssocID="{9804C8D3-6613-41E7-BBDF-BD83EB253626}" presName="blFrame" presStyleLbl="node1" presStyleIdx="2" presStyleCnt="4" custLinFactNeighborX="76372" custLinFactNeighborY="-16872"/>
      <dgm:spPr>
        <a:solidFill>
          <a:schemeClr val="accent2">
            <a:lumMod val="40000"/>
            <a:lumOff val="60000"/>
          </a:schemeClr>
        </a:solidFill>
      </dgm:spPr>
    </dgm:pt>
    <dgm:pt modelId="{6D0AC3DD-5759-4649-A9BE-18FAC13E2C42}" type="pres">
      <dgm:prSet presAssocID="{9804C8D3-6613-41E7-BBDF-BD83EB253626}" presName="brFrame" presStyleLbl="node1" presStyleIdx="3" presStyleCnt="4" custLinFactNeighborX="76372" custLinFactNeighborY="-16872"/>
      <dgm:spPr>
        <a:solidFill>
          <a:schemeClr val="accent2">
            <a:lumMod val="40000"/>
            <a:lumOff val="60000"/>
          </a:schemeClr>
        </a:solidFill>
      </dgm:spPr>
    </dgm:pt>
  </dgm:ptLst>
  <dgm:cxnLst>
    <dgm:cxn modelId="{56832135-4F46-42DA-9EF1-384DA0535DCD}" type="presOf" srcId="{524BDED0-8823-4124-8703-D077B8B896AD}" destId="{815D2767-FF22-4017-A094-FA6FEF6F21AA}" srcOrd="0" destOrd="0" presId="urn:microsoft.com/office/officeart/2009/3/layout/FramedTextPicture"/>
    <dgm:cxn modelId="{12D5B770-E498-4F5D-B6E6-A2922CBE556B}" srcId="{524BDED0-8823-4124-8703-D077B8B896AD}" destId="{9804C8D3-6613-41E7-BBDF-BD83EB253626}" srcOrd="0" destOrd="0" parTransId="{9B360D60-F8DB-48FF-AF61-3C5D8032B45D}" sibTransId="{59F009CA-FF59-47CE-AE31-C6DCB86FCFA9}"/>
    <dgm:cxn modelId="{E0C2CFB6-71B9-450D-8418-94836B9FEC55}" type="presOf" srcId="{9804C8D3-6613-41E7-BBDF-BD83EB253626}" destId="{24522005-C7D4-475A-A08C-7A49FD8C60DA}" srcOrd="0" destOrd="0" presId="urn:microsoft.com/office/officeart/2009/3/layout/FramedTextPicture"/>
    <dgm:cxn modelId="{BF0D7858-CA13-4030-81B6-8D2FA8090B30}" type="presParOf" srcId="{815D2767-FF22-4017-A094-FA6FEF6F21AA}" destId="{AF672805-0009-4915-BDF5-C476936F1DC1}" srcOrd="0" destOrd="0" presId="urn:microsoft.com/office/officeart/2009/3/layout/FramedTextPicture"/>
    <dgm:cxn modelId="{ECBDF56F-B7F4-4AF2-83F1-0DCF81FE2B27}" type="presParOf" srcId="{AF672805-0009-4915-BDF5-C476936F1DC1}" destId="{613556FD-0E88-4241-92A8-4514E4B07521}" srcOrd="0" destOrd="0" presId="urn:microsoft.com/office/officeart/2009/3/layout/FramedTextPicture"/>
    <dgm:cxn modelId="{72D2A8E6-770D-4129-B66D-6B0803A6B4F3}" type="presParOf" srcId="{AF672805-0009-4915-BDF5-C476936F1DC1}" destId="{24522005-C7D4-475A-A08C-7A49FD8C60DA}" srcOrd="1" destOrd="0" presId="urn:microsoft.com/office/officeart/2009/3/layout/FramedTextPicture"/>
    <dgm:cxn modelId="{4E3932ED-6642-401E-90B7-FFFDA4C57584}" type="presParOf" srcId="{AF672805-0009-4915-BDF5-C476936F1DC1}" destId="{A1A72AD0-5D70-41D9-9901-C6089004DBCF}" srcOrd="2" destOrd="0" presId="urn:microsoft.com/office/officeart/2009/3/layout/FramedTextPicture"/>
    <dgm:cxn modelId="{73204D41-592B-480C-B89F-09745E478E67}" type="presParOf" srcId="{AF672805-0009-4915-BDF5-C476936F1DC1}" destId="{13051625-71DF-4771-A4D3-E5644D042692}" srcOrd="3" destOrd="0" presId="urn:microsoft.com/office/officeart/2009/3/layout/FramedTextPicture"/>
    <dgm:cxn modelId="{12797D59-4D99-4F56-BDA8-704B097DA731}" type="presParOf" srcId="{AF672805-0009-4915-BDF5-C476936F1DC1}" destId="{6E9AAF50-230B-47BF-9CF9-A8D5A793F32D}" srcOrd="4" destOrd="0" presId="urn:microsoft.com/office/officeart/2009/3/layout/FramedTextPicture"/>
    <dgm:cxn modelId="{3B61966A-573D-4870-A4FB-4241E851C383}" type="presParOf" srcId="{AF672805-0009-4915-BDF5-C476936F1DC1}" destId="{6D0AC3DD-5759-4649-A9BE-18FAC13E2C42}" srcOrd="5" destOrd="0" presId="urn:microsoft.com/office/officeart/2009/3/layout/FramedText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0D18742-7B2F-42A6-B2A0-167BBF5141FF}"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l-GR"/>
        </a:p>
      </dgm:t>
    </dgm:pt>
    <dgm:pt modelId="{5130E82C-87E0-4992-BC86-F11F9F28FACA}">
      <dgm:prSet phldrT="[Text]" custT="1"/>
      <dgm:spPr/>
      <dgm:t>
        <a:bodyPr/>
        <a:lstStyle/>
        <a:p>
          <a:pPr algn="ctr"/>
          <a:r>
            <a:rPr lang="el-GR" sz="1600" b="1" dirty="0">
              <a:latin typeface="Arial" panose="020B0604020202020204" pitchFamily="34" charset="0"/>
              <a:cs typeface="Arial" panose="020B0604020202020204" pitchFamily="34" charset="0"/>
            </a:rPr>
            <a:t>Δομή</a:t>
          </a:r>
          <a:r>
            <a:rPr lang="en-US" sz="1600" b="1" dirty="0">
              <a:latin typeface="Arial" panose="020B0604020202020204" pitchFamily="34" charset="0"/>
              <a:cs typeface="Arial" panose="020B0604020202020204" pitchFamily="34" charset="0"/>
            </a:rPr>
            <a:t> </a:t>
          </a:r>
          <a:r>
            <a:rPr lang="el-GR" sz="1600" b="1" dirty="0">
              <a:latin typeface="Arial" panose="020B0604020202020204" pitchFamily="34" charset="0"/>
              <a:cs typeface="Arial" panose="020B0604020202020204" pitchFamily="34" charset="0"/>
            </a:rPr>
            <a:t>αλυσίδας μεταφοράς ηλεκτρονίων </a:t>
          </a:r>
        </a:p>
      </dgm:t>
    </dgm:pt>
    <dgm:pt modelId="{0744B8C9-4CCE-4A03-83E9-F82E22BEF13D}" type="parTrans" cxnId="{31081D68-25DE-4314-8FF8-CC865730EE3E}">
      <dgm:prSet/>
      <dgm:spPr/>
      <dgm:t>
        <a:bodyPr/>
        <a:lstStyle/>
        <a:p>
          <a:endParaRPr lang="el-GR"/>
        </a:p>
      </dgm:t>
    </dgm:pt>
    <dgm:pt modelId="{6E002432-AF0E-4B58-9B12-B6A479B19F1F}" type="sibTrans" cxnId="{31081D68-25DE-4314-8FF8-CC865730EE3E}">
      <dgm:prSet/>
      <dgm:spPr/>
      <dgm:t>
        <a:bodyPr/>
        <a:lstStyle/>
        <a:p>
          <a:endParaRPr lang="el-GR"/>
        </a:p>
      </dgm:t>
    </dgm:pt>
    <dgm:pt modelId="{81F6186C-3C43-40FA-8D36-085598BA2C55}">
      <dgm:prSet phldrT="[Text]" custT="1"/>
      <dgm:spPr/>
      <dgm:t>
        <a:bodyPr/>
        <a:lstStyle/>
        <a:p>
          <a:pPr marL="285750" indent="0" algn="just">
            <a:lnSpc>
              <a:spcPct val="150000"/>
            </a:lnSpc>
            <a:buFont typeface="Wingdings" panose="05000000000000000000" pitchFamily="2" charset="2"/>
            <a:buChar char="§"/>
          </a:pPr>
          <a:r>
            <a:rPr lang="el-GR" sz="1300" dirty="0">
              <a:latin typeface="Arial Nova Light" panose="020B0304020202020204" pitchFamily="34" charset="0"/>
            </a:rPr>
            <a:t>Η εσωτερική τους δομή αποτελείται από δύο μεμβρανικά συστήματα, το εξωτερικό και εσωτερικό</a:t>
          </a:r>
        </a:p>
        <a:p>
          <a:pPr marL="285750" indent="0" algn="just">
            <a:lnSpc>
              <a:spcPct val="150000"/>
            </a:lnSpc>
            <a:buFont typeface="Wingdings" panose="05000000000000000000" pitchFamily="2" charset="2"/>
            <a:buChar char="§"/>
          </a:pPr>
          <a:r>
            <a:rPr lang="el-GR" sz="1300" dirty="0">
              <a:latin typeface="Arial Nova Light" panose="020B0304020202020204" pitchFamily="34" charset="0"/>
            </a:rPr>
            <a:t>Στο εσωτερικό μεμβρανικό σύστημα εδράζεται ένα πρωτεϊνικό σύμπλεγμα, η αλυσίδα μεταφοράς ηλεκτρονίων </a:t>
          </a:r>
          <a:r>
            <a:rPr lang="en-US" sz="1300" dirty="0">
              <a:latin typeface="Arial Nova Light" panose="020B0304020202020204" pitchFamily="34" charset="0"/>
            </a:rPr>
            <a:t>(ETC)</a:t>
          </a:r>
        </a:p>
        <a:p>
          <a:pPr marL="285750" indent="0" algn="just">
            <a:lnSpc>
              <a:spcPct val="150000"/>
            </a:lnSpc>
            <a:buFont typeface="Wingdings" panose="05000000000000000000" pitchFamily="2" charset="2"/>
            <a:buChar char="§"/>
          </a:pPr>
          <a:r>
            <a:rPr lang="el-GR" sz="1300" dirty="0">
              <a:latin typeface="Arial Nova Light" panose="020B0304020202020204" pitchFamily="34" charset="0"/>
            </a:rPr>
            <a:t>Το </a:t>
          </a:r>
          <a:r>
            <a:rPr lang="en-US" sz="1300" dirty="0">
              <a:latin typeface="Arial Nova Light" panose="020B0304020202020204" pitchFamily="34" charset="0"/>
            </a:rPr>
            <a:t>ETC </a:t>
          </a:r>
          <a:r>
            <a:rPr lang="el-GR" sz="1300" dirty="0">
              <a:latin typeface="Arial Nova Light" panose="020B0304020202020204" pitchFamily="34" charset="0"/>
            </a:rPr>
            <a:t>δημιουργεί μία ηλεκτροχημική βαθμίδωση η οποία είναι απαραίτητη για την παραγωγή του </a:t>
          </a:r>
          <a:r>
            <a:rPr lang="en-US" sz="1300" dirty="0">
              <a:latin typeface="Arial Nova Light" panose="020B0304020202020204" pitchFamily="34" charset="0"/>
            </a:rPr>
            <a:t>ATP </a:t>
          </a:r>
          <a:endParaRPr lang="el-GR" sz="1300" dirty="0">
            <a:latin typeface="Arial Nova Light" panose="020B0304020202020204" pitchFamily="34" charset="0"/>
          </a:endParaRPr>
        </a:p>
        <a:p>
          <a:pPr marL="285750" indent="0" algn="just">
            <a:lnSpc>
              <a:spcPct val="150000"/>
            </a:lnSpc>
            <a:buFont typeface="Wingdings" panose="05000000000000000000" pitchFamily="2" charset="2"/>
            <a:buChar char="§"/>
          </a:pPr>
          <a:r>
            <a:rPr lang="el-GR" sz="1300" dirty="0">
              <a:latin typeface="Arial Nova Light" panose="020B0304020202020204" pitchFamily="34" charset="0"/>
            </a:rPr>
            <a:t>Η διαρροή ηλεκτρονίων από το </a:t>
          </a:r>
          <a:r>
            <a:rPr lang="en-US" sz="1300" dirty="0">
              <a:latin typeface="Arial Nova Light" panose="020B0304020202020204" pitchFamily="34" charset="0"/>
            </a:rPr>
            <a:t>ETC </a:t>
          </a:r>
          <a:r>
            <a:rPr lang="el-GR" sz="1300" dirty="0">
              <a:latin typeface="Arial Nova Light" panose="020B0304020202020204" pitchFamily="34" charset="0"/>
            </a:rPr>
            <a:t>προκαλεί την παραγωγή O</a:t>
          </a:r>
          <a:r>
            <a:rPr lang="el-GR" sz="1300" baseline="-25000" dirty="0">
              <a:latin typeface="Arial Nova Light" panose="020B0304020202020204" pitchFamily="34" charset="0"/>
            </a:rPr>
            <a:t>2</a:t>
          </a:r>
          <a:r>
            <a:rPr lang="el-GR" sz="1300" baseline="30000" dirty="0">
              <a:latin typeface="Arial Nova Light" panose="020B0304020202020204" pitchFamily="34" charset="0"/>
            </a:rPr>
            <a:t>•−</a:t>
          </a:r>
        </a:p>
        <a:p>
          <a:pPr marL="285750" indent="0" algn="just">
            <a:lnSpc>
              <a:spcPct val="150000"/>
            </a:lnSpc>
            <a:buFont typeface="Wingdings" panose="05000000000000000000" pitchFamily="2" charset="2"/>
            <a:buChar char="§"/>
          </a:pPr>
          <a:r>
            <a:rPr lang="el-GR" sz="1300" dirty="0">
              <a:latin typeface="Arial Nova Light" panose="020B0304020202020204" pitchFamily="34" charset="0"/>
            </a:rPr>
            <a:t>Η ενδομιτοχονδριακή συσσώρευση </a:t>
          </a:r>
          <a:r>
            <a:rPr lang="en-US" sz="1300" dirty="0">
              <a:latin typeface="Arial Nova Light" panose="020B0304020202020204" pitchFamily="34" charset="0"/>
            </a:rPr>
            <a:t>ROS</a:t>
          </a:r>
          <a:r>
            <a:rPr lang="el-GR" sz="1300" dirty="0">
              <a:latin typeface="Arial Nova Light" panose="020B0304020202020204" pitchFamily="34" charset="0"/>
            </a:rPr>
            <a:t> μπορεί να οδηγήσει είτε σε μιτοφαγία είτε σε κυτταρικό θάνατο</a:t>
          </a:r>
          <a:r>
            <a:rPr lang="en-US" sz="1300" dirty="0">
              <a:latin typeface="Arial Nova Light" panose="020B0304020202020204" pitchFamily="34" charset="0"/>
            </a:rPr>
            <a:t> </a:t>
          </a:r>
        </a:p>
        <a:p>
          <a:pPr marL="285750" indent="0" algn="just">
            <a:lnSpc>
              <a:spcPct val="150000"/>
            </a:lnSpc>
            <a:buFont typeface="Wingdings" panose="05000000000000000000" pitchFamily="2" charset="2"/>
            <a:buChar char="§"/>
          </a:pPr>
          <a:r>
            <a:rPr lang="el-GR" sz="1300" dirty="0">
              <a:latin typeface="Arial Nova Light" panose="020B0304020202020204" pitchFamily="34" charset="0"/>
            </a:rPr>
            <a:t>Μετά τη διείσδυση εντός του μιτοχονδρίου, τα νανοϋλικά μπορούν να διεγείρουν το σχηματισμό O</a:t>
          </a:r>
          <a:r>
            <a:rPr lang="el-GR" sz="1300" baseline="-25000" dirty="0">
              <a:latin typeface="Arial Nova Light" panose="020B0304020202020204" pitchFamily="34" charset="0"/>
            </a:rPr>
            <a:t>2</a:t>
          </a:r>
          <a:r>
            <a:rPr lang="el-GR" sz="1300" baseline="30000" dirty="0">
              <a:latin typeface="Arial Nova Light" panose="020B0304020202020204" pitchFamily="34" charset="0"/>
            </a:rPr>
            <a:t>•-</a:t>
          </a:r>
          <a:r>
            <a:rPr lang="el-GR" sz="1300" dirty="0">
              <a:latin typeface="Arial Nova Light" panose="020B0304020202020204" pitchFamily="34" charset="0"/>
            </a:rPr>
            <a:t> είτε μπλοκάροντας το ETC είτε επιταχύνοντας τη μεταφορά ηλεκτρονίων στο O</a:t>
          </a:r>
          <a:r>
            <a:rPr lang="el-GR" sz="1300" baseline="-25000" dirty="0">
              <a:latin typeface="Arial Nova Light" panose="020B0304020202020204" pitchFamily="34" charset="0"/>
            </a:rPr>
            <a:t>2</a:t>
          </a:r>
        </a:p>
        <a:p>
          <a:pPr marL="285750" indent="0" algn="just">
            <a:lnSpc>
              <a:spcPct val="150000"/>
            </a:lnSpc>
            <a:buFont typeface="Wingdings" panose="05000000000000000000" pitchFamily="2" charset="2"/>
            <a:buChar char="§"/>
          </a:pPr>
          <a:endParaRPr lang="el-GR" sz="1300" dirty="0">
            <a:latin typeface="Century Gothic" panose="020B0502020202020204" pitchFamily="34" charset="0"/>
          </a:endParaRPr>
        </a:p>
        <a:p>
          <a:pPr algn="just">
            <a:lnSpc>
              <a:spcPct val="150000"/>
            </a:lnSpc>
          </a:pPr>
          <a:endParaRPr lang="el-GR" sz="1800" dirty="0">
            <a:latin typeface="Century Gothic" panose="020B0502020202020204" pitchFamily="34" charset="0"/>
          </a:endParaRPr>
        </a:p>
      </dgm:t>
    </dgm:pt>
    <dgm:pt modelId="{06CFBB3C-01B4-423E-B86A-F5F92F8CEB7E}" type="parTrans" cxnId="{8A44A8C4-8BFC-4824-941A-14F16B1EF6D0}">
      <dgm:prSet/>
      <dgm:spPr/>
      <dgm:t>
        <a:bodyPr/>
        <a:lstStyle/>
        <a:p>
          <a:endParaRPr lang="el-GR"/>
        </a:p>
      </dgm:t>
    </dgm:pt>
    <dgm:pt modelId="{54135D31-B1B2-4E87-B1D0-4573B39E1FB7}" type="sibTrans" cxnId="{8A44A8C4-8BFC-4824-941A-14F16B1EF6D0}">
      <dgm:prSet/>
      <dgm:spPr/>
      <dgm:t>
        <a:bodyPr/>
        <a:lstStyle/>
        <a:p>
          <a:endParaRPr lang="el-GR"/>
        </a:p>
      </dgm:t>
    </dgm:pt>
    <dgm:pt modelId="{B8D36FB4-0BEF-4943-AB6D-550115E197F3}" type="pres">
      <dgm:prSet presAssocID="{10D18742-7B2F-42A6-B2A0-167BBF5141FF}" presName="Name0" presStyleCnt="0">
        <dgm:presLayoutVars>
          <dgm:chMax/>
          <dgm:chPref/>
          <dgm:dir/>
          <dgm:animLvl val="lvl"/>
        </dgm:presLayoutVars>
      </dgm:prSet>
      <dgm:spPr/>
    </dgm:pt>
    <dgm:pt modelId="{7EA2AFA1-8C45-4BA4-9FFC-D36A9274763F}" type="pres">
      <dgm:prSet presAssocID="{5130E82C-87E0-4992-BC86-F11F9F28FACA}" presName="composite" presStyleCnt="0"/>
      <dgm:spPr/>
    </dgm:pt>
    <dgm:pt modelId="{DCBF845B-B371-41BD-92F8-29BBCA1D0DED}" type="pres">
      <dgm:prSet presAssocID="{5130E82C-87E0-4992-BC86-F11F9F28FACA}" presName="ParentAccentShape" presStyleLbl="trBgShp" presStyleIdx="0" presStyleCnt="2"/>
      <dgm:spPr>
        <a:solidFill>
          <a:schemeClr val="accent2">
            <a:lumMod val="40000"/>
            <a:lumOff val="60000"/>
            <a:alpha val="40000"/>
          </a:schemeClr>
        </a:solidFill>
      </dgm:spPr>
    </dgm:pt>
    <dgm:pt modelId="{362FC38F-E378-4FA4-A65B-33EB5E81B917}" type="pres">
      <dgm:prSet presAssocID="{5130E82C-87E0-4992-BC86-F11F9F28FACA}" presName="ParentText" presStyleLbl="revTx" presStyleIdx="0" presStyleCnt="2">
        <dgm:presLayoutVars>
          <dgm:chMax val="1"/>
          <dgm:chPref val="1"/>
          <dgm:bulletEnabled val="1"/>
        </dgm:presLayoutVars>
      </dgm:prSet>
      <dgm:spPr/>
    </dgm:pt>
    <dgm:pt modelId="{79D9625C-6163-4E37-AE28-F5DC477FE852}" type="pres">
      <dgm:prSet presAssocID="{5130E82C-87E0-4992-BC86-F11F9F28FACA}" presName="ChildText" presStyleLbl="revTx" presStyleIdx="1" presStyleCnt="2" custScaleX="125994" custLinFactNeighborX="-2157" custLinFactNeighborY="-12468">
        <dgm:presLayoutVars>
          <dgm:chMax val="0"/>
          <dgm:chPref val="0"/>
        </dgm:presLayoutVars>
      </dgm:prSet>
      <dgm:spPr/>
    </dgm:pt>
    <dgm:pt modelId="{FF810F64-41F5-4C38-BADF-DCCE826107FB}" type="pres">
      <dgm:prSet presAssocID="{5130E82C-87E0-4992-BC86-F11F9F28FACA}" presName="ChildAccentShape" presStyleLbl="trBgShp" presStyleIdx="1" presStyleCnt="2"/>
      <dgm:spPr>
        <a:solidFill>
          <a:schemeClr val="accent2">
            <a:lumMod val="40000"/>
            <a:lumOff val="60000"/>
            <a:alpha val="40000"/>
          </a:schemeClr>
        </a:solidFill>
      </dgm:spPr>
    </dgm:pt>
    <dgm:pt modelId="{D9DFF586-C963-4C25-A986-0CFCEF308C08}" type="pres">
      <dgm:prSet presAssocID="{5130E82C-87E0-4992-BC86-F11F9F28FACA}" presName="Image" presStyleLbl="alignImgPlace1" presStyleIdx="0" presStyleCnt="1"/>
      <dgm:spPr>
        <a:blipFill dpi="0" rotWithShape="1">
          <a:blip xmlns:r="http://schemas.openxmlformats.org/officeDocument/2006/relationships" r:embed="rId1"/>
          <a:srcRect/>
          <a:stretch>
            <a:fillRect l="-44" t="3377" r="-44" b="3377"/>
          </a:stretch>
        </a:blipFill>
        <a:ln>
          <a:noFill/>
        </a:ln>
      </dgm:spPr>
    </dgm:pt>
  </dgm:ptLst>
  <dgm:cxnLst>
    <dgm:cxn modelId="{31081D68-25DE-4314-8FF8-CC865730EE3E}" srcId="{10D18742-7B2F-42A6-B2A0-167BBF5141FF}" destId="{5130E82C-87E0-4992-BC86-F11F9F28FACA}" srcOrd="0" destOrd="0" parTransId="{0744B8C9-4CCE-4A03-83E9-F82E22BEF13D}" sibTransId="{6E002432-AF0E-4B58-9B12-B6A479B19F1F}"/>
    <dgm:cxn modelId="{7547B3AB-4A82-4E83-8041-A4239F92772B}" type="presOf" srcId="{81F6186C-3C43-40FA-8D36-085598BA2C55}" destId="{79D9625C-6163-4E37-AE28-F5DC477FE852}" srcOrd="0" destOrd="0" presId="urn:microsoft.com/office/officeart/2009/3/layout/SnapshotPictureList"/>
    <dgm:cxn modelId="{8A44A8C4-8BFC-4824-941A-14F16B1EF6D0}" srcId="{5130E82C-87E0-4992-BC86-F11F9F28FACA}" destId="{81F6186C-3C43-40FA-8D36-085598BA2C55}" srcOrd="0" destOrd="0" parTransId="{06CFBB3C-01B4-423E-B86A-F5F92F8CEB7E}" sibTransId="{54135D31-B1B2-4E87-B1D0-4573B39E1FB7}"/>
    <dgm:cxn modelId="{1E4CB2C6-FDF4-4E38-A716-5AA95608EDD7}" type="presOf" srcId="{5130E82C-87E0-4992-BC86-F11F9F28FACA}" destId="{362FC38F-E378-4FA4-A65B-33EB5E81B917}" srcOrd="0" destOrd="0" presId="urn:microsoft.com/office/officeart/2009/3/layout/SnapshotPictureList"/>
    <dgm:cxn modelId="{A4578ED9-43C7-4BC8-ABE6-89DACD8A4E24}" type="presOf" srcId="{10D18742-7B2F-42A6-B2A0-167BBF5141FF}" destId="{B8D36FB4-0BEF-4943-AB6D-550115E197F3}" srcOrd="0" destOrd="0" presId="urn:microsoft.com/office/officeart/2009/3/layout/SnapshotPictureList"/>
    <dgm:cxn modelId="{C9C92E41-81CB-4F6D-8446-3D2885D9B88F}" type="presParOf" srcId="{B8D36FB4-0BEF-4943-AB6D-550115E197F3}" destId="{7EA2AFA1-8C45-4BA4-9FFC-D36A9274763F}" srcOrd="0" destOrd="0" presId="urn:microsoft.com/office/officeart/2009/3/layout/SnapshotPictureList"/>
    <dgm:cxn modelId="{9F713949-06D8-498B-8A82-D99B1FD36012}" type="presParOf" srcId="{7EA2AFA1-8C45-4BA4-9FFC-D36A9274763F}" destId="{DCBF845B-B371-41BD-92F8-29BBCA1D0DED}" srcOrd="0" destOrd="0" presId="urn:microsoft.com/office/officeart/2009/3/layout/SnapshotPictureList"/>
    <dgm:cxn modelId="{D2A0C03A-4BC2-4B0C-9274-A80181BF6C09}" type="presParOf" srcId="{7EA2AFA1-8C45-4BA4-9FFC-D36A9274763F}" destId="{362FC38F-E378-4FA4-A65B-33EB5E81B917}" srcOrd="1" destOrd="0" presId="urn:microsoft.com/office/officeart/2009/3/layout/SnapshotPictureList"/>
    <dgm:cxn modelId="{8E4575CF-AC5F-44D1-9DC6-867D9A4C1853}" type="presParOf" srcId="{7EA2AFA1-8C45-4BA4-9FFC-D36A9274763F}" destId="{79D9625C-6163-4E37-AE28-F5DC477FE852}" srcOrd="2" destOrd="0" presId="urn:microsoft.com/office/officeart/2009/3/layout/SnapshotPictureList"/>
    <dgm:cxn modelId="{826B4FEE-644A-4AD5-9151-EC4633A3D48E}" type="presParOf" srcId="{7EA2AFA1-8C45-4BA4-9FFC-D36A9274763F}" destId="{FF810F64-41F5-4C38-BADF-DCCE826107FB}" srcOrd="3" destOrd="0" presId="urn:microsoft.com/office/officeart/2009/3/layout/SnapshotPictureList"/>
    <dgm:cxn modelId="{000EA437-2CFC-43F5-BD86-F686B94CD1C8}" type="presParOf" srcId="{7EA2AFA1-8C45-4BA4-9FFC-D36A9274763F}" destId="{D9DFF586-C963-4C25-A986-0CFCEF308C08}" srcOrd="4" destOrd="0" presId="urn:microsoft.com/office/officeart/2009/3/layout/Snapshot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4A2C8F-91A3-47F3-B3A3-4D8A350AA090}"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l-GR"/>
        </a:p>
      </dgm:t>
    </dgm:pt>
    <dgm:pt modelId="{B4010752-5D65-4F9A-9F40-C352E1F9E40A}">
      <dgm:prSet phldrT="[Text]" custT="1"/>
      <dgm:spPr/>
      <dgm:t>
        <a:bodyPr/>
        <a:lstStyle/>
        <a:p>
          <a:pPr algn="ctr"/>
          <a:r>
            <a:rPr lang="en-US" sz="1600" b="1" dirty="0">
              <a:latin typeface="Arial" panose="020B0604020202020204" pitchFamily="34" charset="0"/>
              <a:cs typeface="Arial" panose="020B0604020202020204" pitchFamily="34" charset="0"/>
            </a:rPr>
            <a:t>Richard Feynman (1918 – 1988)</a:t>
          </a:r>
          <a:endParaRPr lang="el-GR" sz="1600" b="1" dirty="0">
            <a:latin typeface="Arial" panose="020B0604020202020204" pitchFamily="34" charset="0"/>
            <a:cs typeface="Arial" panose="020B0604020202020204" pitchFamily="34" charset="0"/>
          </a:endParaRPr>
        </a:p>
      </dgm:t>
    </dgm:pt>
    <dgm:pt modelId="{69ACC4BF-DA2C-4FAC-BD3E-79C14E7DEC4D}" type="parTrans" cxnId="{CCBE7355-0FE5-4EBE-B1DC-F05B854B410B}">
      <dgm:prSet/>
      <dgm:spPr/>
      <dgm:t>
        <a:bodyPr/>
        <a:lstStyle/>
        <a:p>
          <a:endParaRPr lang="el-GR"/>
        </a:p>
      </dgm:t>
    </dgm:pt>
    <dgm:pt modelId="{AE1E09C9-7324-4565-97B5-7F58AA38A849}" type="sibTrans" cxnId="{CCBE7355-0FE5-4EBE-B1DC-F05B854B410B}">
      <dgm:prSet/>
      <dgm:spPr/>
      <dgm:t>
        <a:bodyPr/>
        <a:lstStyle/>
        <a:p>
          <a:endParaRPr lang="el-GR"/>
        </a:p>
      </dgm:t>
    </dgm:pt>
    <dgm:pt modelId="{191D3CCD-EF6C-4ABF-8E67-8742157CFE70}">
      <dgm:prSet phldrT="[Text]" custT="1"/>
      <dgm:spPr/>
      <dgm:t>
        <a:bodyPr/>
        <a:lstStyle/>
        <a:p>
          <a:pPr algn="l">
            <a:lnSpc>
              <a:spcPct val="150000"/>
            </a:lnSpc>
            <a:buFontTx/>
            <a:buNone/>
          </a:pPr>
          <a:r>
            <a:rPr lang="el-GR" sz="1600" dirty="0">
              <a:latin typeface="Arial Nova Light" panose="020B0304020202020204" pitchFamily="34" charset="0"/>
            </a:rPr>
            <a:t>Ο</a:t>
          </a:r>
          <a:r>
            <a:rPr lang="en-US" sz="1600" dirty="0">
              <a:latin typeface="Arial Nova Light" panose="020B0304020202020204" pitchFamily="34" charset="0"/>
            </a:rPr>
            <a:t> </a:t>
          </a:r>
          <a:r>
            <a:rPr lang="el-GR" sz="1600" dirty="0">
              <a:latin typeface="Arial Nova Light" panose="020B0304020202020204" pitchFamily="34" charset="0"/>
            </a:rPr>
            <a:t>«πατέρας» της σύγχρονης Νανοτεχνολογίας</a:t>
          </a:r>
        </a:p>
        <a:p>
          <a:pPr algn="l">
            <a:lnSpc>
              <a:spcPct val="150000"/>
            </a:lnSpc>
            <a:buFontTx/>
            <a:buNone/>
          </a:pPr>
          <a:endParaRPr lang="el-GR" sz="1600" dirty="0">
            <a:latin typeface="Arial Nova Light" panose="020B0304020202020204" pitchFamily="34" charset="0"/>
          </a:endParaRPr>
        </a:p>
        <a:p>
          <a:pPr algn="l">
            <a:lnSpc>
              <a:spcPct val="150000"/>
            </a:lnSpc>
            <a:buFontTx/>
            <a:buNone/>
          </a:pPr>
          <a:r>
            <a:rPr lang="en-US" sz="1600" b="1" dirty="0">
              <a:latin typeface="Arial" panose="020B0604020202020204" pitchFamily="34" charset="0"/>
              <a:cs typeface="Arial" panose="020B0604020202020204" pitchFamily="34" charset="0"/>
            </a:rPr>
            <a:t>There’s plenty of room at the Bottom</a:t>
          </a:r>
          <a:r>
            <a:rPr lang="en-US" sz="1600" b="0" dirty="0">
              <a:latin typeface="Arial" panose="020B0604020202020204" pitchFamily="34" charset="0"/>
              <a:cs typeface="Arial" panose="020B0604020202020204" pitchFamily="34" charset="0"/>
            </a:rPr>
            <a:t>, </a:t>
          </a:r>
          <a:r>
            <a:rPr lang="en-US" sz="1600" b="0" dirty="0">
              <a:latin typeface="Arial Nova Light" panose="020B0304020202020204" pitchFamily="34" charset="0"/>
            </a:rPr>
            <a:t>1959</a:t>
          </a:r>
          <a:endParaRPr lang="el-GR" sz="1600" b="0" dirty="0">
            <a:latin typeface="Arial Nova Light" panose="020B0304020202020204" pitchFamily="34" charset="0"/>
          </a:endParaRPr>
        </a:p>
        <a:p>
          <a:pPr algn="l">
            <a:lnSpc>
              <a:spcPct val="150000"/>
            </a:lnSpc>
            <a:buFontTx/>
            <a:buNone/>
          </a:pPr>
          <a:endParaRPr lang="el-GR" sz="1600" b="0" dirty="0">
            <a:latin typeface="Arial Nova Light" panose="020B0304020202020204" pitchFamily="34" charset="0"/>
          </a:endParaRPr>
        </a:p>
        <a:p>
          <a:pPr algn="l">
            <a:lnSpc>
              <a:spcPct val="150000"/>
            </a:lnSpc>
            <a:buFontTx/>
            <a:buNone/>
          </a:pPr>
          <a:r>
            <a:rPr lang="el-GR" sz="1600" dirty="0">
              <a:latin typeface="Arial Nova Light" panose="020B0304020202020204" pitchFamily="34" charset="0"/>
            </a:rPr>
            <a:t>Περιέγραψε μια διαδικασία κατά την οποία οι επιστήμονες θα μπορούσαν να χειριστούν και να ελέγξουν μεμονωμένα άτομα και μόρια</a:t>
          </a:r>
        </a:p>
      </dgm:t>
    </dgm:pt>
    <dgm:pt modelId="{4849CDD9-3258-40F4-BD8C-0E0DB60EF0E8}" type="parTrans" cxnId="{6BFBAC2F-018D-4F4F-B5B2-CBB63172EDAE}">
      <dgm:prSet/>
      <dgm:spPr/>
      <dgm:t>
        <a:bodyPr/>
        <a:lstStyle/>
        <a:p>
          <a:endParaRPr lang="el-GR"/>
        </a:p>
      </dgm:t>
    </dgm:pt>
    <dgm:pt modelId="{86010292-5E2C-4123-B27E-DD46266779B9}" type="sibTrans" cxnId="{6BFBAC2F-018D-4F4F-B5B2-CBB63172EDAE}">
      <dgm:prSet/>
      <dgm:spPr/>
      <dgm:t>
        <a:bodyPr/>
        <a:lstStyle/>
        <a:p>
          <a:endParaRPr lang="el-GR"/>
        </a:p>
      </dgm:t>
    </dgm:pt>
    <dgm:pt modelId="{6B4DEE59-1474-47E9-9773-3FB0FBFA5BD2}" type="pres">
      <dgm:prSet presAssocID="{034A2C8F-91A3-47F3-B3A3-4D8A350AA090}" presName="Name0" presStyleCnt="0">
        <dgm:presLayoutVars>
          <dgm:chMax/>
          <dgm:chPref/>
          <dgm:dir/>
          <dgm:animLvl val="lvl"/>
        </dgm:presLayoutVars>
      </dgm:prSet>
      <dgm:spPr/>
    </dgm:pt>
    <dgm:pt modelId="{17D01C97-5FDE-467C-8934-1268A719D1E8}" type="pres">
      <dgm:prSet presAssocID="{B4010752-5D65-4F9A-9F40-C352E1F9E40A}" presName="composite" presStyleCnt="0"/>
      <dgm:spPr/>
    </dgm:pt>
    <dgm:pt modelId="{E65B7B88-EF48-4AAD-ACFA-A9EFF9FB51D5}" type="pres">
      <dgm:prSet presAssocID="{B4010752-5D65-4F9A-9F40-C352E1F9E40A}" presName="ParentAccentShape" presStyleLbl="trBgShp" presStyleIdx="0" presStyleCnt="2"/>
      <dgm:spPr>
        <a:solidFill>
          <a:schemeClr val="accent2">
            <a:lumMod val="40000"/>
            <a:lumOff val="60000"/>
            <a:alpha val="40000"/>
          </a:schemeClr>
        </a:solidFill>
      </dgm:spPr>
    </dgm:pt>
    <dgm:pt modelId="{0C4920A1-ED7D-4D55-A326-00AA3C7DBFF6}" type="pres">
      <dgm:prSet presAssocID="{B4010752-5D65-4F9A-9F40-C352E1F9E40A}" presName="ParentText" presStyleLbl="revTx" presStyleIdx="0" presStyleCnt="2">
        <dgm:presLayoutVars>
          <dgm:chMax val="1"/>
          <dgm:chPref val="1"/>
          <dgm:bulletEnabled val="1"/>
        </dgm:presLayoutVars>
      </dgm:prSet>
      <dgm:spPr/>
    </dgm:pt>
    <dgm:pt modelId="{F1666CF5-E05D-4EA2-ACF1-EB847B2CF8EB}" type="pres">
      <dgm:prSet presAssocID="{B4010752-5D65-4F9A-9F40-C352E1F9E40A}" presName="ChildText" presStyleLbl="revTx" presStyleIdx="1" presStyleCnt="2" custScaleX="110234" custScaleY="96815" custLinFactNeighborX="-639" custLinFactNeighborY="2266">
        <dgm:presLayoutVars>
          <dgm:chMax val="0"/>
          <dgm:chPref val="0"/>
        </dgm:presLayoutVars>
      </dgm:prSet>
      <dgm:spPr/>
    </dgm:pt>
    <dgm:pt modelId="{2C892A01-4404-4A28-8A5D-05A8C0FEB6AE}" type="pres">
      <dgm:prSet presAssocID="{B4010752-5D65-4F9A-9F40-C352E1F9E40A}" presName="ChildAccentShape" presStyleLbl="trBgShp" presStyleIdx="1" presStyleCnt="2"/>
      <dgm:spPr>
        <a:solidFill>
          <a:schemeClr val="accent2">
            <a:lumMod val="40000"/>
            <a:lumOff val="60000"/>
            <a:alpha val="40000"/>
          </a:schemeClr>
        </a:solidFill>
      </dgm:spPr>
    </dgm:pt>
    <dgm:pt modelId="{7FDCFF67-3881-46D9-80D4-84CC00828B50}" type="pres">
      <dgm:prSet presAssocID="{B4010752-5D65-4F9A-9F40-C352E1F9E40A}" presName="Image" presStyleLbl="alignImgPlace1" presStyleIdx="0" presStyleCnt="1" custScaleX="99168" custScaleY="97154"/>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3721" t="-23055" r="-3721" b="-54945"/>
          </a:stretch>
        </a:blipFill>
      </dgm:spPr>
    </dgm:pt>
  </dgm:ptLst>
  <dgm:cxnLst>
    <dgm:cxn modelId="{A1225D29-1B3D-4B11-8321-7D6168C705A5}" type="presOf" srcId="{191D3CCD-EF6C-4ABF-8E67-8742157CFE70}" destId="{F1666CF5-E05D-4EA2-ACF1-EB847B2CF8EB}" srcOrd="0" destOrd="0" presId="urn:microsoft.com/office/officeart/2009/3/layout/SnapshotPictureList"/>
    <dgm:cxn modelId="{6BFBAC2F-018D-4F4F-B5B2-CBB63172EDAE}" srcId="{B4010752-5D65-4F9A-9F40-C352E1F9E40A}" destId="{191D3CCD-EF6C-4ABF-8E67-8742157CFE70}" srcOrd="0" destOrd="0" parTransId="{4849CDD9-3258-40F4-BD8C-0E0DB60EF0E8}" sibTransId="{86010292-5E2C-4123-B27E-DD46266779B9}"/>
    <dgm:cxn modelId="{CCBE7355-0FE5-4EBE-B1DC-F05B854B410B}" srcId="{034A2C8F-91A3-47F3-B3A3-4D8A350AA090}" destId="{B4010752-5D65-4F9A-9F40-C352E1F9E40A}" srcOrd="0" destOrd="0" parTransId="{69ACC4BF-DA2C-4FAC-BD3E-79C14E7DEC4D}" sibTransId="{AE1E09C9-7324-4565-97B5-7F58AA38A849}"/>
    <dgm:cxn modelId="{B2D73C95-8B68-4CE9-85B5-445A442A3B57}" type="presOf" srcId="{B4010752-5D65-4F9A-9F40-C352E1F9E40A}" destId="{0C4920A1-ED7D-4D55-A326-00AA3C7DBFF6}" srcOrd="0" destOrd="0" presId="urn:microsoft.com/office/officeart/2009/3/layout/SnapshotPictureList"/>
    <dgm:cxn modelId="{B0385BE5-2D76-44F3-A1A3-5FE649222CA1}" type="presOf" srcId="{034A2C8F-91A3-47F3-B3A3-4D8A350AA090}" destId="{6B4DEE59-1474-47E9-9773-3FB0FBFA5BD2}" srcOrd="0" destOrd="0" presId="urn:microsoft.com/office/officeart/2009/3/layout/SnapshotPictureList"/>
    <dgm:cxn modelId="{C2574C2C-80D0-4B80-83F1-1C879EB37A2D}" type="presParOf" srcId="{6B4DEE59-1474-47E9-9773-3FB0FBFA5BD2}" destId="{17D01C97-5FDE-467C-8934-1268A719D1E8}" srcOrd="0" destOrd="0" presId="urn:microsoft.com/office/officeart/2009/3/layout/SnapshotPictureList"/>
    <dgm:cxn modelId="{260ABA00-95BD-4BB3-BDED-97F2DD921614}" type="presParOf" srcId="{17D01C97-5FDE-467C-8934-1268A719D1E8}" destId="{E65B7B88-EF48-4AAD-ACFA-A9EFF9FB51D5}" srcOrd="0" destOrd="0" presId="urn:microsoft.com/office/officeart/2009/3/layout/SnapshotPictureList"/>
    <dgm:cxn modelId="{0D34A84D-E141-445E-A522-9104FE4DD66C}" type="presParOf" srcId="{17D01C97-5FDE-467C-8934-1268A719D1E8}" destId="{0C4920A1-ED7D-4D55-A326-00AA3C7DBFF6}" srcOrd="1" destOrd="0" presId="urn:microsoft.com/office/officeart/2009/3/layout/SnapshotPictureList"/>
    <dgm:cxn modelId="{36424EDB-6AF1-4264-8A69-39FE0D35BAF3}" type="presParOf" srcId="{17D01C97-5FDE-467C-8934-1268A719D1E8}" destId="{F1666CF5-E05D-4EA2-ACF1-EB847B2CF8EB}" srcOrd="2" destOrd="0" presId="urn:microsoft.com/office/officeart/2009/3/layout/SnapshotPictureList"/>
    <dgm:cxn modelId="{0C059B5B-E07F-413D-A592-831F0CD68CA2}" type="presParOf" srcId="{17D01C97-5FDE-467C-8934-1268A719D1E8}" destId="{2C892A01-4404-4A28-8A5D-05A8C0FEB6AE}" srcOrd="3" destOrd="0" presId="urn:microsoft.com/office/officeart/2009/3/layout/SnapshotPictureList"/>
    <dgm:cxn modelId="{C481DC07-6203-45D7-8CFB-7AD7F49CC93C}" type="presParOf" srcId="{17D01C97-5FDE-467C-8934-1268A719D1E8}" destId="{7FDCFF67-3881-46D9-80D4-84CC00828B50}"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6ED4F1-5AB2-4B7B-AC3F-524E2A43F533}" type="doc">
      <dgm:prSet loTypeId="urn:microsoft.com/office/officeart/2008/layout/TitlePictureLineup" loCatId="picture" qsTypeId="urn:microsoft.com/office/officeart/2005/8/quickstyle/simple1" qsCatId="simple" csTypeId="urn:microsoft.com/office/officeart/2005/8/colors/accent1_2" csCatId="accent1" phldr="1"/>
      <dgm:spPr/>
      <dgm:t>
        <a:bodyPr/>
        <a:lstStyle/>
        <a:p>
          <a:endParaRPr lang="el-GR"/>
        </a:p>
      </dgm:t>
    </dgm:pt>
    <dgm:pt modelId="{D9C00D38-A8DF-4285-B5CA-8B72853349D2}">
      <dgm:prSet phldrT="[Text]" custT="1"/>
      <dgm:spPr>
        <a:solidFill>
          <a:schemeClr val="bg1"/>
        </a:solidFill>
        <a:ln>
          <a:solidFill>
            <a:schemeClr val="bg1"/>
          </a:solidFill>
        </a:ln>
      </dgm:spPr>
      <dgm:t>
        <a:bodyPr/>
        <a:lstStyle/>
        <a:p>
          <a:r>
            <a:rPr lang="el-GR" sz="1800" b="1" dirty="0">
              <a:solidFill>
                <a:schemeClr val="tx1"/>
              </a:solidFill>
              <a:latin typeface="Arial" panose="020B0604020202020204" pitchFamily="34" charset="0"/>
              <a:cs typeface="Arial" panose="020B0604020202020204" pitchFamily="34" charset="0"/>
            </a:rPr>
            <a:t>Φυσικά</a:t>
          </a:r>
        </a:p>
      </dgm:t>
    </dgm:pt>
    <dgm:pt modelId="{028E5A2E-EFFA-44C2-BF7B-94FC9B83F8B5}" type="parTrans" cxnId="{2266C2A5-0ABD-4C1B-99EE-9EF88F284EE4}">
      <dgm:prSet/>
      <dgm:spPr/>
      <dgm:t>
        <a:bodyPr/>
        <a:lstStyle/>
        <a:p>
          <a:endParaRPr lang="el-GR"/>
        </a:p>
      </dgm:t>
    </dgm:pt>
    <dgm:pt modelId="{886D7C64-D542-462E-A310-99FD8492E1D6}" type="sibTrans" cxnId="{2266C2A5-0ABD-4C1B-99EE-9EF88F284EE4}">
      <dgm:prSet/>
      <dgm:spPr/>
      <dgm:t>
        <a:bodyPr/>
        <a:lstStyle/>
        <a:p>
          <a:endParaRPr lang="el-GR"/>
        </a:p>
      </dgm:t>
    </dgm:pt>
    <dgm:pt modelId="{D5516806-40C1-47D6-BC31-182604A7B133}">
      <dgm:prSet phldrT="[Text]" custT="1"/>
      <dgm:spPr/>
      <dgm:t>
        <a:bodyPr/>
        <a:lstStyle/>
        <a:p>
          <a:pPr algn="l">
            <a:lnSpc>
              <a:spcPct val="150000"/>
            </a:lnSpc>
            <a:buFont typeface="Wingdings" panose="05000000000000000000" pitchFamily="2" charset="2"/>
            <a:buChar char="§"/>
          </a:pPr>
          <a:r>
            <a:rPr lang="el-GR" sz="1800" dirty="0">
              <a:latin typeface="Arial Nova Light" panose="020B0304020202020204" pitchFamily="34" charset="0"/>
            </a:rPr>
            <a:t>Σωματίδια προερχόμενα από βιολογικά φαινόμενα</a:t>
          </a:r>
        </a:p>
        <a:p>
          <a:pPr algn="l">
            <a:lnSpc>
              <a:spcPct val="150000"/>
            </a:lnSpc>
            <a:buFont typeface="Wingdings" panose="05000000000000000000" pitchFamily="2" charset="2"/>
            <a:buChar char="§"/>
          </a:pPr>
          <a:r>
            <a:rPr lang="el-GR" sz="1800" dirty="0">
              <a:latin typeface="Arial Nova Light" panose="020B0304020202020204" pitchFamily="34" charset="0"/>
            </a:rPr>
            <a:t>Ενδογενή βιομόρια</a:t>
          </a:r>
        </a:p>
      </dgm:t>
    </dgm:pt>
    <dgm:pt modelId="{1602EF07-7A06-4640-BC58-2A794BE37D81}" type="parTrans" cxnId="{79E00BCA-31A6-4AF9-A637-48656F54EDC1}">
      <dgm:prSet/>
      <dgm:spPr/>
      <dgm:t>
        <a:bodyPr/>
        <a:lstStyle/>
        <a:p>
          <a:endParaRPr lang="el-GR"/>
        </a:p>
      </dgm:t>
    </dgm:pt>
    <dgm:pt modelId="{BD1552B4-3614-4D66-839B-79B7E3EF4D08}" type="sibTrans" cxnId="{79E00BCA-31A6-4AF9-A637-48656F54EDC1}">
      <dgm:prSet/>
      <dgm:spPr/>
      <dgm:t>
        <a:bodyPr/>
        <a:lstStyle/>
        <a:p>
          <a:endParaRPr lang="el-GR"/>
        </a:p>
      </dgm:t>
    </dgm:pt>
    <dgm:pt modelId="{64FBBF37-E59A-4474-8662-4C0B7B342C43}">
      <dgm:prSet phldrT="[Text]" custT="1"/>
      <dgm:spPr>
        <a:solidFill>
          <a:schemeClr val="bg1"/>
        </a:solidFill>
        <a:ln>
          <a:solidFill>
            <a:schemeClr val="bg1"/>
          </a:solidFill>
        </a:ln>
      </dgm:spPr>
      <dgm:t>
        <a:bodyPr/>
        <a:lstStyle/>
        <a:p>
          <a:r>
            <a:rPr lang="el-GR" sz="1800" b="1" dirty="0">
              <a:solidFill>
                <a:schemeClr val="tx1"/>
              </a:solidFill>
              <a:latin typeface="Arial" panose="020B0604020202020204" pitchFamily="34" charset="0"/>
              <a:cs typeface="Arial" panose="020B0604020202020204" pitchFamily="34" charset="0"/>
            </a:rPr>
            <a:t>Τυχαία σχηματιζόμενα</a:t>
          </a:r>
        </a:p>
      </dgm:t>
    </dgm:pt>
    <dgm:pt modelId="{1DAF420B-1908-4330-9AE9-8F36ABE187C4}" type="parTrans" cxnId="{73F12ADA-5D37-4526-8ED5-D6A841061676}">
      <dgm:prSet/>
      <dgm:spPr/>
      <dgm:t>
        <a:bodyPr/>
        <a:lstStyle/>
        <a:p>
          <a:endParaRPr lang="el-GR"/>
        </a:p>
      </dgm:t>
    </dgm:pt>
    <dgm:pt modelId="{730D87F8-68A9-4BB6-9153-E0008F9B3733}" type="sibTrans" cxnId="{73F12ADA-5D37-4526-8ED5-D6A841061676}">
      <dgm:prSet/>
      <dgm:spPr/>
      <dgm:t>
        <a:bodyPr/>
        <a:lstStyle/>
        <a:p>
          <a:endParaRPr lang="el-GR"/>
        </a:p>
      </dgm:t>
    </dgm:pt>
    <dgm:pt modelId="{0EC0E322-784A-4AE4-B826-9B063EDC8AAE}">
      <dgm:prSet phldrT="[Text]" custT="1"/>
      <dgm:spPr/>
      <dgm:t>
        <a:bodyPr/>
        <a:lstStyle/>
        <a:p>
          <a:pPr algn="l">
            <a:lnSpc>
              <a:spcPct val="150000"/>
            </a:lnSpc>
          </a:pPr>
          <a:r>
            <a:rPr lang="el-GR" sz="1800" dirty="0">
              <a:latin typeface="Arial Nova Light" panose="020B0304020202020204" pitchFamily="34" charset="0"/>
            </a:rPr>
            <a:t>Σωματίδια που παράγονται ακουσίως από ανθρώπινες δραστηριότητες</a:t>
          </a:r>
        </a:p>
      </dgm:t>
    </dgm:pt>
    <dgm:pt modelId="{1667E210-3D83-4178-B663-67EA9E739CCE}" type="parTrans" cxnId="{74EB32AA-FC5F-4BE9-BA1A-D8C288F2EBF2}">
      <dgm:prSet/>
      <dgm:spPr/>
      <dgm:t>
        <a:bodyPr/>
        <a:lstStyle/>
        <a:p>
          <a:endParaRPr lang="el-GR"/>
        </a:p>
      </dgm:t>
    </dgm:pt>
    <dgm:pt modelId="{BAA319CE-005F-4C92-8793-F394FFE27943}" type="sibTrans" cxnId="{74EB32AA-FC5F-4BE9-BA1A-D8C288F2EBF2}">
      <dgm:prSet/>
      <dgm:spPr/>
      <dgm:t>
        <a:bodyPr/>
        <a:lstStyle/>
        <a:p>
          <a:endParaRPr lang="el-GR"/>
        </a:p>
      </dgm:t>
    </dgm:pt>
    <dgm:pt modelId="{35AB01DD-DEC1-4E95-A5EE-B23F1471F708}">
      <dgm:prSet phldrT="[Text]" custT="1"/>
      <dgm:spPr>
        <a:solidFill>
          <a:schemeClr val="bg1"/>
        </a:solidFill>
        <a:ln>
          <a:solidFill>
            <a:schemeClr val="bg1"/>
          </a:solidFill>
        </a:ln>
      </dgm:spPr>
      <dgm:t>
        <a:bodyPr/>
        <a:lstStyle/>
        <a:p>
          <a:r>
            <a:rPr lang="el-GR" sz="1800" b="1" dirty="0">
              <a:solidFill>
                <a:schemeClr val="tx1"/>
              </a:solidFill>
              <a:latin typeface="Arial" panose="020B0604020202020204" pitchFamily="34" charset="0"/>
              <a:cs typeface="Arial" panose="020B0604020202020204" pitchFamily="34" charset="0"/>
            </a:rPr>
            <a:t>Τεχνητά</a:t>
          </a:r>
        </a:p>
      </dgm:t>
    </dgm:pt>
    <dgm:pt modelId="{6477F854-3395-4BF4-9470-0EDB03F36E6E}" type="parTrans" cxnId="{5D709036-8FF2-4358-95BF-16C2B329EEC7}">
      <dgm:prSet/>
      <dgm:spPr/>
      <dgm:t>
        <a:bodyPr/>
        <a:lstStyle/>
        <a:p>
          <a:endParaRPr lang="el-GR"/>
        </a:p>
      </dgm:t>
    </dgm:pt>
    <dgm:pt modelId="{53A702E0-F0FC-4CFE-A792-99826BD8B3D0}" type="sibTrans" cxnId="{5D709036-8FF2-4358-95BF-16C2B329EEC7}">
      <dgm:prSet/>
      <dgm:spPr/>
      <dgm:t>
        <a:bodyPr/>
        <a:lstStyle/>
        <a:p>
          <a:endParaRPr lang="el-GR"/>
        </a:p>
      </dgm:t>
    </dgm:pt>
    <dgm:pt modelId="{6BA0565F-2DBE-4DEF-971C-EA470A11C939}">
      <dgm:prSet phldrT="[Text]" custT="1"/>
      <dgm:spPr/>
      <dgm:t>
        <a:bodyPr/>
        <a:lstStyle/>
        <a:p>
          <a:pPr algn="l">
            <a:lnSpc>
              <a:spcPct val="150000"/>
            </a:lnSpc>
          </a:pPr>
          <a:r>
            <a:rPr lang="el-GR" sz="1800" dirty="0">
              <a:latin typeface="Arial Nova Light" panose="020B0304020202020204" pitchFamily="34" charset="0"/>
            </a:rPr>
            <a:t>Σωματίδια ανθρωπογενούς προέλευσης κατασκευασμένα με επιθυμητά τεχνικά χαρακτηριστικά</a:t>
          </a:r>
        </a:p>
      </dgm:t>
    </dgm:pt>
    <dgm:pt modelId="{F045E8C4-B65D-488D-816C-F578F84BA41C}" type="parTrans" cxnId="{8262C1CF-2995-4F35-8778-0E64D6C43050}">
      <dgm:prSet/>
      <dgm:spPr/>
      <dgm:t>
        <a:bodyPr/>
        <a:lstStyle/>
        <a:p>
          <a:endParaRPr lang="el-GR"/>
        </a:p>
      </dgm:t>
    </dgm:pt>
    <dgm:pt modelId="{2D83D568-5DAB-4A68-B31E-A5861C1F4C10}" type="sibTrans" cxnId="{8262C1CF-2995-4F35-8778-0E64D6C43050}">
      <dgm:prSet/>
      <dgm:spPr/>
      <dgm:t>
        <a:bodyPr/>
        <a:lstStyle/>
        <a:p>
          <a:endParaRPr lang="el-GR"/>
        </a:p>
      </dgm:t>
    </dgm:pt>
    <dgm:pt modelId="{96ADB283-6759-4C46-85EF-26B6E054DDB6}" type="pres">
      <dgm:prSet presAssocID="{206ED4F1-5AB2-4B7B-AC3F-524E2A43F533}" presName="Name0" presStyleCnt="0">
        <dgm:presLayoutVars>
          <dgm:dir/>
        </dgm:presLayoutVars>
      </dgm:prSet>
      <dgm:spPr/>
    </dgm:pt>
    <dgm:pt modelId="{E8AC5FC4-1637-44CA-8D12-EBBAF121105C}" type="pres">
      <dgm:prSet presAssocID="{D9C00D38-A8DF-4285-B5CA-8B72853349D2}" presName="composite" presStyleCnt="0"/>
      <dgm:spPr/>
    </dgm:pt>
    <dgm:pt modelId="{1049CE52-3FBF-4A1B-9BC5-D24347216B67}" type="pres">
      <dgm:prSet presAssocID="{D9C00D38-A8DF-4285-B5CA-8B72853349D2}" presName="Accent" presStyleLbl="alignAcc1" presStyleIdx="0" presStyleCnt="3" custScaleX="68302" custScaleY="68302" custLinFactNeighborX="-27022" custLinFactNeighborY="-11781"/>
      <dgm:spPr>
        <a:ln w="38100">
          <a:solidFill>
            <a:schemeClr val="tx1"/>
          </a:solidFill>
        </a:ln>
      </dgm:spPr>
    </dgm:pt>
    <dgm:pt modelId="{2D4A08FB-464F-4686-8ACC-36B97A13ECD7}" type="pres">
      <dgm:prSet presAssocID="{D9C00D38-A8DF-4285-B5CA-8B72853349D2}" presName="Image" presStyleLbl="node1" presStyleIdx="0" presStyleCnt="3"/>
      <dgm:spPr>
        <a:blipFill rotWithShape="1">
          <a:blip xmlns:r="http://schemas.openxmlformats.org/officeDocument/2006/relationships" r:embed="rId1"/>
          <a:srcRect/>
          <a:stretch>
            <a:fillRect l="-14000" r="-14000"/>
          </a:stretch>
        </a:blipFill>
      </dgm:spPr>
    </dgm:pt>
    <dgm:pt modelId="{3D2417FF-DB49-425F-8F2B-5418D980F7A0}" type="pres">
      <dgm:prSet presAssocID="{D9C00D38-A8DF-4285-B5CA-8B72853349D2}" presName="Child" presStyleLbl="revTx" presStyleIdx="0" presStyleCnt="3">
        <dgm:presLayoutVars>
          <dgm:bulletEnabled val="1"/>
        </dgm:presLayoutVars>
      </dgm:prSet>
      <dgm:spPr/>
    </dgm:pt>
    <dgm:pt modelId="{EF86CBF3-0A5B-4201-AEE0-FB8FD67F82F7}" type="pres">
      <dgm:prSet presAssocID="{D9C00D38-A8DF-4285-B5CA-8B72853349D2}" presName="Parent" presStyleLbl="alignNode1" presStyleIdx="0" presStyleCnt="3">
        <dgm:presLayoutVars>
          <dgm:bulletEnabled val="1"/>
        </dgm:presLayoutVars>
      </dgm:prSet>
      <dgm:spPr/>
    </dgm:pt>
    <dgm:pt modelId="{C449ABCD-5D75-4A51-B5F2-9BD756C6F47C}" type="pres">
      <dgm:prSet presAssocID="{886D7C64-D542-462E-A310-99FD8492E1D6}" presName="sibTrans" presStyleCnt="0"/>
      <dgm:spPr/>
    </dgm:pt>
    <dgm:pt modelId="{ADA85EAF-D25A-4BB5-A6B3-A4C5D6356293}" type="pres">
      <dgm:prSet presAssocID="{64FBBF37-E59A-4474-8662-4C0B7B342C43}" presName="composite" presStyleCnt="0"/>
      <dgm:spPr/>
    </dgm:pt>
    <dgm:pt modelId="{A23D71B1-635B-45E9-AB27-B508F36B6BD1}" type="pres">
      <dgm:prSet presAssocID="{64FBBF37-E59A-4474-8662-4C0B7B342C43}" presName="Accent" presStyleLbl="alignAcc1" presStyleIdx="1" presStyleCnt="3" custScaleX="68302" custScaleY="68302" custLinFactNeighborX="-27022" custLinFactNeighborY="-11781"/>
      <dgm:spPr>
        <a:ln w="38100">
          <a:solidFill>
            <a:schemeClr val="tx1"/>
          </a:solidFill>
        </a:ln>
      </dgm:spPr>
    </dgm:pt>
    <dgm:pt modelId="{D2C1B330-681B-4803-BEAA-D887D7573D5E}" type="pres">
      <dgm:prSet presAssocID="{64FBBF37-E59A-4474-8662-4C0B7B342C43}" presName="Image" presStyleLbl="node1" presStyleIdx="1" presStyleCnt="3"/>
      <dgm:spPr>
        <a:blipFill dpi="0" rotWithShape="1">
          <a:blip xmlns:r="http://schemas.openxmlformats.org/officeDocument/2006/relationships" r:embed="rId2"/>
          <a:srcRect/>
          <a:stretch>
            <a:fillRect l="-41090" r="-910"/>
          </a:stretch>
        </a:blipFill>
      </dgm:spPr>
    </dgm:pt>
    <dgm:pt modelId="{DBB481AC-9BCE-47AE-AD69-E7B6B68F5974}" type="pres">
      <dgm:prSet presAssocID="{64FBBF37-E59A-4474-8662-4C0B7B342C43}" presName="Child" presStyleLbl="revTx" presStyleIdx="1" presStyleCnt="3" custLinFactNeighborY="0">
        <dgm:presLayoutVars>
          <dgm:bulletEnabled val="1"/>
        </dgm:presLayoutVars>
      </dgm:prSet>
      <dgm:spPr/>
    </dgm:pt>
    <dgm:pt modelId="{EF6010DC-2C64-484B-B958-7835366EE70C}" type="pres">
      <dgm:prSet presAssocID="{64FBBF37-E59A-4474-8662-4C0B7B342C43}" presName="Parent" presStyleLbl="alignNode1" presStyleIdx="1" presStyleCnt="3">
        <dgm:presLayoutVars>
          <dgm:bulletEnabled val="1"/>
        </dgm:presLayoutVars>
      </dgm:prSet>
      <dgm:spPr/>
    </dgm:pt>
    <dgm:pt modelId="{8F6C4A92-6711-4876-AEB4-8635FA25DAE1}" type="pres">
      <dgm:prSet presAssocID="{730D87F8-68A9-4BB6-9153-E0008F9B3733}" presName="sibTrans" presStyleCnt="0"/>
      <dgm:spPr/>
    </dgm:pt>
    <dgm:pt modelId="{8A241F9E-1284-4531-A3D5-27ED546EC669}" type="pres">
      <dgm:prSet presAssocID="{35AB01DD-DEC1-4E95-A5EE-B23F1471F708}" presName="composite" presStyleCnt="0"/>
      <dgm:spPr/>
    </dgm:pt>
    <dgm:pt modelId="{41D80612-6EDB-454A-ABE1-FD7F36C427DB}" type="pres">
      <dgm:prSet presAssocID="{35AB01DD-DEC1-4E95-A5EE-B23F1471F708}" presName="Accent" presStyleLbl="alignAcc1" presStyleIdx="2" presStyleCnt="3" custScaleX="68302" custScaleY="68302" custLinFactNeighborX="-27022" custLinFactNeighborY="-11781"/>
      <dgm:spPr>
        <a:ln w="38100">
          <a:solidFill>
            <a:schemeClr val="tx1"/>
          </a:solidFill>
        </a:ln>
      </dgm:spPr>
    </dgm:pt>
    <dgm:pt modelId="{2BF58146-012D-4104-B87F-93DFC2100E29}" type="pres">
      <dgm:prSet presAssocID="{35AB01DD-DEC1-4E95-A5EE-B23F1471F708}" presName="Image" presStyleLbl="node1" presStyleIdx="2" presStyleCnt="3"/>
      <dgm:spPr>
        <a:blipFill dpi="0" rotWithShape="1">
          <a:blip xmlns:r="http://schemas.openxmlformats.org/officeDocument/2006/relationships" r:embed="rId3"/>
          <a:srcRect/>
          <a:stretch>
            <a:fillRect l="-14000" r="-14000"/>
          </a:stretch>
        </a:blipFill>
      </dgm:spPr>
    </dgm:pt>
    <dgm:pt modelId="{8D210E94-2ED3-4C2C-8C8B-2DCF01CB689C}" type="pres">
      <dgm:prSet presAssocID="{35AB01DD-DEC1-4E95-A5EE-B23F1471F708}" presName="Child" presStyleLbl="revTx" presStyleIdx="2" presStyleCnt="3">
        <dgm:presLayoutVars>
          <dgm:bulletEnabled val="1"/>
        </dgm:presLayoutVars>
      </dgm:prSet>
      <dgm:spPr/>
    </dgm:pt>
    <dgm:pt modelId="{8DC887CF-DE16-4015-91C4-EA70BC53C8B0}" type="pres">
      <dgm:prSet presAssocID="{35AB01DD-DEC1-4E95-A5EE-B23F1471F708}" presName="Parent" presStyleLbl="alignNode1" presStyleIdx="2" presStyleCnt="3">
        <dgm:presLayoutVars>
          <dgm:bulletEnabled val="1"/>
        </dgm:presLayoutVars>
      </dgm:prSet>
      <dgm:spPr/>
    </dgm:pt>
  </dgm:ptLst>
  <dgm:cxnLst>
    <dgm:cxn modelId="{752C8504-574F-4FD3-B547-7491C5AF43F3}" type="presOf" srcId="{0EC0E322-784A-4AE4-B826-9B063EDC8AAE}" destId="{DBB481AC-9BCE-47AE-AD69-E7B6B68F5974}" srcOrd="0" destOrd="0" presId="urn:microsoft.com/office/officeart/2008/layout/TitlePictureLineup"/>
    <dgm:cxn modelId="{98B79D0B-1CFE-40E6-95A0-A6C4BBB794A7}" type="presOf" srcId="{206ED4F1-5AB2-4B7B-AC3F-524E2A43F533}" destId="{96ADB283-6759-4C46-85EF-26B6E054DDB6}" srcOrd="0" destOrd="0" presId="urn:microsoft.com/office/officeart/2008/layout/TitlePictureLineup"/>
    <dgm:cxn modelId="{483D9B11-007B-4091-947B-DF152235B961}" type="presOf" srcId="{D5516806-40C1-47D6-BC31-182604A7B133}" destId="{3D2417FF-DB49-425F-8F2B-5418D980F7A0}" srcOrd="0" destOrd="0" presId="urn:microsoft.com/office/officeart/2008/layout/TitlePictureLineup"/>
    <dgm:cxn modelId="{BF356F34-AF1E-40D3-801E-AFC49DC3C06B}" type="presOf" srcId="{6BA0565F-2DBE-4DEF-971C-EA470A11C939}" destId="{8D210E94-2ED3-4C2C-8C8B-2DCF01CB689C}" srcOrd="0" destOrd="0" presId="urn:microsoft.com/office/officeart/2008/layout/TitlePictureLineup"/>
    <dgm:cxn modelId="{5D709036-8FF2-4358-95BF-16C2B329EEC7}" srcId="{206ED4F1-5AB2-4B7B-AC3F-524E2A43F533}" destId="{35AB01DD-DEC1-4E95-A5EE-B23F1471F708}" srcOrd="2" destOrd="0" parTransId="{6477F854-3395-4BF4-9470-0EDB03F36E6E}" sibTransId="{53A702E0-F0FC-4CFE-A792-99826BD8B3D0}"/>
    <dgm:cxn modelId="{32614471-31B9-44B1-A805-E9FA800E0916}" type="presOf" srcId="{64FBBF37-E59A-4474-8662-4C0B7B342C43}" destId="{EF6010DC-2C64-484B-B958-7835366EE70C}" srcOrd="0" destOrd="0" presId="urn:microsoft.com/office/officeart/2008/layout/TitlePictureLineup"/>
    <dgm:cxn modelId="{2266C2A5-0ABD-4C1B-99EE-9EF88F284EE4}" srcId="{206ED4F1-5AB2-4B7B-AC3F-524E2A43F533}" destId="{D9C00D38-A8DF-4285-B5CA-8B72853349D2}" srcOrd="0" destOrd="0" parTransId="{028E5A2E-EFFA-44C2-BF7B-94FC9B83F8B5}" sibTransId="{886D7C64-D542-462E-A310-99FD8492E1D6}"/>
    <dgm:cxn modelId="{74EB32AA-FC5F-4BE9-BA1A-D8C288F2EBF2}" srcId="{64FBBF37-E59A-4474-8662-4C0B7B342C43}" destId="{0EC0E322-784A-4AE4-B826-9B063EDC8AAE}" srcOrd="0" destOrd="0" parTransId="{1667E210-3D83-4178-B663-67EA9E739CCE}" sibTransId="{BAA319CE-005F-4C92-8793-F394FFE27943}"/>
    <dgm:cxn modelId="{FAB5AEB1-7284-4036-A3CC-74AE9953F86A}" type="presOf" srcId="{D9C00D38-A8DF-4285-B5CA-8B72853349D2}" destId="{EF86CBF3-0A5B-4201-AEE0-FB8FD67F82F7}" srcOrd="0" destOrd="0" presId="urn:microsoft.com/office/officeart/2008/layout/TitlePictureLineup"/>
    <dgm:cxn modelId="{79E00BCA-31A6-4AF9-A637-48656F54EDC1}" srcId="{D9C00D38-A8DF-4285-B5CA-8B72853349D2}" destId="{D5516806-40C1-47D6-BC31-182604A7B133}" srcOrd="0" destOrd="0" parTransId="{1602EF07-7A06-4640-BC58-2A794BE37D81}" sibTransId="{BD1552B4-3614-4D66-839B-79B7E3EF4D08}"/>
    <dgm:cxn modelId="{8262C1CF-2995-4F35-8778-0E64D6C43050}" srcId="{35AB01DD-DEC1-4E95-A5EE-B23F1471F708}" destId="{6BA0565F-2DBE-4DEF-971C-EA470A11C939}" srcOrd="0" destOrd="0" parTransId="{F045E8C4-B65D-488D-816C-F578F84BA41C}" sibTransId="{2D83D568-5DAB-4A68-B31E-A5861C1F4C10}"/>
    <dgm:cxn modelId="{73F12ADA-5D37-4526-8ED5-D6A841061676}" srcId="{206ED4F1-5AB2-4B7B-AC3F-524E2A43F533}" destId="{64FBBF37-E59A-4474-8662-4C0B7B342C43}" srcOrd="1" destOrd="0" parTransId="{1DAF420B-1908-4330-9AE9-8F36ABE187C4}" sibTransId="{730D87F8-68A9-4BB6-9153-E0008F9B3733}"/>
    <dgm:cxn modelId="{793C08F5-6C84-4825-A506-085411994286}" type="presOf" srcId="{35AB01DD-DEC1-4E95-A5EE-B23F1471F708}" destId="{8DC887CF-DE16-4015-91C4-EA70BC53C8B0}" srcOrd="0" destOrd="0" presId="urn:microsoft.com/office/officeart/2008/layout/TitlePictureLineup"/>
    <dgm:cxn modelId="{C3EB918F-2F40-4E00-B944-A7DF59FE0277}" type="presParOf" srcId="{96ADB283-6759-4C46-85EF-26B6E054DDB6}" destId="{E8AC5FC4-1637-44CA-8D12-EBBAF121105C}" srcOrd="0" destOrd="0" presId="urn:microsoft.com/office/officeart/2008/layout/TitlePictureLineup"/>
    <dgm:cxn modelId="{E015FFCF-2F98-45DC-9E82-609D51ED3DC5}" type="presParOf" srcId="{E8AC5FC4-1637-44CA-8D12-EBBAF121105C}" destId="{1049CE52-3FBF-4A1B-9BC5-D24347216B67}" srcOrd="0" destOrd="0" presId="urn:microsoft.com/office/officeart/2008/layout/TitlePictureLineup"/>
    <dgm:cxn modelId="{327D3260-BADD-4096-A540-DEFDB74F3BF8}" type="presParOf" srcId="{E8AC5FC4-1637-44CA-8D12-EBBAF121105C}" destId="{2D4A08FB-464F-4686-8ACC-36B97A13ECD7}" srcOrd="1" destOrd="0" presId="urn:microsoft.com/office/officeart/2008/layout/TitlePictureLineup"/>
    <dgm:cxn modelId="{442B4E55-D967-4091-ACA2-F99E99750DA4}" type="presParOf" srcId="{E8AC5FC4-1637-44CA-8D12-EBBAF121105C}" destId="{3D2417FF-DB49-425F-8F2B-5418D980F7A0}" srcOrd="2" destOrd="0" presId="urn:microsoft.com/office/officeart/2008/layout/TitlePictureLineup"/>
    <dgm:cxn modelId="{543C646B-0DFA-4D07-8C70-9632162E6E44}" type="presParOf" srcId="{E8AC5FC4-1637-44CA-8D12-EBBAF121105C}" destId="{EF86CBF3-0A5B-4201-AEE0-FB8FD67F82F7}" srcOrd="3" destOrd="0" presId="urn:microsoft.com/office/officeart/2008/layout/TitlePictureLineup"/>
    <dgm:cxn modelId="{8E588344-0D6C-4ACB-98E8-14AD29FDFC9A}" type="presParOf" srcId="{96ADB283-6759-4C46-85EF-26B6E054DDB6}" destId="{C449ABCD-5D75-4A51-B5F2-9BD756C6F47C}" srcOrd="1" destOrd="0" presId="urn:microsoft.com/office/officeart/2008/layout/TitlePictureLineup"/>
    <dgm:cxn modelId="{4228AAF4-36DB-46D9-AF3A-B76FA1C46DE2}" type="presParOf" srcId="{96ADB283-6759-4C46-85EF-26B6E054DDB6}" destId="{ADA85EAF-D25A-4BB5-A6B3-A4C5D6356293}" srcOrd="2" destOrd="0" presId="urn:microsoft.com/office/officeart/2008/layout/TitlePictureLineup"/>
    <dgm:cxn modelId="{F9EEE0DE-9CC3-47D8-A0D2-0B6CE112AF88}" type="presParOf" srcId="{ADA85EAF-D25A-4BB5-A6B3-A4C5D6356293}" destId="{A23D71B1-635B-45E9-AB27-B508F36B6BD1}" srcOrd="0" destOrd="0" presId="urn:microsoft.com/office/officeart/2008/layout/TitlePictureLineup"/>
    <dgm:cxn modelId="{3EB0F30B-CBAC-464D-A2F9-26093AC853F8}" type="presParOf" srcId="{ADA85EAF-D25A-4BB5-A6B3-A4C5D6356293}" destId="{D2C1B330-681B-4803-BEAA-D887D7573D5E}" srcOrd="1" destOrd="0" presId="urn:microsoft.com/office/officeart/2008/layout/TitlePictureLineup"/>
    <dgm:cxn modelId="{DD0EF893-A2F1-475A-8285-F0EB3CD23F5C}" type="presParOf" srcId="{ADA85EAF-D25A-4BB5-A6B3-A4C5D6356293}" destId="{DBB481AC-9BCE-47AE-AD69-E7B6B68F5974}" srcOrd="2" destOrd="0" presId="urn:microsoft.com/office/officeart/2008/layout/TitlePictureLineup"/>
    <dgm:cxn modelId="{C0694EBC-6900-4F8B-BC74-096AE0DDBA6E}" type="presParOf" srcId="{ADA85EAF-D25A-4BB5-A6B3-A4C5D6356293}" destId="{EF6010DC-2C64-484B-B958-7835366EE70C}" srcOrd="3" destOrd="0" presId="urn:microsoft.com/office/officeart/2008/layout/TitlePictureLineup"/>
    <dgm:cxn modelId="{B5765B44-3A71-4E5C-B03F-8604374DEC1C}" type="presParOf" srcId="{96ADB283-6759-4C46-85EF-26B6E054DDB6}" destId="{8F6C4A92-6711-4876-AEB4-8635FA25DAE1}" srcOrd="3" destOrd="0" presId="urn:microsoft.com/office/officeart/2008/layout/TitlePictureLineup"/>
    <dgm:cxn modelId="{23F63E66-C3D4-4A81-A681-AD3AD6BA7977}" type="presParOf" srcId="{96ADB283-6759-4C46-85EF-26B6E054DDB6}" destId="{8A241F9E-1284-4531-A3D5-27ED546EC669}" srcOrd="4" destOrd="0" presId="urn:microsoft.com/office/officeart/2008/layout/TitlePictureLineup"/>
    <dgm:cxn modelId="{CF5FE4D9-A2F5-4D59-9D82-88693ABB616D}" type="presParOf" srcId="{8A241F9E-1284-4531-A3D5-27ED546EC669}" destId="{41D80612-6EDB-454A-ABE1-FD7F36C427DB}" srcOrd="0" destOrd="0" presId="urn:microsoft.com/office/officeart/2008/layout/TitlePictureLineup"/>
    <dgm:cxn modelId="{13FA609E-4D76-4906-96AB-BB07CEAD1E6E}" type="presParOf" srcId="{8A241F9E-1284-4531-A3D5-27ED546EC669}" destId="{2BF58146-012D-4104-B87F-93DFC2100E29}" srcOrd="1" destOrd="0" presId="urn:microsoft.com/office/officeart/2008/layout/TitlePictureLineup"/>
    <dgm:cxn modelId="{E6DFA0B1-6173-4581-809F-2BEE9A6674DF}" type="presParOf" srcId="{8A241F9E-1284-4531-A3D5-27ED546EC669}" destId="{8D210E94-2ED3-4C2C-8C8B-2DCF01CB689C}" srcOrd="2" destOrd="0" presId="urn:microsoft.com/office/officeart/2008/layout/TitlePictureLineup"/>
    <dgm:cxn modelId="{0233F9A4-B831-4380-B512-A1420FAFC6AD}" type="presParOf" srcId="{8A241F9E-1284-4531-A3D5-27ED546EC669}" destId="{8DC887CF-DE16-4015-91C4-EA70BC53C8B0}" srcOrd="3" destOrd="0" presId="urn:microsoft.com/office/officeart/2008/layout/TitlePictureLineu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B7DBBCF-C7D3-4A28-8868-1333C8A96278}" type="doc">
      <dgm:prSet loTypeId="urn:microsoft.com/office/officeart/2011/layout/RadialPictureList" loCatId="picture" qsTypeId="urn:microsoft.com/office/officeart/2005/8/quickstyle/simple1" qsCatId="simple" csTypeId="urn:microsoft.com/office/officeart/2005/8/colors/accent1_2" csCatId="accent1" phldr="1"/>
      <dgm:spPr/>
      <dgm:t>
        <a:bodyPr/>
        <a:lstStyle/>
        <a:p>
          <a:endParaRPr lang="el-GR"/>
        </a:p>
      </dgm:t>
    </dgm:pt>
    <dgm:pt modelId="{477E220F-AD39-4D73-87DA-66AB66EEF223}">
      <dgm:prSet phldrT="[Text]" custT="1"/>
      <dgm:spPr/>
      <dgm:t>
        <a:bodyPr/>
        <a:lstStyle/>
        <a:p>
          <a:pPr algn="l">
            <a:lnSpc>
              <a:spcPct val="150000"/>
            </a:lnSpc>
          </a:pPr>
          <a:r>
            <a:rPr lang="el-GR" sz="1800" dirty="0">
              <a:latin typeface="Arial Nova Light" panose="020B0304020202020204" pitchFamily="34" charset="0"/>
            </a:rPr>
            <a:t>Όλες οι διαστάσεις στη νανοκλίμακα</a:t>
          </a:r>
        </a:p>
      </dgm:t>
    </dgm:pt>
    <dgm:pt modelId="{95F0BE07-AA82-42FA-8D15-D7E245A97395}" type="parTrans" cxnId="{51918F0E-3323-48E3-844A-86AF53994402}">
      <dgm:prSet/>
      <dgm:spPr/>
      <dgm:t>
        <a:bodyPr/>
        <a:lstStyle/>
        <a:p>
          <a:endParaRPr lang="el-GR"/>
        </a:p>
      </dgm:t>
    </dgm:pt>
    <dgm:pt modelId="{67939A17-8610-49C9-8AA4-3B2BFB67173D}" type="sibTrans" cxnId="{51918F0E-3323-48E3-844A-86AF53994402}">
      <dgm:prSet/>
      <dgm:spPr/>
      <dgm:t>
        <a:bodyPr/>
        <a:lstStyle/>
        <a:p>
          <a:endParaRPr lang="el-GR"/>
        </a:p>
      </dgm:t>
    </dgm:pt>
    <dgm:pt modelId="{EDA993E8-A46D-4134-A339-7295819A4A9F}">
      <dgm:prSet phldrT="[Text]" custT="1"/>
      <dgm:spPr/>
      <dgm:t>
        <a:bodyPr/>
        <a:lstStyle/>
        <a:p>
          <a:pPr>
            <a:lnSpc>
              <a:spcPct val="150000"/>
            </a:lnSpc>
          </a:pPr>
          <a:r>
            <a:rPr lang="el-GR" sz="1800" dirty="0">
              <a:latin typeface="Arial Nova Light" panose="020B0304020202020204" pitchFamily="34" charset="0"/>
            </a:rPr>
            <a:t>Δύο διαστάσεις στη νανοκλίμακα</a:t>
          </a:r>
        </a:p>
      </dgm:t>
    </dgm:pt>
    <dgm:pt modelId="{3A9D4D37-9A0F-4C06-BA5A-8C1BCDA2A8D1}" type="parTrans" cxnId="{F6A55E56-1062-4230-8EE0-0D66E762DA55}">
      <dgm:prSet/>
      <dgm:spPr/>
      <dgm:t>
        <a:bodyPr/>
        <a:lstStyle/>
        <a:p>
          <a:endParaRPr lang="el-GR"/>
        </a:p>
      </dgm:t>
    </dgm:pt>
    <dgm:pt modelId="{1EC95954-258B-4C00-83FF-6043151C33E2}" type="sibTrans" cxnId="{F6A55E56-1062-4230-8EE0-0D66E762DA55}">
      <dgm:prSet/>
      <dgm:spPr/>
      <dgm:t>
        <a:bodyPr/>
        <a:lstStyle/>
        <a:p>
          <a:endParaRPr lang="el-GR"/>
        </a:p>
      </dgm:t>
    </dgm:pt>
    <dgm:pt modelId="{828EF3A4-87EB-496E-BFBC-820C48082047}">
      <dgm:prSet phldrT="[Text]" custT="1"/>
      <dgm:spPr/>
      <dgm:t>
        <a:bodyPr/>
        <a:lstStyle/>
        <a:p>
          <a:pPr>
            <a:lnSpc>
              <a:spcPct val="150000"/>
            </a:lnSpc>
          </a:pPr>
          <a:r>
            <a:rPr lang="el-GR" sz="1800" dirty="0">
              <a:latin typeface="Arial Nova Light" panose="020B0304020202020204" pitchFamily="34" charset="0"/>
            </a:rPr>
            <a:t>Μία διάσταση στη νανοκλίμακα</a:t>
          </a:r>
        </a:p>
      </dgm:t>
    </dgm:pt>
    <dgm:pt modelId="{B9C18381-6389-497A-BD77-3DBB58E0F5A6}" type="parTrans" cxnId="{14F02655-DD93-42C4-9A64-7F1536760A94}">
      <dgm:prSet/>
      <dgm:spPr/>
      <dgm:t>
        <a:bodyPr/>
        <a:lstStyle/>
        <a:p>
          <a:endParaRPr lang="el-GR"/>
        </a:p>
      </dgm:t>
    </dgm:pt>
    <dgm:pt modelId="{13A7E83C-17A9-4422-B565-D6CCC5646F30}" type="sibTrans" cxnId="{14F02655-DD93-42C4-9A64-7F1536760A94}">
      <dgm:prSet/>
      <dgm:spPr/>
      <dgm:t>
        <a:bodyPr/>
        <a:lstStyle/>
        <a:p>
          <a:endParaRPr lang="el-GR"/>
        </a:p>
      </dgm:t>
    </dgm:pt>
    <dgm:pt modelId="{E6354751-FF78-4670-B5A4-658C67690483}">
      <dgm:prSet phldrT="[Text]" phldr="1"/>
      <dgm:spPr>
        <a:noFill/>
        <a:ln>
          <a:noFill/>
        </a:ln>
      </dgm:spPr>
      <dgm:t>
        <a:bodyPr/>
        <a:lstStyle/>
        <a:p>
          <a:endParaRPr lang="el-GR" dirty="0"/>
        </a:p>
      </dgm:t>
    </dgm:pt>
    <dgm:pt modelId="{128351BC-7FF5-4247-92BB-8C51CA3A023F}" type="sibTrans" cxnId="{9EA5C989-B5AA-4430-AB8D-EFBCF6718790}">
      <dgm:prSet/>
      <dgm:spPr/>
      <dgm:t>
        <a:bodyPr/>
        <a:lstStyle/>
        <a:p>
          <a:endParaRPr lang="el-GR"/>
        </a:p>
      </dgm:t>
    </dgm:pt>
    <dgm:pt modelId="{196100D8-4438-423A-9384-B593D25B6F52}" type="parTrans" cxnId="{9EA5C989-B5AA-4430-AB8D-EFBCF6718790}">
      <dgm:prSet/>
      <dgm:spPr/>
      <dgm:t>
        <a:bodyPr/>
        <a:lstStyle/>
        <a:p>
          <a:endParaRPr lang="el-GR"/>
        </a:p>
      </dgm:t>
    </dgm:pt>
    <dgm:pt modelId="{E5DA55DE-BFD0-4800-AB13-529663FB59E8}" type="pres">
      <dgm:prSet presAssocID="{2B7DBBCF-C7D3-4A28-8868-1333C8A96278}" presName="Name0" presStyleCnt="0">
        <dgm:presLayoutVars>
          <dgm:chMax val="1"/>
          <dgm:chPref val="1"/>
          <dgm:dir/>
          <dgm:resizeHandles/>
        </dgm:presLayoutVars>
      </dgm:prSet>
      <dgm:spPr/>
    </dgm:pt>
    <dgm:pt modelId="{F43C8F27-3F06-493C-9A9A-93A60E332286}" type="pres">
      <dgm:prSet presAssocID="{E6354751-FF78-4670-B5A4-658C67690483}" presName="Parent" presStyleLbl="node1" presStyleIdx="0" presStyleCnt="2" custLinFactX="74827" custLinFactY="81276" custLinFactNeighborX="100000" custLinFactNeighborY="100000">
        <dgm:presLayoutVars>
          <dgm:chMax val="4"/>
          <dgm:chPref val="3"/>
        </dgm:presLayoutVars>
      </dgm:prSet>
      <dgm:spPr/>
    </dgm:pt>
    <dgm:pt modelId="{89DBA50B-40F8-4F60-8FEF-1F02DF7DDFEA}" type="pres">
      <dgm:prSet presAssocID="{477E220F-AD39-4D73-87DA-66AB66EEF223}" presName="Accent" presStyleLbl="node1" presStyleIdx="1" presStyleCnt="2" custLinFactNeighborX="291" custLinFactNeighborY="65"/>
      <dgm:spPr>
        <a:solidFill>
          <a:srgbClr val="FF0000"/>
        </a:solidFill>
        <a:ln w="25400">
          <a:solidFill>
            <a:schemeClr val="tx1"/>
          </a:solidFill>
        </a:ln>
      </dgm:spPr>
    </dgm:pt>
    <dgm:pt modelId="{E726D937-B36E-4858-B67B-6FD6BC487347}" type="pres">
      <dgm:prSet presAssocID="{477E220F-AD39-4D73-87DA-66AB66EEF223}" presName="Image1" presStyleLbl="fgImgPlace1" presStyleIdx="0" presStyleCnt="3" custLinFactNeighborX="1567" custLinFactNeighborY="-1692"/>
      <dgm:spPr>
        <a:solidFill>
          <a:schemeClr val="accent2">
            <a:lumMod val="40000"/>
            <a:lumOff val="60000"/>
          </a:schemeClr>
        </a:solidFill>
        <a:ln w="25400">
          <a:solidFill>
            <a:schemeClr val="tx1"/>
          </a:solidFill>
        </a:ln>
      </dgm:spPr>
    </dgm:pt>
    <dgm:pt modelId="{35B33AAF-56E0-4CC5-B3CC-9F4C1B2F70B7}" type="pres">
      <dgm:prSet presAssocID="{477E220F-AD39-4D73-87DA-66AB66EEF223}" presName="Child1" presStyleLbl="revTx" presStyleIdx="0" presStyleCnt="3">
        <dgm:presLayoutVars>
          <dgm:chMax val="0"/>
          <dgm:chPref val="0"/>
          <dgm:bulletEnabled val="1"/>
        </dgm:presLayoutVars>
      </dgm:prSet>
      <dgm:spPr/>
    </dgm:pt>
    <dgm:pt modelId="{5B6C9467-53DA-4A14-BF27-94B705882FF2}" type="pres">
      <dgm:prSet presAssocID="{EDA993E8-A46D-4134-A339-7295819A4A9F}" presName="Image2" presStyleCnt="0"/>
      <dgm:spPr/>
    </dgm:pt>
    <dgm:pt modelId="{AB695F10-C17D-4AE1-BCF5-58D0C3BD68B6}" type="pres">
      <dgm:prSet presAssocID="{EDA993E8-A46D-4134-A339-7295819A4A9F}" presName="Image" presStyleLbl="fgImgPlace1" presStyleIdx="1" presStyleCnt="3"/>
      <dgm:spPr>
        <a:solidFill>
          <a:schemeClr val="accent2">
            <a:lumMod val="40000"/>
            <a:lumOff val="60000"/>
          </a:schemeClr>
        </a:solidFill>
        <a:ln w="25400">
          <a:solidFill>
            <a:schemeClr val="tx1"/>
          </a:solidFill>
        </a:ln>
      </dgm:spPr>
    </dgm:pt>
    <dgm:pt modelId="{230F8CC5-102E-47D4-86F8-03972FF3AF31}" type="pres">
      <dgm:prSet presAssocID="{EDA993E8-A46D-4134-A339-7295819A4A9F}" presName="Child2" presStyleLbl="revTx" presStyleIdx="1" presStyleCnt="3">
        <dgm:presLayoutVars>
          <dgm:chMax val="0"/>
          <dgm:chPref val="0"/>
          <dgm:bulletEnabled val="1"/>
        </dgm:presLayoutVars>
      </dgm:prSet>
      <dgm:spPr/>
    </dgm:pt>
    <dgm:pt modelId="{6B06EC09-8E11-4243-B9A5-60D975014F06}" type="pres">
      <dgm:prSet presAssocID="{828EF3A4-87EB-496E-BFBC-820C48082047}" presName="Image3" presStyleCnt="0"/>
      <dgm:spPr/>
    </dgm:pt>
    <dgm:pt modelId="{5E830631-A5B0-4724-AB61-4EF5BF2D08ED}" type="pres">
      <dgm:prSet presAssocID="{828EF3A4-87EB-496E-BFBC-820C48082047}" presName="Image" presStyleLbl="fgImgPlace1" presStyleIdx="2" presStyleCnt="3"/>
      <dgm:spPr>
        <a:solidFill>
          <a:schemeClr val="accent2">
            <a:lumMod val="40000"/>
            <a:lumOff val="60000"/>
          </a:schemeClr>
        </a:solidFill>
        <a:ln w="25400">
          <a:solidFill>
            <a:schemeClr val="tx1"/>
          </a:solidFill>
        </a:ln>
      </dgm:spPr>
    </dgm:pt>
    <dgm:pt modelId="{4043684C-0094-4A1E-9EAB-62C8D9F210E2}" type="pres">
      <dgm:prSet presAssocID="{828EF3A4-87EB-496E-BFBC-820C48082047}" presName="Child3" presStyleLbl="revTx" presStyleIdx="2" presStyleCnt="3">
        <dgm:presLayoutVars>
          <dgm:chMax val="0"/>
          <dgm:chPref val="0"/>
          <dgm:bulletEnabled val="1"/>
        </dgm:presLayoutVars>
      </dgm:prSet>
      <dgm:spPr/>
    </dgm:pt>
  </dgm:ptLst>
  <dgm:cxnLst>
    <dgm:cxn modelId="{51918F0E-3323-48E3-844A-86AF53994402}" srcId="{E6354751-FF78-4670-B5A4-658C67690483}" destId="{477E220F-AD39-4D73-87DA-66AB66EEF223}" srcOrd="0" destOrd="0" parTransId="{95F0BE07-AA82-42FA-8D15-D7E245A97395}" sibTransId="{67939A17-8610-49C9-8AA4-3B2BFB67173D}"/>
    <dgm:cxn modelId="{6414202A-34A8-4984-A96F-0F0109886DCB}" type="presOf" srcId="{828EF3A4-87EB-496E-BFBC-820C48082047}" destId="{4043684C-0094-4A1E-9EAB-62C8D9F210E2}" srcOrd="0" destOrd="0" presId="urn:microsoft.com/office/officeart/2011/layout/RadialPictureList"/>
    <dgm:cxn modelId="{609EF34F-65D7-4231-A5E9-24262C3BBC88}" type="presOf" srcId="{2B7DBBCF-C7D3-4A28-8868-1333C8A96278}" destId="{E5DA55DE-BFD0-4800-AB13-529663FB59E8}" srcOrd="0" destOrd="0" presId="urn:microsoft.com/office/officeart/2011/layout/RadialPictureList"/>
    <dgm:cxn modelId="{14F02655-DD93-42C4-9A64-7F1536760A94}" srcId="{E6354751-FF78-4670-B5A4-658C67690483}" destId="{828EF3A4-87EB-496E-BFBC-820C48082047}" srcOrd="2" destOrd="0" parTransId="{B9C18381-6389-497A-BD77-3DBB58E0F5A6}" sibTransId="{13A7E83C-17A9-4422-B565-D6CCC5646F30}"/>
    <dgm:cxn modelId="{F6A55E56-1062-4230-8EE0-0D66E762DA55}" srcId="{E6354751-FF78-4670-B5A4-658C67690483}" destId="{EDA993E8-A46D-4134-A339-7295819A4A9F}" srcOrd="1" destOrd="0" parTransId="{3A9D4D37-9A0F-4C06-BA5A-8C1BCDA2A8D1}" sibTransId="{1EC95954-258B-4C00-83FF-6043151C33E2}"/>
    <dgm:cxn modelId="{9EA5C989-B5AA-4430-AB8D-EFBCF6718790}" srcId="{2B7DBBCF-C7D3-4A28-8868-1333C8A96278}" destId="{E6354751-FF78-4670-B5A4-658C67690483}" srcOrd="0" destOrd="0" parTransId="{196100D8-4438-423A-9384-B593D25B6F52}" sibTransId="{128351BC-7FF5-4247-92BB-8C51CA3A023F}"/>
    <dgm:cxn modelId="{177841A2-CB10-4A63-A175-437972BF43BF}" type="presOf" srcId="{E6354751-FF78-4670-B5A4-658C67690483}" destId="{F43C8F27-3F06-493C-9A9A-93A60E332286}" srcOrd="0" destOrd="0" presId="urn:microsoft.com/office/officeart/2011/layout/RadialPictureList"/>
    <dgm:cxn modelId="{6B728FC0-9811-46AB-80BD-F6FBA843BBB7}" type="presOf" srcId="{477E220F-AD39-4D73-87DA-66AB66EEF223}" destId="{35B33AAF-56E0-4CC5-B3CC-9F4C1B2F70B7}" srcOrd="0" destOrd="0" presId="urn:microsoft.com/office/officeart/2011/layout/RadialPictureList"/>
    <dgm:cxn modelId="{9033DCD7-82EA-4430-AC66-69075C3233A0}" type="presOf" srcId="{EDA993E8-A46D-4134-A339-7295819A4A9F}" destId="{230F8CC5-102E-47D4-86F8-03972FF3AF31}" srcOrd="0" destOrd="0" presId="urn:microsoft.com/office/officeart/2011/layout/RadialPictureList"/>
    <dgm:cxn modelId="{B98E1076-7443-40AD-8871-6929696DEDFD}" type="presParOf" srcId="{E5DA55DE-BFD0-4800-AB13-529663FB59E8}" destId="{F43C8F27-3F06-493C-9A9A-93A60E332286}" srcOrd="0" destOrd="0" presId="urn:microsoft.com/office/officeart/2011/layout/RadialPictureList"/>
    <dgm:cxn modelId="{F08B3508-C5B0-4C1E-A2B7-A4C145F6B682}" type="presParOf" srcId="{E5DA55DE-BFD0-4800-AB13-529663FB59E8}" destId="{89DBA50B-40F8-4F60-8FEF-1F02DF7DDFEA}" srcOrd="1" destOrd="0" presId="urn:microsoft.com/office/officeart/2011/layout/RadialPictureList"/>
    <dgm:cxn modelId="{5D88192A-91DB-4330-9937-2882447146E9}" type="presParOf" srcId="{E5DA55DE-BFD0-4800-AB13-529663FB59E8}" destId="{E726D937-B36E-4858-B67B-6FD6BC487347}" srcOrd="2" destOrd="0" presId="urn:microsoft.com/office/officeart/2011/layout/RadialPictureList"/>
    <dgm:cxn modelId="{65999C97-CFD4-4B0B-B6FD-DE565EDB1FD2}" type="presParOf" srcId="{E5DA55DE-BFD0-4800-AB13-529663FB59E8}" destId="{35B33AAF-56E0-4CC5-B3CC-9F4C1B2F70B7}" srcOrd="3" destOrd="0" presId="urn:microsoft.com/office/officeart/2011/layout/RadialPictureList"/>
    <dgm:cxn modelId="{D405F194-699F-48EF-8E2D-18A1F776F867}" type="presParOf" srcId="{E5DA55DE-BFD0-4800-AB13-529663FB59E8}" destId="{5B6C9467-53DA-4A14-BF27-94B705882FF2}" srcOrd="4" destOrd="0" presId="urn:microsoft.com/office/officeart/2011/layout/RadialPictureList"/>
    <dgm:cxn modelId="{5AF27773-6DB7-4819-BD2A-A0BEDA986840}" type="presParOf" srcId="{5B6C9467-53DA-4A14-BF27-94B705882FF2}" destId="{AB695F10-C17D-4AE1-BCF5-58D0C3BD68B6}" srcOrd="0" destOrd="0" presId="urn:microsoft.com/office/officeart/2011/layout/RadialPictureList"/>
    <dgm:cxn modelId="{B67907DF-E19B-40AA-B4BE-F9E99CE13E0B}" type="presParOf" srcId="{E5DA55DE-BFD0-4800-AB13-529663FB59E8}" destId="{230F8CC5-102E-47D4-86F8-03972FF3AF31}" srcOrd="5" destOrd="0" presId="urn:microsoft.com/office/officeart/2011/layout/RadialPictureList"/>
    <dgm:cxn modelId="{D8AEC0A4-47BB-4E0D-A226-1F7C40CF8F66}" type="presParOf" srcId="{E5DA55DE-BFD0-4800-AB13-529663FB59E8}" destId="{6B06EC09-8E11-4243-B9A5-60D975014F06}" srcOrd="6" destOrd="0" presId="urn:microsoft.com/office/officeart/2011/layout/RadialPictureList"/>
    <dgm:cxn modelId="{C771FD55-33FC-498B-8A06-E407E643C6F2}" type="presParOf" srcId="{6B06EC09-8E11-4243-B9A5-60D975014F06}" destId="{5E830631-A5B0-4724-AB61-4EF5BF2D08ED}" srcOrd="0" destOrd="0" presId="urn:microsoft.com/office/officeart/2011/layout/RadialPictureList"/>
    <dgm:cxn modelId="{A3110217-53D0-4BDD-ABA4-0D7D60463C19}" type="presParOf" srcId="{E5DA55DE-BFD0-4800-AB13-529663FB59E8}" destId="{4043684C-0094-4A1E-9EAB-62C8D9F210E2}" srcOrd="7" destOrd="0" presId="urn:microsoft.com/office/officeart/2011/layout/Radial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AF5E2D1-3366-4EEA-A2AE-B7D081BE0459}"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l-GR"/>
        </a:p>
      </dgm:t>
    </dgm:pt>
    <dgm:pt modelId="{E4E48AD1-96FF-470F-BDBA-778A5B9FD638}">
      <dgm:prSet phldrT="[Text]" custT="1"/>
      <dgm:spPr/>
      <dgm:t>
        <a:bodyPr/>
        <a:lstStyle/>
        <a:p>
          <a:r>
            <a:rPr lang="el-GR" sz="1800" b="1" dirty="0">
              <a:latin typeface="Arial" panose="020B0604020202020204" pitchFamily="34" charset="0"/>
              <a:cs typeface="Arial" panose="020B0604020202020204" pitchFamily="34" charset="0"/>
            </a:rPr>
            <a:t>Οργανικά </a:t>
          </a:r>
        </a:p>
      </dgm:t>
    </dgm:pt>
    <dgm:pt modelId="{9823AB2E-C4F0-4E57-B3FF-D5289EB74C68}" type="parTrans" cxnId="{0B925693-CA6D-4658-908F-D40D2FD6A3CE}">
      <dgm:prSet/>
      <dgm:spPr/>
      <dgm:t>
        <a:bodyPr/>
        <a:lstStyle/>
        <a:p>
          <a:endParaRPr lang="el-GR"/>
        </a:p>
      </dgm:t>
    </dgm:pt>
    <dgm:pt modelId="{BF52D76F-6B5F-41CA-BBEB-6C6932C09D03}" type="sibTrans" cxnId="{0B925693-CA6D-4658-908F-D40D2FD6A3CE}">
      <dgm:prSet/>
      <dgm:spPr/>
      <dgm:t>
        <a:bodyPr/>
        <a:lstStyle/>
        <a:p>
          <a:endParaRPr lang="el-GR"/>
        </a:p>
      </dgm:t>
    </dgm:pt>
    <dgm:pt modelId="{A8803008-0F5E-46DC-9D77-5896EB6E72CB}">
      <dgm:prSet phldrT="[Text]" custT="1"/>
      <dgm:spPr/>
      <dgm:t>
        <a:bodyPr/>
        <a:lstStyle/>
        <a:p>
          <a:r>
            <a:rPr lang="el-GR" sz="1800" b="1" dirty="0">
              <a:latin typeface="Arial" panose="020B0604020202020204" pitchFamily="34" charset="0"/>
              <a:cs typeface="Arial" panose="020B0604020202020204" pitchFamily="34" charset="0"/>
            </a:rPr>
            <a:t>Βασισμένα στον άνθρακα</a:t>
          </a:r>
        </a:p>
      </dgm:t>
    </dgm:pt>
    <dgm:pt modelId="{5E613537-625E-4139-B3C6-B71D6B7AC81E}" type="parTrans" cxnId="{BE3BE401-5AA9-46D9-9C89-E94EFE76A3E0}">
      <dgm:prSet/>
      <dgm:spPr/>
      <dgm:t>
        <a:bodyPr/>
        <a:lstStyle/>
        <a:p>
          <a:endParaRPr lang="el-GR"/>
        </a:p>
      </dgm:t>
    </dgm:pt>
    <dgm:pt modelId="{4EE4D928-C7F9-49D6-8490-694EA2989B6B}" type="sibTrans" cxnId="{BE3BE401-5AA9-46D9-9C89-E94EFE76A3E0}">
      <dgm:prSet/>
      <dgm:spPr/>
      <dgm:t>
        <a:bodyPr/>
        <a:lstStyle/>
        <a:p>
          <a:endParaRPr lang="el-GR"/>
        </a:p>
      </dgm:t>
    </dgm:pt>
    <dgm:pt modelId="{5C4FA387-AE35-43CA-A7FD-E2B2B06E18E5}">
      <dgm:prSet phldrT="[Text]" custT="1"/>
      <dgm:spPr/>
      <dgm:t>
        <a:bodyPr/>
        <a:lstStyle/>
        <a:p>
          <a:r>
            <a:rPr lang="el-GR" sz="1800" b="1" dirty="0">
              <a:latin typeface="Arial" panose="020B0604020202020204" pitchFamily="34" charset="0"/>
              <a:cs typeface="Arial" panose="020B0604020202020204" pitchFamily="34" charset="0"/>
            </a:rPr>
            <a:t>Ανόργανα</a:t>
          </a:r>
        </a:p>
      </dgm:t>
    </dgm:pt>
    <dgm:pt modelId="{398D96A6-C6F4-433E-917B-843AA8AB8F5B}" type="sibTrans" cxnId="{C6464B86-3326-4DE8-82B5-B99A397DFDAA}">
      <dgm:prSet/>
      <dgm:spPr/>
      <dgm:t>
        <a:bodyPr/>
        <a:lstStyle/>
        <a:p>
          <a:endParaRPr lang="el-GR"/>
        </a:p>
      </dgm:t>
    </dgm:pt>
    <dgm:pt modelId="{6BFB69AD-A0D2-47F6-9FA3-183AD5E9E23E}" type="parTrans" cxnId="{C6464B86-3326-4DE8-82B5-B99A397DFDAA}">
      <dgm:prSet/>
      <dgm:spPr/>
      <dgm:t>
        <a:bodyPr/>
        <a:lstStyle/>
        <a:p>
          <a:endParaRPr lang="el-GR"/>
        </a:p>
      </dgm:t>
    </dgm:pt>
    <dgm:pt modelId="{8A00AFC7-B4C4-4758-810C-1390747AEEAD}" type="pres">
      <dgm:prSet presAssocID="{EAF5E2D1-3366-4EEA-A2AE-B7D081BE0459}" presName="Name0" presStyleCnt="0">
        <dgm:presLayoutVars>
          <dgm:dir val="rev"/>
          <dgm:resizeHandles val="exact"/>
        </dgm:presLayoutVars>
      </dgm:prSet>
      <dgm:spPr/>
    </dgm:pt>
    <dgm:pt modelId="{25ED794E-182B-4041-ADEF-4637DE463B13}" type="pres">
      <dgm:prSet presAssocID="{5C4FA387-AE35-43CA-A7FD-E2B2B06E18E5}" presName="compNode" presStyleCnt="0"/>
      <dgm:spPr/>
    </dgm:pt>
    <dgm:pt modelId="{2F51909C-DF6C-4C7A-92A4-219F7B0DAF82}" type="pres">
      <dgm:prSet presAssocID="{5C4FA387-AE35-43CA-A7FD-E2B2B06E18E5}" presName="pictRect" presStyleLbl="node1" presStyleIdx="0" presStyleCnt="3" custScaleX="100084" custScaleY="108121"/>
      <dgm:spPr>
        <a:blipFill dpi="0" rotWithShape="1">
          <a:blip xmlns:r="http://schemas.openxmlformats.org/officeDocument/2006/relationships" r:embed="rId1"/>
          <a:srcRect/>
          <a:stretch>
            <a:fillRect l="16800" t="1814" r="16800" b="1814"/>
          </a:stretch>
        </a:blipFill>
      </dgm:spPr>
    </dgm:pt>
    <dgm:pt modelId="{329D073D-DBA0-4389-9D30-C5420F1F42B3}" type="pres">
      <dgm:prSet presAssocID="{5C4FA387-AE35-43CA-A7FD-E2B2B06E18E5}" presName="textRect" presStyleLbl="revTx" presStyleIdx="0" presStyleCnt="3" custLinFactNeighborX="335" custLinFactNeighborY="20230">
        <dgm:presLayoutVars>
          <dgm:bulletEnabled val="1"/>
        </dgm:presLayoutVars>
      </dgm:prSet>
      <dgm:spPr/>
    </dgm:pt>
    <dgm:pt modelId="{EBAA671A-62E9-4554-ACD7-E8A0D0E0969D}" type="pres">
      <dgm:prSet presAssocID="{398D96A6-C6F4-433E-917B-843AA8AB8F5B}" presName="sibTrans" presStyleLbl="sibTrans2D1" presStyleIdx="0" presStyleCnt="0"/>
      <dgm:spPr/>
    </dgm:pt>
    <dgm:pt modelId="{DF2AA4D3-57D5-4753-B77B-EBCEAA97C05F}" type="pres">
      <dgm:prSet presAssocID="{E4E48AD1-96FF-470F-BDBA-778A5B9FD638}" presName="compNode" presStyleCnt="0"/>
      <dgm:spPr/>
    </dgm:pt>
    <dgm:pt modelId="{B6381F4A-9C13-4726-A679-1FDC4B1402E3}" type="pres">
      <dgm:prSet presAssocID="{E4E48AD1-96FF-470F-BDBA-778A5B9FD638}" presName="pictRect" presStyleLbl="node1" presStyleIdx="1" presStyleCnt="3" custScaleX="121281" custScaleY="129835"/>
      <dgm:spPr>
        <a:blipFill dpi="0" rotWithShape="1">
          <a:blip xmlns:r="http://schemas.openxmlformats.org/officeDocument/2006/relationships" r:embed="rId2"/>
          <a:srcRect/>
          <a:stretch>
            <a:fillRect l="1538" t="27552" r="1538" b="27552"/>
          </a:stretch>
        </a:blipFill>
      </dgm:spPr>
    </dgm:pt>
    <dgm:pt modelId="{A1CF1F60-A284-4563-81A1-FF626C02D3FF}" type="pres">
      <dgm:prSet presAssocID="{E4E48AD1-96FF-470F-BDBA-778A5B9FD638}" presName="textRect" presStyleLbl="revTx" presStyleIdx="1" presStyleCnt="3" custLinFactNeighborX="-5910" custLinFactNeighborY="10747">
        <dgm:presLayoutVars>
          <dgm:bulletEnabled val="1"/>
        </dgm:presLayoutVars>
      </dgm:prSet>
      <dgm:spPr/>
    </dgm:pt>
    <dgm:pt modelId="{E195E47A-026F-43CB-A19C-7ABD846C2B91}" type="pres">
      <dgm:prSet presAssocID="{BF52D76F-6B5F-41CA-BBEB-6C6932C09D03}" presName="sibTrans" presStyleLbl="sibTrans2D1" presStyleIdx="0" presStyleCnt="0"/>
      <dgm:spPr/>
    </dgm:pt>
    <dgm:pt modelId="{A3F7D251-E91B-4B77-B777-EE3BC05A23F3}" type="pres">
      <dgm:prSet presAssocID="{A8803008-0F5E-46DC-9D77-5896EB6E72CB}" presName="compNode" presStyleCnt="0"/>
      <dgm:spPr/>
    </dgm:pt>
    <dgm:pt modelId="{7C06BF22-7A7D-4487-ABB7-0FEB17345CAA}" type="pres">
      <dgm:prSet presAssocID="{A8803008-0F5E-46DC-9D77-5896EB6E72CB}" presName="pictRect" presStyleLbl="node1" presStyleIdx="2" presStyleCnt="3" custScaleX="111903" custScaleY="112953"/>
      <dgm:spPr>
        <a:blipFill dpi="0" rotWithShape="1">
          <a:blip xmlns:r="http://schemas.openxmlformats.org/officeDocument/2006/relationships" r:embed="rId3"/>
          <a:srcRect/>
          <a:stretch>
            <a:fillRect l="11849" t="4356" r="11849" b="4356"/>
          </a:stretch>
        </a:blipFill>
      </dgm:spPr>
    </dgm:pt>
    <dgm:pt modelId="{E562C1F1-872E-4061-B3B4-3AF956CCE916}" type="pres">
      <dgm:prSet presAssocID="{A8803008-0F5E-46DC-9D77-5896EB6E72CB}" presName="textRect" presStyleLbl="revTx" presStyleIdx="2" presStyleCnt="3" custLinFactNeighborX="790" custLinFactNeighborY="15575">
        <dgm:presLayoutVars>
          <dgm:bulletEnabled val="1"/>
        </dgm:presLayoutVars>
      </dgm:prSet>
      <dgm:spPr/>
    </dgm:pt>
  </dgm:ptLst>
  <dgm:cxnLst>
    <dgm:cxn modelId="{BE3BE401-5AA9-46D9-9C89-E94EFE76A3E0}" srcId="{EAF5E2D1-3366-4EEA-A2AE-B7D081BE0459}" destId="{A8803008-0F5E-46DC-9D77-5896EB6E72CB}" srcOrd="2" destOrd="0" parTransId="{5E613537-625E-4139-B3C6-B71D6B7AC81E}" sibTransId="{4EE4D928-C7F9-49D6-8490-694EA2989B6B}"/>
    <dgm:cxn modelId="{E0BAC917-0FCB-4E92-9FDB-A16BEDC35F5E}" type="presOf" srcId="{A8803008-0F5E-46DC-9D77-5896EB6E72CB}" destId="{E562C1F1-872E-4061-B3B4-3AF956CCE916}" srcOrd="0" destOrd="0" presId="urn:microsoft.com/office/officeart/2005/8/layout/pList1"/>
    <dgm:cxn modelId="{97EAFD3A-AD8A-4F0A-B8CE-273C6FB7C33E}" type="presOf" srcId="{EAF5E2D1-3366-4EEA-A2AE-B7D081BE0459}" destId="{8A00AFC7-B4C4-4758-810C-1390747AEEAD}" srcOrd="0" destOrd="0" presId="urn:microsoft.com/office/officeart/2005/8/layout/pList1"/>
    <dgm:cxn modelId="{C6464B86-3326-4DE8-82B5-B99A397DFDAA}" srcId="{EAF5E2D1-3366-4EEA-A2AE-B7D081BE0459}" destId="{5C4FA387-AE35-43CA-A7FD-E2B2B06E18E5}" srcOrd="0" destOrd="0" parTransId="{6BFB69AD-A0D2-47F6-9FA3-183AD5E9E23E}" sibTransId="{398D96A6-C6F4-433E-917B-843AA8AB8F5B}"/>
    <dgm:cxn modelId="{0B925693-CA6D-4658-908F-D40D2FD6A3CE}" srcId="{EAF5E2D1-3366-4EEA-A2AE-B7D081BE0459}" destId="{E4E48AD1-96FF-470F-BDBA-778A5B9FD638}" srcOrd="1" destOrd="0" parTransId="{9823AB2E-C4F0-4E57-B3FF-D5289EB74C68}" sibTransId="{BF52D76F-6B5F-41CA-BBEB-6C6932C09D03}"/>
    <dgm:cxn modelId="{A88B32BC-0AD2-4408-9647-8878D7A7B522}" type="presOf" srcId="{E4E48AD1-96FF-470F-BDBA-778A5B9FD638}" destId="{A1CF1F60-A284-4563-81A1-FF626C02D3FF}" srcOrd="0" destOrd="0" presId="urn:microsoft.com/office/officeart/2005/8/layout/pList1"/>
    <dgm:cxn modelId="{923D9CC5-CD61-4193-AA90-33D983C27BA3}" type="presOf" srcId="{398D96A6-C6F4-433E-917B-843AA8AB8F5B}" destId="{EBAA671A-62E9-4554-ACD7-E8A0D0E0969D}" srcOrd="0" destOrd="0" presId="urn:microsoft.com/office/officeart/2005/8/layout/pList1"/>
    <dgm:cxn modelId="{2B4B13E8-C0AC-4A04-BC82-FCBD3EE93BCE}" type="presOf" srcId="{5C4FA387-AE35-43CA-A7FD-E2B2B06E18E5}" destId="{329D073D-DBA0-4389-9D30-C5420F1F42B3}" srcOrd="0" destOrd="0" presId="urn:microsoft.com/office/officeart/2005/8/layout/pList1"/>
    <dgm:cxn modelId="{105147EB-8F26-4EED-B027-5F52E56D9E6F}" type="presOf" srcId="{BF52D76F-6B5F-41CA-BBEB-6C6932C09D03}" destId="{E195E47A-026F-43CB-A19C-7ABD846C2B91}" srcOrd="0" destOrd="0" presId="urn:microsoft.com/office/officeart/2005/8/layout/pList1"/>
    <dgm:cxn modelId="{F5CA238E-9B96-4FA3-B9FA-9BA5C915BF3E}" type="presParOf" srcId="{8A00AFC7-B4C4-4758-810C-1390747AEEAD}" destId="{25ED794E-182B-4041-ADEF-4637DE463B13}" srcOrd="0" destOrd="0" presId="urn:microsoft.com/office/officeart/2005/8/layout/pList1"/>
    <dgm:cxn modelId="{0C29A1F5-786E-4656-B838-9E777D7A2529}" type="presParOf" srcId="{25ED794E-182B-4041-ADEF-4637DE463B13}" destId="{2F51909C-DF6C-4C7A-92A4-219F7B0DAF82}" srcOrd="0" destOrd="0" presId="urn:microsoft.com/office/officeart/2005/8/layout/pList1"/>
    <dgm:cxn modelId="{FF2A86B3-231C-4038-AF9E-8B9854C45E02}" type="presParOf" srcId="{25ED794E-182B-4041-ADEF-4637DE463B13}" destId="{329D073D-DBA0-4389-9D30-C5420F1F42B3}" srcOrd="1" destOrd="0" presId="urn:microsoft.com/office/officeart/2005/8/layout/pList1"/>
    <dgm:cxn modelId="{DCCA41C1-D3FA-4C87-BAB7-9D9D502143DA}" type="presParOf" srcId="{8A00AFC7-B4C4-4758-810C-1390747AEEAD}" destId="{EBAA671A-62E9-4554-ACD7-E8A0D0E0969D}" srcOrd="1" destOrd="0" presId="urn:microsoft.com/office/officeart/2005/8/layout/pList1"/>
    <dgm:cxn modelId="{D8569249-545F-4BE5-ACD1-F0913954CFA0}" type="presParOf" srcId="{8A00AFC7-B4C4-4758-810C-1390747AEEAD}" destId="{DF2AA4D3-57D5-4753-B77B-EBCEAA97C05F}" srcOrd="2" destOrd="0" presId="urn:microsoft.com/office/officeart/2005/8/layout/pList1"/>
    <dgm:cxn modelId="{6CAEC983-E2D3-4195-B7F2-849C8C8390C9}" type="presParOf" srcId="{DF2AA4D3-57D5-4753-B77B-EBCEAA97C05F}" destId="{B6381F4A-9C13-4726-A679-1FDC4B1402E3}" srcOrd="0" destOrd="0" presId="urn:microsoft.com/office/officeart/2005/8/layout/pList1"/>
    <dgm:cxn modelId="{A5469C9D-4C35-48C2-AE77-BD02C6913E83}" type="presParOf" srcId="{DF2AA4D3-57D5-4753-B77B-EBCEAA97C05F}" destId="{A1CF1F60-A284-4563-81A1-FF626C02D3FF}" srcOrd="1" destOrd="0" presId="urn:microsoft.com/office/officeart/2005/8/layout/pList1"/>
    <dgm:cxn modelId="{F3A85872-C45B-4ED7-B498-80604F924467}" type="presParOf" srcId="{8A00AFC7-B4C4-4758-810C-1390747AEEAD}" destId="{E195E47A-026F-43CB-A19C-7ABD846C2B91}" srcOrd="3" destOrd="0" presId="urn:microsoft.com/office/officeart/2005/8/layout/pList1"/>
    <dgm:cxn modelId="{48880F68-D75E-4976-89F8-9DB09474B4C6}" type="presParOf" srcId="{8A00AFC7-B4C4-4758-810C-1390747AEEAD}" destId="{A3F7D251-E91B-4B77-B777-EE3BC05A23F3}" srcOrd="4" destOrd="0" presId="urn:microsoft.com/office/officeart/2005/8/layout/pList1"/>
    <dgm:cxn modelId="{F929C053-BB32-4841-8B30-F0DE9A781481}" type="presParOf" srcId="{A3F7D251-E91B-4B77-B777-EE3BC05A23F3}" destId="{7C06BF22-7A7D-4487-ABB7-0FEB17345CAA}" srcOrd="0" destOrd="0" presId="urn:microsoft.com/office/officeart/2005/8/layout/pList1"/>
    <dgm:cxn modelId="{BEBB143D-743E-4961-80A3-ADA2E380AD02}" type="presParOf" srcId="{A3F7D251-E91B-4B77-B777-EE3BC05A23F3}" destId="{E562C1F1-872E-4061-B3B4-3AF956CCE916}"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65BBFC2-E617-4BFF-A294-3D20D42378F7}"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l-GR"/>
        </a:p>
      </dgm:t>
    </dgm:pt>
    <dgm:pt modelId="{C474E377-3D52-4F32-85AE-EBF51B5CD3F4}">
      <dgm:prSet phldrT="[Text]" custT="1"/>
      <dgm:spPr/>
      <dgm:t>
        <a:bodyPr/>
        <a:lstStyle/>
        <a:p>
          <a:r>
            <a:rPr lang="el-GR" sz="1600" b="1" dirty="0">
              <a:latin typeface="Arial" panose="020B0604020202020204" pitchFamily="34" charset="0"/>
              <a:cs typeface="Arial" panose="020B0604020202020204" pitchFamily="34" charset="0"/>
            </a:rPr>
            <a:t>Ενεργειακές πηγές</a:t>
          </a:r>
        </a:p>
        <a:p>
          <a:r>
            <a:rPr lang="el-GR" sz="1500" b="0" dirty="0">
              <a:latin typeface="Arial Nova Light" panose="020B0304020202020204" pitchFamily="34" charset="0"/>
            </a:rPr>
            <a:t>Προηγμένα ηλιακά συστήματα</a:t>
          </a:r>
        </a:p>
        <a:p>
          <a:r>
            <a:rPr lang="el-GR" sz="1500" b="0" dirty="0">
              <a:latin typeface="Arial Nova Light" panose="020B0304020202020204" pitchFamily="34" charset="0"/>
            </a:rPr>
            <a:t>Βελτιωμένες μπαταρίες</a:t>
          </a:r>
        </a:p>
      </dgm:t>
    </dgm:pt>
    <dgm:pt modelId="{1E45DA8F-F20B-45C8-894A-B1013BA91650}" type="parTrans" cxnId="{0DB98991-4523-4E72-B4C5-489309203A33}">
      <dgm:prSet/>
      <dgm:spPr/>
      <dgm:t>
        <a:bodyPr/>
        <a:lstStyle/>
        <a:p>
          <a:endParaRPr lang="el-GR"/>
        </a:p>
      </dgm:t>
    </dgm:pt>
    <dgm:pt modelId="{06136E79-17BA-4E34-9998-6D273D7F4D13}" type="sibTrans" cxnId="{0DB98991-4523-4E72-B4C5-489309203A33}">
      <dgm:prSet/>
      <dgm:spPr/>
      <dgm:t>
        <a:bodyPr/>
        <a:lstStyle/>
        <a:p>
          <a:endParaRPr lang="el-GR"/>
        </a:p>
      </dgm:t>
    </dgm:pt>
    <dgm:pt modelId="{9055F8A5-F990-47A5-9FB4-D180C276D216}">
      <dgm:prSet phldrT="[Text]" custT="1"/>
      <dgm:spPr/>
      <dgm:t>
        <a:bodyPr/>
        <a:lstStyle/>
        <a:p>
          <a:r>
            <a:rPr lang="el-GR" sz="1600" b="1" dirty="0">
              <a:latin typeface="Arial" panose="020B0604020202020204" pitchFamily="34" charset="0"/>
              <a:cs typeface="Arial" panose="020B0604020202020204" pitchFamily="34" charset="0"/>
            </a:rPr>
            <a:t>Δομικές κατασκευές</a:t>
          </a:r>
        </a:p>
        <a:p>
          <a:r>
            <a:rPr lang="el-GR" sz="1500" b="0" dirty="0">
              <a:latin typeface="Arial Nova Light" panose="020B0304020202020204" pitchFamily="34" charset="0"/>
            </a:rPr>
            <a:t>Δομικά υλικά με αυξημένη αντοχή και ανθεκτικότητα</a:t>
          </a:r>
        </a:p>
      </dgm:t>
    </dgm:pt>
    <dgm:pt modelId="{E8EE0D0F-43C3-41D0-84DB-770D7869E6DB}" type="parTrans" cxnId="{AEF73841-AE98-42C8-962D-D787B2FAA906}">
      <dgm:prSet/>
      <dgm:spPr/>
      <dgm:t>
        <a:bodyPr/>
        <a:lstStyle/>
        <a:p>
          <a:endParaRPr lang="el-GR"/>
        </a:p>
      </dgm:t>
    </dgm:pt>
    <dgm:pt modelId="{1B75A177-38D3-471B-8590-0AB142994652}" type="sibTrans" cxnId="{AEF73841-AE98-42C8-962D-D787B2FAA906}">
      <dgm:prSet/>
      <dgm:spPr/>
      <dgm:t>
        <a:bodyPr/>
        <a:lstStyle/>
        <a:p>
          <a:endParaRPr lang="el-GR"/>
        </a:p>
      </dgm:t>
    </dgm:pt>
    <dgm:pt modelId="{0B12FD13-4E8F-4B5A-A2A5-20170CBDE617}">
      <dgm:prSet phldrT="[Text]" custT="1"/>
      <dgm:spPr/>
      <dgm:t>
        <a:bodyPr/>
        <a:lstStyle/>
        <a:p>
          <a:r>
            <a:rPr lang="el-GR" sz="1500" b="1" dirty="0">
              <a:latin typeface="Arial" panose="020B0604020202020204" pitchFamily="34" charset="0"/>
              <a:cs typeface="Arial" panose="020B0604020202020204" pitchFamily="34" charset="0"/>
            </a:rPr>
            <a:t>Ηλεκτρονικές συσκευές</a:t>
          </a:r>
          <a:endParaRPr lang="en-US" sz="1500" b="1" dirty="0">
            <a:latin typeface="Arial" panose="020B0604020202020204" pitchFamily="34" charset="0"/>
            <a:cs typeface="Arial" panose="020B0604020202020204" pitchFamily="34" charset="0"/>
          </a:endParaRPr>
        </a:p>
        <a:p>
          <a:r>
            <a:rPr lang="el-GR" sz="1500" b="0" dirty="0">
              <a:latin typeface="Arial Nova Light" panose="020B0304020202020204" pitchFamily="34" charset="0"/>
            </a:rPr>
            <a:t>Εξελιγμένες οθόνες</a:t>
          </a:r>
        </a:p>
        <a:p>
          <a:r>
            <a:rPr lang="el-GR" sz="1500" b="0" dirty="0">
              <a:latin typeface="Arial Nova Light" panose="020B0304020202020204" pitchFamily="34" charset="0"/>
            </a:rPr>
            <a:t>Κάρτες μνήμης με αυξημένη χωρητικότητα</a:t>
          </a:r>
        </a:p>
        <a:p>
          <a:endParaRPr lang="el-GR" sz="1400" b="0" dirty="0">
            <a:latin typeface="Century Gothic" panose="020B0502020202020204" pitchFamily="34" charset="0"/>
          </a:endParaRPr>
        </a:p>
      </dgm:t>
    </dgm:pt>
    <dgm:pt modelId="{2A090398-4722-4757-913C-D5D305A5B824}" type="parTrans" cxnId="{7F6B2FF9-48EA-48D3-A9D8-F0050FE09773}">
      <dgm:prSet/>
      <dgm:spPr/>
      <dgm:t>
        <a:bodyPr/>
        <a:lstStyle/>
        <a:p>
          <a:endParaRPr lang="el-GR"/>
        </a:p>
      </dgm:t>
    </dgm:pt>
    <dgm:pt modelId="{B6892699-AA69-4024-9B65-EA445D06D460}" type="sibTrans" cxnId="{7F6B2FF9-48EA-48D3-A9D8-F0050FE09773}">
      <dgm:prSet/>
      <dgm:spPr/>
      <dgm:t>
        <a:bodyPr/>
        <a:lstStyle/>
        <a:p>
          <a:endParaRPr lang="el-GR"/>
        </a:p>
      </dgm:t>
    </dgm:pt>
    <dgm:pt modelId="{3883E8BC-2A57-4705-8A04-223523D29627}">
      <dgm:prSet phldrT="[Text]" custT="1"/>
      <dgm:spPr/>
      <dgm:t>
        <a:bodyPr/>
        <a:lstStyle/>
        <a:p>
          <a:r>
            <a:rPr lang="el-GR" sz="1600" b="1" dirty="0">
              <a:latin typeface="Arial" panose="020B0604020202020204" pitchFamily="34" charset="0"/>
              <a:cs typeface="Arial" panose="020B0604020202020204" pitchFamily="34" charset="0"/>
            </a:rPr>
            <a:t>Περιβαλλοντική προστασία</a:t>
          </a:r>
          <a:endParaRPr lang="en-US" sz="1600" b="1" dirty="0">
            <a:latin typeface="Arial" panose="020B0604020202020204" pitchFamily="34" charset="0"/>
            <a:cs typeface="Arial" panose="020B0604020202020204" pitchFamily="34" charset="0"/>
          </a:endParaRPr>
        </a:p>
        <a:p>
          <a:r>
            <a:rPr lang="el-GR" sz="1500" b="0" dirty="0">
              <a:latin typeface="Arial Nova Light" panose="020B0304020202020204" pitchFamily="34" charset="0"/>
            </a:rPr>
            <a:t>Αποκατάσταση επιμολυσμένου εδάφους και υπογείων υδάτων</a:t>
          </a:r>
        </a:p>
      </dgm:t>
    </dgm:pt>
    <dgm:pt modelId="{EC3B1A06-E2D9-4CF3-B634-42E16341402B}" type="parTrans" cxnId="{62D8ED05-5430-4289-847C-598C0858D9DF}">
      <dgm:prSet/>
      <dgm:spPr/>
      <dgm:t>
        <a:bodyPr/>
        <a:lstStyle/>
        <a:p>
          <a:endParaRPr lang="el-GR"/>
        </a:p>
      </dgm:t>
    </dgm:pt>
    <dgm:pt modelId="{D20A834D-B418-4724-B00A-A24C83D732C5}" type="sibTrans" cxnId="{62D8ED05-5430-4289-847C-598C0858D9DF}">
      <dgm:prSet/>
      <dgm:spPr/>
      <dgm:t>
        <a:bodyPr/>
        <a:lstStyle/>
        <a:p>
          <a:endParaRPr lang="el-GR"/>
        </a:p>
      </dgm:t>
    </dgm:pt>
    <dgm:pt modelId="{F27A3469-AD9E-4946-90BD-B608D7B3FCE6}">
      <dgm:prSet/>
      <dgm:spPr/>
      <dgm:t>
        <a:bodyPr/>
        <a:lstStyle/>
        <a:p>
          <a:endParaRPr lang="el-GR"/>
        </a:p>
      </dgm:t>
    </dgm:pt>
    <dgm:pt modelId="{3DB42642-A64D-4113-BD3D-740C928310A1}" type="parTrans" cxnId="{0E338DE0-0DC6-4124-8A30-68E584492C50}">
      <dgm:prSet/>
      <dgm:spPr/>
      <dgm:t>
        <a:bodyPr/>
        <a:lstStyle/>
        <a:p>
          <a:endParaRPr lang="el-GR"/>
        </a:p>
      </dgm:t>
    </dgm:pt>
    <dgm:pt modelId="{F0D76508-E519-4DC5-BF32-4DB5383604E5}" type="sibTrans" cxnId="{0E338DE0-0DC6-4124-8A30-68E584492C50}">
      <dgm:prSet/>
      <dgm:spPr/>
      <dgm:t>
        <a:bodyPr/>
        <a:lstStyle/>
        <a:p>
          <a:endParaRPr lang="el-GR"/>
        </a:p>
      </dgm:t>
    </dgm:pt>
    <dgm:pt modelId="{C1B84F90-31BD-4134-B0D9-34337AC920BA}">
      <dgm:prSet/>
      <dgm:spPr/>
      <dgm:t>
        <a:bodyPr/>
        <a:lstStyle/>
        <a:p>
          <a:endParaRPr lang="el-GR"/>
        </a:p>
      </dgm:t>
    </dgm:pt>
    <dgm:pt modelId="{AB338AD6-878F-4E1B-9AFA-4B723599091C}" type="parTrans" cxnId="{09FE7214-6FCB-493A-A390-BDD021383AF0}">
      <dgm:prSet/>
      <dgm:spPr/>
      <dgm:t>
        <a:bodyPr/>
        <a:lstStyle/>
        <a:p>
          <a:endParaRPr lang="el-GR"/>
        </a:p>
      </dgm:t>
    </dgm:pt>
    <dgm:pt modelId="{CB04215F-AD2B-4DA5-8DFA-E36D505919D2}" type="sibTrans" cxnId="{09FE7214-6FCB-493A-A390-BDD021383AF0}">
      <dgm:prSet/>
      <dgm:spPr/>
      <dgm:t>
        <a:bodyPr/>
        <a:lstStyle/>
        <a:p>
          <a:endParaRPr lang="el-GR"/>
        </a:p>
      </dgm:t>
    </dgm:pt>
    <dgm:pt modelId="{E36AAD30-C0C7-4953-BBCE-3213CEFA589D}" type="pres">
      <dgm:prSet presAssocID="{A65BBFC2-E617-4BFF-A294-3D20D42378F7}" presName="Name0" presStyleCnt="0">
        <dgm:presLayoutVars>
          <dgm:dir/>
          <dgm:resizeHandles val="exact"/>
        </dgm:presLayoutVars>
      </dgm:prSet>
      <dgm:spPr/>
    </dgm:pt>
    <dgm:pt modelId="{7A7D7CB5-16E7-4EB3-802C-9E460BF9F5A9}" type="pres">
      <dgm:prSet presAssocID="{C474E377-3D52-4F32-85AE-EBF51B5CD3F4}" presName="compNode" presStyleCnt="0"/>
      <dgm:spPr/>
    </dgm:pt>
    <dgm:pt modelId="{B2E2E87D-5A77-4206-91AC-3391AE9056A2}" type="pres">
      <dgm:prSet presAssocID="{C474E377-3D52-4F32-85AE-EBF51B5CD3F4}" presName="pictRect" presStyleLbl="node1" presStyleIdx="0" presStyleCnt="6"/>
      <dgm:spPr>
        <a:prstGeom prst="rect">
          <a:avLst/>
        </a:prstGeom>
        <a:blipFill rotWithShape="1">
          <a:blip xmlns:r="http://schemas.openxmlformats.org/officeDocument/2006/relationships" r:embed="rId1"/>
          <a:srcRect/>
          <a:stretch>
            <a:fillRect l="-2000" r="-2000"/>
          </a:stretch>
        </a:blipFill>
      </dgm:spPr>
    </dgm:pt>
    <dgm:pt modelId="{40EC4F38-52E0-4CDF-A0B7-8F8CB1EB1153}" type="pres">
      <dgm:prSet presAssocID="{C474E377-3D52-4F32-85AE-EBF51B5CD3F4}" presName="textRect" presStyleLbl="revTx" presStyleIdx="0" presStyleCnt="6">
        <dgm:presLayoutVars>
          <dgm:bulletEnabled val="1"/>
        </dgm:presLayoutVars>
      </dgm:prSet>
      <dgm:spPr/>
    </dgm:pt>
    <dgm:pt modelId="{2E4F0321-6D38-49B8-88F0-F66CE65FCA35}" type="pres">
      <dgm:prSet presAssocID="{06136E79-17BA-4E34-9998-6D273D7F4D13}" presName="sibTrans" presStyleLbl="sibTrans2D1" presStyleIdx="0" presStyleCnt="0"/>
      <dgm:spPr/>
    </dgm:pt>
    <dgm:pt modelId="{69E334F8-C9EE-4416-B06B-46E0114D8E32}" type="pres">
      <dgm:prSet presAssocID="{9055F8A5-F990-47A5-9FB4-D180C276D216}" presName="compNode" presStyleCnt="0"/>
      <dgm:spPr/>
    </dgm:pt>
    <dgm:pt modelId="{D9953F40-6F50-4C2F-AD20-BFD4E32F1B46}" type="pres">
      <dgm:prSet presAssocID="{9055F8A5-F990-47A5-9FB4-D180C276D216}" presName="pictRect" presStyleLbl="node1" presStyleIdx="1" presStyleCnt="6" custLinFactNeighborX="0" custLinFactNeighborY="-280"/>
      <dgm:spPr>
        <a:prstGeom prst="rect">
          <a:avLst/>
        </a:prstGeom>
        <a:blipFill rotWithShape="1">
          <a:blip xmlns:r="http://schemas.openxmlformats.org/officeDocument/2006/relationships" r:embed="rId2"/>
          <a:srcRect/>
          <a:stretch>
            <a:fillRect l="-2000" r="-2000"/>
          </a:stretch>
        </a:blipFill>
      </dgm:spPr>
    </dgm:pt>
    <dgm:pt modelId="{1C11EC73-0A7A-42C5-B839-8EA83C2AE541}" type="pres">
      <dgm:prSet presAssocID="{9055F8A5-F990-47A5-9FB4-D180C276D216}" presName="textRect" presStyleLbl="revTx" presStyleIdx="1" presStyleCnt="6">
        <dgm:presLayoutVars>
          <dgm:bulletEnabled val="1"/>
        </dgm:presLayoutVars>
      </dgm:prSet>
      <dgm:spPr/>
    </dgm:pt>
    <dgm:pt modelId="{388083A3-3D16-4A32-91F7-CCD90B6CD8E8}" type="pres">
      <dgm:prSet presAssocID="{1B75A177-38D3-471B-8590-0AB142994652}" presName="sibTrans" presStyleLbl="sibTrans2D1" presStyleIdx="0" presStyleCnt="0"/>
      <dgm:spPr/>
    </dgm:pt>
    <dgm:pt modelId="{4FDED8C1-B61E-4561-AC1C-939A141327E8}" type="pres">
      <dgm:prSet presAssocID="{0B12FD13-4E8F-4B5A-A2A5-20170CBDE617}" presName="compNode" presStyleCnt="0"/>
      <dgm:spPr/>
    </dgm:pt>
    <dgm:pt modelId="{5A5CC436-F903-45AE-BDAA-380DE52CB6EE}" type="pres">
      <dgm:prSet presAssocID="{0B12FD13-4E8F-4B5A-A2A5-20170CBDE617}" presName="pictRect" presStyleLbl="node1" presStyleIdx="2" presStyleCnt="6"/>
      <dgm:spPr>
        <a:prstGeom prst="rect">
          <a:avLst/>
        </a:prstGeom>
        <a:blipFill rotWithShape="1">
          <a:blip xmlns:r="http://schemas.openxmlformats.org/officeDocument/2006/relationships" r:embed="rId3"/>
          <a:srcRect/>
          <a:stretch>
            <a:fillRect l="-12000" r="-12000"/>
          </a:stretch>
        </a:blipFill>
      </dgm:spPr>
    </dgm:pt>
    <dgm:pt modelId="{1F3E2198-FC8C-4C37-9018-5A306B148379}" type="pres">
      <dgm:prSet presAssocID="{0B12FD13-4E8F-4B5A-A2A5-20170CBDE617}" presName="textRect" presStyleLbl="revTx" presStyleIdx="2" presStyleCnt="6">
        <dgm:presLayoutVars>
          <dgm:bulletEnabled val="1"/>
        </dgm:presLayoutVars>
      </dgm:prSet>
      <dgm:spPr/>
    </dgm:pt>
    <dgm:pt modelId="{C767365C-C0BF-4FE3-8551-642656CFE341}" type="pres">
      <dgm:prSet presAssocID="{B6892699-AA69-4024-9B65-EA445D06D460}" presName="sibTrans" presStyleLbl="sibTrans2D1" presStyleIdx="0" presStyleCnt="0"/>
      <dgm:spPr/>
    </dgm:pt>
    <dgm:pt modelId="{57B04284-E8A8-44E2-914B-8368CD37AD65}" type="pres">
      <dgm:prSet presAssocID="{3883E8BC-2A57-4705-8A04-223523D29627}" presName="compNode" presStyleCnt="0"/>
      <dgm:spPr/>
    </dgm:pt>
    <dgm:pt modelId="{623234E1-9990-4157-BD19-8C0C604CB5FA}" type="pres">
      <dgm:prSet presAssocID="{3883E8BC-2A57-4705-8A04-223523D29627}" presName="pictRect" presStyleLbl="node1" presStyleIdx="3" presStyleCnt="6"/>
      <dgm:spPr>
        <a:prstGeom prst="rect">
          <a:avLst/>
        </a:prstGeom>
        <a:blipFill rotWithShape="1">
          <a:blip xmlns:r="http://schemas.openxmlformats.org/officeDocument/2006/relationships" r:embed="rId4"/>
          <a:srcRect/>
          <a:stretch>
            <a:fillRect l="-2000" r="-2000"/>
          </a:stretch>
        </a:blipFill>
      </dgm:spPr>
    </dgm:pt>
    <dgm:pt modelId="{ABFCCF03-0C9A-4530-9C71-5967283DECA5}" type="pres">
      <dgm:prSet presAssocID="{3883E8BC-2A57-4705-8A04-223523D29627}" presName="textRect" presStyleLbl="revTx" presStyleIdx="3" presStyleCnt="6">
        <dgm:presLayoutVars>
          <dgm:bulletEnabled val="1"/>
        </dgm:presLayoutVars>
      </dgm:prSet>
      <dgm:spPr/>
    </dgm:pt>
    <dgm:pt modelId="{9235AD75-510D-4D08-9F75-F509DBCDA6B0}" type="pres">
      <dgm:prSet presAssocID="{D20A834D-B418-4724-B00A-A24C83D732C5}" presName="sibTrans" presStyleLbl="sibTrans2D1" presStyleIdx="0" presStyleCnt="0"/>
      <dgm:spPr/>
    </dgm:pt>
    <dgm:pt modelId="{7A9253D3-A2C7-4841-B6DA-C97C35930377}" type="pres">
      <dgm:prSet presAssocID="{F27A3469-AD9E-4946-90BD-B608D7B3FCE6}" presName="compNode" presStyleCnt="0"/>
      <dgm:spPr/>
    </dgm:pt>
    <dgm:pt modelId="{3D7A1C89-E7E5-47F7-B716-F5AECFB8DFDF}" type="pres">
      <dgm:prSet presAssocID="{F27A3469-AD9E-4946-90BD-B608D7B3FCE6}" presName="pictRect" presStyleLbl="node1" presStyleIdx="4" presStyleCnt="6"/>
      <dgm:spPr>
        <a:prstGeom prst="rect">
          <a:avLst/>
        </a:prstGeom>
        <a:blipFill rotWithShape="1">
          <a:blip xmlns:r="http://schemas.openxmlformats.org/officeDocument/2006/relationships" r:embed="rId5"/>
          <a:srcRect/>
          <a:stretch>
            <a:fillRect t="-12000" b="-12000"/>
          </a:stretch>
        </a:blipFill>
      </dgm:spPr>
    </dgm:pt>
    <dgm:pt modelId="{8B431A10-C301-4F6C-89EB-071D42E52D0C}" type="pres">
      <dgm:prSet presAssocID="{F27A3469-AD9E-4946-90BD-B608D7B3FCE6}" presName="textRect" presStyleLbl="revTx" presStyleIdx="4" presStyleCnt="6">
        <dgm:presLayoutVars>
          <dgm:bulletEnabled val="1"/>
        </dgm:presLayoutVars>
      </dgm:prSet>
      <dgm:spPr/>
    </dgm:pt>
    <dgm:pt modelId="{ED648C99-280D-491E-88A9-2EBAB3F8B20D}" type="pres">
      <dgm:prSet presAssocID="{F0D76508-E519-4DC5-BF32-4DB5383604E5}" presName="sibTrans" presStyleLbl="sibTrans2D1" presStyleIdx="0" presStyleCnt="0"/>
      <dgm:spPr/>
    </dgm:pt>
    <dgm:pt modelId="{4FC85F92-2A06-415E-A4C6-73805F783C8C}" type="pres">
      <dgm:prSet presAssocID="{C1B84F90-31BD-4134-B0D9-34337AC920BA}" presName="compNode" presStyleCnt="0"/>
      <dgm:spPr/>
    </dgm:pt>
    <dgm:pt modelId="{5F6B8247-084B-4982-9B49-991BCEC50CA6}" type="pres">
      <dgm:prSet presAssocID="{C1B84F90-31BD-4134-B0D9-34337AC920BA}" presName="pictRect" presStyleLbl="node1" presStyleIdx="5" presStyleCnt="6"/>
      <dgm:spPr>
        <a:prstGeom prst="rect">
          <a:avLst/>
        </a:prstGeom>
        <a:blipFill rotWithShape="1">
          <a:blip xmlns:r="http://schemas.openxmlformats.org/officeDocument/2006/relationships" r:embed="rId6"/>
          <a:srcRect/>
          <a:stretch>
            <a:fillRect t="-4000" b="-4000"/>
          </a:stretch>
        </a:blipFill>
      </dgm:spPr>
    </dgm:pt>
    <dgm:pt modelId="{61A5DC00-D2DD-426F-8B69-A4B767A70CD1}" type="pres">
      <dgm:prSet presAssocID="{C1B84F90-31BD-4134-B0D9-34337AC920BA}" presName="textRect" presStyleLbl="revTx" presStyleIdx="5" presStyleCnt="6">
        <dgm:presLayoutVars>
          <dgm:bulletEnabled val="1"/>
        </dgm:presLayoutVars>
      </dgm:prSet>
      <dgm:spPr/>
    </dgm:pt>
  </dgm:ptLst>
  <dgm:cxnLst>
    <dgm:cxn modelId="{62D8ED05-5430-4289-847C-598C0858D9DF}" srcId="{A65BBFC2-E617-4BFF-A294-3D20D42378F7}" destId="{3883E8BC-2A57-4705-8A04-223523D29627}" srcOrd="3" destOrd="0" parTransId="{EC3B1A06-E2D9-4CF3-B634-42E16341402B}" sibTransId="{D20A834D-B418-4724-B00A-A24C83D732C5}"/>
    <dgm:cxn modelId="{09FE7214-6FCB-493A-A390-BDD021383AF0}" srcId="{A65BBFC2-E617-4BFF-A294-3D20D42378F7}" destId="{C1B84F90-31BD-4134-B0D9-34337AC920BA}" srcOrd="5" destOrd="0" parTransId="{AB338AD6-878F-4E1B-9AFA-4B723599091C}" sibTransId="{CB04215F-AD2B-4DA5-8DFA-E36D505919D2}"/>
    <dgm:cxn modelId="{71F9FE1F-E09C-4025-AFCC-9E0B8B97313C}" type="presOf" srcId="{3883E8BC-2A57-4705-8A04-223523D29627}" destId="{ABFCCF03-0C9A-4530-9C71-5967283DECA5}" srcOrd="0" destOrd="0" presId="urn:microsoft.com/office/officeart/2005/8/layout/pList1"/>
    <dgm:cxn modelId="{646E7C3C-454A-46B7-AADA-61848FE60E90}" type="presOf" srcId="{A65BBFC2-E617-4BFF-A294-3D20D42378F7}" destId="{E36AAD30-C0C7-4953-BBCE-3213CEFA589D}" srcOrd="0" destOrd="0" presId="urn:microsoft.com/office/officeart/2005/8/layout/pList1"/>
    <dgm:cxn modelId="{AEF73841-AE98-42C8-962D-D787B2FAA906}" srcId="{A65BBFC2-E617-4BFF-A294-3D20D42378F7}" destId="{9055F8A5-F990-47A5-9FB4-D180C276D216}" srcOrd="1" destOrd="0" parTransId="{E8EE0D0F-43C3-41D0-84DB-770D7869E6DB}" sibTransId="{1B75A177-38D3-471B-8590-0AB142994652}"/>
    <dgm:cxn modelId="{CC5BEA61-DD3F-4253-B87D-64FD5A366120}" type="presOf" srcId="{F27A3469-AD9E-4946-90BD-B608D7B3FCE6}" destId="{8B431A10-C301-4F6C-89EB-071D42E52D0C}" srcOrd="0" destOrd="0" presId="urn:microsoft.com/office/officeart/2005/8/layout/pList1"/>
    <dgm:cxn modelId="{AA544C74-D697-452E-BA36-8AAFAF4333AC}" type="presOf" srcId="{D20A834D-B418-4724-B00A-A24C83D732C5}" destId="{9235AD75-510D-4D08-9F75-F509DBCDA6B0}" srcOrd="0" destOrd="0" presId="urn:microsoft.com/office/officeart/2005/8/layout/pList1"/>
    <dgm:cxn modelId="{D9559886-2003-4D2E-ACEB-7103A82E0684}" type="presOf" srcId="{C1B84F90-31BD-4134-B0D9-34337AC920BA}" destId="{61A5DC00-D2DD-426F-8B69-A4B767A70CD1}" srcOrd="0" destOrd="0" presId="urn:microsoft.com/office/officeart/2005/8/layout/pList1"/>
    <dgm:cxn modelId="{57648E8E-14E9-414A-8807-0D1616880CD1}" type="presOf" srcId="{9055F8A5-F990-47A5-9FB4-D180C276D216}" destId="{1C11EC73-0A7A-42C5-B839-8EA83C2AE541}" srcOrd="0" destOrd="0" presId="urn:microsoft.com/office/officeart/2005/8/layout/pList1"/>
    <dgm:cxn modelId="{28336C90-5BDE-4811-AB90-AB0B5D690950}" type="presOf" srcId="{06136E79-17BA-4E34-9998-6D273D7F4D13}" destId="{2E4F0321-6D38-49B8-88F0-F66CE65FCA35}" srcOrd="0" destOrd="0" presId="urn:microsoft.com/office/officeart/2005/8/layout/pList1"/>
    <dgm:cxn modelId="{0DB98991-4523-4E72-B4C5-489309203A33}" srcId="{A65BBFC2-E617-4BFF-A294-3D20D42378F7}" destId="{C474E377-3D52-4F32-85AE-EBF51B5CD3F4}" srcOrd="0" destOrd="0" parTransId="{1E45DA8F-F20B-45C8-894A-B1013BA91650}" sibTransId="{06136E79-17BA-4E34-9998-6D273D7F4D13}"/>
    <dgm:cxn modelId="{E893199E-B0AE-4376-9E49-6FC34580F904}" type="presOf" srcId="{1B75A177-38D3-471B-8590-0AB142994652}" destId="{388083A3-3D16-4A32-91F7-CCD90B6CD8E8}" srcOrd="0" destOrd="0" presId="urn:microsoft.com/office/officeart/2005/8/layout/pList1"/>
    <dgm:cxn modelId="{D8760CA8-269C-4D69-9FA8-7B46CFC24B21}" type="presOf" srcId="{F0D76508-E519-4DC5-BF32-4DB5383604E5}" destId="{ED648C99-280D-491E-88A9-2EBAB3F8B20D}" srcOrd="0" destOrd="0" presId="urn:microsoft.com/office/officeart/2005/8/layout/pList1"/>
    <dgm:cxn modelId="{5CB73ED1-A986-4FE8-8511-21C02823B223}" type="presOf" srcId="{C474E377-3D52-4F32-85AE-EBF51B5CD3F4}" destId="{40EC4F38-52E0-4CDF-A0B7-8F8CB1EB1153}" srcOrd="0" destOrd="0" presId="urn:microsoft.com/office/officeart/2005/8/layout/pList1"/>
    <dgm:cxn modelId="{F71669DB-0E78-4473-82BA-205CD7272D0C}" type="presOf" srcId="{B6892699-AA69-4024-9B65-EA445D06D460}" destId="{C767365C-C0BF-4FE3-8551-642656CFE341}" srcOrd="0" destOrd="0" presId="urn:microsoft.com/office/officeart/2005/8/layout/pList1"/>
    <dgm:cxn modelId="{893E7DDC-672D-461F-BB11-EADFA399F770}" type="presOf" srcId="{0B12FD13-4E8F-4B5A-A2A5-20170CBDE617}" destId="{1F3E2198-FC8C-4C37-9018-5A306B148379}" srcOrd="0" destOrd="0" presId="urn:microsoft.com/office/officeart/2005/8/layout/pList1"/>
    <dgm:cxn modelId="{0E338DE0-0DC6-4124-8A30-68E584492C50}" srcId="{A65BBFC2-E617-4BFF-A294-3D20D42378F7}" destId="{F27A3469-AD9E-4946-90BD-B608D7B3FCE6}" srcOrd="4" destOrd="0" parTransId="{3DB42642-A64D-4113-BD3D-740C928310A1}" sibTransId="{F0D76508-E519-4DC5-BF32-4DB5383604E5}"/>
    <dgm:cxn modelId="{7F6B2FF9-48EA-48D3-A9D8-F0050FE09773}" srcId="{A65BBFC2-E617-4BFF-A294-3D20D42378F7}" destId="{0B12FD13-4E8F-4B5A-A2A5-20170CBDE617}" srcOrd="2" destOrd="0" parTransId="{2A090398-4722-4757-913C-D5D305A5B824}" sibTransId="{B6892699-AA69-4024-9B65-EA445D06D460}"/>
    <dgm:cxn modelId="{2261DBCD-9B32-4E28-AF84-BE165861AFAD}" type="presParOf" srcId="{E36AAD30-C0C7-4953-BBCE-3213CEFA589D}" destId="{7A7D7CB5-16E7-4EB3-802C-9E460BF9F5A9}" srcOrd="0" destOrd="0" presId="urn:microsoft.com/office/officeart/2005/8/layout/pList1"/>
    <dgm:cxn modelId="{B4F60CBD-0B63-4673-8E39-266DB019C738}" type="presParOf" srcId="{7A7D7CB5-16E7-4EB3-802C-9E460BF9F5A9}" destId="{B2E2E87D-5A77-4206-91AC-3391AE9056A2}" srcOrd="0" destOrd="0" presId="urn:microsoft.com/office/officeart/2005/8/layout/pList1"/>
    <dgm:cxn modelId="{0A08D767-F0F8-4F61-B1AB-9C2357A50263}" type="presParOf" srcId="{7A7D7CB5-16E7-4EB3-802C-9E460BF9F5A9}" destId="{40EC4F38-52E0-4CDF-A0B7-8F8CB1EB1153}" srcOrd="1" destOrd="0" presId="urn:microsoft.com/office/officeart/2005/8/layout/pList1"/>
    <dgm:cxn modelId="{C22D32A2-6B05-4055-AAE2-8B2CF8AD5B54}" type="presParOf" srcId="{E36AAD30-C0C7-4953-BBCE-3213CEFA589D}" destId="{2E4F0321-6D38-49B8-88F0-F66CE65FCA35}" srcOrd="1" destOrd="0" presId="urn:microsoft.com/office/officeart/2005/8/layout/pList1"/>
    <dgm:cxn modelId="{2199D5E9-EC0D-429F-8EED-B69283990835}" type="presParOf" srcId="{E36AAD30-C0C7-4953-BBCE-3213CEFA589D}" destId="{69E334F8-C9EE-4416-B06B-46E0114D8E32}" srcOrd="2" destOrd="0" presId="urn:microsoft.com/office/officeart/2005/8/layout/pList1"/>
    <dgm:cxn modelId="{D88BB406-62F4-4F0E-BD09-084A36E6440B}" type="presParOf" srcId="{69E334F8-C9EE-4416-B06B-46E0114D8E32}" destId="{D9953F40-6F50-4C2F-AD20-BFD4E32F1B46}" srcOrd="0" destOrd="0" presId="urn:microsoft.com/office/officeart/2005/8/layout/pList1"/>
    <dgm:cxn modelId="{4B70FF5F-B04F-4E81-850A-68FC8BC14A83}" type="presParOf" srcId="{69E334F8-C9EE-4416-B06B-46E0114D8E32}" destId="{1C11EC73-0A7A-42C5-B839-8EA83C2AE541}" srcOrd="1" destOrd="0" presId="urn:microsoft.com/office/officeart/2005/8/layout/pList1"/>
    <dgm:cxn modelId="{A27CAB10-F8BA-485E-984E-48F0DD7D5F75}" type="presParOf" srcId="{E36AAD30-C0C7-4953-BBCE-3213CEFA589D}" destId="{388083A3-3D16-4A32-91F7-CCD90B6CD8E8}" srcOrd="3" destOrd="0" presId="urn:microsoft.com/office/officeart/2005/8/layout/pList1"/>
    <dgm:cxn modelId="{7DCC0ABA-D68E-4BB7-8F6A-3EC76A838D4B}" type="presParOf" srcId="{E36AAD30-C0C7-4953-BBCE-3213CEFA589D}" destId="{4FDED8C1-B61E-4561-AC1C-939A141327E8}" srcOrd="4" destOrd="0" presId="urn:microsoft.com/office/officeart/2005/8/layout/pList1"/>
    <dgm:cxn modelId="{FC3789C9-A910-44CC-A141-B2E6A4F65B41}" type="presParOf" srcId="{4FDED8C1-B61E-4561-AC1C-939A141327E8}" destId="{5A5CC436-F903-45AE-BDAA-380DE52CB6EE}" srcOrd="0" destOrd="0" presId="urn:microsoft.com/office/officeart/2005/8/layout/pList1"/>
    <dgm:cxn modelId="{A8873135-2662-4E01-98C8-09C1C509A722}" type="presParOf" srcId="{4FDED8C1-B61E-4561-AC1C-939A141327E8}" destId="{1F3E2198-FC8C-4C37-9018-5A306B148379}" srcOrd="1" destOrd="0" presId="urn:microsoft.com/office/officeart/2005/8/layout/pList1"/>
    <dgm:cxn modelId="{3A836E8A-F375-4526-AA5F-1F1DA1C46CF9}" type="presParOf" srcId="{E36AAD30-C0C7-4953-BBCE-3213CEFA589D}" destId="{C767365C-C0BF-4FE3-8551-642656CFE341}" srcOrd="5" destOrd="0" presId="urn:microsoft.com/office/officeart/2005/8/layout/pList1"/>
    <dgm:cxn modelId="{92A6822F-49C2-4A47-AE84-FC470872F80C}" type="presParOf" srcId="{E36AAD30-C0C7-4953-BBCE-3213CEFA589D}" destId="{57B04284-E8A8-44E2-914B-8368CD37AD65}" srcOrd="6" destOrd="0" presId="urn:microsoft.com/office/officeart/2005/8/layout/pList1"/>
    <dgm:cxn modelId="{D3336D22-381B-4895-A136-F3C5FB4C9AD0}" type="presParOf" srcId="{57B04284-E8A8-44E2-914B-8368CD37AD65}" destId="{623234E1-9990-4157-BD19-8C0C604CB5FA}" srcOrd="0" destOrd="0" presId="urn:microsoft.com/office/officeart/2005/8/layout/pList1"/>
    <dgm:cxn modelId="{1AD76728-F8B3-443A-8A23-2722D35A51BF}" type="presParOf" srcId="{57B04284-E8A8-44E2-914B-8368CD37AD65}" destId="{ABFCCF03-0C9A-4530-9C71-5967283DECA5}" srcOrd="1" destOrd="0" presId="urn:microsoft.com/office/officeart/2005/8/layout/pList1"/>
    <dgm:cxn modelId="{32059B33-985F-41C2-928F-C3F1ADD3FDE8}" type="presParOf" srcId="{E36AAD30-C0C7-4953-BBCE-3213CEFA589D}" destId="{9235AD75-510D-4D08-9F75-F509DBCDA6B0}" srcOrd="7" destOrd="0" presId="urn:microsoft.com/office/officeart/2005/8/layout/pList1"/>
    <dgm:cxn modelId="{10C97227-956E-47A9-8022-DF102F67ECF2}" type="presParOf" srcId="{E36AAD30-C0C7-4953-BBCE-3213CEFA589D}" destId="{7A9253D3-A2C7-4841-B6DA-C97C35930377}" srcOrd="8" destOrd="0" presId="urn:microsoft.com/office/officeart/2005/8/layout/pList1"/>
    <dgm:cxn modelId="{4C997396-3888-4F65-B9CE-CEE327B2DFE8}" type="presParOf" srcId="{7A9253D3-A2C7-4841-B6DA-C97C35930377}" destId="{3D7A1C89-E7E5-47F7-B716-F5AECFB8DFDF}" srcOrd="0" destOrd="0" presId="urn:microsoft.com/office/officeart/2005/8/layout/pList1"/>
    <dgm:cxn modelId="{5E37DD61-1F6A-47D6-AD45-5714B631A625}" type="presParOf" srcId="{7A9253D3-A2C7-4841-B6DA-C97C35930377}" destId="{8B431A10-C301-4F6C-89EB-071D42E52D0C}" srcOrd="1" destOrd="0" presId="urn:microsoft.com/office/officeart/2005/8/layout/pList1"/>
    <dgm:cxn modelId="{5E7F9BDD-FB7E-4ADA-8955-92ECB1365AC6}" type="presParOf" srcId="{E36AAD30-C0C7-4953-BBCE-3213CEFA589D}" destId="{ED648C99-280D-491E-88A9-2EBAB3F8B20D}" srcOrd="9" destOrd="0" presId="urn:microsoft.com/office/officeart/2005/8/layout/pList1"/>
    <dgm:cxn modelId="{A41D989E-DC95-4B4A-8040-AB21701C0690}" type="presParOf" srcId="{E36AAD30-C0C7-4953-BBCE-3213CEFA589D}" destId="{4FC85F92-2A06-415E-A4C6-73805F783C8C}" srcOrd="10" destOrd="0" presId="urn:microsoft.com/office/officeart/2005/8/layout/pList1"/>
    <dgm:cxn modelId="{DB2FAA0D-A561-40BB-AD06-C97F249538F3}" type="presParOf" srcId="{4FC85F92-2A06-415E-A4C6-73805F783C8C}" destId="{5F6B8247-084B-4982-9B49-991BCEC50CA6}" srcOrd="0" destOrd="0" presId="urn:microsoft.com/office/officeart/2005/8/layout/pList1"/>
    <dgm:cxn modelId="{A8375090-78E6-42AF-9D01-628101E47092}" type="presParOf" srcId="{4FC85F92-2A06-415E-A4C6-73805F783C8C}" destId="{61A5DC00-D2DD-426F-8B69-A4B767A70CD1}"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5705D94-35C1-484E-B0C7-7DDB099FA65C}"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l-GR"/>
        </a:p>
      </dgm:t>
    </dgm:pt>
    <dgm:pt modelId="{5FEE87F1-9F2B-4863-9D77-E7F693F10C99}">
      <dgm:prSet phldrT="[Text]" custT="1"/>
      <dgm:spPr/>
      <dgm:t>
        <a:bodyPr/>
        <a:lstStyle/>
        <a:p>
          <a:pPr>
            <a:buFont typeface="Wingdings" panose="05000000000000000000" pitchFamily="2" charset="2"/>
            <a:buChar char="§"/>
          </a:pPr>
          <a:r>
            <a:rPr lang="el-GR" sz="1600" dirty="0">
              <a:latin typeface="Arial Nova Light" panose="020B0304020202020204" pitchFamily="34" charset="0"/>
            </a:rPr>
            <a:t>Συστήματα που επιτρέπουν σε ένα θεραπευτικό παράγοντα να δράσει επιλεκτικά στην περιοχή-στόχο δίχως να φτάσει σε μη στοχευμένα κύτταρα, όργανα ή ιστούς</a:t>
          </a:r>
        </a:p>
      </dgm:t>
    </dgm:pt>
    <dgm:pt modelId="{C076BB83-6D6A-4EE1-B6D1-6B0ACBC6B8C9}" type="parTrans" cxnId="{FAA51FC1-1221-4886-982F-778EE9C12330}">
      <dgm:prSet/>
      <dgm:spPr/>
      <dgm:t>
        <a:bodyPr/>
        <a:lstStyle/>
        <a:p>
          <a:endParaRPr lang="el-GR"/>
        </a:p>
      </dgm:t>
    </dgm:pt>
    <dgm:pt modelId="{BECEBE3F-319F-4C6E-AF8E-6E8EF52422CA}" type="sibTrans" cxnId="{FAA51FC1-1221-4886-982F-778EE9C12330}">
      <dgm:prSet/>
      <dgm:spPr/>
      <dgm:t>
        <a:bodyPr/>
        <a:lstStyle/>
        <a:p>
          <a:endParaRPr lang="el-GR"/>
        </a:p>
      </dgm:t>
    </dgm:pt>
    <dgm:pt modelId="{103BC95A-699F-433C-BA7B-256822EE5E90}">
      <dgm:prSet custT="1"/>
      <dgm:spPr/>
      <dgm:t>
        <a:bodyPr/>
        <a:lstStyle/>
        <a:p>
          <a:endParaRPr lang="el-GR" sz="1600" dirty="0">
            <a:latin typeface="Arial Nova Light" panose="020B0304020202020204" pitchFamily="34" charset="0"/>
          </a:endParaRPr>
        </a:p>
      </dgm:t>
    </dgm:pt>
    <dgm:pt modelId="{A4F03017-8EED-4A98-8AB4-4EF7B4B91003}" type="parTrans" cxnId="{1F602182-903E-4EE3-BF4E-8A525B12D91F}">
      <dgm:prSet/>
      <dgm:spPr/>
      <dgm:t>
        <a:bodyPr/>
        <a:lstStyle/>
        <a:p>
          <a:endParaRPr lang="el-GR"/>
        </a:p>
      </dgm:t>
    </dgm:pt>
    <dgm:pt modelId="{40908B82-C704-47E2-AC6B-0D4E992270BA}" type="sibTrans" cxnId="{1F602182-903E-4EE3-BF4E-8A525B12D91F}">
      <dgm:prSet/>
      <dgm:spPr/>
      <dgm:t>
        <a:bodyPr/>
        <a:lstStyle/>
        <a:p>
          <a:endParaRPr lang="el-GR"/>
        </a:p>
      </dgm:t>
    </dgm:pt>
    <dgm:pt modelId="{1BE5D8AF-C8B3-4C85-ABE4-045FA74A2961}">
      <dgm:prSet custT="1"/>
      <dgm:spPr/>
      <dgm:t>
        <a:bodyPr/>
        <a:lstStyle/>
        <a:p>
          <a:r>
            <a:rPr lang="el-GR" sz="1600" dirty="0">
              <a:latin typeface="Arial Nova Light" panose="020B0304020202020204" pitchFamily="34" charset="0"/>
            </a:rPr>
            <a:t>Επιτυγχάνεται ο έλεγχος του χρόνου (</a:t>
          </a:r>
          <a:r>
            <a:rPr lang="en-US" sz="1600" dirty="0">
              <a:latin typeface="Arial Nova Light" panose="020B0304020202020204" pitchFamily="34" charset="0"/>
            </a:rPr>
            <a:t>c</a:t>
          </a:r>
          <a:r>
            <a:rPr lang="el-GR" sz="1600" dirty="0">
              <a:latin typeface="Arial Nova Light" panose="020B0304020202020204" pitchFamily="34" charset="0"/>
            </a:rPr>
            <a:t>ontrolled </a:t>
          </a:r>
          <a:r>
            <a:rPr lang="en-US" sz="1600" dirty="0">
              <a:latin typeface="Arial Nova Light" panose="020B0304020202020204" pitchFamily="34" charset="0"/>
            </a:rPr>
            <a:t>r</a:t>
          </a:r>
          <a:r>
            <a:rPr lang="el-GR" sz="1600" dirty="0">
              <a:latin typeface="Arial Nova Light" panose="020B0304020202020204" pitchFamily="34" charset="0"/>
            </a:rPr>
            <a:t>elease) και του τόπου διάθεσης του θεραπευτικού παράγοντα (</a:t>
          </a:r>
          <a:r>
            <a:rPr lang="en-US" sz="1600" dirty="0">
              <a:latin typeface="Arial Nova Light" panose="020B0304020202020204" pitchFamily="34" charset="0"/>
            </a:rPr>
            <a:t>t</a:t>
          </a:r>
          <a:r>
            <a:rPr lang="el-GR" sz="1600" dirty="0">
              <a:latin typeface="Arial Nova Light" panose="020B0304020202020204" pitchFamily="34" charset="0"/>
            </a:rPr>
            <a:t>argeted </a:t>
          </a:r>
          <a:r>
            <a:rPr lang="en-US" sz="1600" dirty="0">
              <a:latin typeface="Arial Nova Light" panose="020B0304020202020204" pitchFamily="34" charset="0"/>
            </a:rPr>
            <a:t>d</a:t>
          </a:r>
          <a:r>
            <a:rPr lang="el-GR" sz="1600" dirty="0">
              <a:latin typeface="Arial Nova Light" panose="020B0304020202020204" pitchFamily="34" charset="0"/>
            </a:rPr>
            <a:t>elivery)</a:t>
          </a:r>
        </a:p>
      </dgm:t>
    </dgm:pt>
    <dgm:pt modelId="{4C71D029-46D4-45EE-A890-01667982BC3E}" type="parTrans" cxnId="{520A10A6-6E38-42C0-8A99-90077814E2CB}">
      <dgm:prSet/>
      <dgm:spPr/>
      <dgm:t>
        <a:bodyPr/>
        <a:lstStyle/>
        <a:p>
          <a:endParaRPr lang="el-GR"/>
        </a:p>
      </dgm:t>
    </dgm:pt>
    <dgm:pt modelId="{3EBD691D-1AF7-4B15-947F-A791C076497D}" type="sibTrans" cxnId="{520A10A6-6E38-42C0-8A99-90077814E2CB}">
      <dgm:prSet/>
      <dgm:spPr/>
      <dgm:t>
        <a:bodyPr/>
        <a:lstStyle/>
        <a:p>
          <a:endParaRPr lang="el-GR"/>
        </a:p>
      </dgm:t>
    </dgm:pt>
    <dgm:pt modelId="{E361DBE9-009C-46C1-9ABE-7081C99EFB36}">
      <dgm:prSet custT="1"/>
      <dgm:spPr/>
      <dgm:t>
        <a:bodyPr/>
        <a:lstStyle/>
        <a:p>
          <a:endParaRPr lang="el-GR" sz="1600" dirty="0">
            <a:latin typeface="Arial Nova Light" panose="020B0304020202020204" pitchFamily="34" charset="0"/>
          </a:endParaRPr>
        </a:p>
      </dgm:t>
    </dgm:pt>
    <dgm:pt modelId="{A9861FC9-672B-4C55-B7A6-95AF1322D6E7}" type="parTrans" cxnId="{1B30B968-A186-48F2-BEAF-33FE8CE0B051}">
      <dgm:prSet/>
      <dgm:spPr/>
      <dgm:t>
        <a:bodyPr/>
        <a:lstStyle/>
        <a:p>
          <a:endParaRPr lang="el-GR"/>
        </a:p>
      </dgm:t>
    </dgm:pt>
    <dgm:pt modelId="{C897C017-F729-4FD5-AC4C-6B8EAE203A28}" type="sibTrans" cxnId="{1B30B968-A186-48F2-BEAF-33FE8CE0B051}">
      <dgm:prSet/>
      <dgm:spPr/>
      <dgm:t>
        <a:bodyPr/>
        <a:lstStyle/>
        <a:p>
          <a:endParaRPr lang="el-GR"/>
        </a:p>
      </dgm:t>
    </dgm:pt>
    <dgm:pt modelId="{14471A6E-6A6F-4391-AE9D-DAD18623FABE}">
      <dgm:prSet custT="1"/>
      <dgm:spPr/>
      <dgm:t>
        <a:bodyPr/>
        <a:lstStyle/>
        <a:p>
          <a:r>
            <a:rPr lang="el-GR" sz="1600" dirty="0">
              <a:latin typeface="Arial Nova Light" panose="020B0304020202020204" pitchFamily="34" charset="0"/>
            </a:rPr>
            <a:t>Η κατασκευή τους προϋποθέτει την ενσωμάτωση του θεραπευτικού παράγοντα σε ένα μη τοξικό, βιοσυμβατό ή/και βιοαποικοδομήσιμο νανοφορέα</a:t>
          </a:r>
        </a:p>
      </dgm:t>
    </dgm:pt>
    <dgm:pt modelId="{6A312EAF-F01A-431F-975F-0AAA21ABF22E}" type="parTrans" cxnId="{60FBC78E-7B78-4343-A7F9-4F3C7EB9E51E}">
      <dgm:prSet/>
      <dgm:spPr/>
      <dgm:t>
        <a:bodyPr/>
        <a:lstStyle/>
        <a:p>
          <a:endParaRPr lang="el-GR"/>
        </a:p>
      </dgm:t>
    </dgm:pt>
    <dgm:pt modelId="{F160B6F4-E2BD-468B-830E-015E045AE779}" type="sibTrans" cxnId="{60FBC78E-7B78-4343-A7F9-4F3C7EB9E51E}">
      <dgm:prSet/>
      <dgm:spPr/>
      <dgm:t>
        <a:bodyPr/>
        <a:lstStyle/>
        <a:p>
          <a:endParaRPr lang="el-GR"/>
        </a:p>
      </dgm:t>
    </dgm:pt>
    <dgm:pt modelId="{AB76DF6A-75B6-4D81-9B81-7FC1EF836C04}">
      <dgm:prSet phldrT="[Text]" custT="1"/>
      <dgm:spPr/>
      <dgm:t>
        <a:bodyPr/>
        <a:lstStyle/>
        <a:p>
          <a:pPr algn="ctr"/>
          <a:r>
            <a:rPr lang="el-GR" sz="1600" b="1" dirty="0">
              <a:latin typeface="Arial" panose="020B0604020202020204" pitchFamily="34" charset="0"/>
              <a:cs typeface="Arial" panose="020B0604020202020204" pitchFamily="34" charset="0"/>
            </a:rPr>
            <a:t>Νανοφορείς</a:t>
          </a:r>
        </a:p>
      </dgm:t>
    </dgm:pt>
    <dgm:pt modelId="{F4302DF4-D56E-49E8-9994-417B161C6154}" type="sibTrans" cxnId="{482510FB-707C-42B2-BF25-9CDF446EAAB9}">
      <dgm:prSet/>
      <dgm:spPr/>
      <dgm:t>
        <a:bodyPr/>
        <a:lstStyle/>
        <a:p>
          <a:endParaRPr lang="el-GR"/>
        </a:p>
      </dgm:t>
    </dgm:pt>
    <dgm:pt modelId="{06DACC09-9025-4789-9188-E9AB1266839A}" type="parTrans" cxnId="{482510FB-707C-42B2-BF25-9CDF446EAAB9}">
      <dgm:prSet/>
      <dgm:spPr/>
      <dgm:t>
        <a:bodyPr/>
        <a:lstStyle/>
        <a:p>
          <a:endParaRPr lang="el-GR"/>
        </a:p>
      </dgm:t>
    </dgm:pt>
    <dgm:pt modelId="{A68CD704-A27A-4A6B-8292-E6BC94972782}" type="pres">
      <dgm:prSet presAssocID="{55705D94-35C1-484E-B0C7-7DDB099FA65C}" presName="Name0" presStyleCnt="0">
        <dgm:presLayoutVars>
          <dgm:chMax/>
          <dgm:chPref/>
          <dgm:dir/>
          <dgm:animLvl val="lvl"/>
        </dgm:presLayoutVars>
      </dgm:prSet>
      <dgm:spPr/>
    </dgm:pt>
    <dgm:pt modelId="{B26A7396-DF54-45FD-B89D-CBE85E1F528A}" type="pres">
      <dgm:prSet presAssocID="{AB76DF6A-75B6-4D81-9B81-7FC1EF836C04}" presName="composite" presStyleCnt="0"/>
      <dgm:spPr/>
    </dgm:pt>
    <dgm:pt modelId="{FE503B09-5842-40DC-8C05-9BD93C18D06D}" type="pres">
      <dgm:prSet presAssocID="{AB76DF6A-75B6-4D81-9B81-7FC1EF836C04}" presName="ParentAccentShape" presStyleLbl="trBgShp" presStyleIdx="0" presStyleCnt="2"/>
      <dgm:spPr>
        <a:solidFill>
          <a:schemeClr val="accent2">
            <a:lumMod val="40000"/>
            <a:lumOff val="60000"/>
            <a:alpha val="40000"/>
          </a:schemeClr>
        </a:solidFill>
      </dgm:spPr>
    </dgm:pt>
    <dgm:pt modelId="{9BE5A6C0-034E-4478-A592-D70E7E3B3956}" type="pres">
      <dgm:prSet presAssocID="{AB76DF6A-75B6-4D81-9B81-7FC1EF836C04}" presName="ParentText" presStyleLbl="revTx" presStyleIdx="0" presStyleCnt="2">
        <dgm:presLayoutVars>
          <dgm:chMax val="1"/>
          <dgm:chPref val="1"/>
          <dgm:bulletEnabled val="1"/>
        </dgm:presLayoutVars>
      </dgm:prSet>
      <dgm:spPr/>
    </dgm:pt>
    <dgm:pt modelId="{F06131B0-2828-4604-9ED4-2C134BC04CC1}" type="pres">
      <dgm:prSet presAssocID="{AB76DF6A-75B6-4D81-9B81-7FC1EF836C04}" presName="ChildText" presStyleLbl="revTx" presStyleIdx="1" presStyleCnt="2" custScaleY="86396" custLinFactNeighborX="-924">
        <dgm:presLayoutVars>
          <dgm:chMax val="0"/>
          <dgm:chPref val="0"/>
        </dgm:presLayoutVars>
      </dgm:prSet>
      <dgm:spPr/>
    </dgm:pt>
    <dgm:pt modelId="{DDECDCBC-AA6F-4BD8-9659-95C7F46B2E15}" type="pres">
      <dgm:prSet presAssocID="{AB76DF6A-75B6-4D81-9B81-7FC1EF836C04}" presName="ChildAccentShape" presStyleLbl="trBgShp" presStyleIdx="1" presStyleCnt="2"/>
      <dgm:spPr>
        <a:solidFill>
          <a:schemeClr val="accent2">
            <a:lumMod val="40000"/>
            <a:lumOff val="60000"/>
            <a:alpha val="40000"/>
          </a:schemeClr>
        </a:solidFill>
      </dgm:spPr>
    </dgm:pt>
    <dgm:pt modelId="{7D0BA126-3588-4D98-8978-020B74842B2D}" type="pres">
      <dgm:prSet presAssocID="{AB76DF6A-75B6-4D81-9B81-7FC1EF836C04}" presName="Image" presStyleLbl="alignImgPlace1" presStyleIdx="0" presStyleCnt="1" custScaleX="107670" custScaleY="115385"/>
      <dgm:spPr>
        <a:blipFill dpi="0" rotWithShape="1">
          <a:blip xmlns:r="http://schemas.openxmlformats.org/officeDocument/2006/relationships" r:embed="rId1"/>
          <a:srcRect/>
          <a:stretch>
            <a:fillRect l="-115" t="12316" r="-115" b="-1386"/>
          </a:stretch>
        </a:blipFill>
        <a:ln>
          <a:noFill/>
        </a:ln>
      </dgm:spPr>
    </dgm:pt>
  </dgm:ptLst>
  <dgm:cxnLst>
    <dgm:cxn modelId="{FBB2FF04-ED71-4209-A521-DDD3F7CFC107}" type="presOf" srcId="{55705D94-35C1-484E-B0C7-7DDB099FA65C}" destId="{A68CD704-A27A-4A6B-8292-E6BC94972782}" srcOrd="0" destOrd="0" presId="urn:microsoft.com/office/officeart/2009/3/layout/SnapshotPictureList"/>
    <dgm:cxn modelId="{5E1EDA0C-2D6F-4F3B-A350-5B084DA851C7}" type="presOf" srcId="{5FEE87F1-9F2B-4863-9D77-E7F693F10C99}" destId="{F06131B0-2828-4604-9ED4-2C134BC04CC1}" srcOrd="0" destOrd="0" presId="urn:microsoft.com/office/officeart/2009/3/layout/SnapshotPictureList"/>
    <dgm:cxn modelId="{BC0F0B1D-B169-4723-BBF6-D5E8F1CF46EF}" type="presOf" srcId="{AB76DF6A-75B6-4D81-9B81-7FC1EF836C04}" destId="{9BE5A6C0-034E-4478-A592-D70E7E3B3956}" srcOrd="0" destOrd="0" presId="urn:microsoft.com/office/officeart/2009/3/layout/SnapshotPictureList"/>
    <dgm:cxn modelId="{1B30B968-A186-48F2-BEAF-33FE8CE0B051}" srcId="{AB76DF6A-75B6-4D81-9B81-7FC1EF836C04}" destId="{E361DBE9-009C-46C1-9ABE-7081C99EFB36}" srcOrd="3" destOrd="0" parTransId="{A9861FC9-672B-4C55-B7A6-95AF1322D6E7}" sibTransId="{C897C017-F729-4FD5-AC4C-6B8EAE203A28}"/>
    <dgm:cxn modelId="{1F602182-903E-4EE3-BF4E-8A525B12D91F}" srcId="{AB76DF6A-75B6-4D81-9B81-7FC1EF836C04}" destId="{103BC95A-699F-433C-BA7B-256822EE5E90}" srcOrd="1" destOrd="0" parTransId="{A4F03017-8EED-4A98-8AB4-4EF7B4B91003}" sibTransId="{40908B82-C704-47E2-AC6B-0D4E992270BA}"/>
    <dgm:cxn modelId="{AE1A1189-8427-4896-BE61-705F6E4F0EA5}" type="presOf" srcId="{1BE5D8AF-C8B3-4C85-ABE4-045FA74A2961}" destId="{F06131B0-2828-4604-9ED4-2C134BC04CC1}" srcOrd="0" destOrd="2" presId="urn:microsoft.com/office/officeart/2009/3/layout/SnapshotPictureList"/>
    <dgm:cxn modelId="{60FBC78E-7B78-4343-A7F9-4F3C7EB9E51E}" srcId="{AB76DF6A-75B6-4D81-9B81-7FC1EF836C04}" destId="{14471A6E-6A6F-4391-AE9D-DAD18623FABE}" srcOrd="4" destOrd="0" parTransId="{6A312EAF-F01A-431F-975F-0AAA21ABF22E}" sibTransId="{F160B6F4-E2BD-468B-830E-015E045AE779}"/>
    <dgm:cxn modelId="{3F18B999-1F3A-4028-A964-7DA3D5273C78}" type="presOf" srcId="{103BC95A-699F-433C-BA7B-256822EE5E90}" destId="{F06131B0-2828-4604-9ED4-2C134BC04CC1}" srcOrd="0" destOrd="1" presId="urn:microsoft.com/office/officeart/2009/3/layout/SnapshotPictureList"/>
    <dgm:cxn modelId="{520A10A6-6E38-42C0-8A99-90077814E2CB}" srcId="{AB76DF6A-75B6-4D81-9B81-7FC1EF836C04}" destId="{1BE5D8AF-C8B3-4C85-ABE4-045FA74A2961}" srcOrd="2" destOrd="0" parTransId="{4C71D029-46D4-45EE-A890-01667982BC3E}" sibTransId="{3EBD691D-1AF7-4B15-947F-A791C076497D}"/>
    <dgm:cxn modelId="{249BF7BA-14E0-45C0-88CF-4714C6ECC75A}" type="presOf" srcId="{14471A6E-6A6F-4391-AE9D-DAD18623FABE}" destId="{F06131B0-2828-4604-9ED4-2C134BC04CC1}" srcOrd="0" destOrd="4" presId="urn:microsoft.com/office/officeart/2009/3/layout/SnapshotPictureList"/>
    <dgm:cxn modelId="{FAA51FC1-1221-4886-982F-778EE9C12330}" srcId="{AB76DF6A-75B6-4D81-9B81-7FC1EF836C04}" destId="{5FEE87F1-9F2B-4863-9D77-E7F693F10C99}" srcOrd="0" destOrd="0" parTransId="{C076BB83-6D6A-4EE1-B6D1-6B0ACBC6B8C9}" sibTransId="{BECEBE3F-319F-4C6E-AF8E-6E8EF52422CA}"/>
    <dgm:cxn modelId="{73893BC4-7A60-43E3-AAAD-F2C8F3B25526}" type="presOf" srcId="{E361DBE9-009C-46C1-9ABE-7081C99EFB36}" destId="{F06131B0-2828-4604-9ED4-2C134BC04CC1}" srcOrd="0" destOrd="3" presId="urn:microsoft.com/office/officeart/2009/3/layout/SnapshotPictureList"/>
    <dgm:cxn modelId="{482510FB-707C-42B2-BF25-9CDF446EAAB9}" srcId="{55705D94-35C1-484E-B0C7-7DDB099FA65C}" destId="{AB76DF6A-75B6-4D81-9B81-7FC1EF836C04}" srcOrd="0" destOrd="0" parTransId="{06DACC09-9025-4789-9188-E9AB1266839A}" sibTransId="{F4302DF4-D56E-49E8-9994-417B161C6154}"/>
    <dgm:cxn modelId="{4EF82BAD-8845-497D-BAA7-4D08EA3AE7BE}" type="presParOf" srcId="{A68CD704-A27A-4A6B-8292-E6BC94972782}" destId="{B26A7396-DF54-45FD-B89D-CBE85E1F528A}" srcOrd="0" destOrd="0" presId="urn:microsoft.com/office/officeart/2009/3/layout/SnapshotPictureList"/>
    <dgm:cxn modelId="{59B24A30-C668-4999-AFEB-F69905B25C28}" type="presParOf" srcId="{B26A7396-DF54-45FD-B89D-CBE85E1F528A}" destId="{FE503B09-5842-40DC-8C05-9BD93C18D06D}" srcOrd="0" destOrd="0" presId="urn:microsoft.com/office/officeart/2009/3/layout/SnapshotPictureList"/>
    <dgm:cxn modelId="{D3990D2C-B1A2-4B77-971C-3BA057B7A7C9}" type="presParOf" srcId="{B26A7396-DF54-45FD-B89D-CBE85E1F528A}" destId="{9BE5A6C0-034E-4478-A592-D70E7E3B3956}" srcOrd="1" destOrd="0" presId="urn:microsoft.com/office/officeart/2009/3/layout/SnapshotPictureList"/>
    <dgm:cxn modelId="{74091B95-7FEE-4902-824A-E1D95C917EF1}" type="presParOf" srcId="{B26A7396-DF54-45FD-B89D-CBE85E1F528A}" destId="{F06131B0-2828-4604-9ED4-2C134BC04CC1}" srcOrd="2" destOrd="0" presId="urn:microsoft.com/office/officeart/2009/3/layout/SnapshotPictureList"/>
    <dgm:cxn modelId="{07BD270E-F0BA-4EC6-BC81-73BFBA40CE26}" type="presParOf" srcId="{B26A7396-DF54-45FD-B89D-CBE85E1F528A}" destId="{DDECDCBC-AA6F-4BD8-9659-95C7F46B2E15}" srcOrd="3" destOrd="0" presId="urn:microsoft.com/office/officeart/2009/3/layout/SnapshotPictureList"/>
    <dgm:cxn modelId="{730A0BA8-0366-4C2E-8FE8-5C9BCB542023}" type="presParOf" srcId="{B26A7396-DF54-45FD-B89D-CBE85E1F528A}" destId="{7D0BA126-3588-4D98-8978-020B74842B2D}" srcOrd="4" destOrd="0" presId="urn:microsoft.com/office/officeart/2009/3/layout/Snapshot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3F2DFC8-0DFA-408E-8802-0B34D22D3002}" type="doc">
      <dgm:prSet loTypeId="urn:microsoft.com/office/officeart/2011/layout/HexagonRadial" loCatId="cycle" qsTypeId="urn:microsoft.com/office/officeart/2005/8/quickstyle/simple4" qsCatId="simple" csTypeId="urn:microsoft.com/office/officeart/2005/8/colors/colorful4" csCatId="colorful" phldr="1"/>
      <dgm:spPr/>
      <dgm:t>
        <a:bodyPr/>
        <a:lstStyle/>
        <a:p>
          <a:endParaRPr lang="el-GR"/>
        </a:p>
      </dgm:t>
    </dgm:pt>
    <dgm:pt modelId="{F5358520-8569-4B1F-A418-0FF865445C7D}">
      <dgm:prSet phldrT="[Text]" custT="1"/>
      <dgm:spPr/>
      <dgm:t>
        <a:bodyPr/>
        <a:lstStyle/>
        <a:p>
          <a:r>
            <a:rPr lang="el-GR" sz="1500" b="1" dirty="0">
              <a:latin typeface="Century Gothic" panose="020B0502020202020204" pitchFamily="34" charset="0"/>
            </a:rPr>
            <a:t>Πλεονεκτήματα Νανοτεχνολογίας</a:t>
          </a:r>
        </a:p>
      </dgm:t>
    </dgm:pt>
    <dgm:pt modelId="{20E67D31-71C9-4951-89AF-846C10E9197F}" type="parTrans" cxnId="{9333396A-9FB6-42D3-8999-E67FF9582DF0}">
      <dgm:prSet/>
      <dgm:spPr/>
      <dgm:t>
        <a:bodyPr/>
        <a:lstStyle/>
        <a:p>
          <a:endParaRPr lang="el-GR">
            <a:latin typeface="Century Gothic" panose="020B0502020202020204" pitchFamily="34" charset="0"/>
          </a:endParaRPr>
        </a:p>
      </dgm:t>
    </dgm:pt>
    <dgm:pt modelId="{1EAC1776-1CF8-40F2-AB8D-F8289A093B6F}" type="sibTrans" cxnId="{9333396A-9FB6-42D3-8999-E67FF9582DF0}">
      <dgm:prSet/>
      <dgm:spPr/>
      <dgm:t>
        <a:bodyPr/>
        <a:lstStyle/>
        <a:p>
          <a:endParaRPr lang="el-GR">
            <a:latin typeface="Century Gothic" panose="020B0502020202020204" pitchFamily="34" charset="0"/>
          </a:endParaRPr>
        </a:p>
      </dgm:t>
    </dgm:pt>
    <dgm:pt modelId="{CB771D90-6A1C-4ABD-947A-45E5059FC2AF}">
      <dgm:prSet phldrT="[Text]" custT="1"/>
      <dgm:spPr/>
      <dgm:t>
        <a:bodyPr/>
        <a:lstStyle/>
        <a:p>
          <a:r>
            <a:rPr lang="el-GR" sz="1400" dirty="0">
              <a:latin typeface="Century Gothic" panose="020B0502020202020204" pitchFamily="34" charset="0"/>
            </a:rPr>
            <a:t>Αυξημένη αντοχή υλικών</a:t>
          </a:r>
        </a:p>
      </dgm:t>
    </dgm:pt>
    <dgm:pt modelId="{41E3B30A-7570-4CA4-86B6-2B487C80255F}" type="parTrans" cxnId="{E85EE6EE-DA5A-4DAA-A7BB-98EB3B87ED55}">
      <dgm:prSet/>
      <dgm:spPr/>
      <dgm:t>
        <a:bodyPr/>
        <a:lstStyle/>
        <a:p>
          <a:endParaRPr lang="el-GR">
            <a:latin typeface="Century Gothic" panose="020B0502020202020204" pitchFamily="34" charset="0"/>
          </a:endParaRPr>
        </a:p>
      </dgm:t>
    </dgm:pt>
    <dgm:pt modelId="{403657B0-8A30-40E1-B5E1-E75F81B22C53}" type="sibTrans" cxnId="{E85EE6EE-DA5A-4DAA-A7BB-98EB3B87ED55}">
      <dgm:prSet/>
      <dgm:spPr/>
      <dgm:t>
        <a:bodyPr/>
        <a:lstStyle/>
        <a:p>
          <a:endParaRPr lang="el-GR">
            <a:latin typeface="Century Gothic" panose="020B0502020202020204" pitchFamily="34" charset="0"/>
          </a:endParaRPr>
        </a:p>
      </dgm:t>
    </dgm:pt>
    <dgm:pt modelId="{16E36F83-3E41-4B73-9925-2BDA3AD3962F}">
      <dgm:prSet phldrT="[Text]" custT="1"/>
      <dgm:spPr/>
      <dgm:t>
        <a:bodyPr/>
        <a:lstStyle/>
        <a:p>
          <a:r>
            <a:rPr lang="el-GR" sz="1400" dirty="0">
              <a:latin typeface="Century Gothic" panose="020B0502020202020204" pitchFamily="34" charset="0"/>
            </a:rPr>
            <a:t>Μειωμένη ενεργειακή κατανάλωση</a:t>
          </a:r>
        </a:p>
      </dgm:t>
    </dgm:pt>
    <dgm:pt modelId="{0366756F-734C-450C-94E1-DC4B50F4A2FE}" type="parTrans" cxnId="{FEFA6269-4C87-46C7-A4BB-38E748E61EA8}">
      <dgm:prSet/>
      <dgm:spPr/>
      <dgm:t>
        <a:bodyPr/>
        <a:lstStyle/>
        <a:p>
          <a:endParaRPr lang="el-GR">
            <a:latin typeface="Century Gothic" panose="020B0502020202020204" pitchFamily="34" charset="0"/>
          </a:endParaRPr>
        </a:p>
      </dgm:t>
    </dgm:pt>
    <dgm:pt modelId="{2D95564A-18D8-4094-9A48-4950F41831C6}" type="sibTrans" cxnId="{FEFA6269-4C87-46C7-A4BB-38E748E61EA8}">
      <dgm:prSet/>
      <dgm:spPr/>
      <dgm:t>
        <a:bodyPr/>
        <a:lstStyle/>
        <a:p>
          <a:endParaRPr lang="el-GR">
            <a:latin typeface="Century Gothic" panose="020B0502020202020204" pitchFamily="34" charset="0"/>
          </a:endParaRPr>
        </a:p>
      </dgm:t>
    </dgm:pt>
    <dgm:pt modelId="{AFCE3222-8169-4877-BDD6-DEB0E484D057}">
      <dgm:prSet phldrT="[Text]" custT="1"/>
      <dgm:spPr/>
      <dgm:t>
        <a:bodyPr/>
        <a:lstStyle/>
        <a:p>
          <a:r>
            <a:rPr lang="el-GR" sz="1400" dirty="0">
              <a:latin typeface="Century Gothic" panose="020B0502020202020204" pitchFamily="34" charset="0"/>
            </a:rPr>
            <a:t>Ενισχυμένη αποδοτικό-τητα</a:t>
          </a:r>
        </a:p>
      </dgm:t>
    </dgm:pt>
    <dgm:pt modelId="{3F19FE75-F6C3-42FA-B1F6-4BC1CD742525}" type="parTrans" cxnId="{3C21EBAE-923D-4249-8B28-E5C3C76E845A}">
      <dgm:prSet/>
      <dgm:spPr/>
      <dgm:t>
        <a:bodyPr/>
        <a:lstStyle/>
        <a:p>
          <a:endParaRPr lang="el-GR">
            <a:latin typeface="Century Gothic" panose="020B0502020202020204" pitchFamily="34" charset="0"/>
          </a:endParaRPr>
        </a:p>
      </dgm:t>
    </dgm:pt>
    <dgm:pt modelId="{64165864-7B1A-4AFF-85FF-2C0AEA0A9B8A}" type="sibTrans" cxnId="{3C21EBAE-923D-4249-8B28-E5C3C76E845A}">
      <dgm:prSet/>
      <dgm:spPr/>
      <dgm:t>
        <a:bodyPr/>
        <a:lstStyle/>
        <a:p>
          <a:endParaRPr lang="el-GR">
            <a:latin typeface="Century Gothic" panose="020B0502020202020204" pitchFamily="34" charset="0"/>
          </a:endParaRPr>
        </a:p>
      </dgm:t>
    </dgm:pt>
    <dgm:pt modelId="{866E7353-A367-416E-8987-C45D5723FE1F}">
      <dgm:prSet phldrT="[Text]" custT="1"/>
      <dgm:spPr/>
      <dgm:t>
        <a:bodyPr/>
        <a:lstStyle/>
        <a:p>
          <a:r>
            <a:rPr lang="el-GR" sz="1400">
              <a:latin typeface="Century Gothic" panose="020B0502020202020204" pitchFamily="34" charset="0"/>
            </a:rPr>
            <a:t>Ανάπτυξη έξυπνων υλικών</a:t>
          </a:r>
          <a:endParaRPr lang="el-GR" sz="1400" dirty="0">
            <a:latin typeface="Century Gothic" panose="020B0502020202020204" pitchFamily="34" charset="0"/>
          </a:endParaRPr>
        </a:p>
      </dgm:t>
    </dgm:pt>
    <dgm:pt modelId="{FB476C38-554A-46A4-933F-F8462862517A}" type="parTrans" cxnId="{56994646-70A0-4C73-AA99-4F2DC707B353}">
      <dgm:prSet/>
      <dgm:spPr/>
      <dgm:t>
        <a:bodyPr/>
        <a:lstStyle/>
        <a:p>
          <a:endParaRPr lang="el-GR">
            <a:latin typeface="Century Gothic" panose="020B0502020202020204" pitchFamily="34" charset="0"/>
          </a:endParaRPr>
        </a:p>
      </dgm:t>
    </dgm:pt>
    <dgm:pt modelId="{2A19BA0D-08E9-4C4A-928C-230AC4576800}" type="sibTrans" cxnId="{56994646-70A0-4C73-AA99-4F2DC707B353}">
      <dgm:prSet/>
      <dgm:spPr/>
      <dgm:t>
        <a:bodyPr/>
        <a:lstStyle/>
        <a:p>
          <a:endParaRPr lang="el-GR">
            <a:latin typeface="Century Gothic" panose="020B0502020202020204" pitchFamily="34" charset="0"/>
          </a:endParaRPr>
        </a:p>
      </dgm:t>
    </dgm:pt>
    <dgm:pt modelId="{B60ECF7E-F271-4E7E-AB27-1E1F821BBC29}">
      <dgm:prSet custT="1"/>
      <dgm:spPr/>
      <dgm:t>
        <a:bodyPr/>
        <a:lstStyle/>
        <a:p>
          <a:r>
            <a:rPr lang="el-GR" sz="1400" dirty="0">
              <a:latin typeface="Century Gothic" panose="020B0502020202020204" pitchFamily="34" charset="0"/>
            </a:rPr>
            <a:t>Μέιωση κόστους </a:t>
          </a:r>
        </a:p>
      </dgm:t>
    </dgm:pt>
    <dgm:pt modelId="{4314A31B-FAD9-4685-A991-90E90F6F2F8D}" type="parTrans" cxnId="{71F0C639-E244-4F5E-A4D2-B3E405526C89}">
      <dgm:prSet/>
      <dgm:spPr/>
      <dgm:t>
        <a:bodyPr/>
        <a:lstStyle/>
        <a:p>
          <a:endParaRPr lang="el-GR">
            <a:latin typeface="Century Gothic" panose="020B0502020202020204" pitchFamily="34" charset="0"/>
          </a:endParaRPr>
        </a:p>
      </dgm:t>
    </dgm:pt>
    <dgm:pt modelId="{007F8CE9-0BA9-4CF4-B0B7-DD7BAD64389E}" type="sibTrans" cxnId="{71F0C639-E244-4F5E-A4D2-B3E405526C89}">
      <dgm:prSet/>
      <dgm:spPr/>
      <dgm:t>
        <a:bodyPr/>
        <a:lstStyle/>
        <a:p>
          <a:endParaRPr lang="el-GR">
            <a:latin typeface="Century Gothic" panose="020B0502020202020204" pitchFamily="34" charset="0"/>
          </a:endParaRPr>
        </a:p>
      </dgm:t>
    </dgm:pt>
    <dgm:pt modelId="{1D54A254-E461-47C0-9C99-907AE12D4026}">
      <dgm:prSet custT="1"/>
      <dgm:spPr/>
      <dgm:t>
        <a:bodyPr/>
        <a:lstStyle/>
        <a:p>
          <a:r>
            <a:rPr lang="el-GR" sz="1400" dirty="0">
              <a:latin typeface="Century Gothic" panose="020B0502020202020204" pitchFamily="34" charset="0"/>
            </a:rPr>
            <a:t>Βιοϊατρική επανάσταση</a:t>
          </a:r>
        </a:p>
      </dgm:t>
    </dgm:pt>
    <dgm:pt modelId="{FA1411DA-BF25-42F4-BBCE-2BEA8099A1FD}" type="parTrans" cxnId="{4A69170F-C318-47FD-B09C-4E4A0D855F43}">
      <dgm:prSet/>
      <dgm:spPr/>
      <dgm:t>
        <a:bodyPr/>
        <a:lstStyle/>
        <a:p>
          <a:endParaRPr lang="el-GR">
            <a:latin typeface="Century Gothic" panose="020B0502020202020204" pitchFamily="34" charset="0"/>
          </a:endParaRPr>
        </a:p>
      </dgm:t>
    </dgm:pt>
    <dgm:pt modelId="{78786813-A139-46EE-9733-A1EEABF2C88E}" type="sibTrans" cxnId="{4A69170F-C318-47FD-B09C-4E4A0D855F43}">
      <dgm:prSet/>
      <dgm:spPr/>
      <dgm:t>
        <a:bodyPr/>
        <a:lstStyle/>
        <a:p>
          <a:endParaRPr lang="el-GR">
            <a:latin typeface="Century Gothic" panose="020B0502020202020204" pitchFamily="34" charset="0"/>
          </a:endParaRPr>
        </a:p>
      </dgm:t>
    </dgm:pt>
    <dgm:pt modelId="{404689A1-E175-4E42-8471-DBBCFE833CEC}" type="pres">
      <dgm:prSet presAssocID="{C3F2DFC8-0DFA-408E-8802-0B34D22D3002}" presName="Name0" presStyleCnt="0">
        <dgm:presLayoutVars>
          <dgm:chMax val="1"/>
          <dgm:chPref val="1"/>
          <dgm:dir/>
          <dgm:animOne val="branch"/>
          <dgm:animLvl val="lvl"/>
        </dgm:presLayoutVars>
      </dgm:prSet>
      <dgm:spPr/>
    </dgm:pt>
    <dgm:pt modelId="{10A21F19-24D4-4684-8D84-82A590C2AB3B}" type="pres">
      <dgm:prSet presAssocID="{F5358520-8569-4B1F-A418-0FF865445C7D}" presName="Parent" presStyleLbl="node0" presStyleIdx="0" presStyleCnt="1" custScaleX="105533" custScaleY="94668">
        <dgm:presLayoutVars>
          <dgm:chMax val="6"/>
          <dgm:chPref val="6"/>
        </dgm:presLayoutVars>
      </dgm:prSet>
      <dgm:spPr/>
    </dgm:pt>
    <dgm:pt modelId="{7C82354F-6A6F-4020-98B2-B9A4A0D1CB6C}" type="pres">
      <dgm:prSet presAssocID="{CB771D90-6A1C-4ABD-947A-45E5059FC2AF}" presName="Accent1" presStyleCnt="0"/>
      <dgm:spPr/>
    </dgm:pt>
    <dgm:pt modelId="{6E11A5C7-8059-49BB-8965-A8B496768907}" type="pres">
      <dgm:prSet presAssocID="{CB771D90-6A1C-4ABD-947A-45E5059FC2AF}" presName="Accent" presStyleLbl="bgShp" presStyleIdx="0" presStyleCnt="6"/>
      <dgm:spPr/>
    </dgm:pt>
    <dgm:pt modelId="{856CA740-A31D-4C29-A2CC-D736B4147040}" type="pres">
      <dgm:prSet presAssocID="{CB771D90-6A1C-4ABD-947A-45E5059FC2AF}" presName="Child1" presStyleLbl="node1" presStyleIdx="0" presStyleCnt="6">
        <dgm:presLayoutVars>
          <dgm:chMax val="0"/>
          <dgm:chPref val="0"/>
          <dgm:bulletEnabled val="1"/>
        </dgm:presLayoutVars>
      </dgm:prSet>
      <dgm:spPr/>
    </dgm:pt>
    <dgm:pt modelId="{1893C13D-B6E2-43EE-9490-5F561B14EF4A}" type="pres">
      <dgm:prSet presAssocID="{16E36F83-3E41-4B73-9925-2BDA3AD3962F}" presName="Accent2" presStyleCnt="0"/>
      <dgm:spPr/>
    </dgm:pt>
    <dgm:pt modelId="{DFEA1DC7-4BE4-41B4-8578-3621CE7D6C0F}" type="pres">
      <dgm:prSet presAssocID="{16E36F83-3E41-4B73-9925-2BDA3AD3962F}" presName="Accent" presStyleLbl="bgShp" presStyleIdx="1" presStyleCnt="6"/>
      <dgm:spPr/>
    </dgm:pt>
    <dgm:pt modelId="{5097FB6C-B68C-4A98-89C4-5CD0097D1771}" type="pres">
      <dgm:prSet presAssocID="{16E36F83-3E41-4B73-9925-2BDA3AD3962F}" presName="Child2" presStyleLbl="node1" presStyleIdx="1" presStyleCnt="6">
        <dgm:presLayoutVars>
          <dgm:chMax val="0"/>
          <dgm:chPref val="0"/>
          <dgm:bulletEnabled val="1"/>
        </dgm:presLayoutVars>
      </dgm:prSet>
      <dgm:spPr/>
    </dgm:pt>
    <dgm:pt modelId="{2372CECE-9AE7-468E-9D0F-7BE248BD5C81}" type="pres">
      <dgm:prSet presAssocID="{AFCE3222-8169-4877-BDD6-DEB0E484D057}" presName="Accent3" presStyleCnt="0"/>
      <dgm:spPr/>
    </dgm:pt>
    <dgm:pt modelId="{F27394C8-7018-4CF6-9861-822CACFB8163}" type="pres">
      <dgm:prSet presAssocID="{AFCE3222-8169-4877-BDD6-DEB0E484D057}" presName="Accent" presStyleLbl="bgShp" presStyleIdx="2" presStyleCnt="6"/>
      <dgm:spPr/>
    </dgm:pt>
    <dgm:pt modelId="{B8449C5E-9558-439A-A2DC-A2456FBA9689}" type="pres">
      <dgm:prSet presAssocID="{AFCE3222-8169-4877-BDD6-DEB0E484D057}" presName="Child3" presStyleLbl="node1" presStyleIdx="2" presStyleCnt="6">
        <dgm:presLayoutVars>
          <dgm:chMax val="0"/>
          <dgm:chPref val="0"/>
          <dgm:bulletEnabled val="1"/>
        </dgm:presLayoutVars>
      </dgm:prSet>
      <dgm:spPr/>
    </dgm:pt>
    <dgm:pt modelId="{CBAB9543-9228-4461-B599-9899CA381D88}" type="pres">
      <dgm:prSet presAssocID="{866E7353-A367-416E-8987-C45D5723FE1F}" presName="Accent4" presStyleCnt="0"/>
      <dgm:spPr/>
    </dgm:pt>
    <dgm:pt modelId="{3CA79269-2C2C-47BE-803F-02CC328FBFD8}" type="pres">
      <dgm:prSet presAssocID="{866E7353-A367-416E-8987-C45D5723FE1F}" presName="Accent" presStyleLbl="bgShp" presStyleIdx="3" presStyleCnt="6"/>
      <dgm:spPr/>
    </dgm:pt>
    <dgm:pt modelId="{DC86F92B-E7F6-4FBE-9833-110F17C9241C}" type="pres">
      <dgm:prSet presAssocID="{866E7353-A367-416E-8987-C45D5723FE1F}" presName="Child4" presStyleLbl="node1" presStyleIdx="3" presStyleCnt="6">
        <dgm:presLayoutVars>
          <dgm:chMax val="0"/>
          <dgm:chPref val="0"/>
          <dgm:bulletEnabled val="1"/>
        </dgm:presLayoutVars>
      </dgm:prSet>
      <dgm:spPr/>
    </dgm:pt>
    <dgm:pt modelId="{E7C8BC78-1C39-4A7B-B6D6-0FF728B54ABB}" type="pres">
      <dgm:prSet presAssocID="{B60ECF7E-F271-4E7E-AB27-1E1F821BBC29}" presName="Accent5" presStyleCnt="0"/>
      <dgm:spPr/>
    </dgm:pt>
    <dgm:pt modelId="{8D950079-82F5-4204-924F-72AF44F964F1}" type="pres">
      <dgm:prSet presAssocID="{B60ECF7E-F271-4E7E-AB27-1E1F821BBC29}" presName="Accent" presStyleLbl="bgShp" presStyleIdx="4" presStyleCnt="6"/>
      <dgm:spPr/>
    </dgm:pt>
    <dgm:pt modelId="{0F71C9B6-CA31-45FA-982F-81D46C8AA287}" type="pres">
      <dgm:prSet presAssocID="{B60ECF7E-F271-4E7E-AB27-1E1F821BBC29}" presName="Child5" presStyleLbl="node1" presStyleIdx="4" presStyleCnt="6">
        <dgm:presLayoutVars>
          <dgm:chMax val="0"/>
          <dgm:chPref val="0"/>
          <dgm:bulletEnabled val="1"/>
        </dgm:presLayoutVars>
      </dgm:prSet>
      <dgm:spPr/>
    </dgm:pt>
    <dgm:pt modelId="{0C6BF48E-AA86-4B41-91AC-2053B1657440}" type="pres">
      <dgm:prSet presAssocID="{1D54A254-E461-47C0-9C99-907AE12D4026}" presName="Accent6" presStyleCnt="0"/>
      <dgm:spPr/>
    </dgm:pt>
    <dgm:pt modelId="{E3391ABE-97AA-46EB-AB18-A4D4BEDE4D37}" type="pres">
      <dgm:prSet presAssocID="{1D54A254-E461-47C0-9C99-907AE12D4026}" presName="Accent" presStyleLbl="bgShp" presStyleIdx="5" presStyleCnt="6"/>
      <dgm:spPr/>
    </dgm:pt>
    <dgm:pt modelId="{5ED242CB-D513-4F27-B129-22B2EF272DE2}" type="pres">
      <dgm:prSet presAssocID="{1D54A254-E461-47C0-9C99-907AE12D4026}" presName="Child6" presStyleLbl="node1" presStyleIdx="5" presStyleCnt="6">
        <dgm:presLayoutVars>
          <dgm:chMax val="0"/>
          <dgm:chPref val="0"/>
          <dgm:bulletEnabled val="1"/>
        </dgm:presLayoutVars>
      </dgm:prSet>
      <dgm:spPr/>
    </dgm:pt>
  </dgm:ptLst>
  <dgm:cxnLst>
    <dgm:cxn modelId="{4A69170F-C318-47FD-B09C-4E4A0D855F43}" srcId="{F5358520-8569-4B1F-A418-0FF865445C7D}" destId="{1D54A254-E461-47C0-9C99-907AE12D4026}" srcOrd="5" destOrd="0" parTransId="{FA1411DA-BF25-42F4-BBCE-2BEA8099A1FD}" sibTransId="{78786813-A139-46EE-9733-A1EEABF2C88E}"/>
    <dgm:cxn modelId="{3B095110-8D6B-4939-8F12-AE56EB1C726C}" type="presOf" srcId="{CB771D90-6A1C-4ABD-947A-45E5059FC2AF}" destId="{856CA740-A31D-4C29-A2CC-D736B4147040}" srcOrd="0" destOrd="0" presId="urn:microsoft.com/office/officeart/2011/layout/HexagonRadial"/>
    <dgm:cxn modelId="{71F0C639-E244-4F5E-A4D2-B3E405526C89}" srcId="{F5358520-8569-4B1F-A418-0FF865445C7D}" destId="{B60ECF7E-F271-4E7E-AB27-1E1F821BBC29}" srcOrd="4" destOrd="0" parTransId="{4314A31B-FAD9-4685-A991-90E90F6F2F8D}" sibTransId="{007F8CE9-0BA9-4CF4-B0B7-DD7BAD64389E}"/>
    <dgm:cxn modelId="{56994646-70A0-4C73-AA99-4F2DC707B353}" srcId="{F5358520-8569-4B1F-A418-0FF865445C7D}" destId="{866E7353-A367-416E-8987-C45D5723FE1F}" srcOrd="3" destOrd="0" parTransId="{FB476C38-554A-46A4-933F-F8462862517A}" sibTransId="{2A19BA0D-08E9-4C4A-928C-230AC4576800}"/>
    <dgm:cxn modelId="{FEFA6269-4C87-46C7-A4BB-38E748E61EA8}" srcId="{F5358520-8569-4B1F-A418-0FF865445C7D}" destId="{16E36F83-3E41-4B73-9925-2BDA3AD3962F}" srcOrd="1" destOrd="0" parTransId="{0366756F-734C-450C-94E1-DC4B50F4A2FE}" sibTransId="{2D95564A-18D8-4094-9A48-4950F41831C6}"/>
    <dgm:cxn modelId="{9333396A-9FB6-42D3-8999-E67FF9582DF0}" srcId="{C3F2DFC8-0DFA-408E-8802-0B34D22D3002}" destId="{F5358520-8569-4B1F-A418-0FF865445C7D}" srcOrd="0" destOrd="0" parTransId="{20E67D31-71C9-4951-89AF-846C10E9197F}" sibTransId="{1EAC1776-1CF8-40F2-AB8D-F8289A093B6F}"/>
    <dgm:cxn modelId="{70C75A6F-15A6-4300-B36F-B1BD9A094FA2}" type="presOf" srcId="{B60ECF7E-F271-4E7E-AB27-1E1F821BBC29}" destId="{0F71C9B6-CA31-45FA-982F-81D46C8AA287}" srcOrd="0" destOrd="0" presId="urn:microsoft.com/office/officeart/2011/layout/HexagonRadial"/>
    <dgm:cxn modelId="{F88EB755-EB19-433C-A9A4-82BAC373A6BF}" type="presOf" srcId="{1D54A254-E461-47C0-9C99-907AE12D4026}" destId="{5ED242CB-D513-4F27-B129-22B2EF272DE2}" srcOrd="0" destOrd="0" presId="urn:microsoft.com/office/officeart/2011/layout/HexagonRadial"/>
    <dgm:cxn modelId="{0CE4A579-C24B-4C54-A600-678F5E58511F}" type="presOf" srcId="{AFCE3222-8169-4877-BDD6-DEB0E484D057}" destId="{B8449C5E-9558-439A-A2DC-A2456FBA9689}" srcOrd="0" destOrd="0" presId="urn:microsoft.com/office/officeart/2011/layout/HexagonRadial"/>
    <dgm:cxn modelId="{3B9AB77D-24AB-4F35-B5C6-C642E44FC75B}" type="presOf" srcId="{16E36F83-3E41-4B73-9925-2BDA3AD3962F}" destId="{5097FB6C-B68C-4A98-89C4-5CD0097D1771}" srcOrd="0" destOrd="0" presId="urn:microsoft.com/office/officeart/2011/layout/HexagonRadial"/>
    <dgm:cxn modelId="{5A8A5293-4BE5-491B-8DD9-6E4631B85B20}" type="presOf" srcId="{C3F2DFC8-0DFA-408E-8802-0B34D22D3002}" destId="{404689A1-E175-4E42-8471-DBBCFE833CEC}" srcOrd="0" destOrd="0" presId="urn:microsoft.com/office/officeart/2011/layout/HexagonRadial"/>
    <dgm:cxn modelId="{3C21EBAE-923D-4249-8B28-E5C3C76E845A}" srcId="{F5358520-8569-4B1F-A418-0FF865445C7D}" destId="{AFCE3222-8169-4877-BDD6-DEB0E484D057}" srcOrd="2" destOrd="0" parTransId="{3F19FE75-F6C3-42FA-B1F6-4BC1CD742525}" sibTransId="{64165864-7B1A-4AFF-85FF-2C0AEA0A9B8A}"/>
    <dgm:cxn modelId="{49FDC3EB-DBE0-4A2F-83F3-18CC56D9288F}" type="presOf" srcId="{866E7353-A367-416E-8987-C45D5723FE1F}" destId="{DC86F92B-E7F6-4FBE-9833-110F17C9241C}" srcOrd="0" destOrd="0" presId="urn:microsoft.com/office/officeart/2011/layout/HexagonRadial"/>
    <dgm:cxn modelId="{E85EE6EE-DA5A-4DAA-A7BB-98EB3B87ED55}" srcId="{F5358520-8569-4B1F-A418-0FF865445C7D}" destId="{CB771D90-6A1C-4ABD-947A-45E5059FC2AF}" srcOrd="0" destOrd="0" parTransId="{41E3B30A-7570-4CA4-86B6-2B487C80255F}" sibTransId="{403657B0-8A30-40E1-B5E1-E75F81B22C53}"/>
    <dgm:cxn modelId="{95752FFC-002E-4AD8-930B-E1B5158A83E0}" type="presOf" srcId="{F5358520-8569-4B1F-A418-0FF865445C7D}" destId="{10A21F19-24D4-4684-8D84-82A590C2AB3B}" srcOrd="0" destOrd="0" presId="urn:microsoft.com/office/officeart/2011/layout/HexagonRadial"/>
    <dgm:cxn modelId="{3F9F1F93-21B7-466E-98E0-15FAEA87064A}" type="presParOf" srcId="{404689A1-E175-4E42-8471-DBBCFE833CEC}" destId="{10A21F19-24D4-4684-8D84-82A590C2AB3B}" srcOrd="0" destOrd="0" presId="urn:microsoft.com/office/officeart/2011/layout/HexagonRadial"/>
    <dgm:cxn modelId="{221410E8-92E6-454A-99F0-8C3DA25E718D}" type="presParOf" srcId="{404689A1-E175-4E42-8471-DBBCFE833CEC}" destId="{7C82354F-6A6F-4020-98B2-B9A4A0D1CB6C}" srcOrd="1" destOrd="0" presId="urn:microsoft.com/office/officeart/2011/layout/HexagonRadial"/>
    <dgm:cxn modelId="{F6F369B3-317B-4B10-8A08-56D45E5DBFC4}" type="presParOf" srcId="{7C82354F-6A6F-4020-98B2-B9A4A0D1CB6C}" destId="{6E11A5C7-8059-49BB-8965-A8B496768907}" srcOrd="0" destOrd="0" presId="urn:microsoft.com/office/officeart/2011/layout/HexagonRadial"/>
    <dgm:cxn modelId="{08C70258-EA3F-41F3-B118-89D7AE7DDCBD}" type="presParOf" srcId="{404689A1-E175-4E42-8471-DBBCFE833CEC}" destId="{856CA740-A31D-4C29-A2CC-D736B4147040}" srcOrd="2" destOrd="0" presId="urn:microsoft.com/office/officeart/2011/layout/HexagonRadial"/>
    <dgm:cxn modelId="{4C7EC54C-E07B-4B70-9D15-7AE31EA50F0B}" type="presParOf" srcId="{404689A1-E175-4E42-8471-DBBCFE833CEC}" destId="{1893C13D-B6E2-43EE-9490-5F561B14EF4A}" srcOrd="3" destOrd="0" presId="urn:microsoft.com/office/officeart/2011/layout/HexagonRadial"/>
    <dgm:cxn modelId="{0D7C00F4-B867-4C52-93F9-D5AC785B47E9}" type="presParOf" srcId="{1893C13D-B6E2-43EE-9490-5F561B14EF4A}" destId="{DFEA1DC7-4BE4-41B4-8578-3621CE7D6C0F}" srcOrd="0" destOrd="0" presId="urn:microsoft.com/office/officeart/2011/layout/HexagonRadial"/>
    <dgm:cxn modelId="{23AFEBC9-5970-41DB-8140-0C73B6EE3D12}" type="presParOf" srcId="{404689A1-E175-4E42-8471-DBBCFE833CEC}" destId="{5097FB6C-B68C-4A98-89C4-5CD0097D1771}" srcOrd="4" destOrd="0" presId="urn:microsoft.com/office/officeart/2011/layout/HexagonRadial"/>
    <dgm:cxn modelId="{E3889E14-C83C-4173-A519-10C6D6CBBFF1}" type="presParOf" srcId="{404689A1-E175-4E42-8471-DBBCFE833CEC}" destId="{2372CECE-9AE7-468E-9D0F-7BE248BD5C81}" srcOrd="5" destOrd="0" presId="urn:microsoft.com/office/officeart/2011/layout/HexagonRadial"/>
    <dgm:cxn modelId="{1ED3260A-049B-4D32-A4D3-E84BF7B22A1A}" type="presParOf" srcId="{2372CECE-9AE7-468E-9D0F-7BE248BD5C81}" destId="{F27394C8-7018-4CF6-9861-822CACFB8163}" srcOrd="0" destOrd="0" presId="urn:microsoft.com/office/officeart/2011/layout/HexagonRadial"/>
    <dgm:cxn modelId="{C012F779-6EC5-440C-AEB3-DC533FDDDE99}" type="presParOf" srcId="{404689A1-E175-4E42-8471-DBBCFE833CEC}" destId="{B8449C5E-9558-439A-A2DC-A2456FBA9689}" srcOrd="6" destOrd="0" presId="urn:microsoft.com/office/officeart/2011/layout/HexagonRadial"/>
    <dgm:cxn modelId="{AD1DBD67-D222-4E31-92D4-4979C96EA2DC}" type="presParOf" srcId="{404689A1-E175-4E42-8471-DBBCFE833CEC}" destId="{CBAB9543-9228-4461-B599-9899CA381D88}" srcOrd="7" destOrd="0" presId="urn:microsoft.com/office/officeart/2011/layout/HexagonRadial"/>
    <dgm:cxn modelId="{45F9635A-8581-4ADB-B6DE-F87CDABEBF59}" type="presParOf" srcId="{CBAB9543-9228-4461-B599-9899CA381D88}" destId="{3CA79269-2C2C-47BE-803F-02CC328FBFD8}" srcOrd="0" destOrd="0" presId="urn:microsoft.com/office/officeart/2011/layout/HexagonRadial"/>
    <dgm:cxn modelId="{64237324-0115-42B2-AA50-F473BE679358}" type="presParOf" srcId="{404689A1-E175-4E42-8471-DBBCFE833CEC}" destId="{DC86F92B-E7F6-4FBE-9833-110F17C9241C}" srcOrd="8" destOrd="0" presId="urn:microsoft.com/office/officeart/2011/layout/HexagonRadial"/>
    <dgm:cxn modelId="{09C3B9E9-1A2B-45B5-98EF-BC517F8DC34A}" type="presParOf" srcId="{404689A1-E175-4E42-8471-DBBCFE833CEC}" destId="{E7C8BC78-1C39-4A7B-B6D6-0FF728B54ABB}" srcOrd="9" destOrd="0" presId="urn:microsoft.com/office/officeart/2011/layout/HexagonRadial"/>
    <dgm:cxn modelId="{8ACFE3B2-91B9-49B9-878D-94750A5CA86A}" type="presParOf" srcId="{E7C8BC78-1C39-4A7B-B6D6-0FF728B54ABB}" destId="{8D950079-82F5-4204-924F-72AF44F964F1}" srcOrd="0" destOrd="0" presId="urn:microsoft.com/office/officeart/2011/layout/HexagonRadial"/>
    <dgm:cxn modelId="{A41C46E6-4432-412F-B8C6-9608A61B3136}" type="presParOf" srcId="{404689A1-E175-4E42-8471-DBBCFE833CEC}" destId="{0F71C9B6-CA31-45FA-982F-81D46C8AA287}" srcOrd="10" destOrd="0" presId="urn:microsoft.com/office/officeart/2011/layout/HexagonRadial"/>
    <dgm:cxn modelId="{BB0F0D49-F957-4761-8E8E-0EF813768838}" type="presParOf" srcId="{404689A1-E175-4E42-8471-DBBCFE833CEC}" destId="{0C6BF48E-AA86-4B41-91AC-2053B1657440}" srcOrd="11" destOrd="0" presId="urn:microsoft.com/office/officeart/2011/layout/HexagonRadial"/>
    <dgm:cxn modelId="{123D56CE-AF9E-489C-8B9A-40AB9C9BC7A1}" type="presParOf" srcId="{0C6BF48E-AA86-4B41-91AC-2053B1657440}" destId="{E3391ABE-97AA-46EB-AB18-A4D4BEDE4D37}" srcOrd="0" destOrd="0" presId="urn:microsoft.com/office/officeart/2011/layout/HexagonRadial"/>
    <dgm:cxn modelId="{C2A8B1A6-FC9A-4C70-91B7-66F441A0F06D}" type="presParOf" srcId="{404689A1-E175-4E42-8471-DBBCFE833CEC}" destId="{5ED242CB-D513-4F27-B129-22B2EF272DE2}"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7F289DD-8DBA-41D0-81B4-EFDE5F98367B}"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l-GR"/>
        </a:p>
      </dgm:t>
    </dgm:pt>
    <dgm:pt modelId="{B6084118-CF5B-4CED-9EAD-2E76AFA8004F}">
      <dgm:prSet phldrT="[Text]" custT="1"/>
      <dgm:spPr/>
      <dgm:t>
        <a:bodyPr/>
        <a:lstStyle/>
        <a:p>
          <a:r>
            <a:rPr lang="el-GR" sz="1400" b="1" dirty="0">
              <a:latin typeface="Arial" panose="020B0604020202020204" pitchFamily="34" charset="0"/>
              <a:cs typeface="Arial" panose="020B0604020202020204" pitchFamily="34" charset="0"/>
            </a:rPr>
            <a:t>Α) Φορτίο, Β) Σχήμα, </a:t>
          </a:r>
          <a:r>
            <a:rPr lang="en-US" sz="1400" b="1" dirty="0">
              <a:latin typeface="Arial" panose="020B0604020202020204" pitchFamily="34" charset="0"/>
              <a:cs typeface="Arial" panose="020B0604020202020204" pitchFamily="34" charset="0"/>
            </a:rPr>
            <a:t>C) </a:t>
          </a:r>
          <a:r>
            <a:rPr lang="el-GR" sz="1400" b="1" dirty="0">
              <a:latin typeface="Arial" panose="020B0604020202020204" pitchFamily="34" charset="0"/>
              <a:cs typeface="Arial" panose="020B0604020202020204" pitchFamily="34" charset="0"/>
            </a:rPr>
            <a:t>Μέγεθος, </a:t>
          </a:r>
          <a:r>
            <a:rPr lang="en-US" sz="1400" b="1" dirty="0">
              <a:latin typeface="Arial" panose="020B0604020202020204" pitchFamily="34" charset="0"/>
              <a:cs typeface="Arial" panose="020B0604020202020204" pitchFamily="34" charset="0"/>
            </a:rPr>
            <a:t>D) </a:t>
          </a:r>
          <a:r>
            <a:rPr lang="el-GR" sz="1400" b="1" dirty="0">
              <a:latin typeface="Arial" panose="020B0604020202020204" pitchFamily="34" charset="0"/>
              <a:cs typeface="Arial" panose="020B0604020202020204" pitchFamily="34" charset="0"/>
            </a:rPr>
            <a:t>Επιφανειακή τροποποίηση </a:t>
          </a:r>
        </a:p>
      </dgm:t>
    </dgm:pt>
    <dgm:pt modelId="{14813F5B-CFEB-4432-8EF8-4ED83F54C973}" type="parTrans" cxnId="{0AE522E2-9F15-4293-BBA5-8F205C5B4639}">
      <dgm:prSet/>
      <dgm:spPr/>
      <dgm:t>
        <a:bodyPr/>
        <a:lstStyle/>
        <a:p>
          <a:endParaRPr lang="el-GR"/>
        </a:p>
      </dgm:t>
    </dgm:pt>
    <dgm:pt modelId="{828EE6DB-4BFD-43E5-B099-13F9F7DF2CE4}" type="sibTrans" cxnId="{0AE522E2-9F15-4293-BBA5-8F205C5B4639}">
      <dgm:prSet/>
      <dgm:spPr/>
      <dgm:t>
        <a:bodyPr/>
        <a:lstStyle/>
        <a:p>
          <a:endParaRPr lang="el-GR"/>
        </a:p>
      </dgm:t>
    </dgm:pt>
    <dgm:pt modelId="{7E97C256-D84C-4DA2-B7BE-A245FD0E6DAA}">
      <dgm:prSet phldrT="[Text]" custT="1"/>
      <dgm:spPr/>
      <dgm:t>
        <a:bodyPr/>
        <a:lstStyle/>
        <a:p>
          <a:r>
            <a:rPr lang="el-GR" sz="1600" dirty="0">
              <a:latin typeface="Arial Nova Light" panose="020B0304020202020204" pitchFamily="34" charset="0"/>
            </a:rPr>
            <a:t>Τα νανοϋλικά μπορούν να εισέλθουν εντός των κυττάρων με </a:t>
          </a:r>
          <a:r>
            <a:rPr lang="el-GR" sz="1600" b="1" dirty="0">
              <a:latin typeface="Arial" panose="020B0604020202020204" pitchFamily="34" charset="0"/>
              <a:cs typeface="Arial" panose="020B0604020202020204" pitchFamily="34" charset="0"/>
            </a:rPr>
            <a:t>ενεργητικές</a:t>
          </a:r>
          <a:r>
            <a:rPr lang="el-GR" sz="1600" dirty="0">
              <a:latin typeface="Arial Nova Light" panose="020B0304020202020204" pitchFamily="34" charset="0"/>
            </a:rPr>
            <a:t> και </a:t>
          </a:r>
          <a:r>
            <a:rPr lang="el-GR" sz="1600" b="1" dirty="0">
              <a:latin typeface="Arial" panose="020B0604020202020204" pitchFamily="34" charset="0"/>
              <a:cs typeface="Arial" panose="020B0604020202020204" pitchFamily="34" charset="0"/>
            </a:rPr>
            <a:t>παθητικές</a:t>
          </a:r>
          <a:r>
            <a:rPr lang="el-GR" sz="1600" dirty="0">
              <a:latin typeface="Arial Nova Light" panose="020B0304020202020204" pitchFamily="34" charset="0"/>
            </a:rPr>
            <a:t> οδούς μεταφοράς</a:t>
          </a:r>
        </a:p>
        <a:p>
          <a:r>
            <a:rPr lang="el-GR" sz="1600" dirty="0">
              <a:latin typeface="Arial Nova Light" panose="020B0304020202020204" pitchFamily="34" charset="0"/>
            </a:rPr>
            <a:t>Η κυτταρική πρόσληψη επηρεάζεται από το φορτίο, το σχήμα, το μέγεθος και την επιφανειακή τροποποίηση </a:t>
          </a:r>
        </a:p>
        <a:p>
          <a:r>
            <a:rPr lang="el-GR" sz="1600" dirty="0">
              <a:latin typeface="Arial Nova Light" panose="020B0304020202020204" pitchFamily="34" charset="0"/>
            </a:rPr>
            <a:t>Νανοϋλικά </a:t>
          </a:r>
          <a:r>
            <a:rPr lang="el-GR" sz="1600" b="1" dirty="0">
              <a:latin typeface="Arial" panose="020B0604020202020204" pitchFamily="34" charset="0"/>
              <a:cs typeface="Arial" panose="020B0604020202020204" pitchFamily="34" charset="0"/>
            </a:rPr>
            <a:t>μεγέθους περίπου 50 nm </a:t>
          </a:r>
          <a:r>
            <a:rPr lang="el-GR" sz="1600" dirty="0">
              <a:latin typeface="Arial Nova Light" panose="020B0304020202020204" pitchFamily="34" charset="0"/>
            </a:rPr>
            <a:t>εισέρχονται αποτελεσματικότερα στα κύτταρα με υψηλότερο βαθμό πρόσληψης</a:t>
          </a:r>
        </a:p>
        <a:p>
          <a:r>
            <a:rPr lang="el-GR" sz="1600" dirty="0">
              <a:latin typeface="Arial Nova Light" panose="020B0304020202020204" pitchFamily="34" charset="0"/>
            </a:rPr>
            <a:t>Ο βαθμός πρόσληψης μειώνεται σημαντικά για νανοϋλικά μικρότερου (15 – 30 nm) ή μεγαλύτερου μεγέθους (70 nm &lt;)</a:t>
          </a:r>
        </a:p>
        <a:p>
          <a:r>
            <a:rPr lang="el-GR" sz="1600" dirty="0">
              <a:latin typeface="Arial Nova Light" panose="020B0304020202020204" pitchFamily="34" charset="0"/>
            </a:rPr>
            <a:t>Νανοϋλικά με </a:t>
          </a:r>
          <a:r>
            <a:rPr lang="el-GR" sz="1600" b="1" dirty="0">
              <a:latin typeface="Arial" panose="020B0604020202020204" pitchFamily="34" charset="0"/>
              <a:cs typeface="Arial" panose="020B0604020202020204" pitchFamily="34" charset="0"/>
            </a:rPr>
            <a:t>σφαιρικό σχήμα </a:t>
          </a:r>
          <a:r>
            <a:rPr lang="el-GR" sz="1600" dirty="0">
              <a:latin typeface="Arial Nova Light" panose="020B0304020202020204" pitchFamily="34" charset="0"/>
            </a:rPr>
            <a:t>προσλαμβάνονται αποτελεσματικότερα από τα κύτταρα </a:t>
          </a:r>
        </a:p>
        <a:p>
          <a:r>
            <a:rPr lang="el-GR" sz="1600" dirty="0">
              <a:latin typeface="Arial Nova Light" panose="020B0304020202020204" pitchFamily="34" charset="0"/>
            </a:rPr>
            <a:t>Νανοϋλικά με </a:t>
          </a:r>
          <a:r>
            <a:rPr lang="el-GR" sz="1600" b="1" dirty="0">
              <a:latin typeface="Arial" panose="020B0604020202020204" pitchFamily="34" charset="0"/>
              <a:cs typeface="Arial" panose="020B0604020202020204" pitchFamily="34" charset="0"/>
            </a:rPr>
            <a:t>θετικό φορτίο </a:t>
          </a:r>
          <a:r>
            <a:rPr lang="el-GR" sz="1600" dirty="0">
              <a:latin typeface="Arial Nova Light" panose="020B0304020202020204" pitchFamily="34" charset="0"/>
            </a:rPr>
            <a:t>εισέρχονται αποτελεσματικότερα στα κύτταρα σε σχέση με τα αρνητικά ή μη φορτισμένα</a:t>
          </a:r>
        </a:p>
      </dgm:t>
    </dgm:pt>
    <dgm:pt modelId="{CCB8EB66-E9DF-46B9-9BEB-A19CF1C6F9E7}" type="parTrans" cxnId="{98F97BDA-60CC-479F-95E9-D18790B93122}">
      <dgm:prSet/>
      <dgm:spPr/>
      <dgm:t>
        <a:bodyPr/>
        <a:lstStyle/>
        <a:p>
          <a:endParaRPr lang="el-GR"/>
        </a:p>
      </dgm:t>
    </dgm:pt>
    <dgm:pt modelId="{531FC640-5B90-4056-80DA-146846EA5877}" type="sibTrans" cxnId="{98F97BDA-60CC-479F-95E9-D18790B93122}">
      <dgm:prSet/>
      <dgm:spPr/>
      <dgm:t>
        <a:bodyPr/>
        <a:lstStyle/>
        <a:p>
          <a:endParaRPr lang="el-GR"/>
        </a:p>
      </dgm:t>
    </dgm:pt>
    <dgm:pt modelId="{0935B082-094C-47E7-A5AC-3F89948B5662}">
      <dgm:prSet/>
      <dgm:spPr/>
      <dgm:t>
        <a:bodyPr/>
        <a:lstStyle/>
        <a:p>
          <a:endParaRPr lang="el-GR" sz="1600" dirty="0"/>
        </a:p>
      </dgm:t>
    </dgm:pt>
    <dgm:pt modelId="{6648CC90-2CEC-4DEE-9E0E-21438A7A807D}" type="parTrans" cxnId="{3A762A8A-4A26-43C7-83F5-D319D901E588}">
      <dgm:prSet/>
      <dgm:spPr/>
      <dgm:t>
        <a:bodyPr/>
        <a:lstStyle/>
        <a:p>
          <a:endParaRPr lang="el-GR"/>
        </a:p>
      </dgm:t>
    </dgm:pt>
    <dgm:pt modelId="{C6299293-3AD2-46F5-B96B-962D23C8560F}" type="sibTrans" cxnId="{3A762A8A-4A26-43C7-83F5-D319D901E588}">
      <dgm:prSet/>
      <dgm:spPr/>
      <dgm:t>
        <a:bodyPr/>
        <a:lstStyle/>
        <a:p>
          <a:endParaRPr lang="el-GR"/>
        </a:p>
      </dgm:t>
    </dgm:pt>
    <dgm:pt modelId="{E8FC8D88-515E-41AE-920E-0CB2FC9888E7}">
      <dgm:prSet/>
      <dgm:spPr/>
      <dgm:t>
        <a:bodyPr/>
        <a:lstStyle/>
        <a:p>
          <a:endParaRPr lang="el-GR" sz="1600" dirty="0"/>
        </a:p>
      </dgm:t>
    </dgm:pt>
    <dgm:pt modelId="{5239EE76-0F32-4F33-8223-39466C0445CC}" type="parTrans" cxnId="{87AAD0C3-4ECB-4528-8FD6-53D5C90ED737}">
      <dgm:prSet/>
      <dgm:spPr/>
      <dgm:t>
        <a:bodyPr/>
        <a:lstStyle/>
        <a:p>
          <a:endParaRPr lang="el-GR"/>
        </a:p>
      </dgm:t>
    </dgm:pt>
    <dgm:pt modelId="{ED91EE45-84BB-4DF1-BF6D-8B72CE9E5157}" type="sibTrans" cxnId="{87AAD0C3-4ECB-4528-8FD6-53D5C90ED737}">
      <dgm:prSet/>
      <dgm:spPr/>
      <dgm:t>
        <a:bodyPr/>
        <a:lstStyle/>
        <a:p>
          <a:endParaRPr lang="el-GR"/>
        </a:p>
      </dgm:t>
    </dgm:pt>
    <dgm:pt modelId="{87BAC51B-4A3F-44A0-B18D-7AC98411ACCE}">
      <dgm:prSet phldrT="[Text]" custT="1"/>
      <dgm:spPr/>
      <dgm:t>
        <a:bodyPr/>
        <a:lstStyle/>
        <a:p>
          <a:endParaRPr lang="el-GR" sz="1500" dirty="0">
            <a:latin typeface="Century Gothic" panose="020B0502020202020204" pitchFamily="34" charset="0"/>
          </a:endParaRPr>
        </a:p>
      </dgm:t>
    </dgm:pt>
    <dgm:pt modelId="{32C7B3F5-FA3E-4374-AEB2-8EAE2A4DD3B6}" type="parTrans" cxnId="{5F6FE604-93E0-46CE-8FCC-2AF431AA3B62}">
      <dgm:prSet/>
      <dgm:spPr/>
      <dgm:t>
        <a:bodyPr/>
        <a:lstStyle/>
        <a:p>
          <a:endParaRPr lang="el-GR"/>
        </a:p>
      </dgm:t>
    </dgm:pt>
    <dgm:pt modelId="{414D5545-FE7E-4DB4-B9CB-980F48FF88B9}" type="sibTrans" cxnId="{5F6FE604-93E0-46CE-8FCC-2AF431AA3B62}">
      <dgm:prSet/>
      <dgm:spPr/>
      <dgm:t>
        <a:bodyPr/>
        <a:lstStyle/>
        <a:p>
          <a:endParaRPr lang="el-GR"/>
        </a:p>
      </dgm:t>
    </dgm:pt>
    <dgm:pt modelId="{C71CF6F1-DBA2-4679-B2A2-B72A30988C59}">
      <dgm:prSet phldrT="[Text]" custT="1"/>
      <dgm:spPr/>
      <dgm:t>
        <a:bodyPr/>
        <a:lstStyle/>
        <a:p>
          <a:endParaRPr lang="el-GR" sz="1500" dirty="0">
            <a:latin typeface="Century Gothic" panose="020B0502020202020204" pitchFamily="34" charset="0"/>
          </a:endParaRPr>
        </a:p>
        <a:p>
          <a:endParaRPr lang="el-GR" sz="1400" dirty="0">
            <a:latin typeface="Century Gothic" panose="020B0502020202020204" pitchFamily="34" charset="0"/>
          </a:endParaRPr>
        </a:p>
      </dgm:t>
    </dgm:pt>
    <dgm:pt modelId="{698BAAAB-5AD6-4786-8356-931CA79DF617}" type="parTrans" cxnId="{E9826E5B-74F3-4D77-B510-5F75D0A2178F}">
      <dgm:prSet/>
      <dgm:spPr/>
      <dgm:t>
        <a:bodyPr/>
        <a:lstStyle/>
        <a:p>
          <a:endParaRPr lang="el-GR"/>
        </a:p>
      </dgm:t>
    </dgm:pt>
    <dgm:pt modelId="{B20675DD-7F98-452F-986B-65AE0E1F080B}" type="sibTrans" cxnId="{E9826E5B-74F3-4D77-B510-5F75D0A2178F}">
      <dgm:prSet/>
      <dgm:spPr/>
      <dgm:t>
        <a:bodyPr/>
        <a:lstStyle/>
        <a:p>
          <a:endParaRPr lang="el-GR"/>
        </a:p>
      </dgm:t>
    </dgm:pt>
    <dgm:pt modelId="{60BD26EB-5D02-4851-A66E-4A05994B4C0E}" type="pres">
      <dgm:prSet presAssocID="{D7F289DD-8DBA-41D0-81B4-EFDE5F98367B}" presName="Name0" presStyleCnt="0">
        <dgm:presLayoutVars>
          <dgm:chMax/>
          <dgm:chPref/>
          <dgm:dir/>
          <dgm:animLvl val="lvl"/>
        </dgm:presLayoutVars>
      </dgm:prSet>
      <dgm:spPr/>
    </dgm:pt>
    <dgm:pt modelId="{A6069D65-87E8-46F9-84C7-FA40826AB9ED}" type="pres">
      <dgm:prSet presAssocID="{B6084118-CF5B-4CED-9EAD-2E76AFA8004F}" presName="composite" presStyleCnt="0"/>
      <dgm:spPr/>
    </dgm:pt>
    <dgm:pt modelId="{4ADB2656-D07D-4486-879F-C0146F90EE47}" type="pres">
      <dgm:prSet presAssocID="{B6084118-CF5B-4CED-9EAD-2E76AFA8004F}" presName="ParentAccentShape" presStyleLbl="trBgShp" presStyleIdx="0" presStyleCnt="2"/>
      <dgm:spPr>
        <a:solidFill>
          <a:schemeClr val="accent2">
            <a:lumMod val="40000"/>
            <a:lumOff val="60000"/>
            <a:alpha val="40000"/>
          </a:schemeClr>
        </a:solidFill>
      </dgm:spPr>
    </dgm:pt>
    <dgm:pt modelId="{12826A60-354D-4652-A25E-9E357493D2F9}" type="pres">
      <dgm:prSet presAssocID="{B6084118-CF5B-4CED-9EAD-2E76AFA8004F}" presName="ParentText" presStyleLbl="revTx" presStyleIdx="0" presStyleCnt="2">
        <dgm:presLayoutVars>
          <dgm:chMax val="1"/>
          <dgm:chPref val="1"/>
          <dgm:bulletEnabled val="1"/>
        </dgm:presLayoutVars>
      </dgm:prSet>
      <dgm:spPr/>
    </dgm:pt>
    <dgm:pt modelId="{6A758892-77BD-4D7A-83D2-88DBFBA906E3}" type="pres">
      <dgm:prSet presAssocID="{B6084118-CF5B-4CED-9EAD-2E76AFA8004F}" presName="ChildText" presStyleLbl="revTx" presStyleIdx="1" presStyleCnt="2" custScaleX="108858">
        <dgm:presLayoutVars>
          <dgm:chMax val="0"/>
          <dgm:chPref val="0"/>
        </dgm:presLayoutVars>
      </dgm:prSet>
      <dgm:spPr/>
    </dgm:pt>
    <dgm:pt modelId="{9ED24461-520D-45BA-8069-3736FB60E9D3}" type="pres">
      <dgm:prSet presAssocID="{B6084118-CF5B-4CED-9EAD-2E76AFA8004F}" presName="ChildAccentShape" presStyleLbl="trBgShp" presStyleIdx="1" presStyleCnt="2"/>
      <dgm:spPr>
        <a:solidFill>
          <a:schemeClr val="accent2">
            <a:lumMod val="40000"/>
            <a:lumOff val="60000"/>
            <a:alpha val="40000"/>
          </a:schemeClr>
        </a:solidFill>
      </dgm:spPr>
    </dgm:pt>
    <dgm:pt modelId="{75FD3DBF-9D01-48F9-9851-E5514CBA05EE}" type="pres">
      <dgm:prSet presAssocID="{B6084118-CF5B-4CED-9EAD-2E76AFA8004F}" presName="Image" presStyleLbl="alignImgPlace1" presStyleIdx="0" presStyleCnt="1" custLinFactNeighborY="821"/>
      <dgm:spPr>
        <a:blipFill dpi="0" rotWithShape="1">
          <a:blip xmlns:r="http://schemas.openxmlformats.org/officeDocument/2006/relationships" r:embed="rId1"/>
          <a:srcRect/>
          <a:stretch>
            <a:fillRect l="-267" t="-459" r="-267" b="-459"/>
          </a:stretch>
        </a:blipFill>
      </dgm:spPr>
    </dgm:pt>
  </dgm:ptLst>
  <dgm:cxnLst>
    <dgm:cxn modelId="{5F6FE604-93E0-46CE-8FCC-2AF431AA3B62}" srcId="{B6084118-CF5B-4CED-9EAD-2E76AFA8004F}" destId="{87BAC51B-4A3F-44A0-B18D-7AC98411ACCE}" srcOrd="1" destOrd="0" parTransId="{32C7B3F5-FA3E-4374-AEB2-8EAE2A4DD3B6}" sibTransId="{414D5545-FE7E-4DB4-B9CB-980F48FF88B9}"/>
    <dgm:cxn modelId="{509D281E-A3E0-43FC-8793-BE4EF82D7A04}" type="presOf" srcId="{7E97C256-D84C-4DA2-B7BE-A245FD0E6DAA}" destId="{6A758892-77BD-4D7A-83D2-88DBFBA906E3}" srcOrd="0" destOrd="0" presId="urn:microsoft.com/office/officeart/2009/3/layout/SnapshotPictureList"/>
    <dgm:cxn modelId="{E9826E5B-74F3-4D77-B510-5F75D0A2178F}" srcId="{B6084118-CF5B-4CED-9EAD-2E76AFA8004F}" destId="{C71CF6F1-DBA2-4679-B2A2-B72A30988C59}" srcOrd="2" destOrd="0" parTransId="{698BAAAB-5AD6-4786-8356-931CA79DF617}" sibTransId="{B20675DD-7F98-452F-986B-65AE0E1F080B}"/>
    <dgm:cxn modelId="{E10D4042-1507-40D6-AAD3-62A41B1C26BB}" type="presOf" srcId="{87BAC51B-4A3F-44A0-B18D-7AC98411ACCE}" destId="{6A758892-77BD-4D7A-83D2-88DBFBA906E3}" srcOrd="0" destOrd="1" presId="urn:microsoft.com/office/officeart/2009/3/layout/SnapshotPictureList"/>
    <dgm:cxn modelId="{9AB65657-424D-4247-B46E-F8970DED3E36}" type="presOf" srcId="{0935B082-094C-47E7-A5AC-3F89948B5662}" destId="{6A758892-77BD-4D7A-83D2-88DBFBA906E3}" srcOrd="0" destOrd="4" presId="urn:microsoft.com/office/officeart/2009/3/layout/SnapshotPictureList"/>
    <dgm:cxn modelId="{3A762A8A-4A26-43C7-83F5-D319D901E588}" srcId="{B6084118-CF5B-4CED-9EAD-2E76AFA8004F}" destId="{0935B082-094C-47E7-A5AC-3F89948B5662}" srcOrd="4" destOrd="0" parTransId="{6648CC90-2CEC-4DEE-9E0E-21438A7A807D}" sibTransId="{C6299293-3AD2-46F5-B96B-962D23C8560F}"/>
    <dgm:cxn modelId="{058ACBB0-D189-4198-9286-0544B6580EAD}" type="presOf" srcId="{C71CF6F1-DBA2-4679-B2A2-B72A30988C59}" destId="{6A758892-77BD-4D7A-83D2-88DBFBA906E3}" srcOrd="0" destOrd="2" presId="urn:microsoft.com/office/officeart/2009/3/layout/SnapshotPictureList"/>
    <dgm:cxn modelId="{87AAD0C3-4ECB-4528-8FD6-53D5C90ED737}" srcId="{B6084118-CF5B-4CED-9EAD-2E76AFA8004F}" destId="{E8FC8D88-515E-41AE-920E-0CB2FC9888E7}" srcOrd="3" destOrd="0" parTransId="{5239EE76-0F32-4F33-8223-39466C0445CC}" sibTransId="{ED91EE45-84BB-4DF1-BF6D-8B72CE9E5157}"/>
    <dgm:cxn modelId="{40DE48C7-4739-4E3D-AA86-CBA752C63D8E}" type="presOf" srcId="{E8FC8D88-515E-41AE-920E-0CB2FC9888E7}" destId="{6A758892-77BD-4D7A-83D2-88DBFBA906E3}" srcOrd="0" destOrd="3" presId="urn:microsoft.com/office/officeart/2009/3/layout/SnapshotPictureList"/>
    <dgm:cxn modelId="{98F97BDA-60CC-479F-95E9-D18790B93122}" srcId="{B6084118-CF5B-4CED-9EAD-2E76AFA8004F}" destId="{7E97C256-D84C-4DA2-B7BE-A245FD0E6DAA}" srcOrd="0" destOrd="0" parTransId="{CCB8EB66-E9DF-46B9-9BEB-A19CF1C6F9E7}" sibTransId="{531FC640-5B90-4056-80DA-146846EA5877}"/>
    <dgm:cxn modelId="{0AE522E2-9F15-4293-BBA5-8F205C5B4639}" srcId="{D7F289DD-8DBA-41D0-81B4-EFDE5F98367B}" destId="{B6084118-CF5B-4CED-9EAD-2E76AFA8004F}" srcOrd="0" destOrd="0" parTransId="{14813F5B-CFEB-4432-8EF8-4ED83F54C973}" sibTransId="{828EE6DB-4BFD-43E5-B099-13F9F7DF2CE4}"/>
    <dgm:cxn modelId="{032E6EE6-2E6E-41D3-9921-0754E938AB69}" type="presOf" srcId="{B6084118-CF5B-4CED-9EAD-2E76AFA8004F}" destId="{12826A60-354D-4652-A25E-9E357493D2F9}" srcOrd="0" destOrd="0" presId="urn:microsoft.com/office/officeart/2009/3/layout/SnapshotPictureList"/>
    <dgm:cxn modelId="{9F293AF6-345A-435C-8727-D1BC4934A2C3}" type="presOf" srcId="{D7F289DD-8DBA-41D0-81B4-EFDE5F98367B}" destId="{60BD26EB-5D02-4851-A66E-4A05994B4C0E}" srcOrd="0" destOrd="0" presId="urn:microsoft.com/office/officeart/2009/3/layout/SnapshotPictureList"/>
    <dgm:cxn modelId="{1848120E-12B6-4DD8-892C-C6D69A4B042F}" type="presParOf" srcId="{60BD26EB-5D02-4851-A66E-4A05994B4C0E}" destId="{A6069D65-87E8-46F9-84C7-FA40826AB9ED}" srcOrd="0" destOrd="0" presId="urn:microsoft.com/office/officeart/2009/3/layout/SnapshotPictureList"/>
    <dgm:cxn modelId="{8C34D085-0BA3-4F61-BCFA-2DB914A492FB}" type="presParOf" srcId="{A6069D65-87E8-46F9-84C7-FA40826AB9ED}" destId="{4ADB2656-D07D-4486-879F-C0146F90EE47}" srcOrd="0" destOrd="0" presId="urn:microsoft.com/office/officeart/2009/3/layout/SnapshotPictureList"/>
    <dgm:cxn modelId="{4BDEBEE4-DACF-48A2-9CDB-8D5D9DBBF575}" type="presParOf" srcId="{A6069D65-87E8-46F9-84C7-FA40826AB9ED}" destId="{12826A60-354D-4652-A25E-9E357493D2F9}" srcOrd="1" destOrd="0" presId="urn:microsoft.com/office/officeart/2009/3/layout/SnapshotPictureList"/>
    <dgm:cxn modelId="{4C4FAC5B-33E6-485D-8BA1-9C20C1F61E3D}" type="presParOf" srcId="{A6069D65-87E8-46F9-84C7-FA40826AB9ED}" destId="{6A758892-77BD-4D7A-83D2-88DBFBA906E3}" srcOrd="2" destOrd="0" presId="urn:microsoft.com/office/officeart/2009/3/layout/SnapshotPictureList"/>
    <dgm:cxn modelId="{3FB32DA4-887C-4B2F-A5FF-BFDD56970111}" type="presParOf" srcId="{A6069D65-87E8-46F9-84C7-FA40826AB9ED}" destId="{9ED24461-520D-45BA-8069-3736FB60E9D3}" srcOrd="3" destOrd="0" presId="urn:microsoft.com/office/officeart/2009/3/layout/SnapshotPictureList"/>
    <dgm:cxn modelId="{81A999FB-B593-4A3D-9D51-F3C4C69354A0}" type="presParOf" srcId="{A6069D65-87E8-46F9-84C7-FA40826AB9ED}" destId="{75FD3DBF-9D01-48F9-9851-E5514CBA05EE}" srcOrd="4" destOrd="0" presId="urn:microsoft.com/office/officeart/2009/3/layout/Snapshot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4CABD7-B132-4410-AA01-4340D44064AA}">
      <dsp:nvSpPr>
        <dsp:cNvPr id="0" name=""/>
        <dsp:cNvSpPr/>
      </dsp:nvSpPr>
      <dsp:spPr>
        <a:xfrm>
          <a:off x="0" y="1266332"/>
          <a:ext cx="3685789" cy="2880007"/>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50" t="322" r="-150" b="322"/>
          </a:stretch>
        </a:blipFill>
        <a:ln>
          <a:noFill/>
        </a:ln>
        <a:effectLst/>
      </dsp:spPr>
      <dsp:style>
        <a:lnRef idx="0">
          <a:scrgbClr r="0" g="0" b="0"/>
        </a:lnRef>
        <a:fillRef idx="1">
          <a:scrgbClr r="0" g="0" b="0"/>
        </a:fillRef>
        <a:effectRef idx="0">
          <a:scrgbClr r="0" g="0" b="0"/>
        </a:effectRef>
        <a:fontRef idx="minor"/>
      </dsp:style>
    </dsp:sp>
    <dsp:sp modelId="{295A79D4-F46F-4AC4-8ACB-03DE2803BC0F}">
      <dsp:nvSpPr>
        <dsp:cNvPr id="0" name=""/>
        <dsp:cNvSpPr/>
      </dsp:nvSpPr>
      <dsp:spPr>
        <a:xfrm>
          <a:off x="0" y="3405729"/>
          <a:ext cx="3668036" cy="754545"/>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endParaRPr lang="en-US" sz="1800" b="1" kern="1200" dirty="0">
            <a:latin typeface="Century Gothic" panose="020B0502020202020204" pitchFamily="34" charset="0"/>
          </a:endParaRPr>
        </a:p>
        <a:p>
          <a:pPr marL="0" lvl="0" indent="0" algn="ctr" defTabSz="800100">
            <a:lnSpc>
              <a:spcPct val="90000"/>
            </a:lnSpc>
            <a:spcBef>
              <a:spcPct val="0"/>
            </a:spcBef>
            <a:spcAft>
              <a:spcPct val="35000"/>
            </a:spcAft>
            <a:buNone/>
          </a:pPr>
          <a:endParaRPr lang="en-US" sz="1800" b="1" kern="1200" dirty="0">
            <a:latin typeface="Century Gothic" panose="020B0502020202020204" pitchFamily="34" charset="0"/>
          </a:endParaRPr>
        </a:p>
        <a:p>
          <a:pPr marL="0" lvl="0" indent="0" algn="ctr" defTabSz="800100">
            <a:lnSpc>
              <a:spcPct val="90000"/>
            </a:lnSpc>
            <a:spcBef>
              <a:spcPct val="0"/>
            </a:spcBef>
            <a:spcAft>
              <a:spcPct val="35000"/>
            </a:spcAft>
            <a:buNone/>
          </a:pPr>
          <a:r>
            <a:rPr lang="el-GR" sz="18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Κύπελλο του Λυκούργου</a:t>
          </a:r>
        </a:p>
        <a:p>
          <a:pPr marL="0" lvl="0" indent="0" algn="ctr" defTabSz="800100">
            <a:lnSpc>
              <a:spcPct val="90000"/>
            </a:lnSpc>
            <a:spcBef>
              <a:spcPct val="0"/>
            </a:spcBef>
            <a:spcAft>
              <a:spcPct val="35000"/>
            </a:spcAft>
            <a:buNone/>
          </a:pPr>
          <a:endParaRPr lang="el-GR" sz="1600" kern="1200" dirty="0">
            <a:latin typeface="Century Gothic" panose="020B0502020202020204" pitchFamily="34" charset="0"/>
          </a:endParaRPr>
        </a:p>
        <a:p>
          <a:pPr marL="0" lvl="0" indent="0" algn="ctr" defTabSz="800100">
            <a:lnSpc>
              <a:spcPct val="90000"/>
            </a:lnSpc>
            <a:spcBef>
              <a:spcPct val="0"/>
            </a:spcBef>
            <a:spcAft>
              <a:spcPct val="35000"/>
            </a:spcAft>
            <a:buNone/>
          </a:pPr>
          <a:endParaRPr lang="el-GR" sz="1100" kern="1200" dirty="0"/>
        </a:p>
      </dsp:txBody>
      <dsp:txXfrm>
        <a:off x="0" y="3405729"/>
        <a:ext cx="3668036" cy="754545"/>
      </dsp:txXfrm>
    </dsp:sp>
    <dsp:sp modelId="{526E36D9-CD9B-4A56-8EE9-E31A534CC09A}">
      <dsp:nvSpPr>
        <dsp:cNvPr id="0" name=""/>
        <dsp:cNvSpPr/>
      </dsp:nvSpPr>
      <dsp:spPr>
        <a:xfrm>
          <a:off x="4096415" y="1310316"/>
          <a:ext cx="3668036" cy="2880007"/>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50" t="322" r="-150" b="322"/>
          </a:stretch>
        </a:blipFill>
        <a:ln>
          <a:noFill/>
        </a:ln>
        <a:effectLst/>
      </dsp:spPr>
      <dsp:style>
        <a:lnRef idx="0">
          <a:scrgbClr r="0" g="0" b="0"/>
        </a:lnRef>
        <a:fillRef idx="1">
          <a:scrgbClr r="0" g="0" b="0"/>
        </a:fillRef>
        <a:effectRef idx="0">
          <a:scrgbClr r="0" g="0" b="0"/>
        </a:effectRef>
        <a:fontRef idx="minor"/>
      </dsp:style>
    </dsp:sp>
    <dsp:sp modelId="{48690259-1736-46B5-BE0E-BB22FFFF99B5}">
      <dsp:nvSpPr>
        <dsp:cNvPr id="0" name=""/>
        <dsp:cNvSpPr/>
      </dsp:nvSpPr>
      <dsp:spPr>
        <a:xfrm>
          <a:off x="4096415" y="3435044"/>
          <a:ext cx="3668036" cy="754545"/>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endParaRPr lang="en-US" sz="1800" b="1" kern="1200" dirty="0">
            <a:latin typeface="Century Gothic" panose="020B0502020202020204" pitchFamily="34" charset="0"/>
          </a:endParaRPr>
        </a:p>
        <a:p>
          <a:pPr marL="0" lvl="0" indent="0" algn="ctr" defTabSz="800100">
            <a:lnSpc>
              <a:spcPct val="90000"/>
            </a:lnSpc>
            <a:spcBef>
              <a:spcPct val="0"/>
            </a:spcBef>
            <a:spcAft>
              <a:spcPct val="35000"/>
            </a:spcAft>
            <a:buNone/>
          </a:pPr>
          <a:r>
            <a:rPr lang="el-GR" sz="18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Μεσαιωνικά βιτρό</a:t>
          </a:r>
        </a:p>
        <a:p>
          <a:pPr marL="0" lvl="0" indent="0" algn="ctr" defTabSz="800100">
            <a:lnSpc>
              <a:spcPct val="90000"/>
            </a:lnSpc>
            <a:spcBef>
              <a:spcPct val="0"/>
            </a:spcBef>
            <a:spcAft>
              <a:spcPct val="35000"/>
            </a:spcAft>
            <a:buNone/>
          </a:pPr>
          <a:endParaRPr lang="el-GR" sz="1300" kern="1200" dirty="0"/>
        </a:p>
      </dsp:txBody>
      <dsp:txXfrm>
        <a:off x="4096415" y="3435044"/>
        <a:ext cx="3668036" cy="754545"/>
      </dsp:txXfrm>
    </dsp:sp>
    <dsp:sp modelId="{44E191F1-10E9-4756-8314-54284EBFF97F}">
      <dsp:nvSpPr>
        <dsp:cNvPr id="0" name=""/>
        <dsp:cNvSpPr/>
      </dsp:nvSpPr>
      <dsp:spPr>
        <a:xfrm>
          <a:off x="8117563" y="1325564"/>
          <a:ext cx="3668036" cy="2880007"/>
        </a:xfrm>
        <a:prstGeom prst="rect">
          <a:avLst/>
        </a:prstGeom>
        <a:blipFill rotWithShape="1">
          <a:blip xmlns:r="http://schemas.openxmlformats.org/officeDocument/2006/relationships" r:embed="rId3"/>
          <a:srcRect/>
          <a:stretch>
            <a:fillRect l="-6000" r="-6000"/>
          </a:stretch>
        </a:blipFill>
        <a:ln>
          <a:noFill/>
        </a:ln>
        <a:effectLst/>
      </dsp:spPr>
      <dsp:style>
        <a:lnRef idx="0">
          <a:scrgbClr r="0" g="0" b="0"/>
        </a:lnRef>
        <a:fillRef idx="1">
          <a:scrgbClr r="0" g="0" b="0"/>
        </a:fillRef>
        <a:effectRef idx="0">
          <a:scrgbClr r="0" g="0" b="0"/>
        </a:effectRef>
        <a:fontRef idx="minor"/>
      </dsp:style>
    </dsp:sp>
    <dsp:sp modelId="{56C43E68-07BE-4351-B2C6-E2B6DFB99C3C}">
      <dsp:nvSpPr>
        <dsp:cNvPr id="0" name=""/>
        <dsp:cNvSpPr/>
      </dsp:nvSpPr>
      <dsp:spPr>
        <a:xfrm>
          <a:off x="8117563" y="3455364"/>
          <a:ext cx="3668036" cy="754545"/>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l-GR" sz="18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Δαμασκηνό ατσάλι</a:t>
          </a:r>
        </a:p>
      </dsp:txBody>
      <dsp:txXfrm>
        <a:off x="8117563" y="3455364"/>
        <a:ext cx="3668036" cy="75454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769679-2051-445F-B1B6-941E4487FB17}">
      <dsp:nvSpPr>
        <dsp:cNvPr id="0" name=""/>
        <dsp:cNvSpPr/>
      </dsp:nvSpPr>
      <dsp:spPr>
        <a:xfrm>
          <a:off x="10926359" y="775311"/>
          <a:ext cx="266254" cy="4927795"/>
        </a:xfrm>
        <a:prstGeom prst="rect">
          <a:avLst/>
        </a:prstGeom>
        <a:solidFill>
          <a:schemeClr val="accent2">
            <a:lumMod val="40000"/>
            <a:lumOff val="60000"/>
            <a:alpha val="40000"/>
          </a:schemeClr>
        </a:solidFill>
        <a:ln>
          <a:noFill/>
        </a:ln>
        <a:effectLst/>
      </dsp:spPr>
      <dsp:style>
        <a:lnRef idx="0">
          <a:scrgbClr r="0" g="0" b="0"/>
        </a:lnRef>
        <a:fillRef idx="1">
          <a:scrgbClr r="0" g="0" b="0"/>
        </a:fillRef>
        <a:effectRef idx="0">
          <a:scrgbClr r="0" g="0" b="0"/>
        </a:effectRef>
        <a:fontRef idx="minor"/>
      </dsp:style>
    </dsp:sp>
    <dsp:sp modelId="{C4413D6E-3621-4A33-A4B8-EA0C1341C0D1}">
      <dsp:nvSpPr>
        <dsp:cNvPr id="0" name=""/>
        <dsp:cNvSpPr/>
      </dsp:nvSpPr>
      <dsp:spPr>
        <a:xfrm>
          <a:off x="271721" y="775311"/>
          <a:ext cx="6924842" cy="4927795"/>
        </a:xfrm>
        <a:prstGeom prst="frame">
          <a:avLst>
            <a:gd name="adj1" fmla="val 5450"/>
          </a:avLst>
        </a:prstGeom>
        <a:solidFill>
          <a:schemeClr val="accent2">
            <a:lumMod val="40000"/>
            <a:lumOff val="60000"/>
            <a:alpha val="40000"/>
          </a:schemeClr>
        </a:solidFill>
        <a:ln>
          <a:noFill/>
        </a:ln>
        <a:effectLst/>
      </dsp:spPr>
      <dsp:style>
        <a:lnRef idx="0">
          <a:scrgbClr r="0" g="0" b="0"/>
        </a:lnRef>
        <a:fillRef idx="1">
          <a:scrgbClr r="0" g="0" b="0"/>
        </a:fillRef>
        <a:effectRef idx="0">
          <a:scrgbClr r="0" g="0" b="0"/>
        </a:effectRef>
        <a:fontRef idx="minor"/>
      </dsp:style>
    </dsp:sp>
    <dsp:sp modelId="{34982E87-85AE-4D1F-87C6-D15BE5A865F8}">
      <dsp:nvSpPr>
        <dsp:cNvPr id="0" name=""/>
        <dsp:cNvSpPr/>
      </dsp:nvSpPr>
      <dsp:spPr>
        <a:xfrm>
          <a:off x="324147" y="260557"/>
          <a:ext cx="6658588" cy="4661264"/>
        </a:xfrm>
        <a:prstGeom prst="rect">
          <a:avLst/>
        </a:prstGeom>
        <a:blipFill dpi="0" rotWithShape="1">
          <a:blip xmlns:r="http://schemas.openxmlformats.org/officeDocument/2006/relationships" r:embed="rId1"/>
          <a:srcRect/>
          <a:stretch>
            <a:fillRect l="579" t="234" r="-503" b="234"/>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C69F672-438F-4044-8275-F5A825751F27}">
      <dsp:nvSpPr>
        <dsp:cNvPr id="0" name=""/>
        <dsp:cNvSpPr/>
      </dsp:nvSpPr>
      <dsp:spPr>
        <a:xfrm>
          <a:off x="542450" y="4847778"/>
          <a:ext cx="6387860" cy="584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3340" rIns="142240" bIns="53340" numCol="1" spcCol="1270" anchor="ctr" anchorCtr="0">
          <a:noAutofit/>
        </a:bodyPr>
        <a:lstStyle/>
        <a:p>
          <a:pPr marL="0" lvl="0" indent="0" algn="ctr" defTabSz="622300">
            <a:lnSpc>
              <a:spcPct val="90000"/>
            </a:lnSpc>
            <a:spcBef>
              <a:spcPct val="0"/>
            </a:spcBef>
            <a:spcAft>
              <a:spcPct val="35000"/>
            </a:spcAft>
            <a:buNone/>
          </a:pPr>
          <a:r>
            <a:rPr lang="el-GR" sz="1400" b="1" kern="1200" dirty="0">
              <a:latin typeface="Arial" panose="020B0604020202020204" pitchFamily="34" charset="0"/>
              <a:cs typeface="Arial" panose="020B0604020202020204" pitchFamily="34" charset="0"/>
            </a:rPr>
            <a:t>Επιδράσεις των νανοϋλικών στο αναπνευστικό σύστημα</a:t>
          </a:r>
        </a:p>
      </dsp:txBody>
      <dsp:txXfrm>
        <a:off x="542450" y="4847778"/>
        <a:ext cx="6387860" cy="584934"/>
      </dsp:txXfrm>
    </dsp:sp>
    <dsp:sp modelId="{10F40313-56FA-423B-963A-C8421874724E}">
      <dsp:nvSpPr>
        <dsp:cNvPr id="0" name=""/>
        <dsp:cNvSpPr/>
      </dsp:nvSpPr>
      <dsp:spPr>
        <a:xfrm>
          <a:off x="7278930" y="530054"/>
          <a:ext cx="3595013" cy="5185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Font typeface="Wingdings" panose="05000000000000000000" pitchFamily="2" charset="2"/>
            <a:buNone/>
          </a:pPr>
          <a:r>
            <a:rPr lang="el-GR" sz="1600" kern="1200" dirty="0">
              <a:latin typeface="Arial Nova Light" panose="020B0304020202020204" pitchFamily="34" charset="0"/>
            </a:rPr>
            <a:t>Κατά την εισπνοή, τα νανοϋλικά μπορούν να διαπεράσουν τους φυσικούς πνευμονικούς φραγμούς που προστατεύουν από την εναπόθεση σωματιδίων, όπως η παραγωγή βλέννας και η βλεννοκροσσωτή κάθαρση</a:t>
          </a:r>
        </a:p>
        <a:p>
          <a:pPr marL="0" lvl="0" indent="0" algn="l" defTabSz="711200">
            <a:lnSpc>
              <a:spcPct val="90000"/>
            </a:lnSpc>
            <a:spcBef>
              <a:spcPct val="0"/>
            </a:spcBef>
            <a:spcAft>
              <a:spcPct val="35000"/>
            </a:spcAft>
            <a:buFont typeface="Wingdings" panose="05000000000000000000" pitchFamily="2" charset="2"/>
            <a:buNone/>
          </a:pPr>
          <a:r>
            <a:rPr lang="el-GR" sz="1600" kern="1200" dirty="0">
              <a:latin typeface="Arial Nova Light" panose="020B0304020202020204" pitchFamily="34" charset="0"/>
            </a:rPr>
            <a:t>Η πλειονότητα των εισπνεόμενων νανοϋλικών απομακρύνεται αποτελεσματικά με βλενοκροσσωτή κάθαρση</a:t>
          </a:r>
        </a:p>
        <a:p>
          <a:pPr lvl="0" algn="l" defTabSz="711200">
            <a:spcBef>
              <a:spcPct val="0"/>
            </a:spcBef>
            <a:spcAft>
              <a:spcPct val="35000"/>
            </a:spcAft>
            <a:buNone/>
          </a:pPr>
          <a:r>
            <a:rPr lang="el-GR" sz="1600" kern="1200" dirty="0">
              <a:latin typeface="Arial Nova Light" panose="020B0304020202020204" pitchFamily="34" charset="0"/>
            </a:rPr>
            <a:t>Εάν τα νανοϋλικά επιμένουν μπορεί να μετατοπιστούν κατά μήκος του φραγμού αέρα-αίματος επιτρέποντας την  πρόσβαση σε πρωτεύοντα όργανα</a:t>
          </a:r>
        </a:p>
        <a:p>
          <a:pPr lvl="0" algn="l" defTabSz="711200">
            <a:spcBef>
              <a:spcPct val="0"/>
            </a:spcBef>
            <a:spcAft>
              <a:spcPct val="35000"/>
            </a:spcAft>
            <a:buNone/>
          </a:pPr>
          <a:r>
            <a:rPr lang="el-GR" sz="1600" b="1" kern="1200" dirty="0">
              <a:latin typeface="Arial" panose="020B0604020202020204" pitchFamily="34" charset="0"/>
              <a:cs typeface="Arial" panose="020B0604020202020204" pitchFamily="34" charset="0"/>
            </a:rPr>
            <a:t>Άμεσες</a:t>
          </a:r>
          <a:r>
            <a:rPr lang="en-US" sz="1600" b="1" kern="1200" dirty="0">
              <a:latin typeface="Arial" panose="020B0604020202020204" pitchFamily="34" charset="0"/>
              <a:cs typeface="Arial" panose="020B0604020202020204" pitchFamily="34" charset="0"/>
            </a:rPr>
            <a:t> </a:t>
          </a:r>
          <a:r>
            <a:rPr lang="el-GR" sz="1600" b="1" kern="1200" dirty="0">
              <a:latin typeface="Arial" panose="020B0604020202020204" pitchFamily="34" charset="0"/>
              <a:cs typeface="Arial" panose="020B0604020202020204" pitchFamily="34" charset="0"/>
            </a:rPr>
            <a:t>επιπτώσεις</a:t>
          </a:r>
        </a:p>
        <a:p>
          <a:pPr marL="285750" lvl="0" indent="-285750" algn="l" defTabSz="711200">
            <a:lnSpc>
              <a:spcPct val="100000"/>
            </a:lnSpc>
            <a:spcBef>
              <a:spcPct val="0"/>
            </a:spcBef>
            <a:spcAft>
              <a:spcPct val="35000"/>
            </a:spcAft>
            <a:buFont typeface="Wingdings" panose="05000000000000000000" pitchFamily="2" charset="2"/>
            <a:buNone/>
          </a:pPr>
          <a:r>
            <a:rPr lang="el-GR" sz="1600" kern="1200" dirty="0">
              <a:latin typeface="Arial Nova Light" panose="020B0304020202020204" pitchFamily="34" charset="0"/>
            </a:rPr>
            <a:t>Φλεγμονώδης αντίδραση</a:t>
          </a:r>
          <a:endParaRPr lang="en-US" sz="1600" kern="1200" dirty="0">
            <a:latin typeface="Arial Nova Light" panose="020B0304020202020204" pitchFamily="34" charset="0"/>
          </a:endParaRPr>
        </a:p>
        <a:p>
          <a:pPr lvl="0" algn="l" defTabSz="711200">
            <a:lnSpc>
              <a:spcPct val="100000"/>
            </a:lnSpc>
            <a:spcBef>
              <a:spcPct val="0"/>
            </a:spcBef>
            <a:spcAft>
              <a:spcPct val="35000"/>
            </a:spcAft>
            <a:buNone/>
          </a:pPr>
          <a:r>
            <a:rPr lang="el-GR" sz="1600" kern="1200" dirty="0">
              <a:latin typeface="Arial Nova Light" panose="020B0304020202020204" pitchFamily="34" charset="0"/>
            </a:rPr>
            <a:t>Οξειδωτικό στρες</a:t>
          </a:r>
        </a:p>
        <a:p>
          <a:pPr lvl="0" algn="l" defTabSz="711200">
            <a:lnSpc>
              <a:spcPct val="100000"/>
            </a:lnSpc>
            <a:spcBef>
              <a:spcPct val="0"/>
            </a:spcBef>
            <a:spcAft>
              <a:spcPct val="35000"/>
            </a:spcAft>
            <a:buNone/>
          </a:pPr>
          <a:r>
            <a:rPr lang="el-GR" sz="1600" b="1" kern="1200" dirty="0">
              <a:latin typeface="Arial" panose="020B0604020202020204" pitchFamily="34" charset="0"/>
              <a:cs typeface="Arial" panose="020B0604020202020204" pitchFamily="34" charset="0"/>
            </a:rPr>
            <a:t>Μακροχρόνιες επιπτώσεις</a:t>
          </a:r>
          <a:endParaRPr lang="en-US" sz="1600" b="1" kern="1200" dirty="0">
            <a:latin typeface="Arial" panose="020B0604020202020204" pitchFamily="34" charset="0"/>
            <a:cs typeface="Arial" panose="020B0604020202020204" pitchFamily="34" charset="0"/>
          </a:endParaRPr>
        </a:p>
        <a:p>
          <a:pPr marL="285750" lvl="0" indent="-285750" algn="l" defTabSz="711200">
            <a:lnSpc>
              <a:spcPct val="100000"/>
            </a:lnSpc>
            <a:spcBef>
              <a:spcPct val="0"/>
            </a:spcBef>
            <a:spcAft>
              <a:spcPct val="35000"/>
            </a:spcAft>
            <a:buFont typeface="Wingdings" panose="05000000000000000000" pitchFamily="2" charset="2"/>
            <a:buNone/>
          </a:pPr>
          <a:r>
            <a:rPr lang="el-GR" sz="1600" kern="1200" dirty="0">
              <a:latin typeface="Arial Nova Light" panose="020B0304020202020204" pitchFamily="34" charset="0"/>
            </a:rPr>
            <a:t>Πνευμονική ίνωση</a:t>
          </a:r>
        </a:p>
        <a:p>
          <a:pPr marL="285750" lvl="0" indent="-285750" algn="l" defTabSz="711200">
            <a:lnSpc>
              <a:spcPct val="100000"/>
            </a:lnSpc>
            <a:spcBef>
              <a:spcPct val="0"/>
            </a:spcBef>
            <a:spcAft>
              <a:spcPct val="35000"/>
            </a:spcAft>
            <a:buFont typeface="Wingdings" panose="05000000000000000000" pitchFamily="2" charset="2"/>
            <a:buNone/>
          </a:pPr>
          <a:r>
            <a:rPr lang="el-GR" sz="1600" kern="1200" dirty="0">
              <a:latin typeface="Arial Nova Light" panose="020B0304020202020204" pitchFamily="34" charset="0"/>
            </a:rPr>
            <a:t>Καρκίνος</a:t>
          </a:r>
        </a:p>
        <a:p>
          <a:pPr marL="285750" lvl="0" indent="-285750" algn="l" defTabSz="711200">
            <a:lnSpc>
              <a:spcPct val="200000"/>
            </a:lnSpc>
            <a:spcBef>
              <a:spcPct val="0"/>
            </a:spcBef>
            <a:spcAft>
              <a:spcPct val="35000"/>
            </a:spcAft>
            <a:buFont typeface="Wingdings" panose="05000000000000000000" pitchFamily="2" charset="2"/>
            <a:buNone/>
          </a:pPr>
          <a:endParaRPr lang="el-GR" sz="1400" kern="1200" dirty="0">
            <a:latin typeface="Century Gothic" panose="020B0502020202020204" pitchFamily="34" charset="0"/>
          </a:endParaRPr>
        </a:p>
        <a:p>
          <a:pPr lvl="0" algn="l" defTabSz="711200">
            <a:spcBef>
              <a:spcPct val="0"/>
            </a:spcBef>
            <a:spcAft>
              <a:spcPct val="35000"/>
            </a:spcAft>
            <a:buNone/>
          </a:pPr>
          <a:endParaRPr lang="el-GR" sz="1800" kern="1200" dirty="0">
            <a:latin typeface="Century Gothic" panose="020B0502020202020204" pitchFamily="34" charset="0"/>
          </a:endParaRPr>
        </a:p>
      </dsp:txBody>
      <dsp:txXfrm>
        <a:off x="7278930" y="530054"/>
        <a:ext cx="3595013" cy="518571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5036D8-5C07-44DD-B196-C06CDB1ECF68}">
      <dsp:nvSpPr>
        <dsp:cNvPr id="0" name=""/>
        <dsp:cNvSpPr/>
      </dsp:nvSpPr>
      <dsp:spPr>
        <a:xfrm>
          <a:off x="10531781" y="918107"/>
          <a:ext cx="256638" cy="4749841"/>
        </a:xfrm>
        <a:prstGeom prst="rect">
          <a:avLst/>
        </a:prstGeom>
        <a:solidFill>
          <a:schemeClr val="accent2">
            <a:lumMod val="40000"/>
            <a:lumOff val="60000"/>
            <a:alpha val="40000"/>
          </a:schemeClr>
        </a:solidFill>
        <a:ln>
          <a:noFill/>
        </a:ln>
        <a:effectLst/>
      </dsp:spPr>
      <dsp:style>
        <a:lnRef idx="0">
          <a:scrgbClr r="0" g="0" b="0"/>
        </a:lnRef>
        <a:fillRef idx="1">
          <a:scrgbClr r="0" g="0" b="0"/>
        </a:fillRef>
        <a:effectRef idx="0">
          <a:scrgbClr r="0" g="0" b="0"/>
        </a:effectRef>
        <a:fontRef idx="minor"/>
      </dsp:style>
    </dsp:sp>
    <dsp:sp modelId="{FDC12625-9D23-4227-9ABB-4D30D21ADF96}">
      <dsp:nvSpPr>
        <dsp:cNvPr id="0" name=""/>
        <dsp:cNvSpPr/>
      </dsp:nvSpPr>
      <dsp:spPr>
        <a:xfrm>
          <a:off x="261909" y="918107"/>
          <a:ext cx="6674770" cy="4749841"/>
        </a:xfrm>
        <a:prstGeom prst="frame">
          <a:avLst>
            <a:gd name="adj1" fmla="val 5450"/>
          </a:avLst>
        </a:prstGeom>
        <a:solidFill>
          <a:schemeClr val="accent2">
            <a:lumMod val="40000"/>
            <a:lumOff val="60000"/>
            <a:alpha val="40000"/>
          </a:schemeClr>
        </a:solidFill>
        <a:ln>
          <a:noFill/>
        </a:ln>
        <a:effectLst/>
      </dsp:spPr>
      <dsp:style>
        <a:lnRef idx="0">
          <a:scrgbClr r="0" g="0" b="0"/>
        </a:lnRef>
        <a:fillRef idx="1">
          <a:scrgbClr r="0" g="0" b="0"/>
        </a:fillRef>
        <a:effectRef idx="0">
          <a:scrgbClr r="0" g="0" b="0"/>
        </a:effectRef>
        <a:fontRef idx="minor"/>
      </dsp:style>
    </dsp:sp>
    <dsp:sp modelId="{3AFBC62E-3A77-4733-A89E-5D2F3DAE3649}">
      <dsp:nvSpPr>
        <dsp:cNvPr id="0" name=""/>
        <dsp:cNvSpPr/>
      </dsp:nvSpPr>
      <dsp:spPr>
        <a:xfrm>
          <a:off x="193578" y="339542"/>
          <a:ext cx="6418131" cy="4492934"/>
        </a:xfrm>
        <a:prstGeom prst="rect">
          <a:avLst/>
        </a:prstGeom>
        <a:blipFill dpi="0" rotWithShape="1">
          <a:blip xmlns:r="http://schemas.openxmlformats.org/officeDocument/2006/relationships" r:embed="rId1"/>
          <a:srcRect/>
          <a:stretch>
            <a:fillRect l="5171" t="1972" r="27585" b="1972"/>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6B84588-FE9F-4991-ACDB-B0B3E1629EC0}">
      <dsp:nvSpPr>
        <dsp:cNvPr id="0" name=""/>
        <dsp:cNvSpPr/>
      </dsp:nvSpPr>
      <dsp:spPr>
        <a:xfrm>
          <a:off x="522861" y="4843508"/>
          <a:ext cx="6157178" cy="563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4160" tIns="99060" rIns="264160" bIns="99060" numCol="1" spcCol="1270" anchor="ctr" anchorCtr="0">
          <a:noAutofit/>
        </a:bodyPr>
        <a:lstStyle/>
        <a:p>
          <a:pPr marL="0" lvl="0" indent="0" algn="l" defTabSz="1155700">
            <a:lnSpc>
              <a:spcPct val="90000"/>
            </a:lnSpc>
            <a:spcBef>
              <a:spcPct val="0"/>
            </a:spcBef>
            <a:spcAft>
              <a:spcPct val="35000"/>
            </a:spcAft>
            <a:buNone/>
          </a:pPr>
          <a:endParaRPr lang="el-GR" sz="2600" kern="1200" dirty="0"/>
        </a:p>
      </dsp:txBody>
      <dsp:txXfrm>
        <a:off x="522861" y="4843508"/>
        <a:ext cx="6157178" cy="563810"/>
      </dsp:txXfrm>
    </dsp:sp>
    <dsp:sp modelId="{421D5454-EC81-400B-AFED-97B7E605A5E7}">
      <dsp:nvSpPr>
        <dsp:cNvPr id="0" name=""/>
        <dsp:cNvSpPr/>
      </dsp:nvSpPr>
      <dsp:spPr>
        <a:xfrm>
          <a:off x="6875878" y="918107"/>
          <a:ext cx="3716704" cy="4749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85750" lvl="0" indent="0" algn="l" defTabSz="711200">
            <a:lnSpc>
              <a:spcPct val="150000"/>
            </a:lnSpc>
            <a:spcBef>
              <a:spcPct val="0"/>
            </a:spcBef>
            <a:spcAft>
              <a:spcPct val="35000"/>
            </a:spcAft>
            <a:buFont typeface="Wingdings" panose="05000000000000000000" pitchFamily="2" charset="2"/>
            <a:buNone/>
          </a:pPr>
          <a:r>
            <a:rPr lang="el-GR" sz="1600" kern="1200" dirty="0">
              <a:latin typeface="Arial Nova Light" panose="020B0304020202020204" pitchFamily="34" charset="0"/>
            </a:rPr>
            <a:t>Χαμηλό </a:t>
          </a:r>
          <a:r>
            <a:rPr lang="en-US" sz="1600" kern="1200" dirty="0">
              <a:latin typeface="Arial Nova Light" panose="020B0304020202020204" pitchFamily="34" charset="0"/>
            </a:rPr>
            <a:t>pH, </a:t>
          </a:r>
          <a:r>
            <a:rPr lang="el-GR" sz="1600" kern="1200" dirty="0">
              <a:latin typeface="Arial Nova Light" panose="020B0304020202020204" pitchFamily="34" charset="0"/>
            </a:rPr>
            <a:t>υψηλή ιοντική ισχύς</a:t>
          </a:r>
        </a:p>
        <a:p>
          <a:pPr marL="285750" lvl="0" indent="0" algn="l" defTabSz="711200">
            <a:lnSpc>
              <a:spcPct val="150000"/>
            </a:lnSpc>
            <a:spcBef>
              <a:spcPct val="0"/>
            </a:spcBef>
            <a:spcAft>
              <a:spcPct val="35000"/>
            </a:spcAft>
            <a:buFont typeface="Wingdings" panose="05000000000000000000" pitchFamily="2" charset="2"/>
            <a:buNone/>
          </a:pPr>
          <a:r>
            <a:rPr lang="el-GR" sz="1600" kern="1200" dirty="0">
              <a:latin typeface="Arial Nova Light" panose="020B0304020202020204" pitchFamily="34" charset="0"/>
            </a:rPr>
            <a:t>Πιθανή τροποποίηση των φυσικοχημικών χαρακτηριστικών</a:t>
          </a:r>
        </a:p>
        <a:p>
          <a:pPr marL="285750" lvl="0" indent="0" algn="l" defTabSz="711200">
            <a:lnSpc>
              <a:spcPct val="150000"/>
            </a:lnSpc>
            <a:spcBef>
              <a:spcPct val="0"/>
            </a:spcBef>
            <a:spcAft>
              <a:spcPct val="35000"/>
            </a:spcAft>
            <a:buFont typeface="Wingdings" panose="05000000000000000000" pitchFamily="2" charset="2"/>
            <a:buNone/>
          </a:pPr>
          <a:r>
            <a:rPr lang="el-GR" sz="1600" kern="1200" dirty="0">
              <a:latin typeface="Arial Nova Light" panose="020B0304020202020204" pitchFamily="34" charset="0"/>
            </a:rPr>
            <a:t>Παραγωγή νέων τοξικών προϊόντων</a:t>
          </a:r>
        </a:p>
        <a:p>
          <a:pPr marL="285750" lvl="0" indent="0" algn="l" defTabSz="711200">
            <a:lnSpc>
              <a:spcPct val="150000"/>
            </a:lnSpc>
            <a:spcBef>
              <a:spcPct val="0"/>
            </a:spcBef>
            <a:spcAft>
              <a:spcPct val="35000"/>
            </a:spcAft>
            <a:buFont typeface="Wingdings" panose="05000000000000000000" pitchFamily="2" charset="2"/>
            <a:buNone/>
          </a:pPr>
          <a:r>
            <a:rPr lang="el-GR" sz="1600" kern="1200" dirty="0">
              <a:latin typeface="Arial Nova Light" panose="020B0304020202020204" pitchFamily="34" charset="0"/>
            </a:rPr>
            <a:t>Οι μέχρι τώρα έρευνες υποδεικνύουν ότι η έκθεση σε τυπικά επίπεδα είναι δύσκολο να προκαλέσει εμφανή τοξικότητα</a:t>
          </a:r>
        </a:p>
        <a:p>
          <a:pPr marL="285750" lvl="0" indent="0" algn="l" defTabSz="711200">
            <a:lnSpc>
              <a:spcPct val="150000"/>
            </a:lnSpc>
            <a:spcBef>
              <a:spcPct val="0"/>
            </a:spcBef>
            <a:spcAft>
              <a:spcPct val="35000"/>
            </a:spcAft>
            <a:buFont typeface="Wingdings" panose="05000000000000000000" pitchFamily="2" charset="2"/>
            <a:buNone/>
          </a:pPr>
          <a:r>
            <a:rPr lang="el-GR" sz="1600" kern="1200" dirty="0">
              <a:latin typeface="Arial Nova Light" panose="020B0304020202020204" pitchFamily="34" charset="0"/>
            </a:rPr>
            <a:t>Ωστόσο, υπάρχουν σοβαρές επιφυλάξεις για τις επιπτώσεις που μπορεί να προκύψουν από τη χρόνια έκθεση</a:t>
          </a:r>
        </a:p>
        <a:p>
          <a:pPr lvl="0" algn="l" defTabSz="711200">
            <a:spcBef>
              <a:spcPct val="0"/>
            </a:spcBef>
            <a:spcAft>
              <a:spcPct val="35000"/>
            </a:spcAft>
            <a:buNone/>
          </a:pPr>
          <a:endParaRPr lang="el-GR" kern="1200" dirty="0"/>
        </a:p>
      </dsp:txBody>
      <dsp:txXfrm>
        <a:off x="6875878" y="918107"/>
        <a:ext cx="3716704" cy="474984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3556FD-0E88-4241-92A8-4514E4B07521}">
      <dsp:nvSpPr>
        <dsp:cNvPr id="0" name=""/>
        <dsp:cNvSpPr/>
      </dsp:nvSpPr>
      <dsp:spPr>
        <a:xfrm>
          <a:off x="13" y="9"/>
          <a:ext cx="5360680" cy="3342359"/>
        </a:xfrm>
        <a:prstGeom prst="rect">
          <a:avLst/>
        </a:prstGeom>
        <a:blipFill dpi="0" rotWithShape="1">
          <a:blip xmlns:r="http://schemas.openxmlformats.org/officeDocument/2006/relationships" r:embed="rId1"/>
          <a:srcRect/>
          <a:stretch>
            <a:fillRect l="1312" t="1531" r="1312" b="1531"/>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522005-C7D4-475A-A08C-7A49FD8C60DA}">
      <dsp:nvSpPr>
        <dsp:cNvPr id="0" name=""/>
        <dsp:cNvSpPr/>
      </dsp:nvSpPr>
      <dsp:spPr>
        <a:xfrm>
          <a:off x="6047626" y="2465713"/>
          <a:ext cx="4418563" cy="2729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285750" lvl="0" indent="-285750" algn="just" defTabSz="666750">
            <a:lnSpc>
              <a:spcPct val="100000"/>
            </a:lnSpc>
            <a:spcBef>
              <a:spcPct val="0"/>
            </a:spcBef>
            <a:spcAft>
              <a:spcPct val="35000"/>
            </a:spcAft>
            <a:buFont typeface="Wingdings" panose="05000000000000000000" pitchFamily="2" charset="2"/>
            <a:buNone/>
          </a:pPr>
          <a:r>
            <a:rPr lang="el-GR" sz="1500" kern="1200" dirty="0">
              <a:latin typeface="Arial Nova Light" panose="020B0304020202020204" pitchFamily="34" charset="0"/>
            </a:rPr>
            <a:t>Τα επίπεδα του οξειδωτικό στρες παρουσιάζουν διακριτή βαθμίδωση σε 3 επίπεδα, εξαρτώμενα από την ένταση και τη διάρκεια επίδρασης του ερεθίσματος</a:t>
          </a:r>
          <a:endParaRPr lang="en-US" sz="1500" kern="1200" dirty="0">
            <a:latin typeface="Arial Nova Light" panose="020B0304020202020204" pitchFamily="34" charset="0"/>
          </a:endParaRPr>
        </a:p>
        <a:p>
          <a:pPr lvl="0" algn="just" defTabSz="666750">
            <a:lnSpc>
              <a:spcPct val="100000"/>
            </a:lnSpc>
            <a:spcBef>
              <a:spcPct val="0"/>
            </a:spcBef>
            <a:spcAft>
              <a:spcPct val="35000"/>
            </a:spcAft>
            <a:buNone/>
          </a:pPr>
          <a:endParaRPr lang="el-GR" sz="1500" kern="1200" dirty="0">
            <a:latin typeface="Arial Nova Light" panose="020B0304020202020204" pitchFamily="34" charset="0"/>
          </a:endParaRPr>
        </a:p>
        <a:p>
          <a:pPr marL="285750" lvl="0" indent="-285750" algn="just" defTabSz="666750">
            <a:lnSpc>
              <a:spcPct val="100000"/>
            </a:lnSpc>
            <a:spcBef>
              <a:spcPct val="0"/>
            </a:spcBef>
            <a:spcAft>
              <a:spcPct val="35000"/>
            </a:spcAft>
            <a:buFont typeface="Wingdings" panose="05000000000000000000" pitchFamily="2" charset="2"/>
            <a:buNone/>
          </a:pPr>
          <a:r>
            <a:rPr lang="el-GR" sz="1500" kern="1200" dirty="0">
              <a:latin typeface="Arial Nova Light" panose="020B0304020202020204" pitchFamily="34" charset="0"/>
            </a:rPr>
            <a:t>Χαμηλά επίπεδα οξειδωτικού στρες ενεργοποιούν τους μηχανισμούς της αντιοξειδωτικής άμυνας</a:t>
          </a:r>
        </a:p>
        <a:p>
          <a:pPr marL="285750" lvl="0" indent="-285750" algn="just" defTabSz="666750">
            <a:lnSpc>
              <a:spcPct val="100000"/>
            </a:lnSpc>
            <a:spcBef>
              <a:spcPct val="0"/>
            </a:spcBef>
            <a:spcAft>
              <a:spcPct val="35000"/>
            </a:spcAft>
            <a:buFont typeface="Wingdings" panose="05000000000000000000" pitchFamily="2" charset="2"/>
            <a:buNone/>
          </a:pPr>
          <a:endParaRPr lang="el-GR" sz="1500" kern="1200" dirty="0">
            <a:latin typeface="Arial Nova Light" panose="020B0304020202020204" pitchFamily="34" charset="0"/>
          </a:endParaRPr>
        </a:p>
        <a:p>
          <a:pPr marL="285750" lvl="0" indent="-285750" algn="just" defTabSz="666750">
            <a:lnSpc>
              <a:spcPct val="100000"/>
            </a:lnSpc>
            <a:spcBef>
              <a:spcPct val="0"/>
            </a:spcBef>
            <a:spcAft>
              <a:spcPct val="35000"/>
            </a:spcAft>
            <a:buFont typeface="Wingdings" panose="05000000000000000000" pitchFamily="2" charset="2"/>
            <a:buNone/>
          </a:pPr>
          <a:r>
            <a:rPr lang="el-GR" sz="1500" kern="1200" dirty="0">
              <a:latin typeface="Arial Nova Light" panose="020B0304020202020204" pitchFamily="34" charset="0"/>
            </a:rPr>
            <a:t>Μέτρια επίπεδα οξειδωτικού στρες οδηγούν στην πρόκληση φλεγμονής</a:t>
          </a:r>
          <a:endParaRPr lang="en-US" sz="1500" kern="1200" dirty="0">
            <a:latin typeface="Arial Nova Light" panose="020B0304020202020204" pitchFamily="34" charset="0"/>
          </a:endParaRPr>
        </a:p>
        <a:p>
          <a:pPr marL="285750" lvl="0" indent="-285750" algn="just" defTabSz="666750">
            <a:lnSpc>
              <a:spcPct val="100000"/>
            </a:lnSpc>
            <a:spcBef>
              <a:spcPct val="0"/>
            </a:spcBef>
            <a:spcAft>
              <a:spcPct val="35000"/>
            </a:spcAft>
            <a:buFont typeface="Wingdings" panose="05000000000000000000" pitchFamily="2" charset="2"/>
            <a:buNone/>
          </a:pPr>
          <a:endParaRPr lang="el-GR" sz="1500" kern="1200" dirty="0">
            <a:latin typeface="Arial Nova Light" panose="020B0304020202020204" pitchFamily="34" charset="0"/>
          </a:endParaRPr>
        </a:p>
        <a:p>
          <a:pPr marL="285750" lvl="0" indent="-285750" algn="just" defTabSz="666750">
            <a:lnSpc>
              <a:spcPct val="100000"/>
            </a:lnSpc>
            <a:spcBef>
              <a:spcPct val="0"/>
            </a:spcBef>
            <a:spcAft>
              <a:spcPct val="35000"/>
            </a:spcAft>
            <a:buFont typeface="Wingdings" panose="05000000000000000000" pitchFamily="2" charset="2"/>
            <a:buNone/>
          </a:pPr>
          <a:r>
            <a:rPr lang="el-GR" sz="1500" kern="1200" dirty="0">
              <a:latin typeface="Arial Nova Light" panose="020B0304020202020204" pitchFamily="34" charset="0"/>
            </a:rPr>
            <a:t>Τα υψηλά επίπεδα οξειδωτικού στρες προκαλούν τοξικότητα και επαγωγή κυτταρικού θανάτου</a:t>
          </a:r>
          <a:endParaRPr lang="en-US" sz="1500" kern="1200" dirty="0">
            <a:latin typeface="Arial Nova Light" panose="020B0304020202020204" pitchFamily="34" charset="0"/>
          </a:endParaRPr>
        </a:p>
        <a:p>
          <a:pPr lvl="0" defTabSz="666750">
            <a:spcBef>
              <a:spcPct val="0"/>
            </a:spcBef>
            <a:spcAft>
              <a:spcPct val="35000"/>
            </a:spcAft>
            <a:buNone/>
          </a:pPr>
          <a:endParaRPr lang="el-GR" sz="1500" kern="1200" dirty="0"/>
        </a:p>
      </dsp:txBody>
      <dsp:txXfrm>
        <a:off x="6047626" y="2465713"/>
        <a:ext cx="4418563" cy="2729269"/>
      </dsp:txXfrm>
    </dsp:sp>
    <dsp:sp modelId="{A1A72AD0-5D70-41D9-9901-C6089004DBCF}">
      <dsp:nvSpPr>
        <dsp:cNvPr id="0" name=""/>
        <dsp:cNvSpPr/>
      </dsp:nvSpPr>
      <dsp:spPr>
        <a:xfrm>
          <a:off x="5658642" y="1585550"/>
          <a:ext cx="1061167" cy="1061441"/>
        </a:xfrm>
        <a:prstGeom prst="halfFrame">
          <a:avLst>
            <a:gd name="adj1" fmla="val 25770"/>
            <a:gd name="adj2" fmla="val 25770"/>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051625-71DF-4771-A4D3-E5644D042692}">
      <dsp:nvSpPr>
        <dsp:cNvPr id="0" name=""/>
        <dsp:cNvSpPr/>
      </dsp:nvSpPr>
      <dsp:spPr>
        <a:xfrm rot="5400000">
          <a:off x="9826335" y="1585687"/>
          <a:ext cx="1061441" cy="1061167"/>
        </a:xfrm>
        <a:prstGeom prst="halfFrame">
          <a:avLst>
            <a:gd name="adj1" fmla="val 25770"/>
            <a:gd name="adj2" fmla="val 25770"/>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9AAF50-230B-47BF-9CF9-A8D5A793F32D}">
      <dsp:nvSpPr>
        <dsp:cNvPr id="0" name=""/>
        <dsp:cNvSpPr/>
      </dsp:nvSpPr>
      <dsp:spPr>
        <a:xfrm rot="16200000">
          <a:off x="5658504" y="4721305"/>
          <a:ext cx="1061441" cy="1061167"/>
        </a:xfrm>
        <a:prstGeom prst="halfFrame">
          <a:avLst>
            <a:gd name="adj1" fmla="val 25770"/>
            <a:gd name="adj2" fmla="val 25770"/>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0AC3DD-5759-4649-A9BE-18FAC13E2C42}">
      <dsp:nvSpPr>
        <dsp:cNvPr id="0" name=""/>
        <dsp:cNvSpPr/>
      </dsp:nvSpPr>
      <dsp:spPr>
        <a:xfrm rot="10800000">
          <a:off x="9826472" y="4721168"/>
          <a:ext cx="1061167" cy="1061441"/>
        </a:xfrm>
        <a:prstGeom prst="halfFrame">
          <a:avLst>
            <a:gd name="adj1" fmla="val 25770"/>
            <a:gd name="adj2" fmla="val 25770"/>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810F64-41F5-4C38-BADF-DCCE826107FB}">
      <dsp:nvSpPr>
        <dsp:cNvPr id="0" name=""/>
        <dsp:cNvSpPr/>
      </dsp:nvSpPr>
      <dsp:spPr>
        <a:xfrm>
          <a:off x="10674561" y="782833"/>
          <a:ext cx="260118" cy="4814235"/>
        </a:xfrm>
        <a:prstGeom prst="rect">
          <a:avLst/>
        </a:prstGeom>
        <a:solidFill>
          <a:schemeClr val="accent2">
            <a:lumMod val="40000"/>
            <a:lumOff val="60000"/>
            <a:alpha val="40000"/>
          </a:schemeClr>
        </a:solidFill>
        <a:ln>
          <a:noFill/>
        </a:ln>
        <a:effectLst/>
      </dsp:spPr>
      <dsp:style>
        <a:lnRef idx="0">
          <a:scrgbClr r="0" g="0" b="0"/>
        </a:lnRef>
        <a:fillRef idx="1">
          <a:scrgbClr r="0" g="0" b="0"/>
        </a:fillRef>
        <a:effectRef idx="0">
          <a:scrgbClr r="0" g="0" b="0"/>
        </a:effectRef>
        <a:fontRef idx="minor"/>
      </dsp:style>
    </dsp:sp>
    <dsp:sp modelId="{DCBF845B-B371-41BD-92F8-29BBCA1D0DED}">
      <dsp:nvSpPr>
        <dsp:cNvPr id="0" name=""/>
        <dsp:cNvSpPr/>
      </dsp:nvSpPr>
      <dsp:spPr>
        <a:xfrm>
          <a:off x="265460" y="782833"/>
          <a:ext cx="6765260" cy="4814235"/>
        </a:xfrm>
        <a:prstGeom prst="frame">
          <a:avLst>
            <a:gd name="adj1" fmla="val 5450"/>
          </a:avLst>
        </a:prstGeom>
        <a:solidFill>
          <a:schemeClr val="accent2">
            <a:lumMod val="40000"/>
            <a:lumOff val="60000"/>
            <a:alpha val="40000"/>
          </a:schemeClr>
        </a:solidFill>
        <a:ln>
          <a:noFill/>
        </a:ln>
        <a:effectLst/>
      </dsp:spPr>
      <dsp:style>
        <a:lnRef idx="0">
          <a:scrgbClr r="0" g="0" b="0"/>
        </a:lnRef>
        <a:fillRef idx="1">
          <a:scrgbClr r="0" g="0" b="0"/>
        </a:fillRef>
        <a:effectRef idx="0">
          <a:scrgbClr r="0" g="0" b="0"/>
        </a:effectRef>
        <a:fontRef idx="minor"/>
      </dsp:style>
    </dsp:sp>
    <dsp:sp modelId="{D9DFF586-C963-4C25-A986-0CFCEF308C08}">
      <dsp:nvSpPr>
        <dsp:cNvPr id="0" name=""/>
        <dsp:cNvSpPr/>
      </dsp:nvSpPr>
      <dsp:spPr>
        <a:xfrm>
          <a:off x="5341" y="205988"/>
          <a:ext cx="6505142" cy="4553846"/>
        </a:xfrm>
        <a:prstGeom prst="rect">
          <a:avLst/>
        </a:prstGeom>
        <a:blipFill dpi="0" rotWithShape="1">
          <a:blip xmlns:r="http://schemas.openxmlformats.org/officeDocument/2006/relationships" r:embed="rId1"/>
          <a:srcRect/>
          <a:stretch>
            <a:fillRect l="-44" t="3377" r="-44" b="3377"/>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62FC38F-E378-4FA4-A65B-33EB5E81B917}">
      <dsp:nvSpPr>
        <dsp:cNvPr id="0" name=""/>
        <dsp:cNvSpPr/>
      </dsp:nvSpPr>
      <dsp:spPr>
        <a:xfrm>
          <a:off x="529950" y="4761451"/>
          <a:ext cx="6240652" cy="571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560" tIns="60960" rIns="162560" bIns="60960" numCol="1" spcCol="1270" anchor="ctr" anchorCtr="0">
          <a:noAutofit/>
        </a:bodyPr>
        <a:lstStyle/>
        <a:p>
          <a:pPr marL="0" lvl="0" indent="0" algn="ctr" defTabSz="711200">
            <a:lnSpc>
              <a:spcPct val="90000"/>
            </a:lnSpc>
            <a:spcBef>
              <a:spcPct val="0"/>
            </a:spcBef>
            <a:spcAft>
              <a:spcPct val="35000"/>
            </a:spcAft>
            <a:buNone/>
          </a:pPr>
          <a:r>
            <a:rPr lang="el-GR" sz="1600" b="1" kern="1200" dirty="0">
              <a:latin typeface="Arial" panose="020B0604020202020204" pitchFamily="34" charset="0"/>
              <a:cs typeface="Arial" panose="020B0604020202020204" pitchFamily="34" charset="0"/>
            </a:rPr>
            <a:t>Δομή</a:t>
          </a:r>
          <a:r>
            <a:rPr lang="en-US" sz="1600" b="1" kern="1200" dirty="0">
              <a:latin typeface="Arial" panose="020B0604020202020204" pitchFamily="34" charset="0"/>
              <a:cs typeface="Arial" panose="020B0604020202020204" pitchFamily="34" charset="0"/>
            </a:rPr>
            <a:t> </a:t>
          </a:r>
          <a:r>
            <a:rPr lang="el-GR" sz="1600" b="1" kern="1200" dirty="0">
              <a:latin typeface="Arial" panose="020B0604020202020204" pitchFamily="34" charset="0"/>
              <a:cs typeface="Arial" panose="020B0604020202020204" pitchFamily="34" charset="0"/>
            </a:rPr>
            <a:t>αλυσίδας μεταφοράς ηλεκτρονίων </a:t>
          </a:r>
        </a:p>
      </dsp:txBody>
      <dsp:txXfrm>
        <a:off x="529950" y="4761451"/>
        <a:ext cx="6240652" cy="571454"/>
      </dsp:txXfrm>
    </dsp:sp>
    <dsp:sp modelId="{79D9625C-6163-4E37-AE28-F5DC477FE852}">
      <dsp:nvSpPr>
        <dsp:cNvPr id="0" name=""/>
        <dsp:cNvSpPr/>
      </dsp:nvSpPr>
      <dsp:spPr>
        <a:xfrm>
          <a:off x="6837426" y="182594"/>
          <a:ext cx="3896997" cy="48142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85750" lvl="0" indent="0" algn="just" defTabSz="577850">
            <a:lnSpc>
              <a:spcPct val="150000"/>
            </a:lnSpc>
            <a:spcBef>
              <a:spcPct val="0"/>
            </a:spcBef>
            <a:spcAft>
              <a:spcPct val="35000"/>
            </a:spcAft>
            <a:buFont typeface="Wingdings" panose="05000000000000000000" pitchFamily="2" charset="2"/>
            <a:buNone/>
          </a:pPr>
          <a:r>
            <a:rPr lang="el-GR" sz="1300" kern="1200" dirty="0">
              <a:latin typeface="Arial Nova Light" panose="020B0304020202020204" pitchFamily="34" charset="0"/>
            </a:rPr>
            <a:t>Η εσωτερική τους δομή αποτελείται από δύο μεμβρανικά συστήματα, το εξωτερικό και εσωτερικό</a:t>
          </a:r>
        </a:p>
        <a:p>
          <a:pPr marL="285750" lvl="0" indent="0" algn="just" defTabSz="577850">
            <a:lnSpc>
              <a:spcPct val="150000"/>
            </a:lnSpc>
            <a:spcBef>
              <a:spcPct val="0"/>
            </a:spcBef>
            <a:spcAft>
              <a:spcPct val="35000"/>
            </a:spcAft>
            <a:buFont typeface="Wingdings" panose="05000000000000000000" pitchFamily="2" charset="2"/>
            <a:buNone/>
          </a:pPr>
          <a:r>
            <a:rPr lang="el-GR" sz="1300" kern="1200" dirty="0">
              <a:latin typeface="Arial Nova Light" panose="020B0304020202020204" pitchFamily="34" charset="0"/>
            </a:rPr>
            <a:t>Στο εσωτερικό μεμβρανικό σύστημα εδράζεται ένα πρωτεϊνικό σύμπλεγμα, η αλυσίδα μεταφοράς ηλεκτρονίων </a:t>
          </a:r>
          <a:r>
            <a:rPr lang="en-US" sz="1300" kern="1200" dirty="0">
              <a:latin typeface="Arial Nova Light" panose="020B0304020202020204" pitchFamily="34" charset="0"/>
            </a:rPr>
            <a:t>(ETC)</a:t>
          </a:r>
        </a:p>
        <a:p>
          <a:pPr marL="285750" lvl="0" indent="0" algn="just" defTabSz="577850">
            <a:lnSpc>
              <a:spcPct val="150000"/>
            </a:lnSpc>
            <a:spcBef>
              <a:spcPct val="0"/>
            </a:spcBef>
            <a:spcAft>
              <a:spcPct val="35000"/>
            </a:spcAft>
            <a:buFont typeface="Wingdings" panose="05000000000000000000" pitchFamily="2" charset="2"/>
            <a:buNone/>
          </a:pPr>
          <a:r>
            <a:rPr lang="el-GR" sz="1300" kern="1200" dirty="0">
              <a:latin typeface="Arial Nova Light" panose="020B0304020202020204" pitchFamily="34" charset="0"/>
            </a:rPr>
            <a:t>Το </a:t>
          </a:r>
          <a:r>
            <a:rPr lang="en-US" sz="1300" kern="1200" dirty="0">
              <a:latin typeface="Arial Nova Light" panose="020B0304020202020204" pitchFamily="34" charset="0"/>
            </a:rPr>
            <a:t>ETC </a:t>
          </a:r>
          <a:r>
            <a:rPr lang="el-GR" sz="1300" kern="1200" dirty="0">
              <a:latin typeface="Arial Nova Light" panose="020B0304020202020204" pitchFamily="34" charset="0"/>
            </a:rPr>
            <a:t>δημιουργεί μία ηλεκτροχημική βαθμίδωση η οποία είναι απαραίτητη για την παραγωγή του </a:t>
          </a:r>
          <a:r>
            <a:rPr lang="en-US" sz="1300" kern="1200" dirty="0">
              <a:latin typeface="Arial Nova Light" panose="020B0304020202020204" pitchFamily="34" charset="0"/>
            </a:rPr>
            <a:t>ATP </a:t>
          </a:r>
          <a:endParaRPr lang="el-GR" sz="1300" kern="1200" dirty="0">
            <a:latin typeface="Arial Nova Light" panose="020B0304020202020204" pitchFamily="34" charset="0"/>
          </a:endParaRPr>
        </a:p>
        <a:p>
          <a:pPr marL="285750" lvl="0" indent="0" algn="just" defTabSz="577850">
            <a:lnSpc>
              <a:spcPct val="150000"/>
            </a:lnSpc>
            <a:spcBef>
              <a:spcPct val="0"/>
            </a:spcBef>
            <a:spcAft>
              <a:spcPct val="35000"/>
            </a:spcAft>
            <a:buFont typeface="Wingdings" panose="05000000000000000000" pitchFamily="2" charset="2"/>
            <a:buNone/>
          </a:pPr>
          <a:r>
            <a:rPr lang="el-GR" sz="1300" kern="1200" dirty="0">
              <a:latin typeface="Arial Nova Light" panose="020B0304020202020204" pitchFamily="34" charset="0"/>
            </a:rPr>
            <a:t>Η διαρροή ηλεκτρονίων από το </a:t>
          </a:r>
          <a:r>
            <a:rPr lang="en-US" sz="1300" kern="1200" dirty="0">
              <a:latin typeface="Arial Nova Light" panose="020B0304020202020204" pitchFamily="34" charset="0"/>
            </a:rPr>
            <a:t>ETC </a:t>
          </a:r>
          <a:r>
            <a:rPr lang="el-GR" sz="1300" kern="1200" dirty="0">
              <a:latin typeface="Arial Nova Light" panose="020B0304020202020204" pitchFamily="34" charset="0"/>
            </a:rPr>
            <a:t>προκαλεί την παραγωγή O</a:t>
          </a:r>
          <a:r>
            <a:rPr lang="el-GR" sz="1300" kern="1200" baseline="-25000" dirty="0">
              <a:latin typeface="Arial Nova Light" panose="020B0304020202020204" pitchFamily="34" charset="0"/>
            </a:rPr>
            <a:t>2</a:t>
          </a:r>
          <a:r>
            <a:rPr lang="el-GR" sz="1300" kern="1200" baseline="30000" dirty="0">
              <a:latin typeface="Arial Nova Light" panose="020B0304020202020204" pitchFamily="34" charset="0"/>
            </a:rPr>
            <a:t>•−</a:t>
          </a:r>
        </a:p>
        <a:p>
          <a:pPr marL="285750" lvl="0" indent="0" algn="just" defTabSz="577850">
            <a:lnSpc>
              <a:spcPct val="150000"/>
            </a:lnSpc>
            <a:spcBef>
              <a:spcPct val="0"/>
            </a:spcBef>
            <a:spcAft>
              <a:spcPct val="35000"/>
            </a:spcAft>
            <a:buFont typeface="Wingdings" panose="05000000000000000000" pitchFamily="2" charset="2"/>
            <a:buNone/>
          </a:pPr>
          <a:r>
            <a:rPr lang="el-GR" sz="1300" kern="1200" dirty="0">
              <a:latin typeface="Arial Nova Light" panose="020B0304020202020204" pitchFamily="34" charset="0"/>
            </a:rPr>
            <a:t>Η ενδομιτοχονδριακή συσσώρευση </a:t>
          </a:r>
          <a:r>
            <a:rPr lang="en-US" sz="1300" kern="1200" dirty="0">
              <a:latin typeface="Arial Nova Light" panose="020B0304020202020204" pitchFamily="34" charset="0"/>
            </a:rPr>
            <a:t>ROS</a:t>
          </a:r>
          <a:r>
            <a:rPr lang="el-GR" sz="1300" kern="1200" dirty="0">
              <a:latin typeface="Arial Nova Light" panose="020B0304020202020204" pitchFamily="34" charset="0"/>
            </a:rPr>
            <a:t> μπορεί να οδηγήσει είτε σε μιτοφαγία είτε σε κυτταρικό θάνατο</a:t>
          </a:r>
          <a:r>
            <a:rPr lang="en-US" sz="1300" kern="1200" dirty="0">
              <a:latin typeface="Arial Nova Light" panose="020B0304020202020204" pitchFamily="34" charset="0"/>
            </a:rPr>
            <a:t> </a:t>
          </a:r>
        </a:p>
        <a:p>
          <a:pPr marL="285750" lvl="0" indent="0" algn="just" defTabSz="577850">
            <a:lnSpc>
              <a:spcPct val="150000"/>
            </a:lnSpc>
            <a:spcBef>
              <a:spcPct val="0"/>
            </a:spcBef>
            <a:spcAft>
              <a:spcPct val="35000"/>
            </a:spcAft>
            <a:buFont typeface="Wingdings" panose="05000000000000000000" pitchFamily="2" charset="2"/>
            <a:buNone/>
          </a:pPr>
          <a:r>
            <a:rPr lang="el-GR" sz="1300" kern="1200" dirty="0">
              <a:latin typeface="Arial Nova Light" panose="020B0304020202020204" pitchFamily="34" charset="0"/>
            </a:rPr>
            <a:t>Μετά τη διείσδυση εντός του μιτοχονδρίου, τα νανοϋλικά μπορούν να διεγείρουν το σχηματισμό O</a:t>
          </a:r>
          <a:r>
            <a:rPr lang="el-GR" sz="1300" kern="1200" baseline="-25000" dirty="0">
              <a:latin typeface="Arial Nova Light" panose="020B0304020202020204" pitchFamily="34" charset="0"/>
            </a:rPr>
            <a:t>2</a:t>
          </a:r>
          <a:r>
            <a:rPr lang="el-GR" sz="1300" kern="1200" baseline="30000" dirty="0">
              <a:latin typeface="Arial Nova Light" panose="020B0304020202020204" pitchFamily="34" charset="0"/>
            </a:rPr>
            <a:t>•-</a:t>
          </a:r>
          <a:r>
            <a:rPr lang="el-GR" sz="1300" kern="1200" dirty="0">
              <a:latin typeface="Arial Nova Light" panose="020B0304020202020204" pitchFamily="34" charset="0"/>
            </a:rPr>
            <a:t> είτε μπλοκάροντας το ETC είτε επιταχύνοντας τη μεταφορά ηλεκτρονίων στο O</a:t>
          </a:r>
          <a:r>
            <a:rPr lang="el-GR" sz="1300" kern="1200" baseline="-25000" dirty="0">
              <a:latin typeface="Arial Nova Light" panose="020B0304020202020204" pitchFamily="34" charset="0"/>
            </a:rPr>
            <a:t>2</a:t>
          </a:r>
        </a:p>
        <a:p>
          <a:pPr marL="285750" lvl="0" indent="0" algn="just" defTabSz="577850">
            <a:lnSpc>
              <a:spcPct val="150000"/>
            </a:lnSpc>
            <a:spcBef>
              <a:spcPct val="0"/>
            </a:spcBef>
            <a:spcAft>
              <a:spcPct val="35000"/>
            </a:spcAft>
            <a:buFont typeface="Wingdings" panose="05000000000000000000" pitchFamily="2" charset="2"/>
            <a:buNone/>
          </a:pPr>
          <a:endParaRPr lang="el-GR" sz="1300" kern="1200" dirty="0">
            <a:latin typeface="Century Gothic" panose="020B0502020202020204" pitchFamily="34" charset="0"/>
          </a:endParaRPr>
        </a:p>
        <a:p>
          <a:pPr lvl="0" algn="just" defTabSz="577850">
            <a:lnSpc>
              <a:spcPct val="150000"/>
            </a:lnSpc>
            <a:spcBef>
              <a:spcPct val="0"/>
            </a:spcBef>
            <a:spcAft>
              <a:spcPct val="35000"/>
            </a:spcAft>
            <a:buNone/>
          </a:pPr>
          <a:endParaRPr lang="el-GR" sz="1800" kern="1200" dirty="0">
            <a:latin typeface="Century Gothic" panose="020B0502020202020204" pitchFamily="34" charset="0"/>
          </a:endParaRPr>
        </a:p>
      </dsp:txBody>
      <dsp:txXfrm>
        <a:off x="6837426" y="182594"/>
        <a:ext cx="3896997" cy="48142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892A01-4404-4A28-8A5D-05A8C0FEB6AE}">
      <dsp:nvSpPr>
        <dsp:cNvPr id="0" name=""/>
        <dsp:cNvSpPr/>
      </dsp:nvSpPr>
      <dsp:spPr>
        <a:xfrm>
          <a:off x="10536519" y="524572"/>
          <a:ext cx="250623" cy="4638509"/>
        </a:xfrm>
        <a:prstGeom prst="rect">
          <a:avLst/>
        </a:prstGeom>
        <a:solidFill>
          <a:schemeClr val="accent2">
            <a:lumMod val="40000"/>
            <a:lumOff val="60000"/>
            <a:alpha val="40000"/>
          </a:schemeClr>
        </a:solidFill>
        <a:ln>
          <a:noFill/>
        </a:ln>
        <a:effectLst/>
      </dsp:spPr>
      <dsp:style>
        <a:lnRef idx="0">
          <a:scrgbClr r="0" g="0" b="0"/>
        </a:lnRef>
        <a:fillRef idx="1">
          <a:scrgbClr r="0" g="0" b="0"/>
        </a:fillRef>
        <a:effectRef idx="0">
          <a:scrgbClr r="0" g="0" b="0"/>
        </a:effectRef>
        <a:fontRef idx="minor"/>
      </dsp:style>
    </dsp:sp>
    <dsp:sp modelId="{E65B7B88-EF48-4AAD-ACFA-A9EFF9FB51D5}">
      <dsp:nvSpPr>
        <dsp:cNvPr id="0" name=""/>
        <dsp:cNvSpPr/>
      </dsp:nvSpPr>
      <dsp:spPr>
        <a:xfrm>
          <a:off x="507362" y="524572"/>
          <a:ext cx="6518320" cy="4638509"/>
        </a:xfrm>
        <a:prstGeom prst="frame">
          <a:avLst>
            <a:gd name="adj1" fmla="val 5450"/>
          </a:avLst>
        </a:prstGeom>
        <a:solidFill>
          <a:schemeClr val="accent2">
            <a:lumMod val="40000"/>
            <a:lumOff val="60000"/>
            <a:alpha val="40000"/>
          </a:schemeClr>
        </a:solidFill>
        <a:ln>
          <a:noFill/>
        </a:ln>
        <a:effectLst/>
      </dsp:spPr>
      <dsp:style>
        <a:lnRef idx="0">
          <a:scrgbClr r="0" g="0" b="0"/>
        </a:lnRef>
        <a:fillRef idx="1">
          <a:scrgbClr r="0" g="0" b="0"/>
        </a:fillRef>
        <a:effectRef idx="0">
          <a:scrgbClr r="0" g="0" b="0"/>
        </a:effectRef>
        <a:fontRef idx="minor"/>
      </dsp:style>
    </dsp:sp>
    <dsp:sp modelId="{7FDCFF67-3881-46D9-80D4-84CC00828B50}">
      <dsp:nvSpPr>
        <dsp:cNvPr id="0" name=""/>
        <dsp:cNvSpPr/>
      </dsp:nvSpPr>
      <dsp:spPr>
        <a:xfrm>
          <a:off x="282812" y="31217"/>
          <a:ext cx="6215549" cy="4262753"/>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3721" t="-23055" r="-3721" b="-5494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4920A1-ED7D-4D55-A326-00AA3C7DBFF6}">
      <dsp:nvSpPr>
        <dsp:cNvPr id="0" name=""/>
        <dsp:cNvSpPr/>
      </dsp:nvSpPr>
      <dsp:spPr>
        <a:xfrm>
          <a:off x="762197" y="4357965"/>
          <a:ext cx="6012860" cy="5505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560" tIns="60960" rIns="1625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Richard Feynman (1918 – 1988)</a:t>
          </a:r>
          <a:endParaRPr lang="el-GR" sz="1600" b="1" kern="1200" dirty="0">
            <a:latin typeface="Arial" panose="020B0604020202020204" pitchFamily="34" charset="0"/>
            <a:cs typeface="Arial" panose="020B0604020202020204" pitchFamily="34" charset="0"/>
          </a:endParaRPr>
        </a:p>
      </dsp:txBody>
      <dsp:txXfrm>
        <a:off x="762197" y="4357965"/>
        <a:ext cx="6012860" cy="550595"/>
      </dsp:txXfrm>
    </dsp:sp>
    <dsp:sp modelId="{F1666CF5-E05D-4EA2-ACF1-EB847B2CF8EB}">
      <dsp:nvSpPr>
        <dsp:cNvPr id="0" name=""/>
        <dsp:cNvSpPr/>
      </dsp:nvSpPr>
      <dsp:spPr>
        <a:xfrm>
          <a:off x="7119513" y="703526"/>
          <a:ext cx="3285088" cy="4490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50000"/>
            </a:lnSpc>
            <a:spcBef>
              <a:spcPct val="0"/>
            </a:spcBef>
            <a:spcAft>
              <a:spcPct val="35000"/>
            </a:spcAft>
            <a:buFontTx/>
            <a:buNone/>
          </a:pPr>
          <a:r>
            <a:rPr lang="el-GR" sz="1600" kern="1200" dirty="0">
              <a:latin typeface="Arial Nova Light" panose="020B0304020202020204" pitchFamily="34" charset="0"/>
            </a:rPr>
            <a:t>Ο</a:t>
          </a:r>
          <a:r>
            <a:rPr lang="en-US" sz="1600" kern="1200" dirty="0">
              <a:latin typeface="Arial Nova Light" panose="020B0304020202020204" pitchFamily="34" charset="0"/>
            </a:rPr>
            <a:t> </a:t>
          </a:r>
          <a:r>
            <a:rPr lang="el-GR" sz="1600" kern="1200" dirty="0">
              <a:latin typeface="Arial Nova Light" panose="020B0304020202020204" pitchFamily="34" charset="0"/>
            </a:rPr>
            <a:t>«πατέρας» της σύγχρονης Νανοτεχνολογίας</a:t>
          </a:r>
        </a:p>
        <a:p>
          <a:pPr marL="0" lvl="0" indent="0" algn="l" defTabSz="711200">
            <a:lnSpc>
              <a:spcPct val="150000"/>
            </a:lnSpc>
            <a:spcBef>
              <a:spcPct val="0"/>
            </a:spcBef>
            <a:spcAft>
              <a:spcPct val="35000"/>
            </a:spcAft>
            <a:buFontTx/>
            <a:buNone/>
          </a:pPr>
          <a:endParaRPr lang="el-GR" sz="1600" kern="1200" dirty="0">
            <a:latin typeface="Arial Nova Light" panose="020B0304020202020204" pitchFamily="34" charset="0"/>
          </a:endParaRPr>
        </a:p>
        <a:p>
          <a:pPr marL="0" lvl="0" indent="0" algn="l" defTabSz="711200">
            <a:lnSpc>
              <a:spcPct val="150000"/>
            </a:lnSpc>
            <a:spcBef>
              <a:spcPct val="0"/>
            </a:spcBef>
            <a:spcAft>
              <a:spcPct val="35000"/>
            </a:spcAft>
            <a:buFontTx/>
            <a:buNone/>
          </a:pPr>
          <a:r>
            <a:rPr lang="en-US" sz="1600" b="1" kern="1200" dirty="0">
              <a:latin typeface="Arial" panose="020B0604020202020204" pitchFamily="34" charset="0"/>
              <a:cs typeface="Arial" panose="020B0604020202020204" pitchFamily="34" charset="0"/>
            </a:rPr>
            <a:t>There’s plenty of room at the Bottom</a:t>
          </a:r>
          <a:r>
            <a:rPr lang="en-US" sz="1600" b="0" kern="1200" dirty="0">
              <a:latin typeface="Arial" panose="020B0604020202020204" pitchFamily="34" charset="0"/>
              <a:cs typeface="Arial" panose="020B0604020202020204" pitchFamily="34" charset="0"/>
            </a:rPr>
            <a:t>, </a:t>
          </a:r>
          <a:r>
            <a:rPr lang="en-US" sz="1600" b="0" kern="1200" dirty="0">
              <a:latin typeface="Arial Nova Light" panose="020B0304020202020204" pitchFamily="34" charset="0"/>
            </a:rPr>
            <a:t>1959</a:t>
          </a:r>
          <a:endParaRPr lang="el-GR" sz="1600" b="0" kern="1200" dirty="0">
            <a:latin typeface="Arial Nova Light" panose="020B0304020202020204" pitchFamily="34" charset="0"/>
          </a:endParaRPr>
        </a:p>
        <a:p>
          <a:pPr marL="0" lvl="0" indent="0" algn="l" defTabSz="711200">
            <a:lnSpc>
              <a:spcPct val="150000"/>
            </a:lnSpc>
            <a:spcBef>
              <a:spcPct val="0"/>
            </a:spcBef>
            <a:spcAft>
              <a:spcPct val="35000"/>
            </a:spcAft>
            <a:buFontTx/>
            <a:buNone/>
          </a:pPr>
          <a:endParaRPr lang="el-GR" sz="1600" b="0" kern="1200" dirty="0">
            <a:latin typeface="Arial Nova Light" panose="020B0304020202020204" pitchFamily="34" charset="0"/>
          </a:endParaRPr>
        </a:p>
        <a:p>
          <a:pPr marL="0" lvl="0" indent="0" algn="l" defTabSz="711200">
            <a:lnSpc>
              <a:spcPct val="150000"/>
            </a:lnSpc>
            <a:spcBef>
              <a:spcPct val="0"/>
            </a:spcBef>
            <a:spcAft>
              <a:spcPct val="35000"/>
            </a:spcAft>
            <a:buFontTx/>
            <a:buNone/>
          </a:pPr>
          <a:r>
            <a:rPr lang="el-GR" sz="1600" kern="1200" dirty="0">
              <a:latin typeface="Arial Nova Light" panose="020B0304020202020204" pitchFamily="34" charset="0"/>
            </a:rPr>
            <a:t>Περιέγραψε μια διαδικασία κατά την οποία οι επιστήμονες θα μπορούσαν να χειριστούν και να ελέγξουν μεμονωμένα άτομα και μόρια</a:t>
          </a:r>
        </a:p>
      </dsp:txBody>
      <dsp:txXfrm>
        <a:off x="7119513" y="703526"/>
        <a:ext cx="3285088" cy="44907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49CE52-3FBF-4A1B-9BC5-D24347216B67}">
      <dsp:nvSpPr>
        <dsp:cNvPr id="0" name=""/>
        <dsp:cNvSpPr/>
      </dsp:nvSpPr>
      <dsp:spPr>
        <a:xfrm>
          <a:off x="349685" y="810022"/>
          <a:ext cx="0" cy="3644886"/>
        </a:xfrm>
        <a:prstGeom prst="line">
          <a:avLst/>
        </a:prstGeom>
        <a:solidFill>
          <a:schemeClr val="lt1">
            <a:alpha val="90000"/>
            <a:hueOff val="0"/>
            <a:satOff val="0"/>
            <a:lumOff val="0"/>
            <a:alphaOff val="0"/>
          </a:schemeClr>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2D4A08FB-464F-4686-8ACC-36B97A13ECD7}">
      <dsp:nvSpPr>
        <dsp:cNvPr id="0" name=""/>
        <dsp:cNvSpPr/>
      </dsp:nvSpPr>
      <dsp:spPr>
        <a:xfrm>
          <a:off x="507647" y="770817"/>
          <a:ext cx="2806664" cy="2401392"/>
        </a:xfrm>
        <a:prstGeom prst="rect">
          <a:avLst/>
        </a:prstGeom>
        <a:blipFill rotWithShape="1">
          <a:blip xmlns:r="http://schemas.openxmlformats.org/officeDocument/2006/relationships" r:embed="rId1"/>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2417FF-DB49-425F-8F2B-5418D980F7A0}">
      <dsp:nvSpPr>
        <dsp:cNvPr id="0" name=""/>
        <dsp:cNvSpPr/>
      </dsp:nvSpPr>
      <dsp:spPr>
        <a:xfrm>
          <a:off x="507647" y="3172209"/>
          <a:ext cx="2806664" cy="2757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800100">
            <a:lnSpc>
              <a:spcPct val="150000"/>
            </a:lnSpc>
            <a:spcBef>
              <a:spcPct val="0"/>
            </a:spcBef>
            <a:spcAft>
              <a:spcPct val="35000"/>
            </a:spcAft>
            <a:buFont typeface="Wingdings" panose="05000000000000000000" pitchFamily="2" charset="2"/>
            <a:buNone/>
          </a:pPr>
          <a:r>
            <a:rPr lang="el-GR" sz="1800" kern="1200" dirty="0">
              <a:latin typeface="Arial Nova Light" panose="020B0304020202020204" pitchFamily="34" charset="0"/>
            </a:rPr>
            <a:t>Σωματίδια προερχόμενα από βιολογικά φαινόμενα</a:t>
          </a:r>
        </a:p>
        <a:p>
          <a:pPr marL="0" lvl="0" indent="0" algn="l" defTabSz="800100">
            <a:lnSpc>
              <a:spcPct val="150000"/>
            </a:lnSpc>
            <a:spcBef>
              <a:spcPct val="0"/>
            </a:spcBef>
            <a:spcAft>
              <a:spcPct val="35000"/>
            </a:spcAft>
            <a:buFont typeface="Wingdings" panose="05000000000000000000" pitchFamily="2" charset="2"/>
            <a:buNone/>
          </a:pPr>
          <a:r>
            <a:rPr lang="el-GR" sz="1800" kern="1200" dirty="0">
              <a:latin typeface="Arial Nova Light" panose="020B0304020202020204" pitchFamily="34" charset="0"/>
            </a:rPr>
            <a:t>Ενδογενή βιομόρια</a:t>
          </a:r>
        </a:p>
      </dsp:txBody>
      <dsp:txXfrm>
        <a:off x="507647" y="3172209"/>
        <a:ext cx="2806664" cy="2757154"/>
      </dsp:txXfrm>
    </dsp:sp>
    <dsp:sp modelId="{EF86CBF3-0A5B-4201-AEE0-FB8FD67F82F7}">
      <dsp:nvSpPr>
        <dsp:cNvPr id="0" name=""/>
        <dsp:cNvSpPr/>
      </dsp:nvSpPr>
      <dsp:spPr>
        <a:xfrm>
          <a:off x="359413" y="0"/>
          <a:ext cx="2964681" cy="592936"/>
        </a:xfrm>
        <a:prstGeom prst="rect">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l-GR" sz="1800" b="1" kern="1200" dirty="0">
              <a:solidFill>
                <a:schemeClr val="tx1"/>
              </a:solidFill>
              <a:latin typeface="Arial" panose="020B0604020202020204" pitchFamily="34" charset="0"/>
              <a:cs typeface="Arial" panose="020B0604020202020204" pitchFamily="34" charset="0"/>
            </a:rPr>
            <a:t>Φυσικά</a:t>
          </a:r>
        </a:p>
      </dsp:txBody>
      <dsp:txXfrm>
        <a:off x="359413" y="0"/>
        <a:ext cx="2964681" cy="592936"/>
      </dsp:txXfrm>
    </dsp:sp>
    <dsp:sp modelId="{A23D71B1-635B-45E9-AB27-B508F36B6BD1}">
      <dsp:nvSpPr>
        <dsp:cNvPr id="0" name=""/>
        <dsp:cNvSpPr/>
      </dsp:nvSpPr>
      <dsp:spPr>
        <a:xfrm>
          <a:off x="3848416" y="810022"/>
          <a:ext cx="0" cy="3644886"/>
        </a:xfrm>
        <a:prstGeom prst="line">
          <a:avLst/>
        </a:prstGeom>
        <a:solidFill>
          <a:schemeClr val="lt1">
            <a:alpha val="90000"/>
            <a:hueOff val="0"/>
            <a:satOff val="0"/>
            <a:lumOff val="0"/>
            <a:alphaOff val="0"/>
          </a:schemeClr>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D2C1B330-681B-4803-BEAA-D887D7573D5E}">
      <dsp:nvSpPr>
        <dsp:cNvPr id="0" name=""/>
        <dsp:cNvSpPr/>
      </dsp:nvSpPr>
      <dsp:spPr>
        <a:xfrm>
          <a:off x="4006378" y="770817"/>
          <a:ext cx="2806664" cy="2401392"/>
        </a:xfrm>
        <a:prstGeom prst="rect">
          <a:avLst/>
        </a:prstGeom>
        <a:blipFill dpi="0" rotWithShape="1">
          <a:blip xmlns:r="http://schemas.openxmlformats.org/officeDocument/2006/relationships" r:embed="rId2"/>
          <a:srcRect/>
          <a:stretch>
            <a:fillRect l="-41090" r="-91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B481AC-9BCE-47AE-AD69-E7B6B68F5974}">
      <dsp:nvSpPr>
        <dsp:cNvPr id="0" name=""/>
        <dsp:cNvSpPr/>
      </dsp:nvSpPr>
      <dsp:spPr>
        <a:xfrm>
          <a:off x="4006378" y="3172209"/>
          <a:ext cx="2806664" cy="2757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800100">
            <a:lnSpc>
              <a:spcPct val="150000"/>
            </a:lnSpc>
            <a:spcBef>
              <a:spcPct val="0"/>
            </a:spcBef>
            <a:spcAft>
              <a:spcPct val="35000"/>
            </a:spcAft>
            <a:buNone/>
          </a:pPr>
          <a:r>
            <a:rPr lang="el-GR" sz="1800" kern="1200" dirty="0">
              <a:latin typeface="Arial Nova Light" panose="020B0304020202020204" pitchFamily="34" charset="0"/>
            </a:rPr>
            <a:t>Σωματίδια που παράγονται ακουσίως από ανθρώπινες δραστηριότητες</a:t>
          </a:r>
        </a:p>
      </dsp:txBody>
      <dsp:txXfrm>
        <a:off x="4006378" y="3172209"/>
        <a:ext cx="2806664" cy="2757154"/>
      </dsp:txXfrm>
    </dsp:sp>
    <dsp:sp modelId="{EF6010DC-2C64-484B-B958-7835366EE70C}">
      <dsp:nvSpPr>
        <dsp:cNvPr id="0" name=""/>
        <dsp:cNvSpPr/>
      </dsp:nvSpPr>
      <dsp:spPr>
        <a:xfrm>
          <a:off x="3858144" y="0"/>
          <a:ext cx="2964681" cy="592936"/>
        </a:xfrm>
        <a:prstGeom prst="rect">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l-GR" sz="1800" b="1" kern="1200" dirty="0">
              <a:solidFill>
                <a:schemeClr val="tx1"/>
              </a:solidFill>
              <a:latin typeface="Arial" panose="020B0604020202020204" pitchFamily="34" charset="0"/>
              <a:cs typeface="Arial" panose="020B0604020202020204" pitchFamily="34" charset="0"/>
            </a:rPr>
            <a:t>Τυχαία σχηματιζόμενα</a:t>
          </a:r>
        </a:p>
      </dsp:txBody>
      <dsp:txXfrm>
        <a:off x="3858144" y="0"/>
        <a:ext cx="2964681" cy="592936"/>
      </dsp:txXfrm>
    </dsp:sp>
    <dsp:sp modelId="{41D80612-6EDB-454A-ABE1-FD7F36C427DB}">
      <dsp:nvSpPr>
        <dsp:cNvPr id="0" name=""/>
        <dsp:cNvSpPr/>
      </dsp:nvSpPr>
      <dsp:spPr>
        <a:xfrm>
          <a:off x="7347146" y="810022"/>
          <a:ext cx="0" cy="3644886"/>
        </a:xfrm>
        <a:prstGeom prst="line">
          <a:avLst/>
        </a:prstGeom>
        <a:solidFill>
          <a:schemeClr val="lt1">
            <a:alpha val="90000"/>
            <a:hueOff val="0"/>
            <a:satOff val="0"/>
            <a:lumOff val="0"/>
            <a:alphaOff val="0"/>
          </a:schemeClr>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2BF58146-012D-4104-B87F-93DFC2100E29}">
      <dsp:nvSpPr>
        <dsp:cNvPr id="0" name=""/>
        <dsp:cNvSpPr/>
      </dsp:nvSpPr>
      <dsp:spPr>
        <a:xfrm>
          <a:off x="7505108" y="770817"/>
          <a:ext cx="2806664" cy="2401392"/>
        </a:xfrm>
        <a:prstGeom prst="rect">
          <a:avLst/>
        </a:prstGeom>
        <a:blipFill dpi="0" rotWithShape="1">
          <a:blip xmlns:r="http://schemas.openxmlformats.org/officeDocument/2006/relationships" r:embed="rId3"/>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210E94-2ED3-4C2C-8C8B-2DCF01CB689C}">
      <dsp:nvSpPr>
        <dsp:cNvPr id="0" name=""/>
        <dsp:cNvSpPr/>
      </dsp:nvSpPr>
      <dsp:spPr>
        <a:xfrm>
          <a:off x="7505108" y="3172209"/>
          <a:ext cx="2806664" cy="2757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800100">
            <a:lnSpc>
              <a:spcPct val="150000"/>
            </a:lnSpc>
            <a:spcBef>
              <a:spcPct val="0"/>
            </a:spcBef>
            <a:spcAft>
              <a:spcPct val="35000"/>
            </a:spcAft>
            <a:buNone/>
          </a:pPr>
          <a:r>
            <a:rPr lang="el-GR" sz="1800" kern="1200" dirty="0">
              <a:latin typeface="Arial Nova Light" panose="020B0304020202020204" pitchFamily="34" charset="0"/>
            </a:rPr>
            <a:t>Σωματίδια ανθρωπογενούς προέλευσης κατασκευασμένα με επιθυμητά τεχνικά χαρακτηριστικά</a:t>
          </a:r>
        </a:p>
      </dsp:txBody>
      <dsp:txXfrm>
        <a:off x="7505108" y="3172209"/>
        <a:ext cx="2806664" cy="2757154"/>
      </dsp:txXfrm>
    </dsp:sp>
    <dsp:sp modelId="{8DC887CF-DE16-4015-91C4-EA70BC53C8B0}">
      <dsp:nvSpPr>
        <dsp:cNvPr id="0" name=""/>
        <dsp:cNvSpPr/>
      </dsp:nvSpPr>
      <dsp:spPr>
        <a:xfrm>
          <a:off x="7356874" y="0"/>
          <a:ext cx="2964681" cy="592936"/>
        </a:xfrm>
        <a:prstGeom prst="rect">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l-GR" sz="1800" b="1" kern="1200" dirty="0">
              <a:solidFill>
                <a:schemeClr val="tx1"/>
              </a:solidFill>
              <a:latin typeface="Arial" panose="020B0604020202020204" pitchFamily="34" charset="0"/>
              <a:cs typeface="Arial" panose="020B0604020202020204" pitchFamily="34" charset="0"/>
            </a:rPr>
            <a:t>Τεχνητά</a:t>
          </a:r>
        </a:p>
      </dsp:txBody>
      <dsp:txXfrm>
        <a:off x="7356874" y="0"/>
        <a:ext cx="2964681" cy="5929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3C8F27-3F06-493C-9A9A-93A60E332286}">
      <dsp:nvSpPr>
        <dsp:cNvPr id="0" name=""/>
        <dsp:cNvSpPr/>
      </dsp:nvSpPr>
      <dsp:spPr>
        <a:xfrm>
          <a:off x="5549383" y="2839923"/>
          <a:ext cx="2578616" cy="257874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660" tIns="73660" rIns="73660" bIns="73660" numCol="1" spcCol="1270" anchor="ctr" anchorCtr="0">
          <a:noAutofit/>
        </a:bodyPr>
        <a:lstStyle/>
        <a:p>
          <a:pPr marL="0" lvl="0" indent="0" algn="ctr" defTabSz="2578100">
            <a:lnSpc>
              <a:spcPct val="90000"/>
            </a:lnSpc>
            <a:spcBef>
              <a:spcPct val="0"/>
            </a:spcBef>
            <a:spcAft>
              <a:spcPct val="35000"/>
            </a:spcAft>
            <a:buNone/>
          </a:pPr>
          <a:endParaRPr lang="el-GR" sz="5800" kern="1200" dirty="0"/>
        </a:p>
      </dsp:txBody>
      <dsp:txXfrm>
        <a:off x="5927013" y="3217571"/>
        <a:ext cx="1823356" cy="1823447"/>
      </dsp:txXfrm>
    </dsp:sp>
    <dsp:sp modelId="{89DBA50B-40F8-4F60-8FEF-1F02DF7DDFEA}">
      <dsp:nvSpPr>
        <dsp:cNvPr id="0" name=""/>
        <dsp:cNvSpPr/>
      </dsp:nvSpPr>
      <dsp:spPr>
        <a:xfrm>
          <a:off x="226995" y="3522"/>
          <a:ext cx="5198064" cy="5418667"/>
        </a:xfrm>
        <a:prstGeom prst="blockArc">
          <a:avLst>
            <a:gd name="adj1" fmla="val 17527788"/>
            <a:gd name="adj2" fmla="val 4119114"/>
            <a:gd name="adj3" fmla="val 5750"/>
          </a:avLst>
        </a:prstGeom>
        <a:solidFill>
          <a:srgbClr val="FF0000"/>
        </a:solidFill>
        <a:ln w="254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26D937-B36E-4858-B67B-6FD6BC487347}">
      <dsp:nvSpPr>
        <dsp:cNvPr id="0" name=""/>
        <dsp:cNvSpPr/>
      </dsp:nvSpPr>
      <dsp:spPr>
        <a:xfrm>
          <a:off x="4060992" y="433414"/>
          <a:ext cx="1381373" cy="1381760"/>
        </a:xfrm>
        <a:prstGeom prst="ellipse">
          <a:avLst/>
        </a:prstGeom>
        <a:solidFill>
          <a:schemeClr val="accent2">
            <a:lumMod val="40000"/>
            <a:lumOff val="60000"/>
          </a:schemeClr>
        </a:solidFill>
        <a:ln w="254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35B33AAF-56E0-4CC5-B3CC-9F4C1B2F70B7}">
      <dsp:nvSpPr>
        <dsp:cNvPr id="0" name=""/>
        <dsp:cNvSpPr/>
      </dsp:nvSpPr>
      <dsp:spPr>
        <a:xfrm>
          <a:off x="5525498" y="479010"/>
          <a:ext cx="1849022" cy="133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l" defTabSz="800100">
            <a:lnSpc>
              <a:spcPct val="150000"/>
            </a:lnSpc>
            <a:spcBef>
              <a:spcPct val="0"/>
            </a:spcBef>
            <a:spcAft>
              <a:spcPct val="10000"/>
            </a:spcAft>
            <a:buNone/>
          </a:pPr>
          <a:r>
            <a:rPr lang="el-GR" sz="1800" kern="1200" dirty="0">
              <a:latin typeface="Arial Nova Light" panose="020B0304020202020204" pitchFamily="34" charset="0"/>
            </a:rPr>
            <a:t>Όλες οι διαστάσεις στη νανοκλίμακα</a:t>
          </a:r>
        </a:p>
      </dsp:txBody>
      <dsp:txXfrm>
        <a:off x="5525498" y="479010"/>
        <a:ext cx="1849022" cy="1337327"/>
      </dsp:txXfrm>
    </dsp:sp>
    <dsp:sp modelId="{AB695F10-C17D-4AE1-BCF5-58D0C3BD68B6}">
      <dsp:nvSpPr>
        <dsp:cNvPr id="0" name=""/>
        <dsp:cNvSpPr/>
      </dsp:nvSpPr>
      <dsp:spPr>
        <a:xfrm>
          <a:off x="4573251" y="2028748"/>
          <a:ext cx="1381373" cy="1381760"/>
        </a:xfrm>
        <a:prstGeom prst="ellipse">
          <a:avLst/>
        </a:prstGeom>
        <a:solidFill>
          <a:schemeClr val="accent2">
            <a:lumMod val="40000"/>
            <a:lumOff val="60000"/>
          </a:schemeClr>
        </a:solidFill>
        <a:ln w="254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230F8CC5-102E-47D4-86F8-03972FF3AF31}">
      <dsp:nvSpPr>
        <dsp:cNvPr id="0" name=""/>
        <dsp:cNvSpPr/>
      </dsp:nvSpPr>
      <dsp:spPr>
        <a:xfrm>
          <a:off x="6067107" y="2048256"/>
          <a:ext cx="1849022" cy="133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l" defTabSz="800100">
            <a:lnSpc>
              <a:spcPct val="150000"/>
            </a:lnSpc>
            <a:spcBef>
              <a:spcPct val="0"/>
            </a:spcBef>
            <a:spcAft>
              <a:spcPct val="10000"/>
            </a:spcAft>
            <a:buNone/>
          </a:pPr>
          <a:r>
            <a:rPr lang="el-GR" sz="1800" kern="1200" dirty="0">
              <a:latin typeface="Arial Nova Light" panose="020B0304020202020204" pitchFamily="34" charset="0"/>
            </a:rPr>
            <a:t>Δύο διαστάσεις στη νανοκλίμακα</a:t>
          </a:r>
        </a:p>
      </dsp:txBody>
      <dsp:txXfrm>
        <a:off x="6067107" y="2048256"/>
        <a:ext cx="1849022" cy="1337327"/>
      </dsp:txXfrm>
    </dsp:sp>
    <dsp:sp modelId="{5E830631-A5B0-4724-AB61-4EF5BF2D08ED}">
      <dsp:nvSpPr>
        <dsp:cNvPr id="0" name=""/>
        <dsp:cNvSpPr/>
      </dsp:nvSpPr>
      <dsp:spPr>
        <a:xfrm>
          <a:off x="4039346" y="3622920"/>
          <a:ext cx="1381373" cy="1381760"/>
        </a:xfrm>
        <a:prstGeom prst="ellipse">
          <a:avLst/>
        </a:prstGeom>
        <a:solidFill>
          <a:schemeClr val="accent2">
            <a:lumMod val="40000"/>
            <a:lumOff val="60000"/>
          </a:schemeClr>
        </a:solidFill>
        <a:ln w="254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4043684C-0094-4A1E-9EAB-62C8D9F210E2}">
      <dsp:nvSpPr>
        <dsp:cNvPr id="0" name=""/>
        <dsp:cNvSpPr/>
      </dsp:nvSpPr>
      <dsp:spPr>
        <a:xfrm>
          <a:off x="5525498" y="3651097"/>
          <a:ext cx="1849022" cy="133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l" defTabSz="800100">
            <a:lnSpc>
              <a:spcPct val="150000"/>
            </a:lnSpc>
            <a:spcBef>
              <a:spcPct val="0"/>
            </a:spcBef>
            <a:spcAft>
              <a:spcPct val="10000"/>
            </a:spcAft>
            <a:buNone/>
          </a:pPr>
          <a:r>
            <a:rPr lang="el-GR" sz="1800" kern="1200" dirty="0">
              <a:latin typeface="Arial Nova Light" panose="020B0304020202020204" pitchFamily="34" charset="0"/>
            </a:rPr>
            <a:t>Μία διάσταση στη νανοκλίμακα</a:t>
          </a:r>
        </a:p>
      </dsp:txBody>
      <dsp:txXfrm>
        <a:off x="5525498" y="3651097"/>
        <a:ext cx="1849022" cy="13373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51909C-DF6C-4C7A-92A4-219F7B0DAF82}">
      <dsp:nvSpPr>
        <dsp:cNvPr id="0" name=""/>
        <dsp:cNvSpPr/>
      </dsp:nvSpPr>
      <dsp:spPr>
        <a:xfrm>
          <a:off x="8733607" y="1126718"/>
          <a:ext cx="3448305" cy="2566672"/>
        </a:xfrm>
        <a:prstGeom prst="roundRect">
          <a:avLst/>
        </a:prstGeom>
        <a:blipFill dpi="0" rotWithShape="1">
          <a:blip xmlns:r="http://schemas.openxmlformats.org/officeDocument/2006/relationships" r:embed="rId1"/>
          <a:srcRect/>
          <a:stretch>
            <a:fillRect l="16800" t="1814" r="16800" b="181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9D073D-DBA0-4389-9D30-C5420F1F42B3}">
      <dsp:nvSpPr>
        <dsp:cNvPr id="0" name=""/>
        <dsp:cNvSpPr/>
      </dsp:nvSpPr>
      <dsp:spPr>
        <a:xfrm>
          <a:off x="8746588" y="3855588"/>
          <a:ext cx="3445411" cy="1278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l-GR" sz="1800" b="1" kern="1200" dirty="0">
              <a:latin typeface="Arial" panose="020B0604020202020204" pitchFamily="34" charset="0"/>
              <a:cs typeface="Arial" panose="020B0604020202020204" pitchFamily="34" charset="0"/>
            </a:rPr>
            <a:t>Ανόργανα</a:t>
          </a:r>
        </a:p>
      </dsp:txBody>
      <dsp:txXfrm>
        <a:off x="8746588" y="3855588"/>
        <a:ext cx="3445411" cy="1278247"/>
      </dsp:txXfrm>
    </dsp:sp>
    <dsp:sp modelId="{B6381F4A-9C13-4726-A679-1FDC4B1402E3}">
      <dsp:nvSpPr>
        <dsp:cNvPr id="0" name=""/>
        <dsp:cNvSpPr/>
      </dsp:nvSpPr>
      <dsp:spPr>
        <a:xfrm>
          <a:off x="4210291" y="997852"/>
          <a:ext cx="4178629" cy="3082138"/>
        </a:xfrm>
        <a:prstGeom prst="roundRect">
          <a:avLst/>
        </a:prstGeom>
        <a:blipFill dpi="0" rotWithShape="1">
          <a:blip xmlns:r="http://schemas.openxmlformats.org/officeDocument/2006/relationships" r:embed="rId2"/>
          <a:srcRect/>
          <a:stretch>
            <a:fillRect l="1538" t="27552" r="1538" b="2755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CF1F60-A284-4563-81A1-FF626C02D3FF}">
      <dsp:nvSpPr>
        <dsp:cNvPr id="0" name=""/>
        <dsp:cNvSpPr/>
      </dsp:nvSpPr>
      <dsp:spPr>
        <a:xfrm>
          <a:off x="4373276" y="3863239"/>
          <a:ext cx="3445411" cy="1278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l-GR" sz="1800" b="1" kern="1200" dirty="0">
              <a:latin typeface="Arial" panose="020B0604020202020204" pitchFamily="34" charset="0"/>
              <a:cs typeface="Arial" panose="020B0604020202020204" pitchFamily="34" charset="0"/>
            </a:rPr>
            <a:t>Οργανικά </a:t>
          </a:r>
        </a:p>
      </dsp:txBody>
      <dsp:txXfrm>
        <a:off x="4373276" y="3863239"/>
        <a:ext cx="3445411" cy="1278247"/>
      </dsp:txXfrm>
    </dsp:sp>
    <dsp:sp modelId="{7C06BF22-7A7D-4487-ABB7-0FEB17345CAA}">
      <dsp:nvSpPr>
        <dsp:cNvPr id="0" name=""/>
        <dsp:cNvSpPr/>
      </dsp:nvSpPr>
      <dsp:spPr>
        <a:xfrm>
          <a:off x="10086" y="1098042"/>
          <a:ext cx="3855519" cy="2681378"/>
        </a:xfrm>
        <a:prstGeom prst="roundRect">
          <a:avLst/>
        </a:prstGeom>
        <a:blipFill dpi="0" rotWithShape="1">
          <a:blip xmlns:r="http://schemas.openxmlformats.org/officeDocument/2006/relationships" r:embed="rId3"/>
          <a:srcRect/>
          <a:stretch>
            <a:fillRect l="11849" t="4356" r="11849" b="435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62C1F1-872E-4061-B3B4-3AF956CCE916}">
      <dsp:nvSpPr>
        <dsp:cNvPr id="0" name=""/>
        <dsp:cNvSpPr/>
      </dsp:nvSpPr>
      <dsp:spPr>
        <a:xfrm>
          <a:off x="242359" y="3824762"/>
          <a:ext cx="3445411" cy="1278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l-GR" sz="1800" b="1" kern="1200" dirty="0">
              <a:latin typeface="Arial" panose="020B0604020202020204" pitchFamily="34" charset="0"/>
              <a:cs typeface="Arial" panose="020B0604020202020204" pitchFamily="34" charset="0"/>
            </a:rPr>
            <a:t>Βασισμένα στον άνθρακα</a:t>
          </a:r>
        </a:p>
      </dsp:txBody>
      <dsp:txXfrm>
        <a:off x="242359" y="3824762"/>
        <a:ext cx="3445411" cy="127824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E2E87D-5A77-4206-91AC-3391AE9056A2}">
      <dsp:nvSpPr>
        <dsp:cNvPr id="0" name=""/>
        <dsp:cNvSpPr/>
      </dsp:nvSpPr>
      <dsp:spPr>
        <a:xfrm>
          <a:off x="915960" y="4878"/>
          <a:ext cx="2527010" cy="1741110"/>
        </a:xfrm>
        <a:prstGeom prst="rect">
          <a:avLst/>
        </a:prstGeom>
        <a:blipFill rotWithShape="1">
          <a:blip xmlns:r="http://schemas.openxmlformats.org/officeDocument/2006/relationships" r:embed="rId1"/>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EC4F38-52E0-4CDF-A0B7-8F8CB1EB1153}">
      <dsp:nvSpPr>
        <dsp:cNvPr id="0" name=""/>
        <dsp:cNvSpPr/>
      </dsp:nvSpPr>
      <dsp:spPr>
        <a:xfrm>
          <a:off x="915960" y="1745988"/>
          <a:ext cx="2527010" cy="937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l-GR" sz="1600" b="1" kern="1200" dirty="0">
              <a:latin typeface="Arial" panose="020B0604020202020204" pitchFamily="34" charset="0"/>
              <a:cs typeface="Arial" panose="020B0604020202020204" pitchFamily="34" charset="0"/>
            </a:rPr>
            <a:t>Ενεργειακές πηγές</a:t>
          </a:r>
        </a:p>
        <a:p>
          <a:pPr marL="0" lvl="0" indent="0" algn="ctr" defTabSz="711200">
            <a:lnSpc>
              <a:spcPct val="90000"/>
            </a:lnSpc>
            <a:spcBef>
              <a:spcPct val="0"/>
            </a:spcBef>
            <a:spcAft>
              <a:spcPct val="35000"/>
            </a:spcAft>
            <a:buNone/>
          </a:pPr>
          <a:r>
            <a:rPr lang="el-GR" sz="1500" b="0" kern="1200" dirty="0">
              <a:latin typeface="Arial Nova Light" panose="020B0304020202020204" pitchFamily="34" charset="0"/>
            </a:rPr>
            <a:t>Προηγμένα ηλιακά συστήματα</a:t>
          </a:r>
        </a:p>
        <a:p>
          <a:pPr marL="0" lvl="0" indent="0" algn="ctr" defTabSz="711200">
            <a:lnSpc>
              <a:spcPct val="90000"/>
            </a:lnSpc>
            <a:spcBef>
              <a:spcPct val="0"/>
            </a:spcBef>
            <a:spcAft>
              <a:spcPct val="35000"/>
            </a:spcAft>
            <a:buNone/>
          </a:pPr>
          <a:r>
            <a:rPr lang="el-GR" sz="1500" b="0" kern="1200" dirty="0">
              <a:latin typeface="Arial Nova Light" panose="020B0304020202020204" pitchFamily="34" charset="0"/>
            </a:rPr>
            <a:t>Βελτιωμένες μπαταρίες</a:t>
          </a:r>
        </a:p>
      </dsp:txBody>
      <dsp:txXfrm>
        <a:off x="915960" y="1745988"/>
        <a:ext cx="2527010" cy="937521"/>
      </dsp:txXfrm>
    </dsp:sp>
    <dsp:sp modelId="{D9953F40-6F50-4C2F-AD20-BFD4E32F1B46}">
      <dsp:nvSpPr>
        <dsp:cNvPr id="0" name=""/>
        <dsp:cNvSpPr/>
      </dsp:nvSpPr>
      <dsp:spPr>
        <a:xfrm>
          <a:off x="3695779" y="3"/>
          <a:ext cx="2527010" cy="1741110"/>
        </a:xfrm>
        <a:prstGeom prst="rect">
          <a:avLst/>
        </a:prstGeom>
        <a:blipFill rotWithShape="1">
          <a:blip xmlns:r="http://schemas.openxmlformats.org/officeDocument/2006/relationships" r:embed="rId2"/>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11EC73-0A7A-42C5-B839-8EA83C2AE541}">
      <dsp:nvSpPr>
        <dsp:cNvPr id="0" name=""/>
        <dsp:cNvSpPr/>
      </dsp:nvSpPr>
      <dsp:spPr>
        <a:xfrm>
          <a:off x="3695779" y="1745988"/>
          <a:ext cx="2527010" cy="937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l-GR" sz="1600" b="1" kern="1200" dirty="0">
              <a:latin typeface="Arial" panose="020B0604020202020204" pitchFamily="34" charset="0"/>
              <a:cs typeface="Arial" panose="020B0604020202020204" pitchFamily="34" charset="0"/>
            </a:rPr>
            <a:t>Δομικές κατασκευές</a:t>
          </a:r>
        </a:p>
        <a:p>
          <a:pPr marL="0" lvl="0" indent="0" algn="ctr" defTabSz="711200">
            <a:lnSpc>
              <a:spcPct val="90000"/>
            </a:lnSpc>
            <a:spcBef>
              <a:spcPct val="0"/>
            </a:spcBef>
            <a:spcAft>
              <a:spcPct val="35000"/>
            </a:spcAft>
            <a:buNone/>
          </a:pPr>
          <a:r>
            <a:rPr lang="el-GR" sz="1500" b="0" kern="1200" dirty="0">
              <a:latin typeface="Arial Nova Light" panose="020B0304020202020204" pitchFamily="34" charset="0"/>
            </a:rPr>
            <a:t>Δομικά υλικά με αυξημένη αντοχή και ανθεκτικότητα</a:t>
          </a:r>
        </a:p>
      </dsp:txBody>
      <dsp:txXfrm>
        <a:off x="3695779" y="1745988"/>
        <a:ext cx="2527010" cy="937521"/>
      </dsp:txXfrm>
    </dsp:sp>
    <dsp:sp modelId="{5A5CC436-F903-45AE-BDAA-380DE52CB6EE}">
      <dsp:nvSpPr>
        <dsp:cNvPr id="0" name=""/>
        <dsp:cNvSpPr/>
      </dsp:nvSpPr>
      <dsp:spPr>
        <a:xfrm>
          <a:off x="6475597" y="4878"/>
          <a:ext cx="2527010" cy="1741110"/>
        </a:xfrm>
        <a:prstGeom prst="rect">
          <a:avLst/>
        </a:prstGeom>
        <a:blipFill rotWithShape="1">
          <a:blip xmlns:r="http://schemas.openxmlformats.org/officeDocument/2006/relationships" r:embed="rId3"/>
          <a:srcRect/>
          <a:stretch>
            <a:fillRect l="-12000" r="-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3E2198-FC8C-4C37-9018-5A306B148379}">
      <dsp:nvSpPr>
        <dsp:cNvPr id="0" name=""/>
        <dsp:cNvSpPr/>
      </dsp:nvSpPr>
      <dsp:spPr>
        <a:xfrm>
          <a:off x="6475597" y="1745988"/>
          <a:ext cx="2527010" cy="937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marL="0" lvl="0" indent="0" algn="ctr" defTabSz="666750">
            <a:lnSpc>
              <a:spcPct val="90000"/>
            </a:lnSpc>
            <a:spcBef>
              <a:spcPct val="0"/>
            </a:spcBef>
            <a:spcAft>
              <a:spcPct val="35000"/>
            </a:spcAft>
            <a:buNone/>
          </a:pPr>
          <a:r>
            <a:rPr lang="el-GR" sz="1500" b="1" kern="1200" dirty="0">
              <a:latin typeface="Arial" panose="020B0604020202020204" pitchFamily="34" charset="0"/>
              <a:cs typeface="Arial" panose="020B0604020202020204" pitchFamily="34" charset="0"/>
            </a:rPr>
            <a:t>Ηλεκτρονικές συσκευές</a:t>
          </a:r>
          <a:endParaRPr lang="en-US" sz="1500" b="1" kern="1200" dirty="0">
            <a:latin typeface="Arial" panose="020B0604020202020204" pitchFamily="34" charset="0"/>
            <a:cs typeface="Arial" panose="020B0604020202020204" pitchFamily="34" charset="0"/>
          </a:endParaRPr>
        </a:p>
        <a:p>
          <a:pPr marL="0" lvl="0" indent="0" algn="ctr" defTabSz="666750">
            <a:lnSpc>
              <a:spcPct val="90000"/>
            </a:lnSpc>
            <a:spcBef>
              <a:spcPct val="0"/>
            </a:spcBef>
            <a:spcAft>
              <a:spcPct val="35000"/>
            </a:spcAft>
            <a:buNone/>
          </a:pPr>
          <a:r>
            <a:rPr lang="el-GR" sz="1500" b="0" kern="1200" dirty="0">
              <a:latin typeface="Arial Nova Light" panose="020B0304020202020204" pitchFamily="34" charset="0"/>
            </a:rPr>
            <a:t>Εξελιγμένες οθόνες</a:t>
          </a:r>
        </a:p>
        <a:p>
          <a:pPr marL="0" lvl="0" indent="0" algn="ctr" defTabSz="666750">
            <a:lnSpc>
              <a:spcPct val="90000"/>
            </a:lnSpc>
            <a:spcBef>
              <a:spcPct val="0"/>
            </a:spcBef>
            <a:spcAft>
              <a:spcPct val="35000"/>
            </a:spcAft>
            <a:buNone/>
          </a:pPr>
          <a:r>
            <a:rPr lang="el-GR" sz="1500" b="0" kern="1200" dirty="0">
              <a:latin typeface="Arial Nova Light" panose="020B0304020202020204" pitchFamily="34" charset="0"/>
            </a:rPr>
            <a:t>Κάρτες μνήμης με αυξημένη χωρητικότητα</a:t>
          </a:r>
        </a:p>
        <a:p>
          <a:pPr marL="0" lvl="0" indent="0" algn="ctr" defTabSz="666750">
            <a:lnSpc>
              <a:spcPct val="90000"/>
            </a:lnSpc>
            <a:spcBef>
              <a:spcPct val="0"/>
            </a:spcBef>
            <a:spcAft>
              <a:spcPct val="35000"/>
            </a:spcAft>
            <a:buNone/>
          </a:pPr>
          <a:endParaRPr lang="el-GR" sz="1400" b="0" kern="1200" dirty="0">
            <a:latin typeface="Century Gothic" panose="020B0502020202020204" pitchFamily="34" charset="0"/>
          </a:endParaRPr>
        </a:p>
      </dsp:txBody>
      <dsp:txXfrm>
        <a:off x="6475597" y="1745988"/>
        <a:ext cx="2527010" cy="937521"/>
      </dsp:txXfrm>
    </dsp:sp>
    <dsp:sp modelId="{623234E1-9990-4157-BD19-8C0C604CB5FA}">
      <dsp:nvSpPr>
        <dsp:cNvPr id="0" name=""/>
        <dsp:cNvSpPr/>
      </dsp:nvSpPr>
      <dsp:spPr>
        <a:xfrm>
          <a:off x="915960" y="2936211"/>
          <a:ext cx="2527010" cy="1741110"/>
        </a:xfrm>
        <a:prstGeom prst="rect">
          <a:avLst/>
        </a:prstGeom>
        <a:blipFill rotWithShape="1">
          <a:blip xmlns:r="http://schemas.openxmlformats.org/officeDocument/2006/relationships" r:embed="rId4"/>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FCCF03-0C9A-4530-9C71-5967283DECA5}">
      <dsp:nvSpPr>
        <dsp:cNvPr id="0" name=""/>
        <dsp:cNvSpPr/>
      </dsp:nvSpPr>
      <dsp:spPr>
        <a:xfrm>
          <a:off x="915960" y="4677321"/>
          <a:ext cx="2527010" cy="937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l-GR" sz="1600" b="1" kern="1200" dirty="0">
              <a:latin typeface="Arial" panose="020B0604020202020204" pitchFamily="34" charset="0"/>
              <a:cs typeface="Arial" panose="020B0604020202020204" pitchFamily="34" charset="0"/>
            </a:rPr>
            <a:t>Περιβαλλοντική προστασία</a:t>
          </a:r>
          <a:endParaRPr lang="en-US" sz="1600" b="1" kern="1200" dirty="0">
            <a:latin typeface="Arial" panose="020B0604020202020204" pitchFamily="34" charset="0"/>
            <a:cs typeface="Arial" panose="020B0604020202020204" pitchFamily="34" charset="0"/>
          </a:endParaRPr>
        </a:p>
        <a:p>
          <a:pPr marL="0" lvl="0" indent="0" algn="ctr" defTabSz="711200">
            <a:lnSpc>
              <a:spcPct val="90000"/>
            </a:lnSpc>
            <a:spcBef>
              <a:spcPct val="0"/>
            </a:spcBef>
            <a:spcAft>
              <a:spcPct val="35000"/>
            </a:spcAft>
            <a:buNone/>
          </a:pPr>
          <a:r>
            <a:rPr lang="el-GR" sz="1500" b="0" kern="1200" dirty="0">
              <a:latin typeface="Arial Nova Light" panose="020B0304020202020204" pitchFamily="34" charset="0"/>
            </a:rPr>
            <a:t>Αποκατάσταση επιμολυσμένου εδάφους και υπογείων υδάτων</a:t>
          </a:r>
        </a:p>
      </dsp:txBody>
      <dsp:txXfrm>
        <a:off x="915960" y="4677321"/>
        <a:ext cx="2527010" cy="937521"/>
      </dsp:txXfrm>
    </dsp:sp>
    <dsp:sp modelId="{3D7A1C89-E7E5-47F7-B716-F5AECFB8DFDF}">
      <dsp:nvSpPr>
        <dsp:cNvPr id="0" name=""/>
        <dsp:cNvSpPr/>
      </dsp:nvSpPr>
      <dsp:spPr>
        <a:xfrm>
          <a:off x="3695779" y="2936211"/>
          <a:ext cx="2527010" cy="1741110"/>
        </a:xfrm>
        <a:prstGeom prst="rect">
          <a:avLst/>
        </a:prstGeom>
        <a:blipFill rotWithShape="1">
          <a:blip xmlns:r="http://schemas.openxmlformats.org/officeDocument/2006/relationships" r:embed="rId5"/>
          <a:srcRect/>
          <a:stretch>
            <a:fillRect t="-12000" b="-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431A10-C301-4F6C-89EB-071D42E52D0C}">
      <dsp:nvSpPr>
        <dsp:cNvPr id="0" name=""/>
        <dsp:cNvSpPr/>
      </dsp:nvSpPr>
      <dsp:spPr>
        <a:xfrm>
          <a:off x="3695779" y="4677321"/>
          <a:ext cx="2527010" cy="937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928" tIns="312928" rIns="312928" bIns="0" numCol="1" spcCol="1270" anchor="t" anchorCtr="0">
          <a:noAutofit/>
        </a:bodyPr>
        <a:lstStyle/>
        <a:p>
          <a:pPr marL="0" lvl="0" indent="0" algn="ctr" defTabSz="1955800">
            <a:lnSpc>
              <a:spcPct val="90000"/>
            </a:lnSpc>
            <a:spcBef>
              <a:spcPct val="0"/>
            </a:spcBef>
            <a:spcAft>
              <a:spcPct val="35000"/>
            </a:spcAft>
            <a:buNone/>
          </a:pPr>
          <a:endParaRPr lang="el-GR" sz="4400" kern="1200"/>
        </a:p>
      </dsp:txBody>
      <dsp:txXfrm>
        <a:off x="3695779" y="4677321"/>
        <a:ext cx="2527010" cy="937521"/>
      </dsp:txXfrm>
    </dsp:sp>
    <dsp:sp modelId="{5F6B8247-084B-4982-9B49-991BCEC50CA6}">
      <dsp:nvSpPr>
        <dsp:cNvPr id="0" name=""/>
        <dsp:cNvSpPr/>
      </dsp:nvSpPr>
      <dsp:spPr>
        <a:xfrm>
          <a:off x="6475597" y="2936211"/>
          <a:ext cx="2527010" cy="1741110"/>
        </a:xfrm>
        <a:prstGeom prst="rect">
          <a:avLst/>
        </a:prstGeom>
        <a:blipFill rotWithShape="1">
          <a:blip xmlns:r="http://schemas.openxmlformats.org/officeDocument/2006/relationships" r:embed="rId6"/>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A5DC00-D2DD-426F-8B69-A4B767A70CD1}">
      <dsp:nvSpPr>
        <dsp:cNvPr id="0" name=""/>
        <dsp:cNvSpPr/>
      </dsp:nvSpPr>
      <dsp:spPr>
        <a:xfrm>
          <a:off x="6475597" y="4677321"/>
          <a:ext cx="2527010" cy="937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928" tIns="312928" rIns="312928" bIns="0" numCol="1" spcCol="1270" anchor="t" anchorCtr="0">
          <a:noAutofit/>
        </a:bodyPr>
        <a:lstStyle/>
        <a:p>
          <a:pPr marL="0" lvl="0" indent="0" algn="ctr" defTabSz="1955800">
            <a:lnSpc>
              <a:spcPct val="90000"/>
            </a:lnSpc>
            <a:spcBef>
              <a:spcPct val="0"/>
            </a:spcBef>
            <a:spcAft>
              <a:spcPct val="35000"/>
            </a:spcAft>
            <a:buNone/>
          </a:pPr>
          <a:endParaRPr lang="el-GR" sz="4400" kern="1200"/>
        </a:p>
      </dsp:txBody>
      <dsp:txXfrm>
        <a:off x="6475597" y="4677321"/>
        <a:ext cx="2527010" cy="93752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ECDCBC-AA6F-4BD8-9659-95C7F46B2E15}">
      <dsp:nvSpPr>
        <dsp:cNvPr id="0" name=""/>
        <dsp:cNvSpPr/>
      </dsp:nvSpPr>
      <dsp:spPr>
        <a:xfrm>
          <a:off x="10919252" y="1031231"/>
          <a:ext cx="260111" cy="4814118"/>
        </a:xfrm>
        <a:prstGeom prst="rect">
          <a:avLst/>
        </a:prstGeom>
        <a:solidFill>
          <a:schemeClr val="accent2">
            <a:lumMod val="40000"/>
            <a:lumOff val="60000"/>
            <a:alpha val="40000"/>
          </a:schemeClr>
        </a:solidFill>
        <a:ln>
          <a:noFill/>
        </a:ln>
        <a:effectLst/>
      </dsp:spPr>
      <dsp:style>
        <a:lnRef idx="0">
          <a:scrgbClr r="0" g="0" b="0"/>
        </a:lnRef>
        <a:fillRef idx="1">
          <a:scrgbClr r="0" g="0" b="0"/>
        </a:fillRef>
        <a:effectRef idx="0">
          <a:scrgbClr r="0" g="0" b="0"/>
        </a:effectRef>
        <a:fontRef idx="minor"/>
      </dsp:style>
    </dsp:sp>
    <dsp:sp modelId="{FE503B09-5842-40DC-8C05-9BD93C18D06D}">
      <dsp:nvSpPr>
        <dsp:cNvPr id="0" name=""/>
        <dsp:cNvSpPr/>
      </dsp:nvSpPr>
      <dsp:spPr>
        <a:xfrm>
          <a:off x="510403" y="1031231"/>
          <a:ext cx="6765095" cy="4814118"/>
        </a:xfrm>
        <a:prstGeom prst="frame">
          <a:avLst>
            <a:gd name="adj1" fmla="val 5450"/>
          </a:avLst>
        </a:prstGeom>
        <a:solidFill>
          <a:schemeClr val="accent2">
            <a:lumMod val="40000"/>
            <a:lumOff val="60000"/>
            <a:alpha val="40000"/>
          </a:schemeClr>
        </a:solidFill>
        <a:ln>
          <a:noFill/>
        </a:ln>
        <a:effectLst/>
      </dsp:spPr>
      <dsp:style>
        <a:lnRef idx="0">
          <a:scrgbClr r="0" g="0" b="0"/>
        </a:lnRef>
        <a:fillRef idx="1">
          <a:scrgbClr r="0" g="0" b="0"/>
        </a:fillRef>
        <a:effectRef idx="0">
          <a:scrgbClr r="0" g="0" b="0"/>
        </a:effectRef>
        <a:fontRef idx="minor"/>
      </dsp:style>
    </dsp:sp>
    <dsp:sp modelId="{7D0BA126-3588-4D98-8978-020B74842B2D}">
      <dsp:nvSpPr>
        <dsp:cNvPr id="0" name=""/>
        <dsp:cNvSpPr/>
      </dsp:nvSpPr>
      <dsp:spPr>
        <a:xfrm>
          <a:off x="825" y="104104"/>
          <a:ext cx="7003916" cy="5254327"/>
        </a:xfrm>
        <a:prstGeom prst="rect">
          <a:avLst/>
        </a:prstGeom>
        <a:blipFill dpi="0" rotWithShape="1">
          <a:blip xmlns:r="http://schemas.openxmlformats.org/officeDocument/2006/relationships" r:embed="rId1"/>
          <a:srcRect/>
          <a:stretch>
            <a:fillRect l="-115" t="12316" r="-115" b="-1386"/>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BE5A6C0-034E-4478-A592-D70E7E3B3956}">
      <dsp:nvSpPr>
        <dsp:cNvPr id="0" name=""/>
        <dsp:cNvSpPr/>
      </dsp:nvSpPr>
      <dsp:spPr>
        <a:xfrm>
          <a:off x="774887" y="5009752"/>
          <a:ext cx="6240500" cy="571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560" tIns="60960" rIns="162560" bIns="60960" numCol="1" spcCol="1270" anchor="ctr" anchorCtr="0">
          <a:noAutofit/>
        </a:bodyPr>
        <a:lstStyle/>
        <a:p>
          <a:pPr marL="0" lvl="0" indent="0" algn="ctr" defTabSz="711200">
            <a:lnSpc>
              <a:spcPct val="90000"/>
            </a:lnSpc>
            <a:spcBef>
              <a:spcPct val="0"/>
            </a:spcBef>
            <a:spcAft>
              <a:spcPct val="35000"/>
            </a:spcAft>
            <a:buNone/>
          </a:pPr>
          <a:r>
            <a:rPr lang="el-GR" sz="1600" b="1" kern="1200" dirty="0">
              <a:latin typeface="Arial" panose="020B0604020202020204" pitchFamily="34" charset="0"/>
              <a:cs typeface="Arial" panose="020B0604020202020204" pitchFamily="34" charset="0"/>
            </a:rPr>
            <a:t>Νανοφορείς</a:t>
          </a:r>
        </a:p>
      </dsp:txBody>
      <dsp:txXfrm>
        <a:off x="774887" y="5009752"/>
        <a:ext cx="6240500" cy="571440"/>
      </dsp:txXfrm>
    </dsp:sp>
    <dsp:sp modelId="{F06131B0-2828-4604-9ED4-2C134BC04CC1}">
      <dsp:nvSpPr>
        <dsp:cNvPr id="0" name=""/>
        <dsp:cNvSpPr/>
      </dsp:nvSpPr>
      <dsp:spPr>
        <a:xfrm>
          <a:off x="7522333" y="1358688"/>
          <a:ext cx="3092927" cy="4159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Font typeface="Wingdings" panose="05000000000000000000" pitchFamily="2" charset="2"/>
            <a:buNone/>
          </a:pPr>
          <a:r>
            <a:rPr lang="el-GR" sz="1600" kern="1200" dirty="0">
              <a:latin typeface="Arial Nova Light" panose="020B0304020202020204" pitchFamily="34" charset="0"/>
            </a:rPr>
            <a:t>Συστήματα που επιτρέπουν σε ένα θεραπευτικό παράγοντα να δράσει επιλεκτικά στην περιοχή-στόχο δίχως να φτάσει σε μη στοχευμένα κύτταρα, όργανα ή ιστούς</a:t>
          </a:r>
        </a:p>
        <a:p>
          <a:pPr marL="0" lvl="0" indent="0" algn="l" defTabSz="711200">
            <a:lnSpc>
              <a:spcPct val="90000"/>
            </a:lnSpc>
            <a:spcBef>
              <a:spcPct val="0"/>
            </a:spcBef>
            <a:spcAft>
              <a:spcPct val="35000"/>
            </a:spcAft>
            <a:buNone/>
          </a:pPr>
          <a:endParaRPr lang="el-GR" sz="1600" kern="1200" dirty="0">
            <a:latin typeface="Arial Nova Light" panose="020B0304020202020204" pitchFamily="34" charset="0"/>
          </a:endParaRPr>
        </a:p>
        <a:p>
          <a:pPr marL="0" lvl="0" indent="0" algn="l" defTabSz="711200">
            <a:lnSpc>
              <a:spcPct val="90000"/>
            </a:lnSpc>
            <a:spcBef>
              <a:spcPct val="0"/>
            </a:spcBef>
            <a:spcAft>
              <a:spcPct val="35000"/>
            </a:spcAft>
            <a:buNone/>
          </a:pPr>
          <a:r>
            <a:rPr lang="el-GR" sz="1600" kern="1200" dirty="0">
              <a:latin typeface="Arial Nova Light" panose="020B0304020202020204" pitchFamily="34" charset="0"/>
            </a:rPr>
            <a:t>Επιτυγχάνεται ο έλεγχος του χρόνου (</a:t>
          </a:r>
          <a:r>
            <a:rPr lang="en-US" sz="1600" kern="1200" dirty="0">
              <a:latin typeface="Arial Nova Light" panose="020B0304020202020204" pitchFamily="34" charset="0"/>
            </a:rPr>
            <a:t>c</a:t>
          </a:r>
          <a:r>
            <a:rPr lang="el-GR" sz="1600" kern="1200" dirty="0">
              <a:latin typeface="Arial Nova Light" panose="020B0304020202020204" pitchFamily="34" charset="0"/>
            </a:rPr>
            <a:t>ontrolled </a:t>
          </a:r>
          <a:r>
            <a:rPr lang="en-US" sz="1600" kern="1200" dirty="0">
              <a:latin typeface="Arial Nova Light" panose="020B0304020202020204" pitchFamily="34" charset="0"/>
            </a:rPr>
            <a:t>r</a:t>
          </a:r>
          <a:r>
            <a:rPr lang="el-GR" sz="1600" kern="1200" dirty="0">
              <a:latin typeface="Arial Nova Light" panose="020B0304020202020204" pitchFamily="34" charset="0"/>
            </a:rPr>
            <a:t>elease) και του τόπου διάθεσης του θεραπευτικού παράγοντα (</a:t>
          </a:r>
          <a:r>
            <a:rPr lang="en-US" sz="1600" kern="1200" dirty="0">
              <a:latin typeface="Arial Nova Light" panose="020B0304020202020204" pitchFamily="34" charset="0"/>
            </a:rPr>
            <a:t>t</a:t>
          </a:r>
          <a:r>
            <a:rPr lang="el-GR" sz="1600" kern="1200" dirty="0">
              <a:latin typeface="Arial Nova Light" panose="020B0304020202020204" pitchFamily="34" charset="0"/>
            </a:rPr>
            <a:t>argeted </a:t>
          </a:r>
          <a:r>
            <a:rPr lang="en-US" sz="1600" kern="1200" dirty="0">
              <a:latin typeface="Arial Nova Light" panose="020B0304020202020204" pitchFamily="34" charset="0"/>
            </a:rPr>
            <a:t>d</a:t>
          </a:r>
          <a:r>
            <a:rPr lang="el-GR" sz="1600" kern="1200" dirty="0">
              <a:latin typeface="Arial Nova Light" panose="020B0304020202020204" pitchFamily="34" charset="0"/>
            </a:rPr>
            <a:t>elivery)</a:t>
          </a:r>
        </a:p>
        <a:p>
          <a:pPr marL="0" lvl="0" indent="0" algn="l" defTabSz="711200">
            <a:lnSpc>
              <a:spcPct val="90000"/>
            </a:lnSpc>
            <a:spcBef>
              <a:spcPct val="0"/>
            </a:spcBef>
            <a:spcAft>
              <a:spcPct val="35000"/>
            </a:spcAft>
            <a:buNone/>
          </a:pPr>
          <a:endParaRPr lang="el-GR" sz="1600" kern="1200" dirty="0">
            <a:latin typeface="Arial Nova Light" panose="020B0304020202020204" pitchFamily="34" charset="0"/>
          </a:endParaRPr>
        </a:p>
        <a:p>
          <a:pPr marL="0" lvl="0" indent="0" algn="l" defTabSz="711200">
            <a:lnSpc>
              <a:spcPct val="90000"/>
            </a:lnSpc>
            <a:spcBef>
              <a:spcPct val="0"/>
            </a:spcBef>
            <a:spcAft>
              <a:spcPct val="35000"/>
            </a:spcAft>
            <a:buNone/>
          </a:pPr>
          <a:r>
            <a:rPr lang="el-GR" sz="1600" kern="1200" dirty="0">
              <a:latin typeface="Arial Nova Light" panose="020B0304020202020204" pitchFamily="34" charset="0"/>
            </a:rPr>
            <a:t>Η κατασκευή τους προϋποθέτει την ενσωμάτωση του θεραπευτικού παράγοντα σε ένα μη τοξικό, βιοσυμβατό ή/και βιοαποικοδομήσιμο νανοφορέα</a:t>
          </a:r>
        </a:p>
      </dsp:txBody>
      <dsp:txXfrm>
        <a:off x="7522333" y="1358688"/>
        <a:ext cx="3092927" cy="415920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A21F19-24D4-4684-8D84-82A590C2AB3B}">
      <dsp:nvSpPr>
        <dsp:cNvPr id="0" name=""/>
        <dsp:cNvSpPr/>
      </dsp:nvSpPr>
      <dsp:spPr>
        <a:xfrm>
          <a:off x="3787585" y="1857079"/>
          <a:ext cx="2420092" cy="1877946"/>
        </a:xfrm>
        <a:prstGeom prst="hexagon">
          <a:avLst>
            <a:gd name="adj" fmla="val 28570"/>
            <a:gd name="vf" fmla="val 11547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l-GR" sz="1500" b="1" kern="1200" dirty="0">
              <a:latin typeface="Century Gothic" panose="020B0502020202020204" pitchFamily="34" charset="0"/>
            </a:rPr>
            <a:t>Πλεονεκτήματα Νανοτεχνολογίας</a:t>
          </a:r>
        </a:p>
      </dsp:txBody>
      <dsp:txXfrm>
        <a:off x="4168102" y="2152353"/>
        <a:ext cx="1659058" cy="1287398"/>
      </dsp:txXfrm>
    </dsp:sp>
    <dsp:sp modelId="{DFEA1DC7-4BE4-41B4-8578-3621CE7D6C0F}">
      <dsp:nvSpPr>
        <dsp:cNvPr id="0" name=""/>
        <dsp:cNvSpPr/>
      </dsp:nvSpPr>
      <dsp:spPr>
        <a:xfrm>
          <a:off x="5287016" y="855118"/>
          <a:ext cx="865220" cy="745502"/>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56CA740-A31D-4C29-A2CC-D736B4147040}">
      <dsp:nvSpPr>
        <dsp:cNvPr id="0" name=""/>
        <dsp:cNvSpPr/>
      </dsp:nvSpPr>
      <dsp:spPr>
        <a:xfrm>
          <a:off x="4062264" y="0"/>
          <a:ext cx="1879268" cy="1625788"/>
        </a:xfrm>
        <a:prstGeom prst="hexagon">
          <a:avLst>
            <a:gd name="adj" fmla="val 28570"/>
            <a:gd name="vf" fmla="val 11547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l-GR" sz="1400" kern="1200" dirty="0">
              <a:latin typeface="Century Gothic" panose="020B0502020202020204" pitchFamily="34" charset="0"/>
            </a:rPr>
            <a:t>Αυξημένη αντοχή υλικών</a:t>
          </a:r>
        </a:p>
      </dsp:txBody>
      <dsp:txXfrm>
        <a:off x="4373699" y="269428"/>
        <a:ext cx="1256398" cy="1086932"/>
      </dsp:txXfrm>
    </dsp:sp>
    <dsp:sp modelId="{F27394C8-7018-4CF6-9861-822CACFB8163}">
      <dsp:nvSpPr>
        <dsp:cNvPr id="0" name=""/>
        <dsp:cNvSpPr/>
      </dsp:nvSpPr>
      <dsp:spPr>
        <a:xfrm>
          <a:off x="6296796" y="2248810"/>
          <a:ext cx="865220" cy="745502"/>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097FB6C-B68C-4A98-89C4-5CD0097D1771}">
      <dsp:nvSpPr>
        <dsp:cNvPr id="0" name=""/>
        <dsp:cNvSpPr/>
      </dsp:nvSpPr>
      <dsp:spPr>
        <a:xfrm>
          <a:off x="5785771" y="999968"/>
          <a:ext cx="1879268" cy="1625788"/>
        </a:xfrm>
        <a:prstGeom prst="hexagon">
          <a:avLst>
            <a:gd name="adj" fmla="val 28570"/>
            <a:gd name="vf" fmla="val 115470"/>
          </a:avLst>
        </a:prstGeom>
        <a:gradFill rotWithShape="0">
          <a:gsLst>
            <a:gs pos="0">
              <a:schemeClr val="accent4">
                <a:hueOff val="1960178"/>
                <a:satOff val="-8155"/>
                <a:lumOff val="1922"/>
                <a:alphaOff val="0"/>
                <a:satMod val="103000"/>
                <a:lumMod val="102000"/>
                <a:tint val="94000"/>
              </a:schemeClr>
            </a:gs>
            <a:gs pos="50000">
              <a:schemeClr val="accent4">
                <a:hueOff val="1960178"/>
                <a:satOff val="-8155"/>
                <a:lumOff val="1922"/>
                <a:alphaOff val="0"/>
                <a:satMod val="110000"/>
                <a:lumMod val="100000"/>
                <a:shade val="100000"/>
              </a:schemeClr>
            </a:gs>
            <a:gs pos="100000">
              <a:schemeClr val="accent4">
                <a:hueOff val="1960178"/>
                <a:satOff val="-8155"/>
                <a:lumOff val="1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l-GR" sz="1400" kern="1200" dirty="0">
              <a:latin typeface="Century Gothic" panose="020B0502020202020204" pitchFamily="34" charset="0"/>
            </a:rPr>
            <a:t>Μειωμένη ενεργειακή κατανάλωση</a:t>
          </a:r>
        </a:p>
      </dsp:txBody>
      <dsp:txXfrm>
        <a:off x="6097206" y="1269396"/>
        <a:ext cx="1256398" cy="1086932"/>
      </dsp:txXfrm>
    </dsp:sp>
    <dsp:sp modelId="{3CA79269-2C2C-47BE-803F-02CC328FBFD8}">
      <dsp:nvSpPr>
        <dsp:cNvPr id="0" name=""/>
        <dsp:cNvSpPr/>
      </dsp:nvSpPr>
      <dsp:spPr>
        <a:xfrm>
          <a:off x="5595337" y="3822027"/>
          <a:ext cx="865220" cy="745502"/>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B8449C5E-9558-439A-A2DC-A2456FBA9689}">
      <dsp:nvSpPr>
        <dsp:cNvPr id="0" name=""/>
        <dsp:cNvSpPr/>
      </dsp:nvSpPr>
      <dsp:spPr>
        <a:xfrm>
          <a:off x="5785771" y="2965790"/>
          <a:ext cx="1879268" cy="1625788"/>
        </a:xfrm>
        <a:prstGeom prst="hexagon">
          <a:avLst>
            <a:gd name="adj" fmla="val 28570"/>
            <a:gd name="vf" fmla="val 115470"/>
          </a:avLst>
        </a:prstGeom>
        <a:gradFill rotWithShape="0">
          <a:gsLst>
            <a:gs pos="0">
              <a:schemeClr val="accent4">
                <a:hueOff val="3920356"/>
                <a:satOff val="-16311"/>
                <a:lumOff val="3843"/>
                <a:alphaOff val="0"/>
                <a:satMod val="103000"/>
                <a:lumMod val="102000"/>
                <a:tint val="94000"/>
              </a:schemeClr>
            </a:gs>
            <a:gs pos="50000">
              <a:schemeClr val="accent4">
                <a:hueOff val="3920356"/>
                <a:satOff val="-16311"/>
                <a:lumOff val="3843"/>
                <a:alphaOff val="0"/>
                <a:satMod val="110000"/>
                <a:lumMod val="100000"/>
                <a:shade val="100000"/>
              </a:schemeClr>
            </a:gs>
            <a:gs pos="100000">
              <a:schemeClr val="accent4">
                <a:hueOff val="3920356"/>
                <a:satOff val="-16311"/>
                <a:lumOff val="384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l-GR" sz="1400" kern="1200" dirty="0">
              <a:latin typeface="Century Gothic" panose="020B0502020202020204" pitchFamily="34" charset="0"/>
            </a:rPr>
            <a:t>Ενισχυμένη αποδοτικό-τητα</a:t>
          </a:r>
        </a:p>
      </dsp:txBody>
      <dsp:txXfrm>
        <a:off x="6097206" y="3235218"/>
        <a:ext cx="1256398" cy="1086932"/>
      </dsp:txXfrm>
    </dsp:sp>
    <dsp:sp modelId="{8D950079-82F5-4204-924F-72AF44F964F1}">
      <dsp:nvSpPr>
        <dsp:cNvPr id="0" name=""/>
        <dsp:cNvSpPr/>
      </dsp:nvSpPr>
      <dsp:spPr>
        <a:xfrm>
          <a:off x="3855294" y="3985333"/>
          <a:ext cx="865220" cy="745502"/>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C86F92B-E7F6-4FBE-9833-110F17C9241C}">
      <dsp:nvSpPr>
        <dsp:cNvPr id="0" name=""/>
        <dsp:cNvSpPr/>
      </dsp:nvSpPr>
      <dsp:spPr>
        <a:xfrm>
          <a:off x="4062264" y="3966877"/>
          <a:ext cx="1879268" cy="1625788"/>
        </a:xfrm>
        <a:prstGeom prst="hexagon">
          <a:avLst>
            <a:gd name="adj" fmla="val 28570"/>
            <a:gd name="vf" fmla="val 115470"/>
          </a:avLst>
        </a:prstGeom>
        <a:gradFill rotWithShape="0">
          <a:gsLst>
            <a:gs pos="0">
              <a:schemeClr val="accent4">
                <a:hueOff val="5880535"/>
                <a:satOff val="-24466"/>
                <a:lumOff val="5765"/>
                <a:alphaOff val="0"/>
                <a:satMod val="103000"/>
                <a:lumMod val="102000"/>
                <a:tint val="94000"/>
              </a:schemeClr>
            </a:gs>
            <a:gs pos="50000">
              <a:schemeClr val="accent4">
                <a:hueOff val="5880535"/>
                <a:satOff val="-24466"/>
                <a:lumOff val="5765"/>
                <a:alphaOff val="0"/>
                <a:satMod val="110000"/>
                <a:lumMod val="100000"/>
                <a:shade val="100000"/>
              </a:schemeClr>
            </a:gs>
            <a:gs pos="100000">
              <a:schemeClr val="accent4">
                <a:hueOff val="5880535"/>
                <a:satOff val="-24466"/>
                <a:lumOff val="5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l-GR" sz="1400" kern="1200">
              <a:latin typeface="Century Gothic" panose="020B0502020202020204" pitchFamily="34" charset="0"/>
            </a:rPr>
            <a:t>Ανάπτυξη έξυπνων υλικών</a:t>
          </a:r>
          <a:endParaRPr lang="el-GR" sz="1400" kern="1200" dirty="0">
            <a:latin typeface="Century Gothic" panose="020B0502020202020204" pitchFamily="34" charset="0"/>
          </a:endParaRPr>
        </a:p>
      </dsp:txBody>
      <dsp:txXfrm>
        <a:off x="4373699" y="4236305"/>
        <a:ext cx="1256398" cy="1086932"/>
      </dsp:txXfrm>
    </dsp:sp>
    <dsp:sp modelId="{E3391ABE-97AA-46EB-AB18-A4D4BEDE4D37}">
      <dsp:nvSpPr>
        <dsp:cNvPr id="0" name=""/>
        <dsp:cNvSpPr/>
      </dsp:nvSpPr>
      <dsp:spPr>
        <a:xfrm>
          <a:off x="2828977" y="2592200"/>
          <a:ext cx="865220" cy="745502"/>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F71C9B6-CA31-45FA-982F-81D46C8AA287}">
      <dsp:nvSpPr>
        <dsp:cNvPr id="0" name=""/>
        <dsp:cNvSpPr/>
      </dsp:nvSpPr>
      <dsp:spPr>
        <a:xfrm>
          <a:off x="2330755" y="2966909"/>
          <a:ext cx="1879268" cy="1625788"/>
        </a:xfrm>
        <a:prstGeom prst="hexagon">
          <a:avLst>
            <a:gd name="adj" fmla="val 28570"/>
            <a:gd name="vf" fmla="val 115470"/>
          </a:avLst>
        </a:prstGeom>
        <a:gradFill rotWithShape="0">
          <a:gsLst>
            <a:gs pos="0">
              <a:schemeClr val="accent4">
                <a:hueOff val="7840713"/>
                <a:satOff val="-32622"/>
                <a:lumOff val="7686"/>
                <a:alphaOff val="0"/>
                <a:satMod val="103000"/>
                <a:lumMod val="102000"/>
                <a:tint val="94000"/>
              </a:schemeClr>
            </a:gs>
            <a:gs pos="50000">
              <a:schemeClr val="accent4">
                <a:hueOff val="7840713"/>
                <a:satOff val="-32622"/>
                <a:lumOff val="7686"/>
                <a:alphaOff val="0"/>
                <a:satMod val="110000"/>
                <a:lumMod val="100000"/>
                <a:shade val="100000"/>
              </a:schemeClr>
            </a:gs>
            <a:gs pos="100000">
              <a:schemeClr val="accent4">
                <a:hueOff val="7840713"/>
                <a:satOff val="-32622"/>
                <a:lumOff val="768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l-GR" sz="1400" kern="1200" dirty="0">
              <a:latin typeface="Century Gothic" panose="020B0502020202020204" pitchFamily="34" charset="0"/>
            </a:rPr>
            <a:t>Μέιωση κόστους </a:t>
          </a:r>
        </a:p>
      </dsp:txBody>
      <dsp:txXfrm>
        <a:off x="2642190" y="3236337"/>
        <a:ext cx="1256398" cy="1086932"/>
      </dsp:txXfrm>
    </dsp:sp>
    <dsp:sp modelId="{5ED242CB-D513-4F27-B129-22B2EF272DE2}">
      <dsp:nvSpPr>
        <dsp:cNvPr id="0" name=""/>
        <dsp:cNvSpPr/>
      </dsp:nvSpPr>
      <dsp:spPr>
        <a:xfrm>
          <a:off x="2330755" y="997731"/>
          <a:ext cx="1879268" cy="1625788"/>
        </a:xfrm>
        <a:prstGeom prst="hexagon">
          <a:avLst>
            <a:gd name="adj" fmla="val 28570"/>
            <a:gd name="vf" fmla="val 115470"/>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l-GR" sz="1400" kern="1200" dirty="0">
              <a:latin typeface="Century Gothic" panose="020B0502020202020204" pitchFamily="34" charset="0"/>
            </a:rPr>
            <a:t>Βιοϊατρική επανάσταση</a:t>
          </a:r>
        </a:p>
      </dsp:txBody>
      <dsp:txXfrm>
        <a:off x="2642190" y="1267159"/>
        <a:ext cx="1256398" cy="108693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D24461-520D-45BA-8069-3736FB60E9D3}">
      <dsp:nvSpPr>
        <dsp:cNvPr id="0" name=""/>
        <dsp:cNvSpPr/>
      </dsp:nvSpPr>
      <dsp:spPr>
        <a:xfrm>
          <a:off x="10860004" y="763852"/>
          <a:ext cx="264637" cy="4897869"/>
        </a:xfrm>
        <a:prstGeom prst="rect">
          <a:avLst/>
        </a:prstGeom>
        <a:solidFill>
          <a:schemeClr val="accent2">
            <a:lumMod val="40000"/>
            <a:lumOff val="60000"/>
            <a:alpha val="40000"/>
          </a:schemeClr>
        </a:solidFill>
        <a:ln>
          <a:noFill/>
        </a:ln>
        <a:effectLst/>
      </dsp:spPr>
      <dsp:style>
        <a:lnRef idx="0">
          <a:scrgbClr r="0" g="0" b="0"/>
        </a:lnRef>
        <a:fillRef idx="1">
          <a:scrgbClr r="0" g="0" b="0"/>
        </a:fillRef>
        <a:effectRef idx="0">
          <a:scrgbClr r="0" g="0" b="0"/>
        </a:effectRef>
        <a:fontRef idx="minor"/>
      </dsp:style>
    </dsp:sp>
    <dsp:sp modelId="{4ADB2656-D07D-4486-879F-C0146F90EE47}">
      <dsp:nvSpPr>
        <dsp:cNvPr id="0" name=""/>
        <dsp:cNvSpPr/>
      </dsp:nvSpPr>
      <dsp:spPr>
        <a:xfrm>
          <a:off x="270071" y="763852"/>
          <a:ext cx="6882789" cy="4897869"/>
        </a:xfrm>
        <a:prstGeom prst="frame">
          <a:avLst>
            <a:gd name="adj1" fmla="val 5450"/>
          </a:avLst>
        </a:prstGeom>
        <a:solidFill>
          <a:schemeClr val="accent2">
            <a:lumMod val="40000"/>
            <a:lumOff val="60000"/>
            <a:alpha val="40000"/>
          </a:schemeClr>
        </a:solidFill>
        <a:ln>
          <a:noFill/>
        </a:ln>
        <a:effectLst/>
      </dsp:spPr>
      <dsp:style>
        <a:lnRef idx="0">
          <a:scrgbClr r="0" g="0" b="0"/>
        </a:lnRef>
        <a:fillRef idx="1">
          <a:scrgbClr r="0" g="0" b="0"/>
        </a:fillRef>
        <a:effectRef idx="0">
          <a:scrgbClr r="0" g="0" b="0"/>
        </a:effectRef>
        <a:fontRef idx="minor"/>
      </dsp:style>
    </dsp:sp>
    <dsp:sp modelId="{75FD3DBF-9D01-48F9-9851-E5514CBA05EE}">
      <dsp:nvSpPr>
        <dsp:cNvPr id="0" name=""/>
        <dsp:cNvSpPr/>
      </dsp:nvSpPr>
      <dsp:spPr>
        <a:xfrm>
          <a:off x="5434" y="215022"/>
          <a:ext cx="6618151" cy="4632957"/>
        </a:xfrm>
        <a:prstGeom prst="rect">
          <a:avLst/>
        </a:prstGeom>
        <a:blipFill dpi="0" rotWithShape="1">
          <a:blip xmlns:r="http://schemas.openxmlformats.org/officeDocument/2006/relationships" r:embed="rId1"/>
          <a:srcRect/>
          <a:stretch>
            <a:fillRect l="-267" t="-459" r="-267" b="-45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826A60-354D-4652-A25E-9E357493D2F9}">
      <dsp:nvSpPr>
        <dsp:cNvPr id="0" name=""/>
        <dsp:cNvSpPr/>
      </dsp:nvSpPr>
      <dsp:spPr>
        <a:xfrm>
          <a:off x="539156" y="4811588"/>
          <a:ext cx="6349067" cy="581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3340" rIns="142240" bIns="53340" numCol="1" spcCol="1270" anchor="ctr" anchorCtr="0">
          <a:noAutofit/>
        </a:bodyPr>
        <a:lstStyle/>
        <a:p>
          <a:pPr marL="0" lvl="0" indent="0" algn="l" defTabSz="622300">
            <a:lnSpc>
              <a:spcPct val="90000"/>
            </a:lnSpc>
            <a:spcBef>
              <a:spcPct val="0"/>
            </a:spcBef>
            <a:spcAft>
              <a:spcPct val="35000"/>
            </a:spcAft>
            <a:buNone/>
          </a:pPr>
          <a:r>
            <a:rPr lang="el-GR" sz="1400" b="1" kern="1200" dirty="0">
              <a:latin typeface="Arial" panose="020B0604020202020204" pitchFamily="34" charset="0"/>
              <a:cs typeface="Arial" panose="020B0604020202020204" pitchFamily="34" charset="0"/>
            </a:rPr>
            <a:t>Α) Φορτίο, Β) Σχήμα, </a:t>
          </a:r>
          <a:r>
            <a:rPr lang="en-US" sz="1400" b="1" kern="1200" dirty="0">
              <a:latin typeface="Arial" panose="020B0604020202020204" pitchFamily="34" charset="0"/>
              <a:cs typeface="Arial" panose="020B0604020202020204" pitchFamily="34" charset="0"/>
            </a:rPr>
            <a:t>C) </a:t>
          </a:r>
          <a:r>
            <a:rPr lang="el-GR" sz="1400" b="1" kern="1200" dirty="0">
              <a:latin typeface="Arial" panose="020B0604020202020204" pitchFamily="34" charset="0"/>
              <a:cs typeface="Arial" panose="020B0604020202020204" pitchFamily="34" charset="0"/>
            </a:rPr>
            <a:t>Μέγεθος, </a:t>
          </a:r>
          <a:r>
            <a:rPr lang="en-US" sz="1400" b="1" kern="1200" dirty="0">
              <a:latin typeface="Arial" panose="020B0604020202020204" pitchFamily="34" charset="0"/>
              <a:cs typeface="Arial" panose="020B0604020202020204" pitchFamily="34" charset="0"/>
            </a:rPr>
            <a:t>D) </a:t>
          </a:r>
          <a:r>
            <a:rPr lang="el-GR" sz="1400" b="1" kern="1200" dirty="0">
              <a:latin typeface="Arial" panose="020B0604020202020204" pitchFamily="34" charset="0"/>
              <a:cs typeface="Arial" panose="020B0604020202020204" pitchFamily="34" charset="0"/>
            </a:rPr>
            <a:t>Επιφανειακή τροποποίηση </a:t>
          </a:r>
        </a:p>
      </dsp:txBody>
      <dsp:txXfrm>
        <a:off x="539156" y="4811588"/>
        <a:ext cx="6349067" cy="581382"/>
      </dsp:txXfrm>
    </dsp:sp>
    <dsp:sp modelId="{6A758892-77BD-4D7A-83D2-88DBFBA906E3}">
      <dsp:nvSpPr>
        <dsp:cNvPr id="0" name=""/>
        <dsp:cNvSpPr/>
      </dsp:nvSpPr>
      <dsp:spPr>
        <a:xfrm>
          <a:off x="7293695" y="763852"/>
          <a:ext cx="3425473" cy="4897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el-GR" sz="1600" kern="1200" dirty="0">
              <a:latin typeface="Arial Nova Light" panose="020B0304020202020204" pitchFamily="34" charset="0"/>
            </a:rPr>
            <a:t>Τα νανοϋλικά μπορούν να εισέλθουν εντός των κυττάρων με </a:t>
          </a:r>
          <a:r>
            <a:rPr lang="el-GR" sz="1600" b="1" kern="1200" dirty="0">
              <a:latin typeface="Arial" panose="020B0604020202020204" pitchFamily="34" charset="0"/>
              <a:cs typeface="Arial" panose="020B0604020202020204" pitchFamily="34" charset="0"/>
            </a:rPr>
            <a:t>ενεργητικές</a:t>
          </a:r>
          <a:r>
            <a:rPr lang="el-GR" sz="1600" kern="1200" dirty="0">
              <a:latin typeface="Arial Nova Light" panose="020B0304020202020204" pitchFamily="34" charset="0"/>
            </a:rPr>
            <a:t> και </a:t>
          </a:r>
          <a:r>
            <a:rPr lang="el-GR" sz="1600" b="1" kern="1200" dirty="0">
              <a:latin typeface="Arial" panose="020B0604020202020204" pitchFamily="34" charset="0"/>
              <a:cs typeface="Arial" panose="020B0604020202020204" pitchFamily="34" charset="0"/>
            </a:rPr>
            <a:t>παθητικές</a:t>
          </a:r>
          <a:r>
            <a:rPr lang="el-GR" sz="1600" kern="1200" dirty="0">
              <a:latin typeface="Arial Nova Light" panose="020B0304020202020204" pitchFamily="34" charset="0"/>
            </a:rPr>
            <a:t> οδούς μεταφοράς</a:t>
          </a:r>
        </a:p>
        <a:p>
          <a:pPr marL="0" lvl="0" indent="0" algn="l" defTabSz="711200">
            <a:lnSpc>
              <a:spcPct val="90000"/>
            </a:lnSpc>
            <a:spcBef>
              <a:spcPct val="0"/>
            </a:spcBef>
            <a:spcAft>
              <a:spcPct val="35000"/>
            </a:spcAft>
            <a:buNone/>
          </a:pPr>
          <a:r>
            <a:rPr lang="el-GR" sz="1600" kern="1200" dirty="0">
              <a:latin typeface="Arial Nova Light" panose="020B0304020202020204" pitchFamily="34" charset="0"/>
            </a:rPr>
            <a:t>Η κυτταρική πρόσληψη επηρεάζεται από το φορτίο, το σχήμα, το μέγεθος και την επιφανειακή τροποποίηση </a:t>
          </a:r>
        </a:p>
        <a:p>
          <a:pPr marL="0" lvl="0" indent="0" algn="l" defTabSz="711200">
            <a:lnSpc>
              <a:spcPct val="90000"/>
            </a:lnSpc>
            <a:spcBef>
              <a:spcPct val="0"/>
            </a:spcBef>
            <a:spcAft>
              <a:spcPct val="35000"/>
            </a:spcAft>
            <a:buNone/>
          </a:pPr>
          <a:r>
            <a:rPr lang="el-GR" sz="1600" kern="1200" dirty="0">
              <a:latin typeface="Arial Nova Light" panose="020B0304020202020204" pitchFamily="34" charset="0"/>
            </a:rPr>
            <a:t>Νανοϋλικά </a:t>
          </a:r>
          <a:r>
            <a:rPr lang="el-GR" sz="1600" b="1" kern="1200" dirty="0">
              <a:latin typeface="Arial" panose="020B0604020202020204" pitchFamily="34" charset="0"/>
              <a:cs typeface="Arial" panose="020B0604020202020204" pitchFamily="34" charset="0"/>
            </a:rPr>
            <a:t>μεγέθους περίπου 50 nm </a:t>
          </a:r>
          <a:r>
            <a:rPr lang="el-GR" sz="1600" kern="1200" dirty="0">
              <a:latin typeface="Arial Nova Light" panose="020B0304020202020204" pitchFamily="34" charset="0"/>
            </a:rPr>
            <a:t>εισέρχονται αποτελεσματικότερα στα κύτταρα με υψηλότερο βαθμό πρόσληψης</a:t>
          </a:r>
        </a:p>
        <a:p>
          <a:pPr marL="0" lvl="0" indent="0" algn="l" defTabSz="711200">
            <a:lnSpc>
              <a:spcPct val="90000"/>
            </a:lnSpc>
            <a:spcBef>
              <a:spcPct val="0"/>
            </a:spcBef>
            <a:spcAft>
              <a:spcPct val="35000"/>
            </a:spcAft>
            <a:buNone/>
          </a:pPr>
          <a:r>
            <a:rPr lang="el-GR" sz="1600" kern="1200" dirty="0">
              <a:latin typeface="Arial Nova Light" panose="020B0304020202020204" pitchFamily="34" charset="0"/>
            </a:rPr>
            <a:t>Ο βαθμός πρόσληψης μειώνεται σημαντικά για νανοϋλικά μικρότερου (15 – 30 nm) ή μεγαλύτερου μεγέθους (70 nm &lt;)</a:t>
          </a:r>
        </a:p>
        <a:p>
          <a:pPr marL="0" lvl="0" indent="0" algn="l" defTabSz="711200">
            <a:lnSpc>
              <a:spcPct val="90000"/>
            </a:lnSpc>
            <a:spcBef>
              <a:spcPct val="0"/>
            </a:spcBef>
            <a:spcAft>
              <a:spcPct val="35000"/>
            </a:spcAft>
            <a:buNone/>
          </a:pPr>
          <a:r>
            <a:rPr lang="el-GR" sz="1600" kern="1200" dirty="0">
              <a:latin typeface="Arial Nova Light" panose="020B0304020202020204" pitchFamily="34" charset="0"/>
            </a:rPr>
            <a:t>Νανοϋλικά με </a:t>
          </a:r>
          <a:r>
            <a:rPr lang="el-GR" sz="1600" b="1" kern="1200" dirty="0">
              <a:latin typeface="Arial" panose="020B0604020202020204" pitchFamily="34" charset="0"/>
              <a:cs typeface="Arial" panose="020B0604020202020204" pitchFamily="34" charset="0"/>
            </a:rPr>
            <a:t>σφαιρικό σχήμα </a:t>
          </a:r>
          <a:r>
            <a:rPr lang="el-GR" sz="1600" kern="1200" dirty="0">
              <a:latin typeface="Arial Nova Light" panose="020B0304020202020204" pitchFamily="34" charset="0"/>
            </a:rPr>
            <a:t>προσλαμβάνονται αποτελεσματικότερα από τα κύτταρα </a:t>
          </a:r>
        </a:p>
        <a:p>
          <a:pPr marL="0" lvl="0" indent="0" algn="l" defTabSz="711200">
            <a:lnSpc>
              <a:spcPct val="90000"/>
            </a:lnSpc>
            <a:spcBef>
              <a:spcPct val="0"/>
            </a:spcBef>
            <a:spcAft>
              <a:spcPct val="35000"/>
            </a:spcAft>
            <a:buNone/>
          </a:pPr>
          <a:r>
            <a:rPr lang="el-GR" sz="1600" kern="1200" dirty="0">
              <a:latin typeface="Arial Nova Light" panose="020B0304020202020204" pitchFamily="34" charset="0"/>
            </a:rPr>
            <a:t>Νανοϋλικά με </a:t>
          </a:r>
          <a:r>
            <a:rPr lang="el-GR" sz="1600" b="1" kern="1200" dirty="0">
              <a:latin typeface="Arial" panose="020B0604020202020204" pitchFamily="34" charset="0"/>
              <a:cs typeface="Arial" panose="020B0604020202020204" pitchFamily="34" charset="0"/>
            </a:rPr>
            <a:t>θετικό φορτίο </a:t>
          </a:r>
          <a:r>
            <a:rPr lang="el-GR" sz="1600" kern="1200" dirty="0">
              <a:latin typeface="Arial Nova Light" panose="020B0304020202020204" pitchFamily="34" charset="0"/>
            </a:rPr>
            <a:t>εισέρχονται αποτελεσματικότερα στα κύτταρα σε σχέση με τα αρνητικά ή μη φορτισμένα</a:t>
          </a:r>
        </a:p>
        <a:p>
          <a:pPr marL="0" lvl="0" indent="0" algn="l" defTabSz="666750">
            <a:lnSpc>
              <a:spcPct val="90000"/>
            </a:lnSpc>
            <a:spcBef>
              <a:spcPct val="0"/>
            </a:spcBef>
            <a:spcAft>
              <a:spcPct val="35000"/>
            </a:spcAft>
            <a:buNone/>
          </a:pPr>
          <a:endParaRPr lang="el-GR" sz="1500" kern="1200" dirty="0">
            <a:latin typeface="Century Gothic" panose="020B0502020202020204" pitchFamily="34" charset="0"/>
          </a:endParaRPr>
        </a:p>
        <a:p>
          <a:pPr marL="0" lvl="0" indent="0" algn="l" defTabSz="666750">
            <a:lnSpc>
              <a:spcPct val="90000"/>
            </a:lnSpc>
            <a:spcBef>
              <a:spcPct val="0"/>
            </a:spcBef>
            <a:spcAft>
              <a:spcPct val="35000"/>
            </a:spcAft>
            <a:buNone/>
          </a:pPr>
          <a:endParaRPr lang="el-GR" sz="1500" kern="1200" dirty="0">
            <a:latin typeface="Century Gothic" panose="020B0502020202020204" pitchFamily="34" charset="0"/>
          </a:endParaRPr>
        </a:p>
        <a:p>
          <a:pPr marL="0" lvl="0" indent="0" algn="l" defTabSz="666750">
            <a:lnSpc>
              <a:spcPct val="90000"/>
            </a:lnSpc>
            <a:spcBef>
              <a:spcPct val="0"/>
            </a:spcBef>
            <a:spcAft>
              <a:spcPct val="35000"/>
            </a:spcAft>
            <a:buNone/>
          </a:pPr>
          <a:endParaRPr lang="el-GR" sz="1400" kern="1200" dirty="0">
            <a:latin typeface="Century Gothic" panose="020B0502020202020204" pitchFamily="34" charset="0"/>
          </a:endParaRPr>
        </a:p>
        <a:p>
          <a:pPr marL="0" lvl="0" indent="0" algn="l" defTabSz="711200">
            <a:lnSpc>
              <a:spcPct val="90000"/>
            </a:lnSpc>
            <a:spcBef>
              <a:spcPct val="0"/>
            </a:spcBef>
            <a:spcAft>
              <a:spcPct val="35000"/>
            </a:spcAft>
            <a:buNone/>
          </a:pPr>
          <a:endParaRPr lang="el-GR" sz="1600" kern="1200" dirty="0"/>
        </a:p>
        <a:p>
          <a:pPr marL="0" lvl="0" indent="0" algn="l" defTabSz="711200">
            <a:lnSpc>
              <a:spcPct val="90000"/>
            </a:lnSpc>
            <a:spcBef>
              <a:spcPct val="0"/>
            </a:spcBef>
            <a:spcAft>
              <a:spcPct val="35000"/>
            </a:spcAft>
            <a:buNone/>
          </a:pPr>
          <a:endParaRPr lang="el-GR" sz="1600" kern="1200" dirty="0"/>
        </a:p>
      </dsp:txBody>
      <dsp:txXfrm>
        <a:off x="7293695" y="763852"/>
        <a:ext cx="3425473" cy="4897869"/>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424239-CE78-415C-8199-43CA375F6CAB}" type="datetimeFigureOut">
              <a:rPr lang="el-GR" smtClean="0"/>
              <a:t>6/11/2023</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E6E2A3-BD59-4A72-AD57-71941D8754E8}" type="slidenum">
              <a:rPr lang="el-GR" smtClean="0"/>
              <a:t>‹#›</a:t>
            </a:fld>
            <a:endParaRPr lang="el-GR"/>
          </a:p>
        </p:txBody>
      </p:sp>
    </p:spTree>
    <p:extLst>
      <p:ext uri="{BB962C8B-B14F-4D97-AF65-F5344CB8AC3E}">
        <p14:creationId xmlns:p14="http://schemas.microsoft.com/office/powerpoint/2010/main" val="1734193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33E6E2A3-BD59-4A72-AD57-71941D8754E8}" type="slidenum">
              <a:rPr lang="el-GR" smtClean="0"/>
              <a:t>2</a:t>
            </a:fld>
            <a:endParaRPr lang="el-GR"/>
          </a:p>
        </p:txBody>
      </p:sp>
    </p:spTree>
    <p:extLst>
      <p:ext uri="{BB962C8B-B14F-4D97-AF65-F5344CB8AC3E}">
        <p14:creationId xmlns:p14="http://schemas.microsoft.com/office/powerpoint/2010/main" val="3737007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33E6E2A3-BD59-4A72-AD57-71941D8754E8}" type="slidenum">
              <a:rPr lang="el-GR" smtClean="0"/>
              <a:t>3</a:t>
            </a:fld>
            <a:endParaRPr lang="el-GR"/>
          </a:p>
        </p:txBody>
      </p:sp>
    </p:spTree>
    <p:extLst>
      <p:ext uri="{BB962C8B-B14F-4D97-AF65-F5344CB8AC3E}">
        <p14:creationId xmlns:p14="http://schemas.microsoft.com/office/powerpoint/2010/main" val="2454541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33E6E2A3-BD59-4A72-AD57-71941D8754E8}" type="slidenum">
              <a:rPr lang="el-GR" smtClean="0"/>
              <a:t>4</a:t>
            </a:fld>
            <a:endParaRPr lang="el-GR"/>
          </a:p>
        </p:txBody>
      </p:sp>
    </p:spTree>
    <p:extLst>
      <p:ext uri="{BB962C8B-B14F-4D97-AF65-F5344CB8AC3E}">
        <p14:creationId xmlns:p14="http://schemas.microsoft.com/office/powerpoint/2010/main" val="2845657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33E6E2A3-BD59-4A72-AD57-71941D8754E8}" type="slidenum">
              <a:rPr lang="el-GR" smtClean="0"/>
              <a:t>5</a:t>
            </a:fld>
            <a:endParaRPr lang="el-GR"/>
          </a:p>
        </p:txBody>
      </p:sp>
    </p:spTree>
    <p:extLst>
      <p:ext uri="{BB962C8B-B14F-4D97-AF65-F5344CB8AC3E}">
        <p14:creationId xmlns:p14="http://schemas.microsoft.com/office/powerpoint/2010/main" val="3712705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33E6E2A3-BD59-4A72-AD57-71941D8754E8}" type="slidenum">
              <a:rPr lang="el-GR" smtClean="0"/>
              <a:t>9</a:t>
            </a:fld>
            <a:endParaRPr lang="el-GR"/>
          </a:p>
        </p:txBody>
      </p:sp>
    </p:spTree>
    <p:extLst>
      <p:ext uri="{BB962C8B-B14F-4D97-AF65-F5344CB8AC3E}">
        <p14:creationId xmlns:p14="http://schemas.microsoft.com/office/powerpoint/2010/main" val="2073657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33E6E2A3-BD59-4A72-AD57-71941D8754E8}" type="slidenum">
              <a:rPr lang="el-GR" smtClean="0"/>
              <a:t>10</a:t>
            </a:fld>
            <a:endParaRPr lang="el-GR"/>
          </a:p>
        </p:txBody>
      </p:sp>
    </p:spTree>
    <p:extLst>
      <p:ext uri="{BB962C8B-B14F-4D97-AF65-F5344CB8AC3E}">
        <p14:creationId xmlns:p14="http://schemas.microsoft.com/office/powerpoint/2010/main" val="1827271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DE84C7F4-D9CB-4895-8391-428DB0BABAB7}" type="slidenum">
              <a:rPr lang="el-GR" smtClean="0"/>
              <a:t>18</a:t>
            </a:fld>
            <a:endParaRPr lang="el-GR"/>
          </a:p>
        </p:txBody>
      </p:sp>
    </p:spTree>
    <p:extLst>
      <p:ext uri="{BB962C8B-B14F-4D97-AF65-F5344CB8AC3E}">
        <p14:creationId xmlns:p14="http://schemas.microsoft.com/office/powerpoint/2010/main" val="765095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33E6E2A3-BD59-4A72-AD57-71941D8754E8}" type="slidenum">
              <a:rPr lang="el-GR" smtClean="0"/>
              <a:t>21</a:t>
            </a:fld>
            <a:endParaRPr lang="el-GR"/>
          </a:p>
        </p:txBody>
      </p:sp>
    </p:spTree>
    <p:extLst>
      <p:ext uri="{BB962C8B-B14F-4D97-AF65-F5344CB8AC3E}">
        <p14:creationId xmlns:p14="http://schemas.microsoft.com/office/powerpoint/2010/main" val="1609828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590B449-8DDE-EA46-8DD0-DAE17E936F79}"/>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EF5C86E8-4E01-5E4D-93E2-FFF0246530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B9F30D09-4973-0C45-B23A-B2D7C610E63F}"/>
              </a:ext>
            </a:extLst>
          </p:cNvPr>
          <p:cNvSpPr>
            <a:spLocks noGrp="1"/>
          </p:cNvSpPr>
          <p:nvPr>
            <p:ph type="dt" sz="half" idx="10"/>
          </p:nvPr>
        </p:nvSpPr>
        <p:spPr/>
        <p:txBody>
          <a:bodyPr/>
          <a:lstStyle/>
          <a:p>
            <a:fld id="{90BC64E5-CF3E-BA42-977D-D40A86BFD1C8}" type="datetimeFigureOut">
              <a:rPr lang="el-GR" smtClean="0"/>
              <a:t>6/11/2023</a:t>
            </a:fld>
            <a:endParaRPr lang="el-GR"/>
          </a:p>
        </p:txBody>
      </p:sp>
      <p:sp>
        <p:nvSpPr>
          <p:cNvPr id="5" name="Θέση υποσέλιδου 4">
            <a:extLst>
              <a:ext uri="{FF2B5EF4-FFF2-40B4-BE49-F238E27FC236}">
                <a16:creationId xmlns:a16="http://schemas.microsoft.com/office/drawing/2014/main" id="{ABA22029-992A-3C42-9282-BDDEFDAF150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BA364DF4-0BF9-F644-A10F-08AC82C48BDE}"/>
              </a:ext>
            </a:extLst>
          </p:cNvPr>
          <p:cNvSpPr>
            <a:spLocks noGrp="1"/>
          </p:cNvSpPr>
          <p:nvPr>
            <p:ph type="sldNum" sz="quarter" idx="12"/>
          </p:nvPr>
        </p:nvSpPr>
        <p:spPr/>
        <p:txBody>
          <a:bodyPr/>
          <a:lstStyle/>
          <a:p>
            <a:fld id="{DD540473-4FFA-704D-8E50-4DBF0425DAFB}" type="slidenum">
              <a:rPr lang="el-GR" smtClean="0"/>
              <a:t>‹#›</a:t>
            </a:fld>
            <a:endParaRPr lang="el-GR"/>
          </a:p>
        </p:txBody>
      </p:sp>
    </p:spTree>
    <p:extLst>
      <p:ext uri="{BB962C8B-B14F-4D97-AF65-F5344CB8AC3E}">
        <p14:creationId xmlns:p14="http://schemas.microsoft.com/office/powerpoint/2010/main" val="2298203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BFEFA6B-3E62-7B4E-ADC9-718DE0981DF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8181AEBC-9B36-334B-B8EC-0C90AD002800}"/>
              </a:ext>
            </a:extLst>
          </p:cNvPr>
          <p:cNvSpPr>
            <a:spLocks noGrp="1"/>
          </p:cNvSpPr>
          <p:nvPr>
            <p:ph type="body" orient="vert" idx="1"/>
          </p:nvPr>
        </p:nvSpPr>
        <p:spPr/>
        <p:txBody>
          <a:bodyPr vert="eaVert"/>
          <a:lstStyle/>
          <a:p>
            <a:r>
              <a:rPr lang="el-GR"/>
              <a:t>Επεξεργασία στυλ υποδείγματος κειμένου
Δεύτερου επιπέδου
Τρίτου επιπέδου
Τέταρτου επιπέδου
Πέμπτου επιπέδου</a:t>
            </a:r>
          </a:p>
        </p:txBody>
      </p:sp>
      <p:sp>
        <p:nvSpPr>
          <p:cNvPr id="4" name="Θέση ημερομηνίας 3">
            <a:extLst>
              <a:ext uri="{FF2B5EF4-FFF2-40B4-BE49-F238E27FC236}">
                <a16:creationId xmlns:a16="http://schemas.microsoft.com/office/drawing/2014/main" id="{B1E30B48-098D-AF4A-868E-1EB339D3FB12}"/>
              </a:ext>
            </a:extLst>
          </p:cNvPr>
          <p:cNvSpPr>
            <a:spLocks noGrp="1"/>
          </p:cNvSpPr>
          <p:nvPr>
            <p:ph type="dt" sz="half" idx="10"/>
          </p:nvPr>
        </p:nvSpPr>
        <p:spPr/>
        <p:txBody>
          <a:bodyPr/>
          <a:lstStyle/>
          <a:p>
            <a:fld id="{90BC64E5-CF3E-BA42-977D-D40A86BFD1C8}" type="datetimeFigureOut">
              <a:rPr lang="el-GR" smtClean="0"/>
              <a:t>6/11/2023</a:t>
            </a:fld>
            <a:endParaRPr lang="el-GR"/>
          </a:p>
        </p:txBody>
      </p:sp>
      <p:sp>
        <p:nvSpPr>
          <p:cNvPr id="5" name="Θέση υποσέλιδου 4">
            <a:extLst>
              <a:ext uri="{FF2B5EF4-FFF2-40B4-BE49-F238E27FC236}">
                <a16:creationId xmlns:a16="http://schemas.microsoft.com/office/drawing/2014/main" id="{9A131094-0F2A-B949-BFC6-F620D652DAE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AEDD13EA-C1C9-354A-99EE-75402E05D80F}"/>
              </a:ext>
            </a:extLst>
          </p:cNvPr>
          <p:cNvSpPr>
            <a:spLocks noGrp="1"/>
          </p:cNvSpPr>
          <p:nvPr>
            <p:ph type="sldNum" sz="quarter" idx="12"/>
          </p:nvPr>
        </p:nvSpPr>
        <p:spPr/>
        <p:txBody>
          <a:bodyPr/>
          <a:lstStyle/>
          <a:p>
            <a:fld id="{DD540473-4FFA-704D-8E50-4DBF0425DAFB}" type="slidenum">
              <a:rPr lang="el-GR" smtClean="0"/>
              <a:t>‹#›</a:t>
            </a:fld>
            <a:endParaRPr lang="el-GR"/>
          </a:p>
        </p:txBody>
      </p:sp>
    </p:spTree>
    <p:extLst>
      <p:ext uri="{BB962C8B-B14F-4D97-AF65-F5344CB8AC3E}">
        <p14:creationId xmlns:p14="http://schemas.microsoft.com/office/powerpoint/2010/main" val="3122123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31C1EC93-A3DC-6F44-8E65-FD37EEC1466D}"/>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C8BD456D-6FEC-E140-940C-E4C44915D1A0}"/>
              </a:ext>
            </a:extLst>
          </p:cNvPr>
          <p:cNvSpPr>
            <a:spLocks noGrp="1"/>
          </p:cNvSpPr>
          <p:nvPr>
            <p:ph type="body" orient="vert" idx="1"/>
          </p:nvPr>
        </p:nvSpPr>
        <p:spPr>
          <a:xfrm>
            <a:off x="838200" y="365125"/>
            <a:ext cx="7734300" cy="5811838"/>
          </a:xfrm>
        </p:spPr>
        <p:txBody>
          <a:bodyPr vert="eaVert"/>
          <a:lstStyle/>
          <a:p>
            <a:r>
              <a:rPr lang="el-GR"/>
              <a:t>Επεξεργασία στυλ υποδείγματος κειμένου
Δεύτερου επιπέδου
Τρίτου επιπέδου
Τέταρτου επιπέδου
Πέμπτου επιπέδου</a:t>
            </a:r>
          </a:p>
        </p:txBody>
      </p:sp>
      <p:sp>
        <p:nvSpPr>
          <p:cNvPr id="4" name="Θέση ημερομηνίας 3">
            <a:extLst>
              <a:ext uri="{FF2B5EF4-FFF2-40B4-BE49-F238E27FC236}">
                <a16:creationId xmlns:a16="http://schemas.microsoft.com/office/drawing/2014/main" id="{192E8228-0596-2E45-A1D8-F6E7A3A4E98A}"/>
              </a:ext>
            </a:extLst>
          </p:cNvPr>
          <p:cNvSpPr>
            <a:spLocks noGrp="1"/>
          </p:cNvSpPr>
          <p:nvPr>
            <p:ph type="dt" sz="half" idx="10"/>
          </p:nvPr>
        </p:nvSpPr>
        <p:spPr/>
        <p:txBody>
          <a:bodyPr/>
          <a:lstStyle/>
          <a:p>
            <a:fld id="{90BC64E5-CF3E-BA42-977D-D40A86BFD1C8}" type="datetimeFigureOut">
              <a:rPr lang="el-GR" smtClean="0"/>
              <a:t>6/11/2023</a:t>
            </a:fld>
            <a:endParaRPr lang="el-GR"/>
          </a:p>
        </p:txBody>
      </p:sp>
      <p:sp>
        <p:nvSpPr>
          <p:cNvPr id="5" name="Θέση υποσέλιδου 4">
            <a:extLst>
              <a:ext uri="{FF2B5EF4-FFF2-40B4-BE49-F238E27FC236}">
                <a16:creationId xmlns:a16="http://schemas.microsoft.com/office/drawing/2014/main" id="{E4BD962E-BE09-1A4A-A761-38EFFDD7C04F}"/>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479C10C8-09DA-CE46-97D9-8E5BA2F6F00D}"/>
              </a:ext>
            </a:extLst>
          </p:cNvPr>
          <p:cNvSpPr>
            <a:spLocks noGrp="1"/>
          </p:cNvSpPr>
          <p:nvPr>
            <p:ph type="sldNum" sz="quarter" idx="12"/>
          </p:nvPr>
        </p:nvSpPr>
        <p:spPr/>
        <p:txBody>
          <a:bodyPr/>
          <a:lstStyle/>
          <a:p>
            <a:fld id="{DD540473-4FFA-704D-8E50-4DBF0425DAFB}" type="slidenum">
              <a:rPr lang="el-GR" smtClean="0"/>
              <a:t>‹#›</a:t>
            </a:fld>
            <a:endParaRPr lang="el-GR"/>
          </a:p>
        </p:txBody>
      </p:sp>
    </p:spTree>
    <p:extLst>
      <p:ext uri="{BB962C8B-B14F-4D97-AF65-F5344CB8AC3E}">
        <p14:creationId xmlns:p14="http://schemas.microsoft.com/office/powerpoint/2010/main" val="1754849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471CC80-5352-3A45-A2F1-0A10D8B75DFD}"/>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2DBF6FC2-E3A7-D648-B28D-3A77141E1CEE}"/>
              </a:ext>
            </a:extLst>
          </p:cNvPr>
          <p:cNvSpPr>
            <a:spLocks noGrp="1"/>
          </p:cNvSpPr>
          <p:nvPr>
            <p:ph idx="1"/>
          </p:nvPr>
        </p:nvSpPr>
        <p:spPr/>
        <p:txBody>
          <a:bodyPr/>
          <a:lstStyle/>
          <a:p>
            <a:r>
              <a:rPr lang="el-GR"/>
              <a:t>Επεξεργασία στυλ υποδείγματος κειμένου
Δεύτερου επιπέδου
Τρίτου επιπέδου
Τέταρτου επιπέδου
Πέμπτου επιπέδου</a:t>
            </a:r>
          </a:p>
        </p:txBody>
      </p:sp>
      <p:sp>
        <p:nvSpPr>
          <p:cNvPr id="4" name="Θέση ημερομηνίας 3">
            <a:extLst>
              <a:ext uri="{FF2B5EF4-FFF2-40B4-BE49-F238E27FC236}">
                <a16:creationId xmlns:a16="http://schemas.microsoft.com/office/drawing/2014/main" id="{7922BB59-BC21-034A-ACBC-49926E82B7E9}"/>
              </a:ext>
            </a:extLst>
          </p:cNvPr>
          <p:cNvSpPr>
            <a:spLocks noGrp="1"/>
          </p:cNvSpPr>
          <p:nvPr>
            <p:ph type="dt" sz="half" idx="10"/>
          </p:nvPr>
        </p:nvSpPr>
        <p:spPr/>
        <p:txBody>
          <a:bodyPr/>
          <a:lstStyle/>
          <a:p>
            <a:fld id="{90BC64E5-CF3E-BA42-977D-D40A86BFD1C8}" type="datetimeFigureOut">
              <a:rPr lang="el-GR" smtClean="0"/>
              <a:t>6/11/2023</a:t>
            </a:fld>
            <a:endParaRPr lang="el-GR"/>
          </a:p>
        </p:txBody>
      </p:sp>
      <p:sp>
        <p:nvSpPr>
          <p:cNvPr id="5" name="Θέση υποσέλιδου 4">
            <a:extLst>
              <a:ext uri="{FF2B5EF4-FFF2-40B4-BE49-F238E27FC236}">
                <a16:creationId xmlns:a16="http://schemas.microsoft.com/office/drawing/2014/main" id="{FD35A522-CFBB-044A-A7E9-53BA2143BA6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A2A31752-14E8-5F48-B2E1-E619A310F699}"/>
              </a:ext>
            </a:extLst>
          </p:cNvPr>
          <p:cNvSpPr>
            <a:spLocks noGrp="1"/>
          </p:cNvSpPr>
          <p:nvPr>
            <p:ph type="sldNum" sz="quarter" idx="12"/>
          </p:nvPr>
        </p:nvSpPr>
        <p:spPr/>
        <p:txBody>
          <a:bodyPr/>
          <a:lstStyle/>
          <a:p>
            <a:fld id="{DD540473-4FFA-704D-8E50-4DBF0425DAFB}" type="slidenum">
              <a:rPr lang="el-GR" smtClean="0"/>
              <a:t>‹#›</a:t>
            </a:fld>
            <a:endParaRPr lang="el-GR"/>
          </a:p>
        </p:txBody>
      </p:sp>
    </p:spTree>
    <p:extLst>
      <p:ext uri="{BB962C8B-B14F-4D97-AF65-F5344CB8AC3E}">
        <p14:creationId xmlns:p14="http://schemas.microsoft.com/office/powerpoint/2010/main" val="1233770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FB09162-D235-394E-8E9F-6DE5C66A4443}"/>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BB721DF8-0B7B-DB4D-BC7A-B65C1912BC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l-GR"/>
              <a:t>Επεξεργασία στυλ υποδείγματος κειμένου
Δεύτερου επιπέδου
Τρίτου επιπέδου
Τέταρτου επιπέδου
Πέμπτου επιπέδου</a:t>
            </a:r>
          </a:p>
        </p:txBody>
      </p:sp>
      <p:sp>
        <p:nvSpPr>
          <p:cNvPr id="4" name="Θέση ημερομηνίας 3">
            <a:extLst>
              <a:ext uri="{FF2B5EF4-FFF2-40B4-BE49-F238E27FC236}">
                <a16:creationId xmlns:a16="http://schemas.microsoft.com/office/drawing/2014/main" id="{C2785422-E7E2-374C-A0DA-F6EEEAEB9B20}"/>
              </a:ext>
            </a:extLst>
          </p:cNvPr>
          <p:cNvSpPr>
            <a:spLocks noGrp="1"/>
          </p:cNvSpPr>
          <p:nvPr>
            <p:ph type="dt" sz="half" idx="10"/>
          </p:nvPr>
        </p:nvSpPr>
        <p:spPr/>
        <p:txBody>
          <a:bodyPr/>
          <a:lstStyle/>
          <a:p>
            <a:fld id="{90BC64E5-CF3E-BA42-977D-D40A86BFD1C8}" type="datetimeFigureOut">
              <a:rPr lang="el-GR" smtClean="0"/>
              <a:t>6/11/2023</a:t>
            </a:fld>
            <a:endParaRPr lang="el-GR"/>
          </a:p>
        </p:txBody>
      </p:sp>
      <p:sp>
        <p:nvSpPr>
          <p:cNvPr id="5" name="Θέση υποσέλιδου 4">
            <a:extLst>
              <a:ext uri="{FF2B5EF4-FFF2-40B4-BE49-F238E27FC236}">
                <a16:creationId xmlns:a16="http://schemas.microsoft.com/office/drawing/2014/main" id="{5C04CA3D-80AA-E74F-90D2-B83828353B2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AA3E955A-2FCE-3D42-8E1D-7A9F5990F606}"/>
              </a:ext>
            </a:extLst>
          </p:cNvPr>
          <p:cNvSpPr>
            <a:spLocks noGrp="1"/>
          </p:cNvSpPr>
          <p:nvPr>
            <p:ph type="sldNum" sz="quarter" idx="12"/>
          </p:nvPr>
        </p:nvSpPr>
        <p:spPr/>
        <p:txBody>
          <a:bodyPr/>
          <a:lstStyle/>
          <a:p>
            <a:fld id="{DD540473-4FFA-704D-8E50-4DBF0425DAFB}" type="slidenum">
              <a:rPr lang="el-GR" smtClean="0"/>
              <a:t>‹#›</a:t>
            </a:fld>
            <a:endParaRPr lang="el-GR"/>
          </a:p>
        </p:txBody>
      </p:sp>
    </p:spTree>
    <p:extLst>
      <p:ext uri="{BB962C8B-B14F-4D97-AF65-F5344CB8AC3E}">
        <p14:creationId xmlns:p14="http://schemas.microsoft.com/office/powerpoint/2010/main" val="2008830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B05D3D5-6CAE-9441-8BA2-AD735C7FC964}"/>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31795DA0-DF61-F147-A271-B7D10437EE70}"/>
              </a:ext>
            </a:extLst>
          </p:cNvPr>
          <p:cNvSpPr>
            <a:spLocks noGrp="1"/>
          </p:cNvSpPr>
          <p:nvPr>
            <p:ph sz="half" idx="1"/>
          </p:nvPr>
        </p:nvSpPr>
        <p:spPr>
          <a:xfrm>
            <a:off x="838200" y="1825625"/>
            <a:ext cx="5181600" cy="4351338"/>
          </a:xfrm>
        </p:spPr>
        <p:txBody>
          <a:bodyPr/>
          <a:lstStyle/>
          <a:p>
            <a:r>
              <a:rPr lang="el-GR"/>
              <a:t>Επεξεργασία στυλ υποδείγματος κειμένου
Δεύτερου επιπέδου
Τρίτου επιπέδου
Τέταρτου επιπέδου
Πέμπτου επιπέδου</a:t>
            </a:r>
          </a:p>
        </p:txBody>
      </p:sp>
      <p:sp>
        <p:nvSpPr>
          <p:cNvPr id="4" name="Θέση περιεχομένου 3">
            <a:extLst>
              <a:ext uri="{FF2B5EF4-FFF2-40B4-BE49-F238E27FC236}">
                <a16:creationId xmlns:a16="http://schemas.microsoft.com/office/drawing/2014/main" id="{E04A264A-87C0-1B4D-94C5-6C94FF7E8626}"/>
              </a:ext>
            </a:extLst>
          </p:cNvPr>
          <p:cNvSpPr>
            <a:spLocks noGrp="1"/>
          </p:cNvSpPr>
          <p:nvPr>
            <p:ph sz="half" idx="2"/>
          </p:nvPr>
        </p:nvSpPr>
        <p:spPr>
          <a:xfrm>
            <a:off x="6172200" y="1825625"/>
            <a:ext cx="5181600" cy="4351338"/>
          </a:xfrm>
        </p:spPr>
        <p:txBody>
          <a:bodyPr/>
          <a:lstStyle/>
          <a:p>
            <a:r>
              <a:rPr lang="el-GR"/>
              <a:t>Επεξεργασία στυλ υποδείγματος κειμένου
Δεύτερου επιπέδου
Τρίτου επιπέδου
Τέταρτου επιπέδου
Πέμπτου επιπέδου</a:t>
            </a:r>
          </a:p>
        </p:txBody>
      </p:sp>
      <p:sp>
        <p:nvSpPr>
          <p:cNvPr id="5" name="Θέση ημερομηνίας 4">
            <a:extLst>
              <a:ext uri="{FF2B5EF4-FFF2-40B4-BE49-F238E27FC236}">
                <a16:creationId xmlns:a16="http://schemas.microsoft.com/office/drawing/2014/main" id="{15C4B22C-F6D3-6642-817A-DB482F6950B1}"/>
              </a:ext>
            </a:extLst>
          </p:cNvPr>
          <p:cNvSpPr>
            <a:spLocks noGrp="1"/>
          </p:cNvSpPr>
          <p:nvPr>
            <p:ph type="dt" sz="half" idx="10"/>
          </p:nvPr>
        </p:nvSpPr>
        <p:spPr/>
        <p:txBody>
          <a:bodyPr/>
          <a:lstStyle/>
          <a:p>
            <a:fld id="{90BC64E5-CF3E-BA42-977D-D40A86BFD1C8}" type="datetimeFigureOut">
              <a:rPr lang="el-GR" smtClean="0"/>
              <a:t>6/11/2023</a:t>
            </a:fld>
            <a:endParaRPr lang="el-GR"/>
          </a:p>
        </p:txBody>
      </p:sp>
      <p:sp>
        <p:nvSpPr>
          <p:cNvPr id="6" name="Θέση υποσέλιδου 5">
            <a:extLst>
              <a:ext uri="{FF2B5EF4-FFF2-40B4-BE49-F238E27FC236}">
                <a16:creationId xmlns:a16="http://schemas.microsoft.com/office/drawing/2014/main" id="{8BE16582-942C-CC4A-85EA-1B09368FF148}"/>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CED7BC7-7E1A-CF44-AEFD-DD25994E4EAC}"/>
              </a:ext>
            </a:extLst>
          </p:cNvPr>
          <p:cNvSpPr>
            <a:spLocks noGrp="1"/>
          </p:cNvSpPr>
          <p:nvPr>
            <p:ph type="sldNum" sz="quarter" idx="12"/>
          </p:nvPr>
        </p:nvSpPr>
        <p:spPr/>
        <p:txBody>
          <a:bodyPr/>
          <a:lstStyle/>
          <a:p>
            <a:fld id="{DD540473-4FFA-704D-8E50-4DBF0425DAFB}" type="slidenum">
              <a:rPr lang="el-GR" smtClean="0"/>
              <a:t>‹#›</a:t>
            </a:fld>
            <a:endParaRPr lang="el-GR"/>
          </a:p>
        </p:txBody>
      </p:sp>
    </p:spTree>
    <p:extLst>
      <p:ext uri="{BB962C8B-B14F-4D97-AF65-F5344CB8AC3E}">
        <p14:creationId xmlns:p14="http://schemas.microsoft.com/office/powerpoint/2010/main" val="2929586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4FD41B2-9E67-D840-BEA3-1D2C5C2A2448}"/>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6282C217-7FE5-AE4A-95D1-065D02907A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l-GR"/>
              <a:t>Επεξεργασία στυλ υποδείγματος κειμένου
Δεύτερου επιπέδου
Τρίτου επιπέδου
Τέταρτου επιπέδου
Πέμπτου επιπέδου</a:t>
            </a:r>
          </a:p>
        </p:txBody>
      </p:sp>
      <p:sp>
        <p:nvSpPr>
          <p:cNvPr id="4" name="Θέση περιεχομένου 3">
            <a:extLst>
              <a:ext uri="{FF2B5EF4-FFF2-40B4-BE49-F238E27FC236}">
                <a16:creationId xmlns:a16="http://schemas.microsoft.com/office/drawing/2014/main" id="{5B5BD0F9-41EC-2B4A-9963-9CE5EB9EA1D8}"/>
              </a:ext>
            </a:extLst>
          </p:cNvPr>
          <p:cNvSpPr>
            <a:spLocks noGrp="1"/>
          </p:cNvSpPr>
          <p:nvPr>
            <p:ph sz="half" idx="2"/>
          </p:nvPr>
        </p:nvSpPr>
        <p:spPr>
          <a:xfrm>
            <a:off x="839788" y="2505075"/>
            <a:ext cx="5157787" cy="3684588"/>
          </a:xfrm>
        </p:spPr>
        <p:txBody>
          <a:bodyPr/>
          <a:lstStyle/>
          <a:p>
            <a:r>
              <a:rPr lang="el-GR"/>
              <a:t>Επεξεργασία στυλ υποδείγματος κειμένου
Δεύτερου επιπέδου
Τρίτου επιπέδου
Τέταρτου επιπέδου
Πέμπτου επιπέδου</a:t>
            </a:r>
          </a:p>
        </p:txBody>
      </p:sp>
      <p:sp>
        <p:nvSpPr>
          <p:cNvPr id="5" name="Θέση κειμένου 4">
            <a:extLst>
              <a:ext uri="{FF2B5EF4-FFF2-40B4-BE49-F238E27FC236}">
                <a16:creationId xmlns:a16="http://schemas.microsoft.com/office/drawing/2014/main" id="{0D78E21F-E2F8-7A4D-9F17-AEA174662E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l-GR"/>
              <a:t>Επεξεργασία στυλ υποδείγματος κειμένου
Δεύτερου επιπέδου
Τρίτου επιπέδου
Τέταρτου επιπέδου
Πέμπτου επιπέδου</a:t>
            </a:r>
          </a:p>
        </p:txBody>
      </p:sp>
      <p:sp>
        <p:nvSpPr>
          <p:cNvPr id="6" name="Θέση περιεχομένου 5">
            <a:extLst>
              <a:ext uri="{FF2B5EF4-FFF2-40B4-BE49-F238E27FC236}">
                <a16:creationId xmlns:a16="http://schemas.microsoft.com/office/drawing/2014/main" id="{C42F81E3-9780-CE4F-92A7-74ADA19CC94F}"/>
              </a:ext>
            </a:extLst>
          </p:cNvPr>
          <p:cNvSpPr>
            <a:spLocks noGrp="1"/>
          </p:cNvSpPr>
          <p:nvPr>
            <p:ph sz="quarter" idx="4"/>
          </p:nvPr>
        </p:nvSpPr>
        <p:spPr>
          <a:xfrm>
            <a:off x="6172200" y="2505075"/>
            <a:ext cx="5183188" cy="3684588"/>
          </a:xfrm>
        </p:spPr>
        <p:txBody>
          <a:bodyPr/>
          <a:lstStyle/>
          <a:p>
            <a:r>
              <a:rPr lang="el-GR"/>
              <a:t>Επεξεργασία στυλ υποδείγματος κειμένου
Δεύτερου επιπέδου
Τρίτου επιπέδου
Τέταρτου επιπέδου
Πέμπτου επιπέδου</a:t>
            </a:r>
          </a:p>
        </p:txBody>
      </p:sp>
      <p:sp>
        <p:nvSpPr>
          <p:cNvPr id="7" name="Θέση ημερομηνίας 6">
            <a:extLst>
              <a:ext uri="{FF2B5EF4-FFF2-40B4-BE49-F238E27FC236}">
                <a16:creationId xmlns:a16="http://schemas.microsoft.com/office/drawing/2014/main" id="{FE5B3099-8E5D-7347-BD1B-F4B1D37808D3}"/>
              </a:ext>
            </a:extLst>
          </p:cNvPr>
          <p:cNvSpPr>
            <a:spLocks noGrp="1"/>
          </p:cNvSpPr>
          <p:nvPr>
            <p:ph type="dt" sz="half" idx="10"/>
          </p:nvPr>
        </p:nvSpPr>
        <p:spPr/>
        <p:txBody>
          <a:bodyPr/>
          <a:lstStyle/>
          <a:p>
            <a:fld id="{90BC64E5-CF3E-BA42-977D-D40A86BFD1C8}" type="datetimeFigureOut">
              <a:rPr lang="el-GR" smtClean="0"/>
              <a:t>6/11/2023</a:t>
            </a:fld>
            <a:endParaRPr lang="el-GR"/>
          </a:p>
        </p:txBody>
      </p:sp>
      <p:sp>
        <p:nvSpPr>
          <p:cNvPr id="8" name="Θέση υποσέλιδου 7">
            <a:extLst>
              <a:ext uri="{FF2B5EF4-FFF2-40B4-BE49-F238E27FC236}">
                <a16:creationId xmlns:a16="http://schemas.microsoft.com/office/drawing/2014/main" id="{9EB76626-D5E5-5F4F-A1DD-DB4EA6A6FFBE}"/>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A3215031-E5A9-4041-877F-C883F76CFB76}"/>
              </a:ext>
            </a:extLst>
          </p:cNvPr>
          <p:cNvSpPr>
            <a:spLocks noGrp="1"/>
          </p:cNvSpPr>
          <p:nvPr>
            <p:ph type="sldNum" sz="quarter" idx="12"/>
          </p:nvPr>
        </p:nvSpPr>
        <p:spPr/>
        <p:txBody>
          <a:bodyPr/>
          <a:lstStyle/>
          <a:p>
            <a:fld id="{DD540473-4FFA-704D-8E50-4DBF0425DAFB}" type="slidenum">
              <a:rPr lang="el-GR" smtClean="0"/>
              <a:t>‹#›</a:t>
            </a:fld>
            <a:endParaRPr lang="el-GR"/>
          </a:p>
        </p:txBody>
      </p:sp>
    </p:spTree>
    <p:extLst>
      <p:ext uri="{BB962C8B-B14F-4D97-AF65-F5344CB8AC3E}">
        <p14:creationId xmlns:p14="http://schemas.microsoft.com/office/powerpoint/2010/main" val="2084659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C6182BB-DDDF-454D-A756-F82D118B84AF}"/>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D92F6D8C-08D1-B94A-8A95-651F3BF6B1EB}"/>
              </a:ext>
            </a:extLst>
          </p:cNvPr>
          <p:cNvSpPr>
            <a:spLocks noGrp="1"/>
          </p:cNvSpPr>
          <p:nvPr>
            <p:ph type="dt" sz="half" idx="10"/>
          </p:nvPr>
        </p:nvSpPr>
        <p:spPr/>
        <p:txBody>
          <a:bodyPr/>
          <a:lstStyle/>
          <a:p>
            <a:fld id="{90BC64E5-CF3E-BA42-977D-D40A86BFD1C8}" type="datetimeFigureOut">
              <a:rPr lang="el-GR" smtClean="0"/>
              <a:t>6/11/2023</a:t>
            </a:fld>
            <a:endParaRPr lang="el-GR"/>
          </a:p>
        </p:txBody>
      </p:sp>
      <p:sp>
        <p:nvSpPr>
          <p:cNvPr id="4" name="Θέση υποσέλιδου 3">
            <a:extLst>
              <a:ext uri="{FF2B5EF4-FFF2-40B4-BE49-F238E27FC236}">
                <a16:creationId xmlns:a16="http://schemas.microsoft.com/office/drawing/2014/main" id="{16FBDDAE-97EA-4B41-97CE-35E644BA1499}"/>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68BF7DD0-1571-9445-BB78-5BA23A88381C}"/>
              </a:ext>
            </a:extLst>
          </p:cNvPr>
          <p:cNvSpPr>
            <a:spLocks noGrp="1"/>
          </p:cNvSpPr>
          <p:nvPr>
            <p:ph type="sldNum" sz="quarter" idx="12"/>
          </p:nvPr>
        </p:nvSpPr>
        <p:spPr/>
        <p:txBody>
          <a:bodyPr/>
          <a:lstStyle/>
          <a:p>
            <a:fld id="{DD540473-4FFA-704D-8E50-4DBF0425DAFB}" type="slidenum">
              <a:rPr lang="el-GR" smtClean="0"/>
              <a:t>‹#›</a:t>
            </a:fld>
            <a:endParaRPr lang="el-GR"/>
          </a:p>
        </p:txBody>
      </p:sp>
    </p:spTree>
    <p:extLst>
      <p:ext uri="{BB962C8B-B14F-4D97-AF65-F5344CB8AC3E}">
        <p14:creationId xmlns:p14="http://schemas.microsoft.com/office/powerpoint/2010/main" val="4136244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3D4693CA-FEE6-9F48-8BFD-DB87809129E8}"/>
              </a:ext>
            </a:extLst>
          </p:cNvPr>
          <p:cNvSpPr>
            <a:spLocks noGrp="1"/>
          </p:cNvSpPr>
          <p:nvPr>
            <p:ph type="dt" sz="half" idx="10"/>
          </p:nvPr>
        </p:nvSpPr>
        <p:spPr/>
        <p:txBody>
          <a:bodyPr/>
          <a:lstStyle/>
          <a:p>
            <a:fld id="{90BC64E5-CF3E-BA42-977D-D40A86BFD1C8}" type="datetimeFigureOut">
              <a:rPr lang="el-GR" smtClean="0"/>
              <a:t>6/11/2023</a:t>
            </a:fld>
            <a:endParaRPr lang="el-GR"/>
          </a:p>
        </p:txBody>
      </p:sp>
      <p:sp>
        <p:nvSpPr>
          <p:cNvPr id="3" name="Θέση υποσέλιδου 2">
            <a:extLst>
              <a:ext uri="{FF2B5EF4-FFF2-40B4-BE49-F238E27FC236}">
                <a16:creationId xmlns:a16="http://schemas.microsoft.com/office/drawing/2014/main" id="{FF97A167-5D8E-E945-8F37-92B9627327A8}"/>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1A424C23-8F30-4A41-89A8-69D90C74A8C6}"/>
              </a:ext>
            </a:extLst>
          </p:cNvPr>
          <p:cNvSpPr>
            <a:spLocks noGrp="1"/>
          </p:cNvSpPr>
          <p:nvPr>
            <p:ph type="sldNum" sz="quarter" idx="12"/>
          </p:nvPr>
        </p:nvSpPr>
        <p:spPr/>
        <p:txBody>
          <a:bodyPr/>
          <a:lstStyle/>
          <a:p>
            <a:fld id="{DD540473-4FFA-704D-8E50-4DBF0425DAFB}" type="slidenum">
              <a:rPr lang="el-GR" smtClean="0"/>
              <a:t>‹#›</a:t>
            </a:fld>
            <a:endParaRPr lang="el-GR"/>
          </a:p>
        </p:txBody>
      </p:sp>
    </p:spTree>
    <p:extLst>
      <p:ext uri="{BB962C8B-B14F-4D97-AF65-F5344CB8AC3E}">
        <p14:creationId xmlns:p14="http://schemas.microsoft.com/office/powerpoint/2010/main" val="93695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75B28E3-2DB1-E243-9495-6A9A637887A3}"/>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681A8567-166F-D24F-AD28-02C7D4E46A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l-GR"/>
              <a:t>Επεξεργασία στυλ υποδείγματος κειμένου
Δεύτερου επιπέδου
Τρίτου επιπέδου
Τέταρτου επιπέδου
Πέμπτου επιπέδου</a:t>
            </a:r>
          </a:p>
        </p:txBody>
      </p:sp>
      <p:sp>
        <p:nvSpPr>
          <p:cNvPr id="4" name="Θέση κειμένου 3">
            <a:extLst>
              <a:ext uri="{FF2B5EF4-FFF2-40B4-BE49-F238E27FC236}">
                <a16:creationId xmlns:a16="http://schemas.microsoft.com/office/drawing/2014/main" id="{44AB85B5-B6CC-664B-A0C9-BA04340AD9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l-GR"/>
              <a:t>Επεξεργασία στυλ υποδείγματος κειμένου
Δεύτερου επιπέδου
Τρίτου επιπέδου
Τέταρτου επιπέδου
Πέμπτου επιπέδου</a:t>
            </a:r>
          </a:p>
        </p:txBody>
      </p:sp>
      <p:sp>
        <p:nvSpPr>
          <p:cNvPr id="5" name="Θέση ημερομηνίας 4">
            <a:extLst>
              <a:ext uri="{FF2B5EF4-FFF2-40B4-BE49-F238E27FC236}">
                <a16:creationId xmlns:a16="http://schemas.microsoft.com/office/drawing/2014/main" id="{0AC20979-BBAA-CA42-A41A-653FBAE61F84}"/>
              </a:ext>
            </a:extLst>
          </p:cNvPr>
          <p:cNvSpPr>
            <a:spLocks noGrp="1"/>
          </p:cNvSpPr>
          <p:nvPr>
            <p:ph type="dt" sz="half" idx="10"/>
          </p:nvPr>
        </p:nvSpPr>
        <p:spPr/>
        <p:txBody>
          <a:bodyPr/>
          <a:lstStyle/>
          <a:p>
            <a:fld id="{90BC64E5-CF3E-BA42-977D-D40A86BFD1C8}" type="datetimeFigureOut">
              <a:rPr lang="el-GR" smtClean="0"/>
              <a:t>6/11/2023</a:t>
            </a:fld>
            <a:endParaRPr lang="el-GR"/>
          </a:p>
        </p:txBody>
      </p:sp>
      <p:sp>
        <p:nvSpPr>
          <p:cNvPr id="6" name="Θέση υποσέλιδου 5">
            <a:extLst>
              <a:ext uri="{FF2B5EF4-FFF2-40B4-BE49-F238E27FC236}">
                <a16:creationId xmlns:a16="http://schemas.microsoft.com/office/drawing/2014/main" id="{3015CDC7-33D4-B84E-AE89-416434D1B34E}"/>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4CFB945-5402-8E45-AF8E-24EFEE6EBD0F}"/>
              </a:ext>
            </a:extLst>
          </p:cNvPr>
          <p:cNvSpPr>
            <a:spLocks noGrp="1"/>
          </p:cNvSpPr>
          <p:nvPr>
            <p:ph type="sldNum" sz="quarter" idx="12"/>
          </p:nvPr>
        </p:nvSpPr>
        <p:spPr/>
        <p:txBody>
          <a:bodyPr/>
          <a:lstStyle/>
          <a:p>
            <a:fld id="{DD540473-4FFA-704D-8E50-4DBF0425DAFB}" type="slidenum">
              <a:rPr lang="el-GR" smtClean="0"/>
              <a:t>‹#›</a:t>
            </a:fld>
            <a:endParaRPr lang="el-GR"/>
          </a:p>
        </p:txBody>
      </p:sp>
    </p:spTree>
    <p:extLst>
      <p:ext uri="{BB962C8B-B14F-4D97-AF65-F5344CB8AC3E}">
        <p14:creationId xmlns:p14="http://schemas.microsoft.com/office/powerpoint/2010/main" val="793412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9C3E0C1-7094-234A-84E8-608C3E8D31BF}"/>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8BEF55BC-FD2E-154F-81DE-224EEE10CD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5D7DB5B9-F5DB-9E4D-AC9F-B083D2BFE0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l-GR"/>
              <a:t>Επεξεργασία στυλ υποδείγματος κειμένου
Δεύτερου επιπέδου
Τρίτου επιπέδου
Τέταρτου επιπέδου
Πέμπτου επιπέδου</a:t>
            </a:r>
          </a:p>
        </p:txBody>
      </p:sp>
      <p:sp>
        <p:nvSpPr>
          <p:cNvPr id="5" name="Θέση ημερομηνίας 4">
            <a:extLst>
              <a:ext uri="{FF2B5EF4-FFF2-40B4-BE49-F238E27FC236}">
                <a16:creationId xmlns:a16="http://schemas.microsoft.com/office/drawing/2014/main" id="{98D0DB7B-2F18-C34E-BCFE-E8E63D934957}"/>
              </a:ext>
            </a:extLst>
          </p:cNvPr>
          <p:cNvSpPr>
            <a:spLocks noGrp="1"/>
          </p:cNvSpPr>
          <p:nvPr>
            <p:ph type="dt" sz="half" idx="10"/>
          </p:nvPr>
        </p:nvSpPr>
        <p:spPr/>
        <p:txBody>
          <a:bodyPr/>
          <a:lstStyle/>
          <a:p>
            <a:fld id="{90BC64E5-CF3E-BA42-977D-D40A86BFD1C8}" type="datetimeFigureOut">
              <a:rPr lang="el-GR" smtClean="0"/>
              <a:t>6/11/2023</a:t>
            </a:fld>
            <a:endParaRPr lang="el-GR"/>
          </a:p>
        </p:txBody>
      </p:sp>
      <p:sp>
        <p:nvSpPr>
          <p:cNvPr id="6" name="Θέση υποσέλιδου 5">
            <a:extLst>
              <a:ext uri="{FF2B5EF4-FFF2-40B4-BE49-F238E27FC236}">
                <a16:creationId xmlns:a16="http://schemas.microsoft.com/office/drawing/2014/main" id="{10F4FEA4-6998-A545-97ED-54B176852E55}"/>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AD5CA06-8B05-3844-A988-B23574A72615}"/>
              </a:ext>
            </a:extLst>
          </p:cNvPr>
          <p:cNvSpPr>
            <a:spLocks noGrp="1"/>
          </p:cNvSpPr>
          <p:nvPr>
            <p:ph type="sldNum" sz="quarter" idx="12"/>
          </p:nvPr>
        </p:nvSpPr>
        <p:spPr/>
        <p:txBody>
          <a:bodyPr/>
          <a:lstStyle/>
          <a:p>
            <a:fld id="{DD540473-4FFA-704D-8E50-4DBF0425DAFB}" type="slidenum">
              <a:rPr lang="el-GR" smtClean="0"/>
              <a:t>‹#›</a:t>
            </a:fld>
            <a:endParaRPr lang="el-GR"/>
          </a:p>
        </p:txBody>
      </p:sp>
    </p:spTree>
    <p:extLst>
      <p:ext uri="{BB962C8B-B14F-4D97-AF65-F5344CB8AC3E}">
        <p14:creationId xmlns:p14="http://schemas.microsoft.com/office/powerpoint/2010/main" val="2195183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0DA793C7-B889-8842-8EFD-356238B22C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AEAB3776-9215-9949-AAB0-7CC0D9BD03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l-GR"/>
              <a:t>Επεξεργασία στυλ υποδείγματος κειμένου
Δεύτερου επιπέδου
Τρίτου επιπέδου
Τέταρτου επιπέδου
Πέμπτου επιπέδου</a:t>
            </a:r>
          </a:p>
        </p:txBody>
      </p:sp>
      <p:sp>
        <p:nvSpPr>
          <p:cNvPr id="4" name="Θέση ημερομηνίας 3">
            <a:extLst>
              <a:ext uri="{FF2B5EF4-FFF2-40B4-BE49-F238E27FC236}">
                <a16:creationId xmlns:a16="http://schemas.microsoft.com/office/drawing/2014/main" id="{A81A33CE-6395-414C-992E-6D9A38E38B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BC64E5-CF3E-BA42-977D-D40A86BFD1C8}" type="datetimeFigureOut">
              <a:rPr lang="el-GR" smtClean="0"/>
              <a:t>6/11/2023</a:t>
            </a:fld>
            <a:endParaRPr lang="el-GR"/>
          </a:p>
        </p:txBody>
      </p:sp>
      <p:sp>
        <p:nvSpPr>
          <p:cNvPr id="5" name="Θέση υποσέλιδου 4">
            <a:extLst>
              <a:ext uri="{FF2B5EF4-FFF2-40B4-BE49-F238E27FC236}">
                <a16:creationId xmlns:a16="http://schemas.microsoft.com/office/drawing/2014/main" id="{DEBBF264-9674-4F41-BBF5-0091C58E74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E24D04E2-598B-9A44-A433-8165EB5F34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540473-4FFA-704D-8E50-4DBF0425DAFB}" type="slidenum">
              <a:rPr lang="el-GR" smtClean="0"/>
              <a:t>‹#›</a:t>
            </a:fld>
            <a:endParaRPr lang="el-GR"/>
          </a:p>
        </p:txBody>
      </p:sp>
    </p:spTree>
    <p:extLst>
      <p:ext uri="{BB962C8B-B14F-4D97-AF65-F5344CB8AC3E}">
        <p14:creationId xmlns:p14="http://schemas.microsoft.com/office/powerpoint/2010/main" val="3350168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5.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5.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15.jpe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15.jpe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15.jpe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15.jpe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doi.org/10.5049/EBP.2007.5.1.23" TargetMode="External"/><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3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15.jpe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2.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5.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0.png"/><Relationship Id="rId7" Type="http://schemas.openxmlformats.org/officeDocument/2006/relationships/diagramColors" Target="../diagrams/colors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1DE8-A17E-FB83-772B-DB21BC8DF157}"/>
              </a:ext>
            </a:extLst>
          </p:cNvPr>
          <p:cNvSpPr>
            <a:spLocks noGrp="1"/>
          </p:cNvSpPr>
          <p:nvPr>
            <p:ph type="ctrTitle"/>
          </p:nvPr>
        </p:nvSpPr>
        <p:spPr>
          <a:xfrm>
            <a:off x="4202325" y="2814169"/>
            <a:ext cx="7456668" cy="1824506"/>
          </a:xfrm>
        </p:spPr>
        <p:txBody>
          <a:bodyPr anchor="ctr">
            <a:noAutofit/>
          </a:bodyPr>
          <a:lstStyle/>
          <a:p>
            <a:pPr algn="l">
              <a:lnSpc>
                <a:spcPct val="150000"/>
              </a:lnSpc>
            </a:pPr>
            <a:r>
              <a:rPr lang="el-GR"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Αναδυόμενες έννοιες και προκλήσεις στη Νανοτοξικολογία</a:t>
            </a:r>
            <a:endParaRPr lang="el-GR" sz="32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CF1BF98-29C3-64CE-A767-83FBDFB30B3B}"/>
              </a:ext>
            </a:extLst>
          </p:cNvPr>
          <p:cNvPicPr>
            <a:picLocks noChangeAspect="1"/>
          </p:cNvPicPr>
          <p:nvPr/>
        </p:nvPicPr>
        <p:blipFill>
          <a:blip r:embed="rId2">
            <a:clrChange>
              <a:clrFrom>
                <a:srgbClr val="000000">
                  <a:alpha val="0"/>
                </a:srgbClr>
              </a:clrFrom>
              <a:clrTo>
                <a:srgbClr val="000000">
                  <a:alpha val="0"/>
                </a:srgbClr>
              </a:clrTo>
            </a:clrChange>
          </a:blip>
          <a:stretch>
            <a:fillRect/>
          </a:stretch>
        </p:blipFill>
        <p:spPr>
          <a:xfrm>
            <a:off x="533007" y="2137894"/>
            <a:ext cx="3233850" cy="3359850"/>
          </a:xfrm>
          <a:prstGeom prst="rect">
            <a:avLst/>
          </a:prstGeom>
        </p:spPr>
      </p:pic>
      <p:pic>
        <p:nvPicPr>
          <p:cNvPr id="6" name="Picture 5">
            <a:extLst>
              <a:ext uri="{FF2B5EF4-FFF2-40B4-BE49-F238E27FC236}">
                <a16:creationId xmlns:a16="http://schemas.microsoft.com/office/drawing/2014/main" id="{15CC35AF-74CA-B206-58F7-A747F86351CC}"/>
              </a:ext>
            </a:extLst>
          </p:cNvPr>
          <p:cNvPicPr>
            <a:picLocks noChangeAspect="1"/>
          </p:cNvPicPr>
          <p:nvPr/>
        </p:nvPicPr>
        <p:blipFill>
          <a:blip r:embed="rId3"/>
          <a:stretch>
            <a:fillRect/>
          </a:stretch>
        </p:blipFill>
        <p:spPr>
          <a:xfrm>
            <a:off x="9896868" y="449810"/>
            <a:ext cx="1504950" cy="1504950"/>
          </a:xfrm>
          <a:prstGeom prst="rect">
            <a:avLst/>
          </a:prstGeom>
        </p:spPr>
      </p:pic>
      <p:sp>
        <p:nvSpPr>
          <p:cNvPr id="10" name="TextBox 9">
            <a:extLst>
              <a:ext uri="{FF2B5EF4-FFF2-40B4-BE49-F238E27FC236}">
                <a16:creationId xmlns:a16="http://schemas.microsoft.com/office/drawing/2014/main" id="{64410259-A270-F629-25C8-921DB99A76AA}"/>
              </a:ext>
            </a:extLst>
          </p:cNvPr>
          <p:cNvSpPr txBox="1"/>
          <p:nvPr/>
        </p:nvSpPr>
        <p:spPr>
          <a:xfrm>
            <a:off x="4202325" y="4712914"/>
            <a:ext cx="6048375" cy="784830"/>
          </a:xfrm>
          <a:prstGeom prst="rect">
            <a:avLst/>
          </a:prstGeom>
          <a:noFill/>
        </p:spPr>
        <p:txBody>
          <a:bodyPr wrap="square" rtlCol="0">
            <a:spAutoFit/>
          </a:bodyPr>
          <a:lstStyle/>
          <a:p>
            <a:pPr>
              <a:lnSpc>
                <a:spcPct val="150000"/>
              </a:lnSpc>
            </a:pPr>
            <a:r>
              <a:rPr lang="el-GR" b="1" dirty="0">
                <a:latin typeface="Arial" panose="020B0604020202020204" pitchFamily="34" charset="0"/>
                <a:cs typeface="Arial" panose="020B0604020202020204" pitchFamily="34" charset="0"/>
              </a:rPr>
              <a:t>Δημήτριος Κουρέτας</a:t>
            </a:r>
          </a:p>
          <a:p>
            <a:r>
              <a:rPr lang="el-GR" dirty="0">
                <a:latin typeface="Arial Nova Light" panose="020B0304020202020204" pitchFamily="34" charset="0"/>
              </a:rPr>
              <a:t>Καθηγητής Φυσιολογίας Ζωικών Οργανισμών-Τοξικολογίας</a:t>
            </a:r>
          </a:p>
        </p:txBody>
      </p:sp>
    </p:spTree>
    <p:extLst>
      <p:ext uri="{BB962C8B-B14F-4D97-AF65-F5344CB8AC3E}">
        <p14:creationId xmlns:p14="http://schemas.microsoft.com/office/powerpoint/2010/main" val="3651544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7">
            <a:extLst>
              <a:ext uri="{FF2B5EF4-FFF2-40B4-BE49-F238E27FC236}">
                <a16:creationId xmlns:a16="http://schemas.microsoft.com/office/drawing/2014/main" id="{1A290EB4-9319-42CC-9A37-5D79FC4FE6D5}"/>
              </a:ext>
            </a:extLst>
          </p:cNvPr>
          <p:cNvSpPr txBox="1">
            <a:spLocks/>
          </p:cNvSpPr>
          <p:nvPr/>
        </p:nvSpPr>
        <p:spPr>
          <a:xfrm>
            <a:off x="240829" y="116509"/>
            <a:ext cx="11710340" cy="8121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60000"/>
              </a:lnSpc>
            </a:pPr>
            <a:r>
              <a:rPr lang="el-GR" sz="2800" b="1" dirty="0">
                <a:latin typeface="Arial" panose="020B0604020202020204" pitchFamily="34" charset="0"/>
                <a:cs typeface="Arial" panose="020B0604020202020204" pitchFamily="34" charset="0"/>
              </a:rPr>
              <a:t>ΤΑ ΝΑΝΟΫΛΙΚΑ ΔΙΑΚΡΙΝΟΝΤΑΙ ΜΕ ΒΑΣΗ ΤΗ ΧΗΜΙΚΗ ΣΥΣΤΑΣΗ </a:t>
            </a:r>
          </a:p>
        </p:txBody>
      </p:sp>
      <p:grpSp>
        <p:nvGrpSpPr>
          <p:cNvPr id="3" name="Group 2">
            <a:extLst>
              <a:ext uri="{FF2B5EF4-FFF2-40B4-BE49-F238E27FC236}">
                <a16:creationId xmlns:a16="http://schemas.microsoft.com/office/drawing/2014/main" id="{02D58C29-48E0-4480-8250-6EE687D80DF6}"/>
              </a:ext>
            </a:extLst>
          </p:cNvPr>
          <p:cNvGrpSpPr/>
          <p:nvPr/>
        </p:nvGrpSpPr>
        <p:grpSpPr>
          <a:xfrm>
            <a:off x="0" y="189335"/>
            <a:ext cx="12192000" cy="6069141"/>
            <a:chOff x="0" y="173817"/>
            <a:chExt cx="12192000" cy="6069141"/>
          </a:xfrm>
        </p:grpSpPr>
        <p:graphicFrame>
          <p:nvGraphicFramePr>
            <p:cNvPr id="2" name="Diagram 1">
              <a:extLst>
                <a:ext uri="{FF2B5EF4-FFF2-40B4-BE49-F238E27FC236}">
                  <a16:creationId xmlns:a16="http://schemas.microsoft.com/office/drawing/2014/main" id="{0849B601-8751-4C1B-9E97-FF96634EE857}"/>
                </a:ext>
              </a:extLst>
            </p:cNvPr>
            <p:cNvGraphicFramePr/>
            <p:nvPr>
              <p:extLst>
                <p:ext uri="{D42A27DB-BD31-4B8C-83A1-F6EECF244321}">
                  <p14:modId xmlns:p14="http://schemas.microsoft.com/office/powerpoint/2010/main" val="4191027040"/>
                </p:ext>
              </p:extLst>
            </p:nvPr>
          </p:nvGraphicFramePr>
          <p:xfrm>
            <a:off x="0" y="173817"/>
            <a:ext cx="12192000" cy="60019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BF49DBB9-2CF0-40DC-B5DE-5F9E9D6746FA}"/>
                </a:ext>
              </a:extLst>
            </p:cNvPr>
            <p:cNvSpPr txBox="1"/>
            <p:nvPr/>
          </p:nvSpPr>
          <p:spPr>
            <a:xfrm>
              <a:off x="447472" y="4541274"/>
              <a:ext cx="2869660" cy="871585"/>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l-GR" dirty="0">
                  <a:latin typeface="Arial Nova Light" panose="020B0304020202020204" pitchFamily="34" charset="0"/>
                </a:rPr>
                <a:t>Φουλερένια</a:t>
              </a:r>
            </a:p>
            <a:p>
              <a:pPr marL="285750" indent="-285750">
                <a:lnSpc>
                  <a:spcPct val="150000"/>
                </a:lnSpc>
                <a:buFont typeface="Wingdings" panose="05000000000000000000" pitchFamily="2" charset="2"/>
                <a:buChar char="§"/>
              </a:pPr>
              <a:r>
                <a:rPr lang="el-GR" dirty="0">
                  <a:latin typeface="Arial Nova Light" panose="020B0304020202020204" pitchFamily="34" charset="0"/>
                </a:rPr>
                <a:t>Νανοσωλήνες άνθρακα</a:t>
              </a:r>
            </a:p>
          </p:txBody>
        </p:sp>
        <p:sp>
          <p:nvSpPr>
            <p:cNvPr id="14" name="TextBox 13">
              <a:extLst>
                <a:ext uri="{FF2B5EF4-FFF2-40B4-BE49-F238E27FC236}">
                  <a16:creationId xmlns:a16="http://schemas.microsoft.com/office/drawing/2014/main" id="{01BFB82E-E634-4A39-93A9-0523DAA52CAE}"/>
                </a:ext>
              </a:extLst>
            </p:cNvPr>
            <p:cNvSpPr txBox="1"/>
            <p:nvPr/>
          </p:nvSpPr>
          <p:spPr>
            <a:xfrm>
              <a:off x="5242195" y="4541274"/>
              <a:ext cx="2869660" cy="1286186"/>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l-GR" dirty="0">
                  <a:latin typeface="Arial Nova Light" panose="020B0304020202020204" pitchFamily="34" charset="0"/>
                </a:rPr>
                <a:t>Μικύλλια</a:t>
              </a:r>
            </a:p>
            <a:p>
              <a:pPr marL="285750" indent="-285750">
                <a:lnSpc>
                  <a:spcPct val="150000"/>
                </a:lnSpc>
                <a:buFont typeface="Wingdings" panose="05000000000000000000" pitchFamily="2" charset="2"/>
                <a:buChar char="§"/>
              </a:pPr>
              <a:r>
                <a:rPr lang="el-GR" dirty="0">
                  <a:latin typeface="Arial Nova Light" panose="020B0304020202020204" pitchFamily="34" charset="0"/>
                </a:rPr>
                <a:t>Λιποσώματα</a:t>
              </a:r>
            </a:p>
            <a:p>
              <a:pPr marL="285750" indent="-285750">
                <a:lnSpc>
                  <a:spcPct val="150000"/>
                </a:lnSpc>
                <a:buFont typeface="Wingdings" panose="05000000000000000000" pitchFamily="2" charset="2"/>
                <a:buChar char="§"/>
              </a:pPr>
              <a:r>
                <a:rPr lang="el-GR" dirty="0">
                  <a:latin typeface="Arial Nova Light" panose="020B0304020202020204" pitchFamily="34" charset="0"/>
                </a:rPr>
                <a:t>Δενδριμερή</a:t>
              </a:r>
            </a:p>
          </p:txBody>
        </p:sp>
        <p:sp>
          <p:nvSpPr>
            <p:cNvPr id="15" name="TextBox 14">
              <a:extLst>
                <a:ext uri="{FF2B5EF4-FFF2-40B4-BE49-F238E27FC236}">
                  <a16:creationId xmlns:a16="http://schemas.microsoft.com/office/drawing/2014/main" id="{462865E3-D275-4B7C-89F4-242F4D55E8DA}"/>
                </a:ext>
              </a:extLst>
            </p:cNvPr>
            <p:cNvSpPr txBox="1"/>
            <p:nvPr/>
          </p:nvSpPr>
          <p:spPr>
            <a:xfrm>
              <a:off x="8874870" y="4541274"/>
              <a:ext cx="2869660" cy="1701684"/>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l-GR" dirty="0">
                  <a:latin typeface="Arial Nova Light" panose="020B0304020202020204" pitchFamily="34" charset="0"/>
                </a:rPr>
                <a:t>Νανοσωματίδια μετάλλων</a:t>
              </a:r>
            </a:p>
            <a:p>
              <a:pPr marL="285750" indent="-285750">
                <a:lnSpc>
                  <a:spcPct val="150000"/>
                </a:lnSpc>
                <a:buFont typeface="Wingdings" panose="05000000000000000000" pitchFamily="2" charset="2"/>
                <a:buChar char="§"/>
              </a:pPr>
              <a:r>
                <a:rPr lang="el-GR" dirty="0">
                  <a:latin typeface="Arial Nova Light" panose="020B0304020202020204" pitchFamily="34" charset="0"/>
                </a:rPr>
                <a:t>Νανοσωματίδια μεταλλικών οξειδίων</a:t>
              </a:r>
            </a:p>
          </p:txBody>
        </p:sp>
      </p:grpSp>
      <p:pic>
        <p:nvPicPr>
          <p:cNvPr id="5" name="Picture 2" descr="Λογότυπα Π.Θ. | Πανεπιστήμιο Θεσσαλίας">
            <a:extLst>
              <a:ext uri="{FF2B5EF4-FFF2-40B4-BE49-F238E27FC236}">
                <a16:creationId xmlns:a16="http://schemas.microsoft.com/office/drawing/2014/main" id="{F81AFA94-2786-1CB3-BDC1-F6ABA28EE311}"/>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728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75D999D-7311-4F12-97B7-1099A7665209}"/>
              </a:ext>
            </a:extLst>
          </p:cNvPr>
          <p:cNvGrpSpPr/>
          <p:nvPr/>
        </p:nvGrpSpPr>
        <p:grpSpPr>
          <a:xfrm>
            <a:off x="530962" y="1372381"/>
            <a:ext cx="4459327" cy="4595429"/>
            <a:chOff x="6727370" y="1730952"/>
            <a:chExt cx="4459327" cy="4595429"/>
          </a:xfrm>
        </p:grpSpPr>
        <p:sp>
          <p:nvSpPr>
            <p:cNvPr id="12" name="TextBox 11">
              <a:extLst>
                <a:ext uri="{FF2B5EF4-FFF2-40B4-BE49-F238E27FC236}">
                  <a16:creationId xmlns:a16="http://schemas.microsoft.com/office/drawing/2014/main" id="{6561D193-CD14-4115-9228-B9651992C4AD}"/>
                </a:ext>
              </a:extLst>
            </p:cNvPr>
            <p:cNvSpPr txBox="1"/>
            <p:nvPr/>
          </p:nvSpPr>
          <p:spPr>
            <a:xfrm>
              <a:off x="6727370" y="1730952"/>
              <a:ext cx="4105470" cy="1606402"/>
            </a:xfrm>
            <a:prstGeom prst="rect">
              <a:avLst/>
            </a:prstGeom>
            <a:noFill/>
          </p:spPr>
          <p:txBody>
            <a:bodyPr wrap="square" rtlCol="0">
              <a:spAutoFit/>
            </a:bodyPr>
            <a:lstStyle/>
            <a:p>
              <a:pPr>
                <a:lnSpc>
                  <a:spcPct val="200000"/>
                </a:lnSpc>
              </a:pPr>
              <a:r>
                <a:rPr lang="el-GR" b="1" dirty="0">
                  <a:latin typeface="Arial" panose="020B0604020202020204" pitchFamily="34" charset="0"/>
                  <a:cs typeface="Arial" panose="020B0604020202020204" pitchFamily="34" charset="0"/>
                </a:rPr>
                <a:t>Φυσικά χαρακτηριστικά</a:t>
              </a:r>
            </a:p>
            <a:p>
              <a:pPr marL="342900" indent="-342900">
                <a:lnSpc>
                  <a:spcPct val="200000"/>
                </a:lnSpc>
                <a:buFont typeface="Wingdings" panose="05000000000000000000" pitchFamily="2" charset="2"/>
                <a:buChar char="§"/>
              </a:pPr>
              <a:r>
                <a:rPr lang="el-GR" sz="1600" dirty="0">
                  <a:latin typeface="Arial Nova Light" panose="020B0304020202020204" pitchFamily="34" charset="0"/>
                </a:rPr>
                <a:t>Μέγεθος</a:t>
              </a:r>
            </a:p>
            <a:p>
              <a:pPr marL="342900" indent="-342900">
                <a:lnSpc>
                  <a:spcPct val="200000"/>
                </a:lnSpc>
                <a:buFont typeface="Wingdings" panose="05000000000000000000" pitchFamily="2" charset="2"/>
                <a:buChar char="§"/>
              </a:pPr>
              <a:r>
                <a:rPr lang="el-GR" sz="1600" dirty="0">
                  <a:latin typeface="Arial Nova Light" panose="020B0304020202020204" pitchFamily="34" charset="0"/>
                </a:rPr>
                <a:t>Σχήμα</a:t>
              </a:r>
            </a:p>
          </p:txBody>
        </p:sp>
        <p:sp>
          <p:nvSpPr>
            <p:cNvPr id="13" name="TextBox 12">
              <a:extLst>
                <a:ext uri="{FF2B5EF4-FFF2-40B4-BE49-F238E27FC236}">
                  <a16:creationId xmlns:a16="http://schemas.microsoft.com/office/drawing/2014/main" id="{A934F3A0-EA5A-40D3-A851-DC48CE192621}"/>
                </a:ext>
              </a:extLst>
            </p:cNvPr>
            <p:cNvSpPr txBox="1"/>
            <p:nvPr/>
          </p:nvSpPr>
          <p:spPr>
            <a:xfrm>
              <a:off x="6727370" y="3602558"/>
              <a:ext cx="4459327" cy="2723823"/>
            </a:xfrm>
            <a:prstGeom prst="rect">
              <a:avLst/>
            </a:prstGeom>
            <a:noFill/>
          </p:spPr>
          <p:txBody>
            <a:bodyPr wrap="square" rtlCol="0">
              <a:spAutoFit/>
            </a:bodyPr>
            <a:lstStyle/>
            <a:p>
              <a:pPr>
                <a:lnSpc>
                  <a:spcPct val="150000"/>
                </a:lnSpc>
              </a:pPr>
              <a:r>
                <a:rPr lang="el-GR" b="1" dirty="0">
                  <a:latin typeface="Arial" panose="020B0604020202020204" pitchFamily="34" charset="0"/>
                  <a:cs typeface="Arial" panose="020B0604020202020204" pitchFamily="34" charset="0"/>
                </a:rPr>
                <a:t>Χημικά χαρακτηριστικά</a:t>
              </a:r>
            </a:p>
            <a:p>
              <a:pPr marL="342900" indent="-342900">
                <a:lnSpc>
                  <a:spcPct val="200000"/>
                </a:lnSpc>
                <a:buFont typeface="Wingdings" panose="05000000000000000000" pitchFamily="2" charset="2"/>
                <a:buChar char="§"/>
              </a:pPr>
              <a:r>
                <a:rPr lang="el-GR" sz="1600" dirty="0">
                  <a:latin typeface="Arial Nova Light" panose="020B0304020202020204" pitchFamily="34" charset="0"/>
                </a:rPr>
                <a:t>Χημική σύσταση </a:t>
              </a:r>
            </a:p>
            <a:p>
              <a:pPr marL="342900" indent="-342900">
                <a:lnSpc>
                  <a:spcPct val="200000"/>
                </a:lnSpc>
                <a:buFont typeface="Wingdings" panose="05000000000000000000" pitchFamily="2" charset="2"/>
                <a:buChar char="§"/>
              </a:pPr>
              <a:r>
                <a:rPr lang="el-GR" sz="1600" dirty="0">
                  <a:latin typeface="Arial Nova Light" panose="020B0304020202020204" pitchFamily="34" charset="0"/>
                </a:rPr>
                <a:t>Φορτίο επιφανείας</a:t>
              </a:r>
            </a:p>
            <a:p>
              <a:pPr marL="342900" indent="-342900">
                <a:lnSpc>
                  <a:spcPct val="200000"/>
                </a:lnSpc>
                <a:buFont typeface="Wingdings" panose="05000000000000000000" pitchFamily="2" charset="2"/>
                <a:buChar char="§"/>
              </a:pPr>
              <a:r>
                <a:rPr lang="el-GR" sz="1600" dirty="0">
                  <a:latin typeface="Arial Nova Light" panose="020B0304020202020204" pitchFamily="34" charset="0"/>
                </a:rPr>
                <a:t>Διαλυτότητα</a:t>
              </a:r>
            </a:p>
            <a:p>
              <a:pPr marL="342900" indent="-342900">
                <a:lnSpc>
                  <a:spcPct val="200000"/>
                </a:lnSpc>
                <a:buFont typeface="Wingdings" panose="05000000000000000000" pitchFamily="2" charset="2"/>
                <a:buChar char="§"/>
              </a:pPr>
              <a:r>
                <a:rPr lang="el-GR" sz="1600" dirty="0">
                  <a:latin typeface="Arial Nova Light" panose="020B0304020202020204" pitchFamily="34" charset="0"/>
                </a:rPr>
                <a:t>Υδροφιλικότητα &amp; υδροφοβικότητα</a:t>
              </a:r>
            </a:p>
            <a:p>
              <a:endParaRPr lang="el-GR" sz="1600" dirty="0">
                <a:latin typeface="Arial Nova Light" panose="020B0304020202020204" pitchFamily="34" charset="0"/>
              </a:endParaRPr>
            </a:p>
          </p:txBody>
        </p:sp>
      </p:grpSp>
      <p:pic>
        <p:nvPicPr>
          <p:cNvPr id="3" name="Picture 2">
            <a:extLst>
              <a:ext uri="{FF2B5EF4-FFF2-40B4-BE49-F238E27FC236}">
                <a16:creationId xmlns:a16="http://schemas.microsoft.com/office/drawing/2014/main" id="{5F3BF828-2233-4FAC-A1EE-E379551169D1}"/>
              </a:ext>
            </a:extLst>
          </p:cNvPr>
          <p:cNvPicPr>
            <a:picLocks noChangeAspect="1"/>
          </p:cNvPicPr>
          <p:nvPr/>
        </p:nvPicPr>
        <p:blipFill>
          <a:blip r:embed="rId2">
            <a:clrChange>
              <a:clrFrom>
                <a:srgbClr val="FEFEFE"/>
              </a:clrFrom>
              <a:clrTo>
                <a:srgbClr val="FEFEFE">
                  <a:alpha val="0"/>
                </a:srgbClr>
              </a:clrTo>
            </a:clrChange>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096000" y="1278694"/>
            <a:ext cx="5367409" cy="5074642"/>
          </a:xfrm>
          <a:prstGeom prst="rect">
            <a:avLst/>
          </a:prstGeom>
        </p:spPr>
      </p:pic>
      <p:sp>
        <p:nvSpPr>
          <p:cNvPr id="9" name="Τίτλος 7">
            <a:extLst>
              <a:ext uri="{FF2B5EF4-FFF2-40B4-BE49-F238E27FC236}">
                <a16:creationId xmlns:a16="http://schemas.microsoft.com/office/drawing/2014/main" id="{6312C13B-E930-4A32-8CBF-FAD332A9B46E}"/>
              </a:ext>
            </a:extLst>
          </p:cNvPr>
          <p:cNvSpPr txBox="1">
            <a:spLocks/>
          </p:cNvSpPr>
          <p:nvPr/>
        </p:nvSpPr>
        <p:spPr>
          <a:xfrm>
            <a:off x="240830" y="161888"/>
            <a:ext cx="11710340" cy="9452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60000"/>
              </a:lnSpc>
            </a:pPr>
            <a:r>
              <a:rPr lang="el-GR" sz="2600" b="1" dirty="0">
                <a:latin typeface="Arial" panose="020B0604020202020204" pitchFamily="34" charset="0"/>
                <a:cs typeface="Arial" panose="020B0604020202020204" pitchFamily="34" charset="0"/>
              </a:rPr>
              <a:t>ΤΑ ΦΥΣΙΚΟΧΗΜΙΚΑ ΧΑΡΑΚΤΗΡΙΣΤΙΚΑ ΠΡΟΣΔΙΔΟΥΝ ΣΗΜΑΝΤΙΚΑ ΠΛΕΟΝΕΚΤΗΜΑΤΑ</a:t>
            </a:r>
          </a:p>
        </p:txBody>
      </p:sp>
      <p:sp>
        <p:nvSpPr>
          <p:cNvPr id="15" name="TextBox 14">
            <a:extLst>
              <a:ext uri="{FF2B5EF4-FFF2-40B4-BE49-F238E27FC236}">
                <a16:creationId xmlns:a16="http://schemas.microsoft.com/office/drawing/2014/main" id="{CBF37369-69EC-4AFB-B5A4-480558AC7C6F}"/>
              </a:ext>
            </a:extLst>
          </p:cNvPr>
          <p:cNvSpPr txBox="1"/>
          <p:nvPr/>
        </p:nvSpPr>
        <p:spPr>
          <a:xfrm>
            <a:off x="6307966" y="6323369"/>
            <a:ext cx="4943475" cy="477695"/>
          </a:xfrm>
          <a:prstGeom prst="rect">
            <a:avLst/>
          </a:prstGeom>
          <a:noFill/>
        </p:spPr>
        <p:txBody>
          <a:bodyPr wrap="square">
            <a:spAutoFit/>
          </a:bodyPr>
          <a:lstStyle/>
          <a:p>
            <a:pPr marL="304800" indent="-304800" algn="ctr">
              <a:lnSpc>
                <a:spcPct val="107000"/>
              </a:lnSpc>
              <a:spcAft>
                <a:spcPts val="800"/>
              </a:spcAft>
            </a:pPr>
            <a:r>
              <a:rPr lang="el-GR" sz="800" dirty="0">
                <a:effectLst/>
                <a:latin typeface="Arial Nova Light" panose="020B0304020202020204" pitchFamily="34" charset="0"/>
                <a:ea typeface="Calibri" panose="020F0502020204030204" pitchFamily="34" charset="0"/>
                <a:cs typeface="Calibri" panose="020F0502020204030204" pitchFamily="34" charset="0"/>
              </a:rPr>
              <a:t>Kharangate-Lad, A., &amp; D’Souza, N. C. (2021). Remediation of Toxic Environmental Pollutants Using Nanoparticles and Integrated Nano-Bio Systems. </a:t>
            </a:r>
            <a:r>
              <a:rPr lang="el-GR" sz="800" i="1" dirty="0">
                <a:effectLst/>
                <a:latin typeface="Arial Nova Light" panose="020B0304020202020204" pitchFamily="34" charset="0"/>
                <a:ea typeface="Calibri" panose="020F0502020204030204" pitchFamily="34" charset="0"/>
                <a:cs typeface="Calibri" panose="020F0502020204030204" pitchFamily="34" charset="0"/>
              </a:rPr>
              <a:t>Rhizobiont in Bioremediation of Hazardous Waste</a:t>
            </a:r>
            <a:r>
              <a:rPr lang="el-GR" sz="800" dirty="0">
                <a:effectLst/>
                <a:latin typeface="Arial Nova Light" panose="020B0304020202020204" pitchFamily="34" charset="0"/>
                <a:ea typeface="Calibri" panose="020F0502020204030204" pitchFamily="34" charset="0"/>
                <a:cs typeface="Calibri" panose="020F0502020204030204" pitchFamily="34" charset="0"/>
              </a:rPr>
              <a:t>, 443–482. https://doi.org/10.1007/978-981-16-0602-1_19</a:t>
            </a:r>
            <a:endParaRPr lang="el-GR" sz="800" dirty="0">
              <a:effectLst/>
              <a:latin typeface="Arial Nova Light" panose="020B0304020202020204" pitchFamily="34" charset="0"/>
              <a:ea typeface="Calibri" panose="020F0502020204030204" pitchFamily="34" charset="0"/>
              <a:cs typeface="Times New Roman" panose="02020603050405020304" pitchFamily="18" charset="0"/>
            </a:endParaRPr>
          </a:p>
        </p:txBody>
      </p:sp>
      <p:pic>
        <p:nvPicPr>
          <p:cNvPr id="4" name="Picture 2" descr="Λογότυπα Π.Θ. | Πανεπιστήμιο Θεσσαλίας">
            <a:extLst>
              <a:ext uri="{FF2B5EF4-FFF2-40B4-BE49-F238E27FC236}">
                <a16:creationId xmlns:a16="http://schemas.microsoft.com/office/drawing/2014/main" id="{28A0C9C7-A0AA-36A0-978A-31385D53E12D}"/>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6208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Τίτλος 7">
            <a:extLst>
              <a:ext uri="{FF2B5EF4-FFF2-40B4-BE49-F238E27FC236}">
                <a16:creationId xmlns:a16="http://schemas.microsoft.com/office/drawing/2014/main" id="{68560B54-64CB-46A9-9419-423D7E5B0D2F}"/>
              </a:ext>
            </a:extLst>
          </p:cNvPr>
          <p:cNvSpPr txBox="1">
            <a:spLocks/>
          </p:cNvSpPr>
          <p:nvPr/>
        </p:nvSpPr>
        <p:spPr>
          <a:xfrm>
            <a:off x="240827" y="96419"/>
            <a:ext cx="11710340" cy="8121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latin typeface="Arial" panose="020B0604020202020204" pitchFamily="34" charset="0"/>
                <a:cs typeface="Arial" panose="020B0604020202020204" pitchFamily="34" charset="0"/>
              </a:rPr>
              <a:t>ΕΦΑΡΜΟΓΕΣ ΣΕ ΕΡΕΥΝΗΤΙΚΟΥΣ ΚΑΙ ΒΙΟΜΗΧΑΝΙΚΟΥΣ ΤΟΜΕΙΣ</a:t>
            </a:r>
          </a:p>
        </p:txBody>
      </p:sp>
      <p:grpSp>
        <p:nvGrpSpPr>
          <p:cNvPr id="5" name="Group 4">
            <a:extLst>
              <a:ext uri="{FF2B5EF4-FFF2-40B4-BE49-F238E27FC236}">
                <a16:creationId xmlns:a16="http://schemas.microsoft.com/office/drawing/2014/main" id="{2CB51F31-99C0-496E-B156-530C180B2927}"/>
              </a:ext>
            </a:extLst>
          </p:cNvPr>
          <p:cNvGrpSpPr/>
          <p:nvPr/>
        </p:nvGrpSpPr>
        <p:grpSpPr>
          <a:xfrm>
            <a:off x="1136712" y="928636"/>
            <a:ext cx="9918569" cy="5628567"/>
            <a:chOff x="991384" y="928636"/>
            <a:chExt cx="10209230" cy="6147996"/>
          </a:xfrm>
        </p:grpSpPr>
        <p:graphicFrame>
          <p:nvGraphicFramePr>
            <p:cNvPr id="2" name="Diagram 1">
              <a:extLst>
                <a:ext uri="{FF2B5EF4-FFF2-40B4-BE49-F238E27FC236}">
                  <a16:creationId xmlns:a16="http://schemas.microsoft.com/office/drawing/2014/main" id="{92A7DEF7-0AAC-43BD-90B6-B075C5B6B731}"/>
                </a:ext>
              </a:extLst>
            </p:cNvPr>
            <p:cNvGraphicFramePr/>
            <p:nvPr>
              <p:extLst>
                <p:ext uri="{D42A27DB-BD31-4B8C-83A1-F6EECF244321}">
                  <p14:modId xmlns:p14="http://schemas.microsoft.com/office/powerpoint/2010/main" val="3697986539"/>
                </p:ext>
              </p:extLst>
            </p:nvPr>
          </p:nvGraphicFramePr>
          <p:xfrm>
            <a:off x="991384" y="928636"/>
            <a:ext cx="10209230" cy="61383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oup 7">
              <a:extLst>
                <a:ext uri="{FF2B5EF4-FFF2-40B4-BE49-F238E27FC236}">
                  <a16:creationId xmlns:a16="http://schemas.microsoft.com/office/drawing/2014/main" id="{82D9CCE5-A297-4122-BC0D-F9BF0EC02B90}"/>
                </a:ext>
              </a:extLst>
            </p:cNvPr>
            <p:cNvGrpSpPr/>
            <p:nvPr/>
          </p:nvGrpSpPr>
          <p:grpSpPr>
            <a:xfrm>
              <a:off x="4715741" y="5932072"/>
              <a:ext cx="2760516" cy="1134898"/>
              <a:chOff x="687672" y="4998441"/>
              <a:chExt cx="2760516" cy="1134898"/>
            </a:xfrm>
          </p:grpSpPr>
          <p:sp>
            <p:nvSpPr>
              <p:cNvPr id="11" name="Rectangle 10">
                <a:extLst>
                  <a:ext uri="{FF2B5EF4-FFF2-40B4-BE49-F238E27FC236}">
                    <a16:creationId xmlns:a16="http://schemas.microsoft.com/office/drawing/2014/main" id="{E68D6972-E2D3-4F22-9A99-D8009464D7C6}"/>
                  </a:ext>
                </a:extLst>
              </p:cNvPr>
              <p:cNvSpPr/>
              <p:nvPr/>
            </p:nvSpPr>
            <p:spPr>
              <a:xfrm>
                <a:off x="687672" y="5109188"/>
                <a:ext cx="2760516" cy="102415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TextBox 11">
                <a:extLst>
                  <a:ext uri="{FF2B5EF4-FFF2-40B4-BE49-F238E27FC236}">
                    <a16:creationId xmlns:a16="http://schemas.microsoft.com/office/drawing/2014/main" id="{AA578878-2A32-4EDB-8AC0-370B6936CAC6}"/>
                  </a:ext>
                </a:extLst>
              </p:cNvPr>
              <p:cNvSpPr txBox="1"/>
              <p:nvPr/>
            </p:nvSpPr>
            <p:spPr>
              <a:xfrm>
                <a:off x="687672" y="4998441"/>
                <a:ext cx="2760516" cy="10241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2456" tIns="92456" rIns="92456" bIns="0" numCol="1" spcCol="1270" anchor="t" anchorCtr="0">
                <a:noAutofit/>
              </a:bodyPr>
              <a:lstStyle/>
              <a:p>
                <a:pPr marL="0" lvl="0" indent="0" algn="ctr" defTabSz="577850">
                  <a:lnSpc>
                    <a:spcPct val="90000"/>
                  </a:lnSpc>
                  <a:spcBef>
                    <a:spcPct val="0"/>
                  </a:spcBef>
                  <a:spcAft>
                    <a:spcPct val="35000"/>
                  </a:spcAft>
                  <a:buNone/>
                </a:pPr>
                <a:r>
                  <a:rPr lang="el-GR" sz="1600" b="1" kern="1200" dirty="0">
                    <a:latin typeface="Arial" panose="020B0604020202020204" pitchFamily="34" charset="0"/>
                    <a:cs typeface="Arial" panose="020B0604020202020204" pitchFamily="34" charset="0"/>
                  </a:rPr>
                  <a:t>Βιοϊατρικές εφαρμογές</a:t>
                </a:r>
              </a:p>
              <a:p>
                <a:pPr marL="0" lvl="0" indent="0" algn="ctr" defTabSz="577850">
                  <a:lnSpc>
                    <a:spcPct val="90000"/>
                  </a:lnSpc>
                  <a:spcBef>
                    <a:spcPct val="0"/>
                  </a:spcBef>
                  <a:spcAft>
                    <a:spcPct val="35000"/>
                  </a:spcAft>
                  <a:buNone/>
                </a:pPr>
                <a:r>
                  <a:rPr lang="el-GR" sz="1400" dirty="0">
                    <a:latin typeface="Arial Nova Light" panose="020B0304020202020204" pitchFamily="34" charset="0"/>
                  </a:rPr>
                  <a:t>Διάγνωση</a:t>
                </a:r>
              </a:p>
              <a:p>
                <a:pPr marL="0" lvl="0" indent="0" algn="ctr" defTabSz="577850">
                  <a:lnSpc>
                    <a:spcPct val="90000"/>
                  </a:lnSpc>
                  <a:spcBef>
                    <a:spcPct val="0"/>
                  </a:spcBef>
                  <a:spcAft>
                    <a:spcPct val="35000"/>
                  </a:spcAft>
                  <a:buNone/>
                </a:pPr>
                <a:r>
                  <a:rPr lang="el-GR" sz="1400" dirty="0">
                    <a:latin typeface="Arial Nova Light" panose="020B0304020202020204" pitchFamily="34" charset="0"/>
                  </a:rPr>
                  <a:t>Απεικόνιση</a:t>
                </a:r>
              </a:p>
              <a:p>
                <a:pPr marL="0" lvl="0" indent="0" algn="ctr" defTabSz="577850">
                  <a:lnSpc>
                    <a:spcPct val="90000"/>
                  </a:lnSpc>
                  <a:spcBef>
                    <a:spcPct val="0"/>
                  </a:spcBef>
                  <a:spcAft>
                    <a:spcPct val="35000"/>
                  </a:spcAft>
                  <a:buNone/>
                </a:pPr>
                <a:r>
                  <a:rPr lang="el-GR" sz="1400" dirty="0">
                    <a:latin typeface="Arial Nova Light" panose="020B0304020202020204" pitchFamily="34" charset="0"/>
                  </a:rPr>
                  <a:t>Συστήματα στοχευμένης χορήγησης</a:t>
                </a:r>
                <a:r>
                  <a:rPr lang="en-US" sz="1400" dirty="0">
                    <a:latin typeface="Arial Nova Light" panose="020B0304020202020204" pitchFamily="34" charset="0"/>
                  </a:rPr>
                  <a:t> </a:t>
                </a:r>
                <a:r>
                  <a:rPr lang="el-GR" sz="1400" dirty="0">
                    <a:latin typeface="Arial Nova Light" panose="020B0304020202020204" pitchFamily="34" charset="0"/>
                  </a:rPr>
                  <a:t>φαρμάκων</a:t>
                </a:r>
                <a:endParaRPr lang="el-GR" sz="1400" kern="1200" dirty="0">
                  <a:latin typeface="Arial Nova Light" panose="020B0304020202020204" pitchFamily="34" charset="0"/>
                </a:endParaRPr>
              </a:p>
            </p:txBody>
          </p:sp>
        </p:grpSp>
        <p:grpSp>
          <p:nvGrpSpPr>
            <p:cNvPr id="13" name="Group 12">
              <a:extLst>
                <a:ext uri="{FF2B5EF4-FFF2-40B4-BE49-F238E27FC236}">
                  <a16:creationId xmlns:a16="http://schemas.microsoft.com/office/drawing/2014/main" id="{18CAD706-9DCE-45F8-9B5F-B13491D72A43}"/>
                </a:ext>
              </a:extLst>
            </p:cNvPr>
            <p:cNvGrpSpPr/>
            <p:nvPr/>
          </p:nvGrpSpPr>
          <p:grpSpPr>
            <a:xfrm>
              <a:off x="7633308" y="6042818"/>
              <a:ext cx="3085385" cy="1033814"/>
              <a:chOff x="362803" y="5109188"/>
              <a:chExt cx="3085385" cy="1033814"/>
            </a:xfrm>
          </p:grpSpPr>
          <p:sp>
            <p:nvSpPr>
              <p:cNvPr id="14" name="Rectangle 13">
                <a:extLst>
                  <a:ext uri="{FF2B5EF4-FFF2-40B4-BE49-F238E27FC236}">
                    <a16:creationId xmlns:a16="http://schemas.microsoft.com/office/drawing/2014/main" id="{013620E0-2FFA-4B9D-ACBE-E8C8AD5C915A}"/>
                  </a:ext>
                </a:extLst>
              </p:cNvPr>
              <p:cNvSpPr/>
              <p:nvPr/>
            </p:nvSpPr>
            <p:spPr>
              <a:xfrm>
                <a:off x="687672" y="5109188"/>
                <a:ext cx="2760516" cy="102415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TextBox 14">
                <a:extLst>
                  <a:ext uri="{FF2B5EF4-FFF2-40B4-BE49-F238E27FC236}">
                    <a16:creationId xmlns:a16="http://schemas.microsoft.com/office/drawing/2014/main" id="{36C01995-B1F5-468D-ACB8-9FB503905C28}"/>
                  </a:ext>
                </a:extLst>
              </p:cNvPr>
              <p:cNvSpPr txBox="1"/>
              <p:nvPr/>
            </p:nvSpPr>
            <p:spPr>
              <a:xfrm>
                <a:off x="362803" y="5118851"/>
                <a:ext cx="2760516" cy="10241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2456" tIns="92456" rIns="92456" bIns="0" numCol="1" spcCol="1270" anchor="t" anchorCtr="0">
                <a:noAutofit/>
              </a:bodyPr>
              <a:lstStyle/>
              <a:p>
                <a:pPr marL="0" lvl="0" indent="0" algn="ctr" defTabSz="577850">
                  <a:lnSpc>
                    <a:spcPct val="90000"/>
                  </a:lnSpc>
                  <a:spcBef>
                    <a:spcPct val="0"/>
                  </a:spcBef>
                  <a:spcAft>
                    <a:spcPct val="35000"/>
                  </a:spcAft>
                  <a:buNone/>
                </a:pPr>
                <a:r>
                  <a:rPr lang="el-GR" sz="1600" b="1" kern="1200" dirty="0">
                    <a:latin typeface="Arial" panose="020B0604020202020204" pitchFamily="34" charset="0"/>
                    <a:cs typeface="Arial" panose="020B0604020202020204" pitchFamily="34" charset="0"/>
                  </a:rPr>
                  <a:t>Καταναλωτικά προϊόντα</a:t>
                </a:r>
                <a:endParaRPr lang="en-US" sz="1600" b="1" kern="1200" dirty="0">
                  <a:latin typeface="Arial" panose="020B0604020202020204" pitchFamily="34" charset="0"/>
                  <a:cs typeface="Arial" panose="020B0604020202020204" pitchFamily="34" charset="0"/>
                </a:endParaRPr>
              </a:p>
              <a:p>
                <a:pPr algn="ctr" defTabSz="577850">
                  <a:lnSpc>
                    <a:spcPct val="90000"/>
                  </a:lnSpc>
                  <a:spcBef>
                    <a:spcPct val="0"/>
                  </a:spcBef>
                  <a:spcAft>
                    <a:spcPct val="35000"/>
                  </a:spcAft>
                </a:pPr>
                <a:r>
                  <a:rPr lang="el-GR" sz="1500" dirty="0">
                    <a:latin typeface="Arial Nova Light" panose="020B0304020202020204" pitchFamily="34" charset="0"/>
                  </a:rPr>
                  <a:t>Ρούχα</a:t>
                </a:r>
              </a:p>
              <a:p>
                <a:pPr marL="0" lvl="0" indent="0" algn="ctr" defTabSz="577850">
                  <a:lnSpc>
                    <a:spcPct val="90000"/>
                  </a:lnSpc>
                  <a:spcBef>
                    <a:spcPct val="0"/>
                  </a:spcBef>
                  <a:spcAft>
                    <a:spcPct val="35000"/>
                  </a:spcAft>
                  <a:buNone/>
                </a:pPr>
                <a:r>
                  <a:rPr lang="el-GR" sz="1500" dirty="0">
                    <a:latin typeface="Arial Nova Light" panose="020B0304020202020204" pitchFamily="34" charset="0"/>
                  </a:rPr>
                  <a:t>Καλλυντικά</a:t>
                </a:r>
              </a:p>
              <a:p>
                <a:pPr marL="0" lvl="0" indent="0" algn="ctr" defTabSz="577850">
                  <a:lnSpc>
                    <a:spcPct val="90000"/>
                  </a:lnSpc>
                  <a:spcBef>
                    <a:spcPct val="0"/>
                  </a:spcBef>
                  <a:spcAft>
                    <a:spcPct val="35000"/>
                  </a:spcAft>
                  <a:buNone/>
                </a:pPr>
                <a:r>
                  <a:rPr lang="el-GR" sz="1500" dirty="0">
                    <a:latin typeface="Arial Nova Light" panose="020B0304020202020204" pitchFamily="34" charset="0"/>
                  </a:rPr>
                  <a:t>Αντηλιακά</a:t>
                </a:r>
                <a:endParaRPr lang="el-GR" sz="1500" kern="1200" dirty="0">
                  <a:latin typeface="Arial Nova Light" panose="020B0304020202020204" pitchFamily="34" charset="0"/>
                </a:endParaRPr>
              </a:p>
            </p:txBody>
          </p:sp>
        </p:grpSp>
      </p:grpSp>
      <p:pic>
        <p:nvPicPr>
          <p:cNvPr id="4" name="Picture 2" descr="Λογότυπα Π.Θ. | Πανεπιστήμιο Θεσσαλίας">
            <a:extLst>
              <a:ext uri="{FF2B5EF4-FFF2-40B4-BE49-F238E27FC236}">
                <a16:creationId xmlns:a16="http://schemas.microsoft.com/office/drawing/2014/main" id="{E407E38C-B142-4B01-8AAE-E170D0A05135}"/>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216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Τίτλος 7">
            <a:extLst>
              <a:ext uri="{FF2B5EF4-FFF2-40B4-BE49-F238E27FC236}">
                <a16:creationId xmlns:a16="http://schemas.microsoft.com/office/drawing/2014/main" id="{68560B54-64CB-46A9-9419-423D7E5B0D2F}"/>
              </a:ext>
            </a:extLst>
          </p:cNvPr>
          <p:cNvSpPr txBox="1">
            <a:spLocks/>
          </p:cNvSpPr>
          <p:nvPr/>
        </p:nvSpPr>
        <p:spPr>
          <a:xfrm>
            <a:off x="606193" y="122367"/>
            <a:ext cx="10979614" cy="10656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60000"/>
              </a:lnSpc>
            </a:pPr>
            <a:r>
              <a:rPr lang="el-GR" sz="2600" b="1" dirty="0">
                <a:latin typeface="Arial" panose="020B0604020202020204" pitchFamily="34" charset="0"/>
                <a:cs typeface="Arial" panose="020B0604020202020204" pitchFamily="34" charset="0"/>
              </a:rPr>
              <a:t>ΟΙ ΣΥΜΒΑΤΙΚΕΣ ΜΕΘΟΔΟΙ ΧΟΡΗΓΗΣΗΣ ΦΑΡΜΑΚΩΝ ΠΑΡΟΥΣΙΑΖΟΥΝ ΠΕΡΙΟΡΙΣΜΟΥΣ </a:t>
            </a:r>
          </a:p>
        </p:txBody>
      </p:sp>
      <p:pic>
        <p:nvPicPr>
          <p:cNvPr id="11" name="Picture 10">
            <a:extLst>
              <a:ext uri="{FF2B5EF4-FFF2-40B4-BE49-F238E27FC236}">
                <a16:creationId xmlns:a16="http://schemas.microsoft.com/office/drawing/2014/main" id="{36A2ECE6-AA80-193D-1FA8-FCFD7BBE8B6D}"/>
              </a:ext>
            </a:extLst>
          </p:cNvPr>
          <p:cNvPicPr>
            <a:picLocks noChangeAspect="1"/>
          </p:cNvPicPr>
          <p:nvPr/>
        </p:nvPicPr>
        <p:blipFill>
          <a:blip r:embed="rId2"/>
          <a:stretch>
            <a:fillRect/>
          </a:stretch>
        </p:blipFill>
        <p:spPr>
          <a:xfrm>
            <a:off x="1182198" y="1480426"/>
            <a:ext cx="9827604" cy="5255207"/>
          </a:xfrm>
          <a:prstGeom prst="rect">
            <a:avLst/>
          </a:prstGeom>
        </p:spPr>
      </p:pic>
      <p:pic>
        <p:nvPicPr>
          <p:cNvPr id="13" name="Picture 2" descr="Λογότυπα Π.Θ. | Πανεπιστήμιο Θεσσαλίας">
            <a:extLst>
              <a:ext uri="{FF2B5EF4-FFF2-40B4-BE49-F238E27FC236}">
                <a16:creationId xmlns:a16="http://schemas.microsoft.com/office/drawing/2014/main" id="{107099AA-5ED0-7F1E-3656-0EFB6226E26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141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Τίτλος 7">
            <a:extLst>
              <a:ext uri="{FF2B5EF4-FFF2-40B4-BE49-F238E27FC236}">
                <a16:creationId xmlns:a16="http://schemas.microsoft.com/office/drawing/2014/main" id="{68560B54-64CB-46A9-9419-423D7E5B0D2F}"/>
              </a:ext>
            </a:extLst>
          </p:cNvPr>
          <p:cNvSpPr txBox="1">
            <a:spLocks/>
          </p:cNvSpPr>
          <p:nvPr/>
        </p:nvSpPr>
        <p:spPr>
          <a:xfrm>
            <a:off x="240827" y="96419"/>
            <a:ext cx="11710340" cy="10846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60000"/>
              </a:lnSpc>
            </a:pPr>
            <a:r>
              <a:rPr lang="el-GR" sz="2800" b="1" dirty="0">
                <a:latin typeface="Arial" panose="020B0604020202020204" pitchFamily="34" charset="0"/>
                <a:cs typeface="Arial" panose="020B0604020202020204" pitchFamily="34" charset="0"/>
              </a:rPr>
              <a:t>ΣΗΜΑΝΤΙΚΕΣ ΔΥΝΑΤΟΤΗΤΕΣ ΝΑΝΟΫΛΙΚΩΝ ΣΤΑ ΣΥΣΤΗΜΑΤΑ ΣΤΟΧΕΥΜΕΝΗΣ ΧΟΡΗΓΗΣΗΣ ΦΑΡΜΑΚΩΝ</a:t>
            </a:r>
          </a:p>
        </p:txBody>
      </p:sp>
      <p:graphicFrame>
        <p:nvGraphicFramePr>
          <p:cNvPr id="3" name="Diagram 2">
            <a:extLst>
              <a:ext uri="{FF2B5EF4-FFF2-40B4-BE49-F238E27FC236}">
                <a16:creationId xmlns:a16="http://schemas.microsoft.com/office/drawing/2014/main" id="{AAA8C203-603D-4925-935E-1F198EFF990A}"/>
              </a:ext>
            </a:extLst>
          </p:cNvPr>
          <p:cNvGraphicFramePr/>
          <p:nvPr>
            <p:extLst>
              <p:ext uri="{D42A27DB-BD31-4B8C-83A1-F6EECF244321}">
                <p14:modId xmlns:p14="http://schemas.microsoft.com/office/powerpoint/2010/main" val="3352154782"/>
              </p:ext>
            </p:extLst>
          </p:nvPr>
        </p:nvGraphicFramePr>
        <p:xfrm>
          <a:off x="506979" y="454273"/>
          <a:ext cx="11180190" cy="59494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descr="Λογότυπα Π.Θ. | Πανεπιστήμιο Θεσσαλίας">
            <a:extLst>
              <a:ext uri="{FF2B5EF4-FFF2-40B4-BE49-F238E27FC236}">
                <a16:creationId xmlns:a16="http://schemas.microsoft.com/office/drawing/2014/main" id="{3250ECC3-F9B1-EE26-3023-417216FD0487}"/>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934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7">
            <a:extLst>
              <a:ext uri="{FF2B5EF4-FFF2-40B4-BE49-F238E27FC236}">
                <a16:creationId xmlns:a16="http://schemas.microsoft.com/office/drawing/2014/main" id="{BD57280A-BC41-457B-84E2-368278331B88}"/>
              </a:ext>
            </a:extLst>
          </p:cNvPr>
          <p:cNvSpPr txBox="1">
            <a:spLocks/>
          </p:cNvSpPr>
          <p:nvPr/>
        </p:nvSpPr>
        <p:spPr>
          <a:xfrm>
            <a:off x="240829" y="55769"/>
            <a:ext cx="11710340" cy="9311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60000"/>
              </a:lnSpc>
            </a:pPr>
            <a:r>
              <a:rPr lang="el-GR" sz="2800" b="1" dirty="0">
                <a:latin typeface="Arial" panose="020B0604020202020204" pitchFamily="34" charset="0"/>
                <a:cs typeface="Arial" panose="020B0604020202020204" pitchFamily="34" charset="0"/>
              </a:rPr>
              <a:t>Η ΝΑΝΟΤΕΧΝΟΛΟΓΙΑ ΠΑΡΕΧΕΙ ΣΗΜΑΝΤΙΚΑ ΠΛΕΟΝΕΚΤΗΜΑΤΑ</a:t>
            </a:r>
          </a:p>
        </p:txBody>
      </p:sp>
      <p:graphicFrame>
        <p:nvGraphicFramePr>
          <p:cNvPr id="3" name="Diagram 2">
            <a:extLst>
              <a:ext uri="{FF2B5EF4-FFF2-40B4-BE49-F238E27FC236}">
                <a16:creationId xmlns:a16="http://schemas.microsoft.com/office/drawing/2014/main" id="{75DFBC21-4CDA-4263-B90C-DDE834320BE5}"/>
              </a:ext>
            </a:extLst>
          </p:cNvPr>
          <p:cNvGraphicFramePr/>
          <p:nvPr>
            <p:extLst>
              <p:ext uri="{D42A27DB-BD31-4B8C-83A1-F6EECF244321}">
                <p14:modId xmlns:p14="http://schemas.microsoft.com/office/powerpoint/2010/main" val="1344603571"/>
              </p:ext>
            </p:extLst>
          </p:nvPr>
        </p:nvGraphicFramePr>
        <p:xfrm>
          <a:off x="1098102" y="1036948"/>
          <a:ext cx="9995796" cy="55926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descr="Λογότυπα Π.Θ. | Πανεπιστήμιο Θεσσαλίας">
            <a:extLst>
              <a:ext uri="{FF2B5EF4-FFF2-40B4-BE49-F238E27FC236}">
                <a16:creationId xmlns:a16="http://schemas.microsoft.com/office/drawing/2014/main" id="{CEFE1929-E827-78B2-B878-FBDE40C761D1}"/>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299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20FDBC9D-D72F-4D2A-B513-A9B8982B4B1B}"/>
              </a:ext>
            </a:extLst>
          </p:cNvPr>
          <p:cNvGrpSpPr/>
          <p:nvPr/>
        </p:nvGrpSpPr>
        <p:grpSpPr>
          <a:xfrm>
            <a:off x="2809266" y="928636"/>
            <a:ext cx="6573467" cy="5782888"/>
            <a:chOff x="2781234" y="196326"/>
            <a:chExt cx="6175442" cy="5377296"/>
          </a:xfrm>
        </p:grpSpPr>
        <p:pic>
          <p:nvPicPr>
            <p:cNvPr id="5" name="Picture 4">
              <a:extLst>
                <a:ext uri="{FF2B5EF4-FFF2-40B4-BE49-F238E27FC236}">
                  <a16:creationId xmlns:a16="http://schemas.microsoft.com/office/drawing/2014/main" id="{A0D48506-361D-453A-9B92-7EAAF8535CC3}"/>
                </a:ext>
              </a:extLst>
            </p:cNvPr>
            <p:cNvPicPr>
              <a:picLocks noChangeAspect="1"/>
            </p:cNvPicPr>
            <p:nvPr/>
          </p:nvPicPr>
          <p:blipFill>
            <a:blip r:embed="rId2"/>
            <a:stretch>
              <a:fillRect/>
            </a:stretch>
          </p:blipFill>
          <p:spPr>
            <a:xfrm>
              <a:off x="3876938" y="2030613"/>
              <a:ext cx="1306285" cy="1306285"/>
            </a:xfrm>
            <a:prstGeom prst="rect">
              <a:avLst/>
            </a:prstGeom>
          </p:spPr>
        </p:pic>
        <p:pic>
          <p:nvPicPr>
            <p:cNvPr id="6" name="Picture 5">
              <a:extLst>
                <a:ext uri="{FF2B5EF4-FFF2-40B4-BE49-F238E27FC236}">
                  <a16:creationId xmlns:a16="http://schemas.microsoft.com/office/drawing/2014/main" id="{3A0814A8-2CF5-4219-A4D9-3972EE76BBDC}"/>
                </a:ext>
              </a:extLst>
            </p:cNvPr>
            <p:cNvPicPr>
              <a:picLocks noChangeAspect="1"/>
            </p:cNvPicPr>
            <p:nvPr/>
          </p:nvPicPr>
          <p:blipFill>
            <a:blip r:embed="rId3"/>
            <a:stretch>
              <a:fillRect/>
            </a:stretch>
          </p:blipFill>
          <p:spPr>
            <a:xfrm>
              <a:off x="6767803" y="2030612"/>
              <a:ext cx="1306285" cy="1306285"/>
            </a:xfrm>
            <a:prstGeom prst="rect">
              <a:avLst/>
            </a:prstGeom>
          </p:spPr>
        </p:pic>
        <p:sp>
          <p:nvSpPr>
            <p:cNvPr id="7" name="TextBox 6">
              <a:extLst>
                <a:ext uri="{FF2B5EF4-FFF2-40B4-BE49-F238E27FC236}">
                  <a16:creationId xmlns:a16="http://schemas.microsoft.com/office/drawing/2014/main" id="{57FE97BD-EDA1-42A8-9D0F-0127A88DB7A4}"/>
                </a:ext>
              </a:extLst>
            </p:cNvPr>
            <p:cNvSpPr txBox="1"/>
            <p:nvPr/>
          </p:nvSpPr>
          <p:spPr>
            <a:xfrm>
              <a:off x="2781234" y="196326"/>
              <a:ext cx="6175442" cy="372048"/>
            </a:xfrm>
            <a:prstGeom prst="rect">
              <a:avLst/>
            </a:prstGeom>
            <a:noFill/>
          </p:spPr>
          <p:txBody>
            <a:bodyPr wrap="square" rtlCol="0">
              <a:spAutoFit/>
            </a:bodyPr>
            <a:lstStyle/>
            <a:p>
              <a:pPr algn="ctr"/>
              <a:r>
                <a:rPr lang="el-GR" sz="2000" b="1" dirty="0">
                  <a:latin typeface="Arial" panose="020B0604020202020204" pitchFamily="34" charset="0"/>
                  <a:cs typeface="Arial" panose="020B0604020202020204" pitchFamily="34" charset="0"/>
                </a:rPr>
                <a:t>Τοξικότητα νανοϋλικών</a:t>
              </a:r>
            </a:p>
          </p:txBody>
        </p:sp>
        <p:cxnSp>
          <p:nvCxnSpPr>
            <p:cNvPr id="9" name="Straight Arrow Connector 8">
              <a:extLst>
                <a:ext uri="{FF2B5EF4-FFF2-40B4-BE49-F238E27FC236}">
                  <a16:creationId xmlns:a16="http://schemas.microsoft.com/office/drawing/2014/main" id="{353264E0-ECA3-4986-B9BE-2815D6B26D97}"/>
                </a:ext>
              </a:extLst>
            </p:cNvPr>
            <p:cNvCxnSpPr>
              <a:cxnSpLocks/>
            </p:cNvCxnSpPr>
            <p:nvPr/>
          </p:nvCxnSpPr>
          <p:spPr>
            <a:xfrm flipH="1">
              <a:off x="5243805" y="598889"/>
              <a:ext cx="634481" cy="81003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186A4F7-9D71-47BB-A2B0-04EC3952713C}"/>
                </a:ext>
              </a:extLst>
            </p:cNvPr>
            <p:cNvSpPr txBox="1"/>
            <p:nvPr/>
          </p:nvSpPr>
          <p:spPr>
            <a:xfrm>
              <a:off x="3479921" y="4684525"/>
              <a:ext cx="5038927" cy="889097"/>
            </a:xfrm>
            <a:prstGeom prst="rect">
              <a:avLst/>
            </a:prstGeom>
            <a:noFill/>
          </p:spPr>
          <p:txBody>
            <a:bodyPr wrap="square" rtlCol="0">
              <a:spAutoFit/>
            </a:bodyPr>
            <a:lstStyle/>
            <a:p>
              <a:pPr algn="ctr">
                <a:lnSpc>
                  <a:spcPct val="150000"/>
                </a:lnSpc>
              </a:pPr>
              <a:r>
                <a:rPr lang="el-GR" sz="2000" b="1" dirty="0">
                  <a:latin typeface="Arial" panose="020B0604020202020204" pitchFamily="34" charset="0"/>
                  <a:cs typeface="Arial" panose="020B0604020202020204" pitchFamily="34" charset="0"/>
                </a:rPr>
                <a:t>Περιορισμένη γνώση</a:t>
              </a:r>
            </a:p>
            <a:p>
              <a:pPr algn="ctr">
                <a:lnSpc>
                  <a:spcPct val="150000"/>
                </a:lnSpc>
              </a:pPr>
              <a:r>
                <a:rPr lang="el-GR" sz="2000" b="1" dirty="0">
                  <a:latin typeface="Arial" panose="020B0604020202020204" pitchFamily="34" charset="0"/>
                  <a:cs typeface="Arial" panose="020B0604020202020204" pitchFamily="34" charset="0"/>
                </a:rPr>
                <a:t>Χρήζουν περαιτέρω διερεύνησης</a:t>
              </a:r>
            </a:p>
          </p:txBody>
        </p:sp>
        <p:cxnSp>
          <p:nvCxnSpPr>
            <p:cNvPr id="15" name="Straight Arrow Connector 14">
              <a:extLst>
                <a:ext uri="{FF2B5EF4-FFF2-40B4-BE49-F238E27FC236}">
                  <a16:creationId xmlns:a16="http://schemas.microsoft.com/office/drawing/2014/main" id="{9A852C7B-54EE-49F3-AE34-EF127AAA752F}"/>
                </a:ext>
              </a:extLst>
            </p:cNvPr>
            <p:cNvCxnSpPr>
              <a:cxnSpLocks/>
            </p:cNvCxnSpPr>
            <p:nvPr/>
          </p:nvCxnSpPr>
          <p:spPr>
            <a:xfrm>
              <a:off x="5850294" y="598889"/>
              <a:ext cx="634483" cy="80512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0431EB8-A876-4604-B15E-C3C8505DBA19}"/>
                </a:ext>
              </a:extLst>
            </p:cNvPr>
            <p:cNvSpPr txBox="1"/>
            <p:nvPr/>
          </p:nvSpPr>
          <p:spPr>
            <a:xfrm>
              <a:off x="3705877" y="1408922"/>
              <a:ext cx="1648408" cy="460707"/>
            </a:xfrm>
            <a:prstGeom prst="rect">
              <a:avLst/>
            </a:prstGeom>
            <a:noFill/>
          </p:spPr>
          <p:txBody>
            <a:bodyPr wrap="square" rtlCol="0">
              <a:spAutoFit/>
            </a:bodyPr>
            <a:lstStyle/>
            <a:p>
              <a:pPr algn="ctr">
                <a:lnSpc>
                  <a:spcPct val="150000"/>
                </a:lnSpc>
              </a:pPr>
              <a:r>
                <a:rPr lang="el-GR" sz="2000" dirty="0">
                  <a:latin typeface="Arial Nova Light" panose="020B0304020202020204" pitchFamily="34" charset="0"/>
                </a:rPr>
                <a:t>Ανθρώπινη</a:t>
              </a:r>
            </a:p>
          </p:txBody>
        </p:sp>
        <p:sp>
          <p:nvSpPr>
            <p:cNvPr id="17" name="TextBox 16">
              <a:extLst>
                <a:ext uri="{FF2B5EF4-FFF2-40B4-BE49-F238E27FC236}">
                  <a16:creationId xmlns:a16="http://schemas.microsoft.com/office/drawing/2014/main" id="{7277166A-0614-407D-8D31-51E70D959234}"/>
                </a:ext>
              </a:extLst>
            </p:cNvPr>
            <p:cNvSpPr txBox="1"/>
            <p:nvPr/>
          </p:nvSpPr>
          <p:spPr>
            <a:xfrm>
              <a:off x="6323045" y="1408922"/>
              <a:ext cx="2195803" cy="460707"/>
            </a:xfrm>
            <a:prstGeom prst="rect">
              <a:avLst/>
            </a:prstGeom>
            <a:noFill/>
          </p:spPr>
          <p:txBody>
            <a:bodyPr wrap="square" rtlCol="0">
              <a:spAutoFit/>
            </a:bodyPr>
            <a:lstStyle/>
            <a:p>
              <a:pPr algn="ctr">
                <a:lnSpc>
                  <a:spcPct val="150000"/>
                </a:lnSpc>
              </a:pPr>
              <a:r>
                <a:rPr lang="el-GR" sz="2000" dirty="0">
                  <a:latin typeface="Arial Nova Light" panose="020B0304020202020204" pitchFamily="34" charset="0"/>
                </a:rPr>
                <a:t>Περιβαλλοντική</a:t>
              </a:r>
            </a:p>
          </p:txBody>
        </p:sp>
        <p:sp>
          <p:nvSpPr>
            <p:cNvPr id="22" name="Left Brace 21">
              <a:extLst>
                <a:ext uri="{FF2B5EF4-FFF2-40B4-BE49-F238E27FC236}">
                  <a16:creationId xmlns:a16="http://schemas.microsoft.com/office/drawing/2014/main" id="{BD922403-2715-472D-A268-C6A4474C1415}"/>
                </a:ext>
              </a:extLst>
            </p:cNvPr>
            <p:cNvSpPr/>
            <p:nvPr/>
          </p:nvSpPr>
          <p:spPr>
            <a:xfrm rot="16200000">
              <a:off x="5500398" y="2741468"/>
              <a:ext cx="951722" cy="2883162"/>
            </a:xfrm>
            <a:prstGeom prst="lef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dirty="0"/>
            </a:p>
          </p:txBody>
        </p:sp>
      </p:grpSp>
      <p:sp>
        <p:nvSpPr>
          <p:cNvPr id="14" name="Τίτλος 7">
            <a:extLst>
              <a:ext uri="{FF2B5EF4-FFF2-40B4-BE49-F238E27FC236}">
                <a16:creationId xmlns:a16="http://schemas.microsoft.com/office/drawing/2014/main" id="{1F885C63-8A3B-476E-854C-E35B6BFDE3FB}"/>
              </a:ext>
            </a:extLst>
          </p:cNvPr>
          <p:cNvSpPr txBox="1">
            <a:spLocks/>
          </p:cNvSpPr>
          <p:nvPr/>
        </p:nvSpPr>
        <p:spPr>
          <a:xfrm>
            <a:off x="240829" y="116509"/>
            <a:ext cx="11710340" cy="8121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latin typeface="Arial" panose="020B0604020202020204" pitchFamily="34" charset="0"/>
                <a:cs typeface="Arial" panose="020B0604020202020204" pitchFamily="34" charset="0"/>
              </a:rPr>
              <a:t>ΠΟΙ</a:t>
            </a:r>
            <a:r>
              <a:rPr lang="en-US" sz="2800" b="1" dirty="0">
                <a:latin typeface="Arial" panose="020B0604020202020204" pitchFamily="34" charset="0"/>
                <a:cs typeface="Arial" panose="020B0604020202020204" pitchFamily="34" charset="0"/>
              </a:rPr>
              <a:t>O</a:t>
            </a:r>
            <a:r>
              <a:rPr lang="el-GR" sz="2800" b="1"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T</a:t>
            </a:r>
            <a:r>
              <a:rPr lang="el-GR" sz="2800" b="1" dirty="0">
                <a:latin typeface="Arial" panose="020B0604020202020204" pitchFamily="34" charset="0"/>
                <a:cs typeface="Arial" panose="020B0604020202020204" pitchFamily="34" charset="0"/>
              </a:rPr>
              <a:t>Ο ΒΙΟΛΟΓΙΚ</a:t>
            </a:r>
            <a:r>
              <a:rPr lang="en-US" sz="2800" b="1" dirty="0">
                <a:latin typeface="Arial" panose="020B0604020202020204" pitchFamily="34" charset="0"/>
                <a:cs typeface="Arial" panose="020B0604020202020204" pitchFamily="34" charset="0"/>
              </a:rPr>
              <a:t>O</a:t>
            </a:r>
            <a:r>
              <a:rPr lang="el-GR" sz="2800" b="1" dirty="0">
                <a:latin typeface="Arial" panose="020B0604020202020204" pitchFamily="34" charset="0"/>
                <a:cs typeface="Arial" panose="020B0604020202020204" pitchFamily="34" charset="0"/>
              </a:rPr>
              <a:t> ΚΑΙ ΠΕΡΙΒΑΛΛΟΝΤΙΚ</a:t>
            </a:r>
            <a:r>
              <a:rPr lang="en-US" sz="2800" b="1" dirty="0">
                <a:latin typeface="Arial" panose="020B0604020202020204" pitchFamily="34" charset="0"/>
                <a:cs typeface="Arial" panose="020B0604020202020204" pitchFamily="34" charset="0"/>
              </a:rPr>
              <a:t>O</a:t>
            </a:r>
            <a:r>
              <a:rPr lang="el-GR" sz="2800" b="1" dirty="0">
                <a:latin typeface="Arial" panose="020B0604020202020204" pitchFamily="34" charset="0"/>
                <a:cs typeface="Arial" panose="020B0604020202020204" pitchFamily="34" charset="0"/>
              </a:rPr>
              <a:t> ΑΠΟΤΥΠΩΜΑ</a:t>
            </a:r>
            <a:r>
              <a:rPr lang="en-US" sz="2800" b="1" dirty="0">
                <a:latin typeface="Arial" panose="020B0604020202020204" pitchFamily="34" charset="0"/>
                <a:cs typeface="Arial" panose="020B0604020202020204" pitchFamily="34" charset="0"/>
              </a:rPr>
              <a:t>;</a:t>
            </a:r>
            <a:endParaRPr lang="el-GR" sz="2800" b="1" dirty="0">
              <a:latin typeface="Arial" panose="020B0604020202020204" pitchFamily="34" charset="0"/>
              <a:cs typeface="Arial" panose="020B0604020202020204" pitchFamily="34" charset="0"/>
            </a:endParaRPr>
          </a:p>
        </p:txBody>
      </p:sp>
      <p:pic>
        <p:nvPicPr>
          <p:cNvPr id="3" name="Picture 2" descr="Λογότυπα Π.Θ. | Πανεπιστήμιο Θεσσαλίας">
            <a:extLst>
              <a:ext uri="{FF2B5EF4-FFF2-40B4-BE49-F238E27FC236}">
                <a16:creationId xmlns:a16="http://schemas.microsoft.com/office/drawing/2014/main" id="{015F0A8A-3EBC-C4C3-21D3-4F784C5486A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86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22B109-379D-4056-8CEA-19E11CB9BCD8}"/>
              </a:ext>
            </a:extLst>
          </p:cNvPr>
          <p:cNvPicPr>
            <a:picLocks noChangeAspect="1"/>
          </p:cNvPicPr>
          <p:nvPr/>
        </p:nvPicPr>
        <p:blipFill>
          <a:blip r:embed="rId2"/>
          <a:stretch>
            <a:fillRect/>
          </a:stretch>
        </p:blipFill>
        <p:spPr>
          <a:xfrm>
            <a:off x="5766202" y="1452932"/>
            <a:ext cx="5965893" cy="4723825"/>
          </a:xfrm>
          <a:prstGeom prst="rect">
            <a:avLst/>
          </a:prstGeom>
        </p:spPr>
      </p:pic>
      <p:sp>
        <p:nvSpPr>
          <p:cNvPr id="7" name="TextBox 6">
            <a:extLst>
              <a:ext uri="{FF2B5EF4-FFF2-40B4-BE49-F238E27FC236}">
                <a16:creationId xmlns:a16="http://schemas.microsoft.com/office/drawing/2014/main" id="{B3D14407-AB6E-43CA-972F-499A7FCDF433}"/>
              </a:ext>
            </a:extLst>
          </p:cNvPr>
          <p:cNvSpPr txBox="1"/>
          <p:nvPr/>
        </p:nvSpPr>
        <p:spPr>
          <a:xfrm>
            <a:off x="240831" y="2195642"/>
            <a:ext cx="5274906" cy="2949077"/>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
            </a:pPr>
            <a:r>
              <a:rPr lang="el-GR" dirty="0">
                <a:latin typeface="Arial Nova Light" panose="020B0304020202020204" pitchFamily="34" charset="0"/>
              </a:rPr>
              <a:t>Εκτίμηση βιολογικών και περιβαλλοντικών επιδράσεων των νανοϋλικών</a:t>
            </a:r>
          </a:p>
          <a:p>
            <a:pPr marL="285750" indent="-285750" algn="just">
              <a:lnSpc>
                <a:spcPct val="150000"/>
              </a:lnSpc>
              <a:buFont typeface="Wingdings" panose="05000000000000000000" pitchFamily="2" charset="2"/>
              <a:buChar char="§"/>
            </a:pPr>
            <a:endParaRPr lang="el-GR" dirty="0">
              <a:latin typeface="Arial Nova Light" panose="020B0304020202020204" pitchFamily="34" charset="0"/>
            </a:endParaRPr>
          </a:p>
          <a:p>
            <a:pPr marL="342900" indent="-342900" algn="just">
              <a:lnSpc>
                <a:spcPct val="150000"/>
              </a:lnSpc>
              <a:buFont typeface="Wingdings" panose="05000000000000000000" pitchFamily="2" charset="2"/>
              <a:buChar char="§"/>
            </a:pPr>
            <a:r>
              <a:rPr lang="el-GR" dirty="0">
                <a:latin typeface="Arial Nova Light" panose="020B0304020202020204" pitchFamily="34" charset="0"/>
              </a:rPr>
              <a:t>Οι βιολογικές επιδράσεις είναι άρρηκτα συνδεδεμένες με τα φυσικοχημικά χαρακτηριστικά</a:t>
            </a:r>
          </a:p>
          <a:p>
            <a:pPr algn="just">
              <a:lnSpc>
                <a:spcPct val="150000"/>
              </a:lnSpc>
            </a:pPr>
            <a:endParaRPr lang="el-GR" dirty="0">
              <a:latin typeface="Arial Nova Light" panose="020B0304020202020204" pitchFamily="34" charset="0"/>
            </a:endParaRPr>
          </a:p>
        </p:txBody>
      </p:sp>
      <p:sp>
        <p:nvSpPr>
          <p:cNvPr id="8" name="Τίτλος 7">
            <a:extLst>
              <a:ext uri="{FF2B5EF4-FFF2-40B4-BE49-F238E27FC236}">
                <a16:creationId xmlns:a16="http://schemas.microsoft.com/office/drawing/2014/main" id="{2DC32CE0-5E96-4B75-A8F5-94B69D5877C2}"/>
              </a:ext>
            </a:extLst>
          </p:cNvPr>
          <p:cNvSpPr txBox="1">
            <a:spLocks/>
          </p:cNvSpPr>
          <p:nvPr/>
        </p:nvSpPr>
        <p:spPr>
          <a:xfrm>
            <a:off x="240830" y="186172"/>
            <a:ext cx="11710340" cy="11051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60000"/>
              </a:lnSpc>
            </a:pPr>
            <a:r>
              <a:rPr lang="el-GR" sz="2600" b="1" dirty="0">
                <a:latin typeface="Arial" panose="020B0604020202020204" pitchFamily="34" charset="0"/>
                <a:cs typeface="Arial" panose="020B0604020202020204" pitchFamily="34" charset="0"/>
              </a:rPr>
              <a:t>Η ΝΑΝΟΤΟΞΙΚΟΛΟΓΙΑ ΓΕΦΥΡΩΝΕΙ ΤΟ ΧΑΣΜΑ ΜΕΤΑΞΥ ΤΗΣ ΧΡΗΣΗΣ ΝΑΝΟΫΛΙΚΩΝ ΚΑΙ ΤΩΝ ΒΙΟΛΟΓΙΚΩΝ ΕΠΙΔΡΑΣΕΩΝ</a:t>
            </a:r>
          </a:p>
        </p:txBody>
      </p:sp>
      <p:sp>
        <p:nvSpPr>
          <p:cNvPr id="9" name="TextBox 8">
            <a:extLst>
              <a:ext uri="{FF2B5EF4-FFF2-40B4-BE49-F238E27FC236}">
                <a16:creationId xmlns:a16="http://schemas.microsoft.com/office/drawing/2014/main" id="{15BE687C-2ED0-4892-B94D-79D70AAF23AA}"/>
              </a:ext>
            </a:extLst>
          </p:cNvPr>
          <p:cNvSpPr txBox="1"/>
          <p:nvPr/>
        </p:nvSpPr>
        <p:spPr>
          <a:xfrm>
            <a:off x="5914198" y="6293233"/>
            <a:ext cx="5274906" cy="507831"/>
          </a:xfrm>
          <a:prstGeom prst="rect">
            <a:avLst/>
          </a:prstGeom>
          <a:noFill/>
        </p:spPr>
        <p:txBody>
          <a:bodyPr wrap="square">
            <a:spAutoFit/>
          </a:bodyPr>
          <a:lstStyle/>
          <a:p>
            <a:pPr algn="ctr"/>
            <a:r>
              <a:rPr lang="el-GR" sz="900" dirty="0">
                <a:effectLst/>
                <a:latin typeface="Arial Nova Light" panose="020B0304020202020204" pitchFamily="34" charset="0"/>
                <a:ea typeface="Calibri" panose="020F0502020204030204" pitchFamily="34" charset="0"/>
                <a:cs typeface="Calibri" panose="020F0502020204030204" pitchFamily="34" charset="0"/>
              </a:rPr>
              <a:t>Viswanath, B., &amp; Kim, S. (2017). Influence of nanotoxicity on human health and environment: The alternative strategies. </a:t>
            </a:r>
            <a:r>
              <a:rPr lang="el-GR" sz="900" i="1" dirty="0">
                <a:effectLst/>
                <a:latin typeface="Arial Nova Light" panose="020B0304020202020204" pitchFamily="34" charset="0"/>
                <a:ea typeface="Calibri" panose="020F0502020204030204" pitchFamily="34" charset="0"/>
                <a:cs typeface="Calibri" panose="020F0502020204030204" pitchFamily="34" charset="0"/>
              </a:rPr>
              <a:t>Reviews of Environmental Contamination and Toxicology</a:t>
            </a:r>
            <a:r>
              <a:rPr lang="el-GR" sz="900" dirty="0">
                <a:effectLst/>
                <a:latin typeface="Arial Nova Light" panose="020B0304020202020204" pitchFamily="34" charset="0"/>
                <a:ea typeface="Calibri" panose="020F0502020204030204" pitchFamily="34" charset="0"/>
                <a:cs typeface="Calibri" panose="020F0502020204030204" pitchFamily="34" charset="0"/>
              </a:rPr>
              <a:t>, </a:t>
            </a:r>
            <a:r>
              <a:rPr lang="el-GR" sz="900" i="1" dirty="0">
                <a:effectLst/>
                <a:latin typeface="Arial Nova Light" panose="020B0304020202020204" pitchFamily="34" charset="0"/>
                <a:ea typeface="Calibri" panose="020F0502020204030204" pitchFamily="34" charset="0"/>
                <a:cs typeface="Calibri" panose="020F0502020204030204" pitchFamily="34" charset="0"/>
              </a:rPr>
              <a:t>242</a:t>
            </a:r>
            <a:r>
              <a:rPr lang="el-GR" sz="900" dirty="0">
                <a:effectLst/>
                <a:latin typeface="Arial Nova Light" panose="020B0304020202020204" pitchFamily="34" charset="0"/>
                <a:ea typeface="Calibri" panose="020F0502020204030204" pitchFamily="34" charset="0"/>
                <a:cs typeface="Calibri" panose="020F0502020204030204" pitchFamily="34" charset="0"/>
              </a:rPr>
              <a:t>. https://doi.org/10.1007/398_2016_12</a:t>
            </a:r>
            <a:endParaRPr lang="el-GR" sz="900" dirty="0">
              <a:latin typeface="Arial Nova Light" panose="020B0304020202020204" pitchFamily="34" charset="0"/>
            </a:endParaRPr>
          </a:p>
        </p:txBody>
      </p:sp>
      <p:pic>
        <p:nvPicPr>
          <p:cNvPr id="4" name="Picture 3" descr="Λογότυπα Π.Θ. | Πανεπιστήμιο Θεσσαλίας">
            <a:extLst>
              <a:ext uri="{FF2B5EF4-FFF2-40B4-BE49-F238E27FC236}">
                <a16:creationId xmlns:a16="http://schemas.microsoft.com/office/drawing/2014/main" id="{CCA942E4-2548-FE59-640D-057B5258AB7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020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B0D5E2-6CA4-4C91-852D-51ACFBEB5614}"/>
              </a:ext>
            </a:extLst>
          </p:cNvPr>
          <p:cNvSpPr txBox="1"/>
          <p:nvPr/>
        </p:nvSpPr>
        <p:spPr>
          <a:xfrm>
            <a:off x="584462" y="2775487"/>
            <a:ext cx="5614499" cy="3129896"/>
          </a:xfrm>
          <a:prstGeom prst="rect">
            <a:avLst/>
          </a:prstGeom>
          <a:noFill/>
        </p:spPr>
        <p:txBody>
          <a:bodyPr wrap="square">
            <a:spAutoFit/>
          </a:bodyPr>
          <a:lstStyle/>
          <a:p>
            <a:pPr>
              <a:lnSpc>
                <a:spcPct val="150000"/>
              </a:lnSpc>
              <a:spcAft>
                <a:spcPts val="600"/>
              </a:spcAft>
            </a:pPr>
            <a:r>
              <a:rPr lang="el-GR" b="1" dirty="0">
                <a:latin typeface="Arial" panose="020B0604020202020204" pitchFamily="34" charset="0"/>
                <a:ea typeface="Calibri" panose="020F0502020204030204" pitchFamily="34" charset="0"/>
                <a:cs typeface="Arial" panose="020B0604020202020204" pitchFamily="34" charset="0"/>
              </a:rPr>
              <a:t>Σημαντικότερες παράμετροι από τοξικολογικής απόψεως</a:t>
            </a:r>
            <a:endParaRPr lang="en-US" b="1" dirty="0">
              <a:latin typeface="Arial" panose="020B0604020202020204" pitchFamily="34" charset="0"/>
              <a:ea typeface="Calibri" panose="020F0502020204030204" pitchFamily="34" charset="0"/>
              <a:cs typeface="Arial" panose="020B0604020202020204" pitchFamily="34" charset="0"/>
            </a:endParaRPr>
          </a:p>
          <a:p>
            <a:pPr marL="342900" indent="-342900">
              <a:lnSpc>
                <a:spcPct val="200000"/>
              </a:lnSpc>
              <a:buSzPct val="100000"/>
              <a:buFont typeface="Wingdings" panose="05000000000000000000" pitchFamily="2" charset="2"/>
              <a:buChar char="§"/>
            </a:pPr>
            <a:r>
              <a:rPr lang="el-GR" dirty="0">
                <a:latin typeface="Arial Nova Light" panose="020B0304020202020204" pitchFamily="34" charset="0"/>
                <a:ea typeface="Calibri" panose="020F0502020204030204" pitchFamily="34" charset="0"/>
              </a:rPr>
              <a:t>Μέγεθος</a:t>
            </a:r>
            <a:endParaRPr lang="en-US" dirty="0">
              <a:latin typeface="Arial Nova Light" panose="020B0304020202020204" pitchFamily="34" charset="0"/>
              <a:ea typeface="Calibri" panose="020F0502020204030204" pitchFamily="34" charset="0"/>
            </a:endParaRPr>
          </a:p>
          <a:p>
            <a:pPr marL="342900" indent="-342900">
              <a:lnSpc>
                <a:spcPct val="200000"/>
              </a:lnSpc>
              <a:buSzPct val="100000"/>
              <a:buFont typeface="Wingdings" panose="05000000000000000000" pitchFamily="2" charset="2"/>
              <a:buChar char="§"/>
            </a:pPr>
            <a:r>
              <a:rPr lang="el-GR" dirty="0">
                <a:latin typeface="Arial Nova Light" panose="020B0304020202020204" pitchFamily="34" charset="0"/>
                <a:ea typeface="Calibri" panose="020F0502020204030204" pitchFamily="34" charset="0"/>
              </a:rPr>
              <a:t>Σχήμα</a:t>
            </a:r>
            <a:endParaRPr lang="en-US" dirty="0">
              <a:latin typeface="Arial Nova Light" panose="020B0304020202020204" pitchFamily="34" charset="0"/>
              <a:ea typeface="Calibri" panose="020F0502020204030204" pitchFamily="34" charset="0"/>
            </a:endParaRPr>
          </a:p>
          <a:p>
            <a:pPr marL="342900" indent="-342900">
              <a:lnSpc>
                <a:spcPct val="200000"/>
              </a:lnSpc>
              <a:buSzPct val="100000"/>
              <a:buFont typeface="Wingdings" panose="05000000000000000000" pitchFamily="2" charset="2"/>
              <a:buChar char="§"/>
            </a:pPr>
            <a:r>
              <a:rPr lang="el-GR" dirty="0">
                <a:latin typeface="Arial Nova Light" panose="020B0304020202020204" pitchFamily="34" charset="0"/>
                <a:ea typeface="Calibri" panose="020F0502020204030204" pitchFamily="34" charset="0"/>
              </a:rPr>
              <a:t>Χημική σύσταση</a:t>
            </a:r>
            <a:endParaRPr lang="en-US" dirty="0">
              <a:latin typeface="Arial Nova Light" panose="020B0304020202020204" pitchFamily="34" charset="0"/>
              <a:ea typeface="Calibri" panose="020F0502020204030204" pitchFamily="34" charset="0"/>
            </a:endParaRPr>
          </a:p>
          <a:p>
            <a:pPr marL="342900" indent="-342900">
              <a:lnSpc>
                <a:spcPct val="200000"/>
              </a:lnSpc>
              <a:buSzPct val="100000"/>
              <a:buFont typeface="Wingdings" panose="05000000000000000000" pitchFamily="2" charset="2"/>
              <a:buChar char="§"/>
            </a:pPr>
            <a:r>
              <a:rPr lang="el-GR" dirty="0">
                <a:latin typeface="Arial Nova Light" panose="020B0304020202020204" pitchFamily="34" charset="0"/>
                <a:ea typeface="Calibri" panose="020F0502020204030204" pitchFamily="34" charset="0"/>
              </a:rPr>
              <a:t>Χημεία επιφάνειας</a:t>
            </a:r>
            <a:endParaRPr lang="el-GR" sz="1600" dirty="0">
              <a:latin typeface="Arial Nova Light" panose="020B0304020202020204" pitchFamily="34" charset="0"/>
            </a:endParaRPr>
          </a:p>
        </p:txBody>
      </p:sp>
      <p:sp>
        <p:nvSpPr>
          <p:cNvPr id="11" name="TextBox 10">
            <a:extLst>
              <a:ext uri="{FF2B5EF4-FFF2-40B4-BE49-F238E27FC236}">
                <a16:creationId xmlns:a16="http://schemas.microsoft.com/office/drawing/2014/main" id="{49A5283A-5000-8231-DC91-1C688623CE24}"/>
              </a:ext>
            </a:extLst>
          </p:cNvPr>
          <p:cNvSpPr txBox="1"/>
          <p:nvPr/>
        </p:nvSpPr>
        <p:spPr>
          <a:xfrm>
            <a:off x="2041787" y="6333050"/>
            <a:ext cx="5614499" cy="461665"/>
          </a:xfrm>
          <a:prstGeom prst="rect">
            <a:avLst/>
          </a:prstGeom>
          <a:noFill/>
        </p:spPr>
        <p:txBody>
          <a:bodyPr wrap="square">
            <a:spAutoFit/>
          </a:bodyPr>
          <a:lstStyle/>
          <a:p>
            <a:pPr algn="ctr"/>
            <a:r>
              <a:rPr lang="el-GR" sz="800" dirty="0">
                <a:effectLst/>
                <a:latin typeface="Arial Nova Light" panose="020B0304020202020204" pitchFamily="34" charset="0"/>
                <a:ea typeface="Calibri" panose="020F0502020204030204" pitchFamily="34" charset="0"/>
              </a:rPr>
              <a:t>Vardakas, P.; Skaperda, Z.; Tekos, F.; Trompeta, A. F.; Tsatsakis, A.; Charitidis, C. A.; Kouretas, D. An Integrated Approach for Assessing the in Vitro and in Vivo Redox-Related Effects of Nanomaterials. Environ. Res., 2021, 197. https://doi.org/10.1016/J.ENVRES.2021.111083.</a:t>
            </a:r>
            <a:endParaRPr lang="el-GR" sz="1100" dirty="0">
              <a:latin typeface="Arial Nova Light" panose="020B0304020202020204" pitchFamily="34" charset="0"/>
            </a:endParaRPr>
          </a:p>
        </p:txBody>
      </p:sp>
      <p:sp>
        <p:nvSpPr>
          <p:cNvPr id="4" name="Title 1">
            <a:extLst>
              <a:ext uri="{FF2B5EF4-FFF2-40B4-BE49-F238E27FC236}">
                <a16:creationId xmlns:a16="http://schemas.microsoft.com/office/drawing/2014/main" id="{55AFDC50-D12B-9A37-072A-22C6BC2B8814}"/>
              </a:ext>
            </a:extLst>
          </p:cNvPr>
          <p:cNvSpPr>
            <a:spLocks noGrp="1"/>
          </p:cNvSpPr>
          <p:nvPr>
            <p:ph type="title"/>
          </p:nvPr>
        </p:nvSpPr>
        <p:spPr>
          <a:xfrm>
            <a:off x="584461" y="213830"/>
            <a:ext cx="10902689" cy="1138224"/>
          </a:xfrm>
        </p:spPr>
        <p:txBody>
          <a:bodyPr>
            <a:noAutofit/>
          </a:bodyPr>
          <a:lstStyle/>
          <a:p>
            <a:pPr algn="ctr">
              <a:lnSpc>
                <a:spcPts val="4500"/>
              </a:lnSpc>
            </a:pPr>
            <a:r>
              <a:rPr lang="el-GR" sz="2800" b="1" dirty="0">
                <a:latin typeface="Arial" panose="020B0604020202020204" pitchFamily="34" charset="0"/>
                <a:cs typeface="Arial" panose="020B0604020202020204" pitchFamily="34" charset="0"/>
              </a:rPr>
              <a:t>ΡΟΛΟΣ ΦΥΣΙΚΟΧΗΜΙΚΩΝ ΧΑΡΑΚΤΗΡΙΣΤΙΚΩΝ ΣΤΗΝ ΠΡΟΚΛΗΣΗ ΤΟΞΙΚΟΤΗΤΑΣ</a:t>
            </a:r>
          </a:p>
        </p:txBody>
      </p:sp>
      <p:pic>
        <p:nvPicPr>
          <p:cNvPr id="3" name="Picture 2">
            <a:extLst>
              <a:ext uri="{FF2B5EF4-FFF2-40B4-BE49-F238E27FC236}">
                <a16:creationId xmlns:a16="http://schemas.microsoft.com/office/drawing/2014/main" id="{79F02D2E-5E0A-77D9-CBAA-0A857EE0C8C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526477" y="1489878"/>
            <a:ext cx="6081060" cy="5124963"/>
          </a:xfrm>
          <a:prstGeom prst="rect">
            <a:avLst/>
          </a:prstGeom>
        </p:spPr>
      </p:pic>
      <p:sp>
        <p:nvSpPr>
          <p:cNvPr id="9" name="TextBox 8">
            <a:extLst>
              <a:ext uri="{FF2B5EF4-FFF2-40B4-BE49-F238E27FC236}">
                <a16:creationId xmlns:a16="http://schemas.microsoft.com/office/drawing/2014/main" id="{258A39DC-EE56-650C-EBFE-2A3767BE5E2A}"/>
              </a:ext>
            </a:extLst>
          </p:cNvPr>
          <p:cNvSpPr txBox="1"/>
          <p:nvPr/>
        </p:nvSpPr>
        <p:spPr>
          <a:xfrm>
            <a:off x="584460" y="1696890"/>
            <a:ext cx="5788059" cy="871585"/>
          </a:xfrm>
          <a:prstGeom prst="rect">
            <a:avLst/>
          </a:prstGeom>
          <a:noFill/>
        </p:spPr>
        <p:txBody>
          <a:bodyPr wrap="square">
            <a:spAutoFit/>
          </a:bodyPr>
          <a:lstStyle/>
          <a:p>
            <a:pPr>
              <a:lnSpc>
                <a:spcPct val="150000"/>
              </a:lnSpc>
            </a:pPr>
            <a:r>
              <a:rPr lang="el-GR" dirty="0">
                <a:effectLst/>
                <a:latin typeface="Arial Nova Light" panose="020B0304020202020204" pitchFamily="34" charset="0"/>
                <a:ea typeface="Calibri" panose="020F0502020204030204" pitchFamily="34" charset="0"/>
              </a:rPr>
              <a:t>Τα φυσικοχημικά χαρακτηριστικά εμπλέκονται στην πρόκληση τοξικών επιδράσεων στα βιολογικά συστήματα</a:t>
            </a:r>
            <a:endParaRPr lang="el-GR" dirty="0">
              <a:latin typeface="Arial Nova Light" panose="020B0304020202020204" pitchFamily="34" charset="0"/>
            </a:endParaRPr>
          </a:p>
        </p:txBody>
      </p:sp>
      <p:pic>
        <p:nvPicPr>
          <p:cNvPr id="5" name="Picture 4" descr="Λογότυπα Π.Θ. | Πανεπιστήμιο Θεσσαλίας">
            <a:extLst>
              <a:ext uri="{FF2B5EF4-FFF2-40B4-BE49-F238E27FC236}">
                <a16:creationId xmlns:a16="http://schemas.microsoft.com/office/drawing/2014/main" id="{53973A08-09C1-8B2E-8899-9A47255F8B7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7574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a:extLst>
              <a:ext uri="{FF2B5EF4-FFF2-40B4-BE49-F238E27FC236}">
                <a16:creationId xmlns:a16="http://schemas.microsoft.com/office/drawing/2014/main" id="{2DC32CE0-5E96-4B75-A8F5-94B69D5877C2}"/>
              </a:ext>
            </a:extLst>
          </p:cNvPr>
          <p:cNvSpPr txBox="1">
            <a:spLocks/>
          </p:cNvSpPr>
          <p:nvPr/>
        </p:nvSpPr>
        <p:spPr>
          <a:xfrm>
            <a:off x="-22460" y="111973"/>
            <a:ext cx="12236920" cy="812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60000"/>
              </a:lnSpc>
            </a:pPr>
            <a:r>
              <a:rPr lang="el-GR" sz="2400" b="1" dirty="0">
                <a:latin typeface="Arial" panose="020B0604020202020204" pitchFamily="34" charset="0"/>
                <a:cs typeface="Arial" panose="020B0604020202020204" pitchFamily="34" charset="0"/>
              </a:rPr>
              <a:t>Η ΚΥΤΤΑΡΙΚΗ ΠΡΟΣΛΗΨΗ ΕΠΗΡΕΑΖΕΤΑΙ ΑΠΟ ΕΝΑ ΣΥΝΟΛΟ ΠΑΡΑΓΟΝΤΩΝ</a:t>
            </a:r>
          </a:p>
        </p:txBody>
      </p:sp>
      <p:graphicFrame>
        <p:nvGraphicFramePr>
          <p:cNvPr id="3" name="Diagram 2">
            <a:extLst>
              <a:ext uri="{FF2B5EF4-FFF2-40B4-BE49-F238E27FC236}">
                <a16:creationId xmlns:a16="http://schemas.microsoft.com/office/drawing/2014/main" id="{A2B9C58C-6453-4A8D-9A69-85E366EB14A9}"/>
              </a:ext>
            </a:extLst>
          </p:cNvPr>
          <p:cNvGraphicFramePr/>
          <p:nvPr>
            <p:extLst>
              <p:ext uri="{D42A27DB-BD31-4B8C-83A1-F6EECF244321}">
                <p14:modId xmlns:p14="http://schemas.microsoft.com/office/powerpoint/2010/main" val="4163742486"/>
              </p:ext>
            </p:extLst>
          </p:nvPr>
        </p:nvGraphicFramePr>
        <p:xfrm>
          <a:off x="604278" y="707960"/>
          <a:ext cx="11130076" cy="58387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A373BA70-4593-4AC2-8857-2E822031A22D}"/>
              </a:ext>
            </a:extLst>
          </p:cNvPr>
          <p:cNvSpPr txBox="1"/>
          <p:nvPr/>
        </p:nvSpPr>
        <p:spPr>
          <a:xfrm>
            <a:off x="1939418" y="6356645"/>
            <a:ext cx="5274906" cy="507831"/>
          </a:xfrm>
          <a:prstGeom prst="rect">
            <a:avLst/>
          </a:prstGeom>
          <a:noFill/>
        </p:spPr>
        <p:txBody>
          <a:bodyPr wrap="square">
            <a:spAutoFit/>
          </a:bodyPr>
          <a:lstStyle/>
          <a:p>
            <a:pPr algn="ctr"/>
            <a:r>
              <a:rPr lang="en-US" sz="900" dirty="0" err="1">
                <a:latin typeface="Arial Nova Light" panose="020B0304020202020204" pitchFamily="34" charset="0"/>
              </a:rPr>
              <a:t>Foroozandeh</a:t>
            </a:r>
            <a:r>
              <a:rPr lang="en-US" sz="900" dirty="0">
                <a:latin typeface="Arial Nova Light" panose="020B0304020202020204" pitchFamily="34" charset="0"/>
              </a:rPr>
              <a:t>, P., &amp; Aziz, A. A. (2018). Insight into Cellular Uptake and Intracellular Trafficking of Nanoparticles. Nanoscale Research Letters 2018 13:1, 13(1), 1–12. https://doi.org/10.1186/S11671-018-2728-6</a:t>
            </a:r>
          </a:p>
        </p:txBody>
      </p:sp>
      <p:pic>
        <p:nvPicPr>
          <p:cNvPr id="4" name="Picture 3" descr="Λογότυπα Π.Θ. | Πανεπιστήμιο Θεσσαλίας">
            <a:extLst>
              <a:ext uri="{FF2B5EF4-FFF2-40B4-BE49-F238E27FC236}">
                <a16:creationId xmlns:a16="http://schemas.microsoft.com/office/drawing/2014/main" id="{36AEE817-E794-B1B7-D7C8-D44C9167925A}"/>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795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35432F-0635-4BB8-5CD7-C8CA2E48ABA6}"/>
              </a:ext>
            </a:extLst>
          </p:cNvPr>
          <p:cNvPicPr>
            <a:picLocks noChangeAspect="1"/>
          </p:cNvPicPr>
          <p:nvPr/>
        </p:nvPicPr>
        <p:blipFill rotWithShape="1">
          <a:blip r:embed="rId3"/>
          <a:srcRect l="12259" r="4468" b="7780"/>
          <a:stretch/>
        </p:blipFill>
        <p:spPr>
          <a:xfrm>
            <a:off x="7296011" y="121070"/>
            <a:ext cx="4655158" cy="6358993"/>
          </a:xfrm>
          <a:prstGeom prst="rect">
            <a:avLst/>
          </a:prstGeom>
        </p:spPr>
      </p:pic>
      <p:sp>
        <p:nvSpPr>
          <p:cNvPr id="9" name="Τίτλος 7">
            <a:extLst>
              <a:ext uri="{FF2B5EF4-FFF2-40B4-BE49-F238E27FC236}">
                <a16:creationId xmlns:a16="http://schemas.microsoft.com/office/drawing/2014/main" id="{B88D73FD-571B-4495-9D53-A500FFFC8062}"/>
              </a:ext>
            </a:extLst>
          </p:cNvPr>
          <p:cNvSpPr txBox="1">
            <a:spLocks/>
          </p:cNvSpPr>
          <p:nvPr/>
        </p:nvSpPr>
        <p:spPr>
          <a:xfrm>
            <a:off x="240831" y="121070"/>
            <a:ext cx="6720128" cy="134752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60000"/>
              </a:lnSpc>
            </a:pPr>
            <a:r>
              <a:rPr lang="el-GR" sz="2800" b="1" dirty="0">
                <a:latin typeface="Arial" panose="020B0604020202020204" pitchFamily="34" charset="0"/>
                <a:cs typeface="Arial" panose="020B0604020202020204" pitchFamily="34" charset="0"/>
              </a:rPr>
              <a:t>ΝΑΝΟΚΛΙΜΑΚΑ – ΜΙΚΡΟΚΛΙΜΑΚΑ – ΜΑΚΡΟΚΛΙΜΑΚΑ </a:t>
            </a:r>
          </a:p>
        </p:txBody>
      </p:sp>
      <p:pic>
        <p:nvPicPr>
          <p:cNvPr id="5" name="Picture 4">
            <a:extLst>
              <a:ext uri="{FF2B5EF4-FFF2-40B4-BE49-F238E27FC236}">
                <a16:creationId xmlns:a16="http://schemas.microsoft.com/office/drawing/2014/main" id="{1236F3B2-0102-4AC1-AEBC-F1E1436948A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1416405" y="6201996"/>
            <a:ext cx="534764" cy="534764"/>
          </a:xfrm>
          <a:prstGeom prst="rect">
            <a:avLst/>
          </a:prstGeom>
        </p:spPr>
      </p:pic>
      <p:sp>
        <p:nvSpPr>
          <p:cNvPr id="24" name="TextBox 23">
            <a:extLst>
              <a:ext uri="{FF2B5EF4-FFF2-40B4-BE49-F238E27FC236}">
                <a16:creationId xmlns:a16="http://schemas.microsoft.com/office/drawing/2014/main" id="{F657D4A4-B05F-4A3B-BFE6-912FB0AB56E0}"/>
              </a:ext>
            </a:extLst>
          </p:cNvPr>
          <p:cNvSpPr txBox="1"/>
          <p:nvPr/>
        </p:nvSpPr>
        <p:spPr>
          <a:xfrm>
            <a:off x="2473135" y="1657727"/>
            <a:ext cx="2255520" cy="338554"/>
          </a:xfrm>
          <a:prstGeom prst="rect">
            <a:avLst/>
          </a:prstGeom>
          <a:noFill/>
        </p:spPr>
        <p:txBody>
          <a:bodyPr wrap="square" rtlCol="0">
            <a:spAutoFit/>
          </a:bodyPr>
          <a:lstStyle/>
          <a:p>
            <a:pPr algn="ctr"/>
            <a:r>
              <a:rPr lang="el-GR" sz="1600" b="1" dirty="0">
                <a:latin typeface="Arial" panose="020B0604020202020204" pitchFamily="34" charset="0"/>
                <a:cs typeface="Arial" panose="020B0604020202020204" pitchFamily="34" charset="0"/>
              </a:rPr>
              <a:t>Μετρικό σύστημα</a:t>
            </a:r>
          </a:p>
        </p:txBody>
      </p:sp>
      <p:pic>
        <p:nvPicPr>
          <p:cNvPr id="2" name="Picture 1">
            <a:extLst>
              <a:ext uri="{FF2B5EF4-FFF2-40B4-BE49-F238E27FC236}">
                <a16:creationId xmlns:a16="http://schemas.microsoft.com/office/drawing/2014/main" id="{DB5E1B80-744F-0880-3FEC-77B1AF7336E2}"/>
              </a:ext>
            </a:extLst>
          </p:cNvPr>
          <p:cNvPicPr>
            <a:picLocks noChangeAspect="1"/>
          </p:cNvPicPr>
          <p:nvPr/>
        </p:nvPicPr>
        <p:blipFill>
          <a:blip r:embed="rId5"/>
          <a:stretch>
            <a:fillRect/>
          </a:stretch>
        </p:blipFill>
        <p:spPr>
          <a:xfrm>
            <a:off x="240831" y="2102585"/>
            <a:ext cx="6720128" cy="3864610"/>
          </a:xfrm>
          <a:prstGeom prst="rect">
            <a:avLst/>
          </a:prstGeom>
        </p:spPr>
      </p:pic>
    </p:spTree>
    <p:extLst>
      <p:ext uri="{BB962C8B-B14F-4D97-AF65-F5344CB8AC3E}">
        <p14:creationId xmlns:p14="http://schemas.microsoft.com/office/powerpoint/2010/main" val="16578808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5CCD00-B0DE-4014-988A-7A6D775F8069}"/>
              </a:ext>
            </a:extLst>
          </p:cNvPr>
          <p:cNvPicPr>
            <a:picLocks noChangeAspect="1"/>
          </p:cNvPicPr>
          <p:nvPr/>
        </p:nvPicPr>
        <p:blipFill>
          <a:blip r:embed="rId2"/>
          <a:stretch>
            <a:fillRect/>
          </a:stretch>
        </p:blipFill>
        <p:spPr>
          <a:xfrm>
            <a:off x="5532449" y="1073717"/>
            <a:ext cx="6418720" cy="4958926"/>
          </a:xfrm>
          <a:prstGeom prst="rect">
            <a:avLst/>
          </a:prstGeom>
        </p:spPr>
      </p:pic>
      <p:sp>
        <p:nvSpPr>
          <p:cNvPr id="6" name="TextBox 5">
            <a:extLst>
              <a:ext uri="{FF2B5EF4-FFF2-40B4-BE49-F238E27FC236}">
                <a16:creationId xmlns:a16="http://schemas.microsoft.com/office/drawing/2014/main" id="{465C2422-A065-434C-A669-EC3FEC48CAFF}"/>
              </a:ext>
            </a:extLst>
          </p:cNvPr>
          <p:cNvSpPr txBox="1"/>
          <p:nvPr/>
        </p:nvSpPr>
        <p:spPr>
          <a:xfrm>
            <a:off x="240830" y="1697692"/>
            <a:ext cx="4997920" cy="3462615"/>
          </a:xfrm>
          <a:prstGeom prst="rect">
            <a:avLst/>
          </a:prstGeom>
          <a:noFill/>
        </p:spPr>
        <p:txBody>
          <a:bodyPr wrap="square" rtlCol="0">
            <a:spAutoFit/>
          </a:bodyPr>
          <a:lstStyle/>
          <a:p>
            <a:pPr marL="342900" indent="-342900" algn="just">
              <a:lnSpc>
                <a:spcPct val="200000"/>
              </a:lnSpc>
              <a:buFont typeface="+mj-lt"/>
              <a:buAutoNum type="arabicParenR"/>
            </a:pPr>
            <a:r>
              <a:rPr lang="el-GR" sz="1600" b="1" dirty="0">
                <a:latin typeface="Arial" panose="020B0604020202020204" pitchFamily="34" charset="0"/>
                <a:cs typeface="Arial" panose="020B0604020202020204" pitchFamily="34" charset="0"/>
              </a:rPr>
              <a:t>Εργασία</a:t>
            </a:r>
            <a:r>
              <a:rPr lang="el-GR" sz="1600" b="1" dirty="0">
                <a:latin typeface="Arial Nova Light" panose="020B0304020202020204" pitchFamily="34" charset="0"/>
                <a:cs typeface="Arial" panose="020B0604020202020204" pitchFamily="34" charset="0"/>
              </a:rPr>
              <a:t> </a:t>
            </a:r>
            <a:r>
              <a:rPr lang="el-GR" sz="1600" dirty="0">
                <a:latin typeface="Arial Nova Light" panose="020B0304020202020204" pitchFamily="34" charset="0"/>
              </a:rPr>
              <a:t>(Έκθεση κατά το χειρισμό νανοϋλικών)</a:t>
            </a:r>
          </a:p>
          <a:p>
            <a:pPr marL="342900" indent="-342900" algn="just">
              <a:lnSpc>
                <a:spcPct val="200000"/>
              </a:lnSpc>
              <a:buFont typeface="+mj-lt"/>
              <a:buAutoNum type="arabicParenR"/>
            </a:pPr>
            <a:endParaRPr lang="el-GR" sz="1600" b="1" dirty="0">
              <a:latin typeface="Arial Nova Light" panose="020B0304020202020204" pitchFamily="34" charset="0"/>
            </a:endParaRPr>
          </a:p>
          <a:p>
            <a:pPr marL="342900" indent="-342900" algn="just">
              <a:lnSpc>
                <a:spcPct val="200000"/>
              </a:lnSpc>
              <a:buFont typeface="+mj-lt"/>
              <a:buAutoNum type="arabicParenR"/>
            </a:pPr>
            <a:r>
              <a:rPr lang="el-GR" sz="1600" b="1" dirty="0">
                <a:latin typeface="Arial" panose="020B0604020202020204" pitchFamily="34" charset="0"/>
                <a:cs typeface="Arial" panose="020B0604020202020204" pitchFamily="34" charset="0"/>
              </a:rPr>
              <a:t>Καθημερινή ζωή </a:t>
            </a:r>
            <a:r>
              <a:rPr lang="el-GR" sz="1600" dirty="0">
                <a:latin typeface="Arial Nova Light" panose="020B0304020202020204" pitchFamily="34" charset="0"/>
              </a:rPr>
              <a:t>(Έκθεση κατά τη χρήση προϊόντων νανοτεχνολογίας)</a:t>
            </a:r>
          </a:p>
          <a:p>
            <a:pPr marL="342900" indent="-342900" algn="just">
              <a:lnSpc>
                <a:spcPct val="200000"/>
              </a:lnSpc>
              <a:buFont typeface="+mj-lt"/>
              <a:buAutoNum type="arabicParenR"/>
            </a:pPr>
            <a:endParaRPr lang="el-GR" sz="1600" dirty="0">
              <a:latin typeface="Arial Nova Light" panose="020B0304020202020204" pitchFamily="34" charset="0"/>
            </a:endParaRPr>
          </a:p>
          <a:p>
            <a:pPr marL="342900" indent="-342900" algn="just">
              <a:lnSpc>
                <a:spcPct val="200000"/>
              </a:lnSpc>
              <a:buFont typeface="+mj-lt"/>
              <a:buAutoNum type="arabicParenR"/>
            </a:pPr>
            <a:r>
              <a:rPr lang="el-GR" sz="1600" b="1" dirty="0">
                <a:latin typeface="Arial" panose="020B0604020202020204" pitchFamily="34" charset="0"/>
                <a:cs typeface="Arial" panose="020B0604020202020204" pitchFamily="34" charset="0"/>
              </a:rPr>
              <a:t>Περιβάλλον</a:t>
            </a:r>
            <a:r>
              <a:rPr lang="el-GR" sz="1600" b="1" dirty="0">
                <a:latin typeface="Arial Nova Light" panose="020B0304020202020204" pitchFamily="34" charset="0"/>
              </a:rPr>
              <a:t> </a:t>
            </a:r>
            <a:r>
              <a:rPr lang="el-GR" sz="1600" dirty="0">
                <a:latin typeface="Arial Nova Light" panose="020B0304020202020204" pitchFamily="34" charset="0"/>
              </a:rPr>
              <a:t>(Έκθεση μέσω άμεσης επαφής με επιμολυσμένο έδαφος, νερό ή αέρα)</a:t>
            </a:r>
          </a:p>
        </p:txBody>
      </p:sp>
      <p:sp>
        <p:nvSpPr>
          <p:cNvPr id="8" name="Τίτλος 7">
            <a:extLst>
              <a:ext uri="{FF2B5EF4-FFF2-40B4-BE49-F238E27FC236}">
                <a16:creationId xmlns:a16="http://schemas.microsoft.com/office/drawing/2014/main" id="{07083749-63AC-4580-B0D5-8D039CAB2123}"/>
              </a:ext>
            </a:extLst>
          </p:cNvPr>
          <p:cNvSpPr txBox="1">
            <a:spLocks/>
          </p:cNvSpPr>
          <p:nvPr/>
        </p:nvSpPr>
        <p:spPr>
          <a:xfrm>
            <a:off x="240829" y="121408"/>
            <a:ext cx="11710340" cy="8121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latin typeface="Arial" panose="020B0604020202020204" pitchFamily="34" charset="0"/>
                <a:cs typeface="Arial" panose="020B0604020202020204" pitchFamily="34" charset="0"/>
              </a:rPr>
              <a:t>Η ΑΝΘΡΩΠΙΝΗ ΕΚΘΕΣΗ ΠΡΟΚΥΠΤΕΙ ΑΠΟ ΔΙΑΦΟΡΕΤΙΚΕΣ ΠΗΓΕΣ</a:t>
            </a:r>
          </a:p>
        </p:txBody>
      </p:sp>
      <p:sp>
        <p:nvSpPr>
          <p:cNvPr id="9" name="TextBox 8">
            <a:extLst>
              <a:ext uri="{FF2B5EF4-FFF2-40B4-BE49-F238E27FC236}">
                <a16:creationId xmlns:a16="http://schemas.microsoft.com/office/drawing/2014/main" id="{9F4ADB4E-79C4-4C4D-B721-1E774D007BA7}"/>
              </a:ext>
            </a:extLst>
          </p:cNvPr>
          <p:cNvSpPr txBox="1"/>
          <p:nvPr/>
        </p:nvSpPr>
        <p:spPr>
          <a:xfrm>
            <a:off x="2430818" y="6288969"/>
            <a:ext cx="5274906" cy="507831"/>
          </a:xfrm>
          <a:prstGeom prst="rect">
            <a:avLst/>
          </a:prstGeom>
          <a:noFill/>
        </p:spPr>
        <p:txBody>
          <a:bodyPr wrap="square">
            <a:spAutoFit/>
          </a:bodyPr>
          <a:lstStyle/>
          <a:p>
            <a:pPr algn="ctr"/>
            <a:r>
              <a:rPr lang="en-US" sz="900" dirty="0" err="1">
                <a:latin typeface="Arial Nova Light" panose="020B0304020202020204" pitchFamily="34" charset="0"/>
              </a:rPr>
              <a:t>Stebounova</a:t>
            </a:r>
            <a:r>
              <a:rPr lang="en-US" sz="900" dirty="0">
                <a:latin typeface="Arial Nova Light" panose="020B0304020202020204" pitchFamily="34" charset="0"/>
              </a:rPr>
              <a:t>, L. V., Morgan, H., </a:t>
            </a:r>
            <a:r>
              <a:rPr lang="en-US" sz="900" dirty="0" err="1">
                <a:latin typeface="Arial Nova Light" panose="020B0304020202020204" pitchFamily="34" charset="0"/>
              </a:rPr>
              <a:t>Grassian</a:t>
            </a:r>
            <a:r>
              <a:rPr lang="en-US" sz="900" dirty="0">
                <a:latin typeface="Arial Nova Light" panose="020B0304020202020204" pitchFamily="34" charset="0"/>
              </a:rPr>
              <a:t>, V. H., &amp; Brenner, S. (2012). Health and safety implications of occupational exposure to engineered nanomaterials. Wiley Interdisciplinary Reviews: Nanomedicine and Nanobiotechnology, 4(3), 310–321. https://doi.org/10.1002/WNAN.174</a:t>
            </a:r>
          </a:p>
        </p:txBody>
      </p:sp>
      <p:pic>
        <p:nvPicPr>
          <p:cNvPr id="4" name="Picture 3" descr="Λογότυπα Π.Θ. | Πανεπιστήμιο Θεσσαλίας">
            <a:extLst>
              <a:ext uri="{FF2B5EF4-FFF2-40B4-BE49-F238E27FC236}">
                <a16:creationId xmlns:a16="http://schemas.microsoft.com/office/drawing/2014/main" id="{FE91E956-65E1-4DC9-4CF6-2F29E1E83B4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078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7">
            <a:extLst>
              <a:ext uri="{FF2B5EF4-FFF2-40B4-BE49-F238E27FC236}">
                <a16:creationId xmlns:a16="http://schemas.microsoft.com/office/drawing/2014/main" id="{20AC5808-75A0-49E7-B992-054B196FE0B3}"/>
              </a:ext>
            </a:extLst>
          </p:cNvPr>
          <p:cNvSpPr txBox="1">
            <a:spLocks/>
          </p:cNvSpPr>
          <p:nvPr/>
        </p:nvSpPr>
        <p:spPr>
          <a:xfrm>
            <a:off x="240829" y="0"/>
            <a:ext cx="11710340" cy="8121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latin typeface="Arial" panose="020B0604020202020204" pitchFamily="34" charset="0"/>
                <a:cs typeface="Arial" panose="020B0604020202020204" pitchFamily="34" charset="0"/>
              </a:rPr>
              <a:t>Η ΑΝΘΡΩΠΙΝΗ ΕΚΘΕΣΗ ΠΡΟΚΥΠΤΕΙ ΜΕΣΩ ΔΙΑΦΟΡΕΤΙΚΩΝ ΟΔΩΝ</a:t>
            </a:r>
          </a:p>
        </p:txBody>
      </p:sp>
      <p:grpSp>
        <p:nvGrpSpPr>
          <p:cNvPr id="5" name="Group 4">
            <a:extLst>
              <a:ext uri="{FF2B5EF4-FFF2-40B4-BE49-F238E27FC236}">
                <a16:creationId xmlns:a16="http://schemas.microsoft.com/office/drawing/2014/main" id="{12B49BCE-BE08-4CA0-A2C8-5C6C7773B847}"/>
              </a:ext>
            </a:extLst>
          </p:cNvPr>
          <p:cNvGrpSpPr/>
          <p:nvPr/>
        </p:nvGrpSpPr>
        <p:grpSpPr>
          <a:xfrm>
            <a:off x="2293856" y="730108"/>
            <a:ext cx="7604286" cy="5842015"/>
            <a:chOff x="3648174" y="729811"/>
            <a:chExt cx="7604286" cy="5842015"/>
          </a:xfrm>
        </p:grpSpPr>
        <p:pic>
          <p:nvPicPr>
            <p:cNvPr id="2" name="Picture 1">
              <a:extLst>
                <a:ext uri="{FF2B5EF4-FFF2-40B4-BE49-F238E27FC236}">
                  <a16:creationId xmlns:a16="http://schemas.microsoft.com/office/drawing/2014/main" id="{D8A4C666-0557-481B-9EF9-395E5B4AD1AD}"/>
                </a:ext>
              </a:extLst>
            </p:cNvPr>
            <p:cNvPicPr>
              <a:picLocks noChangeAspect="1"/>
            </p:cNvPicPr>
            <p:nvPr/>
          </p:nvPicPr>
          <p:blipFill>
            <a:blip r:embed="rId3"/>
            <a:stretch>
              <a:fillRect/>
            </a:stretch>
          </p:blipFill>
          <p:spPr>
            <a:xfrm>
              <a:off x="3648174" y="729811"/>
              <a:ext cx="7202078" cy="5716649"/>
            </a:xfrm>
            <a:prstGeom prst="rect">
              <a:avLst/>
            </a:prstGeom>
          </p:spPr>
        </p:pic>
        <p:sp>
          <p:nvSpPr>
            <p:cNvPr id="3" name="TextBox 2">
              <a:extLst>
                <a:ext uri="{FF2B5EF4-FFF2-40B4-BE49-F238E27FC236}">
                  <a16:creationId xmlns:a16="http://schemas.microsoft.com/office/drawing/2014/main" id="{E0F7565A-3E93-4CC6-B664-AC084C3026B2}"/>
                </a:ext>
              </a:extLst>
            </p:cNvPr>
            <p:cNvSpPr txBox="1"/>
            <p:nvPr/>
          </p:nvSpPr>
          <p:spPr>
            <a:xfrm>
              <a:off x="5839903" y="2012197"/>
              <a:ext cx="2818615" cy="1015663"/>
            </a:xfrm>
            <a:prstGeom prst="rect">
              <a:avLst/>
            </a:prstGeom>
            <a:solidFill>
              <a:schemeClr val="bg1"/>
            </a:solidFill>
          </p:spPr>
          <p:txBody>
            <a:bodyPr wrap="square" rtlCol="0">
              <a:spAutoFit/>
            </a:bodyPr>
            <a:lstStyle/>
            <a:p>
              <a:pPr algn="ctr"/>
              <a:r>
                <a:rPr lang="el-GR" sz="1200" b="1" dirty="0">
                  <a:latin typeface="Arial" panose="020B0604020202020204" pitchFamily="34" charset="0"/>
                  <a:cs typeface="Arial" panose="020B0604020202020204" pitchFamily="34" charset="0"/>
                </a:rPr>
                <a:t>Εισπνοή</a:t>
              </a:r>
            </a:p>
            <a:p>
              <a:pPr algn="ctr"/>
              <a:r>
                <a:rPr lang="el-GR" sz="1200" dirty="0">
                  <a:latin typeface="Arial Nova Light" panose="020B0304020202020204" pitchFamily="34" charset="0"/>
                </a:rPr>
                <a:t>Τα εισπνεόμενα νανοσωματίδια προκαλούν φλεγμονή στην αναπνευστική οδό και βλάβη στους ιστούς </a:t>
              </a:r>
            </a:p>
          </p:txBody>
        </p:sp>
        <p:sp>
          <p:nvSpPr>
            <p:cNvPr id="9" name="TextBox 8">
              <a:extLst>
                <a:ext uri="{FF2B5EF4-FFF2-40B4-BE49-F238E27FC236}">
                  <a16:creationId xmlns:a16="http://schemas.microsoft.com/office/drawing/2014/main" id="{1132BE1B-72CF-44E1-B768-45F82A24E314}"/>
                </a:ext>
              </a:extLst>
            </p:cNvPr>
            <p:cNvSpPr txBox="1"/>
            <p:nvPr/>
          </p:nvSpPr>
          <p:spPr>
            <a:xfrm>
              <a:off x="5839905" y="3655184"/>
              <a:ext cx="2818615" cy="830997"/>
            </a:xfrm>
            <a:prstGeom prst="rect">
              <a:avLst/>
            </a:prstGeom>
            <a:solidFill>
              <a:schemeClr val="bg1"/>
            </a:solidFill>
          </p:spPr>
          <p:txBody>
            <a:bodyPr wrap="square" rtlCol="0">
              <a:spAutoFit/>
            </a:bodyPr>
            <a:lstStyle/>
            <a:p>
              <a:pPr algn="ctr"/>
              <a:r>
                <a:rPr lang="el-GR" sz="1200" b="1" dirty="0">
                  <a:latin typeface="Arial" panose="020B0604020202020204" pitchFamily="34" charset="0"/>
                  <a:cs typeface="Arial" panose="020B0604020202020204" pitchFamily="34" charset="0"/>
                </a:rPr>
                <a:t>Δερματική επαφή</a:t>
              </a:r>
            </a:p>
            <a:p>
              <a:pPr algn="ctr"/>
              <a:r>
                <a:rPr lang="el-GR" sz="1200" dirty="0">
                  <a:latin typeface="Arial Nova Light" panose="020B0304020202020204" pitchFamily="34" charset="0"/>
                </a:rPr>
                <a:t>Τα νανοϋλικά μπορούν να διαπεράσουν το ανθρώπινο δέρμα και να εισέλθουν στο σώμα</a:t>
              </a:r>
            </a:p>
          </p:txBody>
        </p:sp>
        <p:sp>
          <p:nvSpPr>
            <p:cNvPr id="10" name="TextBox 9">
              <a:extLst>
                <a:ext uri="{FF2B5EF4-FFF2-40B4-BE49-F238E27FC236}">
                  <a16:creationId xmlns:a16="http://schemas.microsoft.com/office/drawing/2014/main" id="{85D8EC06-9D8A-4143-B67E-009EB309783E}"/>
                </a:ext>
              </a:extLst>
            </p:cNvPr>
            <p:cNvSpPr txBox="1"/>
            <p:nvPr/>
          </p:nvSpPr>
          <p:spPr>
            <a:xfrm>
              <a:off x="5274296" y="5740829"/>
              <a:ext cx="3949831" cy="830997"/>
            </a:xfrm>
            <a:prstGeom prst="rect">
              <a:avLst/>
            </a:prstGeom>
            <a:solidFill>
              <a:schemeClr val="bg1"/>
            </a:solidFill>
          </p:spPr>
          <p:txBody>
            <a:bodyPr wrap="square" rtlCol="0">
              <a:spAutoFit/>
            </a:bodyPr>
            <a:lstStyle/>
            <a:p>
              <a:pPr algn="ctr"/>
              <a:r>
                <a:rPr lang="el-GR" sz="1200" b="1" dirty="0">
                  <a:latin typeface="Arial" panose="020B0604020202020204" pitchFamily="34" charset="0"/>
                  <a:cs typeface="Arial" panose="020B0604020202020204" pitchFamily="34" charset="0"/>
                </a:rPr>
                <a:t>Κατάποση</a:t>
              </a:r>
            </a:p>
            <a:p>
              <a:pPr algn="ctr"/>
              <a:r>
                <a:rPr lang="el-GR" sz="1200" dirty="0">
                  <a:latin typeface="Arial Nova Light" panose="020B0304020202020204" pitchFamily="34" charset="0"/>
                </a:rPr>
                <a:t>Τα νανοϋλικά συσσωρεύονται στο ήπαρ και η φλεγμονώδης αντίδραση μπορεί να προκαλέσει ηπατική βλάβη</a:t>
              </a:r>
            </a:p>
          </p:txBody>
        </p:sp>
        <p:sp>
          <p:nvSpPr>
            <p:cNvPr id="11" name="TextBox 10">
              <a:extLst>
                <a:ext uri="{FF2B5EF4-FFF2-40B4-BE49-F238E27FC236}">
                  <a16:creationId xmlns:a16="http://schemas.microsoft.com/office/drawing/2014/main" id="{933C3F3D-DD75-4FAA-A007-FDCCDC2D47CE}"/>
                </a:ext>
              </a:extLst>
            </p:cNvPr>
            <p:cNvSpPr txBox="1"/>
            <p:nvPr/>
          </p:nvSpPr>
          <p:spPr>
            <a:xfrm>
              <a:off x="9049731" y="4076567"/>
              <a:ext cx="2202729" cy="307777"/>
            </a:xfrm>
            <a:prstGeom prst="rect">
              <a:avLst/>
            </a:prstGeom>
            <a:solidFill>
              <a:schemeClr val="bg1"/>
            </a:solidFill>
          </p:spPr>
          <p:txBody>
            <a:bodyPr wrap="square" rtlCol="0">
              <a:spAutoFit/>
            </a:bodyPr>
            <a:lstStyle/>
            <a:p>
              <a:pPr algn="ctr"/>
              <a:r>
                <a:rPr lang="el-GR" sz="1400" b="1" dirty="0">
                  <a:latin typeface="Century Gothic" panose="020B0502020202020204" pitchFamily="34" charset="0"/>
                </a:rPr>
                <a:t>Νανοϋλικά</a:t>
              </a:r>
              <a:endParaRPr lang="el-GR" sz="1400" dirty="0">
                <a:latin typeface="Century Gothic" panose="020B0502020202020204" pitchFamily="34" charset="0"/>
              </a:endParaRPr>
            </a:p>
          </p:txBody>
        </p:sp>
      </p:grpSp>
      <p:sp>
        <p:nvSpPr>
          <p:cNvPr id="14" name="TextBox 13">
            <a:extLst>
              <a:ext uri="{FF2B5EF4-FFF2-40B4-BE49-F238E27FC236}">
                <a16:creationId xmlns:a16="http://schemas.microsoft.com/office/drawing/2014/main" id="{89F95B23-51D6-41BC-9578-D05AAEA6AF01}"/>
              </a:ext>
            </a:extLst>
          </p:cNvPr>
          <p:cNvSpPr txBox="1"/>
          <p:nvPr/>
        </p:nvSpPr>
        <p:spPr>
          <a:xfrm>
            <a:off x="7728747" y="5486143"/>
            <a:ext cx="4222422" cy="843308"/>
          </a:xfrm>
          <a:prstGeom prst="rect">
            <a:avLst/>
          </a:prstGeom>
          <a:noFill/>
        </p:spPr>
        <p:txBody>
          <a:bodyPr wrap="square">
            <a:spAutoFit/>
          </a:bodyPr>
          <a:lstStyle/>
          <a:p>
            <a:pPr marL="304800" indent="-304800" algn="ctr">
              <a:lnSpc>
                <a:spcPct val="107000"/>
              </a:lnSpc>
              <a:spcAft>
                <a:spcPts val="800"/>
              </a:spcAft>
            </a:pPr>
            <a:r>
              <a:rPr lang="el-GR" sz="800" dirty="0">
                <a:effectLst/>
                <a:latin typeface="Arial Nova Light" panose="020B0304020202020204" pitchFamily="34" charset="0"/>
                <a:ea typeface="Calibri" panose="020F0502020204030204" pitchFamily="34" charset="0"/>
                <a:cs typeface="Calibri" panose="020F0502020204030204" pitchFamily="34" charset="0"/>
              </a:rPr>
              <a:t>Ali, A., Suhail, M., Mathew, S., Shah, M. A., Harakeh, S. M., Ahmad, S., Kazmi, Z., Alhamdan, M. A. R., Chaudhary, A., Damanhouri, G. A., &amp; Qadri, I. (2016). Nanomaterial Induced Immune Responses and Cytotoxicity. </a:t>
            </a:r>
            <a:r>
              <a:rPr lang="el-GR" sz="800" i="1" dirty="0">
                <a:effectLst/>
                <a:latin typeface="Arial Nova Light" panose="020B0304020202020204" pitchFamily="34" charset="0"/>
                <a:ea typeface="Calibri" panose="020F0502020204030204" pitchFamily="34" charset="0"/>
                <a:cs typeface="Calibri" panose="020F0502020204030204" pitchFamily="34" charset="0"/>
              </a:rPr>
              <a:t>Journal of Nanoscience and Nanotechnology</a:t>
            </a:r>
            <a:r>
              <a:rPr lang="el-GR" sz="800" dirty="0">
                <a:effectLst/>
                <a:latin typeface="Arial Nova Light" panose="020B0304020202020204" pitchFamily="34" charset="0"/>
                <a:ea typeface="Calibri" panose="020F0502020204030204" pitchFamily="34" charset="0"/>
                <a:cs typeface="Calibri" panose="020F0502020204030204" pitchFamily="34" charset="0"/>
              </a:rPr>
              <a:t>, </a:t>
            </a:r>
            <a:r>
              <a:rPr lang="el-GR" sz="800" i="1" dirty="0">
                <a:effectLst/>
                <a:latin typeface="Arial Nova Light" panose="020B0304020202020204" pitchFamily="34" charset="0"/>
                <a:ea typeface="Calibri" panose="020F0502020204030204" pitchFamily="34" charset="0"/>
                <a:cs typeface="Calibri" panose="020F0502020204030204" pitchFamily="34" charset="0"/>
              </a:rPr>
              <a:t>16</a:t>
            </a:r>
            <a:r>
              <a:rPr lang="el-GR" sz="800" dirty="0">
                <a:effectLst/>
                <a:latin typeface="Arial Nova Light" panose="020B0304020202020204" pitchFamily="34" charset="0"/>
                <a:ea typeface="Calibri" panose="020F0502020204030204" pitchFamily="34" charset="0"/>
                <a:cs typeface="Calibri" panose="020F0502020204030204" pitchFamily="34" charset="0"/>
              </a:rPr>
              <a:t>(1), 40–57. https://doi.org/10.1166/JNN.2016.10885</a:t>
            </a:r>
            <a:endParaRPr lang="el-GR" sz="800" dirty="0">
              <a:effectLst/>
              <a:latin typeface="Arial Nova Light" panose="020B030402020202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8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l-GR" sz="800" dirty="0">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8" name="Picture 7" descr="Λογότυπα Π.Θ. | Πανεπιστήμιο Θεσσαλίας">
            <a:extLst>
              <a:ext uri="{FF2B5EF4-FFF2-40B4-BE49-F238E27FC236}">
                <a16:creationId xmlns:a16="http://schemas.microsoft.com/office/drawing/2014/main" id="{6342F515-E79B-3618-E222-3BC5A4FE486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968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Τίτλος 7">
            <a:extLst>
              <a:ext uri="{FF2B5EF4-FFF2-40B4-BE49-F238E27FC236}">
                <a16:creationId xmlns:a16="http://schemas.microsoft.com/office/drawing/2014/main" id="{4B69CA73-30BA-48B0-98CB-E446BA8975D4}"/>
              </a:ext>
            </a:extLst>
          </p:cNvPr>
          <p:cNvSpPr txBox="1">
            <a:spLocks/>
          </p:cNvSpPr>
          <p:nvPr/>
        </p:nvSpPr>
        <p:spPr>
          <a:xfrm>
            <a:off x="240829" y="0"/>
            <a:ext cx="11710340" cy="8121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latin typeface="Arial" panose="020B0604020202020204" pitchFamily="34" charset="0"/>
                <a:cs typeface="Arial" panose="020B0604020202020204" pitchFamily="34" charset="0"/>
              </a:rPr>
              <a:t>Η ΕΙΣΠΝΟΗ ΑΠΟΤΕΛΕΙ ΤΗΝ ΚΡΙΣΙΜΟΤΕΡΗ ΟΔΟ ΕΚΘΕΣΗΣ</a:t>
            </a:r>
          </a:p>
        </p:txBody>
      </p:sp>
      <p:graphicFrame>
        <p:nvGraphicFramePr>
          <p:cNvPr id="5" name="Diagram 4">
            <a:extLst>
              <a:ext uri="{FF2B5EF4-FFF2-40B4-BE49-F238E27FC236}">
                <a16:creationId xmlns:a16="http://schemas.microsoft.com/office/drawing/2014/main" id="{8F90EC45-5749-453B-99E9-3D51728CCC7A}"/>
              </a:ext>
            </a:extLst>
          </p:cNvPr>
          <p:cNvGraphicFramePr/>
          <p:nvPr>
            <p:extLst>
              <p:ext uri="{D42A27DB-BD31-4B8C-83A1-F6EECF244321}">
                <p14:modId xmlns:p14="http://schemas.microsoft.com/office/powerpoint/2010/main" val="3894194662"/>
              </p:ext>
            </p:extLst>
          </p:nvPr>
        </p:nvGraphicFramePr>
        <p:xfrm>
          <a:off x="496958" y="513001"/>
          <a:ext cx="11198081" cy="60169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C37A3DA4-1F6B-442B-A32C-2447B9E6EFD1}"/>
              </a:ext>
            </a:extLst>
          </p:cNvPr>
          <p:cNvSpPr txBox="1"/>
          <p:nvPr/>
        </p:nvSpPr>
        <p:spPr>
          <a:xfrm>
            <a:off x="1863674" y="6276011"/>
            <a:ext cx="6094428" cy="507831"/>
          </a:xfrm>
          <a:prstGeom prst="rect">
            <a:avLst/>
          </a:prstGeom>
          <a:noFill/>
        </p:spPr>
        <p:txBody>
          <a:bodyPr wrap="square">
            <a:spAutoFit/>
          </a:bodyPr>
          <a:lstStyle/>
          <a:p>
            <a:pPr algn="ctr"/>
            <a:r>
              <a:rPr lang="en-US" sz="900" dirty="0" err="1">
                <a:latin typeface="Arial Nova Light" panose="020B0304020202020204" pitchFamily="34" charset="0"/>
              </a:rPr>
              <a:t>Poh</a:t>
            </a:r>
            <a:r>
              <a:rPr lang="en-US" sz="900" dirty="0">
                <a:latin typeface="Arial Nova Light" panose="020B0304020202020204" pitchFamily="34" charset="0"/>
              </a:rPr>
              <a:t>, T. Y., Ali, N. A. B. M., Mac </a:t>
            </a:r>
            <a:r>
              <a:rPr lang="en-US" sz="900" dirty="0" err="1">
                <a:latin typeface="Arial Nova Light" panose="020B0304020202020204" pitchFamily="34" charset="0"/>
              </a:rPr>
              <a:t>Aogáin</a:t>
            </a:r>
            <a:r>
              <a:rPr lang="en-US" sz="900" dirty="0">
                <a:latin typeface="Arial Nova Light" panose="020B0304020202020204" pitchFamily="34" charset="0"/>
              </a:rPr>
              <a:t>, M., </a:t>
            </a:r>
            <a:r>
              <a:rPr lang="en-US" sz="900" dirty="0" err="1">
                <a:latin typeface="Arial Nova Light" panose="020B0304020202020204" pitchFamily="34" charset="0"/>
              </a:rPr>
              <a:t>Kathawala</a:t>
            </a:r>
            <a:r>
              <a:rPr lang="en-US" sz="900" dirty="0">
                <a:latin typeface="Arial Nova Light" panose="020B0304020202020204" pitchFamily="34" charset="0"/>
              </a:rPr>
              <a:t>, M. H., </a:t>
            </a:r>
            <a:r>
              <a:rPr lang="en-US" sz="900" dirty="0" err="1">
                <a:latin typeface="Arial Nova Light" panose="020B0304020202020204" pitchFamily="34" charset="0"/>
              </a:rPr>
              <a:t>Setyawati</a:t>
            </a:r>
            <a:r>
              <a:rPr lang="en-US" sz="900" dirty="0">
                <a:latin typeface="Arial Nova Light" panose="020B0304020202020204" pitchFamily="34" charset="0"/>
              </a:rPr>
              <a:t>, M. I., Ng, K. W., &amp; </a:t>
            </a:r>
            <a:r>
              <a:rPr lang="en-US" sz="900" dirty="0" err="1">
                <a:latin typeface="Arial Nova Light" panose="020B0304020202020204" pitchFamily="34" charset="0"/>
              </a:rPr>
              <a:t>Chotirmall</a:t>
            </a:r>
            <a:r>
              <a:rPr lang="en-US" sz="900" dirty="0">
                <a:latin typeface="Arial Nova Light" panose="020B0304020202020204" pitchFamily="34" charset="0"/>
              </a:rPr>
              <a:t>, S. H. (2018). Inhaled nanomaterials and the respiratory microbiome: clinical, immunological and toxicological perspectives. Particle and </a:t>
            </a:r>
            <a:r>
              <a:rPr lang="en-US" sz="900" dirty="0" err="1">
                <a:latin typeface="Arial Nova Light" panose="020B0304020202020204" pitchFamily="34" charset="0"/>
              </a:rPr>
              <a:t>Fibre</a:t>
            </a:r>
            <a:r>
              <a:rPr lang="en-US" sz="900" dirty="0">
                <a:latin typeface="Arial Nova Light" panose="020B0304020202020204" pitchFamily="34" charset="0"/>
              </a:rPr>
              <a:t> Toxicology 2018 15:1, 15(1), 1–16. https://doi.org/10.1186/S12989-018-0282-0</a:t>
            </a:r>
          </a:p>
        </p:txBody>
      </p:sp>
      <p:pic>
        <p:nvPicPr>
          <p:cNvPr id="3" name="Picture 2" descr="Λογότυπα Π.Θ. | Πανεπιστήμιο Θεσσαλίας">
            <a:extLst>
              <a:ext uri="{FF2B5EF4-FFF2-40B4-BE49-F238E27FC236}">
                <a16:creationId xmlns:a16="http://schemas.microsoft.com/office/drawing/2014/main" id="{99F06A29-53EA-7C24-C8FA-BD37EE91BB37}"/>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961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7">
            <a:extLst>
              <a:ext uri="{FF2B5EF4-FFF2-40B4-BE49-F238E27FC236}">
                <a16:creationId xmlns:a16="http://schemas.microsoft.com/office/drawing/2014/main" id="{B4232DD5-928F-4027-AD65-BBD9E7C5AE4D}"/>
              </a:ext>
            </a:extLst>
          </p:cNvPr>
          <p:cNvSpPr txBox="1">
            <a:spLocks/>
          </p:cNvSpPr>
          <p:nvPr/>
        </p:nvSpPr>
        <p:spPr>
          <a:xfrm>
            <a:off x="240830" y="238562"/>
            <a:ext cx="11710340" cy="812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60000"/>
              </a:lnSpc>
            </a:pPr>
            <a:r>
              <a:rPr lang="el-GR" sz="2600" b="1" dirty="0">
                <a:latin typeface="Arial" panose="020B0604020202020204" pitchFamily="34" charset="0"/>
                <a:cs typeface="Arial" panose="020B0604020202020204" pitchFamily="34" charset="0"/>
              </a:rPr>
              <a:t>Η ΕΚΘΕΣΗ ΜΕΣΩ ΚΑΤΑΠΟΣΗΣ ΜΠΟΡΕΙ ΝΑ ΟΔΗΓΗΣΕΙ ΣΕ ΝΕΑ ΤΟΞΙΚΑ ΠΡΟΪΟΝΤΑ</a:t>
            </a:r>
          </a:p>
        </p:txBody>
      </p:sp>
      <p:graphicFrame>
        <p:nvGraphicFramePr>
          <p:cNvPr id="3" name="Diagram 2">
            <a:extLst>
              <a:ext uri="{FF2B5EF4-FFF2-40B4-BE49-F238E27FC236}">
                <a16:creationId xmlns:a16="http://schemas.microsoft.com/office/drawing/2014/main" id="{2CEE42F8-40E0-4928-8C8D-D2718181C794}"/>
              </a:ext>
            </a:extLst>
          </p:cNvPr>
          <p:cNvGraphicFramePr/>
          <p:nvPr>
            <p:extLst>
              <p:ext uri="{D42A27DB-BD31-4B8C-83A1-F6EECF244321}">
                <p14:modId xmlns:p14="http://schemas.microsoft.com/office/powerpoint/2010/main" val="285392902"/>
              </p:ext>
            </p:extLst>
          </p:nvPr>
        </p:nvGraphicFramePr>
        <p:xfrm>
          <a:off x="989813" y="719666"/>
          <a:ext cx="10793691" cy="60169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Λογότυπα Π.Θ. | Πανεπιστήμιο Θεσσαλίας">
            <a:extLst>
              <a:ext uri="{FF2B5EF4-FFF2-40B4-BE49-F238E27FC236}">
                <a16:creationId xmlns:a16="http://schemas.microsoft.com/office/drawing/2014/main" id="{F67D2313-DD47-5DB0-280B-127DB4EE69A1}"/>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539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26C2AC-26AB-43F4-8CB6-3871CDCD772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071975" y="1490822"/>
            <a:ext cx="5855170" cy="4282708"/>
          </a:xfrm>
          <a:prstGeom prst="rect">
            <a:avLst/>
          </a:prstGeom>
        </p:spPr>
      </p:pic>
      <p:grpSp>
        <p:nvGrpSpPr>
          <p:cNvPr id="3" name="Group 2">
            <a:extLst>
              <a:ext uri="{FF2B5EF4-FFF2-40B4-BE49-F238E27FC236}">
                <a16:creationId xmlns:a16="http://schemas.microsoft.com/office/drawing/2014/main" id="{413D4160-D8A4-4649-BC75-B3F20D872B45}"/>
              </a:ext>
            </a:extLst>
          </p:cNvPr>
          <p:cNvGrpSpPr/>
          <p:nvPr/>
        </p:nvGrpSpPr>
        <p:grpSpPr>
          <a:xfrm>
            <a:off x="524728" y="1262296"/>
            <a:ext cx="5553481" cy="4964171"/>
            <a:chOff x="240828" y="876263"/>
            <a:chExt cx="5553481" cy="4964171"/>
          </a:xfrm>
        </p:grpSpPr>
        <p:sp>
          <p:nvSpPr>
            <p:cNvPr id="11" name="TextBox 10">
              <a:extLst>
                <a:ext uri="{FF2B5EF4-FFF2-40B4-BE49-F238E27FC236}">
                  <a16:creationId xmlns:a16="http://schemas.microsoft.com/office/drawing/2014/main" id="{56FA3C12-5502-4016-B96C-B40ACDE16AC5}"/>
                </a:ext>
              </a:extLst>
            </p:cNvPr>
            <p:cNvSpPr txBox="1"/>
            <p:nvPr/>
          </p:nvSpPr>
          <p:spPr>
            <a:xfrm>
              <a:off x="240829" y="2978112"/>
              <a:ext cx="5547246" cy="2862322"/>
            </a:xfrm>
            <a:prstGeom prst="rect">
              <a:avLst/>
            </a:prstGeom>
            <a:noFill/>
          </p:spPr>
          <p:txBody>
            <a:bodyPr wrap="square" rtlCol="0">
              <a:spAutoFit/>
            </a:bodyPr>
            <a:lstStyle/>
            <a:p>
              <a:pPr>
                <a:lnSpc>
                  <a:spcPct val="200000"/>
                </a:lnSpc>
              </a:pPr>
              <a:r>
                <a:rPr lang="en-US" sz="1600" b="1" dirty="0">
                  <a:latin typeface="Arial" panose="020B0604020202020204" pitchFamily="34" charset="0"/>
                  <a:cs typeface="Arial" panose="020B0604020202020204" pitchFamily="34" charset="0"/>
                </a:rPr>
                <a:t>E</a:t>
              </a:r>
              <a:r>
                <a:rPr lang="el-GR" sz="1600" b="1" dirty="0">
                  <a:latin typeface="Arial" panose="020B0604020202020204" pitchFamily="34" charset="0"/>
                  <a:cs typeface="Arial" panose="020B0604020202020204" pitchFamily="34" charset="0"/>
                </a:rPr>
                <a:t>πιπτώσεις</a:t>
              </a:r>
            </a:p>
            <a:p>
              <a:pPr marL="285750" indent="-285750">
                <a:lnSpc>
                  <a:spcPct val="200000"/>
                </a:lnSpc>
                <a:buFont typeface="Wingdings" panose="05000000000000000000" pitchFamily="2" charset="2"/>
                <a:buChar char="§"/>
              </a:pPr>
              <a:r>
                <a:rPr lang="el-GR" sz="1600" dirty="0">
                  <a:latin typeface="Arial Nova Light" panose="020B0304020202020204" pitchFamily="34" charset="0"/>
                </a:rPr>
                <a:t>Εναπόθεση στην εξωτερική στιβάδα του δέρματος και πρόκληση τοπικών ανεπιθύμητων επιδράσεων </a:t>
              </a:r>
              <a:endParaRPr lang="en-US" sz="1600" b="1" u="sng" dirty="0">
                <a:latin typeface="Arial Nova Light" panose="020B0304020202020204" pitchFamily="34" charset="0"/>
              </a:endParaRPr>
            </a:p>
            <a:p>
              <a:pPr marL="285750" indent="-285750">
                <a:lnSpc>
                  <a:spcPct val="200000"/>
                </a:lnSpc>
                <a:buFont typeface="Wingdings" panose="05000000000000000000" pitchFamily="2" charset="2"/>
                <a:buChar char="§"/>
              </a:pPr>
              <a:r>
                <a:rPr lang="el-GR" sz="1600" dirty="0">
                  <a:latin typeface="Arial Nova Light" panose="020B0304020202020204" pitchFamily="34" charset="0"/>
                </a:rPr>
                <a:t>Η διείσδυση σε βαθύτερες στιβάδες μπορεί να οδηγήσει στην είσοδο στη συστημική κυκλοφορία</a:t>
              </a:r>
            </a:p>
            <a:p>
              <a:endParaRPr lang="el-GR" sz="1600" dirty="0">
                <a:latin typeface="Arial Nova Light" panose="020B0304020202020204" pitchFamily="34" charset="0"/>
              </a:endParaRPr>
            </a:p>
          </p:txBody>
        </p:sp>
        <p:sp>
          <p:nvSpPr>
            <p:cNvPr id="13" name="TextBox 12">
              <a:extLst>
                <a:ext uri="{FF2B5EF4-FFF2-40B4-BE49-F238E27FC236}">
                  <a16:creationId xmlns:a16="http://schemas.microsoft.com/office/drawing/2014/main" id="{C3581D70-14B7-4850-8DFB-8546A728F7EB}"/>
                </a:ext>
              </a:extLst>
            </p:cNvPr>
            <p:cNvSpPr txBox="1"/>
            <p:nvPr/>
          </p:nvSpPr>
          <p:spPr>
            <a:xfrm>
              <a:off x="240828" y="876263"/>
              <a:ext cx="5553481" cy="2369880"/>
            </a:xfrm>
            <a:prstGeom prst="rect">
              <a:avLst/>
            </a:prstGeom>
            <a:noFill/>
          </p:spPr>
          <p:txBody>
            <a:bodyPr wrap="square" rtlCol="0">
              <a:spAutoFit/>
            </a:bodyPr>
            <a:lstStyle/>
            <a:p>
              <a:pPr>
                <a:lnSpc>
                  <a:spcPct val="200000"/>
                </a:lnSpc>
              </a:pPr>
              <a:r>
                <a:rPr lang="el-GR" sz="1600" b="1" dirty="0">
                  <a:latin typeface="Arial" panose="020B0604020202020204" pitchFamily="34" charset="0"/>
                  <a:cs typeface="Arial" panose="020B0604020202020204" pitchFamily="34" charset="0"/>
                </a:rPr>
                <a:t>Είσοδος</a:t>
              </a:r>
            </a:p>
            <a:p>
              <a:pPr marL="400050" indent="-400050">
                <a:lnSpc>
                  <a:spcPct val="200000"/>
                </a:lnSpc>
                <a:buFont typeface="+mj-lt"/>
                <a:buAutoNum type="arabicPeriod"/>
              </a:pPr>
              <a:r>
                <a:rPr lang="el-GR" sz="1600" dirty="0">
                  <a:latin typeface="Arial Nova Light" panose="020B0304020202020204" pitchFamily="34" charset="0"/>
                </a:rPr>
                <a:t>Θύλακες τριχών</a:t>
              </a:r>
            </a:p>
            <a:p>
              <a:pPr marL="400050" indent="-400050">
                <a:lnSpc>
                  <a:spcPct val="200000"/>
                </a:lnSpc>
                <a:buFont typeface="+mj-lt"/>
                <a:buAutoNum type="arabicPeriod"/>
              </a:pPr>
              <a:r>
                <a:rPr lang="el-GR" sz="1600" dirty="0">
                  <a:latin typeface="Arial Nova Light" panose="020B0304020202020204" pitchFamily="34" charset="0"/>
                </a:rPr>
                <a:t>Ιδρωτοποιοί αδένες</a:t>
              </a:r>
            </a:p>
            <a:p>
              <a:pPr marL="400050" indent="-400050">
                <a:lnSpc>
                  <a:spcPct val="200000"/>
                </a:lnSpc>
                <a:buFont typeface="+mj-lt"/>
                <a:buAutoNum type="arabicPeriod"/>
              </a:pPr>
              <a:r>
                <a:rPr lang="el-GR" sz="1600" dirty="0">
                  <a:latin typeface="Arial Nova Light" panose="020B0304020202020204" pitchFamily="34" charset="0"/>
                </a:rPr>
                <a:t>Τραυματισμός του δέρματος</a:t>
              </a:r>
            </a:p>
            <a:p>
              <a:endParaRPr lang="el-GR" sz="1600" dirty="0">
                <a:latin typeface="Arial Nova Light" panose="020B0304020202020204" pitchFamily="34" charset="0"/>
              </a:endParaRPr>
            </a:p>
          </p:txBody>
        </p:sp>
      </p:grpSp>
      <p:sp>
        <p:nvSpPr>
          <p:cNvPr id="9" name="Τίτλος 7">
            <a:extLst>
              <a:ext uri="{FF2B5EF4-FFF2-40B4-BE49-F238E27FC236}">
                <a16:creationId xmlns:a16="http://schemas.microsoft.com/office/drawing/2014/main" id="{E53FB8CC-1EB0-403C-B39B-B9A8BD5DA2FF}"/>
              </a:ext>
            </a:extLst>
          </p:cNvPr>
          <p:cNvSpPr txBox="1">
            <a:spLocks/>
          </p:cNvSpPr>
          <p:nvPr/>
        </p:nvSpPr>
        <p:spPr>
          <a:xfrm>
            <a:off x="223039" y="121408"/>
            <a:ext cx="11710340" cy="10406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60000"/>
              </a:lnSpc>
            </a:pPr>
            <a:r>
              <a:rPr lang="el-GR" sz="2600" b="1" dirty="0">
                <a:latin typeface="Arial" panose="020B0604020202020204" pitchFamily="34" charset="0"/>
                <a:cs typeface="Arial" panose="020B0604020202020204" pitchFamily="34" charset="0"/>
              </a:rPr>
              <a:t>Η ΕΚΘΕΣΗ ΜΕΣΩ ΔΕΡΜΑΤΙΚΗΣ ΕΠΑΦΗΣ ΕΧΕΙ ΛΑΒΕΙ ΤΗ ΜΙΚΡΟΤΕΡΗ ΠΡΟΣΟΧΗ</a:t>
            </a:r>
          </a:p>
        </p:txBody>
      </p:sp>
      <p:sp>
        <p:nvSpPr>
          <p:cNvPr id="14" name="TextBox 13">
            <a:extLst>
              <a:ext uri="{FF2B5EF4-FFF2-40B4-BE49-F238E27FC236}">
                <a16:creationId xmlns:a16="http://schemas.microsoft.com/office/drawing/2014/main" id="{D59B8572-7CCD-408B-9FA5-FCF9FFC9AF04}"/>
              </a:ext>
            </a:extLst>
          </p:cNvPr>
          <p:cNvSpPr txBox="1"/>
          <p:nvPr/>
        </p:nvSpPr>
        <p:spPr>
          <a:xfrm>
            <a:off x="2497494" y="6246613"/>
            <a:ext cx="5274906" cy="507831"/>
          </a:xfrm>
          <a:prstGeom prst="rect">
            <a:avLst/>
          </a:prstGeom>
          <a:noFill/>
        </p:spPr>
        <p:txBody>
          <a:bodyPr wrap="square">
            <a:spAutoFit/>
          </a:bodyPr>
          <a:lstStyle/>
          <a:p>
            <a:pPr algn="ctr"/>
            <a:r>
              <a:rPr lang="en-US" sz="900" dirty="0">
                <a:latin typeface="Arial Nova Light" panose="020B0304020202020204" pitchFamily="34" charset="0"/>
              </a:rPr>
              <a:t>K, N., E, Z., MW, R., &amp; I, I.-S. (2018). Metal nanoparticles in dermatology and cosmetology: Interactions with human skin cells. </a:t>
            </a:r>
            <a:r>
              <a:rPr lang="en-US" sz="900" dirty="0" err="1">
                <a:latin typeface="Arial Nova Light" panose="020B0304020202020204" pitchFamily="34" charset="0"/>
              </a:rPr>
              <a:t>Chemico</a:t>
            </a:r>
            <a:r>
              <a:rPr lang="en-US" sz="900" dirty="0">
                <a:latin typeface="Arial Nova Light" panose="020B0304020202020204" pitchFamily="34" charset="0"/>
              </a:rPr>
              <a:t>-Biological Interactions, 295, 38–51. https://doi.org/10.1016/J.CBI.2017.06.018</a:t>
            </a:r>
          </a:p>
        </p:txBody>
      </p:sp>
      <p:pic>
        <p:nvPicPr>
          <p:cNvPr id="5" name="Picture 4" descr="Λογότυπα Π.Θ. | Πανεπιστήμιο Θεσσαλίας">
            <a:extLst>
              <a:ext uri="{FF2B5EF4-FFF2-40B4-BE49-F238E27FC236}">
                <a16:creationId xmlns:a16="http://schemas.microsoft.com/office/drawing/2014/main" id="{0771A965-EE74-556C-8769-A1B5B32BC11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89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44DD57-568D-428F-B5AF-1911BF0B97C4}"/>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786325" y="3726848"/>
            <a:ext cx="6619350" cy="3015482"/>
          </a:xfrm>
          <a:prstGeom prst="rect">
            <a:avLst/>
          </a:prstGeom>
        </p:spPr>
      </p:pic>
      <p:sp>
        <p:nvSpPr>
          <p:cNvPr id="7" name="TextBox 6">
            <a:extLst>
              <a:ext uri="{FF2B5EF4-FFF2-40B4-BE49-F238E27FC236}">
                <a16:creationId xmlns:a16="http://schemas.microsoft.com/office/drawing/2014/main" id="{10200CB6-62B0-484F-B0D3-375231473F65}"/>
              </a:ext>
            </a:extLst>
          </p:cNvPr>
          <p:cNvSpPr txBox="1"/>
          <p:nvPr/>
        </p:nvSpPr>
        <p:spPr>
          <a:xfrm>
            <a:off x="400632" y="971618"/>
            <a:ext cx="11390735" cy="3000180"/>
          </a:xfrm>
          <a:prstGeom prst="rect">
            <a:avLst/>
          </a:prstGeom>
          <a:noFill/>
        </p:spPr>
        <p:txBody>
          <a:bodyPr wrap="square">
            <a:spAutoFit/>
          </a:bodyPr>
          <a:lstStyle/>
          <a:p>
            <a:pPr marL="285750" indent="-285750" algn="just">
              <a:lnSpc>
                <a:spcPct val="150000"/>
              </a:lnSpc>
              <a:buFont typeface="Wingdings" panose="05000000000000000000" pitchFamily="2" charset="2"/>
              <a:buChar char="§"/>
            </a:pPr>
            <a:r>
              <a:rPr lang="el-GR" sz="1600" dirty="0">
                <a:latin typeface="Arial Nova Light" panose="020B0304020202020204" pitchFamily="34" charset="0"/>
              </a:rPr>
              <a:t>Μόρια ή άτομα με ένα ή περισσότερα ασύζευκτα ηλεκτρόνια στην εξωτερική στιβάδα σθένους</a:t>
            </a:r>
          </a:p>
          <a:p>
            <a:pPr marL="285750" indent="-285750" algn="just">
              <a:lnSpc>
                <a:spcPct val="150000"/>
              </a:lnSpc>
              <a:buFont typeface="Wingdings" panose="05000000000000000000" pitchFamily="2" charset="2"/>
              <a:buChar char="§"/>
            </a:pPr>
            <a:endParaRPr lang="el-GR" sz="1600" dirty="0">
              <a:latin typeface="Arial Nova Light" panose="020B0304020202020204" pitchFamily="34" charset="0"/>
            </a:endParaRPr>
          </a:p>
          <a:p>
            <a:pPr marL="285750" indent="-285750" algn="just">
              <a:lnSpc>
                <a:spcPct val="150000"/>
              </a:lnSpc>
              <a:buFont typeface="Wingdings" panose="05000000000000000000" pitchFamily="2" charset="2"/>
              <a:buChar char="§"/>
            </a:pPr>
            <a:r>
              <a:rPr lang="el-GR" sz="1600" dirty="0">
                <a:latin typeface="Arial Nova Light" panose="020B0304020202020204" pitchFamily="34" charset="0"/>
              </a:rPr>
              <a:t>Για μεγάλο χρονικό διάστημα θεωρούνταν απούσες από τα βιολογικά συστήματα, εξαιτίας της υψηλής δραστικότητας και του σύντομου χρόνου ζωής τους</a:t>
            </a:r>
          </a:p>
          <a:p>
            <a:pPr algn="just">
              <a:lnSpc>
                <a:spcPct val="150000"/>
              </a:lnSpc>
            </a:pPr>
            <a:endParaRPr lang="en-US" sz="1600" dirty="0">
              <a:latin typeface="Arial Nova Light" panose="020B0304020202020204" pitchFamily="34" charset="0"/>
            </a:endParaRPr>
          </a:p>
          <a:p>
            <a:pPr marL="285750" indent="-285750" algn="just">
              <a:lnSpc>
                <a:spcPct val="150000"/>
              </a:lnSpc>
              <a:buFont typeface="Wingdings" panose="05000000000000000000" pitchFamily="2" charset="2"/>
              <a:buChar char="§"/>
            </a:pPr>
            <a:r>
              <a:rPr lang="el-GR" sz="1600" dirty="0">
                <a:latin typeface="Arial Nova Light" panose="020B0304020202020204" pitchFamily="34" charset="0"/>
              </a:rPr>
              <a:t>Η υψηλή δραστικότητα και η χαρακτηριστική αστάθεια οφείλονται στην τάση τους να δεσμεύουν ένα ηλεκτρόνιο από άλλα μόρια, προκειμένου να συμπληρώσουν τη στιβάδα σθένους τους, προκαλώντας παράλληλα την οξείδωση των μορίων</a:t>
            </a:r>
          </a:p>
          <a:p>
            <a:pPr algn="just">
              <a:lnSpc>
                <a:spcPct val="150000"/>
              </a:lnSpc>
            </a:pPr>
            <a:endParaRPr lang="el-GR" sz="1600" dirty="0">
              <a:latin typeface="Century Gothic" panose="020B0502020202020204" pitchFamily="34" charset="0"/>
            </a:endParaRPr>
          </a:p>
        </p:txBody>
      </p:sp>
      <p:sp>
        <p:nvSpPr>
          <p:cNvPr id="8" name="Τίτλος 7">
            <a:extLst>
              <a:ext uri="{FF2B5EF4-FFF2-40B4-BE49-F238E27FC236}">
                <a16:creationId xmlns:a16="http://schemas.microsoft.com/office/drawing/2014/main" id="{10B92CE2-1A61-4EDC-8324-227FF815D99E}"/>
              </a:ext>
            </a:extLst>
          </p:cNvPr>
          <p:cNvSpPr txBox="1">
            <a:spLocks/>
          </p:cNvSpPr>
          <p:nvPr/>
        </p:nvSpPr>
        <p:spPr>
          <a:xfrm>
            <a:off x="342899" y="47792"/>
            <a:ext cx="11506200" cy="9238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l-GR" sz="2600" b="1" dirty="0">
                <a:latin typeface="Arial" panose="020B0604020202020204" pitchFamily="34" charset="0"/>
                <a:cs typeface="Arial" panose="020B0604020202020204" pitchFamily="34" charset="0"/>
              </a:rPr>
              <a:t>ΟΙ ΕΛΕΥΘΕΡΕΣ ΡΙΖΕΣ ΧΑΡΑΚΤΗΡΙΖΟΝΤΑΙ ΑΠΟ ΥΨΗΛΗ ΔΡΑΣΤΙΚΟΤΗΤΑ</a:t>
            </a:r>
          </a:p>
        </p:txBody>
      </p:sp>
      <p:pic>
        <p:nvPicPr>
          <p:cNvPr id="3" name="Picture 2" descr="Λογότυπα Π.Θ. | Πανεπιστήμιο Θεσσαλίας">
            <a:extLst>
              <a:ext uri="{FF2B5EF4-FFF2-40B4-BE49-F238E27FC236}">
                <a16:creationId xmlns:a16="http://schemas.microsoft.com/office/drawing/2014/main" id="{87D7CCAD-28C3-F84D-99E0-1615B339A67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863584"/>
      </p:ext>
    </p:extLst>
  </p:cSld>
  <p:clrMapOvr>
    <a:masterClrMapping/>
  </p:clrMapOvr>
  <mc:AlternateContent xmlns:mc="http://schemas.openxmlformats.org/markup-compatibility/2006" xmlns:p14="http://schemas.microsoft.com/office/powerpoint/2010/main">
    <mc:Choice Requires="p14">
      <p:transition spd="slow" p14:dur="2000" advTm="30675"/>
    </mc:Choice>
    <mc:Fallback xmlns="">
      <p:transition spd="slow" advTm="30675"/>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111DAC-3F10-4056-9444-E9F876DE2CFB}"/>
              </a:ext>
            </a:extLst>
          </p:cNvPr>
          <p:cNvPicPr>
            <a:picLocks noChangeAspect="1"/>
          </p:cNvPicPr>
          <p:nvPr/>
        </p:nvPicPr>
        <p:blipFill>
          <a:blip r:embed="rId2"/>
          <a:stretch>
            <a:fillRect/>
          </a:stretch>
        </p:blipFill>
        <p:spPr>
          <a:xfrm>
            <a:off x="1717212" y="1237661"/>
            <a:ext cx="8757575" cy="5382705"/>
          </a:xfrm>
          <a:prstGeom prst="rect">
            <a:avLst/>
          </a:prstGeom>
        </p:spPr>
      </p:pic>
      <p:sp>
        <p:nvSpPr>
          <p:cNvPr id="5" name="Τίτλος 7">
            <a:extLst>
              <a:ext uri="{FF2B5EF4-FFF2-40B4-BE49-F238E27FC236}">
                <a16:creationId xmlns:a16="http://schemas.microsoft.com/office/drawing/2014/main" id="{D4514285-5E46-41AA-A8FF-5F6E4ABEE27E}"/>
              </a:ext>
            </a:extLst>
          </p:cNvPr>
          <p:cNvSpPr txBox="1">
            <a:spLocks/>
          </p:cNvSpPr>
          <p:nvPr/>
        </p:nvSpPr>
        <p:spPr>
          <a:xfrm>
            <a:off x="838200" y="113810"/>
            <a:ext cx="10515600" cy="9238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l-GR" sz="2600" b="1" dirty="0">
                <a:latin typeface="Arial" panose="020B0604020202020204" pitchFamily="34" charset="0"/>
                <a:cs typeface="Arial" panose="020B0604020202020204" pitchFamily="34" charset="0"/>
              </a:rPr>
              <a:t>ΟΙ ΕΛΕΥΘΕΡΕΣ ΡΙΖΕΣ ΠΑΡΑΓΟΝΤΑΙ ΑΠΟ ΕΝΔΟΓΕΝΕΙΣ ΚΑΙ ΕΞΩΓΕΝΕΙΣ ΠΗΓΕΣ</a:t>
            </a:r>
          </a:p>
        </p:txBody>
      </p:sp>
      <p:pic>
        <p:nvPicPr>
          <p:cNvPr id="3" name="Picture 2" descr="Λογότυπα Π.Θ. | Πανεπιστήμιο Θεσσαλίας">
            <a:extLst>
              <a:ext uri="{FF2B5EF4-FFF2-40B4-BE49-F238E27FC236}">
                <a16:creationId xmlns:a16="http://schemas.microsoft.com/office/drawing/2014/main" id="{B5CA0299-8CBA-48B8-E203-E690B99B2EB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4195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0144CCE-5479-47FC-83F0-0540916D59DB}"/>
              </a:ext>
            </a:extLst>
          </p:cNvPr>
          <p:cNvGrpSpPr/>
          <p:nvPr/>
        </p:nvGrpSpPr>
        <p:grpSpPr>
          <a:xfrm>
            <a:off x="6096000" y="2289655"/>
            <a:ext cx="5744066" cy="4448799"/>
            <a:chOff x="2341984" y="618036"/>
            <a:chExt cx="7445828" cy="5829417"/>
          </a:xfrm>
        </p:grpSpPr>
        <p:pic>
          <p:nvPicPr>
            <p:cNvPr id="7" name="Picture 6">
              <a:extLst>
                <a:ext uri="{FF2B5EF4-FFF2-40B4-BE49-F238E27FC236}">
                  <a16:creationId xmlns:a16="http://schemas.microsoft.com/office/drawing/2014/main" id="{FEBA2CFE-98B3-4FB4-9C83-E16CA8882CCC}"/>
                </a:ext>
              </a:extLst>
            </p:cNvPr>
            <p:cNvPicPr>
              <a:picLocks noChangeAspect="1"/>
            </p:cNvPicPr>
            <p:nvPr/>
          </p:nvPicPr>
          <p:blipFill>
            <a:blip r:embed="rId2"/>
            <a:stretch>
              <a:fillRect/>
            </a:stretch>
          </p:blipFill>
          <p:spPr>
            <a:xfrm>
              <a:off x="2554829" y="618036"/>
              <a:ext cx="7082341" cy="5617029"/>
            </a:xfrm>
            <a:prstGeom prst="rect">
              <a:avLst/>
            </a:prstGeom>
          </p:spPr>
        </p:pic>
        <p:sp>
          <p:nvSpPr>
            <p:cNvPr id="8" name="Rectangle 7">
              <a:extLst>
                <a:ext uri="{FF2B5EF4-FFF2-40B4-BE49-F238E27FC236}">
                  <a16:creationId xmlns:a16="http://schemas.microsoft.com/office/drawing/2014/main" id="{B2D5AD3D-4825-4C94-893B-34C7A2F4966C}"/>
                </a:ext>
              </a:extLst>
            </p:cNvPr>
            <p:cNvSpPr/>
            <p:nvPr/>
          </p:nvSpPr>
          <p:spPr>
            <a:xfrm>
              <a:off x="2341984" y="6156328"/>
              <a:ext cx="7445828" cy="291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2" name="TextBox 11">
            <a:extLst>
              <a:ext uri="{FF2B5EF4-FFF2-40B4-BE49-F238E27FC236}">
                <a16:creationId xmlns:a16="http://schemas.microsoft.com/office/drawing/2014/main" id="{80D60328-038E-4D98-B819-5D8F2C0B6C22}"/>
              </a:ext>
            </a:extLst>
          </p:cNvPr>
          <p:cNvSpPr txBox="1"/>
          <p:nvPr/>
        </p:nvSpPr>
        <p:spPr>
          <a:xfrm>
            <a:off x="468147" y="1011831"/>
            <a:ext cx="11255708" cy="2085443"/>
          </a:xfrm>
          <a:prstGeom prst="rect">
            <a:avLst/>
          </a:prstGeom>
          <a:noFill/>
        </p:spPr>
        <p:txBody>
          <a:bodyPr wrap="square">
            <a:spAutoFit/>
          </a:bodyPr>
          <a:lstStyle/>
          <a:p>
            <a:pPr marL="285750" indent="-285750">
              <a:lnSpc>
                <a:spcPct val="150000"/>
              </a:lnSpc>
              <a:buFont typeface="Wingdings" panose="05000000000000000000" pitchFamily="2" charset="2"/>
              <a:buChar char="§"/>
            </a:pPr>
            <a:r>
              <a:rPr lang="el-GR" sz="1700" dirty="0">
                <a:latin typeface="Arial Nova Light" panose="020B0304020202020204" pitchFamily="34" charset="0"/>
              </a:rPr>
              <a:t>Κάθε ουσία η οποία καθυστερεί, προλαμβάνει ή απομακρύνει την οξειδωτική βλάβη σε/από ένα μόριο-στόχο</a:t>
            </a:r>
            <a:endParaRPr lang="en-US" sz="1700" dirty="0">
              <a:latin typeface="Arial Nova Light" panose="020B0304020202020204" pitchFamily="34" charset="0"/>
            </a:endParaRPr>
          </a:p>
          <a:p>
            <a:pPr marL="285750" indent="-285750">
              <a:lnSpc>
                <a:spcPct val="150000"/>
              </a:lnSpc>
              <a:buFont typeface="Wingdings" panose="05000000000000000000" pitchFamily="2" charset="2"/>
              <a:buChar char="§"/>
            </a:pPr>
            <a:endParaRPr lang="en-US" sz="1700" dirty="0">
              <a:latin typeface="Arial Nova Light" panose="020B0304020202020204" pitchFamily="34" charset="0"/>
            </a:endParaRPr>
          </a:p>
          <a:p>
            <a:pPr marL="285750" indent="-285750">
              <a:lnSpc>
                <a:spcPct val="150000"/>
              </a:lnSpc>
              <a:buFont typeface="Wingdings" panose="05000000000000000000" pitchFamily="2" charset="2"/>
              <a:buChar char="§"/>
            </a:pPr>
            <a:r>
              <a:rPr lang="el-GR" sz="1700" dirty="0">
                <a:latin typeface="Arial Nova Light" panose="020B0304020202020204" pitchFamily="34" charset="0"/>
              </a:rPr>
              <a:t>Ο ρόλος τους είναι η εξουδετέρωση της περίσσειας των ελευθέρων ριζών, η προστασία των κυττάρων από τις τοξικές επιδράσεις τους, καθώς και η πρόληψη των ασθενειών</a:t>
            </a:r>
          </a:p>
          <a:p>
            <a:pPr marL="285750" indent="-285750">
              <a:lnSpc>
                <a:spcPct val="150000"/>
              </a:lnSpc>
              <a:buFont typeface="Wingdings" panose="05000000000000000000" pitchFamily="2" charset="2"/>
              <a:buChar char="§"/>
            </a:pPr>
            <a:endParaRPr lang="el-GR" sz="1700" dirty="0"/>
          </a:p>
        </p:txBody>
      </p:sp>
      <p:sp>
        <p:nvSpPr>
          <p:cNvPr id="2" name="TextBox 1">
            <a:extLst>
              <a:ext uri="{FF2B5EF4-FFF2-40B4-BE49-F238E27FC236}">
                <a16:creationId xmlns:a16="http://schemas.microsoft.com/office/drawing/2014/main" id="{9FC45A5E-A7F6-4FA9-ABA7-134C89E67B61}"/>
              </a:ext>
            </a:extLst>
          </p:cNvPr>
          <p:cNvSpPr txBox="1"/>
          <p:nvPr/>
        </p:nvSpPr>
        <p:spPr>
          <a:xfrm>
            <a:off x="468144" y="3097274"/>
            <a:ext cx="5674327" cy="2005549"/>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
            </a:pPr>
            <a:r>
              <a:rPr lang="el-GR" sz="1700" dirty="0">
                <a:latin typeface="Arial Nova Light" panose="020B0304020202020204" pitchFamily="34" charset="0"/>
              </a:rPr>
              <a:t>Τα αντιοξειδωτικά διακρίνονται σε ενδογενή και εξωγενή</a:t>
            </a:r>
          </a:p>
          <a:p>
            <a:pPr marL="285750" indent="-285750" algn="just">
              <a:lnSpc>
                <a:spcPct val="150000"/>
              </a:lnSpc>
              <a:buFont typeface="Wingdings" panose="05000000000000000000" pitchFamily="2" charset="2"/>
              <a:buChar char="§"/>
            </a:pPr>
            <a:endParaRPr lang="el-GR" sz="1700" dirty="0">
              <a:latin typeface="Arial Nova Light" panose="020B0304020202020204" pitchFamily="34" charset="0"/>
            </a:endParaRPr>
          </a:p>
          <a:p>
            <a:pPr marL="285750" indent="-285750" algn="just">
              <a:lnSpc>
                <a:spcPct val="150000"/>
              </a:lnSpc>
              <a:buFont typeface="Wingdings" panose="05000000000000000000" pitchFamily="2" charset="2"/>
              <a:buChar char="§"/>
            </a:pPr>
            <a:r>
              <a:rPr lang="el-GR" sz="1700" dirty="0">
                <a:latin typeface="Arial Nova Light" panose="020B0304020202020204" pitchFamily="34" charset="0"/>
              </a:rPr>
              <a:t>Τα εξωγενή αντιοξειδωτικά προσλαμβάνονται μέσω της διατροφής και περιλαμβάνουν βιταμίνες, καροτενοειδή, ιχνοστοιχεία και πολυφαινολικές ενώσεις </a:t>
            </a:r>
          </a:p>
        </p:txBody>
      </p:sp>
      <p:sp>
        <p:nvSpPr>
          <p:cNvPr id="13" name="Τίτλος 7">
            <a:extLst>
              <a:ext uri="{FF2B5EF4-FFF2-40B4-BE49-F238E27FC236}">
                <a16:creationId xmlns:a16="http://schemas.microsoft.com/office/drawing/2014/main" id="{547A2FA1-4C5F-4201-97E3-80FD683E6EE1}"/>
              </a:ext>
            </a:extLst>
          </p:cNvPr>
          <p:cNvSpPr txBox="1">
            <a:spLocks/>
          </p:cNvSpPr>
          <p:nvPr/>
        </p:nvSpPr>
        <p:spPr>
          <a:xfrm>
            <a:off x="838200" y="47135"/>
            <a:ext cx="10515600" cy="9238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latin typeface="Arial" panose="020B0604020202020204" pitchFamily="34" charset="0"/>
                <a:cs typeface="Arial" panose="020B0604020202020204" pitchFamily="34" charset="0"/>
              </a:rPr>
              <a:t>Η ΔΡΑΣΗ ΤΩΝ ΑΝΤΙΟΞΕΙΔΩΤΙΚΩΝ ΠΡΟΛΑΜΒΑΝΕΙ ΤΗΝ ΟΞΕΙΔΩΤΙΚΗ ΒΛΑΒΗ</a:t>
            </a:r>
          </a:p>
        </p:txBody>
      </p:sp>
      <p:sp>
        <p:nvSpPr>
          <p:cNvPr id="14" name="TextBox 13">
            <a:extLst>
              <a:ext uri="{FF2B5EF4-FFF2-40B4-BE49-F238E27FC236}">
                <a16:creationId xmlns:a16="http://schemas.microsoft.com/office/drawing/2014/main" id="{8685DCFC-0004-421F-A3AF-8F0246507B60}"/>
              </a:ext>
            </a:extLst>
          </p:cNvPr>
          <p:cNvSpPr txBox="1"/>
          <p:nvPr/>
        </p:nvSpPr>
        <p:spPr>
          <a:xfrm>
            <a:off x="2095501" y="6323369"/>
            <a:ext cx="5421998" cy="477695"/>
          </a:xfrm>
          <a:prstGeom prst="rect">
            <a:avLst/>
          </a:prstGeom>
          <a:noFill/>
        </p:spPr>
        <p:txBody>
          <a:bodyPr wrap="square">
            <a:spAutoFit/>
          </a:bodyPr>
          <a:lstStyle/>
          <a:p>
            <a:pPr marL="304800" indent="-304800" algn="ctr">
              <a:lnSpc>
                <a:spcPct val="107000"/>
              </a:lnSpc>
              <a:spcAft>
                <a:spcPts val="800"/>
              </a:spcAft>
            </a:pPr>
            <a:r>
              <a:rPr lang="en-US" sz="800" dirty="0" err="1">
                <a:effectLst/>
                <a:latin typeface="Arial Nova Light" panose="020B0304020202020204" pitchFamily="34" charset="0"/>
                <a:ea typeface="Calibri" panose="020F0502020204030204" pitchFamily="34" charset="0"/>
                <a:cs typeface="Times New Roman" panose="02020603050405020304" pitchFamily="18" charset="0"/>
              </a:rPr>
              <a:t>Höhn</a:t>
            </a:r>
            <a:r>
              <a:rPr lang="en-US" sz="800" dirty="0">
                <a:effectLst/>
                <a:latin typeface="Arial Nova Light" panose="020B0304020202020204" pitchFamily="34" charset="0"/>
                <a:ea typeface="Calibri" panose="020F0502020204030204" pitchFamily="34" charset="0"/>
                <a:cs typeface="Times New Roman" panose="02020603050405020304" pitchFamily="18" charset="0"/>
              </a:rPr>
              <a:t>, A., Weber, D., Jung, T., Ott, C., Hugo, M., </a:t>
            </a:r>
            <a:r>
              <a:rPr lang="en-US" sz="800" dirty="0" err="1">
                <a:effectLst/>
                <a:latin typeface="Arial Nova Light" panose="020B0304020202020204" pitchFamily="34" charset="0"/>
                <a:ea typeface="Calibri" panose="020F0502020204030204" pitchFamily="34" charset="0"/>
                <a:cs typeface="Times New Roman" panose="02020603050405020304" pitchFamily="18" charset="0"/>
              </a:rPr>
              <a:t>Kochlik</a:t>
            </a:r>
            <a:r>
              <a:rPr lang="en-US" sz="800" dirty="0">
                <a:effectLst/>
                <a:latin typeface="Arial Nova Light" panose="020B0304020202020204" pitchFamily="34" charset="0"/>
                <a:ea typeface="Calibri" panose="020F0502020204030204" pitchFamily="34" charset="0"/>
                <a:cs typeface="Times New Roman" panose="02020603050405020304" pitchFamily="18" charset="0"/>
              </a:rPr>
              <a:t>, B., </a:t>
            </a:r>
            <a:r>
              <a:rPr lang="en-US" sz="800" dirty="0" err="1">
                <a:effectLst/>
                <a:latin typeface="Arial Nova Light" panose="020B0304020202020204" pitchFamily="34" charset="0"/>
                <a:ea typeface="Calibri" panose="020F0502020204030204" pitchFamily="34" charset="0"/>
                <a:cs typeface="Times New Roman" panose="02020603050405020304" pitchFamily="18" charset="0"/>
              </a:rPr>
              <a:t>Kehm</a:t>
            </a:r>
            <a:r>
              <a:rPr lang="en-US" sz="800" dirty="0">
                <a:effectLst/>
                <a:latin typeface="Arial Nova Light" panose="020B0304020202020204" pitchFamily="34" charset="0"/>
                <a:ea typeface="Calibri" panose="020F0502020204030204" pitchFamily="34" charset="0"/>
                <a:cs typeface="Times New Roman" panose="02020603050405020304" pitchFamily="18" charset="0"/>
              </a:rPr>
              <a:t>, R., König, J., </a:t>
            </a:r>
            <a:r>
              <a:rPr lang="en-US" sz="800" dirty="0" err="1">
                <a:effectLst/>
                <a:latin typeface="Arial Nova Light" panose="020B0304020202020204" pitchFamily="34" charset="0"/>
                <a:ea typeface="Calibri" panose="020F0502020204030204" pitchFamily="34" charset="0"/>
                <a:cs typeface="Times New Roman" panose="02020603050405020304" pitchFamily="18" charset="0"/>
              </a:rPr>
              <a:t>Grune</a:t>
            </a:r>
            <a:r>
              <a:rPr lang="en-US" sz="800" dirty="0">
                <a:effectLst/>
                <a:latin typeface="Arial Nova Light" panose="020B0304020202020204" pitchFamily="34" charset="0"/>
                <a:ea typeface="Calibri" panose="020F0502020204030204" pitchFamily="34" charset="0"/>
                <a:cs typeface="Times New Roman" panose="02020603050405020304" pitchFamily="18" charset="0"/>
              </a:rPr>
              <a:t>, T., &amp; Castro, J. P. (2017). Happily (n)ever after: Aging in the context of oxidative stress, </a:t>
            </a:r>
            <a:r>
              <a:rPr lang="en-US" sz="800" dirty="0" err="1">
                <a:effectLst/>
                <a:latin typeface="Arial Nova Light" panose="020B0304020202020204" pitchFamily="34" charset="0"/>
                <a:ea typeface="Calibri" panose="020F0502020204030204" pitchFamily="34" charset="0"/>
                <a:cs typeface="Times New Roman" panose="02020603050405020304" pitchFamily="18" charset="0"/>
              </a:rPr>
              <a:t>proteostasis</a:t>
            </a:r>
            <a:r>
              <a:rPr lang="en-US" sz="800" dirty="0">
                <a:effectLst/>
                <a:latin typeface="Arial Nova Light" panose="020B0304020202020204" pitchFamily="34" charset="0"/>
                <a:ea typeface="Calibri" panose="020F0502020204030204" pitchFamily="34" charset="0"/>
                <a:cs typeface="Times New Roman" panose="02020603050405020304" pitchFamily="18" charset="0"/>
              </a:rPr>
              <a:t> loss and cellular senescence. Redox Biology, 11, 482–501. https://doi.org/10.1016/J.REDOX.2016.12.001</a:t>
            </a:r>
            <a:endParaRPr lang="el-GR" sz="800" dirty="0">
              <a:effectLst/>
              <a:latin typeface="Arial Nova Light" panose="020B0304020202020204" pitchFamily="34" charset="0"/>
              <a:ea typeface="Calibri" panose="020F0502020204030204" pitchFamily="34" charset="0"/>
              <a:cs typeface="Times New Roman" panose="02020603050405020304" pitchFamily="18" charset="0"/>
            </a:endParaRPr>
          </a:p>
        </p:txBody>
      </p:sp>
      <p:pic>
        <p:nvPicPr>
          <p:cNvPr id="4" name="Picture 3" descr="Λογότυπα Π.Θ. | Πανεπιστήμιο Θεσσαλίας">
            <a:extLst>
              <a:ext uri="{FF2B5EF4-FFF2-40B4-BE49-F238E27FC236}">
                <a16:creationId xmlns:a16="http://schemas.microsoft.com/office/drawing/2014/main" id="{424FB01A-F408-E51B-79BA-EE913E6E574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10939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6C127E-30B3-4F3E-9DCF-56C28E5B5A94}"/>
              </a:ext>
            </a:extLst>
          </p:cNvPr>
          <p:cNvPicPr>
            <a:picLocks noChangeAspect="1"/>
          </p:cNvPicPr>
          <p:nvPr/>
        </p:nvPicPr>
        <p:blipFill>
          <a:blip r:embed="rId2"/>
          <a:stretch>
            <a:fillRect/>
          </a:stretch>
        </p:blipFill>
        <p:spPr>
          <a:xfrm>
            <a:off x="1355950" y="2704904"/>
            <a:ext cx="9480098" cy="2783736"/>
          </a:xfrm>
          <a:prstGeom prst="rect">
            <a:avLst/>
          </a:prstGeom>
        </p:spPr>
      </p:pic>
      <p:sp>
        <p:nvSpPr>
          <p:cNvPr id="7" name="TextBox 6">
            <a:extLst>
              <a:ext uri="{FF2B5EF4-FFF2-40B4-BE49-F238E27FC236}">
                <a16:creationId xmlns:a16="http://schemas.microsoft.com/office/drawing/2014/main" id="{BD5C9E79-C919-42EA-80FD-B7CA98ADF6F6}"/>
              </a:ext>
            </a:extLst>
          </p:cNvPr>
          <p:cNvSpPr txBox="1"/>
          <p:nvPr/>
        </p:nvSpPr>
        <p:spPr>
          <a:xfrm>
            <a:off x="286809" y="1369360"/>
            <a:ext cx="11618380" cy="871585"/>
          </a:xfrm>
          <a:prstGeom prst="rect">
            <a:avLst/>
          </a:prstGeom>
          <a:noFill/>
        </p:spPr>
        <p:txBody>
          <a:bodyPr wrap="square">
            <a:spAutoFit/>
          </a:bodyPr>
          <a:lstStyle/>
          <a:p>
            <a:pPr>
              <a:lnSpc>
                <a:spcPct val="150000"/>
              </a:lnSpc>
            </a:pPr>
            <a:r>
              <a:rPr lang="el-GR" dirty="0">
                <a:latin typeface="Arial Nova Light" panose="020B0304020202020204" pitchFamily="34" charset="0"/>
              </a:rPr>
              <a:t>Η ανισορροπία μεταξύ οξειδωτικών και αντιοξειδωτικών υπέρ των πρώτων, η οποία οδηγεί σε διαταραχή της οξειδοαναγωγικής σηματοδότησης και ελέγχου ή/και μοριακή βλάβη.</a:t>
            </a:r>
          </a:p>
        </p:txBody>
      </p:sp>
      <p:sp>
        <p:nvSpPr>
          <p:cNvPr id="8" name="Τίτλος 7">
            <a:extLst>
              <a:ext uri="{FF2B5EF4-FFF2-40B4-BE49-F238E27FC236}">
                <a16:creationId xmlns:a16="http://schemas.microsoft.com/office/drawing/2014/main" id="{FA9E2EC1-9D87-4424-86A1-7C6822A4ADAA}"/>
              </a:ext>
            </a:extLst>
          </p:cNvPr>
          <p:cNvSpPr txBox="1">
            <a:spLocks/>
          </p:cNvSpPr>
          <p:nvPr/>
        </p:nvSpPr>
        <p:spPr>
          <a:xfrm>
            <a:off x="838200" y="137601"/>
            <a:ext cx="10515600" cy="9238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l-GR" sz="2600" b="1" dirty="0">
                <a:latin typeface="Arial" panose="020B0604020202020204" pitchFamily="34" charset="0"/>
                <a:cs typeface="Arial" panose="020B0604020202020204" pitchFamily="34" charset="0"/>
              </a:rPr>
              <a:t>Η ΟΞΕΙΔΟΑΝΑΓΩΓΙΚΗ ΑΝΙΣΟΡΡΟΠΙΑ ΟΔΗΓΕΙ ΣΤΗΝ ΠΡΟΚΛΗΣΗ ΟΞΕΙΔΩΤΙΚΟΥ ΣΤΡΕΣ</a:t>
            </a:r>
          </a:p>
        </p:txBody>
      </p:sp>
      <p:sp>
        <p:nvSpPr>
          <p:cNvPr id="9" name="TextBox 8">
            <a:extLst>
              <a:ext uri="{FF2B5EF4-FFF2-40B4-BE49-F238E27FC236}">
                <a16:creationId xmlns:a16="http://schemas.microsoft.com/office/drawing/2014/main" id="{C857E336-8A21-4CCB-9DA7-270969D50110}"/>
              </a:ext>
            </a:extLst>
          </p:cNvPr>
          <p:cNvSpPr txBox="1"/>
          <p:nvPr/>
        </p:nvSpPr>
        <p:spPr>
          <a:xfrm>
            <a:off x="1562100" y="6194750"/>
            <a:ext cx="5257800" cy="573555"/>
          </a:xfrm>
          <a:prstGeom prst="rect">
            <a:avLst/>
          </a:prstGeom>
          <a:noFill/>
        </p:spPr>
        <p:txBody>
          <a:bodyPr wrap="square">
            <a:spAutoFit/>
          </a:bodyPr>
          <a:lstStyle/>
          <a:p>
            <a:pPr marL="304800" indent="-304800" algn="ctr">
              <a:lnSpc>
                <a:spcPct val="107000"/>
              </a:lnSpc>
              <a:spcAft>
                <a:spcPts val="800"/>
              </a:spcAft>
            </a:pPr>
            <a:r>
              <a:rPr lang="el-GR" sz="1000" dirty="0">
                <a:effectLst/>
                <a:latin typeface="Arial Nova Light" panose="020B0304020202020204" pitchFamily="34" charset="0"/>
                <a:ea typeface="Calibri" panose="020F0502020204030204" pitchFamily="34" charset="0"/>
                <a:cs typeface="Calibri" panose="020F0502020204030204" pitchFamily="34" charset="0"/>
              </a:rPr>
              <a:t>Eun, H. B., Lee, J. U., &amp; Soo, W. K. (2007). Effects of antioxidant drugs in rats with acute renal injury. </a:t>
            </a:r>
            <a:r>
              <a:rPr lang="el-GR" sz="1000" i="1" dirty="0">
                <a:effectLst/>
                <a:latin typeface="Arial Nova Light" panose="020B0304020202020204" pitchFamily="34" charset="0"/>
                <a:ea typeface="Calibri" panose="020F0502020204030204" pitchFamily="34" charset="0"/>
                <a:cs typeface="Calibri" panose="020F0502020204030204" pitchFamily="34" charset="0"/>
              </a:rPr>
              <a:t>Electrolyte and Blood Pressure</a:t>
            </a:r>
            <a:r>
              <a:rPr lang="el-GR" sz="1000" dirty="0">
                <a:effectLst/>
                <a:latin typeface="Arial Nova Light" panose="020B0304020202020204" pitchFamily="34" charset="0"/>
                <a:ea typeface="Calibri" panose="020F0502020204030204" pitchFamily="34" charset="0"/>
                <a:cs typeface="Calibri" panose="020F0502020204030204" pitchFamily="34" charset="0"/>
              </a:rPr>
              <a:t>, </a:t>
            </a:r>
            <a:r>
              <a:rPr lang="el-GR" sz="1000" i="1" dirty="0">
                <a:effectLst/>
                <a:latin typeface="Arial Nova Light" panose="020B0304020202020204" pitchFamily="34" charset="0"/>
                <a:ea typeface="Calibri" panose="020F0502020204030204" pitchFamily="34" charset="0"/>
                <a:cs typeface="Calibri" panose="020F0502020204030204" pitchFamily="34" charset="0"/>
              </a:rPr>
              <a:t>5</a:t>
            </a:r>
            <a:r>
              <a:rPr lang="el-GR" sz="1000" dirty="0">
                <a:effectLst/>
                <a:latin typeface="Arial Nova Light" panose="020B0304020202020204" pitchFamily="34" charset="0"/>
                <a:ea typeface="Calibri" panose="020F0502020204030204" pitchFamily="34" charset="0"/>
                <a:cs typeface="Calibri" panose="020F0502020204030204" pitchFamily="34" charset="0"/>
              </a:rPr>
              <a:t>(1), 23–27. </a:t>
            </a:r>
            <a:r>
              <a:rPr lang="el-GR" sz="1000" dirty="0">
                <a:effectLst/>
                <a:latin typeface="Arial Nova Light" panose="020B0304020202020204" pitchFamily="34" charset="0"/>
                <a:ea typeface="Calibri" panose="020F0502020204030204" pitchFamily="34" charset="0"/>
                <a:cs typeface="Calibri" panose="020F0502020204030204" pitchFamily="34" charset="0"/>
                <a:hlinkClick r:id="rId3"/>
              </a:rPr>
              <a:t>https://doi.org/10.5049/EBP.2007.5.1.23</a:t>
            </a:r>
            <a:endParaRPr lang="en-US" sz="1000" dirty="0">
              <a:effectLst/>
              <a:latin typeface="Arial Nova Light" panose="020B0304020202020204" pitchFamily="34" charset="0"/>
              <a:ea typeface="Calibri" panose="020F0502020204030204" pitchFamily="34" charset="0"/>
              <a:cs typeface="Calibri" panose="020F0502020204030204" pitchFamily="34" charset="0"/>
            </a:endParaRPr>
          </a:p>
        </p:txBody>
      </p:sp>
      <p:pic>
        <p:nvPicPr>
          <p:cNvPr id="3" name="Picture 2" descr="Λογότυπα Π.Θ. | Πανεπιστήμιο Θεσσαλίας">
            <a:extLst>
              <a:ext uri="{FF2B5EF4-FFF2-40B4-BE49-F238E27FC236}">
                <a16:creationId xmlns:a16="http://schemas.microsoft.com/office/drawing/2014/main" id="{17818836-0DAD-42DE-E05F-6891D1C5ACC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4386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23A1F6-B454-4227-B20D-BEDFE3943AA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40830" y="6156328"/>
            <a:ext cx="580264" cy="580264"/>
          </a:xfrm>
          <a:prstGeom prst="rect">
            <a:avLst/>
          </a:prstGeom>
        </p:spPr>
      </p:pic>
      <p:sp>
        <p:nvSpPr>
          <p:cNvPr id="8" name="Τίτλος 7">
            <a:extLst>
              <a:ext uri="{FF2B5EF4-FFF2-40B4-BE49-F238E27FC236}">
                <a16:creationId xmlns:a16="http://schemas.microsoft.com/office/drawing/2014/main" id="{5E5D5D58-6E0D-4DA9-8089-529C17F19B31}"/>
              </a:ext>
            </a:extLst>
          </p:cNvPr>
          <p:cNvSpPr txBox="1">
            <a:spLocks/>
          </p:cNvSpPr>
          <p:nvPr/>
        </p:nvSpPr>
        <p:spPr>
          <a:xfrm>
            <a:off x="838200" y="175048"/>
            <a:ext cx="10515600" cy="9238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latin typeface="Arial" panose="020B0604020202020204" pitchFamily="34" charset="0"/>
                <a:cs typeface="Arial" panose="020B0604020202020204" pitchFamily="34" charset="0"/>
              </a:rPr>
              <a:t>ΤΑ ΕΠΙΠΕΔΑ ΤΟΥ ΟΞΕΙΔΩΤΙΚΟΥ ΣΤΡΕΣ ΠΑΡΟΥΣΙΑΖΟΥΝ ΒΑΘΜΙΔΩΣΗ</a:t>
            </a:r>
          </a:p>
        </p:txBody>
      </p:sp>
      <p:graphicFrame>
        <p:nvGraphicFramePr>
          <p:cNvPr id="2" name="Diagram 1">
            <a:extLst>
              <a:ext uri="{FF2B5EF4-FFF2-40B4-BE49-F238E27FC236}">
                <a16:creationId xmlns:a16="http://schemas.microsoft.com/office/drawing/2014/main" id="{98602116-E36C-4DB6-A766-6A30CE21C12B}"/>
              </a:ext>
            </a:extLst>
          </p:cNvPr>
          <p:cNvGraphicFramePr/>
          <p:nvPr>
            <p:extLst>
              <p:ext uri="{D42A27DB-BD31-4B8C-83A1-F6EECF244321}">
                <p14:modId xmlns:p14="http://schemas.microsoft.com/office/powerpoint/2010/main" val="4213722561"/>
              </p:ext>
            </p:extLst>
          </p:nvPr>
        </p:nvGraphicFramePr>
        <p:xfrm>
          <a:off x="623347" y="1075958"/>
          <a:ext cx="10945305" cy="59632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538BB960-D255-4E2C-9321-E7A187A65D53}"/>
              </a:ext>
            </a:extLst>
          </p:cNvPr>
          <p:cNvSpPr txBox="1"/>
          <p:nvPr/>
        </p:nvSpPr>
        <p:spPr>
          <a:xfrm>
            <a:off x="937073" y="6282842"/>
            <a:ext cx="5257800" cy="369332"/>
          </a:xfrm>
          <a:prstGeom prst="rect">
            <a:avLst/>
          </a:prstGeom>
          <a:noFill/>
        </p:spPr>
        <p:txBody>
          <a:bodyPr wrap="square">
            <a:spAutoFit/>
          </a:bodyPr>
          <a:lstStyle/>
          <a:p>
            <a:r>
              <a:rPr lang="en-US" sz="900" dirty="0" err="1">
                <a:latin typeface="Arial Nova Light" panose="020B0304020202020204" pitchFamily="34" charset="0"/>
              </a:rPr>
              <a:t>Eun</a:t>
            </a:r>
            <a:r>
              <a:rPr lang="en-US" sz="900" dirty="0">
                <a:latin typeface="Arial Nova Light" panose="020B0304020202020204" pitchFamily="34" charset="0"/>
              </a:rPr>
              <a:t>, H. B., Lee, J. U., &amp; Soo, W. K. (2007). Effects of antioxidant drugs in rats with acute renal injury. Electrolyte and Blood Pressure, 5(1), 23–27. https://doi.org/10.5049/EBP.2007.5.1.23</a:t>
            </a:r>
          </a:p>
        </p:txBody>
      </p:sp>
    </p:spTree>
    <p:extLst>
      <p:ext uri="{BB962C8B-B14F-4D97-AF65-F5344CB8AC3E}">
        <p14:creationId xmlns:p14="http://schemas.microsoft.com/office/powerpoint/2010/main" val="1590393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19801B7-AFF2-4A4F-9D3E-9045488E7080}"/>
              </a:ext>
            </a:extLst>
          </p:cNvPr>
          <p:cNvSpPr txBox="1"/>
          <p:nvPr/>
        </p:nvSpPr>
        <p:spPr>
          <a:xfrm>
            <a:off x="337473" y="3530192"/>
            <a:ext cx="11510598" cy="2302746"/>
          </a:xfrm>
          <a:prstGeom prst="rect">
            <a:avLst/>
          </a:prstGeom>
          <a:noFill/>
        </p:spPr>
        <p:txBody>
          <a:bodyPr wrap="square">
            <a:spAutoFit/>
          </a:bodyPr>
          <a:lstStyle/>
          <a:p>
            <a:pPr marL="285750" indent="-285750" algn="just">
              <a:lnSpc>
                <a:spcPct val="150000"/>
              </a:lnSpc>
              <a:spcAft>
                <a:spcPts val="1800"/>
              </a:spcAft>
              <a:buFont typeface="Wingdings" panose="05000000000000000000" pitchFamily="2" charset="2"/>
              <a:buChar char="§"/>
            </a:pPr>
            <a:r>
              <a:rPr lang="el-GR" sz="1600" dirty="0">
                <a:solidFill>
                  <a:srgbClr val="2D2E2D"/>
                </a:solidFill>
                <a:latin typeface="Arial Nova Light" panose="020B0304020202020204" pitchFamily="34" charset="0"/>
                <a:ea typeface="Calibri" panose="020F0502020204030204" pitchFamily="34" charset="0"/>
              </a:rPr>
              <a:t>Η επιστήμη, η μηχανική και η τεχνολογία στην κλίμακα διαστάσεων από 1-100 </a:t>
            </a:r>
            <a:r>
              <a:rPr lang="en-US" sz="1600" dirty="0">
                <a:solidFill>
                  <a:srgbClr val="2D2E2D"/>
                </a:solidFill>
                <a:latin typeface="Arial Nova Light" panose="020B0304020202020204" pitchFamily="34" charset="0"/>
                <a:ea typeface="Calibri" panose="020F0502020204030204" pitchFamily="34" charset="0"/>
              </a:rPr>
              <a:t>nm</a:t>
            </a:r>
          </a:p>
          <a:p>
            <a:pPr marL="285750" indent="-285750" algn="just">
              <a:lnSpc>
                <a:spcPct val="150000"/>
              </a:lnSpc>
              <a:spcAft>
                <a:spcPts val="1800"/>
              </a:spcAft>
              <a:buFont typeface="Wingdings" panose="05000000000000000000" pitchFamily="2" charset="2"/>
              <a:buChar char="§"/>
            </a:pPr>
            <a:r>
              <a:rPr lang="el-GR" sz="1600" dirty="0">
                <a:solidFill>
                  <a:srgbClr val="2D2E2D"/>
                </a:solidFill>
                <a:latin typeface="Arial Nova Light" panose="020B0304020202020204" pitchFamily="34" charset="0"/>
                <a:ea typeface="Calibri" panose="020F0502020204030204" pitchFamily="34" charset="0"/>
              </a:rPr>
              <a:t>Διεπιστημονικό πεδίο</a:t>
            </a:r>
            <a:r>
              <a:rPr lang="en-US" sz="1600" dirty="0">
                <a:solidFill>
                  <a:srgbClr val="2D2E2D"/>
                </a:solidFill>
                <a:latin typeface="Arial Nova Light" panose="020B0304020202020204" pitchFamily="34" charset="0"/>
                <a:ea typeface="Calibri" panose="020F0502020204030204" pitchFamily="34" charset="0"/>
              </a:rPr>
              <a:t>, </a:t>
            </a:r>
            <a:r>
              <a:rPr lang="el-GR" sz="1600" dirty="0">
                <a:solidFill>
                  <a:srgbClr val="2D2E2D"/>
                </a:solidFill>
                <a:latin typeface="Arial Nova Light" panose="020B0304020202020204" pitchFamily="34" charset="0"/>
                <a:ea typeface="Calibri" panose="020F0502020204030204" pitchFamily="34" charset="0"/>
              </a:rPr>
              <a:t>συχνά αλληλοσυνδεδεμένο με τη Βιολογία, τη Χημεία, τη Φυσική και τη Μηχανική</a:t>
            </a:r>
            <a:endParaRPr lang="en-US" sz="1600" dirty="0">
              <a:solidFill>
                <a:srgbClr val="2D2E2D"/>
              </a:solidFill>
              <a:latin typeface="Arial Nova Light" panose="020B0304020202020204" pitchFamily="34" charset="0"/>
              <a:ea typeface="Calibri" panose="020F0502020204030204" pitchFamily="34" charset="0"/>
            </a:endParaRPr>
          </a:p>
          <a:p>
            <a:pPr marL="285750" indent="-285750" algn="just">
              <a:lnSpc>
                <a:spcPct val="150000"/>
              </a:lnSpc>
              <a:spcAft>
                <a:spcPts val="1800"/>
              </a:spcAft>
              <a:buFont typeface="Wingdings" panose="05000000000000000000" pitchFamily="2" charset="2"/>
              <a:buChar char="§"/>
            </a:pPr>
            <a:r>
              <a:rPr lang="el-GR" sz="1600" dirty="0">
                <a:solidFill>
                  <a:srgbClr val="2D2E2D"/>
                </a:solidFill>
                <a:latin typeface="Arial Nova Light" panose="020B0304020202020204" pitchFamily="34" charset="0"/>
                <a:ea typeface="Calibri" panose="020F0502020204030204" pitchFamily="34" charset="0"/>
              </a:rPr>
              <a:t>Ανάπτυξη νανοϋλικών και ενσωμάτωση σε συμβατικά υλικά </a:t>
            </a:r>
            <a:endParaRPr lang="en-US" sz="1600" dirty="0">
              <a:latin typeface="Arial Nova Light" panose="020B0304020202020204" pitchFamily="34" charset="0"/>
            </a:endParaRPr>
          </a:p>
          <a:p>
            <a:pPr marL="285750" indent="-285750" algn="just">
              <a:lnSpc>
                <a:spcPct val="150000"/>
              </a:lnSpc>
              <a:spcAft>
                <a:spcPts val="1800"/>
              </a:spcAft>
              <a:buFont typeface="Wingdings" panose="05000000000000000000" pitchFamily="2" charset="2"/>
              <a:buChar char="§"/>
            </a:pPr>
            <a:r>
              <a:rPr lang="el-GR" sz="1600" dirty="0">
                <a:latin typeface="Arial Nova Light" panose="020B0304020202020204" pitchFamily="34" charset="0"/>
              </a:rPr>
              <a:t>Στόχος η ανάπτυξη καινοτόμων υλικών με βελτιωμένες ή/και νέες ιδιότητες</a:t>
            </a:r>
          </a:p>
        </p:txBody>
      </p:sp>
      <p:sp>
        <p:nvSpPr>
          <p:cNvPr id="9" name="Τίτλος 7">
            <a:extLst>
              <a:ext uri="{FF2B5EF4-FFF2-40B4-BE49-F238E27FC236}">
                <a16:creationId xmlns:a16="http://schemas.microsoft.com/office/drawing/2014/main" id="{B88D73FD-571B-4495-9D53-A500FFFC8062}"/>
              </a:ext>
            </a:extLst>
          </p:cNvPr>
          <p:cNvSpPr txBox="1">
            <a:spLocks/>
          </p:cNvSpPr>
          <p:nvPr/>
        </p:nvSpPr>
        <p:spPr>
          <a:xfrm>
            <a:off x="251918" y="38543"/>
            <a:ext cx="11688163" cy="10763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60000"/>
              </a:lnSpc>
            </a:pPr>
            <a:r>
              <a:rPr lang="el-GR" sz="2700" b="1" dirty="0">
                <a:latin typeface="Arial" panose="020B0604020202020204" pitchFamily="34" charset="0"/>
                <a:cs typeface="Arial" panose="020B0604020202020204" pitchFamily="34" charset="0"/>
              </a:rPr>
              <a:t>ΝΑΝΟΤΕΧΝΟΛΟΓΙΑ</a:t>
            </a:r>
            <a:r>
              <a:rPr lang="en-US" sz="2700" b="1" dirty="0">
                <a:latin typeface="Arial" panose="020B0604020202020204" pitchFamily="34" charset="0"/>
                <a:cs typeface="Arial" panose="020B0604020202020204" pitchFamily="34" charset="0"/>
              </a:rPr>
              <a:t>: </a:t>
            </a:r>
            <a:r>
              <a:rPr lang="el-GR" sz="2700" b="1" dirty="0">
                <a:latin typeface="Arial" panose="020B0604020202020204" pitchFamily="34" charset="0"/>
                <a:cs typeface="Arial" panose="020B0604020202020204" pitchFamily="34" charset="0"/>
              </a:rPr>
              <a:t>Ο ΕΠΙΣΤΗΜΟΝΙΚΟΣ ΚΛΑΔΟΣ ΤΟΥ ΜΕΛΛΟΝΤΟΣ</a:t>
            </a:r>
          </a:p>
        </p:txBody>
      </p:sp>
      <p:grpSp>
        <p:nvGrpSpPr>
          <p:cNvPr id="7" name="Group 6">
            <a:extLst>
              <a:ext uri="{FF2B5EF4-FFF2-40B4-BE49-F238E27FC236}">
                <a16:creationId xmlns:a16="http://schemas.microsoft.com/office/drawing/2014/main" id="{9E599D81-6518-46BB-82D1-829C8922B5D6}"/>
              </a:ext>
            </a:extLst>
          </p:cNvPr>
          <p:cNvGrpSpPr/>
          <p:nvPr/>
        </p:nvGrpSpPr>
        <p:grpSpPr>
          <a:xfrm>
            <a:off x="343927" y="1360911"/>
            <a:ext cx="11504144" cy="1800230"/>
            <a:chOff x="476634" y="1265690"/>
            <a:chExt cx="11304520" cy="1800230"/>
          </a:xfrm>
        </p:grpSpPr>
        <p:pic>
          <p:nvPicPr>
            <p:cNvPr id="3" name="Picture 2">
              <a:extLst>
                <a:ext uri="{FF2B5EF4-FFF2-40B4-BE49-F238E27FC236}">
                  <a16:creationId xmlns:a16="http://schemas.microsoft.com/office/drawing/2014/main" id="{72DAA916-580C-4314-A148-A6B3812A2C85}"/>
                </a:ext>
              </a:extLst>
            </p:cNvPr>
            <p:cNvPicPr>
              <a:picLocks noChangeAspect="1"/>
            </p:cNvPicPr>
            <p:nvPr/>
          </p:nvPicPr>
          <p:blipFill>
            <a:blip r:embed="rId3"/>
            <a:stretch>
              <a:fillRect/>
            </a:stretch>
          </p:blipFill>
          <p:spPr>
            <a:xfrm>
              <a:off x="476634" y="1265690"/>
              <a:ext cx="2543175" cy="1800225"/>
            </a:xfrm>
            <a:prstGeom prst="roundRect">
              <a:avLst/>
            </a:prstGeom>
          </p:spPr>
        </p:pic>
        <p:pic>
          <p:nvPicPr>
            <p:cNvPr id="2" name="Picture 1">
              <a:extLst>
                <a:ext uri="{FF2B5EF4-FFF2-40B4-BE49-F238E27FC236}">
                  <a16:creationId xmlns:a16="http://schemas.microsoft.com/office/drawing/2014/main" id="{85FC2942-C8D4-448B-95D8-579BF00B42B1}"/>
                </a:ext>
              </a:extLst>
            </p:cNvPr>
            <p:cNvPicPr>
              <a:picLocks noChangeAspect="1"/>
            </p:cNvPicPr>
            <p:nvPr/>
          </p:nvPicPr>
          <p:blipFill>
            <a:blip r:embed="rId4"/>
            <a:stretch>
              <a:fillRect/>
            </a:stretch>
          </p:blipFill>
          <p:spPr>
            <a:xfrm>
              <a:off x="3202902" y="1265695"/>
              <a:ext cx="2801552" cy="1800225"/>
            </a:xfrm>
            <a:prstGeom prst="roundRect">
              <a:avLst/>
            </a:prstGeom>
          </p:spPr>
        </p:pic>
        <p:pic>
          <p:nvPicPr>
            <p:cNvPr id="4" name="Picture 3">
              <a:extLst>
                <a:ext uri="{FF2B5EF4-FFF2-40B4-BE49-F238E27FC236}">
                  <a16:creationId xmlns:a16="http://schemas.microsoft.com/office/drawing/2014/main" id="{C2564BA4-02D8-4126-AEDE-54AC74B76F15}"/>
                </a:ext>
              </a:extLst>
            </p:cNvPr>
            <p:cNvPicPr>
              <a:picLocks noChangeAspect="1"/>
            </p:cNvPicPr>
            <p:nvPr/>
          </p:nvPicPr>
          <p:blipFill>
            <a:blip r:embed="rId5"/>
            <a:stretch>
              <a:fillRect/>
            </a:stretch>
          </p:blipFill>
          <p:spPr>
            <a:xfrm>
              <a:off x="6187548" y="1265691"/>
              <a:ext cx="2705256" cy="1800225"/>
            </a:xfrm>
            <a:prstGeom prst="roundRect">
              <a:avLst/>
            </a:prstGeom>
          </p:spPr>
        </p:pic>
        <p:pic>
          <p:nvPicPr>
            <p:cNvPr id="6" name="Picture 5">
              <a:extLst>
                <a:ext uri="{FF2B5EF4-FFF2-40B4-BE49-F238E27FC236}">
                  <a16:creationId xmlns:a16="http://schemas.microsoft.com/office/drawing/2014/main" id="{88C1A961-78DA-4BBE-A0D7-64499F5B7D6A}"/>
                </a:ext>
              </a:extLst>
            </p:cNvPr>
            <p:cNvPicPr>
              <a:picLocks noChangeAspect="1"/>
            </p:cNvPicPr>
            <p:nvPr/>
          </p:nvPicPr>
          <p:blipFill>
            <a:blip r:embed="rId6"/>
            <a:stretch>
              <a:fillRect/>
            </a:stretch>
          </p:blipFill>
          <p:spPr>
            <a:xfrm>
              <a:off x="9075898" y="1265692"/>
              <a:ext cx="2705256" cy="1800225"/>
            </a:xfrm>
            <a:prstGeom prst="roundRect">
              <a:avLst/>
            </a:prstGeom>
          </p:spPr>
        </p:pic>
      </p:grpSp>
      <p:pic>
        <p:nvPicPr>
          <p:cNvPr id="12" name="Picture 11">
            <a:extLst>
              <a:ext uri="{FF2B5EF4-FFF2-40B4-BE49-F238E27FC236}">
                <a16:creationId xmlns:a16="http://schemas.microsoft.com/office/drawing/2014/main" id="{B00E6DBD-3F7C-2810-CC02-99086F67F8C7}"/>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1416405" y="6201996"/>
            <a:ext cx="534764" cy="534764"/>
          </a:xfrm>
          <a:prstGeom prst="rect">
            <a:avLst/>
          </a:prstGeom>
        </p:spPr>
      </p:pic>
    </p:spTree>
    <p:extLst>
      <p:ext uri="{BB962C8B-B14F-4D97-AF65-F5344CB8AC3E}">
        <p14:creationId xmlns:p14="http://schemas.microsoft.com/office/powerpoint/2010/main" val="40906820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16D9DF-1900-4BE5-8A39-7A660506AF01}"/>
              </a:ext>
            </a:extLst>
          </p:cNvPr>
          <p:cNvPicPr>
            <a:picLocks noChangeAspect="1"/>
          </p:cNvPicPr>
          <p:nvPr/>
        </p:nvPicPr>
        <p:blipFill>
          <a:blip r:embed="rId2"/>
          <a:stretch>
            <a:fillRect/>
          </a:stretch>
        </p:blipFill>
        <p:spPr>
          <a:xfrm>
            <a:off x="2339885" y="1019841"/>
            <a:ext cx="7512229" cy="5005758"/>
          </a:xfrm>
          <a:prstGeom prst="rect">
            <a:avLst/>
          </a:prstGeom>
        </p:spPr>
      </p:pic>
      <p:sp>
        <p:nvSpPr>
          <p:cNvPr id="8" name="Τίτλος 7">
            <a:extLst>
              <a:ext uri="{FF2B5EF4-FFF2-40B4-BE49-F238E27FC236}">
                <a16:creationId xmlns:a16="http://schemas.microsoft.com/office/drawing/2014/main" id="{D16CCAF7-FB60-4FE4-B196-49BCBF17D5A1}"/>
              </a:ext>
            </a:extLst>
          </p:cNvPr>
          <p:cNvSpPr txBox="1">
            <a:spLocks/>
          </p:cNvSpPr>
          <p:nvPr/>
        </p:nvSpPr>
        <p:spPr>
          <a:xfrm>
            <a:off x="838200" y="47135"/>
            <a:ext cx="10515600" cy="9238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latin typeface="Arial" panose="020B0604020202020204" pitchFamily="34" charset="0"/>
                <a:cs typeface="Arial" panose="020B0604020202020204" pitchFamily="34" charset="0"/>
              </a:rPr>
              <a:t>ΠΟΙΑ Η ΚΛΙΝΙΚΗ ΣΗΜΑΣΙΑ ΤΩΝ ΕΛΕΥΘΕΡΩΝ ΡΙΖΩΝ</a:t>
            </a:r>
            <a:r>
              <a:rPr lang="en-US" sz="2800" b="1" dirty="0">
                <a:latin typeface="Arial" panose="020B0604020202020204" pitchFamily="34" charset="0"/>
                <a:cs typeface="Arial" panose="020B0604020202020204" pitchFamily="34" charset="0"/>
              </a:rPr>
              <a:t>;</a:t>
            </a:r>
            <a:endParaRPr lang="el-GR" sz="28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612FA65-B534-44DF-BCB4-328B60BD867F}"/>
              </a:ext>
            </a:extLst>
          </p:cNvPr>
          <p:cNvSpPr txBox="1"/>
          <p:nvPr/>
        </p:nvSpPr>
        <p:spPr>
          <a:xfrm>
            <a:off x="3209925" y="6236053"/>
            <a:ext cx="5257800" cy="507831"/>
          </a:xfrm>
          <a:prstGeom prst="rect">
            <a:avLst/>
          </a:prstGeom>
          <a:noFill/>
        </p:spPr>
        <p:txBody>
          <a:bodyPr wrap="square">
            <a:spAutoFit/>
          </a:bodyPr>
          <a:lstStyle/>
          <a:p>
            <a:pPr algn="ctr"/>
            <a:r>
              <a:rPr lang="en-US" sz="900" dirty="0">
                <a:latin typeface="Century Gothic" panose="020B0502020202020204" pitchFamily="34" charset="0"/>
              </a:rPr>
              <a:t>Veskoukis, A. S., </a:t>
            </a:r>
            <a:r>
              <a:rPr lang="en-US" sz="900" dirty="0" err="1">
                <a:latin typeface="Century Gothic" panose="020B0502020202020204" pitchFamily="34" charset="0"/>
              </a:rPr>
              <a:t>Tsatsakis</a:t>
            </a:r>
            <a:r>
              <a:rPr lang="en-US" sz="900" dirty="0">
                <a:latin typeface="Century Gothic" panose="020B0502020202020204" pitchFamily="34" charset="0"/>
              </a:rPr>
              <a:t>, A. and Kouretas, D. (2020) ‘Approaching reactive species in the frame of their clinical significance: A toxicological appraisal’, Food and Chemical Toxicology, 138, p. 111206. </a:t>
            </a:r>
            <a:r>
              <a:rPr lang="en-US" sz="900" dirty="0" err="1">
                <a:latin typeface="Century Gothic" panose="020B0502020202020204" pitchFamily="34" charset="0"/>
              </a:rPr>
              <a:t>doi</a:t>
            </a:r>
            <a:r>
              <a:rPr lang="en-US" sz="900" dirty="0">
                <a:latin typeface="Century Gothic" panose="020B0502020202020204" pitchFamily="34" charset="0"/>
              </a:rPr>
              <a:t>: 10.1016/J.FCT.2020.111206.</a:t>
            </a:r>
          </a:p>
        </p:txBody>
      </p:sp>
      <p:pic>
        <p:nvPicPr>
          <p:cNvPr id="3" name="Picture 2" descr="Λογότυπα Π.Θ. | Πανεπιστήμιο Θεσσαλίας">
            <a:extLst>
              <a:ext uri="{FF2B5EF4-FFF2-40B4-BE49-F238E27FC236}">
                <a16:creationId xmlns:a16="http://schemas.microsoft.com/office/drawing/2014/main" id="{33F363E2-66AF-A712-EF0A-F83604309D3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6824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8C1217-E989-418C-97D8-C0A203451DDD}"/>
              </a:ext>
            </a:extLst>
          </p:cNvPr>
          <p:cNvPicPr>
            <a:picLocks noChangeAspect="1"/>
          </p:cNvPicPr>
          <p:nvPr/>
        </p:nvPicPr>
        <p:blipFill>
          <a:blip r:embed="rId2"/>
          <a:stretch>
            <a:fillRect/>
          </a:stretch>
        </p:blipFill>
        <p:spPr>
          <a:xfrm>
            <a:off x="5968577" y="1098608"/>
            <a:ext cx="5692462" cy="4897039"/>
          </a:xfrm>
          <a:prstGeom prst="rect">
            <a:avLst/>
          </a:prstGeom>
        </p:spPr>
      </p:pic>
      <p:sp>
        <p:nvSpPr>
          <p:cNvPr id="6" name="Τίτλος 7">
            <a:extLst>
              <a:ext uri="{FF2B5EF4-FFF2-40B4-BE49-F238E27FC236}">
                <a16:creationId xmlns:a16="http://schemas.microsoft.com/office/drawing/2014/main" id="{019EFEF3-8916-4459-AF02-B61D6D84CF59}"/>
              </a:ext>
            </a:extLst>
          </p:cNvPr>
          <p:cNvSpPr txBox="1">
            <a:spLocks/>
          </p:cNvSpPr>
          <p:nvPr/>
        </p:nvSpPr>
        <p:spPr>
          <a:xfrm>
            <a:off x="838200" y="47135"/>
            <a:ext cx="10515600" cy="9238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latin typeface="Arial" panose="020B0604020202020204" pitchFamily="34" charset="0"/>
                <a:cs typeface="Arial" panose="020B0604020202020204" pitchFamily="34" charset="0"/>
              </a:rPr>
              <a:t>ΤΑ ΝΑΝΟΫΛΙΚΑ ΕΜΠΛΕΚΟΝΤΑΙ ΣΤΗΝ ΠΑΡΑΓΩΓΗ ΔΡΑΣΤΙΚΩΝ ΜΟΡΦΩΝ ΟΞΥΓΟΝΟΥ</a:t>
            </a:r>
            <a:r>
              <a:rPr lang="en-US" sz="2800" b="1" dirty="0">
                <a:latin typeface="Arial" panose="020B0604020202020204" pitchFamily="34" charset="0"/>
                <a:cs typeface="Arial" panose="020B0604020202020204" pitchFamily="34" charset="0"/>
              </a:rPr>
              <a:t> (ROS)</a:t>
            </a:r>
            <a:endParaRPr lang="el-GR" sz="28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1C4DB62-A7BE-4628-84B0-B67346D74C13}"/>
              </a:ext>
            </a:extLst>
          </p:cNvPr>
          <p:cNvSpPr txBox="1"/>
          <p:nvPr/>
        </p:nvSpPr>
        <p:spPr>
          <a:xfrm>
            <a:off x="240830" y="1242652"/>
            <a:ext cx="5565039" cy="4847609"/>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
            </a:pPr>
            <a:r>
              <a:rPr lang="el-GR" sz="1600" dirty="0">
                <a:latin typeface="Arial Nova Light" panose="020B0304020202020204" pitchFamily="34" charset="0"/>
              </a:rPr>
              <a:t>Τα νανοϋλικά μπορούν να οδηγήσουν στην παραγωγή </a:t>
            </a:r>
            <a:r>
              <a:rPr lang="en-US" sz="1600" dirty="0">
                <a:latin typeface="Arial Nova Light" panose="020B0304020202020204" pitchFamily="34" charset="0"/>
              </a:rPr>
              <a:t>ROS </a:t>
            </a:r>
            <a:r>
              <a:rPr lang="el-GR" sz="1600" dirty="0">
                <a:latin typeface="Arial Nova Light" panose="020B0304020202020204" pitchFamily="34" charset="0"/>
              </a:rPr>
              <a:t>με άμεσους και έμμεσους μηχανισμούς</a:t>
            </a:r>
          </a:p>
          <a:p>
            <a:pPr algn="just">
              <a:lnSpc>
                <a:spcPct val="150000"/>
              </a:lnSpc>
            </a:pPr>
            <a:endParaRPr lang="el-GR" sz="1600" dirty="0">
              <a:latin typeface="Arial Nova Light" panose="020B0304020202020204" pitchFamily="34" charset="0"/>
            </a:endParaRPr>
          </a:p>
          <a:p>
            <a:pPr marL="285750" indent="-285750" algn="just">
              <a:lnSpc>
                <a:spcPct val="150000"/>
              </a:lnSpc>
              <a:buFont typeface="Wingdings" panose="05000000000000000000" pitchFamily="2" charset="2"/>
              <a:buChar char="§"/>
            </a:pPr>
            <a:r>
              <a:rPr lang="el-GR" sz="1600" dirty="0">
                <a:latin typeface="Arial Nova Light" panose="020B0304020202020204" pitchFamily="34" charset="0"/>
              </a:rPr>
              <a:t>Οι άμεσοι μηχανισμοί πηγάζουν από τα φυσικοχημικά χαρακτηριστικά </a:t>
            </a:r>
          </a:p>
          <a:p>
            <a:pPr algn="just">
              <a:lnSpc>
                <a:spcPct val="150000"/>
              </a:lnSpc>
            </a:pPr>
            <a:endParaRPr lang="el-GR" sz="1600" dirty="0">
              <a:latin typeface="Arial Nova Light" panose="020B0304020202020204" pitchFamily="34" charset="0"/>
            </a:endParaRPr>
          </a:p>
          <a:p>
            <a:pPr marL="285750" indent="-285750" algn="just">
              <a:lnSpc>
                <a:spcPct val="150000"/>
              </a:lnSpc>
              <a:buFont typeface="Wingdings" panose="05000000000000000000" pitchFamily="2" charset="2"/>
              <a:buChar char="§"/>
            </a:pPr>
            <a:r>
              <a:rPr lang="el-GR" sz="1600" dirty="0">
                <a:latin typeface="Arial Nova Light" panose="020B0304020202020204" pitchFamily="34" charset="0"/>
              </a:rPr>
              <a:t>Τα φυσικοχημικά χαρακτηριστικά που συνεισφέρουν άμεσα στην παραγωγή </a:t>
            </a:r>
            <a:r>
              <a:rPr lang="en-US" sz="1600" dirty="0">
                <a:latin typeface="Arial Nova Light" panose="020B0304020202020204" pitchFamily="34" charset="0"/>
              </a:rPr>
              <a:t>ROS </a:t>
            </a:r>
            <a:r>
              <a:rPr lang="el-GR" sz="1600" dirty="0">
                <a:latin typeface="Arial Nova Light" panose="020B0304020202020204" pitchFamily="34" charset="0"/>
              </a:rPr>
              <a:t>είναι το μέγεθος, η χημική σύσταση και το ενεργειακό διάκενο</a:t>
            </a:r>
          </a:p>
          <a:p>
            <a:pPr marL="285750" indent="-285750" algn="just">
              <a:lnSpc>
                <a:spcPct val="150000"/>
              </a:lnSpc>
              <a:buFont typeface="Wingdings" panose="05000000000000000000" pitchFamily="2" charset="2"/>
              <a:buChar char="§"/>
            </a:pPr>
            <a:endParaRPr lang="el-GR" sz="1600" dirty="0">
              <a:latin typeface="Arial Nova Light" panose="020B0304020202020204" pitchFamily="34" charset="0"/>
            </a:endParaRPr>
          </a:p>
          <a:p>
            <a:pPr marL="285750" indent="-285750" algn="just">
              <a:lnSpc>
                <a:spcPct val="150000"/>
              </a:lnSpc>
              <a:buFont typeface="Wingdings" panose="05000000000000000000" pitchFamily="2" charset="2"/>
              <a:buChar char="§"/>
            </a:pPr>
            <a:r>
              <a:rPr lang="el-GR" sz="1600" dirty="0">
                <a:latin typeface="Arial Nova Light" panose="020B0304020202020204" pitchFamily="34" charset="0"/>
              </a:rPr>
              <a:t>Οι έμμεσοι μηχανισμοί περιλαμβάνουν την ενεργοποίηση του συστήματος της </a:t>
            </a:r>
            <a:r>
              <a:rPr lang="en-US" sz="1600" dirty="0">
                <a:latin typeface="Arial Nova Light" panose="020B0304020202020204" pitchFamily="34" charset="0"/>
              </a:rPr>
              <a:t>NADPH </a:t>
            </a:r>
            <a:r>
              <a:rPr lang="el-GR" sz="1600" dirty="0">
                <a:latin typeface="Arial Nova Light" panose="020B0304020202020204" pitchFamily="34" charset="0"/>
              </a:rPr>
              <a:t>οξειδάσης και τη μιτοχονδριακή βλάβη</a:t>
            </a:r>
          </a:p>
        </p:txBody>
      </p:sp>
      <p:sp>
        <p:nvSpPr>
          <p:cNvPr id="9" name="TextBox 8">
            <a:extLst>
              <a:ext uri="{FF2B5EF4-FFF2-40B4-BE49-F238E27FC236}">
                <a16:creationId xmlns:a16="http://schemas.microsoft.com/office/drawing/2014/main" id="{07DDC3F9-30E8-4677-8FDE-43084CB94085}"/>
              </a:ext>
            </a:extLst>
          </p:cNvPr>
          <p:cNvSpPr txBox="1"/>
          <p:nvPr/>
        </p:nvSpPr>
        <p:spPr>
          <a:xfrm>
            <a:off x="6096000" y="6154733"/>
            <a:ext cx="4957765" cy="646331"/>
          </a:xfrm>
          <a:prstGeom prst="rect">
            <a:avLst/>
          </a:prstGeom>
          <a:noFill/>
        </p:spPr>
        <p:txBody>
          <a:bodyPr wrap="square">
            <a:spAutoFit/>
          </a:bodyPr>
          <a:lstStyle/>
          <a:p>
            <a:pPr algn="ctr"/>
            <a:r>
              <a:rPr lang="en-US" sz="900" dirty="0" err="1">
                <a:latin typeface="Arial Nova Light" panose="020B0304020202020204" pitchFamily="34" charset="0"/>
              </a:rPr>
              <a:t>Dayem</a:t>
            </a:r>
            <a:r>
              <a:rPr lang="en-US" sz="900" dirty="0">
                <a:latin typeface="Arial Nova Light" panose="020B0304020202020204" pitchFamily="34" charset="0"/>
              </a:rPr>
              <a:t>, A. A., Hossain, M. K., Lee, S. Bin, Kim, K., </a:t>
            </a:r>
            <a:r>
              <a:rPr lang="en-US" sz="900" dirty="0" err="1">
                <a:latin typeface="Arial Nova Light" panose="020B0304020202020204" pitchFamily="34" charset="0"/>
              </a:rPr>
              <a:t>Saha</a:t>
            </a:r>
            <a:r>
              <a:rPr lang="en-US" sz="900" dirty="0">
                <a:latin typeface="Arial Nova Light" panose="020B0304020202020204" pitchFamily="34" charset="0"/>
              </a:rPr>
              <a:t>, S. K., Yang, G. M., Choi, H. Y., &amp; Cho, S. G. (2017). The role of reactive oxygen species (ROS) in the biological activities of metallic nanoparticles. In International Journal of Molecular Sciences (Vol. 18, Issue 1, p. 120). MDPI AG. https://doi.org/10.3390/ijms18010120</a:t>
            </a:r>
          </a:p>
        </p:txBody>
      </p:sp>
      <p:pic>
        <p:nvPicPr>
          <p:cNvPr id="4" name="Picture 3" descr="Λογότυπα Π.Θ. | Πανεπιστήμιο Θεσσαλίας">
            <a:extLst>
              <a:ext uri="{FF2B5EF4-FFF2-40B4-BE49-F238E27FC236}">
                <a16:creationId xmlns:a16="http://schemas.microsoft.com/office/drawing/2014/main" id="{DDDD4460-B38E-2544-BA27-82EC4ABCC7D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537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a:extLst>
              <a:ext uri="{FF2B5EF4-FFF2-40B4-BE49-F238E27FC236}">
                <a16:creationId xmlns:a16="http://schemas.microsoft.com/office/drawing/2014/main" id="{2DC32CE0-5E96-4B75-A8F5-94B69D5877C2}"/>
              </a:ext>
            </a:extLst>
          </p:cNvPr>
          <p:cNvSpPr txBox="1">
            <a:spLocks/>
          </p:cNvSpPr>
          <p:nvPr/>
        </p:nvSpPr>
        <p:spPr>
          <a:xfrm>
            <a:off x="240830" y="121408"/>
            <a:ext cx="11710340" cy="812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60000"/>
              </a:lnSpc>
            </a:pPr>
            <a:r>
              <a:rPr lang="el-GR" sz="2600" b="1" dirty="0">
                <a:latin typeface="Arial" panose="020B0604020202020204" pitchFamily="34" charset="0"/>
                <a:cs typeface="Arial" panose="020B0604020202020204" pitchFamily="34" charset="0"/>
              </a:rPr>
              <a:t>ΤΟ ΜΕΓΕΘΟΣ ΕΥΘΥΝΕΤΑΙ ΓΙΑ ΤΗΝ ΠΡΟΚΛΗΣΗ ΔΥΣΜΕΝΩΝ ΕΠΙΠΤΩΣΕΩΝ ΣΕ ΔΕΥΤΕΡΟΓΕΝΗ ΣΗΜΕΙΑ</a:t>
            </a:r>
          </a:p>
        </p:txBody>
      </p:sp>
      <p:pic>
        <p:nvPicPr>
          <p:cNvPr id="4" name="Picture 3">
            <a:extLst>
              <a:ext uri="{FF2B5EF4-FFF2-40B4-BE49-F238E27FC236}">
                <a16:creationId xmlns:a16="http://schemas.microsoft.com/office/drawing/2014/main" id="{71591B44-8660-42F6-A767-2C34CFAFCB1F}"/>
              </a:ext>
            </a:extLst>
          </p:cNvPr>
          <p:cNvPicPr>
            <a:picLocks noChangeAspect="1"/>
          </p:cNvPicPr>
          <p:nvPr/>
        </p:nvPicPr>
        <p:blipFill>
          <a:blip r:embed="rId2"/>
          <a:stretch>
            <a:fillRect/>
          </a:stretch>
        </p:blipFill>
        <p:spPr>
          <a:xfrm>
            <a:off x="4978266" y="1224420"/>
            <a:ext cx="6972904" cy="5098222"/>
          </a:xfrm>
          <a:prstGeom prst="rect">
            <a:avLst/>
          </a:prstGeom>
        </p:spPr>
      </p:pic>
      <p:sp>
        <p:nvSpPr>
          <p:cNvPr id="5" name="TextBox 4">
            <a:extLst>
              <a:ext uri="{FF2B5EF4-FFF2-40B4-BE49-F238E27FC236}">
                <a16:creationId xmlns:a16="http://schemas.microsoft.com/office/drawing/2014/main" id="{B0B00FC3-54FF-45F4-9C8C-010DDA361C86}"/>
              </a:ext>
            </a:extLst>
          </p:cNvPr>
          <p:cNvSpPr txBox="1"/>
          <p:nvPr/>
        </p:nvSpPr>
        <p:spPr>
          <a:xfrm>
            <a:off x="407137" y="1544844"/>
            <a:ext cx="4364888" cy="4195572"/>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
            </a:pPr>
            <a:r>
              <a:rPr lang="el-GR" dirty="0">
                <a:latin typeface="Arial Nova Light" panose="020B0304020202020204" pitchFamily="34" charset="0"/>
              </a:rPr>
              <a:t>Το εξαιρετικά μικρό μέγεθος είναι καθοριστικός παράγοντας για την πρόκληση τοξικών επιδράσεων </a:t>
            </a:r>
          </a:p>
          <a:p>
            <a:pPr marL="285750" indent="-285750" algn="just">
              <a:lnSpc>
                <a:spcPct val="150000"/>
              </a:lnSpc>
              <a:buFont typeface="Wingdings" panose="05000000000000000000" pitchFamily="2" charset="2"/>
              <a:buChar char="§"/>
            </a:pPr>
            <a:endParaRPr lang="el-GR" dirty="0">
              <a:latin typeface="Arial Nova Light" panose="020B0304020202020204" pitchFamily="34" charset="0"/>
            </a:endParaRPr>
          </a:p>
          <a:p>
            <a:pPr marL="285750" indent="-285750" algn="just">
              <a:lnSpc>
                <a:spcPct val="150000"/>
              </a:lnSpc>
              <a:buFont typeface="Wingdings" panose="05000000000000000000" pitchFamily="2" charset="2"/>
              <a:buChar char="§"/>
            </a:pPr>
            <a:r>
              <a:rPr lang="el-GR" dirty="0">
                <a:latin typeface="Arial Nova Light" panose="020B0304020202020204" pitchFamily="34" charset="0"/>
              </a:rPr>
              <a:t>Μικρού μεγέθους νανοϋλικά μπορούν εύκολα να διαπερνούν τους  φυσικούς φραγμούς του σώματος </a:t>
            </a:r>
          </a:p>
          <a:p>
            <a:pPr marL="285750" indent="-285750" algn="just">
              <a:lnSpc>
                <a:spcPct val="150000"/>
              </a:lnSpc>
              <a:buFont typeface="Wingdings" panose="05000000000000000000" pitchFamily="2" charset="2"/>
              <a:buChar char="§"/>
            </a:pPr>
            <a:endParaRPr lang="el-GR" dirty="0">
              <a:latin typeface="Arial Nova Light" panose="020B0304020202020204" pitchFamily="34" charset="0"/>
            </a:endParaRPr>
          </a:p>
          <a:p>
            <a:pPr marL="285750" indent="-285750" algn="just">
              <a:lnSpc>
                <a:spcPct val="150000"/>
              </a:lnSpc>
              <a:buFont typeface="Wingdings" panose="05000000000000000000" pitchFamily="2" charset="2"/>
              <a:buChar char="§"/>
            </a:pPr>
            <a:r>
              <a:rPr lang="el-GR" dirty="0">
                <a:latin typeface="Arial Nova Light" panose="020B0304020202020204" pitchFamily="34" charset="0"/>
              </a:rPr>
              <a:t>Πρόκληση δευτερογενών επιδράσεων σε περιοχές εκτός του σημείου έκθεσης</a:t>
            </a:r>
            <a:endParaRPr lang="en-US" dirty="0">
              <a:latin typeface="Arial Nova Light" panose="020B0304020202020204" pitchFamily="34" charset="0"/>
            </a:endParaRPr>
          </a:p>
        </p:txBody>
      </p:sp>
      <p:pic>
        <p:nvPicPr>
          <p:cNvPr id="2" name="Picture 1">
            <a:extLst>
              <a:ext uri="{FF2B5EF4-FFF2-40B4-BE49-F238E27FC236}">
                <a16:creationId xmlns:a16="http://schemas.microsoft.com/office/drawing/2014/main" id="{E4743256-7E3E-287C-9E28-6A4F185739FC}"/>
              </a:ext>
            </a:extLst>
          </p:cNvPr>
          <p:cNvPicPr>
            <a:picLocks noChangeAspect="1"/>
          </p:cNvPicPr>
          <p:nvPr/>
        </p:nvPicPr>
        <p:blipFill>
          <a:blip r:embed="rId3"/>
          <a:stretch>
            <a:fillRect/>
          </a:stretch>
        </p:blipFill>
        <p:spPr>
          <a:xfrm>
            <a:off x="528534" y="6326702"/>
            <a:ext cx="1335140" cy="475529"/>
          </a:xfrm>
          <a:prstGeom prst="rect">
            <a:avLst/>
          </a:prstGeom>
        </p:spPr>
      </p:pic>
      <p:pic>
        <p:nvPicPr>
          <p:cNvPr id="3" name="Picture 2" descr="Λογότυπα Π.Θ. | Πανεπιστήμιο Θεσσαλίας">
            <a:extLst>
              <a:ext uri="{FF2B5EF4-FFF2-40B4-BE49-F238E27FC236}">
                <a16:creationId xmlns:a16="http://schemas.microsoft.com/office/drawing/2014/main" id="{E537EF44-78FB-527C-56AA-8782BF6DD9E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6105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a:extLst>
              <a:ext uri="{FF2B5EF4-FFF2-40B4-BE49-F238E27FC236}">
                <a16:creationId xmlns:a16="http://schemas.microsoft.com/office/drawing/2014/main" id="{2DC32CE0-5E96-4B75-A8F5-94B69D5877C2}"/>
              </a:ext>
            </a:extLst>
          </p:cNvPr>
          <p:cNvSpPr txBox="1">
            <a:spLocks/>
          </p:cNvSpPr>
          <p:nvPr/>
        </p:nvSpPr>
        <p:spPr>
          <a:xfrm>
            <a:off x="240830" y="121408"/>
            <a:ext cx="11710340" cy="812127"/>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60000"/>
              </a:lnSpc>
            </a:pPr>
            <a:r>
              <a:rPr lang="el-GR" sz="2800" b="1" dirty="0">
                <a:latin typeface="Arial" panose="020B0604020202020204" pitchFamily="34" charset="0"/>
                <a:cs typeface="Arial" panose="020B0604020202020204" pitchFamily="34" charset="0"/>
              </a:rPr>
              <a:t>Η ΜΕΙΩΣΗ ΤΟΥ ΜΕΓΕΘΟΥΣ ΠΡΟΚΑΛΕΙ ΑΥΞΗΣΗ ΤΗΣ ΔΡΑΣΤΙΚΟΤΗΤΑΣ</a:t>
            </a:r>
          </a:p>
        </p:txBody>
      </p:sp>
      <p:sp>
        <p:nvSpPr>
          <p:cNvPr id="5" name="TextBox 4">
            <a:extLst>
              <a:ext uri="{FF2B5EF4-FFF2-40B4-BE49-F238E27FC236}">
                <a16:creationId xmlns:a16="http://schemas.microsoft.com/office/drawing/2014/main" id="{B0B00FC3-54FF-45F4-9C8C-010DDA361C86}"/>
              </a:ext>
            </a:extLst>
          </p:cNvPr>
          <p:cNvSpPr txBox="1"/>
          <p:nvPr/>
        </p:nvSpPr>
        <p:spPr>
          <a:xfrm>
            <a:off x="559283" y="1327786"/>
            <a:ext cx="11073434" cy="4355167"/>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
            </a:pPr>
            <a:r>
              <a:rPr lang="el-GR" sz="1600" dirty="0">
                <a:latin typeface="Arial Nova Light" panose="020B0304020202020204" pitchFamily="34" charset="0"/>
              </a:rPr>
              <a:t>Όσο μικρότερο είναι το μέγεθος των νανοϋλικών τόσο μεγαλύτερη γίνεται η επιφάνεια ανά μονάδα μάζας, αυξάνοντας τη δραστικότητα της επιφάνειας</a:t>
            </a:r>
          </a:p>
          <a:p>
            <a:pPr marL="285750" indent="-285750" algn="just">
              <a:lnSpc>
                <a:spcPct val="150000"/>
              </a:lnSpc>
              <a:buFont typeface="Wingdings" panose="05000000000000000000" pitchFamily="2" charset="2"/>
              <a:buChar char="§"/>
            </a:pPr>
            <a:endParaRPr lang="el-GR" sz="1600" dirty="0">
              <a:latin typeface="Arial Nova Light" panose="020B0304020202020204" pitchFamily="34" charset="0"/>
            </a:endParaRPr>
          </a:p>
          <a:p>
            <a:pPr marL="285750" indent="-285750" algn="just">
              <a:lnSpc>
                <a:spcPct val="150000"/>
              </a:lnSpc>
              <a:buFont typeface="Wingdings" panose="05000000000000000000" pitchFamily="2" charset="2"/>
              <a:buChar char="§"/>
            </a:pPr>
            <a:r>
              <a:rPr lang="el-GR" sz="1600" dirty="0">
                <a:latin typeface="Arial Nova Light" panose="020B0304020202020204" pitchFamily="34" charset="0"/>
              </a:rPr>
              <a:t>Η υψηλή επιφανειακή δραστικότητα έχει συσχετιστεί με την αυξημένη ικανότητα παραγωγής ROS μέσω δύο οδών</a:t>
            </a:r>
          </a:p>
          <a:p>
            <a:pPr marL="285750" indent="-285750" algn="just">
              <a:lnSpc>
                <a:spcPct val="150000"/>
              </a:lnSpc>
              <a:buFont typeface="Wingdings" panose="05000000000000000000" pitchFamily="2" charset="2"/>
              <a:buChar char="§"/>
            </a:pPr>
            <a:endParaRPr lang="el-GR" sz="1600" dirty="0">
              <a:latin typeface="Arial Nova Light" panose="020B0304020202020204" pitchFamily="34" charset="0"/>
            </a:endParaRPr>
          </a:p>
          <a:p>
            <a:pPr marL="285750" indent="-285750" algn="just">
              <a:lnSpc>
                <a:spcPct val="150000"/>
              </a:lnSpc>
              <a:buFont typeface="Wingdings" panose="05000000000000000000" pitchFamily="2" charset="2"/>
              <a:buChar char="§"/>
            </a:pPr>
            <a:r>
              <a:rPr lang="el-GR" sz="1600" dirty="0">
                <a:latin typeface="Arial Nova Light" panose="020B0304020202020204" pitchFamily="34" charset="0"/>
              </a:rPr>
              <a:t>Πρώτον, η ταυτόχρονη παρουσία οξειδωτικών παραγόντων και ελεύθερων ριζών, που μπορούν να δεσμευτούν στην επιφάνεια των νανοϋλικών, οδηγούν στο σχηματισμό πιο δραστικών οντοτήτων, που ανήκουν στις ROS, όπως </a:t>
            </a:r>
            <a:r>
              <a:rPr lang="el-GR" sz="1600" b="1" dirty="0">
                <a:latin typeface="Arial" panose="020B0604020202020204" pitchFamily="34" charset="0"/>
                <a:cs typeface="Arial" panose="020B0604020202020204" pitchFamily="34" charset="0"/>
              </a:rPr>
              <a:t>O</a:t>
            </a:r>
            <a:r>
              <a:rPr lang="el-GR" sz="1600" b="1" baseline="-25000" dirty="0">
                <a:latin typeface="Arial" panose="020B0604020202020204" pitchFamily="34" charset="0"/>
                <a:cs typeface="Arial" panose="020B0604020202020204" pitchFamily="34" charset="0"/>
              </a:rPr>
              <a:t>2</a:t>
            </a:r>
            <a:r>
              <a:rPr lang="el-GR" sz="1600" b="1" baseline="30000" dirty="0">
                <a:latin typeface="Arial" panose="020B0604020202020204" pitchFamily="34" charset="0"/>
                <a:cs typeface="Arial" panose="020B0604020202020204" pitchFamily="34" charset="0"/>
              </a:rPr>
              <a:t>•−</a:t>
            </a:r>
            <a:r>
              <a:rPr lang="el-GR" sz="1600" dirty="0">
                <a:latin typeface="Arial Nova Light" panose="020B0304020202020204" pitchFamily="34" charset="0"/>
              </a:rPr>
              <a:t> και </a:t>
            </a:r>
            <a:r>
              <a:rPr lang="el-GR" sz="1600" b="1" dirty="0">
                <a:latin typeface="Arial" panose="020B0604020202020204" pitchFamily="34" charset="0"/>
                <a:cs typeface="Arial" panose="020B0604020202020204" pitchFamily="34" charset="0"/>
              </a:rPr>
              <a:t>OH</a:t>
            </a:r>
            <a:r>
              <a:rPr lang="el-GR" sz="1600" b="1" baseline="30000" dirty="0">
                <a:latin typeface="Arial" panose="020B0604020202020204" pitchFamily="34" charset="0"/>
                <a:cs typeface="Arial" panose="020B0604020202020204" pitchFamily="34" charset="0"/>
              </a:rPr>
              <a:t>•</a:t>
            </a:r>
          </a:p>
          <a:p>
            <a:pPr marL="285750" indent="-285750" algn="just">
              <a:lnSpc>
                <a:spcPct val="150000"/>
              </a:lnSpc>
              <a:buFont typeface="Wingdings" panose="05000000000000000000" pitchFamily="2" charset="2"/>
              <a:buChar char="§"/>
            </a:pPr>
            <a:endParaRPr lang="el-GR" sz="1600" baseline="30000" dirty="0">
              <a:latin typeface="Arial Nova Light" panose="020B0304020202020204" pitchFamily="34" charset="0"/>
            </a:endParaRPr>
          </a:p>
          <a:p>
            <a:pPr marL="285750" indent="-285750" algn="just">
              <a:lnSpc>
                <a:spcPct val="150000"/>
              </a:lnSpc>
              <a:buFont typeface="Wingdings" panose="05000000000000000000" pitchFamily="2" charset="2"/>
              <a:buChar char="§"/>
            </a:pPr>
            <a:r>
              <a:rPr lang="el-GR" sz="1600" dirty="0">
                <a:latin typeface="Arial Nova Light" panose="020B0304020202020204" pitchFamily="34" charset="0"/>
              </a:rPr>
              <a:t>Δεύτερον, οι τροποποιήσεις στη χημεία της επιφάνειας, που προκύπτουν από τη μείωση του μεγέθους, προκαλούν ελαττώματα και τροποποιήσεις των ηλεκτρονικών ιδιοτήτων, δημιουργώντας δραστικές θέσεις στην επιφάνεια των υλικών. Εντός αυτών των θέσεων, τα νανοϋλικά μπορούν να αλληλεπιδράσουν με το O</a:t>
            </a:r>
            <a:r>
              <a:rPr lang="el-GR" sz="1600" baseline="-25000" dirty="0">
                <a:latin typeface="Arial Nova Light" panose="020B0304020202020204" pitchFamily="34" charset="0"/>
              </a:rPr>
              <a:t>2</a:t>
            </a:r>
            <a:r>
              <a:rPr lang="el-GR" sz="1600" dirty="0">
                <a:latin typeface="Arial Nova Light" panose="020B0304020202020204" pitchFamily="34" charset="0"/>
              </a:rPr>
              <a:t>, να ανταλλάξουν ηλεκτρόνια και να προκαλέσουν την παραγωγή </a:t>
            </a:r>
            <a:r>
              <a:rPr lang="el-GR" sz="1600" b="1" dirty="0">
                <a:latin typeface="Arial" panose="020B0604020202020204" pitchFamily="34" charset="0"/>
                <a:cs typeface="Arial" panose="020B0604020202020204" pitchFamily="34" charset="0"/>
              </a:rPr>
              <a:t>O</a:t>
            </a:r>
            <a:r>
              <a:rPr lang="el-GR" sz="1600" b="1" baseline="-25000" dirty="0">
                <a:latin typeface="Arial" panose="020B0604020202020204" pitchFamily="34" charset="0"/>
                <a:cs typeface="Arial" panose="020B0604020202020204" pitchFamily="34" charset="0"/>
              </a:rPr>
              <a:t>2</a:t>
            </a:r>
            <a:r>
              <a:rPr lang="el-GR" sz="1600" b="1" baseline="30000" dirty="0">
                <a:latin typeface="Arial" panose="020B0604020202020204" pitchFamily="34" charset="0"/>
                <a:cs typeface="Arial" panose="020B0604020202020204" pitchFamily="34" charset="0"/>
              </a:rPr>
              <a:t>•−</a:t>
            </a:r>
          </a:p>
        </p:txBody>
      </p:sp>
      <p:pic>
        <p:nvPicPr>
          <p:cNvPr id="3" name="Picture 2" descr="Λογότυπα Π.Θ. | Πανεπιστήμιο Θεσσαλίας">
            <a:extLst>
              <a:ext uri="{FF2B5EF4-FFF2-40B4-BE49-F238E27FC236}">
                <a16:creationId xmlns:a16="http://schemas.microsoft.com/office/drawing/2014/main" id="{A00CAD56-C2EE-0E43-14D6-3858250AD754}"/>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4288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a:extLst>
              <a:ext uri="{FF2B5EF4-FFF2-40B4-BE49-F238E27FC236}">
                <a16:creationId xmlns:a16="http://schemas.microsoft.com/office/drawing/2014/main" id="{2DC32CE0-5E96-4B75-A8F5-94B69D5877C2}"/>
              </a:ext>
            </a:extLst>
          </p:cNvPr>
          <p:cNvSpPr txBox="1">
            <a:spLocks/>
          </p:cNvSpPr>
          <p:nvPr/>
        </p:nvSpPr>
        <p:spPr>
          <a:xfrm>
            <a:off x="240830" y="166972"/>
            <a:ext cx="11710340" cy="812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60000"/>
              </a:lnSpc>
            </a:pPr>
            <a:r>
              <a:rPr lang="el-GR" sz="2600" b="1" dirty="0">
                <a:latin typeface="Arial" panose="020B0604020202020204" pitchFamily="34" charset="0"/>
                <a:cs typeface="Arial" panose="020B0604020202020204" pitchFamily="34" charset="0"/>
              </a:rPr>
              <a:t>Η ΧΗΜΙΚΗ ΣΥΣΤΑΣΗ ΣΥΝΕΙΣΦΕΡΕΙ ΣΤΗΝ ΠΑΡΑΓΩΓΗ ΤΗΣ ΔΡΑΣΤΙΚΗΣ ΡΙΖΑΣ ΥΔΡΟΞΥΛΙΟΥ</a:t>
            </a:r>
          </a:p>
        </p:txBody>
      </p:sp>
      <p:sp>
        <p:nvSpPr>
          <p:cNvPr id="5" name="TextBox 4">
            <a:extLst>
              <a:ext uri="{FF2B5EF4-FFF2-40B4-BE49-F238E27FC236}">
                <a16:creationId xmlns:a16="http://schemas.microsoft.com/office/drawing/2014/main" id="{B0B00FC3-54FF-45F4-9C8C-010DDA361C86}"/>
              </a:ext>
            </a:extLst>
          </p:cNvPr>
          <p:cNvSpPr txBox="1"/>
          <p:nvPr/>
        </p:nvSpPr>
        <p:spPr>
          <a:xfrm>
            <a:off x="559283" y="1266989"/>
            <a:ext cx="11073434" cy="2139175"/>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
            </a:pPr>
            <a:r>
              <a:rPr lang="el-GR" sz="1600" dirty="0">
                <a:latin typeface="Arial Nova Light" panose="020B0304020202020204" pitchFamily="34" charset="0"/>
              </a:rPr>
              <a:t>Νανοϋλικά αποτελούμενα από μέταλλα ή οξείδια μετάλλων διεγείρουν την παραγωγή </a:t>
            </a:r>
            <a:r>
              <a:rPr lang="en-US" sz="1600" dirty="0">
                <a:latin typeface="Arial Nova Light" panose="020B0304020202020204" pitchFamily="34" charset="0"/>
              </a:rPr>
              <a:t>ROS</a:t>
            </a:r>
          </a:p>
          <a:p>
            <a:pPr marL="285750" indent="-285750" algn="just">
              <a:lnSpc>
                <a:spcPct val="150000"/>
              </a:lnSpc>
              <a:buFont typeface="Wingdings" panose="05000000000000000000" pitchFamily="2" charset="2"/>
              <a:buChar char="§"/>
            </a:pPr>
            <a:endParaRPr lang="en-US" sz="1600" dirty="0">
              <a:latin typeface="Arial Nova Light" panose="020B0304020202020204" pitchFamily="34" charset="0"/>
            </a:endParaRPr>
          </a:p>
          <a:p>
            <a:pPr marL="285750" indent="-285750" algn="just">
              <a:lnSpc>
                <a:spcPct val="150000"/>
              </a:lnSpc>
              <a:buFont typeface="Wingdings" panose="05000000000000000000" pitchFamily="2" charset="2"/>
              <a:buChar char="§"/>
            </a:pPr>
            <a:r>
              <a:rPr lang="el-GR" sz="1600" dirty="0">
                <a:latin typeface="Arial Nova Light" panose="020B0304020202020204" pitchFamily="34" charset="0"/>
              </a:rPr>
              <a:t>Τα στοιχεία μετάπτωσης, όπως π.χ. ο σίδηρος </a:t>
            </a:r>
            <a:r>
              <a:rPr lang="en-US" sz="1600" dirty="0">
                <a:latin typeface="Arial Nova Light" panose="020B0304020202020204" pitchFamily="34" charset="0"/>
              </a:rPr>
              <a:t>(Fe), </a:t>
            </a:r>
            <a:r>
              <a:rPr lang="el-GR" sz="1600" dirty="0">
                <a:latin typeface="Arial Nova Light" panose="020B0304020202020204" pitchFamily="34" charset="0"/>
              </a:rPr>
              <a:t>ο χαλκός </a:t>
            </a:r>
            <a:r>
              <a:rPr lang="en-US" sz="1600" dirty="0">
                <a:latin typeface="Arial Nova Light" panose="020B0304020202020204" pitchFamily="34" charset="0"/>
              </a:rPr>
              <a:t>(Cu), </a:t>
            </a:r>
            <a:r>
              <a:rPr lang="el-GR" sz="1600" dirty="0">
                <a:latin typeface="Arial Nova Light" panose="020B0304020202020204" pitchFamily="34" charset="0"/>
              </a:rPr>
              <a:t>το χρώμιο </a:t>
            </a:r>
            <a:r>
              <a:rPr lang="en-US" sz="1600" dirty="0">
                <a:latin typeface="Arial Nova Light" panose="020B0304020202020204" pitchFamily="34" charset="0"/>
              </a:rPr>
              <a:t>(Cr)</a:t>
            </a:r>
            <a:r>
              <a:rPr lang="el-GR" sz="1600" dirty="0">
                <a:latin typeface="Arial Nova Light" panose="020B0304020202020204" pitchFamily="34" charset="0"/>
              </a:rPr>
              <a:t>, το κοβάλτιο </a:t>
            </a:r>
            <a:r>
              <a:rPr lang="en-US" sz="1600" dirty="0">
                <a:latin typeface="Arial Nova Light" panose="020B0304020202020204" pitchFamily="34" charset="0"/>
              </a:rPr>
              <a:t>(Co) </a:t>
            </a:r>
            <a:r>
              <a:rPr lang="el-GR" sz="1600" dirty="0">
                <a:latin typeface="Arial Nova Light" panose="020B0304020202020204" pitchFamily="34" charset="0"/>
              </a:rPr>
              <a:t>και το βανάδιο (</a:t>
            </a:r>
            <a:r>
              <a:rPr lang="en-US" sz="1600" dirty="0" err="1">
                <a:latin typeface="Arial Nova Light" panose="020B0304020202020204" pitchFamily="34" charset="0"/>
              </a:rPr>
              <a:t>Va</a:t>
            </a:r>
            <a:r>
              <a:rPr lang="en-US" sz="1600" dirty="0">
                <a:latin typeface="Arial Nova Light" panose="020B0304020202020204" pitchFamily="34" charset="0"/>
              </a:rPr>
              <a:t>)</a:t>
            </a:r>
            <a:r>
              <a:rPr lang="el-GR" sz="1600" dirty="0">
                <a:latin typeface="Arial Nova Light" panose="020B0304020202020204" pitchFamily="34" charset="0"/>
              </a:rPr>
              <a:t> συμμέτεχουν στις ενδογενείς αντιδράσεις </a:t>
            </a:r>
            <a:r>
              <a:rPr lang="en-US" sz="1600" dirty="0">
                <a:latin typeface="Arial Nova Light" panose="020B0304020202020204" pitchFamily="34" charset="0"/>
              </a:rPr>
              <a:t>Fenton </a:t>
            </a:r>
            <a:r>
              <a:rPr lang="el-GR" sz="1600" dirty="0">
                <a:latin typeface="Arial Nova Light" panose="020B0304020202020204" pitchFamily="34" charset="0"/>
              </a:rPr>
              <a:t>και Ηα</a:t>
            </a:r>
            <a:r>
              <a:rPr lang="en-US" sz="1600" dirty="0" err="1">
                <a:latin typeface="Arial Nova Light" panose="020B0304020202020204" pitchFamily="34" charset="0"/>
              </a:rPr>
              <a:t>ber</a:t>
            </a:r>
            <a:r>
              <a:rPr lang="en-US" sz="1600" dirty="0">
                <a:latin typeface="Arial Nova Light" panose="020B0304020202020204" pitchFamily="34" charset="0"/>
              </a:rPr>
              <a:t>-Weiss</a:t>
            </a:r>
          </a:p>
          <a:p>
            <a:pPr marL="285750" indent="-285750" algn="just">
              <a:lnSpc>
                <a:spcPct val="150000"/>
              </a:lnSpc>
              <a:buFont typeface="Wingdings" panose="05000000000000000000" pitchFamily="2" charset="2"/>
              <a:buChar char="§"/>
            </a:pPr>
            <a:endParaRPr lang="en-US" sz="1600" b="1" baseline="30000" dirty="0">
              <a:latin typeface="Arial Nova Light" panose="020B0304020202020204" pitchFamily="34" charset="0"/>
            </a:endParaRPr>
          </a:p>
          <a:p>
            <a:pPr marL="285750" indent="-285750" algn="just">
              <a:lnSpc>
                <a:spcPct val="150000"/>
              </a:lnSpc>
              <a:buFont typeface="Wingdings" panose="05000000000000000000" pitchFamily="2" charset="2"/>
              <a:buChar char="§"/>
            </a:pPr>
            <a:r>
              <a:rPr lang="en-US" sz="1600" dirty="0">
                <a:latin typeface="Arial Nova Light" panose="020B0304020202020204" pitchFamily="34" charset="0"/>
              </a:rPr>
              <a:t>O Fe </a:t>
            </a:r>
            <a:r>
              <a:rPr lang="el-GR" sz="1600" dirty="0">
                <a:latin typeface="Arial Nova Light" panose="020B0304020202020204" pitchFamily="34" charset="0"/>
              </a:rPr>
              <a:t>και ο </a:t>
            </a:r>
            <a:r>
              <a:rPr lang="en-US" sz="1600" dirty="0">
                <a:latin typeface="Arial Nova Light" panose="020B0304020202020204" pitchFamily="34" charset="0"/>
              </a:rPr>
              <a:t>Cu </a:t>
            </a:r>
            <a:r>
              <a:rPr lang="el-GR" sz="1600" dirty="0">
                <a:latin typeface="Arial Nova Light" panose="020B0304020202020204" pitchFamily="34" charset="0"/>
              </a:rPr>
              <a:t>συμμετέχουν στις αντιδράσεις </a:t>
            </a:r>
            <a:r>
              <a:rPr lang="en-US" sz="1600" dirty="0">
                <a:latin typeface="Arial Nova Light" panose="020B0304020202020204" pitchFamily="34" charset="0"/>
              </a:rPr>
              <a:t>Fenton</a:t>
            </a:r>
            <a:r>
              <a:rPr lang="el-GR" sz="1600" dirty="0">
                <a:latin typeface="Arial Nova Light" panose="020B0304020202020204" pitchFamily="34" charset="0"/>
              </a:rPr>
              <a:t>, ενώ τα υπόλοιπα μέταλλα και στους δύο τύπους αντιδράσεων</a:t>
            </a:r>
          </a:p>
        </p:txBody>
      </p:sp>
      <p:pic>
        <p:nvPicPr>
          <p:cNvPr id="2" name="Picture 1">
            <a:extLst>
              <a:ext uri="{FF2B5EF4-FFF2-40B4-BE49-F238E27FC236}">
                <a16:creationId xmlns:a16="http://schemas.microsoft.com/office/drawing/2014/main" id="{11D2739C-3554-45A7-8852-759D7A9CA5D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669705" y="3566126"/>
            <a:ext cx="8852589" cy="2590202"/>
          </a:xfrm>
          <a:prstGeom prst="rect">
            <a:avLst/>
          </a:prstGeom>
        </p:spPr>
      </p:pic>
      <p:sp>
        <p:nvSpPr>
          <p:cNvPr id="9" name="TextBox 8">
            <a:extLst>
              <a:ext uri="{FF2B5EF4-FFF2-40B4-BE49-F238E27FC236}">
                <a16:creationId xmlns:a16="http://schemas.microsoft.com/office/drawing/2014/main" id="{14340C34-177A-4759-A744-1D49CF04F222}"/>
              </a:ext>
            </a:extLst>
          </p:cNvPr>
          <p:cNvSpPr txBox="1"/>
          <p:nvPr/>
        </p:nvSpPr>
        <p:spPr>
          <a:xfrm>
            <a:off x="2478444" y="6338329"/>
            <a:ext cx="5274906" cy="369332"/>
          </a:xfrm>
          <a:prstGeom prst="rect">
            <a:avLst/>
          </a:prstGeom>
          <a:noFill/>
        </p:spPr>
        <p:txBody>
          <a:bodyPr wrap="square">
            <a:spAutoFit/>
          </a:bodyPr>
          <a:lstStyle/>
          <a:p>
            <a:pPr algn="ctr"/>
            <a:r>
              <a:rPr lang="en-US" sz="900" dirty="0">
                <a:latin typeface="Arial Nova Light" panose="020B0304020202020204" pitchFamily="34" charset="0"/>
              </a:rPr>
              <a:t>Henkel, R. (2010). ROS and DNA integrity—implications of male accessory gland infections. Clinical Andrology, 324–328. https://doi.org/10.3109/9781841847474-37</a:t>
            </a:r>
            <a:endParaRPr lang="el-GR" sz="900" dirty="0">
              <a:latin typeface="Arial Nova Light" panose="020B0304020202020204" pitchFamily="34" charset="0"/>
            </a:endParaRPr>
          </a:p>
        </p:txBody>
      </p:sp>
      <p:pic>
        <p:nvPicPr>
          <p:cNvPr id="4" name="Picture 3" descr="Λογότυπα Π.Θ. | Πανεπιστήμιο Θεσσαλίας">
            <a:extLst>
              <a:ext uri="{FF2B5EF4-FFF2-40B4-BE49-F238E27FC236}">
                <a16:creationId xmlns:a16="http://schemas.microsoft.com/office/drawing/2014/main" id="{98767EE4-F523-9B06-7B4F-8486FA34EC1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333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94682254-8188-42B5-8BB7-EF0F3EB5AF7C}"/>
              </a:ext>
            </a:extLst>
          </p:cNvPr>
          <p:cNvGraphicFramePr/>
          <p:nvPr>
            <p:extLst>
              <p:ext uri="{D42A27DB-BD31-4B8C-83A1-F6EECF244321}">
                <p14:modId xmlns:p14="http://schemas.microsoft.com/office/powerpoint/2010/main" val="142261928"/>
              </p:ext>
            </p:extLst>
          </p:nvPr>
        </p:nvGraphicFramePr>
        <p:xfrm>
          <a:off x="604278" y="839266"/>
          <a:ext cx="10940022" cy="58030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4DA36010-F619-4F56-A930-C7B7BC52FB14}"/>
              </a:ext>
            </a:extLst>
          </p:cNvPr>
          <p:cNvSpPr txBox="1"/>
          <p:nvPr/>
        </p:nvSpPr>
        <p:spPr>
          <a:xfrm>
            <a:off x="2126019" y="6446655"/>
            <a:ext cx="6094428" cy="381130"/>
          </a:xfrm>
          <a:prstGeom prst="rect">
            <a:avLst/>
          </a:prstGeom>
          <a:noFill/>
        </p:spPr>
        <p:txBody>
          <a:bodyPr wrap="square">
            <a:spAutoFit/>
          </a:bodyPr>
          <a:lstStyle/>
          <a:p>
            <a:pPr marL="304800" indent="-304800">
              <a:lnSpc>
                <a:spcPct val="107000"/>
              </a:lnSpc>
              <a:spcAft>
                <a:spcPts val="800"/>
              </a:spcAft>
            </a:pPr>
            <a:r>
              <a:rPr lang="el-GR" sz="900" dirty="0">
                <a:effectLst/>
                <a:latin typeface="Arial Nova Light" panose="020B0304020202020204" pitchFamily="34" charset="0"/>
                <a:ea typeface="Calibri" panose="020F0502020204030204" pitchFamily="34" charset="0"/>
                <a:cs typeface="Calibri" panose="020F0502020204030204" pitchFamily="34" charset="0"/>
              </a:rPr>
              <a:t>Rand, D. M. (2005). Mitochondrial genetics of aging: intergenomic conflict resolution. </a:t>
            </a:r>
            <a:r>
              <a:rPr lang="el-GR" sz="900" i="1" dirty="0">
                <a:effectLst/>
                <a:latin typeface="Arial Nova Light" panose="020B0304020202020204" pitchFamily="34" charset="0"/>
                <a:ea typeface="Calibri" panose="020F0502020204030204" pitchFamily="34" charset="0"/>
                <a:cs typeface="Calibri" panose="020F0502020204030204" pitchFamily="34" charset="0"/>
              </a:rPr>
              <a:t>Science of Aging Knowledge Environment : SAGE KE</a:t>
            </a:r>
            <a:r>
              <a:rPr lang="el-GR" sz="900" dirty="0">
                <a:effectLst/>
                <a:latin typeface="Arial Nova Light" panose="020B0304020202020204" pitchFamily="34" charset="0"/>
                <a:ea typeface="Calibri" panose="020F0502020204030204" pitchFamily="34" charset="0"/>
                <a:cs typeface="Calibri" panose="020F0502020204030204" pitchFamily="34" charset="0"/>
              </a:rPr>
              <a:t>, </a:t>
            </a:r>
            <a:r>
              <a:rPr lang="el-GR" sz="900" i="1" dirty="0">
                <a:effectLst/>
                <a:latin typeface="Arial Nova Light" panose="020B0304020202020204" pitchFamily="34" charset="0"/>
                <a:ea typeface="Calibri" panose="020F0502020204030204" pitchFamily="34" charset="0"/>
                <a:cs typeface="Calibri" panose="020F0502020204030204" pitchFamily="34" charset="0"/>
              </a:rPr>
              <a:t>2005</a:t>
            </a:r>
            <a:r>
              <a:rPr lang="el-GR" sz="900" dirty="0">
                <a:effectLst/>
                <a:latin typeface="Arial Nova Light" panose="020B0304020202020204" pitchFamily="34" charset="0"/>
                <a:ea typeface="Calibri" panose="020F0502020204030204" pitchFamily="34" charset="0"/>
                <a:cs typeface="Calibri" panose="020F0502020204030204" pitchFamily="34" charset="0"/>
              </a:rPr>
              <a:t>(45). https://doi.org/10.1126/SAGEKE.2005.45.RE5</a:t>
            </a:r>
            <a:endParaRPr lang="el-GR" sz="900" dirty="0">
              <a:effectLst/>
              <a:latin typeface="Arial Nova Light" panose="020B0304020202020204" pitchFamily="34" charset="0"/>
              <a:ea typeface="Calibri" panose="020F0502020204030204" pitchFamily="34" charset="0"/>
              <a:cs typeface="Times New Roman" panose="02020603050405020304" pitchFamily="18" charset="0"/>
            </a:endParaRPr>
          </a:p>
        </p:txBody>
      </p:sp>
      <p:sp>
        <p:nvSpPr>
          <p:cNvPr id="14" name="Τίτλος 7">
            <a:extLst>
              <a:ext uri="{FF2B5EF4-FFF2-40B4-BE49-F238E27FC236}">
                <a16:creationId xmlns:a16="http://schemas.microsoft.com/office/drawing/2014/main" id="{87CC9278-243A-41E7-AD0E-39002E3AC2A1}"/>
              </a:ext>
            </a:extLst>
          </p:cNvPr>
          <p:cNvSpPr txBox="1">
            <a:spLocks/>
          </p:cNvSpPr>
          <p:nvPr/>
        </p:nvSpPr>
        <p:spPr>
          <a:xfrm>
            <a:off x="240830" y="121408"/>
            <a:ext cx="11710340" cy="81212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latin typeface="Arial" panose="020B0604020202020204" pitchFamily="34" charset="0"/>
                <a:cs typeface="Arial" panose="020B0604020202020204" pitchFamily="34" charset="0"/>
              </a:rPr>
              <a:t>ΤΑ ΝΑΝΟΫΛΙΚΑ ΠΡΟΚΑΛΟΥΝ ΜΙΤΟΧΟΝΔΡΙΑΚΗ ΒΛΑΒΗ ΚΑΙ ΠΑΡΑΓΩΓΗ </a:t>
            </a:r>
            <a:r>
              <a:rPr lang="en-US" sz="2800" b="1" dirty="0">
                <a:latin typeface="Arial" panose="020B0604020202020204" pitchFamily="34" charset="0"/>
                <a:cs typeface="Arial" panose="020B0604020202020204" pitchFamily="34" charset="0"/>
              </a:rPr>
              <a:t>ROS</a:t>
            </a:r>
            <a:endParaRPr lang="el-GR" sz="2800" b="1" dirty="0">
              <a:latin typeface="Arial" panose="020B0604020202020204" pitchFamily="34" charset="0"/>
              <a:cs typeface="Arial" panose="020B0604020202020204" pitchFamily="34" charset="0"/>
            </a:endParaRPr>
          </a:p>
        </p:txBody>
      </p:sp>
      <p:pic>
        <p:nvPicPr>
          <p:cNvPr id="3" name="Picture 2" descr="Λογότυπα Π.Θ. | Πανεπιστήμιο Θεσσαλίας">
            <a:extLst>
              <a:ext uri="{FF2B5EF4-FFF2-40B4-BE49-F238E27FC236}">
                <a16:creationId xmlns:a16="http://schemas.microsoft.com/office/drawing/2014/main" id="{9FCB828E-9494-95FD-596B-F46CDA5C1C4C}"/>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8372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a:extLst>
              <a:ext uri="{FF2B5EF4-FFF2-40B4-BE49-F238E27FC236}">
                <a16:creationId xmlns:a16="http://schemas.microsoft.com/office/drawing/2014/main" id="{2DC32CE0-5E96-4B75-A8F5-94B69D5877C2}"/>
              </a:ext>
            </a:extLst>
          </p:cNvPr>
          <p:cNvSpPr txBox="1">
            <a:spLocks/>
          </p:cNvSpPr>
          <p:nvPr/>
        </p:nvSpPr>
        <p:spPr>
          <a:xfrm>
            <a:off x="240830" y="260934"/>
            <a:ext cx="11710340" cy="812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60000"/>
              </a:lnSpc>
            </a:pPr>
            <a:r>
              <a:rPr lang="el-GR" sz="2600" b="1" dirty="0">
                <a:latin typeface="Arial" panose="020B0604020202020204" pitchFamily="34" charset="0"/>
                <a:cs typeface="Arial" panose="020B0604020202020204" pitchFamily="34" charset="0"/>
              </a:rPr>
              <a:t>Η ΕΝΕΡΓΟΠΟΙΗΣΗ ΤΟΥ ΣΥΣΤΗΜΑΤΟΣ ΟΞΕΙΔΑΣΗΣ ΤΗΣ ΞΑΝΘΙΝΗΣ </a:t>
            </a:r>
            <a:r>
              <a:rPr lang="en-US" sz="2600" b="1" dirty="0">
                <a:latin typeface="Arial" panose="020B0604020202020204" pitchFamily="34" charset="0"/>
                <a:cs typeface="Arial" panose="020B0604020202020204" pitchFamily="34" charset="0"/>
              </a:rPr>
              <a:t>(NOX)</a:t>
            </a:r>
            <a:r>
              <a:rPr lang="el-GR" sz="2600" b="1" dirty="0">
                <a:latin typeface="Arial" panose="020B0604020202020204" pitchFamily="34" charset="0"/>
                <a:cs typeface="Arial" panose="020B0604020202020204" pitchFamily="34" charset="0"/>
              </a:rPr>
              <a:t> ΕΠΑΓΕΙ ΤΗΝ ΠΑΡΑΓΩΓΗ </a:t>
            </a:r>
            <a:r>
              <a:rPr lang="en-US" sz="2600" b="1" dirty="0">
                <a:latin typeface="Arial" panose="020B0604020202020204" pitchFamily="34" charset="0"/>
                <a:cs typeface="Arial" panose="020B0604020202020204" pitchFamily="34" charset="0"/>
              </a:rPr>
              <a:t>ROS </a:t>
            </a:r>
            <a:endParaRPr lang="el-GR" sz="26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0B00FC3-54FF-45F4-9C8C-010DDA361C86}"/>
              </a:ext>
            </a:extLst>
          </p:cNvPr>
          <p:cNvSpPr txBox="1"/>
          <p:nvPr/>
        </p:nvSpPr>
        <p:spPr>
          <a:xfrm>
            <a:off x="530962" y="1488727"/>
            <a:ext cx="11073434" cy="2262286"/>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
            </a:pPr>
            <a:r>
              <a:rPr lang="el-GR" sz="1600" dirty="0">
                <a:latin typeface="Arial Nova Light" panose="020B0304020202020204" pitchFamily="34" charset="0"/>
              </a:rPr>
              <a:t>Ενζυμικό διαμεμβρανικό σύμπλοκο που υπερεκφράζεται στα φαγοκύτταρα</a:t>
            </a:r>
          </a:p>
          <a:p>
            <a:pPr algn="just">
              <a:lnSpc>
                <a:spcPct val="150000"/>
              </a:lnSpc>
            </a:pPr>
            <a:endParaRPr lang="el-GR" sz="1600" dirty="0">
              <a:latin typeface="Arial Nova Light" panose="020B0304020202020204" pitchFamily="34" charset="0"/>
            </a:endParaRPr>
          </a:p>
          <a:p>
            <a:pPr marL="285750" indent="-285750" algn="just">
              <a:lnSpc>
                <a:spcPct val="150000"/>
              </a:lnSpc>
              <a:buFont typeface="Wingdings" panose="05000000000000000000" pitchFamily="2" charset="2"/>
              <a:buChar char="§"/>
            </a:pPr>
            <a:r>
              <a:rPr lang="el-GR" sz="1600" dirty="0">
                <a:latin typeface="Arial Nova Light" panose="020B0304020202020204" pitchFamily="34" charset="0"/>
              </a:rPr>
              <a:t>Παρουσία παθογόνων πυροδοτεί μία έκρηξη </a:t>
            </a:r>
            <a:r>
              <a:rPr lang="el-GR" sz="1600" b="1" dirty="0">
                <a:latin typeface="Arial" panose="020B0604020202020204" pitchFamily="34" charset="0"/>
                <a:cs typeface="Arial" panose="020B0604020202020204" pitchFamily="34" charset="0"/>
              </a:rPr>
              <a:t>O</a:t>
            </a:r>
            <a:r>
              <a:rPr lang="el-GR" sz="1600" b="1" baseline="-25000" dirty="0">
                <a:latin typeface="Arial" panose="020B0604020202020204" pitchFamily="34" charset="0"/>
                <a:cs typeface="Arial" panose="020B0604020202020204" pitchFamily="34" charset="0"/>
              </a:rPr>
              <a:t>2</a:t>
            </a:r>
            <a:r>
              <a:rPr lang="el-GR" sz="1600" b="1" baseline="30000" dirty="0">
                <a:latin typeface="Arial" panose="020B0604020202020204" pitchFamily="34" charset="0"/>
                <a:cs typeface="Arial" panose="020B0604020202020204" pitchFamily="34" charset="0"/>
              </a:rPr>
              <a:t>•−</a:t>
            </a:r>
            <a:r>
              <a:rPr lang="el-GR" sz="1600" dirty="0">
                <a:latin typeface="Arial Nova Light" panose="020B0304020202020204" pitchFamily="34" charset="0"/>
              </a:rPr>
              <a:t>, η οποία έχει ισχυρή βακτηριοκτόνο δράση</a:t>
            </a:r>
          </a:p>
          <a:p>
            <a:pPr marL="285750" indent="-285750" algn="just">
              <a:lnSpc>
                <a:spcPct val="150000"/>
              </a:lnSpc>
              <a:buFont typeface="Wingdings" panose="05000000000000000000" pitchFamily="2" charset="2"/>
              <a:buChar char="§"/>
            </a:pPr>
            <a:endParaRPr lang="el-GR" sz="1600" dirty="0">
              <a:latin typeface="Arial Nova Light" panose="020B0304020202020204" pitchFamily="34" charset="0"/>
            </a:endParaRPr>
          </a:p>
          <a:p>
            <a:pPr marL="285750" indent="-285750" algn="just">
              <a:lnSpc>
                <a:spcPct val="150000"/>
              </a:lnSpc>
              <a:buFont typeface="Wingdings" panose="05000000000000000000" pitchFamily="2" charset="2"/>
              <a:buChar char="§"/>
            </a:pPr>
            <a:r>
              <a:rPr lang="el-GR" sz="1600" dirty="0">
                <a:latin typeface="Arial Nova Light" panose="020B0304020202020204" pitchFamily="34" charset="0"/>
              </a:rPr>
              <a:t>Η βακτηριοκτόνος δράση οφείλεται είτε στην άμεση δράση των O</a:t>
            </a:r>
            <a:r>
              <a:rPr lang="el-GR" sz="1600" baseline="-25000" dirty="0">
                <a:latin typeface="Arial Nova Light" panose="020B0304020202020204" pitchFamily="34" charset="0"/>
              </a:rPr>
              <a:t>2</a:t>
            </a:r>
            <a:r>
              <a:rPr lang="el-GR" sz="1600" baseline="30000" dirty="0">
                <a:latin typeface="Arial Nova Light" panose="020B0304020202020204" pitchFamily="34" charset="0"/>
              </a:rPr>
              <a:t>•− </a:t>
            </a:r>
            <a:r>
              <a:rPr lang="el-GR" sz="1600" dirty="0">
                <a:latin typeface="Arial Nova Light" panose="020B0304020202020204" pitchFamily="34" charset="0"/>
              </a:rPr>
              <a:t>είτε στην παραγωγή δραστικότερων οξειδωτικών παραγόντων </a:t>
            </a:r>
          </a:p>
        </p:txBody>
      </p:sp>
      <p:sp>
        <p:nvSpPr>
          <p:cNvPr id="10" name="TextBox 9">
            <a:extLst>
              <a:ext uri="{FF2B5EF4-FFF2-40B4-BE49-F238E27FC236}">
                <a16:creationId xmlns:a16="http://schemas.microsoft.com/office/drawing/2014/main" id="{FD17A80F-BE18-4E68-8396-B466172CD4AB}"/>
              </a:ext>
            </a:extLst>
          </p:cNvPr>
          <p:cNvSpPr txBox="1"/>
          <p:nvPr/>
        </p:nvSpPr>
        <p:spPr>
          <a:xfrm>
            <a:off x="530962" y="3851312"/>
            <a:ext cx="11073434" cy="1892954"/>
          </a:xfrm>
          <a:prstGeom prst="rect">
            <a:avLst/>
          </a:prstGeom>
          <a:noFill/>
        </p:spPr>
        <p:txBody>
          <a:bodyPr wrap="square">
            <a:spAutoFit/>
          </a:bodyPr>
          <a:lstStyle/>
          <a:p>
            <a:pPr marL="285750" indent="-285750" algn="just">
              <a:lnSpc>
                <a:spcPct val="150000"/>
              </a:lnSpc>
              <a:buFont typeface="Wingdings" panose="05000000000000000000" pitchFamily="2" charset="2"/>
              <a:buChar char="§"/>
            </a:pPr>
            <a:r>
              <a:rPr lang="el-GR" sz="1600" dirty="0">
                <a:latin typeface="Arial Nova Light" panose="020B0304020202020204" pitchFamily="34" charset="0"/>
              </a:rPr>
              <a:t>Τα κύτταρα του εγγενούς ανοσοποιητικού συστήματος, όπως τα μονοκύτταρα και τα μακροφάγα, είναι τα πρώτα που αποκρίνονται στην εισβολή ξενοβιοτικών ουσιών</a:t>
            </a:r>
          </a:p>
          <a:p>
            <a:pPr algn="just">
              <a:lnSpc>
                <a:spcPct val="150000"/>
              </a:lnSpc>
            </a:pPr>
            <a:endParaRPr lang="el-GR" sz="1600" dirty="0">
              <a:latin typeface="Arial Nova Light" panose="020B0304020202020204" pitchFamily="34" charset="0"/>
            </a:endParaRPr>
          </a:p>
          <a:p>
            <a:pPr marL="285750" indent="-285750" algn="just">
              <a:lnSpc>
                <a:spcPct val="150000"/>
              </a:lnSpc>
              <a:buFont typeface="Wingdings" panose="05000000000000000000" pitchFamily="2" charset="2"/>
              <a:buChar char="§"/>
            </a:pPr>
            <a:r>
              <a:rPr lang="el-GR" sz="1600" dirty="0">
                <a:latin typeface="Arial Nova Light" panose="020B0304020202020204" pitchFamily="34" charset="0"/>
              </a:rPr>
              <a:t>Τα τεχνητά νανοϋλικά, που αναγνωρίζονται ως ξενοβιοτικά, δεν μπορούν να εκκαθαριστούν από την αυξημένη παραγωγή ROS και ενεργοποιούν σταθερά το σύστημα NOX, δημιουργώντας έτσι έναν φαύλο κύκλο</a:t>
            </a:r>
          </a:p>
        </p:txBody>
      </p:sp>
      <p:pic>
        <p:nvPicPr>
          <p:cNvPr id="3" name="Picture 2" descr="Λογότυπα Π.Θ. | Πανεπιστήμιο Θεσσαλίας">
            <a:extLst>
              <a:ext uri="{FF2B5EF4-FFF2-40B4-BE49-F238E27FC236}">
                <a16:creationId xmlns:a16="http://schemas.microsoft.com/office/drawing/2014/main" id="{49580552-DFB5-CD02-9AC3-5BBB9279D469}"/>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9490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79CC34A-B78C-42CA-B788-DF7455F312E5}"/>
              </a:ext>
            </a:extLst>
          </p:cNvPr>
          <p:cNvSpPr txBox="1"/>
          <p:nvPr/>
        </p:nvSpPr>
        <p:spPr>
          <a:xfrm>
            <a:off x="2579017" y="6275546"/>
            <a:ext cx="5274906" cy="525465"/>
          </a:xfrm>
          <a:prstGeom prst="rect">
            <a:avLst/>
          </a:prstGeom>
          <a:noFill/>
        </p:spPr>
        <p:txBody>
          <a:bodyPr wrap="square">
            <a:spAutoFit/>
          </a:bodyPr>
          <a:lstStyle/>
          <a:p>
            <a:pPr marL="304800" indent="-304800" algn="ctr">
              <a:lnSpc>
                <a:spcPct val="107000"/>
              </a:lnSpc>
              <a:spcAft>
                <a:spcPts val="800"/>
              </a:spcAft>
            </a:pPr>
            <a:r>
              <a:rPr lang="el-GR" sz="900" dirty="0">
                <a:effectLst/>
                <a:latin typeface="Arial Nova Light" panose="020B0304020202020204" pitchFamily="34" charset="0"/>
                <a:ea typeface="Calibri" panose="020F0502020204030204" pitchFamily="34" charset="0"/>
                <a:cs typeface="Calibri" panose="020F0502020204030204" pitchFamily="34" charset="0"/>
              </a:rPr>
              <a:t>Sengul, A. B., &amp; Asmatulu, E. (2020). Toxicity of metal and metal oxide nanoparticles: a review. </a:t>
            </a:r>
            <a:r>
              <a:rPr lang="el-GR" sz="900" i="1" dirty="0">
                <a:effectLst/>
                <a:latin typeface="Arial Nova Light" panose="020B0304020202020204" pitchFamily="34" charset="0"/>
                <a:ea typeface="Calibri" panose="020F0502020204030204" pitchFamily="34" charset="0"/>
                <a:cs typeface="Calibri" panose="020F0502020204030204" pitchFamily="34" charset="0"/>
              </a:rPr>
              <a:t>Environmental Chemistry Letters 2020 18:5</a:t>
            </a:r>
            <a:r>
              <a:rPr lang="el-GR" sz="900" dirty="0">
                <a:effectLst/>
                <a:latin typeface="Arial Nova Light" panose="020B0304020202020204" pitchFamily="34" charset="0"/>
                <a:ea typeface="Calibri" panose="020F0502020204030204" pitchFamily="34" charset="0"/>
                <a:cs typeface="Calibri" panose="020F0502020204030204" pitchFamily="34" charset="0"/>
              </a:rPr>
              <a:t>, </a:t>
            </a:r>
            <a:r>
              <a:rPr lang="el-GR" sz="900" i="1" dirty="0">
                <a:effectLst/>
                <a:latin typeface="Arial Nova Light" panose="020B0304020202020204" pitchFamily="34" charset="0"/>
                <a:ea typeface="Calibri" panose="020F0502020204030204" pitchFamily="34" charset="0"/>
                <a:cs typeface="Calibri" panose="020F0502020204030204" pitchFamily="34" charset="0"/>
              </a:rPr>
              <a:t>18</a:t>
            </a:r>
            <a:r>
              <a:rPr lang="el-GR" sz="900" dirty="0">
                <a:effectLst/>
                <a:latin typeface="Arial Nova Light" panose="020B0304020202020204" pitchFamily="34" charset="0"/>
                <a:ea typeface="Calibri" panose="020F0502020204030204" pitchFamily="34" charset="0"/>
                <a:cs typeface="Calibri" panose="020F0502020204030204" pitchFamily="34" charset="0"/>
              </a:rPr>
              <a:t>(5), 1659–1683. https://doi.org/10.1007/S10311-020-01033-6</a:t>
            </a:r>
            <a:endParaRPr lang="el-GR" sz="900" dirty="0">
              <a:effectLst/>
              <a:latin typeface="Arial Nova Light" panose="020B0304020202020204" pitchFamily="34" charset="0"/>
              <a:ea typeface="Calibri" panose="020F0502020204030204" pitchFamily="34" charset="0"/>
              <a:cs typeface="Times New Roman" panose="02020603050405020304" pitchFamily="18" charset="0"/>
            </a:endParaRPr>
          </a:p>
        </p:txBody>
      </p:sp>
      <p:sp>
        <p:nvSpPr>
          <p:cNvPr id="8" name="Τίτλος 7">
            <a:extLst>
              <a:ext uri="{FF2B5EF4-FFF2-40B4-BE49-F238E27FC236}">
                <a16:creationId xmlns:a16="http://schemas.microsoft.com/office/drawing/2014/main" id="{8E10E60D-5D52-47FE-AE32-48CD0F80EF6E}"/>
              </a:ext>
            </a:extLst>
          </p:cNvPr>
          <p:cNvSpPr txBox="1">
            <a:spLocks/>
          </p:cNvSpPr>
          <p:nvPr/>
        </p:nvSpPr>
        <p:spPr>
          <a:xfrm>
            <a:off x="240830" y="121408"/>
            <a:ext cx="11710340" cy="8121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latin typeface="Arial" panose="020B0604020202020204" pitchFamily="34" charset="0"/>
                <a:cs typeface="Arial" panose="020B0604020202020204" pitchFamily="34" charset="0"/>
              </a:rPr>
              <a:t>ΤΑ ΝΑΝΟΫΛΙΚΑ ΕΠΑΓΟΥΝ ΤΗΝ ΠΡΟΚΛΗΣΗ ΟΞΕΙΔΩΤΙΚΟΥ ΣΤΡΕΣ</a:t>
            </a:r>
          </a:p>
        </p:txBody>
      </p:sp>
      <p:grpSp>
        <p:nvGrpSpPr>
          <p:cNvPr id="9" name="Group 8">
            <a:extLst>
              <a:ext uri="{FF2B5EF4-FFF2-40B4-BE49-F238E27FC236}">
                <a16:creationId xmlns:a16="http://schemas.microsoft.com/office/drawing/2014/main" id="{089E632F-5333-4369-B6BE-39C98A352E5D}"/>
              </a:ext>
            </a:extLst>
          </p:cNvPr>
          <p:cNvGrpSpPr/>
          <p:nvPr/>
        </p:nvGrpSpPr>
        <p:grpSpPr>
          <a:xfrm>
            <a:off x="1232555" y="988108"/>
            <a:ext cx="9726890" cy="5097007"/>
            <a:chOff x="1481579" y="988108"/>
            <a:chExt cx="9726890" cy="5097007"/>
          </a:xfrm>
        </p:grpSpPr>
        <p:pic>
          <p:nvPicPr>
            <p:cNvPr id="2" name="Picture 1">
              <a:extLst>
                <a:ext uri="{FF2B5EF4-FFF2-40B4-BE49-F238E27FC236}">
                  <a16:creationId xmlns:a16="http://schemas.microsoft.com/office/drawing/2014/main" id="{3E6C4603-05CD-40DC-B640-236FFCA88975}"/>
                </a:ext>
              </a:extLst>
            </p:cNvPr>
            <p:cNvPicPr>
              <a:picLocks noChangeAspect="1"/>
            </p:cNvPicPr>
            <p:nvPr/>
          </p:nvPicPr>
          <p:blipFill>
            <a:blip r:embed="rId2"/>
            <a:stretch>
              <a:fillRect/>
            </a:stretch>
          </p:blipFill>
          <p:spPr>
            <a:xfrm>
              <a:off x="1481579" y="988108"/>
              <a:ext cx="9228842" cy="4998395"/>
            </a:xfrm>
            <a:prstGeom prst="rect">
              <a:avLst/>
            </a:prstGeom>
          </p:spPr>
        </p:pic>
        <p:sp>
          <p:nvSpPr>
            <p:cNvPr id="4" name="TextBox 3">
              <a:extLst>
                <a:ext uri="{FF2B5EF4-FFF2-40B4-BE49-F238E27FC236}">
                  <a16:creationId xmlns:a16="http://schemas.microsoft.com/office/drawing/2014/main" id="{B5FAF27B-C60B-4EC0-B14A-0A7C03F041CE}"/>
                </a:ext>
              </a:extLst>
            </p:cNvPr>
            <p:cNvSpPr txBox="1"/>
            <p:nvPr/>
          </p:nvSpPr>
          <p:spPr>
            <a:xfrm>
              <a:off x="1649691" y="4176955"/>
              <a:ext cx="1178350" cy="307777"/>
            </a:xfrm>
            <a:prstGeom prst="rect">
              <a:avLst/>
            </a:prstGeom>
            <a:solidFill>
              <a:schemeClr val="bg1"/>
            </a:solidFill>
          </p:spPr>
          <p:txBody>
            <a:bodyPr wrap="square" rtlCol="0">
              <a:spAutoFit/>
            </a:bodyPr>
            <a:lstStyle/>
            <a:p>
              <a:pPr algn="just"/>
              <a:r>
                <a:rPr lang="el-GR" sz="1400" dirty="0">
                  <a:latin typeface="Century Gothic" panose="020B0502020202020204" pitchFamily="34" charset="0"/>
                </a:rPr>
                <a:t>Νανοϋλικά</a:t>
              </a:r>
            </a:p>
          </p:txBody>
        </p:sp>
        <p:sp>
          <p:nvSpPr>
            <p:cNvPr id="10" name="TextBox 9">
              <a:extLst>
                <a:ext uri="{FF2B5EF4-FFF2-40B4-BE49-F238E27FC236}">
                  <a16:creationId xmlns:a16="http://schemas.microsoft.com/office/drawing/2014/main" id="{39B68E62-0CD0-420B-9B1D-1D5E3ED836D3}"/>
                </a:ext>
              </a:extLst>
            </p:cNvPr>
            <p:cNvSpPr txBox="1"/>
            <p:nvPr/>
          </p:nvSpPr>
          <p:spPr>
            <a:xfrm>
              <a:off x="3140697" y="4036967"/>
              <a:ext cx="1178350" cy="523220"/>
            </a:xfrm>
            <a:prstGeom prst="rect">
              <a:avLst/>
            </a:prstGeom>
            <a:solidFill>
              <a:schemeClr val="bg1"/>
            </a:solidFill>
          </p:spPr>
          <p:txBody>
            <a:bodyPr wrap="square" rtlCol="0">
              <a:spAutoFit/>
            </a:bodyPr>
            <a:lstStyle/>
            <a:p>
              <a:pPr algn="ctr"/>
              <a:r>
                <a:rPr lang="el-GR" sz="1400" dirty="0">
                  <a:latin typeface="Century Gothic" panose="020B0502020202020204" pitchFamily="34" charset="0"/>
                </a:rPr>
                <a:t>Παραγωγή </a:t>
              </a:r>
              <a:r>
                <a:rPr lang="en-US" sz="1400" dirty="0">
                  <a:latin typeface="Century Gothic" panose="020B0502020202020204" pitchFamily="34" charset="0"/>
                </a:rPr>
                <a:t>ROS</a:t>
              </a:r>
              <a:endParaRPr lang="el-GR" sz="1400" dirty="0">
                <a:latin typeface="Century Gothic" panose="020B0502020202020204" pitchFamily="34" charset="0"/>
              </a:endParaRPr>
            </a:p>
          </p:txBody>
        </p:sp>
        <p:sp>
          <p:nvSpPr>
            <p:cNvPr id="12" name="TextBox 11">
              <a:extLst>
                <a:ext uri="{FF2B5EF4-FFF2-40B4-BE49-F238E27FC236}">
                  <a16:creationId xmlns:a16="http://schemas.microsoft.com/office/drawing/2014/main" id="{A283B050-2EAC-40D1-BF40-C8ABB3405460}"/>
                </a:ext>
              </a:extLst>
            </p:cNvPr>
            <p:cNvSpPr txBox="1"/>
            <p:nvPr/>
          </p:nvSpPr>
          <p:spPr>
            <a:xfrm>
              <a:off x="4319047" y="4069233"/>
              <a:ext cx="1178350" cy="523220"/>
            </a:xfrm>
            <a:prstGeom prst="rect">
              <a:avLst/>
            </a:prstGeom>
            <a:solidFill>
              <a:schemeClr val="bg1"/>
            </a:solidFill>
          </p:spPr>
          <p:txBody>
            <a:bodyPr wrap="square" rtlCol="0">
              <a:spAutoFit/>
            </a:bodyPr>
            <a:lstStyle/>
            <a:p>
              <a:pPr algn="ctr"/>
              <a:r>
                <a:rPr lang="el-GR" sz="1400" dirty="0">
                  <a:latin typeface="Century Gothic" panose="020B0502020202020204" pitchFamily="34" charset="0"/>
                </a:rPr>
                <a:t>Οξειδωτικό στρες</a:t>
              </a:r>
            </a:p>
          </p:txBody>
        </p:sp>
        <p:sp>
          <p:nvSpPr>
            <p:cNvPr id="13" name="TextBox 12">
              <a:extLst>
                <a:ext uri="{FF2B5EF4-FFF2-40B4-BE49-F238E27FC236}">
                  <a16:creationId xmlns:a16="http://schemas.microsoft.com/office/drawing/2014/main" id="{B84980B0-621E-414B-8778-2B31ECC303E0}"/>
                </a:ext>
              </a:extLst>
            </p:cNvPr>
            <p:cNvSpPr txBox="1"/>
            <p:nvPr/>
          </p:nvSpPr>
          <p:spPr>
            <a:xfrm>
              <a:off x="7110951" y="1583699"/>
              <a:ext cx="2542095" cy="523220"/>
            </a:xfrm>
            <a:prstGeom prst="rect">
              <a:avLst/>
            </a:prstGeom>
            <a:solidFill>
              <a:schemeClr val="bg1"/>
            </a:solidFill>
          </p:spPr>
          <p:txBody>
            <a:bodyPr wrap="square" rtlCol="0">
              <a:spAutoFit/>
            </a:bodyPr>
            <a:lstStyle/>
            <a:p>
              <a:pPr algn="ctr"/>
              <a:r>
                <a:rPr lang="el-GR" sz="1400" dirty="0">
                  <a:latin typeface="Century Gothic" panose="020B0502020202020204" pitchFamily="34" charset="0"/>
                </a:rPr>
                <a:t>Βλάβη στην κυτταρική μεμβράνη</a:t>
              </a:r>
            </a:p>
          </p:txBody>
        </p:sp>
        <p:sp>
          <p:nvSpPr>
            <p:cNvPr id="14" name="TextBox 13">
              <a:extLst>
                <a:ext uri="{FF2B5EF4-FFF2-40B4-BE49-F238E27FC236}">
                  <a16:creationId xmlns:a16="http://schemas.microsoft.com/office/drawing/2014/main" id="{3BF0E422-8542-43BD-B9E2-C373247B2927}"/>
                </a:ext>
              </a:extLst>
            </p:cNvPr>
            <p:cNvSpPr txBox="1"/>
            <p:nvPr/>
          </p:nvSpPr>
          <p:spPr>
            <a:xfrm>
              <a:off x="6000160" y="1583699"/>
              <a:ext cx="1472153" cy="523220"/>
            </a:xfrm>
            <a:prstGeom prst="rect">
              <a:avLst/>
            </a:prstGeom>
            <a:solidFill>
              <a:schemeClr val="bg1"/>
            </a:solidFill>
          </p:spPr>
          <p:txBody>
            <a:bodyPr wrap="square" rtlCol="0">
              <a:spAutoFit/>
            </a:bodyPr>
            <a:lstStyle/>
            <a:p>
              <a:pPr algn="ctr"/>
              <a:r>
                <a:rPr lang="el-GR" sz="1400" dirty="0">
                  <a:latin typeface="Century Gothic" panose="020B0502020202020204" pitchFamily="34" charset="0"/>
                </a:rPr>
                <a:t>Λιπιδική υπεροξείδωση</a:t>
              </a:r>
            </a:p>
          </p:txBody>
        </p:sp>
        <p:sp>
          <p:nvSpPr>
            <p:cNvPr id="15" name="TextBox 14">
              <a:extLst>
                <a:ext uri="{FF2B5EF4-FFF2-40B4-BE49-F238E27FC236}">
                  <a16:creationId xmlns:a16="http://schemas.microsoft.com/office/drawing/2014/main" id="{56EE7836-F608-45AD-B8A2-27D7053AB9F8}"/>
                </a:ext>
              </a:extLst>
            </p:cNvPr>
            <p:cNvSpPr txBox="1"/>
            <p:nvPr/>
          </p:nvSpPr>
          <p:spPr>
            <a:xfrm>
              <a:off x="6000159" y="2905780"/>
              <a:ext cx="1472153" cy="523220"/>
            </a:xfrm>
            <a:prstGeom prst="rect">
              <a:avLst/>
            </a:prstGeom>
            <a:solidFill>
              <a:schemeClr val="bg1"/>
            </a:solidFill>
          </p:spPr>
          <p:txBody>
            <a:bodyPr wrap="square" rtlCol="0">
              <a:spAutoFit/>
            </a:bodyPr>
            <a:lstStyle/>
            <a:p>
              <a:pPr algn="ctr"/>
              <a:r>
                <a:rPr lang="el-GR" sz="1400" dirty="0">
                  <a:latin typeface="Century Gothic" panose="020B0502020202020204" pitchFamily="34" charset="0"/>
                </a:rPr>
                <a:t>Μιτοχονδριακή δυσλειτουργία</a:t>
              </a:r>
            </a:p>
          </p:txBody>
        </p:sp>
        <p:sp>
          <p:nvSpPr>
            <p:cNvPr id="16" name="TextBox 15">
              <a:extLst>
                <a:ext uri="{FF2B5EF4-FFF2-40B4-BE49-F238E27FC236}">
                  <a16:creationId xmlns:a16="http://schemas.microsoft.com/office/drawing/2014/main" id="{13E0C569-39AC-41D7-AAA2-38B256CB38EE}"/>
                </a:ext>
              </a:extLst>
            </p:cNvPr>
            <p:cNvSpPr txBox="1"/>
            <p:nvPr/>
          </p:nvSpPr>
          <p:spPr>
            <a:xfrm>
              <a:off x="7367045" y="2921427"/>
              <a:ext cx="1663834" cy="523220"/>
            </a:xfrm>
            <a:prstGeom prst="rect">
              <a:avLst/>
            </a:prstGeom>
            <a:solidFill>
              <a:schemeClr val="bg1"/>
            </a:solidFill>
          </p:spPr>
          <p:txBody>
            <a:bodyPr wrap="square" rtlCol="0">
              <a:spAutoFit/>
            </a:bodyPr>
            <a:lstStyle/>
            <a:p>
              <a:pPr algn="ctr"/>
              <a:r>
                <a:rPr lang="el-GR" sz="1400" dirty="0">
                  <a:latin typeface="Century Gothic" panose="020B0502020202020204" pitchFamily="34" charset="0"/>
                </a:rPr>
                <a:t>Βλάβη στο </a:t>
              </a:r>
              <a:r>
                <a:rPr lang="en-US" sz="1400" dirty="0">
                  <a:latin typeface="Century Gothic" panose="020B0502020202020204" pitchFamily="34" charset="0"/>
                </a:rPr>
                <a:t>DNA </a:t>
              </a:r>
              <a:r>
                <a:rPr lang="el-GR" sz="1400" dirty="0">
                  <a:latin typeface="Century Gothic" panose="020B0502020202020204" pitchFamily="34" charset="0"/>
                </a:rPr>
                <a:t>και απόπτωση</a:t>
              </a:r>
            </a:p>
          </p:txBody>
        </p:sp>
        <p:sp>
          <p:nvSpPr>
            <p:cNvPr id="17" name="TextBox 16">
              <a:extLst>
                <a:ext uri="{FF2B5EF4-FFF2-40B4-BE49-F238E27FC236}">
                  <a16:creationId xmlns:a16="http://schemas.microsoft.com/office/drawing/2014/main" id="{3B091422-973D-4436-9BE3-7BEE064CCA1D}"/>
                </a:ext>
              </a:extLst>
            </p:cNvPr>
            <p:cNvSpPr txBox="1"/>
            <p:nvPr/>
          </p:nvSpPr>
          <p:spPr>
            <a:xfrm>
              <a:off x="5862688" y="4243508"/>
              <a:ext cx="1663834" cy="523220"/>
            </a:xfrm>
            <a:prstGeom prst="rect">
              <a:avLst/>
            </a:prstGeom>
            <a:solidFill>
              <a:schemeClr val="bg1"/>
            </a:solidFill>
          </p:spPr>
          <p:txBody>
            <a:bodyPr wrap="square" rtlCol="0">
              <a:spAutoFit/>
            </a:bodyPr>
            <a:lstStyle/>
            <a:p>
              <a:pPr algn="ctr"/>
              <a:r>
                <a:rPr lang="el-GR" sz="1400" dirty="0">
                  <a:latin typeface="Century Gothic" panose="020B0502020202020204" pitchFamily="34" charset="0"/>
                </a:rPr>
                <a:t>Βλάβη </a:t>
              </a:r>
            </a:p>
            <a:p>
              <a:pPr algn="ctr"/>
              <a:r>
                <a:rPr lang="el-GR" sz="1400" dirty="0">
                  <a:latin typeface="Century Gothic" panose="020B0502020202020204" pitchFamily="34" charset="0"/>
                </a:rPr>
                <a:t>στο </a:t>
              </a:r>
              <a:r>
                <a:rPr lang="en-US" sz="1400" dirty="0">
                  <a:latin typeface="Century Gothic" panose="020B0502020202020204" pitchFamily="34" charset="0"/>
                </a:rPr>
                <a:t>DNA</a:t>
              </a:r>
              <a:endParaRPr lang="el-GR" sz="1400" dirty="0">
                <a:latin typeface="Century Gothic" panose="020B0502020202020204" pitchFamily="34" charset="0"/>
              </a:endParaRPr>
            </a:p>
          </p:txBody>
        </p:sp>
        <p:sp>
          <p:nvSpPr>
            <p:cNvPr id="18" name="TextBox 17">
              <a:extLst>
                <a:ext uri="{FF2B5EF4-FFF2-40B4-BE49-F238E27FC236}">
                  <a16:creationId xmlns:a16="http://schemas.microsoft.com/office/drawing/2014/main" id="{CB2066FB-402B-4C3B-9CA6-5A57CB14CDE5}"/>
                </a:ext>
              </a:extLst>
            </p:cNvPr>
            <p:cNvSpPr txBox="1"/>
            <p:nvPr/>
          </p:nvSpPr>
          <p:spPr>
            <a:xfrm>
              <a:off x="7332478" y="4243508"/>
              <a:ext cx="1663834" cy="523220"/>
            </a:xfrm>
            <a:prstGeom prst="rect">
              <a:avLst/>
            </a:prstGeom>
            <a:solidFill>
              <a:schemeClr val="bg1"/>
            </a:solidFill>
          </p:spPr>
          <p:txBody>
            <a:bodyPr wrap="square" rtlCol="0">
              <a:spAutoFit/>
            </a:bodyPr>
            <a:lstStyle/>
            <a:p>
              <a:pPr algn="ctr"/>
              <a:r>
                <a:rPr lang="el-GR" sz="1400" dirty="0">
                  <a:latin typeface="Century Gothic" panose="020B0502020202020204" pitchFamily="34" charset="0"/>
                </a:rPr>
                <a:t>Πρόκληση μεταλλάξεων</a:t>
              </a:r>
            </a:p>
          </p:txBody>
        </p:sp>
        <p:sp>
          <p:nvSpPr>
            <p:cNvPr id="19" name="TextBox 18">
              <a:extLst>
                <a:ext uri="{FF2B5EF4-FFF2-40B4-BE49-F238E27FC236}">
                  <a16:creationId xmlns:a16="http://schemas.microsoft.com/office/drawing/2014/main" id="{E3BB31A7-5BF6-4A9A-BFA8-A3CEEE3742D5}"/>
                </a:ext>
              </a:extLst>
            </p:cNvPr>
            <p:cNvSpPr txBox="1"/>
            <p:nvPr/>
          </p:nvSpPr>
          <p:spPr>
            <a:xfrm>
              <a:off x="5808478" y="5561895"/>
              <a:ext cx="1663834" cy="523220"/>
            </a:xfrm>
            <a:prstGeom prst="rect">
              <a:avLst/>
            </a:prstGeom>
            <a:solidFill>
              <a:schemeClr val="bg1"/>
            </a:solidFill>
          </p:spPr>
          <p:txBody>
            <a:bodyPr wrap="square" rtlCol="0">
              <a:spAutoFit/>
            </a:bodyPr>
            <a:lstStyle/>
            <a:p>
              <a:pPr algn="ctr"/>
              <a:r>
                <a:rPr lang="el-GR" sz="1400" dirty="0">
                  <a:latin typeface="Century Gothic" panose="020B0502020202020204" pitchFamily="34" charset="0"/>
                </a:rPr>
                <a:t>Οξείδωση πρωτεϊνών</a:t>
              </a:r>
            </a:p>
          </p:txBody>
        </p:sp>
        <p:sp>
          <p:nvSpPr>
            <p:cNvPr id="20" name="TextBox 19">
              <a:extLst>
                <a:ext uri="{FF2B5EF4-FFF2-40B4-BE49-F238E27FC236}">
                  <a16:creationId xmlns:a16="http://schemas.microsoft.com/office/drawing/2014/main" id="{EF9E094C-9948-41D6-9902-6A21BCEEE347}"/>
                </a:ext>
              </a:extLst>
            </p:cNvPr>
            <p:cNvSpPr txBox="1"/>
            <p:nvPr/>
          </p:nvSpPr>
          <p:spPr>
            <a:xfrm>
              <a:off x="7550081" y="5561895"/>
              <a:ext cx="1663834" cy="523220"/>
            </a:xfrm>
            <a:prstGeom prst="rect">
              <a:avLst/>
            </a:prstGeom>
            <a:solidFill>
              <a:schemeClr val="bg1"/>
            </a:solidFill>
          </p:spPr>
          <p:txBody>
            <a:bodyPr wrap="square" rtlCol="0">
              <a:spAutoFit/>
            </a:bodyPr>
            <a:lstStyle/>
            <a:p>
              <a:pPr algn="ctr"/>
              <a:r>
                <a:rPr lang="el-GR" sz="1400" dirty="0">
                  <a:latin typeface="Century Gothic" panose="020B0502020202020204" pitchFamily="34" charset="0"/>
                </a:rPr>
                <a:t>Ενζυμική δυσλειτουργία</a:t>
              </a:r>
            </a:p>
          </p:txBody>
        </p:sp>
        <p:sp>
          <p:nvSpPr>
            <p:cNvPr id="21" name="TextBox 20">
              <a:extLst>
                <a:ext uri="{FF2B5EF4-FFF2-40B4-BE49-F238E27FC236}">
                  <a16:creationId xmlns:a16="http://schemas.microsoft.com/office/drawing/2014/main" id="{D32C8CB7-FD91-4287-94E9-D064D7D109B9}"/>
                </a:ext>
              </a:extLst>
            </p:cNvPr>
            <p:cNvSpPr txBox="1"/>
            <p:nvPr/>
          </p:nvSpPr>
          <p:spPr>
            <a:xfrm>
              <a:off x="9324680" y="3167390"/>
              <a:ext cx="1883789" cy="738664"/>
            </a:xfrm>
            <a:prstGeom prst="rect">
              <a:avLst/>
            </a:prstGeom>
            <a:solidFill>
              <a:schemeClr val="bg1"/>
            </a:solidFill>
          </p:spPr>
          <p:txBody>
            <a:bodyPr wrap="square" rtlCol="0">
              <a:spAutoFit/>
            </a:bodyPr>
            <a:lstStyle/>
            <a:p>
              <a:pPr algn="ctr"/>
              <a:r>
                <a:rPr lang="el-GR" sz="1400" dirty="0">
                  <a:latin typeface="Century Gothic" panose="020B0502020202020204" pitchFamily="34" charset="0"/>
                </a:rPr>
                <a:t>Κυτταροτοξικότητα</a:t>
              </a:r>
            </a:p>
            <a:p>
              <a:pPr algn="ctr"/>
              <a:r>
                <a:rPr lang="el-GR" sz="1400" dirty="0">
                  <a:latin typeface="Century Gothic" panose="020B0502020202020204" pitchFamily="34" charset="0"/>
                </a:rPr>
                <a:t>Γενοτοξικότητα</a:t>
              </a:r>
            </a:p>
            <a:p>
              <a:pPr algn="just"/>
              <a:endParaRPr lang="el-GR" sz="1400" dirty="0">
                <a:latin typeface="Century Gothic" panose="020B0502020202020204" pitchFamily="34" charset="0"/>
              </a:endParaRPr>
            </a:p>
          </p:txBody>
        </p:sp>
      </p:grpSp>
      <p:pic>
        <p:nvPicPr>
          <p:cNvPr id="6" name="Picture 5" descr="Λογότυπα Π.Θ. | Πανεπιστήμιο Θεσσαλίας">
            <a:extLst>
              <a:ext uri="{FF2B5EF4-FFF2-40B4-BE49-F238E27FC236}">
                <a16:creationId xmlns:a16="http://schemas.microsoft.com/office/drawing/2014/main" id="{70E572F8-70E6-C16B-D482-8F23DBEB0D2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0425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33E50B9-91A1-319A-F148-C0544D2B17C3}"/>
              </a:ext>
            </a:extLst>
          </p:cNvPr>
          <p:cNvPicPr>
            <a:picLocks noChangeAspect="1"/>
          </p:cNvPicPr>
          <p:nvPr/>
        </p:nvPicPr>
        <p:blipFill>
          <a:blip r:embed="rId2"/>
          <a:stretch>
            <a:fillRect/>
          </a:stretch>
        </p:blipFill>
        <p:spPr>
          <a:xfrm>
            <a:off x="210710" y="303385"/>
            <a:ext cx="7451921" cy="6130959"/>
          </a:xfrm>
          <a:prstGeom prst="rect">
            <a:avLst/>
          </a:prstGeom>
        </p:spPr>
      </p:pic>
      <p:sp>
        <p:nvSpPr>
          <p:cNvPr id="13" name="Title 1">
            <a:extLst>
              <a:ext uri="{FF2B5EF4-FFF2-40B4-BE49-F238E27FC236}">
                <a16:creationId xmlns:a16="http://schemas.microsoft.com/office/drawing/2014/main" id="{B172DFA9-EC77-9E6D-4D6C-0278E966C762}"/>
              </a:ext>
            </a:extLst>
          </p:cNvPr>
          <p:cNvSpPr>
            <a:spLocks noGrp="1"/>
          </p:cNvSpPr>
          <p:nvPr>
            <p:ph type="title"/>
          </p:nvPr>
        </p:nvSpPr>
        <p:spPr>
          <a:xfrm>
            <a:off x="8063847" y="2256247"/>
            <a:ext cx="3734190" cy="2974156"/>
          </a:xfrm>
        </p:spPr>
        <p:txBody>
          <a:bodyPr>
            <a:noAutofit/>
          </a:bodyPr>
          <a:lstStyle/>
          <a:p>
            <a:pPr>
              <a:lnSpc>
                <a:spcPts val="4500"/>
              </a:lnSpc>
            </a:pPr>
            <a:r>
              <a:rPr lang="el-GR" sz="2800" b="1" dirty="0">
                <a:latin typeface="Arial" panose="020B0604020202020204" pitchFamily="34" charset="0"/>
                <a:cs typeface="Arial" panose="020B0604020202020204" pitchFamily="34" charset="0"/>
              </a:rPr>
              <a:t>ΤΟΞΙΚΕΣ ΕΠΙΔΡΑΣΕΙΣ ΤΟΥ ΟΞΕΙΔΩΤΙΚΟΥ ΣΤΡΕΣ ΠΟΥ ΕΠΑΓΕΤΑΙ ΑΠΟ ΝΑΝΟΫΛΙΚΑ</a:t>
            </a:r>
          </a:p>
        </p:txBody>
      </p:sp>
      <p:sp>
        <p:nvSpPr>
          <p:cNvPr id="15" name="TextBox 14">
            <a:extLst>
              <a:ext uri="{FF2B5EF4-FFF2-40B4-BE49-F238E27FC236}">
                <a16:creationId xmlns:a16="http://schemas.microsoft.com/office/drawing/2014/main" id="{A2AD84D4-5968-2C3C-D965-41339DDB7B20}"/>
              </a:ext>
            </a:extLst>
          </p:cNvPr>
          <p:cNvSpPr txBox="1"/>
          <p:nvPr/>
        </p:nvSpPr>
        <p:spPr>
          <a:xfrm>
            <a:off x="210709" y="6434344"/>
            <a:ext cx="7451921" cy="338554"/>
          </a:xfrm>
          <a:prstGeom prst="rect">
            <a:avLst/>
          </a:prstGeom>
          <a:noFill/>
        </p:spPr>
        <p:txBody>
          <a:bodyPr wrap="square">
            <a:spAutoFit/>
          </a:bodyPr>
          <a:lstStyle/>
          <a:p>
            <a:pPr algn="ctr"/>
            <a:r>
              <a:rPr lang="el-GR" sz="800" dirty="0">
                <a:effectLst/>
                <a:latin typeface="Arial Nova Light" panose="020B0304020202020204" pitchFamily="34" charset="0"/>
                <a:ea typeface="Calibri" panose="020F0502020204030204" pitchFamily="34" charset="0"/>
              </a:rPr>
              <a:t>Damasco, J. A.; Ravi, S.; Perez, J. D.; Hagaman, D. E.; Melancon, M. P. Understanding Nanoparticle Toxicity to Direct a Safe-by-Design Approach in Cancer Nanomedicine. Nanomater. 2020, Vol. 10, Page 2186, 2020, 10 (11), 2186. https://doi.org/10.3390/NANO10112186.</a:t>
            </a:r>
            <a:endParaRPr lang="el-GR" sz="800" dirty="0">
              <a:latin typeface="Arial Nova Light" panose="020B0304020202020204" pitchFamily="34" charset="0"/>
            </a:endParaRPr>
          </a:p>
        </p:txBody>
      </p:sp>
      <p:pic>
        <p:nvPicPr>
          <p:cNvPr id="2" name="Picture 1">
            <a:extLst>
              <a:ext uri="{FF2B5EF4-FFF2-40B4-BE49-F238E27FC236}">
                <a16:creationId xmlns:a16="http://schemas.microsoft.com/office/drawing/2014/main" id="{A32E7FE0-7DA9-50AA-0F57-B47B73799087}"/>
              </a:ext>
            </a:extLst>
          </p:cNvPr>
          <p:cNvPicPr>
            <a:picLocks noChangeAspect="1"/>
          </p:cNvPicPr>
          <p:nvPr/>
        </p:nvPicPr>
        <p:blipFill>
          <a:blip r:embed="rId3"/>
          <a:stretch>
            <a:fillRect/>
          </a:stretch>
        </p:blipFill>
        <p:spPr>
          <a:xfrm>
            <a:off x="10595345" y="449810"/>
            <a:ext cx="664140" cy="664140"/>
          </a:xfrm>
          <a:prstGeom prst="rect">
            <a:avLst/>
          </a:prstGeom>
        </p:spPr>
      </p:pic>
    </p:spTree>
    <p:extLst>
      <p:ext uri="{BB962C8B-B14F-4D97-AF65-F5344CB8AC3E}">
        <p14:creationId xmlns:p14="http://schemas.microsoft.com/office/powerpoint/2010/main" val="16563310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FA4A125-4B70-1AFE-A9DC-9A0DF814665B}"/>
              </a:ext>
            </a:extLst>
          </p:cNvPr>
          <p:cNvPicPr>
            <a:picLocks noChangeAspect="1"/>
          </p:cNvPicPr>
          <p:nvPr/>
        </p:nvPicPr>
        <p:blipFill rotWithShape="1">
          <a:blip r:embed="rId2">
            <a:extLst>
              <a:ext uri="{28A0092B-C50C-407E-A947-70E740481C1C}">
                <a14:useLocalDpi xmlns:a14="http://schemas.microsoft.com/office/drawing/2010/main" val="0"/>
              </a:ext>
            </a:extLst>
          </a:blip>
          <a:srcRect b="29489"/>
          <a:stretch/>
        </p:blipFill>
        <p:spPr>
          <a:xfrm>
            <a:off x="481455" y="1999585"/>
            <a:ext cx="4756028" cy="2163805"/>
          </a:xfrm>
          <a:prstGeom prst="rect">
            <a:avLst/>
          </a:prstGeom>
        </p:spPr>
      </p:pic>
      <p:sp>
        <p:nvSpPr>
          <p:cNvPr id="17" name="TextBox 16">
            <a:extLst>
              <a:ext uri="{FF2B5EF4-FFF2-40B4-BE49-F238E27FC236}">
                <a16:creationId xmlns:a16="http://schemas.microsoft.com/office/drawing/2014/main" id="{5A584AF7-4AB9-DD00-97F7-C1DC3EC3F332}"/>
              </a:ext>
            </a:extLst>
          </p:cNvPr>
          <p:cNvSpPr txBox="1"/>
          <p:nvPr/>
        </p:nvSpPr>
        <p:spPr>
          <a:xfrm>
            <a:off x="481455" y="171410"/>
            <a:ext cx="7181179" cy="1596399"/>
          </a:xfrm>
          <a:prstGeom prst="rect">
            <a:avLst/>
          </a:prstGeom>
          <a:noFill/>
        </p:spPr>
        <p:txBody>
          <a:bodyPr wrap="square" rtlCol="0">
            <a:spAutoFit/>
          </a:bodyPr>
          <a:lstStyle/>
          <a:p>
            <a:pPr>
              <a:lnSpc>
                <a:spcPts val="4000"/>
              </a:lnSpc>
            </a:pPr>
            <a:r>
              <a:rPr lang="el-GR" sz="2800" b="1" dirty="0">
                <a:latin typeface="Arial" panose="020B0604020202020204" pitchFamily="34" charset="0"/>
                <a:cs typeface="Arial" panose="020B0604020202020204" pitchFamily="34" charset="0"/>
              </a:rPr>
              <a:t>ΑΝΑΠΤΥΞΗ ΜΕΘΟΔΟΛΟΓΙΩΝ ΓΙΑ ΑΞΙΟΛΟΓΗΣΗ ΒΙΟΛΟΓΙΚΩΝ ΕΠΙΔΡΑΣΕΩΝ</a:t>
            </a:r>
          </a:p>
        </p:txBody>
      </p:sp>
      <p:pic>
        <p:nvPicPr>
          <p:cNvPr id="19" name="Picture 18">
            <a:extLst>
              <a:ext uri="{FF2B5EF4-FFF2-40B4-BE49-F238E27FC236}">
                <a16:creationId xmlns:a16="http://schemas.microsoft.com/office/drawing/2014/main" id="{A656437B-8005-499E-CBEF-7073083BE9E5}"/>
              </a:ext>
            </a:extLst>
          </p:cNvPr>
          <p:cNvPicPr>
            <a:picLocks noChangeAspect="1"/>
          </p:cNvPicPr>
          <p:nvPr/>
        </p:nvPicPr>
        <p:blipFill rotWithShape="1">
          <a:blip r:embed="rId3"/>
          <a:srcRect l="12807" r="10149" b="9018"/>
          <a:stretch/>
        </p:blipFill>
        <p:spPr>
          <a:xfrm>
            <a:off x="5719660" y="1999585"/>
            <a:ext cx="5887878" cy="4143281"/>
          </a:xfrm>
          <a:prstGeom prst="rect">
            <a:avLst/>
          </a:prstGeom>
        </p:spPr>
      </p:pic>
      <p:pic>
        <p:nvPicPr>
          <p:cNvPr id="2" name="Picture 1">
            <a:extLst>
              <a:ext uri="{FF2B5EF4-FFF2-40B4-BE49-F238E27FC236}">
                <a16:creationId xmlns:a16="http://schemas.microsoft.com/office/drawing/2014/main" id="{C513710E-BE38-4CAB-B10C-003B6B8DB09F}"/>
              </a:ext>
            </a:extLst>
          </p:cNvPr>
          <p:cNvPicPr>
            <a:picLocks noChangeAspect="1"/>
          </p:cNvPicPr>
          <p:nvPr/>
        </p:nvPicPr>
        <p:blipFill>
          <a:blip r:embed="rId4"/>
          <a:stretch>
            <a:fillRect/>
          </a:stretch>
        </p:blipFill>
        <p:spPr>
          <a:xfrm>
            <a:off x="481455" y="4666468"/>
            <a:ext cx="4756028" cy="1476398"/>
          </a:xfrm>
          <a:prstGeom prst="rect">
            <a:avLst/>
          </a:prstGeom>
        </p:spPr>
      </p:pic>
      <p:pic>
        <p:nvPicPr>
          <p:cNvPr id="3" name="Picture 2">
            <a:extLst>
              <a:ext uri="{FF2B5EF4-FFF2-40B4-BE49-F238E27FC236}">
                <a16:creationId xmlns:a16="http://schemas.microsoft.com/office/drawing/2014/main" id="{611397D3-02C5-A2D6-6125-A6A56CBF91A3}"/>
              </a:ext>
            </a:extLst>
          </p:cNvPr>
          <p:cNvPicPr>
            <a:picLocks noChangeAspect="1"/>
          </p:cNvPicPr>
          <p:nvPr/>
        </p:nvPicPr>
        <p:blipFill>
          <a:blip r:embed="rId5"/>
          <a:stretch>
            <a:fillRect/>
          </a:stretch>
        </p:blipFill>
        <p:spPr>
          <a:xfrm>
            <a:off x="10595345" y="449810"/>
            <a:ext cx="664140" cy="664140"/>
          </a:xfrm>
          <a:prstGeom prst="rect">
            <a:avLst/>
          </a:prstGeom>
        </p:spPr>
      </p:pic>
      <p:pic>
        <p:nvPicPr>
          <p:cNvPr id="6" name="Picture 5">
            <a:extLst>
              <a:ext uri="{FF2B5EF4-FFF2-40B4-BE49-F238E27FC236}">
                <a16:creationId xmlns:a16="http://schemas.microsoft.com/office/drawing/2014/main" id="{C9A3A7C3-16C5-7F2A-802F-15F52AA69DEC}"/>
              </a:ext>
            </a:extLst>
          </p:cNvPr>
          <p:cNvPicPr>
            <a:picLocks noChangeAspect="1"/>
          </p:cNvPicPr>
          <p:nvPr/>
        </p:nvPicPr>
        <p:blipFill>
          <a:blip r:embed="rId6"/>
          <a:stretch>
            <a:fillRect/>
          </a:stretch>
        </p:blipFill>
        <p:spPr>
          <a:xfrm>
            <a:off x="7873347" y="450660"/>
            <a:ext cx="2009234" cy="663765"/>
          </a:xfrm>
          <a:prstGeom prst="rect">
            <a:avLst/>
          </a:prstGeom>
        </p:spPr>
      </p:pic>
    </p:spTree>
    <p:extLst>
      <p:ext uri="{BB962C8B-B14F-4D97-AF65-F5344CB8AC3E}">
        <p14:creationId xmlns:p14="http://schemas.microsoft.com/office/powerpoint/2010/main" val="865334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7">
            <a:extLst>
              <a:ext uri="{FF2B5EF4-FFF2-40B4-BE49-F238E27FC236}">
                <a16:creationId xmlns:a16="http://schemas.microsoft.com/office/drawing/2014/main" id="{6ABEE0B0-9364-486C-B1E0-D6352045FAC7}"/>
              </a:ext>
            </a:extLst>
          </p:cNvPr>
          <p:cNvSpPr txBox="1">
            <a:spLocks/>
          </p:cNvSpPr>
          <p:nvPr/>
        </p:nvSpPr>
        <p:spPr>
          <a:xfrm>
            <a:off x="240829" y="116508"/>
            <a:ext cx="1140253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latin typeface="Arial" panose="020B0604020202020204" pitchFamily="34" charset="0"/>
                <a:cs typeface="Arial" panose="020B0604020202020204" pitchFamily="34" charset="0"/>
              </a:rPr>
              <a:t>ΝΑΝΟΔΟΜΕΣ ΣΤΗΝ ΑΡΧΑΙΟΤΗΤΑ</a:t>
            </a:r>
          </a:p>
        </p:txBody>
      </p:sp>
      <p:grpSp>
        <p:nvGrpSpPr>
          <p:cNvPr id="10" name="Group 9">
            <a:extLst>
              <a:ext uri="{FF2B5EF4-FFF2-40B4-BE49-F238E27FC236}">
                <a16:creationId xmlns:a16="http://schemas.microsoft.com/office/drawing/2014/main" id="{618DE60D-32D4-461A-BD36-9C97B64465B0}"/>
              </a:ext>
            </a:extLst>
          </p:cNvPr>
          <p:cNvGrpSpPr/>
          <p:nvPr/>
        </p:nvGrpSpPr>
        <p:grpSpPr>
          <a:xfrm>
            <a:off x="165571" y="116508"/>
            <a:ext cx="11785600" cy="5856886"/>
            <a:chOff x="-2" y="2022994"/>
            <a:chExt cx="12192000" cy="6220110"/>
          </a:xfrm>
        </p:grpSpPr>
        <p:graphicFrame>
          <p:nvGraphicFramePr>
            <p:cNvPr id="2" name="Diagram 1">
              <a:extLst>
                <a:ext uri="{FF2B5EF4-FFF2-40B4-BE49-F238E27FC236}">
                  <a16:creationId xmlns:a16="http://schemas.microsoft.com/office/drawing/2014/main" id="{9B8896E7-17E8-4C1A-B0D4-F55301514BDA}"/>
                </a:ext>
              </a:extLst>
            </p:cNvPr>
            <p:cNvGraphicFramePr/>
            <p:nvPr>
              <p:extLst>
                <p:ext uri="{D42A27DB-BD31-4B8C-83A1-F6EECF244321}">
                  <p14:modId xmlns:p14="http://schemas.microsoft.com/office/powerpoint/2010/main" val="1634217987"/>
                </p:ext>
              </p:extLst>
            </p:nvPr>
          </p:nvGraphicFramePr>
          <p:xfrm>
            <a:off x="-2" y="2022994"/>
            <a:ext cx="12192000" cy="61383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903D0988-2A92-4021-BF69-967711BBFD85}"/>
                </a:ext>
              </a:extLst>
            </p:cNvPr>
            <p:cNvSpPr txBox="1"/>
            <p:nvPr/>
          </p:nvSpPr>
          <p:spPr>
            <a:xfrm>
              <a:off x="-2" y="6624992"/>
              <a:ext cx="3805083" cy="1618112"/>
            </a:xfrm>
            <a:prstGeom prst="rect">
              <a:avLst/>
            </a:prstGeom>
            <a:noFill/>
          </p:spPr>
          <p:txBody>
            <a:bodyPr wrap="square">
              <a:spAutoFit/>
            </a:bodyPr>
            <a:lstStyle/>
            <a:p>
              <a:pPr marL="285750" lvl="0" indent="-285750">
                <a:lnSpc>
                  <a:spcPct val="150000"/>
                </a:lnSpc>
                <a:buFont typeface="Wingdings" panose="05000000000000000000" pitchFamily="2" charset="2"/>
                <a:buChar char="§"/>
              </a:pPr>
              <a:r>
                <a:rPr lang="el-GR" sz="1600" dirty="0">
                  <a:latin typeface="Arial Nova Light" panose="020B0304020202020204" pitchFamily="34" charset="0"/>
                </a:rPr>
                <a:t>4</a:t>
              </a:r>
              <a:r>
                <a:rPr lang="el-GR" sz="1600" baseline="30000" dirty="0">
                  <a:latin typeface="Arial Nova Light" panose="020B0304020202020204" pitchFamily="34" charset="0"/>
                </a:rPr>
                <a:t>ος</a:t>
              </a:r>
              <a:r>
                <a:rPr lang="el-GR" sz="1600" dirty="0">
                  <a:latin typeface="Arial Nova Light" panose="020B0304020202020204" pitchFamily="34" charset="0"/>
                </a:rPr>
                <a:t> αιώνας μ.Χ.</a:t>
              </a:r>
            </a:p>
            <a:p>
              <a:pPr marL="285750" lvl="0" indent="-285750">
                <a:lnSpc>
                  <a:spcPct val="150000"/>
                </a:lnSpc>
                <a:buFont typeface="Wingdings" panose="05000000000000000000" pitchFamily="2" charset="2"/>
                <a:buChar char="§"/>
              </a:pPr>
              <a:r>
                <a:rPr lang="el-GR" sz="1600" dirty="0">
                  <a:latin typeface="Arial Nova Light" panose="020B0304020202020204" pitchFamily="34" charset="0"/>
                </a:rPr>
                <a:t>Φαινόμενο διχρωισμού</a:t>
              </a:r>
            </a:p>
            <a:p>
              <a:pPr marL="285750" lvl="0" indent="-285750">
                <a:lnSpc>
                  <a:spcPct val="150000"/>
                </a:lnSpc>
                <a:buFont typeface="Wingdings" panose="05000000000000000000" pitchFamily="2" charset="2"/>
                <a:buChar char="§"/>
              </a:pPr>
              <a:r>
                <a:rPr lang="el-GR" sz="1600" dirty="0">
                  <a:latin typeface="Arial Nova Light" panose="020B0304020202020204" pitchFamily="34" charset="0"/>
                </a:rPr>
                <a:t>Παρουσία νανοσωματιδίων</a:t>
              </a:r>
              <a:r>
                <a:rPr lang="en-US" sz="1600" dirty="0">
                  <a:latin typeface="Arial Nova Light" panose="020B0304020202020204" pitchFamily="34" charset="0"/>
                </a:rPr>
                <a:t> </a:t>
              </a:r>
              <a:r>
                <a:rPr lang="el-GR" sz="1600" dirty="0">
                  <a:latin typeface="Arial Nova Light" panose="020B0304020202020204" pitchFamily="34" charset="0"/>
                </a:rPr>
                <a:t>χρυσού &amp; αργύρου</a:t>
              </a:r>
            </a:p>
          </p:txBody>
        </p:sp>
        <p:sp>
          <p:nvSpPr>
            <p:cNvPr id="16" name="TextBox 15">
              <a:extLst>
                <a:ext uri="{FF2B5EF4-FFF2-40B4-BE49-F238E27FC236}">
                  <a16:creationId xmlns:a16="http://schemas.microsoft.com/office/drawing/2014/main" id="{6881E97E-B745-4483-A67A-017F51A026E3}"/>
                </a:ext>
              </a:extLst>
            </p:cNvPr>
            <p:cNvSpPr txBox="1"/>
            <p:nvPr/>
          </p:nvSpPr>
          <p:spPr>
            <a:xfrm>
              <a:off x="4193456" y="6624992"/>
              <a:ext cx="3805083" cy="1618112"/>
            </a:xfrm>
            <a:prstGeom prst="rect">
              <a:avLst/>
            </a:prstGeom>
            <a:noFill/>
          </p:spPr>
          <p:txBody>
            <a:bodyPr wrap="square">
              <a:spAutoFit/>
            </a:bodyPr>
            <a:lstStyle/>
            <a:p>
              <a:pPr marL="285750" lvl="0" indent="-285750">
                <a:lnSpc>
                  <a:spcPct val="150000"/>
                </a:lnSpc>
                <a:buFont typeface="Wingdings" panose="05000000000000000000" pitchFamily="2" charset="2"/>
                <a:buChar char="§"/>
              </a:pPr>
              <a:r>
                <a:rPr lang="el-GR" sz="1600" dirty="0">
                  <a:latin typeface="Arial Nova Light" panose="020B0304020202020204" pitchFamily="34" charset="0"/>
                </a:rPr>
                <a:t>Εκπομπή διαφόρων χρωμάτων κατά την πρόσπτωση του φωτός</a:t>
              </a:r>
            </a:p>
            <a:p>
              <a:pPr marL="285750" lvl="0" indent="-285750">
                <a:lnSpc>
                  <a:spcPct val="150000"/>
                </a:lnSpc>
                <a:buFont typeface="Wingdings" panose="05000000000000000000" pitchFamily="2" charset="2"/>
                <a:buChar char="§"/>
              </a:pPr>
              <a:r>
                <a:rPr lang="el-GR" sz="1600" dirty="0">
                  <a:latin typeface="Arial Nova Light" panose="020B0304020202020204" pitchFamily="34" charset="0"/>
                </a:rPr>
                <a:t>Παρουσία νανοσωματιδίων χρυσού &amp; αργύρου</a:t>
              </a:r>
            </a:p>
          </p:txBody>
        </p:sp>
        <p:sp>
          <p:nvSpPr>
            <p:cNvPr id="18" name="TextBox 17">
              <a:extLst>
                <a:ext uri="{FF2B5EF4-FFF2-40B4-BE49-F238E27FC236}">
                  <a16:creationId xmlns:a16="http://schemas.microsoft.com/office/drawing/2014/main" id="{126F5540-6A13-40B3-9AAF-B8295FD00DC2}"/>
                </a:ext>
              </a:extLst>
            </p:cNvPr>
            <p:cNvSpPr txBox="1"/>
            <p:nvPr/>
          </p:nvSpPr>
          <p:spPr>
            <a:xfrm>
              <a:off x="8386915" y="6624992"/>
              <a:ext cx="3805083" cy="1225875"/>
            </a:xfrm>
            <a:prstGeom prst="rect">
              <a:avLst/>
            </a:prstGeom>
            <a:noFill/>
          </p:spPr>
          <p:txBody>
            <a:bodyPr wrap="square">
              <a:spAutoFit/>
            </a:bodyPr>
            <a:lstStyle/>
            <a:p>
              <a:pPr marL="285750" indent="-285750" algn="just">
                <a:lnSpc>
                  <a:spcPct val="150000"/>
                </a:lnSpc>
                <a:buFont typeface="Wingdings" panose="05000000000000000000" pitchFamily="2" charset="2"/>
                <a:buChar char="§"/>
              </a:pPr>
              <a:r>
                <a:rPr lang="el-GR" sz="1600" dirty="0">
                  <a:latin typeface="Arial Nova Light" panose="020B0304020202020204" pitchFamily="34" charset="0"/>
                </a:rPr>
                <a:t>13</a:t>
              </a:r>
              <a:r>
                <a:rPr lang="el-GR" sz="1600" baseline="30000" dirty="0">
                  <a:latin typeface="Arial Nova Light" panose="020B0304020202020204" pitchFamily="34" charset="0"/>
                </a:rPr>
                <a:t>ος</a:t>
              </a:r>
              <a:r>
                <a:rPr lang="el-GR" sz="1600" dirty="0">
                  <a:latin typeface="Arial Nova Light" panose="020B0304020202020204" pitchFamily="34" charset="0"/>
                </a:rPr>
                <a:t> – 18</a:t>
              </a:r>
              <a:r>
                <a:rPr lang="el-GR" sz="1600" baseline="30000" dirty="0">
                  <a:latin typeface="Arial Nova Light" panose="020B0304020202020204" pitchFamily="34" charset="0"/>
                </a:rPr>
                <a:t>ος </a:t>
              </a:r>
              <a:r>
                <a:rPr lang="el-GR" sz="1600" dirty="0">
                  <a:latin typeface="Arial Nova Light" panose="020B0304020202020204" pitchFamily="34" charset="0"/>
                </a:rPr>
                <a:t>αιώνας μ.Χ.</a:t>
              </a:r>
            </a:p>
            <a:p>
              <a:pPr marL="285750" indent="-285750" algn="just">
                <a:lnSpc>
                  <a:spcPct val="150000"/>
                </a:lnSpc>
                <a:buFont typeface="Wingdings" panose="05000000000000000000" pitchFamily="2" charset="2"/>
                <a:buChar char="§"/>
              </a:pPr>
              <a:r>
                <a:rPr lang="el-GR" sz="1600" dirty="0">
                  <a:latin typeface="Arial Nova Light" panose="020B0304020202020204" pitchFamily="34" charset="0"/>
                </a:rPr>
                <a:t>Υψηλή δύναμη &amp; ανθεκτικότητα</a:t>
              </a:r>
            </a:p>
            <a:p>
              <a:pPr marL="285750" indent="-285750" algn="just">
                <a:lnSpc>
                  <a:spcPct val="150000"/>
                </a:lnSpc>
                <a:buFont typeface="Wingdings" panose="05000000000000000000" pitchFamily="2" charset="2"/>
                <a:buChar char="§"/>
              </a:pPr>
              <a:r>
                <a:rPr lang="el-GR" sz="1600" dirty="0">
                  <a:latin typeface="Arial Nova Light" panose="020B0304020202020204" pitchFamily="34" charset="0"/>
                </a:rPr>
                <a:t>Παρουσία νανοδομών άνθρακα</a:t>
              </a:r>
            </a:p>
          </p:txBody>
        </p:sp>
      </p:grpSp>
      <p:pic>
        <p:nvPicPr>
          <p:cNvPr id="5" name="Picture 4">
            <a:extLst>
              <a:ext uri="{FF2B5EF4-FFF2-40B4-BE49-F238E27FC236}">
                <a16:creationId xmlns:a16="http://schemas.microsoft.com/office/drawing/2014/main" id="{A8A91355-23EF-A4BE-CF3A-6E5F8708ACF8}"/>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1416405" y="6201996"/>
            <a:ext cx="534764" cy="534764"/>
          </a:xfrm>
          <a:prstGeom prst="rect">
            <a:avLst/>
          </a:prstGeom>
        </p:spPr>
      </p:pic>
    </p:spTree>
    <p:extLst>
      <p:ext uri="{BB962C8B-B14F-4D97-AF65-F5344CB8AC3E}">
        <p14:creationId xmlns:p14="http://schemas.microsoft.com/office/powerpoint/2010/main" val="41374374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D069F2-E242-4D10-8117-9DD6C20E852E}"/>
              </a:ext>
            </a:extLst>
          </p:cNvPr>
          <p:cNvSpPr txBox="1"/>
          <p:nvPr/>
        </p:nvSpPr>
        <p:spPr>
          <a:xfrm>
            <a:off x="240830" y="942798"/>
            <a:ext cx="5581471" cy="1985287"/>
          </a:xfrm>
          <a:prstGeom prst="rect">
            <a:avLst/>
          </a:prstGeom>
          <a:noFill/>
        </p:spPr>
        <p:txBody>
          <a:bodyPr wrap="square" rtlCol="0">
            <a:spAutoFit/>
          </a:bodyPr>
          <a:lstStyle/>
          <a:p>
            <a:pPr marL="285750" indent="-285750">
              <a:lnSpc>
                <a:spcPct val="200000"/>
              </a:lnSpc>
              <a:buFont typeface="Wingdings" panose="05000000000000000000" pitchFamily="2" charset="2"/>
              <a:buChar char="§"/>
            </a:pPr>
            <a:r>
              <a:rPr lang="el-GR" sz="1600" dirty="0">
                <a:latin typeface="Arial Nova Light" panose="020B0304020202020204" pitchFamily="34" charset="0"/>
              </a:rPr>
              <a:t>Ταϊβάν</a:t>
            </a:r>
          </a:p>
          <a:p>
            <a:pPr marL="285750" indent="-285750">
              <a:lnSpc>
                <a:spcPct val="200000"/>
              </a:lnSpc>
              <a:buFont typeface="Wingdings" panose="05000000000000000000" pitchFamily="2" charset="2"/>
              <a:buChar char="§"/>
            </a:pPr>
            <a:r>
              <a:rPr lang="el-GR" sz="1600" dirty="0">
                <a:latin typeface="Arial Nova Light" panose="020B0304020202020204" pitchFamily="34" charset="0"/>
              </a:rPr>
              <a:t>124 εκτεθειμένοι εργαζόμενοι</a:t>
            </a:r>
          </a:p>
          <a:p>
            <a:pPr marL="285750" indent="-285750">
              <a:lnSpc>
                <a:spcPct val="200000"/>
              </a:lnSpc>
              <a:buFont typeface="Wingdings" panose="05000000000000000000" pitchFamily="2" charset="2"/>
              <a:buChar char="§"/>
            </a:pPr>
            <a:r>
              <a:rPr lang="el-GR" sz="1600" dirty="0">
                <a:latin typeface="Arial Nova Light" panose="020B0304020202020204" pitchFamily="34" charset="0"/>
              </a:rPr>
              <a:t>77 μη εκτεθειμένοι εργαζόμενοι</a:t>
            </a:r>
          </a:p>
          <a:p>
            <a:pPr marL="285750" indent="-285750">
              <a:lnSpc>
                <a:spcPct val="200000"/>
              </a:lnSpc>
              <a:buFont typeface="Wingdings" panose="05000000000000000000" pitchFamily="2" charset="2"/>
              <a:buChar char="§"/>
            </a:pPr>
            <a:r>
              <a:rPr lang="el-GR" sz="1600" dirty="0">
                <a:latin typeface="Arial Nova Light" panose="020B0304020202020204" pitchFamily="34" charset="0"/>
              </a:rPr>
              <a:t>6 μήνες</a:t>
            </a:r>
          </a:p>
        </p:txBody>
      </p:sp>
      <p:sp>
        <p:nvSpPr>
          <p:cNvPr id="4" name="TextBox 3">
            <a:extLst>
              <a:ext uri="{FF2B5EF4-FFF2-40B4-BE49-F238E27FC236}">
                <a16:creationId xmlns:a16="http://schemas.microsoft.com/office/drawing/2014/main" id="{F0E36F6E-9F20-46EB-86AB-61AC876CEE54}"/>
              </a:ext>
            </a:extLst>
          </p:cNvPr>
          <p:cNvSpPr txBox="1"/>
          <p:nvPr/>
        </p:nvSpPr>
        <p:spPr>
          <a:xfrm>
            <a:off x="240827" y="3860374"/>
            <a:ext cx="5281153" cy="2046073"/>
          </a:xfrm>
          <a:prstGeom prst="rect">
            <a:avLst/>
          </a:prstGeom>
          <a:noFill/>
        </p:spPr>
        <p:txBody>
          <a:bodyPr wrap="square" rtlCol="0">
            <a:spAutoFit/>
          </a:bodyPr>
          <a:lstStyle/>
          <a:p>
            <a:pPr>
              <a:lnSpc>
                <a:spcPct val="200000"/>
              </a:lnSpc>
            </a:pPr>
            <a:r>
              <a:rPr lang="el-GR" b="1" dirty="0">
                <a:latin typeface="Arial" panose="020B0604020202020204" pitchFamily="34" charset="0"/>
                <a:cs typeface="Arial" panose="020B0604020202020204" pitchFamily="34" charset="0"/>
              </a:rPr>
              <a:t>Αρνητικές επιδράσεις </a:t>
            </a:r>
          </a:p>
          <a:p>
            <a:pPr marL="342900" indent="-342900">
              <a:lnSpc>
                <a:spcPct val="200000"/>
              </a:lnSpc>
              <a:buFont typeface="+mj-lt"/>
              <a:buAutoNum type="arabicPeriod"/>
            </a:pPr>
            <a:r>
              <a:rPr lang="el-GR" sz="1600" dirty="0">
                <a:latin typeface="Arial Nova Light" panose="020B0304020202020204" pitchFamily="34" charset="0"/>
              </a:rPr>
              <a:t>Δραστικότητα αντιοξειδωτικών ενζύμων</a:t>
            </a:r>
          </a:p>
          <a:p>
            <a:pPr marL="342900" indent="-342900">
              <a:lnSpc>
                <a:spcPct val="200000"/>
              </a:lnSpc>
              <a:buFont typeface="+mj-lt"/>
              <a:buAutoNum type="arabicPeriod"/>
            </a:pPr>
            <a:r>
              <a:rPr lang="el-GR" sz="1600" dirty="0">
                <a:latin typeface="Arial Nova Light" panose="020B0304020202020204" pitchFamily="34" charset="0"/>
              </a:rPr>
              <a:t>Δείκτες καρδιαγγειακών ασθενειών</a:t>
            </a:r>
          </a:p>
          <a:p>
            <a:pPr marL="342900" indent="-342900">
              <a:lnSpc>
                <a:spcPct val="200000"/>
              </a:lnSpc>
              <a:buFont typeface="+mj-lt"/>
              <a:buAutoNum type="arabicPeriod"/>
            </a:pPr>
            <a:r>
              <a:rPr lang="el-GR" sz="1600" dirty="0">
                <a:latin typeface="Arial Nova Light" panose="020B0304020202020204" pitchFamily="34" charset="0"/>
              </a:rPr>
              <a:t>Δείκτες πνευμονικής βλάβης</a:t>
            </a:r>
          </a:p>
        </p:txBody>
      </p:sp>
      <p:pic>
        <p:nvPicPr>
          <p:cNvPr id="7" name="Picture 6">
            <a:extLst>
              <a:ext uri="{FF2B5EF4-FFF2-40B4-BE49-F238E27FC236}">
                <a16:creationId xmlns:a16="http://schemas.microsoft.com/office/drawing/2014/main" id="{FA22D13F-E286-415F-8BFE-C3E28ADB31AC}"/>
              </a:ext>
            </a:extLst>
          </p:cNvPr>
          <p:cNvPicPr>
            <a:picLocks noChangeAspect="1"/>
          </p:cNvPicPr>
          <p:nvPr/>
        </p:nvPicPr>
        <p:blipFill>
          <a:blip r:embed="rId2"/>
          <a:stretch>
            <a:fillRect/>
          </a:stretch>
        </p:blipFill>
        <p:spPr>
          <a:xfrm>
            <a:off x="4806393" y="1438542"/>
            <a:ext cx="7144777" cy="3292201"/>
          </a:xfrm>
          <a:prstGeom prst="rect">
            <a:avLst/>
          </a:prstGeom>
        </p:spPr>
      </p:pic>
      <p:sp>
        <p:nvSpPr>
          <p:cNvPr id="6" name="Arrow: Down 5">
            <a:extLst>
              <a:ext uri="{FF2B5EF4-FFF2-40B4-BE49-F238E27FC236}">
                <a16:creationId xmlns:a16="http://schemas.microsoft.com/office/drawing/2014/main" id="{2A16E1BD-281F-4B63-9391-E517C5F5BF45}"/>
              </a:ext>
            </a:extLst>
          </p:cNvPr>
          <p:cNvSpPr/>
          <p:nvPr/>
        </p:nvSpPr>
        <p:spPr>
          <a:xfrm>
            <a:off x="1315616" y="2997625"/>
            <a:ext cx="317240" cy="862749"/>
          </a:xfrm>
          <a:prstGeom prst="downArrow">
            <a:avLst/>
          </a:prstGeom>
          <a:solidFill>
            <a:schemeClr val="accent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TextBox 7">
            <a:extLst>
              <a:ext uri="{FF2B5EF4-FFF2-40B4-BE49-F238E27FC236}">
                <a16:creationId xmlns:a16="http://schemas.microsoft.com/office/drawing/2014/main" id="{8589F18A-E5E9-4B4A-A7D9-E72C5ED85DCB}"/>
              </a:ext>
            </a:extLst>
          </p:cNvPr>
          <p:cNvSpPr txBox="1"/>
          <p:nvPr/>
        </p:nvSpPr>
        <p:spPr>
          <a:xfrm>
            <a:off x="1434016" y="3241200"/>
            <a:ext cx="2547257" cy="307777"/>
          </a:xfrm>
          <a:prstGeom prst="rect">
            <a:avLst/>
          </a:prstGeom>
          <a:noFill/>
        </p:spPr>
        <p:txBody>
          <a:bodyPr wrap="square" rtlCol="0">
            <a:spAutoFit/>
          </a:bodyPr>
          <a:lstStyle/>
          <a:p>
            <a:pPr algn="ctr"/>
            <a:r>
              <a:rPr lang="el-GR" sz="1400" i="1" dirty="0">
                <a:latin typeface="Arial Nova Light" panose="020B0304020202020204" pitchFamily="34" charset="0"/>
              </a:rPr>
              <a:t>Δείγμα αίματος &amp; ούρων</a:t>
            </a:r>
          </a:p>
        </p:txBody>
      </p:sp>
      <p:sp>
        <p:nvSpPr>
          <p:cNvPr id="9" name="Τίτλος 7">
            <a:extLst>
              <a:ext uri="{FF2B5EF4-FFF2-40B4-BE49-F238E27FC236}">
                <a16:creationId xmlns:a16="http://schemas.microsoft.com/office/drawing/2014/main" id="{65E8201C-84A2-43AA-A25D-CE7510DAB3F6}"/>
              </a:ext>
            </a:extLst>
          </p:cNvPr>
          <p:cNvSpPr txBox="1">
            <a:spLocks/>
          </p:cNvSpPr>
          <p:nvPr/>
        </p:nvSpPr>
        <p:spPr>
          <a:xfrm>
            <a:off x="240830" y="121408"/>
            <a:ext cx="11710340" cy="812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60000"/>
              </a:lnSpc>
            </a:pPr>
            <a:r>
              <a:rPr lang="el-GR" sz="2600" b="1" dirty="0">
                <a:latin typeface="Arial" panose="020B0604020202020204" pitchFamily="34" charset="0"/>
                <a:cs typeface="Arial" panose="020B0604020202020204" pitchFamily="34" charset="0"/>
              </a:rPr>
              <a:t>ΟΙ ΔΙΑΘΕΣΙΜΕΣ ΕΠΙΔΗΜΙΟΛΟΓΙΚΕΣ ΜΕΛΕΤΕΣ ΥΠΟΔΕΙΚΝΥΟΥΝ ΤΗΝ ΠΡΟΚΛΗΣΗ ΔΥΣΜΕΝΩΝ ΕΠΙΠΤΩΣΕΩΝ</a:t>
            </a:r>
          </a:p>
        </p:txBody>
      </p:sp>
      <p:pic>
        <p:nvPicPr>
          <p:cNvPr id="10" name="Picture 9" descr="Λογότυπα Π.Θ. | Πανεπιστήμιο Θεσσαλίας">
            <a:extLst>
              <a:ext uri="{FF2B5EF4-FFF2-40B4-BE49-F238E27FC236}">
                <a16:creationId xmlns:a16="http://schemas.microsoft.com/office/drawing/2014/main" id="{785C2738-E83E-957E-570E-C9B00845D01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7685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D069F2-E242-4D10-8117-9DD6C20E852E}"/>
              </a:ext>
            </a:extLst>
          </p:cNvPr>
          <p:cNvSpPr txBox="1"/>
          <p:nvPr/>
        </p:nvSpPr>
        <p:spPr>
          <a:xfrm>
            <a:off x="240830" y="1260679"/>
            <a:ext cx="5581471" cy="1985287"/>
          </a:xfrm>
          <a:prstGeom prst="rect">
            <a:avLst/>
          </a:prstGeom>
          <a:noFill/>
        </p:spPr>
        <p:txBody>
          <a:bodyPr wrap="square" rtlCol="0">
            <a:spAutoFit/>
          </a:bodyPr>
          <a:lstStyle/>
          <a:p>
            <a:pPr marL="285750" indent="-285750">
              <a:lnSpc>
                <a:spcPct val="200000"/>
              </a:lnSpc>
              <a:buFont typeface="Wingdings" panose="05000000000000000000" pitchFamily="2" charset="2"/>
              <a:buChar char="§"/>
            </a:pPr>
            <a:r>
              <a:rPr lang="el-GR" sz="1600" dirty="0">
                <a:latin typeface="Arial Nova Light" panose="020B0304020202020204" pitchFamily="34" charset="0"/>
              </a:rPr>
              <a:t>Ταϊβάν</a:t>
            </a:r>
          </a:p>
          <a:p>
            <a:pPr marL="285750" indent="-285750">
              <a:lnSpc>
                <a:spcPct val="200000"/>
              </a:lnSpc>
              <a:buFont typeface="Wingdings" panose="05000000000000000000" pitchFamily="2" charset="2"/>
              <a:buChar char="§"/>
            </a:pPr>
            <a:r>
              <a:rPr lang="el-GR" sz="1600" dirty="0">
                <a:latin typeface="Arial Nova Light" panose="020B0304020202020204" pitchFamily="34" charset="0"/>
              </a:rPr>
              <a:t>206 εκτεθειμένοι εργαζόμενοι</a:t>
            </a:r>
          </a:p>
          <a:p>
            <a:pPr marL="285750" indent="-285750">
              <a:lnSpc>
                <a:spcPct val="200000"/>
              </a:lnSpc>
              <a:buFont typeface="Wingdings" panose="05000000000000000000" pitchFamily="2" charset="2"/>
              <a:buChar char="§"/>
            </a:pPr>
            <a:r>
              <a:rPr lang="el-GR" sz="1600" dirty="0">
                <a:latin typeface="Arial Nova Light" panose="020B0304020202020204" pitchFamily="34" charset="0"/>
              </a:rPr>
              <a:t>108 μη εκτεθειμένοι εργαζόμενοι</a:t>
            </a:r>
          </a:p>
          <a:p>
            <a:pPr marL="285750" indent="-285750">
              <a:lnSpc>
                <a:spcPct val="200000"/>
              </a:lnSpc>
              <a:buFont typeface="Wingdings" panose="05000000000000000000" pitchFamily="2" charset="2"/>
              <a:buChar char="§"/>
            </a:pPr>
            <a:r>
              <a:rPr lang="el-GR" sz="1600" dirty="0">
                <a:latin typeface="Arial Nova Light" panose="020B0304020202020204" pitchFamily="34" charset="0"/>
              </a:rPr>
              <a:t>4 χρόνια</a:t>
            </a:r>
          </a:p>
        </p:txBody>
      </p:sp>
      <p:sp>
        <p:nvSpPr>
          <p:cNvPr id="4" name="TextBox 3">
            <a:extLst>
              <a:ext uri="{FF2B5EF4-FFF2-40B4-BE49-F238E27FC236}">
                <a16:creationId xmlns:a16="http://schemas.microsoft.com/office/drawing/2014/main" id="{F0E36F6E-9F20-46EB-86AB-61AC876CEE54}"/>
              </a:ext>
            </a:extLst>
          </p:cNvPr>
          <p:cNvSpPr txBox="1"/>
          <p:nvPr/>
        </p:nvSpPr>
        <p:spPr>
          <a:xfrm>
            <a:off x="194160" y="4199682"/>
            <a:ext cx="5281153" cy="1061188"/>
          </a:xfrm>
          <a:prstGeom prst="rect">
            <a:avLst/>
          </a:prstGeom>
          <a:noFill/>
        </p:spPr>
        <p:txBody>
          <a:bodyPr wrap="square" rtlCol="0">
            <a:spAutoFit/>
          </a:bodyPr>
          <a:lstStyle/>
          <a:p>
            <a:pPr>
              <a:lnSpc>
                <a:spcPct val="200000"/>
              </a:lnSpc>
            </a:pPr>
            <a:r>
              <a:rPr lang="el-GR" b="1" dirty="0">
                <a:latin typeface="Arial" panose="020B0604020202020204" pitchFamily="34" charset="0"/>
                <a:cs typeface="Arial" panose="020B0604020202020204" pitchFamily="34" charset="0"/>
              </a:rPr>
              <a:t>Αρνητικές επιδράσεις </a:t>
            </a:r>
          </a:p>
          <a:p>
            <a:pPr>
              <a:lnSpc>
                <a:spcPct val="200000"/>
              </a:lnSpc>
            </a:pPr>
            <a:r>
              <a:rPr lang="el-GR" sz="1600" dirty="0">
                <a:latin typeface="Arial Nova Light" panose="020B0304020202020204" pitchFamily="34" charset="0"/>
              </a:rPr>
              <a:t>Δραστικότητα αντιοξειδωτικών ενζύμων</a:t>
            </a:r>
          </a:p>
        </p:txBody>
      </p:sp>
      <p:sp>
        <p:nvSpPr>
          <p:cNvPr id="6" name="Arrow: Down 5">
            <a:extLst>
              <a:ext uri="{FF2B5EF4-FFF2-40B4-BE49-F238E27FC236}">
                <a16:creationId xmlns:a16="http://schemas.microsoft.com/office/drawing/2014/main" id="{2A16E1BD-281F-4B63-9391-E517C5F5BF45}"/>
              </a:ext>
            </a:extLst>
          </p:cNvPr>
          <p:cNvSpPr/>
          <p:nvPr/>
        </p:nvSpPr>
        <p:spPr>
          <a:xfrm>
            <a:off x="1315616" y="3393816"/>
            <a:ext cx="317240" cy="862749"/>
          </a:xfrm>
          <a:prstGeom prst="downArrow">
            <a:avLst/>
          </a:prstGeom>
          <a:solidFill>
            <a:schemeClr val="accent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TextBox 7">
            <a:extLst>
              <a:ext uri="{FF2B5EF4-FFF2-40B4-BE49-F238E27FC236}">
                <a16:creationId xmlns:a16="http://schemas.microsoft.com/office/drawing/2014/main" id="{8589F18A-E5E9-4B4A-A7D9-E72C5ED85DCB}"/>
              </a:ext>
            </a:extLst>
          </p:cNvPr>
          <p:cNvSpPr txBox="1"/>
          <p:nvPr/>
        </p:nvSpPr>
        <p:spPr>
          <a:xfrm>
            <a:off x="1474236" y="3671301"/>
            <a:ext cx="2547257" cy="307777"/>
          </a:xfrm>
          <a:prstGeom prst="rect">
            <a:avLst/>
          </a:prstGeom>
          <a:noFill/>
        </p:spPr>
        <p:txBody>
          <a:bodyPr wrap="square" rtlCol="0">
            <a:spAutoFit/>
          </a:bodyPr>
          <a:lstStyle/>
          <a:p>
            <a:pPr algn="ctr"/>
            <a:r>
              <a:rPr lang="el-GR" sz="1400" i="1" dirty="0">
                <a:latin typeface="Arial Nova Light" panose="020B0304020202020204" pitchFamily="34" charset="0"/>
              </a:rPr>
              <a:t>Δείγμα αίματος &amp; ούρων</a:t>
            </a:r>
          </a:p>
        </p:txBody>
      </p:sp>
      <p:pic>
        <p:nvPicPr>
          <p:cNvPr id="10" name="Picture 9">
            <a:extLst>
              <a:ext uri="{FF2B5EF4-FFF2-40B4-BE49-F238E27FC236}">
                <a16:creationId xmlns:a16="http://schemas.microsoft.com/office/drawing/2014/main" id="{F04C3AD7-7B90-43A2-8983-0CED3DFB4BF4}"/>
              </a:ext>
            </a:extLst>
          </p:cNvPr>
          <p:cNvPicPr>
            <a:picLocks noChangeAspect="1"/>
          </p:cNvPicPr>
          <p:nvPr/>
        </p:nvPicPr>
        <p:blipFill>
          <a:blip r:embed="rId2"/>
          <a:stretch>
            <a:fillRect/>
          </a:stretch>
        </p:blipFill>
        <p:spPr>
          <a:xfrm>
            <a:off x="5184740" y="1217997"/>
            <a:ext cx="6766430" cy="3766784"/>
          </a:xfrm>
          <a:prstGeom prst="rect">
            <a:avLst/>
          </a:prstGeom>
        </p:spPr>
      </p:pic>
      <p:sp>
        <p:nvSpPr>
          <p:cNvPr id="11" name="TextBox 10">
            <a:extLst>
              <a:ext uri="{FF2B5EF4-FFF2-40B4-BE49-F238E27FC236}">
                <a16:creationId xmlns:a16="http://schemas.microsoft.com/office/drawing/2014/main" id="{108CB4A8-B3C4-4532-B593-A71186D45E4E}"/>
              </a:ext>
            </a:extLst>
          </p:cNvPr>
          <p:cNvSpPr txBox="1"/>
          <p:nvPr/>
        </p:nvSpPr>
        <p:spPr>
          <a:xfrm>
            <a:off x="174156" y="3673935"/>
            <a:ext cx="1119674" cy="307777"/>
          </a:xfrm>
          <a:prstGeom prst="rect">
            <a:avLst/>
          </a:prstGeom>
          <a:noFill/>
        </p:spPr>
        <p:txBody>
          <a:bodyPr wrap="square" rtlCol="0">
            <a:spAutoFit/>
          </a:bodyPr>
          <a:lstStyle/>
          <a:p>
            <a:r>
              <a:rPr lang="el-GR" sz="1400" i="1" dirty="0">
                <a:latin typeface="Arial Nova Light" panose="020B0304020202020204" pitchFamily="34" charset="0"/>
              </a:rPr>
              <a:t>5 μετρήσεις</a:t>
            </a:r>
          </a:p>
        </p:txBody>
      </p:sp>
      <p:sp>
        <p:nvSpPr>
          <p:cNvPr id="12" name="Τίτλος 7">
            <a:extLst>
              <a:ext uri="{FF2B5EF4-FFF2-40B4-BE49-F238E27FC236}">
                <a16:creationId xmlns:a16="http://schemas.microsoft.com/office/drawing/2014/main" id="{CB29871E-84B9-4E5C-B058-55D853E02176}"/>
              </a:ext>
            </a:extLst>
          </p:cNvPr>
          <p:cNvSpPr txBox="1">
            <a:spLocks/>
          </p:cNvSpPr>
          <p:nvPr/>
        </p:nvSpPr>
        <p:spPr>
          <a:xfrm>
            <a:off x="240830" y="171067"/>
            <a:ext cx="11710340" cy="812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60000"/>
              </a:lnSpc>
            </a:pPr>
            <a:r>
              <a:rPr lang="el-GR" sz="2600" b="1" dirty="0">
                <a:latin typeface="Arial" panose="020B0604020202020204" pitchFamily="34" charset="0"/>
                <a:cs typeface="Arial" panose="020B0604020202020204" pitchFamily="34" charset="0"/>
              </a:rPr>
              <a:t>ΟΙ ΔΙΑΘΕΣΙΜΕΣ ΕΠΙΔΗΜΙΟΛΟΓΙΚΕΣ ΜΕΛΕΤΕΣ ΥΠΟΔΕΙΚΝΥΟΥΝ ΤΗΝ ΠΡΟΚΛΗΣΗ ΔΥΣΜΕΝΩΝ ΕΠΙΠΤΩΣΕΩΝ</a:t>
            </a:r>
          </a:p>
        </p:txBody>
      </p:sp>
      <p:pic>
        <p:nvPicPr>
          <p:cNvPr id="7" name="Picture 6" descr="Λογότυπα Π.Θ. | Πανεπιστήμιο Θεσσαλίας">
            <a:extLst>
              <a:ext uri="{FF2B5EF4-FFF2-40B4-BE49-F238E27FC236}">
                <a16:creationId xmlns:a16="http://schemas.microsoft.com/office/drawing/2014/main" id="{EE68F9D4-D728-9AB1-F984-E20F9AD228D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8216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Υπότιτλος 2">
            <a:extLst>
              <a:ext uri="{FF2B5EF4-FFF2-40B4-BE49-F238E27FC236}">
                <a16:creationId xmlns:a16="http://schemas.microsoft.com/office/drawing/2014/main" id="{54A49035-88D6-BE42-9A1F-36B457D694BB}"/>
              </a:ext>
            </a:extLst>
          </p:cNvPr>
          <p:cNvSpPr>
            <a:spLocks noGrp="1"/>
          </p:cNvSpPr>
          <p:nvPr>
            <p:ph type="subTitle" idx="1"/>
          </p:nvPr>
        </p:nvSpPr>
        <p:spPr>
          <a:xfrm>
            <a:off x="1524000" y="816928"/>
            <a:ext cx="9144000" cy="526500"/>
          </a:xfrm>
        </p:spPr>
        <p:txBody>
          <a:bodyPr>
            <a:normAutofit/>
          </a:bodyPr>
          <a:lstStyle/>
          <a:p>
            <a:r>
              <a:rPr lang="el-GR" sz="2800" b="1" dirty="0">
                <a:latin typeface="Arial" panose="020B0604020202020204" pitchFamily="34" charset="0"/>
                <a:cs typeface="Arial" panose="020B0604020202020204" pitchFamily="34" charset="0"/>
              </a:rPr>
              <a:t>Σας ευχαριστώ πολύ για την προσοχή σας !</a:t>
            </a:r>
          </a:p>
        </p:txBody>
      </p:sp>
      <p:sp>
        <p:nvSpPr>
          <p:cNvPr id="9" name="Υπότιτλος 2">
            <a:extLst>
              <a:ext uri="{FF2B5EF4-FFF2-40B4-BE49-F238E27FC236}">
                <a16:creationId xmlns:a16="http://schemas.microsoft.com/office/drawing/2014/main" id="{DB708CFE-698F-2A42-85BE-101D327B3B93}"/>
              </a:ext>
            </a:extLst>
          </p:cNvPr>
          <p:cNvSpPr txBox="1">
            <a:spLocks/>
          </p:cNvSpPr>
          <p:nvPr/>
        </p:nvSpPr>
        <p:spPr>
          <a:xfrm>
            <a:off x="5387546" y="2962685"/>
            <a:ext cx="6721379" cy="93263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b="1" dirty="0">
                <a:latin typeface="Arial" panose="020B0604020202020204" pitchFamily="34" charset="0"/>
                <a:cs typeface="Arial" panose="020B0604020202020204" pitchFamily="34" charset="0"/>
              </a:rPr>
              <a:t>Ερωτήσεις - Απορίες</a:t>
            </a:r>
          </a:p>
        </p:txBody>
      </p:sp>
      <p:pic>
        <p:nvPicPr>
          <p:cNvPr id="12" name="Εικόνα 11">
            <a:extLst>
              <a:ext uri="{FF2B5EF4-FFF2-40B4-BE49-F238E27FC236}">
                <a16:creationId xmlns:a16="http://schemas.microsoft.com/office/drawing/2014/main" id="{40B5F517-424B-E44B-8FCF-B36A86F3A4AF}"/>
              </a:ext>
            </a:extLst>
          </p:cNvPr>
          <p:cNvPicPr>
            <a:picLocks noChangeAspect="1"/>
          </p:cNvPicPr>
          <p:nvPr/>
        </p:nvPicPr>
        <p:blipFill>
          <a:blip r:embed="rId2"/>
          <a:stretch>
            <a:fillRect/>
          </a:stretch>
        </p:blipFill>
        <p:spPr>
          <a:xfrm>
            <a:off x="1164367" y="2286825"/>
            <a:ext cx="4223179" cy="2252362"/>
          </a:xfrm>
          <a:prstGeom prst="rect">
            <a:avLst/>
          </a:prstGeom>
        </p:spPr>
      </p:pic>
    </p:spTree>
    <p:extLst>
      <p:ext uri="{BB962C8B-B14F-4D97-AF65-F5344CB8AC3E}">
        <p14:creationId xmlns:p14="http://schemas.microsoft.com/office/powerpoint/2010/main" val="1778013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a:extLst>
              <a:ext uri="{FF2B5EF4-FFF2-40B4-BE49-F238E27FC236}">
                <a16:creationId xmlns:a16="http://schemas.microsoft.com/office/drawing/2014/main" id="{71258C8C-A0DA-49EF-9356-1040A252AE19}"/>
              </a:ext>
            </a:extLst>
          </p:cNvPr>
          <p:cNvSpPr txBox="1">
            <a:spLocks/>
          </p:cNvSpPr>
          <p:nvPr/>
        </p:nvSpPr>
        <p:spPr>
          <a:xfrm>
            <a:off x="240829" y="116509"/>
            <a:ext cx="11710340" cy="8121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latin typeface="Arial" panose="020B0604020202020204" pitchFamily="34" charset="0"/>
                <a:cs typeface="Arial" panose="020B0604020202020204" pitchFamily="34" charset="0"/>
              </a:rPr>
              <a:t>ΥΠΑΡΧΕΙ ΑΡΚΕΤΟΣ ΧΩΡΟΣ ΕΚΕΙ ΚΑΤΩ</a:t>
            </a:r>
          </a:p>
        </p:txBody>
      </p:sp>
      <p:graphicFrame>
        <p:nvGraphicFramePr>
          <p:cNvPr id="4" name="Diagram 3">
            <a:extLst>
              <a:ext uri="{FF2B5EF4-FFF2-40B4-BE49-F238E27FC236}">
                <a16:creationId xmlns:a16="http://schemas.microsoft.com/office/drawing/2014/main" id="{FFA2C920-27FB-4540-BA58-A2F005A109E3}"/>
              </a:ext>
            </a:extLst>
          </p:cNvPr>
          <p:cNvGraphicFramePr/>
          <p:nvPr>
            <p:extLst>
              <p:ext uri="{D42A27DB-BD31-4B8C-83A1-F6EECF244321}">
                <p14:modId xmlns:p14="http://schemas.microsoft.com/office/powerpoint/2010/main" val="1982487106"/>
              </p:ext>
            </p:extLst>
          </p:nvPr>
        </p:nvGraphicFramePr>
        <p:xfrm>
          <a:off x="561021" y="969596"/>
          <a:ext cx="11069955" cy="5194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ED063069-32AF-4902-4337-F76EDA51A337}"/>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1416405" y="6201996"/>
            <a:ext cx="534764" cy="534764"/>
          </a:xfrm>
          <a:prstGeom prst="rect">
            <a:avLst/>
          </a:prstGeom>
        </p:spPr>
      </p:pic>
    </p:spTree>
    <p:extLst>
      <p:ext uri="{BB962C8B-B14F-4D97-AF65-F5344CB8AC3E}">
        <p14:creationId xmlns:p14="http://schemas.microsoft.com/office/powerpoint/2010/main" val="3301893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B5F1A8-4E07-4017-AC93-525D1494856A}"/>
              </a:ext>
            </a:extLst>
          </p:cNvPr>
          <p:cNvPicPr>
            <a:picLocks noChangeAspect="1"/>
          </p:cNvPicPr>
          <p:nvPr/>
        </p:nvPicPr>
        <p:blipFill>
          <a:blip r:embed="rId2"/>
          <a:stretch>
            <a:fillRect/>
          </a:stretch>
        </p:blipFill>
        <p:spPr>
          <a:xfrm>
            <a:off x="990578" y="1903165"/>
            <a:ext cx="10210842" cy="4071962"/>
          </a:xfrm>
          <a:prstGeom prst="rect">
            <a:avLst/>
          </a:prstGeom>
        </p:spPr>
      </p:pic>
      <p:sp>
        <p:nvSpPr>
          <p:cNvPr id="8" name="TextBox 7">
            <a:extLst>
              <a:ext uri="{FF2B5EF4-FFF2-40B4-BE49-F238E27FC236}">
                <a16:creationId xmlns:a16="http://schemas.microsoft.com/office/drawing/2014/main" id="{D2E98CDB-A2D0-4DF0-9E2B-57D5D3CDE554}"/>
              </a:ext>
            </a:extLst>
          </p:cNvPr>
          <p:cNvSpPr txBox="1"/>
          <p:nvPr/>
        </p:nvSpPr>
        <p:spPr>
          <a:xfrm>
            <a:off x="2167303" y="6013097"/>
            <a:ext cx="7857393" cy="230832"/>
          </a:xfrm>
          <a:prstGeom prst="rect">
            <a:avLst/>
          </a:prstGeom>
          <a:noFill/>
        </p:spPr>
        <p:txBody>
          <a:bodyPr wrap="square">
            <a:spAutoFit/>
          </a:bodyPr>
          <a:lstStyle/>
          <a:p>
            <a:pPr algn="ctr"/>
            <a:r>
              <a:rPr lang="el-GR" sz="900" i="1" dirty="0">
                <a:latin typeface="Arial Nova Light" panose="020B0304020202020204" pitchFamily="34" charset="0"/>
              </a:rPr>
              <a:t>(</a:t>
            </a:r>
            <a:r>
              <a:rPr lang="en-US" sz="900" i="1" dirty="0">
                <a:latin typeface="Arial Nova Light" panose="020B0304020202020204" pitchFamily="34" charset="0"/>
              </a:rPr>
              <a:t>https://www.wichlab.com/nanometer-scale-comparison-nanoparticle-size-comparison-nanotechnology-chart-ruler/</a:t>
            </a:r>
            <a:r>
              <a:rPr lang="el-GR" sz="900" i="1" dirty="0">
                <a:latin typeface="Arial Nova Light" panose="020B0304020202020204" pitchFamily="34" charset="0"/>
              </a:rPr>
              <a:t>)</a:t>
            </a:r>
          </a:p>
        </p:txBody>
      </p:sp>
      <p:sp>
        <p:nvSpPr>
          <p:cNvPr id="3" name="TextBox 2">
            <a:extLst>
              <a:ext uri="{FF2B5EF4-FFF2-40B4-BE49-F238E27FC236}">
                <a16:creationId xmlns:a16="http://schemas.microsoft.com/office/drawing/2014/main" id="{0B7D34DB-FC1A-1D4B-1133-2985CB001A10}"/>
              </a:ext>
            </a:extLst>
          </p:cNvPr>
          <p:cNvSpPr txBox="1"/>
          <p:nvPr/>
        </p:nvSpPr>
        <p:spPr>
          <a:xfrm>
            <a:off x="528534" y="366941"/>
            <a:ext cx="11134932" cy="558807"/>
          </a:xfrm>
          <a:prstGeom prst="rect">
            <a:avLst/>
          </a:prstGeom>
          <a:noFill/>
        </p:spPr>
        <p:txBody>
          <a:bodyPr wrap="square" rtlCol="0">
            <a:spAutoFit/>
          </a:bodyPr>
          <a:lstStyle/>
          <a:p>
            <a:pPr algn="ctr">
              <a:lnSpc>
                <a:spcPts val="4000"/>
              </a:lnSpc>
            </a:pPr>
            <a:r>
              <a:rPr lang="el-GR" sz="2800" b="1" dirty="0">
                <a:latin typeface="Arial" panose="020B0604020202020204" pitchFamily="34" charset="0"/>
                <a:cs typeface="Arial" panose="020B0604020202020204" pitchFamily="34" charset="0"/>
              </a:rPr>
              <a:t>ΝΑΝΟΫΛΙΚΑ</a:t>
            </a:r>
            <a:r>
              <a:rPr lang="en-US" sz="2800" b="1" dirty="0">
                <a:latin typeface="Arial" panose="020B0604020202020204" pitchFamily="34" charset="0"/>
                <a:cs typeface="Arial" panose="020B0604020202020204" pitchFamily="34" charset="0"/>
              </a:rPr>
              <a:t>: </a:t>
            </a:r>
            <a:r>
              <a:rPr lang="el-GR" sz="2800" b="1" dirty="0">
                <a:latin typeface="Arial" panose="020B0604020202020204" pitchFamily="34" charset="0"/>
                <a:cs typeface="Arial" panose="020B0604020202020204" pitchFamily="34" charset="0"/>
              </a:rPr>
              <a:t>ΟΙ ΔΟΜΙΚΟΙ ΛΙΘΟΙ ΤΗΣ  ΝΑΝΟΤΕΧΝΟΛΟΓΙΑΣ</a:t>
            </a:r>
          </a:p>
        </p:txBody>
      </p:sp>
      <p:pic>
        <p:nvPicPr>
          <p:cNvPr id="6" name="Picture 2" descr="Λογότυπα Π.Θ. | Πανεπιστήμιο Θεσσαλίας">
            <a:extLst>
              <a:ext uri="{FF2B5EF4-FFF2-40B4-BE49-F238E27FC236}">
                <a16:creationId xmlns:a16="http://schemas.microsoft.com/office/drawing/2014/main" id="{0AB57EA9-7420-D021-1339-608A4934D25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B66ABB8-3196-2DDD-B3F6-18F46C085B30}"/>
              </a:ext>
            </a:extLst>
          </p:cNvPr>
          <p:cNvSpPr txBox="1"/>
          <p:nvPr/>
        </p:nvSpPr>
        <p:spPr>
          <a:xfrm>
            <a:off x="528534" y="1206643"/>
            <a:ext cx="11074400" cy="415627"/>
          </a:xfrm>
          <a:prstGeom prst="rect">
            <a:avLst/>
          </a:prstGeom>
          <a:noFill/>
        </p:spPr>
        <p:txBody>
          <a:bodyPr wrap="square">
            <a:spAutoFit/>
          </a:bodyPr>
          <a:lstStyle/>
          <a:p>
            <a:pPr marL="285750" indent="-285750" algn="just">
              <a:lnSpc>
                <a:spcPct val="150000"/>
              </a:lnSpc>
              <a:buFont typeface="Wingdings" panose="05000000000000000000" pitchFamily="2" charset="2"/>
              <a:buChar char="§"/>
            </a:pPr>
            <a:r>
              <a:rPr lang="en-US" sz="1600" dirty="0">
                <a:latin typeface="Arial Nova Light" panose="020B0304020202020204" pitchFamily="34" charset="0"/>
              </a:rPr>
              <a:t>Y</a:t>
            </a:r>
            <a:r>
              <a:rPr lang="el-GR" sz="1600" dirty="0">
                <a:latin typeface="Arial Nova Light" panose="020B0304020202020204" pitchFamily="34" charset="0"/>
              </a:rPr>
              <a:t>λικά που περιέχουν σωματίδια όπου μία ή περισσότερες εξωτερικές διαστάσεις είναι στην κλίμακα μεγέθους 1-100 nm</a:t>
            </a:r>
          </a:p>
        </p:txBody>
      </p:sp>
    </p:spTree>
    <p:extLst>
      <p:ext uri="{BB962C8B-B14F-4D97-AF65-F5344CB8AC3E}">
        <p14:creationId xmlns:p14="http://schemas.microsoft.com/office/powerpoint/2010/main" val="1544738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7">
            <a:extLst>
              <a:ext uri="{FF2B5EF4-FFF2-40B4-BE49-F238E27FC236}">
                <a16:creationId xmlns:a16="http://schemas.microsoft.com/office/drawing/2014/main" id="{7C3461A1-FE00-44F3-AA75-847B8E672FB4}"/>
              </a:ext>
            </a:extLst>
          </p:cNvPr>
          <p:cNvSpPr txBox="1">
            <a:spLocks/>
          </p:cNvSpPr>
          <p:nvPr/>
        </p:nvSpPr>
        <p:spPr>
          <a:xfrm>
            <a:off x="755514" y="116509"/>
            <a:ext cx="10680970" cy="11136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60000"/>
              </a:lnSpc>
            </a:pPr>
            <a:r>
              <a:rPr lang="el-GR" sz="2800" b="1" dirty="0">
                <a:latin typeface="Arial" panose="020B0604020202020204" pitchFamily="34" charset="0"/>
                <a:cs typeface="Arial" panose="020B0604020202020204" pitchFamily="34" charset="0"/>
              </a:rPr>
              <a:t>ΠΡΟΕΛΕΥΣΗ ΝΑΝΟΫΛΙΚΩΝ </a:t>
            </a:r>
          </a:p>
        </p:txBody>
      </p:sp>
      <p:graphicFrame>
        <p:nvGraphicFramePr>
          <p:cNvPr id="2" name="Diagram 1">
            <a:extLst>
              <a:ext uri="{FF2B5EF4-FFF2-40B4-BE49-F238E27FC236}">
                <a16:creationId xmlns:a16="http://schemas.microsoft.com/office/drawing/2014/main" id="{F4130205-DCC3-4939-98B5-F7130DDE78D2}"/>
              </a:ext>
            </a:extLst>
          </p:cNvPr>
          <p:cNvGraphicFramePr/>
          <p:nvPr>
            <p:extLst>
              <p:ext uri="{D42A27DB-BD31-4B8C-83A1-F6EECF244321}">
                <p14:modId xmlns:p14="http://schemas.microsoft.com/office/powerpoint/2010/main" val="323548889"/>
              </p:ext>
            </p:extLst>
          </p:nvPr>
        </p:nvGraphicFramePr>
        <p:xfrm>
          <a:off x="755514" y="1230193"/>
          <a:ext cx="10680970" cy="59293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descr="Λογότυπα Π.Θ. | Πανεπιστήμιο Θεσσαλίας">
            <a:extLst>
              <a:ext uri="{FF2B5EF4-FFF2-40B4-BE49-F238E27FC236}">
                <a16:creationId xmlns:a16="http://schemas.microsoft.com/office/drawing/2014/main" id="{AAE740B7-4842-DED8-BDF5-6723B7ECB84D}"/>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099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B14063-349C-28BB-C06F-1CAAE36B5893}"/>
              </a:ext>
            </a:extLst>
          </p:cNvPr>
          <p:cNvPicPr>
            <a:picLocks noChangeAspect="1"/>
          </p:cNvPicPr>
          <p:nvPr/>
        </p:nvPicPr>
        <p:blipFill>
          <a:blip r:embed="rId2"/>
          <a:stretch>
            <a:fillRect/>
          </a:stretch>
        </p:blipFill>
        <p:spPr>
          <a:xfrm>
            <a:off x="584462" y="303385"/>
            <a:ext cx="5454976" cy="6136846"/>
          </a:xfrm>
          <a:prstGeom prst="rect">
            <a:avLst/>
          </a:prstGeom>
        </p:spPr>
      </p:pic>
      <p:sp>
        <p:nvSpPr>
          <p:cNvPr id="10" name="Title 1">
            <a:extLst>
              <a:ext uri="{FF2B5EF4-FFF2-40B4-BE49-F238E27FC236}">
                <a16:creationId xmlns:a16="http://schemas.microsoft.com/office/drawing/2014/main" id="{BAA71BE0-0D51-A0A0-C707-B389328B44EB}"/>
              </a:ext>
            </a:extLst>
          </p:cNvPr>
          <p:cNvSpPr>
            <a:spLocks noGrp="1"/>
          </p:cNvSpPr>
          <p:nvPr>
            <p:ph type="title"/>
          </p:nvPr>
        </p:nvSpPr>
        <p:spPr>
          <a:xfrm>
            <a:off x="7873347" y="1310326"/>
            <a:ext cx="3734190" cy="2974156"/>
          </a:xfrm>
        </p:spPr>
        <p:txBody>
          <a:bodyPr>
            <a:noAutofit/>
          </a:bodyPr>
          <a:lstStyle/>
          <a:p>
            <a:pPr>
              <a:lnSpc>
                <a:spcPts val="4500"/>
              </a:lnSpc>
            </a:pPr>
            <a:r>
              <a:rPr lang="el-GR" sz="2800" b="1" dirty="0">
                <a:latin typeface="Arial" panose="020B0604020202020204" pitchFamily="34" charset="0"/>
                <a:cs typeface="Arial" panose="020B0604020202020204" pitchFamily="34" charset="0"/>
              </a:rPr>
              <a:t>ΚΑΤΗΓΟΡΙΟΠΟΙΗΣΗ ΜΕ ΒΑΣΗ ΔΙΑΦΟΡΑ ΚΡΙΤΗΡΙΑ</a:t>
            </a:r>
          </a:p>
        </p:txBody>
      </p:sp>
      <p:sp>
        <p:nvSpPr>
          <p:cNvPr id="11" name="TextBox 10">
            <a:extLst>
              <a:ext uri="{FF2B5EF4-FFF2-40B4-BE49-F238E27FC236}">
                <a16:creationId xmlns:a16="http://schemas.microsoft.com/office/drawing/2014/main" id="{47B54380-7A0A-DC26-C2A1-F4EF7889E35D}"/>
              </a:ext>
            </a:extLst>
          </p:cNvPr>
          <p:cNvSpPr txBox="1"/>
          <p:nvPr/>
        </p:nvSpPr>
        <p:spPr>
          <a:xfrm>
            <a:off x="7873347" y="4113032"/>
            <a:ext cx="3734191" cy="2164247"/>
          </a:xfrm>
          <a:prstGeom prst="rect">
            <a:avLst/>
          </a:prstGeom>
          <a:noFill/>
        </p:spPr>
        <p:txBody>
          <a:bodyPr wrap="square">
            <a:spAutoFit/>
          </a:bodyPr>
          <a:lstStyle/>
          <a:p>
            <a:pPr marL="342900" indent="-342900">
              <a:lnSpc>
                <a:spcPct val="150000"/>
              </a:lnSpc>
              <a:spcAft>
                <a:spcPts val="1200"/>
              </a:spcAft>
              <a:buFont typeface="Wingdings" panose="05000000000000000000" pitchFamily="2" charset="2"/>
              <a:buChar char="§"/>
            </a:pPr>
            <a:r>
              <a:rPr lang="el-GR" dirty="0">
                <a:latin typeface="Arial Nova Light" panose="020B0304020202020204" pitchFamily="34" charset="0"/>
              </a:rPr>
              <a:t>Διαστατικότητα</a:t>
            </a:r>
            <a:endParaRPr lang="en-US" dirty="0">
              <a:latin typeface="Arial Nova Light" panose="020B0304020202020204" pitchFamily="34" charset="0"/>
            </a:endParaRPr>
          </a:p>
          <a:p>
            <a:pPr marL="342900" indent="-342900">
              <a:lnSpc>
                <a:spcPct val="150000"/>
              </a:lnSpc>
              <a:spcAft>
                <a:spcPts val="1200"/>
              </a:spcAft>
              <a:buFont typeface="Wingdings" panose="05000000000000000000" pitchFamily="2" charset="2"/>
              <a:buChar char="§"/>
            </a:pPr>
            <a:r>
              <a:rPr lang="el-GR" dirty="0">
                <a:latin typeface="Arial Nova Light" panose="020B0304020202020204" pitchFamily="34" charset="0"/>
              </a:rPr>
              <a:t>Μορφολογία</a:t>
            </a:r>
            <a:endParaRPr lang="en-US" dirty="0">
              <a:latin typeface="Arial Nova Light" panose="020B0304020202020204" pitchFamily="34" charset="0"/>
            </a:endParaRPr>
          </a:p>
          <a:p>
            <a:pPr marL="342900" indent="-342900">
              <a:lnSpc>
                <a:spcPct val="150000"/>
              </a:lnSpc>
              <a:spcAft>
                <a:spcPts val="1200"/>
              </a:spcAft>
              <a:buFont typeface="Wingdings" panose="05000000000000000000" pitchFamily="2" charset="2"/>
              <a:buChar char="§"/>
            </a:pPr>
            <a:r>
              <a:rPr lang="el-GR" dirty="0">
                <a:latin typeface="Arial Nova Light" panose="020B0304020202020204" pitchFamily="34" charset="0"/>
              </a:rPr>
              <a:t>Κατάσταση</a:t>
            </a:r>
            <a:endParaRPr lang="en-US" dirty="0">
              <a:latin typeface="Arial Nova Light" panose="020B0304020202020204" pitchFamily="34" charset="0"/>
            </a:endParaRPr>
          </a:p>
          <a:p>
            <a:pPr marL="342900" indent="-342900">
              <a:lnSpc>
                <a:spcPct val="150000"/>
              </a:lnSpc>
              <a:spcAft>
                <a:spcPts val="1200"/>
              </a:spcAft>
              <a:buFont typeface="Wingdings" panose="05000000000000000000" pitchFamily="2" charset="2"/>
              <a:buChar char="§"/>
            </a:pPr>
            <a:r>
              <a:rPr lang="el-GR" dirty="0">
                <a:latin typeface="Arial Nova Light" panose="020B0304020202020204" pitchFamily="34" charset="0"/>
              </a:rPr>
              <a:t>Χημική σύσταση</a:t>
            </a:r>
            <a:endParaRPr lang="en-US" dirty="0">
              <a:latin typeface="Arial Nova Light" panose="020B0304020202020204" pitchFamily="34" charset="0"/>
            </a:endParaRPr>
          </a:p>
        </p:txBody>
      </p:sp>
      <p:sp>
        <p:nvSpPr>
          <p:cNvPr id="13" name="TextBox 12">
            <a:extLst>
              <a:ext uri="{FF2B5EF4-FFF2-40B4-BE49-F238E27FC236}">
                <a16:creationId xmlns:a16="http://schemas.microsoft.com/office/drawing/2014/main" id="{0100FA4B-07A5-D743-98B5-CF66B3F1178F}"/>
              </a:ext>
            </a:extLst>
          </p:cNvPr>
          <p:cNvSpPr txBox="1"/>
          <p:nvPr/>
        </p:nvSpPr>
        <p:spPr>
          <a:xfrm>
            <a:off x="264736" y="6440231"/>
            <a:ext cx="6094428" cy="377796"/>
          </a:xfrm>
          <a:prstGeom prst="rect">
            <a:avLst/>
          </a:prstGeom>
          <a:noFill/>
        </p:spPr>
        <p:txBody>
          <a:bodyPr wrap="square">
            <a:spAutoFit/>
          </a:bodyPr>
          <a:lstStyle/>
          <a:p>
            <a:pPr marL="406400" indent="-406400" algn="ctr">
              <a:lnSpc>
                <a:spcPct val="107000"/>
              </a:lnSpc>
              <a:spcAft>
                <a:spcPts val="800"/>
              </a:spcAft>
            </a:pPr>
            <a:r>
              <a:rPr lang="el-GR" sz="900" kern="100" dirty="0">
                <a:effectLst/>
                <a:latin typeface="Arial Nova Light" panose="020B0304020202020204" pitchFamily="34" charset="0"/>
                <a:ea typeface="Calibri" panose="020F0502020204030204" pitchFamily="34" charset="0"/>
                <a:cs typeface="Calibri" panose="020F0502020204030204" pitchFamily="34" charset="0"/>
              </a:rPr>
              <a:t>Saleh, T. A. Nanomaterials: Classification, Properties, and Environmental Toxicities. </a:t>
            </a:r>
            <a:r>
              <a:rPr lang="el-GR" sz="900" i="1" kern="100" dirty="0">
                <a:effectLst/>
                <a:latin typeface="Arial Nova Light" panose="020B0304020202020204" pitchFamily="34" charset="0"/>
                <a:ea typeface="Calibri" panose="020F0502020204030204" pitchFamily="34" charset="0"/>
                <a:cs typeface="Calibri" panose="020F0502020204030204" pitchFamily="34" charset="0"/>
              </a:rPr>
              <a:t>Environmental Technology and Innovation</a:t>
            </a:r>
            <a:r>
              <a:rPr lang="el-GR" sz="900" kern="100" dirty="0">
                <a:effectLst/>
                <a:latin typeface="Arial Nova Light" panose="020B0304020202020204" pitchFamily="34" charset="0"/>
                <a:ea typeface="Calibri" panose="020F0502020204030204" pitchFamily="34" charset="0"/>
                <a:cs typeface="Calibri" panose="020F0502020204030204" pitchFamily="34" charset="0"/>
              </a:rPr>
              <a:t>. Elsevier</a:t>
            </a:r>
            <a:r>
              <a:rPr lang="en-US" sz="900" kern="100" dirty="0">
                <a:effectLst/>
                <a:latin typeface="Arial Nova Light" panose="020B0304020202020204" pitchFamily="34" charset="0"/>
                <a:ea typeface="Calibri" panose="020F0502020204030204" pitchFamily="34" charset="0"/>
                <a:cs typeface="Calibri" panose="020F0502020204030204" pitchFamily="34" charset="0"/>
              </a:rPr>
              <a:t> </a:t>
            </a:r>
            <a:r>
              <a:rPr lang="el-GR" sz="900" kern="100" dirty="0">
                <a:effectLst/>
                <a:latin typeface="Arial Nova Light" panose="020B0304020202020204" pitchFamily="34" charset="0"/>
                <a:ea typeface="Calibri" panose="020F0502020204030204" pitchFamily="34" charset="0"/>
                <a:cs typeface="Calibri" panose="020F0502020204030204" pitchFamily="34" charset="0"/>
              </a:rPr>
              <a:t>B.V. November 1, 2020, p 101067. https://doi.org/10.1016/j.eti.2020.101067.</a:t>
            </a:r>
            <a:endParaRPr lang="el-GR" sz="900" kern="100" dirty="0">
              <a:effectLst/>
              <a:latin typeface="Arial Nova Light" panose="020B030402020202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F85AD62A-887C-740E-8B29-344F725E76D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752992" y="160958"/>
            <a:ext cx="854545" cy="854545"/>
          </a:xfrm>
          <a:prstGeom prst="rect">
            <a:avLst/>
          </a:prstGeom>
        </p:spPr>
      </p:pic>
    </p:spTree>
    <p:extLst>
      <p:ext uri="{BB962C8B-B14F-4D97-AF65-F5344CB8AC3E}">
        <p14:creationId xmlns:p14="http://schemas.microsoft.com/office/powerpoint/2010/main" val="2911311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7">
            <a:extLst>
              <a:ext uri="{FF2B5EF4-FFF2-40B4-BE49-F238E27FC236}">
                <a16:creationId xmlns:a16="http://schemas.microsoft.com/office/drawing/2014/main" id="{7542D902-F18B-4088-9219-F7354949CF04}"/>
              </a:ext>
            </a:extLst>
          </p:cNvPr>
          <p:cNvSpPr txBox="1">
            <a:spLocks/>
          </p:cNvSpPr>
          <p:nvPr/>
        </p:nvSpPr>
        <p:spPr>
          <a:xfrm>
            <a:off x="240829" y="116509"/>
            <a:ext cx="11710340" cy="8121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60000"/>
              </a:lnSpc>
            </a:pPr>
            <a:r>
              <a:rPr lang="el-GR" sz="2800" b="1" dirty="0">
                <a:latin typeface="Arial" panose="020B0604020202020204" pitchFamily="34" charset="0"/>
                <a:cs typeface="Arial" panose="020B0604020202020204" pitchFamily="34" charset="0"/>
              </a:rPr>
              <a:t>Η ΔΙΑΣΤΑΤΙΚΟΤΗΤΑ ΑΠΟΤΕΛΕΙ ΒΑΣΙΚΟ ΚΡΙΤΗΡΙΟ ΔΙΑΚΡΙΣΗΣ</a:t>
            </a:r>
          </a:p>
        </p:txBody>
      </p:sp>
      <p:grpSp>
        <p:nvGrpSpPr>
          <p:cNvPr id="14" name="Group 13">
            <a:extLst>
              <a:ext uri="{FF2B5EF4-FFF2-40B4-BE49-F238E27FC236}">
                <a16:creationId xmlns:a16="http://schemas.microsoft.com/office/drawing/2014/main" id="{97A3390E-AF1B-44F5-BD4C-8BA594E4B9CE}"/>
              </a:ext>
            </a:extLst>
          </p:cNvPr>
          <p:cNvGrpSpPr/>
          <p:nvPr/>
        </p:nvGrpSpPr>
        <p:grpSpPr>
          <a:xfrm>
            <a:off x="519054" y="945070"/>
            <a:ext cx="11329106" cy="5418667"/>
            <a:chOff x="519054" y="945070"/>
            <a:chExt cx="11329106" cy="5418667"/>
          </a:xfrm>
        </p:grpSpPr>
        <p:pic>
          <p:nvPicPr>
            <p:cNvPr id="3" name="Picture 2">
              <a:extLst>
                <a:ext uri="{FF2B5EF4-FFF2-40B4-BE49-F238E27FC236}">
                  <a16:creationId xmlns:a16="http://schemas.microsoft.com/office/drawing/2014/main" id="{E6C085D6-D38F-4146-84B3-EB02AB271191}"/>
                </a:ext>
              </a:extLst>
            </p:cNvPr>
            <p:cNvPicPr>
              <a:picLocks noChangeAspect="1"/>
            </p:cNvPicPr>
            <p:nvPr/>
          </p:nvPicPr>
          <p:blipFill>
            <a:blip r:embed="rId3">
              <a:clrChange>
                <a:clrFrom>
                  <a:srgbClr val="ECFFFF"/>
                </a:clrFrom>
                <a:clrTo>
                  <a:srgbClr val="ECFFFF">
                    <a:alpha val="0"/>
                  </a:srgbClr>
                </a:clrTo>
              </a:clrChange>
            </a:blip>
            <a:stretch>
              <a:fillRect/>
            </a:stretch>
          </p:blipFill>
          <p:spPr>
            <a:xfrm>
              <a:off x="519054" y="1458966"/>
              <a:ext cx="7015383" cy="4390877"/>
            </a:xfrm>
            <a:prstGeom prst="rect">
              <a:avLst/>
            </a:prstGeom>
          </p:spPr>
        </p:pic>
        <p:graphicFrame>
          <p:nvGraphicFramePr>
            <p:cNvPr id="4" name="Diagram 3">
              <a:extLst>
                <a:ext uri="{FF2B5EF4-FFF2-40B4-BE49-F238E27FC236}">
                  <a16:creationId xmlns:a16="http://schemas.microsoft.com/office/drawing/2014/main" id="{6F1DE0D9-194D-41A9-8670-7FE01FC1B617}"/>
                </a:ext>
              </a:extLst>
            </p:cNvPr>
            <p:cNvGraphicFramePr/>
            <p:nvPr>
              <p:extLst>
                <p:ext uri="{D42A27DB-BD31-4B8C-83A1-F6EECF244321}">
                  <p14:modId xmlns:p14="http://schemas.microsoft.com/office/powerpoint/2010/main" val="1683070820"/>
                </p:ext>
              </p:extLst>
            </p:nvPr>
          </p:nvGraphicFramePr>
          <p:xfrm>
            <a:off x="3720160" y="945070"/>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sp>
        <p:nvSpPr>
          <p:cNvPr id="5" name="TextBox 4">
            <a:extLst>
              <a:ext uri="{FF2B5EF4-FFF2-40B4-BE49-F238E27FC236}">
                <a16:creationId xmlns:a16="http://schemas.microsoft.com/office/drawing/2014/main" id="{FD383144-BB77-487A-8939-0F61E2561BBB}"/>
              </a:ext>
            </a:extLst>
          </p:cNvPr>
          <p:cNvSpPr txBox="1"/>
          <p:nvPr/>
        </p:nvSpPr>
        <p:spPr>
          <a:xfrm>
            <a:off x="8179935" y="1838528"/>
            <a:ext cx="583814" cy="461665"/>
          </a:xfrm>
          <a:prstGeom prst="rect">
            <a:avLst/>
          </a:prstGeom>
          <a:noFill/>
        </p:spPr>
        <p:txBody>
          <a:bodyPr wrap="none" rtlCol="0">
            <a:spAutoFit/>
          </a:bodyPr>
          <a:lstStyle/>
          <a:p>
            <a:r>
              <a:rPr lang="en-US" sz="2400" b="1" dirty="0">
                <a:latin typeface="Century Gothic" panose="020B0502020202020204" pitchFamily="34" charset="0"/>
              </a:rPr>
              <a:t>0D</a:t>
            </a:r>
            <a:endParaRPr lang="el-GR" sz="2400" b="1" dirty="0">
              <a:latin typeface="Century Gothic" panose="020B0502020202020204" pitchFamily="34" charset="0"/>
            </a:endParaRPr>
          </a:p>
        </p:txBody>
      </p:sp>
      <p:sp>
        <p:nvSpPr>
          <p:cNvPr id="8" name="TextBox 7">
            <a:extLst>
              <a:ext uri="{FF2B5EF4-FFF2-40B4-BE49-F238E27FC236}">
                <a16:creationId xmlns:a16="http://schemas.microsoft.com/office/drawing/2014/main" id="{07AEFC94-206C-41E9-8141-8800537DA319}"/>
              </a:ext>
            </a:extLst>
          </p:cNvPr>
          <p:cNvSpPr txBox="1"/>
          <p:nvPr/>
        </p:nvSpPr>
        <p:spPr>
          <a:xfrm>
            <a:off x="8745089" y="3445258"/>
            <a:ext cx="583814" cy="461665"/>
          </a:xfrm>
          <a:prstGeom prst="rect">
            <a:avLst/>
          </a:prstGeom>
          <a:noFill/>
        </p:spPr>
        <p:txBody>
          <a:bodyPr wrap="none" rtlCol="0">
            <a:spAutoFit/>
          </a:bodyPr>
          <a:lstStyle/>
          <a:p>
            <a:r>
              <a:rPr lang="en-US" sz="2400" b="1" dirty="0">
                <a:latin typeface="Century Gothic" panose="020B0502020202020204" pitchFamily="34" charset="0"/>
              </a:rPr>
              <a:t>1D</a:t>
            </a:r>
            <a:endParaRPr lang="el-GR" sz="2400" b="1" dirty="0">
              <a:latin typeface="Century Gothic" panose="020B0502020202020204" pitchFamily="34" charset="0"/>
            </a:endParaRPr>
          </a:p>
        </p:txBody>
      </p:sp>
      <p:sp>
        <p:nvSpPr>
          <p:cNvPr id="9" name="TextBox 8">
            <a:extLst>
              <a:ext uri="{FF2B5EF4-FFF2-40B4-BE49-F238E27FC236}">
                <a16:creationId xmlns:a16="http://schemas.microsoft.com/office/drawing/2014/main" id="{B51FD9D8-5090-46A4-9E48-7D329BCF55B5}"/>
              </a:ext>
            </a:extLst>
          </p:cNvPr>
          <p:cNvSpPr txBox="1"/>
          <p:nvPr/>
        </p:nvSpPr>
        <p:spPr>
          <a:xfrm>
            <a:off x="8179935" y="5051988"/>
            <a:ext cx="583814" cy="461665"/>
          </a:xfrm>
          <a:prstGeom prst="rect">
            <a:avLst/>
          </a:prstGeom>
          <a:noFill/>
        </p:spPr>
        <p:txBody>
          <a:bodyPr wrap="none" rtlCol="0">
            <a:spAutoFit/>
          </a:bodyPr>
          <a:lstStyle/>
          <a:p>
            <a:r>
              <a:rPr lang="en-US" sz="2400" b="1" dirty="0">
                <a:latin typeface="Century Gothic" panose="020B0502020202020204" pitchFamily="34" charset="0"/>
              </a:rPr>
              <a:t>2D</a:t>
            </a:r>
            <a:endParaRPr lang="el-GR" sz="2400" b="1" dirty="0">
              <a:latin typeface="Century Gothic" panose="020B0502020202020204" pitchFamily="34" charset="0"/>
            </a:endParaRPr>
          </a:p>
        </p:txBody>
      </p:sp>
      <p:sp>
        <p:nvSpPr>
          <p:cNvPr id="12" name="TextBox 11">
            <a:extLst>
              <a:ext uri="{FF2B5EF4-FFF2-40B4-BE49-F238E27FC236}">
                <a16:creationId xmlns:a16="http://schemas.microsoft.com/office/drawing/2014/main" id="{D5D2CF9F-3970-4CDB-9C20-D9A780D65A78}"/>
              </a:ext>
            </a:extLst>
          </p:cNvPr>
          <p:cNvSpPr txBox="1"/>
          <p:nvPr/>
        </p:nvSpPr>
        <p:spPr>
          <a:xfrm>
            <a:off x="0" y="5897058"/>
            <a:ext cx="7381876" cy="461665"/>
          </a:xfrm>
          <a:prstGeom prst="rect">
            <a:avLst/>
          </a:prstGeom>
          <a:noFill/>
        </p:spPr>
        <p:txBody>
          <a:bodyPr wrap="square">
            <a:spAutoFit/>
          </a:bodyPr>
          <a:lstStyle/>
          <a:p>
            <a:pPr algn="ctr"/>
            <a:r>
              <a:rPr lang="en-US" sz="800" dirty="0" err="1">
                <a:latin typeface="Arial Nova Light" panose="020B0304020202020204" pitchFamily="34" charset="0"/>
              </a:rPr>
              <a:t>Gubala</a:t>
            </a:r>
            <a:r>
              <a:rPr lang="en-US" sz="800" dirty="0">
                <a:latin typeface="Arial Nova Light" panose="020B0304020202020204" pitchFamily="34" charset="0"/>
              </a:rPr>
              <a:t>, V., Johnston, L. J., Liu, Z., Krug, H., Moore, C. J., Ober, C. K., </a:t>
            </a:r>
            <a:r>
              <a:rPr lang="en-US" sz="800" dirty="0" err="1">
                <a:latin typeface="Arial Nova Light" panose="020B0304020202020204" pitchFamily="34" charset="0"/>
              </a:rPr>
              <a:t>Schwenk</a:t>
            </a:r>
            <a:r>
              <a:rPr lang="en-US" sz="800" dirty="0">
                <a:latin typeface="Arial Nova Light" panose="020B0304020202020204" pitchFamily="34" charset="0"/>
              </a:rPr>
              <a:t>, M., &amp; Vert, M. (2018). Engineered nanomaterials and human health: Part 1. Preparation, functionalization and characterization (IUPAC Technical Report). Pure and Applied Chemistry, 90(8), 1283–1324. https://doi.org/10.1515/PAC-2017-0101</a:t>
            </a:r>
          </a:p>
        </p:txBody>
      </p:sp>
      <p:pic>
        <p:nvPicPr>
          <p:cNvPr id="6" name="Picture 2" descr="Λογότυπα Π.Θ. | Πανεπιστήμιο Θεσσαλίας">
            <a:extLst>
              <a:ext uri="{FF2B5EF4-FFF2-40B4-BE49-F238E27FC236}">
                <a16:creationId xmlns:a16="http://schemas.microsoft.com/office/drawing/2014/main" id="{DBB18AB1-A228-7171-1CE2-A290A1F44B79}"/>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594087"/>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6255</TotalTime>
  <Words>3020</Words>
  <Application>Microsoft Office PowerPoint</Application>
  <PresentationFormat>Widescreen</PresentationFormat>
  <Paragraphs>308</Paragraphs>
  <Slides>42</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Arial Nova Light</vt:lpstr>
      <vt:lpstr>Calibri</vt:lpstr>
      <vt:lpstr>Calibri Light</vt:lpstr>
      <vt:lpstr>Century Gothic</vt:lpstr>
      <vt:lpstr>Wingdings</vt:lpstr>
      <vt:lpstr>Θέμα του Office</vt:lpstr>
      <vt:lpstr>Αναδυόμενες έννοιες και προκλήσεις στη Νανοτοξικολογία</vt:lpstr>
      <vt:lpstr>PowerPoint Presentation</vt:lpstr>
      <vt:lpstr>PowerPoint Presentation</vt:lpstr>
      <vt:lpstr>PowerPoint Presentation</vt:lpstr>
      <vt:lpstr>PowerPoint Presentation</vt:lpstr>
      <vt:lpstr>PowerPoint Presentation</vt:lpstr>
      <vt:lpstr>PowerPoint Presentation</vt:lpstr>
      <vt:lpstr>ΚΑΤΗΓΟΡΙΟΠΟΙΗΣΗ ΜΕ ΒΑΣΗ ΔΙΑΦΟΡΑ ΚΡΙΤΗΡΙΑ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ΡΟΛΟΣ ΦΥΣΙΚΟΧΗΜΙΚΩΝ ΧΑΡΑΚΤΗΡΙΣΤΙΚΩΝ ΣΤΗΝ ΠΡΟΚΛΗΣΗ ΤΟΞΙΚΟΤΗΤΑΣ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ΤΟΞΙΚΕΣ ΕΠΙΔΡΑΣΕΙΣ ΤΟΥ ΟΞΕΙΔΩΤΙΚΟΥ ΣΤΡΕΣ ΠΟΥ ΕΠΑΓΕΤΑΙ ΑΠΟ ΝΑΝΟΫΛΙΚΑ</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Τέκος Φώτιος Βιοχημικός &amp; Βιοτεχνολόγος BSc Τοξικολόγος MSc CEO FoodOxys</dc:title>
  <dc:creator>ΦΩΤΗΣ ΤΕΚΟΣ</dc:creator>
  <cp:lastModifiedBy>Periklis Vardakas</cp:lastModifiedBy>
  <cp:revision>352</cp:revision>
  <dcterms:created xsi:type="dcterms:W3CDTF">2021-08-31T12:40:26Z</dcterms:created>
  <dcterms:modified xsi:type="dcterms:W3CDTF">2023-11-06T13:53:31Z</dcterms:modified>
</cp:coreProperties>
</file>