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1" r:id="rId14"/>
    <p:sldId id="272" r:id="rId15"/>
    <p:sldId id="273"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5" r:id="rId33"/>
    <p:sldId id="270" r:id="rId34"/>
    <p:sldId id="291" r:id="rId35"/>
    <p:sldId id="292" r:id="rId36"/>
    <p:sldId id="293" r:id="rId37"/>
    <p:sldId id="294"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28C-EEB3-9602-9BB9-8EA1B1D5CC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6815F708-6D89-CCA3-A868-0A9014089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E28D00E6-9FF1-53DC-93B4-86196E8B0EF8}"/>
              </a:ext>
            </a:extLst>
          </p:cNvPr>
          <p:cNvSpPr>
            <a:spLocks noGrp="1"/>
          </p:cNvSpPr>
          <p:nvPr>
            <p:ph type="dt" sz="half" idx="10"/>
          </p:nvPr>
        </p:nvSpPr>
        <p:spPr/>
        <p:txBody>
          <a:bodyPr/>
          <a:lstStyle/>
          <a:p>
            <a:fld id="{2B35E1CC-353D-4523-BE96-9F5A4FEFE498}" type="datetimeFigureOut">
              <a:rPr lang="el-GR" smtClean="0"/>
              <a:t>23/1/2024</a:t>
            </a:fld>
            <a:endParaRPr lang="el-GR"/>
          </a:p>
        </p:txBody>
      </p:sp>
      <p:sp>
        <p:nvSpPr>
          <p:cNvPr id="5" name="Footer Placeholder 4">
            <a:extLst>
              <a:ext uri="{FF2B5EF4-FFF2-40B4-BE49-F238E27FC236}">
                <a16:creationId xmlns:a16="http://schemas.microsoft.com/office/drawing/2014/main" id="{00DC9D3A-221C-F52A-70D0-A7CD19F497B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2565456-A612-170E-7C73-69024E80AED1}"/>
              </a:ext>
            </a:extLst>
          </p:cNvPr>
          <p:cNvSpPr>
            <a:spLocks noGrp="1"/>
          </p:cNvSpPr>
          <p:nvPr>
            <p:ph type="sldNum" sz="quarter" idx="12"/>
          </p:nvPr>
        </p:nvSpPr>
        <p:spPr/>
        <p:txBody>
          <a:bodyPr/>
          <a:lstStyle/>
          <a:p>
            <a:fld id="{A40F5610-CB8F-4CAA-B394-BC0AF796128E}" type="slidenum">
              <a:rPr lang="el-GR" smtClean="0"/>
              <a:t>‹#›</a:t>
            </a:fld>
            <a:endParaRPr lang="el-GR"/>
          </a:p>
        </p:txBody>
      </p:sp>
    </p:spTree>
    <p:extLst>
      <p:ext uri="{BB962C8B-B14F-4D97-AF65-F5344CB8AC3E}">
        <p14:creationId xmlns:p14="http://schemas.microsoft.com/office/powerpoint/2010/main" val="418303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6DFD-A085-5F48-A904-31FC6243AE0C}"/>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F0C070F9-E1F7-BA9A-239F-6030EED54E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B903083-4C25-6D91-DEF6-B9BA4064B2E3}"/>
              </a:ext>
            </a:extLst>
          </p:cNvPr>
          <p:cNvSpPr>
            <a:spLocks noGrp="1"/>
          </p:cNvSpPr>
          <p:nvPr>
            <p:ph type="dt" sz="half" idx="10"/>
          </p:nvPr>
        </p:nvSpPr>
        <p:spPr/>
        <p:txBody>
          <a:bodyPr/>
          <a:lstStyle/>
          <a:p>
            <a:fld id="{2B35E1CC-353D-4523-BE96-9F5A4FEFE498}" type="datetimeFigureOut">
              <a:rPr lang="el-GR" smtClean="0"/>
              <a:t>23/1/2024</a:t>
            </a:fld>
            <a:endParaRPr lang="el-GR"/>
          </a:p>
        </p:txBody>
      </p:sp>
      <p:sp>
        <p:nvSpPr>
          <p:cNvPr id="5" name="Footer Placeholder 4">
            <a:extLst>
              <a:ext uri="{FF2B5EF4-FFF2-40B4-BE49-F238E27FC236}">
                <a16:creationId xmlns:a16="http://schemas.microsoft.com/office/drawing/2014/main" id="{CA178924-8E76-2A78-BA3C-8428F4C7443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FE5492B-C2FC-C324-F8A2-AF34874B1B25}"/>
              </a:ext>
            </a:extLst>
          </p:cNvPr>
          <p:cNvSpPr>
            <a:spLocks noGrp="1"/>
          </p:cNvSpPr>
          <p:nvPr>
            <p:ph type="sldNum" sz="quarter" idx="12"/>
          </p:nvPr>
        </p:nvSpPr>
        <p:spPr/>
        <p:txBody>
          <a:bodyPr/>
          <a:lstStyle/>
          <a:p>
            <a:fld id="{A40F5610-CB8F-4CAA-B394-BC0AF796128E}" type="slidenum">
              <a:rPr lang="el-GR" smtClean="0"/>
              <a:t>‹#›</a:t>
            </a:fld>
            <a:endParaRPr lang="el-GR"/>
          </a:p>
        </p:txBody>
      </p:sp>
    </p:spTree>
    <p:extLst>
      <p:ext uri="{BB962C8B-B14F-4D97-AF65-F5344CB8AC3E}">
        <p14:creationId xmlns:p14="http://schemas.microsoft.com/office/powerpoint/2010/main" val="128618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BC605-4BA7-17D9-163F-B47767DE4C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62BCA062-D294-9C1E-10A2-0235729477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68512EA0-4748-7AEE-05FC-AFF8971C5D14}"/>
              </a:ext>
            </a:extLst>
          </p:cNvPr>
          <p:cNvSpPr>
            <a:spLocks noGrp="1"/>
          </p:cNvSpPr>
          <p:nvPr>
            <p:ph type="dt" sz="half" idx="10"/>
          </p:nvPr>
        </p:nvSpPr>
        <p:spPr/>
        <p:txBody>
          <a:bodyPr/>
          <a:lstStyle/>
          <a:p>
            <a:fld id="{2B35E1CC-353D-4523-BE96-9F5A4FEFE498}" type="datetimeFigureOut">
              <a:rPr lang="el-GR" smtClean="0"/>
              <a:t>23/1/2024</a:t>
            </a:fld>
            <a:endParaRPr lang="el-GR"/>
          </a:p>
        </p:txBody>
      </p:sp>
      <p:sp>
        <p:nvSpPr>
          <p:cNvPr id="5" name="Footer Placeholder 4">
            <a:extLst>
              <a:ext uri="{FF2B5EF4-FFF2-40B4-BE49-F238E27FC236}">
                <a16:creationId xmlns:a16="http://schemas.microsoft.com/office/drawing/2014/main" id="{9954C146-3540-ED14-A484-9B7407AD1E9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0C88B2A-73FB-5D50-FA74-7DF6A92238FA}"/>
              </a:ext>
            </a:extLst>
          </p:cNvPr>
          <p:cNvSpPr>
            <a:spLocks noGrp="1"/>
          </p:cNvSpPr>
          <p:nvPr>
            <p:ph type="sldNum" sz="quarter" idx="12"/>
          </p:nvPr>
        </p:nvSpPr>
        <p:spPr/>
        <p:txBody>
          <a:bodyPr/>
          <a:lstStyle/>
          <a:p>
            <a:fld id="{A40F5610-CB8F-4CAA-B394-BC0AF796128E}" type="slidenum">
              <a:rPr lang="el-GR" smtClean="0"/>
              <a:t>‹#›</a:t>
            </a:fld>
            <a:endParaRPr lang="el-GR"/>
          </a:p>
        </p:txBody>
      </p:sp>
    </p:spTree>
    <p:extLst>
      <p:ext uri="{BB962C8B-B14F-4D97-AF65-F5344CB8AC3E}">
        <p14:creationId xmlns:p14="http://schemas.microsoft.com/office/powerpoint/2010/main" val="421983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F014-BDB7-E2F5-440B-54B54FEC2A93}"/>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236D099E-B21A-802E-1AA6-3DB0C0CFCD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E94E7F6-CEA5-3DFC-AB5B-0090FC4F95C4}"/>
              </a:ext>
            </a:extLst>
          </p:cNvPr>
          <p:cNvSpPr>
            <a:spLocks noGrp="1"/>
          </p:cNvSpPr>
          <p:nvPr>
            <p:ph type="dt" sz="half" idx="10"/>
          </p:nvPr>
        </p:nvSpPr>
        <p:spPr/>
        <p:txBody>
          <a:bodyPr/>
          <a:lstStyle/>
          <a:p>
            <a:fld id="{2B35E1CC-353D-4523-BE96-9F5A4FEFE498}" type="datetimeFigureOut">
              <a:rPr lang="el-GR" smtClean="0"/>
              <a:t>23/1/2024</a:t>
            </a:fld>
            <a:endParaRPr lang="el-GR"/>
          </a:p>
        </p:txBody>
      </p:sp>
      <p:sp>
        <p:nvSpPr>
          <p:cNvPr id="5" name="Footer Placeholder 4">
            <a:extLst>
              <a:ext uri="{FF2B5EF4-FFF2-40B4-BE49-F238E27FC236}">
                <a16:creationId xmlns:a16="http://schemas.microsoft.com/office/drawing/2014/main" id="{C5FE59EE-70FB-7D69-7820-2FF01080C14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CF75E0F-F37B-176A-B773-C90C756BBE0E}"/>
              </a:ext>
            </a:extLst>
          </p:cNvPr>
          <p:cNvSpPr>
            <a:spLocks noGrp="1"/>
          </p:cNvSpPr>
          <p:nvPr>
            <p:ph type="sldNum" sz="quarter" idx="12"/>
          </p:nvPr>
        </p:nvSpPr>
        <p:spPr/>
        <p:txBody>
          <a:bodyPr/>
          <a:lstStyle/>
          <a:p>
            <a:fld id="{A40F5610-CB8F-4CAA-B394-BC0AF796128E}" type="slidenum">
              <a:rPr lang="el-GR" smtClean="0"/>
              <a:t>‹#›</a:t>
            </a:fld>
            <a:endParaRPr lang="el-GR"/>
          </a:p>
        </p:txBody>
      </p:sp>
    </p:spTree>
    <p:extLst>
      <p:ext uri="{BB962C8B-B14F-4D97-AF65-F5344CB8AC3E}">
        <p14:creationId xmlns:p14="http://schemas.microsoft.com/office/powerpoint/2010/main" val="429130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824E-4994-3E37-D1C4-5280C80B89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7D2C92AE-44AB-5936-4F37-FCAA8EFFBA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EAECE4-3DF8-CCF3-66E8-5100B5D658EB}"/>
              </a:ext>
            </a:extLst>
          </p:cNvPr>
          <p:cNvSpPr>
            <a:spLocks noGrp="1"/>
          </p:cNvSpPr>
          <p:nvPr>
            <p:ph type="dt" sz="half" idx="10"/>
          </p:nvPr>
        </p:nvSpPr>
        <p:spPr/>
        <p:txBody>
          <a:bodyPr/>
          <a:lstStyle/>
          <a:p>
            <a:fld id="{2B35E1CC-353D-4523-BE96-9F5A4FEFE498}" type="datetimeFigureOut">
              <a:rPr lang="el-GR" smtClean="0"/>
              <a:t>23/1/2024</a:t>
            </a:fld>
            <a:endParaRPr lang="el-GR"/>
          </a:p>
        </p:txBody>
      </p:sp>
      <p:sp>
        <p:nvSpPr>
          <p:cNvPr id="5" name="Footer Placeholder 4">
            <a:extLst>
              <a:ext uri="{FF2B5EF4-FFF2-40B4-BE49-F238E27FC236}">
                <a16:creationId xmlns:a16="http://schemas.microsoft.com/office/drawing/2014/main" id="{B98D686F-B3DB-DFE8-F6A5-5E9D4A7477E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9080D2A-2EF6-388D-3C86-516086ED3B8E}"/>
              </a:ext>
            </a:extLst>
          </p:cNvPr>
          <p:cNvSpPr>
            <a:spLocks noGrp="1"/>
          </p:cNvSpPr>
          <p:nvPr>
            <p:ph type="sldNum" sz="quarter" idx="12"/>
          </p:nvPr>
        </p:nvSpPr>
        <p:spPr/>
        <p:txBody>
          <a:bodyPr/>
          <a:lstStyle/>
          <a:p>
            <a:fld id="{A40F5610-CB8F-4CAA-B394-BC0AF796128E}" type="slidenum">
              <a:rPr lang="el-GR" smtClean="0"/>
              <a:t>‹#›</a:t>
            </a:fld>
            <a:endParaRPr lang="el-GR"/>
          </a:p>
        </p:txBody>
      </p:sp>
    </p:spTree>
    <p:extLst>
      <p:ext uri="{BB962C8B-B14F-4D97-AF65-F5344CB8AC3E}">
        <p14:creationId xmlns:p14="http://schemas.microsoft.com/office/powerpoint/2010/main" val="205618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C0A63-19B2-AA5D-D861-7EF80E51C51E}"/>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6F575FEA-6954-8280-B9A7-3CA0B5A28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38392FAF-0CCA-FD94-5D93-3698E63A61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5048F8AA-F043-F1E8-2793-625B50A1CE19}"/>
              </a:ext>
            </a:extLst>
          </p:cNvPr>
          <p:cNvSpPr>
            <a:spLocks noGrp="1"/>
          </p:cNvSpPr>
          <p:nvPr>
            <p:ph type="dt" sz="half" idx="10"/>
          </p:nvPr>
        </p:nvSpPr>
        <p:spPr/>
        <p:txBody>
          <a:bodyPr/>
          <a:lstStyle/>
          <a:p>
            <a:fld id="{2B35E1CC-353D-4523-BE96-9F5A4FEFE498}" type="datetimeFigureOut">
              <a:rPr lang="el-GR" smtClean="0"/>
              <a:t>23/1/2024</a:t>
            </a:fld>
            <a:endParaRPr lang="el-GR"/>
          </a:p>
        </p:txBody>
      </p:sp>
      <p:sp>
        <p:nvSpPr>
          <p:cNvPr id="6" name="Footer Placeholder 5">
            <a:extLst>
              <a:ext uri="{FF2B5EF4-FFF2-40B4-BE49-F238E27FC236}">
                <a16:creationId xmlns:a16="http://schemas.microsoft.com/office/drawing/2014/main" id="{FEC9E685-41E2-9945-1849-EBE07EA02CF5}"/>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E0DF6229-8407-9E2F-B0BA-D0EB0396FF96}"/>
              </a:ext>
            </a:extLst>
          </p:cNvPr>
          <p:cNvSpPr>
            <a:spLocks noGrp="1"/>
          </p:cNvSpPr>
          <p:nvPr>
            <p:ph type="sldNum" sz="quarter" idx="12"/>
          </p:nvPr>
        </p:nvSpPr>
        <p:spPr/>
        <p:txBody>
          <a:bodyPr/>
          <a:lstStyle/>
          <a:p>
            <a:fld id="{A40F5610-CB8F-4CAA-B394-BC0AF796128E}" type="slidenum">
              <a:rPr lang="el-GR" smtClean="0"/>
              <a:t>‹#›</a:t>
            </a:fld>
            <a:endParaRPr lang="el-GR"/>
          </a:p>
        </p:txBody>
      </p:sp>
    </p:spTree>
    <p:extLst>
      <p:ext uri="{BB962C8B-B14F-4D97-AF65-F5344CB8AC3E}">
        <p14:creationId xmlns:p14="http://schemas.microsoft.com/office/powerpoint/2010/main" val="365113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E6E9-6BC6-AD50-8BC7-A620B3701A49}"/>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6B4CE146-98C1-E928-1696-EA0538164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3E6B81-7600-F44E-813D-007E71CB45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4C02CA3E-8DBD-1026-1D98-306B91105F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8B21D7-9861-A494-F1A4-2152528523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8E1F843-7902-DD56-E7B3-F85501BD0BB8}"/>
              </a:ext>
            </a:extLst>
          </p:cNvPr>
          <p:cNvSpPr>
            <a:spLocks noGrp="1"/>
          </p:cNvSpPr>
          <p:nvPr>
            <p:ph type="dt" sz="half" idx="10"/>
          </p:nvPr>
        </p:nvSpPr>
        <p:spPr/>
        <p:txBody>
          <a:bodyPr/>
          <a:lstStyle/>
          <a:p>
            <a:fld id="{2B35E1CC-353D-4523-BE96-9F5A4FEFE498}" type="datetimeFigureOut">
              <a:rPr lang="el-GR" smtClean="0"/>
              <a:t>23/1/2024</a:t>
            </a:fld>
            <a:endParaRPr lang="el-GR"/>
          </a:p>
        </p:txBody>
      </p:sp>
      <p:sp>
        <p:nvSpPr>
          <p:cNvPr id="8" name="Footer Placeholder 7">
            <a:extLst>
              <a:ext uri="{FF2B5EF4-FFF2-40B4-BE49-F238E27FC236}">
                <a16:creationId xmlns:a16="http://schemas.microsoft.com/office/drawing/2014/main" id="{3095A395-20A0-FFDD-AE54-B8B484DCA13B}"/>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ADFE8EE7-EC30-E132-7EC4-F03E5FD19C0A}"/>
              </a:ext>
            </a:extLst>
          </p:cNvPr>
          <p:cNvSpPr>
            <a:spLocks noGrp="1"/>
          </p:cNvSpPr>
          <p:nvPr>
            <p:ph type="sldNum" sz="quarter" idx="12"/>
          </p:nvPr>
        </p:nvSpPr>
        <p:spPr/>
        <p:txBody>
          <a:bodyPr/>
          <a:lstStyle/>
          <a:p>
            <a:fld id="{A40F5610-CB8F-4CAA-B394-BC0AF796128E}" type="slidenum">
              <a:rPr lang="el-GR" smtClean="0"/>
              <a:t>‹#›</a:t>
            </a:fld>
            <a:endParaRPr lang="el-GR"/>
          </a:p>
        </p:txBody>
      </p:sp>
    </p:spTree>
    <p:extLst>
      <p:ext uri="{BB962C8B-B14F-4D97-AF65-F5344CB8AC3E}">
        <p14:creationId xmlns:p14="http://schemas.microsoft.com/office/powerpoint/2010/main" val="377441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7970-49D8-FB4D-FF59-CE875F2F7B13}"/>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4AC70D70-874D-8B70-A11E-6022CEB6B238}"/>
              </a:ext>
            </a:extLst>
          </p:cNvPr>
          <p:cNvSpPr>
            <a:spLocks noGrp="1"/>
          </p:cNvSpPr>
          <p:nvPr>
            <p:ph type="dt" sz="half" idx="10"/>
          </p:nvPr>
        </p:nvSpPr>
        <p:spPr/>
        <p:txBody>
          <a:bodyPr/>
          <a:lstStyle/>
          <a:p>
            <a:fld id="{2B35E1CC-353D-4523-BE96-9F5A4FEFE498}" type="datetimeFigureOut">
              <a:rPr lang="el-GR" smtClean="0"/>
              <a:t>23/1/2024</a:t>
            </a:fld>
            <a:endParaRPr lang="el-GR"/>
          </a:p>
        </p:txBody>
      </p:sp>
      <p:sp>
        <p:nvSpPr>
          <p:cNvPr id="4" name="Footer Placeholder 3">
            <a:extLst>
              <a:ext uri="{FF2B5EF4-FFF2-40B4-BE49-F238E27FC236}">
                <a16:creationId xmlns:a16="http://schemas.microsoft.com/office/drawing/2014/main" id="{7E8CC092-CC0A-8A27-08A4-D02478C4D6DA}"/>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FDA4E7BC-592E-E722-9C55-4A5FEE084B07}"/>
              </a:ext>
            </a:extLst>
          </p:cNvPr>
          <p:cNvSpPr>
            <a:spLocks noGrp="1"/>
          </p:cNvSpPr>
          <p:nvPr>
            <p:ph type="sldNum" sz="quarter" idx="12"/>
          </p:nvPr>
        </p:nvSpPr>
        <p:spPr/>
        <p:txBody>
          <a:bodyPr/>
          <a:lstStyle/>
          <a:p>
            <a:fld id="{A40F5610-CB8F-4CAA-B394-BC0AF796128E}" type="slidenum">
              <a:rPr lang="el-GR" smtClean="0"/>
              <a:t>‹#›</a:t>
            </a:fld>
            <a:endParaRPr lang="el-GR"/>
          </a:p>
        </p:txBody>
      </p:sp>
    </p:spTree>
    <p:extLst>
      <p:ext uri="{BB962C8B-B14F-4D97-AF65-F5344CB8AC3E}">
        <p14:creationId xmlns:p14="http://schemas.microsoft.com/office/powerpoint/2010/main" val="148692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18E94-1D14-6F95-685D-C3DC710FEA54}"/>
              </a:ext>
            </a:extLst>
          </p:cNvPr>
          <p:cNvSpPr>
            <a:spLocks noGrp="1"/>
          </p:cNvSpPr>
          <p:nvPr>
            <p:ph type="dt" sz="half" idx="10"/>
          </p:nvPr>
        </p:nvSpPr>
        <p:spPr/>
        <p:txBody>
          <a:bodyPr/>
          <a:lstStyle/>
          <a:p>
            <a:fld id="{2B35E1CC-353D-4523-BE96-9F5A4FEFE498}" type="datetimeFigureOut">
              <a:rPr lang="el-GR" smtClean="0"/>
              <a:t>23/1/2024</a:t>
            </a:fld>
            <a:endParaRPr lang="el-GR"/>
          </a:p>
        </p:txBody>
      </p:sp>
      <p:sp>
        <p:nvSpPr>
          <p:cNvPr id="3" name="Footer Placeholder 2">
            <a:extLst>
              <a:ext uri="{FF2B5EF4-FFF2-40B4-BE49-F238E27FC236}">
                <a16:creationId xmlns:a16="http://schemas.microsoft.com/office/drawing/2014/main" id="{9A7CCA70-3AF3-F56E-49BA-57CD96B66E37}"/>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7010F9AF-E925-FFE8-A77D-CDD023433AB4}"/>
              </a:ext>
            </a:extLst>
          </p:cNvPr>
          <p:cNvSpPr>
            <a:spLocks noGrp="1"/>
          </p:cNvSpPr>
          <p:nvPr>
            <p:ph type="sldNum" sz="quarter" idx="12"/>
          </p:nvPr>
        </p:nvSpPr>
        <p:spPr/>
        <p:txBody>
          <a:bodyPr/>
          <a:lstStyle/>
          <a:p>
            <a:fld id="{A40F5610-CB8F-4CAA-B394-BC0AF796128E}" type="slidenum">
              <a:rPr lang="el-GR" smtClean="0"/>
              <a:t>‹#›</a:t>
            </a:fld>
            <a:endParaRPr lang="el-GR"/>
          </a:p>
        </p:txBody>
      </p:sp>
    </p:spTree>
    <p:extLst>
      <p:ext uri="{BB962C8B-B14F-4D97-AF65-F5344CB8AC3E}">
        <p14:creationId xmlns:p14="http://schemas.microsoft.com/office/powerpoint/2010/main" val="268183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17F93-7E21-DCE2-C871-E6BED7F3AB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4D5EAF4C-044A-C689-B5EB-9F7755361A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0C39E49D-6CEB-EF41-23B3-CE90D98DC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F38EDC-0B74-F7E1-CA1C-D819F187F6D4}"/>
              </a:ext>
            </a:extLst>
          </p:cNvPr>
          <p:cNvSpPr>
            <a:spLocks noGrp="1"/>
          </p:cNvSpPr>
          <p:nvPr>
            <p:ph type="dt" sz="half" idx="10"/>
          </p:nvPr>
        </p:nvSpPr>
        <p:spPr/>
        <p:txBody>
          <a:bodyPr/>
          <a:lstStyle/>
          <a:p>
            <a:fld id="{2B35E1CC-353D-4523-BE96-9F5A4FEFE498}" type="datetimeFigureOut">
              <a:rPr lang="el-GR" smtClean="0"/>
              <a:t>23/1/2024</a:t>
            </a:fld>
            <a:endParaRPr lang="el-GR"/>
          </a:p>
        </p:txBody>
      </p:sp>
      <p:sp>
        <p:nvSpPr>
          <p:cNvPr id="6" name="Footer Placeholder 5">
            <a:extLst>
              <a:ext uri="{FF2B5EF4-FFF2-40B4-BE49-F238E27FC236}">
                <a16:creationId xmlns:a16="http://schemas.microsoft.com/office/drawing/2014/main" id="{3AF26E83-B7F2-008D-E94A-FCC202774D0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945197A-4194-5F94-7D7B-FD6AB9E99F13}"/>
              </a:ext>
            </a:extLst>
          </p:cNvPr>
          <p:cNvSpPr>
            <a:spLocks noGrp="1"/>
          </p:cNvSpPr>
          <p:nvPr>
            <p:ph type="sldNum" sz="quarter" idx="12"/>
          </p:nvPr>
        </p:nvSpPr>
        <p:spPr/>
        <p:txBody>
          <a:bodyPr/>
          <a:lstStyle/>
          <a:p>
            <a:fld id="{A40F5610-CB8F-4CAA-B394-BC0AF796128E}" type="slidenum">
              <a:rPr lang="el-GR" smtClean="0"/>
              <a:t>‹#›</a:t>
            </a:fld>
            <a:endParaRPr lang="el-GR"/>
          </a:p>
        </p:txBody>
      </p:sp>
    </p:spTree>
    <p:extLst>
      <p:ext uri="{BB962C8B-B14F-4D97-AF65-F5344CB8AC3E}">
        <p14:creationId xmlns:p14="http://schemas.microsoft.com/office/powerpoint/2010/main" val="400309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A657-CEFC-9B0A-D238-DD1D84D2D7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3CAD75C8-A31A-DE4D-3B9A-CD8A61DAC1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185AAE8E-ACE2-7CF5-A1C1-9FF67B7A7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F58B79-FD02-4965-6597-C11085A3F882}"/>
              </a:ext>
            </a:extLst>
          </p:cNvPr>
          <p:cNvSpPr>
            <a:spLocks noGrp="1"/>
          </p:cNvSpPr>
          <p:nvPr>
            <p:ph type="dt" sz="half" idx="10"/>
          </p:nvPr>
        </p:nvSpPr>
        <p:spPr/>
        <p:txBody>
          <a:bodyPr/>
          <a:lstStyle/>
          <a:p>
            <a:fld id="{2B35E1CC-353D-4523-BE96-9F5A4FEFE498}" type="datetimeFigureOut">
              <a:rPr lang="el-GR" smtClean="0"/>
              <a:t>23/1/2024</a:t>
            </a:fld>
            <a:endParaRPr lang="el-GR"/>
          </a:p>
        </p:txBody>
      </p:sp>
      <p:sp>
        <p:nvSpPr>
          <p:cNvPr id="6" name="Footer Placeholder 5">
            <a:extLst>
              <a:ext uri="{FF2B5EF4-FFF2-40B4-BE49-F238E27FC236}">
                <a16:creationId xmlns:a16="http://schemas.microsoft.com/office/drawing/2014/main" id="{94873DB3-53C6-B5A2-B79D-3E0E59F9C39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AE133DD8-92BF-D63C-AE99-878789624E40}"/>
              </a:ext>
            </a:extLst>
          </p:cNvPr>
          <p:cNvSpPr>
            <a:spLocks noGrp="1"/>
          </p:cNvSpPr>
          <p:nvPr>
            <p:ph type="sldNum" sz="quarter" idx="12"/>
          </p:nvPr>
        </p:nvSpPr>
        <p:spPr/>
        <p:txBody>
          <a:bodyPr/>
          <a:lstStyle/>
          <a:p>
            <a:fld id="{A40F5610-CB8F-4CAA-B394-BC0AF796128E}" type="slidenum">
              <a:rPr lang="el-GR" smtClean="0"/>
              <a:t>‹#›</a:t>
            </a:fld>
            <a:endParaRPr lang="el-GR"/>
          </a:p>
        </p:txBody>
      </p:sp>
    </p:spTree>
    <p:extLst>
      <p:ext uri="{BB962C8B-B14F-4D97-AF65-F5344CB8AC3E}">
        <p14:creationId xmlns:p14="http://schemas.microsoft.com/office/powerpoint/2010/main" val="390011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3D82D-8490-4C9D-EA2A-58B094E15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88C2AAB4-FA41-027A-CD8F-316FC28BA1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AEFC182-50BC-0E3A-3BA3-6528AD460A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35E1CC-353D-4523-BE96-9F5A4FEFE498}" type="datetimeFigureOut">
              <a:rPr lang="el-GR" smtClean="0"/>
              <a:t>23/1/2024</a:t>
            </a:fld>
            <a:endParaRPr lang="el-GR"/>
          </a:p>
        </p:txBody>
      </p:sp>
      <p:sp>
        <p:nvSpPr>
          <p:cNvPr id="5" name="Footer Placeholder 4">
            <a:extLst>
              <a:ext uri="{FF2B5EF4-FFF2-40B4-BE49-F238E27FC236}">
                <a16:creationId xmlns:a16="http://schemas.microsoft.com/office/drawing/2014/main" id="{074C6C86-F509-A0F7-FBC6-84D69A0DBD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4A9F4C21-173A-6468-3CBB-F0E6F3CC4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0F5610-CB8F-4CAA-B394-BC0AF796128E}" type="slidenum">
              <a:rPr lang="el-GR" smtClean="0"/>
              <a:t>‹#›</a:t>
            </a:fld>
            <a:endParaRPr lang="el-GR"/>
          </a:p>
        </p:txBody>
      </p:sp>
    </p:spTree>
    <p:extLst>
      <p:ext uri="{BB962C8B-B14F-4D97-AF65-F5344CB8AC3E}">
        <p14:creationId xmlns:p14="http://schemas.microsoft.com/office/powerpoint/2010/main" val="2424822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6DE6-FFB6-90C2-6FA7-CA0690F67655}"/>
              </a:ext>
            </a:extLst>
          </p:cNvPr>
          <p:cNvSpPr>
            <a:spLocks noGrp="1"/>
          </p:cNvSpPr>
          <p:nvPr>
            <p:ph type="ctrTitle"/>
          </p:nvPr>
        </p:nvSpPr>
        <p:spPr/>
        <p:txBody>
          <a:bodyPr/>
          <a:lstStyle/>
          <a:p>
            <a:r>
              <a:rPr lang="el-GR" dirty="0"/>
              <a:t>Τραύμα</a:t>
            </a:r>
          </a:p>
        </p:txBody>
      </p:sp>
      <p:sp>
        <p:nvSpPr>
          <p:cNvPr id="3" name="Subtitle 2">
            <a:extLst>
              <a:ext uri="{FF2B5EF4-FFF2-40B4-BE49-F238E27FC236}">
                <a16:creationId xmlns:a16="http://schemas.microsoft.com/office/drawing/2014/main" id="{54B97C56-C0B1-B4CC-9A69-EF87C61A028F}"/>
              </a:ext>
            </a:extLst>
          </p:cNvPr>
          <p:cNvSpPr>
            <a:spLocks noGrp="1"/>
          </p:cNvSpPr>
          <p:nvPr>
            <p:ph type="subTitle" idx="1"/>
          </p:nvPr>
        </p:nvSpPr>
        <p:spPr/>
        <p:txBody>
          <a:bodyPr/>
          <a:lstStyle/>
          <a:p>
            <a:r>
              <a:rPr lang="el-GR" dirty="0"/>
              <a:t>Προσέγγιση πολυτραυματία</a:t>
            </a:r>
          </a:p>
          <a:p>
            <a:endParaRPr lang="el-GR" dirty="0"/>
          </a:p>
          <a:p>
            <a:r>
              <a:rPr lang="el-GR" dirty="0"/>
              <a:t>Χαράλαμπος Κωστάκης </a:t>
            </a:r>
            <a:r>
              <a:rPr lang="en-US" dirty="0"/>
              <a:t>DVM, PhD </a:t>
            </a:r>
            <a:r>
              <a:rPr lang="el-GR" dirty="0"/>
              <a:t>ΑΠΘ</a:t>
            </a:r>
          </a:p>
        </p:txBody>
      </p:sp>
    </p:spTree>
    <p:extLst>
      <p:ext uri="{BB962C8B-B14F-4D97-AF65-F5344CB8AC3E}">
        <p14:creationId xmlns:p14="http://schemas.microsoft.com/office/powerpoint/2010/main" val="417385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EEE9-65EE-9709-A1D1-FD279B24BC81}"/>
              </a:ext>
            </a:extLst>
          </p:cNvPr>
          <p:cNvSpPr>
            <a:spLocks noGrp="1"/>
          </p:cNvSpPr>
          <p:nvPr>
            <p:ph type="title"/>
          </p:nvPr>
        </p:nvSpPr>
        <p:spPr/>
        <p:txBody>
          <a:bodyPr/>
          <a:lstStyle/>
          <a:p>
            <a:r>
              <a:rPr lang="el-GR" dirty="0"/>
              <a:t>Πρωτοβάθμια εκτίμηση</a:t>
            </a:r>
          </a:p>
        </p:txBody>
      </p:sp>
      <p:sp>
        <p:nvSpPr>
          <p:cNvPr id="3" name="Content Placeholder 2">
            <a:extLst>
              <a:ext uri="{FF2B5EF4-FFF2-40B4-BE49-F238E27FC236}">
                <a16:creationId xmlns:a16="http://schemas.microsoft.com/office/drawing/2014/main" id="{1CCB33F8-CAEA-9A0B-3C9D-4CE36482A770}"/>
              </a:ext>
            </a:extLst>
          </p:cNvPr>
          <p:cNvSpPr>
            <a:spLocks noGrp="1"/>
          </p:cNvSpPr>
          <p:nvPr>
            <p:ph idx="1"/>
          </p:nvPr>
        </p:nvSpPr>
        <p:spPr/>
        <p:txBody>
          <a:bodyPr/>
          <a:lstStyle/>
          <a:p>
            <a:r>
              <a:rPr lang="el-GR" dirty="0"/>
              <a:t>Στο </a:t>
            </a:r>
            <a:r>
              <a:rPr lang="el-GR" b="1" dirty="0"/>
              <a:t>κυκλοφορικό</a:t>
            </a:r>
            <a:r>
              <a:rPr lang="el-GR" dirty="0"/>
              <a:t> εξετάζονται το χρώμα (χροιά) των βλεννογόνων, ο Χρόνος Αναπλήρωσης Τριχοειδών (ΧΑΤ) και ο αρτηριακός σφυγμός (συχνότητα, ρυθμός και ποιότητα)</a:t>
            </a:r>
          </a:p>
          <a:p>
            <a:r>
              <a:rPr lang="el-GR" dirty="0"/>
              <a:t>Βλεννογόνους ελέγχουμε συχνότερα στο στόμα ή τον </a:t>
            </a:r>
            <a:r>
              <a:rPr lang="el-GR" dirty="0" err="1"/>
              <a:t>επιπεφυκότα</a:t>
            </a:r>
            <a:r>
              <a:rPr lang="el-GR" dirty="0"/>
              <a:t> (αλλά στην ανάγκη υπάρχει και το γεννητικό), ΧΑΤ στα ούλα και σφυγμό στη μηριαία αρτηρία</a:t>
            </a:r>
          </a:p>
          <a:p>
            <a:r>
              <a:rPr lang="el-GR" dirty="0"/>
              <a:t>Οποιαδήποτε απόκλιση από το φυσιολογικό θεωρείται σημαντική (ωχροί ή υπεραιμικοί βλεννογόνοι, αυξημένος ή μειωμένος ΧΑΤ, ασθενής ή πολύ ισχυρός «</a:t>
            </a:r>
            <a:r>
              <a:rPr lang="el-GR" dirty="0" err="1"/>
              <a:t>τιναγμώδης</a:t>
            </a:r>
            <a:r>
              <a:rPr lang="el-GR" dirty="0"/>
              <a:t>» σφυγμός, βραδυκαρδία ή ταχυκαρδία, αρρυθμία)</a:t>
            </a:r>
          </a:p>
        </p:txBody>
      </p:sp>
    </p:spTree>
    <p:extLst>
      <p:ext uri="{BB962C8B-B14F-4D97-AF65-F5344CB8AC3E}">
        <p14:creationId xmlns:p14="http://schemas.microsoft.com/office/powerpoint/2010/main" val="312178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3B1B-12D0-5075-449C-D81C03E1F27E}"/>
              </a:ext>
            </a:extLst>
          </p:cNvPr>
          <p:cNvSpPr>
            <a:spLocks noGrp="1"/>
          </p:cNvSpPr>
          <p:nvPr>
            <p:ph type="title"/>
          </p:nvPr>
        </p:nvSpPr>
        <p:spPr/>
        <p:txBody>
          <a:bodyPr/>
          <a:lstStyle/>
          <a:p>
            <a:r>
              <a:rPr lang="el-GR" dirty="0"/>
              <a:t>Πρωτοβάθμια εκτίμηση</a:t>
            </a:r>
          </a:p>
        </p:txBody>
      </p:sp>
      <p:sp>
        <p:nvSpPr>
          <p:cNvPr id="3" name="Content Placeholder 2">
            <a:extLst>
              <a:ext uri="{FF2B5EF4-FFF2-40B4-BE49-F238E27FC236}">
                <a16:creationId xmlns:a16="http://schemas.microsoft.com/office/drawing/2014/main" id="{7225C4BC-5C95-F6E5-7648-46E6D606575B}"/>
              </a:ext>
            </a:extLst>
          </p:cNvPr>
          <p:cNvSpPr>
            <a:spLocks noGrp="1"/>
          </p:cNvSpPr>
          <p:nvPr>
            <p:ph idx="1"/>
          </p:nvPr>
        </p:nvSpPr>
        <p:spPr/>
        <p:txBody>
          <a:bodyPr>
            <a:normAutofit/>
          </a:bodyPr>
          <a:lstStyle/>
          <a:p>
            <a:r>
              <a:rPr lang="el-GR" dirty="0"/>
              <a:t>Στο </a:t>
            </a:r>
            <a:r>
              <a:rPr lang="el-GR" b="1" dirty="0"/>
              <a:t>ΚΝΣ</a:t>
            </a:r>
            <a:r>
              <a:rPr lang="el-GR" dirty="0"/>
              <a:t> ελέγχονται το επίπεδο συνείδησης (αντίδραση σε ερεθίσματα, επώδυνα, οπτικά, ακουστικά κλπ.) και η κινητικότητα (εφόσον το ζώο είναι σε θέση να μετακινηθεί)</a:t>
            </a:r>
          </a:p>
          <a:p>
            <a:r>
              <a:rPr lang="el-GR" dirty="0"/>
              <a:t>Οποιαδήποτε αλλαγή στο επίπεδο συνείδησης (κατάπτωση/λήθαργος/κώμα ή υπερδιέγερση/κρίσεις) και παθολογική κίνηση (αταξία, κυκλικές κινήσεις, κινήσεις προώθησης, κινήσεις βυτίου) αξιολογούνται, καταγράφονται και παρακολουθούνται</a:t>
            </a:r>
          </a:p>
          <a:p>
            <a:r>
              <a:rPr lang="el-GR" dirty="0"/>
              <a:t>Αλλαγή στο επίπεδο συνείδησης κατά την εξέλιξη του περιστατικού επηρεάζει σημαντικά την πρόγνωση</a:t>
            </a:r>
          </a:p>
        </p:txBody>
      </p:sp>
    </p:spTree>
    <p:extLst>
      <p:ext uri="{BB962C8B-B14F-4D97-AF65-F5344CB8AC3E}">
        <p14:creationId xmlns:p14="http://schemas.microsoft.com/office/powerpoint/2010/main" val="7471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AE23-B865-2E77-9A8E-801A7612997A}"/>
              </a:ext>
            </a:extLst>
          </p:cNvPr>
          <p:cNvSpPr>
            <a:spLocks noGrp="1"/>
          </p:cNvSpPr>
          <p:nvPr>
            <p:ph type="title"/>
          </p:nvPr>
        </p:nvSpPr>
        <p:spPr/>
        <p:txBody>
          <a:bodyPr/>
          <a:lstStyle/>
          <a:p>
            <a:r>
              <a:rPr lang="el-GR" dirty="0"/>
              <a:t>Πρωτοβάθμια εκτίμηση</a:t>
            </a:r>
          </a:p>
        </p:txBody>
      </p:sp>
      <p:sp>
        <p:nvSpPr>
          <p:cNvPr id="3" name="Content Placeholder 2">
            <a:extLst>
              <a:ext uri="{FF2B5EF4-FFF2-40B4-BE49-F238E27FC236}">
                <a16:creationId xmlns:a16="http://schemas.microsoft.com/office/drawing/2014/main" id="{7E8DF64C-94BE-93F6-0976-4F09AA1D91BA}"/>
              </a:ext>
            </a:extLst>
          </p:cNvPr>
          <p:cNvSpPr>
            <a:spLocks noGrp="1"/>
          </p:cNvSpPr>
          <p:nvPr>
            <p:ph idx="1"/>
          </p:nvPr>
        </p:nvSpPr>
        <p:spPr/>
        <p:txBody>
          <a:bodyPr/>
          <a:lstStyle/>
          <a:p>
            <a:r>
              <a:rPr lang="el-GR" dirty="0"/>
              <a:t>Στο </a:t>
            </a:r>
            <a:r>
              <a:rPr lang="el-GR" b="1" dirty="0"/>
              <a:t>ουροποιητικό</a:t>
            </a:r>
            <a:r>
              <a:rPr lang="el-GR" dirty="0"/>
              <a:t> ελέγχονται με ψηλάφηση η ουροδόχος κύστη (ύπαρξη, μέγεθος, σύσταση) και η ικανότητα του ζώου να ουρήσει</a:t>
            </a:r>
          </a:p>
          <a:p>
            <a:r>
              <a:rPr lang="el-GR" dirty="0"/>
              <a:t>Αδυναμία ψηλάφησης της κύστης είναι ενδεικτική για ρήξη, μεγάλο μέγεθος και σκληρή σύσταση για αδυναμία ούρησης</a:t>
            </a:r>
            <a:r>
              <a:rPr lang="el-GR"/>
              <a:t>/έμφραξη</a:t>
            </a:r>
            <a:endParaRPr lang="el-GR" dirty="0"/>
          </a:p>
          <a:p>
            <a:r>
              <a:rPr lang="el-GR" dirty="0"/>
              <a:t>Προσοχή! Η ψηλάφηση κύστης ή/και η ικανότητα ούρησης </a:t>
            </a:r>
            <a:r>
              <a:rPr lang="el-GR" u="sng" dirty="0"/>
              <a:t>δεν</a:t>
            </a:r>
            <a:r>
              <a:rPr lang="el-GR" dirty="0"/>
              <a:t> αποκλείει τη ρήξη κύστης (≈ 70% ζώων με ρήξη κύστης έχουν ψηλαφητή κύστη κατά την προσκόμιση ή/και μπορούν να ουρήσουν)</a:t>
            </a:r>
          </a:p>
        </p:txBody>
      </p:sp>
    </p:spTree>
    <p:extLst>
      <p:ext uri="{BB962C8B-B14F-4D97-AF65-F5344CB8AC3E}">
        <p14:creationId xmlns:p14="http://schemas.microsoft.com/office/powerpoint/2010/main" val="2645836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6A47-9100-E32A-FEDC-7637D91D9DB0}"/>
              </a:ext>
            </a:extLst>
          </p:cNvPr>
          <p:cNvSpPr>
            <a:spLocks noGrp="1"/>
          </p:cNvSpPr>
          <p:nvPr>
            <p:ph type="title"/>
          </p:nvPr>
        </p:nvSpPr>
        <p:spPr/>
        <p:txBody>
          <a:bodyPr/>
          <a:lstStyle/>
          <a:p>
            <a:r>
              <a:rPr lang="el-GR" dirty="0"/>
              <a:t>Ενδοφλέβιοι καθετήρες</a:t>
            </a:r>
          </a:p>
        </p:txBody>
      </p:sp>
      <p:sp>
        <p:nvSpPr>
          <p:cNvPr id="3" name="Content Placeholder 2">
            <a:extLst>
              <a:ext uri="{FF2B5EF4-FFF2-40B4-BE49-F238E27FC236}">
                <a16:creationId xmlns:a16="http://schemas.microsoft.com/office/drawing/2014/main" id="{BFC83389-F0B8-01BC-DBF8-BDDEA4502165}"/>
              </a:ext>
            </a:extLst>
          </p:cNvPr>
          <p:cNvSpPr>
            <a:spLocks noGrp="1"/>
          </p:cNvSpPr>
          <p:nvPr>
            <p:ph idx="1"/>
          </p:nvPr>
        </p:nvSpPr>
        <p:spPr/>
        <p:txBody>
          <a:bodyPr>
            <a:normAutofit fontScale="92500" lnSpcReduction="20000"/>
          </a:bodyPr>
          <a:lstStyle/>
          <a:p>
            <a:r>
              <a:rPr lang="en-US" b="1" dirty="0"/>
              <a:t>Over the needle </a:t>
            </a:r>
            <a:r>
              <a:rPr lang="el-GR" dirty="0"/>
              <a:t>: ο συχνότερος τύπος καθετήρα για περιφερική φλέβα/αρτηρία, εύχρηστος, οικονομικός, ± βαλβίδα για εγχύσεις και φτερά για σταθεροποίηση. Μπορεί να μείνει έως 3 ημέρες (σε φλέβα) με την κατάλληλη αντισηψία (κατά την τοποθέτηση) και περιποίηση </a:t>
            </a:r>
            <a:endParaRPr lang="en-US" dirty="0"/>
          </a:p>
          <a:p>
            <a:r>
              <a:rPr lang="en-US" b="1" dirty="0"/>
              <a:t>Seldinger</a:t>
            </a:r>
            <a:r>
              <a:rPr lang="el-GR" dirty="0"/>
              <a:t> : ο συχνότερος τύπος καθετήρα για κεντρική φλέβα, πολύπλοκη τοποθέτηση, με χειρουργική αντισηψία, ακριβός, &gt;1 αυλοί, μένει για πολύ καιρό, μπορούμε να εγχύσουμε τα πάντα, ΚΦΠ, αιμοληψία</a:t>
            </a:r>
            <a:endParaRPr lang="en-US" dirty="0"/>
          </a:p>
          <a:p>
            <a:r>
              <a:rPr lang="el-GR" b="1" dirty="0"/>
              <a:t>Πεταλούδα</a:t>
            </a:r>
            <a:r>
              <a:rPr lang="el-GR" dirty="0"/>
              <a:t> : εύχρηστη και οικονομική αλλά για αιμοληψία, όχι για καθετηριασμό, καταστρέφεται γρήγορα το αγγείο</a:t>
            </a:r>
            <a:endParaRPr lang="en-US" dirty="0"/>
          </a:p>
          <a:p>
            <a:r>
              <a:rPr lang="en-US" b="1" dirty="0"/>
              <a:t>Peelable</a:t>
            </a:r>
            <a:r>
              <a:rPr lang="en-US" dirty="0"/>
              <a:t> </a:t>
            </a:r>
            <a:r>
              <a:rPr lang="el-GR" dirty="0"/>
              <a:t>: σε συγκεκριμένα είδη καθετήρων, πχ. </a:t>
            </a:r>
            <a:r>
              <a:rPr lang="el-GR" dirty="0" err="1"/>
              <a:t>κυστεοστομίας</a:t>
            </a:r>
            <a:endParaRPr lang="en-US" dirty="0"/>
          </a:p>
          <a:p>
            <a:r>
              <a:rPr lang="en-US" b="1" dirty="0"/>
              <a:t>Through the needle</a:t>
            </a:r>
            <a:r>
              <a:rPr lang="el-GR" b="1" dirty="0"/>
              <a:t> </a:t>
            </a:r>
            <a:r>
              <a:rPr lang="el-GR" dirty="0"/>
              <a:t>: σπάνια χρησιμοποιείται στην πράξη</a:t>
            </a:r>
            <a:endParaRPr lang="en-US" dirty="0"/>
          </a:p>
        </p:txBody>
      </p:sp>
    </p:spTree>
    <p:extLst>
      <p:ext uri="{BB962C8B-B14F-4D97-AF65-F5344CB8AC3E}">
        <p14:creationId xmlns:p14="http://schemas.microsoft.com/office/powerpoint/2010/main" val="1842177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medical equipment and tools&#10;&#10;Description automatically generated with medium confidence">
            <a:extLst>
              <a:ext uri="{FF2B5EF4-FFF2-40B4-BE49-F238E27FC236}">
                <a16:creationId xmlns:a16="http://schemas.microsoft.com/office/drawing/2014/main" id="{11BD3BB6-5F38-F50C-5011-A6A4FEA622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314" y="659756"/>
            <a:ext cx="5706319" cy="5706319"/>
          </a:xfrm>
        </p:spPr>
      </p:pic>
      <p:pic>
        <p:nvPicPr>
          <p:cNvPr id="15" name="Picture 14" descr="A needle and tube with a blue and white butterfly&#10;&#10;Description automatically generated with medium confidence">
            <a:extLst>
              <a:ext uri="{FF2B5EF4-FFF2-40B4-BE49-F238E27FC236}">
                <a16:creationId xmlns:a16="http://schemas.microsoft.com/office/drawing/2014/main" id="{18ABDBB9-89BA-DDA5-EE6F-A6B2E8B50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3691" y="117334"/>
            <a:ext cx="3083066" cy="3083066"/>
          </a:xfrm>
          <a:prstGeom prst="rect">
            <a:avLst/>
          </a:prstGeom>
        </p:spPr>
      </p:pic>
      <p:pic>
        <p:nvPicPr>
          <p:cNvPr id="17" name="Picture 16" descr="Several different types of syringes&#10;&#10;Description automatically generated">
            <a:extLst>
              <a:ext uri="{FF2B5EF4-FFF2-40B4-BE49-F238E27FC236}">
                <a16:creationId xmlns:a16="http://schemas.microsoft.com/office/drawing/2014/main" id="{3738E627-AE58-1EF2-0582-0281C0647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091" y="3200400"/>
            <a:ext cx="7315200" cy="3657600"/>
          </a:xfrm>
          <a:prstGeom prst="rect">
            <a:avLst/>
          </a:prstGeom>
        </p:spPr>
      </p:pic>
      <p:pic>
        <p:nvPicPr>
          <p:cNvPr id="21" name="Picture 20" descr="A medical device with a tube attached to it&#10;&#10;Description automatically generated">
            <a:extLst>
              <a:ext uri="{FF2B5EF4-FFF2-40B4-BE49-F238E27FC236}">
                <a16:creationId xmlns:a16="http://schemas.microsoft.com/office/drawing/2014/main" id="{0DA9EE89-6FB0-75C7-EDCC-A0826CB4CB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5248" y="296913"/>
            <a:ext cx="2723909" cy="2723909"/>
          </a:xfrm>
          <a:prstGeom prst="rect">
            <a:avLst/>
          </a:prstGeom>
        </p:spPr>
      </p:pic>
    </p:spTree>
    <p:extLst>
      <p:ext uri="{BB962C8B-B14F-4D97-AF65-F5344CB8AC3E}">
        <p14:creationId xmlns:p14="http://schemas.microsoft.com/office/powerpoint/2010/main" val="322317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7258-6427-319D-F7EC-5E537FB99C27}"/>
              </a:ext>
            </a:extLst>
          </p:cNvPr>
          <p:cNvSpPr>
            <a:spLocks noGrp="1"/>
          </p:cNvSpPr>
          <p:nvPr>
            <p:ph type="title"/>
          </p:nvPr>
        </p:nvSpPr>
        <p:spPr/>
        <p:txBody>
          <a:bodyPr/>
          <a:lstStyle/>
          <a:p>
            <a:r>
              <a:rPr lang="el-GR" dirty="0"/>
              <a:t>Πού βάζουμε φλέβα?</a:t>
            </a:r>
          </a:p>
        </p:txBody>
      </p:sp>
      <p:sp>
        <p:nvSpPr>
          <p:cNvPr id="3" name="Content Placeholder 2">
            <a:extLst>
              <a:ext uri="{FF2B5EF4-FFF2-40B4-BE49-F238E27FC236}">
                <a16:creationId xmlns:a16="http://schemas.microsoft.com/office/drawing/2014/main" id="{BF701774-B652-C9C9-5256-2A72CB2565D6}"/>
              </a:ext>
            </a:extLst>
          </p:cNvPr>
          <p:cNvSpPr>
            <a:spLocks noGrp="1"/>
          </p:cNvSpPr>
          <p:nvPr>
            <p:ph idx="1"/>
          </p:nvPr>
        </p:nvSpPr>
        <p:spPr/>
        <p:txBody>
          <a:bodyPr/>
          <a:lstStyle/>
          <a:p>
            <a:r>
              <a:rPr lang="el-GR" dirty="0"/>
              <a:t>Περιφερική φλέβα : </a:t>
            </a:r>
            <a:r>
              <a:rPr lang="el-GR" u="sng" dirty="0"/>
              <a:t>κεφαλική + κλάδοι</a:t>
            </a:r>
            <a:r>
              <a:rPr lang="el-GR" dirty="0"/>
              <a:t>, έξω σαφηνής, έσω σαφηνής, </a:t>
            </a:r>
            <a:r>
              <a:rPr lang="el-GR" dirty="0" err="1"/>
              <a:t>ωτικές</a:t>
            </a:r>
            <a:endParaRPr lang="el-GR" dirty="0"/>
          </a:p>
          <a:p>
            <a:r>
              <a:rPr lang="el-GR" dirty="0"/>
              <a:t>Κεντρική φλέβα : </a:t>
            </a:r>
            <a:r>
              <a:rPr lang="el-GR" dirty="0" err="1"/>
              <a:t>σφαγίτιδα</a:t>
            </a:r>
            <a:endParaRPr lang="el-GR" dirty="0"/>
          </a:p>
        </p:txBody>
      </p:sp>
      <p:pic>
        <p:nvPicPr>
          <p:cNvPr id="7" name="Picture 6" descr="A diagram of veins and veins&#10;&#10;Description automatically generated">
            <a:extLst>
              <a:ext uri="{FF2B5EF4-FFF2-40B4-BE49-F238E27FC236}">
                <a16:creationId xmlns:a16="http://schemas.microsoft.com/office/drawing/2014/main" id="{4669E901-B34B-BDB0-66AF-12DC5B706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140597"/>
            <a:ext cx="6762750" cy="3810000"/>
          </a:xfrm>
          <a:prstGeom prst="rect">
            <a:avLst/>
          </a:prstGeom>
        </p:spPr>
      </p:pic>
      <p:pic>
        <p:nvPicPr>
          <p:cNvPr id="9" name="Picture 8" descr="A diagram of the veins of the head&#10;&#10;Description automatically generated">
            <a:extLst>
              <a:ext uri="{FF2B5EF4-FFF2-40B4-BE49-F238E27FC236}">
                <a16:creationId xmlns:a16="http://schemas.microsoft.com/office/drawing/2014/main" id="{501CE263-1BAB-6410-232F-C90F9CDB0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862" y="3311525"/>
            <a:ext cx="2790825" cy="3000375"/>
          </a:xfrm>
          <a:prstGeom prst="rect">
            <a:avLst/>
          </a:prstGeom>
        </p:spPr>
      </p:pic>
    </p:spTree>
    <p:extLst>
      <p:ext uri="{BB962C8B-B14F-4D97-AF65-F5344CB8AC3E}">
        <p14:creationId xmlns:p14="http://schemas.microsoft.com/office/powerpoint/2010/main" val="255891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5D2B-C540-B951-BFB4-0C1A9BF08227}"/>
              </a:ext>
            </a:extLst>
          </p:cNvPr>
          <p:cNvSpPr>
            <a:spLocks noGrp="1"/>
          </p:cNvSpPr>
          <p:nvPr>
            <p:ph type="title"/>
          </p:nvPr>
        </p:nvSpPr>
        <p:spPr/>
        <p:txBody>
          <a:bodyPr/>
          <a:lstStyle/>
          <a:p>
            <a:r>
              <a:rPr lang="el-GR" dirty="0"/>
              <a:t>Κι αν δεν βρίσκω φλέβα???</a:t>
            </a:r>
          </a:p>
        </p:txBody>
      </p:sp>
      <p:sp>
        <p:nvSpPr>
          <p:cNvPr id="3" name="Content Placeholder 2">
            <a:extLst>
              <a:ext uri="{FF2B5EF4-FFF2-40B4-BE49-F238E27FC236}">
                <a16:creationId xmlns:a16="http://schemas.microsoft.com/office/drawing/2014/main" id="{7F1CF797-894D-DA5F-C867-CDEFA28AD6B6}"/>
              </a:ext>
            </a:extLst>
          </p:cNvPr>
          <p:cNvSpPr>
            <a:spLocks noGrp="1"/>
          </p:cNvSpPr>
          <p:nvPr>
            <p:ph idx="1"/>
          </p:nvPr>
        </p:nvSpPr>
        <p:spPr/>
        <p:txBody>
          <a:bodyPr/>
          <a:lstStyle/>
          <a:p>
            <a:pPr marL="514350" indent="-514350">
              <a:buFont typeface="+mj-lt"/>
              <a:buAutoNum type="arabicPeriod"/>
            </a:pPr>
            <a:endParaRPr lang="el-GR" dirty="0"/>
          </a:p>
          <a:p>
            <a:pPr marL="514350" indent="-514350">
              <a:buFont typeface="+mj-lt"/>
              <a:buAutoNum type="arabicPeriod"/>
            </a:pPr>
            <a:r>
              <a:rPr lang="el-GR" dirty="0" err="1"/>
              <a:t>Φλεβοαποκάλυψη</a:t>
            </a:r>
            <a:endParaRPr lang="el-GR" dirty="0"/>
          </a:p>
          <a:p>
            <a:pPr marL="514350" indent="-514350">
              <a:buFont typeface="+mj-lt"/>
              <a:buAutoNum type="arabicPeriod"/>
            </a:pPr>
            <a:r>
              <a:rPr lang="el-GR" dirty="0"/>
              <a:t>Καθοδήγηση υπερήχου</a:t>
            </a:r>
          </a:p>
          <a:p>
            <a:pPr marL="514350" indent="-514350">
              <a:buFont typeface="+mj-lt"/>
              <a:buAutoNum type="arabicPeriod"/>
            </a:pPr>
            <a:r>
              <a:rPr lang="el-GR" dirty="0"/>
              <a:t>Κεντρική φλέβα</a:t>
            </a:r>
          </a:p>
          <a:p>
            <a:pPr marL="514350" indent="-514350">
              <a:buFont typeface="+mj-lt"/>
              <a:buAutoNum type="arabicPeriod"/>
            </a:pPr>
            <a:r>
              <a:rPr lang="el-GR" dirty="0" err="1"/>
              <a:t>Ενδοοστικός</a:t>
            </a:r>
            <a:r>
              <a:rPr lang="el-GR" dirty="0"/>
              <a:t> καθετήρας</a:t>
            </a:r>
          </a:p>
          <a:p>
            <a:pPr marL="514350" indent="-514350">
              <a:buFont typeface="+mj-lt"/>
              <a:buAutoNum type="arabicPeriod"/>
            </a:pPr>
            <a:r>
              <a:rPr lang="el-GR" dirty="0"/>
              <a:t>Άλλες οδοί χορήγησης (?)</a:t>
            </a:r>
          </a:p>
        </p:txBody>
      </p:sp>
      <p:pic>
        <p:nvPicPr>
          <p:cNvPr id="5" name="Picture 4" descr="A close-up of a dog's leg&#10;&#10;Description automatically generated">
            <a:extLst>
              <a:ext uri="{FF2B5EF4-FFF2-40B4-BE49-F238E27FC236}">
                <a16:creationId xmlns:a16="http://schemas.microsoft.com/office/drawing/2014/main" id="{F05A0644-FDF8-4CEC-DCFA-335177F0B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600" y="504824"/>
            <a:ext cx="4049889" cy="3045029"/>
          </a:xfrm>
          <a:prstGeom prst="rect">
            <a:avLst/>
          </a:prstGeom>
        </p:spPr>
      </p:pic>
      <p:pic>
        <p:nvPicPr>
          <p:cNvPr id="7" name="Picture 6" descr="Close-up of a needle and scissors&#10;&#10;Description automatically generated">
            <a:extLst>
              <a:ext uri="{FF2B5EF4-FFF2-40B4-BE49-F238E27FC236}">
                <a16:creationId xmlns:a16="http://schemas.microsoft.com/office/drawing/2014/main" id="{FD6C89DF-0448-76C2-3C2F-EDEB68918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412" y="3723799"/>
            <a:ext cx="4064077" cy="2315757"/>
          </a:xfrm>
          <a:prstGeom prst="rect">
            <a:avLst/>
          </a:prstGeom>
        </p:spPr>
      </p:pic>
    </p:spTree>
    <p:extLst>
      <p:ext uri="{BB962C8B-B14F-4D97-AF65-F5344CB8AC3E}">
        <p14:creationId xmlns:p14="http://schemas.microsoft.com/office/powerpoint/2010/main" val="3751646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1CA1-34A3-9FB8-777B-036E966DB973}"/>
              </a:ext>
            </a:extLst>
          </p:cNvPr>
          <p:cNvSpPr>
            <a:spLocks noGrp="1"/>
          </p:cNvSpPr>
          <p:nvPr>
            <p:ph type="title"/>
          </p:nvPr>
        </p:nvSpPr>
        <p:spPr/>
        <p:txBody>
          <a:bodyPr/>
          <a:lstStyle/>
          <a:p>
            <a:r>
              <a:rPr lang="el-GR" dirty="0" err="1"/>
              <a:t>Ενδοοστικός</a:t>
            </a:r>
            <a:r>
              <a:rPr lang="el-GR" dirty="0"/>
              <a:t>…?</a:t>
            </a:r>
          </a:p>
        </p:txBody>
      </p:sp>
      <p:sp>
        <p:nvSpPr>
          <p:cNvPr id="3" name="Content Placeholder 2">
            <a:extLst>
              <a:ext uri="{FF2B5EF4-FFF2-40B4-BE49-F238E27FC236}">
                <a16:creationId xmlns:a16="http://schemas.microsoft.com/office/drawing/2014/main" id="{BD11C910-C3B1-ED32-3F6C-42C84B7D9A57}"/>
              </a:ext>
            </a:extLst>
          </p:cNvPr>
          <p:cNvSpPr>
            <a:spLocks noGrp="1"/>
          </p:cNvSpPr>
          <p:nvPr>
            <p:ph idx="1"/>
          </p:nvPr>
        </p:nvSpPr>
        <p:spPr/>
        <p:txBody>
          <a:bodyPr/>
          <a:lstStyle/>
          <a:p>
            <a:r>
              <a:rPr lang="el-GR" dirty="0"/>
              <a:t>Συχνά σε συνθήκες επείγοντος λόγω αδυναμίας καθετηριασμού (καταπληξία/αγγειοσύσπαση/αφυδάτωση) και σε πολύ μικρόσωμους ασθενείς (νεογνά)</a:t>
            </a:r>
          </a:p>
          <a:p>
            <a:r>
              <a:rPr lang="el-GR" dirty="0"/>
              <a:t>Βελόνα, καθετήρα επισκληρίδιας, καθετήρα </a:t>
            </a:r>
            <a:r>
              <a:rPr lang="el-GR" dirty="0" err="1"/>
              <a:t>μυελοκέντησης</a:t>
            </a:r>
            <a:r>
              <a:rPr lang="el-GR" dirty="0"/>
              <a:t> ή ειδικό </a:t>
            </a:r>
            <a:r>
              <a:rPr lang="el-GR" dirty="0" err="1"/>
              <a:t>ενδοοστικό</a:t>
            </a:r>
            <a:r>
              <a:rPr lang="el-GR" dirty="0"/>
              <a:t> καθετήρα ανάλογα με το μέγεθος</a:t>
            </a:r>
          </a:p>
          <a:p>
            <a:r>
              <a:rPr lang="el-GR" dirty="0"/>
              <a:t>Υγρά, φάρμακα, αίμα, πλάσμα, δεξτρόζη</a:t>
            </a:r>
          </a:p>
          <a:p>
            <a:r>
              <a:rPr lang="el-GR" dirty="0"/>
              <a:t>Χειρουργική αντισηψία</a:t>
            </a:r>
          </a:p>
          <a:p>
            <a:r>
              <a:rPr lang="el-GR" dirty="0"/>
              <a:t>Αναλγησία (τοπικό αναισθητικό μέχρι το περιόστεο)</a:t>
            </a:r>
          </a:p>
          <a:p>
            <a:r>
              <a:rPr lang="el-GR" dirty="0"/>
              <a:t>Έως 72</a:t>
            </a:r>
            <a:r>
              <a:rPr lang="en-US" dirty="0"/>
              <a:t>h (</a:t>
            </a:r>
            <a:r>
              <a:rPr lang="el-GR" dirty="0"/>
              <a:t>συνήθως μέχρι να βρούμε περιφερική φλέβα)</a:t>
            </a:r>
          </a:p>
        </p:txBody>
      </p:sp>
    </p:spTree>
    <p:extLst>
      <p:ext uri="{BB962C8B-B14F-4D97-AF65-F5344CB8AC3E}">
        <p14:creationId xmlns:p14="http://schemas.microsoft.com/office/powerpoint/2010/main" val="4272835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801E-A40B-D49E-631C-C8AFE3112EB2}"/>
              </a:ext>
            </a:extLst>
          </p:cNvPr>
          <p:cNvSpPr>
            <a:spLocks noGrp="1"/>
          </p:cNvSpPr>
          <p:nvPr>
            <p:ph type="title"/>
          </p:nvPr>
        </p:nvSpPr>
        <p:spPr/>
        <p:txBody>
          <a:bodyPr/>
          <a:lstStyle/>
          <a:p>
            <a:r>
              <a:rPr lang="el-GR" dirty="0" err="1"/>
              <a:t>Ενδοοστικός</a:t>
            </a:r>
            <a:r>
              <a:rPr lang="el-GR" dirty="0"/>
              <a:t> καθετήρας</a:t>
            </a:r>
          </a:p>
        </p:txBody>
      </p:sp>
      <p:pic>
        <p:nvPicPr>
          <p:cNvPr id="5" name="Content Placeholder 4" descr="A drawing of a person holding a needle&#10;&#10;Description automatically generated">
            <a:extLst>
              <a:ext uri="{FF2B5EF4-FFF2-40B4-BE49-F238E27FC236}">
                <a16:creationId xmlns:a16="http://schemas.microsoft.com/office/drawing/2014/main" id="{82766DB2-5ABD-BBA4-F00A-97CE760166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6142" y="1803398"/>
            <a:ext cx="8959716" cy="4423782"/>
          </a:xfrm>
        </p:spPr>
      </p:pic>
    </p:spTree>
    <p:extLst>
      <p:ext uri="{BB962C8B-B14F-4D97-AF65-F5344CB8AC3E}">
        <p14:creationId xmlns:p14="http://schemas.microsoft.com/office/powerpoint/2010/main" val="640443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BA35-5FE0-5DFF-FBEA-CCAD2B97599C}"/>
              </a:ext>
            </a:extLst>
          </p:cNvPr>
          <p:cNvSpPr>
            <a:spLocks noGrp="1"/>
          </p:cNvSpPr>
          <p:nvPr>
            <p:ph type="title"/>
          </p:nvPr>
        </p:nvSpPr>
        <p:spPr/>
        <p:txBody>
          <a:bodyPr/>
          <a:lstStyle/>
          <a:p>
            <a:r>
              <a:rPr lang="el-GR" dirty="0"/>
              <a:t>Οξυγονοθεραπεία</a:t>
            </a:r>
          </a:p>
        </p:txBody>
      </p:sp>
      <p:sp>
        <p:nvSpPr>
          <p:cNvPr id="3" name="Content Placeholder 2">
            <a:extLst>
              <a:ext uri="{FF2B5EF4-FFF2-40B4-BE49-F238E27FC236}">
                <a16:creationId xmlns:a16="http://schemas.microsoft.com/office/drawing/2014/main" id="{6A6C3F2E-2E58-BCD9-A17C-A04009BBF2FB}"/>
              </a:ext>
            </a:extLst>
          </p:cNvPr>
          <p:cNvSpPr>
            <a:spLocks noGrp="1"/>
          </p:cNvSpPr>
          <p:nvPr>
            <p:ph idx="1"/>
          </p:nvPr>
        </p:nvSpPr>
        <p:spPr/>
        <p:txBody>
          <a:bodyPr>
            <a:normAutofit fontScale="92500" lnSpcReduction="10000"/>
          </a:bodyPr>
          <a:lstStyle/>
          <a:p>
            <a:r>
              <a:rPr lang="el-GR" dirty="0"/>
              <a:t>Η οξυγονοθεραπεία ενδείκνυται σε πολλές παθολογικές καταστάσεις, όχι μόνο του αναπνευστικού συστήματος (και του καρδιαγγειακού, του ΚΝΣ, σε κυκλοφορική καταπληξία κ.α.)</a:t>
            </a:r>
          </a:p>
          <a:p>
            <a:r>
              <a:rPr lang="el-GR" dirty="0"/>
              <a:t>Υπάρχουν τρόποι να εκτιμήσουμε την αναγκαιότητα χορήγησης οξυγονοθεραπείας (ύπαρξη ή όχι δύσπνοιας/κυάνωσης, οξυμετρία, ανάλυση αερίων αρτηριακού αίματος κλπ.) αλλά σε συνθήκες επείγοντος συνήθως εφαρμόζεται το σκεπτικό «κακό δεν κάνει»</a:t>
            </a:r>
          </a:p>
          <a:p>
            <a:r>
              <a:rPr lang="el-GR" dirty="0"/>
              <a:t>Εφαρμόζουμε οξυγονοθεραπεία ακόμη κ αν δεν έχουμε σαφή ένδειξη </a:t>
            </a:r>
            <a:r>
              <a:rPr lang="el-GR" u="sng" dirty="0"/>
              <a:t>εφόσον δεν στρεσάρει και δεν καταπονεί το ζώο</a:t>
            </a:r>
          </a:p>
          <a:p>
            <a:r>
              <a:rPr lang="el-GR" dirty="0"/>
              <a:t>Ξεκινάμε με τις λιγότερο παρεμβατικές μεθόδους μέχρι να ολοκληρωθεί η πρωτοβάθμια και δευτεροβάθμια εκτίμηση</a:t>
            </a:r>
          </a:p>
        </p:txBody>
      </p:sp>
    </p:spTree>
    <p:extLst>
      <p:ext uri="{BB962C8B-B14F-4D97-AF65-F5344CB8AC3E}">
        <p14:creationId xmlns:p14="http://schemas.microsoft.com/office/powerpoint/2010/main" val="206527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E031D-4E95-D6B0-C935-0AD760274F47}"/>
              </a:ext>
            </a:extLst>
          </p:cNvPr>
          <p:cNvSpPr>
            <a:spLocks noGrp="1"/>
          </p:cNvSpPr>
          <p:nvPr>
            <p:ph type="title"/>
          </p:nvPr>
        </p:nvSpPr>
        <p:spPr/>
        <p:txBody>
          <a:bodyPr/>
          <a:lstStyle/>
          <a:p>
            <a:r>
              <a:rPr lang="el-GR" dirty="0"/>
              <a:t>Βήμα 1</a:t>
            </a:r>
            <a:r>
              <a:rPr lang="el-GR" baseline="30000" dirty="0"/>
              <a:t>ο</a:t>
            </a:r>
            <a:r>
              <a:rPr lang="el-GR" dirty="0"/>
              <a:t> : Διαλογή (</a:t>
            </a:r>
            <a:r>
              <a:rPr lang="en-US" dirty="0"/>
              <a:t>triage)</a:t>
            </a:r>
            <a:endParaRPr lang="el-GR" dirty="0"/>
          </a:p>
        </p:txBody>
      </p:sp>
      <p:sp>
        <p:nvSpPr>
          <p:cNvPr id="3" name="Content Placeholder 2">
            <a:extLst>
              <a:ext uri="{FF2B5EF4-FFF2-40B4-BE49-F238E27FC236}">
                <a16:creationId xmlns:a16="http://schemas.microsoft.com/office/drawing/2014/main" id="{7F67B192-E063-A2CF-00EB-24AD1954C90B}"/>
              </a:ext>
            </a:extLst>
          </p:cNvPr>
          <p:cNvSpPr>
            <a:spLocks noGrp="1"/>
          </p:cNvSpPr>
          <p:nvPr>
            <p:ph idx="1"/>
          </p:nvPr>
        </p:nvSpPr>
        <p:spPr/>
        <p:txBody>
          <a:bodyPr/>
          <a:lstStyle/>
          <a:p>
            <a:r>
              <a:rPr lang="el-GR" dirty="0"/>
              <a:t>Από το γαλλικό ρήμα «</a:t>
            </a:r>
            <a:r>
              <a:rPr lang="en-US" dirty="0"/>
              <a:t>trier</a:t>
            </a:r>
            <a:r>
              <a:rPr lang="el-GR" dirty="0"/>
              <a:t>» που σημαίνει «διαλέγω, ξεχωρίζω»</a:t>
            </a:r>
            <a:endParaRPr lang="en-US" dirty="0"/>
          </a:p>
          <a:p>
            <a:r>
              <a:rPr lang="el-GR" dirty="0"/>
              <a:t>Ξεκίνησε στο 1</a:t>
            </a:r>
            <a:r>
              <a:rPr lang="el-GR" baseline="30000" dirty="0"/>
              <a:t>ο</a:t>
            </a:r>
            <a:r>
              <a:rPr lang="el-GR" dirty="0"/>
              <a:t> ΠΠ με σκοπό να ξεχωρίζει τους στρατιώτες που θα μπορούσαν να επιστρέψουν στη μάχη μετά τη θεραπεία, σήμερα χρησιμοποιείται για να αξιολογήσει τη βαρύτητα του κάθε επείγοντος περιστατικού ώστε να παραπέμπονται στη ΜΕΘ όσα όντως χρειάζονται εντατική θεραπεία/νοσηλεία και να αντιμετωπίζονται με σειρά προτεραιότητας, πρώτα το περισσότερο επείγον και μετά το λιγότερο</a:t>
            </a:r>
          </a:p>
          <a:p>
            <a:r>
              <a:rPr lang="el-GR" dirty="0"/>
              <a:t>Μία πρώτη διαλογή ίσως μπορεί να γίνει από το τηλέφωνο (ή τη ρεσεψιόν) αλλά σίγουρα γίνεται από κλινικό κτηνίατρο</a:t>
            </a:r>
          </a:p>
        </p:txBody>
      </p:sp>
    </p:spTree>
    <p:extLst>
      <p:ext uri="{BB962C8B-B14F-4D97-AF65-F5344CB8AC3E}">
        <p14:creationId xmlns:p14="http://schemas.microsoft.com/office/powerpoint/2010/main" val="219094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A509-A7F7-BD43-79CE-FD5303322175}"/>
              </a:ext>
            </a:extLst>
          </p:cNvPr>
          <p:cNvSpPr>
            <a:spLocks noGrp="1"/>
          </p:cNvSpPr>
          <p:nvPr>
            <p:ph type="title"/>
          </p:nvPr>
        </p:nvSpPr>
        <p:spPr/>
        <p:txBody>
          <a:bodyPr/>
          <a:lstStyle/>
          <a:p>
            <a:r>
              <a:rPr lang="el-GR" dirty="0"/>
              <a:t>Μέθοδοι</a:t>
            </a:r>
          </a:p>
        </p:txBody>
      </p:sp>
      <p:sp>
        <p:nvSpPr>
          <p:cNvPr id="3" name="Content Placeholder 2">
            <a:extLst>
              <a:ext uri="{FF2B5EF4-FFF2-40B4-BE49-F238E27FC236}">
                <a16:creationId xmlns:a16="http://schemas.microsoft.com/office/drawing/2014/main" id="{E5F0E6D6-078C-A0A0-8EA9-81CDD75E9D6F}"/>
              </a:ext>
            </a:extLst>
          </p:cNvPr>
          <p:cNvSpPr>
            <a:spLocks noGrp="1"/>
          </p:cNvSpPr>
          <p:nvPr>
            <p:ph idx="1"/>
          </p:nvPr>
        </p:nvSpPr>
        <p:spPr/>
        <p:txBody>
          <a:bodyPr/>
          <a:lstStyle/>
          <a:p>
            <a:pPr marL="514350" indent="-514350">
              <a:buFont typeface="+mj-lt"/>
              <a:buAutoNum type="arabicPeriod"/>
            </a:pPr>
            <a:r>
              <a:rPr lang="en-US" dirty="0"/>
              <a:t>Flow-by</a:t>
            </a:r>
          </a:p>
          <a:p>
            <a:pPr marL="514350" indent="-514350">
              <a:buFont typeface="+mj-lt"/>
              <a:buAutoNum type="arabicPeriod"/>
            </a:pPr>
            <a:r>
              <a:rPr lang="el-GR" dirty="0"/>
              <a:t>Προσωπίδα (μάσκα)</a:t>
            </a:r>
          </a:p>
          <a:p>
            <a:pPr marL="514350" indent="-514350">
              <a:buFont typeface="+mj-lt"/>
              <a:buAutoNum type="arabicPeriod"/>
            </a:pPr>
            <a:r>
              <a:rPr lang="el-GR" dirty="0"/>
              <a:t>Τέντα (κολλάρο Ελισάβετ) </a:t>
            </a:r>
          </a:p>
          <a:p>
            <a:pPr marL="514350" indent="-514350">
              <a:buFont typeface="+mj-lt"/>
              <a:buAutoNum type="arabicPeriod"/>
            </a:pPr>
            <a:r>
              <a:rPr lang="el-GR" dirty="0"/>
              <a:t>Κλωβός Ο</a:t>
            </a:r>
            <a:r>
              <a:rPr lang="el-GR" baseline="-25000" dirty="0"/>
              <a:t>2</a:t>
            </a:r>
          </a:p>
          <a:p>
            <a:pPr marL="514350" indent="-514350">
              <a:buFont typeface="+mj-lt"/>
              <a:buAutoNum type="arabicPeriod"/>
            </a:pPr>
            <a:r>
              <a:rPr lang="el-GR" dirty="0"/>
              <a:t>Ενδορινικός καθετήρας/</a:t>
            </a:r>
            <a:r>
              <a:rPr lang="el-GR" dirty="0" err="1"/>
              <a:t>ες</a:t>
            </a:r>
            <a:r>
              <a:rPr lang="el-GR" dirty="0"/>
              <a:t> (ρινικές κόγχες ή ρινοφάρυγγα)</a:t>
            </a:r>
          </a:p>
          <a:p>
            <a:pPr marL="514350" indent="-514350">
              <a:buFont typeface="+mj-lt"/>
              <a:buAutoNum type="arabicPeriod"/>
            </a:pPr>
            <a:r>
              <a:rPr lang="en-US" dirty="0"/>
              <a:t>High flow </a:t>
            </a:r>
            <a:r>
              <a:rPr lang="el-GR" dirty="0" err="1"/>
              <a:t>ενδορινικός</a:t>
            </a:r>
            <a:r>
              <a:rPr lang="el-GR" dirty="0"/>
              <a:t> καθετήρας</a:t>
            </a:r>
          </a:p>
          <a:p>
            <a:pPr marL="514350" indent="-514350">
              <a:buFont typeface="+mj-lt"/>
              <a:buAutoNum type="arabicPeriod"/>
            </a:pPr>
            <a:r>
              <a:rPr lang="el-GR" dirty="0"/>
              <a:t>Διαδερμικός ενδοτραχειακός καθετήρας/</a:t>
            </a:r>
            <a:r>
              <a:rPr lang="el-GR" dirty="0" err="1"/>
              <a:t>τραχειοστομία</a:t>
            </a:r>
            <a:endParaRPr lang="el-GR" dirty="0"/>
          </a:p>
          <a:p>
            <a:pPr marL="514350" indent="-514350">
              <a:buFont typeface="+mj-lt"/>
              <a:buAutoNum type="arabicPeriod"/>
            </a:pPr>
            <a:r>
              <a:rPr lang="el-GR" dirty="0"/>
              <a:t>Διασωλήνωση τραχείας ± θετικός αερισμός</a:t>
            </a:r>
          </a:p>
        </p:txBody>
      </p:sp>
    </p:spTree>
    <p:extLst>
      <p:ext uri="{BB962C8B-B14F-4D97-AF65-F5344CB8AC3E}">
        <p14:creationId xmlns:p14="http://schemas.microsoft.com/office/powerpoint/2010/main" val="611576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85752-C2DA-24C0-F701-7C64BB5A0B19}"/>
              </a:ext>
            </a:extLst>
          </p:cNvPr>
          <p:cNvSpPr>
            <a:spLocks noGrp="1"/>
          </p:cNvSpPr>
          <p:nvPr>
            <p:ph type="title"/>
          </p:nvPr>
        </p:nvSpPr>
        <p:spPr/>
        <p:txBody>
          <a:bodyPr/>
          <a:lstStyle/>
          <a:p>
            <a:r>
              <a:rPr lang="en-US" dirty="0"/>
              <a:t>Flow-by</a:t>
            </a:r>
            <a:endParaRPr lang="el-GR" dirty="0"/>
          </a:p>
        </p:txBody>
      </p:sp>
      <p:sp>
        <p:nvSpPr>
          <p:cNvPr id="3" name="Content Placeholder 2">
            <a:extLst>
              <a:ext uri="{FF2B5EF4-FFF2-40B4-BE49-F238E27FC236}">
                <a16:creationId xmlns:a16="http://schemas.microsoft.com/office/drawing/2014/main" id="{0604C7BA-1641-8BBE-5B45-80D0371BF996}"/>
              </a:ext>
            </a:extLst>
          </p:cNvPr>
          <p:cNvSpPr>
            <a:spLocks noGrp="1"/>
          </p:cNvSpPr>
          <p:nvPr>
            <p:ph idx="1"/>
          </p:nvPr>
        </p:nvSpPr>
        <p:spPr/>
        <p:txBody>
          <a:bodyPr/>
          <a:lstStyle/>
          <a:p>
            <a:r>
              <a:rPr lang="en-US" b="1" dirty="0"/>
              <a:t>Flow-by</a:t>
            </a:r>
            <a:r>
              <a:rPr lang="en-US" dirty="0"/>
              <a:t> </a:t>
            </a:r>
            <a:r>
              <a:rPr lang="el-GR" dirty="0"/>
              <a:t>είναι ο πιο απλός, λιγότερο παρεμβατικός αλλά και λιγότερο αποτελεσματικός τρόπος χορήγησης Ο</a:t>
            </a:r>
            <a:r>
              <a:rPr lang="el-GR" baseline="-25000" dirty="0"/>
              <a:t>2</a:t>
            </a:r>
            <a:r>
              <a:rPr lang="el-GR" dirty="0"/>
              <a:t>, και απλά περιλαμβάνει μία πηγή Ο</a:t>
            </a:r>
            <a:r>
              <a:rPr lang="el-GR" baseline="-25000" dirty="0"/>
              <a:t>2</a:t>
            </a:r>
            <a:r>
              <a:rPr lang="el-GR" dirty="0"/>
              <a:t> κοντά στη μύτη ή το στόμα του ζώου (≈2</a:t>
            </a:r>
            <a:r>
              <a:rPr lang="en-US" dirty="0"/>
              <a:t>cm </a:t>
            </a:r>
            <a:r>
              <a:rPr lang="el-GR" dirty="0"/>
              <a:t>ή όσο δεν στρεσάρει το ζώο)</a:t>
            </a:r>
          </a:p>
          <a:p>
            <a:r>
              <a:rPr lang="el-GR" dirty="0"/>
              <a:t>Χρειάζεται κάποιος να είναι συνεχώς με το ζώο και να κατευθύνει το Ο</a:t>
            </a:r>
            <a:r>
              <a:rPr lang="el-GR" baseline="-25000" dirty="0"/>
              <a:t>2</a:t>
            </a:r>
            <a:r>
              <a:rPr lang="el-GR" dirty="0"/>
              <a:t> προς το πρόσωπο (σαν να παίρνει συνέντευξη)</a:t>
            </a:r>
          </a:p>
          <a:p>
            <a:r>
              <a:rPr lang="el-GR" dirty="0"/>
              <a:t>Αντιοικονομικό, συνήθως για το αρχικό στάδιο της εκτίμησης/σταθεροποίησης</a:t>
            </a:r>
          </a:p>
        </p:txBody>
      </p:sp>
      <p:pic>
        <p:nvPicPr>
          <p:cNvPr id="5" name="Picture 4" descr="A dog lying on a white surface with wires&#10;&#10;Description automatically generated">
            <a:extLst>
              <a:ext uri="{FF2B5EF4-FFF2-40B4-BE49-F238E27FC236}">
                <a16:creationId xmlns:a16="http://schemas.microsoft.com/office/drawing/2014/main" id="{C51AFBC7-7CE0-64F1-91EE-AEC59852B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2425" y="3899442"/>
            <a:ext cx="2221375" cy="2958558"/>
          </a:xfrm>
          <a:prstGeom prst="rect">
            <a:avLst/>
          </a:prstGeom>
        </p:spPr>
      </p:pic>
    </p:spTree>
    <p:extLst>
      <p:ext uri="{BB962C8B-B14F-4D97-AF65-F5344CB8AC3E}">
        <p14:creationId xmlns:p14="http://schemas.microsoft.com/office/powerpoint/2010/main" val="1574192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309A-C3EF-37B7-A94C-7E40EBEC6520}"/>
              </a:ext>
            </a:extLst>
          </p:cNvPr>
          <p:cNvSpPr>
            <a:spLocks noGrp="1"/>
          </p:cNvSpPr>
          <p:nvPr>
            <p:ph type="title"/>
          </p:nvPr>
        </p:nvSpPr>
        <p:spPr/>
        <p:txBody>
          <a:bodyPr/>
          <a:lstStyle/>
          <a:p>
            <a:r>
              <a:rPr lang="el-GR" dirty="0"/>
              <a:t>Προσωπίδα</a:t>
            </a:r>
          </a:p>
        </p:txBody>
      </p:sp>
      <p:sp>
        <p:nvSpPr>
          <p:cNvPr id="3" name="Content Placeholder 2">
            <a:extLst>
              <a:ext uri="{FF2B5EF4-FFF2-40B4-BE49-F238E27FC236}">
                <a16:creationId xmlns:a16="http://schemas.microsoft.com/office/drawing/2014/main" id="{9CB7548D-48D2-708B-1B8A-E5D3E51D73D3}"/>
              </a:ext>
            </a:extLst>
          </p:cNvPr>
          <p:cNvSpPr>
            <a:spLocks noGrp="1"/>
          </p:cNvSpPr>
          <p:nvPr>
            <p:ph idx="1"/>
          </p:nvPr>
        </p:nvSpPr>
        <p:spPr/>
        <p:txBody>
          <a:bodyPr/>
          <a:lstStyle/>
          <a:p>
            <a:r>
              <a:rPr lang="el-GR" dirty="0"/>
              <a:t>Η χορήγηση Ο</a:t>
            </a:r>
            <a:r>
              <a:rPr lang="el-GR" baseline="-25000" dirty="0"/>
              <a:t>2</a:t>
            </a:r>
            <a:r>
              <a:rPr lang="el-GR" dirty="0"/>
              <a:t> με κτηνιατρική </a:t>
            </a:r>
            <a:r>
              <a:rPr lang="el-GR" b="1" dirty="0"/>
              <a:t>προσωπίδα</a:t>
            </a:r>
            <a:r>
              <a:rPr lang="el-GR" dirty="0"/>
              <a:t> είναι επίσης μη παρεμβατική (λίγο πιο ενοχλητική από το </a:t>
            </a:r>
            <a:r>
              <a:rPr lang="en-US" dirty="0"/>
              <a:t>flow-by)</a:t>
            </a:r>
            <a:r>
              <a:rPr lang="el-GR" dirty="0"/>
              <a:t> και αυξάνει περισσότερο και το </a:t>
            </a:r>
            <a:r>
              <a:rPr lang="en-US" dirty="0"/>
              <a:t>FiO</a:t>
            </a:r>
            <a:r>
              <a:rPr lang="en-US" baseline="-25000" dirty="0"/>
              <a:t>2</a:t>
            </a:r>
            <a:r>
              <a:rPr lang="en-US" dirty="0"/>
              <a:t> </a:t>
            </a:r>
            <a:r>
              <a:rPr lang="el-GR" dirty="0"/>
              <a:t>και το </a:t>
            </a:r>
            <a:r>
              <a:rPr lang="en-US" dirty="0"/>
              <a:t>PaO</a:t>
            </a:r>
            <a:r>
              <a:rPr lang="en-US" baseline="-25000" dirty="0"/>
              <a:t>2</a:t>
            </a:r>
            <a:r>
              <a:rPr lang="en-US" dirty="0"/>
              <a:t> </a:t>
            </a:r>
            <a:r>
              <a:rPr lang="el-GR" dirty="0"/>
              <a:t>σε σχέση με το </a:t>
            </a:r>
            <a:r>
              <a:rPr lang="en-US" dirty="0"/>
              <a:t>flow-by</a:t>
            </a:r>
          </a:p>
          <a:p>
            <a:r>
              <a:rPr lang="el-GR" dirty="0"/>
              <a:t>Υπάρχουν προσωπίδες που σταθεροποιούνται στο ζώο (οπότε ελευθερώνεται ένας βοηθός) ή μπορεί να τροποποιηθεί ένα φίμωτρο να γίνει μάσκα Ο</a:t>
            </a:r>
            <a:r>
              <a:rPr lang="el-GR" baseline="-25000" dirty="0"/>
              <a:t>2</a:t>
            </a:r>
          </a:p>
          <a:p>
            <a:r>
              <a:rPr lang="el-GR" dirty="0"/>
              <a:t>Προσοχή : οι περισσότερες προσωπίδες έχουν ένα λάστιχο για στεγανή εφαρμογή. Αυτό αυξάνει περισσότερο το </a:t>
            </a:r>
            <a:r>
              <a:rPr lang="en-US" dirty="0"/>
              <a:t>FiO</a:t>
            </a:r>
            <a:r>
              <a:rPr lang="en-US" baseline="-25000" dirty="0"/>
              <a:t>2</a:t>
            </a:r>
            <a:r>
              <a:rPr lang="en-US" dirty="0"/>
              <a:t> </a:t>
            </a:r>
            <a:r>
              <a:rPr lang="el-GR" dirty="0"/>
              <a:t>αλλά δεν αφήνει διέξοδο για το </a:t>
            </a:r>
            <a:r>
              <a:rPr lang="en-US" dirty="0"/>
              <a:t>CO</a:t>
            </a:r>
            <a:r>
              <a:rPr lang="en-US" baseline="-25000" dirty="0"/>
              <a:t>2</a:t>
            </a:r>
            <a:r>
              <a:rPr lang="en-US" dirty="0"/>
              <a:t> </a:t>
            </a:r>
            <a:r>
              <a:rPr lang="el-GR" dirty="0"/>
              <a:t>της εκπνοής! Συνήθως αφαιρείται</a:t>
            </a:r>
            <a:endParaRPr lang="en-US" dirty="0"/>
          </a:p>
          <a:p>
            <a:endParaRPr lang="el-GR" dirty="0"/>
          </a:p>
        </p:txBody>
      </p:sp>
    </p:spTree>
    <p:extLst>
      <p:ext uri="{BB962C8B-B14F-4D97-AF65-F5344CB8AC3E}">
        <p14:creationId xmlns:p14="http://schemas.microsoft.com/office/powerpoint/2010/main" val="803057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2DE7-6586-5842-4035-40DDC21557C0}"/>
              </a:ext>
            </a:extLst>
          </p:cNvPr>
          <p:cNvSpPr>
            <a:spLocks noGrp="1"/>
          </p:cNvSpPr>
          <p:nvPr>
            <p:ph type="title"/>
          </p:nvPr>
        </p:nvSpPr>
        <p:spPr/>
        <p:txBody>
          <a:bodyPr/>
          <a:lstStyle/>
          <a:p>
            <a:r>
              <a:rPr lang="el-GR" dirty="0"/>
              <a:t>Προσωπίδα</a:t>
            </a:r>
          </a:p>
        </p:txBody>
      </p:sp>
      <p:pic>
        <p:nvPicPr>
          <p:cNvPr id="5" name="Content Placeholder 4" descr="A dog wearing a mask&#10;&#10;Description automatically generated">
            <a:extLst>
              <a:ext uri="{FF2B5EF4-FFF2-40B4-BE49-F238E27FC236}">
                <a16:creationId xmlns:a16="http://schemas.microsoft.com/office/drawing/2014/main" id="{C005B303-D364-5C2F-B767-3344EC29C6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7332" y="0"/>
            <a:ext cx="7744979" cy="4577788"/>
          </a:xfrm>
        </p:spPr>
      </p:pic>
      <p:pic>
        <p:nvPicPr>
          <p:cNvPr id="7" name="Picture 6" descr="A group of glass bell jars&#10;&#10;Description automatically generated">
            <a:extLst>
              <a:ext uri="{FF2B5EF4-FFF2-40B4-BE49-F238E27FC236}">
                <a16:creationId xmlns:a16="http://schemas.microsoft.com/office/drawing/2014/main" id="{119EDD8D-4D64-1CDC-C48F-B5C02FF04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7266"/>
            <a:ext cx="5150734" cy="5150734"/>
          </a:xfrm>
          <a:prstGeom prst="rect">
            <a:avLst/>
          </a:prstGeom>
        </p:spPr>
      </p:pic>
    </p:spTree>
    <p:extLst>
      <p:ext uri="{BB962C8B-B14F-4D97-AF65-F5344CB8AC3E}">
        <p14:creationId xmlns:p14="http://schemas.microsoft.com/office/powerpoint/2010/main" val="1913168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C3392-5525-6C2E-A13B-44D6E8013E90}"/>
              </a:ext>
            </a:extLst>
          </p:cNvPr>
          <p:cNvSpPr>
            <a:spLocks noGrp="1"/>
          </p:cNvSpPr>
          <p:nvPr>
            <p:ph type="title"/>
          </p:nvPr>
        </p:nvSpPr>
        <p:spPr/>
        <p:txBody>
          <a:bodyPr/>
          <a:lstStyle/>
          <a:p>
            <a:r>
              <a:rPr lang="el-GR" dirty="0"/>
              <a:t>Τέντα</a:t>
            </a:r>
          </a:p>
        </p:txBody>
      </p:sp>
      <p:sp>
        <p:nvSpPr>
          <p:cNvPr id="3" name="Content Placeholder 2">
            <a:extLst>
              <a:ext uri="{FF2B5EF4-FFF2-40B4-BE49-F238E27FC236}">
                <a16:creationId xmlns:a16="http://schemas.microsoft.com/office/drawing/2014/main" id="{A627EC13-5B6D-1F68-B129-3224C8868C87}"/>
              </a:ext>
            </a:extLst>
          </p:cNvPr>
          <p:cNvSpPr>
            <a:spLocks noGrp="1"/>
          </p:cNvSpPr>
          <p:nvPr>
            <p:ph idx="1"/>
          </p:nvPr>
        </p:nvSpPr>
        <p:spPr/>
        <p:txBody>
          <a:bodyPr>
            <a:normAutofit lnSpcReduction="10000"/>
          </a:bodyPr>
          <a:lstStyle/>
          <a:p>
            <a:r>
              <a:rPr lang="el-GR" dirty="0"/>
              <a:t>Η </a:t>
            </a:r>
            <a:r>
              <a:rPr lang="el-GR" b="1" dirty="0"/>
              <a:t>τέντα Ο</a:t>
            </a:r>
            <a:r>
              <a:rPr lang="el-GR" b="1" baseline="-25000" dirty="0"/>
              <a:t>2</a:t>
            </a:r>
            <a:r>
              <a:rPr lang="el-GR" dirty="0"/>
              <a:t> (</a:t>
            </a:r>
            <a:r>
              <a:rPr lang="en-US" dirty="0"/>
              <a:t>oxygen hood), </a:t>
            </a:r>
            <a:r>
              <a:rPr lang="el-GR" dirty="0"/>
              <a:t>έτοιμη ή αυτοσχέδια, είναι μη παρεμβατική, ανεκτή από τα περισσότερα ζώα, δίνει καλύτερα αποτελέσματα από το </a:t>
            </a:r>
            <a:r>
              <a:rPr lang="en-US" dirty="0"/>
              <a:t>flow-by </a:t>
            </a:r>
            <a:r>
              <a:rPr lang="el-GR" dirty="0"/>
              <a:t>και, ανάλογα με τη ροή του Ο</a:t>
            </a:r>
            <a:r>
              <a:rPr lang="el-GR" baseline="-25000" dirty="0"/>
              <a:t>2</a:t>
            </a:r>
            <a:r>
              <a:rPr lang="el-GR" dirty="0"/>
              <a:t>, και από την προσωπίδα, και μπορεί να παραμείνει για μέρες</a:t>
            </a:r>
          </a:p>
          <a:p>
            <a:r>
              <a:rPr lang="el-GR" dirty="0"/>
              <a:t>Κατασκευάζεται εύκολα με ένα κολάρο Ελισάβετ, </a:t>
            </a:r>
            <a:r>
              <a:rPr lang="el-GR" u="sng" dirty="0"/>
              <a:t>διάφανη</a:t>
            </a:r>
            <a:r>
              <a:rPr lang="el-GR" dirty="0"/>
              <a:t> πλαστική μεμβράνη (η οποία κλείνει ≈ τα 2/3 του ανοίγματος) και μία πηγή Ο</a:t>
            </a:r>
            <a:r>
              <a:rPr lang="el-GR" baseline="-25000" dirty="0"/>
              <a:t>2</a:t>
            </a:r>
            <a:r>
              <a:rPr lang="el-GR" dirty="0"/>
              <a:t>, η οποία συνήθως σταθεροποιείται στην εσωτερική επιφάνεια του κολάρου</a:t>
            </a:r>
          </a:p>
          <a:p>
            <a:r>
              <a:rPr lang="el-GR" dirty="0"/>
              <a:t>Προσοχή να έχει αρκετό άνοιγμα να απομακρύνεται το </a:t>
            </a:r>
            <a:r>
              <a:rPr lang="en-US" dirty="0"/>
              <a:t>CO</a:t>
            </a:r>
            <a:r>
              <a:rPr lang="en-US" baseline="-25000" dirty="0"/>
              <a:t>2</a:t>
            </a:r>
            <a:r>
              <a:rPr lang="en-US" dirty="0"/>
              <a:t> </a:t>
            </a:r>
            <a:r>
              <a:rPr lang="el-GR" dirty="0"/>
              <a:t>της εκπνοής, πρόβλημα η έξοδος υγρών από το στόμα (έντονη σιελόρροια, αιμορραγία, έμετοι)</a:t>
            </a:r>
          </a:p>
        </p:txBody>
      </p:sp>
    </p:spTree>
    <p:extLst>
      <p:ext uri="{BB962C8B-B14F-4D97-AF65-F5344CB8AC3E}">
        <p14:creationId xmlns:p14="http://schemas.microsoft.com/office/powerpoint/2010/main" val="11168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05F6-5D3F-DB0B-8CCC-8F71CAEE1C7D}"/>
              </a:ext>
            </a:extLst>
          </p:cNvPr>
          <p:cNvSpPr>
            <a:spLocks noGrp="1"/>
          </p:cNvSpPr>
          <p:nvPr>
            <p:ph type="title"/>
          </p:nvPr>
        </p:nvSpPr>
        <p:spPr/>
        <p:txBody>
          <a:bodyPr/>
          <a:lstStyle/>
          <a:p>
            <a:r>
              <a:rPr lang="el-GR" dirty="0"/>
              <a:t>Τέντα Ο</a:t>
            </a:r>
            <a:r>
              <a:rPr lang="el-GR" baseline="-25000" dirty="0"/>
              <a:t>2</a:t>
            </a:r>
          </a:p>
        </p:txBody>
      </p:sp>
      <p:pic>
        <p:nvPicPr>
          <p:cNvPr id="5" name="Content Placeholder 4" descr="A dog with a cone around its neck&#10;&#10;Description automatically generated">
            <a:extLst>
              <a:ext uri="{FF2B5EF4-FFF2-40B4-BE49-F238E27FC236}">
                <a16:creationId xmlns:a16="http://schemas.microsoft.com/office/drawing/2014/main" id="{98BCE1AA-DB74-436B-ABEB-27FC895714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444" y="2506662"/>
            <a:ext cx="4351338" cy="4351338"/>
          </a:xfrm>
        </p:spPr>
      </p:pic>
      <p:pic>
        <p:nvPicPr>
          <p:cNvPr id="7" name="Picture 6" descr="A dog wearing a cone&#10;&#10;Description automatically generated">
            <a:extLst>
              <a:ext uri="{FF2B5EF4-FFF2-40B4-BE49-F238E27FC236}">
                <a16:creationId xmlns:a16="http://schemas.microsoft.com/office/drawing/2014/main" id="{A642032C-9D4D-3E2A-7618-611FB6DC4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249" y="0"/>
            <a:ext cx="3991532" cy="3143689"/>
          </a:xfrm>
          <a:prstGeom prst="rect">
            <a:avLst/>
          </a:prstGeom>
        </p:spPr>
      </p:pic>
      <p:pic>
        <p:nvPicPr>
          <p:cNvPr id="9" name="Picture 8" descr="A dog wearing a plastic cone&#10;&#10;Description automatically generated">
            <a:extLst>
              <a:ext uri="{FF2B5EF4-FFF2-40B4-BE49-F238E27FC236}">
                <a16:creationId xmlns:a16="http://schemas.microsoft.com/office/drawing/2014/main" id="{6E24A273-1341-FEC2-D86C-C0A45EC03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388" y="1593750"/>
            <a:ext cx="5598612" cy="5264250"/>
          </a:xfrm>
          <a:prstGeom prst="rect">
            <a:avLst/>
          </a:prstGeom>
        </p:spPr>
      </p:pic>
    </p:spTree>
    <p:extLst>
      <p:ext uri="{BB962C8B-B14F-4D97-AF65-F5344CB8AC3E}">
        <p14:creationId xmlns:p14="http://schemas.microsoft.com/office/powerpoint/2010/main" val="4187993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F913B-9BE0-DA21-361F-9BB6C4DAD5EB}"/>
              </a:ext>
            </a:extLst>
          </p:cNvPr>
          <p:cNvSpPr>
            <a:spLocks noGrp="1"/>
          </p:cNvSpPr>
          <p:nvPr>
            <p:ph type="title"/>
          </p:nvPr>
        </p:nvSpPr>
        <p:spPr/>
        <p:txBody>
          <a:bodyPr/>
          <a:lstStyle/>
          <a:p>
            <a:r>
              <a:rPr lang="el-GR" dirty="0"/>
              <a:t>Κλωβός Ο</a:t>
            </a:r>
            <a:r>
              <a:rPr lang="el-GR" baseline="-25000" dirty="0"/>
              <a:t>2</a:t>
            </a:r>
          </a:p>
        </p:txBody>
      </p:sp>
      <p:sp>
        <p:nvSpPr>
          <p:cNvPr id="3" name="Content Placeholder 2">
            <a:extLst>
              <a:ext uri="{FF2B5EF4-FFF2-40B4-BE49-F238E27FC236}">
                <a16:creationId xmlns:a16="http://schemas.microsoft.com/office/drawing/2014/main" id="{0290A7DD-4428-AB14-F870-5C18834AB493}"/>
              </a:ext>
            </a:extLst>
          </p:cNvPr>
          <p:cNvSpPr>
            <a:spLocks noGrp="1"/>
          </p:cNvSpPr>
          <p:nvPr>
            <p:ph idx="1"/>
          </p:nvPr>
        </p:nvSpPr>
        <p:spPr/>
        <p:txBody>
          <a:bodyPr/>
          <a:lstStyle/>
          <a:p>
            <a:r>
              <a:rPr lang="el-GR" dirty="0"/>
              <a:t>Ο κλωβός Ο</a:t>
            </a:r>
            <a:r>
              <a:rPr lang="el-GR" baseline="-25000" dirty="0"/>
              <a:t>2</a:t>
            </a:r>
            <a:r>
              <a:rPr lang="el-GR" dirty="0"/>
              <a:t> μπορεί να είναι αυτοσχέδιος ή έτοιμος, αυτούσιος ή ειδική πόρτα για απλό κλουβί</a:t>
            </a:r>
          </a:p>
          <a:p>
            <a:r>
              <a:rPr lang="el-GR" dirty="0"/>
              <a:t>Είναι μη παρεμβατική μέθοδος, η οποία μπορεί να χρησιμοποιηθεί για ημέρες</a:t>
            </a:r>
            <a:r>
              <a:rPr lang="en-US" dirty="0"/>
              <a:t> (</a:t>
            </a:r>
            <a:r>
              <a:rPr lang="el-GR" dirty="0"/>
              <a:t>έτοιμος), αλλά αντιοικονομική ανάλογα με το μέγεθος και τη διάρκεια χρήσης</a:t>
            </a:r>
          </a:p>
          <a:p>
            <a:r>
              <a:rPr lang="el-GR" dirty="0"/>
              <a:t>Πρόβλημα το </a:t>
            </a:r>
            <a:r>
              <a:rPr lang="en-US" dirty="0"/>
              <a:t>CO</a:t>
            </a:r>
            <a:r>
              <a:rPr lang="en-US" baseline="-25000" dirty="0"/>
              <a:t>2</a:t>
            </a:r>
            <a:r>
              <a:rPr lang="en-US" dirty="0"/>
              <a:t>, </a:t>
            </a:r>
            <a:r>
              <a:rPr lang="el-GR" dirty="0"/>
              <a:t>η θερμοκρασία και η υγρασία</a:t>
            </a:r>
          </a:p>
          <a:p>
            <a:r>
              <a:rPr lang="el-GR" dirty="0"/>
              <a:t>Πρόβλημα ότι όταν ανοίγει η πόρτα χάνεται το </a:t>
            </a:r>
            <a:r>
              <a:rPr lang="en-US" dirty="0"/>
              <a:t>FiO</a:t>
            </a:r>
            <a:r>
              <a:rPr lang="en-US" baseline="-25000" dirty="0"/>
              <a:t>2</a:t>
            </a:r>
            <a:r>
              <a:rPr lang="el-GR" dirty="0"/>
              <a:t>(περιορισμένοι χειρισμοί του ζώου)</a:t>
            </a:r>
          </a:p>
        </p:txBody>
      </p:sp>
    </p:spTree>
    <p:extLst>
      <p:ext uri="{BB962C8B-B14F-4D97-AF65-F5344CB8AC3E}">
        <p14:creationId xmlns:p14="http://schemas.microsoft.com/office/powerpoint/2010/main" val="4127503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61FF-9C7B-62AF-51C6-76C49DCCEBA2}"/>
              </a:ext>
            </a:extLst>
          </p:cNvPr>
          <p:cNvSpPr>
            <a:spLocks noGrp="1"/>
          </p:cNvSpPr>
          <p:nvPr>
            <p:ph type="title"/>
          </p:nvPr>
        </p:nvSpPr>
        <p:spPr/>
        <p:txBody>
          <a:bodyPr/>
          <a:lstStyle/>
          <a:p>
            <a:r>
              <a:rPr lang="el-GR" dirty="0"/>
              <a:t>Κλωβός Ο</a:t>
            </a:r>
            <a:r>
              <a:rPr lang="el-GR" baseline="-25000" dirty="0"/>
              <a:t>2</a:t>
            </a:r>
            <a:endParaRPr lang="el-GR" dirty="0"/>
          </a:p>
        </p:txBody>
      </p:sp>
      <p:pic>
        <p:nvPicPr>
          <p:cNvPr id="5" name="Content Placeholder 4" descr="A cat lying in a cage&#10;&#10;Description automatically generated">
            <a:extLst>
              <a:ext uri="{FF2B5EF4-FFF2-40B4-BE49-F238E27FC236}">
                <a16:creationId xmlns:a16="http://schemas.microsoft.com/office/drawing/2014/main" id="{87491525-64A7-4C04-24BF-78C7629EC8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1413" y="0"/>
            <a:ext cx="4180587" cy="3147972"/>
          </a:xfrm>
        </p:spPr>
      </p:pic>
      <p:pic>
        <p:nvPicPr>
          <p:cNvPr id="7" name="Picture 6" descr="A cat cages in a room&#10;&#10;Description automatically generated">
            <a:extLst>
              <a:ext uri="{FF2B5EF4-FFF2-40B4-BE49-F238E27FC236}">
                <a16:creationId xmlns:a16="http://schemas.microsoft.com/office/drawing/2014/main" id="{949E8F1B-02CD-0BEE-BD15-180761031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147972"/>
            <a:ext cx="5009720" cy="3752417"/>
          </a:xfrm>
          <a:prstGeom prst="rect">
            <a:avLst/>
          </a:prstGeom>
        </p:spPr>
      </p:pic>
      <p:pic>
        <p:nvPicPr>
          <p:cNvPr id="11" name="Picture 10" descr="A large metal cage with doors&#10;&#10;Description automatically generated">
            <a:extLst>
              <a:ext uri="{FF2B5EF4-FFF2-40B4-BE49-F238E27FC236}">
                <a16:creationId xmlns:a16="http://schemas.microsoft.com/office/drawing/2014/main" id="{EF52D244-B716-2921-7306-16BA83310C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082" y="3147972"/>
            <a:ext cx="5003223" cy="3752417"/>
          </a:xfrm>
          <a:prstGeom prst="rect">
            <a:avLst/>
          </a:prstGeom>
        </p:spPr>
      </p:pic>
      <p:pic>
        <p:nvPicPr>
          <p:cNvPr id="13" name="Picture 12" descr="A cage with a net on the side&#10;&#10;Description automatically generated with medium confidence">
            <a:extLst>
              <a:ext uri="{FF2B5EF4-FFF2-40B4-BE49-F238E27FC236}">
                <a16:creationId xmlns:a16="http://schemas.microsoft.com/office/drawing/2014/main" id="{26C32963-342E-197E-A5DA-3001D8C8A7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106" y="-604445"/>
            <a:ext cx="5003223" cy="3752417"/>
          </a:xfrm>
          <a:prstGeom prst="rect">
            <a:avLst/>
          </a:prstGeom>
        </p:spPr>
      </p:pic>
      <p:pic>
        <p:nvPicPr>
          <p:cNvPr id="9" name="Picture 8" descr="A blue plastic wrap around a machine&#10;&#10;Description automatically generated">
            <a:extLst>
              <a:ext uri="{FF2B5EF4-FFF2-40B4-BE49-F238E27FC236}">
                <a16:creationId xmlns:a16="http://schemas.microsoft.com/office/drawing/2014/main" id="{B7E82BD2-9BC7-BFF5-8396-445D54B724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2302" y="0"/>
            <a:ext cx="4190859" cy="3147972"/>
          </a:xfrm>
          <a:prstGeom prst="rect">
            <a:avLst/>
          </a:prstGeom>
        </p:spPr>
      </p:pic>
    </p:spTree>
    <p:extLst>
      <p:ext uri="{BB962C8B-B14F-4D97-AF65-F5344CB8AC3E}">
        <p14:creationId xmlns:p14="http://schemas.microsoft.com/office/powerpoint/2010/main" val="238767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C855-4179-790C-AF5B-6AD1223BA800}"/>
              </a:ext>
            </a:extLst>
          </p:cNvPr>
          <p:cNvSpPr>
            <a:spLocks noGrp="1"/>
          </p:cNvSpPr>
          <p:nvPr>
            <p:ph type="title"/>
          </p:nvPr>
        </p:nvSpPr>
        <p:spPr/>
        <p:txBody>
          <a:bodyPr/>
          <a:lstStyle/>
          <a:p>
            <a:r>
              <a:rPr lang="el-GR" dirty="0"/>
              <a:t>Ρινικός καθετήρας</a:t>
            </a:r>
          </a:p>
        </p:txBody>
      </p:sp>
      <p:sp>
        <p:nvSpPr>
          <p:cNvPr id="3" name="Content Placeholder 2">
            <a:extLst>
              <a:ext uri="{FF2B5EF4-FFF2-40B4-BE49-F238E27FC236}">
                <a16:creationId xmlns:a16="http://schemas.microsoft.com/office/drawing/2014/main" id="{3FC94FDA-8711-9F6E-8AB5-E2828DC48BC9}"/>
              </a:ext>
            </a:extLst>
          </p:cNvPr>
          <p:cNvSpPr>
            <a:spLocks noGrp="1"/>
          </p:cNvSpPr>
          <p:nvPr>
            <p:ph idx="1"/>
          </p:nvPr>
        </p:nvSpPr>
        <p:spPr/>
        <p:txBody>
          <a:bodyPr>
            <a:normAutofit fontScale="92500" lnSpcReduction="20000"/>
          </a:bodyPr>
          <a:lstStyle/>
          <a:p>
            <a:r>
              <a:rPr lang="el-GR" dirty="0"/>
              <a:t>Η περισσότερο παρεμβατική από τις «απλές» μεθόδους οξυγονοθεραπείας, καλή επιλογή για μακροχρόνια χρήση, ανεκτή από τα περισσότερα ζώα</a:t>
            </a:r>
          </a:p>
          <a:p>
            <a:r>
              <a:rPr lang="el-GR" dirty="0"/>
              <a:t>Υπάρχει γραμμική συσχέτιση της ροής του Ο</a:t>
            </a:r>
            <a:r>
              <a:rPr lang="el-GR" baseline="-25000" dirty="0"/>
              <a:t>2</a:t>
            </a:r>
            <a:r>
              <a:rPr lang="el-GR" dirty="0"/>
              <a:t> και του </a:t>
            </a:r>
            <a:r>
              <a:rPr lang="en-US" dirty="0"/>
              <a:t>FiO</a:t>
            </a:r>
            <a:r>
              <a:rPr lang="en-US" baseline="-25000" dirty="0"/>
              <a:t>2</a:t>
            </a:r>
            <a:r>
              <a:rPr lang="en-US" dirty="0"/>
              <a:t> </a:t>
            </a:r>
            <a:r>
              <a:rPr lang="el-GR" dirty="0"/>
              <a:t>αλλά μεγάλες ροές (&gt;100 </a:t>
            </a:r>
            <a:r>
              <a:rPr lang="en-US" dirty="0"/>
              <a:t>ml/kg/min) </a:t>
            </a:r>
            <a:r>
              <a:rPr lang="el-GR" dirty="0"/>
              <a:t>συνήθως προκαλούν δυσφορία στο ζώο και ερεθίζουν το βλεννογόνο</a:t>
            </a:r>
          </a:p>
          <a:p>
            <a:r>
              <a:rPr lang="el-GR" dirty="0"/>
              <a:t>Συστήνεται η χρήση υγραντήρα</a:t>
            </a:r>
          </a:p>
          <a:p>
            <a:r>
              <a:rPr lang="el-GR" dirty="0"/>
              <a:t>Αντενδείξεις : τραύμα στο πρόσωπο, έμφραξη ανώτερης αναπνευστικής  οδού, διαταραχή πήξης</a:t>
            </a:r>
          </a:p>
          <a:p>
            <a:r>
              <a:rPr lang="el-GR" dirty="0"/>
              <a:t>Παρενέργειες : διάταση στομάχου (</a:t>
            </a:r>
            <a:r>
              <a:rPr lang="el-GR" dirty="0" err="1"/>
              <a:t>αεροκατάποση</a:t>
            </a:r>
            <a:r>
              <a:rPr lang="el-GR" dirty="0"/>
              <a:t>), ερεθισμός/φλεγμονή του βλεννογόνου, ρινικό έκκριμα, πταρμός, επίσταξη</a:t>
            </a:r>
          </a:p>
        </p:txBody>
      </p:sp>
    </p:spTree>
    <p:extLst>
      <p:ext uri="{BB962C8B-B14F-4D97-AF65-F5344CB8AC3E}">
        <p14:creationId xmlns:p14="http://schemas.microsoft.com/office/powerpoint/2010/main" val="245408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11A4-5134-A40C-A330-7A03486D02E6}"/>
              </a:ext>
            </a:extLst>
          </p:cNvPr>
          <p:cNvSpPr>
            <a:spLocks noGrp="1"/>
          </p:cNvSpPr>
          <p:nvPr>
            <p:ph type="title"/>
          </p:nvPr>
        </p:nvSpPr>
        <p:spPr/>
        <p:txBody>
          <a:bodyPr/>
          <a:lstStyle/>
          <a:p>
            <a:r>
              <a:rPr lang="el-GR" dirty="0"/>
              <a:t>Ρινικός καθετήρας</a:t>
            </a:r>
          </a:p>
        </p:txBody>
      </p:sp>
      <p:sp>
        <p:nvSpPr>
          <p:cNvPr id="3" name="Content Placeholder 2">
            <a:extLst>
              <a:ext uri="{FF2B5EF4-FFF2-40B4-BE49-F238E27FC236}">
                <a16:creationId xmlns:a16="http://schemas.microsoft.com/office/drawing/2014/main" id="{4A14D9F5-8A8D-A78D-37BE-5F804D2FE579}"/>
              </a:ext>
            </a:extLst>
          </p:cNvPr>
          <p:cNvSpPr>
            <a:spLocks noGrp="1"/>
          </p:cNvSpPr>
          <p:nvPr>
            <p:ph idx="1"/>
          </p:nvPr>
        </p:nvSpPr>
        <p:spPr/>
        <p:txBody>
          <a:bodyPr>
            <a:normAutofit fontScale="92500" lnSpcReduction="20000"/>
          </a:bodyPr>
          <a:lstStyle/>
          <a:p>
            <a:r>
              <a:rPr lang="el-GR" dirty="0"/>
              <a:t>Καθετήρας 3.5-10</a:t>
            </a:r>
            <a:r>
              <a:rPr lang="en-US" dirty="0"/>
              <a:t>Fr, </a:t>
            </a:r>
            <a:r>
              <a:rPr lang="el-GR" dirty="0"/>
              <a:t>ανάλογα με το μέγεθος του ζώου, μικρότερης διαμέτρου από το μυκτήρα, ιδανικά με πολλές οπές</a:t>
            </a:r>
          </a:p>
          <a:p>
            <a:r>
              <a:rPr lang="el-GR" dirty="0"/>
              <a:t>Υπολογισμός μήκους και προσημείωση από το μυκτήρα έως τον έσω κανθό του οφθαλμού (</a:t>
            </a:r>
            <a:r>
              <a:rPr lang="el-GR" dirty="0" err="1"/>
              <a:t>ενδορινικός</a:t>
            </a:r>
            <a:r>
              <a:rPr lang="el-GR" dirty="0"/>
              <a:t>) ή τον κλάδο της γνάθου (για είσοδο του καθετήρα στο ρινοφάρυγγα, που ίσως είναι καλύτερα ανεκτό από κάποια ζώα)</a:t>
            </a:r>
          </a:p>
          <a:p>
            <a:r>
              <a:rPr lang="el-GR" dirty="0"/>
              <a:t>Χρήση λιδοκαΐνης πριν την εισαγωγή (ψεκασμός ή/και </a:t>
            </a:r>
            <a:r>
              <a:rPr lang="el-GR" dirty="0" err="1"/>
              <a:t>γέλη</a:t>
            </a:r>
            <a:r>
              <a:rPr lang="el-GR" dirty="0"/>
              <a:t> στον καθετήρα)</a:t>
            </a:r>
          </a:p>
          <a:p>
            <a:r>
              <a:rPr lang="el-GR" dirty="0"/>
              <a:t>Σταθεροποίηση στο μυκτήρα και το πρόσωπο (ζυγωματικό ή ανάμεσα στα μάτια, να μην είναι στο οπτικό πεδίο του ζώου!) ± κολάρο Ελισάβετ</a:t>
            </a:r>
          </a:p>
          <a:p>
            <a:r>
              <a:rPr lang="el-GR" dirty="0"/>
              <a:t>Μπορούν να χρησιμοποιηθούν και τα ανθρώπινα «γυαλάκια» αλλά με λιγότερο καλή απόδοση</a:t>
            </a:r>
          </a:p>
        </p:txBody>
      </p:sp>
    </p:spTree>
    <p:extLst>
      <p:ext uri="{BB962C8B-B14F-4D97-AF65-F5344CB8AC3E}">
        <p14:creationId xmlns:p14="http://schemas.microsoft.com/office/powerpoint/2010/main" val="302937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CF-3656-64CE-152F-91A361BF24FD}"/>
              </a:ext>
            </a:extLst>
          </p:cNvPr>
          <p:cNvSpPr>
            <a:spLocks noGrp="1"/>
          </p:cNvSpPr>
          <p:nvPr>
            <p:ph type="title"/>
          </p:nvPr>
        </p:nvSpPr>
        <p:spPr/>
        <p:txBody>
          <a:bodyPr/>
          <a:lstStyle/>
          <a:p>
            <a:r>
              <a:rPr lang="el-GR" dirty="0"/>
              <a:t>Διαλογή από το τηλέφωνο</a:t>
            </a:r>
          </a:p>
        </p:txBody>
      </p:sp>
      <p:sp>
        <p:nvSpPr>
          <p:cNvPr id="3" name="Content Placeholder 2">
            <a:extLst>
              <a:ext uri="{FF2B5EF4-FFF2-40B4-BE49-F238E27FC236}">
                <a16:creationId xmlns:a16="http://schemas.microsoft.com/office/drawing/2014/main" id="{DB0062F1-B2C0-3D4B-E453-0D27BDBFAB97}"/>
              </a:ext>
            </a:extLst>
          </p:cNvPr>
          <p:cNvSpPr>
            <a:spLocks noGrp="1"/>
          </p:cNvSpPr>
          <p:nvPr>
            <p:ph idx="1"/>
          </p:nvPr>
        </p:nvSpPr>
        <p:spPr/>
        <p:txBody>
          <a:bodyPr/>
          <a:lstStyle/>
          <a:p>
            <a:r>
              <a:rPr lang="el-GR" dirty="0"/>
              <a:t>Ακόμη και μη ειδικευμένο προσωπικό μπορεί να αξιολογήσει, χονδρικά, τη σοβαρότητα ενός περιστατικού ρωτώντας στοχευμένες ερωτήσεις</a:t>
            </a:r>
          </a:p>
          <a:p>
            <a:r>
              <a:rPr lang="el-GR" dirty="0"/>
              <a:t>Σε περίπτωση αποτυχίας (αδυναμία του προσωπικού, αδυναμία του ιδιοκτήτη) το περιστατικό παραπέμπεται σε κτηνίατρο και η επικοινωνία συνεχίζει με τον κτηνίατρο</a:t>
            </a:r>
          </a:p>
          <a:p>
            <a:r>
              <a:rPr lang="el-GR" dirty="0"/>
              <a:t>Παραπομπή σε κτηνίατρο σε κάθε περίπτωση εάν το ζώο δυσπνέει, εμφάνισε κρίση, αδυνατεί ή αρνείται να μετακινηθεί ή/και είναι</a:t>
            </a:r>
            <a:r>
              <a:rPr lang="en-US" dirty="0"/>
              <a:t> </a:t>
            </a:r>
            <a:r>
              <a:rPr lang="el-GR" dirty="0"/>
              <a:t>εμφανώς τραυματισμένο</a:t>
            </a:r>
          </a:p>
        </p:txBody>
      </p:sp>
    </p:spTree>
    <p:extLst>
      <p:ext uri="{BB962C8B-B14F-4D97-AF65-F5344CB8AC3E}">
        <p14:creationId xmlns:p14="http://schemas.microsoft.com/office/powerpoint/2010/main" val="3624479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og being examined by a veterinarian&#10;&#10;Description automatically generated">
            <a:extLst>
              <a:ext uri="{FF2B5EF4-FFF2-40B4-BE49-F238E27FC236}">
                <a16:creationId xmlns:a16="http://schemas.microsoft.com/office/drawing/2014/main" id="{A026DD21-6EF7-C98A-4668-74DDE6C59A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5218" y="0"/>
            <a:ext cx="4886782" cy="3680749"/>
          </a:xfrm>
        </p:spPr>
      </p:pic>
      <p:pic>
        <p:nvPicPr>
          <p:cNvPr id="7" name="Picture 6" descr="A cat wearing a cone&#10;&#10;Description automatically generated">
            <a:extLst>
              <a:ext uri="{FF2B5EF4-FFF2-40B4-BE49-F238E27FC236}">
                <a16:creationId xmlns:a16="http://schemas.microsoft.com/office/drawing/2014/main" id="{3A3B62C9-CAF1-62E6-9983-FF978704C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62309" cy="4955817"/>
          </a:xfrm>
          <a:prstGeom prst="rect">
            <a:avLst/>
          </a:prstGeom>
        </p:spPr>
      </p:pic>
      <p:pic>
        <p:nvPicPr>
          <p:cNvPr id="11" name="Picture 10" descr="A person holding a cable to a dog's face&#10;&#10;Description automatically generated">
            <a:extLst>
              <a:ext uri="{FF2B5EF4-FFF2-40B4-BE49-F238E27FC236}">
                <a16:creationId xmlns:a16="http://schemas.microsoft.com/office/drawing/2014/main" id="{F5E6A2FF-3DBC-6C24-1D26-C7F87F1E3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6414" y="0"/>
            <a:ext cx="3743512" cy="2592729"/>
          </a:xfrm>
          <a:prstGeom prst="rect">
            <a:avLst/>
          </a:prstGeom>
        </p:spPr>
      </p:pic>
      <p:pic>
        <p:nvPicPr>
          <p:cNvPr id="13" name="Picture 12" descr="A dog lying on a bed with a bandaged face&#10;&#10;Description automatically generated">
            <a:extLst>
              <a:ext uri="{FF2B5EF4-FFF2-40B4-BE49-F238E27FC236}">
                <a16:creationId xmlns:a16="http://schemas.microsoft.com/office/drawing/2014/main" id="{F1F77442-AAC1-C751-B982-D593CA42B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9294" y="3680749"/>
            <a:ext cx="4342706" cy="3177251"/>
          </a:xfrm>
          <a:prstGeom prst="rect">
            <a:avLst/>
          </a:prstGeom>
        </p:spPr>
      </p:pic>
      <p:pic>
        <p:nvPicPr>
          <p:cNvPr id="15" name="Picture 14" descr="A dog with a bandaged head&#10;&#10;Description automatically generated">
            <a:extLst>
              <a:ext uri="{FF2B5EF4-FFF2-40B4-BE49-F238E27FC236}">
                <a16:creationId xmlns:a16="http://schemas.microsoft.com/office/drawing/2014/main" id="{9469C5AB-26C8-8AAA-314F-B76846EF0B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414" y="2584048"/>
            <a:ext cx="3288804" cy="4380839"/>
          </a:xfrm>
          <a:prstGeom prst="rect">
            <a:avLst/>
          </a:prstGeom>
        </p:spPr>
      </p:pic>
    </p:spTree>
    <p:extLst>
      <p:ext uri="{BB962C8B-B14F-4D97-AF65-F5344CB8AC3E}">
        <p14:creationId xmlns:p14="http://schemas.microsoft.com/office/powerpoint/2010/main" val="671562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8057-A8CA-3A75-7F41-F0E72AFFAC65}"/>
              </a:ext>
            </a:extLst>
          </p:cNvPr>
          <p:cNvSpPr>
            <a:spLocks noGrp="1"/>
          </p:cNvSpPr>
          <p:nvPr>
            <p:ph type="title"/>
          </p:nvPr>
        </p:nvSpPr>
        <p:spPr/>
        <p:txBody>
          <a:bodyPr/>
          <a:lstStyle/>
          <a:p>
            <a:r>
              <a:rPr lang="el-GR" dirty="0"/>
              <a:t>Οξυγονοθεραπεία</a:t>
            </a:r>
          </a:p>
        </p:txBody>
      </p:sp>
      <p:sp>
        <p:nvSpPr>
          <p:cNvPr id="3" name="Content Placeholder 2">
            <a:extLst>
              <a:ext uri="{FF2B5EF4-FFF2-40B4-BE49-F238E27FC236}">
                <a16:creationId xmlns:a16="http://schemas.microsoft.com/office/drawing/2014/main" id="{F8F61A9C-E436-21C5-820F-4028CA5B5CEF}"/>
              </a:ext>
            </a:extLst>
          </p:cNvPr>
          <p:cNvSpPr>
            <a:spLocks noGrp="1"/>
          </p:cNvSpPr>
          <p:nvPr>
            <p:ph idx="1"/>
          </p:nvPr>
        </p:nvSpPr>
        <p:spPr/>
        <p:txBody>
          <a:bodyPr>
            <a:normAutofit fontScale="92500"/>
          </a:bodyPr>
          <a:lstStyle/>
          <a:p>
            <a:r>
              <a:rPr lang="en-US" dirty="0"/>
              <a:t>Flow-by </a:t>
            </a:r>
            <a:r>
              <a:rPr lang="el-GR" dirty="0"/>
              <a:t>: 2</a:t>
            </a:r>
            <a:r>
              <a:rPr lang="en-US" dirty="0" err="1"/>
              <a:t>lt</a:t>
            </a:r>
            <a:r>
              <a:rPr lang="en-US" dirty="0"/>
              <a:t>/min FiO</a:t>
            </a:r>
            <a:r>
              <a:rPr lang="en-US" baseline="-25000" dirty="0"/>
              <a:t>2</a:t>
            </a:r>
            <a:r>
              <a:rPr lang="en-US" dirty="0"/>
              <a:t> 25-48% (37.2%)</a:t>
            </a:r>
          </a:p>
          <a:p>
            <a:r>
              <a:rPr lang="el-GR" dirty="0"/>
              <a:t>Μάσκα στεγανή </a:t>
            </a:r>
            <a:r>
              <a:rPr lang="en-US" dirty="0"/>
              <a:t>0.5 </a:t>
            </a:r>
            <a:r>
              <a:rPr lang="en-US" dirty="0" err="1"/>
              <a:t>lt</a:t>
            </a:r>
            <a:r>
              <a:rPr lang="en-US" dirty="0"/>
              <a:t>/min FiO</a:t>
            </a:r>
            <a:r>
              <a:rPr lang="en-US" baseline="-25000" dirty="0"/>
              <a:t>2</a:t>
            </a:r>
            <a:r>
              <a:rPr lang="en-US" dirty="0"/>
              <a:t> 30-70% (46.5%)</a:t>
            </a:r>
          </a:p>
          <a:p>
            <a:r>
              <a:rPr lang="el-GR" dirty="0"/>
              <a:t>Μάσκα στεγανή 3 </a:t>
            </a:r>
            <a:r>
              <a:rPr lang="en-US" dirty="0" err="1"/>
              <a:t>lt</a:t>
            </a:r>
            <a:r>
              <a:rPr lang="en-US" dirty="0"/>
              <a:t>/min PaO</a:t>
            </a:r>
            <a:r>
              <a:rPr lang="en-US" baseline="-25000" dirty="0"/>
              <a:t>2</a:t>
            </a:r>
            <a:r>
              <a:rPr lang="en-US" dirty="0"/>
              <a:t> 371.3 mmHg</a:t>
            </a:r>
            <a:r>
              <a:rPr lang="el-GR" dirty="0"/>
              <a:t> (82.4 </a:t>
            </a:r>
            <a:r>
              <a:rPr lang="en-US" dirty="0"/>
              <a:t>mmHg </a:t>
            </a:r>
            <a:r>
              <a:rPr lang="el-GR" dirty="0"/>
              <a:t>ατμοσφαιρικό)</a:t>
            </a:r>
            <a:endParaRPr lang="en-US" dirty="0"/>
          </a:p>
          <a:p>
            <a:r>
              <a:rPr lang="el-GR" dirty="0"/>
              <a:t>Τέντα 1</a:t>
            </a:r>
            <a:r>
              <a:rPr lang="en-US" dirty="0" err="1"/>
              <a:t>lt</a:t>
            </a:r>
            <a:r>
              <a:rPr lang="en-US" dirty="0"/>
              <a:t>/min FiO</a:t>
            </a:r>
            <a:r>
              <a:rPr lang="en-US" baseline="-25000" dirty="0"/>
              <a:t>2</a:t>
            </a:r>
            <a:r>
              <a:rPr lang="en-US" dirty="0"/>
              <a:t> 29-56% (40.6%)</a:t>
            </a:r>
          </a:p>
          <a:p>
            <a:r>
              <a:rPr lang="el-GR" dirty="0"/>
              <a:t>Τέντα 300</a:t>
            </a:r>
            <a:r>
              <a:rPr lang="en-US" dirty="0"/>
              <a:t> ml/kg</a:t>
            </a:r>
            <a:r>
              <a:rPr lang="el-GR" dirty="0"/>
              <a:t>/</a:t>
            </a:r>
            <a:r>
              <a:rPr lang="en-US" dirty="0"/>
              <a:t>min FiO</a:t>
            </a:r>
            <a:r>
              <a:rPr lang="en-US" baseline="-25000" dirty="0"/>
              <a:t>2</a:t>
            </a:r>
            <a:r>
              <a:rPr lang="en-US" dirty="0"/>
              <a:t> ≤ 95%</a:t>
            </a:r>
          </a:p>
          <a:p>
            <a:r>
              <a:rPr lang="el-GR" dirty="0"/>
              <a:t>Κλωβός </a:t>
            </a:r>
            <a:r>
              <a:rPr lang="en-US" dirty="0"/>
              <a:t>FiO</a:t>
            </a:r>
            <a:r>
              <a:rPr lang="en-US" baseline="-25000" dirty="0"/>
              <a:t>2</a:t>
            </a:r>
            <a:r>
              <a:rPr lang="en-US" dirty="0"/>
              <a:t> ≤ 60%</a:t>
            </a:r>
          </a:p>
          <a:p>
            <a:r>
              <a:rPr lang="en-US" dirty="0"/>
              <a:t>1 </a:t>
            </a:r>
            <a:r>
              <a:rPr lang="el-GR" dirty="0"/>
              <a:t>ρινικός 50-100 </a:t>
            </a:r>
            <a:r>
              <a:rPr lang="en-US" dirty="0"/>
              <a:t>ml/kg/min FiO</a:t>
            </a:r>
            <a:r>
              <a:rPr lang="en-US" baseline="-25000" dirty="0"/>
              <a:t>2</a:t>
            </a:r>
            <a:r>
              <a:rPr lang="en-US" dirty="0"/>
              <a:t> ≤ 50%</a:t>
            </a:r>
          </a:p>
          <a:p>
            <a:r>
              <a:rPr lang="en-US" dirty="0"/>
              <a:t>2 </a:t>
            </a:r>
            <a:r>
              <a:rPr lang="el-GR" dirty="0"/>
              <a:t>ρινικοί 50-400 </a:t>
            </a:r>
            <a:r>
              <a:rPr lang="en-US" dirty="0"/>
              <a:t>ml/kg/min FiO</a:t>
            </a:r>
            <a:r>
              <a:rPr lang="en-US" baseline="-25000" dirty="0"/>
              <a:t>2</a:t>
            </a:r>
            <a:r>
              <a:rPr lang="en-US" dirty="0"/>
              <a:t> 30-77%</a:t>
            </a:r>
          </a:p>
          <a:p>
            <a:r>
              <a:rPr lang="el-GR" dirty="0"/>
              <a:t>2ρινικοί 100</a:t>
            </a:r>
            <a:r>
              <a:rPr lang="en-US" dirty="0"/>
              <a:t> ml/kg/min FiO</a:t>
            </a:r>
            <a:r>
              <a:rPr lang="en-US" baseline="-25000" dirty="0"/>
              <a:t>2</a:t>
            </a:r>
            <a:r>
              <a:rPr lang="en-US" dirty="0"/>
              <a:t> 60%</a:t>
            </a:r>
            <a:endParaRPr lang="el-GR" dirty="0"/>
          </a:p>
        </p:txBody>
      </p:sp>
    </p:spTree>
    <p:extLst>
      <p:ext uri="{BB962C8B-B14F-4D97-AF65-F5344CB8AC3E}">
        <p14:creationId xmlns:p14="http://schemas.microsoft.com/office/powerpoint/2010/main" val="300248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58C9-0B39-5D4A-823D-9EE349F42078}"/>
              </a:ext>
            </a:extLst>
          </p:cNvPr>
          <p:cNvSpPr>
            <a:spLocks noGrp="1"/>
          </p:cNvSpPr>
          <p:nvPr>
            <p:ph type="title"/>
          </p:nvPr>
        </p:nvSpPr>
        <p:spPr/>
        <p:txBody>
          <a:bodyPr/>
          <a:lstStyle/>
          <a:p>
            <a:r>
              <a:rPr lang="el-GR" dirty="0" err="1"/>
              <a:t>Τοξίκωση</a:t>
            </a:r>
            <a:r>
              <a:rPr lang="el-GR" dirty="0"/>
              <a:t> από Ο</a:t>
            </a:r>
            <a:r>
              <a:rPr lang="el-GR" baseline="-25000" dirty="0"/>
              <a:t>2</a:t>
            </a:r>
          </a:p>
        </p:txBody>
      </p:sp>
      <p:sp>
        <p:nvSpPr>
          <p:cNvPr id="3" name="Content Placeholder 2">
            <a:extLst>
              <a:ext uri="{FF2B5EF4-FFF2-40B4-BE49-F238E27FC236}">
                <a16:creationId xmlns:a16="http://schemas.microsoft.com/office/drawing/2014/main" id="{7B6F8D58-E3FE-7606-E832-DD623C464E7F}"/>
              </a:ext>
            </a:extLst>
          </p:cNvPr>
          <p:cNvSpPr>
            <a:spLocks noGrp="1"/>
          </p:cNvSpPr>
          <p:nvPr>
            <p:ph idx="1"/>
          </p:nvPr>
        </p:nvSpPr>
        <p:spPr/>
        <p:txBody>
          <a:bodyPr/>
          <a:lstStyle/>
          <a:p>
            <a:r>
              <a:rPr lang="el-GR" dirty="0"/>
              <a:t>Το Ο</a:t>
            </a:r>
            <a:r>
              <a:rPr lang="el-GR" baseline="-25000" dirty="0"/>
              <a:t>2</a:t>
            </a:r>
            <a:r>
              <a:rPr lang="el-GR" dirty="0"/>
              <a:t> είναι φάρμακο, και σαν φάρμακο μπορεί να εμφανίσει τοξική δράση</a:t>
            </a:r>
          </a:p>
          <a:p>
            <a:r>
              <a:rPr lang="el-GR" dirty="0"/>
              <a:t>Εάν χορηγούμε 100% Ο</a:t>
            </a:r>
            <a:r>
              <a:rPr lang="el-GR" baseline="-25000" dirty="0"/>
              <a:t>2</a:t>
            </a:r>
            <a:r>
              <a:rPr lang="el-GR" dirty="0"/>
              <a:t> για καιρό παράγονται ελεύθερες ρίζες οι οποίες βλάπτουν το</a:t>
            </a:r>
            <a:r>
              <a:rPr lang="en-US" dirty="0"/>
              <a:t> </a:t>
            </a:r>
            <a:r>
              <a:rPr lang="el-GR" dirty="0"/>
              <a:t>επιθήλιο του πνεύμονα</a:t>
            </a:r>
          </a:p>
          <a:p>
            <a:r>
              <a:rPr lang="el-GR" dirty="0"/>
              <a:t>Δεν συστήνεται χορήγηση </a:t>
            </a:r>
            <a:r>
              <a:rPr lang="en-US" dirty="0"/>
              <a:t>FiO</a:t>
            </a:r>
            <a:r>
              <a:rPr lang="en-US" baseline="-25000" dirty="0"/>
              <a:t>2</a:t>
            </a:r>
            <a:r>
              <a:rPr lang="el-GR" dirty="0"/>
              <a:t>&gt;60% για περισσότερο από </a:t>
            </a:r>
            <a:r>
              <a:rPr lang="en-US" dirty="0"/>
              <a:t>24h</a:t>
            </a:r>
            <a:endParaRPr lang="el-GR" dirty="0"/>
          </a:p>
          <a:p>
            <a:r>
              <a:rPr lang="el-GR" dirty="0"/>
              <a:t>Χορήγηση 100% σε σκύλους, θάνατος σε 50-60</a:t>
            </a:r>
            <a:r>
              <a:rPr lang="en-US" dirty="0"/>
              <a:t>h</a:t>
            </a:r>
            <a:endParaRPr lang="el-GR" dirty="0"/>
          </a:p>
          <a:p>
            <a:endParaRPr lang="el-GR" dirty="0"/>
          </a:p>
        </p:txBody>
      </p:sp>
    </p:spTree>
    <p:extLst>
      <p:ext uri="{BB962C8B-B14F-4D97-AF65-F5344CB8AC3E}">
        <p14:creationId xmlns:p14="http://schemas.microsoft.com/office/powerpoint/2010/main" val="2423473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8BCA-8BCE-D32D-E068-C94972DF9F49}"/>
              </a:ext>
            </a:extLst>
          </p:cNvPr>
          <p:cNvSpPr>
            <a:spLocks noGrp="1"/>
          </p:cNvSpPr>
          <p:nvPr>
            <p:ph type="title"/>
          </p:nvPr>
        </p:nvSpPr>
        <p:spPr/>
        <p:txBody>
          <a:bodyPr/>
          <a:lstStyle/>
          <a:p>
            <a:r>
              <a:rPr lang="el-GR" dirty="0"/>
              <a:t>Δευτεροβάθμια εκτίμηση</a:t>
            </a:r>
          </a:p>
        </p:txBody>
      </p:sp>
      <p:sp>
        <p:nvSpPr>
          <p:cNvPr id="3" name="Content Placeholder 2">
            <a:extLst>
              <a:ext uri="{FF2B5EF4-FFF2-40B4-BE49-F238E27FC236}">
                <a16:creationId xmlns:a16="http://schemas.microsoft.com/office/drawing/2014/main" id="{50FC64E2-E0C9-0B63-EEC6-54037BE9B08D}"/>
              </a:ext>
            </a:extLst>
          </p:cNvPr>
          <p:cNvSpPr>
            <a:spLocks noGrp="1"/>
          </p:cNvSpPr>
          <p:nvPr>
            <p:ph idx="1"/>
          </p:nvPr>
        </p:nvSpPr>
        <p:spPr/>
        <p:txBody>
          <a:bodyPr>
            <a:normAutofit lnSpcReduction="10000"/>
          </a:bodyPr>
          <a:lstStyle/>
          <a:p>
            <a:r>
              <a:rPr lang="el-GR" dirty="0"/>
              <a:t>Αφού ολοκληρωθεί η πρωτοβάθμια, και έχει σταθεροποιηθεί ο ασθενής, γίνεται η δευτεροβάθμια εκτίμηση</a:t>
            </a:r>
          </a:p>
          <a:p>
            <a:r>
              <a:rPr lang="el-GR" dirty="0"/>
              <a:t>Πλήρης κλινική εξέταση (</a:t>
            </a:r>
            <a:r>
              <a:rPr lang="en-US" dirty="0"/>
              <a:t>nose to tail, </a:t>
            </a:r>
            <a:r>
              <a:rPr lang="el-GR" dirty="0"/>
              <a:t>ψηλάφηση, λεπτομερής ακρόαση, πλήρης νευρολογική εξέταση, ορθοπεδική εξέταση κλπ.</a:t>
            </a:r>
            <a:r>
              <a:rPr lang="en-US" dirty="0"/>
              <a:t>)</a:t>
            </a:r>
            <a:endParaRPr lang="el-GR" dirty="0"/>
          </a:p>
          <a:p>
            <a:r>
              <a:rPr lang="el-GR" dirty="0"/>
              <a:t>Λήψη πλήρους ιστορικού από τον ιδιοκτήτη</a:t>
            </a:r>
          </a:p>
          <a:p>
            <a:r>
              <a:rPr lang="el-GR" dirty="0"/>
              <a:t>Εργαστηριακές και απεικονιστικές εξετάσεις (+</a:t>
            </a:r>
            <a:r>
              <a:rPr lang="en-US" dirty="0"/>
              <a:t>pocus)</a:t>
            </a:r>
            <a:endParaRPr lang="el-GR" dirty="0"/>
          </a:p>
          <a:p>
            <a:r>
              <a:rPr lang="el-GR" dirty="0"/>
              <a:t>Κλίμακες (ΑΤΤ, Γλασκόβης κλπ.)</a:t>
            </a:r>
          </a:p>
          <a:p>
            <a:r>
              <a:rPr lang="el-GR" dirty="0"/>
              <a:t>Μόνο μετά τη δευτεροβάθμια εκτίμηση μπορούμε να χαρακτηρίσουμε την πρόγνωση του περιστατικού</a:t>
            </a:r>
          </a:p>
        </p:txBody>
      </p:sp>
    </p:spTree>
    <p:extLst>
      <p:ext uri="{BB962C8B-B14F-4D97-AF65-F5344CB8AC3E}">
        <p14:creationId xmlns:p14="http://schemas.microsoft.com/office/powerpoint/2010/main" val="3843406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BFF1-1D55-C7BF-CC62-A97ECB86F91A}"/>
              </a:ext>
            </a:extLst>
          </p:cNvPr>
          <p:cNvSpPr>
            <a:spLocks noGrp="1"/>
          </p:cNvSpPr>
          <p:nvPr>
            <p:ph type="title"/>
          </p:nvPr>
        </p:nvSpPr>
        <p:spPr/>
        <p:txBody>
          <a:bodyPr/>
          <a:lstStyle/>
          <a:p>
            <a:r>
              <a:rPr lang="el-GR" dirty="0"/>
              <a:t>Κλίμακες</a:t>
            </a:r>
          </a:p>
        </p:txBody>
      </p:sp>
      <p:sp>
        <p:nvSpPr>
          <p:cNvPr id="3" name="Content Placeholder 2">
            <a:extLst>
              <a:ext uri="{FF2B5EF4-FFF2-40B4-BE49-F238E27FC236}">
                <a16:creationId xmlns:a16="http://schemas.microsoft.com/office/drawing/2014/main" id="{A1AAAE61-480A-C627-9A6A-B4592D7F2C2E}"/>
              </a:ext>
            </a:extLst>
          </p:cNvPr>
          <p:cNvSpPr>
            <a:spLocks noGrp="1"/>
          </p:cNvSpPr>
          <p:nvPr>
            <p:ph idx="1"/>
          </p:nvPr>
        </p:nvSpPr>
        <p:spPr/>
        <p:txBody>
          <a:bodyPr>
            <a:normAutofit fontScale="92500"/>
          </a:bodyPr>
          <a:lstStyle/>
          <a:p>
            <a:r>
              <a:rPr lang="el-GR" dirty="0"/>
              <a:t>Οι κλίμακες μας βοηθάνε να κάνουμε όσο το δυνατόν μετρήσιμες, άρα και αντικειμενικές, υποκειμενικές παραμέτρους, όπως το «πόσο πονάει» ή «πόση νευρολογική κατάπτωση έχει»</a:t>
            </a:r>
          </a:p>
          <a:p>
            <a:r>
              <a:rPr lang="el-GR" dirty="0"/>
              <a:t>Διευκολύνουν πολύ τη συνεννόηση μεταξύ μας (άλλο να πεις «κλίμακα τάδε τόσο» και άλλο να περιγράφεις ολόκληρο το περιστατικό)</a:t>
            </a:r>
          </a:p>
          <a:p>
            <a:r>
              <a:rPr lang="el-GR" dirty="0"/>
              <a:t>Αποτελούν χειροπιαστή απόδειξη της εξέλιξης ενός περιστατικού (πχ. ήρθε με Γλασκόβη 6 και σήμερα έχει 11)</a:t>
            </a:r>
          </a:p>
          <a:p>
            <a:r>
              <a:rPr lang="el-GR" dirty="0"/>
              <a:t>Συνδέονται με την πρόγνωση</a:t>
            </a:r>
          </a:p>
          <a:p>
            <a:r>
              <a:rPr lang="el-GR" dirty="0"/>
              <a:t>Κάποιες κλίμακες, συνήθως πόνου, έχουν όριο (αν βρεις πάνω από τόσο, δώσε κι άλλα αναλγητικά)</a:t>
            </a:r>
          </a:p>
        </p:txBody>
      </p:sp>
    </p:spTree>
    <p:extLst>
      <p:ext uri="{BB962C8B-B14F-4D97-AF65-F5344CB8AC3E}">
        <p14:creationId xmlns:p14="http://schemas.microsoft.com/office/powerpoint/2010/main" val="1478111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7A72-7FBA-51B1-BD91-D3C5C5552848}"/>
              </a:ext>
            </a:extLst>
          </p:cNvPr>
          <p:cNvSpPr>
            <a:spLocks noGrp="1"/>
          </p:cNvSpPr>
          <p:nvPr>
            <p:ph type="title"/>
          </p:nvPr>
        </p:nvSpPr>
        <p:spPr/>
        <p:txBody>
          <a:bodyPr/>
          <a:lstStyle/>
          <a:p>
            <a:r>
              <a:rPr lang="en-US" dirty="0"/>
              <a:t>Animal Trauma Triage score (ATT)</a:t>
            </a:r>
            <a:endParaRPr lang="el-GR" dirty="0"/>
          </a:p>
        </p:txBody>
      </p:sp>
      <p:sp>
        <p:nvSpPr>
          <p:cNvPr id="3" name="Content Placeholder 2">
            <a:extLst>
              <a:ext uri="{FF2B5EF4-FFF2-40B4-BE49-F238E27FC236}">
                <a16:creationId xmlns:a16="http://schemas.microsoft.com/office/drawing/2014/main" id="{ED37CDFE-BA85-7E5B-1BEC-BA629F1F8D9A}"/>
              </a:ext>
            </a:extLst>
          </p:cNvPr>
          <p:cNvSpPr>
            <a:spLocks noGrp="1"/>
          </p:cNvSpPr>
          <p:nvPr>
            <p:ph idx="1"/>
          </p:nvPr>
        </p:nvSpPr>
        <p:spPr/>
        <p:txBody>
          <a:bodyPr/>
          <a:lstStyle/>
          <a:p>
            <a:endParaRPr lang="en-US" dirty="0"/>
          </a:p>
          <a:p>
            <a:r>
              <a:rPr lang="el-GR" dirty="0"/>
              <a:t>Κλίμακα βαθμολόγησης της σοβαρότητας του τραύματος σε σχέση με την επιβίωση στις 7 ημέρες</a:t>
            </a:r>
          </a:p>
          <a:p>
            <a:r>
              <a:rPr lang="el-GR" dirty="0"/>
              <a:t>Βαθμολογούνται 6 κατηγορίες από 0 – 3 (0 χωρίς τραυματισμό, 3 πολύ σοβαρός τραυματισμός) και το σκορ παίρνει τιμές 0 – 18</a:t>
            </a:r>
          </a:p>
          <a:p>
            <a:r>
              <a:rPr lang="el-GR" dirty="0"/>
              <a:t>Για κάθε μονάδα που ανεβαίνει το </a:t>
            </a:r>
            <a:r>
              <a:rPr lang="en-US" dirty="0"/>
              <a:t>ATT </a:t>
            </a:r>
            <a:r>
              <a:rPr lang="el-GR" dirty="0"/>
              <a:t>μειώνονται οι πιθανότητες επιβίωσης </a:t>
            </a:r>
            <a:r>
              <a:rPr lang="en-US" dirty="0"/>
              <a:t>x2</a:t>
            </a:r>
          </a:p>
          <a:p>
            <a:r>
              <a:rPr lang="el-GR" dirty="0"/>
              <a:t>Δημοσιεύτηκε το 1994, επαληθεύτηκε το 2018 ότι έχει υψηλή προγνωστική αξία</a:t>
            </a:r>
          </a:p>
        </p:txBody>
      </p:sp>
    </p:spTree>
    <p:extLst>
      <p:ext uri="{BB962C8B-B14F-4D97-AF65-F5344CB8AC3E}">
        <p14:creationId xmlns:p14="http://schemas.microsoft.com/office/powerpoint/2010/main" val="1031514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with low confidence">
            <a:extLst>
              <a:ext uri="{FF2B5EF4-FFF2-40B4-BE49-F238E27FC236}">
                <a16:creationId xmlns:a16="http://schemas.microsoft.com/office/drawing/2014/main" id="{846BD154-2E99-099F-FD04-882AB2C5EB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6424" y="0"/>
            <a:ext cx="9607522" cy="6821342"/>
          </a:xfrm>
          <a:prstGeom prst="rect">
            <a:avLst/>
          </a:prstGeom>
        </p:spPr>
      </p:pic>
    </p:spTree>
    <p:extLst>
      <p:ext uri="{BB962C8B-B14F-4D97-AF65-F5344CB8AC3E}">
        <p14:creationId xmlns:p14="http://schemas.microsoft.com/office/powerpoint/2010/main" val="612023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D63C-E102-AC45-1D7D-B158E1D7FDED}"/>
              </a:ext>
            </a:extLst>
          </p:cNvPr>
          <p:cNvSpPr>
            <a:spLocks noGrp="1"/>
          </p:cNvSpPr>
          <p:nvPr>
            <p:ph type="title"/>
          </p:nvPr>
        </p:nvSpPr>
        <p:spPr/>
        <p:txBody>
          <a:bodyPr/>
          <a:lstStyle/>
          <a:p>
            <a:r>
              <a:rPr lang="en-US" dirty="0"/>
              <a:t>Animal Trauma Triage score (ATT)</a:t>
            </a:r>
            <a:endParaRPr lang="el-GR" dirty="0"/>
          </a:p>
        </p:txBody>
      </p:sp>
      <p:pic>
        <p:nvPicPr>
          <p:cNvPr id="5" name="Content Placeholder 4" descr="A picture containing diagram, line, plot, parallel&#10;&#10;Description automatically generated">
            <a:extLst>
              <a:ext uri="{FF2B5EF4-FFF2-40B4-BE49-F238E27FC236}">
                <a16:creationId xmlns:a16="http://schemas.microsoft.com/office/drawing/2014/main" id="{8A7C2EB6-9092-4BAB-8EF7-B1CFAB7829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3170" y="1591834"/>
            <a:ext cx="7885659" cy="5167312"/>
          </a:xfrm>
        </p:spPr>
      </p:pic>
    </p:spTree>
    <p:extLst>
      <p:ext uri="{BB962C8B-B14F-4D97-AF65-F5344CB8AC3E}">
        <p14:creationId xmlns:p14="http://schemas.microsoft.com/office/powerpoint/2010/main" val="229765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BF97-7FFF-FE03-F4A4-36D565A8F638}"/>
              </a:ext>
            </a:extLst>
          </p:cNvPr>
          <p:cNvSpPr>
            <a:spLocks noGrp="1"/>
          </p:cNvSpPr>
          <p:nvPr>
            <p:ph type="title"/>
          </p:nvPr>
        </p:nvSpPr>
        <p:spPr/>
        <p:txBody>
          <a:bodyPr/>
          <a:lstStyle/>
          <a:p>
            <a:r>
              <a:rPr lang="el-GR" dirty="0"/>
              <a:t>Διαλογή από το τηλέφωνο</a:t>
            </a:r>
          </a:p>
        </p:txBody>
      </p:sp>
      <p:sp>
        <p:nvSpPr>
          <p:cNvPr id="3" name="Content Placeholder 2">
            <a:extLst>
              <a:ext uri="{FF2B5EF4-FFF2-40B4-BE49-F238E27FC236}">
                <a16:creationId xmlns:a16="http://schemas.microsoft.com/office/drawing/2014/main" id="{B571D9FA-4C07-7B39-2D1B-920B7FF365FB}"/>
              </a:ext>
            </a:extLst>
          </p:cNvPr>
          <p:cNvSpPr>
            <a:spLocks noGrp="1"/>
          </p:cNvSpPr>
          <p:nvPr>
            <p:ph idx="1"/>
          </p:nvPr>
        </p:nvSpPr>
        <p:spPr/>
        <p:txBody>
          <a:bodyPr>
            <a:normAutofit fontScale="77500" lnSpcReduction="20000"/>
          </a:bodyPr>
          <a:lstStyle/>
          <a:p>
            <a:r>
              <a:rPr lang="el-GR" dirty="0"/>
              <a:t>Ιδανικά λαμβάνονται πρώτα τα στοιχεία του ζώου (είδος, φυλή, φύλο, ηλικία, σωματικό βάρος)</a:t>
            </a:r>
          </a:p>
          <a:p>
            <a:r>
              <a:rPr lang="el-GR" dirty="0"/>
              <a:t>Ακολουθεί σειρά ερωτήσεων σχετικά με </a:t>
            </a:r>
          </a:p>
          <a:p>
            <a:pPr marL="514350" indent="-514350">
              <a:buFont typeface="+mj-lt"/>
              <a:buAutoNum type="arabicPeriod"/>
            </a:pPr>
            <a:r>
              <a:rPr lang="el-GR" dirty="0"/>
              <a:t>το επίπεδο συνείδησης και ικανότητα μετακίνησης</a:t>
            </a:r>
          </a:p>
          <a:p>
            <a:pPr marL="514350" indent="-514350">
              <a:buFont typeface="+mj-lt"/>
              <a:buAutoNum type="arabicPeriod"/>
            </a:pPr>
            <a:r>
              <a:rPr lang="el-GR" dirty="0"/>
              <a:t>την ύπαρξη εμφανών σημείων τραυματισμού (αιμορραγία, κάταγμα)</a:t>
            </a:r>
          </a:p>
          <a:p>
            <a:pPr marL="514350" indent="-514350">
              <a:buFont typeface="+mj-lt"/>
              <a:buAutoNum type="arabicPeriod"/>
            </a:pPr>
            <a:r>
              <a:rPr lang="el-GR" dirty="0"/>
              <a:t>την ύπαρξη δύσπνοιας ή βήχα</a:t>
            </a:r>
          </a:p>
          <a:p>
            <a:pPr marL="514350" indent="-514350">
              <a:buFont typeface="+mj-lt"/>
              <a:buAutoNum type="arabicPeriod"/>
            </a:pPr>
            <a:r>
              <a:rPr lang="el-GR" dirty="0"/>
              <a:t>την ύπαρξη κρίσεων</a:t>
            </a:r>
          </a:p>
          <a:p>
            <a:pPr marL="514350" indent="-514350">
              <a:buFont typeface="+mj-lt"/>
              <a:buAutoNum type="arabicPeriod"/>
            </a:pPr>
            <a:r>
              <a:rPr lang="el-GR" dirty="0"/>
              <a:t>την ικανότητα ούρησης</a:t>
            </a:r>
          </a:p>
          <a:p>
            <a:pPr marL="514350" indent="-514350">
              <a:buFont typeface="+mj-lt"/>
              <a:buAutoNum type="arabicPeriod"/>
            </a:pPr>
            <a:r>
              <a:rPr lang="el-GR" dirty="0"/>
              <a:t>το χρώμα των βλεννογόνων/θερμοκρασία</a:t>
            </a:r>
          </a:p>
          <a:p>
            <a:pPr marL="514350" indent="-514350">
              <a:buFont typeface="+mj-lt"/>
              <a:buAutoNum type="arabicPeriod"/>
            </a:pPr>
            <a:r>
              <a:rPr lang="el-GR" dirty="0"/>
              <a:t>τυχών εμετούς/διάρροιες</a:t>
            </a:r>
          </a:p>
          <a:p>
            <a:pPr marL="514350" indent="-514350">
              <a:buFont typeface="+mj-lt"/>
              <a:buAutoNum type="arabicPeriod"/>
            </a:pPr>
            <a:r>
              <a:rPr lang="el-GR" dirty="0"/>
              <a:t>την πιθανότητα τοξίκωσης (τί, πόσο, πότε) και</a:t>
            </a:r>
          </a:p>
          <a:p>
            <a:pPr marL="514350" indent="-514350">
              <a:buFont typeface="+mj-lt"/>
              <a:buAutoNum type="arabicPeriod"/>
            </a:pPr>
            <a:r>
              <a:rPr lang="el-GR" dirty="0"/>
              <a:t>τυχών </a:t>
            </a:r>
            <a:r>
              <a:rPr lang="el-GR" dirty="0" err="1"/>
              <a:t>προϋπάρχουσες</a:t>
            </a:r>
            <a:r>
              <a:rPr lang="el-GR" dirty="0"/>
              <a:t> παθολογικές καταστάσεις/φαρμακευτική αγωγή</a:t>
            </a:r>
          </a:p>
        </p:txBody>
      </p:sp>
    </p:spTree>
    <p:extLst>
      <p:ext uri="{BB962C8B-B14F-4D97-AF65-F5344CB8AC3E}">
        <p14:creationId xmlns:p14="http://schemas.microsoft.com/office/powerpoint/2010/main" val="287024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7C66-0F30-8630-61D4-4E5608568F76}"/>
              </a:ext>
            </a:extLst>
          </p:cNvPr>
          <p:cNvSpPr>
            <a:spLocks noGrp="1"/>
          </p:cNvSpPr>
          <p:nvPr>
            <p:ph type="title"/>
          </p:nvPr>
        </p:nvSpPr>
        <p:spPr/>
        <p:txBody>
          <a:bodyPr/>
          <a:lstStyle/>
          <a:p>
            <a:r>
              <a:rPr lang="el-GR" dirty="0"/>
              <a:t>Διαλογή από το τηλέφωνο</a:t>
            </a:r>
          </a:p>
        </p:txBody>
      </p:sp>
      <p:sp>
        <p:nvSpPr>
          <p:cNvPr id="3" name="Content Placeholder 2">
            <a:extLst>
              <a:ext uri="{FF2B5EF4-FFF2-40B4-BE49-F238E27FC236}">
                <a16:creationId xmlns:a16="http://schemas.microsoft.com/office/drawing/2014/main" id="{9EA59A6D-657E-FA9C-F5BE-C07A7248D890}"/>
              </a:ext>
            </a:extLst>
          </p:cNvPr>
          <p:cNvSpPr>
            <a:spLocks noGrp="1"/>
          </p:cNvSpPr>
          <p:nvPr>
            <p:ph idx="1"/>
          </p:nvPr>
        </p:nvSpPr>
        <p:spPr/>
        <p:txBody>
          <a:bodyPr>
            <a:normAutofit lnSpcReduction="10000"/>
          </a:bodyPr>
          <a:lstStyle/>
          <a:p>
            <a:r>
              <a:rPr lang="el-GR" dirty="0"/>
              <a:t>Ανάλογα με το περιστατικό, μπορούν να δοθούν οδηγίες στον ιδιοκτήτη για πρώτες βοήθειες (πίεση ή περίδεση σε αιμορραγία, αυτοσχέδιος νάρθηκας, απομάκρυνση αντικειμένων γύρω από το ζώο εάν κάνει κρίση κλπ.)</a:t>
            </a:r>
          </a:p>
          <a:p>
            <a:r>
              <a:rPr lang="el-GR" dirty="0"/>
              <a:t>Δίνονται οδηγίες πως να χειριστεί και να μεταφέρει το ζώο (αυτοσχέδιο φίμωτρο, αυτοσχέδιο φορείο κλπ.)</a:t>
            </a:r>
          </a:p>
          <a:p>
            <a:r>
              <a:rPr lang="el-GR" dirty="0"/>
              <a:t>Υπενθυμίζεται στον ιδιοκτήτη να πάρει μαζί του τυχών φαρμακευτική αγωγή του ζώου</a:t>
            </a:r>
          </a:p>
          <a:p>
            <a:r>
              <a:rPr lang="el-GR" dirty="0"/>
              <a:t>Ενημερώνεται για το κόστος</a:t>
            </a:r>
          </a:p>
          <a:p>
            <a:r>
              <a:rPr lang="el-GR" dirty="0"/>
              <a:t>Ιδανικά, η συνομιλία καταγράφεται (πρακτικά, όχι ηχογράφηση)</a:t>
            </a:r>
          </a:p>
        </p:txBody>
      </p:sp>
    </p:spTree>
    <p:extLst>
      <p:ext uri="{BB962C8B-B14F-4D97-AF65-F5344CB8AC3E}">
        <p14:creationId xmlns:p14="http://schemas.microsoft.com/office/powerpoint/2010/main" val="3496673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909B-2D98-11CF-82D2-BE9852CF7489}"/>
              </a:ext>
            </a:extLst>
          </p:cNvPr>
          <p:cNvSpPr>
            <a:spLocks noGrp="1"/>
          </p:cNvSpPr>
          <p:nvPr>
            <p:ph type="title"/>
          </p:nvPr>
        </p:nvSpPr>
        <p:spPr/>
        <p:txBody>
          <a:bodyPr/>
          <a:lstStyle/>
          <a:p>
            <a:r>
              <a:rPr lang="el-GR" dirty="0"/>
              <a:t>Διαλογή από κτηνίατρο</a:t>
            </a:r>
          </a:p>
        </p:txBody>
      </p:sp>
      <p:sp>
        <p:nvSpPr>
          <p:cNvPr id="3" name="Content Placeholder 2">
            <a:extLst>
              <a:ext uri="{FF2B5EF4-FFF2-40B4-BE49-F238E27FC236}">
                <a16:creationId xmlns:a16="http://schemas.microsoft.com/office/drawing/2014/main" id="{E13C6C9F-28E4-21C2-3186-FB19EC34CFFE}"/>
              </a:ext>
            </a:extLst>
          </p:cNvPr>
          <p:cNvSpPr>
            <a:spLocks noGrp="1"/>
          </p:cNvSpPr>
          <p:nvPr>
            <p:ph idx="1"/>
          </p:nvPr>
        </p:nvSpPr>
        <p:spPr/>
        <p:txBody>
          <a:bodyPr/>
          <a:lstStyle/>
          <a:p>
            <a:r>
              <a:rPr lang="el-GR" dirty="0"/>
              <a:t>Μόλις προσκομιστεί το ζώο εξετάζεται από κτηνίατρο σε δύο στάδια</a:t>
            </a:r>
          </a:p>
          <a:p>
            <a:r>
              <a:rPr lang="el-GR" dirty="0"/>
              <a:t>Κατά την </a:t>
            </a:r>
            <a:r>
              <a:rPr lang="el-GR" u="sng" dirty="0"/>
              <a:t>πρωτοβάθμια εκτίμηση </a:t>
            </a:r>
            <a:r>
              <a:rPr lang="el-GR" dirty="0"/>
              <a:t>αναζητούνται καταστάσεις που είναι άμεσα απειλητικές για τη ζωή του ζώου, και εάν εντοπιστούν αντιμετωπίζονται πρώτες</a:t>
            </a:r>
          </a:p>
          <a:p>
            <a:r>
              <a:rPr lang="el-GR" dirty="0"/>
              <a:t>Κατά τη </a:t>
            </a:r>
            <a:r>
              <a:rPr lang="el-GR" u="sng" dirty="0"/>
              <a:t>δευτεροβάθμια εκτίμηση</a:t>
            </a:r>
            <a:r>
              <a:rPr lang="el-GR" dirty="0"/>
              <a:t>, αφού έχει σταθεροποιηθεί το ζώο, γίνεται πλήρης και εκτεταμένη εξέταση</a:t>
            </a:r>
          </a:p>
        </p:txBody>
      </p:sp>
    </p:spTree>
    <p:extLst>
      <p:ext uri="{BB962C8B-B14F-4D97-AF65-F5344CB8AC3E}">
        <p14:creationId xmlns:p14="http://schemas.microsoft.com/office/powerpoint/2010/main" val="159176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15DB-DE33-238C-7A4D-9D58FEB05F74}"/>
              </a:ext>
            </a:extLst>
          </p:cNvPr>
          <p:cNvSpPr>
            <a:spLocks noGrp="1"/>
          </p:cNvSpPr>
          <p:nvPr>
            <p:ph type="title"/>
          </p:nvPr>
        </p:nvSpPr>
        <p:spPr/>
        <p:txBody>
          <a:bodyPr/>
          <a:lstStyle/>
          <a:p>
            <a:r>
              <a:rPr lang="el-GR" dirty="0"/>
              <a:t>Πρωτοβάθμια εκτίμηση</a:t>
            </a:r>
          </a:p>
        </p:txBody>
      </p:sp>
      <p:sp>
        <p:nvSpPr>
          <p:cNvPr id="3" name="Content Placeholder 2">
            <a:extLst>
              <a:ext uri="{FF2B5EF4-FFF2-40B4-BE49-F238E27FC236}">
                <a16:creationId xmlns:a16="http://schemas.microsoft.com/office/drawing/2014/main" id="{016DA2D1-C9F4-DBC4-4BF9-C754DB00B02A}"/>
              </a:ext>
            </a:extLst>
          </p:cNvPr>
          <p:cNvSpPr>
            <a:spLocks noGrp="1"/>
          </p:cNvSpPr>
          <p:nvPr>
            <p:ph idx="1"/>
          </p:nvPr>
        </p:nvSpPr>
        <p:spPr/>
        <p:txBody>
          <a:bodyPr/>
          <a:lstStyle/>
          <a:p>
            <a:r>
              <a:rPr lang="el-GR" dirty="0"/>
              <a:t>Η πρωτοβάθμια εκτίμηση εξετάζει 4 συστήματα τα οποία, εάν δυσλειτουργούν, μπορούν να απειλήσουν τη ζωή του ζώου</a:t>
            </a:r>
          </a:p>
          <a:p>
            <a:pPr marL="514350" indent="-514350">
              <a:buFont typeface="+mj-lt"/>
              <a:buAutoNum type="arabicPeriod"/>
            </a:pPr>
            <a:r>
              <a:rPr lang="el-GR" dirty="0"/>
              <a:t>Το αναπνευστικό</a:t>
            </a:r>
          </a:p>
          <a:p>
            <a:pPr marL="514350" indent="-514350">
              <a:buFont typeface="+mj-lt"/>
              <a:buAutoNum type="arabicPeriod"/>
            </a:pPr>
            <a:r>
              <a:rPr lang="el-GR" dirty="0"/>
              <a:t>Το κυκλοφορικό (καρδιαγγειακό)</a:t>
            </a:r>
          </a:p>
          <a:p>
            <a:pPr marL="514350" indent="-514350">
              <a:buFont typeface="+mj-lt"/>
              <a:buAutoNum type="arabicPeriod"/>
            </a:pPr>
            <a:r>
              <a:rPr lang="el-GR" dirty="0"/>
              <a:t>Το Κεντρικό Νευρικό Σύστημα (ΚΝΣ) και</a:t>
            </a:r>
          </a:p>
          <a:p>
            <a:pPr marL="514350" indent="-514350">
              <a:buFont typeface="+mj-lt"/>
              <a:buAutoNum type="arabicPeriod"/>
            </a:pPr>
            <a:r>
              <a:rPr lang="el-GR" dirty="0"/>
              <a:t>Το ουροποιητικό</a:t>
            </a:r>
          </a:p>
          <a:p>
            <a:r>
              <a:rPr lang="el-GR" dirty="0"/>
              <a:t>Εάν εντοπιστεί δυσλειτουργία σε κάποιο από αυτά, σταθεροποιείται προτού συνεχίσει η διαγνωστική διερεύνηση</a:t>
            </a:r>
          </a:p>
        </p:txBody>
      </p:sp>
    </p:spTree>
    <p:extLst>
      <p:ext uri="{BB962C8B-B14F-4D97-AF65-F5344CB8AC3E}">
        <p14:creationId xmlns:p14="http://schemas.microsoft.com/office/powerpoint/2010/main" val="22810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93522-0093-C088-A036-7E7BBF97E81B}"/>
              </a:ext>
            </a:extLst>
          </p:cNvPr>
          <p:cNvSpPr>
            <a:spLocks noGrp="1"/>
          </p:cNvSpPr>
          <p:nvPr>
            <p:ph type="title"/>
          </p:nvPr>
        </p:nvSpPr>
        <p:spPr/>
        <p:txBody>
          <a:bodyPr/>
          <a:lstStyle/>
          <a:p>
            <a:r>
              <a:rPr lang="el-GR" dirty="0"/>
              <a:t>Πρωτοβάθμια εκτίμηση</a:t>
            </a:r>
          </a:p>
        </p:txBody>
      </p:sp>
      <p:sp>
        <p:nvSpPr>
          <p:cNvPr id="3" name="Content Placeholder 2">
            <a:extLst>
              <a:ext uri="{FF2B5EF4-FFF2-40B4-BE49-F238E27FC236}">
                <a16:creationId xmlns:a16="http://schemas.microsoft.com/office/drawing/2014/main" id="{4B380E65-64EE-BD27-26E0-69AE2696D4BC}"/>
              </a:ext>
            </a:extLst>
          </p:cNvPr>
          <p:cNvSpPr>
            <a:spLocks noGrp="1"/>
          </p:cNvSpPr>
          <p:nvPr>
            <p:ph idx="1"/>
          </p:nvPr>
        </p:nvSpPr>
        <p:spPr/>
        <p:txBody>
          <a:bodyPr/>
          <a:lstStyle/>
          <a:p>
            <a:r>
              <a:rPr lang="el-GR" dirty="0"/>
              <a:t>Στο </a:t>
            </a:r>
            <a:r>
              <a:rPr lang="el-GR" b="1" dirty="0"/>
              <a:t>αναπνευστικό</a:t>
            </a:r>
            <a:r>
              <a:rPr lang="el-GR" dirty="0"/>
              <a:t> ελέγχεται ο αριθμός και ο ρυθμός των αναπνοών και εκτιμάται εάν υπάρχει δυσκολία στην αναπνοή (δύσπνοια)</a:t>
            </a:r>
          </a:p>
          <a:p>
            <a:r>
              <a:rPr lang="el-GR" dirty="0"/>
              <a:t>Ενδείξεις δύσπνοιας είναι η ταχύπνοια, η θορυβώδης αναπνοή, η κυάνωση των βλεννογόνων, η κοιλιακή αναπνοή (± επιστράτευση μεσοπλεύριων μυών/κίνηση των πλευρών προς τα εμπρός κατά την εισπνοή) και η </a:t>
            </a:r>
            <a:r>
              <a:rPr lang="el-GR" dirty="0" err="1"/>
              <a:t>ορθοπνοϊκή</a:t>
            </a:r>
            <a:r>
              <a:rPr lang="el-GR" dirty="0"/>
              <a:t> στάση (όρθιο ή σε στερνική, απαγωγή των αγκώνων/προσθίων άκρων, έκταση κεφαλής/τραχήλου, ανοικτό στόμα, «αγωνιώδης» έκφραση προσώπου, διάταση των μυκτήρων)</a:t>
            </a:r>
          </a:p>
        </p:txBody>
      </p:sp>
    </p:spTree>
    <p:extLst>
      <p:ext uri="{BB962C8B-B14F-4D97-AF65-F5344CB8AC3E}">
        <p14:creationId xmlns:p14="http://schemas.microsoft.com/office/powerpoint/2010/main" val="1471088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6ED0-4308-E0DC-E67A-6FF9B1AF8D8E}"/>
              </a:ext>
            </a:extLst>
          </p:cNvPr>
          <p:cNvSpPr>
            <a:spLocks noGrp="1"/>
          </p:cNvSpPr>
          <p:nvPr>
            <p:ph type="title"/>
          </p:nvPr>
        </p:nvSpPr>
        <p:spPr/>
        <p:txBody>
          <a:bodyPr/>
          <a:lstStyle/>
          <a:p>
            <a:endParaRPr lang="el-GR"/>
          </a:p>
        </p:txBody>
      </p:sp>
      <p:pic>
        <p:nvPicPr>
          <p:cNvPr id="7" name="Picture 6" descr="A dog with its mouth open&#10;&#10;Description automatically generated">
            <a:extLst>
              <a:ext uri="{FF2B5EF4-FFF2-40B4-BE49-F238E27FC236}">
                <a16:creationId xmlns:a16="http://schemas.microsoft.com/office/drawing/2014/main" id="{94B99C2E-C006-F70C-4EE3-749109D43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771" y="0"/>
            <a:ext cx="2975229" cy="1656794"/>
          </a:xfrm>
          <a:prstGeom prst="rect">
            <a:avLst/>
          </a:prstGeom>
        </p:spPr>
      </p:pic>
      <p:pic>
        <p:nvPicPr>
          <p:cNvPr id="9" name="Picture 8" descr="A dog with its mouth open&#10;&#10;Description automatically generated">
            <a:extLst>
              <a:ext uri="{FF2B5EF4-FFF2-40B4-BE49-F238E27FC236}">
                <a16:creationId xmlns:a16="http://schemas.microsoft.com/office/drawing/2014/main" id="{167AC4DC-5998-E4E6-FE20-BCB5EC794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77260"/>
            <a:ext cx="4841760" cy="2780740"/>
          </a:xfrm>
          <a:prstGeom prst="rect">
            <a:avLst/>
          </a:prstGeom>
        </p:spPr>
      </p:pic>
      <p:pic>
        <p:nvPicPr>
          <p:cNvPr id="11" name="Picture 10" descr="A cat with its mouth open and a person holding a red leash&#10;&#10;Description automatically generated">
            <a:extLst>
              <a:ext uri="{FF2B5EF4-FFF2-40B4-BE49-F238E27FC236}">
                <a16:creationId xmlns:a16="http://schemas.microsoft.com/office/drawing/2014/main" id="{98F2FB08-5E5F-2D7D-EA9A-E10CC7C32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4" y="0"/>
            <a:ext cx="10036332" cy="4077260"/>
          </a:xfrm>
          <a:prstGeom prst="rect">
            <a:avLst/>
          </a:prstGeom>
        </p:spPr>
      </p:pic>
      <p:pic>
        <p:nvPicPr>
          <p:cNvPr id="5" name="Content Placeholder 4" descr="A dog and a cat&#10;&#10;Description automatically generated">
            <a:extLst>
              <a:ext uri="{FF2B5EF4-FFF2-40B4-BE49-F238E27FC236}">
                <a16:creationId xmlns:a16="http://schemas.microsoft.com/office/drawing/2014/main" id="{58165171-2438-7214-18C7-18CD3B7BDE07}"/>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197969" y="3939807"/>
            <a:ext cx="5080782" cy="2918193"/>
          </a:xfrm>
        </p:spPr>
      </p:pic>
    </p:spTree>
    <p:extLst>
      <p:ext uri="{BB962C8B-B14F-4D97-AF65-F5344CB8AC3E}">
        <p14:creationId xmlns:p14="http://schemas.microsoft.com/office/powerpoint/2010/main" val="908513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2100</Words>
  <Application>Microsoft Office PowerPoint</Application>
  <PresentationFormat>Widescreen</PresentationFormat>
  <Paragraphs>161</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Aptos</vt:lpstr>
      <vt:lpstr>Aptos Display</vt:lpstr>
      <vt:lpstr>Arial</vt:lpstr>
      <vt:lpstr>Office Theme</vt:lpstr>
      <vt:lpstr>Τραύμα</vt:lpstr>
      <vt:lpstr>Βήμα 1ο : Διαλογή (triage)</vt:lpstr>
      <vt:lpstr>Διαλογή από το τηλέφωνο</vt:lpstr>
      <vt:lpstr>Διαλογή από το τηλέφωνο</vt:lpstr>
      <vt:lpstr>Διαλογή από το τηλέφωνο</vt:lpstr>
      <vt:lpstr>Διαλογή από κτηνίατρο</vt:lpstr>
      <vt:lpstr>Πρωτοβάθμια εκτίμηση</vt:lpstr>
      <vt:lpstr>Πρωτοβάθμια εκτίμηση</vt:lpstr>
      <vt:lpstr>PowerPoint Presentation</vt:lpstr>
      <vt:lpstr>Πρωτοβάθμια εκτίμηση</vt:lpstr>
      <vt:lpstr>Πρωτοβάθμια εκτίμηση</vt:lpstr>
      <vt:lpstr>Πρωτοβάθμια εκτίμηση</vt:lpstr>
      <vt:lpstr>Ενδοφλέβιοι καθετήρες</vt:lpstr>
      <vt:lpstr>PowerPoint Presentation</vt:lpstr>
      <vt:lpstr>Πού βάζουμε φλέβα?</vt:lpstr>
      <vt:lpstr>Κι αν δεν βρίσκω φλέβα???</vt:lpstr>
      <vt:lpstr>Ενδοοστικός…?</vt:lpstr>
      <vt:lpstr>Ενδοοστικός καθετήρας</vt:lpstr>
      <vt:lpstr>Οξυγονοθεραπεία</vt:lpstr>
      <vt:lpstr>Μέθοδοι</vt:lpstr>
      <vt:lpstr>Flow-by</vt:lpstr>
      <vt:lpstr>Προσωπίδα</vt:lpstr>
      <vt:lpstr>Προσωπίδα</vt:lpstr>
      <vt:lpstr>Τέντα</vt:lpstr>
      <vt:lpstr>Τέντα Ο2</vt:lpstr>
      <vt:lpstr>Κλωβός Ο2</vt:lpstr>
      <vt:lpstr>Κλωβός Ο2</vt:lpstr>
      <vt:lpstr>Ρινικός καθετήρας</vt:lpstr>
      <vt:lpstr>Ρινικός καθετήρας</vt:lpstr>
      <vt:lpstr>PowerPoint Presentation</vt:lpstr>
      <vt:lpstr>Οξυγονοθεραπεία</vt:lpstr>
      <vt:lpstr>Τοξίκωση από Ο2</vt:lpstr>
      <vt:lpstr>Δευτεροβάθμια εκτίμηση</vt:lpstr>
      <vt:lpstr>Κλίμακες</vt:lpstr>
      <vt:lpstr>Animal Trauma Triage score (ATT)</vt:lpstr>
      <vt:lpstr>PowerPoint Presentation</vt:lpstr>
      <vt:lpstr>Animal Trauma Triage score (ATT)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Τραύμα</dc:title>
  <dc:creator>Babis Kostakis</dc:creator>
  <cp:lastModifiedBy>Babis Kostakis</cp:lastModifiedBy>
  <cp:revision>1</cp:revision>
  <dcterms:created xsi:type="dcterms:W3CDTF">2024-01-23T13:02:29Z</dcterms:created>
  <dcterms:modified xsi:type="dcterms:W3CDTF">2024-01-23T13:03:19Z</dcterms:modified>
</cp:coreProperties>
</file>