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68" r:id="rId5"/>
    <p:sldId id="312" r:id="rId6"/>
    <p:sldId id="314" r:id="rId7"/>
    <p:sldId id="313" r:id="rId8"/>
    <p:sldId id="322" r:id="rId9"/>
    <p:sldId id="316" r:id="rId10"/>
    <p:sldId id="321" r:id="rId11"/>
    <p:sldId id="317" r:id="rId12"/>
    <p:sldId id="323" r:id="rId13"/>
    <p:sldId id="318" r:id="rId14"/>
    <p:sldId id="320" r:id="rId15"/>
    <p:sldId id="31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19" autoAdjust="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3/13/2025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225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3/13/2025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010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3/13/2025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401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3/13/2025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231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3/13/2025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775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3/13/2025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260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3/13/2025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723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3/13/2025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850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3/13/2025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4398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3/13/2025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907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10AF38-26DF-48B3-952C-4A9091D686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929" y="639097"/>
            <a:ext cx="6253317" cy="3686015"/>
          </a:xfrm>
        </p:spPr>
        <p:txBody>
          <a:bodyPr>
            <a:noAutofit/>
          </a:bodyPr>
          <a:lstStyle/>
          <a:p>
            <a:r>
              <a:rPr lang="el-GR" sz="6600" dirty="0">
                <a:solidFill>
                  <a:schemeClr val="tx1"/>
                </a:solidFill>
              </a:rPr>
              <a:t>Ιστορία και πολιτισμός του αραβικού κόσμου</a:t>
            </a:r>
            <a:endParaRPr lang="en-US" sz="6600" dirty="0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FC2D8F-56D2-4ADF-B439-0E09E7C378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2899" y="4672739"/>
            <a:ext cx="6269347" cy="1021498"/>
          </a:xfrm>
        </p:spPr>
        <p:txBody>
          <a:bodyPr>
            <a:normAutofit fontScale="62500" lnSpcReduction="20000"/>
          </a:bodyPr>
          <a:lstStyle/>
          <a:p>
            <a:pPr algn="r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</a:pPr>
            <a:r>
              <a:rPr lang="el-GR" sz="2400" b="1" dirty="0"/>
              <a:t>Αραβική Γλώσσα και Πολιτισμός</a:t>
            </a:r>
          </a:p>
          <a:p>
            <a:pPr algn="r">
              <a:lnSpc>
                <a:spcPct val="120000"/>
              </a:lnSpc>
              <a:spcBef>
                <a:spcPts val="0"/>
              </a:spcBef>
            </a:pPr>
            <a:r>
              <a:rPr lang="el-GR" sz="2400" dirty="0"/>
              <a:t>Τμήμα Γλωσσικών &amp; Διαπολιτισμικών Σπουδών </a:t>
            </a:r>
            <a:r>
              <a:rPr lang="en-US" sz="2400" dirty="0"/>
              <a:t> </a:t>
            </a:r>
            <a:endParaRPr lang="el-GR" sz="2400" dirty="0"/>
          </a:p>
          <a:p>
            <a:pPr algn="r">
              <a:lnSpc>
                <a:spcPct val="120000"/>
              </a:lnSpc>
              <a:spcBef>
                <a:spcPts val="0"/>
              </a:spcBef>
            </a:pPr>
            <a:r>
              <a:rPr lang="el-GR" sz="2400" dirty="0"/>
              <a:t>Πανεπιστήμιο Θεσσαλίας 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44179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308AC96E-AA33-4309-B51D-072F59E6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56686" y="1"/>
            <a:ext cx="4635315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7473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08B0D-9D46-62A4-DB83-97B8A0CDD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Druze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0A4307-5EF9-AA1C-3902-A3D907DF17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Ethnic &amp; Religious Identity</a:t>
            </a:r>
            <a:r>
              <a:rPr lang="en-US" dirty="0"/>
              <a:t>: The Druze are an ethnoreligious minority in Syria, following an esoteric branch of Islam with unique beliefs.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Population &amp; Location</a:t>
            </a:r>
            <a:r>
              <a:rPr lang="en-US" dirty="0"/>
              <a:t>: Around </a:t>
            </a:r>
            <a:r>
              <a:rPr lang="en-US" b="1" dirty="0"/>
              <a:t>700,000</a:t>
            </a:r>
            <a:r>
              <a:rPr lang="en-US" dirty="0"/>
              <a:t> Druze live mainly in </a:t>
            </a:r>
            <a:r>
              <a:rPr lang="en-US" b="1" dirty="0" err="1"/>
              <a:t>Suweida</a:t>
            </a:r>
            <a:r>
              <a:rPr lang="en-US" dirty="0"/>
              <a:t> (Jabal al-Druze), with smaller communities in Damascus and Idlib.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Historical Role</a:t>
            </a:r>
            <a:r>
              <a:rPr lang="en-US" dirty="0"/>
              <a:t>: The Druze played a key role in resisting Ottoman rule and led the </a:t>
            </a:r>
            <a:r>
              <a:rPr lang="en-US" b="1" dirty="0"/>
              <a:t>1925 Great Syrian Revolt</a:t>
            </a:r>
            <a:r>
              <a:rPr lang="en-US" dirty="0"/>
              <a:t> against French colonial rule.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Political Position</a:t>
            </a:r>
            <a:r>
              <a:rPr lang="en-US" dirty="0"/>
              <a:t>: Generally neutral in conflicts but have defended their areas; some support the Syrian government, while others oppose it.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Cultural Aspects</a:t>
            </a:r>
            <a:r>
              <a:rPr lang="en-US" dirty="0"/>
              <a:t>: The Druze value secrecy in religious teachings, loyalty to their community, and a strong warrior tradition.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Challenges</a:t>
            </a:r>
            <a:r>
              <a:rPr lang="en-US" dirty="0"/>
              <a:t>: Facing economic hardship, security threats, and political tensions, especially in </a:t>
            </a:r>
            <a:r>
              <a:rPr lang="en-US" dirty="0" err="1"/>
              <a:t>Suweida</a:t>
            </a:r>
            <a:r>
              <a:rPr lang="en-US" dirty="0"/>
              <a:t>, where protests have occurred.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15893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648D83-4FED-A431-DC8B-3B2B5A5F0B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6000" y="0"/>
            <a:ext cx="7200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4229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79C20-A858-0ECB-619E-F08D4A2C0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Umayyad Mosque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E033B15-DD40-045F-5006-4874A60CB2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0" y="2252948"/>
            <a:ext cx="6521768" cy="3260884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A7A2A47-AEC0-93DF-12C8-C2A4D9C43F42}"/>
              </a:ext>
            </a:extLst>
          </p:cNvPr>
          <p:cNvSpPr txBox="1"/>
          <p:nvPr/>
        </p:nvSpPr>
        <p:spPr>
          <a:xfrm>
            <a:off x="8503920" y="2697480"/>
            <a:ext cx="3401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https://www.instagram.com/trtworld/reel/DEKxwdIBMRl/</a:t>
            </a:r>
          </a:p>
        </p:txBody>
      </p:sp>
    </p:spTree>
    <p:extLst>
      <p:ext uri="{BB962C8B-B14F-4D97-AF65-F5344CB8AC3E}">
        <p14:creationId xmlns:p14="http://schemas.microsoft.com/office/powerpoint/2010/main" val="3793166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CD6591C-DF69-BFB6-D864-2A072B6D7A3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872" b="15768"/>
          <a:stretch/>
        </p:blipFill>
        <p:spPr>
          <a:xfrm>
            <a:off x="0" y="0"/>
            <a:ext cx="8439912" cy="64465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51F8CA2-854E-86F5-EC1C-8C0FF2576A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1930" y="1034986"/>
            <a:ext cx="3028950" cy="151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203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C394D-6413-ED3E-F709-FFF3117F3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Sykes – Picot</a:t>
            </a:r>
            <a:br>
              <a:rPr lang="en-US" dirty="0"/>
            </a:b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F2DD356-B270-D625-1556-E22CB27F78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59413" y="1144940"/>
            <a:ext cx="5927725" cy="4630033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9C5F57-0851-0591-48A9-970662CC3CA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/>
              <a:t>Ζώνες επιρροής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6450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80C9E650-1071-E13D-C204-78EC6BBD3FB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8266" b="18266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0002C60-E809-E48E-7B24-8E7E994F0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1941 – 1946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E88EC1-76B9-D827-0917-486DEDDD8C7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pPr algn="r"/>
            <a:r>
              <a:rPr lang="ar-SA" sz="4000" b="0" i="0" dirty="0">
                <a:solidFill>
                  <a:schemeClr val="bg2"/>
                </a:solidFill>
                <a:effectLst/>
                <a:latin typeface="Arial" panose="020B0604020202020204" pitchFamily="34" charset="0"/>
              </a:rPr>
              <a:t> عيد الجلاء</a:t>
            </a:r>
            <a:endParaRPr lang="en-US" sz="40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070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59861-B0A3-076B-A075-45AB5E07B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Sectarian dynamics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2C32D2-2DDF-CF66-73B2-E3AB337FDA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spcBef>
                <a:spcPts val="2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Ottoman Rule (1516-1918):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Millet system granted religious autonomy.</a:t>
            </a:r>
            <a:endParaRPr lang="en-US" sz="1800" dirty="0">
              <a:effectLst/>
              <a:latin typeface="Cambria" panose="020405030504060302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2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French Mandate (1920-1946):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Used sectarian divisions to maintain control.</a:t>
            </a:r>
            <a:endParaRPr lang="en-US" sz="1800" dirty="0">
              <a:effectLst/>
              <a:latin typeface="Cambria" panose="020405030504060302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2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Ba'ath Party Rule (1963-2024):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Alawite-led regime with a secular nationalist ideology.</a:t>
            </a:r>
          </a:p>
          <a:p>
            <a:pPr marL="342900" lvl="0" indent="-342900">
              <a:lnSpc>
                <a:spcPct val="107000"/>
              </a:lnSpc>
              <a:spcBef>
                <a:spcPts val="2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Interim government of Ahmad Sharaa (2024- present): </a:t>
            </a:r>
            <a:r>
              <a:rPr lang="en-US" sz="18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Sunni Islamic profile </a:t>
            </a:r>
            <a:endParaRPr lang="en-US" sz="1800" dirty="0">
              <a:effectLst/>
              <a:latin typeface="Cambria" panose="020405030504060302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484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E214E-CFCA-E505-4167-8B4E372B7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4014216" cy="1450757"/>
          </a:xfrm>
        </p:spPr>
        <p:txBody>
          <a:bodyPr>
            <a:normAutofit/>
          </a:bodyPr>
          <a:lstStyle/>
          <a:p>
            <a:r>
              <a:rPr lang="el-GR" dirty="0"/>
              <a:t>Εθνικές ομάδες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221CA1-D67B-49DA-E86C-A514F534B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8201"/>
            <a:ext cx="3209544" cy="4091431"/>
          </a:xfrm>
        </p:spPr>
        <p:txBody>
          <a:bodyPr/>
          <a:lstStyle/>
          <a:p>
            <a:pPr marL="342900" lvl="0" indent="-342900">
              <a:lnSpc>
                <a:spcPct val="107000"/>
              </a:lnSpc>
              <a:spcBef>
                <a:spcPts val="2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Arabs (Majority):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Predominantly Sunni Muslims, but diverse in sects and tribes.</a:t>
            </a:r>
            <a:endParaRPr lang="en-US" sz="1800" dirty="0">
              <a:effectLst/>
              <a:latin typeface="Cambria" panose="020405030504060302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2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Kurds (~10-15%):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Primarily Sunni Muslims, concentrated in the northeast.</a:t>
            </a:r>
            <a:endParaRPr lang="en-US" sz="1800" dirty="0">
              <a:effectLst/>
              <a:latin typeface="Cambria" panose="020405030504060302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2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Assyrians, Armenians, and Turkmen: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Minorities with distinct linguistic and cultural identities.</a:t>
            </a:r>
            <a:endParaRPr lang="en-US" sz="1800" dirty="0">
              <a:effectLst/>
              <a:latin typeface="Cambria" panose="020405030504060302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67CAF3-E247-0EFE-69B5-FF937437EF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3781" y="201168"/>
            <a:ext cx="7146195" cy="5869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178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B391BF-541F-E343-0FEB-E555C49DB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Sectarian &amp; religious composition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793691-635D-B5A9-6A12-F1276F43C5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8201"/>
            <a:ext cx="4754880" cy="3760891"/>
          </a:xfrm>
        </p:spPr>
        <p:txBody>
          <a:bodyPr/>
          <a:lstStyle/>
          <a:p>
            <a:pPr marL="342900" lvl="0" indent="-342900">
              <a:lnSpc>
                <a:spcPct val="107000"/>
              </a:lnSpc>
              <a:spcBef>
                <a:spcPts val="2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Sunni Muslims (~70%):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The majority, historically dominant in political opposition.</a:t>
            </a:r>
            <a:endParaRPr lang="en-US" sz="1800" dirty="0">
              <a:effectLst/>
              <a:latin typeface="Cambria" panose="020405030504060302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2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Alawites (~10-15%):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A Shia sect, dominant in the previous ruling elite (Assad family).</a:t>
            </a:r>
            <a:endParaRPr lang="en-US" sz="1800" dirty="0">
              <a:effectLst/>
              <a:latin typeface="Cambria" panose="020405030504060302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2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Christians (~10%):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Various denominations, with historical coexistence and protection.</a:t>
            </a:r>
            <a:endParaRPr lang="en-US" sz="1800" dirty="0">
              <a:effectLst/>
              <a:latin typeface="Cambria" panose="020405030504060302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2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Druze (~3%):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Located mainly in the south (Suwayda), with distinct religious beliefs.</a:t>
            </a:r>
            <a:endParaRPr lang="en-US" sz="1800" dirty="0">
              <a:effectLst/>
              <a:latin typeface="Cambria" panose="020405030504060302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Bef>
                <a:spcPts val="2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Ismailis and Twelver Shia: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Small but influential communities.</a:t>
            </a:r>
            <a:endParaRPr lang="en-US" sz="1800" dirty="0">
              <a:effectLst/>
              <a:latin typeface="Cambria" panose="020405030504060302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51420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AE1BE-76E6-128C-F408-244870461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Alawites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600D96E-C04D-CC88-05B8-84D6491060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8201"/>
            <a:ext cx="3026664" cy="3760891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The Alawites are a Shi'a offshoot with esoteric beliefs, blending Islamic, Gnostic, and pre-Islamic traditions.</a:t>
            </a:r>
          </a:p>
          <a:p>
            <a:r>
              <a:rPr lang="en-US" dirty="0"/>
              <a:t>Population &amp; Location: Around 2-3 million Alawites live mainly in Latakia, Tartus, Homs, and Hama, with a presence in Damascus.</a:t>
            </a:r>
          </a:p>
          <a:p>
            <a:r>
              <a:rPr lang="en-US" dirty="0"/>
              <a:t>Historical Marginalization: Traditionally a rural, marginalized group under Ottoman and early Syrian rule, they gained influence in the 20th century.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D0E79AC-53CC-CB47-ECC3-8ABD3C08B7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0352" y="0"/>
            <a:ext cx="7851648" cy="4416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6785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40D04-F0AC-2604-83D1-6AD2B277B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Assad family in Power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D97731-3CE4-409F-F5A0-E84C214002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8201"/>
            <a:ext cx="4581144" cy="3760891"/>
          </a:xfrm>
        </p:spPr>
        <p:txBody>
          <a:bodyPr>
            <a:normAutofit/>
          </a:bodyPr>
          <a:lstStyle/>
          <a:p>
            <a:r>
              <a:rPr lang="en-US" dirty="0"/>
              <a:t>Political Influence: The ruling Assad family (since 1970) is Alawite, making the sect politically significant in Syria.</a:t>
            </a:r>
          </a:p>
          <a:p>
            <a:r>
              <a:rPr lang="en-US" dirty="0"/>
              <a:t>Role in Syrian Conflict: Strongly associated with the government; many serve in the military and security forces, leading to sectarian tensions.</a:t>
            </a:r>
          </a:p>
          <a:p>
            <a:r>
              <a:rPr lang="en-US" dirty="0"/>
              <a:t>Cultural Aspects: Their religious beliefs are secretive, with no formal clergy; they celebrate Islamic and pre-Islamic traditions.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31585E-6B28-4580-64C3-F688200CC5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1759" y="2108201"/>
            <a:ext cx="6220241" cy="4328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824195"/>
      </p:ext>
    </p:extLst>
  </p:cSld>
  <p:clrMapOvr>
    <a:masterClrMapping/>
  </p:clrMapOvr>
</p:sld>
</file>

<file path=ppt/theme/theme1.xml><?xml version="1.0" encoding="utf-8"?>
<a:theme xmlns:a="http://schemas.openxmlformats.org/drawingml/2006/main" name="1_RetrospectVTI">
  <a:themeElements>
    <a:clrScheme name="Custom 34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C7016"/>
      </a:accent1>
      <a:accent2>
        <a:srgbClr val="F8931D"/>
      </a:accent2>
      <a:accent3>
        <a:srgbClr val="CE8D3E"/>
      </a:accent3>
      <a:accent4>
        <a:srgbClr val="E64823"/>
      </a:accent4>
      <a:accent5>
        <a:srgbClr val="FFCA08"/>
      </a:accent5>
      <a:accent6>
        <a:srgbClr val="9C6A6A"/>
      </a:accent6>
      <a:hlink>
        <a:srgbClr val="2998E3"/>
      </a:hlink>
      <a:folHlink>
        <a:srgbClr val="7F723D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ppt/theme/themeOverride1.xml><?xml version="1.0" encoding="utf-8"?>
<a:themeOverride xmlns:a="http://schemas.openxmlformats.org/drawingml/2006/main">
  <a:clrScheme name="Custom 41">
    <a:dk1>
      <a:sysClr val="windowText" lastClr="000000"/>
    </a:dk1>
    <a:lt1>
      <a:sysClr val="window" lastClr="FFFFFF"/>
    </a:lt1>
    <a:dk2>
      <a:srgbClr val="39302A"/>
    </a:dk2>
    <a:lt2>
      <a:srgbClr val="E5DEDB"/>
    </a:lt2>
    <a:accent1>
      <a:srgbClr val="F36826"/>
    </a:accent1>
    <a:accent2>
      <a:srgbClr val="FB8E09"/>
    </a:accent2>
    <a:accent3>
      <a:srgbClr val="D48B32"/>
    </a:accent3>
    <a:accent4>
      <a:srgbClr val="E64823"/>
    </a:accent4>
    <a:accent5>
      <a:srgbClr val="FFCA08"/>
    </a:accent5>
    <a:accent6>
      <a:srgbClr val="AF695B"/>
    </a:accent6>
    <a:hlink>
      <a:srgbClr val="2998E3"/>
    </a:hlink>
    <a:folHlink>
      <a:srgbClr val="7F723D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F5B1FD9-3BB6-4DA9-A089-3B68C2323D4F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1747A963-53E0-44AF-AF13-963FE676C68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38A3B04-B0F3-4C12-A722-52B5CF6D972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{2FBB4CED-7BF5-483A-BC7D-BEA11E6E6F8C}tf33845126_win32</Template>
  <TotalTime>73</TotalTime>
  <Words>500</Words>
  <Application>Microsoft Office PowerPoint</Application>
  <PresentationFormat>Widescreen</PresentationFormat>
  <Paragraphs>40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Bookman Old Style</vt:lpstr>
      <vt:lpstr>Calibri</vt:lpstr>
      <vt:lpstr>Cambria</vt:lpstr>
      <vt:lpstr>Franklin Gothic Book</vt:lpstr>
      <vt:lpstr>Symbol</vt:lpstr>
      <vt:lpstr>Times New Roman</vt:lpstr>
      <vt:lpstr>1_RetrospectVTI</vt:lpstr>
      <vt:lpstr>Ιστορία και πολιτισμός του αραβικού κόσμου</vt:lpstr>
      <vt:lpstr>PowerPoint Presentation</vt:lpstr>
      <vt:lpstr>Sykes – Picot </vt:lpstr>
      <vt:lpstr>1941 – 1946 </vt:lpstr>
      <vt:lpstr>Sectarian dynamics</vt:lpstr>
      <vt:lpstr>Εθνικές ομάδες</vt:lpstr>
      <vt:lpstr>Sectarian &amp; religious composition</vt:lpstr>
      <vt:lpstr>Alawites</vt:lpstr>
      <vt:lpstr>Assad family in Power</vt:lpstr>
      <vt:lpstr>Druze </vt:lpstr>
      <vt:lpstr>PowerPoint Presentation</vt:lpstr>
      <vt:lpstr>Umayyad Mosque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Zakia Aqra 11</dc:creator>
  <cp:lastModifiedBy>Zakia Aqra</cp:lastModifiedBy>
  <cp:revision>5</cp:revision>
  <dcterms:created xsi:type="dcterms:W3CDTF">2024-12-30T20:10:28Z</dcterms:created>
  <dcterms:modified xsi:type="dcterms:W3CDTF">2025-03-13T07:36:48Z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