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9"/>
  </p:notesMasterIdLst>
  <p:sldIdLst>
    <p:sldId id="291" r:id="rId5"/>
    <p:sldId id="297" r:id="rId6"/>
    <p:sldId id="333" r:id="rId7"/>
    <p:sldId id="332" r:id="rId8"/>
    <p:sldId id="298" r:id="rId9"/>
    <p:sldId id="299" r:id="rId10"/>
    <p:sldId id="300" r:id="rId11"/>
    <p:sldId id="303" r:id="rId12"/>
    <p:sldId id="301" r:id="rId13"/>
    <p:sldId id="305" r:id="rId14"/>
    <p:sldId id="302" r:id="rId15"/>
    <p:sldId id="292" r:id="rId16"/>
    <p:sldId id="306" r:id="rId17"/>
    <p:sldId id="307" r:id="rId18"/>
    <p:sldId id="314" r:id="rId19"/>
    <p:sldId id="312" r:id="rId20"/>
    <p:sldId id="313" r:id="rId21"/>
    <p:sldId id="308" r:id="rId22"/>
    <p:sldId id="338" r:id="rId23"/>
    <p:sldId id="309" r:id="rId24"/>
    <p:sldId id="295" r:id="rId25"/>
    <p:sldId id="334" r:id="rId26"/>
    <p:sldId id="339" r:id="rId27"/>
    <p:sldId id="310" r:id="rId28"/>
    <p:sldId id="335" r:id="rId29"/>
    <p:sldId id="320" r:id="rId30"/>
    <p:sldId id="324" r:id="rId31"/>
    <p:sldId id="317" r:id="rId32"/>
    <p:sldId id="325" r:id="rId33"/>
    <p:sldId id="329" r:id="rId34"/>
    <p:sldId id="330" r:id="rId35"/>
    <p:sldId id="331" r:id="rId36"/>
    <p:sldId id="321" r:id="rId37"/>
    <p:sldId id="322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E6D8C-AFA5-4CF7-9B12-D6D933F5A1F1}" v="1" dt="2022-06-17T12:06:25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AC3A-2DC9-4E93-89DF-FB9A5966460F}" type="datetimeFigureOut">
              <a:rPr lang="el-GR" smtClean="0"/>
              <a:t>17/6/2022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DF3AB-0251-4D1C-9C9D-DF284430B6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37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34EA-AB6D-40BB-AA57-EDDCB0FEBF17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008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3648-2CE8-4D71-9DF6-BB5D50CCBAA8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819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8416-DA52-4889-BD6B-080911BCAE33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4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D54B-922A-473C-A461-455B5CED0B49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88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63EB-A34B-46D9-9DA5-33ED5DC4C22F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589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EFDC-B260-4A01-9382-9F1F5AB7F4FB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561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58A3-50BF-4FC1-9923-FFF88CDF1D2F}" type="datetime1">
              <a:rPr lang="el-GR" smtClean="0"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219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5E62-6893-42D4-9893-0A0AA8BECC60}" type="datetime1">
              <a:rPr lang="el-GR" smtClean="0"/>
              <a:t>17/6/2022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1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CD44-3CC5-4785-99A6-F8F4370B095C}" type="datetime1">
              <a:rPr lang="el-GR" smtClean="0"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846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E2BB-5415-43D7-9A31-E7A61170645A}" type="datetime1">
              <a:rPr lang="el-GR" smtClean="0"/>
              <a:t>17/6/2022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642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D82C-268C-42E2-A33A-31D4A553AE54}" type="datetime1">
              <a:rPr lang="el-GR" smtClean="0"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712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81A16-A81E-4B02-851D-6D77319EE800}" type="datetime1">
              <a:rPr lang="el-GR" smtClean="0"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97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EA637-3A0A-4EA7-A13E-AE7EF544860F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034F9-F17C-4376-93EB-C20F40F41F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773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chaniot@uth.g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Σχολεία του Δάσους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1680" y="5987018"/>
            <a:ext cx="655272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Νίκος Χανιωτάκης, ΠΤΔΕ, Πανεπιστήμιο Θεσσαλίας, 2022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</a:t>
            </a:fld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8F3177E8-32F5-1A3A-256C-BD4CE2DA0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623671"/>
            <a:ext cx="7859216" cy="427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1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l-GR" b="1" dirty="0"/>
              <a:t>Σχολεία του δάσους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r>
              <a:rPr lang="el-GR" dirty="0"/>
              <a:t>Εναλλακτικό περιβάλλον διδασκαλίας, </a:t>
            </a:r>
            <a:r>
              <a:rPr lang="el-GR" u="sng" dirty="0"/>
              <a:t>συμπληρωματικό της διδασκαλίας στην τάξη</a:t>
            </a:r>
            <a:r>
              <a:rPr lang="el-GR" dirty="0"/>
              <a:t>, δίνει την ευκαιρία της ενεργούς μάθησης μέσα από τη φύση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613039" y="5589241"/>
            <a:ext cx="43204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600" dirty="0">
                <a:latin typeface="Cavafy Script" pitchFamily="50" charset="-95"/>
              </a:rPr>
              <a:t>Η φύση «διδάσκει»</a:t>
            </a:r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70F7-E4D0-48C2-AF88-B17612E3C31D}" type="datetime1">
              <a:rPr lang="el-GR" smtClean="0"/>
              <a:t>17/6/2022</a:t>
            </a:fld>
            <a:endParaRPr 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301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Βασικά Χαρακτηριστικά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9"/>
            <a:ext cx="8363272" cy="4655541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385763" indent="-385763">
              <a:buAutoNum type="arabicPeriod"/>
            </a:pPr>
            <a:r>
              <a:rPr lang="el-GR" dirty="0"/>
              <a:t>Συχνές και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τακτές επισκέψεις </a:t>
            </a:r>
            <a:r>
              <a:rPr lang="el-GR" dirty="0"/>
              <a:t>σε έναν τοπικό φυσικό χώρο, σε δασικές εκτάσεις ή σε φυσικά περιβάλλοντα με βλάστηση -τουλάχιστον βδομάδα παρά βδομάδα, για μία εκτεταμένη χρονική περίοδο</a:t>
            </a:r>
          </a:p>
          <a:p>
            <a:pPr marL="385763" indent="-385763">
              <a:buAutoNum type="arabicPeriod"/>
            </a:pPr>
            <a:endParaRPr lang="el-GR" sz="1500" dirty="0"/>
          </a:p>
          <a:p>
            <a:pPr marL="385763" indent="-385763">
              <a:buAutoNum type="arabicPeriod"/>
            </a:pPr>
            <a:r>
              <a:rPr lang="el-GR" dirty="0"/>
              <a:t>Ανάπτυξη μακροχρόνιας </a:t>
            </a:r>
            <a:r>
              <a:rPr lang="el-GR" b="1" u="sng" dirty="0" err="1">
                <a:solidFill>
                  <a:schemeClr val="accent3">
                    <a:lumMod val="75000"/>
                  </a:schemeClr>
                </a:solidFill>
              </a:rPr>
              <a:t>φιλοπεριβαλλοντικής</a:t>
            </a:r>
            <a:r>
              <a:rPr lang="el-GR" b="1" u="sng" dirty="0">
                <a:solidFill>
                  <a:schemeClr val="accent3">
                    <a:lumMod val="75000"/>
                  </a:schemeClr>
                </a:solidFill>
              </a:rPr>
              <a:t> συμπεριφοράς </a:t>
            </a:r>
            <a:r>
              <a:rPr lang="el-GR" dirty="0"/>
              <a:t>των μαθητών και κατ’ επέκταση της ευρύτερης κοινότητας </a:t>
            </a:r>
            <a:r>
              <a:rPr lang="en-US" dirty="0"/>
              <a:t>(Knight, 2013)</a:t>
            </a:r>
            <a:endParaRPr lang="el-GR" dirty="0"/>
          </a:p>
          <a:p>
            <a:pPr marL="385763" indent="-385763">
              <a:buAutoNum type="arabicPeriod"/>
            </a:pPr>
            <a:endParaRPr lang="el-GR" sz="1500" dirty="0"/>
          </a:p>
          <a:p>
            <a:pPr marL="385763" indent="-385763">
              <a:buAutoNum type="arabicPeriod"/>
            </a:pPr>
            <a:r>
              <a:rPr lang="el-GR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Ανάληψη ρίσκων </a:t>
            </a:r>
            <a:r>
              <a:rPr lang="el-GR" dirty="0"/>
              <a:t>σε ένα ασφαλές περιβάλλον, με γνώμονα τις προσωπικές δυνατότητες του κάθε παιδιού και τα κίνητρά του</a:t>
            </a:r>
          </a:p>
          <a:p>
            <a:pPr marL="385763" indent="-385763">
              <a:buAutoNum type="arabicPeriod"/>
            </a:pPr>
            <a:endParaRPr lang="el-GR" sz="1500" dirty="0"/>
          </a:p>
          <a:p>
            <a:pPr marL="385763" indent="-385763">
              <a:buAutoNum type="arabicPeriod"/>
            </a:pPr>
            <a:r>
              <a:rPr lang="el-GR" dirty="0"/>
              <a:t>Το πρόγραμμα σχεδιάζεται και υλοποιείται από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ειδικά πιστοποιημένο προσωπικό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/>
              <a:t>(</a:t>
            </a:r>
            <a:r>
              <a:rPr lang="en-US" dirty="0"/>
              <a:t>Forest School Leaders) </a:t>
            </a:r>
            <a:r>
              <a:rPr lang="el-GR" dirty="0"/>
              <a:t>επιπέδου 3 (</a:t>
            </a:r>
            <a:r>
              <a:rPr lang="en-US" dirty="0"/>
              <a:t>Level 3 Forest School Qualification)</a:t>
            </a:r>
            <a:r>
              <a:rPr lang="el-GR" dirty="0"/>
              <a:t> (μέχρι και πιστοποιητικό πρώτων βοηθειών!)</a:t>
            </a:r>
          </a:p>
          <a:p>
            <a:pPr marL="385763" indent="-385763">
              <a:buAutoNum type="arabicPeriod"/>
            </a:pPr>
            <a:endParaRPr lang="el-GR" sz="1500" dirty="0"/>
          </a:p>
          <a:p>
            <a:pPr marL="385763" indent="-385763">
              <a:buAutoNum type="arabicPeriod"/>
            </a:pPr>
            <a:r>
              <a:rPr lang="el-GR" dirty="0"/>
              <a:t>Ο κάθε </a:t>
            </a:r>
            <a:r>
              <a:rPr lang="en-US" dirty="0"/>
              <a:t>leader </a:t>
            </a:r>
            <a:r>
              <a:rPr lang="el-GR" dirty="0"/>
              <a:t>έχει υπ’ ευθύνη του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μικρό αριθμό μαθητών</a:t>
            </a:r>
          </a:p>
          <a:p>
            <a:pPr marL="385763" indent="-385763">
              <a:buAutoNum type="arabicPeriod"/>
            </a:pPr>
            <a:endParaRPr lang="el-GR" sz="1500" dirty="0"/>
          </a:p>
          <a:p>
            <a:pPr marL="385763" indent="-385763">
              <a:buAutoNum type="arabicPeriod"/>
            </a:pPr>
            <a:r>
              <a:rPr lang="el-GR" dirty="0"/>
              <a:t>Σημαντικά στοιχεία της εκπαιδευτικής διαδικασίας: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Ποικιλία </a:t>
            </a:r>
            <a:r>
              <a:rPr lang="el-GR" b="1" dirty="0" err="1">
                <a:solidFill>
                  <a:schemeClr val="accent3">
                    <a:lumMod val="75000"/>
                  </a:schemeClr>
                </a:solidFill>
              </a:rPr>
              <a:t>μαθητοκεντρικών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 προσεγγίσεων </a:t>
            </a:r>
            <a:r>
              <a:rPr lang="el-GR" dirty="0"/>
              <a:t>με βάση τις ανάγκες και τα ενδιαφέροντα των μαθητών - δυνατότητα επιλογών και ελεύθερο παιχνίδι</a:t>
            </a:r>
          </a:p>
          <a:p>
            <a:pPr marL="0" indent="0">
              <a:buNone/>
            </a:pPr>
            <a:endParaRPr lang="el-GR" sz="16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5055-32E2-4915-BD66-8176E0157437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853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Βασικά Χαρακτηριστικά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(2)</a:t>
            </a:r>
            <a:endParaRPr lang="el-G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637112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7. Η διάρκεια και η συχνότητα των επισκέψεων επηρεάζουν τον βαθμό αποτελεσματικότητας: </a:t>
            </a:r>
          </a:p>
          <a:p>
            <a:pPr marL="0" indent="0">
              <a:buNone/>
            </a:pPr>
            <a:r>
              <a:rPr lang="el-GR" sz="3400" b="1" i="1" dirty="0">
                <a:solidFill>
                  <a:schemeClr val="accent3">
                    <a:lumMod val="75000"/>
                  </a:schemeClr>
                </a:solidFill>
              </a:rPr>
              <a:t>Όσο περισσότερος χρόνος, τόσο καλύτερα αποτελέσματα</a:t>
            </a:r>
          </a:p>
          <a:p>
            <a:pPr marL="0" indent="0">
              <a:buNone/>
            </a:pPr>
            <a:endParaRPr lang="el-GR" sz="900" u="sng" dirty="0"/>
          </a:p>
          <a:p>
            <a:pPr marL="0" indent="0">
              <a:buNone/>
            </a:pPr>
            <a:r>
              <a:rPr lang="el-GR" dirty="0"/>
              <a:t>8. </a:t>
            </a:r>
            <a:r>
              <a:rPr lang="el-GR" b="1" u="sng" dirty="0"/>
              <a:t>Όλες τι εποχές</a:t>
            </a:r>
            <a:r>
              <a:rPr lang="el-GR" dirty="0"/>
              <a:t>: οι μαθητές βιώνουν </a:t>
            </a:r>
            <a:r>
              <a:rPr lang="el-GR" u="sng" dirty="0"/>
              <a:t>όλες τις καιρικές συνθήκες </a:t>
            </a:r>
            <a:r>
              <a:rPr lang="el-GR" dirty="0"/>
              <a:t>και τις μεταβολές των εποχών </a:t>
            </a:r>
          </a:p>
          <a:p>
            <a:pPr marL="0" indent="0">
              <a:buNone/>
            </a:pPr>
            <a:r>
              <a:rPr lang="el-GR" sz="3400" b="1" i="1" dirty="0">
                <a:solidFill>
                  <a:srgbClr val="C00000"/>
                </a:solidFill>
              </a:rPr>
              <a:t>“Δεν υπάρχει κακός καιρός, μόνο κακή ενδυμασία”</a:t>
            </a:r>
            <a:endParaRPr lang="el-GR" sz="3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l-GR" sz="1000" dirty="0"/>
          </a:p>
          <a:p>
            <a:pPr marL="0" indent="0">
              <a:buNone/>
            </a:pPr>
            <a:r>
              <a:rPr lang="el-GR" dirty="0"/>
              <a:t>9. Η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μόνη επικίνδυνη ημέρα</a:t>
            </a:r>
            <a:r>
              <a:rPr lang="el-GR" dirty="0"/>
              <a:t>: όταν πνέουν </a:t>
            </a:r>
            <a:r>
              <a:rPr lang="el-GR" u="sng" dirty="0"/>
              <a:t>δυνατοί  άνεμοι</a:t>
            </a:r>
          </a:p>
          <a:p>
            <a:pPr marL="0" indent="0">
              <a:buNone/>
            </a:pPr>
            <a:r>
              <a:rPr lang="el-GR" dirty="0"/>
              <a:t>και υπάρχει κίνδυνος τραυματισμού από δέντρα ή κλαδιά που μπορεί να σπάσουν (τότε: σε ανοιχτές εκτάσεις)</a:t>
            </a:r>
          </a:p>
          <a:p>
            <a:pPr marL="0" indent="0">
              <a:buNone/>
            </a:pPr>
            <a:endParaRPr lang="el-GR" sz="1000" dirty="0"/>
          </a:p>
          <a:p>
            <a:pPr marL="0" indent="0">
              <a:buNone/>
            </a:pPr>
            <a:r>
              <a:rPr lang="el-GR" dirty="0"/>
              <a:t>10. Πολλά παιδιά </a:t>
            </a:r>
            <a:r>
              <a:rPr lang="el-GR" b="1" u="sng" dirty="0">
                <a:solidFill>
                  <a:schemeClr val="accent3">
                    <a:lumMod val="75000"/>
                  </a:schemeClr>
                </a:solidFill>
              </a:rPr>
              <a:t>δεν νιώθουν καλά, δεν αποδίδουν στις αίθουσες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διδασκαλίας</a:t>
            </a:r>
            <a:r>
              <a:rPr lang="el-GR" dirty="0"/>
              <a:t>. Στην ύπαιθρο ενθαρρύνονται να αναπτύσσουν κίνητρα και έμφυτη περιέργεια για μάθηση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D4-AF4C-44F5-B34A-995E8B585AB8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593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Σχολείο του Δάσους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l-GR" sz="2800" u="sng" dirty="0"/>
              <a:t>Αποτελεσματικό</a:t>
            </a:r>
            <a:r>
              <a:rPr lang="el-GR" sz="2800" dirty="0"/>
              <a:t>: παιδιά με μαθησιακές δυσκολίες, με προβλήματα συμπεριφοράς, από διαφορετικά πολιτισμικά/γλωσσικά περιβάλλοντα (προσαρμογή)</a:t>
            </a:r>
          </a:p>
          <a:p>
            <a:r>
              <a:rPr lang="el-GR" sz="2800" u="sng" dirty="0"/>
              <a:t>Όχι ιδιαίτερα κατάλληλο</a:t>
            </a:r>
            <a:r>
              <a:rPr lang="el-GR" sz="2800" dirty="0"/>
              <a:t>: παιδιά με αισθητηριακές και κινητικές δυσκολίες</a:t>
            </a:r>
          </a:p>
          <a:p>
            <a:r>
              <a:rPr lang="el-GR" sz="2800" u="sng" dirty="0"/>
              <a:t>Φυσικό περιβάλλον</a:t>
            </a:r>
            <a:r>
              <a:rPr lang="el-GR" sz="2800" dirty="0"/>
              <a:t>: ανάπτυξη σχέσεων ανάμεσα στο παιδί και στη φύση</a:t>
            </a:r>
          </a:p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9EC0D-637D-4CCE-9ABD-18FC51432411}" type="datetime1">
              <a:rPr lang="el-GR" smtClean="0"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241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Δραστηριότητες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Δημιουργικό παιχνίδι - αναγνώριση φυτών και ζώων  -Κατασκευές   - σκαρφάλωμα σε δέντρα</a:t>
            </a:r>
          </a:p>
          <a:p>
            <a:r>
              <a:rPr lang="el-GR" dirty="0"/>
              <a:t>Χειροτεχνία με υλικά που βρίσκονται στη φύση</a:t>
            </a:r>
          </a:p>
          <a:p>
            <a:r>
              <a:rPr lang="el-GR" dirty="0"/>
              <a:t>Μουσική, χορός, θέατρο, αφήγηση ιστοριών</a:t>
            </a:r>
          </a:p>
          <a:p>
            <a:r>
              <a:rPr lang="el-GR" dirty="0"/>
              <a:t>Άναμμα φωτιάς </a:t>
            </a:r>
          </a:p>
          <a:p>
            <a:r>
              <a:rPr lang="el-GR" dirty="0"/>
              <a:t>Μαγείρεμα</a:t>
            </a:r>
          </a:p>
          <a:p>
            <a:r>
              <a:rPr lang="el-GR" dirty="0"/>
              <a:t>Ξυλογλυπτική</a:t>
            </a:r>
          </a:p>
          <a:p>
            <a:r>
              <a:rPr lang="el-GR" dirty="0"/>
              <a:t>Εξοικείωση με </a:t>
            </a:r>
          </a:p>
          <a:p>
            <a:pPr marL="0" indent="0">
              <a:buNone/>
            </a:pPr>
            <a:r>
              <a:rPr lang="el-GR" dirty="0"/>
              <a:t>εργαλεία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97E2B-11B0-49BD-930A-4020360745AE}" type="datetime1">
              <a:rPr lang="el-GR" smtClean="0"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84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Σχολείο του Δάσους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3127" y="1916832"/>
            <a:ext cx="8229600" cy="3528392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dirty="0"/>
              <a:t>Απευθύνεται κυρίως σε παιδιά </a:t>
            </a:r>
            <a:r>
              <a:rPr lang="el-GR" b="1" dirty="0"/>
              <a:t>νηπιακής ηλικίας και δημοτικού</a:t>
            </a:r>
            <a:r>
              <a:rPr lang="el-GR" dirty="0"/>
              <a:t>. </a:t>
            </a:r>
          </a:p>
          <a:p>
            <a:r>
              <a:rPr lang="el-GR" dirty="0"/>
              <a:t>Υπάρχουν όμως και φορές που απευθύνεται σε </a:t>
            </a:r>
            <a:r>
              <a:rPr lang="el-GR" b="1" dirty="0"/>
              <a:t>εφήβους και ενήλικες </a:t>
            </a:r>
            <a:r>
              <a:rPr lang="el-GR" dirty="0"/>
              <a:t>με συναισθηματικές και </a:t>
            </a:r>
            <a:r>
              <a:rPr lang="el-GR" dirty="0" err="1"/>
              <a:t>συμπεριφορικές</a:t>
            </a:r>
            <a:r>
              <a:rPr lang="el-GR" dirty="0"/>
              <a:t> δυσκολίες (</a:t>
            </a:r>
            <a:r>
              <a:rPr lang="el-GR" dirty="0" err="1"/>
              <a:t>Doyle</a:t>
            </a:r>
            <a:r>
              <a:rPr lang="el-GR" dirty="0"/>
              <a:t> &amp; </a:t>
            </a:r>
            <a:r>
              <a:rPr lang="el-GR" dirty="0" err="1"/>
              <a:t>Milchem</a:t>
            </a:r>
            <a:r>
              <a:rPr lang="el-GR" dirty="0"/>
              <a:t>, 2012)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7836-AF91-4989-A29A-3EA9D4FEFCB3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4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Σχολείο του Δάσους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/>
              <a:t>Προσκαλούνται και οι γονείς </a:t>
            </a:r>
            <a:r>
              <a:rPr lang="el-GR" dirty="0"/>
              <a:t>να βιώσουν μία αντίστοιχη εμπειρία με τα παιδιά τους στον χώρο του </a:t>
            </a:r>
            <a:r>
              <a:rPr lang="el-GR" dirty="0" err="1"/>
              <a:t>Forest</a:t>
            </a:r>
            <a:r>
              <a:rPr lang="el-GR" dirty="0"/>
              <a:t> </a:t>
            </a:r>
            <a:r>
              <a:rPr lang="el-GR" dirty="0" err="1"/>
              <a:t>School</a:t>
            </a:r>
            <a:endParaRPr lang="el-GR" dirty="0"/>
          </a:p>
          <a:p>
            <a:endParaRPr lang="el-GR" sz="900" dirty="0"/>
          </a:p>
          <a:p>
            <a:r>
              <a:rPr lang="el-GR" dirty="0"/>
              <a:t>Κεντρικό ρόλο παίζει η </a:t>
            </a:r>
            <a:r>
              <a:rPr lang="el-GR" b="1" dirty="0"/>
              <a:t>εμπιστοσύνη</a:t>
            </a:r>
            <a:r>
              <a:rPr lang="el-GR" dirty="0"/>
              <a:t> μεταξύ των συμμετεχόντων, ιδίως στο θέμα των κανόνων και της ασφάλειας</a:t>
            </a:r>
          </a:p>
          <a:p>
            <a:endParaRPr lang="el-GR" sz="900" dirty="0"/>
          </a:p>
          <a:p>
            <a:r>
              <a:rPr lang="el-GR" dirty="0"/>
              <a:t>Οι σχέσεις που αναπτύσσονται, είναι </a:t>
            </a:r>
            <a:r>
              <a:rPr lang="el-GR" b="1" dirty="0"/>
              <a:t>το κλειδί των εμπειριών</a:t>
            </a:r>
            <a:r>
              <a:rPr lang="el-GR" dirty="0"/>
              <a:t> που αποκτιούνται: σχέσεις μεταξύ των παιδιών και του περιβάλλοντος, σχέσεις μεταξύ των παιδιών, σχέσεις μεταξύ ενηλίκων και παιδιών.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390C-C5FD-40BB-AE3F-ACAA1F8C1300}" type="datetime1">
              <a:rPr lang="el-GR" smtClean="0"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682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παιδιά δουλεύοντας ομαδικά έρχονται σε επαφή με </a:t>
            </a:r>
            <a:r>
              <a:rPr lang="el-GR" b="1" dirty="0"/>
              <a:t>μαθηματικές έννοιες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/>
              <a:t>(π.χ. κατασκευή μικρών φωλιών [</a:t>
            </a:r>
            <a:r>
              <a:rPr lang="el-GR" dirty="0" err="1"/>
              <a:t>shelter</a:t>
            </a:r>
            <a:r>
              <a:rPr lang="el-GR" dirty="0"/>
              <a:t>] από ξύλα και άλλες παρόμοιες δραστηριότητες)</a:t>
            </a: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Σχολείο του Δάσους</a:t>
            </a: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6162-0578-4356-92BC-4EB801461896}" type="datetime1">
              <a:rPr lang="el-GR" smtClean="0"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891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Οφέλη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595226"/>
            <a:ext cx="8640960" cy="4761123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Ευαισθητοποίηση</a:t>
            </a:r>
            <a:r>
              <a:rPr lang="el-GR" dirty="0"/>
              <a:t>  για τα περιβαλλοντικά προβλήματα</a:t>
            </a:r>
          </a:p>
          <a:p>
            <a:endParaRPr lang="el-GR" sz="1100" dirty="0"/>
          </a:p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Βελτίωση φυσικών δεξιοτήτων </a:t>
            </a:r>
            <a:r>
              <a:rPr lang="el-GR" dirty="0"/>
              <a:t>(λόγω της ελεύθερης κίνησης στο χώρο) –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σωματική αντοχή</a:t>
            </a:r>
          </a:p>
          <a:p>
            <a:endParaRPr lang="el-GR" sz="1100" dirty="0"/>
          </a:p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Γνώση και σεβασμός του φυσικού περιβάλλοντος </a:t>
            </a:r>
            <a:r>
              <a:rPr lang="el-GR" dirty="0"/>
              <a:t>(μέσω παρατήρησης των φυσικών φαινομένων, αναγνώρισης χλωρίδας &amp; πανίδας) -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περιβαλλοντική επίγνωση </a:t>
            </a:r>
            <a:r>
              <a:rPr lang="el-GR" dirty="0"/>
              <a:t>(</a:t>
            </a:r>
            <a:r>
              <a:rPr lang="en-US" dirty="0"/>
              <a:t>environmental awareness)</a:t>
            </a:r>
            <a:endParaRPr lang="el-GR" dirty="0"/>
          </a:p>
          <a:p>
            <a:endParaRPr lang="el-GR" sz="1100" dirty="0"/>
          </a:p>
          <a:p>
            <a:r>
              <a:rPr lang="el-GR" dirty="0"/>
              <a:t>Ανάπτυξη δεξιοτήτων που αφορούν την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επίλυση προβλημάτων.</a:t>
            </a:r>
          </a:p>
          <a:p>
            <a:endParaRPr lang="el-GR" sz="1000" u="sng" dirty="0"/>
          </a:p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Βελτίωση κοινωνικών δεξιοτήτων </a:t>
            </a:r>
            <a:r>
              <a:rPr lang="el-GR" dirty="0"/>
              <a:t>(συνείδηση των επιπτώσεων των δράσεων, μαθαίνουν να μοιράζονται να συνεργάζονται για την επίτευξη ενός κοινού στόχου)</a:t>
            </a: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CCA4-D108-4648-AD35-1E42A5C849C5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46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416824" cy="5562619"/>
          </a:xfrm>
        </p:spPr>
      </p:pic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8659-0B3B-49CC-AE89-3FA07D394AA1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474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l-GR" b="1" dirty="0"/>
              <a:t>Εκπαίδευση για την αειφόρο ανάπτυξη </a:t>
            </a:r>
            <a:r>
              <a:rPr lang="el-GR" sz="2000" b="1" dirty="0"/>
              <a:t>(1)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844824"/>
            <a:ext cx="8640960" cy="43924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800" b="1" dirty="0"/>
              <a:t>Τρεις βασικές προσεγγίσεις: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:  </a:t>
            </a:r>
            <a:r>
              <a:rPr lang="el-GR" sz="2800" dirty="0"/>
              <a:t>Εκπαίδευση</a:t>
            </a:r>
            <a:r>
              <a:rPr lang="el-GR" sz="2800" b="1" dirty="0"/>
              <a:t> «για (</a:t>
            </a:r>
            <a:r>
              <a:rPr lang="el-GR" sz="2800" b="1" dirty="0" err="1"/>
              <a:t>about</a:t>
            </a:r>
            <a:r>
              <a:rPr lang="el-GR" sz="2800" b="1" dirty="0"/>
              <a:t>) το περιβάλλον»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: </a:t>
            </a:r>
            <a:r>
              <a:rPr lang="el-GR" sz="2800" dirty="0"/>
              <a:t>Εκπαίδευση</a:t>
            </a:r>
            <a:r>
              <a:rPr lang="el-GR" sz="2800" b="1" dirty="0"/>
              <a:t> «μέσα (in) στο περιβάλλον»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: Ε</a:t>
            </a:r>
            <a:r>
              <a:rPr lang="el-GR" sz="2800" dirty="0"/>
              <a:t>κπαίδευση</a:t>
            </a:r>
            <a:r>
              <a:rPr lang="el-GR" sz="2800" b="1" dirty="0"/>
              <a:t> «για χάρη (for) του περιβάλλοντος»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7067-A76D-4C8F-979A-349387E47D39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r>
              <a:rPr lang="el-GR" dirty="0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2750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Οφέλη</a:t>
            </a:r>
            <a:r>
              <a:rPr lang="el-GR" dirty="0"/>
              <a:t> </a:t>
            </a:r>
            <a:r>
              <a:rPr lang="el-GR" sz="1800" dirty="0"/>
              <a:t>(2)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l-GR" dirty="0"/>
              <a:t>Βελτίωση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επικοινωνιακών δεξιοτήτων </a:t>
            </a:r>
            <a:r>
              <a:rPr lang="el-GR" dirty="0"/>
              <a:t>(μοιράζονται τις ιδέες τους)</a:t>
            </a:r>
          </a:p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Κινητοποίηση</a:t>
            </a:r>
            <a:r>
              <a:rPr lang="el-GR" dirty="0"/>
              <a:t>  των μαθητών και βελτίωση της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αυτοσυγκέντρωσης</a:t>
            </a:r>
            <a:r>
              <a:rPr lang="el-GR" dirty="0"/>
              <a:t> (επικεντρώνονται σε συγκεκριμένες εργασίες που απαιτούν προσοχή).</a:t>
            </a:r>
          </a:p>
          <a:p>
            <a:r>
              <a:rPr lang="el-GR" dirty="0"/>
              <a:t>Υποστήριξη της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δημιουργικής σκέψης και φαντασίας</a:t>
            </a:r>
            <a:r>
              <a:rPr lang="el-GR" dirty="0"/>
              <a:t>.</a:t>
            </a:r>
          </a:p>
          <a:p>
            <a:r>
              <a:rPr lang="el-GR" dirty="0"/>
              <a:t>Ανάπτυξη αυτοεκτίμησης, αυτοπεποίθησης, ανεξαρτησίας (επιτεύξιμα  έργα)</a:t>
            </a:r>
          </a:p>
          <a:p>
            <a:r>
              <a:rPr lang="el-GR" dirty="0"/>
              <a:t>Βελτίωση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προσαρμοστικότητας </a:t>
            </a:r>
            <a:r>
              <a:rPr lang="el-GR" dirty="0"/>
              <a:t>(δραστηριότητες όλο το χρόνο).</a:t>
            </a: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DF3E-9144-429B-B4F9-D95F25C38E44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163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Beach Schools 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/>
              <a:t>Τελευταία και σε παραλίες! Με την ίδια φιλοσοφία των </a:t>
            </a:r>
            <a:r>
              <a:rPr lang="el-GR" dirty="0" err="1"/>
              <a:t>Forest</a:t>
            </a:r>
            <a:r>
              <a:rPr lang="el-GR" dirty="0"/>
              <a:t> </a:t>
            </a:r>
            <a:r>
              <a:rPr lang="el-GR" dirty="0" err="1"/>
              <a:t>Schools</a:t>
            </a:r>
            <a:r>
              <a:rPr lang="el-GR" dirty="0"/>
              <a:t> λειτουργούν και τα </a:t>
            </a:r>
            <a:r>
              <a:rPr lang="el-GR" b="1" dirty="0" err="1"/>
              <a:t>Beach</a:t>
            </a:r>
            <a:r>
              <a:rPr lang="el-GR" b="1" dirty="0"/>
              <a:t> </a:t>
            </a:r>
            <a:r>
              <a:rPr lang="el-GR" b="1" dirty="0" err="1"/>
              <a:t>Schools</a:t>
            </a:r>
            <a:r>
              <a:rPr lang="el-GR" b="1" dirty="0"/>
              <a:t> </a:t>
            </a:r>
            <a:r>
              <a:rPr lang="el-GR" sz="1800" dirty="0"/>
              <a:t>(</a:t>
            </a:r>
            <a:r>
              <a:rPr lang="el-GR" sz="1800" dirty="0" err="1"/>
              <a:t>Forest</a:t>
            </a:r>
            <a:r>
              <a:rPr lang="el-GR" sz="1800" dirty="0"/>
              <a:t> </a:t>
            </a:r>
            <a:r>
              <a:rPr lang="el-GR" sz="1800" dirty="0" err="1"/>
              <a:t>Schools</a:t>
            </a:r>
            <a:r>
              <a:rPr lang="el-GR" sz="1800" dirty="0"/>
              <a:t>, 2017)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2AA6-7E76-439F-8DF7-7C0176C68EB1}" type="datetime1">
              <a:rPr lang="el-GR" smtClean="0"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529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accent3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Σχολεία του δάσους στην Ελλάδα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2240868"/>
            <a:ext cx="6115050" cy="3371850"/>
          </a:xfrm>
        </p:spPr>
        <p:txBody>
          <a:bodyPr>
            <a:normAutofit/>
          </a:bodyPr>
          <a:lstStyle/>
          <a:p>
            <a:pPr algn="just"/>
            <a:r>
              <a:rPr lang="el-GR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«</a:t>
            </a:r>
            <a:r>
              <a:rPr lang="el-GR" sz="2000" b="1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Πευκίτες</a:t>
            </a:r>
            <a:r>
              <a:rPr lang="el-GR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», Αττική (2007)</a:t>
            </a:r>
          </a:p>
          <a:p>
            <a:pPr algn="just"/>
            <a:r>
              <a:rPr lang="el-GR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«Ηλίανθος», Χανιά</a:t>
            </a:r>
          </a:p>
          <a:p>
            <a:pPr algn="just"/>
            <a:r>
              <a:rPr lang="el-GR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«</a:t>
            </a:r>
            <a:r>
              <a:rPr lang="el-GR" sz="2000" b="1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Καριάτζουλες</a:t>
            </a:r>
            <a:r>
              <a:rPr lang="el-GR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», Χανιά</a:t>
            </a:r>
          </a:p>
          <a:p>
            <a:pPr algn="just"/>
            <a:r>
              <a:rPr lang="el-GR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«Ο Σπόρος», Λέσβος</a:t>
            </a:r>
          </a:p>
          <a:p>
            <a:pPr algn="just"/>
            <a:r>
              <a:rPr lang="el-GR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Σχολείο Δάσους Χίου</a:t>
            </a:r>
          </a:p>
          <a:p>
            <a:pPr algn="just"/>
            <a:r>
              <a:rPr lang="el-GR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sz="2000" b="1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Babyland</a:t>
            </a:r>
            <a:r>
              <a:rPr lang="en-US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l-GR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Βόλος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9E43422-35C3-4D5E-982E-92F7F2111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2132856"/>
            <a:ext cx="2052228" cy="205222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310452D-73EE-4EE6-9A1F-19C97A54D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204" y="2338328"/>
            <a:ext cx="2181345" cy="21813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4AE4817-7B45-449C-99AF-6D696DF856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600" b="92456"/>
          <a:stretch/>
        </p:blipFill>
        <p:spPr>
          <a:xfrm>
            <a:off x="6408205" y="4519673"/>
            <a:ext cx="2371722" cy="71761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C372A87-18C4-40BF-8F1F-66A093904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806" y="4185085"/>
            <a:ext cx="2334488" cy="1647047"/>
          </a:xfrm>
          <a:prstGeom prst="rect">
            <a:avLst/>
          </a:prstGeom>
        </p:spPr>
      </p:pic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29C9-57CE-43DE-B99D-CB074EEEB633}" type="datetime1">
              <a:rPr lang="el-GR" smtClean="0"/>
              <a:t>17/6/2022</a:t>
            </a:fld>
            <a:endParaRPr lang="el-GR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2113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6311"/>
            <a:ext cx="8003232" cy="6002425"/>
          </a:xfrm>
        </p:spPr>
      </p:pic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C375-4810-44CC-B4F1-90785B7C311C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104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72400" cy="850106"/>
          </a:xfr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l-GR" sz="3300" b="1" dirty="0">
                <a:solidFill>
                  <a:schemeClr val="accent3">
                    <a:lumMod val="75000"/>
                  </a:schemeClr>
                </a:solidFill>
                <a:effectLst/>
              </a:rPr>
              <a:t>Το πρώτο Σχολείο του Δάσους στην Ελλάδα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84784"/>
            <a:ext cx="8244408" cy="509857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Από το 2015</a:t>
            </a:r>
          </a:p>
          <a:p>
            <a:r>
              <a:rPr lang="el-GR" dirty="0"/>
              <a:t>Αττική  (Δήμος Διονύσου, στην περιοχή της </a:t>
            </a:r>
            <a:r>
              <a:rPr lang="el-GR" dirty="0" err="1"/>
              <a:t>Σταμάτας</a:t>
            </a:r>
            <a:r>
              <a:rPr lang="el-GR" dirty="0"/>
              <a:t>).</a:t>
            </a:r>
            <a:r>
              <a:rPr lang="el-GR" b="1" dirty="0"/>
              <a:t> </a:t>
            </a:r>
            <a:endParaRPr lang="el-GR" dirty="0"/>
          </a:p>
          <a:p>
            <a:r>
              <a:rPr lang="el-GR" i="1" dirty="0"/>
              <a:t>Ονομασία:</a:t>
            </a:r>
            <a:r>
              <a:rPr lang="el-GR" b="1" dirty="0"/>
              <a:t> </a:t>
            </a:r>
            <a:r>
              <a:rPr lang="el-GR" sz="3500" b="1" dirty="0" err="1">
                <a:solidFill>
                  <a:schemeClr val="accent3">
                    <a:lumMod val="75000"/>
                  </a:schemeClr>
                </a:solidFill>
              </a:rPr>
              <a:t>Πευκίτες</a:t>
            </a:r>
            <a:endParaRPr lang="el-GR" sz="35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l-GR" dirty="0"/>
              <a:t>Ο χώρος: </a:t>
            </a:r>
          </a:p>
          <a:p>
            <a:pPr>
              <a:buFontTx/>
              <a:buChar char="-"/>
            </a:pPr>
            <a:r>
              <a:rPr lang="el-GR" dirty="0"/>
              <a:t>εύκολη πρόσβαση </a:t>
            </a:r>
          </a:p>
          <a:p>
            <a:pPr>
              <a:buFontTx/>
              <a:buChar char="-"/>
            </a:pPr>
            <a:r>
              <a:rPr lang="el-GR" dirty="0"/>
              <a:t>πολυμορφία στις εναλλαγές του φυσικού περιβάλλοντος (δάσος, ποταμάκια, λίμνη, γεωργικό τοπίο)</a:t>
            </a:r>
          </a:p>
          <a:p>
            <a:pPr>
              <a:buFontTx/>
              <a:buChar char="-"/>
            </a:pPr>
            <a:r>
              <a:rPr lang="el-GR" dirty="0"/>
              <a:t>Πέτρινη καλύβα (ως καταφύγιο), ρυάκι, πλατάνια, πεύκα.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A4C6-C978-4997-A862-7837912DA907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9485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3024336" cy="1143000"/>
          </a:xfr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el-GR" dirty="0" err="1">
                <a:solidFill>
                  <a:schemeClr val="accent3">
                    <a:lumMod val="75000"/>
                  </a:schemeClr>
                </a:solidFill>
              </a:rPr>
              <a:t>Πευκίτες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  <a:solidFill>
            <a:schemeClr val="bg2"/>
          </a:solidFill>
          <a:ln>
            <a:solidFill>
              <a:srgbClr val="FFC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l-GR" dirty="0">
                <a:latin typeface="Cavafy Script" pitchFamily="50" charset="-95"/>
              </a:rPr>
              <a:t>«Στο σχολείο του δάσους, δεν κάνουμε κήρυγμα για την προστασία της φύσης, αλλά ερωτευόμαστε μια συγκεκριμένη τοποθεσία και μεγαλώνοντας αγαπάμε όλο τον πλανήτη, προσδιορίζοντας την θέση μας μέσα του. Η φύση έχει έναν σκοπό στη μάθηση, την παρατήρηση, στην ανάπτυξη του παιδιού. Γι’ αυτό δεν έχει νόημα μια προσέγγιση τυχαίας δραστηριότητας»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5F4A-29FE-4554-B427-8CE89FBE6D1A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1172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Tinkering school</a:t>
            </a:r>
            <a:endParaRPr lang="el-GR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r>
              <a:rPr lang="el-GR" dirty="0"/>
              <a:t>Σχολείο μαστορέματος</a:t>
            </a:r>
            <a:r>
              <a:rPr lang="en-US" dirty="0"/>
              <a:t>: </a:t>
            </a:r>
            <a:r>
              <a:rPr lang="el-GR" dirty="0"/>
              <a:t>τα παιδιά</a:t>
            </a:r>
            <a:r>
              <a:rPr lang="en-US" dirty="0"/>
              <a:t> </a:t>
            </a:r>
            <a:r>
              <a:rPr lang="el-GR" dirty="0"/>
              <a:t>πειραματίζονται και κάνουν κατασκευές με «πραγματικά» υλικά, τα οποία είναι ξύλο, μέταλλο, χρώματα και χαρτόνια</a:t>
            </a: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5E41-14AD-4317-8926-DE244591AB05}" type="datetime1">
              <a:rPr lang="el-GR" smtClean="0"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886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Tinkering school</a:t>
            </a:r>
            <a:endParaRPr lang="el-GR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121275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μη κερδοσκοπική οργάνωση </a:t>
            </a:r>
          </a:p>
          <a:p>
            <a:r>
              <a:rPr lang="en-US" dirty="0"/>
              <a:t>Motto: think-make-tinker</a:t>
            </a:r>
          </a:p>
          <a:p>
            <a:pPr marL="0" indent="0">
              <a:buNone/>
            </a:pPr>
            <a:r>
              <a:rPr lang="el-GR" u="sng" dirty="0"/>
              <a:t>Τα παιδιά:</a:t>
            </a:r>
          </a:p>
          <a:p>
            <a:r>
              <a:rPr lang="el-GR" dirty="0"/>
              <a:t>μαθαίνουν κάνοντας</a:t>
            </a:r>
          </a:p>
          <a:p>
            <a:r>
              <a:rPr lang="el-GR" dirty="0"/>
              <a:t>κάνουν λάθη και </a:t>
            </a:r>
          </a:p>
          <a:p>
            <a:pPr marL="0" indent="0">
              <a:buNone/>
            </a:pPr>
            <a:r>
              <a:rPr lang="el-GR" dirty="0"/>
              <a:t>    μαθαίνουν από αυτά </a:t>
            </a:r>
          </a:p>
          <a:p>
            <a:r>
              <a:rPr lang="el-GR" dirty="0"/>
              <a:t>Μαγειρεύουν – </a:t>
            </a:r>
            <a:r>
              <a:rPr lang="el-GR" dirty="0" err="1"/>
              <a:t>ταϊζουν</a:t>
            </a:r>
            <a:r>
              <a:rPr lang="el-GR" dirty="0"/>
              <a:t> ζώα</a:t>
            </a:r>
          </a:p>
          <a:p>
            <a:r>
              <a:rPr lang="el-GR" dirty="0"/>
              <a:t>συνεργάζονται – δημιουργούν φιλίες</a:t>
            </a:r>
          </a:p>
          <a:p>
            <a:r>
              <a:rPr lang="el-GR" dirty="0"/>
              <a:t>μαθαίνουν να επιμένουν και να προσπαθούν…</a:t>
            </a:r>
          </a:p>
          <a:p>
            <a:r>
              <a:rPr lang="el-GR" dirty="0"/>
              <a:t>επωφελούνται από το παιχνίδι με πράγματα που κάποιοι γονείς θεωρούν </a:t>
            </a:r>
            <a:r>
              <a:rPr lang="el-GR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επικίνδυνα</a:t>
            </a:r>
            <a:r>
              <a:rPr lang="el-GR" dirty="0"/>
              <a:t>. 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99F7-7294-4416-8B30-6B9EF984D873}" type="datetime1">
              <a:rPr lang="el-GR" smtClean="0"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2738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Tinkering school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l-GR" dirty="0"/>
              <a:t>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Workshops </a:t>
            </a:r>
            <a:r>
              <a:rPr lang="el-GR" u="sng" dirty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Break camp</a:t>
            </a:r>
            <a:r>
              <a:rPr lang="el-GR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πραγματοποιούνται κατά τη διάρκεια των σαββατοκύριακων και διακοπών του σχολείου.</a:t>
            </a:r>
          </a:p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After school</a:t>
            </a:r>
            <a:r>
              <a:rPr lang="el-GR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μετά το σχολείο συναντιούνται ανά βδομάδα για 8- 9 εβδομάδες.</a:t>
            </a:r>
          </a:p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Summer overnight camp</a:t>
            </a:r>
            <a:r>
              <a:rPr lang="el-GR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κατασκήνωση διάρκειας μίας εβδομάδας σε φυσικό περιβάλλον μακριά από την πόλη.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Summer day camp</a:t>
            </a:r>
            <a:r>
              <a:rPr lang="el-GR" u="sng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διάρκεια 5 ημερών όπου υλοποιούν ένα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στην πόλη. 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12F4-D145-4DCB-A98B-0B4D5752C8EE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540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1979712" y="250846"/>
            <a:ext cx="4608512" cy="729884"/>
          </a:xfr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Projects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457200" y="1268761"/>
            <a:ext cx="8229600" cy="5112568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lvl="0"/>
            <a:endParaRPr lang="el-GR" dirty="0"/>
          </a:p>
          <a:p>
            <a:pPr lvl="0"/>
            <a:r>
              <a:rPr lang="el-GR" dirty="0"/>
              <a:t>Τρενάκι </a:t>
            </a:r>
            <a:r>
              <a:rPr lang="el-GR" dirty="0" err="1"/>
              <a:t>λούναπαρκ</a:t>
            </a:r>
            <a:r>
              <a:rPr lang="el-GR" dirty="0"/>
              <a:t> - τρένο με βαγόνια</a:t>
            </a:r>
          </a:p>
          <a:p>
            <a:pPr lvl="0"/>
            <a:r>
              <a:rPr lang="el-GR" dirty="0"/>
              <a:t>Γέφυρα με σκοινιά και πλαστικές σακούλες</a:t>
            </a:r>
          </a:p>
          <a:p>
            <a:pPr lvl="0"/>
            <a:r>
              <a:rPr lang="el-GR" dirty="0" err="1"/>
              <a:t>Δεντρόσπιτα</a:t>
            </a:r>
            <a:r>
              <a:rPr lang="el-GR" dirty="0"/>
              <a:t> – Ιστιοφόρα -Βάρκες</a:t>
            </a:r>
          </a:p>
          <a:p>
            <a:pPr lvl="0"/>
            <a:r>
              <a:rPr lang="el-GR" dirty="0"/>
              <a:t>Ποδήλατο για οχτώ άτομα</a:t>
            </a:r>
          </a:p>
          <a:p>
            <a:pPr lvl="0"/>
            <a:r>
              <a:rPr lang="el-GR" dirty="0"/>
              <a:t>Πίστα του </a:t>
            </a:r>
            <a:r>
              <a:rPr lang="en-US" dirty="0"/>
              <a:t>bowling</a:t>
            </a:r>
            <a:r>
              <a:rPr lang="el-GR" dirty="0"/>
              <a:t> και ειδικές μπάλες</a:t>
            </a:r>
          </a:p>
          <a:p>
            <a:pPr marL="0" lvl="0" indent="0">
              <a:buNone/>
            </a:pPr>
            <a:endParaRPr lang="el-GR" dirty="0"/>
          </a:p>
          <a:p>
            <a:pPr marL="0" lvl="0" indent="0">
              <a:buNone/>
            </a:pPr>
            <a:r>
              <a:rPr lang="el-GR" dirty="0"/>
              <a:t>Τα </a:t>
            </a:r>
            <a:r>
              <a:rPr lang="en-US" dirty="0"/>
              <a:t>project</a:t>
            </a:r>
            <a:r>
              <a:rPr lang="el-GR" dirty="0"/>
              <a:t> αλλάζουν συνεχώς κάθε χρόνο αλλά και από περίοδο σε περίοδο.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BE7E-8D47-4304-8E00-FA0009B28258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847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l-GR" b="1" dirty="0"/>
              <a:t>Εκπαίδευση για την αειφόρο ανάπτυξη </a:t>
            </a:r>
            <a:r>
              <a:rPr lang="el-GR" sz="2000" b="1" dirty="0"/>
              <a:t>(2)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628800"/>
            <a:ext cx="833583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1.  </a:t>
            </a:r>
            <a:r>
              <a:rPr lang="el-GR" b="1" dirty="0"/>
              <a:t>Εκπαίδευση «για (</a:t>
            </a:r>
            <a:r>
              <a:rPr lang="el-GR" b="1" dirty="0" err="1"/>
              <a:t>about</a:t>
            </a:r>
            <a:r>
              <a:rPr lang="el-GR" b="1" dirty="0"/>
              <a:t>) το περιβάλλον»:</a:t>
            </a:r>
          </a:p>
          <a:p>
            <a:pPr marL="0" indent="0">
              <a:buNone/>
            </a:pPr>
            <a:r>
              <a:rPr lang="el-GR" b="1" u="sng" dirty="0"/>
              <a:t>Γνώση</a:t>
            </a:r>
            <a:r>
              <a:rPr lang="el-GR" u="sng" dirty="0"/>
              <a:t> και κατανόηση </a:t>
            </a:r>
            <a:r>
              <a:rPr lang="el-GR" dirty="0"/>
              <a:t>των κοινωνικών, πολιτικών, οικονομικών και </a:t>
            </a:r>
            <a:r>
              <a:rPr lang="el-GR" dirty="0" err="1"/>
              <a:t>φυσικο</a:t>
            </a:r>
            <a:r>
              <a:rPr lang="el-GR" dirty="0"/>
              <a:t>-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επιστημονικών παραγόντων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που καθορίζουν τη λειτουργία </a:t>
            </a:r>
          </a:p>
          <a:p>
            <a:pPr marL="0" indent="0">
              <a:buNone/>
            </a:pPr>
            <a:r>
              <a:rPr lang="el-GR" dirty="0"/>
              <a:t>των οικοσυστημάτων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0A50D-8CE7-42A8-8374-2D8CBEC6EA89}" type="datetime1">
              <a:rPr lang="el-GR" smtClean="0"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635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963467"/>
            <a:ext cx="6447501" cy="702425"/>
          </a:xfr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accent3">
                    <a:lumMod val="75000"/>
                  </a:schemeClr>
                </a:solidFill>
                <a:latin typeface="Calibri,Bold"/>
              </a:rPr>
              <a:t>Το αειφόρο σχολείο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001" y="2141027"/>
            <a:ext cx="7808415" cy="36726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Ελληνική Εταιρεία Περιβάλλοντος και Πολιτισμού (ΕΛΛΕΤ):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Διοργάνωση 1ου Συμποσίου για το Αειφόρο Σχολείο στην Ελλάδα (2010):</a:t>
            </a:r>
          </a:p>
          <a:p>
            <a:pPr marL="0" indent="0">
              <a:buNone/>
            </a:pPr>
            <a:r>
              <a:rPr lang="el-GR" b="1" dirty="0"/>
              <a:t>     ΤΟ ΑΕΙΦΟΡΟ ΣΧΟΛΕΙΟ ΤΟΥ ΠΑΡΟΝΤΟΣ ΚΑΙ ΤΟΥ ΜΕΛΛΟΝΤΟΣ</a:t>
            </a:r>
          </a:p>
          <a:p>
            <a:pPr marL="0" indent="0">
              <a:buNone/>
            </a:pPr>
            <a:r>
              <a:rPr lang="el-GR" b="1" dirty="0"/>
              <a:t> </a:t>
            </a:r>
          </a:p>
          <a:p>
            <a:r>
              <a:rPr lang="el-GR" i="1" dirty="0"/>
              <a:t>Θέσπιση Βραβείου Αειφόρου σχολείου  	   </a:t>
            </a:r>
            <a:r>
              <a:rPr lang="el-GR" dirty="0"/>
              <a:t>μετεξέλιξη σε πρόγραμμα με τίτλο: </a:t>
            </a:r>
            <a:r>
              <a:rPr lang="el-GR" b="1" dirty="0"/>
              <a:t>ΑΕΙΦΟΡΟ ΕΛΛΗΝΙΚΟ </a:t>
            </a:r>
            <a:r>
              <a:rPr lang="el-GR" b="1" i="1" dirty="0"/>
              <a:t>ΣΧΟΛΕΙΟ: Όλοι νοιαζόμαστε, όλοι συμμετέχουμε </a:t>
            </a:r>
            <a:r>
              <a:rPr lang="el-GR" i="1" dirty="0"/>
              <a:t>(2014)</a:t>
            </a:r>
          </a:p>
          <a:p>
            <a:endParaRPr lang="el-GR" i="1" dirty="0"/>
          </a:p>
          <a:p>
            <a:r>
              <a:rPr lang="el-GR" dirty="0"/>
              <a:t>Σκοπός: μετασχηματισμός του σχολείου σε αειφόρο</a:t>
            </a: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5436096" y="4293096"/>
            <a:ext cx="760615" cy="6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57C0-4CF3-4E2D-A783-86D23390CC0A}" type="datetime1">
              <a:rPr lang="el-GR" smtClean="0"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652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72808" cy="1080120"/>
          </a:xfr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8 πυλώνες του αειφόρου σχολείου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l-GR" b="1" dirty="0"/>
              <a:t>Δημοκρατία και συμμετοχή στο σχολείο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Βελτίωση του πλαισίου μάθησης </a:t>
            </a:r>
            <a:endParaRPr lang="el-GR" dirty="0"/>
          </a:p>
          <a:p>
            <a:pPr>
              <a:buFont typeface="+mj-lt"/>
              <a:buAutoNum type="arabicPeriod"/>
            </a:pPr>
            <a:r>
              <a:rPr lang="el-GR" b="1" dirty="0"/>
              <a:t>Προαγωγή του πολιτισμού και των τεχνών στο σχολείο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Το </a:t>
            </a:r>
            <a:r>
              <a:rPr lang="el-GR" b="1" dirty="0" err="1"/>
              <a:t>αειφορικό</a:t>
            </a:r>
            <a:r>
              <a:rPr lang="el-GR" b="1" dirty="0"/>
              <a:t> κτίριο και αυλή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Πολιτική για την εξοικονόμησης ενέργειας και τις μετακινήσεις από και προς το σχολείο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Ορθολογική διαχείριση των φυσικών πόρων (νερό, υλικά και απορρίμματα)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Η προαγωγή της υγείας στο σχολείο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Από την τοπική στην πλανητική κλίμακα</a:t>
            </a:r>
          </a:p>
          <a:p>
            <a:pPr>
              <a:buFont typeface="+mj-lt"/>
              <a:buAutoNum type="arabicPeriod"/>
            </a:pPr>
            <a:endParaRPr lang="el-GR" b="1" dirty="0"/>
          </a:p>
          <a:p>
            <a:pPr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96388-F2BA-408C-93CA-5EA9AF5ABD43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000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1" y="548681"/>
            <a:ext cx="7952431" cy="1256222"/>
          </a:xfr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Βιβλιογραφία για αειφόρο σχολείο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988840"/>
            <a:ext cx="8136904" cy="4248472"/>
          </a:xfrm>
        </p:spPr>
        <p:txBody>
          <a:bodyPr>
            <a:noAutofit/>
          </a:bodyPr>
          <a:lstStyle/>
          <a:p>
            <a:r>
              <a:rPr lang="el-GR" sz="1800" dirty="0" err="1"/>
              <a:t>Trikaliti</a:t>
            </a:r>
            <a:r>
              <a:rPr lang="el-GR" sz="1800" dirty="0"/>
              <a:t>, A. (2016). Αειφόρο ελληνικό σχολείο. Διάλογοι! Θεωρία και πράξη στις επιστήμες αγωγής και εκπαίδευσης, 1, 125-129. </a:t>
            </a:r>
            <a:r>
              <a:rPr lang="el-GR" sz="1800" dirty="0" err="1"/>
              <a:t>doi:https</a:t>
            </a:r>
            <a:r>
              <a:rPr lang="el-GR" sz="1800" dirty="0"/>
              <a:t>://doi.org/10.12681/dial.8885</a:t>
            </a:r>
          </a:p>
          <a:p>
            <a:r>
              <a:rPr lang="el-GR" sz="1800" dirty="0"/>
              <a:t>Αειφόρο Ελληνικό Σχολείο: Όλοι νοιαζόμαστε, όλοι συμμετέχουμε. www.aeiforosxoleio.gr/</a:t>
            </a:r>
          </a:p>
          <a:p>
            <a:r>
              <a:rPr lang="en-US" sz="1800" dirty="0"/>
              <a:t>Gough, A. (2005). Sustainable Schools: Renovating Educational Processes. Applied</a:t>
            </a:r>
            <a:r>
              <a:rPr lang="el-GR" sz="1800" dirty="0"/>
              <a:t> </a:t>
            </a:r>
            <a:r>
              <a:rPr lang="en-US" sz="1800" dirty="0"/>
              <a:t>Environmental Education and Communication, 14(4), 339-351.</a:t>
            </a:r>
          </a:p>
          <a:p>
            <a:r>
              <a:rPr lang="en-US" sz="1800" dirty="0" err="1"/>
              <a:t>Huckle</a:t>
            </a:r>
            <a:r>
              <a:rPr lang="en-US" sz="1800" dirty="0"/>
              <a:t>, J. (2008). Sustainable Schools: responding to new challenges and opportunities.</a:t>
            </a:r>
            <a:r>
              <a:rPr lang="el-GR" sz="1800" dirty="0"/>
              <a:t> </a:t>
            </a:r>
            <a:r>
              <a:rPr lang="en-US" sz="1800" dirty="0"/>
              <a:t>Geography, 94(1), 13-21. </a:t>
            </a:r>
            <a:r>
              <a:rPr lang="el-GR" sz="1800" dirty="0"/>
              <a:t>Ανακτήθηκε από </a:t>
            </a:r>
            <a:r>
              <a:rPr lang="en-US" sz="1800" dirty="0"/>
              <a:t>http://www.jstor.org/stable/40574261?seq=1#page_scan_tab_contents</a:t>
            </a:r>
          </a:p>
          <a:p>
            <a:r>
              <a:rPr lang="en-US" sz="1800" dirty="0"/>
              <a:t>U.N.E.C.E. (2005). </a:t>
            </a:r>
            <a:r>
              <a:rPr lang="el-GR" sz="1800" dirty="0"/>
              <a:t>Στρατηγική της </a:t>
            </a:r>
            <a:r>
              <a:rPr lang="en-US" sz="1800" dirty="0"/>
              <a:t>UNECE </a:t>
            </a:r>
            <a:r>
              <a:rPr lang="el-GR" sz="1800" dirty="0"/>
              <a:t>για την Εκπαίδευση για την αειφόρο ανάπτυξη. Συνάντηση των Υπουργών Περιβάλλοντος και Παιδείας . </a:t>
            </a:r>
            <a:r>
              <a:rPr lang="en-US" sz="1800" dirty="0"/>
              <a:t>Vilnius, 17-</a:t>
            </a:r>
            <a:r>
              <a:rPr lang="el-GR" sz="1800" dirty="0"/>
              <a:t> </a:t>
            </a:r>
            <a:r>
              <a:rPr lang="en-US" sz="1800" dirty="0"/>
              <a:t>18 </a:t>
            </a:r>
            <a:r>
              <a:rPr lang="el-GR" sz="1800" dirty="0"/>
              <a:t>Μαρτίου 2005. Ανακτήθηκε από </a:t>
            </a:r>
            <a:r>
              <a:rPr lang="en-US" sz="1800" dirty="0"/>
              <a:t>http://www.unece.org/fileadmin/DAM/env/esd/strategytext/strategyiinGreek.pdf</a:t>
            </a:r>
            <a:endParaRPr lang="el-GR" sz="180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448-785C-4B6E-8701-8904E2ACFEAB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4217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l-GR" sz="3600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3508" y="1052736"/>
            <a:ext cx="8856984" cy="5472608"/>
          </a:xfrm>
        </p:spPr>
        <p:txBody>
          <a:bodyPr>
            <a:noAutofit/>
          </a:bodyPr>
          <a:lstStyle/>
          <a:p>
            <a:r>
              <a:rPr lang="en-US" sz="1400" dirty="0" err="1"/>
              <a:t>Borge</a:t>
            </a:r>
            <a:r>
              <a:rPr lang="en-US" sz="1400" dirty="0"/>
              <a:t>, A.I.H., </a:t>
            </a:r>
            <a:r>
              <a:rPr lang="en-US" sz="1400" dirty="0" err="1"/>
              <a:t>Nordhagen</a:t>
            </a:r>
            <a:r>
              <a:rPr lang="en-US" sz="1400" dirty="0"/>
              <a:t>, R., &amp; Lie, K.K. (2003). Children in the environment: Forest day-care centers. Modern day care with historical antecedents. </a:t>
            </a:r>
            <a:r>
              <a:rPr lang="en-US" sz="1400" i="1" dirty="0"/>
              <a:t>History of the Family</a:t>
            </a:r>
            <a:r>
              <a:rPr lang="en-US" sz="1400" dirty="0"/>
              <a:t>, 8: 605–618.</a:t>
            </a:r>
          </a:p>
          <a:p>
            <a:r>
              <a:rPr lang="en-US" sz="1400" dirty="0" err="1"/>
              <a:t>Borradaile</a:t>
            </a:r>
            <a:r>
              <a:rPr lang="en-US" sz="1400" dirty="0"/>
              <a:t>, L. (2006</a:t>
            </a:r>
            <a:r>
              <a:rPr lang="en-US" sz="1400" i="1" dirty="0"/>
              <a:t>). Forest School Scotland: An evaluation. Report to Forestry Commission Scotland and the Forest Education Initiative.</a:t>
            </a:r>
            <a:r>
              <a:rPr lang="en-US" sz="1400" dirty="0"/>
              <a:t> Edinburgh: Forestry Commission Scotland.</a:t>
            </a:r>
          </a:p>
          <a:p>
            <a:r>
              <a:rPr lang="en-US" sz="1400" dirty="0"/>
              <a:t>O’Brien, L. &amp; Murray, R (2006). Forest School: a </a:t>
            </a:r>
            <a:r>
              <a:rPr lang="en-US" sz="1400" dirty="0" err="1"/>
              <a:t>marvellous</a:t>
            </a:r>
            <a:r>
              <a:rPr lang="en-US" sz="1400" dirty="0"/>
              <a:t> opportunity to learn (research summary). Retrieved 5/10/2015, from http://www.forestry.gov.uk/pdf/SERG_Forest_School_research_summary.pdf/$FILE/SERG_Forest_School_research_summary.pdf.</a:t>
            </a:r>
          </a:p>
          <a:p>
            <a:r>
              <a:rPr lang="en-US" sz="1400" dirty="0" err="1"/>
              <a:t>MacEachren</a:t>
            </a:r>
            <a:r>
              <a:rPr lang="en-US" sz="1400" dirty="0"/>
              <a:t>, Z. (2013). The Canadian Forest School Movement. </a:t>
            </a:r>
            <a:r>
              <a:rPr lang="en-US" sz="1400" i="1" dirty="0" err="1"/>
              <a:t>LEARNing</a:t>
            </a:r>
            <a:r>
              <a:rPr lang="en-US" sz="1400" i="1" dirty="0"/>
              <a:t> Landscapes</a:t>
            </a:r>
            <a:r>
              <a:rPr lang="en-US" sz="1400" dirty="0"/>
              <a:t>, 7(1): 219-233</a:t>
            </a:r>
          </a:p>
          <a:p>
            <a:r>
              <a:rPr lang="en-US" sz="1400" dirty="0"/>
              <a:t>Massey, S. (2005) The benefits of a forest school experience for children in their early years. </a:t>
            </a:r>
            <a:r>
              <a:rPr lang="en-US" sz="1400" i="1" dirty="0"/>
              <a:t>Topic</a:t>
            </a:r>
            <a:r>
              <a:rPr lang="en-US" sz="1400" dirty="0"/>
              <a:t>, 33: 27-35</a:t>
            </a:r>
          </a:p>
          <a:p>
            <a:r>
              <a:rPr lang="en-US" sz="1400" dirty="0"/>
              <a:t>Blackwell, S. (2005). Outdoor Education and Field Studies: if you go down to the woods today. </a:t>
            </a:r>
            <a:r>
              <a:rPr lang="en-US" sz="1400" i="1" dirty="0"/>
              <a:t>Horizon</a:t>
            </a:r>
            <a:r>
              <a:rPr lang="en-US" sz="1400" dirty="0"/>
              <a:t>, 31:10-15.</a:t>
            </a:r>
          </a:p>
          <a:p>
            <a:r>
              <a:rPr lang="en-US" sz="1400" dirty="0" err="1"/>
              <a:t>Tabbush</a:t>
            </a:r>
            <a:r>
              <a:rPr lang="en-US" sz="1400" dirty="0"/>
              <a:t>, P., O’Brien, L., </a:t>
            </a:r>
            <a:r>
              <a:rPr lang="en-US" sz="1400" dirty="0" err="1"/>
              <a:t>Hislop</a:t>
            </a:r>
            <a:r>
              <a:rPr lang="en-US" sz="1400" dirty="0"/>
              <a:t>, M. &amp; Martin, S. (2003). Social Science in Forestry. In Forest Research Annual Report &amp; Accounts 2002 – 2003 (pp. 40-45). Edinburgh: The Stationery Office.</a:t>
            </a:r>
          </a:p>
          <a:p>
            <a:r>
              <a:rPr lang="en-US" sz="1400" dirty="0"/>
              <a:t>Murray, R. &amp; O’Brien, L. (2005). </a:t>
            </a:r>
            <a:r>
              <a:rPr lang="en-US" sz="1400" i="1" dirty="0"/>
              <a:t>Such Enthusiasm – a Joy to See: An evaluation of Forest School in England. Report for the Forestry Commission</a:t>
            </a:r>
            <a:r>
              <a:rPr lang="en-US" sz="1400" dirty="0"/>
              <a:t>. </a:t>
            </a:r>
            <a:r>
              <a:rPr lang="en-US" sz="1400" dirty="0" err="1"/>
              <a:t>Farnham</a:t>
            </a:r>
            <a:r>
              <a:rPr lang="en-US" sz="1400" dirty="0"/>
              <a:t>: Forest Research</a:t>
            </a:r>
          </a:p>
          <a:p>
            <a:r>
              <a:rPr lang="en-US" sz="1400" dirty="0"/>
              <a:t>Williams-</a:t>
            </a:r>
            <a:r>
              <a:rPr lang="en-US" sz="1400" dirty="0" err="1"/>
              <a:t>Siegfredsen</a:t>
            </a:r>
            <a:r>
              <a:rPr lang="en-US" sz="1400" dirty="0"/>
              <a:t>, J. (2012). </a:t>
            </a:r>
            <a:r>
              <a:rPr lang="en-US" sz="1400" i="1" dirty="0"/>
              <a:t>Understanding the Danish Forest School Approach</a:t>
            </a:r>
            <a:r>
              <a:rPr lang="en-US" sz="1400" dirty="0"/>
              <a:t>. Early Years Education in Practice. London: Routledge. </a:t>
            </a:r>
          </a:p>
          <a:p>
            <a:r>
              <a:rPr lang="en-US" sz="1400" dirty="0"/>
              <a:t>Cree, J. &amp; McCree, M. (2013). A Brief History of Forest School. Part 2. Horizons, 62: 32-35.</a:t>
            </a:r>
          </a:p>
          <a:p>
            <a:r>
              <a:rPr lang="en-US" sz="1400" dirty="0" err="1"/>
              <a:t>Prezza</a:t>
            </a:r>
            <a:r>
              <a:rPr lang="en-US" sz="1400" dirty="0"/>
              <a:t>, M., </a:t>
            </a:r>
            <a:r>
              <a:rPr lang="en-US" sz="1400" dirty="0" err="1"/>
              <a:t>Alparone</a:t>
            </a:r>
            <a:r>
              <a:rPr lang="en-US" sz="1400" dirty="0"/>
              <a:t>, F. R., </a:t>
            </a:r>
            <a:r>
              <a:rPr lang="en-US" sz="1400" dirty="0" err="1"/>
              <a:t>Cristallo</a:t>
            </a:r>
            <a:r>
              <a:rPr lang="en-US" sz="1400" dirty="0"/>
              <a:t>, C., &amp; Luigi, S. (2005). Parental perception of social risk and of positive potentiality of outdoor autonomy for children: The development of two instruments. </a:t>
            </a:r>
            <a:r>
              <a:rPr lang="en-US" sz="1400" i="1" dirty="0"/>
              <a:t>Journal of Environmental Psychology, </a:t>
            </a:r>
            <a:r>
              <a:rPr lang="en-US" sz="1400" dirty="0"/>
              <a:t>25: 437–453.</a:t>
            </a:r>
          </a:p>
          <a:p>
            <a:r>
              <a:rPr lang="en-US" sz="1400" dirty="0" err="1"/>
              <a:t>Tabbush</a:t>
            </a:r>
            <a:r>
              <a:rPr lang="en-US" sz="1400" dirty="0"/>
              <a:t>, P. &amp;O’Brien, L. (2003). </a:t>
            </a:r>
            <a:r>
              <a:rPr lang="en-US" sz="1400" i="1" dirty="0"/>
              <a:t>Health and Well-being: Trees, Woodlands and Natural Spaces</a:t>
            </a:r>
            <a:r>
              <a:rPr lang="en-US" sz="1400" dirty="0"/>
              <a:t>. Edinburgh: Forestry Commission. </a:t>
            </a:r>
          </a:p>
          <a:p>
            <a:endParaRPr lang="en-US" sz="1400" dirty="0"/>
          </a:p>
          <a:p>
            <a:endParaRPr lang="el-GR" sz="1400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2859-9CF7-44C7-8CFC-BD883DE32860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1198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800" b="1" dirty="0">
                <a:latin typeface="Cavafy Script" pitchFamily="50" charset="-95"/>
              </a:rPr>
              <a:t>Ευχαριστώ για την προσοχή σας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+mj-lt"/>
                <a:hlinkClick r:id="rId2"/>
              </a:rPr>
              <a:t>chaniot@uth.gr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el-GR" sz="4800" b="1" dirty="0"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420888"/>
            <a:ext cx="5715000" cy="3790950"/>
          </a:xfrm>
          <a:prstGeom prst="rect">
            <a:avLst/>
          </a:prstGeom>
        </p:spPr>
      </p:pic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B59F-965B-4FDB-A537-A1102AACA4F5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70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l-GR" b="1" dirty="0"/>
              <a:t>Εκπαίδευση για την αειφόρο ανάπτυξη </a:t>
            </a:r>
            <a:r>
              <a:rPr lang="el-GR" sz="1600" b="1" dirty="0"/>
              <a:t>(3)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2. Εκπαίδευση «μέσα (in) στο περιβάλλον»: </a:t>
            </a:r>
          </a:p>
          <a:p>
            <a:pPr marL="0" indent="0">
              <a:buNone/>
            </a:pPr>
            <a:r>
              <a:rPr lang="el-GR" u="sng" dirty="0"/>
              <a:t>Το περιβάλλον ως πεδίο μάθησης</a:t>
            </a:r>
            <a:r>
              <a:rPr lang="el-GR" dirty="0"/>
              <a:t>, απόκτησης βιωματικών εμπειριών. </a:t>
            </a:r>
          </a:p>
          <a:p>
            <a:pPr marL="0" indent="0">
              <a:buNone/>
            </a:pPr>
            <a:r>
              <a:rPr lang="el-GR" dirty="0"/>
              <a:t>Αισθητική και αισθητηριακή επαφή</a:t>
            </a:r>
          </a:p>
          <a:p>
            <a:pPr marL="0" indent="0">
              <a:buNone/>
            </a:pPr>
            <a:r>
              <a:rPr lang="el-GR" sz="3000" dirty="0"/>
              <a:t>Συναισθήματα ενδιαφέροντος και εκτίμησης </a:t>
            </a:r>
          </a:p>
          <a:p>
            <a:pPr marL="0" indent="0">
              <a:buNone/>
            </a:pPr>
            <a:r>
              <a:rPr lang="el-GR" dirty="0"/>
              <a:t>Εκπαίδευση μέσω εμπειριών </a:t>
            </a:r>
          </a:p>
          <a:p>
            <a:pPr marL="0" indent="0">
              <a:buNone/>
            </a:pPr>
            <a:r>
              <a:rPr lang="el-GR" dirty="0"/>
              <a:t>και </a:t>
            </a:r>
            <a:r>
              <a:rPr lang="el-GR" b="1" dirty="0"/>
              <a:t>συναισθημάτων</a:t>
            </a: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6BDDC-6E27-4FB2-9DFD-188A375DC013}" type="datetime1">
              <a:rPr lang="el-GR" smtClean="0"/>
              <a:t>17/6/2022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4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Εκπαίδευση για την αειφόρο ανάπτυξη </a:t>
            </a:r>
            <a:r>
              <a:rPr lang="el-GR" sz="2000" b="1" dirty="0"/>
              <a:t>(4)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3. </a:t>
            </a:r>
            <a:r>
              <a:rPr lang="el-GR" sz="2800" b="1" u="sng" dirty="0"/>
              <a:t>Η εκπαίδευση «για χάρη (for) του περιβάλλοντος</a:t>
            </a:r>
            <a:r>
              <a:rPr lang="el-GR" sz="2800" b="1" dirty="0"/>
              <a:t>»:</a:t>
            </a:r>
          </a:p>
          <a:p>
            <a:r>
              <a:rPr lang="el-GR" dirty="0"/>
              <a:t>Ανάπτυξη αξιών, στάσεων και συμπεριφορών ώστε τα άτομα να παίρνουν αποφάσεις και να ενεργούν με γνώμονα την καλύτερη δυνατή διατήρηση του περιβάλλοντος</a:t>
            </a:r>
          </a:p>
          <a:p>
            <a:r>
              <a:rPr lang="el-GR" b="1" dirty="0"/>
              <a:t>Ηθική ανάπτυξη του ατόμου </a:t>
            </a:r>
            <a:r>
              <a:rPr lang="el-GR" dirty="0"/>
              <a:t>– κριτική σκέψη – δεξιότητες επίλυσης προβλημάτων: αλλαγή συμπεριφοράς, θετικής για το περιβάλλον.</a:t>
            </a: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F23E-E1E1-4458-905E-A5B80F1C75C4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83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l-GR" dirty="0"/>
              <a:t>Διαπιστώσεις…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Ο σχέση των παιδιών με την φύση έχει αλλάξει τα τελευταία χρόνια</a:t>
            </a:r>
          </a:p>
          <a:p>
            <a:r>
              <a:rPr lang="el-GR" dirty="0"/>
              <a:t>Ο χρόνος των παιδιών στο φυσικό περιβάλλον έχει ελαττωθεί αισθητά</a:t>
            </a:r>
          </a:p>
          <a:p>
            <a:r>
              <a:rPr lang="el-GR" dirty="0"/>
              <a:t>Η φύση είναι κάτι προς κατανάλωση, προς θέαση, προς περιφρόνηση</a:t>
            </a:r>
          </a:p>
          <a:p>
            <a:r>
              <a:rPr lang="el-GR" dirty="0"/>
              <a:t>Τα παιδιά σήμερα ξέρουν αρκετές πληροφορίες για στοιχεία της φύσης και περιβαλλοντικά ζητήματα, αλλά… λείπει το βίωμα</a:t>
            </a:r>
          </a:p>
          <a:p>
            <a:r>
              <a:rPr lang="el-GR" dirty="0"/>
              <a:t>Τα τελευταία χρόνια γίνεται μία προσπάθεια επανασύνδεσης των παιδιών με το φυσικό περιβάλλον από διάφορες πρωτοβουλίες και ομάδες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3475-7DE5-4D4F-896E-7EB859F8BF9D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68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Σχολεία του Δάσους (</a:t>
            </a:r>
            <a:r>
              <a:rPr lang="el-GR" b="1" dirty="0" err="1"/>
              <a:t>Forest</a:t>
            </a:r>
            <a:r>
              <a:rPr lang="el-GR" b="1" dirty="0"/>
              <a:t> </a:t>
            </a:r>
            <a:r>
              <a:rPr lang="el-GR" b="1" dirty="0" err="1"/>
              <a:t>Schools</a:t>
            </a:r>
            <a:r>
              <a:rPr lang="el-GR" b="1" dirty="0"/>
              <a:t>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19" y="1700808"/>
            <a:ext cx="8456271" cy="5040560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l-GR" sz="3800" dirty="0"/>
              <a:t> Μέρος της </a:t>
            </a:r>
            <a:r>
              <a:rPr lang="el-GR" sz="3800" b="1" i="1" dirty="0"/>
              <a:t>υπαίθριας εκπαίδευσης</a:t>
            </a:r>
            <a:r>
              <a:rPr lang="el-GR" sz="3800" dirty="0"/>
              <a:t>, με σκοπό να δημιουργήσουν ουσιαστικές σχέσεις μεταξύ των παιδιών και της φύσης</a:t>
            </a:r>
          </a:p>
          <a:p>
            <a:endParaRPr lang="el-GR" sz="1000" dirty="0"/>
          </a:p>
          <a:p>
            <a:r>
              <a:rPr lang="el-GR" sz="3800" dirty="0"/>
              <a:t>Πολλές Σχολές Εκπαίδευσης Εκπαιδευτικών στο Ηνωμένο Βασίλειο συμπεριλαμβάνουν μαθήματα για την </a:t>
            </a:r>
            <a:r>
              <a:rPr lang="el-GR" sz="3800" b="1" u="sng" dirty="0"/>
              <a:t>Παιδαγωγική του Δάσους </a:t>
            </a:r>
            <a:r>
              <a:rPr lang="el-GR" sz="3800" dirty="0"/>
              <a:t>(</a:t>
            </a:r>
            <a:r>
              <a:rPr lang="en-US" sz="3800" dirty="0"/>
              <a:t>Pestalozzi, Rudolf Steiner, Maria Montessori, John Dewey, Friedrich Froebel</a:t>
            </a:r>
            <a:r>
              <a:rPr lang="el-GR" sz="3800" dirty="0"/>
              <a:t>)</a:t>
            </a:r>
            <a:endParaRPr lang="en-US" sz="3800" dirty="0"/>
          </a:p>
          <a:p>
            <a:endParaRPr lang="el-GR" b="1" u="sng" dirty="0"/>
          </a:p>
          <a:p>
            <a:pPr marL="0" indent="0">
              <a:buNone/>
            </a:pPr>
            <a:r>
              <a:rPr lang="el-GR" b="1" dirty="0"/>
              <a:t>Σχολεία του Δάσους</a:t>
            </a:r>
            <a:r>
              <a:rPr lang="el-GR" dirty="0"/>
              <a:t>: Ευρώπη </a:t>
            </a:r>
          </a:p>
          <a:p>
            <a:pPr marL="0" indent="0">
              <a:buNone/>
            </a:pPr>
            <a:r>
              <a:rPr lang="el-GR" dirty="0"/>
              <a:t>ΗΠΑ, Καναδά, Αυστραλία, </a:t>
            </a:r>
          </a:p>
          <a:p>
            <a:pPr marL="0" indent="0">
              <a:buNone/>
            </a:pPr>
            <a:r>
              <a:rPr lang="el-GR" dirty="0"/>
              <a:t>Νέα Ζηλανδία…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616D-0148-4468-BA16-F4BE8AC98845}" type="datetime1">
              <a:rPr lang="el-GR" smtClean="0"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30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Σχολεία του δάσους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9532" y="1772816"/>
            <a:ext cx="8154906" cy="4583534"/>
          </a:xfrm>
        </p:spPr>
        <p:txBody>
          <a:bodyPr>
            <a:noAutofit/>
          </a:bodyPr>
          <a:lstStyle/>
          <a:p>
            <a:pPr algn="just"/>
            <a:r>
              <a:rPr lang="el-GR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Οι πρώτες </a:t>
            </a:r>
            <a:r>
              <a:rPr lang="el-GR" sz="2000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θεωρίες για την Παιδαγωγική του Δάσους</a:t>
            </a:r>
            <a:r>
              <a:rPr lang="el-GR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κάνουν την εμφάνιση τους τον 19ο αιώνα </a:t>
            </a:r>
            <a:r>
              <a:rPr lang="el-GR" sz="2000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στη Σουηδία</a:t>
            </a:r>
            <a:r>
              <a:rPr lang="el-GR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</a:t>
            </a:r>
          </a:p>
          <a:p>
            <a:pPr algn="just"/>
            <a:r>
              <a:rPr lang="el-GR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Το </a:t>
            </a:r>
            <a:r>
              <a:rPr lang="el-GR" sz="2000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πρώτο Σχολείο του Δάσους </a:t>
            </a:r>
            <a:r>
              <a:rPr lang="el-GR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στην Ευρώπη: </a:t>
            </a:r>
            <a:r>
              <a:rPr lang="el-GR" sz="20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1951 στη Δανία</a:t>
            </a:r>
            <a:r>
              <a:rPr lang="el-GR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</a:t>
            </a:r>
          </a:p>
          <a:p>
            <a:pPr algn="just"/>
            <a:r>
              <a:rPr lang="el-GR" sz="2000" u="sng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Στην Ευρώπη σήμερα</a:t>
            </a:r>
            <a:r>
              <a:rPr lang="el-GR" sz="20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πάνω από 1500 νηπιαγωγεία του δάσους και ο θεσμός εξαπλώνεται ραγδαία. 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8460-5CB1-4767-8B1B-016DB03560FF}" type="datetime1">
              <a:rPr lang="el-GR" smtClean="0"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864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l-GR" b="1" dirty="0"/>
              <a:t>Σχολεία του Δάσους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l-GR" dirty="0"/>
              <a:t>Υπαίθρια εκπαίδευση που ενθαρρύνει την </a:t>
            </a:r>
            <a:r>
              <a:rPr lang="el-GR" u="sng" dirty="0"/>
              <a:t>μάθηση στο εξωτερικό φυσικό περιβάλλον</a:t>
            </a:r>
          </a:p>
          <a:p>
            <a:endParaRPr lang="el-GR" sz="900" dirty="0"/>
          </a:p>
          <a:p>
            <a:pPr marL="0" indent="0">
              <a:buNone/>
            </a:pPr>
            <a:r>
              <a:rPr lang="el-GR" b="1" dirty="0"/>
              <a:t>Τρεις τύποι σχολείων</a:t>
            </a:r>
            <a:r>
              <a:rPr lang="el-GR" dirty="0"/>
              <a:t>: </a:t>
            </a:r>
          </a:p>
          <a:p>
            <a:r>
              <a:rPr lang="el-GR" dirty="0"/>
              <a:t>Σχολεία </a:t>
            </a:r>
            <a:r>
              <a:rPr lang="el-GR" u="sng" dirty="0"/>
              <a:t>μέσα σε δασικές εκτάσεις</a:t>
            </a:r>
          </a:p>
          <a:p>
            <a:r>
              <a:rPr lang="el-GR" dirty="0"/>
              <a:t>Σχολεία με ομάδες (</a:t>
            </a:r>
            <a:r>
              <a:rPr lang="el-GR" dirty="0" err="1"/>
              <a:t>wood</a:t>
            </a:r>
            <a:r>
              <a:rPr lang="el-GR" dirty="0"/>
              <a:t> </a:t>
            </a:r>
            <a:r>
              <a:rPr lang="el-GR" dirty="0" err="1"/>
              <a:t>groups</a:t>
            </a:r>
            <a:r>
              <a:rPr lang="el-GR" dirty="0"/>
              <a:t>) που επισκέπτονται </a:t>
            </a:r>
            <a:r>
              <a:rPr lang="el-GR" u="sng" dirty="0"/>
              <a:t>σε εβδομαδιαία βάση </a:t>
            </a:r>
            <a:r>
              <a:rPr lang="el-GR" dirty="0"/>
              <a:t>διάφορες δασικές εκτάσεις </a:t>
            </a:r>
          </a:p>
          <a:p>
            <a:r>
              <a:rPr lang="el-GR" dirty="0"/>
              <a:t>Σχολεία που χρησιμοποιούν ξεχωριστό </a:t>
            </a:r>
            <a:r>
              <a:rPr lang="el-GR" u="sng" dirty="0"/>
              <a:t>δικό τους υπαίθριο χώρο </a:t>
            </a:r>
            <a:r>
              <a:rPr lang="el-GR" dirty="0"/>
              <a:t>για την υλοποίηση προγραμμάτων της Παιδαγωγικής του Δάσους (</a:t>
            </a:r>
            <a:r>
              <a:rPr lang="el-GR" dirty="0" err="1"/>
              <a:t>Doyle</a:t>
            </a:r>
            <a:r>
              <a:rPr lang="el-GR" dirty="0"/>
              <a:t> &amp; </a:t>
            </a:r>
            <a:r>
              <a:rPr lang="el-GR" dirty="0" err="1"/>
              <a:t>Milchem</a:t>
            </a:r>
            <a:r>
              <a:rPr lang="el-GR" dirty="0"/>
              <a:t>, 2012)</a:t>
            </a: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1F04-8D20-42FB-847E-E3D4BE414F36}" type="datetime1">
              <a:rPr lang="el-GR" smtClean="0"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ΝΙΚΟΣ ΧΑΝΙΩΤΑΚΗΣ - ΠΤΔΕ ΠΑΝΕΠΙΣΤΗΜΙΟ ΘΕΣΣΑΛΙΑΣ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034F9-F17C-4376-93EB-C20F40F41F6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357844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FDE0CAC38503FF47AD4F69038B864C8A" ma:contentTypeVersion="14" ma:contentTypeDescription="Δημιουργία νέου εγγράφου" ma:contentTypeScope="" ma:versionID="42c91672aaa239917a0beeabbb8a51ec">
  <xsd:schema xmlns:xsd="http://www.w3.org/2001/XMLSchema" xmlns:xs="http://www.w3.org/2001/XMLSchema" xmlns:p="http://schemas.microsoft.com/office/2006/metadata/properties" xmlns:ns3="07467a6a-8de2-4987-833b-e27912b14dff" xmlns:ns4="55971126-b8a1-464e-886d-e3c03614eb63" targetNamespace="http://schemas.microsoft.com/office/2006/metadata/properties" ma:root="true" ma:fieldsID="d3f04ed56767e85f8eb562d60eaa18dd" ns3:_="" ns4:_="">
    <xsd:import namespace="07467a6a-8de2-4987-833b-e27912b14dff"/>
    <xsd:import namespace="55971126-b8a1-464e-886d-e3c03614eb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67a6a-8de2-4987-833b-e27912b14d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71126-b8a1-464e-886d-e3c03614e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33AEFD-4914-4BC2-AE01-2D53E65536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5E7D05-32DD-42CC-B1F3-E9595A2C77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467a6a-8de2-4987-833b-e27912b14dff"/>
    <ds:schemaRef ds:uri="55971126-b8a1-464e-886d-e3c03614e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7EFD24-829A-4614-A7FF-53560AF96111}">
  <ds:schemaRefs>
    <ds:schemaRef ds:uri="http://purl.org/dc/terms/"/>
    <ds:schemaRef ds:uri="http://schemas.openxmlformats.org/package/2006/metadata/core-properties"/>
    <ds:schemaRef ds:uri="55971126-b8a1-464e-886d-e3c03614eb6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7467a6a-8de2-4987-833b-e27912b14d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2452</Words>
  <Application>Microsoft Office PowerPoint</Application>
  <PresentationFormat>Προβολή στην οθόνη (4:3)</PresentationFormat>
  <Paragraphs>308</Paragraphs>
  <Slides>34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1" baseType="lpstr">
      <vt:lpstr>Microsoft JhengHei UI</vt:lpstr>
      <vt:lpstr>Arial</vt:lpstr>
      <vt:lpstr>Calibri</vt:lpstr>
      <vt:lpstr>Calibri,Bold</vt:lpstr>
      <vt:lpstr>Cavafy Script</vt:lpstr>
      <vt:lpstr>Times New Roman</vt:lpstr>
      <vt:lpstr>Θέμα του Office</vt:lpstr>
      <vt:lpstr>Σχολεία του Δάσους</vt:lpstr>
      <vt:lpstr> Εκπαίδευση για την αειφόρο ανάπτυξη (1)</vt:lpstr>
      <vt:lpstr> Εκπαίδευση για την αειφόρο ανάπτυξη (2)</vt:lpstr>
      <vt:lpstr> Εκπαίδευση για την αειφόρο ανάπτυξη (3)</vt:lpstr>
      <vt:lpstr>Εκπαίδευση για την αειφόρο ανάπτυξη (4) </vt:lpstr>
      <vt:lpstr>Διαπιστώσεις…</vt:lpstr>
      <vt:lpstr>Σχολεία του Δάσους (Forest Schools) </vt:lpstr>
      <vt:lpstr>Σχολεία του δάσους</vt:lpstr>
      <vt:lpstr>Σχολεία του Δάσους</vt:lpstr>
      <vt:lpstr>Σχολεία του δάσους</vt:lpstr>
      <vt:lpstr>Βασικά Χαρακτηριστικά</vt:lpstr>
      <vt:lpstr>Βασικά Χαρακτηριστικά (2)</vt:lpstr>
      <vt:lpstr>Σχολείο του Δάσους</vt:lpstr>
      <vt:lpstr>Δραστηριότητες</vt:lpstr>
      <vt:lpstr>Σχολείο του Δάσους</vt:lpstr>
      <vt:lpstr>Σχολείο του Δάσους</vt:lpstr>
      <vt:lpstr>Σχολείο του Δάσους</vt:lpstr>
      <vt:lpstr>Οφέλη </vt:lpstr>
      <vt:lpstr>Παρουσίαση του PowerPoint</vt:lpstr>
      <vt:lpstr>Οφέλη (2)</vt:lpstr>
      <vt:lpstr>Beach Schools </vt:lpstr>
      <vt:lpstr>Σχολεία του δάσους στην Ελλάδα</vt:lpstr>
      <vt:lpstr>Παρουσίαση του PowerPoint</vt:lpstr>
      <vt:lpstr>Το πρώτο Σχολείο του Δάσους στην Ελλάδα</vt:lpstr>
      <vt:lpstr>«Πευκίτες»</vt:lpstr>
      <vt:lpstr>Tinkering school</vt:lpstr>
      <vt:lpstr>Tinkering school</vt:lpstr>
      <vt:lpstr>Tinkering school</vt:lpstr>
      <vt:lpstr>Projects</vt:lpstr>
      <vt:lpstr>Το αειφόρο σχολείο</vt:lpstr>
      <vt:lpstr>8 πυλώνες του αειφόρου σχολείου</vt:lpstr>
      <vt:lpstr>Βιβλιογραφία για αειφόρο σχολείο</vt:lpstr>
      <vt:lpstr>Βιβλιογραφία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HPi5</dc:creator>
  <cp:lastModifiedBy>Nikos CHANIOTAKIS</cp:lastModifiedBy>
  <cp:revision>72</cp:revision>
  <dcterms:created xsi:type="dcterms:W3CDTF">2017-10-31T22:50:13Z</dcterms:created>
  <dcterms:modified xsi:type="dcterms:W3CDTF">2022-06-17T12:21:35Z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0x010100FDE0CAC38503FF47AD4F69038B864C8A</vt:lpwstr>
  </property>
</Properties>
</file>