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807" r:id="rId5"/>
  </p:sldMasterIdLst>
  <p:notesMasterIdLst>
    <p:notesMasterId r:id="rId41"/>
  </p:notesMasterIdLst>
  <p:sldIdLst>
    <p:sldId id="282" r:id="rId6"/>
    <p:sldId id="318" r:id="rId7"/>
    <p:sldId id="268" r:id="rId8"/>
    <p:sldId id="330" r:id="rId9"/>
    <p:sldId id="308" r:id="rId10"/>
    <p:sldId id="285" r:id="rId11"/>
    <p:sldId id="331" r:id="rId12"/>
    <p:sldId id="317" r:id="rId13"/>
    <p:sldId id="321" r:id="rId14"/>
    <p:sldId id="309" r:id="rId15"/>
    <p:sldId id="320" r:id="rId16"/>
    <p:sldId id="311" r:id="rId17"/>
    <p:sldId id="324" r:id="rId18"/>
    <p:sldId id="312" r:id="rId19"/>
    <p:sldId id="319" r:id="rId20"/>
    <p:sldId id="333" r:id="rId21"/>
    <p:sldId id="322" r:id="rId22"/>
    <p:sldId id="314" r:id="rId23"/>
    <p:sldId id="284" r:id="rId24"/>
    <p:sldId id="326" r:id="rId25"/>
    <p:sldId id="278" r:id="rId26"/>
    <p:sldId id="334" r:id="rId27"/>
    <p:sldId id="339" r:id="rId28"/>
    <p:sldId id="305" r:id="rId29"/>
    <p:sldId id="338" r:id="rId30"/>
    <p:sldId id="328" r:id="rId31"/>
    <p:sldId id="327" r:id="rId32"/>
    <p:sldId id="329" r:id="rId33"/>
    <p:sldId id="335" r:id="rId34"/>
    <p:sldId id="325" r:id="rId35"/>
    <p:sldId id="336" r:id="rId36"/>
    <p:sldId id="337" r:id="rId37"/>
    <p:sldId id="287" r:id="rId38"/>
    <p:sldId id="301" r:id="rId39"/>
    <p:sldId id="259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836" autoAdjust="0"/>
  </p:normalViewPr>
  <p:slideViewPr>
    <p:cSldViewPr snapToGrid="0">
      <p:cViewPr varScale="1">
        <p:scale>
          <a:sx n="94" d="100"/>
          <a:sy n="94" d="100"/>
        </p:scale>
        <p:origin x="4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79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75AAE-0936-40B9-ACF9-A981EEF95D23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B1F30-39B2-4CE2-8EF3-91F3179569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242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07EFB07-C7CA-17F0-85E7-49999333B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108199"/>
            <a:ext cx="5168900" cy="4191001"/>
          </a:xfrm>
        </p:spPr>
        <p:txBody>
          <a:bodyPr anchor="b"/>
          <a:lstStyle>
            <a:lvl1pPr>
              <a:lnSpc>
                <a:spcPct val="90000"/>
              </a:lnSpc>
              <a:spcAft>
                <a:spcPts val="1800"/>
              </a:spcAft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6A9EB6-5085-A101-9FEC-E2BAECF313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23101" y="304799"/>
            <a:ext cx="5016499" cy="6248401"/>
          </a:xfrm>
          <a:custGeom>
            <a:avLst/>
            <a:gdLst>
              <a:gd name="connsiteX0" fmla="*/ 5016499 w 5168900"/>
              <a:gd name="connsiteY0" fmla="*/ 1447801 h 6248401"/>
              <a:gd name="connsiteX1" fmla="*/ 5016499 w 5168900"/>
              <a:gd name="connsiteY1" fmla="*/ 3124201 h 6248401"/>
              <a:gd name="connsiteX2" fmla="*/ 5168899 w 5168900"/>
              <a:gd name="connsiteY2" fmla="*/ 3124201 h 6248401"/>
              <a:gd name="connsiteX3" fmla="*/ 5168899 w 5168900"/>
              <a:gd name="connsiteY3" fmla="*/ 1447801 h 6248401"/>
              <a:gd name="connsiteX4" fmla="*/ 0 w 5168900"/>
              <a:gd name="connsiteY4" fmla="*/ 0 h 6248401"/>
              <a:gd name="connsiteX5" fmla="*/ 5168900 w 5168900"/>
              <a:gd name="connsiteY5" fmla="*/ 0 h 6248401"/>
              <a:gd name="connsiteX6" fmla="*/ 5168900 w 5168900"/>
              <a:gd name="connsiteY6" fmla="*/ 6248401 h 6248401"/>
              <a:gd name="connsiteX7" fmla="*/ 0 w 5168900"/>
              <a:gd name="connsiteY7" fmla="*/ 6248401 h 624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8900" h="6248401">
                <a:moveTo>
                  <a:pt x="5016499" y="1447801"/>
                </a:moveTo>
                <a:lnTo>
                  <a:pt x="5016499" y="3124201"/>
                </a:lnTo>
                <a:lnTo>
                  <a:pt x="5168899" y="3124201"/>
                </a:lnTo>
                <a:lnTo>
                  <a:pt x="5168899" y="1447801"/>
                </a:lnTo>
                <a:close/>
                <a:moveTo>
                  <a:pt x="0" y="0"/>
                </a:moveTo>
                <a:lnTo>
                  <a:pt x="5168900" y="0"/>
                </a:lnTo>
                <a:lnTo>
                  <a:pt x="5168900" y="6248401"/>
                </a:lnTo>
                <a:lnTo>
                  <a:pt x="0" y="62484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FF9405-2D0B-2FF0-D4F5-36EAE810A7A9}"/>
              </a:ext>
            </a:extLst>
          </p:cNvPr>
          <p:cNvSpPr/>
          <p:nvPr userDrawn="1"/>
        </p:nvSpPr>
        <p:spPr>
          <a:xfrm>
            <a:off x="12039600" y="1752600"/>
            <a:ext cx="152400" cy="16764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87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2" userDrawn="1">
          <p15:clr>
            <a:srgbClr val="FBAE40"/>
          </p15:clr>
        </p15:guide>
        <p15:guide id="2" pos="7440" userDrawn="1">
          <p15:clr>
            <a:srgbClr val="FBAE40"/>
          </p15:clr>
        </p15:guide>
        <p15:guide id="3" pos="240" userDrawn="1">
          <p15:clr>
            <a:srgbClr val="FBAE40"/>
          </p15:clr>
        </p15:guide>
        <p15:guide id="4" orient="horz" pos="4128" userDrawn="1">
          <p15:clr>
            <a:srgbClr val="FBAE40"/>
          </p15:clr>
        </p15:guide>
        <p15:guide id="5" pos="6960" userDrawn="1">
          <p15:clr>
            <a:srgbClr val="FBAE40"/>
          </p15:clr>
        </p15:guide>
        <p15:guide id="6" pos="720" userDrawn="1">
          <p15:clr>
            <a:srgbClr val="FBAE40"/>
          </p15:clr>
        </p15:guide>
        <p15:guide id="7" orient="horz" pos="110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B726890-73E7-1646-D800-16263260C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22786"/>
            <a:ext cx="5010979" cy="111768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lang="en-US" sz="2800" b="1" i="0" u="sng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91979" y="322788"/>
            <a:ext cx="4285422" cy="365125"/>
          </a:xfrm>
        </p:spPr>
        <p:txBody>
          <a:bodyPr rIns="91440" anchor="t"/>
          <a:lstStyle>
            <a:lvl1pPr algn="r">
              <a:defRPr sz="1200" b="1" i="0" spc="30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69501" y="322787"/>
            <a:ext cx="1079500" cy="365125"/>
          </a:xfrm>
        </p:spPr>
        <p:txBody>
          <a:bodyPr lIns="0" rIns="0" anchor="t"/>
          <a:lstStyle>
            <a:lvl1pPr algn="ctr">
              <a:defRPr sz="1200" b="1" i="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7/31/20XX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41100" y="322786"/>
            <a:ext cx="469899" cy="365125"/>
          </a:xfrm>
        </p:spPr>
        <p:txBody>
          <a:bodyPr tIns="45720" rIns="91440" bIns="0" anchor="t"/>
          <a:lstStyle>
            <a:lvl1pPr algn="r">
              <a:defRPr sz="1200" b="0" i="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FE0E6C1-D8F3-9607-1EF5-283A82536937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1005840" y="1883664"/>
            <a:ext cx="4434840" cy="37216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683DD6FC-F6CD-AC73-F4C3-7BEE70CC334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66395" y="1752600"/>
            <a:ext cx="4720706" cy="4800600"/>
          </a:xfrm>
        </p:spPr>
        <p:txBody>
          <a:bodyPr>
            <a:normAutofit/>
          </a:bodyPr>
          <a:lstStyle>
            <a:lvl1pPr marL="285750" indent="-28575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D1C344-28CE-DD56-2002-570ACC0C8BC1}"/>
              </a:ext>
            </a:extLst>
          </p:cNvPr>
          <p:cNvSpPr/>
          <p:nvPr userDrawn="1"/>
        </p:nvSpPr>
        <p:spPr>
          <a:xfrm>
            <a:off x="12039600" y="1752600"/>
            <a:ext cx="152400" cy="16764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1F0557-89C9-50CE-E4B0-286C4FBFE3A9}"/>
              </a:ext>
            </a:extLst>
          </p:cNvPr>
          <p:cNvSpPr/>
          <p:nvPr userDrawn="1"/>
        </p:nvSpPr>
        <p:spPr>
          <a:xfrm>
            <a:off x="0" y="4622800"/>
            <a:ext cx="152400" cy="16764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5726C3-3898-CF2F-3A91-26F7B8DABC71}"/>
              </a:ext>
            </a:extLst>
          </p:cNvPr>
          <p:cNvSpPr/>
          <p:nvPr userDrawn="1"/>
        </p:nvSpPr>
        <p:spPr>
          <a:xfrm>
            <a:off x="11884152" y="6702552"/>
            <a:ext cx="155448" cy="155448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2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2" userDrawn="1">
          <p15:clr>
            <a:srgbClr val="FBAE40"/>
          </p15:clr>
        </p15:guide>
        <p15:guide id="2" pos="7440" userDrawn="1">
          <p15:clr>
            <a:srgbClr val="FBAE40"/>
          </p15:clr>
        </p15:guide>
        <p15:guide id="3" pos="240" userDrawn="1">
          <p15:clr>
            <a:srgbClr val="FBAE40"/>
          </p15:clr>
        </p15:guide>
        <p15:guide id="4" orient="horz" pos="4128" userDrawn="1">
          <p15:clr>
            <a:srgbClr val="FBAE40"/>
          </p15:clr>
        </p15:guide>
        <p15:guide id="5" pos="6984" userDrawn="1">
          <p15:clr>
            <a:srgbClr val="FBAE40"/>
          </p15:clr>
        </p15:guide>
        <p15:guide id="6" pos="720" userDrawn="1">
          <p15:clr>
            <a:srgbClr val="FBAE40"/>
          </p15:clr>
        </p15:guide>
        <p15:guide id="7" orient="horz" pos="110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4D99F21-AF19-C3B4-AF66-1C83EBC9B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22786"/>
            <a:ext cx="5010979" cy="111768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lang="en-US" sz="2800" b="1" i="0" u="sng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84079" y="322788"/>
            <a:ext cx="3993322" cy="365125"/>
          </a:xfrm>
        </p:spPr>
        <p:txBody>
          <a:bodyPr rIns="91440" anchor="t"/>
          <a:lstStyle>
            <a:lvl1pPr algn="r">
              <a:defRPr sz="1200" b="1" i="0" spc="30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69501" y="322787"/>
            <a:ext cx="1079500" cy="365125"/>
          </a:xfrm>
        </p:spPr>
        <p:txBody>
          <a:bodyPr lIns="0" rIns="0" anchor="t"/>
          <a:lstStyle>
            <a:lvl1pPr algn="ctr">
              <a:defRPr sz="1200" b="1" i="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7/31/20XX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41100" y="322786"/>
            <a:ext cx="469899" cy="365125"/>
          </a:xfrm>
        </p:spPr>
        <p:txBody>
          <a:bodyPr tIns="45720" rIns="91440" bIns="0" anchor="t"/>
          <a:lstStyle>
            <a:lvl1pPr algn="r">
              <a:defRPr sz="1200" b="0" i="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C4CCE14A-15F3-BD2F-DA6C-9AE637E464B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43000" y="1755648"/>
            <a:ext cx="9902952" cy="4572000"/>
          </a:xfrm>
        </p:spPr>
        <p:txBody>
          <a:bodyPr>
            <a:normAutofit/>
          </a:bodyPr>
          <a:lstStyle>
            <a:lvl1pPr marL="285750" indent="-28575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1477EB-BB2D-9198-DC69-51D82D51A21F}"/>
              </a:ext>
            </a:extLst>
          </p:cNvPr>
          <p:cNvSpPr/>
          <p:nvPr userDrawn="1"/>
        </p:nvSpPr>
        <p:spPr>
          <a:xfrm>
            <a:off x="12039600" y="1752600"/>
            <a:ext cx="152400" cy="16764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FA3617-DC5C-20BC-7449-C609B2112FCA}"/>
              </a:ext>
            </a:extLst>
          </p:cNvPr>
          <p:cNvSpPr/>
          <p:nvPr userDrawn="1"/>
        </p:nvSpPr>
        <p:spPr>
          <a:xfrm>
            <a:off x="0" y="4622800"/>
            <a:ext cx="152400" cy="16764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9D91BC-3775-DECE-2304-4F88B1FF89FB}"/>
              </a:ext>
            </a:extLst>
          </p:cNvPr>
          <p:cNvSpPr/>
          <p:nvPr userDrawn="1"/>
        </p:nvSpPr>
        <p:spPr>
          <a:xfrm>
            <a:off x="11884152" y="6702552"/>
            <a:ext cx="155448" cy="155448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1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2" userDrawn="1">
          <p15:clr>
            <a:srgbClr val="FBAE40"/>
          </p15:clr>
        </p15:guide>
        <p15:guide id="2" pos="7440" userDrawn="1">
          <p15:clr>
            <a:srgbClr val="FBAE40"/>
          </p15:clr>
        </p15:guide>
        <p15:guide id="3" pos="240" userDrawn="1">
          <p15:clr>
            <a:srgbClr val="FBAE40"/>
          </p15:clr>
        </p15:guide>
        <p15:guide id="4" orient="horz" pos="4128" userDrawn="1">
          <p15:clr>
            <a:srgbClr val="FBAE40"/>
          </p15:clr>
        </p15:guide>
        <p15:guide id="5" pos="6960" userDrawn="1">
          <p15:clr>
            <a:srgbClr val="FBAE40"/>
          </p15:clr>
        </p15:guide>
        <p15:guide id="6" pos="720" userDrawn="1">
          <p15:clr>
            <a:srgbClr val="FBAE40"/>
          </p15:clr>
        </p15:guide>
        <p15:guide id="7" orient="horz" pos="110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4D99F21-AF19-C3B4-AF66-1C83EBC9B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22786"/>
            <a:ext cx="5010979" cy="111768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lang="en-US" sz="2800" b="1" i="0" u="sng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84079" y="322788"/>
            <a:ext cx="3993322" cy="365125"/>
          </a:xfrm>
        </p:spPr>
        <p:txBody>
          <a:bodyPr rIns="91440" anchor="t"/>
          <a:lstStyle>
            <a:lvl1pPr algn="r">
              <a:defRPr sz="1200" b="1" i="0" spc="30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69501" y="322787"/>
            <a:ext cx="1079500" cy="365125"/>
          </a:xfrm>
        </p:spPr>
        <p:txBody>
          <a:bodyPr lIns="0" rIns="0" anchor="t"/>
          <a:lstStyle>
            <a:lvl1pPr algn="ctr">
              <a:defRPr sz="1200" b="1" i="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7/31/20XX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41100" y="322786"/>
            <a:ext cx="469899" cy="365125"/>
          </a:xfrm>
        </p:spPr>
        <p:txBody>
          <a:bodyPr tIns="45720" rIns="91440" bIns="0" anchor="t"/>
          <a:lstStyle>
            <a:lvl1pPr algn="r">
              <a:defRPr sz="1200" b="0" i="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C4CCE14A-15F3-BD2F-DA6C-9AE637E464B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43000" y="1755648"/>
            <a:ext cx="9902952" cy="45720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/>
            </a:lvl1pPr>
            <a:lvl2pPr marL="283464" indent="-283464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1477EB-BB2D-9198-DC69-51D82D51A21F}"/>
              </a:ext>
            </a:extLst>
          </p:cNvPr>
          <p:cNvSpPr/>
          <p:nvPr userDrawn="1"/>
        </p:nvSpPr>
        <p:spPr>
          <a:xfrm>
            <a:off x="12039600" y="1752600"/>
            <a:ext cx="152400" cy="16764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FA3617-DC5C-20BC-7449-C609B2112FCA}"/>
              </a:ext>
            </a:extLst>
          </p:cNvPr>
          <p:cNvSpPr/>
          <p:nvPr userDrawn="1"/>
        </p:nvSpPr>
        <p:spPr>
          <a:xfrm>
            <a:off x="0" y="4622800"/>
            <a:ext cx="152400" cy="16764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9D91BC-3775-DECE-2304-4F88B1FF89FB}"/>
              </a:ext>
            </a:extLst>
          </p:cNvPr>
          <p:cNvSpPr/>
          <p:nvPr userDrawn="1"/>
        </p:nvSpPr>
        <p:spPr>
          <a:xfrm>
            <a:off x="11884152" y="6702552"/>
            <a:ext cx="155448" cy="155448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4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2" userDrawn="1">
          <p15:clr>
            <a:srgbClr val="FBAE40"/>
          </p15:clr>
        </p15:guide>
        <p15:guide id="2" pos="7440" userDrawn="1">
          <p15:clr>
            <a:srgbClr val="FBAE40"/>
          </p15:clr>
        </p15:guide>
        <p15:guide id="3" pos="240" userDrawn="1">
          <p15:clr>
            <a:srgbClr val="FBAE40"/>
          </p15:clr>
        </p15:guide>
        <p15:guide id="4" orient="horz" pos="4128" userDrawn="1">
          <p15:clr>
            <a:srgbClr val="FBAE40"/>
          </p15:clr>
        </p15:guide>
        <p15:guide id="5" pos="6960" userDrawn="1">
          <p15:clr>
            <a:srgbClr val="FBAE40"/>
          </p15:clr>
        </p15:guide>
        <p15:guide id="6" pos="720" userDrawn="1">
          <p15:clr>
            <a:srgbClr val="FBAE40"/>
          </p15:clr>
        </p15:guide>
        <p15:guide id="7" orient="horz" pos="110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66A8E-FDEA-E5CF-012E-EB9112DBF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22786"/>
            <a:ext cx="5010979" cy="111768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lang="en-US" sz="2800" b="1" i="0" u="sng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84079" y="322788"/>
            <a:ext cx="3993322" cy="365125"/>
          </a:xfrm>
        </p:spPr>
        <p:txBody>
          <a:bodyPr rIns="91440" anchor="t"/>
          <a:lstStyle>
            <a:lvl1pPr algn="r">
              <a:defRPr sz="1200" b="1" i="0" spc="30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69501" y="322787"/>
            <a:ext cx="1079500" cy="365125"/>
          </a:xfrm>
        </p:spPr>
        <p:txBody>
          <a:bodyPr lIns="0" rIns="0" anchor="t"/>
          <a:lstStyle>
            <a:lvl1pPr algn="ctr">
              <a:defRPr sz="1200" b="1" i="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7/31/20XX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41100" y="322786"/>
            <a:ext cx="469899" cy="365125"/>
          </a:xfrm>
        </p:spPr>
        <p:txBody>
          <a:bodyPr tIns="45720" rIns="91440" bIns="0" anchor="t"/>
          <a:lstStyle>
            <a:lvl1pPr algn="r">
              <a:defRPr sz="1200" b="0" i="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622CF6F1-9854-0E80-1F49-869587BCDDE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43000" y="1755648"/>
            <a:ext cx="8531352" cy="2048256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/>
            </a:lvl1pPr>
            <a:lvl2pPr marL="283464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D126172-FD9F-8D99-5392-6AF11DAE47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00" y="4113492"/>
            <a:ext cx="10896601" cy="2744508"/>
          </a:xfrm>
          <a:custGeom>
            <a:avLst/>
            <a:gdLst>
              <a:gd name="connsiteX0" fmla="*/ 0 w 11049001"/>
              <a:gd name="connsiteY0" fmla="*/ 0 h 2744508"/>
              <a:gd name="connsiteX1" fmla="*/ 11049001 w 11049001"/>
              <a:gd name="connsiteY1" fmla="*/ 0 h 2744508"/>
              <a:gd name="connsiteX2" fmla="*/ 11049001 w 11049001"/>
              <a:gd name="connsiteY2" fmla="*/ 2744508 h 2744508"/>
              <a:gd name="connsiteX3" fmla="*/ 0 w 11049001"/>
              <a:gd name="connsiteY3" fmla="*/ 2744508 h 2744508"/>
              <a:gd name="connsiteX4" fmla="*/ 0 w 11049001"/>
              <a:gd name="connsiteY4" fmla="*/ 2198408 h 2744508"/>
              <a:gd name="connsiteX5" fmla="*/ 152400 w 11049001"/>
              <a:gd name="connsiteY5" fmla="*/ 2198408 h 2744508"/>
              <a:gd name="connsiteX6" fmla="*/ 152400 w 11049001"/>
              <a:gd name="connsiteY6" fmla="*/ 522008 h 2744508"/>
              <a:gd name="connsiteX7" fmla="*/ 0 w 11049001"/>
              <a:gd name="connsiteY7" fmla="*/ 522008 h 274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49001" h="2744508">
                <a:moveTo>
                  <a:pt x="0" y="0"/>
                </a:moveTo>
                <a:lnTo>
                  <a:pt x="11049001" y="0"/>
                </a:lnTo>
                <a:lnTo>
                  <a:pt x="11049001" y="2744508"/>
                </a:lnTo>
                <a:lnTo>
                  <a:pt x="0" y="2744508"/>
                </a:lnTo>
                <a:lnTo>
                  <a:pt x="0" y="2198408"/>
                </a:lnTo>
                <a:lnTo>
                  <a:pt x="152400" y="2198408"/>
                </a:lnTo>
                <a:lnTo>
                  <a:pt x="152400" y="522008"/>
                </a:lnTo>
                <a:lnTo>
                  <a:pt x="0" y="52200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ysClr val="windowText" lastClr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CB7384-BB68-6679-8592-1BB5371FD39F}"/>
              </a:ext>
            </a:extLst>
          </p:cNvPr>
          <p:cNvSpPr/>
          <p:nvPr userDrawn="1"/>
        </p:nvSpPr>
        <p:spPr>
          <a:xfrm>
            <a:off x="12039600" y="1752600"/>
            <a:ext cx="152400" cy="16764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43A0DD-BC00-19DA-C1A4-0BC3AC452369}"/>
              </a:ext>
            </a:extLst>
          </p:cNvPr>
          <p:cNvSpPr/>
          <p:nvPr userDrawn="1"/>
        </p:nvSpPr>
        <p:spPr>
          <a:xfrm>
            <a:off x="0" y="4635500"/>
            <a:ext cx="152400" cy="16764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1D0305-426C-92A2-C779-061BAACC3ED2}"/>
              </a:ext>
            </a:extLst>
          </p:cNvPr>
          <p:cNvSpPr/>
          <p:nvPr userDrawn="1"/>
        </p:nvSpPr>
        <p:spPr>
          <a:xfrm>
            <a:off x="11884152" y="6702552"/>
            <a:ext cx="155448" cy="155448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8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2" userDrawn="1">
          <p15:clr>
            <a:srgbClr val="FBAE40"/>
          </p15:clr>
        </p15:guide>
        <p15:guide id="2" pos="7440" userDrawn="1">
          <p15:clr>
            <a:srgbClr val="FBAE40"/>
          </p15:clr>
        </p15:guide>
        <p15:guide id="3" pos="240" userDrawn="1">
          <p15:clr>
            <a:srgbClr val="FBAE40"/>
          </p15:clr>
        </p15:guide>
        <p15:guide id="4" orient="horz" pos="4128" userDrawn="1">
          <p15:clr>
            <a:srgbClr val="FBAE40"/>
          </p15:clr>
        </p15:guide>
        <p15:guide id="5" pos="6960" userDrawn="1">
          <p15:clr>
            <a:srgbClr val="FBAE40"/>
          </p15:clr>
        </p15:guide>
        <p15:guide id="6" pos="720" userDrawn="1">
          <p15:clr>
            <a:srgbClr val="FBAE40"/>
          </p15:clr>
        </p15:guide>
        <p15:guide id="7" orient="horz" pos="110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74E871A-AE98-4E90-99AD-C4C638B3406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091A5BA-E4B3-410B-9040-53227D212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72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871A-AE98-4E90-99AD-C4C638B3406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A5BA-E4B3-410B-9040-53227D212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5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871A-AE98-4E90-99AD-C4C638B3406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A5BA-E4B3-410B-9040-53227D212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82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871A-AE98-4E90-99AD-C4C638B3406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A5BA-E4B3-410B-9040-53227D212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7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871A-AE98-4E90-99AD-C4C638B3406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A5BA-E4B3-410B-9040-53227D212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50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871A-AE98-4E90-99AD-C4C638B3406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A5BA-E4B3-410B-9040-53227D212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07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0F48150-1A09-D815-78F5-C57004B7ED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22786"/>
            <a:ext cx="5010979" cy="111768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lang="en-US" sz="2800" b="1" i="0" u="sng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84079" y="322788"/>
            <a:ext cx="3993322" cy="365125"/>
          </a:xfrm>
        </p:spPr>
        <p:txBody>
          <a:bodyPr rIns="91440" anchor="t"/>
          <a:lstStyle>
            <a:lvl1pPr algn="r">
              <a:defRPr sz="1200" b="1" i="0" spc="30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69501" y="322787"/>
            <a:ext cx="1079500" cy="365125"/>
          </a:xfrm>
        </p:spPr>
        <p:txBody>
          <a:bodyPr lIns="0" rIns="0" anchor="t"/>
          <a:lstStyle>
            <a:lvl1pPr algn="ctr">
              <a:defRPr sz="1200" b="1" i="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7/31/20XX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41100" y="322786"/>
            <a:ext cx="469899" cy="365125"/>
          </a:xfrm>
        </p:spPr>
        <p:txBody>
          <a:bodyPr tIns="45720" rIns="91440" bIns="0" anchor="t"/>
          <a:lstStyle>
            <a:lvl1pPr algn="r">
              <a:defRPr sz="1200" b="0" i="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A0D6A9-E761-9957-391F-1175FAA5189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43000" y="1752600"/>
            <a:ext cx="9906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70FC9A-8C86-6EB5-1634-5E0A379C8A12}"/>
              </a:ext>
            </a:extLst>
          </p:cNvPr>
          <p:cNvSpPr/>
          <p:nvPr userDrawn="1"/>
        </p:nvSpPr>
        <p:spPr>
          <a:xfrm>
            <a:off x="12039600" y="1752600"/>
            <a:ext cx="152400" cy="16764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7F465A-1FA2-DB34-8A31-2B6957A9589C}"/>
              </a:ext>
            </a:extLst>
          </p:cNvPr>
          <p:cNvSpPr/>
          <p:nvPr userDrawn="1"/>
        </p:nvSpPr>
        <p:spPr>
          <a:xfrm>
            <a:off x="0" y="4622800"/>
            <a:ext cx="152400" cy="16764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6763DD-1C46-177C-43E1-EE1C25CF8DF8}"/>
              </a:ext>
            </a:extLst>
          </p:cNvPr>
          <p:cNvSpPr/>
          <p:nvPr userDrawn="1"/>
        </p:nvSpPr>
        <p:spPr>
          <a:xfrm>
            <a:off x="11884152" y="6702552"/>
            <a:ext cx="155448" cy="155448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3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2" userDrawn="1">
          <p15:clr>
            <a:srgbClr val="FBAE40"/>
          </p15:clr>
        </p15:guide>
        <p15:guide id="2" pos="7440" userDrawn="1">
          <p15:clr>
            <a:srgbClr val="FBAE40"/>
          </p15:clr>
        </p15:guide>
        <p15:guide id="3" pos="240" userDrawn="1">
          <p15:clr>
            <a:srgbClr val="FBAE40"/>
          </p15:clr>
        </p15:guide>
        <p15:guide id="4" orient="horz" pos="4128" userDrawn="1">
          <p15:clr>
            <a:srgbClr val="FBAE40"/>
          </p15:clr>
        </p15:guide>
        <p15:guide id="5" pos="6960" userDrawn="1">
          <p15:clr>
            <a:srgbClr val="FBAE40"/>
          </p15:clr>
        </p15:guide>
        <p15:guide id="6" pos="720" userDrawn="1">
          <p15:clr>
            <a:srgbClr val="FBAE40"/>
          </p15:clr>
        </p15:guide>
        <p15:guide id="7" orient="horz" pos="110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871A-AE98-4E90-99AD-C4C638B3406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A5BA-E4B3-410B-9040-53227D212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51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871A-AE98-4E90-99AD-C4C638B3406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091A5BA-E4B3-410B-9040-53227D212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4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74E871A-AE98-4E90-99AD-C4C638B3406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091A5BA-E4B3-410B-9040-53227D212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33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871A-AE98-4E90-99AD-C4C638B3406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A5BA-E4B3-410B-9040-53227D212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4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E871A-AE98-4E90-99AD-C4C638B3406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A5BA-E4B3-410B-9040-53227D212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42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+ Pictur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999" y="322786"/>
            <a:ext cx="5930899" cy="160849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 u="sng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6A9EB6-5085-A101-9FEC-E2BAECF313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23101" y="304799"/>
            <a:ext cx="5016499" cy="6248401"/>
          </a:xfrm>
          <a:custGeom>
            <a:avLst/>
            <a:gdLst>
              <a:gd name="connsiteX0" fmla="*/ 5016499 w 5168900"/>
              <a:gd name="connsiteY0" fmla="*/ 1447801 h 6248401"/>
              <a:gd name="connsiteX1" fmla="*/ 5016499 w 5168900"/>
              <a:gd name="connsiteY1" fmla="*/ 3124201 h 6248401"/>
              <a:gd name="connsiteX2" fmla="*/ 5168899 w 5168900"/>
              <a:gd name="connsiteY2" fmla="*/ 3124201 h 6248401"/>
              <a:gd name="connsiteX3" fmla="*/ 5168899 w 5168900"/>
              <a:gd name="connsiteY3" fmla="*/ 1447801 h 6248401"/>
              <a:gd name="connsiteX4" fmla="*/ 0 w 5168900"/>
              <a:gd name="connsiteY4" fmla="*/ 0 h 6248401"/>
              <a:gd name="connsiteX5" fmla="*/ 5168900 w 5168900"/>
              <a:gd name="connsiteY5" fmla="*/ 0 h 6248401"/>
              <a:gd name="connsiteX6" fmla="*/ 5168900 w 5168900"/>
              <a:gd name="connsiteY6" fmla="*/ 6248401 h 6248401"/>
              <a:gd name="connsiteX7" fmla="*/ 0 w 5168900"/>
              <a:gd name="connsiteY7" fmla="*/ 6248401 h 624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8900" h="6248401">
                <a:moveTo>
                  <a:pt x="5016499" y="1447801"/>
                </a:moveTo>
                <a:lnTo>
                  <a:pt x="5016499" y="3124201"/>
                </a:lnTo>
                <a:lnTo>
                  <a:pt x="5168899" y="3124201"/>
                </a:lnTo>
                <a:lnTo>
                  <a:pt x="5168899" y="1447801"/>
                </a:lnTo>
                <a:close/>
                <a:moveTo>
                  <a:pt x="0" y="0"/>
                </a:moveTo>
                <a:lnTo>
                  <a:pt x="5168900" y="0"/>
                </a:lnTo>
                <a:lnTo>
                  <a:pt x="5168900" y="6248401"/>
                </a:lnTo>
                <a:lnTo>
                  <a:pt x="0" y="62484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FF9405-2D0B-2FF0-D4F5-36EAE810A7A9}"/>
              </a:ext>
            </a:extLst>
          </p:cNvPr>
          <p:cNvSpPr/>
          <p:nvPr userDrawn="1"/>
        </p:nvSpPr>
        <p:spPr>
          <a:xfrm>
            <a:off x="12039600" y="1752600"/>
            <a:ext cx="152400" cy="16764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6560B0-3456-2CEA-F93D-A5F45ED0C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2108198"/>
            <a:ext cx="5168899" cy="4191001"/>
          </a:xfrm>
        </p:spPr>
        <p:txBody>
          <a:bodyPr anchor="b"/>
          <a:lstStyle>
            <a:lvl1pPr>
              <a:lnSpc>
                <a:spcPct val="90000"/>
              </a:lnSpc>
              <a:spcAft>
                <a:spcPts val="1800"/>
              </a:spcAft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9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2" userDrawn="1">
          <p15:clr>
            <a:srgbClr val="FBAE40"/>
          </p15:clr>
        </p15:guide>
        <p15:guide id="2" pos="7440" userDrawn="1">
          <p15:clr>
            <a:srgbClr val="FBAE40"/>
          </p15:clr>
        </p15:guide>
        <p15:guide id="3" pos="240" userDrawn="1">
          <p15:clr>
            <a:srgbClr val="FBAE40"/>
          </p15:clr>
        </p15:guide>
        <p15:guide id="4" orient="horz" pos="4128" userDrawn="1">
          <p15:clr>
            <a:srgbClr val="FBAE40"/>
          </p15:clr>
        </p15:guide>
        <p15:guide id="5" pos="6960" userDrawn="1">
          <p15:clr>
            <a:srgbClr val="FBAE40"/>
          </p15:clr>
        </p15:guide>
        <p15:guide id="6" pos="720" userDrawn="1">
          <p15:clr>
            <a:srgbClr val="FBAE40"/>
          </p15:clr>
        </p15:guide>
        <p15:guide id="7" orient="horz" pos="110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FF9405-2D0B-2FF0-D4F5-36EAE810A7A9}"/>
              </a:ext>
            </a:extLst>
          </p:cNvPr>
          <p:cNvSpPr/>
          <p:nvPr userDrawn="1"/>
        </p:nvSpPr>
        <p:spPr>
          <a:xfrm>
            <a:off x="12039600" y="1752600"/>
            <a:ext cx="152400" cy="16764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A9F0AD8-E9E5-97AC-38C3-334A7F034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2108198"/>
            <a:ext cx="9906001" cy="4191001"/>
          </a:xfrm>
        </p:spPr>
        <p:txBody>
          <a:bodyPr anchor="b"/>
          <a:lstStyle>
            <a:lvl1pPr>
              <a:lnSpc>
                <a:spcPct val="90000"/>
              </a:lnSpc>
              <a:spcAft>
                <a:spcPts val="1800"/>
              </a:spcAft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F887EDC-CB94-E7EB-F89C-B452D65C1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22786"/>
            <a:ext cx="5930900" cy="1429814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 u="sng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6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2" userDrawn="1">
          <p15:clr>
            <a:srgbClr val="FBAE40"/>
          </p15:clr>
        </p15:guide>
        <p15:guide id="2" pos="7440" userDrawn="1">
          <p15:clr>
            <a:srgbClr val="FBAE40"/>
          </p15:clr>
        </p15:guide>
        <p15:guide id="3" pos="240" userDrawn="1">
          <p15:clr>
            <a:srgbClr val="FBAE40"/>
          </p15:clr>
        </p15:guide>
        <p15:guide id="4" orient="horz" pos="4128" userDrawn="1">
          <p15:clr>
            <a:srgbClr val="FBAE40"/>
          </p15:clr>
        </p15:guide>
        <p15:guide id="5" pos="6960" userDrawn="1">
          <p15:clr>
            <a:srgbClr val="FBAE40"/>
          </p15:clr>
        </p15:guide>
        <p15:guide id="6" pos="720" userDrawn="1">
          <p15:clr>
            <a:srgbClr val="FBAE40"/>
          </p15:clr>
        </p15:guide>
        <p15:guide id="7" orient="horz" pos="110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Pic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74B6722-048F-A0DC-5E4E-9A0175C3A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22786"/>
            <a:ext cx="5010979" cy="111768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lang="en-US" sz="2800" b="1" i="0" u="sng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84079" y="322788"/>
            <a:ext cx="3993322" cy="365125"/>
          </a:xfrm>
        </p:spPr>
        <p:txBody>
          <a:bodyPr rIns="91440" anchor="t"/>
          <a:lstStyle>
            <a:lvl1pPr algn="r">
              <a:defRPr sz="1200" b="1" i="0" spc="30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69501" y="322787"/>
            <a:ext cx="1079500" cy="365125"/>
          </a:xfrm>
        </p:spPr>
        <p:txBody>
          <a:bodyPr lIns="0" rIns="0" anchor="t"/>
          <a:lstStyle>
            <a:lvl1pPr algn="ctr">
              <a:defRPr sz="1200" b="1" i="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7/31/20XX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41100" y="322786"/>
            <a:ext cx="469899" cy="365125"/>
          </a:xfrm>
        </p:spPr>
        <p:txBody>
          <a:bodyPr tIns="45720" rIns="91440" bIns="0" anchor="t"/>
          <a:lstStyle>
            <a:lvl1pPr algn="r">
              <a:defRPr sz="1200" b="0" i="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EDAD8D20-398D-ADAC-233E-7CF491CAA49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43000" y="1752600"/>
            <a:ext cx="4248979" cy="4470396"/>
          </a:xfrm>
        </p:spPr>
        <p:txBody>
          <a:bodyPr>
            <a:normAutofit/>
          </a:bodyPr>
          <a:lstStyle>
            <a:lvl1pPr marL="283464" indent="-283464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94E8433-1C69-82EB-6AD3-87F2E5970B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054099"/>
            <a:ext cx="5943600" cy="5168897"/>
          </a:xfrm>
          <a:custGeom>
            <a:avLst/>
            <a:gdLst>
              <a:gd name="connsiteX0" fmla="*/ 0 w 6096000"/>
              <a:gd name="connsiteY0" fmla="*/ 0 h 5168897"/>
              <a:gd name="connsiteX1" fmla="*/ 6096000 w 6096000"/>
              <a:gd name="connsiteY1" fmla="*/ 0 h 5168897"/>
              <a:gd name="connsiteX2" fmla="*/ 6096000 w 6096000"/>
              <a:gd name="connsiteY2" fmla="*/ 698501 h 5168897"/>
              <a:gd name="connsiteX3" fmla="*/ 5943600 w 6096000"/>
              <a:gd name="connsiteY3" fmla="*/ 698501 h 5168897"/>
              <a:gd name="connsiteX4" fmla="*/ 5943600 w 6096000"/>
              <a:gd name="connsiteY4" fmla="*/ 2374901 h 5168897"/>
              <a:gd name="connsiteX5" fmla="*/ 6096000 w 6096000"/>
              <a:gd name="connsiteY5" fmla="*/ 2374901 h 5168897"/>
              <a:gd name="connsiteX6" fmla="*/ 6096000 w 6096000"/>
              <a:gd name="connsiteY6" fmla="*/ 5168897 h 5168897"/>
              <a:gd name="connsiteX7" fmla="*/ 0 w 6096000"/>
              <a:gd name="connsiteY7" fmla="*/ 5168897 h 516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5168897">
                <a:moveTo>
                  <a:pt x="0" y="0"/>
                </a:moveTo>
                <a:lnTo>
                  <a:pt x="6096000" y="0"/>
                </a:lnTo>
                <a:lnTo>
                  <a:pt x="6096000" y="698501"/>
                </a:lnTo>
                <a:lnTo>
                  <a:pt x="5943600" y="698501"/>
                </a:lnTo>
                <a:lnTo>
                  <a:pt x="5943600" y="2374901"/>
                </a:lnTo>
                <a:lnTo>
                  <a:pt x="6096000" y="2374901"/>
                </a:lnTo>
                <a:lnTo>
                  <a:pt x="6096000" y="5168897"/>
                </a:lnTo>
                <a:lnTo>
                  <a:pt x="0" y="5168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ysClr val="windowText" lastClr="000000"/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18B659-BD70-E5FE-40FB-1CB9F9AEDF31}"/>
              </a:ext>
            </a:extLst>
          </p:cNvPr>
          <p:cNvSpPr/>
          <p:nvPr userDrawn="1"/>
        </p:nvSpPr>
        <p:spPr>
          <a:xfrm>
            <a:off x="0" y="4622800"/>
            <a:ext cx="152400" cy="16764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11277D-EE37-D0E0-9B67-F04F6F014F3B}"/>
              </a:ext>
            </a:extLst>
          </p:cNvPr>
          <p:cNvSpPr/>
          <p:nvPr userDrawn="1"/>
        </p:nvSpPr>
        <p:spPr>
          <a:xfrm>
            <a:off x="12039600" y="1752600"/>
            <a:ext cx="152400" cy="16764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325C5B-B775-5074-F562-C35241BFD7DC}"/>
              </a:ext>
            </a:extLst>
          </p:cNvPr>
          <p:cNvSpPr/>
          <p:nvPr userDrawn="1"/>
        </p:nvSpPr>
        <p:spPr>
          <a:xfrm>
            <a:off x="11884152" y="6702552"/>
            <a:ext cx="155448" cy="155448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56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2" userDrawn="1">
          <p15:clr>
            <a:srgbClr val="FBAE40"/>
          </p15:clr>
        </p15:guide>
        <p15:guide id="2" pos="7440" userDrawn="1">
          <p15:clr>
            <a:srgbClr val="FBAE40"/>
          </p15:clr>
        </p15:guide>
        <p15:guide id="3" pos="240" userDrawn="1">
          <p15:clr>
            <a:srgbClr val="FBAE40"/>
          </p15:clr>
        </p15:guide>
        <p15:guide id="4" orient="horz" pos="4128" userDrawn="1">
          <p15:clr>
            <a:srgbClr val="FBAE40"/>
          </p15:clr>
        </p15:guide>
        <p15:guide id="5" pos="6960" userDrawn="1">
          <p15:clr>
            <a:srgbClr val="FBAE40"/>
          </p15:clr>
        </p15:guide>
        <p15:guide id="6" pos="720" userDrawn="1">
          <p15:clr>
            <a:srgbClr val="FBAE40"/>
          </p15:clr>
        </p15:guide>
        <p15:guide id="7" orient="horz" pos="110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Pictur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3AC8E7-B5BE-3D01-68AB-369DE835B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108198"/>
            <a:ext cx="5168900" cy="4191001"/>
          </a:xfrm>
        </p:spPr>
        <p:txBody>
          <a:bodyPr anchor="b"/>
          <a:lstStyle>
            <a:lvl1pPr>
              <a:lnSpc>
                <a:spcPct val="90000"/>
              </a:lnSpc>
              <a:spcAft>
                <a:spcPts val="1800"/>
              </a:spcAft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6A9EB6-5085-A101-9FEC-E2BAECF313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23101" y="304799"/>
            <a:ext cx="5016499" cy="6248401"/>
          </a:xfrm>
          <a:custGeom>
            <a:avLst/>
            <a:gdLst>
              <a:gd name="connsiteX0" fmla="*/ 5016499 w 5168900"/>
              <a:gd name="connsiteY0" fmla="*/ 1447801 h 6248401"/>
              <a:gd name="connsiteX1" fmla="*/ 5016499 w 5168900"/>
              <a:gd name="connsiteY1" fmla="*/ 3124201 h 6248401"/>
              <a:gd name="connsiteX2" fmla="*/ 5168899 w 5168900"/>
              <a:gd name="connsiteY2" fmla="*/ 3124201 h 6248401"/>
              <a:gd name="connsiteX3" fmla="*/ 5168899 w 5168900"/>
              <a:gd name="connsiteY3" fmla="*/ 1447801 h 6248401"/>
              <a:gd name="connsiteX4" fmla="*/ 0 w 5168900"/>
              <a:gd name="connsiteY4" fmla="*/ 0 h 6248401"/>
              <a:gd name="connsiteX5" fmla="*/ 5168900 w 5168900"/>
              <a:gd name="connsiteY5" fmla="*/ 0 h 6248401"/>
              <a:gd name="connsiteX6" fmla="*/ 5168900 w 5168900"/>
              <a:gd name="connsiteY6" fmla="*/ 6248401 h 6248401"/>
              <a:gd name="connsiteX7" fmla="*/ 0 w 5168900"/>
              <a:gd name="connsiteY7" fmla="*/ 6248401 h 624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8900" h="6248401">
                <a:moveTo>
                  <a:pt x="5016499" y="1447801"/>
                </a:moveTo>
                <a:lnTo>
                  <a:pt x="5016499" y="3124201"/>
                </a:lnTo>
                <a:lnTo>
                  <a:pt x="5168899" y="3124201"/>
                </a:lnTo>
                <a:lnTo>
                  <a:pt x="5168899" y="1447801"/>
                </a:lnTo>
                <a:close/>
                <a:moveTo>
                  <a:pt x="0" y="0"/>
                </a:moveTo>
                <a:lnTo>
                  <a:pt x="5168900" y="0"/>
                </a:lnTo>
                <a:lnTo>
                  <a:pt x="5168900" y="6248401"/>
                </a:lnTo>
                <a:lnTo>
                  <a:pt x="0" y="62484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FF9405-2D0B-2FF0-D4F5-36EAE810A7A9}"/>
              </a:ext>
            </a:extLst>
          </p:cNvPr>
          <p:cNvSpPr/>
          <p:nvPr userDrawn="1"/>
        </p:nvSpPr>
        <p:spPr>
          <a:xfrm>
            <a:off x="12039600" y="1752600"/>
            <a:ext cx="152400" cy="16764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3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2" userDrawn="1">
          <p15:clr>
            <a:srgbClr val="FBAE40"/>
          </p15:clr>
        </p15:guide>
        <p15:guide id="2" pos="7440" userDrawn="1">
          <p15:clr>
            <a:srgbClr val="FBAE40"/>
          </p15:clr>
        </p15:guide>
        <p15:guide id="3" pos="240" userDrawn="1">
          <p15:clr>
            <a:srgbClr val="FBAE40"/>
          </p15:clr>
        </p15:guide>
        <p15:guide id="4" orient="horz" pos="4128" userDrawn="1">
          <p15:clr>
            <a:srgbClr val="FBAE40"/>
          </p15:clr>
        </p15:guide>
        <p15:guide id="5" pos="6960" userDrawn="1">
          <p15:clr>
            <a:srgbClr val="FBAE40"/>
          </p15:clr>
        </p15:guide>
        <p15:guide id="6" pos="720" userDrawn="1">
          <p15:clr>
            <a:srgbClr val="FBAE40"/>
          </p15:clr>
        </p15:guide>
        <p15:guide id="7" orient="horz" pos="110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65D6554-F5CF-9F05-BF7E-DE2ACF23D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22786"/>
            <a:ext cx="5010979" cy="111768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lang="en-US" sz="2800" b="1" i="0" u="sng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84079" y="322788"/>
            <a:ext cx="3993322" cy="365125"/>
          </a:xfrm>
        </p:spPr>
        <p:txBody>
          <a:bodyPr rIns="91440" anchor="t"/>
          <a:lstStyle>
            <a:lvl1pPr algn="r">
              <a:defRPr sz="1200" b="1" i="0" spc="30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69501" y="322787"/>
            <a:ext cx="1079500" cy="365125"/>
          </a:xfrm>
        </p:spPr>
        <p:txBody>
          <a:bodyPr lIns="0" rIns="0" anchor="t"/>
          <a:lstStyle>
            <a:lvl1pPr algn="ctr">
              <a:defRPr sz="1200" b="1" i="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7/31/20XX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41100" y="322786"/>
            <a:ext cx="469899" cy="365125"/>
          </a:xfrm>
        </p:spPr>
        <p:txBody>
          <a:bodyPr tIns="45720" rIns="91440" bIns="0" anchor="t"/>
          <a:lstStyle>
            <a:lvl1pPr algn="r">
              <a:defRPr sz="1200" b="0" i="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2558EEEA-E4F7-3A5E-4C32-D0F18F2E47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43000" y="1752600"/>
            <a:ext cx="4248979" cy="4470396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86336D1F-4545-020F-F267-ADF1CBB0BF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794500" y="1752598"/>
            <a:ext cx="4248979" cy="4470396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1477EB-BB2D-9198-DC69-51D82D51A21F}"/>
              </a:ext>
            </a:extLst>
          </p:cNvPr>
          <p:cNvSpPr/>
          <p:nvPr userDrawn="1"/>
        </p:nvSpPr>
        <p:spPr>
          <a:xfrm>
            <a:off x="12039600" y="1752600"/>
            <a:ext cx="152400" cy="16764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FA3617-DC5C-20BC-7449-C609B2112FCA}"/>
              </a:ext>
            </a:extLst>
          </p:cNvPr>
          <p:cNvSpPr/>
          <p:nvPr userDrawn="1"/>
        </p:nvSpPr>
        <p:spPr>
          <a:xfrm>
            <a:off x="0" y="4622800"/>
            <a:ext cx="152400" cy="16764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9D91BC-3775-DECE-2304-4F88B1FF89FB}"/>
              </a:ext>
            </a:extLst>
          </p:cNvPr>
          <p:cNvSpPr/>
          <p:nvPr userDrawn="1"/>
        </p:nvSpPr>
        <p:spPr>
          <a:xfrm>
            <a:off x="11884152" y="6702552"/>
            <a:ext cx="155448" cy="155448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00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2" userDrawn="1">
          <p15:clr>
            <a:srgbClr val="FBAE40"/>
          </p15:clr>
        </p15:guide>
        <p15:guide id="2" pos="7440" userDrawn="1">
          <p15:clr>
            <a:srgbClr val="FBAE40"/>
          </p15:clr>
        </p15:guide>
        <p15:guide id="3" pos="240" userDrawn="1">
          <p15:clr>
            <a:srgbClr val="FBAE40"/>
          </p15:clr>
        </p15:guide>
        <p15:guide id="4" orient="horz" pos="4128" userDrawn="1">
          <p15:clr>
            <a:srgbClr val="FBAE40"/>
          </p15:clr>
        </p15:guide>
        <p15:guide id="5" pos="6960" userDrawn="1">
          <p15:clr>
            <a:srgbClr val="FBAE40"/>
          </p15:clr>
        </p15:guide>
        <p15:guide id="6" pos="720" userDrawn="1">
          <p15:clr>
            <a:srgbClr val="FBAE40"/>
          </p15:clr>
        </p15:guide>
        <p15:guide id="7" orient="horz" pos="110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E1E6D6C-0731-FF31-EDF7-8D57D885D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22786"/>
            <a:ext cx="5010979" cy="111768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lang="en-US" sz="2800" b="1" i="0" u="sng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84079" y="322788"/>
            <a:ext cx="3993322" cy="365125"/>
          </a:xfrm>
        </p:spPr>
        <p:txBody>
          <a:bodyPr rIns="91440" anchor="t"/>
          <a:lstStyle>
            <a:lvl1pPr algn="r">
              <a:defRPr sz="1200" b="1" i="0" spc="30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69501" y="322787"/>
            <a:ext cx="1079500" cy="365125"/>
          </a:xfrm>
        </p:spPr>
        <p:txBody>
          <a:bodyPr lIns="0" rIns="0" anchor="t"/>
          <a:lstStyle>
            <a:lvl1pPr algn="ctr">
              <a:defRPr sz="1200" b="1" i="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7/31/20XX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41100" y="322786"/>
            <a:ext cx="469899" cy="365125"/>
          </a:xfrm>
        </p:spPr>
        <p:txBody>
          <a:bodyPr tIns="45720" rIns="91440" bIns="0" anchor="t"/>
          <a:lstStyle>
            <a:lvl1pPr algn="r">
              <a:defRPr sz="1200" b="0" i="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9BA78305-FEEA-427F-3BD6-3AD374F98C4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43000" y="1752600"/>
            <a:ext cx="2846459" cy="4470396"/>
          </a:xfrm>
        </p:spPr>
        <p:txBody>
          <a:bodyPr>
            <a:normAutofit/>
          </a:bodyPr>
          <a:lstStyle>
            <a:lvl1pPr marL="285750" indent="-285750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D4197309-1E69-4934-B528-C0F5EDFB3A4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794500" y="1752598"/>
            <a:ext cx="4248979" cy="4470396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1477EB-BB2D-9198-DC69-51D82D51A21F}"/>
              </a:ext>
            </a:extLst>
          </p:cNvPr>
          <p:cNvSpPr/>
          <p:nvPr userDrawn="1"/>
        </p:nvSpPr>
        <p:spPr>
          <a:xfrm>
            <a:off x="12039600" y="1752600"/>
            <a:ext cx="152400" cy="16764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FA3617-DC5C-20BC-7449-C609B2112FCA}"/>
              </a:ext>
            </a:extLst>
          </p:cNvPr>
          <p:cNvSpPr/>
          <p:nvPr userDrawn="1"/>
        </p:nvSpPr>
        <p:spPr>
          <a:xfrm>
            <a:off x="0" y="4622800"/>
            <a:ext cx="152400" cy="16764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9D91BC-3775-DECE-2304-4F88B1FF89FB}"/>
              </a:ext>
            </a:extLst>
          </p:cNvPr>
          <p:cNvSpPr/>
          <p:nvPr userDrawn="1"/>
        </p:nvSpPr>
        <p:spPr>
          <a:xfrm>
            <a:off x="11884152" y="6702552"/>
            <a:ext cx="155448" cy="155448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3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2" userDrawn="1">
          <p15:clr>
            <a:srgbClr val="FBAE40"/>
          </p15:clr>
        </p15:guide>
        <p15:guide id="2" pos="7440" userDrawn="1">
          <p15:clr>
            <a:srgbClr val="FBAE40"/>
          </p15:clr>
        </p15:guide>
        <p15:guide id="3" pos="240" userDrawn="1">
          <p15:clr>
            <a:srgbClr val="FBAE40"/>
          </p15:clr>
        </p15:guide>
        <p15:guide id="4" orient="horz" pos="4128" userDrawn="1">
          <p15:clr>
            <a:srgbClr val="FBAE40"/>
          </p15:clr>
        </p15:guide>
        <p15:guide id="5" pos="6960" userDrawn="1">
          <p15:clr>
            <a:srgbClr val="FBAE40"/>
          </p15:clr>
        </p15:guide>
        <p15:guide id="6" pos="720" userDrawn="1">
          <p15:clr>
            <a:srgbClr val="FBAE40"/>
          </p15:clr>
        </p15:guide>
        <p15:guide id="7" orient="horz" pos="110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39194-140B-A0F0-6C1B-83FCEEDEA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22786"/>
            <a:ext cx="5010979" cy="1117687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lang="en-US" sz="2800" b="1" i="0" u="sng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28ADC70-13EB-DD72-B150-AFD93F567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4079" y="322788"/>
            <a:ext cx="3993322" cy="365125"/>
          </a:xfrm>
        </p:spPr>
        <p:txBody>
          <a:bodyPr rIns="91440" anchor="t"/>
          <a:lstStyle>
            <a:lvl1pPr algn="r">
              <a:defRPr sz="1200" b="1" i="0" spc="30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494A04E-5F4A-B565-DA4C-524D89FFF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9501" y="322787"/>
            <a:ext cx="1079500" cy="365125"/>
          </a:xfrm>
        </p:spPr>
        <p:txBody>
          <a:bodyPr lIns="0" rIns="0" anchor="t"/>
          <a:lstStyle>
            <a:lvl1pPr algn="ctr">
              <a:defRPr sz="1200" b="1" i="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7/31/20XX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1835160-1B67-0FE5-AB57-8A5B8D3C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1100" y="322786"/>
            <a:ext cx="469899" cy="365125"/>
          </a:xfrm>
        </p:spPr>
        <p:txBody>
          <a:bodyPr tIns="45720" rIns="91440" bIns="0" anchor="t"/>
          <a:lstStyle>
            <a:lvl1pPr algn="r">
              <a:defRPr sz="1200" b="0" i="0">
                <a:solidFill>
                  <a:schemeClr val="accent1">
                    <a:lumMod val="75000"/>
                  </a:schemeClr>
                </a:solidFill>
                <a:latin typeface="Franklin Gothic Demi" panose="020B06030201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532645E4-5D0B-B2BF-4C64-DB4C0982906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43000" y="1752600"/>
            <a:ext cx="4248979" cy="4470396"/>
          </a:xfrm>
        </p:spPr>
        <p:txBody>
          <a:bodyPr>
            <a:normAutofit/>
          </a:bodyPr>
          <a:lstStyle>
            <a:lvl1pPr marL="285750" indent="-285750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martArt Placeholder 7">
            <a:extLst>
              <a:ext uri="{FF2B5EF4-FFF2-40B4-BE49-F238E27FC236}">
                <a16:creationId xmlns:a16="http://schemas.microsoft.com/office/drawing/2014/main" id="{573A2C6B-6296-E0F5-48FF-D9B5519FB5CD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6096000" y="1752600"/>
            <a:ext cx="4953000" cy="4800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0FA050-C363-A441-6725-0A8BE726CD5F}"/>
              </a:ext>
            </a:extLst>
          </p:cNvPr>
          <p:cNvSpPr/>
          <p:nvPr userDrawn="1"/>
        </p:nvSpPr>
        <p:spPr>
          <a:xfrm>
            <a:off x="12039600" y="1752600"/>
            <a:ext cx="152400" cy="16764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6FCCC3-EC39-2498-C9DB-289FA7178344}"/>
              </a:ext>
            </a:extLst>
          </p:cNvPr>
          <p:cNvSpPr/>
          <p:nvPr userDrawn="1"/>
        </p:nvSpPr>
        <p:spPr>
          <a:xfrm>
            <a:off x="0" y="4622800"/>
            <a:ext cx="152400" cy="16764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901D73-96B4-2AAC-CAF4-ECFD426F8A8A}"/>
              </a:ext>
            </a:extLst>
          </p:cNvPr>
          <p:cNvSpPr/>
          <p:nvPr userDrawn="1"/>
        </p:nvSpPr>
        <p:spPr>
          <a:xfrm>
            <a:off x="11884152" y="6702552"/>
            <a:ext cx="155448" cy="155448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88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2" userDrawn="1">
          <p15:clr>
            <a:srgbClr val="FBAE40"/>
          </p15:clr>
        </p15:guide>
        <p15:guide id="2" pos="7440" userDrawn="1">
          <p15:clr>
            <a:srgbClr val="FBAE40"/>
          </p15:clr>
        </p15:guide>
        <p15:guide id="3" pos="240" userDrawn="1">
          <p15:clr>
            <a:srgbClr val="FBAE40"/>
          </p15:clr>
        </p15:guide>
        <p15:guide id="4" orient="horz" pos="4128" userDrawn="1">
          <p15:clr>
            <a:srgbClr val="FBAE40"/>
          </p15:clr>
        </p15:guide>
        <p15:guide id="5" pos="6960" userDrawn="1">
          <p15:clr>
            <a:srgbClr val="FBAE40"/>
          </p15:clr>
        </p15:guide>
        <p15:guide id="6" pos="720" userDrawn="1">
          <p15:clr>
            <a:srgbClr val="FBAE40"/>
          </p15:clr>
        </p15:guide>
        <p15:guide id="7" orient="horz" pos="110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5836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7/31/20XX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5936187"/>
            <a:ext cx="1154151" cy="369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  <p:sldLayoutId id="2147483800" r:id="rId2"/>
    <p:sldLayoutId id="2147483744" r:id="rId3"/>
    <p:sldLayoutId id="2147483802" r:id="rId4"/>
    <p:sldLayoutId id="2147483746" r:id="rId5"/>
    <p:sldLayoutId id="2147483803" r:id="rId6"/>
    <p:sldLayoutId id="2147483743" r:id="rId7"/>
    <p:sldLayoutId id="2147483804" r:id="rId8"/>
    <p:sldLayoutId id="2147483797" r:id="rId9"/>
    <p:sldLayoutId id="2147483768" r:id="rId10"/>
    <p:sldLayoutId id="2147483805" r:id="rId11"/>
    <p:sldLayoutId id="2147483806" r:id="rId12"/>
    <p:sldLayoutId id="214748374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6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074E871A-AE98-4E90-99AD-C4C638B3406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D091A5BA-E4B3-410B-9040-53227D212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7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6F763848-0EA5-D22C-CBFD-7F5657C1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92" y="609602"/>
            <a:ext cx="6428508" cy="2623126"/>
          </a:xfrm>
        </p:spPr>
        <p:txBody>
          <a:bodyPr/>
          <a:lstStyle/>
          <a:p>
            <a:r>
              <a:rPr lang="el-GR" b="1" i="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  <a:t>Ισραηλινο-παλαιστινική</a:t>
            </a:r>
            <a:r>
              <a:rPr lang="el-GR" b="1" i="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  <a:t> σύγκρουση</a:t>
            </a:r>
            <a:endParaRPr lang="en-US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8D3BF-A40D-4F78-8045-BA36ADE0B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100" y="251689"/>
            <a:ext cx="5016499" cy="6248401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6565B5C-D792-1B75-3795-461421100E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23100" y="251689"/>
            <a:ext cx="5016500" cy="6301511"/>
          </a:xfrm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3A2803-A5E4-68B5-CE08-E73577666C38}"/>
              </a:ext>
            </a:extLst>
          </p:cNvPr>
          <p:cNvSpPr txBox="1"/>
          <p:nvPr/>
        </p:nvSpPr>
        <p:spPr>
          <a:xfrm>
            <a:off x="480292" y="4091709"/>
            <a:ext cx="6206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tx1">
                    <a:lumMod val="85000"/>
                  </a:schemeClr>
                </a:solidFill>
              </a:rPr>
              <a:t>Δρ. </a:t>
            </a:r>
            <a:r>
              <a:rPr lang="el-GR" b="1" dirty="0" err="1">
                <a:solidFill>
                  <a:schemeClr val="tx1">
                    <a:lumMod val="85000"/>
                  </a:schemeClr>
                </a:solidFill>
              </a:rPr>
              <a:t>Ζακία</a:t>
            </a:r>
            <a:r>
              <a:rPr lang="el-GR" b="1" dirty="0">
                <a:solidFill>
                  <a:schemeClr val="tx1">
                    <a:lumMod val="85000"/>
                  </a:schemeClr>
                </a:solidFill>
              </a:rPr>
              <a:t> Άκρα</a:t>
            </a:r>
          </a:p>
          <a:p>
            <a:r>
              <a:rPr lang="el-GR" b="1" dirty="0">
                <a:solidFill>
                  <a:schemeClr val="tx1">
                    <a:lumMod val="85000"/>
                  </a:schemeClr>
                </a:solidFill>
              </a:rPr>
              <a:t>Διευθύντρια Έκδοσης στο ΚΕΜΜΙΣ</a:t>
            </a:r>
          </a:p>
        </p:txBody>
      </p:sp>
    </p:spTree>
    <p:extLst>
      <p:ext uri="{BB962C8B-B14F-4D97-AF65-F5344CB8AC3E}">
        <p14:creationId xmlns:p14="http://schemas.microsoft.com/office/powerpoint/2010/main" val="289313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64B44-9326-69AE-8599-0F95ADE1A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1" y="322786"/>
            <a:ext cx="11429998" cy="711687"/>
          </a:xfrm>
        </p:spPr>
        <p:txBody>
          <a:bodyPr/>
          <a:lstStyle/>
          <a:p>
            <a:r>
              <a:rPr lang="el-GR" dirty="0"/>
              <a:t>Συγκρούσεις </a:t>
            </a:r>
            <a:r>
              <a:rPr lang="en-US" dirty="0"/>
              <a:t>(1920-1947)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AE8B21-0225-EE3F-F6E6-F8B7DE172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81ADD-CBB1-3C42-67D5-40000A21282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1002" y="1034473"/>
            <a:ext cx="4264890" cy="5518727"/>
          </a:xfrm>
        </p:spPr>
        <p:txBody>
          <a:bodyPr/>
          <a:lstStyle/>
          <a:p>
            <a:endParaRPr lang="en-US" b="1" dirty="0"/>
          </a:p>
          <a:p>
            <a:r>
              <a:rPr lang="el-GR" dirty="0"/>
              <a:t>Αραβική Εξέγερση </a:t>
            </a:r>
            <a:r>
              <a:rPr lang="en-US" dirty="0"/>
              <a:t>(1936-1939)</a:t>
            </a:r>
            <a:r>
              <a:rPr lang="el-GR" dirty="0"/>
              <a:t> έναντι της βρετανικής κατοχής και εβραϊκής μετανάστευσης που στόχευε την ίδρυση ενός αποικιακού κράτος εβραϊκού κράτους</a:t>
            </a:r>
          </a:p>
          <a:p>
            <a:endParaRPr lang="el-GR" b="1" dirty="0"/>
          </a:p>
          <a:p>
            <a:r>
              <a:rPr lang="el-GR" dirty="0"/>
              <a:t>Εβραϊκές τρομοκρατικές οργανώσεις εναντίον Βρετανίας εντός παλαιστινιακών εδαφών (</a:t>
            </a:r>
            <a:r>
              <a:rPr lang="en-US" dirty="0"/>
              <a:t>1940</a:t>
            </a:r>
            <a:r>
              <a:rPr lang="el-GR" dirty="0"/>
              <a:t>)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8ED9D0-3F77-D474-44C3-D7373EDBD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608" y="322786"/>
            <a:ext cx="59679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5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A78C33-18BC-CC7F-3D00-4A4CA364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A7979-D6E2-0A9C-06DA-4AF435C253E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Σχέδιο διχοτόμησης του ΟΗΕ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(1947)</a:t>
            </a:r>
            <a:endParaRPr lang="el-GR" sz="28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el-GR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Δυτικές χώρες </a:t>
            </a:r>
          </a:p>
          <a:p>
            <a:r>
              <a:rPr lang="el-GR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Αραβικές χώρες 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C77642-CAE8-F7AB-FBCF-85692483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330" y="355253"/>
            <a:ext cx="3667339" cy="58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59A92-BF02-5271-D36D-A08914FF5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22786"/>
            <a:ext cx="4929909" cy="1117687"/>
          </a:xfrm>
        </p:spPr>
        <p:txBody>
          <a:bodyPr/>
          <a:lstStyle/>
          <a:p>
            <a:r>
              <a:rPr lang="el-GR" dirty="0"/>
              <a:t>Ίδρυση του Ισραήλ και η </a:t>
            </a:r>
            <a:r>
              <a:rPr lang="el-GR" dirty="0" err="1"/>
              <a:t>Νέκμπα</a:t>
            </a:r>
            <a:r>
              <a:rPr lang="el-GR" dirty="0"/>
              <a:t> 1948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D6BC3F-6059-1B8F-6D5F-76B02DB3C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5A5CA-5F7D-05CA-F87C-184DEA004CC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1000" y="1985818"/>
            <a:ext cx="3793836" cy="4567382"/>
          </a:xfrm>
        </p:spPr>
        <p:txBody>
          <a:bodyPr/>
          <a:lstStyle/>
          <a:p>
            <a:r>
              <a:rPr lang="el-GR" dirty="0"/>
              <a:t>Πρώτος Ισραηλινό-Αραβικός πόλεμος</a:t>
            </a:r>
          </a:p>
          <a:p>
            <a:r>
              <a:rPr lang="el-GR" dirty="0"/>
              <a:t>Εκτοπισμός των παλαιστινίων </a:t>
            </a:r>
          </a:p>
          <a:p>
            <a:r>
              <a:rPr lang="el-GR" dirty="0"/>
              <a:t>Σφαγές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6D291-FB89-DB26-6A2D-34A773487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848" y="8837"/>
            <a:ext cx="7012151" cy="701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8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FECCFE-29DE-E1A4-A748-1605DCBC5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AE9458-0C26-1800-22A0-848DE5B9A6A0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4631936" y="128822"/>
            <a:ext cx="7337237" cy="385205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A2B91B-8598-FBDD-EB17-EE78875E4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37" y="3720741"/>
            <a:ext cx="4145639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4D95-F4E8-CB27-A7DC-C2D1D3D10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1" y="322786"/>
            <a:ext cx="4948382" cy="1395178"/>
          </a:xfrm>
        </p:spPr>
        <p:txBody>
          <a:bodyPr/>
          <a:lstStyle/>
          <a:p>
            <a:r>
              <a:rPr lang="el-GR" dirty="0"/>
              <a:t>Παλαιστίνιοι πρόσφυγες και εβραϊκή/σιωνιστική μετανάστευση 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666DB6-3C05-ABE1-CBB7-C59FBB2D5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5CE7A-31A2-A949-C546-5FD5147ABC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6473" y="1717964"/>
            <a:ext cx="3583709" cy="4835236"/>
          </a:xfrm>
        </p:spPr>
        <p:txBody>
          <a:bodyPr/>
          <a:lstStyle/>
          <a:p>
            <a:r>
              <a:rPr lang="el-GR" b="1" dirty="0"/>
              <a:t>Συνθήκες προσφύγων </a:t>
            </a:r>
          </a:p>
          <a:p>
            <a:r>
              <a:rPr lang="el-GR" b="1" dirty="0"/>
              <a:t>Σχέσεις αραβικών κρατών με παλαιστίνιους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D8C08-29F5-DD54-EED1-0AEA355ED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513" y="193004"/>
            <a:ext cx="5596613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5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F838E2B-14CD-6950-888E-DD4F3D1BF633}"/>
              </a:ext>
            </a:extLst>
          </p:cNvPr>
          <p:cNvPicPr preferRelativeResize="0">
            <a:picLocks noGrp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2540000" y="162560"/>
            <a:ext cx="9753600" cy="6695440"/>
          </a:xfrm>
        </p:spPr>
      </p:pic>
    </p:spTree>
    <p:extLst>
      <p:ext uri="{BB962C8B-B14F-4D97-AF65-F5344CB8AC3E}">
        <p14:creationId xmlns:p14="http://schemas.microsoft.com/office/powerpoint/2010/main" val="40835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CF942D-0B99-D032-1292-2D1ABD8BA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AF9D96-F9E1-356A-E89A-7BCC5B7E6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128"/>
            <a:ext cx="12192000" cy="633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2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CE397-4F2F-3F62-6F93-A52BAA9BE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22786"/>
            <a:ext cx="11429999" cy="1117687"/>
          </a:xfrm>
        </p:spPr>
        <p:txBody>
          <a:bodyPr/>
          <a:lstStyle/>
          <a:p>
            <a:r>
              <a:rPr lang="en-US" dirty="0"/>
              <a:t>Palestine Liberation </a:t>
            </a:r>
            <a:r>
              <a:rPr lang="en-US" dirty="0" err="1"/>
              <a:t>Organisation</a:t>
            </a:r>
            <a:r>
              <a:rPr lang="en-US" dirty="0"/>
              <a:t> (PLO) – </a:t>
            </a:r>
            <a:r>
              <a:rPr lang="el-GR" dirty="0"/>
              <a:t>Οργάνωση Απελευθέρωσης Παλαιστίνη (1964 – 1968)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919A4C-7284-4596-E589-D9340B236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49D6E1-0ACE-D076-C3F3-6FF3CE8D9A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4182" y="1440473"/>
            <a:ext cx="4432685" cy="5112727"/>
          </a:xfrm>
        </p:spPr>
        <p:txBody>
          <a:bodyPr/>
          <a:lstStyle/>
          <a:p>
            <a:r>
              <a:rPr lang="el-GR" b="1" dirty="0"/>
              <a:t>Αραφάτ Εθνικός Ηγέτης/Τρομοκράτης</a:t>
            </a:r>
          </a:p>
          <a:p>
            <a:r>
              <a:rPr lang="el-GR" b="1" dirty="0"/>
              <a:t>Ανάγκη για αντίσταση</a:t>
            </a:r>
          </a:p>
          <a:p>
            <a:r>
              <a:rPr lang="el-GR" b="1" dirty="0"/>
              <a:t>Ο πόλεμος του 1967 </a:t>
            </a:r>
          </a:p>
          <a:p>
            <a:r>
              <a:rPr lang="el-GR" b="1" dirty="0"/>
              <a:t>Πλήρης κατοχή </a:t>
            </a:r>
          </a:p>
          <a:p>
            <a:r>
              <a:rPr lang="el-GR" i="1" dirty="0"/>
              <a:t>Ψήφισμα 242 του Συμβουλίου Ασφαλείας του ΟΗΕ</a:t>
            </a:r>
            <a:r>
              <a:rPr lang="en-US" i="1" dirty="0"/>
              <a:t> </a:t>
            </a:r>
            <a:r>
              <a:rPr lang="el-GR" i="1" dirty="0"/>
              <a:t>για</a:t>
            </a:r>
            <a:r>
              <a:rPr lang="en-US" i="1" dirty="0"/>
              <a:t> </a:t>
            </a:r>
            <a:r>
              <a:rPr lang="el-GR" i="1" dirty="0"/>
              <a:t>την απόσυρση από τα κατεχόμενα εδάφη</a:t>
            </a: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E12951-E2CA-32D5-10B8-D86737BCA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135" y="919162"/>
            <a:ext cx="38100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0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B359F-C674-721C-DB53-5B9167611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22786"/>
            <a:ext cx="6029036" cy="554669"/>
          </a:xfrm>
        </p:spPr>
        <p:txBody>
          <a:bodyPr/>
          <a:lstStyle/>
          <a:p>
            <a:r>
              <a:rPr lang="el-GR" dirty="0"/>
              <a:t>1970 μέχρι 1990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30C3F-CCCB-8C9D-8882-83D6DBCE4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A87B-E483-FBE7-4153-77DC500F07A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6474" y="1025236"/>
            <a:ext cx="10945090" cy="552796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l-GR" sz="2400" b="1" dirty="0"/>
              <a:t>Διεθνή τρομοκρατία των παλαιστινίων 1970-1980</a:t>
            </a:r>
          </a:p>
          <a:p>
            <a:r>
              <a:rPr lang="el-GR" b="1" dirty="0"/>
              <a:t>Η άνοδος του </a:t>
            </a:r>
            <a:r>
              <a:rPr lang="en-US" b="1" dirty="0"/>
              <a:t>Likud</a:t>
            </a:r>
            <a:r>
              <a:rPr lang="ar-JO" b="1" dirty="0"/>
              <a:t>  </a:t>
            </a:r>
            <a:r>
              <a:rPr lang="en-US" b="1" dirty="0"/>
              <a:t> (1977)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/>
              <a:t>Συμφωνίες </a:t>
            </a:r>
            <a:r>
              <a:rPr lang="el-GR" b="1" dirty="0" err="1"/>
              <a:t>Camp</a:t>
            </a:r>
            <a:r>
              <a:rPr lang="el-GR" b="1" dirty="0"/>
              <a:t> </a:t>
            </a:r>
            <a:r>
              <a:rPr lang="el-GR" b="1" dirty="0" err="1"/>
              <a:t>David</a:t>
            </a:r>
            <a:r>
              <a:rPr lang="el-GR" b="1" dirty="0"/>
              <a:t> (1978): Συνθήκη ειρήνης Αιγύπτου και Ισραήλ. Η πρώτη αραβική χώρα που αναγνώρισε επίσημα το Ισραήλ</a:t>
            </a:r>
            <a:endParaRPr lang="en-US" b="1" dirty="0"/>
          </a:p>
          <a:p>
            <a:r>
              <a:rPr lang="el-GR" b="1" dirty="0"/>
              <a:t>Ο πόλεμος του </a:t>
            </a:r>
            <a:r>
              <a:rPr lang="en-US" b="1" dirty="0"/>
              <a:t>Yom Kippur/Ramadan war (1973)</a:t>
            </a:r>
            <a:r>
              <a:rPr lang="el-GR" b="1" dirty="0"/>
              <a:t> και η συμφωνία ειρήνης με την Αίγυπτο (1978)</a:t>
            </a:r>
            <a:r>
              <a:rPr lang="en-US" b="1" dirty="0"/>
              <a:t> </a:t>
            </a:r>
          </a:p>
          <a:p>
            <a:r>
              <a:rPr lang="el-GR" b="1" dirty="0"/>
              <a:t>Πρώτη ινφάντα (1987)</a:t>
            </a:r>
          </a:p>
          <a:p>
            <a:r>
              <a:rPr lang="el-GR" b="1" dirty="0"/>
              <a:t>Δημιουργία της </a:t>
            </a:r>
            <a:r>
              <a:rPr lang="el-GR" b="1" dirty="0" err="1"/>
              <a:t>Χαμάς</a:t>
            </a:r>
            <a:endParaRPr lang="el-GR" b="1" dirty="0"/>
          </a:p>
          <a:p>
            <a:r>
              <a:rPr lang="el-GR" b="1" dirty="0"/>
              <a:t>Κήρυξη του κράτους της Παλαιστίνης </a:t>
            </a:r>
            <a:r>
              <a:rPr lang="en-US" b="1" dirty="0"/>
              <a:t>(</a:t>
            </a:r>
            <a:r>
              <a:rPr lang="el-GR" b="1" dirty="0"/>
              <a:t>1988</a:t>
            </a:r>
            <a:r>
              <a:rPr lang="en-US" b="1" dirty="0"/>
              <a:t>)</a:t>
            </a:r>
            <a:endParaRPr lang="el-GR" b="1" dirty="0"/>
          </a:p>
          <a:p>
            <a:endParaRPr lang="en-US" dirty="0"/>
          </a:p>
          <a:p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010533-CB8A-AB15-1DA3-B604C5E43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657" y="3789218"/>
            <a:ext cx="2749631" cy="271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5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6F845-5F7C-EA0E-20FB-9A478EF31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22786"/>
            <a:ext cx="5010979" cy="1117687"/>
          </a:xfrm>
        </p:spPr>
        <p:txBody>
          <a:bodyPr/>
          <a:lstStyle/>
          <a:p>
            <a:r>
              <a:rPr lang="el-GR" dirty="0"/>
              <a:t>Η πολιτική και κοινή γνώμη της λύσης δύο κρατών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32532D-5A22-84A7-8EC3-84DA112B5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1100" y="322786"/>
            <a:ext cx="46989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7990B3-9882-7641-6B8B-992DB5E3E90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1001" y="1311564"/>
            <a:ext cx="3646714" cy="4911432"/>
          </a:xfrm>
        </p:spPr>
        <p:txBody>
          <a:bodyPr>
            <a:normAutofit/>
          </a:bodyPr>
          <a:lstStyle/>
          <a:p>
            <a:r>
              <a:rPr lang="el-GR" sz="2000" b="1" dirty="0"/>
              <a:t>Συμφωνίες του </a:t>
            </a:r>
            <a:r>
              <a:rPr lang="el-GR" sz="2000" b="1" dirty="0" err="1"/>
              <a:t>Οσλο</a:t>
            </a:r>
            <a:r>
              <a:rPr lang="el-GR" sz="2000" b="1" dirty="0"/>
              <a:t> </a:t>
            </a:r>
            <a:r>
              <a:rPr lang="en-US" sz="2000" b="1" dirty="0"/>
              <a:t>(1993-2000)</a:t>
            </a:r>
          </a:p>
          <a:p>
            <a:r>
              <a:rPr lang="el-GR" sz="2000" b="1" dirty="0"/>
              <a:t>Δολοφονία του Γιτζάκ Ράμπιν (1995): Δολοφονία ισραηλινού πρωθυπουργού, επηρεάζοντας την πρόοδο της ειρήνης.
Συνεχιζόμενη αύξηση των εποικισμών: Αύξηση των ισραηλινών εποικισμών στη Δυτική Όχθη.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B6C826-73AE-168C-A8F2-58C5D3D17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415" y="1090695"/>
            <a:ext cx="7339584" cy="501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514ACF-5AB8-ADEC-9540-131C16D1D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86" y="170707"/>
            <a:ext cx="9781228" cy="651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4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87884B-431D-08D7-57A9-E3CA99CC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B490C8-4458-A29F-DBE9-2E5C8A644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0" y="606567"/>
            <a:ext cx="5160725" cy="5402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A3777F-A419-2727-9846-2F5C9F543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895" y="505348"/>
            <a:ext cx="6527426" cy="540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561487-1730-C3EA-3EDA-B406EBDB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1100" y="322786"/>
            <a:ext cx="46989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029AE1-350C-D36B-59D0-4425CCB1632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435430" y="1384740"/>
            <a:ext cx="3551474" cy="1263868"/>
          </a:xfrm>
        </p:spPr>
        <p:txBody>
          <a:bodyPr>
            <a:normAutofit/>
          </a:bodyPr>
          <a:lstStyle/>
          <a:p>
            <a:r>
              <a:rPr lang="el-GR" sz="3200" b="1" dirty="0"/>
              <a:t>Δεύτερη </a:t>
            </a:r>
            <a:r>
              <a:rPr lang="el-GR" sz="3200" b="1" dirty="0" err="1"/>
              <a:t>Ιντιφάντα</a:t>
            </a:r>
            <a:r>
              <a:rPr lang="el-GR" sz="3200" b="1" dirty="0"/>
              <a:t> (2000-2005)</a:t>
            </a:r>
            <a:endParaRPr lang="en-US" sz="3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9C4E7C-55E7-A831-AD69-08CF40CA2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946" y="78827"/>
            <a:ext cx="4492968" cy="67791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E901AA-D631-2DC2-E2AF-5E83EC23A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430" y="3704897"/>
            <a:ext cx="5605516" cy="315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3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299A4-88B3-3317-2B50-6E110A4C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29FF79-5BBE-DCD4-BA44-F9D7700536C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406197" y="322263"/>
            <a:ext cx="7090682" cy="6230937"/>
          </a:xfrm>
        </p:spPr>
      </p:pic>
    </p:spTree>
    <p:extLst>
      <p:ext uri="{BB962C8B-B14F-4D97-AF65-F5344CB8AC3E}">
        <p14:creationId xmlns:p14="http://schemas.microsoft.com/office/powerpoint/2010/main" val="37980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9DDEE-5922-1BBA-B0C2-735786A8F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22786"/>
            <a:ext cx="5010979" cy="701973"/>
          </a:xfrm>
        </p:spPr>
        <p:txBody>
          <a:bodyPr/>
          <a:lstStyle/>
          <a:p>
            <a:r>
              <a:rPr lang="el-GR" dirty="0"/>
              <a:t>απώλεια παλαιστινιακής γης</a:t>
            </a:r>
            <a:br>
              <a:rPr lang="el-GR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F8DCE7-A3EF-4D9C-B4FF-A3474390C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7EF9B3-A8BD-0C90-A4C5-C72DE7BF2C59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7043802" y="105927"/>
            <a:ext cx="4767197" cy="66461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77C1D4-24C8-3945-A55A-C709670587DB}"/>
              </a:ext>
            </a:extLst>
          </p:cNvPr>
          <p:cNvSpPr txBox="1"/>
          <p:nvPr/>
        </p:nvSpPr>
        <p:spPr>
          <a:xfrm>
            <a:off x="1024759" y="2057400"/>
            <a:ext cx="45089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Παλαιστίνιο του Ισραήλ 21% ( 2 εκατομμύρια) </a:t>
            </a:r>
          </a:p>
          <a:p>
            <a:r>
              <a:rPr lang="el-GR" dirty="0">
                <a:solidFill>
                  <a:schemeClr val="bg1"/>
                </a:solidFill>
              </a:rPr>
              <a:t>Ισραήλ συν. 9 </a:t>
            </a:r>
            <a:r>
              <a:rPr lang="el-GR" dirty="0" err="1">
                <a:solidFill>
                  <a:schemeClr val="bg1"/>
                </a:solidFill>
              </a:rPr>
              <a:t>εκατομ</a:t>
            </a:r>
            <a:r>
              <a:rPr lang="el-GR" dirty="0">
                <a:solidFill>
                  <a:schemeClr val="bg1"/>
                </a:solidFill>
              </a:rPr>
              <a:t>. </a:t>
            </a:r>
          </a:p>
          <a:p>
            <a:r>
              <a:rPr lang="el-GR" dirty="0">
                <a:solidFill>
                  <a:schemeClr val="bg1"/>
                </a:solidFill>
              </a:rPr>
              <a:t>Δ.Ο. και </a:t>
            </a:r>
            <a:r>
              <a:rPr lang="el-GR" dirty="0" err="1">
                <a:solidFill>
                  <a:schemeClr val="bg1"/>
                </a:solidFill>
              </a:rPr>
              <a:t>Γαζα</a:t>
            </a:r>
            <a:r>
              <a:rPr lang="el-GR" dirty="0">
                <a:solidFill>
                  <a:schemeClr val="bg1"/>
                </a:solidFill>
              </a:rPr>
              <a:t> συν. 7 </a:t>
            </a:r>
            <a:r>
              <a:rPr lang="el-GR" dirty="0" err="1">
                <a:solidFill>
                  <a:schemeClr val="bg1"/>
                </a:solidFill>
              </a:rPr>
              <a:t>εκτ</a:t>
            </a:r>
            <a:r>
              <a:rPr lang="el-GR" dirty="0">
                <a:solidFill>
                  <a:schemeClr val="bg1"/>
                </a:solidFill>
              </a:rPr>
              <a:t>.</a:t>
            </a:r>
          </a:p>
          <a:p>
            <a:endParaRPr lang="el-GR" dirty="0">
              <a:solidFill>
                <a:schemeClr val="bg1"/>
              </a:solidFill>
            </a:endParaRPr>
          </a:p>
          <a:p>
            <a:r>
              <a:rPr lang="el-GR" dirty="0">
                <a:solidFill>
                  <a:schemeClr val="bg1"/>
                </a:solidFill>
              </a:rPr>
              <a:t>Δημογραφική βόμβα στη σημερινή πραγματικότητα του ενός κράτους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7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6A127-3F58-3FA1-503A-BCF6E0EC7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22786"/>
            <a:ext cx="4571999" cy="1173505"/>
          </a:xfrm>
        </p:spPr>
        <p:txBody>
          <a:bodyPr/>
          <a:lstStyle/>
          <a:p>
            <a:r>
              <a:rPr lang="el-GR" dirty="0"/>
              <a:t>2007 μέχρι σήμερα πολιτική και </a:t>
            </a:r>
            <a:r>
              <a:rPr lang="el-GR" b="1" dirty="0"/>
              <a:t>Παλαιστινιακή ρητορική </a:t>
            </a:r>
            <a:br>
              <a:rPr lang="en-US" b="1" dirty="0"/>
            </a:b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6053B8-2A81-5A8D-FCA4-539DDCAB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1100" y="322786"/>
            <a:ext cx="46989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51974-9DA9-1609-2232-B12916776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55" y="74334"/>
            <a:ext cx="6709332" cy="6709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1AEFAD-00E4-0560-1F57-C07C621A4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5" y="2585952"/>
            <a:ext cx="5374900" cy="39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EB99AA-8CAB-2C32-DA90-2A089ECD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D5A74F-E8C5-B3CE-6D37-4E1B855781B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87765" y="226957"/>
            <a:ext cx="5123268" cy="640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5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23DA75-B7F3-23F5-537C-2631B171A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01A902-9FEA-24E2-1CE1-05A160F6A18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0300" y="-109014"/>
            <a:ext cx="4711700" cy="6902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800BEE-9202-DAAC-DB20-0C05F0C74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998074"/>
            <a:ext cx="6483206" cy="364402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0D5F771-3C2E-99B4-48BE-F8439A4A8707}"/>
              </a:ext>
            </a:extLst>
          </p:cNvPr>
          <p:cNvSpPr txBox="1">
            <a:spLocks/>
          </p:cNvSpPr>
          <p:nvPr/>
        </p:nvSpPr>
        <p:spPr>
          <a:xfrm>
            <a:off x="251114" y="505348"/>
            <a:ext cx="5148200" cy="10513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u="sng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2007 μέχρι σήμερα Πολιτική και Ισραηλινή ρητορική</a:t>
            </a:r>
          </a:p>
        </p:txBody>
      </p:sp>
    </p:spTree>
    <p:extLst>
      <p:ext uri="{BB962C8B-B14F-4D97-AF65-F5344CB8AC3E}">
        <p14:creationId xmlns:p14="http://schemas.microsoft.com/office/powerpoint/2010/main" val="165286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64210-AB3B-B9C2-A3EC-582330234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46F2-E1B3-F695-3793-9168882A7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22786"/>
            <a:ext cx="4571999" cy="1173505"/>
          </a:xfrm>
        </p:spPr>
        <p:txBody>
          <a:bodyPr/>
          <a:lstStyle/>
          <a:p>
            <a:r>
              <a:rPr lang="el-GR" dirty="0"/>
              <a:t>2007 μέχρι σήμερα πολιτική και </a:t>
            </a:r>
            <a:r>
              <a:rPr lang="el-GR" b="1" dirty="0"/>
              <a:t>Παλαιστινιακή ρητορική </a:t>
            </a:r>
            <a:br>
              <a:rPr lang="en-US" b="1" dirty="0"/>
            </a:b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7AE4CB0-C6F6-3E56-8CD2-889CA6AF4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1100" y="322786"/>
            <a:ext cx="46989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080CED-DDFB-3B1F-75D7-217B2AB7C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91" y="9236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FFF70-74AB-1831-278B-CCCB69E6C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5DDCAF-048A-E6B1-DBBE-74667080C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829" y="322786"/>
            <a:ext cx="9585036" cy="554669"/>
          </a:xfrm>
        </p:spPr>
        <p:txBody>
          <a:bodyPr/>
          <a:lstStyle/>
          <a:p>
            <a:r>
              <a:rPr lang="el-GR" dirty="0"/>
              <a:t>2007 μέχρι σήμερα Πολιτική και Ισραηλινή ρητορική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DB2A5-77ED-BE62-61D5-6CAB93B91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345" y="1761359"/>
            <a:ext cx="6933971" cy="462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3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209DA7-F87A-40CD-BA99-5BD32042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370A70D-6FAA-A947-7C59-7BC7A25EB8F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4" b="9874"/>
          <a:stretch>
            <a:fillRect/>
          </a:stretch>
        </p:blipFill>
        <p:spPr>
          <a:xfrm>
            <a:off x="548273" y="187139"/>
            <a:ext cx="10792827" cy="648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4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D52467D-869B-8326-B08D-A2702573420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4109" y="363821"/>
            <a:ext cx="10474036" cy="606468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2000" b="1" dirty="0"/>
              <a:t>Η Παλαιστίνη, οι Παλαιστίνιοι και ο εποικισμός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000" b="1" dirty="0"/>
              <a:t>Ο Σιωνισμός και ο ρόλος των Μεγάλων Δυνάμεων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000" b="1" dirty="0"/>
              <a:t>Ίδρυση του Ισραήλ και επιπτώσεις στους παλαιστίνιους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000" b="1" dirty="0"/>
              <a:t>Πώς αντιλαμβάνονται οι δύο πλευρές την σύγκρουση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000" b="1" dirty="0"/>
              <a:t>Λέξεις κλειδιά:  </a:t>
            </a:r>
          </a:p>
          <a:p>
            <a:pPr lvl="1"/>
            <a:r>
              <a:rPr lang="el-GR" sz="2000" b="1" dirty="0"/>
              <a:t>Σιωνισμός </a:t>
            </a:r>
          </a:p>
          <a:p>
            <a:pPr lvl="1"/>
            <a:r>
              <a:rPr lang="el-GR" sz="2000" b="1" dirty="0"/>
              <a:t>Αντισημιτισμός </a:t>
            </a:r>
          </a:p>
          <a:p>
            <a:pPr lvl="1"/>
            <a:r>
              <a:rPr lang="el-GR" sz="2000" b="1" dirty="0"/>
              <a:t>Κατοχή </a:t>
            </a:r>
          </a:p>
          <a:p>
            <a:pPr lvl="1"/>
            <a:r>
              <a:rPr lang="el-GR" sz="2000" b="1" dirty="0"/>
              <a:t>Απαρτχάιντ</a:t>
            </a:r>
          </a:p>
          <a:p>
            <a:pPr lvl="1"/>
            <a:r>
              <a:rPr lang="el-GR" sz="2000" b="1" dirty="0"/>
              <a:t>Λύση δύο κρατών ή ενός κράτους </a:t>
            </a:r>
          </a:p>
          <a:p>
            <a:pPr lvl="1"/>
            <a:r>
              <a:rPr lang="el-GR" sz="2000" b="1" dirty="0"/>
              <a:t>Αποκλεισμός </a:t>
            </a:r>
          </a:p>
          <a:p>
            <a:pPr lvl="1"/>
            <a:r>
              <a:rPr lang="el-GR" sz="2000" b="1" dirty="0"/>
              <a:t>Οικονομική ειρήνη</a:t>
            </a:r>
          </a:p>
          <a:p>
            <a:pPr lvl="1"/>
            <a:r>
              <a:rPr lang="el-GR" sz="2000" b="1" dirty="0"/>
              <a:t>Ασφάλεια </a:t>
            </a:r>
          </a:p>
          <a:p>
            <a:pPr lvl="1"/>
            <a:r>
              <a:rPr lang="el-GR" sz="2000" b="1" dirty="0"/>
              <a:t>τρομοκρατία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44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16798D-ADC5-5BE9-70A1-622F8D2F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76D661-9099-471A-4DCF-F9EAA22E240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491185" y="3712029"/>
            <a:ext cx="4602843" cy="306856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48BC5B-47AE-CDA9-785D-283183444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2" y="-76200"/>
            <a:ext cx="7276496" cy="409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C8C59F-AEEF-E14A-81E8-984DAB937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D680E-3DC6-4F60-C2DD-E7E4DF9D437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46005" y="1182005"/>
            <a:ext cx="2286223" cy="52266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800" b="1" u="sng" dirty="0"/>
              <a:t>Τραύμα  </a:t>
            </a:r>
          </a:p>
          <a:p>
            <a:pPr marL="0" indent="0" algn="ctr">
              <a:buNone/>
            </a:pPr>
            <a:r>
              <a:rPr lang="el-GR" sz="2800" b="1" u="sng" dirty="0"/>
              <a:t>Ταυτότητα</a:t>
            </a:r>
          </a:p>
          <a:p>
            <a:pPr marL="0" indent="0" algn="ctr">
              <a:buNone/>
            </a:pPr>
            <a:r>
              <a:rPr lang="el-GR" sz="2800" b="1" u="sng" dirty="0"/>
              <a:t>Δικαίωμα στην γη </a:t>
            </a:r>
            <a:endParaRPr lang="en-US" sz="2800" b="1" u="sng" dirty="0"/>
          </a:p>
          <a:p>
            <a:pPr marL="0" indent="0" algn="ctr">
              <a:buNone/>
            </a:pPr>
            <a:r>
              <a:rPr lang="el-GR" sz="2800" b="1" u="sng" dirty="0"/>
              <a:t>Θρησκευτική διάσταση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E7659-56E6-D04B-A239-1A627450763D}"/>
              </a:ext>
            </a:extLst>
          </p:cNvPr>
          <p:cNvSpPr txBox="1"/>
          <p:nvPr/>
        </p:nvSpPr>
        <p:spPr>
          <a:xfrm>
            <a:off x="6498871" y="1777357"/>
            <a:ext cx="863121" cy="440686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l-GR" sz="4000" dirty="0">
                <a:solidFill>
                  <a:srgbClr val="FF0000"/>
                </a:solidFill>
              </a:rPr>
              <a:t>ΙΣΡΑΗΛ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52F325-C7DD-6AAE-E9BD-2C161C6E1FF5}"/>
              </a:ext>
            </a:extLst>
          </p:cNvPr>
          <p:cNvSpPr txBox="1"/>
          <p:nvPr/>
        </p:nvSpPr>
        <p:spPr>
          <a:xfrm>
            <a:off x="3450724" y="220717"/>
            <a:ext cx="795282" cy="629194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</a:rPr>
              <a:t>ΠΑΛΑΙΣΤΙΝΗ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9E6D14-82FA-C1B6-966E-915AA92F4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9" y="1631732"/>
            <a:ext cx="3341077" cy="2514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B42E88-CF14-5B0F-715B-8AD139D8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709" y="3980792"/>
            <a:ext cx="4753166" cy="266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1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26DBBC-4EC0-AF57-0087-869C46DC4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29753B-E836-FDA4-D907-6F2800AAC66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81303" y="227532"/>
            <a:ext cx="4122683" cy="658985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8EFF66-0831-2050-26B1-346E962BF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9772"/>
            <a:ext cx="4705244" cy="607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7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B10-BACD-1439-6F6B-406AC7FC1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264" y="2416629"/>
            <a:ext cx="6561220" cy="1730255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7/10/2023</a:t>
            </a:r>
          </a:p>
        </p:txBody>
      </p:sp>
    </p:spTree>
    <p:extLst>
      <p:ext uri="{BB962C8B-B14F-4D97-AF65-F5344CB8AC3E}">
        <p14:creationId xmlns:p14="http://schemas.microsoft.com/office/powerpoint/2010/main" val="945184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EFA9-BB8B-D3BB-E075-6D612B094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1100" y="322786"/>
            <a:ext cx="46989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CF374C-BFB1-6D65-283B-20F253723CE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23854" y="416344"/>
            <a:ext cx="5748897" cy="3398273"/>
          </a:xfrm>
        </p:spPr>
        <p:txBody>
          <a:bodyPr>
            <a:noAutofit/>
          </a:bodyPr>
          <a:lstStyle/>
          <a:p>
            <a:pPr algn="ctr"/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cs typeface="Aharoni" panose="02010803020104030203" pitchFamily="2" charset="-79"/>
              </a:rPr>
              <a:t>Ευχαριστώ</a:t>
            </a:r>
            <a:br>
              <a:rPr lang="el-GR" sz="3600" b="1" dirty="0">
                <a:solidFill>
                  <a:schemeClr val="accent1">
                    <a:lumMod val="75000"/>
                  </a:schemeClr>
                </a:solidFill>
                <a:cs typeface="Aharoni" panose="02010803020104030203" pitchFamily="2" charset="-79"/>
              </a:rPr>
            </a:br>
            <a:r>
              <a:rPr lang="ar-AE" sz="36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</a:rPr>
              <a:t>شكراً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(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Shukran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e-IL" sz="36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תודה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(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toda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ar-AE" sz="3600" b="1" dirty="0" err="1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</a:rPr>
              <a:t>متشکرم</a:t>
            </a:r>
            <a:r>
              <a:rPr lang="ar-AE" sz="36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</a:rPr>
              <a:t>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(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Mutashakaram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Thank you</a:t>
            </a:r>
          </a:p>
        </p:txBody>
      </p:sp>
      <p:pic>
        <p:nvPicPr>
          <p:cNvPr id="8" name="Picture Placeholder 7" descr="Abstract image">
            <a:extLst>
              <a:ext uri="{FF2B5EF4-FFF2-40B4-BE49-F238E27FC236}">
                <a16:creationId xmlns:a16="http://schemas.microsoft.com/office/drawing/2014/main" id="{AC5D27E2-1CC3-62C9-C558-395536F11AC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31078" b="31078"/>
          <a:stretch/>
        </p:blipFill>
        <p:spPr>
          <a:xfrm>
            <a:off x="152400" y="4113492"/>
            <a:ext cx="12039600" cy="2744508"/>
          </a:xfrm>
          <a:ln>
            <a:solidFill>
              <a:srgbClr val="C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37FA53-0F32-9798-05ED-DB3FB59D20FE}"/>
              </a:ext>
            </a:extLst>
          </p:cNvPr>
          <p:cNvSpPr txBox="1"/>
          <p:nvPr/>
        </p:nvSpPr>
        <p:spPr>
          <a:xfrm>
            <a:off x="4054381" y="4777159"/>
            <a:ext cx="4375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zakia.aqra@gmail.com</a:t>
            </a:r>
          </a:p>
          <a:p>
            <a:pPr algn="r"/>
            <a:r>
              <a:rPr lang="en-US" sz="2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www.cemmis.edu.gr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3E7795-3F38-CD7D-C0BC-581EEBF32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7251">
            <a:off x="9146998" y="3528510"/>
            <a:ext cx="2327787" cy="23277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70EBF-BB5E-22F0-C62B-1DE3543C2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1274">
            <a:off x="8563034" y="648960"/>
            <a:ext cx="3324086" cy="21797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BFE00D-0804-8C0B-CE45-BD4680260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11148">
            <a:off x="155817" y="3917753"/>
            <a:ext cx="3790335" cy="25268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2DCE31-A38C-3D2E-48BD-C12DFEED8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35435">
            <a:off x="633982" y="552574"/>
            <a:ext cx="3814925" cy="251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0" y="173718"/>
            <a:ext cx="4909457" cy="6678612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Παγκόσμια Σιωνιστική Οργάνωση (1897)</a:t>
            </a:r>
          </a:p>
          <a:p>
            <a:r>
              <a:rPr lang="el-GR" dirty="0"/>
              <a:t>Διακήρυξη </a:t>
            </a:r>
            <a:r>
              <a:rPr lang="el-GR" dirty="0" err="1"/>
              <a:t>Μπάλφουρ</a:t>
            </a:r>
            <a:r>
              <a:rPr lang="en-US" dirty="0"/>
              <a:t>(1917)</a:t>
            </a:r>
          </a:p>
          <a:p>
            <a:r>
              <a:rPr lang="en-US" dirty="0"/>
              <a:t>1947 </a:t>
            </a:r>
            <a:r>
              <a:rPr lang="el-GR" dirty="0"/>
              <a:t>ΟΗΕ  σχέδιο διαίρεσης</a:t>
            </a:r>
            <a:r>
              <a:rPr lang="en-US" dirty="0"/>
              <a:t> </a:t>
            </a:r>
            <a:r>
              <a:rPr lang="el-GR" dirty="0"/>
              <a:t>προσωρινής αποδοχή</a:t>
            </a:r>
            <a:endParaRPr lang="en-US" dirty="0"/>
          </a:p>
          <a:p>
            <a:r>
              <a:rPr lang="en-US" dirty="0"/>
              <a:t>1948 – Establishment of the State of Israel</a:t>
            </a:r>
          </a:p>
          <a:p>
            <a:r>
              <a:rPr lang="en-US" dirty="0"/>
              <a:t>1967 war / Occupation of West Bank and Gaza / Gush Emunim</a:t>
            </a:r>
          </a:p>
          <a:p>
            <a:r>
              <a:rPr lang="en-US" dirty="0"/>
              <a:t>1977 – the rise of Likud</a:t>
            </a:r>
          </a:p>
          <a:p>
            <a:r>
              <a:rPr lang="en-US" dirty="0"/>
              <a:t>Oslo Agreement (1993)</a:t>
            </a:r>
          </a:p>
          <a:p>
            <a:r>
              <a:rPr lang="en-US" dirty="0"/>
              <a:t>Empowerment of religious right / Rabin assassination</a:t>
            </a:r>
          </a:p>
          <a:p>
            <a:r>
              <a:rPr lang="en-US" dirty="0"/>
              <a:t>Ariel Sharon’s visit to Temple Mount (Al-Aqsa Mosque) (2000)</a:t>
            </a:r>
          </a:p>
          <a:p>
            <a:r>
              <a:rPr lang="en-US" dirty="0"/>
              <a:t>2005 –Gaza disengagement</a:t>
            </a:r>
          </a:p>
          <a:p>
            <a:r>
              <a:rPr lang="en-US" dirty="0" err="1"/>
              <a:t>Niatehniahu</a:t>
            </a:r>
            <a:r>
              <a:rPr lang="en-US" dirty="0"/>
              <a:t> (2009 – present)</a:t>
            </a:r>
          </a:p>
          <a:p>
            <a:r>
              <a:rPr lang="en-US" dirty="0"/>
              <a:t>Gaza wars (2008-9, 2012, 2014)</a:t>
            </a:r>
          </a:p>
          <a:p>
            <a:r>
              <a:rPr lang="en-US" dirty="0"/>
              <a:t>Rise of settler movement in Knesset (2011-present)</a:t>
            </a:r>
          </a:p>
          <a:p>
            <a:r>
              <a:rPr lang="en-US" dirty="0"/>
              <a:t>Recognition of Jerusalem as capital (2020)</a:t>
            </a:r>
          </a:p>
          <a:p>
            <a:r>
              <a:rPr lang="en-US" dirty="0"/>
              <a:t>Iron Sword operation 2023-present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6705600" y="81417"/>
            <a:ext cx="5486399" cy="6678611"/>
          </a:xfrm>
        </p:spPr>
        <p:txBody>
          <a:bodyPr>
            <a:normAutofit fontScale="40000" lnSpcReduction="20000"/>
          </a:bodyPr>
          <a:lstStyle/>
          <a:p>
            <a:r>
              <a:rPr lang="en-US" sz="4200" dirty="0"/>
              <a:t>1915 - British promise to Husain Ibn Ali to create an Arab state</a:t>
            </a:r>
          </a:p>
          <a:p>
            <a:r>
              <a:rPr lang="en-US" sz="4200" dirty="0"/>
              <a:t>1936–39 Arab revolt</a:t>
            </a:r>
          </a:p>
          <a:p>
            <a:r>
              <a:rPr lang="en-US" sz="4200" dirty="0"/>
              <a:t>1947 Partition Plan (outright rejection)</a:t>
            </a:r>
          </a:p>
          <a:p>
            <a:r>
              <a:rPr lang="en-US" sz="4200" dirty="0"/>
              <a:t>1948 – Al-Nakba (Catastrophe) / West Bank under Jordan, Gaza under Egypt</a:t>
            </a:r>
          </a:p>
          <a:p>
            <a:r>
              <a:rPr lang="en-US" sz="4200" dirty="0"/>
              <a:t>1964 -creation of PLO</a:t>
            </a:r>
          </a:p>
          <a:p>
            <a:r>
              <a:rPr lang="en-US" sz="4200" dirty="0"/>
              <a:t>Black September / Lebanon era (1970-1982)</a:t>
            </a:r>
          </a:p>
          <a:p>
            <a:r>
              <a:rPr lang="en-US" sz="4200" dirty="0"/>
              <a:t>First Intifada (1987-1993)</a:t>
            </a:r>
          </a:p>
          <a:p>
            <a:r>
              <a:rPr lang="en-US" sz="4200" dirty="0"/>
              <a:t>1988 –recognition of Israel, declaration of independent state, renouncement of violence</a:t>
            </a:r>
          </a:p>
          <a:p>
            <a:r>
              <a:rPr lang="en-US" sz="4200" dirty="0"/>
              <a:t>1994 – creation of Palestinian Authority</a:t>
            </a:r>
          </a:p>
          <a:p>
            <a:r>
              <a:rPr lang="en-US" sz="4200" dirty="0"/>
              <a:t>1987 -Rise of Hamas</a:t>
            </a:r>
          </a:p>
          <a:p>
            <a:r>
              <a:rPr lang="en-US" sz="4200" dirty="0"/>
              <a:t>Second Intifada (2000-2005)</a:t>
            </a:r>
          </a:p>
          <a:p>
            <a:r>
              <a:rPr lang="en-US" sz="4200" dirty="0"/>
              <a:t>Hamas victory in 2006 elections</a:t>
            </a:r>
          </a:p>
          <a:p>
            <a:r>
              <a:rPr lang="en-US" sz="4200" dirty="0"/>
              <a:t>Fatah-Hamas conflict in Gaza (2007)</a:t>
            </a:r>
          </a:p>
          <a:p>
            <a:r>
              <a:rPr lang="en-US" sz="4200" dirty="0"/>
              <a:t>2011 UN bid</a:t>
            </a:r>
          </a:p>
          <a:p>
            <a:r>
              <a:rPr lang="en-US" sz="4200" dirty="0"/>
              <a:t>Increasing violence 2018-2023 West Bank</a:t>
            </a:r>
          </a:p>
          <a:p>
            <a:r>
              <a:rPr lang="en-US" sz="4200" dirty="0"/>
              <a:t>Hamas-led October 7 attack</a:t>
            </a:r>
          </a:p>
          <a:p>
            <a:r>
              <a:rPr lang="en-US" sz="4200" dirty="0"/>
              <a:t>Genocide in Gaza</a:t>
            </a:r>
          </a:p>
          <a:p>
            <a:r>
              <a:rPr lang="en-US" sz="4200" dirty="0" err="1"/>
              <a:t>Raides</a:t>
            </a:r>
            <a:r>
              <a:rPr lang="en-US" sz="4200" dirty="0"/>
              <a:t>, killings and prisoners West bank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49EE2E-18C0-FAA7-A52C-DECE7AC76887}"/>
              </a:ext>
            </a:extLst>
          </p:cNvPr>
          <p:cNvSpPr txBox="1"/>
          <p:nvPr/>
        </p:nvSpPr>
        <p:spPr>
          <a:xfrm>
            <a:off x="4746171" y="283029"/>
            <a:ext cx="863121" cy="629194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l-GR" sz="4000" dirty="0"/>
              <a:t>ΙΣΡΑΗΛ</a:t>
            </a: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21BAE-B133-8D4E-923F-49500DF923D4}"/>
              </a:ext>
            </a:extLst>
          </p:cNvPr>
          <p:cNvSpPr txBox="1"/>
          <p:nvPr/>
        </p:nvSpPr>
        <p:spPr>
          <a:xfrm>
            <a:off x="5694491" y="173718"/>
            <a:ext cx="795282" cy="629194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l-GR" sz="3600" dirty="0"/>
              <a:t>ΠΑΛΑΙΣΤΙΝΗ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243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CFCA29-C83C-5AFE-AA4F-C4C0C0481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22786"/>
            <a:ext cx="5568084" cy="1940123"/>
          </a:xfrm>
        </p:spPr>
        <p:txBody>
          <a:bodyPr/>
          <a:lstStyle/>
          <a:p>
            <a:pPr algn="ctr"/>
            <a:r>
              <a:rPr lang="el-GR" u="none" dirty="0"/>
              <a:t>Η Παλαιστίνη </a:t>
            </a:r>
            <a:br>
              <a:rPr lang="en-US" u="none" dirty="0"/>
            </a:br>
            <a:r>
              <a:rPr lang="el-GR" u="none" dirty="0"/>
              <a:t>υπό οθωμανική κυριαρχία </a:t>
            </a:r>
            <a:br>
              <a:rPr lang="en-US" u="none" dirty="0"/>
            </a:br>
            <a:r>
              <a:rPr lang="el-GR" u="none" dirty="0"/>
              <a:t>(1516 - 1917)</a:t>
            </a:r>
            <a:br>
              <a:rPr lang="en-US" dirty="0"/>
            </a:br>
            <a:r>
              <a:rPr lang="el-GR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F03CE3-E715-DFD0-0466-060337F88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543" y="171019"/>
            <a:ext cx="5429250" cy="3171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C525BD-8B72-1C60-255F-B5CFDC630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5781"/>
            <a:ext cx="6749658" cy="4521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1D30C8-5475-1B35-F5AA-947AC050168C}"/>
              </a:ext>
            </a:extLst>
          </p:cNvPr>
          <p:cNvSpPr txBox="1"/>
          <p:nvPr/>
        </p:nvSpPr>
        <p:spPr>
          <a:xfrm>
            <a:off x="6834910" y="3515157"/>
            <a:ext cx="5107709" cy="302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l-GR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Αγροτική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περιοχή </a:t>
            </a:r>
          </a:p>
          <a:p>
            <a:pPr marL="285750" indent="-285750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Συνύπαρξη μεταξύ των </a:t>
            </a:r>
            <a:r>
              <a:rPr lang="el-GR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κοινοτήτων  </a:t>
            </a:r>
          </a:p>
          <a:p>
            <a:pPr marL="285750" indent="-285750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l-GR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οπική διακυβέρνηση, με φεουδαρχικό χαρακτήρα</a:t>
            </a:r>
          </a:p>
          <a:p>
            <a:pPr marL="285750" indent="-285750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el-GR" sz="20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αιώνα άρχισαν οι Μεγάλες Δυνάμεις να επεμβαίνουν στην περιοχή μέσω Ιεραπόστολων, προξενεία και εμπορικά δίκτυα 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5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10862-63EF-4FF3-0A4C-1AAB3BB07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22786"/>
            <a:ext cx="11332029" cy="619323"/>
          </a:xfrm>
        </p:spPr>
        <p:txBody>
          <a:bodyPr/>
          <a:lstStyle/>
          <a:p>
            <a:r>
              <a:rPr lang="el-GR" u="none" dirty="0"/>
              <a:t>19</a:t>
            </a:r>
            <a:r>
              <a:rPr lang="el-GR" u="none" baseline="30000" dirty="0"/>
              <a:t>ο</a:t>
            </a:r>
            <a:r>
              <a:rPr lang="el-GR" u="none" dirty="0"/>
              <a:t> και 20</a:t>
            </a:r>
            <a:r>
              <a:rPr lang="el-GR" u="none" baseline="30000" dirty="0"/>
              <a:t>ο</a:t>
            </a:r>
            <a:r>
              <a:rPr lang="el-GR" u="none" dirty="0"/>
              <a:t> αιώνα: </a:t>
            </a:r>
            <a:r>
              <a:rPr lang="el-GR" b="1" u="none" dirty="0"/>
              <a:t>Σιωνισμός και μετανάστευση εβραϊκών πληθυσμών </a:t>
            </a:r>
            <a:br>
              <a:rPr lang="el-GR" b="1" u="none" dirty="0"/>
            </a:br>
            <a:br>
              <a:rPr lang="en-US" b="1" u="none" dirty="0"/>
            </a:br>
            <a:endParaRPr lang="en-US" u="non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714650-86A4-9D76-F44F-38FD7506B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2163-5950-67DE-5C40-E97A23350E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3491" y="942109"/>
            <a:ext cx="5661891" cy="56110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b="1" dirty="0"/>
              <a:t>Παγκόσμια Σιωνιστική Οργάνωση (1897)</a:t>
            </a:r>
            <a:endParaRPr lang="en-US" sz="2400" b="1" dirty="0"/>
          </a:p>
          <a:p>
            <a:pPr marL="0" indent="0">
              <a:buNone/>
            </a:pPr>
            <a:endParaRPr lang="el-GR" sz="24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Εμπνεύστηκε από τα εθνικιστικά κινήματα στην Ευρώπη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Ο αντισημιτισμός στην Ευρώπη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l-GR" dirty="0"/>
              <a:t>Ο πατέρας του σύγχρονου πολιτικού σιωνισμού </a:t>
            </a:r>
            <a:r>
              <a:rPr lang="en-US" dirty="0"/>
              <a:t>- Theodor Herzl</a:t>
            </a:r>
            <a:endParaRPr lang="el-GR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dirty="0"/>
              <a:t>Der </a:t>
            </a:r>
            <a:r>
              <a:rPr lang="en-US" dirty="0" err="1"/>
              <a:t>Judenstaat</a:t>
            </a:r>
            <a:r>
              <a:rPr lang="el-GR" dirty="0"/>
              <a:t> (Το εβραϊκό κράτος) το 1896</a:t>
            </a:r>
            <a:endParaRPr lang="en-US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l-GR" dirty="0"/>
              <a:t>Οι πρώτοι σιωνιστές έποικοι άρχισαν να μετακινούνται στην Παλαιστίνη σε κύματα γνωστά ως «</a:t>
            </a:r>
            <a:r>
              <a:rPr lang="el-GR" dirty="0" err="1"/>
              <a:t>aliyahs</a:t>
            </a:r>
            <a:r>
              <a:rPr lang="el-GR" dirty="0"/>
              <a:t>»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3A8B9D-608E-D719-E298-64C3DB3CC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909" y="794993"/>
            <a:ext cx="4210627" cy="58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6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F763848-0EA5-D22C-CBFD-7F5657C1D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22786"/>
            <a:ext cx="3683000" cy="5920996"/>
          </a:xfrm>
        </p:spPr>
        <p:txBody>
          <a:bodyPr>
            <a:normAutofit fontScale="92500" lnSpcReduction="10000"/>
          </a:bodyPr>
          <a:lstStyle/>
          <a:p>
            <a:r>
              <a:rPr lang="el-GR" b="1" u="none" dirty="0">
                <a:solidFill>
                  <a:schemeClr val="tx1">
                    <a:lumMod val="85000"/>
                  </a:schemeClr>
                </a:solidFill>
              </a:rPr>
              <a:t> Άνοδος του αραβικού εθνικισμού ως απάντηση στην ευρωπαϊκή αποικιοκρατία και την ξένη επιρροή.</a:t>
            </a:r>
          </a:p>
          <a:p>
            <a:endParaRPr lang="el-GR" b="1" u="none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l-GR" b="1" u="none" dirty="0">
                <a:solidFill>
                  <a:schemeClr val="tx1">
                    <a:lumMod val="85000"/>
                  </a:schemeClr>
                </a:solidFill>
              </a:rPr>
              <a:t>Αντικρουόμενες Βρετανικές</a:t>
            </a:r>
            <a:r>
              <a:rPr lang="en-US" b="1" u="none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l-GR" b="1" u="none" dirty="0">
                <a:solidFill>
                  <a:schemeClr val="tx1">
                    <a:lumMod val="85000"/>
                  </a:schemeClr>
                </a:solidFill>
              </a:rPr>
              <a:t>υποσχέσεις</a:t>
            </a:r>
            <a:r>
              <a:rPr lang="en-US" b="1" u="none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l-GR" b="1" u="none" dirty="0">
                <a:solidFill>
                  <a:schemeClr val="tx1">
                    <a:lumMod val="85000"/>
                  </a:schemeClr>
                </a:solidFill>
              </a:rPr>
              <a:t>τόσο στην εβραϊκή κοινότητα όσο και στην παλαιστινιακή κοινότητα</a:t>
            </a:r>
            <a:br>
              <a:rPr lang="el-GR" dirty="0"/>
            </a:br>
            <a:endParaRPr lang="en-US" dirty="0"/>
          </a:p>
          <a:p>
            <a:endParaRPr lang="en-US" b="1" u="none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6" name="Picture Placeholder 5" descr="Two people sitting at a table, each looking at their own laptops">
            <a:extLst>
              <a:ext uri="{FF2B5EF4-FFF2-40B4-BE49-F238E27FC236}">
                <a16:creationId xmlns:a16="http://schemas.microsoft.com/office/drawing/2014/main" id="{BF63DDD8-209E-5007-1A64-6B0BB2FA1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8467" b="8467"/>
          <a:stretch/>
        </p:blipFill>
        <p:spPr>
          <a:xfrm>
            <a:off x="7023101" y="304799"/>
            <a:ext cx="5016499" cy="624840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2CD59A-3291-9DD9-8A38-3388DD9EC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332" y="27708"/>
            <a:ext cx="7462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1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35B88-20F8-1771-C2A9-D0FE5811B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8B608-0D39-A7CF-A08F-B207CBF6D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1" y="322786"/>
            <a:ext cx="5715000" cy="619323"/>
          </a:xfrm>
        </p:spPr>
        <p:txBody>
          <a:bodyPr/>
          <a:lstStyle/>
          <a:p>
            <a:r>
              <a:rPr lang="el-GR" u="none" dirty="0"/>
              <a:t>Διακήρυξη </a:t>
            </a:r>
            <a:r>
              <a:rPr lang="el-GR" u="none" dirty="0" err="1"/>
              <a:t>Μπάλφουρ</a:t>
            </a:r>
            <a:r>
              <a:rPr lang="el-GR" u="none" dirty="0"/>
              <a:t> (1917)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B84A-D51A-F10A-A4C7-CC4072102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9DB3E-7E04-D21D-0381-0714894621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1000" y="942109"/>
            <a:ext cx="5338618" cy="5338618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l-GR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ρετανική</a:t>
            </a:r>
            <a:r>
              <a:rPr lang="el-GR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κυβέρνηση, εξέφρασε την υποστήριξή της για μια εβραϊκή πατρίδα στην Παλαιστίνη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l-GR" sz="3600" dirty="0" err="1">
                <a:latin typeface="Times New Roman" panose="02020603050405020304" pitchFamily="18" charset="0"/>
              </a:rPr>
              <a:t>Αντισημιτισμης</a:t>
            </a:r>
            <a:r>
              <a:rPr lang="el-GR" sz="3600" dirty="0">
                <a:latin typeface="Times New Roman" panose="02020603050405020304" pitchFamily="18" charset="0"/>
              </a:rPr>
              <a:t> ή </a:t>
            </a:r>
            <a:r>
              <a:rPr lang="el-GR" sz="3600" dirty="0" err="1">
                <a:latin typeface="Times New Roman" panose="02020603050405020304" pitchFamily="18" charset="0"/>
              </a:rPr>
              <a:t>φιλ</a:t>
            </a:r>
            <a:r>
              <a:rPr lang="en-US" sz="3600" dirty="0">
                <a:latin typeface="Times New Roman" panose="02020603050405020304" pitchFamily="18" charset="0"/>
              </a:rPr>
              <a:t>o-</a:t>
            </a:r>
            <a:r>
              <a:rPr lang="el-GR" sz="3600" dirty="0" err="1">
                <a:latin typeface="Times New Roman" panose="02020603050405020304" pitchFamily="18" charset="0"/>
              </a:rPr>
              <a:t>εβραί</a:t>
            </a:r>
            <a:r>
              <a:rPr lang="en-US" sz="3600" dirty="0">
                <a:latin typeface="Times New Roman" panose="02020603050405020304" pitchFamily="18" charset="0"/>
              </a:rPr>
              <a:t>o</a:t>
            </a:r>
            <a:r>
              <a:rPr lang="el-GR" sz="3600" dirty="0">
                <a:latin typeface="Times New Roman" panose="02020603050405020304" pitchFamily="18" charset="0"/>
              </a:rPr>
              <a:t>ς;</a:t>
            </a:r>
            <a:endParaRPr lang="en-US" sz="3600" dirty="0">
              <a:latin typeface="Times New Roman" panose="02020603050405020304" pitchFamily="18" charset="0"/>
            </a:endParaRPr>
          </a:p>
          <a:p>
            <a:r>
              <a:rPr lang="el-GR" sz="3600" dirty="0">
                <a:latin typeface="Times New Roman" panose="02020603050405020304" pitchFamily="18" charset="0"/>
              </a:rPr>
              <a:t>Ως αντάλλαγμα, η εβραϊκή κοινότητα καλείται να ενθαρρύνει τις ΗΠΑ να εισέλθουν στον Α΄ Παγκόσμιο Πόλεμο.</a:t>
            </a:r>
            <a:r>
              <a:rPr lang="el-GR" sz="1800" dirty="0">
                <a:latin typeface="Times New Roman" panose="02020603050405020304" pitchFamily="18" charset="0"/>
              </a:rPr>
              <a:t> 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9956D1-A922-DD0E-53FA-2BBF60FEB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127" y="323850"/>
            <a:ext cx="2485902" cy="3466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D97FE8-8CF8-B219-65E8-B11CF829B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747" y="2858564"/>
            <a:ext cx="314325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6E12C-6F69-169B-2123-90E9959E4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27" y="373429"/>
            <a:ext cx="3343563" cy="4739071"/>
          </a:xfrm>
        </p:spPr>
        <p:txBody>
          <a:bodyPr/>
          <a:lstStyle/>
          <a:p>
            <a:pPr algn="ctr"/>
            <a:br>
              <a:rPr lang="el-GR" u="none" dirty="0"/>
            </a:br>
            <a:br>
              <a:rPr lang="el-GR" u="none" dirty="0"/>
            </a:br>
            <a:r>
              <a:rPr lang="el-GR" u="none" dirty="0"/>
              <a:t>- Εθνική συνείδηση </a:t>
            </a:r>
            <a:br>
              <a:rPr lang="el-GR" u="none" dirty="0"/>
            </a:br>
            <a:r>
              <a:rPr lang="el-GR" b="0" u="none" dirty="0">
                <a:solidFill>
                  <a:schemeClr val="bg1"/>
                </a:solidFill>
              </a:rPr>
              <a:t>Παλαιστίνιοι (Άραβες) &amp; Εβραίοι Σιωνιστές</a:t>
            </a:r>
            <a:endParaRPr lang="en-US" b="0" u="none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316E2B-B77F-B95E-FFAB-824942E44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5D027E-57AB-89F7-8BA1-C4243A5A17D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81001" y="373429"/>
            <a:ext cx="4189316" cy="555148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B4481F-B16D-E328-8F7D-AE2555BCB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577" y="108857"/>
            <a:ext cx="4055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0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E03B3B-A799-3368-BBC2-C7BCBCBAF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CF8C30-55C4-71F4-DDF6-8FF957F49C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0291" y="397164"/>
            <a:ext cx="5781963" cy="5825832"/>
          </a:xfrm>
        </p:spPr>
        <p:txBody>
          <a:bodyPr/>
          <a:lstStyle/>
          <a:p>
            <a:pPr marL="0" indent="0">
              <a:buNone/>
            </a:pPr>
            <a:r>
              <a:rPr lang="el-GR" sz="2400" b="1" dirty="0"/>
              <a:t>Το τραύμα των εβραίων, ο σιωνισμός και η προσαρμογή τους στην Παλαιστίνη </a:t>
            </a:r>
          </a:p>
          <a:p>
            <a:pPr marL="0" indent="0">
              <a:buNone/>
            </a:pPr>
            <a:r>
              <a:rPr lang="el-GR" sz="2400" dirty="0"/>
              <a:t>- </a:t>
            </a:r>
            <a:r>
              <a:rPr lang="el-GR" sz="2400" dirty="0" err="1"/>
              <a:t>Hasbara</a:t>
            </a:r>
            <a:endParaRPr lang="el-GR" sz="2400" dirty="0"/>
          </a:p>
          <a:p>
            <a:pPr marL="0" indent="0">
              <a:buNone/>
            </a:pPr>
            <a:r>
              <a:rPr lang="el-GR" sz="2400" dirty="0"/>
              <a:t> - «Είμαστε λαός χωρίς γη και η Παλαιστίνη γη χωρίς λαό»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l-GR" sz="2400" dirty="0"/>
              <a:t>-Το φάσμα του σιωνισμού </a:t>
            </a:r>
            <a:r>
              <a:rPr lang="en-US" sz="2400" dirty="0"/>
              <a:t> </a:t>
            </a:r>
            <a:endParaRPr lang="el-GR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2063E70-51FB-1D3C-C490-E2C5EA64B3FA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7463558" y="203621"/>
            <a:ext cx="4248150" cy="3106459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2F428F-7027-354A-0828-74A83543F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849" y="3650996"/>
            <a:ext cx="5029200" cy="280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2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erlin">
  <a:themeElements>
    <a:clrScheme name="TF00001054 1">
      <a:dk1>
        <a:srgbClr val="000000"/>
      </a:dk1>
      <a:lt1>
        <a:srgbClr val="FFFFFF"/>
      </a:lt1>
      <a:dk2>
        <a:srgbClr val="404040"/>
      </a:dk2>
      <a:lt2>
        <a:srgbClr val="F5F5F5"/>
      </a:lt2>
      <a:accent1>
        <a:srgbClr val="F52730"/>
      </a:accent1>
      <a:accent2>
        <a:srgbClr val="F1EC17"/>
      </a:accent2>
      <a:accent3>
        <a:srgbClr val="2E7424"/>
      </a:accent3>
      <a:accent4>
        <a:srgbClr val="5AA6C0"/>
      </a:accent4>
      <a:accent5>
        <a:srgbClr val="D17DF9"/>
      </a:accent5>
      <a:accent6>
        <a:srgbClr val="F56F41"/>
      </a:accent6>
      <a:hlink>
        <a:srgbClr val="FFAE3E"/>
      </a:hlink>
      <a:folHlink>
        <a:srgbClr val="FCC77E"/>
      </a:folHlink>
    </a:clrScheme>
    <a:fontScheme name="Custom 28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054_win32_LW_V6" id="{6BF87F8D-B3A2-40D8-BA52-ECFEC2B062D3}" vid="{CB3E6F07-C238-4CAA-AD7C-2F796E04B82B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5FE483B-7977-4312-A708-A047AFFF1C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17B721-6ECA-429B-B771-666136AE4D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EEBBDD-393F-4446-BE81-70A305372F0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Bold business marketing presentation</Template>
  <TotalTime>4675</TotalTime>
  <Words>896</Words>
  <Application>Microsoft Office PowerPoint</Application>
  <PresentationFormat>Widescreen</PresentationFormat>
  <Paragraphs>168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Aharoni</vt:lpstr>
      <vt:lpstr>Arial</vt:lpstr>
      <vt:lpstr>Bahnschrift SemiBold</vt:lpstr>
      <vt:lpstr>Calibri</vt:lpstr>
      <vt:lpstr>Calibri Light</vt:lpstr>
      <vt:lpstr>Franklin Gothic Book</vt:lpstr>
      <vt:lpstr>Franklin Gothic Demi</vt:lpstr>
      <vt:lpstr>Franklin Gothic Medium</vt:lpstr>
      <vt:lpstr>Times New Roman</vt:lpstr>
      <vt:lpstr>Wingdings</vt:lpstr>
      <vt:lpstr>Berlin</vt:lpstr>
      <vt:lpstr>Metropolitan</vt:lpstr>
      <vt:lpstr>Ισραηλινο-παλαιστινική σύγκρουση</vt:lpstr>
      <vt:lpstr>PowerPoint Presentation</vt:lpstr>
      <vt:lpstr>PowerPoint Presentation</vt:lpstr>
      <vt:lpstr>Η Παλαιστίνη  υπό οθωμανική κυριαρχία  (1516 - 1917)  </vt:lpstr>
      <vt:lpstr>19ο και 20ο αιώνα: Σιωνισμός και μετανάστευση εβραϊκών πληθυσμών   </vt:lpstr>
      <vt:lpstr>PowerPoint Presentation</vt:lpstr>
      <vt:lpstr>Διακήρυξη Μπάλφουρ (1917)</vt:lpstr>
      <vt:lpstr>  - Εθνική συνείδηση  Παλαιστίνιοι (Άραβες) &amp; Εβραίοι Σιωνιστές</vt:lpstr>
      <vt:lpstr>PowerPoint Presentation</vt:lpstr>
      <vt:lpstr>Συγκρούσεις (1920-1947)</vt:lpstr>
      <vt:lpstr>PowerPoint Presentation</vt:lpstr>
      <vt:lpstr>Ίδρυση του Ισραήλ και η Νέκμπα 1948 </vt:lpstr>
      <vt:lpstr>PowerPoint Presentation</vt:lpstr>
      <vt:lpstr>Παλαιστίνιοι πρόσφυγες και εβραϊκή/σιωνιστική μετανάστευση  </vt:lpstr>
      <vt:lpstr>PowerPoint Presentation</vt:lpstr>
      <vt:lpstr>PowerPoint Presentation</vt:lpstr>
      <vt:lpstr>Palestine Liberation Organisation (PLO) – Οργάνωση Απελευθέρωσης Παλαιστίνη (1964 – 1968)</vt:lpstr>
      <vt:lpstr>1970 μέχρι 1990</vt:lpstr>
      <vt:lpstr>Η πολιτική και κοινή γνώμη της λύσης δύο κρατών </vt:lpstr>
      <vt:lpstr>PowerPoint Presentation</vt:lpstr>
      <vt:lpstr>PowerPoint Presentation</vt:lpstr>
      <vt:lpstr>PowerPoint Presentation</vt:lpstr>
      <vt:lpstr>απώλεια παλαιστινιακής γης </vt:lpstr>
      <vt:lpstr>2007 μέχρι σήμερα πολιτική και Παλαιστινιακή ρητορική  </vt:lpstr>
      <vt:lpstr>PowerPoint Presentation</vt:lpstr>
      <vt:lpstr>PowerPoint Presentation</vt:lpstr>
      <vt:lpstr>2007 μέχρι σήμερα πολιτική και Παλαιστινιακή ρητορική  </vt:lpstr>
      <vt:lpstr>2007 μέχρι σήμερα Πολιτική και Ισραηλινή ρητορική</vt:lpstr>
      <vt:lpstr>PowerPoint Presentation</vt:lpstr>
      <vt:lpstr>PowerPoint Presentation</vt:lpstr>
      <vt:lpstr>PowerPoint Presentation</vt:lpstr>
      <vt:lpstr>PowerPoint Presentation</vt:lpstr>
      <vt:lpstr>7/10/2023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Zakia Aqra 11</dc:creator>
  <cp:lastModifiedBy>Zakia Aqra 11</cp:lastModifiedBy>
  <cp:revision>19</cp:revision>
  <dcterms:created xsi:type="dcterms:W3CDTF">2024-11-20T08:01:18Z</dcterms:created>
  <dcterms:modified xsi:type="dcterms:W3CDTF">2024-12-03T18:37:42Z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