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4" r:id="rId1"/>
  </p:sldMasterIdLst>
  <p:notesMasterIdLst>
    <p:notesMasterId r:id="rId13"/>
  </p:notesMasterIdLst>
  <p:sldIdLst>
    <p:sldId id="270" r:id="rId2"/>
    <p:sldId id="261" r:id="rId3"/>
    <p:sldId id="276" r:id="rId4"/>
    <p:sldId id="262" r:id="rId5"/>
    <p:sldId id="274" r:id="rId6"/>
    <p:sldId id="263" r:id="rId7"/>
    <p:sldId id="264" r:id="rId8"/>
    <p:sldId id="273" r:id="rId9"/>
    <p:sldId id="266" r:id="rId10"/>
    <p:sldId id="275" r:id="rId11"/>
    <p:sldId id="277" r:id="rId12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034E22E-A1EE-4415-893B-5CE93C4A8908}" type="datetimeFigureOut">
              <a:rPr lang="el-GR"/>
              <a:pPr>
                <a:defRPr/>
              </a:pPr>
              <a:t>2/10/2022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  <a:endParaRPr lang="el-GR" noProof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564500F-0CBC-4189-A5E6-E7D1F299416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1 - Θέση εικόνας διαφάνειας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  <p:sp>
        <p:nvSpPr>
          <p:cNvPr id="15363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FAD6D30-950F-4C39-BDAA-B7610F6E8C33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1 - Θέση εικόνας διαφάνειας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  <p:sp>
        <p:nvSpPr>
          <p:cNvPr id="17411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77ABEEC-729C-46AA-9AC2-45FCA0AD3A23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1 - Θέση εικόνας διαφάνειας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  <p:sp>
        <p:nvSpPr>
          <p:cNvPr id="19459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3DB2ADD-DC55-4D05-918A-8CF662280FAB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1 - Θέση εικόνας διαφάνειας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  <p:sp>
        <p:nvSpPr>
          <p:cNvPr id="21507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8B6E95D-88A1-4EF4-9696-8A21BDC07C3A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l-G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1 - Θέση εικόνας διαφάνειας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  <p:sp>
        <p:nvSpPr>
          <p:cNvPr id="23555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7F40A35-1C1A-42FB-B8FA-B13C7F50FAB9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l-G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1 - Θέση εικόνας διαφάνειας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  <p:sp>
        <p:nvSpPr>
          <p:cNvPr id="25603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36BA4A3-400E-4BF9-97CE-0F9666866940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l-G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1 - Θέση εικόνας διαφάνειας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  <p:sp>
        <p:nvSpPr>
          <p:cNvPr id="27651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A0FCD92-3742-47DD-90D1-75484E87082E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6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Ορθογώνιο 9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Ορθογώνιο 10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Τίτλος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9" name="Υπότιτλος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l-GR" smtClean="0"/>
              <a:t>Στυλ κύριου υπότιτλου</a:t>
            </a:r>
            <a:endParaRPr lang="en-US"/>
          </a:p>
        </p:txBody>
      </p:sp>
      <p:sp>
        <p:nvSpPr>
          <p:cNvPr id="7" name="Θέση ημερομηνίας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" name="Θέση υποσέλιδου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1" name="Θέση αριθμού διαφάνειας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567FFEB-2D18-45CB-A476-7AE4C958258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ημερομηνίας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Θέση αριθμού διαφάνειας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E685F-8599-4C7A-8ADF-3FF4E9BBC50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6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Ορθογώνιο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Ορθογώνιο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Θέση ημερομηνίας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Θέση υποσέλιδου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0A44F4-4E72-4C22-B0B2-3F0EAC3D5F2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kentavros-150x150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15888" y="6248400"/>
            <a:ext cx="569912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8"/>
          <p:cNvSpPr txBox="1"/>
          <p:nvPr userDrawn="1"/>
        </p:nvSpPr>
        <p:spPr>
          <a:xfrm>
            <a:off x="762000" y="6211888"/>
            <a:ext cx="3429000" cy="676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b="1" dirty="0">
                <a:latin typeface="+mn-lt"/>
              </a:rPr>
              <a:t>Πανεπιστήμιο Θεσσαλίας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200" b="1" i="1" dirty="0">
                <a:latin typeface="+mn-lt"/>
              </a:rPr>
              <a:t>Σχολή Ανθρωπιστικών και Κοινωνικών Επιστημών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200" dirty="0">
                <a:latin typeface="+mn-lt"/>
              </a:rPr>
              <a:t>Παιδαγωγικό Τμήμα Δημοτικής Εκπαίδευσης</a:t>
            </a: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8" name="Θέση περιεχομένου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n-US" dirty="0"/>
          </a:p>
        </p:txBody>
      </p:sp>
      <p:sp>
        <p:nvSpPr>
          <p:cNvPr id="7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3301F53-FDD3-42FA-8B40-81CFD235596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Ορθογώνιο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Ορθογώνιο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" name="Picture 2" descr="E:\kentavros-150x150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15888" y="6248400"/>
            <a:ext cx="569912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10"/>
          <p:cNvSpPr txBox="1"/>
          <p:nvPr userDrawn="1"/>
        </p:nvSpPr>
        <p:spPr>
          <a:xfrm>
            <a:off x="762000" y="6211888"/>
            <a:ext cx="3429000" cy="676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b="1" dirty="0">
                <a:latin typeface="+mn-lt"/>
              </a:rPr>
              <a:t>Πανεπιστήμιο Θεσσαλίας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200" b="1" i="1" dirty="0">
                <a:latin typeface="+mn-lt"/>
              </a:rPr>
              <a:t>Σχολή Ανθρωπιστικών και Κοινωνικών Επιστημών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200" dirty="0">
                <a:latin typeface="+mn-lt"/>
              </a:rPr>
              <a:t>Παιδαγωγικό Τμήμα Δημοτικής Εκπαίδευσης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10" name="Θέση αριθμού διαφάνειας 12"/>
          <p:cNvSpPr>
            <a:spLocks noGrp="1"/>
          </p:cNvSpPr>
          <p:nvPr>
            <p:ph type="sldNum" sz="quarter" idx="10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77E7232-877D-4BAD-9CD4-85D2DFC6296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kentavros-150x150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15888" y="6248400"/>
            <a:ext cx="569912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3"/>
          <p:cNvSpPr txBox="1"/>
          <p:nvPr userDrawn="1"/>
        </p:nvSpPr>
        <p:spPr>
          <a:xfrm>
            <a:off x="762000" y="6211888"/>
            <a:ext cx="3429000" cy="676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b="1" dirty="0">
                <a:latin typeface="+mn-lt"/>
              </a:rPr>
              <a:t>Πανεπιστήμιο Θεσσαλίας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200" b="1" i="1" dirty="0">
                <a:latin typeface="+mn-lt"/>
              </a:rPr>
              <a:t>Σχολή Ανθρωπιστικών και Κοινωνικών Επιστημών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200" dirty="0">
                <a:latin typeface="+mn-lt"/>
              </a:rPr>
              <a:t>Παιδαγωγικό Τμήμα Δημοτικής Εκπαίδευσης</a:t>
            </a: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9" name="Θέση περιεχομένου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11" name="Θέση περιεχομένου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8" name="Θέση αριθμού διαφάνειας 9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93961FD-CBA7-45F4-B28A-0145A883B50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E:\kentavros-150x150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15888" y="6248400"/>
            <a:ext cx="569912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17"/>
          <p:cNvSpPr txBox="1"/>
          <p:nvPr userDrawn="1"/>
        </p:nvSpPr>
        <p:spPr>
          <a:xfrm>
            <a:off x="762000" y="6211888"/>
            <a:ext cx="3429000" cy="676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b="1" dirty="0">
                <a:latin typeface="+mn-lt"/>
              </a:rPr>
              <a:t>Πανεπιστήμιο Θεσσαλίας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200" b="1" i="1" dirty="0">
                <a:latin typeface="+mn-lt"/>
              </a:rPr>
              <a:t>Σχολή Ανθρωπιστικών και Κοινωνικών Επιστημών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200" dirty="0">
                <a:latin typeface="+mn-lt"/>
              </a:rPr>
              <a:t>Παιδαγωγικό Τμήμα Δημοτικής Εκπαίδευσης</a:t>
            </a: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11" name="Θέση περιεχομένου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13" name="Θέση περιεχομένου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16" name="Θέση κειμένου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5" name="Θέση κειμένου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0" name="Θέση αριθμού διαφάνειας 11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865D281-D597-45AB-9AB1-6858FC6ED06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kentavros-150x150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15888" y="6248400"/>
            <a:ext cx="569912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6"/>
          <p:cNvSpPr txBox="1"/>
          <p:nvPr userDrawn="1"/>
        </p:nvSpPr>
        <p:spPr>
          <a:xfrm>
            <a:off x="762000" y="6211888"/>
            <a:ext cx="3429000" cy="676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b="1" dirty="0">
                <a:latin typeface="+mn-lt"/>
              </a:rPr>
              <a:t>Πανεπιστήμιο Θεσσαλίας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200" b="1" i="1" dirty="0">
                <a:latin typeface="+mn-lt"/>
              </a:rPr>
              <a:t>Σχολή Ανθρωπιστικών και Κοινωνικών Επιστημών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200" dirty="0">
                <a:latin typeface="+mn-lt"/>
              </a:rPr>
              <a:t>Παιδαγωγικό Τμήμα Δημοτικής Εκπαίδευσης</a:t>
            </a:r>
          </a:p>
        </p:txBody>
      </p:sp>
      <p:sp>
        <p:nvSpPr>
          <p:cNvPr id="5" name="TextBox 7"/>
          <p:cNvSpPr txBox="1"/>
          <p:nvPr userDrawn="1"/>
        </p:nvSpPr>
        <p:spPr>
          <a:xfrm>
            <a:off x="6096000" y="6394450"/>
            <a:ext cx="2743200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200" b="1" dirty="0">
                <a:latin typeface="+mn-lt"/>
              </a:rPr>
              <a:t>Εξωτερική Αξιολόγηση – 2012.12.16-18</a:t>
            </a:r>
            <a:endParaRPr lang="el-GR" sz="1200" dirty="0">
              <a:latin typeface="+mn-lt"/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6" name="Θέση αριθμού διαφάνειας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84E987B-BFEE-4998-A676-056CE32BE02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kentavros-150x150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15888" y="6248400"/>
            <a:ext cx="569912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5"/>
          <p:cNvSpPr txBox="1"/>
          <p:nvPr userDrawn="1"/>
        </p:nvSpPr>
        <p:spPr>
          <a:xfrm>
            <a:off x="762000" y="6211888"/>
            <a:ext cx="3429000" cy="676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b="1" dirty="0">
                <a:latin typeface="+mn-lt"/>
              </a:rPr>
              <a:t>Πανεπιστήμιο Θεσσαλίας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200" b="1" i="1" dirty="0">
                <a:latin typeface="+mn-lt"/>
              </a:rPr>
              <a:t>Σχολή Ανθρωπιστικών και Κοινωνικών Επιστημών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200" dirty="0">
                <a:latin typeface="+mn-lt"/>
              </a:rPr>
              <a:t>Παιδαγωγικό Τμήμα Δημοτικής Εκπαίδευσης</a:t>
            </a:r>
          </a:p>
        </p:txBody>
      </p:sp>
      <p:sp>
        <p:nvSpPr>
          <p:cNvPr id="4" name="TextBox 6"/>
          <p:cNvSpPr txBox="1"/>
          <p:nvPr userDrawn="1"/>
        </p:nvSpPr>
        <p:spPr>
          <a:xfrm>
            <a:off x="6096000" y="6394450"/>
            <a:ext cx="2743200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200" b="1" dirty="0">
                <a:latin typeface="+mn-lt"/>
              </a:rPr>
              <a:t>Εξωτερική Αξιολόγηση – 2012.12.16-18</a:t>
            </a:r>
            <a:endParaRPr lang="el-GR" sz="1200" dirty="0">
              <a:latin typeface="+mn-lt"/>
            </a:endParaRPr>
          </a:p>
        </p:txBody>
      </p:sp>
      <p:sp>
        <p:nvSpPr>
          <p:cNvPr id="5" name="Θέση αριθμού διαφάνειας 3"/>
          <p:cNvSpPr>
            <a:spLocks noGrp="1"/>
          </p:cNvSpPr>
          <p:nvPr>
            <p:ph type="sldNum" sz="quarter" idx="10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E1049BA-0AB8-4A0B-89B2-929E002AC22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kentavros-150x150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15888" y="6248400"/>
            <a:ext cx="569912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9"/>
          <p:cNvSpPr txBox="1"/>
          <p:nvPr userDrawn="1"/>
        </p:nvSpPr>
        <p:spPr>
          <a:xfrm>
            <a:off x="762000" y="6211888"/>
            <a:ext cx="3429000" cy="676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b="1" dirty="0">
                <a:latin typeface="+mn-lt"/>
              </a:rPr>
              <a:t>Πανεπιστήμιο Θεσσαλίας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200" b="1" i="1" dirty="0">
                <a:latin typeface="+mn-lt"/>
              </a:rPr>
              <a:t>Σχολή Ανθρωπιστικών και Κοινωνικών Επιστημών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200" dirty="0">
                <a:latin typeface="+mn-lt"/>
              </a:rPr>
              <a:t>Παιδαγωγικό Τμήμα Δημοτικής Εκπαίδευσης</a:t>
            </a:r>
          </a:p>
        </p:txBody>
      </p:sp>
      <p:sp>
        <p:nvSpPr>
          <p:cNvPr id="7" name="TextBox 10"/>
          <p:cNvSpPr txBox="1"/>
          <p:nvPr userDrawn="1"/>
        </p:nvSpPr>
        <p:spPr>
          <a:xfrm>
            <a:off x="6096000" y="6394450"/>
            <a:ext cx="2743200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200" b="1" dirty="0">
                <a:latin typeface="+mn-lt"/>
              </a:rPr>
              <a:t>Εξωτερική Αξιολόγηση – 2012.12.16-18</a:t>
            </a:r>
            <a:endParaRPr lang="el-GR" sz="1200" dirty="0">
              <a:latin typeface="+mn-lt"/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9" name="Θέση περιεχομένου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8" name="Θέση αριθμού διαφάνειας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0661C85-1CD7-40ED-99FB-B5F90AEBCC2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7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Ορθογώνιο 8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Ορθογώνιο 9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Ορθογώνιο 10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9" name="Picture 2" descr="E:\kentavros-150x150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15888" y="6248400"/>
            <a:ext cx="569912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15"/>
          <p:cNvSpPr txBox="1"/>
          <p:nvPr userDrawn="1"/>
        </p:nvSpPr>
        <p:spPr>
          <a:xfrm>
            <a:off x="762000" y="6211888"/>
            <a:ext cx="3429000" cy="676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b="1" dirty="0">
                <a:latin typeface="+mn-lt"/>
              </a:rPr>
              <a:t>Πανεπιστήμιο Θεσσαλίας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200" b="1" i="1" dirty="0">
                <a:latin typeface="+mn-lt"/>
              </a:rPr>
              <a:t>Σχολή Ανθρωπιστικών και Κοινωνικών Επιστημών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200" dirty="0">
                <a:latin typeface="+mn-lt"/>
              </a:rPr>
              <a:t>Παιδαγωγικό Τμήμα Δημοτικής Εκπαίδευσης</a:t>
            </a:r>
          </a:p>
        </p:txBody>
      </p:sp>
      <p:sp>
        <p:nvSpPr>
          <p:cNvPr id="11" name="TextBox 16"/>
          <p:cNvSpPr txBox="1"/>
          <p:nvPr userDrawn="1"/>
        </p:nvSpPr>
        <p:spPr>
          <a:xfrm>
            <a:off x="6096000" y="6394450"/>
            <a:ext cx="2743200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200" b="1" dirty="0">
                <a:latin typeface="+mn-lt"/>
              </a:rPr>
              <a:t>Εξωτερική Αξιολόγηση – 2012.12.16-18</a:t>
            </a:r>
            <a:endParaRPr lang="el-GR" sz="1200" dirty="0">
              <a:latin typeface="+mn-lt"/>
            </a:endParaRP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l-GR" noProof="0" smtClean="0"/>
              <a:t>Κάντε κλικ στο εικονίδιο για να προσθέσετε μια εικόνα</a:t>
            </a:r>
            <a:endParaRPr lang="en-US" noProof="0" dirty="0"/>
          </a:p>
        </p:txBody>
      </p:sp>
      <p:sp>
        <p:nvSpPr>
          <p:cNvPr id="12" name="Θέση αριθμού διαφάνειας 12"/>
          <p:cNvSpPr>
            <a:spLocks noGrp="1"/>
          </p:cNvSpPr>
          <p:nvPr>
            <p:ph type="sldNum" sz="quarter" idx="10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 smtClean="0"/>
            </a:lvl1pPr>
          </a:lstStyle>
          <a:p>
            <a:pPr>
              <a:defRPr/>
            </a:pPr>
            <a:fld id="{743FFFCC-0587-464D-A91E-DD0F4B5A451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Θέση τίτλου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Στυλ κύριου τίτλου</a:t>
            </a:r>
            <a:endParaRPr lang="en-US" smtClean="0"/>
          </a:p>
        </p:txBody>
      </p:sp>
      <p:sp>
        <p:nvSpPr>
          <p:cNvPr id="1027" name="Θέση κειμένου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smtClean="0"/>
          </a:p>
        </p:txBody>
      </p:sp>
      <p:sp>
        <p:nvSpPr>
          <p:cNvPr id="14" name="Θέση ημερομηνίας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Ορθογώνιο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Ορθογώνιο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Ορθογώνιο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Θέση αριθμού διαφάνειας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2C4A2831-FAE7-47F3-A5AF-8AC05A9766D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15" r:id="rId10"/>
    <p:sldLayoutId id="2147483825" r:id="rId11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19088" indent="-319088" algn="l" rtl="0" fontAlgn="base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fontAlgn="base">
        <a:spcBef>
          <a:spcPts val="400"/>
        </a:spcBef>
        <a:spcAft>
          <a:spcPct val="0"/>
        </a:spcAft>
        <a:buClr>
          <a:srgbClr val="1B587C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fontAlgn="base">
        <a:spcBef>
          <a:spcPts val="400"/>
        </a:spcBef>
        <a:spcAft>
          <a:spcPct val="0"/>
        </a:spcAft>
        <a:buClr>
          <a:srgbClr val="4E8542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chaniot@uth.gr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0945" y="70572"/>
            <a:ext cx="8742219" cy="1072428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l-GR" sz="4000" b="1" i="1" dirty="0" err="1" smtClean="0">
                <a:solidFill>
                  <a:schemeClr val="tx1"/>
                </a:solidFill>
              </a:rPr>
              <a:t>Κοινωνικοπαιδαγωγική</a:t>
            </a:r>
            <a:r>
              <a:rPr lang="el-GR" sz="4000" b="1" i="1" dirty="0" smtClean="0">
                <a:solidFill>
                  <a:schemeClr val="tx1"/>
                </a:solidFill>
              </a:rPr>
              <a:t> Πρακτική Άσκηση</a:t>
            </a:r>
            <a:br>
              <a:rPr lang="el-GR" sz="4000" b="1" i="1" dirty="0" smtClean="0">
                <a:solidFill>
                  <a:schemeClr val="tx1"/>
                </a:solidFill>
              </a:rPr>
            </a:br>
            <a:r>
              <a:rPr lang="el-GR" sz="4000" b="1" i="1" dirty="0" smtClean="0">
                <a:solidFill>
                  <a:schemeClr val="tx1"/>
                </a:solidFill>
              </a:rPr>
              <a:t>εθελοντικού χαρακτήρα 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2" name="Θέση κειμένου 1"/>
          <p:cNvSpPr>
            <a:spLocks noGrp="1"/>
          </p:cNvSpPr>
          <p:nvPr>
            <p:ph type="body" idx="1"/>
          </p:nvPr>
        </p:nvSpPr>
        <p:spPr>
          <a:xfrm>
            <a:off x="457200" y="2743201"/>
            <a:ext cx="2895600" cy="1447800"/>
          </a:xfrm>
        </p:spPr>
        <p:txBody>
          <a:bodyPr/>
          <a:lstStyle/>
          <a:p>
            <a:r>
              <a:rPr lang="el-GR" dirty="0" smtClean="0"/>
              <a:t>Συντονιστής: </a:t>
            </a:r>
          </a:p>
          <a:p>
            <a:r>
              <a:rPr lang="el-GR" dirty="0" smtClean="0"/>
              <a:t>Νίκος Χανιωτάκης </a:t>
            </a:r>
            <a:endParaRPr lang="el-GR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8164" y="2019301"/>
            <a:ext cx="5715000" cy="434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903" y="152400"/>
            <a:ext cx="8785097" cy="963251"/>
          </a:xfrm>
          <a:prstGeom prst="rect">
            <a:avLst/>
          </a:prstGeom>
        </p:spPr>
      </p:pic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981200"/>
            <a:ext cx="6781800" cy="397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363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b="1" i="1" dirty="0" err="1"/>
              <a:t>Κοινωνικοπαιδαγωγική</a:t>
            </a:r>
            <a:r>
              <a:rPr lang="el-GR" sz="3200" b="1" i="1" dirty="0"/>
              <a:t> Πρακτική Άσκηση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r>
              <a:rPr lang="el-GR" dirty="0" smtClean="0"/>
              <a:t>Υπεύθυνος Π.Α.: </a:t>
            </a:r>
          </a:p>
          <a:p>
            <a:pPr marL="0" indent="0">
              <a:buNone/>
            </a:pPr>
            <a:r>
              <a:rPr lang="el-GR" dirty="0" smtClean="0"/>
              <a:t>Νίκος Χανιωτάκης, Αναπληρωτής Καθηγητής Σχολικής Παιδαγωγικής  </a:t>
            </a:r>
          </a:p>
          <a:p>
            <a:pPr marL="0" indent="0">
              <a:buNone/>
            </a:pPr>
            <a:r>
              <a:rPr lang="el-GR" dirty="0" smtClean="0"/>
              <a:t>Π.Τ.Δ.Ε. – Πανεπιστήμιο Θεσσαλίας</a:t>
            </a:r>
          </a:p>
          <a:p>
            <a:pPr marL="0" indent="0">
              <a:buNone/>
            </a:pPr>
            <a:r>
              <a:rPr lang="el-GR" dirty="0" err="1" smtClean="0"/>
              <a:t>Τηλ</a:t>
            </a:r>
            <a:r>
              <a:rPr lang="el-GR" dirty="0" smtClean="0"/>
              <a:t>. 24210-74929</a:t>
            </a:r>
            <a:endParaRPr lang="en-US" dirty="0"/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chaniot@uth.gr</a:t>
            </a:r>
            <a:endParaRPr lang="en-US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87502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04800"/>
            <a:ext cx="8763000" cy="5867400"/>
          </a:xfrm>
        </p:spPr>
        <p:txBody>
          <a:bodyPr>
            <a:normAutofit fontScale="85000" lnSpcReduction="20000"/>
          </a:bodyPr>
          <a:lstStyle/>
          <a:p>
            <a:pPr marL="0" indent="0">
              <a:buFont typeface="Arial" charset="0"/>
              <a:buNone/>
            </a:pPr>
            <a:r>
              <a:rPr lang="el-GR" sz="3600" b="1" i="1" dirty="0" err="1" smtClean="0">
                <a:solidFill>
                  <a:prstClr val="black"/>
                </a:solidFill>
                <a:ea typeface="+mj-ea"/>
                <a:cs typeface="+mj-cs"/>
              </a:rPr>
              <a:t>Κοινωνικοπαιδαγωγική</a:t>
            </a:r>
            <a:r>
              <a:rPr lang="el-GR" sz="3600" b="1" i="1" dirty="0" smtClean="0">
                <a:solidFill>
                  <a:prstClr val="black"/>
                </a:solidFill>
                <a:ea typeface="+mj-ea"/>
                <a:cs typeface="+mj-cs"/>
              </a:rPr>
              <a:t> </a:t>
            </a:r>
            <a:r>
              <a:rPr lang="el-GR" sz="3600" b="1" i="1" dirty="0">
                <a:solidFill>
                  <a:prstClr val="black"/>
                </a:solidFill>
                <a:ea typeface="+mj-ea"/>
                <a:cs typeface="+mj-cs"/>
              </a:rPr>
              <a:t>Πρακτική Άσκηση </a:t>
            </a:r>
            <a:r>
              <a:rPr lang="el-GR" i="1" dirty="0" smtClean="0"/>
              <a:t>	</a:t>
            </a:r>
          </a:p>
          <a:p>
            <a:pPr>
              <a:buFontTx/>
              <a:buChar char="-"/>
            </a:pPr>
            <a:endParaRPr lang="el-GR" i="1" u="sng" dirty="0" smtClean="0"/>
          </a:p>
          <a:p>
            <a:pPr>
              <a:buFontTx/>
              <a:buChar char="-"/>
            </a:pPr>
            <a:endParaRPr lang="el-GR" i="1" u="sng" dirty="0" smtClean="0"/>
          </a:p>
          <a:p>
            <a:pPr>
              <a:buFontTx/>
              <a:buChar char="-"/>
            </a:pPr>
            <a:r>
              <a:rPr lang="el-GR" i="1" u="sng" dirty="0" smtClean="0"/>
              <a:t>Ξεκίνησε το </a:t>
            </a:r>
            <a:r>
              <a:rPr lang="el-GR" i="1" u="sng" dirty="0" err="1" smtClean="0"/>
              <a:t>ακαδ</a:t>
            </a:r>
            <a:r>
              <a:rPr lang="el-GR" i="1" u="sng" dirty="0" smtClean="0"/>
              <a:t>. έτος 2012/13</a:t>
            </a:r>
          </a:p>
          <a:p>
            <a:pPr>
              <a:buFontTx/>
              <a:buChar char="-"/>
            </a:pPr>
            <a:endParaRPr lang="el-GR" sz="800" i="1" u="sng" dirty="0" smtClean="0"/>
          </a:p>
          <a:p>
            <a:pPr>
              <a:buFontTx/>
              <a:buChar char="-"/>
            </a:pPr>
            <a:r>
              <a:rPr lang="el-GR" dirty="0"/>
              <a:t>Σχεδιάζεται, οργανώνεται και υλοποιείται σε </a:t>
            </a:r>
            <a:r>
              <a:rPr lang="el-GR" u="sng" dirty="0"/>
              <a:t>προαιρετική βάση</a:t>
            </a:r>
            <a:r>
              <a:rPr lang="el-GR" dirty="0"/>
              <a:t> </a:t>
            </a:r>
            <a:r>
              <a:rPr lang="el-GR" dirty="0" smtClean="0"/>
              <a:t>με τη συμμετοχή φοιτητών/</a:t>
            </a:r>
            <a:r>
              <a:rPr lang="el-GR" dirty="0" err="1" smtClean="0"/>
              <a:t>ριών</a:t>
            </a:r>
            <a:r>
              <a:rPr lang="el-GR" dirty="0" smtClean="0"/>
              <a:t> του </a:t>
            </a:r>
            <a:r>
              <a:rPr lang="el-GR" u="sng" dirty="0" smtClean="0"/>
              <a:t>4</a:t>
            </a:r>
            <a:r>
              <a:rPr lang="el-GR" u="sng" baseline="30000" dirty="0" smtClean="0"/>
              <a:t>ου</a:t>
            </a:r>
            <a:r>
              <a:rPr lang="el-GR" u="sng" dirty="0" smtClean="0"/>
              <a:t> έτους σπουδών</a:t>
            </a:r>
            <a:endParaRPr lang="el-GR" u="sng" dirty="0" smtClean="0"/>
          </a:p>
          <a:p>
            <a:pPr>
              <a:buFontTx/>
              <a:buChar char="-"/>
            </a:pPr>
            <a:endParaRPr lang="el-GR" u="sng" dirty="0" smtClean="0"/>
          </a:p>
          <a:p>
            <a:pPr>
              <a:buFontTx/>
              <a:buChar char="-"/>
            </a:pPr>
            <a:r>
              <a:rPr lang="el-GR" i="1" u="sng" dirty="0" smtClean="0"/>
              <a:t>Απευθύνεται σε </a:t>
            </a:r>
            <a:r>
              <a:rPr lang="el-GR" i="1" dirty="0"/>
              <a:t>φοιτητές/</a:t>
            </a:r>
            <a:r>
              <a:rPr lang="el-GR" i="1" dirty="0" err="1"/>
              <a:t>τριες</a:t>
            </a:r>
            <a:r>
              <a:rPr lang="el-GR" i="1" dirty="0"/>
              <a:t> που είναι </a:t>
            </a:r>
            <a:r>
              <a:rPr lang="el-GR" dirty="0"/>
              <a:t>κοινωνικά ευαισθητοποιημένοι και </a:t>
            </a:r>
            <a:r>
              <a:rPr lang="el-GR" dirty="0" smtClean="0"/>
              <a:t>θέλουν  να δράσουν, προκειμένου να βοηθήσουν έμπρακτα στην αντιμετώπιση κοινωνικών και εκπαιδευτικών προβλημάτων.  </a:t>
            </a:r>
            <a:endParaRPr lang="el-GR" dirty="0"/>
          </a:p>
          <a:p>
            <a:pPr>
              <a:buFontTx/>
              <a:buChar char="-"/>
            </a:pPr>
            <a:endParaRPr lang="el-GR" i="1" u="sng" dirty="0" smtClean="0"/>
          </a:p>
          <a:p>
            <a:pPr>
              <a:buFontTx/>
              <a:buChar char="-"/>
            </a:pPr>
            <a:r>
              <a:rPr lang="el-GR" u="sng" dirty="0" smtClean="0"/>
              <a:t>Οργάνωση- συντονισμός</a:t>
            </a:r>
            <a:r>
              <a:rPr lang="el-GR" dirty="0" smtClean="0"/>
              <a:t>: μέλος ΔΕΠ του Τμήματος (Χανιωτάκης Ν.) από κοινού με τριμελή επιτροπή που απαρτίζεται από φοιτητές/</a:t>
            </a:r>
            <a:r>
              <a:rPr lang="el-GR" dirty="0" err="1" smtClean="0"/>
              <a:t>ριες</a:t>
            </a:r>
            <a:r>
              <a:rPr lang="el-GR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b="1" i="1" dirty="0" err="1"/>
              <a:t>Κοινωνικοπαιδαγωγική</a:t>
            </a:r>
            <a:r>
              <a:rPr lang="el-GR" sz="3200" b="1" i="1" dirty="0"/>
              <a:t> Πρακτική Άσκηση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Στο τέλος της </a:t>
            </a:r>
            <a:r>
              <a:rPr lang="el-GR" dirty="0" smtClean="0"/>
              <a:t>Π.Α. οι </a:t>
            </a:r>
            <a:r>
              <a:rPr lang="el-GR" dirty="0"/>
              <a:t>φοιτητές/</a:t>
            </a:r>
            <a:r>
              <a:rPr lang="el-GR" dirty="0" err="1"/>
              <a:t>τριες</a:t>
            </a:r>
            <a:r>
              <a:rPr lang="el-GR" dirty="0"/>
              <a:t> </a:t>
            </a: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α</a:t>
            </a:r>
            <a:r>
              <a:rPr lang="el-GR" dirty="0"/>
              <a:t>) αξιολογούν την εμπειρία τους </a:t>
            </a:r>
            <a:r>
              <a:rPr lang="el-GR" dirty="0" smtClean="0"/>
              <a:t>μέσω </a:t>
            </a:r>
            <a:r>
              <a:rPr lang="el-GR" dirty="0"/>
              <a:t>ανώνυμου γραπτού </a:t>
            </a:r>
            <a:r>
              <a:rPr lang="el-GR" u="sng" dirty="0"/>
              <a:t>ερωτηματολογίου</a:t>
            </a:r>
            <a:r>
              <a:rPr lang="el-GR" dirty="0"/>
              <a:t> </a:t>
            </a:r>
            <a:endParaRPr lang="el-GR" dirty="0" smtClean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β</a:t>
            </a:r>
            <a:r>
              <a:rPr lang="el-GR" dirty="0"/>
              <a:t>) λαμβάνουν </a:t>
            </a:r>
            <a:r>
              <a:rPr lang="el-GR" u="sng" dirty="0"/>
              <a:t>βεβαίωση</a:t>
            </a:r>
            <a:r>
              <a:rPr lang="el-GR" dirty="0"/>
              <a:t> από την διεύθυνση του σχολείου, στην οποία αναφέρεται ο χρόνος εμπλοκής τους στην πρακτική άσκηση, καθώς και η ποιότητα του έργου που προσέφεραν.</a:t>
            </a:r>
          </a:p>
        </p:txBody>
      </p:sp>
    </p:spTree>
    <p:extLst>
      <p:ext uri="{BB962C8B-B14F-4D97-AF65-F5344CB8AC3E}">
        <p14:creationId xmlns:p14="http://schemas.microsoft.com/office/powerpoint/2010/main" val="2796370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b="1" dirty="0" smtClean="0"/>
              <a:t>Σκοπός</a:t>
            </a:r>
            <a:endParaRPr lang="el-GR" b="1" dirty="0"/>
          </a:p>
        </p:txBody>
      </p:sp>
      <p:sp>
        <p:nvSpPr>
          <p:cNvPr id="18434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540067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l-GR" dirty="0" smtClean="0"/>
              <a:t>Η υποστήριξη και ενίσχυση μαθητών/</a:t>
            </a:r>
            <a:r>
              <a:rPr lang="el-GR" dirty="0" err="1" smtClean="0"/>
              <a:t>ριών</a:t>
            </a:r>
            <a:r>
              <a:rPr lang="el-GR" dirty="0" smtClean="0"/>
              <a:t> που</a:t>
            </a:r>
          </a:p>
          <a:p>
            <a:r>
              <a:rPr lang="el-GR" dirty="0" smtClean="0"/>
              <a:t>αντιμετωπίζουν δυσκολίες στα μαθήματά τους ή/και δυσκολίες προσαρμογής στο σχολικό περιβάλλον</a:t>
            </a:r>
          </a:p>
          <a:p>
            <a:r>
              <a:rPr lang="el-GR" dirty="0" smtClean="0"/>
              <a:t>προέρχονται από οικογένειες με σοβαρά </a:t>
            </a:r>
            <a:r>
              <a:rPr lang="el-GR" dirty="0" err="1" smtClean="0"/>
              <a:t>κοινωνικο</a:t>
            </a:r>
            <a:r>
              <a:rPr lang="el-GR" dirty="0" smtClean="0"/>
              <a:t>-οικονομικά προβλήματα (παιδιά ανέργων, πολυτέκνων οικογενειών, οικονομικών μεταναστών, προσφυγόπουλα, </a:t>
            </a:r>
            <a:r>
              <a:rPr lang="el-GR" dirty="0" err="1" smtClean="0"/>
              <a:t>Ρομά</a:t>
            </a:r>
            <a:r>
              <a:rPr lang="el-GR" dirty="0" smtClean="0"/>
              <a:t> κ.ά.).</a:t>
            </a:r>
          </a:p>
          <a:p>
            <a:endParaRPr lang="el-G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b="1" i="1" dirty="0" err="1">
                <a:solidFill>
                  <a:prstClr val="black"/>
                </a:solidFill>
                <a:ea typeface="+mn-ea"/>
                <a:cs typeface="+mn-cs"/>
              </a:rPr>
              <a:t>Κοινωνικοπαιδαγωγική</a:t>
            </a:r>
            <a:r>
              <a:rPr lang="el-GR" sz="3600" b="1" i="1" dirty="0">
                <a:solidFill>
                  <a:prstClr val="black"/>
                </a:solidFill>
                <a:ea typeface="+mn-ea"/>
                <a:cs typeface="+mn-cs"/>
              </a:rPr>
              <a:t> Πρακτική Άσκηση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82571" y="1940349"/>
            <a:ext cx="7773074" cy="1377815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9108" y="3352800"/>
            <a:ext cx="4154119" cy="3200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2648" y="3657600"/>
            <a:ext cx="2514600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/>
              <a:t>Μπορεί επίσης να πραγματοποιηθεί σε φορείς και ιδρύματα αγωγής όπως: Ορφανοτροφείο Βόλου, Ίδρυμα Αγωγής Ανηλίκων Βόλου κ.ά.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10836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8229600" cy="65246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b="1" dirty="0" smtClean="0"/>
              <a:t>Λόγοι Δημιουργίας της ομάδας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606" y="1600200"/>
            <a:ext cx="8497888" cy="5616575"/>
          </a:xfrm>
        </p:spPr>
        <p:txBody>
          <a:bodyPr>
            <a:normAutofit/>
          </a:bodyPr>
          <a:lstStyle/>
          <a:p>
            <a:pPr marL="0" indent="0">
              <a:spcBef>
                <a:spcPct val="0"/>
              </a:spcBef>
              <a:buFont typeface="Arial" charset="0"/>
              <a:buNone/>
            </a:pPr>
            <a:r>
              <a:rPr lang="el-GR" sz="2200" i="1" dirty="0" smtClean="0"/>
              <a:t>1.  Η </a:t>
            </a:r>
            <a:r>
              <a:rPr lang="el-GR" sz="22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αυξανόμενη </a:t>
            </a:r>
            <a:r>
              <a:rPr lang="el-GR" sz="22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υποβάθμιση</a:t>
            </a:r>
            <a:r>
              <a:rPr lang="el-GR" sz="22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των συνθηκών </a:t>
            </a:r>
            <a:r>
              <a:rPr lang="el-GR" sz="2200" i="1" dirty="0" smtClean="0"/>
              <a:t>υπό τις οποίες υλοποιείται το εκπαιδευτικό έργο στην Ελλάδα σήμερα.</a:t>
            </a:r>
          </a:p>
          <a:p>
            <a:pPr marL="0" indent="0">
              <a:spcBef>
                <a:spcPct val="0"/>
              </a:spcBef>
              <a:buFont typeface="Arial" charset="0"/>
              <a:buNone/>
            </a:pPr>
            <a:endParaRPr lang="el-GR" sz="800" i="1" dirty="0" smtClean="0"/>
          </a:p>
          <a:p>
            <a:pPr marL="0" indent="0">
              <a:spcBef>
                <a:spcPct val="0"/>
              </a:spcBef>
              <a:buFont typeface="Arial" charset="0"/>
              <a:buNone/>
            </a:pPr>
            <a:r>
              <a:rPr lang="el-GR" sz="2200" i="1" dirty="0" smtClean="0"/>
              <a:t>2. Η </a:t>
            </a:r>
            <a:r>
              <a:rPr lang="el-GR" sz="2200" b="1" i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υποχρηματοδότηση</a:t>
            </a:r>
            <a:r>
              <a:rPr lang="el-GR" sz="22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l-GR" sz="2200" i="1" dirty="0" smtClean="0"/>
              <a:t>στον τομέα της εκπαίδευσης (συγχωνεύσεις σχολικών μονάδων, αύξηση αριθμού μαθητών ανά τάξη, περικοπές οργανικών θέσεων και προσλήψεων εκπαιδευτικών, ελλείψεις σε </a:t>
            </a:r>
            <a:r>
              <a:rPr lang="el-GR" sz="2200" dirty="0" smtClean="0"/>
              <a:t>υλικοτεχνική υποδομή κ.ά.)</a:t>
            </a:r>
          </a:p>
          <a:p>
            <a:pPr marL="0" indent="0">
              <a:spcBef>
                <a:spcPct val="0"/>
              </a:spcBef>
              <a:buFont typeface="Arial" charset="0"/>
              <a:buNone/>
            </a:pPr>
            <a:endParaRPr lang="el-GR" sz="1100" dirty="0" smtClean="0"/>
          </a:p>
          <a:p>
            <a:pPr marL="0" indent="0">
              <a:spcBef>
                <a:spcPct val="0"/>
              </a:spcBef>
              <a:buFont typeface="Arial" charset="0"/>
              <a:buNone/>
            </a:pPr>
            <a:r>
              <a:rPr lang="el-GR" sz="2200" dirty="0" smtClean="0"/>
              <a:t>3. Οι </a:t>
            </a:r>
            <a:r>
              <a:rPr lang="el-GR" sz="2200" b="1" i="1" dirty="0" smtClean="0"/>
              <a:t>δυσλειτουργίες και τα προβλήματα </a:t>
            </a:r>
            <a:r>
              <a:rPr lang="el-GR" sz="22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στο εκπαιδευτικό έργο με αποτέλεσμα τον παραγκωνισμό </a:t>
            </a:r>
            <a:r>
              <a:rPr lang="el-GR" sz="2200" dirty="0" smtClean="0"/>
              <a:t>και την ισοπέδωση των </a:t>
            </a:r>
            <a:r>
              <a:rPr lang="el-GR" sz="22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ιδιαίτερων αναγκών του κάθε μαθητή</a:t>
            </a:r>
            <a:r>
              <a:rPr lang="el-GR" sz="2200" dirty="0" smtClean="0"/>
              <a:t>, με μεγαλύτερα “θύματα” τα παιδιά των </a:t>
            </a:r>
            <a:r>
              <a:rPr lang="el-GR" sz="2200" dirty="0" err="1" smtClean="0"/>
              <a:t>χαμηλότερωνν</a:t>
            </a:r>
            <a:r>
              <a:rPr lang="el-GR" sz="2200" dirty="0" smtClean="0"/>
              <a:t> </a:t>
            </a:r>
            <a:r>
              <a:rPr lang="el-GR" sz="2200" dirty="0" err="1" smtClean="0"/>
              <a:t>κοινωνικο</a:t>
            </a:r>
            <a:r>
              <a:rPr lang="el-GR" sz="2200" dirty="0" smtClean="0"/>
              <a:t>-οικονομικών στρωμάτων και αυτά που χρήζουν ιδιαίτερης εκπαιδευτικής προσοχής.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el-GR" sz="4000" b="1" smtClean="0"/>
              <a:t>Οργάνωση και λειτουργία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763000" cy="5543550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buFont typeface="Arial" charset="0"/>
              <a:buNone/>
            </a:pPr>
            <a:endParaRPr lang="el-GR" sz="1000" dirty="0" smtClean="0"/>
          </a:p>
          <a:p>
            <a:pPr>
              <a:spcBef>
                <a:spcPct val="0"/>
              </a:spcBef>
              <a:buFont typeface="Arial" charset="0"/>
              <a:buChar char="•"/>
            </a:pPr>
            <a:r>
              <a:rPr lang="el-GR" dirty="0" smtClean="0"/>
              <a:t>Οι φοιτητές/</a:t>
            </a:r>
            <a:r>
              <a:rPr lang="el-GR" dirty="0" err="1" smtClean="0"/>
              <a:t>τριες</a:t>
            </a:r>
            <a:r>
              <a:rPr lang="el-GR" dirty="0" smtClean="0"/>
              <a:t> ορίζουν κάθε χρόνο μία τριμελή </a:t>
            </a:r>
            <a:r>
              <a:rPr lang="el-GR" b="1" dirty="0" smtClean="0"/>
              <a:t>συντονιστική επιτροπή</a:t>
            </a:r>
            <a:endParaRPr lang="el-GR" dirty="0" smtClean="0"/>
          </a:p>
          <a:p>
            <a:pPr>
              <a:spcBef>
                <a:spcPct val="0"/>
              </a:spcBef>
              <a:buFont typeface="Arial" charset="0"/>
              <a:buChar char="•"/>
            </a:pPr>
            <a:endParaRPr lang="el-GR" sz="900" dirty="0" smtClean="0"/>
          </a:p>
          <a:p>
            <a:pPr>
              <a:spcBef>
                <a:spcPct val="0"/>
              </a:spcBef>
              <a:buFont typeface="Arial" charset="0"/>
              <a:buChar char="•"/>
            </a:pPr>
            <a:r>
              <a:rPr lang="el-GR" dirty="0" smtClean="0"/>
              <a:t>Η ομάδα συνεργάζεται με τον συντονιστή, μέλος ΔΕΠ του Τμήματος και μπορεί να επικοινωνεί με Διευθυντές Σχολείων, εκπαιδευτικούς και τα υπόλοιπα μέλη της ομάδας, προκειμένου να κατανεμηθούν οι φοιτητές/</a:t>
            </a:r>
            <a:r>
              <a:rPr lang="el-GR" dirty="0" err="1" smtClean="0"/>
              <a:t>ριες</a:t>
            </a:r>
            <a:r>
              <a:rPr lang="el-GR" dirty="0" smtClean="0"/>
              <a:t> στους φορείς πρακτικής άσκησης και να καθοριστούν οι ώρες και οι μέρες απασχόλησης. </a:t>
            </a:r>
          </a:p>
          <a:p>
            <a:pPr algn="just">
              <a:spcBef>
                <a:spcPct val="0"/>
              </a:spcBef>
              <a:buFont typeface="Arial" charset="0"/>
              <a:buNone/>
            </a:pPr>
            <a:r>
              <a:rPr lang="el-GR" dirty="0" smtClean="0"/>
              <a:t> </a:t>
            </a:r>
          </a:p>
          <a:p>
            <a:pPr>
              <a:buFont typeface="Arial" charset="0"/>
              <a:buChar char="•"/>
            </a:pPr>
            <a:endParaRPr lang="el-GR" dirty="0" smtClean="0"/>
          </a:p>
          <a:p>
            <a:pPr>
              <a:buFont typeface="Arial" charset="0"/>
              <a:buChar char="•"/>
            </a:pPr>
            <a:endParaRPr lang="el-G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524000"/>
            <a:ext cx="8229600" cy="4724400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319088" indent="-319088" algn="just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Arial" charset="0"/>
              <a:buChar char="•"/>
            </a:pPr>
            <a:r>
              <a:rPr lang="el-GR" sz="2900" b="1" u="sng" dirty="0">
                <a:latin typeface="Calibri" pitchFamily="34" charset="0"/>
              </a:rPr>
              <a:t>Κριτήρια επιλογής </a:t>
            </a:r>
            <a:r>
              <a:rPr lang="el-GR" sz="2900" u="sng" dirty="0">
                <a:latin typeface="Calibri" pitchFamily="34" charset="0"/>
              </a:rPr>
              <a:t>των μαθητών</a:t>
            </a:r>
            <a:r>
              <a:rPr lang="el-GR" sz="2900" dirty="0">
                <a:latin typeface="Calibri" pitchFamily="34" charset="0"/>
              </a:rPr>
              <a:t>:</a:t>
            </a:r>
          </a:p>
          <a:p>
            <a:pPr marL="319088" indent="-319088">
              <a:lnSpc>
                <a:spcPct val="90000"/>
              </a:lnSpc>
              <a:buClr>
                <a:schemeClr val="accent2"/>
              </a:buClr>
              <a:buSzPct val="60000"/>
              <a:buFont typeface="Arial" charset="0"/>
              <a:buNone/>
            </a:pPr>
            <a:r>
              <a:rPr lang="el-GR" sz="2900" dirty="0">
                <a:latin typeface="Calibri" pitchFamily="34" charset="0"/>
              </a:rPr>
              <a:t>	</a:t>
            </a:r>
            <a:r>
              <a:rPr lang="el-GR" sz="2900" dirty="0" smtClean="0">
                <a:latin typeface="Calibri" pitchFamily="34" charset="0"/>
              </a:rPr>
              <a:t>α) </a:t>
            </a:r>
            <a:r>
              <a:rPr lang="el-GR" sz="2900" i="1" dirty="0" smtClean="0">
                <a:latin typeface="Calibri" pitchFamily="34" charset="0"/>
              </a:rPr>
              <a:t>μαθησιακά κενά, </a:t>
            </a:r>
            <a:r>
              <a:rPr lang="el-GR" sz="2900" i="1" dirty="0">
                <a:latin typeface="Calibri" pitchFamily="34" charset="0"/>
              </a:rPr>
              <a:t>που </a:t>
            </a:r>
            <a:r>
              <a:rPr lang="el-GR" sz="2900" dirty="0">
                <a:latin typeface="Calibri" pitchFamily="34" charset="0"/>
              </a:rPr>
              <a:t>δεν μπορούν να καλυφθούν λόγω της απουσίας κατάλληλης γι' αυτούς βοήθειας τόσο από την πλευρά του σχολείου όσο και του οικογενειακού </a:t>
            </a:r>
            <a:r>
              <a:rPr lang="el-GR" sz="2900" dirty="0" smtClean="0">
                <a:latin typeface="Calibri" pitchFamily="34" charset="0"/>
              </a:rPr>
              <a:t>περιβάλλοντος</a:t>
            </a:r>
          </a:p>
          <a:p>
            <a:pPr marL="319088" indent="-319088">
              <a:lnSpc>
                <a:spcPct val="90000"/>
              </a:lnSpc>
              <a:buClr>
                <a:schemeClr val="accent2"/>
              </a:buClr>
              <a:buSzPct val="60000"/>
              <a:buFont typeface="Arial" charset="0"/>
              <a:buNone/>
            </a:pPr>
            <a:endParaRPr lang="el-GR" sz="2900" dirty="0" smtClean="0">
              <a:latin typeface="Calibri" pitchFamily="34" charset="0"/>
            </a:endParaRPr>
          </a:p>
          <a:p>
            <a:pPr marL="319088" indent="-319088">
              <a:lnSpc>
                <a:spcPct val="90000"/>
              </a:lnSpc>
              <a:buClr>
                <a:schemeClr val="accent2"/>
              </a:buClr>
              <a:buSzPct val="60000"/>
              <a:buFont typeface="Arial" charset="0"/>
              <a:buNone/>
            </a:pPr>
            <a:r>
              <a:rPr lang="el-GR" sz="2900" dirty="0">
                <a:latin typeface="Calibri" pitchFamily="34" charset="0"/>
              </a:rPr>
              <a:t>	</a:t>
            </a:r>
            <a:r>
              <a:rPr lang="el-GR" sz="2900" dirty="0" smtClean="0">
                <a:latin typeface="Calibri" pitchFamily="34" charset="0"/>
              </a:rPr>
              <a:t>β) </a:t>
            </a:r>
            <a:r>
              <a:rPr lang="el-GR" sz="2900" i="1" dirty="0" smtClean="0">
                <a:latin typeface="Calibri" pitchFamily="34" charset="0"/>
              </a:rPr>
              <a:t>προβλήματα προσαρμογής </a:t>
            </a:r>
            <a:r>
              <a:rPr lang="el-GR" sz="2900" dirty="0" smtClean="0">
                <a:latin typeface="Calibri" pitchFamily="34" charset="0"/>
              </a:rPr>
              <a:t>στο σχολικό περιβάλλον</a:t>
            </a:r>
          </a:p>
          <a:p>
            <a:pPr marL="319088" indent="-319088">
              <a:lnSpc>
                <a:spcPct val="90000"/>
              </a:lnSpc>
              <a:buClr>
                <a:schemeClr val="accent2"/>
              </a:buClr>
              <a:buSzPct val="60000"/>
              <a:buFont typeface="Arial" charset="0"/>
              <a:buNone/>
            </a:pPr>
            <a:endParaRPr lang="el-GR" sz="2900" dirty="0" smtClean="0">
              <a:latin typeface="Calibri" pitchFamily="34" charset="0"/>
            </a:endParaRPr>
          </a:p>
          <a:p>
            <a:pPr marL="319088" indent="-319088">
              <a:lnSpc>
                <a:spcPct val="90000"/>
              </a:lnSpc>
              <a:buClr>
                <a:schemeClr val="accent2"/>
              </a:buClr>
              <a:buSzPct val="60000"/>
              <a:buFont typeface="Arial" charset="0"/>
              <a:buNone/>
            </a:pPr>
            <a:r>
              <a:rPr lang="el-GR" sz="2900" dirty="0">
                <a:latin typeface="Calibri" pitchFamily="34" charset="0"/>
              </a:rPr>
              <a:t>	</a:t>
            </a:r>
            <a:r>
              <a:rPr lang="el-GR" sz="2900" dirty="0" smtClean="0">
                <a:latin typeface="Calibri" pitchFamily="34" charset="0"/>
              </a:rPr>
              <a:t>γ) δυσκολίες και προβλήματα που δεν εμπίπτουν σε διαγνωσμένες περιπτώσεις, ώστε να απαιτείται ο θεσμός της παράλληλης στήριξης </a:t>
            </a:r>
          </a:p>
          <a:p>
            <a:pPr marL="319088" indent="-319088">
              <a:lnSpc>
                <a:spcPct val="90000"/>
              </a:lnSpc>
              <a:buClr>
                <a:schemeClr val="accent2"/>
              </a:buClr>
              <a:buSzPct val="60000"/>
              <a:buFont typeface="Arial" charset="0"/>
              <a:buNone/>
            </a:pPr>
            <a:r>
              <a:rPr lang="el-GR" sz="2900" dirty="0">
                <a:latin typeface="Calibri" pitchFamily="34" charset="0"/>
              </a:rPr>
              <a:t>	</a:t>
            </a:r>
          </a:p>
          <a:p>
            <a:pPr marL="319088" indent="-319088">
              <a:lnSpc>
                <a:spcPct val="90000"/>
              </a:lnSpc>
              <a:buClr>
                <a:schemeClr val="accent2"/>
              </a:buClr>
              <a:buSzPct val="60000"/>
              <a:buFont typeface="Arial" charset="0"/>
              <a:buNone/>
            </a:pPr>
            <a:endParaRPr lang="el-GR" sz="1200" dirty="0">
              <a:latin typeface="Calibri" pitchFamily="34" charset="0"/>
            </a:endParaRPr>
          </a:p>
          <a:p>
            <a:pPr marL="319088" indent="-319088">
              <a:lnSpc>
                <a:spcPct val="90000"/>
              </a:lnSpc>
              <a:buClr>
                <a:schemeClr val="accent2"/>
              </a:buClr>
              <a:buSzPct val="60000"/>
              <a:buFont typeface="Arial" charset="0"/>
              <a:buChar char="•"/>
            </a:pPr>
            <a:r>
              <a:rPr lang="el-GR" sz="2900" b="1" u="sng" dirty="0">
                <a:latin typeface="Calibri" pitchFamily="34" charset="0"/>
              </a:rPr>
              <a:t>Μέλη της </a:t>
            </a:r>
            <a:r>
              <a:rPr lang="el-GR" sz="2900" b="1" u="sng" dirty="0" smtClean="0">
                <a:latin typeface="Calibri" pitchFamily="34" charset="0"/>
              </a:rPr>
              <a:t>ομάδας</a:t>
            </a:r>
            <a:r>
              <a:rPr lang="el-GR" sz="2900" b="1" dirty="0" smtClean="0">
                <a:latin typeface="Calibri" pitchFamily="34" charset="0"/>
              </a:rPr>
              <a:t>:</a:t>
            </a:r>
            <a:endParaRPr lang="el-GR" sz="2900" b="1" dirty="0">
              <a:latin typeface="Calibri" pitchFamily="34" charset="0"/>
            </a:endParaRPr>
          </a:p>
          <a:p>
            <a:pPr marL="319088" indent="-319088">
              <a:lnSpc>
                <a:spcPct val="90000"/>
              </a:lnSpc>
              <a:buClr>
                <a:schemeClr val="accent2"/>
              </a:buClr>
              <a:buSzPct val="60000"/>
              <a:buFont typeface="Arial" charset="0"/>
              <a:buNone/>
            </a:pPr>
            <a:r>
              <a:rPr lang="el-GR" sz="2900" b="1" dirty="0">
                <a:latin typeface="Calibri" pitchFamily="34" charset="0"/>
              </a:rPr>
              <a:t>	</a:t>
            </a:r>
            <a:r>
              <a:rPr lang="el-GR" sz="2900" i="1" dirty="0" smtClean="0">
                <a:latin typeface="Calibri" pitchFamily="34" charset="0"/>
              </a:rPr>
              <a:t>φοιτητές/</a:t>
            </a:r>
            <a:r>
              <a:rPr lang="el-GR" sz="2900" i="1" dirty="0" err="1" smtClean="0">
                <a:latin typeface="Calibri" pitchFamily="34" charset="0"/>
              </a:rPr>
              <a:t>τριες</a:t>
            </a:r>
            <a:r>
              <a:rPr lang="el-GR" sz="2900" i="1" dirty="0" smtClean="0">
                <a:latin typeface="Calibri" pitchFamily="34" charset="0"/>
              </a:rPr>
              <a:t> </a:t>
            </a:r>
            <a:r>
              <a:rPr lang="el-GR" sz="2900" i="1" dirty="0">
                <a:latin typeface="Calibri" pitchFamily="34" charset="0"/>
              </a:rPr>
              <a:t>από το Π.Τ.Δ.Ε. </a:t>
            </a:r>
            <a:r>
              <a:rPr lang="el-GR" sz="2900" dirty="0">
                <a:latin typeface="Calibri" pitchFamily="34" charset="0"/>
              </a:rPr>
              <a:t>του Πανεπιστημίου Θεσσαλίας που </a:t>
            </a:r>
            <a:r>
              <a:rPr lang="el-GR" sz="2900" dirty="0" smtClean="0">
                <a:latin typeface="Calibri" pitchFamily="34" charset="0"/>
              </a:rPr>
              <a:t>βρίσκονται στο </a:t>
            </a:r>
            <a:r>
              <a:rPr lang="el-GR" sz="2900" u="sng" dirty="0" smtClean="0">
                <a:latin typeface="Calibri" pitchFamily="34" charset="0"/>
              </a:rPr>
              <a:t>4</a:t>
            </a:r>
            <a:r>
              <a:rPr lang="el-GR" sz="2900" u="sng" baseline="30000" dirty="0" smtClean="0">
                <a:latin typeface="Calibri" pitchFamily="34" charset="0"/>
              </a:rPr>
              <a:t>ο</a:t>
            </a:r>
            <a:r>
              <a:rPr lang="el-GR" sz="2900" u="sng" dirty="0" smtClean="0">
                <a:latin typeface="Calibri" pitchFamily="34" charset="0"/>
              </a:rPr>
              <a:t> έτος των σπουδών τους</a:t>
            </a:r>
            <a:endParaRPr lang="el-GR" sz="2900" u="sng" dirty="0">
              <a:latin typeface="Calibri" pitchFamily="34" charset="0"/>
            </a:endParaRPr>
          </a:p>
          <a:p>
            <a:pPr marL="319088" indent="-319088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endParaRPr lang="el-GR" sz="2900" dirty="0">
              <a:latin typeface="Calibri" pitchFamily="34" charset="0"/>
            </a:endParaRPr>
          </a:p>
        </p:txBody>
      </p:sp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el-GR" sz="4000" b="1" smtClean="0"/>
              <a:t>Οργάνωση και λειτουργία (2)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2 - Θέση περιεχομένου"/>
          <p:cNvSpPr>
            <a:spLocks noGrp="1"/>
          </p:cNvSpPr>
          <p:nvPr>
            <p:ph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l-GR" dirty="0" smtClean="0"/>
              <a:t>Η ομάδα </a:t>
            </a:r>
            <a:r>
              <a:rPr lang="el-GR" b="1" dirty="0" smtClean="0"/>
              <a:t>δεν λειτουργεί </a:t>
            </a:r>
          </a:p>
          <a:p>
            <a:pPr algn="ctr">
              <a:buFont typeface="Arial" charset="0"/>
              <a:buNone/>
            </a:pPr>
            <a:r>
              <a:rPr lang="el-GR" i="1" dirty="0" smtClean="0"/>
              <a:t>για να αναπληρώνει τις ελλείψεις</a:t>
            </a:r>
            <a:r>
              <a:rPr lang="el-GR" dirty="0" smtClean="0"/>
              <a:t> </a:t>
            </a:r>
          </a:p>
          <a:p>
            <a:pPr algn="ctr">
              <a:buFont typeface="Arial" charset="0"/>
              <a:buNone/>
            </a:pPr>
            <a:r>
              <a:rPr lang="el-GR" dirty="0" smtClean="0"/>
              <a:t>της δημόσιας εκπαίδευσης και συνεπώς </a:t>
            </a:r>
          </a:p>
          <a:p>
            <a:pPr algn="ctr">
              <a:buFont typeface="Arial" charset="0"/>
              <a:buNone/>
            </a:pPr>
            <a:r>
              <a:rPr lang="el-GR" dirty="0" smtClean="0"/>
              <a:t>δεν αναλαμβάνει τις ευθύνες </a:t>
            </a:r>
          </a:p>
          <a:p>
            <a:pPr algn="ctr">
              <a:buFont typeface="Arial" charset="0"/>
              <a:buNone/>
            </a:pPr>
            <a:r>
              <a:rPr lang="el-GR" dirty="0" smtClean="0"/>
              <a:t>που έχει η πολιτεία </a:t>
            </a:r>
          </a:p>
          <a:p>
            <a:pPr algn="ctr">
              <a:buFont typeface="Arial" charset="0"/>
              <a:buNone/>
            </a:pPr>
            <a:r>
              <a:rPr lang="el-GR" dirty="0" smtClean="0"/>
              <a:t>απέναντι σε μαθητές και γονείς.</a:t>
            </a:r>
          </a:p>
          <a:p>
            <a:pPr algn="ctr">
              <a:buFont typeface="Arial" charset="0"/>
              <a:buNone/>
            </a:pPr>
            <a:r>
              <a:rPr lang="el-GR" dirty="0" smtClean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Διάμεσος">
  <a:themeElements>
    <a:clrScheme name="Άποψη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Διάμεσος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Διάμεσος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Άποψη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197</TotalTime>
  <Words>350</Words>
  <Application>Microsoft Office PowerPoint</Application>
  <PresentationFormat>Προβολή στην οθόνη (4:3)</PresentationFormat>
  <Paragraphs>68</Paragraphs>
  <Slides>11</Slides>
  <Notes>7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7" baseType="lpstr">
      <vt:lpstr>Arial</vt:lpstr>
      <vt:lpstr>Calibri</vt:lpstr>
      <vt:lpstr>Tw Cen MT</vt:lpstr>
      <vt:lpstr>Wingdings</vt:lpstr>
      <vt:lpstr>Wingdings 2</vt:lpstr>
      <vt:lpstr>Διάμεσος</vt:lpstr>
      <vt:lpstr>Κοινωνικοπαιδαγωγική Πρακτική Άσκηση εθελοντικού χαρακτήρα </vt:lpstr>
      <vt:lpstr>Παρουσίαση του PowerPoint</vt:lpstr>
      <vt:lpstr>Κοινωνικοπαιδαγωγική Πρακτική Άσκηση </vt:lpstr>
      <vt:lpstr>Σκοπός</vt:lpstr>
      <vt:lpstr>Κοινωνικοπαιδαγωγική Πρακτική Άσκηση</vt:lpstr>
      <vt:lpstr>Λόγοι Δημιουργίας της ομάδας</vt:lpstr>
      <vt:lpstr>Οργάνωση και λειτουργία (1)</vt:lpstr>
      <vt:lpstr>Οργάνωση και λειτουργία (2)</vt:lpstr>
      <vt:lpstr>Παρουσίαση του PowerPoint</vt:lpstr>
      <vt:lpstr>Παρουσίαση του PowerPoint</vt:lpstr>
      <vt:lpstr>Κοινωνικοπαιδαγωγική Πρακτική Άσκηση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G.Thanos</dc:creator>
  <cp:lastModifiedBy>Nikos CHANIOTAKIS</cp:lastModifiedBy>
  <cp:revision>26</cp:revision>
  <dcterms:created xsi:type="dcterms:W3CDTF">2013-12-12T14:21:45Z</dcterms:created>
  <dcterms:modified xsi:type="dcterms:W3CDTF">2022-10-01T22:24:57Z</dcterms:modified>
</cp:coreProperties>
</file>