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sldIdLst>
    <p:sldId id="257" r:id="rId4"/>
    <p:sldId id="259" r:id="rId5"/>
    <p:sldId id="261" r:id="rId6"/>
    <p:sldId id="260" r:id="rId7"/>
    <p:sldId id="262" r:id="rId8"/>
    <p:sldId id="272" r:id="rId9"/>
    <p:sldId id="273" r:id="rId10"/>
    <p:sldId id="263" r:id="rId11"/>
    <p:sldId id="274" r:id="rId12"/>
    <p:sldId id="264" r:id="rId13"/>
    <p:sldId id="265" r:id="rId14"/>
    <p:sldId id="266" r:id="rId15"/>
    <p:sldId id="268" r:id="rId16"/>
    <p:sldId id="267" r:id="rId17"/>
    <p:sldId id="269" r:id="rId18"/>
    <p:sldId id="271" r:id="rId19"/>
    <p:sldId id="270"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87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B8DF78-0A79-4D35-A2DB-9D2D557F447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3ECB378-AF9D-40AB-9FD1-A8CE3A5357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03604CA-0443-4B94-8A4D-530115FDB7A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89C79A2E-346B-48F6-989A-A4862AB4D00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62732BBA-1330-43D5-A4B4-64F4C74FE41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1895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DC1304-79E7-413C-8723-A12DAE4DBBD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54E0716-3E33-43FD-9728-F89D1982E43A}"/>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7A2AD9A-872F-49E7-A0D8-C94553586CA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2E9FC82-C2DE-4CC7-A838-6F25E19765F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2A3DA681-CDCD-474D-9372-A92F6660AC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5480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6EE8BC7-7A99-4C95-8866-9B9A4E5F765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73882E8-7A88-4924-BC0D-E65ADC08869F}"/>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835751C6-CF32-498D-9442-685C20E9DE4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B6320C7E-32B1-4912-BC61-A06C2832CC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E06AA78E-BADA-4D48-8067-6DF711C2789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308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B8DF78-0A79-4D35-A2DB-9D2D557F447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3ECB378-AF9D-40AB-9FD1-A8CE3A5357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03604CA-0443-4B94-8A4D-530115FDB7A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89C79A2E-346B-48F6-989A-A4862AB4D00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62732BBA-1330-43D5-A4B4-64F4C74FE41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1802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171E3A-0C6F-4B85-898A-1DB649657F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241DDE3-DE96-4532-AD1C-A544D2350581}"/>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72FE553D-3161-4091-8433-57907218921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50C1CAFB-18CB-4442-AD9D-5268FCC4E56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1FD7C4BD-E63E-485B-BE16-91FEA3872E9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478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6D6FC4-6CF8-4FDA-A973-E1FE1A0532F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B9E26EC-B0DB-41D8-BB97-3D6731B9F0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1BD5EA04-1943-496D-B80C-B83D766A40E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24411554-255F-4777-B2EF-98715BE0D5A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452B9B6A-524F-4827-B9C1-9B6E6C3680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1095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AC1B74-0495-440C-B4BA-5106093BA4F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24C5E0-4B47-43AC-88F9-6ED80474585E}"/>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C67E0863-85D7-4554-9268-4849D2758492}"/>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1856E43-9C18-4A21-81A6-233F9961781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5EF7285D-90B6-42A3-93AD-38CDFF09B35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FE693D30-7C88-4D9D-B206-A5A2682D7C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20376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E2BBA1-B7EE-46E4-89E8-778C6368E43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A56D817-074B-4824-B69A-49D66B5710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7BA0DC51-374E-42F5-9E17-E8070900EC9C}"/>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A9910076-2783-4955-BDCB-8109E72583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DB14F07D-6726-4850-987B-507626D08C32}"/>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CBA74974-DFDD-446B-A48B-75ED971644B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Θέση υποσέλιδου 7">
            <a:extLst>
              <a:ext uri="{FF2B5EF4-FFF2-40B4-BE49-F238E27FC236}">
                <a16:creationId xmlns:a16="http://schemas.microsoft.com/office/drawing/2014/main" id="{30566C58-E4C1-42D8-9DB2-7239721E7FC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Θέση αριθμού διαφάνειας 8">
            <a:extLst>
              <a:ext uri="{FF2B5EF4-FFF2-40B4-BE49-F238E27FC236}">
                <a16:creationId xmlns:a16="http://schemas.microsoft.com/office/drawing/2014/main" id="{F2F10914-3E82-4AA6-BB9E-DD5AD2B62CC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7260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A1673F-035B-4F2D-893B-DAB5610166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D02F0F2-46BF-408D-9C33-3FB4845E68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υποσέλιδου 3">
            <a:extLst>
              <a:ext uri="{FF2B5EF4-FFF2-40B4-BE49-F238E27FC236}">
                <a16:creationId xmlns:a16="http://schemas.microsoft.com/office/drawing/2014/main" id="{17DF5074-96EB-420E-B4F7-98323ECF877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αριθμού διαφάνειας 4">
            <a:extLst>
              <a:ext uri="{FF2B5EF4-FFF2-40B4-BE49-F238E27FC236}">
                <a16:creationId xmlns:a16="http://schemas.microsoft.com/office/drawing/2014/main" id="{D547792E-ED5D-4349-AFAC-24AD4C46B5A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45982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A616DE6-3943-4012-B8ED-D5204942AA2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Θέση υποσέλιδου 2">
            <a:extLst>
              <a:ext uri="{FF2B5EF4-FFF2-40B4-BE49-F238E27FC236}">
                <a16:creationId xmlns:a16="http://schemas.microsoft.com/office/drawing/2014/main" id="{D7D2CD8B-408E-48AF-979A-E61EEF6F15F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αριθμού διαφάνειας 3">
            <a:extLst>
              <a:ext uri="{FF2B5EF4-FFF2-40B4-BE49-F238E27FC236}">
                <a16:creationId xmlns:a16="http://schemas.microsoft.com/office/drawing/2014/main" id="{A366FB47-0121-4186-8558-D43B956A9BA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95805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249A27-3231-46D2-8820-C7625CE11B8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F3432E7-7DC3-4ED6-A256-086C5E85DF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BBC17859-3A39-49EB-9661-8A7AF0B7D0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345F8D76-AF26-4A05-A843-85F82E075D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FF481B99-7058-44C7-99CE-5B900A1420D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4DD8E122-C569-42BF-9AE1-369A3A4D3D8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9933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171E3A-0C6F-4B85-898A-1DB649657F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241DDE3-DE96-4532-AD1C-A544D2350581}"/>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72FE553D-3161-4091-8433-57907218921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50C1CAFB-18CB-4442-AD9D-5268FCC4E56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1FD7C4BD-E63E-485B-BE16-91FEA3872E9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73692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D7A300-2262-4F8C-925C-780171E74DF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EC025A8-BD91-4DAC-9472-7C8EE4F4FD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89C30E9-2D0C-4A82-80A4-9EDB996C8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A909EA5E-F7D3-4BB8-BBBF-559CE2A3CB7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BC445847-552A-4A67-B4AD-779113B1456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C536AD67-A11B-4F57-9C47-5158959E73E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18422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DC1304-79E7-413C-8723-A12DAE4DBBD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54E0716-3E33-43FD-9728-F89D1982E43A}"/>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7A2AD9A-872F-49E7-A0D8-C94553586CA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2E9FC82-C2DE-4CC7-A838-6F25E19765F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2A3DA681-CDCD-474D-9372-A92F6660AC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32964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6EE8BC7-7A99-4C95-8866-9B9A4E5F765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73882E8-7A88-4924-BC0D-E65ADC08869F}"/>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835751C6-CF32-498D-9442-685C20E9DE4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B6320C7E-32B1-4912-BC61-A06C2832CC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E06AA78E-BADA-4D48-8067-6DF711C2789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09595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B8DF78-0A79-4D35-A2DB-9D2D557F447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3ECB378-AF9D-40AB-9FD1-A8CE3A5357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03604CA-0443-4B94-8A4D-530115FDB7A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89C79A2E-346B-48F6-989A-A4862AB4D00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62732BBA-1330-43D5-A4B4-64F4C74FE41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19341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171E3A-0C6F-4B85-898A-1DB649657F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241DDE3-DE96-4532-AD1C-A544D2350581}"/>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72FE553D-3161-4091-8433-57907218921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50C1CAFB-18CB-4442-AD9D-5268FCC4E56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1FD7C4BD-E63E-485B-BE16-91FEA3872E9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4206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6D6FC4-6CF8-4FDA-A973-E1FE1A0532F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B9E26EC-B0DB-41D8-BB97-3D6731B9F0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1BD5EA04-1943-496D-B80C-B83D766A40E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24411554-255F-4777-B2EF-98715BE0D5A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452B9B6A-524F-4827-B9C1-9B6E6C3680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78082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AC1B74-0495-440C-B4BA-5106093BA4F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24C5E0-4B47-43AC-88F9-6ED80474585E}"/>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C67E0863-85D7-4554-9268-4849D2758492}"/>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1856E43-9C18-4A21-81A6-233F9961781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5EF7285D-90B6-42A3-93AD-38CDFF09B35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FE693D30-7C88-4D9D-B206-A5A2682D7C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36932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E2BBA1-B7EE-46E4-89E8-778C6368E43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A56D817-074B-4824-B69A-49D66B5710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7BA0DC51-374E-42F5-9E17-E8070900EC9C}"/>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A9910076-2783-4955-BDCB-8109E72583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DB14F07D-6726-4850-987B-507626D08C32}"/>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CBA74974-DFDD-446B-A48B-75ED971644B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Θέση υποσέλιδου 7">
            <a:extLst>
              <a:ext uri="{FF2B5EF4-FFF2-40B4-BE49-F238E27FC236}">
                <a16:creationId xmlns:a16="http://schemas.microsoft.com/office/drawing/2014/main" id="{30566C58-E4C1-42D8-9DB2-7239721E7FC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Θέση αριθμού διαφάνειας 8">
            <a:extLst>
              <a:ext uri="{FF2B5EF4-FFF2-40B4-BE49-F238E27FC236}">
                <a16:creationId xmlns:a16="http://schemas.microsoft.com/office/drawing/2014/main" id="{F2F10914-3E82-4AA6-BB9E-DD5AD2B62CC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18402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A1673F-035B-4F2D-893B-DAB5610166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D02F0F2-46BF-408D-9C33-3FB4845E68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υποσέλιδου 3">
            <a:extLst>
              <a:ext uri="{FF2B5EF4-FFF2-40B4-BE49-F238E27FC236}">
                <a16:creationId xmlns:a16="http://schemas.microsoft.com/office/drawing/2014/main" id="{17DF5074-96EB-420E-B4F7-98323ECF877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αριθμού διαφάνειας 4">
            <a:extLst>
              <a:ext uri="{FF2B5EF4-FFF2-40B4-BE49-F238E27FC236}">
                <a16:creationId xmlns:a16="http://schemas.microsoft.com/office/drawing/2014/main" id="{D547792E-ED5D-4349-AFAC-24AD4C46B5A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26957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A616DE6-3943-4012-B8ED-D5204942AA2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Θέση υποσέλιδου 2">
            <a:extLst>
              <a:ext uri="{FF2B5EF4-FFF2-40B4-BE49-F238E27FC236}">
                <a16:creationId xmlns:a16="http://schemas.microsoft.com/office/drawing/2014/main" id="{D7D2CD8B-408E-48AF-979A-E61EEF6F15F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αριθμού διαφάνειας 3">
            <a:extLst>
              <a:ext uri="{FF2B5EF4-FFF2-40B4-BE49-F238E27FC236}">
                <a16:creationId xmlns:a16="http://schemas.microsoft.com/office/drawing/2014/main" id="{A366FB47-0121-4186-8558-D43B956A9BA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5119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6D6FC4-6CF8-4FDA-A973-E1FE1A0532F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B9E26EC-B0DB-41D8-BB97-3D6731B9F0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1BD5EA04-1943-496D-B80C-B83D766A40E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24411554-255F-4777-B2EF-98715BE0D5A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452B9B6A-524F-4827-B9C1-9B6E6C3680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1797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249A27-3231-46D2-8820-C7625CE11B8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F3432E7-7DC3-4ED6-A256-086C5E85DF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BBC17859-3A39-49EB-9661-8A7AF0B7D0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345F8D76-AF26-4A05-A843-85F82E075D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FF481B99-7058-44C7-99CE-5B900A1420D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4DD8E122-C569-42BF-9AE1-369A3A4D3D8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43640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D7A300-2262-4F8C-925C-780171E74DF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EC025A8-BD91-4DAC-9472-7C8EE4F4FD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89C30E9-2D0C-4A82-80A4-9EDB996C8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A909EA5E-F7D3-4BB8-BBBF-559CE2A3CB7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BC445847-552A-4A67-B4AD-779113B1456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C536AD67-A11B-4F57-9C47-5158959E73E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1587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DC1304-79E7-413C-8723-A12DAE4DBBD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54E0716-3E33-43FD-9728-F89D1982E43A}"/>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7A2AD9A-872F-49E7-A0D8-C94553586CA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2E9FC82-C2DE-4CC7-A838-6F25E19765F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2A3DA681-CDCD-474D-9372-A92F6660AC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28593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6EE8BC7-7A99-4C95-8866-9B9A4E5F765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73882E8-7A88-4924-BC0D-E65ADC08869F}"/>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835751C6-CF32-498D-9442-685C20E9DE4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B6320C7E-32B1-4912-BC61-A06C2832CC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E06AA78E-BADA-4D48-8067-6DF711C2789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2653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AC1B74-0495-440C-B4BA-5106093BA4F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24C5E0-4B47-43AC-88F9-6ED80474585E}"/>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C67E0863-85D7-4554-9268-4849D2758492}"/>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1856E43-9C18-4A21-81A6-233F9961781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5EF7285D-90B6-42A3-93AD-38CDFF09B35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FE693D30-7C88-4D9D-B206-A5A2682D7C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9236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E2BBA1-B7EE-46E4-89E8-778C6368E43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A56D817-074B-4824-B69A-49D66B5710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7BA0DC51-374E-42F5-9E17-E8070900EC9C}"/>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A9910076-2783-4955-BDCB-8109E72583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DB14F07D-6726-4850-987B-507626D08C32}"/>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CBA74974-DFDD-446B-A48B-75ED971644B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Θέση υποσέλιδου 7">
            <a:extLst>
              <a:ext uri="{FF2B5EF4-FFF2-40B4-BE49-F238E27FC236}">
                <a16:creationId xmlns:a16="http://schemas.microsoft.com/office/drawing/2014/main" id="{30566C58-E4C1-42D8-9DB2-7239721E7FC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Θέση αριθμού διαφάνειας 8">
            <a:extLst>
              <a:ext uri="{FF2B5EF4-FFF2-40B4-BE49-F238E27FC236}">
                <a16:creationId xmlns:a16="http://schemas.microsoft.com/office/drawing/2014/main" id="{F2F10914-3E82-4AA6-BB9E-DD5AD2B62CC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269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A1673F-035B-4F2D-893B-DAB5610166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D02F0F2-46BF-408D-9C33-3FB4845E68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υποσέλιδου 3">
            <a:extLst>
              <a:ext uri="{FF2B5EF4-FFF2-40B4-BE49-F238E27FC236}">
                <a16:creationId xmlns:a16="http://schemas.microsoft.com/office/drawing/2014/main" id="{17DF5074-96EB-420E-B4F7-98323ECF877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αριθμού διαφάνειας 4">
            <a:extLst>
              <a:ext uri="{FF2B5EF4-FFF2-40B4-BE49-F238E27FC236}">
                <a16:creationId xmlns:a16="http://schemas.microsoft.com/office/drawing/2014/main" id="{D547792E-ED5D-4349-AFAC-24AD4C46B5A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429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A616DE6-3943-4012-B8ED-D5204942AA2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Θέση υποσέλιδου 2">
            <a:extLst>
              <a:ext uri="{FF2B5EF4-FFF2-40B4-BE49-F238E27FC236}">
                <a16:creationId xmlns:a16="http://schemas.microsoft.com/office/drawing/2014/main" id="{D7D2CD8B-408E-48AF-979A-E61EEF6F15F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αριθμού διαφάνειας 3">
            <a:extLst>
              <a:ext uri="{FF2B5EF4-FFF2-40B4-BE49-F238E27FC236}">
                <a16:creationId xmlns:a16="http://schemas.microsoft.com/office/drawing/2014/main" id="{A366FB47-0121-4186-8558-D43B956A9BA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9313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249A27-3231-46D2-8820-C7625CE11B8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F3432E7-7DC3-4ED6-A256-086C5E85DF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BBC17859-3A39-49EB-9661-8A7AF0B7D0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345F8D76-AF26-4A05-A843-85F82E075D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FF481B99-7058-44C7-99CE-5B900A1420D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4DD8E122-C569-42BF-9AE1-369A3A4D3D8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2426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D7A300-2262-4F8C-925C-780171E74DF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EC025A8-BD91-4DAC-9472-7C8EE4F4FD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89C30E9-2D0C-4A82-80A4-9EDB996C8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A909EA5E-F7D3-4BB8-BBBF-559CE2A3CB7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BC445847-552A-4A67-B4AD-779113B1456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C536AD67-A11B-4F57-9C47-5158959E73E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5259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F98216A-7D4D-4F38-842A-193D154591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DC34F6E-E1C0-4A9F-9153-44ABAD202A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CA28487A-0CD7-4E13-84A4-4D534026A2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99E7F4B8-7C64-4AD2-8995-27C7C5F3AA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3E6B3DFC-254B-4C32-8608-BD9C21275B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075705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F98216A-7D4D-4F38-842A-193D154591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DC34F6E-E1C0-4A9F-9153-44ABAD202A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CA28487A-0CD7-4E13-84A4-4D534026A2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99E7F4B8-7C64-4AD2-8995-27C7C5F3AA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3E6B3DFC-254B-4C32-8608-BD9C21275B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65512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F98216A-7D4D-4F38-842A-193D154591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DC34F6E-E1C0-4A9F-9153-44ABAD202A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CA28487A-0CD7-4E13-84A4-4D534026A2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24/2/2025</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99E7F4B8-7C64-4AD2-8995-27C7C5F3AA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3E6B3DFC-254B-4C32-8608-BD9C21275B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071354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id="{0E289126-EBDE-4892-A7FF-06CB56F8AD6D}"/>
              </a:ext>
            </a:extLst>
          </p:cNvPr>
          <p:cNvSpPr>
            <a:spLocks noGrp="1"/>
          </p:cNvSpPr>
          <p:nvPr>
            <p:ph type="subTitle" idx="1"/>
          </p:nvPr>
        </p:nvSpPr>
        <p:spPr>
          <a:xfrm>
            <a:off x="1523998" y="5046535"/>
            <a:ext cx="9144000" cy="1339517"/>
          </a:xfrm>
        </p:spPr>
        <p:txBody>
          <a:bodyPr>
            <a:normAutofit/>
          </a:bodyPr>
          <a:lstStyle/>
          <a:p>
            <a:r>
              <a:rPr lang="el-GR" sz="4400" b="1" i="1" dirty="0"/>
              <a:t>ΞΕΝΟΦΩΝ ΣΠΗΛΙΩΤΗΣ</a:t>
            </a:r>
            <a:endParaRPr lang="el-GR" sz="2800" b="1" i="1" dirty="0"/>
          </a:p>
          <a:p>
            <a:r>
              <a:rPr lang="el-GR" sz="2800" b="1" i="1" dirty="0" smtClean="0"/>
              <a:t>Ομότιμος Καθηγητής</a:t>
            </a:r>
            <a:endParaRPr lang="el-GR" sz="4400" b="1" i="1" dirty="0"/>
          </a:p>
          <a:p>
            <a:endParaRPr lang="el-GR" sz="4400" b="1" i="1" dirty="0"/>
          </a:p>
        </p:txBody>
      </p:sp>
      <p:sp>
        <p:nvSpPr>
          <p:cNvPr id="4" name="Rectangle 1">
            <a:extLst>
              <a:ext uri="{FF2B5EF4-FFF2-40B4-BE49-F238E27FC236}">
                <a16:creationId xmlns:a16="http://schemas.microsoft.com/office/drawing/2014/main" id="{1DEC1627-D1B1-4DE1-9429-62E447683DB3}"/>
              </a:ext>
            </a:extLst>
          </p:cNvPr>
          <p:cNvSpPr>
            <a:spLocks noGrp="1" noChangeArrowheads="1"/>
          </p:cNvSpPr>
          <p:nvPr>
            <p:ph type="ctrTitle"/>
          </p:nvPr>
        </p:nvSpPr>
        <p:spPr bwMode="auto">
          <a:xfrm>
            <a:off x="1205077" y="2455477"/>
            <a:ext cx="9781845"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8000" b="1" i="0" u="none" strike="noStrike" cap="none" normalizeH="0" baseline="0" dirty="0">
                <a:ln>
                  <a:noFill/>
                </a:ln>
                <a:solidFill>
                  <a:srgbClr val="FF0000"/>
                </a:solidFill>
                <a:effectLst/>
                <a:latin typeface="Calibri Light" panose="020F0302020204030204" pitchFamily="34" charset="0"/>
                <a:ea typeface="Times New Roman" panose="02020603050405020304" pitchFamily="18" charset="0"/>
                <a:cs typeface="Calibri Light" panose="020F0302020204030204" pitchFamily="34" charset="0"/>
              </a:rPr>
              <a:t>ΚΥΚΛΙΚΗ ΟΙΚΟΝΟΜΙΑ &amp;</a:t>
            </a:r>
            <a:endParaRPr kumimoji="0" lang="el-GR" altLang="el-GR" sz="80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8000" b="1" i="1"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ΒΙΩΣΙΜΗ ΑΝΑΠΤΥΞΗ</a:t>
            </a:r>
            <a:endParaRPr kumimoji="0" lang="el-GR" altLang="el-GR" sz="8000" b="0" i="0" u="none" strike="noStrike" cap="none" normalizeH="0" baseline="0" dirty="0">
              <a:ln>
                <a:noFill/>
              </a:ln>
              <a:solidFill>
                <a:schemeClr val="tx1"/>
              </a:solidFill>
              <a:effectLst/>
              <a:latin typeface="Arial" panose="020B0604020202020204" pitchFamily="34" charset="0"/>
            </a:endParaRPr>
          </a:p>
        </p:txBody>
      </p:sp>
      <p:pic>
        <p:nvPicPr>
          <p:cNvPr id="1034" name="Picture 10" descr="Μετάβαση στην αρχική σελίδα">
            <a:extLst>
              <a:ext uri="{FF2B5EF4-FFF2-40B4-BE49-F238E27FC236}">
                <a16:creationId xmlns:a16="http://schemas.microsoft.com/office/drawing/2014/main" id="{A9599738-7B20-4676-B815-DAA78253A27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51552" y="0"/>
            <a:ext cx="3288891" cy="20725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8083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fontScale="92500" lnSpcReduction="10000"/>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n-US" sz="5400" b="1" i="1" dirty="0" smtClean="0">
                <a:latin typeface="Calibri" panose="020F0502020204030204" pitchFamily="34" charset="0"/>
                <a:ea typeface="Times New Roman" panose="02020603050405020304" pitchFamily="18" charset="0"/>
                <a:cs typeface="Times New Roman" panose="02020603050405020304" pitchFamily="18" charset="0"/>
              </a:rPr>
              <a:t>H</a:t>
            </a: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5400" b="1" i="1" dirty="0">
                <a:latin typeface="Calibri" panose="020F0502020204030204" pitchFamily="34" charset="0"/>
                <a:ea typeface="Times New Roman" panose="02020603050405020304" pitchFamily="18" charset="0"/>
                <a:cs typeface="Times New Roman" panose="02020603050405020304" pitchFamily="18" charset="0"/>
              </a:rPr>
              <a:t>τεχνολογία μπορεί να βοηθήσει στην μετάβαση αυτή. </a:t>
            </a:r>
            <a:endParaRPr lang="en-US" sz="5400"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Οι </a:t>
            </a:r>
            <a:r>
              <a:rPr lang="el-GR" sz="5400" b="1" i="1" dirty="0">
                <a:latin typeface="Calibri" panose="020F0502020204030204" pitchFamily="34" charset="0"/>
                <a:ea typeface="Times New Roman" panose="02020603050405020304" pitchFamily="18" charset="0"/>
                <a:cs typeface="Times New Roman" panose="02020603050405020304" pitchFamily="18" charset="0"/>
              </a:rPr>
              <a:t>ανανεώσιμες πηγές όπως ο αέρας και η ηλιακή ενέργεια μπορούν να βοηθήσουν να αποδεσμευτεί ο </a:t>
            </a: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ηλεκτρισμός </a:t>
            </a:r>
          </a:p>
          <a:p>
            <a:pPr marL="0" indent="0" algn="ctr">
              <a:buNone/>
            </a:pP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Όμως </a:t>
            </a:r>
            <a:r>
              <a:rPr lang="el-GR" sz="5400" b="1" i="1" dirty="0">
                <a:latin typeface="Calibri" panose="020F0502020204030204" pitchFamily="34" charset="0"/>
                <a:ea typeface="Times New Roman" panose="02020603050405020304" pitchFamily="18" charset="0"/>
                <a:cs typeface="Times New Roman" panose="02020603050405020304" pitchFamily="18" charset="0"/>
              </a:rPr>
              <a:t>αυτό καλύπτει ποσοστό </a:t>
            </a:r>
            <a:r>
              <a:rPr lang="el-GR" sz="5400" b="1" i="1" u="sng" dirty="0">
                <a:latin typeface="Calibri" panose="020F0502020204030204" pitchFamily="34" charset="0"/>
                <a:ea typeface="Times New Roman" panose="02020603050405020304" pitchFamily="18" charset="0"/>
                <a:cs typeface="Times New Roman" panose="02020603050405020304" pitchFamily="18" charset="0"/>
              </a:rPr>
              <a:t>λιγότερο</a:t>
            </a:r>
            <a:r>
              <a:rPr lang="el-GR" sz="5400" b="1" i="1" dirty="0">
                <a:latin typeface="Calibri" panose="020F0502020204030204" pitchFamily="34" charset="0"/>
                <a:ea typeface="Times New Roman" panose="02020603050405020304" pitchFamily="18" charset="0"/>
                <a:cs typeface="Times New Roman" panose="02020603050405020304" pitchFamily="18" charset="0"/>
              </a:rPr>
              <a:t> από το 30% των συνολικών </a:t>
            </a: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εκπομπών</a:t>
            </a:r>
            <a:endParaRPr lang="el-GR" sz="5400" dirty="0"/>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873250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fontScale="77500" lnSpcReduction="20000"/>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Θα πρέπει επίσης να απο-ανθρακοποιηθεί το υπόλοιπο 70% της παγκόσμιας οικονομίας </a:t>
            </a:r>
            <a:endParaRPr lang="el-GR" sz="6600"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6600" b="1" i="1" dirty="0">
                <a:latin typeface="Calibri" panose="020F0502020204030204" pitchFamily="34" charset="0"/>
                <a:ea typeface="Times New Roman" panose="02020603050405020304" pitchFamily="18" charset="0"/>
                <a:cs typeface="Times New Roman" panose="02020603050405020304" pitchFamily="18" charset="0"/>
              </a:rPr>
              <a:t>Χ</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άλυβας</a:t>
            </a:r>
            <a:r>
              <a:rPr lang="el-GR" sz="6600" b="1" i="1" dirty="0">
                <a:latin typeface="Calibri" panose="020F0502020204030204" pitchFamily="34" charset="0"/>
                <a:ea typeface="Times New Roman" panose="02020603050405020304" pitchFamily="18" charset="0"/>
                <a:cs typeface="Times New Roman" panose="02020603050405020304" pitchFamily="18" charset="0"/>
              </a:rPr>
              <a:t>, τσιμέντο, συστήματα μεταφορών, παραγωγή λιπασμάτων και πολλά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άλλα </a:t>
            </a:r>
          </a:p>
          <a:p>
            <a:pPr marL="0" indent="0" algn="ctr">
              <a:buNone/>
            </a:pP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Απλώς δεν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έχουμε αυτήν τη στιγμή τρόπους για πολλούς από αυτούς τους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τομείς</a:t>
            </a:r>
            <a:endParaRPr lang="el-GR" sz="6600" dirty="0"/>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451314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fontScale="85000" lnSpcReduction="20000"/>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Η </a:t>
            </a:r>
            <a:r>
              <a:rPr lang="el-GR" sz="6600" b="1" i="1" u="sng" dirty="0" smtClean="0">
                <a:latin typeface="Calibri" panose="020F0502020204030204" pitchFamily="34" charset="0"/>
                <a:ea typeface="Times New Roman" panose="02020603050405020304" pitchFamily="18" charset="0"/>
                <a:cs typeface="Times New Roman" panose="02020603050405020304" pitchFamily="18" charset="0"/>
              </a:rPr>
              <a:t>απάντηση</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θα είναι μια προσπάθεια </a:t>
            </a:r>
            <a:r>
              <a:rPr lang="el-GR" sz="66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καινοτομίας</a:t>
            </a:r>
            <a:r>
              <a:rPr lang="el-GR" sz="6600" b="1" i="1" dirty="0">
                <a:latin typeface="Calibri" panose="020F0502020204030204" pitchFamily="34" charset="0"/>
                <a:ea typeface="Times New Roman" panose="02020603050405020304" pitchFamily="18" charset="0"/>
                <a:cs typeface="Times New Roman" panose="02020603050405020304" pitchFamily="18" charset="0"/>
              </a:rPr>
              <a:t> σε μια κλίμακα που δεν έχει ξαναδεί ποτέ ο κόσμος. Αυτό πρέπει να ξεκινήσει με τις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κυβερνήσεις</a:t>
            </a:r>
          </a:p>
          <a:p>
            <a:pPr marL="0" indent="0" algn="ctr">
              <a:buNone/>
            </a:pP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Προς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το παρόν, το οικονομικό σύστημα δεν τιμολογεί στο πραγματικό κόστος τη χρήση ορυκτών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καυσίμων</a:t>
            </a:r>
            <a:endParaRPr lang="el-GR" sz="6600" dirty="0"/>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917493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fontScale="85000" lnSpcReduction="20000"/>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Είναι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αδύνατο να αποφευχθεί μια καταστροφή, ειδικά για εκείνους που ζουν κοντά στον ισημερινό, χωρίς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οι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κυβερνήσεις από όλο τον κόσμο να συνδράμουν προς την αντίθετη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κατεύθυνση</a:t>
            </a:r>
          </a:p>
          <a:p>
            <a:pPr marL="0" indent="0" algn="ctr">
              <a:buNone/>
            </a:pPr>
            <a:r>
              <a:rPr lang="el-GR" sz="6600" b="1" i="1" u="sng" dirty="0" smtClean="0">
                <a:solidFill>
                  <a:srgbClr val="FF0000"/>
                </a:solidFill>
                <a:latin typeface="Calibri" panose="020F0502020204030204" pitchFamily="34" charset="0"/>
                <a:cs typeface="Times New Roman" panose="02020603050405020304" pitchFamily="18" charset="0"/>
              </a:rPr>
              <a:t>Αλλαγή τρόπου ζωής;</a:t>
            </a:r>
            <a:endParaRPr lang="el-GR" sz="6600" u="sng" dirty="0">
              <a:solidFill>
                <a:srgbClr val="FF0000"/>
              </a:solidFill>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80812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fontScale="77500" lnSpcReduction="20000"/>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5400" b="1" i="1"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Ενδεχομένως ναι </a:t>
            </a:r>
          </a:p>
          <a:p>
            <a:pPr marL="0" indent="0" algn="ctr">
              <a:buNone/>
            </a:pPr>
            <a:r>
              <a:rPr lang="el-GR" sz="5200" b="1" i="1" dirty="0" smtClean="0">
                <a:latin typeface="Calibri" panose="020F0502020204030204" pitchFamily="34" charset="0"/>
                <a:ea typeface="Times New Roman" panose="02020603050405020304" pitchFamily="18" charset="0"/>
                <a:cs typeface="Times New Roman" panose="02020603050405020304" pitchFamily="18" charset="0"/>
              </a:rPr>
              <a:t>Αλλά:</a:t>
            </a: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5200" b="1" i="1" u="sng"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5200" b="1" i="1" u="sng" dirty="0">
                <a:latin typeface="Calibri" panose="020F0502020204030204" pitchFamily="34" charset="0"/>
                <a:ea typeface="Times New Roman" panose="02020603050405020304" pitchFamily="18" charset="0"/>
                <a:cs typeface="Times New Roman" panose="02020603050405020304" pitchFamily="18" charset="0"/>
              </a:rPr>
              <a:t>απαλλαγή από τις πτήσεις </a:t>
            </a:r>
            <a:r>
              <a:rPr lang="el-GR" sz="5200" b="1" i="1" u="sng" dirty="0" smtClean="0">
                <a:latin typeface="Calibri" panose="020F0502020204030204" pitchFamily="34" charset="0"/>
                <a:ea typeface="Times New Roman" panose="02020603050405020304" pitchFamily="18" charset="0"/>
                <a:cs typeface="Times New Roman" panose="02020603050405020304" pitchFamily="18" charset="0"/>
              </a:rPr>
              <a:t>έχει νόημα;</a:t>
            </a:r>
          </a:p>
          <a:p>
            <a:pPr marL="0" indent="0" algn="ctr">
              <a:buNone/>
            </a:pP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Η απάντηση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πρέπει να είναι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ένας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τύπος αεροπορικού καυσίμου που δεν κοστίζει πολύ παραπάνω και έχει  μηδενικές εκπομπές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ρύπων</a:t>
            </a:r>
            <a:r>
              <a:rPr lang="el-GR" sz="6600" b="1" i="1" dirty="0">
                <a:latin typeface="Calibri" panose="020F0502020204030204" pitchFamily="34" charset="0"/>
                <a:ea typeface="Times New Roman" panose="02020603050405020304" pitchFamily="18" charset="0"/>
                <a:cs typeface="Times New Roman" panose="02020603050405020304" pitchFamily="18" charset="0"/>
              </a:rPr>
              <a:t>, όπως: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βιοκαύσιμα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ή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ηλεκτρισμός ή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ίσως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πράσινο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υδρογόνο για την τροφοδοσία του αεροπλάνου</a:t>
            </a:r>
            <a:endParaRPr lang="el-GR" sz="6600" dirty="0"/>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956643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fontScale="92500" lnSpcReduction="20000"/>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6600" b="1" i="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Οι λύσεις</a:t>
            </a: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 </a:t>
            </a:r>
          </a:p>
          <a:p>
            <a:pPr algn="ct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Καινοτομία – Τεχνολογία</a:t>
            </a:r>
          </a:p>
          <a:p>
            <a:pPr algn="ctr"/>
            <a:r>
              <a:rPr lang="el-GR" sz="6600" b="1" i="1" dirty="0" smtClean="0">
                <a:latin typeface="Calibri" panose="020F0502020204030204" pitchFamily="34" charset="0"/>
                <a:cs typeface="Times New Roman" panose="02020603050405020304" pitchFamily="18" charset="0"/>
              </a:rPr>
              <a:t>Πολιτική Βούληση Κυβερνήσεων</a:t>
            </a:r>
          </a:p>
          <a:p>
            <a:pPr algn="ctr"/>
            <a:r>
              <a:rPr lang="el-GR" sz="6600" b="1" i="1" dirty="0" smtClean="0">
                <a:latin typeface="Calibri" panose="020F0502020204030204" pitchFamily="34" charset="0"/>
                <a:cs typeface="Times New Roman" panose="02020603050405020304" pitchFamily="18" charset="0"/>
              </a:rPr>
              <a:t>Επαναπροσδιορισμός της εκμετάλλευσης των διαθέσιμων πόρων</a:t>
            </a:r>
            <a:endParaRPr lang="el-GR" sz="6600" dirty="0"/>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939099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fontScale="92500" lnSpcReduction="10000"/>
          </a:bodyPr>
          <a:lstStyle/>
          <a:p>
            <a:pPr marL="0" indent="0">
              <a:buNone/>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Τα προϊόντα πρέπει να είναι ανθεκτικά, επαναχρησιμοποιήσιμα, ανακυκλώσιμα και, εάν είναι δυνατόν, επισκευάσιμα.</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r>
              <a:rPr lang="el-GR" b="1" i="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Η επιτάχυνση της ανάπτυξης προτύπων ποιότητας για τα ανακυκλώσιμα υλικά θα δημιουργήσει νέους κύκλους υλικών υψηλής αξίας</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b="1" i="1" u="sng" dirty="0" smtClean="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Συνοψίζοντας</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smtClean="0">
                <a:solidFill>
                  <a:schemeClr val="accent6"/>
                </a:solidFill>
                <a:latin typeface="Calibri" panose="020F0502020204030204" pitchFamily="34" charset="0"/>
                <a:ea typeface="Times New Roman" panose="02020603050405020304" pitchFamily="18" charset="0"/>
                <a:cs typeface="Times New Roman" panose="02020603050405020304" pitchFamily="18" charset="0"/>
              </a:rPr>
              <a:t>Το σημερινό προϊόν είναι η πρώτη ύλη του αύριο</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Αυτό περιλαμβάνει επίσης σκέψεις όσον αφορά τα νέα επιχειρηματικά μοντέλα και την ανάπτυξή τους. Για την εφαρμογή νέων επιχειρηματικών μοντέλων στην κυκλική οικονομία, απαιτούνται </a:t>
            </a:r>
            <a:r>
              <a:rPr lang="el-GR" b="1" i="1" u="sng" dirty="0" smtClean="0">
                <a:latin typeface="Calibri" panose="020F0502020204030204" pitchFamily="34" charset="0"/>
                <a:ea typeface="Times New Roman" panose="02020603050405020304" pitchFamily="18" charset="0"/>
                <a:cs typeface="Times New Roman" panose="02020603050405020304" pitchFamily="18" charset="0"/>
              </a:rPr>
              <a:t>πρότυπα και προδιαγραφές ως βάση</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 διότι παρέχουν στους κλάδους που δεν έχουν έρθει προηγουμένως σε επαφή μεταξύ τους μια κοινή γλώσσα. Αυτό έχει ως αποτέλεσμα καλύτερη επικοινωνία και αποτελεσματική ανταλλαγή πληροφοριών μεταξύ των παραγόντων της αγοράς, για παράδειγμα με τον καθορισμό απαιτήσεων για επισκευάσιμα και ανακυκλώσιμα προϊόντα, καθώς και με σαφή ταξινόμηση των υλικών για τους κατασκευαστές και τους φορείς ανακύκλωσης.</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780580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fontScale="92500"/>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Η βιομηχανία, η κοινωνία των πολιτών, η επιστήμη και η πολιτική καλούνται τώρα να διαμορφώσουν ενεργά από κοινού τους κανόνες της κυκλικής οικονομίας</a:t>
            </a:r>
            <a:endParaRPr lang="en-US" sz="66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6"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884238"/>
          </a:xfrm>
          <a:solidFill>
            <a:srgbClr val="FFC000"/>
          </a:solidFill>
        </p:spPr>
        <p:txBody>
          <a:bodyPr>
            <a:normAutofit/>
          </a:bodyPr>
          <a:lstStyle/>
          <a:p>
            <a:pPr algn="ctr"/>
            <a:r>
              <a:rPr lang="el-GR" sz="4800" b="1" dirty="0" smtClean="0">
                <a:solidFill>
                  <a:srgbClr val="00B050"/>
                </a:solidFill>
                <a:effectLst>
                  <a:outerShdw blurRad="38100" dist="38100" dir="2700000" algn="tl">
                    <a:srgbClr val="000000">
                      <a:alpha val="43137"/>
                    </a:srgbClr>
                  </a:outerShdw>
                </a:effectLst>
              </a:rPr>
              <a:t>ΕΝ ΚΑΤΑΚΛΕΙΔΕΙ</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82685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5400" b="1" i="1" dirty="0">
                <a:latin typeface="Calibri" panose="020F0502020204030204" pitchFamily="34" charset="0"/>
                <a:ea typeface="Times New Roman" panose="02020603050405020304" pitchFamily="18" charset="0"/>
                <a:cs typeface="Times New Roman" panose="02020603050405020304" pitchFamily="18" charset="0"/>
              </a:rPr>
              <a:t>Πενήντα ένα δισεκατομμύρια και </a:t>
            </a: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μηδέν </a:t>
            </a:r>
          </a:p>
          <a:p>
            <a:pPr marL="0" indent="0" algn="ctr">
              <a:buNone/>
            </a:pP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δύο αριθμοί που </a:t>
            </a:r>
          </a:p>
          <a:p>
            <a:pPr marL="0" indent="0" algn="ctr">
              <a:buNone/>
            </a:pP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πρέπει </a:t>
            </a:r>
            <a:r>
              <a:rPr lang="el-GR" sz="5400" b="1" i="1" dirty="0">
                <a:latin typeface="Calibri" panose="020F0502020204030204" pitchFamily="34" charset="0"/>
                <a:ea typeface="Times New Roman" panose="02020603050405020304" pitchFamily="18" charset="0"/>
                <a:cs typeface="Times New Roman" panose="02020603050405020304" pitchFamily="18" charset="0"/>
              </a:rPr>
              <a:t>να ξέρουν όλοι για το κλίμα</a:t>
            </a:r>
            <a:endParaRPr lang="el-GR" sz="5400" dirty="0"/>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174170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5400" b="1" i="1" dirty="0">
                <a:latin typeface="Calibri" panose="020F0502020204030204" pitchFamily="34" charset="0"/>
                <a:ea typeface="Times New Roman" panose="02020603050405020304" pitchFamily="18" charset="0"/>
                <a:cs typeface="Times New Roman" panose="02020603050405020304" pitchFamily="18" charset="0"/>
              </a:rPr>
              <a:t>Πενήντα ένα δισεκατομμύρια </a:t>
            </a: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είναι          </a:t>
            </a:r>
            <a:r>
              <a:rPr lang="el-GR" sz="5400" b="1" i="1" dirty="0">
                <a:latin typeface="Calibri" panose="020F0502020204030204" pitchFamily="34" charset="0"/>
                <a:ea typeface="Times New Roman" panose="02020603050405020304" pitchFamily="18" charset="0"/>
                <a:cs typeface="Times New Roman" panose="02020603050405020304" pitchFamily="18" charset="0"/>
              </a:rPr>
              <a:t>οι τόνοι των αερίων ρύπων, που ο κόσμος συνήθως προσθέτει στην ατμόσφαιρα </a:t>
            </a:r>
            <a:r>
              <a:rPr lang="el-GR" sz="5400" b="1" i="1" u="sng" dirty="0">
                <a:latin typeface="Calibri" panose="020F0502020204030204" pitchFamily="34" charset="0"/>
                <a:ea typeface="Times New Roman" panose="02020603050405020304" pitchFamily="18" charset="0"/>
                <a:cs typeface="Times New Roman" panose="02020603050405020304" pitchFamily="18" charset="0"/>
              </a:rPr>
              <a:t>κάθε χρόνο</a:t>
            </a:r>
            <a:endParaRPr lang="el-GR" sz="5400" u="sng" dirty="0"/>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902098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5400" b="1" i="1" dirty="0">
                <a:latin typeface="Calibri" panose="020F0502020204030204" pitchFamily="34" charset="0"/>
                <a:ea typeface="Times New Roman" panose="02020603050405020304" pitchFamily="18" charset="0"/>
                <a:cs typeface="Times New Roman" panose="02020603050405020304" pitchFamily="18" charset="0"/>
              </a:rPr>
              <a:t>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Το μηδέν </a:t>
            </a: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είναι</a:t>
            </a:r>
          </a:p>
          <a:p>
            <a:pPr marL="0" indent="0" algn="ctr">
              <a:buNone/>
            </a:pPr>
            <a:r>
              <a:rPr lang="el-GR" sz="66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6600" b="1" i="1" dirty="0">
                <a:latin typeface="Calibri" panose="020F0502020204030204" pitchFamily="34" charset="0"/>
                <a:ea typeface="Times New Roman" panose="02020603050405020304" pitchFamily="18" charset="0"/>
                <a:cs typeface="Times New Roman" panose="02020603050405020304" pitchFamily="18" charset="0"/>
              </a:rPr>
              <a:t>εκεί που πρέπει να φτάσουμε</a:t>
            </a:r>
            <a:endParaRPr lang="el-GR" sz="6600" dirty="0"/>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525459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lnSpcReduction="10000"/>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4800"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4800" b="1" i="1" dirty="0">
                <a:latin typeface="Calibri" panose="020F0502020204030204" pitchFamily="34" charset="0"/>
                <a:ea typeface="Times New Roman" panose="02020603050405020304" pitchFamily="18" charset="0"/>
                <a:cs typeface="Times New Roman" panose="02020603050405020304" pitchFamily="18" charset="0"/>
              </a:rPr>
              <a:t>επίλυση της κλιματικής αλλαγής θα ήταν </a:t>
            </a:r>
            <a:endParaRPr lang="el-GR" sz="4800"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4800" b="1" i="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το </a:t>
            </a:r>
            <a:r>
              <a:rPr lang="el-GR" sz="48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πιο εκπληκτικό πράγμα που έχει κάνει ποτέ η </a:t>
            </a:r>
            <a:r>
              <a:rPr lang="el-GR" sz="4800" b="1" i="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ανθρωπότητα</a:t>
            </a:r>
          </a:p>
          <a:p>
            <a:pPr marL="0" indent="0" algn="ctr">
              <a:buNone/>
            </a:pPr>
            <a:r>
              <a:rPr lang="el-GR" sz="4800" b="1" i="1" dirty="0">
                <a:latin typeface="Calibri" panose="020F0502020204030204" pitchFamily="34" charset="0"/>
                <a:ea typeface="Calibri" panose="020F0502020204030204" pitchFamily="34" charset="0"/>
                <a:cs typeface="Times New Roman" panose="02020603050405020304" pitchFamily="18" charset="0"/>
              </a:rPr>
              <a:t>Συγκριτικά με </a:t>
            </a:r>
            <a:r>
              <a:rPr lang="el-GR" sz="4800" b="1" i="1" dirty="0" smtClean="0">
                <a:latin typeface="Calibri" panose="020F0502020204030204" pitchFamily="34" charset="0"/>
                <a:ea typeface="Calibri" panose="020F0502020204030204" pitchFamily="34" charset="0"/>
                <a:cs typeface="Times New Roman" panose="02020603050405020304" pitchFamily="18" charset="0"/>
              </a:rPr>
              <a:t>αυτό </a:t>
            </a:r>
            <a:endParaRPr lang="en-US" sz="4800" b="1" i="1" dirty="0" smtClean="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l-GR" sz="4800" b="1" i="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ο </a:t>
            </a:r>
            <a:r>
              <a:rPr lang="el-GR" sz="4800" b="1"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τερματισμός της πανδημίας </a:t>
            </a:r>
            <a:r>
              <a:rPr lang="el-GR" sz="4800" b="1" i="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φαντάζει </a:t>
            </a:r>
            <a:r>
              <a:rPr lang="el-GR" sz="4800" b="1"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πολύ </a:t>
            </a:r>
            <a:r>
              <a:rPr lang="el-GR" sz="4800" b="1" i="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εύκολος</a:t>
            </a:r>
          </a:p>
          <a:p>
            <a:pPr marL="0" indent="0" algn="r">
              <a:buNone/>
            </a:pPr>
            <a:r>
              <a:rPr lang="en-US" sz="4000" b="1" i="1" dirty="0" smtClean="0">
                <a:latin typeface="Calibri" panose="020F0502020204030204" pitchFamily="34" charset="0"/>
                <a:cs typeface="Times New Roman" panose="02020603050405020304" pitchFamily="18" charset="0"/>
              </a:rPr>
              <a:t>Bill Gates</a:t>
            </a:r>
            <a:endParaRPr lang="el-GR" sz="4000" b="1" i="1" dirty="0"/>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4195183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2"/>
            <a:ext cx="12191999" cy="5471447"/>
          </a:xfrm>
          <a:solidFill>
            <a:schemeClr val="accent5">
              <a:lumMod val="20000"/>
              <a:lumOff val="80000"/>
            </a:schemeClr>
          </a:solidFill>
        </p:spPr>
        <p:txBody>
          <a:bodyPr>
            <a:normAutofit fontScale="85000" lnSpcReduction="20000"/>
          </a:bodyPr>
          <a:lstStyle/>
          <a:p>
            <a:pPr marL="0" indent="0" algn="ctr">
              <a:buNone/>
            </a:pPr>
            <a:r>
              <a:rPr lang="el-GR" sz="4400" b="1" i="1" dirty="0" smtClean="0">
                <a:solidFill>
                  <a:srgbClr val="FF0000"/>
                </a:solidFill>
                <a:latin typeface="NotoSansTC-Regular"/>
              </a:rPr>
              <a:t>Γεγονός είναι ότι</a:t>
            </a:r>
            <a:r>
              <a:rPr lang="en-US" sz="4400" b="1" i="1" dirty="0" smtClean="0">
                <a:solidFill>
                  <a:srgbClr val="FF0000"/>
                </a:solidFill>
                <a:latin typeface="NotoSansTC-Regular"/>
              </a:rPr>
              <a:t>: </a:t>
            </a:r>
          </a:p>
          <a:p>
            <a:pPr marL="0" indent="0" algn="just">
              <a:buNone/>
            </a:pPr>
            <a:endParaRPr lang="el-GR" sz="3500" dirty="0" smtClean="0">
              <a:solidFill>
                <a:srgbClr val="57585A"/>
              </a:solidFill>
              <a:latin typeface="NotoSansTC-Regular"/>
            </a:endParaRPr>
          </a:p>
          <a:p>
            <a:pPr marL="0" indent="0" algn="just">
              <a:buNone/>
            </a:pPr>
            <a:r>
              <a:rPr lang="el-GR" sz="3500" b="1" i="1" dirty="0" smtClean="0">
                <a:solidFill>
                  <a:srgbClr val="57585A"/>
                </a:solidFill>
                <a:latin typeface="NotoSansTC-Regular"/>
              </a:rPr>
              <a:t>Εάν τα σημερινά πρότυπα παραγωγής και κατανάλωσης δεν αλλάξουν, η έλλειψη πόρων, η ρύπανση του περιβάλλοντος, η απώλεια βιοποικιλότητας και η αυξημένη κλιματική αλλαγή θα είναι οι συνέπειες.</a:t>
            </a:r>
          </a:p>
          <a:p>
            <a:pPr marL="0" indent="0" algn="just">
              <a:buNone/>
            </a:pPr>
            <a:r>
              <a:rPr lang="el-GR" sz="3500" dirty="0" smtClean="0">
                <a:solidFill>
                  <a:srgbClr val="57585A"/>
                </a:solidFill>
                <a:latin typeface="NotoSansTC-Regular"/>
              </a:rPr>
              <a:t> </a:t>
            </a:r>
          </a:p>
          <a:p>
            <a:pPr marL="0" indent="0" algn="just">
              <a:buNone/>
            </a:pPr>
            <a:r>
              <a:rPr lang="el-GR" sz="3500" b="1" i="1" dirty="0" smtClean="0">
                <a:solidFill>
                  <a:srgbClr val="57585A"/>
                </a:solidFill>
                <a:latin typeface="NotoSansTC-Regular"/>
              </a:rPr>
              <a:t>Η κατανάλωση πόρων για την τρέχουσα ευημερία μας θα υπερβεί τα όρια οικολογικής φέρουσας ικανότητας στο άμεσο μέλλον. Επομένως, ο τρόπος με τον οποίο οργανώνουμε την παραγωγή και την κατανάλωση στην οικονομία μας τον 21ο αιώνα θα αποτελέσει μεγάλη πρόκληση όσο και ευκαιρία.</a:t>
            </a:r>
          </a:p>
          <a:p>
            <a:pPr marL="0" indent="0" algn="just">
              <a:buNone/>
            </a:pPr>
            <a:r>
              <a:rPr lang="en-US" sz="3400" dirty="0">
                <a:solidFill>
                  <a:srgbClr val="57585A"/>
                </a:solidFill>
                <a:latin typeface="NotoSansTC-Regular"/>
              </a:rPr>
              <a:t/>
            </a:r>
            <a:br>
              <a:rPr lang="en-US" sz="3400" dirty="0">
                <a:solidFill>
                  <a:srgbClr val="57585A"/>
                </a:solidFill>
                <a:latin typeface="NotoSansTC-Regular"/>
              </a:rPr>
            </a:br>
            <a:r>
              <a:rPr lang="en-US" dirty="0">
                <a:solidFill>
                  <a:srgbClr val="57585A"/>
                </a:solidFill>
                <a:latin typeface="NotoSansTC-Regular"/>
              </a:rPr>
              <a:t/>
            </a:r>
            <a:br>
              <a:rPr lang="en-US" dirty="0">
                <a:solidFill>
                  <a:srgbClr val="57585A"/>
                </a:solidFill>
                <a:latin typeface="NotoSansTC-Regular"/>
              </a:rPr>
            </a:b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67100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lnSpcReduction="10000"/>
          </a:bodyPr>
          <a:lstStyle/>
          <a:p>
            <a:pPr marL="0" indent="0">
              <a:buNone/>
            </a:pP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Για μια βιώσιμη κοινωνία, ο </a:t>
            </a:r>
            <a:r>
              <a:rPr lang="el-GR" sz="3200" b="1" i="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μετασχηματισμός</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 της δημιουργίας αξίας – από μια γραμμική οικονομία σε μια κυκλική οικονομία – είναι ένας απαραίτητος δρόμος προς ένα βιώσιμο μέλλον και για τις μελλοντικές γενιές.</a:t>
            </a:r>
          </a:p>
          <a:p>
            <a:pPr marL="0" indent="0" algn="just">
              <a:buNone/>
            </a:pP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Αυτό βασίζεται σε μια σταθερά αναγεννητική αλυσίδα παραγωγής, εφοδιασμού και εμπορίας που ιδανικά δεν απαιτεί τη χρήση νέων πρώτων υλών.</a:t>
            </a:r>
          </a:p>
          <a:p>
            <a:pPr marL="0" indent="0" algn="just">
              <a:buNone/>
            </a:pP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Για μια κυκλική οικονομία σημαίνει ότι οι πρώτες ύλες χρησιμοποιούνται όσο το δυνατόν περισσότερο και συχνότερα και οι φυσικοί πόροι χρησιμοποιούνται σε κλειστό κύκλο, χωρίς να χρειάζεται να χρησιμοποιηθούν νέοι πόροι.</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932292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a:solidFill>
                  <a:srgbClr val="00B050"/>
                </a:solidFill>
                <a:effectLst>
                  <a:outerShdw blurRad="38100" dist="38100" dir="2700000" algn="tl">
                    <a:srgbClr val="000000">
                      <a:alpha val="43137"/>
                    </a:srgbClr>
                  </a:outerShdw>
                </a:effectLst>
              </a:rPr>
              <a:t>ΕΙΣΑΓΩΓΗ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5400" b="1" i="1" dirty="0">
                <a:latin typeface="Calibri" panose="020F0502020204030204" pitchFamily="34" charset="0"/>
                <a:ea typeface="Times New Roman" panose="02020603050405020304" pitchFamily="18" charset="0"/>
                <a:cs typeface="Times New Roman" panose="02020603050405020304" pitchFamily="18" charset="0"/>
              </a:rPr>
              <a:t>Δεν έχουμε κάνει ποτέ μετάβαση σαν αυτή για την οποία </a:t>
            </a: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μιλάμε </a:t>
            </a:r>
            <a:endParaRPr lang="en-US" sz="5400"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για </a:t>
            </a:r>
            <a:r>
              <a:rPr lang="el-GR" sz="5400" b="1" i="1" dirty="0">
                <a:latin typeface="Calibri" panose="020F0502020204030204" pitchFamily="34" charset="0"/>
                <a:ea typeface="Times New Roman" panose="02020603050405020304" pitchFamily="18" charset="0"/>
                <a:cs typeface="Times New Roman" panose="02020603050405020304" pitchFamily="18" charset="0"/>
              </a:rPr>
              <a:t>τα επόμενα 30 </a:t>
            </a: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χρόνια </a:t>
            </a:r>
            <a:endParaRPr lang="en-US" sz="5400"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Δεν </a:t>
            </a:r>
            <a:r>
              <a:rPr lang="el-GR" sz="5400" b="1" i="1" dirty="0">
                <a:latin typeface="Calibri" panose="020F0502020204030204" pitchFamily="34" charset="0"/>
                <a:ea typeface="Times New Roman" panose="02020603050405020304" pitchFamily="18" charset="0"/>
                <a:cs typeface="Times New Roman" panose="02020603050405020304" pitchFamily="18" charset="0"/>
              </a:rPr>
              <a:t>υπάρχει προηγούμενο σ' </a:t>
            </a:r>
            <a:r>
              <a:rPr lang="el-GR" sz="5400" b="1" i="1" dirty="0" smtClean="0">
                <a:latin typeface="Calibri" panose="020F0502020204030204" pitchFamily="34" charset="0"/>
                <a:ea typeface="Times New Roman" panose="02020603050405020304" pitchFamily="18" charset="0"/>
                <a:cs typeface="Times New Roman" panose="02020603050405020304" pitchFamily="18" charset="0"/>
              </a:rPr>
              <a:t>αυτό</a:t>
            </a:r>
            <a:endParaRPr lang="el-GR" sz="5400" dirty="0"/>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197646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884902"/>
          </a:xfrm>
          <a:solidFill>
            <a:srgbClr val="FFC000"/>
          </a:solidFill>
        </p:spPr>
        <p:txBody>
          <a:bodyPr>
            <a:normAutofit/>
          </a:bodyPr>
          <a:lstStyle/>
          <a:p>
            <a:pPr algn="ctr"/>
            <a:r>
              <a:rPr lang="el-GR" sz="4800" b="1" dirty="0" smtClean="0">
                <a:solidFill>
                  <a:srgbClr val="00B050"/>
                </a:solidFill>
                <a:effectLst>
                  <a:outerShdw blurRad="38100" dist="38100" dir="2700000" algn="tl">
                    <a:srgbClr val="000000">
                      <a:alpha val="43137"/>
                    </a:srgbClr>
                  </a:outerShdw>
                </a:effectLst>
              </a:rPr>
              <a:t>ΜΕΤΑΒΑΣΗ-ΣΤΟΧΟΣ ΜΕΙΩΣΗΣ ΕΚΠΟΜΠΩΝ</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884903"/>
            <a:ext cx="12191999" cy="5292060"/>
          </a:xfrm>
          <a:solidFill>
            <a:schemeClr val="accent5">
              <a:lumMod val="20000"/>
              <a:lumOff val="80000"/>
            </a:schemeClr>
          </a:solidFill>
        </p:spPr>
        <p:txBody>
          <a:bodyPr>
            <a:normAutofit/>
          </a:bodyPr>
          <a:lstStyle/>
          <a:p>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endParaRPr lang="el-GR" sz="5400" dirty="0"/>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pic>
        <p:nvPicPr>
          <p:cNvPr id="5" name="Εικόνα 4"/>
          <p:cNvPicPr>
            <a:picLocks noChangeAspect="1"/>
          </p:cNvPicPr>
          <p:nvPr/>
        </p:nvPicPr>
        <p:blipFill>
          <a:blip r:embed="rId2"/>
          <a:stretch>
            <a:fillRect/>
          </a:stretch>
        </p:blipFill>
        <p:spPr>
          <a:xfrm>
            <a:off x="1942628" y="1142999"/>
            <a:ext cx="7962900" cy="4886325"/>
          </a:xfrm>
          <a:prstGeom prst="rect">
            <a:avLst/>
          </a:prstGeom>
        </p:spPr>
      </p:pic>
    </p:spTree>
    <p:extLst>
      <p:ext uri="{BB962C8B-B14F-4D97-AF65-F5344CB8AC3E}">
        <p14:creationId xmlns:p14="http://schemas.microsoft.com/office/powerpoint/2010/main" val="3549622948"/>
      </p:ext>
    </p:extLst>
  </p:cSld>
  <p:clrMapOvr>
    <a:masterClrMapping/>
  </p:clrMapOvr>
</p:sld>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833</Words>
  <Application>Microsoft Office PowerPoint</Application>
  <PresentationFormat>Ευρεία οθόνη</PresentationFormat>
  <Paragraphs>103</Paragraphs>
  <Slides>17</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3</vt:i4>
      </vt:variant>
      <vt:variant>
        <vt:lpstr>Τίτλοι διαφανειών</vt:lpstr>
      </vt:variant>
      <vt:variant>
        <vt:i4>17</vt:i4>
      </vt:variant>
    </vt:vector>
  </HeadingPairs>
  <TitlesOfParts>
    <vt:vector size="25" baseType="lpstr">
      <vt:lpstr>Arial</vt:lpstr>
      <vt:lpstr>Calibri</vt:lpstr>
      <vt:lpstr>Calibri Light</vt:lpstr>
      <vt:lpstr>NotoSansTC-Regular</vt:lpstr>
      <vt:lpstr>Times New Roman</vt:lpstr>
      <vt:lpstr>1_Θέμα του Office</vt:lpstr>
      <vt:lpstr>Θέμα του Office</vt:lpstr>
      <vt:lpstr>2_Θέμα του Office</vt:lpstr>
      <vt:lpstr>ΚΥΚΛΙΚΗ ΟΙΚΟΝΟΜΙΑ &amp; ΒΙΩΣΙΜΗ ΑΝΑΠΤΥΞΗ</vt:lpstr>
      <vt:lpstr>ΕΙΣΑΓΩΓΗ</vt:lpstr>
      <vt:lpstr>ΕΙΣΑΓΩΓΗ</vt:lpstr>
      <vt:lpstr>ΕΙΣΑΓΩΓΗ</vt:lpstr>
      <vt:lpstr>ΕΙΣΑΓΩΓΗ</vt:lpstr>
      <vt:lpstr>ΕΙΣΑΓΩΓΗ</vt:lpstr>
      <vt:lpstr>ΕΙΣΑΓΩΓΗ</vt:lpstr>
      <vt:lpstr>ΕΙΣΑΓΩΓΗ</vt:lpstr>
      <vt:lpstr>ΜΕΤΑΒΑΣΗ-ΣΤΟΧΟΣ ΜΕΙΩΣΗΣ ΕΚΠΟΜΠΩΝ</vt:lpstr>
      <vt:lpstr>ΕΙΣΑΓΩΓΗ</vt:lpstr>
      <vt:lpstr>ΕΙΣΑΓΩΓΗ</vt:lpstr>
      <vt:lpstr>ΕΙΣΑΓΩΓΗ</vt:lpstr>
      <vt:lpstr>ΕΙΣΑΓΩΓΗ</vt:lpstr>
      <vt:lpstr>ΕΙΣΑΓΩΓΗ</vt:lpstr>
      <vt:lpstr>ΕΙΣΑΓΩΓΗ</vt:lpstr>
      <vt:lpstr>ΕΙΣΑΓΩΓΗ</vt:lpstr>
      <vt:lpstr>ΕΝ ΚΑΤΑΚΛΕΙΔΕΙ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ΚΥΚΛΙΚΗ ΟΙΚΟΝΟΜΙΑ &amp; ΒΙΩΣΙΜΗ ΑΝΑΠΤΥΞΗ</dc:title>
  <dc:creator>ΞΕΝΟΦΩΝ ΣΠΗΛΙΩΤΗΣ</dc:creator>
  <cp:lastModifiedBy>ΞΕΝΟΦΩΝ ΣΠΗΛΙΩΤΗΣ</cp:lastModifiedBy>
  <cp:revision>13</cp:revision>
  <dcterms:created xsi:type="dcterms:W3CDTF">2021-02-22T08:37:41Z</dcterms:created>
  <dcterms:modified xsi:type="dcterms:W3CDTF">2025-02-24T09:07:58Z</dcterms:modified>
</cp:coreProperties>
</file>