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sldIdLst>
    <p:sldId id="256" r:id="rId2"/>
    <p:sldId id="257" r:id="rId3"/>
    <p:sldId id="274" r:id="rId4"/>
    <p:sldId id="275" r:id="rId5"/>
    <p:sldId id="258" r:id="rId6"/>
    <p:sldId id="259" r:id="rId7"/>
    <p:sldId id="273" r:id="rId8"/>
    <p:sldId id="260" r:id="rId9"/>
    <p:sldId id="261" r:id="rId10"/>
    <p:sldId id="268" r:id="rId11"/>
    <p:sldId id="269" r:id="rId12"/>
    <p:sldId id="270" r:id="rId13"/>
    <p:sldId id="271" r:id="rId14"/>
    <p:sldId id="272" r:id="rId15"/>
    <p:sldId id="262" r:id="rId16"/>
    <p:sldId id="267" r:id="rId17"/>
    <p:sldId id="263" r:id="rId18"/>
    <p:sldId id="264" r:id="rId19"/>
    <p:sldId id="265" r:id="rId20"/>
    <p:sldId id="266" r:id="rId21"/>
    <p:sldId id="276"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5"/>
    <p:restoredTop sz="94632"/>
  </p:normalViewPr>
  <p:slideViewPr>
    <p:cSldViewPr snapToGrid="0" snapToObjects="1">
      <p:cViewPr varScale="1">
        <p:scale>
          <a:sx n="111" d="100"/>
          <a:sy n="111" d="100"/>
        </p:scale>
        <p:origin x="1488"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a:t>Click to edit Master subtitle style</a:t>
            </a:r>
            <a:endParaRPr kumimoji="0" lang="en-US"/>
          </a:p>
        </p:txBody>
      </p:sp>
      <p:sp>
        <p:nvSpPr>
          <p:cNvPr id="28" name="Date Placeholder 27"/>
          <p:cNvSpPr>
            <a:spLocks noGrp="1"/>
          </p:cNvSpPr>
          <p:nvPr>
            <p:ph type="dt" sz="half" idx="10"/>
          </p:nvPr>
        </p:nvSpPr>
        <p:spPr/>
        <p:txBody>
          <a:bodyPr/>
          <a:lstStyle/>
          <a:p>
            <a:fld id="{50741BE2-A113-F546-8D7E-6E11DBD4BF4F}" type="datetimeFigureOut">
              <a:rPr lang="en-US" smtClean="0"/>
              <a:t>4/11/22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800835-E8E2-734E-B4CB-A8822A76DB5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CA"/>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50741BE2-A113-F546-8D7E-6E11DBD4BF4F}"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00835-E8E2-734E-B4CB-A8822A76DB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7800835-E8E2-734E-B4CB-A8822A76DB5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50741BE2-A113-F546-8D7E-6E11DBD4BF4F}"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CA"/>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CA"/>
              <a:t>Click to edit Master title style</a:t>
            </a:r>
            <a:endParaRPr kumimoji="0" lang="en-US"/>
          </a:p>
        </p:txBody>
      </p:sp>
      <p:sp>
        <p:nvSpPr>
          <p:cNvPr id="4" name="Date Placeholder 3"/>
          <p:cNvSpPr>
            <a:spLocks noGrp="1"/>
          </p:cNvSpPr>
          <p:nvPr>
            <p:ph type="dt" sz="half" idx="10"/>
          </p:nvPr>
        </p:nvSpPr>
        <p:spPr/>
        <p:txBody>
          <a:bodyPr/>
          <a:lstStyle/>
          <a:p>
            <a:fld id="{50741BE2-A113-F546-8D7E-6E11DBD4BF4F}"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7800835-E8E2-734E-B4CB-A8822A76DB5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741BE2-A113-F546-8D7E-6E11DBD4BF4F}" type="datetimeFigureOut">
              <a:rPr lang="en-US" smtClean="0"/>
              <a:t>4/11/22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800835-E8E2-734E-B4CB-A8822A76DB5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CA"/>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CA"/>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741BE2-A113-F546-8D7E-6E11DBD4BF4F}"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00835-E8E2-734E-B4CB-A8822A76DB5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7" name="Date Placeholder 6"/>
          <p:cNvSpPr>
            <a:spLocks noGrp="1"/>
          </p:cNvSpPr>
          <p:nvPr>
            <p:ph type="dt" sz="half" idx="10"/>
          </p:nvPr>
        </p:nvSpPr>
        <p:spPr/>
        <p:txBody>
          <a:bodyPr/>
          <a:lstStyle/>
          <a:p>
            <a:fld id="{50741BE2-A113-F546-8D7E-6E11DBD4BF4F}" type="datetimeFigureOut">
              <a:rPr lang="en-US" smtClean="0"/>
              <a:t>4/11/22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7800835-E8E2-734E-B4CB-A8822A76DB54}" type="slidenum">
              <a:rPr lang="en-US" smtClean="0"/>
              <a:t>‹#›</a:t>
            </a:fld>
            <a:endParaRPr lang="en-US"/>
          </a:p>
        </p:txBody>
      </p:sp>
      <p:sp>
        <p:nvSpPr>
          <p:cNvPr id="23" name="Title 22"/>
          <p:cNvSpPr>
            <a:spLocks noGrp="1"/>
          </p:cNvSpPr>
          <p:nvPr>
            <p:ph type="title"/>
          </p:nvPr>
        </p:nvSpPr>
        <p:spPr/>
        <p:txBody>
          <a:bodyPr rtlCol="0" anchor="b" anchorCtr="0"/>
          <a:lstStyle/>
          <a:p>
            <a:r>
              <a:rPr kumimoji="0" lang="en-CA"/>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Date Placeholder 2"/>
          <p:cNvSpPr>
            <a:spLocks noGrp="1"/>
          </p:cNvSpPr>
          <p:nvPr>
            <p:ph type="dt" sz="half" idx="10"/>
          </p:nvPr>
        </p:nvSpPr>
        <p:spPr/>
        <p:txBody>
          <a:bodyPr/>
          <a:lstStyle/>
          <a:p>
            <a:fld id="{50741BE2-A113-F546-8D7E-6E11DBD4BF4F}" type="datetimeFigureOut">
              <a:rPr lang="en-US" smtClean="0"/>
              <a:t>4/11/22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7800835-E8E2-734E-B4CB-A8822A76DB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741BE2-A113-F546-8D7E-6E11DBD4BF4F}" type="datetimeFigureOut">
              <a:rPr lang="en-US" smtClean="0"/>
              <a:t>4/11/22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7800835-E8E2-734E-B4CB-A8822A76DB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CA"/>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CA"/>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800835-E8E2-734E-B4CB-A8822A76DB5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741BE2-A113-F546-8D7E-6E11DBD4BF4F}" type="datetimeFigureOut">
              <a:rPr lang="en-US" smtClean="0"/>
              <a:t>4/11/22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7800835-E8E2-734E-B4CB-A8822A76DB5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CA"/>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CA"/>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CA"/>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741BE2-A113-F546-8D7E-6E11DBD4BF4F}" type="datetimeFigureOut">
              <a:rPr lang="en-US" smtClean="0"/>
              <a:t>4/11/22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741BE2-A113-F546-8D7E-6E11DBD4BF4F}" type="datetimeFigureOut">
              <a:rPr lang="en-US" smtClean="0"/>
              <a:t>4/11/22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800835-E8E2-734E-B4CB-A8822A76DB5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CA"/>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CA"/>
              <a:t>Click to edit Master text styles</a:t>
            </a:r>
          </a:p>
          <a:p>
            <a:pPr lvl="1" eaLnBrk="1" latinLnBrk="0" hangingPunct="1"/>
            <a:r>
              <a:rPr kumimoji="0" lang="en-CA"/>
              <a:t>Second level</a:t>
            </a:r>
          </a:p>
          <a:p>
            <a:pPr lvl="2" eaLnBrk="1" latinLnBrk="0" hangingPunct="1"/>
            <a:r>
              <a:rPr kumimoji="0" lang="en-CA"/>
              <a:t>Third level</a:t>
            </a:r>
          </a:p>
          <a:p>
            <a:pPr lvl="3" eaLnBrk="1" latinLnBrk="0" hangingPunct="1"/>
            <a:r>
              <a:rPr kumimoji="0" lang="en-CA"/>
              <a:t>Fourth level</a:t>
            </a:r>
          </a:p>
          <a:p>
            <a:pPr lvl="4" eaLnBrk="1" latinLnBrk="0" hangingPunct="1"/>
            <a:r>
              <a:rPr kumimoji="0" lang="en-CA"/>
              <a:t>Fifth level</a:t>
            </a:r>
            <a:endParaRPr kumimoji="0"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5238"/>
            <a:ext cx="7772400" cy="1468362"/>
          </a:xfrm>
        </p:spPr>
        <p:txBody>
          <a:bodyPr/>
          <a:lstStyle/>
          <a:p>
            <a:r>
              <a:rPr lang="el-GR" dirty="0"/>
              <a:t>Προβλήματα πειθαρχίας στην τάξη</a:t>
            </a:r>
            <a:endParaRPr lang="en-US" dirty="0"/>
          </a:p>
        </p:txBody>
      </p:sp>
    </p:spTree>
    <p:extLst>
      <p:ext uri="{BB962C8B-B14F-4D97-AF65-F5344CB8AC3E}">
        <p14:creationId xmlns:p14="http://schemas.microsoft.com/office/powerpoint/2010/main" val="1113294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4315"/>
          </a:xfrm>
        </p:spPr>
        <p:txBody>
          <a:bodyPr>
            <a:normAutofit/>
          </a:bodyPr>
          <a:lstStyle/>
          <a:p>
            <a:r>
              <a:rPr lang="el-GR" dirty="0"/>
              <a:t>Παραδείγματα κανόνων</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90000"/>
              </a:lnSpc>
            </a:pPr>
            <a:r>
              <a:rPr lang="el-GR" dirty="0"/>
              <a:t>Εκπαιδευτικός Α</a:t>
            </a:r>
            <a:r>
              <a:rPr lang="en-US" dirty="0"/>
              <a:t>: </a:t>
            </a:r>
            <a:r>
              <a:rPr lang="el-GR" b="1" i="1" dirty="0"/>
              <a:t>«Να θυμάστε ότι όταν θέλετε να πείτε κάτι μέσα στην τάξη, θα πρέπει να σηκώνετε το χέρι σας. Δε θέλω να ακούσω κανέναν να μιλάει χωρίς προηγουμένως να έχει σηκώσει το χέρι του. Όταν φωνάζετε όλοι μαζί, δεν ακούγεται τελικά κανένας.»</a:t>
            </a:r>
            <a:r>
              <a:rPr lang="el-GR" dirty="0"/>
              <a:t> (στην αρχή της σχολικής χρονιάς)</a:t>
            </a:r>
          </a:p>
          <a:p>
            <a:pPr>
              <a:lnSpc>
                <a:spcPct val="90000"/>
              </a:lnSpc>
            </a:pPr>
            <a:r>
              <a:rPr lang="el-GR" dirty="0"/>
              <a:t>Εκπαιδευτικός Β</a:t>
            </a:r>
            <a:r>
              <a:rPr lang="en-US" dirty="0"/>
              <a:t>: </a:t>
            </a:r>
            <a:r>
              <a:rPr lang="el-GR" b="1" i="1" dirty="0"/>
              <a:t>«Τι κάνουμε πάντα όταν θέλουμε να πάρουμε το λόγο;»</a:t>
            </a:r>
            <a:r>
              <a:rPr lang="el-GR" i="1" dirty="0"/>
              <a:t> </a:t>
            </a:r>
            <a:r>
              <a:rPr lang="el-GR" dirty="0"/>
              <a:t>(την πρώτη μέρα της σχολικής χρονιάς)</a:t>
            </a:r>
          </a:p>
          <a:p>
            <a:pPr>
              <a:lnSpc>
                <a:spcPct val="90000"/>
              </a:lnSpc>
            </a:pPr>
            <a:r>
              <a:rPr lang="el-GR" dirty="0"/>
              <a:t>Εκπαιδευτικός Γ</a:t>
            </a:r>
            <a:r>
              <a:rPr lang="en-US" dirty="0"/>
              <a:t>: </a:t>
            </a:r>
            <a:r>
              <a:rPr lang="el-GR" b="1" i="1" dirty="0"/>
              <a:t>«Βλέπω ότι φωνάζετε συνέχεια </a:t>
            </a:r>
            <a:r>
              <a:rPr lang="ja-JP" altLang="el-GR" b="1" i="1" dirty="0">
                <a:latin typeface="Arial"/>
              </a:rPr>
              <a:t>‘</a:t>
            </a:r>
            <a:r>
              <a:rPr lang="el-GR" b="1" i="1" dirty="0"/>
              <a:t>Κυρία, κυρία</a:t>
            </a:r>
            <a:r>
              <a:rPr lang="ja-JP" altLang="el-GR" b="1" i="1" dirty="0">
                <a:latin typeface="Arial"/>
              </a:rPr>
              <a:t>’</a:t>
            </a:r>
            <a:r>
              <a:rPr lang="el-GR" b="1" i="1" dirty="0"/>
              <a:t> χωρίς να σηκώνετε χέρι. Για να δω τα χεράκια σηκωμένα και μετά θα αποφασίσω ποιος θα μιλήσει.»</a:t>
            </a:r>
            <a:r>
              <a:rPr lang="el-GR" dirty="0"/>
              <a:t> (δεύτερη μέρα μαθημάτων)</a:t>
            </a:r>
          </a:p>
          <a:p>
            <a:endParaRPr lang="en-US" dirty="0"/>
          </a:p>
        </p:txBody>
      </p:sp>
    </p:spTree>
    <p:extLst>
      <p:ext uri="{BB962C8B-B14F-4D97-AF65-F5344CB8AC3E}">
        <p14:creationId xmlns:p14="http://schemas.microsoft.com/office/powerpoint/2010/main" val="428157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7276"/>
          </a:xfrm>
        </p:spPr>
        <p:txBody>
          <a:bodyPr/>
          <a:lstStyle/>
          <a:p>
            <a:r>
              <a:rPr lang="el-GR" dirty="0"/>
              <a:t>Αυτοέλεγχος και διαπραγμάτευση</a:t>
            </a:r>
            <a:endParaRPr lang="en-US" dirty="0"/>
          </a:p>
        </p:txBody>
      </p:sp>
      <p:sp>
        <p:nvSpPr>
          <p:cNvPr id="3" name="Content Placeholder 2"/>
          <p:cNvSpPr>
            <a:spLocks noGrp="1"/>
          </p:cNvSpPr>
          <p:nvPr>
            <p:ph sz="quarter" idx="1"/>
          </p:nvPr>
        </p:nvSpPr>
        <p:spPr/>
        <p:txBody>
          <a:bodyPr>
            <a:normAutofit/>
          </a:bodyPr>
          <a:lstStyle/>
          <a:p>
            <a:r>
              <a:rPr lang="el-GR" dirty="0"/>
              <a:t>Έρευνες έχουν δείξει ότι τα προβλήματα διαχείρισης της τάξης μειώνονται αν τα παιδιά καταλάβουν γιατί πρέπει να εφαρμόζονται κάποιοι κανόνες ή αν ενημερωθούν για το είδος της συμπεριφοράς που είναι αποδεκτό.</a:t>
            </a:r>
          </a:p>
          <a:p>
            <a:r>
              <a:rPr lang="el-GR" dirty="0"/>
              <a:t>Ο εκπαιδευτικός οφείλει να εξηγήσει στα παιδιά ποιους κανόνες θεωρεί ο ίδιος απαραίτητους, αλλά να δίνει και στα παιδιά τη δυνατότητα να προτείνουν κάποιους καινούργιους ή να κάνουν τροποποιήσεις των ήδη υπαρχόντων.</a:t>
            </a:r>
            <a:r>
              <a:rPr lang="el-GR" sz="2800" dirty="0"/>
              <a:t> </a:t>
            </a:r>
          </a:p>
          <a:p>
            <a:endParaRPr lang="en-US" dirty="0"/>
          </a:p>
        </p:txBody>
      </p:sp>
    </p:spTree>
    <p:extLst>
      <p:ext uri="{BB962C8B-B14F-4D97-AF65-F5344CB8AC3E}">
        <p14:creationId xmlns:p14="http://schemas.microsoft.com/office/powerpoint/2010/main" val="57195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65285"/>
            <a:ext cx="8229600" cy="4887450"/>
          </a:xfrm>
        </p:spPr>
        <p:txBody>
          <a:bodyPr>
            <a:normAutofit/>
          </a:bodyPr>
          <a:lstStyle/>
          <a:p>
            <a:endParaRPr lang="el-GR" dirty="0"/>
          </a:p>
          <a:p>
            <a:r>
              <a:rPr lang="el-GR" dirty="0"/>
              <a:t>Τι είναι τελικά διαπραγματεύσιμο; </a:t>
            </a:r>
          </a:p>
          <a:p>
            <a:r>
              <a:rPr lang="el-GR" dirty="0"/>
              <a:t>Τα παιδιά είναι απαραίτητο να συνειδητοποιήσουν την ανάγκη ύπαρξης κανόνων.</a:t>
            </a:r>
          </a:p>
          <a:p>
            <a:r>
              <a:rPr lang="el-GR" dirty="0"/>
              <a:t>Τα παιδιά πρέπει να έρθουν αντιμέτωπα με θέματα όπως η αυτοπειθαρχία, ο αυτοέλεγχος, ο αλληλοσεβασμός. </a:t>
            </a:r>
          </a:p>
          <a:p>
            <a:r>
              <a:rPr lang="el-GR" dirty="0"/>
              <a:t>Την τελική ευθύνη για τους κανόνες την έχουν οι εκπαιδευτικοί.</a:t>
            </a:r>
          </a:p>
          <a:p>
            <a:endParaRPr lang="en-US" dirty="0"/>
          </a:p>
        </p:txBody>
      </p:sp>
    </p:spTree>
    <p:extLst>
      <p:ext uri="{BB962C8B-B14F-4D97-AF65-F5344CB8AC3E}">
        <p14:creationId xmlns:p14="http://schemas.microsoft.com/office/powerpoint/2010/main" val="2551879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4315"/>
          </a:xfrm>
        </p:spPr>
        <p:txBody>
          <a:bodyPr/>
          <a:lstStyle/>
          <a:p>
            <a:r>
              <a:rPr lang="el-GR" dirty="0"/>
              <a:t>Τρόποι καθιέρωσης κανόνων</a:t>
            </a:r>
            <a:endParaRPr lang="en-US" dirty="0"/>
          </a:p>
        </p:txBody>
      </p:sp>
      <p:sp>
        <p:nvSpPr>
          <p:cNvPr id="3" name="Content Placeholder 2"/>
          <p:cNvSpPr>
            <a:spLocks noGrp="1"/>
          </p:cNvSpPr>
          <p:nvPr>
            <p:ph sz="quarter" idx="1"/>
          </p:nvPr>
        </p:nvSpPr>
        <p:spPr/>
        <p:txBody>
          <a:bodyPr>
            <a:normAutofit/>
          </a:bodyPr>
          <a:lstStyle/>
          <a:p>
            <a:r>
              <a:rPr lang="el-GR" b="1" i="1" dirty="0"/>
              <a:t>Γενικός κανόνας</a:t>
            </a:r>
            <a:r>
              <a:rPr lang="en-US" b="1" i="1" dirty="0"/>
              <a:t>:</a:t>
            </a:r>
            <a:r>
              <a:rPr lang="en-US" dirty="0"/>
              <a:t> </a:t>
            </a:r>
            <a:r>
              <a:rPr lang="el-GR" dirty="0"/>
              <a:t>« Πρέπει να δείχνετε σεβασμό προς τους άλλους.»</a:t>
            </a:r>
          </a:p>
          <a:p>
            <a:r>
              <a:rPr lang="el-GR" b="1" i="1" dirty="0"/>
              <a:t>Ειδικός κανόνας</a:t>
            </a:r>
            <a:r>
              <a:rPr lang="en-US" b="1" i="1" dirty="0"/>
              <a:t>:</a:t>
            </a:r>
            <a:r>
              <a:rPr lang="en-US" dirty="0"/>
              <a:t> </a:t>
            </a:r>
            <a:r>
              <a:rPr lang="el-GR" dirty="0"/>
              <a:t>« Πρέπει να σηκώνετε το χέρι σας όταν θέλετε να μιλήσετε.»</a:t>
            </a:r>
          </a:p>
          <a:p>
            <a:r>
              <a:rPr lang="el-GR" b="1" i="1" dirty="0"/>
              <a:t>Κανόνας με εξήγηση</a:t>
            </a:r>
            <a:r>
              <a:rPr lang="en-US" dirty="0"/>
              <a:t>: </a:t>
            </a:r>
            <a:r>
              <a:rPr lang="el-GR" dirty="0"/>
              <a:t>« Δεν πρέπει να σπρώχνετε  ο ένας τον άλλον, γιατί αν κάποιος πέσει μπορεί να χτυπήσει άσχημα.»</a:t>
            </a:r>
          </a:p>
          <a:p>
            <a:r>
              <a:rPr lang="el-GR" b="1" i="1" dirty="0"/>
              <a:t>Γενική ερώτηση</a:t>
            </a:r>
            <a:r>
              <a:rPr lang="en-US" b="1" i="1" dirty="0"/>
              <a:t>:</a:t>
            </a:r>
            <a:r>
              <a:rPr lang="en-US" dirty="0"/>
              <a:t> </a:t>
            </a:r>
            <a:r>
              <a:rPr lang="el-GR" dirty="0"/>
              <a:t>«Τι μπορούμε να κάνουμε για να πάρουμε μεγαλύτερους βαθμούς στο επόμενο διαγώνισμα;»</a:t>
            </a:r>
          </a:p>
          <a:p>
            <a:endParaRPr lang="en-US" dirty="0"/>
          </a:p>
        </p:txBody>
      </p:sp>
    </p:spTree>
    <p:extLst>
      <p:ext uri="{BB962C8B-B14F-4D97-AF65-F5344CB8AC3E}">
        <p14:creationId xmlns:p14="http://schemas.microsoft.com/office/powerpoint/2010/main" val="2635426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51429"/>
            <a:ext cx="8229600" cy="4674734"/>
          </a:xfrm>
        </p:spPr>
        <p:txBody>
          <a:bodyPr>
            <a:normAutofit fontScale="92500" lnSpcReduction="20000"/>
          </a:bodyPr>
          <a:lstStyle/>
          <a:p>
            <a:endParaRPr lang="el-GR" b="1" i="1" dirty="0"/>
          </a:p>
          <a:p>
            <a:r>
              <a:rPr lang="el-GR" b="1" i="1" dirty="0"/>
              <a:t>Ειδική ερώτηση</a:t>
            </a:r>
            <a:r>
              <a:rPr lang="en-US" b="1" i="1" dirty="0"/>
              <a:t>:</a:t>
            </a:r>
            <a:r>
              <a:rPr lang="en-US" dirty="0"/>
              <a:t> </a:t>
            </a:r>
            <a:r>
              <a:rPr lang="el-GR" dirty="0"/>
              <a:t>«τι θα συνέβαινε αν το κάθε παιδί καθόταν κάθε μέρα και σε διαφορετική θέση;»</a:t>
            </a:r>
          </a:p>
          <a:p>
            <a:r>
              <a:rPr lang="el-GR" b="1" i="1" dirty="0"/>
              <a:t>Περιστασιακός κανόνας</a:t>
            </a:r>
            <a:r>
              <a:rPr lang="en-US" b="1" i="1" dirty="0"/>
              <a:t>:</a:t>
            </a:r>
            <a:r>
              <a:rPr lang="en-US" dirty="0"/>
              <a:t> </a:t>
            </a:r>
            <a:r>
              <a:rPr lang="el-GR" dirty="0"/>
              <a:t>« </a:t>
            </a:r>
            <a:r>
              <a:rPr lang="ja-JP" altLang="el-GR" dirty="0">
                <a:latin typeface="Arial"/>
              </a:rPr>
              <a:t>‘</a:t>
            </a:r>
            <a:r>
              <a:rPr lang="el-GR" dirty="0"/>
              <a:t>Ακόμα δεν άρχισες να γράφεις;</a:t>
            </a:r>
            <a:r>
              <a:rPr lang="ja-JP" altLang="el-GR" dirty="0">
                <a:latin typeface="Arial"/>
              </a:rPr>
              <a:t>’</a:t>
            </a:r>
            <a:r>
              <a:rPr lang="el-GR" dirty="0"/>
              <a:t> </a:t>
            </a:r>
            <a:r>
              <a:rPr lang="ja-JP" altLang="el-GR" dirty="0">
                <a:latin typeface="Arial"/>
              </a:rPr>
              <a:t>‘</a:t>
            </a:r>
            <a:r>
              <a:rPr lang="el-GR" dirty="0"/>
              <a:t>Δεν καταλαβαίνω τι πρέπει να κάνω.</a:t>
            </a:r>
            <a:r>
              <a:rPr lang="ja-JP" altLang="el-GR" dirty="0">
                <a:latin typeface="Arial"/>
              </a:rPr>
              <a:t>’</a:t>
            </a:r>
            <a:r>
              <a:rPr lang="el-GR" dirty="0"/>
              <a:t> </a:t>
            </a:r>
            <a:r>
              <a:rPr lang="ja-JP" altLang="el-GR" dirty="0">
                <a:latin typeface="Arial"/>
              </a:rPr>
              <a:t>‘</a:t>
            </a:r>
            <a:r>
              <a:rPr lang="el-GR" dirty="0"/>
              <a:t>Αν δεν καταλαβαίνεις κάτι, θα πρέπει να σηκώσεις το χέρι σου και όχι να κάθεσαι και να περιμένεις να έρθω εγώ να σου εξηγήσω.</a:t>
            </a:r>
            <a:r>
              <a:rPr lang="ja-JP" altLang="el-GR" dirty="0">
                <a:latin typeface="Arial"/>
              </a:rPr>
              <a:t>’</a:t>
            </a:r>
            <a:r>
              <a:rPr lang="el-GR" dirty="0"/>
              <a:t>»</a:t>
            </a:r>
          </a:p>
          <a:p>
            <a:r>
              <a:rPr lang="el-GR" b="1" i="1" dirty="0"/>
              <a:t>Διαπραγμάτευση</a:t>
            </a:r>
            <a:r>
              <a:rPr lang="en-US" b="1" i="1" dirty="0"/>
              <a:t>:</a:t>
            </a:r>
            <a:r>
              <a:rPr lang="en-US" dirty="0"/>
              <a:t> </a:t>
            </a:r>
            <a:r>
              <a:rPr lang="el-GR" dirty="0"/>
              <a:t>«Σας επέτρεψα να μιλάτε μεταξύ σας όσο κάνετε την εργασίας σας, αλλά κάνετε πλέον υπερβολικό θόρυβο. Ας συζητήσουμε λοιπόν για λίγο τι μπορούμε να κάνουμε για ν</a:t>
            </a:r>
            <a:r>
              <a:rPr lang="ja-JP" altLang="el-GR" dirty="0">
                <a:latin typeface="Arial"/>
              </a:rPr>
              <a:t>’</a:t>
            </a:r>
            <a:r>
              <a:rPr lang="el-GR" dirty="0"/>
              <a:t> αλλάξουμε αυτήν την κατάσταση.»</a:t>
            </a:r>
          </a:p>
          <a:p>
            <a:endParaRPr lang="en-US" dirty="0"/>
          </a:p>
        </p:txBody>
      </p:sp>
    </p:spTree>
    <p:extLst>
      <p:ext uri="{BB962C8B-B14F-4D97-AF65-F5344CB8AC3E}">
        <p14:creationId xmlns:p14="http://schemas.microsoft.com/office/powerpoint/2010/main" val="398806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6312"/>
          </a:xfrm>
        </p:spPr>
        <p:txBody>
          <a:bodyPr>
            <a:normAutofit/>
          </a:bodyPr>
          <a:lstStyle/>
          <a:p>
            <a:r>
              <a:rPr lang="el-GR" dirty="0"/>
              <a:t>Τεχνικές διαχείρισης συμπεριφοράς</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t>Διατηρήστε οπτική επαφή με τους μαθητές</a:t>
            </a:r>
          </a:p>
          <a:p>
            <a:r>
              <a:rPr lang="el-GR" dirty="0"/>
              <a:t>Xρησιμοποιήστε λεκτικά σχήματα</a:t>
            </a:r>
          </a:p>
          <a:p>
            <a:r>
              <a:rPr lang="el-GR" dirty="0"/>
              <a:t>Mετακινηθείτε κοντά τους</a:t>
            </a:r>
          </a:p>
          <a:p>
            <a:r>
              <a:rPr lang="el-GR" dirty="0"/>
              <a:t>Χαμογελάστε, κουνήστε το κεφάλι</a:t>
            </a:r>
          </a:p>
          <a:p>
            <a:r>
              <a:rPr lang="el-GR" dirty="0"/>
              <a:t>Ρωτήστε με πολύ ήρεμο τρόπο να σας πουν τον κανόνα  που παρενέβησαν.</a:t>
            </a:r>
          </a:p>
          <a:p>
            <a:r>
              <a:rPr lang="el-GR" dirty="0"/>
              <a:t>Πείτε με σταθερή και ευγενική φωνή να σταματήσουν.</a:t>
            </a:r>
          </a:p>
          <a:p>
            <a:r>
              <a:rPr lang="el-GR" dirty="0"/>
              <a:t>Ενημερώστε την οικογένειά για την εκδήλωση επιθυμητής ή μη συμπεριφοράς</a:t>
            </a:r>
          </a:p>
          <a:p>
            <a:r>
              <a:rPr lang="el-GR" dirty="0"/>
              <a:t>Στρέψτε τους την προσοχή στις εργασίες που εκείνη την ώρα λαμβάνουν χώρα και υπενθυμίστε τι χρειάζεται να πράξουν.</a:t>
            </a:r>
          </a:p>
          <a:p>
            <a:endParaRPr lang="en-US" dirty="0"/>
          </a:p>
        </p:txBody>
      </p:sp>
    </p:spTree>
    <p:extLst>
      <p:ext uri="{BB962C8B-B14F-4D97-AF65-F5344CB8AC3E}">
        <p14:creationId xmlns:p14="http://schemas.microsoft.com/office/powerpoint/2010/main" val="4010437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11905"/>
            <a:ext cx="8229600" cy="4614258"/>
          </a:xfrm>
        </p:spPr>
        <p:txBody>
          <a:bodyPr/>
          <a:lstStyle/>
          <a:p>
            <a:r>
              <a:rPr lang="el-GR" dirty="0"/>
              <a:t>Χρησιμοποιείτε τη λεκτική και μη λεκτική επικοινωνία αποτελεσματικά</a:t>
            </a:r>
          </a:p>
          <a:p>
            <a:r>
              <a:rPr lang="el-GR" dirty="0"/>
              <a:t>Τύποι μη λεκτικής επικοινωνίας</a:t>
            </a:r>
          </a:p>
          <a:p>
            <a:pPr lvl="1"/>
            <a:r>
              <a:rPr lang="el-GR" dirty="0"/>
              <a:t>Έκφραση προσώπου</a:t>
            </a:r>
          </a:p>
          <a:p>
            <a:pPr lvl="1"/>
            <a:r>
              <a:rPr lang="el-GR" dirty="0"/>
              <a:t>Εστίαση ματιών</a:t>
            </a:r>
          </a:p>
          <a:p>
            <a:pPr lvl="1"/>
            <a:r>
              <a:rPr lang="el-GR" dirty="0"/>
              <a:t>Στάση σώματος και χειρονομίες</a:t>
            </a:r>
          </a:p>
          <a:p>
            <a:pPr lvl="1"/>
            <a:r>
              <a:rPr lang="el-GR" dirty="0"/>
              <a:t>Τόνος φωνής.</a:t>
            </a:r>
          </a:p>
          <a:p>
            <a:pPr marL="0" indent="0">
              <a:buNone/>
            </a:pPr>
            <a:endParaRPr lang="el-GR" dirty="0"/>
          </a:p>
        </p:txBody>
      </p:sp>
    </p:spTree>
    <p:extLst>
      <p:ext uri="{BB962C8B-B14F-4D97-AF65-F5344CB8AC3E}">
        <p14:creationId xmlns:p14="http://schemas.microsoft.com/office/powerpoint/2010/main" val="1344479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Διδασκαλία. Ενέργειες</a:t>
            </a:r>
            <a:r>
              <a:rPr lang="en-CA" dirty="0"/>
              <a:t>-</a:t>
            </a:r>
            <a:r>
              <a:rPr lang="el-GR" dirty="0"/>
              <a:t>κλειδιά</a:t>
            </a:r>
            <a:endParaRPr lang="en-US" dirty="0"/>
          </a:p>
        </p:txBody>
      </p:sp>
      <p:sp>
        <p:nvSpPr>
          <p:cNvPr id="3" name="Content Placeholder 2"/>
          <p:cNvSpPr>
            <a:spLocks noGrp="1"/>
          </p:cNvSpPr>
          <p:nvPr>
            <p:ph sz="quarter" idx="1"/>
          </p:nvPr>
        </p:nvSpPr>
        <p:spPr/>
        <p:txBody>
          <a:bodyPr>
            <a:normAutofit lnSpcReduction="10000"/>
          </a:bodyPr>
          <a:lstStyle/>
          <a:p>
            <a:r>
              <a:rPr lang="el-GR" dirty="0"/>
              <a:t>Πέντε βασικές ενέργειες-κλειδιά που προκύπτουν από διάφορες μελέτες είναι σημαντικές και καθοριστικές για μια αποτελεσματική διδασκαλία και για την οργάνωση και διοίκηση της τάξης.  Aυτές είναι:</a:t>
            </a:r>
          </a:p>
          <a:p>
            <a:r>
              <a:rPr lang="el-GR" dirty="0"/>
              <a:t>Σαφήνεια</a:t>
            </a:r>
          </a:p>
          <a:p>
            <a:r>
              <a:rPr lang="el-GR" dirty="0"/>
              <a:t>Ποικιλία</a:t>
            </a:r>
          </a:p>
          <a:p>
            <a:r>
              <a:rPr lang="el-GR" dirty="0"/>
              <a:t>Προσήλωση στο έργο</a:t>
            </a:r>
          </a:p>
          <a:p>
            <a:r>
              <a:rPr lang="el-GR" dirty="0"/>
              <a:t>Eπικέντρωση στη μαθησιακή διαδικασία</a:t>
            </a:r>
          </a:p>
          <a:p>
            <a:r>
              <a:rPr lang="el-GR" dirty="0"/>
              <a:t>Iκανοποιητικός βαθμός επιτυχίας</a:t>
            </a:r>
          </a:p>
        </p:txBody>
      </p:sp>
    </p:spTree>
    <p:extLst>
      <p:ext uri="{BB962C8B-B14F-4D97-AF65-F5344CB8AC3E}">
        <p14:creationId xmlns:p14="http://schemas.microsoft.com/office/powerpoint/2010/main" val="4073116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832551"/>
            <a:ext cx="4040188" cy="4293612"/>
          </a:xfrm>
        </p:spPr>
        <p:txBody>
          <a:bodyPr/>
          <a:lstStyle/>
          <a:p>
            <a:r>
              <a:rPr lang="en-US" dirty="0"/>
              <a:t>ΣAΦHNEIA</a:t>
            </a:r>
          </a:p>
          <a:p>
            <a:r>
              <a:rPr lang="el-GR" dirty="0"/>
              <a:t>Kαθαρή και κατανοητή παρουσίαση των κύριων σημείων</a:t>
            </a:r>
          </a:p>
          <a:p>
            <a:r>
              <a:rPr lang="el-GR" dirty="0"/>
              <a:t>Λογική, βήμα προς βήμα πορεία</a:t>
            </a:r>
          </a:p>
          <a:p>
            <a:r>
              <a:rPr lang="el-GR" dirty="0"/>
              <a:t>Σαφής, άμεση προφορική παρουσίαση</a:t>
            </a:r>
          </a:p>
          <a:p>
            <a:endParaRPr lang="en-US" dirty="0"/>
          </a:p>
        </p:txBody>
      </p:sp>
      <p:sp>
        <p:nvSpPr>
          <p:cNvPr id="6" name="Content Placeholder 5"/>
          <p:cNvSpPr>
            <a:spLocks noGrp="1"/>
          </p:cNvSpPr>
          <p:nvPr>
            <p:ph sz="quarter" idx="4"/>
          </p:nvPr>
        </p:nvSpPr>
        <p:spPr>
          <a:xfrm>
            <a:off x="4645025" y="1832551"/>
            <a:ext cx="4041775" cy="4293612"/>
          </a:xfrm>
        </p:spPr>
        <p:txBody>
          <a:bodyPr>
            <a:normAutofit lnSpcReduction="10000"/>
          </a:bodyPr>
          <a:lstStyle/>
          <a:p>
            <a:r>
              <a:rPr lang="en-US" dirty="0"/>
              <a:t>ΠOIKIΛIA</a:t>
            </a:r>
          </a:p>
          <a:p>
            <a:r>
              <a:rPr lang="el-GR" dirty="0"/>
              <a:t>Δραστηριοτήτων (π.χ. ερωτήσεις, συζήτηση,ομαδική εργασία κτλ.)</a:t>
            </a:r>
          </a:p>
          <a:p>
            <a:r>
              <a:rPr lang="el-GR" dirty="0"/>
              <a:t>Διδακτικών μέσων (π.χ. υλικά και οπτικοακουστικά μέσα, πολλαπλές πηγές αναφοράς κτλ.)</a:t>
            </a:r>
          </a:p>
          <a:p>
            <a:endParaRPr lang="en-US" dirty="0"/>
          </a:p>
        </p:txBody>
      </p:sp>
      <p:sp>
        <p:nvSpPr>
          <p:cNvPr id="2" name="Title 1"/>
          <p:cNvSpPr>
            <a:spLocks noGrp="1"/>
          </p:cNvSpPr>
          <p:nvPr>
            <p:ph type="title"/>
          </p:nvPr>
        </p:nvSpPr>
        <p:spPr/>
        <p:txBody>
          <a:bodyPr/>
          <a:lstStyle/>
          <a:p>
            <a:r>
              <a:rPr lang="el-GR" dirty="0"/>
              <a:t>Σαφήνεια και ποικιλία</a:t>
            </a:r>
            <a:endParaRPr lang="en-US" dirty="0"/>
          </a:p>
        </p:txBody>
      </p:sp>
    </p:spTree>
    <p:extLst>
      <p:ext uri="{BB962C8B-B14F-4D97-AF65-F5344CB8AC3E}">
        <p14:creationId xmlns:p14="http://schemas.microsoft.com/office/powerpoint/2010/main" val="1293033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Προσήλωση στο έργο</a:t>
            </a:r>
            <a:endParaRPr lang="en-US" dirty="0"/>
          </a:p>
        </p:txBody>
      </p:sp>
      <p:sp>
        <p:nvSpPr>
          <p:cNvPr id="3" name="Content Placeholder 2"/>
          <p:cNvSpPr>
            <a:spLocks noGrp="1"/>
          </p:cNvSpPr>
          <p:nvPr>
            <p:ph sz="quarter" idx="1"/>
          </p:nvPr>
        </p:nvSpPr>
        <p:spPr/>
        <p:txBody>
          <a:bodyPr>
            <a:normAutofit fontScale="92500" lnSpcReduction="10000"/>
          </a:bodyPr>
          <a:lstStyle/>
          <a:p>
            <a:r>
              <a:rPr lang="el-GR"/>
              <a:t>Oι</a:t>
            </a:r>
            <a:r>
              <a:rPr lang="el-GR" dirty="0"/>
              <a:t> εκπαιδευτικοί που επικεντρώνονται στη διδασκαλία τους:</a:t>
            </a:r>
          </a:p>
          <a:p>
            <a:r>
              <a:rPr lang="el-GR" dirty="0"/>
              <a:t>Εστιάζουν την προσοχή τους στους στόχους που θέλουν να πετύχουν σε μια συγκεκριμένη χρονική περίοδο</a:t>
            </a:r>
          </a:p>
          <a:p>
            <a:r>
              <a:rPr lang="el-GR" dirty="0"/>
              <a:t>Έχουν υψηλές και ρεαλιστικές προσδοκίες για την επίδοση των μαθητών τους</a:t>
            </a:r>
          </a:p>
          <a:p>
            <a:r>
              <a:rPr lang="el-GR" dirty="0"/>
              <a:t>Προετοιμάζουν και οργανώνουν με κάθε λεπτομέρεια τα σχέδια μαθημάτων τους.</a:t>
            </a:r>
          </a:p>
          <a:p>
            <a:r>
              <a:rPr lang="el-GR" dirty="0"/>
              <a:t>Αξιολογούν την επίδοση των μαθητών τους συστηματικά με ποικίλους τρόπους, και σε διαφορετικές χρονικές στιγμές. </a:t>
            </a:r>
          </a:p>
          <a:p>
            <a:endParaRPr lang="en-US" dirty="0"/>
          </a:p>
        </p:txBody>
      </p:sp>
    </p:spTree>
    <p:extLst>
      <p:ext uri="{BB962C8B-B14F-4D97-AF65-F5344CB8AC3E}">
        <p14:creationId xmlns:p14="http://schemas.microsoft.com/office/powerpoint/2010/main" val="256014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4522"/>
          </a:xfrm>
        </p:spPr>
        <p:txBody>
          <a:bodyPr>
            <a:normAutofit/>
          </a:bodyPr>
          <a:lstStyle/>
          <a:p>
            <a:r>
              <a:rPr lang="el-GR" dirty="0"/>
              <a:t>Αποτελεσματική διαχείριση τάξης</a:t>
            </a:r>
            <a:endParaRPr lang="en-US" dirty="0"/>
          </a:p>
        </p:txBody>
      </p:sp>
      <p:sp>
        <p:nvSpPr>
          <p:cNvPr id="3" name="Content Placeholder 2"/>
          <p:cNvSpPr>
            <a:spLocks noGrp="1"/>
          </p:cNvSpPr>
          <p:nvPr>
            <p:ph sz="quarter" idx="1"/>
          </p:nvPr>
        </p:nvSpPr>
        <p:spPr/>
        <p:txBody>
          <a:bodyPr>
            <a:normAutofit/>
          </a:bodyPr>
          <a:lstStyle/>
          <a:p>
            <a:pPr marL="0" indent="0">
              <a:buNone/>
            </a:pPr>
            <a:r>
              <a:rPr lang="el-GR" dirty="0"/>
              <a:t>Αρχές αποτελεσματικής οργάνωσης και διοίκησης</a:t>
            </a:r>
          </a:p>
          <a:p>
            <a:pPr marL="0" indent="0">
              <a:buNone/>
            </a:pPr>
            <a:endParaRPr lang="el-GR" dirty="0"/>
          </a:p>
          <a:p>
            <a:pPr marL="0" indent="0">
              <a:buNone/>
            </a:pPr>
            <a:r>
              <a:rPr lang="el-GR" dirty="0"/>
              <a:t>1. Σχέσεις εκπαιδευτικών και μαθητών</a:t>
            </a:r>
          </a:p>
          <a:p>
            <a:pPr lvl="1"/>
            <a:r>
              <a:rPr lang="el-GR" dirty="0"/>
              <a:t>Χαρακτηριστικά</a:t>
            </a:r>
          </a:p>
          <a:p>
            <a:pPr lvl="1"/>
            <a:r>
              <a:rPr lang="el-GR" dirty="0"/>
              <a:t>Διαμόρφωση κλίματος τάξης</a:t>
            </a:r>
          </a:p>
          <a:p>
            <a:pPr marL="0" indent="0">
              <a:buNone/>
            </a:pPr>
            <a:r>
              <a:rPr lang="el-GR" dirty="0"/>
              <a:t>2. Διαχείριση συμπεριφοράς μαθητών</a:t>
            </a:r>
          </a:p>
          <a:p>
            <a:pPr lvl="1"/>
            <a:r>
              <a:rPr lang="el-GR" dirty="0"/>
              <a:t>Καθιέρωση και διατήρηση σαφών και αναγκαίων κανόνων και διαδικασιών</a:t>
            </a:r>
          </a:p>
          <a:p>
            <a:pPr lvl="1"/>
            <a:r>
              <a:rPr lang="el-GR" dirty="0"/>
              <a:t>Διδασκαλία</a:t>
            </a:r>
          </a:p>
          <a:p>
            <a:pPr marL="0" indent="0">
              <a:buNone/>
            </a:pPr>
            <a:r>
              <a:rPr lang="el-GR" dirty="0"/>
              <a:t>3. Ενέργειες-κλειδιά αποτελεσματικής διδασκαλίας</a:t>
            </a:r>
          </a:p>
          <a:p>
            <a:endParaRPr lang="en-US" dirty="0"/>
          </a:p>
        </p:txBody>
      </p:sp>
    </p:spTree>
    <p:extLst>
      <p:ext uri="{BB962C8B-B14F-4D97-AF65-F5344CB8AC3E}">
        <p14:creationId xmlns:p14="http://schemas.microsoft.com/office/powerpoint/2010/main" val="3302150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Επικέντρωση στη μαθησιακή διαδικασία</a:t>
            </a:r>
            <a:endParaRPr lang="en-US" dirty="0"/>
          </a:p>
        </p:txBody>
      </p:sp>
      <p:sp>
        <p:nvSpPr>
          <p:cNvPr id="3" name="Content Placeholder 2"/>
          <p:cNvSpPr>
            <a:spLocks noGrp="1"/>
          </p:cNvSpPr>
          <p:nvPr>
            <p:ph sz="quarter" idx="1"/>
          </p:nvPr>
        </p:nvSpPr>
        <p:spPr/>
        <p:txBody>
          <a:bodyPr>
            <a:normAutofit/>
          </a:bodyPr>
          <a:lstStyle/>
          <a:p>
            <a:r>
              <a:rPr lang="el-GR" dirty="0"/>
              <a:t>Oι αποτελεσματικοί εκπαιδευτικοί επιδιώκουν να αυξήσουν το χρόνο μάθησης και το χρόνο που αφιερώνουν οι μαθητές στην εργασία τους.</a:t>
            </a:r>
          </a:p>
          <a:p>
            <a:r>
              <a:rPr lang="el-GR" dirty="0"/>
              <a:t>H ευρεία χρήση διαφόρων διδακτικών μέσων, η ανάθεση αξιόλογων εργασιών, η συστηματική παρακολούθηση των εργασιών, η έγκαιρη αντιμετώπιση αρνητικών συμπεριφορών και η ελαχιστοποίηση  χρονοβόρων διαδικασιών θεωρούνται σημαντικά συστατικά της μαθησιακής διαδικασίας.</a:t>
            </a:r>
          </a:p>
          <a:p>
            <a:endParaRPr lang="en-US" dirty="0"/>
          </a:p>
        </p:txBody>
      </p:sp>
    </p:spTree>
    <p:extLst>
      <p:ext uri="{BB962C8B-B14F-4D97-AF65-F5344CB8AC3E}">
        <p14:creationId xmlns:p14="http://schemas.microsoft.com/office/powerpoint/2010/main" val="2667575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Να θυμάστε...</a:t>
            </a:r>
            <a:endParaRPr lang="en-US" dirty="0"/>
          </a:p>
        </p:txBody>
      </p:sp>
      <p:sp>
        <p:nvSpPr>
          <p:cNvPr id="3" name="Content Placeholder 2"/>
          <p:cNvSpPr>
            <a:spLocks noGrp="1"/>
          </p:cNvSpPr>
          <p:nvPr>
            <p:ph sz="quarter" idx="1"/>
          </p:nvPr>
        </p:nvSpPr>
        <p:spPr/>
        <p:txBody>
          <a:bodyPr/>
          <a:lstStyle/>
          <a:p>
            <a:r>
              <a:rPr lang="en-CA" dirty="0"/>
              <a:t>“</a:t>
            </a:r>
            <a:r>
              <a:rPr lang="el-GR" dirty="0"/>
              <a:t>Αν επαναλαμβάνεις αυτό που έκανες πάντα, τότε θα έχεις αυτό που είχες πάντα.</a:t>
            </a:r>
            <a:r>
              <a:rPr lang="en-CA" dirty="0"/>
              <a:t>”</a:t>
            </a:r>
          </a:p>
          <a:p>
            <a:r>
              <a:rPr lang="el-GR" dirty="0"/>
              <a:t>Η μάθηση είναι προσωπική υπόθεση. </a:t>
            </a:r>
          </a:p>
          <a:p>
            <a:r>
              <a:rPr lang="el-GR" dirty="0"/>
              <a:t>Η μάθηση είναι ολιστική διαδικασία (περιλαμβάνει το σώμα, τα συναισθήματα, και το μυαλό).</a:t>
            </a:r>
          </a:p>
          <a:p>
            <a:r>
              <a:rPr lang="el-GR" dirty="0"/>
              <a:t>Η δημιουργία ενός θετικού κλίματος στην τάξη είναι προϋπόθεση για μια επιτυχημένη διδασκαλία.</a:t>
            </a:r>
          </a:p>
          <a:p>
            <a:r>
              <a:rPr lang="el-GR" dirty="0"/>
              <a:t>Οι 4 χρυσοί κανόνες</a:t>
            </a:r>
            <a:r>
              <a:rPr lang="en-CA" dirty="0"/>
              <a:t>:</a:t>
            </a:r>
            <a:r>
              <a:rPr lang="el-GR" dirty="0"/>
              <a:t> </a:t>
            </a:r>
            <a:r>
              <a:rPr lang="el-GR" b="1" i="1" dirty="0"/>
              <a:t>πρόληψη, φροντίδα, συνεργασία, οργάνωση</a:t>
            </a:r>
          </a:p>
          <a:p>
            <a:endParaRPr lang="en-US" dirty="0"/>
          </a:p>
        </p:txBody>
      </p:sp>
    </p:spTree>
    <p:extLst>
      <p:ext uri="{BB962C8B-B14F-4D97-AF65-F5344CB8AC3E}">
        <p14:creationId xmlns:p14="http://schemas.microsoft.com/office/powerpoint/2010/main" val="4118300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73534"/>
          </a:xfrm>
        </p:spPr>
        <p:txBody>
          <a:bodyPr>
            <a:normAutofit/>
          </a:bodyPr>
          <a:lstStyle/>
          <a:p>
            <a:r>
              <a:rPr lang="el-GR" dirty="0"/>
              <a:t>Μάθημα 1</a:t>
            </a:r>
            <a:r>
              <a:rPr lang="el-GR" baseline="30000" dirty="0"/>
              <a:t>ο</a:t>
            </a:r>
            <a:r>
              <a:rPr lang="en-CA" dirty="0"/>
              <a:t>-</a:t>
            </a:r>
            <a:r>
              <a:rPr lang="el-GR" dirty="0"/>
              <a:t>προετοιμάστε το έδαφος</a:t>
            </a:r>
            <a:endParaRPr lang="en-US" dirty="0"/>
          </a:p>
        </p:txBody>
      </p:sp>
      <p:sp>
        <p:nvSpPr>
          <p:cNvPr id="3" name="Content Placeholder 2"/>
          <p:cNvSpPr>
            <a:spLocks noGrp="1"/>
          </p:cNvSpPr>
          <p:nvPr>
            <p:ph sz="quarter" idx="1"/>
          </p:nvPr>
        </p:nvSpPr>
        <p:spPr>
          <a:xfrm>
            <a:off x="301752" y="1527047"/>
            <a:ext cx="8503920" cy="4776021"/>
          </a:xfrm>
        </p:spPr>
        <p:txBody>
          <a:bodyPr>
            <a:normAutofit lnSpcReduction="10000"/>
          </a:bodyPr>
          <a:lstStyle/>
          <a:p>
            <a:r>
              <a:rPr lang="el-GR" dirty="0"/>
              <a:t>Ο καλύτερος τρόπος για να τραβήξετε την προσοχή των μαθητών είναι να τους πείτε τι θα μπορούν να κάνουν με τις γνώσεις που θα αποκτήσουν από το μάθημα, πού αλλού θα τους φανεί χρήσιμη η γνώση που θα αποκτήσουν και πώς θα αισθάνονται οι ίδιοι με τη νέα γνώση. </a:t>
            </a:r>
          </a:p>
          <a:p>
            <a:r>
              <a:rPr lang="el-GR" dirty="0"/>
              <a:t>Χρησιμοποιείστε ιστορίες (αληθινές ή φανταστικές), βρείτε τι ενδιαφέρει περισσότερο τους μαθητές σας και εξηγήστε πώς η νέα γνώση θα τους βοηθήσει να γίνουν καλύτεροι σε αυτό.</a:t>
            </a:r>
          </a:p>
          <a:p>
            <a:r>
              <a:rPr lang="el-GR" dirty="0"/>
              <a:t>Ζητήστε τη δέσμευση των μαθητών (π.χ. Τι λέτε, το δοκιμάζουμε, είστε σύμφωνοι, κλπ)</a:t>
            </a:r>
            <a:endParaRPr lang="en-US" dirty="0"/>
          </a:p>
        </p:txBody>
      </p:sp>
    </p:spTree>
    <p:extLst>
      <p:ext uri="{BB962C8B-B14F-4D97-AF65-F5344CB8AC3E}">
        <p14:creationId xmlns:p14="http://schemas.microsoft.com/office/powerpoint/2010/main" val="1880724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Μάθημα 2</a:t>
            </a:r>
            <a:r>
              <a:rPr lang="el-GR" baseline="30000" dirty="0"/>
              <a:t>ο</a:t>
            </a:r>
            <a:r>
              <a:rPr lang="en-CA" dirty="0"/>
              <a:t>- </a:t>
            </a:r>
            <a:r>
              <a:rPr lang="el-GR" dirty="0"/>
              <a:t>Επικοινωνείστε σωστά</a:t>
            </a:r>
            <a:endParaRPr lang="en-US" dirty="0"/>
          </a:p>
        </p:txBody>
      </p:sp>
      <p:sp>
        <p:nvSpPr>
          <p:cNvPr id="3" name="Content Placeholder 2"/>
          <p:cNvSpPr>
            <a:spLocks noGrp="1"/>
          </p:cNvSpPr>
          <p:nvPr>
            <p:ph sz="quarter" idx="1"/>
          </p:nvPr>
        </p:nvSpPr>
        <p:spPr/>
        <p:txBody>
          <a:bodyPr/>
          <a:lstStyle/>
          <a:p>
            <a:r>
              <a:rPr lang="el-GR" dirty="0"/>
              <a:t>Αυτό σημαίνει ότι παρουσιάζετε τις πληροφορίες του μαθήματος με περισσότερο από έναν τρόπους</a:t>
            </a:r>
            <a:r>
              <a:rPr lang="en-CA" dirty="0"/>
              <a:t>:</a:t>
            </a:r>
            <a:r>
              <a:rPr lang="el-GR" dirty="0"/>
              <a:t> γραπτώς, προφορικώς, με κινήσεις του σώματος. </a:t>
            </a:r>
          </a:p>
          <a:p>
            <a:r>
              <a:rPr lang="el-GR" dirty="0"/>
              <a:t>Μάθετε με ποιον από τους τρεις τρόπους επικοινωνούν καλύτερα οι μαθητές σας. </a:t>
            </a:r>
          </a:p>
          <a:p>
            <a:r>
              <a:rPr lang="el-GR" dirty="0"/>
              <a:t>Δώστε σημασία στις ιδιαίτερες επικοινωνιακές προτιμήσεις γιατί εκεί μπορεί να βρίσκεται το κλειδί της επιτυχίας της διδασκαλίας σας. </a:t>
            </a:r>
            <a:endParaRPr lang="en-US" dirty="0"/>
          </a:p>
        </p:txBody>
      </p:sp>
    </p:spTree>
    <p:extLst>
      <p:ext uri="{BB962C8B-B14F-4D97-AF65-F5344CB8AC3E}">
        <p14:creationId xmlns:p14="http://schemas.microsoft.com/office/powerpoint/2010/main" val="336006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875327"/>
          </a:xfrm>
        </p:spPr>
        <p:txBody>
          <a:bodyPr>
            <a:normAutofit fontScale="90000"/>
          </a:bodyPr>
          <a:lstStyle/>
          <a:p>
            <a:r>
              <a:rPr lang="el-GR" dirty="0"/>
              <a:t>Μάθημα 3</a:t>
            </a:r>
            <a:r>
              <a:rPr lang="el-GR" baseline="30000" dirty="0"/>
              <a:t>ο</a:t>
            </a:r>
            <a:r>
              <a:rPr lang="en-CA" dirty="0"/>
              <a:t>-</a:t>
            </a:r>
            <a:r>
              <a:rPr lang="el-GR" dirty="0"/>
              <a:t>ενισχύστε την αυτοπεποίθηση των μαθητών σας. </a:t>
            </a:r>
            <a:endParaRPr lang="en-US" dirty="0"/>
          </a:p>
        </p:txBody>
      </p:sp>
      <p:sp>
        <p:nvSpPr>
          <p:cNvPr id="3" name="Content Placeholder 2"/>
          <p:cNvSpPr>
            <a:spLocks noGrp="1"/>
          </p:cNvSpPr>
          <p:nvPr>
            <p:ph sz="quarter" idx="1"/>
          </p:nvPr>
        </p:nvSpPr>
        <p:spPr>
          <a:xfrm>
            <a:off x="301752" y="1519384"/>
            <a:ext cx="8503920" cy="4878646"/>
          </a:xfrm>
        </p:spPr>
        <p:txBody>
          <a:bodyPr>
            <a:normAutofit lnSpcReduction="10000"/>
          </a:bodyPr>
          <a:lstStyle/>
          <a:p>
            <a:r>
              <a:rPr lang="el-GR" dirty="0"/>
              <a:t>Τι σκοτώνει την αυτοπεποίθηση των μαθητών;</a:t>
            </a:r>
          </a:p>
          <a:p>
            <a:pPr marL="514350" indent="-514350">
              <a:buFont typeface="+mj-lt"/>
              <a:buAutoNum type="arabicPeriod"/>
            </a:pPr>
            <a:r>
              <a:rPr lang="el-GR" dirty="0"/>
              <a:t>Η εντύπωση που έχουν για τον εαυτό τους και τις ικανότητές τους. </a:t>
            </a:r>
          </a:p>
          <a:p>
            <a:pPr marL="514350" indent="-514350">
              <a:buFont typeface="+mj-lt"/>
              <a:buAutoNum type="arabicPeriod"/>
            </a:pPr>
            <a:r>
              <a:rPr lang="el-GR" dirty="0"/>
              <a:t>Οι συγκρίσεις που κάνουν με τους άλλους συμμαθητές τους.</a:t>
            </a:r>
          </a:p>
          <a:p>
            <a:pPr marL="514350" indent="-514350">
              <a:buFont typeface="+mj-lt"/>
              <a:buAutoNum type="arabicPeriod"/>
            </a:pPr>
            <a:r>
              <a:rPr lang="el-GR" dirty="0"/>
              <a:t>Τα μηνύματα που παίρνουν από τους ενήλικες για το τι είναι ικανά να κάνουν και τι όχι. </a:t>
            </a:r>
          </a:p>
          <a:p>
            <a:pPr marL="0" indent="0">
              <a:buNone/>
            </a:pPr>
            <a:r>
              <a:rPr lang="el-GR" dirty="0"/>
              <a:t>Πώς ενισχύω την αυτοπεποίθηση;</a:t>
            </a:r>
          </a:p>
          <a:p>
            <a:pPr marL="514350" indent="-514350">
              <a:buFont typeface="+mj-lt"/>
              <a:buAutoNum type="arabicPeriod"/>
            </a:pPr>
            <a:r>
              <a:rPr lang="el-GR" dirty="0"/>
              <a:t>Θέτοντας ρεαλιστικούς στόχους με τους μαθητές</a:t>
            </a:r>
          </a:p>
          <a:p>
            <a:pPr marL="514350" indent="-514350">
              <a:buFont typeface="+mj-lt"/>
              <a:buAutoNum type="arabicPeriod"/>
            </a:pPr>
            <a:r>
              <a:rPr lang="el-GR" dirty="0"/>
              <a:t>Δίνοντας έμφαση στο τι μπορούν να κάνουν, και όχι στο τι δεν μπορούν να πετύχουν. </a:t>
            </a:r>
          </a:p>
          <a:p>
            <a:pPr marL="0" indent="0">
              <a:buNone/>
            </a:pPr>
            <a:endParaRPr lang="en-US" dirty="0"/>
          </a:p>
        </p:txBody>
      </p:sp>
    </p:spTree>
    <p:extLst>
      <p:ext uri="{BB962C8B-B14F-4D97-AF65-F5344CB8AC3E}">
        <p14:creationId xmlns:p14="http://schemas.microsoft.com/office/powerpoint/2010/main" val="1174858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875327"/>
          </a:xfrm>
        </p:spPr>
        <p:txBody>
          <a:bodyPr>
            <a:normAutofit fontScale="90000"/>
          </a:bodyPr>
          <a:lstStyle/>
          <a:p>
            <a:r>
              <a:rPr lang="el-GR" dirty="0"/>
              <a:t>Μάθημα 4</a:t>
            </a:r>
            <a:r>
              <a:rPr lang="el-GR" baseline="30000" dirty="0"/>
              <a:t>ο</a:t>
            </a:r>
            <a:r>
              <a:rPr lang="en-CA" dirty="0"/>
              <a:t>-</a:t>
            </a:r>
            <a:r>
              <a:rPr lang="el-GR" dirty="0"/>
              <a:t>Αντικαταστείστε τη λέξη αποτυχία με τη λέξη ανατροφοδότηση</a:t>
            </a:r>
            <a:endParaRPr lang="en-US" dirty="0"/>
          </a:p>
        </p:txBody>
      </p:sp>
      <p:sp>
        <p:nvSpPr>
          <p:cNvPr id="3" name="Content Placeholder 2"/>
          <p:cNvSpPr>
            <a:spLocks noGrp="1"/>
          </p:cNvSpPr>
          <p:nvPr>
            <p:ph sz="quarter" idx="1"/>
          </p:nvPr>
        </p:nvSpPr>
        <p:spPr/>
        <p:txBody>
          <a:bodyPr/>
          <a:lstStyle/>
          <a:p>
            <a:r>
              <a:rPr lang="el-GR" dirty="0"/>
              <a:t>Το πρόβλημα δεν είναι η ανατροφοδότηση, αλλά το πώς αντιδρούμε σε αυτήν.</a:t>
            </a:r>
          </a:p>
          <a:p>
            <a:r>
              <a:rPr lang="el-GR" dirty="0"/>
              <a:t>Πώς πρέπει να δίνουμε ανατροφοδότηση;</a:t>
            </a:r>
          </a:p>
          <a:p>
            <a:pPr marL="514350" indent="-514350">
              <a:buFont typeface="+mj-lt"/>
              <a:buAutoNum type="arabicPeriod"/>
            </a:pPr>
            <a:r>
              <a:rPr lang="el-GR" dirty="0"/>
              <a:t>Με θετικό πρόσιμο πάντα</a:t>
            </a:r>
          </a:p>
          <a:p>
            <a:pPr marL="514350" indent="-514350">
              <a:buFont typeface="+mj-lt"/>
              <a:buAutoNum type="arabicPeriod"/>
            </a:pPr>
            <a:r>
              <a:rPr lang="el-GR" dirty="0"/>
              <a:t>Όταν θέλουμε να βελτιώσουμε συμπεριφορές, εστιάζουμε πρώτα σε κάποιο θετικό χαρακτηριστικό, στη συνέχεια περιγράφουμε τι χρειάζεται να βελτιώσει ο μαθητής, και κλείνουμε πάντα με θετικό, ενισχυτικό τρόπο.</a:t>
            </a:r>
          </a:p>
          <a:p>
            <a:pPr marL="514350" indent="-514350">
              <a:buFont typeface="+mj-lt"/>
              <a:buAutoNum type="arabicPeriod"/>
            </a:pPr>
            <a:endParaRPr lang="el-GR" dirty="0"/>
          </a:p>
        </p:txBody>
      </p:sp>
    </p:spTree>
    <p:extLst>
      <p:ext uri="{BB962C8B-B14F-4D97-AF65-F5344CB8AC3E}">
        <p14:creationId xmlns:p14="http://schemas.microsoft.com/office/powerpoint/2010/main" val="2170528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13663"/>
            <a:ext cx="8534400" cy="925875"/>
          </a:xfrm>
        </p:spPr>
        <p:txBody>
          <a:bodyPr>
            <a:normAutofit fontScale="90000"/>
          </a:bodyPr>
          <a:lstStyle/>
          <a:p>
            <a:r>
              <a:rPr lang="el-GR" dirty="0"/>
              <a:t>Μάθημα 5</a:t>
            </a:r>
            <a:r>
              <a:rPr lang="el-GR" baseline="30000" dirty="0"/>
              <a:t>ο</a:t>
            </a:r>
            <a:r>
              <a:rPr lang="en-CA" dirty="0"/>
              <a:t>-</a:t>
            </a:r>
            <a:r>
              <a:rPr lang="el-GR" dirty="0"/>
              <a:t>Ενισχύστε τη μνήμη των μαθητών σας</a:t>
            </a:r>
            <a:endParaRPr lang="en-US" dirty="0"/>
          </a:p>
        </p:txBody>
      </p:sp>
      <p:sp>
        <p:nvSpPr>
          <p:cNvPr id="3" name="Content Placeholder 2"/>
          <p:cNvSpPr>
            <a:spLocks noGrp="1"/>
          </p:cNvSpPr>
          <p:nvPr>
            <p:ph sz="quarter" idx="1"/>
          </p:nvPr>
        </p:nvSpPr>
        <p:spPr/>
        <p:txBody>
          <a:bodyPr>
            <a:normAutofit fontScale="92500"/>
          </a:bodyPr>
          <a:lstStyle/>
          <a:p>
            <a:r>
              <a:rPr lang="el-GR" dirty="0"/>
              <a:t>Οργανώνοντας με τέτοιο τρόπο τις πληροφορίες που τους δίνετε ώστε να μπορούν όχι μόνο να τις απομνημονεύσουν ευκολότερα, αλλά να τις συγκρατήσουν στη μνήμη τους. </a:t>
            </a:r>
          </a:p>
          <a:p>
            <a:r>
              <a:rPr lang="el-GR" dirty="0"/>
              <a:t>Χρησιμοποιείστε ιστορίες, μεταφορές, διαγράμματα, σχήματα, εικόνες, κλπ.</a:t>
            </a:r>
          </a:p>
          <a:p>
            <a:r>
              <a:rPr lang="el-GR" dirty="0"/>
              <a:t>Π.χ. Οργανώστε τη γνώση σε φακέλους, όπως σε έναν υπολογιστή και εξηγήστε ότι όπως αποθηκεύουμε πληροφορίες, παιχνίδια κλπ στον υπολογιστή μας, έτσι οργανώνουμε και τις πληροφορίες στο μυαλό μας για να τις θυμόμαστε. Δείξτε τους πώς να το κάνουν.</a:t>
            </a:r>
            <a:endParaRPr lang="en-US" dirty="0"/>
          </a:p>
        </p:txBody>
      </p:sp>
    </p:spTree>
    <p:extLst>
      <p:ext uri="{BB962C8B-B14F-4D97-AF65-F5344CB8AC3E}">
        <p14:creationId xmlns:p14="http://schemas.microsoft.com/office/powerpoint/2010/main" val="234300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3457"/>
          </a:xfrm>
        </p:spPr>
        <p:txBody>
          <a:bodyPr>
            <a:normAutofit/>
          </a:bodyPr>
          <a:lstStyle/>
          <a:p>
            <a:r>
              <a:rPr lang="el-GR" dirty="0"/>
              <a:t>Τι σημαίνει πειθαρχία;</a:t>
            </a:r>
            <a:endParaRPr lang="en-US" dirty="0"/>
          </a:p>
        </p:txBody>
      </p:sp>
      <p:sp>
        <p:nvSpPr>
          <p:cNvPr id="3" name="Content Placeholder 2"/>
          <p:cNvSpPr>
            <a:spLocks noGrp="1"/>
          </p:cNvSpPr>
          <p:nvPr>
            <p:ph sz="quarter" idx="1"/>
          </p:nvPr>
        </p:nvSpPr>
        <p:spPr>
          <a:xfrm>
            <a:off x="301752" y="1705428"/>
            <a:ext cx="8503920" cy="4393619"/>
          </a:xfrm>
        </p:spPr>
        <p:txBody>
          <a:bodyPr>
            <a:normAutofit/>
          </a:bodyPr>
          <a:lstStyle/>
          <a:p>
            <a:r>
              <a:rPr lang="el-GR" dirty="0"/>
              <a:t>Πειθαρχία σημαίνει να διδάξω μια νέα συμπεριφορά. Δε σημαίνει να τιμωρήσω. Ως εκ τούτου θα πρέπει να γίνεται από αγάπη. </a:t>
            </a:r>
          </a:p>
          <a:p>
            <a:r>
              <a:rPr lang="el-GR" dirty="0"/>
              <a:t>Η συνέπεια είναι το κλειδί της επιτυχίας εκμάθησης μιας νέας συμπεριφοράς. Ανεξάρτητα από την προσέγγιση που ακολουθείτε είναι σημαντικό να είστε συνεπείς.</a:t>
            </a:r>
            <a:endParaRPr lang="en-US" dirty="0"/>
          </a:p>
        </p:txBody>
      </p:sp>
    </p:spTree>
    <p:extLst>
      <p:ext uri="{BB962C8B-B14F-4D97-AF65-F5344CB8AC3E}">
        <p14:creationId xmlns:p14="http://schemas.microsoft.com/office/powerpoint/2010/main" val="156231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7238"/>
            <a:ext cx="8229600" cy="4892450"/>
          </a:xfrm>
        </p:spPr>
        <p:txBody>
          <a:bodyPr>
            <a:normAutofit/>
          </a:bodyPr>
          <a:lstStyle/>
          <a:p>
            <a:r>
              <a:rPr lang="el-GR" dirty="0"/>
              <a:t>Χρειάζεται υπομονή. Καμία στρατηγική πειθαρχίας δε λειτουργεί πάντα, αλλά αυτό δε σημαίνει ότι μια συγκεκριμένη στρατηγική δε λειτουργεί καθόλου.</a:t>
            </a:r>
          </a:p>
          <a:p>
            <a:r>
              <a:rPr lang="el-GR" dirty="0"/>
              <a:t>Τα παιδιά χρειάζονται και θέλουν όρια. Η αποτελεσματική πειθαρχία δεν καταπνἰγει τα παιδιά, αλλά τους παρέχει μια ισχυρή και αξιόπιστη βάση για να ωριμάσουν.</a:t>
            </a:r>
          </a:p>
          <a:p>
            <a:r>
              <a:rPr lang="el-GR" dirty="0"/>
              <a:t>Πειθαρχία δεν είναι μόνο η διόρθωση του τι κάνει λάθος το παιδί, αλλά και η αναγνώριση του τι κάνει σωστά. </a:t>
            </a:r>
            <a:endParaRPr lang="en-US" dirty="0"/>
          </a:p>
        </p:txBody>
      </p:sp>
    </p:spTree>
    <p:extLst>
      <p:ext uri="{BB962C8B-B14F-4D97-AF65-F5344CB8AC3E}">
        <p14:creationId xmlns:p14="http://schemas.microsoft.com/office/powerpoint/2010/main" val="3058916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5552"/>
          </a:xfrm>
        </p:spPr>
        <p:txBody>
          <a:bodyPr>
            <a:normAutofit/>
          </a:bodyPr>
          <a:lstStyle/>
          <a:p>
            <a:r>
              <a:rPr lang="el-GR" dirty="0"/>
              <a:t>Σχέσεις εκπαιδευτικών μαθητών</a:t>
            </a:r>
            <a:endParaRPr lang="en-US" dirty="0"/>
          </a:p>
        </p:txBody>
      </p:sp>
      <p:sp>
        <p:nvSpPr>
          <p:cNvPr id="3" name="Content Placeholder 2"/>
          <p:cNvSpPr>
            <a:spLocks noGrp="1"/>
          </p:cNvSpPr>
          <p:nvPr>
            <p:ph sz="quarter" idx="1"/>
          </p:nvPr>
        </p:nvSpPr>
        <p:spPr/>
        <p:txBody>
          <a:bodyPr>
            <a:normAutofit/>
          </a:bodyPr>
          <a:lstStyle/>
          <a:p>
            <a:r>
              <a:rPr lang="el-GR" dirty="0"/>
              <a:t>	Η ανάπτυξη και η διατήρηση θετικών σχέσεων στην τάξη είναι προϋποθέσεις για την ύπαρξη ατμόσφαιρας αγάπης, ηρεμίας, γαλήνης, εμπιστοσύνης και σεβασμού.  </a:t>
            </a:r>
          </a:p>
          <a:p>
            <a:r>
              <a:rPr lang="el-GR" dirty="0"/>
              <a:t>	Oι θετικές σχέσεις μεταξύ και εκπαιδευτικών-μαθητών στηρίζονται στην καλλιέργεια τεσσάρων δεξιοτήτων:  της φιλικότητας, της προσεχτικής και ουσιαστικής ακρόασης, της θετικής σκέψης και της ενθάρρυνσης με τη χρήση επαίνου.</a:t>
            </a:r>
          </a:p>
          <a:p>
            <a:endParaRPr lang="en-US" dirty="0"/>
          </a:p>
        </p:txBody>
      </p:sp>
    </p:spTree>
    <p:extLst>
      <p:ext uri="{BB962C8B-B14F-4D97-AF65-F5344CB8AC3E}">
        <p14:creationId xmlns:p14="http://schemas.microsoft.com/office/powerpoint/2010/main" val="183924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457200" y="2298726"/>
            <a:ext cx="8229600" cy="2700601"/>
          </a:xfrm>
        </p:spPr>
        <p:txBody>
          <a:bodyPr>
            <a:normAutofit/>
          </a:bodyPr>
          <a:lstStyle/>
          <a:p>
            <a:pPr marL="0" indent="0" algn="ctr">
              <a:buNone/>
            </a:pPr>
            <a:r>
              <a:rPr lang="el-GR" sz="2800" b="1" dirty="0"/>
              <a:t>Ο σεβασμός είναι θεμελιώδης προϋπόθεση για την ύπαρξη αποτελεσματικής αλληλεπίδρασης μεταξύ εκπαιδευτικών και μαθητών.</a:t>
            </a:r>
            <a:endParaRPr lang="en-US" sz="2800" b="1" dirty="0"/>
          </a:p>
        </p:txBody>
      </p:sp>
    </p:spTree>
    <p:extLst>
      <p:ext uri="{BB962C8B-B14F-4D97-AF65-F5344CB8AC3E}">
        <p14:creationId xmlns:p14="http://schemas.microsoft.com/office/powerpoint/2010/main" val="125769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317"/>
            <a:ext cx="8229600" cy="919207"/>
          </a:xfrm>
        </p:spPr>
        <p:txBody>
          <a:bodyPr>
            <a:normAutofit fontScale="90000"/>
          </a:bodyPr>
          <a:lstStyle/>
          <a:p>
            <a:r>
              <a:rPr lang="el-GR" dirty="0"/>
              <a:t>Πότε εμφανίζονται προβλήματα διάσπασης προσοχής;</a:t>
            </a:r>
            <a:endParaRPr lang="en-US" dirty="0"/>
          </a:p>
        </p:txBody>
      </p:sp>
      <p:sp>
        <p:nvSpPr>
          <p:cNvPr id="3" name="Content Placeholder 2"/>
          <p:cNvSpPr>
            <a:spLocks noGrp="1"/>
          </p:cNvSpPr>
          <p:nvPr>
            <p:ph sz="quarter" idx="1"/>
          </p:nvPr>
        </p:nvSpPr>
        <p:spPr>
          <a:xfrm>
            <a:off x="301752" y="1765904"/>
            <a:ext cx="8503920" cy="4333143"/>
          </a:xfrm>
        </p:spPr>
        <p:txBody>
          <a:bodyPr/>
          <a:lstStyle/>
          <a:p>
            <a:r>
              <a:rPr lang="el-GR" dirty="0"/>
              <a:t>Όταν το μάθημα δεν έχει σχέση με τα ενδιαφέροντα του μαθητή.</a:t>
            </a:r>
          </a:p>
          <a:p>
            <a:r>
              <a:rPr lang="el-GR" dirty="0"/>
              <a:t>Όταν είναι βαρετό.</a:t>
            </a:r>
          </a:p>
          <a:p>
            <a:r>
              <a:rPr lang="el-GR" dirty="0"/>
              <a:t>Όταν δημιουργεί καταστάσεις άγχους στο μαθητή.</a:t>
            </a:r>
            <a:endParaRPr lang="en-CA" dirty="0"/>
          </a:p>
          <a:p>
            <a:r>
              <a:rPr lang="en-CA" i="1" dirty="0" err="1">
                <a:solidFill>
                  <a:srgbClr val="FF0000"/>
                </a:solidFill>
              </a:rPr>
              <a:t>Ά</a:t>
            </a:r>
            <a:r>
              <a:rPr lang="el-GR" i="1" dirty="0" err="1">
                <a:solidFill>
                  <a:srgbClr val="FF0000"/>
                </a:solidFill>
              </a:rPr>
              <a:t>λλος</a:t>
            </a:r>
            <a:r>
              <a:rPr lang="el-GR" i="1" dirty="0">
                <a:solidFill>
                  <a:srgbClr val="FF0000"/>
                </a:solidFill>
              </a:rPr>
              <a:t> λόγος;</a:t>
            </a:r>
            <a:endParaRPr lang="en-US" i="1" dirty="0">
              <a:solidFill>
                <a:srgbClr val="FF0000"/>
              </a:solidFill>
            </a:endParaRPr>
          </a:p>
        </p:txBody>
      </p:sp>
    </p:spTree>
    <p:extLst>
      <p:ext uri="{BB962C8B-B14F-4D97-AF65-F5344CB8AC3E}">
        <p14:creationId xmlns:p14="http://schemas.microsoft.com/office/powerpoint/2010/main" val="67528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Διαχείριση συμπεριφοράς μαθητών</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l-GR" dirty="0"/>
              <a:t>Σε κάθε τάξη κρίνεται αναγκαία η καθιέρωση κανόνων και διαδικασιών που περιγράφουν τις αναμενόμενες μορφές συμπεριφοράς για την ομαλή λειτουργία της.	</a:t>
            </a:r>
          </a:p>
          <a:p>
            <a:pPr marL="0" indent="0">
              <a:buNone/>
            </a:pPr>
            <a:endParaRPr lang="el-GR" dirty="0"/>
          </a:p>
          <a:p>
            <a:pPr marL="0" indent="0">
              <a:buNone/>
            </a:pPr>
            <a:r>
              <a:rPr lang="el-GR" dirty="0"/>
              <a:t>Πέντε στάδια περιλαμβάνονται στην καθιέρωση και διατήρηση των κανόνων.</a:t>
            </a:r>
          </a:p>
          <a:p>
            <a:r>
              <a:rPr lang="el-GR" dirty="0"/>
              <a:t>Εισαγωγή κανόνων</a:t>
            </a:r>
          </a:p>
          <a:p>
            <a:r>
              <a:rPr lang="el-GR" dirty="0"/>
              <a:t>Αποδοχή κανόνων</a:t>
            </a:r>
          </a:p>
          <a:p>
            <a:r>
              <a:rPr lang="el-GR" dirty="0"/>
              <a:t>Δέσμευση για την τήρησή τους</a:t>
            </a:r>
          </a:p>
          <a:p>
            <a:r>
              <a:rPr lang="el-GR" dirty="0"/>
              <a:t>Εφαρμογή κανόνων</a:t>
            </a:r>
          </a:p>
          <a:p>
            <a:r>
              <a:rPr lang="el-GR" dirty="0"/>
              <a:t>Διαφοροποίηση κανόνων</a:t>
            </a:r>
          </a:p>
          <a:p>
            <a:endParaRPr lang="en-US" dirty="0"/>
          </a:p>
        </p:txBody>
      </p:sp>
    </p:spTree>
    <p:extLst>
      <p:ext uri="{BB962C8B-B14F-4D97-AF65-F5344CB8AC3E}">
        <p14:creationId xmlns:p14="http://schemas.microsoft.com/office/powerpoint/2010/main" val="284910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1596572"/>
            <a:ext cx="4040188" cy="4529591"/>
          </a:xfrm>
        </p:spPr>
        <p:txBody>
          <a:bodyPr>
            <a:normAutofit fontScale="92500" lnSpcReduction="10000"/>
          </a:bodyPr>
          <a:lstStyle/>
          <a:p>
            <a:r>
              <a:rPr lang="el-GR" sz="2600" b="1" dirty="0"/>
              <a:t>	Κανόνες εργασίας</a:t>
            </a:r>
            <a:endParaRPr lang="el-GR" sz="2600" dirty="0"/>
          </a:p>
          <a:p>
            <a:endParaRPr lang="el-GR" sz="2600" dirty="0"/>
          </a:p>
          <a:p>
            <a:r>
              <a:rPr lang="el-GR" sz="2600" dirty="0"/>
              <a:t>συμπλήρωση και υποβολή εργασιών</a:t>
            </a:r>
          </a:p>
          <a:p>
            <a:r>
              <a:rPr lang="el-GR" sz="2600" dirty="0"/>
              <a:t>διόρθωση εργασιών (π.χ. αυτοέλεγχος)</a:t>
            </a:r>
          </a:p>
          <a:p>
            <a:r>
              <a:rPr lang="el-GR" sz="2600" dirty="0"/>
              <a:t>απαραίτητα μέσα (βιβλία, τετράδια, κτλ.)</a:t>
            </a:r>
          </a:p>
          <a:p>
            <a:r>
              <a:rPr lang="el-GR" sz="2600" dirty="0"/>
              <a:t>ασφάλεια με διάφορα υλικά</a:t>
            </a:r>
          </a:p>
          <a:p>
            <a:r>
              <a:rPr lang="el-GR" sz="2600" dirty="0"/>
              <a:t>αξιολογήσεις</a:t>
            </a:r>
          </a:p>
          <a:p>
            <a:endParaRPr lang="en-US" dirty="0"/>
          </a:p>
        </p:txBody>
      </p:sp>
      <p:sp>
        <p:nvSpPr>
          <p:cNvPr id="6" name="Content Placeholder 5"/>
          <p:cNvSpPr>
            <a:spLocks noGrp="1"/>
          </p:cNvSpPr>
          <p:nvPr>
            <p:ph sz="quarter" idx="4"/>
          </p:nvPr>
        </p:nvSpPr>
        <p:spPr>
          <a:xfrm>
            <a:off x="4645025" y="1596572"/>
            <a:ext cx="4041775" cy="4753428"/>
          </a:xfrm>
        </p:spPr>
        <p:txBody>
          <a:bodyPr>
            <a:normAutofit fontScale="70000" lnSpcReduction="20000"/>
          </a:bodyPr>
          <a:lstStyle/>
          <a:p>
            <a:r>
              <a:rPr lang="el-GR" b="1" dirty="0"/>
              <a:t>	</a:t>
            </a:r>
            <a:r>
              <a:rPr lang="el-GR" sz="3100" b="1" dirty="0"/>
              <a:t>Κανόνες  συμπεριφοράς</a:t>
            </a:r>
            <a:endParaRPr lang="el-GR" sz="3100" dirty="0"/>
          </a:p>
          <a:p>
            <a:endParaRPr lang="el-GR" dirty="0"/>
          </a:p>
          <a:p>
            <a:r>
              <a:rPr lang="el-GR" sz="3100" dirty="0"/>
              <a:t>προσέλευση και αποχώρηση</a:t>
            </a:r>
          </a:p>
          <a:p>
            <a:r>
              <a:rPr lang="el-GR" sz="3100" dirty="0"/>
              <a:t>υπευθυνότητες πριν, στη διάρκεια και μετά το διάλειμμα</a:t>
            </a:r>
          </a:p>
          <a:p>
            <a:r>
              <a:rPr lang="el-GR" sz="3100" dirty="0"/>
              <a:t>τρόπος συμπεριφοράς (π.χ. πληθυντικός ευγενείας, χρήση  φράσεων π.χ. Πα</a:t>
            </a:r>
            <a:r>
              <a:rPr lang="el-GR" dirty="0"/>
              <a:t>ρακαλώ, συγγνώμη)</a:t>
            </a:r>
          </a:p>
          <a:p>
            <a:r>
              <a:rPr lang="el-GR" sz="3400" dirty="0"/>
              <a:t>σχέσεις μεταξύ </a:t>
            </a:r>
          </a:p>
          <a:p>
            <a:r>
              <a:rPr lang="el-GR" sz="3400" dirty="0"/>
              <a:t>μαθητών και</a:t>
            </a:r>
          </a:p>
          <a:p>
            <a:r>
              <a:rPr lang="el-GR" sz="3400" dirty="0"/>
              <a:t>μαθητών-εκπαιδευτικών</a:t>
            </a:r>
          </a:p>
          <a:p>
            <a:endParaRPr lang="en-US" dirty="0"/>
          </a:p>
        </p:txBody>
      </p:sp>
      <p:sp>
        <p:nvSpPr>
          <p:cNvPr id="2" name="Title 1"/>
          <p:cNvSpPr>
            <a:spLocks noGrp="1"/>
          </p:cNvSpPr>
          <p:nvPr>
            <p:ph type="title"/>
          </p:nvPr>
        </p:nvSpPr>
        <p:spPr/>
        <p:txBody>
          <a:bodyPr>
            <a:normAutofit/>
          </a:bodyPr>
          <a:lstStyle/>
          <a:p>
            <a:r>
              <a:rPr lang="el-GR" dirty="0"/>
              <a:t>Καθιέρωση κανόνων και διαδικασιών</a:t>
            </a:r>
            <a:endParaRPr lang="en-US" dirty="0"/>
          </a:p>
        </p:txBody>
      </p:sp>
    </p:spTree>
    <p:extLst>
      <p:ext uri="{BB962C8B-B14F-4D97-AF65-F5344CB8AC3E}">
        <p14:creationId xmlns:p14="http://schemas.microsoft.com/office/powerpoint/2010/main" val="14928983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3035</TotalTime>
  <Words>1608</Words>
  <Application>Microsoft Macintosh PowerPoint</Application>
  <PresentationFormat>On-screen Show (4:3)</PresentationFormat>
  <Paragraphs>142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Georgia</vt:lpstr>
      <vt:lpstr>Wingdings</vt:lpstr>
      <vt:lpstr>Wingdings 2</vt:lpstr>
      <vt:lpstr>Civic</vt:lpstr>
      <vt:lpstr>Προβλήματα πειθαρχίας στην τάξη</vt:lpstr>
      <vt:lpstr>Αποτελεσματική διαχείριση τάξης</vt:lpstr>
      <vt:lpstr>Τι σημαίνει πειθαρχία;</vt:lpstr>
      <vt:lpstr>PowerPoint Presentation</vt:lpstr>
      <vt:lpstr>Σχέσεις εκπαιδευτικών μαθητών</vt:lpstr>
      <vt:lpstr>PowerPoint Presentation</vt:lpstr>
      <vt:lpstr>Πότε εμφανίζονται προβλήματα διάσπασης προσοχής;</vt:lpstr>
      <vt:lpstr>Διαχείριση συμπεριφοράς μαθητών</vt:lpstr>
      <vt:lpstr>Καθιέρωση κανόνων και διαδικασιών</vt:lpstr>
      <vt:lpstr>Παραδείγματα κανόνων</vt:lpstr>
      <vt:lpstr>Αυτοέλεγχος και διαπραγμάτευση</vt:lpstr>
      <vt:lpstr>PowerPoint Presentation</vt:lpstr>
      <vt:lpstr>Τρόποι καθιέρωσης κανόνων</vt:lpstr>
      <vt:lpstr>PowerPoint Presentation</vt:lpstr>
      <vt:lpstr>Τεχνικές διαχείρισης συμπεριφοράς</vt:lpstr>
      <vt:lpstr>PowerPoint Presentation</vt:lpstr>
      <vt:lpstr>Διδασκαλία. Ενέργειες-κλειδιά</vt:lpstr>
      <vt:lpstr>Σαφήνεια και ποικιλία</vt:lpstr>
      <vt:lpstr>Προσήλωση στο έργο</vt:lpstr>
      <vt:lpstr>Επικέντρωση στη μαθησιακή διαδικασία</vt:lpstr>
      <vt:lpstr>Να θυμάστε...</vt:lpstr>
      <vt:lpstr>Μάθημα 1ο-προετοιμάστε το έδαφος</vt:lpstr>
      <vt:lpstr>Μάθημα 2ο- Επικοινωνείστε σωστά</vt:lpstr>
      <vt:lpstr>Μάθημα 3ο-ενισχύστε την αυτοπεποίθηση των μαθητών σας. </vt:lpstr>
      <vt:lpstr>Μάθημα 4ο-Αντικαταστείστε τη λέξη αποτυχία με τη λέξη ανατροφοδότηση</vt:lpstr>
      <vt:lpstr>Μάθημα 5ο-Ενισχύστε τη μνήμη των μαθητών σας</vt:lpstr>
    </vt:vector>
  </TitlesOfParts>
  <Company>University of Thessaly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ANGELIKI LAZARIDOU</dc:creator>
  <cp:lastModifiedBy>Angeliki Lazaridou</cp:lastModifiedBy>
  <cp:revision>42</cp:revision>
  <cp:lastPrinted>2015-03-23T08:35:10Z</cp:lastPrinted>
  <dcterms:created xsi:type="dcterms:W3CDTF">2015-03-23T08:31:54Z</dcterms:created>
  <dcterms:modified xsi:type="dcterms:W3CDTF">2022-04-11T06:13:45Z</dcterms:modified>
</cp:coreProperties>
</file>