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88" r:id="rId3"/>
    <p:sldId id="389" r:id="rId4"/>
    <p:sldId id="397" r:id="rId5"/>
    <p:sldId id="390" r:id="rId6"/>
    <p:sldId id="398" r:id="rId7"/>
    <p:sldId id="391" r:id="rId8"/>
    <p:sldId id="399" r:id="rId9"/>
    <p:sldId id="392" r:id="rId10"/>
    <p:sldId id="400" r:id="rId11"/>
    <p:sldId id="393" r:id="rId12"/>
    <p:sldId id="419" r:id="rId13"/>
    <p:sldId id="394" r:id="rId14"/>
    <p:sldId id="402" r:id="rId15"/>
    <p:sldId id="395" r:id="rId16"/>
    <p:sldId id="403" r:id="rId17"/>
    <p:sldId id="396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20" r:id="rId34"/>
    <p:sldId id="258" r:id="rId35"/>
    <p:sldId id="259" r:id="rId36"/>
    <p:sldId id="342" r:id="rId37"/>
    <p:sldId id="319" r:id="rId38"/>
    <p:sldId id="343" r:id="rId39"/>
    <p:sldId id="344" r:id="rId40"/>
    <p:sldId id="345" r:id="rId41"/>
    <p:sldId id="346" r:id="rId42"/>
    <p:sldId id="262" r:id="rId43"/>
    <p:sldId id="263" r:id="rId44"/>
    <p:sldId id="382" r:id="rId45"/>
    <p:sldId id="383" r:id="rId46"/>
    <p:sldId id="384" r:id="rId47"/>
    <p:sldId id="385" r:id="rId48"/>
    <p:sldId id="386" r:id="rId49"/>
    <p:sldId id="387" r:id="rId50"/>
    <p:sldId id="347" r:id="rId51"/>
    <p:sldId id="268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01" r:id="rId85"/>
    <p:sldId id="293" r:id="rId86"/>
  </p:sldIdLst>
  <p:sldSz cx="12192000" cy="6858000"/>
  <p:notesSz cx="12192000" cy="6858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9"/>
    <a:srgbClr val="212122"/>
    <a:srgbClr val="EDF2F9"/>
    <a:srgbClr val="002060"/>
    <a:srgbClr val="203864"/>
    <a:srgbClr val="EDF1FA"/>
    <a:srgbClr val="000000"/>
    <a:srgbClr val="F5F8FC"/>
    <a:srgbClr val="EDF1F9"/>
    <a:srgbClr val="FF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5D7B-F356-4E74-BFAC-D5EA270091F1}" type="datetimeFigureOut">
              <a:rPr lang="el-GR" smtClean="0"/>
              <a:t>21/Νοε/2025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D06F3-ECA0-4759-98E7-A85F136490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82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89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81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67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242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918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09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05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D06F3-ECA0-4759-98E7-A85F136490E1}" type="slidenum">
              <a:rPr lang="el-GR" smtClean="0"/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089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D32D2C-4701-4854-B735-4BDCC7717A1F}" type="datetimeFigureOut">
              <a:rPr lang="el-GR"/>
              <a:t>21/Νοε/2025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18E8C-7DE5-406B-8DC2-B706D16350E7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smetwireless.net/" TargetMode="Externa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88706" y="646837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014434" y="2963492"/>
            <a:ext cx="804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400"/>
              <a:t>Ασφάλεια Συστημάτων &amp; Δικτύων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9213" y="4134864"/>
            <a:ext cx="2481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l-GR" sz="4000" dirty="0"/>
              <a:t>Διάλεξη </a:t>
            </a:r>
            <a:r>
              <a:rPr lang="el-GR" sz="4000" dirty="0" smtClean="0"/>
              <a:t>0</a:t>
            </a:r>
            <a:r>
              <a:rPr lang="en-US" sz="4000" dirty="0" smtClean="0"/>
              <a:t>7</a:t>
            </a:r>
            <a:endParaRPr lang="el-GR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4. Which country is both in Europe and Asia?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smtClean="0">
                <a:solidFill>
                  <a:srgbClr val="FF0000"/>
                </a:solidFill>
              </a:rPr>
              <a:t>Turkey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Poland</a:t>
            </a:r>
            <a:br>
              <a:rPr lang="en-US" sz="2800" dirty="0"/>
            </a:br>
            <a:r>
              <a:rPr lang="en-US" sz="2800" dirty="0"/>
              <a:t>C) </a:t>
            </a:r>
            <a:r>
              <a:rPr lang="en-US" sz="2800" dirty="0" smtClean="0"/>
              <a:t>Egypt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24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 smtClean="0"/>
              <a:t>. </a:t>
            </a:r>
            <a:r>
              <a:rPr lang="en-US" sz="2800" b="1" dirty="0"/>
              <a:t>Who invented the World Wide Web?</a:t>
            </a:r>
          </a:p>
          <a:p>
            <a:r>
              <a:rPr lang="en-US" sz="2800" dirty="0"/>
              <a:t>A) Tim </a:t>
            </a:r>
            <a:r>
              <a:rPr lang="en-US" sz="2800" dirty="0" smtClean="0"/>
              <a:t>Berners-Lee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Bill Gates</a:t>
            </a:r>
            <a:br>
              <a:rPr lang="en-US" sz="2800" dirty="0"/>
            </a:br>
            <a:r>
              <a:rPr lang="en-US" sz="2800" dirty="0"/>
              <a:t>C) Steve Jobs</a:t>
            </a:r>
          </a:p>
        </p:txBody>
      </p:sp>
    </p:spTree>
    <p:extLst>
      <p:ext uri="{BB962C8B-B14F-4D97-AF65-F5344CB8AC3E}">
        <p14:creationId xmlns:p14="http://schemas.microsoft.com/office/powerpoint/2010/main" val="39276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 smtClean="0"/>
              <a:t>. </a:t>
            </a:r>
            <a:r>
              <a:rPr lang="en-US" sz="2800" b="1" dirty="0"/>
              <a:t>Who invented the World Wide Web?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Tim </a:t>
            </a:r>
            <a:r>
              <a:rPr lang="en-US" sz="2800" b="1" dirty="0" smtClean="0">
                <a:solidFill>
                  <a:srgbClr val="FF0000"/>
                </a:solidFill>
              </a:rPr>
              <a:t>Berners-Lee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Bill Gates</a:t>
            </a:r>
            <a:br>
              <a:rPr lang="en-US" sz="2800" dirty="0"/>
            </a:br>
            <a:r>
              <a:rPr lang="en-US" sz="2800" dirty="0"/>
              <a:t>C) Steve Jobs</a:t>
            </a:r>
          </a:p>
        </p:txBody>
      </p:sp>
    </p:spTree>
    <p:extLst>
      <p:ext uri="{BB962C8B-B14F-4D97-AF65-F5344CB8AC3E}">
        <p14:creationId xmlns:p14="http://schemas.microsoft.com/office/powerpoint/2010/main" val="26444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6. What is the smallest unit of life that can replicate independently?</a:t>
            </a:r>
          </a:p>
          <a:p>
            <a:r>
              <a:rPr lang="en-US" sz="2800" dirty="0"/>
              <a:t>A) Atom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smtClean="0"/>
              <a:t>Cell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</a:t>
            </a:r>
            <a:r>
              <a:rPr lang="en-US" sz="2800" dirty="0" smtClean="0"/>
              <a:t>Molecule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69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6. What is the smallest unit of life that can replicate independently?</a:t>
            </a:r>
          </a:p>
          <a:p>
            <a:r>
              <a:rPr lang="en-US" sz="2800" dirty="0"/>
              <a:t>A) Atom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smtClean="0">
                <a:solidFill>
                  <a:srgbClr val="FF0000"/>
                </a:solidFill>
              </a:rPr>
              <a:t>Cell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</a:t>
            </a:r>
            <a:r>
              <a:rPr lang="en-US" sz="2800" dirty="0" smtClean="0"/>
              <a:t>Molecule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5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7. </a:t>
            </a:r>
            <a:r>
              <a:rPr lang="en-US" sz="2800" b="1" dirty="0"/>
              <a:t>Which gas is most abundant in the Earth’s atmosphere?</a:t>
            </a:r>
          </a:p>
          <a:p>
            <a:r>
              <a:rPr lang="en-US" sz="2800" dirty="0"/>
              <a:t>A) Oxygen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smtClean="0"/>
              <a:t>Nitrogen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Carbon </a:t>
            </a:r>
            <a:r>
              <a:rPr lang="en-US" sz="2800" dirty="0" smtClean="0"/>
              <a:t>dioxide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653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7. </a:t>
            </a:r>
            <a:r>
              <a:rPr lang="en-US" sz="2800" b="1" dirty="0"/>
              <a:t>Which gas is most abundant in the Earth’s atmosphere?</a:t>
            </a:r>
          </a:p>
          <a:p>
            <a:r>
              <a:rPr lang="en-US" sz="2800" dirty="0"/>
              <a:t>A) Oxygen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smtClean="0">
                <a:solidFill>
                  <a:srgbClr val="FF0000"/>
                </a:solidFill>
              </a:rPr>
              <a:t>Nitrogen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Carbon </a:t>
            </a:r>
            <a:r>
              <a:rPr lang="en-US" sz="2800" dirty="0" smtClean="0"/>
              <a:t>dioxide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70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8. </a:t>
            </a:r>
            <a:r>
              <a:rPr lang="en-US" sz="2800" b="1" dirty="0"/>
              <a:t>Which organ in the human body produces insulin?</a:t>
            </a:r>
          </a:p>
          <a:p>
            <a:r>
              <a:rPr lang="en-US" sz="2800" dirty="0"/>
              <a:t>A) Liver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smtClean="0"/>
              <a:t>Pancreas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Kidney</a:t>
            </a:r>
          </a:p>
        </p:txBody>
      </p:sp>
    </p:spTree>
    <p:extLst>
      <p:ext uri="{BB962C8B-B14F-4D97-AF65-F5344CB8AC3E}">
        <p14:creationId xmlns:p14="http://schemas.microsoft.com/office/powerpoint/2010/main" val="8783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8. </a:t>
            </a:r>
            <a:r>
              <a:rPr lang="en-US" sz="2800" b="1" dirty="0"/>
              <a:t>Which organ in the human body produces insulin?</a:t>
            </a:r>
          </a:p>
          <a:p>
            <a:r>
              <a:rPr lang="en-US" sz="2800" dirty="0"/>
              <a:t>A) Liver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smtClean="0">
                <a:solidFill>
                  <a:srgbClr val="FF0000"/>
                </a:solidFill>
              </a:rPr>
              <a:t>Pancreas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Kidney</a:t>
            </a:r>
          </a:p>
        </p:txBody>
      </p:sp>
    </p:spTree>
    <p:extLst>
      <p:ext uri="{BB962C8B-B14F-4D97-AF65-F5344CB8AC3E}">
        <p14:creationId xmlns:p14="http://schemas.microsoft.com/office/powerpoint/2010/main" val="23424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9. </a:t>
            </a:r>
            <a:r>
              <a:rPr lang="en-US" sz="2800" b="1" dirty="0"/>
              <a:t>Which river is the longest in the world?</a:t>
            </a:r>
          </a:p>
          <a:p>
            <a:r>
              <a:rPr lang="en-US" sz="2800" dirty="0"/>
              <a:t>A) </a:t>
            </a:r>
            <a:r>
              <a:rPr lang="en-US" sz="2800" dirty="0" smtClean="0"/>
              <a:t>Nile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Amazon</a:t>
            </a:r>
            <a:br>
              <a:rPr lang="en-US" sz="2800" dirty="0"/>
            </a:br>
            <a:r>
              <a:rPr lang="en-US" sz="2800" dirty="0"/>
              <a:t>C) Yangtze</a:t>
            </a:r>
          </a:p>
        </p:txBody>
      </p:sp>
    </p:spTree>
    <p:extLst>
      <p:ext uri="{BB962C8B-B14F-4D97-AF65-F5344CB8AC3E}">
        <p14:creationId xmlns:p14="http://schemas.microsoft.com/office/powerpoint/2010/main" val="387958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Game: Answer the questions (cycle)</a:t>
            </a:r>
          </a:p>
          <a:p>
            <a:r>
              <a:rPr lang="en-US" sz="2800" dirty="0" smtClean="0"/>
              <a:t>Correct: +1 point for the class </a:t>
            </a:r>
            <a:r>
              <a:rPr lang="en-US" sz="2800" dirty="0"/>
              <a:t>(aggregate)</a:t>
            </a:r>
            <a:endParaRPr lang="en-US" sz="2800" dirty="0" smtClean="0"/>
          </a:p>
          <a:p>
            <a:r>
              <a:rPr lang="en-US" sz="2800" dirty="0" smtClean="0"/>
              <a:t>Wrong: -1 point </a:t>
            </a:r>
            <a:r>
              <a:rPr lang="en-US" sz="2800" dirty="0"/>
              <a:t>for the </a:t>
            </a:r>
            <a:r>
              <a:rPr lang="en-US" sz="2800" dirty="0" smtClean="0"/>
              <a:t>class (aggregate)</a:t>
            </a:r>
          </a:p>
          <a:p>
            <a:r>
              <a:rPr lang="en-US" sz="2800" dirty="0" smtClean="0"/>
              <a:t>Pass: 0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03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9. </a:t>
            </a:r>
            <a:r>
              <a:rPr lang="en-US" sz="2800" b="1" dirty="0"/>
              <a:t>Which river is the longest in the world?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smtClean="0">
                <a:solidFill>
                  <a:srgbClr val="FF0000"/>
                </a:solidFill>
              </a:rPr>
              <a:t>Nile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Amazon</a:t>
            </a:r>
            <a:br>
              <a:rPr lang="en-US" sz="2800" dirty="0"/>
            </a:br>
            <a:r>
              <a:rPr lang="en-US" sz="2800" dirty="0"/>
              <a:t>C) Yangtze</a:t>
            </a:r>
          </a:p>
        </p:txBody>
      </p:sp>
    </p:spTree>
    <p:extLst>
      <p:ext uri="{BB962C8B-B14F-4D97-AF65-F5344CB8AC3E}">
        <p14:creationId xmlns:p14="http://schemas.microsoft.com/office/powerpoint/2010/main" val="227334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10. </a:t>
            </a:r>
            <a:r>
              <a:rPr lang="en-US" sz="2800" b="1" dirty="0"/>
              <a:t>The Renaissance period began in which country?</a:t>
            </a:r>
          </a:p>
          <a:p>
            <a:r>
              <a:rPr lang="en-US" sz="2800" dirty="0"/>
              <a:t>A) France</a:t>
            </a:r>
            <a:br>
              <a:rPr lang="en-US" sz="2800" dirty="0"/>
            </a:br>
            <a:r>
              <a:rPr lang="en-US" sz="2800" dirty="0"/>
              <a:t>B) Italy </a:t>
            </a:r>
            <a:br>
              <a:rPr lang="en-US" sz="2800" dirty="0"/>
            </a:br>
            <a:r>
              <a:rPr lang="en-US" sz="2800" dirty="0"/>
              <a:t>C) Spain</a:t>
            </a:r>
          </a:p>
        </p:txBody>
      </p:sp>
    </p:spTree>
    <p:extLst>
      <p:ext uri="{BB962C8B-B14F-4D97-AF65-F5344CB8AC3E}">
        <p14:creationId xmlns:p14="http://schemas.microsoft.com/office/powerpoint/2010/main" val="340520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10. </a:t>
            </a:r>
            <a:r>
              <a:rPr lang="en-US" sz="2800" b="1" dirty="0"/>
              <a:t>The Renaissance period began in which country?</a:t>
            </a:r>
          </a:p>
          <a:p>
            <a:r>
              <a:rPr lang="en-US" sz="2800" dirty="0"/>
              <a:t>A) France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Italy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Spain</a:t>
            </a:r>
          </a:p>
        </p:txBody>
      </p:sp>
    </p:spTree>
    <p:extLst>
      <p:ext uri="{BB962C8B-B14F-4D97-AF65-F5344CB8AC3E}">
        <p14:creationId xmlns:p14="http://schemas.microsoft.com/office/powerpoint/2010/main" val="36729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11. </a:t>
            </a:r>
            <a:r>
              <a:rPr lang="en-US" sz="2800" b="1" dirty="0"/>
              <a:t>In which year did the Berlin Wall fall?</a:t>
            </a:r>
          </a:p>
          <a:p>
            <a:r>
              <a:rPr lang="en-US" sz="2800" dirty="0"/>
              <a:t>A) </a:t>
            </a:r>
            <a:r>
              <a:rPr lang="en-US" sz="2800" dirty="0" smtClean="0"/>
              <a:t>1989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1991</a:t>
            </a:r>
            <a:br>
              <a:rPr lang="en-US" sz="2800" dirty="0"/>
            </a:br>
            <a:r>
              <a:rPr lang="en-US" sz="2800" dirty="0"/>
              <a:t>C) 1985</a:t>
            </a:r>
          </a:p>
        </p:txBody>
      </p:sp>
    </p:spTree>
    <p:extLst>
      <p:ext uri="{BB962C8B-B14F-4D97-AF65-F5344CB8AC3E}">
        <p14:creationId xmlns:p14="http://schemas.microsoft.com/office/powerpoint/2010/main" val="94353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11. </a:t>
            </a:r>
            <a:r>
              <a:rPr lang="en-US" sz="2800" b="1" dirty="0"/>
              <a:t>In which year did the Berlin Wall fall?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smtClean="0">
                <a:solidFill>
                  <a:srgbClr val="FF0000"/>
                </a:solidFill>
              </a:rPr>
              <a:t>1989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1991</a:t>
            </a:r>
            <a:br>
              <a:rPr lang="en-US" sz="2800" dirty="0"/>
            </a:br>
            <a:r>
              <a:rPr lang="en-US" sz="2800" dirty="0"/>
              <a:t>C) 1985</a:t>
            </a:r>
          </a:p>
        </p:txBody>
      </p:sp>
    </p:spTree>
    <p:extLst>
      <p:ext uri="{BB962C8B-B14F-4D97-AF65-F5344CB8AC3E}">
        <p14:creationId xmlns:p14="http://schemas.microsoft.com/office/powerpoint/2010/main" val="20664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12. </a:t>
            </a:r>
            <a:r>
              <a:rPr lang="en-US" sz="2800" b="1" dirty="0"/>
              <a:t>Who painted the ceiling of the Sistine Chapel?</a:t>
            </a:r>
          </a:p>
          <a:p>
            <a:r>
              <a:rPr lang="en-US" sz="2800" dirty="0"/>
              <a:t>A) Leonardo da Vinci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smtClean="0"/>
              <a:t>Michelangelo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Raphael</a:t>
            </a:r>
          </a:p>
        </p:txBody>
      </p:sp>
    </p:spTree>
    <p:extLst>
      <p:ext uri="{BB962C8B-B14F-4D97-AF65-F5344CB8AC3E}">
        <p14:creationId xmlns:p14="http://schemas.microsoft.com/office/powerpoint/2010/main" val="18235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12. </a:t>
            </a:r>
            <a:r>
              <a:rPr lang="en-US" sz="2800" b="1" dirty="0"/>
              <a:t>Who painted the ceiling of the Sistine Chapel?</a:t>
            </a:r>
          </a:p>
          <a:p>
            <a:r>
              <a:rPr lang="en-US" sz="2800" dirty="0"/>
              <a:t>A) Leonardo da Vinci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smtClean="0">
                <a:solidFill>
                  <a:srgbClr val="FF0000"/>
                </a:solidFill>
              </a:rPr>
              <a:t>Michelangelo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Raphael</a:t>
            </a:r>
          </a:p>
        </p:txBody>
      </p:sp>
    </p:spTree>
    <p:extLst>
      <p:ext uri="{BB962C8B-B14F-4D97-AF65-F5344CB8AC3E}">
        <p14:creationId xmlns:p14="http://schemas.microsoft.com/office/powerpoint/2010/main" val="264790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13. </a:t>
            </a:r>
            <a:r>
              <a:rPr lang="en-US" sz="2800" b="1" dirty="0"/>
              <a:t>The famous painting “Starry Night” was created by…</a:t>
            </a:r>
          </a:p>
          <a:p>
            <a:r>
              <a:rPr lang="en-US" sz="2800" dirty="0"/>
              <a:t>A) Vincent van </a:t>
            </a:r>
            <a:r>
              <a:rPr lang="en-US" sz="2800" dirty="0" smtClean="0"/>
              <a:t>Gogh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Claude Monet</a:t>
            </a:r>
            <a:br>
              <a:rPr lang="en-US" sz="2800" dirty="0"/>
            </a:br>
            <a:r>
              <a:rPr lang="en-US" sz="2800" dirty="0"/>
              <a:t>C) Pablo Picasso</a:t>
            </a:r>
          </a:p>
        </p:txBody>
      </p:sp>
    </p:spTree>
    <p:extLst>
      <p:ext uri="{BB962C8B-B14F-4D97-AF65-F5344CB8AC3E}">
        <p14:creationId xmlns:p14="http://schemas.microsoft.com/office/powerpoint/2010/main" val="8694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13. </a:t>
            </a:r>
            <a:r>
              <a:rPr lang="en-US" sz="2800" b="1" dirty="0"/>
              <a:t>The famous painting “Starry Night” was created by…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Vincent van </a:t>
            </a:r>
            <a:r>
              <a:rPr lang="en-US" sz="2800" b="1" dirty="0" smtClean="0">
                <a:solidFill>
                  <a:srgbClr val="FF0000"/>
                </a:solidFill>
              </a:rPr>
              <a:t>Gogh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Claude Monet</a:t>
            </a:r>
            <a:br>
              <a:rPr lang="en-US" sz="2800" dirty="0"/>
            </a:br>
            <a:r>
              <a:rPr lang="en-US" sz="2800" dirty="0"/>
              <a:t>C) Pablo Picasso</a:t>
            </a:r>
          </a:p>
        </p:txBody>
      </p:sp>
    </p:spTree>
    <p:extLst>
      <p:ext uri="{BB962C8B-B14F-4D97-AF65-F5344CB8AC3E}">
        <p14:creationId xmlns:p14="http://schemas.microsoft.com/office/powerpoint/2010/main" val="33048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14. </a:t>
            </a:r>
            <a:r>
              <a:rPr lang="en-US" sz="2800" b="1" dirty="0"/>
              <a:t>Which city hosted the 2016 Summer Olympics?</a:t>
            </a:r>
          </a:p>
          <a:p>
            <a:r>
              <a:rPr lang="en-US" sz="2800" dirty="0"/>
              <a:t>A) Tokyo</a:t>
            </a:r>
            <a:br>
              <a:rPr lang="en-US" sz="2800" dirty="0"/>
            </a:br>
            <a:r>
              <a:rPr lang="en-US" sz="2800" dirty="0"/>
              <a:t>B) Rio de </a:t>
            </a:r>
            <a:r>
              <a:rPr lang="en-US" sz="2800" dirty="0" smtClean="0"/>
              <a:t>Janeiro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London</a:t>
            </a:r>
          </a:p>
        </p:txBody>
      </p:sp>
    </p:spTree>
    <p:extLst>
      <p:ext uri="{BB962C8B-B14F-4D97-AF65-F5344CB8AC3E}">
        <p14:creationId xmlns:p14="http://schemas.microsoft.com/office/powerpoint/2010/main" val="9341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1. Which element has the chemical symbol ‘Fe’?</a:t>
            </a:r>
          </a:p>
          <a:p>
            <a:r>
              <a:rPr lang="en-US" sz="2800" dirty="0"/>
              <a:t>A) Fluorine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smtClean="0"/>
              <a:t>Iron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Francium</a:t>
            </a:r>
          </a:p>
        </p:txBody>
      </p:sp>
    </p:spTree>
    <p:extLst>
      <p:ext uri="{BB962C8B-B14F-4D97-AF65-F5344CB8AC3E}">
        <p14:creationId xmlns:p14="http://schemas.microsoft.com/office/powerpoint/2010/main" val="10433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14. </a:t>
            </a:r>
            <a:r>
              <a:rPr lang="en-US" sz="2800" b="1" dirty="0"/>
              <a:t>Which city hosted the 2016 Summer Olympics?</a:t>
            </a:r>
          </a:p>
          <a:p>
            <a:r>
              <a:rPr lang="en-US" sz="2800" dirty="0"/>
              <a:t>A) Tokyo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Rio de </a:t>
            </a:r>
            <a:r>
              <a:rPr lang="en-US" sz="2800" b="1" dirty="0" smtClean="0">
                <a:solidFill>
                  <a:srgbClr val="FF0000"/>
                </a:solidFill>
              </a:rPr>
              <a:t>Janeiro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London</a:t>
            </a:r>
          </a:p>
        </p:txBody>
      </p:sp>
    </p:spTree>
    <p:extLst>
      <p:ext uri="{BB962C8B-B14F-4D97-AF65-F5344CB8AC3E}">
        <p14:creationId xmlns:p14="http://schemas.microsoft.com/office/powerpoint/2010/main" val="77603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15. </a:t>
            </a:r>
            <a:r>
              <a:rPr lang="en-US" sz="2800" b="1" dirty="0"/>
              <a:t>What is the main ingredient in traditional Japanese miso soup?</a:t>
            </a:r>
          </a:p>
          <a:p>
            <a:r>
              <a:rPr lang="en-US" sz="2800" dirty="0"/>
              <a:t>A) </a:t>
            </a:r>
            <a:r>
              <a:rPr lang="en-US" sz="2800" dirty="0" smtClean="0"/>
              <a:t>Soybeans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Rice</a:t>
            </a:r>
            <a:br>
              <a:rPr lang="en-US" sz="2800" dirty="0"/>
            </a:br>
            <a:r>
              <a:rPr lang="en-US" sz="2800" dirty="0"/>
              <a:t>C) Seaweed</a:t>
            </a:r>
          </a:p>
        </p:txBody>
      </p:sp>
    </p:spTree>
    <p:extLst>
      <p:ext uri="{BB962C8B-B14F-4D97-AF65-F5344CB8AC3E}">
        <p14:creationId xmlns:p14="http://schemas.microsoft.com/office/powerpoint/2010/main" val="21510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2246769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15. </a:t>
            </a:r>
            <a:r>
              <a:rPr lang="en-US" sz="2800" b="1" dirty="0"/>
              <a:t>What is the main ingredient in traditional Japanese miso soup?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</a:t>
            </a:r>
            <a:r>
              <a:rPr lang="en-US" sz="2800" b="1" dirty="0" smtClean="0">
                <a:solidFill>
                  <a:srgbClr val="FF0000"/>
                </a:solidFill>
              </a:rPr>
              <a:t>Soybeans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Rice</a:t>
            </a:r>
            <a:br>
              <a:rPr lang="en-US" sz="2800" dirty="0"/>
            </a:br>
            <a:r>
              <a:rPr lang="en-US" sz="2800" dirty="0"/>
              <a:t>C) Seaweed</a:t>
            </a:r>
          </a:p>
        </p:txBody>
      </p:sp>
    </p:spTree>
    <p:extLst>
      <p:ext uri="{BB962C8B-B14F-4D97-AF65-F5344CB8AC3E}">
        <p14:creationId xmlns:p14="http://schemas.microsoft.com/office/powerpoint/2010/main" val="30801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954107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Total Points:</a:t>
            </a:r>
            <a:br>
              <a:rPr lang="en-US" sz="2800" b="1" dirty="0" smtClean="0"/>
            </a:br>
            <a:r>
              <a:rPr lang="en-US" sz="2800" b="1" dirty="0" smtClean="0"/>
              <a:t>WHO WAS THE WEAKEST LINK?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9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2178129" y="2392906"/>
            <a:ext cx="7892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l-GR" sz="4400" dirty="0">
                <a:solidFill>
                  <a:prstClr val="black"/>
                </a:solidFill>
              </a:rPr>
              <a:t>Ασφάλεια </a:t>
            </a:r>
            <a:r>
              <a:rPr lang="el-GR" sz="4400" dirty="0" smtClean="0">
                <a:solidFill>
                  <a:prstClr val="black"/>
                </a:solidFill>
              </a:rPr>
              <a:t>στο Φυσικό Επίπεδο (</a:t>
            </a:r>
            <a:r>
              <a:rPr lang="en-US" sz="4400" dirty="0" smtClean="0">
                <a:solidFill>
                  <a:prstClr val="black"/>
                </a:solidFill>
              </a:rPr>
              <a:t>Physical Layer</a:t>
            </a:r>
            <a:r>
              <a:rPr lang="el-GR" sz="4400" dirty="0" smtClean="0">
                <a:solidFill>
                  <a:prstClr val="black"/>
                </a:solidFill>
              </a:rPr>
              <a:t> – </a:t>
            </a:r>
            <a:r>
              <a:rPr lang="en-US" sz="4400" dirty="0" smtClean="0">
                <a:solidFill>
                  <a:prstClr val="black"/>
                </a:solidFill>
              </a:rPr>
              <a:t>L1)</a:t>
            </a:r>
            <a:endParaRPr lang="el-GR" sz="4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Recap: The OSI Model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65" y="570846"/>
            <a:ext cx="4231573" cy="282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47648" y="974425"/>
            <a:ext cx="69151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Open </a:t>
            </a:r>
            <a:r>
              <a:rPr lang="en-US" sz="2400" b="1" dirty="0"/>
              <a:t>Systems Interconnection </a:t>
            </a:r>
            <a:r>
              <a:rPr lang="en-US" sz="2400" b="1" dirty="0" smtClean="0"/>
              <a:t>(OSI) Model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Developed by ISO to standardize networking communication.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Divides the process of data communication into </a:t>
            </a:r>
            <a:r>
              <a:rPr lang="en-US" sz="2000" b="1" dirty="0"/>
              <a:t>7 layers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Helps in designing, </a:t>
            </a:r>
            <a:r>
              <a:rPr lang="en-US" sz="2000" dirty="0" smtClean="0"/>
              <a:t>understanding </a:t>
            </a:r>
            <a:r>
              <a:rPr lang="en-US" sz="2000" dirty="0"/>
              <a:t>and troubleshooting networks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112477"/>
              </p:ext>
            </p:extLst>
          </p:nvPr>
        </p:nvGraphicFramePr>
        <p:xfrm>
          <a:off x="439175" y="3758609"/>
          <a:ext cx="1116125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8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9095">
                  <a:extLst>
                    <a:ext uri="{9D8B030D-6E8A-4147-A177-3AD203B41FA5}">
                      <a16:colId xmlns:a16="http://schemas.microsoft.com/office/drawing/2014/main" val="1814947974"/>
                    </a:ext>
                  </a:extLst>
                </a:gridCol>
              </a:tblGrid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Layer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Name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Main Function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Example</a:t>
                      </a:r>
                      <a:endParaRPr lang="en-US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7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Application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Provides network services to users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Web Browser / HTTP</a:t>
                      </a:r>
                      <a:r>
                        <a:rPr lang="en-US" dirty="0"/>
                        <a:t>, Email / SMTP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033443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6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Presentation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 formatting, encryption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TLS/SSL</a:t>
                      </a:r>
                      <a:r>
                        <a:rPr lang="en-US"/>
                        <a:t>, JPEG / MP3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5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Session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Manages </a:t>
                      </a:r>
                      <a:r>
                        <a:rPr lang="en-US" dirty="0" smtClean="0"/>
                        <a:t>sessions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HTTPS session</a:t>
                      </a:r>
                      <a:r>
                        <a:rPr lang="en-US"/>
                        <a:t>, Database connections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415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4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Transport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Reliable or fast data delivery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TCP</a:t>
                      </a:r>
                      <a:r>
                        <a:rPr lang="en-US"/>
                        <a:t>, UDP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3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Network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routing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IP</a:t>
                      </a:r>
                      <a:r>
                        <a:rPr lang="en-US"/>
                        <a:t>, ICMP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2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Data Link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framing, MAC address</a:t>
                      </a:r>
                      <a:r>
                        <a:rPr lang="en-US" baseline="0" dirty="0" smtClean="0"/>
                        <a:t> handling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Ethernet</a:t>
                      </a:r>
                      <a:r>
                        <a:rPr lang="en-US"/>
                        <a:t>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522">
                <a:tc>
                  <a:txBody>
                    <a:bodyPr/>
                    <a:lstStyle/>
                    <a:p>
                      <a:pPr algn="ctr"/>
                      <a:r>
                        <a:rPr lang="el-GR" b="1"/>
                        <a:t>1</a:t>
                      </a:r>
                      <a:endParaRPr lang="el-GR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Physical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bit</a:t>
                      </a:r>
                      <a:r>
                        <a:rPr lang="en-US" baseline="0" dirty="0" smtClean="0"/>
                        <a:t> transmission</a:t>
                      </a:r>
                      <a:endParaRPr lang="en-US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Cable, Wi-Fi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Physical Layer (L1) overview</a:t>
            </a:r>
            <a:endParaRPr lang="en-US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49" y="661154"/>
            <a:ext cx="11934826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Lowest layer of the OSI model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Handles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transmission 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raw bitstreams over a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 medium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Defines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electrical, mechanical, optical and radio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specifications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Converts </a:t>
            </a:r>
            <a:r>
              <a:rPr lang="en-US" altLang="el-GR" sz="2000" dirty="0" smtClean="0">
                <a:latin typeface="Arial" panose="020B0604020202020204" pitchFamily="34" charset="0"/>
              </a:rPr>
              <a:t>(digital)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(0/1) into </a:t>
            </a:r>
            <a:r>
              <a:rPr kumimoji="0" lang="en-US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(analog)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(voltage, light pulses, RF waves)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Determines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connector types, pinouts, frequencies, modulation techniques</a:t>
            </a:r>
            <a:endParaRPr kumimoji="0" lang="el-GR" altLang="el-GR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 for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 rate, signal encoding, synchronization and media access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the most fundamental level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understanding of frames, packets, addresses, or protocols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Interfaces directly with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hardware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cables, antennas, transceivers, NIC PHY chips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that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bits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successfully placed on the </a:t>
            </a:r>
            <a:r>
              <a:rPr kumimoji="0" lang="el-GR" altLang="el-G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medium</a:t>
            </a:r>
            <a:r>
              <a:rPr kumimoji="0" lang="el-GR" altLang="el-G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received without physical corruption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72" y="3969186"/>
            <a:ext cx="6211002" cy="258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89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Preliminaries: Physical Layer (L1) definition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806551"/>
              </p:ext>
            </p:extLst>
          </p:nvPr>
        </p:nvGraphicFramePr>
        <p:xfrm>
          <a:off x="227636" y="2871989"/>
          <a:ext cx="11736728" cy="3507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1800" b="1" dirty="0"/>
                        <a:t>Physical Layer Type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 &amp; Architecture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Copper Cabling (UTP, STP, Coaxial)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Transmits </a:t>
                      </a:r>
                      <a:r>
                        <a:rPr lang="en-US" sz="1400" b="1" dirty="0"/>
                        <a:t>electrical</a:t>
                      </a:r>
                      <a:r>
                        <a:rPr lang="en-US" sz="1400" dirty="0"/>
                        <a:t> signals over metal conductors; supports </a:t>
                      </a:r>
                      <a:r>
                        <a:rPr lang="en-US" sz="1400" b="1" dirty="0"/>
                        <a:t>Ethernet</a:t>
                      </a:r>
                      <a:r>
                        <a:rPr lang="en-US" sz="1400" dirty="0"/>
                        <a:t> standards; uses connectors </a:t>
                      </a:r>
                      <a:r>
                        <a:rPr lang="en-US" sz="1400" dirty="0" smtClean="0"/>
                        <a:t>(RJ45,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BNC)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Fiber </a:t>
                      </a:r>
                      <a:r>
                        <a:rPr lang="en-US" sz="1400" b="1" dirty="0" smtClean="0"/>
                        <a:t>Optics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Uses </a:t>
                      </a:r>
                      <a:r>
                        <a:rPr lang="en-US" sz="1400" b="1" dirty="0"/>
                        <a:t>light</a:t>
                      </a:r>
                      <a:r>
                        <a:rPr lang="en-US" sz="1400" dirty="0"/>
                        <a:t> pulses through glass or plastic fibers; supports high </a:t>
                      </a:r>
                      <a:r>
                        <a:rPr lang="en-US" sz="1400" b="1" dirty="0"/>
                        <a:t>bandwidth</a:t>
                      </a:r>
                      <a:r>
                        <a:rPr lang="en-US" sz="1400" dirty="0"/>
                        <a:t> and long-distance </a:t>
                      </a:r>
                      <a:r>
                        <a:rPr lang="en-US" sz="1400" dirty="0" smtClean="0"/>
                        <a:t>transmission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Wireless RF (Wi-Fi, Bluetooth, Zigbee)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Uses </a:t>
                      </a:r>
                      <a:r>
                        <a:rPr lang="en-US" sz="1400" b="1" dirty="0"/>
                        <a:t>radio</a:t>
                      </a:r>
                      <a:r>
                        <a:rPr lang="en-US" sz="1400" dirty="0"/>
                        <a:t> frequency waves for short- to medium-range communication; requires </a:t>
                      </a:r>
                      <a:r>
                        <a:rPr lang="en-US" sz="1400" b="1" dirty="0"/>
                        <a:t>antennas</a:t>
                      </a:r>
                      <a:r>
                        <a:rPr lang="en-US" sz="1400" dirty="0"/>
                        <a:t>, transceivers, and channel allocation.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1131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Cellular (4G, 5G)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Uses </a:t>
                      </a:r>
                      <a:r>
                        <a:rPr lang="en-US" sz="1400" b="1" dirty="0"/>
                        <a:t>licensed</a:t>
                      </a:r>
                      <a:r>
                        <a:rPr lang="en-US" sz="1400" dirty="0"/>
                        <a:t> spectrum with base stations (</a:t>
                      </a:r>
                      <a:r>
                        <a:rPr lang="en-US" sz="1400" dirty="0" err="1"/>
                        <a:t>eNodeB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gNodeB</a:t>
                      </a:r>
                      <a:r>
                        <a:rPr lang="en-US" sz="1400" dirty="0"/>
                        <a:t>) communicating with </a:t>
                      </a:r>
                      <a:r>
                        <a:rPr lang="en-US" sz="1400" b="1" dirty="0"/>
                        <a:t>mobile</a:t>
                      </a:r>
                      <a:r>
                        <a:rPr lang="en-US" sz="1400" dirty="0"/>
                        <a:t> devices; supports wide-area coverage and </a:t>
                      </a:r>
                      <a:r>
                        <a:rPr lang="en-US" sz="1400" b="1" dirty="0"/>
                        <a:t>mobility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144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Satellite Links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Long-distance communication via geostationary or low-earth-orbit satellites; uses RF transmission and </a:t>
                      </a:r>
                      <a:r>
                        <a:rPr lang="en-US" sz="1400" b="1" dirty="0"/>
                        <a:t>ground station</a:t>
                      </a:r>
                      <a:r>
                        <a:rPr lang="en-US" sz="1400" dirty="0"/>
                        <a:t> antennas.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4999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Infrared (IR)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Uses line-of-sight infrared light for short-range, </a:t>
                      </a:r>
                      <a:r>
                        <a:rPr lang="en-US" sz="1400" b="1" dirty="0"/>
                        <a:t>point-to-point</a:t>
                      </a:r>
                      <a:r>
                        <a:rPr lang="en-US" sz="1400" dirty="0"/>
                        <a:t> communication; common in remotes and sensors.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970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NFC / RFID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Short-range communication </a:t>
                      </a:r>
                      <a:r>
                        <a:rPr lang="en-US" sz="1400" dirty="0"/>
                        <a:t>using inductive coupling between reader and tag; used for identification, payments, and access control.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2356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36231" y="912775"/>
            <a:ext cx="10565295" cy="156966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400" b="1" u="sng" dirty="0" smtClean="0"/>
              <a:t>Definition</a:t>
            </a:r>
            <a:r>
              <a:rPr lang="en-US" sz="2400" dirty="0" smtClean="0"/>
              <a:t>: </a:t>
            </a:r>
            <a:r>
              <a:rPr lang="en-US" sz="2400" dirty="0"/>
              <a:t>The Physical </a:t>
            </a:r>
            <a:r>
              <a:rPr lang="en-US" sz="2400" dirty="0" smtClean="0"/>
              <a:t>Layer (L1) </a:t>
            </a:r>
            <a:r>
              <a:rPr lang="en-US" sz="2400" dirty="0"/>
              <a:t>is the lowest layer of the OSI and TCP/IP models that defines how </a:t>
            </a:r>
            <a:r>
              <a:rPr lang="en-US" sz="2400" b="1" dirty="0"/>
              <a:t>raw bits </a:t>
            </a:r>
            <a:r>
              <a:rPr lang="en-US" sz="2400" dirty="0"/>
              <a:t>are transmitted as electrical, optical, or radio signals over physical media. It specifies hardware interfaces, modulation, signal strength, </a:t>
            </a:r>
            <a:r>
              <a:rPr lang="en-US" sz="2400" dirty="0" smtClean="0"/>
              <a:t>cabling </a:t>
            </a:r>
            <a:r>
              <a:rPr lang="en-US" sz="2400" dirty="0"/>
              <a:t>and the physical characteristics enabling communication between devices.</a:t>
            </a:r>
          </a:p>
        </p:txBody>
      </p:sp>
    </p:spTree>
    <p:extLst>
      <p:ext uri="{BB962C8B-B14F-4D97-AF65-F5344CB8AC3E}">
        <p14:creationId xmlns:p14="http://schemas.microsoft.com/office/powerpoint/2010/main" val="3546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Physical Layer Security: Motivation</a:t>
            </a:r>
            <a:endParaRPr lang="el-G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22" y="1240468"/>
            <a:ext cx="4371211" cy="322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8599" y="1240468"/>
            <a:ext cx="6810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Communication starts at the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medium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ire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iber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igher-layer security depends on reliable L1 operation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 L1 fails</a:t>
            </a:r>
            <a:r>
              <a:rPr kumimoji="0" lang="en-US" alt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-&gt;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higher-layer protections cannot function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L1 is the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foundation of the trusted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computing base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Misconfigurations or vulnerabilities “below the protocol stack” cannot be mitigated above it</a:t>
            </a:r>
          </a:p>
        </p:txBody>
      </p:sp>
    </p:spTree>
    <p:extLst>
      <p:ext uri="{BB962C8B-B14F-4D97-AF65-F5344CB8AC3E}">
        <p14:creationId xmlns:p14="http://schemas.microsoft.com/office/powerpoint/2010/main" val="20647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Physical Layer Security: Impact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50" y="1057275"/>
            <a:ext cx="637225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disruptions cause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service outages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loss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unavailability</a:t>
            </a:r>
            <a:endParaRPr kumimoji="0" lang="el-GR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Accidental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damage dominates real-world incidents 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onstruction cuts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 smtClean="0">
                <a:latin typeface="Arial" panose="020B0604020202020204" pitchFamily="34" charset="0"/>
              </a:rPr>
              <a:t>P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ower issues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 is a </a:t>
            </a: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shared medium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nherently exposed to interference and misuse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infrastructure </a:t>
            </a:r>
            <a:r>
              <a:rPr kumimoji="0" lang="en-US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xpensive to deploy and costly to repair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access often bypasses logical controls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809625"/>
            <a:ext cx="40640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3801129"/>
            <a:ext cx="4064000" cy="229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80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1. Which element has the chemical symbol ‘Fe’?</a:t>
            </a:r>
          </a:p>
          <a:p>
            <a:r>
              <a:rPr lang="en-US" sz="2800" dirty="0"/>
              <a:t>A) Fluorine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</a:t>
            </a:r>
            <a:r>
              <a:rPr lang="en-US" sz="2800" b="1" dirty="0" smtClean="0">
                <a:solidFill>
                  <a:srgbClr val="FF0000"/>
                </a:solidFill>
              </a:rPr>
              <a:t>Iron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Francium</a:t>
            </a:r>
          </a:p>
        </p:txBody>
      </p:sp>
    </p:spTree>
    <p:extLst>
      <p:ext uri="{BB962C8B-B14F-4D97-AF65-F5344CB8AC3E}">
        <p14:creationId xmlns:p14="http://schemas.microsoft.com/office/powerpoint/2010/main" val="169310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Physical Layer Security: Major Incidents</a:t>
            </a:r>
            <a:endParaRPr lang="el-G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24591"/>
              </p:ext>
            </p:extLst>
          </p:nvPr>
        </p:nvGraphicFramePr>
        <p:xfrm>
          <a:off x="227635" y="871739"/>
          <a:ext cx="11736729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5350">
                  <a:extLst>
                    <a:ext uri="{9D8B030D-6E8A-4147-A177-3AD203B41FA5}">
                      <a16:colId xmlns:a16="http://schemas.microsoft.com/office/drawing/2014/main" val="2833431181"/>
                    </a:ext>
                  </a:extLst>
                </a:gridCol>
                <a:gridCol w="3868114">
                  <a:extLst>
                    <a:ext uri="{9D8B030D-6E8A-4147-A177-3AD203B41FA5}">
                      <a16:colId xmlns:a16="http://schemas.microsoft.com/office/drawing/2014/main" val="1694808786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Year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L1 Type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Incident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Impact / Consequence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dirty="0"/>
                        <a:t>1990s </a:t>
                      </a: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2000s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Military Jamming (R-330Zh “Zhitel”)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Russian </a:t>
                      </a:r>
                      <a:r>
                        <a:rPr lang="en-US" sz="1400" dirty="0" smtClean="0"/>
                        <a:t>systems </a:t>
                      </a:r>
                      <a:r>
                        <a:rPr lang="en-US" sz="1400" dirty="0"/>
                        <a:t>used to </a:t>
                      </a:r>
                      <a:r>
                        <a:rPr lang="en-US" sz="1400" b="1" dirty="0"/>
                        <a:t>interfere</a:t>
                      </a:r>
                      <a:r>
                        <a:rPr lang="en-US" sz="1400" dirty="0"/>
                        <a:t> with </a:t>
                      </a:r>
                      <a:r>
                        <a:rPr lang="en-US" sz="1400" b="1" dirty="0"/>
                        <a:t>GPS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satellite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communications </a:t>
                      </a:r>
                      <a:r>
                        <a:rPr lang="en-US" sz="1400" dirty="0"/>
                        <a:t>and </a:t>
                      </a:r>
                      <a:r>
                        <a:rPr lang="en-US" sz="1400" b="1" dirty="0"/>
                        <a:t>mobile</a:t>
                      </a:r>
                      <a:r>
                        <a:rPr lang="en-US" sz="1400" dirty="0"/>
                        <a:t> phones.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Denial of navigation </a:t>
                      </a:r>
                      <a:r>
                        <a:rPr lang="en-US" sz="1400" dirty="0"/>
                        <a:t>and communications to adversary systems; used in conflict zones.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064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/>
                        <a:t>2000s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Electronic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Warfare</a:t>
                      </a:r>
                      <a:r>
                        <a:rPr lang="en-US" sz="1400" baseline="0" dirty="0" smtClean="0"/>
                        <a:t> (EW)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/>
                        <a:t>Jamming (</a:t>
                      </a:r>
                      <a:r>
                        <a:rPr lang="en-US" sz="1400" dirty="0" err="1"/>
                        <a:t>Krasukha</a:t>
                      </a:r>
                      <a:r>
                        <a:rPr lang="en-US" sz="1400" dirty="0"/>
                        <a:t> System)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Deployment of electronic warfare jammers to </a:t>
                      </a:r>
                      <a:r>
                        <a:rPr lang="en-US" sz="1400" b="1" dirty="0"/>
                        <a:t>deny GPS to drones and aircraft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Loss of GPS </a:t>
                      </a:r>
                      <a:r>
                        <a:rPr lang="en-US" sz="1400" dirty="0"/>
                        <a:t>for drones; some drones reportedly </a:t>
                      </a:r>
                      <a:r>
                        <a:rPr lang="en-US" sz="1400" b="1" dirty="0"/>
                        <a:t>lost control </a:t>
                      </a:r>
                      <a:r>
                        <a:rPr lang="en-US" sz="1400" dirty="0"/>
                        <a:t>or crashed.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388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2008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Undersea Fiber Cable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Submarine cables </a:t>
                      </a:r>
                      <a:r>
                        <a:rPr lang="en-US" sz="1400" dirty="0"/>
                        <a:t>severed in the Mediterranean (anchor / dragging ship).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Internet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b="1" dirty="0"/>
                        <a:t>phone</a:t>
                      </a:r>
                      <a:r>
                        <a:rPr lang="en-US" sz="1400" dirty="0"/>
                        <a:t> disruptions: up to </a:t>
                      </a:r>
                      <a:r>
                        <a:rPr lang="en-US" sz="1400" dirty="0" smtClean="0"/>
                        <a:t>70</a:t>
                      </a:r>
                      <a:r>
                        <a:rPr lang="en-US" sz="1400" dirty="0"/>
                        <a:t>% </a:t>
                      </a:r>
                      <a:r>
                        <a:rPr lang="en-US" sz="1400" b="1" dirty="0"/>
                        <a:t>capacity</a:t>
                      </a:r>
                      <a:r>
                        <a:rPr lang="en-US" sz="1400" dirty="0"/>
                        <a:t> loss; </a:t>
                      </a:r>
                      <a:r>
                        <a:rPr lang="en-US" sz="1400" b="1" dirty="0"/>
                        <a:t>millions of users </a:t>
                      </a:r>
                      <a:r>
                        <a:rPr lang="en-US" sz="1400" dirty="0"/>
                        <a:t>affected.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2013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Undersea Fiber Cable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Attempted </a:t>
                      </a:r>
                      <a:r>
                        <a:rPr lang="en-US" sz="1400" b="1" dirty="0"/>
                        <a:t>sabotage</a:t>
                      </a:r>
                      <a:r>
                        <a:rPr lang="en-US" sz="1400" dirty="0"/>
                        <a:t> of Sea-Me-We-4 </a:t>
                      </a:r>
                      <a:r>
                        <a:rPr lang="en-US" sz="1400" b="1" dirty="0"/>
                        <a:t>submarine cable </a:t>
                      </a:r>
                      <a:r>
                        <a:rPr lang="en-US" sz="1400" dirty="0"/>
                        <a:t>in </a:t>
                      </a:r>
                      <a:r>
                        <a:rPr lang="en-US" sz="1400" b="1" dirty="0"/>
                        <a:t>Egypt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Potential </a:t>
                      </a:r>
                      <a:r>
                        <a:rPr lang="en-US" sz="1400" b="1" dirty="0"/>
                        <a:t>50% disruption of Egypt’s international Internet</a:t>
                      </a:r>
                      <a:r>
                        <a:rPr lang="en-US" sz="1400" dirty="0"/>
                        <a:t> capacity.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2022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GPS/GNSS </a:t>
                      </a:r>
                      <a:r>
                        <a:rPr lang="en-US" sz="1400" dirty="0"/>
                        <a:t>(Aviation)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RAF aircraft </a:t>
                      </a:r>
                      <a:r>
                        <a:rPr lang="en-US" sz="1400" dirty="0"/>
                        <a:t>carrying UK </a:t>
                      </a:r>
                      <a:r>
                        <a:rPr lang="en-US" sz="1400" dirty="0" err="1"/>
                        <a:t>Defence</a:t>
                      </a:r>
                      <a:r>
                        <a:rPr lang="en-US" sz="1400" dirty="0"/>
                        <a:t> Secretary experienced </a:t>
                      </a:r>
                      <a:r>
                        <a:rPr lang="en-US" sz="1400" b="1" dirty="0"/>
                        <a:t>GPS jamming </a:t>
                      </a:r>
                      <a:r>
                        <a:rPr lang="en-US" sz="1400" dirty="0"/>
                        <a:t>near Kaliningrad.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dirty="0"/>
                        <a:t> minutes </a:t>
                      </a:r>
                      <a:r>
                        <a:rPr lang="en-US" sz="1400" b="1" dirty="0"/>
                        <a:t>loss of GPS navigation</a:t>
                      </a:r>
                      <a:r>
                        <a:rPr lang="en-US" sz="1400" dirty="0"/>
                        <a:t>; alternative navigation required.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1131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2024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Undersea Fiber Cable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Baltic Sea </a:t>
                      </a:r>
                      <a:r>
                        <a:rPr lang="en-US" sz="1400" b="1" dirty="0"/>
                        <a:t>cables damaged; suspected sabotage</a:t>
                      </a:r>
                      <a:r>
                        <a:rPr lang="en-US" sz="1400" dirty="0"/>
                        <a:t>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Regional telecom </a:t>
                      </a:r>
                      <a:r>
                        <a:rPr lang="en-US" sz="1400" dirty="0"/>
                        <a:t>disruption; some </a:t>
                      </a:r>
                      <a:r>
                        <a:rPr lang="en-US" sz="1400" b="1" dirty="0"/>
                        <a:t>services slowed</a:t>
                      </a:r>
                      <a:r>
                        <a:rPr lang="en-US" sz="1400" dirty="0"/>
                        <a:t> or rerouted; geopolitical concern.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144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2024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Undersea Power + Telecom Cable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Estlink‑2 and </a:t>
                      </a:r>
                      <a:r>
                        <a:rPr lang="en-US" sz="1400" b="1" dirty="0"/>
                        <a:t>telecom cables ruptured </a:t>
                      </a:r>
                      <a:r>
                        <a:rPr lang="en-US" sz="1400" dirty="0"/>
                        <a:t>(anchor dragging suspected).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Cross-border power capacity reduced</a:t>
                      </a:r>
                      <a:r>
                        <a:rPr lang="en-US" sz="1400" dirty="0"/>
                        <a:t>; repair </a:t>
                      </a:r>
                      <a:r>
                        <a:rPr lang="en-US" sz="1400" b="1" dirty="0"/>
                        <a:t>costs</a:t>
                      </a:r>
                      <a:r>
                        <a:rPr lang="en-US" sz="1400" dirty="0"/>
                        <a:t> tens of millions of euros.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4999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2024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GPS/GNSS </a:t>
                      </a:r>
                      <a:r>
                        <a:rPr lang="en-US" sz="1400" dirty="0"/>
                        <a:t>(Commercial Aviation)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Finnair suspended flights to Tartu, Estonia after </a:t>
                      </a:r>
                      <a:r>
                        <a:rPr lang="en-US" sz="1400" b="1" dirty="0"/>
                        <a:t>GPS interference </a:t>
                      </a:r>
                      <a:r>
                        <a:rPr lang="en-US" sz="1400" dirty="0"/>
                        <a:t>prevented landing.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Flights diverted </a:t>
                      </a:r>
                      <a:r>
                        <a:rPr lang="en-US" sz="1400" dirty="0"/>
                        <a:t>or canceled; safety risk in GPS‑dependent approaches.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8970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l-GR" sz="1400"/>
                        <a:t>2025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GPS/GNSS </a:t>
                      </a:r>
                      <a:r>
                        <a:rPr lang="en-US" sz="1400" dirty="0"/>
                        <a:t>(</a:t>
                      </a:r>
                      <a:r>
                        <a:rPr lang="en-US" sz="1400" dirty="0" smtClean="0"/>
                        <a:t>Military)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GPS jamming </a:t>
                      </a:r>
                      <a:r>
                        <a:rPr lang="en-US" sz="1400" dirty="0"/>
                        <a:t>near Kaliningrad affecting drones.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Commercial and professional drones experienced </a:t>
                      </a:r>
                      <a:r>
                        <a:rPr lang="en-US" sz="1400" b="1" dirty="0"/>
                        <a:t>signal loss or crash</a:t>
                      </a:r>
                      <a:r>
                        <a:rPr lang="en-US" sz="1400" dirty="0"/>
                        <a:t>; navigation disrupted.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92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Common Physical Layer Attack </a:t>
            </a:r>
            <a:r>
              <a:rPr lang="en-US" sz="2800" b="1" dirty="0" smtClean="0"/>
              <a:t>Categories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982205" y="2978725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smtClean="0">
                <a:solidFill>
                  <a:srgbClr val="002060"/>
                </a:solidFill>
              </a:rPr>
              <a:t>L1</a:t>
            </a:r>
            <a:endParaRPr lang="el-GR" sz="4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9130" y="1256433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</a:rPr>
              <a:t>Interception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19129" y="2208933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</a:rPr>
              <a:t>Interference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9129" y="3161433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</a:rPr>
              <a:t>Manipulation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9129" y="4113933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Disruption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9129" y="5142633"/>
            <a:ext cx="1819269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Environmental</a:t>
            </a:r>
            <a:endParaRPr lang="el-GR" sz="2000" b="1" dirty="0">
              <a:solidFill>
                <a:srgbClr val="002060"/>
              </a:solidFill>
            </a:endParaRPr>
          </a:p>
        </p:txBody>
      </p:sp>
      <p:cxnSp>
        <p:nvCxnSpPr>
          <p:cNvPr id="3" name="Straight Arrow Connector 2"/>
          <p:cNvCxnSpPr>
            <a:stCxn id="7" idx="3"/>
            <a:endCxn id="41" idx="1"/>
          </p:cNvCxnSpPr>
          <p:nvPr/>
        </p:nvCxnSpPr>
        <p:spPr>
          <a:xfrm>
            <a:off x="2438399" y="1570758"/>
            <a:ext cx="361951" cy="8442"/>
          </a:xfrm>
          <a:prstGeom prst="straightConnector1">
            <a:avLst/>
          </a:prstGeom>
          <a:ln w="38100">
            <a:solidFill>
              <a:srgbClr val="2038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42" idx="1"/>
          </p:cNvCxnSpPr>
          <p:nvPr/>
        </p:nvCxnSpPr>
        <p:spPr bwMode="auto">
          <a:xfrm>
            <a:off x="2438398" y="2523258"/>
            <a:ext cx="361952" cy="4221"/>
          </a:xfrm>
          <a:prstGeom prst="straightConnector1">
            <a:avLst/>
          </a:prstGeom>
          <a:ln w="38100">
            <a:solidFill>
              <a:srgbClr val="2038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43" idx="1"/>
          </p:cNvCxnSpPr>
          <p:nvPr/>
        </p:nvCxnSpPr>
        <p:spPr bwMode="auto">
          <a:xfrm flipV="1">
            <a:off x="2438398" y="3474025"/>
            <a:ext cx="361952" cy="1733"/>
          </a:xfrm>
          <a:prstGeom prst="straightConnector1">
            <a:avLst/>
          </a:prstGeom>
          <a:ln w="38100">
            <a:solidFill>
              <a:srgbClr val="2038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44" idx="1"/>
          </p:cNvCxnSpPr>
          <p:nvPr/>
        </p:nvCxnSpPr>
        <p:spPr bwMode="auto">
          <a:xfrm flipV="1">
            <a:off x="2438398" y="4423495"/>
            <a:ext cx="361952" cy="4763"/>
          </a:xfrm>
          <a:prstGeom prst="straightConnector1">
            <a:avLst/>
          </a:prstGeom>
          <a:ln w="38100">
            <a:solidFill>
              <a:srgbClr val="2038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3"/>
            <a:endCxn id="47" idx="1"/>
          </p:cNvCxnSpPr>
          <p:nvPr/>
        </p:nvCxnSpPr>
        <p:spPr bwMode="auto">
          <a:xfrm>
            <a:off x="2438398" y="5456958"/>
            <a:ext cx="361952" cy="0"/>
          </a:xfrm>
          <a:prstGeom prst="straightConnector1">
            <a:avLst/>
          </a:prstGeom>
          <a:ln w="38100">
            <a:solidFill>
              <a:srgbClr val="2038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 bwMode="auto">
          <a:xfrm>
            <a:off x="2800350" y="1264875"/>
            <a:ext cx="5314950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Converting or capturing physical signals (electrical, optical, RF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800350" y="2213154"/>
            <a:ext cx="5314950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Disrupting or degrading the signal (noise, obstruction, interference sources)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800350" y="3159700"/>
            <a:ext cx="5314950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Altering the medium or signal (tampering, unauthorized connectors, rogue devices)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800350" y="4109170"/>
            <a:ext cx="5314950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Cutting, disconnecting, powering down, or overwhelming physical channels</a:t>
            </a:r>
            <a:endParaRPr lang="el-GR" sz="2000" dirty="0">
              <a:solidFill>
                <a:srgbClr val="002060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800350" y="5142633"/>
            <a:ext cx="5314950" cy="628650"/>
          </a:xfrm>
          <a:prstGeom prst="rect">
            <a:avLst/>
          </a:prstGeom>
          <a:solidFill>
            <a:srgbClr val="ECF1F9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</a:rPr>
              <a:t>Heat, vibration, electromagnetic effects, improper shielding, equipment aging</a:t>
            </a:r>
            <a:endParaRPr lang="el-GR" sz="2000" dirty="0">
              <a:solidFill>
                <a:srgbClr val="002060"/>
              </a:solidFill>
            </a:endParaRPr>
          </a:p>
        </p:txBody>
      </p:sp>
      <p:cxnSp>
        <p:nvCxnSpPr>
          <p:cNvPr id="58" name="Straight Arrow Connector 57"/>
          <p:cNvCxnSpPr>
            <a:stCxn id="41" idx="3"/>
          </p:cNvCxnSpPr>
          <p:nvPr/>
        </p:nvCxnSpPr>
        <p:spPr bwMode="auto">
          <a:xfrm>
            <a:off x="8115300" y="1579200"/>
            <a:ext cx="1619250" cy="12583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2" idx="3"/>
          </p:cNvCxnSpPr>
          <p:nvPr/>
        </p:nvCxnSpPr>
        <p:spPr bwMode="auto">
          <a:xfrm>
            <a:off x="8115300" y="2527479"/>
            <a:ext cx="1485900" cy="539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3" idx="3"/>
          </p:cNvCxnSpPr>
          <p:nvPr/>
        </p:nvCxnSpPr>
        <p:spPr bwMode="auto">
          <a:xfrm flipV="1">
            <a:off x="8115300" y="3242396"/>
            <a:ext cx="1485900" cy="2316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4" idx="3"/>
          </p:cNvCxnSpPr>
          <p:nvPr/>
        </p:nvCxnSpPr>
        <p:spPr bwMode="auto">
          <a:xfrm flipV="1">
            <a:off x="8115300" y="3471537"/>
            <a:ext cx="1619250" cy="9519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7" idx="3"/>
          </p:cNvCxnSpPr>
          <p:nvPr/>
        </p:nvCxnSpPr>
        <p:spPr bwMode="auto">
          <a:xfrm flipV="1">
            <a:off x="8115300" y="3785862"/>
            <a:ext cx="1714500" cy="16710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7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762373" y="1873516"/>
            <a:ext cx="4162426" cy="35860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Security &amp; </a:t>
            </a:r>
            <a:r>
              <a:rPr lang="en-US" sz="2800" b="1" dirty="0"/>
              <a:t>CIA Triad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84747" y="18838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Signal isolation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4317" y="11135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Shielding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83154" y="2830491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Redundant Links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362702" y="5637638"/>
            <a:ext cx="2000244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Physical Protection (racks)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286505" y="1113558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Directional Antennas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84747" y="3797597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Certified Cabling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105774" y="3797597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Diverse Routing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24316" y="5637638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Spectrum Management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083154" y="1883810"/>
            <a:ext cx="1819269" cy="628650"/>
          </a:xfrm>
          <a:prstGeom prst="rect">
            <a:avLst/>
          </a:prstGeom>
          <a:solidFill>
            <a:srgbClr val="1A8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Secure channels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84747" y="4764704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Error Detection (PHY)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8105774" y="4744278"/>
            <a:ext cx="1819269" cy="628650"/>
          </a:xfrm>
          <a:prstGeom prst="rect">
            <a:avLst/>
          </a:prstGeom>
          <a:solidFill>
            <a:srgbClr val="1CB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UPS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784747" y="2853859"/>
            <a:ext cx="1819269" cy="628650"/>
          </a:xfrm>
          <a:prstGeom prst="rect">
            <a:avLst/>
          </a:prstGeom>
          <a:solidFill>
            <a:srgbClr val="855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Electromagnetic </a:t>
            </a:r>
            <a:r>
              <a:rPr lang="en-US" b="1" dirty="0" smtClean="0">
                <a:solidFill>
                  <a:schemeClr val="bg1"/>
                </a:solidFill>
              </a:rPr>
              <a:t>compatibility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63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access zones, equipment rooms, wiring closets, roof-mounted antennas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publicly accessible wireless areas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2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access zones, equipment rooms, wiring closets, roof-mounted antennas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publicly accessible wireless areas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 dirty="0" err="1">
                <a:solidFill>
                  <a:srgbClr val="002060"/>
                </a:solidFill>
              </a:rPr>
              <a:t>Disrupt</a:t>
            </a:r>
            <a:r>
              <a:rPr lang="fr-FR" b="1" dirty="0">
                <a:solidFill>
                  <a:srgbClr val="002060"/>
                </a:solidFill>
              </a:rPr>
              <a:t> communication, </a:t>
            </a:r>
            <a:r>
              <a:rPr lang="fr-FR" b="1" dirty="0" err="1">
                <a:solidFill>
                  <a:srgbClr val="002060"/>
                </a:solidFill>
              </a:rPr>
              <a:t>intercept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signals</a:t>
            </a:r>
            <a:r>
              <a:rPr lang="fr-FR" b="1" dirty="0">
                <a:solidFill>
                  <a:srgbClr val="002060"/>
                </a:solidFill>
              </a:rPr>
              <a:t>, </a:t>
            </a:r>
            <a:r>
              <a:rPr lang="fr-FR" b="1" dirty="0" err="1">
                <a:solidFill>
                  <a:srgbClr val="002060"/>
                </a:solidFill>
              </a:rPr>
              <a:t>manipulate</a:t>
            </a:r>
            <a:r>
              <a:rPr lang="fr-FR" b="1" dirty="0">
                <a:solidFill>
                  <a:srgbClr val="002060"/>
                </a:solidFill>
              </a:rPr>
              <a:t> transmissions, </a:t>
            </a:r>
            <a:r>
              <a:rPr lang="fr-FR" b="1" dirty="0" err="1">
                <a:solidFill>
                  <a:srgbClr val="002060"/>
                </a:solidFill>
              </a:rPr>
              <a:t>degrade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quality</a:t>
            </a:r>
            <a:r>
              <a:rPr lang="fr-FR" b="1" dirty="0">
                <a:solidFill>
                  <a:srgbClr val="002060"/>
                </a:solidFill>
              </a:rPr>
              <a:t>, cause </a:t>
            </a:r>
            <a:r>
              <a:rPr lang="fr-FR" b="1" dirty="0" err="1">
                <a:solidFill>
                  <a:srgbClr val="002060"/>
                </a:solidFill>
              </a:rPr>
              <a:t>outages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5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access zones, equipment rooms, wiring closets, roof-mounted antennas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publicly accessible wireless areas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 dirty="0" err="1">
                <a:solidFill>
                  <a:srgbClr val="002060"/>
                </a:solidFill>
              </a:rPr>
              <a:t>Disrupt</a:t>
            </a:r>
            <a:r>
              <a:rPr lang="fr-FR" b="1" dirty="0">
                <a:solidFill>
                  <a:srgbClr val="002060"/>
                </a:solidFill>
              </a:rPr>
              <a:t> communication, </a:t>
            </a:r>
            <a:r>
              <a:rPr lang="fr-FR" b="1" dirty="0" err="1">
                <a:solidFill>
                  <a:srgbClr val="002060"/>
                </a:solidFill>
              </a:rPr>
              <a:t>intercept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signals</a:t>
            </a:r>
            <a:r>
              <a:rPr lang="fr-FR" b="1" dirty="0">
                <a:solidFill>
                  <a:srgbClr val="002060"/>
                </a:solidFill>
              </a:rPr>
              <a:t>, </a:t>
            </a:r>
            <a:r>
              <a:rPr lang="fr-FR" b="1" dirty="0" err="1">
                <a:solidFill>
                  <a:srgbClr val="002060"/>
                </a:solidFill>
              </a:rPr>
              <a:t>manipulate</a:t>
            </a:r>
            <a:r>
              <a:rPr lang="fr-FR" b="1" dirty="0">
                <a:solidFill>
                  <a:srgbClr val="002060"/>
                </a:solidFill>
              </a:rPr>
              <a:t> transmissions, </a:t>
            </a:r>
            <a:r>
              <a:rPr lang="fr-FR" b="1" dirty="0" err="1">
                <a:solidFill>
                  <a:srgbClr val="002060"/>
                </a:solidFill>
              </a:rPr>
              <a:t>degrade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quality</a:t>
            </a:r>
            <a:r>
              <a:rPr lang="fr-FR" b="1" dirty="0">
                <a:solidFill>
                  <a:srgbClr val="002060"/>
                </a:solidFill>
              </a:rPr>
              <a:t>, cause </a:t>
            </a:r>
            <a:r>
              <a:rPr lang="fr-FR" b="1" dirty="0" err="1">
                <a:solidFill>
                  <a:srgbClr val="002060"/>
                </a:solidFill>
              </a:rPr>
              <a:t>outages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tampering, environmental stresses, </a:t>
            </a:r>
            <a:r>
              <a:rPr lang="en-US" b="1" dirty="0" err="1">
                <a:solidFill>
                  <a:srgbClr val="002060"/>
                </a:solidFill>
              </a:rPr>
              <a:t>miswired</a:t>
            </a:r>
            <a:r>
              <a:rPr lang="en-US" b="1" dirty="0">
                <a:solidFill>
                  <a:srgbClr val="002060"/>
                </a:solidFill>
              </a:rPr>
              <a:t> or damaged cable, interference sources, unauthorized RF devices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83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access zones, equipment rooms, wiring closets, roof-mounted antennas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publicly accessible wireless areas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 dirty="0" err="1">
                <a:solidFill>
                  <a:srgbClr val="002060"/>
                </a:solidFill>
              </a:rPr>
              <a:t>Disrupt</a:t>
            </a:r>
            <a:r>
              <a:rPr lang="fr-FR" b="1" dirty="0">
                <a:solidFill>
                  <a:srgbClr val="002060"/>
                </a:solidFill>
              </a:rPr>
              <a:t> communication, </a:t>
            </a:r>
            <a:r>
              <a:rPr lang="fr-FR" b="1" dirty="0" err="1">
                <a:solidFill>
                  <a:srgbClr val="002060"/>
                </a:solidFill>
              </a:rPr>
              <a:t>intercept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signals</a:t>
            </a:r>
            <a:r>
              <a:rPr lang="fr-FR" b="1" dirty="0">
                <a:solidFill>
                  <a:srgbClr val="002060"/>
                </a:solidFill>
              </a:rPr>
              <a:t>, </a:t>
            </a:r>
            <a:r>
              <a:rPr lang="fr-FR" b="1" dirty="0" err="1">
                <a:solidFill>
                  <a:srgbClr val="002060"/>
                </a:solidFill>
              </a:rPr>
              <a:t>manipulate</a:t>
            </a:r>
            <a:r>
              <a:rPr lang="fr-FR" b="1" dirty="0">
                <a:solidFill>
                  <a:srgbClr val="002060"/>
                </a:solidFill>
              </a:rPr>
              <a:t> transmissions, </a:t>
            </a:r>
            <a:r>
              <a:rPr lang="fr-FR" b="1" dirty="0" err="1">
                <a:solidFill>
                  <a:srgbClr val="002060"/>
                </a:solidFill>
              </a:rPr>
              <a:t>degrade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quality</a:t>
            </a:r>
            <a:r>
              <a:rPr lang="fr-FR" b="1" dirty="0">
                <a:solidFill>
                  <a:srgbClr val="002060"/>
                </a:solidFill>
              </a:rPr>
              <a:t>, cause </a:t>
            </a:r>
            <a:r>
              <a:rPr lang="fr-FR" b="1" dirty="0" err="1">
                <a:solidFill>
                  <a:srgbClr val="002060"/>
                </a:solidFill>
              </a:rPr>
              <a:t>outages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tampering, environmental stresses, </a:t>
            </a:r>
            <a:r>
              <a:rPr lang="en-US" b="1" dirty="0" err="1">
                <a:solidFill>
                  <a:srgbClr val="002060"/>
                </a:solidFill>
              </a:rPr>
              <a:t>miswired</a:t>
            </a:r>
            <a:r>
              <a:rPr lang="en-US" b="1" dirty="0">
                <a:solidFill>
                  <a:srgbClr val="002060"/>
                </a:solidFill>
              </a:rPr>
              <a:t> or damaged cable, interference sources, unauthorized RF devices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Outages, degraded performance, loss of service continuity, incorrect signal transmission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5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Threat Modelling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69612" y="115404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Assets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769612" y="2074791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Trust Boundaries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69612" y="2995535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Attackers &amp; Goals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769612" y="3916279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Attack Vectors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769612" y="4837023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Risks</a:t>
            </a:r>
            <a:endParaRPr lang="el-GR" sz="2400" b="1" dirty="0">
              <a:solidFill>
                <a:srgbClr val="002060"/>
              </a:solidFill>
            </a:endParaRPr>
          </a:p>
        </p:txBody>
      </p:sp>
      <p:cxnSp>
        <p:nvCxnSpPr>
          <p:cNvPr id="30" name="Straight Connector 29"/>
          <p:cNvCxnSpPr>
            <a:endCxn id="17" idx="1"/>
          </p:cNvCxnSpPr>
          <p:nvPr/>
        </p:nvCxnSpPr>
        <p:spPr>
          <a:xfrm flipV="1">
            <a:off x="2847371" y="1559914"/>
            <a:ext cx="922241" cy="181429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23" idx="1"/>
          </p:cNvCxnSpPr>
          <p:nvPr/>
        </p:nvCxnSpPr>
        <p:spPr bwMode="auto">
          <a:xfrm flipV="1">
            <a:off x="2847371" y="2480658"/>
            <a:ext cx="922241" cy="89354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endCxn id="24" idx="1"/>
          </p:cNvCxnSpPr>
          <p:nvPr/>
        </p:nvCxnSpPr>
        <p:spPr bwMode="auto">
          <a:xfrm>
            <a:off x="2847371" y="3374205"/>
            <a:ext cx="922241" cy="2719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5" idx="1"/>
          </p:cNvCxnSpPr>
          <p:nvPr/>
        </p:nvCxnSpPr>
        <p:spPr bwMode="auto">
          <a:xfrm>
            <a:off x="2847371" y="3374205"/>
            <a:ext cx="922241" cy="94794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6" idx="1"/>
          </p:cNvCxnSpPr>
          <p:nvPr/>
        </p:nvCxnSpPr>
        <p:spPr bwMode="auto">
          <a:xfrm>
            <a:off x="2847371" y="3374205"/>
            <a:ext cx="922241" cy="18686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auto">
          <a:xfrm>
            <a:off x="81023" y="4456976"/>
            <a:ext cx="2766348" cy="542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Physical Layer (L1)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780959" y="115404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Media (copper, fiber), antennas, transceivers, cabling, patch panels, power systems, physical infrastructure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0959" y="2084231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access zones, equipment rooms, wiring closets, roof-mounted antennas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publicly accessible wireless areas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80959" y="2986095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 dirty="0" err="1">
                <a:solidFill>
                  <a:srgbClr val="002060"/>
                </a:solidFill>
              </a:rPr>
              <a:t>Disrupt</a:t>
            </a:r>
            <a:r>
              <a:rPr lang="fr-FR" b="1" dirty="0">
                <a:solidFill>
                  <a:srgbClr val="002060"/>
                </a:solidFill>
              </a:rPr>
              <a:t> communication, </a:t>
            </a:r>
            <a:r>
              <a:rPr lang="fr-FR" b="1" dirty="0" err="1">
                <a:solidFill>
                  <a:srgbClr val="002060"/>
                </a:solidFill>
              </a:rPr>
              <a:t>intercept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signals</a:t>
            </a:r>
            <a:r>
              <a:rPr lang="fr-FR" b="1" dirty="0">
                <a:solidFill>
                  <a:srgbClr val="002060"/>
                </a:solidFill>
              </a:rPr>
              <a:t>, </a:t>
            </a:r>
            <a:r>
              <a:rPr lang="fr-FR" b="1" dirty="0" err="1">
                <a:solidFill>
                  <a:srgbClr val="002060"/>
                </a:solidFill>
              </a:rPr>
              <a:t>manipulate</a:t>
            </a:r>
            <a:r>
              <a:rPr lang="fr-FR" b="1" dirty="0">
                <a:solidFill>
                  <a:srgbClr val="002060"/>
                </a:solidFill>
              </a:rPr>
              <a:t> transmissions, </a:t>
            </a:r>
            <a:r>
              <a:rPr lang="fr-FR" b="1" dirty="0" err="1">
                <a:solidFill>
                  <a:srgbClr val="002060"/>
                </a:solidFill>
              </a:rPr>
              <a:t>degrade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quality</a:t>
            </a:r>
            <a:r>
              <a:rPr lang="fr-FR" b="1" dirty="0">
                <a:solidFill>
                  <a:srgbClr val="002060"/>
                </a:solidFill>
              </a:rPr>
              <a:t>, cause </a:t>
            </a:r>
            <a:r>
              <a:rPr lang="fr-FR" b="1" dirty="0" err="1">
                <a:solidFill>
                  <a:srgbClr val="002060"/>
                </a:solidFill>
              </a:rPr>
              <a:t>outages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780959" y="3916279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Physical tampering, environmental stresses, </a:t>
            </a:r>
            <a:r>
              <a:rPr lang="en-US" b="1" dirty="0" err="1">
                <a:solidFill>
                  <a:srgbClr val="002060"/>
                </a:solidFill>
              </a:rPr>
              <a:t>miswired</a:t>
            </a:r>
            <a:r>
              <a:rPr lang="en-US" b="1" dirty="0">
                <a:solidFill>
                  <a:srgbClr val="002060"/>
                </a:solidFill>
              </a:rPr>
              <a:t> or damaged cable, interference sources, unauthorized RF devices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6780959" y="4846463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Outages, degraded performance, loss of service continuity, incorrect signal transmission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9612" y="5757767"/>
            <a:ext cx="2695534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Mitigation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780959" y="5757767"/>
            <a:ext cx="5198838" cy="811734"/>
          </a:xfrm>
          <a:prstGeom prst="rect">
            <a:avLst/>
          </a:prstGeom>
          <a:solidFill>
            <a:srgbClr val="ED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Controlled physical access, robust cabling &amp; installation standards, environmental monitoring, redundancy, spectrum planning &amp; RF surveys</a:t>
            </a: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 bwMode="auto">
          <a:xfrm>
            <a:off x="2847371" y="3374205"/>
            <a:ext cx="922241" cy="278942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46" y="2406069"/>
            <a:ext cx="2432515" cy="1914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2. In computer networks, what does ‘IP’ stand for?</a:t>
            </a:r>
          </a:p>
          <a:p>
            <a:r>
              <a:rPr lang="en-US" sz="2800" dirty="0"/>
              <a:t>A) Internet Protocol </a:t>
            </a:r>
            <a:br>
              <a:rPr lang="en-US" sz="2800" dirty="0"/>
            </a:br>
            <a:r>
              <a:rPr lang="en-US" sz="2800" dirty="0"/>
              <a:t>B) Internal Processing</a:t>
            </a:r>
            <a:br>
              <a:rPr lang="en-US" sz="2800" dirty="0"/>
            </a:br>
            <a:r>
              <a:rPr lang="en-US" sz="2800" dirty="0"/>
              <a:t>C) Input </a:t>
            </a:r>
            <a:r>
              <a:rPr lang="en-US" sz="2800" dirty="0" smtClean="0"/>
              <a:t>Parameter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36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 bwMode="auto">
          <a:xfrm>
            <a:off x="112762" y="3167694"/>
            <a:ext cx="4213185" cy="3596756"/>
          </a:xfrm>
          <a:prstGeom prst="rect">
            <a:avLst/>
          </a:prstGeom>
          <a:solidFill>
            <a:srgbClr val="EDF2F9">
              <a:alpha val="3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676171" y="3186011"/>
            <a:ext cx="7418829" cy="3566864"/>
          </a:xfrm>
          <a:prstGeom prst="rect">
            <a:avLst/>
          </a:prstGeom>
          <a:solidFill>
            <a:srgbClr val="EDF2F9">
              <a:alpha val="3607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L1 Security Taxonomy</a:t>
            </a:r>
            <a:endParaRPr lang="el-GR" sz="28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816264" y="2356142"/>
            <a:ext cx="2695534" cy="811734"/>
          </a:xfrm>
          <a:prstGeom prst="rect">
            <a:avLst/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Wired Medium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138821" y="726115"/>
            <a:ext cx="2695534" cy="811734"/>
          </a:xfrm>
          <a:prstGeom prst="rect">
            <a:avLst/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L1 Security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49268" y="2367717"/>
            <a:ext cx="2695534" cy="811734"/>
          </a:xfrm>
          <a:prstGeom prst="rect">
            <a:avLst/>
          </a:prstGeom>
          <a:solidFill>
            <a:srgbClr val="EDF2F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Wireless Medium</a:t>
            </a:r>
            <a:endParaRPr lang="el-GR" sz="24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98766" y="5521711"/>
            <a:ext cx="1664825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Copper (Coaxial, Ethernet)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115180" y="3738056"/>
            <a:ext cx="1664825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Fiber Optics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98767" y="3738056"/>
            <a:ext cx="1664825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Power Lines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2115180" y="5514562"/>
            <a:ext cx="1664825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Serial Links (CAN)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98766" y="4626309"/>
            <a:ext cx="3381239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Backplane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(electrical connectors, bus)</a:t>
            </a: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69" name="Elbow Connector 68"/>
          <p:cNvCxnSpPr>
            <a:stCxn id="27" idx="2"/>
            <a:endCxn id="17" idx="0"/>
          </p:cNvCxnSpPr>
          <p:nvPr/>
        </p:nvCxnSpPr>
        <p:spPr>
          <a:xfrm rot="5400000">
            <a:off x="3416164" y="285717"/>
            <a:ext cx="818293" cy="3322557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stCxn id="27" idx="2"/>
            <a:endCxn id="28" idx="0"/>
          </p:cNvCxnSpPr>
          <p:nvPr/>
        </p:nvCxnSpPr>
        <p:spPr bwMode="auto">
          <a:xfrm rot="16200000" flipH="1">
            <a:off x="6576877" y="447559"/>
            <a:ext cx="829868" cy="3010447"/>
          </a:xfrm>
          <a:prstGeom prst="bentConnector3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 bwMode="auto">
          <a:xfrm>
            <a:off x="9424952" y="3722037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Wi-Fi (802.11)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5220370" y="3730340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Cellular (2G, 3G, 4G/LTE, 5G)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4854847" y="4618593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Bluetooth/BLE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322661" y="3723141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RFID/NFC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930744" y="4618593"/>
            <a:ext cx="2932823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rgbClr val="002060"/>
                </a:solidFill>
              </a:rPr>
              <a:t>IoT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en-US" b="1" dirty="0">
                <a:solidFill>
                  <a:srgbClr val="002060"/>
                </a:solidFill>
              </a:rPr>
              <a:t>ZigBee, </a:t>
            </a:r>
            <a:r>
              <a:rPr lang="en-US" b="1" dirty="0" err="1">
                <a:solidFill>
                  <a:srgbClr val="002060"/>
                </a:solidFill>
              </a:rPr>
              <a:t>LoRaWAN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SigFox</a:t>
            </a:r>
            <a:r>
              <a:rPr lang="en-US" b="1" dirty="0">
                <a:solidFill>
                  <a:srgbClr val="002060"/>
                </a:solidFill>
              </a:rPr>
              <a:t>, Z-Wave)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6306801" y="5496375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</a:rPr>
              <a:t>GPS/GNSS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9951922" y="4618593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Satellite communications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389103" y="5513995"/>
            <a:ext cx="2031720" cy="81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solidFill>
                  <a:srgbClr val="002060"/>
                </a:solidFill>
              </a:rPr>
              <a:t>Microwave links </a:t>
            </a:r>
            <a:r>
              <a:rPr lang="en-US" b="1" dirty="0" smtClean="0">
                <a:solidFill>
                  <a:srgbClr val="002060"/>
                </a:solidFill>
              </a:rPr>
              <a:t>for </a:t>
            </a:r>
            <a:r>
              <a:rPr lang="en-US" b="1" dirty="0">
                <a:solidFill>
                  <a:srgbClr val="002060"/>
                </a:solidFill>
              </a:rPr>
              <a:t>point-to-point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4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Copper - Overview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621" y="794622"/>
            <a:ext cx="693323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wisted-pair or coaxial cabling that carries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rgbClr val="212122"/>
                </a:solidFill>
                <a:effectLst/>
                <a:latin typeface="Arial" panose="020B0604020202020204" pitchFamily="34" charset="0"/>
              </a:rPr>
              <a:t>electrical signals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communications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forms 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UTP (Cat5e/6/6A)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STP/FTP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coax (RG-6/59)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egacy Ethernet over coax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DSL copper pairs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 uses 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ampus/building Ethernet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ccess wiring to switches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CCTV coax feeds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ast-mile copper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470" y="687735"/>
            <a:ext cx="1245237" cy="1245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695922" y="191282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b="1" dirty="0">
                <a:latin typeface="Arial" panose="020B0604020202020204" pitchFamily="34" charset="0"/>
              </a:rPr>
              <a:t>UTP</a:t>
            </a:r>
            <a:endParaRPr lang="el-G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62" y="2097486"/>
            <a:ext cx="1371841" cy="117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 bwMode="auto">
          <a:xfrm>
            <a:off x="10653973" y="324144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b="1" dirty="0" smtClean="0">
                <a:latin typeface="Arial" panose="020B0604020202020204" pitchFamily="34" charset="0"/>
              </a:rPr>
              <a:t>STP</a:t>
            </a:r>
            <a:endParaRPr lang="el-GR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288" y="2950579"/>
            <a:ext cx="1997597" cy="1997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 bwMode="auto">
          <a:xfrm>
            <a:off x="8584034" y="507217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b="1" dirty="0" smtClean="0">
                <a:latin typeface="Arial" panose="020B0604020202020204" pitchFamily="34" charset="0"/>
              </a:rPr>
              <a:t>Coaxial</a:t>
            </a:r>
            <a:endParaRPr lang="el-G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Copper – Threats &amp; Vulnerabilities 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598" y="748847"/>
            <a:ext cx="716473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Electromagnetic leakage (EME)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U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nshielded pairs emit signals that can be picked up remotely (TEMPEST concept).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Inductive/capacitive tapping (non-invasive)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lamps or probes near a cable can recover signal without cutting.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Connector &amp; patch-panel tampering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xposed jacks or patch-panels enable insertion of rogue devices</a:t>
            </a:r>
            <a:r>
              <a:rPr kumimoji="0" lang="en-US" altLang="el-G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(Man-in-the-Middle - MITM attacks)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cuts &amp; damage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ccidental excavation or deliberate cutting causes immediate outage.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Interference &amp; crosstalk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earby power lines or poor routing cause attenuation and errors.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Aging/poor termination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D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egraded performance from bad crimps, water ingress, or runs beyond spec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958" y="4154478"/>
            <a:ext cx="3976214" cy="222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5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Copper – Mitigations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8" y="4154478"/>
            <a:ext cx="3976214" cy="222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423" y="818695"/>
            <a:ext cx="7026029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hardening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ocked telecom rooms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amper-evident patch panels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ecured conduits and risers.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Shielding &amp; cable choice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STP/FTP or shielded coax where EM protection needed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roper grounding.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Routing &amp; separation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istance from power runs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edicated conduits for critical links.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&amp; change management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nventory ports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isable unused jacks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ocumented patching procedures.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&amp; monitoring tools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able certifiers (pair integrity, length, wiremap)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eriodic physical inspections.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 &amp; diversity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lternate paths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iverse conduits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educe single-point failures.</a:t>
            </a:r>
          </a:p>
        </p:txBody>
      </p:sp>
    </p:spTree>
    <p:extLst>
      <p:ext uri="{BB962C8B-B14F-4D97-AF65-F5344CB8AC3E}">
        <p14:creationId xmlns:p14="http://schemas.microsoft.com/office/powerpoint/2010/main" val="8226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Fiber Optics - Overview 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6067" y="747265"/>
            <a:ext cx="65954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Definition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ransmission of data as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light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pulses through glass or plastic optical fibers.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types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Single-mode (long-haul)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Multi-mode (campus/metro)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onnector types (LC, SC, ST).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Typical uses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ackbone links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L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ong-distance aggregation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ata-center interconnects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46" y="4525702"/>
            <a:ext cx="6657255" cy="2007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Fiber Optics – Threats &amp; Vulnerabilities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7792" y="886951"/>
            <a:ext cx="623875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cuts &amp; breaks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able damage from anchors, construction, or abrasion causes outages.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Micro/macro-bending taps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eliberate bends or microbends can leak light for interception (requires physical access).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Splice/splitter compromise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nserting splitters or tampering splice enclosures can duplicate signals.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Connector/patch substitution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eplacing a patch/jumper with a compromised splitter or tapped jumper.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Attenuation &amp; degradation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irty connectors, poor splices, or moisture increase loss and reduce link margin.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Fiber aging &amp; mechanical stress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epeated flexing or improper bend radius causes progressive failure.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7" y="2160825"/>
            <a:ext cx="5061995" cy="274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55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Wired L1 Security: Fiber Optics </a:t>
            </a:r>
            <a:r>
              <a:rPr lang="en-US" sz="2800" b="1" dirty="0"/>
              <a:t>– Mitigations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7" y="2160825"/>
            <a:ext cx="5061995" cy="2744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173" y="578445"/>
            <a:ext cx="6481822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protection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cked manholes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rmored cable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ealed conduits.</a:t>
            </a:r>
          </a:p>
          <a:p>
            <a:pPr marL="285750" lvl="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OTDR</a:t>
            </a:r>
            <a:r>
              <a:rPr lang="en-US" altLang="el-GR" b="1" dirty="0">
                <a:latin typeface="Arial" panose="020B0604020202020204" pitchFamily="34" charset="0"/>
              </a:rPr>
              <a:t> </a:t>
            </a:r>
            <a:r>
              <a:rPr lang="en-US" altLang="el-GR" b="1" dirty="0" smtClean="0">
                <a:latin typeface="Arial" panose="020B0604020202020204" pitchFamily="34" charset="0"/>
              </a:rPr>
              <a:t>(Optical </a:t>
            </a:r>
            <a:r>
              <a:rPr lang="en-US" altLang="el-GR" b="1" dirty="0">
                <a:latin typeface="Arial" panose="020B0604020202020204" pitchFamily="34" charset="0"/>
              </a:rPr>
              <a:t>Time-Domain </a:t>
            </a:r>
            <a:r>
              <a:rPr lang="en-US" altLang="el-GR" b="1" dirty="0" smtClean="0">
                <a:latin typeface="Arial" panose="020B0604020202020204" pitchFamily="34" charset="0"/>
              </a:rPr>
              <a:t>Reflectometer)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ontinuous or scheduled OTDR traces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bends, splices, cut locations and sudden loss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spectrum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nline optical power meters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larm thresholds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unexpected loss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Inventory &amp; tamper evidence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ocumented fiber routes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hotographed splice records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Diversity &amp; resilience: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oute diversity (different ducts/paths)</a:t>
            </a:r>
            <a:endParaRPr lang="en-US" altLang="el-GR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 wavelength capacity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hygiene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lean connectors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C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orrect bend radius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ualified splicing procedures and audits.</a:t>
            </a:r>
          </a:p>
        </p:txBody>
      </p:sp>
    </p:spTree>
    <p:extLst>
      <p:ext uri="{BB962C8B-B14F-4D97-AF65-F5344CB8AC3E}">
        <p14:creationId xmlns:p14="http://schemas.microsoft.com/office/powerpoint/2010/main" val="18677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Basic Concepts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74563" y="1158141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Radio Frequency (RF): </a:t>
            </a:r>
            <a:r>
              <a:rPr lang="en-US" sz="2000" dirty="0"/>
              <a:t>data transmitted as electromagnetic waves in </a:t>
            </a:r>
            <a:r>
              <a:rPr lang="en-US" sz="2000" dirty="0" smtClean="0"/>
              <a:t>air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74563" y="1793061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Spectrum &amp; Bands</a:t>
            </a:r>
            <a:r>
              <a:rPr lang="en-US" sz="2000" dirty="0"/>
              <a:t>: licensed (cellular), unlicensed (Wi-Fi/Bluetooth 2.4/5/6 GHz)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74563" y="2481581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Channels</a:t>
            </a:r>
            <a:r>
              <a:rPr lang="en-US" sz="2000" dirty="0"/>
              <a:t>: frequency slices used to separate simultaneous </a:t>
            </a:r>
            <a:r>
              <a:rPr lang="en-US" sz="2000" dirty="0" smtClean="0"/>
              <a:t>transmissions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74563" y="3150179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 smtClean="0"/>
              <a:t>Antennas</a:t>
            </a:r>
            <a:r>
              <a:rPr lang="en-US" sz="2000" dirty="0" smtClean="0"/>
              <a:t>: Omnidirectional for wide </a:t>
            </a:r>
            <a:r>
              <a:rPr lang="en-US" sz="2000" dirty="0"/>
              <a:t>area </a:t>
            </a:r>
            <a:r>
              <a:rPr lang="en-US" sz="2000" dirty="0" smtClean="0"/>
              <a:t>coverage, Directional/High-gain for </a:t>
            </a:r>
            <a:r>
              <a:rPr lang="en-US" sz="2000" dirty="0"/>
              <a:t>long-distance focusing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4563" y="3785099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b="1" dirty="0"/>
              <a:t>Propagation</a:t>
            </a:r>
            <a:r>
              <a:rPr lang="fr-FR" sz="2000" dirty="0"/>
              <a:t>: </a:t>
            </a:r>
            <a:r>
              <a:rPr lang="fr-FR" sz="2000" dirty="0" err="1"/>
              <a:t>attenuation</a:t>
            </a:r>
            <a:r>
              <a:rPr lang="fr-FR" sz="2000" dirty="0"/>
              <a:t>, </a:t>
            </a:r>
            <a:r>
              <a:rPr lang="fr-FR" sz="2000" dirty="0" err="1"/>
              <a:t>reflection</a:t>
            </a:r>
            <a:r>
              <a:rPr lang="fr-FR" sz="2000" dirty="0"/>
              <a:t>, </a:t>
            </a:r>
            <a:r>
              <a:rPr lang="fr-FR" sz="2000" dirty="0" err="1"/>
              <a:t>multipath</a:t>
            </a:r>
            <a:r>
              <a:rPr lang="fr-FR" sz="2000" dirty="0"/>
              <a:t>, </a:t>
            </a:r>
            <a:r>
              <a:rPr lang="fr-FR" sz="2000" dirty="0" err="1"/>
              <a:t>interference</a:t>
            </a:r>
            <a:r>
              <a:rPr lang="fr-FR" sz="2000" dirty="0"/>
              <a:t>, </a:t>
            </a:r>
            <a:r>
              <a:rPr lang="fr-FR" sz="2000" dirty="0" smtClean="0"/>
              <a:t>noise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74563" y="4473619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Modulation</a:t>
            </a:r>
            <a:r>
              <a:rPr lang="en-US" sz="2000" dirty="0"/>
              <a:t>: how data is encoded onto a </a:t>
            </a:r>
            <a:r>
              <a:rPr lang="en-US" sz="2000" dirty="0" smtClean="0"/>
              <a:t>carrier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 bwMode="auto">
          <a:xfrm>
            <a:off x="474562" y="5054837"/>
            <a:ext cx="11030673" cy="40011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/>
              <a:t>Coverage &amp; Range</a:t>
            </a:r>
            <a:r>
              <a:rPr lang="en-US" sz="2000" dirty="0"/>
              <a:t>: affected by power, frequency, antenna gain, </a:t>
            </a:r>
            <a:r>
              <a:rPr lang="en-US" sz="2000" dirty="0" smtClean="0"/>
              <a:t>obstacles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29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</a:t>
            </a:r>
            <a:r>
              <a:rPr lang="en-US" sz="2800" b="1" dirty="0" err="1" smtClean="0"/>
              <a:t>WiFi</a:t>
            </a:r>
            <a:r>
              <a:rPr lang="en-US" sz="2800" b="1" dirty="0" smtClean="0"/>
              <a:t> - Overview 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0042" y="1031879"/>
            <a:ext cx="61817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unlicensed bands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2.4 / 5 / 6 GHz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Common protocols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802.11 a/b/g/n/ac/ax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Devices connect through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points (APs)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using RF channels.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H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 &amp; enterprise networks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ublic hotspots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connectivity.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74" y="2924705"/>
            <a:ext cx="3431649" cy="2570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9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</a:t>
            </a:r>
            <a:r>
              <a:rPr lang="en-US" sz="2800" b="1" dirty="0" err="1" smtClean="0"/>
              <a:t>WiFi</a:t>
            </a:r>
            <a:r>
              <a:rPr lang="en-US" sz="2800" b="1" dirty="0" smtClean="0"/>
              <a:t> </a:t>
            </a:r>
            <a:r>
              <a:rPr lang="en-US" sz="2800" b="1" dirty="0"/>
              <a:t>- Threats &amp; Vulnerabilities 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8817" y="848282"/>
            <a:ext cx="548639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Eavesdropping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ignals broadcast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be received by anyone in range.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Interference/Jamming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ntentional or accidental RF noise disrupts service.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Unauthorized APs (Rogue/Evil Twin)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poofing SSID/BSSID to attract clients.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Deauth/Disassoc manipulation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nprotected management frames in older standards.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Range extension attacks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igh-gain antennas enable long-distance sniffing.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RF leakage through walls/windows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ireless escapes physical boundaries.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1" y="2751759"/>
            <a:ext cx="4673158" cy="31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2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2. In computer networks, what does ‘IP’ stand for?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A) Internet Protocol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Internal Processing</a:t>
            </a:r>
            <a:br>
              <a:rPr lang="en-US" sz="2800" dirty="0"/>
            </a:br>
            <a:r>
              <a:rPr lang="en-US" sz="2800" dirty="0"/>
              <a:t>C) Input </a:t>
            </a:r>
            <a:r>
              <a:rPr lang="en-US" sz="2800" dirty="0" smtClean="0"/>
              <a:t>Parameter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66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</a:t>
            </a:r>
            <a:r>
              <a:rPr lang="en-US" sz="2800" b="1" dirty="0" err="1" smtClean="0"/>
              <a:t>WiFi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  <a:r>
              <a:rPr lang="en-US" sz="2800" b="1" dirty="0" smtClean="0"/>
              <a:t>Mitigations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1" y="2751759"/>
            <a:ext cx="4673158" cy="3113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7949" y="744786"/>
            <a:ext cx="575261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controls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 placement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irectional antennas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ignal containment.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modern standards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WPA3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rotected management frames (802.11w).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Spectrum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Kismet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Wi-Fi IDS/WIPS for rogue AP detection.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Channel planning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R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educe interference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void congested bands.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RF hygiene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roper power settings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hielding in sensitive environments.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 surveys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easure coverage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ead zones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eakage areas.</a:t>
            </a:r>
          </a:p>
        </p:txBody>
      </p:sp>
    </p:spTree>
    <p:extLst>
      <p:ext uri="{BB962C8B-B14F-4D97-AF65-F5344CB8AC3E}">
        <p14:creationId xmlns:p14="http://schemas.microsoft.com/office/powerpoint/2010/main" val="32148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Cellular (B5G) - Overview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964" y="979817"/>
            <a:ext cx="6157731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Operate in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spectrum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tightly regulated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Equipment (UE)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Stations (eNodeB/gNodeB)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Core Network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Technologies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LTE (4G)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5G NR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 for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ide-area coverage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obility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IoT (NB-IoT)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mergency communications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37" y="2931133"/>
            <a:ext cx="5006587" cy="3003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645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</a:t>
            </a:r>
            <a:r>
              <a:rPr lang="en-US" sz="2800" b="1" dirty="0"/>
              <a:t>: Cellular - Threats &amp; Vulnerabilities  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5510" y="1194070"/>
            <a:ext cx="561372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IMSI catchers (stingrays):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fake base stations forcing devices to connect.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Jamming/Blocking: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RF interference disrupting mobile signals.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Downgrade risks: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forcing devices to fall back to insecure modes (2G).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Rogue small cells: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malicious microcells deployed in public areas.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 physical protection: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remote base stations &amp; rooftop antennas exposed.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Cross-border interference:</a:t>
            </a:r>
            <a:r>
              <a:rPr kumimoji="0" lang="el-GR" alt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overlapping networks near national borders.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97288"/>
            <a:ext cx="5745906" cy="327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Cellular </a:t>
            </a:r>
            <a:r>
              <a:rPr lang="en-US" sz="2800" b="1" dirty="0"/>
              <a:t>- </a:t>
            </a:r>
            <a:r>
              <a:rPr lang="en-US" sz="2800" b="1" dirty="0" smtClean="0"/>
              <a:t>Mitigations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7792" y="861184"/>
            <a:ext cx="591466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Licensed spectrum enforcement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revent arbitrary transmitter deployment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Base station hardening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P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hysical locks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urveillance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amper-evident seals.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RF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pectrum analyzers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rogue cells &amp; unusual signals.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Network configuration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isabling legacy 2G fallback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ecure handover policies.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MNO </a:t>
            </a:r>
            <a:r>
              <a:rPr kumimoji="0" lang="en-US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(Mobile Network Operator) </a:t>
            </a: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controls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 authentication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ey rotation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obility management.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Coverage audits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easure signal quality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anomalies in power or cell IDs.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297288"/>
            <a:ext cx="5745906" cy="327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39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Satellite Communications - Overview </a:t>
            </a:r>
            <a:endParaRPr lang="el-GR" sz="28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7793" y="1106609"/>
            <a:ext cx="566002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Uses RF links between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G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round stations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U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 terminals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atellites.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Types: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</a:t>
            </a:r>
            <a:r>
              <a:rPr lang="en-US" altLang="el-GR" sz="2400" b="1" dirty="0">
                <a:latin typeface="Arial" panose="020B0604020202020204" pitchFamily="34" charset="0"/>
              </a:rPr>
              <a:t> (Geostationary Earth </a:t>
            </a:r>
            <a:r>
              <a:rPr lang="en-US" altLang="el-GR" sz="2400" b="1" dirty="0" smtClean="0">
                <a:latin typeface="Arial" panose="020B0604020202020204" pitchFamily="34" charset="0"/>
              </a:rPr>
              <a:t>Orbit)</a:t>
            </a:r>
            <a:endParaRPr lang="en-US" altLang="el-GR" sz="24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MEO</a:t>
            </a:r>
            <a:r>
              <a:rPr lang="en-US" altLang="el-GR" sz="2400" b="1" dirty="0">
                <a:latin typeface="Arial" panose="020B0604020202020204" pitchFamily="34" charset="0"/>
              </a:rPr>
              <a:t> (Medium Earth </a:t>
            </a:r>
            <a:r>
              <a:rPr lang="en-US" altLang="el-GR" sz="2400" b="1" dirty="0" smtClean="0">
                <a:latin typeface="Arial" panose="020B0604020202020204" pitchFamily="34" charset="0"/>
              </a:rPr>
              <a:t>Orbit)</a:t>
            </a:r>
            <a:endParaRPr lang="en-US" altLang="el-GR" sz="24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LEO </a:t>
            </a:r>
            <a:r>
              <a:rPr lang="en-US" altLang="el-GR" sz="2400" b="1" dirty="0">
                <a:latin typeface="Arial" panose="020B0604020202020204" pitchFamily="34" charset="0"/>
              </a:rPr>
              <a:t>(Low Earth </a:t>
            </a:r>
            <a:r>
              <a:rPr lang="en-US" altLang="el-GR" sz="2400" b="1" dirty="0" smtClean="0">
                <a:latin typeface="Arial" panose="020B0604020202020204" pitchFamily="34" charset="0"/>
              </a:rPr>
              <a:t>Orbit)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aritime/aviation Internet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emote areas,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M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ilitary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>
                <a:latin typeface="Arial" panose="020B0604020202020204" pitchFamily="34" charset="0"/>
              </a:rPr>
              <a:t>B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roadcasting.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74" y="3378070"/>
            <a:ext cx="5242074" cy="29532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742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</a:t>
            </a:r>
            <a:r>
              <a:rPr lang="en-US" sz="2800" b="1" dirty="0"/>
              <a:t>: </a:t>
            </a:r>
            <a:r>
              <a:rPr lang="en-US" sz="2800" b="1" dirty="0" err="1" smtClean="0"/>
              <a:t>SatComms</a:t>
            </a:r>
            <a:r>
              <a:rPr lang="en-US" sz="2800" b="1" dirty="0" smtClean="0"/>
              <a:t> </a:t>
            </a:r>
            <a:r>
              <a:rPr lang="en-US" sz="2800" b="1" dirty="0"/>
              <a:t>- Threats &amp; Vulnerabilities  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4623" y="830997"/>
            <a:ext cx="626664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Long-range eavesdropping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ide-area beams can be intercepted far away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Uplink jamming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ttackers disrupt communication between ground and satellite.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Downlink interference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oise injected into broad satellite footprints.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Terminal hijacking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P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oorly secured ground terminals manipulated physically.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threats to ground stations:</a:t>
            </a:r>
            <a:endParaRPr lang="en-US" altLang="el-GR" sz="2000" dirty="0"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ntennas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D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ish alignment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able access.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Orbital path issues</a:t>
            </a:r>
            <a:endParaRPr kumimoji="0" lang="en-US" altLang="el-G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olar weather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ignal fading</a:t>
            </a:r>
            <a:endParaRPr kumimoji="0" lang="en-US" alt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000" dirty="0">
                <a:latin typeface="Arial" panose="020B0604020202020204" pitchFamily="34" charset="0"/>
              </a:rPr>
              <a:t>A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tmospheric loss.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51" y="2839196"/>
            <a:ext cx="4785057" cy="332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70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Wireless L1 Security: </a:t>
            </a:r>
            <a:r>
              <a:rPr lang="en-US" sz="2800" b="1" dirty="0" err="1" smtClean="0"/>
              <a:t>SatComms</a:t>
            </a:r>
            <a:r>
              <a:rPr lang="en-US" sz="2800" b="1" dirty="0" smtClean="0"/>
              <a:t> </a:t>
            </a:r>
            <a:r>
              <a:rPr lang="en-US" sz="2800" b="1" dirty="0"/>
              <a:t>- </a:t>
            </a:r>
            <a:r>
              <a:rPr lang="en-US" sz="2800" b="1" dirty="0" smtClean="0"/>
              <a:t>Mitigations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8051" y="2839196"/>
            <a:ext cx="4785057" cy="332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5665" y="809498"/>
            <a:ext cx="549797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Directional antennas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arrow beams reduce interception footprint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 budgets &amp;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unexpected power anomalies.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Ground station hardening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CCTV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nti-tamper cases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lignment locks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Spectrum monitoring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etect uplink/downlink interference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Detect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spoofing.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Redundancy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ultiple satellites/routes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allback comms.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hygiene</a:t>
            </a:r>
            <a:endParaRPr kumimoji="0" lang="en-US" altLang="el-G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ecure terminals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irmware maintenance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ccess control</a:t>
            </a:r>
          </a:p>
        </p:txBody>
      </p:sp>
    </p:spTree>
    <p:extLst>
      <p:ext uri="{BB962C8B-B14F-4D97-AF65-F5344CB8AC3E}">
        <p14:creationId xmlns:p14="http://schemas.microsoft.com/office/powerpoint/2010/main" val="292319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</a:t>
            </a:r>
            <a:endParaRPr lang="el-GR" sz="2800" b="1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62986" y="1911753"/>
            <a:ext cx="11134847" cy="1938992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000" b="1" dirty="0"/>
              <a:t>Harder to Defend: </a:t>
            </a:r>
            <a:endParaRPr lang="en-US" sz="6000" b="1" dirty="0" smtClean="0"/>
          </a:p>
          <a:p>
            <a:pPr algn="ctr">
              <a:defRPr/>
            </a:pPr>
            <a:r>
              <a:rPr lang="en-US" sz="6000" b="1" dirty="0" smtClean="0"/>
              <a:t>The </a:t>
            </a:r>
            <a:r>
              <a:rPr lang="en-US" sz="6000" b="1" dirty="0"/>
              <a:t>Cable or the Air?</a:t>
            </a:r>
            <a:endParaRPr lang="el-GR" sz="6000" b="1" dirty="0"/>
          </a:p>
        </p:txBody>
      </p:sp>
    </p:spTree>
    <p:extLst>
      <p:ext uri="{BB962C8B-B14F-4D97-AF65-F5344CB8AC3E}">
        <p14:creationId xmlns:p14="http://schemas.microsoft.com/office/powerpoint/2010/main" val="2184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Exercise</a:t>
            </a:r>
            <a:endParaRPr lang="el-GR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2906" y="1029507"/>
            <a:ext cx="10551286" cy="2246769"/>
          </a:xfrm>
          <a:prstGeom prst="rect">
            <a:avLst/>
          </a:prstGeom>
          <a:solidFill>
            <a:srgbClr val="ECF1F9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walls, no pipes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 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signals travel through open air.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Everyone can listen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any device in range is a potential eavesdropper.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physical access needed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attackers don’t touch cables or equipment.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Easy to jam or disrupt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low-power interference can take down links.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Invisible adversaries</a:t>
            </a:r>
            <a:r>
              <a:rPr lang="en-US" altLang="el-GR" sz="2000" dirty="0">
                <a:latin typeface="Arial" panose="020B0604020202020204" pitchFamily="34" charset="0"/>
              </a:rPr>
              <a:t> </a:t>
            </a:r>
            <a:r>
              <a:rPr lang="en-US" altLang="el-GR" sz="2000" dirty="0" smtClean="0"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attacks leave little to no trace.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 &amp; MAC exposed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management frames and RF signals can be exploited.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High-gain antennas extend the attack surface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…</a:t>
            </a:r>
            <a:r>
              <a:rPr kumimoji="0" lang="el-GR" alt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attackers can operate from far away.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056" y="4905307"/>
            <a:ext cx="47580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No Wires, No </a:t>
            </a:r>
            <a:r>
              <a:rPr lang="en-US" sz="2800" b="1" dirty="0" smtClean="0"/>
              <a:t>Walls</a:t>
            </a:r>
          </a:p>
          <a:p>
            <a:pPr algn="ctr"/>
            <a:r>
              <a:rPr lang="en-US" sz="2800" b="1" dirty="0" smtClean="0"/>
              <a:t>Wireless </a:t>
            </a:r>
            <a:r>
              <a:rPr lang="en-US" sz="2800" b="1" dirty="0"/>
              <a:t>Is Inherently Insecure</a:t>
            </a:r>
            <a:endParaRPr lang="el-G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5"/>
          <a:stretch/>
        </p:blipFill>
        <p:spPr>
          <a:xfrm>
            <a:off x="7149658" y="4085211"/>
            <a:ext cx="3838575" cy="2594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2506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A Deep Dive into Wireless L1 Security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897204"/>
            <a:ext cx="895880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 has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physical boundary</a:t>
            </a:r>
            <a:endParaRPr lang="en-US" altLang="el-GR" sz="2400" dirty="0"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nyone in range can listen, inject, or jam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2400" dirty="0" smtClean="0">
                <a:latin typeface="Arial" panose="020B0604020202020204" pitchFamily="34" charset="0"/>
              </a:rPr>
              <a:t>R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elies on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radio waves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that propagate freely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nherently exposed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higher layers</a:t>
            </a:r>
            <a:r>
              <a:rPr kumimoji="0" lang="en-US" alt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thus need: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strong cryptograph</a:t>
            </a: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</a:t>
            </a: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protocol security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Wi-Fi (802.11) 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idely used wireless technology</a:t>
            </a:r>
            <a:endParaRPr kumimoji="0" lang="en-US" alt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omes, enterprises, universities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200150" lvl="2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ighest attack surface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Wi-Fi security </a:t>
            </a: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= 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real-world wireless risk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3. Who proposed the theory of general relativity?</a:t>
            </a:r>
          </a:p>
          <a:p>
            <a:r>
              <a:rPr lang="en-US" sz="2800" dirty="0"/>
              <a:t>A) Isaac Newton</a:t>
            </a:r>
            <a:br>
              <a:rPr lang="en-US" sz="2800" dirty="0"/>
            </a:br>
            <a:r>
              <a:rPr lang="en-US" sz="2800" dirty="0"/>
              <a:t>B) Albert </a:t>
            </a:r>
            <a:r>
              <a:rPr lang="en-US" sz="2800" dirty="0" smtClean="0"/>
              <a:t>Einstein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Niels Bohr</a:t>
            </a:r>
          </a:p>
        </p:txBody>
      </p:sp>
    </p:spTree>
    <p:extLst>
      <p:ext uri="{BB962C8B-B14F-4D97-AF65-F5344CB8AC3E}">
        <p14:creationId xmlns:p14="http://schemas.microsoft.com/office/powerpoint/2010/main" val="40558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Wi-Fi L1 Security: Overview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336838"/>
            <a:ext cx="115052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Technical Terms </a:t>
            </a: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802.11</a:t>
            </a:r>
            <a:r>
              <a:rPr lang="en-US" dirty="0" smtClean="0"/>
              <a:t> </a:t>
            </a:r>
            <a:r>
              <a:rPr lang="en-US" dirty="0"/>
              <a:t>— IEEE standard defining how Wi-Fi communicates over the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SSID</a:t>
            </a:r>
            <a:r>
              <a:rPr lang="en-US" dirty="0"/>
              <a:t> — Network name broadcast by an access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AP (Access Point)</a:t>
            </a:r>
            <a:r>
              <a:rPr lang="en-US" dirty="0"/>
              <a:t> — Device that provides Wi-Fi connectivity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Client/Station (STA)</a:t>
            </a:r>
            <a:r>
              <a:rPr lang="en-US" dirty="0" smtClean="0"/>
              <a:t>— </a:t>
            </a:r>
            <a:r>
              <a:rPr lang="en-US" dirty="0"/>
              <a:t>Wireless station (laptop, phone, </a:t>
            </a:r>
            <a:r>
              <a:rPr lang="en-US" dirty="0" err="1"/>
              <a:t>IoT</a:t>
            </a:r>
            <a:r>
              <a:rPr lang="en-US" dirty="0"/>
              <a:t> device)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WPA (Wi-Fi Protected Access)</a:t>
            </a:r>
            <a:r>
              <a:rPr lang="en-US" dirty="0"/>
              <a:t> — Family of standards securing Wi-Fi connections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WEP/WPA/WPA2/WPA3</a:t>
            </a:r>
            <a:r>
              <a:rPr lang="en-US" dirty="0" smtClean="0"/>
              <a:t> </a:t>
            </a:r>
            <a:r>
              <a:rPr lang="en-US" dirty="0"/>
              <a:t>— Generations of Wi-Fi security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PSK (Pre-Shared Key)</a:t>
            </a:r>
            <a:r>
              <a:rPr lang="en-US" dirty="0"/>
              <a:t> — Shared password mode for home Wi-Fi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802.1X/EAP(Extensible </a:t>
            </a:r>
            <a:r>
              <a:rPr lang="en-US" b="1" dirty="0"/>
              <a:t>Authentication Protocol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en-US" dirty="0"/>
              <a:t>— Enterprise authentication framework using credentials/certificates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Modern encryption/integrity algorithms used in Wi-Fi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AES-CCMP(Advanced </a:t>
            </a:r>
            <a:r>
              <a:rPr lang="en-US" b="1" dirty="0"/>
              <a:t>Encryption </a:t>
            </a:r>
            <a:r>
              <a:rPr lang="en-US" b="1" dirty="0" smtClean="0"/>
              <a:t>Standard - Cipher Block </a:t>
            </a:r>
            <a:r>
              <a:rPr lang="en-US" b="1" dirty="0"/>
              <a:t>Chaining </a:t>
            </a:r>
            <a:r>
              <a:rPr lang="en-US" b="1" dirty="0" smtClean="0"/>
              <a:t>Message)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AES-GCMP(</a:t>
            </a:r>
            <a:r>
              <a:rPr lang="en-US" b="1" dirty="0"/>
              <a:t>Advanced Encryption </a:t>
            </a:r>
            <a:r>
              <a:rPr lang="en-US" b="1" dirty="0" smtClean="0"/>
              <a:t>Standard - Cipher Galois </a:t>
            </a:r>
            <a:r>
              <a:rPr lang="en-US" b="1" dirty="0"/>
              <a:t>Message Authentication Code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PMF </a:t>
            </a:r>
            <a:r>
              <a:rPr lang="en-US" b="1" dirty="0"/>
              <a:t>(Protected Management Frames)</a:t>
            </a:r>
            <a:r>
              <a:rPr lang="en-US" dirty="0"/>
              <a:t> — Protects </a:t>
            </a:r>
            <a:r>
              <a:rPr lang="en-US" dirty="0" err="1"/>
              <a:t>deauth</a:t>
            </a:r>
            <a:r>
              <a:rPr lang="en-US" dirty="0"/>
              <a:t>/</a:t>
            </a:r>
            <a:r>
              <a:rPr lang="en-US" dirty="0" err="1"/>
              <a:t>disassoc</a:t>
            </a:r>
            <a:r>
              <a:rPr lang="en-US" dirty="0"/>
              <a:t>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SAE (Simultaneous Authentication of Equals)</a:t>
            </a:r>
            <a:r>
              <a:rPr lang="en-US" dirty="0"/>
              <a:t> — WPA3’s secure handshake with forward secrecy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726089"/>
            <a:ext cx="7114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Wi-Fi </a:t>
            </a:r>
            <a:r>
              <a:rPr lang="en-US" b="1" dirty="0"/>
              <a:t>Security </a:t>
            </a:r>
            <a:r>
              <a:rPr lang="en-US" b="1" dirty="0" smtClean="0"/>
              <a:t>High-Level Functionality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Authenticates users/devices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Establishes encrypted communication keys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Protects confidentiality &amp; integrity of wireless frames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Compensates for the </a:t>
            </a:r>
            <a:r>
              <a:rPr lang="en-US" b="1" dirty="0"/>
              <a:t>insecure physical medium</a:t>
            </a:r>
            <a:r>
              <a:rPr lang="en-US" dirty="0"/>
              <a:t> (open air)</a:t>
            </a:r>
          </a:p>
        </p:txBody>
      </p:sp>
    </p:spTree>
    <p:extLst>
      <p:ext uri="{BB962C8B-B14F-4D97-AF65-F5344CB8AC3E}">
        <p14:creationId xmlns:p14="http://schemas.microsoft.com/office/powerpoint/2010/main" val="30288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Evolution of Wi-Fi Security: The Big Picture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/>
        </p:blipFill>
        <p:spPr>
          <a:xfrm>
            <a:off x="2745130" y="798653"/>
            <a:ext cx="5681240" cy="35079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4898" y="4775230"/>
            <a:ext cx="2154763" cy="1815882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WEP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 attempt at wireless security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Weak crypto (RC4)</a:t>
            </a:r>
            <a:endParaRPr kumimoji="0" lang="en-US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</a:rPr>
              <a:t>Q</a:t>
            </a:r>
            <a:r>
              <a:rPr kumimoji="0" lang="el-GR" alt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uickly broken</a:t>
            </a:r>
            <a:endParaRPr lang="en-US" altLang="el-GR" sz="1600" dirty="0">
              <a:latin typeface="Arial" panose="020B0604020202020204" pitchFamily="34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42550" y="4775230"/>
            <a:ext cx="2470230" cy="1815882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WPA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</a:rPr>
              <a:t>Transitional </a:t>
            </a:r>
            <a:r>
              <a:rPr lang="en-US" altLang="el-GR" sz="1600" dirty="0" smtClean="0">
                <a:latin typeface="Arial" panose="020B0604020202020204" pitchFamily="34" charset="0"/>
              </a:rPr>
              <a:t>upgrade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Still RC4-based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Improved </a:t>
            </a:r>
            <a:r>
              <a:rPr lang="en-US" altLang="el-GR" sz="1600" dirty="0">
                <a:latin typeface="Arial" panose="020B0604020202020204" pitchFamily="34" charset="0"/>
              </a:rPr>
              <a:t>integrity </a:t>
            </a:r>
            <a:endParaRPr lang="en-US" altLang="el-GR" sz="1600" dirty="0" smtClean="0">
              <a:latin typeface="Arial" panose="020B0604020202020204" pitchFamily="34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err="1" smtClean="0">
                <a:latin typeface="Arial" panose="020B0604020202020204" pitchFamily="34" charset="0"/>
              </a:rPr>
              <a:t>PSKey</a:t>
            </a:r>
            <a:r>
              <a:rPr lang="en-US" altLang="el-GR" sz="1600" dirty="0" smtClean="0">
                <a:latin typeface="Arial" panose="020B0604020202020204" pitchFamily="34" charset="0"/>
              </a:rPr>
              <a:t> </a:t>
            </a:r>
            <a:r>
              <a:rPr lang="en-US" altLang="el-GR" sz="1600" dirty="0">
                <a:latin typeface="Arial" panose="020B0604020202020204" pitchFamily="34" charset="0"/>
              </a:rPr>
              <a:t>issues </a:t>
            </a:r>
            <a:r>
              <a:rPr lang="en-US" altLang="el-GR" sz="1600" dirty="0" smtClean="0">
                <a:latin typeface="Arial" panose="020B0604020202020204" pitchFamily="34" charset="0"/>
              </a:rPr>
              <a:t>remain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l-G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3170" y="4761694"/>
            <a:ext cx="2997843" cy="1815882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WPA2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</a:rPr>
              <a:t>Real security </a:t>
            </a:r>
            <a:r>
              <a:rPr lang="en-US" altLang="el-GR" sz="1600" dirty="0" smtClean="0">
                <a:latin typeface="Arial" panose="020B0604020202020204" pitchFamily="34" charset="0"/>
              </a:rPr>
              <a:t>standard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AES-CCMP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Modern </a:t>
            </a:r>
            <a:r>
              <a:rPr lang="en-US" altLang="el-GR" sz="1600" dirty="0">
                <a:latin typeface="Arial" panose="020B0604020202020204" pitchFamily="34" charset="0"/>
              </a:rPr>
              <a:t>key </a:t>
            </a:r>
            <a:r>
              <a:rPr lang="en-US" altLang="el-GR" sz="1600" dirty="0" smtClean="0">
                <a:latin typeface="Arial" panose="020B0604020202020204" pitchFamily="34" charset="0"/>
              </a:rPr>
              <a:t>management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Basis </a:t>
            </a:r>
            <a:r>
              <a:rPr lang="en-US" altLang="el-GR" sz="1600" dirty="0">
                <a:latin typeface="Arial" panose="020B0604020202020204" pitchFamily="34" charset="0"/>
              </a:rPr>
              <a:t>of all enterprise Wi-Fi </a:t>
            </a:r>
            <a:r>
              <a:rPr lang="en-US" altLang="el-GR" sz="1600" dirty="0" smtClean="0">
                <a:latin typeface="Arial" panose="020B0604020202020204" pitchFamily="34" charset="0"/>
              </a:rPr>
              <a:t>today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051403" y="4761694"/>
            <a:ext cx="2909102" cy="1815882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l-G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WPA3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</a:rPr>
              <a:t>Fixes PSK problems with </a:t>
            </a:r>
            <a:r>
              <a:rPr lang="en-US" altLang="el-GR" sz="1600" dirty="0" smtClean="0">
                <a:latin typeface="Arial" panose="020B0604020202020204" pitchFamily="34" charset="0"/>
              </a:rPr>
              <a:t>SAE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Mandatory </a:t>
            </a:r>
            <a:r>
              <a:rPr lang="en-US" altLang="el-GR" sz="1600" dirty="0">
                <a:latin typeface="Arial" panose="020B0604020202020204" pitchFamily="34" charset="0"/>
              </a:rPr>
              <a:t>management frame </a:t>
            </a:r>
            <a:r>
              <a:rPr lang="en-US" altLang="el-GR" sz="1600" dirty="0" smtClean="0">
                <a:latin typeface="Arial" panose="020B0604020202020204" pitchFamily="34" charset="0"/>
              </a:rPr>
              <a:t>protection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 smtClean="0">
                <a:latin typeface="Arial" panose="020B0604020202020204" pitchFamily="34" charset="0"/>
              </a:rPr>
              <a:t>Better crypto</a:t>
            </a:r>
          </a:p>
          <a:p>
            <a:pPr marL="285750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sz="1600" dirty="0">
                <a:latin typeface="Arial" panose="020B0604020202020204" pitchFamily="34" charset="0"/>
              </a:rPr>
              <a:t>F</a:t>
            </a:r>
            <a:r>
              <a:rPr lang="en-US" altLang="el-GR" sz="1600" dirty="0" smtClean="0">
                <a:latin typeface="Arial" panose="020B0604020202020204" pitchFamily="34" charset="0"/>
              </a:rPr>
              <a:t>orward </a:t>
            </a:r>
            <a:r>
              <a:rPr lang="en-US" altLang="el-GR" sz="1600" dirty="0">
                <a:latin typeface="Arial" panose="020B0604020202020204" pitchFamily="34" charset="0"/>
              </a:rPr>
              <a:t>secrecy</a:t>
            </a:r>
            <a:endParaRPr kumimoji="0" lang="el-GR" alt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2349661" y="5683171"/>
            <a:ext cx="49288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8" idx="1"/>
          </p:cNvCxnSpPr>
          <p:nvPr/>
        </p:nvCxnSpPr>
        <p:spPr bwMode="auto">
          <a:xfrm flipV="1">
            <a:off x="5312780" y="5669635"/>
            <a:ext cx="370390" cy="135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 bwMode="auto">
          <a:xfrm>
            <a:off x="8681013" y="5669635"/>
            <a:ext cx="37039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7596" y="2789498"/>
            <a:ext cx="2733157" cy="2047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The </a:t>
            </a:r>
            <a:r>
              <a:rPr lang="en-US" sz="2800" b="1" dirty="0" smtClean="0"/>
              <a:t>4 </a:t>
            </a:r>
            <a:r>
              <a:rPr lang="en-US" sz="2800" b="1" dirty="0"/>
              <a:t>Pillars of Modern Wi-Fi Security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34768" y="897412"/>
            <a:ext cx="5000264" cy="203132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/>
              <a:t>Authentication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Who </a:t>
            </a:r>
            <a:r>
              <a:rPr lang="en-US" b="1" dirty="0"/>
              <a:t>joins the network</a:t>
            </a:r>
            <a:r>
              <a:rPr lang="en-US" b="1" dirty="0" smtClean="0"/>
              <a:t>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SAE (Simultaneous Authentication of Equals)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Replaces </a:t>
            </a:r>
            <a:r>
              <a:rPr lang="en-US" dirty="0" smtClean="0"/>
              <a:t>PSK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Resists </a:t>
            </a:r>
            <a:r>
              <a:rPr lang="en-US" dirty="0"/>
              <a:t>offline dictionary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mutual authentication with forward </a:t>
            </a:r>
            <a:r>
              <a:rPr lang="en-US" dirty="0" smtClean="0"/>
              <a:t>secrecy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6782764" y="897411"/>
            <a:ext cx="4629873" cy="203132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2</a:t>
            </a:r>
            <a:r>
              <a:rPr lang="en-US" b="1" dirty="0"/>
              <a:t>) Key Management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/>
              <a:t>session keys are </a:t>
            </a:r>
            <a:r>
              <a:rPr lang="en-US" b="1" dirty="0" smtClean="0"/>
              <a:t>created?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4-Way Handshake (WPA2/WPA3 architecture)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Derives per-session keys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Protects against replay &amp; tampering via message </a:t>
            </a:r>
            <a:r>
              <a:rPr lang="en-US" dirty="0" smtClean="0"/>
              <a:t>integrity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34768" y="4530294"/>
            <a:ext cx="4629873" cy="1754326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3</a:t>
            </a:r>
            <a:r>
              <a:rPr lang="en-US" b="1" dirty="0"/>
              <a:t>) Data Protection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How </a:t>
            </a:r>
            <a:r>
              <a:rPr lang="en-US" b="1" dirty="0"/>
              <a:t>frames are </a:t>
            </a:r>
            <a:r>
              <a:rPr lang="en-US" b="1" dirty="0" smtClean="0"/>
              <a:t>protected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AES-CCMP</a:t>
            </a:r>
            <a:r>
              <a:rPr lang="en-US" dirty="0"/>
              <a:t> (WPA2)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AES-GCMP</a:t>
            </a:r>
            <a:r>
              <a:rPr lang="en-US" dirty="0"/>
              <a:t> (WPA3; faster &amp; stronger)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Ensures </a:t>
            </a:r>
            <a:r>
              <a:rPr lang="en-US" dirty="0" smtClean="0"/>
              <a:t>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Ensures </a:t>
            </a:r>
            <a:r>
              <a:rPr lang="en-US" dirty="0"/>
              <a:t>integrity of every </a:t>
            </a:r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7002035" y="4546461"/>
            <a:ext cx="4629873" cy="1754326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4</a:t>
            </a:r>
            <a:r>
              <a:rPr lang="en-US" b="1" dirty="0"/>
              <a:t>) Management Frame Protection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Protecting </a:t>
            </a:r>
            <a:r>
              <a:rPr lang="en-US" b="1" dirty="0"/>
              <a:t>the control </a:t>
            </a:r>
            <a:r>
              <a:rPr lang="en-US" b="1" dirty="0" smtClean="0"/>
              <a:t>plane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PMF/802.11w</a:t>
            </a:r>
            <a:r>
              <a:rPr lang="en-US" dirty="0" smtClean="0"/>
              <a:t> </a:t>
            </a:r>
            <a:r>
              <a:rPr lang="en-US" dirty="0"/>
              <a:t>mandatory in WPA3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Prevents </a:t>
            </a:r>
            <a:r>
              <a:rPr lang="en-US" dirty="0" err="1"/>
              <a:t>deauth</a:t>
            </a:r>
            <a:r>
              <a:rPr lang="en-US" dirty="0"/>
              <a:t>/</a:t>
            </a:r>
            <a:r>
              <a:rPr lang="en-US" dirty="0" err="1"/>
              <a:t>disassoc</a:t>
            </a:r>
            <a:r>
              <a:rPr lang="en-US" dirty="0"/>
              <a:t> spoofing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Secures Wi-Fi’s “control traffic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Modern Wi-Fi Security </a:t>
            </a:r>
            <a:r>
              <a:rPr lang="en-US" sz="2800" b="1" dirty="0" smtClean="0"/>
              <a:t>Flow: Overview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395960" y="864512"/>
            <a:ext cx="6782765" cy="58477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Discovery (L1/MAC)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395959" y="1942886"/>
            <a:ext cx="6782765" cy="58477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Authentication (Higher Layer)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395959" y="3021260"/>
            <a:ext cx="6782765" cy="58477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Key Exchange (MAC Layer)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95959" y="4099634"/>
            <a:ext cx="6782765" cy="58477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Protected Data Phase (Link Layer)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395958" y="5178008"/>
            <a:ext cx="6782765" cy="584775"/>
          </a:xfrm>
          <a:prstGeom prst="rect">
            <a:avLst/>
          </a:prstGeom>
          <a:solidFill>
            <a:srgbClr val="ECF1F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Session Maintenance</a:t>
            </a:r>
          </a:p>
        </p:txBody>
      </p:sp>
      <p:cxnSp>
        <p:nvCxnSpPr>
          <p:cNvPr id="19" name="Straight Arrow Connector 18"/>
          <p:cNvCxnSpPr>
            <a:stCxn id="3" idx="2"/>
            <a:endCxn id="8" idx="0"/>
          </p:cNvCxnSpPr>
          <p:nvPr/>
        </p:nvCxnSpPr>
        <p:spPr>
          <a:xfrm flipH="1">
            <a:off x="5787342" y="1449287"/>
            <a:ext cx="1" cy="4935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 bwMode="auto">
          <a:xfrm>
            <a:off x="5787342" y="2527661"/>
            <a:ext cx="0" cy="4935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 bwMode="auto">
          <a:xfrm>
            <a:off x="5787342" y="3606035"/>
            <a:ext cx="0" cy="4935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2"/>
            <a:endCxn id="11" idx="0"/>
          </p:cNvCxnSpPr>
          <p:nvPr/>
        </p:nvCxnSpPr>
        <p:spPr bwMode="auto">
          <a:xfrm flipH="1">
            <a:off x="5787341" y="4684409"/>
            <a:ext cx="1" cy="4935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46926" y="6104074"/>
            <a:ext cx="11536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Note: WPA3 </a:t>
            </a:r>
            <a:r>
              <a:rPr lang="en-US" b="1" i="1" dirty="0"/>
              <a:t>builds three layers of </a:t>
            </a:r>
            <a:r>
              <a:rPr lang="en-US" b="1" i="1" dirty="0" smtClean="0"/>
              <a:t>protection (authentication</a:t>
            </a:r>
            <a:r>
              <a:rPr lang="en-US" b="1" i="1" dirty="0"/>
              <a:t>, key </a:t>
            </a:r>
            <a:r>
              <a:rPr lang="en-US" b="1" i="1" dirty="0" smtClean="0"/>
              <a:t>management and encryption) directly </a:t>
            </a:r>
            <a:r>
              <a:rPr lang="en-US" b="1" i="1" dirty="0"/>
              <a:t>on top of an untrusted physical medium.</a:t>
            </a:r>
            <a:endParaRPr lang="el-GR" b="1" i="1" dirty="0"/>
          </a:p>
        </p:txBody>
      </p:sp>
    </p:spTree>
    <p:extLst>
      <p:ext uri="{BB962C8B-B14F-4D97-AF65-F5344CB8AC3E}">
        <p14:creationId xmlns:p14="http://schemas.microsoft.com/office/powerpoint/2010/main" val="31279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Modern Wi-Fi Security </a:t>
            </a:r>
            <a:r>
              <a:rPr lang="en-US" sz="2800" b="1" dirty="0" smtClean="0"/>
              <a:t>Flow</a:t>
            </a:r>
            <a:r>
              <a:rPr lang="en-US" sz="2800" b="1" dirty="0"/>
              <a:t>: </a:t>
            </a:r>
            <a:r>
              <a:rPr lang="en-US" sz="2800" b="1" dirty="0" smtClean="0"/>
              <a:t>1 - Discovery </a:t>
            </a:r>
            <a:r>
              <a:rPr lang="en-US" sz="2800" b="1" dirty="0"/>
              <a:t>&amp; Initial Contact (L1/MAC level)</a:t>
            </a:r>
            <a:endParaRPr lang="el-GR" sz="28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671691"/>
            <a:ext cx="761614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discovery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APs periodically send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Beacon frames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(SSID, supported rates, capabilities, WPA3 info).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Clients listen (monitor mode) and learn available networks.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discovery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sends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Probe Request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query SSIDs or broadcast probe.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 replies with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Probe Response</a:t>
            </a:r>
            <a:endParaRPr kumimoji="0" lang="el-GR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Association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Client sends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Association Request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(capabilities, listen interval).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 replies </a:t>
            </a:r>
            <a:r>
              <a:rPr kumimoji="0" lang="el-GR" altLang="el-G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Association Response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ogical link established (MAC-level association).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 security info appears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nnounce</a:t>
            </a:r>
            <a:r>
              <a:rPr kumimoji="0" lang="en-US" altLang="el-G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ment</a:t>
            </a:r>
            <a:r>
              <a:rPr kumimoji="0" lang="en-US" altLang="el-G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WPA/WPA2/WPA3 support 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Announcement of 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cipher suites (e.g., AES-GCMP).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this step matters</a:t>
            </a: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Sets the stage for secure negotiation</a:t>
            </a:r>
            <a:endParaRPr kumimoji="0" lang="en-US" alt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At this stage </a:t>
            </a:r>
            <a:r>
              <a:rPr kumimoji="0" lang="el-GR" altLang="el-GR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nothing is confidential</a:t>
            </a:r>
            <a:endParaRPr kumimoji="0" lang="en-US" altLang="el-GR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el-GR" alt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eacons are public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l-GR" altLang="el-GR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Establishes the MAC-level conversation over an untrusted L1.</a:t>
            </a:r>
            <a:endParaRPr kumimoji="0" lang="en-US" altLang="el-GR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>
                <a:latin typeface="Arial" panose="020B0604020202020204" pitchFamily="34" charset="0"/>
              </a:rPr>
              <a:t>Discovery happens on the air </a:t>
            </a:r>
            <a:r>
              <a:rPr lang="en-US" altLang="el-GR" dirty="0" smtClean="0">
                <a:latin typeface="Arial" panose="020B0604020202020204" pitchFamily="34" charset="0"/>
              </a:rPr>
              <a:t>(fully exposed). </a:t>
            </a:r>
          </a:p>
          <a:p>
            <a:pPr marL="742950" lvl="1" indent="-28575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l-GR" dirty="0" smtClean="0">
                <a:latin typeface="Arial" panose="020B0604020202020204" pitchFamily="34" charset="0"/>
              </a:rPr>
              <a:t>Security </a:t>
            </a:r>
            <a:r>
              <a:rPr lang="en-US" altLang="el-GR" dirty="0">
                <a:latin typeface="Arial" panose="020B0604020202020204" pitchFamily="34" charset="0"/>
              </a:rPr>
              <a:t>begins after association via cryptographic handshakes.</a:t>
            </a:r>
            <a:endParaRPr kumimoji="0" lang="el-GR" altLang="el-GR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25264" r="9256" b="13344"/>
          <a:stretch/>
        </p:blipFill>
        <p:spPr>
          <a:xfrm>
            <a:off x="7801337" y="4109013"/>
            <a:ext cx="4236334" cy="2041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2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Modern Wi-Fi Security </a:t>
            </a:r>
            <a:r>
              <a:rPr lang="en-US" sz="2800" b="1" dirty="0" smtClean="0"/>
              <a:t>Flow</a:t>
            </a:r>
            <a:r>
              <a:rPr lang="en-US" sz="2800" b="1" dirty="0"/>
              <a:t>: 2 </a:t>
            </a:r>
            <a:r>
              <a:rPr lang="en-US" sz="2800" b="1" dirty="0" smtClean="0"/>
              <a:t>- Authentication</a:t>
            </a:r>
            <a:r>
              <a:rPr lang="en-US" sz="2800" b="1" dirty="0"/>
              <a:t>: SAE and 802.1X/EAP</a:t>
            </a:r>
            <a:endParaRPr lang="el-G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235352" y="651371"/>
            <a:ext cx="80636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SAE (Simultaneous Authentication of Equals</a:t>
            </a:r>
            <a:r>
              <a:rPr lang="en-US" b="1" dirty="0" smtClean="0"/>
              <a:t>) for General Usage</a:t>
            </a:r>
            <a:r>
              <a:rPr lang="en-US" dirty="0" smtClean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devices </a:t>
            </a:r>
            <a:r>
              <a:rPr lang="en-US" dirty="0" err="1" smtClean="0"/>
              <a:t>auth</a:t>
            </a:r>
            <a:r>
              <a:rPr lang="en-US" dirty="0" smtClean="0"/>
              <a:t> each other simultaneously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Password is not exposed during handshake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Provides </a:t>
            </a:r>
            <a:r>
              <a:rPr lang="en-US" b="1" dirty="0"/>
              <a:t>resistance to offline dictionary attacks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Offers </a:t>
            </a:r>
            <a:r>
              <a:rPr lang="en-US" b="1" dirty="0"/>
              <a:t>forward secrecy</a:t>
            </a:r>
            <a:r>
              <a:rPr lang="en-US" dirty="0"/>
              <a:t> (past sessions safe even if password leaks later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802.1X/EAP for Enterprise</a:t>
            </a:r>
            <a:r>
              <a:rPr lang="en-US" dirty="0" smtClean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Network authentication via an </a:t>
            </a:r>
            <a:r>
              <a:rPr lang="en-US" b="1" dirty="0"/>
              <a:t>Authentication Server</a:t>
            </a:r>
            <a:r>
              <a:rPr lang="en-US" dirty="0"/>
              <a:t> (RADIUS)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Client </a:t>
            </a:r>
            <a:r>
              <a:rPr lang="en-US" dirty="0"/>
              <a:t>↔ AP ↔ RADIUS flow results in </a:t>
            </a:r>
            <a:r>
              <a:rPr lang="en-US" b="1" dirty="0"/>
              <a:t>derived master key (MSK/PMK)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Supports certificate-based </a:t>
            </a:r>
            <a:r>
              <a:rPr lang="en-US" dirty="0" err="1"/>
              <a:t>auth</a:t>
            </a:r>
            <a:r>
              <a:rPr lang="en-US" dirty="0"/>
              <a:t> (stronger than passwords).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Message-level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SAE: commit/confirm messages exchanged between STA ↔ AP (over MAC).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802.1X/EAP: EAP-Request/Response, then RADIUS exchange to derive PMK.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Why authentication matters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Confirms identities </a:t>
            </a:r>
            <a:r>
              <a:rPr lang="en-US" dirty="0"/>
              <a:t>before keys are </a:t>
            </a:r>
            <a:r>
              <a:rPr lang="en-US" dirty="0" smtClean="0"/>
              <a:t>derived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Prevents impersonation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L1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Authentication </a:t>
            </a:r>
            <a:r>
              <a:rPr lang="en-US" dirty="0"/>
              <a:t>runs over insecure </a:t>
            </a:r>
            <a:r>
              <a:rPr lang="en-US" dirty="0" smtClean="0"/>
              <a:t>RF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Cryptographic SAE </a:t>
            </a:r>
            <a:r>
              <a:rPr lang="en-US" dirty="0"/>
              <a:t>and protected EAP flows </a:t>
            </a:r>
            <a:r>
              <a:rPr lang="en-US" dirty="0" smtClean="0"/>
              <a:t>ensure: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adversary </a:t>
            </a:r>
            <a:r>
              <a:rPr lang="en-US" b="1" dirty="0">
                <a:solidFill>
                  <a:srgbClr val="FF0000"/>
                </a:solidFill>
              </a:rPr>
              <a:t>listening on L1 cannot trivially obtain secrets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220" y="3816495"/>
            <a:ext cx="3967181" cy="304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5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Modern Wi-Fi Security </a:t>
            </a:r>
            <a:r>
              <a:rPr lang="en-US" sz="2800" b="1" dirty="0" smtClean="0"/>
              <a:t>Flow</a:t>
            </a:r>
            <a:r>
              <a:rPr lang="en-US" sz="2800" b="1" dirty="0"/>
              <a:t>: </a:t>
            </a:r>
            <a:r>
              <a:rPr lang="en-US" sz="2800" b="1" dirty="0" smtClean="0"/>
              <a:t>3 - </a:t>
            </a:r>
            <a:r>
              <a:rPr lang="en-US" sz="2800" b="1" dirty="0"/>
              <a:t>Key Derivation </a:t>
            </a:r>
            <a:r>
              <a:rPr lang="en-US" sz="2800" b="1" dirty="0" smtClean="0"/>
              <a:t>and </a:t>
            </a:r>
            <a:r>
              <a:rPr lang="en-US" sz="2800" b="1" dirty="0"/>
              <a:t>4-Way Handshake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0" y="523221"/>
            <a:ext cx="97188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Primary keys &amp; roles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PMK (Pairwise Master </a:t>
            </a:r>
            <a:r>
              <a:rPr lang="en-US" sz="1400" b="1" dirty="0" smtClean="0"/>
              <a:t>Key)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root secret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derived </a:t>
            </a:r>
            <a:r>
              <a:rPr lang="en-US" sz="1400" dirty="0"/>
              <a:t>from </a:t>
            </a:r>
            <a:r>
              <a:rPr lang="en-US" sz="1400" dirty="0" smtClean="0"/>
              <a:t>SAE/EAP.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PTK (Pairwise Transient </a:t>
            </a:r>
            <a:r>
              <a:rPr lang="en-US" sz="1400" b="1" dirty="0" smtClean="0"/>
              <a:t>Key)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per-client </a:t>
            </a:r>
            <a:r>
              <a:rPr lang="en-US" sz="1400" dirty="0"/>
              <a:t>key used to encrypt unicast </a:t>
            </a:r>
            <a:r>
              <a:rPr lang="en-US" sz="1400" dirty="0" smtClean="0"/>
              <a:t>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derived </a:t>
            </a:r>
            <a:r>
              <a:rPr lang="en-US" sz="1400" dirty="0"/>
              <a:t>from PMK + </a:t>
            </a:r>
            <a:r>
              <a:rPr lang="en-US" sz="1400" dirty="0" err="1" smtClean="0"/>
              <a:t>NumberUsedOnce</a:t>
            </a:r>
            <a:r>
              <a:rPr lang="en-US" sz="1400" dirty="0" smtClean="0"/>
              <a:t> (Nonce) </a:t>
            </a:r>
            <a:r>
              <a:rPr lang="en-US" sz="1400" dirty="0"/>
              <a:t>+ MACs.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GTK (Group Temporal </a:t>
            </a:r>
            <a:r>
              <a:rPr lang="en-US" sz="1400" b="1" dirty="0" smtClean="0"/>
              <a:t>Key)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used </a:t>
            </a:r>
            <a:r>
              <a:rPr lang="en-US" sz="1400" dirty="0"/>
              <a:t>to encrypt multicast/broadcast </a:t>
            </a:r>
            <a:r>
              <a:rPr lang="en-US" sz="1400" dirty="0" smtClean="0"/>
              <a:t>frames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shared </a:t>
            </a:r>
            <a:r>
              <a:rPr lang="en-US" sz="1400" dirty="0"/>
              <a:t>by all </a:t>
            </a:r>
            <a:r>
              <a:rPr lang="en-US" sz="1400" dirty="0" smtClean="0"/>
              <a:t>STAs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4-Way Handshake (purpose &amp; flow)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Goal: derive PTK and confirm both parties hold the PMK.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Steps: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AP -&gt; STA: </a:t>
            </a:r>
            <a:r>
              <a:rPr lang="en-US" sz="1400" dirty="0" err="1"/>
              <a:t>ANonce</a:t>
            </a:r>
            <a:r>
              <a:rPr lang="en-US" sz="1400" dirty="0"/>
              <a:t> (AP nonce)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STA -&gt; AP: </a:t>
            </a:r>
            <a:r>
              <a:rPr lang="en-US" sz="1400" dirty="0" err="1"/>
              <a:t>SNonce</a:t>
            </a:r>
            <a:r>
              <a:rPr lang="en-US" sz="1400" dirty="0"/>
              <a:t> + MIC (includes STA’s capabilities)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AP -&gt; STA: Install PTK + GTK + MIC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STA -&gt; AP: Install PTK confirmation (ACK)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Uses </a:t>
            </a:r>
            <a:r>
              <a:rPr lang="en-US" sz="1400" b="1" dirty="0"/>
              <a:t>Nonce values</a:t>
            </a:r>
            <a:r>
              <a:rPr lang="en-US" sz="1400" dirty="0"/>
              <a:t>, MAC </a:t>
            </a:r>
            <a:r>
              <a:rPr lang="en-US" sz="1400" dirty="0" smtClean="0"/>
              <a:t>addresses </a:t>
            </a:r>
            <a:r>
              <a:rPr lang="en-US" sz="1400" dirty="0"/>
              <a:t>and a </a:t>
            </a:r>
            <a:r>
              <a:rPr lang="en-US" sz="1400" b="1" dirty="0"/>
              <a:t>KDF (Key Derivation Function)</a:t>
            </a:r>
            <a:r>
              <a:rPr lang="en-US" sz="1400" dirty="0"/>
              <a:t> </a:t>
            </a:r>
            <a:endParaRPr lang="en-US" sz="1400" dirty="0" smtClean="0"/>
          </a:p>
          <a:p>
            <a:pPr lvl="1"/>
            <a:r>
              <a:rPr lang="en-US" sz="1400" dirty="0" smtClean="0"/>
              <a:t>to </a:t>
            </a:r>
            <a:r>
              <a:rPr lang="en-US" sz="1400" dirty="0"/>
              <a:t>generate PTK.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Replay &amp; integrity protections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Each handshake message includes </a:t>
            </a:r>
            <a:r>
              <a:rPr lang="en-US" sz="1400" dirty="0" smtClean="0"/>
              <a:t>Message Integrity Codes (MICs)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Also sequence </a:t>
            </a:r>
            <a:r>
              <a:rPr lang="en-US" sz="1400" dirty="0"/>
              <a:t>counters to prevent replay/injection.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Why this matters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Keys </a:t>
            </a:r>
            <a:r>
              <a:rPr lang="en-US" sz="1400" dirty="0"/>
              <a:t>are </a:t>
            </a:r>
            <a:r>
              <a:rPr lang="en-US" sz="1400" b="1" dirty="0">
                <a:solidFill>
                  <a:srgbClr val="FF0000"/>
                </a:solidFill>
              </a:rPr>
              <a:t>unique per-session/per-client.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Avoids reusing long-term secrets </a:t>
            </a:r>
            <a:r>
              <a:rPr lang="en-US" sz="1400" dirty="0"/>
              <a:t>for frame </a:t>
            </a:r>
            <a:r>
              <a:rPr lang="en-US" sz="1400" dirty="0" smtClean="0"/>
              <a:t>encryption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Limits </a:t>
            </a:r>
            <a:r>
              <a:rPr lang="en-US" sz="1400" b="1" dirty="0">
                <a:solidFill>
                  <a:srgbClr val="FF0000"/>
                </a:solidFill>
              </a:rPr>
              <a:t>exposure </a:t>
            </a:r>
            <a:r>
              <a:rPr lang="en-US" sz="1400" dirty="0"/>
              <a:t>if keys leak.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L1 connection:</a:t>
            </a:r>
            <a:r>
              <a:rPr lang="en-US" sz="1400" dirty="0"/>
              <a:t> The 4-way handshake runs over untrusted </a:t>
            </a:r>
            <a:r>
              <a:rPr lang="en-US" sz="1400" dirty="0" smtClean="0"/>
              <a:t>air. </a:t>
            </a:r>
            <a:r>
              <a:rPr lang="en-US" sz="1400" dirty="0" err="1" smtClean="0"/>
              <a:t>Nonces</a:t>
            </a:r>
            <a:r>
              <a:rPr lang="en-US" sz="1400" dirty="0" smtClean="0"/>
              <a:t> </a:t>
            </a:r>
            <a:r>
              <a:rPr lang="en-US" sz="1400" dirty="0"/>
              <a:t>and MICs are used so an </a:t>
            </a:r>
            <a:r>
              <a:rPr lang="en-US" sz="1400" b="1" dirty="0">
                <a:solidFill>
                  <a:srgbClr val="FF0000"/>
                </a:solidFill>
              </a:rPr>
              <a:t>eavesdropper cannot derive session keys from passive capture</a:t>
            </a:r>
            <a:r>
              <a:rPr lang="en-US" sz="1400" dirty="0"/>
              <a:t> even though they see the handshake messages.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413" t="10594" r="23650" b="10444"/>
          <a:stretch/>
        </p:blipFill>
        <p:spPr>
          <a:xfrm>
            <a:off x="7101261" y="670560"/>
            <a:ext cx="471239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2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461665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/>
              <a:t>Modern Wi-Fi Security </a:t>
            </a:r>
            <a:r>
              <a:rPr lang="en-US" sz="2400" b="1" dirty="0" smtClean="0"/>
              <a:t>Flow</a:t>
            </a:r>
            <a:r>
              <a:rPr lang="en-US" sz="2400" b="1" dirty="0"/>
              <a:t>: </a:t>
            </a:r>
            <a:r>
              <a:rPr lang="en-US" sz="2400" b="1" dirty="0" smtClean="0"/>
              <a:t>4 - </a:t>
            </a:r>
            <a:r>
              <a:rPr lang="en-US" sz="2400" b="1" dirty="0"/>
              <a:t>Data Protection (Encrypting &amp; Authenticating Frames</a:t>
            </a:r>
            <a:r>
              <a:rPr lang="en-US" sz="2400" b="1" dirty="0" smtClean="0"/>
              <a:t>)</a:t>
            </a:r>
            <a:endParaRPr lang="el-G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52400" y="54230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Encryption </a:t>
            </a:r>
            <a:r>
              <a:rPr lang="en-US" b="1" dirty="0"/>
              <a:t>algorithms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AES-CCMP (CCM-based)</a:t>
            </a:r>
            <a:r>
              <a:rPr lang="en-US" dirty="0"/>
              <a:t> </a:t>
            </a:r>
            <a:r>
              <a:rPr lang="en-US" dirty="0" smtClean="0"/>
              <a:t>for WPA2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AES-GCMP (Galois/Counter Mode</a:t>
            </a:r>
            <a:r>
              <a:rPr lang="en-US" b="1" dirty="0" smtClean="0"/>
              <a:t>) </a:t>
            </a:r>
            <a:r>
              <a:rPr lang="en-US" dirty="0" smtClean="0"/>
              <a:t>for </a:t>
            </a:r>
            <a:r>
              <a:rPr lang="en-US" dirty="0"/>
              <a:t>WPA3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What </a:t>
            </a:r>
            <a:r>
              <a:rPr lang="en-US" b="1" dirty="0"/>
              <a:t>is protected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Data payloads</a:t>
            </a:r>
            <a:r>
              <a:rPr lang="en-US" dirty="0"/>
              <a:t> of unicast frames are encrypted with PTK-derived keys.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Broadcast/multicast</a:t>
            </a:r>
            <a:r>
              <a:rPr lang="en-US" dirty="0"/>
              <a:t> frames use GTK.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Management frames</a:t>
            </a:r>
            <a:r>
              <a:rPr lang="en-US" dirty="0"/>
              <a:t> are protected by PMF (if enabled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AEAD (Authenticated Encryption with Associated Data</a:t>
            </a:r>
            <a:r>
              <a:rPr lang="en-US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ncrypt </a:t>
            </a:r>
            <a:r>
              <a:rPr lang="en-US" dirty="0"/>
              <a:t>and authenticate in one </a:t>
            </a:r>
            <a:r>
              <a:rPr lang="en-US" dirty="0" smtClean="0"/>
              <a:t>primitive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Sequence numbers and replay counters </a:t>
            </a:r>
            <a:r>
              <a:rPr lang="en-US" b="1" dirty="0">
                <a:solidFill>
                  <a:srgbClr val="FF0000"/>
                </a:solidFill>
              </a:rPr>
              <a:t>prevent replayed frames</a:t>
            </a:r>
            <a:r>
              <a:rPr lang="en-US" dirty="0"/>
              <a:t> from being accepted.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lifecycle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Per-session </a:t>
            </a:r>
            <a:r>
              <a:rPr lang="en-US" b="1" dirty="0">
                <a:solidFill>
                  <a:srgbClr val="FF0000"/>
                </a:solidFill>
              </a:rPr>
              <a:t>keys have limited </a:t>
            </a:r>
            <a:r>
              <a:rPr lang="en-US" b="1" dirty="0" smtClean="0">
                <a:solidFill>
                  <a:srgbClr val="FF0000"/>
                </a:solidFill>
              </a:rPr>
              <a:t>lifetimes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Why </a:t>
            </a:r>
            <a:r>
              <a:rPr lang="en-US" b="1" dirty="0"/>
              <a:t>this matters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Encrypted </a:t>
            </a:r>
            <a:r>
              <a:rPr lang="en-US" dirty="0"/>
              <a:t>frames prevent an </a:t>
            </a:r>
            <a:r>
              <a:rPr lang="en-US" b="1" dirty="0" smtClean="0">
                <a:solidFill>
                  <a:srgbClr val="FF0000"/>
                </a:solidFill>
              </a:rPr>
              <a:t>eavesdropping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Prevent </a:t>
            </a:r>
            <a:r>
              <a:rPr lang="en-US" b="1" dirty="0">
                <a:solidFill>
                  <a:srgbClr val="FF0000"/>
                </a:solidFill>
              </a:rPr>
              <a:t>modification/injection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L1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encryption masks the content transmitted over </a:t>
            </a:r>
            <a:r>
              <a:rPr lang="en-US" dirty="0" smtClean="0"/>
              <a:t>L1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Integrity/authentication </a:t>
            </a:r>
            <a:r>
              <a:rPr lang="en-US" dirty="0"/>
              <a:t>makes injected raw RF frames detectable and </a:t>
            </a:r>
            <a:r>
              <a:rPr lang="en-US" dirty="0" err="1" smtClean="0"/>
              <a:t>discardable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3" y="2185033"/>
            <a:ext cx="5554518" cy="3234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0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/>
              <a:t>Modern Wi-Fi Security </a:t>
            </a:r>
            <a:r>
              <a:rPr lang="en-US" sz="2800" b="1" dirty="0" smtClean="0"/>
              <a:t>Flow</a:t>
            </a:r>
            <a:r>
              <a:rPr lang="en-US" sz="2800" b="1" dirty="0"/>
              <a:t>: </a:t>
            </a:r>
            <a:r>
              <a:rPr lang="en-US" sz="2800" b="1" dirty="0" smtClean="0"/>
              <a:t>5 - </a:t>
            </a:r>
            <a:r>
              <a:rPr lang="en-US" sz="2800" b="1" dirty="0"/>
              <a:t>Session Maintenance, Roaming &amp; Rekeying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33350" y="719011"/>
            <a:ext cx="105918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Rekeying &amp; GTK updates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AP periodically rotates the </a:t>
            </a:r>
            <a:r>
              <a:rPr lang="en-US" sz="1600" b="1" dirty="0"/>
              <a:t>GTK</a:t>
            </a:r>
            <a:r>
              <a:rPr lang="en-US" sz="1600" dirty="0"/>
              <a:t> (multicast) 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force PTK rekey and fresh nonce </a:t>
            </a:r>
            <a:r>
              <a:rPr lang="en-US" sz="1600" dirty="0" smtClean="0"/>
              <a:t>exchange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Limits </a:t>
            </a:r>
            <a:r>
              <a:rPr lang="en-US" sz="1600" b="1" dirty="0">
                <a:solidFill>
                  <a:srgbClr val="FF0000"/>
                </a:solidFill>
              </a:rPr>
              <a:t>the amount of data encrypted under a single </a:t>
            </a:r>
            <a:r>
              <a:rPr lang="en-US" sz="1600" b="1" dirty="0" smtClean="0">
                <a:solidFill>
                  <a:srgbClr val="FF0000"/>
                </a:solidFill>
              </a:rPr>
              <a:t>key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Roaming &amp; fast handoff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802.11r (Fast BSS Transition</a:t>
            </a:r>
            <a:r>
              <a:rPr lang="en-US" sz="1600" b="1" dirty="0" smtClean="0"/>
              <a:t>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Enables </a:t>
            </a:r>
            <a:r>
              <a:rPr lang="en-US" sz="1600" dirty="0"/>
              <a:t>faster roaming between </a:t>
            </a:r>
            <a:r>
              <a:rPr lang="en-US" sz="1600" dirty="0" smtClean="0"/>
              <a:t>APs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PMK </a:t>
            </a:r>
            <a:r>
              <a:rPr lang="en-US" sz="1600" b="1" dirty="0" smtClean="0"/>
              <a:t>Caching/802.11r/802.11k/v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Mechanisms </a:t>
            </a:r>
            <a:r>
              <a:rPr lang="en-US" sz="1600" dirty="0"/>
              <a:t>to preserve security while enabling seamless mobility.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PMF &amp; session resilience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PMF prevents </a:t>
            </a:r>
            <a:r>
              <a:rPr lang="en-US" sz="1600" dirty="0" err="1"/>
              <a:t>deauth</a:t>
            </a:r>
            <a:r>
              <a:rPr lang="en-US" sz="1600" dirty="0"/>
              <a:t>/</a:t>
            </a:r>
            <a:r>
              <a:rPr lang="en-US" sz="1600" dirty="0" err="1"/>
              <a:t>disassoc</a:t>
            </a:r>
            <a:r>
              <a:rPr lang="en-US" sz="1600" dirty="0"/>
              <a:t> spoofing used to force </a:t>
            </a:r>
            <a:r>
              <a:rPr lang="en-US" sz="1600" dirty="0" err="1"/>
              <a:t>reauth</a:t>
            </a:r>
            <a:r>
              <a:rPr lang="en-US" sz="1600" dirty="0"/>
              <a:t> cycles.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 WPA3, PMF is </a:t>
            </a:r>
            <a:r>
              <a:rPr lang="en-US" sz="1600" dirty="0" smtClean="0"/>
              <a:t>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Improves </a:t>
            </a:r>
            <a:r>
              <a:rPr lang="en-US" sz="1600" dirty="0"/>
              <a:t>session resilience against L1-based attacks </a:t>
            </a:r>
            <a:r>
              <a:rPr lang="en-US" sz="1600" dirty="0" smtClean="0"/>
              <a:t>on the control </a:t>
            </a:r>
            <a:r>
              <a:rPr lang="en-US" sz="1600" dirty="0"/>
              <a:t>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Session expiration &amp; re-authentication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Long-lived sessions should enforce periodic </a:t>
            </a:r>
            <a:r>
              <a:rPr lang="en-US" sz="1600" dirty="0" smtClean="0"/>
              <a:t>re-</a:t>
            </a:r>
            <a:r>
              <a:rPr lang="en-US" sz="1600" dirty="0" err="1" smtClean="0"/>
              <a:t>auth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Certificate </a:t>
            </a:r>
            <a:r>
              <a:rPr lang="en-US" sz="1600" dirty="0"/>
              <a:t>rotation (enterprise) to limit exposure.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Why this matters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Security must survive </a:t>
            </a:r>
            <a:r>
              <a:rPr lang="en-US" sz="1600" b="1" dirty="0">
                <a:solidFill>
                  <a:srgbClr val="FF0000"/>
                </a:solidFill>
              </a:rPr>
              <a:t>client movement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FF0000"/>
                </a:solidFill>
              </a:rPr>
              <a:t>long-lived </a:t>
            </a:r>
            <a:r>
              <a:rPr lang="en-US" sz="1600" b="1" dirty="0" smtClean="0">
                <a:solidFill>
                  <a:srgbClr val="FF0000"/>
                </a:solidFill>
              </a:rPr>
              <a:t>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Rekeying </a:t>
            </a:r>
            <a:r>
              <a:rPr lang="en-US" sz="1600" dirty="0"/>
              <a:t>and roaming protocols ensure </a:t>
            </a:r>
            <a:r>
              <a:rPr lang="en-US" sz="1600" b="1" dirty="0">
                <a:solidFill>
                  <a:srgbClr val="FF0000"/>
                </a:solidFill>
              </a:rPr>
              <a:t>continuity</a:t>
            </a:r>
            <a:r>
              <a:rPr lang="en-US" sz="1600" dirty="0"/>
              <a:t> without weakening cryptography.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L1 </a:t>
            </a:r>
            <a:r>
              <a:rPr lang="en-US" sz="1600" b="1" dirty="0" smtClean="0"/>
              <a:t>connection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Mobility </a:t>
            </a:r>
            <a:r>
              <a:rPr lang="en-US" sz="1600" dirty="0"/>
              <a:t>and transient RF conditions increase opportunities for interception or session </a:t>
            </a:r>
            <a:r>
              <a:rPr lang="en-US" sz="1600" dirty="0" smtClean="0"/>
              <a:t>hijack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Robust </a:t>
            </a:r>
            <a:r>
              <a:rPr lang="en-US" sz="1600" dirty="0"/>
              <a:t>rekeying and fast secure handoffs reduce window of exposure on the open air.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800250"/>
            <a:ext cx="4362450" cy="229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404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Wi-Fi L1 Threats</a:t>
            </a:r>
            <a:endParaRPr lang="el-G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904685"/>
              </p:ext>
            </p:extLst>
          </p:nvPr>
        </p:nvGraphicFramePr>
        <p:xfrm>
          <a:off x="237160" y="671714"/>
          <a:ext cx="11440490" cy="5964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833431181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1600" b="1" dirty="0"/>
                        <a:t>L1 Threat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High-Level Description (PHY/MAC-level)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Real-World Example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RF Eavesdropping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Receiving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frames </a:t>
                      </a:r>
                      <a:r>
                        <a:rPr lang="en-US" sz="1600" dirty="0"/>
                        <a:t>from the air without physical access; </a:t>
                      </a:r>
                      <a:r>
                        <a:rPr lang="en-US" sz="1600" dirty="0" smtClean="0"/>
                        <a:t>(encryption </a:t>
                      </a:r>
                      <a:r>
                        <a:rPr lang="en-US" sz="1600" dirty="0"/>
                        <a:t>is </a:t>
                      </a:r>
                      <a:r>
                        <a:rPr lang="en-US" sz="1600" dirty="0" smtClean="0"/>
                        <a:t>weak/misconfigured)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Airport/café Wi-Fi sniffing demonstrations; KRACK also re-enabled partial passive recovery.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6437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Jamming/RF </a:t>
                      </a:r>
                      <a:r>
                        <a:rPr lang="en-US" sz="1600" b="1" dirty="0" err="1"/>
                        <a:t>DoS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Flooding </a:t>
                      </a:r>
                      <a:r>
                        <a:rPr lang="en-US" sz="1600" dirty="0" smtClean="0"/>
                        <a:t>the </a:t>
                      </a:r>
                      <a:r>
                        <a:rPr lang="en-US" sz="1600" dirty="0"/>
                        <a:t>channel (noise, continuous carriers, high-power transmissions) to block </a:t>
                      </a:r>
                      <a:r>
                        <a:rPr lang="en-US" sz="1600" dirty="0" smtClean="0"/>
                        <a:t>Wi-Fi </a:t>
                      </a:r>
                      <a:r>
                        <a:rPr lang="en-US" sz="1600" dirty="0"/>
                        <a:t>communication.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Sports arena &amp; conference jamming incidents caused by wireless microphones/cameras.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064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Deauthentication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smtClean="0"/>
                        <a:t>- </a:t>
                      </a:r>
                      <a:r>
                        <a:rPr lang="en-US" sz="1600" b="1" dirty="0"/>
                        <a:t>Disassociation Frames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Spoofed management frames kick clients off APs. Pure MAC-layer (no encryption pre-PMF).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Marriott 2014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deauth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controversy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388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Rogue High-Gain Antenna Interception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Long-range directional antennas capture Wi-Fi traffic from far outside expected perimeter.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Wardriving/war-sitting setups that captured enterprise Wi-Fi from adjacent buildings.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/>
                        <a:t>Replay of Management/Control Frames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Reinjecting captured unprotected frames (e.g., beacons, probes, some Mgmt frames pre-802.11w).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Red-team exercises replaying beacons/probes to trick wireless IDS sensors.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/>
                        <a:t>Signal </a:t>
                      </a:r>
                      <a:r>
                        <a:rPr lang="en-US" sz="1600" b="1" dirty="0" smtClean="0"/>
                        <a:t>Spoofing/Fake </a:t>
                      </a:r>
                      <a:r>
                        <a:rPr lang="en-US" sz="1600" b="1" dirty="0"/>
                        <a:t>Beacons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Broadcasting crafted beacon frames to mislead clients about SSIDs, capabilities, or channel environment.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Large conferences where rogue beacon floods caused Wi-Fi instability.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1131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 dirty="0"/>
                        <a:t>Channel </a:t>
                      </a:r>
                      <a:r>
                        <a:rPr lang="en-US" sz="1600" b="1" dirty="0" smtClean="0"/>
                        <a:t>Saturation/CSMA </a:t>
                      </a:r>
                      <a:r>
                        <a:rPr lang="en-US" sz="1600" b="1" dirty="0"/>
                        <a:t>Abuse</a:t>
                      </a:r>
                      <a:endParaRPr lang="en-US" sz="16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Occupying airtime with frequent low-rate frames or </a:t>
                      </a:r>
                      <a:r>
                        <a:rPr lang="en-US" sz="1600" dirty="0" err="1"/>
                        <a:t>backoff</a:t>
                      </a:r>
                      <a:r>
                        <a:rPr lang="en-US" sz="1600" dirty="0"/>
                        <a:t> manipulation to cause unfair channel use.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“Sticky client” attacks and low-rate broadcast floods observed in university Wi-Fi outages.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2144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600" b="1"/>
                        <a:t>Physical Radio Interference (Non-Malicious)</a:t>
                      </a:r>
                      <a:endParaRPr lang="en-US" sz="16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Microwave ovens, Bluetooth, </a:t>
                      </a:r>
                      <a:r>
                        <a:rPr lang="en-US" sz="1600" dirty="0" err="1"/>
                        <a:t>IoT</a:t>
                      </a:r>
                      <a:r>
                        <a:rPr lang="en-US" sz="1600" dirty="0"/>
                        <a:t> RF noise disrupting 2.4 GHz channels.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University Wi-Fi collapse tied to old microwave ovens radiating into channel 6.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49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28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3. Who proposed the theory of general relativity?</a:t>
            </a:r>
          </a:p>
          <a:p>
            <a:r>
              <a:rPr lang="en-US" sz="2800" dirty="0"/>
              <a:t>A) Isaac Newton</a:t>
            </a:r>
            <a:br>
              <a:rPr lang="en-US" sz="2800" dirty="0"/>
            </a:br>
            <a:r>
              <a:rPr lang="en-US" sz="2800" b="1" dirty="0">
                <a:solidFill>
                  <a:srgbClr val="FF0000"/>
                </a:solidFill>
              </a:rPr>
              <a:t>B) Albert </a:t>
            </a:r>
            <a:r>
              <a:rPr lang="en-US" sz="2800" b="1" dirty="0" smtClean="0">
                <a:solidFill>
                  <a:srgbClr val="FF0000"/>
                </a:solidFill>
              </a:rPr>
              <a:t>Einstein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C) Niels Bohr</a:t>
            </a:r>
          </a:p>
        </p:txBody>
      </p:sp>
    </p:spTree>
    <p:extLst>
      <p:ext uri="{BB962C8B-B14F-4D97-AF65-F5344CB8AC3E}">
        <p14:creationId xmlns:p14="http://schemas.microsoft.com/office/powerpoint/2010/main" val="3656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Wi-Fi L1 Mitigations</a:t>
            </a:r>
            <a:endParaRPr lang="el-G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993061"/>
              </p:ext>
            </p:extLst>
          </p:nvPr>
        </p:nvGraphicFramePr>
        <p:xfrm>
          <a:off x="218110" y="662189"/>
          <a:ext cx="1144049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833431181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Defense Mechanism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High-Level Purpose (L1/MAC Focus)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smtClean="0"/>
                        <a:t>What It Mitigates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AP Placement &amp; Antenna Patterns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Directional antennas, proper height, controlled coverage footprint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Long-range interception, rogue antenna eavesdropping.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1809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RF Shielding &amp; Physical Barriers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Walls, filters, Faraday paint/film</a:t>
                      </a:r>
                      <a:r>
                        <a:rPr lang="en-US" sz="1800" baseline="0" smtClean="0"/>
                        <a:t> to </a:t>
                      </a:r>
                      <a:r>
                        <a:rPr lang="en-US" sz="1800" smtClean="0"/>
                        <a:t>contain or attenuate RF.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Eavesdropping, unauthorized signal leakage.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70815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fr-FR" sz="1800" b="1" smtClean="0"/>
                        <a:t>5 GHz/6 GHz Adoption</a:t>
                      </a:r>
                      <a:endParaRPr lang="fr-FR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Higher frequencies = shorter range, less wall penetration; reduces exposure surface.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External sniffing, long-range interception.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6437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802.11w PMF (Protected Management Frames)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Encrypts/de-auth protects mgmt frames at MAC layer.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Deauth/disassoc attacks, spoofed control frames.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064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WPA3/SAE Mandatory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Strong handshake with resistance to offline guessing; modern crypto baseline.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Weak encryption allowing passive capture.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3886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Channel Planning &amp; Interference Management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Proper channel selection, power tuning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Jamming susceptibility, channel saturation.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89744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Wireless IPS/IDS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Monitors RF for rogue APs, spoofed beacons, jamming patterns.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Rogue APs, fake beacons, interference anomalies.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304737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800" b="1" smtClean="0"/>
                        <a:t>Regular Site Surveys (Active/Passive)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Measure coverage, detect bleed, verify channels &amp; rogue signals.</a:t>
                      </a:r>
                      <a:endParaRPr lang="en-US" sz="18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RF leak paths, rogue transmitters, misconfigurations.</a:t>
                      </a:r>
                      <a:endParaRPr lang="en-US" sz="18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511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0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Quick Demo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14375" y="837337"/>
            <a:ext cx="10258425" cy="2308324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Using your </a:t>
            </a:r>
            <a:r>
              <a:rPr lang="en-US" sz="2400" b="1" dirty="0"/>
              <a:t>phone Wi-Fi scanner</a:t>
            </a:r>
            <a:r>
              <a:rPr lang="en-US" sz="2400" dirty="0"/>
              <a:t> (built-in or apps like </a:t>
            </a:r>
            <a:r>
              <a:rPr lang="en-US" sz="2400" dirty="0" err="1"/>
              <a:t>WiFi</a:t>
            </a:r>
            <a:r>
              <a:rPr lang="en-US" sz="2400" dirty="0"/>
              <a:t> Analyzer):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Observe </a:t>
            </a:r>
            <a:r>
              <a:rPr lang="en-US" sz="2400" b="1" dirty="0"/>
              <a:t>SSID list</a:t>
            </a:r>
            <a:r>
              <a:rPr lang="en-US" sz="2400" dirty="0"/>
              <a:t> and </a:t>
            </a:r>
            <a:r>
              <a:rPr lang="en-US" sz="2400" b="1" dirty="0"/>
              <a:t>BSSIDs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Note </a:t>
            </a:r>
            <a:r>
              <a:rPr lang="en-US" sz="2400" b="1" dirty="0"/>
              <a:t>signal strength (RSSI)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</a:t>
            </a:r>
            <a:r>
              <a:rPr lang="en-US" sz="2400" b="1" dirty="0"/>
              <a:t>encryption types</a:t>
            </a:r>
            <a:r>
              <a:rPr lang="en-US" sz="2400" dirty="0"/>
              <a:t> (WPA2/WPA3/Open)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Look for </a:t>
            </a:r>
            <a:r>
              <a:rPr lang="en-US" sz="2400" b="1" dirty="0"/>
              <a:t>rogue or unusual </a:t>
            </a:r>
            <a:r>
              <a:rPr lang="en-US" sz="2400" b="1" dirty="0" smtClean="0"/>
              <a:t>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Cross-check with </a:t>
            </a:r>
            <a:r>
              <a:rPr lang="en-US" sz="2400" b="1" dirty="0" err="1" smtClean="0"/>
              <a:t>Netspot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7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Question</a:t>
            </a:r>
            <a:endParaRPr lang="el-G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714375" y="837337"/>
            <a:ext cx="10258425" cy="2800767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400" b="1" dirty="0"/>
              <a:t>Which network is safer at </a:t>
            </a:r>
            <a:r>
              <a:rPr lang="en-US" sz="4400" b="1" dirty="0" smtClean="0"/>
              <a:t>L1</a:t>
            </a:r>
            <a:r>
              <a:rPr lang="en-US" sz="4400" b="1" dirty="0"/>
              <a:t>: a fully wired campus network or a fully Wi-Fi campus network (</a:t>
            </a:r>
            <a:r>
              <a:rPr lang="en-US" sz="4400" b="1" dirty="0" smtClean="0"/>
              <a:t>assuming </a:t>
            </a:r>
            <a:r>
              <a:rPr lang="en-US" sz="4400" b="1" dirty="0"/>
              <a:t>both are professionally </a:t>
            </a:r>
            <a:r>
              <a:rPr lang="en-US" sz="4400" b="1" dirty="0" smtClean="0"/>
              <a:t>managed)?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003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1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smtClean="0"/>
              <a:t>Group Question</a:t>
            </a:r>
            <a:endParaRPr lang="el-GR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69791"/>
              </p:ext>
            </p:extLst>
          </p:nvPr>
        </p:nvGraphicFramePr>
        <p:xfrm>
          <a:off x="218110" y="662189"/>
          <a:ext cx="11440491" cy="2947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591">
                  <a:extLst>
                    <a:ext uri="{9D8B030D-6E8A-4147-A177-3AD203B41FA5}">
                      <a16:colId xmlns:a16="http://schemas.microsoft.com/office/drawing/2014/main" val="164253923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1">
                  <a:extLst>
                    <a:ext uri="{9D8B030D-6E8A-4147-A177-3AD203B41FA5}">
                      <a16:colId xmlns:a16="http://schemas.microsoft.com/office/drawing/2014/main" val="2833431181"/>
                    </a:ext>
                  </a:extLst>
                </a:gridCol>
              </a:tblGrid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Aspect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Wired (Copper/Fiber)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Wireless (Wi-Fi/5G/Satellite)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Winner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/>
                        <a:t>Physical Security</a:t>
                      </a:r>
                      <a:endParaRPr lang="en-US" sz="140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Hard to intercept </a:t>
                      </a:r>
                      <a:r>
                        <a:rPr lang="en-US" sz="1400" dirty="0" smtClean="0"/>
                        <a:t>remotely,</a:t>
                      </a:r>
                      <a:r>
                        <a:rPr lang="en-US" sz="1400" baseline="0" dirty="0" smtClean="0"/>
                        <a:t> r</a:t>
                      </a:r>
                      <a:r>
                        <a:rPr lang="en-US" sz="1400" dirty="0" smtClean="0"/>
                        <a:t>equires </a:t>
                      </a:r>
                      <a:r>
                        <a:rPr lang="en-US" sz="1400" dirty="0"/>
                        <a:t>physical access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Signal propagates </a:t>
                      </a:r>
                      <a:r>
                        <a:rPr lang="en-US" sz="1400" dirty="0" smtClean="0"/>
                        <a:t>freely,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anyone </a:t>
                      </a:r>
                      <a:r>
                        <a:rPr lang="en-US" sz="1400" dirty="0"/>
                        <a:t>in range can receive it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Wired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41809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Vulnerabilities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Exposed cable runs, patch panels, human tampering, fiber splice compromise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Eavesdropping, jamming, rogue APs, </a:t>
                      </a:r>
                      <a:r>
                        <a:rPr lang="en-US" sz="1400" dirty="0" err="1"/>
                        <a:t>deauth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disassoc</a:t>
                      </a:r>
                      <a:r>
                        <a:rPr lang="en-US" sz="1400" dirty="0"/>
                        <a:t>, high-gain interception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Wired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708155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Availability Risk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Single cable/fiber cut can disrupt connectivity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Easy to disrupt via RF interference or targeted attacks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Tie </a:t>
                      </a:r>
                      <a:r>
                        <a:rPr lang="en-US" sz="1400" b="1" dirty="0" smtClean="0"/>
                        <a:t>(Context-dependent)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664371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Ease of Monitoring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High: </a:t>
                      </a:r>
                      <a:r>
                        <a:rPr lang="en-US" sz="1400" dirty="0"/>
                        <a:t>OTDR, cable certifiers, physical inspections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Moderate: </a:t>
                      </a:r>
                      <a:r>
                        <a:rPr lang="en-US" sz="1400" dirty="0"/>
                        <a:t>RF monitoring, spectrum analysis, WIPS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Wired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006448"/>
                  </a:ext>
                </a:extLst>
              </a:tr>
              <a:tr h="356529">
                <a:tc>
                  <a:txBody>
                    <a:bodyPr/>
                    <a:lstStyle/>
                    <a:p>
                      <a:r>
                        <a:rPr lang="en-US" sz="1400" b="1" dirty="0"/>
                        <a:t>Overall L1 Risk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Moderate</a:t>
                      </a:r>
                      <a:r>
                        <a:rPr lang="en-US" sz="1400" dirty="0" smtClean="0"/>
                        <a:t>: </a:t>
                      </a:r>
                      <a:r>
                        <a:rPr lang="en-US" sz="1400" dirty="0"/>
                        <a:t>generally safe unless physical access is possible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High</a:t>
                      </a:r>
                      <a:r>
                        <a:rPr lang="en-US" sz="1400" dirty="0" smtClean="0"/>
                        <a:t>: </a:t>
                      </a:r>
                      <a:r>
                        <a:rPr lang="en-US" sz="1400" dirty="0"/>
                        <a:t>inherently insecure due to broadcast nature</a:t>
                      </a:r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Wired</a:t>
                      </a:r>
                      <a:endParaRPr lang="en-US" sz="1400" dirty="0"/>
                    </a:p>
                  </a:txBody>
                  <a:tcPr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70388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80085" y="4352837"/>
            <a:ext cx="10778913" cy="1200329"/>
          </a:xfrm>
          <a:prstGeom prst="rect">
            <a:avLst/>
          </a:prstGeom>
          <a:solidFill>
            <a:srgbClr val="ECF1F9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</a:t>
            </a:r>
            <a:r>
              <a:rPr kumimoji="0" lang="en-US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</a:t>
            </a:r>
            <a:r>
              <a:rPr kumimoji="0" lang="el-GR" alt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l-GR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Wireless is inherently more exposed at Layer 1</a:t>
            </a:r>
            <a:endParaRPr kumimoji="0" lang="en-US" alt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l-GR" alt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ired networks are generally safer unless physical access is compromised.</a:t>
            </a:r>
          </a:p>
        </p:txBody>
      </p:sp>
    </p:spTree>
    <p:extLst>
      <p:ext uri="{BB962C8B-B14F-4D97-AF65-F5344CB8AC3E}">
        <p14:creationId xmlns:p14="http://schemas.microsoft.com/office/powerpoint/2010/main" val="14580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gradFill>
            <a:gsLst>
              <a:gs pos="26000">
                <a:schemeClr val="accent5">
                  <a:alpha val="10000"/>
                </a:schemeClr>
              </a:gs>
              <a:gs pos="76000">
                <a:schemeClr val="accent5">
                  <a:alpha val="5000"/>
                </a:schemeClr>
              </a:gs>
            </a:gsLst>
            <a:path path="circle"/>
          </a:gra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/>
              <a:t>References</a:t>
            </a:r>
            <a:endParaRPr lang="el-GR" sz="2800" b="1"/>
          </a:p>
        </p:txBody>
      </p:sp>
      <p:sp>
        <p:nvSpPr>
          <p:cNvPr id="11" name="Rectangle 10"/>
          <p:cNvSpPr/>
          <p:nvPr/>
        </p:nvSpPr>
        <p:spPr bwMode="auto">
          <a:xfrm>
            <a:off x="286326" y="641612"/>
            <a:ext cx="1172396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en-US" sz="1400" b="1" dirty="0" smtClean="0"/>
              <a:t>On L1 security (generic)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/>
              <a:t>Lv</a:t>
            </a:r>
            <a:r>
              <a:rPr lang="en-US" sz="1400" i="1" dirty="0"/>
              <a:t>, Lu, et al. "Safeguarding next-generation multiple access using physical layer security techniques: A tutorial." Proceedings of the IEEE (2024</a:t>
            </a:r>
            <a:r>
              <a:rPr lang="en-US" sz="1400" i="1" dirty="0" smtClean="0"/>
              <a:t>).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/>
              <a:t>Duan</a:t>
            </a:r>
            <a:r>
              <a:rPr lang="en-US" sz="1400" i="1" dirty="0"/>
              <a:t>, </a:t>
            </a:r>
            <a:r>
              <a:rPr lang="en-US" sz="1400" i="1" dirty="0" err="1"/>
              <a:t>Zhuoying</a:t>
            </a:r>
            <a:r>
              <a:rPr lang="en-US" sz="1400" i="1" dirty="0"/>
              <a:t>, et al. "Adaptive Strategies in Enhancing Physical Layer Security: A Comprehensive Survey." ACM Computing Surveys 57.7 (2025): 1-36</a:t>
            </a:r>
            <a:r>
              <a:rPr lang="en-US" sz="1400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b="1" dirty="0" smtClean="0"/>
              <a:t>Wired L1 security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Mao, </a:t>
            </a:r>
            <a:r>
              <a:rPr lang="en-US" sz="1400" i="1" dirty="0" err="1"/>
              <a:t>Xiaoxin</a:t>
            </a:r>
            <a:r>
              <a:rPr lang="en-US" sz="1400" i="1" dirty="0"/>
              <a:t>, et al. "100-Gbit/s 100-km physical-layer secure </a:t>
            </a:r>
            <a:r>
              <a:rPr lang="en-US" sz="1400" b="1" i="1" dirty="0"/>
              <a:t>fiber-opti</a:t>
            </a:r>
            <a:r>
              <a:rPr lang="en-US" sz="1400" i="1" dirty="0"/>
              <a:t>c communication using wideband chaotic semiconductor lasers." Journal of </a:t>
            </a:r>
            <a:r>
              <a:rPr lang="en-US" sz="1400" i="1" dirty="0" err="1"/>
              <a:t>Lightwave</a:t>
            </a:r>
            <a:r>
              <a:rPr lang="en-US" sz="1400" i="1" dirty="0"/>
              <a:t> Technology (2024</a:t>
            </a:r>
            <a:r>
              <a:rPr lang="en-US" sz="1400" i="1" dirty="0" smtClean="0"/>
              <a:t>).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/>
              <a:t>Sadot</a:t>
            </a:r>
            <a:r>
              <a:rPr lang="en-US" sz="1400" i="1" dirty="0"/>
              <a:t>, Dan, et al. "Physical layer security in high-speed optical communications." Journal of </a:t>
            </a:r>
            <a:r>
              <a:rPr lang="en-US" sz="1400" i="1" dirty="0" err="1"/>
              <a:t>Lightwave</a:t>
            </a:r>
            <a:r>
              <a:rPr lang="en-US" sz="1400" i="1" dirty="0"/>
              <a:t> Technology (2024</a:t>
            </a:r>
            <a:r>
              <a:rPr lang="en-US" sz="1400" i="1" dirty="0" smtClean="0"/>
              <a:t>).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Fernandez, Javier Hernandez, Roberto Di Pietro, and Javier/</a:t>
            </a:r>
            <a:r>
              <a:rPr lang="en-US" sz="1400" i="1" dirty="0" err="1"/>
              <a:t>Omri</a:t>
            </a:r>
            <a:r>
              <a:rPr lang="en-US" sz="1400" i="1" dirty="0"/>
              <a:t> Hernandez Fernandez (</a:t>
            </a:r>
            <a:r>
              <a:rPr lang="en-US" sz="1400" i="1" dirty="0" err="1"/>
              <a:t>Ayme</a:t>
            </a:r>
            <a:r>
              <a:rPr lang="en-US" sz="1400" i="1" dirty="0"/>
              <a:t>). Physical Layer Security in Power Line Communications. 2024</a:t>
            </a:r>
            <a:r>
              <a:rPr lang="en-US" sz="1400" i="1" dirty="0" smtClean="0"/>
              <a:t>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b="1" dirty="0" smtClean="0"/>
              <a:t>Wireless L1 security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/>
              <a:t>Harvanek</a:t>
            </a:r>
            <a:r>
              <a:rPr lang="en-US" sz="1400" i="1" dirty="0"/>
              <a:t>, Michal, et al. "Survey on </a:t>
            </a:r>
            <a:r>
              <a:rPr lang="en-US" sz="1400" b="1" i="1" dirty="0"/>
              <a:t>5G</a:t>
            </a:r>
            <a:r>
              <a:rPr lang="en-US" sz="1400" i="1" dirty="0"/>
              <a:t> physical layer security threats and countermeasures." Sensors (Basel, Switzerland) 24.17 (2024): 5523</a:t>
            </a:r>
            <a:r>
              <a:rPr lang="en-US" sz="14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Devi, </a:t>
            </a:r>
            <a:r>
              <a:rPr lang="en-US" sz="1400" i="1" dirty="0" err="1"/>
              <a:t>Parmila</a:t>
            </a:r>
            <a:r>
              <a:rPr lang="en-US" sz="1400" i="1" dirty="0"/>
              <a:t>, </a:t>
            </a:r>
            <a:r>
              <a:rPr lang="en-US" sz="1400" i="1" dirty="0" err="1"/>
              <a:t>Manoranjan</a:t>
            </a:r>
            <a:r>
              <a:rPr lang="en-US" sz="1400" i="1" dirty="0"/>
              <a:t> Rai Bharti, and </a:t>
            </a:r>
            <a:r>
              <a:rPr lang="en-US" sz="1400" i="1" dirty="0" err="1"/>
              <a:t>Dikshant</a:t>
            </a:r>
            <a:r>
              <a:rPr lang="en-US" sz="1400" i="1" dirty="0"/>
              <a:t> </a:t>
            </a:r>
            <a:r>
              <a:rPr lang="en-US" sz="1400" i="1" dirty="0" err="1"/>
              <a:t>Gautam</a:t>
            </a:r>
            <a:r>
              <a:rPr lang="en-US" sz="1400" i="1" dirty="0"/>
              <a:t>. "A survey on physical layer security for </a:t>
            </a:r>
            <a:r>
              <a:rPr lang="en-US" sz="1400" b="1" i="1" dirty="0"/>
              <a:t>5G/6G </a:t>
            </a:r>
            <a:r>
              <a:rPr lang="en-US" sz="1400" i="1" dirty="0"/>
              <a:t>communications over different fading channels: Approaches, challenges, and future directions." Vehicular Communications (2025): 100891</a:t>
            </a:r>
            <a:r>
              <a:rPr lang="en-US" sz="14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Lo </a:t>
            </a:r>
            <a:r>
              <a:rPr lang="en-US" sz="1400" i="1" dirty="0" err="1"/>
              <a:t>Cigno</a:t>
            </a:r>
            <a:r>
              <a:rPr lang="en-US" sz="1400" i="1" dirty="0"/>
              <a:t>, Renato, et al. "Communication and Sensing: </a:t>
            </a:r>
            <a:r>
              <a:rPr lang="en-US" sz="1400" b="1" i="1" dirty="0"/>
              <a:t>Wireless</a:t>
            </a:r>
            <a:r>
              <a:rPr lang="en-US" sz="1400" i="1" dirty="0"/>
              <a:t> PHY-Layer Threats to Security and Privacy for </a:t>
            </a:r>
            <a:r>
              <a:rPr lang="en-US" sz="1400" i="1" dirty="0" err="1"/>
              <a:t>IoT</a:t>
            </a:r>
            <a:r>
              <a:rPr lang="en-US" sz="1400" i="1" dirty="0"/>
              <a:t> Systems and Possible Countermeasures." Information 16.1 (2025): 1-18</a:t>
            </a:r>
            <a:r>
              <a:rPr lang="en-US" sz="14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/>
              <a:t>Abdelsalam</a:t>
            </a:r>
            <a:r>
              <a:rPr lang="en-US" sz="1400" i="1" dirty="0"/>
              <a:t>, Nora, </a:t>
            </a:r>
            <a:r>
              <a:rPr lang="en-US" sz="1400" i="1" dirty="0" err="1"/>
              <a:t>Saif</a:t>
            </a:r>
            <a:r>
              <a:rPr lang="en-US" sz="1400" i="1" dirty="0"/>
              <a:t> Al‐</a:t>
            </a:r>
            <a:r>
              <a:rPr lang="en-US" sz="1400" i="1" dirty="0" err="1"/>
              <a:t>Kuwari</a:t>
            </a:r>
            <a:r>
              <a:rPr lang="en-US" sz="1400" i="1" dirty="0"/>
              <a:t>, and </a:t>
            </a:r>
            <a:r>
              <a:rPr lang="en-US" sz="1400" i="1" dirty="0" err="1"/>
              <a:t>Aiman</a:t>
            </a:r>
            <a:r>
              <a:rPr lang="en-US" sz="1400" i="1" dirty="0"/>
              <a:t> </a:t>
            </a:r>
            <a:r>
              <a:rPr lang="en-US" sz="1400" i="1" dirty="0" err="1"/>
              <a:t>Erbad</a:t>
            </a:r>
            <a:r>
              <a:rPr lang="en-US" sz="1400" i="1" dirty="0"/>
              <a:t>. "Physical layer security in </a:t>
            </a:r>
            <a:r>
              <a:rPr lang="en-US" sz="1400" b="1" i="1" dirty="0"/>
              <a:t>satellite communication</a:t>
            </a:r>
            <a:r>
              <a:rPr lang="en-US" sz="1400" i="1" dirty="0"/>
              <a:t>: State‐of‐the‐art and open problems." IET Communications 19.1 (2025): e12830.</a:t>
            </a:r>
            <a:endParaRPr lang="en-US" sz="1400" i="1" dirty="0" smtClean="0"/>
          </a:p>
          <a:p>
            <a:pPr marL="171450" indent="-171450">
              <a:buFont typeface="Arial"/>
              <a:buChar char="•"/>
              <a:defRPr/>
            </a:pPr>
            <a:r>
              <a:rPr lang="en-US" sz="1400" b="1" i="1" dirty="0" smtClean="0"/>
              <a:t>Wi-Fi related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Afzal, </a:t>
            </a:r>
            <a:r>
              <a:rPr lang="en-US" sz="1400" i="1" dirty="0" err="1"/>
              <a:t>Faiza</a:t>
            </a:r>
            <a:r>
              <a:rPr lang="en-US" sz="1400" i="1" dirty="0"/>
              <a:t>, et al. "An Enhanced Approach for Wi-Fi Security and Authentication Protocols: A Systematic Approach towards WEP, WPA, WPA2, and WPA3." Spectrum of Engineering Sciences 2.5 (2024): 379-403</a:t>
            </a:r>
            <a:r>
              <a:rPr lang="en-US" sz="14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Zhang, </a:t>
            </a:r>
            <a:r>
              <a:rPr lang="en-US" sz="1400" i="1" dirty="0" err="1"/>
              <a:t>Yuanyuan</a:t>
            </a:r>
            <a:r>
              <a:rPr lang="en-US" sz="1400" i="1" dirty="0"/>
              <a:t>, et al. "Enhancing Physical Layer Authentication in Mobile </a:t>
            </a:r>
            <a:r>
              <a:rPr lang="en-US" sz="1400" i="1" dirty="0" err="1"/>
              <a:t>WiFi</a:t>
            </a:r>
            <a:r>
              <a:rPr lang="en-US" sz="1400" i="1" dirty="0"/>
              <a:t> Environments Using Sliding Window and Deep Learning." IEEE Transactions on Wireless Communications (2024</a:t>
            </a:r>
            <a:r>
              <a:rPr lang="en-US" sz="1400" i="1" dirty="0" smtClean="0"/>
              <a:t>).</a:t>
            </a:r>
          </a:p>
          <a:p>
            <a:pPr marL="171450" indent="-171450">
              <a:buFont typeface="Arial"/>
              <a:buChar char="•"/>
              <a:defRPr/>
            </a:pPr>
            <a:r>
              <a:rPr lang="en-US" sz="1400" b="1" dirty="0" smtClean="0"/>
              <a:t>Monitoring &amp; Tools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 smtClean="0"/>
              <a:t>Abdalla</a:t>
            </a:r>
            <a:r>
              <a:rPr lang="en-US" sz="1400" i="1" dirty="0" smtClean="0"/>
              <a:t>, </a:t>
            </a:r>
            <a:r>
              <a:rPr lang="en-US" sz="1400" i="1" dirty="0"/>
              <a:t>Aly S., Bo Tang, and </a:t>
            </a:r>
            <a:r>
              <a:rPr lang="en-US" sz="1400" i="1" dirty="0" err="1"/>
              <a:t>Vuk</a:t>
            </a:r>
            <a:r>
              <a:rPr lang="en-US" sz="1400" i="1" dirty="0"/>
              <a:t> </a:t>
            </a:r>
            <a:r>
              <a:rPr lang="en-US" sz="1400" i="1" dirty="0" err="1"/>
              <a:t>Marojevic</a:t>
            </a:r>
            <a:r>
              <a:rPr lang="en-US" sz="1400" i="1" dirty="0"/>
              <a:t>. "AI at the Physical Layer for Wireless Network Security and Privacy." Artificial Intelligence for Future Networks (2025): 341-380</a:t>
            </a:r>
            <a:r>
              <a:rPr lang="en-US" sz="1400" i="1" dirty="0" smtClean="0"/>
              <a:t>.</a:t>
            </a:r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/>
              <a:t>Kismet: </a:t>
            </a:r>
            <a:r>
              <a:rPr lang="en-US" sz="1400" i="1" dirty="0">
                <a:hlinkClick r:id="rId2"/>
              </a:rPr>
              <a:t>https://www.kismetwireless.net</a:t>
            </a:r>
            <a:r>
              <a:rPr lang="en-US" sz="1400" i="1" dirty="0" smtClean="0">
                <a:hlinkClick r:id="rId2"/>
              </a:rPr>
              <a:t>/</a:t>
            </a:r>
            <a:endParaRPr lang="en-US" sz="1400" i="1" dirty="0" smtClean="0"/>
          </a:p>
          <a:p>
            <a:pPr marL="628650" lvl="1" indent="-171450">
              <a:buFont typeface="Arial"/>
              <a:buChar char="•"/>
              <a:defRPr/>
            </a:pPr>
            <a:r>
              <a:rPr lang="en-US" sz="1400" i="1" dirty="0" err="1" smtClean="0"/>
              <a:t>Amoo</a:t>
            </a:r>
            <a:r>
              <a:rPr lang="en-US" sz="1400" i="1" dirty="0"/>
              <a:t>, </a:t>
            </a:r>
            <a:r>
              <a:rPr lang="en-US" sz="1400" i="1" dirty="0" err="1"/>
              <a:t>Olukunle</a:t>
            </a:r>
            <a:r>
              <a:rPr lang="en-US" sz="1400" i="1" dirty="0"/>
              <a:t> </a:t>
            </a:r>
            <a:r>
              <a:rPr lang="en-US" sz="1400" i="1" dirty="0" err="1"/>
              <a:t>Oladipupo</a:t>
            </a:r>
            <a:r>
              <a:rPr lang="en-US" sz="1400" i="1" dirty="0"/>
              <a:t>, et al. "Cybersecurity threats in the age of </a:t>
            </a:r>
            <a:r>
              <a:rPr lang="en-US" sz="1400" i="1" dirty="0" err="1"/>
              <a:t>IoT</a:t>
            </a:r>
            <a:r>
              <a:rPr lang="en-US" sz="1400" i="1" dirty="0"/>
              <a:t>: A review of protective measures." International Journal of Science and Research Archive 11.1 (2024): 1304-1310.</a:t>
            </a:r>
            <a:endParaRPr lang="en-US" sz="1400" i="1" dirty="0" smtClean="0"/>
          </a:p>
          <a:p>
            <a:pPr marL="171450" indent="-171450">
              <a:buFont typeface="Arial"/>
              <a:buChar char="•"/>
              <a:defRPr/>
            </a:pPr>
            <a:endParaRPr lang="en-US" sz="1400" i="1" dirty="0" smtClean="0"/>
          </a:p>
          <a:p>
            <a:pPr marL="171450" indent="-171450">
              <a:buFont typeface="Arial"/>
              <a:buChar char="•"/>
              <a:defRPr/>
            </a:pPr>
            <a:endParaRPr lang="en-US" sz="1400" i="1" dirty="0"/>
          </a:p>
          <a:p>
            <a:pPr marL="171450" indent="-171450">
              <a:buFont typeface="Arial"/>
              <a:buChar char="•"/>
              <a:defRPr/>
            </a:pPr>
            <a:endParaRPr lang="en-US" sz="1400" i="1" dirty="0"/>
          </a:p>
          <a:p>
            <a:pPr marL="171450" indent="-171450">
              <a:buFont typeface="Arial"/>
              <a:buChar char="•"/>
              <a:defRPr/>
            </a:pP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287168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38000">
              <a:schemeClr val="accent5">
                <a:alpha val="15000"/>
              </a:schemeClr>
            </a:gs>
            <a:gs pos="60000">
              <a:schemeClr val="accent5">
                <a:alpha val="10000"/>
              </a:schemeClr>
            </a:gs>
            <a:gs pos="96000">
              <a:schemeClr val="accent5">
                <a:alpha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492941" y="1764837"/>
            <a:ext cx="7331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400">
                <a:solidFill>
                  <a:prstClr val="black"/>
                </a:solidFill>
                <a:latin typeface="Calibri"/>
              </a:rPr>
              <a:t>Questions and Discussion</a:t>
            </a:r>
            <a:endParaRPr lang="el-GR" sz="54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 rot="687603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3800" b="1"/>
              <a:t>?</a:t>
            </a:r>
            <a:endParaRPr lang="el-GR" sz="13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5925" y="1790611"/>
            <a:ext cx="7686675" cy="1815882"/>
          </a:xfrm>
          <a:prstGeom prst="rect">
            <a:avLst/>
          </a:prstGeom>
          <a:solidFill>
            <a:srgbClr val="ECF1F9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4. Which country is both in Europe and Asia?</a:t>
            </a:r>
          </a:p>
          <a:p>
            <a:r>
              <a:rPr lang="en-US" sz="2800" dirty="0"/>
              <a:t>A) </a:t>
            </a:r>
            <a:r>
              <a:rPr lang="en-US" sz="2800" dirty="0" smtClean="0"/>
              <a:t>Turkey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B) Poland</a:t>
            </a:r>
            <a:br>
              <a:rPr lang="en-US" sz="2800" dirty="0"/>
            </a:br>
            <a:r>
              <a:rPr lang="en-US" sz="2800" dirty="0"/>
              <a:t>C) </a:t>
            </a:r>
            <a:r>
              <a:rPr lang="en-US" sz="2800" dirty="0" smtClean="0"/>
              <a:t>Egypt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32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6684</TotalTime>
  <Words>5717</Words>
  <Application>Microsoft Office PowerPoint</Application>
  <DocSecurity>0</DocSecurity>
  <PresentationFormat>Widescreen</PresentationFormat>
  <Paragraphs>892</Paragraphs>
  <Slides>85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/>
  <cp:lastModifiedBy>User</cp:lastModifiedBy>
  <cp:revision>850</cp:revision>
  <dcterms:created xsi:type="dcterms:W3CDTF">2025-09-25T14:53:19Z</dcterms:created>
  <dcterms:modified xsi:type="dcterms:W3CDTF">2025-11-21T20:50:36Z</dcterms:modified>
  <cp:category/>
  <dc:identifier/>
  <cp:contentStatus/>
  <dc:language/>
  <cp:version/>
</cp:coreProperties>
</file>