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3T16:52:40.812"/>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0 1,'1'1,"0"1,0-1,-1 0,1 1,0-1,0 0,0 0,1 0,-1 0,0 0,0 0,1 0,-1 0,0 0,1-1,-1 1,1 0,-1-1,1 1,-1-1,1 0,1 1,7 2,118 50,163 77,-227-98,-4-2,73 48,-3-1,-52-33,181 102,65 34,-144-100,-60-30,-37-17,-52-21,0 0,29 18,18 12,137 54,26 9,-209-91,-1 2,31 21,44 23,-18-19,140 59,-51-14,-110-51,-20-14,-34-15,1 0,-1 1,0 0,-1 0,16 13,131 114,-118-100,2-1,1-2,52 28,-67-43,-6-3,45 20,-7-3,-49-23,-1-1,1 0,0-1,1 0,0-1,15 3,-13-5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03T16:52:42.66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5169 0,'-7'1,"0"1,1-1,-1 1,0 0,1 1,-1 0,1 0,0 0,0 0,-7 6,3-2,-830 446,375-255,-104 47,16 40,144-54,282-157,-276 146,220-136,-128 65,209-89,3 4,-132 111,-74 78,36-43,240-188,-2-1,-55 28,45-27,14-7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CEAE-015B-6223-0A5E-479093BB7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A9DBF8D-F3B6-87DD-7F27-49FAD080F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BFFF403-38C1-974E-ECBF-929B46ABD66F}"/>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11203432-07B1-3545-28C0-9C3A712BCA9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49C514E-B3F1-0E26-B8C4-B8821DA40C1A}"/>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180792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9CD8-A503-3894-2DB4-A0C4EB4E09CD}"/>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4528C02-7B2C-016C-D49F-95C65378F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0EA9066-AA59-F525-7C9D-2CB6DD6C8B19}"/>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61F654CD-1057-A4D0-2165-B49E26D70C6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5738398-3F41-09BC-886C-0D5954EB5323}"/>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290433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B98C5-52BC-2B57-0666-CFCEE53E91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69551EC-2ABE-85A0-3080-E684F5CF10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ECEEF53-7C34-0F1B-5B87-C9F73AF46240}"/>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303E74B9-195A-4AB5-FF22-A1656367AAE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6505DA6-7AF8-E367-369B-52A8750B1F9D}"/>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28847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7635-1962-82F3-3840-FDDED23017C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4D3BEC5-6E34-420F-7FE3-60E914F9D6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FE78168-333A-14E9-4F23-D5DDD406A0F4}"/>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1AA00C44-B29E-02D1-2355-E8188BFCFB9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5E60023-ACFC-3D8C-4353-8C7642E38BB1}"/>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270442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CDA8-A2E9-792F-8DF8-FBD8C9CAC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F7882F51-AD11-9146-9D53-BC95E4CB36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29BAE-BE82-B285-9F84-3F9CE9DF6146}"/>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CB963E1F-8B7B-10AF-42DD-F03C1426441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58F2C3D-BF49-F8BA-9FE7-B91401F6DB00}"/>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8698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987-FF96-3151-3D16-A4540186E95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A5781C8-60F9-A70A-1938-1CAA60E117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29563662-2BB8-3267-45DB-4A140E667F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1933662A-3C22-E771-4220-9D7D175E24E7}"/>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6" name="Footer Placeholder 5">
            <a:extLst>
              <a:ext uri="{FF2B5EF4-FFF2-40B4-BE49-F238E27FC236}">
                <a16:creationId xmlns:a16="http://schemas.microsoft.com/office/drawing/2014/main" id="{339B50BC-182C-8BE6-5379-6E63BADB602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95799A9-C88E-9A79-73FC-093ACD4FF837}"/>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382528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07F4-D210-1DB8-937C-BCC39BF17459}"/>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1740BBA-2D0F-B077-CDD4-427C294AF9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367785-C72D-D7C6-10F5-DA8392C77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982768FC-F180-9C36-9A55-242091059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1826AE-5A27-E53A-46D8-CF477CDC37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BDE0CC5-91FD-D15F-0FFE-F29AE439DC63}"/>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8" name="Footer Placeholder 7">
            <a:extLst>
              <a:ext uri="{FF2B5EF4-FFF2-40B4-BE49-F238E27FC236}">
                <a16:creationId xmlns:a16="http://schemas.microsoft.com/office/drawing/2014/main" id="{9A894451-5862-67E0-B861-83F7A19F911F}"/>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5D101C02-0B10-951B-DB88-9E60DC247F7D}"/>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48670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66CF-DE42-7821-A544-4DB04A9BF54D}"/>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B39F1984-74B6-A834-C34A-E42F0083EC75}"/>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4" name="Footer Placeholder 3">
            <a:extLst>
              <a:ext uri="{FF2B5EF4-FFF2-40B4-BE49-F238E27FC236}">
                <a16:creationId xmlns:a16="http://schemas.microsoft.com/office/drawing/2014/main" id="{AE7D7E58-2697-1AC9-5E44-C4DF1B15A0F3}"/>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D6C59C4C-D93E-8375-FC19-17F0F75D3945}"/>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422788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9DCCB3-DFA6-519C-4D88-008B5523D704}"/>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3" name="Footer Placeholder 2">
            <a:extLst>
              <a:ext uri="{FF2B5EF4-FFF2-40B4-BE49-F238E27FC236}">
                <a16:creationId xmlns:a16="http://schemas.microsoft.com/office/drawing/2014/main" id="{DA489FEF-6DE6-6516-5442-339661B3CBBE}"/>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E0AE1FAF-0525-7CBC-AD99-9BB942556FFC}"/>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17075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733B-45B9-372E-AF87-15349D694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8D6680EB-218B-016A-4225-5243D2A40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0BB3543F-5B64-AC7C-E201-BDF9B50A1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DD0DC-B708-02F9-C72D-99DE16EB8732}"/>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6" name="Footer Placeholder 5">
            <a:extLst>
              <a:ext uri="{FF2B5EF4-FFF2-40B4-BE49-F238E27FC236}">
                <a16:creationId xmlns:a16="http://schemas.microsoft.com/office/drawing/2014/main" id="{92B3A5D9-CAEC-3A42-8CCD-D9AE4D20177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271150A-6614-4075-555B-868F5D6F31E5}"/>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60076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10CD-9502-C950-27D1-013EB6D34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3A82AB7-097B-D550-7FD0-948CD34C2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E40B7CB-A3B1-A881-97AD-C2D21529D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F147E-1583-2EDC-52AD-C12E782417DD}"/>
              </a:ext>
            </a:extLst>
          </p:cNvPr>
          <p:cNvSpPr>
            <a:spLocks noGrp="1"/>
          </p:cNvSpPr>
          <p:nvPr>
            <p:ph type="dt" sz="half" idx="10"/>
          </p:nvPr>
        </p:nvSpPr>
        <p:spPr/>
        <p:txBody>
          <a:bodyPr/>
          <a:lstStyle/>
          <a:p>
            <a:fld id="{DE6D44DE-71FE-4D55-A9B4-F628508577F2}" type="datetimeFigureOut">
              <a:rPr lang="el-GR" smtClean="0"/>
              <a:t>23/1/2024</a:t>
            </a:fld>
            <a:endParaRPr lang="el-GR"/>
          </a:p>
        </p:txBody>
      </p:sp>
      <p:sp>
        <p:nvSpPr>
          <p:cNvPr id="6" name="Footer Placeholder 5">
            <a:extLst>
              <a:ext uri="{FF2B5EF4-FFF2-40B4-BE49-F238E27FC236}">
                <a16:creationId xmlns:a16="http://schemas.microsoft.com/office/drawing/2014/main" id="{EF04EC4B-ED7A-5850-9F88-05B8BC3C173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6A5E415-2C87-B3FA-44F4-72BA14B874AB}"/>
              </a:ext>
            </a:extLst>
          </p:cNvPr>
          <p:cNvSpPr>
            <a:spLocks noGrp="1"/>
          </p:cNvSpPr>
          <p:nvPr>
            <p:ph type="sldNum" sz="quarter" idx="12"/>
          </p:nvPr>
        </p:nvSpPr>
        <p:spPr/>
        <p:txBody>
          <a:bodyPr/>
          <a:lstStyle/>
          <a:p>
            <a:fld id="{2339F444-41CF-4785-A771-4C9CFFB5F413}" type="slidenum">
              <a:rPr lang="el-GR" smtClean="0"/>
              <a:t>‹#›</a:t>
            </a:fld>
            <a:endParaRPr lang="el-GR"/>
          </a:p>
        </p:txBody>
      </p:sp>
    </p:spTree>
    <p:extLst>
      <p:ext uri="{BB962C8B-B14F-4D97-AF65-F5344CB8AC3E}">
        <p14:creationId xmlns:p14="http://schemas.microsoft.com/office/powerpoint/2010/main" val="2753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5EF7D1-726A-B8D8-76BA-5A1684076F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E198353-D441-1B1D-A4B6-DB67281F9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C1628F99-FA30-7850-4326-054AAF763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6D44DE-71FE-4D55-A9B4-F628508577F2}" type="datetimeFigureOut">
              <a:rPr lang="el-GR" smtClean="0"/>
              <a:t>23/1/2024</a:t>
            </a:fld>
            <a:endParaRPr lang="el-GR"/>
          </a:p>
        </p:txBody>
      </p:sp>
      <p:sp>
        <p:nvSpPr>
          <p:cNvPr id="5" name="Footer Placeholder 4">
            <a:extLst>
              <a:ext uri="{FF2B5EF4-FFF2-40B4-BE49-F238E27FC236}">
                <a16:creationId xmlns:a16="http://schemas.microsoft.com/office/drawing/2014/main" id="{F7F544F8-FA95-F45E-12DC-C49DB1ACE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B835A004-A4B7-C915-2408-1CCB4DCBBF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9F444-41CF-4785-A771-4C9CFFB5F413}" type="slidenum">
              <a:rPr lang="el-GR" smtClean="0"/>
              <a:t>‹#›</a:t>
            </a:fld>
            <a:endParaRPr lang="el-GR"/>
          </a:p>
        </p:txBody>
      </p:sp>
    </p:spTree>
    <p:extLst>
      <p:ext uri="{BB962C8B-B14F-4D97-AF65-F5344CB8AC3E}">
        <p14:creationId xmlns:p14="http://schemas.microsoft.com/office/powerpoint/2010/main" val="215818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F7E2-0595-7174-4819-EAB893505B84}"/>
              </a:ext>
            </a:extLst>
          </p:cNvPr>
          <p:cNvSpPr>
            <a:spLocks noGrp="1"/>
          </p:cNvSpPr>
          <p:nvPr>
            <p:ph type="title"/>
          </p:nvPr>
        </p:nvSpPr>
        <p:spPr/>
        <p:txBody>
          <a:bodyPr/>
          <a:lstStyle/>
          <a:p>
            <a:r>
              <a:rPr lang="el-GR" dirty="0"/>
              <a:t>Τραύμα στο κεφάλι</a:t>
            </a:r>
          </a:p>
        </p:txBody>
      </p:sp>
      <p:sp>
        <p:nvSpPr>
          <p:cNvPr id="3" name="Text Placeholder 2">
            <a:extLst>
              <a:ext uri="{FF2B5EF4-FFF2-40B4-BE49-F238E27FC236}">
                <a16:creationId xmlns:a16="http://schemas.microsoft.com/office/drawing/2014/main" id="{52B94744-EF62-60F6-770F-1712FA102884}"/>
              </a:ext>
            </a:extLst>
          </p:cNvPr>
          <p:cNvSpPr>
            <a:spLocks noGrp="1"/>
          </p:cNvSpPr>
          <p:nvPr>
            <p:ph type="body" idx="1"/>
          </p:nvPr>
        </p:nvSpPr>
        <p:spPr/>
        <p:txBody>
          <a:bodyPr/>
          <a:lstStyle/>
          <a:p>
            <a:r>
              <a:rPr lang="el-GR" dirty="0" err="1"/>
              <a:t>ΚρανιοΕγκεφαλική</a:t>
            </a:r>
            <a:r>
              <a:rPr lang="el-GR" dirty="0"/>
              <a:t> Κάκωση (ΚΕΚ) </a:t>
            </a:r>
            <a:r>
              <a:rPr lang="en-US" dirty="0"/>
              <a:t>Traumatic Brain Injury (TBI)</a:t>
            </a:r>
            <a:endParaRPr lang="el-GR" dirty="0"/>
          </a:p>
          <a:p>
            <a:endParaRPr lang="el-GR" dirty="0"/>
          </a:p>
          <a:p>
            <a:r>
              <a:rPr lang="el-GR" dirty="0"/>
              <a:t>Χαράλαμπος Κωστάκης </a:t>
            </a:r>
            <a:r>
              <a:rPr lang="en-US" dirty="0"/>
              <a:t>DVM, PhD </a:t>
            </a:r>
            <a:r>
              <a:rPr lang="el-GR" dirty="0"/>
              <a:t>ΑΠΘ</a:t>
            </a:r>
          </a:p>
          <a:p>
            <a:endParaRPr lang="el-GR" dirty="0"/>
          </a:p>
        </p:txBody>
      </p:sp>
    </p:spTree>
    <p:extLst>
      <p:ext uri="{BB962C8B-B14F-4D97-AF65-F5344CB8AC3E}">
        <p14:creationId xmlns:p14="http://schemas.microsoft.com/office/powerpoint/2010/main" val="358403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08BA-8466-82D6-C6A6-D0C394D5193E}"/>
              </a:ext>
            </a:extLst>
          </p:cNvPr>
          <p:cNvSpPr>
            <a:spLocks noGrp="1"/>
          </p:cNvSpPr>
          <p:nvPr>
            <p:ph type="title"/>
          </p:nvPr>
        </p:nvSpPr>
        <p:spPr/>
        <p:txBody>
          <a:bodyPr/>
          <a:lstStyle/>
          <a:p>
            <a:r>
              <a:rPr lang="el-GR" dirty="0"/>
              <a:t>Χορήγηση υγρών</a:t>
            </a:r>
          </a:p>
        </p:txBody>
      </p:sp>
      <p:sp>
        <p:nvSpPr>
          <p:cNvPr id="3" name="Content Placeholder 2">
            <a:extLst>
              <a:ext uri="{FF2B5EF4-FFF2-40B4-BE49-F238E27FC236}">
                <a16:creationId xmlns:a16="http://schemas.microsoft.com/office/drawing/2014/main" id="{CB9A7023-7941-9EB7-03A4-199E0F2F5560}"/>
              </a:ext>
            </a:extLst>
          </p:cNvPr>
          <p:cNvSpPr>
            <a:spLocks noGrp="1"/>
          </p:cNvSpPr>
          <p:nvPr>
            <p:ph idx="1"/>
          </p:nvPr>
        </p:nvSpPr>
        <p:spPr/>
        <p:txBody>
          <a:bodyPr>
            <a:normAutofit lnSpcReduction="10000"/>
          </a:bodyPr>
          <a:lstStyle/>
          <a:p>
            <a:r>
              <a:rPr lang="el-GR" dirty="0"/>
              <a:t>Η χορήγηση υγρών είναι απαραίτητη για τη διατήρηση των αρτηριακών πιέσεων ώστε να διατηρηθεί και η </a:t>
            </a:r>
            <a:r>
              <a:rPr lang="en-US" dirty="0"/>
              <a:t>CPP</a:t>
            </a:r>
          </a:p>
          <a:p>
            <a:r>
              <a:rPr lang="el-GR" dirty="0"/>
              <a:t>Μπορούν να χορηγηθούν όλα τα είδη υγρών (κρυσταλλοειδή, συνθετικά και φυσικά κολλοειδή) εκτός από αυτά που περιέχουν γλυκόζη</a:t>
            </a:r>
          </a:p>
          <a:p>
            <a:r>
              <a:rPr lang="el-GR" dirty="0"/>
              <a:t>Τα καλύτερα αποτελέσματα είναι μετά από αρχική χορήγηση υπέρτονου </a:t>
            </a:r>
            <a:r>
              <a:rPr lang="en-US" dirty="0"/>
              <a:t>NaCl </a:t>
            </a:r>
            <a:r>
              <a:rPr lang="el-GR" dirty="0"/>
              <a:t> (για γρήγορη υποστήριξη του ενδοαγγειακού όγκου) (4 </a:t>
            </a:r>
            <a:r>
              <a:rPr lang="en-US" dirty="0"/>
              <a:t>ml/kg NaCl 7.5% </a:t>
            </a:r>
            <a:r>
              <a:rPr lang="el-GR" dirty="0"/>
              <a:t>σε </a:t>
            </a:r>
            <a:r>
              <a:rPr lang="en-US" dirty="0"/>
              <a:t>5-</a:t>
            </a:r>
            <a:r>
              <a:rPr lang="el-GR" dirty="0"/>
              <a:t>10 </a:t>
            </a:r>
            <a:r>
              <a:rPr lang="en-US" dirty="0"/>
              <a:t>min</a:t>
            </a:r>
            <a:r>
              <a:rPr lang="el-GR" dirty="0"/>
              <a:t>/24</a:t>
            </a:r>
            <a:r>
              <a:rPr lang="en-US" dirty="0"/>
              <a:t>h) </a:t>
            </a:r>
            <a:r>
              <a:rPr lang="el-GR" dirty="0"/>
              <a:t>και συντήρηση με ισότονο κρυσταλλοειδές </a:t>
            </a:r>
            <a:endParaRPr lang="en-US" dirty="0"/>
          </a:p>
          <a:p>
            <a:r>
              <a:rPr lang="el-GR" dirty="0"/>
              <a:t>Επιφύλαξη για συνθετικά κολλοειδή καθώς υπάρχει περίπτωση βλάβης στον </a:t>
            </a:r>
            <a:r>
              <a:rPr lang="el-GR" dirty="0" err="1"/>
              <a:t>αιματοεγκεφαλικό</a:t>
            </a:r>
            <a:r>
              <a:rPr lang="el-GR" dirty="0"/>
              <a:t> φραγμό</a:t>
            </a:r>
          </a:p>
        </p:txBody>
      </p:sp>
    </p:spTree>
    <p:extLst>
      <p:ext uri="{BB962C8B-B14F-4D97-AF65-F5344CB8AC3E}">
        <p14:creationId xmlns:p14="http://schemas.microsoft.com/office/powerpoint/2010/main" val="50202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417F-C05A-AE71-056B-8D91DB3F2C2B}"/>
              </a:ext>
            </a:extLst>
          </p:cNvPr>
          <p:cNvSpPr>
            <a:spLocks noGrp="1"/>
          </p:cNvSpPr>
          <p:nvPr>
            <p:ph type="title"/>
          </p:nvPr>
        </p:nvSpPr>
        <p:spPr/>
        <p:txBody>
          <a:bodyPr/>
          <a:lstStyle/>
          <a:p>
            <a:r>
              <a:rPr lang="el-GR" dirty="0"/>
              <a:t>Οξυγονοθεραπεία/τεχνητός αερισμός</a:t>
            </a:r>
          </a:p>
        </p:txBody>
      </p:sp>
      <p:sp>
        <p:nvSpPr>
          <p:cNvPr id="3" name="Content Placeholder 2">
            <a:extLst>
              <a:ext uri="{FF2B5EF4-FFF2-40B4-BE49-F238E27FC236}">
                <a16:creationId xmlns:a16="http://schemas.microsoft.com/office/drawing/2014/main" id="{F0F86C26-7E59-1B0B-CB66-488FCF2A4C49}"/>
              </a:ext>
            </a:extLst>
          </p:cNvPr>
          <p:cNvSpPr>
            <a:spLocks noGrp="1"/>
          </p:cNvSpPr>
          <p:nvPr>
            <p:ph idx="1"/>
          </p:nvPr>
        </p:nvSpPr>
        <p:spPr/>
        <p:txBody>
          <a:bodyPr>
            <a:normAutofit fontScale="92500" lnSpcReduction="10000"/>
          </a:bodyPr>
          <a:lstStyle/>
          <a:p>
            <a:r>
              <a:rPr lang="el-GR" dirty="0"/>
              <a:t>Η οξυγονοθεραπεία συστήνεται σε κάθε περίπτωση ΚΕΚ καθώς ή υποξία είναι ένας από τους μηχανισμούς που οδηγεί σε δευτερογενή βλάβη</a:t>
            </a:r>
          </a:p>
          <a:p>
            <a:r>
              <a:rPr lang="el-GR" dirty="0"/>
              <a:t>Επιλογή μεθόδου κατά περίπτωση, προσοχή στη χρήση ρινικού καθετήρα να είναι καλά ανεκτός από τον ασθενή (ο βήχας και ο πταρμός αυξάνουν την </a:t>
            </a:r>
            <a:r>
              <a:rPr lang="en-US" dirty="0"/>
              <a:t>ICP)</a:t>
            </a:r>
          </a:p>
          <a:p>
            <a:r>
              <a:rPr lang="el-GR" dirty="0"/>
              <a:t>Ο τόνος των αγγείων του εγκεφάλου ελέγχεται κυρίως από την </a:t>
            </a:r>
            <a:r>
              <a:rPr lang="en-US" dirty="0"/>
              <a:t>PaCO</a:t>
            </a:r>
            <a:r>
              <a:rPr lang="en-US" baseline="-25000" dirty="0"/>
              <a:t>2</a:t>
            </a:r>
            <a:r>
              <a:rPr lang="en-US" dirty="0"/>
              <a:t>. </a:t>
            </a:r>
            <a:r>
              <a:rPr lang="el-GR" dirty="0"/>
              <a:t>Υπερκαπνία προκαλεί αγγειοδιαστολή στον εγκέφαλο (↑ </a:t>
            </a:r>
            <a:r>
              <a:rPr lang="en-US" dirty="0"/>
              <a:t>ICP) </a:t>
            </a:r>
            <a:r>
              <a:rPr lang="el-GR" dirty="0"/>
              <a:t>και </a:t>
            </a:r>
            <a:r>
              <a:rPr lang="el-GR" dirty="0" err="1"/>
              <a:t>υποκαπνία</a:t>
            </a:r>
            <a:r>
              <a:rPr lang="el-GR" dirty="0"/>
              <a:t> αγγειοσύσπαση. Η </a:t>
            </a:r>
            <a:r>
              <a:rPr lang="en-US" dirty="0"/>
              <a:t>PaCO</a:t>
            </a:r>
            <a:r>
              <a:rPr lang="en-US" baseline="-25000" dirty="0"/>
              <a:t>2</a:t>
            </a:r>
            <a:r>
              <a:rPr lang="el-GR" dirty="0"/>
              <a:t> θα πρέπει να ελέγχεται και να διατηρείται σε φυσιολογικά όρια. Μπορεί να εφαρμοστεί επιθετικός υπεραερισμός για μικρό διάστημα, εάν αποτυγχάνουν οι άλλες μέθοδοι μείωσης της </a:t>
            </a:r>
            <a:r>
              <a:rPr lang="en-US" dirty="0"/>
              <a:t>ICP</a:t>
            </a:r>
            <a:endParaRPr lang="el-GR" dirty="0"/>
          </a:p>
        </p:txBody>
      </p:sp>
    </p:spTree>
    <p:extLst>
      <p:ext uri="{BB962C8B-B14F-4D97-AF65-F5344CB8AC3E}">
        <p14:creationId xmlns:p14="http://schemas.microsoft.com/office/powerpoint/2010/main" val="164589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4848-008F-46D2-EACA-0F67DDBB0181}"/>
              </a:ext>
            </a:extLst>
          </p:cNvPr>
          <p:cNvSpPr>
            <a:spLocks noGrp="1"/>
          </p:cNvSpPr>
          <p:nvPr>
            <p:ph type="title"/>
          </p:nvPr>
        </p:nvSpPr>
        <p:spPr/>
        <p:txBody>
          <a:bodyPr/>
          <a:lstStyle/>
          <a:p>
            <a:r>
              <a:rPr lang="el-GR" dirty="0"/>
              <a:t>Αναλγησία</a:t>
            </a:r>
          </a:p>
        </p:txBody>
      </p:sp>
      <p:sp>
        <p:nvSpPr>
          <p:cNvPr id="3" name="Content Placeholder 2">
            <a:extLst>
              <a:ext uri="{FF2B5EF4-FFF2-40B4-BE49-F238E27FC236}">
                <a16:creationId xmlns:a16="http://schemas.microsoft.com/office/drawing/2014/main" id="{B3D06943-5101-4047-B418-35AEC4695483}"/>
              </a:ext>
            </a:extLst>
          </p:cNvPr>
          <p:cNvSpPr>
            <a:spLocks noGrp="1"/>
          </p:cNvSpPr>
          <p:nvPr>
            <p:ph idx="1"/>
          </p:nvPr>
        </p:nvSpPr>
        <p:spPr/>
        <p:txBody>
          <a:bodyPr>
            <a:normAutofit fontScale="92500" lnSpcReduction="20000"/>
          </a:bodyPr>
          <a:lstStyle/>
          <a:p>
            <a:r>
              <a:rPr lang="el-GR" dirty="0"/>
              <a:t>Η χορήγηση αναλγησίας είναι πολύ σημαντική σε κάθε τραυματία, και ένα παραπάνω στην ΚΕΚ καθώς ο πόνος αυξάνει την </a:t>
            </a:r>
            <a:r>
              <a:rPr lang="en-US" dirty="0"/>
              <a:t>ICP</a:t>
            </a:r>
          </a:p>
          <a:p>
            <a:r>
              <a:rPr lang="el-GR" dirty="0"/>
              <a:t>Το ιδανικό φάρμακο έχει ισχυρή αναλγητική δράση, δεν έχει σοβαρές συστηματικές παρενέργειες και μπορεί να χορηγείται στάγδην για σταθερό επίπεδο αναλγησίας χωρίς διακυμάνσεις</a:t>
            </a:r>
          </a:p>
          <a:p>
            <a:r>
              <a:rPr lang="el-GR" dirty="0"/>
              <a:t>Στην προκειμένη περίπτωση φάρμακα εκλογής είναι τα οπιοειδή, συγκεκριμένα οι μ-αγωνιστές, και πιο συγκεκριμένα η </a:t>
            </a:r>
            <a:r>
              <a:rPr lang="el-GR" dirty="0" err="1"/>
              <a:t>φαιντανύλη</a:t>
            </a:r>
            <a:r>
              <a:rPr lang="el-GR" dirty="0"/>
              <a:t> ή η μορφίνη στάγδην</a:t>
            </a:r>
          </a:p>
          <a:p>
            <a:r>
              <a:rPr lang="el-GR" dirty="0"/>
              <a:t>Υπάρχει περίπτωση καταστολής του αναπνευστικού (</a:t>
            </a:r>
            <a:r>
              <a:rPr lang="el-GR" u="sng" dirty="0"/>
              <a:t>υπερκαπνία</a:t>
            </a:r>
            <a:r>
              <a:rPr lang="el-GR" dirty="0"/>
              <a:t>) αλλά έχουν ανταγωνιστή</a:t>
            </a:r>
          </a:p>
          <a:p>
            <a:r>
              <a:rPr lang="el-GR" dirty="0"/>
              <a:t>Υπάρχει περίπτωση μειωμένων απαιτήσεων λόγω βλάβης στον </a:t>
            </a:r>
            <a:r>
              <a:rPr lang="el-GR" dirty="0" err="1"/>
              <a:t>αιματοεγκεφαλικό</a:t>
            </a:r>
            <a:r>
              <a:rPr lang="el-GR" dirty="0"/>
              <a:t> φραγμό (</a:t>
            </a:r>
            <a:r>
              <a:rPr lang="el-GR" dirty="0" err="1"/>
              <a:t>τιτλοποίηση</a:t>
            </a:r>
            <a:r>
              <a:rPr lang="el-GR" dirty="0"/>
              <a:t> της δόσης)</a:t>
            </a:r>
          </a:p>
        </p:txBody>
      </p:sp>
    </p:spTree>
    <p:extLst>
      <p:ext uri="{BB962C8B-B14F-4D97-AF65-F5344CB8AC3E}">
        <p14:creationId xmlns:p14="http://schemas.microsoft.com/office/powerpoint/2010/main" val="88373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D150-EC11-5681-6DA6-FDEF240D4611}"/>
              </a:ext>
            </a:extLst>
          </p:cNvPr>
          <p:cNvSpPr>
            <a:spLocks noGrp="1"/>
          </p:cNvSpPr>
          <p:nvPr>
            <p:ph type="title"/>
          </p:nvPr>
        </p:nvSpPr>
        <p:spPr/>
        <p:txBody>
          <a:bodyPr/>
          <a:lstStyle/>
          <a:p>
            <a:r>
              <a:rPr lang="el-GR" dirty="0"/>
              <a:t>Αποιδηματική αγωγή</a:t>
            </a:r>
          </a:p>
        </p:txBody>
      </p:sp>
      <p:sp>
        <p:nvSpPr>
          <p:cNvPr id="3" name="Content Placeholder 2">
            <a:extLst>
              <a:ext uri="{FF2B5EF4-FFF2-40B4-BE49-F238E27FC236}">
                <a16:creationId xmlns:a16="http://schemas.microsoft.com/office/drawing/2014/main" id="{EC673E63-A664-BA26-313C-2A3189ACA135}"/>
              </a:ext>
            </a:extLst>
          </p:cNvPr>
          <p:cNvSpPr>
            <a:spLocks noGrp="1"/>
          </p:cNvSpPr>
          <p:nvPr>
            <p:ph idx="1"/>
          </p:nvPr>
        </p:nvSpPr>
        <p:spPr/>
        <p:txBody>
          <a:bodyPr>
            <a:normAutofit lnSpcReduction="10000"/>
          </a:bodyPr>
          <a:lstStyle/>
          <a:p>
            <a:r>
              <a:rPr lang="el-GR" dirty="0"/>
              <a:t>Το κλασικό </a:t>
            </a:r>
            <a:r>
              <a:rPr lang="el-GR" dirty="0" err="1"/>
              <a:t>αποιδηματικό</a:t>
            </a:r>
            <a:r>
              <a:rPr lang="el-GR" dirty="0"/>
              <a:t> φάρμακο στην ΚΕΚ είναι η </a:t>
            </a:r>
            <a:r>
              <a:rPr lang="el-GR" dirty="0" err="1"/>
              <a:t>μανιτόλη</a:t>
            </a:r>
            <a:r>
              <a:rPr lang="el-GR" dirty="0"/>
              <a:t>, ένα </a:t>
            </a:r>
            <a:r>
              <a:rPr lang="el-GR" dirty="0" err="1"/>
              <a:t>οσμωτικό</a:t>
            </a:r>
            <a:r>
              <a:rPr lang="el-GR" dirty="0"/>
              <a:t> διουρητικό (0.5 – 1.5 </a:t>
            </a:r>
            <a:r>
              <a:rPr lang="en-US" dirty="0"/>
              <a:t>gr/kg iv </a:t>
            </a:r>
            <a:r>
              <a:rPr lang="el-GR" dirty="0"/>
              <a:t>αργά)</a:t>
            </a:r>
          </a:p>
          <a:p>
            <a:r>
              <a:rPr lang="el-GR" dirty="0"/>
              <a:t>Πριν εκδηλώσει την </a:t>
            </a:r>
            <a:r>
              <a:rPr lang="el-GR" dirty="0" err="1"/>
              <a:t>οσμωτική</a:t>
            </a:r>
            <a:r>
              <a:rPr lang="el-GR" dirty="0"/>
              <a:t> της δράση, μειώνει την </a:t>
            </a:r>
            <a:r>
              <a:rPr lang="en-US" dirty="0"/>
              <a:t>ICP </a:t>
            </a:r>
            <a:r>
              <a:rPr lang="el-GR" dirty="0"/>
              <a:t>βελτιώνοντας τα </a:t>
            </a:r>
            <a:r>
              <a:rPr lang="el-GR" dirty="0" err="1"/>
              <a:t>ρεολογικά</a:t>
            </a:r>
            <a:r>
              <a:rPr lang="el-GR" dirty="0"/>
              <a:t> χαρακτηριστικά του αίματος, το οποίο προκαλεί, τελικά, αγγειοσύσπαση στον εγκέφαλο</a:t>
            </a:r>
          </a:p>
          <a:p>
            <a:r>
              <a:rPr lang="el-GR" dirty="0"/>
              <a:t>Αντιοξειδωτική δράση (δεσμεύει ελεύθερες ρίζες)</a:t>
            </a:r>
          </a:p>
          <a:p>
            <a:r>
              <a:rPr lang="el-GR" dirty="0"/>
              <a:t>Θεωρητική αντένδειξη σε εγκεφαλική αιμορραγία μάλλον αβάσιμη</a:t>
            </a:r>
          </a:p>
          <a:p>
            <a:r>
              <a:rPr lang="el-GR" dirty="0"/>
              <a:t>Χορηγείται με ισότονα κρυσταλλοειδή για αναπλήρωση των υγρών του διάμεσου χώρου</a:t>
            </a:r>
          </a:p>
          <a:p>
            <a:r>
              <a:rPr lang="el-GR" dirty="0"/>
              <a:t>Αντένδειξη η σοβαρή αφυδάτωση</a:t>
            </a:r>
          </a:p>
        </p:txBody>
      </p:sp>
    </p:spTree>
    <p:extLst>
      <p:ext uri="{BB962C8B-B14F-4D97-AF65-F5344CB8AC3E}">
        <p14:creationId xmlns:p14="http://schemas.microsoft.com/office/powerpoint/2010/main" val="187188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D8E3-8C48-1491-E2B7-6BB6BAE2901D}"/>
              </a:ext>
            </a:extLst>
          </p:cNvPr>
          <p:cNvSpPr>
            <a:spLocks noGrp="1"/>
          </p:cNvSpPr>
          <p:nvPr>
            <p:ph type="title"/>
          </p:nvPr>
        </p:nvSpPr>
        <p:spPr/>
        <p:txBody>
          <a:bodyPr/>
          <a:lstStyle/>
          <a:p>
            <a:r>
              <a:rPr lang="el-GR" dirty="0"/>
              <a:t>Αποιδηματική αγωγή</a:t>
            </a:r>
          </a:p>
        </p:txBody>
      </p:sp>
      <p:sp>
        <p:nvSpPr>
          <p:cNvPr id="3" name="Content Placeholder 2">
            <a:extLst>
              <a:ext uri="{FF2B5EF4-FFF2-40B4-BE49-F238E27FC236}">
                <a16:creationId xmlns:a16="http://schemas.microsoft.com/office/drawing/2014/main" id="{49BC298A-5BCC-92B6-5069-6BAC3BAE4881}"/>
              </a:ext>
            </a:extLst>
          </p:cNvPr>
          <p:cNvSpPr>
            <a:spLocks noGrp="1"/>
          </p:cNvSpPr>
          <p:nvPr>
            <p:ph idx="1"/>
          </p:nvPr>
        </p:nvSpPr>
        <p:spPr/>
        <p:txBody>
          <a:bodyPr/>
          <a:lstStyle/>
          <a:p>
            <a:r>
              <a:rPr lang="el-GR" dirty="0"/>
              <a:t>Την ίδια, αν όχι λίγο καλύτερη, δράση έχει και το υπέρτονο </a:t>
            </a:r>
            <a:r>
              <a:rPr lang="en-US" dirty="0"/>
              <a:t>NaCl</a:t>
            </a:r>
            <a:r>
              <a:rPr lang="el-GR" dirty="0"/>
              <a:t>, αλλά δεν υπάρχουν σαφείς ενδείξεις για τη χρήση του ενός έναντι του άλλου, οπότε μπορούν να χρησιμοποιηθούν και τα δύο εάν το ένα δεν έχει αποτέλεσμα</a:t>
            </a:r>
          </a:p>
          <a:p>
            <a:r>
              <a:rPr lang="el-GR" dirty="0"/>
              <a:t>Ομοίως, χορηγείται με ισότονο κρυσταλλοειδές</a:t>
            </a:r>
          </a:p>
          <a:p>
            <a:r>
              <a:rPr lang="el-GR" dirty="0"/>
              <a:t>Αντένδειξη οι σοβαρές διαταραχές του </a:t>
            </a:r>
            <a:r>
              <a:rPr lang="en-US" dirty="0"/>
              <a:t>Na</a:t>
            </a:r>
            <a:r>
              <a:rPr lang="en-US" baseline="30000" dirty="0"/>
              <a:t>+</a:t>
            </a:r>
            <a:endParaRPr lang="el-GR" baseline="30000" dirty="0"/>
          </a:p>
          <a:p>
            <a:endParaRPr lang="el-GR" dirty="0"/>
          </a:p>
        </p:txBody>
      </p:sp>
    </p:spTree>
    <p:extLst>
      <p:ext uri="{BB962C8B-B14F-4D97-AF65-F5344CB8AC3E}">
        <p14:creationId xmlns:p14="http://schemas.microsoft.com/office/powerpoint/2010/main" val="390009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EF1F-5657-8FD5-18B5-479A165C6515}"/>
              </a:ext>
            </a:extLst>
          </p:cNvPr>
          <p:cNvSpPr>
            <a:spLocks noGrp="1"/>
          </p:cNvSpPr>
          <p:nvPr>
            <p:ph type="title"/>
          </p:nvPr>
        </p:nvSpPr>
        <p:spPr/>
        <p:txBody>
          <a:bodyPr/>
          <a:lstStyle/>
          <a:p>
            <a:r>
              <a:rPr lang="el-GR" dirty="0"/>
              <a:t>Αντιεπιληπτική αγωγή</a:t>
            </a:r>
          </a:p>
        </p:txBody>
      </p:sp>
      <p:sp>
        <p:nvSpPr>
          <p:cNvPr id="3" name="Content Placeholder 2">
            <a:extLst>
              <a:ext uri="{FF2B5EF4-FFF2-40B4-BE49-F238E27FC236}">
                <a16:creationId xmlns:a16="http://schemas.microsoft.com/office/drawing/2014/main" id="{FCBF8379-DAA5-F7C8-F733-21E5CD4639D6}"/>
              </a:ext>
            </a:extLst>
          </p:cNvPr>
          <p:cNvSpPr>
            <a:spLocks noGrp="1"/>
          </p:cNvSpPr>
          <p:nvPr>
            <p:ph idx="1"/>
          </p:nvPr>
        </p:nvSpPr>
        <p:spPr/>
        <p:txBody>
          <a:bodyPr/>
          <a:lstStyle/>
          <a:p>
            <a:r>
              <a:rPr lang="el-GR" dirty="0"/>
              <a:t>Η ΚΕΚ μπορεί να προκαλέσει επιληπτικές κρίσεις μέχρι και πάνω από 7 ημέρες μετά το τραύμα. Στον άνθρωπο προτείνεται προληπτική αντιεπιληπτική αγωγή για 7 ημέρες αλλά στα ζώα συντροφιάς δεν υπάρχει ακόμη τέτοια σύσταση</a:t>
            </a:r>
          </a:p>
          <a:p>
            <a:r>
              <a:rPr lang="el-GR" dirty="0"/>
              <a:t>Η επιληπτικές κρίσεις πρέπει να αντιμετωπίζονται άμεσα γιατί αυξάνουν την </a:t>
            </a:r>
            <a:r>
              <a:rPr lang="en-US" dirty="0"/>
              <a:t>ICP</a:t>
            </a:r>
            <a:r>
              <a:rPr lang="el-GR" dirty="0"/>
              <a:t> και τις μεταβολικές απαιτήσεις του εγκεφάλου</a:t>
            </a:r>
          </a:p>
          <a:p>
            <a:r>
              <a:rPr lang="el-GR" dirty="0"/>
              <a:t>Εφόσον εμφανιστεί επιληπτική κρίση, τότε συστήνεται η χορήγηση προληπτικής αγωγής</a:t>
            </a:r>
          </a:p>
        </p:txBody>
      </p:sp>
    </p:spTree>
    <p:extLst>
      <p:ext uri="{BB962C8B-B14F-4D97-AF65-F5344CB8AC3E}">
        <p14:creationId xmlns:p14="http://schemas.microsoft.com/office/powerpoint/2010/main" val="326828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medical procedure&#10;&#10;Description automatically generated">
            <a:extLst>
              <a:ext uri="{FF2B5EF4-FFF2-40B4-BE49-F238E27FC236}">
                <a16:creationId xmlns:a16="http://schemas.microsoft.com/office/drawing/2014/main" id="{3B6A5E8A-3932-4A06-A5F5-264478AB6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247" y="0"/>
            <a:ext cx="9163505" cy="6858000"/>
          </a:xfrm>
        </p:spPr>
      </p:pic>
    </p:spTree>
    <p:extLst>
      <p:ext uri="{BB962C8B-B14F-4D97-AF65-F5344CB8AC3E}">
        <p14:creationId xmlns:p14="http://schemas.microsoft.com/office/powerpoint/2010/main" val="110493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7634-B7ED-F9BA-A1CC-2D6227B03AC5}"/>
              </a:ext>
            </a:extLst>
          </p:cNvPr>
          <p:cNvSpPr>
            <a:spLocks noGrp="1"/>
          </p:cNvSpPr>
          <p:nvPr>
            <p:ph type="title"/>
          </p:nvPr>
        </p:nvSpPr>
        <p:spPr/>
        <p:txBody>
          <a:bodyPr/>
          <a:lstStyle/>
          <a:p>
            <a:r>
              <a:rPr lang="el-GR" dirty="0"/>
              <a:t>Έλεγχος της γλυκόζης</a:t>
            </a:r>
          </a:p>
        </p:txBody>
      </p:sp>
      <p:sp>
        <p:nvSpPr>
          <p:cNvPr id="3" name="Content Placeholder 2">
            <a:extLst>
              <a:ext uri="{FF2B5EF4-FFF2-40B4-BE49-F238E27FC236}">
                <a16:creationId xmlns:a16="http://schemas.microsoft.com/office/drawing/2014/main" id="{83654BFC-B71D-3DDE-8D7F-9B47D9E92111}"/>
              </a:ext>
            </a:extLst>
          </p:cNvPr>
          <p:cNvSpPr>
            <a:spLocks noGrp="1"/>
          </p:cNvSpPr>
          <p:nvPr>
            <p:ph idx="1"/>
          </p:nvPr>
        </p:nvSpPr>
        <p:spPr/>
        <p:txBody>
          <a:bodyPr>
            <a:normAutofit lnSpcReduction="10000"/>
          </a:bodyPr>
          <a:lstStyle/>
          <a:p>
            <a:r>
              <a:rPr lang="el-GR" dirty="0"/>
              <a:t>Η υπεργλυκαιμία μετά την ΚΕΚ συνδέεται με χειρότερη πρόγνωση στον άνθρωπο, για αυτό και αποφεύγεται, στον άνθρωπο, με προληπτική χορήγηση ινσουλίνης</a:t>
            </a:r>
          </a:p>
          <a:p>
            <a:r>
              <a:rPr lang="el-GR" dirty="0"/>
              <a:t>Δεν είναι σαφές εάν η νευρολογική βλάβη προκαλεί την υπεργλυκαιμία ή η υπεργλυκαιμία προκαλεί νευρολογική βλάβη και, στο σκύλο, δεν συνδέεται με δυσμενή πρόγνωση μετά από ΚΕΚ</a:t>
            </a:r>
          </a:p>
          <a:p>
            <a:r>
              <a:rPr lang="el-GR" dirty="0"/>
              <a:t>Δεν συστήνεται, στο σκύλο, προληπτικός έλεγχος της συγκέντρωσης της γλυκόζης, απλά διορθώνεται η σοβαρή υπεργλυκαιμία και αποφεύγεται η ιατρογενής υπεργλυκαιμία (πχ. χορήγηση διαλυμάτων δεξτρόζης ή </a:t>
            </a:r>
            <a:r>
              <a:rPr lang="el-GR" dirty="0" err="1"/>
              <a:t>κορτικοστεροειδών</a:t>
            </a:r>
            <a:r>
              <a:rPr lang="el-GR" dirty="0"/>
              <a:t>)</a:t>
            </a:r>
          </a:p>
        </p:txBody>
      </p:sp>
    </p:spTree>
    <p:extLst>
      <p:ext uri="{BB962C8B-B14F-4D97-AF65-F5344CB8AC3E}">
        <p14:creationId xmlns:p14="http://schemas.microsoft.com/office/powerpoint/2010/main" val="1064372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2DA1-EE80-1323-3D06-F9B8B94B4614}"/>
              </a:ext>
            </a:extLst>
          </p:cNvPr>
          <p:cNvSpPr>
            <a:spLocks noGrp="1"/>
          </p:cNvSpPr>
          <p:nvPr>
            <p:ph type="title"/>
          </p:nvPr>
        </p:nvSpPr>
        <p:spPr/>
        <p:txBody>
          <a:bodyPr/>
          <a:lstStyle/>
          <a:p>
            <a:r>
              <a:rPr lang="el-GR" dirty="0"/>
              <a:t>Προγνωστικοί δείκτες</a:t>
            </a:r>
          </a:p>
        </p:txBody>
      </p:sp>
      <p:sp>
        <p:nvSpPr>
          <p:cNvPr id="3" name="Content Placeholder 2">
            <a:extLst>
              <a:ext uri="{FF2B5EF4-FFF2-40B4-BE49-F238E27FC236}">
                <a16:creationId xmlns:a16="http://schemas.microsoft.com/office/drawing/2014/main" id="{E1021C3B-1CF7-F69B-3C55-E25647FF6ADA}"/>
              </a:ext>
            </a:extLst>
          </p:cNvPr>
          <p:cNvSpPr>
            <a:spLocks noGrp="1"/>
          </p:cNvSpPr>
          <p:nvPr>
            <p:ph idx="1"/>
          </p:nvPr>
        </p:nvSpPr>
        <p:spPr/>
        <p:txBody>
          <a:bodyPr/>
          <a:lstStyle/>
          <a:p>
            <a:r>
              <a:rPr lang="el-GR" dirty="0"/>
              <a:t>Σε αναδρομική έρευνα του 2015 σε 72 σκύλους με ΚΕΚ βρέθηκε ότι αυτοί που δεν επιβίωσαν (15%) πιθανότερα είχαν:</a:t>
            </a:r>
          </a:p>
          <a:p>
            <a:pPr marL="514350" indent="-514350">
              <a:buFont typeface="+mj-lt"/>
              <a:buAutoNum type="arabicPeriod"/>
            </a:pPr>
            <a:r>
              <a:rPr lang="el-GR" dirty="0"/>
              <a:t>Πρόβλημα διαιμάτωσης (↓</a:t>
            </a:r>
            <a:r>
              <a:rPr lang="en-US" dirty="0" err="1"/>
              <a:t>SpO</a:t>
            </a:r>
            <a:r>
              <a:rPr lang="el-GR" baseline="-25000" dirty="0"/>
              <a:t>2</a:t>
            </a:r>
            <a:r>
              <a:rPr lang="el-GR" dirty="0"/>
              <a:t>, </a:t>
            </a:r>
            <a:r>
              <a:rPr lang="en-US" dirty="0"/>
              <a:t>pH, HCO</a:t>
            </a:r>
            <a:r>
              <a:rPr lang="en-US" baseline="-25000" dirty="0"/>
              <a:t>3</a:t>
            </a:r>
            <a:r>
              <a:rPr lang="en-US" baseline="30000" dirty="0"/>
              <a:t>-</a:t>
            </a:r>
            <a:r>
              <a:rPr lang="en-US" dirty="0"/>
              <a:t>, BE, ↑</a:t>
            </a:r>
            <a:r>
              <a:rPr lang="el-GR" dirty="0"/>
              <a:t>γαλακτικά)</a:t>
            </a:r>
            <a:r>
              <a:rPr lang="en-US" dirty="0"/>
              <a:t> </a:t>
            </a:r>
            <a:endParaRPr lang="el-GR" dirty="0"/>
          </a:p>
          <a:p>
            <a:pPr marL="514350" indent="-514350">
              <a:buFont typeface="+mj-lt"/>
              <a:buAutoNum type="arabicPeriod"/>
            </a:pPr>
            <a:r>
              <a:rPr lang="el-GR" dirty="0"/>
              <a:t>Ψηλό </a:t>
            </a:r>
            <a:r>
              <a:rPr lang="en-US" dirty="0"/>
              <a:t>ATT</a:t>
            </a:r>
            <a:r>
              <a:rPr lang="el-GR" dirty="0"/>
              <a:t> (&gt;7)</a:t>
            </a:r>
            <a:endParaRPr lang="en-US" dirty="0"/>
          </a:p>
          <a:p>
            <a:pPr marL="514350" indent="-514350">
              <a:buFont typeface="+mj-lt"/>
              <a:buAutoNum type="arabicPeriod"/>
            </a:pPr>
            <a:r>
              <a:rPr lang="el-GR" dirty="0"/>
              <a:t>Χαμηλό </a:t>
            </a:r>
            <a:r>
              <a:rPr lang="en-US" dirty="0"/>
              <a:t>MGCS</a:t>
            </a:r>
            <a:r>
              <a:rPr lang="el-GR" dirty="0"/>
              <a:t> (&lt;11)</a:t>
            </a:r>
            <a:endParaRPr lang="en-US" dirty="0"/>
          </a:p>
          <a:p>
            <a:pPr marL="514350" indent="-514350">
              <a:buFont typeface="+mj-lt"/>
              <a:buAutoNum type="arabicPeriod"/>
            </a:pPr>
            <a:r>
              <a:rPr lang="el-GR" dirty="0"/>
              <a:t>Χρειαστεί χορήγηση υπέρτονου </a:t>
            </a:r>
            <a:r>
              <a:rPr lang="en-US" dirty="0"/>
              <a:t>NaCl (!)</a:t>
            </a:r>
          </a:p>
          <a:p>
            <a:pPr marL="514350" indent="-514350">
              <a:buFont typeface="+mj-lt"/>
              <a:buAutoNum type="arabicPeriod"/>
            </a:pPr>
            <a:r>
              <a:rPr lang="el-GR" dirty="0"/>
              <a:t>Χρειαστεί διασωλήνωση της τραχείας</a:t>
            </a:r>
          </a:p>
        </p:txBody>
      </p:sp>
    </p:spTree>
    <p:extLst>
      <p:ext uri="{BB962C8B-B14F-4D97-AF65-F5344CB8AC3E}">
        <p14:creationId xmlns:p14="http://schemas.microsoft.com/office/powerpoint/2010/main" val="37463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17C5-CEEC-655A-1DB0-8F8099B6E133}"/>
              </a:ext>
            </a:extLst>
          </p:cNvPr>
          <p:cNvSpPr>
            <a:spLocks noGrp="1"/>
          </p:cNvSpPr>
          <p:nvPr>
            <p:ph type="title"/>
          </p:nvPr>
        </p:nvSpPr>
        <p:spPr/>
        <p:txBody>
          <a:bodyPr/>
          <a:lstStyle/>
          <a:p>
            <a:r>
              <a:rPr lang="el-GR" dirty="0"/>
              <a:t>Τραύμα στο κεφάλι</a:t>
            </a:r>
          </a:p>
        </p:txBody>
      </p:sp>
      <p:sp>
        <p:nvSpPr>
          <p:cNvPr id="3" name="Content Placeholder 2">
            <a:extLst>
              <a:ext uri="{FF2B5EF4-FFF2-40B4-BE49-F238E27FC236}">
                <a16:creationId xmlns:a16="http://schemas.microsoft.com/office/drawing/2014/main" id="{381B543B-FF75-259E-4620-99B61C6FEFDF}"/>
              </a:ext>
            </a:extLst>
          </p:cNvPr>
          <p:cNvSpPr>
            <a:spLocks noGrp="1"/>
          </p:cNvSpPr>
          <p:nvPr>
            <p:ph idx="1"/>
          </p:nvPr>
        </p:nvSpPr>
        <p:spPr/>
        <p:txBody>
          <a:bodyPr/>
          <a:lstStyle/>
          <a:p>
            <a:r>
              <a:rPr lang="el-GR" dirty="0"/>
              <a:t>Τραύμα στο κεφάλι συναντάμε σε 1 στα 4 (25%) ζώα με αμβλύ τραύμα (</a:t>
            </a:r>
            <a:r>
              <a:rPr lang="en-US" dirty="0"/>
              <a:t>blunt trauma), </a:t>
            </a:r>
            <a:r>
              <a:rPr lang="el-GR" dirty="0"/>
              <a:t>όπως τροχαίο, πτώση από ύψος, κακοποίηση κλπ.</a:t>
            </a:r>
          </a:p>
          <a:p>
            <a:r>
              <a:rPr lang="el-GR" dirty="0"/>
              <a:t>Ενδείξεις, εκτός από τα νευρολογικά συμπτώματα, είναι η αιμορραγία από το πρόσωπο (στόμα, μύτη, αυτιά, σκληρός χιτώνας), εκδορές/μώλωπες/κατάγματα στο πρόσωπο/γνάθο (γενειακή σύμφυση), κατάγματα δοντιών, σχιστή υπερώα (γάτες),</a:t>
            </a:r>
            <a:r>
              <a:rPr lang="en-US" dirty="0"/>
              <a:t> </a:t>
            </a:r>
            <a:r>
              <a:rPr lang="el-GR" dirty="0"/>
              <a:t>ύφαιμα</a:t>
            </a:r>
            <a:r>
              <a:rPr lang="en-US" dirty="0"/>
              <a:t>/</a:t>
            </a:r>
            <a:r>
              <a:rPr lang="el-GR" dirty="0"/>
              <a:t>χύμωση</a:t>
            </a:r>
          </a:p>
        </p:txBody>
      </p:sp>
      <p:pic>
        <p:nvPicPr>
          <p:cNvPr id="5" name="Picture 4" descr="Close-up of teeth and teeth&#10;&#10;Description automatically generated">
            <a:extLst>
              <a:ext uri="{FF2B5EF4-FFF2-40B4-BE49-F238E27FC236}">
                <a16:creationId xmlns:a16="http://schemas.microsoft.com/office/drawing/2014/main" id="{3A82025E-DD74-5E23-A866-7ED0A91CD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66135"/>
            <a:ext cx="4849792" cy="1791864"/>
          </a:xfrm>
          <a:prstGeom prst="rect">
            <a:avLst/>
          </a:prstGeom>
        </p:spPr>
      </p:pic>
      <p:pic>
        <p:nvPicPr>
          <p:cNvPr id="9" name="Picture 8" descr="Close up of a dog's eyes&#10;&#10;Description automatically generated">
            <a:extLst>
              <a:ext uri="{FF2B5EF4-FFF2-40B4-BE49-F238E27FC236}">
                <a16:creationId xmlns:a16="http://schemas.microsoft.com/office/drawing/2014/main" id="{DCE1F270-33CE-3880-C680-8FC4C899C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176" y="4821781"/>
            <a:ext cx="2899812" cy="2036218"/>
          </a:xfrm>
          <a:prstGeom prst="rect">
            <a:avLst/>
          </a:prstGeom>
        </p:spPr>
      </p:pic>
      <p:pic>
        <p:nvPicPr>
          <p:cNvPr id="11" name="Picture 10" descr="A close-up of a dog's eye&#10;&#10;Description automatically generated">
            <a:extLst>
              <a:ext uri="{FF2B5EF4-FFF2-40B4-BE49-F238E27FC236}">
                <a16:creationId xmlns:a16="http://schemas.microsoft.com/office/drawing/2014/main" id="{294A738A-2C67-CB1B-C249-564FFEEE2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969" y="4716379"/>
            <a:ext cx="2569944" cy="2141620"/>
          </a:xfrm>
          <a:prstGeom prst="rect">
            <a:avLst/>
          </a:prstGeom>
        </p:spPr>
      </p:pic>
    </p:spTree>
    <p:extLst>
      <p:ext uri="{BB962C8B-B14F-4D97-AF65-F5344CB8AC3E}">
        <p14:creationId xmlns:p14="http://schemas.microsoft.com/office/powerpoint/2010/main" val="9744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CC0E-EAB9-E7A7-A752-9354BADACE25}"/>
              </a:ext>
            </a:extLst>
          </p:cNvPr>
          <p:cNvSpPr>
            <a:spLocks noGrp="1"/>
          </p:cNvSpPr>
          <p:nvPr>
            <p:ph type="title"/>
          </p:nvPr>
        </p:nvSpPr>
        <p:spPr/>
        <p:txBody>
          <a:bodyPr/>
          <a:lstStyle/>
          <a:p>
            <a:r>
              <a:rPr lang="el-GR" dirty="0"/>
              <a:t>Παθοφυσιολογία</a:t>
            </a:r>
          </a:p>
        </p:txBody>
      </p:sp>
      <p:sp>
        <p:nvSpPr>
          <p:cNvPr id="3" name="Content Placeholder 2">
            <a:extLst>
              <a:ext uri="{FF2B5EF4-FFF2-40B4-BE49-F238E27FC236}">
                <a16:creationId xmlns:a16="http://schemas.microsoft.com/office/drawing/2014/main" id="{BA8986B8-ADE5-63D3-7EE4-D8CB0196C360}"/>
              </a:ext>
            </a:extLst>
          </p:cNvPr>
          <p:cNvSpPr>
            <a:spLocks noGrp="1"/>
          </p:cNvSpPr>
          <p:nvPr>
            <p:ph idx="1"/>
          </p:nvPr>
        </p:nvSpPr>
        <p:spPr/>
        <p:txBody>
          <a:bodyPr>
            <a:normAutofit lnSpcReduction="10000"/>
          </a:bodyPr>
          <a:lstStyle/>
          <a:p>
            <a:r>
              <a:rPr lang="el-GR" dirty="0"/>
              <a:t>Το κρανίο είναι ένας συγκεκριμένος χώρος, που περιβάλλεται από οστά, άρα έχει συγκεκριμένο όγκο, και περιέχει τον εγκέφαλο</a:t>
            </a:r>
            <a:r>
              <a:rPr lang="en-US" dirty="0"/>
              <a:t> (80%)</a:t>
            </a:r>
            <a:r>
              <a:rPr lang="el-GR" dirty="0"/>
              <a:t>, ΕΝΥ</a:t>
            </a:r>
            <a:r>
              <a:rPr lang="en-US" dirty="0"/>
              <a:t> (10%)</a:t>
            </a:r>
            <a:r>
              <a:rPr lang="el-GR" dirty="0"/>
              <a:t> και αίμα</a:t>
            </a:r>
            <a:r>
              <a:rPr lang="en-US" dirty="0"/>
              <a:t> (10%)</a:t>
            </a:r>
            <a:endParaRPr lang="el-GR" dirty="0"/>
          </a:p>
          <a:p>
            <a:r>
              <a:rPr lang="el-GR" dirty="0"/>
              <a:t>Εάν μία δομή αυξηθεί σε όγκο, συμπιέζει τις υπόλοιπες</a:t>
            </a:r>
          </a:p>
          <a:p>
            <a:r>
              <a:rPr lang="el-GR" dirty="0"/>
              <a:t>Η ΚΕΚ, όπως και το τραύμα γενικά,</a:t>
            </a:r>
            <a:r>
              <a:rPr lang="en-US" dirty="0"/>
              <a:t> </a:t>
            </a:r>
            <a:r>
              <a:rPr lang="el-GR" dirty="0"/>
              <a:t>είναι δυναμικό φαινόμενο, </a:t>
            </a:r>
            <a:r>
              <a:rPr lang="el-GR" b="1" dirty="0"/>
              <a:t>εξελίσσεται</a:t>
            </a:r>
            <a:r>
              <a:rPr lang="el-GR" dirty="0"/>
              <a:t>, και προκαλεί βλάβη σε 2 χρόνους, μία τη στιγμή του τραύματος (πχ. </a:t>
            </a:r>
            <a:r>
              <a:rPr lang="el-GR" dirty="0" err="1"/>
              <a:t>διάσειση</a:t>
            </a:r>
            <a:r>
              <a:rPr lang="el-GR" dirty="0"/>
              <a:t>, θλάση, αιμορραγία) και μία σε δεύτερο χρόνο (με διάφορους μηχανισμούς όπως οίδημα, αγγειοδιαστολή/αγγειοσύσπαση, υποξία, οξέωση κλπ.)</a:t>
            </a:r>
          </a:p>
          <a:p>
            <a:r>
              <a:rPr lang="el-GR" dirty="0"/>
              <a:t>Η δευτερογενής βλάβη μπορεί να ξεκινήσει λεπτά μετά το τραύμα και να διαρκέσει μέρες ή εβδομάδες</a:t>
            </a:r>
          </a:p>
        </p:txBody>
      </p:sp>
    </p:spTree>
    <p:extLst>
      <p:ext uri="{BB962C8B-B14F-4D97-AF65-F5344CB8AC3E}">
        <p14:creationId xmlns:p14="http://schemas.microsoft.com/office/powerpoint/2010/main" val="344368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BFC-B81E-0ED5-6FE2-AF86D1E9B0AA}"/>
              </a:ext>
            </a:extLst>
          </p:cNvPr>
          <p:cNvSpPr>
            <a:spLocks noGrp="1"/>
          </p:cNvSpPr>
          <p:nvPr>
            <p:ph type="title"/>
          </p:nvPr>
        </p:nvSpPr>
        <p:spPr/>
        <p:txBody>
          <a:bodyPr/>
          <a:lstStyle/>
          <a:p>
            <a:r>
              <a:rPr lang="el-GR" dirty="0"/>
              <a:t>Ορολογία</a:t>
            </a:r>
          </a:p>
        </p:txBody>
      </p:sp>
      <p:sp>
        <p:nvSpPr>
          <p:cNvPr id="3" name="Content Placeholder 2">
            <a:extLst>
              <a:ext uri="{FF2B5EF4-FFF2-40B4-BE49-F238E27FC236}">
                <a16:creationId xmlns:a16="http://schemas.microsoft.com/office/drawing/2014/main" id="{EFA13765-8A2E-43E0-31C6-2BE97E031BC9}"/>
              </a:ext>
            </a:extLst>
          </p:cNvPr>
          <p:cNvSpPr>
            <a:spLocks noGrp="1"/>
          </p:cNvSpPr>
          <p:nvPr>
            <p:ph idx="1"/>
          </p:nvPr>
        </p:nvSpPr>
        <p:spPr/>
        <p:txBody>
          <a:bodyPr>
            <a:normAutofit fontScale="85000" lnSpcReduction="10000"/>
          </a:bodyPr>
          <a:lstStyle/>
          <a:p>
            <a:r>
              <a:rPr lang="el-GR" b="1" dirty="0"/>
              <a:t>Ενδοκράνια πίεση </a:t>
            </a:r>
            <a:r>
              <a:rPr lang="el-GR" dirty="0"/>
              <a:t>(</a:t>
            </a:r>
            <a:r>
              <a:rPr lang="en-US" dirty="0"/>
              <a:t>Intra Cranial Pressure, </a:t>
            </a:r>
            <a:r>
              <a:rPr lang="en-US" b="1" dirty="0"/>
              <a:t>ICP</a:t>
            </a:r>
            <a:r>
              <a:rPr lang="en-US" dirty="0"/>
              <a:t>) </a:t>
            </a:r>
            <a:r>
              <a:rPr lang="el-GR" dirty="0"/>
              <a:t>είναι η πίεση μέσα στο κρανίο</a:t>
            </a:r>
            <a:endParaRPr lang="en-US" dirty="0"/>
          </a:p>
          <a:p>
            <a:r>
              <a:rPr lang="el-GR" dirty="0"/>
              <a:t>Η πίεση διαιμάτωσης (</a:t>
            </a:r>
            <a:r>
              <a:rPr lang="en-US" dirty="0"/>
              <a:t>perfusion pressure) </a:t>
            </a:r>
            <a:r>
              <a:rPr lang="el-GR" dirty="0"/>
              <a:t>αναφέρεται σε όργανα που βρίσκονται μέσα σε κοιλότητες, όπως την περιτοναϊκή κοιλότητα και το κρανίο</a:t>
            </a:r>
          </a:p>
          <a:p>
            <a:r>
              <a:rPr lang="el-GR" dirty="0"/>
              <a:t>Ουσιαστικά είναι η πίεση του αίματος μέσα στο όργανο, αυτή που καθορίζει τη διαιμάτωση (ή αιμάτωση) του οργάνου, και ισούται με τη διαφορά της μέσης αρτηριακής πίεσης μείον την πίεση μέσα στην κοιλότητα</a:t>
            </a:r>
          </a:p>
          <a:p>
            <a:r>
              <a:rPr lang="el-GR" dirty="0"/>
              <a:t>Όταν μειώνεται, δεν αιματώνεται ικανοποιητικά το όργανο</a:t>
            </a:r>
          </a:p>
          <a:p>
            <a:r>
              <a:rPr lang="el-GR" dirty="0"/>
              <a:t>Η </a:t>
            </a:r>
            <a:r>
              <a:rPr lang="el-GR" b="1" dirty="0"/>
              <a:t>πίεση διαιμάτωσης του εγκεφάλου </a:t>
            </a:r>
            <a:r>
              <a:rPr lang="el-GR" dirty="0"/>
              <a:t>(</a:t>
            </a:r>
            <a:r>
              <a:rPr lang="en-US" dirty="0"/>
              <a:t>Cerebral Perfusion Pressure, </a:t>
            </a:r>
            <a:r>
              <a:rPr lang="en-US" b="1" dirty="0"/>
              <a:t>CPP</a:t>
            </a:r>
            <a:r>
              <a:rPr lang="en-US" dirty="0"/>
              <a:t>) </a:t>
            </a:r>
            <a:r>
              <a:rPr lang="el-GR" dirty="0"/>
              <a:t>ορίζεται ως η διαφορά της μέσης αρτηριακής πίεσης μείον την ενδοκράνια πίεση. Όταν μειώνεται η αρτηριακή πίεση ή/και αυξάνει η </a:t>
            </a:r>
            <a:r>
              <a:rPr lang="en-US" dirty="0"/>
              <a:t>ICP </a:t>
            </a:r>
            <a:r>
              <a:rPr lang="el-GR" dirty="0"/>
              <a:t>τότε μειώνεται η </a:t>
            </a:r>
            <a:r>
              <a:rPr lang="en-US" dirty="0"/>
              <a:t>CPP, </a:t>
            </a:r>
            <a:r>
              <a:rPr lang="el-GR" dirty="0"/>
              <a:t>άρα ο εγκέφαλος δεν αιματώνεται σωστά</a:t>
            </a:r>
            <a:endParaRPr lang="en-US" dirty="0"/>
          </a:p>
        </p:txBody>
      </p:sp>
    </p:spTree>
    <p:extLst>
      <p:ext uri="{BB962C8B-B14F-4D97-AF65-F5344CB8AC3E}">
        <p14:creationId xmlns:p14="http://schemas.microsoft.com/office/powerpoint/2010/main" val="3690175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3AFB-23D1-D418-3B19-3AC8B06897F1}"/>
              </a:ext>
            </a:extLst>
          </p:cNvPr>
          <p:cNvSpPr>
            <a:spLocks noGrp="1"/>
          </p:cNvSpPr>
          <p:nvPr>
            <p:ph type="title"/>
          </p:nvPr>
        </p:nvSpPr>
        <p:spPr/>
        <p:txBody>
          <a:bodyPr/>
          <a:lstStyle/>
          <a:p>
            <a:r>
              <a:rPr lang="el-GR" dirty="0"/>
              <a:t>Νευρολογική εξέταση</a:t>
            </a:r>
          </a:p>
        </p:txBody>
      </p:sp>
      <p:sp>
        <p:nvSpPr>
          <p:cNvPr id="3" name="Content Placeholder 2">
            <a:extLst>
              <a:ext uri="{FF2B5EF4-FFF2-40B4-BE49-F238E27FC236}">
                <a16:creationId xmlns:a16="http://schemas.microsoft.com/office/drawing/2014/main" id="{0F0224FC-E23C-1E83-4E9B-6EC9934A5240}"/>
              </a:ext>
            </a:extLst>
          </p:cNvPr>
          <p:cNvSpPr>
            <a:spLocks noGrp="1"/>
          </p:cNvSpPr>
          <p:nvPr>
            <p:ph idx="1"/>
          </p:nvPr>
        </p:nvSpPr>
        <p:spPr/>
        <p:txBody>
          <a:bodyPr>
            <a:normAutofit fontScale="92500" lnSpcReduction="10000"/>
          </a:bodyPr>
          <a:lstStyle/>
          <a:p>
            <a:r>
              <a:rPr lang="el-GR" dirty="0"/>
              <a:t>Ασχέτως εάν είναι προφανές ότι υπάρχει ΚΕΚ, ξεκινάμε με την πρωτοβάθμια εκτίμηση, αναπνευστικό, κυκλοφορικό και μετά ΚΝΣ</a:t>
            </a:r>
          </a:p>
          <a:p>
            <a:r>
              <a:rPr lang="el-GR" dirty="0"/>
              <a:t>Στα πλαίσια της πρωτοβάθμιας εκτίμησης του ΚΝΣ γίνεται εκτίμηση του επιπέδου συνείδησης (κώμα, κρίσεις, αντίδραση σε ερεθίσματα κλπ.) και της κινητικότητας (εφόσον το ζώο μετακινείται). Παρεμβαίνουμε μόνο εάν κάνει επιληπτική κρίση</a:t>
            </a:r>
          </a:p>
          <a:p>
            <a:r>
              <a:rPr lang="el-GR" dirty="0"/>
              <a:t>Στη δευτεροβάθμια εκτίμηση γίνεται πλήρης νευρολογική εξέταση ( αντανακλαστικά θέσης, εγκεφαλικές συζυγίες, </a:t>
            </a:r>
            <a:r>
              <a:rPr lang="el-GR" dirty="0" err="1"/>
              <a:t>νωτιαία</a:t>
            </a:r>
            <a:r>
              <a:rPr lang="el-GR" dirty="0"/>
              <a:t> αντανακλαστικά) και βαθμολόγηση στην κλίμακα της Γλασκόβης (</a:t>
            </a:r>
            <a:r>
              <a:rPr lang="en-US" dirty="0"/>
              <a:t>Modified Glasgow Coma Scale, MGCS)</a:t>
            </a:r>
            <a:endParaRPr lang="el-GR" dirty="0"/>
          </a:p>
          <a:p>
            <a:r>
              <a:rPr lang="el-GR" dirty="0"/>
              <a:t>Η νευρολογική εκτίμηση επαναλαμβάνεται συχνά, ιδανικά /30-60</a:t>
            </a:r>
            <a:r>
              <a:rPr lang="en-US" dirty="0"/>
              <a:t>min </a:t>
            </a:r>
            <a:r>
              <a:rPr lang="el-GR" dirty="0"/>
              <a:t>μετά την προσκόμιση και μετά από κάθε θεραπευτική παρέμβαση</a:t>
            </a:r>
          </a:p>
        </p:txBody>
      </p:sp>
    </p:spTree>
    <p:extLst>
      <p:ext uri="{BB962C8B-B14F-4D97-AF65-F5344CB8AC3E}">
        <p14:creationId xmlns:p14="http://schemas.microsoft.com/office/powerpoint/2010/main" val="135101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6B06-B391-B11B-4EA9-D8EF00FB8EC3}"/>
              </a:ext>
            </a:extLst>
          </p:cNvPr>
          <p:cNvSpPr>
            <a:spLocks noGrp="1"/>
          </p:cNvSpPr>
          <p:nvPr>
            <p:ph type="title"/>
          </p:nvPr>
        </p:nvSpPr>
        <p:spPr/>
        <p:txBody>
          <a:bodyPr/>
          <a:lstStyle/>
          <a:p>
            <a:r>
              <a:rPr lang="en-US" dirty="0"/>
              <a:t>MGCS</a:t>
            </a:r>
            <a:endParaRPr lang="el-GR" dirty="0"/>
          </a:p>
        </p:txBody>
      </p:sp>
      <p:sp>
        <p:nvSpPr>
          <p:cNvPr id="3" name="Content Placeholder 2">
            <a:extLst>
              <a:ext uri="{FF2B5EF4-FFF2-40B4-BE49-F238E27FC236}">
                <a16:creationId xmlns:a16="http://schemas.microsoft.com/office/drawing/2014/main" id="{5218B720-178B-8F9E-418A-5D2F29DE89F4}"/>
              </a:ext>
            </a:extLst>
          </p:cNvPr>
          <p:cNvSpPr>
            <a:spLocks noGrp="1"/>
          </p:cNvSpPr>
          <p:nvPr>
            <p:ph idx="1"/>
          </p:nvPr>
        </p:nvSpPr>
        <p:spPr/>
        <p:txBody>
          <a:bodyPr/>
          <a:lstStyle/>
          <a:p>
            <a:r>
              <a:rPr lang="el-GR" dirty="0"/>
              <a:t>Η κλίμακα της Γλασκόβης για τον άνθρωπο τροποποιήθηκε το 1983 για να εφαρμόζεται σε σκύλους και γάτες με ΚΕΚ και η προγνωστική της ικανότητα επιβεβαιώθηκε πρώτη φορά σε μεγάλο αριθμό ζώων το 2001</a:t>
            </a:r>
          </a:p>
          <a:p>
            <a:r>
              <a:rPr lang="el-GR" dirty="0"/>
              <a:t>Εκτιμώνται και βαθμολογούνται 3 κατηγορίες από το 1-6, με 1 τη σοβαρότερη βλάβη και 6 το φυσιολογικό, άρα παίρνει τιμές από 3 έως 18 (όσο περισσότερη βλάβη, τόσο χαμηλότερη η βαθμολογία)</a:t>
            </a:r>
          </a:p>
          <a:p>
            <a:r>
              <a:rPr lang="el-GR" dirty="0"/>
              <a:t>Συνδέεται με την πρόγνωση και την επιβίωση στις 48</a:t>
            </a:r>
            <a:r>
              <a:rPr lang="en-US" dirty="0"/>
              <a:t>h (</a:t>
            </a:r>
            <a:r>
              <a:rPr lang="el-GR" dirty="0"/>
              <a:t>σχεδόν γραμμική συσχέτιση)</a:t>
            </a:r>
          </a:p>
        </p:txBody>
      </p:sp>
    </p:spTree>
    <p:extLst>
      <p:ext uri="{BB962C8B-B14F-4D97-AF65-F5344CB8AC3E}">
        <p14:creationId xmlns:p14="http://schemas.microsoft.com/office/powerpoint/2010/main" val="114328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medical information&#10;&#10;Description automatically generated with medium confidence">
            <a:extLst>
              <a:ext uri="{FF2B5EF4-FFF2-40B4-BE49-F238E27FC236}">
                <a16:creationId xmlns:a16="http://schemas.microsoft.com/office/drawing/2014/main" id="{EA40D165-63B5-FAEF-1E7E-B18CAD4EFB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867" y="0"/>
            <a:ext cx="4393558" cy="6792582"/>
          </a:xfrm>
        </p:spPr>
      </p:pic>
      <p:pic>
        <p:nvPicPr>
          <p:cNvPr id="7" name="Picture 6" descr="A graph with a line&#10;&#10;Description automatically generated">
            <a:extLst>
              <a:ext uri="{FF2B5EF4-FFF2-40B4-BE49-F238E27FC236}">
                <a16:creationId xmlns:a16="http://schemas.microsoft.com/office/drawing/2014/main" id="{DF33ACAB-8648-52BC-09E5-B45715493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370" y="2667627"/>
            <a:ext cx="6125430" cy="3953427"/>
          </a:xfrm>
          <a:prstGeom prst="rect">
            <a:avLst/>
          </a:prstGeom>
        </p:spPr>
      </p:pic>
      <p:pic>
        <p:nvPicPr>
          <p:cNvPr id="9" name="Picture 8" descr="A close-up of a test&#10;&#10;Description automatically generated">
            <a:extLst>
              <a:ext uri="{FF2B5EF4-FFF2-40B4-BE49-F238E27FC236}">
                <a16:creationId xmlns:a16="http://schemas.microsoft.com/office/drawing/2014/main" id="{0FFBBD12-8DA4-859D-43F5-00505C5230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2961" y="419701"/>
            <a:ext cx="5096248" cy="2295753"/>
          </a:xfrm>
          <a:prstGeom prst="rect">
            <a:avLst/>
          </a:prstGeom>
        </p:spPr>
      </p:pic>
    </p:spTree>
    <p:extLst>
      <p:ext uri="{BB962C8B-B14F-4D97-AF65-F5344CB8AC3E}">
        <p14:creationId xmlns:p14="http://schemas.microsoft.com/office/powerpoint/2010/main" val="425443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og's face&#10;&#10;Description automatically generated">
            <a:extLst>
              <a:ext uri="{FF2B5EF4-FFF2-40B4-BE49-F238E27FC236}">
                <a16:creationId xmlns:a16="http://schemas.microsoft.com/office/drawing/2014/main" id="{FEAE4D5A-E3F5-E58E-440D-CDCA38B4F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155" y="5615320"/>
            <a:ext cx="4143022" cy="1349381"/>
          </a:xfrm>
          <a:prstGeom prst="rect">
            <a:avLst/>
          </a:prstGeom>
        </p:spPr>
      </p:pic>
      <p:sp>
        <p:nvSpPr>
          <p:cNvPr id="2" name="Title 1">
            <a:extLst>
              <a:ext uri="{FF2B5EF4-FFF2-40B4-BE49-F238E27FC236}">
                <a16:creationId xmlns:a16="http://schemas.microsoft.com/office/drawing/2014/main" id="{883C6C38-11BB-952A-F7A6-9199D6FDAE2A}"/>
              </a:ext>
            </a:extLst>
          </p:cNvPr>
          <p:cNvSpPr>
            <a:spLocks noGrp="1"/>
          </p:cNvSpPr>
          <p:nvPr>
            <p:ph type="title"/>
          </p:nvPr>
        </p:nvSpPr>
        <p:spPr/>
        <p:txBody>
          <a:bodyPr/>
          <a:lstStyle/>
          <a:p>
            <a:r>
              <a:rPr lang="el-GR" dirty="0"/>
              <a:t>Χειρισμοί σε ζώα με ΚΕΚ</a:t>
            </a:r>
          </a:p>
        </p:txBody>
      </p:sp>
      <p:sp>
        <p:nvSpPr>
          <p:cNvPr id="3" name="Content Placeholder 2">
            <a:extLst>
              <a:ext uri="{FF2B5EF4-FFF2-40B4-BE49-F238E27FC236}">
                <a16:creationId xmlns:a16="http://schemas.microsoft.com/office/drawing/2014/main" id="{CED0AD43-DD4B-B272-029F-0DCD84466228}"/>
              </a:ext>
            </a:extLst>
          </p:cNvPr>
          <p:cNvSpPr>
            <a:spLocks noGrp="1"/>
          </p:cNvSpPr>
          <p:nvPr>
            <p:ph idx="1"/>
          </p:nvPr>
        </p:nvSpPr>
        <p:spPr/>
        <p:txBody>
          <a:bodyPr/>
          <a:lstStyle/>
          <a:p>
            <a:r>
              <a:rPr lang="el-GR" dirty="0"/>
              <a:t>Αποφεύγονται απότομες κινήσεις του αυχένα και της σπονδυλικής στήλης (υπάρχει πιθανότητα να είναι τραυματισμένα)</a:t>
            </a:r>
          </a:p>
          <a:p>
            <a:r>
              <a:rPr lang="el-GR" dirty="0"/>
              <a:t>Ανυψώνεται η κεφαλή μαζί με το πρόσθιο μέρος του σώματος (</a:t>
            </a:r>
            <a:r>
              <a:rPr lang="el-GR" u="sng" dirty="0"/>
              <a:t>όχι κάμψη του αυχένα</a:t>
            </a:r>
            <a:r>
              <a:rPr lang="en-US" u="sng" dirty="0"/>
              <a:t>,</a:t>
            </a:r>
            <a:r>
              <a:rPr lang="el-GR" dirty="0"/>
              <a:t>πιέζονται οι σφαγίτιδες) ≤30° για να διευκολυνθεί η παροχέτευση του φλεβικού αίματος</a:t>
            </a:r>
            <a:r>
              <a:rPr lang="en-US" dirty="0"/>
              <a:t> (</a:t>
            </a:r>
            <a:r>
              <a:rPr lang="el-GR" dirty="0"/>
              <a:t>μειώνεται η </a:t>
            </a:r>
            <a:r>
              <a:rPr lang="en-US" dirty="0"/>
              <a:t>ICP</a:t>
            </a:r>
            <a:r>
              <a:rPr lang="el-GR" dirty="0"/>
              <a:t>)</a:t>
            </a:r>
          </a:p>
          <a:p>
            <a:r>
              <a:rPr lang="el-GR" dirty="0"/>
              <a:t>Αποφεύγεται η πίεση του τραχήλου (αυξάνει την </a:t>
            </a:r>
            <a:r>
              <a:rPr lang="en-US" dirty="0"/>
              <a:t>ICP)</a:t>
            </a:r>
            <a:r>
              <a:rPr lang="el-GR" dirty="0"/>
              <a:t> (όχι σφικτό περιλαίμιο, </a:t>
            </a:r>
            <a:r>
              <a:rPr lang="el-GR" u="sng" dirty="0"/>
              <a:t>όχι αιμοληψία από τη </a:t>
            </a:r>
            <a:r>
              <a:rPr lang="el-GR" u="sng" dirty="0" err="1"/>
              <a:t>σφαγίτιδα</a:t>
            </a:r>
            <a:r>
              <a:rPr lang="el-GR" dirty="0"/>
              <a:t>)</a:t>
            </a:r>
          </a:p>
          <a:p>
            <a:r>
              <a:rPr lang="el-GR" dirty="0"/>
              <a:t>Αποφεύγονται ο βήχας, ο πταρμός και ο έμετος (αυξάνουν την </a:t>
            </a:r>
            <a:r>
              <a:rPr lang="en-US" dirty="0"/>
              <a:t>ICP) </a:t>
            </a:r>
            <a:r>
              <a:rPr lang="el-GR" dirty="0"/>
              <a:t>(</a:t>
            </a:r>
            <a:r>
              <a:rPr lang="el-GR" u="sng" dirty="0"/>
              <a:t>όχι ρινικό καθετήρα</a:t>
            </a:r>
            <a:r>
              <a:rPr lang="el-GR" dirty="0"/>
              <a:t>, όχι βήχα στη διασωλήνωση)</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516430E-FC04-D5D1-C962-BADE9DAE1E92}"/>
                  </a:ext>
                </a:extLst>
              </p14:cNvPr>
              <p14:cNvContentPartPr/>
              <p14:nvPr/>
            </p14:nvContentPartPr>
            <p14:xfrm>
              <a:off x="8432053" y="5746044"/>
              <a:ext cx="1496613" cy="771392"/>
            </p14:xfrm>
          </p:contentPart>
        </mc:Choice>
        <mc:Fallback xmlns="">
          <p:pic>
            <p:nvPicPr>
              <p:cNvPr id="6" name="Ink 5">
                <a:extLst>
                  <a:ext uri="{FF2B5EF4-FFF2-40B4-BE49-F238E27FC236}">
                    <a16:creationId xmlns:a16="http://schemas.microsoft.com/office/drawing/2014/main" id="{6516430E-FC04-D5D1-C962-BADE9DAE1E92}"/>
                  </a:ext>
                </a:extLst>
              </p:cNvPr>
              <p:cNvPicPr/>
              <p:nvPr/>
            </p:nvPicPr>
            <p:blipFill>
              <a:blip r:embed="rId4"/>
              <a:stretch>
                <a:fillRect/>
              </a:stretch>
            </p:blipFill>
            <p:spPr>
              <a:xfrm>
                <a:off x="8378063" y="5638416"/>
                <a:ext cx="1604234" cy="9870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746A3EB-E05D-F294-B366-B64DD76BC4A1}"/>
                  </a:ext>
                </a:extLst>
              </p14:cNvPr>
              <p14:cNvContentPartPr/>
              <p14:nvPr/>
            </p14:nvContentPartPr>
            <p14:xfrm>
              <a:off x="8067826" y="5615320"/>
              <a:ext cx="1860840" cy="1032840"/>
            </p14:xfrm>
          </p:contentPart>
        </mc:Choice>
        <mc:Fallback xmlns="">
          <p:pic>
            <p:nvPicPr>
              <p:cNvPr id="7" name="Ink 6">
                <a:extLst>
                  <a:ext uri="{FF2B5EF4-FFF2-40B4-BE49-F238E27FC236}">
                    <a16:creationId xmlns:a16="http://schemas.microsoft.com/office/drawing/2014/main" id="{5746A3EB-E05D-F294-B366-B64DD76BC4A1}"/>
                  </a:ext>
                </a:extLst>
              </p:cNvPr>
              <p:cNvPicPr/>
              <p:nvPr/>
            </p:nvPicPr>
            <p:blipFill>
              <a:blip r:embed="rId6"/>
              <a:stretch>
                <a:fillRect/>
              </a:stretch>
            </p:blipFill>
            <p:spPr>
              <a:xfrm>
                <a:off x="8014186" y="5507320"/>
                <a:ext cx="1968480" cy="1248480"/>
              </a:xfrm>
              <a:prstGeom prst="rect">
                <a:avLst/>
              </a:prstGeom>
            </p:spPr>
          </p:pic>
        </mc:Fallback>
      </mc:AlternateContent>
    </p:spTree>
    <p:extLst>
      <p:ext uri="{BB962C8B-B14F-4D97-AF65-F5344CB8AC3E}">
        <p14:creationId xmlns:p14="http://schemas.microsoft.com/office/powerpoint/2010/main" val="117417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4027-DA64-C924-CE81-B335A0DB299A}"/>
              </a:ext>
            </a:extLst>
          </p:cNvPr>
          <p:cNvSpPr>
            <a:spLocks noGrp="1"/>
          </p:cNvSpPr>
          <p:nvPr>
            <p:ph type="title"/>
          </p:nvPr>
        </p:nvSpPr>
        <p:spPr/>
        <p:txBody>
          <a:bodyPr/>
          <a:lstStyle/>
          <a:p>
            <a:r>
              <a:rPr lang="el-GR" dirty="0"/>
              <a:t>Αντιμετώπιση/σταθεροποίηση</a:t>
            </a:r>
          </a:p>
        </p:txBody>
      </p:sp>
      <p:sp>
        <p:nvSpPr>
          <p:cNvPr id="3" name="Content Placeholder 2">
            <a:extLst>
              <a:ext uri="{FF2B5EF4-FFF2-40B4-BE49-F238E27FC236}">
                <a16:creationId xmlns:a16="http://schemas.microsoft.com/office/drawing/2014/main" id="{EA90AAC6-2609-8482-CE99-3B6DBE75A48E}"/>
              </a:ext>
            </a:extLst>
          </p:cNvPr>
          <p:cNvSpPr>
            <a:spLocks noGrp="1"/>
          </p:cNvSpPr>
          <p:nvPr>
            <p:ph idx="1"/>
          </p:nvPr>
        </p:nvSpPr>
        <p:spPr/>
        <p:txBody>
          <a:bodyPr/>
          <a:lstStyle/>
          <a:p>
            <a:r>
              <a:rPr lang="el-GR" dirty="0"/>
              <a:t>Δεν μπορούμε να κάνουμε κάτι για την πρωτογενή βλάβη που προκλήθηκε από το τραύμα (εκτός από υπομονή), η θεραπευτική αντιμετώπιση αποσκοπεί στην αποφυγή ή μετριασμό της δευτερογενούς βλάβης</a:t>
            </a:r>
          </a:p>
          <a:p>
            <a:r>
              <a:rPr lang="el-GR" dirty="0"/>
              <a:t>Η αντιμετώπιση περιλαμβάνει γενικά μέτρα σταθεροποίησης, όπως χορήγηση υγρών, Ο</a:t>
            </a:r>
            <a:r>
              <a:rPr lang="el-GR" baseline="-25000" dirty="0"/>
              <a:t>2</a:t>
            </a:r>
            <a:r>
              <a:rPr lang="el-GR" dirty="0"/>
              <a:t>/αερισμού και αναλγησία, και ειδικά μέτρα όπως αποιδηματική αγωγή, αντιεπιληπτική αγωγή και έλεγχο της συγκέντρωσης της γλυκόζης</a:t>
            </a:r>
          </a:p>
        </p:txBody>
      </p:sp>
    </p:spTree>
    <p:extLst>
      <p:ext uri="{BB962C8B-B14F-4D97-AF65-F5344CB8AC3E}">
        <p14:creationId xmlns:p14="http://schemas.microsoft.com/office/powerpoint/2010/main" val="1931200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Τραύμα στο κεφάλι</vt:lpstr>
      <vt:lpstr>Τραύμα στο κεφάλι</vt:lpstr>
      <vt:lpstr>Παθοφυσιολογία</vt:lpstr>
      <vt:lpstr>Ορολογία</vt:lpstr>
      <vt:lpstr>Νευρολογική εξέταση</vt:lpstr>
      <vt:lpstr>MGCS</vt:lpstr>
      <vt:lpstr>PowerPoint Presentation</vt:lpstr>
      <vt:lpstr>Χειρισμοί σε ζώα με ΚΕΚ</vt:lpstr>
      <vt:lpstr>Αντιμετώπιση/σταθεροποίηση</vt:lpstr>
      <vt:lpstr>Χορήγηση υγρών</vt:lpstr>
      <vt:lpstr>Οξυγονοθεραπεία/τεχνητός αερισμός</vt:lpstr>
      <vt:lpstr>Αναλγησία</vt:lpstr>
      <vt:lpstr>Αποιδηματική αγωγή</vt:lpstr>
      <vt:lpstr>Αποιδηματική αγωγή</vt:lpstr>
      <vt:lpstr>Αντιεπιληπτική αγωγή</vt:lpstr>
      <vt:lpstr>PowerPoint Presentation</vt:lpstr>
      <vt:lpstr>Έλεγχος της γλυκόζης</vt:lpstr>
      <vt:lpstr>Προγνωστικοί δείκτες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Τραύμα στο κεφάλι</dc:title>
  <dc:creator>Babis Kostakis</dc:creator>
  <cp:lastModifiedBy>Babis Kostakis</cp:lastModifiedBy>
  <cp:revision>1</cp:revision>
  <dcterms:created xsi:type="dcterms:W3CDTF">2024-01-23T13:05:34Z</dcterms:created>
  <dcterms:modified xsi:type="dcterms:W3CDTF">2024-01-23T13:06:12Z</dcterms:modified>
</cp:coreProperties>
</file>