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3" r:id="rId17"/>
    <p:sldMasterId id="2147483865" r:id="rId18"/>
    <p:sldMasterId id="2147483877" r:id="rId19"/>
    <p:sldMasterId id="2147483889" r:id="rId20"/>
    <p:sldMasterId id="2147483901" r:id="rId21"/>
    <p:sldMasterId id="2147483913" r:id="rId22"/>
    <p:sldMasterId id="2147483925" r:id="rId23"/>
    <p:sldMasterId id="2147483937" r:id="rId24"/>
    <p:sldMasterId id="2147483949" r:id="rId25"/>
    <p:sldMasterId id="2147483961" r:id="rId26"/>
    <p:sldMasterId id="2147483973" r:id="rId27"/>
    <p:sldMasterId id="2147483985" r:id="rId28"/>
    <p:sldMasterId id="2147483997" r:id="rId29"/>
    <p:sldMasterId id="2147484009" r:id="rId30"/>
    <p:sldMasterId id="2147484021" r:id="rId31"/>
    <p:sldMasterId id="2147484033" r:id="rId32"/>
    <p:sldMasterId id="2147484057" r:id="rId33"/>
    <p:sldMasterId id="2147484069" r:id="rId34"/>
    <p:sldMasterId id="2147484081" r:id="rId35"/>
    <p:sldMasterId id="2147484093" r:id="rId36"/>
    <p:sldMasterId id="2147484105" r:id="rId37"/>
    <p:sldMasterId id="2147484118" r:id="rId38"/>
    <p:sldMasterId id="2147484130" r:id="rId39"/>
    <p:sldMasterId id="2147484142" r:id="rId40"/>
    <p:sldMasterId id="2147484154" r:id="rId41"/>
    <p:sldMasterId id="2147484166" r:id="rId42"/>
  </p:sldMasterIdLst>
  <p:notesMasterIdLst>
    <p:notesMasterId r:id="rId243"/>
  </p:notesMasterIdLst>
  <p:sldIdLst>
    <p:sldId id="475" r:id="rId43"/>
    <p:sldId id="476" r:id="rId44"/>
    <p:sldId id="272" r:id="rId45"/>
    <p:sldId id="477" r:id="rId46"/>
    <p:sldId id="478" r:id="rId47"/>
    <p:sldId id="479" r:id="rId48"/>
    <p:sldId id="480" r:id="rId49"/>
    <p:sldId id="273" r:id="rId50"/>
    <p:sldId id="481" r:id="rId51"/>
    <p:sldId id="482" r:id="rId52"/>
    <p:sldId id="483" r:id="rId53"/>
    <p:sldId id="267" r:id="rId54"/>
    <p:sldId id="268" r:id="rId55"/>
    <p:sldId id="269" r:id="rId56"/>
    <p:sldId id="270" r:id="rId57"/>
    <p:sldId id="257" r:id="rId58"/>
    <p:sldId id="484" r:id="rId59"/>
    <p:sldId id="485" r:id="rId60"/>
    <p:sldId id="486" r:id="rId61"/>
    <p:sldId id="487" r:id="rId62"/>
    <p:sldId id="488" r:id="rId63"/>
    <p:sldId id="489" r:id="rId64"/>
    <p:sldId id="490" r:id="rId65"/>
    <p:sldId id="491" r:id="rId66"/>
    <p:sldId id="492" r:id="rId67"/>
    <p:sldId id="493" r:id="rId68"/>
    <p:sldId id="494" r:id="rId69"/>
    <p:sldId id="495" r:id="rId70"/>
    <p:sldId id="309" r:id="rId71"/>
    <p:sldId id="258" r:id="rId72"/>
    <p:sldId id="259" r:id="rId73"/>
    <p:sldId id="260" r:id="rId74"/>
    <p:sldId id="261" r:id="rId75"/>
    <p:sldId id="262" r:id="rId76"/>
    <p:sldId id="462" r:id="rId77"/>
    <p:sldId id="263" r:id="rId78"/>
    <p:sldId id="264" r:id="rId79"/>
    <p:sldId id="275" r:id="rId80"/>
    <p:sldId id="276" r:id="rId81"/>
    <p:sldId id="277" r:id="rId82"/>
    <p:sldId id="278" r:id="rId83"/>
    <p:sldId id="279" r:id="rId84"/>
    <p:sldId id="280" r:id="rId85"/>
    <p:sldId id="281" r:id="rId86"/>
    <p:sldId id="282" r:id="rId87"/>
    <p:sldId id="283" r:id="rId88"/>
    <p:sldId id="284" r:id="rId89"/>
    <p:sldId id="285" r:id="rId90"/>
    <p:sldId id="265" r:id="rId91"/>
    <p:sldId id="286" r:id="rId92"/>
    <p:sldId id="463" r:id="rId93"/>
    <p:sldId id="287" r:id="rId94"/>
    <p:sldId id="288" r:id="rId95"/>
    <p:sldId id="289" r:id="rId96"/>
    <p:sldId id="290" r:id="rId97"/>
    <p:sldId id="291" r:id="rId98"/>
    <p:sldId id="292" r:id="rId99"/>
    <p:sldId id="293" r:id="rId100"/>
    <p:sldId id="294" r:id="rId101"/>
    <p:sldId id="308" r:id="rId102"/>
    <p:sldId id="310" r:id="rId103"/>
    <p:sldId id="295" r:id="rId104"/>
    <p:sldId id="296" r:id="rId105"/>
    <p:sldId id="297" r:id="rId106"/>
    <p:sldId id="312" r:id="rId107"/>
    <p:sldId id="298" r:id="rId108"/>
    <p:sldId id="299" r:id="rId109"/>
    <p:sldId id="300" r:id="rId110"/>
    <p:sldId id="472" r:id="rId111"/>
    <p:sldId id="464" r:id="rId112"/>
    <p:sldId id="465" r:id="rId113"/>
    <p:sldId id="334" r:id="rId114"/>
    <p:sldId id="338" r:id="rId115"/>
    <p:sldId id="335" r:id="rId116"/>
    <p:sldId id="336" r:id="rId117"/>
    <p:sldId id="307" r:id="rId118"/>
    <p:sldId id="337" r:id="rId119"/>
    <p:sldId id="347" r:id="rId120"/>
    <p:sldId id="305" r:id="rId121"/>
    <p:sldId id="306" r:id="rId122"/>
    <p:sldId id="320" r:id="rId123"/>
    <p:sldId id="321" r:id="rId124"/>
    <p:sldId id="322" r:id="rId125"/>
    <p:sldId id="323" r:id="rId126"/>
    <p:sldId id="324" r:id="rId127"/>
    <p:sldId id="325" r:id="rId128"/>
    <p:sldId id="326" r:id="rId129"/>
    <p:sldId id="327" r:id="rId130"/>
    <p:sldId id="328" r:id="rId131"/>
    <p:sldId id="329" r:id="rId132"/>
    <p:sldId id="330" r:id="rId133"/>
    <p:sldId id="331" r:id="rId134"/>
    <p:sldId id="332" r:id="rId135"/>
    <p:sldId id="333" r:id="rId136"/>
    <p:sldId id="473" r:id="rId137"/>
    <p:sldId id="313" r:id="rId138"/>
    <p:sldId id="314" r:id="rId139"/>
    <p:sldId id="315" r:id="rId140"/>
    <p:sldId id="316" r:id="rId141"/>
    <p:sldId id="317" r:id="rId142"/>
    <p:sldId id="318" r:id="rId143"/>
    <p:sldId id="319" r:id="rId144"/>
    <p:sldId id="340" r:id="rId145"/>
    <p:sldId id="341" r:id="rId146"/>
    <p:sldId id="342" r:id="rId147"/>
    <p:sldId id="343" r:id="rId148"/>
    <p:sldId id="344" r:id="rId149"/>
    <p:sldId id="345" r:id="rId150"/>
    <p:sldId id="346" r:id="rId151"/>
    <p:sldId id="353" r:id="rId152"/>
    <p:sldId id="350" r:id="rId153"/>
    <p:sldId id="349" r:id="rId154"/>
    <p:sldId id="354" r:id="rId155"/>
    <p:sldId id="351" r:id="rId156"/>
    <p:sldId id="352" r:id="rId157"/>
    <p:sldId id="361" r:id="rId158"/>
    <p:sldId id="362" r:id="rId159"/>
    <p:sldId id="363" r:id="rId160"/>
    <p:sldId id="364" r:id="rId161"/>
    <p:sldId id="365" r:id="rId162"/>
    <p:sldId id="366" r:id="rId163"/>
    <p:sldId id="368" r:id="rId164"/>
    <p:sldId id="370" r:id="rId165"/>
    <p:sldId id="372" r:id="rId166"/>
    <p:sldId id="374" r:id="rId167"/>
    <p:sldId id="375" r:id="rId168"/>
    <p:sldId id="369" r:id="rId169"/>
    <p:sldId id="376" r:id="rId170"/>
    <p:sldId id="377" r:id="rId171"/>
    <p:sldId id="378" r:id="rId172"/>
    <p:sldId id="379" r:id="rId173"/>
    <p:sldId id="380" r:id="rId174"/>
    <p:sldId id="381" r:id="rId175"/>
    <p:sldId id="382" r:id="rId176"/>
    <p:sldId id="474" r:id="rId177"/>
    <p:sldId id="383" r:id="rId178"/>
    <p:sldId id="384" r:id="rId179"/>
    <p:sldId id="385" r:id="rId180"/>
    <p:sldId id="386" r:id="rId181"/>
    <p:sldId id="438" r:id="rId182"/>
    <p:sldId id="387" r:id="rId183"/>
    <p:sldId id="388" r:id="rId184"/>
    <p:sldId id="389" r:id="rId185"/>
    <p:sldId id="436" r:id="rId186"/>
    <p:sldId id="437" r:id="rId187"/>
    <p:sldId id="441" r:id="rId188"/>
    <p:sldId id="442" r:id="rId189"/>
    <p:sldId id="390" r:id="rId190"/>
    <p:sldId id="391" r:id="rId191"/>
    <p:sldId id="392" r:id="rId192"/>
    <p:sldId id="439" r:id="rId193"/>
    <p:sldId id="440" r:id="rId194"/>
    <p:sldId id="393" r:id="rId195"/>
    <p:sldId id="394" r:id="rId196"/>
    <p:sldId id="395" r:id="rId197"/>
    <p:sldId id="396" r:id="rId198"/>
    <p:sldId id="397" r:id="rId199"/>
    <p:sldId id="398" r:id="rId200"/>
    <p:sldId id="399" r:id="rId201"/>
    <p:sldId id="400" r:id="rId202"/>
    <p:sldId id="401" r:id="rId203"/>
    <p:sldId id="402" r:id="rId204"/>
    <p:sldId id="403" r:id="rId205"/>
    <p:sldId id="404" r:id="rId206"/>
    <p:sldId id="405" r:id="rId207"/>
    <p:sldId id="406" r:id="rId208"/>
    <p:sldId id="458" r:id="rId209"/>
    <p:sldId id="407" r:id="rId210"/>
    <p:sldId id="408" r:id="rId211"/>
    <p:sldId id="409" r:id="rId212"/>
    <p:sldId id="410" r:id="rId213"/>
    <p:sldId id="411" r:id="rId214"/>
    <p:sldId id="412" r:id="rId215"/>
    <p:sldId id="413" r:id="rId216"/>
    <p:sldId id="414" r:id="rId217"/>
    <p:sldId id="415" r:id="rId218"/>
    <p:sldId id="416" r:id="rId219"/>
    <p:sldId id="417" r:id="rId220"/>
    <p:sldId id="418" r:id="rId221"/>
    <p:sldId id="419" r:id="rId222"/>
    <p:sldId id="420" r:id="rId223"/>
    <p:sldId id="435" r:id="rId224"/>
    <p:sldId id="422" r:id="rId225"/>
    <p:sldId id="423" r:id="rId226"/>
    <p:sldId id="424" r:id="rId227"/>
    <p:sldId id="425" r:id="rId228"/>
    <p:sldId id="426" r:id="rId229"/>
    <p:sldId id="421" r:id="rId230"/>
    <p:sldId id="427" r:id="rId231"/>
    <p:sldId id="459" r:id="rId232"/>
    <p:sldId id="460" r:id="rId233"/>
    <p:sldId id="444" r:id="rId234"/>
    <p:sldId id="449" r:id="rId235"/>
    <p:sldId id="456" r:id="rId236"/>
    <p:sldId id="450" r:id="rId237"/>
    <p:sldId id="451" r:id="rId238"/>
    <p:sldId id="452" r:id="rId239"/>
    <p:sldId id="445" r:id="rId240"/>
    <p:sldId id="453" r:id="rId241"/>
    <p:sldId id="455" r:id="rId2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20"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247" Type="http://schemas.openxmlformats.org/officeDocument/2006/relationships/tableStyles" Target="tableStyles.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slide" Target="slides/slide195.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slide" Target="slides/slide103.xml"/><Relationship Id="rId161" Type="http://schemas.openxmlformats.org/officeDocument/2006/relationships/slide" Target="slides/slide119.xml"/><Relationship Id="rId166" Type="http://schemas.openxmlformats.org/officeDocument/2006/relationships/slide" Target="slides/slide124.xml"/><Relationship Id="rId182" Type="http://schemas.openxmlformats.org/officeDocument/2006/relationships/slide" Target="slides/slide140.xml"/><Relationship Id="rId187" Type="http://schemas.openxmlformats.org/officeDocument/2006/relationships/slide" Target="slides/slide145.xml"/><Relationship Id="rId217" Type="http://schemas.openxmlformats.org/officeDocument/2006/relationships/slide" Target="slides/slide1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70.xml"/><Relationship Id="rId233" Type="http://schemas.openxmlformats.org/officeDocument/2006/relationships/slide" Target="slides/slide191.xml"/><Relationship Id="rId238" Type="http://schemas.openxmlformats.org/officeDocument/2006/relationships/slide" Target="slides/slide19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172" Type="http://schemas.openxmlformats.org/officeDocument/2006/relationships/slide" Target="slides/slide130.xml"/><Relationship Id="rId193" Type="http://schemas.openxmlformats.org/officeDocument/2006/relationships/slide" Target="slides/slide151.xml"/><Relationship Id="rId202" Type="http://schemas.openxmlformats.org/officeDocument/2006/relationships/slide" Target="slides/slide160.xml"/><Relationship Id="rId207" Type="http://schemas.openxmlformats.org/officeDocument/2006/relationships/slide" Target="slides/slide165.xml"/><Relationship Id="rId223" Type="http://schemas.openxmlformats.org/officeDocument/2006/relationships/slide" Target="slides/slide181.xml"/><Relationship Id="rId228" Type="http://schemas.openxmlformats.org/officeDocument/2006/relationships/slide" Target="slides/slide186.xml"/><Relationship Id="rId244"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slide" Target="slides/slide141.xml"/><Relationship Id="rId213" Type="http://schemas.openxmlformats.org/officeDocument/2006/relationships/slide" Target="slides/slide171.xml"/><Relationship Id="rId218" Type="http://schemas.openxmlformats.org/officeDocument/2006/relationships/slide" Target="slides/slide176.xml"/><Relationship Id="rId234" Type="http://schemas.openxmlformats.org/officeDocument/2006/relationships/slide" Target="slides/slide192.xml"/><Relationship Id="rId239"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199" Type="http://schemas.openxmlformats.org/officeDocument/2006/relationships/slide" Target="slides/slide157.xml"/><Relationship Id="rId203" Type="http://schemas.openxmlformats.org/officeDocument/2006/relationships/slide" Target="slides/slide161.xml"/><Relationship Id="rId208" Type="http://schemas.openxmlformats.org/officeDocument/2006/relationships/slide" Target="slides/slide166.xml"/><Relationship Id="rId229" Type="http://schemas.openxmlformats.org/officeDocument/2006/relationships/slide" Target="slides/slide187.xml"/><Relationship Id="rId19" Type="http://schemas.openxmlformats.org/officeDocument/2006/relationships/slideMaster" Target="slideMasters/slideMaster19.xml"/><Relationship Id="rId224" Type="http://schemas.openxmlformats.org/officeDocument/2006/relationships/slide" Target="slides/slide182.xml"/><Relationship Id="rId240" Type="http://schemas.openxmlformats.org/officeDocument/2006/relationships/slide" Target="slides/slide198.xml"/><Relationship Id="rId245" Type="http://schemas.openxmlformats.org/officeDocument/2006/relationships/viewProps" Target="viewProp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slide" Target="slides/slide147.xml"/><Relationship Id="rId21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172.xml"/><Relationship Id="rId230" Type="http://schemas.openxmlformats.org/officeDocument/2006/relationships/slide" Target="slides/slide188.xml"/><Relationship Id="rId235" Type="http://schemas.openxmlformats.org/officeDocument/2006/relationships/slide" Target="slides/slide19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slide" Target="slides/slide183.xml"/><Relationship Id="rId241" Type="http://schemas.openxmlformats.org/officeDocument/2006/relationships/slide" Target="slides/slide199.xml"/><Relationship Id="rId246"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slide" Target="slides/slide194.xml"/><Relationship Id="rId26" Type="http://schemas.openxmlformats.org/officeDocument/2006/relationships/slideMaster" Target="slideMasters/slideMaster26.xml"/><Relationship Id="rId231" Type="http://schemas.openxmlformats.org/officeDocument/2006/relationships/slide" Target="slides/slide189.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1C-5CC6-11CF-8D67-00AA00BDCE1D}" ax:persistence="persistStream" r:id="rId1"/>
</file>

<file path=ppt/activeX/activeX2.xml><?xml version="1.0" encoding="utf-8"?>
<ax:ocx xmlns:ax="http://schemas.microsoft.com/office/2006/activeX" xmlns:r="http://schemas.openxmlformats.org/officeDocument/2006/relationships" ax:classid="{5512D11C-5CC6-11CF-8D67-00AA00BDCE1D}" ax:persistence="persistStream"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FB7EF-13A9-4E26-9AFA-39C9FE2A2F6B}" type="datetimeFigureOut">
              <a:rPr lang="en-US" smtClean="0"/>
              <a:t>4/26/2023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FA321-7151-436A-9113-EC75869372E7}" type="slidenum">
              <a:rPr lang="en-US" smtClean="0"/>
              <a:t>‹#›</a:t>
            </a:fld>
            <a:endParaRPr lang="en-US"/>
          </a:p>
        </p:txBody>
      </p:sp>
    </p:spTree>
    <p:extLst>
      <p:ext uri="{BB962C8B-B14F-4D97-AF65-F5344CB8AC3E}">
        <p14:creationId xmlns:p14="http://schemas.microsoft.com/office/powerpoint/2010/main" val="239659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706894-8908-49A5-BF2E-77443BF1222D}" type="slidenum">
              <a:rPr lang="en-GB" altLang="el-GR" smtClean="0"/>
              <a:pPr>
                <a:spcBef>
                  <a:spcPct val="0"/>
                </a:spcBef>
              </a:pPr>
              <a:t>30</a:t>
            </a:fld>
            <a:endParaRPr lang="en-GB" altLang="el-GR"/>
          </a:p>
        </p:txBody>
      </p:sp>
      <p:sp>
        <p:nvSpPr>
          <p:cNvPr id="71683" name="Θέση εικόνας διαφάνειας 1"/>
          <p:cNvSpPr>
            <a:spLocks noGrp="1" noRot="1" noChangeAspect="1" noTextEdit="1"/>
          </p:cNvSpPr>
          <p:nvPr>
            <p:ph type="sldImg"/>
          </p:nvPr>
        </p:nvSpPr>
        <p:spPr>
          <a:ln/>
        </p:spPr>
      </p:sp>
      <p:sp>
        <p:nvSpPr>
          <p:cNvPr id="71684"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71685"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05EE6EE-7A05-4861-9B77-096033EE682A}" type="slidenum">
              <a:rPr lang="en-GB" altLang="el-GR">
                <a:solidFill>
                  <a:srgbClr val="000000"/>
                </a:solidFill>
              </a:rPr>
              <a:pPr algn="r" eaLnBrk="1" hangingPunct="1">
                <a:spcBef>
                  <a:spcPct val="0"/>
                </a:spcBef>
              </a:pPr>
              <a:t>30</a:t>
            </a:fld>
            <a:endParaRPr lang="en-GB" altLang="el-GR">
              <a:solidFill>
                <a:srgbClr val="000000"/>
              </a:solidFill>
            </a:endParaRPr>
          </a:p>
        </p:txBody>
      </p:sp>
    </p:spTree>
    <p:extLst>
      <p:ext uri="{BB962C8B-B14F-4D97-AF65-F5344CB8AC3E}">
        <p14:creationId xmlns:p14="http://schemas.microsoft.com/office/powerpoint/2010/main" val="20029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8AF8B-6EDF-4725-B04D-1E47A21F008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5" name="Θέση εικόνας διαφάνειας 1"/>
          <p:cNvSpPr>
            <a:spLocks noGrp="1" noRot="1" noChangeAspect="1" noTextEdit="1"/>
          </p:cNvSpPr>
          <p:nvPr>
            <p:ph type="sldImg"/>
          </p:nvPr>
        </p:nvSpPr>
        <p:spPr>
          <a:ln/>
        </p:spPr>
      </p:sp>
      <p:sp>
        <p:nvSpPr>
          <p:cNvPr id="95236"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95237"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0CC51B-137F-4012-A075-26045C2110D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09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5F374B-374B-47C2-B24C-AC15DA5E88F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3" name="Θέση εικόνας διαφάνειας 1"/>
          <p:cNvSpPr>
            <a:spLocks noGrp="1" noRot="1" noChangeAspect="1" noTextEdit="1"/>
          </p:cNvSpPr>
          <p:nvPr>
            <p:ph type="sldImg"/>
          </p:nvPr>
        </p:nvSpPr>
        <p:spPr>
          <a:ln/>
        </p:spPr>
      </p:sp>
      <p:sp>
        <p:nvSpPr>
          <p:cNvPr id="97284"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97285"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E4CEC-C32D-4335-97E4-4039A58DBC6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87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F6C24-8BD3-4A7F-BAC4-1FCF33000F5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331" name="Θέση εικόνας διαφάνειας 1"/>
          <p:cNvSpPr>
            <a:spLocks noGrp="1" noRot="1" noChangeAspect="1" noTextEdit="1"/>
          </p:cNvSpPr>
          <p:nvPr>
            <p:ph type="sldImg"/>
          </p:nvPr>
        </p:nvSpPr>
        <p:spPr>
          <a:ln/>
        </p:spPr>
      </p:sp>
      <p:sp>
        <p:nvSpPr>
          <p:cNvPr id="99332" name="Θέση σημειώσεων 2"/>
          <p:cNvSpPr>
            <a:spLocks noGrp="1"/>
          </p:cNvSpPr>
          <p:nvPr>
            <p:ph type="body" idx="1"/>
          </p:nvPr>
        </p:nvSpPr>
        <p:spPr>
          <a:noFill/>
        </p:spPr>
        <p:txBody>
          <a:bodyPr/>
          <a:lstStyle/>
          <a:p>
            <a:pPr eaLnBrk="1" hangingPunct="1">
              <a:spcBef>
                <a:spcPct val="0"/>
              </a:spcBef>
            </a:pPr>
            <a:endParaRPr lang="en-GB" altLang="el-GR">
              <a:latin typeface="Arial" panose="020B0604020202020204" pitchFamily="34" charset="0"/>
            </a:endParaRPr>
          </a:p>
        </p:txBody>
      </p:sp>
      <p:sp>
        <p:nvSpPr>
          <p:cNvPr id="99333"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DF3314-47ED-482B-AAF9-A45B3579FB5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9565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74488-B4B7-45E6-8712-18AB0C9718E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79" name="Θέση εικόνας διαφάνειας 1"/>
          <p:cNvSpPr>
            <a:spLocks noGrp="1" noRot="1" noChangeAspect="1" noTextEdit="1"/>
          </p:cNvSpPr>
          <p:nvPr>
            <p:ph type="sldImg"/>
          </p:nvPr>
        </p:nvSpPr>
        <p:spPr>
          <a:ln/>
        </p:spPr>
      </p:sp>
      <p:sp>
        <p:nvSpPr>
          <p:cNvPr id="10138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0138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0326D-BB2E-4B5C-AEE9-8BC6F059802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573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74488-B4B7-45E6-8712-18AB0C9718E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79" name="Θέση εικόνας διαφάνειας 1"/>
          <p:cNvSpPr>
            <a:spLocks noGrp="1" noRot="1" noChangeAspect="1" noTextEdit="1"/>
          </p:cNvSpPr>
          <p:nvPr>
            <p:ph type="sldImg"/>
          </p:nvPr>
        </p:nvSpPr>
        <p:spPr>
          <a:ln/>
        </p:spPr>
      </p:sp>
      <p:sp>
        <p:nvSpPr>
          <p:cNvPr id="10138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0138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0326D-BB2E-4B5C-AEE9-8BC6F059802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52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81680C-23B1-40AE-99B5-DE64496576E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Θέση εικόνας διαφάνειας 1"/>
          <p:cNvSpPr>
            <a:spLocks noGrp="1" noRot="1" noChangeAspect="1" noTextEdit="1"/>
          </p:cNvSpPr>
          <p:nvPr>
            <p:ph type="sldImg"/>
          </p:nvPr>
        </p:nvSpPr>
        <p:spPr>
          <a:ln/>
        </p:spPr>
      </p:sp>
      <p:sp>
        <p:nvSpPr>
          <p:cNvPr id="105476"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05477"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7A6B00-16CA-40D1-B834-F678B3F2BB8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6240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FA70E-190C-428D-9005-3EA71F897E9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523" name="Θέση εικόνας διαφάνειας 1"/>
          <p:cNvSpPr>
            <a:spLocks noGrp="1" noRot="1" noChangeAspect="1" noTextEdit="1"/>
          </p:cNvSpPr>
          <p:nvPr>
            <p:ph type="sldImg"/>
          </p:nvPr>
        </p:nvSpPr>
        <p:spPr>
          <a:ln/>
        </p:spPr>
      </p:sp>
      <p:sp>
        <p:nvSpPr>
          <p:cNvPr id="107524"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07525"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F872F-2EF1-408C-9FEC-C3F9814A8BA9}"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7151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28C12-3813-44ED-B9DD-F4694D5B3459}"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595" name="Θέση εικόνας διαφάνειας 1"/>
          <p:cNvSpPr>
            <a:spLocks noGrp="1" noRot="1" noChangeAspect="1" noTextEdit="1"/>
          </p:cNvSpPr>
          <p:nvPr>
            <p:ph type="sldImg"/>
          </p:nvPr>
        </p:nvSpPr>
        <p:spPr>
          <a:ln/>
        </p:spPr>
      </p:sp>
      <p:sp>
        <p:nvSpPr>
          <p:cNvPr id="110596"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10597"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B31E65-6E1B-4CE4-BE53-F431950BEB56}"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2697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5DD904-F3F8-49A3-8550-FBD78520EF10}"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3" name="Θέση εικόνας διαφάνειας 1"/>
          <p:cNvSpPr>
            <a:spLocks noGrp="1" noRot="1" noChangeAspect="1" noTextEdit="1"/>
          </p:cNvSpPr>
          <p:nvPr>
            <p:ph type="sldImg"/>
          </p:nvPr>
        </p:nvSpPr>
        <p:spPr>
          <a:ln/>
        </p:spPr>
      </p:sp>
      <p:sp>
        <p:nvSpPr>
          <p:cNvPr id="112644"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12645"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F1BEE2-A234-4AD7-A85D-ABF0469B735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6421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4BBF81-14A3-40B5-A3D8-A6F18FB99A1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6739" name="Θέση εικόνας διαφάνειας 1"/>
          <p:cNvSpPr>
            <a:spLocks noGrp="1" noRot="1" noChangeAspect="1" noTextEdit="1"/>
          </p:cNvSpPr>
          <p:nvPr>
            <p:ph type="sldImg"/>
          </p:nvPr>
        </p:nvSpPr>
        <p:spPr>
          <a:ln/>
        </p:spPr>
      </p:sp>
      <p:sp>
        <p:nvSpPr>
          <p:cNvPr id="11674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11674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9B9B4C-4FD6-409D-B5FA-BB316A6ADC26}"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680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BD3435-7D06-40DF-A702-A2231BBFE497}" type="slidenum">
              <a:rPr lang="en-GB" altLang="el-GR" smtClean="0"/>
              <a:pPr>
                <a:spcBef>
                  <a:spcPct val="0"/>
                </a:spcBef>
              </a:pPr>
              <a:t>31</a:t>
            </a:fld>
            <a:endParaRPr lang="en-GB" altLang="el-GR"/>
          </a:p>
        </p:txBody>
      </p:sp>
      <p:sp>
        <p:nvSpPr>
          <p:cNvPr id="73731" name="Θέση εικόνας διαφάνειας 1"/>
          <p:cNvSpPr>
            <a:spLocks noGrp="1" noRot="1" noChangeAspect="1" noTextEdit="1"/>
          </p:cNvSpPr>
          <p:nvPr>
            <p:ph type="sldImg"/>
          </p:nvPr>
        </p:nvSpPr>
        <p:spPr>
          <a:ln/>
        </p:spPr>
      </p:sp>
      <p:sp>
        <p:nvSpPr>
          <p:cNvPr id="73732"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73733"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43F7E42-8C01-4C63-9E33-282642DAB945}" type="slidenum">
              <a:rPr lang="en-GB" altLang="el-GR">
                <a:solidFill>
                  <a:srgbClr val="000000"/>
                </a:solidFill>
              </a:rPr>
              <a:pPr algn="r" eaLnBrk="1" hangingPunct="1">
                <a:spcBef>
                  <a:spcPct val="0"/>
                </a:spcBef>
              </a:pPr>
              <a:t>31</a:t>
            </a:fld>
            <a:endParaRPr lang="en-GB" altLang="el-GR">
              <a:solidFill>
                <a:srgbClr val="000000"/>
              </a:solidFill>
            </a:endParaRPr>
          </a:p>
        </p:txBody>
      </p:sp>
    </p:spTree>
    <p:extLst>
      <p:ext uri="{BB962C8B-B14F-4D97-AF65-F5344CB8AC3E}">
        <p14:creationId xmlns:p14="http://schemas.microsoft.com/office/powerpoint/2010/main" val="1466574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endParaRPr lang="el-GR" altLang="el-GR">
              <a:latin typeface="Arial" panose="020B0604020202020204" pitchFamily="34" charset="0"/>
            </a:endParaRPr>
          </a:p>
        </p:txBody>
      </p:sp>
      <p:sp>
        <p:nvSpPr>
          <p:cNvPr id="1443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BA854-98F1-4052-9CFB-45881479914D}"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5528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Θέση εικόνας διαφάνειας 1"/>
          <p:cNvSpPr>
            <a:spLocks noGrp="1" noRot="1" noChangeAspect="1" noTextEdit="1"/>
          </p:cNvSpPr>
          <p:nvPr>
            <p:ph type="sldImg"/>
          </p:nvPr>
        </p:nvSpPr>
        <p:spPr>
          <a:ln/>
        </p:spPr>
      </p:sp>
      <p:sp>
        <p:nvSpPr>
          <p:cNvPr id="15053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5053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60D4B-E928-4120-9FC5-2964CF051320}"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557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Θέση εικόνας διαφάνειας 1"/>
          <p:cNvSpPr>
            <a:spLocks noGrp="1" noRot="1" noChangeAspect="1" noTextEdit="1"/>
          </p:cNvSpPr>
          <p:nvPr>
            <p:ph type="sldImg"/>
          </p:nvPr>
        </p:nvSpPr>
        <p:spPr>
          <a:ln/>
        </p:spPr>
      </p:sp>
      <p:sp>
        <p:nvSpPr>
          <p:cNvPr id="1525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525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BB1F36-802D-4835-B085-214EE21E297C}"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484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Θέση εικόνας διαφάνειας 1"/>
          <p:cNvSpPr>
            <a:spLocks noGrp="1" noRot="1" noChangeAspect="1" noTextEdit="1"/>
          </p:cNvSpPr>
          <p:nvPr>
            <p:ph type="sldImg"/>
          </p:nvPr>
        </p:nvSpPr>
        <p:spPr>
          <a:ln/>
        </p:spPr>
      </p:sp>
      <p:sp>
        <p:nvSpPr>
          <p:cNvPr id="15462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5462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C06709-5652-4846-80D1-6651F2A0515D}"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1957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Θέση εικόνας διαφάνειας 1"/>
          <p:cNvSpPr>
            <a:spLocks noGrp="1" noRot="1" noChangeAspect="1" noTextEdit="1"/>
          </p:cNvSpPr>
          <p:nvPr>
            <p:ph type="sldImg"/>
          </p:nvPr>
        </p:nvSpPr>
        <p:spPr>
          <a:ln/>
        </p:spPr>
      </p:sp>
      <p:sp>
        <p:nvSpPr>
          <p:cNvPr id="16384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6384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81CF16-7E1B-4B07-B2C9-EC42863E6FB8}"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261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Θέση εικόνας διαφάνειας 1"/>
          <p:cNvSpPr>
            <a:spLocks noGrp="1" noRot="1" noChangeAspect="1" noTextEdit="1"/>
          </p:cNvSpPr>
          <p:nvPr>
            <p:ph type="sldImg"/>
          </p:nvPr>
        </p:nvSpPr>
        <p:spPr>
          <a:ln/>
        </p:spPr>
      </p:sp>
      <p:sp>
        <p:nvSpPr>
          <p:cNvPr id="17408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408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EEB931-6951-42AF-9EE0-E765EDCA4A8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6643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Θέση εικόνας διαφάνειας 1"/>
          <p:cNvSpPr>
            <a:spLocks noGrp="1" noRot="1" noChangeAspect="1" noTextEdit="1"/>
          </p:cNvSpPr>
          <p:nvPr>
            <p:ph type="sldImg"/>
          </p:nvPr>
        </p:nvSpPr>
        <p:spPr>
          <a:ln/>
        </p:spPr>
      </p:sp>
      <p:sp>
        <p:nvSpPr>
          <p:cNvPr id="17408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408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EEB931-6951-42AF-9EE0-E765EDCA4A8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666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Θέση εικόνας διαφάνειας 1"/>
          <p:cNvSpPr>
            <a:spLocks noGrp="1" noRot="1" noChangeAspect="1" noTextEdit="1"/>
          </p:cNvSpPr>
          <p:nvPr>
            <p:ph type="sldImg"/>
          </p:nvPr>
        </p:nvSpPr>
        <p:spPr>
          <a:ln/>
        </p:spPr>
      </p:sp>
      <p:sp>
        <p:nvSpPr>
          <p:cNvPr id="25600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5600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E5F00A-2468-4CBE-A002-3618E21ABEF7}"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715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Θέση εικόνας διαφάνειας 1"/>
          <p:cNvSpPr>
            <a:spLocks noGrp="1" noRot="1" noChangeAspect="1" noTextEdit="1"/>
          </p:cNvSpPr>
          <p:nvPr>
            <p:ph type="sldImg"/>
          </p:nvPr>
        </p:nvSpPr>
        <p:spPr>
          <a:ln/>
        </p:spPr>
      </p:sp>
      <p:sp>
        <p:nvSpPr>
          <p:cNvPr id="25805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5805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980F0A-7D84-4C2E-A53C-C7960404D665}"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0728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Θέση εικόνας διαφάνειας 1"/>
          <p:cNvSpPr>
            <a:spLocks noGrp="1" noRot="1" noChangeAspect="1" noTextEdit="1"/>
          </p:cNvSpPr>
          <p:nvPr>
            <p:ph type="sldImg"/>
          </p:nvPr>
        </p:nvSpPr>
        <p:spPr>
          <a:ln/>
        </p:spPr>
      </p:sp>
      <p:sp>
        <p:nvSpPr>
          <p:cNvPr id="26009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6010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F3BA3B-4A0C-4FC3-8E43-6681AD8412F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773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5AAA2F-FF3C-484A-AD3C-2ABB464ABB90}" type="slidenum">
              <a:rPr lang="en-GB" altLang="el-GR" smtClean="0"/>
              <a:pPr>
                <a:spcBef>
                  <a:spcPct val="0"/>
                </a:spcBef>
              </a:pPr>
              <a:t>32</a:t>
            </a:fld>
            <a:endParaRPr lang="en-GB" altLang="el-GR"/>
          </a:p>
        </p:txBody>
      </p:sp>
      <p:sp>
        <p:nvSpPr>
          <p:cNvPr id="75779" name="Θέση εικόνας διαφάνειας 1"/>
          <p:cNvSpPr>
            <a:spLocks noGrp="1" noRot="1" noChangeAspect="1" noTextEdit="1"/>
          </p:cNvSpPr>
          <p:nvPr>
            <p:ph type="sldImg"/>
          </p:nvPr>
        </p:nvSpPr>
        <p:spPr>
          <a:ln/>
        </p:spPr>
      </p:sp>
      <p:sp>
        <p:nvSpPr>
          <p:cNvPr id="7578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7578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53E0D0E-C636-44B0-8B65-87C3EEB5FCE8}" type="slidenum">
              <a:rPr lang="en-GB" altLang="el-GR">
                <a:solidFill>
                  <a:srgbClr val="000000"/>
                </a:solidFill>
              </a:rPr>
              <a:pPr algn="r" eaLnBrk="1" hangingPunct="1">
                <a:spcBef>
                  <a:spcPct val="0"/>
                </a:spcBef>
              </a:pPr>
              <a:t>32</a:t>
            </a:fld>
            <a:endParaRPr lang="en-GB" altLang="el-GR">
              <a:solidFill>
                <a:srgbClr val="000000"/>
              </a:solidFill>
            </a:endParaRPr>
          </a:p>
        </p:txBody>
      </p:sp>
    </p:spTree>
    <p:extLst>
      <p:ext uri="{BB962C8B-B14F-4D97-AF65-F5344CB8AC3E}">
        <p14:creationId xmlns:p14="http://schemas.microsoft.com/office/powerpoint/2010/main" val="2449181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Θέση εικόνας διαφάνειας 1"/>
          <p:cNvSpPr>
            <a:spLocks noGrp="1" noRot="1" noChangeAspect="1" noTextEdit="1"/>
          </p:cNvSpPr>
          <p:nvPr>
            <p:ph type="sldImg"/>
          </p:nvPr>
        </p:nvSpPr>
        <p:spPr>
          <a:ln/>
        </p:spPr>
      </p:sp>
      <p:sp>
        <p:nvSpPr>
          <p:cNvPr id="26214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6214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DC6D4-AA01-4A08-ADB0-27F230D029D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503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Θέση εικόνας διαφάνειας 1"/>
          <p:cNvSpPr>
            <a:spLocks noGrp="1" noRot="1" noChangeAspect="1" noTextEdit="1"/>
          </p:cNvSpPr>
          <p:nvPr>
            <p:ph type="sldImg"/>
          </p:nvPr>
        </p:nvSpPr>
        <p:spPr>
          <a:ln/>
        </p:spPr>
      </p:sp>
      <p:sp>
        <p:nvSpPr>
          <p:cNvPr id="264195"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64196"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1686C-4EB6-4E05-8CEB-CA7BFD399C4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3710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Θέση εικόνας διαφάνειας 1"/>
          <p:cNvSpPr>
            <a:spLocks noGrp="1" noRot="1" noChangeAspect="1" noTextEdit="1"/>
          </p:cNvSpPr>
          <p:nvPr>
            <p:ph type="sldImg"/>
          </p:nvPr>
        </p:nvSpPr>
        <p:spPr>
          <a:ln/>
        </p:spPr>
      </p:sp>
      <p:sp>
        <p:nvSpPr>
          <p:cNvPr id="26624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6624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E9F54-7674-4A0D-AC4E-7CE7A12DD928}"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2956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36D92-7547-4F14-B677-A3A13289089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Θέση εικόνας διαφάνειας 1"/>
          <p:cNvSpPr>
            <a:spLocks noGrp="1" noRot="1" noChangeAspect="1" noTextEdit="1"/>
          </p:cNvSpPr>
          <p:nvPr>
            <p:ph type="sldImg"/>
          </p:nvPr>
        </p:nvSpPr>
        <p:spPr>
          <a:ln/>
        </p:spPr>
      </p:sp>
      <p:sp>
        <p:nvSpPr>
          <p:cNvPr id="93188"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93189"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1FC5A0-0FD4-4345-8421-9B7B0457969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735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a:ln/>
        </p:spPr>
      </p:sp>
      <p:sp>
        <p:nvSpPr>
          <p:cNvPr id="1781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81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3C321-F5EC-47B8-AF4F-4D96C2E6AB0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35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a:ln/>
        </p:spPr>
      </p:sp>
      <p:sp>
        <p:nvSpPr>
          <p:cNvPr id="1781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81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3C321-F5EC-47B8-AF4F-4D96C2E6AB0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080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a:ln/>
        </p:spPr>
      </p:sp>
      <p:sp>
        <p:nvSpPr>
          <p:cNvPr id="1781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81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3C321-F5EC-47B8-AF4F-4D96C2E6AB0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8371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a:ln/>
        </p:spPr>
      </p:sp>
      <p:sp>
        <p:nvSpPr>
          <p:cNvPr id="1781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81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3C321-F5EC-47B8-AF4F-4D96C2E6AB0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388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Θέση εικόνας διαφάνειας 1"/>
          <p:cNvSpPr>
            <a:spLocks noGrp="1" noRot="1" noChangeAspect="1" noTextEdit="1"/>
          </p:cNvSpPr>
          <p:nvPr>
            <p:ph type="sldImg"/>
          </p:nvPr>
        </p:nvSpPr>
        <p:spPr>
          <a:ln/>
        </p:spPr>
      </p:sp>
      <p:sp>
        <p:nvSpPr>
          <p:cNvPr id="17613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613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424BA-E434-46E5-ADBC-2B4AE49688E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8457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a:ln/>
        </p:spPr>
      </p:sp>
      <p:sp>
        <p:nvSpPr>
          <p:cNvPr id="1781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81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76DF29-2F32-4074-8FF6-4F998F63D03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046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E5D276-84CA-4A90-AEC9-0D1990D8AEB8}" type="slidenum">
              <a:rPr lang="en-GB" altLang="el-GR" smtClean="0"/>
              <a:pPr>
                <a:spcBef>
                  <a:spcPct val="0"/>
                </a:spcBef>
              </a:pPr>
              <a:t>33</a:t>
            </a:fld>
            <a:endParaRPr lang="en-GB" altLang="el-GR"/>
          </a:p>
        </p:txBody>
      </p:sp>
      <p:sp>
        <p:nvSpPr>
          <p:cNvPr id="77827" name="Θέση εικόνας διαφάνειας 1"/>
          <p:cNvSpPr>
            <a:spLocks noGrp="1" noRot="1" noChangeAspect="1" noTextEdit="1"/>
          </p:cNvSpPr>
          <p:nvPr>
            <p:ph type="sldImg"/>
          </p:nvPr>
        </p:nvSpPr>
        <p:spPr>
          <a:ln/>
        </p:spPr>
      </p:sp>
      <p:sp>
        <p:nvSpPr>
          <p:cNvPr id="77828"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77829"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DF8E363-72DD-468D-8633-003606A236F9}" type="slidenum">
              <a:rPr lang="en-GB" altLang="el-GR">
                <a:solidFill>
                  <a:srgbClr val="000000"/>
                </a:solidFill>
              </a:rPr>
              <a:pPr algn="r" eaLnBrk="1" hangingPunct="1">
                <a:spcBef>
                  <a:spcPct val="0"/>
                </a:spcBef>
              </a:pPr>
              <a:t>33</a:t>
            </a:fld>
            <a:endParaRPr lang="en-GB" altLang="el-GR">
              <a:solidFill>
                <a:srgbClr val="000000"/>
              </a:solidFill>
            </a:endParaRPr>
          </a:p>
        </p:txBody>
      </p:sp>
    </p:spTree>
    <p:extLst>
      <p:ext uri="{BB962C8B-B14F-4D97-AF65-F5344CB8AC3E}">
        <p14:creationId xmlns:p14="http://schemas.microsoft.com/office/powerpoint/2010/main" val="2711154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Θέση εικόνας διαφάνειας 1"/>
          <p:cNvSpPr>
            <a:spLocks noGrp="1" noRot="1" noChangeAspect="1" noTextEdit="1"/>
          </p:cNvSpPr>
          <p:nvPr>
            <p:ph type="sldImg"/>
          </p:nvPr>
        </p:nvSpPr>
        <p:spPr>
          <a:ln/>
        </p:spPr>
      </p:sp>
      <p:sp>
        <p:nvSpPr>
          <p:cNvPr id="18022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8022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91BFCE-1607-412B-B905-8A3019277CB5}"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5002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Θέση εικόνας διαφάνειας 1"/>
          <p:cNvSpPr>
            <a:spLocks noGrp="1" noRot="1" noChangeAspect="1" noTextEdit="1"/>
          </p:cNvSpPr>
          <p:nvPr>
            <p:ph type="sldImg"/>
          </p:nvPr>
        </p:nvSpPr>
        <p:spPr>
          <a:ln/>
        </p:spPr>
      </p:sp>
      <p:sp>
        <p:nvSpPr>
          <p:cNvPr id="182275"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82276"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DF42F1-266E-4B3D-9728-59CC57DDF287}"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505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Θέση εικόνας διαφάνειας 1"/>
          <p:cNvSpPr>
            <a:spLocks noGrp="1" noRot="1" noChangeAspect="1" noTextEdit="1"/>
          </p:cNvSpPr>
          <p:nvPr>
            <p:ph type="sldImg"/>
          </p:nvPr>
        </p:nvSpPr>
        <p:spPr>
          <a:ln/>
        </p:spPr>
      </p:sp>
      <p:sp>
        <p:nvSpPr>
          <p:cNvPr id="184323" name="Θέση σημειώσεων 2"/>
          <p:cNvSpPr>
            <a:spLocks noGrp="1"/>
          </p:cNvSpPr>
          <p:nvPr>
            <p:ph type="body" idx="1"/>
          </p:nvPr>
        </p:nvSpPr>
        <p:spPr>
          <a:noFill/>
        </p:spPr>
        <p:txBody>
          <a:bodyPr/>
          <a:lstStyle/>
          <a:p>
            <a:endParaRPr lang="en-GB" altLang="el-GR">
              <a:latin typeface="Arial" panose="020B0604020202020204" pitchFamily="34" charset="0"/>
            </a:endParaRPr>
          </a:p>
        </p:txBody>
      </p:sp>
      <p:sp>
        <p:nvSpPr>
          <p:cNvPr id="18432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5EDE3-09D3-42F1-B5DB-AC8040EBB7C0}"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492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Θέση εικόνας διαφάνειας 1"/>
          <p:cNvSpPr>
            <a:spLocks noGrp="1" noRot="1" noChangeAspect="1" noTextEdit="1"/>
          </p:cNvSpPr>
          <p:nvPr>
            <p:ph type="sldImg"/>
          </p:nvPr>
        </p:nvSpPr>
        <p:spPr>
          <a:ln/>
        </p:spPr>
      </p:sp>
      <p:sp>
        <p:nvSpPr>
          <p:cNvPr id="18637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8637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60FAF1-2768-45D8-B3BE-D7939AFD9AE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2273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Θέση εικόνας διαφάνειας 1"/>
          <p:cNvSpPr>
            <a:spLocks noGrp="1" noRot="1" noChangeAspect="1" noTextEdit="1"/>
          </p:cNvSpPr>
          <p:nvPr>
            <p:ph type="sldImg"/>
          </p:nvPr>
        </p:nvSpPr>
        <p:spPr>
          <a:ln/>
        </p:spPr>
      </p:sp>
      <p:sp>
        <p:nvSpPr>
          <p:cNvPr id="18841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8842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2EADD7-93B0-45AB-B2CA-35C83C1EE880}"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4892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Θέση εικόνας διαφάνειας 1"/>
          <p:cNvSpPr>
            <a:spLocks noGrp="1" noRot="1" noChangeAspect="1" noTextEdit="1"/>
          </p:cNvSpPr>
          <p:nvPr>
            <p:ph type="sldImg"/>
          </p:nvPr>
        </p:nvSpPr>
        <p:spPr>
          <a:ln/>
        </p:spPr>
      </p:sp>
      <p:sp>
        <p:nvSpPr>
          <p:cNvPr id="19046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9046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7567ED-9B7A-4757-BB9F-6A7AE119737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4393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Θέση εικόνας διαφάνειας 1"/>
          <p:cNvSpPr>
            <a:spLocks noGrp="1" noRot="1" noChangeAspect="1" noTextEdit="1"/>
          </p:cNvSpPr>
          <p:nvPr>
            <p:ph type="sldImg"/>
          </p:nvPr>
        </p:nvSpPr>
        <p:spPr>
          <a:ln/>
        </p:spPr>
      </p:sp>
      <p:sp>
        <p:nvSpPr>
          <p:cNvPr id="17408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7408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EEB931-6951-42AF-9EE0-E765EDCA4A8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7527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Θέση εικόνας διαφάνειας 1"/>
          <p:cNvSpPr>
            <a:spLocks noGrp="1" noRot="1" noChangeAspect="1" noTextEdit="1"/>
          </p:cNvSpPr>
          <p:nvPr>
            <p:ph type="sldImg"/>
          </p:nvPr>
        </p:nvSpPr>
        <p:spPr>
          <a:ln/>
        </p:spPr>
      </p:sp>
      <p:sp>
        <p:nvSpPr>
          <p:cNvPr id="192515"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92516"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F9419-96C3-4FB1-8C93-3DE3F0A71665}"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7632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Θέση εικόνας διαφάνειας 1"/>
          <p:cNvSpPr>
            <a:spLocks noGrp="1" noRot="1" noChangeAspect="1" noTextEdit="1"/>
          </p:cNvSpPr>
          <p:nvPr>
            <p:ph type="sldImg"/>
          </p:nvPr>
        </p:nvSpPr>
        <p:spPr>
          <a:ln/>
        </p:spPr>
      </p:sp>
      <p:sp>
        <p:nvSpPr>
          <p:cNvPr id="19456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9456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27BA66-28A0-4F19-A0E6-86D58C8322B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6662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Θέση εικόνας διαφάνειας 1"/>
          <p:cNvSpPr>
            <a:spLocks noGrp="1" noRot="1" noChangeAspect="1" noTextEdit="1"/>
          </p:cNvSpPr>
          <p:nvPr>
            <p:ph type="sldImg"/>
          </p:nvPr>
        </p:nvSpPr>
        <p:spPr>
          <a:ln/>
        </p:spPr>
      </p:sp>
      <p:sp>
        <p:nvSpPr>
          <p:cNvPr id="1966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966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0AD16-A229-4343-85C2-DF8BE371EBF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833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190BA9-B879-4A0D-B47A-9B7213766290}" type="slidenum">
              <a:rPr lang="en-GB" altLang="el-GR" smtClean="0"/>
              <a:pPr>
                <a:spcBef>
                  <a:spcPct val="0"/>
                </a:spcBef>
              </a:pPr>
              <a:t>34</a:t>
            </a:fld>
            <a:endParaRPr lang="en-GB" altLang="el-GR"/>
          </a:p>
        </p:txBody>
      </p:sp>
      <p:sp>
        <p:nvSpPr>
          <p:cNvPr id="79875" name="Θέση εικόνας διαφάνειας 1"/>
          <p:cNvSpPr>
            <a:spLocks noGrp="1" noRot="1" noChangeAspect="1" noTextEdit="1"/>
          </p:cNvSpPr>
          <p:nvPr>
            <p:ph type="sldImg"/>
          </p:nvPr>
        </p:nvSpPr>
        <p:spPr>
          <a:ln/>
        </p:spPr>
      </p:sp>
      <p:sp>
        <p:nvSpPr>
          <p:cNvPr id="79876"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79877"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71FE38-8756-422D-8D5D-0BCDDB74B2C0}" type="slidenum">
              <a:rPr lang="en-GB" altLang="el-GR">
                <a:solidFill>
                  <a:srgbClr val="000000"/>
                </a:solidFill>
              </a:rPr>
              <a:pPr algn="r" eaLnBrk="1" hangingPunct="1">
                <a:spcBef>
                  <a:spcPct val="0"/>
                </a:spcBef>
              </a:pPr>
              <a:t>34</a:t>
            </a:fld>
            <a:endParaRPr lang="en-GB" altLang="el-GR">
              <a:solidFill>
                <a:srgbClr val="000000"/>
              </a:solidFill>
            </a:endParaRPr>
          </a:p>
        </p:txBody>
      </p:sp>
    </p:spTree>
    <p:extLst>
      <p:ext uri="{BB962C8B-B14F-4D97-AF65-F5344CB8AC3E}">
        <p14:creationId xmlns:p14="http://schemas.microsoft.com/office/powerpoint/2010/main" val="1483190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Θέση εικόνας διαφάνειας 1"/>
          <p:cNvSpPr>
            <a:spLocks noGrp="1" noRot="1" noChangeAspect="1" noTextEdit="1"/>
          </p:cNvSpPr>
          <p:nvPr>
            <p:ph type="sldImg"/>
          </p:nvPr>
        </p:nvSpPr>
        <p:spPr>
          <a:ln/>
        </p:spPr>
      </p:sp>
      <p:sp>
        <p:nvSpPr>
          <p:cNvPr id="25600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5600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53B1E1-0413-495A-BDB8-1494966A15F8}"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4207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Θέση εικόνας διαφάνειας 1"/>
          <p:cNvSpPr>
            <a:spLocks noGrp="1" noRot="1" noChangeAspect="1" noTextEdit="1"/>
          </p:cNvSpPr>
          <p:nvPr>
            <p:ph type="sldImg"/>
          </p:nvPr>
        </p:nvSpPr>
        <p:spPr>
          <a:ln/>
        </p:spPr>
      </p:sp>
      <p:sp>
        <p:nvSpPr>
          <p:cNvPr id="19968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19968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D0E0DA-7202-4BDE-872E-E5C22FF6DBEC}"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1687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Θέση εικόνας διαφάνειας 1"/>
          <p:cNvSpPr>
            <a:spLocks noGrp="1" noRot="1" noChangeAspect="1" noTextEdit="1"/>
          </p:cNvSpPr>
          <p:nvPr>
            <p:ph type="sldImg"/>
          </p:nvPr>
        </p:nvSpPr>
        <p:spPr>
          <a:ln/>
        </p:spPr>
      </p:sp>
      <p:sp>
        <p:nvSpPr>
          <p:cNvPr id="20173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173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45C25F-0DA1-4190-9948-DF60C4F84286}"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670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Θέση εικόνας διαφάνειας 1"/>
          <p:cNvSpPr>
            <a:spLocks noGrp="1" noRot="1" noChangeAspect="1" noTextEdit="1"/>
          </p:cNvSpPr>
          <p:nvPr>
            <p:ph type="sldImg"/>
          </p:nvPr>
        </p:nvSpPr>
        <p:spPr>
          <a:ln/>
        </p:spPr>
      </p:sp>
      <p:sp>
        <p:nvSpPr>
          <p:cNvPr id="2037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37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347F-5391-45AA-ABAE-AE2B5B10281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9586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Θέση εικόνας διαφάνειας 1"/>
          <p:cNvSpPr>
            <a:spLocks noGrp="1" noRot="1" noChangeAspect="1" noTextEdit="1"/>
          </p:cNvSpPr>
          <p:nvPr>
            <p:ph type="sldImg"/>
          </p:nvPr>
        </p:nvSpPr>
        <p:spPr>
          <a:ln/>
        </p:spPr>
      </p:sp>
      <p:sp>
        <p:nvSpPr>
          <p:cNvPr id="2037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37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347F-5391-45AA-ABAE-AE2B5B10281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1334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Θέση εικόνας διαφάνειας 1"/>
          <p:cNvSpPr>
            <a:spLocks noGrp="1" noRot="1" noChangeAspect="1" noTextEdit="1"/>
          </p:cNvSpPr>
          <p:nvPr>
            <p:ph type="sldImg"/>
          </p:nvPr>
        </p:nvSpPr>
        <p:spPr>
          <a:ln/>
        </p:spPr>
      </p:sp>
      <p:sp>
        <p:nvSpPr>
          <p:cNvPr id="2037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37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347F-5391-45AA-ABAE-AE2B5B10281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5880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Θέση εικόνας διαφάνειας 1"/>
          <p:cNvSpPr>
            <a:spLocks noGrp="1" noRot="1" noChangeAspect="1" noTextEdit="1"/>
          </p:cNvSpPr>
          <p:nvPr>
            <p:ph type="sldImg"/>
          </p:nvPr>
        </p:nvSpPr>
        <p:spPr>
          <a:ln/>
        </p:spPr>
      </p:sp>
      <p:sp>
        <p:nvSpPr>
          <p:cNvPr id="20582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582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35223-3D94-4778-AB11-698D8247D737}"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0906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Θέση εικόνας διαφάνειας 1"/>
          <p:cNvSpPr>
            <a:spLocks noGrp="1" noRot="1" noChangeAspect="1" noTextEdit="1"/>
          </p:cNvSpPr>
          <p:nvPr>
            <p:ph type="sldImg"/>
          </p:nvPr>
        </p:nvSpPr>
        <p:spPr>
          <a:ln/>
        </p:spPr>
      </p:sp>
      <p:sp>
        <p:nvSpPr>
          <p:cNvPr id="207875"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7876"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46C79F-1A2A-4AA6-B6DC-FA4D4629D46F}"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3487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Θέση εικόνας διαφάνειας 1"/>
          <p:cNvSpPr>
            <a:spLocks noGrp="1" noRot="1" noChangeAspect="1" noTextEdit="1"/>
          </p:cNvSpPr>
          <p:nvPr>
            <p:ph type="sldImg"/>
          </p:nvPr>
        </p:nvSpPr>
        <p:spPr>
          <a:ln/>
        </p:spPr>
      </p:sp>
      <p:sp>
        <p:nvSpPr>
          <p:cNvPr id="20992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992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41ABC1-4A6A-48EB-8210-4F968536565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2224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Θέση εικόνας διαφάνειας 1"/>
          <p:cNvSpPr>
            <a:spLocks noGrp="1" noRot="1" noChangeAspect="1" noTextEdit="1"/>
          </p:cNvSpPr>
          <p:nvPr>
            <p:ph type="sldImg"/>
          </p:nvPr>
        </p:nvSpPr>
        <p:spPr>
          <a:ln/>
        </p:spPr>
      </p:sp>
      <p:sp>
        <p:nvSpPr>
          <p:cNvPr id="209923"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09924"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41ABC1-4A6A-48EB-8210-4F9685365654}"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95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606E56-6EE6-49C9-9452-BC8132A1AD5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47" name="Θέση εικόνας διαφάνειας 1"/>
          <p:cNvSpPr>
            <a:spLocks noGrp="1" noRot="1" noChangeAspect="1" noTextEdit="1"/>
          </p:cNvSpPr>
          <p:nvPr>
            <p:ph type="sldImg"/>
          </p:nvPr>
        </p:nvSpPr>
        <p:spPr>
          <a:ln/>
        </p:spPr>
      </p:sp>
      <p:sp>
        <p:nvSpPr>
          <p:cNvPr id="82948"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82949"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132375-F2E1-4E81-AE46-A3921640A02C}"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2750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Θέση εικόνας διαφάνειας 1"/>
          <p:cNvSpPr>
            <a:spLocks noGrp="1" noRot="1" noChangeAspect="1" noTextEdit="1"/>
          </p:cNvSpPr>
          <p:nvPr>
            <p:ph type="sldImg"/>
          </p:nvPr>
        </p:nvSpPr>
        <p:spPr>
          <a:ln/>
        </p:spPr>
      </p:sp>
      <p:sp>
        <p:nvSpPr>
          <p:cNvPr id="21197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1197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211031-BBCA-43ED-B060-7943C870DD3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2698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Θέση εικόνας διαφάνειας 1"/>
          <p:cNvSpPr>
            <a:spLocks noGrp="1" noRot="1" noChangeAspect="1" noTextEdit="1"/>
          </p:cNvSpPr>
          <p:nvPr>
            <p:ph type="sldImg"/>
          </p:nvPr>
        </p:nvSpPr>
        <p:spPr>
          <a:ln/>
        </p:spPr>
      </p:sp>
      <p:sp>
        <p:nvSpPr>
          <p:cNvPr id="21401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1402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E66B3-F628-4AF8-9C1F-3044EA22A41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8919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Θέση εικόνας διαφάνειας 1"/>
          <p:cNvSpPr>
            <a:spLocks noGrp="1" noRot="1" noChangeAspect="1" noTextEdit="1"/>
          </p:cNvSpPr>
          <p:nvPr>
            <p:ph type="sldImg"/>
          </p:nvPr>
        </p:nvSpPr>
        <p:spPr>
          <a:ln/>
        </p:spPr>
      </p:sp>
      <p:sp>
        <p:nvSpPr>
          <p:cNvPr id="21606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1606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739928-F384-4CB1-8125-38C78D6F422C}"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336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Θέση εικόνας διαφάνειας 1"/>
          <p:cNvSpPr>
            <a:spLocks noGrp="1" noRot="1" noChangeAspect="1" noTextEdit="1"/>
          </p:cNvSpPr>
          <p:nvPr>
            <p:ph type="sldImg"/>
          </p:nvPr>
        </p:nvSpPr>
        <p:spPr>
          <a:ln/>
        </p:spPr>
      </p:sp>
      <p:sp>
        <p:nvSpPr>
          <p:cNvPr id="218115"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18116"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BC80E0-07E2-4935-927B-09676CBF3A89}"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5380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Θέση εικόνας διαφάνειας 1"/>
          <p:cNvSpPr>
            <a:spLocks noGrp="1" noRot="1" noChangeAspect="1" noTextEdit="1"/>
          </p:cNvSpPr>
          <p:nvPr>
            <p:ph type="sldImg"/>
          </p:nvPr>
        </p:nvSpPr>
        <p:spPr>
          <a:ln/>
        </p:spPr>
      </p:sp>
      <p:sp>
        <p:nvSpPr>
          <p:cNvPr id="2222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222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FA23F4-37BD-4055-9A6F-549F95511A17}"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0031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Θέση εικόνας διαφάνειας 1"/>
          <p:cNvSpPr>
            <a:spLocks noGrp="1" noRot="1" noChangeAspect="1" noTextEdit="1"/>
          </p:cNvSpPr>
          <p:nvPr>
            <p:ph type="sldImg"/>
          </p:nvPr>
        </p:nvSpPr>
        <p:spPr>
          <a:ln/>
        </p:spPr>
      </p:sp>
      <p:sp>
        <p:nvSpPr>
          <p:cNvPr id="229379"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29380"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D156A1-3C49-42E0-828C-3317AC02B889}"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90208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Θέση εικόνας διαφάνειας 1"/>
          <p:cNvSpPr>
            <a:spLocks noGrp="1" noRot="1" noChangeAspect="1" noTextEdit="1"/>
          </p:cNvSpPr>
          <p:nvPr>
            <p:ph type="sldImg"/>
          </p:nvPr>
        </p:nvSpPr>
        <p:spPr>
          <a:ln/>
        </p:spPr>
      </p:sp>
      <p:sp>
        <p:nvSpPr>
          <p:cNvPr id="231427"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3142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F57C-4719-4F31-B6BF-026FCCA4422B}"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037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a:ln/>
        </p:spPr>
      </p:sp>
      <p:sp>
        <p:nvSpPr>
          <p:cNvPr id="2478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478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56DF0-E938-49CD-AD17-93EDDEFE2DD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2579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a:ln/>
        </p:spPr>
      </p:sp>
      <p:sp>
        <p:nvSpPr>
          <p:cNvPr id="2478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478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56DF0-E938-49CD-AD17-93EDDEFE2DD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450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a:ln/>
        </p:spPr>
      </p:sp>
      <p:sp>
        <p:nvSpPr>
          <p:cNvPr id="2478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478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56DF0-E938-49CD-AD17-93EDDEFE2DD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128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AAB197-99FD-4699-8437-38008C4A7F26}"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19" name="Θέση εικόνας διαφάνειας 1"/>
          <p:cNvSpPr>
            <a:spLocks noGrp="1" noRot="1" noChangeAspect="1" noTextEdit="1"/>
          </p:cNvSpPr>
          <p:nvPr>
            <p:ph type="sldImg"/>
          </p:nvPr>
        </p:nvSpPr>
        <p:spPr>
          <a:ln/>
        </p:spPr>
      </p:sp>
      <p:sp>
        <p:nvSpPr>
          <p:cNvPr id="8602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8602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07EDE5-5841-4473-A01E-CA7F00C81DE3}"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85894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a:ln/>
        </p:spPr>
      </p:sp>
      <p:sp>
        <p:nvSpPr>
          <p:cNvPr id="2478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478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56DF0-E938-49CD-AD17-93EDDEFE2DD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7353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a:ln/>
        </p:spPr>
      </p:sp>
      <p:sp>
        <p:nvSpPr>
          <p:cNvPr id="247811" name="Θέση σημειώσεων 2"/>
          <p:cNvSpPr>
            <a:spLocks noGrp="1"/>
          </p:cNvSpPr>
          <p:nvPr>
            <p:ph type="body" idx="1"/>
          </p:nvPr>
        </p:nvSpPr>
        <p:spPr>
          <a:noFill/>
        </p:spPr>
        <p:txBody>
          <a:bodyPr/>
          <a:lstStyle/>
          <a:p>
            <a:r>
              <a:rPr lang="el-GR" altLang="el-GR">
                <a:latin typeface="Arial" panose="020B0604020202020204" pitchFamily="34" charset="0"/>
              </a:rPr>
              <a:t>γωγι</a:t>
            </a:r>
            <a:endParaRPr lang="en-GB" altLang="el-GR">
              <a:latin typeface="Arial" panose="020B0604020202020204" pitchFamily="34" charset="0"/>
            </a:endParaRPr>
          </a:p>
        </p:txBody>
      </p:sp>
      <p:sp>
        <p:nvSpPr>
          <p:cNvPr id="247812"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56DF0-E938-49CD-AD17-93EDDEFE2DD1}"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587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90CD48-6777-464C-A49D-9AC674278DB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39" name="Θέση εικόνας διαφάνειας 1"/>
          <p:cNvSpPr>
            <a:spLocks noGrp="1" noRot="1" noChangeAspect="1" noTextEdit="1"/>
          </p:cNvSpPr>
          <p:nvPr>
            <p:ph type="sldImg"/>
          </p:nvPr>
        </p:nvSpPr>
        <p:spPr>
          <a:ln/>
        </p:spPr>
      </p:sp>
      <p:sp>
        <p:nvSpPr>
          <p:cNvPr id="91140"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91141"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687F2-FF78-49DE-BC9A-A034AE75473E}"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318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36D92-7547-4F14-B677-A3A13289089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Θέση εικόνας διαφάνειας 1"/>
          <p:cNvSpPr>
            <a:spLocks noGrp="1" noRot="1" noChangeAspect="1" noTextEdit="1"/>
          </p:cNvSpPr>
          <p:nvPr>
            <p:ph type="sldImg"/>
          </p:nvPr>
        </p:nvSpPr>
        <p:spPr>
          <a:ln/>
        </p:spPr>
      </p:sp>
      <p:sp>
        <p:nvSpPr>
          <p:cNvPr id="93188" name="Θέση σημειώσεων 2"/>
          <p:cNvSpPr>
            <a:spLocks noGrp="1"/>
          </p:cNvSpPr>
          <p:nvPr>
            <p:ph type="body" idx="1"/>
          </p:nvPr>
        </p:nvSpPr>
        <p:spPr>
          <a:noFill/>
        </p:spPr>
        <p:txBody>
          <a:bodyPr/>
          <a:lstStyle/>
          <a:p>
            <a:pPr eaLnBrk="1" hangingPunct="1">
              <a:spcBef>
                <a:spcPct val="0"/>
              </a:spcBef>
            </a:pPr>
            <a:r>
              <a:rPr lang="el-GR" altLang="el-GR">
                <a:latin typeface="Arial" panose="020B0604020202020204" pitchFamily="34" charset="0"/>
              </a:rPr>
              <a:t>γωγι</a:t>
            </a:r>
            <a:endParaRPr lang="en-GB" altLang="el-GR">
              <a:latin typeface="Arial" panose="020B0604020202020204" pitchFamily="34" charset="0"/>
            </a:endParaRPr>
          </a:p>
        </p:txBody>
      </p:sp>
      <p:sp>
        <p:nvSpPr>
          <p:cNvPr id="93189"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1FC5A0-0FD4-4345-8421-9B7B04579692}" type="slidenum">
              <a:rPr kumimoji="0" lang="en-GB"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81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01508071-3707-472A-89C7-541A9F98B928}"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52411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6E4536-2A1F-430A-9812-BF41EFC9A18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002901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75EBF8C1-2675-4D39-A446-125441A8271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8466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B14F13-C1B8-478E-9E38-6BA0533B340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79096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3E18640-3C83-435A-A87A-3A2FEACD659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3127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4D27E4-3056-4927-886E-28556071BB6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972716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390B08F-1DDE-4444-87AA-025EC5D2E24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097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7347C98-061D-443D-8F50-E689518EDF2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324680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2672F0-046E-4608-91A6-29453539B36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73136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83597D-8827-4EB4-B8A3-CDD239406FF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62004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BE565B-1EE5-43CC-88CE-6E7B1F3024C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687843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72227-B4E8-406F-82D2-6C1F0118C9A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2019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endParaRPr lang="en-GB"/>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7B196C-86F3-46EB-992D-E867750B96F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388833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19EAF6-7DE9-46A5-B593-BAC84020707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028447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32D26F95-C559-4E30-935B-53B705043CCE}"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20347052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FD79EBC-BBF0-4CDA-A923-7A357CF4AFB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6062886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BC5A7F-8978-434D-A17B-E04CB06939D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893450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A254FBA-E84F-4117-AABA-C004AE8BF163}"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958067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68F8AF1-8B35-48B4-8BFB-5DC831317B0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03547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63298C-CEE2-4E59-8E2E-05C5F9B4DF1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830315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7DA123-DF80-4CB5-9E08-1A863D49E1A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0487071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7699953-E5D9-4482-B87E-58803EB32AB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12604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CA675C-7FDF-48CA-9A76-D40ACB1F24D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61616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01508071-3707-472A-89C7-541A9F98B928}"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26565529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C35FE6-7EBB-4000-B448-BF92AE87B50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8994849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B0E765-E925-4D9E-B00A-BB66CFEE78E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703412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B627B438-6799-4E5C-975C-CD914CEDDDC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01281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0A9296-BC21-43BF-B20E-43D3A2296B8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189469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62D509-ED75-4055-814C-B0FE9FF6637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98333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3F8974-362B-4659-9A78-55EE77BAA75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26130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0DED6C3-9B7B-4D97-8A73-554AE52A7F2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6445235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1EB6E4-A00D-4249-9AFD-0274362B8BA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646500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12363F-2F6E-49AC-B546-ACD9FF1C604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0306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208DF7-3B2F-487F-8082-2220A8D3654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81956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F4A4DB-2B36-48D6-BA46-2EB36A4366B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9469148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119D5-8725-499B-8C14-52A90BF522E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040429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AAC853-A4A8-4821-A2E2-E1362AC543D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1849025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02CE8D-F2F1-4E18-8E38-518A5786920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233153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54760E3C-72D2-4FA0-86D6-97867A9A1E6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76067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5137EE2-EC75-43C4-AD41-885D7E54840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116981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043F7F-7754-46C3-99BA-068E735E718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659092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3C6A56D-F11D-4A49-9ED0-124E80442CC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905064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CB1595B-62BC-42DB-B3B7-01C513EA19D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601974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8BB9C9-22B3-4C1C-8ACD-CE796C8C6FF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833643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3F76A1-B014-4357-91A0-B9FFDC2933A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04741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endParaRPr lang="en-GB"/>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21AAF58-7C66-4860-BBC5-90C93FF8703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6369086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4019F65-DCC1-4D2E-B3D5-FCF726C9764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242509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264F4A4-D566-4787-A140-19159306101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213970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F70B27D-E892-43BB-A7EB-A67FA75FF15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0937078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EE3E5A4-4AD9-46B3-86D4-ABCD83815E8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05696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20EF11B2-90AE-4A74-8F6D-CADB019B90A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741371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1267B09-B9D4-40F1-BB78-F9C654AF0CA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984702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ECDF6A-F063-4E42-BFF1-09F6691F5D0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894495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EDF8918-BF1E-4A97-A3DF-26F07740118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793258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3CDDED-4AA3-4C02-8F91-BCD4AFB494B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442002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224F3E-B564-4E08-B80A-AFC512E5AC3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0068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περιεχομένου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66F4DF3-4434-491D-B51B-AAAC9B0AA66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427912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3BAC38-BF9E-49FC-9986-358E159002F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557365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97E583E-E46C-4203-9CA7-84B879E3F88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630108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AB2507-5B79-4C19-872A-C8CD4DBA79E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333391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632879-78DE-40E1-98E2-571FC92690E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239845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7E1899-4DEC-48B1-9B42-699EEF7481B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803908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73E73AAC-296B-4B78-9335-258091E641A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461036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C472BB3-D817-457F-AF35-7914D2041F6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813431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4B5BB0-E661-4FF9-847C-0A5FD4E3943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42659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971EE1-029A-4B3F-8D19-6C3527DCD36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1507377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661B8B-556F-48D6-BFDD-704F4C96E00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89580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endParaRPr lang="en-GB"/>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A94498-B1F6-4D32-B62A-7ECC2EB3F953}"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511039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7CFA91-3E91-44C5-BE6F-6C0148B610B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140509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3EB5C3-BAFB-4A24-8E9D-93180048AFE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078470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17D72D-FF2B-4C7E-839E-351A7088727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071810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1CF4F8-7213-45AF-A4AE-24E72B57EEF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2591914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7E3E62-1751-4A5D-8160-A79D7E9FFFD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820977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83DB20-7C58-4D31-B88B-E8C6B78E5CF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71292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24588" name="Rectangle 12"/>
          <p:cNvSpPr>
            <a:spLocks noGrp="1" noChangeArrowheads="1"/>
          </p:cNvSpPr>
          <p:nvPr>
            <p:ph type="ctrTitle"/>
          </p:nvPr>
        </p:nvSpPr>
        <p:spPr>
          <a:xfrm>
            <a:off x="1320800" y="1676400"/>
            <a:ext cx="10363200" cy="1462088"/>
          </a:xfrm>
        </p:spPr>
        <p:txBody>
          <a:bodyPr/>
          <a:lstStyle>
            <a:lvl1pPr>
              <a:defRPr/>
            </a:lvl1pPr>
          </a:lstStyle>
          <a:p>
            <a:r>
              <a:rPr lang="fr-FR"/>
              <a:t>Click to edit Master title style</a:t>
            </a:r>
          </a:p>
        </p:txBody>
      </p:sp>
      <p:sp>
        <p:nvSpPr>
          <p:cNvPr id="2458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fr-FR"/>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lgn="ctr" eaLnBrk="0" hangingPunct="0">
              <a:defRPr>
                <a:solidFill>
                  <a:srgbClr val="1C1C1C"/>
                </a:solidFill>
              </a:defRPr>
            </a:lvl1pPr>
          </a:lstStyle>
          <a:p>
            <a:pPr fontAlgn="base">
              <a:spcBef>
                <a:spcPct val="0"/>
              </a:spcBef>
              <a:spcAft>
                <a:spcPct val="0"/>
              </a:spcAft>
              <a:defRPr/>
            </a:pPr>
            <a:endParaRPr lang="fr-FR"/>
          </a:p>
        </p:txBody>
      </p:sp>
      <p:sp>
        <p:nvSpPr>
          <p:cNvPr id="15" name="Rectangle 15"/>
          <p:cNvSpPr>
            <a:spLocks noGrp="1" noChangeArrowheads="1"/>
          </p:cNvSpPr>
          <p:nvPr>
            <p:ph type="ftr" sz="quarter" idx="11"/>
          </p:nvPr>
        </p:nvSpPr>
        <p:spPr>
          <a:xfrm>
            <a:off x="4572000" y="6248400"/>
            <a:ext cx="3860800" cy="457200"/>
          </a:xfrm>
        </p:spPr>
        <p:txBody>
          <a:bodyPr/>
          <a:lstStyle>
            <a:lvl1pPr eaLnBrk="0" hangingPunct="0">
              <a:defRPr>
                <a:solidFill>
                  <a:srgbClr val="1C1C1C"/>
                </a:solidFill>
              </a:defRPr>
            </a:lvl1pPr>
          </a:lstStyle>
          <a:p>
            <a:pPr fontAlgn="base">
              <a:spcBef>
                <a:spcPct val="0"/>
              </a:spcBef>
              <a:spcAft>
                <a:spcPct val="0"/>
              </a:spcAft>
              <a:defRPr/>
            </a:pPr>
            <a:endParaRPr lang="fr-FR"/>
          </a:p>
        </p:txBody>
      </p:sp>
      <p:sp>
        <p:nvSpPr>
          <p:cNvPr id="16" name="Rectangle 16"/>
          <p:cNvSpPr>
            <a:spLocks noGrp="1" noChangeArrowheads="1"/>
          </p:cNvSpPr>
          <p:nvPr>
            <p:ph type="sldNum" sz="quarter" idx="12"/>
          </p:nvPr>
        </p:nvSpPr>
        <p:spPr>
          <a:xfrm>
            <a:off x="9144000" y="6248400"/>
            <a:ext cx="2540000" cy="457200"/>
          </a:xfrm>
        </p:spPr>
        <p:txBody>
          <a:bodyPr/>
          <a:lstStyle>
            <a:lvl1pPr eaLnBrk="0" hangingPunct="0">
              <a:defRPr>
                <a:solidFill>
                  <a:srgbClr val="1C1C1C"/>
                </a:solidFill>
              </a:defRPr>
            </a:lvl1pPr>
          </a:lstStyle>
          <a:p>
            <a:pPr fontAlgn="base">
              <a:spcBef>
                <a:spcPct val="0"/>
              </a:spcBef>
              <a:spcAft>
                <a:spcPct val="0"/>
              </a:spcAft>
              <a:defRPr/>
            </a:pPr>
            <a:fld id="{8A5BCCC2-3556-42A2-8DC3-100287E355B2}"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7134814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5"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6"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10D8019A-3ADE-4E81-A17E-24103DA60A55}"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7531493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5"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6"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E94911A7-4A4C-4EE4-98B6-1EE18A64F2EB}"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18016955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6"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7"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BF5CCB5B-6742-40C6-95CE-5B6177B32C65}"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261398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51B6BE-2BED-40E5-B5B6-F731B30B920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2494166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8"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9"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DFD99F6D-0AB8-4916-A54E-67F58B70D0F2}"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4208395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4"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5"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AFE5920E-027B-469F-8F29-70F12A0C90A5}"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7571395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3"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4"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B86DA22B-C545-4402-8D03-8271A3AFF333}"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1942709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6"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7"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EB4B1E82-84CA-4AD4-B6CD-DA52B63BE266}"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41739123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6"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7"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319FFE4B-69CD-49E7-9975-1238AAD27B52}"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5497097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5"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6"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AC37B443-8759-44E2-96CD-642FB1D178AA}"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10313477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5"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6"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5CA0ECBE-B2D5-4C65-AEC7-0BAE8F9A573D}"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4468444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p:cNvSpPr>
            <a:spLocks noGrp="1" noChangeArrowheads="1"/>
          </p:cNvSpPr>
          <p:nvPr>
            <p:ph type="dt" sz="half" idx="10"/>
          </p:nvPr>
        </p:nvSpPr>
        <p:spPr/>
        <p:txBody>
          <a:bodyPr/>
          <a:lstStyle>
            <a:lvl1pPr algn="ctr" eaLnBrk="0" hangingPunct="0">
              <a:defRPr/>
            </a:lvl1pPr>
          </a:lstStyle>
          <a:p>
            <a:pPr fontAlgn="base">
              <a:spcBef>
                <a:spcPct val="0"/>
              </a:spcBef>
              <a:spcAft>
                <a:spcPct val="0"/>
              </a:spcAft>
              <a:defRPr/>
            </a:pPr>
            <a:endParaRPr lang="fr-FR"/>
          </a:p>
        </p:txBody>
      </p:sp>
      <p:sp>
        <p:nvSpPr>
          <p:cNvPr id="4" name="Rectangle 12"/>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fr-FR"/>
          </a:p>
        </p:txBody>
      </p:sp>
      <p:sp>
        <p:nvSpPr>
          <p:cNvPr id="5" name="Rectangle 13"/>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D771F16B-B617-458C-80BC-6372EFD8BDDF}"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791739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ED3D98FD-9671-4FDD-BDFC-E6EB4C7ECD9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042224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19F42A-704F-4CEA-BB7C-865F0C3B474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293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8F81B7-6876-477E-8232-C3AE14CF75C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2622663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930D32F-E367-4842-AA5F-13239DA8A36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31126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8833C3-5D6A-4F51-9686-96FDAE1BA87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936894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CFFC13-8A38-445D-8962-05E54420CE4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125451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EA3333E-C22C-4C4D-89D3-7E310BA661D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225993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DC2612-FC0B-4112-B517-5918505AF87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014849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EF7DCC-007A-406F-A9E8-2263E0D9F5B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959009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BD6A900-86FA-414E-A0F7-438BBF589EE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405972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46549F8-B2E6-4306-BB6C-B4F85F0A6E1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750869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B59A27-E777-431F-9A0C-1D05BDFD866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574441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979B831B-971F-42AF-900C-129DC05CF1C4}"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128336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lstStyle>
            <a:lvl1pPr algn="l">
              <a:defRPr sz="2000" b="1"/>
            </a:lvl1pPr>
          </a:lstStyle>
          <a:p>
            <a:r>
              <a:rPr lang="el-GR"/>
              <a:t>Στυλ κύριου τίτλου</a:t>
            </a:r>
            <a:endParaRPr lang="en-GB"/>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1BD3ABE-FE36-4C1C-8740-13EF920DEEB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927692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4E19EC9-B185-4246-916C-5ADB34B6C8A2}"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149121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F88DD5-C0CF-4EDE-B0DB-98C4664F9DE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6652237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B593EA-44F8-42FE-83FC-08C04CC55EF5}"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6837595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E68897-5810-4297-A93B-A72A1C5BEC4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897343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7333DD8-FFC4-4F35-844A-43A6FB69325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88662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234337-4FCC-4536-A2EF-C7552077234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964306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C843BE2-E218-44F1-A6E9-64A1E81F186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7509557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B1316F-E57E-44DE-8B3C-6A82F29955E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932062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2D680B-E457-4A23-BF12-CCD316533E9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015065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FE5EA5-CBCE-428D-B549-3FB3F1B4459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86194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F4A4DB-2B36-48D6-BA46-2EB36A4366B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9517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lstStyle>
            <a:lvl1pPr algn="l">
              <a:defRPr sz="2000" b="1"/>
            </a:lvl1pPr>
          </a:lstStyle>
          <a:p>
            <a:r>
              <a:rPr lang="el-GR"/>
              <a:t>Στυλ κύριου τίτλου</a:t>
            </a:r>
            <a:endParaRPr lang="en-GB"/>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8901B2-EDCB-4656-A5CC-DC68A5143EA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28723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CA09CAC9-A742-47EE-9174-5B060D4FF9C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871179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CB90220-875B-420E-BD15-2FD4D802A21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393876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24E35C3-12CE-47C3-8C10-89DA9D0D257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040909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3B1CF8-05AB-4665-A3AC-270768A4C7B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374349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54C1D4-5907-42F4-8E69-BE88080A29C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542717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B0D707-5204-4BA0-A795-059CDBE5879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045938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7F29AA-5AEB-4509-8D0D-44D94571A88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790262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0B1664-87E2-4D0C-B0E5-71B4BA6337E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708219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A4DB41-0B27-439D-B5CA-0B25C8FAA89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347972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C8B804-AB32-405A-9566-8947877AF4D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5362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6E4536-2A1F-430A-9812-BF41EFC9A18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908785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E4A29B-39FA-4CC5-BCA8-FB12B32F0EA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512666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D1B222E8-5179-4868-9166-6CA16D89770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26972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E0AAAE-C079-4DD2-A3DE-4C69840C544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211007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24B6D59-3EC0-445A-BB93-42496497C11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192413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12BC0-C1F1-4131-859D-385D29F88F8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931195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1C7DB2-9FD7-4C68-B3AA-7583D137237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988851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1400E1C-E225-4164-A492-FEDF62596CB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041373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0CFB490-1B10-48C8-BB6D-9BF630BB92B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95690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1CC5E9-7D73-4FD6-AE6B-01E16387638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050927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2542557-1058-4FE7-AD9F-98D9DF20A1F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50119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endParaRPr lang="en-GB"/>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7B196C-86F3-46EB-992D-E867750B96F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446083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80708A-210B-4820-BB29-E0A1D3B77D3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481014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C70A39C-51C9-4E27-A926-70E462D5882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27463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3216A88C-B16A-48BD-A5B5-24A8607221E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76016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626E4B-72E9-439F-8F49-3DE2EB5F9E2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756729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B2D9943-74B4-4388-8BF2-51CEAA15A25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213717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CBBEB4-1C11-490B-9E39-5A5859884E5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6490310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2D3DFF-C424-4B91-AB72-1C0E2E4DEF8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538257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4EADB5-2CD2-42FD-B141-BAEFBF03CE3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806405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E9F3163-B1C1-41AB-8220-2E0B8061048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114400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AB1A18-8464-40C3-AD43-12DB427B0E1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2988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F1FD65FA-8321-4CAA-80F3-24536006B61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0722183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505A4ED-1F58-443D-B725-2B43D4078C1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8070380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420F04-5353-461C-8721-774C3A86A60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527957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C7ACC1-E0B3-4C28-881B-D6A5D436981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99723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916637EA-17BD-4FB8-A4DB-E5E28E78525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316660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B11DEF2-9354-4ED6-B609-C77417BA2F0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035548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434E2E-7E9A-4DDA-A9DF-191894F22CF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39024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3CE8A1-BFE4-4B91-B984-7046627496C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23156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876FFA-E514-4B50-873B-22393299326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318045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5C90F0-F993-471B-B7F6-B01E7B7127B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8861991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348CF1-9410-40D1-9100-D00CD4BC0FB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7071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50F24C-070A-43F3-9508-4737AAFECB2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16671504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28EAB9-D3FB-4D59-9EF5-8AD398745C8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42052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BC235E-10AA-4CB5-9436-F930729DEE7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278013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E152E42-73A1-4A73-A24C-125A1AF13EE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693390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BD3505-E8A0-4E83-AC18-15A6CDF2B20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160101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81784A64-6037-4ED4-B7DD-6DE9DBEB98F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339904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0BB043-D947-451D-8403-C4762DB4657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736480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90E6BA7-9E4B-40BC-8D3F-6844DD79935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406158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53CAF5-DF88-4C06-8BD2-43979B38807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093290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AF114C-F939-4CE6-921D-8A9D33B6CDD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862253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C25A3A-77F7-4F35-8A57-215B93A1299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97832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7A90FC-EE82-4C85-9E90-160F97C1EE2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589631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4376E4-C154-4402-ABE5-6C5A05B26CA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800463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A046CB-1867-469B-B4F6-142A0D1880C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783856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4629754-3462-438F-AAEF-03E0220A50B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708081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5D4ED4-032F-479E-B04F-BBC12C5B2A4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766624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C0F96A-3926-4D51-A228-C501EE0B371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369221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18414F53-8FAF-4AF3-B4CB-D209F54F1BF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191687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B1568B-870F-4788-8933-407A5547FC8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309075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A1CCCC-93D4-40AB-B369-CA96F8F1CCC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5408405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7D1CE3-8254-49EF-860D-E09A4C0EB05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0309734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9EC264-B78E-4266-AD0B-E36F5228ED4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34611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1A6972C-29DC-40A9-A4E5-EF5263EB83C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28033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CEDD5DC-0C60-4BE0-8072-CD42B779528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513979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449ECF1-652D-411C-955F-659D754F127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462396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9F0B88-DD8D-4001-89A1-40D10B83758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1961478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E91BD3-2AB6-4ED9-86B9-41A8B038134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832521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A76915-F405-448B-A3A1-E5BB28A9877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51622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02A9E64-DC58-491F-8FE8-B0C9340BB7D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192007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F0602C5C-780B-4369-92C5-BEA52173006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3374955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A11682-D1DB-4D4E-A759-7606A32F5FA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357429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3AE94F-8FEA-4E88-B3D1-D864C2285EE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670496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99699A9-74E4-4FEB-A17F-1D350E6338F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60317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EED95F-01BF-46BF-88DE-C9198C736B7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0427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C119867-066D-4F22-ADFA-DF54E0949E9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543729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BBDF5F7-03C7-475F-85EC-6DD1E6A63D1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683191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5A988E7-C1C0-4E1E-A650-547786F92AB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1193426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1CAD6C-BFF2-48C1-AE59-588257CB662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245580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CB8A46-1385-4EF2-970F-DFF8AC0A930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798477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956D4C-27FC-48B9-AA20-F3A32E88679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5432331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76E5E3-1177-435F-B63D-71E3A997AD8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346186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AE1C97B2-555A-47D2-A8CC-F500C4D7C38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980886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1C4BB-BC1F-43B6-8DE1-5C874D3AF65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0773986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8B05E0B-6C03-4DCA-AF33-CA2149DE209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75208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9E78B4-39E6-41CB-8487-BF5A5509C49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641209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BCA318-F53E-4AF0-8052-5C52F112F45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883985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BD333C3-ED24-45DC-8294-10206E56B76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638667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83B219-0DC7-4A3D-A4B2-D058FA2D5AF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61923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EF7D85-7C43-4927-AFE6-0AB65025FB7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781952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9C2EC5-0240-48EE-A878-2858F4F0512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141100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BB4AF0-11C4-4F74-A261-ECAF3B2CED8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396866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CDDC4B-012A-4D2D-B343-9B73C7EB848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316297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B0D8590-DF45-4205-BE04-F0225AE616B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3427557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9F3187E9-AAEA-42A8-A14F-3DCB3E706DD4}"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38425894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4C647B-8D3C-4DC5-AD85-A3D8FE0F7115}"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9672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F343E-F567-4741-80EF-8B8DFCA397D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966206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F5E5A96-E685-4CEA-AD4A-CDB49F04CC7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810197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D7C1AD-E80E-4567-9EC5-938BCFAD9DF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6914421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45B6C6-3575-416A-A33C-DC932328D02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44715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A7F2E7D-DDB5-45B9-9FA7-B8314EC5374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6802908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CDD08B-CC6A-4FEF-8C33-86AE4FD2529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5188525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2A82E8A-862C-42B0-AFE9-B63F8C098AC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945681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76002-961F-415D-BA1F-B7F36A58CC3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860756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43C883-1220-4896-ADC9-2FE07F8BA3B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7621770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CFE1E68-7495-4076-BDDC-E020AC68B56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6853478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B8DC9D30-C866-49DB-BA44-ECA4347CF9E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646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endParaRPr lang="en-GB"/>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21AAF58-7C66-4860-BBC5-90C93FF8703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29195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87DC86-149E-46AE-A2AB-3E1EC323930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602574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03AEED-4FA6-4656-8609-31A680EB84A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666400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E14F819-79F5-4FA7-9D40-084AE5A33E7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304874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6D50FB-BB56-447C-A677-2E4FBF7969C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9613231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21AC2B-CCAB-4E89-939E-482CD3DE2B6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006195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3FCC663-9FAC-4BAD-830B-AE696F3607F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57557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B49FC8E-B5CF-467A-886D-A97D238139A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907706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76D5A6-C9B6-48F4-AD91-93EBFB90B99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1269416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049D6A-F488-45F7-9BC9-B0B4D1F0455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483366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BD9DAA-AFCC-4699-85A5-F312539F589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44371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FA717B-B598-4DEB-9502-E64FCC21685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42893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6630FD-B828-487C-AE46-FED6F8D9F25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013501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0586513A-25B1-4822-86DE-085F96A51AA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2679137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52FFB8-AE88-443B-B0D4-96A9601A626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878072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87EF33-8A5E-4099-AE99-B79884203A9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260237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D0FB3F-468B-4F06-A045-AA1212971C4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113168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3ABEF0-4FD6-476F-BE30-5AC183EF4BC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448659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83B1CA-C07C-4A92-8F3B-9EC6D1350C1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198663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04C3F75-5C5F-499D-B9F6-836833723E4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372452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50404D9-63BB-47C6-9EE6-5D560275052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435325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C64F9D-A03F-43F9-837B-757402A842C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5813740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7F0FFB-1613-495D-AC8A-5B1EC5CAF3D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98432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A8CB9E-A220-4362-AA91-AC108EA4AB7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059671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AAE4EDE-4E8A-4BA4-8E86-0876468D401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498834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232BEE95-13D0-49A3-AB92-35CE3C0A2C6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66694798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AC89A8-0086-4BA7-A748-FAFAD368BF4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791102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0551F1-4BBB-49CC-808D-08E5C2EABFF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490885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CAC7F5-B812-41DA-BE7B-763BC44371D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731304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DF5854-F82A-4FD8-94C6-C08A9370FCE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07400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A33E7A-6765-4911-90DE-BADA315BDCE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022955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C941B1-68FE-48C0-BBFE-63D2CC18026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2679442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A188D65-80D8-49A2-8DFA-AB7B6091186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681113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4D0BAD-23C1-4E1C-ADFB-E3BD8BDFBED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0BF55A-5DFB-45CE-B808-7016350DF05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75110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DA76B4-EA75-4D5C-8FCB-4C8F0B86A94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883507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76F498-5053-42B3-983D-F059F0182C0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409112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EABF7F7E-EFCC-4B77-A614-71DC32B17F0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8925392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036211-2CE1-4402-8A9C-497444B8AED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5242610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9385F9-377A-47D9-BDCA-4B3682C029B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028557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595931-3D1F-4F28-8FFB-C3DD4B0FD40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524074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2955B5-543E-4423-9B17-EC7E623DCCD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872360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06AB75-5DCE-4936-A3DC-36713990482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37983261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E67426-BDD0-4E72-B1DF-C7960FBFB2B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305623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C34219-CCA9-4821-AF8D-CB37ABC8143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49915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01508071-3707-472A-89C7-541A9F98B928}"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18492614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AF4ED3-22B7-42EF-BCAF-095731BE346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523831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B92BA95-5747-4388-B622-6F70BFD5CE7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5204803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27998F0-D613-4BC5-A7CC-BB87E617232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1024134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EE0D8D16-0B58-4F89-9DD7-741B919C61BB}"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6383591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6561CDB-7A56-47CC-8163-A6C81F6594C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652226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CBABE6-ED28-4388-B827-DFCB4ED96B9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3973009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9E56FE-7A9A-4F2D-B371-6862F52940BC}"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0887018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F82E84-8CE4-4267-88FF-0CBA30AC038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5290900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5FB60C-4518-472C-AA4A-89BDA091D56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7238585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6C9D6F-10B3-475F-AB98-281AA9E2D55C}"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325277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F4A4DB-2B36-48D6-BA46-2EB36A4366B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05366365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C927D6-F67F-4B3F-8ED8-B8C7A69DB9F2}"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55476046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16D513-70BC-40C9-85ED-0F61722B9B8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0629561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7A500D-426C-461A-96A7-5F1D5F06982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0309839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95D6BD5-9F3D-4A3E-83CF-4F7FDB8E7B0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30178150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FFB5FCD1-8B3C-4F4B-BEA9-6CD07CFE7924}"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7780963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8F6D0B-053B-4FD8-83C5-7689B410F4A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9565385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7DE82C-7BB2-45BF-8E7D-6437267A7995}"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87149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BA573D3-C829-4C57-B3BF-F43BBEBBF34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7185542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49A910-38A6-4A37-A021-5C308D575BC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2517682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5D7FFD2-83DF-4582-8B58-D651547B156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28783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endParaRPr lang="en-GB"/>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21AAF58-7C66-4860-BBC5-90C93FF8703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35872539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00CCCB-BC0F-427D-A53D-C8F2021E8CD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504135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0C51A6B-4496-427D-BD1B-E369D7D6E14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830520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C2BECB-0631-4275-A015-9F43439B762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6133500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DE96F7-D3E7-4200-81D1-F22748F0B4C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8418846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72CE646-F45F-493B-A2DE-61C023EED15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74814010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1C1C1C"/>
              </a:solidFill>
              <a:effectLst/>
              <a:uLnTx/>
              <a:uFillTx/>
              <a:latin typeface="Tahoma"/>
              <a:ea typeface="+mn-ea"/>
              <a:cs typeface="+mn-cs"/>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1C1C1C"/>
              </a:solidFill>
              <a:effectLst/>
              <a:uLnTx/>
              <a:uFillTx/>
              <a:latin typeface="Tahoma"/>
              <a:ea typeface="+mn-ea"/>
              <a:cs typeface="+mn-cs"/>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8B254F-F806-4D01-90C9-E5F3D809F732}" type="slidenum">
              <a:rPr kumimoji="0" lang="en-GB" altLang="el-GR" sz="1400" b="0" i="0" u="none" strike="noStrike" kern="1200" cap="none" spc="0" normalizeH="0" baseline="0" noProof="0" smtClean="0">
                <a:ln>
                  <a:noFill/>
                </a:ln>
                <a:solidFill>
                  <a:srgbClr val="1C1C1C"/>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1C1C1C"/>
              </a:solidFill>
              <a:effectLst/>
              <a:uLnTx/>
              <a:uFillTx/>
              <a:latin typeface="Tahoma"/>
              <a:ea typeface="+mn-ea"/>
              <a:cs typeface="+mn-cs"/>
            </a:endParaRPr>
          </a:p>
        </p:txBody>
      </p:sp>
    </p:spTree>
    <p:extLst>
      <p:ext uri="{BB962C8B-B14F-4D97-AF65-F5344CB8AC3E}">
        <p14:creationId xmlns:p14="http://schemas.microsoft.com/office/powerpoint/2010/main" val="31599308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DC06E5-24E7-450B-AF93-4FD60823B921}"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621958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A8528F-029A-427D-AEF9-722F5535B22E}"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917069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707311-B613-4368-A350-8BB5979E4A5E}"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8302354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6F3D9B-05DC-487D-B912-49766EA8CC73}"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8258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περιεχομένου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66F4DF3-4434-491D-B51B-AAAC9B0AA66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0993684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6F967D-7D7B-40A0-8792-E4DD1B3D0042}"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3502227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3"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4EA118-D448-4691-8DF2-B2A0F6D6432E}"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811726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B2051E-F494-4E64-86CA-DF0F2FECA412}"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397340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FC2F82-35F1-4D5B-9514-429EDB6D994A}"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6084937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B1E046-E1BC-4D39-887E-6704EDA0792E}"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066216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0C2C42-17D8-458F-9C91-636F9391B3BC}"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536154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FFB5FCD1-8B3C-4F4B-BEA9-6CD07CFE7924}"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41711508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8F6D0B-053B-4FD8-83C5-7689B410F4A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76662273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7DE82C-7BB2-45BF-8E7D-6437267A7995}"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3975259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BA573D3-C829-4C57-B3BF-F43BBEBBF34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68785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endParaRPr lang="en-GB"/>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A94498-B1F6-4D32-B62A-7ECC2EB3F953}"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56400494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49A910-38A6-4A37-A021-5C308D575BC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9631522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5D7FFD2-83DF-4582-8B58-D651547B156F}"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319516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00CCCB-BC0F-427D-A53D-C8F2021E8CD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4451040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0C51A6B-4496-427D-BD1B-E369D7D6E14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1876690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C2BECB-0631-4275-A015-9F43439B762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7865256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DE96F7-D3E7-4200-81D1-F22748F0B4C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24166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72CE646-F45F-493B-A2DE-61C023EED15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32427817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F974D946-3B94-4FE7-A13E-9BFEC7FEC919}"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4690480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A782A5-C273-4003-AFCA-378A29CEACB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0258086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37CE8A6-5B14-4856-B18E-7C623CEEC80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500249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51B6BE-2BED-40E5-B5B6-F731B30B920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5361404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6F939A-5A83-4672-98EF-7960CC7706C3}"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0472500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2C4338-D48A-4289-8939-DC608678B06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80079242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E26D14-6633-4F5A-939A-ADDA87E64E5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38992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BA67D15-C664-479E-A71E-45AB99A4240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5338773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4BD4A3-354F-4977-8047-DF5BEE9E074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1516433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E4B4DC6-326A-48B4-AF62-614753BE81E2}"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9316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A1C3CF-F3D2-4E50-A0A2-98AC8240482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95303115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38C1A31-4F2C-4B4C-8D7F-6278DDB445AB}"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015781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398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333680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περιεχομένου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66F4DF3-4434-491D-B51B-AAAC9B0AA66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3611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8F81B7-6876-477E-8232-C3AE14CF75C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4314898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27013254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1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80987379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extLst>
      <p:ext uri="{BB962C8B-B14F-4D97-AF65-F5344CB8AC3E}">
        <p14:creationId xmlns:p14="http://schemas.microsoft.com/office/powerpoint/2010/main" val="37297547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41850227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2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2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37908268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2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27173141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3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15305720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3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337903947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3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3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21983694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
        <p:nvSpPr>
          <p:cNvPr id="4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solidFill>
                <a:srgbClr val="000000"/>
              </a:solidFill>
              <a:latin typeface="Arial"/>
            </a:endParaRPr>
          </a:p>
        </p:txBody>
      </p:sp>
    </p:spTree>
    <p:extLst>
      <p:ext uri="{BB962C8B-B14F-4D97-AF65-F5344CB8AC3E}">
        <p14:creationId xmlns:p14="http://schemas.microsoft.com/office/powerpoint/2010/main" val="798179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lstStyle>
            <a:lvl1pPr algn="l">
              <a:defRPr sz="2000" b="1"/>
            </a:lvl1pPr>
          </a:lstStyle>
          <a:p>
            <a:r>
              <a:rPr lang="el-GR"/>
              <a:t>Στυλ κύριου τίτλου</a:t>
            </a:r>
            <a:endParaRPr lang="en-GB"/>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1BD3ABE-FE36-4C1C-8740-13EF920DEEB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6321615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F4C2ADD-3915-D62F-8AD2-B4CC617689BD}"/>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5EBB435A-1D71-2EE2-0D63-790E087AFA0F}"/>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085B9168-3077-3165-4B2D-AE843DFCC8FA}"/>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11" name="Rectangle 5">
                <a:extLst>
                  <a:ext uri="{FF2B5EF4-FFF2-40B4-BE49-F238E27FC236}">
                    <a16:creationId xmlns:a16="http://schemas.microsoft.com/office/drawing/2014/main" id="{38DD8A27-34D0-2630-4CC2-143A1C68E54C}"/>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grpSp>
          <p:nvGrpSpPr>
            <p:cNvPr id="4" name="Group 6">
              <a:extLst>
                <a:ext uri="{FF2B5EF4-FFF2-40B4-BE49-F238E27FC236}">
                  <a16:creationId xmlns:a16="http://schemas.microsoft.com/office/drawing/2014/main" id="{06249261-267C-36AB-11BA-CB2ABC71DE4B}"/>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A2A459BF-B635-84CC-DE77-9FF09692EB3C}"/>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9" name="Rectangle 8">
                <a:extLst>
                  <a:ext uri="{FF2B5EF4-FFF2-40B4-BE49-F238E27FC236}">
                    <a16:creationId xmlns:a16="http://schemas.microsoft.com/office/drawing/2014/main" id="{5D10B5D8-5F07-8105-8B3E-D95851690586}"/>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5" name="Rectangle 9">
              <a:extLst>
                <a:ext uri="{FF2B5EF4-FFF2-40B4-BE49-F238E27FC236}">
                  <a16:creationId xmlns:a16="http://schemas.microsoft.com/office/drawing/2014/main" id="{5677C62A-2E41-CB3A-E0B8-7B31CBA989B0}"/>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6" name="Rectangle 10">
              <a:extLst>
                <a:ext uri="{FF2B5EF4-FFF2-40B4-BE49-F238E27FC236}">
                  <a16:creationId xmlns:a16="http://schemas.microsoft.com/office/drawing/2014/main" id="{DD55F890-10F5-6783-568D-B7E26C23FA7C}"/>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7" name="Rectangle 11">
              <a:extLst>
                <a:ext uri="{FF2B5EF4-FFF2-40B4-BE49-F238E27FC236}">
                  <a16:creationId xmlns:a16="http://schemas.microsoft.com/office/drawing/2014/main" id="{66EB9817-D273-011F-C6C5-F3072B2C594C}"/>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2" name="Rectangle 14">
            <a:extLst>
              <a:ext uri="{FF2B5EF4-FFF2-40B4-BE49-F238E27FC236}">
                <a16:creationId xmlns:a16="http://schemas.microsoft.com/office/drawing/2014/main" id="{20EE9846-5E23-692C-CC9D-7A8A3A2F23F8}"/>
              </a:ext>
            </a:extLst>
          </p:cNvPr>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GB" altLang="el-GR"/>
          </a:p>
        </p:txBody>
      </p:sp>
      <p:sp>
        <p:nvSpPr>
          <p:cNvPr id="13" name="Rectangle 15">
            <a:extLst>
              <a:ext uri="{FF2B5EF4-FFF2-40B4-BE49-F238E27FC236}">
                <a16:creationId xmlns:a16="http://schemas.microsoft.com/office/drawing/2014/main" id="{7F5F2C21-35CF-F63F-BD05-907ADF11F232}"/>
              </a:ext>
            </a:extLst>
          </p:cNvPr>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GB" altLang="el-GR"/>
          </a:p>
        </p:txBody>
      </p:sp>
      <p:sp>
        <p:nvSpPr>
          <p:cNvPr id="14" name="Rectangle 16">
            <a:extLst>
              <a:ext uri="{FF2B5EF4-FFF2-40B4-BE49-F238E27FC236}">
                <a16:creationId xmlns:a16="http://schemas.microsoft.com/office/drawing/2014/main" id="{926DF202-CAD8-8A3E-B883-DD7F20E495C3}"/>
              </a:ext>
            </a:extLst>
          </p:cNvPr>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7E41E4CA-3D15-4F41-BE73-8CA9BAD75F31}" type="slidenum">
              <a:rPr lang="en-GB" altLang="el-GR"/>
              <a:pPr>
                <a:defRPr/>
              </a:pPr>
              <a:t>‹#›</a:t>
            </a:fld>
            <a:endParaRPr lang="en-GB" altLang="el-GR"/>
          </a:p>
        </p:txBody>
      </p:sp>
    </p:spTree>
    <p:extLst>
      <p:ext uri="{BB962C8B-B14F-4D97-AF65-F5344CB8AC3E}">
        <p14:creationId xmlns:p14="http://schemas.microsoft.com/office/powerpoint/2010/main" val="40553500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2DDECCBC-E2AB-0734-74C3-5FECE64EC135}"/>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0D8C3AEF-A2BA-6A65-A533-D8DCE4A9F24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F68E1E99-9756-4F4E-B3E1-0C4DD3ECFCF2}"/>
              </a:ext>
            </a:extLst>
          </p:cNvPr>
          <p:cNvSpPr>
            <a:spLocks noGrp="1" noChangeArrowheads="1"/>
          </p:cNvSpPr>
          <p:nvPr>
            <p:ph type="sldNum" sz="quarter" idx="12"/>
          </p:nvPr>
        </p:nvSpPr>
        <p:spPr>
          <a:ln/>
        </p:spPr>
        <p:txBody>
          <a:bodyPr/>
          <a:lstStyle>
            <a:lvl1pPr>
              <a:defRPr/>
            </a:lvl1pPr>
          </a:lstStyle>
          <a:p>
            <a:pPr>
              <a:defRPr/>
            </a:pPr>
            <a:fld id="{CF2C5996-2C28-4731-A252-B88DEC3BC091}" type="slidenum">
              <a:rPr lang="en-GB" altLang="el-GR"/>
              <a:pPr>
                <a:defRPr/>
              </a:pPr>
              <a:t>‹#›</a:t>
            </a:fld>
            <a:endParaRPr lang="en-GB" altLang="el-GR"/>
          </a:p>
        </p:txBody>
      </p:sp>
    </p:spTree>
    <p:extLst>
      <p:ext uri="{BB962C8B-B14F-4D97-AF65-F5344CB8AC3E}">
        <p14:creationId xmlns:p14="http://schemas.microsoft.com/office/powerpoint/2010/main" val="7758948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FD6FCD6B-3242-2144-F1AE-F11B129BC9BC}"/>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521EABBB-FCA3-DF4D-9714-E41FC0C50762}"/>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23B90AB5-F0D2-9771-003C-BD1E8CA4FD5B}"/>
              </a:ext>
            </a:extLst>
          </p:cNvPr>
          <p:cNvSpPr>
            <a:spLocks noGrp="1" noChangeArrowheads="1"/>
          </p:cNvSpPr>
          <p:nvPr>
            <p:ph type="sldNum" sz="quarter" idx="12"/>
          </p:nvPr>
        </p:nvSpPr>
        <p:spPr>
          <a:ln/>
        </p:spPr>
        <p:txBody>
          <a:bodyPr/>
          <a:lstStyle>
            <a:lvl1pPr>
              <a:defRPr/>
            </a:lvl1pPr>
          </a:lstStyle>
          <a:p>
            <a:pPr>
              <a:defRPr/>
            </a:pPr>
            <a:fld id="{DC17B9E6-1086-4B6E-9699-9B206082A838}" type="slidenum">
              <a:rPr lang="en-GB" altLang="el-GR"/>
              <a:pPr>
                <a:defRPr/>
              </a:pPr>
              <a:t>‹#›</a:t>
            </a:fld>
            <a:endParaRPr lang="en-GB" altLang="el-GR"/>
          </a:p>
        </p:txBody>
      </p:sp>
    </p:spTree>
    <p:extLst>
      <p:ext uri="{BB962C8B-B14F-4D97-AF65-F5344CB8AC3E}">
        <p14:creationId xmlns:p14="http://schemas.microsoft.com/office/powerpoint/2010/main" val="6594495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a:extLst>
              <a:ext uri="{FF2B5EF4-FFF2-40B4-BE49-F238E27FC236}">
                <a16:creationId xmlns:a16="http://schemas.microsoft.com/office/drawing/2014/main" id="{220E30C1-A017-56D9-C915-8B829B728B46}"/>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7D34C1A0-9C79-7967-14C7-7DAAF35D2F41}"/>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4B72D948-28AC-DBB1-EAAD-257489150400}"/>
              </a:ext>
            </a:extLst>
          </p:cNvPr>
          <p:cNvSpPr>
            <a:spLocks noGrp="1" noChangeArrowheads="1"/>
          </p:cNvSpPr>
          <p:nvPr>
            <p:ph type="sldNum" sz="quarter" idx="12"/>
          </p:nvPr>
        </p:nvSpPr>
        <p:spPr>
          <a:ln/>
        </p:spPr>
        <p:txBody>
          <a:bodyPr/>
          <a:lstStyle>
            <a:lvl1pPr>
              <a:defRPr/>
            </a:lvl1pPr>
          </a:lstStyle>
          <a:p>
            <a:pPr>
              <a:defRPr/>
            </a:pPr>
            <a:fld id="{339F319B-E6AF-4687-A62A-06379DE2C253}" type="slidenum">
              <a:rPr lang="en-GB" altLang="el-GR"/>
              <a:pPr>
                <a:defRPr/>
              </a:pPr>
              <a:t>‹#›</a:t>
            </a:fld>
            <a:endParaRPr lang="en-GB" altLang="el-GR"/>
          </a:p>
        </p:txBody>
      </p:sp>
    </p:spTree>
    <p:extLst>
      <p:ext uri="{BB962C8B-B14F-4D97-AF65-F5344CB8AC3E}">
        <p14:creationId xmlns:p14="http://schemas.microsoft.com/office/powerpoint/2010/main" val="2728126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a:extLst>
              <a:ext uri="{FF2B5EF4-FFF2-40B4-BE49-F238E27FC236}">
                <a16:creationId xmlns:a16="http://schemas.microsoft.com/office/drawing/2014/main" id="{65925758-16D5-DE71-B5D0-CF712C60341B}"/>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8" name="Rectangle 12">
            <a:extLst>
              <a:ext uri="{FF2B5EF4-FFF2-40B4-BE49-F238E27FC236}">
                <a16:creationId xmlns:a16="http://schemas.microsoft.com/office/drawing/2014/main" id="{21C27067-0E2F-9B6E-15E9-DB24637677DF}"/>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9" name="Rectangle 13">
            <a:extLst>
              <a:ext uri="{FF2B5EF4-FFF2-40B4-BE49-F238E27FC236}">
                <a16:creationId xmlns:a16="http://schemas.microsoft.com/office/drawing/2014/main" id="{AFD32A95-4B1A-6A11-378E-825548EB9F4C}"/>
              </a:ext>
            </a:extLst>
          </p:cNvPr>
          <p:cNvSpPr>
            <a:spLocks noGrp="1" noChangeArrowheads="1"/>
          </p:cNvSpPr>
          <p:nvPr>
            <p:ph type="sldNum" sz="quarter" idx="12"/>
          </p:nvPr>
        </p:nvSpPr>
        <p:spPr>
          <a:ln/>
        </p:spPr>
        <p:txBody>
          <a:bodyPr/>
          <a:lstStyle>
            <a:lvl1pPr>
              <a:defRPr/>
            </a:lvl1pPr>
          </a:lstStyle>
          <a:p>
            <a:pPr>
              <a:defRPr/>
            </a:pPr>
            <a:fld id="{27C345D6-0AE2-40C7-8A85-51F51110CDD2}" type="slidenum">
              <a:rPr lang="en-GB" altLang="el-GR"/>
              <a:pPr>
                <a:defRPr/>
              </a:pPr>
              <a:t>‹#›</a:t>
            </a:fld>
            <a:endParaRPr lang="en-GB" altLang="el-GR"/>
          </a:p>
        </p:txBody>
      </p:sp>
    </p:spTree>
    <p:extLst>
      <p:ext uri="{BB962C8B-B14F-4D97-AF65-F5344CB8AC3E}">
        <p14:creationId xmlns:p14="http://schemas.microsoft.com/office/powerpoint/2010/main" val="158246411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a:extLst>
              <a:ext uri="{FF2B5EF4-FFF2-40B4-BE49-F238E27FC236}">
                <a16:creationId xmlns:a16="http://schemas.microsoft.com/office/drawing/2014/main" id="{3D2DBAC0-CD7B-E37B-8540-3EED41E4D10F}"/>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4" name="Rectangle 12">
            <a:extLst>
              <a:ext uri="{FF2B5EF4-FFF2-40B4-BE49-F238E27FC236}">
                <a16:creationId xmlns:a16="http://schemas.microsoft.com/office/drawing/2014/main" id="{0109A2B3-8717-0014-D294-92B7EC935E6A}"/>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5" name="Rectangle 13">
            <a:extLst>
              <a:ext uri="{FF2B5EF4-FFF2-40B4-BE49-F238E27FC236}">
                <a16:creationId xmlns:a16="http://schemas.microsoft.com/office/drawing/2014/main" id="{80A00DE9-9A8D-BAE3-81EC-23FC192E1D86}"/>
              </a:ext>
            </a:extLst>
          </p:cNvPr>
          <p:cNvSpPr>
            <a:spLocks noGrp="1" noChangeArrowheads="1"/>
          </p:cNvSpPr>
          <p:nvPr>
            <p:ph type="sldNum" sz="quarter" idx="12"/>
          </p:nvPr>
        </p:nvSpPr>
        <p:spPr>
          <a:ln/>
        </p:spPr>
        <p:txBody>
          <a:bodyPr/>
          <a:lstStyle>
            <a:lvl1pPr>
              <a:defRPr/>
            </a:lvl1pPr>
          </a:lstStyle>
          <a:p>
            <a:pPr>
              <a:defRPr/>
            </a:pPr>
            <a:fld id="{AAC2F9EA-9DD3-4721-BE96-7C9274146563}" type="slidenum">
              <a:rPr lang="en-GB" altLang="el-GR"/>
              <a:pPr>
                <a:defRPr/>
              </a:pPr>
              <a:t>‹#›</a:t>
            </a:fld>
            <a:endParaRPr lang="en-GB" altLang="el-GR"/>
          </a:p>
        </p:txBody>
      </p:sp>
    </p:spTree>
    <p:extLst>
      <p:ext uri="{BB962C8B-B14F-4D97-AF65-F5344CB8AC3E}">
        <p14:creationId xmlns:p14="http://schemas.microsoft.com/office/powerpoint/2010/main" val="1223715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20E1984-49E2-8FA8-8CA2-7AA6D7DC7431}"/>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3" name="Rectangle 12">
            <a:extLst>
              <a:ext uri="{FF2B5EF4-FFF2-40B4-BE49-F238E27FC236}">
                <a16:creationId xmlns:a16="http://schemas.microsoft.com/office/drawing/2014/main" id="{A9993179-FAA8-790F-75E2-E1E01A40B1DE}"/>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4" name="Rectangle 13">
            <a:extLst>
              <a:ext uri="{FF2B5EF4-FFF2-40B4-BE49-F238E27FC236}">
                <a16:creationId xmlns:a16="http://schemas.microsoft.com/office/drawing/2014/main" id="{8ADF9AEB-4CEB-D58D-504C-9D1AE42B722F}"/>
              </a:ext>
            </a:extLst>
          </p:cNvPr>
          <p:cNvSpPr>
            <a:spLocks noGrp="1" noChangeArrowheads="1"/>
          </p:cNvSpPr>
          <p:nvPr>
            <p:ph type="sldNum" sz="quarter" idx="12"/>
          </p:nvPr>
        </p:nvSpPr>
        <p:spPr>
          <a:ln/>
        </p:spPr>
        <p:txBody>
          <a:bodyPr/>
          <a:lstStyle>
            <a:lvl1pPr>
              <a:defRPr/>
            </a:lvl1pPr>
          </a:lstStyle>
          <a:p>
            <a:pPr>
              <a:defRPr/>
            </a:pPr>
            <a:fld id="{C9CF3661-4C0E-4145-A095-F662DA5DFDF5}" type="slidenum">
              <a:rPr lang="en-GB" altLang="el-GR"/>
              <a:pPr>
                <a:defRPr/>
              </a:pPr>
              <a:t>‹#›</a:t>
            </a:fld>
            <a:endParaRPr lang="en-GB" altLang="el-GR"/>
          </a:p>
        </p:txBody>
      </p:sp>
    </p:spTree>
    <p:extLst>
      <p:ext uri="{BB962C8B-B14F-4D97-AF65-F5344CB8AC3E}">
        <p14:creationId xmlns:p14="http://schemas.microsoft.com/office/powerpoint/2010/main" val="345251601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331A9EF8-3217-9938-4379-E7611C7ADCA8}"/>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50297942-1F0F-7425-F409-90E39BFCA954}"/>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908179E8-0C2D-F70D-E544-316A1C70EF96}"/>
              </a:ext>
            </a:extLst>
          </p:cNvPr>
          <p:cNvSpPr>
            <a:spLocks noGrp="1" noChangeArrowheads="1"/>
          </p:cNvSpPr>
          <p:nvPr>
            <p:ph type="sldNum" sz="quarter" idx="12"/>
          </p:nvPr>
        </p:nvSpPr>
        <p:spPr>
          <a:ln/>
        </p:spPr>
        <p:txBody>
          <a:bodyPr/>
          <a:lstStyle>
            <a:lvl1pPr>
              <a:defRPr/>
            </a:lvl1pPr>
          </a:lstStyle>
          <a:p>
            <a:pPr>
              <a:defRPr/>
            </a:pPr>
            <a:fld id="{C19ED2CA-2291-4219-A7B0-4E8987A3F578}" type="slidenum">
              <a:rPr lang="en-GB" altLang="el-GR"/>
              <a:pPr>
                <a:defRPr/>
              </a:pPr>
              <a:t>‹#›</a:t>
            </a:fld>
            <a:endParaRPr lang="en-GB" altLang="el-GR"/>
          </a:p>
        </p:txBody>
      </p:sp>
    </p:spTree>
    <p:extLst>
      <p:ext uri="{BB962C8B-B14F-4D97-AF65-F5344CB8AC3E}">
        <p14:creationId xmlns:p14="http://schemas.microsoft.com/office/powerpoint/2010/main" val="398868106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5367C0FB-E558-8D03-7BBD-B528E0AB77BD}"/>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632A5BDE-7A1D-EA9C-F010-9168F2A094FF}"/>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3289AB57-1A68-7F82-9ABD-6D8FAB044AEF}"/>
              </a:ext>
            </a:extLst>
          </p:cNvPr>
          <p:cNvSpPr>
            <a:spLocks noGrp="1" noChangeArrowheads="1"/>
          </p:cNvSpPr>
          <p:nvPr>
            <p:ph type="sldNum" sz="quarter" idx="12"/>
          </p:nvPr>
        </p:nvSpPr>
        <p:spPr>
          <a:ln/>
        </p:spPr>
        <p:txBody>
          <a:bodyPr/>
          <a:lstStyle>
            <a:lvl1pPr>
              <a:defRPr/>
            </a:lvl1pPr>
          </a:lstStyle>
          <a:p>
            <a:pPr>
              <a:defRPr/>
            </a:pPr>
            <a:fld id="{25209E92-0B25-4D49-B9D0-6C2427158FA0}" type="slidenum">
              <a:rPr lang="en-GB" altLang="el-GR"/>
              <a:pPr>
                <a:defRPr/>
              </a:pPr>
              <a:t>‹#›</a:t>
            </a:fld>
            <a:endParaRPr lang="en-GB" altLang="el-GR"/>
          </a:p>
        </p:txBody>
      </p:sp>
    </p:spTree>
    <p:extLst>
      <p:ext uri="{BB962C8B-B14F-4D97-AF65-F5344CB8AC3E}">
        <p14:creationId xmlns:p14="http://schemas.microsoft.com/office/powerpoint/2010/main" val="12109141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5CA60F28-3A7F-33FD-9BA0-1E884161A7F7}"/>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89C6EB5F-3DAF-F7E0-41EC-9F4DA4BA1A38}"/>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EB9E325C-2EBE-51B8-79E3-C7562F6B7409}"/>
              </a:ext>
            </a:extLst>
          </p:cNvPr>
          <p:cNvSpPr>
            <a:spLocks noGrp="1" noChangeArrowheads="1"/>
          </p:cNvSpPr>
          <p:nvPr>
            <p:ph type="sldNum" sz="quarter" idx="12"/>
          </p:nvPr>
        </p:nvSpPr>
        <p:spPr>
          <a:ln/>
        </p:spPr>
        <p:txBody>
          <a:bodyPr/>
          <a:lstStyle>
            <a:lvl1pPr>
              <a:defRPr/>
            </a:lvl1pPr>
          </a:lstStyle>
          <a:p>
            <a:pPr>
              <a:defRPr/>
            </a:pPr>
            <a:fld id="{4B341F45-0F95-4662-AC6D-5C3E65B8BA1F}" type="slidenum">
              <a:rPr lang="en-GB" altLang="el-GR"/>
              <a:pPr>
                <a:defRPr/>
              </a:pPr>
              <a:t>‹#›</a:t>
            </a:fld>
            <a:endParaRPr lang="en-GB" altLang="el-GR"/>
          </a:p>
        </p:txBody>
      </p:sp>
    </p:spTree>
    <p:extLst>
      <p:ext uri="{BB962C8B-B14F-4D97-AF65-F5344CB8AC3E}">
        <p14:creationId xmlns:p14="http://schemas.microsoft.com/office/powerpoint/2010/main" val="1514507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lstStyle>
            <a:lvl1pPr algn="l">
              <a:defRPr sz="2000" b="1"/>
            </a:lvl1pPr>
          </a:lstStyle>
          <a:p>
            <a:r>
              <a:rPr lang="el-GR"/>
              <a:t>Στυλ κύριου τίτλου</a:t>
            </a:r>
            <a:endParaRPr lang="en-GB"/>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8901B2-EDCB-4656-A5CC-DC68A5143EA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10118200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64EA4B6B-F312-61C4-AA99-959743F1D3A1}"/>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1520A425-976A-A85D-2B05-C00A95C5559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6B8AF40D-7BA0-4BDD-ED64-1591C1E09227}"/>
              </a:ext>
            </a:extLst>
          </p:cNvPr>
          <p:cNvSpPr>
            <a:spLocks noGrp="1" noChangeArrowheads="1"/>
          </p:cNvSpPr>
          <p:nvPr>
            <p:ph type="sldNum" sz="quarter" idx="12"/>
          </p:nvPr>
        </p:nvSpPr>
        <p:spPr>
          <a:ln/>
        </p:spPr>
        <p:txBody>
          <a:bodyPr/>
          <a:lstStyle>
            <a:lvl1pPr>
              <a:defRPr/>
            </a:lvl1pPr>
          </a:lstStyle>
          <a:p>
            <a:pPr>
              <a:defRPr/>
            </a:pPr>
            <a:fld id="{1798A6F5-92C5-48E9-99D6-1727EEC887A1}" type="slidenum">
              <a:rPr lang="en-GB" altLang="el-GR"/>
              <a:pPr>
                <a:defRPr/>
              </a:pPr>
              <a:t>‹#›</a:t>
            </a:fld>
            <a:endParaRPr lang="en-GB" altLang="el-GR"/>
          </a:p>
        </p:txBody>
      </p:sp>
    </p:spTree>
    <p:extLst>
      <p:ext uri="{BB962C8B-B14F-4D97-AF65-F5344CB8AC3E}">
        <p14:creationId xmlns:p14="http://schemas.microsoft.com/office/powerpoint/2010/main" val="302499983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65FE97B-246E-014D-6F49-D4FAD4A57214}"/>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AEAE5E17-AF57-EF85-AA9E-013C34939AC0}"/>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745BC4DF-36D1-0045-12F6-35B7C3DEBF26}"/>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sp>
            <p:nvSpPr>
              <p:cNvPr id="11" name="Rectangle 5">
                <a:extLst>
                  <a:ext uri="{FF2B5EF4-FFF2-40B4-BE49-F238E27FC236}">
                    <a16:creationId xmlns:a16="http://schemas.microsoft.com/office/drawing/2014/main" id="{5A21C6B7-7972-8287-7D84-0AE3CE45923D}"/>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grpSp>
        <p:grpSp>
          <p:nvGrpSpPr>
            <p:cNvPr id="4" name="Group 6">
              <a:extLst>
                <a:ext uri="{FF2B5EF4-FFF2-40B4-BE49-F238E27FC236}">
                  <a16:creationId xmlns:a16="http://schemas.microsoft.com/office/drawing/2014/main" id="{230C9D53-2C5C-8C6E-4D52-92FBDB0512FB}"/>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0E20F2B6-BE9F-18EE-D90C-2E2C96C70FEB}"/>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sp>
            <p:nvSpPr>
              <p:cNvPr id="9" name="Rectangle 8">
                <a:extLst>
                  <a:ext uri="{FF2B5EF4-FFF2-40B4-BE49-F238E27FC236}">
                    <a16:creationId xmlns:a16="http://schemas.microsoft.com/office/drawing/2014/main" id="{65D16126-4CA5-5666-BBA2-2EEC046FD56F}"/>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grpSp>
        <p:sp>
          <p:nvSpPr>
            <p:cNvPr id="5" name="Rectangle 9">
              <a:extLst>
                <a:ext uri="{FF2B5EF4-FFF2-40B4-BE49-F238E27FC236}">
                  <a16:creationId xmlns:a16="http://schemas.microsoft.com/office/drawing/2014/main" id="{ACEB244F-6D34-4FAE-DE4E-046CD175FEBE}"/>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sp>
          <p:nvSpPr>
            <p:cNvPr id="6" name="Rectangle 10">
              <a:extLst>
                <a:ext uri="{FF2B5EF4-FFF2-40B4-BE49-F238E27FC236}">
                  <a16:creationId xmlns:a16="http://schemas.microsoft.com/office/drawing/2014/main" id="{AC91E354-B448-6C21-B5AA-BE3F0563085B}"/>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sp>
          <p:nvSpPr>
            <p:cNvPr id="7" name="Rectangle 11">
              <a:extLst>
                <a:ext uri="{FF2B5EF4-FFF2-40B4-BE49-F238E27FC236}">
                  <a16:creationId xmlns:a16="http://schemas.microsoft.com/office/drawing/2014/main" id="{D4F65E96-B8EE-80EE-6FA4-373027CADB7E}"/>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2" name="Rectangle 14">
            <a:extLst>
              <a:ext uri="{FF2B5EF4-FFF2-40B4-BE49-F238E27FC236}">
                <a16:creationId xmlns:a16="http://schemas.microsoft.com/office/drawing/2014/main" id="{08F211A5-4950-6490-7773-EDD20175205F}"/>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GB" altLang="el-GR"/>
          </a:p>
        </p:txBody>
      </p:sp>
      <p:sp>
        <p:nvSpPr>
          <p:cNvPr id="13" name="Rectangle 15">
            <a:extLst>
              <a:ext uri="{FF2B5EF4-FFF2-40B4-BE49-F238E27FC236}">
                <a16:creationId xmlns:a16="http://schemas.microsoft.com/office/drawing/2014/main" id="{102B5FD0-D9D5-512A-0798-C1DF0287DCE2}"/>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GB" altLang="el-GR"/>
          </a:p>
        </p:txBody>
      </p:sp>
      <p:sp>
        <p:nvSpPr>
          <p:cNvPr id="14" name="Rectangle 16">
            <a:extLst>
              <a:ext uri="{FF2B5EF4-FFF2-40B4-BE49-F238E27FC236}">
                <a16:creationId xmlns:a16="http://schemas.microsoft.com/office/drawing/2014/main" id="{C3046896-4F23-C31C-F5BD-293FF692E304}"/>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a:defRPr/>
            </a:pPr>
            <a:fld id="{2613114E-1731-430A-952B-8F5D62234E16}" type="slidenum">
              <a:rPr lang="en-GB" altLang="el-GR"/>
              <a:pPr>
                <a:defRPr/>
              </a:pPr>
              <a:t>‹#›</a:t>
            </a:fld>
            <a:endParaRPr lang="en-GB" altLang="el-GR"/>
          </a:p>
        </p:txBody>
      </p:sp>
    </p:spTree>
    <p:extLst>
      <p:ext uri="{BB962C8B-B14F-4D97-AF65-F5344CB8AC3E}">
        <p14:creationId xmlns:p14="http://schemas.microsoft.com/office/powerpoint/2010/main" val="157877826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a:extLst>
              <a:ext uri="{FF2B5EF4-FFF2-40B4-BE49-F238E27FC236}">
                <a16:creationId xmlns:a16="http://schemas.microsoft.com/office/drawing/2014/main" id="{FA783F14-D219-5829-F96C-4D9452D8D007}"/>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E988DC99-1D5B-1BC8-57BB-D62A705817A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5028F4EC-5B87-C355-5EC7-7CCA8F320191}"/>
              </a:ext>
            </a:extLst>
          </p:cNvPr>
          <p:cNvSpPr>
            <a:spLocks noGrp="1" noChangeArrowheads="1"/>
          </p:cNvSpPr>
          <p:nvPr>
            <p:ph type="sldNum" sz="quarter" idx="12"/>
          </p:nvPr>
        </p:nvSpPr>
        <p:spPr>
          <a:ln/>
        </p:spPr>
        <p:txBody>
          <a:bodyPr/>
          <a:lstStyle>
            <a:lvl1pPr>
              <a:defRPr/>
            </a:lvl1pPr>
          </a:lstStyle>
          <a:p>
            <a:pPr>
              <a:defRPr/>
            </a:pPr>
            <a:fld id="{AB62BE78-C11B-42E6-837C-BE319338E32C}" type="slidenum">
              <a:rPr lang="en-GB" altLang="el-GR"/>
              <a:pPr>
                <a:defRPr/>
              </a:pPr>
              <a:t>‹#›</a:t>
            </a:fld>
            <a:endParaRPr lang="en-GB" altLang="el-GR"/>
          </a:p>
        </p:txBody>
      </p:sp>
    </p:spTree>
    <p:extLst>
      <p:ext uri="{BB962C8B-B14F-4D97-AF65-F5344CB8AC3E}">
        <p14:creationId xmlns:p14="http://schemas.microsoft.com/office/powerpoint/2010/main" val="65407409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endParaRPr lang="en-GB"/>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1">
            <a:extLst>
              <a:ext uri="{FF2B5EF4-FFF2-40B4-BE49-F238E27FC236}">
                <a16:creationId xmlns:a16="http://schemas.microsoft.com/office/drawing/2014/main" id="{C233ABB7-1795-A2EF-C5CB-49DDFAD326E2}"/>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AB8C38F6-F771-F75B-CCC8-CECAC4F90C23}"/>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4C12A883-E14D-90BC-411B-CAA2A6485D65}"/>
              </a:ext>
            </a:extLst>
          </p:cNvPr>
          <p:cNvSpPr>
            <a:spLocks noGrp="1" noChangeArrowheads="1"/>
          </p:cNvSpPr>
          <p:nvPr>
            <p:ph type="sldNum" sz="quarter" idx="12"/>
          </p:nvPr>
        </p:nvSpPr>
        <p:spPr>
          <a:ln/>
        </p:spPr>
        <p:txBody>
          <a:bodyPr/>
          <a:lstStyle>
            <a:lvl1pPr>
              <a:defRPr/>
            </a:lvl1pPr>
          </a:lstStyle>
          <a:p>
            <a:pPr>
              <a:defRPr/>
            </a:pPr>
            <a:fld id="{68EBD091-FD82-4021-B3AB-90998DC66FAC}" type="slidenum">
              <a:rPr lang="en-GB" altLang="el-GR"/>
              <a:pPr>
                <a:defRPr/>
              </a:pPr>
              <a:t>‹#›</a:t>
            </a:fld>
            <a:endParaRPr lang="en-GB" altLang="el-GR"/>
          </a:p>
        </p:txBody>
      </p:sp>
    </p:spTree>
    <p:extLst>
      <p:ext uri="{BB962C8B-B14F-4D97-AF65-F5344CB8AC3E}">
        <p14:creationId xmlns:p14="http://schemas.microsoft.com/office/powerpoint/2010/main" val="115215669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περιεχομένου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11">
            <a:extLst>
              <a:ext uri="{FF2B5EF4-FFF2-40B4-BE49-F238E27FC236}">
                <a16:creationId xmlns:a16="http://schemas.microsoft.com/office/drawing/2014/main" id="{126EBAD8-0831-ACFB-E66F-E43F2F276154}"/>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844FE692-4DAC-D60B-7304-544B19A36624}"/>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2AF57D6E-C38B-4C86-8807-E8074FE0906E}"/>
              </a:ext>
            </a:extLst>
          </p:cNvPr>
          <p:cNvSpPr>
            <a:spLocks noGrp="1" noChangeArrowheads="1"/>
          </p:cNvSpPr>
          <p:nvPr>
            <p:ph type="sldNum" sz="quarter" idx="12"/>
          </p:nvPr>
        </p:nvSpPr>
        <p:spPr>
          <a:ln/>
        </p:spPr>
        <p:txBody>
          <a:bodyPr/>
          <a:lstStyle>
            <a:lvl1pPr>
              <a:defRPr/>
            </a:lvl1pPr>
          </a:lstStyle>
          <a:p>
            <a:pPr>
              <a:defRPr/>
            </a:pPr>
            <a:fld id="{41A4A9E7-9F58-4F9B-87A4-DED3B765680A}" type="slidenum">
              <a:rPr lang="en-GB" altLang="el-GR"/>
              <a:pPr>
                <a:defRPr/>
              </a:pPr>
              <a:t>‹#›</a:t>
            </a:fld>
            <a:endParaRPr lang="en-GB" altLang="el-GR"/>
          </a:p>
        </p:txBody>
      </p:sp>
    </p:spTree>
    <p:extLst>
      <p:ext uri="{BB962C8B-B14F-4D97-AF65-F5344CB8AC3E}">
        <p14:creationId xmlns:p14="http://schemas.microsoft.com/office/powerpoint/2010/main" val="27671706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endParaRPr lang="en-GB"/>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11">
            <a:extLst>
              <a:ext uri="{FF2B5EF4-FFF2-40B4-BE49-F238E27FC236}">
                <a16:creationId xmlns:a16="http://schemas.microsoft.com/office/drawing/2014/main" id="{06622D2D-3A46-BE40-A114-155B727C2FA6}"/>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8" name="Rectangle 12">
            <a:extLst>
              <a:ext uri="{FF2B5EF4-FFF2-40B4-BE49-F238E27FC236}">
                <a16:creationId xmlns:a16="http://schemas.microsoft.com/office/drawing/2014/main" id="{08895200-9EE1-6D33-264B-735A304BAECF}"/>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9" name="Rectangle 13">
            <a:extLst>
              <a:ext uri="{FF2B5EF4-FFF2-40B4-BE49-F238E27FC236}">
                <a16:creationId xmlns:a16="http://schemas.microsoft.com/office/drawing/2014/main" id="{09296E8F-72FA-76AB-879C-AF97499DC5FA}"/>
              </a:ext>
            </a:extLst>
          </p:cNvPr>
          <p:cNvSpPr>
            <a:spLocks noGrp="1" noChangeArrowheads="1"/>
          </p:cNvSpPr>
          <p:nvPr>
            <p:ph type="sldNum" sz="quarter" idx="12"/>
          </p:nvPr>
        </p:nvSpPr>
        <p:spPr>
          <a:ln/>
        </p:spPr>
        <p:txBody>
          <a:bodyPr/>
          <a:lstStyle>
            <a:lvl1pPr>
              <a:defRPr/>
            </a:lvl1pPr>
          </a:lstStyle>
          <a:p>
            <a:pPr>
              <a:defRPr/>
            </a:pPr>
            <a:fld id="{2998EBC7-CA87-4C50-841C-D9D58AE09861}" type="slidenum">
              <a:rPr lang="en-GB" altLang="el-GR"/>
              <a:pPr>
                <a:defRPr/>
              </a:pPr>
              <a:t>‹#›</a:t>
            </a:fld>
            <a:endParaRPr lang="en-GB" altLang="el-GR"/>
          </a:p>
        </p:txBody>
      </p:sp>
    </p:spTree>
    <p:extLst>
      <p:ext uri="{BB962C8B-B14F-4D97-AF65-F5344CB8AC3E}">
        <p14:creationId xmlns:p14="http://schemas.microsoft.com/office/powerpoint/2010/main" val="36852662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Rectangle 11">
            <a:extLst>
              <a:ext uri="{FF2B5EF4-FFF2-40B4-BE49-F238E27FC236}">
                <a16:creationId xmlns:a16="http://schemas.microsoft.com/office/drawing/2014/main" id="{47F8912A-467E-C78D-1B4B-D0BFA5F0CE65}"/>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4" name="Rectangle 12">
            <a:extLst>
              <a:ext uri="{FF2B5EF4-FFF2-40B4-BE49-F238E27FC236}">
                <a16:creationId xmlns:a16="http://schemas.microsoft.com/office/drawing/2014/main" id="{2C104345-CB76-3C73-710C-E41FA56A0645}"/>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5" name="Rectangle 13">
            <a:extLst>
              <a:ext uri="{FF2B5EF4-FFF2-40B4-BE49-F238E27FC236}">
                <a16:creationId xmlns:a16="http://schemas.microsoft.com/office/drawing/2014/main" id="{8B29EBE3-145F-8100-E785-19083FD875CB}"/>
              </a:ext>
            </a:extLst>
          </p:cNvPr>
          <p:cNvSpPr>
            <a:spLocks noGrp="1" noChangeArrowheads="1"/>
          </p:cNvSpPr>
          <p:nvPr>
            <p:ph type="sldNum" sz="quarter" idx="12"/>
          </p:nvPr>
        </p:nvSpPr>
        <p:spPr>
          <a:ln/>
        </p:spPr>
        <p:txBody>
          <a:bodyPr/>
          <a:lstStyle>
            <a:lvl1pPr>
              <a:defRPr/>
            </a:lvl1pPr>
          </a:lstStyle>
          <a:p>
            <a:pPr>
              <a:defRPr/>
            </a:pPr>
            <a:fld id="{A10F643B-35DD-4AAC-8C27-8B9596A8F286}" type="slidenum">
              <a:rPr lang="en-GB" altLang="el-GR"/>
              <a:pPr>
                <a:defRPr/>
              </a:pPr>
              <a:t>‹#›</a:t>
            </a:fld>
            <a:endParaRPr lang="en-GB" altLang="el-GR"/>
          </a:p>
        </p:txBody>
      </p:sp>
    </p:spTree>
    <p:extLst>
      <p:ext uri="{BB962C8B-B14F-4D97-AF65-F5344CB8AC3E}">
        <p14:creationId xmlns:p14="http://schemas.microsoft.com/office/powerpoint/2010/main" val="41282579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047D386-5A8C-E863-B3A3-705118B1D07E}"/>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3" name="Rectangle 12">
            <a:extLst>
              <a:ext uri="{FF2B5EF4-FFF2-40B4-BE49-F238E27FC236}">
                <a16:creationId xmlns:a16="http://schemas.microsoft.com/office/drawing/2014/main" id="{96DFB187-B1B5-D916-9277-43544CD807D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4" name="Rectangle 13">
            <a:extLst>
              <a:ext uri="{FF2B5EF4-FFF2-40B4-BE49-F238E27FC236}">
                <a16:creationId xmlns:a16="http://schemas.microsoft.com/office/drawing/2014/main" id="{72C053F9-32A6-B588-20DD-9A73F8047923}"/>
              </a:ext>
            </a:extLst>
          </p:cNvPr>
          <p:cNvSpPr>
            <a:spLocks noGrp="1" noChangeArrowheads="1"/>
          </p:cNvSpPr>
          <p:nvPr>
            <p:ph type="sldNum" sz="quarter" idx="12"/>
          </p:nvPr>
        </p:nvSpPr>
        <p:spPr>
          <a:ln/>
        </p:spPr>
        <p:txBody>
          <a:bodyPr/>
          <a:lstStyle>
            <a:lvl1pPr>
              <a:defRPr/>
            </a:lvl1pPr>
          </a:lstStyle>
          <a:p>
            <a:pPr>
              <a:defRPr/>
            </a:pPr>
            <a:fld id="{1B2F7B47-AD13-457C-817D-B617C76ACC09}" type="slidenum">
              <a:rPr lang="en-GB" altLang="el-GR"/>
              <a:pPr>
                <a:defRPr/>
              </a:pPr>
              <a:t>‹#›</a:t>
            </a:fld>
            <a:endParaRPr lang="en-GB" altLang="el-GR"/>
          </a:p>
        </p:txBody>
      </p:sp>
    </p:spTree>
    <p:extLst>
      <p:ext uri="{BB962C8B-B14F-4D97-AF65-F5344CB8AC3E}">
        <p14:creationId xmlns:p14="http://schemas.microsoft.com/office/powerpoint/2010/main" val="5739667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lstStyle>
            <a:lvl1pPr algn="l">
              <a:defRPr sz="2000" b="1"/>
            </a:lvl1pPr>
          </a:lstStyle>
          <a:p>
            <a:r>
              <a:rPr lang="el-GR"/>
              <a:t>Στυλ κύριου τίτλου</a:t>
            </a:r>
            <a:endParaRPr lang="en-GB"/>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a:extLst>
              <a:ext uri="{FF2B5EF4-FFF2-40B4-BE49-F238E27FC236}">
                <a16:creationId xmlns:a16="http://schemas.microsoft.com/office/drawing/2014/main" id="{A94F0251-36E0-B79E-B233-000601BF6D07}"/>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AE0B4B61-2D2B-97D8-0DC5-4A104B7F36C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25DADEAF-6735-435C-A4F9-0925AF4D2F8F}"/>
              </a:ext>
            </a:extLst>
          </p:cNvPr>
          <p:cNvSpPr>
            <a:spLocks noGrp="1" noChangeArrowheads="1"/>
          </p:cNvSpPr>
          <p:nvPr>
            <p:ph type="sldNum" sz="quarter" idx="12"/>
          </p:nvPr>
        </p:nvSpPr>
        <p:spPr>
          <a:ln/>
        </p:spPr>
        <p:txBody>
          <a:bodyPr/>
          <a:lstStyle>
            <a:lvl1pPr>
              <a:defRPr/>
            </a:lvl1pPr>
          </a:lstStyle>
          <a:p>
            <a:pPr>
              <a:defRPr/>
            </a:pPr>
            <a:fld id="{01138974-BCF3-46BD-8A6C-4A91228F6F60}" type="slidenum">
              <a:rPr lang="en-GB" altLang="el-GR"/>
              <a:pPr>
                <a:defRPr/>
              </a:pPr>
              <a:t>‹#›</a:t>
            </a:fld>
            <a:endParaRPr lang="en-GB" altLang="el-GR"/>
          </a:p>
        </p:txBody>
      </p:sp>
    </p:spTree>
    <p:extLst>
      <p:ext uri="{BB962C8B-B14F-4D97-AF65-F5344CB8AC3E}">
        <p14:creationId xmlns:p14="http://schemas.microsoft.com/office/powerpoint/2010/main" val="329740118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lstStyle>
            <a:lvl1pPr algn="l">
              <a:defRPr sz="2000" b="1"/>
            </a:lvl1pPr>
          </a:lstStyle>
          <a:p>
            <a:r>
              <a:rPr lang="el-GR"/>
              <a:t>Στυλ κύριου τίτλου</a:t>
            </a:r>
            <a:endParaRPr lang="en-GB"/>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a:extLst>
              <a:ext uri="{FF2B5EF4-FFF2-40B4-BE49-F238E27FC236}">
                <a16:creationId xmlns:a16="http://schemas.microsoft.com/office/drawing/2014/main" id="{2658E379-7254-4974-7181-FBBAFFF543A3}"/>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35609146-2073-26BD-0762-C1FB2AD23FAC}"/>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8DC694A3-D2F7-E8AF-0E8D-FB519AEF38F8}"/>
              </a:ext>
            </a:extLst>
          </p:cNvPr>
          <p:cNvSpPr>
            <a:spLocks noGrp="1" noChangeArrowheads="1"/>
          </p:cNvSpPr>
          <p:nvPr>
            <p:ph type="sldNum" sz="quarter" idx="12"/>
          </p:nvPr>
        </p:nvSpPr>
        <p:spPr>
          <a:ln/>
        </p:spPr>
        <p:txBody>
          <a:bodyPr/>
          <a:lstStyle>
            <a:lvl1pPr>
              <a:defRPr/>
            </a:lvl1pPr>
          </a:lstStyle>
          <a:p>
            <a:pPr>
              <a:defRPr/>
            </a:pPr>
            <a:fld id="{A22F7B5B-762E-4167-9074-0686E0AD7299}" type="slidenum">
              <a:rPr lang="en-GB" altLang="el-GR"/>
              <a:pPr>
                <a:defRPr/>
              </a:pPr>
              <a:t>‹#›</a:t>
            </a:fld>
            <a:endParaRPr lang="en-GB" altLang="el-GR"/>
          </a:p>
        </p:txBody>
      </p:sp>
    </p:spTree>
    <p:extLst>
      <p:ext uri="{BB962C8B-B14F-4D97-AF65-F5344CB8AC3E}">
        <p14:creationId xmlns:p14="http://schemas.microsoft.com/office/powerpoint/2010/main" val="3079905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6E4536-2A1F-430A-9812-BF41EFC9A18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5113728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a:extLst>
              <a:ext uri="{FF2B5EF4-FFF2-40B4-BE49-F238E27FC236}">
                <a16:creationId xmlns:a16="http://schemas.microsoft.com/office/drawing/2014/main" id="{21B283E5-CAE5-1515-F265-646C95B38E82}"/>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2385AAAB-668B-F4D8-1233-F46817F70DDD}"/>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74C7A440-7265-29FB-C217-D9DD760BB3CD}"/>
              </a:ext>
            </a:extLst>
          </p:cNvPr>
          <p:cNvSpPr>
            <a:spLocks noGrp="1" noChangeArrowheads="1"/>
          </p:cNvSpPr>
          <p:nvPr>
            <p:ph type="sldNum" sz="quarter" idx="12"/>
          </p:nvPr>
        </p:nvSpPr>
        <p:spPr>
          <a:ln/>
        </p:spPr>
        <p:txBody>
          <a:bodyPr/>
          <a:lstStyle>
            <a:lvl1pPr>
              <a:defRPr/>
            </a:lvl1pPr>
          </a:lstStyle>
          <a:p>
            <a:pPr>
              <a:defRPr/>
            </a:pPr>
            <a:fld id="{5113ECE4-9E72-4C2B-B9DD-22039BA055BC}" type="slidenum">
              <a:rPr lang="en-GB" altLang="el-GR"/>
              <a:pPr>
                <a:defRPr/>
              </a:pPr>
              <a:t>‹#›</a:t>
            </a:fld>
            <a:endParaRPr lang="en-GB" altLang="el-GR"/>
          </a:p>
        </p:txBody>
      </p:sp>
    </p:spTree>
    <p:extLst>
      <p:ext uri="{BB962C8B-B14F-4D97-AF65-F5344CB8AC3E}">
        <p14:creationId xmlns:p14="http://schemas.microsoft.com/office/powerpoint/2010/main" val="40817203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endParaRPr lang="en-GB"/>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a:extLst>
              <a:ext uri="{FF2B5EF4-FFF2-40B4-BE49-F238E27FC236}">
                <a16:creationId xmlns:a16="http://schemas.microsoft.com/office/drawing/2014/main" id="{0C19091C-5BB8-ECC5-F79F-D8CB48652A8E}"/>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EF36BEE8-6F18-BCFB-201B-7C889DBBA1BC}"/>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14910FBC-52E1-5033-5348-8761779989BE}"/>
              </a:ext>
            </a:extLst>
          </p:cNvPr>
          <p:cNvSpPr>
            <a:spLocks noGrp="1" noChangeArrowheads="1"/>
          </p:cNvSpPr>
          <p:nvPr>
            <p:ph type="sldNum" sz="quarter" idx="12"/>
          </p:nvPr>
        </p:nvSpPr>
        <p:spPr>
          <a:ln/>
        </p:spPr>
        <p:txBody>
          <a:bodyPr/>
          <a:lstStyle>
            <a:lvl1pPr>
              <a:defRPr/>
            </a:lvl1pPr>
          </a:lstStyle>
          <a:p>
            <a:pPr>
              <a:defRPr/>
            </a:pPr>
            <a:fld id="{C9C628BF-5471-4D7B-8EB2-4A16AA48ACD9}" type="slidenum">
              <a:rPr lang="en-GB" altLang="el-GR"/>
              <a:pPr>
                <a:defRPr/>
              </a:pPr>
              <a:t>‹#›</a:t>
            </a:fld>
            <a:endParaRPr lang="en-GB" altLang="el-GR"/>
          </a:p>
        </p:txBody>
      </p:sp>
    </p:spTree>
    <p:extLst>
      <p:ext uri="{BB962C8B-B14F-4D97-AF65-F5344CB8AC3E}">
        <p14:creationId xmlns:p14="http://schemas.microsoft.com/office/powerpoint/2010/main" val="400804148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a:extLst>
              <a:ext uri="{FF2B5EF4-FFF2-40B4-BE49-F238E27FC236}">
                <a16:creationId xmlns:a16="http://schemas.microsoft.com/office/drawing/2014/main" id="{C1C44E78-75BD-F248-20F8-46E0144AE7A2}"/>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5" name="Rectangle 5">
            <a:extLst>
              <a:ext uri="{FF2B5EF4-FFF2-40B4-BE49-F238E27FC236}">
                <a16:creationId xmlns:a16="http://schemas.microsoft.com/office/drawing/2014/main" id="{B6ADED3B-19F1-A63D-44F6-A09240472255}"/>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6" name="Rectangle 6">
            <a:extLst>
              <a:ext uri="{FF2B5EF4-FFF2-40B4-BE49-F238E27FC236}">
                <a16:creationId xmlns:a16="http://schemas.microsoft.com/office/drawing/2014/main" id="{356E4D9D-D7DA-3EC0-895D-C72D03ABC82E}"/>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A04543A6-3689-4A86-99C6-284FD3F9EEF0}" type="slidenum">
              <a:rPr lang="en-GB" altLang="el-GR"/>
              <a:pPr>
                <a:defRPr/>
              </a:pPr>
              <a:t>‹#›</a:t>
            </a:fld>
            <a:endParaRPr lang="en-GB" altLang="el-GR"/>
          </a:p>
        </p:txBody>
      </p:sp>
    </p:spTree>
    <p:extLst>
      <p:ext uri="{BB962C8B-B14F-4D97-AF65-F5344CB8AC3E}">
        <p14:creationId xmlns:p14="http://schemas.microsoft.com/office/powerpoint/2010/main" val="365053714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324668D9-0B33-D050-2D7C-16F22B225EB7}"/>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5" name="Rectangle 5">
            <a:extLst>
              <a:ext uri="{FF2B5EF4-FFF2-40B4-BE49-F238E27FC236}">
                <a16:creationId xmlns:a16="http://schemas.microsoft.com/office/drawing/2014/main" id="{D98D1C38-4053-C389-AC74-42705073843A}"/>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6" name="Rectangle 6">
            <a:extLst>
              <a:ext uri="{FF2B5EF4-FFF2-40B4-BE49-F238E27FC236}">
                <a16:creationId xmlns:a16="http://schemas.microsoft.com/office/drawing/2014/main" id="{1521D0FB-3061-CD29-2BED-BC464A890878}"/>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153F1881-A389-4BF5-B8CE-1B3EAFD983ED}" type="slidenum">
              <a:rPr lang="en-GB" altLang="el-GR"/>
              <a:pPr>
                <a:defRPr/>
              </a:pPr>
              <a:t>‹#›</a:t>
            </a:fld>
            <a:endParaRPr lang="en-GB" altLang="el-GR"/>
          </a:p>
        </p:txBody>
      </p:sp>
    </p:spTree>
    <p:extLst>
      <p:ext uri="{BB962C8B-B14F-4D97-AF65-F5344CB8AC3E}">
        <p14:creationId xmlns:p14="http://schemas.microsoft.com/office/powerpoint/2010/main" val="237745492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45744D-568A-4DB4-C026-514DE2ECA032}"/>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5" name="Rectangle 5">
            <a:extLst>
              <a:ext uri="{FF2B5EF4-FFF2-40B4-BE49-F238E27FC236}">
                <a16:creationId xmlns:a16="http://schemas.microsoft.com/office/drawing/2014/main" id="{532A4BC7-213E-FCDA-0312-4BD32592751A}"/>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6" name="Rectangle 6">
            <a:extLst>
              <a:ext uri="{FF2B5EF4-FFF2-40B4-BE49-F238E27FC236}">
                <a16:creationId xmlns:a16="http://schemas.microsoft.com/office/drawing/2014/main" id="{0CC348CC-6D75-B5EA-AB0F-D81FA74B425A}"/>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D3D476BC-7828-41DF-B7B1-78E3D4BE5A29}" type="slidenum">
              <a:rPr lang="en-GB" altLang="el-GR"/>
              <a:pPr>
                <a:defRPr/>
              </a:pPr>
              <a:t>‹#›</a:t>
            </a:fld>
            <a:endParaRPr lang="en-GB" altLang="el-GR"/>
          </a:p>
        </p:txBody>
      </p:sp>
    </p:spTree>
    <p:extLst>
      <p:ext uri="{BB962C8B-B14F-4D97-AF65-F5344CB8AC3E}">
        <p14:creationId xmlns:p14="http://schemas.microsoft.com/office/powerpoint/2010/main" val="258189867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id="{86591129-F008-8566-7A98-FE42408C26C0}"/>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6" name="Rectangle 7">
            <a:extLst>
              <a:ext uri="{FF2B5EF4-FFF2-40B4-BE49-F238E27FC236}">
                <a16:creationId xmlns:a16="http://schemas.microsoft.com/office/drawing/2014/main" id="{F7F93CFC-34DA-C878-3F76-301D10B3CB23}"/>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7" name="Rectangle 8">
            <a:extLst>
              <a:ext uri="{FF2B5EF4-FFF2-40B4-BE49-F238E27FC236}">
                <a16:creationId xmlns:a16="http://schemas.microsoft.com/office/drawing/2014/main" id="{CF743FD9-8FF1-0769-5B5D-6D8321F3BBE9}"/>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FD79974E-608A-4A39-AA11-ABF66960AEF4}" type="slidenum">
              <a:rPr lang="en-GB" altLang="el-GR"/>
              <a:pPr>
                <a:defRPr/>
              </a:pPr>
              <a:t>‹#›</a:t>
            </a:fld>
            <a:endParaRPr lang="en-GB" altLang="el-GR"/>
          </a:p>
        </p:txBody>
      </p:sp>
    </p:spTree>
    <p:extLst>
      <p:ext uri="{BB962C8B-B14F-4D97-AF65-F5344CB8AC3E}">
        <p14:creationId xmlns:p14="http://schemas.microsoft.com/office/powerpoint/2010/main" val="39941805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0AFD220A-3499-B11E-A4FC-C9E224922F01}"/>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8" name="Rectangle 5">
            <a:extLst>
              <a:ext uri="{FF2B5EF4-FFF2-40B4-BE49-F238E27FC236}">
                <a16:creationId xmlns:a16="http://schemas.microsoft.com/office/drawing/2014/main" id="{50B4E53E-D956-CB22-47EA-224FE7717426}"/>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9" name="Rectangle 6">
            <a:extLst>
              <a:ext uri="{FF2B5EF4-FFF2-40B4-BE49-F238E27FC236}">
                <a16:creationId xmlns:a16="http://schemas.microsoft.com/office/drawing/2014/main" id="{E989B7BC-A6ED-EFBE-7350-BE0E12934DCA}"/>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55D66725-F04A-441D-A964-78AD7328CF3E}" type="slidenum">
              <a:rPr lang="en-GB" altLang="el-GR"/>
              <a:pPr>
                <a:defRPr/>
              </a:pPr>
              <a:t>‹#›</a:t>
            </a:fld>
            <a:endParaRPr lang="en-GB" altLang="el-GR"/>
          </a:p>
        </p:txBody>
      </p:sp>
    </p:spTree>
    <p:extLst>
      <p:ext uri="{BB962C8B-B14F-4D97-AF65-F5344CB8AC3E}">
        <p14:creationId xmlns:p14="http://schemas.microsoft.com/office/powerpoint/2010/main" val="41129990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20A27AE1-109D-2FA2-9ACF-A348DDD7FBEA}"/>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4" name="Rectangle 5">
            <a:extLst>
              <a:ext uri="{FF2B5EF4-FFF2-40B4-BE49-F238E27FC236}">
                <a16:creationId xmlns:a16="http://schemas.microsoft.com/office/drawing/2014/main" id="{581AE057-AC36-A1A4-137F-916C72DB4210}"/>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5" name="Rectangle 6">
            <a:extLst>
              <a:ext uri="{FF2B5EF4-FFF2-40B4-BE49-F238E27FC236}">
                <a16:creationId xmlns:a16="http://schemas.microsoft.com/office/drawing/2014/main" id="{7A22EDF8-2AF2-8A4E-0DBA-2A5DBF652965}"/>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B4832518-69CC-452F-87B1-F174BDF27AF7}" type="slidenum">
              <a:rPr lang="en-GB" altLang="el-GR"/>
              <a:pPr>
                <a:defRPr/>
              </a:pPr>
              <a:t>‹#›</a:t>
            </a:fld>
            <a:endParaRPr lang="en-GB" altLang="el-GR"/>
          </a:p>
        </p:txBody>
      </p:sp>
    </p:spTree>
    <p:extLst>
      <p:ext uri="{BB962C8B-B14F-4D97-AF65-F5344CB8AC3E}">
        <p14:creationId xmlns:p14="http://schemas.microsoft.com/office/powerpoint/2010/main" val="221989188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30318C-B037-BB71-2821-3C8CA07AE745}"/>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3" name="Rectangle 5">
            <a:extLst>
              <a:ext uri="{FF2B5EF4-FFF2-40B4-BE49-F238E27FC236}">
                <a16:creationId xmlns:a16="http://schemas.microsoft.com/office/drawing/2014/main" id="{F10C694E-6115-72F8-759F-59582E128636}"/>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4" name="Rectangle 6">
            <a:extLst>
              <a:ext uri="{FF2B5EF4-FFF2-40B4-BE49-F238E27FC236}">
                <a16:creationId xmlns:a16="http://schemas.microsoft.com/office/drawing/2014/main" id="{CD71E987-E7D4-7951-F3BB-069D335BC69C}"/>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A32B3E77-684D-4348-9040-D3A730C8F13B}" type="slidenum">
              <a:rPr lang="en-GB" altLang="el-GR"/>
              <a:pPr>
                <a:defRPr/>
              </a:pPr>
              <a:t>‹#›</a:t>
            </a:fld>
            <a:endParaRPr lang="en-GB" altLang="el-GR"/>
          </a:p>
        </p:txBody>
      </p:sp>
    </p:spTree>
    <p:extLst>
      <p:ext uri="{BB962C8B-B14F-4D97-AF65-F5344CB8AC3E}">
        <p14:creationId xmlns:p14="http://schemas.microsoft.com/office/powerpoint/2010/main" val="8969238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DB32A15F-9394-58B3-3D69-A6622018921A}"/>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6" name="Rectangle 7">
            <a:extLst>
              <a:ext uri="{FF2B5EF4-FFF2-40B4-BE49-F238E27FC236}">
                <a16:creationId xmlns:a16="http://schemas.microsoft.com/office/drawing/2014/main" id="{425457F9-E4AD-AF7B-57C0-5EE0B08B6520}"/>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7" name="Rectangle 8">
            <a:extLst>
              <a:ext uri="{FF2B5EF4-FFF2-40B4-BE49-F238E27FC236}">
                <a16:creationId xmlns:a16="http://schemas.microsoft.com/office/drawing/2014/main" id="{FD9C52DB-1A58-A106-ABEF-979BD9E23723}"/>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C6E767D1-B0B9-4D69-9659-2E8E885C21FE}" type="slidenum">
              <a:rPr lang="en-GB" altLang="el-GR"/>
              <a:pPr>
                <a:defRPr/>
              </a:pPr>
              <a:t>‹#›</a:t>
            </a:fld>
            <a:endParaRPr lang="en-GB" altLang="el-GR"/>
          </a:p>
        </p:txBody>
      </p:sp>
    </p:spTree>
    <p:extLst>
      <p:ext uri="{BB962C8B-B14F-4D97-AF65-F5344CB8AC3E}">
        <p14:creationId xmlns:p14="http://schemas.microsoft.com/office/powerpoint/2010/main" val="3818017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endParaRPr lang="en-GB"/>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7B196C-86F3-46EB-992D-E867750B96F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493507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689C578-749C-378B-04E4-E6E4CF714ED7}"/>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6" name="Rectangle 7">
            <a:extLst>
              <a:ext uri="{FF2B5EF4-FFF2-40B4-BE49-F238E27FC236}">
                <a16:creationId xmlns:a16="http://schemas.microsoft.com/office/drawing/2014/main" id="{27D2E4F8-8445-B8DD-EB3F-0998E778D33F}"/>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7" name="Rectangle 8">
            <a:extLst>
              <a:ext uri="{FF2B5EF4-FFF2-40B4-BE49-F238E27FC236}">
                <a16:creationId xmlns:a16="http://schemas.microsoft.com/office/drawing/2014/main" id="{3A6C678F-2F4E-6B44-8E3D-8E5F99C02FB3}"/>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D1E1F077-D0E8-4ADD-A05C-6D69AB628D4F}" type="slidenum">
              <a:rPr lang="en-GB" altLang="el-GR"/>
              <a:pPr>
                <a:defRPr/>
              </a:pPr>
              <a:t>‹#›</a:t>
            </a:fld>
            <a:endParaRPr lang="en-GB" altLang="el-GR"/>
          </a:p>
        </p:txBody>
      </p:sp>
    </p:spTree>
    <p:extLst>
      <p:ext uri="{BB962C8B-B14F-4D97-AF65-F5344CB8AC3E}">
        <p14:creationId xmlns:p14="http://schemas.microsoft.com/office/powerpoint/2010/main" val="245345902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4F59420A-5019-1C66-F05D-30E851D9ED6C}"/>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5" name="Rectangle 5">
            <a:extLst>
              <a:ext uri="{FF2B5EF4-FFF2-40B4-BE49-F238E27FC236}">
                <a16:creationId xmlns:a16="http://schemas.microsoft.com/office/drawing/2014/main" id="{811A7EBF-FCF6-EE91-EBA1-9B5EBC5C4B9F}"/>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6" name="Rectangle 6">
            <a:extLst>
              <a:ext uri="{FF2B5EF4-FFF2-40B4-BE49-F238E27FC236}">
                <a16:creationId xmlns:a16="http://schemas.microsoft.com/office/drawing/2014/main" id="{3D785BD9-80A8-BCB5-0EFA-B43486AB57A4}"/>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03C200A4-9B02-408E-839E-9EA33D91C46F}" type="slidenum">
              <a:rPr lang="en-GB" altLang="el-GR"/>
              <a:pPr>
                <a:defRPr/>
              </a:pPr>
              <a:t>‹#›</a:t>
            </a:fld>
            <a:endParaRPr lang="en-GB" altLang="el-GR"/>
          </a:p>
        </p:txBody>
      </p:sp>
    </p:spTree>
    <p:extLst>
      <p:ext uri="{BB962C8B-B14F-4D97-AF65-F5344CB8AC3E}">
        <p14:creationId xmlns:p14="http://schemas.microsoft.com/office/powerpoint/2010/main" val="15494468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98CBCCEE-60B3-DC53-C1F1-50E2268F6BFB}"/>
              </a:ext>
            </a:extLst>
          </p:cNvPr>
          <p:cNvSpPr>
            <a:spLocks noGrp="1" noChangeArrowheads="1"/>
          </p:cNvSpPr>
          <p:nvPr>
            <p:ph type="dt" sz="half" idx="10"/>
          </p:nvPr>
        </p:nvSpPr>
        <p:spPr/>
        <p:txBody>
          <a:bodyPr/>
          <a:lstStyle>
            <a:lvl1pPr>
              <a:defRPr>
                <a:latin typeface="Tahoma" pitchFamily="34" charset="0"/>
              </a:defRPr>
            </a:lvl1pPr>
          </a:lstStyle>
          <a:p>
            <a:pPr>
              <a:defRPr/>
            </a:pPr>
            <a:endParaRPr lang="en-GB" altLang="el-GR"/>
          </a:p>
        </p:txBody>
      </p:sp>
      <p:sp>
        <p:nvSpPr>
          <p:cNvPr id="5" name="Rectangle 5">
            <a:extLst>
              <a:ext uri="{FF2B5EF4-FFF2-40B4-BE49-F238E27FC236}">
                <a16:creationId xmlns:a16="http://schemas.microsoft.com/office/drawing/2014/main" id="{983CF21C-5F49-B861-DCFD-30352ABE53FC}"/>
              </a:ext>
            </a:extLst>
          </p:cNvPr>
          <p:cNvSpPr>
            <a:spLocks noGrp="1" noChangeArrowheads="1"/>
          </p:cNvSpPr>
          <p:nvPr>
            <p:ph type="ftr" sz="quarter" idx="11"/>
          </p:nvPr>
        </p:nvSpPr>
        <p:spPr/>
        <p:txBody>
          <a:bodyPr/>
          <a:lstStyle>
            <a:lvl1pPr>
              <a:defRPr>
                <a:latin typeface="Tahoma" pitchFamily="34" charset="0"/>
              </a:defRPr>
            </a:lvl1pPr>
          </a:lstStyle>
          <a:p>
            <a:pPr>
              <a:defRPr/>
            </a:pPr>
            <a:endParaRPr lang="en-GB" altLang="el-GR"/>
          </a:p>
        </p:txBody>
      </p:sp>
      <p:sp>
        <p:nvSpPr>
          <p:cNvPr id="6" name="Rectangle 6">
            <a:extLst>
              <a:ext uri="{FF2B5EF4-FFF2-40B4-BE49-F238E27FC236}">
                <a16:creationId xmlns:a16="http://schemas.microsoft.com/office/drawing/2014/main" id="{703F93AB-B716-129E-3268-ACD3B52C614D}"/>
              </a:ext>
            </a:extLst>
          </p:cNvPr>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064F27BB-17FC-42F3-8A82-D592AEA87D86}" type="slidenum">
              <a:rPr lang="en-GB" altLang="el-GR"/>
              <a:pPr>
                <a:defRPr/>
              </a:pPr>
              <a:t>‹#›</a:t>
            </a:fld>
            <a:endParaRPr lang="en-GB" altLang="el-GR"/>
          </a:p>
        </p:txBody>
      </p:sp>
    </p:spTree>
    <p:extLst>
      <p:ext uri="{BB962C8B-B14F-4D97-AF65-F5344CB8AC3E}">
        <p14:creationId xmlns:p14="http://schemas.microsoft.com/office/powerpoint/2010/main" val="203555838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CF8ACAA-BEE2-FB65-BF12-AEB3E82C804A}"/>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9E58C5CA-DB33-5617-ED34-A395370C78AB}"/>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E7411ADD-9487-3AAB-919D-A67AF1EB19A6}"/>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11" name="Rectangle 5">
                <a:extLst>
                  <a:ext uri="{FF2B5EF4-FFF2-40B4-BE49-F238E27FC236}">
                    <a16:creationId xmlns:a16="http://schemas.microsoft.com/office/drawing/2014/main" id="{D2C068CD-491E-88D4-718F-D85186DF4F97}"/>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grpSp>
          <p:nvGrpSpPr>
            <p:cNvPr id="4" name="Group 6">
              <a:extLst>
                <a:ext uri="{FF2B5EF4-FFF2-40B4-BE49-F238E27FC236}">
                  <a16:creationId xmlns:a16="http://schemas.microsoft.com/office/drawing/2014/main" id="{496E25AE-C4E4-39A9-2BD7-7CBFE23C55C7}"/>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A6058EB0-F0F6-E292-8655-E47FE2CCA038}"/>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9" name="Rectangle 8">
                <a:extLst>
                  <a:ext uri="{FF2B5EF4-FFF2-40B4-BE49-F238E27FC236}">
                    <a16:creationId xmlns:a16="http://schemas.microsoft.com/office/drawing/2014/main" id="{2C8B627D-F011-FCF5-36C6-62E621842FE3}"/>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5" name="Rectangle 9">
              <a:extLst>
                <a:ext uri="{FF2B5EF4-FFF2-40B4-BE49-F238E27FC236}">
                  <a16:creationId xmlns:a16="http://schemas.microsoft.com/office/drawing/2014/main" id="{F5CEFF56-78E9-16F4-BE1E-882F0C924E44}"/>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6" name="Rectangle 10">
              <a:extLst>
                <a:ext uri="{FF2B5EF4-FFF2-40B4-BE49-F238E27FC236}">
                  <a16:creationId xmlns:a16="http://schemas.microsoft.com/office/drawing/2014/main" id="{B0681A32-A7E6-1F43-3D1F-43C778C25763}"/>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7" name="Rectangle 11">
              <a:extLst>
                <a:ext uri="{FF2B5EF4-FFF2-40B4-BE49-F238E27FC236}">
                  <a16:creationId xmlns:a16="http://schemas.microsoft.com/office/drawing/2014/main" id="{1AA1B2D1-7ABD-957D-DE0B-FC8A51F25485}"/>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2" name="Rectangle 14">
            <a:extLst>
              <a:ext uri="{FF2B5EF4-FFF2-40B4-BE49-F238E27FC236}">
                <a16:creationId xmlns:a16="http://schemas.microsoft.com/office/drawing/2014/main" id="{7DA83E96-1EC7-7739-526C-FED7B2ECF020}"/>
              </a:ext>
            </a:extLst>
          </p:cNvPr>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GB" altLang="el-GR"/>
          </a:p>
        </p:txBody>
      </p:sp>
      <p:sp>
        <p:nvSpPr>
          <p:cNvPr id="13" name="Rectangle 15">
            <a:extLst>
              <a:ext uri="{FF2B5EF4-FFF2-40B4-BE49-F238E27FC236}">
                <a16:creationId xmlns:a16="http://schemas.microsoft.com/office/drawing/2014/main" id="{EEEFFDED-6D95-F057-C7D9-F5D0C9889F47}"/>
              </a:ext>
            </a:extLst>
          </p:cNvPr>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GB" altLang="el-GR"/>
          </a:p>
        </p:txBody>
      </p:sp>
      <p:sp>
        <p:nvSpPr>
          <p:cNvPr id="14" name="Rectangle 16">
            <a:extLst>
              <a:ext uri="{FF2B5EF4-FFF2-40B4-BE49-F238E27FC236}">
                <a16:creationId xmlns:a16="http://schemas.microsoft.com/office/drawing/2014/main" id="{548B3A82-FDBB-B72A-73B0-DC50EA426B6E}"/>
              </a:ext>
            </a:extLst>
          </p:cNvPr>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89121F8F-767A-467B-ACF4-9A6933EFD6F7}" type="slidenum">
              <a:rPr lang="en-GB" altLang="el-GR"/>
              <a:pPr>
                <a:defRPr/>
              </a:pPr>
              <a:t>‹#›</a:t>
            </a:fld>
            <a:endParaRPr lang="en-GB" altLang="el-GR"/>
          </a:p>
        </p:txBody>
      </p:sp>
    </p:spTree>
    <p:extLst>
      <p:ext uri="{BB962C8B-B14F-4D97-AF65-F5344CB8AC3E}">
        <p14:creationId xmlns:p14="http://schemas.microsoft.com/office/powerpoint/2010/main" val="9767208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F38EDA26-0BFC-6CD9-1DA5-FF45FBFCC9D5}"/>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C3E25722-D7F3-DDCC-CB4A-4114EB17AC2E}"/>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F927DC49-0333-886F-AEC9-BF88AE110948}"/>
              </a:ext>
            </a:extLst>
          </p:cNvPr>
          <p:cNvSpPr>
            <a:spLocks noGrp="1" noChangeArrowheads="1"/>
          </p:cNvSpPr>
          <p:nvPr>
            <p:ph type="sldNum" sz="quarter" idx="12"/>
          </p:nvPr>
        </p:nvSpPr>
        <p:spPr>
          <a:ln/>
        </p:spPr>
        <p:txBody>
          <a:bodyPr/>
          <a:lstStyle>
            <a:lvl1pPr>
              <a:defRPr/>
            </a:lvl1pPr>
          </a:lstStyle>
          <a:p>
            <a:pPr>
              <a:defRPr/>
            </a:pPr>
            <a:fld id="{5E52256B-6FA9-4FD3-922F-BB5275706106}" type="slidenum">
              <a:rPr lang="en-GB" altLang="el-GR"/>
              <a:pPr>
                <a:defRPr/>
              </a:pPr>
              <a:t>‹#›</a:t>
            </a:fld>
            <a:endParaRPr lang="en-GB" altLang="el-GR"/>
          </a:p>
        </p:txBody>
      </p:sp>
    </p:spTree>
    <p:extLst>
      <p:ext uri="{BB962C8B-B14F-4D97-AF65-F5344CB8AC3E}">
        <p14:creationId xmlns:p14="http://schemas.microsoft.com/office/powerpoint/2010/main" val="323160688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A115899B-013E-9C7A-3705-0A581908F7C4}"/>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3726F27B-280E-AA4E-449C-AC7215C6FB41}"/>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D952443D-436C-B6E3-AF8F-3CB0CB25EB13}"/>
              </a:ext>
            </a:extLst>
          </p:cNvPr>
          <p:cNvSpPr>
            <a:spLocks noGrp="1" noChangeArrowheads="1"/>
          </p:cNvSpPr>
          <p:nvPr>
            <p:ph type="sldNum" sz="quarter" idx="12"/>
          </p:nvPr>
        </p:nvSpPr>
        <p:spPr>
          <a:ln/>
        </p:spPr>
        <p:txBody>
          <a:bodyPr/>
          <a:lstStyle>
            <a:lvl1pPr>
              <a:defRPr/>
            </a:lvl1pPr>
          </a:lstStyle>
          <a:p>
            <a:pPr>
              <a:defRPr/>
            </a:pPr>
            <a:fld id="{7DA6109C-ED61-493D-AC62-9FB963395FF2}" type="slidenum">
              <a:rPr lang="en-GB" altLang="el-GR"/>
              <a:pPr>
                <a:defRPr/>
              </a:pPr>
              <a:t>‹#›</a:t>
            </a:fld>
            <a:endParaRPr lang="en-GB" altLang="el-GR"/>
          </a:p>
        </p:txBody>
      </p:sp>
    </p:spTree>
    <p:extLst>
      <p:ext uri="{BB962C8B-B14F-4D97-AF65-F5344CB8AC3E}">
        <p14:creationId xmlns:p14="http://schemas.microsoft.com/office/powerpoint/2010/main" val="316927591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a:extLst>
              <a:ext uri="{FF2B5EF4-FFF2-40B4-BE49-F238E27FC236}">
                <a16:creationId xmlns:a16="http://schemas.microsoft.com/office/drawing/2014/main" id="{E71F01F6-6949-C155-8239-1D7ACC25B8A4}"/>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A7B9CD0B-562B-D76A-5105-C0D20CC0ABB6}"/>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3F191C8B-ACD8-200F-9607-4A2CAB9DB037}"/>
              </a:ext>
            </a:extLst>
          </p:cNvPr>
          <p:cNvSpPr>
            <a:spLocks noGrp="1" noChangeArrowheads="1"/>
          </p:cNvSpPr>
          <p:nvPr>
            <p:ph type="sldNum" sz="quarter" idx="12"/>
          </p:nvPr>
        </p:nvSpPr>
        <p:spPr>
          <a:ln/>
        </p:spPr>
        <p:txBody>
          <a:bodyPr/>
          <a:lstStyle>
            <a:lvl1pPr>
              <a:defRPr/>
            </a:lvl1pPr>
          </a:lstStyle>
          <a:p>
            <a:pPr>
              <a:defRPr/>
            </a:pPr>
            <a:fld id="{CF48CD9A-678E-4D1C-82FB-555FDE467180}" type="slidenum">
              <a:rPr lang="en-GB" altLang="el-GR"/>
              <a:pPr>
                <a:defRPr/>
              </a:pPr>
              <a:t>‹#›</a:t>
            </a:fld>
            <a:endParaRPr lang="en-GB" altLang="el-GR"/>
          </a:p>
        </p:txBody>
      </p:sp>
    </p:spTree>
    <p:extLst>
      <p:ext uri="{BB962C8B-B14F-4D97-AF65-F5344CB8AC3E}">
        <p14:creationId xmlns:p14="http://schemas.microsoft.com/office/powerpoint/2010/main" val="32689046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a:extLst>
              <a:ext uri="{FF2B5EF4-FFF2-40B4-BE49-F238E27FC236}">
                <a16:creationId xmlns:a16="http://schemas.microsoft.com/office/drawing/2014/main" id="{C69AE29F-F6B0-A667-1DE2-34027D4C9DAC}"/>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8" name="Rectangle 12">
            <a:extLst>
              <a:ext uri="{FF2B5EF4-FFF2-40B4-BE49-F238E27FC236}">
                <a16:creationId xmlns:a16="http://schemas.microsoft.com/office/drawing/2014/main" id="{AB7174A6-6CB4-EF58-425F-99EED9E1C308}"/>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9" name="Rectangle 13">
            <a:extLst>
              <a:ext uri="{FF2B5EF4-FFF2-40B4-BE49-F238E27FC236}">
                <a16:creationId xmlns:a16="http://schemas.microsoft.com/office/drawing/2014/main" id="{B89B6464-998B-F1A1-DDC7-52BE143B1A93}"/>
              </a:ext>
            </a:extLst>
          </p:cNvPr>
          <p:cNvSpPr>
            <a:spLocks noGrp="1" noChangeArrowheads="1"/>
          </p:cNvSpPr>
          <p:nvPr>
            <p:ph type="sldNum" sz="quarter" idx="12"/>
          </p:nvPr>
        </p:nvSpPr>
        <p:spPr>
          <a:ln/>
        </p:spPr>
        <p:txBody>
          <a:bodyPr/>
          <a:lstStyle>
            <a:lvl1pPr>
              <a:defRPr/>
            </a:lvl1pPr>
          </a:lstStyle>
          <a:p>
            <a:pPr>
              <a:defRPr/>
            </a:pPr>
            <a:fld id="{EF6F246B-D799-40A3-B0B1-42608A68E752}" type="slidenum">
              <a:rPr lang="en-GB" altLang="el-GR"/>
              <a:pPr>
                <a:defRPr/>
              </a:pPr>
              <a:t>‹#›</a:t>
            </a:fld>
            <a:endParaRPr lang="en-GB" altLang="el-GR"/>
          </a:p>
        </p:txBody>
      </p:sp>
    </p:spTree>
    <p:extLst>
      <p:ext uri="{BB962C8B-B14F-4D97-AF65-F5344CB8AC3E}">
        <p14:creationId xmlns:p14="http://schemas.microsoft.com/office/powerpoint/2010/main" val="35353415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a:extLst>
              <a:ext uri="{FF2B5EF4-FFF2-40B4-BE49-F238E27FC236}">
                <a16:creationId xmlns:a16="http://schemas.microsoft.com/office/drawing/2014/main" id="{CD38B27C-0E76-2593-1258-1A9667D7C1EB}"/>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4" name="Rectangle 12">
            <a:extLst>
              <a:ext uri="{FF2B5EF4-FFF2-40B4-BE49-F238E27FC236}">
                <a16:creationId xmlns:a16="http://schemas.microsoft.com/office/drawing/2014/main" id="{DE2FCE3B-B613-99A8-5868-EBA7346DFCFD}"/>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5" name="Rectangle 13">
            <a:extLst>
              <a:ext uri="{FF2B5EF4-FFF2-40B4-BE49-F238E27FC236}">
                <a16:creationId xmlns:a16="http://schemas.microsoft.com/office/drawing/2014/main" id="{73E4003E-A75F-A3D6-C908-0C1F5ADC0192}"/>
              </a:ext>
            </a:extLst>
          </p:cNvPr>
          <p:cNvSpPr>
            <a:spLocks noGrp="1" noChangeArrowheads="1"/>
          </p:cNvSpPr>
          <p:nvPr>
            <p:ph type="sldNum" sz="quarter" idx="12"/>
          </p:nvPr>
        </p:nvSpPr>
        <p:spPr>
          <a:ln/>
        </p:spPr>
        <p:txBody>
          <a:bodyPr/>
          <a:lstStyle>
            <a:lvl1pPr>
              <a:defRPr/>
            </a:lvl1pPr>
          </a:lstStyle>
          <a:p>
            <a:pPr>
              <a:defRPr/>
            </a:pPr>
            <a:fld id="{6850AE93-72BE-41DF-BDC7-6297A9E96E11}" type="slidenum">
              <a:rPr lang="en-GB" altLang="el-GR"/>
              <a:pPr>
                <a:defRPr/>
              </a:pPr>
              <a:t>‹#›</a:t>
            </a:fld>
            <a:endParaRPr lang="en-GB" altLang="el-GR"/>
          </a:p>
        </p:txBody>
      </p:sp>
    </p:spTree>
    <p:extLst>
      <p:ext uri="{BB962C8B-B14F-4D97-AF65-F5344CB8AC3E}">
        <p14:creationId xmlns:p14="http://schemas.microsoft.com/office/powerpoint/2010/main" val="27987474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B6CC139-8992-5E9C-0A13-6141E13C7486}"/>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3" name="Rectangle 12">
            <a:extLst>
              <a:ext uri="{FF2B5EF4-FFF2-40B4-BE49-F238E27FC236}">
                <a16:creationId xmlns:a16="http://schemas.microsoft.com/office/drawing/2014/main" id="{4819F30A-AE32-E7C3-2743-8F51F7D45AE7}"/>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4" name="Rectangle 13">
            <a:extLst>
              <a:ext uri="{FF2B5EF4-FFF2-40B4-BE49-F238E27FC236}">
                <a16:creationId xmlns:a16="http://schemas.microsoft.com/office/drawing/2014/main" id="{0D87B235-8212-D2C5-694A-A8B61A3F17CC}"/>
              </a:ext>
            </a:extLst>
          </p:cNvPr>
          <p:cNvSpPr>
            <a:spLocks noGrp="1" noChangeArrowheads="1"/>
          </p:cNvSpPr>
          <p:nvPr>
            <p:ph type="sldNum" sz="quarter" idx="12"/>
          </p:nvPr>
        </p:nvSpPr>
        <p:spPr>
          <a:ln/>
        </p:spPr>
        <p:txBody>
          <a:bodyPr/>
          <a:lstStyle>
            <a:lvl1pPr>
              <a:defRPr/>
            </a:lvl1pPr>
          </a:lstStyle>
          <a:p>
            <a:pPr>
              <a:defRPr/>
            </a:pPr>
            <a:fld id="{B770737A-034E-4968-8F2B-44440B3BF748}" type="slidenum">
              <a:rPr lang="en-GB" altLang="el-GR"/>
              <a:pPr>
                <a:defRPr/>
              </a:pPr>
              <a:t>‹#›</a:t>
            </a:fld>
            <a:endParaRPr lang="en-GB" altLang="el-GR"/>
          </a:p>
        </p:txBody>
      </p:sp>
    </p:spTree>
    <p:extLst>
      <p:ext uri="{BB962C8B-B14F-4D97-AF65-F5344CB8AC3E}">
        <p14:creationId xmlns:p14="http://schemas.microsoft.com/office/powerpoint/2010/main" val="437622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73C61CCE-9CDE-4F29-92E0-CF6689170793}"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10492294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0B6CDB86-9152-4D3E-8A2D-C5009203E595}"/>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CC419586-DF70-C8B3-3313-D8FE348714D7}"/>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AAEFA7F1-B069-E24F-F644-4D6FC1BDA5A9}"/>
              </a:ext>
            </a:extLst>
          </p:cNvPr>
          <p:cNvSpPr>
            <a:spLocks noGrp="1" noChangeArrowheads="1"/>
          </p:cNvSpPr>
          <p:nvPr>
            <p:ph type="sldNum" sz="quarter" idx="12"/>
          </p:nvPr>
        </p:nvSpPr>
        <p:spPr>
          <a:ln/>
        </p:spPr>
        <p:txBody>
          <a:bodyPr/>
          <a:lstStyle>
            <a:lvl1pPr>
              <a:defRPr/>
            </a:lvl1pPr>
          </a:lstStyle>
          <a:p>
            <a:pPr>
              <a:defRPr/>
            </a:pPr>
            <a:fld id="{89984985-3B92-4CB4-80F8-77EEEC6BE40D}" type="slidenum">
              <a:rPr lang="en-GB" altLang="el-GR"/>
              <a:pPr>
                <a:defRPr/>
              </a:pPr>
              <a:t>‹#›</a:t>
            </a:fld>
            <a:endParaRPr lang="en-GB" altLang="el-GR"/>
          </a:p>
        </p:txBody>
      </p:sp>
    </p:spTree>
    <p:extLst>
      <p:ext uri="{BB962C8B-B14F-4D97-AF65-F5344CB8AC3E}">
        <p14:creationId xmlns:p14="http://schemas.microsoft.com/office/powerpoint/2010/main" val="10421178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8E8D3947-1CD1-8D16-2C39-F99FED358488}"/>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18EA2265-532C-534B-D20C-C14B85AB3908}"/>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8919DB3E-8249-1A15-D076-BC1964EBD070}"/>
              </a:ext>
            </a:extLst>
          </p:cNvPr>
          <p:cNvSpPr>
            <a:spLocks noGrp="1" noChangeArrowheads="1"/>
          </p:cNvSpPr>
          <p:nvPr>
            <p:ph type="sldNum" sz="quarter" idx="12"/>
          </p:nvPr>
        </p:nvSpPr>
        <p:spPr>
          <a:ln/>
        </p:spPr>
        <p:txBody>
          <a:bodyPr/>
          <a:lstStyle>
            <a:lvl1pPr>
              <a:defRPr/>
            </a:lvl1pPr>
          </a:lstStyle>
          <a:p>
            <a:pPr>
              <a:defRPr/>
            </a:pPr>
            <a:fld id="{0486258A-8C5C-4A07-B8D6-D321323BC5EB}" type="slidenum">
              <a:rPr lang="en-GB" altLang="el-GR"/>
              <a:pPr>
                <a:defRPr/>
              </a:pPr>
              <a:t>‹#›</a:t>
            </a:fld>
            <a:endParaRPr lang="en-GB" altLang="el-GR"/>
          </a:p>
        </p:txBody>
      </p:sp>
    </p:spTree>
    <p:extLst>
      <p:ext uri="{BB962C8B-B14F-4D97-AF65-F5344CB8AC3E}">
        <p14:creationId xmlns:p14="http://schemas.microsoft.com/office/powerpoint/2010/main" val="16275161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36DAF2CD-3D44-EE96-30E9-2E831941DBC1}"/>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11E253A4-124E-CB8E-5056-035D8F7D3B5E}"/>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BD76F5F3-9049-9A0B-B122-EC7FD67C0BE1}"/>
              </a:ext>
            </a:extLst>
          </p:cNvPr>
          <p:cNvSpPr>
            <a:spLocks noGrp="1" noChangeArrowheads="1"/>
          </p:cNvSpPr>
          <p:nvPr>
            <p:ph type="sldNum" sz="quarter" idx="12"/>
          </p:nvPr>
        </p:nvSpPr>
        <p:spPr>
          <a:ln/>
        </p:spPr>
        <p:txBody>
          <a:bodyPr/>
          <a:lstStyle>
            <a:lvl1pPr>
              <a:defRPr/>
            </a:lvl1pPr>
          </a:lstStyle>
          <a:p>
            <a:pPr>
              <a:defRPr/>
            </a:pPr>
            <a:fld id="{DEE2B0B0-4393-4A1E-A42D-841B27BD8ACF}" type="slidenum">
              <a:rPr lang="en-GB" altLang="el-GR"/>
              <a:pPr>
                <a:defRPr/>
              </a:pPr>
              <a:t>‹#›</a:t>
            </a:fld>
            <a:endParaRPr lang="en-GB" altLang="el-GR"/>
          </a:p>
        </p:txBody>
      </p:sp>
    </p:spTree>
    <p:extLst>
      <p:ext uri="{BB962C8B-B14F-4D97-AF65-F5344CB8AC3E}">
        <p14:creationId xmlns:p14="http://schemas.microsoft.com/office/powerpoint/2010/main" val="57502742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947B1327-9D8C-5926-2595-16BEA0265C97}"/>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BC7192C3-6EF0-7EDF-588A-692328BBDC77}"/>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4982040C-4BEC-891A-986A-790CAB97915B}"/>
              </a:ext>
            </a:extLst>
          </p:cNvPr>
          <p:cNvSpPr>
            <a:spLocks noGrp="1" noChangeArrowheads="1"/>
          </p:cNvSpPr>
          <p:nvPr>
            <p:ph type="sldNum" sz="quarter" idx="12"/>
          </p:nvPr>
        </p:nvSpPr>
        <p:spPr>
          <a:ln/>
        </p:spPr>
        <p:txBody>
          <a:bodyPr/>
          <a:lstStyle>
            <a:lvl1pPr>
              <a:defRPr/>
            </a:lvl1pPr>
          </a:lstStyle>
          <a:p>
            <a:pPr>
              <a:defRPr/>
            </a:pPr>
            <a:fld id="{004A9179-3A51-400B-946C-D782E29DB80D}" type="slidenum">
              <a:rPr lang="en-GB" altLang="el-GR"/>
              <a:pPr>
                <a:defRPr/>
              </a:pPr>
              <a:t>‹#›</a:t>
            </a:fld>
            <a:endParaRPr lang="en-GB" altLang="el-GR"/>
          </a:p>
        </p:txBody>
      </p:sp>
    </p:spTree>
    <p:extLst>
      <p:ext uri="{BB962C8B-B14F-4D97-AF65-F5344CB8AC3E}">
        <p14:creationId xmlns:p14="http://schemas.microsoft.com/office/powerpoint/2010/main" val="121320440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4065B82-19D9-3F67-6283-64F92FDADDB6}"/>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A4C5BCAB-20A5-7EC3-AF28-7F556120D99C}"/>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0C2B0D05-29F6-D2DC-8C58-23007620A772}"/>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11" name="Rectangle 5">
                <a:extLst>
                  <a:ext uri="{FF2B5EF4-FFF2-40B4-BE49-F238E27FC236}">
                    <a16:creationId xmlns:a16="http://schemas.microsoft.com/office/drawing/2014/main" id="{25B66927-8B46-7F45-B955-9D356B883A7C}"/>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grpSp>
          <p:nvGrpSpPr>
            <p:cNvPr id="4" name="Group 6">
              <a:extLst>
                <a:ext uri="{FF2B5EF4-FFF2-40B4-BE49-F238E27FC236}">
                  <a16:creationId xmlns:a16="http://schemas.microsoft.com/office/drawing/2014/main" id="{64EB280A-B47A-9267-6006-1698FADF4D42}"/>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B5513340-A2FB-27F6-790A-AA6D68F47E8D}"/>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9" name="Rectangle 8">
                <a:extLst>
                  <a:ext uri="{FF2B5EF4-FFF2-40B4-BE49-F238E27FC236}">
                    <a16:creationId xmlns:a16="http://schemas.microsoft.com/office/drawing/2014/main" id="{06DD5A0C-2114-FF05-1119-277DD363CD6C}"/>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5" name="Rectangle 9">
              <a:extLst>
                <a:ext uri="{FF2B5EF4-FFF2-40B4-BE49-F238E27FC236}">
                  <a16:creationId xmlns:a16="http://schemas.microsoft.com/office/drawing/2014/main" id="{E8317018-AD96-3582-D21A-D0B4BC83B9A8}"/>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6" name="Rectangle 10">
              <a:extLst>
                <a:ext uri="{FF2B5EF4-FFF2-40B4-BE49-F238E27FC236}">
                  <a16:creationId xmlns:a16="http://schemas.microsoft.com/office/drawing/2014/main" id="{716AC0AB-1A40-95BA-3679-4F47A50C37E0}"/>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sp>
          <p:nvSpPr>
            <p:cNvPr id="7" name="Rectangle 11">
              <a:extLst>
                <a:ext uri="{FF2B5EF4-FFF2-40B4-BE49-F238E27FC236}">
                  <a16:creationId xmlns:a16="http://schemas.microsoft.com/office/drawing/2014/main" id="{3622E8CB-6D7D-0528-6A09-85B1223E81FA}"/>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l-GR" altLang="el-GR" sz="1800">
                <a:solidFill>
                  <a:srgbClr val="000000"/>
                </a:solidFill>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2" name="Rectangle 14">
            <a:extLst>
              <a:ext uri="{FF2B5EF4-FFF2-40B4-BE49-F238E27FC236}">
                <a16:creationId xmlns:a16="http://schemas.microsoft.com/office/drawing/2014/main" id="{79710A42-D928-F4A9-9644-A0B44BCC9F08}"/>
              </a:ext>
            </a:extLst>
          </p:cNvPr>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GB" altLang="el-GR"/>
          </a:p>
        </p:txBody>
      </p:sp>
      <p:sp>
        <p:nvSpPr>
          <p:cNvPr id="13" name="Rectangle 15">
            <a:extLst>
              <a:ext uri="{FF2B5EF4-FFF2-40B4-BE49-F238E27FC236}">
                <a16:creationId xmlns:a16="http://schemas.microsoft.com/office/drawing/2014/main" id="{90842CC2-10C5-8D67-F03D-0174D04D9741}"/>
              </a:ext>
            </a:extLst>
          </p:cNvPr>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GB" altLang="el-GR"/>
          </a:p>
        </p:txBody>
      </p:sp>
      <p:sp>
        <p:nvSpPr>
          <p:cNvPr id="14" name="Rectangle 16">
            <a:extLst>
              <a:ext uri="{FF2B5EF4-FFF2-40B4-BE49-F238E27FC236}">
                <a16:creationId xmlns:a16="http://schemas.microsoft.com/office/drawing/2014/main" id="{54556691-4353-6FD2-6C07-E46738646744}"/>
              </a:ext>
            </a:extLst>
          </p:cNvPr>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321FEC41-CBBC-4B0D-9403-57265E8614EE}" type="slidenum">
              <a:rPr lang="en-GB" altLang="el-GR"/>
              <a:pPr>
                <a:defRPr/>
              </a:pPr>
              <a:t>‹#›</a:t>
            </a:fld>
            <a:endParaRPr lang="en-GB" altLang="el-GR"/>
          </a:p>
        </p:txBody>
      </p:sp>
    </p:spTree>
    <p:extLst>
      <p:ext uri="{BB962C8B-B14F-4D97-AF65-F5344CB8AC3E}">
        <p14:creationId xmlns:p14="http://schemas.microsoft.com/office/powerpoint/2010/main" val="48148000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B64F9914-56D4-071B-11C9-5BF5E2EF3109}"/>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D9F609C9-CB64-7D4E-8D94-30934B82C8C5}"/>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FDABABD3-9E41-2018-946C-4502D17E50DD}"/>
              </a:ext>
            </a:extLst>
          </p:cNvPr>
          <p:cNvSpPr>
            <a:spLocks noGrp="1" noChangeArrowheads="1"/>
          </p:cNvSpPr>
          <p:nvPr>
            <p:ph type="sldNum" sz="quarter" idx="12"/>
          </p:nvPr>
        </p:nvSpPr>
        <p:spPr>
          <a:ln/>
        </p:spPr>
        <p:txBody>
          <a:bodyPr/>
          <a:lstStyle>
            <a:lvl1pPr>
              <a:defRPr/>
            </a:lvl1pPr>
          </a:lstStyle>
          <a:p>
            <a:pPr>
              <a:defRPr/>
            </a:pPr>
            <a:fld id="{9DC13511-5DDD-4623-B181-63CA2FB5AB13}" type="slidenum">
              <a:rPr lang="en-GB" altLang="el-GR"/>
              <a:pPr>
                <a:defRPr/>
              </a:pPr>
              <a:t>‹#›</a:t>
            </a:fld>
            <a:endParaRPr lang="en-GB" altLang="el-GR"/>
          </a:p>
        </p:txBody>
      </p:sp>
    </p:spTree>
    <p:extLst>
      <p:ext uri="{BB962C8B-B14F-4D97-AF65-F5344CB8AC3E}">
        <p14:creationId xmlns:p14="http://schemas.microsoft.com/office/powerpoint/2010/main" val="208637076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61D6B45A-039A-EDC1-1D22-58D3CC15CB83}"/>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82D7F165-5D46-55E1-99DE-F56E781C8A78}"/>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F880C56A-B66D-A1EC-4A69-750ADE812A69}"/>
              </a:ext>
            </a:extLst>
          </p:cNvPr>
          <p:cNvSpPr>
            <a:spLocks noGrp="1" noChangeArrowheads="1"/>
          </p:cNvSpPr>
          <p:nvPr>
            <p:ph type="sldNum" sz="quarter" idx="12"/>
          </p:nvPr>
        </p:nvSpPr>
        <p:spPr>
          <a:ln/>
        </p:spPr>
        <p:txBody>
          <a:bodyPr/>
          <a:lstStyle>
            <a:lvl1pPr>
              <a:defRPr/>
            </a:lvl1pPr>
          </a:lstStyle>
          <a:p>
            <a:pPr>
              <a:defRPr/>
            </a:pPr>
            <a:fld id="{32D7E9B1-D51B-4732-8A7A-53EAA9790520}" type="slidenum">
              <a:rPr lang="en-GB" altLang="el-GR"/>
              <a:pPr>
                <a:defRPr/>
              </a:pPr>
              <a:t>‹#›</a:t>
            </a:fld>
            <a:endParaRPr lang="en-GB" altLang="el-GR"/>
          </a:p>
        </p:txBody>
      </p:sp>
    </p:spTree>
    <p:extLst>
      <p:ext uri="{BB962C8B-B14F-4D97-AF65-F5344CB8AC3E}">
        <p14:creationId xmlns:p14="http://schemas.microsoft.com/office/powerpoint/2010/main" val="27784885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a:extLst>
              <a:ext uri="{FF2B5EF4-FFF2-40B4-BE49-F238E27FC236}">
                <a16:creationId xmlns:a16="http://schemas.microsoft.com/office/drawing/2014/main" id="{C0AD5C27-0973-6B3E-C42F-015FAE9E5EFB}"/>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E7A1711C-2C5C-D20A-4302-8F57AAF2E995}"/>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4F66018A-A667-797D-63EA-F1E532579CC4}"/>
              </a:ext>
            </a:extLst>
          </p:cNvPr>
          <p:cNvSpPr>
            <a:spLocks noGrp="1" noChangeArrowheads="1"/>
          </p:cNvSpPr>
          <p:nvPr>
            <p:ph type="sldNum" sz="quarter" idx="12"/>
          </p:nvPr>
        </p:nvSpPr>
        <p:spPr>
          <a:ln/>
        </p:spPr>
        <p:txBody>
          <a:bodyPr/>
          <a:lstStyle>
            <a:lvl1pPr>
              <a:defRPr/>
            </a:lvl1pPr>
          </a:lstStyle>
          <a:p>
            <a:pPr>
              <a:defRPr/>
            </a:pPr>
            <a:fld id="{38D01DFA-512B-4274-B13B-EBAE06D7013A}" type="slidenum">
              <a:rPr lang="en-GB" altLang="el-GR"/>
              <a:pPr>
                <a:defRPr/>
              </a:pPr>
              <a:t>‹#›</a:t>
            </a:fld>
            <a:endParaRPr lang="en-GB" altLang="el-GR"/>
          </a:p>
        </p:txBody>
      </p:sp>
    </p:spTree>
    <p:extLst>
      <p:ext uri="{BB962C8B-B14F-4D97-AF65-F5344CB8AC3E}">
        <p14:creationId xmlns:p14="http://schemas.microsoft.com/office/powerpoint/2010/main" val="136091378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a:extLst>
              <a:ext uri="{FF2B5EF4-FFF2-40B4-BE49-F238E27FC236}">
                <a16:creationId xmlns:a16="http://schemas.microsoft.com/office/drawing/2014/main" id="{514FB04D-25A6-1EAE-60D9-0140A683E20E}"/>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8" name="Rectangle 12">
            <a:extLst>
              <a:ext uri="{FF2B5EF4-FFF2-40B4-BE49-F238E27FC236}">
                <a16:creationId xmlns:a16="http://schemas.microsoft.com/office/drawing/2014/main" id="{2C2A6E8A-6ABD-098F-3A97-CF04E7CD3E0F}"/>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9" name="Rectangle 13">
            <a:extLst>
              <a:ext uri="{FF2B5EF4-FFF2-40B4-BE49-F238E27FC236}">
                <a16:creationId xmlns:a16="http://schemas.microsoft.com/office/drawing/2014/main" id="{EA6E112A-CB3E-40CB-F908-F0D823EBFE68}"/>
              </a:ext>
            </a:extLst>
          </p:cNvPr>
          <p:cNvSpPr>
            <a:spLocks noGrp="1" noChangeArrowheads="1"/>
          </p:cNvSpPr>
          <p:nvPr>
            <p:ph type="sldNum" sz="quarter" idx="12"/>
          </p:nvPr>
        </p:nvSpPr>
        <p:spPr>
          <a:ln/>
        </p:spPr>
        <p:txBody>
          <a:bodyPr/>
          <a:lstStyle>
            <a:lvl1pPr>
              <a:defRPr/>
            </a:lvl1pPr>
          </a:lstStyle>
          <a:p>
            <a:pPr>
              <a:defRPr/>
            </a:pPr>
            <a:fld id="{B66D9DDB-478E-466A-B70A-AFE585088C73}" type="slidenum">
              <a:rPr lang="en-GB" altLang="el-GR"/>
              <a:pPr>
                <a:defRPr/>
              </a:pPr>
              <a:t>‹#›</a:t>
            </a:fld>
            <a:endParaRPr lang="en-GB" altLang="el-GR"/>
          </a:p>
        </p:txBody>
      </p:sp>
    </p:spTree>
    <p:extLst>
      <p:ext uri="{BB962C8B-B14F-4D97-AF65-F5344CB8AC3E}">
        <p14:creationId xmlns:p14="http://schemas.microsoft.com/office/powerpoint/2010/main" val="108284943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a:extLst>
              <a:ext uri="{FF2B5EF4-FFF2-40B4-BE49-F238E27FC236}">
                <a16:creationId xmlns:a16="http://schemas.microsoft.com/office/drawing/2014/main" id="{36C42FC1-A737-1979-64C2-EAD3BC309C8C}"/>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4" name="Rectangle 12">
            <a:extLst>
              <a:ext uri="{FF2B5EF4-FFF2-40B4-BE49-F238E27FC236}">
                <a16:creationId xmlns:a16="http://schemas.microsoft.com/office/drawing/2014/main" id="{C3E0D744-C0C1-F441-F878-2BE7D829516C}"/>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5" name="Rectangle 13">
            <a:extLst>
              <a:ext uri="{FF2B5EF4-FFF2-40B4-BE49-F238E27FC236}">
                <a16:creationId xmlns:a16="http://schemas.microsoft.com/office/drawing/2014/main" id="{DB40971E-7AA0-BBA5-CD20-7E000C05B5AB}"/>
              </a:ext>
            </a:extLst>
          </p:cNvPr>
          <p:cNvSpPr>
            <a:spLocks noGrp="1" noChangeArrowheads="1"/>
          </p:cNvSpPr>
          <p:nvPr>
            <p:ph type="sldNum" sz="quarter" idx="12"/>
          </p:nvPr>
        </p:nvSpPr>
        <p:spPr>
          <a:ln/>
        </p:spPr>
        <p:txBody>
          <a:bodyPr/>
          <a:lstStyle>
            <a:lvl1pPr>
              <a:defRPr/>
            </a:lvl1pPr>
          </a:lstStyle>
          <a:p>
            <a:pPr>
              <a:defRPr/>
            </a:pPr>
            <a:fld id="{49A0A3E9-A9E8-425B-B6DE-9255454C7FFF}" type="slidenum">
              <a:rPr lang="en-GB" altLang="el-GR"/>
              <a:pPr>
                <a:defRPr/>
              </a:pPr>
              <a:t>‹#›</a:t>
            </a:fld>
            <a:endParaRPr lang="en-GB" altLang="el-GR"/>
          </a:p>
        </p:txBody>
      </p:sp>
    </p:spTree>
    <p:extLst>
      <p:ext uri="{BB962C8B-B14F-4D97-AF65-F5344CB8AC3E}">
        <p14:creationId xmlns:p14="http://schemas.microsoft.com/office/powerpoint/2010/main" val="2579541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AF4E21-5B78-4935-9011-4DD27B54EED2}"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695535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A68102A-0F34-F28C-E026-224ADDA554C4}"/>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3" name="Rectangle 12">
            <a:extLst>
              <a:ext uri="{FF2B5EF4-FFF2-40B4-BE49-F238E27FC236}">
                <a16:creationId xmlns:a16="http://schemas.microsoft.com/office/drawing/2014/main" id="{BD21502E-DAF4-E9DC-60D3-34AD55092C60}"/>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4" name="Rectangle 13">
            <a:extLst>
              <a:ext uri="{FF2B5EF4-FFF2-40B4-BE49-F238E27FC236}">
                <a16:creationId xmlns:a16="http://schemas.microsoft.com/office/drawing/2014/main" id="{BE4F8B7B-0443-2348-E1E0-C2CC0E370CB5}"/>
              </a:ext>
            </a:extLst>
          </p:cNvPr>
          <p:cNvSpPr>
            <a:spLocks noGrp="1" noChangeArrowheads="1"/>
          </p:cNvSpPr>
          <p:nvPr>
            <p:ph type="sldNum" sz="quarter" idx="12"/>
          </p:nvPr>
        </p:nvSpPr>
        <p:spPr>
          <a:ln/>
        </p:spPr>
        <p:txBody>
          <a:bodyPr/>
          <a:lstStyle>
            <a:lvl1pPr>
              <a:defRPr/>
            </a:lvl1pPr>
          </a:lstStyle>
          <a:p>
            <a:pPr>
              <a:defRPr/>
            </a:pPr>
            <a:fld id="{F240A758-8505-4713-ACEC-68AA1A1F9EC1}" type="slidenum">
              <a:rPr lang="en-GB" altLang="el-GR"/>
              <a:pPr>
                <a:defRPr/>
              </a:pPr>
              <a:t>‹#›</a:t>
            </a:fld>
            <a:endParaRPr lang="en-GB" altLang="el-GR"/>
          </a:p>
        </p:txBody>
      </p:sp>
    </p:spTree>
    <p:extLst>
      <p:ext uri="{BB962C8B-B14F-4D97-AF65-F5344CB8AC3E}">
        <p14:creationId xmlns:p14="http://schemas.microsoft.com/office/powerpoint/2010/main" val="400269055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9DE8B36-F4C0-8DE7-D4EE-E5B63443A0A6}"/>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04E6B129-36F3-E8A5-DC4D-AA3A58EC243A}"/>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A7E8DF70-C0D4-9EB4-A194-F4A1C6A5161F}"/>
              </a:ext>
            </a:extLst>
          </p:cNvPr>
          <p:cNvSpPr>
            <a:spLocks noGrp="1" noChangeArrowheads="1"/>
          </p:cNvSpPr>
          <p:nvPr>
            <p:ph type="sldNum" sz="quarter" idx="12"/>
          </p:nvPr>
        </p:nvSpPr>
        <p:spPr>
          <a:ln/>
        </p:spPr>
        <p:txBody>
          <a:bodyPr/>
          <a:lstStyle>
            <a:lvl1pPr>
              <a:defRPr/>
            </a:lvl1pPr>
          </a:lstStyle>
          <a:p>
            <a:pPr>
              <a:defRPr/>
            </a:pPr>
            <a:fld id="{FC26CF91-C0D3-4A5C-9DC9-8129A957546E}" type="slidenum">
              <a:rPr lang="en-GB" altLang="el-GR"/>
              <a:pPr>
                <a:defRPr/>
              </a:pPr>
              <a:t>‹#›</a:t>
            </a:fld>
            <a:endParaRPr lang="en-GB" altLang="el-GR"/>
          </a:p>
        </p:txBody>
      </p:sp>
    </p:spTree>
    <p:extLst>
      <p:ext uri="{BB962C8B-B14F-4D97-AF65-F5344CB8AC3E}">
        <p14:creationId xmlns:p14="http://schemas.microsoft.com/office/powerpoint/2010/main" val="347998859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275BAE0A-5D2E-EDA6-2F88-F47315E8D92C}"/>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6" name="Rectangle 12">
            <a:extLst>
              <a:ext uri="{FF2B5EF4-FFF2-40B4-BE49-F238E27FC236}">
                <a16:creationId xmlns:a16="http://schemas.microsoft.com/office/drawing/2014/main" id="{62FC3168-2D69-B3A5-5760-E6988AE7AE73}"/>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7" name="Rectangle 13">
            <a:extLst>
              <a:ext uri="{FF2B5EF4-FFF2-40B4-BE49-F238E27FC236}">
                <a16:creationId xmlns:a16="http://schemas.microsoft.com/office/drawing/2014/main" id="{ABF7ED14-4BE0-1209-2982-9B5A0EACFB41}"/>
              </a:ext>
            </a:extLst>
          </p:cNvPr>
          <p:cNvSpPr>
            <a:spLocks noGrp="1" noChangeArrowheads="1"/>
          </p:cNvSpPr>
          <p:nvPr>
            <p:ph type="sldNum" sz="quarter" idx="12"/>
          </p:nvPr>
        </p:nvSpPr>
        <p:spPr>
          <a:ln/>
        </p:spPr>
        <p:txBody>
          <a:bodyPr/>
          <a:lstStyle>
            <a:lvl1pPr>
              <a:defRPr/>
            </a:lvl1pPr>
          </a:lstStyle>
          <a:p>
            <a:pPr>
              <a:defRPr/>
            </a:pPr>
            <a:fld id="{E9237900-0929-40A8-98DB-3785CC5A68AB}" type="slidenum">
              <a:rPr lang="en-GB" altLang="el-GR"/>
              <a:pPr>
                <a:defRPr/>
              </a:pPr>
              <a:t>‹#›</a:t>
            </a:fld>
            <a:endParaRPr lang="en-GB" altLang="el-GR"/>
          </a:p>
        </p:txBody>
      </p:sp>
    </p:spTree>
    <p:extLst>
      <p:ext uri="{BB962C8B-B14F-4D97-AF65-F5344CB8AC3E}">
        <p14:creationId xmlns:p14="http://schemas.microsoft.com/office/powerpoint/2010/main" val="353514850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F0C073BD-13E6-C33A-5010-58729338A39B}"/>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12193211-82ED-EEB7-B274-48D267B1EAA6}"/>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830EF4E6-9B2D-96EE-2E37-7ACA45FD55BC}"/>
              </a:ext>
            </a:extLst>
          </p:cNvPr>
          <p:cNvSpPr>
            <a:spLocks noGrp="1" noChangeArrowheads="1"/>
          </p:cNvSpPr>
          <p:nvPr>
            <p:ph type="sldNum" sz="quarter" idx="12"/>
          </p:nvPr>
        </p:nvSpPr>
        <p:spPr>
          <a:ln/>
        </p:spPr>
        <p:txBody>
          <a:bodyPr/>
          <a:lstStyle>
            <a:lvl1pPr>
              <a:defRPr/>
            </a:lvl1pPr>
          </a:lstStyle>
          <a:p>
            <a:pPr>
              <a:defRPr/>
            </a:pPr>
            <a:fld id="{B079EA97-B926-41F7-8325-B4A82EBFDFF9}" type="slidenum">
              <a:rPr lang="en-GB" altLang="el-GR"/>
              <a:pPr>
                <a:defRPr/>
              </a:pPr>
              <a:t>‹#›</a:t>
            </a:fld>
            <a:endParaRPr lang="en-GB" altLang="el-GR"/>
          </a:p>
        </p:txBody>
      </p:sp>
    </p:spTree>
    <p:extLst>
      <p:ext uri="{BB962C8B-B14F-4D97-AF65-F5344CB8AC3E}">
        <p14:creationId xmlns:p14="http://schemas.microsoft.com/office/powerpoint/2010/main" val="12233946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a:extLst>
              <a:ext uri="{FF2B5EF4-FFF2-40B4-BE49-F238E27FC236}">
                <a16:creationId xmlns:a16="http://schemas.microsoft.com/office/drawing/2014/main" id="{A3266C5F-B22B-992C-4290-9EEA699DC3E8}"/>
              </a:ext>
            </a:extLst>
          </p:cNvPr>
          <p:cNvSpPr>
            <a:spLocks noGrp="1" noChangeArrowheads="1"/>
          </p:cNvSpPr>
          <p:nvPr>
            <p:ph type="dt" sz="half" idx="10"/>
          </p:nvPr>
        </p:nvSpPr>
        <p:spPr>
          <a:ln/>
        </p:spPr>
        <p:txBody>
          <a:bodyPr/>
          <a:lstStyle>
            <a:lvl1pPr>
              <a:defRPr/>
            </a:lvl1pPr>
          </a:lstStyle>
          <a:p>
            <a:pPr>
              <a:defRPr/>
            </a:pPr>
            <a:endParaRPr lang="en-GB" altLang="el-GR"/>
          </a:p>
        </p:txBody>
      </p:sp>
      <p:sp>
        <p:nvSpPr>
          <p:cNvPr id="5" name="Rectangle 12">
            <a:extLst>
              <a:ext uri="{FF2B5EF4-FFF2-40B4-BE49-F238E27FC236}">
                <a16:creationId xmlns:a16="http://schemas.microsoft.com/office/drawing/2014/main" id="{2E6823ED-B8B8-CFDF-C509-6FB85977558A}"/>
              </a:ext>
            </a:extLst>
          </p:cNvPr>
          <p:cNvSpPr>
            <a:spLocks noGrp="1" noChangeArrowheads="1"/>
          </p:cNvSpPr>
          <p:nvPr>
            <p:ph type="ftr" sz="quarter" idx="11"/>
          </p:nvPr>
        </p:nvSpPr>
        <p:spPr>
          <a:ln/>
        </p:spPr>
        <p:txBody>
          <a:bodyPr/>
          <a:lstStyle>
            <a:lvl1pPr>
              <a:defRPr/>
            </a:lvl1pPr>
          </a:lstStyle>
          <a:p>
            <a:pPr>
              <a:defRPr/>
            </a:pPr>
            <a:endParaRPr lang="en-GB" altLang="el-GR"/>
          </a:p>
        </p:txBody>
      </p:sp>
      <p:sp>
        <p:nvSpPr>
          <p:cNvPr id="6" name="Rectangle 13">
            <a:extLst>
              <a:ext uri="{FF2B5EF4-FFF2-40B4-BE49-F238E27FC236}">
                <a16:creationId xmlns:a16="http://schemas.microsoft.com/office/drawing/2014/main" id="{F6559B70-8AB2-A733-3429-4617D18E9B44}"/>
              </a:ext>
            </a:extLst>
          </p:cNvPr>
          <p:cNvSpPr>
            <a:spLocks noGrp="1" noChangeArrowheads="1"/>
          </p:cNvSpPr>
          <p:nvPr>
            <p:ph type="sldNum" sz="quarter" idx="12"/>
          </p:nvPr>
        </p:nvSpPr>
        <p:spPr>
          <a:ln/>
        </p:spPr>
        <p:txBody>
          <a:bodyPr/>
          <a:lstStyle>
            <a:lvl1pPr>
              <a:defRPr/>
            </a:lvl1pPr>
          </a:lstStyle>
          <a:p>
            <a:pPr>
              <a:defRPr/>
            </a:pPr>
            <a:fld id="{7A09D567-B6F4-4CCE-AC27-8EE55D4D7599}" type="slidenum">
              <a:rPr lang="en-GB" altLang="el-GR"/>
              <a:pPr>
                <a:defRPr/>
              </a:pPr>
              <a:t>‹#›</a:t>
            </a:fld>
            <a:endParaRPr lang="en-GB" altLang="el-GR"/>
          </a:p>
        </p:txBody>
      </p:sp>
    </p:spTree>
    <p:extLst>
      <p:ext uri="{BB962C8B-B14F-4D97-AF65-F5344CB8AC3E}">
        <p14:creationId xmlns:p14="http://schemas.microsoft.com/office/powerpoint/2010/main" val="1115812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endParaRPr lang="en-GB"/>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E40DC3-E8DC-4D39-BC8C-7723F19440E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513376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περιεχομένου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περιεχομένου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87B1D98-6036-4B6C-870F-A32DE671E7E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494424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endParaRPr lang="en-GB"/>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E245FB-C78C-493A-A9AF-E6285CCDB19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0461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endParaRPr lang="en-GB"/>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A94498-B1F6-4D32-B62A-7ECC2EB3F953}"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368055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35D0A76-8FC4-4F6F-A2A3-800D852E4ED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796617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488BE4-D86C-4250-AFFA-D2A929B5EC0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706714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lstStyle>
            <a:lvl1pPr algn="l">
              <a:defRPr sz="2000" b="1"/>
            </a:lvl1pPr>
          </a:lstStyle>
          <a:p>
            <a:r>
              <a:rPr lang="el-GR"/>
              <a:t>Στυλ κύριου τίτλου</a:t>
            </a:r>
            <a:endParaRPr lang="en-GB"/>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8726D92-5B70-4DE9-9DE9-03D0DC06F3E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692769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lstStyle>
            <a:lvl1pPr algn="l">
              <a:defRPr sz="2000" b="1"/>
            </a:lvl1pPr>
          </a:lstStyle>
          <a:p>
            <a:r>
              <a:rPr lang="el-GR"/>
              <a:t>Στυλ κύριου τίτλου</a:t>
            </a:r>
            <a:endParaRPr lang="en-GB"/>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F1E198-21AC-4A98-B5B7-F77667D8671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26602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44EB98-E533-47F2-8F97-0B5038D3D13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066686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endParaRPr lang="en-GB"/>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E69D25-8E8B-4BFD-8374-BA9D828104F4}"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80752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fontAlgn="base">
              <a:spcBef>
                <a:spcPct val="0"/>
              </a:spcBef>
              <a:spcAft>
                <a:spcPct val="0"/>
              </a:spcAft>
              <a:defRPr/>
            </a:pPr>
            <a:endParaRPr lang="en-GB" altLang="el-GR">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fontAlgn="base">
              <a:spcBef>
                <a:spcPct val="0"/>
              </a:spcBef>
              <a:spcAft>
                <a:spcPct val="0"/>
              </a:spcAft>
              <a:defRPr/>
            </a:pPr>
            <a:fld id="{2ADD6C95-0CCB-4919-8CAE-2CD31BE70F60}" type="slidenum">
              <a:rPr lang="en-GB" altLang="el-GR" smtClean="0">
                <a:solidFill>
                  <a:srgbClr val="1C1C1C"/>
                </a:solidFill>
              </a:rPr>
              <a:pPr fontAlgn="base">
                <a:spcBef>
                  <a:spcPct val="0"/>
                </a:spcBef>
                <a:spcAft>
                  <a:spcPct val="0"/>
                </a:spcAft>
                <a:defRPr/>
              </a:pPr>
              <a:t>‹#›</a:t>
            </a:fld>
            <a:endParaRPr lang="en-GB" altLang="el-GR">
              <a:solidFill>
                <a:srgbClr val="1C1C1C"/>
              </a:solidFill>
            </a:endParaRPr>
          </a:p>
        </p:txBody>
      </p:sp>
    </p:spTree>
    <p:extLst>
      <p:ext uri="{BB962C8B-B14F-4D97-AF65-F5344CB8AC3E}">
        <p14:creationId xmlns:p14="http://schemas.microsoft.com/office/powerpoint/2010/main" val="2259718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5D2E745-2CCA-49DB-9324-BCDBCEA1D339}"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44352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2B0BAA-2B23-4DCA-8DDB-C5DC22DF3B5C}"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211928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637CA9-3AF7-455A-B746-1A7287A46E6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8270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GB"/>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51B6BE-2BED-40E5-B5B6-F731B30B920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95754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55B669-7BD5-47C8-B219-9BED3DA3F5F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971679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F1F22-36E8-4389-AC0E-27502494E48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34140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6AB52E-6F77-409E-B0E6-E30B51EE9B7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808865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2B54980-2CF2-410D-8F01-1BA885CF3D9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26515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3CCB28-7D46-40A9-ABE0-20F3194864BE}"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38172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A0CED95-AA28-4CFF-8A54-6E623F8E537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721118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91F537-05F2-4AA5-88A4-D4B5A9A0E566}"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1156164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1276"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1277"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1EC81BED-6E3A-4AD4-96D5-C80CCAF06F1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64960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7A487B-1A69-4065-A3D8-F0071BA40A2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92970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B4B008-86A2-4A1A-BCCB-327645148CB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76703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8F81B7-6876-477E-8232-C3AE14CF75C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522701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1576917" y="2017713"/>
            <a:ext cx="508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860117" y="2017713"/>
            <a:ext cx="508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C1BF94-8045-4053-A0F4-DB9BC210E38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40894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343B13-797A-4041-B2FA-4B6873BA68A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73615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E2596C-A43C-4B2A-AB36-DA4F8D2DA54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13467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60BF6D8-424B-4D22-A396-DC933ECE4A2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84288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910CBA-A110-4CCE-9E48-41277C5A193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282977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55B48E-51F0-4206-903F-838EF7E39B0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95141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0D676A-E95F-42C9-AECC-33A7C84306F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770265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284151-F3D1-4337-9D21-BC53D7C2E3A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00401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1276"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1277"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latin typeface="Tahoma" pitchFamily="34" charset="0"/>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latin typeface="Tahoma" pitchFamily="34" charset="0"/>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12617B39-6957-499C-8182-6204F61F7E2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27188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D0E4C75A-29AE-4DBF-A541-3A18FD71847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5907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lstStyle>
            <a:lvl1pPr algn="l">
              <a:defRPr sz="2000" b="1"/>
            </a:lvl1pPr>
          </a:lstStyle>
          <a:p>
            <a:r>
              <a:rPr lang="el-GR"/>
              <a:t>Στυλ κύριου τίτλου</a:t>
            </a:r>
            <a:endParaRPr lang="en-GB"/>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1BD3ABE-FE36-4C1C-8740-13EF920DEEB7}"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547507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9179A215-DA00-4DE5-A218-FCB7F3F1DC2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676119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1576917" y="2017713"/>
            <a:ext cx="508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860117" y="2017713"/>
            <a:ext cx="508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806B82BF-A5A2-467B-93F6-511505A98B3B}"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45117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40A0EB2B-90BE-4F01-9C5C-FB57C18CE95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897844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FB3791E7-3CEC-4B5E-8366-FD386325E02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45678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D467B940-4EE2-4159-9EDE-E78CE139E93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81369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7620B923-AFA4-4BF5-96B9-586915B189B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510586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CE0D13C9-C8B4-46AE-8F0E-49ECA44F3B3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903001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8127278C-7141-46CD-A0B8-9CBB4EB9C03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041080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38733" y="214313"/>
            <a:ext cx="2601384" cy="59182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1534584" y="214313"/>
            <a:ext cx="7600949" cy="59182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1"/>
          <p:cNvSpPr>
            <a:spLocks noGrp="1" noChangeArrowheads="1"/>
          </p:cNvSpPr>
          <p:nvPr>
            <p:ph type="dt" sz="half" idx="10"/>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p:txBody>
          <a:bodyPr/>
          <a:lstStyle>
            <a:lvl1pPr>
              <a:defRPr>
                <a:latin typeface="Tahoma" pitchFamily="34" charset="0"/>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p:txBody>
          <a:bodyPr/>
          <a:lstStyle>
            <a:lvl1pPr>
              <a:defRPr/>
            </a:lvl1pPr>
          </a:lstStyle>
          <a:p>
            <a:pPr fontAlgn="base">
              <a:spcBef>
                <a:spcPct val="0"/>
              </a:spcBef>
              <a:spcAft>
                <a:spcPct val="0"/>
              </a:spcAft>
              <a:defRPr/>
            </a:pPr>
            <a:fld id="{277F226D-5C15-4BCA-B219-46561FE1E16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2244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en-GB" altLang="el-GR" noProof="0"/>
              <a:t>Κάντε κλικ για επεξεργασία του τίτλου</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altLang="el-GR" noProof="0"/>
              <a:t>Κάντε κλικ για να επεξεργαστείτε τον υπότιτλο του υποδείγματος</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fontAlgn="base">
              <a:spcBef>
                <a:spcPct val="0"/>
              </a:spcBef>
              <a:spcAft>
                <a:spcPct val="0"/>
              </a:spcAft>
              <a:defRPr/>
            </a:pPr>
            <a:endParaRPr lang="en-GB" altLang="el-G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fontAlgn="base">
              <a:spcBef>
                <a:spcPct val="0"/>
              </a:spcBef>
              <a:spcAft>
                <a:spcPct val="0"/>
              </a:spcAft>
              <a:defRPr/>
            </a:pPr>
            <a:fld id="{4C8B254F-F806-4D01-90C9-E5F3D809F73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45704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lstStyle>
            <a:lvl1pPr algn="l">
              <a:defRPr sz="2000" b="1"/>
            </a:lvl1pPr>
          </a:lstStyle>
          <a:p>
            <a:r>
              <a:rPr lang="el-GR"/>
              <a:t>Στυλ κύριου τίτλου</a:t>
            </a:r>
            <a:endParaRPr lang="en-GB"/>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8901B2-EDCB-4656-A5CC-DC68A5143EA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9973949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DC06E5-24E7-450B-AF93-4FD60823B92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544243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A8528F-029A-427D-AEF9-722F5535B22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09442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707311-B613-4368-A350-8BB5979E4A5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81334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8"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9"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6F3D9B-05DC-487D-B912-49766EA8CC73}"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29830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4"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5"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6F967D-7D7B-40A0-8792-E4DD1B3D004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129996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3"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4"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4EA118-D448-4691-8DF2-B2A0F6D6432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876707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B2051E-F494-4E64-86CA-DF0F2FECA41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97786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6"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7"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5FC2F82-35F1-4D5B-9514-429EDB6D994A}"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23019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B1E046-E1BC-4D39-887E-6704EDA0792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395722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ltLang="el-GR"/>
          </a:p>
        </p:txBody>
      </p:sp>
      <p:sp>
        <p:nvSpPr>
          <p:cNvPr id="5" name="Rectangle 12"/>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ltLang="el-GR"/>
          </a:p>
        </p:txBody>
      </p:sp>
      <p:sp>
        <p:nvSpPr>
          <p:cNvPr id="6" name="Rectangle 13"/>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60C2C42-17D8-458F-9C91-636F9391B3B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51925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7.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4107"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8"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9"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1952B55B-43E0-4DDF-A9E7-08BBCCE811D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97332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105"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4106"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580C4D44-4F91-49F4-A839-00EE9C0B4958}"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168654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0DEB7220-B13F-47C5-8487-C41818BC571C}"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49964000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8441"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844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5B66939D-8DCF-4F7C-8835-11A2E79A5332}"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8550858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8CC5481C-83D8-43B4-8393-B3995EF5584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87442255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3081"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308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E25ADBD-9F2E-4E04-9F29-02A2D41E2AB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4053992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0489"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490"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1ABD49E-17FC-4562-B219-F20C4C4F236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979018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GB"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1513" name="Rectangle 9"/>
          <p:cNvSpPr>
            <a:spLocks noGrp="1" noChangeArrowheads="1"/>
          </p:cNvSpPr>
          <p:nvPr>
            <p:ph type="title"/>
          </p:nvPr>
        </p:nvSpPr>
        <p:spPr bwMode="auto">
          <a:xfrm>
            <a:off x="1534585" y="214314"/>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el-GR"/>
              <a:t>Click to edit Master title style</a:t>
            </a:r>
          </a:p>
        </p:txBody>
      </p:sp>
      <p:sp>
        <p:nvSpPr>
          <p:cNvPr id="21514" name="Rectangle 10"/>
          <p:cNvSpPr>
            <a:spLocks noGrp="1" noChangeArrowheads="1"/>
          </p:cNvSpPr>
          <p:nvPr>
            <p:ph type="body" idx="1"/>
          </p:nvPr>
        </p:nvSpPr>
        <p:spPr bwMode="auto">
          <a:xfrm>
            <a:off x="1576917" y="2017713"/>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l-GR"/>
              <a:t>Click to edit Master text styles</a:t>
            </a:r>
          </a:p>
          <a:p>
            <a:pPr lvl="1"/>
            <a:r>
              <a:rPr lang="fr-FR" altLang="el-GR"/>
              <a:t>Second level</a:t>
            </a:r>
          </a:p>
          <a:p>
            <a:pPr lvl="2"/>
            <a:r>
              <a:rPr lang="fr-FR" altLang="el-GR"/>
              <a:t>Third level</a:t>
            </a:r>
          </a:p>
          <a:p>
            <a:pPr lvl="3"/>
            <a:r>
              <a:rPr lang="fr-FR" altLang="el-GR"/>
              <a:t>Fourth level</a:t>
            </a:r>
          </a:p>
          <a:p>
            <a:pPr lvl="4"/>
            <a:r>
              <a:rPr lang="fr-FR" altLang="el-GR"/>
              <a:t>Fifth level</a:t>
            </a:r>
          </a:p>
        </p:txBody>
      </p:sp>
      <p:sp>
        <p:nvSpPr>
          <p:cNvPr id="23563" name="Rectangle 11"/>
          <p:cNvSpPr>
            <a:spLocks noGrp="1" noChangeArrowheads="1"/>
          </p:cNvSpPr>
          <p:nvPr>
            <p:ph type="dt" sz="half" idx="2"/>
          </p:nvPr>
        </p:nvSpPr>
        <p:spPr bwMode="auto">
          <a:xfrm>
            <a:off x="1549400"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fr-FR"/>
          </a:p>
        </p:txBody>
      </p:sp>
      <p:sp>
        <p:nvSpPr>
          <p:cNvPr id="23564" name="Rectangle 12"/>
          <p:cNvSpPr>
            <a:spLocks noGrp="1" noChangeArrowheads="1"/>
          </p:cNvSpPr>
          <p:nvPr>
            <p:ph type="ftr" sz="quarter" idx="3"/>
          </p:nvPr>
        </p:nvSpPr>
        <p:spPr bwMode="auto">
          <a:xfrm>
            <a:off x="4876800" y="6243638"/>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fr-FR"/>
          </a:p>
        </p:txBody>
      </p:sp>
      <p:sp>
        <p:nvSpPr>
          <p:cNvPr id="23565" name="Rectangle 13"/>
          <p:cNvSpPr>
            <a:spLocks noGrp="1" noChangeArrowheads="1"/>
          </p:cNvSpPr>
          <p:nvPr>
            <p:ph type="sldNum" sz="quarter" idx="4"/>
          </p:nvPr>
        </p:nvSpPr>
        <p:spPr bwMode="auto">
          <a:xfrm>
            <a:off x="9389533"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FC1DB5A8-A8B6-4E02-8ED1-B3F0BA8F14E4}" type="slidenum">
              <a:rPr lang="fr-FR" altLang="en-US" smtClean="0"/>
              <a:pPr fontAlgn="base">
                <a:spcBef>
                  <a:spcPct val="0"/>
                </a:spcBef>
                <a:spcAft>
                  <a:spcPct val="0"/>
                </a:spcAft>
                <a:defRPr/>
              </a:pPr>
              <a:t>‹#›</a:t>
            </a:fld>
            <a:endParaRPr lang="fr-FR" altLang="en-US"/>
          </a:p>
        </p:txBody>
      </p:sp>
    </p:spTree>
    <p:extLst>
      <p:ext uri="{BB962C8B-B14F-4D97-AF65-F5344CB8AC3E}">
        <p14:creationId xmlns:p14="http://schemas.microsoft.com/office/powerpoint/2010/main" val="317398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15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615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0A77CF76-0895-420C-AE1C-88729C10505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3125972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FD08CC85-7129-45D7-A42F-CBE3404B712A}"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2026256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17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717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7A4CF0CB-DF16-4606-96B0-0B79BE683F07}"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84222562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4107"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8"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9"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1952B55B-43E0-4DDF-A9E7-08BBCCE811D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21885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201"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820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0F6E371-121C-4DBB-BE51-FA11FDCEE9D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70717329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5C43F29B-4C6B-40AE-8202-DF30637B7E49}"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71653517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25"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9226"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628B3466-AF26-4B6C-A410-5C1668EA152F}"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61874479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49"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250"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9A88AC7E-F275-4420-A4A3-A175406C779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5333157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127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127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8B285E1-8A25-494C-B886-7981F46D6B0D}"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38022575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229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229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F5D1C9F-B66E-4A2A-8716-28A3D6898CF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87660280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321"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332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84EC461-1AE3-49A4-8C3C-0B0969260A6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47834294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8B632454-98FE-4FE0-BB99-598F70F12535}"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03767682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4345"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4346"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9BA5231-EB2C-426D-9060-FFD1BBC1548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25275661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5369"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5370"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22F31697-7308-4AF3-B882-CBCE895900CC}"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45670180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D96FE99-9184-4812-A387-2391CF13CE70}"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40727251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639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639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F1E67EF7-BFEF-499D-90BB-26A2B318A401}"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395179780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741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741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F15D1035-91C8-4ADB-9197-58F6F49FC4EE}"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20328154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DAC214B0-904D-4296-94C2-F9DFC68DCF3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390400072"/>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B55F2020-FED6-41B0-87A9-07E9AA63401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06959543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9465"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9466"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47AE3E-FA09-4D84-80C4-7B1EE95E6025}" type="slidenum">
              <a:rPr kumimoji="0" lang="en-GB" altLang="el-GR" sz="14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l-GR"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7189245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B55F2020-FED6-41B0-87A9-07E9AA634011}"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1319540629"/>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9E19516D-1109-4105-ACE0-BBE6AD544C1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2888035653"/>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2"/>
          <p:cNvSpPr/>
          <p:nvPr/>
        </p:nvSpPr>
        <p:spPr>
          <a:xfrm>
            <a:off x="556560" y="1098720"/>
            <a:ext cx="583920" cy="474480"/>
          </a:xfrm>
          <a:prstGeom prst="rect">
            <a:avLst/>
          </a:prstGeom>
          <a:solidFill>
            <a:schemeClr val="accent2"/>
          </a:solidFill>
          <a:ln w="0">
            <a:noFill/>
          </a:ln>
        </p:spPr>
        <p:style>
          <a:lnRef idx="0">
            <a:scrgbClr r="0" g="0" b="0"/>
          </a:lnRef>
          <a:fillRef idx="0">
            <a:scrgbClr r="0" g="0" b="0"/>
          </a:fillRef>
          <a:effectRef idx="0">
            <a:scrgbClr r="0" g="0" b="0"/>
          </a:effectRef>
          <a:fontRef idx="minor"/>
        </p:style>
      </p:sp>
      <p:sp>
        <p:nvSpPr>
          <p:cNvPr id="13" name="Rectangle 3"/>
          <p:cNvSpPr/>
          <p:nvPr/>
        </p:nvSpPr>
        <p:spPr>
          <a:xfrm>
            <a:off x="1066680" y="1098720"/>
            <a:ext cx="437760" cy="474480"/>
          </a:xfrm>
          <a:prstGeom prst="rect">
            <a:avLst/>
          </a:prstGeom>
          <a:gradFill rotWithShape="0">
            <a:gsLst>
              <a:gs pos="0">
                <a:srgbClr val="FFCF01"/>
              </a:gs>
              <a:gs pos="100000">
                <a:srgbClr val="FFFFFF"/>
              </a:gs>
            </a:gsLst>
            <a:lin ang="0"/>
          </a:gradFill>
          <a:ln w="0">
            <a:noFill/>
          </a:ln>
        </p:spPr>
        <p:style>
          <a:lnRef idx="0">
            <a:scrgbClr r="0" g="0" b="0"/>
          </a:lnRef>
          <a:fillRef idx="0">
            <a:scrgbClr r="0" g="0" b="0"/>
          </a:fillRef>
          <a:effectRef idx="0">
            <a:scrgbClr r="0" g="0" b="0"/>
          </a:effectRef>
          <a:fontRef idx="minor"/>
        </p:style>
      </p:sp>
      <p:sp>
        <p:nvSpPr>
          <p:cNvPr id="2" name="Rectangle 4"/>
          <p:cNvSpPr/>
          <p:nvPr/>
        </p:nvSpPr>
        <p:spPr>
          <a:xfrm>
            <a:off x="721800" y="1521000"/>
            <a:ext cx="562680" cy="474480"/>
          </a:xfrm>
          <a:prstGeom prst="rect">
            <a:avLst/>
          </a:prstGeom>
          <a:solidFill>
            <a:schemeClr val="folHlink"/>
          </a:solidFill>
          <a:ln w="0">
            <a:noFill/>
          </a:ln>
        </p:spPr>
        <p:style>
          <a:lnRef idx="0">
            <a:scrgbClr r="0" g="0" b="0"/>
          </a:lnRef>
          <a:fillRef idx="0">
            <a:scrgbClr r="0" g="0" b="0"/>
          </a:fillRef>
          <a:effectRef idx="0">
            <a:scrgbClr r="0" g="0" b="0"/>
          </a:effectRef>
          <a:fontRef idx="minor"/>
        </p:style>
      </p:sp>
      <p:sp>
        <p:nvSpPr>
          <p:cNvPr id="3" name="Rectangle 5"/>
          <p:cNvSpPr/>
          <p:nvPr/>
        </p:nvSpPr>
        <p:spPr>
          <a:xfrm>
            <a:off x="1215000" y="1521000"/>
            <a:ext cx="490680" cy="474480"/>
          </a:xfrm>
          <a:prstGeom prst="rect">
            <a:avLst/>
          </a:prstGeom>
          <a:gradFill rotWithShape="0">
            <a:gsLst>
              <a:gs pos="0">
                <a:srgbClr val="3333CC"/>
              </a:gs>
              <a:gs pos="100000">
                <a:srgbClr val="FFFFFF"/>
              </a:gs>
            </a:gsLst>
            <a:lin ang="0"/>
          </a:gradFill>
          <a:ln w="0">
            <a:noFill/>
          </a:ln>
        </p:spPr>
        <p:style>
          <a:lnRef idx="0">
            <a:scrgbClr r="0" g="0" b="0"/>
          </a:lnRef>
          <a:fillRef idx="0">
            <a:scrgbClr r="0" g="0" b="0"/>
          </a:fillRef>
          <a:effectRef idx="0">
            <a:scrgbClr r="0" g="0" b="0"/>
          </a:effectRef>
          <a:fontRef idx="minor"/>
        </p:style>
      </p:sp>
      <p:sp>
        <p:nvSpPr>
          <p:cNvPr id="4" name="Rectangle 6"/>
          <p:cNvSpPr/>
          <p:nvPr/>
        </p:nvSpPr>
        <p:spPr>
          <a:xfrm>
            <a:off x="169200" y="1447920"/>
            <a:ext cx="747000" cy="421920"/>
          </a:xfrm>
          <a:prstGeom prst="rect">
            <a:avLst/>
          </a:prstGeom>
          <a:gradFill rotWithShape="0">
            <a:gsLst>
              <a:gs pos="0">
                <a:srgbClr val="FFFFFF"/>
              </a:gs>
              <a:gs pos="100000">
                <a:srgbClr val="FF0000"/>
              </a:gs>
            </a:gsLst>
            <a:lin ang="18900000"/>
          </a:gradFill>
          <a:ln w="0">
            <a:noFill/>
          </a:ln>
        </p:spPr>
        <p:style>
          <a:lnRef idx="0">
            <a:scrgbClr r="0" g="0" b="0"/>
          </a:lnRef>
          <a:fillRef idx="0">
            <a:scrgbClr r="0" g="0" b="0"/>
          </a:fillRef>
          <a:effectRef idx="0">
            <a:scrgbClr r="0" g="0" b="0"/>
          </a:effectRef>
          <a:fontRef idx="minor"/>
        </p:style>
      </p:sp>
      <p:sp>
        <p:nvSpPr>
          <p:cNvPr id="5" name="Rectangle 7"/>
          <p:cNvSpPr/>
          <p:nvPr/>
        </p:nvSpPr>
        <p:spPr>
          <a:xfrm>
            <a:off x="1015920" y="990720"/>
            <a:ext cx="42120" cy="1052280"/>
          </a:xfrm>
          <a:prstGeom prst="rect">
            <a:avLst/>
          </a:prstGeom>
          <a:solidFill>
            <a:schemeClr val="bg2"/>
          </a:solidFill>
          <a:ln w="0">
            <a:noFill/>
          </a:ln>
        </p:spPr>
        <p:style>
          <a:lnRef idx="0">
            <a:scrgbClr r="0" g="0" b="0"/>
          </a:lnRef>
          <a:fillRef idx="0">
            <a:scrgbClr r="0" g="0" b="0"/>
          </a:fillRef>
          <a:effectRef idx="0">
            <a:scrgbClr r="0" g="0" b="0"/>
          </a:effectRef>
          <a:fontRef idx="minor"/>
        </p:style>
      </p:sp>
      <p:sp>
        <p:nvSpPr>
          <p:cNvPr id="6" name="Rectangle 8"/>
          <p:cNvSpPr/>
          <p:nvPr/>
        </p:nvSpPr>
        <p:spPr>
          <a:xfrm>
            <a:off x="590400" y="1781280"/>
            <a:ext cx="10968120" cy="31320"/>
          </a:xfrm>
          <a:prstGeom prst="rect">
            <a:avLst/>
          </a:prstGeom>
          <a:gradFill rotWithShape="0">
            <a:gsLst>
              <a:gs pos="0">
                <a:srgbClr val="1C1C1C"/>
              </a:gs>
              <a:gs pos="100000">
                <a:srgbClr val="FFFFFF"/>
              </a:gs>
            </a:gsLst>
            <a:lin ang="0"/>
          </a:gradFill>
          <a:ln w="0">
            <a:noFill/>
          </a:ln>
        </p:spPr>
        <p:style>
          <a:lnRef idx="0">
            <a:scrgbClr r="0" g="0" b="0"/>
          </a:lnRef>
          <a:fillRef idx="0">
            <a:scrgbClr r="0" g="0" b="0"/>
          </a:fillRef>
          <a:effectRef idx="0">
            <a:scrgbClr r="0" g="0" b="0"/>
          </a:effectRef>
          <a:fontRef idx="minor"/>
        </p:style>
      </p:sp>
      <p:sp>
        <p:nvSpPr>
          <p:cNvPr id="7" name="PlaceHolder 1"/>
          <p:cNvSpPr>
            <a:spLocks noGrp="1"/>
          </p:cNvSpPr>
          <p:nvPr>
            <p:ph type="title"/>
          </p:nvPr>
        </p:nvSpPr>
        <p:spPr>
          <a:xfrm>
            <a:off x="1534680" y="214200"/>
            <a:ext cx="10390320" cy="1461600"/>
          </a:xfrm>
          <a:prstGeom prst="rect">
            <a:avLst/>
          </a:prstGeom>
        </p:spPr>
        <p:txBody>
          <a:bodyPr anchor="b">
            <a:noAutofit/>
          </a:bodyPr>
          <a:lstStyle/>
          <a:p>
            <a:pPr>
              <a:lnSpc>
                <a:spcPct val="100000"/>
              </a:lnSpc>
            </a:pPr>
            <a:r>
              <a:rPr lang="el-GR" sz="4400" b="0" strike="noStrike" spc="-1">
                <a:solidFill>
                  <a:srgbClr val="333399"/>
                </a:solidFill>
                <a:latin typeface="Tahoma"/>
              </a:rPr>
              <a:t>Στυλ κύριου τίτλου</a:t>
            </a:r>
            <a:endParaRPr lang="en-US" sz="4400" b="0" strike="noStrike" spc="-1">
              <a:solidFill>
                <a:srgbClr val="000000"/>
              </a:solidFill>
              <a:latin typeface="Tahoma"/>
            </a:endParaRPr>
          </a:p>
        </p:txBody>
      </p:sp>
      <p:sp>
        <p:nvSpPr>
          <p:cNvPr id="8" name="PlaceHolder 2"/>
          <p:cNvSpPr>
            <a:spLocks noGrp="1"/>
          </p:cNvSpPr>
          <p:nvPr>
            <p:ph type="body"/>
          </p:nvPr>
        </p:nvSpPr>
        <p:spPr>
          <a:xfrm>
            <a:off x="1576800" y="2017800"/>
            <a:ext cx="10362960" cy="4114440"/>
          </a:xfrm>
          <a:prstGeom prst="rect">
            <a:avLst/>
          </a:prstGeom>
        </p:spPr>
        <p:txBody>
          <a:bodyPr>
            <a:noAutofit/>
          </a:bodyPr>
          <a:lstStyle/>
          <a:p>
            <a:pPr marL="343080" indent="-342720">
              <a:lnSpc>
                <a:spcPct val="100000"/>
              </a:lnSpc>
              <a:spcBef>
                <a:spcPts val="641"/>
              </a:spcBef>
              <a:buClr>
                <a:srgbClr val="3333CC"/>
              </a:buClr>
              <a:buSzPct val="60000"/>
              <a:buFont typeface="Wingdings" charset="2"/>
              <a:buChar char=""/>
            </a:pPr>
            <a:r>
              <a:rPr lang="el-GR" sz="3200" b="0" strike="noStrike" spc="-1">
                <a:solidFill>
                  <a:srgbClr val="000000"/>
                </a:solidFill>
                <a:latin typeface="Tahoma"/>
              </a:rPr>
              <a:t>Στυλ υποδείγματος κειμένου</a:t>
            </a:r>
            <a:endParaRPr lang="en-US" sz="3200" b="0" strike="noStrike" spc="-1">
              <a:solidFill>
                <a:srgbClr val="000000"/>
              </a:solidFill>
              <a:latin typeface="Tahoma"/>
            </a:endParaRPr>
          </a:p>
          <a:p>
            <a:pPr marL="743040" lvl="1" indent="-285480">
              <a:lnSpc>
                <a:spcPct val="100000"/>
              </a:lnSpc>
              <a:spcBef>
                <a:spcPts val="561"/>
              </a:spcBef>
              <a:buClr>
                <a:srgbClr val="FF0000"/>
              </a:buClr>
              <a:buSzPct val="55000"/>
              <a:buFont typeface="Wingdings" charset="2"/>
              <a:buChar char=""/>
            </a:pPr>
            <a:r>
              <a:rPr lang="el-GR" sz="2800" b="0" strike="noStrike" spc="-1">
                <a:solidFill>
                  <a:srgbClr val="000000"/>
                </a:solidFill>
                <a:latin typeface="Tahoma"/>
              </a:rPr>
              <a:t>Δεύτερου επιπέδου</a:t>
            </a:r>
            <a:endParaRPr lang="en-US" sz="2800" b="0" strike="noStrike" spc="-1">
              <a:solidFill>
                <a:srgbClr val="000000"/>
              </a:solidFill>
              <a:latin typeface="Tahoma"/>
            </a:endParaRPr>
          </a:p>
          <a:p>
            <a:pPr marL="1143000" lvl="2" indent="-228240">
              <a:lnSpc>
                <a:spcPct val="100000"/>
              </a:lnSpc>
              <a:spcBef>
                <a:spcPts val="479"/>
              </a:spcBef>
              <a:buClr>
                <a:srgbClr val="3333CC"/>
              </a:buClr>
              <a:buSzPct val="50000"/>
              <a:buFont typeface="Wingdings" charset="2"/>
              <a:buChar char=""/>
            </a:pPr>
            <a:r>
              <a:rPr lang="el-GR" sz="2400" b="0" strike="noStrike" spc="-1">
                <a:solidFill>
                  <a:srgbClr val="000000"/>
                </a:solidFill>
                <a:latin typeface="Tahoma"/>
              </a:rPr>
              <a:t>Τρίτου επιπέδου</a:t>
            </a:r>
            <a:endParaRPr lang="en-US" sz="2400" b="0" strike="noStrike" spc="-1">
              <a:solidFill>
                <a:srgbClr val="000000"/>
              </a:solidFill>
              <a:latin typeface="Tahoma"/>
            </a:endParaRPr>
          </a:p>
          <a:p>
            <a:pPr marL="1600200" lvl="3" indent="-228240">
              <a:lnSpc>
                <a:spcPct val="100000"/>
              </a:lnSpc>
              <a:spcBef>
                <a:spcPts val="400"/>
              </a:spcBef>
              <a:buClr>
                <a:srgbClr val="FFCF01"/>
              </a:buClr>
              <a:buSzPct val="55000"/>
              <a:buFont typeface="Wingdings" charset="2"/>
              <a:buChar char=""/>
            </a:pPr>
            <a:r>
              <a:rPr lang="el-GR" sz="2000" b="0" strike="noStrike" spc="-1">
                <a:solidFill>
                  <a:srgbClr val="000000"/>
                </a:solidFill>
                <a:latin typeface="Tahoma"/>
              </a:rPr>
              <a:t>Τέταρτου επιπέδου</a:t>
            </a:r>
            <a:endParaRPr lang="en-US" sz="2000" b="0" strike="noStrike" spc="-1">
              <a:solidFill>
                <a:srgbClr val="000000"/>
              </a:solidFill>
              <a:latin typeface="Tahoma"/>
            </a:endParaRPr>
          </a:p>
          <a:p>
            <a:pPr marL="2057400" lvl="4" indent="-228240">
              <a:lnSpc>
                <a:spcPct val="100000"/>
              </a:lnSpc>
              <a:spcBef>
                <a:spcPts val="400"/>
              </a:spcBef>
              <a:buClr>
                <a:srgbClr val="00E4A8"/>
              </a:buClr>
              <a:buSzPct val="50000"/>
              <a:buFont typeface="Wingdings" charset="2"/>
              <a:buChar char=""/>
            </a:pPr>
            <a:r>
              <a:rPr lang="el-GR" sz="2000" b="0" strike="noStrike" spc="-1">
                <a:solidFill>
                  <a:srgbClr val="000000"/>
                </a:solidFill>
                <a:latin typeface="Tahoma"/>
              </a:rPr>
              <a:t>Πέμπτου επιπέδου</a:t>
            </a:r>
            <a:endParaRPr lang="en-US" sz="2000" b="0" strike="noStrike" spc="-1">
              <a:solidFill>
                <a:srgbClr val="000000"/>
              </a:solidFill>
              <a:latin typeface="Tahoma"/>
            </a:endParaRPr>
          </a:p>
        </p:txBody>
      </p:sp>
      <p:sp>
        <p:nvSpPr>
          <p:cNvPr id="9" name="PlaceHolder 3"/>
          <p:cNvSpPr>
            <a:spLocks noGrp="1"/>
          </p:cNvSpPr>
          <p:nvPr>
            <p:ph type="dt"/>
          </p:nvPr>
        </p:nvSpPr>
        <p:spPr>
          <a:xfrm>
            <a:off x="1549440" y="6243480"/>
            <a:ext cx="2539800" cy="456840"/>
          </a:xfrm>
          <a:prstGeom prst="rect">
            <a:avLst/>
          </a:prstGeom>
        </p:spPr>
        <p:txBody>
          <a:bodyPr anchor="b">
            <a:noAutofit/>
          </a:bodyPr>
          <a:lstStyle/>
          <a:p>
            <a:endParaRPr lang="el-GR" sz="2400" b="0" strike="noStrike" spc="-1">
              <a:latin typeface="Times New Roman"/>
            </a:endParaRPr>
          </a:p>
        </p:txBody>
      </p:sp>
      <p:sp>
        <p:nvSpPr>
          <p:cNvPr id="10" name="PlaceHolder 4"/>
          <p:cNvSpPr>
            <a:spLocks noGrp="1"/>
          </p:cNvSpPr>
          <p:nvPr>
            <p:ph type="ftr"/>
          </p:nvPr>
        </p:nvSpPr>
        <p:spPr>
          <a:xfrm>
            <a:off x="4876920" y="6243480"/>
            <a:ext cx="3860280" cy="456840"/>
          </a:xfrm>
          <a:prstGeom prst="rect">
            <a:avLst/>
          </a:prstGeom>
        </p:spPr>
        <p:txBody>
          <a:bodyPr anchor="b">
            <a:noAutofit/>
          </a:bodyPr>
          <a:lstStyle/>
          <a:p>
            <a:endParaRPr lang="el-GR" sz="2400" b="0" strike="noStrike" spc="-1">
              <a:latin typeface="Times New Roman"/>
            </a:endParaRPr>
          </a:p>
        </p:txBody>
      </p:sp>
      <p:sp>
        <p:nvSpPr>
          <p:cNvPr id="11" name="PlaceHolder 5"/>
          <p:cNvSpPr>
            <a:spLocks noGrp="1"/>
          </p:cNvSpPr>
          <p:nvPr>
            <p:ph type="sldNum"/>
          </p:nvPr>
        </p:nvSpPr>
        <p:spPr>
          <a:xfrm>
            <a:off x="9389520" y="6243480"/>
            <a:ext cx="2539800" cy="456840"/>
          </a:xfrm>
          <a:prstGeom prst="rect">
            <a:avLst/>
          </a:prstGeom>
        </p:spPr>
        <p:txBody>
          <a:bodyPr anchor="b">
            <a:noAutofit/>
          </a:bodyPr>
          <a:lstStyle/>
          <a:p>
            <a:pPr algn="r">
              <a:lnSpc>
                <a:spcPct val="100000"/>
              </a:lnSpc>
            </a:pPr>
            <a:fld id="{A99F493A-5D2E-4CDE-84FC-B297BD96343F}" type="slidenum">
              <a:rPr lang="el-GR" sz="1400" b="0" strike="noStrike" spc="-1">
                <a:solidFill>
                  <a:srgbClr val="000000"/>
                </a:solidFill>
                <a:latin typeface="Tahoma"/>
              </a:rPr>
              <a:t>‹#›</a:t>
            </a:fld>
            <a:endParaRPr lang="el-GR" sz="1400" b="0" strike="noStrike" spc="-1">
              <a:latin typeface="Times New Roman"/>
            </a:endParaRPr>
          </a:p>
        </p:txBody>
      </p:sp>
    </p:spTree>
    <p:extLst>
      <p:ext uri="{BB962C8B-B14F-4D97-AF65-F5344CB8AC3E}">
        <p14:creationId xmlns:p14="http://schemas.microsoft.com/office/powerpoint/2010/main" val="198001087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2EE2D5-7CC2-B8D8-43D0-9297434906E5}"/>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7" name="Rectangle 3">
            <a:extLst>
              <a:ext uri="{FF2B5EF4-FFF2-40B4-BE49-F238E27FC236}">
                <a16:creationId xmlns:a16="http://schemas.microsoft.com/office/drawing/2014/main" id="{E6006170-ECC3-4831-D31B-C744D8C677F6}"/>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8" name="Rectangle 4">
            <a:extLst>
              <a:ext uri="{FF2B5EF4-FFF2-40B4-BE49-F238E27FC236}">
                <a16:creationId xmlns:a16="http://schemas.microsoft.com/office/drawing/2014/main" id="{421BE5B5-19C0-9E6F-BE99-C1B69EC2ABD6}"/>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9" name="Rectangle 5">
            <a:extLst>
              <a:ext uri="{FF2B5EF4-FFF2-40B4-BE49-F238E27FC236}">
                <a16:creationId xmlns:a16="http://schemas.microsoft.com/office/drawing/2014/main" id="{204EB1FE-D6FB-CD54-2F78-684B9222287F}"/>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0" name="Rectangle 6">
            <a:extLst>
              <a:ext uri="{FF2B5EF4-FFF2-40B4-BE49-F238E27FC236}">
                <a16:creationId xmlns:a16="http://schemas.microsoft.com/office/drawing/2014/main" id="{664E84AB-F197-A2A4-41AA-7B17D7ECC9E4}"/>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1" name="Rectangle 7">
            <a:extLst>
              <a:ext uri="{FF2B5EF4-FFF2-40B4-BE49-F238E27FC236}">
                <a16:creationId xmlns:a16="http://schemas.microsoft.com/office/drawing/2014/main" id="{EB2EFCCB-FA10-CAD8-4F40-206FDE920E74}"/>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2" name="Rectangle 8">
            <a:extLst>
              <a:ext uri="{FF2B5EF4-FFF2-40B4-BE49-F238E27FC236}">
                <a16:creationId xmlns:a16="http://schemas.microsoft.com/office/drawing/2014/main" id="{D5C7D413-398C-298E-23E9-5264FB3816D5}"/>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2057" name="Rectangle 9">
            <a:extLst>
              <a:ext uri="{FF2B5EF4-FFF2-40B4-BE49-F238E27FC236}">
                <a16:creationId xmlns:a16="http://schemas.microsoft.com/office/drawing/2014/main" id="{AA16E92C-4764-B212-20E9-18983FEA5A44}"/>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58" name="Rectangle 10">
            <a:extLst>
              <a:ext uri="{FF2B5EF4-FFF2-40B4-BE49-F238E27FC236}">
                <a16:creationId xmlns:a16="http://schemas.microsoft.com/office/drawing/2014/main" id="{54CD85F7-77EB-7F1B-312E-162D5A982843}"/>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a:extLst>
              <a:ext uri="{FF2B5EF4-FFF2-40B4-BE49-F238E27FC236}">
                <a16:creationId xmlns:a16="http://schemas.microsoft.com/office/drawing/2014/main" id="{D26AFB58-CD1A-180C-B3F8-C3E5E78030B8}"/>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a:defRPr/>
            </a:pPr>
            <a:endParaRPr lang="en-GB" altLang="el-GR"/>
          </a:p>
        </p:txBody>
      </p:sp>
      <p:sp>
        <p:nvSpPr>
          <p:cNvPr id="13324" name="Rectangle 12">
            <a:extLst>
              <a:ext uri="{FF2B5EF4-FFF2-40B4-BE49-F238E27FC236}">
                <a16:creationId xmlns:a16="http://schemas.microsoft.com/office/drawing/2014/main" id="{0DDD1AC0-4BC0-184C-C3E6-6E1B0864C7DB}"/>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a:defRPr/>
            </a:pPr>
            <a:endParaRPr lang="en-GB" altLang="el-GR"/>
          </a:p>
        </p:txBody>
      </p:sp>
      <p:sp>
        <p:nvSpPr>
          <p:cNvPr id="13325" name="Rectangle 13">
            <a:extLst>
              <a:ext uri="{FF2B5EF4-FFF2-40B4-BE49-F238E27FC236}">
                <a16:creationId xmlns:a16="http://schemas.microsoft.com/office/drawing/2014/main" id="{BB13B862-DFC5-91F1-DF18-80C90C3D4B29}"/>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C1CA0AEF-602E-4B79-9148-24D50013962F}" type="slidenum">
              <a:rPr lang="en-GB" altLang="el-GR"/>
              <a:pPr>
                <a:defRPr/>
              </a:pPr>
              <a:t>‹#›</a:t>
            </a:fld>
            <a:endParaRPr lang="en-GB" altLang="el-GR"/>
          </a:p>
        </p:txBody>
      </p:sp>
    </p:spTree>
    <p:extLst>
      <p:ext uri="{BB962C8B-B14F-4D97-AF65-F5344CB8AC3E}">
        <p14:creationId xmlns:p14="http://schemas.microsoft.com/office/powerpoint/2010/main" val="250441317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BD6F4D-4134-64F2-3F8F-FE0BF8F6FCFC}"/>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27" name="Rectangle 3">
            <a:extLst>
              <a:ext uri="{FF2B5EF4-FFF2-40B4-BE49-F238E27FC236}">
                <a16:creationId xmlns:a16="http://schemas.microsoft.com/office/drawing/2014/main" id="{473445F6-E1B7-F53A-F8C3-9F76A4198CF0}"/>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28" name="Rectangle 4">
            <a:extLst>
              <a:ext uri="{FF2B5EF4-FFF2-40B4-BE49-F238E27FC236}">
                <a16:creationId xmlns:a16="http://schemas.microsoft.com/office/drawing/2014/main" id="{B4965E4E-372C-CE81-BA29-515C0719DE96}"/>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29" name="Rectangle 5">
            <a:extLst>
              <a:ext uri="{FF2B5EF4-FFF2-40B4-BE49-F238E27FC236}">
                <a16:creationId xmlns:a16="http://schemas.microsoft.com/office/drawing/2014/main" id="{AF66FBCA-D718-AA85-4047-CEEA69FB9322}"/>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30" name="Rectangle 6">
            <a:extLst>
              <a:ext uri="{FF2B5EF4-FFF2-40B4-BE49-F238E27FC236}">
                <a16:creationId xmlns:a16="http://schemas.microsoft.com/office/drawing/2014/main" id="{09C87248-D46F-3387-DBFE-3B74AF17882C}"/>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31" name="Rectangle 7">
            <a:extLst>
              <a:ext uri="{FF2B5EF4-FFF2-40B4-BE49-F238E27FC236}">
                <a16:creationId xmlns:a16="http://schemas.microsoft.com/office/drawing/2014/main" id="{00484FF9-4D50-237E-E472-E6EE67C12507}"/>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32" name="Rectangle 8">
            <a:extLst>
              <a:ext uri="{FF2B5EF4-FFF2-40B4-BE49-F238E27FC236}">
                <a16:creationId xmlns:a16="http://schemas.microsoft.com/office/drawing/2014/main" id="{524A550A-3188-88B9-6413-F0D27B36082B}"/>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p>
        </p:txBody>
      </p:sp>
      <p:sp>
        <p:nvSpPr>
          <p:cNvPr id="1033" name="Rectangle 9">
            <a:extLst>
              <a:ext uri="{FF2B5EF4-FFF2-40B4-BE49-F238E27FC236}">
                <a16:creationId xmlns:a16="http://schemas.microsoft.com/office/drawing/2014/main" id="{9E8D1EE8-2134-CEAC-C38D-35E43BD56A07}"/>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a:extLst>
              <a:ext uri="{FF2B5EF4-FFF2-40B4-BE49-F238E27FC236}">
                <a16:creationId xmlns:a16="http://schemas.microsoft.com/office/drawing/2014/main" id="{95EF9EE4-4C8A-E6E9-3175-96199EE6B3ED}"/>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4107" name="Rectangle 11">
            <a:extLst>
              <a:ext uri="{FF2B5EF4-FFF2-40B4-BE49-F238E27FC236}">
                <a16:creationId xmlns:a16="http://schemas.microsoft.com/office/drawing/2014/main" id="{27B470E9-8C1F-0465-6D04-D1C0EE1B00B7}"/>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atin typeface="Tahoma" charset="0"/>
              </a:defRPr>
            </a:lvl1pPr>
          </a:lstStyle>
          <a:p>
            <a:pPr>
              <a:defRPr/>
            </a:pPr>
            <a:endParaRPr lang="en-GB" altLang="el-GR"/>
          </a:p>
        </p:txBody>
      </p:sp>
      <p:sp>
        <p:nvSpPr>
          <p:cNvPr id="4108" name="Rectangle 12">
            <a:extLst>
              <a:ext uri="{FF2B5EF4-FFF2-40B4-BE49-F238E27FC236}">
                <a16:creationId xmlns:a16="http://schemas.microsoft.com/office/drawing/2014/main" id="{8477BCD9-B18D-1C6B-F67D-E46288A7E9E8}"/>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charset="0"/>
              </a:defRPr>
            </a:lvl1pPr>
          </a:lstStyle>
          <a:p>
            <a:pPr>
              <a:defRPr/>
            </a:pPr>
            <a:endParaRPr lang="en-GB" altLang="el-GR"/>
          </a:p>
        </p:txBody>
      </p:sp>
      <p:sp>
        <p:nvSpPr>
          <p:cNvPr id="4109" name="Rectangle 13">
            <a:extLst>
              <a:ext uri="{FF2B5EF4-FFF2-40B4-BE49-F238E27FC236}">
                <a16:creationId xmlns:a16="http://schemas.microsoft.com/office/drawing/2014/main" id="{8B0A0186-F3B4-BDE1-0177-1FA04935A2A8}"/>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42C634C0-F6E3-41B6-9C47-ED268AFDFF06}" type="slidenum">
              <a:rPr lang="en-GB" altLang="el-GR"/>
              <a:pPr>
                <a:defRPr/>
              </a:pPr>
              <a:t>‹#›</a:t>
            </a:fld>
            <a:endParaRPr lang="en-GB" altLang="el-GR"/>
          </a:p>
        </p:txBody>
      </p:sp>
    </p:spTree>
    <p:extLst>
      <p:ext uri="{BB962C8B-B14F-4D97-AF65-F5344CB8AC3E}">
        <p14:creationId xmlns:p14="http://schemas.microsoft.com/office/powerpoint/2010/main" val="3207638771"/>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4107"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8"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9"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1952B55B-43E0-4DDF-A9E7-08BBCCE811DD}"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2174736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1E454CD-4EF8-712E-8416-87C81FF9901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l-GR"/>
              <a:t>Κάντε κλικ για επεξεργασία του τίτλου</a:t>
            </a:r>
          </a:p>
        </p:txBody>
      </p:sp>
      <p:sp>
        <p:nvSpPr>
          <p:cNvPr id="5123" name="Rectangle 3">
            <a:extLst>
              <a:ext uri="{FF2B5EF4-FFF2-40B4-BE49-F238E27FC236}">
                <a16:creationId xmlns:a16="http://schemas.microsoft.com/office/drawing/2014/main" id="{E3308DA2-D989-C824-6F6C-B2FA8541541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028" name="Rectangle 4">
            <a:extLst>
              <a:ext uri="{FF2B5EF4-FFF2-40B4-BE49-F238E27FC236}">
                <a16:creationId xmlns:a16="http://schemas.microsoft.com/office/drawing/2014/main" id="{ACADB756-C9EE-AEE5-D120-669F8C74D1C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a:defRPr/>
            </a:pPr>
            <a:endParaRPr lang="en-GB" altLang="el-GR"/>
          </a:p>
        </p:txBody>
      </p:sp>
      <p:sp>
        <p:nvSpPr>
          <p:cNvPr id="1029" name="Rectangle 5">
            <a:extLst>
              <a:ext uri="{FF2B5EF4-FFF2-40B4-BE49-F238E27FC236}">
                <a16:creationId xmlns:a16="http://schemas.microsoft.com/office/drawing/2014/main" id="{DF1CE39F-D959-ADA4-32B0-14CF70522EC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a:defRPr/>
            </a:pPr>
            <a:endParaRPr lang="en-GB" altLang="el-GR"/>
          </a:p>
        </p:txBody>
      </p:sp>
      <p:sp>
        <p:nvSpPr>
          <p:cNvPr id="1030" name="Rectangle 6">
            <a:extLst>
              <a:ext uri="{FF2B5EF4-FFF2-40B4-BE49-F238E27FC236}">
                <a16:creationId xmlns:a16="http://schemas.microsoft.com/office/drawing/2014/main" id="{F05BF4A2-18D4-B0C2-014A-21A03E2B6747}"/>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B66F2EE-9656-4E0B-9424-9F7321F08D57}" type="slidenum">
              <a:rPr lang="en-GB" altLang="el-GR"/>
              <a:pPr>
                <a:defRPr/>
              </a:pPr>
              <a:t>‹#›</a:t>
            </a:fld>
            <a:endParaRPr lang="en-GB" altLang="el-GR"/>
          </a:p>
        </p:txBody>
      </p:sp>
    </p:spTree>
    <p:extLst>
      <p:ext uri="{BB962C8B-B14F-4D97-AF65-F5344CB8AC3E}">
        <p14:creationId xmlns:p14="http://schemas.microsoft.com/office/powerpoint/2010/main" val="3183199540"/>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9217EA-2B63-F9D7-FFC2-C8491E220691}"/>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7" name="Rectangle 3">
            <a:extLst>
              <a:ext uri="{FF2B5EF4-FFF2-40B4-BE49-F238E27FC236}">
                <a16:creationId xmlns:a16="http://schemas.microsoft.com/office/drawing/2014/main" id="{DF7D71B5-1B2F-FF7C-690F-70A5452596F2}"/>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8" name="Rectangle 4">
            <a:extLst>
              <a:ext uri="{FF2B5EF4-FFF2-40B4-BE49-F238E27FC236}">
                <a16:creationId xmlns:a16="http://schemas.microsoft.com/office/drawing/2014/main" id="{6B55005D-3162-5697-66DF-BEEB181E1314}"/>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9" name="Rectangle 5">
            <a:extLst>
              <a:ext uri="{FF2B5EF4-FFF2-40B4-BE49-F238E27FC236}">
                <a16:creationId xmlns:a16="http://schemas.microsoft.com/office/drawing/2014/main" id="{9EA53FFD-B8C3-2EDD-D53E-8D7F25AD27A9}"/>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0" name="Rectangle 6">
            <a:extLst>
              <a:ext uri="{FF2B5EF4-FFF2-40B4-BE49-F238E27FC236}">
                <a16:creationId xmlns:a16="http://schemas.microsoft.com/office/drawing/2014/main" id="{E46C5554-7B71-1F29-4EFA-6920E8E3B650}"/>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1" name="Rectangle 7">
            <a:extLst>
              <a:ext uri="{FF2B5EF4-FFF2-40B4-BE49-F238E27FC236}">
                <a16:creationId xmlns:a16="http://schemas.microsoft.com/office/drawing/2014/main" id="{E7F6CB87-33FE-F562-960A-05100232FF3C}"/>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2" name="Rectangle 8">
            <a:extLst>
              <a:ext uri="{FF2B5EF4-FFF2-40B4-BE49-F238E27FC236}">
                <a16:creationId xmlns:a16="http://schemas.microsoft.com/office/drawing/2014/main" id="{28995DF1-C8C8-5473-377C-787F825DA4AA}"/>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4105" name="Rectangle 9">
            <a:extLst>
              <a:ext uri="{FF2B5EF4-FFF2-40B4-BE49-F238E27FC236}">
                <a16:creationId xmlns:a16="http://schemas.microsoft.com/office/drawing/2014/main" id="{02CECE44-B56E-B60D-E342-D08086317E6A}"/>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4106" name="Rectangle 10">
            <a:extLst>
              <a:ext uri="{FF2B5EF4-FFF2-40B4-BE49-F238E27FC236}">
                <a16:creationId xmlns:a16="http://schemas.microsoft.com/office/drawing/2014/main" id="{98664BF5-9453-6149-39A1-EE9D815CBCB1}"/>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a:extLst>
              <a:ext uri="{FF2B5EF4-FFF2-40B4-BE49-F238E27FC236}">
                <a16:creationId xmlns:a16="http://schemas.microsoft.com/office/drawing/2014/main" id="{9CA7039B-19E3-B7F0-4221-BCD2190DA1E4}"/>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a:defRPr/>
            </a:pPr>
            <a:endParaRPr lang="en-GB" altLang="el-GR"/>
          </a:p>
        </p:txBody>
      </p:sp>
      <p:sp>
        <p:nvSpPr>
          <p:cNvPr id="13324" name="Rectangle 12">
            <a:extLst>
              <a:ext uri="{FF2B5EF4-FFF2-40B4-BE49-F238E27FC236}">
                <a16:creationId xmlns:a16="http://schemas.microsoft.com/office/drawing/2014/main" id="{4348EBEE-0F56-A875-6989-481CF72CF577}"/>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a:defRPr/>
            </a:pPr>
            <a:endParaRPr lang="en-GB" altLang="el-GR"/>
          </a:p>
        </p:txBody>
      </p:sp>
      <p:sp>
        <p:nvSpPr>
          <p:cNvPr id="13325" name="Rectangle 13">
            <a:extLst>
              <a:ext uri="{FF2B5EF4-FFF2-40B4-BE49-F238E27FC236}">
                <a16:creationId xmlns:a16="http://schemas.microsoft.com/office/drawing/2014/main" id="{55C9F2E4-D5E2-D010-548D-D4D3FF812CEB}"/>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3D497608-F762-4AB0-9D29-78FF8749CA0D}" type="slidenum">
              <a:rPr lang="en-GB" altLang="el-GR"/>
              <a:pPr>
                <a:defRPr/>
              </a:pPr>
              <a:t>‹#›</a:t>
            </a:fld>
            <a:endParaRPr lang="en-GB" altLang="el-GR"/>
          </a:p>
        </p:txBody>
      </p:sp>
    </p:spTree>
    <p:extLst>
      <p:ext uri="{BB962C8B-B14F-4D97-AF65-F5344CB8AC3E}">
        <p14:creationId xmlns:p14="http://schemas.microsoft.com/office/powerpoint/2010/main" val="26710681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021AAA-0B4C-454D-D525-36135D81C0DF}"/>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7" name="Rectangle 3">
            <a:extLst>
              <a:ext uri="{FF2B5EF4-FFF2-40B4-BE49-F238E27FC236}">
                <a16:creationId xmlns:a16="http://schemas.microsoft.com/office/drawing/2014/main" id="{2D979442-4DEA-14AC-77E2-BD14E1D42195}"/>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8" name="Rectangle 4">
            <a:extLst>
              <a:ext uri="{FF2B5EF4-FFF2-40B4-BE49-F238E27FC236}">
                <a16:creationId xmlns:a16="http://schemas.microsoft.com/office/drawing/2014/main" id="{6C15D674-7E3B-CA8B-6AD7-5D873F4C7954}"/>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29" name="Rectangle 5">
            <a:extLst>
              <a:ext uri="{FF2B5EF4-FFF2-40B4-BE49-F238E27FC236}">
                <a16:creationId xmlns:a16="http://schemas.microsoft.com/office/drawing/2014/main" id="{0E0BE65A-3017-DD15-419A-C01789255C4B}"/>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0" name="Rectangle 6">
            <a:extLst>
              <a:ext uri="{FF2B5EF4-FFF2-40B4-BE49-F238E27FC236}">
                <a16:creationId xmlns:a16="http://schemas.microsoft.com/office/drawing/2014/main" id="{34AC900B-7C91-8746-E6AE-FBA07A641931}"/>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1" name="Rectangle 7">
            <a:extLst>
              <a:ext uri="{FF2B5EF4-FFF2-40B4-BE49-F238E27FC236}">
                <a16:creationId xmlns:a16="http://schemas.microsoft.com/office/drawing/2014/main" id="{087FCCEB-9499-04CD-0484-1589A49DC765}"/>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1032" name="Rectangle 8">
            <a:extLst>
              <a:ext uri="{FF2B5EF4-FFF2-40B4-BE49-F238E27FC236}">
                <a16:creationId xmlns:a16="http://schemas.microsoft.com/office/drawing/2014/main" id="{B1D42242-B6B1-F21D-D3C0-F8CE07C27CBA}"/>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el-GR" altLang="el-GR" sz="2400">
              <a:solidFill>
                <a:srgbClr val="000000"/>
              </a:solidFill>
            </a:endParaRPr>
          </a:p>
        </p:txBody>
      </p:sp>
      <p:sp>
        <p:nvSpPr>
          <p:cNvPr id="2057" name="Rectangle 9">
            <a:extLst>
              <a:ext uri="{FF2B5EF4-FFF2-40B4-BE49-F238E27FC236}">
                <a16:creationId xmlns:a16="http://schemas.microsoft.com/office/drawing/2014/main" id="{2E9A8A4F-4CCB-383F-C998-8C376E4C7BAB}"/>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058" name="Rectangle 10">
            <a:extLst>
              <a:ext uri="{FF2B5EF4-FFF2-40B4-BE49-F238E27FC236}">
                <a16:creationId xmlns:a16="http://schemas.microsoft.com/office/drawing/2014/main" id="{97CE6169-714F-FFE0-DCCE-D1A0A2C5BED3}"/>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a:extLst>
              <a:ext uri="{FF2B5EF4-FFF2-40B4-BE49-F238E27FC236}">
                <a16:creationId xmlns:a16="http://schemas.microsoft.com/office/drawing/2014/main" id="{5E6A0F8B-9F23-C85D-A222-223C73FECEA3}"/>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a:defRPr/>
            </a:pPr>
            <a:endParaRPr lang="en-GB" altLang="el-GR"/>
          </a:p>
        </p:txBody>
      </p:sp>
      <p:sp>
        <p:nvSpPr>
          <p:cNvPr id="13324" name="Rectangle 12">
            <a:extLst>
              <a:ext uri="{FF2B5EF4-FFF2-40B4-BE49-F238E27FC236}">
                <a16:creationId xmlns:a16="http://schemas.microsoft.com/office/drawing/2014/main" id="{42E76511-D476-7820-C8F5-F0C61E5177C8}"/>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a:defRPr/>
            </a:pPr>
            <a:endParaRPr lang="en-GB" altLang="el-GR"/>
          </a:p>
        </p:txBody>
      </p:sp>
      <p:sp>
        <p:nvSpPr>
          <p:cNvPr id="13325" name="Rectangle 13">
            <a:extLst>
              <a:ext uri="{FF2B5EF4-FFF2-40B4-BE49-F238E27FC236}">
                <a16:creationId xmlns:a16="http://schemas.microsoft.com/office/drawing/2014/main" id="{752BDC07-A17E-361C-F238-7DDEA6AB3A1D}"/>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272F93A5-FBA0-4FA0-94A7-19AD99262F2D}" type="slidenum">
              <a:rPr lang="en-GB" altLang="el-GR"/>
              <a:pPr>
                <a:defRPr/>
              </a:pPr>
              <a:t>‹#›</a:t>
            </a:fld>
            <a:endParaRPr lang="en-GB" altLang="el-GR"/>
          </a:p>
        </p:txBody>
      </p:sp>
    </p:spTree>
    <p:extLst>
      <p:ext uri="{BB962C8B-B14F-4D97-AF65-F5344CB8AC3E}">
        <p14:creationId xmlns:p14="http://schemas.microsoft.com/office/powerpoint/2010/main" val="147465455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4107"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8"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Tahoma" charset="0"/>
              </a:defRPr>
            </a:lvl1pPr>
          </a:lstStyle>
          <a:p>
            <a:pPr fontAlgn="base">
              <a:spcBef>
                <a:spcPct val="0"/>
              </a:spcBef>
              <a:spcAft>
                <a:spcPct val="0"/>
              </a:spcAft>
              <a:defRPr/>
            </a:pPr>
            <a:endParaRPr lang="en-GB" altLang="el-GR">
              <a:solidFill>
                <a:srgbClr val="000000"/>
              </a:solidFill>
            </a:endParaRPr>
          </a:p>
        </p:txBody>
      </p:sp>
      <p:sp>
        <p:nvSpPr>
          <p:cNvPr id="4109"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DC31CF94-346D-4BDD-B971-06E9A5644F40}"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41667539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fontAlgn="base">
              <a:spcBef>
                <a:spcPct val="0"/>
              </a:spcBef>
              <a:spcAft>
                <a:spcPct val="0"/>
              </a:spcAft>
              <a:defRPr/>
            </a:pPr>
            <a:endParaRPr lang="en-GB" altLang="el-GR">
              <a:solidFill>
                <a:srgbClr val="000000"/>
              </a:solidFill>
            </a:endParaRP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GB" altLang="el-GR">
              <a:solidFill>
                <a:srgbClr val="000000"/>
              </a:solidFill>
            </a:endParaRP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4D543129-E406-4884-B84D-DA48BF640408}" type="slidenum">
              <a:rPr lang="en-GB" altLang="el-GR" smtClean="0">
                <a:solidFill>
                  <a:srgbClr val="000000"/>
                </a:solidFill>
              </a:rPr>
              <a:pPr fontAlgn="base">
                <a:spcBef>
                  <a:spcPct val="0"/>
                </a:spcBef>
                <a:spcAft>
                  <a:spcPct val="0"/>
                </a:spcAft>
                <a:defRPr/>
              </a:pPr>
              <a:t>‹#›</a:t>
            </a:fld>
            <a:endParaRPr lang="en-GB" altLang="el-GR">
              <a:solidFill>
                <a:srgbClr val="000000"/>
              </a:solidFill>
            </a:endParaRPr>
          </a:p>
        </p:txBody>
      </p:sp>
    </p:spTree>
    <p:extLst>
      <p:ext uri="{BB962C8B-B14F-4D97-AF65-F5344CB8AC3E}">
        <p14:creationId xmlns:p14="http://schemas.microsoft.com/office/powerpoint/2010/main" val="35427186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3561"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356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0251"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0252"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0253"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FC590DED-B9A8-45D3-8630-F7F84AC6FA66}"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182237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253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2253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0251"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Tahoma"/>
              </a:defRPr>
            </a:lvl1pPr>
          </a:lstStyle>
          <a:p>
            <a:pPr fontAlgn="base">
              <a:spcBef>
                <a:spcPct val="0"/>
              </a:spcBef>
              <a:spcAft>
                <a:spcPct val="0"/>
              </a:spcAft>
              <a:defRPr/>
            </a:pPr>
            <a:endParaRPr lang="en-GB" altLang="el-GR"/>
          </a:p>
        </p:txBody>
      </p:sp>
      <p:sp>
        <p:nvSpPr>
          <p:cNvPr id="10252"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Tahoma"/>
              </a:defRPr>
            </a:lvl1pPr>
          </a:lstStyle>
          <a:p>
            <a:pPr fontAlgn="base">
              <a:spcBef>
                <a:spcPct val="0"/>
              </a:spcBef>
              <a:spcAft>
                <a:spcPct val="0"/>
              </a:spcAft>
              <a:defRPr/>
            </a:pPr>
            <a:endParaRPr lang="en-GB" altLang="el-GR"/>
          </a:p>
        </p:txBody>
      </p:sp>
      <p:sp>
        <p:nvSpPr>
          <p:cNvPr id="10253"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8833E283-5253-4B9A-A1BB-82702B2D94A4}"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16283186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l-GR" altLang="el-GR"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9465"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l-GR"/>
              <a:t>Κάντε κλικ για επεξεργασία του τίτλου</a:t>
            </a:r>
          </a:p>
        </p:txBody>
      </p:sp>
      <p:sp>
        <p:nvSpPr>
          <p:cNvPr id="19466"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l-GR"/>
              <a:t>Κάντε κλικ για να επεξεργαστείτε τα στυλ κειμένου του υποδείγματος</a:t>
            </a:r>
          </a:p>
          <a:p>
            <a:pPr lvl="1"/>
            <a:r>
              <a:rPr lang="en-GB" altLang="el-GR"/>
              <a:t>Δεύτερου επιπέδου</a:t>
            </a:r>
          </a:p>
          <a:p>
            <a:pPr lvl="2"/>
            <a:r>
              <a:rPr lang="en-GB" altLang="el-GR"/>
              <a:t>Τρίτου επιπέδου</a:t>
            </a:r>
          </a:p>
          <a:p>
            <a:pPr lvl="3"/>
            <a:r>
              <a:rPr lang="en-GB" altLang="el-GR"/>
              <a:t>Τέταρτου επιπέδου</a:t>
            </a:r>
          </a:p>
          <a:p>
            <a:pPr lvl="4"/>
            <a:r>
              <a:rPr lang="en-GB" altLang="el-GR"/>
              <a:t>Πέμπτου επιπέδου</a:t>
            </a:r>
          </a:p>
        </p:txBody>
      </p:sp>
      <p:sp>
        <p:nvSpPr>
          <p:cNvPr id="13323"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GB" altLang="el-GR"/>
          </a:p>
        </p:txBody>
      </p:sp>
      <p:sp>
        <p:nvSpPr>
          <p:cNvPr id="13324"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GB" altLang="el-GR"/>
          </a:p>
        </p:txBody>
      </p:sp>
      <p:sp>
        <p:nvSpPr>
          <p:cNvPr id="13325"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6A47AE3E-FA09-4D84-80C4-7B1EE95E6025}" type="slidenum">
              <a:rPr lang="en-GB" altLang="el-GR" smtClean="0"/>
              <a:pPr fontAlgn="base">
                <a:spcBef>
                  <a:spcPct val="0"/>
                </a:spcBef>
                <a:spcAft>
                  <a:spcPct val="0"/>
                </a:spcAft>
                <a:defRPr/>
              </a:pPr>
              <a:t>‹#›</a:t>
            </a:fld>
            <a:endParaRPr lang="en-GB" altLang="el-GR"/>
          </a:p>
        </p:txBody>
      </p:sp>
    </p:spTree>
    <p:extLst>
      <p:ext uri="{BB962C8B-B14F-4D97-AF65-F5344CB8AC3E}">
        <p14:creationId xmlns:p14="http://schemas.microsoft.com/office/powerpoint/2010/main" val="234222494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8.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8.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8.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9.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0.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8.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1.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3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43.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43.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3.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0.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7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3.xm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39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3.xml"/></Relationships>
</file>

<file path=ppt/slides/_rels/slide135.xml.rels><?xml version="1.0" encoding="UTF-8" standalone="yes"?>
<Relationships xmlns="http://schemas.openxmlformats.org/package/2006/relationships"><Relationship Id="rId3" Type="http://schemas.openxmlformats.org/officeDocument/2006/relationships/hyperlink" Target="https://fsharetv.io/watch/death-in-venice-episode-1-tt0067445" TargetMode="External"/><Relationship Id="rId2" Type="http://schemas.openxmlformats.org/officeDocument/2006/relationships/notesSlide" Target="../notesSlides/notesSlide46.xml"/><Relationship Id="rId1" Type="http://schemas.openxmlformats.org/officeDocument/2006/relationships/slideLayout" Target="../slideLayouts/slideLayout349.xml"/><Relationship Id="rId4" Type="http://schemas.openxmlformats.org/officeDocument/2006/relationships/hyperlink" Target="https://vimeo.com/667379761"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3.xml"/></Relationships>
</file>

<file path=ppt/slides/_rels/slide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8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3.xml"/></Relationships>
</file>

<file path=ppt/slides/_rels/slide141.xml.rels><?xml version="1.0" encoding="UTF-8" standalone="yes"?>
<Relationships xmlns="http://schemas.openxmlformats.org/package/2006/relationships"><Relationship Id="rId3" Type="http://schemas.openxmlformats.org/officeDocument/2006/relationships/hyperlink" Target="http://www.butlins.com/interactive-resort-guide/" TargetMode="External"/><Relationship Id="rId2" Type="http://schemas.openxmlformats.org/officeDocument/2006/relationships/notesSlide" Target="../notesSlides/notesSlide51.xml"/><Relationship Id="rId1" Type="http://schemas.openxmlformats.org/officeDocument/2006/relationships/slideLayout" Target="../slideLayouts/slideLayout393.xml"/><Relationship Id="rId4" Type="http://schemas.openxmlformats.org/officeDocument/2006/relationships/hyperlink" Target="http://www.centerparcs.com/"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9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3.xml"/></Relationships>
</file>

<file path=ppt/slides/_rels/slide1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393.xml"/><Relationship Id="rId5" Type="http://schemas.openxmlformats.org/officeDocument/2006/relationships/image" Target="../media/image72.gif"/><Relationship Id="rId4" Type="http://schemas.openxmlformats.org/officeDocument/2006/relationships/image" Target="../media/image71.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9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93.xml"/></Relationships>
</file>

<file path=ppt/slides/_rels/slide1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scandichotels.com/hotels/sweden/stockholm/downtown-camper-by-scandic/gallery?carousel=true#image-29" TargetMode="External"/><Relationship Id="rId1" Type="http://schemas.openxmlformats.org/officeDocument/2006/relationships/slideLayout" Target="../slideLayouts/slideLayout393.xml"/><Relationship Id="rId5" Type="http://schemas.openxmlformats.org/officeDocument/2006/relationships/image" Target="../media/image76.png"/><Relationship Id="rId4" Type="http://schemas.openxmlformats.org/officeDocument/2006/relationships/image" Target="../media/image7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3.xml"/></Relationships>
</file>

<file path=ppt/slides/_rels/slide1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93.xml"/></Relationships>
</file>

<file path=ppt/slides/_rels/slide1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9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93.xml"/></Relationships>
</file>

<file path=ppt/slides/_rels/slide1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93.xml"/></Relationships>
</file>

<file path=ppt/slides/_rels/slide1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3.xml"/></Relationships>
</file>

<file path=ppt/slides/_rels/slide1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93.xm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D2VP0rqFjos" TargetMode="External"/><Relationship Id="rId2" Type="http://schemas.openxmlformats.org/officeDocument/2006/relationships/image" Target="../media/image83.jpeg"/><Relationship Id="rId1" Type="http://schemas.openxmlformats.org/officeDocument/2006/relationships/slideLayout" Target="../slideLayouts/slideLayout39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9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93.xml"/></Relationships>
</file>

<file path=ppt/slides/_rels/slide1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8.xml"/></Relationships>
</file>

<file path=ppt/slides/_rels/slide1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tsantirinews.gr/wp-content/uploads/2013/01/T.s.s-QUEEN-ANNA-MARIA.-T.s.s-.OLYMPIA.jpg" TargetMode="External"/><Relationship Id="rId1" Type="http://schemas.openxmlformats.org/officeDocument/2006/relationships/slideLayout" Target="../slideLayouts/slideLayout388.xml"/><Relationship Id="rId4" Type="http://schemas.openxmlformats.org/officeDocument/2006/relationships/image" Target="../media/image86.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388.xml"/><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0.xml"/></Relationships>
</file>

<file path=ppt/slides/_rels/slide1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88.xml"/></Relationships>
</file>

<file path=ppt/slides/_rels/slide1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88.xml"/></Relationships>
</file>

<file path=ppt/slides/_rels/slide1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88.xml"/></Relationships>
</file>

<file path=ppt/slides/_rels/slide1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88.xml"/></Relationships>
</file>

<file path=ppt/slides/_rels/slide1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88.xml"/></Relationships>
</file>

<file path=ppt/slides/_rels/slide1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88.xml"/></Relationships>
</file>

<file path=ppt/slides/_rels/slide1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88.xml"/></Relationships>
</file>

<file path=ppt/slides/_rels/slide1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88.xml"/></Relationships>
</file>

<file path=ppt/slides/_rels/slide1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8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fantaseaammari.com/" TargetMode="External"/><Relationship Id="rId1" Type="http://schemas.openxmlformats.org/officeDocument/2006/relationships/slideLayout" Target="../slideLayouts/slideLayout388.xml"/></Relationships>
</file>

<file path=ppt/slides/_rels/slide1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8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93.xml"/></Relationships>
</file>

<file path=ppt/slides/_rels/slide1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88.xml"/></Relationships>
</file>

<file path=ppt/slides/_rels/slide1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8.xml"/></Relationships>
</file>

<file path=ppt/slides/_rels/slide1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88.xml"/></Relationships>
</file>

<file path=ppt/slides/_rels/slide18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88.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8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3.xml"/></Relationships>
</file>

<file path=ppt/slides/_rels/slide1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9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9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193.xml.rels><?xml version="1.0" encoding="UTF-8" standalone="yes"?>
<Relationships xmlns="http://schemas.openxmlformats.org/package/2006/relationships"><Relationship Id="rId2" Type="http://schemas.openxmlformats.org/officeDocument/2006/relationships/hyperlink" Target="https://www.gnomikologikon.gr/authquotes.php?auth=19" TargetMode="Externa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6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9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6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54.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60.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60.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0.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9.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9.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9.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6.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5.xml"/></Relationships>
</file>

<file path=ppt/slides/_rels/slide93.xml.rels><?xml version="1.0" encoding="UTF-8" standalone="yes"?>
<Relationships xmlns="http://schemas.openxmlformats.org/package/2006/relationships"><Relationship Id="rId3" Type="http://schemas.openxmlformats.org/officeDocument/2006/relationships/hyperlink" Target="//upload.wikimedia.org/wikipedia/commons/6/63/Secession_Vienna_June_2006_017.jpg" TargetMode="External"/><Relationship Id="rId2" Type="http://schemas.openxmlformats.org/officeDocument/2006/relationships/notesSlide" Target="../notesSlides/notesSlide23.xml"/><Relationship Id="rId1" Type="http://schemas.openxmlformats.org/officeDocument/2006/relationships/slideLayout" Target="../slideLayouts/slideLayout195.xml"/><Relationship Id="rId4" Type="http://schemas.openxmlformats.org/officeDocument/2006/relationships/image" Target="../media/image46.jpeg"/></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416.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A815FB9-8337-B4E3-814B-A6524029B8DF}"/>
              </a:ext>
            </a:extLst>
          </p:cNvPr>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22531" name="Rectangle 3">
            <a:extLst>
              <a:ext uri="{FF2B5EF4-FFF2-40B4-BE49-F238E27FC236}">
                <a16:creationId xmlns:a16="http://schemas.microsoft.com/office/drawing/2014/main" id="{A449D9B6-CBA2-557A-22F5-C247463BAB6E}"/>
              </a:ext>
            </a:extLst>
          </p:cNvPr>
          <p:cNvSpPr>
            <a:spLocks noGrp="1" noChangeArrowheads="1"/>
          </p:cNvSpPr>
          <p:nvPr>
            <p:ph type="body" idx="1"/>
          </p:nvPr>
        </p:nvSpPr>
        <p:spPr>
          <a:xfrm>
            <a:off x="2209800" y="2060575"/>
            <a:ext cx="7772400" cy="4114800"/>
          </a:xfrm>
        </p:spPr>
        <p:txBody>
          <a:bodyPr/>
          <a:lstStyle/>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r>
              <a:rPr lang="el-GR" altLang="el-GR" sz="2400">
                <a:solidFill>
                  <a:schemeClr val="tx2"/>
                </a:solidFill>
              </a:rPr>
              <a:t>	</a:t>
            </a:r>
            <a:endParaRPr lang="en-GB"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a:p>
            <a:pPr algn="ctr" eaLnBrk="1" hangingPunct="1">
              <a:lnSpc>
                <a:spcPct val="90000"/>
              </a:lnSpc>
              <a:buFont typeface="Wingdings" panose="05000000000000000000" pitchFamily="2" charset="2"/>
              <a:buNone/>
            </a:pPr>
            <a:r>
              <a:rPr lang="el-GR" altLang="el-GR">
                <a:solidFill>
                  <a:schemeClr val="tx2"/>
                </a:solidFill>
              </a:rPr>
              <a:t>Τετάρτη, 6-9μμ</a:t>
            </a:r>
          </a:p>
          <a:p>
            <a:pPr algn="ctr" eaLnBrk="1" hangingPunct="1">
              <a:lnSpc>
                <a:spcPct val="90000"/>
              </a:lnSpc>
              <a:buFont typeface="Wingdings" panose="05000000000000000000" pitchFamily="2" charset="2"/>
              <a:buNone/>
            </a:pPr>
            <a:endParaRPr lang="el-GR" altLang="el-GR" sz="2800">
              <a:solidFill>
                <a:schemeClr val="tx2"/>
              </a:solidFill>
            </a:endParaRPr>
          </a:p>
          <a:p>
            <a:pPr algn="r" eaLnBrk="1" hangingPunct="1">
              <a:lnSpc>
                <a:spcPct val="90000"/>
              </a:lnSpc>
              <a:buFont typeface="Wingdings" panose="05000000000000000000" pitchFamily="2" charset="2"/>
              <a:buNone/>
            </a:pPr>
            <a:r>
              <a:rPr lang="el-GR" altLang="el-GR" sz="2400">
                <a:solidFill>
                  <a:schemeClr val="tx2"/>
                </a:solidFill>
              </a:rPr>
              <a:t>Εαρινό Εξάμηνο, 20</a:t>
            </a:r>
            <a:r>
              <a:rPr lang="en-US" altLang="el-GR" sz="2400">
                <a:solidFill>
                  <a:schemeClr val="tx2"/>
                </a:solidFill>
              </a:rPr>
              <a:t>2</a:t>
            </a:r>
            <a:r>
              <a:rPr lang="en-GB" altLang="el-GR" sz="2400">
                <a:solidFill>
                  <a:schemeClr val="tx2"/>
                </a:solidFill>
              </a:rPr>
              <a:t>2</a:t>
            </a:r>
            <a:r>
              <a:rPr lang="el-GR" altLang="el-GR" sz="2400">
                <a:solidFill>
                  <a:schemeClr val="tx2"/>
                </a:solidFill>
              </a:rPr>
              <a:t>-</a:t>
            </a:r>
            <a:r>
              <a:rPr lang="en-US" altLang="el-GR" sz="2400">
                <a:solidFill>
                  <a:schemeClr val="tx2"/>
                </a:solidFill>
              </a:rPr>
              <a:t>2</a:t>
            </a:r>
            <a:r>
              <a:rPr lang="en-GB" altLang="el-GR" sz="2400">
                <a:solidFill>
                  <a:schemeClr val="tx2"/>
                </a:solidFill>
              </a:rPr>
              <a:t>3</a:t>
            </a:r>
            <a:endParaRPr lang="el-GR" altLang="el-GR" sz="2400">
              <a:solidFill>
                <a:schemeClr val="tx2"/>
              </a:solidFill>
            </a:endParaRPr>
          </a:p>
          <a:p>
            <a:pPr algn="ctr" eaLnBrk="1" hangingPunct="1">
              <a:lnSpc>
                <a:spcPct val="90000"/>
              </a:lnSpc>
              <a:buFont typeface="Wingdings" panose="05000000000000000000" pitchFamily="2" charset="2"/>
              <a:buNone/>
            </a:pPr>
            <a:endParaRPr lang="el-GR" altLang="el-GR" sz="2400">
              <a:solidFill>
                <a:schemeClr val="tx2"/>
              </a:solidFill>
            </a:endParaRPr>
          </a:p>
          <a:p>
            <a:pPr algn="ctr" eaLnBrk="1" hangingPunct="1">
              <a:lnSpc>
                <a:spcPct val="90000"/>
              </a:lnSpc>
              <a:buFont typeface="Wingdings" panose="05000000000000000000" pitchFamily="2" charset="2"/>
              <a:buNone/>
            </a:pPr>
            <a:endParaRPr lang="en-GB" altLang="el-GR" sz="240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055921B0-7E7B-CF5C-C12A-607D17659BFC}"/>
              </a:ext>
            </a:extLst>
          </p:cNvPr>
          <p:cNvSpPr>
            <a:spLocks noGrp="1" noChangeArrowheads="1"/>
          </p:cNvSpPr>
          <p:nvPr>
            <p:ph type="body" idx="1"/>
          </p:nvPr>
        </p:nvSpPr>
        <p:spPr>
          <a:xfrm>
            <a:off x="2351088" y="2017713"/>
            <a:ext cx="8208962" cy="4114800"/>
          </a:xfrm>
        </p:spPr>
        <p:txBody>
          <a:bodyPr/>
          <a:lstStyle/>
          <a:p>
            <a:pPr eaLnBrk="1" hangingPunct="1">
              <a:lnSpc>
                <a:spcPct val="90000"/>
              </a:lnSpc>
              <a:buFont typeface="Wingdings" panose="05000000000000000000" pitchFamily="2" charset="2"/>
              <a:buNone/>
              <a:defRPr/>
            </a:pPr>
            <a:r>
              <a:rPr lang="el-GR" altLang="el-GR" sz="2400" dirty="0">
                <a:solidFill>
                  <a:srgbClr val="FF0000"/>
                </a:solidFill>
              </a:rPr>
              <a:t>Επιχειρούμενες Τομές</a:t>
            </a:r>
            <a:r>
              <a:rPr lang="el-GR" altLang="el-GR" sz="2400" dirty="0">
                <a:solidFill>
                  <a:schemeClr val="tx2"/>
                </a:solidFill>
              </a:rPr>
              <a:t>:</a:t>
            </a:r>
          </a:p>
          <a:p>
            <a:pPr marL="355600" indent="-173038" eaLnBrk="1" hangingPunct="1">
              <a:lnSpc>
                <a:spcPct val="90000"/>
              </a:lnSpc>
              <a:buNone/>
              <a:defRPr/>
            </a:pPr>
            <a:r>
              <a:rPr lang="el-GR" altLang="el-GR" sz="2400" dirty="0">
                <a:solidFill>
                  <a:schemeClr val="tx2"/>
                </a:solidFill>
              </a:rPr>
              <a:t>	</a:t>
            </a:r>
          </a:p>
          <a:p>
            <a:pPr marL="355600" indent="-173038" eaLnBrk="1" hangingPunct="1">
              <a:lnSpc>
                <a:spcPct val="90000"/>
              </a:lnSpc>
              <a:buNone/>
              <a:defRPr/>
            </a:pPr>
            <a:r>
              <a:rPr lang="el-GR" altLang="el-GR" sz="2400" dirty="0">
                <a:solidFill>
                  <a:schemeClr val="tx2"/>
                </a:solidFill>
              </a:rPr>
              <a:t>	Είναι μάθημα επιλογής, άρα έχει περισσότερο 	</a:t>
            </a:r>
            <a:r>
              <a:rPr lang="el-GR" altLang="el-GR" sz="2400" dirty="0" err="1">
                <a:solidFill>
                  <a:schemeClr val="tx2"/>
                </a:solidFill>
              </a:rPr>
              <a:t>σεμιναριακό</a:t>
            </a:r>
            <a:r>
              <a:rPr lang="el-GR" altLang="el-GR" sz="2400" dirty="0">
                <a:solidFill>
                  <a:schemeClr val="tx2"/>
                </a:solidFill>
              </a:rPr>
              <a:t> χαρακτήρα, εμπλέκει τους φοιτητές 	στην ανάπτυξή του</a:t>
            </a:r>
          </a:p>
          <a:p>
            <a:pPr marL="355600" indent="-173038" eaLnBrk="1" hangingPunct="1">
              <a:lnSpc>
                <a:spcPct val="90000"/>
              </a:lnSpc>
              <a:buNone/>
              <a:defRPr/>
            </a:pPr>
            <a:r>
              <a:rPr lang="el-GR" altLang="el-GR" sz="2400" dirty="0">
                <a:solidFill>
                  <a:schemeClr val="tx2"/>
                </a:solidFill>
              </a:rPr>
              <a:t>	</a:t>
            </a:r>
          </a:p>
          <a:p>
            <a:pPr marL="355600" indent="-173038" eaLnBrk="1" hangingPunct="1">
              <a:lnSpc>
                <a:spcPct val="90000"/>
              </a:lnSpc>
              <a:buNone/>
              <a:defRPr/>
            </a:pPr>
            <a:r>
              <a:rPr lang="el-GR" altLang="el-GR" sz="2400" dirty="0">
                <a:solidFill>
                  <a:schemeClr val="tx2"/>
                </a:solidFill>
              </a:rPr>
              <a:t>Δεν στοχεύει στη μεταβίβαση ενός γνωστικού φορτίου σε παθητικούς φοιτητές, αλλά στην εμπλοκή τους στη διερεύνηση ερωτημάτων και δημιουργία του.</a:t>
            </a:r>
          </a:p>
          <a:p>
            <a:pPr marL="355600" indent="-173038" eaLnBrk="1" hangingPunct="1">
              <a:lnSpc>
                <a:spcPct val="90000"/>
              </a:lnSpc>
              <a:buNone/>
              <a:defRPr/>
            </a:pPr>
            <a:r>
              <a:rPr lang="el-GR" altLang="el-GR" sz="2400" dirty="0">
                <a:solidFill>
                  <a:schemeClr val="tx2"/>
                </a:solidFill>
              </a:rPr>
              <a:t>	</a:t>
            </a:r>
          </a:p>
        </p:txBody>
      </p:sp>
      <p:sp>
        <p:nvSpPr>
          <p:cNvPr id="34819" name="Rectangle 2">
            <a:extLst>
              <a:ext uri="{FF2B5EF4-FFF2-40B4-BE49-F238E27FC236}">
                <a16:creationId xmlns:a16="http://schemas.microsoft.com/office/drawing/2014/main" id="{CC57EF02-7EBB-5B19-E9A3-31F585DCE7BA}"/>
              </a:ext>
            </a:extLst>
          </p:cNvPr>
          <p:cNvSpPr>
            <a:spLocks noGrp="1" noChangeArrowheads="1"/>
          </p:cNvSpPr>
          <p:nvPr>
            <p:ph type="title"/>
          </p:nvPr>
        </p:nvSpPr>
        <p:spPr>
          <a:xfrm>
            <a:off x="1631951" y="214313"/>
            <a:ext cx="8836025" cy="982662"/>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Τίτλος 1"/>
          <p:cNvSpPr>
            <a:spLocks noGrp="1"/>
          </p:cNvSpPr>
          <p:nvPr>
            <p:ph type="ctrTitle"/>
          </p:nvPr>
        </p:nvSpPr>
        <p:spPr>
          <a:xfrm>
            <a:off x="2208214" y="260351"/>
            <a:ext cx="7845425" cy="1152525"/>
          </a:xfrm>
        </p:spPr>
        <p:txBody>
          <a:bodyPr/>
          <a:lstStyle/>
          <a:p>
            <a:pPr algn="r"/>
            <a:r>
              <a:rPr lang="el-GR" altLang="el-GR" sz="2800">
                <a:solidFill>
                  <a:srgbClr val="FFCF01"/>
                </a:solidFill>
              </a:rPr>
              <a:t>19</a:t>
            </a:r>
            <a:r>
              <a:rPr lang="el-GR" altLang="el-GR" sz="2800" baseline="30000">
                <a:solidFill>
                  <a:srgbClr val="FFCF01"/>
                </a:solidFill>
              </a:rPr>
              <a:t>ος</a:t>
            </a:r>
            <a:r>
              <a:rPr lang="el-GR" altLang="el-GR" sz="2800">
                <a:solidFill>
                  <a:srgbClr val="FFCF01"/>
                </a:solidFill>
              </a:rPr>
              <a:t> αιώνας – αρχές 20</a:t>
            </a:r>
            <a:r>
              <a:rPr lang="el-GR" altLang="el-GR" sz="2800" baseline="30000">
                <a:solidFill>
                  <a:srgbClr val="FFCF01"/>
                </a:solidFill>
              </a:rPr>
              <a:t>ου</a:t>
            </a:r>
            <a:endParaRPr lang="en-GB" altLang="el-GR">
              <a:latin typeface="Times New Roman" panose="02020603050405020304" pitchFamily="18" charset="0"/>
              <a:cs typeface="Times New Roman" panose="02020603050405020304" pitchFamily="18" charset="0"/>
            </a:endParaRPr>
          </a:p>
        </p:txBody>
      </p:sp>
      <p:sp>
        <p:nvSpPr>
          <p:cNvPr id="135171" name="Υπότιτλος 2"/>
          <p:cNvSpPr>
            <a:spLocks noGrp="1"/>
          </p:cNvSpPr>
          <p:nvPr>
            <p:ph type="subTitle" idx="1"/>
          </p:nvPr>
        </p:nvSpPr>
        <p:spPr>
          <a:xfrm>
            <a:off x="2424113" y="1557339"/>
            <a:ext cx="7561262" cy="4752975"/>
          </a:xfrm>
        </p:spPr>
        <p:txBody>
          <a:bodyPr/>
          <a:lstStyle/>
          <a:p>
            <a:pPr marL="342900" indent="-342900" algn="l" eaLnBrk="1" hangingPunct="1">
              <a:lnSpc>
                <a:spcPct val="150000"/>
              </a:lnSpc>
            </a:pPr>
            <a:r>
              <a:rPr lang="en-US" altLang="el-GR" sz="2400">
                <a:solidFill>
                  <a:schemeClr val="folHlink"/>
                </a:solidFill>
              </a:rPr>
              <a:t>18</a:t>
            </a:r>
            <a:r>
              <a:rPr lang="el-GR" altLang="el-GR" sz="2400">
                <a:solidFill>
                  <a:schemeClr val="folHlink"/>
                </a:solidFill>
              </a:rPr>
              <a:t>72</a:t>
            </a:r>
            <a:r>
              <a:rPr lang="en-US" altLang="el-GR" sz="2400">
                <a:solidFill>
                  <a:schemeClr val="folHlink"/>
                </a:solidFill>
              </a:rPr>
              <a:t> – </a:t>
            </a:r>
            <a:r>
              <a:rPr lang="el-GR" altLang="el-GR" sz="2400">
                <a:solidFill>
                  <a:schemeClr val="folHlink"/>
                </a:solidFill>
              </a:rPr>
              <a:t>Γύρος του Κόσμου με το γραφείο </a:t>
            </a:r>
            <a:r>
              <a:rPr lang="en-US" altLang="el-GR" sz="2400">
                <a:solidFill>
                  <a:schemeClr val="folHlink"/>
                </a:solidFill>
              </a:rPr>
              <a:t>Thomas Cook</a:t>
            </a:r>
          </a:p>
          <a:p>
            <a:pPr marL="342900" indent="-342900" algn="l" eaLnBrk="1" hangingPunct="1">
              <a:lnSpc>
                <a:spcPct val="150000"/>
              </a:lnSpc>
            </a:pPr>
            <a:r>
              <a:rPr lang="en-US" altLang="el-GR" sz="2400">
                <a:solidFill>
                  <a:schemeClr val="folHlink"/>
                </a:solidFill>
              </a:rPr>
              <a:t>1884 – </a:t>
            </a:r>
            <a:r>
              <a:rPr lang="el-GR" altLang="el-GR" sz="2400">
                <a:solidFill>
                  <a:schemeClr val="folHlink"/>
                </a:solidFill>
              </a:rPr>
              <a:t>οργάνωση / διοικητική μέριμνα εκστρατείας υποστήριξης βρετανικών στρατευμάτων στο </a:t>
            </a:r>
            <a:r>
              <a:rPr lang="en-US" altLang="el-GR" sz="2400">
                <a:solidFill>
                  <a:schemeClr val="folHlink"/>
                </a:solidFill>
              </a:rPr>
              <a:t>Khartoum</a:t>
            </a:r>
          </a:p>
          <a:p>
            <a:pPr marL="342900" indent="-342900" algn="l" eaLnBrk="1" hangingPunct="1">
              <a:lnSpc>
                <a:spcPct val="150000"/>
              </a:lnSpc>
            </a:pPr>
            <a:r>
              <a:rPr lang="en-US" altLang="el-GR" sz="2400">
                <a:solidFill>
                  <a:schemeClr val="folHlink"/>
                </a:solidFill>
              </a:rPr>
              <a:t>1928 -  </a:t>
            </a:r>
            <a:r>
              <a:rPr lang="el-GR" altLang="el-GR" sz="2400">
                <a:solidFill>
                  <a:schemeClr val="folHlink"/>
                </a:solidFill>
              </a:rPr>
              <a:t>εξαγορά από βελγική εταιρία </a:t>
            </a:r>
            <a:r>
              <a:rPr lang="en-US" altLang="el-GR" sz="2400">
                <a:solidFill>
                  <a:schemeClr val="folHlink"/>
                </a:solidFill>
              </a:rPr>
              <a:t>Compagnie Internationale des Wagons-Lits (Orient Express)</a:t>
            </a:r>
            <a:endParaRPr lang="el-GR" altLang="el-GR" sz="2400">
              <a:solidFill>
                <a:schemeClr val="folHlink"/>
              </a:solidFill>
            </a:endParaRPr>
          </a:p>
        </p:txBody>
      </p:sp>
    </p:spTree>
    <p:extLst>
      <p:ext uri="{BB962C8B-B14F-4D97-AF65-F5344CB8AC3E}">
        <p14:creationId xmlns:p14="http://schemas.microsoft.com/office/powerpoint/2010/main" val="3612883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0"/>
            <a:ext cx="8928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195" name="Picture 4" descr="Image result for camino de santiago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960438"/>
            <a:ext cx="2857500"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9571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3613151"/>
            <a:ext cx="4713287" cy="314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1268414"/>
            <a:ext cx="3441700" cy="518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33338"/>
            <a:ext cx="5575300" cy="354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4820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56675"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56676" name="TextBox 1"/>
          <p:cNvSpPr txBox="1">
            <a:spLocks noChangeArrowheads="1"/>
          </p:cNvSpPr>
          <p:nvPr/>
        </p:nvSpPr>
        <p:spPr bwMode="auto">
          <a:xfrm>
            <a:off x="2135188" y="6211888"/>
            <a:ext cx="7561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Saint Moritz Badrutt’s Palace </a:t>
            </a:r>
            <a:r>
              <a:rPr lang="el-GR" altLang="el-GR" sz="2400">
                <a:solidFill>
                  <a:srgbClr val="3333CC"/>
                </a:solidFill>
              </a:rPr>
              <a:t>(18</a:t>
            </a:r>
            <a:r>
              <a:rPr lang="en-US" altLang="el-GR" sz="2400">
                <a:solidFill>
                  <a:srgbClr val="3333CC"/>
                </a:solidFill>
              </a:rPr>
              <a:t>96)</a:t>
            </a:r>
            <a:endParaRPr lang="el-GR" altLang="el-GR" sz="2400">
              <a:solidFill>
                <a:srgbClr val="3333CC"/>
              </a:solidFill>
            </a:endParaRPr>
          </a:p>
        </p:txBody>
      </p:sp>
      <p:pic>
        <p:nvPicPr>
          <p:cNvPr id="156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8" y="952500"/>
            <a:ext cx="7823200" cy="529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9669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57699"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57700" name="TextBox 1"/>
          <p:cNvSpPr txBox="1">
            <a:spLocks noChangeArrowheads="1"/>
          </p:cNvSpPr>
          <p:nvPr/>
        </p:nvSpPr>
        <p:spPr bwMode="auto">
          <a:xfrm>
            <a:off x="1949450" y="6211888"/>
            <a:ext cx="8172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Saint Moritz Badrutt’s Palace [www.badruttspalace.com]</a:t>
            </a:r>
            <a:endParaRPr lang="el-GR" altLang="el-GR" sz="2400">
              <a:solidFill>
                <a:srgbClr val="3333CC"/>
              </a:solidFill>
            </a:endParaRPr>
          </a:p>
        </p:txBody>
      </p:sp>
      <p:pic>
        <p:nvPicPr>
          <p:cNvPr id="15770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1143000"/>
            <a:ext cx="6505575" cy="487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827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58723"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58724" name="TextBox 1"/>
          <p:cNvSpPr txBox="1">
            <a:spLocks noChangeArrowheads="1"/>
          </p:cNvSpPr>
          <p:nvPr/>
        </p:nvSpPr>
        <p:spPr bwMode="auto">
          <a:xfrm>
            <a:off x="152400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Beau Rivage Palace, Ouchy, Lausanne (1861, 1908) [www.brp.ch]</a:t>
            </a:r>
            <a:endParaRPr lang="el-GR" altLang="el-GR" sz="2400">
              <a:solidFill>
                <a:srgbClr val="3333CC"/>
              </a:solidFill>
            </a:endParaRPr>
          </a:p>
        </p:txBody>
      </p:sp>
      <p:pic>
        <p:nvPicPr>
          <p:cNvPr id="158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50" y="882651"/>
            <a:ext cx="8631238"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66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59747"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59748" name="TextBox 1"/>
          <p:cNvSpPr txBox="1">
            <a:spLocks noChangeArrowheads="1"/>
          </p:cNvSpPr>
          <p:nvPr/>
        </p:nvSpPr>
        <p:spPr bwMode="auto">
          <a:xfrm>
            <a:off x="152400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Beau Rivage Palace, Ouchy, Lausanne (1861, 1908) [www.brp.ch]</a:t>
            </a:r>
            <a:endParaRPr lang="el-GR" altLang="el-GR" sz="2400">
              <a:solidFill>
                <a:srgbClr val="3333CC"/>
              </a:solidFill>
            </a:endParaRPr>
          </a:p>
        </p:txBody>
      </p:sp>
      <p:pic>
        <p:nvPicPr>
          <p:cNvPr id="159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4" y="744538"/>
            <a:ext cx="8385175"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3031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60771"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60772" name="TextBox 1"/>
          <p:cNvSpPr txBox="1">
            <a:spLocks noChangeArrowheads="1"/>
          </p:cNvSpPr>
          <p:nvPr/>
        </p:nvSpPr>
        <p:spPr bwMode="auto">
          <a:xfrm>
            <a:off x="1524000" y="62118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Hotel Royal (Edward VII), Evian (1909) [www.hotel-royal-evian.com]</a:t>
            </a:r>
            <a:endParaRPr lang="el-GR" altLang="el-GR" sz="2400">
              <a:solidFill>
                <a:srgbClr val="3333CC"/>
              </a:solidFill>
            </a:endParaRPr>
          </a:p>
        </p:txBody>
      </p:sp>
      <p:pic>
        <p:nvPicPr>
          <p:cNvPr id="1607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838200"/>
            <a:ext cx="87312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523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61795"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61796" name="TextBox 1"/>
          <p:cNvSpPr txBox="1">
            <a:spLocks noChangeArrowheads="1"/>
          </p:cNvSpPr>
          <p:nvPr/>
        </p:nvSpPr>
        <p:spPr bwMode="auto">
          <a:xfrm>
            <a:off x="152400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en-US" altLang="el-GR" sz="2400">
                <a:solidFill>
                  <a:srgbClr val="3333CC"/>
                </a:solidFill>
              </a:rPr>
              <a:t>Lausanne Palace (1915) [www.lausanne-palace.com]</a:t>
            </a:r>
            <a:endParaRPr lang="el-GR" altLang="el-GR" sz="2400">
              <a:solidFill>
                <a:srgbClr val="3333CC"/>
              </a:solidFill>
            </a:endParaRPr>
          </a:p>
        </p:txBody>
      </p:sp>
      <p:pic>
        <p:nvPicPr>
          <p:cNvPr id="161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846139"/>
            <a:ext cx="7835900" cy="522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2900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endParaRPr lang="el-GR" altLang="el-GR" sz="2400"/>
          </a:p>
        </p:txBody>
      </p:sp>
      <p:pic>
        <p:nvPicPr>
          <p:cNvPr id="162820" name="Picture 4" descr="Hotels Gstaad Pa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1393826"/>
            <a:ext cx="834072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1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A015D9F-E19D-2AB4-DC9C-C1EB9A78D3B6}"/>
              </a:ext>
            </a:extLst>
          </p:cNvPr>
          <p:cNvSpPr>
            <a:spLocks noGrp="1" noChangeArrowheads="1"/>
          </p:cNvSpPr>
          <p:nvPr>
            <p:ph type="body" idx="1"/>
          </p:nvPr>
        </p:nvSpPr>
        <p:spPr>
          <a:xfrm>
            <a:off x="2495551" y="2017713"/>
            <a:ext cx="8137525" cy="4114800"/>
          </a:xfrm>
        </p:spPr>
        <p:txBody>
          <a:bodyPr/>
          <a:lstStyle/>
          <a:p>
            <a:pPr eaLnBrk="1" hangingPunct="1">
              <a:lnSpc>
                <a:spcPct val="80000"/>
              </a:lnSpc>
              <a:buFont typeface="Wingdings" panose="05000000000000000000" pitchFamily="2" charset="2"/>
              <a:buNone/>
            </a:pPr>
            <a:r>
              <a:rPr lang="el-GR" altLang="el-GR" sz="2400" dirty="0">
                <a:solidFill>
                  <a:srgbClr val="FF0000"/>
                </a:solidFill>
              </a:rPr>
              <a:t>Επιχειρούμενες Τομές</a:t>
            </a:r>
            <a:r>
              <a:rPr lang="el-GR" altLang="el-GR" sz="2400" dirty="0">
                <a:solidFill>
                  <a:schemeClr val="tx2"/>
                </a:solidFill>
              </a:rPr>
              <a:t>:</a:t>
            </a:r>
          </a:p>
          <a:p>
            <a:pPr eaLnBrk="1" hangingPunct="1">
              <a:lnSpc>
                <a:spcPct val="80000"/>
              </a:lnSpc>
              <a:buFont typeface="Wingdings" panose="05000000000000000000" pitchFamily="2" charset="2"/>
              <a:buNone/>
            </a:pPr>
            <a:endParaRPr lang="el-GR" altLang="el-GR" sz="2400" dirty="0">
              <a:solidFill>
                <a:schemeClr val="tx2"/>
              </a:solidFill>
            </a:endParaRPr>
          </a:p>
          <a:p>
            <a:pPr eaLnBrk="1" hangingPunct="1">
              <a:lnSpc>
                <a:spcPct val="80000"/>
              </a:lnSpc>
              <a:buFont typeface="Wingdings" panose="05000000000000000000" pitchFamily="2" charset="2"/>
              <a:buNone/>
            </a:pPr>
            <a:r>
              <a:rPr lang="el-GR" altLang="el-GR" sz="2400" dirty="0">
                <a:solidFill>
                  <a:schemeClr val="tx2"/>
                </a:solidFill>
              </a:rPr>
              <a:t>	Πέρα από την περιγραφή του φαινομένου, ενδιαφέρει 	η ερμηνεία του στο πλαίσιο του ορθολογικού 	λόγου (</a:t>
            </a:r>
            <a:r>
              <a:rPr lang="en-US" altLang="el-GR" sz="2400" dirty="0">
                <a:solidFill>
                  <a:schemeClr val="tx2"/>
                </a:solidFill>
              </a:rPr>
              <a:t>rationalism</a:t>
            </a:r>
            <a:r>
              <a:rPr lang="el-GR" altLang="el-GR" sz="2400" dirty="0">
                <a:solidFill>
                  <a:schemeClr val="tx2"/>
                </a:solidFill>
              </a:rPr>
              <a:t>), αλλά και στο πλαίσιο της 	</a:t>
            </a:r>
            <a:r>
              <a:rPr lang="el-GR" altLang="el-GR" sz="2400" dirty="0" err="1">
                <a:solidFill>
                  <a:schemeClr val="tx2"/>
                </a:solidFill>
              </a:rPr>
              <a:t>αυτοερμηνείας</a:t>
            </a:r>
            <a:r>
              <a:rPr lang="el-GR" altLang="el-GR" sz="2400" dirty="0">
                <a:solidFill>
                  <a:schemeClr val="tx2"/>
                </a:solidFill>
              </a:rPr>
              <a:t> των δρώντων </a:t>
            </a:r>
            <a:r>
              <a:rPr lang="en-US" altLang="el-GR" sz="2400" dirty="0">
                <a:solidFill>
                  <a:schemeClr val="tx2"/>
                </a:solidFill>
              </a:rPr>
              <a:t>(</a:t>
            </a:r>
            <a:r>
              <a:rPr lang="en-GB" altLang="el-GR" sz="2400" dirty="0">
                <a:solidFill>
                  <a:schemeClr val="tx2"/>
                </a:solidFill>
              </a:rPr>
              <a:t>hermeneutics, 	phenomenology</a:t>
            </a:r>
            <a:r>
              <a:rPr lang="en-US" altLang="el-GR" sz="2400" dirty="0">
                <a:solidFill>
                  <a:schemeClr val="tx2"/>
                </a:solidFill>
              </a:rPr>
              <a:t>)</a:t>
            </a:r>
            <a:endParaRPr lang="el-GR" altLang="el-GR" sz="2400" dirty="0">
              <a:solidFill>
                <a:schemeClr val="tx2"/>
              </a:solidFill>
            </a:endParaRPr>
          </a:p>
          <a:p>
            <a:pPr eaLnBrk="1" hangingPunct="1">
              <a:lnSpc>
                <a:spcPct val="80000"/>
              </a:lnSpc>
              <a:buFont typeface="Wingdings" panose="05000000000000000000" pitchFamily="2" charset="2"/>
              <a:buNone/>
            </a:pPr>
            <a:endParaRPr lang="el-GR" altLang="el-GR" sz="2400" dirty="0">
              <a:solidFill>
                <a:schemeClr val="tx2"/>
              </a:solidFill>
            </a:endParaRPr>
          </a:p>
          <a:p>
            <a:pPr eaLnBrk="1" hangingPunct="1">
              <a:lnSpc>
                <a:spcPct val="80000"/>
              </a:lnSpc>
              <a:buFont typeface="Wingdings" panose="05000000000000000000" pitchFamily="2" charset="2"/>
              <a:buNone/>
            </a:pPr>
            <a:r>
              <a:rPr lang="el-GR" altLang="el-GR" sz="2400" dirty="0">
                <a:solidFill>
                  <a:schemeClr val="tx2"/>
                </a:solidFill>
              </a:rPr>
              <a:t>	Η τέχνη ως πεδίο αποκάλυψης της </a:t>
            </a:r>
            <a:r>
              <a:rPr lang="el-GR" altLang="el-GR" sz="2400" dirty="0" err="1">
                <a:solidFill>
                  <a:schemeClr val="tx2"/>
                </a:solidFill>
              </a:rPr>
              <a:t>αυτοερμηνείας</a:t>
            </a:r>
            <a:r>
              <a:rPr lang="el-GR" altLang="el-GR" sz="2400" dirty="0">
                <a:solidFill>
                  <a:schemeClr val="tx2"/>
                </a:solidFill>
              </a:rPr>
              <a:t> των δρώντων</a:t>
            </a:r>
          </a:p>
          <a:p>
            <a:pPr eaLnBrk="1" hangingPunct="1">
              <a:lnSpc>
                <a:spcPct val="80000"/>
              </a:lnSpc>
              <a:buFont typeface="Wingdings" panose="05000000000000000000" pitchFamily="2" charset="2"/>
              <a:buNone/>
            </a:pPr>
            <a:r>
              <a:rPr lang="el-GR" altLang="el-GR" sz="2400" dirty="0">
                <a:solidFill>
                  <a:schemeClr val="tx2"/>
                </a:solidFill>
              </a:rPr>
              <a:t>		</a:t>
            </a:r>
            <a:endParaRPr lang="en-GB" altLang="el-GR" sz="2400" dirty="0">
              <a:solidFill>
                <a:schemeClr val="tx2"/>
              </a:solidFill>
            </a:endParaRPr>
          </a:p>
        </p:txBody>
      </p:sp>
      <p:sp>
        <p:nvSpPr>
          <p:cNvPr id="35843" name="Rectangle 2">
            <a:extLst>
              <a:ext uri="{FF2B5EF4-FFF2-40B4-BE49-F238E27FC236}">
                <a16:creationId xmlns:a16="http://schemas.microsoft.com/office/drawing/2014/main" id="{FDC43245-D9B2-007E-52D3-BA1E3AC39B20}"/>
              </a:ext>
            </a:extLst>
          </p:cNvPr>
          <p:cNvSpPr>
            <a:spLocks noGrp="1" noChangeArrowheads="1"/>
          </p:cNvSpPr>
          <p:nvPr>
            <p:ph type="title"/>
          </p:nvPr>
        </p:nvSpPr>
        <p:spPr>
          <a:xfrm>
            <a:off x="1703389" y="214313"/>
            <a:ext cx="8764587" cy="982662"/>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2674939" y="214314"/>
            <a:ext cx="7793037" cy="911225"/>
          </a:xfrm>
        </p:spPr>
        <p:txBody>
          <a:bodyPr/>
          <a:lstStyle/>
          <a:p>
            <a:pPr marL="838200" indent="-838200" algn="r"/>
            <a:endParaRPr lang="en-GB" altLang="el-GR" sz="2000" dirty="0">
              <a:solidFill>
                <a:schemeClr val="accent2"/>
              </a:solidFill>
            </a:endParaRPr>
          </a:p>
        </p:txBody>
      </p:sp>
      <p:sp>
        <p:nvSpPr>
          <p:cNvPr id="171011" name="Rectangle 3"/>
          <p:cNvSpPr>
            <a:spLocks noGrp="1" noChangeArrowheads="1"/>
          </p:cNvSpPr>
          <p:nvPr>
            <p:ph type="body" idx="4294967295"/>
          </p:nvPr>
        </p:nvSpPr>
        <p:spPr/>
        <p:txBody>
          <a:bodyPr/>
          <a:lstStyle/>
          <a:p>
            <a:pPr marL="609600" indent="-609600">
              <a:buNone/>
            </a:pPr>
            <a:endParaRPr lang="el-GR" altLang="el-GR">
              <a:solidFill>
                <a:schemeClr val="tx2"/>
              </a:solidFill>
            </a:endParaRPr>
          </a:p>
        </p:txBody>
      </p:sp>
      <p:pic>
        <p:nvPicPr>
          <p:cNvPr id="171012" name="Picture 4" descr="la-route-des-alpes-19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912938"/>
            <a:ext cx="4945062"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2847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2674939" y="214314"/>
            <a:ext cx="7793037" cy="911225"/>
          </a:xfrm>
        </p:spPr>
        <p:txBody>
          <a:bodyPr/>
          <a:lstStyle/>
          <a:p>
            <a:pPr marL="838200" indent="-838200" algn="r"/>
            <a:endParaRPr lang="en-GB" altLang="el-GR" sz="2000" dirty="0">
              <a:solidFill>
                <a:schemeClr val="accent2"/>
              </a:solidFill>
            </a:endParaRPr>
          </a:p>
        </p:txBody>
      </p:sp>
      <p:sp>
        <p:nvSpPr>
          <p:cNvPr id="172035" name="Rectangle 3"/>
          <p:cNvSpPr>
            <a:spLocks noGrp="1" noChangeArrowheads="1"/>
          </p:cNvSpPr>
          <p:nvPr>
            <p:ph type="body" idx="4294967295"/>
          </p:nvPr>
        </p:nvSpPr>
        <p:spPr/>
        <p:txBody>
          <a:bodyPr/>
          <a:lstStyle/>
          <a:p>
            <a:pPr marL="609600" indent="-609600">
              <a:buNone/>
            </a:pPr>
            <a:endParaRPr lang="el-GR" altLang="el-GR" dirty="0">
              <a:solidFill>
                <a:schemeClr val="tx2"/>
              </a:solidFill>
            </a:endParaRPr>
          </a:p>
        </p:txBody>
      </p:sp>
      <p:pic>
        <p:nvPicPr>
          <p:cNvPr id="172036" name="Picture 4" descr="301015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1268414"/>
            <a:ext cx="40386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5240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2674939" y="214314"/>
            <a:ext cx="7793037" cy="911225"/>
          </a:xfrm>
        </p:spPr>
        <p:txBody>
          <a:bodyPr/>
          <a:lstStyle/>
          <a:p>
            <a:pPr marL="838200" indent="-838200" algn="r"/>
            <a:endParaRPr lang="en-GB" altLang="el-GR" sz="2000" dirty="0">
              <a:solidFill>
                <a:schemeClr val="accent2"/>
              </a:solidFill>
            </a:endParaRPr>
          </a:p>
        </p:txBody>
      </p:sp>
      <p:pic>
        <p:nvPicPr>
          <p:cNvPr id="4" name="Εικόνα 3"/>
          <p:cNvPicPr>
            <a:picLocks noChangeAspect="1"/>
          </p:cNvPicPr>
          <p:nvPr/>
        </p:nvPicPr>
        <p:blipFill>
          <a:blip r:embed="rId2"/>
          <a:stretch>
            <a:fillRect/>
          </a:stretch>
        </p:blipFill>
        <p:spPr>
          <a:xfrm>
            <a:off x="2338375" y="966413"/>
            <a:ext cx="8129601" cy="5749845"/>
          </a:xfrm>
          <a:prstGeom prst="rect">
            <a:avLst/>
          </a:prstGeom>
        </p:spPr>
      </p:pic>
      <p:sp>
        <p:nvSpPr>
          <p:cNvPr id="171011" name="Rectangle 3"/>
          <p:cNvSpPr>
            <a:spLocks noGrp="1" noChangeArrowheads="1"/>
          </p:cNvSpPr>
          <p:nvPr>
            <p:ph type="body" idx="4294967295"/>
          </p:nvPr>
        </p:nvSpPr>
        <p:spPr/>
        <p:txBody>
          <a:bodyPr/>
          <a:lstStyle/>
          <a:p>
            <a:pPr marL="609600" indent="-609600">
              <a:buNone/>
            </a:pPr>
            <a:endParaRPr lang="el-GR" altLang="el-GR" dirty="0">
              <a:solidFill>
                <a:schemeClr val="tx2"/>
              </a:solidFill>
            </a:endParaRPr>
          </a:p>
        </p:txBody>
      </p:sp>
    </p:spTree>
    <p:extLst>
      <p:ext uri="{BB962C8B-B14F-4D97-AF65-F5344CB8AC3E}">
        <p14:creationId xmlns:p14="http://schemas.microsoft.com/office/powerpoint/2010/main" val="4058697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2674939" y="214314"/>
            <a:ext cx="7793037" cy="911225"/>
          </a:xfrm>
        </p:spPr>
        <p:txBody>
          <a:bodyPr/>
          <a:lstStyle/>
          <a:p>
            <a:pPr marL="838200" indent="-838200" algn="r"/>
            <a:endParaRPr lang="en-GB" altLang="el-GR" sz="2000" dirty="0">
              <a:solidFill>
                <a:schemeClr val="accent2"/>
              </a:solidFill>
            </a:endParaRPr>
          </a:p>
        </p:txBody>
      </p:sp>
      <p:pic>
        <p:nvPicPr>
          <p:cNvPr id="5" name="Εικόνα 4"/>
          <p:cNvPicPr>
            <a:picLocks noChangeAspect="1"/>
          </p:cNvPicPr>
          <p:nvPr/>
        </p:nvPicPr>
        <p:blipFill>
          <a:blip r:embed="rId2"/>
          <a:stretch>
            <a:fillRect/>
          </a:stretch>
        </p:blipFill>
        <p:spPr>
          <a:xfrm>
            <a:off x="2429691" y="1125538"/>
            <a:ext cx="7950926" cy="5293697"/>
          </a:xfrm>
          <a:prstGeom prst="rect">
            <a:avLst/>
          </a:prstGeom>
        </p:spPr>
      </p:pic>
      <p:sp>
        <p:nvSpPr>
          <p:cNvPr id="171011" name="Rectangle 3"/>
          <p:cNvSpPr>
            <a:spLocks noGrp="1" noChangeArrowheads="1"/>
          </p:cNvSpPr>
          <p:nvPr>
            <p:ph type="body" idx="4294967295"/>
          </p:nvPr>
        </p:nvSpPr>
        <p:spPr/>
        <p:txBody>
          <a:bodyPr/>
          <a:lstStyle/>
          <a:p>
            <a:pPr marL="609600" indent="-609600">
              <a:buNone/>
            </a:pPr>
            <a:endParaRPr lang="el-GR" altLang="el-GR" dirty="0">
              <a:solidFill>
                <a:schemeClr val="tx2"/>
              </a:solidFill>
            </a:endParaRPr>
          </a:p>
        </p:txBody>
      </p:sp>
    </p:spTree>
    <p:extLst>
      <p:ext uri="{BB962C8B-B14F-4D97-AF65-F5344CB8AC3E}">
        <p14:creationId xmlns:p14="http://schemas.microsoft.com/office/powerpoint/2010/main" val="3943476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tx2"/>
                </a:solidFill>
              </a:rPr>
              <a:t>Κρίσεις εποχής των </a:t>
            </a:r>
            <a:r>
              <a:rPr lang="en-US" altLang="el-GR" sz="2800" dirty="0">
                <a:solidFill>
                  <a:schemeClr val="tx2"/>
                </a:solidFill>
              </a:rPr>
              <a:t>palaces</a:t>
            </a:r>
          </a:p>
          <a:p>
            <a:pPr eaLnBrk="1" hangingPunct="1">
              <a:lnSpc>
                <a:spcPct val="150000"/>
              </a:lnSpc>
              <a:buFont typeface="Wingdings" panose="05000000000000000000" pitchFamily="2" charset="2"/>
              <a:buNone/>
            </a:pPr>
            <a:r>
              <a:rPr lang="el-GR" altLang="el-GR" sz="2800" dirty="0">
                <a:solidFill>
                  <a:schemeClr val="tx2"/>
                </a:solidFill>
              </a:rPr>
              <a:t>	</a:t>
            </a:r>
            <a:r>
              <a:rPr lang="en-US" altLang="el-GR" sz="2800" dirty="0">
                <a:solidFill>
                  <a:schemeClr val="tx2"/>
                </a:solidFill>
              </a:rPr>
              <a:t>	1914-1918</a:t>
            </a:r>
          </a:p>
          <a:p>
            <a:pPr eaLnBrk="1" hangingPunct="1">
              <a:lnSpc>
                <a:spcPct val="150000"/>
              </a:lnSpc>
              <a:buFont typeface="Wingdings" panose="05000000000000000000" pitchFamily="2" charset="2"/>
              <a:buNone/>
            </a:pPr>
            <a:r>
              <a:rPr lang="el-GR" altLang="el-GR" sz="2800" dirty="0">
                <a:solidFill>
                  <a:schemeClr val="tx2"/>
                </a:solidFill>
              </a:rPr>
              <a:t>	</a:t>
            </a:r>
            <a:r>
              <a:rPr lang="en-US" altLang="el-GR" sz="2800" dirty="0">
                <a:solidFill>
                  <a:schemeClr val="tx2"/>
                </a:solidFill>
              </a:rPr>
              <a:t>	1929-1932</a:t>
            </a:r>
          </a:p>
          <a:p>
            <a:pPr eaLnBrk="1" hangingPunct="1">
              <a:lnSpc>
                <a:spcPct val="150000"/>
              </a:lnSpc>
              <a:buFont typeface="Wingdings" panose="05000000000000000000" pitchFamily="2" charset="2"/>
              <a:buNone/>
            </a:pPr>
            <a:r>
              <a:rPr lang="el-GR" altLang="el-GR" sz="2800" dirty="0">
                <a:solidFill>
                  <a:schemeClr val="tx2"/>
                </a:solidFill>
              </a:rPr>
              <a:t>	</a:t>
            </a:r>
            <a:r>
              <a:rPr lang="en-US" altLang="el-GR" sz="2800" dirty="0">
                <a:solidFill>
                  <a:schemeClr val="tx2"/>
                </a:solidFill>
              </a:rPr>
              <a:t>	1939-1945</a:t>
            </a:r>
            <a:endParaRPr lang="el-GR" altLang="el-GR" sz="2800" dirty="0">
              <a:solidFill>
                <a:schemeClr val="tx2"/>
              </a:solidFill>
            </a:endParaRPr>
          </a:p>
        </p:txBody>
      </p:sp>
    </p:spTree>
    <p:extLst>
      <p:ext uri="{BB962C8B-B14F-4D97-AF65-F5344CB8AC3E}">
        <p14:creationId xmlns:p14="http://schemas.microsoft.com/office/powerpoint/2010/main" val="4050842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a:xfrm>
            <a:off x="1445624" y="2017713"/>
            <a:ext cx="10563496" cy="4114800"/>
          </a:xfrm>
        </p:spPr>
        <p:txBody>
          <a:bodyPr/>
          <a:lstStyle/>
          <a:p>
            <a:pPr eaLnBrk="1" hangingPunct="1">
              <a:lnSpc>
                <a:spcPct val="150000"/>
              </a:lnSpc>
              <a:buFont typeface="Wingdings" panose="05000000000000000000" pitchFamily="2" charset="2"/>
              <a:buNone/>
            </a:pPr>
            <a:r>
              <a:rPr lang="el-GR" altLang="el-GR" sz="2800" dirty="0">
                <a:solidFill>
                  <a:schemeClr val="tx2"/>
                </a:solidFill>
              </a:rPr>
              <a:t>Η κλαγγή των όπλων – </a:t>
            </a:r>
            <a:r>
              <a:rPr lang="en-US" altLang="el-GR" sz="2800" dirty="0">
                <a:solidFill>
                  <a:schemeClr val="tx2"/>
                </a:solidFill>
              </a:rPr>
              <a:t>The deafening shock of Verdun (1914-18)</a:t>
            </a:r>
            <a:endParaRPr lang="el-GR" altLang="el-GR" sz="2800" dirty="0">
              <a:solidFill>
                <a:schemeClr val="tx2"/>
              </a:solidFill>
            </a:endParaRPr>
          </a:p>
          <a:p>
            <a:pPr eaLnBrk="1" hangingPunct="1">
              <a:lnSpc>
                <a:spcPct val="150000"/>
              </a:lnSpc>
              <a:buFont typeface="Wingdings" panose="05000000000000000000" pitchFamily="2" charset="2"/>
              <a:buNone/>
            </a:pPr>
            <a:endParaRPr lang="el-GR" altLang="el-GR" sz="2800" dirty="0">
              <a:solidFill>
                <a:schemeClr val="tx2"/>
              </a:solidFill>
            </a:endParaRPr>
          </a:p>
          <a:p>
            <a:pPr eaLnBrk="1" hangingPunct="1">
              <a:lnSpc>
                <a:spcPct val="150000"/>
              </a:lnSpc>
              <a:buFont typeface="Wingdings" panose="05000000000000000000" pitchFamily="2" charset="2"/>
              <a:buNone/>
            </a:pPr>
            <a:r>
              <a:rPr lang="en-US" altLang="el-GR" sz="2800" dirty="0">
                <a:solidFill>
                  <a:schemeClr val="tx2"/>
                </a:solidFill>
              </a:rPr>
              <a:t>From Art Nouveau (1895-1914) to Art Deco (1920-31)</a:t>
            </a:r>
          </a:p>
          <a:p>
            <a:pPr eaLnBrk="1" hangingPunct="1">
              <a:lnSpc>
                <a:spcPct val="150000"/>
              </a:lnSpc>
              <a:buFont typeface="Wingdings" panose="05000000000000000000" pitchFamily="2" charset="2"/>
              <a:buNone/>
            </a:pPr>
            <a:r>
              <a:rPr lang="en-US" altLang="el-GR" sz="2800" dirty="0">
                <a:solidFill>
                  <a:schemeClr val="tx2"/>
                </a:solidFill>
              </a:rPr>
              <a:t>From the sublime to the glamorous</a:t>
            </a:r>
          </a:p>
        </p:txBody>
      </p:sp>
    </p:spTree>
    <p:extLst>
      <p:ext uri="{BB962C8B-B14F-4D97-AF65-F5344CB8AC3E}">
        <p14:creationId xmlns:p14="http://schemas.microsoft.com/office/powerpoint/2010/main" val="34986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dirty="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2017713"/>
            <a:ext cx="8559800"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 περιηγητή στον τουρίστα</a:t>
            </a:r>
          </a:p>
          <a:p>
            <a:pPr marL="1165225" eaLnBrk="1" hangingPunct="1">
              <a:lnSpc>
                <a:spcPct val="150000"/>
              </a:lnSpc>
              <a:buNone/>
              <a:defRPr/>
            </a:pPr>
            <a:r>
              <a:rPr lang="el-GR" altLang="el-GR" sz="2800" dirty="0">
                <a:solidFill>
                  <a:schemeClr val="folHlink"/>
                </a:solidFill>
              </a:rPr>
              <a:t>Από την ύπαρξη στην ταυτότητα</a:t>
            </a:r>
          </a:p>
        </p:txBody>
      </p:sp>
    </p:spTree>
    <p:extLst>
      <p:ext uri="{BB962C8B-B14F-4D97-AF65-F5344CB8AC3E}">
        <p14:creationId xmlns:p14="http://schemas.microsoft.com/office/powerpoint/2010/main" val="2441227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2017713"/>
            <a:ext cx="8559800"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 περιηγητή στον τουρίστα</a:t>
            </a:r>
          </a:p>
          <a:p>
            <a:pPr marL="1165225" eaLnBrk="1" hangingPunct="1">
              <a:lnSpc>
                <a:spcPct val="150000"/>
              </a:lnSpc>
              <a:buNone/>
              <a:defRPr/>
            </a:pPr>
            <a:r>
              <a:rPr lang="el-GR" altLang="el-GR" sz="2800" dirty="0">
                <a:solidFill>
                  <a:schemeClr val="folHlink"/>
                </a:solidFill>
              </a:rPr>
              <a:t>Ο περιηγητής πιστεύει στην </a:t>
            </a:r>
            <a:r>
              <a:rPr lang="el-GR" altLang="el-GR" sz="2800" i="1" dirty="0">
                <a:solidFill>
                  <a:schemeClr val="folHlink"/>
                </a:solidFill>
              </a:rPr>
              <a:t>ουσιαστική</a:t>
            </a:r>
            <a:r>
              <a:rPr lang="el-GR" altLang="el-GR" sz="2800" dirty="0">
                <a:solidFill>
                  <a:schemeClr val="folHlink"/>
                </a:solidFill>
              </a:rPr>
              <a:t> ‘ενιαία ύπαρξη’ του ανθρώπου (νεωτερική προσέγγιση) και ερευνά, μέσα από τα ταξίδια του, τις εκφάνσεις / μορφές </a:t>
            </a:r>
            <a:r>
              <a:rPr lang="el-GR" altLang="el-GR" sz="2800" i="1" dirty="0">
                <a:solidFill>
                  <a:schemeClr val="folHlink"/>
                </a:solidFill>
              </a:rPr>
              <a:t>φαινομενικής</a:t>
            </a:r>
            <a:r>
              <a:rPr lang="el-GR" altLang="el-GR" sz="2800" dirty="0">
                <a:solidFill>
                  <a:schemeClr val="folHlink"/>
                </a:solidFill>
              </a:rPr>
              <a:t> της ανάδειξης.</a:t>
            </a:r>
          </a:p>
        </p:txBody>
      </p:sp>
    </p:spTree>
    <p:extLst>
      <p:ext uri="{BB962C8B-B14F-4D97-AF65-F5344CB8AC3E}">
        <p14:creationId xmlns:p14="http://schemas.microsoft.com/office/powerpoint/2010/main" val="780853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2017713"/>
            <a:ext cx="8748712"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 περιηγητή στον τουρίστα</a:t>
            </a:r>
          </a:p>
          <a:p>
            <a:pPr marL="1165225" eaLnBrk="1" hangingPunct="1">
              <a:lnSpc>
                <a:spcPct val="150000"/>
              </a:lnSpc>
              <a:buNone/>
              <a:defRPr/>
            </a:pPr>
            <a:r>
              <a:rPr lang="el-GR" altLang="el-GR" sz="2800" dirty="0">
                <a:solidFill>
                  <a:schemeClr val="folHlink"/>
                </a:solidFill>
              </a:rPr>
              <a:t>Ο τουρίστας  δεν αναγνωρίζει ‘ενιαία ύπαρξη’ και θεωρεί </a:t>
            </a:r>
            <a:r>
              <a:rPr lang="el-GR" altLang="el-GR" sz="2800" dirty="0" err="1">
                <a:solidFill>
                  <a:schemeClr val="folHlink"/>
                </a:solidFill>
              </a:rPr>
              <a:t>μοναδιαία</a:t>
            </a:r>
            <a:r>
              <a:rPr lang="el-GR" altLang="el-GR" sz="2800" dirty="0">
                <a:solidFill>
                  <a:schemeClr val="folHlink"/>
                </a:solidFill>
              </a:rPr>
              <a:t> / μόνη υφιστάμενη την δική του. Οι υπόλοιποι, ντόπιοι, κάτοικοι του προορισμού, άλλοι επισκέπτες δεν έχουν παρά ιδιωματικές, φολκλόρ, </a:t>
            </a:r>
            <a:r>
              <a:rPr lang="el-GR" altLang="el-GR" sz="2800" dirty="0" err="1">
                <a:solidFill>
                  <a:schemeClr val="folHlink"/>
                </a:solidFill>
              </a:rPr>
              <a:t>έθνικ</a:t>
            </a:r>
            <a:r>
              <a:rPr lang="el-GR" altLang="el-GR" sz="2800" dirty="0">
                <a:solidFill>
                  <a:schemeClr val="folHlink"/>
                </a:solidFill>
              </a:rPr>
              <a:t> ταυτότητες.</a:t>
            </a:r>
          </a:p>
        </p:txBody>
      </p:sp>
    </p:spTree>
    <p:extLst>
      <p:ext uri="{BB962C8B-B14F-4D97-AF65-F5344CB8AC3E}">
        <p14:creationId xmlns:p14="http://schemas.microsoft.com/office/powerpoint/2010/main" val="2612972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2017713"/>
            <a:ext cx="8748712"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 περιηγητή στον τουρίστα</a:t>
            </a:r>
          </a:p>
          <a:p>
            <a:pPr marL="1165225" eaLnBrk="1" hangingPunct="1">
              <a:lnSpc>
                <a:spcPct val="150000"/>
              </a:lnSpc>
              <a:buNone/>
              <a:defRPr/>
            </a:pPr>
            <a:r>
              <a:rPr lang="el-GR" altLang="el-GR" sz="2800" dirty="0">
                <a:solidFill>
                  <a:schemeClr val="folHlink"/>
                </a:solidFill>
              </a:rPr>
              <a:t>Η μετάβαση από την ενιαία ύπαρξη στην ταυτότητα, από την ‘</a:t>
            </a:r>
            <a:r>
              <a:rPr lang="el-GR" altLang="el-GR" sz="2800" dirty="0" err="1">
                <a:solidFill>
                  <a:schemeClr val="folHlink"/>
                </a:solidFill>
              </a:rPr>
              <a:t>ομοτοπία</a:t>
            </a:r>
            <a:r>
              <a:rPr lang="el-GR" altLang="el-GR" sz="2800" dirty="0">
                <a:solidFill>
                  <a:schemeClr val="folHlink"/>
                </a:solidFill>
              </a:rPr>
              <a:t>’ στην ‘</a:t>
            </a:r>
            <a:r>
              <a:rPr lang="el-GR" altLang="el-GR" sz="2800" dirty="0" err="1">
                <a:solidFill>
                  <a:schemeClr val="folHlink"/>
                </a:solidFill>
              </a:rPr>
              <a:t>ετεροτοπία</a:t>
            </a:r>
            <a:r>
              <a:rPr lang="el-GR" altLang="el-GR" sz="2800" dirty="0">
                <a:solidFill>
                  <a:schemeClr val="folHlink"/>
                </a:solidFill>
              </a:rPr>
              <a:t>’ αποτελεί το προνομιακό ερμηνευτικό αφήγημα του αποικιοκρατικού εγχειρήματος.</a:t>
            </a:r>
          </a:p>
        </p:txBody>
      </p:sp>
    </p:spTree>
    <p:extLst>
      <p:ext uri="{BB962C8B-B14F-4D97-AF65-F5344CB8AC3E}">
        <p14:creationId xmlns:p14="http://schemas.microsoft.com/office/powerpoint/2010/main" val="200793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indent="12700" eaLnBrk="1" hangingPunct="1">
              <a:lnSpc>
                <a:spcPct val="90000"/>
              </a:lnSpc>
              <a:buNone/>
              <a:defRPr/>
            </a:pPr>
            <a:r>
              <a:rPr lang="el-GR" altLang="el-GR" sz="2400" dirty="0">
                <a:solidFill>
                  <a:schemeClr val="tx2"/>
                </a:solidFill>
              </a:rPr>
              <a:t>	Αντλούμε την προσέγγισή μας από το </a:t>
            </a:r>
            <a:r>
              <a:rPr lang="en-US" altLang="el-GR" sz="2400" dirty="0">
                <a:solidFill>
                  <a:schemeClr val="tx2"/>
                </a:solidFill>
              </a:rPr>
              <a:t>Centre for Contemporary Cultural Studies </a:t>
            </a:r>
            <a:r>
              <a:rPr lang="el-GR" altLang="el-GR" sz="2400" dirty="0">
                <a:solidFill>
                  <a:schemeClr val="tx2"/>
                </a:solidFill>
              </a:rPr>
              <a:t>του Πανεπιστημίου του </a:t>
            </a:r>
            <a:r>
              <a:rPr lang="en-US" altLang="el-GR" sz="2400" dirty="0">
                <a:solidFill>
                  <a:schemeClr val="tx2"/>
                </a:solidFill>
              </a:rPr>
              <a:t>Birmingham</a:t>
            </a:r>
            <a:r>
              <a:rPr lang="el-GR" altLang="el-GR" sz="2400" dirty="0">
                <a:solidFill>
                  <a:schemeClr val="tx2"/>
                </a:solidFill>
              </a:rPr>
              <a:t>, το οποίο στις αναλύσεις του ξεχωρίζει </a:t>
            </a:r>
            <a:r>
              <a:rPr lang="en-US" altLang="el-GR" sz="2400" dirty="0">
                <a:solidFill>
                  <a:schemeClr val="tx2"/>
                </a:solidFill>
              </a:rPr>
              <a:t>the </a:t>
            </a:r>
            <a:r>
              <a:rPr lang="en-US" altLang="el-GR" sz="2400" dirty="0">
                <a:solidFill>
                  <a:srgbClr val="007254"/>
                </a:solidFill>
              </a:rPr>
              <a:t>factual</a:t>
            </a:r>
            <a:r>
              <a:rPr lang="en-US" altLang="el-GR" sz="2400" dirty="0">
                <a:solidFill>
                  <a:schemeClr val="tx2"/>
                </a:solidFill>
              </a:rPr>
              <a:t> from the </a:t>
            </a:r>
            <a:r>
              <a:rPr lang="en-US" altLang="el-GR" sz="2400" dirty="0">
                <a:solidFill>
                  <a:srgbClr val="007254"/>
                </a:solidFill>
              </a:rPr>
              <a:t>perceptual</a:t>
            </a:r>
            <a:r>
              <a:rPr lang="en-US" altLang="el-GR" sz="2400" dirty="0">
                <a:solidFill>
                  <a:schemeClr val="tx2"/>
                </a:solidFill>
              </a:rPr>
              <a:t> – </a:t>
            </a:r>
            <a:r>
              <a:rPr lang="el-GR" altLang="el-GR" sz="2400" dirty="0">
                <a:solidFill>
                  <a:schemeClr val="tx2"/>
                </a:solidFill>
              </a:rPr>
              <a:t>το </a:t>
            </a:r>
            <a:r>
              <a:rPr lang="el-GR" altLang="el-GR" sz="2400" dirty="0">
                <a:solidFill>
                  <a:srgbClr val="007254"/>
                </a:solidFill>
              </a:rPr>
              <a:t>πραγματολογικό </a:t>
            </a:r>
            <a:r>
              <a:rPr lang="el-GR" altLang="el-GR" sz="2400" dirty="0">
                <a:solidFill>
                  <a:schemeClr val="tx2"/>
                </a:solidFill>
              </a:rPr>
              <a:t>από το </a:t>
            </a:r>
            <a:r>
              <a:rPr lang="el-GR" altLang="el-GR" sz="2400" dirty="0">
                <a:solidFill>
                  <a:srgbClr val="007254"/>
                </a:solidFill>
              </a:rPr>
              <a:t>αντιληπτικό</a:t>
            </a:r>
            <a:r>
              <a:rPr lang="el-GR" altLang="el-GR" sz="2400" dirty="0">
                <a:solidFill>
                  <a:schemeClr val="tx2"/>
                </a:solidFill>
              </a:rPr>
              <a:t>.</a:t>
            </a:r>
          </a:p>
          <a:p>
            <a:pPr indent="12700" eaLnBrk="1" hangingPunct="1">
              <a:lnSpc>
                <a:spcPct val="90000"/>
              </a:lnSpc>
              <a:buNone/>
              <a:defRPr/>
            </a:pPr>
            <a:r>
              <a:rPr lang="el-GR" altLang="el-GR" sz="2400" dirty="0">
                <a:solidFill>
                  <a:schemeClr val="tx2"/>
                </a:solidFill>
              </a:rPr>
              <a:t> </a:t>
            </a:r>
            <a:endParaRPr lang="en-GB" altLang="el-GR" sz="2400" dirty="0">
              <a:solidFill>
                <a:schemeClr val="tx2"/>
              </a:solidFill>
            </a:endParaRPr>
          </a:p>
        </p:txBody>
      </p:sp>
      <p:sp>
        <p:nvSpPr>
          <p:cNvPr id="40963" name="Rectangle 2"/>
          <p:cNvSpPr>
            <a:spLocks noGrp="1" noChangeArrowheads="1"/>
          </p:cNvSpPr>
          <p:nvPr>
            <p:ph type="title"/>
          </p:nvPr>
        </p:nvSpPr>
        <p:spPr>
          <a:xfrm>
            <a:off x="1703389" y="214313"/>
            <a:ext cx="8764587" cy="982662"/>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extLst>
      <p:ext uri="{BB962C8B-B14F-4D97-AF65-F5344CB8AC3E}">
        <p14:creationId xmlns:p14="http://schemas.microsoft.com/office/powerpoint/2010/main" val="31802539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1916113"/>
            <a:ext cx="8748712"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 περιηγητή στον τουρίστα</a:t>
            </a:r>
          </a:p>
          <a:p>
            <a:pPr marL="1165225" eaLnBrk="1" hangingPunct="1">
              <a:lnSpc>
                <a:spcPct val="150000"/>
              </a:lnSpc>
              <a:buNone/>
              <a:defRPr/>
            </a:pPr>
            <a:r>
              <a:rPr lang="el-GR" altLang="el-GR" sz="2800" dirty="0">
                <a:solidFill>
                  <a:schemeClr val="folHlink"/>
                </a:solidFill>
              </a:rPr>
              <a:t>Μετάβαση από τον Οικουμενισμό στον Κοσμοπολιτισμό</a:t>
            </a:r>
          </a:p>
          <a:p>
            <a:pPr marL="1165225" eaLnBrk="1" hangingPunct="1">
              <a:lnSpc>
                <a:spcPct val="150000"/>
              </a:lnSpc>
              <a:buNone/>
              <a:defRPr/>
            </a:pPr>
            <a:r>
              <a:rPr lang="el-GR" altLang="el-GR" sz="2800" dirty="0">
                <a:solidFill>
                  <a:schemeClr val="folHlink"/>
                </a:solidFill>
              </a:rPr>
              <a:t>αλλά και από τον Διεθνισμό στην </a:t>
            </a:r>
            <a:r>
              <a:rPr lang="el-GR" altLang="el-GR" sz="2800" dirty="0" err="1">
                <a:solidFill>
                  <a:schemeClr val="folHlink"/>
                </a:solidFill>
              </a:rPr>
              <a:t>Πολυπολιτισμικότητα</a:t>
            </a:r>
            <a:endParaRPr lang="el-GR" altLang="el-GR" sz="2800" dirty="0">
              <a:solidFill>
                <a:schemeClr val="folHlink"/>
              </a:solidFill>
            </a:endParaRPr>
          </a:p>
          <a:p>
            <a:pPr marL="1165225" eaLnBrk="1" hangingPunct="1">
              <a:lnSpc>
                <a:spcPct val="150000"/>
              </a:lnSpc>
              <a:buNone/>
              <a:defRPr/>
            </a:pPr>
            <a:r>
              <a:rPr lang="el-GR" altLang="el-GR" sz="2800" dirty="0">
                <a:solidFill>
                  <a:schemeClr val="folHlink"/>
                </a:solidFill>
              </a:rPr>
              <a:t>και από την Πρόοδο στην </a:t>
            </a:r>
            <a:r>
              <a:rPr lang="el-GR" altLang="el-GR" sz="2800" dirty="0" err="1">
                <a:solidFill>
                  <a:schemeClr val="folHlink"/>
                </a:solidFill>
              </a:rPr>
              <a:t>Αειφορία</a:t>
            </a:r>
            <a:endParaRPr lang="el-GR" altLang="el-GR" sz="2800" dirty="0">
              <a:solidFill>
                <a:schemeClr val="folHlink"/>
              </a:solidFill>
            </a:endParaRPr>
          </a:p>
        </p:txBody>
      </p:sp>
    </p:spTree>
    <p:extLst>
      <p:ext uri="{BB962C8B-B14F-4D97-AF65-F5344CB8AC3E}">
        <p14:creationId xmlns:p14="http://schemas.microsoft.com/office/powerpoint/2010/main" val="2254600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919288" y="1916113"/>
            <a:ext cx="8748712" cy="4114800"/>
          </a:xfrm>
        </p:spPr>
        <p:txBody>
          <a:bodyPr/>
          <a:lstStyle/>
          <a:p>
            <a:pPr eaLnBrk="1" hangingPunct="1">
              <a:lnSpc>
                <a:spcPct val="150000"/>
              </a:lnSpc>
              <a:buFont typeface="Wingdings" panose="05000000000000000000" pitchFamily="2" charset="2"/>
              <a:buNone/>
              <a:defRPr/>
            </a:pPr>
            <a:r>
              <a:rPr lang="el-GR" altLang="el-GR" dirty="0">
                <a:solidFill>
                  <a:schemeClr val="hlink"/>
                </a:solidFill>
              </a:rPr>
              <a:t>Εννοιολογικές μεταβάσεις</a:t>
            </a:r>
          </a:p>
          <a:p>
            <a:pPr eaLnBrk="1" hangingPunct="1">
              <a:lnSpc>
                <a:spcPct val="150000"/>
              </a:lnSpc>
              <a:buFont typeface="Wingdings" panose="05000000000000000000" pitchFamily="2" charset="2"/>
              <a:buNone/>
              <a:defRPr/>
            </a:pPr>
            <a:r>
              <a:rPr lang="el-GR" altLang="el-GR" sz="2800" dirty="0">
                <a:solidFill>
                  <a:schemeClr val="hlink"/>
                </a:solidFill>
              </a:rPr>
              <a:t>	</a:t>
            </a:r>
            <a:r>
              <a:rPr lang="el-GR" altLang="el-GR" sz="2800" dirty="0">
                <a:solidFill>
                  <a:schemeClr val="accent1">
                    <a:lumMod val="50000"/>
                  </a:schemeClr>
                </a:solidFill>
              </a:rPr>
              <a:t>Από τον</a:t>
            </a:r>
            <a:r>
              <a:rPr lang="en-US" altLang="el-GR" sz="2800" dirty="0">
                <a:solidFill>
                  <a:schemeClr val="accent1">
                    <a:lumMod val="50000"/>
                  </a:schemeClr>
                </a:solidFill>
              </a:rPr>
              <a:t> </a:t>
            </a:r>
            <a:r>
              <a:rPr lang="el-GR" altLang="el-GR" sz="2800" dirty="0">
                <a:solidFill>
                  <a:schemeClr val="accent1">
                    <a:lumMod val="50000"/>
                  </a:schemeClr>
                </a:solidFill>
              </a:rPr>
              <a:t>μαζικό στον ειδικό (εναλλακτικό) τουρίστα</a:t>
            </a:r>
          </a:p>
          <a:p>
            <a:pPr marL="1165225" eaLnBrk="1" hangingPunct="1">
              <a:lnSpc>
                <a:spcPct val="150000"/>
              </a:lnSpc>
              <a:buNone/>
              <a:defRPr/>
            </a:pPr>
            <a:r>
              <a:rPr lang="el-GR" altLang="el-GR" sz="2800" dirty="0">
                <a:solidFill>
                  <a:schemeClr val="folHlink"/>
                </a:solidFill>
              </a:rPr>
              <a:t>Μετάβαση στη ‘ρευστή </a:t>
            </a:r>
            <a:r>
              <a:rPr lang="el-GR" altLang="el-GR" sz="2800" dirty="0" err="1">
                <a:solidFill>
                  <a:schemeClr val="folHlink"/>
                </a:solidFill>
              </a:rPr>
              <a:t>νεωτερικότητα</a:t>
            </a:r>
            <a:r>
              <a:rPr lang="el-GR" altLang="el-GR" sz="2800" dirty="0">
                <a:solidFill>
                  <a:schemeClr val="folHlink"/>
                </a:solidFill>
              </a:rPr>
              <a:t>’</a:t>
            </a:r>
            <a:endParaRPr lang="en-US" altLang="el-GR" sz="2800" dirty="0">
              <a:solidFill>
                <a:schemeClr val="folHlink"/>
              </a:solidFill>
            </a:endParaRPr>
          </a:p>
          <a:p>
            <a:pPr marL="1165225" eaLnBrk="1" hangingPunct="1">
              <a:lnSpc>
                <a:spcPct val="150000"/>
              </a:lnSpc>
              <a:buNone/>
              <a:defRPr/>
            </a:pPr>
            <a:r>
              <a:rPr lang="el-GR" altLang="el-GR" sz="2800" dirty="0">
                <a:solidFill>
                  <a:schemeClr val="folHlink"/>
                </a:solidFill>
              </a:rPr>
              <a:t>Ταχύτερες, πυκνότερες, πιο σύνθετες ροές πόρων, ατόμων, δεδομένων (</a:t>
            </a:r>
            <a:r>
              <a:rPr lang="en-US" altLang="el-GR" sz="2800" dirty="0">
                <a:solidFill>
                  <a:schemeClr val="folHlink"/>
                </a:solidFill>
              </a:rPr>
              <a:t>data)</a:t>
            </a:r>
            <a:endParaRPr lang="el-GR" altLang="el-GR" sz="2800" dirty="0">
              <a:solidFill>
                <a:schemeClr val="folHlink"/>
              </a:solidFill>
            </a:endParaRPr>
          </a:p>
          <a:p>
            <a:pPr marL="1165225" eaLnBrk="1" hangingPunct="1">
              <a:lnSpc>
                <a:spcPct val="150000"/>
              </a:lnSpc>
              <a:buNone/>
              <a:defRPr/>
            </a:pPr>
            <a:r>
              <a:rPr lang="el-GR" altLang="el-GR" sz="2800" dirty="0">
                <a:solidFill>
                  <a:schemeClr val="folHlink"/>
                </a:solidFill>
              </a:rPr>
              <a:t>Ενίσχυση της ταυτότητας, της εικόνας, του ‘</a:t>
            </a:r>
            <a:r>
              <a:rPr lang="el-GR" altLang="el-GR" sz="2800" dirty="0" err="1">
                <a:solidFill>
                  <a:schemeClr val="folHlink"/>
                </a:solidFill>
              </a:rPr>
              <a:t>ταυτοτικού</a:t>
            </a:r>
            <a:r>
              <a:rPr lang="el-GR" altLang="el-GR" sz="2800" dirty="0">
                <a:solidFill>
                  <a:schemeClr val="folHlink"/>
                </a:solidFill>
              </a:rPr>
              <a:t>’, απίσχναση του ‘υπαρξιακού’</a:t>
            </a:r>
          </a:p>
        </p:txBody>
      </p:sp>
    </p:spTree>
    <p:extLst>
      <p:ext uri="{BB962C8B-B14F-4D97-AF65-F5344CB8AC3E}">
        <p14:creationId xmlns:p14="http://schemas.microsoft.com/office/powerpoint/2010/main" val="25394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882537" y="374469"/>
            <a:ext cx="7785464" cy="79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2800" b="0" i="0" u="none" strike="noStrike" kern="0" cap="none" spc="0" normalizeH="0" baseline="0" noProof="0" dirty="0">
                <a:ln>
                  <a:noFill/>
                </a:ln>
                <a:solidFill>
                  <a:srgbClr val="009999"/>
                </a:solidFill>
                <a:effectLst/>
                <a:uLnTx/>
                <a:uFillTx/>
                <a:latin typeface="Calibri" pitchFamily="34" charset="0"/>
                <a:ea typeface="+mj-ea"/>
                <a:cs typeface="+mj-cs"/>
              </a:rPr>
              <a:t>Αστική Κοινωνική Γεωγραφία</a:t>
            </a:r>
            <a:br>
              <a:rPr kumimoji="0" lang="el-GR" altLang="el-GR" sz="2800" b="0" i="0" u="none" strike="noStrike" kern="0" cap="none" spc="0" normalizeH="0" baseline="0" noProof="0" dirty="0">
                <a:ln>
                  <a:noFill/>
                </a:ln>
                <a:solidFill>
                  <a:srgbClr val="009999"/>
                </a:solidFill>
                <a:effectLst/>
                <a:uLnTx/>
                <a:uFillTx/>
                <a:latin typeface="Calibri" pitchFamily="34" charset="0"/>
                <a:ea typeface="+mj-ea"/>
                <a:cs typeface="+mj-cs"/>
              </a:rPr>
            </a:br>
            <a:r>
              <a:rPr kumimoji="0" lang="el-GR" altLang="el-GR" sz="2800" b="0" i="0" u="none" strike="noStrike" kern="0" cap="none" spc="0" normalizeH="0" baseline="0" noProof="0" dirty="0">
                <a:ln>
                  <a:noFill/>
                </a:ln>
                <a:solidFill>
                  <a:srgbClr val="009999"/>
                </a:solidFill>
                <a:effectLst/>
                <a:uLnTx/>
                <a:uFillTx/>
                <a:latin typeface="Calibri" pitchFamily="34" charset="0"/>
                <a:ea typeface="+mj-ea"/>
                <a:cs typeface="+mj-cs"/>
              </a:rPr>
              <a:t>5/4/2021</a:t>
            </a:r>
            <a:endParaRPr kumimoji="0" lang="en-GB" altLang="en-US" sz="2400" b="0" i="0" u="none" strike="noStrike" kern="0" cap="none" spc="0" normalizeH="0" baseline="0" noProof="0" dirty="0">
              <a:ln>
                <a:noFill/>
              </a:ln>
              <a:solidFill>
                <a:srgbClr val="00B050"/>
              </a:solidFill>
              <a:effectLst/>
              <a:uLnTx/>
              <a:uFillTx/>
              <a:latin typeface="Arial"/>
              <a:ea typeface="+mj-ea"/>
              <a:cs typeface="+mj-cs"/>
            </a:endParaRPr>
          </a:p>
        </p:txBody>
      </p:sp>
      <p:pic>
        <p:nvPicPr>
          <p:cNvPr id="2" name="Εικόνα 1"/>
          <p:cNvPicPr>
            <a:picLocks noChangeAspect="1"/>
          </p:cNvPicPr>
          <p:nvPr/>
        </p:nvPicPr>
        <p:blipFill>
          <a:blip r:embed="rId3"/>
          <a:stretch>
            <a:fillRect/>
          </a:stretch>
        </p:blipFill>
        <p:spPr>
          <a:xfrm>
            <a:off x="1450929" y="1651771"/>
            <a:ext cx="4034983" cy="2685098"/>
          </a:xfrm>
          <a:prstGeom prst="rect">
            <a:avLst/>
          </a:prstGeom>
        </p:spPr>
      </p:pic>
      <p:sp>
        <p:nvSpPr>
          <p:cNvPr id="3" name="TextBox 2"/>
          <p:cNvSpPr txBox="1"/>
          <p:nvPr/>
        </p:nvSpPr>
        <p:spPr>
          <a:xfrm>
            <a:off x="5590903" y="2569029"/>
            <a:ext cx="60002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333CC"/>
                </a:solidFill>
                <a:effectLst/>
                <a:uLnTx/>
                <a:uFillTx/>
                <a:latin typeface="Tahoma"/>
                <a:ea typeface="+mn-ea"/>
                <a:cs typeface="+mn-cs"/>
              </a:rPr>
              <a:t>Liquid Modernity </a:t>
            </a:r>
            <a:r>
              <a:rPr kumimoji="0" lang="en-US" sz="2400" b="0" i="0" u="none" strike="noStrike" kern="1200" cap="none" spc="0" normalizeH="0" baseline="0" noProof="0" dirty="0">
                <a:ln>
                  <a:noFill/>
                </a:ln>
                <a:solidFill>
                  <a:srgbClr val="3333CC"/>
                </a:solidFill>
                <a:effectLst/>
                <a:uLnTx/>
                <a:uFillTx/>
                <a:latin typeface="Tahoma"/>
                <a:ea typeface="+mn-ea"/>
                <a:cs typeface="+mn-cs"/>
              </a:rPr>
              <a:t>(2000)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CC"/>
                </a:solidFill>
                <a:effectLst/>
                <a:uLnTx/>
                <a:uFillTx/>
                <a:latin typeface="Tahoma"/>
                <a:ea typeface="+mn-ea"/>
                <a:cs typeface="+mn-cs"/>
              </a:rPr>
              <a:t> </a:t>
            </a:r>
          </a:p>
        </p:txBody>
      </p:sp>
      <p:sp>
        <p:nvSpPr>
          <p:cNvPr id="5" name="TextBox 4"/>
          <p:cNvSpPr txBox="1"/>
          <p:nvPr/>
        </p:nvSpPr>
        <p:spPr>
          <a:xfrm>
            <a:off x="1793966" y="5007429"/>
            <a:ext cx="3796937" cy="369332"/>
          </a:xfrm>
          <a:prstGeom prst="rect">
            <a:avLst/>
          </a:prstGeom>
          <a:noFill/>
        </p:spPr>
        <p:txBody>
          <a:bodyPr wrap="square" rtlCol="0">
            <a:spAutoFit/>
          </a:bodyPr>
          <a:lstStyle/>
          <a:p>
            <a:endParaRPr lang="en-US" dirty="0"/>
          </a:p>
        </p:txBody>
      </p:sp>
      <p:sp>
        <p:nvSpPr>
          <p:cNvPr id="9" name="TextBox 8"/>
          <p:cNvSpPr txBox="1"/>
          <p:nvPr/>
        </p:nvSpPr>
        <p:spPr>
          <a:xfrm>
            <a:off x="1123406" y="4781006"/>
            <a:ext cx="4589417" cy="461665"/>
          </a:xfrm>
          <a:prstGeom prst="rect">
            <a:avLst/>
          </a:prstGeom>
          <a:noFill/>
        </p:spPr>
        <p:txBody>
          <a:bodyPr wrap="square" rtlCol="0">
            <a:spAutoFit/>
          </a:bodyPr>
          <a:lstStyle/>
          <a:p>
            <a:pPr algn="ctr"/>
            <a:r>
              <a:rPr lang="en-US" sz="2400" dirty="0">
                <a:solidFill>
                  <a:schemeClr val="folHlink"/>
                </a:solidFill>
              </a:rPr>
              <a:t>Zygmunt Bauman (1925-2017)</a:t>
            </a:r>
          </a:p>
        </p:txBody>
      </p:sp>
    </p:spTree>
    <p:extLst>
      <p:ext uri="{BB962C8B-B14F-4D97-AF65-F5344CB8AC3E}">
        <p14:creationId xmlns:p14="http://schemas.microsoft.com/office/powerpoint/2010/main" val="7874798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r>
              <a:rPr lang="en-US" altLang="el-GR" sz="2800" dirty="0">
                <a:solidFill>
                  <a:schemeClr val="hlink"/>
                </a:solidFill>
              </a:rPr>
              <a:t> – </a:t>
            </a:r>
            <a:r>
              <a:rPr lang="el-GR" altLang="el-GR" sz="2800" dirty="0">
                <a:solidFill>
                  <a:schemeClr val="hlink"/>
                </a:solidFill>
              </a:rPr>
              <a:t>Μεσοπολεμική περίοδος:</a:t>
            </a:r>
          </a:p>
          <a:p>
            <a:pPr eaLnBrk="1" hangingPunct="1">
              <a:lnSpc>
                <a:spcPct val="150000"/>
              </a:lnSpc>
              <a:buFont typeface="Wingdings" panose="05000000000000000000" pitchFamily="2" charset="2"/>
              <a:buNone/>
            </a:pPr>
            <a:r>
              <a:rPr lang="el-GR" altLang="el-GR" sz="2800" dirty="0">
                <a:solidFill>
                  <a:schemeClr val="hlink"/>
                </a:solidFill>
              </a:rPr>
              <a:t>	</a:t>
            </a:r>
          </a:p>
          <a:p>
            <a:pPr marL="354013" eaLnBrk="1" hangingPunct="1">
              <a:lnSpc>
                <a:spcPct val="150000"/>
              </a:lnSpc>
              <a:buFont typeface="Wingdings" panose="05000000000000000000" pitchFamily="2" charset="2"/>
              <a:buNone/>
            </a:pPr>
            <a:r>
              <a:rPr lang="el-GR" altLang="el-GR" sz="2800" dirty="0">
                <a:solidFill>
                  <a:schemeClr val="folHlink"/>
                </a:solidFill>
              </a:rPr>
              <a:t>Αλλαγή παραγωγικού υποδείγματος – από τη βαριά βιομηχανία σε ‘ελαφρότερες’ μορφές μεταποίησης (μεγέθυνση χημικής βιομηχανίας, ηλεκτρισμός)</a:t>
            </a:r>
          </a:p>
          <a:p>
            <a:pPr marL="354013" indent="-354013"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1164385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r>
              <a:rPr lang="en-US" altLang="el-GR" sz="2800" dirty="0">
                <a:solidFill>
                  <a:schemeClr val="hlink"/>
                </a:solidFill>
              </a:rPr>
              <a:t> – </a:t>
            </a:r>
            <a:r>
              <a:rPr lang="el-GR" altLang="el-GR" sz="2800" dirty="0">
                <a:solidFill>
                  <a:schemeClr val="hlink"/>
                </a:solidFill>
              </a:rPr>
              <a:t>Μεσοπολεμική περίοδος:</a:t>
            </a:r>
          </a:p>
          <a:p>
            <a:pPr eaLnBrk="1" hangingPunct="1">
              <a:lnSpc>
                <a:spcPct val="150000"/>
              </a:lnSpc>
              <a:buFont typeface="Wingdings" panose="05000000000000000000" pitchFamily="2" charset="2"/>
              <a:buNone/>
            </a:pPr>
            <a:r>
              <a:rPr lang="el-GR" altLang="el-GR" sz="2800" dirty="0">
                <a:solidFill>
                  <a:schemeClr val="folHlink"/>
                </a:solidFill>
              </a:rPr>
              <a:t>Κατάρρευση αυτοκρατοριών (Γερμανική, </a:t>
            </a:r>
            <a:r>
              <a:rPr lang="el-GR" altLang="el-GR" sz="2800" dirty="0" err="1">
                <a:solidFill>
                  <a:schemeClr val="folHlink"/>
                </a:solidFill>
              </a:rPr>
              <a:t>Αυστρο</a:t>
            </a:r>
            <a:r>
              <a:rPr lang="el-GR" altLang="el-GR" sz="2800" dirty="0">
                <a:solidFill>
                  <a:schemeClr val="folHlink"/>
                </a:solidFill>
              </a:rPr>
              <a:t>-ουγγρική, Ρωσική, Οθωμανική</a:t>
            </a:r>
            <a:endParaRPr lang="en-US"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Σοβιετική Επανάσταση – το μαζικό / συλλογικό υποκείμενο της ενιαίας (εργατικής) τάξης	</a:t>
            </a:r>
          </a:p>
          <a:p>
            <a:pPr eaLnBrk="1" hangingPunct="1">
              <a:lnSpc>
                <a:spcPct val="150000"/>
              </a:lnSpc>
              <a:buNone/>
            </a:pPr>
            <a:r>
              <a:rPr lang="el-GR" altLang="el-GR" sz="2800" dirty="0">
                <a:solidFill>
                  <a:schemeClr val="folHlink"/>
                </a:solidFill>
              </a:rPr>
              <a:t>Απολυταρχικά (κεντροευρωπαϊκά, και όχι μόνο) καθεστώτα – το μαζικό / συλλογικό υποκείμενο του ενιαίου έθνους</a:t>
            </a:r>
          </a:p>
        </p:txBody>
      </p:sp>
    </p:spTree>
    <p:extLst>
      <p:ext uri="{BB962C8B-B14F-4D97-AF65-F5344CB8AC3E}">
        <p14:creationId xmlns:p14="http://schemas.microsoft.com/office/powerpoint/2010/main" val="14597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079863" y="2017713"/>
            <a:ext cx="10860254" cy="4114800"/>
          </a:xfrm>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r>
              <a:rPr lang="en-US" altLang="el-GR" sz="2800" dirty="0">
                <a:solidFill>
                  <a:schemeClr val="hlink"/>
                </a:solidFill>
              </a:rPr>
              <a:t> – </a:t>
            </a:r>
            <a:r>
              <a:rPr lang="el-GR" altLang="el-GR" sz="2800" dirty="0">
                <a:solidFill>
                  <a:schemeClr val="hlink"/>
                </a:solidFill>
              </a:rPr>
              <a:t>Μεσοπολεμική περίοδος:</a:t>
            </a:r>
          </a:p>
          <a:p>
            <a:pPr eaLnBrk="1" hangingPunct="1">
              <a:lnSpc>
                <a:spcPct val="150000"/>
              </a:lnSpc>
              <a:buFont typeface="Wingdings" panose="05000000000000000000" pitchFamily="2" charset="2"/>
              <a:buNone/>
            </a:pPr>
            <a:r>
              <a:rPr lang="el-GR" altLang="el-GR" sz="2800" dirty="0">
                <a:solidFill>
                  <a:schemeClr val="hlink"/>
                </a:solidFill>
              </a:rPr>
              <a:t>	</a:t>
            </a:r>
          </a:p>
          <a:p>
            <a:pPr eaLnBrk="1" hangingPunct="1">
              <a:lnSpc>
                <a:spcPct val="150000"/>
              </a:lnSpc>
              <a:buFont typeface="Wingdings" panose="05000000000000000000" pitchFamily="2" charset="2"/>
              <a:buNone/>
            </a:pPr>
            <a:r>
              <a:rPr lang="el-GR" altLang="el-GR" sz="2800" dirty="0">
                <a:solidFill>
                  <a:schemeClr val="folHlink"/>
                </a:solidFill>
              </a:rPr>
              <a:t>Ανάδειξη ‘μαζικής κοινωνίας’ (</a:t>
            </a:r>
            <a:r>
              <a:rPr lang="en-US" altLang="el-GR" sz="2800" dirty="0">
                <a:solidFill>
                  <a:schemeClr val="folHlink"/>
                </a:solidFill>
              </a:rPr>
              <a:t>mass society)</a:t>
            </a:r>
          </a:p>
          <a:p>
            <a:pPr eaLnBrk="1" hangingPunct="1">
              <a:buFont typeface="Wingdings" panose="05000000000000000000" pitchFamily="2" charset="2"/>
              <a:buNone/>
            </a:pPr>
            <a:r>
              <a:rPr lang="en-US" altLang="el-GR" sz="2800" dirty="0">
                <a:solidFill>
                  <a:schemeClr val="folHlink"/>
                </a:solidFill>
              </a:rPr>
              <a:t>	</a:t>
            </a:r>
            <a:endParaRPr lang="el-GR" altLang="el-GR" sz="2800" dirty="0">
              <a:solidFill>
                <a:schemeClr val="folHlink"/>
              </a:solidFill>
            </a:endParaRPr>
          </a:p>
          <a:p>
            <a:pPr eaLnBrk="1" hangingPunct="1">
              <a:buFont typeface="Wingdings" panose="05000000000000000000" pitchFamily="2" charset="2"/>
              <a:buNone/>
            </a:pPr>
            <a:r>
              <a:rPr lang="el-GR" altLang="el-GR" sz="2800" dirty="0">
                <a:solidFill>
                  <a:schemeClr val="folHlink"/>
                </a:solidFill>
              </a:rPr>
              <a:t>Έμφαση στην κατανάλωση παρά στην παραγωγή – μετάβαση 	από την παραγωγή στην κατανάλωση</a:t>
            </a:r>
          </a:p>
          <a:p>
            <a:pPr eaLnBrk="1" hangingPunct="1">
              <a:buFont typeface="Wingdings" panose="05000000000000000000" pitchFamily="2" charset="2"/>
              <a:buNone/>
            </a:pPr>
            <a:r>
              <a:rPr lang="el-GR" altLang="el-GR" sz="2800" dirty="0">
                <a:solidFill>
                  <a:schemeClr val="folHlink"/>
                </a:solidFill>
              </a:rPr>
              <a:t>Απάρνηση προλεταριακής ταυτότητας – σύγκλιση προς το 	μικροαστικό υβρίδιο – νεοπλουτισμός</a:t>
            </a:r>
          </a:p>
          <a:p>
            <a:pPr eaLnBrk="1" hangingPunct="1">
              <a:buFont typeface="Wingdings" panose="05000000000000000000" pitchFamily="2" charset="2"/>
              <a:buNone/>
            </a:pPr>
            <a:r>
              <a:rPr lang="el-GR" altLang="el-GR" sz="2800" dirty="0">
                <a:solidFill>
                  <a:schemeClr val="folHlink"/>
                </a:solidFill>
              </a:rPr>
              <a:t>	</a:t>
            </a: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3637851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079863" y="2017713"/>
            <a:ext cx="10860254" cy="4114800"/>
          </a:xfrm>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r>
              <a:rPr lang="en-US" altLang="el-GR" sz="2800" dirty="0">
                <a:solidFill>
                  <a:schemeClr val="hlink"/>
                </a:solidFill>
              </a:rPr>
              <a:t> – </a:t>
            </a:r>
            <a:r>
              <a:rPr lang="el-GR" altLang="el-GR" sz="2800" dirty="0">
                <a:solidFill>
                  <a:schemeClr val="hlink"/>
                </a:solidFill>
              </a:rPr>
              <a:t>Μεσοπολεμική περίοδος: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	Χαρακτηριστικά απολυταρχικών καθεστώτων – παραγωγοί μαζική κοινωνίας</a:t>
            </a: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err="1">
                <a:solidFill>
                  <a:schemeClr val="folHlink"/>
                </a:solidFill>
              </a:rPr>
              <a:t>Μανιχαϊσμός</a:t>
            </a: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err="1">
                <a:solidFill>
                  <a:schemeClr val="folHlink"/>
                </a:solidFill>
              </a:rPr>
              <a:t>Συνομοσιολογία</a:t>
            </a: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a:t>
            </a: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37079721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None/>
            </a:pPr>
            <a:r>
              <a:rPr lang="el-GR" altLang="el-GR" sz="2800" dirty="0">
                <a:solidFill>
                  <a:schemeClr val="hlink"/>
                </a:solidFill>
              </a:rPr>
              <a:t>Κοινωνικές αλλαγές – Μεσοπολεμική περίοδος: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Πληρωμένες διακοπές: Γαλλία 20 Ιουνίου1936</a:t>
            </a:r>
          </a:p>
          <a:p>
            <a:pPr eaLnBrk="1" hangingPunct="1">
              <a:lnSpc>
                <a:spcPct val="150000"/>
              </a:lnSpc>
              <a:buFont typeface="Wingdings" panose="05000000000000000000" pitchFamily="2" charset="2"/>
              <a:buNone/>
            </a:pPr>
            <a:r>
              <a:rPr lang="el-GR" altLang="el-GR" sz="2800" dirty="0">
                <a:solidFill>
                  <a:schemeClr val="folHlink"/>
                </a:solidFill>
              </a:rPr>
              <a:t>					    Βέλγιο 8 Ιουλίου 1936</a:t>
            </a:r>
          </a:p>
          <a:p>
            <a:pPr eaLnBrk="1" hangingPunct="1">
              <a:lnSpc>
                <a:spcPct val="150000"/>
              </a:lnSpc>
              <a:buFont typeface="Wingdings" panose="05000000000000000000" pitchFamily="2" charset="2"/>
              <a:buNone/>
            </a:pP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2400" dirty="0">
                <a:solidFill>
                  <a:schemeClr val="folHlink"/>
                </a:solidFill>
              </a:rPr>
              <a:t>2 βδομάδες το 1936, 3 το 1956, 4 το 1969, 5 το 1982</a:t>
            </a:r>
            <a:endParaRPr lang="el-GR" altLang="el-GR" sz="2400" dirty="0">
              <a:solidFill>
                <a:schemeClr val="tx2"/>
              </a:solidFill>
            </a:endParaRPr>
          </a:p>
        </p:txBody>
      </p:sp>
    </p:spTree>
    <p:extLst>
      <p:ext uri="{BB962C8B-B14F-4D97-AF65-F5344CB8AC3E}">
        <p14:creationId xmlns:p14="http://schemas.microsoft.com/office/powerpoint/2010/main" val="205586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Κοινωνικές αλλαγές</a:t>
            </a:r>
            <a:r>
              <a:rPr lang="en-US" altLang="el-GR" sz="2800">
                <a:solidFill>
                  <a:schemeClr val="hlink"/>
                </a:solidFill>
              </a:rPr>
              <a:t> – </a:t>
            </a:r>
            <a:r>
              <a:rPr lang="el-GR" altLang="el-GR" sz="2800">
                <a:solidFill>
                  <a:schemeClr val="hlink"/>
                </a:solidFill>
              </a:rPr>
              <a:t>Μεταπολεμική περίοδος:</a:t>
            </a:r>
          </a:p>
          <a:p>
            <a:pPr eaLnBrk="1" hangingPunct="1">
              <a:lnSpc>
                <a:spcPct val="150000"/>
              </a:lnSpc>
              <a:buFont typeface="Wingdings" panose="05000000000000000000" pitchFamily="2" charset="2"/>
              <a:buNone/>
            </a:pPr>
            <a:r>
              <a:rPr lang="el-GR" altLang="el-GR" sz="2800">
                <a:solidFill>
                  <a:schemeClr val="hlink"/>
                </a:solidFill>
              </a:rPr>
              <a:t>	</a:t>
            </a:r>
            <a:r>
              <a:rPr lang="en-US" altLang="el-GR" sz="2800">
                <a:solidFill>
                  <a:schemeClr val="folHlink"/>
                </a:solidFill>
              </a:rPr>
              <a:t>Post-war redemption (</a:t>
            </a:r>
            <a:r>
              <a:rPr lang="el-GR" altLang="el-GR" sz="2800">
                <a:solidFill>
                  <a:schemeClr val="folHlink"/>
                </a:solidFill>
              </a:rPr>
              <a:t>ηθικο-πολιτισμική 			αποκατάσταση, εξαργύρωση)</a:t>
            </a:r>
          </a:p>
        </p:txBody>
      </p:sp>
    </p:spTree>
    <p:extLst>
      <p:ext uri="{BB962C8B-B14F-4D97-AF65-F5344CB8AC3E}">
        <p14:creationId xmlns:p14="http://schemas.microsoft.com/office/powerpoint/2010/main" val="4270875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179203" name="Rectangle 3"/>
          <p:cNvSpPr>
            <a:spLocks noGrp="1" noChangeArrowheads="1"/>
          </p:cNvSpPr>
          <p:nvPr>
            <p:ph type="body" idx="4294967295"/>
          </p:nvPr>
        </p:nvSpPr>
        <p:spPr>
          <a:xfrm>
            <a:off x="2711450" y="1916114"/>
            <a:ext cx="7772400" cy="4835525"/>
          </a:xfrm>
        </p:spPr>
        <p:txBody>
          <a:bodyPr/>
          <a:lstStyle/>
          <a:p>
            <a:pPr eaLnBrk="1" hangingPunct="1">
              <a:lnSpc>
                <a:spcPct val="150000"/>
              </a:lnSpc>
              <a:buFont typeface="Wingdings" panose="05000000000000000000" pitchFamily="2" charset="2"/>
              <a:buNone/>
            </a:pPr>
            <a:r>
              <a:rPr lang="el-GR" altLang="el-GR" sz="2800">
                <a:solidFill>
                  <a:schemeClr val="hlink"/>
                </a:solidFill>
              </a:rPr>
              <a:t>Κοινωνικές αλλαγές</a:t>
            </a:r>
            <a:r>
              <a:rPr lang="en-US" altLang="el-GR" sz="2800">
                <a:solidFill>
                  <a:schemeClr val="hlink"/>
                </a:solidFill>
              </a:rPr>
              <a:t> – </a:t>
            </a:r>
            <a:r>
              <a:rPr lang="el-GR" altLang="el-GR" sz="2800">
                <a:solidFill>
                  <a:schemeClr val="hlink"/>
                </a:solidFill>
              </a:rPr>
              <a:t>Μεταπολεμική περίοδος:</a:t>
            </a:r>
          </a:p>
          <a:p>
            <a:pPr eaLnBrk="1" hangingPunct="1">
              <a:lnSpc>
                <a:spcPct val="150000"/>
              </a:lnSpc>
              <a:buFont typeface="Wingdings" panose="05000000000000000000" pitchFamily="2" charset="2"/>
              <a:buNone/>
            </a:pPr>
            <a:endParaRPr lang="el-GR" altLang="el-GR" sz="2800">
              <a:solidFill>
                <a:schemeClr val="hlink"/>
              </a:solidFill>
            </a:endParaRPr>
          </a:p>
          <a:p>
            <a:pPr eaLnBrk="1" hangingPunct="1">
              <a:lnSpc>
                <a:spcPct val="150000"/>
              </a:lnSpc>
              <a:buFont typeface="Wingdings" panose="05000000000000000000" pitchFamily="2" charset="2"/>
              <a:buNone/>
            </a:pPr>
            <a:endParaRPr lang="el-GR" altLang="el-GR" sz="2800">
              <a:solidFill>
                <a:schemeClr val="hlink"/>
              </a:solidFill>
            </a:endParaRPr>
          </a:p>
          <a:p>
            <a:pPr eaLnBrk="1" hangingPunct="1">
              <a:lnSpc>
                <a:spcPct val="150000"/>
              </a:lnSpc>
              <a:buFont typeface="Wingdings" panose="05000000000000000000" pitchFamily="2" charset="2"/>
              <a:buNone/>
            </a:pPr>
            <a:endParaRPr lang="el-GR" altLang="el-GR" sz="2800">
              <a:solidFill>
                <a:schemeClr val="hlink"/>
              </a:solidFill>
            </a:endParaRPr>
          </a:p>
          <a:p>
            <a:pPr eaLnBrk="1" hangingPunct="1">
              <a:lnSpc>
                <a:spcPct val="150000"/>
              </a:lnSpc>
              <a:buFont typeface="Wingdings" panose="05000000000000000000" pitchFamily="2" charset="2"/>
              <a:buNone/>
            </a:pPr>
            <a:endParaRPr lang="el-GR" altLang="el-GR" sz="2800">
              <a:solidFill>
                <a:schemeClr val="hlink"/>
              </a:solidFill>
            </a:endParaRPr>
          </a:p>
          <a:p>
            <a:pPr eaLnBrk="1" hangingPunct="1">
              <a:lnSpc>
                <a:spcPct val="150000"/>
              </a:lnSpc>
              <a:buFont typeface="Wingdings" panose="05000000000000000000" pitchFamily="2" charset="2"/>
              <a:buNone/>
            </a:pPr>
            <a:endParaRPr lang="el-GR" altLang="el-GR" sz="2800">
              <a:solidFill>
                <a:schemeClr val="hlink"/>
              </a:solidFill>
            </a:endParaRPr>
          </a:p>
          <a:p>
            <a:pPr eaLnBrk="1" hangingPunct="1">
              <a:lnSpc>
                <a:spcPct val="150000"/>
              </a:lnSpc>
              <a:buFont typeface="Wingdings" panose="05000000000000000000" pitchFamily="2" charset="2"/>
              <a:buNone/>
            </a:pPr>
            <a:r>
              <a:rPr lang="el-GR" altLang="el-GR" sz="2000">
                <a:solidFill>
                  <a:schemeClr val="folHlink"/>
                </a:solidFill>
              </a:rPr>
              <a:t>Εκλογική αφίσσα Εργατικού Κόμματος Βρετανίας, 1945</a:t>
            </a:r>
          </a:p>
        </p:txBody>
      </p:sp>
      <p:pic>
        <p:nvPicPr>
          <p:cNvPr id="179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2565401"/>
            <a:ext cx="2541588"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79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	Υιοθετώντας αυτή τη διαφοροποίηση, και εμείς εξετάζουμε το γνωστικό αντικείμενο στις δύο διαστάσεις / οπτικές προσέγγισής του</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την </a:t>
            </a:r>
            <a:r>
              <a:rPr lang="el-GR" altLang="el-GR" sz="2400" dirty="0">
                <a:solidFill>
                  <a:schemeClr val="accent1">
                    <a:lumMod val="50000"/>
                  </a:schemeClr>
                </a:solidFill>
              </a:rPr>
              <a:t>πραγματολογική</a:t>
            </a:r>
            <a:r>
              <a:rPr lang="el-GR" altLang="el-GR" sz="2400" dirty="0">
                <a:solidFill>
                  <a:schemeClr val="tx2"/>
                </a:solidFill>
              </a:rPr>
              <a:t>, και</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την </a:t>
            </a:r>
            <a:r>
              <a:rPr lang="el-GR" altLang="el-GR" sz="2400" dirty="0">
                <a:solidFill>
                  <a:schemeClr val="accent1">
                    <a:lumMod val="50000"/>
                  </a:schemeClr>
                </a:solidFill>
              </a:rPr>
              <a:t>αντιληπτική</a:t>
            </a:r>
            <a:r>
              <a:rPr lang="el-GR" altLang="el-GR" sz="2400" dirty="0">
                <a:solidFill>
                  <a:schemeClr val="tx2"/>
                </a:solidFill>
              </a:rPr>
              <a:t>,</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χωρίζοντας αντίστοιχα το κάθε μάθημα σε δύο μέρη. Στο πρώτο εστιάζουμε πραγματολογικά και στο δεύτερο εξετάζουμε την αντιληπτική πρόσληψη των τουριστικών / ταξιδιωτικών φαινομένων</a:t>
            </a:r>
            <a:endParaRPr lang="en-GB" altLang="el-GR" sz="2400" dirty="0">
              <a:solidFill>
                <a:schemeClr val="tx2"/>
              </a:solidFill>
            </a:endParaRPr>
          </a:p>
        </p:txBody>
      </p:sp>
      <p:sp>
        <p:nvSpPr>
          <p:cNvPr id="41987" name="Rectangle 2"/>
          <p:cNvSpPr>
            <a:spLocks noGrp="1" noChangeArrowheads="1"/>
          </p:cNvSpPr>
          <p:nvPr>
            <p:ph type="title"/>
          </p:nvPr>
        </p:nvSpPr>
        <p:spPr>
          <a:xfrm>
            <a:off x="1631951" y="214313"/>
            <a:ext cx="8836025" cy="8382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extLst>
      <p:ext uri="{BB962C8B-B14F-4D97-AF65-F5344CB8AC3E}">
        <p14:creationId xmlns:p14="http://schemas.microsoft.com/office/powerpoint/2010/main" val="1506431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18125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r>
              <a:rPr lang="en-US" altLang="el-GR" sz="2800" dirty="0">
                <a:solidFill>
                  <a:schemeClr val="hlink"/>
                </a:solidFill>
              </a:rPr>
              <a:t> – </a:t>
            </a:r>
            <a:r>
              <a:rPr lang="el-GR" altLang="el-GR" sz="2800" dirty="0">
                <a:solidFill>
                  <a:schemeClr val="hlink"/>
                </a:solidFill>
              </a:rPr>
              <a:t>Μεταπολεμική περίοδος: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err="1">
                <a:solidFill>
                  <a:schemeClr val="folHlink"/>
                </a:solidFill>
              </a:rPr>
              <a:t>Εμφυλιακές</a:t>
            </a:r>
            <a:r>
              <a:rPr lang="el-GR" altLang="el-GR" sz="2800" dirty="0">
                <a:solidFill>
                  <a:schemeClr val="folHlink"/>
                </a:solidFill>
              </a:rPr>
              <a:t> συρράξεις (Γαλλία, Ιταλία, Βέλγιο, Γερμανία, σε όλες τις χώρες της Ανατολικής Ευρώπης, προφανώς Ελλάδα)</a:t>
            </a:r>
          </a:p>
        </p:txBody>
      </p:sp>
    </p:spTree>
    <p:extLst>
      <p:ext uri="{BB962C8B-B14F-4D97-AF65-F5344CB8AC3E}">
        <p14:creationId xmlns:p14="http://schemas.microsoft.com/office/powerpoint/2010/main" val="32049547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Κοινωνικές αλλαγές:</a:t>
            </a:r>
          </a:p>
          <a:p>
            <a:pPr eaLnBrk="1" hangingPunct="1">
              <a:lnSpc>
                <a:spcPct val="150000"/>
              </a:lnSpc>
              <a:buFont typeface="Wingdings" panose="05000000000000000000" pitchFamily="2" charset="2"/>
              <a:buNone/>
            </a:pPr>
            <a:r>
              <a:rPr lang="el-GR" altLang="el-GR" sz="2800">
                <a:solidFill>
                  <a:schemeClr val="hlink"/>
                </a:solidFill>
              </a:rPr>
              <a:t>	</a:t>
            </a:r>
            <a:r>
              <a:rPr lang="el-GR" altLang="el-GR" sz="2800">
                <a:solidFill>
                  <a:schemeClr val="folHlink"/>
                </a:solidFill>
              </a:rPr>
              <a:t>Μεταπολεμικές διεκδικήσεις, συνδικαλιστικό 	κίνημα</a:t>
            </a:r>
          </a:p>
          <a:p>
            <a:pPr eaLnBrk="1" hangingPunct="1">
              <a:lnSpc>
                <a:spcPct val="150000"/>
              </a:lnSpc>
              <a:buFont typeface="Wingdings" panose="05000000000000000000" pitchFamily="2" charset="2"/>
              <a:buNone/>
            </a:pPr>
            <a:r>
              <a:rPr lang="el-GR" altLang="el-GR" sz="2800">
                <a:solidFill>
                  <a:schemeClr val="folHlink"/>
                </a:solidFill>
              </a:rPr>
              <a:t>	Ένδοξη τριακονταετία (1945-75), αύξηση 	εισοδημάτων, άνοδος βιοτικού επιπέδου</a:t>
            </a:r>
            <a:endParaRPr lang="el-GR" altLang="el-GR" sz="2400">
              <a:solidFill>
                <a:schemeClr val="folHlink"/>
              </a:solidFill>
            </a:endParaRPr>
          </a:p>
        </p:txBody>
      </p:sp>
    </p:spTree>
    <p:extLst>
      <p:ext uri="{BB962C8B-B14F-4D97-AF65-F5344CB8AC3E}">
        <p14:creationId xmlns:p14="http://schemas.microsoft.com/office/powerpoint/2010/main" val="2561123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Κοινωνικές αλλαγές:</a:t>
            </a:r>
          </a:p>
          <a:p>
            <a:pPr eaLnBrk="1" hangingPunct="1">
              <a:lnSpc>
                <a:spcPct val="150000"/>
              </a:lnSpc>
              <a:buFont typeface="Wingdings" panose="05000000000000000000" pitchFamily="2" charset="2"/>
              <a:buNone/>
            </a:pPr>
            <a:r>
              <a:rPr lang="el-GR" altLang="el-GR" sz="2800">
                <a:solidFill>
                  <a:schemeClr val="hlink"/>
                </a:solidFill>
              </a:rPr>
              <a:t>	</a:t>
            </a:r>
            <a:r>
              <a:rPr lang="el-GR" altLang="el-GR" sz="2800">
                <a:solidFill>
                  <a:schemeClr val="folHlink"/>
                </a:solidFill>
              </a:rPr>
              <a:t>Σημαντική αύξηση αγροτικού εισοδήματος – εκμηχάνιση αγροτικού τομέα</a:t>
            </a: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	Μετάβαση από τον δευτερογενή στον τριτογενή – σε λιγότερες τεχνικές εξαρτήσεις στην παραγωγική διαδικασία</a:t>
            </a:r>
          </a:p>
        </p:txBody>
      </p:sp>
    </p:spTree>
    <p:extLst>
      <p:ext uri="{BB962C8B-B14F-4D97-AF65-F5344CB8AC3E}">
        <p14:creationId xmlns:p14="http://schemas.microsoft.com/office/powerpoint/2010/main" val="2861475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Μετάβαση από το ‘μεροκάματο’ στο ‘μισθό’</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err="1">
                <a:solidFill>
                  <a:schemeClr val="folHlink"/>
                </a:solidFill>
              </a:rPr>
              <a:t>Συμβασιοποίηση</a:t>
            </a:r>
            <a:r>
              <a:rPr lang="el-GR" altLang="el-GR" sz="2800" dirty="0">
                <a:solidFill>
                  <a:schemeClr val="folHlink"/>
                </a:solidFill>
              </a:rPr>
              <a:t> της εργασίας (κατασκευαστικός κλάδος – οικοδομή, αυτοκινητοβιομηχανία)</a:t>
            </a:r>
          </a:p>
          <a:p>
            <a:pPr eaLnBrk="1" hangingPunct="1">
              <a:lnSpc>
                <a:spcPct val="150000"/>
              </a:lnSpc>
              <a:buFont typeface="Wingdings" panose="05000000000000000000" pitchFamily="2" charset="2"/>
              <a:buNone/>
            </a:pPr>
            <a:r>
              <a:rPr lang="el-GR" altLang="el-GR" sz="2800" dirty="0">
                <a:solidFill>
                  <a:schemeClr val="folHlink"/>
                </a:solidFill>
              </a:rPr>
              <a:t>	Σταθερές σχέσεις εργασίας σε συνθήκες πλήρους απασχόλησης</a:t>
            </a:r>
          </a:p>
          <a:p>
            <a:pPr eaLnBrk="1" hangingPunct="1">
              <a:lnSpc>
                <a:spcPct val="150000"/>
              </a:lnSpc>
              <a:buFont typeface="Wingdings" panose="05000000000000000000" pitchFamily="2" charset="2"/>
              <a:buNone/>
            </a:pPr>
            <a:r>
              <a:rPr lang="el-GR" altLang="el-GR" sz="2800" dirty="0">
                <a:solidFill>
                  <a:schemeClr val="folHlink"/>
                </a:solidFill>
              </a:rPr>
              <a:t>	</a:t>
            </a:r>
            <a:endParaRPr lang="el-GR" altLang="el-GR" sz="2400" dirty="0">
              <a:solidFill>
                <a:schemeClr val="folHlink"/>
              </a:solidFill>
            </a:endParaRPr>
          </a:p>
        </p:txBody>
      </p:sp>
    </p:spTree>
    <p:extLst>
      <p:ext uri="{BB962C8B-B14F-4D97-AF65-F5344CB8AC3E}">
        <p14:creationId xmlns:p14="http://schemas.microsoft.com/office/powerpoint/2010/main" val="153773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2566988" y="476251"/>
            <a:ext cx="7937500" cy="936625"/>
          </a:xfrm>
        </p:spPr>
        <p:txBody>
          <a:bodyPr/>
          <a:lstStyle/>
          <a:p>
            <a:pPr algn="r" eaLnBrk="1" hangingPunct="1">
              <a:lnSpc>
                <a:spcPct val="50000"/>
              </a:lnSpc>
            </a:pPr>
            <a:r>
              <a:rPr lang="el-GR" altLang="el-GR" sz="2800">
                <a:solidFill>
                  <a:schemeClr val="accent2"/>
                </a:solidFill>
              </a:rPr>
              <a:t>Μαζικός τουρισμός</a:t>
            </a:r>
            <a:br>
              <a:rPr lang="el-GR" altLang="el-GR" sz="2800">
                <a:solidFill>
                  <a:schemeClr val="accent2"/>
                </a:solidFill>
              </a:rPr>
            </a:br>
            <a:br>
              <a:rPr lang="el-GR" altLang="el-GR" sz="2800">
                <a:solidFill>
                  <a:schemeClr val="accent2"/>
                </a:solidFill>
              </a:rPr>
            </a:br>
            <a:r>
              <a:rPr lang="el-GR" altLang="el-GR" sz="2800">
                <a:solidFill>
                  <a:schemeClr val="accent2"/>
                </a:solidFill>
              </a:rPr>
              <a:t> Δεκαετίες ’50, ’60, ’70, ’80</a:t>
            </a:r>
          </a:p>
        </p:txBody>
      </p:sp>
      <p:sp>
        <p:nvSpPr>
          <p:cNvPr id="58371" name="Rectangle 3"/>
          <p:cNvSpPr>
            <a:spLocks noGrp="1" noChangeArrowheads="1"/>
          </p:cNvSpPr>
          <p:nvPr>
            <p:ph type="body" idx="4294967295"/>
          </p:nvPr>
        </p:nvSpPr>
        <p:spPr/>
        <p:txBody>
          <a:bodyPr/>
          <a:lstStyle/>
          <a:p>
            <a:pPr marL="354013" indent="-354013" eaLnBrk="1" hangingPunct="1">
              <a:lnSpc>
                <a:spcPct val="150000"/>
              </a:lnSpc>
              <a:buNone/>
            </a:pPr>
            <a:r>
              <a:rPr lang="el-GR" altLang="el-GR" sz="2800">
                <a:solidFill>
                  <a:schemeClr val="hlink"/>
                </a:solidFill>
              </a:rPr>
              <a:t>Κοινωνικές αλλαγές:</a:t>
            </a:r>
          </a:p>
          <a:p>
            <a:pPr marL="354013" indent="-354013" eaLnBrk="1" hangingPunct="1">
              <a:lnSpc>
                <a:spcPct val="150000"/>
              </a:lnSpc>
              <a:buNone/>
            </a:pPr>
            <a:r>
              <a:rPr lang="el-GR" altLang="el-GR" sz="2800">
                <a:solidFill>
                  <a:schemeClr val="folHlink"/>
                </a:solidFill>
              </a:rPr>
              <a:t>	Ένταση φαινομένων προηγούμενης περιόδου</a:t>
            </a:r>
          </a:p>
          <a:p>
            <a:pPr marL="354013" indent="-354013" eaLnBrk="1" hangingPunct="1">
              <a:lnSpc>
                <a:spcPct val="150000"/>
              </a:lnSpc>
              <a:buNone/>
            </a:pPr>
            <a:r>
              <a:rPr lang="el-GR" altLang="el-GR" sz="2800">
                <a:solidFill>
                  <a:schemeClr val="folHlink"/>
                </a:solidFill>
              </a:rPr>
              <a:t>	Ανάπτυξη μέσης τάξης</a:t>
            </a:r>
          </a:p>
          <a:p>
            <a:pPr marL="354013" indent="-354013" eaLnBrk="1" hangingPunct="1">
              <a:lnSpc>
                <a:spcPct val="150000"/>
              </a:lnSpc>
              <a:buNone/>
            </a:pPr>
            <a:r>
              <a:rPr lang="el-GR" altLang="el-GR" sz="2800">
                <a:solidFill>
                  <a:schemeClr val="folHlink"/>
                </a:solidFill>
              </a:rPr>
              <a:t>	Αύξηση εισοδημάτων εργατικής τάξης κλπ.</a:t>
            </a:r>
          </a:p>
        </p:txBody>
      </p:sp>
    </p:spTree>
    <p:extLst>
      <p:ext uri="{BB962C8B-B14F-4D97-AF65-F5344CB8AC3E}">
        <p14:creationId xmlns:p14="http://schemas.microsoft.com/office/powerpoint/2010/main" val="2163850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a:xfrm>
            <a:off x="1445624" y="2017713"/>
            <a:ext cx="10563496" cy="4114800"/>
          </a:xfrm>
        </p:spPr>
        <p:txBody>
          <a:bodyPr/>
          <a:lstStyle/>
          <a:p>
            <a:pPr eaLnBrk="1" hangingPunct="1">
              <a:lnSpc>
                <a:spcPct val="150000"/>
              </a:lnSpc>
              <a:buNone/>
            </a:pPr>
            <a:r>
              <a:rPr lang="gl-ES" altLang="el-GR" sz="2800" dirty="0">
                <a:solidFill>
                  <a:schemeClr val="tx2"/>
                </a:solidFill>
                <a:hlinkClick r:id="rId3"/>
              </a:rPr>
              <a:t>https://fsharetv.io/watch/death-in-venice-episode-1-tt0067445</a:t>
            </a:r>
            <a:endParaRPr lang="gl-ES" altLang="el-GR" sz="2800" dirty="0">
              <a:solidFill>
                <a:schemeClr val="tx2"/>
              </a:solidFill>
            </a:endParaRPr>
          </a:p>
          <a:p>
            <a:pPr eaLnBrk="1" hangingPunct="1">
              <a:lnSpc>
                <a:spcPct val="150000"/>
              </a:lnSpc>
              <a:buNone/>
            </a:pPr>
            <a:endParaRPr lang="gl-ES" altLang="el-GR" sz="2800" dirty="0">
              <a:solidFill>
                <a:schemeClr val="tx2"/>
              </a:solidFill>
            </a:endParaRPr>
          </a:p>
          <a:p>
            <a:pPr eaLnBrk="1" hangingPunct="1">
              <a:lnSpc>
                <a:spcPct val="150000"/>
              </a:lnSpc>
              <a:buNone/>
            </a:pPr>
            <a:r>
              <a:rPr lang="gl-ES" altLang="el-GR" sz="2800">
                <a:solidFill>
                  <a:schemeClr val="tx2"/>
                </a:solidFill>
                <a:hlinkClick r:id="rId4"/>
              </a:rPr>
              <a:t>https://vimeo.com/667379761</a:t>
            </a:r>
            <a:endParaRPr lang="gl-ES" altLang="el-GR" sz="2800">
              <a:solidFill>
                <a:schemeClr val="tx2"/>
              </a:solidFill>
            </a:endParaRPr>
          </a:p>
          <a:p>
            <a:pPr eaLnBrk="1" hangingPunct="1">
              <a:lnSpc>
                <a:spcPct val="150000"/>
              </a:lnSpc>
              <a:buNone/>
            </a:pPr>
            <a:endParaRPr lang="gl-ES" altLang="el-GR" sz="2800">
              <a:solidFill>
                <a:schemeClr val="tx2"/>
              </a:solidFill>
            </a:endParaRPr>
          </a:p>
        </p:txBody>
      </p:sp>
    </p:spTree>
    <p:extLst>
      <p:ext uri="{BB962C8B-B14F-4D97-AF65-F5344CB8AC3E}">
        <p14:creationId xmlns:p14="http://schemas.microsoft.com/office/powerpoint/2010/main" val="19810193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Κοινωνικές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Αστικοποίηση κατανάλωσης – προλεταριοποίηση παραγωγής</a:t>
            </a:r>
          </a:p>
          <a:p>
            <a:pPr eaLnBrk="1" hangingPunct="1">
              <a:lnSpc>
                <a:spcPct val="150000"/>
              </a:lnSpc>
              <a:buFont typeface="Wingdings" panose="05000000000000000000" pitchFamily="2" charset="2"/>
              <a:buNone/>
            </a:pPr>
            <a:r>
              <a:rPr lang="el-GR" altLang="el-GR" sz="2800" dirty="0">
                <a:solidFill>
                  <a:schemeClr val="folHlink"/>
                </a:solidFill>
              </a:rPr>
              <a:t>	Αστικοποίηση δευτερογενούς – προλεταριοποίηση τριτογενούς</a:t>
            </a:r>
          </a:p>
          <a:p>
            <a:pPr eaLnBrk="1" hangingPunct="1">
              <a:lnSpc>
                <a:spcPct val="150000"/>
              </a:lnSpc>
              <a:buFont typeface="Wingdings" panose="05000000000000000000" pitchFamily="2" charset="2"/>
              <a:buNone/>
            </a:pPr>
            <a:r>
              <a:rPr lang="el-GR" altLang="el-GR" sz="2800" dirty="0">
                <a:solidFill>
                  <a:schemeClr val="folHlink"/>
                </a:solidFill>
              </a:rPr>
              <a:t>	e</a:t>
            </a:r>
            <a:r>
              <a:rPr lang="en-US" altLang="el-GR" sz="2800" dirty="0" err="1">
                <a:solidFill>
                  <a:schemeClr val="folHlink"/>
                </a:solidFill>
              </a:rPr>
              <a:t>mbourgeoisement</a:t>
            </a:r>
            <a:r>
              <a:rPr lang="en-US" altLang="el-GR" sz="2800" dirty="0">
                <a:solidFill>
                  <a:schemeClr val="folHlink"/>
                </a:solidFill>
              </a:rPr>
              <a:t> vs </a:t>
            </a:r>
            <a:r>
              <a:rPr lang="en-US" altLang="el-GR" sz="2800" dirty="0" err="1">
                <a:solidFill>
                  <a:schemeClr val="folHlink"/>
                </a:solidFill>
              </a:rPr>
              <a:t>proletarianisation</a:t>
            </a:r>
            <a:endParaRPr lang="el-GR" altLang="el-GR" sz="2800" dirty="0">
              <a:solidFill>
                <a:schemeClr val="folHlink"/>
              </a:solidFill>
            </a:endParaRPr>
          </a:p>
        </p:txBody>
      </p:sp>
    </p:spTree>
    <p:extLst>
      <p:ext uri="{BB962C8B-B14F-4D97-AF65-F5344CB8AC3E}">
        <p14:creationId xmlns:p14="http://schemas.microsoft.com/office/powerpoint/2010/main" val="3708210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576917" y="2017713"/>
            <a:ext cx="10363200" cy="4374378"/>
          </a:xfrm>
        </p:spPr>
        <p:txBody>
          <a:bodyPr/>
          <a:lstStyle/>
          <a:p>
            <a:pPr eaLnBrk="1" hangingPunct="1">
              <a:lnSpc>
                <a:spcPct val="150000"/>
              </a:lnSpc>
              <a:buFont typeface="Wingdings" panose="05000000000000000000" pitchFamily="2" charset="2"/>
              <a:buNone/>
            </a:pPr>
            <a:r>
              <a:rPr lang="el-GR" altLang="el-GR" sz="2800" dirty="0">
                <a:solidFill>
                  <a:schemeClr val="hlink"/>
                </a:solidFill>
              </a:rPr>
              <a:t>Απόγειο </a:t>
            </a:r>
            <a:r>
              <a:rPr lang="el-GR" altLang="el-GR" sz="2800" dirty="0" err="1">
                <a:solidFill>
                  <a:schemeClr val="hlink"/>
                </a:solidFill>
              </a:rPr>
              <a:t>νεοτερικότητας</a:t>
            </a:r>
            <a:r>
              <a:rPr lang="el-GR" altLang="el-GR" sz="2800" dirty="0">
                <a:solidFill>
                  <a:schemeClr val="hlink"/>
                </a:solidFill>
              </a:rPr>
              <a:t> (</a:t>
            </a:r>
            <a:r>
              <a:rPr lang="en-US" altLang="el-GR" sz="2800" dirty="0">
                <a:solidFill>
                  <a:schemeClr val="hlink"/>
                </a:solidFill>
              </a:rPr>
              <a:t>High noon of modernity)</a:t>
            </a:r>
            <a:r>
              <a:rPr lang="el-GR" altLang="el-GR" sz="2800" dirty="0">
                <a:solidFill>
                  <a:schemeClr val="hlink"/>
                </a:solidFill>
              </a:rPr>
              <a:t>:</a:t>
            </a:r>
          </a:p>
          <a:p>
            <a:pPr eaLnBrk="1" hangingPunct="1">
              <a:lnSpc>
                <a:spcPct val="150000"/>
              </a:lnSpc>
              <a:buFont typeface="Wingdings" panose="05000000000000000000" pitchFamily="2" charset="2"/>
              <a:buNone/>
            </a:pPr>
            <a:r>
              <a:rPr lang="el-GR" altLang="el-GR" sz="2400" dirty="0">
                <a:solidFill>
                  <a:schemeClr val="folHlink"/>
                </a:solidFill>
              </a:rPr>
              <a:t>Μαζικό </a:t>
            </a:r>
            <a:r>
              <a:rPr lang="el-GR" altLang="el-GR" sz="2400" dirty="0" err="1">
                <a:solidFill>
                  <a:schemeClr val="folHlink"/>
                </a:solidFill>
              </a:rPr>
              <a:t>ομογενοποιημένο</a:t>
            </a:r>
            <a:r>
              <a:rPr lang="el-GR" altLang="el-GR" sz="2400" dirty="0">
                <a:solidFill>
                  <a:schemeClr val="folHlink"/>
                </a:solidFill>
              </a:rPr>
              <a:t> υποκείμενο </a:t>
            </a:r>
          </a:p>
          <a:p>
            <a:pPr eaLnBrk="1" hangingPunct="1">
              <a:lnSpc>
                <a:spcPct val="150000"/>
              </a:lnSpc>
              <a:buFont typeface="Wingdings" panose="05000000000000000000" pitchFamily="2" charset="2"/>
              <a:buNone/>
            </a:pPr>
            <a:r>
              <a:rPr lang="el-GR" altLang="el-GR" sz="2400" dirty="0">
                <a:solidFill>
                  <a:schemeClr val="folHlink"/>
                </a:solidFill>
              </a:rPr>
              <a:t>Υπέρβαση των ιδιαιτεροτήτων, του κοινοτικού κατακερματισμού προς όφελος του κοινωνικά ενιαίου,</a:t>
            </a:r>
          </a:p>
          <a:p>
            <a:pPr eaLnBrk="1" hangingPunct="1">
              <a:lnSpc>
                <a:spcPct val="150000"/>
              </a:lnSpc>
              <a:buFont typeface="Wingdings" panose="05000000000000000000" pitchFamily="2" charset="2"/>
              <a:buNone/>
            </a:pPr>
            <a:r>
              <a:rPr lang="el-GR" altLang="el-GR" sz="2400" dirty="0">
                <a:solidFill>
                  <a:schemeClr val="folHlink"/>
                </a:solidFill>
              </a:rPr>
              <a:t>της πολλαπλότητας του λάθους από τη μοναδικότητα της αλήθειας (Πλάτωνας)</a:t>
            </a:r>
          </a:p>
          <a:p>
            <a:pPr eaLnBrk="1" hangingPunct="1">
              <a:lnSpc>
                <a:spcPct val="150000"/>
              </a:lnSpc>
              <a:buFont typeface="Wingdings" panose="05000000000000000000" pitchFamily="2" charset="2"/>
              <a:buNone/>
            </a:pPr>
            <a:r>
              <a:rPr lang="el-GR" altLang="el-GR" sz="2400" dirty="0">
                <a:solidFill>
                  <a:schemeClr val="folHlink"/>
                </a:solidFill>
              </a:rPr>
              <a:t>(της κυριαρχίας του επιστημονικού λογισμού)</a:t>
            </a:r>
          </a:p>
        </p:txBody>
      </p:sp>
    </p:spTree>
    <p:extLst>
      <p:ext uri="{BB962C8B-B14F-4D97-AF65-F5344CB8AC3E}">
        <p14:creationId xmlns:p14="http://schemas.microsoft.com/office/powerpoint/2010/main" val="75541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a:solidFill>
                  <a:schemeClr val="hlink"/>
                </a:solidFill>
              </a:rPr>
              <a:t>	</a:t>
            </a:r>
            <a:r>
              <a:rPr lang="el-GR" altLang="el-GR" sz="2800">
                <a:solidFill>
                  <a:schemeClr val="folHlink"/>
                </a:solidFill>
              </a:rPr>
              <a:t>Δημιουργία παραθεριστικών</a:t>
            </a:r>
            <a:r>
              <a:rPr lang="en-US" altLang="el-GR" sz="2800">
                <a:solidFill>
                  <a:schemeClr val="folHlink"/>
                </a:solidFill>
              </a:rPr>
              <a:t> </a:t>
            </a:r>
            <a:r>
              <a:rPr lang="el-GR" altLang="el-GR" sz="2800">
                <a:solidFill>
                  <a:schemeClr val="folHlink"/>
                </a:solidFill>
              </a:rPr>
              <a:t>συγκροτημάτων</a:t>
            </a:r>
            <a:endParaRPr lang="en-US" altLang="el-GR" sz="2800">
              <a:solidFill>
                <a:schemeClr val="folHlink"/>
              </a:solidFill>
            </a:endParaRPr>
          </a:p>
          <a:p>
            <a:pPr eaLnBrk="1" hangingPunct="1">
              <a:lnSpc>
                <a:spcPct val="150000"/>
              </a:lnSpc>
              <a:buFont typeface="Wingdings" panose="05000000000000000000" pitchFamily="2" charset="2"/>
              <a:buNone/>
            </a:pPr>
            <a:r>
              <a:rPr lang="en-US" altLang="el-GR" sz="2800">
                <a:solidFill>
                  <a:schemeClr val="folHlink"/>
                </a:solidFill>
              </a:rPr>
              <a:t>	</a:t>
            </a:r>
            <a:r>
              <a:rPr lang="el-GR" altLang="el-GR" sz="2800">
                <a:solidFill>
                  <a:schemeClr val="folHlink"/>
                </a:solidFill>
              </a:rPr>
              <a:t>(B</a:t>
            </a:r>
            <a:r>
              <a:rPr lang="en-US" altLang="el-GR" sz="2800">
                <a:solidFill>
                  <a:schemeClr val="folHlink"/>
                </a:solidFill>
              </a:rPr>
              <a:t>utlins, Center Park</a:t>
            </a:r>
            <a:r>
              <a:rPr lang="el-GR" altLang="el-GR" sz="2800">
                <a:solidFill>
                  <a:schemeClr val="folHlink"/>
                </a:solidFill>
              </a:rPr>
              <a:t>s</a:t>
            </a:r>
            <a:r>
              <a:rPr lang="en-US" altLang="el-GR" sz="2800">
                <a:solidFill>
                  <a:schemeClr val="folHlink"/>
                </a:solidFill>
              </a:rPr>
              <a:t>)</a:t>
            </a:r>
            <a:endParaRPr lang="el-GR" altLang="el-GR" sz="2800">
              <a:solidFill>
                <a:schemeClr val="folHlink"/>
              </a:solidFill>
            </a:endParaRPr>
          </a:p>
        </p:txBody>
      </p:sp>
    </p:spTree>
    <p:extLst>
      <p:ext uri="{BB962C8B-B14F-4D97-AF65-F5344CB8AC3E}">
        <p14:creationId xmlns:p14="http://schemas.microsoft.com/office/powerpoint/2010/main" val="2750407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algn="r"/>
            <a:r>
              <a:rPr lang="el-GR" altLang="el-GR" sz="2800">
                <a:solidFill>
                  <a:srgbClr val="FFCF01"/>
                </a:solidFill>
              </a:rPr>
              <a:t>Μετάβαση στο μαζικό τουρισμό</a:t>
            </a:r>
            <a:endParaRPr lang="el-GR" altLang="el-GR"/>
          </a:p>
        </p:txBody>
      </p:sp>
      <p:sp>
        <p:nvSpPr>
          <p:cNvPr id="197635" name="Rectangle 3"/>
          <p:cNvSpPr>
            <a:spLocks noGrp="1" noChangeArrowheads="1"/>
          </p:cNvSpPr>
          <p:nvPr>
            <p:ph type="body" idx="1"/>
          </p:nvPr>
        </p:nvSpPr>
        <p:spPr/>
        <p:txBody>
          <a:bodyPr/>
          <a:lstStyle/>
          <a:p>
            <a:endParaRPr lang="el-GR" altLang="el-GR"/>
          </a:p>
        </p:txBody>
      </p:sp>
      <p:pic>
        <p:nvPicPr>
          <p:cNvPr id="197636" name="Picture 4" descr="Butlins Barry Island in 19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773239"/>
            <a:ext cx="6840537"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75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Στην πραγματολογική εξετάζουμε τα αντικειμενικά, εξωτερικά, υλικά χαρακτηριστικά της εξέλιξης στο χρόνο του τουρισμού και των ταξιδιών. Τις </a:t>
            </a:r>
            <a:r>
              <a:rPr lang="el-GR" altLang="el-GR" sz="2400" dirty="0" err="1">
                <a:solidFill>
                  <a:schemeClr val="tx2"/>
                </a:solidFill>
              </a:rPr>
              <a:t>κοινωνικο</a:t>
            </a:r>
            <a:r>
              <a:rPr lang="el-GR" altLang="el-GR" sz="2400" dirty="0">
                <a:solidFill>
                  <a:schemeClr val="tx2"/>
                </a:solidFill>
              </a:rPr>
              <a:t>-οικονομικές και τεχνολογικές συνθήκες των μεταβάσεων σε διαφορετικό τουριστικό / ταξιδιωτικό υπόδειγμα.</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Θα μπορούσαμε να τη θεωρήσουμε ‘</a:t>
            </a:r>
            <a:r>
              <a:rPr lang="el-GR" altLang="el-GR" sz="2400" dirty="0" err="1">
                <a:solidFill>
                  <a:schemeClr val="accent1">
                    <a:lumMod val="50000"/>
                  </a:schemeClr>
                </a:solidFill>
              </a:rPr>
              <a:t>δομιστική</a:t>
            </a:r>
            <a:r>
              <a:rPr lang="el-GR" altLang="el-GR" sz="2400" dirty="0">
                <a:solidFill>
                  <a:schemeClr val="accent1">
                    <a:lumMod val="50000"/>
                  </a:schemeClr>
                </a:solidFill>
              </a:rPr>
              <a:t> </a:t>
            </a:r>
            <a:r>
              <a:rPr lang="el-GR" altLang="el-GR" sz="2400" dirty="0">
                <a:solidFill>
                  <a:schemeClr val="tx2"/>
                </a:solidFill>
              </a:rPr>
              <a:t>προσέγγιση’.</a:t>
            </a:r>
          </a:p>
        </p:txBody>
      </p:sp>
      <p:sp>
        <p:nvSpPr>
          <p:cNvPr id="43011" name="Rectangle 2"/>
          <p:cNvSpPr>
            <a:spLocks noGrp="1" noChangeArrowheads="1"/>
          </p:cNvSpPr>
          <p:nvPr>
            <p:ph type="title"/>
          </p:nvPr>
        </p:nvSpPr>
        <p:spPr>
          <a:xfrm>
            <a:off x="1703389" y="214313"/>
            <a:ext cx="8764587"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extLst>
      <p:ext uri="{BB962C8B-B14F-4D97-AF65-F5344CB8AC3E}">
        <p14:creationId xmlns:p14="http://schemas.microsoft.com/office/powerpoint/2010/main" val="3662058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a:xfrm>
            <a:off x="1" y="2017713"/>
            <a:ext cx="12192000" cy="4114800"/>
          </a:xfrm>
        </p:spPr>
        <p:txBody>
          <a:bodyPr/>
          <a:lstStyle/>
          <a:p>
            <a:pPr eaLnBrk="1" hangingPunct="1">
              <a:lnSpc>
                <a:spcPct val="150000"/>
              </a:lnSpc>
              <a:buNone/>
              <a:defRPr/>
            </a:pPr>
            <a:endParaRPr lang="en-US" altLang="el-GR" sz="2400" dirty="0">
              <a:solidFill>
                <a:schemeClr val="hlink"/>
              </a:solidFill>
            </a:endParaRPr>
          </a:p>
          <a:p>
            <a:pPr eaLnBrk="1" hangingPunct="1">
              <a:lnSpc>
                <a:spcPct val="150000"/>
              </a:lnSpc>
              <a:buNone/>
              <a:defRPr/>
            </a:pPr>
            <a:r>
              <a:rPr lang="en-US" altLang="el-GR" sz="1800" dirty="0">
                <a:solidFill>
                  <a:schemeClr val="hlink"/>
                </a:solidFill>
              </a:rPr>
              <a:t>https://www.theguardian.com/artanddesign/gallery/2021/apr/30/englands-seaside-heritage-from-the-air-in-pictures</a:t>
            </a:r>
          </a:p>
          <a:p>
            <a:pPr eaLnBrk="1" hangingPunct="1">
              <a:lnSpc>
                <a:spcPct val="150000"/>
              </a:lnSpc>
              <a:buNone/>
              <a:defRPr/>
            </a:pPr>
            <a:endParaRPr lang="en-US" altLang="el-GR" sz="1800" dirty="0">
              <a:solidFill>
                <a:schemeClr val="hlink"/>
              </a:solidFill>
            </a:endParaRPr>
          </a:p>
          <a:p>
            <a:pPr eaLnBrk="1" hangingPunct="1">
              <a:lnSpc>
                <a:spcPct val="150000"/>
              </a:lnSpc>
              <a:buNone/>
              <a:defRPr/>
            </a:pPr>
            <a:r>
              <a:rPr lang="gl-ES" altLang="el-GR" sz="1800" dirty="0">
                <a:solidFill>
                  <a:schemeClr val="folHlink"/>
                </a:solidFill>
              </a:rPr>
              <a:t>https://www.kastaniotis.com/planites-978-960-03-6663-1-c.html</a:t>
            </a:r>
            <a:endParaRPr lang="el-GR" altLang="el-GR" sz="1800" dirty="0">
              <a:solidFill>
                <a:schemeClr val="folHlink"/>
              </a:solidFill>
            </a:endParaRPr>
          </a:p>
        </p:txBody>
      </p:sp>
    </p:spTree>
    <p:extLst>
      <p:ext uri="{BB962C8B-B14F-4D97-AF65-F5344CB8AC3E}">
        <p14:creationId xmlns:p14="http://schemas.microsoft.com/office/powerpoint/2010/main" val="17957027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1800" dirty="0">
                <a:solidFill>
                  <a:schemeClr val="folHlink"/>
                </a:solidFill>
                <a:hlinkClick r:id="rId3"/>
              </a:rPr>
              <a:t>http://www.butlins.com/interactive-resort-guide/#</a:t>
            </a:r>
            <a:endParaRPr lang="el-GR" altLang="el-GR" sz="1800" dirty="0">
              <a:solidFill>
                <a:schemeClr val="folHlink"/>
              </a:solidFill>
            </a:endParaRPr>
          </a:p>
          <a:p>
            <a:pPr eaLnBrk="1" hangingPunct="1">
              <a:lnSpc>
                <a:spcPct val="150000"/>
              </a:lnSpc>
              <a:buFont typeface="Wingdings" panose="05000000000000000000" pitchFamily="2" charset="2"/>
              <a:buNone/>
            </a:pPr>
            <a:endParaRPr lang="el-GR" altLang="el-GR" sz="1800" dirty="0">
              <a:solidFill>
                <a:schemeClr val="folHlink"/>
              </a:solidFill>
            </a:endParaRPr>
          </a:p>
          <a:p>
            <a:pPr eaLnBrk="1" hangingPunct="1">
              <a:lnSpc>
                <a:spcPct val="150000"/>
              </a:lnSpc>
              <a:buFont typeface="Wingdings" panose="05000000000000000000" pitchFamily="2" charset="2"/>
              <a:buNone/>
            </a:pPr>
            <a:r>
              <a:rPr lang="el-GR" altLang="el-GR" sz="1800" dirty="0">
                <a:solidFill>
                  <a:schemeClr val="folHlink"/>
                </a:solidFill>
                <a:hlinkClick r:id="rId4"/>
              </a:rPr>
              <a:t>http://www.centerparcs.com/</a:t>
            </a:r>
            <a:endParaRPr lang="el-GR" altLang="el-GR" sz="1800" dirty="0">
              <a:solidFill>
                <a:schemeClr val="folHlink"/>
              </a:solidFill>
            </a:endParaRPr>
          </a:p>
          <a:p>
            <a:pPr eaLnBrk="1" hangingPunct="1">
              <a:lnSpc>
                <a:spcPct val="150000"/>
              </a:lnSpc>
              <a:buFont typeface="Wingdings" panose="05000000000000000000" pitchFamily="2" charset="2"/>
              <a:buNone/>
            </a:pPr>
            <a:endParaRPr lang="el-GR" altLang="el-GR" sz="1800" dirty="0">
              <a:solidFill>
                <a:schemeClr val="folHlink"/>
              </a:solidFill>
            </a:endParaRPr>
          </a:p>
          <a:p>
            <a:pPr eaLnBrk="1" hangingPunct="1">
              <a:lnSpc>
                <a:spcPct val="150000"/>
              </a:lnSpc>
              <a:buFont typeface="Wingdings" panose="05000000000000000000" pitchFamily="2" charset="2"/>
              <a:buNone/>
            </a:pPr>
            <a:endParaRPr lang="el-GR" altLang="el-GR" sz="1800" dirty="0">
              <a:solidFill>
                <a:schemeClr val="folHlink"/>
              </a:solidFill>
            </a:endParaRPr>
          </a:p>
        </p:txBody>
      </p:sp>
    </p:spTree>
    <p:extLst>
      <p:ext uri="{BB962C8B-B14F-4D97-AF65-F5344CB8AC3E}">
        <p14:creationId xmlns:p14="http://schemas.microsoft.com/office/powerpoint/2010/main" val="4186354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400">
                <a:solidFill>
                  <a:schemeClr val="folHlink"/>
                </a:solidFill>
              </a:rPr>
              <a:t>Αλλά και παραθεριστικές πόλεις</a:t>
            </a:r>
          </a:p>
          <a:p>
            <a:pPr eaLnBrk="1" hangingPunct="1">
              <a:lnSpc>
                <a:spcPct val="150000"/>
              </a:lnSpc>
              <a:buFont typeface="Wingdings" panose="05000000000000000000" pitchFamily="2" charset="2"/>
              <a:buNone/>
            </a:pPr>
            <a:r>
              <a:rPr lang="el-GR" altLang="el-GR" sz="2400">
                <a:solidFill>
                  <a:schemeClr val="folHlink"/>
                </a:solidFill>
              </a:rPr>
              <a:t>	B</a:t>
            </a:r>
            <a:r>
              <a:rPr lang="en-US" altLang="el-GR" sz="2400">
                <a:solidFill>
                  <a:schemeClr val="folHlink"/>
                </a:solidFill>
              </a:rPr>
              <a:t>lackpool, Southend, Great Yarmouth, Clacton, Skegness</a:t>
            </a:r>
          </a:p>
          <a:p>
            <a:pPr eaLnBrk="1" hangingPunct="1">
              <a:lnSpc>
                <a:spcPct val="150000"/>
              </a:lnSpc>
              <a:buFont typeface="Wingdings" panose="05000000000000000000" pitchFamily="2" charset="2"/>
              <a:buNone/>
            </a:pPr>
            <a:r>
              <a:rPr lang="el-GR" altLang="el-GR" sz="2400">
                <a:solidFill>
                  <a:schemeClr val="folHlink"/>
                </a:solidFill>
              </a:rPr>
              <a:t>(σε αντίθεση με </a:t>
            </a:r>
            <a:r>
              <a:rPr lang="en-US" altLang="el-GR" sz="2400">
                <a:solidFill>
                  <a:schemeClr val="folHlink"/>
                </a:solidFill>
              </a:rPr>
              <a:t>Torquay, Bournemouth</a:t>
            </a:r>
            <a:r>
              <a:rPr lang="el-GR" altLang="el-GR" sz="2400">
                <a:solidFill>
                  <a:schemeClr val="folHlink"/>
                </a:solidFill>
              </a:rPr>
              <a:t>, παραθεριστικά κέντρα που αναπτύχθηκαν ήδη από τον 19</a:t>
            </a:r>
            <a:r>
              <a:rPr lang="el-GR" altLang="el-GR" sz="2400" baseline="30000">
                <a:solidFill>
                  <a:schemeClr val="folHlink"/>
                </a:solidFill>
              </a:rPr>
              <a:t>ο</a:t>
            </a:r>
            <a:r>
              <a:rPr lang="el-GR" altLang="el-GR" sz="2400">
                <a:solidFill>
                  <a:schemeClr val="folHlink"/>
                </a:solidFill>
              </a:rPr>
              <a:t> αιώνα για επισκέπτες υψηλού εισδήματος</a:t>
            </a:r>
            <a:r>
              <a:rPr lang="en-US" altLang="el-GR" sz="2400">
                <a:solidFill>
                  <a:schemeClr val="folHlink"/>
                </a:solidFill>
              </a:rPr>
              <a:t>)</a:t>
            </a:r>
            <a:endParaRPr lang="el-GR" altLang="el-GR" sz="2400">
              <a:solidFill>
                <a:schemeClr val="folHlink"/>
              </a:solidFill>
            </a:endParaRPr>
          </a:p>
        </p:txBody>
      </p:sp>
    </p:spTree>
    <p:extLst>
      <p:ext uri="{BB962C8B-B14F-4D97-AF65-F5344CB8AC3E}">
        <p14:creationId xmlns:p14="http://schemas.microsoft.com/office/powerpoint/2010/main" val="222006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400">
                <a:solidFill>
                  <a:schemeClr val="folHlink"/>
                </a:solidFill>
              </a:rPr>
              <a:t>Ανάπτυξη θεματικών πάρκων</a:t>
            </a:r>
          </a:p>
          <a:p>
            <a:pPr eaLnBrk="1" hangingPunct="1">
              <a:lnSpc>
                <a:spcPct val="150000"/>
              </a:lnSpc>
              <a:buFont typeface="Wingdings" panose="05000000000000000000" pitchFamily="2" charset="2"/>
              <a:buNone/>
            </a:pPr>
            <a:r>
              <a:rPr lang="en-US" altLang="el-GR" sz="2400">
                <a:solidFill>
                  <a:schemeClr val="folHlink"/>
                </a:solidFill>
              </a:rPr>
              <a:t>	Disneyland (Los Angeles) 1955</a:t>
            </a:r>
          </a:p>
          <a:p>
            <a:pPr eaLnBrk="1" hangingPunct="1">
              <a:lnSpc>
                <a:spcPct val="150000"/>
              </a:lnSpc>
              <a:buFont typeface="Wingdings" panose="05000000000000000000" pitchFamily="2" charset="2"/>
              <a:buNone/>
            </a:pPr>
            <a:r>
              <a:rPr lang="el-GR" altLang="el-GR" sz="2400">
                <a:solidFill>
                  <a:schemeClr val="folHlink"/>
                </a:solidFill>
              </a:rPr>
              <a:t>	</a:t>
            </a:r>
            <a:r>
              <a:rPr lang="en-US" altLang="el-GR" sz="2400">
                <a:solidFill>
                  <a:schemeClr val="folHlink"/>
                </a:solidFill>
              </a:rPr>
              <a:t>Disneyland (Orlando) 1971</a:t>
            </a:r>
          </a:p>
          <a:p>
            <a:pPr eaLnBrk="1" hangingPunct="1">
              <a:lnSpc>
                <a:spcPct val="150000"/>
              </a:lnSpc>
              <a:buFont typeface="Wingdings" panose="05000000000000000000" pitchFamily="2" charset="2"/>
              <a:buNone/>
            </a:pPr>
            <a:r>
              <a:rPr lang="en-US" altLang="el-GR" sz="2400">
                <a:solidFill>
                  <a:schemeClr val="folHlink"/>
                </a:solidFill>
              </a:rPr>
              <a:t>	Disneyland (Tokyo) 1983</a:t>
            </a:r>
            <a:endParaRPr lang="el-GR" altLang="el-GR" sz="2400">
              <a:solidFill>
                <a:schemeClr val="folHlink"/>
              </a:solidFill>
            </a:endParaRPr>
          </a:p>
          <a:p>
            <a:pPr eaLnBrk="1" hangingPunct="1">
              <a:lnSpc>
                <a:spcPct val="150000"/>
              </a:lnSpc>
              <a:buFont typeface="Wingdings" panose="05000000000000000000" pitchFamily="2" charset="2"/>
              <a:buNone/>
            </a:pPr>
            <a:r>
              <a:rPr lang="en-US" altLang="el-GR" sz="2400">
                <a:solidFill>
                  <a:schemeClr val="folHlink"/>
                </a:solidFill>
              </a:rPr>
              <a:t>	</a:t>
            </a:r>
            <a:r>
              <a:rPr lang="el-GR" altLang="el-GR" sz="2400">
                <a:solidFill>
                  <a:schemeClr val="folHlink"/>
                </a:solidFill>
              </a:rPr>
              <a:t>D</a:t>
            </a:r>
            <a:r>
              <a:rPr lang="en-US" altLang="el-GR" sz="2400">
                <a:solidFill>
                  <a:schemeClr val="folHlink"/>
                </a:solidFill>
              </a:rPr>
              <a:t>isneyland (Paris) 1992</a:t>
            </a:r>
            <a:endParaRPr lang="el-GR" altLang="el-GR" sz="2400">
              <a:solidFill>
                <a:schemeClr val="folHlink"/>
              </a:solidFill>
            </a:endParaRPr>
          </a:p>
        </p:txBody>
      </p:sp>
    </p:spTree>
    <p:extLst>
      <p:ext uri="{BB962C8B-B14F-4D97-AF65-F5344CB8AC3E}">
        <p14:creationId xmlns:p14="http://schemas.microsoft.com/office/powerpoint/2010/main" val="2435205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2795451" y="225516"/>
            <a:ext cx="9224328" cy="1055688"/>
          </a:xfrm>
        </p:spPr>
        <p:txBody>
          <a:bodyPr/>
          <a:lstStyle/>
          <a:p>
            <a:pPr algn="r" eaLnBrk="1" hangingPunct="1">
              <a:lnSpc>
                <a:spcPct val="50000"/>
              </a:lnSpc>
            </a:pPr>
            <a:r>
              <a:rPr lang="el-GR" altLang="el-GR" sz="2800" dirty="0">
                <a:solidFill>
                  <a:schemeClr val="accent2"/>
                </a:solidFill>
              </a:rPr>
              <a:t>Υποδείγματα (ιδεότυποι) καπιταλιστικής (</a:t>
            </a:r>
            <a:r>
              <a:rPr lang="el-GR" altLang="el-GR" sz="2800" dirty="0" err="1">
                <a:solidFill>
                  <a:schemeClr val="accent2"/>
                </a:solidFill>
              </a:rPr>
              <a:t>ανα</a:t>
            </a:r>
            <a:r>
              <a:rPr lang="el-GR" altLang="el-GR" sz="2800" dirty="0">
                <a:solidFill>
                  <a:schemeClr val="accent2"/>
                </a:solidFill>
              </a:rPr>
              <a:t>)παραγωγής</a:t>
            </a:r>
          </a:p>
        </p:txBody>
      </p:sp>
      <p:sp>
        <p:nvSpPr>
          <p:cNvPr id="58371" name="Rectangle 3"/>
          <p:cNvSpPr>
            <a:spLocks noGrp="1" noChangeArrowheads="1"/>
          </p:cNvSpPr>
          <p:nvPr>
            <p:ph type="body" idx="4294967295"/>
          </p:nvPr>
        </p:nvSpPr>
        <p:spPr>
          <a:xfrm>
            <a:off x="146304" y="2097123"/>
            <a:ext cx="11873475" cy="4157409"/>
          </a:xfrm>
        </p:spPr>
        <p:txBody>
          <a:bodyPr/>
          <a:lstStyle/>
          <a:p>
            <a:pPr eaLnBrk="1" hangingPunct="1">
              <a:lnSpc>
                <a:spcPct val="150000"/>
              </a:lnSpc>
              <a:buNone/>
            </a:pPr>
            <a:r>
              <a:rPr lang="el-GR" altLang="el-GR" dirty="0">
                <a:solidFill>
                  <a:schemeClr val="folHlink"/>
                </a:solidFill>
              </a:rPr>
              <a:t>Δημιουργικής Καταστροφής (</a:t>
            </a:r>
            <a:r>
              <a:rPr lang="en-US" altLang="el-GR" dirty="0">
                <a:solidFill>
                  <a:schemeClr val="folHlink"/>
                </a:solidFill>
              </a:rPr>
              <a:t>creative destruction – Schumpeter)</a:t>
            </a:r>
            <a:r>
              <a:rPr lang="el-GR" altLang="el-GR" dirty="0">
                <a:solidFill>
                  <a:schemeClr val="folHlink"/>
                </a:solidFill>
              </a:rPr>
              <a:t> </a:t>
            </a:r>
            <a:r>
              <a:rPr lang="el-GR" altLang="el-GR" dirty="0">
                <a:solidFill>
                  <a:schemeClr val="accent5">
                    <a:lumMod val="25000"/>
                  </a:schemeClr>
                </a:solidFill>
              </a:rPr>
              <a:t>– Αγγλοσαξονικό μοντέλο</a:t>
            </a:r>
            <a:r>
              <a:rPr lang="en-US" altLang="el-GR" dirty="0">
                <a:solidFill>
                  <a:schemeClr val="accent5">
                    <a:lumMod val="25000"/>
                  </a:schemeClr>
                </a:solidFill>
              </a:rPr>
              <a:t>  </a:t>
            </a:r>
          </a:p>
          <a:p>
            <a:pPr eaLnBrk="1" hangingPunct="1">
              <a:lnSpc>
                <a:spcPct val="150000"/>
              </a:lnSpc>
              <a:buNone/>
            </a:pPr>
            <a:r>
              <a:rPr lang="el-GR" altLang="el-GR" dirty="0">
                <a:solidFill>
                  <a:schemeClr val="folHlink"/>
                </a:solidFill>
              </a:rPr>
              <a:t>Παραγωγικής Ενσωμάτωσης (</a:t>
            </a:r>
            <a:r>
              <a:rPr lang="en-US" altLang="el-GR" dirty="0">
                <a:solidFill>
                  <a:schemeClr val="folHlink"/>
                </a:solidFill>
              </a:rPr>
              <a:t>corporatism – Pareto)</a:t>
            </a:r>
            <a:r>
              <a:rPr lang="el-GR" altLang="el-GR" dirty="0">
                <a:solidFill>
                  <a:schemeClr val="folHlink"/>
                </a:solidFill>
              </a:rPr>
              <a:t> </a:t>
            </a:r>
            <a:r>
              <a:rPr lang="el-GR" altLang="el-GR" dirty="0">
                <a:solidFill>
                  <a:schemeClr val="accent5">
                    <a:lumMod val="25000"/>
                  </a:schemeClr>
                </a:solidFill>
              </a:rPr>
              <a:t>- Γερμανία</a:t>
            </a:r>
            <a:endParaRPr lang="en-US" altLang="el-GR" dirty="0">
              <a:solidFill>
                <a:schemeClr val="accent5">
                  <a:lumMod val="25000"/>
                </a:schemeClr>
              </a:solidFill>
            </a:endParaRPr>
          </a:p>
          <a:p>
            <a:pPr eaLnBrk="1" hangingPunct="1">
              <a:lnSpc>
                <a:spcPct val="150000"/>
              </a:lnSpc>
              <a:buNone/>
            </a:pPr>
            <a:r>
              <a:rPr lang="el-GR" altLang="el-GR" dirty="0">
                <a:solidFill>
                  <a:schemeClr val="folHlink"/>
                </a:solidFill>
              </a:rPr>
              <a:t>Εταιρικού πατριωτισμού </a:t>
            </a:r>
            <a:r>
              <a:rPr lang="el-GR" altLang="el-GR" dirty="0">
                <a:solidFill>
                  <a:schemeClr val="accent5">
                    <a:lumMod val="25000"/>
                  </a:schemeClr>
                </a:solidFill>
              </a:rPr>
              <a:t>– Ιαπωνία, Νότιος Κορέα</a:t>
            </a:r>
            <a:endParaRPr lang="en-US" altLang="el-GR" dirty="0">
              <a:solidFill>
                <a:schemeClr val="accent5">
                  <a:lumMod val="25000"/>
                </a:schemeClr>
              </a:solidFill>
            </a:endParaRPr>
          </a:p>
          <a:p>
            <a:pPr eaLnBrk="1" hangingPunct="1">
              <a:buNone/>
            </a:pPr>
            <a:r>
              <a:rPr lang="el-GR" altLang="el-GR" dirty="0">
                <a:solidFill>
                  <a:schemeClr val="folHlink"/>
                </a:solidFill>
              </a:rPr>
              <a:t>Τελειοθηρικής δημιουργίας (</a:t>
            </a:r>
            <a:r>
              <a:rPr lang="en-US" altLang="el-GR" dirty="0">
                <a:solidFill>
                  <a:schemeClr val="folHlink"/>
                </a:solidFill>
              </a:rPr>
              <a:t>polders capitalism</a:t>
            </a:r>
            <a:r>
              <a:rPr lang="el-GR" altLang="el-GR" dirty="0">
                <a:solidFill>
                  <a:schemeClr val="folHlink"/>
                </a:solidFill>
              </a:rPr>
              <a:t> – </a:t>
            </a:r>
            <a:r>
              <a:rPr lang="en-GB" altLang="el-GR" dirty="0">
                <a:solidFill>
                  <a:schemeClr val="folHlink"/>
                </a:solidFill>
              </a:rPr>
              <a:t>E.F. </a:t>
            </a:r>
            <a:r>
              <a:rPr lang="en-US" altLang="el-GR" dirty="0">
                <a:solidFill>
                  <a:schemeClr val="folHlink"/>
                </a:solidFill>
              </a:rPr>
              <a:t>Schumacher, D. Bell)</a:t>
            </a:r>
            <a:r>
              <a:rPr lang="el-GR" altLang="el-GR" dirty="0">
                <a:solidFill>
                  <a:schemeClr val="folHlink"/>
                </a:solidFill>
              </a:rPr>
              <a:t> </a:t>
            </a:r>
            <a:r>
              <a:rPr lang="el-GR" altLang="el-GR" dirty="0">
                <a:solidFill>
                  <a:schemeClr val="accent5">
                    <a:lumMod val="25000"/>
                  </a:schemeClr>
                </a:solidFill>
              </a:rPr>
              <a:t>– Ολλανδία, Σκανδιναβικές χώρες, Ελβετία</a:t>
            </a:r>
          </a:p>
        </p:txBody>
      </p:sp>
    </p:spTree>
    <p:extLst>
      <p:ext uri="{BB962C8B-B14F-4D97-AF65-F5344CB8AC3E}">
        <p14:creationId xmlns:p14="http://schemas.microsoft.com/office/powerpoint/2010/main" val="2499368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2795451" y="225516"/>
            <a:ext cx="9224328" cy="1055688"/>
          </a:xfrm>
        </p:spPr>
        <p:txBody>
          <a:bodyPr/>
          <a:lstStyle/>
          <a:p>
            <a:pPr algn="r" eaLnBrk="1" hangingPunct="1">
              <a:lnSpc>
                <a:spcPct val="50000"/>
              </a:lnSpc>
            </a:pPr>
            <a:r>
              <a:rPr lang="el-GR" altLang="el-GR" sz="2800" dirty="0">
                <a:solidFill>
                  <a:schemeClr val="accent2"/>
                </a:solidFill>
              </a:rPr>
              <a:t>Υποδείγματα (ιδεότυποι) καπιταλιστικής (</a:t>
            </a:r>
            <a:r>
              <a:rPr lang="el-GR" altLang="el-GR" sz="2800" dirty="0" err="1">
                <a:solidFill>
                  <a:schemeClr val="accent2"/>
                </a:solidFill>
              </a:rPr>
              <a:t>ανα</a:t>
            </a:r>
            <a:r>
              <a:rPr lang="el-GR" altLang="el-GR" sz="2800" dirty="0">
                <a:solidFill>
                  <a:schemeClr val="accent2"/>
                </a:solidFill>
              </a:rPr>
              <a:t>)παραγωγής</a:t>
            </a:r>
          </a:p>
        </p:txBody>
      </p:sp>
      <p:sp>
        <p:nvSpPr>
          <p:cNvPr id="58371" name="Rectangle 3"/>
          <p:cNvSpPr>
            <a:spLocks noGrp="1" noChangeArrowheads="1"/>
          </p:cNvSpPr>
          <p:nvPr>
            <p:ph type="body" idx="4294967295"/>
          </p:nvPr>
        </p:nvSpPr>
        <p:spPr>
          <a:xfrm>
            <a:off x="174171" y="2017713"/>
            <a:ext cx="11845608" cy="4114800"/>
          </a:xfrm>
        </p:spPr>
        <p:txBody>
          <a:bodyPr/>
          <a:lstStyle/>
          <a:p>
            <a:pPr eaLnBrk="1" hangingPunct="1">
              <a:lnSpc>
                <a:spcPct val="150000"/>
              </a:lnSpc>
              <a:buNone/>
            </a:pPr>
            <a:endParaRPr lang="el-GR" altLang="el-GR" dirty="0">
              <a:solidFill>
                <a:schemeClr val="folHlink"/>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07" y="3545739"/>
            <a:ext cx="4432192" cy="2489999"/>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94" y="2017713"/>
            <a:ext cx="3518153" cy="3518153"/>
          </a:xfrm>
          <a:prstGeom prst="rect">
            <a:avLst/>
          </a:prstGeom>
        </p:spPr>
      </p:pic>
      <p:pic>
        <p:nvPicPr>
          <p:cNvPr id="10" name="Εικόνα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0955" y="3680719"/>
            <a:ext cx="3307997" cy="3079745"/>
          </a:xfrm>
          <a:prstGeom prst="rect">
            <a:avLst/>
          </a:prstGeom>
        </p:spPr>
      </p:pic>
    </p:spTree>
    <p:extLst>
      <p:ext uri="{BB962C8B-B14F-4D97-AF65-F5344CB8AC3E}">
        <p14:creationId xmlns:p14="http://schemas.microsoft.com/office/powerpoint/2010/main" val="32862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806245" y="856357"/>
            <a:ext cx="10648336" cy="5632311"/>
          </a:xfrm>
          <a:prstGeom prst="rect">
            <a:avLst/>
          </a:prstGeom>
        </p:spPr>
        <p:txBody>
          <a:bodyPr wrap="square">
            <a:spAutoFit/>
          </a:bodyPr>
          <a:lstStyle/>
          <a:p>
            <a:r>
              <a:rPr lang="el-GR" sz="2400" dirty="0">
                <a:solidFill>
                  <a:schemeClr val="accent5">
                    <a:lumMod val="25000"/>
                  </a:schemeClr>
                </a:solidFill>
              </a:rPr>
              <a:t>Πραγματολογική Εργασία</a:t>
            </a:r>
          </a:p>
          <a:p>
            <a:endParaRPr lang="el-GR" sz="2400" dirty="0">
              <a:solidFill>
                <a:schemeClr val="accent5">
                  <a:lumMod val="25000"/>
                </a:schemeClr>
              </a:solidFill>
            </a:endParaRPr>
          </a:p>
          <a:p>
            <a:r>
              <a:rPr lang="el-GR" sz="2400" dirty="0">
                <a:solidFill>
                  <a:schemeClr val="accent5">
                    <a:lumMod val="25000"/>
                  </a:schemeClr>
                </a:solidFill>
              </a:rPr>
              <a:t>Επιλέξατε έναν τόπο / περιφέρεια / χώρα ή μία μορφή τουρισμού και εξετάσατε (πραγματολογικά / περιγραφικά) την εξέλιξη του τόπου ως τουριστικού προορισμού ή της μορφής τουρισμού ως προς τα χαρακτηριστικά και τις ιδιαιτερότητές της.</a:t>
            </a:r>
          </a:p>
          <a:p>
            <a:endParaRPr lang="el-GR" sz="2400" dirty="0">
              <a:solidFill>
                <a:schemeClr val="accent5">
                  <a:lumMod val="25000"/>
                </a:schemeClr>
              </a:solidFill>
            </a:endParaRPr>
          </a:p>
          <a:p>
            <a:endParaRPr lang="el-GR" sz="2400" dirty="0">
              <a:solidFill>
                <a:schemeClr val="accent5">
                  <a:lumMod val="25000"/>
                </a:schemeClr>
              </a:solidFill>
            </a:endParaRPr>
          </a:p>
          <a:p>
            <a:r>
              <a:rPr lang="el-GR" sz="2400" dirty="0">
                <a:solidFill>
                  <a:schemeClr val="accent5">
                    <a:lumMod val="25000"/>
                  </a:schemeClr>
                </a:solidFill>
              </a:rPr>
              <a:t>Αντιληπτική Εργασία</a:t>
            </a:r>
          </a:p>
          <a:p>
            <a:endParaRPr lang="el-GR" sz="2400" dirty="0">
              <a:solidFill>
                <a:schemeClr val="accent5">
                  <a:lumMod val="25000"/>
                </a:schemeClr>
              </a:solidFill>
            </a:endParaRPr>
          </a:p>
          <a:p>
            <a:r>
              <a:rPr lang="el-GR" sz="2400" dirty="0">
                <a:solidFill>
                  <a:schemeClr val="accent5">
                    <a:lumMod val="25000"/>
                  </a:schemeClr>
                </a:solidFill>
              </a:rPr>
              <a:t>Ποια αντίληψη / εικόνα για έναν τόπο / προορισμό ή μορφή τουρισμού επιλογής σας πιστεύετε ότι αναδεικνύει / εκφράζει ένα πολιτιστικό δημιούργημα / έργο / ρυθμός τέχνης (λογοτεχνικό/α κείμενο/α, εικαστικό/ά έργο/α, δημιουργία/</a:t>
            </a:r>
            <a:r>
              <a:rPr lang="el-GR" sz="2400" dirty="0" err="1">
                <a:solidFill>
                  <a:schemeClr val="accent5">
                    <a:lumMod val="25000"/>
                  </a:schemeClr>
                </a:solidFill>
              </a:rPr>
              <a:t>ες</a:t>
            </a:r>
            <a:r>
              <a:rPr lang="el-GR" sz="2400" dirty="0">
                <a:solidFill>
                  <a:schemeClr val="accent5">
                    <a:lumMod val="25000"/>
                  </a:schemeClr>
                </a:solidFill>
              </a:rPr>
              <a:t> παραστατικής τέχνης / μουσική/</a:t>
            </a:r>
            <a:r>
              <a:rPr lang="el-GR" sz="2400" dirty="0" err="1">
                <a:solidFill>
                  <a:schemeClr val="accent5">
                    <a:lumMod val="25000"/>
                  </a:schemeClr>
                </a:solidFill>
              </a:rPr>
              <a:t>ές</a:t>
            </a:r>
            <a:r>
              <a:rPr lang="el-GR" sz="2400" dirty="0">
                <a:solidFill>
                  <a:schemeClr val="accent5">
                    <a:lumMod val="25000"/>
                  </a:schemeClr>
                </a:solidFill>
              </a:rPr>
              <a:t> σύνθεση/εις, κλπ.) με τον/ην οποίο/α θα μπορούσε συμβολικά να αντιστοιχηθεί.</a:t>
            </a:r>
          </a:p>
        </p:txBody>
      </p:sp>
    </p:spTree>
    <p:extLst>
      <p:ext uri="{BB962C8B-B14F-4D97-AF65-F5344CB8AC3E}">
        <p14:creationId xmlns:p14="http://schemas.microsoft.com/office/powerpoint/2010/main" val="9196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95510" y="540775"/>
            <a:ext cx="8890606" cy="5925624"/>
          </a:xfrm>
          <a:prstGeom prst="rect">
            <a:avLst/>
          </a:prstGeom>
        </p:spPr>
      </p:pic>
    </p:spTree>
    <p:extLst>
      <p:ext uri="{BB962C8B-B14F-4D97-AF65-F5344CB8AC3E}">
        <p14:creationId xmlns:p14="http://schemas.microsoft.com/office/powerpoint/2010/main" val="38449358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Τρία</a:t>
            </a:r>
            <a:r>
              <a:rPr lang="el-GR" altLang="el-GR" sz="2800" dirty="0">
                <a:solidFill>
                  <a:schemeClr val="folHlink"/>
                </a:solidFill>
              </a:rPr>
              <a:t> πεδία τουριστικής δραστηριότητας,</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Τρία</a:t>
            </a:r>
            <a:r>
              <a:rPr lang="el-GR" altLang="el-GR" sz="2800" dirty="0">
                <a:solidFill>
                  <a:schemeClr val="folHlink"/>
                </a:solidFill>
              </a:rPr>
              <a:t> αντίστοιχα πεδία τεχνολογικών / τεχνικών τομών / εξελίξεων</a:t>
            </a:r>
          </a:p>
        </p:txBody>
      </p:sp>
    </p:spTree>
    <p:extLst>
      <p:ext uri="{BB962C8B-B14F-4D97-AF65-F5344CB8AC3E}">
        <p14:creationId xmlns:p14="http://schemas.microsoft.com/office/powerpoint/2010/main" val="61539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Χώροι εστίασης και σίτισης (</a:t>
            </a:r>
            <a:r>
              <a:rPr lang="en-US" altLang="el-GR" sz="2800" dirty="0" err="1">
                <a:solidFill>
                  <a:srgbClr val="00B050"/>
                </a:solidFill>
              </a:rPr>
              <a:t>HoReCA</a:t>
            </a:r>
            <a:r>
              <a:rPr lang="en-US" altLang="el-GR" sz="2800" dirty="0">
                <a:solidFill>
                  <a:srgbClr val="00B050"/>
                </a:solidFill>
              </a:rPr>
              <a:t>)</a:t>
            </a:r>
            <a:r>
              <a:rPr lang="el-GR" altLang="el-GR" sz="2800" dirty="0">
                <a:solidFill>
                  <a:srgbClr val="00B050"/>
                </a:solidFill>
              </a:rPr>
              <a:t> </a:t>
            </a:r>
            <a:r>
              <a:rPr lang="en-US" altLang="el-GR" sz="2800" dirty="0">
                <a:solidFill>
                  <a:schemeClr val="folHlink"/>
                </a:solidFill>
              </a:rPr>
              <a:t>– </a:t>
            </a:r>
            <a:r>
              <a:rPr lang="el-GR" altLang="el-GR" sz="2800" dirty="0">
                <a:solidFill>
                  <a:schemeClr val="folHlink"/>
                </a:solidFill>
              </a:rPr>
              <a:t>ξενοδοχεία, εστιατόρια, χώροι υποδοχής επισκεπτών κλπ.,</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ενισχυμένο σκυρόδεμα </a:t>
            </a:r>
            <a:r>
              <a:rPr lang="el-GR" altLang="el-GR" sz="2800" dirty="0">
                <a:solidFill>
                  <a:schemeClr val="folHlink"/>
                </a:solidFill>
              </a:rPr>
              <a:t>– μεγαλύτερη, φθηνότερη, ευελιξία στη μορφολογία των κατασκευών, μπαλκόνια κλπ., </a:t>
            </a:r>
            <a:r>
              <a:rPr lang="el-GR" altLang="el-GR" sz="2800" dirty="0">
                <a:solidFill>
                  <a:srgbClr val="00B050"/>
                </a:solidFill>
              </a:rPr>
              <a:t>και</a:t>
            </a:r>
            <a:endParaRPr lang="el-GR" altLang="el-GR" sz="2800" dirty="0">
              <a:solidFill>
                <a:schemeClr val="folHlink"/>
              </a:solidFill>
            </a:endParaRPr>
          </a:p>
        </p:txBody>
      </p:sp>
    </p:spTree>
    <p:extLst>
      <p:ext uri="{BB962C8B-B14F-4D97-AF65-F5344CB8AC3E}">
        <p14:creationId xmlns:p14="http://schemas.microsoft.com/office/powerpoint/2010/main" val="4030107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marL="0" indent="355600" eaLnBrk="1" hangingPunct="1">
              <a:lnSpc>
                <a:spcPct val="90000"/>
              </a:lnSpc>
              <a:buNone/>
              <a:defRPr/>
            </a:pPr>
            <a:r>
              <a:rPr lang="el-GR" altLang="el-GR" sz="2400" dirty="0">
                <a:solidFill>
                  <a:schemeClr val="tx2"/>
                </a:solidFill>
              </a:rPr>
              <a:t>Στην αντιληπτική παρακολουθούμε το ερμηνευτικό υπόβαθρο, ρητό ή άρρητο, συνειδητό ή ασυνείδητο, των ίδιων τον περιηγητών / τουριστών. Εξετάζουμε το συμβολικό, ιδεολογικό, πολιτισμικό πλαίσιο λειτουργίας τους αλλά και νομιμοποίησης των ταξιδιωτικών τους επιλογών. Μία διερεύνηση που καλύτερα, ίσως και μοναδικά, επιτυγχάνεται μέσα από την τέχνη, κάθε μορφής έργο ή δημιούργημα τέχνης.</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Clr>
                <a:srgbClr val="3333CC"/>
              </a:buClr>
              <a:buFont typeface="Wingdings" panose="05000000000000000000" pitchFamily="2" charset="2"/>
              <a:buNone/>
              <a:defRPr/>
            </a:pPr>
            <a:r>
              <a:rPr lang="el-GR" altLang="el-GR" sz="2400" dirty="0">
                <a:solidFill>
                  <a:srgbClr val="333399"/>
                </a:solidFill>
              </a:rPr>
              <a:t>Θα μπορούσαμε να τη θεωρήσουμε ‘</a:t>
            </a:r>
            <a:r>
              <a:rPr lang="el-GR" altLang="el-GR" sz="2400" dirty="0">
                <a:solidFill>
                  <a:schemeClr val="accent1">
                    <a:lumMod val="50000"/>
                  </a:schemeClr>
                </a:solidFill>
              </a:rPr>
              <a:t>φαινομενολογική</a:t>
            </a:r>
            <a:r>
              <a:rPr lang="el-GR" altLang="el-GR" sz="2400" dirty="0">
                <a:solidFill>
                  <a:srgbClr val="333399"/>
                </a:solidFill>
              </a:rPr>
              <a:t> προσέγγιση’.</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endParaRPr lang="el-GR" altLang="el-GR" sz="2400" dirty="0">
              <a:solidFill>
                <a:schemeClr val="tx2"/>
              </a:solidFill>
            </a:endParaRPr>
          </a:p>
        </p:txBody>
      </p:sp>
      <p:sp>
        <p:nvSpPr>
          <p:cNvPr id="44035" name="Rectangle 2"/>
          <p:cNvSpPr>
            <a:spLocks noGrp="1" noChangeArrowheads="1"/>
          </p:cNvSpPr>
          <p:nvPr>
            <p:ph type="title"/>
          </p:nvPr>
        </p:nvSpPr>
        <p:spPr>
          <a:xfrm>
            <a:off x="1774825" y="214313"/>
            <a:ext cx="8693150" cy="8382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extLst>
      <p:ext uri="{BB962C8B-B14F-4D97-AF65-F5344CB8AC3E}">
        <p14:creationId xmlns:p14="http://schemas.microsoft.com/office/powerpoint/2010/main" val="3558809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Χώροι εστίασης και σίτισης (</a:t>
            </a:r>
            <a:r>
              <a:rPr lang="en-US" altLang="el-GR" sz="2800" dirty="0" err="1">
                <a:solidFill>
                  <a:srgbClr val="00B050"/>
                </a:solidFill>
              </a:rPr>
              <a:t>HoReCA</a:t>
            </a:r>
            <a:r>
              <a:rPr lang="en-US" altLang="el-GR" sz="2800" dirty="0">
                <a:solidFill>
                  <a:srgbClr val="00B050"/>
                </a:solidFill>
              </a:rPr>
              <a:t>)</a:t>
            </a:r>
            <a:r>
              <a:rPr lang="el-GR" altLang="el-GR" sz="2800" dirty="0">
                <a:solidFill>
                  <a:srgbClr val="00B050"/>
                </a:solidFill>
              </a:rPr>
              <a:t> </a:t>
            </a:r>
            <a:r>
              <a:rPr lang="en-US" altLang="el-GR" sz="2800" dirty="0">
                <a:solidFill>
                  <a:schemeClr val="folHlink"/>
                </a:solidFill>
              </a:rPr>
              <a:t>– </a:t>
            </a:r>
            <a:r>
              <a:rPr lang="el-GR" altLang="el-GR" sz="2800" dirty="0">
                <a:solidFill>
                  <a:schemeClr val="folHlink"/>
                </a:solidFill>
              </a:rPr>
              <a:t>ξενοδοχεία, εστιατόρια, χώροι υποδοχής επισκεπτών κλπ.,</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πλαστικοποίηση εσωτερικών χώρων / νέα υλικά </a:t>
            </a:r>
            <a:r>
              <a:rPr lang="el-GR" altLang="el-GR" sz="2800" dirty="0">
                <a:solidFill>
                  <a:schemeClr val="folHlink"/>
                </a:solidFill>
              </a:rPr>
              <a:t>– λινόλεουμ, φορμάικα, κλπ.</a:t>
            </a:r>
            <a:endParaRPr lang="en-US"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err="1">
                <a:solidFill>
                  <a:srgbClr val="00B050"/>
                </a:solidFill>
              </a:rPr>
              <a:t>ψηφιοποίηση</a:t>
            </a:r>
            <a:r>
              <a:rPr lang="el-GR" altLang="el-GR" sz="2800" dirty="0">
                <a:solidFill>
                  <a:schemeClr val="folHlink"/>
                </a:solidFill>
              </a:rPr>
              <a:t> σε καταλύματα υψηλού και χαμηλού κόστους</a:t>
            </a:r>
          </a:p>
        </p:txBody>
      </p:sp>
    </p:spTree>
    <p:extLst>
      <p:ext uri="{BB962C8B-B14F-4D97-AF65-F5344CB8AC3E}">
        <p14:creationId xmlns:p14="http://schemas.microsoft.com/office/powerpoint/2010/main" val="340195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Χώροι εστίασης και σίτισης (</a:t>
            </a:r>
            <a:r>
              <a:rPr lang="en-US" altLang="el-GR" sz="2800" dirty="0" err="1">
                <a:solidFill>
                  <a:srgbClr val="00B050"/>
                </a:solidFill>
              </a:rPr>
              <a:t>HoReCA</a:t>
            </a:r>
            <a:r>
              <a:rPr lang="en-US" altLang="el-GR" sz="2800" dirty="0">
                <a:solidFill>
                  <a:srgbClr val="00B050"/>
                </a:solidFill>
              </a:rPr>
              <a:t>)</a:t>
            </a:r>
            <a:r>
              <a:rPr lang="el-GR" altLang="el-GR" sz="2800" dirty="0">
                <a:solidFill>
                  <a:srgbClr val="00B050"/>
                </a:solidFill>
              </a:rPr>
              <a:t> </a:t>
            </a:r>
            <a:r>
              <a:rPr lang="en-US" altLang="el-GR" sz="2800" dirty="0">
                <a:solidFill>
                  <a:schemeClr val="folHlink"/>
                </a:solidFill>
              </a:rPr>
              <a:t>– </a:t>
            </a:r>
            <a:r>
              <a:rPr lang="el-GR" altLang="el-GR" sz="2800" dirty="0">
                <a:solidFill>
                  <a:schemeClr val="folHlink"/>
                </a:solidFill>
              </a:rPr>
              <a:t>ξενοδοχεία, εστιατόρια, χώροι υποδοχής επισκεπτών κλπ.,</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Θεματικά</a:t>
            </a:r>
            <a:r>
              <a:rPr lang="el-GR" altLang="el-GR" sz="2800" dirty="0">
                <a:solidFill>
                  <a:schemeClr val="folHlink"/>
                </a:solidFill>
              </a:rPr>
              <a:t> και </a:t>
            </a:r>
            <a:r>
              <a:rPr lang="el-GR" altLang="el-GR" sz="2800" dirty="0">
                <a:solidFill>
                  <a:srgbClr val="00B050"/>
                </a:solidFill>
              </a:rPr>
              <a:t>χαμηλού κόστους (</a:t>
            </a:r>
            <a:r>
              <a:rPr lang="en-US" altLang="el-GR" sz="2800" dirty="0">
                <a:solidFill>
                  <a:srgbClr val="00B050"/>
                </a:solidFill>
              </a:rPr>
              <a:t>budget) </a:t>
            </a:r>
            <a:r>
              <a:rPr lang="el-GR" altLang="el-GR" sz="2800" dirty="0">
                <a:solidFill>
                  <a:schemeClr val="folHlink"/>
                </a:solidFill>
              </a:rPr>
              <a:t>ξενοδοχεία</a:t>
            </a:r>
          </a:p>
        </p:txBody>
      </p:sp>
    </p:spTree>
    <p:extLst>
      <p:ext uri="{BB962C8B-B14F-4D97-AF65-F5344CB8AC3E}">
        <p14:creationId xmlns:p14="http://schemas.microsoft.com/office/powerpoint/2010/main" val="2500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67148" y="243800"/>
            <a:ext cx="12024852" cy="3139321"/>
          </a:xfrm>
          <a:prstGeom prst="rect">
            <a:avLst/>
          </a:prstGeom>
        </p:spPr>
        <p:txBody>
          <a:bodyPr wrap="square">
            <a:spAutoFit/>
          </a:bodyPr>
          <a:lstStyle/>
          <a:p>
            <a:r>
              <a:rPr lang="en-US" dirty="0">
                <a:solidFill>
                  <a:srgbClr val="C00000"/>
                </a:solidFill>
                <a:hlinkClick r:id="rId2"/>
              </a:rPr>
              <a:t>https://www.scandichotels.com/hotels/sweden/stockholm/downtown-camper-by-scandic/gallery?carousel=true#image-29</a:t>
            </a:r>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l-GR" dirty="0">
              <a:solidFill>
                <a:srgbClr val="C00000"/>
              </a:solidFill>
            </a:endParaRPr>
          </a:p>
          <a:p>
            <a:endParaRPr lang="en-US" dirty="0">
              <a:solidFill>
                <a:srgbClr val="C00000"/>
              </a:solidFill>
            </a:endParaRPr>
          </a:p>
        </p:txBody>
      </p:sp>
      <p:sp>
        <p:nvSpPr>
          <p:cNvPr id="3" name="AutoShape 2" descr="Hotel Formule 1 Göteborg in Vastra Frolunda, Sweden - Lets Book Hot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Εικόνα 4"/>
          <p:cNvPicPr>
            <a:picLocks noChangeAspect="1"/>
          </p:cNvPicPr>
          <p:nvPr/>
        </p:nvPicPr>
        <p:blipFill>
          <a:blip r:embed="rId3"/>
          <a:stretch>
            <a:fillRect/>
          </a:stretch>
        </p:blipFill>
        <p:spPr>
          <a:xfrm>
            <a:off x="48933" y="836007"/>
            <a:ext cx="4554303" cy="3077232"/>
          </a:xfrm>
          <a:prstGeom prst="rect">
            <a:avLst/>
          </a:prstGeom>
        </p:spPr>
      </p:pic>
      <p:pic>
        <p:nvPicPr>
          <p:cNvPr id="6" name="Εικόνα 5"/>
          <p:cNvPicPr>
            <a:picLocks noChangeAspect="1"/>
          </p:cNvPicPr>
          <p:nvPr/>
        </p:nvPicPr>
        <p:blipFill>
          <a:blip r:embed="rId4"/>
          <a:stretch>
            <a:fillRect/>
          </a:stretch>
        </p:blipFill>
        <p:spPr>
          <a:xfrm>
            <a:off x="9189382" y="987248"/>
            <a:ext cx="2828211" cy="4304475"/>
          </a:xfrm>
          <a:prstGeom prst="rect">
            <a:avLst/>
          </a:prstGeom>
        </p:spPr>
      </p:pic>
      <p:pic>
        <p:nvPicPr>
          <p:cNvPr id="7" name="Εικόνα 6"/>
          <p:cNvPicPr>
            <a:picLocks noChangeAspect="1"/>
          </p:cNvPicPr>
          <p:nvPr/>
        </p:nvPicPr>
        <p:blipFill>
          <a:blip r:embed="rId5"/>
          <a:stretch>
            <a:fillRect/>
          </a:stretch>
        </p:blipFill>
        <p:spPr>
          <a:xfrm>
            <a:off x="4603236" y="3812512"/>
            <a:ext cx="4586146" cy="3045488"/>
          </a:xfrm>
          <a:prstGeom prst="rect">
            <a:avLst/>
          </a:prstGeom>
        </p:spPr>
      </p:pic>
    </p:spTree>
    <p:extLst>
      <p:ext uri="{BB962C8B-B14F-4D97-AF65-F5344CB8AC3E}">
        <p14:creationId xmlns:p14="http://schemas.microsoft.com/office/powerpoint/2010/main" val="29748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Μεταφορές </a:t>
            </a:r>
            <a:r>
              <a:rPr lang="en-US" altLang="el-GR" sz="2800" dirty="0">
                <a:solidFill>
                  <a:schemeClr val="folHlink"/>
                </a:solidFill>
              </a:rPr>
              <a:t>– </a:t>
            </a:r>
            <a:r>
              <a:rPr lang="el-GR" altLang="el-GR" sz="2800" dirty="0">
                <a:solidFill>
                  <a:schemeClr val="folHlink"/>
                </a:solidFill>
              </a:rPr>
              <a:t>ιδιωτικό αυτοκίνητο, αεροπλάνο, τρένα και πλοία υψηλής ταχύτητας,</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μετάβαση από το κάρβουνο στο πετρέλαιο </a:t>
            </a:r>
            <a:r>
              <a:rPr lang="el-GR" altLang="el-GR" sz="2800" dirty="0">
                <a:solidFill>
                  <a:schemeClr val="folHlink"/>
                </a:solidFill>
              </a:rPr>
              <a:t>– αξιόπιστες μαζικές μεταφορές</a:t>
            </a:r>
          </a:p>
        </p:txBody>
      </p:sp>
    </p:spTree>
    <p:extLst>
      <p:ext uri="{BB962C8B-B14F-4D97-AF65-F5344CB8AC3E}">
        <p14:creationId xmlns:p14="http://schemas.microsoft.com/office/powerpoint/2010/main" val="3698839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Χώροι τουριστικών / πολιτιστικών δράσεων</a:t>
            </a:r>
            <a:r>
              <a:rPr lang="en-US" altLang="el-GR" sz="2800" dirty="0">
                <a:solidFill>
                  <a:schemeClr val="folHlink"/>
                </a:solidFill>
              </a:rPr>
              <a:t>– </a:t>
            </a:r>
            <a:r>
              <a:rPr lang="el-GR" altLang="el-GR" sz="2800" dirty="0">
                <a:solidFill>
                  <a:schemeClr val="folHlink"/>
                </a:solidFill>
              </a:rPr>
              <a:t>μουσεία, χώροι πολιτισμού, αξιοθέατα κλπ.</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a:solidFill>
                  <a:srgbClr val="00B050"/>
                </a:solidFill>
              </a:rPr>
              <a:t>πολυμέσα, ψηφιακή τεχνολογία </a:t>
            </a:r>
            <a:r>
              <a:rPr lang="el-GR" altLang="el-GR" sz="2800" dirty="0">
                <a:solidFill>
                  <a:schemeClr val="folHlink"/>
                </a:solidFill>
              </a:rPr>
              <a:t>– </a:t>
            </a:r>
            <a:r>
              <a:rPr lang="el-GR" altLang="el-GR" sz="2800" dirty="0" err="1">
                <a:solidFill>
                  <a:schemeClr val="folHlink"/>
                </a:solidFill>
              </a:rPr>
              <a:t>διαδραστικές</a:t>
            </a:r>
            <a:r>
              <a:rPr lang="el-GR" altLang="el-GR" sz="2800" dirty="0">
                <a:solidFill>
                  <a:schemeClr val="folHlink"/>
                </a:solidFill>
              </a:rPr>
              <a:t> εκθέσεις / αναπαραστάσεις, </a:t>
            </a:r>
            <a:r>
              <a:rPr lang="el-GR" altLang="el-GR" sz="2800" dirty="0" err="1">
                <a:solidFill>
                  <a:schemeClr val="folHlink"/>
                </a:solidFill>
              </a:rPr>
              <a:t>αναπαραγωγικότητα</a:t>
            </a:r>
            <a:r>
              <a:rPr lang="el-GR" altLang="el-GR" sz="2800" dirty="0">
                <a:solidFill>
                  <a:schemeClr val="folHlink"/>
                </a:solidFill>
              </a:rPr>
              <a:t>, ανάδειξη συγκείμενων (</a:t>
            </a:r>
            <a:r>
              <a:rPr lang="en-US" altLang="el-GR" sz="2800" dirty="0" err="1">
                <a:solidFill>
                  <a:schemeClr val="folHlink"/>
                </a:solidFill>
              </a:rPr>
              <a:t>contextualisation</a:t>
            </a:r>
            <a:r>
              <a:rPr lang="en-US" altLang="el-GR" sz="2800" dirty="0">
                <a:solidFill>
                  <a:schemeClr val="folHlink"/>
                </a:solidFill>
              </a:rPr>
              <a:t>)</a:t>
            </a:r>
            <a:r>
              <a:rPr lang="el-GR" altLang="el-GR" sz="2800" dirty="0">
                <a:solidFill>
                  <a:schemeClr val="folHlink"/>
                </a:solidFill>
              </a:rPr>
              <a:t>, </a:t>
            </a:r>
            <a:r>
              <a:rPr lang="el-GR" altLang="el-GR" sz="2800" dirty="0" err="1">
                <a:solidFill>
                  <a:schemeClr val="folHlink"/>
                </a:solidFill>
              </a:rPr>
              <a:t>πολυθεματικότητα</a:t>
            </a:r>
            <a:endParaRPr lang="el-GR" altLang="el-GR" sz="2800" dirty="0">
              <a:solidFill>
                <a:schemeClr val="folHlink"/>
              </a:solidFill>
            </a:endParaRPr>
          </a:p>
        </p:txBody>
      </p:sp>
    </p:spTree>
    <p:extLst>
      <p:ext uri="{BB962C8B-B14F-4D97-AF65-F5344CB8AC3E}">
        <p14:creationId xmlns:p14="http://schemas.microsoft.com/office/powerpoint/2010/main" val="872905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Διάδοση αυτοκινήτου, ανάπτυξη αυτοκινητοδρόμων</a:t>
            </a: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Ανάπτυξη τουρισμού στη βόρεια πλευρά της Μεσογείου (Ιταλία, Ισπανία), αλλά και στις Άλπεις</a:t>
            </a:r>
          </a:p>
        </p:txBody>
      </p:sp>
    </p:spTree>
    <p:extLst>
      <p:ext uri="{BB962C8B-B14F-4D97-AF65-F5344CB8AC3E}">
        <p14:creationId xmlns:p14="http://schemas.microsoft.com/office/powerpoint/2010/main" val="4137150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rgbClr val="00B050"/>
                </a:solidFill>
              </a:rPr>
              <a:t>Αεροπορικές μεταφορές</a:t>
            </a:r>
          </a:p>
          <a:p>
            <a:pPr eaLnBrk="1" hangingPunct="1">
              <a:lnSpc>
                <a:spcPct val="150000"/>
              </a:lnSpc>
              <a:buFont typeface="Wingdings" panose="05000000000000000000" pitchFamily="2" charset="2"/>
              <a:buNone/>
            </a:pPr>
            <a:r>
              <a:rPr lang="el-GR" altLang="el-GR" sz="2800" dirty="0">
                <a:solidFill>
                  <a:schemeClr val="folHlink"/>
                </a:solidFill>
              </a:rPr>
              <a:t>Τέλη ’50, αεριωθούμενα (</a:t>
            </a:r>
            <a:r>
              <a:rPr lang="en-US" altLang="el-GR" sz="2800" dirty="0">
                <a:solidFill>
                  <a:schemeClr val="folHlink"/>
                </a:solidFill>
              </a:rPr>
              <a:t>Comet, </a:t>
            </a:r>
            <a:r>
              <a:rPr lang="el-GR" altLang="el-GR" sz="2800" dirty="0">
                <a:solidFill>
                  <a:schemeClr val="folHlink"/>
                </a:solidFill>
              </a:rPr>
              <a:t>O</a:t>
            </a:r>
            <a:r>
              <a:rPr lang="en-US" altLang="el-GR" sz="2800" dirty="0">
                <a:solidFill>
                  <a:schemeClr val="folHlink"/>
                </a:solidFill>
              </a:rPr>
              <a:t>ne Eleven, </a:t>
            </a:r>
            <a:r>
              <a:rPr lang="en-US" altLang="el-GR" sz="2800" dirty="0" err="1">
                <a:solidFill>
                  <a:schemeClr val="folHlink"/>
                </a:solidFill>
              </a:rPr>
              <a:t>Caravelle</a:t>
            </a:r>
            <a:r>
              <a:rPr lang="en-US" altLang="el-GR" sz="2800" dirty="0">
                <a:solidFill>
                  <a:schemeClr val="folHlink"/>
                </a:solidFill>
              </a:rPr>
              <a:t>)</a:t>
            </a: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a:t>
            </a:r>
          </a:p>
        </p:txBody>
      </p:sp>
    </p:spTree>
    <p:extLst>
      <p:ext uri="{BB962C8B-B14F-4D97-AF65-F5344CB8AC3E}">
        <p14:creationId xmlns:p14="http://schemas.microsoft.com/office/powerpoint/2010/main" val="61299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692150"/>
            <a:ext cx="7991475"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4648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781051"/>
            <a:ext cx="7200900"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4329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a:solidFill>
                  <a:schemeClr val="hlink"/>
                </a:solidFill>
              </a:rPr>
              <a:t>	</a:t>
            </a:r>
            <a:r>
              <a:rPr lang="el-GR" altLang="el-GR" sz="2800">
                <a:solidFill>
                  <a:srgbClr val="00B050"/>
                </a:solidFill>
              </a:rPr>
              <a:t>Αεροπορικές μεταφορές</a:t>
            </a:r>
          </a:p>
          <a:p>
            <a:pPr eaLnBrk="1" hangingPunct="1">
              <a:lnSpc>
                <a:spcPct val="150000"/>
              </a:lnSpc>
              <a:buFont typeface="Wingdings" panose="05000000000000000000" pitchFamily="2" charset="2"/>
              <a:buNone/>
            </a:pPr>
            <a:r>
              <a:rPr lang="el-GR" altLang="el-GR" sz="2800">
                <a:solidFill>
                  <a:schemeClr val="folHlink"/>
                </a:solidFill>
              </a:rPr>
              <a:t>Τέλη ’50, αεριωθούμενα (</a:t>
            </a:r>
            <a:r>
              <a:rPr lang="en-US" altLang="el-GR" sz="2800">
                <a:solidFill>
                  <a:schemeClr val="folHlink"/>
                </a:solidFill>
              </a:rPr>
              <a:t>Comet, </a:t>
            </a:r>
            <a:r>
              <a:rPr lang="el-GR" altLang="el-GR" sz="2800">
                <a:solidFill>
                  <a:schemeClr val="folHlink"/>
                </a:solidFill>
              </a:rPr>
              <a:t>O</a:t>
            </a:r>
            <a:r>
              <a:rPr lang="en-US" altLang="el-GR" sz="2800">
                <a:solidFill>
                  <a:schemeClr val="folHlink"/>
                </a:solidFill>
              </a:rPr>
              <a:t>ne Eleven, Caravelle)</a:t>
            </a: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Τέλη ’60, ευρέος πλάτους / διπλού διαδρόμου</a:t>
            </a:r>
            <a:r>
              <a:rPr lang="en-US" altLang="el-GR" sz="2800">
                <a:solidFill>
                  <a:schemeClr val="folHlink"/>
                </a:solidFill>
              </a:rPr>
              <a:t> (Boeing 747, DC 10, </a:t>
            </a:r>
            <a:r>
              <a:rPr lang="el-GR" altLang="el-GR" sz="2800">
                <a:solidFill>
                  <a:schemeClr val="folHlink"/>
                </a:solidFill>
              </a:rPr>
              <a:t>T</a:t>
            </a:r>
            <a:r>
              <a:rPr lang="en-US" altLang="el-GR" sz="2800">
                <a:solidFill>
                  <a:schemeClr val="folHlink"/>
                </a:solidFill>
              </a:rPr>
              <a:t>ristar</a:t>
            </a:r>
            <a:r>
              <a:rPr lang="el-GR" altLang="el-GR" sz="2800">
                <a:solidFill>
                  <a:schemeClr val="folHlink"/>
                </a:solidFill>
              </a:rPr>
              <a:t>,</a:t>
            </a:r>
            <a:r>
              <a:rPr lang="en-US" altLang="el-GR" sz="2800">
                <a:solidFill>
                  <a:schemeClr val="folHlink"/>
                </a:solidFill>
              </a:rPr>
              <a:t> Airbus)</a:t>
            </a:r>
            <a:endParaRPr lang="el-GR" altLang="el-GR" sz="2800">
              <a:solidFill>
                <a:schemeClr val="folHlink"/>
              </a:solidFill>
            </a:endParaRP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	</a:t>
            </a:r>
          </a:p>
        </p:txBody>
      </p:sp>
    </p:spTree>
    <p:extLst>
      <p:ext uri="{BB962C8B-B14F-4D97-AF65-F5344CB8AC3E}">
        <p14:creationId xmlns:p14="http://schemas.microsoft.com/office/powerpoint/2010/main" val="1501770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6147" name="Rectangle 3"/>
          <p:cNvSpPr>
            <a:spLocks noGrp="1" noChangeArrowheads="1"/>
          </p:cNvSpPr>
          <p:nvPr>
            <p:ph type="body" idx="1"/>
          </p:nvPr>
        </p:nvSpPr>
        <p:spPr>
          <a:xfrm>
            <a:off x="2424113" y="1989138"/>
            <a:ext cx="7416800" cy="4114800"/>
          </a:xfrm>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marL="0" indent="0" algn="ctr" eaLnBrk="1" hangingPunct="1">
              <a:lnSpc>
                <a:spcPct val="90000"/>
              </a:lnSpc>
              <a:buNone/>
              <a:defRPr/>
            </a:pPr>
            <a:r>
              <a:rPr lang="el-GR" altLang="el-GR" dirty="0">
                <a:solidFill>
                  <a:schemeClr val="accent1">
                    <a:lumMod val="50000"/>
                  </a:schemeClr>
                </a:solidFill>
              </a:rPr>
              <a:t>Δύο</a:t>
            </a:r>
            <a:r>
              <a:rPr lang="el-GR" altLang="el-GR" dirty="0">
                <a:solidFill>
                  <a:schemeClr val="tx2"/>
                </a:solidFill>
              </a:rPr>
              <a:t> εργασίες, μία πραγματολογικής και μία αντιληπτικής θεματικής</a:t>
            </a:r>
          </a:p>
          <a:p>
            <a:pPr marL="0" indent="0" algn="ctr" eaLnBrk="1" hangingPunct="1">
              <a:lnSpc>
                <a:spcPct val="90000"/>
              </a:lnSpc>
              <a:buNone/>
              <a:defRPr/>
            </a:pPr>
            <a:endParaRPr lang="el-GR" altLang="el-GR" dirty="0">
              <a:solidFill>
                <a:schemeClr val="tx2"/>
              </a:solidFill>
            </a:endParaRPr>
          </a:p>
          <a:p>
            <a:pPr marL="0" indent="0" algn="ctr" eaLnBrk="1" hangingPunct="1">
              <a:lnSpc>
                <a:spcPct val="90000"/>
              </a:lnSpc>
              <a:buNone/>
              <a:defRPr/>
            </a:pPr>
            <a:r>
              <a:rPr lang="el-GR" altLang="el-GR" dirty="0">
                <a:solidFill>
                  <a:schemeClr val="tx2"/>
                </a:solidFill>
              </a:rPr>
              <a:t>από τις οποίες τη </a:t>
            </a:r>
            <a:r>
              <a:rPr lang="el-GR" altLang="el-GR" dirty="0">
                <a:solidFill>
                  <a:schemeClr val="accent1">
                    <a:lumMod val="50000"/>
                  </a:schemeClr>
                </a:solidFill>
              </a:rPr>
              <a:t>μία</a:t>
            </a:r>
            <a:r>
              <a:rPr lang="el-GR" altLang="el-GR" dirty="0">
                <a:solidFill>
                  <a:schemeClr val="tx2"/>
                </a:solidFill>
              </a:rPr>
              <a:t> παρουσιάζετε στο μάθημα προς το τέλος του Εξαμήνου</a:t>
            </a:r>
          </a:p>
          <a:p>
            <a:pPr eaLnBrk="1" hangingPunct="1">
              <a:lnSpc>
                <a:spcPct val="90000"/>
              </a:lnSpc>
              <a:buFont typeface="Wingdings" panose="05000000000000000000" pitchFamily="2" charset="2"/>
              <a:buNone/>
              <a:defRPr/>
            </a:pPr>
            <a:endParaRPr lang="el-GR" altLang="el-GR" sz="2800" dirty="0">
              <a:solidFill>
                <a:schemeClr val="tx2"/>
              </a:solidFill>
            </a:endParaRPr>
          </a:p>
          <a:p>
            <a:pPr eaLnBrk="1" hangingPunct="1">
              <a:lnSpc>
                <a:spcPct val="90000"/>
              </a:lnSpc>
              <a:buFont typeface="Wingdings" panose="05000000000000000000" pitchFamily="2" charset="2"/>
              <a:buNone/>
              <a:defRPr/>
            </a:pPr>
            <a:endParaRPr lang="el-GR" altLang="el-GR" sz="2400" dirty="0">
              <a:solidFill>
                <a:schemeClr val="tx2"/>
              </a:solidFill>
            </a:endParaRPr>
          </a:p>
          <a:p>
            <a:pPr algn="ctr" eaLnBrk="1" hangingPunct="1">
              <a:lnSpc>
                <a:spcPct val="90000"/>
              </a:lnSpc>
              <a:buFont typeface="Wingdings" panose="05000000000000000000" pitchFamily="2" charset="2"/>
              <a:buNone/>
              <a:defRPr/>
            </a:pPr>
            <a:endParaRPr lang="en-GB" altLang="el-GR" sz="2400" dirty="0">
              <a:solidFill>
                <a:schemeClr val="tx2"/>
              </a:solidFill>
            </a:endParaRPr>
          </a:p>
        </p:txBody>
      </p:sp>
    </p:spTree>
    <p:extLst>
      <p:ext uri="{BB962C8B-B14F-4D97-AF65-F5344CB8AC3E}">
        <p14:creationId xmlns:p14="http://schemas.microsoft.com/office/powerpoint/2010/main" val="21693446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8914"/>
            <a:ext cx="84963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1505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0"/>
            <a:ext cx="8640763" cy="588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9043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1"/>
            <a:ext cx="89598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027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6" name="Picture 2" descr="Αυτός είναι ο θρύλος του υπερηχητικού Concorde | Pagenews.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15888"/>
            <a:ext cx="7092950"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31950" y="5589588"/>
            <a:ext cx="9036050" cy="1016000"/>
          </a:xfrm>
          <a:prstGeom prst="rect">
            <a:avLst/>
          </a:prstGeom>
          <a:noFill/>
        </p:spPr>
        <p:txBody>
          <a:bodyPr>
            <a:spAutoFit/>
          </a:bodyPr>
          <a:lstStyle/>
          <a:p>
            <a:pPr eaLnBrk="0" fontAlgn="base" hangingPunct="0">
              <a:spcBef>
                <a:spcPct val="0"/>
              </a:spcBef>
              <a:spcAft>
                <a:spcPct val="0"/>
              </a:spcAft>
              <a:defRPr/>
            </a:pPr>
            <a:r>
              <a:rPr lang="el-GR" sz="2000" dirty="0">
                <a:solidFill>
                  <a:srgbClr val="3333CC"/>
                </a:solidFill>
                <a:latin typeface="Tahoma"/>
              </a:rPr>
              <a:t>Πρώτη πτήση: 2/3/1969</a:t>
            </a:r>
          </a:p>
          <a:p>
            <a:pPr eaLnBrk="0" fontAlgn="base" hangingPunct="0">
              <a:spcBef>
                <a:spcPct val="0"/>
              </a:spcBef>
              <a:spcAft>
                <a:spcPct val="0"/>
              </a:spcAft>
              <a:defRPr/>
            </a:pPr>
            <a:r>
              <a:rPr lang="el-GR" sz="2000" dirty="0">
                <a:solidFill>
                  <a:srgbClr val="3333CC"/>
                </a:solidFill>
                <a:latin typeface="Tahoma"/>
              </a:rPr>
              <a:t>Εμπορική λειτουργία: 1976-2003</a:t>
            </a:r>
          </a:p>
          <a:p>
            <a:pPr eaLnBrk="0" fontAlgn="base" hangingPunct="0">
              <a:spcBef>
                <a:spcPct val="0"/>
              </a:spcBef>
              <a:spcAft>
                <a:spcPct val="0"/>
              </a:spcAft>
              <a:defRPr/>
            </a:pPr>
            <a:r>
              <a:rPr lang="el-GR" sz="2000" dirty="0">
                <a:solidFill>
                  <a:srgbClr val="3333CC"/>
                </a:solidFill>
                <a:latin typeface="Tahoma"/>
              </a:rPr>
              <a:t>Παραγωγή 20 αεροσκαφών, εκ των οποίων 14 για εμπορική χρήση: 1965-79</a:t>
            </a:r>
            <a:endParaRPr lang="en-GB" sz="2000" dirty="0">
              <a:solidFill>
                <a:srgbClr val="3333CC"/>
              </a:solidFill>
              <a:latin typeface="Tahoma"/>
            </a:endParaRPr>
          </a:p>
        </p:txBody>
      </p:sp>
    </p:spTree>
    <p:extLst>
      <p:ext uri="{BB962C8B-B14F-4D97-AF65-F5344CB8AC3E}">
        <p14:creationId xmlns:p14="http://schemas.microsoft.com/office/powerpoint/2010/main" val="29833213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3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950" y="908051"/>
            <a:ext cx="91440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216275" y="5805489"/>
            <a:ext cx="5759450" cy="554037"/>
          </a:xfrm>
          <a:prstGeom prst="rect">
            <a:avLst/>
          </a:prstGeom>
        </p:spPr>
        <p:txBody>
          <a:bodyPr>
            <a:spAutoFit/>
          </a:bodyPr>
          <a:lstStyle/>
          <a:p>
            <a:pPr marL="342900" indent="-342900" fontAlgn="base">
              <a:lnSpc>
                <a:spcPct val="150000"/>
              </a:lnSpc>
              <a:spcBef>
                <a:spcPct val="20000"/>
              </a:spcBef>
              <a:spcAft>
                <a:spcPct val="0"/>
              </a:spcAft>
              <a:buClr>
                <a:srgbClr val="3333CC"/>
              </a:buClr>
              <a:buSzPct val="60000"/>
              <a:defRPr/>
            </a:pPr>
            <a:r>
              <a:rPr lang="en-GB" altLang="el-GR" sz="2000" kern="0" dirty="0">
                <a:solidFill>
                  <a:srgbClr val="3333CC"/>
                </a:solidFill>
                <a:latin typeface="Tahoma"/>
                <a:hlinkClick r:id="rId3"/>
              </a:rPr>
              <a:t>https://www.youtube.com/watch?v=tx0gMidbJvI</a:t>
            </a:r>
            <a:endParaRPr lang="el-GR" altLang="el-GR" sz="2000" kern="0" dirty="0">
              <a:solidFill>
                <a:srgbClr val="3333CC"/>
              </a:solidFill>
              <a:latin typeface="Tahoma"/>
              <a:hlinkClick r:id="rId3"/>
            </a:endParaRPr>
          </a:p>
        </p:txBody>
      </p:sp>
    </p:spTree>
    <p:extLst>
      <p:ext uri="{BB962C8B-B14F-4D97-AF65-F5344CB8AC3E}">
        <p14:creationId xmlns:p14="http://schemas.microsoft.com/office/powerpoint/2010/main" val="9429286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Επιχειρησιακές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Συμβατικές εθνικές εταιρίες</a:t>
            </a:r>
          </a:p>
          <a:p>
            <a:pPr eaLnBrk="1" hangingPunct="1">
              <a:lnSpc>
                <a:spcPct val="150000"/>
              </a:lnSpc>
              <a:buFont typeface="Wingdings" panose="05000000000000000000" pitchFamily="2" charset="2"/>
              <a:buNone/>
            </a:pPr>
            <a:r>
              <a:rPr lang="el-GR" altLang="el-GR" sz="2800" dirty="0">
                <a:solidFill>
                  <a:schemeClr val="folHlink"/>
                </a:solidFill>
              </a:rPr>
              <a:t>	Πτήσεις τσάρτερ</a:t>
            </a:r>
          </a:p>
          <a:p>
            <a:pPr eaLnBrk="1" hangingPunct="1">
              <a:lnSpc>
                <a:spcPct val="150000"/>
              </a:lnSpc>
              <a:buFont typeface="Wingdings" panose="05000000000000000000" pitchFamily="2" charset="2"/>
              <a:buNone/>
            </a:pPr>
            <a:r>
              <a:rPr lang="el-GR" altLang="el-GR" sz="2800" dirty="0">
                <a:solidFill>
                  <a:schemeClr val="folHlink"/>
                </a:solidFill>
              </a:rPr>
              <a:t>	Αεροπορικές εταιρίες χαμηλού κόστους</a:t>
            </a:r>
          </a:p>
        </p:txBody>
      </p:sp>
    </p:spTree>
    <p:extLst>
      <p:ext uri="{BB962C8B-B14F-4D97-AF65-F5344CB8AC3E}">
        <p14:creationId xmlns:p14="http://schemas.microsoft.com/office/powerpoint/2010/main" val="28957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Επιχειρησιακές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Από τα υπερωκεάνια στα κρουαζιερόπλοια</a:t>
            </a:r>
          </a:p>
        </p:txBody>
      </p:sp>
    </p:spTree>
    <p:extLst>
      <p:ext uri="{BB962C8B-B14F-4D97-AF65-F5344CB8AC3E}">
        <p14:creationId xmlns:p14="http://schemas.microsoft.com/office/powerpoint/2010/main" val="3218710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2373C55-B5B7-FC9D-C7A9-60A0F81B3352}"/>
              </a:ext>
            </a:extLst>
          </p:cNvPr>
          <p:cNvPicPr>
            <a:picLocks noChangeAspect="1"/>
          </p:cNvPicPr>
          <p:nvPr/>
        </p:nvPicPr>
        <p:blipFill>
          <a:blip r:embed="rId2"/>
          <a:stretch>
            <a:fillRect/>
          </a:stretch>
        </p:blipFill>
        <p:spPr>
          <a:xfrm>
            <a:off x="2357437" y="1023937"/>
            <a:ext cx="7477125" cy="4810125"/>
          </a:xfrm>
          <a:prstGeom prst="rect">
            <a:avLst/>
          </a:prstGeom>
        </p:spPr>
      </p:pic>
      <p:sp>
        <p:nvSpPr>
          <p:cNvPr id="232451" name="Rectangle 3"/>
          <p:cNvSpPr>
            <a:spLocks noGrp="1" noChangeArrowheads="1"/>
          </p:cNvSpPr>
          <p:nvPr>
            <p:ph type="body" idx="1"/>
          </p:nvPr>
        </p:nvSpPr>
        <p:spPr>
          <a:xfrm>
            <a:off x="2357438" y="5949696"/>
            <a:ext cx="7477124" cy="475488"/>
          </a:xfrm>
        </p:spPr>
        <p:txBody>
          <a:bodyPr/>
          <a:lstStyle/>
          <a:p>
            <a:pPr marL="0" indent="0" algn="ctr">
              <a:buNone/>
            </a:pPr>
            <a:r>
              <a:rPr lang="en-GB" altLang="el-GR" sz="2000" dirty="0">
                <a:solidFill>
                  <a:schemeClr val="folHlink"/>
                </a:solidFill>
              </a:rPr>
              <a:t>ss Andrea </a:t>
            </a:r>
            <a:r>
              <a:rPr lang="en-GB" altLang="el-GR" sz="2000" dirty="0" err="1">
                <a:solidFill>
                  <a:schemeClr val="folHlink"/>
                </a:solidFill>
              </a:rPr>
              <a:t>Doria</a:t>
            </a:r>
            <a:endParaRPr lang="el-GR" altLang="el-GR" sz="2000" dirty="0">
              <a:solidFill>
                <a:schemeClr val="folHlink"/>
              </a:solidFill>
            </a:endParaRPr>
          </a:p>
        </p:txBody>
      </p:sp>
    </p:spTree>
    <p:extLst>
      <p:ext uri="{BB962C8B-B14F-4D97-AF65-F5344CB8AC3E}">
        <p14:creationId xmlns:p14="http://schemas.microsoft.com/office/powerpoint/2010/main" val="199214030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endParaRPr lang="el-GR" altLang="el-GR"/>
          </a:p>
        </p:txBody>
      </p:sp>
      <p:pic>
        <p:nvPicPr>
          <p:cNvPr id="232452" name="Picture 4" descr="T.s.s QUEEN ANNA MARIA.- T.s.s .OLYMP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093" y="2270033"/>
            <a:ext cx="6119813"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a:extLst>
              <a:ext uri="{FF2B5EF4-FFF2-40B4-BE49-F238E27FC236}">
                <a16:creationId xmlns:a16="http://schemas.microsoft.com/office/drawing/2014/main" id="{7F02AFA9-66D3-55A4-FD36-3E7B77877A94}"/>
              </a:ext>
            </a:extLst>
          </p:cNvPr>
          <p:cNvPicPr>
            <a:picLocks noChangeAspect="1"/>
          </p:cNvPicPr>
          <p:nvPr/>
        </p:nvPicPr>
        <p:blipFill>
          <a:blip r:embed="rId4"/>
          <a:stretch>
            <a:fillRect/>
          </a:stretch>
        </p:blipFill>
        <p:spPr>
          <a:xfrm flipV="1">
            <a:off x="3633216" y="6230111"/>
            <a:ext cx="4328160" cy="654667"/>
          </a:xfrm>
          <a:prstGeom prst="rect">
            <a:avLst/>
          </a:prstGeom>
        </p:spPr>
      </p:pic>
      <p:sp>
        <p:nvSpPr>
          <p:cNvPr id="21" name="TextBox 20">
            <a:extLst>
              <a:ext uri="{FF2B5EF4-FFF2-40B4-BE49-F238E27FC236}">
                <a16:creationId xmlns:a16="http://schemas.microsoft.com/office/drawing/2014/main" id="{F663CF1B-4865-AC65-BC1F-62ADD3A84868}"/>
              </a:ext>
            </a:extLst>
          </p:cNvPr>
          <p:cNvSpPr txBox="1"/>
          <p:nvPr/>
        </p:nvSpPr>
        <p:spPr>
          <a:xfrm>
            <a:off x="3036093" y="6197856"/>
            <a:ext cx="6119812"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None/>
              <a:tabLst/>
              <a:defRPr/>
            </a:pPr>
            <a:r>
              <a:rPr kumimoji="0" lang="en-GB" altLang="el-GR" sz="2000" b="0" i="0" u="none" strike="noStrike" kern="0" cap="none" spc="0" normalizeH="0" baseline="0" noProof="0" dirty="0">
                <a:ln>
                  <a:noFill/>
                </a:ln>
                <a:solidFill>
                  <a:srgbClr val="3333CC"/>
                </a:solidFill>
                <a:effectLst/>
                <a:uLnTx/>
                <a:uFillTx/>
                <a:latin typeface="Tahoma"/>
                <a:ea typeface="+mn-ea"/>
                <a:cs typeface="+mn-cs"/>
              </a:rPr>
              <a:t>ss </a:t>
            </a:r>
            <a:r>
              <a:rPr lang="en-GB" altLang="el-GR" sz="2000" kern="0" dirty="0">
                <a:solidFill>
                  <a:srgbClr val="3333CC"/>
                </a:solidFill>
                <a:latin typeface="Tahoma"/>
              </a:rPr>
              <a:t>Olympia </a:t>
            </a:r>
            <a:r>
              <a:rPr lang="el-GR" altLang="el-GR" sz="2000" kern="0" dirty="0">
                <a:solidFill>
                  <a:srgbClr val="3333CC"/>
                </a:solidFill>
                <a:latin typeface="Tahoma"/>
              </a:rPr>
              <a:t>και </a:t>
            </a:r>
            <a:r>
              <a:rPr lang="en-GB" altLang="el-GR" sz="2000" kern="0" dirty="0">
                <a:solidFill>
                  <a:srgbClr val="3333CC"/>
                </a:solidFill>
                <a:latin typeface="Tahoma"/>
              </a:rPr>
              <a:t>Anna-Maria</a:t>
            </a:r>
            <a:endParaRPr kumimoji="0" lang="el-GR" altLang="el-GR" sz="2000" b="0" i="0" u="none" strike="noStrike" kern="0" cap="none" spc="0" normalizeH="0" baseline="0" noProof="0" dirty="0">
              <a:ln>
                <a:noFill/>
              </a:ln>
              <a:solidFill>
                <a:srgbClr val="3333CC"/>
              </a:solidFill>
              <a:effectLst/>
              <a:uLnTx/>
              <a:uFillTx/>
              <a:latin typeface="Tahoma"/>
              <a:ea typeface="+mn-ea"/>
              <a:cs typeface="+mn-cs"/>
            </a:endParaRPr>
          </a:p>
        </p:txBody>
      </p:sp>
    </p:spTree>
    <p:extLst>
      <p:ext uri="{BB962C8B-B14F-4D97-AF65-F5344CB8AC3E}">
        <p14:creationId xmlns:p14="http://schemas.microsoft.com/office/powerpoint/2010/main" val="42008336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endParaRPr lang="el-GR" altLang="el-GR"/>
          </a:p>
        </p:txBody>
      </p:sp>
      <p:sp>
        <p:nvSpPr>
          <p:cNvPr id="233475" name="Rectangle 3"/>
          <p:cNvSpPr>
            <a:spLocks noGrp="1" noChangeArrowheads="1"/>
          </p:cNvSpPr>
          <p:nvPr>
            <p:ph type="body" idx="1"/>
          </p:nvPr>
        </p:nvSpPr>
        <p:spPr/>
        <p:txBody>
          <a:bodyPr/>
          <a:lstStyle/>
          <a:p>
            <a:endParaRPr lang="el-GR" altLang="el-GR"/>
          </a:p>
        </p:txBody>
      </p:sp>
      <p:pic>
        <p:nvPicPr>
          <p:cNvPr id="233476" name="Picture 6" descr="More than a hundred passengers on the Queen Mary 2 cruise ship have been struck down by suspected noroviru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2205039"/>
            <a:ext cx="59055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ontrols>
      <mc:AlternateContent xmlns:mc="http://schemas.openxmlformats.org/markup-compatibility/2006">
        <mc:Choice xmlns:v="urn:schemas-microsoft-com:vml" Requires="v">
          <p:control name="DefaultOcx" r:id="rId1" imgW="914400" imgH="228600"/>
        </mc:Choice>
        <mc:Fallback>
          <p:control name="DefaultOcx" r:id="rId1" imgW="914400" imgH="228600">
            <p:pic>
              <p:nvPicPr>
                <p:cNvPr id="233477" name="DefaultOcx"/>
                <p:cNvPicPr preferRelativeResize="0">
                  <a:picLocks noChangeArrowheads="1" noChangeShapeType="1"/>
                </p:cNvPicPr>
                <p:nvPr/>
              </p:nvPicPr>
              <p:blipFill>
                <a:blip r:embed="rId5"/>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Hidden1" r:id="rId2" imgW="914400" imgH="228600"/>
        </mc:Choice>
        <mc:Fallback>
          <p:control name="HTMLHidden1" r:id="rId2" imgW="914400" imgH="228600">
            <p:pic>
              <p:nvPicPr>
                <p:cNvPr id="233478" name="HTMLHidden1"/>
                <p:cNvPicPr preferRelativeResize="0">
                  <a:picLocks noChangeArrowheads="1" noChangeShapeType="1"/>
                </p:cNvPicPr>
                <p:nvPr/>
              </p:nvPicPr>
              <p:blipFill>
                <a:blip r:embed="rId6"/>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2034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Αποτέλεσμα εικόνας για alain de botton the art of travel">
            <a:extLst>
              <a:ext uri="{FF2B5EF4-FFF2-40B4-BE49-F238E27FC236}">
                <a16:creationId xmlns:a16="http://schemas.microsoft.com/office/drawing/2014/main" id="{0F7BD193-7D36-B0F5-AA12-FDB6AF294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260351"/>
            <a:ext cx="3305175"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57F01B70-666E-78DA-EB77-58E278E18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268413"/>
            <a:ext cx="3609975"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endParaRPr lang="el-GR" altLang="el-GR"/>
          </a:p>
        </p:txBody>
      </p:sp>
      <p:sp>
        <p:nvSpPr>
          <p:cNvPr id="234499" name="Rectangle 3"/>
          <p:cNvSpPr>
            <a:spLocks noGrp="1" noChangeArrowheads="1"/>
          </p:cNvSpPr>
          <p:nvPr>
            <p:ph type="body" idx="1"/>
          </p:nvPr>
        </p:nvSpPr>
        <p:spPr/>
        <p:txBody>
          <a:bodyPr/>
          <a:lstStyle/>
          <a:p>
            <a:endParaRPr lang="el-GR" altLang="el-GR"/>
          </a:p>
        </p:txBody>
      </p:sp>
      <p:pic>
        <p:nvPicPr>
          <p:cNvPr id="234500" name="Picture 4" descr="Guzzler: The ship uses 2,350,000 litres of water every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514350"/>
            <a:ext cx="91630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6579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endParaRPr lang="el-GR" altLang="el-GR"/>
          </a:p>
        </p:txBody>
      </p:sp>
      <p:sp>
        <p:nvSpPr>
          <p:cNvPr id="235523" name="Rectangle 3"/>
          <p:cNvSpPr>
            <a:spLocks noGrp="1" noChangeArrowheads="1"/>
          </p:cNvSpPr>
          <p:nvPr>
            <p:ph type="body" idx="1"/>
          </p:nvPr>
        </p:nvSpPr>
        <p:spPr/>
        <p:txBody>
          <a:bodyPr/>
          <a:lstStyle/>
          <a:p>
            <a:endParaRPr lang="el-GR" altLang="el-GR"/>
          </a:p>
        </p:txBody>
      </p:sp>
      <p:pic>
        <p:nvPicPr>
          <p:cNvPr id="235524" name="Picture 4" descr="Super sized: The Royal Caribbean cruise ship has the capacity to house 5,400 passengers and 2,394 c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88914"/>
            <a:ext cx="88566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2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endParaRPr lang="el-GR" altLang="el-GR"/>
          </a:p>
        </p:txBody>
      </p:sp>
      <p:sp>
        <p:nvSpPr>
          <p:cNvPr id="236547" name="Rectangle 3"/>
          <p:cNvSpPr>
            <a:spLocks noGrp="1" noChangeArrowheads="1"/>
          </p:cNvSpPr>
          <p:nvPr>
            <p:ph type="body" idx="1"/>
          </p:nvPr>
        </p:nvSpPr>
        <p:spPr/>
        <p:txBody>
          <a:bodyPr/>
          <a:lstStyle/>
          <a:p>
            <a:endParaRPr lang="el-GR" altLang="el-GR"/>
          </a:p>
        </p:txBody>
      </p:sp>
      <p:pic>
        <p:nvPicPr>
          <p:cNvPr id="236548" name="Picture 4" descr="1413373174001_wps_46_graphic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5038"/>
            <a:ext cx="91630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833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endParaRPr lang="el-GR" altLang="el-GR"/>
          </a:p>
        </p:txBody>
      </p:sp>
      <p:sp>
        <p:nvSpPr>
          <p:cNvPr id="237571" name="Rectangle 3"/>
          <p:cNvSpPr>
            <a:spLocks noGrp="1" noChangeArrowheads="1"/>
          </p:cNvSpPr>
          <p:nvPr>
            <p:ph type="body" idx="1"/>
          </p:nvPr>
        </p:nvSpPr>
        <p:spPr/>
        <p:txBody>
          <a:bodyPr/>
          <a:lstStyle/>
          <a:p>
            <a:endParaRPr lang="el-GR" altLang="el-GR"/>
          </a:p>
        </p:txBody>
      </p:sp>
      <p:pic>
        <p:nvPicPr>
          <p:cNvPr id="237572" name="Picture 4" descr="Entertainment: Oasis Of The Seas boasts a 750-seat arena and high-diving performance ven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381000"/>
            <a:ext cx="91630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0726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endParaRPr lang="el-GR" altLang="el-GR"/>
          </a:p>
        </p:txBody>
      </p:sp>
      <p:sp>
        <p:nvSpPr>
          <p:cNvPr id="238595" name="Rectangle 3"/>
          <p:cNvSpPr>
            <a:spLocks noGrp="1" noChangeArrowheads="1"/>
          </p:cNvSpPr>
          <p:nvPr>
            <p:ph type="body" idx="1"/>
          </p:nvPr>
        </p:nvSpPr>
        <p:spPr/>
        <p:txBody>
          <a:bodyPr/>
          <a:lstStyle/>
          <a:p>
            <a:endParaRPr lang="el-GR" altLang="el-GR"/>
          </a:p>
        </p:txBody>
      </p:sp>
      <p:pic>
        <p:nvPicPr>
          <p:cNvPr id="238596" name="Picture 4" descr="Record-breaking: The ship took over three years to build and the largest pool on the s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65088"/>
            <a:ext cx="8150225"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1372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endParaRPr lang="el-GR" altLang="el-GR"/>
          </a:p>
        </p:txBody>
      </p:sp>
      <p:sp>
        <p:nvSpPr>
          <p:cNvPr id="239619" name="Rectangle 3"/>
          <p:cNvSpPr>
            <a:spLocks noGrp="1" noChangeArrowheads="1"/>
          </p:cNvSpPr>
          <p:nvPr>
            <p:ph type="body" idx="1"/>
          </p:nvPr>
        </p:nvSpPr>
        <p:spPr/>
        <p:txBody>
          <a:bodyPr/>
          <a:lstStyle/>
          <a:p>
            <a:endParaRPr lang="el-GR" altLang="el-GR"/>
          </a:p>
        </p:txBody>
      </p:sp>
      <p:pic>
        <p:nvPicPr>
          <p:cNvPr id="239620" name="Picture 4" descr="Inside one of the Crown Loft su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76200"/>
            <a:ext cx="44767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6395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endParaRPr lang="el-GR" altLang="el-GR"/>
          </a:p>
        </p:txBody>
      </p:sp>
      <p:sp>
        <p:nvSpPr>
          <p:cNvPr id="240643" name="Rectangle 3"/>
          <p:cNvSpPr>
            <a:spLocks noGrp="1" noChangeArrowheads="1"/>
          </p:cNvSpPr>
          <p:nvPr>
            <p:ph type="body" idx="1"/>
          </p:nvPr>
        </p:nvSpPr>
        <p:spPr/>
        <p:txBody>
          <a:bodyPr/>
          <a:lstStyle/>
          <a:p>
            <a:endParaRPr lang="el-GR" altLang="el-GR"/>
          </a:p>
        </p:txBody>
      </p:sp>
      <p:pic>
        <p:nvPicPr>
          <p:cNvPr id="240644" name="Picture 4" descr="Wilderness on water: An outdoor park has more than 12,000 real plants and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31750"/>
            <a:ext cx="6911975"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095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l-GR" altLang="el-GR"/>
          </a:p>
        </p:txBody>
      </p:sp>
      <p:sp>
        <p:nvSpPr>
          <p:cNvPr id="241667" name="Rectangle 3"/>
          <p:cNvSpPr>
            <a:spLocks noGrp="1" noChangeArrowheads="1"/>
          </p:cNvSpPr>
          <p:nvPr>
            <p:ph type="body" idx="1"/>
          </p:nvPr>
        </p:nvSpPr>
        <p:spPr/>
        <p:txBody>
          <a:bodyPr/>
          <a:lstStyle/>
          <a:p>
            <a:endParaRPr lang="el-GR" altLang="el-GR"/>
          </a:p>
        </p:txBody>
      </p:sp>
      <p:pic>
        <p:nvPicPr>
          <p:cNvPr id="241668" name="Picture 4" descr="There is over 10,000 square metres of retail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53975"/>
            <a:ext cx="6911975"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3535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endParaRPr lang="el-GR" altLang="el-GR"/>
          </a:p>
        </p:txBody>
      </p:sp>
      <p:sp>
        <p:nvSpPr>
          <p:cNvPr id="242691" name="Rectangle 3"/>
          <p:cNvSpPr>
            <a:spLocks noGrp="1" noChangeArrowheads="1"/>
          </p:cNvSpPr>
          <p:nvPr>
            <p:ph type="body" idx="1"/>
          </p:nvPr>
        </p:nvSpPr>
        <p:spPr/>
        <p:txBody>
          <a:bodyPr/>
          <a:lstStyle/>
          <a:p>
            <a:endParaRPr lang="el-GR" altLang="el-GR"/>
          </a:p>
        </p:txBody>
      </p:sp>
      <p:pic>
        <p:nvPicPr>
          <p:cNvPr id="242692" name="Picture 4" descr="Record-breaking: The ship took over three years to build and the largest pool on the s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1113"/>
            <a:ext cx="817245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5119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endParaRPr lang="el-GR" altLang="el-GR"/>
          </a:p>
        </p:txBody>
      </p:sp>
      <p:sp>
        <p:nvSpPr>
          <p:cNvPr id="243715" name="Rectangle 3"/>
          <p:cNvSpPr>
            <a:spLocks noGrp="1" noChangeArrowheads="1"/>
          </p:cNvSpPr>
          <p:nvPr>
            <p:ph type="body" idx="1"/>
          </p:nvPr>
        </p:nvSpPr>
        <p:spPr/>
        <p:txBody>
          <a:bodyPr/>
          <a:lstStyle/>
          <a:p>
            <a:pPr marL="0" indent="0">
              <a:buNone/>
            </a:pPr>
            <a:r>
              <a:rPr lang="en-GB" altLang="el-GR" sz="2000">
                <a:solidFill>
                  <a:srgbClr val="FF0000"/>
                </a:solidFill>
              </a:rPr>
              <a:t>https://www.youtube.com/watch?v=uhLbFGYNDlI</a:t>
            </a:r>
            <a:endParaRPr lang="el-GR" altLang="el-GR" sz="2000">
              <a:solidFill>
                <a:srgbClr val="FF0000"/>
              </a:solidFill>
            </a:endParaRPr>
          </a:p>
          <a:p>
            <a:pPr marL="0" indent="0">
              <a:buNone/>
            </a:pPr>
            <a:endParaRPr lang="el-GR" altLang="el-GR" sz="2000">
              <a:solidFill>
                <a:srgbClr val="FF0000"/>
              </a:solidFill>
            </a:endParaRPr>
          </a:p>
          <a:p>
            <a:pPr marL="0" indent="0">
              <a:buNone/>
            </a:pPr>
            <a:r>
              <a:rPr lang="en-GB" altLang="el-GR" sz="2000">
                <a:solidFill>
                  <a:srgbClr val="FF0000"/>
                </a:solidFill>
              </a:rPr>
              <a:t>https://www.youtube.com/watch?v=NXuWgn-itbY</a:t>
            </a:r>
            <a:endParaRPr lang="el-GR" altLang="el-GR" sz="2000">
              <a:solidFill>
                <a:srgbClr val="FF0000"/>
              </a:solidFill>
            </a:endParaRPr>
          </a:p>
          <a:p>
            <a:pPr marL="0" indent="0">
              <a:buNone/>
            </a:pPr>
            <a:endParaRPr lang="el-GR" altLang="el-GR" sz="2000">
              <a:solidFill>
                <a:srgbClr val="FF0000"/>
              </a:solidFill>
            </a:endParaRPr>
          </a:p>
          <a:p>
            <a:pPr marL="0" indent="0">
              <a:buNone/>
            </a:pPr>
            <a:r>
              <a:rPr lang="en-GB" altLang="el-GR" sz="2000">
                <a:solidFill>
                  <a:srgbClr val="FF0000"/>
                </a:solidFill>
              </a:rPr>
              <a:t>http://www.dailymail.co.uk/travel/travel_news/article-2793859/oasis-seas-world-s-largest-cruise-ship-sails-uk-time.html</a:t>
            </a:r>
          </a:p>
        </p:txBody>
      </p:sp>
    </p:spTree>
    <p:extLst>
      <p:ext uri="{BB962C8B-B14F-4D97-AF65-F5344CB8AC3E}">
        <p14:creationId xmlns:p14="http://schemas.microsoft.com/office/powerpoint/2010/main" val="2046778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D722761-917B-D402-51DB-02C096C3EDAD}"/>
              </a:ext>
            </a:extLst>
          </p:cNvPr>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41987" name="Rectangle 3">
            <a:extLst>
              <a:ext uri="{FF2B5EF4-FFF2-40B4-BE49-F238E27FC236}">
                <a16:creationId xmlns:a16="http://schemas.microsoft.com/office/drawing/2014/main" id="{DE00ADF9-1B6C-FCDD-CF8D-251C1A4EFD34}"/>
              </a:ext>
            </a:extLst>
          </p:cNvPr>
          <p:cNvSpPr>
            <a:spLocks noGrp="1" noChangeArrowheads="1"/>
          </p:cNvSpPr>
          <p:nvPr>
            <p:ph type="body" idx="1"/>
          </p:nvPr>
        </p:nvSpPr>
        <p:spPr>
          <a:xfrm>
            <a:off x="2209800" y="2060575"/>
            <a:ext cx="7772400" cy="4114800"/>
          </a:xfrm>
        </p:spPr>
        <p:txBody>
          <a:bodyPr/>
          <a:lstStyle/>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r>
              <a:rPr lang="el-GR" altLang="el-GR" sz="2400">
                <a:solidFill>
                  <a:schemeClr val="tx2"/>
                </a:solidFill>
              </a:rPr>
              <a:t>	Υπότιτλος του μαθήματος θα μπορούσε να είναι και:</a:t>
            </a:r>
          </a:p>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r>
              <a:rPr lang="el-GR" altLang="el-GR" sz="2400">
                <a:solidFill>
                  <a:schemeClr val="tx2"/>
                </a:solidFill>
              </a:rPr>
              <a:t>			</a:t>
            </a:r>
            <a:r>
              <a:rPr lang="el-GR" altLang="el-GR" sz="2800">
                <a:solidFill>
                  <a:srgbClr val="C00000"/>
                </a:solidFill>
              </a:rPr>
              <a:t>Η Τέχνη του Ταξιδιού,</a:t>
            </a:r>
          </a:p>
          <a:p>
            <a:pPr eaLnBrk="1" hangingPunct="1">
              <a:lnSpc>
                <a:spcPct val="90000"/>
              </a:lnSpc>
              <a:buFont typeface="Wingdings" panose="05000000000000000000" pitchFamily="2" charset="2"/>
              <a:buNone/>
            </a:pPr>
            <a:r>
              <a:rPr lang="el-GR" altLang="el-GR" sz="2800">
                <a:solidFill>
                  <a:srgbClr val="C00000"/>
                </a:solidFill>
              </a:rPr>
              <a:t>					Το Ταξίδι στην Τέχνη</a:t>
            </a:r>
            <a:endParaRPr lang="en-GB" altLang="el-GR" sz="2800">
              <a:solidFill>
                <a:srgbClr val="C00000"/>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endParaRPr lang="el-GR" altLang="el-GR"/>
          </a:p>
        </p:txBody>
      </p:sp>
      <p:sp>
        <p:nvSpPr>
          <p:cNvPr id="244739" name="Rectangle 3"/>
          <p:cNvSpPr>
            <a:spLocks noGrp="1" noChangeArrowheads="1"/>
          </p:cNvSpPr>
          <p:nvPr>
            <p:ph type="body" idx="1"/>
          </p:nvPr>
        </p:nvSpPr>
        <p:spPr/>
        <p:txBody>
          <a:bodyPr/>
          <a:lstStyle/>
          <a:p>
            <a:endParaRPr lang="el-GR" altLang="el-GR"/>
          </a:p>
        </p:txBody>
      </p:sp>
      <p:pic>
        <p:nvPicPr>
          <p:cNvPr id="244740" name="Picture 4" descr="photo_gallery_clip_image01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2017713"/>
            <a:ext cx="69850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5823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el-GR" altLang="el-GR"/>
          </a:p>
        </p:txBody>
      </p:sp>
      <p:sp>
        <p:nvSpPr>
          <p:cNvPr id="245763" name="Rectangle 3"/>
          <p:cNvSpPr>
            <a:spLocks noGrp="1" noChangeArrowheads="1"/>
          </p:cNvSpPr>
          <p:nvPr>
            <p:ph type="body" idx="1"/>
          </p:nvPr>
        </p:nvSpPr>
        <p:spPr/>
        <p:txBody>
          <a:bodyPr/>
          <a:lstStyle/>
          <a:p>
            <a:endParaRPr lang="el-GR" altLang="el-GR"/>
          </a:p>
        </p:txBody>
      </p:sp>
      <p:pic>
        <p:nvPicPr>
          <p:cNvPr id="245764" name="Picture 4" descr="Windstar luxury sailing cruise va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4" y="1858964"/>
            <a:ext cx="59658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1497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a:solidFill>
                  <a:schemeClr val="hlink"/>
                </a:solidFill>
              </a:rPr>
              <a:t>	</a:t>
            </a:r>
            <a:r>
              <a:rPr lang="el-GR" altLang="el-GR" sz="2800">
                <a:solidFill>
                  <a:schemeClr val="folHlink"/>
                </a:solidFill>
              </a:rPr>
              <a:t>Τρένα υψηλών ταχυτήτων (</a:t>
            </a:r>
            <a:r>
              <a:rPr lang="en-US" altLang="el-GR" sz="2800">
                <a:solidFill>
                  <a:schemeClr val="folHlink"/>
                </a:solidFill>
              </a:rPr>
              <a:t>TGV), </a:t>
            </a:r>
            <a:r>
              <a:rPr lang="el-GR" altLang="el-GR" sz="2800">
                <a:solidFill>
                  <a:schemeClr val="folHlink"/>
                </a:solidFill>
              </a:rPr>
              <a:t>σιδηροδρομικές κρουαζιέρες</a:t>
            </a:r>
          </a:p>
        </p:txBody>
      </p:sp>
    </p:spTree>
    <p:extLst>
      <p:ext uri="{BB962C8B-B14F-4D97-AF65-F5344CB8AC3E}">
        <p14:creationId xmlns:p14="http://schemas.microsoft.com/office/powerpoint/2010/main" val="2103127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endParaRPr lang="el-GR" altLang="el-GR"/>
          </a:p>
        </p:txBody>
      </p:sp>
      <p:sp>
        <p:nvSpPr>
          <p:cNvPr id="248835" name="Rectangle 3"/>
          <p:cNvSpPr>
            <a:spLocks noGrp="1" noChangeArrowheads="1"/>
          </p:cNvSpPr>
          <p:nvPr>
            <p:ph type="body" idx="1"/>
          </p:nvPr>
        </p:nvSpPr>
        <p:spPr>
          <a:xfrm>
            <a:off x="1774826" y="5805488"/>
            <a:ext cx="8704263" cy="431800"/>
          </a:xfrm>
        </p:spPr>
        <p:txBody>
          <a:bodyPr/>
          <a:lstStyle/>
          <a:p>
            <a:pPr marL="0" indent="0">
              <a:buNone/>
            </a:pPr>
            <a:r>
              <a:rPr lang="el-GR" altLang="el-GR" sz="2400">
                <a:solidFill>
                  <a:schemeClr val="folHlink"/>
                </a:solidFill>
              </a:rPr>
              <a:t>Πρώτα</a:t>
            </a:r>
            <a:r>
              <a:rPr lang="el-GR" altLang="el-GR" sz="2800">
                <a:solidFill>
                  <a:schemeClr val="folHlink"/>
                </a:solidFill>
              </a:rPr>
              <a:t> γαλλικά </a:t>
            </a:r>
            <a:r>
              <a:rPr lang="en-US" altLang="el-GR" sz="2800">
                <a:solidFill>
                  <a:schemeClr val="folHlink"/>
                </a:solidFill>
              </a:rPr>
              <a:t>TGV (</a:t>
            </a:r>
            <a:r>
              <a:rPr lang="el-GR" altLang="el-GR" sz="2800">
                <a:solidFill>
                  <a:schemeClr val="folHlink"/>
                </a:solidFill>
              </a:rPr>
              <a:t>Παρίσι-Λυών, Σεπτέμβριος 1981</a:t>
            </a:r>
          </a:p>
        </p:txBody>
      </p:sp>
      <p:pic>
        <p:nvPicPr>
          <p:cNvPr id="2488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692150"/>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1913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endParaRPr lang="el-GR" altLang="el-GR"/>
          </a:p>
        </p:txBody>
      </p:sp>
      <p:sp>
        <p:nvSpPr>
          <p:cNvPr id="249859" name="Rectangle 3"/>
          <p:cNvSpPr>
            <a:spLocks noGrp="1" noChangeArrowheads="1"/>
          </p:cNvSpPr>
          <p:nvPr>
            <p:ph type="body" idx="1"/>
          </p:nvPr>
        </p:nvSpPr>
        <p:spPr>
          <a:xfrm>
            <a:off x="1774826" y="5805488"/>
            <a:ext cx="8704263" cy="431800"/>
          </a:xfrm>
        </p:spPr>
        <p:txBody>
          <a:bodyPr/>
          <a:lstStyle/>
          <a:p>
            <a:pPr marL="0" indent="0" algn="ctr">
              <a:buNone/>
            </a:pPr>
            <a:r>
              <a:rPr lang="el-GR" altLang="el-GR" sz="2400">
                <a:solidFill>
                  <a:schemeClr val="folHlink"/>
                </a:solidFill>
              </a:rPr>
              <a:t>Πρώτα γαλλικά διώροφα </a:t>
            </a:r>
            <a:r>
              <a:rPr lang="en-US" altLang="el-GR" sz="2400">
                <a:solidFill>
                  <a:schemeClr val="folHlink"/>
                </a:solidFill>
              </a:rPr>
              <a:t>TGV</a:t>
            </a:r>
            <a:endParaRPr lang="el-GR" altLang="el-GR" sz="2400">
              <a:solidFill>
                <a:schemeClr val="folHlink"/>
              </a:solidFill>
            </a:endParaRPr>
          </a:p>
        </p:txBody>
      </p:sp>
      <p:pic>
        <p:nvPicPr>
          <p:cNvPr id="2498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25" y="549276"/>
            <a:ext cx="72390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3768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endParaRPr lang="el-GR" altLang="el-GR"/>
          </a:p>
        </p:txBody>
      </p:sp>
      <p:sp>
        <p:nvSpPr>
          <p:cNvPr id="250883" name="Rectangle 3"/>
          <p:cNvSpPr>
            <a:spLocks noGrp="1" noChangeArrowheads="1"/>
          </p:cNvSpPr>
          <p:nvPr>
            <p:ph type="body" idx="1"/>
          </p:nvPr>
        </p:nvSpPr>
        <p:spPr>
          <a:xfrm>
            <a:off x="1558926" y="5805488"/>
            <a:ext cx="9109075" cy="431800"/>
          </a:xfrm>
        </p:spPr>
        <p:txBody>
          <a:bodyPr/>
          <a:lstStyle/>
          <a:p>
            <a:pPr marL="0" indent="0" algn="ctr">
              <a:buNone/>
            </a:pPr>
            <a:r>
              <a:rPr lang="el-GR" altLang="el-GR" sz="2400">
                <a:solidFill>
                  <a:schemeClr val="folHlink"/>
                </a:solidFill>
              </a:rPr>
              <a:t>Τελευταίο μοντέλο γαλλικού </a:t>
            </a:r>
            <a:r>
              <a:rPr lang="en-US" altLang="el-GR" sz="2400">
                <a:solidFill>
                  <a:schemeClr val="folHlink"/>
                </a:solidFill>
              </a:rPr>
              <a:t>TGV</a:t>
            </a:r>
            <a:r>
              <a:rPr lang="el-GR" altLang="el-GR" sz="2400">
                <a:solidFill>
                  <a:schemeClr val="folHlink"/>
                </a:solidFill>
              </a:rPr>
              <a:t> στη γραμμή για Ελβετία</a:t>
            </a:r>
          </a:p>
        </p:txBody>
      </p:sp>
      <p:pic>
        <p:nvPicPr>
          <p:cNvPr id="2508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836613"/>
            <a:ext cx="728186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7433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endParaRPr lang="el-GR" altLang="el-GR"/>
          </a:p>
        </p:txBody>
      </p:sp>
      <p:sp>
        <p:nvSpPr>
          <p:cNvPr id="251907" name="Rectangle 3"/>
          <p:cNvSpPr>
            <a:spLocks noGrp="1" noChangeArrowheads="1"/>
          </p:cNvSpPr>
          <p:nvPr>
            <p:ph type="body" idx="1"/>
          </p:nvPr>
        </p:nvSpPr>
        <p:spPr>
          <a:xfrm>
            <a:off x="1558926" y="5805488"/>
            <a:ext cx="9109075" cy="431800"/>
          </a:xfrm>
        </p:spPr>
        <p:txBody>
          <a:bodyPr/>
          <a:lstStyle/>
          <a:p>
            <a:pPr marL="0" indent="0" algn="ctr">
              <a:buNone/>
            </a:pPr>
            <a:r>
              <a:rPr lang="en-GB" altLang="el-GR" sz="2400">
                <a:solidFill>
                  <a:schemeClr val="folHlink"/>
                </a:solidFill>
              </a:rPr>
              <a:t>Shanghai Maglev</a:t>
            </a:r>
            <a:endParaRPr lang="el-GR" altLang="el-GR" sz="2400">
              <a:solidFill>
                <a:schemeClr val="folHlink"/>
              </a:solidFill>
            </a:endParaRPr>
          </a:p>
        </p:txBody>
      </p:sp>
      <p:pic>
        <p:nvPicPr>
          <p:cNvPr id="251908" name="Picture 2" descr="C:\Users\Nikolos\Desktop\2379564-big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589" y="1700213"/>
            <a:ext cx="66008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9232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endParaRPr lang="el-GR" altLang="el-GR"/>
          </a:p>
        </p:txBody>
      </p:sp>
      <p:sp>
        <p:nvSpPr>
          <p:cNvPr id="252931" name="Rectangle 3"/>
          <p:cNvSpPr>
            <a:spLocks noGrp="1" noChangeArrowheads="1"/>
          </p:cNvSpPr>
          <p:nvPr>
            <p:ph type="body" idx="1"/>
          </p:nvPr>
        </p:nvSpPr>
        <p:spPr>
          <a:xfrm>
            <a:off x="1558926" y="5805488"/>
            <a:ext cx="9109075" cy="431800"/>
          </a:xfrm>
        </p:spPr>
        <p:txBody>
          <a:bodyPr/>
          <a:lstStyle/>
          <a:p>
            <a:pPr marL="0" indent="0" algn="ctr">
              <a:buNone/>
            </a:pPr>
            <a:r>
              <a:rPr lang="el-GR" altLang="el-GR" sz="2400" dirty="0">
                <a:solidFill>
                  <a:schemeClr val="folHlink"/>
                </a:solidFill>
              </a:rPr>
              <a:t>Τελευταίο </a:t>
            </a:r>
            <a:r>
              <a:rPr lang="el-GR" altLang="el-GR" sz="2400">
                <a:solidFill>
                  <a:schemeClr val="folHlink"/>
                </a:solidFill>
              </a:rPr>
              <a:t>μοντέλο γερμανικού </a:t>
            </a:r>
            <a:r>
              <a:rPr lang="fr-FR" altLang="el-GR" sz="2400" dirty="0">
                <a:solidFill>
                  <a:schemeClr val="folHlink"/>
                </a:solidFill>
              </a:rPr>
              <a:t>ICE</a:t>
            </a:r>
            <a:r>
              <a:rPr lang="el-GR" altLang="el-GR" sz="2400" dirty="0">
                <a:solidFill>
                  <a:schemeClr val="folHlink"/>
                </a:solidFill>
              </a:rPr>
              <a:t> στο </a:t>
            </a:r>
            <a:r>
              <a:rPr lang="en-US" altLang="el-GR" sz="2400" dirty="0" err="1">
                <a:solidFill>
                  <a:schemeClr val="folHlink"/>
                </a:solidFill>
              </a:rPr>
              <a:t>Gare</a:t>
            </a:r>
            <a:r>
              <a:rPr lang="en-US" altLang="el-GR" sz="2400" dirty="0">
                <a:solidFill>
                  <a:schemeClr val="folHlink"/>
                </a:solidFill>
              </a:rPr>
              <a:t> du Nord </a:t>
            </a:r>
            <a:r>
              <a:rPr lang="el-GR" altLang="el-GR" sz="2400" dirty="0">
                <a:solidFill>
                  <a:schemeClr val="folHlink"/>
                </a:solidFill>
              </a:rPr>
              <a:t>Βρυξελλών</a:t>
            </a:r>
          </a:p>
        </p:txBody>
      </p:sp>
      <p:pic>
        <p:nvPicPr>
          <p:cNvPr id="2529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381001"/>
            <a:ext cx="8083550" cy="538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1906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Μετάβαση στο μαζικό τουρισμό</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Τεχνολογικές αλλαγές:</a:t>
            </a:r>
          </a:p>
          <a:p>
            <a:pPr eaLnBrk="1" hangingPunct="1">
              <a:lnSpc>
                <a:spcPct val="150000"/>
              </a:lnSpc>
              <a:buFont typeface="Wingdings" panose="05000000000000000000" pitchFamily="2" charset="2"/>
              <a:buNone/>
            </a:pPr>
            <a:r>
              <a:rPr lang="el-GR" altLang="el-GR" sz="2800" dirty="0">
                <a:solidFill>
                  <a:schemeClr val="hlink"/>
                </a:solidFill>
              </a:rPr>
              <a:t>	</a:t>
            </a:r>
            <a:r>
              <a:rPr lang="el-GR" altLang="el-GR" sz="2800" dirty="0">
                <a:solidFill>
                  <a:schemeClr val="folHlink"/>
                </a:solidFill>
              </a:rPr>
              <a:t>Σιδηροδρομικές κρουαζιέρες</a:t>
            </a:r>
          </a:p>
        </p:txBody>
      </p:sp>
    </p:spTree>
    <p:extLst>
      <p:ext uri="{BB962C8B-B14F-4D97-AF65-F5344CB8AC3E}">
        <p14:creationId xmlns:p14="http://schemas.microsoft.com/office/powerpoint/2010/main" val="271275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3613151"/>
            <a:ext cx="4713287" cy="314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1268414"/>
            <a:ext cx="3441700" cy="518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9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33338"/>
            <a:ext cx="5575300" cy="354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288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768F655E-A682-ECF2-3F9F-5AD6BF4DD8A4}"/>
              </a:ext>
            </a:extLst>
          </p:cNvPr>
          <p:cNvSpPr>
            <a:spLocks noGrp="1" noChangeArrowheads="1"/>
          </p:cNvSpPr>
          <p:nvPr>
            <p:ph type="body" idx="1"/>
          </p:nvPr>
        </p:nvSpPr>
        <p:spPr/>
        <p:txBody>
          <a:bodyPr/>
          <a:lstStyle/>
          <a:p>
            <a:pPr marL="0" indent="355600" eaLnBrk="1" hangingPunct="1">
              <a:lnSpc>
                <a:spcPct val="90000"/>
              </a:lnSpc>
              <a:buNone/>
              <a:defRPr/>
            </a:pPr>
            <a:r>
              <a:rPr lang="el-GR" altLang="el-GR" sz="2400" dirty="0">
                <a:solidFill>
                  <a:schemeClr val="tx2"/>
                </a:solidFill>
              </a:rPr>
              <a:t>Στην αντιληπτική διάσταση του μαθήματος, μπορούν να επιλεγούν έργα από οποιοδήποτε πεδίο τέχνης – λογοτεχνία, κινηματογράφος / θέατρο, εικαστικές τέχνες, μουσική, κλπ.</a:t>
            </a:r>
            <a:endParaRPr lang="en-GB" altLang="el-GR" sz="2400" dirty="0">
              <a:solidFill>
                <a:schemeClr val="tx2"/>
              </a:solidFill>
            </a:endParaRPr>
          </a:p>
          <a:p>
            <a:pPr marL="0" indent="355600" eaLnBrk="1" hangingPunct="1">
              <a:lnSpc>
                <a:spcPct val="90000"/>
              </a:lnSpc>
              <a:buNone/>
              <a:defRPr/>
            </a:pPr>
            <a:endParaRPr lang="en-GB" altLang="el-GR" sz="2400" dirty="0">
              <a:solidFill>
                <a:schemeClr val="tx2"/>
              </a:solidFill>
            </a:endParaRPr>
          </a:p>
          <a:p>
            <a:pPr marL="0" indent="355600" eaLnBrk="1" hangingPunct="1">
              <a:lnSpc>
                <a:spcPct val="90000"/>
              </a:lnSpc>
              <a:buNone/>
              <a:defRPr/>
            </a:pPr>
            <a:r>
              <a:rPr lang="el-GR" altLang="el-GR" sz="2400" dirty="0">
                <a:solidFill>
                  <a:schemeClr val="tx2"/>
                </a:solidFill>
              </a:rPr>
              <a:t>Αυτά εξετάζονται ως προς το γενικότερο πολιτισμικό υπόβαθρο που τα χαρακτηρίζει και, κυρίως, ως προς τα ειδικότερα συμβολικά στοιχεία που αναδεικνύουν αντιλήψεις και στάσεις καταναλωτών (επισκέπτες) και παραγωγών (φορείς και κάτοικοι) τουριστικού έργου / ταξιδιωτικών εμπειριών απέναντι στους συγκεκριμένους προορισμούς και μορφές ταξιδιού /τουρισμού που αναφέρουν.</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endParaRPr lang="el-GR" altLang="el-GR" sz="2400" dirty="0">
              <a:solidFill>
                <a:schemeClr val="tx2"/>
              </a:solidFill>
            </a:endParaRPr>
          </a:p>
        </p:txBody>
      </p:sp>
      <p:sp>
        <p:nvSpPr>
          <p:cNvPr id="43011" name="Rectangle 2">
            <a:extLst>
              <a:ext uri="{FF2B5EF4-FFF2-40B4-BE49-F238E27FC236}">
                <a16:creationId xmlns:a16="http://schemas.microsoft.com/office/drawing/2014/main" id="{AC9FC3E9-D690-C389-FB5D-3989D433C171}"/>
              </a:ext>
            </a:extLst>
          </p:cNvPr>
          <p:cNvSpPr>
            <a:spLocks noGrp="1" noChangeArrowheads="1"/>
          </p:cNvSpPr>
          <p:nvPr>
            <p:ph type="title"/>
          </p:nvPr>
        </p:nvSpPr>
        <p:spPr>
          <a:xfrm>
            <a:off x="1774825" y="214313"/>
            <a:ext cx="8693150" cy="8382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4"/>
          <p:cNvSpPr/>
          <p:nvPr/>
        </p:nvSpPr>
        <p:spPr>
          <a:xfrm>
            <a:off x="1774800" y="189000"/>
            <a:ext cx="8641440" cy="107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0" i="0" u="none" strike="noStrike" kern="1200" cap="none" spc="0" normalizeH="0" baseline="0" noProof="0" dirty="0">
                <a:ln>
                  <a:noFill/>
                </a:ln>
                <a:solidFill>
                  <a:prstClr val="black"/>
                </a:solidFill>
                <a:effectLst/>
                <a:uLnTx/>
                <a:uFillTx/>
                <a:latin typeface="Arial"/>
                <a:ea typeface="DejaVu Sans"/>
                <a:cs typeface="DejaVu Sans"/>
              </a:rPr>
            </a:br>
            <a:r>
              <a:rPr kumimoji="0" lang="en-GB" sz="4400" b="0" i="0" u="none" strike="noStrike" kern="1200" cap="none" spc="-1" normalizeH="0" baseline="0" noProof="0" dirty="0">
                <a:ln>
                  <a:noFill/>
                </a:ln>
                <a:solidFill>
                  <a:srgbClr val="000000"/>
                </a:solidFill>
                <a:effectLst/>
                <a:uLnTx/>
                <a:uFillTx/>
                <a:latin typeface="Arial"/>
                <a:ea typeface="DejaVu Sans"/>
                <a:cs typeface="DejaVu Sans"/>
              </a:rPr>
              <a:t> </a:t>
            </a:r>
            <a:r>
              <a:rPr kumimoji="0" lang="el-GR" sz="2800" b="0" i="0" u="none" strike="noStrike" kern="1200" cap="none" spc="-1" normalizeH="0" baseline="0" noProof="0" dirty="0">
                <a:ln>
                  <a:noFill/>
                </a:ln>
                <a:solidFill>
                  <a:srgbClr val="009999"/>
                </a:solidFill>
                <a:effectLst/>
                <a:uLnTx/>
                <a:uFillTx/>
                <a:latin typeface="Calibri"/>
                <a:ea typeface="DejaVu Sans"/>
                <a:cs typeface="DejaVu Sans"/>
              </a:rPr>
              <a:t>Σχεδιασμός Τουρισμού και Ελεύθερου Χρόνου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1" normalizeH="0" baseline="0" noProof="0" dirty="0">
                <a:ln>
                  <a:noFill/>
                </a:ln>
                <a:solidFill>
                  <a:srgbClr val="009999"/>
                </a:solidFill>
                <a:effectLst/>
                <a:uLnTx/>
                <a:uFillTx/>
                <a:latin typeface="Calibri"/>
                <a:ea typeface="DejaVu Sans"/>
                <a:cs typeface="DejaVu Sans"/>
              </a:rPr>
              <a:t>2021-22</a:t>
            </a:r>
            <a:r>
              <a:rPr kumimoji="0" lang="el-GR" sz="2800" b="0" i="0" u="none" strike="noStrike" kern="1200" cap="none" spc="-1" normalizeH="0" baseline="0" noProof="0" dirty="0">
                <a:ln>
                  <a:noFill/>
                </a:ln>
                <a:solidFill>
                  <a:srgbClr val="99CC00"/>
                </a:solidFill>
                <a:effectLst/>
                <a:uLnTx/>
                <a:uFillTx/>
                <a:latin typeface="Arial"/>
                <a:ea typeface="DejaVu Sans"/>
                <a:cs typeface="DejaVu Sans"/>
              </a:rPr>
              <a:t> </a:t>
            </a:r>
            <a:r>
              <a:rPr kumimoji="0" lang="en-GB" sz="4400" b="0" i="0" u="none" strike="noStrike" kern="1200" cap="none" spc="-1" normalizeH="0" baseline="0" noProof="0" dirty="0">
                <a:ln>
                  <a:noFill/>
                </a:ln>
                <a:solidFill>
                  <a:srgbClr val="000000"/>
                </a:solidFill>
                <a:effectLst/>
                <a:uLnTx/>
                <a:uFillTx/>
                <a:latin typeface="Arial"/>
                <a:ea typeface="DejaVu Sans"/>
                <a:cs typeface="DejaVu Sans"/>
              </a:rPr>
              <a:t>	</a:t>
            </a:r>
            <a:br>
              <a:rPr kumimoji="0" sz="1800" b="0" i="0" u="none" strike="noStrike" kern="1200" cap="none" spc="0" normalizeH="0" baseline="0" noProof="0" dirty="0">
                <a:ln>
                  <a:noFill/>
                </a:ln>
                <a:solidFill>
                  <a:prstClr val="black"/>
                </a:solidFill>
                <a:effectLst/>
                <a:uLnTx/>
                <a:uFillTx/>
                <a:latin typeface="Arial"/>
                <a:ea typeface="DejaVu Sans"/>
                <a:cs typeface="DejaVu Sans"/>
              </a:rPr>
            </a:br>
            <a:endParaRPr kumimoji="0" lang="el-GR" sz="44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53" name="Ορθογώνιο 1"/>
          <p:cNvSpPr/>
          <p:nvPr/>
        </p:nvSpPr>
        <p:spPr>
          <a:xfrm>
            <a:off x="1143000" y="2527200"/>
            <a:ext cx="8991360" cy="334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55680" marR="0" lvl="0" indent="-355320" algn="l" defTabSz="914400" rtl="0" eaLnBrk="1" fontAlgn="auto" latinLnBrk="0" hangingPunct="1">
              <a:lnSpc>
                <a:spcPct val="100000"/>
              </a:lnSpc>
              <a:spcBef>
                <a:spcPts val="641"/>
              </a:spcBef>
              <a:spcAft>
                <a:spcPts val="0"/>
              </a:spcAft>
              <a:buClrTx/>
              <a:buSzTx/>
              <a:buFontTx/>
              <a:buNone/>
              <a:tabLst>
                <a:tab pos="0" algn="l"/>
              </a:tabLst>
              <a:defRPr/>
            </a:pPr>
            <a:r>
              <a:rPr kumimoji="0" lang="el-GR" sz="3200" b="0" i="0" u="none" strike="noStrike" kern="1200" cap="none" spc="-1" normalizeH="0" baseline="0" noProof="0">
                <a:ln>
                  <a:noFill/>
                </a:ln>
                <a:solidFill>
                  <a:srgbClr val="0000FF"/>
                </a:solidFill>
                <a:effectLst/>
                <a:uLnTx/>
                <a:uFillTx/>
                <a:latin typeface="Tahoma"/>
                <a:ea typeface="DejaVu Sans"/>
                <a:cs typeface="DejaVu Sans"/>
              </a:rPr>
              <a:t>Η σημασία της επιστροφής</a:t>
            </a:r>
            <a:endParaRPr kumimoji="0" lang="el-GR" sz="3200" b="0" i="0" u="none" strike="noStrike" kern="1200" cap="none" spc="-1" normalizeH="0" baseline="0" noProof="0">
              <a:ln>
                <a:noFill/>
              </a:ln>
              <a:solidFill>
                <a:prstClr val="black"/>
              </a:solidFill>
              <a:effectLst/>
              <a:uLnTx/>
              <a:uFillTx/>
              <a:latin typeface="Arial"/>
              <a:ea typeface="DejaVu Sans"/>
              <a:cs typeface="DejaVu Sans"/>
            </a:endParaRPr>
          </a:p>
          <a:p>
            <a:pPr marL="355680" marR="0" lvl="0" indent="-355320" algn="l" defTabSz="914400" rtl="0" eaLnBrk="1" fontAlgn="auto" latinLnBrk="0" hangingPunct="1">
              <a:lnSpc>
                <a:spcPct val="100000"/>
              </a:lnSpc>
              <a:spcBef>
                <a:spcPts val="641"/>
              </a:spcBef>
              <a:spcAft>
                <a:spcPts val="0"/>
              </a:spcAft>
              <a:buClrTx/>
              <a:buSzTx/>
              <a:buFontTx/>
              <a:buNone/>
              <a:tabLst>
                <a:tab pos="0" algn="l"/>
              </a:tabLst>
              <a:defRPr/>
            </a:pPr>
            <a:endParaRPr kumimoji="0" lang="el-GR" sz="3200" b="0" i="0" u="none" strike="noStrike" kern="1200" cap="none" spc="-1" normalizeH="0" baseline="0" noProof="0">
              <a:ln>
                <a:noFill/>
              </a:ln>
              <a:solidFill>
                <a:prstClr val="black"/>
              </a:solidFill>
              <a:effectLst/>
              <a:uLnTx/>
              <a:uFillTx/>
              <a:latin typeface="Arial"/>
              <a:ea typeface="DejaVu Sans"/>
              <a:cs typeface="DejaVu Sans"/>
            </a:endParaRPr>
          </a:p>
          <a:p>
            <a:pPr marL="539640" marR="0" lvl="0" indent="-183960" algn="l" defTabSz="914400" rtl="0" eaLnBrk="1" fontAlgn="auto" latinLnBrk="0" hangingPunct="1">
              <a:lnSpc>
                <a:spcPct val="100000"/>
              </a:lnSpc>
              <a:spcBef>
                <a:spcPts val="641"/>
              </a:spcBef>
              <a:spcAft>
                <a:spcPts val="0"/>
              </a:spcAft>
              <a:buClrTx/>
              <a:buSzTx/>
              <a:buFontTx/>
              <a:buNone/>
              <a:tabLst>
                <a:tab pos="0" algn="l"/>
              </a:tabLst>
              <a:defRPr/>
            </a:pPr>
            <a:r>
              <a:rPr kumimoji="0" lang="el-GR" sz="3200" b="0" i="0" u="none" strike="noStrike" kern="1200" cap="none" spc="-1" normalizeH="0" baseline="0" noProof="0">
                <a:ln>
                  <a:noFill/>
                </a:ln>
                <a:solidFill>
                  <a:srgbClr val="0000FF"/>
                </a:solidFill>
                <a:effectLst/>
                <a:uLnTx/>
                <a:uFillTx/>
                <a:latin typeface="Tahoma"/>
                <a:ea typeface="DejaVu Sans"/>
                <a:cs typeface="DejaVu Sans"/>
              </a:rPr>
              <a:t>το ταξίδι και η επιστροφή ως εξαγνισμός και εξιλέωση,</a:t>
            </a:r>
            <a:endParaRPr kumimoji="0" lang="el-GR" sz="3200" b="0" i="0" u="none" strike="noStrike" kern="1200" cap="none" spc="-1" normalizeH="0" baseline="0" noProof="0">
              <a:ln>
                <a:noFill/>
              </a:ln>
              <a:solidFill>
                <a:prstClr val="black"/>
              </a:solidFill>
              <a:effectLst/>
              <a:uLnTx/>
              <a:uFillTx/>
              <a:latin typeface="Arial"/>
              <a:ea typeface="DejaVu Sans"/>
              <a:cs typeface="DejaVu Sans"/>
            </a:endParaRPr>
          </a:p>
          <a:p>
            <a:pPr marL="355680" marR="0" lvl="0" indent="-183960" algn="l" defTabSz="914400" rtl="0" eaLnBrk="1" fontAlgn="auto" latinLnBrk="0" hangingPunct="1">
              <a:lnSpc>
                <a:spcPct val="100000"/>
              </a:lnSpc>
              <a:spcBef>
                <a:spcPts val="641"/>
              </a:spcBef>
              <a:spcAft>
                <a:spcPts val="0"/>
              </a:spcAft>
              <a:buClrTx/>
              <a:buSzTx/>
              <a:buFontTx/>
              <a:buNone/>
              <a:tabLst>
                <a:tab pos="0" algn="l"/>
              </a:tabLst>
              <a:defRPr/>
            </a:pPr>
            <a:r>
              <a:rPr kumimoji="0" lang="el-GR" sz="3200" b="0" i="0" u="none" strike="noStrike" kern="1200" cap="none" spc="-1" normalizeH="0" baseline="0" noProof="0">
                <a:ln>
                  <a:noFill/>
                </a:ln>
                <a:solidFill>
                  <a:srgbClr val="0000FF"/>
                </a:solidFill>
                <a:effectLst/>
                <a:uLnTx/>
                <a:uFillTx/>
                <a:latin typeface="Tahoma"/>
                <a:ea typeface="DejaVu Sans"/>
                <a:cs typeface="DejaVu Sans"/>
              </a:rPr>
              <a:t>η επιστροφή ως δικαίωση, λύτρωση,</a:t>
            </a:r>
            <a:endParaRPr kumimoji="0" lang="el-GR" sz="3200" b="0" i="0" u="none" strike="noStrike" kern="1200" cap="none" spc="-1" normalizeH="0" baseline="0" noProof="0">
              <a:ln>
                <a:noFill/>
              </a:ln>
              <a:solidFill>
                <a:prstClr val="black"/>
              </a:solidFill>
              <a:effectLst/>
              <a:uLnTx/>
              <a:uFillTx/>
              <a:latin typeface="Arial"/>
              <a:ea typeface="DejaVu Sans"/>
              <a:cs typeface="DejaVu Sans"/>
            </a:endParaRPr>
          </a:p>
          <a:p>
            <a:pPr marL="355680" marR="0" lvl="0" indent="-183960" algn="l" defTabSz="914400" rtl="0" eaLnBrk="1" fontAlgn="auto" latinLnBrk="0" hangingPunct="1">
              <a:lnSpc>
                <a:spcPct val="100000"/>
              </a:lnSpc>
              <a:spcBef>
                <a:spcPts val="641"/>
              </a:spcBef>
              <a:spcAft>
                <a:spcPts val="0"/>
              </a:spcAft>
              <a:buClrTx/>
              <a:buSzTx/>
              <a:buFontTx/>
              <a:buNone/>
              <a:tabLst>
                <a:tab pos="0" algn="l"/>
              </a:tabLst>
              <a:defRPr/>
            </a:pPr>
            <a:r>
              <a:rPr kumimoji="0" lang="el-GR" sz="3200" b="0" i="0" u="none" strike="noStrike" kern="1200" cap="none" spc="-1" normalizeH="0" baseline="0" noProof="0">
                <a:ln>
                  <a:noFill/>
                </a:ln>
                <a:solidFill>
                  <a:srgbClr val="0000FF"/>
                </a:solidFill>
                <a:effectLst/>
                <a:uLnTx/>
                <a:uFillTx/>
                <a:latin typeface="Tahoma"/>
                <a:ea typeface="DejaVu Sans"/>
                <a:cs typeface="DejaVu Sans"/>
              </a:rPr>
              <a:t>ασωτία και νέμεση</a:t>
            </a:r>
            <a:endParaRPr kumimoji="0" lang="el-GR" sz="3200" b="0" i="0" u="none" strike="noStrike" kern="1200" cap="none" spc="-1" normalizeH="0" baseline="0" noProof="0">
              <a:ln>
                <a:noFill/>
              </a:ln>
              <a:solidFill>
                <a:prstClr val="black"/>
              </a:solidFill>
              <a:effectLst/>
              <a:uLnTx/>
              <a:uFillTx/>
              <a:latin typeface="Arial"/>
              <a:ea typeface="DejaVu Sans"/>
              <a:cs typeface="DejaVu San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4"/>
          <p:cNvSpPr/>
          <p:nvPr/>
        </p:nvSpPr>
        <p:spPr>
          <a:xfrm>
            <a:off x="1774800" y="189000"/>
            <a:ext cx="8641440" cy="107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0" i="0" u="none" strike="noStrike" kern="1200" cap="none" spc="0" normalizeH="0" baseline="0" noProof="0" dirty="0">
                <a:ln>
                  <a:noFill/>
                </a:ln>
                <a:solidFill>
                  <a:prstClr val="black"/>
                </a:solidFill>
                <a:effectLst/>
                <a:uLnTx/>
                <a:uFillTx/>
                <a:latin typeface="Arial"/>
                <a:ea typeface="DejaVu Sans"/>
                <a:cs typeface="DejaVu Sans"/>
              </a:rPr>
            </a:br>
            <a:r>
              <a:rPr kumimoji="0" lang="en-GB" sz="4400" b="0" i="0" u="none" strike="noStrike" kern="1200" cap="none" spc="-1" normalizeH="0" baseline="0" noProof="0" dirty="0">
                <a:ln>
                  <a:noFill/>
                </a:ln>
                <a:solidFill>
                  <a:srgbClr val="000000"/>
                </a:solidFill>
                <a:effectLst/>
                <a:uLnTx/>
                <a:uFillTx/>
                <a:latin typeface="Arial"/>
                <a:ea typeface="DejaVu Sans"/>
                <a:cs typeface="DejaVu Sans"/>
              </a:rPr>
              <a:t> </a:t>
            </a:r>
            <a:r>
              <a:rPr kumimoji="0" lang="el-GR" sz="2800" b="0" i="0" u="none" strike="noStrike" kern="1200" cap="none" spc="-1" normalizeH="0" baseline="0" noProof="0" dirty="0">
                <a:ln>
                  <a:noFill/>
                </a:ln>
                <a:solidFill>
                  <a:srgbClr val="009999"/>
                </a:solidFill>
                <a:effectLst/>
                <a:uLnTx/>
                <a:uFillTx/>
                <a:latin typeface="Calibri"/>
                <a:ea typeface="DejaVu Sans"/>
                <a:cs typeface="DejaVu Sans"/>
              </a:rPr>
              <a:t>Σχεδιασμός Τουρισμού και Ελεύθερου Χρόνου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1" normalizeH="0" baseline="0" noProof="0" dirty="0">
                <a:ln>
                  <a:noFill/>
                </a:ln>
                <a:solidFill>
                  <a:srgbClr val="009999"/>
                </a:solidFill>
                <a:effectLst/>
                <a:uLnTx/>
                <a:uFillTx/>
                <a:latin typeface="Calibri"/>
                <a:ea typeface="DejaVu Sans"/>
                <a:cs typeface="DejaVu Sans"/>
              </a:rPr>
              <a:t>2021-</a:t>
            </a:r>
            <a:r>
              <a:rPr kumimoji="0" lang="en-US" sz="2800" b="0" i="0" u="none" strike="noStrike" kern="1200" cap="none" spc="-1" normalizeH="0" baseline="0" noProof="0" dirty="0">
                <a:ln>
                  <a:noFill/>
                </a:ln>
                <a:solidFill>
                  <a:srgbClr val="009999"/>
                </a:solidFill>
                <a:effectLst/>
                <a:uLnTx/>
                <a:uFillTx/>
                <a:latin typeface="Calibri"/>
                <a:ea typeface="DejaVu Sans"/>
                <a:cs typeface="DejaVu Sans"/>
              </a:rPr>
              <a:t>2</a:t>
            </a:r>
            <a:r>
              <a:rPr kumimoji="0" lang="el-GR" sz="2800" b="0" i="0" u="none" strike="noStrike" kern="1200" cap="none" spc="-1" normalizeH="0" baseline="0" noProof="0" dirty="0">
                <a:ln>
                  <a:noFill/>
                </a:ln>
                <a:solidFill>
                  <a:srgbClr val="009999"/>
                </a:solidFill>
                <a:effectLst/>
                <a:uLnTx/>
                <a:uFillTx/>
                <a:latin typeface="Calibri"/>
                <a:ea typeface="DejaVu Sans"/>
                <a:cs typeface="DejaVu Sans"/>
              </a:rPr>
              <a:t>2</a:t>
            </a:r>
            <a:r>
              <a:rPr kumimoji="0" lang="el-GR" sz="2800" b="0" i="0" u="none" strike="noStrike" kern="1200" cap="none" spc="-1" normalizeH="0" baseline="0" noProof="0" dirty="0">
                <a:ln>
                  <a:noFill/>
                </a:ln>
                <a:solidFill>
                  <a:srgbClr val="99CC00"/>
                </a:solidFill>
                <a:effectLst/>
                <a:uLnTx/>
                <a:uFillTx/>
                <a:latin typeface="Arial"/>
                <a:ea typeface="DejaVu Sans"/>
                <a:cs typeface="DejaVu Sans"/>
              </a:rPr>
              <a:t> </a:t>
            </a:r>
            <a:r>
              <a:rPr kumimoji="0" lang="en-GB" sz="4400" b="0" i="0" u="none" strike="noStrike" kern="1200" cap="none" spc="-1" normalizeH="0" baseline="0" noProof="0" dirty="0">
                <a:ln>
                  <a:noFill/>
                </a:ln>
                <a:solidFill>
                  <a:srgbClr val="000000"/>
                </a:solidFill>
                <a:effectLst/>
                <a:uLnTx/>
                <a:uFillTx/>
                <a:latin typeface="Arial"/>
                <a:ea typeface="DejaVu Sans"/>
                <a:cs typeface="DejaVu Sans"/>
              </a:rPr>
              <a:t>	</a:t>
            </a:r>
            <a:br>
              <a:rPr kumimoji="0" sz="1800" b="0" i="0" u="none" strike="noStrike" kern="1200" cap="none" spc="0" normalizeH="0" baseline="0" noProof="0" dirty="0">
                <a:ln>
                  <a:noFill/>
                </a:ln>
                <a:solidFill>
                  <a:prstClr val="black"/>
                </a:solidFill>
                <a:effectLst/>
                <a:uLnTx/>
                <a:uFillTx/>
                <a:latin typeface="Arial"/>
                <a:ea typeface="DejaVu Sans"/>
                <a:cs typeface="DejaVu Sans"/>
              </a:rPr>
            </a:br>
            <a:endParaRPr kumimoji="0" lang="el-GR" sz="44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55" name="Εικόνα 2"/>
          <p:cNvPicPr/>
          <p:nvPr/>
        </p:nvPicPr>
        <p:blipFill>
          <a:blip r:embed="rId2"/>
          <a:stretch/>
        </p:blipFill>
        <p:spPr>
          <a:xfrm>
            <a:off x="1427400" y="2055600"/>
            <a:ext cx="3754080" cy="4695840"/>
          </a:xfrm>
          <a:prstGeom prst="rect">
            <a:avLst/>
          </a:prstGeom>
          <a:ln w="0">
            <a:noFill/>
          </a:ln>
        </p:spPr>
      </p:pic>
      <p:sp>
        <p:nvSpPr>
          <p:cNvPr id="256" name="Rectangle 4"/>
          <p:cNvSpPr/>
          <p:nvPr/>
        </p:nvSpPr>
        <p:spPr>
          <a:xfrm>
            <a:off x="5829480" y="2768760"/>
            <a:ext cx="5663880" cy="283176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r>
              <a:rPr kumimoji="0" lang="el-GR" sz="3000" b="0" i="0" u="none" strike="noStrike" kern="1200" cap="none" spc="-1" normalizeH="0" baseline="0" noProof="0" dirty="0">
                <a:ln>
                  <a:noFill/>
                </a:ln>
                <a:solidFill>
                  <a:srgbClr val="0000FF"/>
                </a:solidFill>
                <a:effectLst/>
                <a:uLnTx/>
                <a:uFillTx/>
                <a:latin typeface="Tahoma"/>
                <a:ea typeface="DejaVu Sans"/>
                <a:cs typeface="DejaVu Sans"/>
              </a:rPr>
              <a:t>Ανδρέας Εμπειρίκος </a:t>
            </a:r>
            <a:r>
              <a:rPr kumimoji="0" lang="fr-FR" sz="3000" b="0" i="0" u="none" strike="noStrike" kern="1200" cap="none" spc="-1" normalizeH="0" baseline="0" noProof="0" dirty="0">
                <a:ln>
                  <a:noFill/>
                </a:ln>
                <a:solidFill>
                  <a:srgbClr val="0000FF"/>
                </a:solidFill>
                <a:effectLst/>
                <a:uLnTx/>
                <a:uFillTx/>
                <a:latin typeface="Tahoma"/>
                <a:ea typeface="DejaVu Sans"/>
                <a:cs typeface="DejaVu Sans"/>
              </a:rPr>
              <a:t>(19</a:t>
            </a:r>
            <a:r>
              <a:rPr kumimoji="0" lang="el-GR" sz="3000" b="0" i="0" u="none" strike="noStrike" kern="1200" cap="none" spc="-1" normalizeH="0" baseline="0" noProof="0" dirty="0">
                <a:ln>
                  <a:noFill/>
                </a:ln>
                <a:solidFill>
                  <a:srgbClr val="0000FF"/>
                </a:solidFill>
                <a:effectLst/>
                <a:uLnTx/>
                <a:uFillTx/>
                <a:latin typeface="Tahoma"/>
                <a:ea typeface="DejaVu Sans"/>
                <a:cs typeface="DejaVu Sans"/>
              </a:rPr>
              <a:t>01</a:t>
            </a:r>
            <a:r>
              <a:rPr kumimoji="0" lang="fr-FR" sz="3000" b="0" i="0" u="none" strike="noStrike" kern="1200" cap="none" spc="-1" normalizeH="0" baseline="0" noProof="0" dirty="0">
                <a:ln>
                  <a:noFill/>
                </a:ln>
                <a:solidFill>
                  <a:srgbClr val="0000FF"/>
                </a:solidFill>
                <a:effectLst/>
                <a:uLnTx/>
                <a:uFillTx/>
                <a:latin typeface="Tahoma"/>
                <a:ea typeface="DejaVu Sans"/>
                <a:cs typeface="DejaVu Sans"/>
              </a:rPr>
              <a:t>-</a:t>
            </a:r>
            <a:r>
              <a:rPr kumimoji="0" lang="el-GR" sz="3000" b="0" i="0" u="none" strike="noStrike" kern="1200" cap="none" spc="-1" normalizeH="0" baseline="0" noProof="0" dirty="0">
                <a:ln>
                  <a:noFill/>
                </a:ln>
                <a:solidFill>
                  <a:srgbClr val="0000FF"/>
                </a:solidFill>
                <a:effectLst/>
                <a:uLnTx/>
                <a:uFillTx/>
                <a:latin typeface="Tahoma"/>
                <a:ea typeface="DejaVu Sans"/>
                <a:cs typeface="DejaVu Sans"/>
              </a:rPr>
              <a:t>1975</a:t>
            </a:r>
            <a:r>
              <a:rPr kumimoji="0" lang="fr-FR" sz="3000" b="0" i="0" u="none" strike="noStrike" kern="1200" cap="none" spc="-1" normalizeH="0" baseline="0" noProof="0" dirty="0">
                <a:ln>
                  <a:noFill/>
                </a:ln>
                <a:solidFill>
                  <a:srgbClr val="0000FF"/>
                </a:solidFill>
                <a:effectLst/>
                <a:uLnTx/>
                <a:uFillTx/>
                <a:latin typeface="Tahoma"/>
                <a:ea typeface="DejaVu Sans"/>
                <a:cs typeface="DejaVu Sans"/>
              </a:rPr>
              <a:t>)</a:t>
            </a:r>
            <a:endParaRPr kumimoji="0" lang="el-GR" sz="3000" b="0" i="0" u="none" strike="noStrike" kern="1200" cap="none" spc="-1" normalizeH="0" baseline="0" noProof="0" dirty="0">
              <a:ln>
                <a:noFill/>
              </a:ln>
              <a:solidFill>
                <a:prstClr val="black"/>
              </a:solidFill>
              <a:effectLst/>
              <a:uLnTx/>
              <a:uFillTx/>
              <a:latin typeface="Arial"/>
              <a:ea typeface="DejaVu Sans"/>
              <a:cs typeface="DejaVu Sans"/>
            </a:endParaRPr>
          </a:p>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endParaRPr kumimoji="0" lang="el-GR" sz="3000" b="0" i="0" u="none" strike="noStrike" kern="1200" cap="none" spc="-1" normalizeH="0" baseline="0" noProof="0" dirty="0">
              <a:ln>
                <a:noFill/>
              </a:ln>
              <a:solidFill>
                <a:prstClr val="black"/>
              </a:solidFill>
              <a:effectLst/>
              <a:uLnTx/>
              <a:uFillTx/>
              <a:latin typeface="Arial"/>
              <a:ea typeface="DejaVu Sans"/>
              <a:cs typeface="DejaVu Sans"/>
            </a:endParaRPr>
          </a:p>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r>
              <a:rPr kumimoji="0" lang="el-GR" sz="3000" b="0" i="1" u="none" strike="noStrike" kern="1200" cap="none" spc="-1" normalizeH="0" baseline="0" noProof="0" dirty="0">
                <a:ln>
                  <a:noFill/>
                </a:ln>
                <a:solidFill>
                  <a:srgbClr val="0000FF"/>
                </a:solidFill>
                <a:effectLst/>
                <a:uLnTx/>
                <a:uFillTx/>
                <a:latin typeface="Tahoma"/>
                <a:ea typeface="DejaVu Sans"/>
                <a:cs typeface="DejaVu Sans"/>
              </a:rPr>
              <a:t>ταξιδευτής και </a:t>
            </a:r>
            <a:r>
              <a:rPr kumimoji="0" lang="el-GR" sz="3000" b="0" i="1" u="none" strike="noStrike" kern="1200" cap="none" spc="-1" normalizeH="0" baseline="0" noProof="0" dirty="0" err="1">
                <a:ln>
                  <a:noFill/>
                </a:ln>
                <a:solidFill>
                  <a:srgbClr val="0000FF"/>
                </a:solidFill>
                <a:effectLst/>
                <a:uLnTx/>
                <a:uFillTx/>
                <a:latin typeface="Tahoma"/>
                <a:ea typeface="DejaVu Sans"/>
                <a:cs typeface="DejaVu Sans"/>
              </a:rPr>
              <a:t>επιστροφεύς</a:t>
            </a:r>
            <a:r>
              <a:rPr kumimoji="0" lang="el-GR" sz="3000" b="0" i="1" u="none" strike="noStrike" kern="1200" cap="none" spc="-1" normalizeH="0" baseline="0" noProof="0" dirty="0">
                <a:ln>
                  <a:noFill/>
                </a:ln>
                <a:solidFill>
                  <a:srgbClr val="0000FF"/>
                </a:solidFill>
                <a:effectLst/>
                <a:uLnTx/>
                <a:uFillTx/>
                <a:latin typeface="Tahoma"/>
                <a:ea typeface="DejaVu Sans"/>
                <a:cs typeface="DejaVu Sans"/>
              </a:rPr>
              <a:t> …</a:t>
            </a:r>
          </a:p>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endParaRPr kumimoji="0" lang="el-GR" sz="3000" b="0" i="1" u="none" strike="noStrike" kern="1200" cap="none" spc="-1" normalizeH="0" baseline="0" noProof="0" dirty="0">
              <a:ln>
                <a:noFill/>
              </a:ln>
              <a:solidFill>
                <a:srgbClr val="0000FF"/>
              </a:solidFill>
              <a:effectLst/>
              <a:uLnTx/>
              <a:uFillTx/>
              <a:latin typeface="Tahoma"/>
              <a:ea typeface="DejaVu Sans"/>
              <a:cs typeface="DejaVu Sans"/>
            </a:endParaRPr>
          </a:p>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endParaRPr kumimoji="0" lang="el-GR" sz="3000" b="0" i="1" u="none" strike="noStrike" kern="1200" cap="none" spc="-1" normalizeH="0" baseline="0" noProof="0" dirty="0">
              <a:ln>
                <a:noFill/>
              </a:ln>
              <a:solidFill>
                <a:srgbClr val="0000FF"/>
              </a:solidFill>
              <a:effectLst/>
              <a:uLnTx/>
              <a:uFillTx/>
              <a:latin typeface="Tahoma"/>
              <a:ea typeface="DejaVu Sans"/>
              <a:cs typeface="DejaVu Sans"/>
            </a:endParaRPr>
          </a:p>
          <a:p>
            <a:pPr marL="343080" marR="0" lvl="0" indent="-342720" algn="l" defTabSz="914400" rtl="0" eaLnBrk="1" fontAlgn="auto" latinLnBrk="0" hangingPunct="1">
              <a:lnSpc>
                <a:spcPct val="100000"/>
              </a:lnSpc>
              <a:spcBef>
                <a:spcPts val="601"/>
              </a:spcBef>
              <a:spcAft>
                <a:spcPts val="0"/>
              </a:spcAft>
              <a:buClrTx/>
              <a:buSzTx/>
              <a:buFontTx/>
              <a:buNone/>
              <a:tabLst>
                <a:tab pos="0" algn="l"/>
              </a:tabLst>
              <a:defRPr/>
            </a:pPr>
            <a:r>
              <a:rPr kumimoji="0" lang="el-GR" sz="2400" b="0" i="0" u="none" strike="noStrike" kern="1200" cap="none" spc="-1" normalizeH="0" baseline="0" noProof="0" dirty="0">
                <a:ln>
                  <a:noFill/>
                </a:ln>
                <a:solidFill>
                  <a:srgbClr val="0000FF"/>
                </a:solidFill>
                <a:effectLst/>
                <a:uLnTx/>
                <a:uFillTx/>
                <a:latin typeface="Tahoma"/>
                <a:ea typeface="DejaVu Sans"/>
                <a:cs typeface="DejaVu Sans"/>
              </a:rPr>
              <a:t>[</a:t>
            </a:r>
            <a:r>
              <a:rPr kumimoji="0" lang="gl-ES" sz="2400" b="0" i="0" u="none" strike="noStrike" kern="1200" cap="none" spc="-1" normalizeH="0" baseline="0" noProof="0" dirty="0">
                <a:ln>
                  <a:noFill/>
                </a:ln>
                <a:solidFill>
                  <a:srgbClr val="0000FF"/>
                </a:solidFill>
                <a:effectLst/>
                <a:uLnTx/>
                <a:uFillTx/>
                <a:latin typeface="Tahoma"/>
                <a:ea typeface="DejaVu Sans"/>
                <a:cs typeface="DejaVu Sans"/>
              </a:rPr>
              <a:t>http://www.vrahokipos.net/old/against/arts/pirsos.htm</a:t>
            </a:r>
            <a:r>
              <a:rPr kumimoji="0" lang="el-GR" sz="2400" b="0" i="0" u="none" strike="noStrike" kern="1200" cap="none" spc="-1" normalizeH="0" baseline="0" noProof="0" dirty="0">
                <a:ln>
                  <a:noFill/>
                </a:ln>
                <a:solidFill>
                  <a:srgbClr val="0000FF"/>
                </a:solidFill>
                <a:effectLst/>
                <a:uLnTx/>
                <a:uFillTx/>
                <a:latin typeface="Tahoma"/>
                <a:ea typeface="DejaVu Sans"/>
                <a:cs typeface="DejaVu Sans"/>
              </a:rPr>
              <a: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3"/>
          <p:cNvSpPr>
            <a:spLocks noGrp="1" noChangeArrowheads="1"/>
          </p:cNvSpPr>
          <p:nvPr>
            <p:ph type="body" idx="1"/>
          </p:nvPr>
        </p:nvSpPr>
        <p:spPr>
          <a:xfrm>
            <a:off x="1139596" y="2383473"/>
            <a:ext cx="10363200" cy="4114800"/>
          </a:xfrm>
        </p:spPr>
        <p:txBody>
          <a:bodyPr/>
          <a:lstStyle/>
          <a:p>
            <a:pPr marL="0" indent="0">
              <a:buNone/>
            </a:pPr>
            <a:endParaRPr lang="el-GR" altLang="el-GR" sz="2000" dirty="0">
              <a:solidFill>
                <a:srgbClr val="FF0000"/>
              </a:solidFill>
            </a:endParaRPr>
          </a:p>
          <a:p>
            <a:pPr marL="0" indent="0">
              <a:buNone/>
            </a:pPr>
            <a:endParaRPr lang="el-GR" altLang="el-GR" sz="2000" dirty="0">
              <a:solidFill>
                <a:srgbClr val="FF0000"/>
              </a:solidFill>
            </a:endParaRPr>
          </a:p>
          <a:p>
            <a:pPr marL="0" indent="0">
              <a:buNone/>
            </a:pPr>
            <a:endParaRPr lang="el-GR" altLang="el-GR" sz="2000" dirty="0">
              <a:solidFill>
                <a:srgbClr val="FF0000"/>
              </a:solidFill>
            </a:endParaRPr>
          </a:p>
          <a:p>
            <a:pPr marL="0" indent="0">
              <a:buNone/>
            </a:pPr>
            <a:endParaRPr lang="el-GR" altLang="el-GR" sz="2000" dirty="0">
              <a:solidFill>
                <a:srgbClr val="FF0000"/>
              </a:solidFill>
            </a:endParaRPr>
          </a:p>
          <a:p>
            <a:pPr marL="0" indent="0">
              <a:buNone/>
            </a:pPr>
            <a:endParaRPr lang="en-GB" altLang="el-GR" sz="2000" dirty="0">
              <a:solidFill>
                <a:srgbClr val="FF0000"/>
              </a:solidFill>
            </a:endParaRPr>
          </a:p>
        </p:txBody>
      </p:sp>
      <p:graphicFrame>
        <p:nvGraphicFramePr>
          <p:cNvPr id="2" name="Πίνακας 1"/>
          <p:cNvGraphicFramePr>
            <a:graphicFrameLocks noGrp="1"/>
          </p:cNvGraphicFramePr>
          <p:nvPr>
            <p:extLst>
              <p:ext uri="{D42A27DB-BD31-4B8C-83A1-F6EECF244321}">
                <p14:modId xmlns:p14="http://schemas.microsoft.com/office/powerpoint/2010/main" val="456373605"/>
              </p:ext>
            </p:extLst>
          </p:nvPr>
        </p:nvGraphicFramePr>
        <p:xfrm>
          <a:off x="1952368" y="2635635"/>
          <a:ext cx="8270788" cy="1740088"/>
        </p:xfrm>
        <a:graphic>
          <a:graphicData uri="http://schemas.openxmlformats.org/drawingml/2006/table">
            <a:tbl>
              <a:tblPr firstRow="1" firstCol="1" bandRow="1"/>
              <a:tblGrid>
                <a:gridCol w="3402227">
                  <a:extLst>
                    <a:ext uri="{9D8B030D-6E8A-4147-A177-3AD203B41FA5}">
                      <a16:colId xmlns:a16="http://schemas.microsoft.com/office/drawing/2014/main" val="4232739216"/>
                    </a:ext>
                  </a:extLst>
                </a:gridCol>
                <a:gridCol w="4868561">
                  <a:extLst>
                    <a:ext uri="{9D8B030D-6E8A-4147-A177-3AD203B41FA5}">
                      <a16:colId xmlns:a16="http://schemas.microsoft.com/office/drawing/2014/main" val="2951074419"/>
                    </a:ext>
                  </a:extLst>
                </a:gridCol>
              </a:tblGrid>
              <a:tr h="316164">
                <a:tc>
                  <a:txBody>
                    <a:bodyPr/>
                    <a:lstStyle/>
                    <a:p>
                      <a:pPr>
                        <a:lnSpc>
                          <a:spcPct val="150000"/>
                        </a:lnSpc>
                        <a:spcAft>
                          <a:spcPts val="0"/>
                        </a:spcAft>
                      </a:pPr>
                      <a:r>
                        <a:rPr lang="fr-FR"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fr-FR"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236753"/>
                  </a:ext>
                </a:extLst>
              </a:tr>
              <a:tr h="1230845">
                <a:tc>
                  <a:txBody>
                    <a:bodyPr/>
                    <a:lstStyle/>
                    <a:p>
                      <a:pPr>
                        <a:lnSpc>
                          <a:spcPct val="150000"/>
                        </a:lnSpc>
                        <a:spcAft>
                          <a:spcPts val="0"/>
                        </a:spcAft>
                      </a:pPr>
                      <a:r>
                        <a:rPr lang="fr-FR"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Sur nos monts, quand le soleil</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fr-FR"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Annonce un brillant réveil,</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fr-FR"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Et prédit d'un plus beau jour le retour </a:t>
                      </a:r>
                      <a:endParaRPr lang="el-GR"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l-GR"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Όταν ο ήλιος, στα βουνά μας, </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l-GR"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Αναγγέλλει ένα λαμπρό ξημέρωμα</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l-GR"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Και προμηνύει, με μια ωραιότερη μέρα, την Επιστροφή</a:t>
                      </a:r>
                    </a:p>
                    <a:p>
                      <a:pPr>
                        <a:lnSpc>
                          <a:spcPct val="150000"/>
                        </a:lnSpc>
                        <a:spcAft>
                          <a:spcPts val="0"/>
                        </a:spcAft>
                      </a:pPr>
                      <a:r>
                        <a:rPr lang="el-GR"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987128"/>
                  </a:ext>
                </a:extLst>
              </a:tr>
            </a:tbl>
          </a:graphicData>
        </a:graphic>
      </p:graphicFrame>
      <p:sp>
        <p:nvSpPr>
          <p:cNvPr id="3" name="Rectangle 1"/>
          <p:cNvSpPr>
            <a:spLocks noChangeArrowheads="1"/>
          </p:cNvSpPr>
          <p:nvPr/>
        </p:nvSpPr>
        <p:spPr bwMode="auto">
          <a:xfrm flipV="1">
            <a:off x="3196281" y="5173117"/>
            <a:ext cx="127850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Στα βουνά μας, όταν ο ήλιος</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Ανακοινώνει μια λαμπρή αφύπνιση,</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Και προβλέψτε μια καλύτερη μέρα την επιστροφή</a:t>
            </a:r>
            <a:endParaRPr kumimoji="0" lang="el-GR"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3649361" y="4849951"/>
            <a:ext cx="3534033" cy="646331"/>
          </a:xfrm>
          <a:prstGeom prst="rect">
            <a:avLst/>
          </a:prstGeom>
          <a:noFill/>
        </p:spPr>
        <p:txBody>
          <a:bodyPr wrap="square" rtlCol="0">
            <a:spAutoFit/>
          </a:bodyPr>
          <a:lstStyle/>
          <a:p>
            <a:r>
              <a:rPr lang="el-GR" sz="1200" dirty="0"/>
              <a:t>Στα βουνά μας, όταν ο ήλιος</a:t>
            </a:r>
          </a:p>
          <a:p>
            <a:r>
              <a:rPr lang="el-GR" sz="1200" dirty="0"/>
              <a:t>Ανακοινώνει μια λαμπρή αφύπνιση,</a:t>
            </a:r>
          </a:p>
          <a:p>
            <a:r>
              <a:rPr lang="el-GR" sz="1200" dirty="0"/>
              <a:t>Και προβλέψτε μια καλύτερη μέρα την επιστροφή</a:t>
            </a:r>
          </a:p>
        </p:txBody>
      </p:sp>
      <p:sp>
        <p:nvSpPr>
          <p:cNvPr id="9"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dirty="0">
                <a:solidFill>
                  <a:schemeClr val="accent2"/>
                </a:solidFill>
              </a:rPr>
              <a:t>Η Επιστροφή</a:t>
            </a:r>
          </a:p>
        </p:txBody>
      </p:sp>
    </p:spTree>
    <p:extLst>
      <p:ext uri="{BB962C8B-B14F-4D97-AF65-F5344CB8AC3E}">
        <p14:creationId xmlns:p14="http://schemas.microsoft.com/office/powerpoint/2010/main" val="291798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extLst>
              <p:ext uri="{D42A27DB-BD31-4B8C-83A1-F6EECF244321}">
                <p14:modId xmlns:p14="http://schemas.microsoft.com/office/powerpoint/2010/main" val="3481312443"/>
              </p:ext>
            </p:extLst>
          </p:nvPr>
        </p:nvGraphicFramePr>
        <p:xfrm>
          <a:off x="752475" y="971549"/>
          <a:ext cx="5592939" cy="1232535"/>
        </p:xfrm>
        <a:graphic>
          <a:graphicData uri="http://schemas.openxmlformats.org/drawingml/2006/table">
            <a:tbl>
              <a:tblPr/>
              <a:tblGrid>
                <a:gridCol w="5592939">
                  <a:extLst>
                    <a:ext uri="{9D8B030D-6E8A-4147-A177-3AD203B41FA5}">
                      <a16:colId xmlns:a16="http://schemas.microsoft.com/office/drawing/2014/main" val="3554610207"/>
                    </a:ext>
                  </a:extLst>
                </a:gridCol>
              </a:tblGrid>
              <a:tr h="1232535">
                <a:tc>
                  <a:txBody>
                    <a:bodyPr/>
                    <a:lstStyle/>
                    <a:p>
                      <a:br>
                        <a:rPr lang="el-GR" b="1" dirty="0">
                          <a:effectLst/>
                        </a:rPr>
                      </a:br>
                      <a:r>
                        <a:rPr lang="el-GR" b="1" dirty="0">
                          <a:solidFill>
                            <a:srgbClr val="0070C0"/>
                          </a:solidFill>
                          <a:effectLst/>
                        </a:rPr>
                        <a:t>Όπου και να ταξιδέψω η Ελλάδα με </a:t>
                      </a:r>
                      <a:r>
                        <a:rPr lang="el-GR" b="1" u="none" dirty="0">
                          <a:solidFill>
                            <a:srgbClr val="0070C0"/>
                          </a:solidFill>
                          <a:effectLst/>
                        </a:rPr>
                        <a:t>πληγώνει.</a:t>
                      </a:r>
                    </a:p>
                    <a:p>
                      <a:r>
                        <a:rPr lang="el-GR" b="0" u="sng" strike="noStrike" dirty="0">
                          <a:solidFill>
                            <a:srgbClr val="C00000"/>
                          </a:solidFill>
                          <a:effectLst/>
                          <a:latin typeface="tahoma" panose="020B0604030504040204" pitchFamily="34" charset="0"/>
                          <a:hlinkClick r:id="rId2"/>
                        </a:rPr>
                        <a:t>Γιώργος Σεφέρης (1900-1971</a:t>
                      </a:r>
                      <a:r>
                        <a:rPr lang="el-GR" b="0" u="none" strike="noStrike" dirty="0">
                          <a:solidFill>
                            <a:srgbClr val="C00000"/>
                          </a:solidFill>
                          <a:effectLst/>
                          <a:latin typeface="tahoma" panose="020B0604030504040204" pitchFamily="34" charset="0"/>
                          <a:hlinkClick r:id="rId2"/>
                        </a:rPr>
                        <a:t>)</a:t>
                      </a:r>
                      <a:r>
                        <a:rPr lang="el-GR" b="1" u="none" strike="noStrike" dirty="0">
                          <a:solidFill>
                            <a:srgbClr val="0C1E97"/>
                          </a:solidFill>
                          <a:effectLst/>
                          <a:latin typeface="tahoma" panose="020B0604030504040204" pitchFamily="34" charset="0"/>
                          <a:hlinkClick r:id="rId2"/>
                        </a:rPr>
                        <a:t> </a:t>
                      </a:r>
                      <a:endParaRPr lang="el-GR" b="1" dirty="0">
                        <a:solidFill>
                          <a:srgbClr val="121291"/>
                        </a:solidFill>
                        <a:effectLst/>
                        <a:latin typeface="tahoma" panose="020B0604030504040204" pitchFamily="34" charset="0"/>
                      </a:endParaRPr>
                    </a:p>
                  </a:txBody>
                  <a:tcPr marT="91440" marB="91440" anchor="ctr">
                    <a:lnL>
                      <a:noFill/>
                    </a:lnL>
                    <a:lnR>
                      <a:noFill/>
                    </a:lnR>
                    <a:lnT w="22860" cap="flat" cmpd="sng" algn="ctr">
                      <a:solidFill>
                        <a:srgbClr val="EADBB2"/>
                      </a:solidFill>
                      <a:prstDash val="solid"/>
                      <a:round/>
                      <a:headEnd type="none" w="med" len="med"/>
                      <a:tailEnd type="none" w="med" len="med"/>
                    </a:lnT>
                    <a:lnB w="53340" cap="flat" cmpd="sng" algn="ctr">
                      <a:solidFill>
                        <a:srgbClr val="DDC390"/>
                      </a:solidFill>
                      <a:prstDash val="solid"/>
                      <a:round/>
                      <a:headEnd type="none" w="med" len="med"/>
                      <a:tailEnd type="none" w="med" len="med"/>
                    </a:lnB>
                    <a:solidFill>
                      <a:srgbClr val="FFFFF4"/>
                    </a:solidFill>
                  </a:tcPr>
                </a:tc>
                <a:extLst>
                  <a:ext uri="{0D108BD9-81ED-4DB2-BD59-A6C34878D82A}">
                    <a16:rowId xmlns:a16="http://schemas.microsoft.com/office/drawing/2014/main" val="843033864"/>
                  </a:ext>
                </a:extLst>
              </a:tr>
            </a:tbl>
          </a:graphicData>
        </a:graphic>
      </p:graphicFrame>
      <p:sp>
        <p:nvSpPr>
          <p:cNvPr id="4" name="Ορθογώνιο 3"/>
          <p:cNvSpPr/>
          <p:nvPr/>
        </p:nvSpPr>
        <p:spPr>
          <a:xfrm>
            <a:off x="3048000" y="2967335"/>
            <a:ext cx="6096000" cy="923330"/>
          </a:xfrm>
          <a:prstGeom prst="rect">
            <a:avLst/>
          </a:prstGeom>
        </p:spPr>
        <p:txBody>
          <a:bodyPr>
            <a:spAutoFit/>
          </a:bodyPr>
          <a:lstStyle/>
          <a:p>
            <a:r>
              <a:rPr lang="el-GR" b="1" dirty="0">
                <a:solidFill>
                  <a:srgbClr val="0070C0"/>
                </a:solidFill>
                <a:latin typeface="arial" panose="020B0604020202020204" pitchFamily="34" charset="0"/>
              </a:rPr>
              <a:t>Ο πολιτισμός είναι μια κίνηση, όχι μια κατάσταση. Είναι ένα ταξίδι, όχι ένα λιμάνι.</a:t>
            </a:r>
          </a:p>
          <a:p>
            <a:r>
              <a:rPr lang="el-GR" u="sng" dirty="0" err="1">
                <a:solidFill>
                  <a:srgbClr val="C00000"/>
                </a:solidFill>
                <a:latin typeface="tahoma" panose="020B0604030504040204" pitchFamily="34" charset="0"/>
              </a:rPr>
              <a:t>Arnold</a:t>
            </a:r>
            <a:r>
              <a:rPr lang="el-GR" u="sng" dirty="0">
                <a:solidFill>
                  <a:srgbClr val="C00000"/>
                </a:solidFill>
                <a:latin typeface="tahoma" panose="020B0604030504040204" pitchFamily="34" charset="0"/>
              </a:rPr>
              <a:t> J. </a:t>
            </a:r>
            <a:r>
              <a:rPr lang="el-GR" u="sng" dirty="0" err="1">
                <a:solidFill>
                  <a:srgbClr val="C00000"/>
                </a:solidFill>
                <a:latin typeface="tahoma" panose="020B0604030504040204" pitchFamily="34" charset="0"/>
              </a:rPr>
              <a:t>Toynbee</a:t>
            </a:r>
            <a:r>
              <a:rPr lang="el-GR" u="sng" dirty="0">
                <a:solidFill>
                  <a:srgbClr val="C00000"/>
                </a:solidFill>
                <a:latin typeface="tahoma" panose="020B0604030504040204" pitchFamily="34" charset="0"/>
              </a:rPr>
              <a:t> (1889-1975)</a:t>
            </a:r>
            <a:endParaRPr lang="el-GR" i="0" u="sng" dirty="0">
              <a:solidFill>
                <a:srgbClr val="C00000"/>
              </a:solidFill>
              <a:effectLst/>
              <a:latin typeface="tahoma" panose="020B0604030504040204" pitchFamily="34" charset="0"/>
            </a:endParaRPr>
          </a:p>
        </p:txBody>
      </p:sp>
    </p:spTree>
    <p:extLst>
      <p:ext uri="{BB962C8B-B14F-4D97-AF65-F5344CB8AC3E}">
        <p14:creationId xmlns:p14="http://schemas.microsoft.com/office/powerpoint/2010/main" val="13978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DA8B3E-F0A7-68B0-27E7-82034A088062}"/>
              </a:ext>
            </a:extLst>
          </p:cNvPr>
          <p:cNvSpPr txBox="1"/>
          <p:nvPr/>
        </p:nvSpPr>
        <p:spPr>
          <a:xfrm>
            <a:off x="1219200" y="1935101"/>
            <a:ext cx="7949184" cy="1477328"/>
          </a:xfrm>
          <a:prstGeom prst="rect">
            <a:avLst/>
          </a:prstGeom>
          <a:noFill/>
        </p:spPr>
        <p:txBody>
          <a:bodyPr wrap="square">
            <a:spAutoFit/>
          </a:bodyPr>
          <a:lstStyle/>
          <a:p>
            <a:r>
              <a:rPr lang="gl-ES" dirty="0">
                <a:solidFill>
                  <a:schemeClr val="accent1">
                    <a:lumMod val="50000"/>
                  </a:schemeClr>
                </a:solidFill>
              </a:rPr>
              <a:t>https://kaboomzine.gr/ma-ti-tha-pi-oktana/</a:t>
            </a:r>
            <a:endParaRPr lang="el-GR" dirty="0">
              <a:solidFill>
                <a:schemeClr val="accent1">
                  <a:lumMod val="50000"/>
                </a:schemeClr>
              </a:solidFill>
            </a:endParaRPr>
          </a:p>
          <a:p>
            <a:endParaRPr lang="el-GR" dirty="0">
              <a:solidFill>
                <a:schemeClr val="accent1">
                  <a:lumMod val="50000"/>
                </a:schemeClr>
              </a:solidFill>
            </a:endParaRPr>
          </a:p>
          <a:p>
            <a:r>
              <a:rPr lang="gl-ES" dirty="0">
                <a:solidFill>
                  <a:schemeClr val="accent1">
                    <a:lumMod val="50000"/>
                  </a:schemeClr>
                </a:solidFill>
              </a:rPr>
              <a:t>https://diastixo.gr/video-2/1895-empeirikos-oktana</a:t>
            </a:r>
          </a:p>
          <a:p>
            <a:endParaRPr lang="gl-ES" dirty="0">
              <a:solidFill>
                <a:schemeClr val="accent1">
                  <a:lumMod val="50000"/>
                </a:schemeClr>
              </a:solidFill>
            </a:endParaRPr>
          </a:p>
          <a:p>
            <a:r>
              <a:rPr lang="gl-ES" dirty="0">
                <a:solidFill>
                  <a:schemeClr val="accent1">
                    <a:lumMod val="50000"/>
                  </a:schemeClr>
                </a:solidFill>
              </a:rPr>
              <a:t>http://vrahokipos.net/old/against/arts/pirsos.htm</a:t>
            </a:r>
          </a:p>
        </p:txBody>
      </p:sp>
    </p:spTree>
    <p:extLst>
      <p:ext uri="{BB962C8B-B14F-4D97-AF65-F5344CB8AC3E}">
        <p14:creationId xmlns:p14="http://schemas.microsoft.com/office/powerpoint/2010/main" val="20905852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221673" y="668770"/>
            <a:ext cx="11065164" cy="6001643"/>
          </a:xfrm>
          <a:prstGeom prst="rect">
            <a:avLst/>
          </a:prstGeom>
        </p:spPr>
        <p:txBody>
          <a:bodyPr wrap="square">
            <a:spAutoFit/>
          </a:bodyPr>
          <a:lstStyle/>
          <a:p>
            <a:pPr algn="just"/>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Αηδιασμένοι, μπουχτισμένοι, μπερδεμένοι, σχεδόν πισθάγκωνα δεμένοι, από τα ψέματα και τις φενάκες της φοβερής ετούτης εποχής, τρεις-τέσσερεις φίλοι μου και εγώ, όλοι μας ναυτικοί εκ ναυτικών, όλοι μας θαλασσινοί εξ απαλών ονύχων,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απόφασι</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πήραμε να φύγουμε.</a:t>
            </a:r>
          </a:p>
          <a:p>
            <a:pPr algn="just"/>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Ψάχναμε λοιπόν στους χάρτες, ψάχναμε στους φαροδείκτες να βρούμε την πορεία μας, ποιους κάβους θ’ απαντήσουμε, πόσα και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ποιά</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φανάρια και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ποιά</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τα δύσκολα σημεία του πόντου, πριν ξεκινήσουμε για το ταξίδι μας, πριν ρίξουμε πέτρα πίσω μας, πριν βγούμε στ’ ανοιχτά, άπιστοι όλοι μας, μα όλοι για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πίστι</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διψασμένοι - όσο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μεσ</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στην καρδιά του θέρους για τ’ ουρανού τον όμβρο η πυρωμένη γη.</a:t>
            </a:r>
          </a:p>
          <a:p>
            <a:pPr algn="just"/>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Βρισκόμαστε λοιπόν στο σπίτι μου, σε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απόστασι</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μικρή απ’ το λιμάνι, και όλη την νύκτα ψάχναμε με την ψυχή στα χείλη, να μάθουμε εκ των προτέρων, με χάρτες, με διαβήτες, με φακούς ό,τι νομίζαμε απαραίτητο (ακούστε, ακούστε αν είναι δυνατόν!), τον πλήρη εκ των προτέρων προορισμό μας!</a:t>
            </a:r>
          </a:p>
          <a:p>
            <a:pPr algn="just"/>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Ώρες πολλές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επέρασαν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και ακόμη ψάχναμε εναγωνίως πριν μπούμε στο καράβι μας (μια σκούνα είχαμε αρματώσει), πριν ξεκινήσουμε για το ταξίδι μας, προς τούτη ή εκείνη την ακτή, προς τούτο ή εκείνο το νησί, που όλοι στον Ειρηνικό το θέλαμε (ίσως γιατί πολύ υποφέραμε απ' τους πολλούς πολέμους) και όπου ποθούσαμε να μας δεχτούν,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μεσ</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στης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ολόχρονης</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ισημερίας την μαγεία, του Ειρηνικού οι κόρες, του Ειρηνικού - ο Χέρμαν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Μέλβιλ</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 οι παραδείσιες θυγατέρες, οι εξαίσιες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Φαγιαουαίη</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ελπίζοντας να συναντήσουμε, όχι σαν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φαλαινοθήραι</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όχι σαν τον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Αχάμπ</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εχθροί, μα τουναντίον, σαν φίλοι θερμοί και αληθινοί, την Άνασσα των ωκεανών με το υγρόν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λοφείον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το άσπρο πλεούμενο σπερματικό βουνό (ω χαίρε, χαίρε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Moby</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Dick</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την Άσπρη Φάλαινα ελπίζοντας να βρούμε την ρήγισσα των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βαθέων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βυθών και πάσης φωτεινής επιφανείας, την Άσπρη Φάλαινα, την Άσπρη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αφρόεσσα</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Αφροδίτη (Χαίρε, ω Παφλάζουσα, χαίρε, ω, χαίρε Αναδυομένη!) όραμα θείον, Άνασσα Πρώτη, κόρη της απολύτου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αθωότητος</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της απολύτου ελευθερίας, της απολύτου ηδονής - κύτος, ω κύτος που μόνον εσύ, ως σήμερα, κρατάς ακόμη κάτι, απ' την αυγή της Υδρογείου, απ’ τις αρχές της προϊστορίας, κάτι από την δύναμι την γνησιότητα και την απόλυτη αλληλεγγύη με την φύσι, κάτι από το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μεγαλείον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και τους τιτανικούς ρυθμούς της ανυπόκριτης εκείνης εποχής των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βροντοσαύρων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και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τυραννοσαύρων</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Η επί του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χάρτου</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εργασία μας </a:t>
            </a:r>
            <a:r>
              <a:rPr lang="el-GR" sz="1600" dirty="0" err="1">
                <a:solidFill>
                  <a:srgbClr val="000000"/>
                </a:solidFill>
                <a:latin typeface="Tahoma" panose="020B0604030504040204" pitchFamily="34" charset="0"/>
                <a:ea typeface="Tahoma" panose="020B0604030504040204" pitchFamily="34" charset="0"/>
                <a:cs typeface="Tahoma" panose="020B0604030504040204" pitchFamily="34" charset="0"/>
              </a:rPr>
              <a:t>εξηκολούθει</a:t>
            </a:r>
            <a:r>
              <a:rPr lang="el-GR" sz="1600" dirty="0">
                <a:solidFill>
                  <a:srgbClr val="000000"/>
                </a:solidFill>
                <a:latin typeface="Tahoma" panose="020B0604030504040204" pitchFamily="34" charset="0"/>
                <a:ea typeface="Tahoma" panose="020B0604030504040204" pitchFamily="34" charset="0"/>
                <a:cs typeface="Tahoma" panose="020B0604030504040204" pitchFamily="34" charset="0"/>
              </a:rPr>
              <a:t>. Ήτανε σαν να σκάβαμε κατάδικοι σε φυλακή μια σήραγγα διαφυγής προς την ελευθερία και όλον τον έξω κόσμο.</a:t>
            </a:r>
          </a:p>
        </p:txBody>
      </p:sp>
    </p:spTree>
    <p:extLst>
      <p:ext uri="{BB962C8B-B14F-4D97-AF65-F5344CB8AC3E}">
        <p14:creationId xmlns:p14="http://schemas.microsoft.com/office/powerpoint/2010/main" val="31078562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159770" y="1060704"/>
            <a:ext cx="11872460" cy="5278755"/>
          </a:xfrm>
          <a:prstGeom prst="rect">
            <a:avLst/>
          </a:prstGeom>
        </p:spPr>
      </p:pic>
    </p:spTree>
    <p:extLst>
      <p:ext uri="{BB962C8B-B14F-4D97-AF65-F5344CB8AC3E}">
        <p14:creationId xmlns:p14="http://schemas.microsoft.com/office/powerpoint/2010/main" val="19653728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52425" y="634455"/>
            <a:ext cx="11553825" cy="5909310"/>
          </a:xfrm>
          <a:prstGeom prst="rect">
            <a:avLst/>
          </a:prstGeom>
        </p:spPr>
        <p:txBody>
          <a:bodyPr wrap="square">
            <a:spAutoFit/>
          </a:bodyPr>
          <a:lstStyle/>
          <a:p>
            <a:r>
              <a:rPr lang="el-GR" dirty="0"/>
              <a:t>Αναπνέοντας βαθιά την </a:t>
            </a:r>
            <a:r>
              <a:rPr lang="el-GR" dirty="0" err="1"/>
              <a:t>θαλασσία</a:t>
            </a:r>
            <a:r>
              <a:rPr lang="el-GR" dirty="0"/>
              <a:t> αύρα, όλοι μας τρέξαμε στο παράθυρο.</a:t>
            </a:r>
          </a:p>
          <a:p>
            <a:r>
              <a:rPr lang="el-GR" dirty="0"/>
              <a:t>Απέναντί μας, πίσω απ’ το βουνό, ο ήλιος ανέτελλε, εν </a:t>
            </a:r>
            <a:r>
              <a:rPr lang="el-GR" dirty="0" err="1"/>
              <a:t>μεγαλείω</a:t>
            </a:r>
            <a:r>
              <a:rPr lang="el-GR" dirty="0"/>
              <a:t> και </a:t>
            </a:r>
            <a:r>
              <a:rPr lang="el-GR" dirty="0" err="1"/>
              <a:t>δόξη</a:t>
            </a:r>
            <a:r>
              <a:rPr lang="el-GR" dirty="0"/>
              <a:t>.</a:t>
            </a:r>
          </a:p>
          <a:p>
            <a:r>
              <a:rPr lang="el-GR" dirty="0"/>
              <a:t>Αναπνέοντας πάντοτε βαθιά όλοι, κοιτάζαμε έκθαμβοι το θαύμα, που κάθε πρωί ανανεώνεται και ανανεώνει, και ξαφνικά, στην ορθρινή γαλήνη, μια κραυγή σπαρακτική </a:t>
            </a:r>
            <a:r>
              <a:rPr lang="el-GR" dirty="0" err="1"/>
              <a:t>ηκούσθη</a:t>
            </a:r>
            <a:r>
              <a:rPr lang="el-GR" dirty="0"/>
              <a:t>. Εις εξ ημών </a:t>
            </a:r>
            <a:r>
              <a:rPr lang="el-GR" dirty="0" err="1"/>
              <a:t>εκραύγαζε</a:t>
            </a:r>
            <a:r>
              <a:rPr lang="el-GR" dirty="0"/>
              <a:t> έξαλλος κοιτάζοντας τον ήλιο:</a:t>
            </a:r>
          </a:p>
          <a:p>
            <a:r>
              <a:rPr lang="el-GR" dirty="0"/>
              <a:t>«</a:t>
            </a:r>
            <a:r>
              <a:rPr lang="el-GR" dirty="0" err="1"/>
              <a:t>La</a:t>
            </a:r>
            <a:r>
              <a:rPr lang="el-GR" dirty="0"/>
              <a:t> </a:t>
            </a:r>
            <a:r>
              <a:rPr lang="el-GR" dirty="0" err="1"/>
              <a:t>gioia</a:t>
            </a:r>
            <a:r>
              <a:rPr lang="el-GR" dirty="0"/>
              <a:t> e </a:t>
            </a:r>
            <a:r>
              <a:rPr lang="el-GR" dirty="0" err="1"/>
              <a:t>sempre</a:t>
            </a:r>
            <a:r>
              <a:rPr lang="el-GR" dirty="0"/>
              <a:t> in </a:t>
            </a:r>
            <a:r>
              <a:rPr lang="el-GR" dirty="0" err="1"/>
              <a:t>altra</a:t>
            </a:r>
            <a:r>
              <a:rPr lang="el-GR" dirty="0"/>
              <a:t> </a:t>
            </a:r>
            <a:r>
              <a:rPr lang="el-GR" dirty="0" err="1"/>
              <a:t>riva</a:t>
            </a:r>
            <a:r>
              <a:rPr lang="el-GR" dirty="0"/>
              <a:t>!... </a:t>
            </a:r>
            <a:r>
              <a:rPr lang="el-GR" dirty="0" err="1"/>
              <a:t>La</a:t>
            </a:r>
            <a:r>
              <a:rPr lang="el-GR" dirty="0"/>
              <a:t> </a:t>
            </a:r>
            <a:r>
              <a:rPr lang="el-GR" dirty="0" err="1"/>
              <a:t>gioia</a:t>
            </a:r>
            <a:r>
              <a:rPr lang="el-GR" dirty="0"/>
              <a:t> e </a:t>
            </a:r>
            <a:r>
              <a:rPr lang="el-GR" dirty="0" err="1"/>
              <a:t>sempre</a:t>
            </a:r>
            <a:r>
              <a:rPr lang="el-GR" dirty="0"/>
              <a:t> in </a:t>
            </a:r>
            <a:r>
              <a:rPr lang="el-GR" dirty="0" err="1"/>
              <a:t>altra</a:t>
            </a:r>
            <a:r>
              <a:rPr lang="el-GR" dirty="0"/>
              <a:t> </a:t>
            </a:r>
            <a:r>
              <a:rPr lang="el-GR" dirty="0" err="1"/>
              <a:t>riva</a:t>
            </a:r>
            <a:r>
              <a:rPr lang="el-GR" dirty="0"/>
              <a:t>!».</a:t>
            </a:r>
          </a:p>
          <a:p>
            <a:r>
              <a:rPr lang="el-GR" dirty="0"/>
              <a:t>Υπήρχε </a:t>
            </a:r>
            <a:r>
              <a:rPr lang="el-GR" dirty="0" err="1"/>
              <a:t>απόγνωσις</a:t>
            </a:r>
            <a:r>
              <a:rPr lang="el-GR" dirty="0"/>
              <a:t> εις την </a:t>
            </a:r>
            <a:r>
              <a:rPr lang="el-GR" dirty="0" err="1"/>
              <a:t>κραυγήν</a:t>
            </a:r>
            <a:r>
              <a:rPr lang="el-GR" dirty="0"/>
              <a:t> αυτήν, και όλοι μας κοιταχτήκαμε με άγχος, ενώ μέσα στην κάμαρα πάλι απλώθηκε σιγή, σιγή </a:t>
            </a:r>
            <a:r>
              <a:rPr lang="el-GR" dirty="0" err="1"/>
              <a:t>βαθειά</a:t>
            </a:r>
            <a:r>
              <a:rPr lang="el-GR" dirty="0"/>
              <a:t> σαν μια ρουφήχτρα δίνη.</a:t>
            </a:r>
          </a:p>
          <a:p>
            <a:r>
              <a:rPr lang="el-GR" dirty="0"/>
              <a:t>Δεν ξέραμε τι να κάνουμε. Να πούμε ναι; Να πούμε όχι, ή να τηρήσουμε μια φρόνιμη σιωπή;</a:t>
            </a:r>
          </a:p>
          <a:p>
            <a:r>
              <a:rPr lang="el-GR" dirty="0"/>
              <a:t>Όμως, σχεδόν αμέσως η σιγή </a:t>
            </a:r>
            <a:r>
              <a:rPr lang="el-GR" dirty="0" err="1"/>
              <a:t>διεσκορπίσθη</a:t>
            </a:r>
            <a:r>
              <a:rPr lang="el-GR" dirty="0"/>
              <a:t> και την διέκοψα εγώ. Ένα μεγάλο φως </a:t>
            </a:r>
            <a:r>
              <a:rPr lang="el-GR" dirty="0" err="1"/>
              <a:t>μεσ</a:t>
            </a:r>
            <a:r>
              <a:rPr lang="el-GR" dirty="0"/>
              <a:t>' στην ψυχή μου </a:t>
            </a:r>
            <a:r>
              <a:rPr lang="el-GR" dirty="0" err="1"/>
              <a:t>εχύθη</a:t>
            </a:r>
            <a:r>
              <a:rPr lang="el-GR" dirty="0"/>
              <a:t> και τέλος εφώναξα </a:t>
            </a:r>
            <a:r>
              <a:rPr lang="el-GR" dirty="0" err="1"/>
              <a:t>αγαλλιών</a:t>
            </a:r>
            <a:r>
              <a:rPr lang="el-GR" dirty="0"/>
              <a:t>:</a:t>
            </a:r>
          </a:p>
          <a:p>
            <a:r>
              <a:rPr lang="el-GR" dirty="0"/>
              <a:t>«Όχι! Όχι! Δεν βρίσκεται η χαρά στην άλλη όχθη μόνον! Είναι εδώ, </a:t>
            </a:r>
            <a:r>
              <a:rPr lang="el-GR" dirty="0" err="1"/>
              <a:t>μεσ</a:t>
            </a:r>
            <a:r>
              <a:rPr lang="el-GR" dirty="0"/>
              <a:t>' στις ψυχές μας, μέσα σε τούτες τις καρδιές, είναι παντού για όσους μπορούν να σπάσουν τα δεσμά των, αφού και μέσα μας ο ήλιος ανατέλλει και δείχνει την πορεία μας παντού όπου πηγαίνει, φως εκ φωτός αυτός, πυρσός λαμπρός του </a:t>
            </a:r>
            <a:r>
              <a:rPr lang="el-GR" dirty="0" err="1"/>
              <a:t>υπερτάτου</a:t>
            </a:r>
            <a:r>
              <a:rPr lang="el-GR" dirty="0"/>
              <a:t> φαροδείκτου, που όλοι τον παραλείπουν οι άλλοι, του φαροδείκτου, σύντροφοι, που είναι ο ουρανός!»</a:t>
            </a:r>
          </a:p>
          <a:p>
            <a:r>
              <a:rPr lang="el-GR" dirty="0"/>
              <a:t>Έτσι ελάλησα και κάθε </a:t>
            </a:r>
            <a:r>
              <a:rPr lang="el-GR" dirty="0" err="1"/>
              <a:t>αμφιταλάντευσις</a:t>
            </a:r>
            <a:r>
              <a:rPr lang="el-GR" dirty="0"/>
              <a:t> </a:t>
            </a:r>
            <a:r>
              <a:rPr lang="el-GR" dirty="0" err="1"/>
              <a:t>απέπτη</a:t>
            </a:r>
            <a:r>
              <a:rPr lang="el-GR" dirty="0"/>
              <a:t> απ’ τις ψυχές μας. Η </a:t>
            </a:r>
            <a:r>
              <a:rPr lang="el-GR" dirty="0" err="1"/>
              <a:t>αγαλλίασίς</a:t>
            </a:r>
            <a:r>
              <a:rPr lang="el-GR" dirty="0"/>
              <a:t> μου στους άλλους </a:t>
            </a:r>
            <a:r>
              <a:rPr lang="el-GR" dirty="0" err="1"/>
              <a:t>μετεδόθη</a:t>
            </a:r>
            <a:r>
              <a:rPr lang="el-GR" dirty="0"/>
              <a:t>, και, όλοι, κοιτάζοντας τον ήλιο, πετάξαμε τα σύνεργα της πλοιαρχίας - χάρτες, διαβήτες, εξάντας και φακούς - και αρπάζοντας τους σκούφους μας, εμείς, οι ναυτικοί εκ ναυτικών, τρέξαμε στο καράβι μας (το λέγαν "Άγιος Σώζων") και όλοι, φλεγόμενοι από την νέα μας πίστη, χωρίς πλέον να ψάχνουμε το "πού" και "πώς", τα παλαμάρια λύσαμε και υψώνοντας τα πανιά μας, αδίσταχτα σαλπάραμε με μια κραυγή:</a:t>
            </a:r>
          </a:p>
          <a:p>
            <a:r>
              <a:rPr lang="el-GR" dirty="0"/>
              <a:t>«Κύριε των δυνάμεων μεθ’ ημών </a:t>
            </a:r>
            <a:r>
              <a:rPr lang="el-GR" dirty="0" err="1"/>
              <a:t>γενού</a:t>
            </a:r>
            <a:r>
              <a:rPr lang="el-GR" dirty="0"/>
              <a:t>».</a:t>
            </a:r>
          </a:p>
        </p:txBody>
      </p:sp>
    </p:spTree>
    <p:extLst>
      <p:ext uri="{BB962C8B-B14F-4D97-AF65-F5344CB8AC3E}">
        <p14:creationId xmlns:p14="http://schemas.microsoft.com/office/powerpoint/2010/main" val="219904122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dirty="0">
                <a:solidFill>
                  <a:schemeClr val="accent2"/>
                </a:solidFill>
              </a:rPr>
              <a:t>Το ταξίδι είναι το παν, τα πάντα είναι ταξίδι</a:t>
            </a:r>
          </a:p>
        </p:txBody>
      </p:sp>
      <p:sp>
        <p:nvSpPr>
          <p:cNvPr id="58371" name="Rectangle 3"/>
          <p:cNvSpPr>
            <a:spLocks noGrp="1" noChangeArrowheads="1"/>
          </p:cNvSpPr>
          <p:nvPr>
            <p:ph type="body" idx="4294967295"/>
          </p:nvPr>
        </p:nvSpPr>
        <p:spPr>
          <a:xfrm>
            <a:off x="837537" y="2097225"/>
            <a:ext cx="11410122" cy="4114800"/>
          </a:xfrm>
        </p:spPr>
        <p:txBody>
          <a:bodyPr/>
          <a:lstStyle/>
          <a:p>
            <a:pPr eaLnBrk="1" hangingPunct="1">
              <a:lnSpc>
                <a:spcPct val="150000"/>
              </a:lnSpc>
              <a:buFont typeface="Wingdings" panose="05000000000000000000" pitchFamily="2" charset="2"/>
              <a:buNone/>
            </a:pPr>
            <a:r>
              <a:rPr lang="el-GR" altLang="el-GR" sz="2600" dirty="0">
                <a:solidFill>
                  <a:schemeClr val="folHlink"/>
                </a:solidFill>
              </a:rPr>
              <a:t>Το ταξίδι ως αναζήτηση άλλου τόπου, αλλά και του άλλου</a:t>
            </a:r>
          </a:p>
          <a:p>
            <a:pPr eaLnBrk="1" hangingPunct="1">
              <a:lnSpc>
                <a:spcPct val="150000"/>
              </a:lnSpc>
              <a:buFont typeface="Wingdings" panose="05000000000000000000" pitchFamily="2" charset="2"/>
              <a:buNone/>
            </a:pPr>
            <a:endParaRPr lang="el-GR" altLang="el-GR" sz="2600" dirty="0">
              <a:solidFill>
                <a:schemeClr val="folHlink"/>
              </a:solidFill>
            </a:endParaRPr>
          </a:p>
          <a:p>
            <a:pPr eaLnBrk="1" hangingPunct="1">
              <a:lnSpc>
                <a:spcPct val="150000"/>
              </a:lnSpc>
              <a:buFont typeface="Wingdings" panose="05000000000000000000" pitchFamily="2" charset="2"/>
              <a:buNone/>
            </a:pPr>
            <a:r>
              <a:rPr lang="el-GR" altLang="el-GR" sz="2600" dirty="0">
                <a:solidFill>
                  <a:schemeClr val="folHlink"/>
                </a:solidFill>
              </a:rPr>
              <a:t>Το ταξίδι ως φυγή από τον οικείο τόπο, αλλά και από τον οικείο άλλο</a:t>
            </a:r>
          </a:p>
          <a:p>
            <a:pPr eaLnBrk="1" hangingPunct="1">
              <a:lnSpc>
                <a:spcPct val="150000"/>
              </a:lnSpc>
              <a:buFont typeface="Wingdings" panose="05000000000000000000" pitchFamily="2" charset="2"/>
              <a:buNone/>
            </a:pPr>
            <a:endParaRPr lang="el-GR" altLang="el-GR" sz="2600" dirty="0">
              <a:solidFill>
                <a:schemeClr val="folHlink"/>
              </a:solidFill>
            </a:endParaRPr>
          </a:p>
          <a:p>
            <a:pPr eaLnBrk="1" hangingPunct="1">
              <a:lnSpc>
                <a:spcPct val="150000"/>
              </a:lnSpc>
              <a:buFont typeface="Wingdings" panose="05000000000000000000" pitchFamily="2" charset="2"/>
              <a:buNone/>
            </a:pPr>
            <a:r>
              <a:rPr lang="el-GR" altLang="el-GR" sz="2600" dirty="0">
                <a:solidFill>
                  <a:schemeClr val="folHlink"/>
                </a:solidFill>
              </a:rPr>
              <a:t>Το ταξίδι ως λύτρωση, η επιστροφή ως εξιλέωση (η έννοια του Ασώτου)</a:t>
            </a:r>
          </a:p>
          <a:p>
            <a:pPr eaLnBrk="1" hangingPunct="1">
              <a:lnSpc>
                <a:spcPct val="150000"/>
              </a:lnSpc>
              <a:buFont typeface="Wingdings" panose="05000000000000000000" pitchFamily="2" charset="2"/>
              <a:buNone/>
            </a:pPr>
            <a:endParaRPr lang="el-GR" altLang="el-GR" sz="2600" dirty="0">
              <a:solidFill>
                <a:schemeClr val="folHlink"/>
              </a:solidFill>
            </a:endParaRPr>
          </a:p>
          <a:p>
            <a:pPr eaLnBrk="1" hangingPunct="1">
              <a:lnSpc>
                <a:spcPct val="150000"/>
              </a:lnSpc>
              <a:buFont typeface="Wingdings" panose="05000000000000000000" pitchFamily="2" charset="2"/>
              <a:buNone/>
            </a:pPr>
            <a:r>
              <a:rPr lang="el-GR" altLang="el-GR" sz="2600" dirty="0">
                <a:solidFill>
                  <a:schemeClr val="folHlink"/>
                </a:solidFill>
              </a:rPr>
              <a:t>Ανάμεσα στην άρρητη ενοχή (εαυτού) και το απύθμενο χρέος (προς άλλους)</a:t>
            </a: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310802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dirty="0">
                <a:solidFill>
                  <a:schemeClr val="accent2"/>
                </a:solidFill>
              </a:rPr>
              <a:t>Το ταξίδι είναι το παν, τα πάντα είναι ταξίδι</a:t>
            </a:r>
          </a:p>
        </p:txBody>
      </p:sp>
      <p:sp>
        <p:nvSpPr>
          <p:cNvPr id="58371" name="Rectangle 3"/>
          <p:cNvSpPr>
            <a:spLocks noGrp="1" noChangeArrowheads="1"/>
          </p:cNvSpPr>
          <p:nvPr>
            <p:ph type="body" idx="4294967295"/>
          </p:nvPr>
        </p:nvSpPr>
        <p:spPr>
          <a:xfrm>
            <a:off x="837537" y="2097225"/>
            <a:ext cx="11410122" cy="4114800"/>
          </a:xfrm>
        </p:spPr>
        <p:txBody>
          <a:bodyPr/>
          <a:lstStyle/>
          <a:p>
            <a:pPr eaLnBrk="1" hangingPunct="1">
              <a:lnSpc>
                <a:spcPct val="150000"/>
              </a:lnSpc>
              <a:buFont typeface="Wingdings" panose="05000000000000000000" pitchFamily="2" charset="2"/>
              <a:buNone/>
            </a:pPr>
            <a:r>
              <a:rPr lang="el-GR" altLang="el-GR" sz="2600">
                <a:solidFill>
                  <a:schemeClr val="folHlink"/>
                </a:solidFill>
              </a:rPr>
              <a:t>Αλλά </a:t>
            </a:r>
            <a:r>
              <a:rPr lang="el-GR" altLang="el-GR" sz="2600" dirty="0">
                <a:solidFill>
                  <a:schemeClr val="folHlink"/>
                </a:solidFill>
              </a:rPr>
              <a:t>και το ταξίδι ως δημιουργία,</a:t>
            </a:r>
          </a:p>
          <a:p>
            <a:pPr eaLnBrk="1" hangingPunct="1">
              <a:lnSpc>
                <a:spcPct val="150000"/>
              </a:lnSpc>
              <a:buFont typeface="Wingdings" panose="05000000000000000000" pitchFamily="2" charset="2"/>
              <a:buNone/>
            </a:pPr>
            <a:r>
              <a:rPr lang="el-GR" altLang="el-GR" sz="2600" dirty="0">
                <a:solidFill>
                  <a:schemeClr val="folHlink"/>
                </a:solidFill>
              </a:rPr>
              <a:t>	άλλου τόπου,</a:t>
            </a:r>
          </a:p>
          <a:p>
            <a:pPr eaLnBrk="1" hangingPunct="1">
              <a:lnSpc>
                <a:spcPct val="150000"/>
              </a:lnSpc>
              <a:buFont typeface="Wingdings" panose="05000000000000000000" pitchFamily="2" charset="2"/>
              <a:buNone/>
            </a:pPr>
            <a:r>
              <a:rPr lang="el-GR" altLang="el-GR" sz="2600" dirty="0">
                <a:solidFill>
                  <a:schemeClr val="folHlink"/>
                </a:solidFill>
              </a:rPr>
              <a:t>		άλλου πολιτισμού,</a:t>
            </a:r>
          </a:p>
          <a:p>
            <a:pPr eaLnBrk="1" hangingPunct="1">
              <a:lnSpc>
                <a:spcPct val="150000"/>
              </a:lnSpc>
              <a:buFont typeface="Wingdings" panose="05000000000000000000" pitchFamily="2" charset="2"/>
              <a:buNone/>
            </a:pPr>
            <a:r>
              <a:rPr lang="el-GR" altLang="el-GR" sz="2600" dirty="0">
                <a:solidFill>
                  <a:schemeClr val="folHlink"/>
                </a:solidFill>
              </a:rPr>
              <a:t>			άλλων ανθρώπων</a:t>
            </a:r>
          </a:p>
          <a:p>
            <a:pPr eaLnBrk="1" hangingPunct="1">
              <a:lnSpc>
                <a:spcPct val="150000"/>
              </a:lnSpc>
              <a:buFont typeface="Wingdings" panose="05000000000000000000" pitchFamily="2" charset="2"/>
              <a:buNone/>
            </a:pPr>
            <a:endParaRPr lang="el-GR" altLang="el-GR" sz="2600" dirty="0">
              <a:solidFill>
                <a:schemeClr val="folHlink"/>
              </a:solidFill>
            </a:endParaRPr>
          </a:p>
          <a:p>
            <a:pPr eaLnBrk="1" hangingPunct="1">
              <a:lnSpc>
                <a:spcPct val="150000"/>
              </a:lnSpc>
              <a:buFont typeface="Wingdings" panose="05000000000000000000" pitchFamily="2" charset="2"/>
              <a:buNone/>
            </a:pPr>
            <a:r>
              <a:rPr lang="el-GR" altLang="el-GR" sz="2600" dirty="0">
                <a:solidFill>
                  <a:schemeClr val="folHlink"/>
                </a:solidFill>
              </a:rPr>
              <a:t>Το ταξίδι ως ιεροτελεστία μύησης για τη δημιουργία του εαυτού και του άλλου</a:t>
            </a: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11802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3A4494C-4FB2-065D-177C-78AD37C53845}"/>
              </a:ext>
            </a:extLst>
          </p:cNvPr>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23555" name="Rectangle 3">
            <a:extLst>
              <a:ext uri="{FF2B5EF4-FFF2-40B4-BE49-F238E27FC236}">
                <a16:creationId xmlns:a16="http://schemas.microsoft.com/office/drawing/2014/main" id="{ADFDBEC9-B322-BDFC-F43D-A72EAE4CCC20}"/>
              </a:ext>
            </a:extLst>
          </p:cNvPr>
          <p:cNvSpPr>
            <a:spLocks noGrp="1" noChangeArrowheads="1"/>
          </p:cNvSpPr>
          <p:nvPr>
            <p:ph type="body" idx="1"/>
          </p:nvPr>
        </p:nvSpPr>
        <p:spPr>
          <a:xfrm>
            <a:off x="2254251" y="2133600"/>
            <a:ext cx="8207375" cy="4114800"/>
          </a:xfrm>
        </p:spPr>
        <p:txBody>
          <a:bodyPr/>
          <a:lstStyle/>
          <a:p>
            <a:pPr eaLnBrk="1" hangingPunct="1">
              <a:lnSpc>
                <a:spcPct val="90000"/>
              </a:lnSpc>
              <a:buFont typeface="Wingdings" panose="05000000000000000000" pitchFamily="2" charset="2"/>
              <a:buNone/>
            </a:pPr>
            <a:r>
              <a:rPr lang="el-GR" altLang="el-GR" sz="2400">
                <a:solidFill>
                  <a:schemeClr val="tx2"/>
                </a:solidFill>
              </a:rPr>
              <a:t>Το </a:t>
            </a:r>
            <a:r>
              <a:rPr lang="el-GR" altLang="el-GR" sz="2400">
                <a:solidFill>
                  <a:srgbClr val="C00000"/>
                </a:solidFill>
              </a:rPr>
              <a:t>νοησιαρχικό έναυσμα </a:t>
            </a:r>
            <a:r>
              <a:rPr lang="el-GR" altLang="el-GR" sz="2400">
                <a:solidFill>
                  <a:schemeClr val="tx2"/>
                </a:solidFill>
              </a:rPr>
              <a:t>/ η αρχική ιδέα (</a:t>
            </a:r>
            <a:r>
              <a:rPr lang="en-US" altLang="el-GR" sz="2400">
                <a:solidFill>
                  <a:schemeClr val="tx2"/>
                </a:solidFill>
              </a:rPr>
              <a:t>concept)</a:t>
            </a:r>
            <a:r>
              <a:rPr lang="el-GR" altLang="el-GR" sz="2400">
                <a:solidFill>
                  <a:schemeClr val="tx2"/>
                </a:solidFill>
              </a:rPr>
              <a:t> του μαθήματος, όταν ξεκίνησε το 2014-5, ήταν</a:t>
            </a:r>
            <a:r>
              <a:rPr lang="en-US" altLang="el-GR" sz="2400">
                <a:solidFill>
                  <a:schemeClr val="tx2"/>
                </a:solidFill>
              </a:rPr>
              <a:t> </a:t>
            </a:r>
            <a:r>
              <a:rPr lang="el-GR" altLang="el-GR" sz="2400">
                <a:solidFill>
                  <a:schemeClr val="tx2"/>
                </a:solidFill>
              </a:rPr>
              <a:t>να διερευνηθεί η συμφυτική σχέση τουρισμού και πολιτισμού, των δύο συνιστωσών του μαθήματος, του τουρισμού ως ταξίδι στον πολιτισμό του άλλου, και του πολιτισμού ως αέναη μετάβαση στο εκφραστικά ετερότοπο, στο διαφορετικό, στο ασυνείδητο ‘εν δυνάμει’ που δεν έχει ακόμη κατακτηθεί ως συνειδητό ‘είναι’.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Αποτέλεσμα εικόνας για italo calvino αορατες πόλεις">
            <a:extLst>
              <a:ext uri="{FF2B5EF4-FFF2-40B4-BE49-F238E27FC236}">
                <a16:creationId xmlns:a16="http://schemas.microsoft.com/office/drawing/2014/main" id="{D3C928A6-FEB9-7347-5A49-CBE5F0C12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926" y="1412875"/>
            <a:ext cx="32670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EBC97D3-9BFF-A3CC-AC01-A7FB108F8CD7}"/>
              </a:ext>
            </a:extLst>
          </p:cNvPr>
          <p:cNvSpPr txBox="1"/>
          <p:nvPr/>
        </p:nvSpPr>
        <p:spPr>
          <a:xfrm>
            <a:off x="2351089" y="404813"/>
            <a:ext cx="3889375" cy="461962"/>
          </a:xfrm>
          <a:prstGeom prst="rect">
            <a:avLst/>
          </a:prstGeom>
          <a:noFill/>
        </p:spPr>
        <p:txBody>
          <a:bodyPr>
            <a:spAutoFit/>
          </a:bodyPr>
          <a:lstStyle/>
          <a:p>
            <a:pPr eaLnBrk="0" fontAlgn="base" hangingPunct="0">
              <a:spcBef>
                <a:spcPct val="0"/>
              </a:spcBef>
              <a:spcAft>
                <a:spcPct val="0"/>
              </a:spcAft>
              <a:defRPr/>
            </a:pPr>
            <a:r>
              <a:rPr lang="el-GR" sz="2400" dirty="0">
                <a:solidFill>
                  <a:srgbClr val="333399"/>
                </a:solidFill>
                <a:latin typeface="Tahoma"/>
              </a:rPr>
              <a:t>Π.χ., από τη λογοτεχνία:</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dirty="0">
                <a:solidFill>
                  <a:schemeClr val="accent2"/>
                </a:solidFill>
              </a:rPr>
              <a:t>Το ταξίδι είναι το παν, τα πάντα είναι ταξίδι</a:t>
            </a:r>
          </a:p>
        </p:txBody>
      </p:sp>
      <p:sp>
        <p:nvSpPr>
          <p:cNvPr id="58371" name="Rectangle 3"/>
          <p:cNvSpPr>
            <a:spLocks noGrp="1" noChangeArrowheads="1"/>
          </p:cNvSpPr>
          <p:nvPr>
            <p:ph type="body" idx="4294967295"/>
          </p:nvPr>
        </p:nvSpPr>
        <p:spPr>
          <a:xfrm>
            <a:off x="837537" y="2097225"/>
            <a:ext cx="11410122" cy="4114800"/>
          </a:xfrm>
        </p:spPr>
        <p:txBody>
          <a:bodyPr/>
          <a:lstStyle/>
          <a:p>
            <a:pPr eaLnBrk="1" hangingPunct="1">
              <a:lnSpc>
                <a:spcPct val="150000"/>
              </a:lnSpc>
              <a:buFont typeface="Wingdings" panose="05000000000000000000" pitchFamily="2" charset="2"/>
              <a:buNone/>
            </a:pPr>
            <a:endParaRPr lang="el-GR" altLang="el-GR" sz="4400" dirty="0">
              <a:solidFill>
                <a:srgbClr val="C00000"/>
              </a:solidFill>
            </a:endParaRPr>
          </a:p>
          <a:p>
            <a:pPr eaLnBrk="1" hangingPunct="1">
              <a:lnSpc>
                <a:spcPct val="150000"/>
              </a:lnSpc>
              <a:buFont typeface="Wingdings" panose="05000000000000000000" pitchFamily="2" charset="2"/>
              <a:buNone/>
            </a:pPr>
            <a:r>
              <a:rPr lang="el-GR" altLang="el-GR" sz="4400" dirty="0">
                <a:solidFill>
                  <a:srgbClr val="C00000"/>
                </a:solidFill>
              </a:rPr>
              <a:t>ΣΑΣ ΕΥΧΑΡΙΣΤΩ</a:t>
            </a:r>
          </a:p>
          <a:p>
            <a:pPr eaLnBrk="1" hangingPunct="1">
              <a:lnSpc>
                <a:spcPct val="150000"/>
              </a:lnSpc>
              <a:buFont typeface="Wingdings" panose="05000000000000000000" pitchFamily="2" charset="2"/>
              <a:buNone/>
            </a:pPr>
            <a:r>
              <a:rPr lang="el-GR" altLang="el-GR" sz="4400" dirty="0">
                <a:solidFill>
                  <a:srgbClr val="C00000"/>
                </a:solidFill>
              </a:rPr>
              <a:t>			ΓΙΑ ΤΗ ΣΥΝΤΡΟΦΕΥΣΗ ΣΤΟ ΤΑΞΙΔΙ</a:t>
            </a:r>
          </a:p>
          <a:p>
            <a:pPr eaLnBrk="1" hangingPunct="1">
              <a:lnSpc>
                <a:spcPct val="150000"/>
              </a:lnSpc>
              <a:buFont typeface="Wingdings" panose="05000000000000000000" pitchFamily="2" charset="2"/>
              <a:buNone/>
            </a:pPr>
            <a:endParaRPr lang="el-GR" altLang="el-GR" sz="4400" dirty="0">
              <a:solidFill>
                <a:srgbClr val="C00000"/>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l-GR" altLang="el-GR" sz="2800" dirty="0">
              <a:solidFill>
                <a:schemeClr val="folHlink"/>
              </a:solidFill>
            </a:endParaRPr>
          </a:p>
        </p:txBody>
      </p:sp>
    </p:spTree>
    <p:extLst>
      <p:ext uri="{BB962C8B-B14F-4D97-AF65-F5344CB8AC3E}">
        <p14:creationId xmlns:p14="http://schemas.microsoft.com/office/powerpoint/2010/main" val="70595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Αποτέλεσμα εικόνας για καντίντ ή η αισιοδοξία">
            <a:extLst>
              <a:ext uri="{FF2B5EF4-FFF2-40B4-BE49-F238E27FC236}">
                <a16:creationId xmlns:a16="http://schemas.microsoft.com/office/drawing/2014/main" id="{19F27237-7DC6-7B3E-1267-CE73BAAD4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895351"/>
            <a:ext cx="33909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Εικόνα 1">
            <a:extLst>
              <a:ext uri="{FF2B5EF4-FFF2-40B4-BE49-F238E27FC236}">
                <a16:creationId xmlns:a16="http://schemas.microsoft.com/office/drawing/2014/main" id="{833D2C6C-7086-5DEA-BB7D-AEAE998E29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1"/>
            <a:ext cx="4968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Εικόνα 4">
            <a:extLst>
              <a:ext uri="{FF2B5EF4-FFF2-40B4-BE49-F238E27FC236}">
                <a16:creationId xmlns:a16="http://schemas.microsoft.com/office/drawing/2014/main" id="{ABF96575-CFCA-BCED-5FE8-3B5EDFC2C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2276475"/>
            <a:ext cx="2968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Εικόνα 5">
            <a:extLst>
              <a:ext uri="{FF2B5EF4-FFF2-40B4-BE49-F238E27FC236}">
                <a16:creationId xmlns:a16="http://schemas.microsoft.com/office/drawing/2014/main" id="{3D715B71-BA87-D4B4-D98D-3D3B271BD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4" y="260350"/>
            <a:ext cx="367347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Εικόνα 6">
            <a:extLst>
              <a:ext uri="{FF2B5EF4-FFF2-40B4-BE49-F238E27FC236}">
                <a16:creationId xmlns:a16="http://schemas.microsoft.com/office/drawing/2014/main" id="{C6772544-F2E3-5F79-6D74-0E32A482D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4" y="836614"/>
            <a:ext cx="4010025" cy="58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Εικόνα 2">
            <a:extLst>
              <a:ext uri="{FF2B5EF4-FFF2-40B4-BE49-F238E27FC236}">
                <a16:creationId xmlns:a16="http://schemas.microsoft.com/office/drawing/2014/main" id="{3B3FB760-DE9D-94FA-FC8F-165B1BA77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981075"/>
            <a:ext cx="32004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Εικόνα 1">
            <a:extLst>
              <a:ext uri="{FF2B5EF4-FFF2-40B4-BE49-F238E27FC236}">
                <a16:creationId xmlns:a16="http://schemas.microsoft.com/office/drawing/2014/main" id="{F060744A-200C-22DE-D797-0C11E190E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692151"/>
            <a:ext cx="30956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Εικόνα 2">
            <a:extLst>
              <a:ext uri="{FF2B5EF4-FFF2-40B4-BE49-F238E27FC236}">
                <a16:creationId xmlns:a16="http://schemas.microsoft.com/office/drawing/2014/main" id="{24A2DF0C-93C8-5D0B-7C9C-D1C46DC45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76" y="1773239"/>
            <a:ext cx="3033713"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Εικόνα 1">
            <a:extLst>
              <a:ext uri="{FF2B5EF4-FFF2-40B4-BE49-F238E27FC236}">
                <a16:creationId xmlns:a16="http://schemas.microsoft.com/office/drawing/2014/main" id="{7716F725-939A-D1BC-2CF6-DF75B7B00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9" y="695325"/>
            <a:ext cx="37433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Εικόνα 1">
            <a:extLst>
              <a:ext uri="{FF2B5EF4-FFF2-40B4-BE49-F238E27FC236}">
                <a16:creationId xmlns:a16="http://schemas.microsoft.com/office/drawing/2014/main" id="{F7A882EC-19DB-299D-847C-5AC5C17ED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064" y="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7267FCF9-D189-EDFC-C47F-9B0ED1116595}"/>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r>
              <a:rPr lang="el-GR" altLang="el-GR" sz="2800">
                <a:solidFill>
                  <a:schemeClr val="tx2"/>
                </a:solidFill>
              </a:rPr>
              <a:t>Αλλά το ταξίδι είναι και</a:t>
            </a:r>
          </a:p>
          <a:p>
            <a:pPr eaLnBrk="1" hangingPunct="1">
              <a:lnSpc>
                <a:spcPct val="90000"/>
              </a:lnSpc>
              <a:buFont typeface="Wingdings" panose="05000000000000000000" pitchFamily="2" charset="2"/>
              <a:buNone/>
            </a:pPr>
            <a:r>
              <a:rPr lang="el-GR" altLang="el-GR" sz="2800">
                <a:solidFill>
                  <a:schemeClr val="tx2"/>
                </a:solidFill>
              </a:rPr>
              <a:t>	</a:t>
            </a:r>
          </a:p>
          <a:p>
            <a:pPr eaLnBrk="1" hangingPunct="1">
              <a:lnSpc>
                <a:spcPct val="90000"/>
              </a:lnSpc>
              <a:buFont typeface="Wingdings" panose="05000000000000000000" pitchFamily="2" charset="2"/>
              <a:buNone/>
            </a:pPr>
            <a:r>
              <a:rPr lang="el-GR" altLang="el-GR" sz="2800">
                <a:solidFill>
                  <a:schemeClr val="tx2"/>
                </a:solidFill>
              </a:rPr>
              <a:t>η αντίληψη της επιστροφής, ο ένοχος νόστος, το ταξίδι ως ασωτία.</a:t>
            </a:r>
          </a:p>
          <a:p>
            <a:pPr eaLnBrk="1" hangingPunct="1">
              <a:lnSpc>
                <a:spcPct val="90000"/>
              </a:lnSpc>
              <a:buFont typeface="Wingdings" panose="05000000000000000000" pitchFamily="2" charset="2"/>
              <a:buNone/>
            </a:pPr>
            <a:endParaRPr lang="el-GR" altLang="el-GR" sz="2800">
              <a:solidFill>
                <a:schemeClr val="tx2"/>
              </a:solidFill>
            </a:endParaRPr>
          </a:p>
          <a:p>
            <a:pPr eaLnBrk="1" hangingPunct="1">
              <a:lnSpc>
                <a:spcPct val="90000"/>
              </a:lnSpc>
              <a:buFont typeface="Wingdings" panose="05000000000000000000" pitchFamily="2" charset="2"/>
              <a:buNone/>
            </a:pPr>
            <a:r>
              <a:rPr lang="el-GR" altLang="el-GR" sz="2800">
                <a:solidFill>
                  <a:schemeClr val="tx2"/>
                </a:solidFill>
              </a:rPr>
              <a:t>ή και ο πόθος για το ανεκπλήρωτο, το ταξίδι που τελικά δεν πραγματοποιείται.</a:t>
            </a:r>
          </a:p>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endParaRPr lang="el-GR" altLang="el-GR" sz="2400">
              <a:solidFill>
                <a:schemeClr val="tx2"/>
              </a:solidFill>
            </a:endParaRPr>
          </a:p>
        </p:txBody>
      </p:sp>
      <p:sp>
        <p:nvSpPr>
          <p:cNvPr id="52227" name="Rectangle 2">
            <a:extLst>
              <a:ext uri="{FF2B5EF4-FFF2-40B4-BE49-F238E27FC236}">
                <a16:creationId xmlns:a16="http://schemas.microsoft.com/office/drawing/2014/main" id="{BC148465-F6A7-0703-657C-4D1BB04F9C93}"/>
              </a:ext>
            </a:extLst>
          </p:cNvPr>
          <p:cNvSpPr>
            <a:spLocks noGrp="1" noChangeArrowheads="1"/>
          </p:cNvSpPr>
          <p:nvPr>
            <p:ph type="title"/>
          </p:nvPr>
        </p:nvSpPr>
        <p:spPr>
          <a:xfrm>
            <a:off x="1774825" y="214313"/>
            <a:ext cx="8693150"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Αποτέλεσμα εικόνας για απόκρυφο βερολίνο">
            <a:extLst>
              <a:ext uri="{FF2B5EF4-FFF2-40B4-BE49-F238E27FC236}">
                <a16:creationId xmlns:a16="http://schemas.microsoft.com/office/drawing/2014/main" id="{142DA14E-528B-FE6A-C7EA-AEA97A420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815975"/>
            <a:ext cx="318452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Εικόνα 1">
            <a:extLst>
              <a:ext uri="{FF2B5EF4-FFF2-40B4-BE49-F238E27FC236}">
                <a16:creationId xmlns:a16="http://schemas.microsoft.com/office/drawing/2014/main" id="{0D84873A-EDC0-4CA2-71F2-7B3B4A7F9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52425"/>
            <a:ext cx="3097212"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6147" name="Rectangle 3"/>
          <p:cNvSpPr>
            <a:spLocks noGrp="1" noChangeArrowheads="1"/>
          </p:cNvSpPr>
          <p:nvPr>
            <p:ph type="body" idx="1"/>
          </p:nvPr>
        </p:nvSpPr>
        <p:spPr>
          <a:xfrm>
            <a:off x="2208214" y="1989138"/>
            <a:ext cx="8135937" cy="4114800"/>
          </a:xfrm>
        </p:spPr>
        <p:txBody>
          <a:bodyPr/>
          <a:lstStyle/>
          <a:p>
            <a:pPr eaLnBrk="1" hangingPunct="1">
              <a:lnSpc>
                <a:spcPct val="90000"/>
              </a:lnSpc>
              <a:buFont typeface="Wingdings" panose="05000000000000000000" pitchFamily="2" charset="2"/>
              <a:buNone/>
              <a:defRPr/>
            </a:pPr>
            <a:r>
              <a:rPr lang="el-GR" altLang="el-GR" sz="2400" dirty="0">
                <a:solidFill>
                  <a:schemeClr val="tx2"/>
                </a:solidFill>
              </a:rPr>
              <a:t>Η ανάδειξη της προσδιοριστικής θεματικής του Μεταπτυχιακού</a:t>
            </a:r>
          </a:p>
          <a:p>
            <a:pPr indent="12700" eaLnBrk="1" hangingPunct="1">
              <a:lnSpc>
                <a:spcPct val="90000"/>
              </a:lnSpc>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όχι ως παράθεση ή πρόσθεση, των δύο συνιστωσών του – τουρισμού και πολιτισμού,</a:t>
            </a:r>
          </a:p>
          <a:p>
            <a:pPr marL="342000" indent="0" eaLnBrk="1" hangingPunct="1">
              <a:lnSpc>
                <a:spcPct val="90000"/>
              </a:lnSpc>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ως επιθετικός προσδιορισμός η μία της άλλης (πολιτιστικός τουρισμός ή τουριστικός πολιτισμός),</a:t>
            </a:r>
          </a:p>
          <a:p>
            <a:pPr eaLnBrk="1" hangingPunct="1">
              <a:lnSpc>
                <a:spcPct val="90000"/>
              </a:lnSpc>
              <a:buFont typeface="Wingdings" panose="05000000000000000000" pitchFamily="2" charset="2"/>
              <a:buNone/>
              <a:defRPr/>
            </a:pPr>
            <a:endParaRPr lang="el-GR" altLang="el-GR" sz="2400" dirty="0">
              <a:solidFill>
                <a:schemeClr val="tx2"/>
              </a:solidFill>
            </a:endParaRPr>
          </a:p>
          <a:p>
            <a:pPr eaLnBrk="1" hangingPunct="1">
              <a:lnSpc>
                <a:spcPct val="90000"/>
              </a:lnSpc>
              <a:buFont typeface="Wingdings" panose="05000000000000000000" pitchFamily="2" charset="2"/>
              <a:buNone/>
              <a:defRPr/>
            </a:pPr>
            <a:r>
              <a:rPr lang="el-GR" altLang="el-GR" sz="2400" dirty="0">
                <a:solidFill>
                  <a:schemeClr val="tx2"/>
                </a:solidFill>
              </a:rPr>
              <a:t>αλλά ως σύμφυση των δύο, ενύπαρξη της μίας στην άλλη, ο τουρισμός ως πολιτισμός και ο πολιτισμός ως τουρισμός.</a:t>
            </a:r>
          </a:p>
        </p:txBody>
      </p:sp>
    </p:spTree>
    <p:extLst>
      <p:ext uri="{BB962C8B-B14F-4D97-AF65-F5344CB8AC3E}">
        <p14:creationId xmlns:p14="http://schemas.microsoft.com/office/powerpoint/2010/main" val="1653073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70659"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Τυπολογία πρώιμων μετακινήσεων / ταξιδιών</a:t>
            </a:r>
          </a:p>
          <a:p>
            <a:pPr eaLnBrk="1" hangingPunct="1">
              <a:lnSpc>
                <a:spcPct val="150000"/>
              </a:lnSpc>
              <a:buFont typeface="Wingdings" panose="05000000000000000000" pitchFamily="2" charset="2"/>
              <a:buNone/>
            </a:pPr>
            <a:endParaRPr lang="el-GR" altLang="el-GR" sz="2800" dirty="0">
              <a:solidFill>
                <a:schemeClr val="hlink"/>
              </a:solidFill>
            </a:endParaRPr>
          </a:p>
          <a:p>
            <a:pPr eaLnBrk="1" hangingPunct="1">
              <a:lnSpc>
                <a:spcPct val="150000"/>
              </a:lnSpc>
              <a:buFont typeface="Wingdings" panose="05000000000000000000" pitchFamily="2" charset="2"/>
              <a:buNone/>
            </a:pPr>
            <a:r>
              <a:rPr lang="el-GR" altLang="el-GR" sz="2800" dirty="0">
                <a:solidFill>
                  <a:schemeClr val="hlink"/>
                </a:solidFill>
              </a:rPr>
              <a:t>Τρία θεωρητικά εργαλεία / έννοιες</a:t>
            </a:r>
          </a:p>
          <a:p>
            <a:pPr eaLnBrk="1" hangingPunct="1">
              <a:lnSpc>
                <a:spcPct val="150000"/>
              </a:lnSpc>
              <a:buFont typeface="Wingdings" panose="05000000000000000000" pitchFamily="2" charset="2"/>
              <a:buNone/>
            </a:pPr>
            <a:endParaRPr lang="el-GR" altLang="el-GR" sz="2800" dirty="0">
              <a:solidFill>
                <a:schemeClr val="folHlink"/>
              </a:solidFill>
            </a:endParaRPr>
          </a:p>
          <a:p>
            <a:pPr eaLnBrk="1" hangingPunct="1">
              <a:lnSpc>
                <a:spcPct val="150000"/>
              </a:lnSpc>
              <a:buFont typeface="Wingdings" panose="05000000000000000000" pitchFamily="2" charset="2"/>
              <a:buNone/>
            </a:pPr>
            <a:endParaRPr lang="en-US" altLang="el-GR" dirty="0">
              <a:solidFill>
                <a:schemeClr val="folHlink"/>
              </a:solidFill>
            </a:endParaRPr>
          </a:p>
        </p:txBody>
      </p:sp>
    </p:spTree>
    <p:extLst>
      <p:ext uri="{BB962C8B-B14F-4D97-AF65-F5344CB8AC3E}">
        <p14:creationId xmlns:p14="http://schemas.microsoft.com/office/powerpoint/2010/main" val="9408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dirty="0">
                <a:solidFill>
                  <a:schemeClr val="hlink"/>
                </a:solidFill>
              </a:rPr>
              <a:t>Στάδια πρώιμων κοινωνιών:</a:t>
            </a:r>
          </a:p>
          <a:p>
            <a:pPr eaLnBrk="1" hangingPunct="1">
              <a:lnSpc>
                <a:spcPct val="150000"/>
              </a:lnSpc>
              <a:buFont typeface="Wingdings" panose="05000000000000000000" pitchFamily="2" charset="2"/>
              <a:buNone/>
            </a:pPr>
            <a:r>
              <a:rPr lang="el-GR" altLang="el-GR" sz="2800" dirty="0">
                <a:solidFill>
                  <a:schemeClr val="folHlink"/>
                </a:solidFill>
              </a:rPr>
              <a:t>	</a:t>
            </a:r>
            <a:r>
              <a:rPr lang="el-GR" altLang="el-GR" sz="2800" dirty="0" err="1">
                <a:solidFill>
                  <a:schemeClr val="folHlink"/>
                </a:solidFill>
              </a:rPr>
              <a:t>Τροφοσυλλεκτικό</a:t>
            </a:r>
            <a:endParaRPr lang="el-GR" altLang="el-GR" sz="2800" dirty="0">
              <a:solidFill>
                <a:schemeClr val="folHlink"/>
              </a:solidFill>
            </a:endParaRPr>
          </a:p>
          <a:p>
            <a:pPr eaLnBrk="1" hangingPunct="1">
              <a:lnSpc>
                <a:spcPct val="150000"/>
              </a:lnSpc>
              <a:buFont typeface="Wingdings" panose="05000000000000000000" pitchFamily="2" charset="2"/>
              <a:buNone/>
            </a:pPr>
            <a:r>
              <a:rPr lang="el-GR" altLang="el-GR" sz="2800" dirty="0">
                <a:solidFill>
                  <a:schemeClr val="folHlink"/>
                </a:solidFill>
              </a:rPr>
              <a:t>	Νομαδικό</a:t>
            </a:r>
          </a:p>
          <a:p>
            <a:pPr eaLnBrk="1" hangingPunct="1">
              <a:lnSpc>
                <a:spcPct val="150000"/>
              </a:lnSpc>
              <a:buFont typeface="Wingdings" panose="05000000000000000000" pitchFamily="2" charset="2"/>
              <a:buNone/>
            </a:pPr>
            <a:r>
              <a:rPr lang="el-GR" altLang="el-GR" sz="2800" dirty="0">
                <a:solidFill>
                  <a:schemeClr val="folHlink"/>
                </a:solidFill>
              </a:rPr>
              <a:t>	Γεωργικό</a:t>
            </a:r>
          </a:p>
          <a:p>
            <a:pPr eaLnBrk="1" hangingPunct="1">
              <a:lnSpc>
                <a:spcPct val="150000"/>
              </a:lnSpc>
              <a:buFont typeface="Wingdings" panose="05000000000000000000" pitchFamily="2" charset="2"/>
              <a:buNone/>
            </a:pPr>
            <a:endParaRPr lang="en-US" altLang="el-GR" dirty="0">
              <a:solidFill>
                <a:schemeClr val="folHlink"/>
              </a:solidFill>
            </a:endParaRPr>
          </a:p>
        </p:txBody>
      </p:sp>
    </p:spTree>
    <p:extLst>
      <p:ext uri="{BB962C8B-B14F-4D97-AF65-F5344CB8AC3E}">
        <p14:creationId xmlns:p14="http://schemas.microsoft.com/office/powerpoint/2010/main" val="2053706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endSync delay="0"/>
                                  <p:childTnLst>
                                    <p:set>
                                      <p:cBhvr>
                                        <p:cTn id="6" dur="1" fill="hold">
                                          <p:endSync delay="0"/>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endSync delay="0"/>
                                  <p:childTnLst>
                                    <p:set>
                                      <p:cBhvr>
                                        <p:cTn id="10" dur="1" fill="hold">
                                          <p:endSync delay="0"/>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endParaRPr lang="el-GR" altLang="el-GR" sz="2400">
              <a:solidFill>
                <a:schemeClr val="hlink"/>
              </a:solidFill>
            </a:endParaRPr>
          </a:p>
          <a:p>
            <a:pPr eaLnBrk="1" hangingPunct="1">
              <a:lnSpc>
                <a:spcPct val="150000"/>
              </a:lnSpc>
              <a:buFont typeface="Wingdings" panose="05000000000000000000" pitchFamily="2" charset="2"/>
              <a:buNone/>
            </a:pPr>
            <a:r>
              <a:rPr lang="el-GR" altLang="el-GR" sz="2400">
                <a:solidFill>
                  <a:schemeClr val="folHlink"/>
                </a:solidFill>
              </a:rPr>
              <a:t>Από τις κοινότητες της αυτάρκειας στη δημιουργία πλεονάσματος</a:t>
            </a:r>
          </a:p>
          <a:p>
            <a:pPr eaLnBrk="1" hangingPunct="1">
              <a:lnSpc>
                <a:spcPct val="150000"/>
              </a:lnSpc>
              <a:buFont typeface="Wingdings" panose="05000000000000000000" pitchFamily="2" charset="2"/>
              <a:buNone/>
            </a:pPr>
            <a:endParaRPr lang="el-GR" altLang="el-GR" sz="2400">
              <a:solidFill>
                <a:schemeClr val="folHlink"/>
              </a:solidFill>
            </a:endParaRPr>
          </a:p>
          <a:p>
            <a:pPr eaLnBrk="1" hangingPunct="1">
              <a:lnSpc>
                <a:spcPct val="150000"/>
              </a:lnSpc>
              <a:buFont typeface="Wingdings" panose="05000000000000000000" pitchFamily="2" charset="2"/>
              <a:buNone/>
            </a:pPr>
            <a:r>
              <a:rPr lang="el-GR" altLang="el-GR" sz="2400">
                <a:solidFill>
                  <a:schemeClr val="folHlink"/>
                </a:solidFill>
              </a:rPr>
              <a:t>Από την αποκλειστικά χρηστική παραγωγή στην εισαγωγή ανταλλακτικών αξιών</a:t>
            </a:r>
            <a:endParaRPr lang="en-US" altLang="el-GR" sz="2800">
              <a:solidFill>
                <a:schemeClr val="folHlink"/>
              </a:solidFill>
            </a:endParaRPr>
          </a:p>
        </p:txBody>
      </p:sp>
    </p:spTree>
    <p:extLst>
      <p:ext uri="{BB962C8B-B14F-4D97-AF65-F5344CB8AC3E}">
        <p14:creationId xmlns:p14="http://schemas.microsoft.com/office/powerpoint/2010/main" val="417877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endSync delay="0"/>
                                  <p:childTnLst>
                                    <p:set>
                                      <p:cBhvr>
                                        <p:cTn id="6" dur="1" fill="hold">
                                          <p:endSync delay="0"/>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a:xfrm>
            <a:off x="1210491" y="2017713"/>
            <a:ext cx="10729626" cy="4114800"/>
          </a:xfrm>
        </p:spPr>
        <p:txBody>
          <a:bodyPr/>
          <a:lstStyle/>
          <a:p>
            <a:pPr eaLnBrk="1" hangingPunct="1">
              <a:lnSpc>
                <a:spcPct val="150000"/>
              </a:lnSpc>
              <a:buFont typeface="Wingdings" panose="05000000000000000000" pitchFamily="2" charset="2"/>
              <a:buNone/>
            </a:pPr>
            <a:r>
              <a:rPr lang="el-GR" altLang="el-GR" sz="2400" dirty="0">
                <a:solidFill>
                  <a:schemeClr val="folHlink"/>
                </a:solidFill>
              </a:rPr>
              <a:t>Ανάπτυξη πρώιμου εμπορίου</a:t>
            </a:r>
          </a:p>
          <a:p>
            <a:pPr eaLnBrk="1" hangingPunct="1">
              <a:lnSpc>
                <a:spcPct val="150000"/>
              </a:lnSpc>
              <a:buFont typeface="Wingdings" panose="05000000000000000000" pitchFamily="2" charset="2"/>
              <a:buNone/>
            </a:pPr>
            <a:r>
              <a:rPr lang="el-GR" altLang="el-GR" sz="2400" dirty="0">
                <a:solidFill>
                  <a:schemeClr val="folHlink"/>
                </a:solidFill>
              </a:rPr>
              <a:t>(</a:t>
            </a:r>
            <a:r>
              <a:rPr lang="el-GR" altLang="el-GR" sz="2400" dirty="0" err="1">
                <a:solidFill>
                  <a:schemeClr val="folHlink"/>
                </a:solidFill>
              </a:rPr>
              <a:t>οψιανός</a:t>
            </a:r>
            <a:r>
              <a:rPr lang="el-GR" altLang="el-GR" sz="2400" dirty="0">
                <a:solidFill>
                  <a:schemeClr val="folHlink"/>
                </a:solidFill>
              </a:rPr>
              <a:t> / οψιδιανός – Μήλος)</a:t>
            </a:r>
          </a:p>
          <a:p>
            <a:pPr eaLnBrk="1" hangingPunct="1">
              <a:lnSpc>
                <a:spcPct val="150000"/>
              </a:lnSpc>
              <a:buFont typeface="Wingdings" panose="05000000000000000000" pitchFamily="2" charset="2"/>
              <a:buNone/>
            </a:pPr>
            <a:r>
              <a:rPr lang="el-GR" altLang="el-GR" sz="2400" dirty="0">
                <a:solidFill>
                  <a:schemeClr val="folHlink"/>
                </a:solidFill>
              </a:rPr>
              <a:t>Μετάβαση στην αγορά / παζάρι</a:t>
            </a:r>
          </a:p>
          <a:p>
            <a:pPr eaLnBrk="1" hangingPunct="1">
              <a:lnSpc>
                <a:spcPct val="150000"/>
              </a:lnSpc>
              <a:buFont typeface="Wingdings" panose="05000000000000000000" pitchFamily="2" charset="2"/>
              <a:buNone/>
            </a:pPr>
            <a:r>
              <a:rPr lang="el-GR" altLang="el-GR" sz="2400" dirty="0">
                <a:solidFill>
                  <a:schemeClr val="folHlink"/>
                </a:solidFill>
              </a:rPr>
              <a:t>Δημιουργία πρώτων πόλεων / πεδία ασφαλούς συναλλαγής (κατά </a:t>
            </a:r>
            <a:r>
              <a:rPr lang="en-US" altLang="el-GR" sz="2400" dirty="0">
                <a:solidFill>
                  <a:schemeClr val="folHlink"/>
                </a:solidFill>
              </a:rPr>
              <a:t>Max Weber)</a:t>
            </a:r>
            <a:endParaRPr lang="el-GR" altLang="el-GR" sz="2400" dirty="0">
              <a:solidFill>
                <a:schemeClr val="folHlink"/>
              </a:solidFill>
            </a:endParaRPr>
          </a:p>
          <a:p>
            <a:pPr eaLnBrk="1" hangingPunct="1">
              <a:lnSpc>
                <a:spcPct val="150000"/>
              </a:lnSpc>
              <a:buFont typeface="Wingdings" panose="05000000000000000000" pitchFamily="2" charset="2"/>
              <a:buNone/>
            </a:pPr>
            <a:endParaRPr lang="el-GR" altLang="el-GR" sz="2400" dirty="0">
              <a:solidFill>
                <a:schemeClr val="folHlink"/>
              </a:solidFill>
            </a:endParaRPr>
          </a:p>
          <a:p>
            <a:pPr algn="ctr" eaLnBrk="1" hangingPunct="1">
              <a:lnSpc>
                <a:spcPct val="150000"/>
              </a:lnSpc>
              <a:buFont typeface="Wingdings" panose="05000000000000000000" pitchFamily="2" charset="2"/>
              <a:buNone/>
            </a:pPr>
            <a:r>
              <a:rPr lang="el-GR" altLang="el-GR" dirty="0">
                <a:solidFill>
                  <a:srgbClr val="FF0000"/>
                </a:solidFill>
              </a:rPr>
              <a:t>Ο+Α</a:t>
            </a:r>
            <a:r>
              <a:rPr lang="en-US" altLang="el-GR" dirty="0">
                <a:solidFill>
                  <a:srgbClr val="FF0000"/>
                </a:solidFill>
                <a:cs typeface="Tahoma" panose="020B0604030504040204" pitchFamily="34" charset="0"/>
              </a:rPr>
              <a:t>=</a:t>
            </a:r>
            <a:r>
              <a:rPr lang="el-GR" altLang="el-GR" dirty="0">
                <a:solidFill>
                  <a:srgbClr val="FF0000"/>
                </a:solidFill>
                <a:cs typeface="Tahoma" panose="020B0604030504040204" pitchFamily="34" charset="0"/>
              </a:rPr>
              <a:t>Π</a:t>
            </a:r>
          </a:p>
          <a:p>
            <a:pPr algn="ctr" eaLnBrk="1" hangingPunct="1">
              <a:lnSpc>
                <a:spcPct val="150000"/>
              </a:lnSpc>
              <a:buNone/>
            </a:pPr>
            <a:r>
              <a:rPr lang="el-GR" altLang="el-GR" sz="2400" dirty="0">
                <a:solidFill>
                  <a:srgbClr val="FF0000"/>
                </a:solidFill>
                <a:cs typeface="Tahoma" panose="020B0604030504040204" pitchFamily="34" charset="0"/>
              </a:rPr>
              <a:t>(οχυρό + αγορά = πόλη</a:t>
            </a:r>
            <a:r>
              <a:rPr lang="en-US" altLang="el-GR" sz="2400" dirty="0">
                <a:solidFill>
                  <a:srgbClr val="FF0000"/>
                </a:solidFill>
                <a:cs typeface="Tahoma" panose="020B0604030504040204" pitchFamily="34" charset="0"/>
              </a:rPr>
              <a:t>)</a:t>
            </a:r>
            <a:r>
              <a:rPr lang="el-GR" altLang="el-GR" sz="2400" dirty="0">
                <a:solidFill>
                  <a:srgbClr val="FF0000"/>
                </a:solidFill>
                <a:cs typeface="Tahoma" panose="020B0604030504040204" pitchFamily="34" charset="0"/>
              </a:rPr>
              <a:t> </a:t>
            </a:r>
            <a:endParaRPr lang="en-US" altLang="el-GR" sz="2400" dirty="0">
              <a:solidFill>
                <a:srgbClr val="FF0000"/>
              </a:solidFill>
              <a:cs typeface="Tahoma" panose="020B0604030504040204" pitchFamily="34" charset="0"/>
            </a:endParaRPr>
          </a:p>
        </p:txBody>
      </p:sp>
    </p:spTree>
    <p:extLst>
      <p:ext uri="{BB962C8B-B14F-4D97-AF65-F5344CB8AC3E}">
        <p14:creationId xmlns:p14="http://schemas.microsoft.com/office/powerpoint/2010/main" val="272914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78851" name="Rectangle 3"/>
          <p:cNvSpPr>
            <a:spLocks noGrp="1" noChangeArrowheads="1"/>
          </p:cNvSpPr>
          <p:nvPr>
            <p:ph type="body" idx="4294967295"/>
          </p:nvPr>
        </p:nvSpPr>
        <p:spPr>
          <a:xfrm>
            <a:off x="1919288" y="2017713"/>
            <a:ext cx="8559800" cy="4114800"/>
          </a:xfrm>
        </p:spPr>
        <p:txBody>
          <a:bodyPr/>
          <a:lstStyle/>
          <a:p>
            <a:pPr eaLnBrk="1" hangingPunct="1">
              <a:lnSpc>
                <a:spcPct val="150000"/>
              </a:lnSpc>
              <a:buFont typeface="Wingdings" panose="05000000000000000000" pitchFamily="2" charset="2"/>
              <a:buNone/>
            </a:pPr>
            <a:r>
              <a:rPr lang="el-GR" altLang="el-GR" sz="2800" dirty="0">
                <a:solidFill>
                  <a:schemeClr val="folHlink"/>
                </a:solidFill>
              </a:rPr>
              <a:t>Δίπολο</a:t>
            </a:r>
          </a:p>
          <a:p>
            <a:pPr eaLnBrk="1" hangingPunct="1">
              <a:lnSpc>
                <a:spcPct val="150000"/>
              </a:lnSpc>
              <a:buFont typeface="Wingdings" panose="05000000000000000000" pitchFamily="2" charset="2"/>
              <a:buNone/>
            </a:pPr>
            <a:r>
              <a:rPr lang="el-GR" altLang="el-GR" sz="2800" dirty="0">
                <a:solidFill>
                  <a:schemeClr val="folHlink"/>
                </a:solidFill>
              </a:rPr>
              <a:t>υποχρεωτικού – ελεύθερου</a:t>
            </a:r>
          </a:p>
          <a:p>
            <a:pPr eaLnBrk="1" hangingPunct="1">
              <a:lnSpc>
                <a:spcPct val="150000"/>
              </a:lnSpc>
              <a:buFont typeface="Wingdings" panose="05000000000000000000" pitchFamily="2" charset="2"/>
              <a:buNone/>
            </a:pPr>
            <a:r>
              <a:rPr lang="el-GR" altLang="el-GR" sz="2800" dirty="0">
                <a:solidFill>
                  <a:schemeClr val="folHlink"/>
                </a:solidFill>
              </a:rPr>
              <a:t>				υπόλοιπου</a:t>
            </a:r>
          </a:p>
          <a:p>
            <a:pPr eaLnBrk="1" hangingPunct="1">
              <a:lnSpc>
                <a:spcPct val="150000"/>
              </a:lnSpc>
              <a:buFont typeface="Wingdings" panose="05000000000000000000" pitchFamily="2" charset="2"/>
              <a:buNone/>
            </a:pPr>
            <a:r>
              <a:rPr lang="el-GR" altLang="el-GR" sz="2800" dirty="0">
                <a:solidFill>
                  <a:schemeClr val="folHlink"/>
                </a:solidFill>
              </a:rPr>
              <a:t>				διακριτικού (</a:t>
            </a:r>
            <a:r>
              <a:rPr lang="en-US" altLang="el-GR" sz="2800" dirty="0">
                <a:solidFill>
                  <a:schemeClr val="folHlink"/>
                </a:solidFill>
              </a:rPr>
              <a:t>discretionary) </a:t>
            </a:r>
            <a:r>
              <a:rPr lang="el-GR" altLang="el-GR" sz="2800" dirty="0">
                <a:solidFill>
                  <a:schemeClr val="folHlink"/>
                </a:solidFill>
              </a:rPr>
              <a:t>χρόνου</a:t>
            </a:r>
            <a:endParaRPr lang="en-US" altLang="el-GR" sz="2800" dirty="0">
              <a:solidFill>
                <a:schemeClr val="folHlink"/>
              </a:solidFill>
              <a:cs typeface="Tahoma" panose="020B0604030504040204" pitchFamily="34" charset="0"/>
            </a:endParaRPr>
          </a:p>
        </p:txBody>
      </p:sp>
    </p:spTree>
    <p:extLst>
      <p:ext uri="{BB962C8B-B14F-4D97-AF65-F5344CB8AC3E}">
        <p14:creationId xmlns:p14="http://schemas.microsoft.com/office/powerpoint/2010/main" val="979031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endParaRPr lang="el-GR" altLang="el-GR" sz="2400" dirty="0">
              <a:solidFill>
                <a:schemeClr val="tx2"/>
              </a:solidFill>
            </a:endParaRPr>
          </a:p>
          <a:p>
            <a:pPr indent="12700" eaLnBrk="1" hangingPunct="1">
              <a:lnSpc>
                <a:spcPct val="90000"/>
              </a:lnSpc>
              <a:buNone/>
              <a:defRPr/>
            </a:pPr>
            <a:endParaRPr lang="en-GB" altLang="el-GR" sz="2400" dirty="0">
              <a:solidFill>
                <a:schemeClr val="tx2"/>
              </a:solidFill>
              <a:latin typeface="+mj-lt"/>
              <a:ea typeface="+mj-ea"/>
              <a:cs typeface="+mj-cs"/>
            </a:endParaRPr>
          </a:p>
          <a:p>
            <a:pPr indent="12700" eaLnBrk="1" hangingPunct="1">
              <a:lnSpc>
                <a:spcPct val="90000"/>
              </a:lnSpc>
              <a:buNone/>
              <a:defRPr/>
            </a:pPr>
            <a:r>
              <a:rPr lang="en-GB" altLang="el-GR" sz="2000" dirty="0">
                <a:solidFill>
                  <a:schemeClr val="accent1">
                    <a:lumMod val="50000"/>
                  </a:schemeClr>
                </a:solidFill>
                <a:latin typeface="+mj-lt"/>
                <a:ea typeface="+mj-ea"/>
                <a:cs typeface="+mj-cs"/>
              </a:rPr>
              <a:t>https://www.youtube.com/watch?v=83IVP1LxesU</a:t>
            </a:r>
          </a:p>
          <a:p>
            <a:pPr indent="12700" eaLnBrk="1" hangingPunct="1">
              <a:lnSpc>
                <a:spcPct val="90000"/>
              </a:lnSpc>
              <a:buNone/>
              <a:defRPr/>
            </a:pPr>
            <a:endParaRPr lang="en-GB" altLang="el-GR" sz="2000" dirty="0">
              <a:solidFill>
                <a:schemeClr val="accent1">
                  <a:lumMod val="50000"/>
                </a:schemeClr>
              </a:solidFill>
              <a:latin typeface="+mj-lt"/>
              <a:ea typeface="+mj-ea"/>
              <a:cs typeface="+mj-cs"/>
            </a:endParaRPr>
          </a:p>
          <a:p>
            <a:pPr indent="12700" eaLnBrk="1" hangingPunct="1">
              <a:lnSpc>
                <a:spcPct val="90000"/>
              </a:lnSpc>
              <a:buNone/>
              <a:defRPr/>
            </a:pPr>
            <a:r>
              <a:rPr lang="en-GB" altLang="el-GR" sz="2000" dirty="0">
                <a:solidFill>
                  <a:schemeClr val="accent1">
                    <a:lumMod val="50000"/>
                  </a:schemeClr>
                </a:solidFill>
                <a:latin typeface="+mj-lt"/>
                <a:ea typeface="+mj-ea"/>
                <a:cs typeface="+mj-cs"/>
              </a:rPr>
              <a:t>https://www.youtube.com/watch?v=a2uMKG7ETyQ</a:t>
            </a:r>
          </a:p>
        </p:txBody>
      </p:sp>
      <p:sp>
        <p:nvSpPr>
          <p:cNvPr id="40963" name="Rectangle 2"/>
          <p:cNvSpPr>
            <a:spLocks noGrp="1" noChangeArrowheads="1"/>
          </p:cNvSpPr>
          <p:nvPr>
            <p:ph type="title"/>
          </p:nvPr>
        </p:nvSpPr>
        <p:spPr>
          <a:xfrm>
            <a:off x="1703389" y="214313"/>
            <a:ext cx="8764587" cy="982662"/>
          </a:xfrm>
        </p:spPr>
        <p:txBody>
          <a:bodyPr/>
          <a:lstStyle/>
          <a:p>
            <a:pPr algn="r" eaLnBrk="1" hangingPunct="1"/>
            <a:r>
              <a:rPr lang="el-GR" altLang="el-GR" sz="2400" dirty="0">
                <a:solidFill>
                  <a:srgbClr val="CC6600"/>
                </a:solidFill>
              </a:rPr>
              <a:t>ΙΣΤΟΡΙΑ ΤΟΥ ΤΟΥΡΙΣΜΟΥ</a:t>
            </a:r>
            <a:br>
              <a:rPr lang="en-GB" altLang="el-GR" sz="2400" dirty="0">
                <a:solidFill>
                  <a:srgbClr val="CC6600"/>
                </a:solidFill>
              </a:rPr>
            </a:br>
            <a:r>
              <a:rPr lang="el-GR" altLang="el-GR" sz="2400" dirty="0">
                <a:solidFill>
                  <a:srgbClr val="CC6600"/>
                </a:solidFill>
              </a:rPr>
              <a:t>ΜΕΣΑ ΑΠ</a:t>
            </a:r>
            <a:r>
              <a:rPr lang="en-GB" altLang="el-GR" sz="2400" dirty="0">
                <a:solidFill>
                  <a:srgbClr val="CC6600"/>
                </a:solidFill>
              </a:rPr>
              <a:t>O</a:t>
            </a:r>
            <a:r>
              <a:rPr lang="el-GR" altLang="el-GR" sz="2400" dirty="0">
                <a:solidFill>
                  <a:srgbClr val="CC6600"/>
                </a:solidFill>
              </a:rPr>
              <a:t> ΤΗ ΔΙΑΧΡΟΝΙΚΗ ΕΞΕΛΙΞΗ ΤΟΥ ΠΟΛΙΤΙΣΜΟΥ</a:t>
            </a:r>
            <a:endParaRPr lang="en-GB" altLang="el-GR" sz="2400" dirty="0">
              <a:solidFill>
                <a:srgbClr val="CC6600"/>
              </a:solidFill>
            </a:endParaRPr>
          </a:p>
        </p:txBody>
      </p:sp>
    </p:spTree>
    <p:extLst>
      <p:ext uri="{BB962C8B-B14F-4D97-AF65-F5344CB8AC3E}">
        <p14:creationId xmlns:p14="http://schemas.microsoft.com/office/powerpoint/2010/main" val="725171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ctrTitle" idx="4294967295"/>
          </p:nvPr>
        </p:nvSpPr>
        <p:spPr>
          <a:xfrm>
            <a:off x="2063750" y="115888"/>
            <a:ext cx="7773988" cy="1225550"/>
          </a:xfrm>
        </p:spPr>
        <p:txBody>
          <a:bodyPr anchor="ctr"/>
          <a:lstStyle/>
          <a:p>
            <a:pPr algn="r" eaLnBrk="1" hangingPunct="1"/>
            <a:r>
              <a:rPr lang="el-GR" altLang="el-GR" sz="2800">
                <a:solidFill>
                  <a:schemeClr val="accent2"/>
                </a:solidFill>
              </a:rPr>
              <a:t>Το ταξίδι στο χρόνο</a:t>
            </a:r>
          </a:p>
        </p:txBody>
      </p:sp>
      <p:sp>
        <p:nvSpPr>
          <p:cNvPr id="80899" name="Rectangle 3"/>
          <p:cNvSpPr>
            <a:spLocks noGrp="1" noChangeArrowheads="1"/>
          </p:cNvSpPr>
          <p:nvPr>
            <p:ph type="subTitle" idx="4294967295"/>
          </p:nvPr>
        </p:nvSpPr>
        <p:spPr>
          <a:xfrm>
            <a:off x="3570288" y="2108200"/>
            <a:ext cx="6045200" cy="3581400"/>
          </a:xfrm>
        </p:spPr>
        <p:txBody>
          <a:bodyPr/>
          <a:lstStyle/>
          <a:p>
            <a:pPr marL="0" indent="0" eaLnBrk="1" hangingPunct="1">
              <a:buNone/>
            </a:pPr>
            <a:endParaRPr lang="en-US" altLang="el-GR" sz="2800">
              <a:solidFill>
                <a:srgbClr val="002060"/>
              </a:solidFill>
            </a:endParaRPr>
          </a:p>
          <a:p>
            <a:pPr marL="457200" lvl="1" indent="0" eaLnBrk="1" hangingPunct="1">
              <a:buNone/>
            </a:pPr>
            <a:endParaRPr lang="en-US" altLang="el-GR">
              <a:solidFill>
                <a:srgbClr val="002060"/>
              </a:solidFill>
            </a:endParaRPr>
          </a:p>
        </p:txBody>
      </p:sp>
      <p:sp>
        <p:nvSpPr>
          <p:cNvPr id="80900" name="Rectangle 4"/>
          <p:cNvSpPr>
            <a:spLocks noChangeArrowheads="1"/>
          </p:cNvSpPr>
          <p:nvPr/>
        </p:nvSpPr>
        <p:spPr bwMode="auto">
          <a:xfrm>
            <a:off x="3680957" y="5102226"/>
            <a:ext cx="48285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800" dirty="0">
                <a:solidFill>
                  <a:srgbClr val="002060"/>
                </a:solidFill>
                <a:latin typeface="Calibri" panose="020F0502020204030204" pitchFamily="34" charset="0"/>
              </a:rPr>
              <a:t>H</a:t>
            </a:r>
            <a:r>
              <a:rPr lang="en-US" altLang="el-GR" sz="1800" dirty="0">
                <a:solidFill>
                  <a:srgbClr val="002060"/>
                </a:solidFill>
                <a:latin typeface="Calibri" panose="020F0502020204030204" pitchFamily="34" charset="0"/>
              </a:rPr>
              <a:t>enri Lefebvre (1</a:t>
            </a:r>
            <a:r>
              <a:rPr lang="el-GR" altLang="el-GR" sz="1800" dirty="0">
                <a:solidFill>
                  <a:srgbClr val="002060"/>
                </a:solidFill>
                <a:latin typeface="Calibri" panose="020F0502020204030204" pitchFamily="34" charset="0"/>
              </a:rPr>
              <a:t>9</a:t>
            </a:r>
            <a:r>
              <a:rPr lang="en-US" altLang="el-GR" sz="1800" dirty="0">
                <a:solidFill>
                  <a:srgbClr val="002060"/>
                </a:solidFill>
                <a:latin typeface="Calibri" panose="020F0502020204030204" pitchFamily="34" charset="0"/>
              </a:rPr>
              <a:t>01-1991)</a:t>
            </a:r>
          </a:p>
          <a:p>
            <a:pPr algn="ctr" eaLnBrk="1" hangingPunct="1">
              <a:spcBef>
                <a:spcPct val="0"/>
              </a:spcBef>
              <a:buClrTx/>
              <a:buSzTx/>
              <a:buFontTx/>
              <a:buNone/>
            </a:pPr>
            <a:endParaRPr lang="en-US" altLang="el-GR" sz="1800" dirty="0">
              <a:solidFill>
                <a:srgbClr val="002060"/>
              </a:solidFill>
              <a:latin typeface="Calibri" panose="020F0502020204030204" pitchFamily="34" charset="0"/>
            </a:endParaRPr>
          </a:p>
          <a:p>
            <a:pPr algn="ctr">
              <a:spcBef>
                <a:spcPct val="0"/>
              </a:spcBef>
              <a:buClrTx/>
              <a:buSzTx/>
              <a:buNone/>
            </a:pPr>
            <a:r>
              <a:rPr lang="en-GB" altLang="el-GR" sz="1800" dirty="0">
                <a:solidFill>
                  <a:srgbClr val="002060"/>
                </a:solidFill>
                <a:latin typeface="Calibri" panose="020F0502020204030204" pitchFamily="34" charset="0"/>
              </a:rPr>
              <a:t>[https://www.youtube.com/watch?v=CiHfntd7jIs]</a:t>
            </a:r>
          </a:p>
        </p:txBody>
      </p:sp>
      <p:pic>
        <p:nvPicPr>
          <p:cNvPr id="80901" name="Picture 6" descr="C:\Users\Nikolos\Nick Bogiazides\Students\Photos useful\Henri Lefebv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2133601"/>
            <a:ext cx="29527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6833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47107" name="Rectangle 3"/>
          <p:cNvSpPr>
            <a:spLocks noGrp="1" noChangeArrowheads="1"/>
          </p:cNvSpPr>
          <p:nvPr>
            <p:ph type="body" idx="1"/>
          </p:nvPr>
        </p:nvSpPr>
        <p:spPr>
          <a:xfrm>
            <a:off x="1645920" y="2060575"/>
            <a:ext cx="8630194" cy="4114800"/>
          </a:xfrm>
        </p:spPr>
        <p:txBody>
          <a:bodyPr/>
          <a:lstStyle/>
          <a:p>
            <a:pPr eaLnBrk="1" hangingPunct="1">
              <a:lnSpc>
                <a:spcPct val="90000"/>
              </a:lnSpc>
              <a:buFont typeface="Wingdings" panose="05000000000000000000" pitchFamily="2" charset="2"/>
              <a:buNone/>
            </a:pPr>
            <a:endParaRPr lang="el-GR" altLang="el-GR" sz="2400" dirty="0">
              <a:solidFill>
                <a:schemeClr val="tx2"/>
              </a:solidFill>
            </a:endParaRPr>
          </a:p>
          <a:p>
            <a:pPr eaLnBrk="1" hangingPunct="1">
              <a:lnSpc>
                <a:spcPct val="150000"/>
              </a:lnSpc>
              <a:buNone/>
            </a:pPr>
            <a:r>
              <a:rPr lang="el-GR" altLang="el-GR" sz="2400" dirty="0">
                <a:solidFill>
                  <a:schemeClr val="tx2"/>
                </a:solidFill>
              </a:rPr>
              <a:t>	</a:t>
            </a:r>
            <a:r>
              <a:rPr lang="en-US" altLang="el-GR" sz="2800" dirty="0">
                <a:solidFill>
                  <a:schemeClr val="hlink"/>
                </a:solidFill>
                <a:cs typeface="Times New Roman" panose="02020603050405020304" pitchFamily="18" charset="0"/>
              </a:rPr>
              <a:t>T</a:t>
            </a:r>
            <a:r>
              <a:rPr lang="el-GR" altLang="el-GR" sz="2800" dirty="0">
                <a:solidFill>
                  <a:schemeClr val="hlink"/>
                </a:solidFill>
                <a:cs typeface="Times New Roman" panose="02020603050405020304" pitchFamily="18" charset="0"/>
              </a:rPr>
              <a:t>α τρία, κατά </a:t>
            </a:r>
            <a:r>
              <a:rPr lang="en-US" altLang="el-GR" sz="2800" dirty="0">
                <a:solidFill>
                  <a:schemeClr val="hlink"/>
                </a:solidFill>
                <a:cs typeface="Times New Roman" panose="02020603050405020304" pitchFamily="18" charset="0"/>
              </a:rPr>
              <a:t>Lefebvre, </a:t>
            </a:r>
            <a:r>
              <a:rPr lang="el-GR" altLang="el-GR" sz="2800" dirty="0">
                <a:solidFill>
                  <a:schemeClr val="hlink"/>
                </a:solidFill>
                <a:cs typeface="Times New Roman" panose="02020603050405020304" pitchFamily="18" charset="0"/>
              </a:rPr>
              <a:t>στάδια </a:t>
            </a:r>
            <a:r>
              <a:rPr lang="el-GR" altLang="el-GR" sz="2800" dirty="0" err="1">
                <a:solidFill>
                  <a:schemeClr val="hlink"/>
                </a:solidFill>
                <a:cs typeface="Times New Roman" panose="02020603050405020304" pitchFamily="18" charset="0"/>
              </a:rPr>
              <a:t>κοινωνικο</a:t>
            </a:r>
            <a:r>
              <a:rPr lang="el-GR" altLang="el-GR" sz="2800" dirty="0">
                <a:solidFill>
                  <a:schemeClr val="hlink"/>
                </a:solidFill>
                <a:cs typeface="Times New Roman" panose="02020603050405020304" pitchFamily="18" charset="0"/>
              </a:rPr>
              <a:t>-πολιτισμικών σχηματισμών:</a:t>
            </a:r>
          </a:p>
          <a:p>
            <a:pPr eaLnBrk="1" hangingPunct="1">
              <a:lnSpc>
                <a:spcPct val="150000"/>
              </a:lnSpc>
              <a:buFont typeface="Wingdings" panose="05000000000000000000" pitchFamily="2" charset="2"/>
              <a:buNone/>
            </a:pPr>
            <a:endParaRPr lang="el-GR" altLang="el-GR" sz="2400" dirty="0">
              <a:solidFill>
                <a:schemeClr val="tx2"/>
              </a:solidFill>
            </a:endParaRPr>
          </a:p>
          <a:p>
            <a:pPr eaLnBrk="1" hangingPunct="1">
              <a:lnSpc>
                <a:spcPct val="150000"/>
              </a:lnSpc>
              <a:buFont typeface="Wingdings" panose="05000000000000000000" pitchFamily="2" charset="2"/>
              <a:buNone/>
            </a:pPr>
            <a:r>
              <a:rPr lang="el-GR" altLang="el-GR" sz="2400" dirty="0">
                <a:solidFill>
                  <a:schemeClr val="tx2"/>
                </a:solidFill>
              </a:rPr>
              <a:t>			</a:t>
            </a:r>
            <a:r>
              <a:rPr lang="el-GR" altLang="el-GR" sz="2800" dirty="0">
                <a:solidFill>
                  <a:schemeClr val="tx2"/>
                </a:solidFill>
              </a:rPr>
              <a:t>Αγροτικό</a:t>
            </a:r>
          </a:p>
          <a:p>
            <a:pPr eaLnBrk="1" hangingPunct="1">
              <a:lnSpc>
                <a:spcPct val="150000"/>
              </a:lnSpc>
              <a:buFont typeface="Wingdings" panose="05000000000000000000" pitchFamily="2" charset="2"/>
              <a:buNone/>
            </a:pPr>
            <a:r>
              <a:rPr lang="el-GR" altLang="el-GR" sz="2800" dirty="0">
                <a:solidFill>
                  <a:schemeClr val="tx2"/>
                </a:solidFill>
              </a:rPr>
              <a:t>			Βιομηχανικό</a:t>
            </a:r>
          </a:p>
          <a:p>
            <a:pPr eaLnBrk="1" hangingPunct="1">
              <a:lnSpc>
                <a:spcPct val="150000"/>
              </a:lnSpc>
              <a:buFont typeface="Wingdings" panose="05000000000000000000" pitchFamily="2" charset="2"/>
              <a:buNone/>
            </a:pPr>
            <a:r>
              <a:rPr lang="el-GR" altLang="el-GR" sz="2800" dirty="0">
                <a:solidFill>
                  <a:schemeClr val="tx2"/>
                </a:solidFill>
              </a:rPr>
              <a:t>			Αστικό (</a:t>
            </a:r>
            <a:r>
              <a:rPr lang="el-GR" altLang="el-GR" sz="2800" dirty="0" err="1">
                <a:solidFill>
                  <a:schemeClr val="tx2"/>
                </a:solidFill>
              </a:rPr>
              <a:t>Αστεακό</a:t>
            </a:r>
            <a:r>
              <a:rPr lang="el-GR" altLang="el-GR" sz="2800" dirty="0">
                <a:solidFill>
                  <a:schemeClr val="tx2"/>
                </a:solidFill>
              </a:rPr>
              <a:t>)</a:t>
            </a:r>
            <a:endParaRPr lang="en-GB" altLang="el-GR" sz="2800" dirty="0">
              <a:solidFill>
                <a:srgbClr val="C00000"/>
              </a:solidFill>
            </a:endParaRPr>
          </a:p>
        </p:txBody>
      </p:sp>
    </p:spTree>
    <p:extLst>
      <p:ext uri="{BB962C8B-B14F-4D97-AF65-F5344CB8AC3E}">
        <p14:creationId xmlns:p14="http://schemas.microsoft.com/office/powerpoint/2010/main" val="81344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81923"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a:solidFill>
                  <a:schemeClr val="folHlink"/>
                </a:solidFill>
              </a:rPr>
              <a:t>Σχετικός χώρος</a:t>
            </a:r>
          </a:p>
          <a:p>
            <a:pPr eaLnBrk="1" hangingPunct="1">
              <a:lnSpc>
                <a:spcPct val="150000"/>
              </a:lnSpc>
              <a:buFont typeface="Wingdings" panose="05000000000000000000" pitchFamily="2" charset="2"/>
              <a:buNone/>
            </a:pPr>
            <a:endParaRPr lang="el-GR" altLang="el-GR" sz="4000">
              <a:solidFill>
                <a:schemeClr val="folHlink"/>
              </a:solidFill>
            </a:endParaRPr>
          </a:p>
        </p:txBody>
      </p:sp>
    </p:spTree>
    <p:extLst>
      <p:ext uri="{BB962C8B-B14F-4D97-AF65-F5344CB8AC3E}">
        <p14:creationId xmlns:p14="http://schemas.microsoft.com/office/powerpoint/2010/main" val="2925428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el-GR" altLang="el-GR"/>
          </a:p>
        </p:txBody>
      </p:sp>
      <p:sp>
        <p:nvSpPr>
          <p:cNvPr id="83971" name="Rectangle 3"/>
          <p:cNvSpPr>
            <a:spLocks noGrp="1" noChangeArrowheads="1"/>
          </p:cNvSpPr>
          <p:nvPr>
            <p:ph type="body" idx="1"/>
          </p:nvPr>
        </p:nvSpPr>
        <p:spPr/>
        <p:txBody>
          <a:bodyPr/>
          <a:lstStyle/>
          <a:p>
            <a:pPr eaLnBrk="1" hangingPunct="1"/>
            <a:endParaRPr lang="el-GR" altLang="el-GR"/>
          </a:p>
        </p:txBody>
      </p:sp>
      <p:sp>
        <p:nvSpPr>
          <p:cNvPr id="83972" name="AutoShape 5" descr="Αποτέλεσμα εικόνας για χωριό στρουμφ"/>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None/>
            </a:pPr>
            <a:endParaRPr lang="el-GR" altLang="el-GR" sz="1800">
              <a:solidFill>
                <a:srgbClr val="000000"/>
              </a:solidFill>
            </a:endParaRPr>
          </a:p>
        </p:txBody>
      </p:sp>
      <p:pic>
        <p:nvPicPr>
          <p:cNvPr id="83973" name="Picture 7" descr="village-the-smurfs-wallpapers-1920x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800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48A7889-A6CC-C461-7DF1-7D0923736BF9}"/>
              </a:ext>
            </a:extLst>
          </p:cNvPr>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25603" name="Rectangle 3">
            <a:extLst>
              <a:ext uri="{FF2B5EF4-FFF2-40B4-BE49-F238E27FC236}">
                <a16:creationId xmlns:a16="http://schemas.microsoft.com/office/drawing/2014/main" id="{73EC1A7F-28E1-6997-16FB-F37E4C741993}"/>
              </a:ext>
            </a:extLst>
          </p:cNvPr>
          <p:cNvSpPr>
            <a:spLocks noGrp="1" noChangeArrowheads="1"/>
          </p:cNvSpPr>
          <p:nvPr>
            <p:ph type="body" idx="1"/>
          </p:nvPr>
        </p:nvSpPr>
        <p:spPr>
          <a:xfrm>
            <a:off x="2260601" y="2205038"/>
            <a:ext cx="8207375" cy="4114800"/>
          </a:xfrm>
        </p:spPr>
        <p:txBody>
          <a:bodyPr/>
          <a:lstStyle/>
          <a:p>
            <a:pPr eaLnBrk="1" hangingPunct="1">
              <a:lnSpc>
                <a:spcPct val="90000"/>
              </a:lnSpc>
              <a:buFont typeface="Wingdings" panose="05000000000000000000" pitchFamily="2" charset="2"/>
              <a:buNone/>
            </a:pPr>
            <a:r>
              <a:rPr lang="el-GR" altLang="el-GR" sz="2400">
                <a:solidFill>
                  <a:schemeClr val="tx2"/>
                </a:solidFill>
              </a:rPr>
              <a:t>Το ταξίδι χαρακτηρίζει τις ανθρώπινες κοινότητες από τη συγκρότησή τους, και ταξίδια αναψυχής – τουρισμός -καταγράφονται ήδη από τους πρώτους ιστορικούς χρόνους, στις πρώτες κοινωνίες της γραφής. Ταξίδια αναψυχής που μπορεί να αφορούσαν ένα πολύ μικρό τμήμα του πληθυσμού, σε σχέση με τον μαζικό τουρισμό του σήμερα</a:t>
            </a:r>
            <a:r>
              <a:rPr lang="en-GB" altLang="el-GR" sz="2400">
                <a:solidFill>
                  <a:schemeClr val="tx2"/>
                </a:solidFill>
              </a:rPr>
              <a:t>, </a:t>
            </a:r>
            <a:r>
              <a:rPr lang="el-GR" altLang="el-GR" sz="2400">
                <a:solidFill>
                  <a:schemeClr val="tx2"/>
                </a:solidFill>
              </a:rPr>
              <a:t>αλλά με σημαντικές οικονομικές και κοινωνικές επιπτώσεις στους τόπους προορισμού, όσο και αφετηρίας.</a:t>
            </a:r>
          </a:p>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84995" name="Rectangle 3"/>
          <p:cNvSpPr>
            <a:spLocks noGrp="1" noChangeArrowheads="1"/>
          </p:cNvSpPr>
          <p:nvPr>
            <p:ph type="body" idx="4294967295"/>
          </p:nvPr>
        </p:nvSpPr>
        <p:spPr>
          <a:xfrm>
            <a:off x="1847850" y="2017713"/>
            <a:ext cx="8631238" cy="4114800"/>
          </a:xfrm>
        </p:spPr>
        <p:txBody>
          <a:bodyPr/>
          <a:lstStyle/>
          <a:p>
            <a:pPr eaLnBrk="1" hangingPunct="1">
              <a:lnSpc>
                <a:spcPct val="150000"/>
              </a:lnSpc>
              <a:buFont typeface="Wingdings" panose="05000000000000000000" pitchFamily="2" charset="2"/>
              <a:buNone/>
            </a:pPr>
            <a:r>
              <a:rPr lang="el-GR" altLang="el-GR">
                <a:solidFill>
                  <a:schemeClr val="folHlink"/>
                </a:solidFill>
              </a:rPr>
              <a:t>Απόλυτος χώρος</a:t>
            </a: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Μετάβαση από τον σχετικό χώρο στον απόλυτο χώρο</a:t>
            </a:r>
            <a:endParaRPr lang="en-US" altLang="el-GR" sz="2800">
              <a:solidFill>
                <a:schemeClr val="folHlink"/>
              </a:solidFill>
              <a:cs typeface="Tahoma" panose="020B0604030504040204" pitchFamily="34" charset="0"/>
            </a:endParaRPr>
          </a:p>
        </p:txBody>
      </p:sp>
    </p:spTree>
    <p:extLst>
      <p:ext uri="{BB962C8B-B14F-4D97-AF65-F5344CB8AC3E}">
        <p14:creationId xmlns:p14="http://schemas.microsoft.com/office/powerpoint/2010/main" val="3038161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3" descr="C:\Users\Nikolos\Nick Bogiazides\Students\Photos useful\14197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1439"/>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73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l-GR" altLang="el-GR"/>
          </a:p>
        </p:txBody>
      </p:sp>
      <p:sp>
        <p:nvSpPr>
          <p:cNvPr id="88067" name="Rectangle 3"/>
          <p:cNvSpPr>
            <a:spLocks noGrp="1" noChangeArrowheads="1"/>
          </p:cNvSpPr>
          <p:nvPr>
            <p:ph type="body" idx="1"/>
          </p:nvPr>
        </p:nvSpPr>
        <p:spPr/>
        <p:txBody>
          <a:bodyPr/>
          <a:lstStyle/>
          <a:p>
            <a:pPr eaLnBrk="1" hangingPunct="1"/>
            <a:endParaRPr lang="el-GR" altLang="el-GR"/>
          </a:p>
        </p:txBody>
      </p:sp>
      <p:pic>
        <p:nvPicPr>
          <p:cNvPr id="88068" name="Picture 5" descr="ObelixFightingLegiona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44451"/>
            <a:ext cx="89281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31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3376"/>
            <a:ext cx="9144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TextBox 2"/>
          <p:cNvSpPr txBox="1">
            <a:spLocks noChangeArrowheads="1"/>
          </p:cNvSpPr>
          <p:nvPr/>
        </p:nvSpPr>
        <p:spPr bwMode="auto">
          <a:xfrm>
            <a:off x="2711450" y="6237289"/>
            <a:ext cx="676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90000"/>
              </a:lnSpc>
              <a:spcAft>
                <a:spcPct val="0"/>
              </a:spcAft>
              <a:buClr>
                <a:srgbClr val="3333CC"/>
              </a:buClr>
              <a:buNone/>
            </a:pPr>
            <a:r>
              <a:rPr lang="el-GR" altLang="en-US" sz="2000">
                <a:solidFill>
                  <a:srgbClr val="333399"/>
                </a:solidFill>
                <a:cs typeface="Tahoma" panose="020B0604030504040204" pitchFamily="34" charset="0"/>
              </a:rPr>
              <a:t>Η επιβολή του Απόλυτου χώρου στον Σχετικό</a:t>
            </a:r>
            <a:endParaRPr lang="en-GB" altLang="en-US" sz="2000">
              <a:solidFill>
                <a:srgbClr val="333399"/>
              </a:solidFill>
              <a:cs typeface="Tahoma" panose="020B0604030504040204" pitchFamily="34" charset="0"/>
            </a:endParaRPr>
          </a:p>
        </p:txBody>
      </p:sp>
    </p:spTree>
    <p:extLst>
      <p:ext uri="{BB962C8B-B14F-4D97-AF65-F5344CB8AC3E}">
        <p14:creationId xmlns:p14="http://schemas.microsoft.com/office/powerpoint/2010/main" val="39071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a:solidFill>
                  <a:schemeClr val="folHlink"/>
                </a:solidFill>
              </a:rPr>
              <a:t>Αφηρημένος χώρος</a:t>
            </a:r>
          </a:p>
          <a:p>
            <a:pPr eaLnBrk="1" hangingPunct="1">
              <a:lnSpc>
                <a:spcPct val="150000"/>
              </a:lnSpc>
              <a:buFont typeface="Wingdings" panose="05000000000000000000" pitchFamily="2" charset="2"/>
              <a:buNone/>
            </a:pPr>
            <a:endParaRPr lang="el-GR" altLang="el-GR">
              <a:solidFill>
                <a:schemeClr val="folHlink"/>
              </a:solidFill>
            </a:endParaRPr>
          </a:p>
          <a:p>
            <a:pPr eaLnBrk="1" hangingPunct="1">
              <a:lnSpc>
                <a:spcPct val="150000"/>
              </a:lnSpc>
              <a:buFont typeface="Wingdings" panose="05000000000000000000" pitchFamily="2" charset="2"/>
              <a:buNone/>
            </a:pPr>
            <a:r>
              <a:rPr lang="el-GR" altLang="el-GR">
                <a:solidFill>
                  <a:schemeClr val="folHlink"/>
                </a:solidFill>
                <a:cs typeface="Tahoma" panose="020B0604030504040204" pitchFamily="34" charset="0"/>
              </a:rPr>
              <a:t>Συνειδητός χώρος</a:t>
            </a:r>
            <a:endParaRPr lang="en-US" altLang="el-GR">
              <a:solidFill>
                <a:schemeClr val="folHlink"/>
              </a:solidFill>
              <a:cs typeface="Tahoma" panose="020B0604030504040204" pitchFamily="34" charset="0"/>
            </a:endParaRPr>
          </a:p>
        </p:txBody>
      </p:sp>
    </p:spTree>
    <p:extLst>
      <p:ext uri="{BB962C8B-B14F-4D97-AF65-F5344CB8AC3E}">
        <p14:creationId xmlns:p14="http://schemas.microsoft.com/office/powerpoint/2010/main" val="43953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dirty="0">
                <a:solidFill>
                  <a:schemeClr val="folHlink"/>
                </a:solidFill>
              </a:rPr>
              <a:t>Μετάβαση από τον χρηστικό στον ανταλλακτικό χώρο</a:t>
            </a:r>
          </a:p>
          <a:p>
            <a:pPr eaLnBrk="1" hangingPunct="1">
              <a:lnSpc>
                <a:spcPct val="150000"/>
              </a:lnSpc>
              <a:buFont typeface="Wingdings" panose="05000000000000000000" pitchFamily="2" charset="2"/>
              <a:buNone/>
            </a:pPr>
            <a:endParaRPr lang="el-GR" altLang="el-GR" dirty="0">
              <a:solidFill>
                <a:schemeClr val="folHlink"/>
              </a:solidFill>
            </a:endParaRPr>
          </a:p>
          <a:p>
            <a:pPr eaLnBrk="1" hangingPunct="1">
              <a:lnSpc>
                <a:spcPct val="150000"/>
              </a:lnSpc>
              <a:buFont typeface="Wingdings" panose="05000000000000000000" pitchFamily="2" charset="2"/>
              <a:buNone/>
            </a:pPr>
            <a:r>
              <a:rPr lang="el-GR" altLang="el-GR" dirty="0">
                <a:solidFill>
                  <a:schemeClr val="folHlink"/>
                </a:solidFill>
              </a:rPr>
              <a:t>Υγροποίηση</a:t>
            </a:r>
            <a:r>
              <a:rPr lang="en-US" altLang="el-GR" dirty="0">
                <a:solidFill>
                  <a:schemeClr val="folHlink"/>
                </a:solidFill>
              </a:rPr>
              <a:t> / </a:t>
            </a:r>
            <a:r>
              <a:rPr lang="el-GR" altLang="el-GR" dirty="0">
                <a:solidFill>
                  <a:schemeClr val="folHlink"/>
                </a:solidFill>
              </a:rPr>
              <a:t>ρευστοποίηση του χώρου (</a:t>
            </a:r>
            <a:r>
              <a:rPr lang="en-US" altLang="el-GR" dirty="0">
                <a:solidFill>
                  <a:schemeClr val="folHlink"/>
                </a:solidFill>
              </a:rPr>
              <a:t>liquefaction of space)</a:t>
            </a:r>
          </a:p>
          <a:p>
            <a:pPr eaLnBrk="1" hangingPunct="1">
              <a:lnSpc>
                <a:spcPct val="150000"/>
              </a:lnSpc>
              <a:buFont typeface="Wingdings" panose="05000000000000000000" pitchFamily="2" charset="2"/>
              <a:buNone/>
            </a:pPr>
            <a:r>
              <a:rPr lang="en-US" altLang="el-GR" dirty="0">
                <a:solidFill>
                  <a:schemeClr val="folHlink"/>
                </a:solidFill>
                <a:cs typeface="Tahoma" panose="020B0604030504040204" pitchFamily="34" charset="0"/>
              </a:rPr>
              <a:t> </a:t>
            </a:r>
            <a:r>
              <a:rPr lang="el-GR" altLang="el-GR" dirty="0">
                <a:solidFill>
                  <a:schemeClr val="folHlink"/>
                </a:solidFill>
                <a:cs typeface="Tahoma" panose="020B0604030504040204" pitchFamily="34" charset="0"/>
              </a:rPr>
              <a:t>		</a:t>
            </a:r>
            <a:r>
              <a:rPr lang="en-US" altLang="el-GR" sz="2800" dirty="0">
                <a:solidFill>
                  <a:srgbClr val="FF0000"/>
                </a:solidFill>
                <a:cs typeface="Tahoma" panose="020B0604030504040204" pitchFamily="34" charset="0"/>
              </a:rPr>
              <a:t>- </a:t>
            </a:r>
            <a:r>
              <a:rPr lang="el-GR" altLang="el-GR" sz="2800" dirty="0" err="1">
                <a:solidFill>
                  <a:srgbClr val="FF0000"/>
                </a:solidFill>
                <a:cs typeface="Tahoma" panose="020B0604030504040204" pitchFamily="34" charset="0"/>
              </a:rPr>
              <a:t>δομιστική</a:t>
            </a:r>
            <a:r>
              <a:rPr lang="el-GR" altLang="el-GR" sz="2800" dirty="0">
                <a:solidFill>
                  <a:srgbClr val="FF0000"/>
                </a:solidFill>
                <a:cs typeface="Tahoma" panose="020B0604030504040204" pitchFamily="34" charset="0"/>
              </a:rPr>
              <a:t> προσέγγιση</a:t>
            </a:r>
            <a:endParaRPr lang="en-US" altLang="el-GR" sz="2800" dirty="0">
              <a:solidFill>
                <a:srgbClr val="FF0000"/>
              </a:solidFill>
              <a:cs typeface="Tahoma" panose="020B0604030504040204" pitchFamily="34" charset="0"/>
            </a:endParaRPr>
          </a:p>
        </p:txBody>
      </p:sp>
    </p:spTree>
    <p:extLst>
      <p:ext uri="{BB962C8B-B14F-4D97-AF65-F5344CB8AC3E}">
        <p14:creationId xmlns:p14="http://schemas.microsoft.com/office/powerpoint/2010/main" val="2506530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a:solidFill>
                  <a:schemeClr val="folHlink"/>
                </a:solidFill>
              </a:rPr>
              <a:t>Προσκυνηματικά ταξίδια</a:t>
            </a:r>
          </a:p>
          <a:p>
            <a:pPr eaLnBrk="1" hangingPunct="1">
              <a:lnSpc>
                <a:spcPct val="150000"/>
              </a:lnSpc>
              <a:buFont typeface="Wingdings" panose="05000000000000000000" pitchFamily="2" charset="2"/>
              <a:buNone/>
            </a:pPr>
            <a:endParaRPr lang="el-GR" altLang="el-GR">
              <a:solidFill>
                <a:schemeClr val="folHlink"/>
              </a:solidFill>
            </a:endParaRPr>
          </a:p>
          <a:p>
            <a:pPr eaLnBrk="1" hangingPunct="1">
              <a:lnSpc>
                <a:spcPct val="150000"/>
              </a:lnSpc>
              <a:buFont typeface="Wingdings" panose="05000000000000000000" pitchFamily="2" charset="2"/>
              <a:buNone/>
            </a:pPr>
            <a:r>
              <a:rPr lang="el-GR" altLang="el-GR">
                <a:solidFill>
                  <a:schemeClr val="folHlink"/>
                </a:solidFill>
              </a:rPr>
              <a:t> στο πλαίσιο ελέγχου του υπερφυσικού, του άγνωστου άλλου</a:t>
            </a:r>
          </a:p>
          <a:p>
            <a:pPr eaLnBrk="1" hangingPunct="1">
              <a:lnSpc>
                <a:spcPct val="150000"/>
              </a:lnSpc>
              <a:buFont typeface="Wingdings" panose="05000000000000000000" pitchFamily="2" charset="2"/>
              <a:buNone/>
            </a:pPr>
            <a:r>
              <a:rPr lang="el-GR" altLang="el-GR">
                <a:solidFill>
                  <a:schemeClr val="folHlink"/>
                </a:solidFill>
              </a:rPr>
              <a:t>της αντιμετώπισης του απόλυτου χώρου</a:t>
            </a:r>
            <a:endParaRPr lang="en-US" altLang="el-GR">
              <a:solidFill>
                <a:schemeClr val="folHlink"/>
              </a:solidFill>
              <a:cs typeface="Tahoma" panose="020B0604030504040204" pitchFamily="34" charset="0"/>
            </a:endParaRPr>
          </a:p>
        </p:txBody>
      </p:sp>
    </p:spTree>
    <p:extLst>
      <p:ext uri="{BB962C8B-B14F-4D97-AF65-F5344CB8AC3E}">
        <p14:creationId xmlns:p14="http://schemas.microsoft.com/office/powerpoint/2010/main" val="2906614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a:solidFill>
                  <a:schemeClr val="folHlink"/>
                </a:solidFill>
              </a:rPr>
              <a:t>Διεκδίκηση του θείου / του πηγαίου</a:t>
            </a:r>
          </a:p>
          <a:p>
            <a:pPr eaLnBrk="1" hangingPunct="1">
              <a:lnSpc>
                <a:spcPct val="150000"/>
              </a:lnSpc>
              <a:buFont typeface="Wingdings" panose="05000000000000000000" pitchFamily="2" charset="2"/>
              <a:buNone/>
            </a:pPr>
            <a:r>
              <a:rPr lang="el-GR" altLang="el-GR">
                <a:solidFill>
                  <a:schemeClr val="folHlink"/>
                </a:solidFill>
              </a:rPr>
              <a:t>Υπέρβαση της υπαρξιακής αγωνίας μέσω του άλλου</a:t>
            </a:r>
          </a:p>
          <a:p>
            <a:pPr eaLnBrk="1" hangingPunct="1">
              <a:lnSpc>
                <a:spcPct val="150000"/>
              </a:lnSpc>
              <a:buFont typeface="Wingdings" panose="05000000000000000000" pitchFamily="2" charset="2"/>
              <a:buNone/>
            </a:pPr>
            <a:r>
              <a:rPr lang="el-GR" altLang="el-GR">
                <a:solidFill>
                  <a:schemeClr val="folHlink"/>
                </a:solidFill>
                <a:cs typeface="Tahoma" panose="020B0604030504040204" pitchFamily="34" charset="0"/>
              </a:rPr>
              <a:t>Θρησκείες του μύθου και θρησκείες του βιβλίου</a:t>
            </a:r>
          </a:p>
          <a:p>
            <a:pPr eaLnBrk="1" hangingPunct="1">
              <a:lnSpc>
                <a:spcPct val="150000"/>
              </a:lnSpc>
              <a:buFont typeface="Wingdings" panose="05000000000000000000" pitchFamily="2" charset="2"/>
              <a:buNone/>
            </a:pPr>
            <a:r>
              <a:rPr lang="el-GR" altLang="el-GR" sz="2800">
                <a:solidFill>
                  <a:srgbClr val="FF0000"/>
                </a:solidFill>
                <a:cs typeface="Tahoma" panose="020B0604030504040204" pitchFamily="34" charset="0"/>
              </a:rPr>
              <a:t>		- φαινομενολογική προσέγγιση</a:t>
            </a:r>
            <a:endParaRPr lang="en-US" altLang="el-GR" sz="2800">
              <a:solidFill>
                <a:srgbClr val="FF0000"/>
              </a:solidFill>
              <a:cs typeface="Tahoma" panose="020B0604030504040204" pitchFamily="34" charset="0"/>
            </a:endParaRPr>
          </a:p>
        </p:txBody>
      </p:sp>
    </p:spTree>
    <p:extLst>
      <p:ext uri="{BB962C8B-B14F-4D97-AF65-F5344CB8AC3E}">
        <p14:creationId xmlns:p14="http://schemas.microsoft.com/office/powerpoint/2010/main" val="3885373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98307"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400">
                <a:solidFill>
                  <a:schemeClr val="folHlink"/>
                </a:solidFill>
              </a:rPr>
              <a:t>Ταξίδια εξερευνητών</a:t>
            </a:r>
            <a:r>
              <a:rPr lang="en-US" altLang="el-GR" sz="2400">
                <a:solidFill>
                  <a:schemeClr val="folHlink"/>
                </a:solidFill>
              </a:rPr>
              <a:t> / </a:t>
            </a:r>
            <a:r>
              <a:rPr lang="el-GR" altLang="el-GR" sz="2400">
                <a:solidFill>
                  <a:schemeClr val="folHlink"/>
                </a:solidFill>
              </a:rPr>
              <a:t>εμπόρων</a:t>
            </a:r>
          </a:p>
          <a:p>
            <a:pPr eaLnBrk="1" hangingPunct="1">
              <a:lnSpc>
                <a:spcPct val="150000"/>
              </a:lnSpc>
              <a:buFont typeface="Wingdings" panose="05000000000000000000" pitchFamily="2" charset="2"/>
              <a:buNone/>
            </a:pPr>
            <a:r>
              <a:rPr lang="el-GR" altLang="el-GR" sz="2400">
                <a:solidFill>
                  <a:schemeClr val="folHlink"/>
                </a:solidFill>
              </a:rPr>
              <a:t>	Βενετία – Γένοβα (11</a:t>
            </a:r>
            <a:r>
              <a:rPr lang="el-GR" altLang="el-GR" sz="2400" baseline="30000">
                <a:solidFill>
                  <a:schemeClr val="folHlink"/>
                </a:solidFill>
              </a:rPr>
              <a:t>ος </a:t>
            </a:r>
            <a:r>
              <a:rPr lang="el-GR" altLang="el-GR" sz="2400">
                <a:solidFill>
                  <a:schemeClr val="folHlink"/>
                </a:solidFill>
              </a:rPr>
              <a:t>– 18</a:t>
            </a:r>
            <a:r>
              <a:rPr lang="el-GR" altLang="el-GR" sz="2400" baseline="30000">
                <a:solidFill>
                  <a:schemeClr val="folHlink"/>
                </a:solidFill>
              </a:rPr>
              <a:t>ος </a:t>
            </a:r>
            <a:r>
              <a:rPr lang="el-GR" altLang="el-GR" sz="2400">
                <a:solidFill>
                  <a:schemeClr val="folHlink"/>
                </a:solidFill>
              </a:rPr>
              <a:t>αιώνας )</a:t>
            </a:r>
          </a:p>
          <a:p>
            <a:pPr eaLnBrk="1" hangingPunct="1">
              <a:lnSpc>
                <a:spcPct val="150000"/>
              </a:lnSpc>
              <a:buFont typeface="Wingdings" panose="05000000000000000000" pitchFamily="2" charset="2"/>
              <a:buNone/>
            </a:pPr>
            <a:r>
              <a:rPr lang="el-GR" altLang="el-GR" sz="2400">
                <a:solidFill>
                  <a:schemeClr val="folHlink"/>
                </a:solidFill>
              </a:rPr>
              <a:t>	Πορτογάλοι (14</a:t>
            </a:r>
            <a:r>
              <a:rPr lang="el-GR" altLang="el-GR" sz="2400" baseline="30000">
                <a:solidFill>
                  <a:schemeClr val="folHlink"/>
                </a:solidFill>
              </a:rPr>
              <a:t>ος</a:t>
            </a:r>
            <a:r>
              <a:rPr lang="el-GR" altLang="el-GR" sz="2400">
                <a:solidFill>
                  <a:schemeClr val="folHlink"/>
                </a:solidFill>
              </a:rPr>
              <a:t> – 17</a:t>
            </a:r>
            <a:r>
              <a:rPr lang="el-GR" altLang="el-GR" sz="2400" baseline="30000">
                <a:solidFill>
                  <a:schemeClr val="folHlink"/>
                </a:solidFill>
              </a:rPr>
              <a:t>ος</a:t>
            </a:r>
            <a:r>
              <a:rPr lang="el-GR" altLang="el-GR" sz="2400">
                <a:solidFill>
                  <a:schemeClr val="folHlink"/>
                </a:solidFill>
              </a:rPr>
              <a:t> αιώνας) </a:t>
            </a:r>
          </a:p>
          <a:p>
            <a:pPr eaLnBrk="1" hangingPunct="1">
              <a:lnSpc>
                <a:spcPct val="150000"/>
              </a:lnSpc>
              <a:buFont typeface="Wingdings" panose="05000000000000000000" pitchFamily="2" charset="2"/>
              <a:buNone/>
            </a:pPr>
            <a:r>
              <a:rPr lang="el-GR" altLang="el-GR" sz="2400">
                <a:solidFill>
                  <a:schemeClr val="folHlink"/>
                </a:solidFill>
              </a:rPr>
              <a:t>	(Ισπανοί)</a:t>
            </a:r>
          </a:p>
          <a:p>
            <a:pPr eaLnBrk="1" hangingPunct="1">
              <a:lnSpc>
                <a:spcPct val="150000"/>
              </a:lnSpc>
              <a:buFont typeface="Wingdings" panose="05000000000000000000" pitchFamily="2" charset="2"/>
              <a:buNone/>
            </a:pPr>
            <a:r>
              <a:rPr lang="el-GR" altLang="el-GR" sz="2400">
                <a:solidFill>
                  <a:schemeClr val="folHlink"/>
                </a:solidFill>
              </a:rPr>
              <a:t>	Ολλανδοί (16</a:t>
            </a:r>
            <a:r>
              <a:rPr lang="el-GR" altLang="el-GR" sz="2400" baseline="30000">
                <a:solidFill>
                  <a:schemeClr val="folHlink"/>
                </a:solidFill>
              </a:rPr>
              <a:t>ος</a:t>
            </a:r>
            <a:r>
              <a:rPr lang="el-GR" altLang="el-GR" sz="2400">
                <a:solidFill>
                  <a:schemeClr val="folHlink"/>
                </a:solidFill>
              </a:rPr>
              <a:t> – 18</a:t>
            </a:r>
            <a:r>
              <a:rPr lang="el-GR" altLang="el-GR" sz="2400" baseline="30000">
                <a:solidFill>
                  <a:schemeClr val="folHlink"/>
                </a:solidFill>
              </a:rPr>
              <a:t>ος</a:t>
            </a:r>
            <a:r>
              <a:rPr lang="el-GR" altLang="el-GR" sz="2400">
                <a:solidFill>
                  <a:schemeClr val="folHlink"/>
                </a:solidFill>
              </a:rPr>
              <a:t> αιώνας)</a:t>
            </a:r>
          </a:p>
          <a:p>
            <a:pPr eaLnBrk="1" hangingPunct="1">
              <a:lnSpc>
                <a:spcPct val="150000"/>
              </a:lnSpc>
              <a:buFont typeface="Wingdings" panose="05000000000000000000" pitchFamily="2" charset="2"/>
              <a:buNone/>
            </a:pPr>
            <a:r>
              <a:rPr lang="el-GR" altLang="el-GR" sz="2400">
                <a:solidFill>
                  <a:schemeClr val="folHlink"/>
                </a:solidFill>
              </a:rPr>
              <a:t>	Βρετανοί (17</a:t>
            </a:r>
            <a:r>
              <a:rPr lang="el-GR" altLang="el-GR" sz="2400" baseline="30000">
                <a:solidFill>
                  <a:schemeClr val="folHlink"/>
                </a:solidFill>
              </a:rPr>
              <a:t>ος </a:t>
            </a:r>
            <a:r>
              <a:rPr lang="el-GR" altLang="el-GR" sz="2400">
                <a:solidFill>
                  <a:schemeClr val="folHlink"/>
                </a:solidFill>
              </a:rPr>
              <a:t>– 20</a:t>
            </a:r>
            <a:r>
              <a:rPr lang="el-GR" altLang="el-GR" sz="2400" baseline="30000">
                <a:solidFill>
                  <a:schemeClr val="folHlink"/>
                </a:solidFill>
              </a:rPr>
              <a:t>ος</a:t>
            </a:r>
            <a:r>
              <a:rPr lang="el-GR" altLang="el-GR" sz="2400">
                <a:solidFill>
                  <a:schemeClr val="folHlink"/>
                </a:solidFill>
              </a:rPr>
              <a:t> αιώνας</a:t>
            </a:r>
            <a:r>
              <a:rPr lang="en-US" altLang="el-GR" sz="2400">
                <a:solidFill>
                  <a:schemeClr val="folHlink"/>
                </a:solidFill>
              </a:rPr>
              <a:t>)</a:t>
            </a:r>
            <a:r>
              <a:rPr lang="el-GR" altLang="el-GR" sz="2400">
                <a:solidFill>
                  <a:schemeClr val="folHlink"/>
                </a:solidFill>
              </a:rPr>
              <a:t> </a:t>
            </a:r>
          </a:p>
        </p:txBody>
      </p:sp>
    </p:spTree>
    <p:extLst>
      <p:ext uri="{BB962C8B-B14F-4D97-AF65-F5344CB8AC3E}">
        <p14:creationId xmlns:p14="http://schemas.microsoft.com/office/powerpoint/2010/main" val="1210509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Αποτέλεσμα εικόνας για alain de botton the art of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412" y="218032"/>
            <a:ext cx="3305175"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3075655" y="5900448"/>
            <a:ext cx="5894242" cy="400110"/>
          </a:xfrm>
          <a:prstGeom prst="rect">
            <a:avLst/>
          </a:prstGeom>
        </p:spPr>
        <p:txBody>
          <a:bodyPr wrap="none">
            <a:spAutoFit/>
          </a:bodyPr>
          <a:lstStyle/>
          <a:p>
            <a:r>
              <a:rPr lang="en-US" sz="2000" dirty="0">
                <a:solidFill>
                  <a:schemeClr val="folHlink"/>
                </a:solidFill>
              </a:rPr>
              <a:t>https://www.youtube.com/watch?v=kETN114A4IE</a:t>
            </a:r>
          </a:p>
        </p:txBody>
      </p:sp>
    </p:spTree>
    <p:extLst>
      <p:ext uri="{BB962C8B-B14F-4D97-AF65-F5344CB8AC3E}">
        <p14:creationId xmlns:p14="http://schemas.microsoft.com/office/powerpoint/2010/main" val="1581468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a:extLst>
              <a:ext uri="{FF2B5EF4-FFF2-40B4-BE49-F238E27FC236}">
                <a16:creationId xmlns:a16="http://schemas.microsoft.com/office/drawing/2014/main" id="{85584CEC-9C69-3B04-303F-4673B8DD5620}"/>
              </a:ext>
            </a:extLst>
          </p:cNvPr>
          <p:cNvSpPr>
            <a:spLocks noGrp="1" noChangeArrowheads="1"/>
          </p:cNvSpPr>
          <p:nvPr>
            <p:ph type="title"/>
          </p:nvPr>
        </p:nvSpPr>
        <p:spPr>
          <a:xfrm>
            <a:off x="2998788" y="5356225"/>
            <a:ext cx="6121400" cy="566738"/>
          </a:xfrm>
        </p:spPr>
        <p:txBody>
          <a:bodyPr/>
          <a:lstStyle/>
          <a:p>
            <a:pPr algn="ctr"/>
            <a:r>
              <a:rPr lang="el-GR" altLang="el-GR" sz="1400" b="0">
                <a:solidFill>
                  <a:srgbClr val="002060"/>
                </a:solidFill>
              </a:rPr>
              <a:t>Κρουαζιερόπλοιο του 3</a:t>
            </a:r>
            <a:r>
              <a:rPr lang="el-GR" altLang="el-GR" sz="1400" b="0" baseline="30000">
                <a:solidFill>
                  <a:srgbClr val="002060"/>
                </a:solidFill>
              </a:rPr>
              <a:t>ου</a:t>
            </a:r>
            <a:r>
              <a:rPr lang="el-GR" altLang="el-GR" sz="1400" b="0">
                <a:solidFill>
                  <a:srgbClr val="002060"/>
                </a:solidFill>
              </a:rPr>
              <a:t> π.Χ. αιώνα</a:t>
            </a:r>
            <a:r>
              <a:rPr lang="en-GB" altLang="el-GR" sz="1400" b="0">
                <a:solidFill>
                  <a:srgbClr val="002060"/>
                </a:solidFill>
              </a:rPr>
              <a:t>, </a:t>
            </a:r>
            <a:r>
              <a:rPr lang="el-GR" altLang="el-GR" sz="1400" b="0">
                <a:solidFill>
                  <a:srgbClr val="002060"/>
                </a:solidFill>
              </a:rPr>
              <a:t>το </a:t>
            </a:r>
            <a:r>
              <a:rPr lang="en-GB" altLang="el-GR" sz="1400" b="0">
                <a:solidFill>
                  <a:srgbClr val="002060"/>
                </a:solidFill>
              </a:rPr>
              <a:t>‘</a:t>
            </a:r>
            <a:r>
              <a:rPr lang="el-GR" altLang="el-GR" sz="1400" b="0">
                <a:solidFill>
                  <a:srgbClr val="002060"/>
                </a:solidFill>
              </a:rPr>
              <a:t>Συρακουσία’, σε σχέδια Αρχιμήδη</a:t>
            </a:r>
          </a:p>
        </p:txBody>
      </p:sp>
      <p:pic>
        <p:nvPicPr>
          <p:cNvPr id="26627" name="Θέση εικόνας 4">
            <a:extLst>
              <a:ext uri="{FF2B5EF4-FFF2-40B4-BE49-F238E27FC236}">
                <a16:creationId xmlns:a16="http://schemas.microsoft.com/office/drawing/2014/main" id="{C969FF0D-621B-7422-03F4-F40A8371971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7188" b="17188"/>
          <a:stretch>
            <a:fillRect/>
          </a:stretch>
        </p:blipFill>
        <p:spPr>
          <a:xfrm>
            <a:off x="2998788" y="765175"/>
            <a:ext cx="6121400" cy="459105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100355" name="Rectangle 3"/>
          <p:cNvSpPr>
            <a:spLocks noGrp="1" noChangeArrowheads="1"/>
          </p:cNvSpPr>
          <p:nvPr>
            <p:ph type="body" idx="4294967295"/>
          </p:nvPr>
        </p:nvSpPr>
        <p:spPr>
          <a:xfrm>
            <a:off x="1552074" y="1179096"/>
            <a:ext cx="9444789" cy="5029952"/>
          </a:xfrm>
        </p:spPr>
        <p:txBody>
          <a:bodyPr/>
          <a:lstStyle/>
          <a:p>
            <a:pPr eaLnBrk="1" hangingPunct="1">
              <a:lnSpc>
                <a:spcPct val="150000"/>
              </a:lnSpc>
              <a:buFont typeface="Wingdings" panose="05000000000000000000" pitchFamily="2" charset="2"/>
              <a:buNone/>
            </a:pPr>
            <a:r>
              <a:rPr lang="el-GR" altLang="el-GR" sz="3600" dirty="0">
                <a:solidFill>
                  <a:schemeClr val="folHlink"/>
                </a:solidFill>
              </a:rPr>
              <a:t>Αχνοφεγγιά κεφαλαιοκρατίας</a:t>
            </a:r>
          </a:p>
          <a:p>
            <a:pPr eaLnBrk="1" hangingPunct="1">
              <a:lnSpc>
                <a:spcPct val="150000"/>
              </a:lnSpc>
              <a:buFont typeface="Wingdings" panose="05000000000000000000" pitchFamily="2" charset="2"/>
              <a:buNone/>
            </a:pP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2400" dirty="0">
                <a:solidFill>
                  <a:schemeClr val="folHlink"/>
                </a:solidFill>
              </a:rPr>
              <a:t>Εμπέδωση και ισχυροποίηση των ανταλλακτικών αξιών στην αφηρημένη τους μορφή</a:t>
            </a:r>
          </a:p>
          <a:p>
            <a:pPr eaLnBrk="1" hangingPunct="1">
              <a:lnSpc>
                <a:spcPct val="150000"/>
              </a:lnSpc>
              <a:buFont typeface="Wingdings" panose="05000000000000000000" pitchFamily="2" charset="2"/>
              <a:buNone/>
            </a:pPr>
            <a:r>
              <a:rPr lang="el-GR" altLang="el-GR" sz="2400" dirty="0">
                <a:solidFill>
                  <a:schemeClr val="folHlink"/>
                </a:solidFill>
              </a:rPr>
              <a:t>ως χρήμα (/ πολύτιμα μέταλλα)</a:t>
            </a:r>
          </a:p>
          <a:p>
            <a:pPr eaLnBrk="1" hangingPunct="1">
              <a:lnSpc>
                <a:spcPct val="150000"/>
              </a:lnSpc>
              <a:buFont typeface="Wingdings" panose="05000000000000000000" pitchFamily="2" charset="2"/>
              <a:buNone/>
            </a:pP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2400" dirty="0">
                <a:solidFill>
                  <a:schemeClr val="folHlink"/>
                </a:solidFill>
              </a:rPr>
              <a:t>Επέκταση των συναλλαγών στο χώρο</a:t>
            </a:r>
            <a:r>
              <a:rPr lang="en-GB" altLang="el-GR" sz="2400" dirty="0">
                <a:solidFill>
                  <a:schemeClr val="folHlink"/>
                </a:solidFill>
              </a:rPr>
              <a:t> </a:t>
            </a:r>
            <a:r>
              <a:rPr lang="en-GB" altLang="el-GR" sz="2000" dirty="0">
                <a:solidFill>
                  <a:schemeClr val="folHlink"/>
                </a:solidFill>
              </a:rPr>
              <a:t>(</a:t>
            </a:r>
            <a:r>
              <a:rPr lang="el-GR" altLang="el-GR" sz="2000" dirty="0">
                <a:solidFill>
                  <a:schemeClr val="folHlink"/>
                </a:solidFill>
              </a:rPr>
              <a:t>στο πλαίσιο της αντιμετώπισης της τάσης μείωσης του σχετικού ποσοστού κέρδους)	</a:t>
            </a:r>
          </a:p>
        </p:txBody>
      </p:sp>
    </p:spTree>
    <p:extLst>
      <p:ext uri="{BB962C8B-B14F-4D97-AF65-F5344CB8AC3E}">
        <p14:creationId xmlns:p14="http://schemas.microsoft.com/office/powerpoint/2010/main" val="25783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100355" name="Rectangle 3"/>
          <p:cNvSpPr>
            <a:spLocks noGrp="1" noChangeArrowheads="1"/>
          </p:cNvSpPr>
          <p:nvPr>
            <p:ph type="body" idx="4294967295"/>
          </p:nvPr>
        </p:nvSpPr>
        <p:spPr>
          <a:xfrm>
            <a:off x="842211" y="1844675"/>
            <a:ext cx="9636877" cy="4287838"/>
          </a:xfrm>
        </p:spPr>
        <p:txBody>
          <a:bodyPr/>
          <a:lstStyle/>
          <a:p>
            <a:pPr eaLnBrk="1" hangingPunct="1">
              <a:lnSpc>
                <a:spcPct val="150000"/>
              </a:lnSpc>
              <a:buFont typeface="Wingdings" panose="05000000000000000000" pitchFamily="2" charset="2"/>
              <a:buNone/>
            </a:pP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3600" dirty="0">
                <a:solidFill>
                  <a:schemeClr val="folHlink"/>
                </a:solidFill>
              </a:rPr>
              <a:t>Στον μεταφορικό λόγο της τέχνης</a:t>
            </a:r>
          </a:p>
          <a:p>
            <a:pPr eaLnBrk="1" hangingPunct="1">
              <a:lnSpc>
                <a:spcPct val="150000"/>
              </a:lnSpc>
              <a:buFont typeface="Wingdings" panose="05000000000000000000" pitchFamily="2" charset="2"/>
              <a:buNone/>
            </a:pP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2400" dirty="0">
                <a:solidFill>
                  <a:schemeClr val="folHlink"/>
                </a:solidFill>
              </a:rPr>
              <a:t>	</a:t>
            </a:r>
            <a:r>
              <a:rPr lang="en-US" altLang="el-GR" sz="2400" dirty="0">
                <a:solidFill>
                  <a:schemeClr val="folHlink"/>
                </a:solidFill>
              </a:rPr>
              <a:t>W. Shakespeare, </a:t>
            </a:r>
            <a:r>
              <a:rPr lang="en-US" altLang="el-GR" sz="2400" i="1" dirty="0">
                <a:solidFill>
                  <a:schemeClr val="folHlink"/>
                </a:solidFill>
              </a:rPr>
              <a:t>The Tempest </a:t>
            </a:r>
            <a:r>
              <a:rPr lang="en-US" altLang="el-GR" sz="2400" dirty="0">
                <a:solidFill>
                  <a:schemeClr val="folHlink"/>
                </a:solidFill>
              </a:rPr>
              <a:t>(1611)</a:t>
            </a:r>
          </a:p>
          <a:p>
            <a:pPr eaLnBrk="1" hangingPunct="1">
              <a:lnSpc>
                <a:spcPct val="150000"/>
              </a:lnSpc>
              <a:buFont typeface="Wingdings" panose="05000000000000000000" pitchFamily="2" charset="2"/>
              <a:buNone/>
            </a:pPr>
            <a:r>
              <a:rPr lang="el-GR" altLang="el-GR" sz="2400" dirty="0">
                <a:solidFill>
                  <a:schemeClr val="folHlink"/>
                </a:solidFill>
              </a:rPr>
              <a:t>	</a:t>
            </a:r>
            <a:r>
              <a:rPr lang="en-US" altLang="el-GR" sz="2400" dirty="0">
                <a:solidFill>
                  <a:schemeClr val="folHlink"/>
                </a:solidFill>
              </a:rPr>
              <a:t>D. Defoe, </a:t>
            </a:r>
            <a:r>
              <a:rPr lang="en-US" altLang="el-GR" sz="2400" i="1" dirty="0">
                <a:solidFill>
                  <a:schemeClr val="folHlink"/>
                </a:solidFill>
              </a:rPr>
              <a:t>Robinson Crusoe </a:t>
            </a:r>
            <a:r>
              <a:rPr lang="en-US" altLang="el-GR" sz="2400" dirty="0">
                <a:solidFill>
                  <a:schemeClr val="folHlink"/>
                </a:solidFill>
              </a:rPr>
              <a:t>(1719)</a:t>
            </a:r>
            <a:endParaRPr lang="el-GR" altLang="el-GR" sz="2400" dirty="0">
              <a:solidFill>
                <a:schemeClr val="folHlink"/>
              </a:solidFill>
            </a:endParaRPr>
          </a:p>
          <a:p>
            <a:pPr eaLnBrk="1" hangingPunct="1">
              <a:lnSpc>
                <a:spcPct val="150000"/>
              </a:lnSpc>
              <a:buFont typeface="Wingdings" panose="05000000000000000000" pitchFamily="2" charset="2"/>
              <a:buNone/>
            </a:pPr>
            <a:r>
              <a:rPr lang="el-GR" altLang="el-GR" sz="2400" dirty="0">
                <a:solidFill>
                  <a:schemeClr val="folHlink"/>
                </a:solidFill>
              </a:rPr>
              <a:t>	</a:t>
            </a:r>
          </a:p>
        </p:txBody>
      </p:sp>
    </p:spTree>
    <p:extLst>
      <p:ext uri="{BB962C8B-B14F-4D97-AF65-F5344CB8AC3E}">
        <p14:creationId xmlns:p14="http://schemas.microsoft.com/office/powerpoint/2010/main" val="3896127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2849564" y="333375"/>
            <a:ext cx="7793037" cy="1055688"/>
          </a:xfrm>
        </p:spPr>
        <p:txBody>
          <a:bodyPr/>
          <a:lstStyle/>
          <a:p>
            <a:pPr algn="r" eaLnBrk="1" hangingPunct="1">
              <a:lnSpc>
                <a:spcPct val="50000"/>
              </a:lnSpc>
            </a:pPr>
            <a:r>
              <a:rPr lang="el-GR" altLang="el-GR" sz="2800">
                <a:solidFill>
                  <a:schemeClr val="accent2"/>
                </a:solidFill>
              </a:rPr>
              <a:t>Το ταξίδι στο χρόνο</a:t>
            </a:r>
          </a:p>
        </p:txBody>
      </p:sp>
      <p:sp>
        <p:nvSpPr>
          <p:cNvPr id="10445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3600" dirty="0">
                <a:solidFill>
                  <a:schemeClr val="folHlink"/>
                </a:solidFill>
              </a:rPr>
              <a:t>Ως ιδεολογία και ιδεολόγημα</a:t>
            </a:r>
          </a:p>
          <a:p>
            <a:pPr eaLnBrk="1" hangingPunct="1">
              <a:lnSpc>
                <a:spcPct val="150000"/>
              </a:lnSpc>
              <a:buFont typeface="Wingdings" panose="05000000000000000000" pitchFamily="2" charset="2"/>
              <a:buNone/>
            </a:pPr>
            <a:r>
              <a:rPr lang="el-GR" altLang="el-GR" sz="2800" dirty="0">
                <a:solidFill>
                  <a:schemeClr val="folHlink"/>
                </a:solidFill>
              </a:rPr>
              <a:t>	</a:t>
            </a:r>
          </a:p>
          <a:p>
            <a:pPr eaLnBrk="1" hangingPunct="1">
              <a:lnSpc>
                <a:spcPct val="150000"/>
              </a:lnSpc>
              <a:buFont typeface="Wingdings" panose="05000000000000000000" pitchFamily="2" charset="2"/>
              <a:buNone/>
            </a:pPr>
            <a:r>
              <a:rPr lang="el-GR" altLang="el-GR" sz="2800" dirty="0">
                <a:solidFill>
                  <a:schemeClr val="folHlink"/>
                </a:solidFill>
              </a:rPr>
              <a:t>	</a:t>
            </a:r>
            <a:r>
              <a:rPr lang="en-US" altLang="el-GR" sz="2800" dirty="0">
                <a:solidFill>
                  <a:schemeClr val="folHlink"/>
                </a:solidFill>
              </a:rPr>
              <a:t>The ‘white man’s burden’</a:t>
            </a:r>
          </a:p>
          <a:p>
            <a:pPr eaLnBrk="1" hangingPunct="1">
              <a:lnSpc>
                <a:spcPct val="150000"/>
              </a:lnSpc>
              <a:buFont typeface="Wingdings" panose="05000000000000000000" pitchFamily="2" charset="2"/>
              <a:buNone/>
            </a:pPr>
            <a:r>
              <a:rPr lang="el-GR" altLang="el-GR" sz="2800" dirty="0">
                <a:solidFill>
                  <a:schemeClr val="folHlink"/>
                </a:solidFill>
              </a:rPr>
              <a:t>	</a:t>
            </a:r>
            <a:r>
              <a:rPr lang="en-US" altLang="el-GR" sz="2800" dirty="0">
                <a:solidFill>
                  <a:schemeClr val="folHlink"/>
                </a:solidFill>
              </a:rPr>
              <a:t>Orientalism (Edward Said)</a:t>
            </a:r>
            <a:endParaRPr lang="el-GR" altLang="el-GR" sz="2800" dirty="0">
              <a:solidFill>
                <a:schemeClr val="folHlink"/>
              </a:solidFill>
            </a:endParaRPr>
          </a:p>
        </p:txBody>
      </p:sp>
    </p:spTree>
    <p:extLst>
      <p:ext uri="{BB962C8B-B14F-4D97-AF65-F5344CB8AC3E}">
        <p14:creationId xmlns:p14="http://schemas.microsoft.com/office/powerpoint/2010/main" val="137992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rgbClr val="FFCF01"/>
                </a:solidFill>
              </a:rPr>
              <a:t>Το ταξίδι στο χρόνο</a:t>
            </a:r>
            <a:endParaRPr lang="el-GR" altLang="el-GR" sz="2800">
              <a:solidFill>
                <a:schemeClr val="accent2"/>
              </a:solidFill>
            </a:endParaRPr>
          </a:p>
        </p:txBody>
      </p:sp>
      <p:sp>
        <p:nvSpPr>
          <p:cNvPr id="106499"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n-US" altLang="el-GR" sz="2800">
                <a:solidFill>
                  <a:schemeClr val="folHlink"/>
                </a:solidFill>
              </a:rPr>
              <a:t>The ‘white man’s burden’</a:t>
            </a: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		Ενοχές προπατορικού αμαρτήματος</a:t>
            </a:r>
          </a:p>
          <a:p>
            <a:pPr eaLnBrk="1" hangingPunct="1">
              <a:lnSpc>
                <a:spcPct val="150000"/>
              </a:lnSpc>
              <a:buFont typeface="Wingdings" panose="05000000000000000000" pitchFamily="2" charset="2"/>
              <a:buNone/>
            </a:pPr>
            <a:r>
              <a:rPr lang="el-GR" altLang="el-GR" sz="2800">
                <a:solidFill>
                  <a:schemeClr val="folHlink"/>
                </a:solidFill>
              </a:rPr>
              <a:t>		Χρέος απέναντι στον ά(‘Α)λλον</a:t>
            </a:r>
          </a:p>
          <a:p>
            <a:pPr eaLnBrk="1" hangingPunct="1">
              <a:lnSpc>
                <a:spcPct val="150000"/>
              </a:lnSpc>
              <a:buFont typeface="Wingdings" panose="05000000000000000000" pitchFamily="2" charset="2"/>
              <a:buNone/>
            </a:pPr>
            <a:r>
              <a:rPr lang="el-GR" altLang="el-GR" sz="2800">
                <a:solidFill>
                  <a:schemeClr val="folHlink"/>
                </a:solidFill>
              </a:rPr>
              <a:t>		Έμφυλες σχέσεις – ιεραποστολική προσέγγιση</a:t>
            </a:r>
          </a:p>
        </p:txBody>
      </p:sp>
    </p:spTree>
    <p:extLst>
      <p:ext uri="{BB962C8B-B14F-4D97-AF65-F5344CB8AC3E}">
        <p14:creationId xmlns:p14="http://schemas.microsoft.com/office/powerpoint/2010/main" val="514157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Τίτλος 1"/>
          <p:cNvSpPr>
            <a:spLocks noGrp="1"/>
          </p:cNvSpPr>
          <p:nvPr>
            <p:ph type="ctrTitle"/>
          </p:nvPr>
        </p:nvSpPr>
        <p:spPr>
          <a:xfrm>
            <a:off x="2208214" y="260351"/>
            <a:ext cx="7845425" cy="1152525"/>
          </a:xfrm>
        </p:spPr>
        <p:txBody>
          <a:bodyPr/>
          <a:lstStyle/>
          <a:p>
            <a:pPr algn="r"/>
            <a:r>
              <a:rPr lang="en-US" altLang="el-GR" sz="2800">
                <a:solidFill>
                  <a:schemeClr val="accent2"/>
                </a:solidFill>
              </a:rPr>
              <a:t>Grand Tour </a:t>
            </a:r>
            <a:r>
              <a:rPr lang="el-GR" altLang="el-GR" sz="2800">
                <a:solidFill>
                  <a:schemeClr val="accent2"/>
                </a:solidFill>
              </a:rPr>
              <a:t>και πρώιμοι τουρίστες</a:t>
            </a:r>
            <a:endParaRPr lang="en-GB" altLang="el-GR" sz="2800">
              <a:latin typeface="Times New Roman" panose="02020603050405020304" pitchFamily="18" charset="0"/>
              <a:cs typeface="Times New Roman" panose="02020603050405020304" pitchFamily="18" charset="0"/>
            </a:endParaRPr>
          </a:p>
        </p:txBody>
      </p:sp>
      <p:sp>
        <p:nvSpPr>
          <p:cNvPr id="108547" name="Υπότιτλος 2"/>
          <p:cNvSpPr>
            <a:spLocks noGrp="1"/>
          </p:cNvSpPr>
          <p:nvPr>
            <p:ph type="subTitle" idx="1"/>
          </p:nvPr>
        </p:nvSpPr>
        <p:spPr>
          <a:xfrm>
            <a:off x="2351088" y="1628775"/>
            <a:ext cx="7561262" cy="5113338"/>
          </a:xfrm>
        </p:spPr>
        <p:txBody>
          <a:bodyPr/>
          <a:lstStyle/>
          <a:p>
            <a:pPr marL="342900" indent="-342900" algn="l" eaLnBrk="1" hangingPunct="1">
              <a:lnSpc>
                <a:spcPct val="150000"/>
              </a:lnSpc>
            </a:pPr>
            <a:r>
              <a:rPr lang="en-US" altLang="el-GR" sz="2800">
                <a:solidFill>
                  <a:schemeClr val="folHlink"/>
                </a:solidFill>
              </a:rPr>
              <a:t>Grand Tour </a:t>
            </a:r>
            <a:r>
              <a:rPr lang="el-GR" altLang="el-GR" sz="2800">
                <a:solidFill>
                  <a:schemeClr val="folHlink"/>
                </a:solidFill>
              </a:rPr>
              <a:t>βρετανών ευγενών – Ιταλία</a:t>
            </a:r>
          </a:p>
          <a:p>
            <a:pPr marL="342900" indent="-342900" algn="l" eaLnBrk="1" hangingPunct="1">
              <a:lnSpc>
                <a:spcPct val="150000"/>
              </a:lnSpc>
            </a:pPr>
            <a:r>
              <a:rPr lang="el-GR" altLang="el-GR" sz="2800">
                <a:solidFill>
                  <a:schemeClr val="folHlink"/>
                </a:solidFill>
              </a:rPr>
              <a:t>(Ελλάδα – Αίγυπτος) 18ος  αιώνας</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Κλασικό κίνημα [πρώτα Γαλλία (</a:t>
            </a:r>
            <a:r>
              <a:rPr lang="en-US" altLang="el-GR" sz="2800">
                <a:solidFill>
                  <a:schemeClr val="folHlink"/>
                </a:solidFill>
              </a:rPr>
              <a:t>Francois I, Henri IV) </a:t>
            </a:r>
            <a:r>
              <a:rPr lang="el-GR" altLang="el-GR" sz="2800">
                <a:solidFill>
                  <a:schemeClr val="folHlink"/>
                </a:solidFill>
              </a:rPr>
              <a:t>μετά Βρετανία, Γερμανία</a:t>
            </a:r>
            <a:r>
              <a:rPr lang="en-US" altLang="el-GR" sz="2800">
                <a:solidFill>
                  <a:schemeClr val="folHlink"/>
                </a:solidFill>
              </a:rPr>
              <a:t>]</a:t>
            </a:r>
            <a:endParaRPr lang="en-GB" altLang="el-GR" sz="2800">
              <a:solidFill>
                <a:schemeClr val="folHlink"/>
              </a:solidFill>
            </a:endParaRPr>
          </a:p>
        </p:txBody>
      </p:sp>
    </p:spTree>
    <p:extLst>
      <p:ext uri="{BB962C8B-B14F-4D97-AF65-F5344CB8AC3E}">
        <p14:creationId xmlns:p14="http://schemas.microsoft.com/office/powerpoint/2010/main" val="1314968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rgbClr val="FFCF01"/>
                </a:solidFill>
              </a:rPr>
              <a:t>Το ταξίδι στο χρόνο</a:t>
            </a:r>
            <a:endParaRPr lang="el-GR" altLang="el-GR" sz="2800">
              <a:solidFill>
                <a:schemeClr val="accent2"/>
              </a:solidFill>
            </a:endParaRPr>
          </a:p>
        </p:txBody>
      </p:sp>
      <p:sp>
        <p:nvSpPr>
          <p:cNvPr id="109571" name="TextBox 1"/>
          <p:cNvSpPr txBox="1">
            <a:spLocks noChangeArrowheads="1"/>
          </p:cNvSpPr>
          <p:nvPr/>
        </p:nvSpPr>
        <p:spPr bwMode="auto">
          <a:xfrm>
            <a:off x="1919289" y="5516563"/>
            <a:ext cx="388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spcBef>
                <a:spcPct val="0"/>
              </a:spcBef>
              <a:spcAft>
                <a:spcPct val="0"/>
              </a:spcAft>
              <a:buClrTx/>
              <a:buSzTx/>
              <a:buNone/>
            </a:pPr>
            <a:r>
              <a:rPr lang="el-GR" altLang="el-GR" sz="2000">
                <a:solidFill>
                  <a:srgbClr val="3333CC"/>
                </a:solidFill>
              </a:rPr>
              <a:t>(</a:t>
            </a:r>
            <a:r>
              <a:rPr lang="en-US" altLang="el-GR" sz="2000">
                <a:solidFill>
                  <a:srgbClr val="3333CC"/>
                </a:solidFill>
              </a:rPr>
              <a:t>Francois I, 1494-1547 [1515-]</a:t>
            </a:r>
            <a:r>
              <a:rPr lang="el-GR" altLang="el-GR" sz="2000">
                <a:solidFill>
                  <a:srgbClr val="3333CC"/>
                </a:solidFill>
              </a:rPr>
              <a:t>)</a:t>
            </a:r>
          </a:p>
        </p:txBody>
      </p:sp>
      <p:sp>
        <p:nvSpPr>
          <p:cNvPr id="109572" name="Rectangle 3"/>
          <p:cNvSpPr>
            <a:spLocks noChangeArrowheads="1"/>
          </p:cNvSpPr>
          <p:nvPr/>
        </p:nvSpPr>
        <p:spPr bwMode="auto">
          <a:xfrm>
            <a:off x="6653213" y="6165850"/>
            <a:ext cx="356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spcBef>
                <a:spcPct val="0"/>
              </a:spcBef>
              <a:spcAft>
                <a:spcPct val="0"/>
              </a:spcAft>
              <a:buClrTx/>
              <a:buSzTx/>
              <a:buNone/>
            </a:pPr>
            <a:r>
              <a:rPr lang="el-GR" altLang="el-GR" sz="2000">
                <a:solidFill>
                  <a:srgbClr val="3333CC"/>
                </a:solidFill>
              </a:rPr>
              <a:t>(</a:t>
            </a:r>
            <a:r>
              <a:rPr lang="en-US" altLang="el-GR" sz="2000">
                <a:solidFill>
                  <a:srgbClr val="3333CC"/>
                </a:solidFill>
              </a:rPr>
              <a:t>Henri IV, </a:t>
            </a:r>
            <a:r>
              <a:rPr lang="el-GR" altLang="el-GR" sz="2000">
                <a:solidFill>
                  <a:srgbClr val="3333CC"/>
                </a:solidFill>
              </a:rPr>
              <a:t>1</a:t>
            </a:r>
            <a:r>
              <a:rPr lang="en-US" altLang="el-GR" sz="2000">
                <a:solidFill>
                  <a:srgbClr val="3333CC"/>
                </a:solidFill>
              </a:rPr>
              <a:t>553-1610 [1572-]</a:t>
            </a:r>
            <a:r>
              <a:rPr lang="el-GR" altLang="el-GR" sz="2000">
                <a:solidFill>
                  <a:srgbClr val="3333CC"/>
                </a:solidFill>
              </a:rPr>
              <a:t>)</a:t>
            </a:r>
          </a:p>
        </p:txBody>
      </p:sp>
      <p:pic>
        <p:nvPicPr>
          <p:cNvPr id="1095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341438"/>
            <a:ext cx="3854450" cy="385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1700214"/>
            <a:ext cx="3176588" cy="435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864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1618" name="Picture 7" descr="Αποτέλεσμα εικόνας για rome gallery 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260351"/>
            <a:ext cx="87280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257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Υπότιτλος 2"/>
          <p:cNvSpPr>
            <a:spLocks noGrp="1"/>
          </p:cNvSpPr>
          <p:nvPr>
            <p:ph type="subTitle" idx="1"/>
          </p:nvPr>
        </p:nvSpPr>
        <p:spPr>
          <a:xfrm>
            <a:off x="1847850" y="404813"/>
            <a:ext cx="8064500" cy="6337300"/>
          </a:xfrm>
        </p:spPr>
        <p:txBody>
          <a:bodyPr/>
          <a:lstStyle/>
          <a:p>
            <a:pPr algn="l"/>
            <a:endParaRPr lang="el-GR" altLang="el-GR" sz="3600">
              <a:solidFill>
                <a:srgbClr val="002060"/>
              </a:solidFill>
              <a:latin typeface="Times New Roman" panose="02020603050405020304" pitchFamily="18" charset="0"/>
              <a:cs typeface="Times New Roman" panose="02020603050405020304" pitchFamily="18" charset="0"/>
            </a:endParaRPr>
          </a:p>
        </p:txBody>
      </p:sp>
      <p:pic>
        <p:nvPicPr>
          <p:cNvPr id="113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36539"/>
            <a:ext cx="9072562" cy="604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530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04813"/>
            <a:ext cx="6337300" cy="633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760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rgbClr val="FFCF01"/>
                </a:solidFill>
              </a:rPr>
              <a:t>Το ταξίδι στο χρόνο</a:t>
            </a:r>
            <a:endParaRPr lang="el-GR" altLang="el-GR" sz="2800">
              <a:solidFill>
                <a:schemeClr val="accent2"/>
              </a:solidFill>
            </a:endParaRPr>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9" y="476250"/>
            <a:ext cx="3527425" cy="486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1484313"/>
            <a:ext cx="346233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11451" y="5516563"/>
            <a:ext cx="1584325" cy="400050"/>
          </a:xfrm>
          <a:prstGeom prst="rect">
            <a:avLst/>
          </a:prstGeom>
          <a:noFill/>
        </p:spPr>
        <p:txBody>
          <a:bodyPr>
            <a:spAutoFit/>
          </a:bodyPr>
          <a:lstStyle/>
          <a:p>
            <a:pPr algn="ctr" fontAlgn="base">
              <a:spcBef>
                <a:spcPct val="0"/>
              </a:spcBef>
              <a:spcAft>
                <a:spcPct val="0"/>
              </a:spcAft>
              <a:defRPr/>
            </a:pPr>
            <a:r>
              <a:rPr lang="el-GR" sz="2000" dirty="0">
                <a:solidFill>
                  <a:srgbClr val="3333CC"/>
                </a:solidFill>
                <a:latin typeface="Tahoma"/>
              </a:rPr>
              <a:t>(1985)</a:t>
            </a:r>
          </a:p>
        </p:txBody>
      </p:sp>
      <p:sp>
        <p:nvSpPr>
          <p:cNvPr id="115718" name="Rectangle 3"/>
          <p:cNvSpPr>
            <a:spLocks noChangeArrowheads="1"/>
          </p:cNvSpPr>
          <p:nvPr/>
        </p:nvSpPr>
        <p:spPr bwMode="auto">
          <a:xfrm>
            <a:off x="7967663" y="6165850"/>
            <a:ext cx="938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spcBef>
                <a:spcPct val="0"/>
              </a:spcBef>
              <a:spcAft>
                <a:spcPct val="0"/>
              </a:spcAft>
              <a:buClrTx/>
              <a:buSzTx/>
              <a:buNone/>
            </a:pPr>
            <a:r>
              <a:rPr lang="el-GR" altLang="el-GR" sz="2000">
                <a:solidFill>
                  <a:srgbClr val="3333CC"/>
                </a:solidFill>
              </a:rPr>
              <a:t>(1986)</a:t>
            </a:r>
          </a:p>
        </p:txBody>
      </p:sp>
    </p:spTree>
    <p:extLst>
      <p:ext uri="{BB962C8B-B14F-4D97-AF65-F5344CB8AC3E}">
        <p14:creationId xmlns:p14="http://schemas.microsoft.com/office/powerpoint/2010/main" val="63517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Εικόνα 3">
            <a:extLst>
              <a:ext uri="{FF2B5EF4-FFF2-40B4-BE49-F238E27FC236}">
                <a16:creationId xmlns:a16="http://schemas.microsoft.com/office/drawing/2014/main" id="{5D6C3ED0-80EE-8F38-53D9-ECADEA3D68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9150" y="692151"/>
            <a:ext cx="445135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2461339-41BA-73AF-BEBE-CDE6B6B1FE44}"/>
              </a:ext>
            </a:extLst>
          </p:cNvPr>
          <p:cNvSpPr txBox="1"/>
          <p:nvPr/>
        </p:nvSpPr>
        <p:spPr>
          <a:xfrm>
            <a:off x="8040688" y="5805489"/>
            <a:ext cx="2627312" cy="479425"/>
          </a:xfrm>
          <a:prstGeom prst="rect">
            <a:avLst/>
          </a:prstGeom>
          <a:noFill/>
        </p:spPr>
        <p:txBody>
          <a:bodyPr>
            <a:spAutoFit/>
          </a:bodyPr>
          <a:lstStyle/>
          <a:p>
            <a:pPr marL="609600" indent="-609600" eaLnBrk="0" fontAlgn="base" hangingPunct="0">
              <a:lnSpc>
                <a:spcPct val="90000"/>
              </a:lnSpc>
              <a:spcBef>
                <a:spcPct val="20000"/>
              </a:spcBef>
              <a:spcAft>
                <a:spcPct val="0"/>
              </a:spcAft>
              <a:buClr>
                <a:srgbClr val="3333CC"/>
              </a:buClr>
              <a:buSzPct val="60000"/>
              <a:defRPr/>
            </a:pPr>
            <a:r>
              <a:rPr lang="en-US" sz="2800" dirty="0">
                <a:solidFill>
                  <a:srgbClr val="333399"/>
                </a:solidFill>
                <a:latin typeface="Tahoma"/>
              </a:rPr>
              <a:t>(1905, Leipzig)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Τίτλος 1"/>
          <p:cNvSpPr>
            <a:spLocks noGrp="1"/>
          </p:cNvSpPr>
          <p:nvPr>
            <p:ph type="ctrTitle"/>
          </p:nvPr>
        </p:nvSpPr>
        <p:spPr>
          <a:xfrm>
            <a:off x="2208214" y="260351"/>
            <a:ext cx="7845425" cy="1152525"/>
          </a:xfrm>
        </p:spPr>
        <p:txBody>
          <a:bodyPr/>
          <a:lstStyle/>
          <a:p>
            <a:pPr algn="r"/>
            <a:r>
              <a:rPr lang="en-US" altLang="el-GR" sz="2800">
                <a:solidFill>
                  <a:schemeClr val="accent2"/>
                </a:solidFill>
              </a:rPr>
              <a:t>Grand Tour </a:t>
            </a:r>
            <a:r>
              <a:rPr lang="el-GR" altLang="el-GR" sz="2800">
                <a:solidFill>
                  <a:schemeClr val="accent2"/>
                </a:solidFill>
              </a:rPr>
              <a:t>και πρώιμοι τουρίστες</a:t>
            </a:r>
            <a:endParaRPr lang="en-GB" altLang="el-GR" sz="2800">
              <a:latin typeface="Times New Roman" panose="02020603050405020304" pitchFamily="18" charset="0"/>
              <a:cs typeface="Times New Roman" panose="02020603050405020304" pitchFamily="18" charset="0"/>
            </a:endParaRPr>
          </a:p>
        </p:txBody>
      </p:sp>
      <p:sp>
        <p:nvSpPr>
          <p:cNvPr id="108547" name="Υπότιτλος 2"/>
          <p:cNvSpPr>
            <a:spLocks noGrp="1"/>
          </p:cNvSpPr>
          <p:nvPr>
            <p:ph type="subTitle" idx="1"/>
          </p:nvPr>
        </p:nvSpPr>
        <p:spPr>
          <a:xfrm>
            <a:off x="1828800" y="1628775"/>
            <a:ext cx="8083550" cy="5113338"/>
          </a:xfrm>
        </p:spPr>
        <p:txBody>
          <a:bodyPr/>
          <a:lstStyle/>
          <a:p>
            <a:pPr marL="342900" indent="-342900" algn="l" eaLnBrk="1" hangingPunct="1">
              <a:lnSpc>
                <a:spcPct val="150000"/>
              </a:lnSpc>
            </a:pPr>
            <a:r>
              <a:rPr lang="el-GR" altLang="el-GR" sz="2800" dirty="0">
                <a:solidFill>
                  <a:schemeClr val="folHlink"/>
                </a:solidFill>
              </a:rPr>
              <a:t>Μετάβαση από τα κρατίδια / </a:t>
            </a:r>
            <a:r>
              <a:rPr lang="el-GR" altLang="el-GR" sz="2800" dirty="0" err="1">
                <a:solidFill>
                  <a:schemeClr val="folHlink"/>
                </a:solidFill>
              </a:rPr>
              <a:t>χωροδεσποτίες</a:t>
            </a:r>
            <a:r>
              <a:rPr lang="el-GR" altLang="el-GR" sz="2800" dirty="0">
                <a:solidFill>
                  <a:schemeClr val="folHlink"/>
                </a:solidFill>
              </a:rPr>
              <a:t> / πριγκιπάτα στα εθνικά κράτη / αυτοκρατορίες</a:t>
            </a:r>
          </a:p>
          <a:p>
            <a:pPr marL="342900" indent="-342900" algn="l" eaLnBrk="1" hangingPunct="1">
              <a:lnSpc>
                <a:spcPct val="150000"/>
              </a:lnSpc>
            </a:pPr>
            <a:r>
              <a:rPr lang="el-GR" altLang="el-GR" sz="2800" dirty="0">
                <a:solidFill>
                  <a:schemeClr val="folHlink"/>
                </a:solidFill>
              </a:rPr>
              <a:t>Διαφωτισμός</a:t>
            </a:r>
          </a:p>
          <a:p>
            <a:pPr marL="342900" indent="-342900" algn="l" eaLnBrk="1" hangingPunct="1">
              <a:lnSpc>
                <a:spcPct val="150000"/>
              </a:lnSpc>
            </a:pPr>
            <a:r>
              <a:rPr lang="fr-FR" altLang="el-GR" sz="2800" dirty="0">
                <a:solidFill>
                  <a:schemeClr val="folHlink"/>
                </a:solidFill>
              </a:rPr>
              <a:t>Post </a:t>
            </a:r>
            <a:r>
              <a:rPr lang="fr-FR" altLang="el-GR" sz="2800" dirty="0" err="1">
                <a:solidFill>
                  <a:schemeClr val="folHlink"/>
                </a:solidFill>
              </a:rPr>
              <a:t>Tenebras</a:t>
            </a:r>
            <a:r>
              <a:rPr lang="fr-FR" altLang="el-GR" sz="2800" dirty="0">
                <a:solidFill>
                  <a:schemeClr val="folHlink"/>
                </a:solidFill>
              </a:rPr>
              <a:t> Lux</a:t>
            </a:r>
          </a:p>
          <a:p>
            <a:pPr marL="342900" indent="-342900" algn="l" eaLnBrk="1" hangingPunct="1">
              <a:lnSpc>
                <a:spcPct val="150000"/>
              </a:lnSpc>
            </a:pPr>
            <a:r>
              <a:rPr lang="el-GR" altLang="el-GR" sz="2800" dirty="0">
                <a:solidFill>
                  <a:schemeClr val="folHlink"/>
                </a:solidFill>
              </a:rPr>
              <a:t>Ταξίδια νεαρών αρρένων γόνων αριστοκρατικών οικογενειών</a:t>
            </a:r>
          </a:p>
          <a:p>
            <a:pPr marL="342900" indent="-342900" algn="l" eaLnBrk="1" hangingPunct="1">
              <a:lnSpc>
                <a:spcPct val="150000"/>
              </a:lnSpc>
            </a:pPr>
            <a:endParaRPr lang="el-GR" altLang="el-GR" sz="2800" dirty="0">
              <a:solidFill>
                <a:schemeClr val="folHlink"/>
              </a:solidFill>
            </a:endParaRPr>
          </a:p>
        </p:txBody>
      </p:sp>
    </p:spTree>
    <p:extLst>
      <p:ext uri="{BB962C8B-B14F-4D97-AF65-F5344CB8AC3E}">
        <p14:creationId xmlns:p14="http://schemas.microsoft.com/office/powerpoint/2010/main" val="24247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Τίτλος 1"/>
          <p:cNvSpPr>
            <a:spLocks noGrp="1"/>
          </p:cNvSpPr>
          <p:nvPr>
            <p:ph type="ctrTitle"/>
          </p:nvPr>
        </p:nvSpPr>
        <p:spPr>
          <a:xfrm>
            <a:off x="2208214" y="260351"/>
            <a:ext cx="7845425" cy="1152525"/>
          </a:xfrm>
        </p:spPr>
        <p:txBody>
          <a:bodyPr/>
          <a:lstStyle/>
          <a:p>
            <a:pPr algn="r"/>
            <a:r>
              <a:rPr lang="en-US" altLang="el-GR" sz="2800">
                <a:solidFill>
                  <a:schemeClr val="accent2"/>
                </a:solidFill>
              </a:rPr>
              <a:t>Grand Tour </a:t>
            </a:r>
            <a:r>
              <a:rPr lang="el-GR" altLang="el-GR" sz="2800">
                <a:solidFill>
                  <a:schemeClr val="accent2"/>
                </a:solidFill>
              </a:rPr>
              <a:t>και πρώιμοι τουρίστες</a:t>
            </a:r>
            <a:endParaRPr lang="en-GB" altLang="el-GR" sz="2800">
              <a:latin typeface="Times New Roman" panose="02020603050405020304" pitchFamily="18" charset="0"/>
              <a:cs typeface="Times New Roman" panose="02020603050405020304" pitchFamily="18" charset="0"/>
            </a:endParaRPr>
          </a:p>
        </p:txBody>
      </p:sp>
      <p:sp>
        <p:nvSpPr>
          <p:cNvPr id="108547" name="Υπότιτλος 2"/>
          <p:cNvSpPr>
            <a:spLocks noGrp="1"/>
          </p:cNvSpPr>
          <p:nvPr>
            <p:ph type="subTitle" idx="1"/>
          </p:nvPr>
        </p:nvSpPr>
        <p:spPr>
          <a:xfrm>
            <a:off x="1846217" y="1412876"/>
            <a:ext cx="8083550" cy="5113338"/>
          </a:xfrm>
        </p:spPr>
        <p:txBody>
          <a:bodyPr/>
          <a:lstStyle/>
          <a:p>
            <a:pPr marL="342900" indent="-342900" algn="l" eaLnBrk="1" hangingPunct="1">
              <a:lnSpc>
                <a:spcPct val="150000"/>
              </a:lnSpc>
            </a:pPr>
            <a:r>
              <a:rPr lang="el-GR" altLang="el-GR" sz="2800" dirty="0">
                <a:solidFill>
                  <a:schemeClr val="folHlink"/>
                </a:solidFill>
              </a:rPr>
              <a:t>Ανάδειξη εμβρυικής αστικής τάξης (μιμητική της αριστοκρατίας)</a:t>
            </a:r>
          </a:p>
          <a:p>
            <a:pPr marL="342900" indent="-342900" algn="l" eaLnBrk="1" hangingPunct="1">
              <a:lnSpc>
                <a:spcPct val="150000"/>
              </a:lnSpc>
            </a:pPr>
            <a:r>
              <a:rPr lang="el-GR" altLang="el-GR" sz="2800" dirty="0">
                <a:solidFill>
                  <a:schemeClr val="folHlink"/>
                </a:solidFill>
              </a:rPr>
              <a:t>Ταξίδια με απώτερη εμπορική στοχοθέτηση</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Αλλά, κυρίως ταξίδια με στόχο την αμφισβήτηση και ανατροπή εξουσιαστικών / απολυταρχικών </a:t>
            </a:r>
            <a:r>
              <a:rPr lang="el-GR" altLang="el-GR" sz="2800" dirty="0" err="1">
                <a:solidFill>
                  <a:schemeClr val="folHlink"/>
                </a:solidFill>
              </a:rPr>
              <a:t>κοινωνικο</a:t>
            </a:r>
            <a:r>
              <a:rPr lang="el-GR" altLang="el-GR" sz="2800" dirty="0">
                <a:solidFill>
                  <a:schemeClr val="folHlink"/>
                </a:solidFill>
              </a:rPr>
              <a:t>-πολιτικών συνθηκών στις χώρες προέλευσης</a:t>
            </a:r>
          </a:p>
        </p:txBody>
      </p:sp>
    </p:spTree>
    <p:extLst>
      <p:ext uri="{BB962C8B-B14F-4D97-AF65-F5344CB8AC3E}">
        <p14:creationId xmlns:p14="http://schemas.microsoft.com/office/powerpoint/2010/main" val="15515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Τίτλος 1"/>
          <p:cNvSpPr>
            <a:spLocks noGrp="1"/>
          </p:cNvSpPr>
          <p:nvPr>
            <p:ph type="ctrTitle"/>
          </p:nvPr>
        </p:nvSpPr>
        <p:spPr>
          <a:xfrm>
            <a:off x="2208214" y="260351"/>
            <a:ext cx="7845425" cy="1152525"/>
          </a:xfrm>
        </p:spPr>
        <p:txBody>
          <a:bodyPr/>
          <a:lstStyle/>
          <a:p>
            <a:pPr algn="r"/>
            <a:r>
              <a:rPr lang="el-GR" altLang="el-GR" sz="2800">
                <a:solidFill>
                  <a:srgbClr val="FFCF01"/>
                </a:solidFill>
              </a:rPr>
              <a:t>Μεταβάσεις – ταξιδευτής, περιηγητής, τουρίστας</a:t>
            </a:r>
            <a:endParaRPr lang="en-GB" altLang="el-GR">
              <a:latin typeface="Times New Roman" panose="02020603050405020304" pitchFamily="18" charset="0"/>
              <a:cs typeface="Times New Roman" panose="02020603050405020304" pitchFamily="18" charset="0"/>
            </a:endParaRPr>
          </a:p>
        </p:txBody>
      </p:sp>
      <p:sp>
        <p:nvSpPr>
          <p:cNvPr id="67587" name="Υπότιτλος 2"/>
          <p:cNvSpPr>
            <a:spLocks noGrp="1"/>
          </p:cNvSpPr>
          <p:nvPr>
            <p:ph type="subTitle" idx="1"/>
          </p:nvPr>
        </p:nvSpPr>
        <p:spPr>
          <a:xfrm>
            <a:off x="2351088" y="1628775"/>
            <a:ext cx="7561262" cy="5113338"/>
          </a:xfrm>
        </p:spPr>
        <p:txBody>
          <a:bodyPr/>
          <a:lstStyle/>
          <a:p>
            <a:pPr marL="342900" indent="-342900" algn="l" eaLnBrk="1" hangingPunct="1">
              <a:lnSpc>
                <a:spcPct val="150000"/>
              </a:lnSpc>
            </a:pPr>
            <a:endParaRPr lang="el-GR" altLang="el-GR" sz="2800">
              <a:solidFill>
                <a:srgbClr val="00B050"/>
              </a:solidFill>
            </a:endParaRPr>
          </a:p>
          <a:p>
            <a:pPr marL="342900" indent="-342900" algn="l" eaLnBrk="1" hangingPunct="1">
              <a:lnSpc>
                <a:spcPct val="150000"/>
              </a:lnSpc>
            </a:pPr>
            <a:r>
              <a:rPr lang="el-GR" altLang="el-GR" sz="2800">
                <a:solidFill>
                  <a:srgbClr val="00B050"/>
                </a:solidFill>
              </a:rPr>
              <a:t>Από τον ταξιδευτή στον περιηγητή</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Από τον υποχρεωτικό στον ελεύθερο χρόνο</a:t>
            </a:r>
          </a:p>
          <a:p>
            <a:pPr marL="342900" indent="-342900" algn="l" eaLnBrk="1" hangingPunct="1">
              <a:lnSpc>
                <a:spcPct val="150000"/>
              </a:lnSpc>
            </a:pPr>
            <a:r>
              <a:rPr lang="el-GR" altLang="el-GR" sz="2800">
                <a:solidFill>
                  <a:schemeClr val="folHlink"/>
                </a:solidFill>
              </a:rPr>
              <a:t>Από τον ανταλλακτικό στον χρηστικό χώρο</a:t>
            </a:r>
          </a:p>
        </p:txBody>
      </p:sp>
    </p:spTree>
    <p:extLst>
      <p:ext uri="{BB962C8B-B14F-4D97-AF65-F5344CB8AC3E}">
        <p14:creationId xmlns:p14="http://schemas.microsoft.com/office/powerpoint/2010/main" val="338253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Τίτλος 1"/>
          <p:cNvSpPr>
            <a:spLocks noGrp="1"/>
          </p:cNvSpPr>
          <p:nvPr>
            <p:ph type="ctrTitle"/>
          </p:nvPr>
        </p:nvSpPr>
        <p:spPr>
          <a:xfrm>
            <a:off x="2208214" y="260351"/>
            <a:ext cx="7845425" cy="1152525"/>
          </a:xfrm>
        </p:spPr>
        <p:txBody>
          <a:bodyPr/>
          <a:lstStyle/>
          <a:p>
            <a:pPr algn="r"/>
            <a:r>
              <a:rPr lang="el-GR" altLang="el-GR" sz="2800">
                <a:solidFill>
                  <a:srgbClr val="FFCF01"/>
                </a:solidFill>
              </a:rPr>
              <a:t>Μεταβάσεις – ταξιδευτής, περιηγητής, τουρίστας</a:t>
            </a:r>
            <a:endParaRPr lang="en-GB" altLang="el-GR">
              <a:latin typeface="Times New Roman" panose="02020603050405020304" pitchFamily="18" charset="0"/>
              <a:cs typeface="Times New Roman" panose="02020603050405020304" pitchFamily="18" charset="0"/>
            </a:endParaRPr>
          </a:p>
        </p:txBody>
      </p:sp>
      <p:sp>
        <p:nvSpPr>
          <p:cNvPr id="67587" name="Υπότιτλος 2"/>
          <p:cNvSpPr>
            <a:spLocks noGrp="1"/>
          </p:cNvSpPr>
          <p:nvPr>
            <p:ph type="subTitle" idx="1"/>
          </p:nvPr>
        </p:nvSpPr>
        <p:spPr>
          <a:xfrm>
            <a:off x="2316164" y="1484314"/>
            <a:ext cx="7559675" cy="5113337"/>
          </a:xfrm>
        </p:spPr>
        <p:txBody>
          <a:bodyPr/>
          <a:lstStyle/>
          <a:p>
            <a:pPr marL="342900" indent="-342900" algn="l" eaLnBrk="1" hangingPunct="1">
              <a:lnSpc>
                <a:spcPct val="150000"/>
              </a:lnSpc>
            </a:pPr>
            <a:r>
              <a:rPr lang="el-GR" altLang="el-GR" sz="2800">
                <a:solidFill>
                  <a:srgbClr val="00B050"/>
                </a:solidFill>
              </a:rPr>
              <a:t>Από τον περιηγητή στον τουρίστα</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Από τον ελεύθερο χρόνο του τουρίστα στον υποχρεωτικό χρόνο του παρόχου τουριστικής υπηρεσίας</a:t>
            </a:r>
          </a:p>
          <a:p>
            <a:pPr marL="342900" indent="-342900" algn="l" eaLnBrk="1" hangingPunct="1">
              <a:lnSpc>
                <a:spcPct val="150000"/>
              </a:lnSpc>
            </a:pPr>
            <a:r>
              <a:rPr lang="el-GR" altLang="el-GR" sz="2800">
                <a:solidFill>
                  <a:schemeClr val="folHlink"/>
                </a:solidFill>
              </a:rPr>
              <a:t>Από τον χρηστικό χώρο του τουρίστα στον ανταλλακτικό χώρο του παρόχου τουριστικής υπηρεσίας</a:t>
            </a:r>
          </a:p>
        </p:txBody>
      </p:sp>
    </p:spTree>
    <p:extLst>
      <p:ext uri="{BB962C8B-B14F-4D97-AF65-F5344CB8AC3E}">
        <p14:creationId xmlns:p14="http://schemas.microsoft.com/office/powerpoint/2010/main" val="4040480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Τίτλος 1"/>
          <p:cNvSpPr>
            <a:spLocks noGrp="1"/>
          </p:cNvSpPr>
          <p:nvPr>
            <p:ph type="ctrTitle"/>
          </p:nvPr>
        </p:nvSpPr>
        <p:spPr>
          <a:xfrm>
            <a:off x="2208214" y="260351"/>
            <a:ext cx="7845425" cy="1152525"/>
          </a:xfrm>
        </p:spPr>
        <p:txBody>
          <a:bodyPr/>
          <a:lstStyle/>
          <a:p>
            <a:pPr algn="r"/>
            <a:r>
              <a:rPr lang="en-US" altLang="el-GR" sz="2800">
                <a:solidFill>
                  <a:srgbClr val="FFCF01"/>
                </a:solidFill>
              </a:rPr>
              <a:t>Grand Tour </a:t>
            </a:r>
            <a:r>
              <a:rPr lang="el-GR" altLang="el-GR" sz="2800">
                <a:solidFill>
                  <a:srgbClr val="FFCF01"/>
                </a:solidFill>
              </a:rPr>
              <a:t>και πρώιμοι τουρίστες</a:t>
            </a:r>
            <a:endParaRPr lang="en-GB" altLang="el-GR">
              <a:latin typeface="Times New Roman" panose="02020603050405020304" pitchFamily="18" charset="0"/>
              <a:cs typeface="Times New Roman" panose="02020603050405020304" pitchFamily="18" charset="0"/>
            </a:endParaRPr>
          </a:p>
        </p:txBody>
      </p:sp>
      <p:sp>
        <p:nvSpPr>
          <p:cNvPr id="119811" name="Υπότιτλος 2"/>
          <p:cNvSpPr>
            <a:spLocks noGrp="1"/>
          </p:cNvSpPr>
          <p:nvPr>
            <p:ph type="subTitle" idx="1"/>
          </p:nvPr>
        </p:nvSpPr>
        <p:spPr>
          <a:xfrm>
            <a:off x="2351088" y="1628775"/>
            <a:ext cx="7561262" cy="5113338"/>
          </a:xfrm>
        </p:spPr>
        <p:txBody>
          <a:bodyPr/>
          <a:lstStyle/>
          <a:p>
            <a:pPr marL="342900" indent="-342900" algn="l" eaLnBrk="1" hangingPunct="1">
              <a:lnSpc>
                <a:spcPct val="150000"/>
              </a:lnSpc>
            </a:pPr>
            <a:r>
              <a:rPr lang="el-GR" altLang="el-GR" sz="2800" dirty="0">
                <a:solidFill>
                  <a:schemeClr val="folHlink"/>
                </a:solidFill>
              </a:rPr>
              <a:t>Φυσιολατρικός / Ιαματικός τουρισμός – Άλπεις, ακτή Νορμανδίας, λουτροπόλεις (ακολουθούν οι οικογένειες των ευγενών), 19ος αιώνας</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Ρομαντικό κίνημα [Βρετανία, Γερμανία]</a:t>
            </a:r>
          </a:p>
        </p:txBody>
      </p:sp>
    </p:spTree>
    <p:extLst>
      <p:ext uri="{BB962C8B-B14F-4D97-AF65-F5344CB8AC3E}">
        <p14:creationId xmlns:p14="http://schemas.microsoft.com/office/powerpoint/2010/main" val="7420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Τίτλος 1"/>
          <p:cNvSpPr>
            <a:spLocks noGrp="1"/>
          </p:cNvSpPr>
          <p:nvPr>
            <p:ph type="ctrTitle"/>
          </p:nvPr>
        </p:nvSpPr>
        <p:spPr>
          <a:xfrm>
            <a:off x="2208214" y="260351"/>
            <a:ext cx="7845425" cy="1152525"/>
          </a:xfrm>
        </p:spPr>
        <p:txBody>
          <a:bodyPr/>
          <a:lstStyle/>
          <a:p>
            <a:pPr algn="r"/>
            <a:r>
              <a:rPr lang="en-US" altLang="el-GR" sz="2800">
                <a:solidFill>
                  <a:srgbClr val="FFCF01"/>
                </a:solidFill>
              </a:rPr>
              <a:t>Grand Tour </a:t>
            </a:r>
            <a:r>
              <a:rPr lang="el-GR" altLang="el-GR" sz="2800">
                <a:solidFill>
                  <a:srgbClr val="FFCF01"/>
                </a:solidFill>
              </a:rPr>
              <a:t>και πρώιμοι τουρίστες</a:t>
            </a:r>
            <a:endParaRPr lang="en-GB" altLang="el-GR">
              <a:latin typeface="Times New Roman" panose="02020603050405020304" pitchFamily="18" charset="0"/>
              <a:cs typeface="Times New Roman" panose="02020603050405020304" pitchFamily="18" charset="0"/>
            </a:endParaRPr>
          </a:p>
        </p:txBody>
      </p:sp>
      <p:sp>
        <p:nvSpPr>
          <p:cNvPr id="119811" name="Υπότιτλος 2"/>
          <p:cNvSpPr>
            <a:spLocks noGrp="1"/>
          </p:cNvSpPr>
          <p:nvPr>
            <p:ph type="subTitle" idx="1"/>
          </p:nvPr>
        </p:nvSpPr>
        <p:spPr>
          <a:xfrm>
            <a:off x="2351088" y="1628775"/>
            <a:ext cx="7561262" cy="5113338"/>
          </a:xfrm>
        </p:spPr>
        <p:txBody>
          <a:bodyPr/>
          <a:lstStyle/>
          <a:p>
            <a:pPr marL="342900" indent="-342900" algn="l" eaLnBrk="1" hangingPunct="1">
              <a:lnSpc>
                <a:spcPct val="150000"/>
              </a:lnSpc>
            </a:pPr>
            <a:r>
              <a:rPr lang="el-GR" altLang="el-GR" sz="2800" dirty="0" err="1">
                <a:solidFill>
                  <a:schemeClr val="folHlink"/>
                </a:solidFill>
              </a:rPr>
              <a:t>Έμφυλη</a:t>
            </a:r>
            <a:r>
              <a:rPr lang="el-GR" altLang="el-GR" sz="2800" dirty="0">
                <a:solidFill>
                  <a:schemeClr val="folHlink"/>
                </a:solidFill>
              </a:rPr>
              <a:t> συνθήκη</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	Από τον κλασικό άνδρα στη ρομαντική γυναίκα</a:t>
            </a:r>
          </a:p>
        </p:txBody>
      </p:sp>
    </p:spTree>
    <p:extLst>
      <p:ext uri="{BB962C8B-B14F-4D97-AF65-F5344CB8AC3E}">
        <p14:creationId xmlns:p14="http://schemas.microsoft.com/office/powerpoint/2010/main" val="21149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Τίτλος 1"/>
          <p:cNvSpPr>
            <a:spLocks noGrp="1"/>
          </p:cNvSpPr>
          <p:nvPr>
            <p:ph type="title"/>
          </p:nvPr>
        </p:nvSpPr>
        <p:spPr/>
        <p:txBody>
          <a:bodyPr/>
          <a:lstStyle/>
          <a:p>
            <a:endParaRPr lang="el-GR" altLang="el-GR"/>
          </a:p>
        </p:txBody>
      </p:sp>
      <p:sp>
        <p:nvSpPr>
          <p:cNvPr id="120835" name="Θέση περιεχομένου 2"/>
          <p:cNvSpPr>
            <a:spLocks noGrp="1"/>
          </p:cNvSpPr>
          <p:nvPr>
            <p:ph idx="1"/>
          </p:nvPr>
        </p:nvSpPr>
        <p:spPr/>
        <p:txBody>
          <a:bodyPr/>
          <a:lstStyle/>
          <a:p>
            <a:endParaRPr lang="el-GR" altLang="el-GR"/>
          </a:p>
        </p:txBody>
      </p:sp>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6351"/>
            <a:ext cx="9231312"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960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Τίτλος 1"/>
          <p:cNvSpPr>
            <a:spLocks noGrp="1"/>
          </p:cNvSpPr>
          <p:nvPr>
            <p:ph type="title"/>
          </p:nvPr>
        </p:nvSpPr>
        <p:spPr/>
        <p:txBody>
          <a:bodyPr/>
          <a:lstStyle/>
          <a:p>
            <a:endParaRPr lang="el-GR" altLang="el-GR"/>
          </a:p>
        </p:txBody>
      </p:sp>
      <p:sp>
        <p:nvSpPr>
          <p:cNvPr id="121859" name="Θέση περιεχομένου 2"/>
          <p:cNvSpPr>
            <a:spLocks noGrp="1"/>
          </p:cNvSpPr>
          <p:nvPr>
            <p:ph idx="1"/>
          </p:nvPr>
        </p:nvSpPr>
        <p:spPr/>
        <p:txBody>
          <a:bodyPr/>
          <a:lstStyle/>
          <a:p>
            <a:endParaRPr lang="el-GR" altLang="el-GR"/>
          </a:p>
        </p:txBody>
      </p:sp>
      <p:pic>
        <p:nvPicPr>
          <p:cNvPr id="4" name="Picture 4"/>
          <p:cNvPicPr>
            <a:picLocks noChangeAspect="1" noChangeArrowheads="1"/>
          </p:cNvPicPr>
          <p:nvPr/>
        </p:nvPicPr>
        <p:blipFill>
          <a:blip r:embed="rId2"/>
          <a:srcRect l="10040" t="26526" r="10226" b="10843"/>
          <a:stretch>
            <a:fillRect/>
          </a:stretch>
        </p:blipFill>
        <p:spPr bwMode="auto">
          <a:xfrm>
            <a:off x="1535114" y="1"/>
            <a:ext cx="9109075" cy="680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4305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endParaRPr lang="en-GB" altLang="el-GR"/>
          </a:p>
        </p:txBody>
      </p:sp>
      <p:sp>
        <p:nvSpPr>
          <p:cNvPr id="122883" name="Rectangle 3"/>
          <p:cNvSpPr>
            <a:spLocks noGrp="1" noChangeArrowheads="1"/>
          </p:cNvSpPr>
          <p:nvPr>
            <p:ph type="body" idx="1"/>
          </p:nvPr>
        </p:nvSpPr>
        <p:spPr>
          <a:xfrm>
            <a:off x="2711450" y="1989138"/>
            <a:ext cx="7772400" cy="4114800"/>
          </a:xfrm>
        </p:spPr>
        <p:txBody>
          <a:bodyPr/>
          <a:lstStyle/>
          <a:p>
            <a:pPr eaLnBrk="1" hangingPunct="1"/>
            <a:endParaRPr lang="en-GB" altLang="el-GR"/>
          </a:p>
        </p:txBody>
      </p:sp>
      <p:pic>
        <p:nvPicPr>
          <p:cNvPr id="122884" name="Picture 4" descr="P5020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259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Τίτλος 1"/>
          <p:cNvSpPr>
            <a:spLocks noGrp="1"/>
          </p:cNvSpPr>
          <p:nvPr>
            <p:ph type="ctrTitle"/>
          </p:nvPr>
        </p:nvSpPr>
        <p:spPr>
          <a:xfrm>
            <a:off x="2208214" y="260351"/>
            <a:ext cx="7845425" cy="1152525"/>
          </a:xfrm>
        </p:spPr>
        <p:txBody>
          <a:bodyPr/>
          <a:lstStyle/>
          <a:p>
            <a:pPr algn="r"/>
            <a:r>
              <a:rPr lang="el-GR" altLang="el-GR" sz="2800">
                <a:solidFill>
                  <a:srgbClr val="FFCF01"/>
                </a:solidFill>
              </a:rPr>
              <a:t>Φυσιολατρικός / Ιαματικός τουρισμός</a:t>
            </a:r>
            <a:endParaRPr lang="en-GB" altLang="el-GR">
              <a:latin typeface="Times New Roman" panose="02020603050405020304" pitchFamily="18" charset="0"/>
              <a:cs typeface="Times New Roman" panose="02020603050405020304" pitchFamily="18" charset="0"/>
            </a:endParaRPr>
          </a:p>
        </p:txBody>
      </p:sp>
      <p:sp>
        <p:nvSpPr>
          <p:cNvPr id="123907" name="Υπότιτλος 2"/>
          <p:cNvSpPr>
            <a:spLocks noGrp="1"/>
          </p:cNvSpPr>
          <p:nvPr>
            <p:ph type="subTitle" idx="1"/>
          </p:nvPr>
        </p:nvSpPr>
        <p:spPr>
          <a:xfrm>
            <a:off x="2351088" y="1628775"/>
            <a:ext cx="7561262" cy="5113338"/>
          </a:xfrm>
        </p:spPr>
        <p:txBody>
          <a:bodyPr/>
          <a:lstStyle/>
          <a:p>
            <a:pPr marL="342900" indent="-342900" algn="l" eaLnBrk="1" hangingPunct="1">
              <a:lnSpc>
                <a:spcPct val="150000"/>
              </a:lnSpc>
            </a:pPr>
            <a:r>
              <a:rPr lang="el-GR" altLang="el-GR" sz="2800">
                <a:solidFill>
                  <a:schemeClr val="folHlink"/>
                </a:solidFill>
              </a:rPr>
              <a:t>Ακτή Νορμανδίας</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Άλπεις</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Κυανή Ακτή</a:t>
            </a:r>
          </a:p>
          <a:p>
            <a:pPr marL="342900" indent="-342900" algn="l" eaLnBrk="1" hangingPunct="1">
              <a:lnSpc>
                <a:spcPct val="150000"/>
              </a:lnSpc>
            </a:pPr>
            <a:endParaRPr lang="el-GR" altLang="el-GR" sz="2800">
              <a:solidFill>
                <a:schemeClr val="folHlink"/>
              </a:solidFill>
            </a:endParaRPr>
          </a:p>
          <a:p>
            <a:pPr marL="342900" indent="-342900" algn="l" eaLnBrk="1" hangingPunct="1">
              <a:lnSpc>
                <a:spcPct val="150000"/>
              </a:lnSpc>
            </a:pPr>
            <a:r>
              <a:rPr lang="el-GR" altLang="el-GR" sz="2800">
                <a:solidFill>
                  <a:schemeClr val="folHlink"/>
                </a:solidFill>
              </a:rPr>
              <a:t>(Υπόλοιπη Μεσόγειος)</a:t>
            </a:r>
          </a:p>
        </p:txBody>
      </p:sp>
    </p:spTree>
    <p:extLst>
      <p:ext uri="{BB962C8B-B14F-4D97-AF65-F5344CB8AC3E}">
        <p14:creationId xmlns:p14="http://schemas.microsoft.com/office/powerpoint/2010/main" val="419004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AE5ED00-D9FA-E8F6-6240-B0BA04009F75}"/>
              </a:ext>
            </a:extLst>
          </p:cNvPr>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31747" name="Rectangle 3">
            <a:extLst>
              <a:ext uri="{FF2B5EF4-FFF2-40B4-BE49-F238E27FC236}">
                <a16:creationId xmlns:a16="http://schemas.microsoft.com/office/drawing/2014/main" id="{C32FD49A-09A1-BEEE-0750-9C4B88BE9149}"/>
              </a:ext>
            </a:extLst>
          </p:cNvPr>
          <p:cNvSpPr>
            <a:spLocks noGrp="1" noChangeArrowheads="1"/>
          </p:cNvSpPr>
          <p:nvPr>
            <p:ph type="body" idx="1"/>
          </p:nvPr>
        </p:nvSpPr>
        <p:spPr>
          <a:xfrm>
            <a:off x="2260601" y="2205038"/>
            <a:ext cx="8207375" cy="4114800"/>
          </a:xfrm>
        </p:spPr>
        <p:txBody>
          <a:bodyPr/>
          <a:lstStyle/>
          <a:p>
            <a:pPr eaLnBrk="1" hangingPunct="1">
              <a:lnSpc>
                <a:spcPct val="90000"/>
              </a:lnSpc>
              <a:buFont typeface="Wingdings" panose="05000000000000000000" pitchFamily="2" charset="2"/>
              <a:buNone/>
            </a:pPr>
            <a:r>
              <a:rPr lang="el-GR" altLang="el-GR" sz="2400">
                <a:solidFill>
                  <a:schemeClr val="tx2"/>
                </a:solidFill>
              </a:rPr>
              <a:t>Το εθελούσιο ταξίδι, ο τουρισμός</a:t>
            </a:r>
            <a:r>
              <a:rPr lang="en-GB" altLang="el-GR" sz="2400">
                <a:solidFill>
                  <a:schemeClr val="tx2"/>
                </a:solidFill>
              </a:rPr>
              <a:t>,</a:t>
            </a:r>
            <a:r>
              <a:rPr lang="el-GR" altLang="el-GR" sz="2400">
                <a:solidFill>
                  <a:schemeClr val="tx2"/>
                </a:solidFill>
              </a:rPr>
              <a:t> συνιστά και μία έκθεση στην ετερότητα, του εαυτού στον πολιτισμό και τις δημιουργίες του άλλου. Το διαφορετικό εμφανίζεται συγκριτικά σε σχέση με το γνώριμο και οικείο, μία εσωτερική διάδραση μεταξύ τους,</a:t>
            </a:r>
            <a:r>
              <a:rPr lang="en-GB" altLang="el-GR" sz="2400">
                <a:solidFill>
                  <a:schemeClr val="tx2"/>
                </a:solidFill>
              </a:rPr>
              <a:t> </a:t>
            </a:r>
            <a:r>
              <a:rPr lang="el-GR" altLang="el-GR" sz="2400">
                <a:solidFill>
                  <a:schemeClr val="tx2"/>
                </a:solidFill>
              </a:rPr>
              <a:t>στοιχειοθετική (κατά τον </a:t>
            </a:r>
            <a:r>
              <a:rPr lang="en-GB" altLang="el-GR" sz="2400">
                <a:solidFill>
                  <a:schemeClr val="tx2"/>
                </a:solidFill>
              </a:rPr>
              <a:t>Hegel) </a:t>
            </a:r>
            <a:r>
              <a:rPr lang="el-GR" altLang="el-GR" sz="2400">
                <a:solidFill>
                  <a:schemeClr val="tx2"/>
                </a:solidFill>
              </a:rPr>
              <a:t>της αυτογνωσιακής πορείας. </a:t>
            </a:r>
          </a:p>
          <a:p>
            <a:pPr eaLnBrk="1" hangingPunct="1">
              <a:lnSpc>
                <a:spcPct val="90000"/>
              </a:lnSpc>
              <a:buFont typeface="Wingdings" panose="05000000000000000000" pitchFamily="2" charset="2"/>
              <a:buNone/>
            </a:pPr>
            <a:r>
              <a:rPr lang="el-GR" altLang="el-GR" sz="2400">
                <a:solidFill>
                  <a:schemeClr val="tx2"/>
                </a:solidFill>
              </a:rPr>
              <a:t>Εξ ου και ο ενθουσιασμός που συχνά προκαλεί το ταξίδι, στο βαθμό που, γνωρίζοντας το άλλο μαθαίνουμε καλύτερα το εαυτό.</a:t>
            </a:r>
          </a:p>
          <a:p>
            <a:pPr eaLnBrk="1" hangingPunct="1">
              <a:lnSpc>
                <a:spcPct val="90000"/>
              </a:lnSpc>
              <a:buFont typeface="Wingdings" panose="05000000000000000000" pitchFamily="2" charset="2"/>
              <a:buNone/>
            </a:pPr>
            <a:endParaRPr lang="el-GR" altLang="el-GR" sz="2400">
              <a:solidFill>
                <a:schemeClr val="tx2"/>
              </a:solidFill>
            </a:endParaRPr>
          </a:p>
          <a:p>
            <a:pPr eaLnBrk="1" hangingPunct="1">
              <a:lnSpc>
                <a:spcPct val="90000"/>
              </a:lnSpc>
              <a:buFont typeface="Wingdings" panose="05000000000000000000" pitchFamily="2" charset="2"/>
              <a:buNone/>
            </a:pPr>
            <a:endParaRPr lang="en-GB" altLang="el-GR" sz="2400">
              <a:solidFill>
                <a:schemeClr val="tx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2674939" y="214314"/>
            <a:ext cx="7793037" cy="911225"/>
          </a:xfrm>
        </p:spPr>
        <p:txBody>
          <a:bodyPr/>
          <a:lstStyle/>
          <a:p>
            <a:pPr marL="838200" indent="-838200" algn="r"/>
            <a:r>
              <a:rPr lang="el-GR" altLang="el-GR" sz="2800">
                <a:solidFill>
                  <a:srgbClr val="FFCF01"/>
                </a:solidFill>
              </a:rPr>
              <a:t>Φυσιολατρικός / Ιαματικός τουρισμός</a:t>
            </a:r>
            <a:endParaRPr lang="en-GB" altLang="el-GR" sz="2000">
              <a:solidFill>
                <a:schemeClr val="accent2"/>
              </a:solidFill>
            </a:endParaRPr>
          </a:p>
        </p:txBody>
      </p:sp>
      <p:sp>
        <p:nvSpPr>
          <p:cNvPr id="12493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folHlink"/>
                </a:solidFill>
              </a:rPr>
              <a:t>Ιαματικός / θερμαλιστικός τουρισμός</a:t>
            </a: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	</a:t>
            </a:r>
            <a:r>
              <a:rPr lang="en-US" altLang="el-GR" sz="2800">
                <a:solidFill>
                  <a:schemeClr val="folHlink"/>
                </a:solidFill>
              </a:rPr>
              <a:t>Brighton 18</a:t>
            </a:r>
            <a:r>
              <a:rPr lang="el-GR" altLang="el-GR" sz="2800">
                <a:solidFill>
                  <a:schemeClr val="folHlink"/>
                </a:solidFill>
              </a:rPr>
              <a:t>ος αιώνας</a:t>
            </a:r>
            <a:endParaRPr lang="en-GB" altLang="el-GR" sz="2800">
              <a:solidFill>
                <a:schemeClr val="folHlink"/>
              </a:solidFill>
            </a:endParaRPr>
          </a:p>
        </p:txBody>
      </p:sp>
    </p:spTree>
    <p:extLst>
      <p:ext uri="{BB962C8B-B14F-4D97-AF65-F5344CB8AC3E}">
        <p14:creationId xmlns:p14="http://schemas.microsoft.com/office/powerpoint/2010/main" val="3375153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2674939" y="214314"/>
            <a:ext cx="7793037" cy="911225"/>
          </a:xfrm>
        </p:spPr>
        <p:txBody>
          <a:bodyPr/>
          <a:lstStyle/>
          <a:p>
            <a:pPr algn="r"/>
            <a:r>
              <a:rPr lang="el-GR" altLang="el-GR" sz="2800">
                <a:solidFill>
                  <a:srgbClr val="FFCF01"/>
                </a:solidFill>
              </a:rPr>
              <a:t>Φυσιολατρικός / Ιαματικός τουρισμός</a:t>
            </a:r>
            <a:endParaRPr lang="en-GB" altLang="el-GR" sz="2000">
              <a:solidFill>
                <a:schemeClr val="accent2"/>
              </a:solidFill>
            </a:endParaRPr>
          </a:p>
        </p:txBody>
      </p:sp>
      <p:sp>
        <p:nvSpPr>
          <p:cNvPr id="125955" name="Rectangle 5"/>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l-GR" altLang="el-G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25956" name="Picture 6" descr="Brighton+Pavil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47926"/>
            <a:ext cx="464343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brighton-pavilion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6" y="2492375"/>
            <a:ext cx="432117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3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Αλλότρια ταξίδια  </a:t>
            </a:r>
            <a:endParaRPr lang="en-GB" altLang="el-GR" dirty="0">
              <a:latin typeface="Times New Roman" panose="02020603050405020304" pitchFamily="18" charset="0"/>
              <a:cs typeface="Times New Roman" panose="02020603050405020304" pitchFamily="18" charset="0"/>
            </a:endParaRPr>
          </a:p>
        </p:txBody>
      </p:sp>
      <p:sp>
        <p:nvSpPr>
          <p:cNvPr id="123907" name="Υπότιτλος 2"/>
          <p:cNvSpPr>
            <a:spLocks noGrp="1"/>
          </p:cNvSpPr>
          <p:nvPr>
            <p:ph type="subTitle" idx="1"/>
          </p:nvPr>
        </p:nvSpPr>
        <p:spPr>
          <a:xfrm>
            <a:off x="1628503" y="1628775"/>
            <a:ext cx="9178833" cy="5113338"/>
          </a:xfrm>
        </p:spPr>
        <p:txBody>
          <a:bodyPr/>
          <a:lstStyle/>
          <a:p>
            <a:pPr marL="342900" indent="-342900" algn="l" eaLnBrk="1" hangingPunct="1">
              <a:lnSpc>
                <a:spcPct val="150000"/>
              </a:lnSpc>
            </a:pPr>
            <a:r>
              <a:rPr lang="el-GR" altLang="el-GR" sz="2800" dirty="0">
                <a:solidFill>
                  <a:schemeClr val="folHlink"/>
                </a:solidFill>
              </a:rPr>
              <a:t>Εξερευνήσεις /	Εμπόριο</a:t>
            </a:r>
          </a:p>
          <a:p>
            <a:pPr marL="342900" indent="-342900" algn="l" eaLnBrk="1" hangingPunct="1">
              <a:lnSpc>
                <a:spcPct val="150000"/>
              </a:lnSpc>
            </a:pPr>
            <a:r>
              <a:rPr lang="el-GR" altLang="el-GR" sz="2800" dirty="0">
                <a:solidFill>
                  <a:schemeClr val="folHlink"/>
                </a:solidFill>
              </a:rPr>
              <a:t>				Κυριαρχία</a:t>
            </a:r>
          </a:p>
          <a:p>
            <a:pPr marL="342900" indent="-342900" algn="l" eaLnBrk="1" hangingPunct="1">
              <a:lnSpc>
                <a:spcPct val="150000"/>
              </a:lnSpc>
            </a:pPr>
            <a:r>
              <a:rPr lang="el-GR" altLang="el-GR" sz="2800" dirty="0">
                <a:solidFill>
                  <a:schemeClr val="folHlink"/>
                </a:solidFill>
              </a:rPr>
              <a:t>				Προσηλυτισμός</a:t>
            </a:r>
          </a:p>
          <a:p>
            <a:pPr marL="342900" indent="-342900" algn="l" eaLnBrk="1" hangingPunct="1">
              <a:lnSpc>
                <a:spcPct val="150000"/>
              </a:lnSpc>
            </a:pPr>
            <a:r>
              <a:rPr lang="el-GR" altLang="el-GR" sz="2800" dirty="0">
                <a:solidFill>
                  <a:schemeClr val="folHlink"/>
                </a:solidFill>
              </a:rPr>
              <a:t>Εμπόριο σκλάβων (γύρω στα 10 εκατομμύρια από 1544-1866 μόνο προς το Νέο Κόσμο)</a:t>
            </a:r>
          </a:p>
          <a:p>
            <a:pPr marL="342900" indent="-342900" algn="l" eaLnBrk="1" hangingPunct="1">
              <a:lnSpc>
                <a:spcPct val="150000"/>
              </a:lnSpc>
            </a:pPr>
            <a:r>
              <a:rPr lang="el-GR" altLang="el-GR" sz="2800" dirty="0" err="1">
                <a:solidFill>
                  <a:schemeClr val="folHlink"/>
                </a:solidFill>
              </a:rPr>
              <a:t>Δυστοπικά</a:t>
            </a:r>
            <a:r>
              <a:rPr lang="el-GR" altLang="el-GR" sz="2800" dirty="0">
                <a:solidFill>
                  <a:schemeClr val="folHlink"/>
                </a:solidFill>
              </a:rPr>
              <a:t> ταξίδια /</a:t>
            </a:r>
          </a:p>
          <a:p>
            <a:pPr marL="342900" indent="-342900" algn="l" eaLnBrk="1" hangingPunct="1">
              <a:lnSpc>
                <a:spcPct val="150000"/>
              </a:lnSpc>
            </a:pPr>
            <a:r>
              <a:rPr lang="el-GR" altLang="el-GR" sz="2800" dirty="0">
                <a:solidFill>
                  <a:schemeClr val="folHlink"/>
                </a:solidFill>
              </a:rPr>
              <a:t>η αντιστροφή του πόθου	</a:t>
            </a:r>
          </a:p>
        </p:txBody>
      </p:sp>
    </p:spTree>
    <p:extLst>
      <p:ext uri="{BB962C8B-B14F-4D97-AF65-F5344CB8AC3E}">
        <p14:creationId xmlns:p14="http://schemas.microsoft.com/office/powerpoint/2010/main" val="39940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9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Αλλότρια ταξίδια  </a:t>
            </a:r>
            <a:endParaRPr lang="en-GB" altLang="el-GR" dirty="0">
              <a:latin typeface="Times New Roman" panose="02020603050405020304" pitchFamily="18" charset="0"/>
              <a:cs typeface="Times New Roman" panose="02020603050405020304" pitchFamily="18" charset="0"/>
            </a:endParaRPr>
          </a:p>
        </p:txBody>
      </p:sp>
      <p:sp>
        <p:nvSpPr>
          <p:cNvPr id="123907" name="Υπότιτλος 2"/>
          <p:cNvSpPr>
            <a:spLocks noGrp="1"/>
          </p:cNvSpPr>
          <p:nvPr>
            <p:ph type="subTitle" idx="1"/>
          </p:nvPr>
        </p:nvSpPr>
        <p:spPr>
          <a:xfrm>
            <a:off x="1628503" y="1628775"/>
            <a:ext cx="9178833" cy="5113338"/>
          </a:xfrm>
        </p:spPr>
        <p:txBody>
          <a:bodyPr/>
          <a:lstStyle/>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Αποικιοκρατία / Πολιτική διάσταση (1600-1830)</a:t>
            </a:r>
          </a:p>
          <a:p>
            <a:pPr marL="342900" indent="-342900" algn="l" eaLnBrk="1" hangingPunct="1">
              <a:lnSpc>
                <a:spcPct val="150000"/>
              </a:lnSpc>
            </a:pPr>
            <a:r>
              <a:rPr lang="el-GR" altLang="el-GR" sz="2800" dirty="0">
                <a:solidFill>
                  <a:schemeClr val="folHlink"/>
                </a:solidFill>
              </a:rPr>
              <a:t>Ιμπεριαλισμός / Στρατιωτική διάσταση (1830-1960)</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	</a:t>
            </a:r>
          </a:p>
        </p:txBody>
      </p:sp>
    </p:spTree>
    <p:extLst>
      <p:ext uri="{BB962C8B-B14F-4D97-AF65-F5344CB8AC3E}">
        <p14:creationId xmlns:p14="http://schemas.microsoft.com/office/powerpoint/2010/main" val="35620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Αλλότρια ταξίδια  </a:t>
            </a:r>
            <a:endParaRPr lang="en-GB" altLang="el-GR" dirty="0">
              <a:latin typeface="Times New Roman" panose="02020603050405020304" pitchFamily="18" charset="0"/>
              <a:cs typeface="Times New Roman" panose="02020603050405020304" pitchFamily="18" charset="0"/>
            </a:endParaRPr>
          </a:p>
        </p:txBody>
      </p:sp>
      <p:sp>
        <p:nvSpPr>
          <p:cNvPr id="123907" name="Υπότιτλος 2"/>
          <p:cNvSpPr>
            <a:spLocks noGrp="1"/>
          </p:cNvSpPr>
          <p:nvPr>
            <p:ph type="subTitle" idx="1"/>
          </p:nvPr>
        </p:nvSpPr>
        <p:spPr>
          <a:xfrm>
            <a:off x="2359796" y="1350100"/>
            <a:ext cx="8456249" cy="5113338"/>
          </a:xfrm>
        </p:spPr>
        <p:txBody>
          <a:bodyPr/>
          <a:lstStyle/>
          <a:p>
            <a:pPr marL="342900" indent="-342900" algn="l" eaLnBrk="1" hangingPunct="1">
              <a:lnSpc>
                <a:spcPct val="150000"/>
              </a:lnSpc>
            </a:pPr>
            <a:r>
              <a:rPr lang="el-GR" altLang="el-GR" sz="2800" dirty="0">
                <a:solidFill>
                  <a:schemeClr val="folHlink"/>
                </a:solidFill>
              </a:rPr>
              <a:t>Νέο-ιμπεριαλισμός / Σύζευξη του Πολιτικού, Οικονομικού, Στρατιωτικού, [Ιδεολογικού/Πολιτιστικού]</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Επιβολή εκτός – Ολοκλήρωση εντός (αλλαγή της παραπάνω σειράς)</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(Τι προσθέτει ο όρος ‘Παγκοσμιοποίηση’;)</a:t>
            </a:r>
          </a:p>
          <a:p>
            <a:pPr marL="342900" indent="-342900" algn="l" eaLnBrk="1" hangingPunct="1">
              <a:lnSpc>
                <a:spcPct val="150000"/>
              </a:lnSpc>
            </a:pPr>
            <a:endParaRPr lang="el-GR" altLang="el-GR" sz="2800" dirty="0">
              <a:solidFill>
                <a:schemeClr val="folHlink"/>
              </a:solidFill>
            </a:endParaRPr>
          </a:p>
        </p:txBody>
      </p:sp>
    </p:spTree>
    <p:extLst>
      <p:ext uri="{BB962C8B-B14F-4D97-AF65-F5344CB8AC3E}">
        <p14:creationId xmlns:p14="http://schemas.microsoft.com/office/powerpoint/2010/main" val="36903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Αλλότρια ταξίδια  </a:t>
            </a:r>
            <a:endParaRPr lang="en-GB" altLang="el-GR" dirty="0">
              <a:latin typeface="Times New Roman" panose="02020603050405020304" pitchFamily="18" charset="0"/>
              <a:cs typeface="Times New Roman" panose="02020603050405020304" pitchFamily="18" charset="0"/>
            </a:endParaRPr>
          </a:p>
        </p:txBody>
      </p:sp>
      <p:sp>
        <p:nvSpPr>
          <p:cNvPr id="123907" name="Υπότιτλος 2"/>
          <p:cNvSpPr>
            <a:spLocks noGrp="1"/>
          </p:cNvSpPr>
          <p:nvPr>
            <p:ph type="subTitle" idx="1"/>
          </p:nvPr>
        </p:nvSpPr>
        <p:spPr>
          <a:xfrm>
            <a:off x="2351087" y="1628775"/>
            <a:ext cx="8456249" cy="5113338"/>
          </a:xfrm>
        </p:spPr>
        <p:txBody>
          <a:bodyPr/>
          <a:lstStyle/>
          <a:p>
            <a:pPr marL="342900" indent="-342900" algn="l" eaLnBrk="1" hangingPunct="1">
              <a:lnSpc>
                <a:spcPct val="150000"/>
              </a:lnSpc>
            </a:pPr>
            <a:r>
              <a:rPr lang="el-GR" altLang="el-GR" sz="2800" dirty="0">
                <a:solidFill>
                  <a:schemeClr val="folHlink"/>
                </a:solidFill>
              </a:rPr>
              <a:t>Αδιάλειπτα: Μετακινήσεις πληθυσμών (πρόσφυγες, μετανάστες, εμιγκρέδες)</a:t>
            </a:r>
          </a:p>
          <a:p>
            <a:pPr marL="342900" indent="-342900" algn="l" eaLnBrk="1" hangingPunct="1">
              <a:lnSpc>
                <a:spcPct val="150000"/>
              </a:lnSpc>
            </a:pPr>
            <a:endParaRPr lang="el-GR" altLang="el-GR" sz="2800" dirty="0">
              <a:solidFill>
                <a:schemeClr val="folHlink"/>
              </a:solidFill>
            </a:endParaRPr>
          </a:p>
          <a:p>
            <a:pPr marL="342900" indent="-342900" algn="l" eaLnBrk="1" hangingPunct="1">
              <a:lnSpc>
                <a:spcPct val="150000"/>
              </a:lnSpc>
            </a:pPr>
            <a:r>
              <a:rPr lang="el-GR" altLang="el-GR" sz="2800" dirty="0">
                <a:solidFill>
                  <a:schemeClr val="folHlink"/>
                </a:solidFill>
              </a:rPr>
              <a:t>αλλά και μετακινήσεις πόρων που τις προκαλούν</a:t>
            </a:r>
          </a:p>
        </p:txBody>
      </p:sp>
    </p:spTree>
    <p:extLst>
      <p:ext uri="{BB962C8B-B14F-4D97-AF65-F5344CB8AC3E}">
        <p14:creationId xmlns:p14="http://schemas.microsoft.com/office/powerpoint/2010/main" val="39651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790" y="-61459"/>
            <a:ext cx="8928100" cy="714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039292"/>
            <a:ext cx="3474720" cy="954107"/>
          </a:xfrm>
          <a:prstGeom prst="rect">
            <a:avLst/>
          </a:prstGeom>
          <a:noFill/>
        </p:spPr>
        <p:txBody>
          <a:bodyPr wrap="square" rtlCol="0">
            <a:spAutoFit/>
          </a:bodyPr>
          <a:lstStyle/>
          <a:p>
            <a:pPr algn="r"/>
            <a:r>
              <a:rPr lang="el-GR" sz="2800" dirty="0">
                <a:solidFill>
                  <a:schemeClr val="folHlink"/>
                </a:solidFill>
              </a:rPr>
              <a:t>Προσκυνηματικά ταξίδια</a:t>
            </a:r>
            <a:endParaRPr lang="en-US" sz="2800" dirty="0">
              <a:solidFill>
                <a:schemeClr val="folHlink"/>
              </a:solidFill>
            </a:endParaRPr>
          </a:p>
        </p:txBody>
      </p:sp>
    </p:spTree>
    <p:extLst>
      <p:ext uri="{BB962C8B-B14F-4D97-AF65-F5344CB8AC3E}">
        <p14:creationId xmlns:p14="http://schemas.microsoft.com/office/powerpoint/2010/main" val="2651871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39292"/>
            <a:ext cx="3474720" cy="954107"/>
          </a:xfrm>
          <a:prstGeom prst="rect">
            <a:avLst/>
          </a:prstGeom>
          <a:noFill/>
        </p:spPr>
        <p:txBody>
          <a:bodyPr wrap="square" rtlCol="0">
            <a:spAutoFit/>
          </a:bodyPr>
          <a:lstStyle/>
          <a:p>
            <a:pPr algn="r"/>
            <a:r>
              <a:rPr lang="el-GR" sz="2800" dirty="0">
                <a:solidFill>
                  <a:schemeClr val="folHlink"/>
                </a:solidFill>
              </a:rPr>
              <a:t>Προσκυνηματικά ταξίδια</a:t>
            </a:r>
            <a:endParaRPr lang="en-US" sz="2800" dirty="0">
              <a:solidFill>
                <a:schemeClr val="folHlink"/>
              </a:solidFill>
            </a:endParaRPr>
          </a:p>
        </p:txBody>
      </p:sp>
      <p:pic>
        <p:nvPicPr>
          <p:cNvPr id="1028" name="Picture 4" descr="Santiago de Compostela Cathedral, Spain :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880" y="0"/>
            <a:ext cx="45948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132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Υπότιτλος 2"/>
          <p:cNvSpPr>
            <a:spLocks noGrp="1"/>
          </p:cNvSpPr>
          <p:nvPr>
            <p:ph type="subTitle" idx="1"/>
          </p:nvPr>
        </p:nvSpPr>
        <p:spPr>
          <a:xfrm>
            <a:off x="2084833" y="1628775"/>
            <a:ext cx="7756082" cy="5113338"/>
          </a:xfrm>
        </p:spPr>
        <p:txBody>
          <a:bodyPr/>
          <a:lstStyle/>
          <a:p>
            <a:pPr marL="342900" indent="-342900" algn="l" eaLnBrk="1" hangingPunct="1"/>
            <a:endParaRPr lang="el-GR" altLang="el-GR" dirty="0">
              <a:solidFill>
                <a:schemeClr val="folHlink"/>
              </a:solidFill>
            </a:endParaRPr>
          </a:p>
          <a:p>
            <a:pPr marL="342900" indent="-342900" algn="l" eaLnBrk="1" hangingPunct="1"/>
            <a:r>
              <a:rPr lang="en-US" altLang="el-GR" dirty="0">
                <a:solidFill>
                  <a:schemeClr val="folHlink"/>
                </a:solidFill>
              </a:rPr>
              <a:t>Of enablers and determinants</a:t>
            </a:r>
          </a:p>
          <a:p>
            <a:pPr marL="342900" indent="-342900" algn="l" eaLnBrk="1" hangingPunct="1"/>
            <a:endParaRPr lang="en-US" altLang="el-GR" sz="2800" dirty="0">
              <a:solidFill>
                <a:schemeClr val="folHlink"/>
              </a:solidFill>
            </a:endParaRPr>
          </a:p>
          <a:p>
            <a:pPr marL="342900" indent="-342900" algn="l" eaLnBrk="1" hangingPunct="1"/>
            <a:r>
              <a:rPr lang="el-GR" altLang="el-GR" sz="2800" dirty="0">
                <a:solidFill>
                  <a:schemeClr val="folHlink"/>
                </a:solidFill>
              </a:rPr>
              <a:t>‘</a:t>
            </a:r>
            <a:r>
              <a:rPr lang="el-GR" altLang="el-GR" dirty="0" err="1">
                <a:solidFill>
                  <a:schemeClr val="folHlink"/>
                </a:solidFill>
              </a:rPr>
              <a:t>Διευκολυντές</a:t>
            </a:r>
            <a:r>
              <a:rPr lang="el-GR" altLang="el-GR" sz="2800" dirty="0">
                <a:solidFill>
                  <a:schemeClr val="folHlink"/>
                </a:solidFill>
              </a:rPr>
              <a:t>’ / καταλύτες / ‘το επιτρέπων’ και </a:t>
            </a:r>
            <a:r>
              <a:rPr lang="el-GR" altLang="el-GR" dirty="0" err="1">
                <a:solidFill>
                  <a:schemeClr val="folHlink"/>
                </a:solidFill>
              </a:rPr>
              <a:t>επικαθοριστές</a:t>
            </a:r>
            <a:endParaRPr lang="el-GR" altLang="el-GR" dirty="0">
              <a:solidFill>
                <a:schemeClr val="folHlink"/>
              </a:solidFill>
            </a:endParaRPr>
          </a:p>
          <a:p>
            <a:pPr marL="342900" indent="-342900" algn="l" eaLnBrk="1" hangingPunct="1"/>
            <a:endParaRPr lang="el-GR" altLang="el-GR" sz="2800" dirty="0">
              <a:solidFill>
                <a:schemeClr val="folHlink"/>
              </a:solidFill>
            </a:endParaRPr>
          </a:p>
          <a:p>
            <a:pPr marL="342900" indent="-342900" algn="l" eaLnBrk="1" hangingPunct="1"/>
            <a:r>
              <a:rPr lang="el-GR" altLang="el-GR" sz="2800" dirty="0">
                <a:solidFill>
                  <a:schemeClr val="folHlink"/>
                </a:solidFill>
              </a:rPr>
              <a:t>(Αναγκαίες και ικανές συνθήκες)</a:t>
            </a:r>
          </a:p>
          <a:p>
            <a:pPr marL="342900" indent="-342900" algn="l" eaLnBrk="1" hangingPunct="1"/>
            <a:endParaRPr lang="el-GR" altLang="el-GR" sz="2800" dirty="0">
              <a:solidFill>
                <a:schemeClr val="folHlink"/>
              </a:solidFill>
            </a:endParaRPr>
          </a:p>
          <a:p>
            <a:pPr marL="342900" indent="-342900" algn="l" eaLnBrk="1" hangingPunct="1">
              <a:buClr>
                <a:srgbClr val="3333CC"/>
              </a:buClr>
            </a:pPr>
            <a:r>
              <a:rPr lang="el-GR" altLang="el-GR" sz="2800" dirty="0">
                <a:solidFill>
                  <a:srgbClr val="3333CC"/>
                </a:solidFill>
              </a:rPr>
              <a:t>Η τεχνολογία επιτρέπει, η κοινωνία </a:t>
            </a:r>
            <a:r>
              <a:rPr lang="el-GR" altLang="el-GR" sz="2800" dirty="0" err="1">
                <a:solidFill>
                  <a:srgbClr val="3333CC"/>
                </a:solidFill>
              </a:rPr>
              <a:t>επικαθορίζει</a:t>
            </a:r>
            <a:endParaRPr lang="el-GR" altLang="el-GR" sz="2800" dirty="0">
              <a:solidFill>
                <a:srgbClr val="3333CC"/>
              </a:solidFill>
            </a:endParaRPr>
          </a:p>
          <a:p>
            <a:pPr marL="342900" indent="-342900" algn="l" eaLnBrk="1" hangingPunct="1">
              <a:lnSpc>
                <a:spcPct val="150000"/>
              </a:lnSpc>
            </a:pPr>
            <a:endParaRPr lang="el-GR" altLang="el-GR" sz="2800" dirty="0">
              <a:solidFill>
                <a:schemeClr val="folHlink"/>
              </a:solidFill>
            </a:endParaRPr>
          </a:p>
        </p:txBody>
      </p:sp>
      <p:sp>
        <p:nvSpPr>
          <p:cNvPr id="2" name="Τίτλος 1">
            <a:extLst>
              <a:ext uri="{FF2B5EF4-FFF2-40B4-BE49-F238E27FC236}">
                <a16:creationId xmlns:a16="http://schemas.microsoft.com/office/drawing/2014/main" id="{CCE16BB4-7D14-0827-CBDD-70FC4773C896}"/>
              </a:ext>
            </a:extLst>
          </p:cNvPr>
          <p:cNvSpPr>
            <a:spLocks noGrp="1"/>
          </p:cNvSpPr>
          <p:nvPr>
            <p:ph type="ctrTitle"/>
          </p:nvPr>
        </p:nvSpPr>
        <p:spPr>
          <a:xfrm>
            <a:off x="2170177" y="115888"/>
            <a:ext cx="7883462" cy="1296988"/>
          </a:xfrm>
        </p:spPr>
        <p:txBody>
          <a:bodyPr/>
          <a:lstStyle/>
          <a:p>
            <a:pPr algn="r"/>
            <a:r>
              <a:rPr lang="el-GR" altLang="el-GR" sz="2800" dirty="0">
                <a:solidFill>
                  <a:srgbClr val="FFCF01"/>
                </a:solidFill>
                <a:cs typeface="Times New Roman" panose="02020603050405020304" pitchFamily="18" charset="0"/>
              </a:rPr>
              <a:t>Προϋπόθετα μετάβασης</a:t>
            </a:r>
            <a:endParaRPr lang="en-GB" altLang="el-GR" dirty="0">
              <a:cs typeface="Times New Roman" panose="02020603050405020304" pitchFamily="18" charset="0"/>
            </a:endParaRPr>
          </a:p>
        </p:txBody>
      </p:sp>
    </p:spTree>
    <p:extLst>
      <p:ext uri="{BB962C8B-B14F-4D97-AF65-F5344CB8AC3E}">
        <p14:creationId xmlns:p14="http://schemas.microsoft.com/office/powerpoint/2010/main" val="13407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19</a:t>
            </a:r>
            <a:r>
              <a:rPr lang="el-GR" altLang="el-GR" sz="2800" baseline="30000" dirty="0">
                <a:solidFill>
                  <a:srgbClr val="FFCF01"/>
                </a:solidFill>
              </a:rPr>
              <a:t>ος</a:t>
            </a:r>
            <a:r>
              <a:rPr lang="el-GR" altLang="el-GR" sz="2800" dirty="0">
                <a:solidFill>
                  <a:srgbClr val="FFCF01"/>
                </a:solidFill>
              </a:rPr>
              <a:t> αιώνας – αρχές 20</a:t>
            </a:r>
            <a:r>
              <a:rPr lang="el-GR" altLang="el-GR" sz="2800" baseline="30000" dirty="0">
                <a:solidFill>
                  <a:srgbClr val="FFCF01"/>
                </a:solidFill>
              </a:rPr>
              <a:t>ου</a:t>
            </a:r>
            <a:endParaRPr lang="en-GB" altLang="el-GR" dirty="0">
              <a:latin typeface="Times New Roman" panose="02020603050405020304" pitchFamily="18" charset="0"/>
              <a:cs typeface="Times New Roman" panose="02020603050405020304" pitchFamily="18" charset="0"/>
            </a:endParaRPr>
          </a:p>
        </p:txBody>
      </p:sp>
      <p:sp>
        <p:nvSpPr>
          <p:cNvPr id="36867" name="Υπότιτλος 2"/>
          <p:cNvSpPr>
            <a:spLocks noGrp="1"/>
          </p:cNvSpPr>
          <p:nvPr>
            <p:ph type="subTitle" idx="1"/>
          </p:nvPr>
        </p:nvSpPr>
        <p:spPr>
          <a:xfrm>
            <a:off x="2066925" y="1628775"/>
            <a:ext cx="7845425" cy="5113338"/>
          </a:xfrm>
        </p:spPr>
        <p:txBody>
          <a:bodyPr/>
          <a:lstStyle/>
          <a:p>
            <a:pPr marL="342900" indent="-342900" algn="l" eaLnBrk="1" hangingPunct="1">
              <a:lnSpc>
                <a:spcPct val="150000"/>
              </a:lnSpc>
              <a:defRPr/>
            </a:pPr>
            <a:r>
              <a:rPr lang="el-GR" altLang="el-GR" sz="2800" dirty="0">
                <a:solidFill>
                  <a:schemeClr val="folHlink"/>
                </a:solidFill>
              </a:rPr>
              <a:t>Κοινωνικοί </a:t>
            </a:r>
            <a:r>
              <a:rPr lang="el-GR" altLang="el-GR" sz="2800" dirty="0" err="1">
                <a:solidFill>
                  <a:schemeClr val="folHlink"/>
                </a:solidFill>
              </a:rPr>
              <a:t>επικαθορισμοί</a:t>
            </a:r>
            <a:r>
              <a:rPr lang="el-GR" altLang="el-GR" sz="2800" dirty="0">
                <a:solidFill>
                  <a:schemeClr val="folHlink"/>
                </a:solidFill>
              </a:rPr>
              <a:t> / αλλαγές:</a:t>
            </a:r>
          </a:p>
          <a:p>
            <a:pPr marL="722313" indent="-366713" algn="l" eaLnBrk="1" hangingPunct="1">
              <a:lnSpc>
                <a:spcPct val="150000"/>
              </a:lnSpc>
              <a:defRPr/>
            </a:pPr>
            <a:r>
              <a:rPr lang="el-GR" altLang="el-GR" sz="2800" dirty="0">
                <a:solidFill>
                  <a:schemeClr val="folHlink"/>
                </a:solidFill>
              </a:rPr>
              <a:t>Βιομηχανική επανάσταση / μετάβαση στη βιομηχανική κοινωνία</a:t>
            </a:r>
          </a:p>
          <a:p>
            <a:pPr marL="722313" indent="-366713" algn="l" eaLnBrk="1" hangingPunct="1">
              <a:lnSpc>
                <a:spcPct val="150000"/>
              </a:lnSpc>
              <a:defRPr/>
            </a:pPr>
            <a:r>
              <a:rPr lang="el-GR" altLang="el-GR" sz="2800" dirty="0">
                <a:solidFill>
                  <a:schemeClr val="folHlink"/>
                </a:solidFill>
              </a:rPr>
              <a:t>Θέση της γυναίκας / κοινωνική ισχυροποίησή της (ενισχυμένη ως </a:t>
            </a:r>
            <a:r>
              <a:rPr lang="en-US" altLang="el-GR" sz="2800" dirty="0">
                <a:solidFill>
                  <a:schemeClr val="folHlink"/>
                </a:solidFill>
              </a:rPr>
              <a:t>DCO)</a:t>
            </a:r>
          </a:p>
          <a:p>
            <a:pPr marL="722313" indent="-366713" algn="l" eaLnBrk="1" hangingPunct="1">
              <a:lnSpc>
                <a:spcPct val="150000"/>
              </a:lnSpc>
              <a:defRPr/>
            </a:pPr>
            <a:r>
              <a:rPr lang="el-GR" altLang="el-GR" sz="2800" dirty="0">
                <a:solidFill>
                  <a:schemeClr val="folHlink"/>
                </a:solidFill>
              </a:rPr>
              <a:t>Άρνηση του βιομηχανικού, υποβαθμισμένου αστικού, τοπίου / ρομαντικό κίνημα</a:t>
            </a:r>
          </a:p>
        </p:txBody>
      </p:sp>
    </p:spTree>
    <p:extLst>
      <p:ext uri="{BB962C8B-B14F-4D97-AF65-F5344CB8AC3E}">
        <p14:creationId xmlns:p14="http://schemas.microsoft.com/office/powerpoint/2010/main" val="4052050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1" y="214313"/>
            <a:ext cx="8943975" cy="1054100"/>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
        <p:nvSpPr>
          <p:cNvPr id="6147" name="Rectangle 3"/>
          <p:cNvSpPr>
            <a:spLocks noGrp="1" noChangeArrowheads="1"/>
          </p:cNvSpPr>
          <p:nvPr>
            <p:ph type="body" idx="1"/>
          </p:nvPr>
        </p:nvSpPr>
        <p:spPr/>
        <p:txBody>
          <a:bodyPr/>
          <a:lstStyle/>
          <a:p>
            <a:pPr marL="0" indent="722313" eaLnBrk="1" hangingPunct="1">
              <a:lnSpc>
                <a:spcPct val="90000"/>
              </a:lnSpc>
              <a:buNone/>
              <a:defRPr/>
            </a:pPr>
            <a:r>
              <a:rPr lang="el-GR" altLang="el-GR" sz="2400" dirty="0">
                <a:solidFill>
                  <a:schemeClr val="tx2"/>
                </a:solidFill>
              </a:rPr>
              <a:t>Το μάθημα</a:t>
            </a:r>
            <a:r>
              <a:rPr lang="en-US" altLang="el-GR" sz="2400" dirty="0">
                <a:solidFill>
                  <a:schemeClr val="tx2"/>
                </a:solidFill>
              </a:rPr>
              <a:t> </a:t>
            </a:r>
            <a:r>
              <a:rPr lang="el-GR" altLang="el-GR" sz="2400" dirty="0">
                <a:solidFill>
                  <a:schemeClr val="tx2"/>
                </a:solidFill>
              </a:rPr>
              <a:t>παρακολουθεί την ιστορική εξέλιξη του τουρισμού και των ταξιδιών, </a:t>
            </a:r>
          </a:p>
          <a:p>
            <a:pPr marL="0" indent="0" eaLnBrk="1" hangingPunct="1">
              <a:lnSpc>
                <a:spcPct val="90000"/>
              </a:lnSpc>
              <a:buNone/>
              <a:defRPr/>
            </a:pPr>
            <a:endParaRPr lang="el-GR" altLang="el-GR" sz="2400" dirty="0">
              <a:solidFill>
                <a:schemeClr val="tx2"/>
              </a:solidFill>
            </a:endParaRPr>
          </a:p>
          <a:p>
            <a:pPr marL="355600" indent="0" eaLnBrk="1" hangingPunct="1">
              <a:buNone/>
              <a:defRPr/>
            </a:pPr>
            <a:r>
              <a:rPr lang="el-GR" altLang="el-GR" sz="2400" dirty="0">
                <a:solidFill>
                  <a:schemeClr val="tx2"/>
                </a:solidFill>
              </a:rPr>
              <a:t>από τα επιβαλλόμενα (νομαδικές μετακινήσεις),</a:t>
            </a:r>
          </a:p>
          <a:p>
            <a:pPr marL="355600" indent="0" eaLnBrk="1" hangingPunct="1">
              <a:buNone/>
              <a:defRPr/>
            </a:pPr>
            <a:r>
              <a:rPr lang="el-GR" altLang="el-GR" sz="2400" dirty="0">
                <a:solidFill>
                  <a:schemeClr val="tx2"/>
                </a:solidFill>
              </a:rPr>
              <a:t>στα επιλεγόμενα (</a:t>
            </a:r>
            <a:r>
              <a:rPr lang="el-GR" altLang="el-GR" sz="2400" dirty="0" err="1">
                <a:solidFill>
                  <a:schemeClr val="tx2"/>
                </a:solidFill>
              </a:rPr>
              <a:t>προσκυνηματικά</a:t>
            </a:r>
            <a:r>
              <a:rPr lang="el-GR" altLang="el-GR" sz="2400" dirty="0">
                <a:solidFill>
                  <a:schemeClr val="tx2"/>
                </a:solidFill>
              </a:rPr>
              <a:t> ταξίδια, εξερευνήσεις, εμπόριο),</a:t>
            </a:r>
          </a:p>
          <a:p>
            <a:pPr marL="355600" indent="0" eaLnBrk="1" hangingPunct="1">
              <a:buNone/>
              <a:defRPr/>
            </a:pPr>
            <a:endParaRPr lang="el-GR" altLang="el-GR" sz="2400" dirty="0">
              <a:solidFill>
                <a:schemeClr val="tx2"/>
              </a:solidFill>
            </a:endParaRPr>
          </a:p>
          <a:p>
            <a:pPr marL="355600" indent="0" eaLnBrk="1" hangingPunct="1">
              <a:buNone/>
              <a:defRPr/>
            </a:pPr>
            <a:r>
              <a:rPr lang="el-GR" altLang="el-GR" sz="2400" dirty="0">
                <a:solidFill>
                  <a:schemeClr val="tx2"/>
                </a:solidFill>
              </a:rPr>
              <a:t>από τον περιηγητή στον τουρίστα,</a:t>
            </a:r>
          </a:p>
          <a:p>
            <a:pPr marL="355600" indent="0" eaLnBrk="1" hangingPunct="1">
              <a:buNone/>
              <a:defRPr/>
            </a:pPr>
            <a:endParaRPr lang="el-GR" altLang="el-GR" sz="2400" dirty="0">
              <a:solidFill>
                <a:schemeClr val="tx2"/>
              </a:solidFill>
            </a:endParaRPr>
          </a:p>
          <a:p>
            <a:pPr marL="355600" indent="0" eaLnBrk="1" hangingPunct="1">
              <a:buNone/>
              <a:defRPr/>
            </a:pPr>
            <a:r>
              <a:rPr lang="el-GR" altLang="el-GR" sz="2400" dirty="0">
                <a:solidFill>
                  <a:schemeClr val="tx2"/>
                </a:solidFill>
              </a:rPr>
              <a:t>από τις μετακινήσεις των ελίτ στο μαζικό τουρισμό</a:t>
            </a:r>
            <a:endParaRPr lang="en-GB" altLang="el-GR" sz="2400" dirty="0">
              <a:solidFill>
                <a:schemeClr val="tx2"/>
              </a:solidFill>
            </a:endParaRPr>
          </a:p>
        </p:txBody>
      </p:sp>
    </p:spTree>
    <p:extLst>
      <p:ext uri="{BB962C8B-B14F-4D97-AF65-F5344CB8AC3E}">
        <p14:creationId xmlns:p14="http://schemas.microsoft.com/office/powerpoint/2010/main" val="3411853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Τίτλος 1"/>
          <p:cNvSpPr>
            <a:spLocks noGrp="1"/>
          </p:cNvSpPr>
          <p:nvPr>
            <p:ph type="ctrTitle"/>
          </p:nvPr>
        </p:nvSpPr>
        <p:spPr>
          <a:xfrm>
            <a:off x="2208214" y="260351"/>
            <a:ext cx="7845425" cy="1152525"/>
          </a:xfrm>
        </p:spPr>
        <p:txBody>
          <a:bodyPr/>
          <a:lstStyle/>
          <a:p>
            <a:pPr algn="r"/>
            <a:r>
              <a:rPr lang="el-GR" altLang="el-GR" sz="2800" dirty="0">
                <a:solidFill>
                  <a:srgbClr val="FFCF01"/>
                </a:solidFill>
              </a:rPr>
              <a:t>19</a:t>
            </a:r>
            <a:r>
              <a:rPr lang="el-GR" altLang="el-GR" sz="2800" baseline="30000" dirty="0">
                <a:solidFill>
                  <a:srgbClr val="FFCF01"/>
                </a:solidFill>
              </a:rPr>
              <a:t>ος</a:t>
            </a:r>
            <a:r>
              <a:rPr lang="el-GR" altLang="el-GR" sz="2800" dirty="0">
                <a:solidFill>
                  <a:srgbClr val="FFCF01"/>
                </a:solidFill>
              </a:rPr>
              <a:t> αιώνας – αρχές 20</a:t>
            </a:r>
            <a:r>
              <a:rPr lang="el-GR" altLang="el-GR" sz="2800" baseline="30000" dirty="0">
                <a:solidFill>
                  <a:srgbClr val="FFCF01"/>
                </a:solidFill>
              </a:rPr>
              <a:t>ου</a:t>
            </a:r>
            <a:endParaRPr lang="en-GB" altLang="el-GR" dirty="0">
              <a:latin typeface="Times New Roman" panose="02020603050405020304" pitchFamily="18" charset="0"/>
              <a:cs typeface="Times New Roman" panose="02020603050405020304" pitchFamily="18" charset="0"/>
            </a:endParaRPr>
          </a:p>
        </p:txBody>
      </p:sp>
      <p:sp>
        <p:nvSpPr>
          <p:cNvPr id="36867" name="Υπότιτλος 2"/>
          <p:cNvSpPr>
            <a:spLocks noGrp="1"/>
          </p:cNvSpPr>
          <p:nvPr>
            <p:ph type="subTitle" idx="1"/>
          </p:nvPr>
        </p:nvSpPr>
        <p:spPr>
          <a:xfrm>
            <a:off x="2066925" y="1628775"/>
            <a:ext cx="7845425" cy="5113338"/>
          </a:xfrm>
        </p:spPr>
        <p:txBody>
          <a:bodyPr/>
          <a:lstStyle/>
          <a:p>
            <a:pPr marL="342900" indent="-342900" algn="l" eaLnBrk="1" hangingPunct="1">
              <a:lnSpc>
                <a:spcPct val="150000"/>
              </a:lnSpc>
              <a:defRPr/>
            </a:pPr>
            <a:r>
              <a:rPr lang="el-GR" altLang="el-GR" sz="2800" dirty="0">
                <a:solidFill>
                  <a:schemeClr val="folHlink"/>
                </a:solidFill>
              </a:rPr>
              <a:t>Τεχνολογικοί καταλύτες / αλλαγές:</a:t>
            </a:r>
          </a:p>
          <a:p>
            <a:pPr marL="722313" indent="-366713" algn="l" eaLnBrk="1" hangingPunct="1">
              <a:lnSpc>
                <a:spcPct val="150000"/>
              </a:lnSpc>
              <a:defRPr/>
            </a:pPr>
            <a:r>
              <a:rPr lang="el-GR" altLang="el-GR" sz="2800" dirty="0">
                <a:solidFill>
                  <a:schemeClr val="folHlink"/>
                </a:solidFill>
              </a:rPr>
              <a:t>Βιομηχανική επανάσταση / ανάπτυξη του ατμού (σιδηρόδρομοι, ατμόπλοια)</a:t>
            </a:r>
          </a:p>
          <a:p>
            <a:pPr marL="722313" indent="-366713" algn="l" eaLnBrk="1" hangingPunct="1">
              <a:lnSpc>
                <a:spcPct val="150000"/>
              </a:lnSpc>
              <a:defRPr/>
            </a:pPr>
            <a:r>
              <a:rPr lang="el-GR" altLang="el-GR" sz="2800" dirty="0">
                <a:solidFill>
                  <a:schemeClr val="folHlink"/>
                </a:solidFill>
              </a:rPr>
              <a:t>Επικοινωνίες (ταχυδρομείο, τηλέγραφος)</a:t>
            </a:r>
          </a:p>
          <a:p>
            <a:pPr marL="722313" indent="-366713" algn="l" eaLnBrk="1" hangingPunct="1">
              <a:lnSpc>
                <a:spcPct val="150000"/>
              </a:lnSpc>
              <a:defRPr/>
            </a:pPr>
            <a:r>
              <a:rPr lang="el-GR" altLang="el-GR" sz="2800" dirty="0">
                <a:solidFill>
                  <a:schemeClr val="folHlink"/>
                </a:solidFill>
              </a:rPr>
              <a:t>Ανάπτυξη διεθνούς τραπεζικού συστήματος</a:t>
            </a:r>
          </a:p>
          <a:p>
            <a:pPr marL="722313" indent="-366713" algn="l" eaLnBrk="1" hangingPunct="1">
              <a:lnSpc>
                <a:spcPct val="150000"/>
              </a:lnSpc>
              <a:defRPr/>
            </a:pPr>
            <a:r>
              <a:rPr lang="el-GR" altLang="el-GR" sz="2800" dirty="0">
                <a:solidFill>
                  <a:schemeClr val="folHlink"/>
                </a:solidFill>
              </a:rPr>
              <a:t>Ασφάλεια μεταφορών / ταξιδιών</a:t>
            </a:r>
          </a:p>
        </p:txBody>
      </p:sp>
    </p:spTree>
    <p:extLst>
      <p:ext uri="{BB962C8B-B14F-4D97-AF65-F5344CB8AC3E}">
        <p14:creationId xmlns:p14="http://schemas.microsoft.com/office/powerpoint/2010/main" val="212077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38243"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dirty="0">
              <a:solidFill>
                <a:schemeClr val="folHlink"/>
              </a:solidFill>
            </a:endParaRPr>
          </a:p>
        </p:txBody>
      </p:sp>
      <p:pic>
        <p:nvPicPr>
          <p:cNvPr id="138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769" y="981076"/>
            <a:ext cx="4168775"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628775"/>
            <a:ext cx="41084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27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3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39267"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981075"/>
            <a:ext cx="3889375" cy="539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51539" y="2133601"/>
            <a:ext cx="4105275" cy="1273175"/>
          </a:xfrm>
          <a:prstGeom prst="rect">
            <a:avLst/>
          </a:prstGeom>
          <a:noFill/>
        </p:spPr>
        <p:txBody>
          <a:bodyPr>
            <a:spAutoFit/>
          </a:bodyPr>
          <a:lstStyle/>
          <a:p>
            <a:pPr marL="342900" indent="-342900" algn="ctr" fontAlgn="base">
              <a:spcBef>
                <a:spcPct val="20000"/>
              </a:spcBef>
              <a:spcAft>
                <a:spcPct val="0"/>
              </a:spcAft>
              <a:buClr>
                <a:srgbClr val="3333CC"/>
              </a:buClr>
              <a:buSzPct val="60000"/>
              <a:defRPr/>
            </a:pPr>
            <a:r>
              <a:rPr lang="en-US" sz="2400" i="1" dirty="0">
                <a:solidFill>
                  <a:srgbClr val="3333CC"/>
                </a:solidFill>
                <a:latin typeface="Tahoma"/>
              </a:rPr>
              <a:t>Le Bourgeois </a:t>
            </a:r>
            <a:r>
              <a:rPr lang="en-US" sz="2400" i="1" dirty="0" err="1">
                <a:solidFill>
                  <a:srgbClr val="3333CC"/>
                </a:solidFill>
                <a:latin typeface="Tahoma"/>
              </a:rPr>
              <a:t>Gentilhomme</a:t>
            </a:r>
            <a:r>
              <a:rPr lang="en-US" sz="2400" dirty="0">
                <a:solidFill>
                  <a:srgbClr val="3333CC"/>
                </a:solidFill>
                <a:latin typeface="Tahoma"/>
              </a:rPr>
              <a:t>, </a:t>
            </a:r>
            <a:r>
              <a:rPr lang="el-GR" sz="2400" dirty="0">
                <a:solidFill>
                  <a:srgbClr val="3333CC"/>
                </a:solidFill>
                <a:latin typeface="Tahoma"/>
              </a:rPr>
              <a:t>ή </a:t>
            </a:r>
            <a:r>
              <a:rPr lang="el-GR" sz="2400" i="1" dirty="0">
                <a:solidFill>
                  <a:srgbClr val="3333CC"/>
                </a:solidFill>
                <a:latin typeface="Tahoma"/>
              </a:rPr>
              <a:t>Ο Αρχοντοχωριάτης</a:t>
            </a:r>
          </a:p>
          <a:p>
            <a:pPr marL="342900" indent="-342900" algn="ctr" fontAlgn="base">
              <a:spcBef>
                <a:spcPct val="20000"/>
              </a:spcBef>
              <a:spcAft>
                <a:spcPct val="0"/>
              </a:spcAft>
              <a:buClr>
                <a:srgbClr val="3333CC"/>
              </a:buClr>
              <a:buSzPct val="60000"/>
              <a:defRPr/>
            </a:pPr>
            <a:r>
              <a:rPr lang="el-GR" sz="2400" dirty="0">
                <a:solidFill>
                  <a:srgbClr val="3333CC"/>
                </a:solidFill>
                <a:latin typeface="Tahoma"/>
              </a:rPr>
              <a:t>(1670)</a:t>
            </a:r>
          </a:p>
        </p:txBody>
      </p:sp>
    </p:spTree>
    <p:extLst>
      <p:ext uri="{BB962C8B-B14F-4D97-AF65-F5344CB8AC3E}">
        <p14:creationId xmlns:p14="http://schemas.microsoft.com/office/powerpoint/2010/main" val="372002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Τίτλος 1"/>
          <p:cNvSpPr>
            <a:spLocks noGrp="1"/>
          </p:cNvSpPr>
          <p:nvPr>
            <p:ph type="ctrTitle"/>
          </p:nvPr>
        </p:nvSpPr>
        <p:spPr>
          <a:xfrm>
            <a:off x="2208214" y="260351"/>
            <a:ext cx="8135937" cy="504825"/>
          </a:xfrm>
        </p:spPr>
        <p:txBody>
          <a:bodyPr/>
          <a:lstStyle/>
          <a:p>
            <a:pPr algn="r"/>
            <a:r>
              <a:rPr lang="el-GR" altLang="el-GR" sz="2800" dirty="0">
                <a:solidFill>
                  <a:srgbClr val="FFCF01"/>
                </a:solidFill>
              </a:rPr>
              <a:t>Από τους αριστοκράτες στους αστούς</a:t>
            </a:r>
            <a:endParaRPr lang="en-GB" altLang="el-GR" dirty="0">
              <a:latin typeface="Times New Roman" panose="02020603050405020304" pitchFamily="18" charset="0"/>
              <a:cs typeface="Times New Roman" panose="02020603050405020304" pitchFamily="18" charset="0"/>
            </a:endParaRPr>
          </a:p>
        </p:txBody>
      </p:sp>
      <p:sp>
        <p:nvSpPr>
          <p:cNvPr id="140291" name="Υπότιτλος 2"/>
          <p:cNvSpPr>
            <a:spLocks noGrp="1"/>
          </p:cNvSpPr>
          <p:nvPr>
            <p:ph type="subTitle" idx="1"/>
          </p:nvPr>
        </p:nvSpPr>
        <p:spPr>
          <a:xfrm>
            <a:off x="2063751" y="981076"/>
            <a:ext cx="8353425" cy="5472113"/>
          </a:xfrm>
        </p:spPr>
        <p:txBody>
          <a:bodyPr/>
          <a:lstStyle/>
          <a:p>
            <a:pPr marL="342900" indent="-342900" algn="l" eaLnBrk="1" hangingPunct="1">
              <a:lnSpc>
                <a:spcPct val="150000"/>
              </a:lnSpc>
            </a:pPr>
            <a:r>
              <a:rPr lang="el-GR" altLang="el-GR" sz="2400">
                <a:solidFill>
                  <a:schemeClr val="folHlink"/>
                </a:solidFill>
              </a:rPr>
              <a:t>Επαναστάσεις στη Γαλλία του 19</a:t>
            </a:r>
            <a:r>
              <a:rPr lang="el-GR" altLang="el-GR" sz="2400" baseline="30000">
                <a:solidFill>
                  <a:schemeClr val="folHlink"/>
                </a:solidFill>
              </a:rPr>
              <a:t>ου</a:t>
            </a:r>
            <a:r>
              <a:rPr lang="el-GR" altLang="el-GR" sz="2400">
                <a:solidFill>
                  <a:schemeClr val="folHlink"/>
                </a:solidFill>
              </a:rPr>
              <a:t> αιώνα:</a:t>
            </a:r>
          </a:p>
          <a:p>
            <a:pPr marL="342900" indent="-342900" algn="l" eaLnBrk="1" hangingPunct="1">
              <a:lnSpc>
                <a:spcPct val="150000"/>
              </a:lnSpc>
            </a:pPr>
            <a:endParaRPr lang="el-GR" altLang="el-GR" sz="2400">
              <a:solidFill>
                <a:schemeClr val="folHlink"/>
              </a:solidFill>
            </a:endParaRPr>
          </a:p>
          <a:p>
            <a:pPr marL="342900" indent="-342900" algn="l" eaLnBrk="1" hangingPunct="1">
              <a:lnSpc>
                <a:spcPct val="150000"/>
              </a:lnSpc>
            </a:pPr>
            <a:r>
              <a:rPr lang="el-GR" altLang="el-GR" sz="2400">
                <a:solidFill>
                  <a:schemeClr val="folHlink"/>
                </a:solidFill>
              </a:rPr>
              <a:t>	1830 – Ιουλιανή Επανάσταση, </a:t>
            </a:r>
            <a:r>
              <a:rPr lang="en-US" altLang="el-GR" sz="2400">
                <a:solidFill>
                  <a:schemeClr val="folHlink"/>
                </a:solidFill>
              </a:rPr>
              <a:t>Les Trois Glorieuses</a:t>
            </a:r>
          </a:p>
        </p:txBody>
      </p:sp>
    </p:spTree>
    <p:extLst>
      <p:ext uri="{BB962C8B-B14F-4D97-AF65-F5344CB8AC3E}">
        <p14:creationId xmlns:p14="http://schemas.microsoft.com/office/powerpoint/2010/main" val="2851223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41315"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pic>
        <p:nvPicPr>
          <p:cNvPr id="141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698501"/>
            <a:ext cx="7704138" cy="61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300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53251" name="Υπότιτλος 2"/>
          <p:cNvSpPr>
            <a:spLocks noGrp="1"/>
          </p:cNvSpPr>
          <p:nvPr>
            <p:ph type="subTitle" idx="1"/>
          </p:nvPr>
        </p:nvSpPr>
        <p:spPr>
          <a:xfrm>
            <a:off x="2063751" y="981076"/>
            <a:ext cx="8353425" cy="5472113"/>
          </a:xfrm>
        </p:spPr>
        <p:txBody>
          <a:bodyPr/>
          <a:lstStyle/>
          <a:p>
            <a:pPr marL="342900" indent="-342900" algn="l" eaLnBrk="1" hangingPunct="1">
              <a:lnSpc>
                <a:spcPct val="150000"/>
              </a:lnSpc>
            </a:pPr>
            <a:r>
              <a:rPr lang="el-GR" altLang="el-GR" sz="2400">
                <a:solidFill>
                  <a:schemeClr val="folHlink"/>
                </a:solidFill>
              </a:rPr>
              <a:t>Επαναστάσεις στη Γαλλία του 19</a:t>
            </a:r>
            <a:r>
              <a:rPr lang="el-GR" altLang="el-GR" sz="2400" baseline="30000">
                <a:solidFill>
                  <a:schemeClr val="folHlink"/>
                </a:solidFill>
              </a:rPr>
              <a:t>ου</a:t>
            </a:r>
            <a:r>
              <a:rPr lang="el-GR" altLang="el-GR" sz="2400">
                <a:solidFill>
                  <a:schemeClr val="folHlink"/>
                </a:solidFill>
              </a:rPr>
              <a:t> αιώνα:</a:t>
            </a:r>
          </a:p>
          <a:p>
            <a:pPr marL="342900" indent="-342900" algn="l" eaLnBrk="1" hangingPunct="1">
              <a:lnSpc>
                <a:spcPct val="150000"/>
              </a:lnSpc>
            </a:pPr>
            <a:endParaRPr lang="el-GR" altLang="el-GR" sz="2400">
              <a:solidFill>
                <a:schemeClr val="folHlink"/>
              </a:solidFill>
            </a:endParaRPr>
          </a:p>
          <a:p>
            <a:pPr marL="342900" indent="-342900" algn="l" eaLnBrk="1" hangingPunct="1">
              <a:lnSpc>
                <a:spcPct val="150000"/>
              </a:lnSpc>
            </a:pPr>
            <a:r>
              <a:rPr lang="el-GR" altLang="el-GR" sz="2400">
                <a:solidFill>
                  <a:schemeClr val="folHlink"/>
                </a:solidFill>
              </a:rPr>
              <a:t>	1830 – Ιουλιανή Επανάσταση, </a:t>
            </a:r>
            <a:r>
              <a:rPr lang="en-US" altLang="el-GR" sz="2400">
                <a:solidFill>
                  <a:schemeClr val="folHlink"/>
                </a:solidFill>
              </a:rPr>
              <a:t>Les Trois Glorieuses</a:t>
            </a:r>
          </a:p>
          <a:p>
            <a:pPr marL="342900" indent="-342900" algn="l" eaLnBrk="1" hangingPunct="1">
              <a:lnSpc>
                <a:spcPct val="150000"/>
              </a:lnSpc>
            </a:pPr>
            <a:endParaRPr lang="en-US" altLang="el-GR" sz="2400">
              <a:solidFill>
                <a:schemeClr val="folHlink"/>
              </a:solidFill>
            </a:endParaRPr>
          </a:p>
          <a:p>
            <a:pPr marL="342900" indent="-342900" algn="l" eaLnBrk="1" hangingPunct="1">
              <a:lnSpc>
                <a:spcPct val="150000"/>
              </a:lnSpc>
            </a:pPr>
            <a:r>
              <a:rPr lang="en-US" altLang="el-GR" sz="2400">
                <a:solidFill>
                  <a:schemeClr val="folHlink"/>
                </a:solidFill>
              </a:rPr>
              <a:t>	1848 – (</a:t>
            </a:r>
            <a:r>
              <a:rPr lang="el-GR" altLang="el-GR" sz="2400">
                <a:solidFill>
                  <a:schemeClr val="folHlink"/>
                </a:solidFill>
              </a:rPr>
              <a:t>Κομμουνιστικό Μανιφέστο)</a:t>
            </a:r>
          </a:p>
          <a:p>
            <a:pPr marL="342900" indent="-342900" algn="l" eaLnBrk="1" hangingPunct="1">
              <a:lnSpc>
                <a:spcPct val="150000"/>
              </a:lnSpc>
            </a:pPr>
            <a:endParaRPr lang="el-GR" altLang="el-GR" sz="2400">
              <a:solidFill>
                <a:schemeClr val="folHlink"/>
              </a:solidFill>
            </a:endParaRPr>
          </a:p>
          <a:p>
            <a:pPr marL="342900" indent="-342900" algn="l" eaLnBrk="1" hangingPunct="1">
              <a:lnSpc>
                <a:spcPct val="150000"/>
              </a:lnSpc>
            </a:pPr>
            <a:r>
              <a:rPr lang="el-GR" altLang="el-GR" sz="2400">
                <a:solidFill>
                  <a:schemeClr val="folHlink"/>
                </a:solidFill>
              </a:rPr>
              <a:t>	1871 – Κομμούνα των Παρισίων (18 Μαρτίου – 28 Μαΐου)</a:t>
            </a:r>
          </a:p>
        </p:txBody>
      </p:sp>
    </p:spTree>
    <p:extLst>
      <p:ext uri="{BB962C8B-B14F-4D97-AF65-F5344CB8AC3E}">
        <p14:creationId xmlns:p14="http://schemas.microsoft.com/office/powerpoint/2010/main" val="231658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53251" name="Υπότιτλος 2"/>
          <p:cNvSpPr>
            <a:spLocks noGrp="1"/>
          </p:cNvSpPr>
          <p:nvPr>
            <p:ph type="subTitle" idx="1"/>
          </p:nvPr>
        </p:nvSpPr>
        <p:spPr>
          <a:xfrm>
            <a:off x="6456364" y="1412876"/>
            <a:ext cx="3887787" cy="1584325"/>
          </a:xfrm>
        </p:spPr>
        <p:txBody>
          <a:bodyPr/>
          <a:lstStyle/>
          <a:p>
            <a:pPr marL="342900" indent="-342900" eaLnBrk="1" hangingPunct="1"/>
            <a:r>
              <a:rPr lang="en-US" altLang="el-GR" sz="2400">
                <a:solidFill>
                  <a:schemeClr val="folHlink"/>
                </a:solidFill>
              </a:rPr>
              <a:t>Sigmund Freud</a:t>
            </a:r>
          </a:p>
          <a:p>
            <a:pPr marL="342900" indent="-342900" eaLnBrk="1" hangingPunct="1"/>
            <a:r>
              <a:rPr lang="en-US" altLang="el-GR" sz="2400">
                <a:solidFill>
                  <a:schemeClr val="folHlink"/>
                </a:solidFill>
              </a:rPr>
              <a:t>(1856-1939)</a:t>
            </a:r>
          </a:p>
          <a:p>
            <a:pPr marL="342900" indent="-342900" eaLnBrk="1" hangingPunct="1"/>
            <a:endParaRPr lang="en-US" altLang="el-GR" sz="2400">
              <a:solidFill>
                <a:schemeClr val="folHlink"/>
              </a:solidFill>
            </a:endParaRPr>
          </a:p>
          <a:p>
            <a:pPr marL="342900" indent="-342900" eaLnBrk="1" hangingPunct="1"/>
            <a:endParaRPr lang="en-US" altLang="el-GR" sz="2400">
              <a:solidFill>
                <a:schemeClr val="folHlink"/>
              </a:solidFill>
            </a:endParaRPr>
          </a:p>
          <a:p>
            <a:pPr marL="342900" indent="-342900" eaLnBrk="1" hangingPunct="1"/>
            <a:endParaRPr lang="en-US" altLang="el-GR" sz="2400">
              <a:solidFill>
                <a:schemeClr val="folHlink"/>
              </a:solidFill>
            </a:endParaRPr>
          </a:p>
          <a:p>
            <a:pPr marL="342900" indent="-342900" algn="l" eaLnBrk="1" hangingPunct="1"/>
            <a:r>
              <a:rPr lang="el-GR" altLang="el-GR" sz="2400">
                <a:solidFill>
                  <a:schemeClr val="folHlink"/>
                </a:solidFill>
              </a:rPr>
              <a:t>Παλαιά Διαθήκη –</a:t>
            </a:r>
          </a:p>
          <a:p>
            <a:pPr marL="342900" indent="-342900" algn="l" eaLnBrk="1" hangingPunct="1"/>
            <a:r>
              <a:rPr lang="el-GR" altLang="el-GR" sz="2400">
                <a:solidFill>
                  <a:schemeClr val="folHlink"/>
                </a:solidFill>
              </a:rPr>
              <a:t>φόνος πατέρα</a:t>
            </a:r>
          </a:p>
          <a:p>
            <a:pPr marL="342900" indent="-342900" algn="l" eaLnBrk="1" hangingPunct="1"/>
            <a:r>
              <a:rPr lang="el-GR" altLang="el-GR" sz="2400">
                <a:solidFill>
                  <a:schemeClr val="folHlink"/>
                </a:solidFill>
              </a:rPr>
              <a:t>και καταβρόχθισή του</a:t>
            </a:r>
          </a:p>
        </p:txBody>
      </p:sp>
      <p:pic>
        <p:nvPicPr>
          <p:cNvPr id="143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614" y="908050"/>
            <a:ext cx="4167187" cy="58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93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325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45411"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pic>
        <p:nvPicPr>
          <p:cNvPr id="145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1" y="981076"/>
            <a:ext cx="8969375"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16275" y="6002338"/>
            <a:ext cx="5975350" cy="646112"/>
          </a:xfrm>
          <a:prstGeom prst="rect">
            <a:avLst/>
          </a:prstGeom>
          <a:noFill/>
        </p:spPr>
        <p:txBody>
          <a:bodyPr>
            <a:spAutoFit/>
          </a:bodyPr>
          <a:lstStyle/>
          <a:p>
            <a:pPr marL="342900" indent="-342900" fontAlgn="base">
              <a:lnSpc>
                <a:spcPct val="150000"/>
              </a:lnSpc>
              <a:spcBef>
                <a:spcPct val="20000"/>
              </a:spcBef>
              <a:spcAft>
                <a:spcPct val="0"/>
              </a:spcAft>
              <a:buClr>
                <a:srgbClr val="3333CC"/>
              </a:buClr>
              <a:buSzPct val="60000"/>
              <a:defRPr/>
            </a:pPr>
            <a:r>
              <a:rPr lang="en-US" sz="2400" dirty="0" err="1">
                <a:solidFill>
                  <a:srgbClr val="3333CC"/>
                </a:solidFill>
                <a:latin typeface="Tahoma"/>
              </a:rPr>
              <a:t>Gallerie</a:t>
            </a:r>
            <a:r>
              <a:rPr lang="en-US" sz="2400" dirty="0">
                <a:solidFill>
                  <a:srgbClr val="3333CC"/>
                </a:solidFill>
                <a:latin typeface="Tahoma"/>
              </a:rPr>
              <a:t> des </a:t>
            </a:r>
            <a:r>
              <a:rPr lang="en-US" sz="2400" dirty="0" err="1">
                <a:solidFill>
                  <a:srgbClr val="3333CC"/>
                </a:solidFill>
                <a:latin typeface="Tahoma"/>
              </a:rPr>
              <a:t>Glaces</a:t>
            </a:r>
            <a:r>
              <a:rPr lang="en-US" sz="2400" dirty="0">
                <a:solidFill>
                  <a:srgbClr val="3333CC"/>
                </a:solidFill>
                <a:latin typeface="Tahoma"/>
              </a:rPr>
              <a:t>, Versailles (1678-84)</a:t>
            </a:r>
            <a:endParaRPr lang="el-GR" sz="2400" dirty="0">
              <a:solidFill>
                <a:srgbClr val="3333CC"/>
              </a:solidFill>
              <a:latin typeface="Tahoma"/>
            </a:endParaRPr>
          </a:p>
        </p:txBody>
      </p:sp>
    </p:spTree>
    <p:extLst>
      <p:ext uri="{BB962C8B-B14F-4D97-AF65-F5344CB8AC3E}">
        <p14:creationId xmlns:p14="http://schemas.microsoft.com/office/powerpoint/2010/main" val="2344157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46435"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46436" name="TextBox 1"/>
          <p:cNvSpPr txBox="1">
            <a:spLocks noChangeArrowheads="1"/>
          </p:cNvSpPr>
          <p:nvPr/>
        </p:nvSpPr>
        <p:spPr bwMode="auto">
          <a:xfrm>
            <a:off x="3216275" y="6188076"/>
            <a:ext cx="5975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150000"/>
              </a:lnSpc>
              <a:spcAft>
                <a:spcPct val="0"/>
              </a:spcAft>
              <a:buClr>
                <a:srgbClr val="3333CC"/>
              </a:buClr>
              <a:buNone/>
            </a:pPr>
            <a:r>
              <a:rPr lang="en-US" altLang="el-GR" sz="2400">
                <a:solidFill>
                  <a:srgbClr val="3333CC"/>
                </a:solidFill>
              </a:rPr>
              <a:t>Foyer, Opera Granier, Paris (1861-75)</a:t>
            </a:r>
            <a:endParaRPr lang="el-GR" altLang="el-GR" sz="2400">
              <a:solidFill>
                <a:srgbClr val="3333CC"/>
              </a:solidFill>
            </a:endParaRPr>
          </a:p>
        </p:txBody>
      </p:sp>
      <p:pic>
        <p:nvPicPr>
          <p:cNvPr id="146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765176"/>
            <a:ext cx="7827962" cy="540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6061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47459"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47460" name="TextBox 1"/>
          <p:cNvSpPr txBox="1">
            <a:spLocks noChangeArrowheads="1"/>
          </p:cNvSpPr>
          <p:nvPr/>
        </p:nvSpPr>
        <p:spPr bwMode="auto">
          <a:xfrm>
            <a:off x="1992314" y="6205538"/>
            <a:ext cx="820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150000"/>
              </a:lnSpc>
              <a:spcAft>
                <a:spcPct val="0"/>
              </a:spcAft>
              <a:buClr>
                <a:srgbClr val="3333CC"/>
              </a:buClr>
              <a:buNone/>
            </a:pPr>
            <a:r>
              <a:rPr lang="en-US" altLang="el-GR" sz="2400">
                <a:solidFill>
                  <a:srgbClr val="3333CC"/>
                </a:solidFill>
              </a:rPr>
              <a:t>Chateau de Chambord, Loir-et-Cher, Francois 1er (1519-47)</a:t>
            </a:r>
            <a:endParaRPr lang="el-GR" altLang="el-GR" sz="2400">
              <a:solidFill>
                <a:srgbClr val="3333CC"/>
              </a:solidFill>
            </a:endParaRPr>
          </a:p>
        </p:txBody>
      </p:sp>
      <p:pic>
        <p:nvPicPr>
          <p:cNvPr id="147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765175"/>
            <a:ext cx="806450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90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2FCA1BBF-5FC9-42C3-B8BF-1DC6D4367DC5}"/>
              </a:ext>
            </a:extLst>
          </p:cNvPr>
          <p:cNvSpPr>
            <a:spLocks noGrp="1" noChangeArrowheads="1"/>
          </p:cNvSpPr>
          <p:nvPr>
            <p:ph type="body" idx="1"/>
          </p:nvPr>
        </p:nvSpPr>
        <p:spPr>
          <a:xfrm>
            <a:off x="2351088" y="2017713"/>
            <a:ext cx="8208962" cy="4114800"/>
          </a:xfrm>
        </p:spPr>
        <p:txBody>
          <a:bodyPr/>
          <a:lstStyle/>
          <a:p>
            <a:pPr eaLnBrk="1" hangingPunct="1">
              <a:lnSpc>
                <a:spcPct val="90000"/>
              </a:lnSpc>
              <a:buFont typeface="Wingdings" panose="05000000000000000000" pitchFamily="2" charset="2"/>
              <a:buNone/>
              <a:defRPr/>
            </a:pPr>
            <a:r>
              <a:rPr lang="el-GR" altLang="el-GR" sz="2400" dirty="0">
                <a:solidFill>
                  <a:srgbClr val="FF0000"/>
                </a:solidFill>
              </a:rPr>
              <a:t>Επιχειρούμενες Τομές</a:t>
            </a:r>
            <a:r>
              <a:rPr lang="el-GR" altLang="el-GR" sz="2400" dirty="0">
                <a:solidFill>
                  <a:schemeClr val="tx2"/>
                </a:solidFill>
              </a:rPr>
              <a:t>:</a:t>
            </a:r>
          </a:p>
          <a:p>
            <a:pPr marL="355600" indent="-173038" eaLnBrk="1" hangingPunct="1">
              <a:lnSpc>
                <a:spcPct val="90000"/>
              </a:lnSpc>
              <a:buNone/>
              <a:defRPr/>
            </a:pPr>
            <a:r>
              <a:rPr lang="el-GR" altLang="el-GR" sz="2400" dirty="0">
                <a:solidFill>
                  <a:schemeClr val="tx2"/>
                </a:solidFill>
              </a:rPr>
              <a:t>	</a:t>
            </a:r>
          </a:p>
          <a:p>
            <a:pPr marL="355600" indent="-173038" eaLnBrk="1" hangingPunct="1">
              <a:lnSpc>
                <a:spcPct val="90000"/>
              </a:lnSpc>
              <a:buNone/>
              <a:defRPr/>
            </a:pPr>
            <a:r>
              <a:rPr lang="el-GR" altLang="el-GR" sz="2400" dirty="0">
                <a:solidFill>
                  <a:schemeClr val="tx2"/>
                </a:solidFill>
              </a:rPr>
              <a:t>Εξετάζει τη διαχρονία και όχι τη συγχρονία</a:t>
            </a:r>
          </a:p>
          <a:p>
            <a:pPr marL="355600" indent="-173038" eaLnBrk="1" hangingPunct="1">
              <a:lnSpc>
                <a:spcPct val="90000"/>
              </a:lnSpc>
              <a:buNone/>
              <a:defRPr/>
            </a:pPr>
            <a:r>
              <a:rPr lang="el-GR" altLang="el-GR" sz="2400" dirty="0">
                <a:solidFill>
                  <a:schemeClr val="tx2"/>
                </a:solidFill>
              </a:rPr>
              <a:t>	</a:t>
            </a:r>
          </a:p>
          <a:p>
            <a:pPr marL="355600" indent="-173038" eaLnBrk="1" hangingPunct="1">
              <a:lnSpc>
                <a:spcPct val="90000"/>
              </a:lnSpc>
              <a:buNone/>
              <a:defRPr/>
            </a:pPr>
            <a:r>
              <a:rPr lang="el-GR" altLang="el-GR" sz="2400" dirty="0">
                <a:solidFill>
                  <a:schemeClr val="tx2"/>
                </a:solidFill>
              </a:rPr>
              <a:t>Τις φάσεις μετάβασης από τη μία περίοδο στην επόμενη. Σε αυτές αποκαλύπτονται τα αίτια των μεταβάσεων και ερμηνεύονται οι </a:t>
            </a:r>
            <a:r>
              <a:rPr lang="el-GR" altLang="el-GR" sz="2400" dirty="0" err="1">
                <a:solidFill>
                  <a:schemeClr val="tx2"/>
                </a:solidFill>
              </a:rPr>
              <a:t>επικαθορίζουσες</a:t>
            </a:r>
            <a:r>
              <a:rPr lang="el-GR" altLang="el-GR" sz="2400" dirty="0">
                <a:solidFill>
                  <a:schemeClr val="tx2"/>
                </a:solidFill>
              </a:rPr>
              <a:t> συντεταγμένες (</a:t>
            </a:r>
            <a:r>
              <a:rPr lang="el-GR" altLang="el-GR" sz="2400" dirty="0" err="1">
                <a:solidFill>
                  <a:schemeClr val="tx2"/>
                </a:solidFill>
              </a:rPr>
              <a:t>determining</a:t>
            </a:r>
            <a:r>
              <a:rPr lang="el-GR" altLang="el-GR" sz="2400" dirty="0">
                <a:solidFill>
                  <a:schemeClr val="tx2"/>
                </a:solidFill>
              </a:rPr>
              <a:t> </a:t>
            </a:r>
            <a:r>
              <a:rPr lang="el-GR" altLang="el-GR" sz="2400" dirty="0" err="1">
                <a:solidFill>
                  <a:schemeClr val="tx2"/>
                </a:solidFill>
              </a:rPr>
              <a:t>parameters</a:t>
            </a:r>
            <a:r>
              <a:rPr lang="el-GR" altLang="el-GR" sz="2400" dirty="0">
                <a:solidFill>
                  <a:schemeClr val="tx2"/>
                </a:solidFill>
              </a:rPr>
              <a:t>) – κοινωνικές και τεχνολογικές - των φάσεων.</a:t>
            </a:r>
          </a:p>
          <a:p>
            <a:pPr marL="355600" indent="-173038" eaLnBrk="1" hangingPunct="1">
              <a:lnSpc>
                <a:spcPct val="90000"/>
              </a:lnSpc>
              <a:buNone/>
              <a:defRPr/>
            </a:pPr>
            <a:endParaRPr lang="el-GR" altLang="el-GR" sz="2400" dirty="0">
              <a:solidFill>
                <a:schemeClr val="tx2"/>
              </a:solidFill>
            </a:endParaRPr>
          </a:p>
          <a:p>
            <a:pPr marL="355600" indent="-173038" eaLnBrk="1" hangingPunct="1">
              <a:lnSpc>
                <a:spcPct val="90000"/>
              </a:lnSpc>
              <a:buNone/>
              <a:defRPr/>
            </a:pPr>
            <a:r>
              <a:rPr lang="el-GR" altLang="el-GR" sz="2400" dirty="0">
                <a:solidFill>
                  <a:schemeClr val="tx2"/>
                </a:solidFill>
              </a:rPr>
              <a:t>	</a:t>
            </a:r>
          </a:p>
        </p:txBody>
      </p:sp>
      <p:sp>
        <p:nvSpPr>
          <p:cNvPr id="33795" name="Rectangle 2">
            <a:extLst>
              <a:ext uri="{FF2B5EF4-FFF2-40B4-BE49-F238E27FC236}">
                <a16:creationId xmlns:a16="http://schemas.microsoft.com/office/drawing/2014/main" id="{D2C6A0BB-10A5-70A6-111A-02E6FAAF49D5}"/>
              </a:ext>
            </a:extLst>
          </p:cNvPr>
          <p:cNvSpPr>
            <a:spLocks noGrp="1" noChangeArrowheads="1"/>
          </p:cNvSpPr>
          <p:nvPr>
            <p:ph type="title"/>
          </p:nvPr>
        </p:nvSpPr>
        <p:spPr>
          <a:xfrm>
            <a:off x="1631951" y="214313"/>
            <a:ext cx="8836025" cy="982662"/>
          </a:xfrm>
        </p:spPr>
        <p:txBody>
          <a:bodyPr/>
          <a:lstStyle/>
          <a:p>
            <a:pPr algn="r" eaLnBrk="1" hangingPunct="1"/>
            <a:r>
              <a:rPr lang="el-GR" altLang="el-GR" sz="2400">
                <a:solidFill>
                  <a:srgbClr val="CC6600"/>
                </a:solidFill>
              </a:rPr>
              <a:t>ΙΣΤΟΡΙΑ ΤΟΥ ΤΟΥΡΙΣΜΟΥ</a:t>
            </a:r>
            <a:br>
              <a:rPr lang="en-GB" altLang="el-GR" sz="2400">
                <a:solidFill>
                  <a:srgbClr val="CC6600"/>
                </a:solidFill>
              </a:rPr>
            </a:br>
            <a:r>
              <a:rPr lang="el-GR" altLang="el-GR" sz="2400">
                <a:solidFill>
                  <a:srgbClr val="CC6600"/>
                </a:solidFill>
              </a:rPr>
              <a:t>ΜΕΣΑ ΑΠ</a:t>
            </a:r>
            <a:r>
              <a:rPr lang="en-GB" altLang="el-GR" sz="2400">
                <a:solidFill>
                  <a:srgbClr val="CC6600"/>
                </a:solidFill>
              </a:rPr>
              <a:t>O</a:t>
            </a:r>
            <a:r>
              <a:rPr lang="el-GR" altLang="el-GR" sz="2400">
                <a:solidFill>
                  <a:srgbClr val="CC6600"/>
                </a:solidFill>
              </a:rPr>
              <a:t> ΤΗ ΔΙΑΧΡΟΝΙΚΗ ΕΞΕΛΙΞΗ ΤΟΥ ΠΟΛΙΤΙΣΜΟΥ</a:t>
            </a:r>
            <a:endParaRPr lang="en-GB" altLang="el-GR" sz="24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τους αριστοκράτες στους αστούς</a:t>
            </a:r>
            <a:endParaRPr lang="en-GB" altLang="el-GR">
              <a:latin typeface="Times New Roman" panose="02020603050405020304" pitchFamily="18" charset="0"/>
              <a:cs typeface="Times New Roman" panose="02020603050405020304" pitchFamily="18" charset="0"/>
            </a:endParaRPr>
          </a:p>
        </p:txBody>
      </p:sp>
      <p:sp>
        <p:nvSpPr>
          <p:cNvPr id="148483"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48484" name="TextBox 1"/>
          <p:cNvSpPr txBox="1">
            <a:spLocks noChangeArrowheads="1"/>
          </p:cNvSpPr>
          <p:nvPr/>
        </p:nvSpPr>
        <p:spPr bwMode="auto">
          <a:xfrm>
            <a:off x="2855913" y="5661026"/>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150000"/>
              </a:lnSpc>
              <a:spcAft>
                <a:spcPct val="0"/>
              </a:spcAft>
              <a:buClr>
                <a:srgbClr val="3333CC"/>
              </a:buClr>
              <a:buNone/>
            </a:pPr>
            <a:r>
              <a:rPr lang="el-GR" altLang="el-GR" sz="2400">
                <a:solidFill>
                  <a:srgbClr val="3333CC"/>
                </a:solidFill>
              </a:rPr>
              <a:t>Δημαρχείο Παρισιού (1873-92</a:t>
            </a:r>
            <a:r>
              <a:rPr lang="en-US" altLang="el-GR" sz="2400">
                <a:solidFill>
                  <a:srgbClr val="3333CC"/>
                </a:solidFill>
              </a:rPr>
              <a:t>)</a:t>
            </a:r>
            <a:endParaRPr lang="el-GR" altLang="el-GR" sz="2400">
              <a:solidFill>
                <a:srgbClr val="3333CC"/>
              </a:solidFill>
            </a:endParaRPr>
          </a:p>
        </p:txBody>
      </p:sp>
      <p:pic>
        <p:nvPicPr>
          <p:cNvPr id="148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6363"/>
            <a:ext cx="91440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4500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l-GR" altLang="el-GR" sz="2800">
                <a:solidFill>
                  <a:schemeClr val="folHlink"/>
                </a:solidFill>
              </a:rPr>
              <a:t>Συνάντηση ανερχόμενης βιομηχανικής τάξης</a:t>
            </a:r>
          </a:p>
          <a:p>
            <a:pPr eaLnBrk="1" hangingPunct="1">
              <a:lnSpc>
                <a:spcPct val="150000"/>
              </a:lnSpc>
              <a:buFont typeface="Wingdings" panose="05000000000000000000" pitchFamily="2" charset="2"/>
              <a:buNone/>
            </a:pPr>
            <a:r>
              <a:rPr lang="el-GR" altLang="el-GR" sz="2800">
                <a:solidFill>
                  <a:schemeClr val="folHlink"/>
                </a:solidFill>
              </a:rPr>
              <a:t>	με κατερχόμενη αριστοκρατία γης</a:t>
            </a:r>
            <a:endParaRPr lang="el-GR" altLang="el-GR" sz="2800"/>
          </a:p>
          <a:p>
            <a:pPr eaLnBrk="1" hangingPunct="1">
              <a:lnSpc>
                <a:spcPct val="150000"/>
              </a:lnSpc>
              <a:buFont typeface="Wingdings" panose="05000000000000000000" pitchFamily="2" charset="2"/>
              <a:buNone/>
            </a:pPr>
            <a:endParaRPr lang="el-GR" altLang="el-GR" sz="2800"/>
          </a:p>
          <a:p>
            <a:pPr eaLnBrk="1" hangingPunct="1">
              <a:lnSpc>
                <a:spcPct val="150000"/>
              </a:lnSpc>
              <a:buFont typeface="Wingdings" panose="05000000000000000000" pitchFamily="2" charset="2"/>
              <a:buNone/>
            </a:pPr>
            <a:endParaRPr lang="el-GR" altLang="el-GR" sz="2800"/>
          </a:p>
        </p:txBody>
      </p:sp>
    </p:spTree>
    <p:extLst>
      <p:ext uri="{BB962C8B-B14F-4D97-AF65-F5344CB8AC3E}">
        <p14:creationId xmlns:p14="http://schemas.microsoft.com/office/powerpoint/2010/main" val="576624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r>
              <a:rPr lang="en-US" altLang="el-GR" sz="2800">
                <a:solidFill>
                  <a:schemeClr val="folHlink"/>
                </a:solidFill>
              </a:rPr>
              <a:t>Belle Epoque (</a:t>
            </a:r>
            <a:r>
              <a:rPr lang="el-GR" altLang="el-GR" sz="2800">
                <a:solidFill>
                  <a:schemeClr val="folHlink"/>
                </a:solidFill>
              </a:rPr>
              <a:t>ακολουθεί το τέλος της κρίσης 1878-1893)</a:t>
            </a:r>
          </a:p>
          <a:p>
            <a:pPr eaLnBrk="1" hangingPunct="1">
              <a:lnSpc>
                <a:spcPct val="150000"/>
              </a:lnSpc>
              <a:buFont typeface="Wingdings" panose="05000000000000000000" pitchFamily="2" charset="2"/>
              <a:buNone/>
            </a:pPr>
            <a:endParaRPr lang="el-GR" altLang="el-GR" sz="2800">
              <a:solidFill>
                <a:schemeClr val="folHlink"/>
              </a:solidFill>
            </a:endParaRPr>
          </a:p>
          <a:p>
            <a:pPr eaLnBrk="1" hangingPunct="1">
              <a:lnSpc>
                <a:spcPct val="150000"/>
              </a:lnSpc>
              <a:buFont typeface="Wingdings" panose="05000000000000000000" pitchFamily="2" charset="2"/>
              <a:buNone/>
            </a:pPr>
            <a:r>
              <a:rPr lang="el-GR" altLang="el-GR" sz="2800">
                <a:solidFill>
                  <a:schemeClr val="folHlink"/>
                </a:solidFill>
              </a:rPr>
              <a:t>και Α</a:t>
            </a:r>
            <a:r>
              <a:rPr lang="en-US" altLang="el-GR" sz="2800">
                <a:solidFill>
                  <a:schemeClr val="folHlink"/>
                </a:solidFill>
              </a:rPr>
              <a:t>rt </a:t>
            </a:r>
            <a:r>
              <a:rPr lang="el-GR" altLang="el-GR" sz="2800">
                <a:solidFill>
                  <a:schemeClr val="folHlink"/>
                </a:solidFill>
              </a:rPr>
              <a:t>Ν</a:t>
            </a:r>
            <a:r>
              <a:rPr lang="en-US" altLang="el-GR" sz="2800">
                <a:solidFill>
                  <a:schemeClr val="folHlink"/>
                </a:solidFill>
              </a:rPr>
              <a:t>ou</a:t>
            </a:r>
            <a:r>
              <a:rPr lang="el-GR" altLang="el-GR" sz="2800">
                <a:solidFill>
                  <a:schemeClr val="folHlink"/>
                </a:solidFill>
              </a:rPr>
              <a:t>v</a:t>
            </a:r>
            <a:r>
              <a:rPr lang="en-US" altLang="el-GR" sz="2800">
                <a:solidFill>
                  <a:schemeClr val="folHlink"/>
                </a:solidFill>
              </a:rPr>
              <a:t>eau (</a:t>
            </a:r>
            <a:r>
              <a:rPr lang="el-GR" altLang="el-GR" sz="2800">
                <a:solidFill>
                  <a:schemeClr val="folHlink"/>
                </a:solidFill>
              </a:rPr>
              <a:t>μετά την ‘απόσχιση’ – s</a:t>
            </a:r>
            <a:r>
              <a:rPr lang="en-US" altLang="el-GR" sz="2800">
                <a:solidFill>
                  <a:schemeClr val="folHlink"/>
                </a:solidFill>
              </a:rPr>
              <a:t>ecession – </a:t>
            </a:r>
            <a:r>
              <a:rPr lang="el-GR" altLang="el-GR" sz="2800">
                <a:solidFill>
                  <a:schemeClr val="folHlink"/>
                </a:solidFill>
              </a:rPr>
              <a:t>του 1897 μέχρι το 1914)</a:t>
            </a:r>
            <a:endParaRPr lang="el-GR" altLang="el-GR" sz="2800"/>
          </a:p>
          <a:p>
            <a:pPr eaLnBrk="1" hangingPunct="1">
              <a:lnSpc>
                <a:spcPct val="150000"/>
              </a:lnSpc>
              <a:buFont typeface="Wingdings" panose="05000000000000000000" pitchFamily="2" charset="2"/>
              <a:buNone/>
            </a:pPr>
            <a:endParaRPr lang="el-GR" altLang="el-GR" sz="2800"/>
          </a:p>
          <a:p>
            <a:pPr eaLnBrk="1" hangingPunct="1">
              <a:lnSpc>
                <a:spcPct val="150000"/>
              </a:lnSpc>
              <a:buFont typeface="Wingdings" panose="05000000000000000000" pitchFamily="2" charset="2"/>
              <a:buNone/>
            </a:pPr>
            <a:endParaRPr lang="el-GR" altLang="el-GR" sz="2800"/>
          </a:p>
        </p:txBody>
      </p:sp>
    </p:spTree>
    <p:extLst>
      <p:ext uri="{BB962C8B-B14F-4D97-AF65-F5344CB8AC3E}">
        <p14:creationId xmlns:p14="http://schemas.microsoft.com/office/powerpoint/2010/main" val="3729616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2711450" y="260350"/>
            <a:ext cx="7793038" cy="1055688"/>
          </a:xfrm>
        </p:spPr>
        <p:txBody>
          <a:bodyPr/>
          <a:lstStyle/>
          <a:p>
            <a:pPr algn="r" eaLnBrk="1" hangingPunct="1">
              <a:lnSpc>
                <a:spcPct val="50000"/>
              </a:lnSpc>
            </a:pPr>
            <a:r>
              <a:rPr lang="el-GR" altLang="el-GR" sz="2800">
                <a:solidFill>
                  <a:schemeClr val="accent2"/>
                </a:solidFill>
              </a:rPr>
              <a:t>Η εποχή των </a:t>
            </a:r>
            <a:r>
              <a:rPr lang="en-US" altLang="el-GR" sz="2800">
                <a:solidFill>
                  <a:schemeClr val="accent2"/>
                </a:solidFill>
              </a:rPr>
              <a:t>Palac</a:t>
            </a:r>
            <a:r>
              <a:rPr lang="el-GR" altLang="el-GR" sz="2800">
                <a:solidFill>
                  <a:schemeClr val="accent2"/>
                </a:solidFill>
              </a:rPr>
              <a:t>e</a:t>
            </a:r>
            <a:r>
              <a:rPr lang="en-US" altLang="el-GR" sz="2800">
                <a:solidFill>
                  <a:schemeClr val="accent2"/>
                </a:solidFill>
              </a:rPr>
              <a:t>s</a:t>
            </a:r>
            <a:endParaRPr lang="el-GR" altLang="el-GR" sz="2800">
              <a:solidFill>
                <a:schemeClr val="accent2"/>
              </a:solidFill>
            </a:endParaRPr>
          </a:p>
        </p:txBody>
      </p:sp>
      <p:sp>
        <p:nvSpPr>
          <p:cNvPr id="58371" name="Rectangle 3"/>
          <p:cNvSpPr>
            <a:spLocks noGrp="1" noChangeArrowheads="1"/>
          </p:cNvSpPr>
          <p:nvPr>
            <p:ph type="body" idx="4294967295"/>
          </p:nvPr>
        </p:nvSpPr>
        <p:spPr/>
        <p:txBody>
          <a:bodyPr/>
          <a:lstStyle/>
          <a:p>
            <a:pPr eaLnBrk="1" hangingPunct="1">
              <a:lnSpc>
                <a:spcPct val="150000"/>
              </a:lnSpc>
              <a:buFont typeface="Wingdings" panose="05000000000000000000" pitchFamily="2" charset="2"/>
              <a:buNone/>
            </a:pPr>
            <a:endParaRPr lang="el-GR" altLang="el-GR" sz="2800"/>
          </a:p>
        </p:txBody>
      </p:sp>
      <p:pic>
        <p:nvPicPr>
          <p:cNvPr id="153604" name="Picture 4" descr="File:Secession Vienna June 2006 01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1" y="1557338"/>
            <a:ext cx="68183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858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Τίτλος 1"/>
          <p:cNvSpPr>
            <a:spLocks noGrp="1"/>
          </p:cNvSpPr>
          <p:nvPr>
            <p:ph type="ctrTitle"/>
          </p:nvPr>
        </p:nvSpPr>
        <p:spPr>
          <a:xfrm>
            <a:off x="2208214" y="260351"/>
            <a:ext cx="8135937" cy="504825"/>
          </a:xfrm>
        </p:spPr>
        <p:txBody>
          <a:bodyPr/>
          <a:lstStyle/>
          <a:p>
            <a:pPr algn="r"/>
            <a:r>
              <a:rPr lang="el-GR" altLang="el-GR" sz="2800">
                <a:solidFill>
                  <a:srgbClr val="FFCF01"/>
                </a:solidFill>
              </a:rPr>
              <a:t>Από </a:t>
            </a:r>
            <a:r>
              <a:rPr lang="en-US" altLang="el-GR" sz="2800">
                <a:solidFill>
                  <a:srgbClr val="FFCF01"/>
                </a:solidFill>
              </a:rPr>
              <a:t>Palace </a:t>
            </a:r>
            <a:r>
              <a:rPr lang="el-GR" altLang="el-GR" sz="2800">
                <a:solidFill>
                  <a:srgbClr val="FFCF01"/>
                </a:solidFill>
              </a:rPr>
              <a:t>σε </a:t>
            </a:r>
            <a:r>
              <a:rPr lang="en-US" altLang="el-GR" sz="2800">
                <a:solidFill>
                  <a:srgbClr val="FFCF01"/>
                </a:solidFill>
              </a:rPr>
              <a:t>Palace</a:t>
            </a:r>
            <a:endParaRPr lang="en-GB" altLang="el-GR">
              <a:latin typeface="Times New Roman" panose="02020603050405020304" pitchFamily="18" charset="0"/>
              <a:cs typeface="Times New Roman" panose="02020603050405020304" pitchFamily="18" charset="0"/>
            </a:endParaRPr>
          </a:p>
        </p:txBody>
      </p:sp>
      <p:sp>
        <p:nvSpPr>
          <p:cNvPr id="155651" name="Υπότιτλος 2"/>
          <p:cNvSpPr>
            <a:spLocks noGrp="1"/>
          </p:cNvSpPr>
          <p:nvPr>
            <p:ph type="subTitle" idx="1"/>
          </p:nvPr>
        </p:nvSpPr>
        <p:spPr>
          <a:xfrm>
            <a:off x="2063750" y="981076"/>
            <a:ext cx="8135938" cy="5472113"/>
          </a:xfrm>
        </p:spPr>
        <p:txBody>
          <a:bodyPr/>
          <a:lstStyle/>
          <a:p>
            <a:pPr marL="342900" indent="-342900" algn="l" eaLnBrk="1" hangingPunct="1">
              <a:lnSpc>
                <a:spcPct val="150000"/>
              </a:lnSpc>
            </a:pPr>
            <a:endParaRPr lang="el-GR" altLang="el-GR" sz="2400">
              <a:solidFill>
                <a:schemeClr val="folHlink"/>
              </a:solidFill>
            </a:endParaRPr>
          </a:p>
        </p:txBody>
      </p:sp>
      <p:sp>
        <p:nvSpPr>
          <p:cNvPr id="155652" name="TextBox 1"/>
          <p:cNvSpPr txBox="1">
            <a:spLocks noChangeArrowheads="1"/>
          </p:cNvSpPr>
          <p:nvPr/>
        </p:nvSpPr>
        <p:spPr bwMode="auto">
          <a:xfrm>
            <a:off x="2208214" y="6211888"/>
            <a:ext cx="7775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fontAlgn="base">
              <a:lnSpc>
                <a:spcPct val="150000"/>
              </a:lnSpc>
              <a:spcAft>
                <a:spcPct val="0"/>
              </a:spcAft>
              <a:buClr>
                <a:srgbClr val="3333CC"/>
              </a:buClr>
              <a:buNone/>
            </a:pPr>
            <a:r>
              <a:rPr lang="fr-FR" altLang="el-GR" sz="2400">
                <a:solidFill>
                  <a:srgbClr val="3333CC"/>
                </a:solidFill>
              </a:rPr>
              <a:t>Le Palais, Biarritz (1855 - ) [www.hotel-du-palais.com]</a:t>
            </a:r>
            <a:endParaRPr lang="el-GR" altLang="el-GR" sz="2400">
              <a:solidFill>
                <a:srgbClr val="3333CC"/>
              </a:solidFill>
            </a:endParaRPr>
          </a:p>
        </p:txBody>
      </p:sp>
      <p:pic>
        <p:nvPicPr>
          <p:cNvPr id="1556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760413"/>
            <a:ext cx="7416800" cy="55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438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Αποτέλεσμα εικόνας για καντίντ ή η αισιοδοξία">
            <a:extLst>
              <a:ext uri="{FF2B5EF4-FFF2-40B4-BE49-F238E27FC236}">
                <a16:creationId xmlns:a16="http://schemas.microsoft.com/office/drawing/2014/main" id="{A86DBEE8-F013-0EA3-3F98-B04A2E58A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22" y="907543"/>
            <a:ext cx="33909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784258EA-99B9-DD8F-8AE4-3ADDECBC68E9}"/>
              </a:ext>
            </a:extLst>
          </p:cNvPr>
          <p:cNvPicPr>
            <a:picLocks noChangeAspect="1"/>
          </p:cNvPicPr>
          <p:nvPr/>
        </p:nvPicPr>
        <p:blipFill>
          <a:blip r:embed="rId3"/>
          <a:stretch>
            <a:fillRect/>
          </a:stretch>
        </p:blipFill>
        <p:spPr>
          <a:xfrm>
            <a:off x="3985260" y="907543"/>
            <a:ext cx="3262390" cy="3925063"/>
          </a:xfrm>
          <a:prstGeom prst="rect">
            <a:avLst/>
          </a:prstGeom>
        </p:spPr>
      </p:pic>
      <p:sp>
        <p:nvSpPr>
          <p:cNvPr id="4" name="TextBox 3">
            <a:extLst>
              <a:ext uri="{FF2B5EF4-FFF2-40B4-BE49-F238E27FC236}">
                <a16:creationId xmlns:a16="http://schemas.microsoft.com/office/drawing/2014/main" id="{CD12AD81-A5D1-2135-F468-6ED621BCACEE}"/>
              </a:ext>
            </a:extLst>
          </p:cNvPr>
          <p:cNvSpPr txBox="1"/>
          <p:nvPr/>
        </p:nvSpPr>
        <p:spPr>
          <a:xfrm>
            <a:off x="3985260" y="4986528"/>
            <a:ext cx="3220212" cy="707886"/>
          </a:xfrm>
          <a:prstGeom prst="rect">
            <a:avLst/>
          </a:prstGeom>
          <a:noFill/>
        </p:spPr>
        <p:txBody>
          <a:bodyPr wrap="square" rtlCol="0">
            <a:spAutoFit/>
          </a:bodyPr>
          <a:lstStyle/>
          <a:p>
            <a:pPr algn="ctr" eaLnBrk="0" fontAlgn="base" hangingPunct="0">
              <a:spcBef>
                <a:spcPct val="20000"/>
              </a:spcBef>
              <a:spcAft>
                <a:spcPct val="0"/>
              </a:spcAft>
              <a:buClr>
                <a:schemeClr val="folHlink"/>
              </a:buClr>
              <a:buSzPct val="60000"/>
            </a:pPr>
            <a:r>
              <a:rPr lang="en-GB" sz="2000" dirty="0">
                <a:solidFill>
                  <a:schemeClr val="tx2"/>
                </a:solidFill>
              </a:rPr>
              <a:t>François-Marie </a:t>
            </a:r>
            <a:r>
              <a:rPr lang="en-GB" sz="2000" dirty="0" err="1">
                <a:solidFill>
                  <a:schemeClr val="tx2"/>
                </a:solidFill>
              </a:rPr>
              <a:t>Arouet</a:t>
            </a:r>
            <a:r>
              <a:rPr lang="en-GB" sz="2000" dirty="0">
                <a:solidFill>
                  <a:schemeClr val="tx2"/>
                </a:solidFill>
              </a:rPr>
              <a:t> - Voltaire (1694-1778)</a:t>
            </a:r>
            <a:endParaRPr lang="el-GR" sz="2000" dirty="0">
              <a:solidFill>
                <a:schemeClr val="tx2"/>
              </a:solidFill>
            </a:endParaRPr>
          </a:p>
        </p:txBody>
      </p:sp>
      <p:sp>
        <p:nvSpPr>
          <p:cNvPr id="5" name="TextBox 4">
            <a:extLst>
              <a:ext uri="{FF2B5EF4-FFF2-40B4-BE49-F238E27FC236}">
                <a16:creationId xmlns:a16="http://schemas.microsoft.com/office/drawing/2014/main" id="{B67D47B2-6C11-4969-36C3-00A8423F08DC}"/>
              </a:ext>
            </a:extLst>
          </p:cNvPr>
          <p:cNvSpPr txBox="1"/>
          <p:nvPr/>
        </p:nvSpPr>
        <p:spPr>
          <a:xfrm>
            <a:off x="7363968" y="907543"/>
            <a:ext cx="4499610" cy="1631216"/>
          </a:xfrm>
          <a:prstGeom prst="rect">
            <a:avLst/>
          </a:prstGeom>
          <a:noFill/>
        </p:spPr>
        <p:txBody>
          <a:bodyPr wrap="square" rtlCol="0">
            <a:spAutoFit/>
          </a:bodyPr>
          <a:lstStyle/>
          <a:p>
            <a:pPr algn="ctr" eaLnBrk="0" fontAlgn="base" hangingPunct="0">
              <a:spcBef>
                <a:spcPct val="20000"/>
              </a:spcBef>
              <a:spcAft>
                <a:spcPct val="0"/>
              </a:spcAft>
              <a:buClr>
                <a:schemeClr val="folHlink"/>
              </a:buClr>
              <a:buSzPct val="60000"/>
            </a:pPr>
            <a:r>
              <a:rPr lang="en-GB" sz="2000" i="1" dirty="0">
                <a:solidFill>
                  <a:schemeClr val="tx2"/>
                </a:solidFill>
              </a:rPr>
              <a:t>Candide</a:t>
            </a:r>
            <a:r>
              <a:rPr lang="en-GB" sz="2000" dirty="0">
                <a:solidFill>
                  <a:schemeClr val="tx2"/>
                </a:solidFill>
              </a:rPr>
              <a:t> (1759) </a:t>
            </a:r>
            <a:r>
              <a:rPr lang="el-GR" sz="2000" dirty="0">
                <a:solidFill>
                  <a:schemeClr val="tx2"/>
                </a:solidFill>
              </a:rPr>
              <a:t>Το μεγάλο ταξίδι ενός </a:t>
            </a:r>
            <a:r>
              <a:rPr lang="en-GB" sz="2000" dirty="0">
                <a:solidFill>
                  <a:schemeClr val="tx2"/>
                </a:solidFill>
              </a:rPr>
              <a:t>‘</a:t>
            </a:r>
            <a:r>
              <a:rPr lang="el-GR" sz="2000" dirty="0">
                <a:solidFill>
                  <a:schemeClr val="tx2"/>
                </a:solidFill>
              </a:rPr>
              <a:t>αφελώς αισιόδοξου’ νέου, συνοδευόμενος από τον ‘ορθολογικά φιλόσοφο’ δάσκαλό του, σε έναν παράλογο κόσμο.</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Τίτλος 1"/>
          <p:cNvSpPr>
            <a:spLocks noGrp="1"/>
          </p:cNvSpPr>
          <p:nvPr>
            <p:ph type="title" idx="4294967295"/>
          </p:nvPr>
        </p:nvSpPr>
        <p:spPr>
          <a:xfrm>
            <a:off x="1981201" y="273050"/>
            <a:ext cx="3008313" cy="1162050"/>
          </a:xfrm>
        </p:spPr>
        <p:txBody>
          <a:bodyPr/>
          <a:lstStyle/>
          <a:p>
            <a:endParaRPr lang="el-GR" altLang="el-GR" sz="2000" b="1"/>
          </a:p>
        </p:txBody>
      </p:sp>
      <p:pic>
        <p:nvPicPr>
          <p:cNvPr id="131075" name="Θέση περιεχομένου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735638" y="320676"/>
            <a:ext cx="3656012" cy="5484813"/>
          </a:xfrm>
        </p:spPr>
      </p:pic>
      <p:sp>
        <p:nvSpPr>
          <p:cNvPr id="131076" name="Θέση κειμένου 5"/>
          <p:cNvSpPr>
            <a:spLocks noGrp="1"/>
          </p:cNvSpPr>
          <p:nvPr>
            <p:ph type="body" sz="half" idx="4294967295"/>
          </p:nvPr>
        </p:nvSpPr>
        <p:spPr>
          <a:xfrm>
            <a:off x="1992313" y="2133601"/>
            <a:ext cx="2997200" cy="3992563"/>
          </a:xfrm>
        </p:spPr>
        <p:txBody>
          <a:bodyPr/>
          <a:lstStyle/>
          <a:p>
            <a:pPr marL="0" indent="0">
              <a:buNone/>
            </a:pPr>
            <a:r>
              <a:rPr lang="en-US" altLang="el-GR" sz="2400" dirty="0">
                <a:solidFill>
                  <a:schemeClr val="tx2"/>
                </a:solidFill>
              </a:rPr>
              <a:t>Thomas Cook (1808-1892)</a:t>
            </a:r>
            <a:endParaRPr lang="en-GB" altLang="el-GR" sz="2400" dirty="0">
              <a:solidFill>
                <a:schemeClr val="tx2"/>
              </a:solidFill>
            </a:endParaRPr>
          </a:p>
        </p:txBody>
      </p:sp>
    </p:spTree>
    <p:extLst>
      <p:ext uri="{BB962C8B-B14F-4D97-AF65-F5344CB8AC3E}">
        <p14:creationId xmlns:p14="http://schemas.microsoft.com/office/powerpoint/2010/main" val="40613893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Τίτλος 1"/>
          <p:cNvSpPr>
            <a:spLocks noGrp="1"/>
          </p:cNvSpPr>
          <p:nvPr>
            <p:ph type="ctrTitle"/>
          </p:nvPr>
        </p:nvSpPr>
        <p:spPr>
          <a:xfrm>
            <a:off x="2208214" y="260351"/>
            <a:ext cx="7845425" cy="800353"/>
          </a:xfrm>
        </p:spPr>
        <p:txBody>
          <a:bodyPr/>
          <a:lstStyle/>
          <a:p>
            <a:pPr algn="r"/>
            <a:r>
              <a:rPr lang="el-GR" altLang="el-GR" sz="2800" dirty="0">
                <a:solidFill>
                  <a:srgbClr val="FFCF01"/>
                </a:solidFill>
              </a:rPr>
              <a:t>19</a:t>
            </a:r>
            <a:r>
              <a:rPr lang="el-GR" altLang="el-GR" sz="2800" baseline="30000" dirty="0">
                <a:solidFill>
                  <a:srgbClr val="FFCF01"/>
                </a:solidFill>
              </a:rPr>
              <a:t>ος</a:t>
            </a:r>
            <a:r>
              <a:rPr lang="el-GR" altLang="el-GR" sz="2800" dirty="0">
                <a:solidFill>
                  <a:srgbClr val="FFCF01"/>
                </a:solidFill>
              </a:rPr>
              <a:t> αιώνας – αρχές 20</a:t>
            </a:r>
            <a:r>
              <a:rPr lang="el-GR" altLang="el-GR" sz="2800" baseline="30000" dirty="0">
                <a:solidFill>
                  <a:srgbClr val="FFCF01"/>
                </a:solidFill>
              </a:rPr>
              <a:t>ου</a:t>
            </a:r>
            <a:endParaRPr lang="en-GB" altLang="el-GR" dirty="0">
              <a:latin typeface="Times New Roman" panose="02020603050405020304" pitchFamily="18" charset="0"/>
              <a:cs typeface="Times New Roman" panose="02020603050405020304" pitchFamily="18" charset="0"/>
            </a:endParaRPr>
          </a:p>
        </p:txBody>
      </p:sp>
      <p:sp>
        <p:nvSpPr>
          <p:cNvPr id="36867" name="Υπότιτλος 2"/>
          <p:cNvSpPr>
            <a:spLocks noGrp="1"/>
          </p:cNvSpPr>
          <p:nvPr>
            <p:ph type="subTitle" idx="1"/>
          </p:nvPr>
        </p:nvSpPr>
        <p:spPr>
          <a:xfrm>
            <a:off x="2424113" y="1196975"/>
            <a:ext cx="7561262" cy="5113338"/>
          </a:xfrm>
        </p:spPr>
        <p:txBody>
          <a:bodyPr/>
          <a:lstStyle/>
          <a:p>
            <a:pPr marL="342900" indent="-342900" algn="l" eaLnBrk="1" hangingPunct="1">
              <a:lnSpc>
                <a:spcPct val="150000"/>
              </a:lnSpc>
            </a:pPr>
            <a:r>
              <a:rPr lang="en-US" altLang="el-GR" sz="2400" dirty="0">
                <a:solidFill>
                  <a:schemeClr val="folHlink"/>
                </a:solidFill>
              </a:rPr>
              <a:t>1841 – </a:t>
            </a:r>
            <a:r>
              <a:rPr lang="el-GR" altLang="el-GR" sz="2400" dirty="0">
                <a:solidFill>
                  <a:schemeClr val="folHlink"/>
                </a:solidFill>
              </a:rPr>
              <a:t>πρώτο οργανωμένο ταξίδι </a:t>
            </a:r>
            <a:r>
              <a:rPr lang="el-GR" altLang="el-GR" sz="2400" dirty="0" err="1">
                <a:solidFill>
                  <a:schemeClr val="folHlink"/>
                </a:solidFill>
              </a:rPr>
              <a:t>προσκυνηματικού</a:t>
            </a:r>
            <a:r>
              <a:rPr lang="el-GR" altLang="el-GR" sz="2400" dirty="0">
                <a:solidFill>
                  <a:schemeClr val="folHlink"/>
                </a:solidFill>
              </a:rPr>
              <a:t> / ηθοπλαστικού χαρακτήρα 12 μιλίων από το </a:t>
            </a:r>
            <a:r>
              <a:rPr lang="en-US" altLang="el-GR" sz="2400" dirty="0">
                <a:solidFill>
                  <a:schemeClr val="folHlink"/>
                </a:solidFill>
              </a:rPr>
              <a:t>Leicester </a:t>
            </a:r>
            <a:r>
              <a:rPr lang="el-GR" altLang="el-GR" sz="2400" dirty="0">
                <a:solidFill>
                  <a:schemeClr val="folHlink"/>
                </a:solidFill>
              </a:rPr>
              <a:t>στο </a:t>
            </a:r>
            <a:r>
              <a:rPr lang="en-US" altLang="el-GR" sz="2400" dirty="0">
                <a:solidFill>
                  <a:schemeClr val="folHlink"/>
                </a:solidFill>
              </a:rPr>
              <a:t>Loughborough</a:t>
            </a:r>
          </a:p>
          <a:p>
            <a:pPr marL="342900" indent="-342900" algn="l" eaLnBrk="1" hangingPunct="1">
              <a:lnSpc>
                <a:spcPct val="150000"/>
              </a:lnSpc>
            </a:pPr>
            <a:r>
              <a:rPr lang="en-US" altLang="el-GR" sz="2400" dirty="0">
                <a:solidFill>
                  <a:schemeClr val="folHlink"/>
                </a:solidFill>
              </a:rPr>
              <a:t>1</a:t>
            </a:r>
            <a:r>
              <a:rPr lang="el-GR" altLang="el-GR" sz="2400" dirty="0">
                <a:solidFill>
                  <a:schemeClr val="folHlink"/>
                </a:solidFill>
              </a:rPr>
              <a:t>845 – πρώτο οργανωμένο εμπορικό ταξίδι στο </a:t>
            </a:r>
            <a:r>
              <a:rPr lang="en-US" altLang="el-GR" sz="2400" dirty="0">
                <a:solidFill>
                  <a:schemeClr val="folHlink"/>
                </a:solidFill>
              </a:rPr>
              <a:t>Liverpool</a:t>
            </a:r>
          </a:p>
          <a:p>
            <a:pPr marL="342900" indent="-342900" algn="l" eaLnBrk="1" hangingPunct="1">
              <a:lnSpc>
                <a:spcPct val="150000"/>
              </a:lnSpc>
            </a:pPr>
            <a:r>
              <a:rPr lang="en-US" altLang="el-GR" sz="2400" dirty="0">
                <a:solidFill>
                  <a:schemeClr val="folHlink"/>
                </a:solidFill>
              </a:rPr>
              <a:t>1851 </a:t>
            </a:r>
            <a:r>
              <a:rPr lang="el-GR" altLang="el-GR" sz="2400" dirty="0">
                <a:solidFill>
                  <a:schemeClr val="folHlink"/>
                </a:solidFill>
              </a:rPr>
              <a:t>– οργανωμένα ταξίδια / επισκέψεις στην </a:t>
            </a:r>
            <a:r>
              <a:rPr lang="en-US" altLang="el-GR" sz="2400" dirty="0">
                <a:solidFill>
                  <a:schemeClr val="folHlink"/>
                </a:solidFill>
              </a:rPr>
              <a:t>Great Exhibition </a:t>
            </a:r>
            <a:r>
              <a:rPr lang="el-GR" altLang="el-GR" sz="2400" dirty="0">
                <a:solidFill>
                  <a:schemeClr val="folHlink"/>
                </a:solidFill>
              </a:rPr>
              <a:t>στο Λονδίνο (πρώτη Διεθνή Έκθεση</a:t>
            </a:r>
          </a:p>
          <a:p>
            <a:pPr marL="342900" indent="-342900" algn="l" eaLnBrk="1" hangingPunct="1">
              <a:lnSpc>
                <a:spcPct val="150000"/>
              </a:lnSpc>
            </a:pPr>
            <a:r>
              <a:rPr lang="el-GR" altLang="el-GR" sz="2400" dirty="0">
                <a:solidFill>
                  <a:schemeClr val="folHlink"/>
                </a:solidFill>
              </a:rPr>
              <a:t>1855 – οργανωμένα ταξίδια / επισκέψεις στη Διεθνή Έκθεση του Παρισιού – πρώτα οργανωμένα ταξίδια στην ηπειρωτική Ευρώπη</a:t>
            </a:r>
          </a:p>
        </p:txBody>
      </p:sp>
    </p:spTree>
    <p:extLst>
      <p:ext uri="{BB962C8B-B14F-4D97-AF65-F5344CB8AC3E}">
        <p14:creationId xmlns:p14="http://schemas.microsoft.com/office/powerpoint/2010/main" val="246899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Τίτλος 1"/>
          <p:cNvSpPr>
            <a:spLocks noGrp="1"/>
          </p:cNvSpPr>
          <p:nvPr>
            <p:ph type="ctrTitle"/>
          </p:nvPr>
        </p:nvSpPr>
        <p:spPr>
          <a:xfrm>
            <a:off x="2208214" y="260351"/>
            <a:ext cx="7845425" cy="1152525"/>
          </a:xfrm>
        </p:spPr>
        <p:txBody>
          <a:bodyPr/>
          <a:lstStyle/>
          <a:p>
            <a:pPr algn="r"/>
            <a:r>
              <a:rPr lang="el-GR" altLang="el-GR" sz="2800">
                <a:solidFill>
                  <a:srgbClr val="FFCF01"/>
                </a:solidFill>
              </a:rPr>
              <a:t>19</a:t>
            </a:r>
            <a:r>
              <a:rPr lang="el-GR" altLang="el-GR" sz="2800" baseline="30000">
                <a:solidFill>
                  <a:srgbClr val="FFCF01"/>
                </a:solidFill>
              </a:rPr>
              <a:t>ος</a:t>
            </a:r>
            <a:r>
              <a:rPr lang="el-GR" altLang="el-GR" sz="2800">
                <a:solidFill>
                  <a:srgbClr val="FFCF01"/>
                </a:solidFill>
              </a:rPr>
              <a:t> αιώνας – αρχές 20</a:t>
            </a:r>
            <a:r>
              <a:rPr lang="el-GR" altLang="el-GR" sz="2800" baseline="30000">
                <a:solidFill>
                  <a:srgbClr val="FFCF01"/>
                </a:solidFill>
              </a:rPr>
              <a:t>ου</a:t>
            </a:r>
            <a:endParaRPr lang="en-GB" altLang="el-GR">
              <a:latin typeface="Times New Roman" panose="02020603050405020304" pitchFamily="18" charset="0"/>
              <a:cs typeface="Times New Roman" panose="02020603050405020304" pitchFamily="18" charset="0"/>
            </a:endParaRPr>
          </a:p>
        </p:txBody>
      </p:sp>
      <p:sp>
        <p:nvSpPr>
          <p:cNvPr id="133123" name="Υπότιτλος 2"/>
          <p:cNvSpPr>
            <a:spLocks noGrp="1"/>
          </p:cNvSpPr>
          <p:nvPr>
            <p:ph type="subTitle" idx="1"/>
          </p:nvPr>
        </p:nvSpPr>
        <p:spPr>
          <a:xfrm>
            <a:off x="2424113" y="1557339"/>
            <a:ext cx="7561262" cy="4752975"/>
          </a:xfrm>
        </p:spPr>
        <p:txBody>
          <a:bodyPr/>
          <a:lstStyle/>
          <a:p>
            <a:pPr marL="342900" indent="-342900" algn="l" eaLnBrk="1" hangingPunct="1">
              <a:lnSpc>
                <a:spcPct val="150000"/>
              </a:lnSpc>
            </a:pPr>
            <a:r>
              <a:rPr lang="en-US" altLang="el-GR" sz="2400">
                <a:solidFill>
                  <a:schemeClr val="folHlink"/>
                </a:solidFill>
              </a:rPr>
              <a:t>18</a:t>
            </a:r>
            <a:r>
              <a:rPr lang="el-GR" altLang="el-GR" sz="2400">
                <a:solidFill>
                  <a:schemeClr val="folHlink"/>
                </a:solidFill>
              </a:rPr>
              <a:t>63</a:t>
            </a:r>
            <a:r>
              <a:rPr lang="en-US" altLang="el-GR" sz="2400">
                <a:solidFill>
                  <a:schemeClr val="folHlink"/>
                </a:solidFill>
              </a:rPr>
              <a:t> – </a:t>
            </a:r>
            <a:r>
              <a:rPr lang="el-GR" altLang="el-GR" sz="2400">
                <a:solidFill>
                  <a:schemeClr val="folHlink"/>
                </a:solidFill>
              </a:rPr>
              <a:t>πρώτο οργανωμένο ταξίδι στην Ελβετία</a:t>
            </a:r>
          </a:p>
          <a:p>
            <a:pPr marL="342900" indent="-342900" algn="l" eaLnBrk="1" hangingPunct="1">
              <a:lnSpc>
                <a:spcPct val="150000"/>
              </a:lnSpc>
            </a:pPr>
            <a:r>
              <a:rPr lang="el-GR" altLang="el-GR" sz="2400">
                <a:solidFill>
                  <a:schemeClr val="folHlink"/>
                </a:solidFill>
              </a:rPr>
              <a:t>1865 – Βόρειος Αμερική</a:t>
            </a:r>
          </a:p>
          <a:p>
            <a:pPr marL="342900" indent="-342900" algn="l" eaLnBrk="1" hangingPunct="1">
              <a:lnSpc>
                <a:spcPct val="150000"/>
              </a:lnSpc>
            </a:pPr>
            <a:r>
              <a:rPr lang="el-GR" altLang="el-GR" sz="2400">
                <a:solidFill>
                  <a:schemeClr val="folHlink"/>
                </a:solidFill>
              </a:rPr>
              <a:t>1869 – Αίγυπτος / κρουαζιέρα στο Νείλο</a:t>
            </a:r>
          </a:p>
        </p:txBody>
      </p:sp>
    </p:spTree>
    <p:extLst>
      <p:ext uri="{BB962C8B-B14F-4D97-AF65-F5344CB8AC3E}">
        <p14:creationId xmlns:p14="http://schemas.microsoft.com/office/powerpoint/2010/main" val="3299284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85726"/>
            <a:ext cx="4608512"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1114"/>
      </p:ext>
    </p:extLst>
  </p:cSld>
  <p:clrMapOvr>
    <a:masterClrMapping/>
  </p:clrMapOvr>
</p:sld>
</file>

<file path=ppt/theme/theme1.xml><?xml version="1.0" encoding="utf-8"?>
<a:theme xmlns:a="http://schemas.openxmlformats.org/drawingml/2006/main" name="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1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5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6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7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8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1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Δίχρωμος συνδυασμός">
  <a:themeElements>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6416</TotalTime>
  <Words>5604</Words>
  <Application>Microsoft Office PowerPoint</Application>
  <PresentationFormat>Ευρεία οθόνη</PresentationFormat>
  <Paragraphs>865</Paragraphs>
  <Slides>200</Slides>
  <Notes>71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42</vt:i4>
      </vt:variant>
      <vt:variant>
        <vt:lpstr>Τίτλοι διαφανειών</vt:lpstr>
      </vt:variant>
      <vt:variant>
        <vt:i4>200</vt:i4>
      </vt:variant>
    </vt:vector>
  </HeadingPairs>
  <TitlesOfParts>
    <vt:vector size="249" baseType="lpstr">
      <vt:lpstr>Arial</vt:lpstr>
      <vt:lpstr>Arial</vt:lpstr>
      <vt:lpstr>Calibri</vt:lpstr>
      <vt:lpstr>tahoma</vt:lpstr>
      <vt:lpstr>tahoma</vt:lpstr>
      <vt:lpstr>Times New Roman</vt:lpstr>
      <vt:lpstr>Wingdings</vt:lpstr>
      <vt:lpstr>Δίχρωμος συνδυασμός</vt:lpstr>
      <vt:lpstr>1_Δίχρωμος συνδυασμός</vt:lpstr>
      <vt:lpstr>2_Δίχρωμος συνδυασμός</vt:lpstr>
      <vt:lpstr>3_Δίχρωμος συνδυασμός</vt:lpstr>
      <vt:lpstr>4_Δίχρωμος συνδυασμός</vt:lpstr>
      <vt:lpstr>5_Δίχρωμος συνδυασμός</vt:lpstr>
      <vt:lpstr>22_Δίχρωμος συνδυασμός</vt:lpstr>
      <vt:lpstr>21_Δίχρωμος συνδυασμός</vt:lpstr>
      <vt:lpstr>18_Δίχρωμος συνδυασμός</vt:lpstr>
      <vt:lpstr>6_Δίχρωμος συνδυασμός</vt:lpstr>
      <vt:lpstr>7_Δίχρωμος συνδυασμός</vt:lpstr>
      <vt:lpstr>17_Δίχρωμος συνδυασμός</vt:lpstr>
      <vt:lpstr>8_Δίχρωμος συνδυασμός</vt:lpstr>
      <vt:lpstr>9_Δίχρωμος συνδυασμός</vt:lpstr>
      <vt:lpstr>19_Δίχρωμος συνδυασμός</vt:lpstr>
      <vt:lpstr>Blends</vt:lpstr>
      <vt:lpstr>10_Δίχρωμος συνδυασμός</vt:lpstr>
      <vt:lpstr>11_Δίχρωμος συνδυασμός</vt:lpstr>
      <vt:lpstr>12_Δίχρωμος συνδυασμός</vt:lpstr>
      <vt:lpstr>13_Δίχρωμος συνδυασμός</vt:lpstr>
      <vt:lpstr>14_Δίχρωμος συνδυασμός</vt:lpstr>
      <vt:lpstr>15_Δίχρωμος συνδυασμός</vt:lpstr>
      <vt:lpstr>16_Δίχρωμος συνδυασμός</vt:lpstr>
      <vt:lpstr>20_Δίχρωμος συνδυασμός</vt:lpstr>
      <vt:lpstr>23_Δίχρωμος συνδυασμός</vt:lpstr>
      <vt:lpstr>24_Δίχρωμος συνδυασμός</vt:lpstr>
      <vt:lpstr>25_Δίχρωμος συνδυασμός</vt:lpstr>
      <vt:lpstr>26_Δίχρωμος συνδυασμός</vt:lpstr>
      <vt:lpstr>27_Δίχρωμος συνδυασμός</vt:lpstr>
      <vt:lpstr>28_Δίχρωμος συνδυασμός</vt:lpstr>
      <vt:lpstr>29_Δίχρωμος συνδυασμός</vt:lpstr>
      <vt:lpstr>30_Δίχρωμος συνδυασμός</vt:lpstr>
      <vt:lpstr>32_Δίχρωμος συνδυασμός</vt:lpstr>
      <vt:lpstr>31_Δίχρωμος συνδυασμός</vt:lpstr>
      <vt:lpstr>33_Δίχρωμος συνδυασμός</vt:lpstr>
      <vt:lpstr>34_Δίχρωμος συνδυασμός</vt:lpstr>
      <vt:lpstr>Office Theme</vt:lpstr>
      <vt:lpstr>35_Δίχρωμος συνδυασμός</vt:lpstr>
      <vt:lpstr>36_Δίχρωμος συνδυασμός</vt:lpstr>
      <vt:lpstr>Προεπιλεγμένη σχεδίαση</vt:lpstr>
      <vt:lpstr>37_Δίχρωμος συνδυασμός</vt:lpstr>
      <vt:lpstr>38_Δίχρωμος συνδυασμός</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Κρουαζιερόπλοιο του 3ου π.Χ. αιώνα, το ‘Συρακουσία’, σε σχέδια Αρχιμήδη</vt:lpstr>
      <vt:lpstr>Παρουσίαση του PowerPoint</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Παρουσίαση του PowerPoint</vt:lpstr>
      <vt:lpstr>ΙΣΤΟΡΙΑ ΤΟΥ ΤΟΥΡΙΣΜΟΥ ΜΕΣΑ ΑΠO ΤΗ ΔΙΑΧΡΟΝΙΚΗ ΕΞΕΛΙΞΗ ΤΟΥ ΠΟΛΙΤΙΣΜΟΥ</vt:lpstr>
      <vt:lpstr>ΙΣΤΟΡΙΑ ΤΟΥ ΤΟΥΡΙΣΜΟΥ ΜΕΣΑ ΑΠO ΤΗ ΔΙΑΧΡΟΝΙΚΗ ΕΞΕΛΙΞΗ ΤΟΥ ΠΟΛΙΤΙΣΜΟΥ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ΙΣΤΟΡΙΑ ΤΟΥ ΤΟΥΡΙΣΜΟΥ ΜΕΣΑ ΑΠO ΤΗ ΔΙΑΧΡΟΝΙΚΗ ΕΞΕΛΙΞΗ ΤΟΥ ΠΟΛΙΤΙΣΜΟΥ</vt:lpstr>
      <vt:lpstr>Παρουσίαση του PowerPoint</vt:lpstr>
      <vt:lpstr>Το ταξίδι στο χρόνο</vt:lpstr>
      <vt:lpstr>Το ταξίδι στο χρόνο</vt:lpstr>
      <vt:lpstr>Το ταξίδι στο χρόνο</vt:lpstr>
      <vt:lpstr>Το ταξίδι στο χρόνο</vt:lpstr>
      <vt:lpstr>Το ταξίδι στο χρόνο</vt:lpstr>
      <vt:lpstr>ΙΣΤΟΡΙΑ ΤΟΥ ΤΟΥΡΙΣΜΟΥ ΜΕΣΑ ΑΠO ΤΗ ΔΙΑΧΡΟΝΙΚΗ ΕΞΕΛΙΞΗ ΤΟΥ ΠΟΛΙΤΙΣΜΟΥ</vt:lpstr>
      <vt:lpstr>Το ταξίδι στο χρόνο</vt:lpstr>
      <vt:lpstr>ΙΣΤΟΡΙΑ ΤΟΥ ΤΟΥΡΙΣΜΟΥ ΜΕΣΑ ΑΠO ΤΗ ΔΙΑΧΡΟΝΙΚΗ ΕΞΕΛΙΞΗ ΤΟΥ ΠΟΛΙΤΙΣΜΟΥ</vt:lpstr>
      <vt:lpstr>Το ταξίδι στο χρόνο</vt:lpstr>
      <vt:lpstr>Παρουσίαση του PowerPoint</vt:lpstr>
      <vt:lpstr>Το ταξίδι στο χρόνο</vt:lpstr>
      <vt:lpstr>Παρουσίαση του PowerPoint</vt:lpstr>
      <vt:lpstr>Παρουσίαση του PowerPoint</vt:lpstr>
      <vt:lpstr>Παρουσίαση του PowerPoint</vt:lpstr>
      <vt:lpstr>Το ταξίδι στο χρόνο</vt:lpstr>
      <vt:lpstr>Το ταξίδι στο χρόνο</vt:lpstr>
      <vt:lpstr>Το ταξίδι στο χρόνο</vt:lpstr>
      <vt:lpstr>Το ταξίδι στο χρόνο</vt:lpstr>
      <vt:lpstr>Το ταξίδι στο χρόνο</vt:lpstr>
      <vt:lpstr>Παρουσίαση του PowerPoint</vt:lpstr>
      <vt:lpstr>Το ταξίδι στο χρόνο</vt:lpstr>
      <vt:lpstr>Το ταξίδι στο χρόνο</vt:lpstr>
      <vt:lpstr>Το ταξίδι στο χρόνο</vt:lpstr>
      <vt:lpstr>Το ταξίδι στο χρόνο</vt:lpstr>
      <vt:lpstr>Grand Tour και πρώιμοι τουρίστες</vt:lpstr>
      <vt:lpstr>Το ταξίδι στο χρόνο</vt:lpstr>
      <vt:lpstr>Παρουσίαση του PowerPoint</vt:lpstr>
      <vt:lpstr>Παρουσίαση του PowerPoint</vt:lpstr>
      <vt:lpstr>Παρουσίαση του PowerPoint</vt:lpstr>
      <vt:lpstr>Το ταξίδι στο χρόνο</vt:lpstr>
      <vt:lpstr>Grand Tour και πρώιμοι τουρίστες</vt:lpstr>
      <vt:lpstr>Grand Tour και πρώιμοι τουρίστες</vt:lpstr>
      <vt:lpstr>Μεταβάσεις – ταξιδευτής, περιηγητής, τουρίστας</vt:lpstr>
      <vt:lpstr>Μεταβάσεις – ταξιδευτής, περιηγητής, τουρίστας</vt:lpstr>
      <vt:lpstr>Grand Tour και πρώιμοι τουρίστες</vt:lpstr>
      <vt:lpstr>Grand Tour και πρώιμοι τουρίστες</vt:lpstr>
      <vt:lpstr>Παρουσίαση του PowerPoint</vt:lpstr>
      <vt:lpstr>Παρουσίαση του PowerPoint</vt:lpstr>
      <vt:lpstr>Παρουσίαση του PowerPoint</vt:lpstr>
      <vt:lpstr>Φυσιολατρικός / Ιαματικός τουρισμός</vt:lpstr>
      <vt:lpstr>Φυσιολατρικός / Ιαματικός τουρισμός</vt:lpstr>
      <vt:lpstr>Φυσιολατρικός / Ιαματικός τουρισμός</vt:lpstr>
      <vt:lpstr>Αλλότρια ταξίδια  </vt:lpstr>
      <vt:lpstr>Αλλότρια ταξίδια  </vt:lpstr>
      <vt:lpstr>Αλλότρια ταξίδια  </vt:lpstr>
      <vt:lpstr>Αλλότρια ταξίδια  </vt:lpstr>
      <vt:lpstr>Παρουσίαση του PowerPoint</vt:lpstr>
      <vt:lpstr>Παρουσίαση του PowerPoint</vt:lpstr>
      <vt:lpstr>Προϋπόθετα μετάβασης</vt:lpstr>
      <vt:lpstr>19ος αιώνας – αρχές 20ου</vt:lpstr>
      <vt:lpstr>19ος αιώνας – αρχές 20ου</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Από τους αριστοκράτες στους αστούς</vt:lpstr>
      <vt:lpstr>Η εποχή των Palaces</vt:lpstr>
      <vt:lpstr>Η εποχή των Palaces</vt:lpstr>
      <vt:lpstr>Η εποχή των Palaces</vt:lpstr>
      <vt:lpstr>Από Palace σε Palace</vt:lpstr>
      <vt:lpstr>Παρουσίαση του PowerPoint</vt:lpstr>
      <vt:lpstr>Παρουσίαση του PowerPoint</vt:lpstr>
      <vt:lpstr>19ος αιώνας – αρχές 20ου</vt:lpstr>
      <vt:lpstr>19ος αιώνας – αρχές 20ου</vt:lpstr>
      <vt:lpstr>Παρουσίαση του PowerPoint</vt:lpstr>
      <vt:lpstr>19ος αιώνας – αρχές 20ου</vt:lpstr>
      <vt:lpstr>Παρουσίαση του PowerPoint</vt:lpstr>
      <vt:lpstr>Παρουσίαση του PowerPoint</vt:lpstr>
      <vt:lpstr>Από Palace σε Palace</vt:lpstr>
      <vt:lpstr>Από Palace σε Palace</vt:lpstr>
      <vt:lpstr>Από Palace σε Palace</vt:lpstr>
      <vt:lpstr>Από Palace σε Palace</vt:lpstr>
      <vt:lpstr>Από Palace σε Palace</vt:lpstr>
      <vt:lpstr>Από Palace σε Palace</vt:lpstr>
      <vt:lpstr>Η εποχή των Palaces</vt:lpstr>
      <vt:lpstr>Παρουσίαση του PowerPoint</vt:lpstr>
      <vt:lpstr>Παρουσίαση του PowerPoint</vt:lpstr>
      <vt:lpstr>Παρουσίαση του PowerPoint</vt:lpstr>
      <vt:lpstr>Παρουσίαση του PowerPoint</vt:lpstr>
      <vt:lpstr>Η εποχή των Palaces</vt:lpstr>
      <vt:lpstr>Η εποχή των Palaces</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Παρουσίαση του PowerPoint</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Μαζικός τουρισμός   Δεκαετίες ’50, ’60, ’70, ’80</vt:lpstr>
      <vt:lpstr>Η εποχή των Palaces</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Υποδείγματα (ιδεότυποι) καπιταλιστικής (ανα)παραγωγής</vt:lpstr>
      <vt:lpstr>Υποδείγματα (ιδεότυποι) καπιταλιστικής (ανα)παραγωγής</vt:lpstr>
      <vt:lpstr>Παρουσίαση του PowerPoint</vt:lpstr>
      <vt:lpstr>Παρουσίαση του PowerPoint</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Παρουσίαση του PowerPoint</vt:lpstr>
      <vt:lpstr>Μετάβαση στο μαζικό τουρισμό</vt:lpstr>
      <vt:lpstr>Μετάβαση στο μαζικό τουρισμό</vt:lpstr>
      <vt:lpstr>Μετάβαση στο μαζικό τουρισμό</vt:lpstr>
      <vt:lpstr>Μετάβαση στο μαζικό τουρισμό</vt:lpstr>
      <vt:lpstr>Παρουσίαση του PowerPoint</vt:lpstr>
      <vt:lpstr>Παρουσίαση του PowerPoint</vt:lpstr>
      <vt:lpstr>Μετάβαση στο μαζικό τουρισμό</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Μετάβαση στο μαζικό τουρισμό</vt:lpstr>
      <vt:lpstr>Μετάβαση στο μαζικό τουρισμό</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Μετάβαση στο μαζικό τουρισμό</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Μετάβαση στο μαζικό τουρισμό</vt:lpstr>
      <vt:lpstr>Παρουσίαση του PowerPoint</vt:lpstr>
      <vt:lpstr>Παρουσίαση του PowerPoint</vt:lpstr>
      <vt:lpstr>Παρουσίαση του PowerPoint</vt:lpstr>
      <vt:lpstr>Η Επιστροφή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ταξίδι είναι το παν, τα πάντα είναι ταξίδι</vt:lpstr>
      <vt:lpstr>Το ταξίδι είναι το παν, τα πάντα είναι ταξίδι</vt:lpstr>
      <vt:lpstr>Το ταξίδι είναι το παν, τα πάντα είναι ταξίδι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Windows User</dc:creator>
  <cp:lastModifiedBy>VOGIAZIDIS NIKOLAOS</cp:lastModifiedBy>
  <cp:revision>139</cp:revision>
  <dcterms:created xsi:type="dcterms:W3CDTF">2021-02-24T14:41:18Z</dcterms:created>
  <dcterms:modified xsi:type="dcterms:W3CDTF">2023-04-26T09:20:10Z</dcterms:modified>
</cp:coreProperties>
</file>