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8" r:id="rId3"/>
    <p:sldId id="284" r:id="rId4"/>
    <p:sldId id="326" r:id="rId5"/>
    <p:sldId id="347" r:id="rId6"/>
    <p:sldId id="328" r:id="rId7"/>
    <p:sldId id="348" r:id="rId8"/>
    <p:sldId id="330" r:id="rId9"/>
    <p:sldId id="331" r:id="rId10"/>
    <p:sldId id="334" r:id="rId11"/>
    <p:sldId id="349" r:id="rId12"/>
    <p:sldId id="335" r:id="rId13"/>
    <p:sldId id="336" r:id="rId14"/>
    <p:sldId id="350" r:id="rId15"/>
    <p:sldId id="351" r:id="rId16"/>
    <p:sldId id="337" r:id="rId17"/>
    <p:sldId id="352" r:id="rId18"/>
    <p:sldId id="338" r:id="rId19"/>
    <p:sldId id="339" r:id="rId20"/>
    <p:sldId id="340" r:id="rId21"/>
    <p:sldId id="353" r:id="rId22"/>
    <p:sldId id="341" r:id="rId23"/>
    <p:sldId id="342" r:id="rId24"/>
    <p:sldId id="343" r:id="rId25"/>
    <p:sldId id="354" r:id="rId26"/>
    <p:sldId id="355" r:id="rId27"/>
    <p:sldId id="344" r:id="rId28"/>
    <p:sldId id="345" r:id="rId29"/>
    <p:sldId id="346" r:id="rId30"/>
    <p:sldId id="356" r:id="rId31"/>
    <p:sldId id="270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97" autoAdjust="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14" y="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869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77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40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0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95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128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408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06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82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44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6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27250"/>
            <a:ext cx="7772400" cy="1470025"/>
          </a:xfrm>
        </p:spPr>
        <p:txBody>
          <a:bodyPr/>
          <a:lstStyle/>
          <a:p>
            <a:r>
              <a:rPr dirty="0" smtClean="0"/>
              <a:t>Διατροφή</a:t>
            </a:r>
            <a:r>
              <a:rPr lang="el-GR" dirty="0" smtClean="0"/>
              <a:t> – Εργαστήριο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/>
          <a:p>
            <a:r>
              <a:rPr lang="el-GR" dirty="0" smtClean="0"/>
              <a:t>Η διατροφική υποστήριξη των νευρολογικών παθήσεων</a:t>
            </a:r>
            <a:endParaRPr dirty="0"/>
          </a:p>
        </p:txBody>
      </p:sp>
      <p:pic>
        <p:nvPicPr>
          <p:cNvPr id="1026" name="Picture 2" descr="C:\Users\DeliDiet\Pictures\tdu-logo-greek_14996670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21" y="614363"/>
            <a:ext cx="1760836" cy="130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liDiet\Pictures\UTH-logo-gree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67531"/>
            <a:ext cx="1473200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Νικόλαος Ι Ντελής </a:t>
            </a:r>
            <a:r>
              <a:rPr lang="en-US" dirty="0" smtClean="0"/>
              <a:t>RD, MSc, PhDc</a:t>
            </a:r>
          </a:p>
          <a:p>
            <a:pPr algn="ctr"/>
            <a:r>
              <a:rPr lang="el-GR" dirty="0" smtClean="0"/>
              <a:t>Διαιτολόγος – Διατροφολόγος</a:t>
            </a:r>
          </a:p>
          <a:p>
            <a:pPr algn="ctr"/>
            <a:r>
              <a:rPr lang="el-GR" dirty="0" smtClean="0"/>
              <a:t>Υποψήφιος διδάκτωρ Πανεπιστημίου Θεσσαλίας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Διατροφική Υποστήριξη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b="1" dirty="0"/>
              <a:t>Διατροφή πλούσια σε ασβέστιο και βιταμίνη D: Μειώνει τον κίνδυνο οστεοπόρωσης και </a:t>
            </a:r>
            <a:r>
              <a:rPr lang="el-GR" b="1" dirty="0" smtClean="0"/>
              <a:t>πτώσεων</a:t>
            </a:r>
            <a:endParaRPr lang="el-GR" b="1" dirty="0"/>
          </a:p>
          <a:p>
            <a:r>
              <a:rPr lang="el-GR" b="1" dirty="0"/>
              <a:t>Πρωτεΐνες: Κατανομή πρωτεϊνών μέσα στη μέρα (</a:t>
            </a:r>
            <a:r>
              <a:rPr lang="el-GR" b="1" dirty="0" err="1"/>
              <a:t>protein</a:t>
            </a:r>
            <a:r>
              <a:rPr lang="el-GR" b="1" dirty="0"/>
              <a:t> </a:t>
            </a:r>
            <a:r>
              <a:rPr lang="el-GR" b="1" dirty="0" err="1"/>
              <a:t>redistribution</a:t>
            </a:r>
            <a:r>
              <a:rPr lang="el-GR" b="1" dirty="0"/>
              <a:t> </a:t>
            </a:r>
            <a:r>
              <a:rPr lang="el-GR" b="1" dirty="0" err="1"/>
              <a:t>diet</a:t>
            </a:r>
            <a:r>
              <a:rPr lang="el-GR" b="1" dirty="0"/>
              <a:t>) για βελτίωση της απορρόφησης της </a:t>
            </a:r>
            <a:r>
              <a:rPr lang="el-GR" b="1" dirty="0" err="1"/>
              <a:t>λεβοντόπα</a:t>
            </a:r>
            <a:r>
              <a:rPr lang="el-GR" b="1" dirty="0"/>
              <a:t> </a:t>
            </a:r>
          </a:p>
          <a:p>
            <a:r>
              <a:rPr lang="el-GR" b="1" dirty="0"/>
              <a:t>Ίνες &amp; υγρά: Για πρόληψη </a:t>
            </a:r>
            <a:r>
              <a:rPr lang="el-GR" b="1" dirty="0" smtClean="0"/>
              <a:t>δυσκοιλιότητας</a:t>
            </a:r>
            <a:endParaRPr lang="el-GR" b="1" dirty="0"/>
          </a:p>
          <a:p>
            <a:r>
              <a:rPr lang="el-GR" b="1" dirty="0"/>
              <a:t>Συμπληρώματα βιταμινών B6, B12, </a:t>
            </a:r>
            <a:r>
              <a:rPr lang="el-GR" b="1" dirty="0" err="1"/>
              <a:t>φολικού</a:t>
            </a:r>
            <a:r>
              <a:rPr lang="el-GR" b="1" dirty="0"/>
              <a:t> οξέος: Μειώνουν τα επίπεδα </a:t>
            </a:r>
            <a:r>
              <a:rPr lang="el-GR" b="1" dirty="0" err="1"/>
              <a:t>ομοκυστεΐνης</a:t>
            </a:r>
            <a:r>
              <a:rPr lang="el-GR" b="1" dirty="0"/>
              <a:t> που αυξάνονται με τη </a:t>
            </a:r>
            <a:r>
              <a:rPr lang="el-GR" b="1" dirty="0" err="1" smtClean="0"/>
              <a:t>λεβοντόπα</a:t>
            </a:r>
            <a:endParaRPr lang="el-GR" b="1" dirty="0"/>
          </a:p>
          <a:p>
            <a:r>
              <a:rPr lang="el-GR" b="1" dirty="0"/>
              <a:t>Αντιοξειδωτικά (π.χ. </a:t>
            </a:r>
            <a:r>
              <a:rPr lang="el-GR" b="1" dirty="0" err="1"/>
              <a:t>κουρκουμίνη</a:t>
            </a:r>
            <a:r>
              <a:rPr lang="el-GR" b="1" dirty="0"/>
              <a:t>, </a:t>
            </a:r>
            <a:r>
              <a:rPr lang="el-GR" b="1" dirty="0" err="1"/>
              <a:t>ρεσβερατρόλη</a:t>
            </a:r>
            <a:r>
              <a:rPr lang="el-GR" b="1" dirty="0"/>
              <a:t>, NAC): Πιθανή </a:t>
            </a:r>
            <a:r>
              <a:rPr lang="el-GR" b="1" dirty="0" err="1"/>
              <a:t>νευροπροστατευτική</a:t>
            </a:r>
            <a:r>
              <a:rPr lang="el-GR" b="1" dirty="0"/>
              <a:t> δράση, αν και απαιτούνται περισσότερες </a:t>
            </a:r>
            <a:r>
              <a:rPr lang="el-GR" b="1" dirty="0" smtClean="0"/>
              <a:t>μελέτες</a:t>
            </a:r>
            <a:endParaRPr lang="el-GR" b="1" dirty="0"/>
          </a:p>
          <a:p>
            <a:r>
              <a:rPr lang="el-GR" b="1" dirty="0"/>
              <a:t>Άσκηση: Τακτική φυσική δραστηριότητα (π.χ. </a:t>
            </a:r>
            <a:r>
              <a:rPr lang="el-GR" b="1" dirty="0" err="1"/>
              <a:t>tai</a:t>
            </a:r>
            <a:r>
              <a:rPr lang="el-GR" b="1" dirty="0"/>
              <a:t> </a:t>
            </a:r>
            <a:r>
              <a:rPr lang="el-GR" b="1" dirty="0" err="1"/>
              <a:t>chi</a:t>
            </a:r>
            <a:r>
              <a:rPr lang="el-GR" b="1" dirty="0"/>
              <a:t>, περπάτημα, ποδήλατο) βελτιώνει κινητικότητα, διάθεση και καρδιαγγειακή υγεία</a:t>
            </a:r>
          </a:p>
        </p:txBody>
      </p:sp>
    </p:spTree>
    <p:extLst>
      <p:ext uri="{BB962C8B-B14F-4D97-AF65-F5344CB8AC3E}">
        <p14:creationId xmlns:p14="http://schemas.microsoft.com/office/powerpoint/2010/main" val="1342333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0325" y="8519"/>
            <a:ext cx="6907794" cy="684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72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νόσος </a:t>
            </a:r>
            <a:r>
              <a:rPr lang="el-GR" dirty="0" err="1" smtClean="0"/>
              <a:t>Αλτσχάιμερ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 η συχνότερη αιτία άνοιας παγκοσμίως, με προοδευτική επιδείνωση της μνήμης, της σκέψης και της λειτουργικότητας</a:t>
            </a:r>
            <a:r>
              <a:rPr lang="el-GR" dirty="0" smtClean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3877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Παθοφυσιολογία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συσσώρευση </a:t>
            </a:r>
            <a:r>
              <a:rPr lang="el-GR" dirty="0" err="1"/>
              <a:t>εξωκυττάριων</a:t>
            </a:r>
            <a:r>
              <a:rPr lang="el-GR" dirty="0"/>
              <a:t> πλακών β-</a:t>
            </a:r>
            <a:r>
              <a:rPr lang="el-GR" dirty="0" err="1"/>
              <a:t>αμυλοειδούς</a:t>
            </a:r>
            <a:r>
              <a:rPr lang="el-GR" dirty="0"/>
              <a:t> (</a:t>
            </a:r>
            <a:r>
              <a:rPr lang="el-GR" dirty="0" err="1"/>
              <a:t>Aβ</a:t>
            </a:r>
            <a:r>
              <a:rPr lang="el-GR" dirty="0"/>
              <a:t>) και ενδοκυττάριων </a:t>
            </a:r>
            <a:r>
              <a:rPr lang="el-GR" dirty="0" err="1"/>
              <a:t>νευροϊνιδιακών</a:t>
            </a:r>
            <a:r>
              <a:rPr lang="el-GR" dirty="0"/>
              <a:t> </a:t>
            </a:r>
            <a:r>
              <a:rPr lang="el-GR" dirty="0" err="1"/>
              <a:t>δεματίων</a:t>
            </a:r>
            <a:r>
              <a:rPr lang="el-GR" dirty="0"/>
              <a:t> από </a:t>
            </a:r>
            <a:r>
              <a:rPr lang="el-GR" dirty="0" err="1"/>
              <a:t>υπερφωσφορυλιωμένη</a:t>
            </a:r>
            <a:r>
              <a:rPr lang="el-GR" dirty="0"/>
              <a:t> πρωτεΐνη </a:t>
            </a:r>
            <a:r>
              <a:rPr lang="el-GR" dirty="0" err="1" smtClean="0"/>
              <a:t>tau</a:t>
            </a:r>
            <a:endParaRPr lang="el-GR" dirty="0" smtClean="0"/>
          </a:p>
          <a:p>
            <a:r>
              <a:rPr lang="el-GR" dirty="0"/>
              <a:t>διαταραχή της </a:t>
            </a:r>
            <a:r>
              <a:rPr lang="el-GR" dirty="0" err="1"/>
              <a:t>συναπτικής</a:t>
            </a:r>
            <a:r>
              <a:rPr lang="el-GR" dirty="0"/>
              <a:t> λειτουργίας, </a:t>
            </a:r>
            <a:r>
              <a:rPr lang="el-GR" dirty="0" err="1"/>
              <a:t>νευροφλεγμονή</a:t>
            </a:r>
            <a:r>
              <a:rPr lang="el-GR" dirty="0"/>
              <a:t> και τελικά εκτεταμένη </a:t>
            </a:r>
            <a:r>
              <a:rPr lang="el-GR" dirty="0" err="1"/>
              <a:t>νευρωνική</a:t>
            </a:r>
            <a:r>
              <a:rPr lang="el-GR" dirty="0"/>
              <a:t> </a:t>
            </a:r>
            <a:r>
              <a:rPr lang="el-GR" dirty="0" smtClean="0"/>
              <a:t>απώλεια</a:t>
            </a:r>
          </a:p>
          <a:p>
            <a:r>
              <a:rPr lang="el-GR" dirty="0" smtClean="0"/>
              <a:t>Εμπλοκή ανοσοποιητικού με γενετικούς παράγοντες στην εναπόθεση </a:t>
            </a:r>
            <a:r>
              <a:rPr lang="el-GR" dirty="0" err="1" smtClean="0"/>
              <a:t>Αβ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30314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0736" y="0"/>
            <a:ext cx="6862527" cy="686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589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59" y="633743"/>
            <a:ext cx="9133941" cy="513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4129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Κλινική Εικόνα &amp; Συμπτώματα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 smtClean="0"/>
              <a:t>Γνωστικά: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Προοδευτική </a:t>
            </a:r>
            <a:r>
              <a:rPr lang="el-GR" dirty="0"/>
              <a:t>απώλεια επεισοδιακής </a:t>
            </a:r>
            <a:r>
              <a:rPr lang="el-GR" dirty="0" smtClean="0"/>
              <a:t>μνήμης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διαταραχές λόγου και προσανατολισμού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εκτελεστικών </a:t>
            </a:r>
            <a:r>
              <a:rPr lang="el-GR" dirty="0"/>
              <a:t>λειτουργιών και </a:t>
            </a:r>
            <a:r>
              <a:rPr lang="el-GR" dirty="0" err="1"/>
              <a:t>οπτικοχωρικών</a:t>
            </a:r>
            <a:r>
              <a:rPr lang="el-GR" dirty="0"/>
              <a:t> </a:t>
            </a:r>
            <a:r>
              <a:rPr lang="el-GR" dirty="0" smtClean="0"/>
              <a:t>ικανοτήτων</a:t>
            </a:r>
          </a:p>
          <a:p>
            <a:r>
              <a:rPr lang="el-GR" dirty="0" err="1" smtClean="0"/>
              <a:t>Νευροψυχιατρικά</a:t>
            </a:r>
            <a:r>
              <a:rPr lang="el-GR" dirty="0" smtClean="0"/>
              <a:t>/</a:t>
            </a:r>
            <a:r>
              <a:rPr lang="el-GR" dirty="0" err="1" smtClean="0"/>
              <a:t>Συμπεριφορικά</a:t>
            </a:r>
            <a:r>
              <a:rPr lang="el-GR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Απάθεια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Κατάθλιψη και Άγχος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Ευερεθιστότητα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Ψευδαισθήσεις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διαταραχές </a:t>
            </a:r>
            <a:r>
              <a:rPr lang="el-GR" dirty="0"/>
              <a:t>ύπνου και </a:t>
            </a:r>
            <a:r>
              <a:rPr lang="el-GR" dirty="0" smtClean="0"/>
              <a:t>διατροφής</a:t>
            </a:r>
          </a:p>
          <a:p>
            <a:pPr marL="0" indent="0">
              <a:buNone/>
            </a:pPr>
            <a:r>
              <a:rPr lang="el-GR" dirty="0" smtClean="0"/>
              <a:t>Τα </a:t>
            </a:r>
            <a:r>
              <a:rPr lang="el-GR" dirty="0"/>
              <a:t>συμπτώματα αυτά είναι συχνά και επηρεάζουν σημαντικά την πορεία και την </a:t>
            </a:r>
            <a:r>
              <a:rPr lang="el-GR" dirty="0" smtClean="0"/>
              <a:t>πρόγνωση</a:t>
            </a:r>
          </a:p>
          <a:p>
            <a:r>
              <a:rPr lang="el-GR" dirty="0" smtClean="0"/>
              <a:t>Λειτουργικά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Προοδευτική </a:t>
            </a:r>
            <a:r>
              <a:rPr lang="el-GR" dirty="0"/>
              <a:t>απώλεια αυτονομίας στις καθημερινές δραστηριότητες</a:t>
            </a:r>
          </a:p>
        </p:txBody>
      </p:sp>
    </p:spTree>
    <p:extLst>
      <p:ext uri="{BB962C8B-B14F-4D97-AF65-F5344CB8AC3E}">
        <p14:creationId xmlns:p14="http://schemas.microsoft.com/office/powerpoint/2010/main" val="42815087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03"/>
            <a:ext cx="4553894" cy="6857097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3895" y="904"/>
            <a:ext cx="4590106" cy="685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554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Παράγοντες Κινδύνου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l-GR" dirty="0"/>
              <a:t>Μη </a:t>
            </a:r>
            <a:r>
              <a:rPr lang="el-GR" dirty="0" smtClean="0"/>
              <a:t>τροποποιήσιμοι: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Ηλικία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γυναικείο φύλο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γενετική </a:t>
            </a:r>
            <a:r>
              <a:rPr lang="el-GR" dirty="0"/>
              <a:t>προδιάθεση (μεταλλάξεις APP, PSEN1/2, </a:t>
            </a:r>
            <a:r>
              <a:rPr lang="el-GR" dirty="0" smtClean="0"/>
              <a:t>APOE4)</a:t>
            </a:r>
          </a:p>
          <a:p>
            <a:r>
              <a:rPr lang="el-GR" b="1" dirty="0" smtClean="0"/>
              <a:t>Τροποποιήσιμοι: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Καρδιαγγειακά νοσήματα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Διαβήτης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Υπέρταση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Παχυσαρκία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Κάπνισμα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χαμηλή </a:t>
            </a:r>
            <a:r>
              <a:rPr lang="el-GR" dirty="0"/>
              <a:t>φυσική </a:t>
            </a:r>
            <a:r>
              <a:rPr lang="el-GR" dirty="0" smtClean="0"/>
              <a:t>δραστηριότητα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Διατροφή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κοινωνική απομόνωση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χαμηλή εκπαίδευση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τραύμα κεφαλής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έκθεση </a:t>
            </a:r>
            <a:r>
              <a:rPr lang="el-GR" dirty="0"/>
              <a:t>σε τοξίνες</a:t>
            </a:r>
          </a:p>
        </p:txBody>
      </p:sp>
    </p:spTree>
    <p:extLst>
      <p:ext uri="{BB962C8B-B14F-4D97-AF65-F5344CB8AC3E}">
        <p14:creationId xmlns:p14="http://schemas.microsoft.com/office/powerpoint/2010/main" val="7829767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Θεραπεία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Φαρμακευτική</a:t>
            </a:r>
          </a:p>
          <a:p>
            <a:r>
              <a:rPr lang="el-GR" dirty="0" smtClean="0"/>
              <a:t>Νεότερες θεραπείες</a:t>
            </a:r>
          </a:p>
          <a:p>
            <a:r>
              <a:rPr lang="el-GR" dirty="0" err="1" smtClean="0"/>
              <a:t>Συμπτωματική</a:t>
            </a:r>
            <a:r>
              <a:rPr lang="el-GR" dirty="0" smtClean="0"/>
              <a:t> διαχείριση: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Αντικαταθλιπτικά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αντιψυχωσικά</a:t>
            </a:r>
            <a:r>
              <a:rPr lang="el-GR" dirty="0" smtClean="0"/>
              <a:t> </a:t>
            </a:r>
            <a:r>
              <a:rPr lang="el-GR" dirty="0"/>
              <a:t>(με </a:t>
            </a:r>
            <a:r>
              <a:rPr lang="el-GR" dirty="0" smtClean="0"/>
              <a:t>προσοχή)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μη </a:t>
            </a:r>
            <a:r>
              <a:rPr lang="el-GR" dirty="0"/>
              <a:t>φαρμακευτικές παρεμβάσεις (γνωστική ενδυνάμωση, </a:t>
            </a:r>
            <a:r>
              <a:rPr lang="el-GR" dirty="0" err="1"/>
              <a:t>εργοθεραπεία</a:t>
            </a:r>
            <a:r>
              <a:rPr lang="el-GR" dirty="0"/>
              <a:t>, υποστήριξη φροντιστών) </a:t>
            </a:r>
          </a:p>
        </p:txBody>
      </p:sp>
    </p:spTree>
    <p:extLst>
      <p:ext uri="{BB962C8B-B14F-4D97-AF65-F5344CB8AC3E}">
        <p14:creationId xmlns:p14="http://schemas.microsoft.com/office/powerpoint/2010/main" val="2488155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Θεματολογία διάλεξης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Ορισμός της </a:t>
            </a:r>
            <a:r>
              <a:rPr lang="el-GR" dirty="0"/>
              <a:t>νόσου </a:t>
            </a:r>
            <a:r>
              <a:rPr lang="el-GR" dirty="0" err="1" smtClean="0"/>
              <a:t>Πάρκινσον</a:t>
            </a:r>
            <a:endParaRPr lang="el-GR" dirty="0" smtClean="0"/>
          </a:p>
          <a:p>
            <a:r>
              <a:rPr lang="el-GR" dirty="0" smtClean="0"/>
              <a:t>Η </a:t>
            </a:r>
            <a:r>
              <a:rPr lang="el-GR" dirty="0" err="1" smtClean="0"/>
              <a:t>παθοφυσιολογία</a:t>
            </a:r>
            <a:r>
              <a:rPr lang="el-GR" dirty="0" smtClean="0"/>
              <a:t> και συμπτωματολογία</a:t>
            </a:r>
          </a:p>
          <a:p>
            <a:r>
              <a:rPr lang="el-GR" dirty="0" smtClean="0"/>
              <a:t>Ιατρική αντιμετώπιση</a:t>
            </a:r>
          </a:p>
          <a:p>
            <a:r>
              <a:rPr lang="el-GR" dirty="0" smtClean="0"/>
              <a:t>Διατροφική προσέγγιση</a:t>
            </a:r>
            <a:endParaRPr lang="el-GR" dirty="0"/>
          </a:p>
          <a:p>
            <a:r>
              <a:rPr lang="el-GR" dirty="0" smtClean="0"/>
              <a:t>Ορισμός της </a:t>
            </a:r>
            <a:r>
              <a:rPr lang="el-GR" dirty="0"/>
              <a:t>νόσου </a:t>
            </a:r>
            <a:r>
              <a:rPr lang="el-GR" dirty="0" err="1"/>
              <a:t>Αλτσχάιμερ</a:t>
            </a:r>
            <a:endParaRPr lang="el-GR" dirty="0"/>
          </a:p>
          <a:p>
            <a:r>
              <a:rPr lang="el-GR" dirty="0" smtClean="0"/>
              <a:t>Η </a:t>
            </a:r>
            <a:r>
              <a:rPr lang="el-GR" dirty="0" err="1"/>
              <a:t>παθοφυσιολογία</a:t>
            </a:r>
            <a:r>
              <a:rPr lang="el-GR" dirty="0"/>
              <a:t> και συμπτωματολογία</a:t>
            </a:r>
          </a:p>
          <a:p>
            <a:r>
              <a:rPr lang="el-GR" dirty="0"/>
              <a:t>Ιατρική αντιμετώπιση</a:t>
            </a:r>
          </a:p>
          <a:p>
            <a:r>
              <a:rPr lang="el-GR" dirty="0"/>
              <a:t>Διατροφική προσέγγιση</a:t>
            </a:r>
          </a:p>
          <a:p>
            <a:r>
              <a:rPr lang="el-GR" dirty="0"/>
              <a:t>Ορισμός </a:t>
            </a:r>
            <a:r>
              <a:rPr lang="el-GR" dirty="0" smtClean="0"/>
              <a:t>της πολλαπλής σκλήρυνσης</a:t>
            </a:r>
            <a:endParaRPr lang="el-GR" dirty="0"/>
          </a:p>
          <a:p>
            <a:r>
              <a:rPr lang="el-GR" dirty="0"/>
              <a:t>Η </a:t>
            </a:r>
            <a:r>
              <a:rPr lang="el-GR" dirty="0" err="1"/>
              <a:t>παθοφυσιολογία</a:t>
            </a:r>
            <a:r>
              <a:rPr lang="el-GR" dirty="0"/>
              <a:t> και συμπτωματολογία</a:t>
            </a:r>
          </a:p>
          <a:p>
            <a:r>
              <a:rPr lang="el-GR" dirty="0"/>
              <a:t>Ιατρική αντιμετώπιση</a:t>
            </a:r>
          </a:p>
          <a:p>
            <a:r>
              <a:rPr lang="el-GR" dirty="0"/>
              <a:t>Διατροφική </a:t>
            </a:r>
            <a:r>
              <a:rPr lang="el-GR" dirty="0" smtClean="0"/>
              <a:t>προσέγγιση</a:t>
            </a:r>
          </a:p>
          <a:p>
            <a:r>
              <a:rPr lang="el-GR" dirty="0" smtClean="0"/>
              <a:t>Ερωτήσεις – συζήτηση</a:t>
            </a:r>
          </a:p>
        </p:txBody>
      </p:sp>
    </p:spTree>
    <p:extLst>
      <p:ext uri="{BB962C8B-B14F-4D97-AF65-F5344CB8AC3E}">
        <p14:creationId xmlns:p14="http://schemas.microsoft.com/office/powerpoint/2010/main" val="13288469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Διατροφική υποστήριξη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b="1" dirty="0"/>
              <a:t>Μεσογειακή διατροφή: </a:t>
            </a:r>
            <a:r>
              <a:rPr lang="el-GR" b="1" dirty="0" smtClean="0"/>
              <a:t>έχει </a:t>
            </a:r>
            <a:r>
              <a:rPr lang="el-GR" b="1" dirty="0"/>
              <a:t>συσχετιστεί με μειωμένο κίνδυνο εμφάνισης και βραδύτερη εξέλιξη της νόσου </a:t>
            </a:r>
            <a:r>
              <a:rPr lang="el-GR" b="1" dirty="0" err="1" smtClean="0"/>
              <a:t>Αλτσχάιμερ</a:t>
            </a:r>
            <a:endParaRPr lang="el-GR" b="1" dirty="0"/>
          </a:p>
          <a:p>
            <a:r>
              <a:rPr lang="el-GR" b="1" dirty="0"/>
              <a:t>Αντιοξειδωτικά: </a:t>
            </a:r>
            <a:r>
              <a:rPr lang="el-GR" b="1" dirty="0" smtClean="0"/>
              <a:t>συμβάλλουν </a:t>
            </a:r>
            <a:r>
              <a:rPr lang="el-GR" b="1" dirty="0"/>
              <a:t>στη μείωση του οξειδωτικού στρες που σχετίζεται με τη </a:t>
            </a:r>
            <a:r>
              <a:rPr lang="el-GR" b="1" dirty="0" err="1" smtClean="0"/>
              <a:t>νευροεκφύλιση</a:t>
            </a:r>
            <a:endParaRPr lang="el-GR" b="1" dirty="0"/>
          </a:p>
          <a:p>
            <a:r>
              <a:rPr lang="el-GR" b="1" dirty="0"/>
              <a:t>Ω-3 λιπαρά οξέα: </a:t>
            </a:r>
            <a:r>
              <a:rPr lang="el-GR" b="1" dirty="0" smtClean="0"/>
              <a:t>προστατεύουν </a:t>
            </a:r>
            <a:r>
              <a:rPr lang="el-GR" b="1" dirty="0"/>
              <a:t>από τη γνωστική </a:t>
            </a:r>
            <a:r>
              <a:rPr lang="el-GR" b="1" dirty="0" smtClean="0"/>
              <a:t>έκπτωση</a:t>
            </a:r>
            <a:endParaRPr lang="el-GR" b="1" dirty="0"/>
          </a:p>
          <a:p>
            <a:r>
              <a:rPr lang="el-GR" b="1" dirty="0"/>
              <a:t>Περιορισμός κορεσμένων λιπαρών και ζάχαρης: </a:t>
            </a:r>
            <a:r>
              <a:rPr lang="el-GR" b="1" dirty="0" smtClean="0"/>
              <a:t>σχετίζεται </a:t>
            </a:r>
            <a:r>
              <a:rPr lang="el-GR" b="1" dirty="0"/>
              <a:t>με </a:t>
            </a:r>
            <a:r>
              <a:rPr lang="el-GR" b="1" dirty="0" smtClean="0"/>
              <a:t>μειωμένο </a:t>
            </a:r>
            <a:r>
              <a:rPr lang="el-GR" b="1" dirty="0"/>
              <a:t>κίνδυνο γνωστικής </a:t>
            </a:r>
            <a:r>
              <a:rPr lang="el-GR" b="1" dirty="0" smtClean="0"/>
              <a:t>δυσλειτουργίας</a:t>
            </a:r>
          </a:p>
          <a:p>
            <a:r>
              <a:rPr lang="el-GR" b="1" dirty="0" smtClean="0"/>
              <a:t>Εξατομίκευση με βάση τις </a:t>
            </a:r>
            <a:r>
              <a:rPr lang="el-GR" b="1" dirty="0" err="1" smtClean="0"/>
              <a:t>συννοσηρότητες</a:t>
            </a:r>
            <a:r>
              <a:rPr lang="el-GR" b="1" dirty="0" smtClean="0"/>
              <a:t>  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058969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57" y="697118"/>
            <a:ext cx="9127343" cy="529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8561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πολλαπλή σκλήρυνση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Ονομάζεται και σκλήρυνση κατά πλάκας</a:t>
            </a:r>
          </a:p>
          <a:p>
            <a:r>
              <a:rPr lang="el-GR" dirty="0"/>
              <a:t>χρόνια, </a:t>
            </a:r>
            <a:r>
              <a:rPr lang="el-GR" dirty="0" err="1"/>
              <a:t>αυτοάνοση</a:t>
            </a:r>
            <a:r>
              <a:rPr lang="el-GR" dirty="0"/>
              <a:t>, </a:t>
            </a:r>
            <a:r>
              <a:rPr lang="el-GR" dirty="0" err="1"/>
              <a:t>απομυελινωτική</a:t>
            </a:r>
            <a:r>
              <a:rPr lang="el-GR" dirty="0"/>
              <a:t> και </a:t>
            </a:r>
            <a:r>
              <a:rPr lang="el-GR" dirty="0" err="1"/>
              <a:t>νευροεκφυλιστική</a:t>
            </a:r>
            <a:r>
              <a:rPr lang="el-GR" dirty="0"/>
              <a:t> νόσος του κεντρικού νευρικού συστήματος, με σημαντική ετερογένεια στην κλινική της εικόνα και εξέλιξη.</a:t>
            </a:r>
          </a:p>
        </p:txBody>
      </p:sp>
    </p:spTree>
    <p:extLst>
      <p:ext uri="{BB962C8B-B14F-4D97-AF65-F5344CB8AC3E}">
        <p14:creationId xmlns:p14="http://schemas.microsoft.com/office/powerpoint/2010/main" val="4042079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Κλινικές μορφές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Υποτροπιάζουσα-διαλείπουσα (RRMS): Εναλλαγή εξάρσεων και υφέσεων, η συχνότερη </a:t>
            </a:r>
            <a:r>
              <a:rPr lang="el-GR" dirty="0" smtClean="0"/>
              <a:t>μορφή</a:t>
            </a:r>
            <a:endParaRPr lang="el-GR" dirty="0"/>
          </a:p>
          <a:p>
            <a:r>
              <a:rPr lang="el-GR" dirty="0" err="1"/>
              <a:t>Δευτεροπαθώς</a:t>
            </a:r>
            <a:r>
              <a:rPr lang="el-GR" dirty="0"/>
              <a:t> προϊούσα (SPMS): Αρχικά υποτροπιάζουσα, ακολουθείται από σταδιακή επιδείνωση.</a:t>
            </a:r>
          </a:p>
          <a:p>
            <a:r>
              <a:rPr lang="el-GR" dirty="0" err="1"/>
              <a:t>Πρωτοπαθώς</a:t>
            </a:r>
            <a:r>
              <a:rPr lang="el-GR" dirty="0"/>
              <a:t> προϊούσα (PPMS): Προοδευτική επιδείνωση από την αρχή, χωρίς σαφείς εξάρσεις.</a:t>
            </a:r>
          </a:p>
          <a:p>
            <a:r>
              <a:rPr lang="el-GR" dirty="0"/>
              <a:t>Συμπτώματα: Αδυναμία, διαταραχές όρασης (οπτική νευρίτιδα), αισθητικές διαταραχές, αστάθεια, </a:t>
            </a:r>
            <a:r>
              <a:rPr lang="el-GR" dirty="0" err="1"/>
              <a:t>σπαστικότητα</a:t>
            </a:r>
            <a:r>
              <a:rPr lang="el-GR" dirty="0"/>
              <a:t>, κόπωση, διαταραχές ούρησης/αφόδευσης, γνωστική δυσλειτουργία</a:t>
            </a:r>
          </a:p>
        </p:txBody>
      </p:sp>
    </p:spTree>
    <p:extLst>
      <p:ext uri="{BB962C8B-B14F-4D97-AF65-F5344CB8AC3E}">
        <p14:creationId xmlns:p14="http://schemas.microsoft.com/office/powerpoint/2010/main" val="32700312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</a:t>
            </a:r>
            <a:r>
              <a:rPr lang="el-GR" dirty="0" err="1" smtClean="0"/>
              <a:t>παθοφυσιολογία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φλεγμονώδης </a:t>
            </a:r>
            <a:r>
              <a:rPr lang="el-GR" dirty="0" err="1"/>
              <a:t>απομυελίνωση</a:t>
            </a:r>
            <a:r>
              <a:rPr lang="el-GR" dirty="0"/>
              <a:t> και </a:t>
            </a:r>
            <a:r>
              <a:rPr lang="el-GR" dirty="0" err="1" smtClean="0"/>
              <a:t>νευροεκφυλισμός</a:t>
            </a:r>
            <a:r>
              <a:rPr lang="el-GR" dirty="0" smtClean="0"/>
              <a:t> του εγκεφάλου </a:t>
            </a:r>
            <a:r>
              <a:rPr lang="el-GR" dirty="0"/>
              <a:t>και </a:t>
            </a:r>
            <a:r>
              <a:rPr lang="el-GR" dirty="0" smtClean="0"/>
              <a:t>του νωτιαίου μυελού</a:t>
            </a:r>
          </a:p>
          <a:p>
            <a:r>
              <a:rPr lang="el-GR" dirty="0"/>
              <a:t>διαταραχή της ανοσολογικής ανοχής, με ενεργοποίηση Τ-λεμφοκυττάρων (κυρίως CD4+ Th1), Β-λεμφοκυττάρων και παραγωγή </a:t>
            </a:r>
            <a:r>
              <a:rPr lang="el-GR" dirty="0" err="1"/>
              <a:t>κυτοκινών</a:t>
            </a:r>
            <a:r>
              <a:rPr lang="el-GR" dirty="0"/>
              <a:t> που οδηγούν σε καταστροφή της </a:t>
            </a:r>
            <a:r>
              <a:rPr lang="el-GR" dirty="0" err="1"/>
              <a:t>μυελίνης</a:t>
            </a:r>
            <a:r>
              <a:rPr lang="el-GR" dirty="0"/>
              <a:t> και των </a:t>
            </a:r>
            <a:r>
              <a:rPr lang="el-GR" dirty="0" err="1" smtClean="0"/>
              <a:t>νευραξόνων</a:t>
            </a:r>
            <a:endParaRPr lang="el-GR" dirty="0" smtClean="0"/>
          </a:p>
          <a:p>
            <a:r>
              <a:rPr lang="el-GR" dirty="0"/>
              <a:t>εμφανίζει εστίες </a:t>
            </a:r>
            <a:r>
              <a:rPr lang="el-GR" dirty="0" err="1"/>
              <a:t>απομυελίνωσης</a:t>
            </a:r>
            <a:r>
              <a:rPr lang="el-GR" dirty="0"/>
              <a:t> (πλάκες) με σχετική διατήρηση των αξόνων, αλλά και εκτεταμένη </a:t>
            </a:r>
            <a:r>
              <a:rPr lang="el-GR" dirty="0" err="1"/>
              <a:t>νευροεκφυλιστική</a:t>
            </a:r>
            <a:r>
              <a:rPr lang="el-GR" dirty="0"/>
              <a:t> διεργασία, ιδιαίτερα στις προοδευτικές μορφές</a:t>
            </a:r>
          </a:p>
        </p:txBody>
      </p:sp>
    </p:spTree>
    <p:extLst>
      <p:ext uri="{BB962C8B-B14F-4D97-AF65-F5344CB8AC3E}">
        <p14:creationId xmlns:p14="http://schemas.microsoft.com/office/powerpoint/2010/main" val="24030544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8" y="425513"/>
            <a:ext cx="9142902" cy="596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693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0736" y="-4527"/>
            <a:ext cx="6862527" cy="686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9711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Παράγοντες κινδύνου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Γενετικοί: Πολλαπλά γονίδια (π.χ. </a:t>
            </a:r>
            <a:r>
              <a:rPr lang="el-GR" dirty="0" smtClean="0"/>
              <a:t>HLA-DRB1*15:01)</a:t>
            </a:r>
          </a:p>
          <a:p>
            <a:r>
              <a:rPr lang="el-GR" b="1" dirty="0" smtClean="0"/>
              <a:t>Περιβαλλοντικοί</a:t>
            </a:r>
            <a:r>
              <a:rPr lang="el-GR" b="1" dirty="0"/>
              <a:t>:</a:t>
            </a:r>
            <a:r>
              <a:rPr lang="el-GR" dirty="0"/>
              <a:t> Λοιμώξεις (κυρίως </a:t>
            </a:r>
            <a:r>
              <a:rPr lang="el-GR" dirty="0" err="1"/>
              <a:t>Epstein-Barr</a:t>
            </a:r>
            <a:r>
              <a:rPr lang="el-GR" dirty="0"/>
              <a:t>), χαμηλή βιταμίνη D, κάπνισμα, παχυσαρκία, παιδική ηλικία σε βόρειες γεωγραφικές </a:t>
            </a:r>
            <a:r>
              <a:rPr lang="el-GR" dirty="0" smtClean="0"/>
              <a:t>περιοχές</a:t>
            </a:r>
          </a:p>
          <a:p>
            <a:r>
              <a:rPr lang="el-GR" dirty="0" smtClean="0"/>
              <a:t>Άλλοι</a:t>
            </a:r>
            <a:r>
              <a:rPr lang="el-GR" dirty="0"/>
              <a:t>: Γυναικείο φύλο (σχέση 2-3:1), ηλικία έναρξης 20-40 έτη</a:t>
            </a:r>
          </a:p>
        </p:txBody>
      </p:sp>
    </p:spTree>
    <p:extLst>
      <p:ext uri="{BB962C8B-B14F-4D97-AF65-F5344CB8AC3E}">
        <p14:creationId xmlns:p14="http://schemas.microsoft.com/office/powerpoint/2010/main" val="33312753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θεραπεία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/>
              <a:t>1. Διαχείριση Υποτροπών</a:t>
            </a:r>
          </a:p>
          <a:p>
            <a:pPr marL="0" indent="0">
              <a:buNone/>
            </a:pPr>
            <a:r>
              <a:rPr lang="el-GR" dirty="0" err="1"/>
              <a:t>Κορτικοστεροειδή</a:t>
            </a:r>
            <a:r>
              <a:rPr lang="el-GR" dirty="0"/>
              <a:t> (</a:t>
            </a:r>
            <a:r>
              <a:rPr lang="el-GR" dirty="0" err="1" smtClean="0"/>
              <a:t>μεθυλπρεδνιζολόνη</a:t>
            </a:r>
            <a:r>
              <a:rPr lang="el-GR" dirty="0" smtClean="0"/>
              <a:t>)</a:t>
            </a:r>
          </a:p>
          <a:p>
            <a:pPr marL="0" indent="0">
              <a:buNone/>
            </a:pPr>
            <a:r>
              <a:rPr lang="el-GR" dirty="0" smtClean="0"/>
              <a:t>2</a:t>
            </a:r>
            <a:r>
              <a:rPr lang="el-GR" dirty="0"/>
              <a:t>. Τροποποιητικά της νόσου (</a:t>
            </a:r>
            <a:r>
              <a:rPr lang="el-GR" dirty="0" err="1"/>
              <a:t>DMTs</a:t>
            </a:r>
            <a:r>
              <a:rPr lang="el-GR" dirty="0"/>
              <a:t>)</a:t>
            </a:r>
          </a:p>
          <a:p>
            <a:r>
              <a:rPr lang="el-GR" dirty="0" smtClean="0"/>
              <a:t>Ενέσιμα</a:t>
            </a:r>
          </a:p>
          <a:p>
            <a:r>
              <a:rPr lang="el-GR" dirty="0"/>
              <a:t>Α</a:t>
            </a:r>
            <a:r>
              <a:rPr lang="el-GR" dirty="0" smtClean="0"/>
              <a:t>πό </a:t>
            </a:r>
            <a:r>
              <a:rPr lang="el-GR" dirty="0"/>
              <a:t>του </a:t>
            </a:r>
            <a:r>
              <a:rPr lang="el-GR" dirty="0" smtClean="0"/>
              <a:t>στόματος</a:t>
            </a:r>
          </a:p>
          <a:p>
            <a:r>
              <a:rPr lang="el-GR" dirty="0" err="1"/>
              <a:t>Μ</a:t>
            </a:r>
            <a:r>
              <a:rPr lang="el-GR" dirty="0" err="1" smtClean="0"/>
              <a:t>ονοκλωνικά</a:t>
            </a:r>
            <a:r>
              <a:rPr lang="el-GR" dirty="0" smtClean="0"/>
              <a:t> αντισώματα</a:t>
            </a:r>
          </a:p>
          <a:p>
            <a:r>
              <a:rPr lang="el-GR" dirty="0" smtClean="0"/>
              <a:t>Άλλες </a:t>
            </a:r>
            <a:r>
              <a:rPr lang="el-GR" dirty="0"/>
              <a:t>θεραπείες: </a:t>
            </a:r>
            <a:r>
              <a:rPr lang="el-GR" dirty="0" smtClean="0"/>
              <a:t>μεταμόσχευση </a:t>
            </a:r>
            <a:r>
              <a:rPr lang="el-GR" dirty="0"/>
              <a:t>αιμοποιητικών κυττάρων σε ανθεκτικές </a:t>
            </a:r>
            <a:r>
              <a:rPr lang="el-GR" dirty="0" smtClean="0"/>
              <a:t>περιπτώσεις</a:t>
            </a:r>
          </a:p>
          <a:p>
            <a:pPr marL="0" indent="0">
              <a:buNone/>
            </a:pPr>
            <a:r>
              <a:rPr lang="el-GR" dirty="0"/>
              <a:t>3. </a:t>
            </a:r>
            <a:r>
              <a:rPr lang="el-GR" dirty="0" err="1"/>
              <a:t>Συμπτωματική</a:t>
            </a:r>
            <a:r>
              <a:rPr lang="el-GR" dirty="0"/>
              <a:t> </a:t>
            </a:r>
            <a:r>
              <a:rPr lang="el-GR" dirty="0" smtClean="0"/>
              <a:t>Θεραπεία</a:t>
            </a:r>
            <a:endParaRPr lang="el-GR" dirty="0"/>
          </a:p>
          <a:p>
            <a:r>
              <a:rPr lang="el-GR" dirty="0" err="1" smtClean="0"/>
              <a:t>Σπαστικότητα</a:t>
            </a:r>
            <a:endParaRPr lang="el-GR" dirty="0"/>
          </a:p>
          <a:p>
            <a:r>
              <a:rPr lang="el-GR" dirty="0" smtClean="0"/>
              <a:t>Κόπωση</a:t>
            </a:r>
          </a:p>
          <a:p>
            <a:r>
              <a:rPr lang="el-GR" dirty="0" smtClean="0"/>
              <a:t>Διαταραχές ούρησης</a:t>
            </a:r>
          </a:p>
          <a:p>
            <a:r>
              <a:rPr lang="el-GR" dirty="0" smtClean="0"/>
              <a:t>Διαταραχές αφόδευσης</a:t>
            </a:r>
          </a:p>
        </p:txBody>
      </p:sp>
    </p:spTree>
    <p:extLst>
      <p:ext uri="{BB962C8B-B14F-4D97-AF65-F5344CB8AC3E}">
        <p14:creationId xmlns:p14="http://schemas.microsoft.com/office/powerpoint/2010/main" val="20648701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Διατροφική υποστήριξη και τρόπος ζωής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b="1" dirty="0"/>
              <a:t>Βιταμίνη D: Χαμηλά επίπεδα σχετίζονται με αυξημένο κίνδυνο και δραστηριότητα της νόσου. Συμπληρώματα μπορεί να είναι </a:t>
            </a:r>
            <a:r>
              <a:rPr lang="el-GR" b="1" dirty="0" smtClean="0"/>
              <a:t>ωφέλιμα</a:t>
            </a:r>
          </a:p>
          <a:p>
            <a:r>
              <a:rPr lang="el-GR" b="1" dirty="0" smtClean="0"/>
              <a:t>Διατροφή</a:t>
            </a:r>
            <a:r>
              <a:rPr lang="el-GR" b="1" dirty="0"/>
              <a:t>: Μεσογειακή διατροφή, πλούσια σε φρούτα, λαχανικά, ω-3 λιπαρά, περιορισμός κορεσμένων </a:t>
            </a:r>
            <a:r>
              <a:rPr lang="el-GR" b="1" dirty="0" smtClean="0"/>
              <a:t>λιπαρών</a:t>
            </a:r>
          </a:p>
          <a:p>
            <a:r>
              <a:rPr lang="el-GR" b="1" dirty="0" smtClean="0"/>
              <a:t>Άσκηση</a:t>
            </a:r>
            <a:r>
              <a:rPr lang="el-GR" b="1" dirty="0"/>
              <a:t>: Βελτιώνει κινητικότητα, κόπωση και ποιότητα </a:t>
            </a:r>
            <a:r>
              <a:rPr lang="el-GR" b="1" dirty="0" smtClean="0"/>
              <a:t>ζωής.</a:t>
            </a:r>
            <a:endParaRPr lang="el-GR" b="1" dirty="0"/>
          </a:p>
          <a:p>
            <a:r>
              <a:rPr lang="el-GR" b="1" dirty="0"/>
              <a:t>Διαχείριση βάρους: Η παχυσαρκία αυξάνει τον κίνδυνο και τη βαρύτητα της </a:t>
            </a:r>
            <a:r>
              <a:rPr lang="el-GR" b="1" dirty="0" smtClean="0"/>
              <a:t>νόσου</a:t>
            </a:r>
          </a:p>
          <a:p>
            <a:r>
              <a:rPr lang="el-GR" b="1" dirty="0" smtClean="0"/>
              <a:t>Αποφυγή </a:t>
            </a:r>
            <a:r>
              <a:rPr lang="el-GR" b="1" dirty="0"/>
              <a:t>καπνίσματος: Το κάπνισμα επιδεινώνει την </a:t>
            </a:r>
            <a:r>
              <a:rPr lang="el-GR" b="1" dirty="0" smtClean="0"/>
              <a:t>πρόγνωση</a:t>
            </a:r>
          </a:p>
          <a:p>
            <a:r>
              <a:rPr lang="el-GR" b="1" dirty="0" smtClean="0"/>
              <a:t>Ψυχολογική </a:t>
            </a:r>
            <a:r>
              <a:rPr lang="el-GR" b="1" dirty="0"/>
              <a:t>υποστήριξη: Διαχείριση άγχους, κατάθλιψης, κοινωνική ενσωμάτωση</a:t>
            </a:r>
          </a:p>
        </p:txBody>
      </p:sp>
    </p:spTree>
    <p:extLst>
      <p:ext uri="{BB962C8B-B14F-4D97-AF65-F5344CB8AC3E}">
        <p14:creationId xmlns:p14="http://schemas.microsoft.com/office/powerpoint/2010/main" val="2035563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Ορισμός της νόσου </a:t>
            </a:r>
            <a:r>
              <a:rPr lang="el-GR" dirty="0" err="1" smtClean="0"/>
              <a:t>Πάρκινσον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981668"/>
          </a:xfrm>
        </p:spPr>
        <p:txBody>
          <a:bodyPr>
            <a:normAutofit/>
          </a:bodyPr>
          <a:lstStyle/>
          <a:p>
            <a:r>
              <a:rPr lang="el-GR" dirty="0" err="1" smtClean="0"/>
              <a:t>νευροεκφυλιστική</a:t>
            </a:r>
            <a:r>
              <a:rPr lang="el-GR" dirty="0" smtClean="0"/>
              <a:t> διαταραχή</a:t>
            </a:r>
          </a:p>
          <a:p>
            <a:r>
              <a:rPr lang="el-GR" dirty="0" smtClean="0"/>
              <a:t>κύρια </a:t>
            </a:r>
            <a:r>
              <a:rPr lang="el-GR" dirty="0"/>
              <a:t>χαρακτηριστικά την απώλεια </a:t>
            </a:r>
            <a:r>
              <a:rPr lang="el-GR" dirty="0" err="1"/>
              <a:t>ντοπαμινεργικών</a:t>
            </a:r>
            <a:r>
              <a:rPr lang="el-GR" dirty="0"/>
              <a:t> νευρώνων και την εμφάνιση κινητικών και μη κινητικών </a:t>
            </a:r>
            <a:r>
              <a:rPr lang="el-GR" dirty="0" smtClean="0"/>
              <a:t>συμπτωμάτων</a:t>
            </a:r>
          </a:p>
        </p:txBody>
      </p:sp>
    </p:spTree>
    <p:extLst>
      <p:ext uri="{BB962C8B-B14F-4D97-AF65-F5344CB8AC3E}">
        <p14:creationId xmlns:p14="http://schemas.microsoft.com/office/powerpoint/2010/main" val="9214468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98" y="443621"/>
            <a:ext cx="9119102" cy="607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625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Συζήτηση και ερωτήσεις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8" y="2369738"/>
            <a:ext cx="2720501" cy="2720501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50" y="2583179"/>
            <a:ext cx="3103134" cy="229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76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παθογένεια της νόσου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προοδευτική εκφύλιση των </a:t>
            </a:r>
            <a:r>
              <a:rPr lang="el-GR" dirty="0" err="1"/>
              <a:t>ντοπαμινεργικών</a:t>
            </a:r>
            <a:r>
              <a:rPr lang="el-GR" dirty="0"/>
              <a:t> νευρώνων στη μέλαινα ουσία του </a:t>
            </a:r>
            <a:r>
              <a:rPr lang="el-GR" dirty="0" smtClean="0"/>
              <a:t>εγκεφάλου</a:t>
            </a:r>
          </a:p>
          <a:p>
            <a:r>
              <a:rPr lang="el-GR" dirty="0"/>
              <a:t>ανεπάρκεια </a:t>
            </a:r>
            <a:r>
              <a:rPr lang="el-GR" dirty="0" err="1"/>
              <a:t>ντοπαμίνης</a:t>
            </a:r>
            <a:r>
              <a:rPr lang="el-GR" dirty="0"/>
              <a:t> στα βασικά </a:t>
            </a:r>
            <a:r>
              <a:rPr lang="el-GR" dirty="0" smtClean="0"/>
              <a:t>γάγγλια</a:t>
            </a:r>
          </a:p>
          <a:p>
            <a:r>
              <a:rPr lang="el-GR" dirty="0"/>
              <a:t> συσσώρευση α-</a:t>
            </a:r>
            <a:r>
              <a:rPr lang="el-GR" dirty="0" err="1"/>
              <a:t>συνουκλεΐνης</a:t>
            </a:r>
            <a:r>
              <a:rPr lang="el-GR" dirty="0"/>
              <a:t> (</a:t>
            </a:r>
            <a:r>
              <a:rPr lang="en-US" dirty="0" err="1"/>
              <a:t>Lewy</a:t>
            </a:r>
            <a:r>
              <a:rPr lang="en-US" dirty="0"/>
              <a:t> bodies</a:t>
            </a:r>
            <a:r>
              <a:rPr lang="en-US" dirty="0" smtClean="0"/>
              <a:t>)</a:t>
            </a:r>
            <a:endParaRPr lang="el-GR" dirty="0" smtClean="0"/>
          </a:p>
          <a:p>
            <a:r>
              <a:rPr lang="el-GR" dirty="0"/>
              <a:t>δυσλειτουργία </a:t>
            </a:r>
            <a:r>
              <a:rPr lang="el-GR" dirty="0" smtClean="0"/>
              <a:t>μιτοχονδρίων</a:t>
            </a:r>
          </a:p>
          <a:p>
            <a:r>
              <a:rPr lang="el-GR" dirty="0"/>
              <a:t>οξειδωτικό στρες και φλεγμονή</a:t>
            </a:r>
          </a:p>
        </p:txBody>
      </p:sp>
    </p:spTree>
    <p:extLst>
      <p:ext uri="{BB962C8B-B14F-4D97-AF65-F5344CB8AC3E}">
        <p14:creationId xmlns:p14="http://schemas.microsoft.com/office/powerpoint/2010/main" val="1585797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2138" y="0"/>
            <a:ext cx="8419723" cy="685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14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Συμπτωματολογία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/>
              <a:t>Κινητικά: 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Τρόμος ηρεμίας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Βραδυκινησία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Δυσκαμψία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διαταραχές ισορροπίας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δυσκολία βάδισης</a:t>
            </a:r>
          </a:p>
          <a:p>
            <a:r>
              <a:rPr lang="el-GR" dirty="0"/>
              <a:t>Μη κινητικά: 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Κατάθλιψη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Άνοια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διαταραχές ύπνου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Δυσκοιλιότητα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ορθοστατική</a:t>
            </a:r>
            <a:r>
              <a:rPr lang="el-GR" dirty="0" smtClean="0"/>
              <a:t> υπόταση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Ψύχωση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διαταραχές </a:t>
            </a:r>
            <a:r>
              <a:rPr lang="el-GR" dirty="0"/>
              <a:t>όσφρησης</a:t>
            </a:r>
          </a:p>
        </p:txBody>
      </p:sp>
    </p:spTree>
    <p:extLst>
      <p:ext uri="{BB962C8B-B14F-4D97-AF65-F5344CB8AC3E}">
        <p14:creationId xmlns:p14="http://schemas.microsoft.com/office/powerpoint/2010/main" val="3817704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46138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446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Παράγοντες κινδύνου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Ηλικία </a:t>
            </a:r>
            <a:r>
              <a:rPr lang="el-GR" dirty="0"/>
              <a:t>(κυρίως &gt;60 ετών)</a:t>
            </a:r>
          </a:p>
          <a:p>
            <a:r>
              <a:rPr lang="el-GR" dirty="0" smtClean="0"/>
              <a:t>Ανδρικό φύλο</a:t>
            </a:r>
            <a:endParaRPr lang="el-GR" dirty="0"/>
          </a:p>
          <a:p>
            <a:r>
              <a:rPr lang="el-GR" dirty="0"/>
              <a:t>Γενετικοί παράγοντες (μεταλλάξεις SNCA, LRRK2, PARK7)</a:t>
            </a:r>
          </a:p>
          <a:p>
            <a:r>
              <a:rPr lang="el-GR" dirty="0"/>
              <a:t>Περιβαλλοντικοί παράγοντες (έκθεση σε φυτοφάρμακα, τραύμα κεφαλής)</a:t>
            </a:r>
          </a:p>
          <a:p>
            <a:r>
              <a:rPr lang="el-GR" dirty="0"/>
              <a:t>Προστατευτικοί: κατανάλωση καφέ, σωματική άσκηση, κάπνισμα (παραδόξως)</a:t>
            </a:r>
          </a:p>
        </p:txBody>
      </p:sp>
    </p:spTree>
    <p:extLst>
      <p:ext uri="{BB962C8B-B14F-4D97-AF65-F5344CB8AC3E}">
        <p14:creationId xmlns:p14="http://schemas.microsoft.com/office/powerpoint/2010/main" val="4117069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Υποστηρικτική φαρμακευτική αγωγή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l-GR" dirty="0" err="1"/>
              <a:t>Levodopa</a:t>
            </a:r>
            <a:r>
              <a:rPr lang="el-GR" dirty="0"/>
              <a:t>/</a:t>
            </a:r>
            <a:r>
              <a:rPr lang="el-GR" dirty="0" err="1"/>
              <a:t>Carbidopa</a:t>
            </a:r>
            <a:r>
              <a:rPr lang="el-GR" dirty="0"/>
              <a:t>: Χρυσό πρότυπο για τα κινητικά συμπτώματα, αλλά με μακροχρόνιες επιπλοκές (δυσκινησίες, </a:t>
            </a:r>
            <a:r>
              <a:rPr lang="el-GR" dirty="0" err="1"/>
              <a:t>motor</a:t>
            </a:r>
            <a:r>
              <a:rPr lang="el-GR" dirty="0"/>
              <a:t> </a:t>
            </a:r>
            <a:r>
              <a:rPr lang="el-GR" dirty="0" err="1"/>
              <a:t>fluctuations</a:t>
            </a:r>
            <a:r>
              <a:rPr lang="el-GR" dirty="0"/>
              <a:t>) </a:t>
            </a:r>
            <a:endParaRPr lang="el-GR" dirty="0" smtClean="0"/>
          </a:p>
          <a:p>
            <a:r>
              <a:rPr lang="el-GR" dirty="0" smtClean="0"/>
              <a:t>Αγωνιστές </a:t>
            </a:r>
            <a:r>
              <a:rPr lang="el-GR" dirty="0" err="1"/>
              <a:t>ντοπαμίνης</a:t>
            </a:r>
            <a:r>
              <a:rPr lang="el-GR" dirty="0"/>
              <a:t>: </a:t>
            </a:r>
            <a:r>
              <a:rPr lang="el-GR" dirty="0" err="1"/>
              <a:t>Πραμιπεξόλη</a:t>
            </a:r>
            <a:r>
              <a:rPr lang="el-GR" dirty="0"/>
              <a:t>, </a:t>
            </a:r>
            <a:r>
              <a:rPr lang="el-GR" dirty="0" err="1"/>
              <a:t>ροπινιρόλη</a:t>
            </a:r>
            <a:r>
              <a:rPr lang="el-GR" dirty="0"/>
              <a:t>, </a:t>
            </a:r>
            <a:r>
              <a:rPr lang="el-GR" dirty="0" err="1"/>
              <a:t>ροτιγκοτίνη</a:t>
            </a:r>
            <a:r>
              <a:rPr lang="el-GR" dirty="0"/>
              <a:t>, κυρίως σε νεότερους ασθενείς ή ως συμπληρωματική θεραπεία </a:t>
            </a:r>
            <a:endParaRPr lang="el-GR" dirty="0" smtClean="0"/>
          </a:p>
          <a:p>
            <a:r>
              <a:rPr lang="el-GR" dirty="0" smtClean="0"/>
              <a:t>Αναστολείς </a:t>
            </a:r>
            <a:r>
              <a:rPr lang="el-GR" dirty="0"/>
              <a:t>MAO-B (</a:t>
            </a:r>
            <a:r>
              <a:rPr lang="el-GR" dirty="0" err="1"/>
              <a:t>σελεγιλίνη</a:t>
            </a:r>
            <a:r>
              <a:rPr lang="el-GR" dirty="0"/>
              <a:t>, </a:t>
            </a:r>
            <a:r>
              <a:rPr lang="el-GR" dirty="0" err="1"/>
              <a:t>ρασαγιλίνη</a:t>
            </a:r>
            <a:r>
              <a:rPr lang="el-GR" dirty="0"/>
              <a:t>) &amp; COMT (</a:t>
            </a:r>
            <a:r>
              <a:rPr lang="el-GR" dirty="0" err="1"/>
              <a:t>εντακαπόνη</a:t>
            </a:r>
            <a:r>
              <a:rPr lang="el-GR" dirty="0"/>
              <a:t>, </a:t>
            </a:r>
            <a:r>
              <a:rPr lang="el-GR" dirty="0" err="1"/>
              <a:t>τολκαπόνη</a:t>
            </a:r>
            <a:r>
              <a:rPr lang="el-GR" dirty="0"/>
              <a:t>): Παρατείνουν τη δράση της </a:t>
            </a:r>
            <a:r>
              <a:rPr lang="el-GR" dirty="0" err="1" smtClean="0"/>
              <a:t>ντοπαμίνης</a:t>
            </a:r>
            <a:endParaRPr lang="el-GR" dirty="0" smtClean="0"/>
          </a:p>
          <a:p>
            <a:r>
              <a:rPr lang="el-GR" dirty="0" smtClean="0"/>
              <a:t>Άλλα: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Αμανταδίνη</a:t>
            </a:r>
            <a:r>
              <a:rPr lang="el-GR" dirty="0" smtClean="0"/>
              <a:t> </a:t>
            </a:r>
            <a:r>
              <a:rPr lang="el-GR" dirty="0"/>
              <a:t>(για </a:t>
            </a:r>
            <a:r>
              <a:rPr lang="el-GR" dirty="0" smtClean="0"/>
              <a:t>δυσκινησίες)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αντιχολινεργικά</a:t>
            </a:r>
            <a:r>
              <a:rPr lang="el-GR" dirty="0" smtClean="0"/>
              <a:t> </a:t>
            </a:r>
            <a:r>
              <a:rPr lang="el-GR" dirty="0"/>
              <a:t>(κυρίως για </a:t>
            </a:r>
            <a:r>
              <a:rPr lang="el-GR" dirty="0" smtClean="0"/>
              <a:t>τρόμο)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ιστραδεφυλλίνη</a:t>
            </a:r>
            <a:endParaRPr lang="el-GR" dirty="0" smtClean="0"/>
          </a:p>
          <a:p>
            <a:r>
              <a:rPr lang="el-GR" dirty="0" smtClean="0"/>
              <a:t>Μη </a:t>
            </a:r>
            <a:r>
              <a:rPr lang="el-GR" dirty="0"/>
              <a:t>κινητικά </a:t>
            </a:r>
            <a:r>
              <a:rPr lang="el-GR" dirty="0" smtClean="0"/>
              <a:t>συμπτώματα: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SSRIs</a:t>
            </a:r>
            <a:r>
              <a:rPr lang="el-GR" dirty="0" smtClean="0"/>
              <a:t>/</a:t>
            </a:r>
            <a:r>
              <a:rPr lang="el-GR" dirty="0" err="1" smtClean="0"/>
              <a:t>SNRIs</a:t>
            </a:r>
            <a:r>
              <a:rPr lang="el-GR" dirty="0" smtClean="0"/>
              <a:t> </a:t>
            </a:r>
            <a:r>
              <a:rPr lang="el-GR" dirty="0"/>
              <a:t>για </a:t>
            </a:r>
            <a:r>
              <a:rPr lang="el-GR" dirty="0" smtClean="0"/>
              <a:t>κατάθλιψη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ριβαστιγμίνη</a:t>
            </a:r>
            <a:r>
              <a:rPr lang="el-GR" dirty="0" smtClean="0"/>
              <a:t>/</a:t>
            </a:r>
            <a:r>
              <a:rPr lang="el-GR" dirty="0" err="1" smtClean="0"/>
              <a:t>δονεπεζίλη</a:t>
            </a:r>
            <a:r>
              <a:rPr lang="el-GR" dirty="0" smtClean="0"/>
              <a:t> </a:t>
            </a:r>
            <a:r>
              <a:rPr lang="el-GR" dirty="0"/>
              <a:t>για </a:t>
            </a:r>
            <a:r>
              <a:rPr lang="el-GR" dirty="0" smtClean="0"/>
              <a:t>άνοια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κουετιαπίνη</a:t>
            </a:r>
            <a:r>
              <a:rPr lang="el-GR" dirty="0" smtClean="0"/>
              <a:t>/</a:t>
            </a:r>
            <a:r>
              <a:rPr lang="el-GR" dirty="0" err="1" smtClean="0"/>
              <a:t>κλοζαπίνη</a:t>
            </a:r>
            <a:r>
              <a:rPr lang="el-GR" dirty="0" smtClean="0"/>
              <a:t>/</a:t>
            </a:r>
            <a:r>
              <a:rPr lang="el-GR" dirty="0" err="1" smtClean="0"/>
              <a:t>πιμαβανσερίνη</a:t>
            </a:r>
            <a:r>
              <a:rPr lang="el-GR" dirty="0" smtClean="0"/>
              <a:t> </a:t>
            </a:r>
            <a:r>
              <a:rPr lang="el-GR" dirty="0"/>
              <a:t>για </a:t>
            </a:r>
            <a:r>
              <a:rPr lang="el-GR" dirty="0" smtClean="0"/>
              <a:t>ψύχωση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αντιμετώπιση </a:t>
            </a:r>
            <a:r>
              <a:rPr lang="el-GR" dirty="0"/>
              <a:t>δυσκοιλιότητας και σιαλόρροιας με φαρμακευτικά και μη φαρμακευτικά μέσα</a:t>
            </a:r>
          </a:p>
        </p:txBody>
      </p:sp>
    </p:spTree>
    <p:extLst>
      <p:ext uri="{BB962C8B-B14F-4D97-AF65-F5344CB8AC3E}">
        <p14:creationId xmlns:p14="http://schemas.microsoft.com/office/powerpoint/2010/main" val="415577697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1569</TotalTime>
  <Words>936</Words>
  <Application>Microsoft Office PowerPoint</Application>
  <PresentationFormat>Προβολή στην οθόνη (4:3)</PresentationFormat>
  <Paragraphs>156</Paragraphs>
  <Slides>31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34" baseType="lpstr">
      <vt:lpstr>Arial</vt:lpstr>
      <vt:lpstr>Calibri</vt:lpstr>
      <vt:lpstr>Θέμα του Office</vt:lpstr>
      <vt:lpstr>Διατροφή – Εργαστήριο</vt:lpstr>
      <vt:lpstr>Θεματολογία διάλεξης</vt:lpstr>
      <vt:lpstr>Ορισμός της νόσου Πάρκινσον</vt:lpstr>
      <vt:lpstr>Η παθογένεια της νόσου</vt:lpstr>
      <vt:lpstr>Παρουσίαση του PowerPoint</vt:lpstr>
      <vt:lpstr>Συμπτωματολογία</vt:lpstr>
      <vt:lpstr>Παρουσίαση του PowerPoint</vt:lpstr>
      <vt:lpstr>Παράγοντες κινδύνου</vt:lpstr>
      <vt:lpstr>Υποστηρικτική φαρμακευτική αγωγή</vt:lpstr>
      <vt:lpstr>Διατροφική Υποστήριξη</vt:lpstr>
      <vt:lpstr>Παρουσίαση του PowerPoint</vt:lpstr>
      <vt:lpstr>Η νόσος Αλτσχάιμερ</vt:lpstr>
      <vt:lpstr>Παθοφυσιολογία</vt:lpstr>
      <vt:lpstr>Παρουσίαση του PowerPoint</vt:lpstr>
      <vt:lpstr>Παρουσίαση του PowerPoint</vt:lpstr>
      <vt:lpstr>Κλινική Εικόνα &amp; Συμπτώματα</vt:lpstr>
      <vt:lpstr>Παρουσίαση του PowerPoint</vt:lpstr>
      <vt:lpstr>Παράγοντες Κινδύνου</vt:lpstr>
      <vt:lpstr>Θεραπεία</vt:lpstr>
      <vt:lpstr>Διατροφική υποστήριξη</vt:lpstr>
      <vt:lpstr>Παρουσίαση του PowerPoint</vt:lpstr>
      <vt:lpstr>Η πολλαπλή σκλήρυνση</vt:lpstr>
      <vt:lpstr>Κλινικές μορφές</vt:lpstr>
      <vt:lpstr>Η παθοφυσιολογία</vt:lpstr>
      <vt:lpstr>Παρουσίαση του PowerPoint</vt:lpstr>
      <vt:lpstr>Παρουσίαση του PowerPoint</vt:lpstr>
      <vt:lpstr>Παράγοντες κινδύνου</vt:lpstr>
      <vt:lpstr>θεραπεία</vt:lpstr>
      <vt:lpstr>Διατροφική υποστήριξη και τρόπος ζωής</vt:lpstr>
      <vt:lpstr>Παρουσίαση του PowerPoint</vt:lpstr>
      <vt:lpstr>Συζήτηση και ερωτήσεις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</dc:title>
  <dc:subject/>
  <dc:creator>user</dc:creator>
  <cp:keywords/>
  <dc:description>generated using python-pptx</dc:description>
  <cp:lastModifiedBy>user</cp:lastModifiedBy>
  <cp:revision>72</cp:revision>
  <dcterms:created xsi:type="dcterms:W3CDTF">2013-01-27T09:14:16Z</dcterms:created>
  <dcterms:modified xsi:type="dcterms:W3CDTF">2026-01-16T11:54:47Z</dcterms:modified>
  <cp:category/>
</cp:coreProperties>
</file>