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54"/>
  </p:notesMasterIdLst>
  <p:sldIdLst>
    <p:sldId id="299" r:id="rId2"/>
    <p:sldId id="494" r:id="rId3"/>
    <p:sldId id="258" r:id="rId4"/>
    <p:sldId id="259" r:id="rId5"/>
    <p:sldId id="260" r:id="rId6"/>
    <p:sldId id="261" r:id="rId7"/>
    <p:sldId id="262" r:id="rId8"/>
    <p:sldId id="263" r:id="rId9"/>
    <p:sldId id="264" r:id="rId10"/>
    <p:sldId id="265" r:id="rId11"/>
    <p:sldId id="268" r:id="rId12"/>
    <p:sldId id="269" r:id="rId13"/>
    <p:sldId id="270" r:id="rId14"/>
    <p:sldId id="271" r:id="rId15"/>
    <p:sldId id="272" r:id="rId16"/>
    <p:sldId id="273" r:id="rId17"/>
    <p:sldId id="274" r:id="rId18"/>
    <p:sldId id="275" r:id="rId19"/>
    <p:sldId id="333" r:id="rId20"/>
    <p:sldId id="498" r:id="rId21"/>
    <p:sldId id="335" r:id="rId22"/>
    <p:sldId id="495" r:id="rId23"/>
    <p:sldId id="503" r:id="rId24"/>
    <p:sldId id="266" r:id="rId25"/>
    <p:sldId id="285" r:id="rId26"/>
    <p:sldId id="334" r:id="rId27"/>
    <p:sldId id="276" r:id="rId28"/>
    <p:sldId id="277" r:id="rId29"/>
    <p:sldId id="501" r:id="rId30"/>
    <p:sldId id="548" r:id="rId31"/>
    <p:sldId id="278" r:id="rId32"/>
    <p:sldId id="279" r:id="rId33"/>
    <p:sldId id="282" r:id="rId34"/>
    <p:sldId id="283" r:id="rId35"/>
    <p:sldId id="284" r:id="rId36"/>
    <p:sldId id="549" r:id="rId37"/>
    <p:sldId id="504" r:id="rId38"/>
    <p:sldId id="505" r:id="rId39"/>
    <p:sldId id="506" r:id="rId40"/>
    <p:sldId id="507" r:id="rId41"/>
    <p:sldId id="314" r:id="rId42"/>
    <p:sldId id="329" r:id="rId43"/>
    <p:sldId id="338" r:id="rId44"/>
    <p:sldId id="637" r:id="rId45"/>
    <p:sldId id="508" r:id="rId46"/>
    <p:sldId id="294" r:id="rId47"/>
    <p:sldId id="295" r:id="rId48"/>
    <p:sldId id="500" r:id="rId49"/>
    <p:sldId id="545" r:id="rId50"/>
    <p:sldId id="546" r:id="rId51"/>
    <p:sldId id="547" r:id="rId52"/>
    <p:sldId id="301" r:id="rId5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5pPr>
    <a:lvl6pPr marL="2286000" algn="l" defTabSz="914400" rtl="0" eaLnBrk="1" latinLnBrk="0" hangingPunct="1">
      <a:defRPr kern="1200">
        <a:solidFill>
          <a:schemeClr val="tx1"/>
        </a:solidFill>
        <a:latin typeface="Tw Cen MT" panose="020B0602020104020603" pitchFamily="34" charset="77"/>
        <a:ea typeface="ＭＳ Ｐゴシック" panose="020B0600070205080204" pitchFamily="34" charset="-128"/>
        <a:cs typeface="+mn-cs"/>
      </a:defRPr>
    </a:lvl6pPr>
    <a:lvl7pPr marL="2743200" algn="l" defTabSz="914400" rtl="0" eaLnBrk="1" latinLnBrk="0" hangingPunct="1">
      <a:defRPr kern="1200">
        <a:solidFill>
          <a:schemeClr val="tx1"/>
        </a:solidFill>
        <a:latin typeface="Tw Cen MT" panose="020B0602020104020603" pitchFamily="34" charset="77"/>
        <a:ea typeface="ＭＳ Ｐゴシック" panose="020B0600070205080204" pitchFamily="34" charset="-128"/>
        <a:cs typeface="+mn-cs"/>
      </a:defRPr>
    </a:lvl7pPr>
    <a:lvl8pPr marL="3200400" algn="l" defTabSz="914400" rtl="0" eaLnBrk="1" latinLnBrk="0" hangingPunct="1">
      <a:defRPr kern="1200">
        <a:solidFill>
          <a:schemeClr val="tx1"/>
        </a:solidFill>
        <a:latin typeface="Tw Cen MT" panose="020B0602020104020603" pitchFamily="34" charset="77"/>
        <a:ea typeface="ＭＳ Ｐゴシック" panose="020B0600070205080204" pitchFamily="34" charset="-128"/>
        <a:cs typeface="+mn-cs"/>
      </a:defRPr>
    </a:lvl8pPr>
    <a:lvl9pPr marL="3657600" algn="l" defTabSz="914400" rtl="0" eaLnBrk="1" latinLnBrk="0" hangingPunct="1">
      <a:defRPr kern="1200">
        <a:solidFill>
          <a:schemeClr val="tx1"/>
        </a:solidFill>
        <a:latin typeface="Tw Cen MT" panose="020B0602020104020603" pitchFamily="34"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2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5"/>
    <p:restoredTop sz="95775"/>
  </p:normalViewPr>
  <p:slideViewPr>
    <p:cSldViewPr showGuides="1">
      <p:cViewPr varScale="1">
        <p:scale>
          <a:sx n="105" d="100"/>
          <a:sy n="105" d="100"/>
        </p:scale>
        <p:origin x="1904" y="200"/>
      </p:cViewPr>
      <p:guideLst>
        <p:guide orient="horz" pos="1026"/>
        <p:guide pos="2880"/>
      </p:guideLst>
    </p:cSldViewPr>
  </p:slideViewPr>
  <p:outlineViewPr>
    <p:cViewPr>
      <p:scale>
        <a:sx n="33" d="100"/>
        <a:sy n="33" d="100"/>
      </p:scale>
      <p:origin x="0" y="-29608"/>
    </p:cViewPr>
  </p:outlineViewPr>
  <p:notesTextViewPr>
    <p:cViewPr>
      <p:scale>
        <a:sx n="100" d="100"/>
        <a:sy n="100" d="100"/>
      </p:scale>
      <p:origin x="0" y="0"/>
    </p:cViewPr>
  </p:notesTextViewPr>
  <p:sorterViewPr>
    <p:cViewPr>
      <p:scale>
        <a:sx n="71" d="100"/>
        <a:sy n="71" d="100"/>
      </p:scale>
      <p:origin x="0" y="8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0393DDA1-389F-9A49-ABF3-42187015BE1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l-GR" dirty="0"/>
          </a:p>
        </p:txBody>
      </p:sp>
      <p:sp>
        <p:nvSpPr>
          <p:cNvPr id="3" name="2 - Θέση ημερομηνίας">
            <a:extLst>
              <a:ext uri="{FF2B5EF4-FFF2-40B4-BE49-F238E27FC236}">
                <a16:creationId xmlns:a16="http://schemas.microsoft.com/office/drawing/2014/main" id="{823E41E7-36D4-9C4C-B03E-0117B393EAD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DC61897F-13C7-DE4D-8975-86B490FCFF5A}" type="datetimeFigureOut">
              <a:rPr lang="el-GR" altLang="en-US"/>
              <a:pPr/>
              <a:t>23/11/22</a:t>
            </a:fld>
            <a:endParaRPr lang="el-GR" altLang="en-US" dirty="0"/>
          </a:p>
        </p:txBody>
      </p:sp>
      <p:sp>
        <p:nvSpPr>
          <p:cNvPr id="4" name="3 - Θέση εικόνας διαφάνειας">
            <a:extLst>
              <a:ext uri="{FF2B5EF4-FFF2-40B4-BE49-F238E27FC236}">
                <a16:creationId xmlns:a16="http://schemas.microsoft.com/office/drawing/2014/main" id="{B83CFFDC-2E8F-A546-A0F2-44EFD874EA1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dirty="0"/>
          </a:p>
        </p:txBody>
      </p:sp>
      <p:sp>
        <p:nvSpPr>
          <p:cNvPr id="5" name="4 - Θέση σημειώσεων">
            <a:extLst>
              <a:ext uri="{FF2B5EF4-FFF2-40B4-BE49-F238E27FC236}">
                <a16:creationId xmlns:a16="http://schemas.microsoft.com/office/drawing/2014/main" id="{1E7BABCA-4EC8-F14F-B971-35D19A4F5F37}"/>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altLang="en-US"/>
              <a:t>Kλικ για επεξεργασία των στυλ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p>
        </p:txBody>
      </p:sp>
      <p:sp>
        <p:nvSpPr>
          <p:cNvPr id="6" name="5 - Θέση υποσέλιδου">
            <a:extLst>
              <a:ext uri="{FF2B5EF4-FFF2-40B4-BE49-F238E27FC236}">
                <a16:creationId xmlns:a16="http://schemas.microsoft.com/office/drawing/2014/main" id="{6DDB4C6E-DC5E-E949-8BF2-E978E315DE0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l-GR" dirty="0"/>
          </a:p>
        </p:txBody>
      </p:sp>
      <p:sp>
        <p:nvSpPr>
          <p:cNvPr id="7" name="6 - Θέση αριθμού διαφάνειας">
            <a:extLst>
              <a:ext uri="{FF2B5EF4-FFF2-40B4-BE49-F238E27FC236}">
                <a16:creationId xmlns:a16="http://schemas.microsoft.com/office/drawing/2014/main" id="{EF2B3A29-B37E-B445-8206-FBCFC73F527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C85C03B-CD49-974A-9018-A56BD9FE9E75}" type="slidenum">
              <a:rPr lang="el-GR" altLang="en-US"/>
              <a:pPr/>
              <a:t>‹#›</a:t>
            </a:fld>
            <a:endParaRPr lang="el-GR"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5C03B-CD49-974A-9018-A56BD9FE9E75}" type="slidenum">
              <a:rPr lang="el-GR" altLang="en-US" smtClean="0"/>
              <a:pPr/>
              <a:t>1</a:t>
            </a:fld>
            <a:endParaRPr lang="el-GR" altLang="en-US" dirty="0"/>
          </a:p>
        </p:txBody>
      </p:sp>
    </p:spTree>
    <p:extLst>
      <p:ext uri="{BB962C8B-B14F-4D97-AF65-F5344CB8AC3E}">
        <p14:creationId xmlns:p14="http://schemas.microsoft.com/office/powerpoint/2010/main" val="319592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Tree>
    <p:extLst>
      <p:ext uri="{BB962C8B-B14F-4D97-AF65-F5344CB8AC3E}">
        <p14:creationId xmlns:p14="http://schemas.microsoft.com/office/powerpoint/2010/main" val="2335499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Tree>
    <p:extLst>
      <p:ext uri="{BB962C8B-B14F-4D97-AF65-F5344CB8AC3E}">
        <p14:creationId xmlns:p14="http://schemas.microsoft.com/office/powerpoint/2010/main" val="288766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Tree>
    <p:extLst>
      <p:ext uri="{BB962C8B-B14F-4D97-AF65-F5344CB8AC3E}">
        <p14:creationId xmlns:p14="http://schemas.microsoft.com/office/powerpoint/2010/main" val="78417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Tree>
    <p:extLst>
      <p:ext uri="{BB962C8B-B14F-4D97-AF65-F5344CB8AC3E}">
        <p14:creationId xmlns:p14="http://schemas.microsoft.com/office/powerpoint/2010/main" val="749749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Tree>
    <p:extLst>
      <p:ext uri="{BB962C8B-B14F-4D97-AF65-F5344CB8AC3E}">
        <p14:creationId xmlns:p14="http://schemas.microsoft.com/office/powerpoint/2010/main" val="2955001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l-GR" sz="1200" dirty="0">
                <a:effectLst/>
                <a:latin typeface="+mn-lt"/>
                <a:ea typeface="+mn-ea"/>
                <a:cs typeface="+mn-cs"/>
                <a:sym typeface="Calibri"/>
              </a:rPr>
              <a:t>Το </a:t>
            </a:r>
            <a:r>
              <a:rPr lang="el-GR" sz="1200" dirty="0" err="1">
                <a:effectLst/>
                <a:latin typeface="+mn-lt"/>
                <a:ea typeface="+mn-ea"/>
                <a:cs typeface="+mn-cs"/>
                <a:sym typeface="Calibri"/>
              </a:rPr>
              <a:t>σενάριο</a:t>
            </a:r>
            <a:r>
              <a:rPr lang="el-GR" sz="1200" dirty="0">
                <a:effectLst/>
                <a:latin typeface="+mn-lt"/>
                <a:ea typeface="+mn-ea"/>
                <a:cs typeface="+mn-cs"/>
                <a:sym typeface="Calibri"/>
              </a:rPr>
              <a:t> που </a:t>
            </a:r>
            <a:r>
              <a:rPr lang="el-GR" sz="1200" dirty="0" err="1">
                <a:effectLst/>
                <a:latin typeface="+mn-lt"/>
                <a:ea typeface="+mn-ea"/>
                <a:cs typeface="+mn-cs"/>
                <a:sym typeface="Calibri"/>
              </a:rPr>
              <a:t>αναπτύσσεται</a:t>
            </a:r>
            <a:r>
              <a:rPr lang="el-GR" sz="1200" dirty="0">
                <a:effectLst/>
                <a:latin typeface="+mn-lt"/>
                <a:ea typeface="+mn-ea"/>
                <a:cs typeface="+mn-cs"/>
                <a:sym typeface="Calibri"/>
              </a:rPr>
              <a:t> στο </a:t>
            </a:r>
            <a:r>
              <a:rPr lang="el-GR" sz="1200" dirty="0" err="1">
                <a:effectLst/>
                <a:latin typeface="+mn-lt"/>
                <a:ea typeface="+mn-ea"/>
                <a:cs typeface="+mn-cs"/>
                <a:sym typeface="Calibri"/>
              </a:rPr>
              <a:t>παιχνίδι</a:t>
            </a:r>
            <a:r>
              <a:rPr lang="el-GR" sz="1200" dirty="0">
                <a:effectLst/>
                <a:latin typeface="+mn-lt"/>
                <a:ea typeface="+mn-ea"/>
                <a:cs typeface="+mn-cs"/>
                <a:sym typeface="Calibri"/>
              </a:rPr>
              <a:t>, </a:t>
            </a:r>
            <a:r>
              <a:rPr lang="el-GR" sz="1200" dirty="0" err="1">
                <a:effectLst/>
                <a:latin typeface="+mn-lt"/>
                <a:ea typeface="+mn-ea"/>
                <a:cs typeface="+mn-cs"/>
                <a:sym typeface="Calibri"/>
              </a:rPr>
              <a:t>καλει</a:t>
            </a:r>
            <a:r>
              <a:rPr lang="el-GR" sz="1200" dirty="0">
                <a:effectLst/>
                <a:latin typeface="+mn-lt"/>
                <a:ea typeface="+mn-ea"/>
                <a:cs typeface="+mn-cs"/>
                <a:sym typeface="Calibri"/>
              </a:rPr>
              <a:t>́ τους </a:t>
            </a:r>
            <a:r>
              <a:rPr lang="el-GR" sz="1200" dirty="0" err="1">
                <a:effectLst/>
                <a:latin typeface="+mn-lt"/>
                <a:ea typeface="+mn-ea"/>
                <a:cs typeface="+mn-cs"/>
                <a:sym typeface="Calibri"/>
              </a:rPr>
              <a:t>χρήστες</a:t>
            </a:r>
            <a:r>
              <a:rPr lang="el-GR" sz="1200" dirty="0">
                <a:effectLst/>
                <a:latin typeface="+mn-lt"/>
                <a:ea typeface="+mn-ea"/>
                <a:cs typeface="+mn-cs"/>
                <a:sym typeface="Calibri"/>
              </a:rPr>
              <a:t>, να </a:t>
            </a:r>
            <a:r>
              <a:rPr lang="el-GR" sz="1200" dirty="0" err="1">
                <a:effectLst/>
                <a:latin typeface="+mn-lt"/>
                <a:ea typeface="+mn-ea"/>
                <a:cs typeface="+mn-cs"/>
                <a:sym typeface="Calibri"/>
              </a:rPr>
              <a:t>σώσουν</a:t>
            </a:r>
            <a:r>
              <a:rPr lang="el-GR" sz="1200" dirty="0">
                <a:effectLst/>
                <a:latin typeface="+mn-lt"/>
                <a:ea typeface="+mn-ea"/>
                <a:cs typeface="+mn-cs"/>
                <a:sym typeface="Calibri"/>
              </a:rPr>
              <a:t> την </a:t>
            </a:r>
            <a:r>
              <a:rPr lang="el-GR" sz="1200" dirty="0" err="1">
                <a:effectLst/>
                <a:latin typeface="+mn-lt"/>
                <a:ea typeface="+mn-ea"/>
                <a:cs typeface="+mn-cs"/>
                <a:sym typeface="Calibri"/>
              </a:rPr>
              <a:t>θαλάσσια</a:t>
            </a:r>
            <a:r>
              <a:rPr lang="el-GR" sz="1200" dirty="0">
                <a:effectLst/>
                <a:latin typeface="+mn-lt"/>
                <a:ea typeface="+mn-ea"/>
                <a:cs typeface="+mn-cs"/>
                <a:sym typeface="Calibri"/>
              </a:rPr>
              <a:t> </a:t>
            </a:r>
            <a:r>
              <a:rPr lang="el-GR" sz="1200" dirty="0" err="1">
                <a:effectLst/>
                <a:latin typeface="+mn-lt"/>
                <a:ea typeface="+mn-ea"/>
                <a:cs typeface="+mn-cs"/>
                <a:sym typeface="Calibri"/>
              </a:rPr>
              <a:t>χελώνα</a:t>
            </a:r>
            <a:r>
              <a:rPr lang="el-GR" sz="1200" dirty="0">
                <a:effectLst/>
                <a:latin typeface="+mn-lt"/>
                <a:ea typeface="+mn-ea"/>
                <a:cs typeface="+mn-cs"/>
                <a:sym typeface="Calibri"/>
              </a:rPr>
              <a:t> </a:t>
            </a:r>
            <a:r>
              <a:rPr lang="el-GR" sz="1200" dirty="0" err="1">
                <a:effectLst/>
                <a:latin typeface="+mn-lt"/>
                <a:ea typeface="+mn-ea"/>
                <a:cs typeface="+mn-cs"/>
                <a:sym typeface="Calibri"/>
              </a:rPr>
              <a:t>Έλλη</a:t>
            </a:r>
            <a:r>
              <a:rPr lang="el-GR" sz="1200" dirty="0">
                <a:effectLst/>
                <a:latin typeface="+mn-lt"/>
                <a:ea typeface="+mn-ea"/>
                <a:cs typeface="+mn-cs"/>
                <a:sym typeface="Calibri"/>
              </a:rPr>
              <a:t>, </a:t>
            </a:r>
            <a:r>
              <a:rPr lang="el-GR" sz="1200" dirty="0" err="1">
                <a:effectLst/>
                <a:latin typeface="+mn-lt"/>
                <a:ea typeface="+mn-ea"/>
                <a:cs typeface="+mn-cs"/>
                <a:sym typeface="Calibri"/>
              </a:rPr>
              <a:t>απο</a:t>
            </a:r>
            <a:r>
              <a:rPr lang="el-GR" sz="1200" dirty="0">
                <a:effectLst/>
                <a:latin typeface="+mn-lt"/>
                <a:ea typeface="+mn-ea"/>
                <a:cs typeface="+mn-cs"/>
                <a:sym typeface="Calibri"/>
              </a:rPr>
              <a:t>́ </a:t>
            </a:r>
            <a:r>
              <a:rPr lang="el-GR" sz="1200" dirty="0" err="1">
                <a:effectLst/>
                <a:latin typeface="+mn-lt"/>
                <a:ea typeface="+mn-ea"/>
                <a:cs typeface="+mn-cs"/>
                <a:sym typeface="Calibri"/>
              </a:rPr>
              <a:t>έναν</a:t>
            </a:r>
            <a:r>
              <a:rPr lang="el-GR" sz="1200" dirty="0">
                <a:effectLst/>
                <a:latin typeface="+mn-lt"/>
                <a:ea typeface="+mn-ea"/>
                <a:cs typeface="+mn-cs"/>
                <a:sym typeface="Calibri"/>
              </a:rPr>
              <a:t> </a:t>
            </a:r>
            <a:r>
              <a:rPr lang="el-GR" sz="1200" dirty="0" err="1">
                <a:effectLst/>
                <a:latin typeface="+mn-lt"/>
                <a:ea typeface="+mn-ea"/>
                <a:cs typeface="+mn-cs"/>
                <a:sym typeface="Calibri"/>
              </a:rPr>
              <a:t>επιστήμονα</a:t>
            </a:r>
            <a:r>
              <a:rPr lang="el-GR" sz="1200" dirty="0">
                <a:effectLst/>
                <a:latin typeface="+mn-lt"/>
                <a:ea typeface="+mn-ea"/>
                <a:cs typeface="+mn-cs"/>
                <a:sym typeface="Calibri"/>
              </a:rPr>
              <a:t> που την </a:t>
            </a:r>
            <a:r>
              <a:rPr lang="el-GR" sz="1200" dirty="0" err="1">
                <a:effectLst/>
                <a:latin typeface="+mn-lt"/>
                <a:ea typeface="+mn-ea"/>
                <a:cs typeface="+mn-cs"/>
                <a:sym typeface="Calibri"/>
              </a:rPr>
              <a:t>έχει</a:t>
            </a:r>
            <a:r>
              <a:rPr lang="el-GR" sz="1200" dirty="0">
                <a:effectLst/>
                <a:latin typeface="+mn-lt"/>
                <a:ea typeface="+mn-ea"/>
                <a:cs typeface="+mn-cs"/>
                <a:sym typeface="Calibri"/>
              </a:rPr>
              <a:t> </a:t>
            </a:r>
            <a:r>
              <a:rPr lang="el-GR" sz="1200" dirty="0" err="1">
                <a:effectLst/>
                <a:latin typeface="+mn-lt"/>
                <a:ea typeface="+mn-ea"/>
                <a:cs typeface="+mn-cs"/>
                <a:sym typeface="Calibri"/>
              </a:rPr>
              <a:t>απαγάγει</a:t>
            </a:r>
            <a:r>
              <a:rPr lang="el-GR" sz="1200" dirty="0">
                <a:effectLst/>
                <a:latin typeface="+mn-lt"/>
                <a:ea typeface="+mn-ea"/>
                <a:cs typeface="+mn-cs"/>
                <a:sym typeface="Calibri"/>
              </a:rPr>
              <a:t>, με </a:t>
            </a:r>
            <a:r>
              <a:rPr lang="el-GR" sz="1200" dirty="0" err="1">
                <a:effectLst/>
                <a:latin typeface="+mn-lt"/>
                <a:ea typeface="+mn-ea"/>
                <a:cs typeface="+mn-cs"/>
                <a:sym typeface="Calibri"/>
              </a:rPr>
              <a:t>σκοπο</a:t>
            </a:r>
            <a:r>
              <a:rPr lang="el-GR" sz="1200" dirty="0">
                <a:effectLst/>
                <a:latin typeface="+mn-lt"/>
                <a:ea typeface="+mn-ea"/>
                <a:cs typeface="+mn-cs"/>
                <a:sym typeface="Calibri"/>
              </a:rPr>
              <a:t>́ να </a:t>
            </a:r>
            <a:r>
              <a:rPr lang="el-GR" sz="1200" dirty="0" err="1">
                <a:effectLst/>
                <a:latin typeface="+mn-lt"/>
                <a:ea typeface="+mn-ea"/>
                <a:cs typeface="+mn-cs"/>
                <a:sym typeface="Calibri"/>
              </a:rPr>
              <a:t>καταστρέψει</a:t>
            </a:r>
            <a:r>
              <a:rPr lang="el-GR" sz="1200" dirty="0">
                <a:effectLst/>
                <a:latin typeface="+mn-lt"/>
                <a:ea typeface="+mn-ea"/>
                <a:cs typeface="+mn-cs"/>
                <a:sym typeface="Calibri"/>
              </a:rPr>
              <a:t> το </a:t>
            </a:r>
            <a:r>
              <a:rPr lang="el-GR" sz="1200" dirty="0" err="1">
                <a:effectLst/>
                <a:latin typeface="+mn-lt"/>
                <a:ea typeface="+mn-ea"/>
                <a:cs typeface="+mn-cs"/>
                <a:sym typeface="Calibri"/>
              </a:rPr>
              <a:t>περιβάλλον</a:t>
            </a:r>
            <a:r>
              <a:rPr lang="el-GR" sz="1200" dirty="0">
                <a:effectLst/>
                <a:latin typeface="+mn-lt"/>
                <a:ea typeface="+mn-ea"/>
                <a:cs typeface="+mn-cs"/>
                <a:sym typeface="Calibri"/>
              </a:rPr>
              <a:t>. Η </a:t>
            </a:r>
            <a:r>
              <a:rPr lang="el-GR" sz="1200" dirty="0" err="1">
                <a:effectLst/>
                <a:latin typeface="+mn-lt"/>
                <a:ea typeface="+mn-ea"/>
                <a:cs typeface="+mn-cs"/>
                <a:sym typeface="Calibri"/>
              </a:rPr>
              <a:t>Έλλη</a:t>
            </a:r>
            <a:r>
              <a:rPr lang="el-GR" sz="1200" dirty="0">
                <a:effectLst/>
                <a:latin typeface="+mn-lt"/>
                <a:ea typeface="+mn-ea"/>
                <a:cs typeface="+mn-cs"/>
                <a:sym typeface="Calibri"/>
              </a:rPr>
              <a:t> </a:t>
            </a:r>
            <a:r>
              <a:rPr lang="el-GR" sz="1200" dirty="0" err="1">
                <a:effectLst/>
                <a:latin typeface="+mn-lt"/>
                <a:ea typeface="+mn-ea"/>
                <a:cs typeface="+mn-cs"/>
                <a:sym typeface="Calibri"/>
              </a:rPr>
              <a:t>αφήνει</a:t>
            </a:r>
            <a:r>
              <a:rPr lang="el-GR" sz="1200" dirty="0">
                <a:effectLst/>
                <a:latin typeface="+mn-lt"/>
                <a:ea typeface="+mn-ea"/>
                <a:cs typeface="+mn-cs"/>
                <a:sym typeface="Calibri"/>
              </a:rPr>
              <a:t> </a:t>
            </a:r>
            <a:r>
              <a:rPr lang="el-GR" sz="1200" dirty="0" err="1">
                <a:effectLst/>
                <a:latin typeface="+mn-lt"/>
                <a:ea typeface="+mn-ea"/>
                <a:cs typeface="+mn-cs"/>
                <a:sym typeface="Calibri"/>
              </a:rPr>
              <a:t>απο</a:t>
            </a:r>
            <a:r>
              <a:rPr lang="el-GR" sz="1200" dirty="0">
                <a:effectLst/>
                <a:latin typeface="+mn-lt"/>
                <a:ea typeface="+mn-ea"/>
                <a:cs typeface="+mn-cs"/>
                <a:sym typeface="Calibri"/>
              </a:rPr>
              <a:t>́ </a:t>
            </a:r>
            <a:r>
              <a:rPr lang="el-GR" sz="1200" dirty="0" err="1">
                <a:effectLst/>
                <a:latin typeface="+mn-lt"/>
                <a:ea typeface="+mn-ea"/>
                <a:cs typeface="+mn-cs"/>
                <a:sym typeface="Calibri"/>
              </a:rPr>
              <a:t>ένα</a:t>
            </a:r>
            <a:r>
              <a:rPr lang="el-GR" sz="1200" dirty="0">
                <a:effectLst/>
                <a:latin typeface="+mn-lt"/>
                <a:ea typeface="+mn-ea"/>
                <a:cs typeface="+mn-cs"/>
                <a:sym typeface="Calibri"/>
              </a:rPr>
              <a:t> </a:t>
            </a:r>
            <a:r>
              <a:rPr lang="el-GR" sz="1200" dirty="0" err="1">
                <a:effectLst/>
                <a:latin typeface="+mn-lt"/>
                <a:ea typeface="+mn-ea"/>
                <a:cs typeface="+mn-cs"/>
                <a:sym typeface="Calibri"/>
              </a:rPr>
              <a:t>στοιχείο</a:t>
            </a:r>
            <a:r>
              <a:rPr lang="el-GR" sz="1200" dirty="0">
                <a:effectLst/>
                <a:latin typeface="+mn-lt"/>
                <a:ea typeface="+mn-ea"/>
                <a:cs typeface="+mn-cs"/>
                <a:sym typeface="Calibri"/>
              </a:rPr>
              <a:t> σε </a:t>
            </a:r>
            <a:r>
              <a:rPr lang="el-GR" sz="1200" dirty="0" err="1">
                <a:effectLst/>
                <a:latin typeface="+mn-lt"/>
                <a:ea typeface="+mn-ea"/>
                <a:cs typeface="+mn-cs"/>
                <a:sym typeface="Calibri"/>
              </a:rPr>
              <a:t>κάθε</a:t>
            </a:r>
            <a:r>
              <a:rPr lang="el-GR" sz="1200" dirty="0">
                <a:effectLst/>
                <a:latin typeface="+mn-lt"/>
                <a:ea typeface="+mn-ea"/>
                <a:cs typeface="+mn-cs"/>
                <a:sym typeface="Calibri"/>
              </a:rPr>
              <a:t> μια </a:t>
            </a:r>
            <a:r>
              <a:rPr lang="el-GR" sz="1200" dirty="0" err="1">
                <a:effectLst/>
                <a:latin typeface="+mn-lt"/>
                <a:ea typeface="+mn-ea"/>
                <a:cs typeface="+mn-cs"/>
                <a:sym typeface="Calibri"/>
              </a:rPr>
              <a:t>απο</a:t>
            </a:r>
            <a:r>
              <a:rPr lang="el-GR" sz="1200" dirty="0">
                <a:effectLst/>
                <a:latin typeface="+mn-lt"/>
                <a:ea typeface="+mn-ea"/>
                <a:cs typeface="+mn-cs"/>
                <a:sym typeface="Calibri"/>
              </a:rPr>
              <a:t>́ τις 5 </a:t>
            </a:r>
            <a:r>
              <a:rPr lang="el-GR" sz="1200" dirty="0" err="1">
                <a:effectLst/>
                <a:latin typeface="+mn-lt"/>
                <a:ea typeface="+mn-ea"/>
                <a:cs typeface="+mn-cs"/>
                <a:sym typeface="Calibri"/>
              </a:rPr>
              <a:t>τοποθεσίες</a:t>
            </a:r>
            <a:r>
              <a:rPr lang="el-GR" sz="1200" dirty="0">
                <a:effectLst/>
                <a:latin typeface="+mn-lt"/>
                <a:ea typeface="+mn-ea"/>
                <a:cs typeface="+mn-cs"/>
                <a:sym typeface="Calibri"/>
              </a:rPr>
              <a:t>, που </a:t>
            </a:r>
            <a:r>
              <a:rPr lang="el-GR" sz="1200" dirty="0" err="1">
                <a:effectLst/>
                <a:latin typeface="+mn-lt"/>
                <a:ea typeface="+mn-ea"/>
                <a:cs typeface="+mn-cs"/>
                <a:sym typeface="Calibri"/>
              </a:rPr>
              <a:t>συνθέτουν</a:t>
            </a:r>
            <a:r>
              <a:rPr lang="el-GR" sz="1200" dirty="0">
                <a:effectLst/>
                <a:latin typeface="+mn-lt"/>
                <a:ea typeface="+mn-ea"/>
                <a:cs typeface="+mn-cs"/>
                <a:sym typeface="Calibri"/>
              </a:rPr>
              <a:t> </a:t>
            </a:r>
            <a:r>
              <a:rPr lang="el-GR" sz="1200" dirty="0" err="1">
                <a:effectLst/>
                <a:latin typeface="+mn-lt"/>
                <a:ea typeface="+mn-ea"/>
                <a:cs typeface="+mn-cs"/>
                <a:sym typeface="Calibri"/>
              </a:rPr>
              <a:t>έναν</a:t>
            </a:r>
            <a:r>
              <a:rPr lang="el-GR" sz="1200" dirty="0">
                <a:effectLst/>
                <a:latin typeface="+mn-lt"/>
                <a:ea typeface="+mn-ea"/>
                <a:cs typeface="+mn-cs"/>
                <a:sym typeface="Calibri"/>
              </a:rPr>
              <a:t> </a:t>
            </a:r>
            <a:r>
              <a:rPr lang="el-GR" sz="1200" dirty="0" err="1">
                <a:effectLst/>
                <a:latin typeface="+mn-lt"/>
                <a:ea typeface="+mn-ea"/>
                <a:cs typeface="+mn-cs"/>
                <a:sym typeface="Calibri"/>
              </a:rPr>
              <a:t>κωδικο</a:t>
            </a:r>
            <a:r>
              <a:rPr lang="el-GR" sz="1200" dirty="0">
                <a:effectLst/>
                <a:latin typeface="+mn-lt"/>
                <a:ea typeface="+mn-ea"/>
                <a:cs typeface="+mn-cs"/>
                <a:sym typeface="Calibri"/>
              </a:rPr>
              <a:t>́ για την </a:t>
            </a:r>
            <a:r>
              <a:rPr lang="el-GR" sz="1200" dirty="0" err="1">
                <a:effectLst/>
                <a:latin typeface="+mn-lt"/>
                <a:ea typeface="+mn-ea"/>
                <a:cs typeface="+mn-cs"/>
                <a:sym typeface="Calibri"/>
              </a:rPr>
              <a:t>απελευθέρωση</a:t>
            </a:r>
            <a:r>
              <a:rPr lang="el-GR" sz="1200" dirty="0">
                <a:effectLst/>
                <a:latin typeface="+mn-lt"/>
                <a:ea typeface="+mn-ea"/>
                <a:cs typeface="+mn-cs"/>
                <a:sym typeface="Calibri"/>
              </a:rPr>
              <a:t> της. Το </a:t>
            </a:r>
            <a:r>
              <a:rPr lang="el-GR" sz="1200" dirty="0" err="1">
                <a:effectLst/>
                <a:latin typeface="+mn-lt"/>
                <a:ea typeface="+mn-ea"/>
                <a:cs typeface="+mn-cs"/>
                <a:sym typeface="Calibri"/>
              </a:rPr>
              <a:t>επαυξημένο</a:t>
            </a:r>
            <a:r>
              <a:rPr lang="el-GR" sz="1200" dirty="0">
                <a:effectLst/>
                <a:latin typeface="+mn-lt"/>
                <a:ea typeface="+mn-ea"/>
                <a:cs typeface="+mn-cs"/>
                <a:sym typeface="Calibri"/>
              </a:rPr>
              <a:t> </a:t>
            </a:r>
            <a:r>
              <a:rPr lang="el-GR" sz="1200" dirty="0" err="1">
                <a:effectLst/>
                <a:latin typeface="+mn-lt"/>
                <a:ea typeface="+mn-ea"/>
                <a:cs typeface="+mn-cs"/>
                <a:sym typeface="Calibri"/>
              </a:rPr>
              <a:t>περιεχόμενο</a:t>
            </a:r>
            <a:r>
              <a:rPr lang="el-GR" sz="1200" dirty="0">
                <a:effectLst/>
                <a:latin typeface="+mn-lt"/>
                <a:ea typeface="+mn-ea"/>
                <a:cs typeface="+mn-cs"/>
                <a:sym typeface="Calibri"/>
              </a:rPr>
              <a:t>, που </a:t>
            </a:r>
            <a:r>
              <a:rPr lang="el-GR" sz="1200" dirty="0" err="1">
                <a:effectLst/>
                <a:latin typeface="+mn-lt"/>
                <a:ea typeface="+mn-ea"/>
                <a:cs typeface="+mn-cs"/>
                <a:sym typeface="Calibri"/>
              </a:rPr>
              <a:t>ενεργοποιούταν</a:t>
            </a:r>
            <a:r>
              <a:rPr lang="el-GR" sz="1200" dirty="0">
                <a:effectLst/>
                <a:latin typeface="+mn-lt"/>
                <a:ea typeface="+mn-ea"/>
                <a:cs typeface="+mn-cs"/>
                <a:sym typeface="Calibri"/>
              </a:rPr>
              <a:t> σε </a:t>
            </a:r>
            <a:r>
              <a:rPr lang="el-GR" sz="1200" dirty="0" err="1">
                <a:effectLst/>
                <a:latin typeface="+mn-lt"/>
                <a:ea typeface="+mn-ea"/>
                <a:cs typeface="+mn-cs"/>
                <a:sym typeface="Calibri"/>
              </a:rPr>
              <a:t>κάθε</a:t>
            </a:r>
            <a:r>
              <a:rPr lang="el-GR" sz="1200" dirty="0">
                <a:effectLst/>
                <a:latin typeface="+mn-lt"/>
                <a:ea typeface="+mn-ea"/>
                <a:cs typeface="+mn-cs"/>
                <a:sym typeface="Calibri"/>
              </a:rPr>
              <a:t> </a:t>
            </a:r>
            <a:r>
              <a:rPr lang="el-GR" sz="1200" dirty="0" err="1">
                <a:effectLst/>
                <a:latin typeface="+mn-lt"/>
                <a:ea typeface="+mn-ea"/>
                <a:cs typeface="+mn-cs"/>
                <a:sym typeface="Calibri"/>
              </a:rPr>
              <a:t>τοποθεσία</a:t>
            </a:r>
            <a:r>
              <a:rPr lang="el-GR" sz="1200" dirty="0">
                <a:effectLst/>
                <a:latin typeface="+mn-lt"/>
                <a:ea typeface="+mn-ea"/>
                <a:cs typeface="+mn-cs"/>
                <a:sym typeface="Calibri"/>
              </a:rPr>
              <a:t> </a:t>
            </a:r>
            <a:r>
              <a:rPr lang="el-GR" sz="1200" dirty="0" err="1">
                <a:effectLst/>
                <a:latin typeface="+mn-lt"/>
                <a:ea typeface="+mn-ea"/>
                <a:cs typeface="+mn-cs"/>
                <a:sym typeface="Calibri"/>
              </a:rPr>
              <a:t>μέσω</a:t>
            </a:r>
            <a:r>
              <a:rPr lang="el-GR" sz="1200" dirty="0">
                <a:effectLst/>
                <a:latin typeface="+mn-lt"/>
                <a:ea typeface="+mn-ea"/>
                <a:cs typeface="+mn-cs"/>
                <a:sym typeface="Calibri"/>
              </a:rPr>
              <a:t> </a:t>
            </a:r>
            <a:r>
              <a:rPr lang="el-GR" sz="1200" dirty="0" err="1">
                <a:effectLst/>
                <a:latin typeface="+mn-lt"/>
                <a:ea typeface="+mn-ea"/>
                <a:cs typeface="+mn-cs"/>
                <a:sym typeface="Calibri"/>
              </a:rPr>
              <a:t>χωρικής</a:t>
            </a:r>
            <a:r>
              <a:rPr lang="el-GR" sz="1200" dirty="0">
                <a:effectLst/>
                <a:latin typeface="+mn-lt"/>
                <a:ea typeface="+mn-ea"/>
                <a:cs typeface="+mn-cs"/>
                <a:sym typeface="Calibri"/>
              </a:rPr>
              <a:t> </a:t>
            </a:r>
            <a:r>
              <a:rPr lang="el-GR" sz="1200" dirty="0" err="1">
                <a:effectLst/>
                <a:latin typeface="+mn-lt"/>
                <a:ea typeface="+mn-ea"/>
                <a:cs typeface="+mn-cs"/>
                <a:sym typeface="Calibri"/>
              </a:rPr>
              <a:t>παρακολούθησης</a:t>
            </a:r>
            <a:r>
              <a:rPr lang="el-GR" sz="1200" dirty="0">
                <a:effectLst/>
                <a:latin typeface="+mn-lt"/>
                <a:ea typeface="+mn-ea"/>
                <a:cs typeface="+mn-cs"/>
                <a:sym typeface="Calibri"/>
              </a:rPr>
              <a:t> </a:t>
            </a:r>
            <a:r>
              <a:rPr lang="en-GB" sz="1200" dirty="0">
                <a:effectLst/>
                <a:latin typeface="+mn-lt"/>
                <a:ea typeface="+mn-ea"/>
                <a:cs typeface="+mn-cs"/>
                <a:sym typeface="Calibri"/>
              </a:rPr>
              <a:t>GPS, </a:t>
            </a:r>
            <a:r>
              <a:rPr lang="el-GR" sz="1200" dirty="0" err="1">
                <a:effectLst/>
                <a:latin typeface="+mn-lt"/>
                <a:ea typeface="+mn-ea"/>
                <a:cs typeface="+mn-cs"/>
                <a:sym typeface="Calibri"/>
              </a:rPr>
              <a:t>αφορούσε</a:t>
            </a:r>
            <a:r>
              <a:rPr lang="el-GR" sz="1200" dirty="0">
                <a:effectLst/>
                <a:latin typeface="+mn-lt"/>
                <a:ea typeface="+mn-ea"/>
                <a:cs typeface="+mn-cs"/>
                <a:sym typeface="Calibri"/>
              </a:rPr>
              <a:t> στο </a:t>
            </a:r>
            <a:r>
              <a:rPr lang="el-GR" sz="1200" dirty="0" err="1">
                <a:effectLst/>
                <a:latin typeface="+mn-lt"/>
                <a:ea typeface="+mn-ea"/>
                <a:cs typeface="+mn-cs"/>
                <a:sym typeface="Calibri"/>
              </a:rPr>
              <a:t>πρώτο</a:t>
            </a:r>
            <a:r>
              <a:rPr lang="el-GR" sz="1200" dirty="0">
                <a:effectLst/>
                <a:latin typeface="+mn-lt"/>
                <a:ea typeface="+mn-ea"/>
                <a:cs typeface="+mn-cs"/>
                <a:sym typeface="Calibri"/>
              </a:rPr>
              <a:t> </a:t>
            </a:r>
            <a:r>
              <a:rPr lang="el-GR" sz="1200" dirty="0" err="1">
                <a:effectLst/>
                <a:latin typeface="+mn-lt"/>
                <a:ea typeface="+mn-ea"/>
                <a:cs typeface="+mn-cs"/>
                <a:sym typeface="Calibri"/>
              </a:rPr>
              <a:t>στάδιο</a:t>
            </a:r>
            <a:r>
              <a:rPr lang="el-GR" sz="1200" dirty="0">
                <a:effectLst/>
                <a:latin typeface="+mn-lt"/>
                <a:ea typeface="+mn-ea"/>
                <a:cs typeface="+mn-cs"/>
                <a:sym typeface="Calibri"/>
              </a:rPr>
              <a:t>, </a:t>
            </a:r>
            <a:r>
              <a:rPr lang="el-GR" sz="1200" dirty="0" err="1">
                <a:effectLst/>
                <a:latin typeface="+mn-lt"/>
                <a:ea typeface="+mn-ea"/>
                <a:cs typeface="+mn-cs"/>
                <a:sym typeface="Calibri"/>
              </a:rPr>
              <a:t>οπτικοακουστικο</a:t>
            </a:r>
            <a:r>
              <a:rPr lang="el-GR" sz="1200" dirty="0">
                <a:effectLst/>
                <a:latin typeface="+mn-lt"/>
                <a:ea typeface="+mn-ea"/>
                <a:cs typeface="+mn-cs"/>
                <a:sym typeface="Calibri"/>
              </a:rPr>
              <a:t>́ </a:t>
            </a:r>
            <a:r>
              <a:rPr lang="el-GR" sz="1200" dirty="0" err="1">
                <a:effectLst/>
                <a:latin typeface="+mn-lt"/>
                <a:ea typeface="+mn-ea"/>
                <a:cs typeface="+mn-cs"/>
                <a:sym typeface="Calibri"/>
              </a:rPr>
              <a:t>υλικο</a:t>
            </a:r>
            <a:r>
              <a:rPr lang="el-GR" sz="1200" dirty="0">
                <a:effectLst/>
                <a:latin typeface="+mn-lt"/>
                <a:ea typeface="+mn-ea"/>
                <a:cs typeface="+mn-cs"/>
                <a:sym typeface="Calibri"/>
              </a:rPr>
              <a:t>́ με τα </a:t>
            </a:r>
            <a:r>
              <a:rPr lang="el-GR" sz="1200" dirty="0" err="1">
                <a:effectLst/>
                <a:latin typeface="+mn-lt"/>
                <a:ea typeface="+mn-ea"/>
                <a:cs typeface="+mn-cs"/>
                <a:sym typeface="Calibri"/>
              </a:rPr>
              <a:t>προβλήματα</a:t>
            </a:r>
            <a:r>
              <a:rPr lang="el-GR" sz="1200" dirty="0">
                <a:effectLst/>
                <a:latin typeface="+mn-lt"/>
                <a:ea typeface="+mn-ea"/>
                <a:cs typeface="+mn-cs"/>
                <a:sym typeface="Calibri"/>
              </a:rPr>
              <a:t> </a:t>
            </a:r>
            <a:r>
              <a:rPr lang="el-GR" sz="1200" dirty="0" err="1">
                <a:effectLst/>
                <a:latin typeface="+mn-lt"/>
                <a:ea typeface="+mn-ea"/>
                <a:cs typeface="+mn-cs"/>
                <a:sym typeface="Calibri"/>
              </a:rPr>
              <a:t>ανα</a:t>
            </a:r>
            <a:r>
              <a:rPr lang="el-GR" sz="1200" dirty="0">
                <a:effectLst/>
                <a:latin typeface="+mn-lt"/>
                <a:ea typeface="+mn-ea"/>
                <a:cs typeface="+mn-cs"/>
                <a:sym typeface="Calibri"/>
              </a:rPr>
              <a:t>́ </a:t>
            </a:r>
            <a:r>
              <a:rPr lang="el-GR" sz="1200" dirty="0" err="1">
                <a:effectLst/>
                <a:latin typeface="+mn-lt"/>
                <a:ea typeface="+mn-ea"/>
                <a:cs typeface="+mn-cs"/>
                <a:sym typeface="Calibri"/>
              </a:rPr>
              <a:t>περιοχη</a:t>
            </a:r>
            <a:r>
              <a:rPr lang="el-GR" sz="1200" dirty="0">
                <a:effectLst/>
                <a:latin typeface="+mn-lt"/>
                <a:ea typeface="+mn-ea"/>
                <a:cs typeface="+mn-cs"/>
                <a:sym typeface="Calibri"/>
              </a:rPr>
              <a:t>́, και </a:t>
            </a:r>
            <a:r>
              <a:rPr lang="el-GR" sz="1200" dirty="0" err="1">
                <a:effectLst/>
                <a:latin typeface="+mn-lt"/>
                <a:ea typeface="+mn-ea"/>
                <a:cs typeface="+mn-cs"/>
                <a:sym typeface="Calibri"/>
              </a:rPr>
              <a:t>κατόπιν</a:t>
            </a:r>
            <a:r>
              <a:rPr lang="el-GR" sz="1200" dirty="0">
                <a:effectLst/>
                <a:latin typeface="+mn-lt"/>
                <a:ea typeface="+mn-ea"/>
                <a:cs typeface="+mn-cs"/>
                <a:sym typeface="Calibri"/>
              </a:rPr>
              <a:t> στο </a:t>
            </a:r>
            <a:r>
              <a:rPr lang="el-GR" sz="1200" dirty="0" err="1">
                <a:effectLst/>
                <a:latin typeface="+mn-lt"/>
                <a:ea typeface="+mn-ea"/>
                <a:cs typeface="+mn-cs"/>
                <a:sym typeface="Calibri"/>
              </a:rPr>
              <a:t>δεύτερο</a:t>
            </a:r>
            <a:r>
              <a:rPr lang="el-GR" sz="1200" dirty="0">
                <a:effectLst/>
                <a:latin typeface="+mn-lt"/>
                <a:ea typeface="+mn-ea"/>
                <a:cs typeface="+mn-cs"/>
                <a:sym typeface="Calibri"/>
              </a:rPr>
              <a:t> </a:t>
            </a:r>
            <a:r>
              <a:rPr lang="el-GR" sz="1200" dirty="0" err="1">
                <a:effectLst/>
                <a:latin typeface="+mn-lt"/>
                <a:ea typeface="+mn-ea"/>
                <a:cs typeface="+mn-cs"/>
                <a:sym typeface="Calibri"/>
              </a:rPr>
              <a:t>στάδιο</a:t>
            </a:r>
            <a:r>
              <a:rPr lang="el-GR" sz="1200" dirty="0">
                <a:effectLst/>
                <a:latin typeface="+mn-lt"/>
                <a:ea typeface="+mn-ea"/>
                <a:cs typeface="+mn-cs"/>
                <a:sym typeface="Calibri"/>
              </a:rPr>
              <a:t>, σε μια </a:t>
            </a:r>
            <a:r>
              <a:rPr lang="el-GR" sz="1200" dirty="0" err="1">
                <a:effectLst/>
                <a:latin typeface="+mn-lt"/>
                <a:ea typeface="+mn-ea"/>
                <a:cs typeface="+mn-cs"/>
                <a:sym typeface="Calibri"/>
              </a:rPr>
              <a:t>ερώτηση</a:t>
            </a:r>
            <a:r>
              <a:rPr lang="el-GR" sz="1200" dirty="0">
                <a:effectLst/>
                <a:latin typeface="+mn-lt"/>
                <a:ea typeface="+mn-ea"/>
                <a:cs typeface="+mn-cs"/>
                <a:sym typeface="Calibri"/>
              </a:rPr>
              <a:t> </a:t>
            </a:r>
            <a:r>
              <a:rPr lang="el-GR" sz="1200" dirty="0" err="1">
                <a:effectLst/>
                <a:latin typeface="+mn-lt"/>
                <a:ea typeface="+mn-ea"/>
                <a:cs typeface="+mn-cs"/>
                <a:sym typeface="Calibri"/>
              </a:rPr>
              <a:t>πολλαπλής</a:t>
            </a:r>
            <a:r>
              <a:rPr lang="el-GR" sz="1200" dirty="0">
                <a:effectLst/>
                <a:latin typeface="+mn-lt"/>
                <a:ea typeface="+mn-ea"/>
                <a:cs typeface="+mn-cs"/>
                <a:sym typeface="Calibri"/>
              </a:rPr>
              <a:t> </a:t>
            </a:r>
            <a:r>
              <a:rPr lang="el-GR" sz="1200" dirty="0" err="1">
                <a:effectLst/>
                <a:latin typeface="+mn-lt"/>
                <a:ea typeface="+mn-ea"/>
                <a:cs typeface="+mn-cs"/>
                <a:sym typeface="Calibri"/>
              </a:rPr>
              <a:t>επιλογής</a:t>
            </a:r>
            <a:r>
              <a:rPr lang="el-GR" sz="1200" dirty="0">
                <a:effectLst/>
                <a:latin typeface="+mn-lt"/>
                <a:ea typeface="+mn-ea"/>
                <a:cs typeface="+mn-cs"/>
                <a:sym typeface="Calibri"/>
              </a:rPr>
              <a:t> </a:t>
            </a:r>
            <a:r>
              <a:rPr lang="el-GR" sz="1200" dirty="0" err="1">
                <a:effectLst/>
                <a:latin typeface="+mn-lt"/>
                <a:ea typeface="+mn-ea"/>
                <a:cs typeface="+mn-cs"/>
                <a:sym typeface="Calibri"/>
              </a:rPr>
              <a:t>σχετικη</a:t>
            </a:r>
            <a:r>
              <a:rPr lang="el-GR" sz="1200" dirty="0">
                <a:effectLst/>
                <a:latin typeface="+mn-lt"/>
                <a:ea typeface="+mn-ea"/>
                <a:cs typeface="+mn-cs"/>
                <a:sym typeface="Calibri"/>
              </a:rPr>
              <a:t>́ με </a:t>
            </a:r>
            <a:r>
              <a:rPr lang="el-GR" sz="1200" dirty="0" err="1">
                <a:effectLst/>
                <a:latin typeface="+mn-lt"/>
                <a:ea typeface="+mn-ea"/>
                <a:cs typeface="+mn-cs"/>
                <a:sym typeface="Calibri"/>
              </a:rPr>
              <a:t>αυτο</a:t>
            </a:r>
            <a:r>
              <a:rPr lang="el-GR" sz="1200" dirty="0">
                <a:effectLst/>
                <a:latin typeface="+mn-lt"/>
                <a:ea typeface="+mn-ea"/>
                <a:cs typeface="+mn-cs"/>
                <a:sym typeface="Calibri"/>
              </a:rPr>
              <a:t>́. Η </a:t>
            </a:r>
            <a:r>
              <a:rPr lang="el-GR" sz="1200" dirty="0" err="1">
                <a:effectLst/>
                <a:latin typeface="+mn-lt"/>
                <a:ea typeface="+mn-ea"/>
                <a:cs typeface="+mn-cs"/>
                <a:sym typeface="Calibri"/>
              </a:rPr>
              <a:t>απάντηση</a:t>
            </a:r>
            <a:r>
              <a:rPr lang="el-GR" sz="1200" dirty="0">
                <a:effectLst/>
                <a:latin typeface="+mn-lt"/>
                <a:ea typeface="+mn-ea"/>
                <a:cs typeface="+mn-cs"/>
                <a:sym typeface="Calibri"/>
              </a:rPr>
              <a:t> στις </a:t>
            </a:r>
            <a:r>
              <a:rPr lang="el-GR" sz="1200" dirty="0" err="1">
                <a:effectLst/>
                <a:latin typeface="+mn-lt"/>
                <a:ea typeface="+mn-ea"/>
                <a:cs typeface="+mn-cs"/>
                <a:sym typeface="Calibri"/>
              </a:rPr>
              <a:t>ερωτήσεις</a:t>
            </a:r>
            <a:r>
              <a:rPr lang="el-GR" sz="1200" dirty="0">
                <a:effectLst/>
                <a:latin typeface="+mn-lt"/>
                <a:ea typeface="+mn-ea"/>
                <a:cs typeface="+mn-cs"/>
                <a:sym typeface="Calibri"/>
              </a:rPr>
              <a:t> </a:t>
            </a:r>
            <a:r>
              <a:rPr lang="el-GR" sz="1200" dirty="0" err="1">
                <a:effectLst/>
                <a:latin typeface="+mn-lt"/>
                <a:ea typeface="+mn-ea"/>
                <a:cs typeface="+mn-cs"/>
                <a:sym typeface="Calibri"/>
              </a:rPr>
              <a:t>αποτελούσε</a:t>
            </a:r>
            <a:r>
              <a:rPr lang="el-GR" sz="1200" dirty="0">
                <a:effectLst/>
                <a:latin typeface="+mn-lt"/>
                <a:ea typeface="+mn-ea"/>
                <a:cs typeface="+mn-cs"/>
                <a:sym typeface="Calibri"/>
              </a:rPr>
              <a:t> </a:t>
            </a:r>
            <a:r>
              <a:rPr lang="el-GR" sz="1200" dirty="0" err="1">
                <a:effectLst/>
                <a:latin typeface="+mn-lt"/>
                <a:ea typeface="+mn-ea"/>
                <a:cs typeface="+mn-cs"/>
                <a:sym typeface="Calibri"/>
              </a:rPr>
              <a:t>σύνθεση</a:t>
            </a:r>
            <a:r>
              <a:rPr lang="el-GR" sz="1200" dirty="0">
                <a:effectLst/>
                <a:latin typeface="+mn-lt"/>
                <a:ea typeface="+mn-ea"/>
                <a:cs typeface="+mn-cs"/>
                <a:sym typeface="Calibri"/>
              </a:rPr>
              <a:t> των </a:t>
            </a:r>
            <a:r>
              <a:rPr lang="el-GR" sz="1200" dirty="0" err="1">
                <a:effectLst/>
                <a:latin typeface="+mn-lt"/>
                <a:ea typeface="+mn-ea"/>
                <a:cs typeface="+mn-cs"/>
                <a:sym typeface="Calibri"/>
              </a:rPr>
              <a:t>πληροφοριών</a:t>
            </a:r>
            <a:r>
              <a:rPr lang="el-GR" sz="1200" dirty="0">
                <a:effectLst/>
                <a:latin typeface="+mn-lt"/>
                <a:ea typeface="+mn-ea"/>
                <a:cs typeface="+mn-cs"/>
                <a:sym typeface="Calibri"/>
              </a:rPr>
              <a:t> </a:t>
            </a:r>
            <a:r>
              <a:rPr lang="el-GR" sz="1200" dirty="0" err="1">
                <a:effectLst/>
                <a:latin typeface="+mn-lt"/>
                <a:ea typeface="+mn-ea"/>
                <a:cs typeface="+mn-cs"/>
                <a:sym typeface="Calibri"/>
              </a:rPr>
              <a:t>απο</a:t>
            </a:r>
            <a:r>
              <a:rPr lang="el-GR" sz="1200" dirty="0">
                <a:effectLst/>
                <a:latin typeface="+mn-lt"/>
                <a:ea typeface="+mn-ea"/>
                <a:cs typeface="+mn-cs"/>
                <a:sym typeface="Calibri"/>
              </a:rPr>
              <a:t>́ το </a:t>
            </a:r>
            <a:r>
              <a:rPr lang="el-GR" sz="1200" dirty="0" err="1">
                <a:effectLst/>
                <a:latin typeface="+mn-lt"/>
                <a:ea typeface="+mn-ea"/>
                <a:cs typeface="+mn-cs"/>
                <a:sym typeface="Calibri"/>
              </a:rPr>
              <a:t>εικονικο</a:t>
            </a:r>
            <a:r>
              <a:rPr lang="el-GR" sz="1200" dirty="0">
                <a:effectLst/>
                <a:latin typeface="+mn-lt"/>
                <a:ea typeface="+mn-ea"/>
                <a:cs typeface="+mn-cs"/>
                <a:sym typeface="Calibri"/>
              </a:rPr>
              <a:t>́ </a:t>
            </a:r>
            <a:r>
              <a:rPr lang="el-GR" sz="1200" dirty="0" err="1">
                <a:effectLst/>
                <a:latin typeface="+mn-lt"/>
                <a:ea typeface="+mn-ea"/>
                <a:cs typeface="+mn-cs"/>
                <a:sym typeface="Calibri"/>
              </a:rPr>
              <a:t>περιεχόμενο</a:t>
            </a:r>
            <a:r>
              <a:rPr lang="el-GR" sz="1200" dirty="0">
                <a:effectLst/>
                <a:latin typeface="+mn-lt"/>
                <a:ea typeface="+mn-ea"/>
                <a:cs typeface="+mn-cs"/>
                <a:sym typeface="Calibri"/>
              </a:rPr>
              <a:t> του </a:t>
            </a:r>
            <a:r>
              <a:rPr lang="el-GR" sz="1200" dirty="0" err="1">
                <a:effectLst/>
                <a:latin typeface="+mn-lt"/>
                <a:ea typeface="+mn-ea"/>
                <a:cs typeface="+mn-cs"/>
                <a:sym typeface="Calibri"/>
              </a:rPr>
              <a:t>πρώτου</a:t>
            </a:r>
            <a:r>
              <a:rPr lang="el-GR" sz="1200" dirty="0">
                <a:effectLst/>
                <a:latin typeface="+mn-lt"/>
                <a:ea typeface="+mn-ea"/>
                <a:cs typeface="+mn-cs"/>
                <a:sym typeface="Calibri"/>
              </a:rPr>
              <a:t> </a:t>
            </a:r>
            <a:r>
              <a:rPr lang="el-GR" sz="1200" dirty="0" err="1">
                <a:effectLst/>
                <a:latin typeface="+mn-lt"/>
                <a:ea typeface="+mn-ea"/>
                <a:cs typeface="+mn-cs"/>
                <a:sym typeface="Calibri"/>
              </a:rPr>
              <a:t>σταδίου</a:t>
            </a:r>
            <a:r>
              <a:rPr lang="el-GR" sz="1200" dirty="0">
                <a:effectLst/>
                <a:latin typeface="+mn-lt"/>
                <a:ea typeface="+mn-ea"/>
                <a:cs typeface="+mn-cs"/>
                <a:sym typeface="Calibri"/>
              </a:rPr>
              <a:t>. </a:t>
            </a:r>
            <a:r>
              <a:rPr lang="el-GR" sz="1200" dirty="0" err="1">
                <a:effectLst/>
                <a:latin typeface="+mn-lt"/>
                <a:ea typeface="+mn-ea"/>
                <a:cs typeface="+mn-cs"/>
                <a:sym typeface="Calibri"/>
              </a:rPr>
              <a:t>Τέλος</a:t>
            </a:r>
            <a:r>
              <a:rPr lang="el-GR" sz="1200" dirty="0">
                <a:effectLst/>
                <a:latin typeface="+mn-lt"/>
                <a:ea typeface="+mn-ea"/>
                <a:cs typeface="+mn-cs"/>
                <a:sym typeface="Calibri"/>
              </a:rPr>
              <a:t> η </a:t>
            </a:r>
            <a:r>
              <a:rPr lang="el-GR" sz="1200" dirty="0" err="1">
                <a:effectLst/>
                <a:latin typeface="+mn-lt"/>
                <a:ea typeface="+mn-ea"/>
                <a:cs typeface="+mn-cs"/>
                <a:sym typeface="Calibri"/>
              </a:rPr>
              <a:t>κάθε</a:t>
            </a:r>
            <a:r>
              <a:rPr lang="el-GR" sz="1200" dirty="0">
                <a:effectLst/>
                <a:latin typeface="+mn-lt"/>
                <a:ea typeface="+mn-ea"/>
                <a:cs typeface="+mn-cs"/>
                <a:sym typeface="Calibri"/>
              </a:rPr>
              <a:t> </a:t>
            </a:r>
            <a:r>
              <a:rPr lang="el-GR" sz="1200" dirty="0" err="1">
                <a:effectLst/>
                <a:latin typeface="+mn-lt"/>
                <a:ea typeface="+mn-ea"/>
                <a:cs typeface="+mn-cs"/>
                <a:sym typeface="Calibri"/>
              </a:rPr>
              <a:t>ομάδα</a:t>
            </a:r>
            <a:r>
              <a:rPr lang="el-GR" sz="1200" dirty="0">
                <a:effectLst/>
                <a:latin typeface="+mn-lt"/>
                <a:ea typeface="+mn-ea"/>
                <a:cs typeface="+mn-cs"/>
                <a:sym typeface="Calibri"/>
              </a:rPr>
              <a:t> </a:t>
            </a:r>
            <a:r>
              <a:rPr lang="el-GR" sz="1200" dirty="0" err="1">
                <a:effectLst/>
                <a:latin typeface="+mn-lt"/>
                <a:ea typeface="+mn-ea"/>
                <a:cs typeface="+mn-cs"/>
                <a:sym typeface="Calibri"/>
              </a:rPr>
              <a:t>συμπλήρωνε</a:t>
            </a:r>
            <a:r>
              <a:rPr lang="el-GR" sz="1200" dirty="0">
                <a:effectLst/>
                <a:latin typeface="+mn-lt"/>
                <a:ea typeface="+mn-ea"/>
                <a:cs typeface="+mn-cs"/>
                <a:sym typeface="Calibri"/>
              </a:rPr>
              <a:t> </a:t>
            </a:r>
            <a:r>
              <a:rPr lang="el-GR" sz="1200" dirty="0" err="1">
                <a:effectLst/>
                <a:latin typeface="+mn-lt"/>
                <a:ea typeface="+mn-ea"/>
                <a:cs typeface="+mn-cs"/>
                <a:sym typeface="Calibri"/>
              </a:rPr>
              <a:t>ένα</a:t>
            </a:r>
            <a:r>
              <a:rPr lang="el-GR" sz="1200" dirty="0">
                <a:effectLst/>
                <a:latin typeface="+mn-lt"/>
                <a:ea typeface="+mn-ea"/>
                <a:cs typeface="+mn-cs"/>
                <a:sym typeface="Calibri"/>
              </a:rPr>
              <a:t> </a:t>
            </a:r>
            <a:r>
              <a:rPr lang="el-GR" sz="1200" dirty="0" err="1">
                <a:effectLst/>
                <a:latin typeface="+mn-lt"/>
                <a:ea typeface="+mn-ea"/>
                <a:cs typeface="+mn-cs"/>
                <a:sym typeface="Calibri"/>
              </a:rPr>
              <a:t>φύλλο</a:t>
            </a:r>
            <a:r>
              <a:rPr lang="el-GR" sz="1200" dirty="0">
                <a:effectLst/>
                <a:latin typeface="+mn-lt"/>
                <a:ea typeface="+mn-ea"/>
                <a:cs typeface="+mn-cs"/>
                <a:sym typeface="Calibri"/>
              </a:rPr>
              <a:t> </a:t>
            </a:r>
            <a:r>
              <a:rPr lang="el-GR" sz="1200" dirty="0" err="1">
                <a:effectLst/>
                <a:latin typeface="+mn-lt"/>
                <a:ea typeface="+mn-ea"/>
                <a:cs typeface="+mn-cs"/>
                <a:sym typeface="Calibri"/>
              </a:rPr>
              <a:t>εργασίας</a:t>
            </a:r>
            <a:r>
              <a:rPr lang="el-GR" sz="1200" dirty="0">
                <a:effectLst/>
                <a:latin typeface="+mn-lt"/>
                <a:ea typeface="+mn-ea"/>
                <a:cs typeface="+mn-cs"/>
                <a:sym typeface="Calibri"/>
              </a:rPr>
              <a:t> με </a:t>
            </a:r>
            <a:r>
              <a:rPr lang="el-GR" sz="1200" dirty="0" err="1">
                <a:effectLst/>
                <a:latin typeface="+mn-lt"/>
                <a:ea typeface="+mn-ea"/>
                <a:cs typeface="+mn-cs"/>
                <a:sym typeface="Calibri"/>
              </a:rPr>
              <a:t>προτεινόμενες</a:t>
            </a:r>
            <a:r>
              <a:rPr lang="el-GR" sz="1200" dirty="0">
                <a:effectLst/>
                <a:latin typeface="+mn-lt"/>
                <a:ea typeface="+mn-ea"/>
                <a:cs typeface="+mn-cs"/>
                <a:sym typeface="Calibri"/>
              </a:rPr>
              <a:t> </a:t>
            </a:r>
            <a:r>
              <a:rPr lang="el-GR" sz="1200" dirty="0" err="1">
                <a:effectLst/>
                <a:latin typeface="+mn-lt"/>
                <a:ea typeface="+mn-ea"/>
                <a:cs typeface="+mn-cs"/>
                <a:sym typeface="Calibri"/>
              </a:rPr>
              <a:t>λύσεις</a:t>
            </a:r>
            <a:r>
              <a:rPr lang="el-GR" sz="1200" dirty="0">
                <a:effectLst/>
                <a:latin typeface="+mn-lt"/>
                <a:ea typeface="+mn-ea"/>
                <a:cs typeface="+mn-cs"/>
                <a:sym typeface="Calibri"/>
              </a:rPr>
              <a:t> για την </a:t>
            </a:r>
            <a:r>
              <a:rPr lang="el-GR" sz="1200" dirty="0" err="1">
                <a:effectLst/>
                <a:latin typeface="+mn-lt"/>
                <a:ea typeface="+mn-ea"/>
                <a:cs typeface="+mn-cs"/>
                <a:sym typeface="Calibri"/>
              </a:rPr>
              <a:t>κάθε</a:t>
            </a:r>
            <a:r>
              <a:rPr lang="el-GR" sz="1200" dirty="0">
                <a:effectLst/>
                <a:latin typeface="+mn-lt"/>
                <a:ea typeface="+mn-ea"/>
                <a:cs typeface="+mn-cs"/>
                <a:sym typeface="Calibri"/>
              </a:rPr>
              <a:t> </a:t>
            </a:r>
            <a:r>
              <a:rPr lang="el-GR" sz="1200" dirty="0" err="1">
                <a:effectLst/>
                <a:latin typeface="+mn-lt"/>
                <a:ea typeface="+mn-ea"/>
                <a:cs typeface="+mn-cs"/>
                <a:sym typeface="Calibri"/>
              </a:rPr>
              <a:t>τοποθεσία</a:t>
            </a:r>
            <a:r>
              <a:rPr lang="el-GR" sz="1200" dirty="0">
                <a:effectLst/>
                <a:latin typeface="+mn-lt"/>
                <a:ea typeface="+mn-ea"/>
                <a:cs typeface="+mn-cs"/>
                <a:sym typeface="Calibri"/>
              </a:rPr>
              <a:t>. </a:t>
            </a:r>
            <a:r>
              <a:rPr lang="el-GR" sz="1200" dirty="0" err="1">
                <a:effectLst/>
                <a:latin typeface="+mn-lt"/>
                <a:ea typeface="+mn-ea"/>
                <a:cs typeface="+mn-cs"/>
                <a:sym typeface="Calibri"/>
              </a:rPr>
              <a:t>Σύμφωνα</a:t>
            </a:r>
            <a:r>
              <a:rPr lang="el-GR" sz="1200" dirty="0">
                <a:effectLst/>
                <a:latin typeface="+mn-lt"/>
                <a:ea typeface="+mn-ea"/>
                <a:cs typeface="+mn-cs"/>
                <a:sym typeface="Calibri"/>
              </a:rPr>
              <a:t> με τα </a:t>
            </a:r>
            <a:r>
              <a:rPr lang="el-GR" sz="1200" dirty="0" err="1">
                <a:effectLst/>
                <a:latin typeface="+mn-lt"/>
                <a:ea typeface="+mn-ea"/>
                <a:cs typeface="+mn-cs"/>
                <a:sym typeface="Calibri"/>
              </a:rPr>
              <a:t>αποτελέσματα</a:t>
            </a:r>
            <a:r>
              <a:rPr lang="el-GR" sz="1200" dirty="0">
                <a:effectLst/>
                <a:latin typeface="+mn-lt"/>
                <a:ea typeface="+mn-ea"/>
                <a:cs typeface="+mn-cs"/>
                <a:sym typeface="Calibri"/>
              </a:rPr>
              <a:t> οι </a:t>
            </a:r>
            <a:r>
              <a:rPr lang="el-GR" sz="1200" dirty="0" err="1">
                <a:effectLst/>
                <a:latin typeface="+mn-lt"/>
                <a:ea typeface="+mn-ea"/>
                <a:cs typeface="+mn-cs"/>
                <a:sym typeface="Calibri"/>
              </a:rPr>
              <a:t>χρήστες</a:t>
            </a:r>
            <a:r>
              <a:rPr lang="el-GR" sz="1200" dirty="0">
                <a:effectLst/>
                <a:latin typeface="+mn-lt"/>
                <a:ea typeface="+mn-ea"/>
                <a:cs typeface="+mn-cs"/>
                <a:sym typeface="Calibri"/>
              </a:rPr>
              <a:t> </a:t>
            </a:r>
            <a:r>
              <a:rPr lang="el-GR" sz="1200" dirty="0" err="1">
                <a:effectLst/>
                <a:latin typeface="+mn-lt"/>
                <a:ea typeface="+mn-ea"/>
                <a:cs typeface="+mn-cs"/>
                <a:sym typeface="Calibri"/>
              </a:rPr>
              <a:t>αξιολόγησαν</a:t>
            </a:r>
            <a:r>
              <a:rPr lang="el-GR" sz="1200" dirty="0">
                <a:effectLst/>
                <a:latin typeface="+mn-lt"/>
                <a:ea typeface="+mn-ea"/>
                <a:cs typeface="+mn-cs"/>
                <a:sym typeface="Calibri"/>
              </a:rPr>
              <a:t> την </a:t>
            </a:r>
            <a:r>
              <a:rPr lang="el-GR" sz="1200" dirty="0" err="1">
                <a:effectLst/>
                <a:latin typeface="+mn-lt"/>
                <a:ea typeface="+mn-ea"/>
                <a:cs typeface="+mn-cs"/>
                <a:sym typeface="Calibri"/>
              </a:rPr>
              <a:t>εφαρμογη</a:t>
            </a:r>
            <a:r>
              <a:rPr lang="el-GR" sz="1200" dirty="0">
                <a:effectLst/>
                <a:latin typeface="+mn-lt"/>
                <a:ea typeface="+mn-ea"/>
                <a:cs typeface="+mn-cs"/>
                <a:sym typeface="Calibri"/>
              </a:rPr>
              <a:t>́, ως </a:t>
            </a:r>
            <a:r>
              <a:rPr lang="el-GR" sz="1200" dirty="0" err="1">
                <a:effectLst/>
                <a:latin typeface="+mn-lt"/>
                <a:ea typeface="+mn-ea"/>
                <a:cs typeface="+mn-cs"/>
                <a:sym typeface="Calibri"/>
              </a:rPr>
              <a:t>θετικη</a:t>
            </a:r>
            <a:r>
              <a:rPr lang="el-GR" sz="1200" dirty="0">
                <a:effectLst/>
                <a:latin typeface="+mn-lt"/>
                <a:ea typeface="+mn-ea"/>
                <a:cs typeface="+mn-cs"/>
                <a:sym typeface="Calibri"/>
              </a:rPr>
              <a:t>́ </a:t>
            </a:r>
            <a:r>
              <a:rPr lang="el-GR" sz="1200" dirty="0" err="1">
                <a:effectLst/>
                <a:latin typeface="+mn-lt"/>
                <a:ea typeface="+mn-ea"/>
                <a:cs typeface="+mn-cs"/>
                <a:sym typeface="Calibri"/>
              </a:rPr>
              <a:t>εμπειρία</a:t>
            </a:r>
            <a:r>
              <a:rPr lang="el-GR" sz="1200" dirty="0">
                <a:effectLst/>
                <a:latin typeface="+mn-lt"/>
                <a:ea typeface="+mn-ea"/>
                <a:cs typeface="+mn-cs"/>
                <a:sym typeface="Calibri"/>
              </a:rPr>
              <a:t>, </a:t>
            </a:r>
            <a:r>
              <a:rPr lang="el-GR" sz="1200" dirty="0" err="1">
                <a:effectLst/>
                <a:latin typeface="+mn-lt"/>
                <a:ea typeface="+mn-ea"/>
                <a:cs typeface="+mn-cs"/>
                <a:sym typeface="Calibri"/>
              </a:rPr>
              <a:t>εύχρηστη</a:t>
            </a:r>
            <a:r>
              <a:rPr lang="el-GR" sz="1200" dirty="0">
                <a:effectLst/>
                <a:latin typeface="+mn-lt"/>
                <a:ea typeface="+mn-ea"/>
                <a:cs typeface="+mn-cs"/>
                <a:sym typeface="Calibri"/>
              </a:rPr>
              <a:t>, </a:t>
            </a:r>
            <a:r>
              <a:rPr lang="el-GR" sz="1200" dirty="0" err="1">
                <a:effectLst/>
                <a:latin typeface="+mn-lt"/>
                <a:ea typeface="+mn-ea"/>
                <a:cs typeface="+mn-cs"/>
                <a:sym typeface="Calibri"/>
              </a:rPr>
              <a:t>χρήσιμη</a:t>
            </a:r>
            <a:r>
              <a:rPr lang="el-GR" sz="1200" dirty="0">
                <a:effectLst/>
                <a:latin typeface="+mn-lt"/>
                <a:ea typeface="+mn-ea"/>
                <a:cs typeface="+mn-cs"/>
                <a:sym typeface="Calibri"/>
              </a:rPr>
              <a:t> για την </a:t>
            </a:r>
            <a:r>
              <a:rPr lang="el-GR" sz="1200" dirty="0" err="1">
                <a:effectLst/>
                <a:latin typeface="+mn-lt"/>
                <a:ea typeface="+mn-ea"/>
                <a:cs typeface="+mn-cs"/>
                <a:sym typeface="Calibri"/>
              </a:rPr>
              <a:t>εκπαιδευτικη</a:t>
            </a:r>
            <a:r>
              <a:rPr lang="el-GR" sz="1200" dirty="0">
                <a:effectLst/>
                <a:latin typeface="+mn-lt"/>
                <a:ea typeface="+mn-ea"/>
                <a:cs typeface="+mn-cs"/>
                <a:sym typeface="Calibri"/>
              </a:rPr>
              <a:t>́ </a:t>
            </a:r>
            <a:r>
              <a:rPr lang="el-GR" sz="1200" dirty="0" err="1">
                <a:effectLst/>
                <a:latin typeface="+mn-lt"/>
                <a:ea typeface="+mn-ea"/>
                <a:cs typeface="+mn-cs"/>
                <a:sym typeface="Calibri"/>
              </a:rPr>
              <a:t>διαδικασία</a:t>
            </a:r>
            <a:r>
              <a:rPr lang="el-GR" sz="1200" dirty="0">
                <a:effectLst/>
                <a:latin typeface="+mn-lt"/>
                <a:ea typeface="+mn-ea"/>
                <a:cs typeface="+mn-cs"/>
                <a:sym typeface="Calibri"/>
              </a:rPr>
              <a:t>, και </a:t>
            </a:r>
            <a:r>
              <a:rPr lang="el-GR" sz="1200" dirty="0" err="1">
                <a:effectLst/>
                <a:latin typeface="+mn-lt"/>
                <a:ea typeface="+mn-ea"/>
                <a:cs typeface="+mn-cs"/>
                <a:sym typeface="Calibri"/>
              </a:rPr>
              <a:t>διασκεδαστικη</a:t>
            </a:r>
            <a:r>
              <a:rPr lang="el-GR" sz="1200" dirty="0">
                <a:effectLst/>
                <a:latin typeface="+mn-lt"/>
                <a:ea typeface="+mn-ea"/>
                <a:cs typeface="+mn-cs"/>
                <a:sym typeface="Calibri"/>
              </a:rPr>
              <a:t>́, που </a:t>
            </a:r>
            <a:r>
              <a:rPr lang="el-GR" sz="1200" dirty="0" err="1">
                <a:effectLst/>
                <a:latin typeface="+mn-lt"/>
                <a:ea typeface="+mn-ea"/>
                <a:cs typeface="+mn-cs"/>
                <a:sym typeface="Calibri"/>
              </a:rPr>
              <a:t>αποτελει</a:t>
            </a:r>
            <a:r>
              <a:rPr lang="el-GR" sz="1200" dirty="0">
                <a:effectLst/>
                <a:latin typeface="+mn-lt"/>
                <a:ea typeface="+mn-ea"/>
                <a:cs typeface="+mn-cs"/>
                <a:sym typeface="Calibri"/>
              </a:rPr>
              <a:t>́ και το </a:t>
            </a:r>
            <a:r>
              <a:rPr lang="el-GR" sz="1200" dirty="0" err="1">
                <a:effectLst/>
                <a:latin typeface="+mn-lt"/>
                <a:ea typeface="+mn-ea"/>
                <a:cs typeface="+mn-cs"/>
                <a:sym typeface="Calibri"/>
              </a:rPr>
              <a:t>κύριο</a:t>
            </a:r>
            <a:r>
              <a:rPr lang="el-GR" sz="1200" dirty="0">
                <a:effectLst/>
                <a:latin typeface="+mn-lt"/>
                <a:ea typeface="+mn-ea"/>
                <a:cs typeface="+mn-cs"/>
                <a:sym typeface="Calibri"/>
              </a:rPr>
              <a:t> </a:t>
            </a:r>
            <a:r>
              <a:rPr lang="el-GR" sz="1200" dirty="0" err="1">
                <a:effectLst/>
                <a:latin typeface="+mn-lt"/>
                <a:ea typeface="+mn-ea"/>
                <a:cs typeface="+mn-cs"/>
                <a:sym typeface="Calibri"/>
              </a:rPr>
              <a:t>κίνητρο</a:t>
            </a:r>
            <a:r>
              <a:rPr lang="el-GR" sz="1200" dirty="0">
                <a:effectLst/>
                <a:latin typeface="+mn-lt"/>
                <a:ea typeface="+mn-ea"/>
                <a:cs typeface="+mn-cs"/>
                <a:sym typeface="Calibri"/>
              </a:rPr>
              <a:t> </a:t>
            </a:r>
            <a:r>
              <a:rPr lang="el-GR" sz="1200" dirty="0" err="1">
                <a:effectLst/>
                <a:latin typeface="+mn-lt"/>
                <a:ea typeface="+mn-ea"/>
                <a:cs typeface="+mn-cs"/>
                <a:sym typeface="Calibri"/>
              </a:rPr>
              <a:t>επανάχρησης</a:t>
            </a:r>
            <a:r>
              <a:rPr lang="el-GR" sz="1200" dirty="0">
                <a:effectLst/>
                <a:latin typeface="+mn-lt"/>
                <a:ea typeface="+mn-ea"/>
                <a:cs typeface="+mn-cs"/>
                <a:sym typeface="Calibri"/>
              </a:rPr>
              <a:t> της. </a:t>
            </a:r>
            <a:r>
              <a:rPr lang="el-GR" sz="1200" dirty="0" err="1">
                <a:effectLst/>
                <a:latin typeface="+mn-lt"/>
                <a:ea typeface="+mn-ea"/>
                <a:cs typeface="+mn-cs"/>
                <a:sym typeface="Calibri"/>
              </a:rPr>
              <a:t>Επιπλέον</a:t>
            </a:r>
            <a:r>
              <a:rPr lang="el-GR" sz="1200" dirty="0">
                <a:effectLst/>
                <a:latin typeface="+mn-lt"/>
                <a:ea typeface="+mn-ea"/>
                <a:cs typeface="+mn-cs"/>
                <a:sym typeface="Calibri"/>
              </a:rPr>
              <a:t> </a:t>
            </a:r>
            <a:r>
              <a:rPr lang="el-GR" sz="1200" dirty="0" err="1">
                <a:effectLst/>
                <a:latin typeface="+mn-lt"/>
                <a:ea typeface="+mn-ea"/>
                <a:cs typeface="+mn-cs"/>
                <a:sym typeface="Calibri"/>
              </a:rPr>
              <a:t>εντοπίστηκε</a:t>
            </a:r>
            <a:r>
              <a:rPr lang="el-GR" sz="1200" dirty="0">
                <a:effectLst/>
                <a:latin typeface="+mn-lt"/>
                <a:ea typeface="+mn-ea"/>
                <a:cs typeface="+mn-cs"/>
                <a:sym typeface="Calibri"/>
              </a:rPr>
              <a:t>, </a:t>
            </a:r>
            <a:r>
              <a:rPr lang="el-GR" sz="1200" dirty="0" err="1">
                <a:effectLst/>
                <a:latin typeface="+mn-lt"/>
                <a:ea typeface="+mn-ea"/>
                <a:cs typeface="+mn-cs"/>
                <a:sym typeface="Calibri"/>
              </a:rPr>
              <a:t>σύμφωνα</a:t>
            </a:r>
            <a:r>
              <a:rPr lang="el-GR" sz="1200" dirty="0">
                <a:effectLst/>
                <a:latin typeface="+mn-lt"/>
                <a:ea typeface="+mn-ea"/>
                <a:cs typeface="+mn-cs"/>
                <a:sym typeface="Calibri"/>
              </a:rPr>
              <a:t> με την </a:t>
            </a:r>
            <a:r>
              <a:rPr lang="el-GR" sz="1200" dirty="0" err="1">
                <a:effectLst/>
                <a:latin typeface="+mn-lt"/>
                <a:ea typeface="+mn-ea"/>
                <a:cs typeface="+mn-cs"/>
                <a:sym typeface="Calibri"/>
              </a:rPr>
              <a:t>αξιολόγηση</a:t>
            </a:r>
            <a:r>
              <a:rPr lang="el-GR" sz="1200" dirty="0">
                <a:effectLst/>
                <a:latin typeface="+mn-lt"/>
                <a:ea typeface="+mn-ea"/>
                <a:cs typeface="+mn-cs"/>
                <a:sym typeface="Calibri"/>
              </a:rPr>
              <a:t>, </a:t>
            </a:r>
            <a:r>
              <a:rPr lang="el-GR" sz="1200" dirty="0" err="1">
                <a:effectLst/>
                <a:latin typeface="+mn-lt"/>
                <a:ea typeface="+mn-ea"/>
                <a:cs typeface="+mn-cs"/>
                <a:sym typeface="Calibri"/>
              </a:rPr>
              <a:t>αύξηση</a:t>
            </a:r>
            <a:r>
              <a:rPr lang="el-GR" sz="1200" dirty="0">
                <a:effectLst/>
                <a:latin typeface="+mn-lt"/>
                <a:ea typeface="+mn-ea"/>
                <a:cs typeface="+mn-cs"/>
                <a:sym typeface="Calibri"/>
              </a:rPr>
              <a:t> στην </a:t>
            </a:r>
            <a:r>
              <a:rPr lang="el-GR" sz="1200" dirty="0" err="1">
                <a:effectLst/>
                <a:latin typeface="+mn-lt"/>
                <a:ea typeface="+mn-ea"/>
                <a:cs typeface="+mn-cs"/>
                <a:sym typeface="Calibri"/>
              </a:rPr>
              <a:t>συμμετοχη</a:t>
            </a:r>
            <a:r>
              <a:rPr lang="el-GR" sz="1200" dirty="0">
                <a:effectLst/>
                <a:latin typeface="+mn-lt"/>
                <a:ea typeface="+mn-ea"/>
                <a:cs typeface="+mn-cs"/>
                <a:sym typeface="Calibri"/>
              </a:rPr>
              <a:t>́ και </a:t>
            </a:r>
            <a:r>
              <a:rPr lang="el-GR" sz="1200" dirty="0" err="1">
                <a:effectLst/>
                <a:latin typeface="+mn-lt"/>
                <a:ea typeface="+mn-ea"/>
                <a:cs typeface="+mn-cs"/>
                <a:sym typeface="Calibri"/>
              </a:rPr>
              <a:t>συνεργασία</a:t>
            </a:r>
            <a:r>
              <a:rPr lang="el-GR" sz="1200" dirty="0">
                <a:effectLst/>
                <a:latin typeface="+mn-lt"/>
                <a:ea typeface="+mn-ea"/>
                <a:cs typeface="+mn-cs"/>
                <a:sym typeface="Calibri"/>
              </a:rPr>
              <a:t> </a:t>
            </a:r>
            <a:r>
              <a:rPr lang="el-GR" sz="1200" dirty="0" err="1">
                <a:effectLst/>
                <a:latin typeface="+mn-lt"/>
                <a:ea typeface="+mn-ea"/>
                <a:cs typeface="+mn-cs"/>
                <a:sym typeface="Calibri"/>
              </a:rPr>
              <a:t>μεταξυ</a:t>
            </a:r>
            <a:r>
              <a:rPr lang="el-GR" sz="1200" dirty="0">
                <a:effectLst/>
                <a:latin typeface="+mn-lt"/>
                <a:ea typeface="+mn-ea"/>
                <a:cs typeface="+mn-cs"/>
                <a:sym typeface="Calibri"/>
              </a:rPr>
              <a:t>́ των </a:t>
            </a:r>
            <a:r>
              <a:rPr lang="el-GR" sz="1200" dirty="0" err="1">
                <a:effectLst/>
                <a:latin typeface="+mn-lt"/>
                <a:ea typeface="+mn-ea"/>
                <a:cs typeface="+mn-cs"/>
                <a:sym typeface="Calibri"/>
              </a:rPr>
              <a:t>χρηστών</a:t>
            </a:r>
            <a:r>
              <a:rPr lang="el-GR" sz="1200" dirty="0">
                <a:effectLst/>
                <a:latin typeface="+mn-lt"/>
                <a:ea typeface="+mn-ea"/>
                <a:cs typeface="+mn-cs"/>
                <a:sym typeface="Calibri"/>
              </a:rPr>
              <a:t>, σε </a:t>
            </a:r>
            <a:r>
              <a:rPr lang="el-GR" sz="1200" dirty="0" err="1">
                <a:effectLst/>
                <a:latin typeface="+mn-lt"/>
                <a:ea typeface="+mn-ea"/>
                <a:cs typeface="+mn-cs"/>
                <a:sym typeface="Calibri"/>
              </a:rPr>
              <a:t>σχέση</a:t>
            </a:r>
            <a:r>
              <a:rPr lang="el-GR" sz="1200" dirty="0">
                <a:effectLst/>
                <a:latin typeface="+mn-lt"/>
                <a:ea typeface="+mn-ea"/>
                <a:cs typeface="+mn-cs"/>
                <a:sym typeface="Calibri"/>
              </a:rPr>
              <a:t> με </a:t>
            </a:r>
            <a:r>
              <a:rPr lang="el-GR" sz="1200" dirty="0" err="1">
                <a:effectLst/>
                <a:latin typeface="+mn-lt"/>
                <a:ea typeface="+mn-ea"/>
                <a:cs typeface="+mn-cs"/>
                <a:sym typeface="Calibri"/>
              </a:rPr>
              <a:t>άλλες</a:t>
            </a:r>
            <a:r>
              <a:rPr lang="el-GR" sz="1200" dirty="0">
                <a:effectLst/>
                <a:latin typeface="+mn-lt"/>
                <a:ea typeface="+mn-ea"/>
                <a:cs typeface="+mn-cs"/>
                <a:sym typeface="Calibri"/>
              </a:rPr>
              <a:t> </a:t>
            </a:r>
            <a:r>
              <a:rPr lang="el-GR" sz="1200" dirty="0" err="1">
                <a:effectLst/>
                <a:latin typeface="+mn-lt"/>
                <a:ea typeface="+mn-ea"/>
                <a:cs typeface="+mn-cs"/>
                <a:sym typeface="Calibri"/>
              </a:rPr>
              <a:t>εκπαιδευτικές</a:t>
            </a:r>
            <a:r>
              <a:rPr lang="el-GR" sz="1200" dirty="0">
                <a:effectLst/>
                <a:latin typeface="+mn-lt"/>
                <a:ea typeface="+mn-ea"/>
                <a:cs typeface="+mn-cs"/>
                <a:sym typeface="Calibri"/>
              </a:rPr>
              <a:t> </a:t>
            </a:r>
            <a:r>
              <a:rPr lang="el-GR" sz="1200" dirty="0" err="1">
                <a:effectLst/>
                <a:latin typeface="+mn-lt"/>
                <a:ea typeface="+mn-ea"/>
                <a:cs typeface="+mn-cs"/>
                <a:sym typeface="Calibri"/>
              </a:rPr>
              <a:t>δραστηριότητες</a:t>
            </a:r>
            <a:r>
              <a:rPr lang="el-GR" sz="1200" dirty="0">
                <a:effectLst/>
                <a:latin typeface="+mn-lt"/>
                <a:ea typeface="+mn-ea"/>
                <a:cs typeface="+mn-cs"/>
                <a:sym typeface="Calibri"/>
              </a:rPr>
              <a:t> στο </a:t>
            </a:r>
            <a:r>
              <a:rPr lang="el-GR" sz="1200" dirty="0" err="1">
                <a:effectLst/>
                <a:latin typeface="+mn-lt"/>
                <a:ea typeface="+mn-ea"/>
                <a:cs typeface="+mn-cs"/>
                <a:sym typeface="Calibri"/>
              </a:rPr>
              <a:t>σχολικο</a:t>
            </a:r>
            <a:r>
              <a:rPr lang="el-GR" sz="1200" dirty="0">
                <a:effectLst/>
                <a:latin typeface="+mn-lt"/>
                <a:ea typeface="+mn-ea"/>
                <a:cs typeface="+mn-cs"/>
                <a:sym typeface="Calibri"/>
              </a:rPr>
              <a:t>́ </a:t>
            </a:r>
            <a:r>
              <a:rPr lang="el-GR" sz="1200" dirty="0" err="1">
                <a:effectLst/>
                <a:latin typeface="+mn-lt"/>
                <a:ea typeface="+mn-ea"/>
                <a:cs typeface="+mn-cs"/>
                <a:sym typeface="Calibri"/>
              </a:rPr>
              <a:t>περιβάλλον</a:t>
            </a:r>
            <a:r>
              <a:rPr lang="el-GR" sz="1200" dirty="0">
                <a:effectLst/>
                <a:latin typeface="+mn-lt"/>
                <a:ea typeface="+mn-ea"/>
                <a:cs typeface="+mn-cs"/>
                <a:sym typeface="Calibri"/>
              </a:rPr>
              <a:t>. </a:t>
            </a:r>
            <a:r>
              <a:rPr lang="el-GR" sz="1200" dirty="0" err="1">
                <a:effectLst/>
                <a:latin typeface="+mn-lt"/>
                <a:ea typeface="+mn-ea"/>
                <a:cs typeface="+mn-cs"/>
                <a:sym typeface="Calibri"/>
              </a:rPr>
              <a:t>Τεχνικα</a:t>
            </a:r>
            <a:r>
              <a:rPr lang="el-GR" sz="1200" dirty="0">
                <a:effectLst/>
                <a:latin typeface="+mn-lt"/>
                <a:ea typeface="+mn-ea"/>
                <a:cs typeface="+mn-cs"/>
                <a:sym typeface="Calibri"/>
              </a:rPr>
              <a:t>́ </a:t>
            </a:r>
            <a:r>
              <a:rPr lang="el-GR" sz="1200" dirty="0" err="1">
                <a:effectLst/>
                <a:latin typeface="+mn-lt"/>
                <a:ea typeface="+mn-ea"/>
                <a:cs typeface="+mn-cs"/>
                <a:sym typeface="Calibri"/>
              </a:rPr>
              <a:t>προβλήματα</a:t>
            </a:r>
            <a:r>
              <a:rPr lang="el-GR" sz="1200" dirty="0">
                <a:effectLst/>
                <a:latin typeface="+mn-lt"/>
                <a:ea typeface="+mn-ea"/>
                <a:cs typeface="+mn-cs"/>
                <a:sym typeface="Calibri"/>
              </a:rPr>
              <a:t> που </a:t>
            </a:r>
            <a:r>
              <a:rPr lang="el-GR" sz="1200" dirty="0" err="1">
                <a:effectLst/>
                <a:latin typeface="+mn-lt"/>
                <a:ea typeface="+mn-ea"/>
                <a:cs typeface="+mn-cs"/>
                <a:sym typeface="Calibri"/>
              </a:rPr>
              <a:t>παρουσιάστηκαν</a:t>
            </a:r>
            <a:r>
              <a:rPr lang="el-GR" sz="1200" dirty="0">
                <a:effectLst/>
                <a:latin typeface="+mn-lt"/>
                <a:ea typeface="+mn-ea"/>
                <a:cs typeface="+mn-cs"/>
                <a:sym typeface="Calibri"/>
              </a:rPr>
              <a:t> </a:t>
            </a:r>
            <a:r>
              <a:rPr lang="el-GR" sz="1200" dirty="0" err="1">
                <a:effectLst/>
                <a:latin typeface="+mn-lt"/>
                <a:ea typeface="+mn-ea"/>
                <a:cs typeface="+mn-cs"/>
                <a:sym typeface="Calibri"/>
              </a:rPr>
              <a:t>κατα</a:t>
            </a:r>
            <a:r>
              <a:rPr lang="el-GR" sz="1200" dirty="0">
                <a:effectLst/>
                <a:latin typeface="+mn-lt"/>
                <a:ea typeface="+mn-ea"/>
                <a:cs typeface="+mn-cs"/>
                <a:sym typeface="Calibri"/>
              </a:rPr>
              <a:t>́ την </a:t>
            </a:r>
            <a:endParaRPr lang="el-GR" dirty="0"/>
          </a:p>
          <a:p>
            <a:endParaRPr lang="en-GR" dirty="0"/>
          </a:p>
        </p:txBody>
      </p:sp>
    </p:spTree>
    <p:extLst>
      <p:ext uri="{BB962C8B-B14F-4D97-AF65-F5344CB8AC3E}">
        <p14:creationId xmlns:p14="http://schemas.microsoft.com/office/powerpoint/2010/main" val="189978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en.actionbound.com</a:t>
            </a:r>
            <a:r>
              <a:rPr lang="en-GB" dirty="0"/>
              <a:t>/</a:t>
            </a:r>
            <a:r>
              <a:rPr lang="en-GB" dirty="0" err="1"/>
              <a:t>videotutorials</a:t>
            </a:r>
            <a:endParaRPr lang="en-GR" dirty="0"/>
          </a:p>
        </p:txBody>
      </p:sp>
    </p:spTree>
    <p:extLst>
      <p:ext uri="{BB962C8B-B14F-4D97-AF65-F5344CB8AC3E}">
        <p14:creationId xmlns:p14="http://schemas.microsoft.com/office/powerpoint/2010/main" val="130737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en.actionbound.com</a:t>
            </a:r>
            <a:r>
              <a:rPr lang="en-GB"/>
              <a:t>/bound/thess1</a:t>
            </a:r>
            <a:endParaRPr lang="en-GR"/>
          </a:p>
        </p:txBody>
      </p:sp>
    </p:spTree>
    <p:extLst>
      <p:ext uri="{BB962C8B-B14F-4D97-AF65-F5344CB8AC3E}">
        <p14:creationId xmlns:p14="http://schemas.microsoft.com/office/powerpoint/2010/main" val="227916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4" name="6 - Ορθογώνιο">
            <a:extLst>
              <a:ext uri="{FF2B5EF4-FFF2-40B4-BE49-F238E27FC236}">
                <a16:creationId xmlns:a16="http://schemas.microsoft.com/office/drawing/2014/main" id="{933E8F0A-E39C-AB4F-833D-A6525911DD16}"/>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Calibri"/>
              <a:cs typeface="Calibri"/>
            </a:endParaRPr>
          </a:p>
        </p:txBody>
      </p:sp>
      <p:sp>
        <p:nvSpPr>
          <p:cNvPr id="5" name="9 - Ορθογώνιο">
            <a:extLst>
              <a:ext uri="{FF2B5EF4-FFF2-40B4-BE49-F238E27FC236}">
                <a16:creationId xmlns:a16="http://schemas.microsoft.com/office/drawing/2014/main" id="{5CA10689-3310-EC4C-8A5E-21D5CC96B978}"/>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Calibri"/>
              <a:cs typeface="Calibri"/>
            </a:endParaRPr>
          </a:p>
        </p:txBody>
      </p:sp>
      <p:sp>
        <p:nvSpPr>
          <p:cNvPr id="6" name="10 - Ορθογώνιο">
            <a:extLst>
              <a:ext uri="{FF2B5EF4-FFF2-40B4-BE49-F238E27FC236}">
                <a16:creationId xmlns:a16="http://schemas.microsoft.com/office/drawing/2014/main" id="{EA6BEC89-B0AE-0D45-B0DB-A434D85A191A}"/>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Calibri"/>
              <a:cs typeface="Calibri"/>
            </a:endParaRPr>
          </a:p>
        </p:txBody>
      </p:sp>
      <p:sp>
        <p:nvSpPr>
          <p:cNvPr id="8" name="7 - Τίτλος"/>
          <p:cNvSpPr>
            <a:spLocks noGrp="1"/>
          </p:cNvSpPr>
          <p:nvPr>
            <p:ph type="ctrTitle"/>
          </p:nvPr>
        </p:nvSpPr>
        <p:spPr>
          <a:xfrm>
            <a:off x="2362200" y="4038600"/>
            <a:ext cx="6477000" cy="1828800"/>
          </a:xfrm>
        </p:spPr>
        <p:txBody>
          <a:bodyPr anchor="b"/>
          <a:lstStyle>
            <a:lvl1pPr>
              <a:defRPr cap="all" baseline="0">
                <a:latin typeface="Calibri"/>
                <a:cs typeface="Calibri"/>
              </a:defRPr>
            </a:lvl1pPr>
          </a:lstStyle>
          <a:p>
            <a:r>
              <a:rPr lang="el-GR"/>
              <a:t>Kλικ για επεξεργασία του τίτλου</a:t>
            </a:r>
            <a:endParaRPr lang="en-US"/>
          </a:p>
        </p:txBody>
      </p:sp>
      <p:sp>
        <p:nvSpPr>
          <p:cNvPr id="9" name="8 - Υπότιτλος"/>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Calibri"/>
                <a:cs typeface="Calibri"/>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a:t>Κάντε κλικ για να επεξεργαστείτε τον υπότιτλο του υποδείγματος</a:t>
            </a:r>
            <a:endParaRPr lang="en-US"/>
          </a:p>
        </p:txBody>
      </p:sp>
      <p:sp>
        <p:nvSpPr>
          <p:cNvPr id="7" name="27 - Θέση ημερομηνίας">
            <a:extLst>
              <a:ext uri="{FF2B5EF4-FFF2-40B4-BE49-F238E27FC236}">
                <a16:creationId xmlns:a16="http://schemas.microsoft.com/office/drawing/2014/main" id="{39940C7D-6DFA-B147-AB1B-EA753A51024A}"/>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fld id="{279FE1FB-8B1B-854B-8BA2-9E6EA4369F65}" type="datetime1">
              <a:rPr lang="el-GR" altLang="en-US"/>
              <a:pPr/>
              <a:t>23/11/22</a:t>
            </a:fld>
            <a:endParaRPr lang="el-GR" altLang="en-US" dirty="0"/>
          </a:p>
        </p:txBody>
      </p:sp>
      <p:sp>
        <p:nvSpPr>
          <p:cNvPr id="10" name="16 - Θέση υποσέλιδου">
            <a:extLst>
              <a:ext uri="{FF2B5EF4-FFF2-40B4-BE49-F238E27FC236}">
                <a16:creationId xmlns:a16="http://schemas.microsoft.com/office/drawing/2014/main" id="{FF4B67EE-760F-0E4A-8CD9-B81123259396}"/>
              </a:ext>
            </a:extLst>
          </p:cNvPr>
          <p:cNvSpPr>
            <a:spLocks noGrp="1"/>
          </p:cNvSpPr>
          <p:nvPr>
            <p:ph type="ftr" sz="quarter" idx="11"/>
          </p:nvPr>
        </p:nvSpPr>
        <p:spPr>
          <a:xfrm>
            <a:off x="2085975" y="236538"/>
            <a:ext cx="5867400" cy="365125"/>
          </a:xfrm>
        </p:spPr>
        <p:txBody>
          <a:bodyPr/>
          <a:lstStyle>
            <a:lvl1pPr algn="r">
              <a:defRPr>
                <a:solidFill>
                  <a:schemeClr val="tx2"/>
                </a:solidFill>
                <a:latin typeface="Calibri"/>
                <a:cs typeface="Calibri"/>
              </a:defRPr>
            </a:lvl1pPr>
          </a:lstStyle>
          <a:p>
            <a:pPr>
              <a:defRPr/>
            </a:pPr>
            <a:endParaRPr lang="el-GR" dirty="0"/>
          </a:p>
        </p:txBody>
      </p:sp>
      <p:sp>
        <p:nvSpPr>
          <p:cNvPr id="11" name="28 - Θέση αριθμού διαφάνειας">
            <a:extLst>
              <a:ext uri="{FF2B5EF4-FFF2-40B4-BE49-F238E27FC236}">
                <a16:creationId xmlns:a16="http://schemas.microsoft.com/office/drawing/2014/main" id="{8A3D67D1-F47C-0144-943E-EBE0F2B6760A}"/>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fld id="{A710B861-231E-2A49-B125-F934BAFC7857}" type="slidenum">
              <a:rPr lang="el-GR" altLang="en-US"/>
              <a:pPr/>
              <a:t>‹#›</a:t>
            </a:fld>
            <a:endParaRPr lang="el-GR" altLang="en-US" dirty="0"/>
          </a:p>
        </p:txBody>
      </p:sp>
    </p:spTree>
    <p:extLst>
      <p:ext uri="{BB962C8B-B14F-4D97-AF65-F5344CB8AC3E}">
        <p14:creationId xmlns:p14="http://schemas.microsoft.com/office/powerpoint/2010/main" val="28120179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13 - Θέση ημερομηνίας">
            <a:extLst>
              <a:ext uri="{FF2B5EF4-FFF2-40B4-BE49-F238E27FC236}">
                <a16:creationId xmlns:a16="http://schemas.microsoft.com/office/drawing/2014/main" id="{847F96FC-9EAE-214C-A5F4-9B64303C7760}"/>
              </a:ext>
            </a:extLst>
          </p:cNvPr>
          <p:cNvSpPr>
            <a:spLocks noGrp="1"/>
          </p:cNvSpPr>
          <p:nvPr>
            <p:ph type="dt" sz="half" idx="10"/>
          </p:nvPr>
        </p:nvSpPr>
        <p:spPr/>
        <p:txBody>
          <a:bodyPr/>
          <a:lstStyle>
            <a:lvl1pPr>
              <a:defRPr/>
            </a:lvl1pPr>
          </a:lstStyle>
          <a:p>
            <a:fld id="{8F92B721-9492-9F46-9F18-6D22C00285AB}" type="datetime1">
              <a:rPr lang="el-GR" altLang="en-US"/>
              <a:pPr/>
              <a:t>23/11/22</a:t>
            </a:fld>
            <a:endParaRPr lang="el-GR" altLang="en-US" dirty="0"/>
          </a:p>
        </p:txBody>
      </p:sp>
      <p:sp>
        <p:nvSpPr>
          <p:cNvPr id="5" name="2 - Θέση υποσέλιδου">
            <a:extLst>
              <a:ext uri="{FF2B5EF4-FFF2-40B4-BE49-F238E27FC236}">
                <a16:creationId xmlns:a16="http://schemas.microsoft.com/office/drawing/2014/main" id="{02ECF59B-2FC4-C145-BA7F-BB556C7C6458}"/>
              </a:ext>
            </a:extLst>
          </p:cNvPr>
          <p:cNvSpPr>
            <a:spLocks noGrp="1"/>
          </p:cNvSpPr>
          <p:nvPr>
            <p:ph type="ftr" sz="quarter" idx="11"/>
          </p:nvPr>
        </p:nvSpPr>
        <p:spPr/>
        <p:txBody>
          <a:bodyPr/>
          <a:lstStyle>
            <a:lvl1pPr>
              <a:defRPr/>
            </a:lvl1pPr>
          </a:lstStyle>
          <a:p>
            <a:pPr>
              <a:defRPr/>
            </a:pPr>
            <a:endParaRPr lang="el-GR" dirty="0"/>
          </a:p>
        </p:txBody>
      </p:sp>
      <p:sp>
        <p:nvSpPr>
          <p:cNvPr id="6" name="22 - Θέση αριθμού διαφάνειας">
            <a:extLst>
              <a:ext uri="{FF2B5EF4-FFF2-40B4-BE49-F238E27FC236}">
                <a16:creationId xmlns:a16="http://schemas.microsoft.com/office/drawing/2014/main" id="{F145DA68-75F6-0D47-BB0F-8A7963471582}"/>
              </a:ext>
            </a:extLst>
          </p:cNvPr>
          <p:cNvSpPr>
            <a:spLocks noGrp="1"/>
          </p:cNvSpPr>
          <p:nvPr>
            <p:ph type="sldNum" sz="quarter" idx="12"/>
          </p:nvPr>
        </p:nvSpPr>
        <p:spPr/>
        <p:txBody>
          <a:bodyPr/>
          <a:lstStyle>
            <a:lvl1pPr>
              <a:defRPr/>
            </a:lvl1pPr>
          </a:lstStyle>
          <a:p>
            <a:fld id="{10562B2A-29BA-FB42-941D-F09C76D14911}" type="slidenum">
              <a:rPr lang="el-GR" altLang="en-US"/>
              <a:pPr/>
              <a:t>‹#›</a:t>
            </a:fld>
            <a:endParaRPr lang="el-GR" altLang="en-US" dirty="0"/>
          </a:p>
        </p:txBody>
      </p:sp>
    </p:spTree>
    <p:extLst>
      <p:ext uri="{BB962C8B-B14F-4D97-AF65-F5344CB8AC3E}">
        <p14:creationId xmlns:p14="http://schemas.microsoft.com/office/powerpoint/2010/main" val="4023990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6 - Ορθογώνιο">
            <a:extLst>
              <a:ext uri="{FF2B5EF4-FFF2-40B4-BE49-F238E27FC236}">
                <a16:creationId xmlns:a16="http://schemas.microsoft.com/office/drawing/2014/main" id="{117AD7F3-5CE5-684A-B279-FA176FF7B112}"/>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7 - Ορθογώνιο">
            <a:extLst>
              <a:ext uri="{FF2B5EF4-FFF2-40B4-BE49-F238E27FC236}">
                <a16:creationId xmlns:a16="http://schemas.microsoft.com/office/drawing/2014/main" id="{0A7590D3-3C0B-AF40-A058-014F54815654}"/>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8 - Ορθογώνιο">
            <a:extLst>
              <a:ext uri="{FF2B5EF4-FFF2-40B4-BE49-F238E27FC236}">
                <a16:creationId xmlns:a16="http://schemas.microsoft.com/office/drawing/2014/main" id="{4D8A1C3C-0BB0-DC48-90F9-B71F37186C6A}"/>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1 - Κατακόρυφος τίτλος"/>
          <p:cNvSpPr>
            <a:spLocks noGrp="1"/>
          </p:cNvSpPr>
          <p:nvPr>
            <p:ph type="title" orient="vert"/>
          </p:nvPr>
        </p:nvSpPr>
        <p:spPr>
          <a:xfrm>
            <a:off x="6553200" y="609600"/>
            <a:ext cx="2057400" cy="5516563"/>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609600"/>
            <a:ext cx="5562600" cy="551656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3 - Θέση ημερομηνίας">
            <a:extLst>
              <a:ext uri="{FF2B5EF4-FFF2-40B4-BE49-F238E27FC236}">
                <a16:creationId xmlns:a16="http://schemas.microsoft.com/office/drawing/2014/main" id="{8D4339B5-2E16-3E40-9090-301228D85546}"/>
              </a:ext>
            </a:extLst>
          </p:cNvPr>
          <p:cNvSpPr>
            <a:spLocks noGrp="1"/>
          </p:cNvSpPr>
          <p:nvPr>
            <p:ph type="dt" sz="half" idx="10"/>
          </p:nvPr>
        </p:nvSpPr>
        <p:spPr>
          <a:xfrm>
            <a:off x="6553200" y="6248400"/>
            <a:ext cx="2209800" cy="365125"/>
          </a:xfrm>
        </p:spPr>
        <p:txBody>
          <a:bodyPr/>
          <a:lstStyle>
            <a:lvl1pPr>
              <a:defRPr/>
            </a:lvl1pPr>
          </a:lstStyle>
          <a:p>
            <a:fld id="{EDD4EA2B-8B16-AD46-A646-2872165975EB}" type="datetime1">
              <a:rPr lang="el-GR" altLang="en-US"/>
              <a:pPr/>
              <a:t>23/11/22</a:t>
            </a:fld>
            <a:endParaRPr lang="el-GR" altLang="en-US" dirty="0"/>
          </a:p>
        </p:txBody>
      </p:sp>
      <p:sp>
        <p:nvSpPr>
          <p:cNvPr id="8" name="4 - Θέση υποσέλιδου">
            <a:extLst>
              <a:ext uri="{FF2B5EF4-FFF2-40B4-BE49-F238E27FC236}">
                <a16:creationId xmlns:a16="http://schemas.microsoft.com/office/drawing/2014/main" id="{48A9B077-55E0-CE44-BAC1-18D7D6390134}"/>
              </a:ext>
            </a:extLst>
          </p:cNvPr>
          <p:cNvSpPr>
            <a:spLocks noGrp="1"/>
          </p:cNvSpPr>
          <p:nvPr>
            <p:ph type="ftr" sz="quarter" idx="11"/>
          </p:nvPr>
        </p:nvSpPr>
        <p:spPr>
          <a:xfrm>
            <a:off x="457200" y="6248400"/>
            <a:ext cx="5573713" cy="365125"/>
          </a:xfrm>
        </p:spPr>
        <p:txBody>
          <a:bodyPr/>
          <a:lstStyle>
            <a:lvl1pPr>
              <a:defRPr/>
            </a:lvl1pPr>
          </a:lstStyle>
          <a:p>
            <a:pPr>
              <a:defRPr/>
            </a:pPr>
            <a:endParaRPr lang="el-GR" dirty="0"/>
          </a:p>
        </p:txBody>
      </p:sp>
      <p:sp>
        <p:nvSpPr>
          <p:cNvPr id="9" name="5 - Θέση αριθμού διαφάνειας">
            <a:extLst>
              <a:ext uri="{FF2B5EF4-FFF2-40B4-BE49-F238E27FC236}">
                <a16:creationId xmlns:a16="http://schemas.microsoft.com/office/drawing/2014/main" id="{D08487C6-137A-1342-B0FF-C0A3D4D3D361}"/>
              </a:ext>
            </a:extLst>
          </p:cNvPr>
          <p:cNvSpPr>
            <a:spLocks noGrp="1"/>
          </p:cNvSpPr>
          <p:nvPr>
            <p:ph type="sldNum" sz="quarter" idx="12"/>
          </p:nvPr>
        </p:nvSpPr>
        <p:spPr>
          <a:xfrm rot="5400000">
            <a:off x="5989638" y="144462"/>
            <a:ext cx="533400" cy="244475"/>
          </a:xfrm>
        </p:spPr>
        <p:txBody>
          <a:bodyPr/>
          <a:lstStyle>
            <a:lvl1pPr>
              <a:defRPr/>
            </a:lvl1pPr>
          </a:lstStyle>
          <a:p>
            <a:fld id="{2B146F97-D0BE-7B45-A571-04B2E4AEDB33}" type="slidenum">
              <a:rPr lang="el-GR" altLang="en-US"/>
              <a:pPr/>
              <a:t>‹#›</a:t>
            </a:fld>
            <a:endParaRPr lang="el-GR" altLang="en-US" dirty="0"/>
          </a:p>
        </p:txBody>
      </p:sp>
    </p:spTree>
    <p:extLst>
      <p:ext uri="{BB962C8B-B14F-4D97-AF65-F5344CB8AC3E}">
        <p14:creationId xmlns:p14="http://schemas.microsoft.com/office/powerpoint/2010/main" val="66519551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lvl1pPr>
              <a:defRPr>
                <a:solidFill>
                  <a:schemeClr val="bg1">
                    <a:lumMod val="65000"/>
                  </a:schemeClr>
                </a:solidFill>
              </a:defRPr>
            </a:lvl1pPr>
          </a:lstStyle>
          <a:p>
            <a:fld id="{86CB4B4D-7CA3-9044-876B-883B54F8677D}" type="slidenum">
              <a:rPr lang="en-GR" smtClean="0"/>
              <a:pPr/>
              <a:t>‹#›</a:t>
            </a:fld>
            <a:endParaRPr lang="en-GR" dirty="0"/>
          </a:p>
        </p:txBody>
      </p:sp>
      <p:sp>
        <p:nvSpPr>
          <p:cNvPr id="26" name="Title Text"/>
          <p:cNvSpPr txBox="1">
            <a:spLocks noGrp="1"/>
          </p:cNvSpPr>
          <p:nvPr>
            <p:ph type="title"/>
          </p:nvPr>
        </p:nvSpPr>
        <p:spPr>
          <a:xfrm>
            <a:off x="179387" y="620712"/>
            <a:ext cx="8785226" cy="1190626"/>
          </a:xfrm>
          <a:prstGeom prst="rect">
            <a:avLst/>
          </a:prstGeom>
        </p:spPr>
        <p:txBody>
          <a:bodyPr>
            <a:normAutofit/>
          </a:bodyPr>
          <a:lstStyle/>
          <a:p>
            <a:r>
              <a:t>Title Text</a:t>
            </a:r>
          </a:p>
        </p:txBody>
      </p:sp>
      <p:sp>
        <p:nvSpPr>
          <p:cNvPr id="27" name="Body Level One…"/>
          <p:cNvSpPr txBox="1">
            <a:spLocks noGrp="1"/>
          </p:cNvSpPr>
          <p:nvPr>
            <p:ph type="body" idx="1"/>
          </p:nvPr>
        </p:nvSpPr>
        <p:spPr>
          <a:xfrm>
            <a:off x="179387" y="2060575"/>
            <a:ext cx="8785226" cy="4176713"/>
          </a:xfrm>
          <a:prstGeom prst="rect">
            <a:avLst/>
          </a:prstGeom>
        </p:spPr>
        <p:txBody>
          <a:bodyPr>
            <a:normAutofit/>
          </a:bodyPr>
          <a:lstStyle>
            <a:lvl1pPr>
              <a:buBlip>
                <a:blip r:embed="rId2"/>
              </a:buBlip>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531059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lang="el-GR" dirty="0" err="1"/>
              <a:t>Kλικ</a:t>
            </a:r>
            <a:r>
              <a:rPr lang="el-GR" dirty="0"/>
              <a:t> για επεξεργασία του τίτλου</a:t>
            </a:r>
            <a:endParaRPr lang="en-US" dirty="0"/>
          </a:p>
        </p:txBody>
      </p:sp>
      <p:sp>
        <p:nvSpPr>
          <p:cNvPr id="8" name="7 - Θέση περιεχομένου"/>
          <p:cNvSpPr>
            <a:spLocks noGrp="1"/>
          </p:cNvSpPr>
          <p:nvPr>
            <p:ph sz="quarter" idx="1"/>
          </p:nvPr>
        </p:nvSpPr>
        <p:spPr>
          <a:xfrm>
            <a:off x="612648" y="1600200"/>
            <a:ext cx="8153400" cy="4495800"/>
          </a:xfrm>
        </p:spPr>
        <p:txBody>
          <a:bodyPr/>
          <a:lstStyle>
            <a:lvl3pPr>
              <a:defRPr sz="1800"/>
            </a:lvl3pPr>
          </a:lstStyle>
          <a:p>
            <a:pPr lvl="0"/>
            <a:r>
              <a:rPr lang="el-GR" dirty="0" err="1"/>
              <a:t>Kλικ</a:t>
            </a:r>
            <a:r>
              <a:rPr lang="el-GR" dirty="0"/>
              <a:t>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endParaRPr lang="en-US" dirty="0"/>
          </a:p>
        </p:txBody>
      </p:sp>
      <p:sp>
        <p:nvSpPr>
          <p:cNvPr id="4" name="13 - Θέση ημερομηνίας">
            <a:extLst>
              <a:ext uri="{FF2B5EF4-FFF2-40B4-BE49-F238E27FC236}">
                <a16:creationId xmlns:a16="http://schemas.microsoft.com/office/drawing/2014/main" id="{9026377A-D10C-F545-974C-8F49BEA815A9}"/>
              </a:ext>
            </a:extLst>
          </p:cNvPr>
          <p:cNvSpPr>
            <a:spLocks noGrp="1"/>
          </p:cNvSpPr>
          <p:nvPr>
            <p:ph type="dt" sz="half" idx="10"/>
          </p:nvPr>
        </p:nvSpPr>
        <p:spPr/>
        <p:txBody>
          <a:bodyPr/>
          <a:lstStyle>
            <a:lvl1pPr>
              <a:defRPr/>
            </a:lvl1pPr>
          </a:lstStyle>
          <a:p>
            <a:fld id="{BCFF4D64-8C6B-8F46-ADE2-E94F2AFF9EDF}" type="datetime1">
              <a:rPr lang="el-GR" altLang="en-US"/>
              <a:pPr/>
              <a:t>23/11/22</a:t>
            </a:fld>
            <a:endParaRPr lang="el-GR" altLang="en-US" dirty="0"/>
          </a:p>
        </p:txBody>
      </p:sp>
      <p:sp>
        <p:nvSpPr>
          <p:cNvPr id="5" name="2 - Θέση υποσέλιδου">
            <a:extLst>
              <a:ext uri="{FF2B5EF4-FFF2-40B4-BE49-F238E27FC236}">
                <a16:creationId xmlns:a16="http://schemas.microsoft.com/office/drawing/2014/main" id="{271311E9-4A84-D745-B27E-E4F062134C21}"/>
              </a:ext>
            </a:extLst>
          </p:cNvPr>
          <p:cNvSpPr>
            <a:spLocks noGrp="1"/>
          </p:cNvSpPr>
          <p:nvPr>
            <p:ph type="ftr" sz="quarter" idx="11"/>
          </p:nvPr>
        </p:nvSpPr>
        <p:spPr/>
        <p:txBody>
          <a:bodyPr/>
          <a:lstStyle>
            <a:lvl1pPr>
              <a:defRPr/>
            </a:lvl1pPr>
          </a:lstStyle>
          <a:p>
            <a:pPr>
              <a:defRPr/>
            </a:pPr>
            <a:endParaRPr lang="el-GR" dirty="0"/>
          </a:p>
        </p:txBody>
      </p:sp>
      <p:sp>
        <p:nvSpPr>
          <p:cNvPr id="6" name="22 - Θέση αριθμού διαφάνειας">
            <a:extLst>
              <a:ext uri="{FF2B5EF4-FFF2-40B4-BE49-F238E27FC236}">
                <a16:creationId xmlns:a16="http://schemas.microsoft.com/office/drawing/2014/main" id="{23DBFAC8-53F6-6147-AE0D-46300B578BE9}"/>
              </a:ext>
            </a:extLst>
          </p:cNvPr>
          <p:cNvSpPr>
            <a:spLocks noGrp="1"/>
          </p:cNvSpPr>
          <p:nvPr>
            <p:ph type="sldNum" sz="quarter" idx="12"/>
          </p:nvPr>
        </p:nvSpPr>
        <p:spPr/>
        <p:txBody>
          <a:bodyPr/>
          <a:lstStyle>
            <a:lvl1pPr>
              <a:defRPr/>
            </a:lvl1pPr>
          </a:lstStyle>
          <a:p>
            <a:fld id="{6D68CB73-DECB-3A40-9ED1-531EEDAEE7B6}" type="slidenum">
              <a:rPr lang="el-GR" altLang="en-US"/>
              <a:pPr/>
              <a:t>‹#›</a:t>
            </a:fld>
            <a:endParaRPr lang="el-GR" altLang="en-US" dirty="0"/>
          </a:p>
        </p:txBody>
      </p:sp>
    </p:spTree>
    <p:extLst>
      <p:ext uri="{BB962C8B-B14F-4D97-AF65-F5344CB8AC3E}">
        <p14:creationId xmlns:p14="http://schemas.microsoft.com/office/powerpoint/2010/main" val="17769072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6 - Ορθογώνιο">
            <a:extLst>
              <a:ext uri="{FF2B5EF4-FFF2-40B4-BE49-F238E27FC236}">
                <a16:creationId xmlns:a16="http://schemas.microsoft.com/office/drawing/2014/main" id="{F8381B5C-D8EE-454B-A360-F66952B6797F}"/>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7 - Ορθογώνιο">
            <a:extLst>
              <a:ext uri="{FF2B5EF4-FFF2-40B4-BE49-F238E27FC236}">
                <a16:creationId xmlns:a16="http://schemas.microsoft.com/office/drawing/2014/main" id="{4EE696B0-5D99-B744-9913-1CE446AA4578}"/>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8 - Ορθογώνιο">
            <a:extLst>
              <a:ext uri="{FF2B5EF4-FFF2-40B4-BE49-F238E27FC236}">
                <a16:creationId xmlns:a16="http://schemas.microsoft.com/office/drawing/2014/main" id="{B75156B9-56AD-A04A-82CA-41216CD7F368}"/>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2 - Θέση κειμένου"/>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l-GR"/>
              <a:t>Kλικ για επεξεργασία του τίτλου</a:t>
            </a:r>
            <a:endParaRPr lang="en-US"/>
          </a:p>
        </p:txBody>
      </p:sp>
      <p:sp>
        <p:nvSpPr>
          <p:cNvPr id="7" name="11 - Θέση ημερομηνίας">
            <a:extLst>
              <a:ext uri="{FF2B5EF4-FFF2-40B4-BE49-F238E27FC236}">
                <a16:creationId xmlns:a16="http://schemas.microsoft.com/office/drawing/2014/main" id="{530183A7-D188-4448-BE9C-42CC64D0E44C}"/>
              </a:ext>
            </a:extLst>
          </p:cNvPr>
          <p:cNvSpPr>
            <a:spLocks noGrp="1"/>
          </p:cNvSpPr>
          <p:nvPr>
            <p:ph type="dt" sz="half" idx="10"/>
          </p:nvPr>
        </p:nvSpPr>
        <p:spPr/>
        <p:txBody>
          <a:bodyPr/>
          <a:lstStyle>
            <a:lvl1pPr>
              <a:defRPr/>
            </a:lvl1pPr>
          </a:lstStyle>
          <a:p>
            <a:fld id="{18632B5D-75E2-154E-973F-8DED23250723}" type="datetime1">
              <a:rPr lang="el-GR" altLang="en-US"/>
              <a:pPr/>
              <a:t>23/11/22</a:t>
            </a:fld>
            <a:endParaRPr lang="el-GR" altLang="en-US" dirty="0"/>
          </a:p>
        </p:txBody>
      </p:sp>
      <p:sp>
        <p:nvSpPr>
          <p:cNvPr id="8" name="12 - Θέση αριθμού διαφάνειας">
            <a:extLst>
              <a:ext uri="{FF2B5EF4-FFF2-40B4-BE49-F238E27FC236}">
                <a16:creationId xmlns:a16="http://schemas.microsoft.com/office/drawing/2014/main" id="{886427CB-9052-4C42-9D34-8DCD475B59D5}"/>
              </a:ext>
            </a:extLst>
          </p:cNvPr>
          <p:cNvSpPr>
            <a:spLocks noGrp="1"/>
          </p:cNvSpPr>
          <p:nvPr>
            <p:ph type="sldNum" sz="quarter" idx="11"/>
          </p:nvPr>
        </p:nvSpPr>
        <p:spPr>
          <a:xfrm>
            <a:off x="0" y="1752600"/>
            <a:ext cx="1295400" cy="701675"/>
          </a:xfrm>
        </p:spPr>
        <p:txBody>
          <a:bodyPr>
            <a:noAutofit/>
          </a:bodyPr>
          <a:lstStyle>
            <a:lvl1pPr>
              <a:defRPr sz="2400"/>
            </a:lvl1pPr>
          </a:lstStyle>
          <a:p>
            <a:fld id="{805E7CA2-945D-934B-B41A-EF87B8A59A04}" type="slidenum">
              <a:rPr lang="el-GR" altLang="en-US"/>
              <a:pPr/>
              <a:t>‹#›</a:t>
            </a:fld>
            <a:endParaRPr lang="el-GR" altLang="en-US" dirty="0"/>
          </a:p>
        </p:txBody>
      </p:sp>
      <p:sp>
        <p:nvSpPr>
          <p:cNvPr id="9" name="13 - Θέση υποσέλιδου">
            <a:extLst>
              <a:ext uri="{FF2B5EF4-FFF2-40B4-BE49-F238E27FC236}">
                <a16:creationId xmlns:a16="http://schemas.microsoft.com/office/drawing/2014/main" id="{BC3342C3-BA90-5441-BA8D-BA7FF9275EDD}"/>
              </a:ext>
            </a:extLst>
          </p:cNvPr>
          <p:cNvSpPr>
            <a:spLocks noGrp="1"/>
          </p:cNvSpPr>
          <p:nvPr>
            <p:ph type="ftr" sz="quarter" idx="12"/>
          </p:nvPr>
        </p:nvSpPr>
        <p:spPr/>
        <p:txBody>
          <a:bodyPr/>
          <a:lstStyle>
            <a:lvl1pPr>
              <a:defRPr/>
            </a:lvl1pPr>
          </a:lstStyle>
          <a:p>
            <a:pPr>
              <a:defRPr/>
            </a:pPr>
            <a:endParaRPr lang="el-GR" dirty="0"/>
          </a:p>
        </p:txBody>
      </p:sp>
    </p:spTree>
    <p:extLst>
      <p:ext uri="{BB962C8B-B14F-4D97-AF65-F5344CB8AC3E}">
        <p14:creationId xmlns:p14="http://schemas.microsoft.com/office/powerpoint/2010/main" val="8607254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9" name="8 - Θέση περιεχομένου"/>
          <p:cNvSpPr>
            <a:spLocks noGrp="1"/>
          </p:cNvSpPr>
          <p:nvPr>
            <p:ph sz="quarter" idx="1"/>
          </p:nvPr>
        </p:nvSpPr>
        <p:spPr>
          <a:xfrm>
            <a:off x="609600"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10 - Θέση περιεχομένου"/>
          <p:cNvSpPr>
            <a:spLocks noGrp="1"/>
          </p:cNvSpPr>
          <p:nvPr>
            <p:ph sz="quarter" idx="2"/>
          </p:nvPr>
        </p:nvSpPr>
        <p:spPr>
          <a:xfrm>
            <a:off x="4844901"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7 - Θέση ημερομηνίας">
            <a:extLst>
              <a:ext uri="{FF2B5EF4-FFF2-40B4-BE49-F238E27FC236}">
                <a16:creationId xmlns:a16="http://schemas.microsoft.com/office/drawing/2014/main" id="{432A67EE-D2B9-2248-8F44-B1A2DD4CC1BA}"/>
              </a:ext>
            </a:extLst>
          </p:cNvPr>
          <p:cNvSpPr>
            <a:spLocks noGrp="1"/>
          </p:cNvSpPr>
          <p:nvPr>
            <p:ph type="dt" sz="half" idx="10"/>
          </p:nvPr>
        </p:nvSpPr>
        <p:spPr/>
        <p:txBody>
          <a:bodyPr/>
          <a:lstStyle>
            <a:lvl1pPr>
              <a:defRPr/>
            </a:lvl1pPr>
          </a:lstStyle>
          <a:p>
            <a:fld id="{ED6663EE-14E1-5148-9A1D-A584576F8B64}" type="datetime1">
              <a:rPr lang="el-GR" altLang="en-US"/>
              <a:pPr/>
              <a:t>23/11/22</a:t>
            </a:fld>
            <a:endParaRPr lang="el-GR" altLang="en-US" dirty="0"/>
          </a:p>
        </p:txBody>
      </p:sp>
      <p:sp>
        <p:nvSpPr>
          <p:cNvPr id="6" name="9 - Θέση αριθμού διαφάνειας">
            <a:extLst>
              <a:ext uri="{FF2B5EF4-FFF2-40B4-BE49-F238E27FC236}">
                <a16:creationId xmlns:a16="http://schemas.microsoft.com/office/drawing/2014/main" id="{B829E20A-BD70-E640-9F0B-C5B73CB0858C}"/>
              </a:ext>
            </a:extLst>
          </p:cNvPr>
          <p:cNvSpPr>
            <a:spLocks noGrp="1"/>
          </p:cNvSpPr>
          <p:nvPr>
            <p:ph type="sldNum" sz="quarter" idx="11"/>
          </p:nvPr>
        </p:nvSpPr>
        <p:spPr/>
        <p:txBody>
          <a:bodyPr/>
          <a:lstStyle>
            <a:lvl1pPr>
              <a:defRPr/>
            </a:lvl1pPr>
          </a:lstStyle>
          <a:p>
            <a:fld id="{B380EC56-A3F9-2F49-8BCF-929CBDEF58CD}" type="slidenum">
              <a:rPr lang="el-GR" altLang="en-US"/>
              <a:pPr/>
              <a:t>‹#›</a:t>
            </a:fld>
            <a:endParaRPr lang="el-GR" altLang="en-US" dirty="0"/>
          </a:p>
        </p:txBody>
      </p:sp>
      <p:sp>
        <p:nvSpPr>
          <p:cNvPr id="7" name="11 - Θέση υποσέλιδου">
            <a:extLst>
              <a:ext uri="{FF2B5EF4-FFF2-40B4-BE49-F238E27FC236}">
                <a16:creationId xmlns:a16="http://schemas.microsoft.com/office/drawing/2014/main" id="{63F62B3B-D304-1242-A1DB-E0E209E148A3}"/>
              </a:ext>
            </a:extLst>
          </p:cNvPr>
          <p:cNvSpPr>
            <a:spLocks noGrp="1"/>
          </p:cNvSpPr>
          <p:nvPr>
            <p:ph type="ftr" sz="quarter" idx="12"/>
          </p:nvPr>
        </p:nvSpPr>
        <p:spPr/>
        <p:txBody>
          <a:bodyPr rtlCol="0"/>
          <a:lstStyle>
            <a:lvl1pPr>
              <a:defRPr/>
            </a:lvl1pPr>
          </a:lstStyle>
          <a:p>
            <a:pPr>
              <a:defRPr/>
            </a:pPr>
            <a:endParaRPr lang="el-GR" dirty="0"/>
          </a:p>
        </p:txBody>
      </p:sp>
    </p:spTree>
    <p:extLst>
      <p:ext uri="{BB962C8B-B14F-4D97-AF65-F5344CB8AC3E}">
        <p14:creationId xmlns:p14="http://schemas.microsoft.com/office/powerpoint/2010/main" val="188090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273050"/>
            <a:ext cx="8153400" cy="869950"/>
          </a:xfrm>
        </p:spPr>
        <p:txBody>
          <a:bodyPr/>
          <a:lstStyle>
            <a:lvl1pPr>
              <a:defRPr/>
            </a:lvl1pPr>
          </a:lstStyle>
          <a:p>
            <a:r>
              <a:rPr lang="el-GR"/>
              <a:t>Kλικ για επεξεργασία του τίτλου</a:t>
            </a:r>
            <a:endParaRPr lang="en-US"/>
          </a:p>
        </p:txBody>
      </p:sp>
      <p:sp>
        <p:nvSpPr>
          <p:cNvPr id="11" name="10 - Θέση περιεχομένου"/>
          <p:cNvSpPr>
            <a:spLocks noGrp="1"/>
          </p:cNvSpPr>
          <p:nvPr>
            <p:ph sz="quarter" idx="2"/>
          </p:nvPr>
        </p:nvSpPr>
        <p:spPr>
          <a:xfrm>
            <a:off x="609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3" name="12 - Θέση περιεχομένου"/>
          <p:cNvSpPr>
            <a:spLocks noGrp="1"/>
          </p:cNvSpPr>
          <p:nvPr>
            <p:ph sz="quarter" idx="4"/>
          </p:nvPr>
        </p:nvSpPr>
        <p:spPr>
          <a:xfrm>
            <a:off x="4800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6" name="15 - Θέση κειμένου"/>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15" name="14 - Θέση κειμένου"/>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7" name="9 - Θέση ημερομηνίας">
            <a:extLst>
              <a:ext uri="{FF2B5EF4-FFF2-40B4-BE49-F238E27FC236}">
                <a16:creationId xmlns:a16="http://schemas.microsoft.com/office/drawing/2014/main" id="{E707334E-3D35-C44F-98E6-84BDAB053EA4}"/>
              </a:ext>
            </a:extLst>
          </p:cNvPr>
          <p:cNvSpPr>
            <a:spLocks noGrp="1"/>
          </p:cNvSpPr>
          <p:nvPr>
            <p:ph type="dt" sz="half" idx="10"/>
          </p:nvPr>
        </p:nvSpPr>
        <p:spPr/>
        <p:txBody>
          <a:bodyPr/>
          <a:lstStyle>
            <a:lvl1pPr>
              <a:defRPr/>
            </a:lvl1pPr>
          </a:lstStyle>
          <a:p>
            <a:fld id="{B1E4C7F0-1207-1642-8848-787772D5D2D6}" type="datetime1">
              <a:rPr lang="el-GR" altLang="en-US"/>
              <a:pPr/>
              <a:t>23/11/22</a:t>
            </a:fld>
            <a:endParaRPr lang="el-GR" altLang="en-US" dirty="0"/>
          </a:p>
        </p:txBody>
      </p:sp>
      <p:sp>
        <p:nvSpPr>
          <p:cNvPr id="8" name="11 - Θέση αριθμού διαφάνειας">
            <a:extLst>
              <a:ext uri="{FF2B5EF4-FFF2-40B4-BE49-F238E27FC236}">
                <a16:creationId xmlns:a16="http://schemas.microsoft.com/office/drawing/2014/main" id="{2A6770DD-D0B6-6842-B601-40E6F68EE4C5}"/>
              </a:ext>
            </a:extLst>
          </p:cNvPr>
          <p:cNvSpPr>
            <a:spLocks noGrp="1"/>
          </p:cNvSpPr>
          <p:nvPr>
            <p:ph type="sldNum" sz="quarter" idx="11"/>
          </p:nvPr>
        </p:nvSpPr>
        <p:spPr/>
        <p:txBody>
          <a:bodyPr/>
          <a:lstStyle>
            <a:lvl1pPr>
              <a:defRPr/>
            </a:lvl1pPr>
          </a:lstStyle>
          <a:p>
            <a:fld id="{9BBD7630-37CD-AE4C-9E7C-1755E69AE0F3}" type="slidenum">
              <a:rPr lang="el-GR" altLang="en-US"/>
              <a:pPr/>
              <a:t>‹#›</a:t>
            </a:fld>
            <a:endParaRPr lang="el-GR" altLang="en-US" dirty="0"/>
          </a:p>
        </p:txBody>
      </p:sp>
      <p:sp>
        <p:nvSpPr>
          <p:cNvPr id="9" name="13 - Θέση υποσέλιδου">
            <a:extLst>
              <a:ext uri="{FF2B5EF4-FFF2-40B4-BE49-F238E27FC236}">
                <a16:creationId xmlns:a16="http://schemas.microsoft.com/office/drawing/2014/main" id="{D5DFB58B-D1D1-0146-B5D2-3DB96943B1C2}"/>
              </a:ext>
            </a:extLst>
          </p:cNvPr>
          <p:cNvSpPr>
            <a:spLocks noGrp="1"/>
          </p:cNvSpPr>
          <p:nvPr>
            <p:ph type="ftr" sz="quarter" idx="12"/>
          </p:nvPr>
        </p:nvSpPr>
        <p:spPr/>
        <p:txBody>
          <a:bodyPr rtlCol="0"/>
          <a:lstStyle>
            <a:lvl1pPr>
              <a:defRPr/>
            </a:lvl1pPr>
          </a:lstStyle>
          <a:p>
            <a:pPr>
              <a:defRPr/>
            </a:pPr>
            <a:endParaRPr lang="el-GR" dirty="0"/>
          </a:p>
        </p:txBody>
      </p:sp>
    </p:spTree>
    <p:extLst>
      <p:ext uri="{BB962C8B-B14F-4D97-AF65-F5344CB8AC3E}">
        <p14:creationId xmlns:p14="http://schemas.microsoft.com/office/powerpoint/2010/main" val="171315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13 - Θέση ημερομηνίας">
            <a:extLst>
              <a:ext uri="{FF2B5EF4-FFF2-40B4-BE49-F238E27FC236}">
                <a16:creationId xmlns:a16="http://schemas.microsoft.com/office/drawing/2014/main" id="{47715011-4749-B24D-8D8D-2F1783DD5BA4}"/>
              </a:ext>
            </a:extLst>
          </p:cNvPr>
          <p:cNvSpPr>
            <a:spLocks noGrp="1"/>
          </p:cNvSpPr>
          <p:nvPr>
            <p:ph type="dt" sz="half" idx="10"/>
          </p:nvPr>
        </p:nvSpPr>
        <p:spPr/>
        <p:txBody>
          <a:bodyPr/>
          <a:lstStyle>
            <a:lvl1pPr>
              <a:defRPr/>
            </a:lvl1pPr>
          </a:lstStyle>
          <a:p>
            <a:fld id="{7A479B2B-9971-5945-8370-0972764D2021}" type="datetime1">
              <a:rPr lang="el-GR" altLang="en-US"/>
              <a:pPr/>
              <a:t>23/11/22</a:t>
            </a:fld>
            <a:endParaRPr lang="el-GR" altLang="en-US" dirty="0"/>
          </a:p>
        </p:txBody>
      </p:sp>
      <p:sp>
        <p:nvSpPr>
          <p:cNvPr id="4" name="2 - Θέση υποσέλιδου">
            <a:extLst>
              <a:ext uri="{FF2B5EF4-FFF2-40B4-BE49-F238E27FC236}">
                <a16:creationId xmlns:a16="http://schemas.microsoft.com/office/drawing/2014/main" id="{0A39B806-898A-8C42-AD3E-396AF9878D5E}"/>
              </a:ext>
            </a:extLst>
          </p:cNvPr>
          <p:cNvSpPr>
            <a:spLocks noGrp="1"/>
          </p:cNvSpPr>
          <p:nvPr>
            <p:ph type="ftr" sz="quarter" idx="11"/>
          </p:nvPr>
        </p:nvSpPr>
        <p:spPr/>
        <p:txBody>
          <a:bodyPr/>
          <a:lstStyle>
            <a:lvl1pPr>
              <a:defRPr/>
            </a:lvl1pPr>
          </a:lstStyle>
          <a:p>
            <a:pPr>
              <a:defRPr/>
            </a:pPr>
            <a:endParaRPr lang="el-GR" dirty="0"/>
          </a:p>
        </p:txBody>
      </p:sp>
      <p:sp>
        <p:nvSpPr>
          <p:cNvPr id="5" name="22 - Θέση αριθμού διαφάνειας">
            <a:extLst>
              <a:ext uri="{FF2B5EF4-FFF2-40B4-BE49-F238E27FC236}">
                <a16:creationId xmlns:a16="http://schemas.microsoft.com/office/drawing/2014/main" id="{1AA386D2-E85C-F54A-A30A-625D0A38A4DB}"/>
              </a:ext>
            </a:extLst>
          </p:cNvPr>
          <p:cNvSpPr>
            <a:spLocks noGrp="1"/>
          </p:cNvSpPr>
          <p:nvPr>
            <p:ph type="sldNum" sz="quarter" idx="12"/>
          </p:nvPr>
        </p:nvSpPr>
        <p:spPr/>
        <p:txBody>
          <a:bodyPr/>
          <a:lstStyle>
            <a:lvl1pPr>
              <a:defRPr/>
            </a:lvl1pPr>
          </a:lstStyle>
          <a:p>
            <a:fld id="{B5A9B37A-B5EB-7648-9AEC-43FFD8544E27}" type="slidenum">
              <a:rPr lang="el-GR" altLang="en-US"/>
              <a:pPr/>
              <a:t>‹#›</a:t>
            </a:fld>
            <a:endParaRPr lang="el-GR" altLang="en-US" dirty="0"/>
          </a:p>
        </p:txBody>
      </p:sp>
    </p:spTree>
    <p:extLst>
      <p:ext uri="{BB962C8B-B14F-4D97-AF65-F5344CB8AC3E}">
        <p14:creationId xmlns:p14="http://schemas.microsoft.com/office/powerpoint/2010/main" val="3214652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a:extLst>
              <a:ext uri="{FF2B5EF4-FFF2-40B4-BE49-F238E27FC236}">
                <a16:creationId xmlns:a16="http://schemas.microsoft.com/office/drawing/2014/main" id="{1CB29DA5-8CF5-E946-BF21-1D84AAD17E58}"/>
              </a:ext>
            </a:extLst>
          </p:cNvPr>
          <p:cNvSpPr>
            <a:spLocks noGrp="1"/>
          </p:cNvSpPr>
          <p:nvPr>
            <p:ph type="dt" sz="half" idx="10"/>
          </p:nvPr>
        </p:nvSpPr>
        <p:spPr/>
        <p:txBody>
          <a:bodyPr/>
          <a:lstStyle>
            <a:lvl1pPr>
              <a:defRPr/>
            </a:lvl1pPr>
          </a:lstStyle>
          <a:p>
            <a:fld id="{1312BC5A-511E-4A46-9AC7-DE3AD66664A1}" type="datetime1">
              <a:rPr lang="el-GR" altLang="en-US"/>
              <a:pPr/>
              <a:t>23/11/22</a:t>
            </a:fld>
            <a:endParaRPr lang="el-GR" altLang="en-US" dirty="0"/>
          </a:p>
        </p:txBody>
      </p:sp>
      <p:sp>
        <p:nvSpPr>
          <p:cNvPr id="3" name="2 - Θέση υποσέλιδου">
            <a:extLst>
              <a:ext uri="{FF2B5EF4-FFF2-40B4-BE49-F238E27FC236}">
                <a16:creationId xmlns:a16="http://schemas.microsoft.com/office/drawing/2014/main" id="{DCF3ECA8-29AB-8E44-AC73-579D021BCC57}"/>
              </a:ext>
            </a:extLst>
          </p:cNvPr>
          <p:cNvSpPr>
            <a:spLocks noGrp="1"/>
          </p:cNvSpPr>
          <p:nvPr>
            <p:ph type="ftr" sz="quarter" idx="11"/>
          </p:nvPr>
        </p:nvSpPr>
        <p:spPr/>
        <p:txBody>
          <a:bodyPr/>
          <a:lstStyle>
            <a:lvl1pPr>
              <a:defRPr/>
            </a:lvl1pPr>
          </a:lstStyle>
          <a:p>
            <a:pPr>
              <a:defRPr/>
            </a:pPr>
            <a:endParaRPr lang="el-GR" dirty="0"/>
          </a:p>
        </p:txBody>
      </p:sp>
      <p:sp>
        <p:nvSpPr>
          <p:cNvPr id="4" name="3 - Θέση αριθμού διαφάνειας">
            <a:extLst>
              <a:ext uri="{FF2B5EF4-FFF2-40B4-BE49-F238E27FC236}">
                <a16:creationId xmlns:a16="http://schemas.microsoft.com/office/drawing/2014/main" id="{8FFCAFFD-3738-B643-B766-A26C0F30F48F}"/>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fld id="{0FE9D95E-4E44-A948-94A4-5D6929805DB1}" type="slidenum">
              <a:rPr lang="el-GR" altLang="en-US"/>
              <a:pPr/>
              <a:t>‹#›</a:t>
            </a:fld>
            <a:endParaRPr lang="el-GR" altLang="en-US" dirty="0"/>
          </a:p>
        </p:txBody>
      </p:sp>
    </p:spTree>
    <p:extLst>
      <p:ext uri="{BB962C8B-B14F-4D97-AF65-F5344CB8AC3E}">
        <p14:creationId xmlns:p14="http://schemas.microsoft.com/office/powerpoint/2010/main" val="11776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3050"/>
            <a:ext cx="8077200" cy="869950"/>
          </a:xfrm>
        </p:spPr>
        <p:txBody>
          <a:bodyPr/>
          <a:lstStyle>
            <a:lvl1pPr algn="l">
              <a:buNone/>
              <a:defRPr sz="4400" b="0"/>
            </a:lvl1pPr>
          </a:lstStyle>
          <a:p>
            <a:r>
              <a:rPr lang="el-GR"/>
              <a:t>Kλικ για επεξεργασία του τίτλου</a:t>
            </a:r>
            <a:endParaRPr lang="en-US"/>
          </a:p>
        </p:txBody>
      </p:sp>
      <p:sp>
        <p:nvSpPr>
          <p:cNvPr id="3" name="2 - Θέση κειμένου"/>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l-GR"/>
              <a:t>Kλικ για επεξεργασία των στυλ του υποδείγματος</a:t>
            </a:r>
          </a:p>
        </p:txBody>
      </p:sp>
      <p:sp>
        <p:nvSpPr>
          <p:cNvPr id="9" name="8 - Θέση περιεχομένου"/>
          <p:cNvSpPr>
            <a:spLocks noGrp="1"/>
          </p:cNvSpPr>
          <p:nvPr>
            <p:ph sz="quarter" idx="1"/>
          </p:nvPr>
        </p:nvSpPr>
        <p:spPr>
          <a:xfrm>
            <a:off x="2362200" y="1752600"/>
            <a:ext cx="6400800" cy="4419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13 - Θέση ημερομηνίας">
            <a:extLst>
              <a:ext uri="{FF2B5EF4-FFF2-40B4-BE49-F238E27FC236}">
                <a16:creationId xmlns:a16="http://schemas.microsoft.com/office/drawing/2014/main" id="{0C5F3E34-94B8-B146-A4B1-1296FE16D572}"/>
              </a:ext>
            </a:extLst>
          </p:cNvPr>
          <p:cNvSpPr>
            <a:spLocks noGrp="1"/>
          </p:cNvSpPr>
          <p:nvPr>
            <p:ph type="dt" sz="half" idx="10"/>
          </p:nvPr>
        </p:nvSpPr>
        <p:spPr/>
        <p:txBody>
          <a:bodyPr/>
          <a:lstStyle>
            <a:lvl1pPr>
              <a:defRPr/>
            </a:lvl1pPr>
          </a:lstStyle>
          <a:p>
            <a:fld id="{57A8B987-2AAD-C841-8EBB-6AF560E5CF8C}" type="datetime1">
              <a:rPr lang="el-GR" altLang="en-US"/>
              <a:pPr/>
              <a:t>23/11/22</a:t>
            </a:fld>
            <a:endParaRPr lang="el-GR" altLang="en-US" dirty="0"/>
          </a:p>
        </p:txBody>
      </p:sp>
      <p:sp>
        <p:nvSpPr>
          <p:cNvPr id="6" name="2 - Θέση υποσέλιδου">
            <a:extLst>
              <a:ext uri="{FF2B5EF4-FFF2-40B4-BE49-F238E27FC236}">
                <a16:creationId xmlns:a16="http://schemas.microsoft.com/office/drawing/2014/main" id="{407C42F7-19DA-ED4B-846A-2C1246762C3D}"/>
              </a:ext>
            </a:extLst>
          </p:cNvPr>
          <p:cNvSpPr>
            <a:spLocks noGrp="1"/>
          </p:cNvSpPr>
          <p:nvPr>
            <p:ph type="ftr" sz="quarter" idx="11"/>
          </p:nvPr>
        </p:nvSpPr>
        <p:spPr/>
        <p:txBody>
          <a:bodyPr/>
          <a:lstStyle>
            <a:lvl1pPr>
              <a:defRPr/>
            </a:lvl1pPr>
          </a:lstStyle>
          <a:p>
            <a:pPr>
              <a:defRPr/>
            </a:pPr>
            <a:endParaRPr lang="el-GR" dirty="0"/>
          </a:p>
        </p:txBody>
      </p:sp>
      <p:sp>
        <p:nvSpPr>
          <p:cNvPr id="7" name="22 - Θέση αριθμού διαφάνειας">
            <a:extLst>
              <a:ext uri="{FF2B5EF4-FFF2-40B4-BE49-F238E27FC236}">
                <a16:creationId xmlns:a16="http://schemas.microsoft.com/office/drawing/2014/main" id="{39E6F568-F701-4B4E-9562-084C02375F8A}"/>
              </a:ext>
            </a:extLst>
          </p:cNvPr>
          <p:cNvSpPr>
            <a:spLocks noGrp="1"/>
          </p:cNvSpPr>
          <p:nvPr>
            <p:ph type="sldNum" sz="quarter" idx="12"/>
          </p:nvPr>
        </p:nvSpPr>
        <p:spPr/>
        <p:txBody>
          <a:bodyPr/>
          <a:lstStyle>
            <a:lvl1pPr>
              <a:defRPr/>
            </a:lvl1pPr>
          </a:lstStyle>
          <a:p>
            <a:fld id="{3D95B235-AA66-3D4E-AB61-1F39524A152B}" type="slidenum">
              <a:rPr lang="el-GR" altLang="en-US"/>
              <a:pPr/>
              <a:t>‹#›</a:t>
            </a:fld>
            <a:endParaRPr lang="el-GR" altLang="en-US" dirty="0"/>
          </a:p>
        </p:txBody>
      </p:sp>
    </p:spTree>
    <p:extLst>
      <p:ext uri="{BB962C8B-B14F-4D97-AF65-F5344CB8AC3E}">
        <p14:creationId xmlns:p14="http://schemas.microsoft.com/office/powerpoint/2010/main" val="334357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7 - Ορθογώνιο">
            <a:extLst>
              <a:ext uri="{FF2B5EF4-FFF2-40B4-BE49-F238E27FC236}">
                <a16:creationId xmlns:a16="http://schemas.microsoft.com/office/drawing/2014/main" id="{9CD4E833-1B75-2243-BC05-CD00795C3DEF}"/>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8 - Ορθογώνιο">
            <a:extLst>
              <a:ext uri="{FF2B5EF4-FFF2-40B4-BE49-F238E27FC236}">
                <a16:creationId xmlns:a16="http://schemas.microsoft.com/office/drawing/2014/main" id="{D67B05C8-D372-3847-89E7-7528D6B41C9A}"/>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9 - Ορθογώνιο">
            <a:extLst>
              <a:ext uri="{FF2B5EF4-FFF2-40B4-BE49-F238E27FC236}">
                <a16:creationId xmlns:a16="http://schemas.microsoft.com/office/drawing/2014/main" id="{E37BD476-6508-6B42-AA53-160426A37766}"/>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10 - Ορθογώνιο">
            <a:extLst>
              <a:ext uri="{FF2B5EF4-FFF2-40B4-BE49-F238E27FC236}">
                <a16:creationId xmlns:a16="http://schemas.microsoft.com/office/drawing/2014/main" id="{C8D2D26A-C1DA-EE41-917D-2E5698A6F705}"/>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3 - Θέση κειμένου"/>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l-GR" noProof="0" dirty="0"/>
              <a:t>Κάντε κλικ στο εικονίδιο για να προσθέσετε μια εικόνα</a:t>
            </a:r>
            <a:endParaRPr lang="en-US" noProof="0" dirty="0"/>
          </a:p>
        </p:txBody>
      </p:sp>
      <p:sp>
        <p:nvSpPr>
          <p:cNvPr id="9" name="11 - Θέση ημερομηνίας">
            <a:extLst>
              <a:ext uri="{FF2B5EF4-FFF2-40B4-BE49-F238E27FC236}">
                <a16:creationId xmlns:a16="http://schemas.microsoft.com/office/drawing/2014/main" id="{8F601E47-8C9D-9C49-AF74-7740C53EB2B1}"/>
              </a:ext>
            </a:extLst>
          </p:cNvPr>
          <p:cNvSpPr>
            <a:spLocks noGrp="1"/>
          </p:cNvSpPr>
          <p:nvPr>
            <p:ph type="dt" sz="half" idx="10"/>
          </p:nvPr>
        </p:nvSpPr>
        <p:spPr>
          <a:xfrm>
            <a:off x="6248400" y="6248400"/>
            <a:ext cx="2667000" cy="365125"/>
          </a:xfrm>
        </p:spPr>
        <p:txBody>
          <a:bodyPr/>
          <a:lstStyle>
            <a:lvl1pPr>
              <a:defRPr/>
            </a:lvl1pPr>
          </a:lstStyle>
          <a:p>
            <a:fld id="{11125F9F-C4AB-B24A-A52F-A7433BF1D77C}" type="datetime1">
              <a:rPr lang="el-GR" altLang="en-US"/>
              <a:pPr/>
              <a:t>23/11/22</a:t>
            </a:fld>
            <a:endParaRPr lang="el-GR" altLang="en-US" dirty="0"/>
          </a:p>
        </p:txBody>
      </p:sp>
      <p:sp>
        <p:nvSpPr>
          <p:cNvPr id="10" name="12 - Θέση αριθμού διαφάνειας">
            <a:extLst>
              <a:ext uri="{FF2B5EF4-FFF2-40B4-BE49-F238E27FC236}">
                <a16:creationId xmlns:a16="http://schemas.microsoft.com/office/drawing/2014/main" id="{4B08B517-D548-5F43-A30D-8B4321C19C82}"/>
              </a:ext>
            </a:extLst>
          </p:cNvPr>
          <p:cNvSpPr>
            <a:spLocks noGrp="1"/>
          </p:cNvSpPr>
          <p:nvPr>
            <p:ph type="sldNum" sz="quarter" idx="11"/>
          </p:nvPr>
        </p:nvSpPr>
        <p:spPr>
          <a:xfrm>
            <a:off x="0" y="4667250"/>
            <a:ext cx="1447800" cy="663575"/>
          </a:xfrm>
        </p:spPr>
        <p:txBody>
          <a:bodyPr/>
          <a:lstStyle>
            <a:lvl1pPr>
              <a:defRPr sz="2800"/>
            </a:lvl1pPr>
          </a:lstStyle>
          <a:p>
            <a:fld id="{C2DFB550-D4EC-584B-AED4-3D13171C8243}" type="slidenum">
              <a:rPr lang="el-GR" altLang="en-US"/>
              <a:pPr/>
              <a:t>‹#›</a:t>
            </a:fld>
            <a:endParaRPr lang="el-GR" altLang="en-US" dirty="0"/>
          </a:p>
        </p:txBody>
      </p:sp>
      <p:sp>
        <p:nvSpPr>
          <p:cNvPr id="11" name="13 - Θέση υποσέλιδου">
            <a:extLst>
              <a:ext uri="{FF2B5EF4-FFF2-40B4-BE49-F238E27FC236}">
                <a16:creationId xmlns:a16="http://schemas.microsoft.com/office/drawing/2014/main" id="{CE262D10-035A-B64A-BB03-7096969DB04E}"/>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l-GR" dirty="0"/>
          </a:p>
        </p:txBody>
      </p:sp>
    </p:spTree>
    <p:extLst>
      <p:ext uri="{BB962C8B-B14F-4D97-AF65-F5344CB8AC3E}">
        <p14:creationId xmlns:p14="http://schemas.microsoft.com/office/powerpoint/2010/main" val="350528011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21 - Θέση τίτλου">
            <a:extLst>
              <a:ext uri="{FF2B5EF4-FFF2-40B4-BE49-F238E27FC236}">
                <a16:creationId xmlns:a16="http://schemas.microsoft.com/office/drawing/2014/main" id="{60205121-3BCE-F841-8326-8078CEF83A8D}"/>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a:t>Kλικ για επεξεργασία του τίτλου</a:t>
            </a:r>
            <a:endParaRPr lang="en-US" altLang="en-US"/>
          </a:p>
        </p:txBody>
      </p:sp>
      <p:sp>
        <p:nvSpPr>
          <p:cNvPr id="1027" name="12 - Θέση κειμένου">
            <a:extLst>
              <a:ext uri="{FF2B5EF4-FFF2-40B4-BE49-F238E27FC236}">
                <a16:creationId xmlns:a16="http://schemas.microsoft.com/office/drawing/2014/main" id="{93AF4E6B-A91A-3549-91F6-67A085DBB2BF}"/>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Kλικ για επεξεργασία των στυλ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endParaRPr lang="en-US" altLang="en-US"/>
          </a:p>
        </p:txBody>
      </p:sp>
      <p:sp>
        <p:nvSpPr>
          <p:cNvPr id="14" name="13 - Θέση ημερομηνίας">
            <a:extLst>
              <a:ext uri="{FF2B5EF4-FFF2-40B4-BE49-F238E27FC236}">
                <a16:creationId xmlns:a16="http://schemas.microsoft.com/office/drawing/2014/main" id="{2DD26142-4578-9940-83BF-D9B4D39091DE}"/>
              </a:ext>
            </a:extLst>
          </p:cNvPr>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Calibri" panose="020F0502020204030204" pitchFamily="34" charset="0"/>
              </a:defRPr>
            </a:lvl1pPr>
          </a:lstStyle>
          <a:p>
            <a:fld id="{5EB665E8-07A8-2E44-8F74-573DB4BACD23}" type="datetime1">
              <a:rPr lang="el-GR" altLang="en-US"/>
              <a:pPr/>
              <a:t>23/11/22</a:t>
            </a:fld>
            <a:endParaRPr lang="el-GR" altLang="en-US" dirty="0"/>
          </a:p>
        </p:txBody>
      </p:sp>
      <p:sp>
        <p:nvSpPr>
          <p:cNvPr id="3" name="2 - Θέση υποσέλιδου">
            <a:extLst>
              <a:ext uri="{FF2B5EF4-FFF2-40B4-BE49-F238E27FC236}">
                <a16:creationId xmlns:a16="http://schemas.microsoft.com/office/drawing/2014/main" id="{23898DA9-F047-424A-B77D-30F215E8E5ED}"/>
              </a:ext>
            </a:extLst>
          </p:cNvPr>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Calibri"/>
                <a:ea typeface="+mn-ea"/>
                <a:cs typeface="Calibri"/>
              </a:defRPr>
            </a:lvl1pPr>
          </a:lstStyle>
          <a:p>
            <a:pPr>
              <a:defRPr/>
            </a:pPr>
            <a:endParaRPr lang="el-GR" dirty="0"/>
          </a:p>
        </p:txBody>
      </p:sp>
      <p:sp>
        <p:nvSpPr>
          <p:cNvPr id="7" name="6 - Ορθογώνιο">
            <a:extLst>
              <a:ext uri="{FF2B5EF4-FFF2-40B4-BE49-F238E27FC236}">
                <a16:creationId xmlns:a16="http://schemas.microsoft.com/office/drawing/2014/main" id="{E0015529-FD19-174F-B342-8BCDA7C3CF5F}"/>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Calibri"/>
              <a:cs typeface="Calibri"/>
            </a:endParaRPr>
          </a:p>
        </p:txBody>
      </p:sp>
      <p:sp>
        <p:nvSpPr>
          <p:cNvPr id="8" name="7 - Ορθογώνιο">
            <a:extLst>
              <a:ext uri="{FF2B5EF4-FFF2-40B4-BE49-F238E27FC236}">
                <a16:creationId xmlns:a16="http://schemas.microsoft.com/office/drawing/2014/main" id="{DA308D01-460F-4941-A4FA-BBDFB957E243}"/>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Calibri"/>
              <a:cs typeface="Calibri"/>
            </a:endParaRPr>
          </a:p>
        </p:txBody>
      </p:sp>
      <p:sp>
        <p:nvSpPr>
          <p:cNvPr id="9" name="8 - Ορθογώνιο">
            <a:extLst>
              <a:ext uri="{FF2B5EF4-FFF2-40B4-BE49-F238E27FC236}">
                <a16:creationId xmlns:a16="http://schemas.microsoft.com/office/drawing/2014/main" id="{53009431-9CBE-534B-9A21-AD76D12DB67D}"/>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Calibri"/>
              <a:cs typeface="Calibri"/>
            </a:endParaRPr>
          </a:p>
        </p:txBody>
      </p:sp>
      <p:sp>
        <p:nvSpPr>
          <p:cNvPr id="23" name="22 - Θέση αριθμού διαφάνειας">
            <a:extLst>
              <a:ext uri="{FF2B5EF4-FFF2-40B4-BE49-F238E27FC236}">
                <a16:creationId xmlns:a16="http://schemas.microsoft.com/office/drawing/2014/main" id="{534BFE2F-9A35-AD49-83E4-1B5C06394AF7}"/>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latin typeface="Calibri" panose="020F0502020204030204" pitchFamily="34" charset="0"/>
              </a:defRPr>
            </a:lvl1pPr>
          </a:lstStyle>
          <a:p>
            <a:fld id="{65F9F6B7-5C34-434A-9334-2CC10E064A89}" type="slidenum">
              <a:rPr lang="el-GR" altLang="en-US"/>
              <a:pPr/>
              <a:t>‹#›</a:t>
            </a:fld>
            <a:endParaRPr lang="el-GR" altLang="en-US" dirty="0"/>
          </a:p>
        </p:txBody>
      </p:sp>
    </p:spTree>
  </p:cSld>
  <p:clrMap bg1="lt1" tx1="dk1" bg2="lt2" tx2="dk2" accent1="accent1" accent2="accent2" accent3="accent3" accent4="accent4" accent5="accent5" accent6="accent6" hlink="hlink" folHlink="folHlink"/>
  <p:sldLayoutIdLst>
    <p:sldLayoutId id="2147484637" r:id="rId1"/>
    <p:sldLayoutId id="2147484633" r:id="rId2"/>
    <p:sldLayoutId id="2147484638" r:id="rId3"/>
    <p:sldLayoutId id="2147484639" r:id="rId4"/>
    <p:sldLayoutId id="2147484640" r:id="rId5"/>
    <p:sldLayoutId id="2147484634" r:id="rId6"/>
    <p:sldLayoutId id="2147484641" r:id="rId7"/>
    <p:sldLayoutId id="2147484635" r:id="rId8"/>
    <p:sldLayoutId id="2147484642" r:id="rId9"/>
    <p:sldLayoutId id="2147484636" r:id="rId10"/>
    <p:sldLayoutId id="2147484643" r:id="rId11"/>
    <p:sldLayoutId id="2147484644" r:id="rId12"/>
  </p:sldLayoutIdLst>
  <p:hf hdr="0" ftr="0" dt="0"/>
  <p:txStyles>
    <p:titleStyle>
      <a:lvl1pPr algn="l" rtl="0" eaLnBrk="0" fontAlgn="base" hangingPunct="0">
        <a:spcBef>
          <a:spcPct val="0"/>
        </a:spcBef>
        <a:spcAft>
          <a:spcPct val="0"/>
        </a:spcAft>
        <a:defRPr sz="3200" kern="1200">
          <a:solidFill>
            <a:schemeClr val="tx2"/>
          </a:solidFill>
          <a:latin typeface="Calibri"/>
          <a:ea typeface="ＭＳ Ｐゴシック" charset="0"/>
          <a:cs typeface="Calibri"/>
        </a:defRPr>
      </a:lvl1pPr>
      <a:lvl2pPr algn="l" rtl="0" eaLnBrk="0" fontAlgn="base" hangingPunct="0">
        <a:spcBef>
          <a:spcPct val="0"/>
        </a:spcBef>
        <a:spcAft>
          <a:spcPct val="0"/>
        </a:spcAft>
        <a:defRPr sz="3200">
          <a:solidFill>
            <a:schemeClr val="tx2"/>
          </a:solidFill>
          <a:latin typeface="Calibri"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alibri"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alibri"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Calibri" charset="0"/>
          <a:ea typeface="ＭＳ Ｐゴシック" charset="0"/>
          <a:cs typeface="ＭＳ Ｐゴシック" charset="0"/>
        </a:defRPr>
      </a:lvl6pPr>
      <a:lvl7pPr marL="914400" algn="l" rtl="0" fontAlgn="base">
        <a:spcBef>
          <a:spcPct val="0"/>
        </a:spcBef>
        <a:spcAft>
          <a:spcPct val="0"/>
        </a:spcAft>
        <a:defRPr sz="3200">
          <a:solidFill>
            <a:schemeClr val="tx2"/>
          </a:solidFill>
          <a:latin typeface="Calibri" charset="0"/>
          <a:ea typeface="ＭＳ Ｐゴシック" charset="0"/>
          <a:cs typeface="ＭＳ Ｐゴシック" charset="0"/>
        </a:defRPr>
      </a:lvl7pPr>
      <a:lvl8pPr marL="1371600" algn="l" rtl="0" fontAlgn="base">
        <a:spcBef>
          <a:spcPct val="0"/>
        </a:spcBef>
        <a:spcAft>
          <a:spcPct val="0"/>
        </a:spcAft>
        <a:defRPr sz="3200">
          <a:solidFill>
            <a:schemeClr val="tx2"/>
          </a:solidFill>
          <a:latin typeface="Calibri" charset="0"/>
          <a:ea typeface="ＭＳ Ｐゴシック" charset="0"/>
          <a:cs typeface="ＭＳ Ｐゴシック" charset="0"/>
        </a:defRPr>
      </a:lvl8pPr>
      <a:lvl9pPr marL="1828800" algn="l" rtl="0" fontAlgn="base">
        <a:spcBef>
          <a:spcPct val="0"/>
        </a:spcBef>
        <a:spcAft>
          <a:spcPct val="0"/>
        </a:spcAft>
        <a:defRPr sz="3200">
          <a:solidFill>
            <a:schemeClr val="tx2"/>
          </a:solidFill>
          <a:latin typeface="Calibri"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400" kern="1200">
          <a:solidFill>
            <a:schemeClr val="tx1"/>
          </a:solidFill>
          <a:latin typeface="Calibri"/>
          <a:ea typeface="ＭＳ Ｐゴシック" charset="0"/>
          <a:cs typeface="Calibri"/>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000" kern="1200">
          <a:solidFill>
            <a:schemeClr val="tx1"/>
          </a:solidFill>
          <a:latin typeface="Calibri"/>
          <a:ea typeface="ＭＳ Ｐゴシック" charset="0"/>
          <a:cs typeface="Calibri"/>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Calibri"/>
          <a:ea typeface="ＭＳ Ｐゴシック" charset="0"/>
          <a:cs typeface="Calibri"/>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Calibri"/>
          <a:ea typeface="ＭＳ Ｐゴシック" charset="0"/>
          <a:cs typeface="Calibri"/>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Calibri"/>
          <a:ea typeface="ＭＳ Ｐゴシック"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tif"/></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g9FPnVJX0g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youtube.com/watch?v=Qi3h18wJJiI"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z32YVvX9Mn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sepchiou.gr/wp-content/uploads/2014/03/AppInventorProgramming.pdf"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_eyFfMp4V7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oW2hoi5D2ec"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LV4T2tXx1B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D6E4-6CBB-D141-9F58-51C34902312F}"/>
              </a:ext>
            </a:extLst>
          </p:cNvPr>
          <p:cNvSpPr>
            <a:spLocks noGrp="1"/>
          </p:cNvSpPr>
          <p:nvPr>
            <p:ph type="ctrTitle"/>
          </p:nvPr>
        </p:nvSpPr>
        <p:spPr>
          <a:xfrm>
            <a:off x="0" y="595176"/>
            <a:ext cx="9144000" cy="1788987"/>
          </a:xfrm>
        </p:spPr>
        <p:txBody>
          <a:bodyPr>
            <a:noAutofit/>
          </a:bodyPr>
          <a:lstStyle/>
          <a:p>
            <a:pPr algn="ctr" eaLnBrk="1" hangingPunct="1"/>
            <a:r>
              <a:rPr lang="el-GR" altLang="en-US" sz="4000" cap="none" dirty="0">
                <a:solidFill>
                  <a:srgbClr val="CCFFCC"/>
                </a:solidFill>
                <a:latin typeface="Calibri" panose="020F0502020204030204" pitchFamily="34" charset="0"/>
                <a:ea typeface="ＭＳ Ｐゴシック" panose="020B0600070205080204" pitchFamily="34" charset="-128"/>
              </a:rPr>
              <a:t>Σχεδίαση</a:t>
            </a:r>
            <a:r>
              <a:rPr lang="en-US" altLang="en-US" sz="4000" cap="none" dirty="0">
                <a:solidFill>
                  <a:srgbClr val="CCFFCC"/>
                </a:solidFill>
                <a:latin typeface="Calibri" panose="020F0502020204030204" pitchFamily="34" charset="0"/>
                <a:ea typeface="ＭＳ Ｐゴシック" panose="020B0600070205080204" pitchFamily="34" charset="-128"/>
              </a:rPr>
              <a:t> </a:t>
            </a:r>
            <a:r>
              <a:rPr lang="el-GR" altLang="en-US" sz="4000" cap="none" dirty="0">
                <a:solidFill>
                  <a:srgbClr val="CCFFCC"/>
                </a:solidFill>
                <a:latin typeface="Calibri" panose="020F0502020204030204" pitchFamily="34" charset="0"/>
                <a:ea typeface="ＭＳ Ｐゴシック" panose="020B0600070205080204" pitchFamily="34" charset="-128"/>
              </a:rPr>
              <a:t>εκπαιδευτικών εφαρμογών </a:t>
            </a:r>
            <a:br>
              <a:rPr lang="en-US" altLang="en-US" sz="4000" cap="none" dirty="0">
                <a:solidFill>
                  <a:srgbClr val="CCFFCC"/>
                </a:solidFill>
                <a:latin typeface="Calibri" panose="020F0502020204030204" pitchFamily="34" charset="0"/>
                <a:ea typeface="ＭＳ Ｐゴシック" panose="020B0600070205080204" pitchFamily="34" charset="-128"/>
              </a:rPr>
            </a:br>
            <a:r>
              <a:rPr lang="el-GR" altLang="en-US" sz="4000" cap="none" dirty="0">
                <a:solidFill>
                  <a:srgbClr val="CCFFCC"/>
                </a:solidFill>
                <a:latin typeface="Calibri" panose="020F0502020204030204" pitchFamily="34" charset="0"/>
                <a:ea typeface="ＭＳ Ｐゴシック" panose="020B0600070205080204" pitchFamily="34" charset="-128"/>
              </a:rPr>
              <a:t>για φορητές συσκευές</a:t>
            </a:r>
            <a:endParaRPr lang="en-US" altLang="en-US" sz="4000" cap="none" dirty="0">
              <a:solidFill>
                <a:srgbClr val="CCFFCC"/>
              </a:solidFill>
              <a:latin typeface="Calibri" panose="020F0502020204030204" pitchFamily="34" charset="0"/>
              <a:ea typeface="ＭＳ Ｐゴシック" panose="020B0600070205080204" pitchFamily="34" charset="-128"/>
            </a:endParaRPr>
          </a:p>
        </p:txBody>
      </p:sp>
      <p:sp>
        <p:nvSpPr>
          <p:cNvPr id="14338" name="Subtitle 2">
            <a:extLst>
              <a:ext uri="{FF2B5EF4-FFF2-40B4-BE49-F238E27FC236}">
                <a16:creationId xmlns:a16="http://schemas.microsoft.com/office/drawing/2014/main" id="{22C077EB-B4E8-054B-8CC8-C5E5B726FAE4}"/>
              </a:ext>
            </a:extLst>
          </p:cNvPr>
          <p:cNvSpPr>
            <a:spLocks noGrp="1"/>
          </p:cNvSpPr>
          <p:nvPr>
            <p:ph type="subTitle" idx="1"/>
          </p:nvPr>
        </p:nvSpPr>
        <p:spPr>
          <a:xfrm>
            <a:off x="1371600" y="4639460"/>
            <a:ext cx="6400800" cy="920765"/>
          </a:xfrm>
        </p:spPr>
        <p:txBody>
          <a:bodyPr>
            <a:spAutoFit/>
          </a:bodyPr>
          <a:lstStyle/>
          <a:p>
            <a:pPr algn="ctr" eaLnBrk="1" hangingPunct="1"/>
            <a:r>
              <a:rPr lang="en-US" altLang="en-US" sz="2400" dirty="0" err="1">
                <a:solidFill>
                  <a:schemeClr val="tx1"/>
                </a:solidFill>
                <a:latin typeface="Calibri" panose="020F0502020204030204" pitchFamily="34" charset="0"/>
                <a:ea typeface="ＭＳ Ｐゴシック" panose="020B0600070205080204" pitchFamily="34" charset="-128"/>
              </a:rPr>
              <a:t>Α</a:t>
            </a:r>
            <a:r>
              <a:rPr lang="el-GR" altLang="en-US" sz="2400" dirty="0" err="1">
                <a:solidFill>
                  <a:schemeClr val="tx1"/>
                </a:solidFill>
                <a:latin typeface="Calibri" panose="020F0502020204030204" pitchFamily="34" charset="0"/>
                <a:ea typeface="ＭＳ Ｐゴシック" panose="020B0600070205080204" pitchFamily="34" charset="-128"/>
              </a:rPr>
              <a:t>γγελικ</a:t>
            </a:r>
            <a:r>
              <a:rPr lang="en-US" altLang="en-US" sz="2400" dirty="0" err="1">
                <a:solidFill>
                  <a:schemeClr val="tx1"/>
                </a:solidFill>
                <a:latin typeface="Calibri" panose="020F0502020204030204" pitchFamily="34" charset="0"/>
                <a:ea typeface="ＭＳ Ｐゴシック" panose="020B0600070205080204" pitchFamily="34" charset="-128"/>
              </a:rPr>
              <a:t>ή</a:t>
            </a:r>
            <a:r>
              <a:rPr lang="el-GR" altLang="en-US" sz="2400" dirty="0">
                <a:solidFill>
                  <a:schemeClr val="tx1"/>
                </a:solidFill>
                <a:latin typeface="Calibri" panose="020F0502020204030204" pitchFamily="34" charset="0"/>
                <a:ea typeface="ＭＳ Ｐゴシック" panose="020B0600070205080204" pitchFamily="34" charset="-128"/>
              </a:rPr>
              <a:t> Καραματσούκη</a:t>
            </a:r>
          </a:p>
          <a:p>
            <a:pPr algn="ctr" eaLnBrk="1" hangingPunct="1"/>
            <a:r>
              <a:rPr lang="el-GR" altLang="en-US" sz="2400" dirty="0" err="1">
                <a:solidFill>
                  <a:schemeClr val="tx1"/>
                </a:solidFill>
                <a:latin typeface="Calibri" panose="020F0502020204030204" pitchFamily="34" charset="0"/>
                <a:ea typeface="ＭＳ Ｐゴシック" panose="020B0600070205080204" pitchFamily="34" charset="-128"/>
              </a:rPr>
              <a:t>an</a:t>
            </a:r>
            <a:r>
              <a:rPr lang="en-US" altLang="en-US" sz="2400" dirty="0" err="1">
                <a:solidFill>
                  <a:schemeClr val="tx1"/>
                </a:solidFill>
                <a:latin typeface="Calibri" panose="020F0502020204030204" pitchFamily="34" charset="0"/>
                <a:ea typeface="ＭＳ Ｐゴシック" panose="020B0600070205080204" pitchFamily="34" charset="-128"/>
              </a:rPr>
              <a:t>karam@uth.gr</a:t>
            </a:r>
            <a:endParaRPr lang="en-US" altLang="en-US" sz="2400" dirty="0">
              <a:solidFill>
                <a:schemeClr val="tx1"/>
              </a:solidFill>
              <a:latin typeface="Calibri" panose="020F0502020204030204" pitchFamily="34" charset="0"/>
              <a:ea typeface="ＭＳ Ｐゴシック" panose="020B0600070205080204" pitchFamily="34" charset="-128"/>
            </a:endParaRPr>
          </a:p>
        </p:txBody>
      </p:sp>
      <p:sp>
        <p:nvSpPr>
          <p:cNvPr id="5" name="Rectangle 4">
            <a:extLst>
              <a:ext uri="{FF2B5EF4-FFF2-40B4-BE49-F238E27FC236}">
                <a16:creationId xmlns:a16="http://schemas.microsoft.com/office/drawing/2014/main" id="{E5236B4C-47A6-7A4A-863E-D38D8E07AD3C}"/>
              </a:ext>
            </a:extLst>
          </p:cNvPr>
          <p:cNvSpPr>
            <a:spLocks noChangeArrowheads="1"/>
          </p:cNvSpPr>
          <p:nvPr/>
        </p:nvSpPr>
        <p:spPr bwMode="auto">
          <a:xfrm>
            <a:off x="2339975" y="6021388"/>
            <a:ext cx="6804025" cy="720725"/>
          </a:xfrm>
          <a:prstGeom prst="rect">
            <a:avLst/>
          </a:prstGeom>
          <a:noFill/>
          <a:ln>
            <a:noFill/>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000">
                <a:solidFill>
                  <a:srgbClr val="000000"/>
                </a:solidFill>
                <a:miter lim="800000"/>
                <a:headEnd/>
                <a:tailEnd/>
              </a14:hiddenLine>
            </a:ext>
          </a:extLst>
        </p:spPr>
        <p:txBody>
          <a:bodyPr anchor="ct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algn="ctr" eaLnBrk="1" hangingPunct="1"/>
            <a:r>
              <a:rPr lang="el-GR" altLang="en-US" sz="1800" dirty="0">
                <a:solidFill>
                  <a:srgbClr val="FF6600"/>
                </a:solidFill>
                <a:latin typeface="Calibri" panose="020F0502020204030204" pitchFamily="34" charset="0"/>
              </a:rPr>
              <a:t>ΠΜΣ ΠΤΔΕ-ΠΘ</a:t>
            </a:r>
          </a:p>
          <a:p>
            <a:pPr algn="ctr" eaLnBrk="1" hangingPunct="1"/>
            <a:r>
              <a:rPr lang="en-US" altLang="en-US" sz="1800" dirty="0">
                <a:solidFill>
                  <a:srgbClr val="FF6600"/>
                </a:solidFill>
                <a:latin typeface="Calibri" panose="020F0502020204030204" pitchFamily="34" charset="0"/>
              </a:rPr>
              <a:t>23</a:t>
            </a:r>
            <a:r>
              <a:rPr lang="el-GR" altLang="en-US" sz="1800" dirty="0">
                <a:solidFill>
                  <a:srgbClr val="FF6600"/>
                </a:solidFill>
                <a:latin typeface="Calibri" panose="020F0502020204030204" pitchFamily="34" charset="0"/>
              </a:rPr>
              <a:t>/11/20</a:t>
            </a:r>
            <a:r>
              <a:rPr lang="en-US" altLang="en-US" sz="1800" dirty="0">
                <a:solidFill>
                  <a:srgbClr val="FF6600"/>
                </a:solidFill>
                <a:latin typeface="Calibri" panose="020F0502020204030204" pitchFamily="34" charset="0"/>
              </a:rPr>
              <a:t>2</a:t>
            </a:r>
            <a:r>
              <a:rPr lang="el-GR" altLang="en-US" sz="1800" dirty="0">
                <a:solidFill>
                  <a:srgbClr val="FF6600"/>
                </a:solidFill>
                <a:latin typeface="Calibri" panose="020F0502020204030204" pitchFamily="34" charset="0"/>
              </a:rPr>
              <a:t>2</a:t>
            </a:r>
          </a:p>
        </p:txBody>
      </p:sp>
      <p:pic>
        <p:nvPicPr>
          <p:cNvPr id="14340" name="Picture 2" descr="Panepistimio Thessalias logo 01.jpg">
            <a:extLst>
              <a:ext uri="{FF2B5EF4-FFF2-40B4-BE49-F238E27FC236}">
                <a16:creationId xmlns:a16="http://schemas.microsoft.com/office/drawing/2014/main" id="{0EE2B704-0758-8F4B-81F5-30C7E3F1390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0643" y="6048375"/>
            <a:ext cx="7350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Picture 1">
            <a:extLst>
              <a:ext uri="{FF2B5EF4-FFF2-40B4-BE49-F238E27FC236}">
                <a16:creationId xmlns:a16="http://schemas.microsoft.com/office/drawing/2014/main" id="{274DFC6B-8137-402F-7FC1-0BA138E32E2A}"/>
              </a:ext>
            </a:extLst>
          </p:cNvPr>
          <p:cNvPicPr>
            <a:picLocks noChangeAspect="1"/>
          </p:cNvPicPr>
          <p:nvPr/>
        </p:nvPicPr>
        <p:blipFill>
          <a:blip r:embed="rId4"/>
          <a:stretch>
            <a:fillRect/>
          </a:stretch>
        </p:blipFill>
        <p:spPr>
          <a:xfrm>
            <a:off x="3055937" y="2544317"/>
            <a:ext cx="3032126" cy="1946276"/>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itle 1"/>
          <p:cNvSpPr txBox="1">
            <a:spLocks noGrp="1"/>
          </p:cNvSpPr>
          <p:nvPr>
            <p:ph type="title"/>
          </p:nvPr>
        </p:nvSpPr>
        <p:spPr>
          <a:prstGeom prst="rect">
            <a:avLst/>
          </a:prstGeom>
        </p:spPr>
        <p:txBody>
          <a:bodyPr/>
          <a:lstStyle/>
          <a:p>
            <a:pPr>
              <a:defRPr>
                <a:effectLst/>
              </a:defRPr>
            </a:pPr>
            <a:r>
              <a:t>Μειονεκτήματα των συσκευών</a:t>
            </a:r>
          </a:p>
        </p:txBody>
      </p:sp>
      <p:sp>
        <p:nvSpPr>
          <p:cNvPr id="174" name="Content Placeholder 2"/>
          <p:cNvSpPr txBox="1">
            <a:spLocks noGrp="1"/>
          </p:cNvSpPr>
          <p:nvPr>
            <p:ph sz="quarter" idx="1"/>
          </p:nvPr>
        </p:nvSpPr>
        <p:spPr>
          <a:prstGeom prst="rect">
            <a:avLst/>
          </a:prstGeom>
        </p:spPr>
        <p:txBody>
          <a:bodyPr/>
          <a:lstStyle/>
          <a:p>
            <a:pPr>
              <a:spcBef>
                <a:spcPts val="1200"/>
              </a:spcBef>
              <a:buBlip>
                <a:blip r:embed="rId2"/>
              </a:buBlip>
              <a:defRPr sz="2000">
                <a:solidFill>
                  <a:srgbClr val="000000"/>
                </a:solidFill>
              </a:defRPr>
            </a:pPr>
            <a:r>
              <a:t>το κόστος, ειδικά λόγω της συνεχούς εξέλιξης η οποία απαξιώνει την αντίστοιχη παλιά τεχνολογία</a:t>
            </a:r>
          </a:p>
          <a:p>
            <a:pPr>
              <a:spcBef>
                <a:spcPts val="1200"/>
              </a:spcBef>
              <a:buBlip>
                <a:blip r:embed="rId2"/>
              </a:buBlip>
              <a:defRPr sz="2000">
                <a:solidFill>
                  <a:srgbClr val="000000"/>
                </a:solidFill>
              </a:defRPr>
            </a:pPr>
            <a:r>
              <a:t>περιορισμένο εύρος ζώνης δικτύων </a:t>
            </a:r>
          </a:p>
          <a:p>
            <a:pPr>
              <a:spcBef>
                <a:spcPts val="1200"/>
              </a:spcBef>
              <a:buBlip>
                <a:blip r:embed="rId2"/>
              </a:buBlip>
              <a:defRPr sz="2000">
                <a:solidFill>
                  <a:srgbClr val="000000"/>
                </a:solidFill>
              </a:defRPr>
            </a:pPr>
            <a:r>
              <a:t>ευαισθησία συσκευών</a:t>
            </a:r>
          </a:p>
          <a:p>
            <a:pPr>
              <a:spcBef>
                <a:spcPts val="1200"/>
              </a:spcBef>
              <a:buBlip>
                <a:blip r:embed="rId2"/>
              </a:buBlip>
              <a:defRPr sz="2000">
                <a:solidFill>
                  <a:srgbClr val="000000"/>
                </a:solidFill>
              </a:defRPr>
            </a:pPr>
            <a:r>
              <a:t>έκθεση μαθητών σε άλλους κινδύνους </a:t>
            </a:r>
          </a:p>
          <a:p>
            <a:pPr>
              <a:spcBef>
                <a:spcPts val="1200"/>
              </a:spcBef>
              <a:buBlip>
                <a:blip r:embed="rId2"/>
              </a:buBlip>
              <a:defRPr sz="2000">
                <a:solidFill>
                  <a:srgbClr val="000000"/>
                </a:solidFill>
              </a:defRPr>
            </a:pPr>
            <a:r>
              <a:t>τεχνικά προβλήματα</a:t>
            </a:r>
          </a:p>
          <a:p>
            <a:pPr>
              <a:spcBef>
                <a:spcPts val="1200"/>
              </a:spcBef>
              <a:buBlip>
                <a:blip r:embed="rId2"/>
              </a:buBlip>
              <a:defRPr sz="2000">
                <a:solidFill>
                  <a:srgbClr val="000000"/>
                </a:solidFill>
              </a:defRPr>
            </a:pPr>
            <a:r>
              <a:t>συμβατότητα λογισμικού</a:t>
            </a:r>
          </a:p>
          <a:p>
            <a:pPr>
              <a:spcBef>
                <a:spcPts val="1200"/>
              </a:spcBef>
              <a:buBlip>
                <a:blip r:embed="rId2"/>
              </a:buBlip>
              <a:defRPr sz="2000">
                <a:solidFill>
                  <a:srgbClr val="000000"/>
                </a:solidFill>
              </a:defRPr>
            </a:pPr>
            <a:r>
              <a:t>μικρές οθόνες</a:t>
            </a:r>
          </a:p>
          <a:p>
            <a:pPr>
              <a:spcBef>
                <a:spcPts val="1200"/>
              </a:spcBef>
              <a:buBlip>
                <a:blip r:embed="rId2"/>
              </a:buBlip>
              <a:defRPr sz="2000">
                <a:solidFill>
                  <a:srgbClr val="000000"/>
                </a:solidFill>
              </a:defRPr>
            </a:pPr>
            <a:r>
              <a:t>δύσχρηστη πρόσβαση πληροφοριών από το διαδίκτυο</a:t>
            </a:r>
          </a:p>
        </p:txBody>
      </p:sp>
      <p:sp>
        <p:nvSpPr>
          <p:cNvPr id="172"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10</a:t>
            </a:fld>
            <a:endParaRPr/>
          </a:p>
        </p:txBody>
      </p:sp>
    </p:spTree>
    <p:extLst>
      <p:ext uri="{BB962C8B-B14F-4D97-AF65-F5344CB8AC3E}">
        <p14:creationId xmlns:p14="http://schemas.microsoft.com/office/powerpoint/2010/main" val="80025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1"/>
          <p:cNvSpPr txBox="1">
            <a:spLocks noGrp="1"/>
          </p:cNvSpPr>
          <p:nvPr>
            <p:ph type="title"/>
          </p:nvPr>
        </p:nvSpPr>
        <p:spPr>
          <a:prstGeom prst="rect">
            <a:avLst/>
          </a:prstGeom>
        </p:spPr>
        <p:txBody>
          <a:bodyPr/>
          <a:lstStyle/>
          <a:p>
            <a:pPr>
              <a:defRPr>
                <a:effectLst/>
              </a:defRPr>
            </a:pPr>
            <a:r>
              <a:t>Χαρακτηριστικά κινητής μάθησης </a:t>
            </a:r>
            <a:r>
              <a:rPr baseline="30000"/>
              <a:t>1</a:t>
            </a:r>
          </a:p>
        </p:txBody>
      </p:sp>
      <p:sp>
        <p:nvSpPr>
          <p:cNvPr id="186" name="Content Placeholder 2"/>
          <p:cNvSpPr txBox="1">
            <a:spLocks noGrp="1"/>
          </p:cNvSpPr>
          <p:nvPr>
            <p:ph sz="quarter" idx="1"/>
          </p:nvPr>
        </p:nvSpPr>
        <p:spPr>
          <a:prstGeom prst="rect">
            <a:avLst/>
          </a:prstGeom>
        </p:spPr>
        <p:txBody>
          <a:bodyPr>
            <a:normAutofit lnSpcReduction="10000"/>
          </a:bodyPr>
          <a:lstStyle/>
          <a:p>
            <a:pPr marL="336042" indent="-336042" defTabSz="896111">
              <a:buBlip>
                <a:blip r:embed="rId2"/>
              </a:buBlip>
              <a:defRPr sz="2352"/>
            </a:pPr>
            <a:r>
              <a:t>Επικοινωνία</a:t>
            </a:r>
          </a:p>
          <a:p>
            <a:pPr marL="728091" lvl="1" indent="-280035" defTabSz="896111">
              <a:spcBef>
                <a:spcPts val="500"/>
              </a:spcBef>
              <a:defRPr sz="1960">
                <a:solidFill>
                  <a:srgbClr val="000000"/>
                </a:solidFill>
              </a:defRPr>
            </a:pPr>
            <a:r>
              <a:t>Οι κινητές συσκευές επιτρέπουν στους χρήστες την ανταλλαγή μηνυμάτων και πολυμεσικών αρχείων. Η δυνατότητα και η διάθεση ανταλλαγής πληροφοριών αποτελεί από μόνη της ένα κίνητρο μάθησης</a:t>
            </a:r>
          </a:p>
          <a:p>
            <a:pPr marL="336042" indent="-336042" defTabSz="896111">
              <a:buBlip>
                <a:blip r:embed="rId2"/>
              </a:buBlip>
              <a:defRPr sz="2352"/>
            </a:pPr>
            <a:r>
              <a:t>Αυτοπεποίθηση</a:t>
            </a:r>
          </a:p>
          <a:p>
            <a:pPr marL="728091" lvl="1" indent="-280035" defTabSz="896111">
              <a:spcBef>
                <a:spcPts val="500"/>
              </a:spcBef>
              <a:defRPr sz="1960">
                <a:solidFill>
                  <a:srgbClr val="000000"/>
                </a:solidFill>
              </a:defRPr>
            </a:pPr>
            <a:r>
              <a:t>Το αίσθημα αυτοπεποίθησης μπορεί να ενισχυθεί από τη γρήγορη απάντηση των ερωτημάτων και εργασιών που ανατίθενται στους μαθητές</a:t>
            </a:r>
          </a:p>
          <a:p>
            <a:pPr marL="336042" indent="-336042" defTabSz="896111">
              <a:buBlip>
                <a:blip r:embed="rId2"/>
              </a:buBlip>
              <a:defRPr sz="2352"/>
            </a:pPr>
            <a:r>
              <a:t>Δυνατότητα μελέτης σε διάφορα περιβάλλοντα</a:t>
            </a:r>
          </a:p>
          <a:p>
            <a:pPr marL="728091" lvl="1" indent="-280035" defTabSz="896111">
              <a:spcBef>
                <a:spcPts val="500"/>
              </a:spcBef>
              <a:defRPr sz="1960">
                <a:solidFill>
                  <a:srgbClr val="000000"/>
                </a:solidFill>
              </a:defRPr>
            </a:pPr>
            <a:r>
              <a:t>Η χρήση των κινητών συσκευών, με κατάλληλη εκπαιδευτική υποδομή, μπορεί να αποτελέσει έναν εναλλακτικό τρόπο μελέτης, αφού μπορούν οι μαθητές να μελετήσουν οπουδήποτε και οποιαδήποτε στιγμή το θελήσουν.</a:t>
            </a:r>
          </a:p>
        </p:txBody>
      </p:sp>
      <p:sp>
        <p:nvSpPr>
          <p:cNvPr id="184"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11</a:t>
            </a:fld>
            <a:endParaRPr/>
          </a:p>
        </p:txBody>
      </p:sp>
    </p:spTree>
    <p:extLst>
      <p:ext uri="{BB962C8B-B14F-4D97-AF65-F5344CB8AC3E}">
        <p14:creationId xmlns:p14="http://schemas.microsoft.com/office/powerpoint/2010/main" val="1100551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prstGeom prst="rect">
            <a:avLst/>
          </a:prstGeom>
        </p:spPr>
        <p:txBody>
          <a:bodyPr/>
          <a:lstStyle/>
          <a:p>
            <a:pPr>
              <a:defRPr>
                <a:effectLst/>
              </a:defRPr>
            </a:pPr>
            <a:r>
              <a:t>Χαρακτηριστικά κινητής μάθησης </a:t>
            </a:r>
            <a:r>
              <a:rPr baseline="30000"/>
              <a:t>2</a:t>
            </a:r>
          </a:p>
        </p:txBody>
      </p:sp>
      <p:sp>
        <p:nvSpPr>
          <p:cNvPr id="190" name="Content Placeholder 2"/>
          <p:cNvSpPr txBox="1">
            <a:spLocks noGrp="1"/>
          </p:cNvSpPr>
          <p:nvPr>
            <p:ph sz="quarter" idx="1"/>
          </p:nvPr>
        </p:nvSpPr>
        <p:spPr>
          <a:prstGeom prst="rect">
            <a:avLst/>
          </a:prstGeom>
        </p:spPr>
        <p:txBody>
          <a:bodyPr/>
          <a:lstStyle/>
          <a:p>
            <a:pPr>
              <a:buBlip>
                <a:blip r:embed="rId2"/>
              </a:buBlip>
            </a:pPr>
            <a:r>
              <a:rPr dirty="0" err="1"/>
              <a:t>Το</a:t>
            </a:r>
            <a:r>
              <a:rPr dirty="0"/>
              <a:t> α</a:t>
            </a:r>
            <a:r>
              <a:rPr dirty="0" err="1"/>
              <a:t>ίσθημ</a:t>
            </a:r>
            <a:r>
              <a:rPr dirty="0"/>
              <a:t>α </a:t>
            </a:r>
            <a:r>
              <a:rPr dirty="0" err="1"/>
              <a:t>της</a:t>
            </a:r>
            <a:r>
              <a:rPr dirty="0"/>
              <a:t> </a:t>
            </a:r>
            <a:r>
              <a:rPr dirty="0" err="1"/>
              <a:t>ιδιοκτησί</a:t>
            </a:r>
            <a:r>
              <a:rPr dirty="0"/>
              <a:t>α</a:t>
            </a:r>
            <a:r>
              <a:rPr dirty="0" err="1"/>
              <a:t>ς</a:t>
            </a:r>
            <a:endParaRPr dirty="0"/>
          </a:p>
          <a:p>
            <a:pPr marL="742950" lvl="1" indent="-285750">
              <a:spcBef>
                <a:spcPts val="600"/>
              </a:spcBef>
              <a:defRPr sz="2000">
                <a:solidFill>
                  <a:srgbClr val="000000"/>
                </a:solidFill>
              </a:defRPr>
            </a:pPr>
            <a:r>
              <a:rPr dirty="0" err="1"/>
              <a:t>Η</a:t>
            </a:r>
            <a:r>
              <a:rPr dirty="0"/>
              <a:t> </a:t>
            </a:r>
            <a:r>
              <a:rPr dirty="0" err="1"/>
              <a:t>γνώση</a:t>
            </a:r>
            <a:r>
              <a:rPr dirty="0"/>
              <a:t> π</a:t>
            </a:r>
            <a:r>
              <a:rPr dirty="0" err="1"/>
              <a:t>ου</a:t>
            </a:r>
            <a:r>
              <a:rPr dirty="0"/>
              <a:t> απ</a:t>
            </a:r>
            <a:r>
              <a:rPr dirty="0" err="1"/>
              <a:t>οκτάτ</a:t>
            </a:r>
            <a:r>
              <a:rPr dirty="0"/>
              <a:t>α</a:t>
            </a:r>
            <a:r>
              <a:rPr dirty="0" err="1"/>
              <a:t>ι</a:t>
            </a:r>
            <a:r>
              <a:rPr dirty="0"/>
              <a:t> </a:t>
            </a:r>
            <a:r>
              <a:rPr dirty="0" err="1"/>
              <a:t>ή</a:t>
            </a:r>
            <a:r>
              <a:rPr dirty="0"/>
              <a:t> </a:t>
            </a:r>
            <a:r>
              <a:rPr dirty="0" err="1"/>
              <a:t>μετ</a:t>
            </a:r>
            <a:r>
              <a:rPr dirty="0"/>
              <a:t>α</a:t>
            </a:r>
            <a:r>
              <a:rPr dirty="0" err="1"/>
              <a:t>φέρετ</a:t>
            </a:r>
            <a:r>
              <a:rPr dirty="0"/>
              <a:t>α</a:t>
            </a:r>
            <a:r>
              <a:rPr dirty="0" err="1"/>
              <a:t>ι</a:t>
            </a:r>
            <a:r>
              <a:rPr dirty="0"/>
              <a:t> </a:t>
            </a:r>
            <a:r>
              <a:rPr dirty="0" err="1"/>
              <a:t>μέσω</a:t>
            </a:r>
            <a:r>
              <a:rPr dirty="0"/>
              <a:t> </a:t>
            </a:r>
            <a:r>
              <a:rPr dirty="0" err="1"/>
              <a:t>των</a:t>
            </a:r>
            <a:r>
              <a:rPr dirty="0"/>
              <a:t> </a:t>
            </a:r>
            <a:r>
              <a:rPr dirty="0" err="1"/>
              <a:t>κινητών</a:t>
            </a:r>
            <a:r>
              <a:rPr dirty="0"/>
              <a:t> </a:t>
            </a:r>
            <a:r>
              <a:rPr dirty="0" err="1"/>
              <a:t>συσκευών</a:t>
            </a:r>
            <a:r>
              <a:rPr dirty="0"/>
              <a:t> </a:t>
            </a:r>
            <a:r>
              <a:rPr dirty="0" err="1"/>
              <a:t>θεωρείτ</a:t>
            </a:r>
            <a:r>
              <a:rPr dirty="0"/>
              <a:t>α</a:t>
            </a:r>
            <a:r>
              <a:rPr dirty="0" err="1"/>
              <a:t>ι</a:t>
            </a:r>
            <a:r>
              <a:rPr dirty="0"/>
              <a:t> π</a:t>
            </a:r>
            <a:r>
              <a:rPr dirty="0" err="1"/>
              <a:t>ιο</a:t>
            </a:r>
            <a:r>
              <a:rPr dirty="0"/>
              <a:t> π</a:t>
            </a:r>
            <a:r>
              <a:rPr dirty="0" err="1"/>
              <a:t>ροσω</a:t>
            </a:r>
            <a:r>
              <a:rPr dirty="0"/>
              <a:t>π</a:t>
            </a:r>
            <a:r>
              <a:rPr dirty="0" err="1"/>
              <a:t>ική</a:t>
            </a:r>
            <a:r>
              <a:rPr dirty="0"/>
              <a:t>, </a:t>
            </a:r>
            <a:r>
              <a:rPr dirty="0" err="1"/>
              <a:t>άμεσ</a:t>
            </a:r>
            <a:r>
              <a:rPr dirty="0"/>
              <a:t>α </a:t>
            </a:r>
            <a:r>
              <a:rPr dirty="0" err="1"/>
              <a:t>δι</a:t>
            </a:r>
            <a:r>
              <a:rPr dirty="0"/>
              <a:t>α</a:t>
            </a:r>
            <a:r>
              <a:rPr dirty="0" err="1"/>
              <a:t>θέσιμη</a:t>
            </a:r>
            <a:r>
              <a:rPr dirty="0"/>
              <a:t> </a:t>
            </a:r>
            <a:r>
              <a:rPr dirty="0" err="1"/>
              <a:t>κ</a:t>
            </a:r>
            <a:r>
              <a:rPr dirty="0"/>
              <a:t>α</a:t>
            </a:r>
            <a:r>
              <a:rPr dirty="0" err="1"/>
              <a:t>ι</a:t>
            </a:r>
            <a:r>
              <a:rPr dirty="0"/>
              <a:t> </a:t>
            </a:r>
            <a:r>
              <a:rPr dirty="0" err="1"/>
              <a:t>δι</a:t>
            </a:r>
            <a:r>
              <a:rPr dirty="0"/>
              <a:t>α</a:t>
            </a:r>
            <a:r>
              <a:rPr dirty="0" err="1"/>
              <a:t>χειρίσιμη</a:t>
            </a:r>
            <a:r>
              <a:rPr dirty="0"/>
              <a:t>, </a:t>
            </a:r>
            <a:r>
              <a:rPr dirty="0" err="1"/>
              <a:t>κ</a:t>
            </a:r>
            <a:r>
              <a:rPr dirty="0"/>
              <a:t>α</a:t>
            </a:r>
            <a:r>
              <a:rPr dirty="0" err="1"/>
              <a:t>ι</a:t>
            </a:r>
            <a:r>
              <a:rPr dirty="0"/>
              <a:t> </a:t>
            </a:r>
            <a:r>
              <a:rPr dirty="0" err="1"/>
              <a:t>μ</a:t>
            </a:r>
            <a:r>
              <a:rPr dirty="0"/>
              <a:t>π</a:t>
            </a:r>
            <a:r>
              <a:rPr dirty="0" err="1"/>
              <a:t>ορούν</a:t>
            </a:r>
            <a:r>
              <a:rPr dirty="0"/>
              <a:t> </a:t>
            </a:r>
            <a:r>
              <a:rPr dirty="0" err="1"/>
              <a:t>ν</a:t>
            </a:r>
            <a:r>
              <a:rPr dirty="0"/>
              <a:t>α </a:t>
            </a:r>
            <a:r>
              <a:rPr dirty="0" err="1"/>
              <a:t>ενισχυθούν</a:t>
            </a:r>
            <a:r>
              <a:rPr dirty="0"/>
              <a:t> </a:t>
            </a:r>
            <a:r>
              <a:rPr dirty="0" err="1"/>
              <a:t>το</a:t>
            </a:r>
            <a:r>
              <a:rPr dirty="0"/>
              <a:t> α</a:t>
            </a:r>
            <a:r>
              <a:rPr dirty="0" err="1"/>
              <a:t>ίσθημ</a:t>
            </a:r>
            <a:r>
              <a:rPr dirty="0"/>
              <a:t>α </a:t>
            </a:r>
            <a:r>
              <a:rPr dirty="0" err="1"/>
              <a:t>συμμετοχής</a:t>
            </a:r>
            <a:r>
              <a:rPr dirty="0"/>
              <a:t> </a:t>
            </a:r>
            <a:r>
              <a:rPr dirty="0" err="1"/>
              <a:t>του</a:t>
            </a:r>
            <a:r>
              <a:rPr dirty="0"/>
              <a:t> </a:t>
            </a:r>
            <a:r>
              <a:rPr dirty="0" err="1"/>
              <a:t>μ</a:t>
            </a:r>
            <a:r>
              <a:rPr dirty="0"/>
              <a:t>α</a:t>
            </a:r>
            <a:r>
              <a:rPr dirty="0" err="1"/>
              <a:t>θητή</a:t>
            </a:r>
            <a:r>
              <a:rPr dirty="0"/>
              <a:t> </a:t>
            </a:r>
            <a:r>
              <a:rPr dirty="0" err="1"/>
              <a:t>στη</a:t>
            </a:r>
            <a:r>
              <a:rPr dirty="0"/>
              <a:t> </a:t>
            </a:r>
            <a:r>
              <a:rPr dirty="0" err="1"/>
              <a:t>μ</a:t>
            </a:r>
            <a:r>
              <a:rPr dirty="0"/>
              <a:t>α</a:t>
            </a:r>
            <a:r>
              <a:rPr dirty="0" err="1"/>
              <a:t>θησι</a:t>
            </a:r>
            <a:r>
              <a:rPr dirty="0"/>
              <a:t>α</a:t>
            </a:r>
            <a:r>
              <a:rPr dirty="0" err="1"/>
              <a:t>κή</a:t>
            </a:r>
            <a:r>
              <a:rPr dirty="0"/>
              <a:t> </a:t>
            </a:r>
            <a:r>
              <a:rPr dirty="0" err="1"/>
              <a:t>δι</a:t>
            </a:r>
            <a:r>
              <a:rPr dirty="0"/>
              <a:t>α</a:t>
            </a:r>
            <a:r>
              <a:rPr dirty="0" err="1"/>
              <a:t>δικ</a:t>
            </a:r>
            <a:r>
              <a:rPr dirty="0"/>
              <a:t>α</a:t>
            </a:r>
            <a:r>
              <a:rPr dirty="0" err="1"/>
              <a:t>σί</a:t>
            </a:r>
            <a:r>
              <a:rPr dirty="0"/>
              <a:t>α </a:t>
            </a:r>
            <a:r>
              <a:rPr dirty="0" err="1"/>
              <a:t>κ</a:t>
            </a:r>
            <a:r>
              <a:rPr dirty="0"/>
              <a:t>α</a:t>
            </a:r>
            <a:r>
              <a:rPr dirty="0" err="1"/>
              <a:t>ι</a:t>
            </a:r>
            <a:r>
              <a:rPr dirty="0"/>
              <a:t> </a:t>
            </a:r>
            <a:r>
              <a:rPr dirty="0" err="1"/>
              <a:t>η</a:t>
            </a:r>
            <a:r>
              <a:rPr dirty="0"/>
              <a:t> α</a:t>
            </a:r>
            <a:r>
              <a:rPr dirty="0" err="1"/>
              <a:t>ίσθηση</a:t>
            </a:r>
            <a:r>
              <a:rPr dirty="0"/>
              <a:t> </a:t>
            </a:r>
            <a:r>
              <a:rPr dirty="0" err="1"/>
              <a:t>ότι</a:t>
            </a:r>
            <a:r>
              <a:rPr dirty="0"/>
              <a:t> </a:t>
            </a:r>
            <a:r>
              <a:rPr dirty="0" err="1"/>
              <a:t>συμ</a:t>
            </a:r>
            <a:r>
              <a:rPr dirty="0"/>
              <a:t>β</a:t>
            </a:r>
            <a:r>
              <a:rPr dirty="0" err="1"/>
              <a:t>άλει</a:t>
            </a:r>
            <a:r>
              <a:rPr dirty="0"/>
              <a:t> </a:t>
            </a:r>
            <a:r>
              <a:rPr dirty="0" err="1"/>
              <a:t>στην</a:t>
            </a:r>
            <a:r>
              <a:rPr dirty="0"/>
              <a:t> π</a:t>
            </a:r>
            <a:r>
              <a:rPr dirty="0" err="1"/>
              <a:t>ρο</a:t>
            </a:r>
            <a:r>
              <a:rPr dirty="0"/>
              <a:t>α</a:t>
            </a:r>
            <a:r>
              <a:rPr dirty="0" err="1"/>
              <a:t>γωγή</a:t>
            </a:r>
            <a:r>
              <a:rPr dirty="0"/>
              <a:t> </a:t>
            </a:r>
            <a:r>
              <a:rPr dirty="0" err="1"/>
              <a:t>κ</a:t>
            </a:r>
            <a:r>
              <a:rPr dirty="0"/>
              <a:t>α</a:t>
            </a:r>
            <a:r>
              <a:rPr dirty="0" err="1"/>
              <a:t>ι</a:t>
            </a:r>
            <a:r>
              <a:rPr dirty="0"/>
              <a:t> </a:t>
            </a:r>
            <a:r>
              <a:rPr dirty="0" err="1"/>
              <a:t>εξέλιξη</a:t>
            </a:r>
            <a:r>
              <a:rPr dirty="0"/>
              <a:t> </a:t>
            </a:r>
            <a:r>
              <a:rPr dirty="0" err="1"/>
              <a:t>της</a:t>
            </a:r>
            <a:r>
              <a:rPr dirty="0"/>
              <a:t> </a:t>
            </a:r>
            <a:r>
              <a:rPr dirty="0" err="1"/>
              <a:t>γνώσης</a:t>
            </a:r>
            <a:endParaRPr dirty="0"/>
          </a:p>
          <a:p>
            <a:pPr>
              <a:buBlip>
                <a:blip r:embed="rId2"/>
              </a:buBlip>
            </a:pPr>
            <a:r>
              <a:rPr dirty="0" err="1"/>
              <a:t>Δι</a:t>
            </a:r>
            <a:r>
              <a:rPr dirty="0"/>
              <a:t>α</a:t>
            </a:r>
            <a:r>
              <a:rPr dirty="0" err="1"/>
              <a:t>σκέδ</a:t>
            </a:r>
            <a:r>
              <a:rPr dirty="0"/>
              <a:t>α</a:t>
            </a:r>
            <a:r>
              <a:rPr dirty="0" err="1"/>
              <a:t>ση</a:t>
            </a:r>
            <a:endParaRPr dirty="0"/>
          </a:p>
          <a:p>
            <a:pPr marL="742950" lvl="1" indent="-285750">
              <a:spcBef>
                <a:spcPts val="600"/>
              </a:spcBef>
              <a:defRPr sz="2000">
                <a:solidFill>
                  <a:srgbClr val="000000"/>
                </a:solidFill>
              </a:defRPr>
            </a:pPr>
            <a:r>
              <a:rPr dirty="0" err="1"/>
              <a:t>Οι</a:t>
            </a:r>
            <a:r>
              <a:rPr dirty="0"/>
              <a:t> </a:t>
            </a:r>
            <a:r>
              <a:rPr dirty="0" err="1"/>
              <a:t>κινητές</a:t>
            </a:r>
            <a:r>
              <a:rPr dirty="0"/>
              <a:t> </a:t>
            </a:r>
            <a:r>
              <a:rPr dirty="0" err="1"/>
              <a:t>συσκευές</a:t>
            </a:r>
            <a:r>
              <a:rPr dirty="0"/>
              <a:t> </a:t>
            </a:r>
            <a:r>
              <a:rPr dirty="0" err="1"/>
              <a:t>μέσω</a:t>
            </a:r>
            <a:r>
              <a:rPr dirty="0"/>
              <a:t> </a:t>
            </a:r>
            <a:r>
              <a:rPr dirty="0" err="1"/>
              <a:t>των</a:t>
            </a:r>
            <a:r>
              <a:rPr dirty="0"/>
              <a:t> π</a:t>
            </a:r>
            <a:r>
              <a:rPr dirty="0" err="1"/>
              <a:t>ολυμεσικών</a:t>
            </a:r>
            <a:r>
              <a:rPr dirty="0"/>
              <a:t> </a:t>
            </a:r>
            <a:r>
              <a:rPr dirty="0" err="1"/>
              <a:t>εφ</a:t>
            </a:r>
            <a:r>
              <a:rPr dirty="0"/>
              <a:t>α</a:t>
            </a:r>
            <a:r>
              <a:rPr dirty="0" err="1"/>
              <a:t>ρμογών</a:t>
            </a:r>
            <a:r>
              <a:rPr dirty="0"/>
              <a:t> π</a:t>
            </a:r>
            <a:r>
              <a:rPr dirty="0" err="1"/>
              <a:t>ου</a:t>
            </a:r>
            <a:r>
              <a:rPr dirty="0"/>
              <a:t> </a:t>
            </a:r>
            <a:r>
              <a:rPr dirty="0" err="1"/>
              <a:t>δι</a:t>
            </a:r>
            <a:r>
              <a:rPr dirty="0"/>
              <a:t>α</a:t>
            </a:r>
            <a:r>
              <a:rPr dirty="0" err="1"/>
              <a:t>θέτουν</a:t>
            </a:r>
            <a:r>
              <a:rPr dirty="0"/>
              <a:t> (</a:t>
            </a:r>
            <a:r>
              <a:rPr dirty="0" err="1"/>
              <a:t>γρ</a:t>
            </a:r>
            <a:r>
              <a:rPr dirty="0"/>
              <a:t>α</a:t>
            </a:r>
            <a:r>
              <a:rPr dirty="0" err="1"/>
              <a:t>φικά</a:t>
            </a:r>
            <a:r>
              <a:rPr dirty="0"/>
              <a:t>, </a:t>
            </a:r>
            <a:r>
              <a:rPr dirty="0" err="1"/>
              <a:t>ήχοι</a:t>
            </a:r>
            <a:r>
              <a:rPr dirty="0"/>
              <a:t>, </a:t>
            </a:r>
            <a:r>
              <a:rPr dirty="0" err="1"/>
              <a:t>εικόνες</a:t>
            </a:r>
            <a:r>
              <a:rPr dirty="0"/>
              <a:t>, πα</a:t>
            </a:r>
            <a:r>
              <a:rPr dirty="0" err="1"/>
              <a:t>ιχνίδι</a:t>
            </a:r>
            <a:r>
              <a:rPr dirty="0"/>
              <a:t>α) </a:t>
            </a:r>
            <a:r>
              <a:rPr dirty="0" err="1"/>
              <a:t>μ</a:t>
            </a:r>
            <a:r>
              <a:rPr dirty="0"/>
              <a:t>π</a:t>
            </a:r>
            <a:r>
              <a:rPr dirty="0" err="1"/>
              <a:t>ορεί</a:t>
            </a:r>
            <a:r>
              <a:rPr dirty="0"/>
              <a:t> </a:t>
            </a:r>
            <a:r>
              <a:rPr dirty="0" err="1"/>
              <a:t>ν</a:t>
            </a:r>
            <a:r>
              <a:rPr dirty="0"/>
              <a:t>α π</a:t>
            </a:r>
            <a:r>
              <a:rPr dirty="0" err="1"/>
              <a:t>ροκ</a:t>
            </a:r>
            <a:r>
              <a:rPr dirty="0"/>
              <a:t>α</a:t>
            </a:r>
            <a:r>
              <a:rPr dirty="0" err="1"/>
              <a:t>λέσουν</a:t>
            </a:r>
            <a:r>
              <a:rPr dirty="0"/>
              <a:t> </a:t>
            </a:r>
            <a:r>
              <a:rPr dirty="0" err="1"/>
              <a:t>την</a:t>
            </a:r>
            <a:r>
              <a:rPr dirty="0"/>
              <a:t> π</a:t>
            </a:r>
            <a:r>
              <a:rPr dirty="0" err="1"/>
              <a:t>εριέργει</a:t>
            </a:r>
            <a:r>
              <a:rPr dirty="0"/>
              <a:t>α </a:t>
            </a:r>
            <a:r>
              <a:rPr dirty="0" err="1"/>
              <a:t>ώστε</a:t>
            </a:r>
            <a:r>
              <a:rPr dirty="0"/>
              <a:t> </a:t>
            </a:r>
            <a:r>
              <a:rPr dirty="0" err="1"/>
              <a:t>ν</a:t>
            </a:r>
            <a:r>
              <a:rPr dirty="0"/>
              <a:t>α </a:t>
            </a:r>
            <a:r>
              <a:rPr dirty="0" err="1"/>
              <a:t>μάθει</a:t>
            </a:r>
            <a:r>
              <a:rPr dirty="0"/>
              <a:t> </a:t>
            </a:r>
            <a:r>
              <a:rPr dirty="0" err="1"/>
              <a:t>κά</a:t>
            </a:r>
            <a:r>
              <a:rPr dirty="0"/>
              <a:t>π</a:t>
            </a:r>
            <a:r>
              <a:rPr dirty="0" err="1"/>
              <a:t>οιος</a:t>
            </a:r>
            <a:r>
              <a:rPr dirty="0"/>
              <a:t> </a:t>
            </a:r>
            <a:r>
              <a:rPr dirty="0" err="1"/>
              <a:t>δι</a:t>
            </a:r>
            <a:r>
              <a:rPr dirty="0"/>
              <a:t>α</a:t>
            </a:r>
            <a:r>
              <a:rPr dirty="0" err="1"/>
              <a:t>σκεδάζοντ</a:t>
            </a:r>
            <a:r>
              <a:rPr dirty="0"/>
              <a:t>α</a:t>
            </a:r>
            <a:r>
              <a:rPr dirty="0" err="1"/>
              <a:t>ς</a:t>
            </a:r>
            <a:endParaRPr lang="el-GR" dirty="0"/>
          </a:p>
          <a:p>
            <a:pPr>
              <a:buBlip>
                <a:blip r:embed="rId2"/>
              </a:buBlip>
            </a:pPr>
            <a:r>
              <a:rPr lang="el-GR" dirty="0"/>
              <a:t>Δεν απαιτούν λεπτή κινητικότητα</a:t>
            </a:r>
          </a:p>
          <a:p>
            <a:pPr marL="742950" lvl="1" indent="-285750">
              <a:spcBef>
                <a:spcPts val="600"/>
              </a:spcBef>
              <a:defRPr sz="2000">
                <a:solidFill>
                  <a:srgbClr val="000000"/>
                </a:solidFill>
              </a:defRPr>
            </a:pPr>
            <a:r>
              <a:rPr lang="el-GR" dirty="0"/>
              <a:t>Οι κινητές συσκευές είναι πολύ πιο εύκολο να χρησιμοποιηθούν από πολύ μικρές ηλικίες, καθώς έχουν πολύ απλό τρόπο αλληλεπίδρασης</a:t>
            </a:r>
            <a:endParaRPr dirty="0"/>
          </a:p>
        </p:txBody>
      </p:sp>
      <p:sp>
        <p:nvSpPr>
          <p:cNvPr id="188"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12</a:t>
            </a:fld>
            <a:endParaRPr/>
          </a:p>
        </p:txBody>
      </p:sp>
    </p:spTree>
    <p:extLst>
      <p:ext uri="{BB962C8B-B14F-4D97-AF65-F5344CB8AC3E}">
        <p14:creationId xmlns:p14="http://schemas.microsoft.com/office/powerpoint/2010/main" val="2875873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
          <p:cNvSpPr txBox="1">
            <a:spLocks noGrp="1"/>
          </p:cNvSpPr>
          <p:nvPr>
            <p:ph type="title"/>
          </p:nvPr>
        </p:nvSpPr>
        <p:spPr>
          <a:prstGeom prst="rect">
            <a:avLst/>
          </a:prstGeom>
        </p:spPr>
        <p:txBody>
          <a:bodyPr/>
          <a:lstStyle/>
          <a:p>
            <a:pPr>
              <a:defRPr>
                <a:effectLst/>
              </a:defRPr>
            </a:pPr>
            <a:r>
              <a:t>Είδη κινητών συσκευών </a:t>
            </a:r>
            <a:r>
              <a:rPr baseline="30000"/>
              <a:t>1</a:t>
            </a:r>
          </a:p>
        </p:txBody>
      </p:sp>
      <p:sp>
        <p:nvSpPr>
          <p:cNvPr id="194" name="Content Placeholder 2"/>
          <p:cNvSpPr txBox="1">
            <a:spLocks noGrp="1"/>
          </p:cNvSpPr>
          <p:nvPr>
            <p:ph sz="quarter" idx="1"/>
          </p:nvPr>
        </p:nvSpPr>
        <p:spPr>
          <a:xfrm>
            <a:off x="612648" y="1600200"/>
            <a:ext cx="5467068" cy="4495800"/>
          </a:xfrm>
          <a:prstGeom prst="rect">
            <a:avLst/>
          </a:prstGeom>
        </p:spPr>
        <p:txBody>
          <a:bodyPr>
            <a:normAutofit/>
          </a:bodyPr>
          <a:lstStyle/>
          <a:p>
            <a:pPr>
              <a:buBlip>
                <a:blip r:embed="rId2"/>
              </a:buBlip>
            </a:pPr>
            <a:r>
              <a:rPr dirty="0"/>
              <a:t>iPod / MP3 Player</a:t>
            </a:r>
          </a:p>
          <a:p>
            <a:pPr marL="742950" lvl="1" indent="-285750">
              <a:spcBef>
                <a:spcPts val="600"/>
              </a:spcBef>
              <a:defRPr sz="2000">
                <a:solidFill>
                  <a:srgbClr val="000000"/>
                </a:solidFill>
              </a:defRPr>
            </a:pPr>
            <a:r>
              <a:rPr dirty="0" err="1"/>
              <a:t>Οι</a:t>
            </a:r>
            <a:r>
              <a:rPr dirty="0"/>
              <a:t> </a:t>
            </a:r>
            <a:r>
              <a:rPr dirty="0" err="1"/>
              <a:t>μ</a:t>
            </a:r>
            <a:r>
              <a:rPr dirty="0"/>
              <a:t>α</a:t>
            </a:r>
            <a:r>
              <a:rPr dirty="0" err="1"/>
              <a:t>θητές</a:t>
            </a:r>
            <a:r>
              <a:rPr dirty="0"/>
              <a:t> </a:t>
            </a:r>
            <a:r>
              <a:rPr dirty="0" err="1"/>
              <a:t>έχουν</a:t>
            </a:r>
            <a:r>
              <a:rPr dirty="0"/>
              <a:t> </a:t>
            </a:r>
            <a:r>
              <a:rPr dirty="0" err="1"/>
              <a:t>τη</a:t>
            </a:r>
            <a:r>
              <a:rPr dirty="0"/>
              <a:t> </a:t>
            </a:r>
            <a:r>
              <a:rPr dirty="0" err="1"/>
              <a:t>δυν</a:t>
            </a:r>
            <a:r>
              <a:rPr dirty="0"/>
              <a:t>α</a:t>
            </a:r>
            <a:r>
              <a:rPr dirty="0" err="1"/>
              <a:t>τότητ</a:t>
            </a:r>
            <a:r>
              <a:rPr dirty="0"/>
              <a:t>α </a:t>
            </a:r>
            <a:r>
              <a:rPr dirty="0" err="1"/>
              <a:t>ν</a:t>
            </a:r>
            <a:r>
              <a:rPr dirty="0"/>
              <a:t>α «</a:t>
            </a:r>
            <a:r>
              <a:rPr dirty="0" err="1"/>
              <a:t>κ</a:t>
            </a:r>
            <a:r>
              <a:rPr dirty="0"/>
              <a:t>α</a:t>
            </a:r>
            <a:r>
              <a:rPr dirty="0" err="1"/>
              <a:t>τε</a:t>
            </a:r>
            <a:r>
              <a:rPr dirty="0"/>
              <a:t>β</a:t>
            </a:r>
            <a:r>
              <a:rPr dirty="0" err="1"/>
              <a:t>άζουν</a:t>
            </a:r>
            <a:r>
              <a:rPr dirty="0"/>
              <a:t>» </a:t>
            </a:r>
            <a:r>
              <a:rPr dirty="0" err="1"/>
              <a:t>ηχογρ</a:t>
            </a:r>
            <a:r>
              <a:rPr dirty="0"/>
              <a:t>α</a:t>
            </a:r>
            <a:r>
              <a:rPr dirty="0" err="1"/>
              <a:t>φημένες</a:t>
            </a:r>
            <a:r>
              <a:rPr dirty="0"/>
              <a:t> </a:t>
            </a:r>
            <a:r>
              <a:rPr dirty="0" err="1"/>
              <a:t>ή</a:t>
            </a:r>
            <a:r>
              <a:rPr dirty="0"/>
              <a:t> β</a:t>
            </a:r>
            <a:r>
              <a:rPr dirty="0" err="1"/>
              <a:t>ιντεοσκο</a:t>
            </a:r>
            <a:r>
              <a:rPr dirty="0"/>
              <a:t>π</a:t>
            </a:r>
            <a:r>
              <a:rPr dirty="0" err="1"/>
              <a:t>ημένες</a:t>
            </a:r>
            <a:r>
              <a:rPr dirty="0"/>
              <a:t> </a:t>
            </a:r>
            <a:r>
              <a:rPr dirty="0" err="1"/>
              <a:t>δι</a:t>
            </a:r>
            <a:r>
              <a:rPr dirty="0"/>
              <a:t>α</a:t>
            </a:r>
            <a:r>
              <a:rPr dirty="0" err="1"/>
              <a:t>λέξεις</a:t>
            </a:r>
            <a:r>
              <a:rPr dirty="0"/>
              <a:t>, </a:t>
            </a:r>
            <a:r>
              <a:rPr dirty="0" err="1"/>
              <a:t>ν</a:t>
            </a:r>
            <a:r>
              <a:rPr dirty="0"/>
              <a:t>α </a:t>
            </a:r>
            <a:r>
              <a:rPr dirty="0" err="1"/>
              <a:t>ηχογρ</a:t>
            </a:r>
            <a:r>
              <a:rPr dirty="0"/>
              <a:t>α</a:t>
            </a:r>
            <a:r>
              <a:rPr dirty="0" err="1"/>
              <a:t>φούν</a:t>
            </a:r>
            <a:r>
              <a:rPr dirty="0"/>
              <a:t> </a:t>
            </a:r>
            <a:r>
              <a:rPr dirty="0" err="1"/>
              <a:t>υλικό</a:t>
            </a:r>
            <a:r>
              <a:rPr dirty="0"/>
              <a:t>, </a:t>
            </a:r>
            <a:r>
              <a:rPr dirty="0" err="1"/>
              <a:t>ν</a:t>
            </a:r>
            <a:r>
              <a:rPr dirty="0"/>
              <a:t>α </a:t>
            </a:r>
            <a:r>
              <a:rPr dirty="0" err="1"/>
              <a:t>συνεργάζοντ</a:t>
            </a:r>
            <a:r>
              <a:rPr dirty="0"/>
              <a:t>α</a:t>
            </a:r>
            <a:r>
              <a:rPr dirty="0" err="1"/>
              <a:t>ι</a:t>
            </a:r>
            <a:r>
              <a:rPr dirty="0"/>
              <a:t> </a:t>
            </a:r>
            <a:r>
              <a:rPr dirty="0" err="1"/>
              <a:t>γι</a:t>
            </a:r>
            <a:r>
              <a:rPr dirty="0"/>
              <a:t>α </a:t>
            </a:r>
            <a:r>
              <a:rPr dirty="0" err="1"/>
              <a:t>την</a:t>
            </a:r>
            <a:r>
              <a:rPr dirty="0"/>
              <a:t> </a:t>
            </a:r>
            <a:r>
              <a:rPr dirty="0" err="1"/>
              <a:t>υλο</a:t>
            </a:r>
            <a:r>
              <a:rPr dirty="0"/>
              <a:t>π</a:t>
            </a:r>
            <a:r>
              <a:rPr dirty="0" err="1"/>
              <a:t>οίηση</a:t>
            </a:r>
            <a:r>
              <a:rPr dirty="0"/>
              <a:t> project </a:t>
            </a:r>
            <a:r>
              <a:rPr dirty="0" err="1"/>
              <a:t>κ</a:t>
            </a:r>
            <a:r>
              <a:rPr dirty="0"/>
              <a:t>α</a:t>
            </a:r>
            <a:r>
              <a:rPr dirty="0" err="1"/>
              <a:t>ι</a:t>
            </a:r>
            <a:r>
              <a:rPr dirty="0"/>
              <a:t> </a:t>
            </a:r>
            <a:r>
              <a:rPr dirty="0" err="1"/>
              <a:t>ν</a:t>
            </a:r>
            <a:r>
              <a:rPr dirty="0"/>
              <a:t>α </a:t>
            </a:r>
            <a:r>
              <a:rPr dirty="0" err="1"/>
              <a:t>δι</a:t>
            </a:r>
            <a:r>
              <a:rPr dirty="0"/>
              <a:t>α</a:t>
            </a:r>
            <a:r>
              <a:rPr dirty="0" err="1"/>
              <a:t>μοιράζοντ</a:t>
            </a:r>
            <a:r>
              <a:rPr dirty="0"/>
              <a:t>α</a:t>
            </a:r>
            <a:r>
              <a:rPr dirty="0" err="1"/>
              <a:t>ι</a:t>
            </a:r>
            <a:r>
              <a:rPr dirty="0"/>
              <a:t> </a:t>
            </a:r>
            <a:r>
              <a:rPr dirty="0" err="1"/>
              <a:t>τ</a:t>
            </a:r>
            <a:r>
              <a:rPr dirty="0"/>
              <a:t>α απ</a:t>
            </a:r>
            <a:r>
              <a:rPr dirty="0" err="1"/>
              <a:t>οτελέσμ</a:t>
            </a:r>
            <a:r>
              <a:rPr dirty="0"/>
              <a:t>α</a:t>
            </a:r>
            <a:r>
              <a:rPr dirty="0" err="1"/>
              <a:t>τ</a:t>
            </a:r>
            <a:r>
              <a:rPr dirty="0"/>
              <a:t>α </a:t>
            </a:r>
            <a:r>
              <a:rPr dirty="0" err="1"/>
              <a:t>των</a:t>
            </a:r>
            <a:r>
              <a:rPr dirty="0"/>
              <a:t> project.</a:t>
            </a:r>
          </a:p>
          <a:p>
            <a:pPr>
              <a:buBlip>
                <a:blip r:embed="rId2"/>
              </a:buBlip>
            </a:pPr>
            <a:r>
              <a:rPr dirty="0"/>
              <a:t>Tablet / iPad</a:t>
            </a:r>
          </a:p>
          <a:p>
            <a:pPr marL="742950" lvl="1" indent="-285750">
              <a:spcBef>
                <a:spcPts val="600"/>
              </a:spcBef>
              <a:defRPr sz="2000">
                <a:solidFill>
                  <a:srgbClr val="000000"/>
                </a:solidFill>
              </a:defRPr>
            </a:pPr>
            <a:r>
              <a:rPr dirty="0" err="1"/>
              <a:t>Έχει</a:t>
            </a:r>
            <a:r>
              <a:rPr dirty="0"/>
              <a:t> </a:t>
            </a:r>
            <a:r>
              <a:rPr dirty="0" err="1"/>
              <a:t>δυν</a:t>
            </a:r>
            <a:r>
              <a:rPr dirty="0"/>
              <a:t>α</a:t>
            </a:r>
            <a:r>
              <a:rPr dirty="0" err="1"/>
              <a:t>τότητες</a:t>
            </a:r>
            <a:r>
              <a:rPr dirty="0"/>
              <a:t> </a:t>
            </a:r>
            <a:r>
              <a:rPr dirty="0" err="1"/>
              <a:t>υ</a:t>
            </a:r>
            <a:r>
              <a:rPr dirty="0"/>
              <a:t>π</a:t>
            </a:r>
            <a:r>
              <a:rPr dirty="0" err="1"/>
              <a:t>ολογιστή</a:t>
            </a:r>
            <a:r>
              <a:rPr dirty="0"/>
              <a:t>, π</a:t>
            </a:r>
            <a:r>
              <a:rPr dirty="0" err="1"/>
              <a:t>ροσφέρει</a:t>
            </a:r>
            <a:r>
              <a:rPr dirty="0"/>
              <a:t> π</a:t>
            </a:r>
            <a:r>
              <a:rPr dirty="0" err="1"/>
              <a:t>ρόσ</a:t>
            </a:r>
            <a:r>
              <a:rPr dirty="0"/>
              <a:t>βα</a:t>
            </a:r>
            <a:r>
              <a:rPr dirty="0" err="1"/>
              <a:t>ση</a:t>
            </a:r>
            <a:r>
              <a:rPr dirty="0"/>
              <a:t> </a:t>
            </a:r>
            <a:r>
              <a:rPr dirty="0" err="1"/>
              <a:t>στο</a:t>
            </a:r>
            <a:r>
              <a:rPr dirty="0"/>
              <a:t> </a:t>
            </a:r>
            <a:r>
              <a:rPr dirty="0" err="1"/>
              <a:t>δι</a:t>
            </a:r>
            <a:r>
              <a:rPr dirty="0"/>
              <a:t>α</a:t>
            </a:r>
            <a:r>
              <a:rPr dirty="0" err="1"/>
              <a:t>δίκτυο</a:t>
            </a:r>
            <a:r>
              <a:rPr dirty="0"/>
              <a:t>, </a:t>
            </a:r>
            <a:r>
              <a:rPr dirty="0" err="1"/>
              <a:t>WiFi</a:t>
            </a:r>
            <a:r>
              <a:rPr dirty="0"/>
              <a:t>, Bluetooth </a:t>
            </a:r>
            <a:r>
              <a:rPr dirty="0" err="1"/>
              <a:t>κ</a:t>
            </a:r>
            <a:r>
              <a:rPr dirty="0"/>
              <a:t>.α. </a:t>
            </a:r>
          </a:p>
        </p:txBody>
      </p:sp>
      <p:sp>
        <p:nvSpPr>
          <p:cNvPr id="192"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13</a:t>
            </a:fld>
            <a:endParaRPr/>
          </a:p>
        </p:txBody>
      </p:sp>
      <p:pic>
        <p:nvPicPr>
          <p:cNvPr id="195" name="Picture 4" descr="Picture 4"/>
          <p:cNvPicPr>
            <a:picLocks noChangeAspect="1"/>
          </p:cNvPicPr>
          <p:nvPr/>
        </p:nvPicPr>
        <p:blipFill>
          <a:blip r:embed="rId3"/>
          <a:srcRect t="18340" b="20409"/>
          <a:stretch>
            <a:fillRect/>
          </a:stretch>
        </p:blipFill>
        <p:spPr>
          <a:xfrm>
            <a:off x="5846948" y="2060575"/>
            <a:ext cx="2769814" cy="1296146"/>
          </a:xfrm>
          <a:prstGeom prst="rect">
            <a:avLst/>
          </a:prstGeom>
          <a:ln w="12700">
            <a:miter lim="400000"/>
          </a:ln>
        </p:spPr>
      </p:pic>
      <p:pic>
        <p:nvPicPr>
          <p:cNvPr id="196" name="Picture 6" descr="Picture 6"/>
          <p:cNvPicPr>
            <a:picLocks noChangeAspect="1"/>
          </p:cNvPicPr>
          <p:nvPr/>
        </p:nvPicPr>
        <p:blipFill>
          <a:blip r:embed="rId4"/>
          <a:srcRect r="8178"/>
          <a:stretch>
            <a:fillRect/>
          </a:stretch>
        </p:blipFill>
        <p:spPr>
          <a:xfrm>
            <a:off x="6079716" y="3727798"/>
            <a:ext cx="2304257" cy="2509491"/>
          </a:xfrm>
          <a:prstGeom prst="rect">
            <a:avLst/>
          </a:prstGeom>
          <a:ln w="12700">
            <a:miter lim="400000"/>
          </a:ln>
        </p:spPr>
      </p:pic>
    </p:spTree>
    <p:extLst>
      <p:ext uri="{BB962C8B-B14F-4D97-AF65-F5344CB8AC3E}">
        <p14:creationId xmlns:p14="http://schemas.microsoft.com/office/powerpoint/2010/main" val="146858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
          <p:cNvSpPr txBox="1">
            <a:spLocks noGrp="1"/>
          </p:cNvSpPr>
          <p:nvPr>
            <p:ph type="title"/>
          </p:nvPr>
        </p:nvSpPr>
        <p:spPr>
          <a:prstGeom prst="rect">
            <a:avLst/>
          </a:prstGeom>
        </p:spPr>
        <p:txBody>
          <a:bodyPr/>
          <a:lstStyle/>
          <a:p>
            <a:pPr>
              <a:defRPr>
                <a:effectLst/>
              </a:defRPr>
            </a:pPr>
            <a:r>
              <a:t>Είδη κινητών συσκευών </a:t>
            </a:r>
            <a:r>
              <a:rPr baseline="30000"/>
              <a:t>2</a:t>
            </a:r>
          </a:p>
        </p:txBody>
      </p:sp>
      <p:sp>
        <p:nvSpPr>
          <p:cNvPr id="200" name="Content Placeholder 2"/>
          <p:cNvSpPr txBox="1">
            <a:spLocks noGrp="1"/>
          </p:cNvSpPr>
          <p:nvPr>
            <p:ph sz="quarter" idx="1"/>
          </p:nvPr>
        </p:nvSpPr>
        <p:spPr>
          <a:xfrm>
            <a:off x="612648" y="1600200"/>
            <a:ext cx="4679432" cy="4495800"/>
          </a:xfrm>
          <a:prstGeom prst="rect">
            <a:avLst/>
          </a:prstGeom>
        </p:spPr>
        <p:txBody>
          <a:bodyPr>
            <a:normAutofit/>
          </a:bodyPr>
          <a:lstStyle/>
          <a:p>
            <a:pPr marL="329184" indent="-329184" defTabSz="877823">
              <a:spcBef>
                <a:spcPts val="1100"/>
              </a:spcBef>
              <a:buBlip>
                <a:blip r:embed="rId2"/>
              </a:buBlip>
              <a:defRPr sz="1919"/>
            </a:pPr>
            <a:r>
              <a:rPr dirty="0"/>
              <a:t>E-book reader</a:t>
            </a:r>
          </a:p>
          <a:p>
            <a:pPr marL="713231" lvl="1" indent="-274320" defTabSz="877823">
              <a:spcBef>
                <a:spcPts val="500"/>
              </a:spcBef>
              <a:defRPr sz="1727">
                <a:solidFill>
                  <a:srgbClr val="000000"/>
                </a:solidFill>
              </a:defRPr>
            </a:pPr>
            <a:r>
              <a:rPr dirty="0" err="1"/>
              <a:t>Χρησιμο</a:t>
            </a:r>
            <a:r>
              <a:rPr dirty="0"/>
              <a:t>π</a:t>
            </a:r>
            <a:r>
              <a:rPr dirty="0" err="1"/>
              <a:t>οιείτ</a:t>
            </a:r>
            <a:r>
              <a:rPr dirty="0"/>
              <a:t>α</a:t>
            </a:r>
            <a:r>
              <a:rPr dirty="0" err="1"/>
              <a:t>ι</a:t>
            </a:r>
            <a:r>
              <a:rPr dirty="0"/>
              <a:t> απ</a:t>
            </a:r>
            <a:r>
              <a:rPr dirty="0" err="1"/>
              <a:t>ό</a:t>
            </a:r>
            <a:r>
              <a:rPr dirty="0"/>
              <a:t> </a:t>
            </a:r>
            <a:r>
              <a:rPr dirty="0" err="1"/>
              <a:t>τους</a:t>
            </a:r>
            <a:r>
              <a:rPr dirty="0"/>
              <a:t> </a:t>
            </a:r>
            <a:r>
              <a:rPr dirty="0" err="1"/>
              <a:t>μ</a:t>
            </a:r>
            <a:r>
              <a:rPr dirty="0"/>
              <a:t>α</a:t>
            </a:r>
            <a:r>
              <a:rPr dirty="0" err="1"/>
              <a:t>θητές</a:t>
            </a:r>
            <a:r>
              <a:rPr dirty="0"/>
              <a:t> </a:t>
            </a:r>
            <a:r>
              <a:rPr dirty="0" err="1"/>
              <a:t>γι</a:t>
            </a:r>
            <a:r>
              <a:rPr dirty="0"/>
              <a:t>α </a:t>
            </a:r>
            <a:r>
              <a:rPr dirty="0" err="1"/>
              <a:t>ν</a:t>
            </a:r>
            <a:r>
              <a:rPr dirty="0"/>
              <a:t>α «</a:t>
            </a:r>
            <a:r>
              <a:rPr dirty="0" err="1"/>
              <a:t>κ</a:t>
            </a:r>
            <a:r>
              <a:rPr dirty="0"/>
              <a:t>α</a:t>
            </a:r>
            <a:r>
              <a:rPr dirty="0" err="1"/>
              <a:t>τε</a:t>
            </a:r>
            <a:r>
              <a:rPr dirty="0"/>
              <a:t>β</a:t>
            </a:r>
            <a:r>
              <a:rPr dirty="0" err="1"/>
              <a:t>άσουν</a:t>
            </a:r>
            <a:r>
              <a:rPr dirty="0"/>
              <a:t>» β</a:t>
            </a:r>
            <a:r>
              <a:rPr dirty="0" err="1"/>
              <a:t>ι</a:t>
            </a:r>
            <a:r>
              <a:rPr dirty="0"/>
              <a:t>β</a:t>
            </a:r>
            <a:r>
              <a:rPr dirty="0" err="1"/>
              <a:t>λί</a:t>
            </a:r>
            <a:r>
              <a:rPr dirty="0"/>
              <a:t>α, </a:t>
            </a:r>
            <a:r>
              <a:rPr dirty="0" err="1"/>
              <a:t>άρθρ</a:t>
            </a:r>
            <a:r>
              <a:rPr dirty="0"/>
              <a:t>α απ</a:t>
            </a:r>
            <a:r>
              <a:rPr dirty="0" err="1"/>
              <a:t>ό</a:t>
            </a:r>
            <a:r>
              <a:rPr dirty="0"/>
              <a:t> π</a:t>
            </a:r>
            <a:r>
              <a:rPr dirty="0" err="1"/>
              <a:t>εριοδικά</a:t>
            </a:r>
            <a:r>
              <a:rPr dirty="0"/>
              <a:t> </a:t>
            </a:r>
            <a:r>
              <a:rPr dirty="0" err="1"/>
              <a:t>κ</a:t>
            </a:r>
            <a:r>
              <a:rPr dirty="0"/>
              <a:t>α</a:t>
            </a:r>
            <a:r>
              <a:rPr dirty="0" err="1"/>
              <a:t>ι</a:t>
            </a:r>
            <a:r>
              <a:rPr dirty="0"/>
              <a:t> </a:t>
            </a:r>
            <a:r>
              <a:rPr dirty="0" err="1"/>
              <a:t>εφημερίδες</a:t>
            </a:r>
            <a:r>
              <a:rPr dirty="0"/>
              <a:t>, </a:t>
            </a:r>
            <a:r>
              <a:rPr dirty="0" err="1"/>
              <a:t>κείμεν</a:t>
            </a:r>
            <a:r>
              <a:rPr dirty="0"/>
              <a:t>α.</a:t>
            </a:r>
            <a:endParaRPr sz="1919" dirty="0"/>
          </a:p>
          <a:p>
            <a:pPr marL="713231" lvl="1" indent="-274320" defTabSz="877823">
              <a:spcBef>
                <a:spcPts val="500"/>
              </a:spcBef>
              <a:defRPr sz="1727">
                <a:solidFill>
                  <a:srgbClr val="000000"/>
                </a:solidFill>
              </a:defRPr>
            </a:pPr>
            <a:r>
              <a:rPr dirty="0" err="1"/>
              <a:t>Μειονέκτημ</a:t>
            </a:r>
            <a:r>
              <a:rPr dirty="0"/>
              <a:t>α: </a:t>
            </a:r>
            <a:r>
              <a:rPr dirty="0" err="1"/>
              <a:t>ο</a:t>
            </a:r>
            <a:r>
              <a:rPr dirty="0"/>
              <a:t> </a:t>
            </a:r>
            <a:r>
              <a:rPr dirty="0" err="1"/>
              <a:t>μον</a:t>
            </a:r>
            <a:r>
              <a:rPr dirty="0"/>
              <a:t>α</a:t>
            </a:r>
            <a:r>
              <a:rPr dirty="0" err="1"/>
              <a:t>δικός</a:t>
            </a:r>
            <a:r>
              <a:rPr dirty="0"/>
              <a:t> </a:t>
            </a:r>
            <a:r>
              <a:rPr dirty="0" err="1"/>
              <a:t>σκο</a:t>
            </a:r>
            <a:r>
              <a:rPr dirty="0"/>
              <a:t>π</a:t>
            </a:r>
            <a:r>
              <a:rPr dirty="0" err="1"/>
              <a:t>ός</a:t>
            </a:r>
            <a:r>
              <a:rPr dirty="0"/>
              <a:t> π</a:t>
            </a:r>
            <a:r>
              <a:rPr dirty="0" err="1"/>
              <a:t>ου</a:t>
            </a:r>
            <a:r>
              <a:rPr dirty="0"/>
              <a:t> </a:t>
            </a:r>
            <a:r>
              <a:rPr dirty="0" err="1"/>
              <a:t>εξυ</a:t>
            </a:r>
            <a:r>
              <a:rPr dirty="0"/>
              <a:t>π</a:t>
            </a:r>
            <a:r>
              <a:rPr dirty="0" err="1"/>
              <a:t>ηρετείτ</a:t>
            </a:r>
            <a:r>
              <a:rPr dirty="0"/>
              <a:t>α</a:t>
            </a:r>
            <a:r>
              <a:rPr dirty="0" err="1"/>
              <a:t>ι</a:t>
            </a:r>
            <a:r>
              <a:rPr dirty="0"/>
              <a:t> </a:t>
            </a:r>
            <a:r>
              <a:rPr dirty="0" err="1"/>
              <a:t>είν</a:t>
            </a:r>
            <a:r>
              <a:rPr dirty="0"/>
              <a:t>α</a:t>
            </a:r>
            <a:r>
              <a:rPr dirty="0" err="1"/>
              <a:t>ι</a:t>
            </a:r>
            <a:r>
              <a:rPr dirty="0"/>
              <a:t> </a:t>
            </a:r>
            <a:r>
              <a:rPr dirty="0" err="1"/>
              <a:t>η</a:t>
            </a:r>
            <a:r>
              <a:rPr dirty="0"/>
              <a:t> α</a:t>
            </a:r>
            <a:r>
              <a:rPr dirty="0" err="1"/>
              <a:t>νάγνωση</a:t>
            </a:r>
            <a:r>
              <a:rPr dirty="0"/>
              <a:t> </a:t>
            </a:r>
            <a:r>
              <a:rPr dirty="0" err="1"/>
              <a:t>κειμένων</a:t>
            </a:r>
            <a:endParaRPr sz="1919" dirty="0"/>
          </a:p>
          <a:p>
            <a:pPr marL="329184" indent="-329184" defTabSz="877823">
              <a:spcBef>
                <a:spcPts val="1100"/>
              </a:spcBef>
              <a:buBlip>
                <a:blip r:embed="rId2"/>
              </a:buBlip>
              <a:defRPr sz="1919"/>
            </a:pPr>
            <a:r>
              <a:rPr dirty="0"/>
              <a:t>Smart Phone</a:t>
            </a:r>
          </a:p>
          <a:p>
            <a:pPr marL="713231" lvl="1" indent="-274320" defTabSz="877823">
              <a:spcBef>
                <a:spcPts val="500"/>
              </a:spcBef>
              <a:defRPr sz="1727">
                <a:solidFill>
                  <a:srgbClr val="000000"/>
                </a:solidFill>
              </a:defRPr>
            </a:pPr>
            <a:r>
              <a:rPr dirty="0" err="1"/>
              <a:t>Πρόσ</a:t>
            </a:r>
            <a:r>
              <a:rPr dirty="0"/>
              <a:t>βα</a:t>
            </a:r>
            <a:r>
              <a:rPr dirty="0" err="1"/>
              <a:t>ση</a:t>
            </a:r>
            <a:r>
              <a:rPr dirty="0"/>
              <a:t> </a:t>
            </a:r>
            <a:r>
              <a:rPr dirty="0" err="1"/>
              <a:t>στο</a:t>
            </a:r>
            <a:r>
              <a:rPr dirty="0"/>
              <a:t> </a:t>
            </a:r>
            <a:r>
              <a:rPr dirty="0" err="1"/>
              <a:t>δι</a:t>
            </a:r>
            <a:r>
              <a:rPr dirty="0"/>
              <a:t>α</a:t>
            </a:r>
            <a:r>
              <a:rPr dirty="0" err="1"/>
              <a:t>δίκτυο</a:t>
            </a:r>
            <a:r>
              <a:rPr dirty="0"/>
              <a:t>, π</a:t>
            </a:r>
            <a:r>
              <a:rPr dirty="0" err="1"/>
              <a:t>ρόσ</a:t>
            </a:r>
            <a:r>
              <a:rPr dirty="0"/>
              <a:t>βα</a:t>
            </a:r>
            <a:r>
              <a:rPr dirty="0" err="1"/>
              <a:t>ση</a:t>
            </a:r>
            <a:r>
              <a:rPr dirty="0"/>
              <a:t> </a:t>
            </a:r>
            <a:r>
              <a:rPr dirty="0" err="1"/>
              <a:t>σε</a:t>
            </a:r>
            <a:r>
              <a:rPr dirty="0"/>
              <a:t> e-mail, </a:t>
            </a:r>
            <a:r>
              <a:rPr dirty="0" err="1"/>
              <a:t>υ</a:t>
            </a:r>
            <a:r>
              <a:rPr dirty="0"/>
              <a:t>π</a:t>
            </a:r>
            <a:r>
              <a:rPr dirty="0" err="1"/>
              <a:t>ολογιστικές</a:t>
            </a:r>
            <a:r>
              <a:rPr dirty="0"/>
              <a:t> </a:t>
            </a:r>
            <a:r>
              <a:rPr dirty="0" err="1"/>
              <a:t>δυν</a:t>
            </a:r>
            <a:r>
              <a:rPr dirty="0"/>
              <a:t>α</a:t>
            </a:r>
            <a:r>
              <a:rPr dirty="0" err="1"/>
              <a:t>τότητες</a:t>
            </a:r>
            <a:r>
              <a:rPr dirty="0"/>
              <a:t> </a:t>
            </a:r>
            <a:r>
              <a:rPr dirty="0" err="1"/>
              <a:t>κ</a:t>
            </a:r>
            <a:r>
              <a:rPr dirty="0"/>
              <a:t>α</a:t>
            </a:r>
            <a:r>
              <a:rPr dirty="0" err="1"/>
              <a:t>ι</a:t>
            </a:r>
            <a:r>
              <a:rPr dirty="0"/>
              <a:t> </a:t>
            </a:r>
            <a:r>
              <a:rPr dirty="0" err="1"/>
              <a:t>δυν</a:t>
            </a:r>
            <a:r>
              <a:rPr dirty="0"/>
              <a:t>α</a:t>
            </a:r>
            <a:r>
              <a:rPr dirty="0" err="1"/>
              <a:t>τότητες</a:t>
            </a:r>
            <a:r>
              <a:rPr dirty="0"/>
              <a:t> </a:t>
            </a:r>
            <a:r>
              <a:rPr dirty="0" err="1"/>
              <a:t>τηλεφώνου</a:t>
            </a:r>
            <a:endParaRPr sz="1919" dirty="0"/>
          </a:p>
          <a:p>
            <a:pPr marL="713231" lvl="1" indent="-274320" defTabSz="877823">
              <a:spcBef>
                <a:spcPts val="500"/>
              </a:spcBef>
              <a:defRPr sz="1727">
                <a:solidFill>
                  <a:srgbClr val="000000"/>
                </a:solidFill>
              </a:defRPr>
            </a:pPr>
            <a:r>
              <a:rPr dirty="0" err="1"/>
              <a:t>Ε</a:t>
            </a:r>
            <a:r>
              <a:rPr dirty="0"/>
              <a:t>π</a:t>
            </a:r>
            <a:r>
              <a:rPr dirty="0" err="1"/>
              <a:t>ιτρέ</a:t>
            </a:r>
            <a:r>
              <a:rPr dirty="0"/>
              <a:t>π</a:t>
            </a:r>
            <a:r>
              <a:rPr dirty="0" err="1"/>
              <a:t>ει</a:t>
            </a:r>
            <a:r>
              <a:rPr dirty="0"/>
              <a:t> </a:t>
            </a:r>
            <a:r>
              <a:rPr dirty="0" err="1"/>
              <a:t>τη</a:t>
            </a:r>
            <a:r>
              <a:rPr dirty="0"/>
              <a:t> </a:t>
            </a:r>
            <a:r>
              <a:rPr dirty="0" err="1"/>
              <a:t>δι</a:t>
            </a:r>
            <a:r>
              <a:rPr dirty="0"/>
              <a:t>α</a:t>
            </a:r>
            <a:r>
              <a:rPr dirty="0" err="1"/>
              <a:t>δρ</a:t>
            </a:r>
            <a:r>
              <a:rPr dirty="0"/>
              <a:t>α</a:t>
            </a:r>
            <a:r>
              <a:rPr dirty="0" err="1"/>
              <a:t>στική</a:t>
            </a:r>
            <a:r>
              <a:rPr dirty="0"/>
              <a:t> </a:t>
            </a:r>
            <a:r>
              <a:rPr dirty="0" err="1"/>
              <a:t>μάθηση</a:t>
            </a:r>
            <a:endParaRPr sz="1919" dirty="0"/>
          </a:p>
          <a:p>
            <a:pPr marL="713231" lvl="1" indent="-274320" defTabSz="877823">
              <a:spcBef>
                <a:spcPts val="500"/>
              </a:spcBef>
              <a:defRPr sz="1727">
                <a:solidFill>
                  <a:srgbClr val="000000"/>
                </a:solidFill>
              </a:defRPr>
            </a:pPr>
            <a:r>
              <a:rPr dirty="0" err="1"/>
              <a:t>Ικ</a:t>
            </a:r>
            <a:r>
              <a:rPr dirty="0"/>
              <a:t>α</a:t>
            </a:r>
            <a:r>
              <a:rPr dirty="0" err="1"/>
              <a:t>νο</a:t>
            </a:r>
            <a:r>
              <a:rPr dirty="0"/>
              <a:t>π</a:t>
            </a:r>
            <a:r>
              <a:rPr dirty="0" err="1"/>
              <a:t>οιητικό</a:t>
            </a:r>
            <a:r>
              <a:rPr dirty="0"/>
              <a:t> </a:t>
            </a:r>
            <a:r>
              <a:rPr dirty="0" err="1"/>
              <a:t>μέγεθος</a:t>
            </a:r>
            <a:r>
              <a:rPr dirty="0"/>
              <a:t> </a:t>
            </a:r>
            <a:r>
              <a:rPr dirty="0" err="1"/>
              <a:t>γι</a:t>
            </a:r>
            <a:r>
              <a:rPr dirty="0"/>
              <a:t>α α</a:t>
            </a:r>
            <a:r>
              <a:rPr dirty="0" err="1"/>
              <a:t>νάγνωση</a:t>
            </a:r>
            <a:r>
              <a:rPr dirty="0"/>
              <a:t> </a:t>
            </a:r>
            <a:r>
              <a:rPr dirty="0" err="1"/>
              <a:t>κειμένου</a:t>
            </a:r>
            <a:r>
              <a:rPr dirty="0"/>
              <a:t>, </a:t>
            </a:r>
            <a:r>
              <a:rPr dirty="0" err="1"/>
              <a:t>δεν</a:t>
            </a:r>
            <a:r>
              <a:rPr dirty="0"/>
              <a:t> π</a:t>
            </a:r>
            <a:r>
              <a:rPr dirty="0" err="1"/>
              <a:t>ροτιμάτ</a:t>
            </a:r>
            <a:r>
              <a:rPr dirty="0"/>
              <a:t>α</a:t>
            </a:r>
            <a:r>
              <a:rPr dirty="0" err="1"/>
              <a:t>ι</a:t>
            </a:r>
            <a:r>
              <a:rPr dirty="0"/>
              <a:t> </a:t>
            </a:r>
            <a:r>
              <a:rPr dirty="0" err="1"/>
              <a:t>ωστόσο</a:t>
            </a:r>
            <a:r>
              <a:rPr dirty="0"/>
              <a:t> </a:t>
            </a:r>
            <a:r>
              <a:rPr dirty="0" err="1"/>
              <a:t>γι</a:t>
            </a:r>
            <a:r>
              <a:rPr dirty="0"/>
              <a:t>α π</a:t>
            </a:r>
            <a:r>
              <a:rPr dirty="0" err="1"/>
              <a:t>ολύ</a:t>
            </a:r>
            <a:r>
              <a:rPr dirty="0"/>
              <a:t> </a:t>
            </a:r>
            <a:r>
              <a:rPr dirty="0" err="1"/>
              <a:t>μεγάλ</a:t>
            </a:r>
            <a:r>
              <a:rPr dirty="0"/>
              <a:t>α </a:t>
            </a:r>
            <a:r>
              <a:rPr dirty="0" err="1"/>
              <a:t>κείμεν</a:t>
            </a:r>
            <a:r>
              <a:rPr dirty="0"/>
              <a:t>α.</a:t>
            </a:r>
          </a:p>
        </p:txBody>
      </p:sp>
      <p:sp>
        <p:nvSpPr>
          <p:cNvPr id="198"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14</a:t>
            </a:fld>
            <a:endParaRPr/>
          </a:p>
        </p:txBody>
      </p:sp>
      <p:pic>
        <p:nvPicPr>
          <p:cNvPr id="201" name="Picture 2" descr="Picture 2"/>
          <p:cNvPicPr>
            <a:picLocks noChangeAspect="1"/>
          </p:cNvPicPr>
          <p:nvPr/>
        </p:nvPicPr>
        <p:blipFill>
          <a:blip r:embed="rId3"/>
          <a:stretch>
            <a:fillRect/>
          </a:stretch>
        </p:blipFill>
        <p:spPr>
          <a:xfrm>
            <a:off x="5580112" y="2082650"/>
            <a:ext cx="2568353" cy="2568353"/>
          </a:xfrm>
          <a:prstGeom prst="rect">
            <a:avLst/>
          </a:prstGeom>
          <a:ln w="12700">
            <a:miter lim="400000"/>
          </a:ln>
        </p:spPr>
      </p:pic>
      <p:pic>
        <p:nvPicPr>
          <p:cNvPr id="202" name="Picture 8" descr="Picture 8"/>
          <p:cNvPicPr>
            <a:picLocks noChangeAspect="1"/>
          </p:cNvPicPr>
          <p:nvPr/>
        </p:nvPicPr>
        <p:blipFill>
          <a:blip r:embed="rId4"/>
          <a:stretch>
            <a:fillRect/>
          </a:stretch>
        </p:blipFill>
        <p:spPr>
          <a:xfrm>
            <a:off x="5868144" y="3866729"/>
            <a:ext cx="3662667" cy="2370560"/>
          </a:xfrm>
          <a:prstGeom prst="rect">
            <a:avLst/>
          </a:prstGeom>
          <a:ln w="12700">
            <a:miter lim="400000"/>
          </a:ln>
        </p:spPr>
      </p:pic>
    </p:spTree>
    <p:extLst>
      <p:ext uri="{BB962C8B-B14F-4D97-AF65-F5344CB8AC3E}">
        <p14:creationId xmlns:p14="http://schemas.microsoft.com/office/powerpoint/2010/main" val="1490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txBox="1">
            <a:spLocks noGrp="1"/>
          </p:cNvSpPr>
          <p:nvPr>
            <p:ph type="title"/>
          </p:nvPr>
        </p:nvSpPr>
        <p:spPr>
          <a:prstGeom prst="rect">
            <a:avLst/>
          </a:prstGeom>
        </p:spPr>
        <p:txBody>
          <a:bodyPr/>
          <a:lstStyle/>
          <a:p>
            <a:pPr>
              <a:defRPr>
                <a:effectLst/>
              </a:defRPr>
            </a:pPr>
            <a:r>
              <a:t>Είδη εφαρμογών που μπορούν να χρησιμοποιηθούν</a:t>
            </a:r>
          </a:p>
        </p:txBody>
      </p:sp>
      <p:sp>
        <p:nvSpPr>
          <p:cNvPr id="206" name="Content Placeholder 2"/>
          <p:cNvSpPr txBox="1">
            <a:spLocks noGrp="1"/>
          </p:cNvSpPr>
          <p:nvPr>
            <p:ph sz="quarter" idx="1"/>
          </p:nvPr>
        </p:nvSpPr>
        <p:spPr>
          <a:prstGeom prst="rect">
            <a:avLst/>
          </a:prstGeom>
        </p:spPr>
        <p:txBody>
          <a:bodyPr/>
          <a:lstStyle/>
          <a:p>
            <a:pPr marL="305180" indent="-305180" defTabSz="813816">
              <a:spcBef>
                <a:spcPts val="1200"/>
              </a:spcBef>
              <a:buBlip>
                <a:blip r:embed="rId2"/>
              </a:buBlip>
              <a:defRPr sz="2136"/>
            </a:pPr>
            <a:r>
              <a:rPr dirty="0" err="1"/>
              <a:t>Συστήμ</a:t>
            </a:r>
            <a:r>
              <a:rPr dirty="0"/>
              <a:t>α</a:t>
            </a:r>
            <a:r>
              <a:rPr dirty="0" err="1"/>
              <a:t>τ</a:t>
            </a:r>
            <a:r>
              <a:rPr dirty="0"/>
              <a:t>α πα</a:t>
            </a:r>
            <a:r>
              <a:rPr dirty="0" err="1"/>
              <a:t>ρ</a:t>
            </a:r>
            <a:r>
              <a:rPr dirty="0"/>
              <a:t>α</a:t>
            </a:r>
            <a:r>
              <a:rPr dirty="0" err="1"/>
              <a:t>γωγής</a:t>
            </a:r>
            <a:r>
              <a:rPr dirty="0"/>
              <a:t> </a:t>
            </a:r>
            <a:r>
              <a:rPr dirty="0" err="1"/>
              <a:t>ο</a:t>
            </a:r>
            <a:r>
              <a:rPr dirty="0"/>
              <a:t>π</a:t>
            </a:r>
            <a:r>
              <a:rPr dirty="0" err="1"/>
              <a:t>τικο</a:t>
            </a:r>
            <a:r>
              <a:rPr dirty="0"/>
              <a:t>α</a:t>
            </a:r>
            <a:r>
              <a:rPr dirty="0" err="1"/>
              <a:t>κουστικού</a:t>
            </a:r>
            <a:r>
              <a:rPr dirty="0"/>
              <a:t> </a:t>
            </a:r>
            <a:r>
              <a:rPr dirty="0" err="1"/>
              <a:t>υλικού</a:t>
            </a:r>
            <a:endParaRPr dirty="0"/>
          </a:p>
          <a:p>
            <a:pPr marL="661225" lvl="1" indent="-254317" defTabSz="813816">
              <a:spcBef>
                <a:spcPts val="500"/>
              </a:spcBef>
              <a:defRPr sz="1779">
                <a:solidFill>
                  <a:srgbClr val="000000"/>
                </a:solidFill>
              </a:defRPr>
            </a:pPr>
            <a:r>
              <a:rPr dirty="0" err="1"/>
              <a:t>κ</a:t>
            </a:r>
            <a:r>
              <a:rPr dirty="0"/>
              <a:t>α</a:t>
            </a:r>
            <a:r>
              <a:rPr dirty="0" err="1"/>
              <a:t>τ</a:t>
            </a:r>
            <a:r>
              <a:rPr dirty="0"/>
              <a:t>α</a:t>
            </a:r>
            <a:r>
              <a:rPr dirty="0" err="1"/>
              <a:t>γρ</a:t>
            </a:r>
            <a:r>
              <a:rPr dirty="0"/>
              <a:t>α</a:t>
            </a:r>
            <a:r>
              <a:rPr dirty="0" err="1"/>
              <a:t>φή</a:t>
            </a:r>
            <a:r>
              <a:rPr dirty="0"/>
              <a:t> </a:t>
            </a:r>
            <a:r>
              <a:rPr dirty="0" err="1"/>
              <a:t>κ</a:t>
            </a:r>
            <a:r>
              <a:rPr dirty="0"/>
              <a:t>α</a:t>
            </a:r>
            <a:r>
              <a:rPr dirty="0" err="1"/>
              <a:t>ι</a:t>
            </a:r>
            <a:r>
              <a:rPr dirty="0"/>
              <a:t> </a:t>
            </a:r>
            <a:r>
              <a:rPr dirty="0" err="1"/>
              <a:t>ε</a:t>
            </a:r>
            <a:r>
              <a:rPr dirty="0"/>
              <a:t>π</a:t>
            </a:r>
            <a:r>
              <a:rPr dirty="0" err="1"/>
              <a:t>εξεργ</a:t>
            </a:r>
            <a:r>
              <a:rPr dirty="0"/>
              <a:t>α</a:t>
            </a:r>
            <a:r>
              <a:rPr dirty="0" err="1"/>
              <a:t>σί</a:t>
            </a:r>
            <a:r>
              <a:rPr dirty="0"/>
              <a:t>α </a:t>
            </a:r>
            <a:r>
              <a:rPr dirty="0" err="1"/>
              <a:t>φωτογρ</a:t>
            </a:r>
            <a:r>
              <a:rPr dirty="0"/>
              <a:t>α</a:t>
            </a:r>
            <a:r>
              <a:rPr dirty="0" err="1"/>
              <a:t>φιών</a:t>
            </a:r>
            <a:r>
              <a:rPr dirty="0"/>
              <a:t> / β</a:t>
            </a:r>
            <a:r>
              <a:rPr dirty="0" err="1"/>
              <a:t>ίντεο</a:t>
            </a:r>
            <a:endParaRPr dirty="0"/>
          </a:p>
          <a:p>
            <a:pPr marL="305180" indent="-305180" defTabSz="813816">
              <a:spcBef>
                <a:spcPts val="1200"/>
              </a:spcBef>
              <a:buBlip>
                <a:blip r:embed="rId2"/>
              </a:buBlip>
              <a:defRPr sz="2136"/>
            </a:pPr>
            <a:r>
              <a:rPr dirty="0" err="1"/>
              <a:t>Κουίζ</a:t>
            </a:r>
            <a:r>
              <a:rPr dirty="0"/>
              <a:t> </a:t>
            </a:r>
            <a:r>
              <a:rPr dirty="0" err="1"/>
              <a:t>κ</a:t>
            </a:r>
            <a:r>
              <a:rPr dirty="0"/>
              <a:t>α</a:t>
            </a:r>
            <a:r>
              <a:rPr dirty="0" err="1"/>
              <a:t>ι</a:t>
            </a:r>
            <a:r>
              <a:rPr dirty="0"/>
              <a:t> </a:t>
            </a:r>
            <a:r>
              <a:rPr dirty="0" err="1"/>
              <a:t>έρευνες</a:t>
            </a:r>
            <a:endParaRPr dirty="0"/>
          </a:p>
          <a:p>
            <a:pPr marL="661225" lvl="1" indent="-254317" defTabSz="813816">
              <a:spcBef>
                <a:spcPts val="500"/>
              </a:spcBef>
              <a:defRPr sz="1779">
                <a:solidFill>
                  <a:srgbClr val="000000"/>
                </a:solidFill>
              </a:defRPr>
            </a:pPr>
            <a:r>
              <a:rPr dirty="0" err="1"/>
              <a:t>μ</a:t>
            </a:r>
            <a:r>
              <a:rPr dirty="0"/>
              <a:t>π</a:t>
            </a:r>
            <a:r>
              <a:rPr dirty="0" err="1"/>
              <a:t>ορεί</a:t>
            </a:r>
            <a:r>
              <a:rPr dirty="0"/>
              <a:t> </a:t>
            </a:r>
            <a:r>
              <a:rPr dirty="0" err="1"/>
              <a:t>ν</a:t>
            </a:r>
            <a:r>
              <a:rPr dirty="0"/>
              <a:t>α </a:t>
            </a:r>
            <a:r>
              <a:rPr dirty="0" err="1"/>
              <a:t>ελεγχθεί</a:t>
            </a:r>
            <a:r>
              <a:rPr dirty="0"/>
              <a:t> </a:t>
            </a:r>
            <a:r>
              <a:rPr dirty="0" err="1"/>
              <a:t>η</a:t>
            </a:r>
            <a:r>
              <a:rPr dirty="0"/>
              <a:t> π</a:t>
            </a:r>
            <a:r>
              <a:rPr dirty="0" err="1"/>
              <a:t>ρόοδος</a:t>
            </a:r>
            <a:r>
              <a:rPr dirty="0"/>
              <a:t> </a:t>
            </a:r>
            <a:r>
              <a:rPr dirty="0" err="1"/>
              <a:t>των</a:t>
            </a:r>
            <a:r>
              <a:rPr dirty="0"/>
              <a:t> </a:t>
            </a:r>
            <a:r>
              <a:rPr dirty="0" err="1"/>
              <a:t>μ</a:t>
            </a:r>
            <a:r>
              <a:rPr dirty="0"/>
              <a:t>α</a:t>
            </a:r>
            <a:r>
              <a:rPr dirty="0" err="1"/>
              <a:t>θητών</a:t>
            </a:r>
            <a:endParaRPr dirty="0"/>
          </a:p>
          <a:p>
            <a:pPr marL="305180" indent="-305180" defTabSz="813816">
              <a:spcBef>
                <a:spcPts val="1200"/>
              </a:spcBef>
              <a:buBlip>
                <a:blip r:embed="rId2"/>
              </a:buBlip>
              <a:defRPr sz="2136"/>
            </a:pPr>
            <a:r>
              <a:rPr dirty="0" err="1"/>
              <a:t>Άμεσ</a:t>
            </a:r>
            <a:r>
              <a:rPr dirty="0"/>
              <a:t>α </a:t>
            </a:r>
            <a:r>
              <a:rPr dirty="0" err="1"/>
              <a:t>δι</a:t>
            </a:r>
            <a:r>
              <a:rPr dirty="0"/>
              <a:t>α</a:t>
            </a:r>
            <a:r>
              <a:rPr dirty="0" err="1"/>
              <a:t>θέσιμ</a:t>
            </a:r>
            <a:r>
              <a:rPr dirty="0"/>
              <a:t>α </a:t>
            </a:r>
            <a:r>
              <a:rPr dirty="0" err="1"/>
              <a:t>εργ</a:t>
            </a:r>
            <a:r>
              <a:rPr dirty="0"/>
              <a:t>α</a:t>
            </a:r>
            <a:r>
              <a:rPr dirty="0" err="1"/>
              <a:t>λεί</a:t>
            </a:r>
            <a:r>
              <a:rPr dirty="0"/>
              <a:t>α</a:t>
            </a:r>
          </a:p>
          <a:p>
            <a:pPr marL="661225" lvl="1" indent="-254317" defTabSz="813816">
              <a:spcBef>
                <a:spcPts val="500"/>
              </a:spcBef>
              <a:defRPr sz="1779">
                <a:solidFill>
                  <a:srgbClr val="000000"/>
                </a:solidFill>
              </a:defRPr>
            </a:pPr>
            <a:r>
              <a:rPr dirty="0"/>
              <a:t>π.</a:t>
            </a:r>
            <a:r>
              <a:rPr dirty="0" err="1"/>
              <a:t>χ</a:t>
            </a:r>
            <a:r>
              <a:rPr dirty="0"/>
              <a:t>. α</a:t>
            </a:r>
            <a:r>
              <a:rPr dirty="0" err="1"/>
              <a:t>ριθμομηχ</a:t>
            </a:r>
            <a:r>
              <a:rPr dirty="0"/>
              <a:t>α</a:t>
            </a:r>
            <a:r>
              <a:rPr dirty="0" err="1"/>
              <a:t>νές</a:t>
            </a:r>
            <a:r>
              <a:rPr dirty="0"/>
              <a:t> </a:t>
            </a:r>
            <a:r>
              <a:rPr dirty="0" err="1"/>
              <a:t>κ</a:t>
            </a:r>
            <a:r>
              <a:rPr dirty="0"/>
              <a:t>α</a:t>
            </a:r>
            <a:r>
              <a:rPr dirty="0" err="1"/>
              <a:t>ι</a:t>
            </a:r>
            <a:r>
              <a:rPr dirty="0"/>
              <a:t> </a:t>
            </a:r>
            <a:r>
              <a:rPr dirty="0" err="1"/>
              <a:t>λεξικά</a:t>
            </a:r>
            <a:endParaRPr dirty="0"/>
          </a:p>
          <a:p>
            <a:pPr marL="305180" indent="-305180" defTabSz="813816">
              <a:spcBef>
                <a:spcPts val="1200"/>
              </a:spcBef>
              <a:buBlip>
                <a:blip r:embed="rId2"/>
              </a:buBlip>
              <a:defRPr sz="2136"/>
            </a:pPr>
            <a:r>
              <a:rPr dirty="0" err="1"/>
              <a:t>Π</a:t>
            </a:r>
            <a:r>
              <a:rPr dirty="0"/>
              <a:t>α</a:t>
            </a:r>
            <a:r>
              <a:rPr dirty="0" err="1"/>
              <a:t>ιχνίδι</a:t>
            </a:r>
            <a:r>
              <a:rPr dirty="0"/>
              <a:t>α </a:t>
            </a:r>
            <a:r>
              <a:rPr dirty="0" err="1"/>
              <a:t>κ</a:t>
            </a:r>
            <a:r>
              <a:rPr dirty="0"/>
              <a:t>α</a:t>
            </a:r>
            <a:r>
              <a:rPr dirty="0" err="1"/>
              <a:t>ι</a:t>
            </a:r>
            <a:r>
              <a:rPr dirty="0"/>
              <a:t> π</a:t>
            </a:r>
            <a:r>
              <a:rPr dirty="0" err="1"/>
              <a:t>ροσομοιώσεις</a:t>
            </a:r>
            <a:endParaRPr dirty="0"/>
          </a:p>
          <a:p>
            <a:pPr marL="661225" lvl="1" indent="-254317" defTabSz="813816">
              <a:spcBef>
                <a:spcPts val="500"/>
              </a:spcBef>
              <a:defRPr sz="1779">
                <a:solidFill>
                  <a:srgbClr val="000000"/>
                </a:solidFill>
              </a:defRPr>
            </a:pPr>
            <a:r>
              <a:rPr dirty="0"/>
              <a:t>Edutainment</a:t>
            </a:r>
          </a:p>
          <a:p>
            <a:pPr marL="305180" indent="-305180" defTabSz="813816">
              <a:spcBef>
                <a:spcPts val="1200"/>
              </a:spcBef>
              <a:buBlip>
                <a:blip r:embed="rId2"/>
              </a:buBlip>
              <a:defRPr sz="2136"/>
            </a:pPr>
            <a:r>
              <a:rPr dirty="0" err="1"/>
              <a:t>Εκ</a:t>
            </a:r>
            <a:r>
              <a:rPr dirty="0"/>
              <a:t>πα</a:t>
            </a:r>
            <a:r>
              <a:rPr dirty="0" err="1"/>
              <a:t>ιδευτικά</a:t>
            </a:r>
            <a:r>
              <a:rPr dirty="0"/>
              <a:t> </a:t>
            </a:r>
            <a:r>
              <a:rPr dirty="0" err="1"/>
              <a:t>κοινωνικά</a:t>
            </a:r>
            <a:r>
              <a:rPr dirty="0"/>
              <a:t> </a:t>
            </a:r>
            <a:r>
              <a:rPr dirty="0" err="1"/>
              <a:t>δίκτυ</a:t>
            </a:r>
            <a:r>
              <a:rPr dirty="0"/>
              <a:t>α</a:t>
            </a:r>
          </a:p>
          <a:p>
            <a:pPr marL="661225" lvl="1" indent="-254317" defTabSz="813816">
              <a:spcBef>
                <a:spcPts val="500"/>
              </a:spcBef>
              <a:defRPr sz="1779">
                <a:solidFill>
                  <a:srgbClr val="000000"/>
                </a:solidFill>
              </a:defRPr>
            </a:pPr>
            <a:r>
              <a:rPr dirty="0" err="1"/>
              <a:t>συνεργ</a:t>
            </a:r>
            <a:r>
              <a:rPr dirty="0"/>
              <a:t>α</a:t>
            </a:r>
            <a:r>
              <a:rPr dirty="0" err="1"/>
              <a:t>σί</a:t>
            </a:r>
            <a:r>
              <a:rPr dirty="0"/>
              <a:t>α </a:t>
            </a:r>
            <a:r>
              <a:rPr dirty="0" err="1"/>
              <a:t>μ</a:t>
            </a:r>
            <a:r>
              <a:rPr dirty="0"/>
              <a:t>α</a:t>
            </a:r>
            <a:r>
              <a:rPr dirty="0" err="1"/>
              <a:t>θητών</a:t>
            </a:r>
            <a:r>
              <a:rPr dirty="0"/>
              <a:t> / </a:t>
            </a:r>
            <a:r>
              <a:rPr dirty="0" err="1"/>
              <a:t>εκ</a:t>
            </a:r>
            <a:r>
              <a:rPr dirty="0"/>
              <a:t>πα</a:t>
            </a:r>
            <a:r>
              <a:rPr dirty="0" err="1"/>
              <a:t>ιδευτικών</a:t>
            </a:r>
            <a:r>
              <a:rPr dirty="0"/>
              <a:t> </a:t>
            </a:r>
            <a:r>
              <a:rPr dirty="0" err="1"/>
              <a:t>κ</a:t>
            </a:r>
            <a:r>
              <a:rPr dirty="0"/>
              <a:t>α</a:t>
            </a:r>
            <a:r>
              <a:rPr dirty="0" err="1"/>
              <a:t>ι</a:t>
            </a:r>
            <a:r>
              <a:rPr dirty="0"/>
              <a:t> </a:t>
            </a:r>
            <a:r>
              <a:rPr dirty="0" err="1"/>
              <a:t>χρήση</a:t>
            </a:r>
            <a:r>
              <a:rPr dirty="0"/>
              <a:t> </a:t>
            </a:r>
            <a:r>
              <a:rPr dirty="0" err="1"/>
              <a:t>κοινών</a:t>
            </a:r>
            <a:r>
              <a:rPr dirty="0"/>
              <a:t> π</a:t>
            </a:r>
            <a:r>
              <a:rPr dirty="0" err="1"/>
              <a:t>όρων</a:t>
            </a:r>
            <a:endParaRPr dirty="0"/>
          </a:p>
        </p:txBody>
      </p:sp>
      <p:sp>
        <p:nvSpPr>
          <p:cNvPr id="204"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15</a:t>
            </a:fld>
            <a:endParaRPr/>
          </a:p>
        </p:txBody>
      </p:sp>
    </p:spTree>
    <p:extLst>
      <p:ext uri="{BB962C8B-B14F-4D97-AF65-F5344CB8AC3E}">
        <p14:creationId xmlns:p14="http://schemas.microsoft.com/office/powerpoint/2010/main" val="2387637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1"/>
          <p:cNvSpPr txBox="1">
            <a:spLocks noGrp="1"/>
          </p:cNvSpPr>
          <p:nvPr>
            <p:ph type="title"/>
          </p:nvPr>
        </p:nvSpPr>
        <p:spPr>
          <a:prstGeom prst="rect">
            <a:avLst/>
          </a:prstGeom>
        </p:spPr>
        <p:txBody>
          <a:bodyPr/>
          <a:lstStyle/>
          <a:p>
            <a:pPr>
              <a:defRPr>
                <a:effectLst/>
              </a:defRPr>
            </a:pPr>
            <a:r>
              <a:t>Είδη εφαρμογών που μπορούν να χρησιμοποιηθούν</a:t>
            </a:r>
          </a:p>
        </p:txBody>
      </p:sp>
      <p:sp>
        <p:nvSpPr>
          <p:cNvPr id="210" name="Content Placeholder 2"/>
          <p:cNvSpPr txBox="1">
            <a:spLocks noGrp="1"/>
          </p:cNvSpPr>
          <p:nvPr>
            <p:ph sz="quarter" idx="1"/>
          </p:nvPr>
        </p:nvSpPr>
        <p:spPr>
          <a:prstGeom prst="rect">
            <a:avLst/>
          </a:prstGeom>
        </p:spPr>
        <p:txBody>
          <a:bodyPr/>
          <a:lstStyle/>
          <a:p>
            <a:pPr marL="336042" indent="-336042" defTabSz="896111">
              <a:buBlip>
                <a:blip r:embed="rId2"/>
              </a:buBlip>
              <a:defRPr sz="2352"/>
            </a:pPr>
            <a:r>
              <a:rPr dirty="0"/>
              <a:t>Blogs / microblogs</a:t>
            </a:r>
          </a:p>
          <a:p>
            <a:pPr marL="728091" lvl="1" indent="-280035" defTabSz="896111">
              <a:spcBef>
                <a:spcPts val="500"/>
              </a:spcBef>
              <a:defRPr sz="1960">
                <a:solidFill>
                  <a:srgbClr val="000000"/>
                </a:solidFill>
              </a:defRPr>
            </a:pPr>
            <a:r>
              <a:rPr dirty="0" err="1"/>
              <a:t>μ</a:t>
            </a:r>
            <a:r>
              <a:rPr dirty="0"/>
              <a:t>π</a:t>
            </a:r>
            <a:r>
              <a:rPr dirty="0" err="1"/>
              <a:t>ορούν</a:t>
            </a:r>
            <a:r>
              <a:rPr dirty="0"/>
              <a:t> </a:t>
            </a:r>
            <a:r>
              <a:rPr dirty="0" err="1"/>
              <a:t>ν</a:t>
            </a:r>
            <a:r>
              <a:rPr dirty="0"/>
              <a:t>α </a:t>
            </a:r>
            <a:r>
              <a:rPr dirty="0" err="1"/>
              <a:t>χρησιμο</a:t>
            </a:r>
            <a:r>
              <a:rPr dirty="0"/>
              <a:t>π</a:t>
            </a:r>
            <a:r>
              <a:rPr dirty="0" err="1"/>
              <a:t>οιηθούν</a:t>
            </a:r>
            <a:r>
              <a:rPr dirty="0"/>
              <a:t> </a:t>
            </a:r>
            <a:r>
              <a:rPr dirty="0" err="1"/>
              <a:t>ως</a:t>
            </a:r>
            <a:r>
              <a:rPr dirty="0"/>
              <a:t> </a:t>
            </a:r>
            <a:r>
              <a:rPr dirty="0" err="1"/>
              <a:t>μέσο</a:t>
            </a:r>
            <a:r>
              <a:rPr dirty="0"/>
              <a:t> </a:t>
            </a:r>
            <a:r>
              <a:rPr dirty="0" err="1"/>
              <a:t>έκφρ</a:t>
            </a:r>
            <a:r>
              <a:rPr dirty="0"/>
              <a:t>α</a:t>
            </a:r>
            <a:r>
              <a:rPr dirty="0" err="1"/>
              <a:t>σης</a:t>
            </a:r>
            <a:r>
              <a:rPr dirty="0"/>
              <a:t>, </a:t>
            </a:r>
            <a:r>
              <a:rPr dirty="0" err="1"/>
              <a:t>δημιουργί</a:t>
            </a:r>
            <a:r>
              <a:rPr dirty="0"/>
              <a:t>α</a:t>
            </a:r>
            <a:r>
              <a:rPr dirty="0" err="1"/>
              <a:t>ς</a:t>
            </a:r>
            <a:r>
              <a:rPr dirty="0"/>
              <a:t> </a:t>
            </a:r>
            <a:r>
              <a:rPr dirty="0" err="1"/>
              <a:t>ή</a:t>
            </a:r>
            <a:r>
              <a:rPr dirty="0"/>
              <a:t> α</a:t>
            </a:r>
            <a:r>
              <a:rPr dirty="0" err="1"/>
              <a:t>νά</a:t>
            </a:r>
            <a:r>
              <a:rPr dirty="0"/>
              <a:t>π</a:t>
            </a:r>
            <a:r>
              <a:rPr dirty="0" err="1"/>
              <a:t>τυξης</a:t>
            </a:r>
            <a:r>
              <a:rPr dirty="0"/>
              <a:t>, πα</a:t>
            </a:r>
            <a:r>
              <a:rPr dirty="0" err="1"/>
              <a:t>ρουσί</a:t>
            </a:r>
            <a:r>
              <a:rPr dirty="0"/>
              <a:t>α</a:t>
            </a:r>
            <a:r>
              <a:rPr dirty="0" err="1"/>
              <a:t>ση</a:t>
            </a:r>
            <a:r>
              <a:rPr dirty="0"/>
              <a:t> </a:t>
            </a:r>
            <a:r>
              <a:rPr dirty="0" err="1"/>
              <a:t>δρ</a:t>
            </a:r>
            <a:r>
              <a:rPr dirty="0"/>
              <a:t>α</a:t>
            </a:r>
            <a:r>
              <a:rPr dirty="0" err="1"/>
              <a:t>στηριοτήτων</a:t>
            </a:r>
            <a:r>
              <a:rPr dirty="0"/>
              <a:t> </a:t>
            </a:r>
            <a:r>
              <a:rPr dirty="0" err="1"/>
              <a:t>ομάδ</a:t>
            </a:r>
            <a:r>
              <a:rPr dirty="0"/>
              <a:t>α</a:t>
            </a:r>
            <a:r>
              <a:rPr dirty="0" err="1"/>
              <a:t>ς</a:t>
            </a:r>
            <a:endParaRPr dirty="0"/>
          </a:p>
          <a:p>
            <a:pPr marL="336042" indent="-336042" defTabSz="896111">
              <a:buBlip>
                <a:blip r:embed="rId2"/>
              </a:buBlip>
              <a:defRPr sz="2352"/>
            </a:pPr>
            <a:r>
              <a:rPr dirty="0" err="1"/>
              <a:t>ebooks</a:t>
            </a:r>
            <a:endParaRPr dirty="0"/>
          </a:p>
          <a:p>
            <a:pPr marL="728091" lvl="1" indent="-280035" defTabSz="896111">
              <a:spcBef>
                <a:spcPts val="500"/>
              </a:spcBef>
              <a:defRPr sz="1960">
                <a:solidFill>
                  <a:srgbClr val="000000"/>
                </a:solidFill>
              </a:defRPr>
            </a:pPr>
            <a:r>
              <a:rPr dirty="0" err="1"/>
              <a:t>ψηφι</a:t>
            </a:r>
            <a:r>
              <a:rPr dirty="0"/>
              <a:t>α</a:t>
            </a:r>
            <a:r>
              <a:rPr dirty="0" err="1"/>
              <a:t>κά</a:t>
            </a:r>
            <a:r>
              <a:rPr dirty="0"/>
              <a:t> β</a:t>
            </a:r>
            <a:r>
              <a:rPr dirty="0" err="1"/>
              <a:t>ι</a:t>
            </a:r>
            <a:r>
              <a:rPr dirty="0"/>
              <a:t>β</a:t>
            </a:r>
            <a:r>
              <a:rPr dirty="0" err="1"/>
              <a:t>λί</a:t>
            </a:r>
            <a:r>
              <a:rPr dirty="0"/>
              <a:t>α </a:t>
            </a:r>
            <a:r>
              <a:rPr dirty="0" err="1"/>
              <a:t>ή</a:t>
            </a:r>
            <a:r>
              <a:rPr dirty="0"/>
              <a:t> β</a:t>
            </a:r>
            <a:r>
              <a:rPr dirty="0" err="1"/>
              <a:t>ι</a:t>
            </a:r>
            <a:r>
              <a:rPr dirty="0"/>
              <a:t>β</a:t>
            </a:r>
            <a:r>
              <a:rPr dirty="0" err="1"/>
              <a:t>λί</a:t>
            </a:r>
            <a:r>
              <a:rPr dirty="0"/>
              <a:t>α </a:t>
            </a:r>
            <a:r>
              <a:rPr dirty="0" err="1"/>
              <a:t>με</a:t>
            </a:r>
            <a:r>
              <a:rPr dirty="0"/>
              <a:t> </a:t>
            </a:r>
            <a:r>
              <a:rPr dirty="0" err="1"/>
              <a:t>δι</a:t>
            </a:r>
            <a:r>
              <a:rPr dirty="0"/>
              <a:t>α</a:t>
            </a:r>
            <a:r>
              <a:rPr dirty="0" err="1"/>
              <a:t>δρ</a:t>
            </a:r>
            <a:r>
              <a:rPr dirty="0"/>
              <a:t>α</a:t>
            </a:r>
            <a:r>
              <a:rPr dirty="0" err="1"/>
              <a:t>στικά</a:t>
            </a:r>
            <a:r>
              <a:rPr dirty="0"/>
              <a:t> </a:t>
            </a:r>
            <a:r>
              <a:rPr dirty="0" err="1"/>
              <a:t>στοιχεί</a:t>
            </a:r>
            <a:r>
              <a:rPr dirty="0"/>
              <a:t>α</a:t>
            </a:r>
          </a:p>
          <a:p>
            <a:pPr marL="336042" indent="-336042" defTabSz="896111">
              <a:buBlip>
                <a:blip r:embed="rId2"/>
              </a:buBlip>
              <a:defRPr sz="2352"/>
            </a:pPr>
            <a:r>
              <a:rPr dirty="0" err="1"/>
              <a:t>Εικονικές</a:t>
            </a:r>
            <a:r>
              <a:rPr dirty="0"/>
              <a:t> </a:t>
            </a:r>
            <a:r>
              <a:rPr dirty="0" err="1"/>
              <a:t>τάξεις</a:t>
            </a:r>
            <a:r>
              <a:rPr dirty="0"/>
              <a:t> / wikis</a:t>
            </a:r>
          </a:p>
          <a:p>
            <a:pPr marL="728091" lvl="1" indent="-280035" defTabSz="896111">
              <a:spcBef>
                <a:spcPts val="500"/>
              </a:spcBef>
              <a:defRPr sz="1960">
                <a:solidFill>
                  <a:srgbClr val="000000"/>
                </a:solidFill>
              </a:defRPr>
            </a:pPr>
            <a:r>
              <a:rPr dirty="0" err="1"/>
              <a:t>δημιουργί</a:t>
            </a:r>
            <a:r>
              <a:rPr dirty="0"/>
              <a:t>α </a:t>
            </a:r>
            <a:r>
              <a:rPr dirty="0" err="1"/>
              <a:t>ομ</a:t>
            </a:r>
            <a:r>
              <a:rPr dirty="0"/>
              <a:t>α</a:t>
            </a:r>
            <a:r>
              <a:rPr dirty="0" err="1"/>
              <a:t>δικών</a:t>
            </a:r>
            <a:r>
              <a:rPr dirty="0"/>
              <a:t> </a:t>
            </a:r>
            <a:r>
              <a:rPr dirty="0" err="1"/>
              <a:t>εργ</a:t>
            </a:r>
            <a:r>
              <a:rPr dirty="0"/>
              <a:t>α</a:t>
            </a:r>
            <a:r>
              <a:rPr dirty="0" err="1"/>
              <a:t>σιών</a:t>
            </a:r>
            <a:r>
              <a:rPr dirty="0"/>
              <a:t>, π</a:t>
            </a:r>
            <a:r>
              <a:rPr dirty="0" err="1"/>
              <a:t>ρόσ</a:t>
            </a:r>
            <a:r>
              <a:rPr dirty="0"/>
              <a:t>βα</a:t>
            </a:r>
            <a:r>
              <a:rPr dirty="0" err="1"/>
              <a:t>ση</a:t>
            </a:r>
            <a:r>
              <a:rPr dirty="0"/>
              <a:t> </a:t>
            </a:r>
            <a:r>
              <a:rPr dirty="0" err="1"/>
              <a:t>σε</a:t>
            </a:r>
            <a:r>
              <a:rPr dirty="0"/>
              <a:t> </a:t>
            </a:r>
            <a:r>
              <a:rPr dirty="0" err="1"/>
              <a:t>κοινά</a:t>
            </a:r>
            <a:r>
              <a:rPr dirty="0"/>
              <a:t> </a:t>
            </a:r>
            <a:r>
              <a:rPr dirty="0" err="1"/>
              <a:t>έγγρ</a:t>
            </a:r>
            <a:r>
              <a:rPr dirty="0"/>
              <a:t>α</a:t>
            </a:r>
            <a:r>
              <a:rPr dirty="0" err="1"/>
              <a:t>φ</a:t>
            </a:r>
            <a:r>
              <a:rPr dirty="0"/>
              <a:t>α, </a:t>
            </a:r>
            <a:r>
              <a:rPr dirty="0" err="1"/>
              <a:t>ε</a:t>
            </a:r>
            <a:r>
              <a:rPr dirty="0"/>
              <a:t>π</a:t>
            </a:r>
            <a:r>
              <a:rPr dirty="0" err="1"/>
              <a:t>ιτρέ</a:t>
            </a:r>
            <a:r>
              <a:rPr dirty="0"/>
              <a:t>π</a:t>
            </a:r>
            <a:r>
              <a:rPr dirty="0" err="1"/>
              <a:t>ει</a:t>
            </a:r>
            <a:r>
              <a:rPr dirty="0"/>
              <a:t> </a:t>
            </a:r>
            <a:r>
              <a:rPr dirty="0" err="1"/>
              <a:t>την</a:t>
            </a:r>
            <a:r>
              <a:rPr dirty="0"/>
              <a:t> </a:t>
            </a:r>
            <a:r>
              <a:rPr dirty="0" err="1"/>
              <a:t>ε</a:t>
            </a:r>
            <a:r>
              <a:rPr dirty="0"/>
              <a:t>π</a:t>
            </a:r>
            <a:r>
              <a:rPr dirty="0" err="1"/>
              <a:t>ικοινωνί</a:t>
            </a:r>
            <a:r>
              <a:rPr dirty="0"/>
              <a:t>α</a:t>
            </a:r>
          </a:p>
          <a:p>
            <a:pPr marL="336042" indent="-336042" defTabSz="896111">
              <a:buBlip>
                <a:blip r:embed="rId2"/>
              </a:buBlip>
              <a:defRPr sz="2352"/>
            </a:pPr>
            <a:r>
              <a:rPr dirty="0"/>
              <a:t>cloud computing storage</a:t>
            </a:r>
            <a:endParaRPr lang="el-GR" dirty="0"/>
          </a:p>
          <a:p>
            <a:pPr marL="728091" lvl="1" indent="-280035" defTabSz="896111">
              <a:spcBef>
                <a:spcPts val="500"/>
              </a:spcBef>
              <a:defRPr sz="1960">
                <a:solidFill>
                  <a:srgbClr val="000000"/>
                </a:solidFill>
              </a:defRPr>
            </a:pPr>
            <a:r>
              <a:rPr lang="el-GR" dirty="0"/>
              <a:t>Διαμοιρασμός πόρων</a:t>
            </a:r>
          </a:p>
          <a:p>
            <a:pPr marL="336042" indent="-336042" defTabSz="896111">
              <a:buBlip>
                <a:blip r:embed="rId2"/>
              </a:buBlip>
              <a:defRPr sz="2352"/>
            </a:pPr>
            <a:r>
              <a:rPr lang="el-GR" dirty="0"/>
              <a:t>Εκπαιδευτικές εφαρμογές</a:t>
            </a:r>
            <a:endParaRPr dirty="0"/>
          </a:p>
          <a:p>
            <a:pPr marL="728091" lvl="1" indent="-280035" defTabSz="896111">
              <a:spcBef>
                <a:spcPts val="500"/>
              </a:spcBef>
              <a:defRPr sz="1960">
                <a:solidFill>
                  <a:srgbClr val="000000"/>
                </a:solidFill>
              </a:defRPr>
            </a:pPr>
            <a:r>
              <a:rPr lang="el-GR" dirty="0"/>
              <a:t>Εφαρμογές που υποστηρίζουν τη μάθηση</a:t>
            </a:r>
            <a:endParaRPr dirty="0"/>
          </a:p>
        </p:txBody>
      </p:sp>
      <p:sp>
        <p:nvSpPr>
          <p:cNvPr id="208"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16</a:t>
            </a:fld>
            <a:endParaRPr/>
          </a:p>
        </p:txBody>
      </p:sp>
    </p:spTree>
    <p:extLst>
      <p:ext uri="{BB962C8B-B14F-4D97-AF65-F5344CB8AC3E}">
        <p14:creationId xmlns:p14="http://schemas.microsoft.com/office/powerpoint/2010/main" val="2591381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
          <p:cNvSpPr txBox="1">
            <a:spLocks noGrp="1"/>
          </p:cNvSpPr>
          <p:nvPr>
            <p:ph type="title"/>
          </p:nvPr>
        </p:nvSpPr>
        <p:spPr>
          <a:prstGeom prst="rect">
            <a:avLst/>
          </a:prstGeom>
        </p:spPr>
        <p:txBody>
          <a:bodyPr/>
          <a:lstStyle/>
          <a:p>
            <a:pPr>
              <a:defRPr>
                <a:effectLst/>
              </a:defRPr>
            </a:pPr>
            <a:r>
              <a:rPr lang="el-GR" dirty="0"/>
              <a:t>Εφαρμογές </a:t>
            </a:r>
            <a:r>
              <a:rPr dirty="0" err="1"/>
              <a:t>Ε</a:t>
            </a:r>
            <a:r>
              <a:rPr dirty="0"/>
              <a:t>πα</a:t>
            </a:r>
            <a:r>
              <a:rPr dirty="0" err="1"/>
              <a:t>υξημένη</a:t>
            </a:r>
            <a:r>
              <a:rPr lang="el-GR" dirty="0"/>
              <a:t>ς</a:t>
            </a:r>
            <a:r>
              <a:rPr dirty="0"/>
              <a:t> </a:t>
            </a:r>
            <a:r>
              <a:rPr dirty="0" err="1"/>
              <a:t>Πρ</a:t>
            </a:r>
            <a:r>
              <a:rPr dirty="0"/>
              <a:t>α</a:t>
            </a:r>
            <a:r>
              <a:rPr dirty="0" err="1"/>
              <a:t>γμ</a:t>
            </a:r>
            <a:r>
              <a:rPr dirty="0"/>
              <a:t>α</a:t>
            </a:r>
            <a:r>
              <a:rPr dirty="0" err="1"/>
              <a:t>τικότητ</a:t>
            </a:r>
            <a:r>
              <a:rPr dirty="0"/>
              <a:t>α</a:t>
            </a:r>
            <a:r>
              <a:rPr lang="el-GR" dirty="0"/>
              <a:t>ς</a:t>
            </a:r>
            <a:endParaRPr dirty="0"/>
          </a:p>
        </p:txBody>
      </p:sp>
      <p:sp>
        <p:nvSpPr>
          <p:cNvPr id="214" name="Content Placeholder 2"/>
          <p:cNvSpPr txBox="1">
            <a:spLocks noGrp="1"/>
          </p:cNvSpPr>
          <p:nvPr>
            <p:ph sz="quarter" idx="1"/>
          </p:nvPr>
        </p:nvSpPr>
        <p:spPr>
          <a:prstGeom prst="rect">
            <a:avLst/>
          </a:prstGeom>
        </p:spPr>
        <p:txBody>
          <a:bodyPr/>
          <a:lstStyle/>
          <a:p>
            <a:pPr>
              <a:spcBef>
                <a:spcPts val="900"/>
              </a:spcBef>
              <a:buBlip>
                <a:blip r:embed="rId2"/>
              </a:buBlip>
              <a:defRPr>
                <a:solidFill>
                  <a:srgbClr val="000000"/>
                </a:solidFill>
              </a:defRPr>
            </a:pPr>
            <a:r>
              <a:rPr dirty="0"/>
              <a:t>Augmented Reality</a:t>
            </a:r>
            <a:r>
              <a:rPr lang="el-GR" dirty="0"/>
              <a:t> (</a:t>
            </a:r>
            <a:r>
              <a:rPr lang="en-US" dirty="0"/>
              <a:t>AR)</a:t>
            </a:r>
            <a:endParaRPr dirty="0"/>
          </a:p>
          <a:p>
            <a:pPr marL="342899" indent="-342899">
              <a:spcBef>
                <a:spcPts val="900"/>
              </a:spcBef>
              <a:buBlip>
                <a:blip r:embed="rId2"/>
              </a:buBlip>
              <a:defRPr sz="2000">
                <a:solidFill>
                  <a:srgbClr val="000000"/>
                </a:solidFill>
              </a:defRPr>
            </a:pPr>
            <a:r>
              <a:rPr lang="el-GR" noProof="1"/>
              <a:t>εφαρμογές υπολογιστών που ενσωματώνουν στον πραγματικό κόσμο, όπως αυτός εκλαμβάνεται από το χρήστη μέσα από τις αισθήσεις του, πληροφορία και υλικό κυρίως εικόνας και ήχου, δημιουργημένα από μια υπολογιστική μονάδα</a:t>
            </a:r>
          </a:p>
        </p:txBody>
      </p:sp>
      <p:sp>
        <p:nvSpPr>
          <p:cNvPr id="212"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rPr/>
              <a:t>17</a:t>
            </a:fld>
            <a:endParaRPr/>
          </a:p>
        </p:txBody>
      </p:sp>
      <p:pic>
        <p:nvPicPr>
          <p:cNvPr id="216" name="Image" descr="Image"/>
          <p:cNvPicPr>
            <a:picLocks noChangeAspect="1"/>
          </p:cNvPicPr>
          <p:nvPr/>
        </p:nvPicPr>
        <p:blipFill>
          <a:blip r:embed="rId3"/>
          <a:stretch>
            <a:fillRect/>
          </a:stretch>
        </p:blipFill>
        <p:spPr>
          <a:xfrm>
            <a:off x="1392022" y="3937000"/>
            <a:ext cx="2887194" cy="2169059"/>
          </a:xfrm>
          <a:prstGeom prst="rect">
            <a:avLst/>
          </a:prstGeom>
          <a:ln w="12700">
            <a:miter lim="400000"/>
          </a:ln>
        </p:spPr>
      </p:pic>
      <p:pic>
        <p:nvPicPr>
          <p:cNvPr id="217" name="Image" descr="Image"/>
          <p:cNvPicPr>
            <a:picLocks noChangeAspect="1"/>
          </p:cNvPicPr>
          <p:nvPr/>
        </p:nvPicPr>
        <p:blipFill>
          <a:blip r:embed="rId4"/>
          <a:stretch>
            <a:fillRect/>
          </a:stretch>
        </p:blipFill>
        <p:spPr>
          <a:xfrm>
            <a:off x="4739192" y="4104705"/>
            <a:ext cx="3942342" cy="1833648"/>
          </a:xfrm>
          <a:prstGeom prst="rect">
            <a:avLst/>
          </a:prstGeom>
          <a:ln w="12700">
            <a:miter lim="400000"/>
          </a:ln>
        </p:spPr>
      </p:pic>
    </p:spTree>
    <p:extLst>
      <p:ext uri="{BB962C8B-B14F-4D97-AF65-F5344CB8AC3E}">
        <p14:creationId xmlns:p14="http://schemas.microsoft.com/office/powerpoint/2010/main" val="211517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Augmented Reality in Education"/>
          <p:cNvSpPr txBox="1">
            <a:spLocks noGrp="1"/>
          </p:cNvSpPr>
          <p:nvPr>
            <p:ph type="title"/>
          </p:nvPr>
        </p:nvSpPr>
        <p:spPr>
          <a:prstGeom prst="rect">
            <a:avLst/>
          </a:prstGeom>
        </p:spPr>
        <p:txBody>
          <a:bodyPr/>
          <a:lstStyle/>
          <a:p>
            <a:r>
              <a:rPr dirty="0"/>
              <a:t>Augmented Reality in Education</a:t>
            </a:r>
          </a:p>
        </p:txBody>
      </p:sp>
      <p:sp>
        <p:nvSpPr>
          <p:cNvPr id="219"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18</a:t>
            </a:fld>
            <a:endParaRPr/>
          </a:p>
        </p:txBody>
      </p:sp>
      <p:pic>
        <p:nvPicPr>
          <p:cNvPr id="3" name="Picture 2">
            <a:hlinkClick r:id="rId3"/>
            <a:extLst>
              <a:ext uri="{FF2B5EF4-FFF2-40B4-BE49-F238E27FC236}">
                <a16:creationId xmlns:a16="http://schemas.microsoft.com/office/drawing/2014/main" id="{94B2348F-C174-2340-3D65-130C8DC1B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623" y="4005065"/>
            <a:ext cx="4491349" cy="2714694"/>
          </a:xfrm>
          <a:prstGeom prst="rect">
            <a:avLst/>
          </a:prstGeom>
        </p:spPr>
      </p:pic>
      <p:pic>
        <p:nvPicPr>
          <p:cNvPr id="6" name="Picture 5">
            <a:hlinkClick r:id="rId5"/>
            <a:extLst>
              <a:ext uri="{FF2B5EF4-FFF2-40B4-BE49-F238E27FC236}">
                <a16:creationId xmlns:a16="http://schemas.microsoft.com/office/drawing/2014/main" id="{703D1607-5C80-BD11-3D79-CB5C4770D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33" y="1546284"/>
            <a:ext cx="4306215" cy="2602795"/>
          </a:xfrm>
          <a:prstGeom prst="rect">
            <a:avLst/>
          </a:prstGeom>
        </p:spPr>
      </p:pic>
    </p:spTree>
    <p:extLst>
      <p:ext uri="{BB962C8B-B14F-4D97-AF65-F5344CB8AC3E}">
        <p14:creationId xmlns:p14="http://schemas.microsoft.com/office/powerpoint/2010/main" val="2032919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DFB792-413F-1847-8B2B-08880F36E5E5}"/>
              </a:ext>
            </a:extLst>
          </p:cNvPr>
          <p:cNvSpPr>
            <a:spLocks noGrp="1"/>
          </p:cNvSpPr>
          <p:nvPr>
            <p:ph type="title"/>
          </p:nvPr>
        </p:nvSpPr>
        <p:spPr/>
        <p:txBody>
          <a:bodyPr/>
          <a:lstStyle/>
          <a:p>
            <a:r>
              <a:rPr lang="el-GR" dirty="0"/>
              <a:t>ΕΠ - μορφές</a:t>
            </a:r>
            <a:endParaRPr lang="en-GR" dirty="0"/>
          </a:p>
        </p:txBody>
      </p:sp>
      <p:sp>
        <p:nvSpPr>
          <p:cNvPr id="6" name="Text Placeholder 5">
            <a:extLst>
              <a:ext uri="{FF2B5EF4-FFF2-40B4-BE49-F238E27FC236}">
                <a16:creationId xmlns:a16="http://schemas.microsoft.com/office/drawing/2014/main" id="{7A7BD7EF-B145-2140-A3FA-003B32B94600}"/>
              </a:ext>
            </a:extLst>
          </p:cNvPr>
          <p:cNvSpPr>
            <a:spLocks noGrp="1"/>
          </p:cNvSpPr>
          <p:nvPr>
            <p:ph sz="quarter" idx="1"/>
          </p:nvPr>
        </p:nvSpPr>
        <p:spPr/>
        <p:txBody>
          <a:bodyPr>
            <a:normAutofit/>
          </a:bodyPr>
          <a:lstStyle/>
          <a:p>
            <a:pPr marL="0" indent="0">
              <a:buNone/>
            </a:pPr>
            <a:r>
              <a:rPr lang="el-GR" dirty="0"/>
              <a:t>Συναντάται σε δύο μορφές ανάλογα με το αν στηρίζεται</a:t>
            </a:r>
          </a:p>
          <a:p>
            <a:r>
              <a:rPr lang="el-GR" dirty="0"/>
              <a:t>Στην εικόνα (</a:t>
            </a:r>
            <a:r>
              <a:rPr lang="en-US" dirty="0"/>
              <a:t>image-based)</a:t>
            </a:r>
          </a:p>
          <a:p>
            <a:pPr lvl="1"/>
            <a:r>
              <a:rPr lang="el-GR" dirty="0" err="1"/>
              <a:t>Αναγνωρ</a:t>
            </a:r>
            <a:r>
              <a:rPr lang="en-US" dirty="0" err="1"/>
              <a:t>ί</a:t>
            </a:r>
            <a:r>
              <a:rPr lang="el-GR" dirty="0"/>
              <a:t>ζει μία εικόνα πάνω στην οποία εμφανίζει τα εικονικά στοιχεία, η εικόνα μπορεί να είναι και κάποια μορφή κώδικα όπως </a:t>
            </a:r>
            <a:r>
              <a:rPr lang="en-US" dirty="0" err="1"/>
              <a:t>QRcode</a:t>
            </a:r>
            <a:endParaRPr lang="el-GR" dirty="0"/>
          </a:p>
          <a:p>
            <a:r>
              <a:rPr lang="el-GR" dirty="0"/>
              <a:t>Στην τοποθεσία (</a:t>
            </a:r>
            <a:r>
              <a:rPr lang="en-US" dirty="0"/>
              <a:t>location-based)</a:t>
            </a:r>
            <a:endParaRPr lang="el-GR" dirty="0"/>
          </a:p>
          <a:p>
            <a:pPr lvl="1"/>
            <a:r>
              <a:rPr lang="el-GR" dirty="0"/>
              <a:t>Χρησιμοποιεί δεδομένα από τις υπηρεσίες τοποθεσίας (</a:t>
            </a:r>
            <a:r>
              <a:rPr lang="en-US" dirty="0"/>
              <a:t>GPS)</a:t>
            </a:r>
            <a:r>
              <a:rPr lang="el-GR" dirty="0"/>
              <a:t> και το ασύρματο δίκτυο για να αναγνωρίσει μια τοποθεσία και να επαυξήσει το φυσικό περιβάλλον</a:t>
            </a:r>
            <a:endParaRPr lang="en-GR" dirty="0"/>
          </a:p>
        </p:txBody>
      </p:sp>
    </p:spTree>
    <p:extLst>
      <p:ext uri="{BB962C8B-B14F-4D97-AF65-F5344CB8AC3E}">
        <p14:creationId xmlns:p14="http://schemas.microsoft.com/office/powerpoint/2010/main" val="1537268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9F5E0E02-2E4A-0B4D-A3BA-AA31B3F81647}"/>
              </a:ext>
            </a:extLst>
          </p:cNvPr>
          <p:cNvSpPr>
            <a:spLocks noGrp="1"/>
          </p:cNvSpPr>
          <p:nvPr>
            <p:ph type="title"/>
          </p:nvPr>
        </p:nvSpPr>
        <p:spPr/>
        <p:txBody>
          <a:bodyPr/>
          <a:lstStyle/>
          <a:p>
            <a:r>
              <a:rPr lang="el-GR" altLang="x-none">
                <a:latin typeface="Calibri" panose="020F0502020204030204" pitchFamily="34" charset="0"/>
                <a:ea typeface="ＭＳ Ｐゴシック" panose="020B0600070205080204" pitchFamily="34" charset="-128"/>
                <a:cs typeface="Calibri" panose="020F0502020204030204" pitchFamily="34" charset="0"/>
              </a:rPr>
              <a:t>Γνωριμία</a:t>
            </a:r>
            <a:endParaRPr lang="en-US" altLang="x-none">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7410" name="Content Placeholder 2">
            <a:extLst>
              <a:ext uri="{FF2B5EF4-FFF2-40B4-BE49-F238E27FC236}">
                <a16:creationId xmlns:a16="http://schemas.microsoft.com/office/drawing/2014/main" id="{84840FC3-A09F-0743-84A0-18338F41024F}"/>
              </a:ext>
            </a:extLst>
          </p:cNvPr>
          <p:cNvSpPr>
            <a:spLocks noGrp="1"/>
          </p:cNvSpPr>
          <p:nvPr>
            <p:ph sz="quarter" idx="1"/>
          </p:nvPr>
        </p:nvSpPr>
        <p:spPr/>
        <p:txBody>
          <a:bodyPr>
            <a:normAutofit/>
          </a:bodyPr>
          <a:lstStyle/>
          <a:p>
            <a:r>
              <a:rPr lang="el-GR" altLang="x-none" dirty="0">
                <a:latin typeface="Calibri" panose="020F0502020204030204" pitchFamily="34" charset="0"/>
                <a:ea typeface="ＭＳ Ｐゴシック" panose="020B0600070205080204" pitchFamily="34" charset="-128"/>
                <a:cs typeface="Calibri" panose="020F0502020204030204" pitchFamily="34" charset="0"/>
              </a:rPr>
              <a:t>Αγγελική Καραματσούκη</a:t>
            </a:r>
          </a:p>
          <a:p>
            <a:pPr lvl="1"/>
            <a:r>
              <a:rPr lang="el-GR" altLang="x-none" sz="2000" dirty="0">
                <a:latin typeface="Calibri" panose="020F0502020204030204" pitchFamily="34" charset="0"/>
                <a:ea typeface="ＭＳ Ｐゴシック" panose="020B0600070205080204" pitchFamily="34" charset="-128"/>
                <a:cs typeface="Calibri" panose="020F0502020204030204" pitchFamily="34" charset="0"/>
              </a:rPr>
              <a:t>Σήμερα</a:t>
            </a:r>
          </a:p>
          <a:p>
            <a:pPr lvl="2">
              <a:buFont typeface="Arial" panose="020B0604020202020204" pitchFamily="34" charset="0"/>
              <a:buChar char="•"/>
            </a:pPr>
            <a:r>
              <a:rPr lang="el-GR" altLang="x-none" sz="2000" dirty="0">
                <a:latin typeface="Calibri" panose="020F0502020204030204" pitchFamily="34" charset="0"/>
                <a:ea typeface="ＭＳ Ｐゴシック" panose="020B0600070205080204" pitchFamily="34" charset="-128"/>
                <a:cs typeface="Calibri" panose="020F0502020204030204" pitchFamily="34" charset="0"/>
              </a:rPr>
              <a:t>Εκπαιδευτικός στη Δευτεροβάθμια Εκπαίδευση</a:t>
            </a:r>
          </a:p>
          <a:p>
            <a:pPr lvl="1"/>
            <a:r>
              <a:rPr lang="el-GR" altLang="x-none" sz="2000" dirty="0">
                <a:latin typeface="Calibri" panose="020F0502020204030204" pitchFamily="34" charset="0"/>
                <a:ea typeface="ＭＳ Ｐゴシック" panose="020B0600070205080204" pitchFamily="34" charset="-128"/>
                <a:cs typeface="Calibri" panose="020F0502020204030204" pitchFamily="34" charset="0"/>
              </a:rPr>
              <a:t>Μέχρι πρόσφατα </a:t>
            </a:r>
          </a:p>
          <a:p>
            <a:pPr lvl="2">
              <a:buFont typeface="Arial" panose="020B0604020202020204" pitchFamily="34" charset="0"/>
              <a:buChar char="•"/>
            </a:pPr>
            <a:r>
              <a:rPr lang="el-GR" altLang="x-none" sz="2000" dirty="0">
                <a:latin typeface="Calibri" panose="020F0502020204030204" pitchFamily="34" charset="0"/>
                <a:ea typeface="ＭＳ Ｐゴシック" panose="020B0600070205080204" pitchFamily="34" charset="-128"/>
                <a:cs typeface="Calibri" panose="020F0502020204030204" pitchFamily="34" charset="0"/>
              </a:rPr>
              <a:t>ΕΔΙΠ ΦΠ-ΑΠΘ, Εφαρμογές ΤΠΕ στην Εκπαίδευση &amp; την Ειδική Αγωγή</a:t>
            </a:r>
          </a:p>
        </p:txBody>
      </p:sp>
      <p:sp>
        <p:nvSpPr>
          <p:cNvPr id="17411" name="Slide Number Placeholder 3">
            <a:extLst>
              <a:ext uri="{FF2B5EF4-FFF2-40B4-BE49-F238E27FC236}">
                <a16:creationId xmlns:a16="http://schemas.microsoft.com/office/drawing/2014/main" id="{EDE07F76-8C9D-7E47-A37D-C9E98019F5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nSpc>
                <a:spcPct val="80000"/>
              </a:lnSpc>
            </a:pPr>
            <a:endParaRPr lang="el-GR" altLang="x-none" sz="1200" dirty="0">
              <a:solidFill>
                <a:srgbClr val="FFFFFF"/>
              </a:solidFill>
              <a:latin typeface="Calibri" panose="020F0502020204030204" pitchFamily="34" charset="0"/>
            </a:endParaRPr>
          </a:p>
        </p:txBody>
      </p:sp>
      <p:grpSp>
        <p:nvGrpSpPr>
          <p:cNvPr id="8" name="Group 7">
            <a:extLst>
              <a:ext uri="{FF2B5EF4-FFF2-40B4-BE49-F238E27FC236}">
                <a16:creationId xmlns:a16="http://schemas.microsoft.com/office/drawing/2014/main" id="{2B528E6B-9CB9-8F4B-83BB-A50497E8C656}"/>
              </a:ext>
            </a:extLst>
          </p:cNvPr>
          <p:cNvGrpSpPr>
            <a:grpSpLocks noChangeAspect="1"/>
          </p:cNvGrpSpPr>
          <p:nvPr/>
        </p:nvGrpSpPr>
        <p:grpSpPr bwMode="auto">
          <a:xfrm>
            <a:off x="479719" y="4058099"/>
            <a:ext cx="4037012" cy="457200"/>
            <a:chOff x="179512" y="4149080"/>
            <a:chExt cx="4845345" cy="548640"/>
          </a:xfrm>
        </p:grpSpPr>
        <p:pic>
          <p:nvPicPr>
            <p:cNvPr id="17421" name="Picture 6" descr="Screen Shot 2017-11-23 at 23.12.57.png">
              <a:extLst>
                <a:ext uri="{FF2B5EF4-FFF2-40B4-BE49-F238E27FC236}">
                  <a16:creationId xmlns:a16="http://schemas.microsoft.com/office/drawing/2014/main" id="{D4321A3C-5B64-DC4C-B352-E5C721112396}"/>
                </a:ext>
              </a:extLst>
            </p:cNvPr>
            <p:cNvPicPr>
              <a:picLocks noChangeAspect="1"/>
            </p:cNvPicPr>
            <p:nvPr/>
          </p:nvPicPr>
          <p:blipFill>
            <a:blip r:embed="rId2">
              <a:extLst>
                <a:ext uri="{28A0092B-C50C-407E-A947-70E740481C1C}">
                  <a14:useLocalDpi xmlns:a14="http://schemas.microsoft.com/office/drawing/2010/main" val="0"/>
                </a:ext>
              </a:extLst>
            </a:blip>
            <a:srcRect l="70789" t="13226" r="12222" b="79936"/>
            <a:stretch>
              <a:fillRect/>
            </a:stretch>
          </p:blipFill>
          <p:spPr bwMode="auto">
            <a:xfrm>
              <a:off x="2843808" y="4149080"/>
              <a:ext cx="2181049"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5" descr="Screen Shot 2017-11-23 at 23.12.57.png">
              <a:extLst>
                <a:ext uri="{FF2B5EF4-FFF2-40B4-BE49-F238E27FC236}">
                  <a16:creationId xmlns:a16="http://schemas.microsoft.com/office/drawing/2014/main" id="{E509FA8A-79D3-2145-A0EF-5C7FC6EA2BC5}"/>
                </a:ext>
              </a:extLst>
            </p:cNvPr>
            <p:cNvPicPr>
              <a:picLocks noChangeAspect="1"/>
            </p:cNvPicPr>
            <p:nvPr/>
          </p:nvPicPr>
          <p:blipFill>
            <a:blip r:embed="rId2">
              <a:extLst>
                <a:ext uri="{28A0092B-C50C-407E-A947-70E740481C1C}">
                  <a14:useLocalDpi xmlns:a14="http://schemas.microsoft.com/office/drawing/2010/main" val="0"/>
                </a:ext>
              </a:extLst>
            </a:blip>
            <a:srcRect l="12639" t="12556" r="59406" b="78384"/>
            <a:stretch>
              <a:fillRect/>
            </a:stretch>
          </p:blipFill>
          <p:spPr bwMode="auto">
            <a:xfrm>
              <a:off x="179512" y="4149080"/>
              <a:ext cx="2708601"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descr="20xronia_gr.jpg">
            <a:extLst>
              <a:ext uri="{FF2B5EF4-FFF2-40B4-BE49-F238E27FC236}">
                <a16:creationId xmlns:a16="http://schemas.microsoft.com/office/drawing/2014/main" id="{38B21834-1984-DF40-AF3F-5872247920F3}"/>
              </a:ext>
            </a:extLst>
          </p:cNvPr>
          <p:cNvPicPr>
            <a:picLocks noChangeAspect="1"/>
          </p:cNvPicPr>
          <p:nvPr/>
        </p:nvPicPr>
        <p:blipFill>
          <a:blip r:embed="rId3">
            <a:extLst>
              <a:ext uri="{28A0092B-C50C-407E-A947-70E740481C1C}">
                <a14:useLocalDpi xmlns:a14="http://schemas.microsoft.com/office/drawing/2010/main" val="0"/>
              </a:ext>
            </a:extLst>
          </a:blip>
          <a:srcRect t="12230" b="7195"/>
          <a:stretch>
            <a:fillRect/>
          </a:stretch>
        </p:blipFill>
        <p:spPr bwMode="auto">
          <a:xfrm>
            <a:off x="4747671" y="4106799"/>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D02F4500-1D79-174C-919D-F2C87E66D50F}"/>
              </a:ext>
            </a:extLst>
          </p:cNvPr>
          <p:cNvSpPr>
            <a:spLocks noChangeAspect="1"/>
          </p:cNvSpPr>
          <p:nvPr/>
        </p:nvSpPr>
        <p:spPr bwMode="auto">
          <a:xfrm>
            <a:off x="6157371" y="4106799"/>
            <a:ext cx="2952750" cy="457200"/>
          </a:xfrm>
          <a:prstGeom prst="rect">
            <a:avLst/>
          </a:prstGeom>
          <a:noFill/>
          <a:ln>
            <a:noFill/>
          </a:ln>
          <a:effectLst>
            <a:outerShdw blurRad="38100" dist="30000" dir="5400000" rotWithShape="0">
              <a:srgbClr val="808080">
                <a:alpha val="45000"/>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l-GR" altLang="x-none" sz="1200" dirty="0">
                <a:latin typeface="Calibri" panose="020F0502020204030204" pitchFamily="34" charset="0"/>
              </a:rPr>
              <a:t>Σχολή Θετική Επιστημών &amp; Τεχνολογίας</a:t>
            </a:r>
          </a:p>
          <a:p>
            <a:pPr algn="ctr" eaLnBrk="1" hangingPunct="1">
              <a:defRPr/>
            </a:pPr>
            <a:r>
              <a:rPr lang="el-GR" altLang="x-none" sz="1800" b="1" dirty="0">
                <a:latin typeface="Calibri" panose="020F0502020204030204" pitchFamily="34" charset="0"/>
              </a:rPr>
              <a:t>Τμήμα Πληροφορικής</a:t>
            </a:r>
            <a:endParaRPr lang="en-US" altLang="x-none" sz="1800" b="1" dirty="0">
              <a:latin typeface="Tw Cen MT" panose="020B0602020104020603" pitchFamily="34" charset="77"/>
            </a:endParaRPr>
          </a:p>
        </p:txBody>
      </p:sp>
      <p:pic>
        <p:nvPicPr>
          <p:cNvPr id="15" name="Picture 14" descr="Screen Shot 2017-11-23 at 23.24.49.png">
            <a:extLst>
              <a:ext uri="{FF2B5EF4-FFF2-40B4-BE49-F238E27FC236}">
                <a16:creationId xmlns:a16="http://schemas.microsoft.com/office/drawing/2014/main" id="{6D0D4AE2-2A8B-9B4B-B8C1-8DB78BE5411B}"/>
              </a:ext>
            </a:extLst>
          </p:cNvPr>
          <p:cNvPicPr>
            <a:picLocks noChangeAspect="1"/>
          </p:cNvPicPr>
          <p:nvPr/>
        </p:nvPicPr>
        <p:blipFill>
          <a:blip r:embed="rId4">
            <a:extLst>
              <a:ext uri="{28A0092B-C50C-407E-A947-70E740481C1C}">
                <a14:useLocalDpi xmlns:a14="http://schemas.microsoft.com/office/drawing/2010/main" val="0"/>
              </a:ext>
            </a:extLst>
          </a:blip>
          <a:srcRect l="4807" t="11079" r="42845" b="78844"/>
          <a:stretch>
            <a:fillRect/>
          </a:stretch>
        </p:blipFill>
        <p:spPr bwMode="auto">
          <a:xfrm>
            <a:off x="467544" y="4734840"/>
            <a:ext cx="45148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creen Shot 2017-11-23 at 23.27.43.png">
            <a:extLst>
              <a:ext uri="{FF2B5EF4-FFF2-40B4-BE49-F238E27FC236}">
                <a16:creationId xmlns:a16="http://schemas.microsoft.com/office/drawing/2014/main" id="{00FEC642-3AFE-C24B-8F37-7ABCB5288A19}"/>
              </a:ext>
            </a:extLst>
          </p:cNvPr>
          <p:cNvPicPr>
            <a:picLocks noChangeAspect="1"/>
          </p:cNvPicPr>
          <p:nvPr/>
        </p:nvPicPr>
        <p:blipFill>
          <a:blip r:embed="rId5" cstate="print">
            <a:extLst>
              <a:ext uri="{28A0092B-C50C-407E-A947-70E740481C1C}">
                <a14:useLocalDpi xmlns:a14="http://schemas.microsoft.com/office/drawing/2010/main" val="0"/>
              </a:ext>
            </a:extLst>
          </a:blip>
          <a:srcRect l="8191" r="8124"/>
          <a:stretch>
            <a:fillRect/>
          </a:stretch>
        </p:blipFill>
        <p:spPr bwMode="auto">
          <a:xfrm>
            <a:off x="908858" y="5542429"/>
            <a:ext cx="999317" cy="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creen Shot 2017-11-23 at 23.34.34.png">
            <a:extLst>
              <a:ext uri="{FF2B5EF4-FFF2-40B4-BE49-F238E27FC236}">
                <a16:creationId xmlns:a16="http://schemas.microsoft.com/office/drawing/2014/main" id="{7FB16998-662C-1A4D-8EEE-4A8420197425}"/>
              </a:ext>
            </a:extLst>
          </p:cNvPr>
          <p:cNvPicPr>
            <a:picLocks noChangeAspect="1"/>
          </p:cNvPicPr>
          <p:nvPr/>
        </p:nvPicPr>
        <p:blipFill>
          <a:blip r:embed="rId6" cstate="print">
            <a:extLst>
              <a:ext uri="{28A0092B-C50C-407E-A947-70E740481C1C}">
                <a14:useLocalDpi xmlns:a14="http://schemas.microsoft.com/office/drawing/2010/main" val="0"/>
              </a:ext>
            </a:extLst>
          </a:blip>
          <a:srcRect l="27222" t="31482" r="44815" b="32962"/>
          <a:stretch>
            <a:fillRect/>
          </a:stretch>
        </p:blipFill>
        <p:spPr bwMode="auto">
          <a:xfrm>
            <a:off x="2337722" y="5529843"/>
            <a:ext cx="1142056" cy="76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creen Shot 2017-11-24 at 00.34.17.png">
            <a:extLst>
              <a:ext uri="{FF2B5EF4-FFF2-40B4-BE49-F238E27FC236}">
                <a16:creationId xmlns:a16="http://schemas.microsoft.com/office/drawing/2014/main" id="{6590B339-13B5-8E4C-8169-2C9D06448EF6}"/>
              </a:ext>
            </a:extLst>
          </p:cNvPr>
          <p:cNvPicPr>
            <a:picLocks noChangeAspect="1"/>
          </p:cNvPicPr>
          <p:nvPr/>
        </p:nvPicPr>
        <p:blipFill>
          <a:blip r:embed="rId7">
            <a:extLst>
              <a:ext uri="{28A0092B-C50C-407E-A947-70E740481C1C}">
                <a14:useLocalDpi xmlns:a14="http://schemas.microsoft.com/office/drawing/2010/main" val="0"/>
              </a:ext>
            </a:extLst>
          </a:blip>
          <a:srcRect l="2342" t="14095" r="86949" b="69041"/>
          <a:stretch>
            <a:fillRect/>
          </a:stretch>
        </p:blipFill>
        <p:spPr bwMode="auto">
          <a:xfrm>
            <a:off x="7595531" y="4733779"/>
            <a:ext cx="9286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Λογότυπο ΑΠΘ | ΑΡΙΣΤΟΤΕΛΕΙΟ ΠΑΝΕΠΙΣΤΗΜΙΟ ΘΕΣΣΑΛΟΝΙΚΗΣ">
            <a:extLst>
              <a:ext uri="{FF2B5EF4-FFF2-40B4-BE49-F238E27FC236}">
                <a16:creationId xmlns:a16="http://schemas.microsoft.com/office/drawing/2014/main" id="{10E7203A-866E-A74F-9A30-F0B76F4C15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0832" y="4829765"/>
            <a:ext cx="2189395" cy="7202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eachers are responding to online classes - Opinion - Chinadaily.com.cn">
            <a:extLst>
              <a:ext uri="{FF2B5EF4-FFF2-40B4-BE49-F238E27FC236}">
                <a16:creationId xmlns:a16="http://schemas.microsoft.com/office/drawing/2014/main" id="{6DD69EAE-71D0-5A4D-9D95-9F060A6CB8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52320" y="55506"/>
            <a:ext cx="1633202" cy="115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1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1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17"/>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2695-CF9E-7445-ABCC-5416A588B574}"/>
              </a:ext>
            </a:extLst>
          </p:cNvPr>
          <p:cNvSpPr>
            <a:spLocks noGrp="1"/>
          </p:cNvSpPr>
          <p:nvPr>
            <p:ph type="title"/>
          </p:nvPr>
        </p:nvSpPr>
        <p:spPr/>
        <p:txBody>
          <a:bodyPr/>
          <a:lstStyle/>
          <a:p>
            <a:r>
              <a:rPr lang="el-GR" dirty="0"/>
              <a:t>ΕΠ – Μορφές (παραδείγματα)</a:t>
            </a:r>
            <a:endParaRPr lang="en-GR" dirty="0"/>
          </a:p>
        </p:txBody>
      </p:sp>
      <p:sp>
        <p:nvSpPr>
          <p:cNvPr id="3" name="Content Placeholder 2">
            <a:extLst>
              <a:ext uri="{FF2B5EF4-FFF2-40B4-BE49-F238E27FC236}">
                <a16:creationId xmlns:a16="http://schemas.microsoft.com/office/drawing/2014/main" id="{6B92F775-8934-EF16-FC18-90ABC01816C2}"/>
              </a:ext>
            </a:extLst>
          </p:cNvPr>
          <p:cNvSpPr>
            <a:spLocks noGrp="1"/>
          </p:cNvSpPr>
          <p:nvPr>
            <p:ph sz="quarter" idx="1"/>
          </p:nvPr>
        </p:nvSpPr>
        <p:spPr/>
        <p:txBody>
          <a:bodyPr/>
          <a:lstStyle/>
          <a:p>
            <a:endParaRPr lang="en-GR"/>
          </a:p>
        </p:txBody>
      </p:sp>
      <p:pic>
        <p:nvPicPr>
          <p:cNvPr id="4" name="Picture 2" descr="image">
            <a:extLst>
              <a:ext uri="{FF2B5EF4-FFF2-40B4-BE49-F238E27FC236}">
                <a16:creationId xmlns:a16="http://schemas.microsoft.com/office/drawing/2014/main" id="{AAB96671-6A9F-BC47-A66F-EFF48E9B9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458" y="1811338"/>
            <a:ext cx="6155084" cy="459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01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91A0-0F0B-D140-AD88-62516C95B437}"/>
              </a:ext>
            </a:extLst>
          </p:cNvPr>
          <p:cNvSpPr>
            <a:spLocks noGrp="1"/>
          </p:cNvSpPr>
          <p:nvPr>
            <p:ph type="title"/>
          </p:nvPr>
        </p:nvSpPr>
        <p:spPr/>
        <p:txBody>
          <a:bodyPr/>
          <a:lstStyle/>
          <a:p>
            <a:r>
              <a:rPr lang="el-GR" dirty="0"/>
              <a:t>ΕΠ &amp; εκπαίδευση</a:t>
            </a:r>
            <a:endParaRPr lang="en-GR" dirty="0"/>
          </a:p>
        </p:txBody>
      </p:sp>
      <p:sp>
        <p:nvSpPr>
          <p:cNvPr id="3" name="Text Placeholder 2">
            <a:extLst>
              <a:ext uri="{FF2B5EF4-FFF2-40B4-BE49-F238E27FC236}">
                <a16:creationId xmlns:a16="http://schemas.microsoft.com/office/drawing/2014/main" id="{7C3BE5FD-E5CE-E749-A7B2-007F726FBBE0}"/>
              </a:ext>
            </a:extLst>
          </p:cNvPr>
          <p:cNvSpPr>
            <a:spLocks noGrp="1"/>
          </p:cNvSpPr>
          <p:nvPr>
            <p:ph sz="quarter" idx="1"/>
          </p:nvPr>
        </p:nvSpPr>
        <p:spPr>
          <a:xfrm>
            <a:off x="612648" y="1600200"/>
            <a:ext cx="5471520" cy="4495800"/>
          </a:xfrm>
        </p:spPr>
        <p:txBody>
          <a:bodyPr/>
          <a:lstStyle/>
          <a:p>
            <a:pPr lvl="1"/>
            <a:r>
              <a:rPr lang="el-GR" dirty="0"/>
              <a:t>Πολλές έρευνες συμφωνούν ότι η ΕΠ μπορεί να θεωρηθεί ως μια από τις πιο </a:t>
            </a:r>
            <a:r>
              <a:rPr lang="el-GR" dirty="0">
                <a:highlight>
                  <a:srgbClr val="FFFF00"/>
                </a:highlight>
              </a:rPr>
              <a:t>ενδιαφέρουσες και ελκυστικές διδακτικές </a:t>
            </a:r>
            <a:r>
              <a:rPr lang="el-GR" dirty="0"/>
              <a:t>μεθόδους, ενώ </a:t>
            </a:r>
            <a:r>
              <a:rPr lang="el-GR" dirty="0" err="1"/>
              <a:t>μπορε</a:t>
            </a:r>
            <a:r>
              <a:rPr lang="en-GR" dirty="0"/>
              <a:t>ί</a:t>
            </a:r>
            <a:r>
              <a:rPr lang="el-GR" dirty="0"/>
              <a:t> να αξιοποιηθεί σε πολλά μαθήματα</a:t>
            </a:r>
          </a:p>
          <a:p>
            <a:pPr lvl="1"/>
            <a:r>
              <a:rPr lang="el-GR" dirty="0"/>
              <a:t>Η ΕΠ δίνει τη δυνατότητα στους μαθητές να δουν μια </a:t>
            </a:r>
            <a:r>
              <a:rPr lang="el-GR" dirty="0">
                <a:highlight>
                  <a:srgbClr val="FFFF00"/>
                </a:highlight>
              </a:rPr>
              <a:t>διαφορετική οπτική </a:t>
            </a:r>
            <a:r>
              <a:rPr lang="el-GR" dirty="0"/>
              <a:t>των πραγμάτων</a:t>
            </a:r>
          </a:p>
          <a:p>
            <a:pPr lvl="1"/>
            <a:r>
              <a:rPr lang="el-GR" dirty="0">
                <a:highlight>
                  <a:srgbClr val="FFFF00"/>
                </a:highlight>
              </a:rPr>
              <a:t>Ενεργοποιεί πολλές αισθήσεις </a:t>
            </a:r>
            <a:r>
              <a:rPr lang="el-GR" dirty="0"/>
              <a:t>την ίδια χρονική στιγμή, μέσω της τρισδιάστατης απεικόνισης των αντικειμένων, οι μαθητές έχουν την αίσθηση ότι μπορούν να επεξεργαστούν τα αντικείμενα</a:t>
            </a:r>
          </a:p>
          <a:p>
            <a:endParaRPr lang="el-GR" dirty="0"/>
          </a:p>
        </p:txBody>
      </p:sp>
      <p:pic>
        <p:nvPicPr>
          <p:cNvPr id="5" name="Picture 4" descr="A cell phone with a green screen&#10;&#10;Description automatically generated with low confidence">
            <a:extLst>
              <a:ext uri="{FF2B5EF4-FFF2-40B4-BE49-F238E27FC236}">
                <a16:creationId xmlns:a16="http://schemas.microsoft.com/office/drawing/2014/main" id="{2CB617DA-B388-6F4F-A4A6-5415780EE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015" y="2233569"/>
            <a:ext cx="2721598" cy="3473278"/>
          </a:xfrm>
          <a:prstGeom prst="rect">
            <a:avLst/>
          </a:prstGeom>
        </p:spPr>
      </p:pic>
    </p:spTree>
    <p:extLst>
      <p:ext uri="{BB962C8B-B14F-4D97-AF65-F5344CB8AC3E}">
        <p14:creationId xmlns:p14="http://schemas.microsoft.com/office/powerpoint/2010/main" val="1504328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19C0-3887-B54F-B7E5-6E9AEA0CFAB8}"/>
              </a:ext>
            </a:extLst>
          </p:cNvPr>
          <p:cNvSpPr>
            <a:spLocks noGrp="1"/>
          </p:cNvSpPr>
          <p:nvPr>
            <p:ph type="title"/>
          </p:nvPr>
        </p:nvSpPr>
        <p:spPr/>
        <p:txBody>
          <a:bodyPr/>
          <a:lstStyle/>
          <a:p>
            <a:r>
              <a:rPr lang="el-GR" dirty="0"/>
              <a:t>Διδακτικές προσεγγίσεις στην ΕΠ</a:t>
            </a:r>
            <a:endParaRPr lang="en-GR" dirty="0"/>
          </a:p>
        </p:txBody>
      </p:sp>
      <p:sp>
        <p:nvSpPr>
          <p:cNvPr id="6" name="Text Placeholder 5">
            <a:extLst>
              <a:ext uri="{FF2B5EF4-FFF2-40B4-BE49-F238E27FC236}">
                <a16:creationId xmlns:a16="http://schemas.microsoft.com/office/drawing/2014/main" id="{B2FF8723-7E44-FD4A-9E7E-F16E419BE2E8}"/>
              </a:ext>
            </a:extLst>
          </p:cNvPr>
          <p:cNvSpPr>
            <a:spLocks noGrp="1"/>
          </p:cNvSpPr>
          <p:nvPr>
            <p:ph sz="quarter" idx="1"/>
          </p:nvPr>
        </p:nvSpPr>
        <p:spPr/>
        <p:txBody>
          <a:bodyPr>
            <a:normAutofit/>
          </a:bodyPr>
          <a:lstStyle/>
          <a:p>
            <a:pPr lvl="1"/>
            <a:r>
              <a:rPr lang="el-GR" sz="1800" dirty="0"/>
              <a:t>Προσεγγίσεις με έμφαση την εμπλοκή των μαθητών σε «</a:t>
            </a:r>
            <a:r>
              <a:rPr lang="el-GR" sz="1800" dirty="0">
                <a:highlight>
                  <a:srgbClr val="FFFF00"/>
                </a:highlight>
              </a:rPr>
              <a:t>ρόλους»</a:t>
            </a:r>
          </a:p>
          <a:p>
            <a:pPr lvl="2"/>
            <a:r>
              <a:rPr lang="el-GR" sz="1600" dirty="0"/>
              <a:t>Συμμετοχικές προσομοιώσεις, παιχνίδια ρόλων</a:t>
            </a:r>
          </a:p>
          <a:p>
            <a:pPr lvl="2"/>
            <a:r>
              <a:rPr lang="el-GR" sz="1600" dirty="0"/>
              <a:t>Οι μαθητές με διακριτούς ρόλους ερευνούν σε βάθος ένα θέμα</a:t>
            </a:r>
          </a:p>
          <a:p>
            <a:pPr lvl="1"/>
            <a:r>
              <a:rPr lang="el-GR" sz="1800" dirty="0"/>
              <a:t>Προσεγγίσεις με έμφαση τις «</a:t>
            </a:r>
            <a:r>
              <a:rPr lang="el-GR" sz="1800" dirty="0">
                <a:highlight>
                  <a:srgbClr val="FFFF00"/>
                </a:highlight>
              </a:rPr>
              <a:t>θέσεις</a:t>
            </a:r>
            <a:r>
              <a:rPr lang="el-GR" sz="1800" dirty="0"/>
              <a:t>», δηλαδή στις αλληλεπιδράσεις των μαθητών με το φυσικό περιβάλλον</a:t>
            </a:r>
          </a:p>
          <a:p>
            <a:pPr lvl="2"/>
            <a:r>
              <a:rPr lang="en-US" sz="1600" dirty="0"/>
              <a:t>Location-based learning</a:t>
            </a:r>
          </a:p>
          <a:p>
            <a:pPr lvl="2"/>
            <a:r>
              <a:rPr lang="el-GR" sz="1600" dirty="0"/>
              <a:t>Αίσθηση του αυθεντικού περιβάλλοντος στους μαθητές</a:t>
            </a:r>
          </a:p>
          <a:p>
            <a:pPr lvl="2"/>
            <a:r>
              <a:rPr lang="el-GR" sz="1600" dirty="0"/>
              <a:t>Αντιμέτωποι με προβλήματα του πραγματικού περιβάλλοντος</a:t>
            </a:r>
          </a:p>
          <a:p>
            <a:pPr lvl="1"/>
            <a:r>
              <a:rPr lang="el-GR" sz="1800" dirty="0"/>
              <a:t>Προσεγγίσεις με έμφαση στη σχεδίαση της εκμάθησης «</a:t>
            </a:r>
            <a:r>
              <a:rPr lang="el-GR" sz="1800" dirty="0">
                <a:highlight>
                  <a:srgbClr val="FFFF00"/>
                </a:highlight>
              </a:rPr>
              <a:t>καθηκόντων</a:t>
            </a:r>
            <a:r>
              <a:rPr lang="el-GR" sz="1800" dirty="0"/>
              <a:t>»</a:t>
            </a:r>
          </a:p>
          <a:p>
            <a:pPr lvl="2"/>
            <a:r>
              <a:rPr lang="en-US" sz="1600" dirty="0"/>
              <a:t>Game-based learning</a:t>
            </a:r>
          </a:p>
          <a:p>
            <a:pPr lvl="2"/>
            <a:r>
              <a:rPr lang="en-US" sz="1600" dirty="0"/>
              <a:t>Problem-based learning</a:t>
            </a:r>
          </a:p>
          <a:p>
            <a:pPr lvl="2"/>
            <a:r>
              <a:rPr lang="en-US" sz="1600" dirty="0"/>
              <a:t>Studio-based learning</a:t>
            </a:r>
            <a:endParaRPr lang="en-GR" sz="1600" dirty="0"/>
          </a:p>
        </p:txBody>
      </p:sp>
    </p:spTree>
    <p:extLst>
      <p:ext uri="{BB962C8B-B14F-4D97-AF65-F5344CB8AC3E}">
        <p14:creationId xmlns:p14="http://schemas.microsoft.com/office/powerpoint/2010/main" val="665786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80AF-F519-A6CF-8BC5-457C2FEC387A}"/>
              </a:ext>
            </a:extLst>
          </p:cNvPr>
          <p:cNvSpPr>
            <a:spLocks noGrp="1"/>
          </p:cNvSpPr>
          <p:nvPr>
            <p:ph type="title"/>
          </p:nvPr>
        </p:nvSpPr>
        <p:spPr/>
        <p:txBody>
          <a:bodyPr/>
          <a:lstStyle/>
          <a:p>
            <a:r>
              <a:rPr lang="el-GR" dirty="0"/>
              <a:t>Αποτελέσματα κινητής μάθησης</a:t>
            </a:r>
            <a:endParaRPr lang="en-GR" dirty="0"/>
          </a:p>
        </p:txBody>
      </p:sp>
      <p:sp>
        <p:nvSpPr>
          <p:cNvPr id="3" name="Content Placeholder 2">
            <a:extLst>
              <a:ext uri="{FF2B5EF4-FFF2-40B4-BE49-F238E27FC236}">
                <a16:creationId xmlns:a16="http://schemas.microsoft.com/office/drawing/2014/main" id="{286621B3-CF00-79C4-A5E4-F193BF55EE1D}"/>
              </a:ext>
            </a:extLst>
          </p:cNvPr>
          <p:cNvSpPr>
            <a:spLocks noGrp="1"/>
          </p:cNvSpPr>
          <p:nvPr>
            <p:ph sz="quarter" idx="1"/>
          </p:nvPr>
        </p:nvSpPr>
        <p:spPr/>
        <p:txBody>
          <a:bodyPr/>
          <a:lstStyle/>
          <a:p>
            <a:r>
              <a:rPr lang="el-GR" dirty="0"/>
              <a:t>Καλύτερα μαθησιακά αποτελέσματα και αύξηση κινήτρων</a:t>
            </a:r>
          </a:p>
          <a:p>
            <a:r>
              <a:rPr lang="el-GR" dirty="0"/>
              <a:t>Πλούσιες εκπαιδευτικές εμπειρίες</a:t>
            </a:r>
          </a:p>
          <a:p>
            <a:r>
              <a:rPr lang="el-GR" dirty="0"/>
              <a:t>Εξατομίκευση/προσαρμογή της μάθησης στις ανάγκες του μαθητή</a:t>
            </a:r>
          </a:p>
          <a:p>
            <a:r>
              <a:rPr lang="el-GR" dirty="0"/>
              <a:t>Ανάπτυξη </a:t>
            </a:r>
            <a:r>
              <a:rPr lang="el-GR" dirty="0" err="1"/>
              <a:t>μεταγνωστικών</a:t>
            </a:r>
            <a:r>
              <a:rPr lang="el-GR" dirty="0"/>
              <a:t> δεξιοτήτων</a:t>
            </a:r>
          </a:p>
          <a:p>
            <a:r>
              <a:rPr lang="el-GR" dirty="0"/>
              <a:t>Δυνατότητα συνεχούς αυτό-αξιολόγησης, </a:t>
            </a:r>
            <a:r>
              <a:rPr lang="el-GR" dirty="0" err="1"/>
              <a:t>επ</a:t>
            </a:r>
            <a:r>
              <a:rPr lang="en-GR" dirty="0"/>
              <a:t>ί</a:t>
            </a:r>
            <a:r>
              <a:rPr lang="el-GR" dirty="0" err="1"/>
              <a:t>τευξης</a:t>
            </a:r>
            <a:r>
              <a:rPr lang="el-GR" dirty="0"/>
              <a:t> μεγαλύτερης αυτονομίας και ελέγχου της μαθησιακής διαδικασίας από τους ίδιους του μαθητές</a:t>
            </a:r>
          </a:p>
          <a:p>
            <a:r>
              <a:rPr lang="el-GR" dirty="0"/>
              <a:t>Υποβοηθά την </a:t>
            </a:r>
            <a:r>
              <a:rPr lang="el-GR" dirty="0" err="1"/>
              <a:t>ομαδοσυνεργατική</a:t>
            </a:r>
            <a:r>
              <a:rPr lang="el-GR" dirty="0"/>
              <a:t> διδασκαλία, καθώς επιτρέπει την αλληλεπίδραση και τη συνεργασία των μαθητών</a:t>
            </a:r>
          </a:p>
        </p:txBody>
      </p:sp>
      <p:sp>
        <p:nvSpPr>
          <p:cNvPr id="4" name="Slide Number Placeholder 3">
            <a:extLst>
              <a:ext uri="{FF2B5EF4-FFF2-40B4-BE49-F238E27FC236}">
                <a16:creationId xmlns:a16="http://schemas.microsoft.com/office/drawing/2014/main" id="{71C43060-BCCD-A9D8-A28F-8E92EB3E3880}"/>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23</a:t>
            </a:fld>
            <a:endParaRPr lang="el-GR" altLang="en-US" dirty="0"/>
          </a:p>
        </p:txBody>
      </p:sp>
    </p:spTree>
    <p:extLst>
      <p:ext uri="{BB962C8B-B14F-4D97-AF65-F5344CB8AC3E}">
        <p14:creationId xmlns:p14="http://schemas.microsoft.com/office/powerpoint/2010/main" val="2240833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prstGeom prst="rect">
            <a:avLst/>
          </a:prstGeom>
        </p:spPr>
        <p:txBody>
          <a:bodyPr/>
          <a:lstStyle/>
          <a:p>
            <a:pPr>
              <a:defRPr>
                <a:effectLst/>
              </a:defRPr>
            </a:pPr>
            <a:r>
              <a:t>Μειονεκτήματα στη μαθησιακή διαδικασία</a:t>
            </a:r>
          </a:p>
        </p:txBody>
      </p:sp>
      <p:sp>
        <p:nvSpPr>
          <p:cNvPr id="178" name="Content Placeholder 2"/>
          <p:cNvSpPr txBox="1">
            <a:spLocks noGrp="1"/>
          </p:cNvSpPr>
          <p:nvPr>
            <p:ph sz="quarter" idx="1"/>
          </p:nvPr>
        </p:nvSpPr>
        <p:spPr>
          <a:prstGeom prst="rect">
            <a:avLst/>
          </a:prstGeom>
        </p:spPr>
        <p:txBody>
          <a:bodyPr/>
          <a:lstStyle/>
          <a:p>
            <a:pPr>
              <a:buBlip>
                <a:blip r:embed="rId2"/>
              </a:buBlip>
            </a:pPr>
            <a:r>
              <a:rPr dirty="0" err="1"/>
              <a:t>Έλλειψη</a:t>
            </a:r>
            <a:r>
              <a:rPr dirty="0"/>
              <a:t> </a:t>
            </a:r>
            <a:r>
              <a:rPr dirty="0" err="1"/>
              <a:t>εκ</a:t>
            </a:r>
            <a:r>
              <a:rPr dirty="0"/>
              <a:t>πα</a:t>
            </a:r>
            <a:r>
              <a:rPr dirty="0" err="1"/>
              <a:t>ιδευτικού</a:t>
            </a:r>
            <a:r>
              <a:rPr dirty="0"/>
              <a:t> </a:t>
            </a:r>
            <a:r>
              <a:rPr dirty="0" err="1"/>
              <a:t>λογισμικού</a:t>
            </a:r>
            <a:endParaRPr dirty="0"/>
          </a:p>
          <a:p>
            <a:pPr marL="742950" lvl="1" indent="-285750">
              <a:spcBef>
                <a:spcPts val="600"/>
              </a:spcBef>
              <a:defRPr sz="2000">
                <a:solidFill>
                  <a:srgbClr val="000000"/>
                </a:solidFill>
              </a:defRPr>
            </a:pPr>
            <a:r>
              <a:rPr dirty="0" err="1"/>
              <a:t>δεν</a:t>
            </a:r>
            <a:r>
              <a:rPr dirty="0"/>
              <a:t> </a:t>
            </a:r>
            <a:r>
              <a:rPr dirty="0" err="1"/>
              <a:t>υ</a:t>
            </a:r>
            <a:r>
              <a:rPr dirty="0"/>
              <a:t>π</a:t>
            </a:r>
            <a:r>
              <a:rPr dirty="0" err="1"/>
              <a:t>άρχουν</a:t>
            </a:r>
            <a:r>
              <a:rPr dirty="0"/>
              <a:t> </a:t>
            </a:r>
            <a:r>
              <a:rPr dirty="0" err="1"/>
              <a:t>ευρέως</a:t>
            </a:r>
            <a:r>
              <a:rPr dirty="0"/>
              <a:t> </a:t>
            </a:r>
            <a:r>
              <a:rPr dirty="0" err="1"/>
              <a:t>δι</a:t>
            </a:r>
            <a:r>
              <a:rPr dirty="0"/>
              <a:t>α</a:t>
            </a:r>
            <a:r>
              <a:rPr dirty="0" err="1"/>
              <a:t>δεδομένες</a:t>
            </a:r>
            <a:r>
              <a:rPr dirty="0"/>
              <a:t> </a:t>
            </a:r>
            <a:r>
              <a:rPr dirty="0" err="1"/>
              <a:t>κ</a:t>
            </a:r>
            <a:r>
              <a:rPr dirty="0"/>
              <a:t>α</a:t>
            </a:r>
            <a:r>
              <a:rPr dirty="0" err="1"/>
              <a:t>ι</a:t>
            </a:r>
            <a:r>
              <a:rPr dirty="0"/>
              <a:t> απ</a:t>
            </a:r>
            <a:r>
              <a:rPr dirty="0" err="1"/>
              <a:t>οδεκτές</a:t>
            </a:r>
            <a:r>
              <a:rPr dirty="0"/>
              <a:t> </a:t>
            </a:r>
            <a:r>
              <a:rPr dirty="0" err="1"/>
              <a:t>εκ</a:t>
            </a:r>
            <a:r>
              <a:rPr dirty="0"/>
              <a:t>πα</a:t>
            </a:r>
            <a:r>
              <a:rPr dirty="0" err="1"/>
              <a:t>ιδευτικές</a:t>
            </a:r>
            <a:r>
              <a:rPr dirty="0"/>
              <a:t> </a:t>
            </a:r>
            <a:r>
              <a:rPr dirty="0" err="1"/>
              <a:t>χρήσεις</a:t>
            </a:r>
            <a:r>
              <a:rPr dirty="0"/>
              <a:t> </a:t>
            </a:r>
            <a:r>
              <a:rPr dirty="0" err="1"/>
              <a:t>κ</a:t>
            </a:r>
            <a:r>
              <a:rPr dirty="0"/>
              <a:t>α</a:t>
            </a:r>
            <a:r>
              <a:rPr dirty="0" err="1"/>
              <a:t>ι</a:t>
            </a:r>
            <a:r>
              <a:rPr dirty="0"/>
              <a:t> </a:t>
            </a:r>
            <a:r>
              <a:rPr dirty="0" err="1"/>
              <a:t>εφ</a:t>
            </a:r>
            <a:r>
              <a:rPr dirty="0"/>
              <a:t>α</a:t>
            </a:r>
            <a:r>
              <a:rPr dirty="0" err="1"/>
              <a:t>ρμογές</a:t>
            </a:r>
            <a:r>
              <a:rPr dirty="0"/>
              <a:t> </a:t>
            </a:r>
            <a:r>
              <a:rPr dirty="0" err="1"/>
              <a:t>γι</a:t>
            </a:r>
            <a:r>
              <a:rPr dirty="0"/>
              <a:t>α </a:t>
            </a:r>
            <a:r>
              <a:rPr dirty="0" err="1"/>
              <a:t>κινητές</a:t>
            </a:r>
            <a:r>
              <a:rPr dirty="0"/>
              <a:t> </a:t>
            </a:r>
            <a:r>
              <a:rPr dirty="0" err="1"/>
              <a:t>συσκευές</a:t>
            </a:r>
            <a:endParaRPr lang="el-GR" dirty="0"/>
          </a:p>
          <a:p>
            <a:pPr marL="742950" lvl="1" indent="-285750">
              <a:spcBef>
                <a:spcPts val="600"/>
              </a:spcBef>
              <a:defRPr sz="2000">
                <a:solidFill>
                  <a:srgbClr val="000000"/>
                </a:solidFill>
              </a:defRPr>
            </a:pPr>
            <a:r>
              <a:rPr lang="el-GR" dirty="0" err="1"/>
              <a:t>ιι</a:t>
            </a:r>
            <a:r>
              <a:rPr lang="el-GR" dirty="0"/>
              <a:t> </a:t>
            </a:r>
            <a:r>
              <a:rPr lang="el-GR" dirty="0" err="1"/>
              <a:t>περισσ</a:t>
            </a:r>
            <a:r>
              <a:rPr lang="en-GR" dirty="0"/>
              <a:t>ό</a:t>
            </a:r>
            <a:r>
              <a:rPr lang="el-GR" dirty="0" err="1"/>
              <a:t>τερες</a:t>
            </a:r>
            <a:r>
              <a:rPr lang="el-GR" dirty="0"/>
              <a:t> στοχεύουν σε βασικές δεξιότητες μέσω συμπεριφοριστικού τύπου δραστηριότητες</a:t>
            </a:r>
            <a:endParaRPr dirty="0"/>
          </a:p>
          <a:p>
            <a:pPr>
              <a:buBlip>
                <a:blip r:embed="rId2"/>
              </a:buBlip>
            </a:pPr>
            <a:r>
              <a:rPr dirty="0" err="1"/>
              <a:t>Μη</a:t>
            </a:r>
            <a:r>
              <a:rPr dirty="0"/>
              <a:t> </a:t>
            </a:r>
            <a:r>
              <a:rPr dirty="0" err="1"/>
              <a:t>κ</a:t>
            </a:r>
            <a:r>
              <a:rPr dirty="0"/>
              <a:t>α</a:t>
            </a:r>
            <a:r>
              <a:rPr dirty="0" err="1"/>
              <a:t>τ</a:t>
            </a:r>
            <a:r>
              <a:rPr dirty="0"/>
              <a:t>α</a:t>
            </a:r>
            <a:r>
              <a:rPr dirty="0" err="1"/>
              <a:t>ρτισμένο</a:t>
            </a:r>
            <a:r>
              <a:rPr dirty="0"/>
              <a:t> </a:t>
            </a:r>
            <a:r>
              <a:rPr dirty="0" err="1"/>
              <a:t>εκ</a:t>
            </a:r>
            <a:r>
              <a:rPr dirty="0"/>
              <a:t>πα</a:t>
            </a:r>
            <a:r>
              <a:rPr dirty="0" err="1"/>
              <a:t>ιδευτικό</a:t>
            </a:r>
            <a:r>
              <a:rPr dirty="0"/>
              <a:t> π</a:t>
            </a:r>
            <a:r>
              <a:rPr dirty="0" err="1"/>
              <a:t>ροσω</a:t>
            </a:r>
            <a:r>
              <a:rPr dirty="0"/>
              <a:t>π</a:t>
            </a:r>
            <a:r>
              <a:rPr dirty="0" err="1"/>
              <a:t>ικό</a:t>
            </a:r>
            <a:endParaRPr dirty="0"/>
          </a:p>
          <a:p>
            <a:pPr marL="742950" lvl="1" indent="-285750">
              <a:spcBef>
                <a:spcPts val="600"/>
              </a:spcBef>
              <a:defRPr sz="2000">
                <a:solidFill>
                  <a:srgbClr val="000000"/>
                </a:solidFill>
              </a:defRPr>
            </a:pPr>
            <a:r>
              <a:rPr dirty="0" err="1"/>
              <a:t>δεν</a:t>
            </a:r>
            <a:r>
              <a:rPr dirty="0"/>
              <a:t> </a:t>
            </a:r>
            <a:r>
              <a:rPr dirty="0" err="1"/>
              <a:t>υ</a:t>
            </a:r>
            <a:r>
              <a:rPr dirty="0"/>
              <a:t>π</a:t>
            </a:r>
            <a:r>
              <a:rPr dirty="0" err="1"/>
              <a:t>άρχει</a:t>
            </a:r>
            <a:r>
              <a:rPr dirty="0"/>
              <a:t> </a:t>
            </a:r>
            <a:r>
              <a:rPr dirty="0" err="1"/>
              <a:t>η</a:t>
            </a:r>
            <a:r>
              <a:rPr dirty="0"/>
              <a:t> </a:t>
            </a:r>
            <a:r>
              <a:rPr dirty="0" err="1"/>
              <a:t>κ</a:t>
            </a:r>
            <a:r>
              <a:rPr dirty="0"/>
              <a:t>α</a:t>
            </a:r>
            <a:r>
              <a:rPr dirty="0" err="1"/>
              <a:t>τάλληλη</a:t>
            </a:r>
            <a:r>
              <a:rPr dirty="0"/>
              <a:t> </a:t>
            </a:r>
            <a:r>
              <a:rPr dirty="0" err="1"/>
              <a:t>εξειδίκευση</a:t>
            </a:r>
            <a:r>
              <a:rPr dirty="0"/>
              <a:t>, </a:t>
            </a:r>
            <a:r>
              <a:rPr dirty="0" err="1"/>
              <a:t>κ</a:t>
            </a:r>
            <a:r>
              <a:rPr dirty="0"/>
              <a:t>α</a:t>
            </a:r>
            <a:r>
              <a:rPr dirty="0" err="1"/>
              <a:t>τάρτιση</a:t>
            </a:r>
            <a:r>
              <a:rPr dirty="0"/>
              <a:t> </a:t>
            </a:r>
            <a:r>
              <a:rPr dirty="0" err="1"/>
              <a:t>κ</a:t>
            </a:r>
            <a:r>
              <a:rPr dirty="0"/>
              <a:t>α</a:t>
            </a:r>
            <a:r>
              <a:rPr dirty="0" err="1"/>
              <a:t>ι</a:t>
            </a:r>
            <a:r>
              <a:rPr dirty="0"/>
              <a:t> </a:t>
            </a:r>
            <a:r>
              <a:rPr dirty="0" err="1"/>
              <a:t>ε</a:t>
            </a:r>
            <a:r>
              <a:rPr dirty="0"/>
              <a:t>π</a:t>
            </a:r>
            <a:r>
              <a:rPr dirty="0" err="1"/>
              <a:t>ιμόρφωση</a:t>
            </a:r>
            <a:r>
              <a:rPr dirty="0"/>
              <a:t> </a:t>
            </a:r>
            <a:r>
              <a:rPr dirty="0" err="1"/>
              <a:t>του</a:t>
            </a:r>
            <a:r>
              <a:rPr dirty="0"/>
              <a:t> </a:t>
            </a:r>
            <a:r>
              <a:rPr dirty="0" err="1"/>
              <a:t>εκ</a:t>
            </a:r>
            <a:r>
              <a:rPr dirty="0"/>
              <a:t>πα</a:t>
            </a:r>
            <a:r>
              <a:rPr dirty="0" err="1"/>
              <a:t>ιδευτικού</a:t>
            </a:r>
            <a:r>
              <a:rPr dirty="0"/>
              <a:t> π</a:t>
            </a:r>
            <a:r>
              <a:rPr dirty="0" err="1"/>
              <a:t>ροσω</a:t>
            </a:r>
            <a:r>
              <a:rPr dirty="0"/>
              <a:t>π</a:t>
            </a:r>
            <a:r>
              <a:rPr dirty="0" err="1"/>
              <a:t>ικού</a:t>
            </a:r>
            <a:r>
              <a:rPr dirty="0"/>
              <a:t> </a:t>
            </a:r>
            <a:r>
              <a:rPr dirty="0" err="1"/>
              <a:t>είτε</a:t>
            </a:r>
            <a:r>
              <a:rPr dirty="0"/>
              <a:t> </a:t>
            </a:r>
            <a:r>
              <a:rPr dirty="0" err="1"/>
              <a:t>σε</a:t>
            </a:r>
            <a:r>
              <a:rPr dirty="0"/>
              <a:t> </a:t>
            </a:r>
            <a:r>
              <a:rPr dirty="0" err="1"/>
              <a:t>θεωρητικό</a:t>
            </a:r>
            <a:r>
              <a:rPr dirty="0"/>
              <a:t> </a:t>
            </a:r>
            <a:r>
              <a:rPr dirty="0" err="1"/>
              <a:t>είτε</a:t>
            </a:r>
            <a:r>
              <a:rPr dirty="0"/>
              <a:t> </a:t>
            </a:r>
            <a:r>
              <a:rPr dirty="0" err="1"/>
              <a:t>σε</a:t>
            </a:r>
            <a:r>
              <a:rPr dirty="0"/>
              <a:t> </a:t>
            </a:r>
            <a:r>
              <a:rPr dirty="0" err="1"/>
              <a:t>τεχνικό</a:t>
            </a:r>
            <a:r>
              <a:rPr dirty="0"/>
              <a:t> </a:t>
            </a:r>
            <a:r>
              <a:rPr dirty="0" err="1"/>
              <a:t>ε</a:t>
            </a:r>
            <a:r>
              <a:rPr dirty="0"/>
              <a:t>π</a:t>
            </a:r>
            <a:r>
              <a:rPr dirty="0" err="1"/>
              <a:t>ί</a:t>
            </a:r>
            <a:r>
              <a:rPr dirty="0"/>
              <a:t>π</a:t>
            </a:r>
            <a:r>
              <a:rPr dirty="0" err="1"/>
              <a:t>εδο</a:t>
            </a:r>
            <a:endParaRPr dirty="0"/>
          </a:p>
          <a:p>
            <a:pPr>
              <a:buBlip>
                <a:blip r:embed="rId2"/>
              </a:buBlip>
            </a:pPr>
            <a:r>
              <a:rPr dirty="0" err="1"/>
              <a:t>Κ</a:t>
            </a:r>
            <a:r>
              <a:rPr dirty="0"/>
              <a:t>α</a:t>
            </a:r>
            <a:r>
              <a:rPr dirty="0" err="1"/>
              <a:t>τ</a:t>
            </a:r>
            <a:r>
              <a:rPr dirty="0"/>
              <a:t>α</a:t>
            </a:r>
            <a:r>
              <a:rPr dirty="0" err="1"/>
              <a:t>κερμ</a:t>
            </a:r>
            <a:r>
              <a:rPr dirty="0"/>
              <a:t>α</a:t>
            </a:r>
            <a:r>
              <a:rPr dirty="0" err="1"/>
              <a:t>τισμός</a:t>
            </a:r>
            <a:r>
              <a:rPr dirty="0"/>
              <a:t> </a:t>
            </a:r>
            <a:r>
              <a:rPr dirty="0" err="1"/>
              <a:t>της</a:t>
            </a:r>
            <a:r>
              <a:rPr dirty="0"/>
              <a:t> </a:t>
            </a:r>
            <a:r>
              <a:rPr dirty="0" err="1"/>
              <a:t>μ</a:t>
            </a:r>
            <a:r>
              <a:rPr dirty="0"/>
              <a:t>α</a:t>
            </a:r>
            <a:r>
              <a:rPr dirty="0" err="1"/>
              <a:t>θησι</a:t>
            </a:r>
            <a:r>
              <a:rPr dirty="0"/>
              <a:t>α</a:t>
            </a:r>
            <a:r>
              <a:rPr dirty="0" err="1"/>
              <a:t>κής</a:t>
            </a:r>
            <a:r>
              <a:rPr dirty="0"/>
              <a:t> </a:t>
            </a:r>
            <a:r>
              <a:rPr dirty="0" err="1"/>
              <a:t>εμ</a:t>
            </a:r>
            <a:r>
              <a:rPr dirty="0"/>
              <a:t>π</a:t>
            </a:r>
            <a:r>
              <a:rPr dirty="0" err="1"/>
              <a:t>ειρί</a:t>
            </a:r>
            <a:r>
              <a:rPr dirty="0"/>
              <a:t>α</a:t>
            </a:r>
            <a:r>
              <a:rPr dirty="0" err="1"/>
              <a:t>ς</a:t>
            </a:r>
            <a:endParaRPr dirty="0"/>
          </a:p>
          <a:p>
            <a:pPr marL="742950" lvl="1" indent="-285750">
              <a:spcBef>
                <a:spcPts val="600"/>
              </a:spcBef>
              <a:defRPr sz="2000">
                <a:solidFill>
                  <a:srgbClr val="000000"/>
                </a:solidFill>
              </a:defRPr>
            </a:pPr>
            <a:r>
              <a:rPr dirty="0" err="1"/>
              <a:t>χρησιμο</a:t>
            </a:r>
            <a:r>
              <a:rPr dirty="0"/>
              <a:t>π</a:t>
            </a:r>
            <a:r>
              <a:rPr dirty="0" err="1"/>
              <a:t>οιώντ</a:t>
            </a:r>
            <a:r>
              <a:rPr dirty="0"/>
              <a:t>α</a:t>
            </a:r>
            <a:r>
              <a:rPr dirty="0" err="1"/>
              <a:t>ς</a:t>
            </a:r>
            <a:r>
              <a:rPr dirty="0"/>
              <a:t> </a:t>
            </a:r>
            <a:r>
              <a:rPr dirty="0" err="1"/>
              <a:t>τις</a:t>
            </a:r>
            <a:r>
              <a:rPr dirty="0"/>
              <a:t> </a:t>
            </a:r>
            <a:r>
              <a:rPr dirty="0" err="1"/>
              <a:t>κινητές</a:t>
            </a:r>
            <a:r>
              <a:rPr dirty="0"/>
              <a:t> </a:t>
            </a:r>
            <a:r>
              <a:rPr dirty="0" err="1"/>
              <a:t>συσκευές</a:t>
            </a:r>
            <a:r>
              <a:rPr dirty="0"/>
              <a:t> </a:t>
            </a:r>
            <a:r>
              <a:rPr dirty="0" err="1"/>
              <a:t>γι</a:t>
            </a:r>
            <a:r>
              <a:rPr dirty="0"/>
              <a:t>α </a:t>
            </a:r>
            <a:r>
              <a:rPr dirty="0" err="1"/>
              <a:t>μελέτη</a:t>
            </a:r>
            <a:r>
              <a:rPr dirty="0"/>
              <a:t> </a:t>
            </a:r>
            <a:r>
              <a:rPr dirty="0" err="1"/>
              <a:t>οι</a:t>
            </a:r>
            <a:r>
              <a:rPr dirty="0"/>
              <a:t> </a:t>
            </a:r>
            <a:r>
              <a:rPr dirty="0" err="1"/>
              <a:t>μ</a:t>
            </a:r>
            <a:r>
              <a:rPr dirty="0"/>
              <a:t>α</a:t>
            </a:r>
            <a:r>
              <a:rPr dirty="0" err="1"/>
              <a:t>θητές</a:t>
            </a:r>
            <a:r>
              <a:rPr dirty="0"/>
              <a:t> π</a:t>
            </a:r>
            <a:r>
              <a:rPr dirty="0" err="1"/>
              <a:t>ιθ</a:t>
            </a:r>
            <a:r>
              <a:rPr dirty="0"/>
              <a:t>α</a:t>
            </a:r>
            <a:r>
              <a:rPr dirty="0" err="1"/>
              <a:t>νόν</a:t>
            </a:r>
            <a:r>
              <a:rPr dirty="0"/>
              <a:t> β</a:t>
            </a:r>
            <a:r>
              <a:rPr dirty="0" err="1"/>
              <a:t>ιώνουν</a:t>
            </a:r>
            <a:r>
              <a:rPr dirty="0"/>
              <a:t> </a:t>
            </a:r>
            <a:r>
              <a:rPr dirty="0" err="1"/>
              <a:t>κ</a:t>
            </a:r>
            <a:r>
              <a:rPr dirty="0"/>
              <a:t>α</a:t>
            </a:r>
            <a:r>
              <a:rPr dirty="0" err="1"/>
              <a:t>τ</a:t>
            </a:r>
            <a:r>
              <a:rPr dirty="0"/>
              <a:t>α</a:t>
            </a:r>
            <a:r>
              <a:rPr dirty="0" err="1"/>
              <a:t>στάσεις</a:t>
            </a:r>
            <a:r>
              <a:rPr dirty="0"/>
              <a:t> π</a:t>
            </a:r>
            <a:r>
              <a:rPr dirty="0" err="1"/>
              <a:t>ου</a:t>
            </a:r>
            <a:r>
              <a:rPr dirty="0"/>
              <a:t> </a:t>
            </a:r>
            <a:r>
              <a:rPr dirty="0" err="1"/>
              <a:t>τους</a:t>
            </a:r>
            <a:r>
              <a:rPr dirty="0"/>
              <a:t> απ</a:t>
            </a:r>
            <a:r>
              <a:rPr dirty="0" err="1"/>
              <a:t>οσ</a:t>
            </a:r>
            <a:r>
              <a:rPr dirty="0"/>
              <a:t>π</a:t>
            </a:r>
            <a:r>
              <a:rPr dirty="0" err="1"/>
              <a:t>ούν</a:t>
            </a:r>
            <a:r>
              <a:rPr dirty="0"/>
              <a:t> </a:t>
            </a:r>
            <a:r>
              <a:rPr dirty="0" err="1"/>
              <a:t>την</a:t>
            </a:r>
            <a:r>
              <a:rPr dirty="0"/>
              <a:t> π</a:t>
            </a:r>
            <a:r>
              <a:rPr dirty="0" err="1"/>
              <a:t>ροσοχή</a:t>
            </a:r>
            <a:r>
              <a:rPr lang="el-GR" dirty="0"/>
              <a:t>, καθώς τείνουν να χρησιμοποιούν τις συσκευές αυτές για μη εκπαιδευτικούς σκοπούς κατά τη διάρκεια του μαθήματος.</a:t>
            </a:r>
          </a:p>
          <a:p>
            <a:pPr marL="457200" lvl="1" indent="0">
              <a:spcBef>
                <a:spcPts val="600"/>
              </a:spcBef>
              <a:buNone/>
              <a:defRPr sz="2000">
                <a:solidFill>
                  <a:srgbClr val="000000"/>
                </a:solidFill>
              </a:defRPr>
            </a:pPr>
            <a:endParaRPr lang="el-GR" dirty="0"/>
          </a:p>
        </p:txBody>
      </p:sp>
      <p:sp>
        <p:nvSpPr>
          <p:cNvPr id="176"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24</a:t>
            </a:fld>
            <a:endParaRPr/>
          </a:p>
        </p:txBody>
      </p:sp>
    </p:spTree>
    <p:extLst>
      <p:ext uri="{BB962C8B-B14F-4D97-AF65-F5344CB8AC3E}">
        <p14:creationId xmlns:p14="http://schemas.microsoft.com/office/powerpoint/2010/main" val="3656797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1"/>
          <p:cNvSpPr txBox="1">
            <a:spLocks noGrp="1"/>
          </p:cNvSpPr>
          <p:nvPr>
            <p:ph type="title"/>
          </p:nvPr>
        </p:nvSpPr>
        <p:spPr>
          <a:prstGeom prst="rect">
            <a:avLst/>
          </a:prstGeom>
        </p:spPr>
        <p:txBody>
          <a:bodyPr/>
          <a:lstStyle/>
          <a:p>
            <a:pPr>
              <a:defRPr>
                <a:effectLst/>
              </a:defRPr>
            </a:pPr>
            <a:r>
              <a:t>Η άποψη των εκπαιδευτικών</a:t>
            </a:r>
          </a:p>
        </p:txBody>
      </p:sp>
      <p:sp>
        <p:nvSpPr>
          <p:cNvPr id="267" name="Content Placeholder 2"/>
          <p:cNvSpPr txBox="1">
            <a:spLocks noGrp="1"/>
          </p:cNvSpPr>
          <p:nvPr>
            <p:ph sz="quarter" idx="1"/>
          </p:nvPr>
        </p:nvSpPr>
        <p:spPr>
          <a:prstGeom prst="rect">
            <a:avLst/>
          </a:prstGeom>
        </p:spPr>
        <p:txBody>
          <a:bodyPr/>
          <a:lstStyle/>
          <a:p>
            <a:pPr>
              <a:spcBef>
                <a:spcPts val="1200"/>
              </a:spcBef>
              <a:buBlip>
                <a:blip r:embed="rId2"/>
              </a:buBlip>
              <a:defRPr sz="2000">
                <a:solidFill>
                  <a:srgbClr val="000000"/>
                </a:solidFill>
              </a:defRPr>
            </a:pPr>
            <a:r>
              <a:t>Οι εκπαιδευτικοί ανέφεραν σημαντικά </a:t>
            </a:r>
            <a:r>
              <a:rPr>
                <a:solidFill>
                  <a:srgbClr val="FF0000"/>
                </a:solidFill>
              </a:rPr>
              <a:t>μαθησιακά οφέλη </a:t>
            </a:r>
            <a:r>
              <a:t>σε διάφορες γνωστικές περιοχές, μεγαλύτερο </a:t>
            </a:r>
            <a:r>
              <a:rPr>
                <a:solidFill>
                  <a:srgbClr val="FF0000"/>
                </a:solidFill>
              </a:rPr>
              <a:t>ενθουσιασμό</a:t>
            </a:r>
            <a:r>
              <a:t> από την πλευρά των μαθητών, καλύτερη </a:t>
            </a:r>
            <a:r>
              <a:rPr>
                <a:solidFill>
                  <a:srgbClr val="FF0000"/>
                </a:solidFill>
              </a:rPr>
              <a:t>κατανόηση πολύπλοκων εννοιών </a:t>
            </a:r>
            <a:r>
              <a:t>και παροχή </a:t>
            </a:r>
            <a:r>
              <a:rPr>
                <a:solidFill>
                  <a:srgbClr val="FF0000"/>
                </a:solidFill>
              </a:rPr>
              <a:t>κινήτρων</a:t>
            </a:r>
            <a:r>
              <a:t> στους μαθητές να συμμετέχουν στην εκπαιδευτική διαδικασία μέσα από εφαρμογές – παιχνίδια. </a:t>
            </a:r>
          </a:p>
          <a:p>
            <a:pPr>
              <a:spcBef>
                <a:spcPts val="1200"/>
              </a:spcBef>
              <a:buBlip>
                <a:blip r:embed="rId2"/>
              </a:buBlip>
              <a:defRPr sz="2000">
                <a:solidFill>
                  <a:srgbClr val="000000"/>
                </a:solidFill>
              </a:defRPr>
            </a:pPr>
            <a:r>
              <a:t>Οι εκπαιδευτικοί συμφώνησαν πως χρειαζόταν να </a:t>
            </a:r>
            <a:r>
              <a:rPr>
                <a:solidFill>
                  <a:srgbClr val="FF0000"/>
                </a:solidFill>
              </a:rPr>
              <a:t>εξοικειωθούν</a:t>
            </a:r>
            <a:r>
              <a:t> οι ίδιοι αρχικά πριν τα χρησιμοποιήσουν στην τάξη με τους μαθητές. Τόνισαν πως πολλές φορές συνεργάστηκαν με τους μαθητές και από κοινού διαχειρίστηκαν και δημιούργησαν περιεχόμενο. </a:t>
            </a:r>
          </a:p>
        </p:txBody>
      </p:sp>
      <p:sp>
        <p:nvSpPr>
          <p:cNvPr id="265"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25</a:t>
            </a:fld>
            <a:endParaRPr/>
          </a:p>
        </p:txBody>
      </p:sp>
    </p:spTree>
    <p:extLst>
      <p:ext uri="{BB962C8B-B14F-4D97-AF65-F5344CB8AC3E}">
        <p14:creationId xmlns:p14="http://schemas.microsoft.com/office/powerpoint/2010/main" val="1527419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A220-C9D6-614B-B559-385907B837B3}"/>
              </a:ext>
            </a:extLst>
          </p:cNvPr>
          <p:cNvSpPr>
            <a:spLocks noGrp="1"/>
          </p:cNvSpPr>
          <p:nvPr>
            <p:ph type="title"/>
          </p:nvPr>
        </p:nvSpPr>
        <p:spPr/>
        <p:txBody>
          <a:bodyPr/>
          <a:lstStyle/>
          <a:p>
            <a:r>
              <a:rPr lang="el-GR" dirty="0"/>
              <a:t>Τι έδειξαν οι έρευνες</a:t>
            </a:r>
            <a:endParaRPr lang="en-GR" dirty="0"/>
          </a:p>
        </p:txBody>
      </p:sp>
      <p:sp>
        <p:nvSpPr>
          <p:cNvPr id="3" name="Text Placeholder 2">
            <a:extLst>
              <a:ext uri="{FF2B5EF4-FFF2-40B4-BE49-F238E27FC236}">
                <a16:creationId xmlns:a16="http://schemas.microsoft.com/office/drawing/2014/main" id="{191837AF-0FE4-3F43-A834-16F8FB7FDBA0}"/>
              </a:ext>
            </a:extLst>
          </p:cNvPr>
          <p:cNvSpPr>
            <a:spLocks noGrp="1"/>
          </p:cNvSpPr>
          <p:nvPr>
            <p:ph sz="quarter" idx="1"/>
          </p:nvPr>
        </p:nvSpPr>
        <p:spPr/>
        <p:txBody>
          <a:bodyPr>
            <a:normAutofit lnSpcReduction="10000"/>
          </a:bodyPr>
          <a:lstStyle/>
          <a:p>
            <a:r>
              <a:rPr lang="el-GR" sz="2000" dirty="0"/>
              <a:t>Η Μάθηση μέσω Κινητών συσκευών προάγει </a:t>
            </a:r>
          </a:p>
          <a:p>
            <a:pPr lvl="1"/>
            <a:r>
              <a:rPr lang="el-GR" sz="1800" dirty="0"/>
              <a:t>Την </a:t>
            </a:r>
            <a:r>
              <a:rPr lang="el-GR" sz="1800" dirty="0">
                <a:highlight>
                  <a:srgbClr val="FFFF00"/>
                </a:highlight>
              </a:rPr>
              <a:t>ενεργό συμμετοχή </a:t>
            </a:r>
            <a:r>
              <a:rPr lang="el-GR" sz="1800" dirty="0"/>
              <a:t>και αλληλεπίδραση των μαθητών με τις κινητές συσκευές</a:t>
            </a:r>
          </a:p>
          <a:p>
            <a:pPr lvl="1"/>
            <a:r>
              <a:rPr lang="el-GR" sz="1800" dirty="0"/>
              <a:t>Τη </a:t>
            </a:r>
            <a:r>
              <a:rPr lang="el-GR" sz="1800" dirty="0">
                <a:highlight>
                  <a:srgbClr val="FFFF00"/>
                </a:highlight>
              </a:rPr>
              <a:t>διερεύνηση και ανακάλυψη της γνώσης </a:t>
            </a:r>
            <a:r>
              <a:rPr lang="el-GR" sz="1800" dirty="0"/>
              <a:t>με βιωματικές δραστηριότητες εργαζόμενοι σε ομάδες</a:t>
            </a:r>
          </a:p>
          <a:p>
            <a:r>
              <a:rPr lang="el-GR" sz="2000" dirty="0"/>
              <a:t>Πολλές δραστηριότητες χρησιμοποίησαν το παιχνίδι κυνήγι θησαυρού, μετατρέποντας τη διδακτική παρέμβαση σε μια διασκεδαστική διαδικασία</a:t>
            </a:r>
          </a:p>
          <a:p>
            <a:pPr lvl="1"/>
            <a:r>
              <a:rPr lang="el-GR" sz="1800" dirty="0"/>
              <a:t>Μέσω της </a:t>
            </a:r>
            <a:r>
              <a:rPr lang="el-GR" sz="1800" dirty="0" err="1"/>
              <a:t>παιχνιδοποίησης</a:t>
            </a:r>
            <a:r>
              <a:rPr lang="el-GR" sz="1800" dirty="0"/>
              <a:t> της εκπαιδευτικής διαδικασίας και των προσομοιώσεων γίνεται εφικτή η </a:t>
            </a:r>
            <a:r>
              <a:rPr lang="el-GR" sz="1800" dirty="0">
                <a:highlight>
                  <a:srgbClr val="FFFF00"/>
                </a:highlight>
              </a:rPr>
              <a:t>καλύτερη κατανόηση του θέματος</a:t>
            </a:r>
            <a:r>
              <a:rPr lang="el-GR" sz="1800" dirty="0"/>
              <a:t>, διευκολύνεται η μεταφορά εμπειρίας σε πραγματικές εφαρμογές όταν αυτό απαιτηθεί, ενισχύεται η ενεργή συμμετοχή με επιπλέον κίνητρα </a:t>
            </a:r>
          </a:p>
          <a:p>
            <a:r>
              <a:rPr lang="el-GR" sz="2000" dirty="0"/>
              <a:t>Σε συνδυασμό με την ΕΠ, ως εκπαιδευτική προσέγγιση και ως γνωστικό εργαλείο συνδέεται με την </a:t>
            </a:r>
            <a:r>
              <a:rPr lang="el-GR" sz="2000" dirty="0" err="1"/>
              <a:t>κονστρουκτιβιστική</a:t>
            </a:r>
            <a:r>
              <a:rPr lang="el-GR" sz="2000" dirty="0"/>
              <a:t> θεωρία μάθησης</a:t>
            </a:r>
            <a:endParaRPr lang="en-GR" sz="2000" dirty="0"/>
          </a:p>
        </p:txBody>
      </p:sp>
    </p:spTree>
    <p:extLst>
      <p:ext uri="{BB962C8B-B14F-4D97-AF65-F5344CB8AC3E}">
        <p14:creationId xmlns:p14="http://schemas.microsoft.com/office/powerpoint/2010/main" val="119718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1"/>
          <p:cNvSpPr txBox="1">
            <a:spLocks noGrp="1"/>
          </p:cNvSpPr>
          <p:nvPr>
            <p:ph type="title"/>
          </p:nvPr>
        </p:nvSpPr>
        <p:spPr>
          <a:prstGeom prst="rect">
            <a:avLst/>
          </a:prstGeom>
        </p:spPr>
        <p:txBody>
          <a:bodyPr/>
          <a:lstStyle/>
          <a:p>
            <a:pPr>
              <a:defRPr>
                <a:effectLst/>
              </a:defRPr>
            </a:pPr>
            <a:r>
              <a:t>Πως σχεδιάζουμε εφαρμογές; </a:t>
            </a:r>
            <a:r>
              <a:rPr baseline="30000"/>
              <a:t>1</a:t>
            </a:r>
          </a:p>
        </p:txBody>
      </p:sp>
      <p:sp>
        <p:nvSpPr>
          <p:cNvPr id="226" name="Content Placeholder 2"/>
          <p:cNvSpPr txBox="1">
            <a:spLocks noGrp="1"/>
          </p:cNvSpPr>
          <p:nvPr>
            <p:ph sz="quarter" idx="1"/>
          </p:nvPr>
        </p:nvSpPr>
        <p:spPr>
          <a:prstGeom prst="rect">
            <a:avLst/>
          </a:prstGeom>
        </p:spPr>
        <p:txBody>
          <a:bodyPr/>
          <a:lstStyle/>
          <a:p>
            <a:pPr>
              <a:buBlip>
                <a:blip r:embed="rId2"/>
              </a:buBlip>
            </a:pPr>
            <a:r>
              <a:t>Σχεδίαση των μαθησιακών δραστηριοτήτων</a:t>
            </a:r>
          </a:p>
          <a:p>
            <a:pPr marL="742950" lvl="1" indent="-285750">
              <a:spcBef>
                <a:spcPts val="600"/>
              </a:spcBef>
              <a:defRPr sz="2000">
                <a:solidFill>
                  <a:srgbClr val="000000"/>
                </a:solidFill>
              </a:defRPr>
            </a:pPr>
            <a:r>
              <a:t>Βασική αρχή είναι η σχεδίαση για τη μάθηση και όχι για τη χρήση της τεχνολογίας</a:t>
            </a:r>
          </a:p>
          <a:p>
            <a:pPr>
              <a:buBlip>
                <a:blip r:embed="rId2"/>
              </a:buBlip>
            </a:pPr>
            <a:r>
              <a:t>Επιλογή του υλικού</a:t>
            </a:r>
          </a:p>
          <a:p>
            <a:pPr marL="742950" lvl="1" indent="-285750">
              <a:spcBef>
                <a:spcPts val="600"/>
              </a:spcBef>
              <a:defRPr sz="2000">
                <a:solidFill>
                  <a:srgbClr val="000000"/>
                </a:solidFill>
              </a:defRPr>
            </a:pPr>
            <a:r>
              <a:t>Η επιλογή της συσκευής εξαρτάται:</a:t>
            </a:r>
          </a:p>
          <a:p>
            <a:pPr marL="1143000" lvl="2" indent="-228600">
              <a:spcBef>
                <a:spcPts val="0"/>
              </a:spcBef>
              <a:defRPr sz="1800">
                <a:solidFill>
                  <a:srgbClr val="000000"/>
                </a:solidFill>
              </a:defRPr>
            </a:pPr>
            <a:r>
              <a:t>υπολογιστική δύναμη</a:t>
            </a:r>
          </a:p>
          <a:p>
            <a:pPr marL="1143000" lvl="2" indent="-228600">
              <a:spcBef>
                <a:spcPts val="0"/>
              </a:spcBef>
              <a:defRPr sz="1800">
                <a:solidFill>
                  <a:srgbClr val="000000"/>
                </a:solidFill>
              </a:defRPr>
            </a:pPr>
            <a:r>
              <a:t>διάρκεια μπαταρίας</a:t>
            </a:r>
          </a:p>
          <a:p>
            <a:pPr marL="1143000" lvl="2" indent="-228600">
              <a:spcBef>
                <a:spcPts val="0"/>
              </a:spcBef>
              <a:defRPr sz="1800">
                <a:solidFill>
                  <a:srgbClr val="000000"/>
                </a:solidFill>
              </a:defRPr>
            </a:pPr>
            <a:r>
              <a:t>εργονομία (στάση χρήστη, βάρος, εύκολη μεταφορά)</a:t>
            </a:r>
          </a:p>
          <a:p>
            <a:pPr marL="1143000" lvl="2" indent="-228600">
              <a:spcBef>
                <a:spcPts val="0"/>
              </a:spcBef>
              <a:defRPr sz="1800">
                <a:solidFill>
                  <a:srgbClr val="000000"/>
                </a:solidFill>
              </a:defRPr>
            </a:pPr>
            <a:r>
              <a:t>ανθεκτικότητα</a:t>
            </a:r>
          </a:p>
        </p:txBody>
      </p:sp>
      <p:sp>
        <p:nvSpPr>
          <p:cNvPr id="224"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27</a:t>
            </a:fld>
            <a:endParaRPr/>
          </a:p>
        </p:txBody>
      </p:sp>
    </p:spTree>
    <p:extLst>
      <p:ext uri="{BB962C8B-B14F-4D97-AF65-F5344CB8AC3E}">
        <p14:creationId xmlns:p14="http://schemas.microsoft.com/office/powerpoint/2010/main" val="3993001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a:spLocks noGrp="1"/>
          </p:cNvSpPr>
          <p:nvPr>
            <p:ph type="title"/>
          </p:nvPr>
        </p:nvSpPr>
        <p:spPr>
          <a:prstGeom prst="rect">
            <a:avLst/>
          </a:prstGeom>
        </p:spPr>
        <p:txBody>
          <a:bodyPr/>
          <a:lstStyle/>
          <a:p>
            <a:pPr>
              <a:defRPr>
                <a:effectLst/>
              </a:defRPr>
            </a:pPr>
            <a:r>
              <a:t>Πως σχεδιάζουμε εφαρμογές; </a:t>
            </a:r>
            <a:r>
              <a:rPr baseline="30000"/>
              <a:t>2</a:t>
            </a:r>
          </a:p>
        </p:txBody>
      </p:sp>
      <p:sp>
        <p:nvSpPr>
          <p:cNvPr id="230" name="Content Placeholder 2"/>
          <p:cNvSpPr txBox="1">
            <a:spLocks noGrp="1"/>
          </p:cNvSpPr>
          <p:nvPr>
            <p:ph sz="quarter" idx="1"/>
          </p:nvPr>
        </p:nvSpPr>
        <p:spPr>
          <a:prstGeom prst="rect">
            <a:avLst/>
          </a:prstGeom>
        </p:spPr>
        <p:txBody>
          <a:bodyPr>
            <a:normAutofit/>
          </a:bodyPr>
          <a:lstStyle/>
          <a:p>
            <a:pPr>
              <a:spcBef>
                <a:spcPts val="1200"/>
              </a:spcBef>
              <a:buBlip>
                <a:blip r:embed="rId2"/>
              </a:buBlip>
              <a:defRPr sz="2000"/>
            </a:pPr>
            <a:r>
              <a:t>Σχεδίαση και ανάπτυξη του λογισμικού</a:t>
            </a:r>
          </a:p>
          <a:p>
            <a:pPr marL="742950" lvl="1" indent="-285750">
              <a:spcBef>
                <a:spcPts val="500"/>
              </a:spcBef>
              <a:defRPr sz="1800">
                <a:solidFill>
                  <a:srgbClr val="000000"/>
                </a:solidFill>
              </a:defRPr>
            </a:pPr>
            <a:r>
              <a:t>για μικρή οθόνη και περιορισμένη υπολογιστική ισχύ</a:t>
            </a:r>
            <a:endParaRPr sz="2000"/>
          </a:p>
          <a:p>
            <a:pPr marL="742950" lvl="1" indent="-285750">
              <a:spcBef>
                <a:spcPts val="500"/>
              </a:spcBef>
              <a:defRPr sz="1800">
                <a:solidFill>
                  <a:srgbClr val="000000"/>
                </a:solidFill>
              </a:defRPr>
            </a:pPr>
            <a:r>
              <a:t>το λογισμικό να είναι εύκολο στη χρήση και κατανοητό</a:t>
            </a:r>
            <a:endParaRPr sz="2000"/>
          </a:p>
          <a:p>
            <a:pPr marL="742950" lvl="1" indent="-285750">
              <a:spcBef>
                <a:spcPts val="500"/>
              </a:spcBef>
              <a:defRPr sz="1800">
                <a:solidFill>
                  <a:srgbClr val="000000"/>
                </a:solidFill>
              </a:defRPr>
            </a:pPr>
            <a:r>
              <a:t>η «βοήθεια» πρέπει να παρέχεται για όλες τις χρήσεις όσο εύκολες και αν φαίνονται</a:t>
            </a:r>
            <a:endParaRPr sz="2000"/>
          </a:p>
          <a:p>
            <a:pPr marL="742950" lvl="1" indent="-285750">
              <a:spcBef>
                <a:spcPts val="500"/>
              </a:spcBef>
              <a:defRPr sz="1800">
                <a:solidFill>
                  <a:srgbClr val="000000"/>
                </a:solidFill>
              </a:defRPr>
            </a:pPr>
            <a:r>
              <a:t>η αλληλεπίδραση επιτυγχάνεται λαμβάνοντας υπόψη τους χρήστες, τις ενέργειές τους και το περιβάλλον τους</a:t>
            </a:r>
            <a:endParaRPr sz="2000"/>
          </a:p>
          <a:p>
            <a:pPr>
              <a:spcBef>
                <a:spcPts val="1200"/>
              </a:spcBef>
              <a:buBlip>
                <a:blip r:embed="rId2"/>
              </a:buBlip>
              <a:defRPr sz="2000"/>
            </a:pPr>
            <a:r>
              <a:t>Αξιολόγηση</a:t>
            </a:r>
          </a:p>
          <a:p>
            <a:pPr marL="742950" lvl="1" indent="-285750">
              <a:spcBef>
                <a:spcPts val="500"/>
              </a:spcBef>
              <a:defRPr sz="1800" b="1">
                <a:solidFill>
                  <a:srgbClr val="000000"/>
                </a:solidFill>
              </a:defRPr>
            </a:pPr>
            <a:r>
              <a:t>δικτύου υποδομής </a:t>
            </a:r>
            <a:r>
              <a:rPr b="0"/>
              <a:t>ως προς: αξιοπιστία, ασφάλεια, ποιότητα υπηρεσιών και αδιάκοπη κάλυψη</a:t>
            </a:r>
            <a:endParaRPr sz="2000"/>
          </a:p>
          <a:p>
            <a:pPr marL="742950" lvl="1" indent="-285750">
              <a:spcBef>
                <a:spcPts val="500"/>
              </a:spcBef>
              <a:defRPr sz="1800" b="1">
                <a:solidFill>
                  <a:srgbClr val="000000"/>
                </a:solidFill>
              </a:defRPr>
            </a:pPr>
            <a:r>
              <a:t>υλικό</a:t>
            </a:r>
            <a:r>
              <a:rPr b="0"/>
              <a:t> ως προς: την εργονομία</a:t>
            </a:r>
            <a:endParaRPr sz="2000"/>
          </a:p>
          <a:p>
            <a:pPr marL="742950" lvl="1" indent="-285750">
              <a:spcBef>
                <a:spcPts val="500"/>
              </a:spcBef>
              <a:defRPr sz="1800" b="1">
                <a:solidFill>
                  <a:srgbClr val="000000"/>
                </a:solidFill>
              </a:defRPr>
            </a:pPr>
            <a:r>
              <a:t>λογισμικό</a:t>
            </a:r>
            <a:r>
              <a:rPr b="0"/>
              <a:t> ως προς: την ευχρηστία, την απόδοση και την ικανοποίηση του χρήστη </a:t>
            </a:r>
          </a:p>
        </p:txBody>
      </p:sp>
      <p:sp>
        <p:nvSpPr>
          <p:cNvPr id="228"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28</a:t>
            </a:fld>
            <a:endParaRPr/>
          </a:p>
        </p:txBody>
      </p:sp>
    </p:spTree>
    <p:extLst>
      <p:ext uri="{BB962C8B-B14F-4D97-AF65-F5344CB8AC3E}">
        <p14:creationId xmlns:p14="http://schemas.microsoft.com/office/powerpoint/2010/main" val="1399242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95A4-B72D-F426-4554-BD66A45F183C}"/>
              </a:ext>
            </a:extLst>
          </p:cNvPr>
          <p:cNvSpPr>
            <a:spLocks noGrp="1"/>
          </p:cNvSpPr>
          <p:nvPr>
            <p:ph type="title"/>
          </p:nvPr>
        </p:nvSpPr>
        <p:spPr/>
        <p:txBody>
          <a:bodyPr/>
          <a:lstStyle/>
          <a:p>
            <a:r>
              <a:rPr lang="el-GR" dirty="0"/>
              <a:t>Πως </a:t>
            </a:r>
            <a:r>
              <a:rPr lang="el-GR" dirty="0" err="1"/>
              <a:t>αξιολογο</a:t>
            </a:r>
            <a:r>
              <a:rPr lang="en-GR" dirty="0"/>
              <a:t>ύ</a:t>
            </a:r>
            <a:r>
              <a:rPr lang="el-GR" dirty="0"/>
              <a:t>με εκπαιδευτικές εφαρμογές; </a:t>
            </a:r>
            <a:r>
              <a:rPr lang="el-GR" baseline="30000" dirty="0"/>
              <a:t>1/2</a:t>
            </a:r>
            <a:endParaRPr lang="en-GR" baseline="30000" dirty="0"/>
          </a:p>
        </p:txBody>
      </p:sp>
      <p:sp>
        <p:nvSpPr>
          <p:cNvPr id="3" name="Content Placeholder 2">
            <a:extLst>
              <a:ext uri="{FF2B5EF4-FFF2-40B4-BE49-F238E27FC236}">
                <a16:creationId xmlns:a16="http://schemas.microsoft.com/office/drawing/2014/main" id="{6D75E919-7C89-77C0-48FA-CD749C353F9B}"/>
              </a:ext>
            </a:extLst>
          </p:cNvPr>
          <p:cNvSpPr>
            <a:spLocks noGrp="1"/>
          </p:cNvSpPr>
          <p:nvPr>
            <p:ph sz="quarter" idx="1"/>
          </p:nvPr>
        </p:nvSpPr>
        <p:spPr/>
        <p:txBody>
          <a:bodyPr/>
          <a:lstStyle/>
          <a:p>
            <a:r>
              <a:rPr lang="el-GR" dirty="0"/>
              <a:t>Δυσκολία στην εύρεση κατάλληλων εφαρμογών</a:t>
            </a:r>
          </a:p>
          <a:p>
            <a:pPr lvl="1"/>
            <a:r>
              <a:rPr lang="el-GR" dirty="0"/>
              <a:t>Στα δημοφιλή m</a:t>
            </a:r>
            <a:r>
              <a:rPr lang="en-US" dirty="0" err="1"/>
              <a:t>arket</a:t>
            </a:r>
            <a:r>
              <a:rPr lang="en-US" dirty="0"/>
              <a:t> (App Store/ Google Play) </a:t>
            </a:r>
            <a:r>
              <a:rPr lang="en-US" dirty="0" err="1"/>
              <a:t>τ</a:t>
            </a:r>
            <a:r>
              <a:rPr lang="el-GR" dirty="0"/>
              <a:t>ο σύστημα πλοήγησης είναι προβληματικό και με πολύ λίγες πληροφορίες</a:t>
            </a:r>
          </a:p>
          <a:p>
            <a:r>
              <a:rPr lang="el-GR" dirty="0"/>
              <a:t>Ελάχιστα διαθέσιμα εργαλεία για την αξιολόγηση εφαρμογών</a:t>
            </a:r>
          </a:p>
          <a:p>
            <a:pPr lvl="1"/>
            <a:r>
              <a:rPr lang="el-GR" dirty="0"/>
              <a:t>οι γονείς και οι εκπαιδευτικοί αγνοούν την ύπαρξή τους</a:t>
            </a:r>
          </a:p>
          <a:p>
            <a:r>
              <a:rPr lang="el-GR" dirty="0"/>
              <a:t>Πολύ μεγάλος αριθμός συναφών εφαρμογών</a:t>
            </a:r>
          </a:p>
          <a:p>
            <a:r>
              <a:rPr lang="el-GR" dirty="0"/>
              <a:t>Αξιολόγηση με τη βοήθεια ρουμπρίκας</a:t>
            </a:r>
          </a:p>
          <a:p>
            <a:pPr lvl="1"/>
            <a:r>
              <a:rPr lang="el-GR" dirty="0"/>
              <a:t>Το 95% των εφαρμογών είναι εφαρμογές «πρακτικής και εξάσκησης»</a:t>
            </a:r>
          </a:p>
          <a:p>
            <a:pPr lvl="1"/>
            <a:r>
              <a:rPr lang="el-GR" dirty="0"/>
              <a:t>Πολύ λίγες εφαρμογές είχαν πραγματική, εκπαιδευτική αξία</a:t>
            </a:r>
          </a:p>
          <a:p>
            <a:pPr lvl="1"/>
            <a:r>
              <a:rPr lang="en-GB" dirty="0"/>
              <a:t>https://</a:t>
            </a:r>
            <a:r>
              <a:rPr lang="en-GB" dirty="0" err="1"/>
              <a:t>ejournals.epublishing.ekt.gr</a:t>
            </a:r>
            <a:r>
              <a:rPr lang="en-GB" dirty="0"/>
              <a:t>/</a:t>
            </a:r>
            <a:r>
              <a:rPr lang="en-GB" dirty="0" err="1"/>
              <a:t>index.php</a:t>
            </a:r>
            <a:r>
              <a:rPr lang="en-GB" dirty="0"/>
              <a:t>/education/article/view/11208/13320</a:t>
            </a:r>
            <a:endParaRPr lang="el-GR" dirty="0"/>
          </a:p>
        </p:txBody>
      </p:sp>
      <p:sp>
        <p:nvSpPr>
          <p:cNvPr id="4" name="Slide Number Placeholder 3">
            <a:extLst>
              <a:ext uri="{FF2B5EF4-FFF2-40B4-BE49-F238E27FC236}">
                <a16:creationId xmlns:a16="http://schemas.microsoft.com/office/drawing/2014/main" id="{0B1C1543-004E-F0D7-BFD7-C3D8BCB038BC}"/>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29</a:t>
            </a:fld>
            <a:endParaRPr lang="el-GR" altLang="en-US" dirty="0"/>
          </a:p>
        </p:txBody>
      </p:sp>
    </p:spTree>
    <p:extLst>
      <p:ext uri="{BB962C8B-B14F-4D97-AF65-F5344CB8AC3E}">
        <p14:creationId xmlns:p14="http://schemas.microsoft.com/office/powerpoint/2010/main" val="163833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le 1"/>
          <p:cNvSpPr txBox="1">
            <a:spLocks noGrp="1"/>
          </p:cNvSpPr>
          <p:nvPr>
            <p:ph type="title"/>
          </p:nvPr>
        </p:nvSpPr>
        <p:spPr>
          <a:prstGeom prst="rect">
            <a:avLst/>
          </a:prstGeom>
        </p:spPr>
        <p:txBody>
          <a:bodyPr/>
          <a:lstStyle/>
          <a:p>
            <a:pPr>
              <a:defRPr>
                <a:effectLst/>
              </a:defRPr>
            </a:pPr>
            <a:r>
              <a:t>E-learning</a:t>
            </a:r>
          </a:p>
        </p:txBody>
      </p:sp>
      <p:sp>
        <p:nvSpPr>
          <p:cNvPr id="2" name="Content Placeholder 1">
            <a:extLst>
              <a:ext uri="{FF2B5EF4-FFF2-40B4-BE49-F238E27FC236}">
                <a16:creationId xmlns:a16="http://schemas.microsoft.com/office/drawing/2014/main" id="{13CC8FDC-3B89-1828-637D-BE2AD3054C5B}"/>
              </a:ext>
            </a:extLst>
          </p:cNvPr>
          <p:cNvSpPr>
            <a:spLocks noGrp="1"/>
          </p:cNvSpPr>
          <p:nvPr>
            <p:ph sz="quarter" idx="1"/>
          </p:nvPr>
        </p:nvSpPr>
        <p:spPr/>
        <p:txBody>
          <a:bodyPr/>
          <a:lstStyle/>
          <a:p>
            <a:endParaRPr lang="en-GR"/>
          </a:p>
        </p:txBody>
      </p:sp>
      <p:sp>
        <p:nvSpPr>
          <p:cNvPr id="140"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3</a:t>
            </a:fld>
            <a:endParaRPr/>
          </a:p>
        </p:txBody>
      </p:sp>
      <p:pic>
        <p:nvPicPr>
          <p:cNvPr id="142" name="Picture 2" descr="Picture 2"/>
          <p:cNvPicPr>
            <a:picLocks noChangeAspect="1"/>
          </p:cNvPicPr>
          <p:nvPr/>
        </p:nvPicPr>
        <p:blipFill>
          <a:blip r:embed="rId2"/>
          <a:stretch>
            <a:fillRect/>
          </a:stretch>
        </p:blipFill>
        <p:spPr>
          <a:xfrm>
            <a:off x="856455" y="2028307"/>
            <a:ext cx="7431090" cy="4181444"/>
          </a:xfrm>
          <a:prstGeom prst="rect">
            <a:avLst/>
          </a:prstGeom>
          <a:ln w="12700">
            <a:miter lim="400000"/>
          </a:ln>
        </p:spPr>
      </p:pic>
    </p:spTree>
    <p:extLst>
      <p:ext uri="{BB962C8B-B14F-4D97-AF65-F5344CB8AC3E}">
        <p14:creationId xmlns:p14="http://schemas.microsoft.com/office/powerpoint/2010/main" val="3281127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B52552A-33DB-930B-3EC8-F49ED3DA2A9F}"/>
              </a:ext>
            </a:extLst>
          </p:cNvPr>
          <p:cNvSpPr>
            <a:spLocks noGrp="1"/>
          </p:cNvSpPr>
          <p:nvPr>
            <p:ph sz="quarter" idx="1"/>
          </p:nvPr>
        </p:nvSpPr>
        <p:spPr/>
        <p:txBody>
          <a:bodyPr/>
          <a:lstStyle/>
          <a:p>
            <a:r>
              <a:rPr lang="el-GB" dirty="0"/>
              <a:t>Τομέας σχεδίαση</a:t>
            </a:r>
          </a:p>
          <a:p>
            <a:r>
              <a:rPr lang="el-GB" dirty="0"/>
              <a:t>Τομέας Εκπαιδευτικό Περιεχόμενο</a:t>
            </a:r>
          </a:p>
          <a:p>
            <a:r>
              <a:rPr lang="el-GB" dirty="0"/>
              <a:t>Τομέας Λειτουργικότητα</a:t>
            </a:r>
          </a:p>
          <a:p>
            <a:r>
              <a:rPr lang="el-GB" dirty="0"/>
              <a:t>Τομέας Τεχνικά Χαρακτηριστικά</a:t>
            </a:r>
          </a:p>
        </p:txBody>
      </p:sp>
      <p:sp>
        <p:nvSpPr>
          <p:cNvPr id="4" name="Θέση αριθμού διαφάνειας 3">
            <a:extLst>
              <a:ext uri="{FF2B5EF4-FFF2-40B4-BE49-F238E27FC236}">
                <a16:creationId xmlns:a16="http://schemas.microsoft.com/office/drawing/2014/main" id="{55A723DC-6897-1818-18BB-36C43D548250}"/>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30</a:t>
            </a:fld>
            <a:endParaRPr lang="el-GR" altLang="en-US" dirty="0"/>
          </a:p>
        </p:txBody>
      </p:sp>
      <p:sp>
        <p:nvSpPr>
          <p:cNvPr id="9" name="Title 1">
            <a:extLst>
              <a:ext uri="{FF2B5EF4-FFF2-40B4-BE49-F238E27FC236}">
                <a16:creationId xmlns:a16="http://schemas.microsoft.com/office/drawing/2014/main" id="{0A24968C-F7FC-8E0E-5D30-E30B5C6ED224}"/>
              </a:ext>
            </a:extLst>
          </p:cNvPr>
          <p:cNvSpPr>
            <a:spLocks noGrp="1"/>
          </p:cNvSpPr>
          <p:nvPr>
            <p:ph type="title"/>
          </p:nvPr>
        </p:nvSpPr>
        <p:spPr/>
        <p:txBody>
          <a:bodyPr/>
          <a:lstStyle/>
          <a:p>
            <a:r>
              <a:rPr lang="el-GR" dirty="0"/>
              <a:t>Πως </a:t>
            </a:r>
            <a:r>
              <a:rPr lang="el-GR" dirty="0" err="1"/>
              <a:t>αξιολογο</a:t>
            </a:r>
            <a:r>
              <a:rPr lang="en-GR" dirty="0"/>
              <a:t>ύ</a:t>
            </a:r>
            <a:r>
              <a:rPr lang="el-GR" dirty="0"/>
              <a:t>με εκπαιδευτικές εφαρμογές; </a:t>
            </a:r>
            <a:r>
              <a:rPr lang="el-GR" baseline="30000" dirty="0"/>
              <a:t>2/2</a:t>
            </a:r>
            <a:endParaRPr lang="en-GR" baseline="30000" dirty="0"/>
          </a:p>
        </p:txBody>
      </p:sp>
    </p:spTree>
    <p:extLst>
      <p:ext uri="{BB962C8B-B14F-4D97-AF65-F5344CB8AC3E}">
        <p14:creationId xmlns:p14="http://schemas.microsoft.com/office/powerpoint/2010/main" val="347956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prstGeom prst="rect">
            <a:avLst/>
          </a:prstGeom>
        </p:spPr>
        <p:txBody>
          <a:bodyPr/>
          <a:lstStyle/>
          <a:p>
            <a:pPr>
              <a:defRPr>
                <a:effectLst/>
              </a:defRPr>
            </a:pPr>
            <a:r>
              <a:t>Αρχικές ιδέες</a:t>
            </a:r>
          </a:p>
        </p:txBody>
      </p:sp>
      <p:sp>
        <p:nvSpPr>
          <p:cNvPr id="2" name="Content Placeholder 1">
            <a:extLst>
              <a:ext uri="{FF2B5EF4-FFF2-40B4-BE49-F238E27FC236}">
                <a16:creationId xmlns:a16="http://schemas.microsoft.com/office/drawing/2014/main" id="{C2188D71-730A-B74A-1DB1-287C87987101}"/>
              </a:ext>
            </a:extLst>
          </p:cNvPr>
          <p:cNvSpPr>
            <a:spLocks noGrp="1"/>
          </p:cNvSpPr>
          <p:nvPr>
            <p:ph sz="quarter" idx="1"/>
          </p:nvPr>
        </p:nvSpPr>
        <p:spPr/>
        <p:txBody>
          <a:bodyPr/>
          <a:lstStyle/>
          <a:p>
            <a:endParaRPr lang="en-GR"/>
          </a:p>
        </p:txBody>
      </p:sp>
      <p:sp>
        <p:nvSpPr>
          <p:cNvPr id="232"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31</a:t>
            </a:fld>
            <a:endParaRPr/>
          </a:p>
        </p:txBody>
      </p:sp>
      <p:pic>
        <p:nvPicPr>
          <p:cNvPr id="234" name="Picture 4" descr="Picture 4"/>
          <p:cNvPicPr>
            <a:picLocks noChangeAspect="1"/>
          </p:cNvPicPr>
          <p:nvPr/>
        </p:nvPicPr>
        <p:blipFill>
          <a:blip r:embed="rId2"/>
          <a:srcRect l="15091" t="27916" r="47153" b="22064"/>
          <a:stretch>
            <a:fillRect/>
          </a:stretch>
        </p:blipFill>
        <p:spPr>
          <a:xfrm>
            <a:off x="2843213" y="2005013"/>
            <a:ext cx="3879851" cy="3211512"/>
          </a:xfrm>
          <a:prstGeom prst="rect">
            <a:avLst/>
          </a:prstGeom>
          <a:ln w="12700">
            <a:miter lim="400000"/>
          </a:ln>
        </p:spPr>
      </p:pic>
      <p:pic>
        <p:nvPicPr>
          <p:cNvPr id="235" name="Picture 2" descr="Picture 2"/>
          <p:cNvPicPr>
            <a:picLocks noChangeAspect="1"/>
          </p:cNvPicPr>
          <p:nvPr/>
        </p:nvPicPr>
        <p:blipFill>
          <a:blip r:embed="rId3"/>
          <a:stretch>
            <a:fillRect/>
          </a:stretch>
        </p:blipFill>
        <p:spPr>
          <a:xfrm>
            <a:off x="7242175" y="2070100"/>
            <a:ext cx="1711325" cy="3175000"/>
          </a:xfrm>
          <a:prstGeom prst="rect">
            <a:avLst/>
          </a:prstGeom>
          <a:ln w="12700">
            <a:miter lim="400000"/>
          </a:ln>
        </p:spPr>
      </p:pic>
      <p:pic>
        <p:nvPicPr>
          <p:cNvPr id="236" name="Picture 3" descr="Picture 3"/>
          <p:cNvPicPr>
            <a:picLocks noChangeAspect="1"/>
          </p:cNvPicPr>
          <p:nvPr/>
        </p:nvPicPr>
        <p:blipFill>
          <a:blip r:embed="rId4"/>
          <a:stretch>
            <a:fillRect/>
          </a:stretch>
        </p:blipFill>
        <p:spPr>
          <a:xfrm>
            <a:off x="249238" y="2060575"/>
            <a:ext cx="2235201" cy="3175000"/>
          </a:xfrm>
          <a:prstGeom prst="rect">
            <a:avLst/>
          </a:prstGeom>
          <a:ln w="12700">
            <a:miter lim="400000"/>
          </a:ln>
        </p:spPr>
      </p:pic>
      <p:sp>
        <p:nvSpPr>
          <p:cNvPr id="237" name="Rectangle 5"/>
          <p:cNvSpPr txBox="1"/>
          <p:nvPr/>
        </p:nvSpPr>
        <p:spPr>
          <a:xfrm>
            <a:off x="1692282" y="5562917"/>
            <a:ext cx="5759436"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sz="2000">
                <a:latin typeface="+mj-lt"/>
                <a:ea typeface="+mj-ea"/>
                <a:cs typeface="+mj-cs"/>
                <a:sym typeface="Calibri"/>
              </a:defRPr>
            </a:pPr>
            <a:r>
              <a:t>Πρόσβαση σε εκπαιδευτικό περιεχόμενο &amp; υπηρεσίες</a:t>
            </a:r>
            <a:endParaRPr sz="2400">
              <a:solidFill>
                <a:srgbClr val="FF0000"/>
              </a:solidFill>
            </a:endParaRPr>
          </a:p>
          <a:p>
            <a:pPr algn="ctr">
              <a:defRPr sz="2000">
                <a:solidFill>
                  <a:srgbClr val="FF0000"/>
                </a:solidFill>
                <a:latin typeface="+mj-lt"/>
                <a:ea typeface="+mj-ea"/>
                <a:cs typeface="+mj-cs"/>
                <a:sym typeface="Calibri"/>
              </a:defRPr>
            </a:pPr>
            <a:r>
              <a:t>anyone, anytime, anyplace</a:t>
            </a:r>
          </a:p>
        </p:txBody>
      </p:sp>
    </p:spTree>
    <p:extLst>
      <p:ext uri="{BB962C8B-B14F-4D97-AF65-F5344CB8AC3E}">
        <p14:creationId xmlns:p14="http://schemas.microsoft.com/office/powerpoint/2010/main" val="62121702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advAuto="0"/>
      <p:bldP spid="235" grpId="0" animBg="1" advAuto="0"/>
      <p:bldP spid="236" grpId="0" animBg="1" advAuto="0"/>
      <p:bldP spid="23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Rectangle 2"/>
          <p:cNvSpPr txBox="1">
            <a:spLocks noGrp="1"/>
          </p:cNvSpPr>
          <p:nvPr>
            <p:ph type="title"/>
          </p:nvPr>
        </p:nvSpPr>
        <p:spPr>
          <a:prstGeom prst="rect">
            <a:avLst/>
          </a:prstGeom>
        </p:spPr>
        <p:txBody>
          <a:bodyPr/>
          <a:lstStyle/>
          <a:p>
            <a:pPr>
              <a:defRPr>
                <a:effectLst/>
              </a:defRPr>
            </a:pPr>
            <a:r>
              <a:rPr dirty="0" err="1"/>
              <a:t>Εξέλιξη</a:t>
            </a:r>
            <a:r>
              <a:rPr dirty="0"/>
              <a:t> – Cooties game</a:t>
            </a:r>
          </a:p>
        </p:txBody>
      </p:sp>
      <p:sp>
        <p:nvSpPr>
          <p:cNvPr id="241" name="Rectangle 3"/>
          <p:cNvSpPr txBox="1">
            <a:spLocks noGrp="1"/>
          </p:cNvSpPr>
          <p:nvPr>
            <p:ph sz="quarter" idx="1"/>
          </p:nvPr>
        </p:nvSpPr>
        <p:spPr>
          <a:prstGeom prst="rect">
            <a:avLst/>
          </a:prstGeom>
        </p:spPr>
        <p:txBody>
          <a:bodyPr>
            <a:normAutofit/>
          </a:bodyPr>
          <a:lstStyle/>
          <a:p>
            <a:pPr>
              <a:buBlip>
                <a:blip r:embed="rId3"/>
              </a:buBlip>
            </a:pPr>
            <a:r>
              <a:rPr lang="el-GR" noProof="1"/>
              <a:t>Διδάσκει την εξάπλωση των μεταδιδόμενων νόσων</a:t>
            </a:r>
          </a:p>
          <a:p>
            <a:pPr marL="742950" lvl="1" indent="-285750">
              <a:spcBef>
                <a:spcPts val="600"/>
              </a:spcBef>
              <a:defRPr sz="2000">
                <a:solidFill>
                  <a:srgbClr val="000000"/>
                </a:solidFill>
              </a:defRPr>
            </a:pPr>
            <a:r>
              <a:rPr lang="el-GR" noProof="1"/>
              <a:t>Ο δάσκαλος μεταδίδει τη νόσο στο palmtop μερικών μαθητών, καθώς και διαφορετικά επίπεδα ανοσίας σε άλλα</a:t>
            </a:r>
          </a:p>
          <a:p>
            <a:pPr marL="742950" lvl="1" indent="-285750">
              <a:spcBef>
                <a:spcPts val="600"/>
              </a:spcBef>
              <a:defRPr sz="2000">
                <a:solidFill>
                  <a:srgbClr val="000000"/>
                </a:solidFill>
              </a:defRPr>
            </a:pPr>
            <a:r>
              <a:rPr lang="el-GR" noProof="1"/>
              <a:t>Οι μαθητές στέλνουν μηνύματα ο ένας στον άλλο, με αποτέλεσμα να μεταδίδεται η ασθένεια σε άλλα palmtops</a:t>
            </a:r>
          </a:p>
          <a:p>
            <a:pPr marL="742950" lvl="1" indent="-285750">
              <a:spcBef>
                <a:spcPts val="600"/>
              </a:spcBef>
              <a:defRPr sz="2000">
                <a:solidFill>
                  <a:srgbClr val="000000"/>
                </a:solidFill>
              </a:defRPr>
            </a:pPr>
            <a:r>
              <a:rPr lang="el-GR" noProof="1"/>
              <a:t>Όταν το palmtop ενός μαθητή "κολλήσει" τη νόσο, ο μαθητής κάθεται κάτω</a:t>
            </a:r>
          </a:p>
          <a:p>
            <a:pPr marL="742950" lvl="1" indent="-285750">
              <a:spcBef>
                <a:spcPts val="600"/>
              </a:spcBef>
              <a:defRPr sz="2000">
                <a:solidFill>
                  <a:srgbClr val="000000"/>
                </a:solidFill>
              </a:defRPr>
            </a:pPr>
            <a:r>
              <a:rPr lang="el-GR" noProof="1"/>
              <a:t>Μετά το τέλος του παιχνιδιού, οι μαθητές κατανόησαν</a:t>
            </a:r>
          </a:p>
          <a:p>
            <a:pPr marL="1162050" lvl="2" indent="-285750">
              <a:spcBef>
                <a:spcPts val="600"/>
              </a:spcBef>
              <a:defRPr sz="2000">
                <a:solidFill>
                  <a:srgbClr val="000000"/>
                </a:solidFill>
              </a:defRPr>
            </a:pPr>
            <a:r>
              <a:rPr lang="el-GR" noProof="1"/>
              <a:t>Λεπτομερώς τα συμπτώματα ασθενειών</a:t>
            </a:r>
          </a:p>
          <a:p>
            <a:pPr marL="1162050" lvl="2" indent="-285750">
              <a:spcBef>
                <a:spcPts val="600"/>
              </a:spcBef>
              <a:defRPr sz="2000">
                <a:solidFill>
                  <a:srgbClr val="000000"/>
                </a:solidFill>
              </a:defRPr>
            </a:pPr>
            <a:r>
              <a:rPr lang="el-GR" noProof="1"/>
              <a:t>Την αλληλεπίδραση της κάθε ασθένειας με το ανθρώπινο σώμα</a:t>
            </a:r>
          </a:p>
          <a:p>
            <a:pPr marL="1162050" lvl="2" indent="-285750">
              <a:spcBef>
                <a:spcPts val="600"/>
              </a:spcBef>
              <a:defRPr sz="2000">
                <a:solidFill>
                  <a:srgbClr val="000000"/>
                </a:solidFill>
              </a:defRPr>
            </a:pPr>
            <a:r>
              <a:rPr lang="el-GR" noProof="1"/>
              <a:t>Την επίπτωση της μεταδιδόμενης νόσου στην κοινωνία</a:t>
            </a:r>
          </a:p>
        </p:txBody>
      </p:sp>
      <p:sp>
        <p:nvSpPr>
          <p:cNvPr id="239"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32</a:t>
            </a:fld>
            <a:endParaRPr/>
          </a:p>
        </p:txBody>
      </p:sp>
      <p:pic>
        <p:nvPicPr>
          <p:cNvPr id="4" name="Picture 3" descr="A picture containing text, clipart&#10;&#10;Description automatically generated">
            <a:extLst>
              <a:ext uri="{FF2B5EF4-FFF2-40B4-BE49-F238E27FC236}">
                <a16:creationId xmlns:a16="http://schemas.microsoft.com/office/drawing/2014/main" id="{6645171C-6EBD-0543-8645-42543BB85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641" y="34504"/>
            <a:ext cx="964683" cy="850900"/>
          </a:xfrm>
          <a:prstGeom prst="rect">
            <a:avLst/>
          </a:prstGeom>
        </p:spPr>
      </p:pic>
    </p:spTree>
    <p:extLst>
      <p:ext uri="{BB962C8B-B14F-4D97-AF65-F5344CB8AC3E}">
        <p14:creationId xmlns:p14="http://schemas.microsoft.com/office/powerpoint/2010/main" val="93966491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4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24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24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24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2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24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24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24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build="p"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prstGeom prst="rect">
            <a:avLst/>
          </a:prstGeom>
        </p:spPr>
        <p:txBody>
          <a:bodyPr/>
          <a:lstStyle/>
          <a:p>
            <a:pPr>
              <a:defRPr>
                <a:effectLst/>
              </a:defRPr>
            </a:pPr>
            <a:r>
              <a:t>Εφαρμογές σε σχολεία</a:t>
            </a:r>
          </a:p>
        </p:txBody>
      </p:sp>
      <p:sp>
        <p:nvSpPr>
          <p:cNvPr id="253" name="Content Placeholder 2"/>
          <p:cNvSpPr txBox="1">
            <a:spLocks noGrp="1"/>
          </p:cNvSpPr>
          <p:nvPr>
            <p:ph sz="quarter" idx="1"/>
          </p:nvPr>
        </p:nvSpPr>
        <p:spPr>
          <a:xfrm>
            <a:off x="612648" y="1600200"/>
            <a:ext cx="5226656" cy="4495800"/>
          </a:xfrm>
          <a:prstGeom prst="rect">
            <a:avLst/>
          </a:prstGeom>
        </p:spPr>
        <p:txBody>
          <a:bodyPr/>
          <a:lstStyle/>
          <a:p>
            <a:pPr>
              <a:buBlip>
                <a:blip r:embed="rId2"/>
              </a:buBlip>
            </a:pPr>
            <a:r>
              <a:rPr dirty="0" err="1"/>
              <a:t>Α</a:t>
            </a:r>
            <a:r>
              <a:rPr dirty="0"/>
              <a:t>π</a:t>
            </a:r>
            <a:r>
              <a:rPr dirty="0" err="1"/>
              <a:t>ό</a:t>
            </a:r>
            <a:r>
              <a:rPr dirty="0"/>
              <a:t> </a:t>
            </a:r>
            <a:r>
              <a:rPr dirty="0" err="1"/>
              <a:t>το</a:t>
            </a:r>
            <a:r>
              <a:rPr dirty="0"/>
              <a:t> 2012 </a:t>
            </a:r>
            <a:r>
              <a:rPr dirty="0" err="1"/>
              <a:t>χρησιμο</a:t>
            </a:r>
            <a:r>
              <a:rPr dirty="0"/>
              <a:t>π</a:t>
            </a:r>
            <a:r>
              <a:rPr dirty="0" err="1"/>
              <a:t>οιήθηκ</a:t>
            </a:r>
            <a:r>
              <a:rPr dirty="0"/>
              <a:t>α</a:t>
            </a:r>
            <a:r>
              <a:rPr dirty="0" err="1"/>
              <a:t>ν</a:t>
            </a:r>
            <a:r>
              <a:rPr dirty="0"/>
              <a:t> </a:t>
            </a:r>
            <a:r>
              <a:rPr dirty="0" err="1"/>
              <a:t>κινητές</a:t>
            </a:r>
            <a:r>
              <a:rPr dirty="0"/>
              <a:t> </a:t>
            </a:r>
            <a:r>
              <a:rPr dirty="0" err="1"/>
              <a:t>συσκευές</a:t>
            </a:r>
            <a:r>
              <a:rPr dirty="0"/>
              <a:t> </a:t>
            </a:r>
          </a:p>
          <a:p>
            <a:pPr marL="742950" lvl="1" indent="-285750">
              <a:spcBef>
                <a:spcPts val="600"/>
              </a:spcBef>
              <a:defRPr sz="2000">
                <a:solidFill>
                  <a:srgbClr val="000000"/>
                </a:solidFill>
              </a:defRPr>
            </a:pPr>
            <a:r>
              <a:rPr dirty="0" err="1"/>
              <a:t>γι</a:t>
            </a:r>
            <a:r>
              <a:rPr dirty="0"/>
              <a:t>α α</a:t>
            </a:r>
            <a:r>
              <a:rPr dirty="0" err="1"/>
              <a:t>λληλε</a:t>
            </a:r>
            <a:r>
              <a:rPr dirty="0"/>
              <a:t>π</a:t>
            </a:r>
            <a:r>
              <a:rPr dirty="0" err="1"/>
              <a:t>ιδρ</a:t>
            </a:r>
            <a:r>
              <a:rPr dirty="0"/>
              <a:t>α</a:t>
            </a:r>
            <a:r>
              <a:rPr dirty="0" err="1"/>
              <a:t>στική</a:t>
            </a:r>
            <a:r>
              <a:rPr dirty="0"/>
              <a:t> </a:t>
            </a:r>
            <a:r>
              <a:rPr dirty="0" err="1"/>
              <a:t>μάθηση</a:t>
            </a:r>
            <a:r>
              <a:rPr dirty="0"/>
              <a:t> (Pleasant City Elementary School, Florida) - </a:t>
            </a:r>
            <a:r>
              <a:rPr dirty="0" err="1"/>
              <a:t>ibooks</a:t>
            </a:r>
            <a:endParaRPr dirty="0"/>
          </a:p>
          <a:p>
            <a:pPr marL="742950" lvl="1" indent="-285750">
              <a:spcBef>
                <a:spcPts val="600"/>
              </a:spcBef>
              <a:defRPr sz="2000">
                <a:solidFill>
                  <a:srgbClr val="000000"/>
                </a:solidFill>
              </a:defRPr>
            </a:pPr>
            <a:r>
              <a:rPr dirty="0" err="1"/>
              <a:t>γι</a:t>
            </a:r>
            <a:r>
              <a:rPr dirty="0"/>
              <a:t>α </a:t>
            </a:r>
            <a:r>
              <a:rPr dirty="0" err="1"/>
              <a:t>ε</a:t>
            </a:r>
            <a:r>
              <a:rPr dirty="0"/>
              <a:t>π</a:t>
            </a:r>
            <a:r>
              <a:rPr dirty="0" err="1"/>
              <a:t>ικοινωνί</a:t>
            </a:r>
            <a:r>
              <a:rPr dirty="0"/>
              <a:t>α </a:t>
            </a:r>
            <a:r>
              <a:rPr dirty="0" err="1"/>
              <a:t>σε</a:t>
            </a:r>
            <a:r>
              <a:rPr dirty="0"/>
              <a:t> π</a:t>
            </a:r>
            <a:r>
              <a:rPr dirty="0" err="1"/>
              <a:t>ρ</a:t>
            </a:r>
            <a:r>
              <a:rPr dirty="0"/>
              <a:t>α</a:t>
            </a:r>
            <a:r>
              <a:rPr dirty="0" err="1"/>
              <a:t>γμ</a:t>
            </a:r>
            <a:r>
              <a:rPr dirty="0"/>
              <a:t>α</a:t>
            </a:r>
            <a:r>
              <a:rPr dirty="0" err="1"/>
              <a:t>τικό</a:t>
            </a:r>
            <a:r>
              <a:rPr dirty="0"/>
              <a:t> </a:t>
            </a:r>
            <a:r>
              <a:rPr dirty="0" err="1"/>
              <a:t>χρόνο</a:t>
            </a:r>
            <a:r>
              <a:rPr dirty="0"/>
              <a:t> </a:t>
            </a:r>
            <a:r>
              <a:rPr dirty="0" err="1"/>
              <a:t>κ</a:t>
            </a:r>
            <a:r>
              <a:rPr dirty="0"/>
              <a:t>α</a:t>
            </a:r>
            <a:r>
              <a:rPr dirty="0" err="1"/>
              <a:t>ι</a:t>
            </a:r>
            <a:r>
              <a:rPr dirty="0"/>
              <a:t> α</a:t>
            </a:r>
            <a:r>
              <a:rPr dirty="0" err="1"/>
              <a:t>ν</a:t>
            </a:r>
            <a:r>
              <a:rPr dirty="0"/>
              <a:t>α</a:t>
            </a:r>
            <a:r>
              <a:rPr dirty="0" err="1"/>
              <a:t>τροφοδότηση</a:t>
            </a:r>
            <a:r>
              <a:rPr dirty="0"/>
              <a:t> α</a:t>
            </a:r>
            <a:r>
              <a:rPr dirty="0" err="1"/>
              <a:t>νάμεσ</a:t>
            </a:r>
            <a:r>
              <a:rPr dirty="0"/>
              <a:t>α </a:t>
            </a:r>
            <a:r>
              <a:rPr dirty="0" err="1"/>
              <a:t>σε</a:t>
            </a:r>
            <a:r>
              <a:rPr dirty="0"/>
              <a:t> </a:t>
            </a:r>
            <a:r>
              <a:rPr dirty="0" err="1"/>
              <a:t>εκ</a:t>
            </a:r>
            <a:r>
              <a:rPr dirty="0"/>
              <a:t>πα</a:t>
            </a:r>
            <a:r>
              <a:rPr dirty="0" err="1"/>
              <a:t>ιδευτικούς</a:t>
            </a:r>
            <a:r>
              <a:rPr dirty="0"/>
              <a:t>, </a:t>
            </a:r>
            <a:r>
              <a:rPr dirty="0" err="1"/>
              <a:t>μ</a:t>
            </a:r>
            <a:r>
              <a:rPr dirty="0"/>
              <a:t>α</a:t>
            </a:r>
            <a:r>
              <a:rPr dirty="0" err="1"/>
              <a:t>θητές</a:t>
            </a:r>
            <a:r>
              <a:rPr dirty="0"/>
              <a:t> </a:t>
            </a:r>
            <a:r>
              <a:rPr dirty="0" err="1"/>
              <a:t>κ</a:t>
            </a:r>
            <a:r>
              <a:rPr dirty="0"/>
              <a:t>α</a:t>
            </a:r>
            <a:r>
              <a:rPr dirty="0" err="1"/>
              <a:t>ι</a:t>
            </a:r>
            <a:r>
              <a:rPr dirty="0"/>
              <a:t> </a:t>
            </a:r>
            <a:r>
              <a:rPr dirty="0" err="1"/>
              <a:t>γονείς</a:t>
            </a:r>
            <a:r>
              <a:rPr dirty="0"/>
              <a:t>, </a:t>
            </a:r>
            <a:r>
              <a:rPr dirty="0" err="1"/>
              <a:t>γι</a:t>
            </a:r>
            <a:r>
              <a:rPr dirty="0"/>
              <a:t>α </a:t>
            </a:r>
            <a:r>
              <a:rPr dirty="0" err="1"/>
              <a:t>χρήση</a:t>
            </a:r>
            <a:r>
              <a:rPr dirty="0"/>
              <a:t> </a:t>
            </a:r>
            <a:r>
              <a:rPr dirty="0" err="1"/>
              <a:t>εφ</a:t>
            </a:r>
            <a:r>
              <a:rPr dirty="0"/>
              <a:t>α</a:t>
            </a:r>
            <a:r>
              <a:rPr dirty="0" err="1"/>
              <a:t>ρμογών</a:t>
            </a:r>
            <a:r>
              <a:rPr dirty="0"/>
              <a:t> </a:t>
            </a:r>
            <a:r>
              <a:rPr dirty="0" err="1"/>
              <a:t>με</a:t>
            </a:r>
            <a:r>
              <a:rPr dirty="0"/>
              <a:t> </a:t>
            </a:r>
            <a:r>
              <a:rPr dirty="0" err="1"/>
              <a:t>σκο</a:t>
            </a:r>
            <a:r>
              <a:rPr dirty="0"/>
              <a:t>π</a:t>
            </a:r>
            <a:r>
              <a:rPr dirty="0" err="1"/>
              <a:t>ό</a:t>
            </a:r>
            <a:r>
              <a:rPr dirty="0"/>
              <a:t> </a:t>
            </a:r>
            <a:r>
              <a:rPr dirty="0" err="1"/>
              <a:t>την</a:t>
            </a:r>
            <a:r>
              <a:rPr dirty="0"/>
              <a:t> </a:t>
            </a:r>
            <a:r>
              <a:rPr dirty="0" err="1"/>
              <a:t>υ</a:t>
            </a:r>
            <a:r>
              <a:rPr dirty="0"/>
              <a:t>π</a:t>
            </a:r>
            <a:r>
              <a:rPr dirty="0" err="1"/>
              <a:t>οστήριξη</a:t>
            </a:r>
            <a:r>
              <a:rPr dirty="0"/>
              <a:t> </a:t>
            </a:r>
            <a:r>
              <a:rPr dirty="0" err="1"/>
              <a:t>μ</a:t>
            </a:r>
            <a:r>
              <a:rPr dirty="0"/>
              <a:t>α</a:t>
            </a:r>
            <a:r>
              <a:rPr dirty="0" err="1"/>
              <a:t>θητών</a:t>
            </a:r>
            <a:r>
              <a:rPr dirty="0"/>
              <a:t> </a:t>
            </a:r>
            <a:r>
              <a:rPr dirty="0" err="1"/>
              <a:t>με</a:t>
            </a:r>
            <a:r>
              <a:rPr dirty="0"/>
              <a:t> </a:t>
            </a:r>
            <a:r>
              <a:rPr dirty="0" err="1"/>
              <a:t>ειδικές</a:t>
            </a:r>
            <a:r>
              <a:rPr dirty="0"/>
              <a:t> α</a:t>
            </a:r>
            <a:r>
              <a:rPr dirty="0" err="1"/>
              <a:t>νάγκες</a:t>
            </a:r>
            <a:r>
              <a:rPr dirty="0"/>
              <a:t>, </a:t>
            </a:r>
            <a:r>
              <a:rPr dirty="0" err="1"/>
              <a:t>ό</a:t>
            </a:r>
            <a:r>
              <a:rPr dirty="0"/>
              <a:t>π</a:t>
            </a:r>
            <a:r>
              <a:rPr dirty="0" err="1"/>
              <a:t>ως</a:t>
            </a:r>
            <a:r>
              <a:rPr dirty="0"/>
              <a:t> α</a:t>
            </a:r>
            <a:r>
              <a:rPr dirty="0" err="1"/>
              <a:t>υτισμό</a:t>
            </a:r>
            <a:r>
              <a:rPr dirty="0"/>
              <a:t> (Belle View Elementary School, Virginia)</a:t>
            </a:r>
          </a:p>
        </p:txBody>
      </p:sp>
      <p:sp>
        <p:nvSpPr>
          <p:cNvPr id="251"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33</a:t>
            </a:fld>
            <a:endParaRPr/>
          </a:p>
        </p:txBody>
      </p:sp>
      <p:pic>
        <p:nvPicPr>
          <p:cNvPr id="254" name="Picture 2" descr="Picture 2"/>
          <p:cNvPicPr>
            <a:picLocks noChangeAspect="1"/>
          </p:cNvPicPr>
          <p:nvPr/>
        </p:nvPicPr>
        <p:blipFill>
          <a:blip r:embed="rId3"/>
          <a:stretch>
            <a:fillRect/>
          </a:stretch>
        </p:blipFill>
        <p:spPr>
          <a:xfrm>
            <a:off x="5839304" y="2420888"/>
            <a:ext cx="3278586" cy="3240337"/>
          </a:xfrm>
          <a:prstGeom prst="rect">
            <a:avLst/>
          </a:prstGeom>
          <a:ln w="12700">
            <a:miter lim="400000"/>
          </a:ln>
        </p:spPr>
      </p:pic>
    </p:spTree>
    <p:extLst>
      <p:ext uri="{BB962C8B-B14F-4D97-AF65-F5344CB8AC3E}">
        <p14:creationId xmlns:p14="http://schemas.microsoft.com/office/powerpoint/2010/main" val="2803524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itle 1"/>
          <p:cNvSpPr txBox="1">
            <a:spLocks noGrp="1"/>
          </p:cNvSpPr>
          <p:nvPr>
            <p:ph type="title"/>
          </p:nvPr>
        </p:nvSpPr>
        <p:spPr>
          <a:prstGeom prst="rect">
            <a:avLst/>
          </a:prstGeom>
        </p:spPr>
        <p:txBody>
          <a:bodyPr/>
          <a:lstStyle/>
          <a:p>
            <a:pPr>
              <a:defRPr>
                <a:effectLst/>
              </a:defRPr>
            </a:pPr>
            <a:r>
              <a:t>Εφαρμογές σε σχολεία</a:t>
            </a:r>
          </a:p>
        </p:txBody>
      </p:sp>
      <p:sp>
        <p:nvSpPr>
          <p:cNvPr id="258" name="Content Placeholder 2"/>
          <p:cNvSpPr txBox="1">
            <a:spLocks noGrp="1"/>
          </p:cNvSpPr>
          <p:nvPr>
            <p:ph sz="quarter" idx="1"/>
          </p:nvPr>
        </p:nvSpPr>
        <p:spPr>
          <a:prstGeom prst="rect">
            <a:avLst/>
          </a:prstGeom>
        </p:spPr>
        <p:txBody>
          <a:bodyPr/>
          <a:lstStyle/>
          <a:p>
            <a:pPr>
              <a:buBlip>
                <a:blip r:embed="rId2"/>
              </a:buBlip>
            </a:pPr>
            <a:r>
              <a:t>Από το 2012 χρησιμοποιήθηκαν κινητές συσκευές </a:t>
            </a:r>
          </a:p>
          <a:p>
            <a:pPr marL="742950" lvl="1" indent="-285750">
              <a:spcBef>
                <a:spcPts val="600"/>
              </a:spcBef>
              <a:defRPr sz="2000">
                <a:solidFill>
                  <a:srgbClr val="000000"/>
                </a:solidFill>
              </a:defRPr>
            </a:pPr>
            <a:r>
              <a:t>βελτίωση της ανάγνωσης (Auburn School, Maryland) και </a:t>
            </a:r>
          </a:p>
          <a:p>
            <a:pPr marL="742950" lvl="1" indent="-285750">
              <a:spcBef>
                <a:spcPts val="600"/>
              </a:spcBef>
              <a:defRPr sz="2000">
                <a:solidFill>
                  <a:srgbClr val="000000"/>
                </a:solidFill>
              </a:defRPr>
            </a:pPr>
            <a:r>
              <a:t>για αναθέσεις εργασιών και βαθμολογήσεις (Lodi Unified School District, California)</a:t>
            </a:r>
          </a:p>
          <a:p>
            <a:pPr marL="742950" lvl="1" indent="-285750">
              <a:spcBef>
                <a:spcPts val="600"/>
              </a:spcBef>
              <a:defRPr sz="2000">
                <a:solidFill>
                  <a:srgbClr val="000000"/>
                </a:solidFill>
              </a:defRPr>
            </a:pPr>
            <a:r>
              <a:t>στο Roslyn High School στο Long Island για να δημιουργήσουν ψηφιακά χαρτοφυλάκια (digital portfolios)</a:t>
            </a:r>
          </a:p>
        </p:txBody>
      </p:sp>
      <p:sp>
        <p:nvSpPr>
          <p:cNvPr id="256"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34</a:t>
            </a:fld>
            <a:endParaRPr/>
          </a:p>
        </p:txBody>
      </p:sp>
      <p:pic>
        <p:nvPicPr>
          <p:cNvPr id="259" name="Picture 2" descr="Picture 2"/>
          <p:cNvPicPr>
            <a:picLocks noChangeAspect="1"/>
          </p:cNvPicPr>
          <p:nvPr/>
        </p:nvPicPr>
        <p:blipFill>
          <a:blip r:embed="rId3"/>
          <a:stretch>
            <a:fillRect/>
          </a:stretch>
        </p:blipFill>
        <p:spPr>
          <a:xfrm>
            <a:off x="3115521" y="4021240"/>
            <a:ext cx="2912957" cy="2041427"/>
          </a:xfrm>
          <a:prstGeom prst="rect">
            <a:avLst/>
          </a:prstGeom>
          <a:ln w="12700">
            <a:miter lim="400000"/>
          </a:ln>
        </p:spPr>
      </p:pic>
    </p:spTree>
    <p:extLst>
      <p:ext uri="{BB962C8B-B14F-4D97-AF65-F5344CB8AC3E}">
        <p14:creationId xmlns:p14="http://schemas.microsoft.com/office/powerpoint/2010/main" val="2520985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le 1"/>
          <p:cNvSpPr txBox="1">
            <a:spLocks noGrp="1"/>
          </p:cNvSpPr>
          <p:nvPr>
            <p:ph type="title"/>
          </p:nvPr>
        </p:nvSpPr>
        <p:spPr>
          <a:prstGeom prst="rect">
            <a:avLst/>
          </a:prstGeom>
        </p:spPr>
        <p:txBody>
          <a:bodyPr/>
          <a:lstStyle/>
          <a:p>
            <a:pPr>
              <a:defRPr>
                <a:effectLst/>
              </a:defRPr>
            </a:pPr>
            <a:r>
              <a:t>Στην Ελλάδα</a:t>
            </a:r>
          </a:p>
        </p:txBody>
      </p:sp>
      <p:sp>
        <p:nvSpPr>
          <p:cNvPr id="263" name="Content Placeholder 2"/>
          <p:cNvSpPr txBox="1">
            <a:spLocks noGrp="1"/>
          </p:cNvSpPr>
          <p:nvPr>
            <p:ph sz="quarter" idx="1"/>
          </p:nvPr>
        </p:nvSpPr>
        <p:spPr>
          <a:prstGeom prst="rect">
            <a:avLst/>
          </a:prstGeom>
        </p:spPr>
        <p:txBody>
          <a:bodyPr>
            <a:normAutofit/>
          </a:bodyPr>
          <a:lstStyle/>
          <a:p>
            <a:pPr lvl="1">
              <a:defRPr>
                <a:solidFill>
                  <a:srgbClr val="000000"/>
                </a:solidFill>
              </a:defRPr>
            </a:pPr>
            <a:r>
              <a:rPr lang="el-GR" noProof="1"/>
              <a:t>Στην Ελλάδα, την εμφάνισή του σε τέσσερα ελληνικά σχολεία έχει κάνει το iPad: στο Κολέγιο Ρόδου, τα Εκπαιδευτήρια Δούκα, τα Εκπαιδευτήρια «Πλάτων» και στο δημόσιο Πρότυπο Πειραματικό Σχολείο του Πανεπιστημίου Αθηνών</a:t>
            </a:r>
          </a:p>
          <a:p>
            <a:pPr lvl="1">
              <a:defRPr>
                <a:solidFill>
                  <a:srgbClr val="000000"/>
                </a:solidFill>
              </a:defRPr>
            </a:pPr>
            <a:r>
              <a:rPr lang="el-GR" noProof="1"/>
              <a:t>Οι μαθητές αρκετών τάξεων έχουν αποκτήσει και χρησιμοποιούν την ταμπλέτα, μέσα και έξω από τη σχολική αίθουσα</a:t>
            </a:r>
          </a:p>
          <a:p>
            <a:pPr lvl="1">
              <a:defRPr>
                <a:solidFill>
                  <a:srgbClr val="000000"/>
                </a:solidFill>
              </a:defRPr>
            </a:pPr>
            <a:r>
              <a:rPr lang="el-GR" noProof="1"/>
              <a:t>Σε σχολείο της Κατερίνης για Περιβαλλοντική Εκπαίδευση</a:t>
            </a:r>
          </a:p>
          <a:p>
            <a:pPr lvl="1">
              <a:defRPr>
                <a:solidFill>
                  <a:srgbClr val="000000"/>
                </a:solidFill>
              </a:defRPr>
            </a:pPr>
            <a:r>
              <a:rPr lang="el-GR" noProof="1"/>
              <a:t>Σε Δημοτικό σχολείο της Πάτρας στα πλαίσια προγράμματος ευέλικτης ζώνης</a:t>
            </a:r>
          </a:p>
        </p:txBody>
      </p:sp>
      <p:sp>
        <p:nvSpPr>
          <p:cNvPr id="261"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35</a:t>
            </a:fld>
            <a:endParaRPr/>
          </a:p>
        </p:txBody>
      </p:sp>
    </p:spTree>
    <p:extLst>
      <p:ext uri="{BB962C8B-B14F-4D97-AF65-F5344CB8AC3E}">
        <p14:creationId xmlns:p14="http://schemas.microsoft.com/office/powerpoint/2010/main" val="1116886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7BD14-44FD-504D-8716-9ED2D23A7B1E}"/>
              </a:ext>
            </a:extLst>
          </p:cNvPr>
          <p:cNvSpPr>
            <a:spLocks noGrp="1"/>
          </p:cNvSpPr>
          <p:nvPr>
            <p:ph type="title"/>
          </p:nvPr>
        </p:nvSpPr>
        <p:spPr/>
        <p:txBody>
          <a:bodyPr/>
          <a:lstStyle/>
          <a:p>
            <a:r>
              <a:rPr lang="el-GR" dirty="0" err="1"/>
              <a:t>Εκπαιδευτικ</a:t>
            </a:r>
            <a:r>
              <a:rPr lang="en-US" dirty="0" err="1"/>
              <a:t>ό</a:t>
            </a:r>
            <a:r>
              <a:rPr lang="el-GR" dirty="0"/>
              <a:t> Λογισμικό: </a:t>
            </a:r>
            <a:r>
              <a:rPr lang="en-US" dirty="0"/>
              <a:t>Rocket-</a:t>
            </a:r>
            <a:r>
              <a:rPr lang="el-GR" dirty="0"/>
              <a:t>Εφαρμογές</a:t>
            </a:r>
            <a:endParaRPr lang="en-GR" dirty="0"/>
          </a:p>
        </p:txBody>
      </p:sp>
      <p:sp>
        <p:nvSpPr>
          <p:cNvPr id="3" name="Content Placeholder 2">
            <a:extLst>
              <a:ext uri="{FF2B5EF4-FFF2-40B4-BE49-F238E27FC236}">
                <a16:creationId xmlns:a16="http://schemas.microsoft.com/office/drawing/2014/main" id="{648C9293-408D-AE4B-B8B8-C08BE06C3610}"/>
              </a:ext>
            </a:extLst>
          </p:cNvPr>
          <p:cNvSpPr>
            <a:spLocks noGrp="1"/>
          </p:cNvSpPr>
          <p:nvPr>
            <p:ph sz="quarter" idx="1"/>
          </p:nvPr>
        </p:nvSpPr>
        <p:spPr/>
        <p:txBody>
          <a:bodyPr>
            <a:normAutofit/>
          </a:bodyPr>
          <a:lstStyle/>
          <a:p>
            <a:pPr lvl="1"/>
            <a:r>
              <a:rPr lang="el-GR" sz="1800" dirty="0"/>
              <a:t>Φορητές εκπαιδευτικές εφαρμογές για τη βελτίωση της αναγνωστικής ευχέρειας μαθητών με δυσλεξία</a:t>
            </a:r>
          </a:p>
          <a:p>
            <a:pPr lvl="1"/>
            <a:r>
              <a:rPr lang="el-GR" sz="1800" dirty="0"/>
              <a:t>Γίνεται συνδυασμός των </a:t>
            </a:r>
            <a:r>
              <a:rPr lang="el-GR" sz="1800" b="1" dirty="0"/>
              <a:t>επαναλαμβανόμενων αναγνώσεων</a:t>
            </a:r>
            <a:r>
              <a:rPr lang="el-GR" sz="1800" dirty="0"/>
              <a:t> και της στρατηγικής </a:t>
            </a:r>
            <a:r>
              <a:rPr lang="el-GR" sz="1800" b="1" dirty="0" err="1"/>
              <a:t>read</a:t>
            </a:r>
            <a:r>
              <a:rPr lang="en-US" sz="1800" b="1" dirty="0" err="1"/>
              <a:t>ing</a:t>
            </a:r>
            <a:r>
              <a:rPr lang="el-GR" sz="1800" b="1" dirty="0"/>
              <a:t>-</a:t>
            </a:r>
            <a:r>
              <a:rPr lang="el-GR" sz="1800" b="1" dirty="0" err="1"/>
              <a:t>while-listening</a:t>
            </a:r>
            <a:endParaRPr lang="el-GR" sz="1800" b="1" dirty="0"/>
          </a:p>
          <a:p>
            <a:pPr lvl="1"/>
            <a:r>
              <a:rPr lang="el-GR" sz="1800" dirty="0"/>
              <a:t>Προβλέπεται η </a:t>
            </a:r>
            <a:r>
              <a:rPr lang="el-GR" sz="1800" dirty="0" err="1"/>
              <a:t>αυτοπαρακολούθηση</a:t>
            </a:r>
            <a:r>
              <a:rPr lang="el-GR" sz="1800" dirty="0"/>
              <a:t> της επίδοσης και η αυτορρύθμιση</a:t>
            </a:r>
          </a:p>
        </p:txBody>
      </p:sp>
      <p:pic>
        <p:nvPicPr>
          <p:cNvPr id="4" name="Picture 3">
            <a:extLst>
              <a:ext uri="{FF2B5EF4-FFF2-40B4-BE49-F238E27FC236}">
                <a16:creationId xmlns:a16="http://schemas.microsoft.com/office/drawing/2014/main" id="{9EA6054D-9E6C-1844-8A04-98C523A23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928229"/>
            <a:ext cx="2699761" cy="2026620"/>
          </a:xfrm>
          <a:prstGeom prst="rect">
            <a:avLst/>
          </a:prstGeom>
        </p:spPr>
      </p:pic>
      <p:pic>
        <p:nvPicPr>
          <p:cNvPr id="5" name="Picture 4">
            <a:extLst>
              <a:ext uri="{FF2B5EF4-FFF2-40B4-BE49-F238E27FC236}">
                <a16:creationId xmlns:a16="http://schemas.microsoft.com/office/drawing/2014/main" id="{CFB71288-5CC8-0A4E-8403-C9E1A6B09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204" y="3928229"/>
            <a:ext cx="2699760" cy="2026620"/>
          </a:xfrm>
          <a:prstGeom prst="rect">
            <a:avLst/>
          </a:prstGeom>
        </p:spPr>
      </p:pic>
    </p:spTree>
    <p:extLst>
      <p:ext uri="{BB962C8B-B14F-4D97-AF65-F5344CB8AC3E}">
        <p14:creationId xmlns:p14="http://schemas.microsoft.com/office/powerpoint/2010/main" val="2641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C4EE-C04A-FC1C-890D-A75F72B888F1}"/>
              </a:ext>
            </a:extLst>
          </p:cNvPr>
          <p:cNvSpPr>
            <a:spLocks noGrp="1"/>
          </p:cNvSpPr>
          <p:nvPr>
            <p:ph type="title"/>
          </p:nvPr>
        </p:nvSpPr>
        <p:spPr/>
        <p:txBody>
          <a:bodyPr/>
          <a:lstStyle/>
          <a:p>
            <a:r>
              <a:rPr lang="el-GR" dirty="0"/>
              <a:t>Παραδείγματα εφαρμογών </a:t>
            </a:r>
            <a:r>
              <a:rPr lang="en-US" dirty="0"/>
              <a:t>serious games</a:t>
            </a:r>
            <a:endParaRPr lang="en-GR" dirty="0"/>
          </a:p>
        </p:txBody>
      </p:sp>
      <p:sp>
        <p:nvSpPr>
          <p:cNvPr id="3" name="Content Placeholder 2">
            <a:extLst>
              <a:ext uri="{FF2B5EF4-FFF2-40B4-BE49-F238E27FC236}">
                <a16:creationId xmlns:a16="http://schemas.microsoft.com/office/drawing/2014/main" id="{7CD029E5-979E-EBEA-8AAE-D3597AA18ED1}"/>
              </a:ext>
            </a:extLst>
          </p:cNvPr>
          <p:cNvSpPr>
            <a:spLocks noGrp="1"/>
          </p:cNvSpPr>
          <p:nvPr>
            <p:ph sz="quarter" idx="1"/>
          </p:nvPr>
        </p:nvSpPr>
        <p:spPr/>
        <p:txBody>
          <a:bodyPr/>
          <a:lstStyle/>
          <a:p>
            <a:r>
              <a:rPr lang="el-GR" dirty="0"/>
              <a:t>Το παιχνίδι έχει σχεδιαστεί για να προσφέρει ένα </a:t>
            </a:r>
            <a:r>
              <a:rPr lang="el-GR" dirty="0" err="1"/>
              <a:t>διαδραστικό</a:t>
            </a:r>
            <a:r>
              <a:rPr lang="el-GR" dirty="0"/>
              <a:t> πλαίσιο μάθησης σχετικά με τα χρέη και παίζεται σε μια πόλη χρησιμοποιώντας ένα </a:t>
            </a:r>
            <a:r>
              <a:rPr lang="en-GB" dirty="0"/>
              <a:t>tablet. </a:t>
            </a:r>
          </a:p>
          <a:p>
            <a:r>
              <a:rPr lang="el-GR" dirty="0"/>
              <a:t>Ο στόχος του παιχνιδιού είναι οι παίκτες να μειώσουν τα χρέη τους.</a:t>
            </a:r>
            <a:endParaRPr lang="en-US" dirty="0"/>
          </a:p>
          <a:p>
            <a:r>
              <a:rPr lang="el-GR" dirty="0"/>
              <a:t>Οι μαθητές κινούνται μέσα στην πόλη μέσω ενός ψηφιακού χάρτη, ρωτώντας περαστικούς ή επισκέπτονται διάφορες τοποθεσίες για λήψη βοήθειας. </a:t>
            </a:r>
            <a:endParaRPr lang="en-GR" dirty="0"/>
          </a:p>
        </p:txBody>
      </p:sp>
      <p:sp>
        <p:nvSpPr>
          <p:cNvPr id="4" name="Slide Number Placeholder 3">
            <a:extLst>
              <a:ext uri="{FF2B5EF4-FFF2-40B4-BE49-F238E27FC236}">
                <a16:creationId xmlns:a16="http://schemas.microsoft.com/office/drawing/2014/main" id="{F942B511-ECF4-1011-8DA0-A4DF420B3A51}"/>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37</a:t>
            </a:fld>
            <a:endParaRPr lang="el-GR" altLang="en-US" dirty="0"/>
          </a:p>
        </p:txBody>
      </p:sp>
      <p:pic>
        <p:nvPicPr>
          <p:cNvPr id="1026" name="Picture 2">
            <a:extLst>
              <a:ext uri="{FF2B5EF4-FFF2-40B4-BE49-F238E27FC236}">
                <a16:creationId xmlns:a16="http://schemas.microsoft.com/office/drawing/2014/main" id="{0AB931B4-C058-8201-8324-4934E5D89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509120"/>
            <a:ext cx="2567260" cy="222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765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ED86-F3A5-8A37-01A4-FF7BB8B7AE29}"/>
              </a:ext>
            </a:extLst>
          </p:cNvPr>
          <p:cNvSpPr>
            <a:spLocks noGrp="1"/>
          </p:cNvSpPr>
          <p:nvPr>
            <p:ph type="title"/>
          </p:nvPr>
        </p:nvSpPr>
        <p:spPr/>
        <p:txBody>
          <a:bodyPr/>
          <a:lstStyle/>
          <a:p>
            <a:r>
              <a:rPr lang="el-GR" dirty="0"/>
              <a:t>Παράδειγμα εκπαιδευτικής εφαρμογής προσομοίωσης</a:t>
            </a:r>
            <a:endParaRPr lang="en-GR" dirty="0"/>
          </a:p>
        </p:txBody>
      </p:sp>
      <p:sp>
        <p:nvSpPr>
          <p:cNvPr id="5" name="Content Placeholder 4">
            <a:extLst>
              <a:ext uri="{FF2B5EF4-FFF2-40B4-BE49-F238E27FC236}">
                <a16:creationId xmlns:a16="http://schemas.microsoft.com/office/drawing/2014/main" id="{7D7934B7-9D04-ED3B-811C-DE6CB21AE16F}"/>
              </a:ext>
            </a:extLst>
          </p:cNvPr>
          <p:cNvSpPr>
            <a:spLocks noGrp="1"/>
          </p:cNvSpPr>
          <p:nvPr>
            <p:ph sz="quarter" idx="1"/>
          </p:nvPr>
        </p:nvSpPr>
        <p:spPr>
          <a:xfrm>
            <a:off x="612648" y="1600200"/>
            <a:ext cx="8423848" cy="4495800"/>
          </a:xfrm>
        </p:spPr>
        <p:txBody>
          <a:bodyPr/>
          <a:lstStyle/>
          <a:p>
            <a:r>
              <a:rPr lang="el-GR" sz="1800" dirty="0"/>
              <a:t>Στο πλαίσιο της διδασκαλίας του ηλεκτρικού φορτίου μέσα στο άτομο, οι μαθητές χρησιμοποίησαν τα κινητά τηλέφωνα και τις ταμπλέτες που τους μοιράστηκαν με σκοπό την κατασκευή των ατόμων και των ιόντων διαφόρων χημικών στοιχείων. </a:t>
            </a:r>
            <a:endParaRPr lang="en-US" sz="1800" dirty="0"/>
          </a:p>
          <a:p>
            <a:r>
              <a:rPr lang="el-GR" sz="1800" dirty="0"/>
              <a:t>Κατά τη διάρκεια της κατασκευής, οι μαθητές μπορούσαν να υπολογίσουν το έλλειμμα ή το πλεόνασμα αρνητικού/θετικού ηλεκτρικού φορτίου. </a:t>
            </a:r>
            <a:endParaRPr lang="en-US" sz="1800" dirty="0"/>
          </a:p>
          <a:p>
            <a:r>
              <a:rPr lang="el-GR" sz="1800" dirty="0"/>
              <a:t>Οι μαθητές είχαν μια εμπειρία «επαυξημένης πραγματικότητας» του ατόμου, χρησιμοποιώντας το λογισμικό «</a:t>
            </a:r>
            <a:r>
              <a:rPr lang="en-GB" sz="1800" dirty="0" err="1"/>
              <a:t>iScienceAR</a:t>
            </a:r>
            <a:r>
              <a:rPr lang="en-GB" sz="1800" dirty="0"/>
              <a:t>» </a:t>
            </a:r>
            <a:r>
              <a:rPr lang="el-GR" sz="1800" dirty="0"/>
              <a:t>και το αντίστοιχο βιβλίο που είναι διαθέσιμο και στην ελληνική έκδοση «πήραν στα χέρια τους» διάφορα χημικά στοιχεία.</a:t>
            </a:r>
          </a:p>
          <a:p>
            <a:r>
              <a:rPr lang="el-GR" sz="1800" dirty="0"/>
              <a:t>Η διάρκεια του πειράματος ήταν περίπου 20 λεπτά.</a:t>
            </a:r>
            <a:endParaRPr lang="en-GR" sz="1800" dirty="0"/>
          </a:p>
        </p:txBody>
      </p:sp>
      <p:sp>
        <p:nvSpPr>
          <p:cNvPr id="4" name="Slide Number Placeholder 3">
            <a:extLst>
              <a:ext uri="{FF2B5EF4-FFF2-40B4-BE49-F238E27FC236}">
                <a16:creationId xmlns:a16="http://schemas.microsoft.com/office/drawing/2014/main" id="{E40E7748-B4F9-611B-2167-E7D08E696B72}"/>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38</a:t>
            </a:fld>
            <a:endParaRPr lang="el-GR" altLang="en-US" dirty="0"/>
          </a:p>
        </p:txBody>
      </p:sp>
      <p:pic>
        <p:nvPicPr>
          <p:cNvPr id="2050" name="Picture 2">
            <a:extLst>
              <a:ext uri="{FF2B5EF4-FFF2-40B4-BE49-F238E27FC236}">
                <a16:creationId xmlns:a16="http://schemas.microsoft.com/office/drawing/2014/main" id="{2E0D11E8-BE88-A225-44BE-06D726D33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5081872"/>
            <a:ext cx="1682935" cy="14708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C4DDF2-81AF-5907-CCA3-2E527CBDB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320" y="4960740"/>
            <a:ext cx="5220072" cy="1668660"/>
          </a:xfrm>
          <a:prstGeom prst="rect">
            <a:avLst/>
          </a:prstGeom>
        </p:spPr>
      </p:pic>
    </p:spTree>
    <p:extLst>
      <p:ext uri="{BB962C8B-B14F-4D97-AF65-F5344CB8AC3E}">
        <p14:creationId xmlns:p14="http://schemas.microsoft.com/office/powerpoint/2010/main" val="964573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8939-5ACC-2A06-7DCE-2DF214159DBD}"/>
              </a:ext>
            </a:extLst>
          </p:cNvPr>
          <p:cNvSpPr>
            <a:spLocks noGrp="1"/>
          </p:cNvSpPr>
          <p:nvPr>
            <p:ph type="title"/>
          </p:nvPr>
        </p:nvSpPr>
        <p:spPr/>
        <p:txBody>
          <a:bodyPr/>
          <a:lstStyle/>
          <a:p>
            <a:r>
              <a:rPr lang="el-GR" dirty="0"/>
              <a:t>Παράδειγμα εκπαιδευτικής χρήσης </a:t>
            </a:r>
            <a:r>
              <a:rPr lang="en-US" dirty="0"/>
              <a:t>QR codes</a:t>
            </a:r>
            <a:endParaRPr lang="en-GR" dirty="0"/>
          </a:p>
        </p:txBody>
      </p:sp>
      <p:sp>
        <p:nvSpPr>
          <p:cNvPr id="3" name="Content Placeholder 2">
            <a:extLst>
              <a:ext uri="{FF2B5EF4-FFF2-40B4-BE49-F238E27FC236}">
                <a16:creationId xmlns:a16="http://schemas.microsoft.com/office/drawing/2014/main" id="{0618636B-7588-26C2-9E48-F8C95B400553}"/>
              </a:ext>
            </a:extLst>
          </p:cNvPr>
          <p:cNvSpPr>
            <a:spLocks noGrp="1"/>
          </p:cNvSpPr>
          <p:nvPr>
            <p:ph sz="quarter" idx="1"/>
          </p:nvPr>
        </p:nvSpPr>
        <p:spPr/>
        <p:txBody>
          <a:bodyPr/>
          <a:lstStyle/>
          <a:p>
            <a:r>
              <a:rPr lang="el-GR" dirty="0"/>
              <a:t>Οι </a:t>
            </a:r>
            <a:r>
              <a:rPr lang="el-GR" dirty="0" err="1"/>
              <a:t>μαθητ</a:t>
            </a:r>
            <a:r>
              <a:rPr lang="en-GR" dirty="0"/>
              <a:t>έ</a:t>
            </a:r>
            <a:r>
              <a:rPr lang="el-GR" dirty="0"/>
              <a:t>ς περιηγούνται σε διάφορα σημεία χρησιμοποιώντας εφαρμογή επαυξημένης πραγματικότητας.</a:t>
            </a:r>
          </a:p>
          <a:p>
            <a:r>
              <a:rPr lang="el-GR" dirty="0"/>
              <a:t>Στα σημεία οι συσκευές «διάβαζαν» τα </a:t>
            </a:r>
            <a:r>
              <a:rPr lang="en-US" dirty="0"/>
              <a:t>QR codes</a:t>
            </a:r>
            <a:r>
              <a:rPr lang="el-GR" dirty="0"/>
              <a:t> συλλ</a:t>
            </a:r>
            <a:r>
              <a:rPr lang="en-US" dirty="0" err="1"/>
              <a:t>έ</a:t>
            </a:r>
            <a:r>
              <a:rPr lang="el-GR" dirty="0" err="1"/>
              <a:t>γοντας</a:t>
            </a:r>
            <a:r>
              <a:rPr lang="el-GR" dirty="0"/>
              <a:t> στοιχεία για να λύσουν τον γρίφο.</a:t>
            </a:r>
          </a:p>
          <a:p>
            <a:r>
              <a:rPr lang="el-GR" dirty="0"/>
              <a:t>Οι μαθητές </a:t>
            </a:r>
            <a:r>
              <a:rPr lang="el-GR" dirty="0" err="1"/>
              <a:t>εργάζοντας</a:t>
            </a:r>
            <a:r>
              <a:rPr lang="el-GR" dirty="0"/>
              <a:t> σε ομάδες παίζοντας ρόλους, προσπαθώντας να λύσουν ένα μυστήριο εγκλήματος.</a:t>
            </a:r>
          </a:p>
          <a:p>
            <a:r>
              <a:rPr lang="en-GB" b="1" dirty="0"/>
              <a:t>School Science Investigators:</a:t>
            </a:r>
            <a:r>
              <a:rPr lang="el-GR" b="1" dirty="0"/>
              <a:t> </a:t>
            </a:r>
            <a:r>
              <a:rPr lang="en-GB" b="1" dirty="0"/>
              <a:t>The Case of the Stolen Score Sheets </a:t>
            </a:r>
          </a:p>
          <a:p>
            <a:endParaRPr lang="en-GR" dirty="0"/>
          </a:p>
        </p:txBody>
      </p:sp>
      <p:sp>
        <p:nvSpPr>
          <p:cNvPr id="4" name="Slide Number Placeholder 3">
            <a:extLst>
              <a:ext uri="{FF2B5EF4-FFF2-40B4-BE49-F238E27FC236}">
                <a16:creationId xmlns:a16="http://schemas.microsoft.com/office/drawing/2014/main" id="{3BA97A3D-5DC8-4F1E-187C-402F7D0D0D0E}"/>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39</a:t>
            </a:fld>
            <a:endParaRPr lang="el-GR" altLang="en-US" dirty="0"/>
          </a:p>
        </p:txBody>
      </p:sp>
      <p:pic>
        <p:nvPicPr>
          <p:cNvPr id="3074" name="Picture 2" descr="Promoting student flow and interest in a science learning game: a  design-based research study of School Scene Investigators | SpringerLink">
            <a:extLst>
              <a:ext uri="{FF2B5EF4-FFF2-40B4-BE49-F238E27FC236}">
                <a16:creationId xmlns:a16="http://schemas.microsoft.com/office/drawing/2014/main" id="{C2F1CD56-E4BE-74D0-CA2D-6EB00D4ED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34" y="4725144"/>
            <a:ext cx="4575131" cy="203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637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prstGeom prst="rect">
            <a:avLst/>
          </a:prstGeom>
        </p:spPr>
        <p:txBody>
          <a:bodyPr/>
          <a:lstStyle/>
          <a:p>
            <a:pPr>
              <a:defRPr>
                <a:effectLst/>
              </a:defRPr>
            </a:pPr>
            <a:r>
              <a:rPr dirty="0" err="1"/>
              <a:t>Μάθηση</a:t>
            </a:r>
            <a:r>
              <a:rPr dirty="0"/>
              <a:t> </a:t>
            </a:r>
            <a:r>
              <a:rPr dirty="0" err="1"/>
              <a:t>μέσω</a:t>
            </a:r>
            <a:r>
              <a:rPr dirty="0"/>
              <a:t> </a:t>
            </a:r>
            <a:r>
              <a:rPr lang="el-GR" dirty="0" err="1"/>
              <a:t>Φορη</a:t>
            </a:r>
            <a:r>
              <a:rPr dirty="0" err="1"/>
              <a:t>τών</a:t>
            </a:r>
            <a:r>
              <a:rPr dirty="0"/>
              <a:t> </a:t>
            </a:r>
            <a:r>
              <a:rPr dirty="0" err="1"/>
              <a:t>Συσκευών</a:t>
            </a:r>
            <a:endParaRPr dirty="0"/>
          </a:p>
        </p:txBody>
      </p:sp>
      <p:sp>
        <p:nvSpPr>
          <p:cNvPr id="146" name="Content Placeholder 3"/>
          <p:cNvSpPr txBox="1">
            <a:spLocks noGrp="1"/>
          </p:cNvSpPr>
          <p:nvPr>
            <p:ph sz="quarter" idx="1"/>
          </p:nvPr>
        </p:nvSpPr>
        <p:spPr>
          <a:prstGeom prst="rect">
            <a:avLst/>
          </a:prstGeom>
        </p:spPr>
        <p:txBody>
          <a:bodyPr/>
          <a:lstStyle/>
          <a:p>
            <a:pPr>
              <a:buBlip>
                <a:blip r:embed="rId2"/>
              </a:buBlip>
            </a:pPr>
            <a:r>
              <a:t>Κάθε μορφή μάθησης που αξιοποιεί τις δυνατότητες που προσφέρουν οι κινητές και ασύρματες τεχνολογίες και συσκευές, που πραγματοποιείται χωρίς ο εκπαιδευόμενος να βρίσκεται σε </a:t>
            </a:r>
            <a:r>
              <a:rPr>
                <a:solidFill>
                  <a:srgbClr val="FF6600"/>
                </a:solidFill>
              </a:rPr>
              <a:t>καθορισμένα</a:t>
            </a:r>
            <a:r>
              <a:t> σημεία. </a:t>
            </a:r>
          </a:p>
          <a:p>
            <a:pPr marL="742950" lvl="1" indent="-285750">
              <a:spcBef>
                <a:spcPts val="600"/>
              </a:spcBef>
              <a:defRPr sz="2000">
                <a:solidFill>
                  <a:srgbClr val="000000"/>
                </a:solidFill>
              </a:defRPr>
            </a:pPr>
            <a:r>
              <a:t>Οι μαθητευόμενοι μπορούν να έχουν </a:t>
            </a:r>
            <a:r>
              <a:rPr>
                <a:solidFill>
                  <a:srgbClr val="FF6600"/>
                </a:solidFill>
              </a:rPr>
              <a:t>πρόσβαση</a:t>
            </a:r>
            <a:r>
              <a:t> στο υλικό του μαθήματος, στις οδηγίες, καθώς και σε άλλες εφαρμογές που έχουν σχέση με το μάθημα, όλες τις ώρες και από οπουδήποτε. </a:t>
            </a:r>
          </a:p>
          <a:p>
            <a:pPr marL="742950" lvl="1" indent="-285750">
              <a:spcBef>
                <a:spcPts val="600"/>
              </a:spcBef>
              <a:defRPr sz="2000">
                <a:solidFill>
                  <a:srgbClr val="000000"/>
                </a:solidFill>
              </a:defRPr>
            </a:pPr>
            <a:r>
              <a:t>Αυτό αυξάνει την καθημερινή ενασχόληση με το υλικό του μαθήματος, η μάθηση διαχέεται και μπορεί να αυξήσει σημαντικά το </a:t>
            </a:r>
            <a:r>
              <a:rPr>
                <a:solidFill>
                  <a:srgbClr val="FF6600"/>
                </a:solidFill>
              </a:rPr>
              <a:t>ενδιαφέρον</a:t>
            </a:r>
            <a:r>
              <a:t> για μια διαρκή μάθηση. </a:t>
            </a:r>
          </a:p>
          <a:p>
            <a:pPr marL="742950" lvl="1" indent="-285750">
              <a:spcBef>
                <a:spcPts val="600"/>
              </a:spcBef>
              <a:defRPr sz="2000">
                <a:solidFill>
                  <a:srgbClr val="000000"/>
                </a:solidFill>
              </a:defRPr>
            </a:pPr>
            <a:r>
              <a:t>Αποτελεί προέκταση της ηλεκτρονικής μάθησης</a:t>
            </a:r>
          </a:p>
        </p:txBody>
      </p:sp>
      <p:sp>
        <p:nvSpPr>
          <p:cNvPr id="144"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4</a:t>
            </a:fld>
            <a:endParaRPr/>
          </a:p>
        </p:txBody>
      </p:sp>
    </p:spTree>
    <p:extLst>
      <p:ext uri="{BB962C8B-B14F-4D97-AF65-F5344CB8AC3E}">
        <p14:creationId xmlns:p14="http://schemas.microsoft.com/office/powerpoint/2010/main" val="2443937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EBD7-CE20-91C0-DEF3-50DEFC77025D}"/>
              </a:ext>
            </a:extLst>
          </p:cNvPr>
          <p:cNvSpPr>
            <a:spLocks noGrp="1"/>
          </p:cNvSpPr>
          <p:nvPr>
            <p:ph type="title"/>
          </p:nvPr>
        </p:nvSpPr>
        <p:spPr/>
        <p:txBody>
          <a:bodyPr/>
          <a:lstStyle/>
          <a:p>
            <a:r>
              <a:rPr lang="el-GR" dirty="0"/>
              <a:t>Παράδειγμα εκπαιδευτικής χρήσης </a:t>
            </a:r>
            <a:r>
              <a:rPr lang="en-US" dirty="0"/>
              <a:t>cloud / social networks</a:t>
            </a:r>
            <a:endParaRPr lang="en-GR" dirty="0"/>
          </a:p>
        </p:txBody>
      </p:sp>
      <p:sp>
        <p:nvSpPr>
          <p:cNvPr id="3" name="Content Placeholder 2">
            <a:extLst>
              <a:ext uri="{FF2B5EF4-FFF2-40B4-BE49-F238E27FC236}">
                <a16:creationId xmlns:a16="http://schemas.microsoft.com/office/drawing/2014/main" id="{69A2E6A6-AA4D-1E8C-3A77-6071149A4ADF}"/>
              </a:ext>
            </a:extLst>
          </p:cNvPr>
          <p:cNvSpPr>
            <a:spLocks noGrp="1"/>
          </p:cNvSpPr>
          <p:nvPr>
            <p:ph sz="quarter" idx="1"/>
          </p:nvPr>
        </p:nvSpPr>
        <p:spPr/>
        <p:txBody>
          <a:bodyPr/>
          <a:lstStyle/>
          <a:p>
            <a:r>
              <a:rPr lang="en-US" dirty="0"/>
              <a:t>Google Drive</a:t>
            </a:r>
          </a:p>
          <a:p>
            <a:r>
              <a:rPr lang="el-GR" dirty="0"/>
              <a:t>Οι </a:t>
            </a:r>
            <a:r>
              <a:rPr lang="el-GR" dirty="0" err="1"/>
              <a:t>μαθητ</a:t>
            </a:r>
            <a:r>
              <a:rPr lang="en-US" dirty="0" err="1"/>
              <a:t>έ</a:t>
            </a:r>
            <a:r>
              <a:rPr lang="el-GR" dirty="0"/>
              <a:t>ς χρησιμοποιούν από κοινού ένα συνεργατικό φύλλο, προκειμένου να υλοποιήσουν συνεργατικές δραστηριότητες, όπως η δημιουργία ενός εννοιολογικού χάρτη. </a:t>
            </a:r>
            <a:endParaRPr lang="en-GR" dirty="0"/>
          </a:p>
        </p:txBody>
      </p:sp>
      <p:sp>
        <p:nvSpPr>
          <p:cNvPr id="4" name="Slide Number Placeholder 3">
            <a:extLst>
              <a:ext uri="{FF2B5EF4-FFF2-40B4-BE49-F238E27FC236}">
                <a16:creationId xmlns:a16="http://schemas.microsoft.com/office/drawing/2014/main" id="{A68D4993-6E8E-96BD-CE20-B9FB1C4379F2}"/>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40</a:t>
            </a:fld>
            <a:endParaRPr lang="el-GR" altLang="en-US" dirty="0"/>
          </a:p>
        </p:txBody>
      </p:sp>
      <p:pic>
        <p:nvPicPr>
          <p:cNvPr id="4098" name="Picture 2" descr="A dozen ways for teachers to use Google Doc's Collaboratively — Edgalaxy -  Teaching ideas and Resources">
            <a:extLst>
              <a:ext uri="{FF2B5EF4-FFF2-40B4-BE49-F238E27FC236}">
                <a16:creationId xmlns:a16="http://schemas.microsoft.com/office/drawing/2014/main" id="{184775BD-116F-3DF9-7CB8-5AF745E9E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77072"/>
            <a:ext cx="2945904" cy="16349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Great Google Drive Whiteboarding Tool for Real-time Collaboration across  Teams | Educational Technology and Mobile Learning">
            <a:extLst>
              <a:ext uri="{FF2B5EF4-FFF2-40B4-BE49-F238E27FC236}">
                <a16:creationId xmlns:a16="http://schemas.microsoft.com/office/drawing/2014/main" id="{9B143062-180B-85CC-F7CD-D3E774160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471" y="3755803"/>
            <a:ext cx="4234609" cy="271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435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3306-24CF-6249-93C4-5A97B1948628}"/>
              </a:ext>
            </a:extLst>
          </p:cNvPr>
          <p:cNvSpPr>
            <a:spLocks noGrp="1"/>
          </p:cNvSpPr>
          <p:nvPr>
            <p:ph type="title"/>
          </p:nvPr>
        </p:nvSpPr>
        <p:spPr/>
        <p:txBody>
          <a:bodyPr/>
          <a:lstStyle/>
          <a:p>
            <a:r>
              <a:rPr lang="el-GR" dirty="0"/>
              <a:t>Παρ</a:t>
            </a:r>
            <a:r>
              <a:rPr lang="en-US" dirty="0" err="1"/>
              <a:t>ά</a:t>
            </a:r>
            <a:r>
              <a:rPr lang="el-GR" dirty="0" err="1"/>
              <a:t>δειγμα</a:t>
            </a:r>
            <a:r>
              <a:rPr lang="el-GR" dirty="0"/>
              <a:t> «Σώσε την Έλλη! Σώσε το περιβάλλον»</a:t>
            </a:r>
            <a:endParaRPr lang="en-GR" dirty="0"/>
          </a:p>
        </p:txBody>
      </p:sp>
      <p:sp>
        <p:nvSpPr>
          <p:cNvPr id="3" name="Text Placeholder 2">
            <a:extLst>
              <a:ext uri="{FF2B5EF4-FFF2-40B4-BE49-F238E27FC236}">
                <a16:creationId xmlns:a16="http://schemas.microsoft.com/office/drawing/2014/main" id="{ACFDB150-BFFA-6243-8E61-58035CE6F932}"/>
              </a:ext>
            </a:extLst>
          </p:cNvPr>
          <p:cNvSpPr>
            <a:spLocks noGrp="1"/>
          </p:cNvSpPr>
          <p:nvPr>
            <p:ph sz="quarter" idx="1"/>
          </p:nvPr>
        </p:nvSpPr>
        <p:spPr/>
        <p:txBody>
          <a:bodyPr>
            <a:normAutofit fontScale="85000" lnSpcReduction="20000"/>
          </a:bodyPr>
          <a:lstStyle/>
          <a:p>
            <a:pPr>
              <a:buFont typeface="Arial" panose="020B0604020202020204" pitchFamily="34" charset="0"/>
              <a:buChar char="•"/>
            </a:pPr>
            <a:r>
              <a:rPr lang="el-GR" noProof="1">
                <a:solidFill>
                  <a:schemeClr val="tx1"/>
                </a:solidFill>
              </a:rPr>
              <a:t>Παιχνίδι με σκοπό να διερευνηθούν τα </a:t>
            </a:r>
            <a:r>
              <a:rPr lang="el-GR" noProof="1">
                <a:solidFill>
                  <a:schemeClr val="tx1"/>
                </a:solidFill>
                <a:highlight>
                  <a:srgbClr val="FFFF00"/>
                </a:highlight>
              </a:rPr>
              <a:t>περιβαλλοντικά προβλήματα </a:t>
            </a:r>
            <a:r>
              <a:rPr lang="el-GR" noProof="1">
                <a:solidFill>
                  <a:schemeClr val="tx1"/>
                </a:solidFill>
              </a:rPr>
              <a:t>της Σαντορίνης και να προταθούν λύσεις πάνω σε αυτά</a:t>
            </a:r>
          </a:p>
          <a:p>
            <a:pPr>
              <a:buFont typeface="Arial" panose="020B0604020202020204" pitchFamily="34" charset="0"/>
              <a:buChar char="•"/>
            </a:pPr>
            <a:r>
              <a:rPr lang="el-GR" noProof="1">
                <a:solidFill>
                  <a:schemeClr val="tx1"/>
                </a:solidFill>
              </a:rPr>
              <a:t>Το παιχνίδι ζητάει από τους μαθητές σε ομάδες να σώσουν μια μικρή θαλάσσια χελώνα με το όνομα Έλλη από έναν κακό επιστήμονα που ήθελε να καταστρέψει το περιβάλλον της Σαντορίνης</a:t>
            </a:r>
          </a:p>
          <a:p>
            <a:pPr>
              <a:buFont typeface="Arial" panose="020B0604020202020204" pitchFamily="34" charset="0"/>
              <a:buChar char="•"/>
            </a:pPr>
            <a:r>
              <a:rPr lang="el-GR" noProof="1">
                <a:solidFill>
                  <a:schemeClr val="tx1"/>
                </a:solidFill>
              </a:rPr>
              <a:t>Μέσα από το παιχνίδι απαντώντας σωστά σε ερωτήσεις οι μαθητές μπορούσαν να απελευθερώσουν τη χελώνα</a:t>
            </a:r>
          </a:p>
          <a:p>
            <a:pPr>
              <a:buFont typeface="Arial" panose="020B0604020202020204" pitchFamily="34" charset="0"/>
              <a:buChar char="•"/>
            </a:pPr>
            <a:r>
              <a:rPr lang="el-GR" noProof="1">
                <a:solidFill>
                  <a:schemeClr val="tx1"/>
                </a:solidFill>
              </a:rPr>
              <a:t>Η έρευνα εφαρμόστηκε σε 40 μαθητές Δ τάξης Δημοτικού τον Μάιο του 2015. Τα αποτελέσματα της έρευνας ήταν ότι οι μαθητές </a:t>
            </a:r>
            <a:r>
              <a:rPr lang="el-GR" noProof="1">
                <a:solidFill>
                  <a:schemeClr val="tx1"/>
                </a:solidFill>
                <a:highlight>
                  <a:srgbClr val="FFFF00"/>
                </a:highlight>
              </a:rPr>
              <a:t>αντιμετώπισαν θετικά το παιχνίδι, τους φάνηκε εύκολο στη χρήση και το απολάμβαναν</a:t>
            </a:r>
            <a:endParaRPr lang="el-GR" noProof="1">
              <a:solidFill>
                <a:schemeClr val="tx1"/>
              </a:solidFill>
            </a:endParaRPr>
          </a:p>
          <a:p>
            <a:pPr>
              <a:buFont typeface="Arial" panose="020B0604020202020204" pitchFamily="34" charset="0"/>
              <a:buChar char="•"/>
            </a:pPr>
            <a:r>
              <a:rPr lang="el-GR" noProof="1">
                <a:solidFill>
                  <a:schemeClr val="tx1"/>
                </a:solidFill>
              </a:rPr>
              <a:t>Συνεπώς παρατηρήθηκε ότι θα ήθελαν να το ξαναπαίξουν στο μέλλον και ότι μεταξύ τους οι μαθητές ανέπτυξαν την συνεργατικότητα και την διάθεση τους για μάθηση </a:t>
            </a:r>
          </a:p>
          <a:p>
            <a:pPr>
              <a:buFont typeface="Arial" panose="020B0604020202020204" pitchFamily="34" charset="0"/>
              <a:buChar char="•"/>
            </a:pPr>
            <a:r>
              <a:rPr lang="el-GR" noProof="1">
                <a:solidFill>
                  <a:schemeClr val="tx1"/>
                </a:solidFill>
              </a:rPr>
              <a:t>Δυσκολία στην εφαρμογή της ήταν ότι υπήρξαν τεχνικά προβλήματα όπως το διαδίκτυο και το GPS</a:t>
            </a:r>
          </a:p>
          <a:p>
            <a:endParaRPr lang="en-GR" dirty="0"/>
          </a:p>
        </p:txBody>
      </p:sp>
    </p:spTree>
    <p:extLst>
      <p:ext uri="{BB962C8B-B14F-4D97-AF65-F5344CB8AC3E}">
        <p14:creationId xmlns:p14="http://schemas.microsoft.com/office/powerpoint/2010/main" val="2483868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5286-B302-F34D-8A5C-F9BEE4A7568C}"/>
              </a:ext>
            </a:extLst>
          </p:cNvPr>
          <p:cNvSpPr>
            <a:spLocks noGrp="1"/>
          </p:cNvSpPr>
          <p:nvPr>
            <p:ph type="title"/>
          </p:nvPr>
        </p:nvSpPr>
        <p:spPr/>
        <p:txBody>
          <a:bodyPr/>
          <a:lstStyle/>
          <a:p>
            <a:r>
              <a:rPr lang="el-GR" dirty="0"/>
              <a:t>Σώσε την Έλλη! Σώσε το περιβάλλον</a:t>
            </a:r>
            <a:endParaRPr lang="en-GR" dirty="0"/>
          </a:p>
        </p:txBody>
      </p:sp>
      <p:sp>
        <p:nvSpPr>
          <p:cNvPr id="3" name="Θέση περιεχομένου 2">
            <a:extLst>
              <a:ext uri="{FF2B5EF4-FFF2-40B4-BE49-F238E27FC236}">
                <a16:creationId xmlns:a16="http://schemas.microsoft.com/office/drawing/2014/main" id="{83147EAE-AAC4-9971-0EC5-069344D43F4D}"/>
              </a:ext>
            </a:extLst>
          </p:cNvPr>
          <p:cNvSpPr>
            <a:spLocks noGrp="1"/>
          </p:cNvSpPr>
          <p:nvPr>
            <p:ph sz="quarter" idx="1"/>
          </p:nvPr>
        </p:nvSpPr>
        <p:spPr/>
        <p:txBody>
          <a:bodyPr/>
          <a:lstStyle/>
          <a:p>
            <a:endParaRPr lang="el-GB"/>
          </a:p>
        </p:txBody>
      </p:sp>
      <p:pic>
        <p:nvPicPr>
          <p:cNvPr id="4" name="Picture 3" descr="Graphical user interface, text, application&#10;&#10;Description automatically generated">
            <a:extLst>
              <a:ext uri="{FF2B5EF4-FFF2-40B4-BE49-F238E27FC236}">
                <a16:creationId xmlns:a16="http://schemas.microsoft.com/office/drawing/2014/main" id="{EB4FC433-7E4A-D942-A73D-E67967007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895"/>
            <a:ext cx="9144000" cy="3787604"/>
          </a:xfrm>
          <a:prstGeom prst="rect">
            <a:avLst/>
          </a:prstGeom>
        </p:spPr>
      </p:pic>
    </p:spTree>
    <p:extLst>
      <p:ext uri="{BB962C8B-B14F-4D97-AF65-F5344CB8AC3E}">
        <p14:creationId xmlns:p14="http://schemas.microsoft.com/office/powerpoint/2010/main" val="2792319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BAB1-1575-6B4A-AA94-DCF46C908C5E}"/>
              </a:ext>
            </a:extLst>
          </p:cNvPr>
          <p:cNvSpPr>
            <a:spLocks noGrp="1"/>
          </p:cNvSpPr>
          <p:nvPr>
            <p:ph type="title"/>
          </p:nvPr>
        </p:nvSpPr>
        <p:spPr/>
        <p:txBody>
          <a:bodyPr/>
          <a:lstStyle/>
          <a:p>
            <a:r>
              <a:rPr lang="el-GR" dirty="0"/>
              <a:t>Βιβλίο ΕΠ - παράδειγμα</a:t>
            </a:r>
            <a:endParaRPr lang="en-GR" dirty="0"/>
          </a:p>
        </p:txBody>
      </p:sp>
      <p:pic>
        <p:nvPicPr>
          <p:cNvPr id="5" name="Picture 4" descr="A picture containing text, indoor, floor, cat&#10;&#10;Description automatically generated">
            <a:hlinkClick r:id="rId2"/>
            <a:extLst>
              <a:ext uri="{FF2B5EF4-FFF2-40B4-BE49-F238E27FC236}">
                <a16:creationId xmlns:a16="http://schemas.microsoft.com/office/drawing/2014/main" id="{CD68BE24-8C4D-A64E-9A46-A9220B2EF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96" y="2007816"/>
            <a:ext cx="6413157" cy="4238630"/>
          </a:xfrm>
          <a:prstGeom prst="rect">
            <a:avLst/>
          </a:prstGeom>
        </p:spPr>
      </p:pic>
    </p:spTree>
    <p:extLst>
      <p:ext uri="{BB962C8B-B14F-4D97-AF65-F5344CB8AC3E}">
        <p14:creationId xmlns:p14="http://schemas.microsoft.com/office/powerpoint/2010/main" val="457678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85685C63-5E62-AB4F-8147-B23CD16198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7125" y="0"/>
            <a:ext cx="6889750" cy="6883400"/>
          </a:xfrm>
        </p:spPr>
      </p:pic>
    </p:spTree>
    <p:extLst>
      <p:ext uri="{BB962C8B-B14F-4D97-AF65-F5344CB8AC3E}">
        <p14:creationId xmlns:p14="http://schemas.microsoft.com/office/powerpoint/2010/main" val="406318046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4AC9-1988-96C3-69CA-A56963D418BF}"/>
              </a:ext>
            </a:extLst>
          </p:cNvPr>
          <p:cNvSpPr>
            <a:spLocks noGrp="1"/>
          </p:cNvSpPr>
          <p:nvPr>
            <p:ph type="title"/>
          </p:nvPr>
        </p:nvSpPr>
        <p:spPr>
          <a:xfrm>
            <a:off x="612648" y="228600"/>
            <a:ext cx="6839672" cy="990600"/>
          </a:xfrm>
        </p:spPr>
        <p:txBody>
          <a:bodyPr/>
          <a:lstStyle/>
          <a:p>
            <a:r>
              <a:rPr lang="el-GR" dirty="0"/>
              <a:t>Δημιουργία εφαρμογών για κινητές συσκευές</a:t>
            </a:r>
            <a:endParaRPr lang="en-GR" dirty="0"/>
          </a:p>
        </p:txBody>
      </p:sp>
      <p:sp>
        <p:nvSpPr>
          <p:cNvPr id="4" name="Slide Number Placeholder 3">
            <a:extLst>
              <a:ext uri="{FF2B5EF4-FFF2-40B4-BE49-F238E27FC236}">
                <a16:creationId xmlns:a16="http://schemas.microsoft.com/office/drawing/2014/main" id="{76F6779D-E288-A317-53DB-1FA7A192278C}"/>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45</a:t>
            </a:fld>
            <a:endParaRPr lang="el-GR" altLang="en-US" dirty="0"/>
          </a:p>
        </p:txBody>
      </p:sp>
      <p:pic>
        <p:nvPicPr>
          <p:cNvPr id="5122" name="Picture 2" descr="Make Apps with MIT App Inventor - DataWiz">
            <a:hlinkClick r:id="rId2"/>
            <a:extLst>
              <a:ext uri="{FF2B5EF4-FFF2-40B4-BE49-F238E27FC236}">
                <a16:creationId xmlns:a16="http://schemas.microsoft.com/office/drawing/2014/main" id="{CB74B326-9627-E980-4543-C6D66F493DF0}"/>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612648" y="1844824"/>
            <a:ext cx="7996435" cy="4495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cratch • AranaCorp">
            <a:extLst>
              <a:ext uri="{FF2B5EF4-FFF2-40B4-BE49-F238E27FC236}">
                <a16:creationId xmlns:a16="http://schemas.microsoft.com/office/drawing/2014/main" id="{2B5287EF-4A48-45D9-8D83-8793C16B9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208" y="0"/>
            <a:ext cx="1937792" cy="74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819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itle 1"/>
          <p:cNvSpPr txBox="1">
            <a:spLocks noGrp="1"/>
          </p:cNvSpPr>
          <p:nvPr>
            <p:ph type="title"/>
          </p:nvPr>
        </p:nvSpPr>
        <p:spPr>
          <a:prstGeom prst="rect">
            <a:avLst/>
          </a:prstGeom>
        </p:spPr>
        <p:txBody>
          <a:bodyPr/>
          <a:lstStyle/>
          <a:p>
            <a:pPr>
              <a:defRPr>
                <a:effectLst/>
              </a:defRPr>
            </a:pPr>
            <a:r>
              <a:t>Tiny Tap – δημιουργία παιχνιδιού από χρήστες</a:t>
            </a:r>
          </a:p>
        </p:txBody>
      </p:sp>
      <p:sp>
        <p:nvSpPr>
          <p:cNvPr id="318" name="Content Placeholder 2"/>
          <p:cNvSpPr txBox="1">
            <a:spLocks noGrp="1"/>
          </p:cNvSpPr>
          <p:nvPr>
            <p:ph sz="quarter" idx="1"/>
          </p:nvPr>
        </p:nvSpPr>
        <p:spPr>
          <a:prstGeom prst="rect">
            <a:avLst/>
          </a:prstGeom>
        </p:spPr>
        <p:txBody>
          <a:bodyPr/>
          <a:lstStyle/>
          <a:p>
            <a:pPr>
              <a:spcBef>
                <a:spcPts val="900"/>
              </a:spcBef>
              <a:buBlip>
                <a:blip r:embed="rId2"/>
              </a:buBlip>
              <a:defRPr sz="1600">
                <a:solidFill>
                  <a:srgbClr val="000000"/>
                </a:solidFill>
              </a:defRPr>
            </a:pPr>
            <a:r>
              <a:t>Η εφαρμογή Tiny Tap δίνει την δυνατότητα σε εκπαιδευτικούς και μαθητές να δημιουργούν και να παίζουν διαδραστικά παιχνίδια, κουίζ και παζλ. </a:t>
            </a:r>
          </a:p>
          <a:p>
            <a:pPr>
              <a:spcBef>
                <a:spcPts val="900"/>
              </a:spcBef>
              <a:buBlip>
                <a:blip r:embed="rId2"/>
              </a:buBlip>
              <a:defRPr sz="1600">
                <a:solidFill>
                  <a:srgbClr val="000000"/>
                </a:solidFill>
              </a:defRPr>
            </a:pPr>
            <a:r>
              <a:t>Διατίθεται για όλες τις κινητές συσκευές και λειτουργικά συστήματα καθώς επίσης και για Η/Υ. </a:t>
            </a:r>
          </a:p>
          <a:p>
            <a:pPr>
              <a:spcBef>
                <a:spcPts val="900"/>
              </a:spcBef>
              <a:buBlip>
                <a:blip r:embed="rId2"/>
              </a:buBlip>
              <a:defRPr sz="1600">
                <a:solidFill>
                  <a:srgbClr val="000000"/>
                </a:solidFill>
              </a:defRPr>
            </a:pPr>
            <a:r>
              <a:t>Ένα από τα κύρια χαρακτηριστικά του TinyTap είναι η δυνατότητα φωνητικής επικάλυψης κάθε παιχνιδιού (voice over). </a:t>
            </a:r>
          </a:p>
          <a:p>
            <a:pPr>
              <a:spcBef>
                <a:spcPts val="900"/>
              </a:spcBef>
              <a:buBlip>
                <a:blip r:embed="rId2"/>
              </a:buBlip>
              <a:defRPr sz="1600">
                <a:solidFill>
                  <a:srgbClr val="000000"/>
                </a:solidFill>
              </a:defRPr>
            </a:pPr>
            <a:r>
              <a:t>Υπάρχουν πολλά πλεονεκτήματα στη χρήση TinyTap στην τάξη. Το μεγαλύτερο πλεονέκτημα είναι η ευελιξία του. Η εφαρμογή αυτή μπορεί να χρησιμοποιηθεί για τον έλεγχο γνώσεων μαθητών ανεξαρτήτου ηλικίας και γνωστικού πεδίου. </a:t>
            </a:r>
          </a:p>
          <a:p>
            <a:pPr>
              <a:spcBef>
                <a:spcPts val="900"/>
              </a:spcBef>
              <a:buBlip>
                <a:blip r:embed="rId2"/>
              </a:buBlip>
              <a:defRPr sz="1600">
                <a:solidFill>
                  <a:srgbClr val="000000"/>
                </a:solidFill>
              </a:defRPr>
            </a:pPr>
            <a:r>
              <a:t>Επίσης, η εφαρμογή μπορεί να χρησιμοποιηθεί και από τους ίδιους τους μαθητές. Οι μαθητές μπορούν να δημιουργήσουν μια ποικιλία από παιχνίδια ή να επιλέξουν το παιχνίδι που νομίζουν ότι θα παρουσιάσει το υλικό με τον καλύτερο τρόπο για τον παίκτη.</a:t>
            </a:r>
          </a:p>
          <a:p>
            <a:pPr>
              <a:spcBef>
                <a:spcPts val="900"/>
              </a:spcBef>
              <a:buBlip>
                <a:blip r:embed="rId2"/>
              </a:buBlip>
              <a:defRPr sz="1600">
                <a:solidFill>
                  <a:srgbClr val="000000"/>
                </a:solidFill>
              </a:defRPr>
            </a:pPr>
            <a:r>
              <a:t>Οι εκπαιδευτικοί μπορούν να αξιολογήσουν πώς ο μαθητής παρουσίασε τις πληροφορίες καθώς και τα είδη των δραστηριοτήτων και / ή ερωτήσεις που ο μαθητής χρησιμοποίησε στα παιχνίδια του.</a:t>
            </a:r>
          </a:p>
        </p:txBody>
      </p:sp>
      <p:sp>
        <p:nvSpPr>
          <p:cNvPr id="316"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normAutofit fontScale="85000" lnSpcReduction="20000"/>
          </a:bodyPr>
          <a:lstStyle/>
          <a:p>
            <a:fld id="{86CB4B4D-7CA3-9044-876B-883B54F8677D}" type="slidenum">
              <a:t>46</a:t>
            </a:fld>
            <a:endParaRPr/>
          </a:p>
        </p:txBody>
      </p:sp>
      <p:pic>
        <p:nvPicPr>
          <p:cNvPr id="319" name="Picture 2" descr="Picture 2"/>
          <p:cNvPicPr>
            <a:picLocks noChangeAspect="1"/>
          </p:cNvPicPr>
          <p:nvPr/>
        </p:nvPicPr>
        <p:blipFill>
          <a:blip r:embed="rId3"/>
          <a:stretch>
            <a:fillRect/>
          </a:stretch>
        </p:blipFill>
        <p:spPr>
          <a:xfrm>
            <a:off x="8536615" y="54161"/>
            <a:ext cx="571889" cy="566527"/>
          </a:xfrm>
          <a:prstGeom prst="rect">
            <a:avLst/>
          </a:prstGeom>
          <a:ln w="12700">
            <a:miter lim="400000"/>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itle 1"/>
          <p:cNvSpPr txBox="1">
            <a:spLocks noGrp="1"/>
          </p:cNvSpPr>
          <p:nvPr>
            <p:ph type="title"/>
          </p:nvPr>
        </p:nvSpPr>
        <p:spPr>
          <a:prstGeom prst="rect">
            <a:avLst/>
          </a:prstGeom>
        </p:spPr>
        <p:txBody>
          <a:bodyPr/>
          <a:lstStyle/>
          <a:p>
            <a:pPr>
              <a:defRPr>
                <a:effectLst/>
              </a:defRPr>
            </a:pPr>
            <a:r>
              <a:t>Tiny Tap - tutorial</a:t>
            </a:r>
          </a:p>
        </p:txBody>
      </p:sp>
      <p:sp>
        <p:nvSpPr>
          <p:cNvPr id="321"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normAutofit fontScale="85000" lnSpcReduction="20000"/>
          </a:bodyPr>
          <a:lstStyle/>
          <a:p>
            <a:fld id="{86CB4B4D-7CA3-9044-876B-883B54F8677D}" type="slidenum">
              <a:t>47</a:t>
            </a:fld>
            <a:endParaRPr/>
          </a:p>
        </p:txBody>
      </p:sp>
      <p:pic>
        <p:nvPicPr>
          <p:cNvPr id="3" name="Picture 2">
            <a:hlinkClick r:id="rId2"/>
            <a:extLst>
              <a:ext uri="{FF2B5EF4-FFF2-40B4-BE49-F238E27FC236}">
                <a16:creationId xmlns:a16="http://schemas.microsoft.com/office/drawing/2014/main" id="{3C4DB226-FA29-967E-816F-0E057A456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366" y="1772816"/>
            <a:ext cx="6879267" cy="472332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40CE3-BDB3-214A-98B4-7A63C0B3B5DF}"/>
              </a:ext>
            </a:extLst>
          </p:cNvPr>
          <p:cNvSpPr>
            <a:spLocks noGrp="1"/>
          </p:cNvSpPr>
          <p:nvPr>
            <p:ph type="title"/>
          </p:nvPr>
        </p:nvSpPr>
        <p:spPr/>
        <p:txBody>
          <a:bodyPr/>
          <a:lstStyle/>
          <a:p>
            <a:r>
              <a:rPr lang="en-GR" dirty="0"/>
              <a:t>ZapWorks – </a:t>
            </a:r>
            <a:r>
              <a:rPr lang="el-GR" dirty="0"/>
              <a:t>Εφαρμογή ΕΠ – δημιουργία </a:t>
            </a:r>
            <a:endParaRPr lang="en-GR" dirty="0"/>
          </a:p>
        </p:txBody>
      </p:sp>
      <p:pic>
        <p:nvPicPr>
          <p:cNvPr id="5" name="Picture 4">
            <a:hlinkClick r:id="rId2"/>
            <a:extLst>
              <a:ext uri="{FF2B5EF4-FFF2-40B4-BE49-F238E27FC236}">
                <a16:creationId xmlns:a16="http://schemas.microsoft.com/office/drawing/2014/main" id="{037018A2-395F-6A4E-ACFB-43D9A6828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56" y="1772816"/>
            <a:ext cx="7322888" cy="4604656"/>
          </a:xfrm>
          <a:prstGeom prst="rect">
            <a:avLst/>
          </a:prstGeom>
        </p:spPr>
      </p:pic>
    </p:spTree>
    <p:extLst>
      <p:ext uri="{BB962C8B-B14F-4D97-AF65-F5344CB8AC3E}">
        <p14:creationId xmlns:p14="http://schemas.microsoft.com/office/powerpoint/2010/main" val="386498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7853-958F-4A42-B45B-FEACFD8C8FAD}"/>
              </a:ext>
            </a:extLst>
          </p:cNvPr>
          <p:cNvSpPr>
            <a:spLocks noGrp="1"/>
          </p:cNvSpPr>
          <p:nvPr>
            <p:ph type="title"/>
          </p:nvPr>
        </p:nvSpPr>
        <p:spPr/>
        <p:txBody>
          <a:bodyPr/>
          <a:lstStyle/>
          <a:p>
            <a:r>
              <a:rPr lang="en-GR" dirty="0"/>
              <a:t>Actionbound – </a:t>
            </a:r>
            <a:r>
              <a:rPr lang="el-GR" dirty="0" err="1"/>
              <a:t>Πλατφ</a:t>
            </a:r>
            <a:r>
              <a:rPr lang="en-GR" dirty="0"/>
              <a:t>ό</a:t>
            </a:r>
            <a:r>
              <a:rPr lang="el-GR" dirty="0" err="1"/>
              <a:t>ρμα</a:t>
            </a:r>
            <a:r>
              <a:rPr lang="el-GR" dirty="0"/>
              <a:t> ανάπτυξης παιχνιδιών για εξωτερικό χώρο</a:t>
            </a:r>
            <a:endParaRPr lang="en-GR" dirty="0"/>
          </a:p>
        </p:txBody>
      </p:sp>
      <p:pic>
        <p:nvPicPr>
          <p:cNvPr id="8" name="Picture 7" descr="Text&#10;&#10;Description automatically generated with medium confidence">
            <a:hlinkClick r:id="rId3"/>
            <a:extLst>
              <a:ext uri="{FF2B5EF4-FFF2-40B4-BE49-F238E27FC236}">
                <a16:creationId xmlns:a16="http://schemas.microsoft.com/office/drawing/2014/main" id="{88692E3F-9E67-494B-BB65-9BB35FD93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278" y="2079755"/>
            <a:ext cx="7101444" cy="4021399"/>
          </a:xfrm>
          <a:prstGeom prst="rect">
            <a:avLst/>
          </a:prstGeom>
        </p:spPr>
      </p:pic>
    </p:spTree>
    <p:extLst>
      <p:ext uri="{BB962C8B-B14F-4D97-AF65-F5344CB8AC3E}">
        <p14:creationId xmlns:p14="http://schemas.microsoft.com/office/powerpoint/2010/main" val="1550865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prstGeom prst="rect">
            <a:avLst/>
          </a:prstGeom>
        </p:spPr>
        <p:txBody>
          <a:bodyPr/>
          <a:lstStyle/>
          <a:p>
            <a:pPr>
              <a:defRPr>
                <a:effectLst/>
              </a:defRPr>
            </a:pPr>
            <a:r>
              <a:t>Χαρακτηριστικά</a:t>
            </a:r>
          </a:p>
        </p:txBody>
      </p:sp>
      <p:sp>
        <p:nvSpPr>
          <p:cNvPr id="150" name="Content Placeholder 2"/>
          <p:cNvSpPr txBox="1">
            <a:spLocks noGrp="1"/>
          </p:cNvSpPr>
          <p:nvPr>
            <p:ph sz="quarter" idx="1"/>
          </p:nvPr>
        </p:nvSpPr>
        <p:spPr>
          <a:prstGeom prst="rect">
            <a:avLst/>
          </a:prstGeom>
        </p:spPr>
        <p:txBody>
          <a:bodyPr/>
          <a:lstStyle/>
          <a:p>
            <a:pPr>
              <a:buBlip>
                <a:blip r:embed="rId2"/>
              </a:buBlip>
              <a:defRPr>
                <a:solidFill>
                  <a:srgbClr val="000000"/>
                </a:solidFill>
              </a:defRPr>
            </a:pPr>
            <a:r>
              <a:t>Το m-learning είναι αξιόπιστο</a:t>
            </a:r>
          </a:p>
          <a:p>
            <a:pPr marL="742950" lvl="1" indent="-285750">
              <a:spcBef>
                <a:spcPts val="600"/>
              </a:spcBef>
              <a:defRPr sz="2000">
                <a:solidFill>
                  <a:srgbClr val="000000"/>
                </a:solidFill>
              </a:defRPr>
            </a:pPr>
            <a:r>
              <a:t>Μπορεί κανείς να έχει </a:t>
            </a:r>
            <a:r>
              <a:rPr>
                <a:solidFill>
                  <a:srgbClr val="FF0000"/>
                </a:solidFill>
              </a:rPr>
              <a:t>πρόσβαση</a:t>
            </a:r>
            <a:r>
              <a:t> σχεδόν από παντού</a:t>
            </a:r>
          </a:p>
          <a:p>
            <a:pPr>
              <a:buBlip>
                <a:blip r:embed="rId2"/>
              </a:buBlip>
              <a:defRPr>
                <a:solidFill>
                  <a:srgbClr val="000000"/>
                </a:solidFill>
              </a:defRPr>
            </a:pPr>
            <a:r>
              <a:t>Το m-learning προσφέρει δυνατότητες </a:t>
            </a:r>
            <a:r>
              <a:rPr>
                <a:solidFill>
                  <a:srgbClr val="FF0000"/>
                </a:solidFill>
              </a:rPr>
              <a:t>συνεργασίας</a:t>
            </a:r>
          </a:p>
          <a:p>
            <a:pPr marL="742950" lvl="1" indent="-285750">
              <a:spcBef>
                <a:spcPts val="600"/>
              </a:spcBef>
              <a:defRPr sz="2000">
                <a:solidFill>
                  <a:srgbClr val="000000"/>
                </a:solidFill>
              </a:defRPr>
            </a:pPr>
            <a:r>
              <a:t>Όπως και οι άλλες μορφές e-learning</a:t>
            </a:r>
          </a:p>
          <a:p>
            <a:pPr>
              <a:buBlip>
                <a:blip r:embed="rId2"/>
              </a:buBlip>
              <a:defRPr>
                <a:solidFill>
                  <a:srgbClr val="000000"/>
                </a:solidFill>
              </a:defRPr>
            </a:pPr>
            <a:r>
              <a:t>Ο</a:t>
            </a:r>
            <a:r>
              <a:rPr>
                <a:solidFill>
                  <a:srgbClr val="FF0000"/>
                </a:solidFill>
              </a:rPr>
              <a:t> διαμοιρασμός περιεχομένου </a:t>
            </a:r>
            <a:r>
              <a:t>γίνεται σχεδόν αυτόματα</a:t>
            </a:r>
          </a:p>
          <a:p>
            <a:pPr marL="742950" lvl="1" indent="-285750">
              <a:spcBef>
                <a:spcPts val="600"/>
              </a:spcBef>
              <a:defRPr sz="2000">
                <a:solidFill>
                  <a:srgbClr val="000000"/>
                </a:solidFill>
              </a:defRPr>
            </a:pPr>
            <a:r>
              <a:t>Επομένως γίνεται άμεση ανατροφοδότηση</a:t>
            </a:r>
          </a:p>
        </p:txBody>
      </p:sp>
      <p:sp>
        <p:nvSpPr>
          <p:cNvPr id="148"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5</a:t>
            </a:fld>
            <a:endParaRPr/>
          </a:p>
        </p:txBody>
      </p:sp>
    </p:spTree>
    <p:extLst>
      <p:ext uri="{BB962C8B-B14F-4D97-AF65-F5344CB8AC3E}">
        <p14:creationId xmlns:p14="http://schemas.microsoft.com/office/powerpoint/2010/main" val="420281511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5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5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0">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uild="p"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82CC-EF97-3946-83A3-53E7138DB643}"/>
              </a:ext>
            </a:extLst>
          </p:cNvPr>
          <p:cNvSpPr>
            <a:spLocks noGrp="1"/>
          </p:cNvSpPr>
          <p:nvPr>
            <p:ph type="title"/>
          </p:nvPr>
        </p:nvSpPr>
        <p:spPr/>
        <p:txBody>
          <a:bodyPr/>
          <a:lstStyle/>
          <a:p>
            <a:r>
              <a:rPr lang="el-GR" dirty="0"/>
              <a:t>Παράδειγμα ροής παιχνιδιού</a:t>
            </a:r>
            <a:endParaRPr lang="en-GR" dirty="0"/>
          </a:p>
        </p:txBody>
      </p:sp>
      <p:pic>
        <p:nvPicPr>
          <p:cNvPr id="4" name="Picture 3" descr="Diagram&#10;&#10;Description automatically generated">
            <a:extLst>
              <a:ext uri="{FF2B5EF4-FFF2-40B4-BE49-F238E27FC236}">
                <a16:creationId xmlns:a16="http://schemas.microsoft.com/office/drawing/2014/main" id="{C3FBBC93-E91F-ED4E-9017-D7385F131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069" y="1772816"/>
            <a:ext cx="7209862" cy="4421432"/>
          </a:xfrm>
          <a:prstGeom prst="rect">
            <a:avLst/>
          </a:prstGeom>
        </p:spPr>
      </p:pic>
    </p:spTree>
    <p:extLst>
      <p:ext uri="{BB962C8B-B14F-4D97-AF65-F5344CB8AC3E}">
        <p14:creationId xmlns:p14="http://schemas.microsoft.com/office/powerpoint/2010/main" val="3688022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9895-7C45-134B-A66A-3A5FA2BCD70C}"/>
              </a:ext>
            </a:extLst>
          </p:cNvPr>
          <p:cNvSpPr>
            <a:spLocks noGrp="1"/>
          </p:cNvSpPr>
          <p:nvPr>
            <p:ph type="title"/>
          </p:nvPr>
        </p:nvSpPr>
        <p:spPr/>
        <p:txBody>
          <a:bodyPr/>
          <a:lstStyle/>
          <a:p>
            <a:r>
              <a:rPr lang="en-GR" dirty="0"/>
              <a:t>Actionbound</a:t>
            </a:r>
            <a:r>
              <a:rPr lang="el-GR" dirty="0"/>
              <a:t> - οθόνες</a:t>
            </a:r>
            <a:endParaRPr lang="en-GR" dirty="0"/>
          </a:p>
        </p:txBody>
      </p:sp>
      <p:pic>
        <p:nvPicPr>
          <p:cNvPr id="4" name="Picture 3" descr="Graphical user interface&#10;&#10;Description automatically generated">
            <a:extLst>
              <a:ext uri="{FF2B5EF4-FFF2-40B4-BE49-F238E27FC236}">
                <a16:creationId xmlns:a16="http://schemas.microsoft.com/office/drawing/2014/main" id="{A07D59B6-28EB-8B42-8B6D-EFDAC1845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433" y="1844824"/>
            <a:ext cx="6947134" cy="4194209"/>
          </a:xfrm>
          <a:prstGeom prst="rect">
            <a:avLst/>
          </a:prstGeom>
        </p:spPr>
      </p:pic>
    </p:spTree>
    <p:extLst>
      <p:ext uri="{BB962C8B-B14F-4D97-AF65-F5344CB8AC3E}">
        <p14:creationId xmlns:p14="http://schemas.microsoft.com/office/powerpoint/2010/main" val="3415768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Rectangle 2"/>
          <p:cNvSpPr txBox="1">
            <a:spLocks noGrp="1"/>
          </p:cNvSpPr>
          <p:nvPr>
            <p:ph type="title"/>
          </p:nvPr>
        </p:nvSpPr>
        <p:spPr>
          <a:prstGeom prst="rect">
            <a:avLst/>
          </a:prstGeom>
        </p:spPr>
        <p:txBody>
          <a:bodyPr/>
          <a:lstStyle/>
          <a:p>
            <a:pPr algn="ctr"/>
            <a:r>
              <a:rPr lang="el-GR" dirty="0">
                <a:latin typeface="+mn-lt"/>
                <a:ea typeface="Wingdings"/>
                <a:cs typeface="Wingdings"/>
                <a:sym typeface="Wingdings"/>
              </a:rPr>
              <a:t>Ευχαριστώ πολύ </a:t>
            </a:r>
            <a:r>
              <a:rPr dirty="0">
                <a:latin typeface="Wingdings"/>
                <a:ea typeface="Wingdings"/>
                <a:cs typeface="Wingdings"/>
                <a:sym typeface="Wingdings"/>
              </a:rPr>
              <a:t>☺</a:t>
            </a:r>
          </a:p>
        </p:txBody>
      </p:sp>
      <p:sp>
        <p:nvSpPr>
          <p:cNvPr id="362" name="Rectangle 3"/>
          <p:cNvSpPr txBox="1">
            <a:spLocks noGrp="1"/>
          </p:cNvSpPr>
          <p:nvPr>
            <p:ph sz="quarter" idx="1"/>
          </p:nvPr>
        </p:nvSpPr>
        <p:spPr>
          <a:prstGeom prst="rect">
            <a:avLst/>
          </a:prstGeom>
        </p:spPr>
        <p:txBody>
          <a:bodyPr>
            <a:normAutofit/>
          </a:bodyPr>
          <a:lstStyle>
            <a:lvl1pPr>
              <a:defRPr>
                <a:solidFill>
                  <a:srgbClr val="000000"/>
                </a:solidFill>
              </a:defRPr>
            </a:lvl1pPr>
          </a:lstStyle>
          <a:p>
            <a:r>
              <a:rPr dirty="0" err="1"/>
              <a:t>ankaram@uth.gr</a:t>
            </a:r>
            <a:endParaRPr dirty="0"/>
          </a:p>
        </p:txBody>
      </p:sp>
      <p:sp>
        <p:nvSpPr>
          <p:cNvPr id="360" name="Text Box 10"/>
          <p:cNvSpPr txBox="1">
            <a:spLocks noGrp="1"/>
          </p:cNvSpPr>
          <p:nvPr>
            <p:ph type="sldNum" sz="quarter" idx="12"/>
          </p:nvPr>
        </p:nvSpPr>
        <p:spPr>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lumMod val="65000"/>
                    <a:lumOff val="35000"/>
                  </a:schemeClr>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R" smtClean="0"/>
              <a:pPr/>
              <a:t>52</a:t>
            </a:fld>
            <a:endParaRPr/>
          </a:p>
        </p:txBody>
      </p:sp>
      <p:pic>
        <p:nvPicPr>
          <p:cNvPr id="3074" name="Picture 2" descr="Easy and Quick Ways to Thank Donors and Volunteers">
            <a:extLst>
              <a:ext uri="{FF2B5EF4-FFF2-40B4-BE49-F238E27FC236}">
                <a16:creationId xmlns:a16="http://schemas.microsoft.com/office/drawing/2014/main" id="{8825858D-B7AD-9547-AE1F-F0801B31D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221" y="2291942"/>
            <a:ext cx="4757738" cy="317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noGrp="1"/>
          </p:cNvSpPr>
          <p:nvPr>
            <p:ph type="title"/>
          </p:nvPr>
        </p:nvSpPr>
        <p:spPr>
          <a:prstGeom prst="rect">
            <a:avLst/>
          </a:prstGeom>
        </p:spPr>
        <p:txBody>
          <a:bodyPr/>
          <a:lstStyle/>
          <a:p>
            <a:pPr>
              <a:defRPr>
                <a:effectLst/>
              </a:defRPr>
            </a:pPr>
            <a:r>
              <a:t>Ιστορία</a:t>
            </a:r>
          </a:p>
        </p:txBody>
      </p:sp>
      <p:sp>
        <p:nvSpPr>
          <p:cNvPr id="154" name="Content Placeholder 2"/>
          <p:cNvSpPr txBox="1">
            <a:spLocks noGrp="1"/>
          </p:cNvSpPr>
          <p:nvPr>
            <p:ph sz="quarter" idx="1"/>
          </p:nvPr>
        </p:nvSpPr>
        <p:spPr>
          <a:prstGeom prst="rect">
            <a:avLst/>
          </a:prstGeom>
        </p:spPr>
        <p:txBody>
          <a:bodyPr/>
          <a:lstStyle/>
          <a:p>
            <a:pPr>
              <a:buBlip>
                <a:blip r:embed="rId2"/>
              </a:buBlip>
            </a:pPr>
            <a:r>
              <a:t>Linguaphone, 1901</a:t>
            </a:r>
          </a:p>
        </p:txBody>
      </p:sp>
      <p:sp>
        <p:nvSpPr>
          <p:cNvPr id="152"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6</a:t>
            </a:fld>
            <a:endParaRPr/>
          </a:p>
        </p:txBody>
      </p:sp>
      <p:pic>
        <p:nvPicPr>
          <p:cNvPr id="155" name="Picture 3" descr="Picture 3"/>
          <p:cNvPicPr>
            <a:picLocks noChangeAspect="1"/>
          </p:cNvPicPr>
          <p:nvPr/>
        </p:nvPicPr>
        <p:blipFill>
          <a:blip r:embed="rId3"/>
          <a:stretch>
            <a:fillRect/>
          </a:stretch>
        </p:blipFill>
        <p:spPr>
          <a:xfrm>
            <a:off x="323850" y="2781300"/>
            <a:ext cx="2466975" cy="1847850"/>
          </a:xfrm>
          <a:prstGeom prst="rect">
            <a:avLst/>
          </a:prstGeom>
          <a:ln w="12700">
            <a:miter lim="400000"/>
          </a:ln>
        </p:spPr>
      </p:pic>
      <p:pic>
        <p:nvPicPr>
          <p:cNvPr id="156" name="Picture 4" descr="Picture 4"/>
          <p:cNvPicPr>
            <a:picLocks noChangeAspect="1"/>
          </p:cNvPicPr>
          <p:nvPr/>
        </p:nvPicPr>
        <p:blipFill>
          <a:blip r:embed="rId4"/>
          <a:stretch>
            <a:fillRect/>
          </a:stretch>
        </p:blipFill>
        <p:spPr>
          <a:xfrm>
            <a:off x="3484562" y="2781300"/>
            <a:ext cx="2705100" cy="1685926"/>
          </a:xfrm>
          <a:prstGeom prst="rect">
            <a:avLst/>
          </a:prstGeom>
          <a:ln w="12700">
            <a:miter lim="400000"/>
          </a:ln>
        </p:spPr>
      </p:pic>
      <p:pic>
        <p:nvPicPr>
          <p:cNvPr id="157" name="Picture 5" descr="Picture 5"/>
          <p:cNvPicPr>
            <a:picLocks noChangeAspect="1"/>
          </p:cNvPicPr>
          <p:nvPr/>
        </p:nvPicPr>
        <p:blipFill>
          <a:blip r:embed="rId5"/>
          <a:stretch>
            <a:fillRect/>
          </a:stretch>
        </p:blipFill>
        <p:spPr>
          <a:xfrm>
            <a:off x="6588125" y="2781300"/>
            <a:ext cx="1876425" cy="1257300"/>
          </a:xfrm>
          <a:prstGeom prst="rect">
            <a:avLst/>
          </a:prstGeom>
          <a:ln w="12700">
            <a:miter lim="400000"/>
          </a:ln>
        </p:spPr>
      </p:pic>
      <p:pic>
        <p:nvPicPr>
          <p:cNvPr id="158" name="Picture 6" descr="Picture 6"/>
          <p:cNvPicPr>
            <a:picLocks noChangeAspect="1"/>
          </p:cNvPicPr>
          <p:nvPr/>
        </p:nvPicPr>
        <p:blipFill>
          <a:blip r:embed="rId6"/>
          <a:stretch>
            <a:fillRect/>
          </a:stretch>
        </p:blipFill>
        <p:spPr>
          <a:xfrm>
            <a:off x="6883400" y="4365625"/>
            <a:ext cx="1285875" cy="1381125"/>
          </a:xfrm>
          <a:prstGeom prst="rect">
            <a:avLst/>
          </a:prstGeom>
          <a:ln w="12700">
            <a:miter lim="400000"/>
          </a:ln>
        </p:spPr>
      </p:pic>
    </p:spTree>
    <p:extLst>
      <p:ext uri="{BB962C8B-B14F-4D97-AF65-F5344CB8AC3E}">
        <p14:creationId xmlns:p14="http://schemas.microsoft.com/office/powerpoint/2010/main" val="259879513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5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15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5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build="p" animBg="1" advAuto="0"/>
      <p:bldP spid="155" grpId="0" animBg="1" advAuto="0"/>
      <p:bldP spid="156" grpId="0" animBg="1" advAuto="0"/>
      <p:bldP spid="157" grpId="0" animBg="1" advAuto="0"/>
      <p:bldP spid="15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angle 2"/>
          <p:cNvSpPr txBox="1">
            <a:spLocks noGrp="1"/>
          </p:cNvSpPr>
          <p:nvPr>
            <p:ph type="title"/>
          </p:nvPr>
        </p:nvSpPr>
        <p:spPr>
          <a:prstGeom prst="rect">
            <a:avLst/>
          </a:prstGeom>
        </p:spPr>
        <p:txBody>
          <a:bodyPr/>
          <a:lstStyle/>
          <a:p>
            <a:pPr>
              <a:defRPr>
                <a:effectLst/>
              </a:defRPr>
            </a:pPr>
            <a:r>
              <a:t>Σημασία</a:t>
            </a:r>
          </a:p>
        </p:txBody>
      </p:sp>
      <p:sp>
        <p:nvSpPr>
          <p:cNvPr id="162" name="Rectangle 3"/>
          <p:cNvSpPr txBox="1">
            <a:spLocks noGrp="1"/>
          </p:cNvSpPr>
          <p:nvPr>
            <p:ph sz="quarter" idx="1"/>
          </p:nvPr>
        </p:nvSpPr>
        <p:spPr>
          <a:prstGeom prst="rect">
            <a:avLst/>
          </a:prstGeom>
        </p:spPr>
        <p:txBody>
          <a:bodyPr/>
          <a:lstStyle/>
          <a:p>
            <a:pPr>
              <a:buBlip>
                <a:blip r:embed="rId2"/>
              </a:buBlip>
            </a:pPr>
            <a:r>
              <a:t>Η μάθηση "συμβαίνει παντού"</a:t>
            </a:r>
          </a:p>
          <a:p>
            <a:pPr marL="742950" lvl="1" indent="-285750">
              <a:spcBef>
                <a:spcPts val="600"/>
              </a:spcBef>
              <a:defRPr sz="2000">
                <a:solidFill>
                  <a:srgbClr val="000000"/>
                </a:solidFill>
              </a:defRPr>
            </a:pPr>
            <a:r>
              <a:t>οι μαθητές διαβάζουν στο λεωφορείο πριν από τις εξετάσεις τους</a:t>
            </a:r>
          </a:p>
          <a:p>
            <a:pPr marL="742950" lvl="1" indent="-285750">
              <a:spcBef>
                <a:spcPts val="600"/>
              </a:spcBef>
              <a:defRPr sz="2000">
                <a:solidFill>
                  <a:srgbClr val="000000"/>
                </a:solidFill>
              </a:defRPr>
            </a:pPr>
            <a:r>
              <a:t>οι γιατροί αποκτούν νέες γνώσεις στις συζητήσεις στους διαδρόμους του νοσοκομείου</a:t>
            </a:r>
          </a:p>
          <a:p>
            <a:pPr marL="742950" lvl="1" indent="-285750">
              <a:spcBef>
                <a:spcPts val="600"/>
              </a:spcBef>
              <a:defRPr sz="2000">
                <a:solidFill>
                  <a:srgbClr val="000000"/>
                </a:solidFill>
              </a:defRPr>
            </a:pPr>
            <a:r>
              <a:t>οι μαθητές μαθαίνουν ξένες γλώσσες καθώς ταξιδεύουν</a:t>
            </a:r>
          </a:p>
          <a:p>
            <a:pPr marL="742950" lvl="1" indent="-285750">
              <a:spcBef>
                <a:spcPts val="600"/>
              </a:spcBef>
              <a:defRPr sz="2000">
                <a:solidFill>
                  <a:srgbClr val="000000"/>
                </a:solidFill>
              </a:defRPr>
            </a:pPr>
            <a:r>
              <a:t>γενικά, υπάρχουν αμέτρητες περιπτώσεις για </a:t>
            </a:r>
            <a:r>
              <a:rPr>
                <a:solidFill>
                  <a:srgbClr val="FF0000"/>
                </a:solidFill>
              </a:rPr>
              <a:t>formal/informal</a:t>
            </a:r>
            <a:r>
              <a:t> μάθηση καθώς οι άνθρωποι κινούνται</a:t>
            </a:r>
          </a:p>
        </p:txBody>
      </p:sp>
      <p:sp>
        <p:nvSpPr>
          <p:cNvPr id="160"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7</a:t>
            </a:fld>
            <a:endParaRPr/>
          </a:p>
        </p:txBody>
      </p:sp>
    </p:spTree>
    <p:extLst>
      <p:ext uri="{BB962C8B-B14F-4D97-AF65-F5344CB8AC3E}">
        <p14:creationId xmlns:p14="http://schemas.microsoft.com/office/powerpoint/2010/main" val="330849553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6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6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6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2"/>
          <p:cNvSpPr txBox="1">
            <a:spLocks noGrp="1"/>
          </p:cNvSpPr>
          <p:nvPr>
            <p:ph type="title"/>
          </p:nvPr>
        </p:nvSpPr>
        <p:spPr>
          <a:prstGeom prst="rect">
            <a:avLst/>
          </a:prstGeom>
        </p:spPr>
        <p:txBody>
          <a:bodyPr/>
          <a:lstStyle/>
          <a:p>
            <a:pPr>
              <a:defRPr>
                <a:effectLst/>
              </a:defRPr>
            </a:pPr>
            <a:r>
              <a:t>Πλεονεκτήματα</a:t>
            </a:r>
          </a:p>
        </p:txBody>
      </p:sp>
      <p:sp>
        <p:nvSpPr>
          <p:cNvPr id="166" name="Rectangle 3"/>
          <p:cNvSpPr txBox="1">
            <a:spLocks noGrp="1"/>
          </p:cNvSpPr>
          <p:nvPr>
            <p:ph sz="quarter" idx="1"/>
          </p:nvPr>
        </p:nvSpPr>
        <p:spPr>
          <a:prstGeom prst="rect">
            <a:avLst/>
          </a:prstGeom>
        </p:spPr>
        <p:txBody>
          <a:bodyPr/>
          <a:lstStyle/>
          <a:p>
            <a:pPr>
              <a:lnSpc>
                <a:spcPct val="90000"/>
              </a:lnSpc>
              <a:spcBef>
                <a:spcPts val="1200"/>
              </a:spcBef>
              <a:buBlip>
                <a:blip r:embed="rId2"/>
              </a:buBlip>
              <a:defRPr sz="2000">
                <a:solidFill>
                  <a:srgbClr val="000000"/>
                </a:solidFill>
              </a:defRPr>
            </a:pPr>
            <a:r>
              <a:t>Ερέθισμα, κίνητρο (motivational stimulus)</a:t>
            </a:r>
          </a:p>
          <a:p>
            <a:pPr>
              <a:lnSpc>
                <a:spcPct val="90000"/>
              </a:lnSpc>
              <a:spcBef>
                <a:spcPts val="1200"/>
              </a:spcBef>
              <a:buBlip>
                <a:blip r:embed="rId2"/>
              </a:buBlip>
              <a:defRPr sz="2000">
                <a:solidFill>
                  <a:srgbClr val="000000"/>
                </a:solidFill>
              </a:defRPr>
            </a:pPr>
            <a:r>
              <a:t>Ευκολία χρήσης (ease of storage and portability)</a:t>
            </a:r>
          </a:p>
          <a:p>
            <a:pPr>
              <a:lnSpc>
                <a:spcPct val="90000"/>
              </a:lnSpc>
              <a:spcBef>
                <a:spcPts val="1200"/>
              </a:spcBef>
              <a:buBlip>
                <a:blip r:embed="rId2"/>
              </a:buBlip>
              <a:defRPr sz="2000">
                <a:solidFill>
                  <a:srgbClr val="000000"/>
                </a:solidFill>
              </a:defRPr>
            </a:pPr>
            <a:r>
              <a:t>Ευκολία και βελτίωση γραπτών εργασιών (improved and easier written work)</a:t>
            </a:r>
          </a:p>
          <a:p>
            <a:pPr>
              <a:lnSpc>
                <a:spcPct val="90000"/>
              </a:lnSpc>
              <a:spcBef>
                <a:spcPts val="1200"/>
              </a:spcBef>
              <a:buBlip>
                <a:blip r:embed="rId2"/>
              </a:buBlip>
              <a:defRPr sz="2000">
                <a:solidFill>
                  <a:srgbClr val="000000"/>
                </a:solidFill>
              </a:defRPr>
            </a:pPr>
            <a:r>
              <a:t>Καλύτερη γνώση για τους υπολογιστές (increased knowledge of computers)</a:t>
            </a:r>
          </a:p>
          <a:p>
            <a:pPr>
              <a:lnSpc>
                <a:spcPct val="90000"/>
              </a:lnSpc>
              <a:spcBef>
                <a:spcPts val="1200"/>
              </a:spcBef>
              <a:buBlip>
                <a:blip r:embed="rId2"/>
              </a:buBlip>
              <a:defRPr sz="2000">
                <a:solidFill>
                  <a:srgbClr val="000000"/>
                </a:solidFill>
              </a:defRPr>
            </a:pPr>
            <a:r>
              <a:t>Διαθεσιμότητα (readily available at all times)</a:t>
            </a:r>
          </a:p>
          <a:p>
            <a:pPr>
              <a:lnSpc>
                <a:spcPct val="90000"/>
              </a:lnSpc>
              <a:spcBef>
                <a:spcPts val="1200"/>
              </a:spcBef>
              <a:buBlip>
                <a:blip r:embed="rId2"/>
              </a:buBlip>
              <a:defRPr sz="2000">
                <a:solidFill>
                  <a:srgbClr val="000000"/>
                </a:solidFill>
              </a:defRPr>
            </a:pPr>
            <a:r>
              <a:t>Εύρος (offered a range of useful functions)</a:t>
            </a:r>
          </a:p>
          <a:p>
            <a:pPr>
              <a:lnSpc>
                <a:spcPct val="90000"/>
              </a:lnSpc>
              <a:spcBef>
                <a:spcPts val="1200"/>
              </a:spcBef>
              <a:buBlip>
                <a:blip r:embed="rId2"/>
              </a:buBlip>
              <a:defRPr sz="2000">
                <a:solidFill>
                  <a:srgbClr val="000000"/>
                </a:solidFill>
              </a:defRPr>
            </a:pPr>
            <a:r>
              <a:t>Διασκέδαση (fun)</a:t>
            </a:r>
          </a:p>
        </p:txBody>
      </p:sp>
      <p:sp>
        <p:nvSpPr>
          <p:cNvPr id="164"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8</a:t>
            </a:fld>
            <a:endParaRPr/>
          </a:p>
        </p:txBody>
      </p:sp>
    </p:spTree>
    <p:extLst>
      <p:ext uri="{BB962C8B-B14F-4D97-AF65-F5344CB8AC3E}">
        <p14:creationId xmlns:p14="http://schemas.microsoft.com/office/powerpoint/2010/main" val="103369565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6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6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16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2"/>
          <p:cNvSpPr txBox="1">
            <a:spLocks noGrp="1"/>
          </p:cNvSpPr>
          <p:nvPr>
            <p:ph type="title"/>
          </p:nvPr>
        </p:nvSpPr>
        <p:spPr>
          <a:prstGeom prst="rect">
            <a:avLst/>
          </a:prstGeom>
        </p:spPr>
        <p:txBody>
          <a:bodyPr/>
          <a:lstStyle/>
          <a:p>
            <a:pPr>
              <a:defRPr>
                <a:effectLst/>
              </a:defRPr>
            </a:pPr>
            <a:r>
              <a:t>Πλεονεκτήματα </a:t>
            </a:r>
            <a:r>
              <a:rPr baseline="30000"/>
              <a:t>(2/2)</a:t>
            </a:r>
          </a:p>
        </p:txBody>
      </p:sp>
      <p:sp>
        <p:nvSpPr>
          <p:cNvPr id="170" name="Rectangle 3"/>
          <p:cNvSpPr txBox="1">
            <a:spLocks noGrp="1"/>
          </p:cNvSpPr>
          <p:nvPr>
            <p:ph sz="quarter" idx="1"/>
          </p:nvPr>
        </p:nvSpPr>
        <p:spPr>
          <a:prstGeom prst="rect">
            <a:avLst/>
          </a:prstGeom>
        </p:spPr>
        <p:txBody>
          <a:bodyPr/>
          <a:lstStyle/>
          <a:p>
            <a:pPr>
              <a:spcBef>
                <a:spcPts val="1200"/>
              </a:spcBef>
              <a:buBlip>
                <a:blip r:embed="rId2"/>
              </a:buBlip>
              <a:defRPr sz="2000">
                <a:solidFill>
                  <a:srgbClr val="000000"/>
                </a:solidFill>
              </a:defRPr>
            </a:pPr>
            <a:r>
              <a:t>Ευελιξία (flexibility and use outside the classroom)</a:t>
            </a:r>
          </a:p>
          <a:p>
            <a:pPr>
              <a:spcBef>
                <a:spcPts val="1200"/>
              </a:spcBef>
              <a:buBlip>
                <a:blip r:embed="rId2"/>
              </a:buBlip>
              <a:defRPr sz="2000">
                <a:solidFill>
                  <a:srgbClr val="000000"/>
                </a:solidFill>
              </a:defRPr>
            </a:pPr>
            <a:r>
              <a:t>Κατοχή (personal ownership)</a:t>
            </a:r>
          </a:p>
          <a:p>
            <a:pPr>
              <a:spcBef>
                <a:spcPts val="1200"/>
              </a:spcBef>
              <a:buBlip>
                <a:blip r:embed="rId2"/>
              </a:buBlip>
              <a:defRPr sz="2000">
                <a:solidFill>
                  <a:srgbClr val="000000"/>
                </a:solidFill>
              </a:defRPr>
            </a:pPr>
            <a:r>
              <a:t>Καλύτερα πληκτρολόγηση, αντί γραφή (prefer typing to handwriting)</a:t>
            </a:r>
          </a:p>
          <a:p>
            <a:pPr>
              <a:spcBef>
                <a:spcPts val="1200"/>
              </a:spcBef>
              <a:buBlip>
                <a:blip r:embed="rId2"/>
              </a:buBlip>
              <a:defRPr sz="2000">
                <a:solidFill>
                  <a:srgbClr val="000000"/>
                </a:solidFill>
              </a:defRPr>
            </a:pPr>
            <a:r>
              <a:t>Ανεξάρτητη εργασία (independent working)</a:t>
            </a:r>
          </a:p>
          <a:p>
            <a:pPr>
              <a:spcBef>
                <a:spcPts val="1200"/>
              </a:spcBef>
              <a:buBlip>
                <a:blip r:embed="rId2"/>
              </a:buBlip>
              <a:defRPr sz="2000">
                <a:solidFill>
                  <a:srgbClr val="000000"/>
                </a:solidFill>
              </a:defRPr>
            </a:pPr>
            <a:r>
              <a:t>Καλύτερη πρόσβαση (greater computer access)</a:t>
            </a:r>
          </a:p>
          <a:p>
            <a:pPr>
              <a:spcBef>
                <a:spcPts val="1200"/>
              </a:spcBef>
              <a:buBlip>
                <a:blip r:embed="rId2"/>
              </a:buBlip>
              <a:defRPr sz="2000">
                <a:solidFill>
                  <a:srgbClr val="000000"/>
                </a:solidFill>
              </a:defRPr>
            </a:pPr>
            <a:r>
              <a:t>Ενδιαφέρον (more interesting than desktop machine)</a:t>
            </a:r>
          </a:p>
        </p:txBody>
      </p:sp>
      <p:sp>
        <p:nvSpPr>
          <p:cNvPr id="168" name="Text Box 10"/>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85000" lnSpcReduction="20000"/>
          </a:bodyPr>
          <a:lstStyle/>
          <a:p>
            <a:fld id="{86CB4B4D-7CA3-9044-876B-883B54F8677D}" type="slidenum">
              <a:t>9</a:t>
            </a:fld>
            <a:endParaRPr/>
          </a:p>
        </p:txBody>
      </p:sp>
    </p:spTree>
    <p:extLst>
      <p:ext uri="{BB962C8B-B14F-4D97-AF65-F5344CB8AC3E}">
        <p14:creationId xmlns:p14="http://schemas.microsoft.com/office/powerpoint/2010/main" val="397548859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6205</TotalTime>
  <Words>2891</Words>
  <Application>Microsoft Macintosh PowerPoint</Application>
  <PresentationFormat>Προβολή στην οθόνη (4:3)</PresentationFormat>
  <Paragraphs>304</Paragraphs>
  <Slides>52</Slides>
  <Notes>9</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52</vt:i4>
      </vt:variant>
    </vt:vector>
  </HeadingPairs>
  <TitlesOfParts>
    <vt:vector size="58" baseType="lpstr">
      <vt:lpstr>Arial</vt:lpstr>
      <vt:lpstr>Calibri</vt:lpstr>
      <vt:lpstr>Tw Cen MT</vt:lpstr>
      <vt:lpstr>Wingdings</vt:lpstr>
      <vt:lpstr>Wingdings 2</vt:lpstr>
      <vt:lpstr>Διάμεσος</vt:lpstr>
      <vt:lpstr>Σχεδίαση εκπαιδευτικών εφαρμογών  για φορητές συσκευές</vt:lpstr>
      <vt:lpstr>Γνωριμία</vt:lpstr>
      <vt:lpstr>E-learning</vt:lpstr>
      <vt:lpstr>Μάθηση μέσω Φορητών Συσκευών</vt:lpstr>
      <vt:lpstr>Χαρακτηριστικά</vt:lpstr>
      <vt:lpstr>Ιστορία</vt:lpstr>
      <vt:lpstr>Σημασία</vt:lpstr>
      <vt:lpstr>Πλεονεκτήματα</vt:lpstr>
      <vt:lpstr>Πλεονεκτήματα (2/2)</vt:lpstr>
      <vt:lpstr>Μειονεκτήματα των συσκευών</vt:lpstr>
      <vt:lpstr>Χαρακτηριστικά κινητής μάθησης 1</vt:lpstr>
      <vt:lpstr>Χαρακτηριστικά κινητής μάθησης 2</vt:lpstr>
      <vt:lpstr>Είδη κινητών συσκευών 1</vt:lpstr>
      <vt:lpstr>Είδη κινητών συσκευών 2</vt:lpstr>
      <vt:lpstr>Είδη εφαρμογών που μπορούν να χρησιμοποιηθούν</vt:lpstr>
      <vt:lpstr>Είδη εφαρμογών που μπορούν να χρησιμοποιηθούν</vt:lpstr>
      <vt:lpstr>Εφαρμογές Επαυξημένης Πραγματικότητας</vt:lpstr>
      <vt:lpstr>Augmented Reality in Education</vt:lpstr>
      <vt:lpstr>ΕΠ - μορφές</vt:lpstr>
      <vt:lpstr>ΕΠ – Μορφές (παραδείγματα)</vt:lpstr>
      <vt:lpstr>ΕΠ &amp; εκπαίδευση</vt:lpstr>
      <vt:lpstr>Διδακτικές προσεγγίσεις στην ΕΠ</vt:lpstr>
      <vt:lpstr>Αποτελέσματα κινητής μάθησης</vt:lpstr>
      <vt:lpstr>Μειονεκτήματα στη μαθησιακή διαδικασία</vt:lpstr>
      <vt:lpstr>Η άποψη των εκπαιδευτικών</vt:lpstr>
      <vt:lpstr>Τι έδειξαν οι έρευνες</vt:lpstr>
      <vt:lpstr>Πως σχεδιάζουμε εφαρμογές; 1</vt:lpstr>
      <vt:lpstr>Πως σχεδιάζουμε εφαρμογές; 2</vt:lpstr>
      <vt:lpstr>Πως αξιολογούμε εκπαιδευτικές εφαρμογές; 1/2</vt:lpstr>
      <vt:lpstr>Πως αξιολογούμε εκπαιδευτικές εφαρμογές; 2/2</vt:lpstr>
      <vt:lpstr>Αρχικές ιδέες</vt:lpstr>
      <vt:lpstr>Εξέλιξη – Cooties game</vt:lpstr>
      <vt:lpstr>Εφαρμογές σε σχολεία</vt:lpstr>
      <vt:lpstr>Εφαρμογές σε σχολεία</vt:lpstr>
      <vt:lpstr>Στην Ελλάδα</vt:lpstr>
      <vt:lpstr>Εκπαιδευτικό Λογισμικό: Rocket-Εφαρμογές</vt:lpstr>
      <vt:lpstr>Παραδείγματα εφαρμογών serious games</vt:lpstr>
      <vt:lpstr>Παράδειγμα εκπαιδευτικής εφαρμογής προσομοίωσης</vt:lpstr>
      <vt:lpstr>Παράδειγμα εκπαιδευτικής χρήσης QR codes</vt:lpstr>
      <vt:lpstr>Παράδειγμα εκπαιδευτικής χρήσης cloud / social networks</vt:lpstr>
      <vt:lpstr>Παράδειγμα «Σώσε την Έλλη! Σώσε το περιβάλλον»</vt:lpstr>
      <vt:lpstr>Σώσε την Έλλη! Σώσε το περιβάλλον</vt:lpstr>
      <vt:lpstr>Βιβλίο ΕΠ - παράδειγμα</vt:lpstr>
      <vt:lpstr>Παρουσίαση του PowerPoint</vt:lpstr>
      <vt:lpstr>Δημιουργία εφαρμογών για κινητές συσκευές</vt:lpstr>
      <vt:lpstr>Tiny Tap – δημιουργία παιχνιδιού από χρήστες</vt:lpstr>
      <vt:lpstr>Tiny Tap - tutorial</vt:lpstr>
      <vt:lpstr>ZapWorks – Εφαρμογή ΕΠ – δημιουργία </vt:lpstr>
      <vt:lpstr>Actionbound – Πλατφόρμα ανάπτυξης παιχνιδιών για εξωτερικό χώρο</vt:lpstr>
      <vt:lpstr>Παράδειγμα ροής παιχνιδιού</vt:lpstr>
      <vt:lpstr>Actionbound - οθόνες</vt:lpstr>
      <vt:lpstr>Ευχαριστώ πολύ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Παιδαγωγικό Τμήμα Ειδικής Αγωγής</dc:title>
  <dc:creator>Mimi</dc:creator>
  <cp:lastModifiedBy>Microsoft Office User</cp:lastModifiedBy>
  <cp:revision>718</cp:revision>
  <dcterms:created xsi:type="dcterms:W3CDTF">2013-05-15T15:37:43Z</dcterms:created>
  <dcterms:modified xsi:type="dcterms:W3CDTF">2022-11-23T18:46:12Z</dcterms:modified>
</cp:coreProperties>
</file>