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68" r:id="rId3"/>
    <p:sldId id="391" r:id="rId4"/>
    <p:sldId id="392" r:id="rId5"/>
    <p:sldId id="393" r:id="rId6"/>
    <p:sldId id="269" r:id="rId7"/>
    <p:sldId id="270" r:id="rId8"/>
    <p:sldId id="271" r:id="rId9"/>
    <p:sldId id="306" r:id="rId10"/>
    <p:sldId id="307" r:id="rId11"/>
    <p:sldId id="353" r:id="rId12"/>
    <p:sldId id="352" r:id="rId13"/>
    <p:sldId id="354" r:id="rId14"/>
    <p:sldId id="394" r:id="rId15"/>
    <p:sldId id="395" r:id="rId16"/>
    <p:sldId id="357" r:id="rId17"/>
    <p:sldId id="356" r:id="rId18"/>
    <p:sldId id="366" r:id="rId19"/>
    <p:sldId id="388" r:id="rId20"/>
    <p:sldId id="358" r:id="rId21"/>
    <p:sldId id="362" r:id="rId22"/>
    <p:sldId id="363" r:id="rId23"/>
    <p:sldId id="313" r:id="rId24"/>
    <p:sldId id="310" r:id="rId25"/>
    <p:sldId id="311" r:id="rId26"/>
    <p:sldId id="309" r:id="rId27"/>
    <p:sldId id="308" r:id="rId28"/>
    <p:sldId id="367" r:id="rId29"/>
    <p:sldId id="360" r:id="rId30"/>
    <p:sldId id="368" r:id="rId31"/>
    <p:sldId id="369" r:id="rId32"/>
    <p:sldId id="318" r:id="rId33"/>
    <p:sldId id="364" r:id="rId34"/>
    <p:sldId id="341" r:id="rId35"/>
    <p:sldId id="351" r:id="rId36"/>
    <p:sldId id="389" r:id="rId37"/>
    <p:sldId id="390" r:id="rId38"/>
    <p:sldId id="365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7D38"/>
    <a:srgbClr val="D7C3AA"/>
    <a:srgbClr val="A56824"/>
    <a:srgbClr val="7A5042"/>
    <a:srgbClr val="CFB89C"/>
    <a:srgbClr val="C58660"/>
    <a:srgbClr val="CAB299"/>
    <a:srgbClr val="FFFBEF"/>
    <a:srgbClr val="FFEBAB"/>
    <a:srgbClr val="DF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61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C22DB-727C-4F71-9DD2-B391494DB2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0BC97F-0CD7-46DD-8BF5-AA73364D3DC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Technology</a:t>
          </a:r>
          <a:endParaRPr lang="en-US" dirty="0"/>
        </a:p>
      </dgm:t>
    </dgm:pt>
    <dgm:pt modelId="{193F2F1F-8189-4E72-B786-A9E67EE49219}" type="parTrans" cxnId="{34251F59-7F2E-4625-94FB-846BD08DF8B6}">
      <dgm:prSet/>
      <dgm:spPr/>
      <dgm:t>
        <a:bodyPr/>
        <a:lstStyle/>
        <a:p>
          <a:endParaRPr lang="en-US"/>
        </a:p>
      </dgm:t>
    </dgm:pt>
    <dgm:pt modelId="{B80A0DCA-0592-4397-B481-2572010740A0}" type="sibTrans" cxnId="{34251F59-7F2E-4625-94FB-846BD08DF8B6}">
      <dgm:prSet/>
      <dgm:spPr/>
      <dgm:t>
        <a:bodyPr/>
        <a:lstStyle/>
        <a:p>
          <a:endParaRPr lang="en-US"/>
        </a:p>
      </dgm:t>
    </dgm:pt>
    <dgm:pt modelId="{6A5DBEC6-46CD-4794-85A1-9976728B61C0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Digital games</a:t>
          </a:r>
          <a:endParaRPr lang="en-US"/>
        </a:p>
      </dgm:t>
    </dgm:pt>
    <dgm:pt modelId="{0CE5E00E-4718-4AE8-9DF2-7411CE0106E7}" type="parTrans" cxnId="{2FBCE3FC-1E29-4A5E-A386-B63E0CDCA5C9}">
      <dgm:prSet/>
      <dgm:spPr/>
      <dgm:t>
        <a:bodyPr/>
        <a:lstStyle/>
        <a:p>
          <a:endParaRPr lang="en-US"/>
        </a:p>
      </dgm:t>
    </dgm:pt>
    <dgm:pt modelId="{AB6B9959-3709-40EB-8B76-9859983A3857}" type="sibTrans" cxnId="{2FBCE3FC-1E29-4A5E-A386-B63E0CDCA5C9}">
      <dgm:prSet/>
      <dgm:spPr/>
      <dgm:t>
        <a:bodyPr/>
        <a:lstStyle/>
        <a:p>
          <a:endParaRPr lang="en-US"/>
        </a:p>
      </dgm:t>
    </dgm:pt>
    <dgm:pt modelId="{35D3A230-40EB-4E23-9331-E446492D3E9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Collaboration platforms</a:t>
          </a:r>
          <a:endParaRPr lang="en-US" dirty="0"/>
        </a:p>
      </dgm:t>
    </dgm:pt>
    <dgm:pt modelId="{34DE6F93-4FD4-4523-9CA7-5B9355912B7B}" type="parTrans" cxnId="{F538BAF6-0529-47D3-8740-601C43023918}">
      <dgm:prSet/>
      <dgm:spPr/>
      <dgm:t>
        <a:bodyPr/>
        <a:lstStyle/>
        <a:p>
          <a:endParaRPr lang="en-US"/>
        </a:p>
      </dgm:t>
    </dgm:pt>
    <dgm:pt modelId="{2A933523-8F5B-41EE-AA98-3B3E845B44FE}" type="sibTrans" cxnId="{F538BAF6-0529-47D3-8740-601C43023918}">
      <dgm:prSet/>
      <dgm:spPr/>
      <dgm:t>
        <a:bodyPr/>
        <a:lstStyle/>
        <a:p>
          <a:endParaRPr lang="en-US"/>
        </a:p>
      </dgm:t>
    </dgm:pt>
    <dgm:pt modelId="{6933BA52-C3BC-4E7A-AF5A-D6CE6CEECCAE}" type="pres">
      <dgm:prSet presAssocID="{FAFC22DB-727C-4F71-9DD2-B391494DB251}" presName="root" presStyleCnt="0">
        <dgm:presLayoutVars>
          <dgm:dir/>
          <dgm:resizeHandles val="exact"/>
        </dgm:presLayoutVars>
      </dgm:prSet>
      <dgm:spPr/>
    </dgm:pt>
    <dgm:pt modelId="{B374BD4E-53D3-4149-8208-D7E8928F0C3A}" type="pres">
      <dgm:prSet presAssocID="{360BC97F-0CD7-46DD-8BF5-AA73364D3DC8}" presName="compNode" presStyleCnt="0"/>
      <dgm:spPr/>
    </dgm:pt>
    <dgm:pt modelId="{9B2E6ADD-01F5-4BBA-BAAC-422E9787F32E}" type="pres">
      <dgm:prSet presAssocID="{360BC97F-0CD7-46DD-8BF5-AA73364D3DC8}" presName="bgRect" presStyleLbl="bgShp" presStyleIdx="0" presStyleCnt="3" custLinFactY="-15286" custLinFactNeighborX="80920" custLinFactNeighborY="-100000"/>
      <dgm:spPr>
        <a:solidFill>
          <a:schemeClr val="accent2">
            <a:lumMod val="60000"/>
            <a:lumOff val="40000"/>
          </a:schemeClr>
        </a:solidFill>
      </dgm:spPr>
    </dgm:pt>
    <dgm:pt modelId="{16E56526-502F-4428-8FCE-9F6D6F6EA618}" type="pres">
      <dgm:prSet presAssocID="{360BC97F-0CD7-46DD-8BF5-AA73364D3DC8}" presName="iconRect" presStyleLbl="node1" presStyleIdx="0" presStyleCnt="3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F5E6BB9F-E87E-44AF-9889-1303D24DBA10}" type="pres">
      <dgm:prSet presAssocID="{360BC97F-0CD7-46DD-8BF5-AA73364D3DC8}" presName="spaceRect" presStyleCnt="0"/>
      <dgm:spPr/>
    </dgm:pt>
    <dgm:pt modelId="{EF8A5E92-EC19-4655-817D-149D55706BB4}" type="pres">
      <dgm:prSet presAssocID="{360BC97F-0CD7-46DD-8BF5-AA73364D3DC8}" presName="parTx" presStyleLbl="revTx" presStyleIdx="0" presStyleCnt="3">
        <dgm:presLayoutVars>
          <dgm:chMax val="0"/>
          <dgm:chPref val="0"/>
        </dgm:presLayoutVars>
      </dgm:prSet>
      <dgm:spPr/>
    </dgm:pt>
    <dgm:pt modelId="{703C5AA7-BAE4-466C-8644-640DB6199924}" type="pres">
      <dgm:prSet presAssocID="{B80A0DCA-0592-4397-B481-2572010740A0}" presName="sibTrans" presStyleCnt="0"/>
      <dgm:spPr/>
    </dgm:pt>
    <dgm:pt modelId="{B36C6641-6905-4252-AC58-4BF47879C2D2}" type="pres">
      <dgm:prSet presAssocID="{6A5DBEC6-46CD-4794-85A1-9976728B61C0}" presName="compNode" presStyleCnt="0"/>
      <dgm:spPr/>
    </dgm:pt>
    <dgm:pt modelId="{C78913CB-62F2-425C-835A-BA3EBADC3B40}" type="pres">
      <dgm:prSet presAssocID="{6A5DBEC6-46CD-4794-85A1-9976728B61C0}" presName="bgRect" presStyleLbl="bgShp" presStyleIdx="1" presStyleCnt="3"/>
      <dgm:spPr>
        <a:solidFill>
          <a:schemeClr val="accent2">
            <a:lumMod val="60000"/>
            <a:lumOff val="40000"/>
            <a:alpha val="50000"/>
          </a:schemeClr>
        </a:solidFill>
      </dgm:spPr>
    </dgm:pt>
    <dgm:pt modelId="{DF9616ED-E73C-4AA5-B799-C3ADE96B7F59}" type="pres">
      <dgm:prSet presAssocID="{6A5DBEC6-46CD-4794-85A1-9976728B61C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A739A3A4-F14D-4907-9A48-619CD425D5B0}" type="pres">
      <dgm:prSet presAssocID="{6A5DBEC6-46CD-4794-85A1-9976728B61C0}" presName="spaceRect" presStyleCnt="0"/>
      <dgm:spPr/>
    </dgm:pt>
    <dgm:pt modelId="{032A9BDC-F17E-47B6-A86D-EA6249447527}" type="pres">
      <dgm:prSet presAssocID="{6A5DBEC6-46CD-4794-85A1-9976728B61C0}" presName="parTx" presStyleLbl="revTx" presStyleIdx="1" presStyleCnt="3">
        <dgm:presLayoutVars>
          <dgm:chMax val="0"/>
          <dgm:chPref val="0"/>
        </dgm:presLayoutVars>
      </dgm:prSet>
      <dgm:spPr/>
    </dgm:pt>
    <dgm:pt modelId="{5C70D479-4C15-485C-BBD7-A39C8A24B48F}" type="pres">
      <dgm:prSet presAssocID="{AB6B9959-3709-40EB-8B76-9859983A3857}" presName="sibTrans" presStyleCnt="0"/>
      <dgm:spPr/>
    </dgm:pt>
    <dgm:pt modelId="{81A7E5E3-74A8-4545-9F06-BC8051ABD17E}" type="pres">
      <dgm:prSet presAssocID="{35D3A230-40EB-4E23-9331-E446492D3E9D}" presName="compNode" presStyleCnt="0"/>
      <dgm:spPr/>
    </dgm:pt>
    <dgm:pt modelId="{EBE0B77A-56A7-4E92-82F2-1A241D0503ED}" type="pres">
      <dgm:prSet presAssocID="{35D3A230-40EB-4E23-9331-E446492D3E9D}" presName="bgRect" presStyleLbl="bgShp" presStyleIdx="2" presStyleCnt="3"/>
      <dgm:spPr>
        <a:solidFill>
          <a:schemeClr val="accent2">
            <a:lumMod val="60000"/>
            <a:lumOff val="40000"/>
            <a:alpha val="50000"/>
          </a:schemeClr>
        </a:solidFill>
      </dgm:spPr>
    </dgm:pt>
    <dgm:pt modelId="{E3DCF164-24CF-41CC-BA1F-1F4DBFE01C14}" type="pres">
      <dgm:prSet presAssocID="{35D3A230-40EB-4E23-9331-E446492D3E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6520443-D75C-4EFC-A56B-34367EB5DE68}" type="pres">
      <dgm:prSet presAssocID="{35D3A230-40EB-4E23-9331-E446492D3E9D}" presName="spaceRect" presStyleCnt="0"/>
      <dgm:spPr/>
    </dgm:pt>
    <dgm:pt modelId="{06424A2B-AC20-46DB-A3E1-04D0797770E1}" type="pres">
      <dgm:prSet presAssocID="{35D3A230-40EB-4E23-9331-E446492D3E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3A47A2D-EE06-47A1-B005-779539CE499B}" type="presOf" srcId="{360BC97F-0CD7-46DD-8BF5-AA73364D3DC8}" destId="{EF8A5E92-EC19-4655-817D-149D55706BB4}" srcOrd="0" destOrd="0" presId="urn:microsoft.com/office/officeart/2018/2/layout/IconVerticalSolidList"/>
    <dgm:cxn modelId="{34251F59-7F2E-4625-94FB-846BD08DF8B6}" srcId="{FAFC22DB-727C-4F71-9DD2-B391494DB251}" destId="{360BC97F-0CD7-46DD-8BF5-AA73364D3DC8}" srcOrd="0" destOrd="0" parTransId="{193F2F1F-8189-4E72-B786-A9E67EE49219}" sibTransId="{B80A0DCA-0592-4397-B481-2572010740A0}"/>
    <dgm:cxn modelId="{91A5E588-BD9D-413A-BAF8-21F087B1AEC1}" type="presOf" srcId="{35D3A230-40EB-4E23-9331-E446492D3E9D}" destId="{06424A2B-AC20-46DB-A3E1-04D0797770E1}" srcOrd="0" destOrd="0" presId="urn:microsoft.com/office/officeart/2018/2/layout/IconVerticalSolidList"/>
    <dgm:cxn modelId="{45CF0EAF-0EBD-44AC-84EF-EE35DD4A40E3}" type="presOf" srcId="{6A5DBEC6-46CD-4794-85A1-9976728B61C0}" destId="{032A9BDC-F17E-47B6-A86D-EA6249447527}" srcOrd="0" destOrd="0" presId="urn:microsoft.com/office/officeart/2018/2/layout/IconVerticalSolidList"/>
    <dgm:cxn modelId="{42C13CE0-D250-4313-AE95-295DAE718B0D}" type="presOf" srcId="{FAFC22DB-727C-4F71-9DD2-B391494DB251}" destId="{6933BA52-C3BC-4E7A-AF5A-D6CE6CEECCAE}" srcOrd="0" destOrd="0" presId="urn:microsoft.com/office/officeart/2018/2/layout/IconVerticalSolidList"/>
    <dgm:cxn modelId="{F538BAF6-0529-47D3-8740-601C43023918}" srcId="{FAFC22DB-727C-4F71-9DD2-B391494DB251}" destId="{35D3A230-40EB-4E23-9331-E446492D3E9D}" srcOrd="2" destOrd="0" parTransId="{34DE6F93-4FD4-4523-9CA7-5B9355912B7B}" sibTransId="{2A933523-8F5B-41EE-AA98-3B3E845B44FE}"/>
    <dgm:cxn modelId="{2FBCE3FC-1E29-4A5E-A386-B63E0CDCA5C9}" srcId="{FAFC22DB-727C-4F71-9DD2-B391494DB251}" destId="{6A5DBEC6-46CD-4794-85A1-9976728B61C0}" srcOrd="1" destOrd="0" parTransId="{0CE5E00E-4718-4AE8-9DF2-7411CE0106E7}" sibTransId="{AB6B9959-3709-40EB-8B76-9859983A3857}"/>
    <dgm:cxn modelId="{B4A36AF8-9F3E-4FAA-8709-6C5899564809}" type="presParOf" srcId="{6933BA52-C3BC-4E7A-AF5A-D6CE6CEECCAE}" destId="{B374BD4E-53D3-4149-8208-D7E8928F0C3A}" srcOrd="0" destOrd="0" presId="urn:microsoft.com/office/officeart/2018/2/layout/IconVerticalSolidList"/>
    <dgm:cxn modelId="{F0A67EB9-5D8A-438A-A33A-72D38887F5E5}" type="presParOf" srcId="{B374BD4E-53D3-4149-8208-D7E8928F0C3A}" destId="{9B2E6ADD-01F5-4BBA-BAAC-422E9787F32E}" srcOrd="0" destOrd="0" presId="urn:microsoft.com/office/officeart/2018/2/layout/IconVerticalSolidList"/>
    <dgm:cxn modelId="{BC7614E3-ED5C-4EB6-9081-37C4BBFC4157}" type="presParOf" srcId="{B374BD4E-53D3-4149-8208-D7E8928F0C3A}" destId="{16E56526-502F-4428-8FCE-9F6D6F6EA618}" srcOrd="1" destOrd="0" presId="urn:microsoft.com/office/officeart/2018/2/layout/IconVerticalSolidList"/>
    <dgm:cxn modelId="{3CD88F70-E37F-4BA2-AE5C-7A0820EB25AF}" type="presParOf" srcId="{B374BD4E-53D3-4149-8208-D7E8928F0C3A}" destId="{F5E6BB9F-E87E-44AF-9889-1303D24DBA10}" srcOrd="2" destOrd="0" presId="urn:microsoft.com/office/officeart/2018/2/layout/IconVerticalSolidList"/>
    <dgm:cxn modelId="{35D768C5-F714-40FB-BA01-18639B76F5C8}" type="presParOf" srcId="{B374BD4E-53D3-4149-8208-D7E8928F0C3A}" destId="{EF8A5E92-EC19-4655-817D-149D55706BB4}" srcOrd="3" destOrd="0" presId="urn:microsoft.com/office/officeart/2018/2/layout/IconVerticalSolidList"/>
    <dgm:cxn modelId="{65FF11D7-8091-4BAD-BA0E-1A8370693B9F}" type="presParOf" srcId="{6933BA52-C3BC-4E7A-AF5A-D6CE6CEECCAE}" destId="{703C5AA7-BAE4-466C-8644-640DB6199924}" srcOrd="1" destOrd="0" presId="urn:microsoft.com/office/officeart/2018/2/layout/IconVerticalSolidList"/>
    <dgm:cxn modelId="{2C8B2877-12E3-4CAF-945D-F3A62660223B}" type="presParOf" srcId="{6933BA52-C3BC-4E7A-AF5A-D6CE6CEECCAE}" destId="{B36C6641-6905-4252-AC58-4BF47879C2D2}" srcOrd="2" destOrd="0" presId="urn:microsoft.com/office/officeart/2018/2/layout/IconVerticalSolidList"/>
    <dgm:cxn modelId="{C3EB9772-E638-4D48-8038-CDB72FAADA26}" type="presParOf" srcId="{B36C6641-6905-4252-AC58-4BF47879C2D2}" destId="{C78913CB-62F2-425C-835A-BA3EBADC3B40}" srcOrd="0" destOrd="0" presId="urn:microsoft.com/office/officeart/2018/2/layout/IconVerticalSolidList"/>
    <dgm:cxn modelId="{8ABAD4EF-28CC-4725-A613-67103863E2E3}" type="presParOf" srcId="{B36C6641-6905-4252-AC58-4BF47879C2D2}" destId="{DF9616ED-E73C-4AA5-B799-C3ADE96B7F59}" srcOrd="1" destOrd="0" presId="urn:microsoft.com/office/officeart/2018/2/layout/IconVerticalSolidList"/>
    <dgm:cxn modelId="{8DE31425-75C9-487E-9356-B3EFD90B323B}" type="presParOf" srcId="{B36C6641-6905-4252-AC58-4BF47879C2D2}" destId="{A739A3A4-F14D-4907-9A48-619CD425D5B0}" srcOrd="2" destOrd="0" presId="urn:microsoft.com/office/officeart/2018/2/layout/IconVerticalSolidList"/>
    <dgm:cxn modelId="{FBA82F50-8587-4368-AE8E-A5BA5817FBD2}" type="presParOf" srcId="{B36C6641-6905-4252-AC58-4BF47879C2D2}" destId="{032A9BDC-F17E-47B6-A86D-EA6249447527}" srcOrd="3" destOrd="0" presId="urn:microsoft.com/office/officeart/2018/2/layout/IconVerticalSolidList"/>
    <dgm:cxn modelId="{341C1E5E-4602-42ED-9157-A654C9872898}" type="presParOf" srcId="{6933BA52-C3BC-4E7A-AF5A-D6CE6CEECCAE}" destId="{5C70D479-4C15-485C-BBD7-A39C8A24B48F}" srcOrd="3" destOrd="0" presId="urn:microsoft.com/office/officeart/2018/2/layout/IconVerticalSolidList"/>
    <dgm:cxn modelId="{F99849F1-F2B0-4E9F-BE24-69A916D76F56}" type="presParOf" srcId="{6933BA52-C3BC-4E7A-AF5A-D6CE6CEECCAE}" destId="{81A7E5E3-74A8-4545-9F06-BC8051ABD17E}" srcOrd="4" destOrd="0" presId="urn:microsoft.com/office/officeart/2018/2/layout/IconVerticalSolidList"/>
    <dgm:cxn modelId="{0353208B-AC55-447A-80D1-CF00C278DCCC}" type="presParOf" srcId="{81A7E5E3-74A8-4545-9F06-BC8051ABD17E}" destId="{EBE0B77A-56A7-4E92-82F2-1A241D0503ED}" srcOrd="0" destOrd="0" presId="urn:microsoft.com/office/officeart/2018/2/layout/IconVerticalSolidList"/>
    <dgm:cxn modelId="{F6387DF0-8DED-4CEF-A47C-9AF291FECA2C}" type="presParOf" srcId="{81A7E5E3-74A8-4545-9F06-BC8051ABD17E}" destId="{E3DCF164-24CF-41CC-BA1F-1F4DBFE01C14}" srcOrd="1" destOrd="0" presId="urn:microsoft.com/office/officeart/2018/2/layout/IconVerticalSolidList"/>
    <dgm:cxn modelId="{740E5FE4-D7EA-4805-92C1-EE84EBCAF621}" type="presParOf" srcId="{81A7E5E3-74A8-4545-9F06-BC8051ABD17E}" destId="{16520443-D75C-4EFC-A56B-34367EB5DE68}" srcOrd="2" destOrd="0" presId="urn:microsoft.com/office/officeart/2018/2/layout/IconVerticalSolidList"/>
    <dgm:cxn modelId="{69B32FCA-DB89-4CF8-916B-0C237FB33D32}" type="presParOf" srcId="{81A7E5E3-74A8-4545-9F06-BC8051ABD17E}" destId="{06424A2B-AC20-46DB-A3E1-04D0797770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FC22DB-727C-4F71-9DD2-B391494DB25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0BC97F-0CD7-46DD-8BF5-AA73364D3DC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/>
            <a:t>Methodologies</a:t>
          </a:r>
          <a:endParaRPr lang="en-US" dirty="0"/>
        </a:p>
      </dgm:t>
    </dgm:pt>
    <dgm:pt modelId="{193F2F1F-8189-4E72-B786-A9E67EE49219}" type="parTrans" cxnId="{34251F59-7F2E-4625-94FB-846BD08DF8B6}">
      <dgm:prSet/>
      <dgm:spPr/>
      <dgm:t>
        <a:bodyPr/>
        <a:lstStyle/>
        <a:p>
          <a:endParaRPr lang="en-US"/>
        </a:p>
      </dgm:t>
    </dgm:pt>
    <dgm:pt modelId="{B80A0DCA-0592-4397-B481-2572010740A0}" type="sibTrans" cxnId="{34251F59-7F2E-4625-94FB-846BD08DF8B6}">
      <dgm:prSet/>
      <dgm:spPr/>
      <dgm:t>
        <a:bodyPr/>
        <a:lstStyle/>
        <a:p>
          <a:endParaRPr lang="en-US"/>
        </a:p>
      </dgm:t>
    </dgm:pt>
    <dgm:pt modelId="{6A5DBEC6-46CD-4794-85A1-9976728B61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Games and play</a:t>
          </a:r>
        </a:p>
      </dgm:t>
    </dgm:pt>
    <dgm:pt modelId="{0CE5E00E-4718-4AE8-9DF2-7411CE0106E7}" type="parTrans" cxnId="{2FBCE3FC-1E29-4A5E-A386-B63E0CDCA5C9}">
      <dgm:prSet/>
      <dgm:spPr/>
      <dgm:t>
        <a:bodyPr/>
        <a:lstStyle/>
        <a:p>
          <a:endParaRPr lang="en-US"/>
        </a:p>
      </dgm:t>
    </dgm:pt>
    <dgm:pt modelId="{AB6B9959-3709-40EB-8B76-9859983A3857}" type="sibTrans" cxnId="{2FBCE3FC-1E29-4A5E-A386-B63E0CDCA5C9}">
      <dgm:prSet/>
      <dgm:spPr/>
      <dgm:t>
        <a:bodyPr/>
        <a:lstStyle/>
        <a:p>
          <a:endParaRPr lang="en-US"/>
        </a:p>
      </dgm:t>
    </dgm:pt>
    <dgm:pt modelId="{35D3A230-40EB-4E23-9331-E446492D3E9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Design thinking</a:t>
          </a:r>
        </a:p>
        <a:p>
          <a:pPr>
            <a:lnSpc>
              <a:spcPct val="100000"/>
            </a:lnSpc>
          </a:pPr>
          <a:r>
            <a:rPr lang="en-GB" dirty="0"/>
            <a:t>active, PBL, experiential</a:t>
          </a:r>
        </a:p>
      </dgm:t>
    </dgm:pt>
    <dgm:pt modelId="{34DE6F93-4FD4-4523-9CA7-5B9355912B7B}" type="parTrans" cxnId="{F538BAF6-0529-47D3-8740-601C43023918}">
      <dgm:prSet/>
      <dgm:spPr/>
      <dgm:t>
        <a:bodyPr/>
        <a:lstStyle/>
        <a:p>
          <a:endParaRPr lang="en-US"/>
        </a:p>
      </dgm:t>
    </dgm:pt>
    <dgm:pt modelId="{2A933523-8F5B-41EE-AA98-3B3E845B44FE}" type="sibTrans" cxnId="{F538BAF6-0529-47D3-8740-601C43023918}">
      <dgm:prSet/>
      <dgm:spPr/>
      <dgm:t>
        <a:bodyPr/>
        <a:lstStyle/>
        <a:p>
          <a:endParaRPr lang="en-US"/>
        </a:p>
      </dgm:t>
    </dgm:pt>
    <dgm:pt modelId="{6933BA52-C3BC-4E7A-AF5A-D6CE6CEECCAE}" type="pres">
      <dgm:prSet presAssocID="{FAFC22DB-727C-4F71-9DD2-B391494DB251}" presName="root" presStyleCnt="0">
        <dgm:presLayoutVars>
          <dgm:dir/>
          <dgm:resizeHandles val="exact"/>
        </dgm:presLayoutVars>
      </dgm:prSet>
      <dgm:spPr/>
    </dgm:pt>
    <dgm:pt modelId="{B374BD4E-53D3-4149-8208-D7E8928F0C3A}" type="pres">
      <dgm:prSet presAssocID="{360BC97F-0CD7-46DD-8BF5-AA73364D3DC8}" presName="compNode" presStyleCnt="0"/>
      <dgm:spPr/>
    </dgm:pt>
    <dgm:pt modelId="{9B2E6ADD-01F5-4BBA-BAAC-422E9787F32E}" type="pres">
      <dgm:prSet presAssocID="{360BC97F-0CD7-46DD-8BF5-AA73364D3DC8}" presName="bgRect" presStyleLbl="bgShp" presStyleIdx="0" presStyleCnt="3" custLinFactNeighborX="412" custLinFactNeighborY="-5079"/>
      <dgm:spPr>
        <a:solidFill>
          <a:schemeClr val="accent3"/>
        </a:solidFill>
      </dgm:spPr>
    </dgm:pt>
    <dgm:pt modelId="{16E56526-502F-4428-8FCE-9F6D6F6EA618}" type="pres">
      <dgm:prSet presAssocID="{360BC97F-0CD7-46DD-8BF5-AA73364D3DC8}" presName="iconRect" presStyleLbl="node1" presStyleIdx="0" presStyleCnt="3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F5E6BB9F-E87E-44AF-9889-1303D24DBA10}" type="pres">
      <dgm:prSet presAssocID="{360BC97F-0CD7-46DD-8BF5-AA73364D3DC8}" presName="spaceRect" presStyleCnt="0"/>
      <dgm:spPr/>
    </dgm:pt>
    <dgm:pt modelId="{EF8A5E92-EC19-4655-817D-149D55706BB4}" type="pres">
      <dgm:prSet presAssocID="{360BC97F-0CD7-46DD-8BF5-AA73364D3DC8}" presName="parTx" presStyleLbl="revTx" presStyleIdx="0" presStyleCnt="3">
        <dgm:presLayoutVars>
          <dgm:chMax val="0"/>
          <dgm:chPref val="0"/>
        </dgm:presLayoutVars>
      </dgm:prSet>
      <dgm:spPr/>
    </dgm:pt>
    <dgm:pt modelId="{703C5AA7-BAE4-466C-8644-640DB6199924}" type="pres">
      <dgm:prSet presAssocID="{B80A0DCA-0592-4397-B481-2572010740A0}" presName="sibTrans" presStyleCnt="0"/>
      <dgm:spPr/>
    </dgm:pt>
    <dgm:pt modelId="{B36C6641-6905-4252-AC58-4BF47879C2D2}" type="pres">
      <dgm:prSet presAssocID="{6A5DBEC6-46CD-4794-85A1-9976728B61C0}" presName="compNode" presStyleCnt="0"/>
      <dgm:spPr/>
    </dgm:pt>
    <dgm:pt modelId="{C78913CB-62F2-425C-835A-BA3EBADC3B40}" type="pres">
      <dgm:prSet presAssocID="{6A5DBEC6-46CD-4794-85A1-9976728B61C0}" presName="bgRect" presStyleLbl="bgShp" presStyleIdx="1" presStyleCnt="3"/>
      <dgm:spPr>
        <a:solidFill>
          <a:schemeClr val="accent3">
            <a:alpha val="30000"/>
          </a:schemeClr>
        </a:solidFill>
      </dgm:spPr>
    </dgm:pt>
    <dgm:pt modelId="{DF9616ED-E73C-4AA5-B799-C3ADE96B7F59}" type="pres">
      <dgm:prSet presAssocID="{6A5DBEC6-46CD-4794-85A1-9976728B61C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A739A3A4-F14D-4907-9A48-619CD425D5B0}" type="pres">
      <dgm:prSet presAssocID="{6A5DBEC6-46CD-4794-85A1-9976728B61C0}" presName="spaceRect" presStyleCnt="0"/>
      <dgm:spPr/>
    </dgm:pt>
    <dgm:pt modelId="{032A9BDC-F17E-47B6-A86D-EA6249447527}" type="pres">
      <dgm:prSet presAssocID="{6A5DBEC6-46CD-4794-85A1-9976728B61C0}" presName="parTx" presStyleLbl="revTx" presStyleIdx="1" presStyleCnt="3">
        <dgm:presLayoutVars>
          <dgm:chMax val="0"/>
          <dgm:chPref val="0"/>
        </dgm:presLayoutVars>
      </dgm:prSet>
      <dgm:spPr/>
    </dgm:pt>
    <dgm:pt modelId="{5C70D479-4C15-485C-BBD7-A39C8A24B48F}" type="pres">
      <dgm:prSet presAssocID="{AB6B9959-3709-40EB-8B76-9859983A3857}" presName="sibTrans" presStyleCnt="0"/>
      <dgm:spPr/>
    </dgm:pt>
    <dgm:pt modelId="{81A7E5E3-74A8-4545-9F06-BC8051ABD17E}" type="pres">
      <dgm:prSet presAssocID="{35D3A230-40EB-4E23-9331-E446492D3E9D}" presName="compNode" presStyleCnt="0"/>
      <dgm:spPr/>
    </dgm:pt>
    <dgm:pt modelId="{EBE0B77A-56A7-4E92-82F2-1A241D0503ED}" type="pres">
      <dgm:prSet presAssocID="{35D3A230-40EB-4E23-9331-E446492D3E9D}" presName="bgRect" presStyleLbl="bgShp" presStyleIdx="2" presStyleCnt="3"/>
      <dgm:spPr>
        <a:solidFill>
          <a:schemeClr val="accent3">
            <a:alpha val="30000"/>
          </a:schemeClr>
        </a:solidFill>
      </dgm:spPr>
    </dgm:pt>
    <dgm:pt modelId="{E3DCF164-24CF-41CC-BA1F-1F4DBFE01C14}" type="pres">
      <dgm:prSet presAssocID="{35D3A230-40EB-4E23-9331-E446492D3E9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6520443-D75C-4EFC-A56B-34367EB5DE68}" type="pres">
      <dgm:prSet presAssocID="{35D3A230-40EB-4E23-9331-E446492D3E9D}" presName="spaceRect" presStyleCnt="0"/>
      <dgm:spPr/>
    </dgm:pt>
    <dgm:pt modelId="{06424A2B-AC20-46DB-A3E1-04D0797770E1}" type="pres">
      <dgm:prSet presAssocID="{35D3A230-40EB-4E23-9331-E446492D3E9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EEAE62A-5E9F-4E3A-ADDC-391507D263F9}" type="presOf" srcId="{6A5DBEC6-46CD-4794-85A1-9976728B61C0}" destId="{032A9BDC-F17E-47B6-A86D-EA6249447527}" srcOrd="0" destOrd="0" presId="urn:microsoft.com/office/officeart/2018/2/layout/IconVerticalSolidList"/>
    <dgm:cxn modelId="{D6833774-1D6B-4831-82C6-60D297752B64}" type="presOf" srcId="{360BC97F-0CD7-46DD-8BF5-AA73364D3DC8}" destId="{EF8A5E92-EC19-4655-817D-149D55706BB4}" srcOrd="0" destOrd="0" presId="urn:microsoft.com/office/officeart/2018/2/layout/IconVerticalSolidList"/>
    <dgm:cxn modelId="{34251F59-7F2E-4625-94FB-846BD08DF8B6}" srcId="{FAFC22DB-727C-4F71-9DD2-B391494DB251}" destId="{360BC97F-0CD7-46DD-8BF5-AA73364D3DC8}" srcOrd="0" destOrd="0" parTransId="{193F2F1F-8189-4E72-B786-A9E67EE49219}" sibTransId="{B80A0DCA-0592-4397-B481-2572010740A0}"/>
    <dgm:cxn modelId="{81DCC459-E2BA-4B32-8E5A-01ACCCB9FA36}" type="presOf" srcId="{FAFC22DB-727C-4F71-9DD2-B391494DB251}" destId="{6933BA52-C3BC-4E7A-AF5A-D6CE6CEECCAE}" srcOrd="0" destOrd="0" presId="urn:microsoft.com/office/officeart/2018/2/layout/IconVerticalSolidList"/>
    <dgm:cxn modelId="{E87BD1C2-D3AC-40EF-8B0E-67F3DE68AF88}" type="presOf" srcId="{35D3A230-40EB-4E23-9331-E446492D3E9D}" destId="{06424A2B-AC20-46DB-A3E1-04D0797770E1}" srcOrd="0" destOrd="0" presId="urn:microsoft.com/office/officeart/2018/2/layout/IconVerticalSolidList"/>
    <dgm:cxn modelId="{F538BAF6-0529-47D3-8740-601C43023918}" srcId="{FAFC22DB-727C-4F71-9DD2-B391494DB251}" destId="{35D3A230-40EB-4E23-9331-E446492D3E9D}" srcOrd="2" destOrd="0" parTransId="{34DE6F93-4FD4-4523-9CA7-5B9355912B7B}" sibTransId="{2A933523-8F5B-41EE-AA98-3B3E845B44FE}"/>
    <dgm:cxn modelId="{2FBCE3FC-1E29-4A5E-A386-B63E0CDCA5C9}" srcId="{FAFC22DB-727C-4F71-9DD2-B391494DB251}" destId="{6A5DBEC6-46CD-4794-85A1-9976728B61C0}" srcOrd="1" destOrd="0" parTransId="{0CE5E00E-4718-4AE8-9DF2-7411CE0106E7}" sibTransId="{AB6B9959-3709-40EB-8B76-9859983A3857}"/>
    <dgm:cxn modelId="{F768FA0E-891C-4115-90E4-388A1EF2F776}" type="presParOf" srcId="{6933BA52-C3BC-4E7A-AF5A-D6CE6CEECCAE}" destId="{B374BD4E-53D3-4149-8208-D7E8928F0C3A}" srcOrd="0" destOrd="0" presId="urn:microsoft.com/office/officeart/2018/2/layout/IconVerticalSolidList"/>
    <dgm:cxn modelId="{FEE8AD2A-77BC-4E9D-9F15-376E0F6E57BF}" type="presParOf" srcId="{B374BD4E-53D3-4149-8208-D7E8928F0C3A}" destId="{9B2E6ADD-01F5-4BBA-BAAC-422E9787F32E}" srcOrd="0" destOrd="0" presId="urn:microsoft.com/office/officeart/2018/2/layout/IconVerticalSolidList"/>
    <dgm:cxn modelId="{FCFCA9FB-9EB6-4747-B7C7-70927A89E641}" type="presParOf" srcId="{B374BD4E-53D3-4149-8208-D7E8928F0C3A}" destId="{16E56526-502F-4428-8FCE-9F6D6F6EA618}" srcOrd="1" destOrd="0" presId="urn:microsoft.com/office/officeart/2018/2/layout/IconVerticalSolidList"/>
    <dgm:cxn modelId="{A01955FD-BEF9-4B71-BFE5-0EE706B5BF25}" type="presParOf" srcId="{B374BD4E-53D3-4149-8208-D7E8928F0C3A}" destId="{F5E6BB9F-E87E-44AF-9889-1303D24DBA10}" srcOrd="2" destOrd="0" presId="urn:microsoft.com/office/officeart/2018/2/layout/IconVerticalSolidList"/>
    <dgm:cxn modelId="{499A608A-D7E9-4C33-9F13-433F605606B9}" type="presParOf" srcId="{B374BD4E-53D3-4149-8208-D7E8928F0C3A}" destId="{EF8A5E92-EC19-4655-817D-149D55706BB4}" srcOrd="3" destOrd="0" presId="urn:microsoft.com/office/officeart/2018/2/layout/IconVerticalSolidList"/>
    <dgm:cxn modelId="{0A5DFC4C-D371-4717-A02F-77CD9D68F642}" type="presParOf" srcId="{6933BA52-C3BC-4E7A-AF5A-D6CE6CEECCAE}" destId="{703C5AA7-BAE4-466C-8644-640DB6199924}" srcOrd="1" destOrd="0" presId="urn:microsoft.com/office/officeart/2018/2/layout/IconVerticalSolidList"/>
    <dgm:cxn modelId="{96CCFEA5-39BC-4841-BF0D-E1AD08AE2CF4}" type="presParOf" srcId="{6933BA52-C3BC-4E7A-AF5A-D6CE6CEECCAE}" destId="{B36C6641-6905-4252-AC58-4BF47879C2D2}" srcOrd="2" destOrd="0" presId="urn:microsoft.com/office/officeart/2018/2/layout/IconVerticalSolidList"/>
    <dgm:cxn modelId="{7AAA2FFC-0578-46FC-A7E6-A6C90B323128}" type="presParOf" srcId="{B36C6641-6905-4252-AC58-4BF47879C2D2}" destId="{C78913CB-62F2-425C-835A-BA3EBADC3B40}" srcOrd="0" destOrd="0" presId="urn:microsoft.com/office/officeart/2018/2/layout/IconVerticalSolidList"/>
    <dgm:cxn modelId="{C1330D63-E235-460F-A52F-7FE8E6FB03B6}" type="presParOf" srcId="{B36C6641-6905-4252-AC58-4BF47879C2D2}" destId="{DF9616ED-E73C-4AA5-B799-C3ADE96B7F59}" srcOrd="1" destOrd="0" presId="urn:microsoft.com/office/officeart/2018/2/layout/IconVerticalSolidList"/>
    <dgm:cxn modelId="{CC1A6775-33EB-46DE-80DD-B1FF9EE748AC}" type="presParOf" srcId="{B36C6641-6905-4252-AC58-4BF47879C2D2}" destId="{A739A3A4-F14D-4907-9A48-619CD425D5B0}" srcOrd="2" destOrd="0" presId="urn:microsoft.com/office/officeart/2018/2/layout/IconVerticalSolidList"/>
    <dgm:cxn modelId="{CFB2CDDA-705C-49CA-A7A4-47969E426796}" type="presParOf" srcId="{B36C6641-6905-4252-AC58-4BF47879C2D2}" destId="{032A9BDC-F17E-47B6-A86D-EA6249447527}" srcOrd="3" destOrd="0" presId="urn:microsoft.com/office/officeart/2018/2/layout/IconVerticalSolidList"/>
    <dgm:cxn modelId="{B4323CF9-0060-4987-893F-54E03E84586B}" type="presParOf" srcId="{6933BA52-C3BC-4E7A-AF5A-D6CE6CEECCAE}" destId="{5C70D479-4C15-485C-BBD7-A39C8A24B48F}" srcOrd="3" destOrd="0" presId="urn:microsoft.com/office/officeart/2018/2/layout/IconVerticalSolidList"/>
    <dgm:cxn modelId="{8BC0486F-C9C5-49A2-BD70-E2C744DCC821}" type="presParOf" srcId="{6933BA52-C3BC-4E7A-AF5A-D6CE6CEECCAE}" destId="{81A7E5E3-74A8-4545-9F06-BC8051ABD17E}" srcOrd="4" destOrd="0" presId="urn:microsoft.com/office/officeart/2018/2/layout/IconVerticalSolidList"/>
    <dgm:cxn modelId="{B1295CA9-60E6-4EE3-A9D0-5C4CC2CB77F7}" type="presParOf" srcId="{81A7E5E3-74A8-4545-9F06-BC8051ABD17E}" destId="{EBE0B77A-56A7-4E92-82F2-1A241D0503ED}" srcOrd="0" destOrd="0" presId="urn:microsoft.com/office/officeart/2018/2/layout/IconVerticalSolidList"/>
    <dgm:cxn modelId="{BB4BD1FC-9AC1-4B44-AD9D-9A0BCBEDFD6D}" type="presParOf" srcId="{81A7E5E3-74A8-4545-9F06-BC8051ABD17E}" destId="{E3DCF164-24CF-41CC-BA1F-1F4DBFE01C14}" srcOrd="1" destOrd="0" presId="urn:microsoft.com/office/officeart/2018/2/layout/IconVerticalSolidList"/>
    <dgm:cxn modelId="{81643360-113A-41FD-9642-276AFFB0DE13}" type="presParOf" srcId="{81A7E5E3-74A8-4545-9F06-BC8051ABD17E}" destId="{16520443-D75C-4EFC-A56B-34367EB5DE68}" srcOrd="2" destOrd="0" presId="urn:microsoft.com/office/officeart/2018/2/layout/IconVerticalSolidList"/>
    <dgm:cxn modelId="{A7EB3C4C-82BB-48A4-927C-0A9CEBF30E5F}" type="presParOf" srcId="{81A7E5E3-74A8-4545-9F06-BC8051ABD17E}" destId="{06424A2B-AC20-46DB-A3E1-04D0797770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E6ADD-01F5-4BBA-BAAC-422E9787F32E}">
      <dsp:nvSpPr>
        <dsp:cNvPr id="0" name=""/>
        <dsp:cNvSpPr/>
      </dsp:nvSpPr>
      <dsp:spPr>
        <a:xfrm>
          <a:off x="0" y="0"/>
          <a:ext cx="4720890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56526-502F-4428-8FCE-9F6D6F6EA618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A5E92-EC19-4655-817D-149D55706BB4}">
      <dsp:nvSpPr>
        <dsp:cNvPr id="0" name=""/>
        <dsp:cNvSpPr/>
      </dsp:nvSpPr>
      <dsp:spPr>
        <a:xfrm>
          <a:off x="1327384" y="491"/>
          <a:ext cx="339350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Technology</a:t>
          </a:r>
          <a:endParaRPr lang="en-US" sz="2500" kern="1200" dirty="0"/>
        </a:p>
      </dsp:txBody>
      <dsp:txXfrm>
        <a:off x="1327384" y="491"/>
        <a:ext cx="3393505" cy="1149250"/>
      </dsp:txXfrm>
    </dsp:sp>
    <dsp:sp modelId="{C78913CB-62F2-425C-835A-BA3EBADC3B40}">
      <dsp:nvSpPr>
        <dsp:cNvPr id="0" name=""/>
        <dsp:cNvSpPr/>
      </dsp:nvSpPr>
      <dsp:spPr>
        <a:xfrm>
          <a:off x="0" y="1437054"/>
          <a:ext cx="4720890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616ED-E73C-4AA5-B799-C3ADE96B7F5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A9BDC-F17E-47B6-A86D-EA6249447527}">
      <dsp:nvSpPr>
        <dsp:cNvPr id="0" name=""/>
        <dsp:cNvSpPr/>
      </dsp:nvSpPr>
      <dsp:spPr>
        <a:xfrm>
          <a:off x="1327384" y="1437054"/>
          <a:ext cx="339350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Digital games</a:t>
          </a:r>
          <a:endParaRPr lang="en-US" sz="2500" kern="1200"/>
        </a:p>
      </dsp:txBody>
      <dsp:txXfrm>
        <a:off x="1327384" y="1437054"/>
        <a:ext cx="3393505" cy="1149250"/>
      </dsp:txXfrm>
    </dsp:sp>
    <dsp:sp modelId="{EBE0B77A-56A7-4E92-82F2-1A241D0503ED}">
      <dsp:nvSpPr>
        <dsp:cNvPr id="0" name=""/>
        <dsp:cNvSpPr/>
      </dsp:nvSpPr>
      <dsp:spPr>
        <a:xfrm>
          <a:off x="0" y="2873618"/>
          <a:ext cx="4720890" cy="114925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CF164-24CF-41CC-BA1F-1F4DBFE01C14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24A2B-AC20-46DB-A3E1-04D0797770E1}">
      <dsp:nvSpPr>
        <dsp:cNvPr id="0" name=""/>
        <dsp:cNvSpPr/>
      </dsp:nvSpPr>
      <dsp:spPr>
        <a:xfrm>
          <a:off x="1327384" y="2873618"/>
          <a:ext cx="339350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Collaboration platforms</a:t>
          </a:r>
          <a:endParaRPr lang="en-US" sz="2500" kern="1200" dirty="0"/>
        </a:p>
      </dsp:txBody>
      <dsp:txXfrm>
        <a:off x="1327384" y="2873618"/>
        <a:ext cx="3393505" cy="1149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E6ADD-01F5-4BBA-BAAC-422E9787F32E}">
      <dsp:nvSpPr>
        <dsp:cNvPr id="0" name=""/>
        <dsp:cNvSpPr/>
      </dsp:nvSpPr>
      <dsp:spPr>
        <a:xfrm>
          <a:off x="0" y="0"/>
          <a:ext cx="4720890" cy="1149250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56526-502F-4428-8FCE-9F6D6F6EA618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A5E92-EC19-4655-817D-149D55706BB4}">
      <dsp:nvSpPr>
        <dsp:cNvPr id="0" name=""/>
        <dsp:cNvSpPr/>
      </dsp:nvSpPr>
      <dsp:spPr>
        <a:xfrm>
          <a:off x="1327384" y="491"/>
          <a:ext cx="339350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kern="1200" dirty="0"/>
            <a:t>Methodologies</a:t>
          </a:r>
          <a:endParaRPr lang="en-US" sz="2500" kern="1200" dirty="0"/>
        </a:p>
      </dsp:txBody>
      <dsp:txXfrm>
        <a:off x="1327384" y="491"/>
        <a:ext cx="3393505" cy="1149250"/>
      </dsp:txXfrm>
    </dsp:sp>
    <dsp:sp modelId="{C78913CB-62F2-425C-835A-BA3EBADC3B40}">
      <dsp:nvSpPr>
        <dsp:cNvPr id="0" name=""/>
        <dsp:cNvSpPr/>
      </dsp:nvSpPr>
      <dsp:spPr>
        <a:xfrm>
          <a:off x="0" y="1437054"/>
          <a:ext cx="4720890" cy="1149250"/>
        </a:xfrm>
        <a:prstGeom prst="roundRect">
          <a:avLst>
            <a:gd name="adj" fmla="val 10000"/>
          </a:avLst>
        </a:prstGeom>
        <a:solidFill>
          <a:schemeClr val="accent3">
            <a:alpha val="3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616ED-E73C-4AA5-B799-C3ADE96B7F59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A9BDC-F17E-47B6-A86D-EA6249447527}">
      <dsp:nvSpPr>
        <dsp:cNvPr id="0" name=""/>
        <dsp:cNvSpPr/>
      </dsp:nvSpPr>
      <dsp:spPr>
        <a:xfrm>
          <a:off x="1327384" y="1437054"/>
          <a:ext cx="339350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Games and play</a:t>
          </a:r>
        </a:p>
      </dsp:txBody>
      <dsp:txXfrm>
        <a:off x="1327384" y="1437054"/>
        <a:ext cx="3393505" cy="1149250"/>
      </dsp:txXfrm>
    </dsp:sp>
    <dsp:sp modelId="{EBE0B77A-56A7-4E92-82F2-1A241D0503ED}">
      <dsp:nvSpPr>
        <dsp:cNvPr id="0" name=""/>
        <dsp:cNvSpPr/>
      </dsp:nvSpPr>
      <dsp:spPr>
        <a:xfrm>
          <a:off x="0" y="2873618"/>
          <a:ext cx="4720890" cy="1149250"/>
        </a:xfrm>
        <a:prstGeom prst="roundRect">
          <a:avLst>
            <a:gd name="adj" fmla="val 10000"/>
          </a:avLst>
        </a:prstGeom>
        <a:solidFill>
          <a:schemeClr val="accent3">
            <a:alpha val="3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CF164-24CF-41CC-BA1F-1F4DBFE01C14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24A2B-AC20-46DB-A3E1-04D0797770E1}">
      <dsp:nvSpPr>
        <dsp:cNvPr id="0" name=""/>
        <dsp:cNvSpPr/>
      </dsp:nvSpPr>
      <dsp:spPr>
        <a:xfrm>
          <a:off x="1327384" y="2873618"/>
          <a:ext cx="339350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Design thinking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active, PBL, experiential</a:t>
          </a:r>
        </a:p>
      </dsp:txBody>
      <dsp:txXfrm>
        <a:off x="1327384" y="2873618"/>
        <a:ext cx="3393505" cy="1149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83" y="323608"/>
            <a:ext cx="1715193" cy="447856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A7869F-BA78-401F-8197-F93F2B502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2406" b="-22947"/>
          <a:stretch/>
        </p:blipFill>
        <p:spPr>
          <a:xfrm>
            <a:off x="9947625" y="6194645"/>
            <a:ext cx="2087131" cy="6794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84" y="283587"/>
            <a:ext cx="1259763" cy="328938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E69483-499D-4609-8377-5C132AA3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2406" b="-22947"/>
          <a:stretch/>
        </p:blipFill>
        <p:spPr>
          <a:xfrm>
            <a:off x="9947625" y="6194645"/>
            <a:ext cx="2087131" cy="6794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ctll.e-ce.uth.gr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ictinov-project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heraproject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projectalien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projectalien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projectalien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://coding4girls.eu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leapproject.eu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leapproject.e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languagegames.e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://ohmpro.org/envkids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University </a:t>
            </a:r>
            <a:r>
              <a:rPr lang="en-US"/>
              <a:t>of thessaly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7528" t="26378" r="36538" b="40909"/>
          <a:stretch/>
        </p:blipFill>
        <p:spPr>
          <a:xfrm>
            <a:off x="0" y="0"/>
            <a:ext cx="9271588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71588" y="0"/>
            <a:ext cx="2920412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47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EFFA85-93DC-4576-A5D0-881DC9F1A981}"/>
              </a:ext>
            </a:extLst>
          </p:cNvPr>
          <p:cNvSpPr/>
          <p:nvPr/>
        </p:nvSpPr>
        <p:spPr>
          <a:xfrm>
            <a:off x="9237305" y="265846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07CFEB-9637-4C94-85C3-D035960EFDEA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7C6F6-4579-4D42-9857-ED1B2EE07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Creative technologies learning lab</a:t>
            </a:r>
            <a:br>
              <a:rPr lang="el-GR" sz="4400">
                <a:solidFill>
                  <a:srgbClr val="FFFFFF"/>
                </a:solidFill>
              </a:rPr>
            </a:br>
            <a:r>
              <a:rPr lang="en-US" sz="4400">
                <a:solidFill>
                  <a:srgbClr val="FFFFFF"/>
                </a:solidFill>
                <a:hlinkClick r:id="rId2"/>
              </a:rPr>
              <a:t>http://ctll.e-ce.uth.gr</a:t>
            </a:r>
            <a:r>
              <a:rPr lang="en-US" sz="4400">
                <a:solidFill>
                  <a:srgbClr val="FFFFFF"/>
                </a:solidFill>
              </a:rPr>
              <a:t> </a:t>
            </a:r>
            <a:endParaRPr lang="en-GB" sz="44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BC1C4-E589-483C-A22F-A10440410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2" b="1"/>
          <a:stretch/>
        </p:blipFill>
        <p:spPr>
          <a:xfrm>
            <a:off x="327547" y="321733"/>
            <a:ext cx="5688020" cy="38997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6D8249-E901-4E71-B15A-A7F5D7F7B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513D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1065" y="974875"/>
            <a:ext cx="4724573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Pontano Sans"/>
              </a:rPr>
              <a:t>We i</a:t>
            </a:r>
            <a:r>
              <a:rPr lang="en-US" b="0" i="0" dirty="0">
                <a:solidFill>
                  <a:srgbClr val="FFFFFF"/>
                </a:solidFill>
                <a:effectLst/>
                <a:latin typeface="Pontano Sans"/>
              </a:rPr>
              <a:t>ntegrate emerging design, pedagogies, and ICT</a:t>
            </a:r>
          </a:p>
          <a:p>
            <a:endParaRPr lang="en-US" b="0" i="0" dirty="0">
              <a:solidFill>
                <a:srgbClr val="FFFFFF"/>
              </a:solidFill>
              <a:effectLst/>
              <a:latin typeface="Pontano Sans"/>
            </a:endParaRP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Pontano Sans"/>
              </a:rPr>
              <a:t>for generating innovative, rewarding, and effective learning experiences</a:t>
            </a:r>
          </a:p>
          <a:p>
            <a:endParaRPr lang="en-US" b="0" i="0" dirty="0">
              <a:solidFill>
                <a:srgbClr val="FFFFFF"/>
              </a:solidFill>
              <a:effectLst/>
              <a:latin typeface="Pontano Sans"/>
            </a:endParaRP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Pontano Sans"/>
              </a:rPr>
              <a:t>that build the knowledge and skills</a:t>
            </a:r>
          </a:p>
          <a:p>
            <a:endParaRPr lang="en-US" b="0" i="0" dirty="0">
              <a:solidFill>
                <a:srgbClr val="FFFFFF"/>
              </a:solidFill>
              <a:effectLst/>
              <a:latin typeface="Pontano Sans"/>
            </a:endParaRPr>
          </a:p>
          <a:p>
            <a:r>
              <a:rPr lang="en-US" b="0" i="0" dirty="0">
                <a:solidFill>
                  <a:srgbClr val="FFFFFF"/>
                </a:solidFill>
                <a:effectLst/>
                <a:latin typeface="Pontano Sans"/>
              </a:rPr>
              <a:t>needed by industry and society in today’s world.</a:t>
            </a:r>
          </a:p>
        </p:txBody>
      </p:sp>
    </p:spTree>
    <p:extLst>
      <p:ext uri="{BB962C8B-B14F-4D97-AF65-F5344CB8AC3E}">
        <p14:creationId xmlns:p14="http://schemas.microsoft.com/office/powerpoint/2010/main" val="260078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ED2-BC1B-40A7-BA38-1A5E8E8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Methods and technology</a:t>
            </a:r>
            <a:endParaRPr lang="el-GR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D52342D-0E0D-497B-B7CC-F38AC685AD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402766"/>
              </p:ext>
            </p:extLst>
          </p:nvPr>
        </p:nvGraphicFramePr>
        <p:xfrm>
          <a:off x="6647644" y="2084832"/>
          <a:ext cx="472089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B2425F9-CB7D-4D9E-80BD-E0D90608F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301727"/>
              </p:ext>
            </p:extLst>
          </p:nvPr>
        </p:nvGraphicFramePr>
        <p:xfrm>
          <a:off x="1024128" y="2084832"/>
          <a:ext cx="472089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8563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C70FB85-5873-45F5-BE2E-0C37513C3247}"/>
              </a:ext>
            </a:extLst>
          </p:cNvPr>
          <p:cNvSpPr/>
          <p:nvPr/>
        </p:nvSpPr>
        <p:spPr>
          <a:xfrm>
            <a:off x="8952019" y="5753469"/>
            <a:ext cx="3211208" cy="1026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A0F1BE-BC5A-44BF-A009-AAADAEF4A349}"/>
              </a:ext>
            </a:extLst>
          </p:cNvPr>
          <p:cNvSpPr/>
          <p:nvPr/>
        </p:nvSpPr>
        <p:spPr>
          <a:xfrm>
            <a:off x="9083040" y="3329709"/>
            <a:ext cx="2882766" cy="352829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10D23-1589-4FB6-90F3-904381B6D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projects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54580-AE31-40E0-B452-84165452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7113108" cy="1143000"/>
          </a:xfrm>
        </p:spPr>
        <p:txBody>
          <a:bodyPr/>
          <a:lstStyle/>
          <a:p>
            <a:r>
              <a:rPr lang="en-GB" dirty="0"/>
              <a:t>4</a:t>
            </a:r>
            <a:r>
              <a:rPr lang="el-GR" dirty="0"/>
              <a:t>4</a:t>
            </a:r>
            <a:r>
              <a:rPr lang="en-GB" dirty="0"/>
              <a:t> research projects</a:t>
            </a:r>
          </a:p>
          <a:p>
            <a:r>
              <a:rPr lang="en-GB" dirty="0"/>
              <a:t>Collaboration with over 50 organizations</a:t>
            </a:r>
            <a:endParaRPr lang="el-G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243662-9DEF-4A60-9F16-4BA4CDACA662}"/>
              </a:ext>
            </a:extLst>
          </p:cNvPr>
          <p:cNvSpPr txBox="1">
            <a:spLocks/>
          </p:cNvSpPr>
          <p:nvPr/>
        </p:nvSpPr>
        <p:spPr>
          <a:xfrm>
            <a:off x="1024128" y="3528291"/>
            <a:ext cx="1839145" cy="3108036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Europe</a:t>
            </a:r>
          </a:p>
          <a:p>
            <a:r>
              <a:rPr lang="en-GB" dirty="0"/>
              <a:t>Norway</a:t>
            </a:r>
          </a:p>
          <a:p>
            <a:r>
              <a:rPr lang="en-GB" dirty="0"/>
              <a:t>Sweden</a:t>
            </a:r>
          </a:p>
          <a:p>
            <a:r>
              <a:rPr lang="en-GB" dirty="0"/>
              <a:t>Denmark</a:t>
            </a:r>
          </a:p>
          <a:p>
            <a:r>
              <a:rPr lang="en-GB" dirty="0"/>
              <a:t>Finland</a:t>
            </a:r>
          </a:p>
          <a:p>
            <a:r>
              <a:rPr lang="en-GB" dirty="0"/>
              <a:t>Estonia</a:t>
            </a:r>
          </a:p>
          <a:p>
            <a:r>
              <a:rPr lang="en-GB" dirty="0"/>
              <a:t>Lithuania</a:t>
            </a:r>
          </a:p>
          <a:p>
            <a:endParaRPr lang="en-GB" dirty="0"/>
          </a:p>
          <a:p>
            <a:endParaRPr lang="el-G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6F0B9F-A648-44ED-94C3-1CA9D35C13EF}"/>
              </a:ext>
            </a:extLst>
          </p:cNvPr>
          <p:cNvSpPr txBox="1">
            <a:spLocks/>
          </p:cNvSpPr>
          <p:nvPr/>
        </p:nvSpPr>
        <p:spPr>
          <a:xfrm>
            <a:off x="5595575" y="3528291"/>
            <a:ext cx="1959771" cy="3108036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UK</a:t>
            </a:r>
          </a:p>
          <a:p>
            <a:r>
              <a:rPr lang="en-GB" dirty="0"/>
              <a:t>Ireland</a:t>
            </a:r>
          </a:p>
          <a:p>
            <a:r>
              <a:rPr lang="en-GB" dirty="0"/>
              <a:t>Spain</a:t>
            </a:r>
          </a:p>
          <a:p>
            <a:r>
              <a:rPr lang="en-GB" dirty="0"/>
              <a:t>Portugal</a:t>
            </a:r>
          </a:p>
          <a:p>
            <a:r>
              <a:rPr lang="en-GB" dirty="0"/>
              <a:t>France</a:t>
            </a:r>
          </a:p>
          <a:p>
            <a:r>
              <a:rPr lang="en-GB" dirty="0"/>
              <a:t>Czech Republic</a:t>
            </a:r>
          </a:p>
          <a:p>
            <a:endParaRPr lang="en-GB" dirty="0"/>
          </a:p>
          <a:p>
            <a:endParaRPr lang="el-G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7FB41C-9E57-4EB5-B3B0-356A6730334C}"/>
              </a:ext>
            </a:extLst>
          </p:cNvPr>
          <p:cNvSpPr txBox="1">
            <a:spLocks/>
          </p:cNvSpPr>
          <p:nvPr/>
        </p:nvSpPr>
        <p:spPr>
          <a:xfrm>
            <a:off x="4263508" y="3528291"/>
            <a:ext cx="2115959" cy="3172967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Hungary</a:t>
            </a:r>
          </a:p>
          <a:p>
            <a:r>
              <a:rPr lang="en-GB" dirty="0"/>
              <a:t>Romania</a:t>
            </a:r>
          </a:p>
          <a:p>
            <a:r>
              <a:rPr lang="en-GB" dirty="0"/>
              <a:t>Bulgaria</a:t>
            </a:r>
          </a:p>
          <a:p>
            <a:r>
              <a:rPr lang="en-GB" dirty="0"/>
              <a:t>Cyprus</a:t>
            </a:r>
          </a:p>
          <a:p>
            <a:r>
              <a:rPr lang="en-GB" dirty="0"/>
              <a:t>Italy</a:t>
            </a:r>
          </a:p>
          <a:p>
            <a:r>
              <a:rPr lang="en-GB" dirty="0"/>
              <a:t>Slovenia</a:t>
            </a:r>
          </a:p>
          <a:p>
            <a:endParaRPr lang="en-GB" dirty="0"/>
          </a:p>
          <a:p>
            <a:endParaRPr lang="en-GB" dirty="0"/>
          </a:p>
          <a:p>
            <a:endParaRPr lang="el-G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5E68A3-0078-49DF-9479-135A0371F2E4}"/>
              </a:ext>
            </a:extLst>
          </p:cNvPr>
          <p:cNvSpPr txBox="1">
            <a:spLocks/>
          </p:cNvSpPr>
          <p:nvPr/>
        </p:nvSpPr>
        <p:spPr>
          <a:xfrm>
            <a:off x="7273733" y="3429000"/>
            <a:ext cx="1959771" cy="310803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Slovakia</a:t>
            </a:r>
          </a:p>
          <a:p>
            <a:r>
              <a:rPr lang="en-GB" dirty="0"/>
              <a:t>Poland</a:t>
            </a:r>
          </a:p>
          <a:p>
            <a:r>
              <a:rPr lang="en-GB" dirty="0"/>
              <a:t>Croatia</a:t>
            </a:r>
          </a:p>
          <a:p>
            <a:r>
              <a:rPr lang="en-GB" dirty="0"/>
              <a:t>Turkey</a:t>
            </a:r>
          </a:p>
          <a:p>
            <a:endParaRPr lang="en-GB" dirty="0"/>
          </a:p>
          <a:p>
            <a:endParaRPr lang="el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08649B-91DF-49A8-9521-07FC3507743C}"/>
              </a:ext>
            </a:extLst>
          </p:cNvPr>
          <p:cNvSpPr txBox="1">
            <a:spLocks/>
          </p:cNvSpPr>
          <p:nvPr/>
        </p:nvSpPr>
        <p:spPr>
          <a:xfrm>
            <a:off x="2741538" y="3565237"/>
            <a:ext cx="1959771" cy="3108036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UK</a:t>
            </a:r>
          </a:p>
          <a:p>
            <a:r>
              <a:rPr lang="en-GB" dirty="0"/>
              <a:t>Ireland</a:t>
            </a:r>
          </a:p>
          <a:p>
            <a:r>
              <a:rPr lang="en-GB" dirty="0"/>
              <a:t>Spain</a:t>
            </a:r>
          </a:p>
          <a:p>
            <a:r>
              <a:rPr lang="en-GB" dirty="0"/>
              <a:t>Portugal</a:t>
            </a:r>
          </a:p>
          <a:p>
            <a:r>
              <a:rPr lang="en-GB" dirty="0"/>
              <a:t>France</a:t>
            </a:r>
          </a:p>
          <a:p>
            <a:r>
              <a:rPr lang="en-GB" dirty="0"/>
              <a:t>Czech Rep</a:t>
            </a:r>
          </a:p>
          <a:p>
            <a:endParaRPr lang="en-GB" dirty="0"/>
          </a:p>
          <a:p>
            <a:endParaRPr lang="el-GR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A73AF1-CBC4-4336-B788-4F5010D20E82}"/>
              </a:ext>
            </a:extLst>
          </p:cNvPr>
          <p:cNvSpPr txBox="1">
            <a:spLocks/>
          </p:cNvSpPr>
          <p:nvPr/>
        </p:nvSpPr>
        <p:spPr>
          <a:xfrm>
            <a:off x="9328727" y="3593222"/>
            <a:ext cx="1839145" cy="310803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Asia</a:t>
            </a:r>
          </a:p>
          <a:p>
            <a:r>
              <a:rPr lang="en-GB" dirty="0"/>
              <a:t>Malaysia</a:t>
            </a:r>
          </a:p>
          <a:p>
            <a:r>
              <a:rPr lang="en-GB" dirty="0"/>
              <a:t>Nepal</a:t>
            </a:r>
          </a:p>
          <a:p>
            <a:r>
              <a:rPr lang="en-GB" dirty="0"/>
              <a:t>Pakistan</a:t>
            </a:r>
          </a:p>
          <a:p>
            <a:r>
              <a:rPr lang="en-GB" dirty="0"/>
              <a:t>Vietnam</a:t>
            </a:r>
          </a:p>
          <a:p>
            <a:r>
              <a:rPr lang="en-GB" dirty="0"/>
              <a:t>Cambodia</a:t>
            </a:r>
          </a:p>
          <a:p>
            <a:endParaRPr lang="en-GB" dirty="0"/>
          </a:p>
          <a:p>
            <a:endParaRPr lang="el-G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5D19E-957D-40EA-9987-A3FDBBA642A1}"/>
              </a:ext>
            </a:extLst>
          </p:cNvPr>
          <p:cNvSpPr/>
          <p:nvPr/>
        </p:nvSpPr>
        <p:spPr>
          <a:xfrm>
            <a:off x="830198" y="3309762"/>
            <a:ext cx="7908820" cy="352829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6C543234-270D-437C-A13C-DC3066B5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466" y="607860"/>
            <a:ext cx="5812533" cy="268995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2581CD7-8FE3-41BE-A107-5DDC23C2761D}"/>
              </a:ext>
            </a:extLst>
          </p:cNvPr>
          <p:cNvSpPr/>
          <p:nvPr/>
        </p:nvSpPr>
        <p:spPr>
          <a:xfrm>
            <a:off x="10689302" y="2012696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3CD93B-7CA1-4152-84E9-4DB4E3EF720E}"/>
              </a:ext>
            </a:extLst>
          </p:cNvPr>
          <p:cNvSpPr/>
          <p:nvPr/>
        </p:nvSpPr>
        <p:spPr>
          <a:xfrm>
            <a:off x="9009332" y="962173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97CD98-330E-4B07-A0EE-D5404D3BFA67}"/>
              </a:ext>
            </a:extLst>
          </p:cNvPr>
          <p:cNvSpPr/>
          <p:nvPr/>
        </p:nvSpPr>
        <p:spPr>
          <a:xfrm>
            <a:off x="9156748" y="891568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BAA0CE-0611-4A3F-A324-D748C0D4FC9A}"/>
              </a:ext>
            </a:extLst>
          </p:cNvPr>
          <p:cNvSpPr/>
          <p:nvPr/>
        </p:nvSpPr>
        <p:spPr>
          <a:xfrm>
            <a:off x="8994051" y="810221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CCE7565-BCB7-473C-9484-05833EAA99D3}"/>
              </a:ext>
            </a:extLst>
          </p:cNvPr>
          <p:cNvSpPr/>
          <p:nvPr/>
        </p:nvSpPr>
        <p:spPr>
          <a:xfrm>
            <a:off x="9141467" y="1000572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E49ACFE-53E3-4154-BC39-F43352DA5E8C}"/>
              </a:ext>
            </a:extLst>
          </p:cNvPr>
          <p:cNvSpPr/>
          <p:nvPr/>
        </p:nvSpPr>
        <p:spPr>
          <a:xfrm>
            <a:off x="9021852" y="1061464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CD6F0A-1FED-4989-ACD8-292E6A6974A4}"/>
              </a:ext>
            </a:extLst>
          </p:cNvPr>
          <p:cNvSpPr/>
          <p:nvPr/>
        </p:nvSpPr>
        <p:spPr>
          <a:xfrm>
            <a:off x="9052478" y="1135792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1C6C7A4-9CE3-4036-B75D-C5D3D46A27A5}"/>
              </a:ext>
            </a:extLst>
          </p:cNvPr>
          <p:cNvSpPr/>
          <p:nvPr/>
        </p:nvSpPr>
        <p:spPr>
          <a:xfrm>
            <a:off x="9163714" y="1214163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C058CF-B33D-4D92-A280-B4C346479808}"/>
              </a:ext>
            </a:extLst>
          </p:cNvPr>
          <p:cNvSpPr/>
          <p:nvPr/>
        </p:nvSpPr>
        <p:spPr>
          <a:xfrm>
            <a:off x="9274950" y="1323167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6DE3AD-7252-418C-B7A3-8AB0958B134A}"/>
              </a:ext>
            </a:extLst>
          </p:cNvPr>
          <p:cNvSpPr/>
          <p:nvPr/>
        </p:nvSpPr>
        <p:spPr>
          <a:xfrm>
            <a:off x="9267539" y="1381603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6874DF-E0DB-4268-834C-746BF0C19B7E}"/>
              </a:ext>
            </a:extLst>
          </p:cNvPr>
          <p:cNvSpPr/>
          <p:nvPr/>
        </p:nvSpPr>
        <p:spPr>
          <a:xfrm>
            <a:off x="9050121" y="1263186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989AAFE-10E6-4D7A-AFAB-B008698A62E8}"/>
              </a:ext>
            </a:extLst>
          </p:cNvPr>
          <p:cNvSpPr/>
          <p:nvPr/>
        </p:nvSpPr>
        <p:spPr>
          <a:xfrm>
            <a:off x="8740196" y="1323167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33F27A-172A-4E2D-8100-F85EA82955CA}"/>
              </a:ext>
            </a:extLst>
          </p:cNvPr>
          <p:cNvSpPr/>
          <p:nvPr/>
        </p:nvSpPr>
        <p:spPr>
          <a:xfrm>
            <a:off x="8591602" y="1311221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3716ED8-5E7B-47AD-A9D1-E3094EA2A86C}"/>
              </a:ext>
            </a:extLst>
          </p:cNvPr>
          <p:cNvSpPr/>
          <p:nvPr/>
        </p:nvSpPr>
        <p:spPr>
          <a:xfrm>
            <a:off x="8430271" y="1467963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010B1E-EB99-43F8-BBB0-1344DEC433F9}"/>
              </a:ext>
            </a:extLst>
          </p:cNvPr>
          <p:cNvSpPr/>
          <p:nvPr/>
        </p:nvSpPr>
        <p:spPr>
          <a:xfrm>
            <a:off x="8744327" y="1072909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89CDF5-E7EA-4CC6-9E38-F963BEBCB65A}"/>
              </a:ext>
            </a:extLst>
          </p:cNvPr>
          <p:cNvSpPr/>
          <p:nvPr/>
        </p:nvSpPr>
        <p:spPr>
          <a:xfrm>
            <a:off x="8611825" y="1059991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B8058E0-4E30-4157-B51F-093EA4A22941}"/>
              </a:ext>
            </a:extLst>
          </p:cNvPr>
          <p:cNvSpPr/>
          <p:nvPr/>
        </p:nvSpPr>
        <p:spPr>
          <a:xfrm>
            <a:off x="8804603" y="1178441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6D1985-502D-4E1E-A260-D05AA90AC224}"/>
              </a:ext>
            </a:extLst>
          </p:cNvPr>
          <p:cNvSpPr/>
          <p:nvPr/>
        </p:nvSpPr>
        <p:spPr>
          <a:xfrm>
            <a:off x="8931628" y="1136287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779D74-E267-42AF-9363-E71F98937886}"/>
              </a:ext>
            </a:extLst>
          </p:cNvPr>
          <p:cNvSpPr/>
          <p:nvPr/>
        </p:nvSpPr>
        <p:spPr>
          <a:xfrm>
            <a:off x="10174591" y="1467963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F05FA1-3C77-4B8A-93B2-4BCA3FDFD969}"/>
              </a:ext>
            </a:extLst>
          </p:cNvPr>
          <p:cNvSpPr/>
          <p:nvPr/>
        </p:nvSpPr>
        <p:spPr>
          <a:xfrm>
            <a:off x="9872958" y="1467963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E87A98F-CC88-4727-99B2-67386FC2B579}"/>
              </a:ext>
            </a:extLst>
          </p:cNvPr>
          <p:cNvSpPr/>
          <p:nvPr/>
        </p:nvSpPr>
        <p:spPr>
          <a:xfrm>
            <a:off x="10525947" y="2012696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4E0CBF3-8E8E-49E6-8630-CC47ADFB5E87}"/>
              </a:ext>
            </a:extLst>
          </p:cNvPr>
          <p:cNvSpPr/>
          <p:nvPr/>
        </p:nvSpPr>
        <p:spPr>
          <a:xfrm>
            <a:off x="10558495" y="1884221"/>
            <a:ext cx="147416" cy="172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075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15E0-14AF-4D66-A0F4-B258622E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projects on games</a:t>
            </a:r>
            <a:endParaRPr lang="el-GR" dirty="0"/>
          </a:p>
        </p:txBody>
      </p:sp>
      <p:pic>
        <p:nvPicPr>
          <p:cNvPr id="59" name="Picture 5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0FE8602-0689-4535-8768-8FE5B06C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89"/>
          <a:stretch/>
        </p:blipFill>
        <p:spPr>
          <a:xfrm>
            <a:off x="8281697" y="5298254"/>
            <a:ext cx="1438086" cy="690579"/>
          </a:xfrm>
          <a:prstGeom prst="rect">
            <a:avLst/>
          </a:prstGeom>
        </p:spPr>
      </p:pic>
      <p:pic>
        <p:nvPicPr>
          <p:cNvPr id="61" name="Picture 60" descr="Logo&#10;&#10;Description automatically generated">
            <a:extLst>
              <a:ext uri="{FF2B5EF4-FFF2-40B4-BE49-F238E27FC236}">
                <a16:creationId xmlns:a16="http://schemas.microsoft.com/office/drawing/2014/main" id="{43F1D7CD-92E1-486B-A0B2-5F60D76DA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414" y="2371725"/>
            <a:ext cx="1438086" cy="1078565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D94DF96C-2244-4B24-8632-C62175C0F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165" y="2340432"/>
            <a:ext cx="1304912" cy="127426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C61DADA-1454-47CB-9D41-83A522DB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911" y="2662117"/>
            <a:ext cx="1829324" cy="687951"/>
          </a:xfrm>
          <a:prstGeom prst="rect">
            <a:avLst/>
          </a:prstGeom>
        </p:spPr>
      </p:pic>
      <p:pic>
        <p:nvPicPr>
          <p:cNvPr id="67" name="Picture 6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397CB0D-5355-4321-A627-E8427AB252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655" b="12494"/>
          <a:stretch/>
        </p:blipFill>
        <p:spPr>
          <a:xfrm>
            <a:off x="8461621" y="4301384"/>
            <a:ext cx="1646872" cy="63790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8A57C83-8779-47FD-9AF6-A947901B8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68" y="3937383"/>
            <a:ext cx="2000250" cy="1143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DC19E16-5A4D-4FDF-8BC2-775D2E577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5349" y="5051537"/>
            <a:ext cx="1714739" cy="90500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A3723BE-DE74-4FE5-BA6C-393A96DC5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883" y="4239610"/>
            <a:ext cx="1557753" cy="970055"/>
          </a:xfrm>
          <a:prstGeom prst="rect">
            <a:avLst/>
          </a:prstGeom>
        </p:spPr>
      </p:pic>
      <p:pic>
        <p:nvPicPr>
          <p:cNvPr id="79" name="Picture 78" descr="Logo&#10;&#10;Description automatically generated">
            <a:extLst>
              <a:ext uri="{FF2B5EF4-FFF2-40B4-BE49-F238E27FC236}">
                <a16:creationId xmlns:a16="http://schemas.microsoft.com/office/drawing/2014/main" id="{E1C21F60-2A65-4144-86E6-1323685FF8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5166" y="2546541"/>
            <a:ext cx="1933845" cy="533474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3C22B0C2-C0DB-4574-8CF3-209FA8B5B5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4953" y="5429868"/>
            <a:ext cx="1334124" cy="1274260"/>
          </a:xfrm>
          <a:prstGeom prst="rect">
            <a:avLst/>
          </a:prstGeom>
        </p:spPr>
      </p:pic>
      <p:pic>
        <p:nvPicPr>
          <p:cNvPr id="85" name="Picture 84" descr="Logo&#10;&#10;Description automatically generated">
            <a:extLst>
              <a:ext uri="{FF2B5EF4-FFF2-40B4-BE49-F238E27FC236}">
                <a16:creationId xmlns:a16="http://schemas.microsoft.com/office/drawing/2014/main" id="{696837F8-1138-4E93-B1CD-F35B5D5A3B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3041" y="5643544"/>
            <a:ext cx="1182832" cy="1060584"/>
          </a:xfrm>
          <a:prstGeom prst="rect">
            <a:avLst/>
          </a:prstGeom>
        </p:spPr>
      </p:pic>
      <p:pic>
        <p:nvPicPr>
          <p:cNvPr id="87" name="Picture 86" descr="A picture containing chart&#10;&#10;Description automatically generated">
            <a:extLst>
              <a:ext uri="{FF2B5EF4-FFF2-40B4-BE49-F238E27FC236}">
                <a16:creationId xmlns:a16="http://schemas.microsoft.com/office/drawing/2014/main" id="{8E1B2D1E-A947-40CE-A9F2-38D93F0EE5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6833" y="5834754"/>
            <a:ext cx="1295581" cy="72400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E7690FB-4563-44AF-8453-6AC100AB74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4164" y="4301384"/>
            <a:ext cx="1692982" cy="67691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4764897-51A1-4664-A2C7-3531D6C7B55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1977"/>
          <a:stretch/>
        </p:blipFill>
        <p:spPr>
          <a:xfrm>
            <a:off x="1024128" y="2371725"/>
            <a:ext cx="1118681" cy="826067"/>
          </a:xfrm>
          <a:prstGeom prst="rect">
            <a:avLst/>
          </a:prstGeom>
        </p:spPr>
      </p:pic>
      <p:pic>
        <p:nvPicPr>
          <p:cNvPr id="5" name="Picture 4" descr="A logo with trees in the middle&#10;&#10;Description automatically generated">
            <a:extLst>
              <a:ext uri="{FF2B5EF4-FFF2-40B4-BE49-F238E27FC236}">
                <a16:creationId xmlns:a16="http://schemas.microsoft.com/office/drawing/2014/main" id="{F1205C2D-F24F-E16E-891C-036F56CD5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4000" y="1212980"/>
            <a:ext cx="1062152" cy="1062152"/>
          </a:xfrm>
          <a:prstGeom prst="rect">
            <a:avLst/>
          </a:prstGeom>
        </p:spPr>
      </p:pic>
      <p:pic>
        <p:nvPicPr>
          <p:cNvPr id="6" name="image1.png" descr="Imagen que contiene dibujo&#10;&#10;Descripción generada automáticamente">
            <a:extLst>
              <a:ext uri="{FF2B5EF4-FFF2-40B4-BE49-F238E27FC236}">
                <a16:creationId xmlns:a16="http://schemas.microsoft.com/office/drawing/2014/main" id="{29CB2730-DAE3-5A4F-DC5C-4F581DA5C5B1}"/>
              </a:ext>
            </a:extLst>
          </p:cNvPr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9949837" y="3496501"/>
            <a:ext cx="2000251" cy="8610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79762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15E0-14AF-4D66-A0F4-B258622E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projects on methodologies</a:t>
            </a:r>
            <a:br>
              <a:rPr lang="en-GB" dirty="0"/>
            </a:br>
            <a:r>
              <a:rPr lang="en-GB" dirty="0"/>
              <a:t>Design thinking, PBL, active learning, more</a:t>
            </a:r>
            <a:endParaRPr lang="el-GR" dirty="0"/>
          </a:p>
        </p:txBody>
      </p: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08C08CA8-D4A1-4F02-AAF8-ED1B3D54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112" y="4640291"/>
            <a:ext cx="1610774" cy="918141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6F19877C-AFE5-460D-AAD8-147122EF1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7" y="3997801"/>
            <a:ext cx="2339222" cy="101061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8198081F-1C3D-4650-9013-3FC8391E6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508" y="3707209"/>
            <a:ext cx="1353236" cy="1202877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50EC184C-C204-479A-B45B-8BB94D3B6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096" y="2387155"/>
            <a:ext cx="2378774" cy="832571"/>
          </a:xfrm>
          <a:prstGeom prst="rect">
            <a:avLst/>
          </a:prstGeom>
        </p:spPr>
      </p:pic>
      <p:pic>
        <p:nvPicPr>
          <p:cNvPr id="4" name="Picture 3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8D1BD768-D25F-43A3-8AD0-78645203D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889" y="2665652"/>
            <a:ext cx="2289464" cy="58655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A7C65D-5358-42B4-AA01-1450DC4A2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7236" y="3150879"/>
            <a:ext cx="1870364" cy="966232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8B27935-78BD-4C7C-80BB-F4774A0AAB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83" b="-9659"/>
          <a:stretch/>
        </p:blipFill>
        <p:spPr>
          <a:xfrm>
            <a:off x="10329685" y="4503108"/>
            <a:ext cx="1767793" cy="813956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5962B42-148A-431B-81EF-77B4732E56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7988" y="5397569"/>
            <a:ext cx="2455882" cy="563645"/>
          </a:xfrm>
          <a:prstGeom prst="rect">
            <a:avLst/>
          </a:prstGeom>
        </p:spPr>
      </p:pic>
      <p:pic>
        <p:nvPicPr>
          <p:cNvPr id="21" name="Picture 20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E1D2C9F8-93D6-4736-83F2-D05A3651D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3923" y="4096130"/>
            <a:ext cx="1686791" cy="813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B5D8EE-D3F3-4FCA-8C41-99BE45BFDA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737962"/>
            <a:ext cx="1810241" cy="813957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low confidence">
            <a:extLst>
              <a:ext uri="{FF2B5EF4-FFF2-40B4-BE49-F238E27FC236}">
                <a16:creationId xmlns:a16="http://schemas.microsoft.com/office/drawing/2014/main" id="{B50CEFDF-EBF1-49B0-B84A-E9B2B725B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6883" y="5754008"/>
            <a:ext cx="2081937" cy="78186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31EED42-DACD-9018-4F49-FC6D145B2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2"/>
          <a:stretch/>
        </p:blipFill>
        <p:spPr bwMode="auto">
          <a:xfrm>
            <a:off x="11409193" y="1601215"/>
            <a:ext cx="121026" cy="8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1FCAB39-E5F3-7765-59AE-87DBF69C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693" y="2202645"/>
            <a:ext cx="1213244" cy="4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et's mimic logo">
            <a:extLst>
              <a:ext uri="{FF2B5EF4-FFF2-40B4-BE49-F238E27FC236}">
                <a16:creationId xmlns:a16="http://schemas.microsoft.com/office/drawing/2014/main" id="{F45039D1-580B-A648-297D-00175397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1" y="2353938"/>
            <a:ext cx="1959344" cy="11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305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43CF9-CE31-1EA6-7668-51F47176C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Lets mimic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9AD1F-FA1D-C04D-50F9-692327DF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58" r="2137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A6B38-646A-24FE-0179-25103EB9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/>
              <a:t>Biomimicry</a:t>
            </a:r>
          </a:p>
          <a:p>
            <a:r>
              <a:rPr lang="en-US" dirty="0"/>
              <a:t>Sustainability</a:t>
            </a:r>
          </a:p>
          <a:p>
            <a:r>
              <a:rPr lang="en-US" dirty="0"/>
              <a:t>Platform and learning cases</a:t>
            </a:r>
          </a:p>
          <a:p>
            <a:r>
              <a:rPr lang="en-US" dirty="0"/>
              <a:t>VET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949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F1554C-2E3C-4B3C-BFB9-50A3B557E042}"/>
              </a:ext>
            </a:extLst>
          </p:cNvPr>
          <p:cNvSpPr/>
          <p:nvPr/>
        </p:nvSpPr>
        <p:spPr>
          <a:xfrm>
            <a:off x="9316720" y="151546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561881-5F24-40F5-A664-1AF31486D207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D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3BDA6-F0FA-4E16-8755-3792EBB95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ICT-INOV project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hlinkClick r:id="rId2"/>
              </a:rPr>
              <a:t>http://ictinov-project.eu</a:t>
            </a:r>
            <a:endParaRPr lang="el-GR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02D7D1E-D473-459D-AB38-F3D0263D1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4" t="3250" b="11653"/>
          <a:stretch/>
        </p:blipFill>
        <p:spPr>
          <a:xfrm>
            <a:off x="8003284" y="2638357"/>
            <a:ext cx="3535302" cy="2053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E6620-4B98-101F-B60D-A757C125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1" y="348198"/>
            <a:ext cx="7041812" cy="396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37E27C-A4E0-46A3-BDA1-32ADAD837D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33" b="-1"/>
          <a:stretch/>
        </p:blipFill>
        <p:spPr>
          <a:xfrm>
            <a:off x="7880517" y="388480"/>
            <a:ext cx="3658068" cy="2128715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F341449-048D-45B5-9F60-2BD97D5D0DF6}"/>
              </a:ext>
            </a:extLst>
          </p:cNvPr>
          <p:cNvSpPr txBox="1">
            <a:spLocks/>
          </p:cNvSpPr>
          <p:nvPr/>
        </p:nvSpPr>
        <p:spPr>
          <a:xfrm>
            <a:off x="7882495" y="4840349"/>
            <a:ext cx="3981959" cy="169591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Design thinking  for innovation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in ICT higher education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Europe - Asia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3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CDD71DE-FC3E-4C27-95B7-50DBE833E81B}"/>
              </a:ext>
            </a:extLst>
          </p:cNvPr>
          <p:cNvSpPr/>
          <p:nvPr/>
        </p:nvSpPr>
        <p:spPr>
          <a:xfrm>
            <a:off x="9316720" y="98151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34A52B-0B9E-4C3F-84F5-30A15BD32308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A4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B3BD6-E678-4AD7-9C29-7BD6BBB28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pc="200">
                <a:solidFill>
                  <a:srgbClr val="FFFFFF"/>
                </a:solidFill>
              </a:rPr>
              <a:t>HERA project</a:t>
            </a:r>
            <a:br>
              <a:rPr lang="en-US" spc="200">
                <a:solidFill>
                  <a:srgbClr val="FFFFFF"/>
                </a:solidFill>
              </a:rPr>
            </a:br>
            <a:r>
              <a:rPr lang="en-US" spc="20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http://heraproject.eu</a:t>
            </a:r>
            <a:r>
              <a:rPr lang="en-US" spc="2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3D8A454-DA86-4E65-B85A-3932B5666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67" r="15493" b="-2"/>
          <a:stretch/>
        </p:blipFill>
        <p:spPr>
          <a:xfrm>
            <a:off x="327547" y="321733"/>
            <a:ext cx="3448718" cy="4107392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2EDEE6-4725-4FB3-80AD-CE793B9755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6" r="30091" b="-1"/>
          <a:stretch/>
        </p:blipFill>
        <p:spPr>
          <a:xfrm>
            <a:off x="3925067" y="321732"/>
            <a:ext cx="3448718" cy="4106284"/>
          </a:xfrm>
          <a:prstGeom prst="rect">
            <a:avLst/>
          </a:prstGeom>
        </p:spPr>
      </p:pic>
      <p:sp>
        <p:nvSpPr>
          <p:cNvPr id="42" name="Rectangle 3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E663A-2D6F-4FE7-AD08-9F94103E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A169EB-F25F-4C67-8EA2-52E7F4B8C4F3}"/>
              </a:ext>
            </a:extLst>
          </p:cNvPr>
          <p:cNvSpPr/>
          <p:nvPr/>
        </p:nvSpPr>
        <p:spPr>
          <a:xfrm>
            <a:off x="8029319" y="1412240"/>
            <a:ext cx="3424738" cy="4122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D1AE4-5CBE-458B-81F1-D4A0DC93404F}"/>
              </a:ext>
            </a:extLst>
          </p:cNvPr>
          <p:cNvSpPr txBox="1"/>
          <p:nvPr/>
        </p:nvSpPr>
        <p:spPr>
          <a:xfrm>
            <a:off x="8029318" y="719039"/>
            <a:ext cx="345846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</a:rPr>
              <a:t>City builder game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For problem-based learning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Multi-user, roles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Collaboration tools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Over 100 structures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Day and night cycles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Weather conditions</a:t>
            </a:r>
          </a:p>
          <a:p>
            <a:endParaRPr lang="en-GB" sz="2200" dirty="0">
              <a:solidFill>
                <a:schemeClr val="bg1"/>
              </a:solidFill>
            </a:endParaRPr>
          </a:p>
          <a:p>
            <a:r>
              <a:rPr lang="en-GB" sz="2200" dirty="0">
                <a:solidFill>
                  <a:schemeClr val="bg1"/>
                </a:solidFill>
              </a:rPr>
              <a:t>Higher education</a:t>
            </a:r>
          </a:p>
        </p:txBody>
      </p:sp>
      <p:pic>
        <p:nvPicPr>
          <p:cNvPr id="13" name="Picture 1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7AB11463-29D0-4D21-B4C0-34348F811D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93" t="13382" r="13081" b="6790"/>
          <a:stretch/>
        </p:blipFill>
        <p:spPr>
          <a:xfrm>
            <a:off x="321732" y="295529"/>
            <a:ext cx="7052053" cy="41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6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38AB8A-6793-4C11-9982-089138478A6E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C2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069CF-E125-4C73-946E-4EC2CF796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 err="1">
                <a:solidFill>
                  <a:srgbClr val="FFFFFF"/>
                </a:solidFill>
              </a:rPr>
              <a:t>TakeITserious</a:t>
            </a:r>
            <a:r>
              <a:rPr lang="en-GB" dirty="0">
                <a:solidFill>
                  <a:srgbClr val="FFFFFF"/>
                </a:solidFill>
              </a:rPr>
              <a:t> project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48A202-8D25-4053-9349-2D9B97C0D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0" b="2"/>
          <a:stretch/>
        </p:blipFill>
        <p:spPr>
          <a:xfrm>
            <a:off x="327547" y="321732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2D9E4E-3843-4C7C-B048-DC38F3FA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Serious game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disaster management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K12 education</a:t>
            </a:r>
          </a:p>
        </p:txBody>
      </p:sp>
    </p:spTree>
    <p:extLst>
      <p:ext uri="{BB962C8B-B14F-4D97-AF65-F5344CB8AC3E}">
        <p14:creationId xmlns:p14="http://schemas.microsoft.com/office/powerpoint/2010/main" val="3034267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71C0-C52C-C535-C047-2CB9BA364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nature</a:t>
            </a:r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E53E3-4E13-202E-8DD6-5B38F4F4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Serious game</a:t>
            </a: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Natural resources management</a:t>
            </a:r>
          </a:p>
          <a:p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Higher education</a:t>
            </a:r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C71F84B-7FE0-2755-C0DD-BFEB911CA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5228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5" name="Picture 4" descr="Giraffes in a field with trees and grass&#10;&#10;Description automatically generated">
            <a:extLst>
              <a:ext uri="{FF2B5EF4-FFF2-40B4-BE49-F238E27FC236}">
                <a16:creationId xmlns:a16="http://schemas.microsoft.com/office/drawing/2014/main" id="{3A95B927-09D8-50DF-1CF0-F41A0D3D8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180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55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089" y="2284487"/>
            <a:ext cx="4773771" cy="45720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 40.000 students, 3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departments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Polytechnic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Medicine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Humanities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Agriculture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Economics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Physical education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largest in Greece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After the merging of 3 universities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18" y="0"/>
            <a:ext cx="676498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406C89-8EB5-2D66-C711-304D114F59D4}"/>
              </a:ext>
            </a:extLst>
          </p:cNvPr>
          <p:cNvSpPr/>
          <p:nvPr/>
        </p:nvSpPr>
        <p:spPr>
          <a:xfrm>
            <a:off x="8081740" y="2460472"/>
            <a:ext cx="134890" cy="1402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FA2230-B3B7-C28E-BB87-077968B20689}"/>
              </a:ext>
            </a:extLst>
          </p:cNvPr>
          <p:cNvSpPr/>
          <p:nvPr/>
        </p:nvSpPr>
        <p:spPr>
          <a:xfrm>
            <a:off x="7946850" y="2334271"/>
            <a:ext cx="134890" cy="1402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035225-C6AC-E24A-3D19-1EBBECC095E5}"/>
              </a:ext>
            </a:extLst>
          </p:cNvPr>
          <p:cNvSpPr/>
          <p:nvPr/>
        </p:nvSpPr>
        <p:spPr>
          <a:xfrm>
            <a:off x="7048230" y="2264167"/>
            <a:ext cx="134890" cy="1402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E0FE70-5D2C-0028-8F2C-6C233181BDA0}"/>
              </a:ext>
            </a:extLst>
          </p:cNvPr>
          <p:cNvSpPr/>
          <p:nvPr/>
        </p:nvSpPr>
        <p:spPr>
          <a:xfrm>
            <a:off x="7183120" y="2474479"/>
            <a:ext cx="134890" cy="1402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F26FF-CB57-35D0-52E8-5B6EE108AE43}"/>
              </a:ext>
            </a:extLst>
          </p:cNvPr>
          <p:cNvSpPr/>
          <p:nvPr/>
        </p:nvSpPr>
        <p:spPr>
          <a:xfrm>
            <a:off x="7843305" y="2924740"/>
            <a:ext cx="134890" cy="14020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100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CF2DA1-EDA4-40F2-8A71-1BDFFBF65895}"/>
              </a:ext>
            </a:extLst>
          </p:cNvPr>
          <p:cNvSpPr/>
          <p:nvPr/>
        </p:nvSpPr>
        <p:spPr>
          <a:xfrm>
            <a:off x="9410563" y="6089995"/>
            <a:ext cx="2544731" cy="750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4329B-80A5-4C45-BE09-2A88D180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ALIEN project</a:t>
            </a:r>
            <a:br>
              <a:rPr lang="en-GB"/>
            </a:br>
            <a:r>
              <a:rPr lang="en-GB">
                <a:hlinkClick r:id="rId2"/>
              </a:rPr>
              <a:t>http://projectalien.eu</a:t>
            </a:r>
            <a:r>
              <a:rPr lang="en-GB"/>
              <a:t> 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215F03-15D5-4F98-9059-CB4F10D22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5642" y="2401654"/>
            <a:ext cx="5299588" cy="2843008"/>
          </a:xfrm>
          <a:ln>
            <a:solidFill>
              <a:schemeClr val="accent5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845B2B-88B2-4BA6-BC9C-634461581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003" t="14121" r="66098" b="49028"/>
          <a:stretch>
            <a:fillRect/>
          </a:stretch>
        </p:blipFill>
        <p:spPr bwMode="auto">
          <a:xfrm>
            <a:off x="6626090" y="2782111"/>
            <a:ext cx="5568947" cy="392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5FE1C-D416-4DFF-B3F7-265899114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54" y="-33384"/>
            <a:ext cx="3957146" cy="26380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7D2D11-A394-468D-B4A9-25BA6C533C46}"/>
              </a:ext>
            </a:extLst>
          </p:cNvPr>
          <p:cNvSpPr/>
          <p:nvPr/>
        </p:nvSpPr>
        <p:spPr>
          <a:xfrm>
            <a:off x="1141858" y="5557519"/>
            <a:ext cx="5299588" cy="1064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GB" sz="2200" dirty="0"/>
              <a:t>Problem-based learning in Engineering education, Europe and Asia</a:t>
            </a:r>
            <a:endParaRPr lang="el-GR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D59E2-B718-4814-B957-86BADCD5A039}"/>
              </a:ext>
            </a:extLst>
          </p:cNvPr>
          <p:cNvSpPr/>
          <p:nvPr/>
        </p:nvSpPr>
        <p:spPr>
          <a:xfrm>
            <a:off x="2003898" y="4494179"/>
            <a:ext cx="603115" cy="750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593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832D16-7558-4209-B5E6-60CFB7383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0B201792-59B9-4FE8-9B2A-7F7A5AED0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1931C1-E9DE-4D66-831E-9ABDF157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045426A-326D-4262-A31E-8C4D42211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4329B-80A5-4C45-BE09-2A88D180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ALIEN project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http://projectalien.eu</a:t>
            </a:r>
            <a:r>
              <a:rPr lang="en-US" spc="200" dirty="0">
                <a:solidFill>
                  <a:schemeClr val="bg1"/>
                </a:solidFill>
              </a:rPr>
              <a:t> </a:t>
            </a:r>
          </a:p>
        </p:txBody>
      </p:sp>
      <p:sp useBgFill="1">
        <p:nvSpPr>
          <p:cNvPr id="39" name="Rectangle 26">
            <a:extLst>
              <a:ext uri="{FF2B5EF4-FFF2-40B4-BE49-F238E27FC236}">
                <a16:creationId xmlns:a16="http://schemas.microsoft.com/office/drawing/2014/main" id="{8BD0C197-6F97-4148-BD9F-3BC50E46A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6D904983-A005-408C-A1CE-FFC5D68F1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38" t="33150" r="69224" b="43922"/>
          <a:stretch/>
        </p:blipFill>
        <p:spPr>
          <a:xfrm>
            <a:off x="386913" y="975135"/>
            <a:ext cx="3622256" cy="2651255"/>
          </a:xfrm>
          <a:prstGeom prst="rect">
            <a:avLst/>
          </a:prstGeom>
        </p:spPr>
      </p:pic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6F6FDB19-8C2A-48D0-8728-5987EDF37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2617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0375353-7672-4B81-A570-A5EF2375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129" t="53896" r="71616" b="15135"/>
          <a:stretch>
            <a:fillRect/>
          </a:stretch>
        </p:blipFill>
        <p:spPr bwMode="auto">
          <a:xfrm>
            <a:off x="4310676" y="975135"/>
            <a:ext cx="3537345" cy="2621176"/>
          </a:xfrm>
          <a:prstGeom prst="rect">
            <a:avLst/>
          </a:prstGeom>
          <a:noFill/>
        </p:spPr>
      </p:pic>
      <p:cxnSp>
        <p:nvCxnSpPr>
          <p:cNvPr id="41" name="Straight Connector 30">
            <a:extLst>
              <a:ext uri="{FF2B5EF4-FFF2-40B4-BE49-F238E27FC236}">
                <a16:creationId xmlns:a16="http://schemas.microsoft.com/office/drawing/2014/main" id="{F09B89FA-8981-4C79-AEA8-92BBDEB7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469" y="822682"/>
            <a:ext cx="0" cy="292608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544BEF2-5CF3-4587-952F-104901AB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186" t="17565" r="67199" b="45584"/>
          <a:stretch>
            <a:fillRect/>
          </a:stretch>
        </p:blipFill>
        <p:spPr bwMode="auto">
          <a:xfrm>
            <a:off x="8162336" y="975135"/>
            <a:ext cx="3536116" cy="2607169"/>
          </a:xfrm>
          <a:prstGeom prst="rect">
            <a:avLst/>
          </a:prstGeom>
          <a:noFill/>
        </p:spPr>
      </p:pic>
      <p:cxnSp>
        <p:nvCxnSpPr>
          <p:cNvPr id="42" name="Straight Connector 32">
            <a:extLst>
              <a:ext uri="{FF2B5EF4-FFF2-40B4-BE49-F238E27FC236}">
                <a16:creationId xmlns:a16="http://schemas.microsoft.com/office/drawing/2014/main" id="{0F5E87B5-6250-4AF5-88E7-E1D9745E7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ontent Placeholder 8">
            <a:extLst>
              <a:ext uri="{FF2B5EF4-FFF2-40B4-BE49-F238E27FC236}">
                <a16:creationId xmlns:a16="http://schemas.microsoft.com/office/drawing/2014/main" id="{7A0D5F07-F6E9-468E-A0AF-D8591F70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9" y="4960137"/>
            <a:ext cx="3581399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Laboratory development in Cambodia, Vietnam, and Malaysia</a:t>
            </a:r>
          </a:p>
        </p:txBody>
      </p:sp>
    </p:spTree>
    <p:extLst>
      <p:ext uri="{BB962C8B-B14F-4D97-AF65-F5344CB8AC3E}">
        <p14:creationId xmlns:p14="http://schemas.microsoft.com/office/powerpoint/2010/main" val="404542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3D8FA12-130F-400F-81B8-8CB0FF9DD9E4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D2E3C52-528A-4049-BCAA-5460756B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111AA-5246-4A4D-B345-2C5176FA4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ALIEN project</a:t>
            </a:r>
            <a:br>
              <a:rPr lang="en-US" spc="200" dirty="0">
                <a:solidFill>
                  <a:srgbClr val="FFFFFF"/>
                </a:solidFill>
              </a:rPr>
            </a:br>
            <a:r>
              <a:rPr lang="en-US" spc="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http://projectalien.eu</a:t>
            </a:r>
            <a:r>
              <a:rPr lang="en-US" spc="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981820-2969-49BC-8B6D-07CC29BBA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Laboratory development in Cambodia and Nepal</a:t>
            </a: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D5B542C-8183-4445-AF4D-B23AAE32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67D8B0-CC2B-4841-B7E9-1002957C9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389" t="9990" r="63583" b="54246"/>
          <a:stretch>
            <a:fillRect/>
          </a:stretch>
        </p:blipFill>
        <p:spPr bwMode="auto">
          <a:xfrm>
            <a:off x="484632" y="583143"/>
            <a:ext cx="5369052" cy="3405157"/>
          </a:xfrm>
          <a:prstGeom prst="rect">
            <a:avLst/>
          </a:prstGeom>
          <a:noFill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ED9B5A-5577-4CA5-97AA-0E5E2EA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EB6706F-994C-4698-9306-C151CE43B1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"/>
          <a:stretch/>
        </p:blipFill>
        <p:spPr>
          <a:xfrm>
            <a:off x="6266599" y="590088"/>
            <a:ext cx="4637740" cy="337979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24283B-587C-4A0E-A50E-B8914975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32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2A6AE22-BBE0-43F6-99F4-FB9E9CF1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09F9E5-AB70-4831-B790-F83D7EA99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4632"/>
            <a:ext cx="7794722" cy="3511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0554A5-6C32-457E-B146-814951FBF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150595"/>
            <a:ext cx="7794722" cy="22196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9A899A-3A1E-41CB-B5FF-64BB1DA7A875}"/>
              </a:ext>
            </a:extLst>
          </p:cNvPr>
          <p:cNvSpPr txBox="1">
            <a:spLocks/>
          </p:cNvSpPr>
          <p:nvPr/>
        </p:nvSpPr>
        <p:spPr>
          <a:xfrm>
            <a:off x="4684903" y="4391025"/>
            <a:ext cx="6685507" cy="1738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Coding4girls project</a:t>
            </a:r>
            <a:br>
              <a:rPr lang="en-US" dirty="0"/>
            </a:br>
            <a:r>
              <a:rPr lang="en-US" dirty="0">
                <a:hlinkClick r:id="rId4"/>
              </a:rPr>
              <a:t>http://coding4girls.eu</a:t>
            </a:r>
            <a:r>
              <a:rPr lang="en-US" dirty="0"/>
              <a:t> </a:t>
            </a:r>
          </a:p>
        </p:txBody>
      </p:sp>
      <p:pic>
        <p:nvPicPr>
          <p:cNvPr id="9" name="coding4girls screenshots">
            <a:hlinkClick r:id="" action="ppaction://media"/>
            <a:extLst>
              <a:ext uri="{FF2B5EF4-FFF2-40B4-BE49-F238E27FC236}">
                <a16:creationId xmlns:a16="http://schemas.microsoft.com/office/drawing/2014/main" id="{9A860B0C-D0F5-4E7C-AE92-1A6FA5DC3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32" y="500325"/>
            <a:ext cx="3248521" cy="1827292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80472040-8918-461F-87C0-71328680F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33" y="2436019"/>
            <a:ext cx="3233619" cy="2000333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FC5D489-961D-415B-A4E2-819B3B72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785" y="728167"/>
            <a:ext cx="7150608" cy="2871216"/>
          </a:xfrm>
        </p:spPr>
        <p:txBody>
          <a:bodyPr vert="horz" lIns="45720" tIns="45720" rIns="45720" bIns="4572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Visual programming 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3D environment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Secondary education 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FFFFFF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FF"/>
                </a:solidFill>
              </a:rPr>
              <a:t>Targeting all learners, but focus on girls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1" name="Content Placeholder 10" descr="Graphical user interface&#10;&#10;Description automatically generated">
            <a:extLst>
              <a:ext uri="{FF2B5EF4-FFF2-40B4-BE49-F238E27FC236}">
                <a16:creationId xmlns:a16="http://schemas.microsoft.com/office/drawing/2014/main" id="{ADB86086-B7D5-4DFF-BFF0-6FD8AF34D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32" y="4575963"/>
            <a:ext cx="3248521" cy="175420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9B97B61-D9FD-4F1C-A03B-75BC945B3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422775" y="4803229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1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D2169E-518E-45AF-AEBC-41467674E307}"/>
              </a:ext>
            </a:extLst>
          </p:cNvPr>
          <p:cNvSpPr/>
          <p:nvPr/>
        </p:nvSpPr>
        <p:spPr>
          <a:xfrm>
            <a:off x="9143790" y="23649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3CD8D-A1BA-4C7E-8070-AB13A01D73F8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B5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900" dirty="0">
                <a:solidFill>
                  <a:srgbClr val="FFFFFF"/>
                </a:solidFill>
              </a:rPr>
              <a:t>LEAP project - 5S </a:t>
            </a:r>
            <a:br>
              <a:rPr lang="en-US" sz="3900" dirty="0">
                <a:solidFill>
                  <a:srgbClr val="FFFFFF"/>
                </a:solidFill>
              </a:rPr>
            </a:br>
            <a:r>
              <a:rPr lang="en-US" sz="3900" dirty="0">
                <a:solidFill>
                  <a:srgbClr val="FFFFFF"/>
                </a:solidFill>
                <a:hlinkClick r:id="rId2"/>
              </a:rPr>
              <a:t>http://leapproject.eu</a:t>
            </a:r>
            <a:r>
              <a:rPr lang="en-US" sz="3900" dirty="0">
                <a:solidFill>
                  <a:srgbClr val="FFFFFF"/>
                </a:solidFill>
              </a:rPr>
              <a:t> </a:t>
            </a:r>
            <a:endParaRPr lang="en-GB" sz="39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r="351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229889-5A5B-4A7F-8642-F4D19104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Serious games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lean design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In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3887177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20962D-7CDF-4BFB-9BD0-E5751F128489}"/>
              </a:ext>
            </a:extLst>
          </p:cNvPr>
          <p:cNvSpPr/>
          <p:nvPr/>
        </p:nvSpPr>
        <p:spPr>
          <a:xfrm>
            <a:off x="9316720" y="92233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71FA71-A8D8-4627-9622-CDA53265ACB5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3900" dirty="0">
                <a:solidFill>
                  <a:srgbClr val="FFFFFF"/>
                </a:solidFill>
              </a:rPr>
              <a:t>Leap project - SCRUM </a:t>
            </a:r>
            <a:br>
              <a:rPr lang="en-US" sz="3900" dirty="0">
                <a:solidFill>
                  <a:srgbClr val="FFFFFF"/>
                </a:solidFill>
              </a:rPr>
            </a:br>
            <a:r>
              <a:rPr lang="en-US" sz="39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http://leapproject.eu</a:t>
            </a:r>
            <a:r>
              <a:rPr lang="en-US" sz="3900" dirty="0">
                <a:solidFill>
                  <a:schemeClr val="bg1"/>
                </a:solidFill>
              </a:rPr>
              <a:t> </a:t>
            </a:r>
            <a:endParaRPr lang="en-GB" sz="39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153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48A498-F0ED-4E78-841D-5BFECEB73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Serious games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agile design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In higher education</a:t>
            </a:r>
          </a:p>
        </p:txBody>
      </p:sp>
    </p:spTree>
    <p:extLst>
      <p:ext uri="{BB962C8B-B14F-4D97-AF65-F5344CB8AC3E}">
        <p14:creationId xmlns:p14="http://schemas.microsoft.com/office/powerpoint/2010/main" val="1926411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AE0D9A-49D6-4847-B1E9-E5ECE3FFB136}"/>
              </a:ext>
            </a:extLst>
          </p:cNvPr>
          <p:cNvSpPr/>
          <p:nvPr/>
        </p:nvSpPr>
        <p:spPr>
          <a:xfrm>
            <a:off x="9001550" y="151546"/>
            <a:ext cx="3017520" cy="98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06799-1C49-45D1-818C-87153662262D}"/>
              </a:ext>
            </a:extLst>
          </p:cNvPr>
          <p:cNvSpPr/>
          <p:nvPr/>
        </p:nvSpPr>
        <p:spPr>
          <a:xfrm>
            <a:off x="9174480" y="5872480"/>
            <a:ext cx="3017520" cy="985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42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sz="4600" dirty="0" err="1">
                <a:solidFill>
                  <a:srgbClr val="FFFFFF"/>
                </a:solidFill>
              </a:rPr>
              <a:t>LanguageGames</a:t>
            </a:r>
            <a:r>
              <a:rPr lang="en-US" sz="4600" dirty="0">
                <a:solidFill>
                  <a:srgbClr val="FFFFFF"/>
                </a:solidFill>
              </a:rPr>
              <a:t> project</a:t>
            </a:r>
            <a:br>
              <a:rPr lang="en-US" sz="4600" dirty="0">
                <a:solidFill>
                  <a:srgbClr val="FFFFFF"/>
                </a:solidFill>
              </a:rPr>
            </a:br>
            <a:r>
              <a:rPr lang="en-US" sz="4600" dirty="0">
                <a:solidFill>
                  <a:srgbClr val="FFFFFF"/>
                </a:solidFill>
                <a:hlinkClick r:id="rId2"/>
              </a:rPr>
              <a:t>http://www.languagegames.eu/</a:t>
            </a:r>
            <a:r>
              <a:rPr lang="en-US" sz="4600" dirty="0">
                <a:solidFill>
                  <a:srgbClr val="FFFFFF"/>
                </a:solidFill>
              </a:rPr>
              <a:t> </a:t>
            </a:r>
            <a:endParaRPr lang="en-GB" sz="46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F0C838-3DB0-4C6B-BC85-881C10E9D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Serious games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language learning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In pre-school education </a:t>
            </a:r>
          </a:p>
        </p:txBody>
      </p:sp>
    </p:spTree>
    <p:extLst>
      <p:ext uri="{BB962C8B-B14F-4D97-AF65-F5344CB8AC3E}">
        <p14:creationId xmlns:p14="http://schemas.microsoft.com/office/powerpoint/2010/main" val="2617294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1110EA-E141-40CF-8930-1C2B507935D6}"/>
              </a:ext>
            </a:extLst>
          </p:cNvPr>
          <p:cNvSpPr/>
          <p:nvPr/>
        </p:nvSpPr>
        <p:spPr>
          <a:xfrm>
            <a:off x="9203093" y="151546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D17D45-3FC6-472D-80C3-78CFBE6CBCEC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62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CMINDS project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B132CBA-BD7C-4247-9CDB-AC3B7EC0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Visual programming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building critical thinking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In primary education</a:t>
            </a:r>
          </a:p>
        </p:txBody>
      </p:sp>
    </p:spTree>
    <p:extLst>
      <p:ext uri="{BB962C8B-B14F-4D97-AF65-F5344CB8AC3E}">
        <p14:creationId xmlns:p14="http://schemas.microsoft.com/office/powerpoint/2010/main" val="1930209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CC199EC-E042-4E55-A80B-19661B8AADAA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46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FD3D8-F8D1-41B8-A4C5-5802A34B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 err="1">
                <a:solidFill>
                  <a:srgbClr val="FFFFFF"/>
                </a:solidFill>
              </a:rPr>
              <a:t>Envkids</a:t>
            </a:r>
            <a:r>
              <a:rPr lang="en-GB" dirty="0">
                <a:solidFill>
                  <a:srgbClr val="FFFFFF"/>
                </a:solidFill>
              </a:rPr>
              <a:t> project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  <a:hlinkClick r:id="rId2"/>
              </a:rPr>
              <a:t>http://ohmpro.org/envkids/</a:t>
            </a:r>
            <a:r>
              <a:rPr lang="en-GB" dirty="0">
                <a:solidFill>
                  <a:srgbClr val="FFFFFF"/>
                </a:solidFill>
              </a:rPr>
              <a:t> 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9" name="Content Placeholder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637DA9-0767-4471-8149-59DEFE18E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5" r="7139" b="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043FE60-9C2E-4DA9-80CA-5080988BE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Serious game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For green skills development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Sandbox, open-ended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K12 education</a:t>
            </a:r>
          </a:p>
        </p:txBody>
      </p:sp>
    </p:spTree>
    <p:extLst>
      <p:ext uri="{BB962C8B-B14F-4D97-AF65-F5344CB8AC3E}">
        <p14:creationId xmlns:p14="http://schemas.microsoft.com/office/powerpoint/2010/main" val="2565134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611F8A-FAE5-4169-AB1D-B87BAF82E2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Collaboration with educational stakeholders</a:t>
            </a:r>
            <a:endParaRPr lang="el-GR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F4B401-8DC8-4489-A1D7-821702C4C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7384" y="872792"/>
            <a:ext cx="3200400" cy="1463040"/>
          </a:xfrm>
        </p:spPr>
        <p:txBody>
          <a:bodyPr/>
          <a:lstStyle/>
          <a:p>
            <a:endParaRPr lang="el-GR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15171D7-5FD9-4855-9035-CB1CCF99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9597" cy="4671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61156-C9A5-43D7-830D-59C16776208A}"/>
              </a:ext>
            </a:extLst>
          </p:cNvPr>
          <p:cNvSpPr/>
          <p:nvPr/>
        </p:nvSpPr>
        <p:spPr>
          <a:xfrm>
            <a:off x="8969597" y="-60960"/>
            <a:ext cx="3295975" cy="4643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Instructor training for preschool teachers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in Greece, 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2019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30971-4ED5-4CFA-A7BD-DC2CFC4F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83" y="323608"/>
            <a:ext cx="1715193" cy="4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1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0D63-1B88-A2A4-3D7F-CE1CAA4D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947988"/>
            <a:ext cx="3535388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spc="200" dirty="0">
                <a:solidFill>
                  <a:schemeClr val="tx1"/>
                </a:solidFill>
              </a:rPr>
              <a:t>Volos and Thessaly</a:t>
            </a:r>
          </a:p>
        </p:txBody>
      </p:sp>
      <p:pic>
        <p:nvPicPr>
          <p:cNvPr id="1026" name="Picture 2" descr="Volos | Greek Destinations">
            <a:extLst>
              <a:ext uri="{FF2B5EF4-FFF2-40B4-BE49-F238E27FC236}">
                <a16:creationId xmlns:a16="http://schemas.microsoft.com/office/drawing/2014/main" id="{D7E03B3D-C995-3E06-E607-035E78DC7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r="754" b="-1"/>
          <a:stretch/>
        </p:blipFill>
        <p:spPr bwMode="auto">
          <a:xfrm>
            <a:off x="4812572" y="321731"/>
            <a:ext cx="3797806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 Volos Worth Visiting? 6 Reasons You ...">
            <a:extLst>
              <a:ext uri="{FF2B5EF4-FFF2-40B4-BE49-F238E27FC236}">
                <a16:creationId xmlns:a16="http://schemas.microsoft.com/office/drawing/2014/main" id="{C3955A0D-F5C6-1333-19D0-2B55B0D3F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5" b="-2"/>
          <a:stretch/>
        </p:blipFill>
        <p:spPr bwMode="auto">
          <a:xfrm>
            <a:off x="8768654" y="321733"/>
            <a:ext cx="3098335" cy="20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map of greece with blue and yellow borders&#10;&#10;Description automatically generated">
            <a:extLst>
              <a:ext uri="{FF2B5EF4-FFF2-40B4-BE49-F238E27FC236}">
                <a16:creationId xmlns:a16="http://schemas.microsoft.com/office/drawing/2014/main" id="{58D288B1-BA37-B6CD-AC9F-E23EFFFCF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4"/>
          <a:stretch/>
        </p:blipFill>
        <p:spPr>
          <a:xfrm>
            <a:off x="8778532" y="2570854"/>
            <a:ext cx="3088457" cy="3889213"/>
          </a:xfrm>
          <a:prstGeom prst="rect">
            <a:avLst/>
          </a:prstGeom>
        </p:spPr>
      </p:pic>
      <p:pic>
        <p:nvPicPr>
          <p:cNvPr id="1030" name="Picture 6" descr="cantina.protothema.gr">
            <a:extLst>
              <a:ext uri="{FF2B5EF4-FFF2-40B4-BE49-F238E27FC236}">
                <a16:creationId xmlns:a16="http://schemas.microsoft.com/office/drawing/2014/main" id="{B484103A-5381-7F5A-3CCC-0A0CE50EA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15182"/>
          <a:stretch/>
        </p:blipFill>
        <p:spPr bwMode="auto">
          <a:xfrm>
            <a:off x="4812145" y="4157448"/>
            <a:ext cx="3798233" cy="23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4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68479" cy="1499616"/>
          </a:xfrm>
        </p:spPr>
        <p:txBody>
          <a:bodyPr/>
          <a:lstStyle/>
          <a:p>
            <a:r>
              <a:rPr lang="en-GB" dirty="0"/>
              <a:t>Sustainability secondary education,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6BB43-FF32-48F1-AA4B-F476BCAD4953}"/>
              </a:ext>
            </a:extLst>
          </p:cNvPr>
          <p:cNvSpPr/>
          <p:nvPr/>
        </p:nvSpPr>
        <p:spPr>
          <a:xfrm>
            <a:off x="745902" y="5323840"/>
            <a:ext cx="6004317" cy="873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Secondary education students for sustainability</a:t>
            </a:r>
            <a:endParaRPr lang="el-GR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AB8CF-4715-486F-8C96-413C19800143}"/>
              </a:ext>
            </a:extLst>
          </p:cNvPr>
          <p:cNvSpPr/>
          <p:nvPr/>
        </p:nvSpPr>
        <p:spPr>
          <a:xfrm>
            <a:off x="6906638" y="2084832"/>
            <a:ext cx="5197813" cy="516128"/>
          </a:xfrm>
          <a:prstGeom prst="rect">
            <a:avLst/>
          </a:prstGeom>
          <a:solidFill>
            <a:srgbClr val="7A504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 descr="A group of people sitting in a room with a projector screen&#10;&#10;Description automatically generated with low confidence">
            <a:extLst>
              <a:ext uri="{FF2B5EF4-FFF2-40B4-BE49-F238E27FC236}">
                <a16:creationId xmlns:a16="http://schemas.microsoft.com/office/drawing/2014/main" id="{58E3198D-2F2C-E889-0B76-94ECF3710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0" b="2987"/>
          <a:stretch/>
        </p:blipFill>
        <p:spPr>
          <a:xfrm>
            <a:off x="745901" y="2084832"/>
            <a:ext cx="5372835" cy="3148510"/>
          </a:xfrm>
          <a:prstGeom prst="rect">
            <a:avLst/>
          </a:prstGeom>
        </p:spPr>
      </p:pic>
      <p:pic>
        <p:nvPicPr>
          <p:cNvPr id="13" name="Content Placeholder 12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91ED1ABD-0BF2-AF33-F334-9C3A5DB99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6638" y="2832101"/>
            <a:ext cx="5092322" cy="3400944"/>
          </a:xfrm>
        </p:spPr>
      </p:pic>
    </p:spTree>
    <p:extLst>
      <p:ext uri="{BB962C8B-B14F-4D97-AF65-F5344CB8AC3E}">
        <p14:creationId xmlns:p14="http://schemas.microsoft.com/office/powerpoint/2010/main" val="1616449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68479" cy="1499616"/>
          </a:xfrm>
        </p:spPr>
        <p:txBody>
          <a:bodyPr/>
          <a:lstStyle/>
          <a:p>
            <a:r>
              <a:rPr lang="en-GB"/>
              <a:t>Sustainability secondary education, 2022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6BB43-FF32-48F1-AA4B-F476BCAD4953}"/>
              </a:ext>
            </a:extLst>
          </p:cNvPr>
          <p:cNvSpPr/>
          <p:nvPr/>
        </p:nvSpPr>
        <p:spPr>
          <a:xfrm>
            <a:off x="6906638" y="2084831"/>
            <a:ext cx="5197813" cy="5974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/>
              <a:t>Secondary education students for sustainability</a:t>
            </a:r>
            <a:endParaRPr lang="el-GR" sz="2200" dirty="0"/>
          </a:p>
        </p:txBody>
      </p:sp>
      <p:pic>
        <p:nvPicPr>
          <p:cNvPr id="8" name="Content Placeholder 7" descr="A picture containing person, outdoor, ground, crowd&#10;&#10;Description automatically generated">
            <a:extLst>
              <a:ext uri="{FF2B5EF4-FFF2-40B4-BE49-F238E27FC236}">
                <a16:creationId xmlns:a16="http://schemas.microsoft.com/office/drawing/2014/main" id="{65495B96-3B34-DDAA-60FB-D8BEF08AA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901" y="2084831"/>
            <a:ext cx="6051667" cy="4041649"/>
          </a:xfrm>
        </p:spPr>
      </p:pic>
      <p:pic>
        <p:nvPicPr>
          <p:cNvPr id="11" name="Picture 10" descr="A picture containing person, ground, outdoor, sidewalk&#10;&#10;Description automatically generated">
            <a:extLst>
              <a:ext uri="{FF2B5EF4-FFF2-40B4-BE49-F238E27FC236}">
                <a16:creationId xmlns:a16="http://schemas.microsoft.com/office/drawing/2014/main" id="{346C096E-F587-26A6-6920-C0E6900EF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638" y="2832101"/>
            <a:ext cx="5051682" cy="33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87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68479" cy="1499616"/>
          </a:xfrm>
        </p:spPr>
        <p:txBody>
          <a:bodyPr/>
          <a:lstStyle/>
          <a:p>
            <a:r>
              <a:rPr lang="en-GB"/>
              <a:t>Secondary educator training in Greece, 2019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2" y="2084832"/>
            <a:ext cx="6004317" cy="3127248"/>
          </a:xfrm>
        </p:spPr>
      </p:pic>
      <p:pic>
        <p:nvPicPr>
          <p:cNvPr id="4" name="Content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6B92805F-26F6-4075-83B9-0D44BFD1D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638" y="2732175"/>
            <a:ext cx="5197813" cy="34652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36BB43-FF32-48F1-AA4B-F476BCAD4953}"/>
              </a:ext>
            </a:extLst>
          </p:cNvPr>
          <p:cNvSpPr/>
          <p:nvPr/>
        </p:nvSpPr>
        <p:spPr>
          <a:xfrm>
            <a:off x="745902" y="5323840"/>
            <a:ext cx="6004317" cy="873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Secondary education instructor training on PBL</a:t>
            </a:r>
            <a:endParaRPr lang="el-GR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AB8CF-4715-486F-8C96-413C19800143}"/>
              </a:ext>
            </a:extLst>
          </p:cNvPr>
          <p:cNvSpPr/>
          <p:nvPr/>
        </p:nvSpPr>
        <p:spPr>
          <a:xfrm>
            <a:off x="6906638" y="2084832"/>
            <a:ext cx="5197813" cy="516128"/>
          </a:xfrm>
          <a:prstGeom prst="rect">
            <a:avLst/>
          </a:prstGeom>
          <a:solidFill>
            <a:srgbClr val="7A504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4835D4-0985-4D5E-A1C0-36D8A79FFEAD}"/>
              </a:ext>
            </a:extLst>
          </p:cNvPr>
          <p:cNvSpPr/>
          <p:nvPr/>
        </p:nvSpPr>
        <p:spPr>
          <a:xfrm>
            <a:off x="10789920" y="3556000"/>
            <a:ext cx="193040" cy="243840"/>
          </a:xfrm>
          <a:prstGeom prst="ellipse">
            <a:avLst/>
          </a:prstGeom>
          <a:solidFill>
            <a:srgbClr val="C58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C0BA16-BE60-A725-9B1E-9B7068D6A535}"/>
              </a:ext>
            </a:extLst>
          </p:cNvPr>
          <p:cNvSpPr/>
          <p:nvPr/>
        </p:nvSpPr>
        <p:spPr>
          <a:xfrm>
            <a:off x="11393214" y="3689131"/>
            <a:ext cx="193040" cy="336331"/>
          </a:xfrm>
          <a:prstGeom prst="ellipse">
            <a:avLst/>
          </a:prstGeom>
          <a:solidFill>
            <a:srgbClr val="B97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FBD8EA-1215-42E4-8CF2-3E8067B968BB}"/>
              </a:ext>
            </a:extLst>
          </p:cNvPr>
          <p:cNvSpPr/>
          <p:nvPr/>
        </p:nvSpPr>
        <p:spPr>
          <a:xfrm>
            <a:off x="9001760" y="3891280"/>
            <a:ext cx="121920" cy="209296"/>
          </a:xfrm>
          <a:prstGeom prst="ellipse">
            <a:avLst/>
          </a:prstGeom>
          <a:solidFill>
            <a:srgbClr val="B97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83EA63-D00B-ED47-D2BD-1181C7374FE7}"/>
              </a:ext>
            </a:extLst>
          </p:cNvPr>
          <p:cNvSpPr/>
          <p:nvPr/>
        </p:nvSpPr>
        <p:spPr>
          <a:xfrm>
            <a:off x="7569200" y="4756796"/>
            <a:ext cx="203200" cy="241924"/>
          </a:xfrm>
          <a:prstGeom prst="ellipse">
            <a:avLst/>
          </a:prstGeom>
          <a:solidFill>
            <a:srgbClr val="B97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715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381E8BA3-0D3D-40CF-AEB5-F4107D3B7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" b="23706"/>
          <a:stretch/>
        </p:blipFill>
        <p:spPr>
          <a:xfrm>
            <a:off x="-3254" y="-12683"/>
            <a:ext cx="1219198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0414C-9301-4FDF-B61D-79268767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Instructor training in Greece, 2021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8DF145-77DC-4E5D-BF64-7A6F89261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4608576"/>
            <a:ext cx="3205640" cy="774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</a:rPr>
              <a:t>Training on design thinking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E7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4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8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40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41" name="Straight Connector 32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10857" r="-1" b="9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Rectangle 34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rgbClr val="2B2E6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Instructor training on PBL in </a:t>
            </a:r>
            <a:b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Kuala Lumpur, 2019</a:t>
            </a:r>
          </a:p>
        </p:txBody>
      </p: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232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36A2158-E7EF-4C76-9522-80C58CD04AC4}"/>
              </a:ext>
            </a:extLst>
          </p:cNvPr>
          <p:cNvSpPr/>
          <p:nvPr/>
        </p:nvSpPr>
        <p:spPr>
          <a:xfrm>
            <a:off x="9316720" y="5862320"/>
            <a:ext cx="2875280" cy="995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2E3C52-528A-4049-BCAA-5460756B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200" dirty="0">
                <a:solidFill>
                  <a:srgbClr val="FFFFFF"/>
                </a:solidFill>
              </a:rPr>
              <a:t>Instructor training on </a:t>
            </a:r>
            <a:r>
              <a:rPr lang="en-US" spc="200" dirty="0" err="1">
                <a:solidFill>
                  <a:srgbClr val="FFFFFF"/>
                </a:solidFill>
              </a:rPr>
              <a:t>pbl</a:t>
            </a:r>
            <a:r>
              <a:rPr lang="en-US" spc="200" dirty="0">
                <a:solidFill>
                  <a:srgbClr val="FFFFFF"/>
                </a:solidFill>
              </a:rPr>
              <a:t> in Hanoi, 2019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D5B542C-8183-4445-AF4D-B23AAE32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30340" t="19976" r="47926" b="47401"/>
          <a:stretch>
            <a:fillRect/>
          </a:stretch>
        </p:blipFill>
        <p:spPr bwMode="auto">
          <a:xfrm>
            <a:off x="915792" y="484631"/>
            <a:ext cx="4909975" cy="3924489"/>
          </a:xfrm>
          <a:prstGeom prst="rect">
            <a:avLst/>
          </a:prstGeom>
          <a:noFill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ED9B5A-5577-4CA5-97AA-0E5E2EA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737" t="52401" r="71135" b="15965"/>
          <a:stretch>
            <a:fillRect/>
          </a:stretch>
        </p:blipFill>
        <p:spPr bwMode="auto">
          <a:xfrm>
            <a:off x="6219556" y="311725"/>
            <a:ext cx="5155274" cy="3924488"/>
          </a:xfrm>
          <a:prstGeom prst="rect">
            <a:avLst/>
          </a:prstGeom>
          <a:noFill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24283B-587C-4A0E-A50E-B8914975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26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CDDC4-0BD8-2744-0131-6D77E289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Project meeting in Kathmandu, 2023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886A74D-AB76-AE98-FE31-E9FF7D031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82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244FE2F7-E160-E420-A426-D8F407B2D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ICT-INOV consortium meeting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Kathmandu and Tribhuvan Universities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Nepal</a:t>
            </a:r>
          </a:p>
        </p:txBody>
      </p:sp>
    </p:spTree>
    <p:extLst>
      <p:ext uri="{BB962C8B-B14F-4D97-AF65-F5344CB8AC3E}">
        <p14:creationId xmlns:p14="http://schemas.microsoft.com/office/powerpoint/2010/main" val="131077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6109556B-EAE9-4435-B409-0519F2CB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585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96172-442E-E043-50D8-F14E2C09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Use of results Pakistan, Nepal, Vietnam, Malaysia</a:t>
            </a:r>
            <a:endParaRPr lang="el-GR" dirty="0">
              <a:solidFill>
                <a:srgbClr val="FFFFFF"/>
              </a:solidFill>
            </a:endParaRPr>
          </a:p>
        </p:txBody>
      </p: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5814CCBE-423E-41B2-A9F3-82679F49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CFD7-2535-59C9-E83E-6768D6F7D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endParaRPr lang="el-GR">
              <a:solidFill>
                <a:srgbClr val="FFFFFF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E89E583-91D5-355A-DA62-6EDADFF05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0"/>
          <a:stretch/>
        </p:blipFill>
        <p:spPr bwMode="auto">
          <a:xfrm>
            <a:off x="1024127" y="2286000"/>
            <a:ext cx="6007027" cy="443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74DF78D-FE1E-797B-0926-EBC6B256B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5" r="3" b="13083"/>
          <a:stretch/>
        </p:blipFill>
        <p:spPr bwMode="auto">
          <a:xfrm>
            <a:off x="7552266" y="26224"/>
            <a:ext cx="463973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0CE1EDA-F13A-84B3-F9B0-1EC9703EDE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"/>
          <a:stretch/>
        </p:blipFill>
        <p:spPr bwMode="auto">
          <a:xfrm>
            <a:off x="7552264" y="3455223"/>
            <a:ext cx="4639735" cy="34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183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CDE2965-1F4F-4D60-9464-5E56AE3B48DA}"/>
              </a:ext>
            </a:extLst>
          </p:cNvPr>
          <p:cNvSpPr/>
          <p:nvPr/>
        </p:nvSpPr>
        <p:spPr>
          <a:xfrm>
            <a:off x="8719391" y="264158"/>
            <a:ext cx="334264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7796E8-F8EE-4C72-A24B-2CEF99A0A97F}"/>
              </a:ext>
            </a:extLst>
          </p:cNvPr>
          <p:cNvSpPr/>
          <p:nvPr/>
        </p:nvSpPr>
        <p:spPr>
          <a:xfrm>
            <a:off x="8849360" y="6156960"/>
            <a:ext cx="334264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B4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35943-CA4F-4DAD-8CE5-30513838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</a:rPr>
              <a:t>Instructor training in Greece, 2020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7" name="Picture 6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B77CD33C-7AD3-41DE-9D0D-CD2A91105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1" r="30781" b="-3"/>
          <a:stretch/>
        </p:blipFill>
        <p:spPr>
          <a:xfrm>
            <a:off x="327547" y="321733"/>
            <a:ext cx="3448718" cy="4107392"/>
          </a:xfrm>
          <a:prstGeom prst="rect">
            <a:avLst/>
          </a:prstGeom>
        </p:spPr>
      </p:pic>
      <p:pic>
        <p:nvPicPr>
          <p:cNvPr id="5" name="Content Placeholder 4" descr="A picture containing indoor, table, floor, ceiling&#10;&#10;Description automatically generated">
            <a:extLst>
              <a:ext uri="{FF2B5EF4-FFF2-40B4-BE49-F238E27FC236}">
                <a16:creationId xmlns:a16="http://schemas.microsoft.com/office/drawing/2014/main" id="{E0AF1007-5832-4B74-874D-438E532E2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0" r="21968" b="-2"/>
          <a:stretch/>
        </p:blipFill>
        <p:spPr>
          <a:xfrm>
            <a:off x="3925067" y="321732"/>
            <a:ext cx="3448718" cy="41062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407FFE-DE8C-4CD4-A375-D6CC361A4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0091" y="4572000"/>
            <a:ext cx="3424739" cy="158496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Programming games 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Focus on girl engagement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1BAE91-F797-4A84-A641-AF2F01B9A15F}"/>
              </a:ext>
            </a:extLst>
          </p:cNvPr>
          <p:cNvSpPr/>
          <p:nvPr/>
        </p:nvSpPr>
        <p:spPr>
          <a:xfrm>
            <a:off x="7385853" y="321732"/>
            <a:ext cx="4478600" cy="4250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9D26D0-6709-4215-99B7-DAB72C12E461}"/>
              </a:ext>
            </a:extLst>
          </p:cNvPr>
          <p:cNvSpPr/>
          <p:nvPr/>
        </p:nvSpPr>
        <p:spPr>
          <a:xfrm>
            <a:off x="3909739" y="321732"/>
            <a:ext cx="1627461" cy="4106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5" name="Content Placeholder 4" descr="A picture containing indoor, table, floor, ceiling&#10;&#10;Description automatically generated">
            <a:extLst>
              <a:ext uri="{FF2B5EF4-FFF2-40B4-BE49-F238E27FC236}">
                <a16:creationId xmlns:a16="http://schemas.microsoft.com/office/drawing/2014/main" id="{72B107B9-C4B9-438E-8562-33F412540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63" r="-3" b="-3"/>
          <a:stretch/>
        </p:blipFill>
        <p:spPr>
          <a:xfrm>
            <a:off x="4604666" y="321732"/>
            <a:ext cx="7259787" cy="41062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19CAC59-49C6-4672-9225-E43B601C1C4D}"/>
              </a:ext>
            </a:extLst>
          </p:cNvPr>
          <p:cNvSpPr/>
          <p:nvPr/>
        </p:nvSpPr>
        <p:spPr>
          <a:xfrm>
            <a:off x="3788333" y="321732"/>
            <a:ext cx="804265" cy="41062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77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3875-701D-8483-54C4-7DBB5527F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Volos, </a:t>
            </a:r>
            <a:r>
              <a:rPr lang="en-US" sz="4800" dirty="0" err="1">
                <a:solidFill>
                  <a:schemeClr val="tx1"/>
                </a:solidFill>
              </a:rPr>
              <a:t>pelion</a:t>
            </a:r>
            <a:r>
              <a:rPr lang="en-US" sz="4800" dirty="0">
                <a:solidFill>
                  <a:schemeClr val="tx1"/>
                </a:solidFill>
              </a:rPr>
              <a:t>, and </a:t>
            </a:r>
            <a:r>
              <a:rPr lang="en-US" sz="4800" dirty="0" err="1">
                <a:solidFill>
                  <a:schemeClr val="tx1"/>
                </a:solidFill>
              </a:rPr>
              <a:t>thessaly</a:t>
            </a:r>
            <a:endParaRPr lang="el-GR" sz="4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Volos, Greece: All You Must Know Before ...">
            <a:extLst>
              <a:ext uri="{FF2B5EF4-FFF2-40B4-BE49-F238E27FC236}">
                <a16:creationId xmlns:a16="http://schemas.microsoft.com/office/drawing/2014/main" id="{1F75FB5F-0E63-7112-0132-E2237332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4518" b="-1"/>
          <a:stretch/>
        </p:blipFill>
        <p:spPr bwMode="auto">
          <a:xfrm>
            <a:off x="5626826" y="321731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lion, Greece: A Complete Travel Guide ...">
            <a:extLst>
              <a:ext uri="{FF2B5EF4-FFF2-40B4-BE49-F238E27FC236}">
                <a16:creationId xmlns:a16="http://schemas.microsoft.com/office/drawing/2014/main" id="{BEF10205-90F6-5C0C-D89A-2DAFAF0D0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r="26416" b="-2"/>
          <a:stretch/>
        </p:blipFill>
        <p:spPr bwMode="auto">
          <a:xfrm>
            <a:off x="9583347" y="321734"/>
            <a:ext cx="2286921" cy="27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kopelos: The Mamma Mia Island">
            <a:extLst>
              <a:ext uri="{FF2B5EF4-FFF2-40B4-BE49-F238E27FC236}">
                <a16:creationId xmlns:a16="http://schemas.microsoft.com/office/drawing/2014/main" id="{40638566-1A0D-01B6-5A4A-CCF760704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r="41783"/>
          <a:stretch/>
        </p:blipFill>
        <p:spPr bwMode="auto">
          <a:xfrm>
            <a:off x="9583346" y="3210266"/>
            <a:ext cx="2286921" cy="32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lion | Holidays in Thessaly ...">
            <a:extLst>
              <a:ext uri="{FF2B5EF4-FFF2-40B4-BE49-F238E27FC236}">
                <a16:creationId xmlns:a16="http://schemas.microsoft.com/office/drawing/2014/main" id="{4EB1AABD-8F5D-BDCC-B63B-EC4412EA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3" r="-1" b="3836"/>
          <a:stretch/>
        </p:blipFill>
        <p:spPr bwMode="auto">
          <a:xfrm>
            <a:off x="5626823" y="4157449"/>
            <a:ext cx="3798247" cy="23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Volos Pelion - it's true">
            <a:extLst>
              <a:ext uri="{FF2B5EF4-FFF2-40B4-BE49-F238E27FC236}">
                <a16:creationId xmlns:a16="http://schemas.microsoft.com/office/drawing/2014/main" id="{B1EA0D9E-1443-A524-FDD4-C7B6867745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" name="Picture 14" descr="Meteora - Trikala Region, Thessaly">
            <a:extLst>
              <a:ext uri="{FF2B5EF4-FFF2-40B4-BE49-F238E27FC236}">
                <a16:creationId xmlns:a16="http://schemas.microsoft.com/office/drawing/2014/main" id="{F0276A57-62EB-BDAE-2CA3-EE6BF30C61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39" y="3437084"/>
            <a:ext cx="4261298" cy="28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60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9996-2819-BCAE-B945-0348B48C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028318" cy="1499616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chemeClr val="tx1"/>
                </a:solidFill>
              </a:rPr>
              <a:t>V</a:t>
            </a:r>
            <a:r>
              <a:rPr lang="el-GR" sz="4800" dirty="0" err="1">
                <a:solidFill>
                  <a:schemeClr val="tx1"/>
                </a:solidFill>
              </a:rPr>
              <a:t>olos</a:t>
            </a:r>
            <a:r>
              <a:rPr lang="el-GR" sz="4800" dirty="0">
                <a:solidFill>
                  <a:schemeClr val="tx1"/>
                </a:solidFill>
              </a:rPr>
              <a:t> </a:t>
            </a:r>
            <a:r>
              <a:rPr lang="el-GR" sz="4800" dirty="0" err="1">
                <a:solidFill>
                  <a:schemeClr val="tx1"/>
                </a:solidFill>
              </a:rPr>
              <a:t>History</a:t>
            </a:r>
            <a:endParaRPr lang="el-GR" sz="4800" dirty="0">
              <a:solidFill>
                <a:schemeClr val="tx1"/>
              </a:solidFill>
            </a:endParaRPr>
          </a:p>
        </p:txBody>
      </p:sp>
      <p:pic>
        <p:nvPicPr>
          <p:cNvPr id="3076" name="Picture 4" descr="Αρχαίο θέατρο Δημητριάδος | Σωματείο ΔΙΑΖΩΜΑ">
            <a:extLst>
              <a:ext uri="{FF2B5EF4-FFF2-40B4-BE49-F238E27FC236}">
                <a16:creationId xmlns:a16="http://schemas.microsoft.com/office/drawing/2014/main" id="{117E9B2A-0356-113A-2974-BCF8CD77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3" r="9507" b="-1"/>
          <a:stretch/>
        </p:blipFill>
        <p:spPr bwMode="auto">
          <a:xfrm>
            <a:off x="5626826" y="321731"/>
            <a:ext cx="3798244" cy="36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Η Αργώ θα προβληθεί στη «Μηχανή του Χρόνου» - Magnesia News">
            <a:extLst>
              <a:ext uri="{FF2B5EF4-FFF2-40B4-BE49-F238E27FC236}">
                <a16:creationId xmlns:a16="http://schemas.microsoft.com/office/drawing/2014/main" id="{DE539954-72F0-9B53-E3AF-BCA192D4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31596" b="-1"/>
          <a:stretch/>
        </p:blipFill>
        <p:spPr bwMode="auto">
          <a:xfrm>
            <a:off x="9583347" y="321734"/>
            <a:ext cx="2286921" cy="27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Αρχαιολογικοί Χώροι | Δήμος Βόλου">
            <a:extLst>
              <a:ext uri="{FF2B5EF4-FFF2-40B4-BE49-F238E27FC236}">
                <a16:creationId xmlns:a16="http://schemas.microsoft.com/office/drawing/2014/main" id="{3E772AB0-C302-6AB3-0369-441327DD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r="39203" b="-1"/>
          <a:stretch/>
        </p:blipFill>
        <p:spPr bwMode="auto">
          <a:xfrm>
            <a:off x="9583346" y="3210266"/>
            <a:ext cx="2286921" cy="32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hoto">
            <a:extLst>
              <a:ext uri="{FF2B5EF4-FFF2-40B4-BE49-F238E27FC236}">
                <a16:creationId xmlns:a16="http://schemas.microsoft.com/office/drawing/2014/main" id="{2CF2BD32-DCF1-F8A2-F9C3-1866913C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" r="4" b="1465"/>
          <a:stretch/>
        </p:blipFill>
        <p:spPr bwMode="auto">
          <a:xfrm>
            <a:off x="5626823" y="4157449"/>
            <a:ext cx="3798247" cy="23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ee the source image">
            <a:extLst>
              <a:ext uri="{FF2B5EF4-FFF2-40B4-BE49-F238E27FC236}">
                <a16:creationId xmlns:a16="http://schemas.microsoft.com/office/drawing/2014/main" id="{31CC6934-04B1-D0FC-9D4F-802D81341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28" y="2056659"/>
            <a:ext cx="3230626" cy="4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88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F82854-540A-9ACA-639A-3A4D0E3A31FB}"/>
              </a:ext>
            </a:extLst>
          </p:cNvPr>
          <p:cNvSpPr/>
          <p:nvPr/>
        </p:nvSpPr>
        <p:spPr>
          <a:xfrm>
            <a:off x="9611360" y="6177280"/>
            <a:ext cx="2580640" cy="599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buildings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9176" t="55135" r="60439" b="27063"/>
          <a:stretch/>
        </p:blipFill>
        <p:spPr>
          <a:xfrm>
            <a:off x="1095270" y="2084832"/>
            <a:ext cx="2291025" cy="2127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35" y="2084831"/>
            <a:ext cx="3005109" cy="2127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34" y="4373628"/>
            <a:ext cx="3005109" cy="2157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r="25114"/>
          <a:stretch/>
        </p:blipFill>
        <p:spPr>
          <a:xfrm>
            <a:off x="1024127" y="4373627"/>
            <a:ext cx="2362167" cy="2185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00" y="2084831"/>
            <a:ext cx="3156349" cy="21273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01" y="4373628"/>
            <a:ext cx="3829586" cy="21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 of electrical and computer engineering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ED973-78E1-4310-9275-56E70778B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1" t="33457" r="43916" b="25223"/>
          <a:stretch/>
        </p:blipFill>
        <p:spPr>
          <a:xfrm>
            <a:off x="0" y="0"/>
            <a:ext cx="10324088" cy="45923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BA17E8-5247-4985-9450-FE2CA1FEE8B3}"/>
              </a:ext>
            </a:extLst>
          </p:cNvPr>
          <p:cNvSpPr/>
          <p:nvPr/>
        </p:nvSpPr>
        <p:spPr>
          <a:xfrm>
            <a:off x="9271588" y="0"/>
            <a:ext cx="2920412" cy="467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332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Thematic areas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Electronics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Science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Technology in Education</a:t>
            </a:r>
          </a:p>
        </p:txBody>
      </p:sp>
    </p:spTree>
    <p:extLst>
      <p:ext uri="{BB962C8B-B14F-4D97-AF65-F5344CB8AC3E}">
        <p14:creationId xmlns:p14="http://schemas.microsoft.com/office/powerpoint/2010/main" val="1255815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DB90FA-BC82-4761-8A3C-91893EB4A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GB" sz="4400" dirty="0"/>
              <a:t>Creative Technologies learning lab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5" b="1140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67D3A-9416-48BE-83B0-82D5CBEF9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23" y="5467729"/>
            <a:ext cx="1715193" cy="4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2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1527</TotalTime>
  <Words>542</Words>
  <Application>Microsoft Office PowerPoint</Application>
  <PresentationFormat>Widescreen</PresentationFormat>
  <Paragraphs>209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Pontano Sans</vt:lpstr>
      <vt:lpstr>Tw Cen MT</vt:lpstr>
      <vt:lpstr>Tw Cen MT Condensed</vt:lpstr>
      <vt:lpstr>Wingdings 3</vt:lpstr>
      <vt:lpstr>Integral</vt:lpstr>
      <vt:lpstr>University of thessaly</vt:lpstr>
      <vt:lpstr>OVerview</vt:lpstr>
      <vt:lpstr>Volos and Thessaly</vt:lpstr>
      <vt:lpstr>Volos, pelion, and thessaly</vt:lpstr>
      <vt:lpstr>Volos History</vt:lpstr>
      <vt:lpstr>buildings</vt:lpstr>
      <vt:lpstr>Department of electrical and computer engineering</vt:lpstr>
      <vt:lpstr>Thematic areas</vt:lpstr>
      <vt:lpstr>Creative Technologies learning lab</vt:lpstr>
      <vt:lpstr>Creative technologies learning lab http://ctll.e-ce.uth.gr </vt:lpstr>
      <vt:lpstr>Methods and technology</vt:lpstr>
      <vt:lpstr>Research projects</vt:lpstr>
      <vt:lpstr>Research projects on games</vt:lpstr>
      <vt:lpstr>Research projects on methodologies Design thinking, PBL, active learning, more</vt:lpstr>
      <vt:lpstr>Lets mimic</vt:lpstr>
      <vt:lpstr>ICT-INOV project http://ictinov-project.eu</vt:lpstr>
      <vt:lpstr>HERA project http://heraproject.eu </vt:lpstr>
      <vt:lpstr>TakeITserious project</vt:lpstr>
      <vt:lpstr>nature</vt:lpstr>
      <vt:lpstr>ALIEN project http://projectalien.eu </vt:lpstr>
      <vt:lpstr>ALIEN project http://projectalien.eu </vt:lpstr>
      <vt:lpstr>ALIEN project http://projectalien.eu </vt:lpstr>
      <vt:lpstr>PowerPoint Presentation</vt:lpstr>
      <vt:lpstr>LEAP project - 5S  http://leapproject.eu </vt:lpstr>
      <vt:lpstr>Leap project - SCRUM  http://leapproject.eu </vt:lpstr>
      <vt:lpstr>LanguageGames project http://www.languagegames.eu/ </vt:lpstr>
      <vt:lpstr>CMINDS project</vt:lpstr>
      <vt:lpstr>Envkids project http://ohmpro.org/envkids/ </vt:lpstr>
      <vt:lpstr>Collaboration with educational stakeholders</vt:lpstr>
      <vt:lpstr>Sustainability secondary education, 2022</vt:lpstr>
      <vt:lpstr>Sustainability secondary education, 2022</vt:lpstr>
      <vt:lpstr>Secondary educator training in Greece, 2019</vt:lpstr>
      <vt:lpstr>Instructor training in Greece, 2021</vt:lpstr>
      <vt:lpstr>Instructor training on PBL in  Kuala Lumpur, 2019</vt:lpstr>
      <vt:lpstr>Instructor training on pbl in Hanoi, 2019</vt:lpstr>
      <vt:lpstr>Project meeting in Kathmandu, 2023</vt:lpstr>
      <vt:lpstr>Use of results Pakistan, Nepal, Vietnam, Malaysia</vt:lpstr>
      <vt:lpstr>Instructor training in Greece,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htsalapa</dc:creator>
  <cp:lastModifiedBy>Tsalapata Hariklia</cp:lastModifiedBy>
  <cp:revision>352</cp:revision>
  <dcterms:created xsi:type="dcterms:W3CDTF">2014-09-12T02:18:28Z</dcterms:created>
  <dcterms:modified xsi:type="dcterms:W3CDTF">2025-01-13T11:31:53Z</dcterms:modified>
</cp:coreProperties>
</file>