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1" r:id="rId2"/>
    <p:sldId id="256" r:id="rId3"/>
    <p:sldId id="259" r:id="rId4"/>
    <p:sldId id="260" r:id="rId5"/>
    <p:sldId id="261" r:id="rId6"/>
    <p:sldId id="262" r:id="rId7"/>
    <p:sldId id="298" r:id="rId8"/>
    <p:sldId id="292" r:id="rId9"/>
    <p:sldId id="257" r:id="rId10"/>
    <p:sldId id="285" r:id="rId11"/>
    <p:sldId id="294" r:id="rId12"/>
    <p:sldId id="295" r:id="rId13"/>
    <p:sldId id="296" r:id="rId14"/>
    <p:sldId id="297" r:id="rId15"/>
    <p:sldId id="299" r:id="rId16"/>
    <p:sldId id="293" r:id="rId17"/>
    <p:sldId id="300" r:id="rId18"/>
    <p:sldId id="264" r:id="rId19"/>
    <p:sldId id="278" r:id="rId20"/>
    <p:sldId id="271" r:id="rId21"/>
    <p:sldId id="272" r:id="rId22"/>
    <p:sldId id="301" r:id="rId23"/>
    <p:sldId id="302" r:id="rId24"/>
    <p:sldId id="303" r:id="rId25"/>
    <p:sldId id="304" r:id="rId26"/>
    <p:sldId id="305" r:id="rId27"/>
    <p:sldId id="306" r:id="rId28"/>
    <p:sldId id="307" r:id="rId29"/>
    <p:sldId id="308" r:id="rId30"/>
    <p:sldId id="309" r:id="rId31"/>
    <p:sldId id="279" r:id="rId32"/>
    <p:sldId id="310" r:id="rId33"/>
    <p:sldId id="311" r:id="rId34"/>
    <p:sldId id="312" r:id="rId35"/>
    <p:sldId id="313" r:id="rId36"/>
    <p:sldId id="314" r:id="rId37"/>
    <p:sldId id="315" r:id="rId38"/>
    <p:sldId id="316" r:id="rId39"/>
    <p:sldId id="317" r:id="rId4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4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printerSettings" Target="printerSettings/printerSettings1.bin"/><Relationship Id="rId42" Type="http://schemas.openxmlformats.org/officeDocument/2006/relationships/presProps" Target="presProps.xml"/><Relationship Id="rId43" Type="http://schemas.openxmlformats.org/officeDocument/2006/relationships/viewProps" Target="viewProps.xml"/><Relationship Id="rId44" Type="http://schemas.openxmlformats.org/officeDocument/2006/relationships/theme" Target="theme/theme1.xml"/><Relationship Id="rId4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22/10/2014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664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22/10/2014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714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22/10/2014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809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22/10/2014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524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22/10/2014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120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22/10/2014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48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22/10/2014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2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22/10/2014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73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22/10/2014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560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22/10/2014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215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22/10/2014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22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CF31C-5842-AF4F-AE36-7C4CB0E963A9}" type="datetimeFigureOut">
              <a:rPr lang="en-US" smtClean="0"/>
              <a:t>22/10/2014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026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631164" y="903228"/>
            <a:ext cx="8142026" cy="5315534"/>
          </a:xfrm>
          <a:prstGeom prst="rect">
            <a:avLst/>
          </a:prstGeom>
        </p:spPr>
        <p:txBody>
          <a:bodyPr lIns="91430" tIns="45715" rIns="91430" bIns="45715">
            <a:noAutofit/>
          </a:bodyPr>
          <a:lstStyle/>
          <a:p>
            <a:pPr marL="0" indent="0" algn="ctr">
              <a:buNone/>
            </a:pPr>
            <a:r>
              <a:rPr lang="el-GR" sz="4000" b="1" dirty="0">
                <a:latin typeface="Arial"/>
                <a:cs typeface="Arial"/>
              </a:rPr>
              <a:t>Εισαγωγή στην Πληροφορική</a:t>
            </a:r>
            <a:r>
              <a:rPr lang="en-GB" sz="4000" b="1" dirty="0">
                <a:latin typeface="Arial"/>
                <a:cs typeface="Arial"/>
              </a:rPr>
              <a:t> </a:t>
            </a:r>
          </a:p>
          <a:p>
            <a:pPr marL="0" indent="0" algn="ctr">
              <a:buNone/>
            </a:pPr>
            <a:r>
              <a:rPr lang="el-GR" sz="4000" b="1" dirty="0">
                <a:latin typeface="Arial"/>
                <a:cs typeface="Arial"/>
              </a:rPr>
              <a:t>και στην διαχείριση </a:t>
            </a:r>
            <a:endParaRPr lang="en-GB" sz="4000" b="1" dirty="0">
              <a:latin typeface="Arial"/>
              <a:cs typeface="Arial"/>
            </a:endParaRPr>
          </a:p>
          <a:p>
            <a:pPr marL="0" indent="0" algn="ctr">
              <a:buNone/>
            </a:pPr>
            <a:r>
              <a:rPr lang="el-GR" sz="4000" b="1" dirty="0">
                <a:latin typeface="Arial"/>
                <a:cs typeface="Arial"/>
              </a:rPr>
              <a:t>μεγάλου όγκου δεδομένων</a:t>
            </a:r>
          </a:p>
          <a:p>
            <a:pPr marL="0" indent="0" algn="ctr">
              <a:buNone/>
            </a:pPr>
            <a:endParaRPr lang="el-GR" sz="4000" dirty="0">
              <a:latin typeface="Arial"/>
              <a:cs typeface="Arial"/>
            </a:endParaRP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Γρηγόριος Αμούτζιας</a:t>
            </a: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Επικ. Καθηγητής Βιοπληροφορικής στη Γενωμική</a:t>
            </a: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Τμήμα Βιοχημείας &amp; Βιοτεχνολογίας,</a:t>
            </a: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Πανεπιστήμιο Θεσσαλίας</a:t>
            </a:r>
            <a:endParaRPr lang="en-US"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63450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5095"/>
          </a:xfrm>
        </p:spPr>
        <p:txBody>
          <a:bodyPr>
            <a:normAutofit/>
          </a:bodyPr>
          <a:lstStyle/>
          <a:p>
            <a:r>
              <a:rPr lang="el-GR" sz="2800" dirty="0">
                <a:latin typeface="Arial"/>
                <a:cs typeface="Arial"/>
              </a:rPr>
              <a:t>Σύνταξη εντολών</a:t>
            </a:r>
            <a:r>
              <a:rPr lang="en-GB" sz="2800" dirty="0">
                <a:latin typeface="Arial"/>
                <a:cs typeface="Arial"/>
              </a:rPr>
              <a:t> </a:t>
            </a:r>
            <a:r>
              <a:rPr lang="el-GR" sz="2800" dirty="0" smtClean="0">
                <a:latin typeface="Arial"/>
                <a:cs typeface="Arial"/>
              </a:rPr>
              <a:t>(</a:t>
            </a:r>
            <a:r>
              <a:rPr lang="en-GB" sz="2800" dirty="0" err="1" smtClean="0">
                <a:latin typeface="Arial"/>
                <a:cs typeface="Arial"/>
              </a:rPr>
              <a:t>i</a:t>
            </a:r>
            <a:r>
              <a:rPr lang="el-GR" sz="2800" dirty="0" smtClean="0">
                <a:latin typeface="Arial"/>
                <a:cs typeface="Arial"/>
              </a:rPr>
              <a:t>)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5200"/>
            <a:ext cx="8229600" cy="5689600"/>
          </a:xfrm>
        </p:spPr>
        <p:txBody>
          <a:bodyPr>
            <a:normAutofit/>
          </a:bodyPr>
          <a:lstStyle/>
          <a:p>
            <a:endParaRPr lang="el-GR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Οι εντολές γράφονται στο τερματικό </a:t>
            </a:r>
            <a:r>
              <a:rPr lang="en-GB" sz="1800" dirty="0" smtClean="0">
                <a:latin typeface="Arial"/>
                <a:cs typeface="Arial"/>
              </a:rPr>
              <a:t>(terminal).</a:t>
            </a:r>
          </a:p>
          <a:p>
            <a:endParaRPr lang="el-GR" sz="1800" dirty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Γράφουμε πρώτα το όνομα της εντολής που θέλουμε να εκτελέσουμε, στη συνέχεια κάποιες παραμέτρους </a:t>
            </a:r>
            <a:r>
              <a:rPr lang="en-GB" sz="1800" dirty="0" smtClean="0">
                <a:latin typeface="Arial"/>
                <a:cs typeface="Arial"/>
              </a:rPr>
              <a:t>(</a:t>
            </a:r>
            <a:r>
              <a:rPr lang="el-GR" sz="1800" dirty="0" smtClean="0">
                <a:latin typeface="Arial"/>
                <a:cs typeface="Arial"/>
              </a:rPr>
              <a:t>αν χρειάζεται</a:t>
            </a:r>
            <a:r>
              <a:rPr lang="en-GB" sz="1800" dirty="0" smtClean="0">
                <a:latin typeface="Arial"/>
                <a:cs typeface="Arial"/>
              </a:rPr>
              <a:t>)</a:t>
            </a:r>
            <a:r>
              <a:rPr lang="el-GR" sz="1800" dirty="0" smtClean="0">
                <a:latin typeface="Arial"/>
                <a:cs typeface="Arial"/>
              </a:rPr>
              <a:t> και</a:t>
            </a:r>
            <a:r>
              <a:rPr lang="en-GB" sz="1800" dirty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μετά (αν χρειάζεται) τα ονόματα αρχείων ή καταλόγων με τα οποία θα δουλέψει η εντολή. Μεταξύ όλων των παραπάνω μεσολαβούν κενά. Κατόπιν πατούμε </a:t>
            </a:r>
            <a:r>
              <a:rPr lang="en-GB" sz="1800" dirty="0" smtClean="0">
                <a:latin typeface="Arial"/>
                <a:cs typeface="Arial"/>
              </a:rPr>
              <a:t>ENTER </a:t>
            </a:r>
            <a:r>
              <a:rPr lang="el-GR" sz="1800" dirty="0" smtClean="0">
                <a:latin typeface="Arial"/>
                <a:cs typeface="Arial"/>
              </a:rPr>
              <a:t>για να εκτελεστεί η εντολή. Σε μια εντολή μπορούμε να δώσουμε ταυτόχρονα περισσότερες από μία ειδικές παραμέτρους.</a:t>
            </a:r>
            <a:endParaRPr lang="en-GB" sz="1800" dirty="0" smtClean="0">
              <a:latin typeface="Arial"/>
              <a:cs typeface="Arial"/>
            </a:endParaRPr>
          </a:p>
          <a:p>
            <a:endParaRPr lang="en-GB" sz="1800" dirty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Στο παρακάτω παράδειγμα ζητάμε να εκτελεστεί η εντολή </a:t>
            </a:r>
            <a:r>
              <a:rPr lang="en-GB" sz="1800" dirty="0" err="1" smtClean="0">
                <a:latin typeface="Arial"/>
                <a:cs typeface="Arial"/>
              </a:rPr>
              <a:t>ls</a:t>
            </a:r>
            <a:r>
              <a:rPr lang="el-GR" sz="1800" dirty="0" smtClean="0">
                <a:latin typeface="Arial"/>
                <a:cs typeface="Arial"/>
              </a:rPr>
              <a:t> με τις δύο παραμέτρους –</a:t>
            </a:r>
            <a:r>
              <a:rPr lang="en-GB" sz="1800" dirty="0" smtClean="0">
                <a:latin typeface="Arial"/>
                <a:cs typeface="Arial"/>
              </a:rPr>
              <a:t>l </a:t>
            </a:r>
            <a:r>
              <a:rPr lang="el-GR" sz="1800" dirty="0" smtClean="0">
                <a:latin typeface="Arial"/>
                <a:cs typeface="Arial"/>
              </a:rPr>
              <a:t>και –</a:t>
            </a:r>
            <a:r>
              <a:rPr lang="en-GB" sz="1800" dirty="0" smtClean="0">
                <a:latin typeface="Arial"/>
                <a:cs typeface="Arial"/>
              </a:rPr>
              <a:t>a.</a:t>
            </a:r>
          </a:p>
          <a:p>
            <a:r>
              <a:rPr lang="en-GB" sz="1800" dirty="0" err="1">
                <a:latin typeface="Arial"/>
                <a:cs typeface="Arial"/>
              </a:rPr>
              <a:t>l</a:t>
            </a:r>
            <a:r>
              <a:rPr lang="en-GB" sz="1800" dirty="0" err="1" smtClean="0">
                <a:latin typeface="Arial"/>
                <a:cs typeface="Arial"/>
              </a:rPr>
              <a:t>s</a:t>
            </a:r>
            <a:r>
              <a:rPr lang="en-GB" sz="1800" dirty="0" smtClean="0">
                <a:latin typeface="Arial"/>
                <a:cs typeface="Arial"/>
              </a:rPr>
              <a:t> –l –a</a:t>
            </a:r>
          </a:p>
          <a:p>
            <a:r>
              <a:rPr lang="el-GR" sz="1800" dirty="0" smtClean="0">
                <a:latin typeface="Arial"/>
                <a:cs typeface="Arial"/>
              </a:rPr>
              <a:t>Το ίδιο μπορεί να γραφεί και ως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r>
              <a:rPr lang="en-GB" sz="1800" dirty="0" err="1">
                <a:latin typeface="Arial"/>
                <a:cs typeface="Arial"/>
              </a:rPr>
              <a:t>l</a:t>
            </a:r>
            <a:r>
              <a:rPr lang="en-GB" sz="1800" dirty="0" err="1" smtClean="0">
                <a:latin typeface="Arial"/>
                <a:cs typeface="Arial"/>
              </a:rPr>
              <a:t>s</a:t>
            </a:r>
            <a:r>
              <a:rPr lang="en-GB" sz="1800" dirty="0" smtClean="0">
                <a:latin typeface="Arial"/>
                <a:cs typeface="Arial"/>
              </a:rPr>
              <a:t> –al</a:t>
            </a:r>
          </a:p>
          <a:p>
            <a:endParaRPr lang="el-GR" sz="1800" dirty="0" smtClean="0">
              <a:latin typeface="Arial"/>
              <a:cs typeface="Arial"/>
            </a:endParaRPr>
          </a:p>
          <a:p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686800" y="100554"/>
            <a:ext cx="36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078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5095"/>
          </a:xfrm>
        </p:spPr>
        <p:txBody>
          <a:bodyPr>
            <a:normAutofit/>
          </a:bodyPr>
          <a:lstStyle/>
          <a:p>
            <a:r>
              <a:rPr lang="el-GR" sz="2800" dirty="0">
                <a:latin typeface="Arial"/>
                <a:cs typeface="Arial"/>
              </a:rPr>
              <a:t>Σύνταξη εντολών</a:t>
            </a:r>
            <a:r>
              <a:rPr lang="en-GB" sz="2800" dirty="0">
                <a:latin typeface="Arial"/>
                <a:cs typeface="Arial"/>
              </a:rPr>
              <a:t> (</a:t>
            </a:r>
            <a:r>
              <a:rPr lang="en-GB" sz="2800" dirty="0" smtClean="0">
                <a:latin typeface="Arial"/>
                <a:cs typeface="Arial"/>
              </a:rPr>
              <a:t>ii)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5200"/>
            <a:ext cx="8229600" cy="5689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Αν γράψουμε μόνο το όνομα του αρχείου ή καταλόγου χωρίς την πλήρη διεύθυνσή του, τότε η εντολή ψάχνει να το βρει (αρχείο ή κατάλογο) μέσα στον ενεργό κατάλογο, δηλαδή εκεί που βρισκόμαστε.</a:t>
            </a:r>
          </a:p>
          <a:p>
            <a:endParaRPr lang="en-GB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Μια εντολή μπορεί να δουλέψει και με αρχεία/καταλόγους που δεν βρίσκονται στον ενεργό κατάλογο (δηλαδή εκεί που βρισκόμαστε εκείνη την στιγμή), αρκεί να δώσουμε την κατάλληλη διεύθυνση, για να τα βρει η εντολή.</a:t>
            </a:r>
          </a:p>
          <a:p>
            <a:endParaRPr lang="el-GR" sz="1800" dirty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Τα αποτελέσματα μιας εντολής συνήθως εκτυπώνονται στο </a:t>
            </a:r>
            <a:r>
              <a:rPr lang="en-GB" sz="1800" dirty="0" smtClean="0">
                <a:latin typeface="Arial"/>
                <a:cs typeface="Arial"/>
              </a:rPr>
              <a:t>terminal, </a:t>
            </a:r>
            <a:r>
              <a:rPr lang="el-GR" sz="1800" dirty="0" smtClean="0">
                <a:latin typeface="Arial"/>
                <a:cs typeface="Arial"/>
              </a:rPr>
              <a:t>εκτός και εάν τα στείλουμε σε κάποιο αρχείο. </a:t>
            </a:r>
            <a:r>
              <a:rPr lang="el-GR" sz="1800" dirty="0">
                <a:latin typeface="Arial"/>
                <a:cs typeface="Arial"/>
              </a:rPr>
              <a:t>Μ</a:t>
            </a:r>
            <a:r>
              <a:rPr lang="el-GR" sz="1800" dirty="0" smtClean="0">
                <a:latin typeface="Arial"/>
                <a:cs typeface="Arial"/>
              </a:rPr>
              <a:t>ε το σύμβολο &gt; τα αποτελέσματα γράφονται στο αρχείο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που αναγράφεται δεξιά του &gt;. Αν το αρχείο δεν υπήρχε πριν, δημιουργείται. Αν υπήρχε, τα νέα αποτελέσματα αντικαθιστούν το παλιό περιεχόμενο (</a:t>
            </a:r>
            <a:r>
              <a:rPr lang="en-GB" sz="1800" dirty="0" smtClean="0">
                <a:latin typeface="Arial"/>
                <a:cs typeface="Arial"/>
              </a:rPr>
              <a:t>overwrite</a:t>
            </a:r>
            <a:r>
              <a:rPr lang="el-GR" sz="1800" dirty="0" smtClean="0">
                <a:latin typeface="Arial"/>
                <a:cs typeface="Arial"/>
              </a:rPr>
              <a:t>)</a:t>
            </a:r>
            <a:r>
              <a:rPr lang="en-GB" sz="1800" dirty="0" smtClean="0">
                <a:latin typeface="Arial"/>
                <a:cs typeface="Arial"/>
              </a:rPr>
              <a:t>.</a:t>
            </a:r>
            <a:r>
              <a:rPr lang="el-GR" sz="1800" dirty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Με το &gt;&gt; τα νέα αποτελέσματα προσθέτονται στο τέλος των παλιών περιεχομένων του αρχείου</a:t>
            </a:r>
            <a:r>
              <a:rPr lang="en-GB" sz="1800" dirty="0" smtClean="0">
                <a:latin typeface="Arial"/>
                <a:cs typeface="Arial"/>
              </a:rPr>
              <a:t> (append)</a:t>
            </a:r>
            <a:r>
              <a:rPr lang="el-GR" sz="1800" dirty="0" smtClean="0">
                <a:latin typeface="Arial"/>
                <a:cs typeface="Arial"/>
              </a:rPr>
              <a:t>.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686800" y="116044"/>
            <a:ext cx="36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811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5095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Σύνταξη εντολών</a:t>
            </a:r>
            <a:r>
              <a:rPr lang="en-GB" sz="2800" dirty="0" smtClean="0">
                <a:latin typeface="Arial"/>
                <a:cs typeface="Arial"/>
              </a:rPr>
              <a:t> (iii)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5200"/>
            <a:ext cx="8229600" cy="5689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Στην ίδια γραμμή μπορώ να γράψω και δύο ή περισσότερες εντολές, που θα εκτελεστούν η μία μετά το πέρας της άλλης. Για να γίνει αυτό πρέπει τις</a:t>
            </a:r>
            <a:r>
              <a:rPr lang="en-GB" sz="1800" dirty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εντολές να τις χωρίσω μεταξύ τους με το </a:t>
            </a:r>
            <a:r>
              <a:rPr lang="en-GB" sz="1800" dirty="0" smtClean="0">
                <a:latin typeface="Arial"/>
                <a:cs typeface="Arial"/>
              </a:rPr>
              <a:t>;</a:t>
            </a: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Π.χ.</a:t>
            </a:r>
            <a:r>
              <a:rPr lang="en-GB" sz="1800" dirty="0" smtClean="0">
                <a:latin typeface="Arial"/>
                <a:cs typeface="Arial"/>
              </a:rPr>
              <a:t>: </a:t>
            </a:r>
            <a:r>
              <a:rPr lang="el-GR" sz="1800" dirty="0" smtClean="0">
                <a:latin typeface="Arial"/>
                <a:cs typeface="Arial"/>
              </a:rPr>
              <a:t>Εντολή1</a:t>
            </a:r>
            <a:r>
              <a:rPr lang="en-GB" sz="1800" dirty="0" smtClean="0">
                <a:latin typeface="Arial"/>
                <a:cs typeface="Arial"/>
              </a:rPr>
              <a:t> ; </a:t>
            </a:r>
            <a:r>
              <a:rPr lang="el-GR" sz="1800" dirty="0" smtClean="0">
                <a:latin typeface="Arial"/>
                <a:cs typeface="Arial"/>
              </a:rPr>
              <a:t>Εντολή2 </a:t>
            </a:r>
            <a:r>
              <a:rPr lang="en-GB" sz="1800" dirty="0" smtClean="0">
                <a:latin typeface="Arial"/>
                <a:cs typeface="Arial"/>
              </a:rPr>
              <a:t>; </a:t>
            </a:r>
            <a:r>
              <a:rPr lang="el-GR" sz="1800" dirty="0" smtClean="0">
                <a:latin typeface="Arial"/>
                <a:cs typeface="Arial"/>
              </a:rPr>
              <a:t>Εντολή3</a:t>
            </a: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Επίσης, τα αποτελέσματα μιας εντολής μπορώ να τα καναλιζάρω ως εισερχόμενα δεδομένα σε μια άλλη εντολή με το </a:t>
            </a:r>
            <a:r>
              <a:rPr lang="en-GB" sz="1800" dirty="0" smtClean="0">
                <a:latin typeface="Arial"/>
                <a:cs typeface="Arial"/>
              </a:rPr>
              <a:t>| (pipe)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Π.χ.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Εντολή1 | Εντολή2 &gt; </a:t>
            </a:r>
            <a:r>
              <a:rPr lang="en-GB" sz="1800" dirty="0" smtClean="0">
                <a:latin typeface="Arial"/>
                <a:cs typeface="Arial"/>
              </a:rPr>
              <a:t>results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Στο παραπάνω παράδειγμα η Εντολή1 παρήγαγε κάποια αποτελέσματα που αντί να εκτυπωθούν στο </a:t>
            </a:r>
            <a:r>
              <a:rPr lang="en-GB" sz="1800" dirty="0" smtClean="0">
                <a:latin typeface="Arial"/>
                <a:cs typeface="Arial"/>
              </a:rPr>
              <a:t>terminal </a:t>
            </a:r>
            <a:r>
              <a:rPr lang="el-GR" sz="1800" dirty="0" smtClean="0">
                <a:latin typeface="Arial"/>
                <a:cs typeface="Arial"/>
              </a:rPr>
              <a:t>πήγαν ως εισερχόμενα δεδομένα στην Εντολή2 η οποία με τη σειρά της παρήγαγε νέα αποτελέσματα τα οποία αντί να εκτυπωθούν στο </a:t>
            </a:r>
            <a:r>
              <a:rPr lang="en-GB" sz="1800" dirty="0" smtClean="0">
                <a:latin typeface="Arial"/>
                <a:cs typeface="Arial"/>
              </a:rPr>
              <a:t>terminal </a:t>
            </a:r>
            <a:r>
              <a:rPr lang="el-GR" sz="1800" dirty="0" smtClean="0">
                <a:latin typeface="Arial"/>
                <a:cs typeface="Arial"/>
              </a:rPr>
              <a:t>γράφτηκαν στο αρχείο </a:t>
            </a:r>
            <a:r>
              <a:rPr lang="en-GB" sz="1800" dirty="0" smtClean="0">
                <a:latin typeface="Arial"/>
                <a:cs typeface="Arial"/>
              </a:rPr>
              <a:t>results.</a:t>
            </a:r>
            <a:r>
              <a:rPr lang="el-GR" sz="1800" dirty="0" smtClean="0">
                <a:latin typeface="Arial"/>
                <a:cs typeface="Arial"/>
              </a:rPr>
              <a:t> </a:t>
            </a: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686800" y="100554"/>
            <a:ext cx="36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694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5095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Σύνταξη εντολών</a:t>
            </a:r>
            <a:r>
              <a:rPr lang="en-GB" sz="2800" dirty="0" smtClean="0">
                <a:latin typeface="Arial"/>
                <a:cs typeface="Arial"/>
              </a:rPr>
              <a:t> (iv)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5200"/>
            <a:ext cx="8229600" cy="5689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Με το πλήκτρο </a:t>
            </a:r>
            <a:r>
              <a:rPr lang="en-GB" sz="1800" dirty="0" smtClean="0">
                <a:latin typeface="Arial"/>
                <a:cs typeface="Arial"/>
              </a:rPr>
              <a:t>tab </a:t>
            </a:r>
            <a:r>
              <a:rPr lang="el-GR" sz="1800" dirty="0" smtClean="0">
                <a:latin typeface="Arial"/>
                <a:cs typeface="Arial"/>
              </a:rPr>
              <a:t>γίνεται αυτόματη συμπλήρωση των δεδομένων σε μια γραμμή εντολής.</a:t>
            </a: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Π.χ. Βρίσκομαι στον κατάλογο /</a:t>
            </a:r>
            <a:r>
              <a:rPr lang="en-GB" sz="1800" dirty="0" smtClean="0">
                <a:latin typeface="Arial"/>
                <a:cs typeface="Arial"/>
              </a:rPr>
              <a:t>home/User1/ </a:t>
            </a:r>
            <a:r>
              <a:rPr lang="el-GR" sz="1800" dirty="0" smtClean="0">
                <a:latin typeface="Arial"/>
                <a:cs typeface="Arial"/>
              </a:rPr>
              <a:t>και από κάτω υπάρχουν οι υποκατάλογοι  </a:t>
            </a:r>
            <a:r>
              <a:rPr lang="en-GB" sz="1800" dirty="0" smtClean="0">
                <a:latin typeface="Arial"/>
                <a:cs typeface="Arial"/>
              </a:rPr>
              <a:t>Desktop, Dir1,</a:t>
            </a:r>
            <a:r>
              <a:rPr lang="el-GR" sz="1800" dirty="0" smtClean="0">
                <a:latin typeface="Arial"/>
                <a:cs typeface="Arial"/>
              </a:rPr>
              <a:t> </a:t>
            </a:r>
            <a:r>
              <a:rPr lang="en-GB" sz="1800" dirty="0" smtClean="0">
                <a:latin typeface="Arial"/>
                <a:cs typeface="Arial"/>
              </a:rPr>
              <a:t>Dir2 </a:t>
            </a:r>
            <a:r>
              <a:rPr lang="el-GR" sz="1800" dirty="0" smtClean="0">
                <a:latin typeface="Arial"/>
                <a:cs typeface="Arial"/>
              </a:rPr>
              <a:t>και </a:t>
            </a:r>
            <a:r>
              <a:rPr lang="en-GB" sz="1800" dirty="0" smtClean="0">
                <a:latin typeface="Arial"/>
                <a:cs typeface="Arial"/>
              </a:rPr>
              <a:t>Games.</a:t>
            </a: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Για να μετακινηθώ στον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υποκατάλογο </a:t>
            </a:r>
            <a:r>
              <a:rPr lang="en-GB" sz="1800" dirty="0" smtClean="0">
                <a:latin typeface="Arial"/>
                <a:cs typeface="Arial"/>
              </a:rPr>
              <a:t>Games </a:t>
            </a:r>
            <a:r>
              <a:rPr lang="el-GR" sz="1800" dirty="0" smtClean="0">
                <a:latin typeface="Arial"/>
                <a:cs typeface="Arial"/>
              </a:rPr>
              <a:t>πρέπει να πληκτρολογήσω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>
                <a:latin typeface="Arial"/>
                <a:cs typeface="Arial"/>
              </a:rPr>
              <a:t>c</a:t>
            </a:r>
            <a:r>
              <a:rPr lang="en-GB" sz="1800" dirty="0" smtClean="0">
                <a:latin typeface="Arial"/>
                <a:cs typeface="Arial"/>
              </a:rPr>
              <a:t>d Games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ή μπορώ να πληκτρολογήσω </a:t>
            </a:r>
            <a:r>
              <a:rPr lang="en-GB" sz="1800" dirty="0" smtClean="0">
                <a:latin typeface="Arial"/>
                <a:cs typeface="Arial"/>
              </a:rPr>
              <a:t>cd G </a:t>
            </a:r>
            <a:r>
              <a:rPr lang="el-GR" sz="1800" dirty="0" smtClean="0">
                <a:latin typeface="Arial"/>
                <a:cs typeface="Arial"/>
              </a:rPr>
              <a:t>και μετά να πατήσω το πλήκτρο </a:t>
            </a:r>
            <a:r>
              <a:rPr lang="en-GB" sz="1800" dirty="0" smtClean="0">
                <a:latin typeface="Arial"/>
                <a:cs typeface="Arial"/>
              </a:rPr>
              <a:t>Tab. To Linux </a:t>
            </a:r>
            <a:r>
              <a:rPr lang="el-GR" sz="1800" dirty="0" smtClean="0">
                <a:latin typeface="Arial"/>
                <a:cs typeface="Arial"/>
              </a:rPr>
              <a:t>καταλαβαίνει ότι θέλω το </a:t>
            </a:r>
            <a:r>
              <a:rPr lang="en-GB" sz="1800" dirty="0" smtClean="0">
                <a:latin typeface="Arial"/>
                <a:cs typeface="Arial"/>
              </a:rPr>
              <a:t>Games </a:t>
            </a:r>
            <a:r>
              <a:rPr lang="el-GR" sz="1800" dirty="0" smtClean="0">
                <a:latin typeface="Arial"/>
                <a:cs typeface="Arial"/>
              </a:rPr>
              <a:t>και το συμπληρώνει αυτόματα.</a:t>
            </a: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Αν θέλω να πάω στο </a:t>
            </a:r>
            <a:r>
              <a:rPr lang="en-GB" sz="1800" dirty="0" smtClean="0">
                <a:latin typeface="Arial"/>
                <a:cs typeface="Arial"/>
              </a:rPr>
              <a:t>Desktop (</a:t>
            </a:r>
            <a:r>
              <a:rPr lang="el-GR" sz="1800" dirty="0" smtClean="0">
                <a:latin typeface="Arial"/>
                <a:cs typeface="Arial"/>
              </a:rPr>
              <a:t>από το </a:t>
            </a:r>
            <a:r>
              <a:rPr lang="en-GB" sz="1800" dirty="0" smtClean="0">
                <a:latin typeface="Arial"/>
                <a:cs typeface="Arial"/>
              </a:rPr>
              <a:t>/home/User1/), </a:t>
            </a:r>
            <a:r>
              <a:rPr lang="el-GR" sz="1800" dirty="0" smtClean="0">
                <a:latin typeface="Arial"/>
                <a:cs typeface="Arial"/>
              </a:rPr>
              <a:t>αρκεί να πληκτρολογήσω </a:t>
            </a:r>
            <a:r>
              <a:rPr lang="en-GB" sz="1800" dirty="0" smtClean="0">
                <a:latin typeface="Arial"/>
                <a:cs typeface="Arial"/>
              </a:rPr>
              <a:t>cd De </a:t>
            </a:r>
            <a:r>
              <a:rPr lang="el-GR" sz="1800" dirty="0" smtClean="0">
                <a:latin typeface="Arial"/>
                <a:cs typeface="Arial"/>
              </a:rPr>
              <a:t> </a:t>
            </a:r>
            <a:r>
              <a:rPr lang="el-GR" sz="1800" dirty="0">
                <a:latin typeface="Arial"/>
                <a:cs typeface="Arial"/>
              </a:rPr>
              <a:t>και μετά να πατήσω το πλήκτρο </a:t>
            </a:r>
            <a:r>
              <a:rPr lang="en-GB" sz="1800" dirty="0" smtClean="0">
                <a:latin typeface="Arial"/>
                <a:cs typeface="Arial"/>
              </a:rPr>
              <a:t>Tab</a:t>
            </a:r>
            <a:r>
              <a:rPr lang="el-GR" sz="1800" dirty="0" smtClean="0">
                <a:latin typeface="Arial"/>
                <a:cs typeface="Arial"/>
              </a:rPr>
              <a:t>. Θα συμπληρωθεί αυτόματα η λέξη </a:t>
            </a:r>
            <a:r>
              <a:rPr lang="en-GB" sz="1800" dirty="0" smtClean="0">
                <a:latin typeface="Arial"/>
                <a:cs typeface="Arial"/>
              </a:rPr>
              <a:t>Desktop. </a:t>
            </a:r>
            <a:r>
              <a:rPr lang="el-GR" sz="1800" dirty="0" smtClean="0">
                <a:latin typeface="Arial"/>
                <a:cs typeface="Arial"/>
              </a:rPr>
              <a:t>Αν όμως πληκτρολογούσα μόνο </a:t>
            </a:r>
            <a:r>
              <a:rPr lang="en-GB" sz="1800" dirty="0" smtClean="0">
                <a:latin typeface="Arial"/>
                <a:cs typeface="Arial"/>
              </a:rPr>
              <a:t>cd D </a:t>
            </a:r>
            <a:r>
              <a:rPr lang="el-GR" sz="1800" dirty="0" smtClean="0">
                <a:latin typeface="Arial"/>
                <a:cs typeface="Arial"/>
              </a:rPr>
              <a:t>και μετά πατούσα το </a:t>
            </a:r>
            <a:r>
              <a:rPr lang="en-GB" sz="1800" dirty="0" smtClean="0">
                <a:latin typeface="Arial"/>
                <a:cs typeface="Arial"/>
              </a:rPr>
              <a:t>Tab, </a:t>
            </a:r>
            <a:r>
              <a:rPr lang="el-GR" sz="1800" dirty="0" smtClean="0">
                <a:latin typeface="Arial"/>
                <a:cs typeface="Arial"/>
              </a:rPr>
              <a:t>το </a:t>
            </a:r>
            <a:r>
              <a:rPr lang="en-GB" sz="1800" dirty="0" smtClean="0">
                <a:latin typeface="Arial"/>
                <a:cs typeface="Arial"/>
              </a:rPr>
              <a:t>Linux </a:t>
            </a:r>
            <a:r>
              <a:rPr lang="el-GR" sz="1800" dirty="0" smtClean="0">
                <a:latin typeface="Arial"/>
                <a:cs typeface="Arial"/>
              </a:rPr>
              <a:t>δεν θα ήξερε αν θέλω να πάω στο </a:t>
            </a:r>
            <a:r>
              <a:rPr lang="en-GB" sz="1800" dirty="0" smtClean="0">
                <a:latin typeface="Arial"/>
                <a:cs typeface="Arial"/>
              </a:rPr>
              <a:t>Desktop, Dir1 </a:t>
            </a:r>
            <a:r>
              <a:rPr lang="el-GR" sz="1800" dirty="0" smtClean="0">
                <a:latin typeface="Arial"/>
                <a:cs typeface="Arial"/>
              </a:rPr>
              <a:t>ή </a:t>
            </a:r>
            <a:r>
              <a:rPr lang="en-GB" sz="1800" dirty="0" smtClean="0">
                <a:latin typeface="Arial"/>
                <a:cs typeface="Arial"/>
              </a:rPr>
              <a:t>Dir2. </a:t>
            </a:r>
            <a:r>
              <a:rPr lang="el-GR" sz="1800" dirty="0" smtClean="0">
                <a:latin typeface="Arial"/>
                <a:cs typeface="Arial"/>
              </a:rPr>
              <a:t>Θα παραπονιώταν με ένα ήχο. Αν ξαναπατήσω το </a:t>
            </a:r>
            <a:r>
              <a:rPr lang="en-GB" sz="1800" dirty="0" smtClean="0">
                <a:latin typeface="Arial"/>
                <a:cs typeface="Arial"/>
              </a:rPr>
              <a:t>Tab </a:t>
            </a:r>
            <a:r>
              <a:rPr lang="el-GR" sz="1800" dirty="0" smtClean="0">
                <a:latin typeface="Arial"/>
                <a:cs typeface="Arial"/>
              </a:rPr>
              <a:t>αμέσως</a:t>
            </a:r>
            <a:r>
              <a:rPr lang="en-GB" sz="1800" dirty="0" smtClean="0">
                <a:latin typeface="Arial"/>
                <a:cs typeface="Arial"/>
              </a:rPr>
              <a:t>, </a:t>
            </a:r>
            <a:r>
              <a:rPr lang="el-GR" sz="1800" dirty="0" smtClean="0">
                <a:latin typeface="Arial"/>
                <a:cs typeface="Arial"/>
              </a:rPr>
              <a:t>θα μου δείξει τις 3 επιλογές που υπάρχουν, δηλαδή τα </a:t>
            </a:r>
            <a:r>
              <a:rPr lang="en-GB" sz="1800" dirty="0" smtClean="0">
                <a:latin typeface="Arial"/>
                <a:cs typeface="Arial"/>
              </a:rPr>
              <a:t>Desktop, Dir1, Dir2.</a:t>
            </a: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686800" y="100554"/>
            <a:ext cx="36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7672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5095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Σύνταξη εντολών</a:t>
            </a:r>
            <a:r>
              <a:rPr lang="en-GB" sz="2800" dirty="0" smtClean="0">
                <a:latin typeface="Arial"/>
                <a:cs typeface="Arial"/>
              </a:rPr>
              <a:t> (v)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5200"/>
            <a:ext cx="8229600" cy="38530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Μπορούμε να δούμε ποιές εντολές εκτελέσαμε πιο πριν πληκτρολογώντας την εντολή </a:t>
            </a:r>
            <a:r>
              <a:rPr lang="en-GB" sz="1800" dirty="0" smtClean="0">
                <a:latin typeface="Arial"/>
                <a:cs typeface="Arial"/>
              </a:rPr>
              <a:t>history.</a:t>
            </a: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Επίσης, πατώντας στο πληκτρολόγιο το βέλος προς τα επάνω, εμφανίζεται στο </a:t>
            </a:r>
            <a:r>
              <a:rPr lang="en-GB" sz="1800" dirty="0" smtClean="0">
                <a:latin typeface="Arial"/>
                <a:cs typeface="Arial"/>
              </a:rPr>
              <a:t>terminal </a:t>
            </a:r>
            <a:r>
              <a:rPr lang="el-GR" sz="1800" dirty="0" smtClean="0">
                <a:latin typeface="Arial"/>
                <a:cs typeface="Arial"/>
              </a:rPr>
              <a:t>η προηγούμενη εντολή. Αν θέλω να πάω 3 εντολές προς τα πίσω, πατάω το βέλος προς τα επάνω 3 φορές. Αν μετά θέλω να πάω 2 εντολές προς τα εμπρός, πατάω το βέλος προς τα κάτω 2 φορές.</a:t>
            </a: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Τα βέλη είναι πολύ χρήσιμα όταν εκτελούμε μια πολύ μεγάλη και περίπλοκη εντολή και πρέπει μετά από λίγο να την ξαναπληκτρολογήσουμε. Έτσι, και γλιτώνουμε χρόνο και αποφεύγουμε λάθη κατά την πληκτρολόγηση.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686800" y="100554"/>
            <a:ext cx="36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197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5095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Σύνταξη εντολών</a:t>
            </a:r>
            <a:r>
              <a:rPr lang="en-GB" sz="2800" dirty="0" smtClean="0">
                <a:latin typeface="Arial"/>
                <a:cs typeface="Arial"/>
              </a:rPr>
              <a:t> (vi)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5200"/>
            <a:ext cx="8229600" cy="53302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Κατά την σύνταξη μιας εντολής μπορώ να χρησιμοποιήσω </a:t>
            </a:r>
            <a:r>
              <a:rPr lang="en-GB" sz="1800" dirty="0" smtClean="0">
                <a:latin typeface="Arial"/>
                <a:cs typeface="Arial"/>
              </a:rPr>
              <a:t>wild cards</a:t>
            </a:r>
            <a:r>
              <a:rPr lang="el-GR" sz="1800" dirty="0" smtClean="0">
                <a:latin typeface="Arial"/>
                <a:cs typeface="Arial"/>
              </a:rPr>
              <a:t>, δηλαδή σύμβολα που μπορούν να σημαίνουν οποιοδήποτε χαρακτήρα ή χαρακτήρες. Το σύμβολο για το </a:t>
            </a:r>
            <a:r>
              <a:rPr lang="en-GB" sz="1800" dirty="0" smtClean="0">
                <a:latin typeface="Arial"/>
                <a:cs typeface="Arial"/>
              </a:rPr>
              <a:t>wild card </a:t>
            </a:r>
            <a:r>
              <a:rPr lang="el-GR" sz="1800" dirty="0" smtClean="0">
                <a:latin typeface="Arial"/>
                <a:cs typeface="Arial"/>
              </a:rPr>
              <a:t>είναι ο αστερίσκος </a:t>
            </a:r>
            <a:r>
              <a:rPr lang="en-GB" sz="1800" dirty="0" smtClean="0">
                <a:latin typeface="Arial"/>
                <a:cs typeface="Arial"/>
              </a:rPr>
              <a:t>*</a:t>
            </a: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Π.χ. Βρίσκομαι σε ένα </a:t>
            </a:r>
            <a:r>
              <a:rPr lang="en-GB" sz="1800" dirty="0" smtClean="0">
                <a:latin typeface="Arial"/>
                <a:cs typeface="Arial"/>
              </a:rPr>
              <a:t>directory </a:t>
            </a:r>
            <a:r>
              <a:rPr lang="el-GR" sz="1800" dirty="0" smtClean="0">
                <a:latin typeface="Arial"/>
                <a:cs typeface="Arial"/>
              </a:rPr>
              <a:t>που έχει </a:t>
            </a:r>
            <a:r>
              <a:rPr lang="en-GB" sz="1800" dirty="0" smtClean="0">
                <a:latin typeface="Arial"/>
                <a:cs typeface="Arial"/>
              </a:rPr>
              <a:t>15</a:t>
            </a:r>
            <a:r>
              <a:rPr lang="el-GR" sz="1800" dirty="0" smtClean="0">
                <a:latin typeface="Arial"/>
                <a:cs typeface="Arial"/>
              </a:rPr>
              <a:t> αρχεία, τα </a:t>
            </a:r>
            <a:r>
              <a:rPr lang="en-GB" sz="1800" dirty="0" smtClean="0">
                <a:latin typeface="Arial"/>
                <a:cs typeface="Arial"/>
              </a:rPr>
              <a:t>file1 </a:t>
            </a:r>
            <a:r>
              <a:rPr lang="el-GR" sz="1800" dirty="0" smtClean="0">
                <a:latin typeface="Arial"/>
                <a:cs typeface="Arial"/>
              </a:rPr>
              <a:t>έως </a:t>
            </a:r>
            <a:r>
              <a:rPr lang="en-GB" sz="1800" dirty="0" smtClean="0">
                <a:latin typeface="Arial"/>
                <a:cs typeface="Arial"/>
              </a:rPr>
              <a:t>file15</a:t>
            </a:r>
            <a:r>
              <a:rPr lang="el-GR" sz="1800" dirty="0" smtClean="0">
                <a:latin typeface="Arial"/>
                <a:cs typeface="Arial"/>
              </a:rPr>
              <a:t> και το </a:t>
            </a:r>
            <a:r>
              <a:rPr lang="en-GB" sz="1800" dirty="0" smtClean="0">
                <a:latin typeface="Arial"/>
                <a:cs typeface="Arial"/>
              </a:rPr>
              <a:t>doc1.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Θέλω να σβήσω τα αρχεία </a:t>
            </a:r>
            <a:r>
              <a:rPr lang="en-GB" sz="1800" dirty="0" smtClean="0">
                <a:latin typeface="Arial"/>
                <a:cs typeface="Arial"/>
              </a:rPr>
              <a:t>file1 – file15, </a:t>
            </a:r>
            <a:r>
              <a:rPr lang="el-GR" sz="1800" dirty="0" smtClean="0">
                <a:latin typeface="Arial"/>
                <a:cs typeface="Arial"/>
              </a:rPr>
              <a:t>αλλά όχι το </a:t>
            </a:r>
            <a:r>
              <a:rPr lang="en-GB" sz="1800" dirty="0" smtClean="0">
                <a:latin typeface="Arial"/>
                <a:cs typeface="Arial"/>
              </a:rPr>
              <a:t>doc1.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Αντί να εκτελέσω την εντολή για το κάθε ένα αρχείο ξεχωριστά, μπορώ να του πω να σβήσει όλα εκείνα τα αρχεία που ξεκινούν με τους χαρακτήρες </a:t>
            </a:r>
            <a:r>
              <a:rPr lang="en-GB" sz="1800" dirty="0" smtClean="0">
                <a:latin typeface="Arial"/>
                <a:cs typeface="Arial"/>
              </a:rPr>
              <a:t>“file”</a:t>
            </a: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 err="1" smtClean="0">
                <a:latin typeface="Arial"/>
                <a:cs typeface="Arial"/>
              </a:rPr>
              <a:t>rm</a:t>
            </a:r>
            <a:r>
              <a:rPr lang="en-GB" sz="1800" dirty="0" smtClean="0">
                <a:latin typeface="Arial"/>
                <a:cs typeface="Arial"/>
              </a:rPr>
              <a:t> file*</a:t>
            </a:r>
          </a:p>
          <a:p>
            <a:pPr marL="0" indent="0">
              <a:buNone/>
            </a:pP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686800" y="100554"/>
            <a:ext cx="36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581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5095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Οδηγίες χρήσης μιας εντολής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5200"/>
            <a:ext cx="8229600" cy="5160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Η εντολή </a:t>
            </a:r>
            <a:r>
              <a:rPr lang="en-GB" sz="1800" dirty="0" smtClean="0">
                <a:latin typeface="Arial"/>
                <a:cs typeface="Arial"/>
              </a:rPr>
              <a:t>man </a:t>
            </a:r>
            <a:r>
              <a:rPr lang="el-GR" sz="1800" dirty="0" smtClean="0">
                <a:latin typeface="Arial"/>
                <a:cs typeface="Arial"/>
              </a:rPr>
              <a:t>μας δίνει πληροφορίες για μια εντολή.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Πληκτρολογούμε </a:t>
            </a:r>
            <a:r>
              <a:rPr lang="en-GB" sz="1800" dirty="0" smtClean="0">
                <a:latin typeface="Arial"/>
                <a:cs typeface="Arial"/>
              </a:rPr>
              <a:t>man </a:t>
            </a:r>
            <a:r>
              <a:rPr lang="el-GR" sz="1800" dirty="0" smtClean="0">
                <a:latin typeface="Arial"/>
                <a:cs typeface="Arial"/>
              </a:rPr>
              <a:t>και μετά την </a:t>
            </a:r>
            <a:r>
              <a:rPr lang="el-GR" sz="1800" dirty="0" smtClean="0">
                <a:latin typeface="Arial"/>
                <a:cs typeface="Arial"/>
              </a:rPr>
              <a:t>εντολή</a:t>
            </a:r>
            <a:r>
              <a:rPr lang="el-GR" sz="1800" dirty="0">
                <a:latin typeface="Arial"/>
                <a:cs typeface="Arial"/>
              </a:rPr>
              <a:t> </a:t>
            </a:r>
            <a:r>
              <a:rPr lang="en-GB" sz="1800" dirty="0" err="1" smtClean="0">
                <a:latin typeface="Arial"/>
                <a:cs typeface="Arial"/>
              </a:rPr>
              <a:t>ls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man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ls</a:t>
            </a:r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Οι οδηγίες είναι δομημένες σε διάφορες ενότητες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smtClean="0">
                <a:latin typeface="Arial"/>
                <a:cs typeface="Arial"/>
              </a:rPr>
              <a:t>NAME</a:t>
            </a:r>
          </a:p>
          <a:p>
            <a:pPr marL="0" indent="0">
              <a:buNone/>
            </a:pPr>
            <a:r>
              <a:rPr lang="en-GB" sz="1800" dirty="0" smtClean="0">
                <a:latin typeface="Arial"/>
                <a:cs typeface="Arial"/>
              </a:rPr>
              <a:t>SYNOPSIS</a:t>
            </a:r>
          </a:p>
          <a:p>
            <a:pPr marL="0" indent="0">
              <a:buNone/>
            </a:pPr>
            <a:r>
              <a:rPr lang="en-GB" sz="1800" dirty="0" smtClean="0">
                <a:latin typeface="Arial"/>
                <a:cs typeface="Arial"/>
              </a:rPr>
              <a:t>DESCRIPTION: </a:t>
            </a:r>
            <a:r>
              <a:rPr lang="el-GR" sz="1800" dirty="0" smtClean="0">
                <a:latin typeface="Arial"/>
                <a:cs typeface="Arial"/>
              </a:rPr>
              <a:t>Εκεί υπάρχουν και τα διαθέσιμα </a:t>
            </a:r>
            <a:r>
              <a:rPr lang="en-GB" sz="1800" dirty="0" smtClean="0">
                <a:latin typeface="Arial"/>
                <a:cs typeface="Arial"/>
              </a:rPr>
              <a:t>options </a:t>
            </a:r>
            <a:r>
              <a:rPr lang="el-GR" sz="1800" dirty="0" smtClean="0">
                <a:latin typeface="Arial"/>
                <a:cs typeface="Arial"/>
              </a:rPr>
              <a:t>για την εντολή που τις δίνουν επιπλέον ειδικές λειτουργίες.</a:t>
            </a:r>
          </a:p>
          <a:p>
            <a:pPr marL="0" indent="0">
              <a:buNone/>
            </a:pPr>
            <a:r>
              <a:rPr lang="en-GB" sz="1800" dirty="0" smtClean="0">
                <a:latin typeface="Arial"/>
                <a:cs typeface="Arial"/>
              </a:rPr>
              <a:t>EXAMPLES</a:t>
            </a:r>
          </a:p>
          <a:p>
            <a:pPr marL="0" indent="0">
              <a:buNone/>
            </a:pPr>
            <a:r>
              <a:rPr lang="en-GB" sz="1800" dirty="0" smtClean="0">
                <a:latin typeface="Arial"/>
                <a:cs typeface="Arial"/>
              </a:rPr>
              <a:t>SEE ALSO: </a:t>
            </a:r>
            <a:r>
              <a:rPr lang="el-GR" sz="1800" dirty="0" smtClean="0">
                <a:latin typeface="Arial"/>
                <a:cs typeface="Arial"/>
              </a:rPr>
              <a:t>άλλες διαθέσιμες εντολές που σχετίζονται με την παρούσα.</a:t>
            </a: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>
                <a:latin typeface="Arial"/>
                <a:cs typeface="Arial"/>
              </a:rPr>
              <a:t>Τ</a:t>
            </a:r>
            <a:r>
              <a:rPr lang="el-GR" sz="1800" dirty="0" smtClean="0">
                <a:latin typeface="Arial"/>
                <a:cs typeface="Arial"/>
              </a:rPr>
              <a:t>ο </a:t>
            </a:r>
            <a:r>
              <a:rPr lang="en-GB" sz="1800" dirty="0" smtClean="0">
                <a:latin typeface="Arial"/>
                <a:cs typeface="Arial"/>
              </a:rPr>
              <a:t>man </a:t>
            </a:r>
            <a:r>
              <a:rPr lang="el-GR" sz="1800" dirty="0" smtClean="0">
                <a:latin typeface="Arial"/>
                <a:cs typeface="Arial"/>
              </a:rPr>
              <a:t>έχει μια πληθώρα πληροφοριών για την εντολή που συνήθως κουράζουν τον αναγνώστη. Μια καλή πηγή πληροφοριών για εντολές συνήθως συναντάται σε προσωπικές ιστοσελίδες στο διαδίκτυο (να ναι καλά το </a:t>
            </a:r>
            <a:r>
              <a:rPr lang="en-GB" sz="1800" dirty="0" smtClean="0">
                <a:latin typeface="Arial"/>
                <a:cs typeface="Arial"/>
              </a:rPr>
              <a:t>Google search!!!)</a:t>
            </a:r>
            <a:r>
              <a:rPr lang="el-GR" sz="1800" dirty="0" smtClean="0">
                <a:latin typeface="Arial"/>
                <a:cs typeface="Arial"/>
              </a:rPr>
              <a:t>. Το </a:t>
            </a:r>
            <a:r>
              <a:rPr lang="en-GB" sz="1800" dirty="0" smtClean="0">
                <a:latin typeface="Arial"/>
                <a:cs typeface="Arial"/>
              </a:rPr>
              <a:t>man </a:t>
            </a:r>
            <a:r>
              <a:rPr lang="el-GR" sz="1800" dirty="0" smtClean="0">
                <a:latin typeface="Arial"/>
                <a:cs typeface="Arial"/>
              </a:rPr>
              <a:t>συνήθως είναι καλή πηγή για να μας θυμίσει τι κάνουν κάποιες ειδικές παράμετροι μιας εντολής. 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686800" y="100554"/>
            <a:ext cx="351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914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Βασικές </a:t>
            </a:r>
            <a:r>
              <a:rPr lang="el-GR" sz="2800" dirty="0">
                <a:latin typeface="Arial"/>
                <a:cs typeface="Arial"/>
              </a:rPr>
              <a:t>ε</a:t>
            </a:r>
            <a:r>
              <a:rPr lang="el-GR" sz="2800" dirty="0" smtClean="0">
                <a:latin typeface="Arial"/>
                <a:cs typeface="Arial"/>
              </a:rPr>
              <a:t>ντολές για πλοήγηση μέσα στο σύστημα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Ο ενεργός κατάλογος είναι αυτός στον οποίο βρισκόμαστε. Μπορούμε να μετακινηθούμε.</a:t>
            </a:r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ls</a:t>
            </a:r>
            <a:r>
              <a:rPr lang="el-GR" sz="1800" dirty="0" smtClean="0">
                <a:latin typeface="Arial"/>
                <a:cs typeface="Arial"/>
              </a:rPr>
              <a:t> από το </a:t>
            </a:r>
            <a:r>
              <a:rPr lang="en-GB" sz="1800" u="sng" dirty="0" smtClean="0">
                <a:latin typeface="Arial"/>
                <a:cs typeface="Arial"/>
              </a:rPr>
              <a:t>list</a:t>
            </a:r>
            <a:r>
              <a:rPr lang="el-GR" sz="1800" dirty="0" smtClean="0">
                <a:latin typeface="Arial"/>
                <a:cs typeface="Arial"/>
              </a:rPr>
              <a:t>.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Παρουσίαση αρχείων</a:t>
            </a:r>
            <a:r>
              <a:rPr lang="en-GB" sz="1800" dirty="0" smtClean="0">
                <a:latin typeface="Arial"/>
                <a:cs typeface="Arial"/>
              </a:rPr>
              <a:t>/</a:t>
            </a:r>
            <a:r>
              <a:rPr lang="el-GR" sz="1800" dirty="0" smtClean="0">
                <a:latin typeface="Arial"/>
                <a:cs typeface="Arial"/>
              </a:rPr>
              <a:t>καταλόγων εντός του ενεργού καταλόγου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  <a:p>
            <a:r>
              <a:rPr lang="en-US" sz="1800" dirty="0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από το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n-GB" sz="1800" u="sng" dirty="0" smtClean="0">
                <a:latin typeface="Arial"/>
                <a:cs typeface="Arial"/>
              </a:rPr>
              <a:t>change directory</a:t>
            </a:r>
            <a:r>
              <a:rPr lang="el-GR" sz="1800" dirty="0" smtClean="0">
                <a:latin typeface="Arial"/>
                <a:cs typeface="Arial"/>
              </a:rPr>
              <a:t>. Αλλαγή </a:t>
            </a:r>
            <a:r>
              <a:rPr lang="el-GR" sz="1800" dirty="0">
                <a:latin typeface="Arial"/>
                <a:cs typeface="Arial"/>
              </a:rPr>
              <a:t>του ενεργού </a:t>
            </a:r>
            <a:r>
              <a:rPr lang="el-GR" sz="1800" dirty="0" smtClean="0">
                <a:latin typeface="Arial"/>
                <a:cs typeface="Arial"/>
              </a:rPr>
              <a:t>καταλόγου.</a:t>
            </a:r>
            <a:endParaRPr lang="en-GB" sz="1800" dirty="0" smtClean="0">
              <a:latin typeface="Arial"/>
              <a:cs typeface="Arial"/>
            </a:endParaRPr>
          </a:p>
          <a:p>
            <a:pPr lvl="1"/>
            <a:r>
              <a:rPr lang="el-GR" sz="1600" dirty="0" smtClean="0">
                <a:latin typeface="Arial"/>
                <a:cs typeface="Arial"/>
              </a:rPr>
              <a:t>Για να ανέβουμε ένα επίπεδο πληκτρολογούμε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cd ..</a:t>
            </a:r>
          </a:p>
          <a:p>
            <a:pPr lvl="1"/>
            <a:r>
              <a:rPr lang="el-GR" sz="1600" dirty="0" smtClean="0">
                <a:latin typeface="Arial"/>
                <a:cs typeface="Arial"/>
              </a:rPr>
              <a:t>Για να κατεύουμε ένα επίπεδο, π.χ. στο </a:t>
            </a:r>
            <a:r>
              <a:rPr lang="en-GB" sz="1600" dirty="0" smtClean="0">
                <a:latin typeface="Arial"/>
                <a:cs typeface="Arial"/>
              </a:rPr>
              <a:t>sub-directory </a:t>
            </a:r>
            <a:r>
              <a:rPr lang="en-GB" sz="1600" dirty="0" err="1" smtClean="0">
                <a:latin typeface="Arial"/>
                <a:cs typeface="Arial"/>
              </a:rPr>
              <a:t>dirA</a:t>
            </a:r>
            <a:r>
              <a:rPr lang="el-GR" sz="1600" dirty="0" smtClean="0">
                <a:latin typeface="Arial"/>
                <a:cs typeface="Arial"/>
              </a:rPr>
              <a:t>, πληκτρολογούμε</a:t>
            </a:r>
            <a:r>
              <a:rPr lang="en-GB" sz="1600" dirty="0" smtClean="0">
                <a:latin typeface="Arial"/>
                <a:cs typeface="Arial"/>
              </a:rPr>
              <a:t> cd </a:t>
            </a:r>
            <a:r>
              <a:rPr lang="el-GR" sz="1600" dirty="0" smtClean="0">
                <a:latin typeface="Arial"/>
                <a:cs typeface="Arial"/>
              </a:rPr>
              <a:t>και μετά το όνομα του </a:t>
            </a:r>
            <a:r>
              <a:rPr lang="en-GB" sz="1600" dirty="0" smtClean="0">
                <a:latin typeface="Arial"/>
                <a:cs typeface="Arial"/>
              </a:rPr>
              <a:t>sub-directory </a:t>
            </a:r>
            <a:r>
              <a:rPr lang="el-GR" sz="1600" dirty="0" smtClean="0">
                <a:latin typeface="Arial"/>
                <a:cs typeface="Arial"/>
              </a:rPr>
              <a:t>στο οποίο θέλουμε να κατευούμε. Π.χ. </a:t>
            </a:r>
            <a:r>
              <a:rPr lang="en-US" sz="1600" dirty="0">
                <a:latin typeface="Arial"/>
                <a:cs typeface="Arial"/>
              </a:rPr>
              <a:t>c</a:t>
            </a:r>
            <a:r>
              <a:rPr lang="en-GB" sz="1600" dirty="0" smtClean="0">
                <a:latin typeface="Arial"/>
                <a:cs typeface="Arial"/>
              </a:rPr>
              <a:t>d </a:t>
            </a:r>
            <a:r>
              <a:rPr lang="en-GB" sz="1600" dirty="0" err="1" smtClean="0">
                <a:latin typeface="Arial"/>
                <a:cs typeface="Arial"/>
              </a:rPr>
              <a:t>dirA</a:t>
            </a:r>
            <a:endParaRPr lang="en-GB" sz="1600" dirty="0" smtClean="0">
              <a:latin typeface="Arial"/>
              <a:cs typeface="Arial"/>
            </a:endParaRPr>
          </a:p>
          <a:p>
            <a:pPr lvl="1"/>
            <a:r>
              <a:rPr lang="el-GR" sz="1600" dirty="0" smtClean="0">
                <a:latin typeface="Arial"/>
                <a:cs typeface="Arial"/>
              </a:rPr>
              <a:t>Αν πληκτρολογήσουμε μόνο </a:t>
            </a:r>
            <a:r>
              <a:rPr lang="en-GB" sz="1600" dirty="0" smtClean="0">
                <a:latin typeface="Arial"/>
                <a:cs typeface="Arial"/>
              </a:rPr>
              <a:t>cd </a:t>
            </a:r>
            <a:r>
              <a:rPr lang="el-GR" sz="1600" dirty="0" smtClean="0">
                <a:latin typeface="Arial"/>
                <a:cs typeface="Arial"/>
              </a:rPr>
              <a:t>θα πάμε </a:t>
            </a:r>
            <a:r>
              <a:rPr lang="el-GR" sz="1600" dirty="0" smtClean="0">
                <a:latin typeface="Arial"/>
                <a:cs typeface="Arial"/>
              </a:rPr>
              <a:t>στο </a:t>
            </a:r>
            <a:r>
              <a:rPr lang="en-GB" sz="1600" dirty="0" smtClean="0">
                <a:latin typeface="Arial"/>
                <a:cs typeface="Arial"/>
              </a:rPr>
              <a:t>home directory </a:t>
            </a:r>
            <a:r>
              <a:rPr lang="el-GR" sz="1600" dirty="0" smtClean="0">
                <a:latin typeface="Arial"/>
                <a:cs typeface="Arial"/>
              </a:rPr>
              <a:t>που είμαστε </a:t>
            </a:r>
            <a:r>
              <a:rPr lang="en-GB" sz="1600" dirty="0" smtClean="0">
                <a:latin typeface="Arial"/>
                <a:cs typeface="Arial"/>
              </a:rPr>
              <a:t>users. </a:t>
            </a:r>
            <a:r>
              <a:rPr lang="el-GR" sz="1600" dirty="0" smtClean="0">
                <a:latin typeface="Arial"/>
                <a:cs typeface="Arial"/>
              </a:rPr>
              <a:t>Επ</a:t>
            </a:r>
            <a:r>
              <a:rPr lang="el-GR" sz="1600" dirty="0" smtClean="0">
                <a:latin typeface="Arial"/>
                <a:cs typeface="Arial"/>
              </a:rPr>
              <a:t>ίσης, όταν κλείνω ένα </a:t>
            </a:r>
            <a:r>
              <a:rPr lang="en-GB" sz="1600" dirty="0" smtClean="0">
                <a:latin typeface="Arial"/>
                <a:cs typeface="Arial"/>
              </a:rPr>
              <a:t>terminal </a:t>
            </a:r>
            <a:r>
              <a:rPr lang="el-GR" sz="1600" dirty="0" smtClean="0">
                <a:latin typeface="Arial"/>
                <a:cs typeface="Arial"/>
              </a:rPr>
              <a:t>&amp; και το ξανανοίγω, αρχίζω πάλι από το </a:t>
            </a:r>
            <a:r>
              <a:rPr lang="en-GB" sz="1600" dirty="0" smtClean="0">
                <a:latin typeface="Arial"/>
                <a:cs typeface="Arial"/>
              </a:rPr>
              <a:t>home directory.</a:t>
            </a:r>
          </a:p>
          <a:p>
            <a:pPr lvl="1"/>
            <a:r>
              <a:rPr lang="el-GR" sz="1600" dirty="0" smtClean="0">
                <a:latin typeface="Arial"/>
                <a:cs typeface="Arial"/>
              </a:rPr>
              <a:t>Αν εκτελέσω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cd –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l-GR" sz="1600" dirty="0" smtClean="0">
                <a:latin typeface="Arial"/>
                <a:cs typeface="Arial"/>
              </a:rPr>
              <a:t>πηγαίνω στο προηγούμενο </a:t>
            </a:r>
            <a:r>
              <a:rPr lang="en-GB" sz="1600" dirty="0" smtClean="0">
                <a:latin typeface="Arial"/>
                <a:cs typeface="Arial"/>
              </a:rPr>
              <a:t>directory.</a:t>
            </a:r>
            <a:endParaRPr lang="en-GB" sz="1600" dirty="0" smtClean="0">
              <a:latin typeface="Arial"/>
              <a:cs typeface="Arial"/>
            </a:endParaRPr>
          </a:p>
          <a:p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pwd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από το </a:t>
            </a:r>
            <a:r>
              <a:rPr lang="en-GB" sz="1800" u="sng" dirty="0" smtClean="0">
                <a:latin typeface="Arial"/>
                <a:cs typeface="Arial"/>
              </a:rPr>
              <a:t>present working directory</a:t>
            </a:r>
            <a:r>
              <a:rPr lang="el-GR" sz="1800" dirty="0" smtClean="0">
                <a:latin typeface="Arial"/>
                <a:cs typeface="Arial"/>
              </a:rPr>
              <a:t>. Δείχνει την πλήρη διεύθυνση του καταλόγου μέσα στον οποίο βρισκόμαστε.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US" sz="2400" dirty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686800" y="100554"/>
            <a:ext cx="36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217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Βασικές εντολές πλοήγησης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62738" y="1614755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3191027"/>
            <a:ext cx="3646590" cy="15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803383" y="266662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099809" y="319102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797851" y="108882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731751" y="1151274"/>
            <a:ext cx="4412249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Βρίσκομαι στο </a:t>
            </a:r>
            <a:r>
              <a:rPr lang="en-GB" dirty="0" smtClean="0">
                <a:latin typeface="Arial"/>
                <a:cs typeface="Arial"/>
              </a:rPr>
              <a:t>directory PC1.</a:t>
            </a:r>
          </a:p>
          <a:p>
            <a:r>
              <a:rPr lang="el-GR" dirty="0" smtClean="0">
                <a:latin typeface="Arial"/>
                <a:cs typeface="Arial"/>
              </a:rPr>
              <a:t>Η πλήρης διεύθυνσή του είναι </a:t>
            </a:r>
            <a:r>
              <a:rPr lang="en-GB" dirty="0" smtClean="0">
                <a:latin typeface="Arial"/>
                <a:cs typeface="Arial"/>
              </a:rPr>
              <a:t>/home/PC1</a:t>
            </a:r>
          </a:p>
          <a:p>
            <a:endParaRPr lang="en-GB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Μέσα στο </a:t>
            </a:r>
            <a:r>
              <a:rPr lang="en-GB" dirty="0" smtClean="0">
                <a:latin typeface="Arial"/>
                <a:cs typeface="Arial"/>
              </a:rPr>
              <a:t>PC1 </a:t>
            </a:r>
            <a:r>
              <a:rPr lang="el-GR" dirty="0" smtClean="0">
                <a:latin typeface="Arial"/>
                <a:cs typeface="Arial"/>
              </a:rPr>
              <a:t>έχω ένα αρχείο </a:t>
            </a:r>
            <a:r>
              <a:rPr lang="en-GB" dirty="0" err="1" smtClean="0">
                <a:latin typeface="Arial"/>
                <a:cs typeface="Arial"/>
              </a:rPr>
              <a:t>fileX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και 2 υποκαταλόγους </a:t>
            </a:r>
            <a:r>
              <a:rPr lang="en-GB" dirty="0" smtClean="0">
                <a:latin typeface="Arial"/>
                <a:cs typeface="Arial"/>
              </a:rPr>
              <a:t>dir1 &amp; dir2. </a:t>
            </a:r>
            <a:r>
              <a:rPr lang="el-GR" dirty="0" smtClean="0">
                <a:latin typeface="Arial"/>
                <a:cs typeface="Arial"/>
              </a:rPr>
              <a:t>Μέσα στον </a:t>
            </a:r>
            <a:r>
              <a:rPr lang="en-GB" dirty="0" smtClean="0">
                <a:latin typeface="Arial"/>
                <a:cs typeface="Arial"/>
              </a:rPr>
              <a:t>dir1 </a:t>
            </a:r>
            <a:r>
              <a:rPr lang="el-GR" dirty="0" smtClean="0">
                <a:latin typeface="Arial"/>
                <a:cs typeface="Arial"/>
              </a:rPr>
              <a:t>έχω ένα αρχείο </a:t>
            </a:r>
            <a:r>
              <a:rPr lang="en-GB" dirty="0" smtClean="0">
                <a:latin typeface="Arial"/>
                <a:cs typeface="Arial"/>
              </a:rPr>
              <a:t>file1.</a:t>
            </a:r>
            <a:r>
              <a:rPr lang="el-GR" dirty="0" smtClean="0">
                <a:latin typeface="Arial"/>
                <a:cs typeface="Arial"/>
              </a:rPr>
              <a:t> Μέσα στο </a:t>
            </a:r>
            <a:r>
              <a:rPr lang="en-GB" dirty="0" smtClean="0">
                <a:latin typeface="Arial"/>
                <a:cs typeface="Arial"/>
              </a:rPr>
              <a:t>dir2 </a:t>
            </a:r>
            <a:r>
              <a:rPr lang="el-GR" dirty="0" smtClean="0">
                <a:latin typeface="Arial"/>
                <a:cs typeface="Arial"/>
              </a:rPr>
              <a:t>έχω υποκατάλογο </a:t>
            </a:r>
            <a:r>
              <a:rPr lang="en-GB" dirty="0" smtClean="0">
                <a:latin typeface="Arial"/>
                <a:cs typeface="Arial"/>
              </a:rPr>
              <a:t>dir3</a:t>
            </a:r>
            <a:r>
              <a:rPr lang="el-GR" dirty="0" smtClean="0">
                <a:latin typeface="Arial"/>
                <a:cs typeface="Arial"/>
              </a:rPr>
              <a:t>.</a:t>
            </a:r>
            <a:endParaRPr lang="en-GB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Εφόσον ο ενεργός κατάλογος είναι ο </a:t>
            </a:r>
            <a:r>
              <a:rPr lang="en-GB" dirty="0" smtClean="0">
                <a:latin typeface="Arial"/>
                <a:cs typeface="Arial"/>
              </a:rPr>
              <a:t>PC1 (</a:t>
            </a:r>
            <a:r>
              <a:rPr lang="el-GR" dirty="0" smtClean="0">
                <a:latin typeface="Arial"/>
                <a:cs typeface="Arial"/>
              </a:rPr>
              <a:t>εκεί βρίσκομαι</a:t>
            </a:r>
            <a:r>
              <a:rPr lang="en-GB" dirty="0" smtClean="0">
                <a:latin typeface="Arial"/>
                <a:cs typeface="Arial"/>
              </a:rPr>
              <a:t>)</a:t>
            </a:r>
            <a:r>
              <a:rPr lang="el-GR" dirty="0" smtClean="0">
                <a:latin typeface="Arial"/>
                <a:cs typeface="Arial"/>
              </a:rPr>
              <a:t>, αν εκτελέσω την εντολή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pwd</a:t>
            </a:r>
            <a:r>
              <a:rPr lang="en-GB" dirty="0" smtClean="0">
                <a:latin typeface="Arial"/>
                <a:cs typeface="Arial"/>
              </a:rPr>
              <a:t>, </a:t>
            </a:r>
            <a:r>
              <a:rPr lang="el-GR" dirty="0" smtClean="0">
                <a:latin typeface="Arial"/>
                <a:cs typeface="Arial"/>
              </a:rPr>
              <a:t>θα μου δώσει την διεύθυνση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n-GB" dirty="0" smtClean="0">
                <a:latin typeface="Arial"/>
                <a:cs typeface="Arial"/>
              </a:rPr>
              <a:t>/home/PC1</a:t>
            </a:r>
          </a:p>
          <a:p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Αν θέλω να δω τι υπάρχει μέσα στο </a:t>
            </a:r>
            <a:r>
              <a:rPr lang="en-GB" dirty="0" smtClean="0">
                <a:latin typeface="Arial"/>
                <a:cs typeface="Arial"/>
              </a:rPr>
              <a:t>PC1 (</a:t>
            </a:r>
            <a:r>
              <a:rPr lang="el-GR" dirty="0" smtClean="0">
                <a:latin typeface="Arial"/>
                <a:cs typeface="Arial"/>
              </a:rPr>
              <a:t>αρχεία και υποκατάλογοι</a:t>
            </a:r>
            <a:r>
              <a:rPr lang="en-GB" dirty="0" smtClean="0">
                <a:latin typeface="Arial"/>
                <a:cs typeface="Arial"/>
              </a:rPr>
              <a:t>) </a:t>
            </a:r>
            <a:r>
              <a:rPr lang="el-GR" dirty="0" smtClean="0">
                <a:latin typeface="Arial"/>
                <a:cs typeface="Arial"/>
              </a:rPr>
              <a:t>εκτελώ την εντολή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ls</a:t>
            </a:r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Θα μου δείξει ότι μέσα στον </a:t>
            </a:r>
            <a:r>
              <a:rPr lang="en-GB" dirty="0" smtClean="0">
                <a:latin typeface="Arial"/>
                <a:cs typeface="Arial"/>
              </a:rPr>
              <a:t>PC1 </a:t>
            </a:r>
            <a:r>
              <a:rPr lang="el-GR" dirty="0" smtClean="0">
                <a:latin typeface="Arial"/>
                <a:cs typeface="Arial"/>
              </a:rPr>
              <a:t>υπάρχει ένα αρχείο </a:t>
            </a:r>
            <a:r>
              <a:rPr lang="en-GB" dirty="0" err="1" smtClean="0">
                <a:latin typeface="Arial"/>
                <a:cs typeface="Arial"/>
              </a:rPr>
              <a:t>fileX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και 2 υποκατάλογοι </a:t>
            </a:r>
            <a:r>
              <a:rPr lang="en-GB" dirty="0" smtClean="0">
                <a:latin typeface="Arial"/>
                <a:cs typeface="Arial"/>
              </a:rPr>
              <a:t>dir1 &amp; dir2. </a:t>
            </a:r>
            <a:r>
              <a:rPr lang="el-GR" dirty="0" smtClean="0">
                <a:latin typeface="Arial"/>
                <a:cs typeface="Arial"/>
              </a:rPr>
              <a:t>Δεν θα δω το </a:t>
            </a:r>
            <a:r>
              <a:rPr lang="en-GB" dirty="0" smtClean="0">
                <a:latin typeface="Arial"/>
                <a:cs typeface="Arial"/>
              </a:rPr>
              <a:t>file1 &amp; dir3.</a:t>
            </a:r>
            <a:endParaRPr lang="el-GR" dirty="0" smtClean="0">
              <a:latin typeface="Arial"/>
              <a:cs typeface="Arial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67878" y="3736597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462950" y="319102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2735933" y="3736597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Snip Single Corner Rectangle 23"/>
          <p:cNvSpPr/>
          <p:nvPr/>
        </p:nvSpPr>
        <p:spPr>
          <a:xfrm>
            <a:off x="167878" y="4196130"/>
            <a:ext cx="590143" cy="478366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2348298" y="1614755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17" name="Snip Single Corner Rectangle 16"/>
          <p:cNvSpPr/>
          <p:nvPr/>
        </p:nvSpPr>
        <p:spPr>
          <a:xfrm>
            <a:off x="1020997" y="2188259"/>
            <a:ext cx="590143" cy="478366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</a:t>
            </a:r>
            <a:r>
              <a:rPr lang="el-GR" sz="1200" dirty="0" smtClean="0">
                <a:latin typeface="Arial"/>
                <a:cs typeface="Arial"/>
              </a:rPr>
              <a:t>Χ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3566090" y="478846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2735933" y="5314402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dir</a:t>
            </a:r>
            <a:r>
              <a:rPr lang="el-GR" dirty="0" smtClean="0">
                <a:latin typeface="Arial"/>
                <a:cs typeface="Arial"/>
              </a:rPr>
              <a:t>3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686800" y="100554"/>
            <a:ext cx="36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0302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Βασικές εντολές πλοήγησης - </a:t>
            </a:r>
            <a:r>
              <a:rPr lang="en-GB" sz="2800" dirty="0" err="1" smtClean="0">
                <a:latin typeface="Arial"/>
                <a:cs typeface="Arial"/>
              </a:rPr>
              <a:t>ls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62738" y="1614755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3191027"/>
            <a:ext cx="3646590" cy="15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803383" y="266662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099809" y="319102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797851" y="108882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731751" y="781941"/>
            <a:ext cx="4412249" cy="5909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Αν θέλω να δω τι υπάρχει μέσα στο </a:t>
            </a:r>
            <a:r>
              <a:rPr lang="en-GB" dirty="0" smtClean="0">
                <a:latin typeface="Arial"/>
                <a:cs typeface="Arial"/>
              </a:rPr>
              <a:t>PC1 (</a:t>
            </a:r>
            <a:r>
              <a:rPr lang="el-GR" dirty="0" smtClean="0">
                <a:latin typeface="Arial"/>
                <a:cs typeface="Arial"/>
              </a:rPr>
              <a:t>αρχεία και υποκατάλογοι</a:t>
            </a:r>
            <a:r>
              <a:rPr lang="en-GB" dirty="0" smtClean="0">
                <a:latin typeface="Arial"/>
                <a:cs typeface="Arial"/>
              </a:rPr>
              <a:t>) </a:t>
            </a:r>
            <a:r>
              <a:rPr lang="el-GR" dirty="0" smtClean="0">
                <a:latin typeface="Arial"/>
                <a:cs typeface="Arial"/>
              </a:rPr>
              <a:t>εκτελώ την εντολή </a:t>
            </a:r>
            <a:r>
              <a:rPr lang="en-GB" dirty="0" err="1" smtClean="0">
                <a:latin typeface="Arial"/>
                <a:cs typeface="Arial"/>
              </a:rPr>
              <a:t>ls</a:t>
            </a:r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Θα μου δείξει ότι μέσα στον </a:t>
            </a:r>
            <a:r>
              <a:rPr lang="en-GB" dirty="0" smtClean="0">
                <a:latin typeface="Arial"/>
                <a:cs typeface="Arial"/>
              </a:rPr>
              <a:t>PC1 </a:t>
            </a:r>
            <a:r>
              <a:rPr lang="el-GR" dirty="0" smtClean="0">
                <a:latin typeface="Arial"/>
                <a:cs typeface="Arial"/>
              </a:rPr>
              <a:t>υπάρχει ένα αρχείο </a:t>
            </a:r>
            <a:r>
              <a:rPr lang="en-GB" dirty="0" err="1" smtClean="0">
                <a:latin typeface="Arial"/>
                <a:cs typeface="Arial"/>
              </a:rPr>
              <a:t>fileX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και 2 υποκατάλογοι </a:t>
            </a:r>
            <a:r>
              <a:rPr lang="en-GB" dirty="0" smtClean="0">
                <a:latin typeface="Arial"/>
                <a:cs typeface="Arial"/>
              </a:rPr>
              <a:t>dir1 &amp; dir2.</a:t>
            </a:r>
          </a:p>
          <a:p>
            <a:r>
              <a:rPr lang="el-GR" dirty="0" smtClean="0">
                <a:latin typeface="Arial"/>
                <a:cs typeface="Arial"/>
              </a:rPr>
              <a:t>Αν θέλω να δω τι υπάρχει στον </a:t>
            </a:r>
            <a:r>
              <a:rPr lang="en-GB" dirty="0" smtClean="0">
                <a:latin typeface="Arial"/>
                <a:cs typeface="Arial"/>
              </a:rPr>
              <a:t>dir3 </a:t>
            </a:r>
            <a:r>
              <a:rPr lang="el-GR" dirty="0" smtClean="0">
                <a:latin typeface="Arial"/>
                <a:cs typeface="Arial"/>
              </a:rPr>
              <a:t>ενώ ακόμα βρίσκομαι στο </a:t>
            </a:r>
            <a:r>
              <a:rPr lang="en-GB" dirty="0" smtClean="0">
                <a:latin typeface="Arial"/>
                <a:cs typeface="Arial"/>
              </a:rPr>
              <a:t>PC1, </a:t>
            </a:r>
            <a:r>
              <a:rPr lang="el-GR" dirty="0" smtClean="0">
                <a:latin typeface="Arial"/>
                <a:cs typeface="Arial"/>
              </a:rPr>
              <a:t>πρέπει να δώσω την διεύθυνση του </a:t>
            </a:r>
            <a:r>
              <a:rPr lang="en-GB" dirty="0" smtClean="0">
                <a:latin typeface="Arial"/>
                <a:cs typeface="Arial"/>
              </a:rPr>
              <a:t>directory </a:t>
            </a:r>
            <a:r>
              <a:rPr lang="en-GB" dirty="0" err="1" smtClean="0">
                <a:latin typeface="Arial"/>
                <a:cs typeface="Arial"/>
              </a:rPr>
              <a:t>dir</a:t>
            </a:r>
            <a:r>
              <a:rPr lang="el-GR" dirty="0" smtClean="0">
                <a:latin typeface="Arial"/>
                <a:cs typeface="Arial"/>
              </a:rPr>
              <a:t>3 στην εντολή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ls</a:t>
            </a:r>
            <a:r>
              <a:rPr lang="en-GB" dirty="0" smtClean="0">
                <a:latin typeface="Arial"/>
                <a:cs typeface="Arial"/>
              </a:rPr>
              <a:t>.</a:t>
            </a:r>
          </a:p>
          <a:p>
            <a:endParaRPr lang="en-GB" dirty="0" smtClean="0"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ls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/home/PC1/dir2/dir3</a:t>
            </a:r>
          </a:p>
          <a:p>
            <a:endParaRPr lang="en-GB" dirty="0">
              <a:latin typeface="Arial"/>
              <a:cs typeface="Arial"/>
            </a:endParaRPr>
          </a:p>
          <a:p>
            <a:r>
              <a:rPr lang="en-GB" dirty="0" err="1">
                <a:latin typeface="Arial"/>
                <a:cs typeface="Arial"/>
              </a:rPr>
              <a:t>l</a:t>
            </a:r>
            <a:r>
              <a:rPr lang="en-GB" dirty="0" err="1" smtClean="0">
                <a:latin typeface="Arial"/>
                <a:cs typeface="Arial"/>
              </a:rPr>
              <a:t>s</a:t>
            </a:r>
            <a:r>
              <a:rPr lang="en-GB" dirty="0" smtClean="0">
                <a:latin typeface="Arial"/>
                <a:cs typeface="Arial"/>
              </a:rPr>
              <a:t> –l</a:t>
            </a:r>
          </a:p>
          <a:p>
            <a:r>
              <a:rPr lang="en-GB" dirty="0" smtClean="0">
                <a:latin typeface="Arial"/>
                <a:cs typeface="Arial"/>
              </a:rPr>
              <a:t>To –l </a:t>
            </a:r>
            <a:r>
              <a:rPr lang="el-GR" dirty="0" smtClean="0">
                <a:latin typeface="Arial"/>
                <a:cs typeface="Arial"/>
              </a:rPr>
              <a:t>αλλάζει την μορφοποίηση των αποτελεσμάτων.</a:t>
            </a:r>
          </a:p>
          <a:p>
            <a:endParaRPr lang="el-GR" dirty="0">
              <a:latin typeface="Arial"/>
              <a:cs typeface="Arial"/>
            </a:endParaRPr>
          </a:p>
          <a:p>
            <a:r>
              <a:rPr lang="en-US" dirty="0">
                <a:latin typeface="Arial"/>
                <a:cs typeface="Arial"/>
              </a:rPr>
              <a:t>l</a:t>
            </a:r>
            <a:r>
              <a:rPr lang="en-GB" dirty="0" smtClean="0">
                <a:latin typeface="Arial"/>
                <a:cs typeface="Arial"/>
              </a:rPr>
              <a:t>s –a</a:t>
            </a:r>
          </a:p>
          <a:p>
            <a:r>
              <a:rPr lang="el-GR" dirty="0" smtClean="0">
                <a:latin typeface="Arial"/>
                <a:cs typeface="Arial"/>
              </a:rPr>
              <a:t>μας δείχνει ακόμα και κρυφά αρχεία/</a:t>
            </a:r>
            <a:r>
              <a:rPr lang="en-GB" dirty="0" smtClean="0">
                <a:latin typeface="Arial"/>
                <a:cs typeface="Arial"/>
              </a:rPr>
              <a:t>directories (</a:t>
            </a:r>
            <a:r>
              <a:rPr lang="el-GR" dirty="0" smtClean="0">
                <a:latin typeface="Arial"/>
                <a:cs typeface="Arial"/>
              </a:rPr>
              <a:t>το όνομά τους αρχίζει με την τελεία .</a:t>
            </a:r>
            <a:r>
              <a:rPr lang="en-GB" dirty="0" smtClean="0">
                <a:latin typeface="Arial"/>
                <a:cs typeface="Arial"/>
              </a:rPr>
              <a:t>)</a:t>
            </a:r>
            <a:endParaRPr lang="el-GR" dirty="0" smtClean="0">
              <a:latin typeface="Arial"/>
              <a:cs typeface="Arial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67878" y="3736597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462950" y="319102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2735933" y="3736597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Snip Single Corner Rectangle 23"/>
          <p:cNvSpPr/>
          <p:nvPr/>
        </p:nvSpPr>
        <p:spPr>
          <a:xfrm>
            <a:off x="167878" y="4196130"/>
            <a:ext cx="590143" cy="478366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2348298" y="1614755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17" name="Snip Single Corner Rectangle 16"/>
          <p:cNvSpPr/>
          <p:nvPr/>
        </p:nvSpPr>
        <p:spPr>
          <a:xfrm>
            <a:off x="1020997" y="2188259"/>
            <a:ext cx="590143" cy="478366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</a:t>
            </a:r>
            <a:r>
              <a:rPr lang="el-GR" sz="1200" dirty="0" smtClean="0">
                <a:latin typeface="Arial"/>
                <a:cs typeface="Arial"/>
              </a:rPr>
              <a:t>Χ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3566090" y="4788467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2735933" y="5314402"/>
            <a:ext cx="1670226" cy="105187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dir</a:t>
            </a:r>
            <a:r>
              <a:rPr lang="el-GR" dirty="0" smtClean="0">
                <a:latin typeface="Arial"/>
                <a:cs typeface="Arial"/>
              </a:rPr>
              <a:t>3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686800" y="100554"/>
            <a:ext cx="36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171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latin typeface="Arial"/>
                <a:cs typeface="Arial"/>
              </a:rPr>
              <a:t>Εισαγωγή στο </a:t>
            </a:r>
            <a:r>
              <a:rPr lang="en-GB" dirty="0" smtClean="0">
                <a:latin typeface="Arial"/>
                <a:cs typeface="Arial"/>
              </a:rPr>
              <a:t>Linux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89524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6540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Πλοήγηση στο </a:t>
            </a:r>
            <a:r>
              <a:rPr lang="en-US" sz="2800" dirty="0" smtClean="0">
                <a:latin typeface="Arial"/>
                <a:cs typeface="Arial"/>
              </a:rPr>
              <a:t>Linux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20128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695481" y="160346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51993" y="2129395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51993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54837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75159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93931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71582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974426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194748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803383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023705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244027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00539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522972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743294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242477" y="107752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1051993" y="31812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40046" y="3718495"/>
            <a:ext cx="365388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624656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844978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063750" y="37154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1173202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393524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612296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PC3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032955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624656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034515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254837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583061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803383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146935" y="3616203"/>
            <a:ext cx="390704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Αν βρίσκομαι στο </a:t>
            </a:r>
            <a:r>
              <a:rPr lang="en-GB" dirty="0" smtClean="0">
                <a:latin typeface="Arial"/>
                <a:cs typeface="Arial"/>
              </a:rPr>
              <a:t>home, </a:t>
            </a:r>
            <a:r>
              <a:rPr lang="el-GR" dirty="0" smtClean="0">
                <a:latin typeface="Arial"/>
                <a:cs typeface="Arial"/>
              </a:rPr>
              <a:t>πώς μπορώ με μια μόνο εντολή να πάω στο </a:t>
            </a:r>
            <a:r>
              <a:rPr lang="en-GB" dirty="0" smtClean="0">
                <a:latin typeface="Arial"/>
                <a:cs typeface="Arial"/>
              </a:rPr>
              <a:t>dir1 </a:t>
            </a:r>
            <a:r>
              <a:rPr lang="el-GR" dirty="0" smtClean="0">
                <a:latin typeface="Arial"/>
                <a:cs typeface="Arial"/>
              </a:rPr>
              <a:t>του </a:t>
            </a:r>
            <a:r>
              <a:rPr lang="en-GB" dirty="0" smtClean="0">
                <a:latin typeface="Arial"/>
                <a:cs typeface="Arial"/>
              </a:rPr>
              <a:t>PC3;</a:t>
            </a:r>
          </a:p>
          <a:p>
            <a:endParaRPr lang="en-GB" dirty="0" smtClean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3473599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475159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695481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3023705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4244027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4096037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131240" y="1077525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5411923" y="1181483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8" name="4-Point Star 7"/>
          <p:cNvSpPr/>
          <p:nvPr/>
        </p:nvSpPr>
        <p:spPr>
          <a:xfrm>
            <a:off x="600539" y="2640773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52" name="Down Arrow 51"/>
          <p:cNvSpPr/>
          <p:nvPr/>
        </p:nvSpPr>
        <p:spPr>
          <a:xfrm rot="19580419">
            <a:off x="2091968" y="2761799"/>
            <a:ext cx="355592" cy="3422852"/>
          </a:xfrm>
          <a:prstGeom prst="downArrow">
            <a:avLst>
              <a:gd name="adj1" fmla="val 17793"/>
              <a:gd name="adj2" fmla="val 5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686800" y="100554"/>
            <a:ext cx="36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6132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6540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Πλοήγηση στο </a:t>
            </a:r>
            <a:r>
              <a:rPr lang="en-US" sz="2800" dirty="0" smtClean="0">
                <a:latin typeface="Arial"/>
                <a:cs typeface="Arial"/>
              </a:rPr>
              <a:t>Linux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20128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695481" y="160346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51993" y="2129395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51993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54837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75159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93931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71582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974426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194748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803383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023705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244027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00539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522972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743294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242477" y="107752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1051993" y="31812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40046" y="3718495"/>
            <a:ext cx="365388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624656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844978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063750" y="37154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1173202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393524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612296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PC3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032955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624656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034515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254837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583061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803383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211080" y="3410955"/>
            <a:ext cx="390704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Δίνω το πλήρες μονοπάτι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n-GB" dirty="0" smtClean="0">
                <a:latin typeface="Arial"/>
                <a:cs typeface="Arial"/>
              </a:rPr>
              <a:t>cd /home/PC3/dir1 </a:t>
            </a:r>
          </a:p>
          <a:p>
            <a:r>
              <a:rPr lang="el-GR" dirty="0" smtClean="0">
                <a:latin typeface="Arial"/>
                <a:cs typeface="Arial"/>
              </a:rPr>
              <a:t>Ή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Δίνω το μονοπάτι από την θέση που βρίσκομαι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n-GB" dirty="0" smtClean="0">
                <a:latin typeface="Arial"/>
                <a:cs typeface="Arial"/>
              </a:rPr>
              <a:t>cd ./PC3/dir1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Θα δουλέψει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η παρακάτω εντολή αν βρίσκομαι στο </a:t>
            </a:r>
            <a:r>
              <a:rPr lang="en-GB" dirty="0" smtClean="0">
                <a:latin typeface="Arial"/>
                <a:cs typeface="Arial"/>
              </a:rPr>
              <a:t>home; </a:t>
            </a:r>
            <a:r>
              <a:rPr lang="el-GR" dirty="0" smtClean="0">
                <a:latin typeface="Arial"/>
                <a:cs typeface="Arial"/>
              </a:rPr>
              <a:t>Γιατί</a:t>
            </a:r>
            <a:r>
              <a:rPr lang="en-GB" dirty="0" smtClean="0">
                <a:latin typeface="Arial"/>
                <a:cs typeface="Arial"/>
              </a:rPr>
              <a:t>;</a:t>
            </a:r>
          </a:p>
          <a:p>
            <a:r>
              <a:rPr lang="en-GB" dirty="0" smtClean="0">
                <a:latin typeface="Arial"/>
                <a:cs typeface="Arial"/>
              </a:rPr>
              <a:t>cd /PC3/dir1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3473599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475159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695481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3023705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4244027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4096037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131240" y="1077525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5411923" y="1181483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8" name="4-Point Star 7"/>
          <p:cNvSpPr/>
          <p:nvPr/>
        </p:nvSpPr>
        <p:spPr>
          <a:xfrm>
            <a:off x="600539" y="2640773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52" name="Down Arrow 51"/>
          <p:cNvSpPr/>
          <p:nvPr/>
        </p:nvSpPr>
        <p:spPr>
          <a:xfrm rot="19570615">
            <a:off x="2099224" y="2761307"/>
            <a:ext cx="355592" cy="3435360"/>
          </a:xfrm>
          <a:prstGeom prst="downArrow">
            <a:avLst>
              <a:gd name="adj1" fmla="val 17793"/>
              <a:gd name="adj2" fmla="val 5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686800" y="100554"/>
            <a:ext cx="36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3121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6540"/>
          </a:xfrm>
        </p:spPr>
        <p:txBody>
          <a:bodyPr>
            <a:noAutofit/>
          </a:bodyPr>
          <a:lstStyle/>
          <a:p>
            <a:r>
              <a:rPr lang="en-GB" sz="2800" dirty="0" smtClean="0">
                <a:latin typeface="Arial"/>
                <a:cs typeface="Arial"/>
              </a:rPr>
              <a:t>Login </a:t>
            </a:r>
            <a:r>
              <a:rPr lang="el-GR" sz="2800" dirty="0" smtClean="0">
                <a:latin typeface="Arial"/>
                <a:cs typeface="Arial"/>
              </a:rPr>
              <a:t>ως </a:t>
            </a:r>
            <a:r>
              <a:rPr lang="en-GB" sz="2800" dirty="0" smtClean="0">
                <a:latin typeface="Arial"/>
                <a:cs typeface="Arial"/>
              </a:rPr>
              <a:t>guest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20128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695481" y="160346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51993" y="2129395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51993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54837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75159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93931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71582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974426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194748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803383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023705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244027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00539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522972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tmp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743294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242477" y="107752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6974426" y="3192560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788737" y="4339257"/>
            <a:ext cx="7288639" cy="82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6522972" y="3492806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"/>
                <a:cs typeface="Arial"/>
              </a:rPr>
              <a:t>g</a:t>
            </a:r>
            <a:r>
              <a:rPr lang="en-GB" dirty="0" smtClean="0">
                <a:latin typeface="Arial"/>
                <a:cs typeface="Arial"/>
              </a:rPr>
              <a:t>uest-xxx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30047" y="4651946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latin typeface="Arial"/>
                <a:cs typeface="Arial"/>
              </a:rPr>
              <a:t>Desktop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1179243" y="4651946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latin typeface="Arial"/>
                <a:cs typeface="Arial"/>
              </a:rPr>
              <a:t>Downloads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7641587" y="4645171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Videos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5506436" y="4644057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Public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79710" y="5535789"/>
            <a:ext cx="871723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>
                <a:latin typeface="Arial"/>
                <a:cs typeface="Arial"/>
              </a:rPr>
              <a:t>Επειδή έκανα </a:t>
            </a:r>
            <a:r>
              <a:rPr lang="en-GB" sz="1600" dirty="0" smtClean="0">
                <a:latin typeface="Arial"/>
                <a:cs typeface="Arial"/>
              </a:rPr>
              <a:t>login as guest, </a:t>
            </a:r>
            <a:r>
              <a:rPr lang="el-GR" sz="1600" dirty="0" smtClean="0">
                <a:latin typeface="Arial"/>
                <a:cs typeface="Arial"/>
              </a:rPr>
              <a:t>δημιουργείται ένας προσωρινός λογαριασμός στο </a:t>
            </a:r>
            <a:r>
              <a:rPr lang="en-GB" sz="1600" dirty="0" smtClean="0">
                <a:latin typeface="Arial"/>
                <a:cs typeface="Arial"/>
              </a:rPr>
              <a:t>/</a:t>
            </a:r>
            <a:r>
              <a:rPr lang="en-GB" sz="1600" dirty="0" err="1" smtClean="0">
                <a:latin typeface="Arial"/>
                <a:cs typeface="Arial"/>
              </a:rPr>
              <a:t>tmp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l-GR" sz="1600" dirty="0" smtClean="0">
                <a:latin typeface="Arial"/>
                <a:cs typeface="Arial"/>
              </a:rPr>
              <a:t>που ονομάζεται </a:t>
            </a:r>
            <a:r>
              <a:rPr lang="en-GB" sz="1600" dirty="0" smtClean="0">
                <a:latin typeface="Arial"/>
                <a:cs typeface="Arial"/>
              </a:rPr>
              <a:t>guest-xxx</a:t>
            </a:r>
            <a:r>
              <a:rPr lang="el-GR" sz="1600" dirty="0" smtClean="0">
                <a:latin typeface="Arial"/>
                <a:cs typeface="Arial"/>
              </a:rPr>
              <a:t>,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l-GR" sz="1600" dirty="0" smtClean="0">
                <a:latin typeface="Arial"/>
                <a:cs typeface="Arial"/>
              </a:rPr>
              <a:t>όπου </a:t>
            </a:r>
            <a:r>
              <a:rPr lang="en-GB" sz="1600" dirty="0" smtClean="0">
                <a:latin typeface="Arial"/>
                <a:cs typeface="Arial"/>
              </a:rPr>
              <a:t>xxx </a:t>
            </a:r>
            <a:r>
              <a:rPr lang="el-GR" sz="1600" dirty="0" smtClean="0">
                <a:latin typeface="Arial"/>
                <a:cs typeface="Arial"/>
              </a:rPr>
              <a:t>είναι τυχαία γράμματα και νούμερα που αλλάζουν κάθε φορά.</a:t>
            </a:r>
          </a:p>
          <a:p>
            <a:r>
              <a:rPr lang="el-GR" sz="1600" dirty="0" smtClean="0">
                <a:latin typeface="Arial"/>
                <a:cs typeface="Arial"/>
              </a:rPr>
              <a:t>Οτιδήποτε δημιουργήσω σε αυτό τον λογαριασμό καταστρέφεται με το </a:t>
            </a:r>
            <a:r>
              <a:rPr lang="en-GB" sz="1600" dirty="0" smtClean="0">
                <a:latin typeface="Arial"/>
                <a:cs typeface="Arial"/>
              </a:rPr>
              <a:t>logout.</a:t>
            </a:r>
          </a:p>
          <a:p>
            <a:endParaRPr lang="en-US" dirty="0">
              <a:latin typeface="Arial"/>
              <a:cs typeface="Arial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2254837" y="4654438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Documents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3339569" y="465853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Music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31240" y="1077525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5411923" y="1181483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8" name="4-Point Star 7"/>
          <p:cNvSpPr/>
          <p:nvPr/>
        </p:nvSpPr>
        <p:spPr>
          <a:xfrm>
            <a:off x="6522972" y="3657630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>
            <a:off x="6975884" y="4042659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8077376" y="4339257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1618654" y="4339257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ounded Rectangle 54"/>
          <p:cNvSpPr/>
          <p:nvPr/>
        </p:nvSpPr>
        <p:spPr>
          <a:xfrm>
            <a:off x="4410572" y="465853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Pictures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524430" y="4649223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Templates</a:t>
            </a:r>
            <a:endParaRPr lang="en-US" sz="1000" dirty="0">
              <a:latin typeface="Arial"/>
              <a:cs typeface="Arial"/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788737" y="4347459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2706291" y="4357840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794480" y="4347459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4817442" y="4352625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5958734" y="4348573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7113765" y="4361941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8686800" y="100554"/>
            <a:ext cx="351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112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6540"/>
          </a:xfrm>
        </p:spPr>
        <p:txBody>
          <a:bodyPr>
            <a:noAutofit/>
          </a:bodyPr>
          <a:lstStyle/>
          <a:p>
            <a:r>
              <a:rPr lang="en-GB" sz="2800" dirty="0" smtClean="0">
                <a:latin typeface="Arial"/>
                <a:cs typeface="Arial"/>
              </a:rPr>
              <a:t>Login </a:t>
            </a:r>
            <a:r>
              <a:rPr lang="el-GR" sz="2800" dirty="0" smtClean="0">
                <a:latin typeface="Arial"/>
                <a:cs typeface="Arial"/>
              </a:rPr>
              <a:t>ως </a:t>
            </a:r>
            <a:r>
              <a:rPr lang="en-GB" sz="2800" dirty="0" smtClean="0">
                <a:latin typeface="Arial"/>
                <a:cs typeface="Arial"/>
              </a:rPr>
              <a:t>guest - </a:t>
            </a:r>
            <a:r>
              <a:rPr lang="en-GB" sz="2800" dirty="0" err="1" smtClean="0">
                <a:latin typeface="Arial"/>
                <a:cs typeface="Arial"/>
              </a:rPr>
              <a:t>pwd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20128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695481" y="160346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51993" y="2129395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51993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54837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75159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93931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71582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974426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194748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803383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023705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244027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00539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522972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tmp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743294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242477" y="107752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6974426" y="3192560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788737" y="4339257"/>
            <a:ext cx="7288639" cy="82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6522972" y="3492806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"/>
                <a:cs typeface="Arial"/>
              </a:rPr>
              <a:t>g</a:t>
            </a:r>
            <a:r>
              <a:rPr lang="en-GB" dirty="0" smtClean="0">
                <a:latin typeface="Arial"/>
                <a:cs typeface="Arial"/>
              </a:rPr>
              <a:t>uest-xxx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30047" y="4651946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latin typeface="Arial"/>
                <a:cs typeface="Arial"/>
              </a:rPr>
              <a:t>Desktop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1179243" y="4651946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latin typeface="Arial"/>
                <a:cs typeface="Arial"/>
              </a:rPr>
              <a:t>Downloads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7641587" y="4645171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Videos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5506436" y="4644057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Public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79710" y="5535789"/>
            <a:ext cx="871723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>
                <a:latin typeface="Arial"/>
                <a:cs typeface="Arial"/>
              </a:rPr>
              <a:t>Με το που κάνω </a:t>
            </a:r>
            <a:r>
              <a:rPr lang="en-GB" sz="1600" dirty="0" smtClean="0">
                <a:latin typeface="Arial"/>
                <a:cs typeface="Arial"/>
              </a:rPr>
              <a:t>login as guest, </a:t>
            </a:r>
            <a:r>
              <a:rPr lang="el-GR" sz="1600" dirty="0" smtClean="0">
                <a:latin typeface="Arial"/>
                <a:cs typeface="Arial"/>
              </a:rPr>
              <a:t>ξεκινάω από την κορυφή των </a:t>
            </a:r>
            <a:r>
              <a:rPr lang="en-GB" sz="1600" dirty="0" smtClean="0">
                <a:latin typeface="Arial"/>
                <a:cs typeface="Arial"/>
              </a:rPr>
              <a:t>directories </a:t>
            </a:r>
            <a:r>
              <a:rPr lang="el-GR" sz="1600" dirty="0" smtClean="0">
                <a:latin typeface="Arial"/>
                <a:cs typeface="Arial"/>
              </a:rPr>
              <a:t>που ανήκουν στον </a:t>
            </a:r>
            <a:r>
              <a:rPr lang="en-GB" sz="1600" dirty="0" smtClean="0">
                <a:latin typeface="Arial"/>
                <a:cs typeface="Arial"/>
              </a:rPr>
              <a:t>guest. </a:t>
            </a:r>
            <a:r>
              <a:rPr lang="el-GR" sz="1600" dirty="0" smtClean="0">
                <a:latin typeface="Arial"/>
                <a:cs typeface="Arial"/>
              </a:rPr>
              <a:t>Για να δω που βρίσκομαι, εκτελώ</a:t>
            </a:r>
            <a:r>
              <a:rPr lang="en-GB" sz="1600" dirty="0" smtClean="0">
                <a:latin typeface="Arial"/>
                <a:cs typeface="Arial"/>
              </a:rPr>
              <a:t>:</a:t>
            </a:r>
          </a:p>
          <a:p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pwd</a:t>
            </a:r>
            <a:endParaRPr lang="en-GB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sz="1600" dirty="0" smtClean="0">
                <a:latin typeface="Arial"/>
                <a:cs typeface="Arial"/>
              </a:rPr>
              <a:t>Το </a:t>
            </a:r>
            <a:r>
              <a:rPr lang="en-GB" sz="1600" dirty="0" smtClean="0">
                <a:latin typeface="Arial"/>
                <a:cs typeface="Arial"/>
              </a:rPr>
              <a:t>terminal </a:t>
            </a:r>
            <a:r>
              <a:rPr lang="el-GR" sz="1600" dirty="0" smtClean="0">
                <a:latin typeface="Arial"/>
                <a:cs typeface="Arial"/>
              </a:rPr>
              <a:t>δείχνει</a:t>
            </a:r>
            <a:r>
              <a:rPr lang="en-GB" sz="1600" dirty="0" smtClean="0">
                <a:latin typeface="Arial"/>
                <a:cs typeface="Arial"/>
              </a:rPr>
              <a:t>: /</a:t>
            </a:r>
            <a:r>
              <a:rPr lang="en-GB" sz="1600" dirty="0" err="1" smtClean="0">
                <a:latin typeface="Arial"/>
                <a:cs typeface="Arial"/>
              </a:rPr>
              <a:t>tmp</a:t>
            </a:r>
            <a:r>
              <a:rPr lang="en-GB" sz="1600" dirty="0" smtClean="0">
                <a:latin typeface="Arial"/>
                <a:cs typeface="Arial"/>
              </a:rPr>
              <a:t>/guest-xxx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2254837" y="4654438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Documents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3339569" y="465853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Music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31240" y="1077525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5411923" y="1181483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8" name="4-Point Star 7"/>
          <p:cNvSpPr/>
          <p:nvPr/>
        </p:nvSpPr>
        <p:spPr>
          <a:xfrm>
            <a:off x="6522972" y="3657630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>
            <a:off x="6975884" y="4042659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8077376" y="4339257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1618654" y="4339257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ounded Rectangle 54"/>
          <p:cNvSpPr/>
          <p:nvPr/>
        </p:nvSpPr>
        <p:spPr>
          <a:xfrm>
            <a:off x="4410572" y="465853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Pictures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524430" y="4649223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Templates</a:t>
            </a:r>
            <a:endParaRPr lang="en-US" sz="1000" dirty="0">
              <a:latin typeface="Arial"/>
              <a:cs typeface="Arial"/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788737" y="4347459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2706291" y="4357840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794480" y="4347459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4817442" y="4352625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5958734" y="4348573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7113765" y="4361941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8686800" y="100554"/>
            <a:ext cx="351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5127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6540"/>
          </a:xfrm>
        </p:spPr>
        <p:txBody>
          <a:bodyPr>
            <a:noAutofit/>
          </a:bodyPr>
          <a:lstStyle/>
          <a:p>
            <a:r>
              <a:rPr lang="en-GB" sz="2800" dirty="0" smtClean="0">
                <a:latin typeface="Arial"/>
                <a:cs typeface="Arial"/>
              </a:rPr>
              <a:t>Login </a:t>
            </a:r>
            <a:r>
              <a:rPr lang="el-GR" sz="2800" dirty="0" smtClean="0">
                <a:latin typeface="Arial"/>
                <a:cs typeface="Arial"/>
              </a:rPr>
              <a:t>ως </a:t>
            </a:r>
            <a:r>
              <a:rPr lang="en-GB" sz="2800" dirty="0" smtClean="0">
                <a:latin typeface="Arial"/>
                <a:cs typeface="Arial"/>
              </a:rPr>
              <a:t>guest - </a:t>
            </a:r>
            <a:r>
              <a:rPr lang="en-GB" sz="2800" dirty="0" err="1" smtClean="0">
                <a:latin typeface="Arial"/>
                <a:cs typeface="Arial"/>
              </a:rPr>
              <a:t>ls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20128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695481" y="160346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51993" y="2129395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51993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54837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75159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93931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71582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974426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194748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803383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023705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244027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00539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522972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tmp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743294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242477" y="107752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6974426" y="3192560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788737" y="4339257"/>
            <a:ext cx="7288639" cy="82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6522972" y="3492806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"/>
                <a:cs typeface="Arial"/>
              </a:rPr>
              <a:t>g</a:t>
            </a:r>
            <a:r>
              <a:rPr lang="en-GB" dirty="0" smtClean="0">
                <a:latin typeface="Arial"/>
                <a:cs typeface="Arial"/>
              </a:rPr>
              <a:t>uest-xxx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30047" y="4651946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latin typeface="Arial"/>
                <a:cs typeface="Arial"/>
              </a:rPr>
              <a:t>Desktop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1179243" y="4651946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latin typeface="Arial"/>
                <a:cs typeface="Arial"/>
              </a:rPr>
              <a:t>Downloads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7641587" y="4645171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Videos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5506436" y="4644057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Public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40632" y="5535789"/>
            <a:ext cx="88354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>
                <a:latin typeface="Arial"/>
                <a:cs typeface="Arial"/>
              </a:rPr>
              <a:t>Για να δω τι </a:t>
            </a:r>
            <a:r>
              <a:rPr lang="en-GB" sz="1600" dirty="0" smtClean="0">
                <a:latin typeface="Arial"/>
                <a:cs typeface="Arial"/>
              </a:rPr>
              <a:t>directories &amp; files </a:t>
            </a:r>
            <a:r>
              <a:rPr lang="el-GR" sz="1600" dirty="0" smtClean="0">
                <a:latin typeface="Arial"/>
                <a:cs typeface="Arial"/>
              </a:rPr>
              <a:t>υπάρχουν στο </a:t>
            </a:r>
            <a:r>
              <a:rPr lang="en-GB" sz="1600" dirty="0" smtClean="0">
                <a:latin typeface="Arial"/>
                <a:cs typeface="Arial"/>
              </a:rPr>
              <a:t>directory /</a:t>
            </a:r>
            <a:r>
              <a:rPr lang="en-GB" sz="1600" dirty="0" err="1" smtClean="0">
                <a:latin typeface="Arial"/>
                <a:cs typeface="Arial"/>
              </a:rPr>
              <a:t>tmp</a:t>
            </a:r>
            <a:r>
              <a:rPr lang="en-GB" sz="1600" dirty="0" smtClean="0">
                <a:latin typeface="Arial"/>
                <a:cs typeface="Arial"/>
              </a:rPr>
              <a:t>/guest-xxx</a:t>
            </a:r>
            <a:r>
              <a:rPr lang="el-GR" sz="1600" dirty="0" smtClean="0">
                <a:latin typeface="Arial"/>
                <a:cs typeface="Arial"/>
              </a:rPr>
              <a:t> εκτελώ</a:t>
            </a:r>
          </a:p>
          <a:p>
            <a:r>
              <a:rPr lang="en-US" sz="1600" dirty="0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s</a:t>
            </a:r>
          </a:p>
          <a:p>
            <a:r>
              <a:rPr lang="el-GR" sz="1600" dirty="0" smtClean="0">
                <a:latin typeface="Arial"/>
                <a:cs typeface="Arial"/>
              </a:rPr>
              <a:t>Εκτελέστε επίσης την εντολή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ls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–l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l-GR" sz="1600" dirty="0" smtClean="0">
                <a:latin typeface="Arial"/>
                <a:cs typeface="Arial"/>
              </a:rPr>
              <a:t>και μετά την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ls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–a</a:t>
            </a:r>
            <a:r>
              <a:rPr lang="el-GR" sz="1600" dirty="0" smtClean="0">
                <a:latin typeface="Arial"/>
                <a:cs typeface="Arial"/>
              </a:rPr>
              <a:t> και μετά την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ls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–al</a:t>
            </a:r>
            <a:endParaRPr lang="el-GR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sz="1600" dirty="0" smtClean="0">
                <a:latin typeface="Arial"/>
                <a:cs typeface="Arial"/>
              </a:rPr>
              <a:t>Τι παρατηρήσατε?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2254837" y="4654438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Documents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3339569" y="465853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Music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31240" y="1077525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5411923" y="1181483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8" name="4-Point Star 7"/>
          <p:cNvSpPr/>
          <p:nvPr/>
        </p:nvSpPr>
        <p:spPr>
          <a:xfrm>
            <a:off x="6522972" y="3657630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>
            <a:off x="6975884" y="4042659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8077376" y="4339257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1618654" y="4339257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ounded Rectangle 54"/>
          <p:cNvSpPr/>
          <p:nvPr/>
        </p:nvSpPr>
        <p:spPr>
          <a:xfrm>
            <a:off x="4410572" y="465853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Pictures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524430" y="4649223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Templates</a:t>
            </a:r>
            <a:endParaRPr lang="en-US" sz="1000" dirty="0">
              <a:latin typeface="Arial"/>
              <a:cs typeface="Arial"/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788737" y="4347459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2706291" y="4357840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794480" y="4347459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4817442" y="4352625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5958734" y="4348573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7113765" y="4361941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8686800" y="100554"/>
            <a:ext cx="351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2358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Πληκτρολογήστε </a:t>
            </a:r>
            <a:r>
              <a:rPr lang="el-GR" sz="2400" dirty="0" smtClean="0"/>
              <a:t>την εντολ</a:t>
            </a:r>
            <a:r>
              <a:rPr lang="el-GR" sz="2400" dirty="0" smtClean="0"/>
              <a:t>ή </a:t>
            </a:r>
            <a:r>
              <a:rPr lang="en-GB" sz="2400" dirty="0" smtClean="0"/>
              <a:t>clear </a:t>
            </a:r>
            <a:r>
              <a:rPr lang="el-GR" sz="2400" dirty="0" smtClean="0"/>
              <a:t>για να σβήσει ότι υπήρχε γραμμένο στο </a:t>
            </a:r>
            <a:r>
              <a:rPr lang="en-GB" sz="2400" dirty="0" smtClean="0"/>
              <a:t>terminal.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8686800" y="100554"/>
            <a:ext cx="351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196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42" y="173149"/>
            <a:ext cx="4596389" cy="456540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Μετακίνηση με το </a:t>
            </a:r>
            <a:r>
              <a:rPr lang="en-GB" sz="2800" dirty="0" smtClean="0">
                <a:latin typeface="Arial"/>
                <a:cs typeface="Arial"/>
              </a:rPr>
              <a:t>cd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20128" y="21368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695481" y="1322732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51993" y="1848667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51993" y="1848667"/>
            <a:ext cx="0" cy="2636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54837" y="1848667"/>
            <a:ext cx="0" cy="2636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75159" y="1848667"/>
            <a:ext cx="0" cy="2636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93931" y="1845602"/>
            <a:ext cx="1550" cy="2666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71582" y="1845602"/>
            <a:ext cx="0" cy="2666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974426" y="1845602"/>
            <a:ext cx="0" cy="2666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194748" y="1845602"/>
            <a:ext cx="0" cy="2666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803383" y="21368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023705" y="21368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244027" y="213990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00539" y="213990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522972" y="213990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tmp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743294" y="21368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242477" y="796797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6974426" y="2677130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788737" y="3823827"/>
            <a:ext cx="7288639" cy="82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6522972" y="2977376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"/>
                <a:cs typeface="Arial"/>
              </a:rPr>
              <a:t>g</a:t>
            </a:r>
            <a:r>
              <a:rPr lang="en-GB" dirty="0" smtClean="0">
                <a:latin typeface="Arial"/>
                <a:cs typeface="Arial"/>
              </a:rPr>
              <a:t>uest-xxx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30047" y="4150322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latin typeface="Arial"/>
                <a:cs typeface="Arial"/>
              </a:rPr>
              <a:t>Desktop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1179243" y="4136516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latin typeface="Arial"/>
                <a:cs typeface="Arial"/>
              </a:rPr>
              <a:t>Downloads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7641587" y="4129741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Videos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5506436" y="4128627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Public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94248" y="4997180"/>
            <a:ext cx="88354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>
                <a:latin typeface="Arial"/>
                <a:cs typeface="Arial"/>
              </a:rPr>
              <a:t>Μετακινηθείτε στο </a:t>
            </a:r>
            <a:r>
              <a:rPr lang="en-GB" sz="1600" dirty="0" smtClean="0">
                <a:latin typeface="Arial"/>
                <a:cs typeface="Arial"/>
              </a:rPr>
              <a:t>directory Desktop </a:t>
            </a:r>
            <a:r>
              <a:rPr lang="el-GR" sz="1600" dirty="0" smtClean="0">
                <a:latin typeface="Arial"/>
                <a:cs typeface="Arial"/>
              </a:rPr>
              <a:t>εκτελώντας</a:t>
            </a:r>
            <a:r>
              <a:rPr lang="en-GB" sz="1600" dirty="0" smtClean="0">
                <a:latin typeface="Arial"/>
                <a:cs typeface="Arial"/>
              </a:rPr>
              <a:t>: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cd Desktop</a:t>
            </a:r>
          </a:p>
          <a:p>
            <a:r>
              <a:rPr lang="el-GR" sz="1600" dirty="0" smtClean="0">
                <a:latin typeface="Arial"/>
                <a:cs typeface="Arial"/>
              </a:rPr>
              <a:t>Για να </a:t>
            </a:r>
            <a:r>
              <a:rPr lang="el-GR" sz="1600" dirty="0" smtClean="0">
                <a:latin typeface="Arial"/>
                <a:cs typeface="Arial"/>
              </a:rPr>
              <a:t>βεβαιωθε</a:t>
            </a:r>
            <a:r>
              <a:rPr lang="el-GR" sz="1600" dirty="0" smtClean="0">
                <a:latin typeface="Arial"/>
                <a:cs typeface="Arial"/>
              </a:rPr>
              <a:t>ί</a:t>
            </a:r>
            <a:r>
              <a:rPr lang="el-GR" sz="1600" dirty="0" smtClean="0">
                <a:latin typeface="Arial"/>
                <a:cs typeface="Arial"/>
              </a:rPr>
              <a:t>τε </a:t>
            </a:r>
            <a:r>
              <a:rPr lang="el-GR" sz="1600" dirty="0" smtClean="0">
                <a:latin typeface="Arial"/>
                <a:cs typeface="Arial"/>
              </a:rPr>
              <a:t>ότι βρίσκεστε εκεί εκτελέστε</a:t>
            </a:r>
            <a:r>
              <a:rPr lang="en-GB" sz="1600" dirty="0" smtClean="0">
                <a:latin typeface="Arial"/>
                <a:cs typeface="Arial"/>
              </a:rPr>
              <a:t>: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pwd</a:t>
            </a:r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.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Ποιά είναι η διεύθυνση του 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Desktop?</a:t>
            </a:r>
          </a:p>
          <a:p>
            <a:r>
              <a:rPr lang="el-GR" sz="1600" dirty="0" smtClean="0">
                <a:latin typeface="Arial"/>
                <a:cs typeface="Arial"/>
              </a:rPr>
              <a:t>Για να δείτε τι υπάρχει στο </a:t>
            </a:r>
            <a:r>
              <a:rPr lang="en-GB" sz="1600" dirty="0" smtClean="0">
                <a:latin typeface="Arial"/>
                <a:cs typeface="Arial"/>
              </a:rPr>
              <a:t>Desktop </a:t>
            </a:r>
            <a:r>
              <a:rPr lang="el-GR" sz="1600" dirty="0" smtClean="0">
                <a:latin typeface="Arial"/>
                <a:cs typeface="Arial"/>
              </a:rPr>
              <a:t>εκτελέστε</a:t>
            </a:r>
            <a:r>
              <a:rPr lang="en-GB" sz="1600" dirty="0" smtClean="0">
                <a:latin typeface="Arial"/>
                <a:cs typeface="Arial"/>
              </a:rPr>
              <a:t>:</a:t>
            </a:r>
            <a:r>
              <a:rPr lang="el-GR" sz="1600" dirty="0" smtClean="0">
                <a:latin typeface="Arial"/>
                <a:cs typeface="Arial"/>
              </a:rPr>
              <a:t>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ls</a:t>
            </a:r>
            <a:endParaRPr lang="en-GB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sz="1600" dirty="0" smtClean="0">
                <a:latin typeface="Arial"/>
                <a:cs typeface="Arial"/>
              </a:rPr>
              <a:t>Υπάρχει κάτι?</a:t>
            </a:r>
          </a:p>
          <a:p>
            <a:r>
              <a:rPr lang="el-GR" sz="1600" dirty="0" smtClean="0">
                <a:latin typeface="Arial"/>
                <a:cs typeface="Arial"/>
              </a:rPr>
              <a:t>Αν θέλετε να επιστρέψετε ένα επίπεδο παραπάνω, δηλαδή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l-GR" sz="1600" dirty="0" smtClean="0">
                <a:latin typeface="Arial"/>
                <a:cs typeface="Arial"/>
              </a:rPr>
              <a:t>στο </a:t>
            </a:r>
            <a:r>
              <a:rPr lang="en-GB" sz="1600" dirty="0" smtClean="0">
                <a:latin typeface="Arial"/>
                <a:cs typeface="Arial"/>
              </a:rPr>
              <a:t>/</a:t>
            </a:r>
            <a:r>
              <a:rPr lang="en-GB" sz="1600" dirty="0" err="1" smtClean="0">
                <a:latin typeface="Arial"/>
                <a:cs typeface="Arial"/>
              </a:rPr>
              <a:t>tmp</a:t>
            </a:r>
            <a:r>
              <a:rPr lang="en-GB" sz="1600" dirty="0" smtClean="0">
                <a:latin typeface="Arial"/>
                <a:cs typeface="Arial"/>
              </a:rPr>
              <a:t>/guest-xxx </a:t>
            </a:r>
            <a:r>
              <a:rPr lang="el-GR" sz="1600" dirty="0" smtClean="0">
                <a:latin typeface="Arial"/>
                <a:cs typeface="Arial"/>
              </a:rPr>
              <a:t>εκτελέστε</a:t>
            </a:r>
            <a:r>
              <a:rPr lang="en-GB" sz="1600" dirty="0" smtClean="0">
                <a:latin typeface="Arial"/>
                <a:cs typeface="Arial"/>
              </a:rPr>
              <a:t>:</a:t>
            </a:r>
            <a:r>
              <a:rPr lang="el-GR" sz="1600" dirty="0" smtClean="0">
                <a:latin typeface="Arial"/>
                <a:cs typeface="Arial"/>
              </a:rPr>
              <a:t>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cd ..</a:t>
            </a:r>
          </a:p>
          <a:p>
            <a:r>
              <a:rPr lang="el-GR" sz="1600" dirty="0" smtClean="0">
                <a:latin typeface="Arial"/>
                <a:cs typeface="Arial"/>
              </a:rPr>
              <a:t>Μετά </a:t>
            </a:r>
            <a:r>
              <a:rPr lang="el-GR" sz="1600" dirty="0">
                <a:latin typeface="Arial"/>
                <a:cs typeface="Arial"/>
              </a:rPr>
              <a:t>ε</a:t>
            </a:r>
            <a:r>
              <a:rPr lang="el-GR" sz="1600" dirty="0" smtClean="0">
                <a:latin typeface="Arial"/>
                <a:cs typeface="Arial"/>
              </a:rPr>
              <a:t>πιστρέψτε πάλι στο </a:t>
            </a:r>
            <a:r>
              <a:rPr lang="en-GB" sz="1600" dirty="0" smtClean="0">
                <a:latin typeface="Arial"/>
                <a:cs typeface="Arial"/>
              </a:rPr>
              <a:t>Desktop.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2254837" y="4139008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Documents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3339569" y="414310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Music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31240" y="796797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5411923" y="900755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8" name="4-Point Star 7"/>
          <p:cNvSpPr/>
          <p:nvPr/>
        </p:nvSpPr>
        <p:spPr>
          <a:xfrm>
            <a:off x="6522972" y="3142200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>
            <a:off x="6975884" y="3527229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8077376" y="3823827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1618654" y="3823827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ounded Rectangle 54"/>
          <p:cNvSpPr/>
          <p:nvPr/>
        </p:nvSpPr>
        <p:spPr>
          <a:xfrm>
            <a:off x="4410572" y="414310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Pictures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524430" y="4133793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Templates</a:t>
            </a:r>
            <a:endParaRPr lang="en-US" sz="1000" dirty="0">
              <a:latin typeface="Arial"/>
              <a:cs typeface="Arial"/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788737" y="3832029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2706291" y="3842410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794480" y="3832029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4817442" y="3837195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5958734" y="3833143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7113765" y="3846511"/>
            <a:ext cx="0" cy="29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Down Arrow 43"/>
          <p:cNvSpPr/>
          <p:nvPr/>
        </p:nvSpPr>
        <p:spPr>
          <a:xfrm>
            <a:off x="457199" y="3682253"/>
            <a:ext cx="143339" cy="438171"/>
          </a:xfrm>
          <a:prstGeom prst="downArrow">
            <a:avLst>
              <a:gd name="adj1" fmla="val 17793"/>
              <a:gd name="adj2" fmla="val 5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8686800" y="100554"/>
            <a:ext cx="351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6552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Δημιουργία αρχείου</a:t>
            </a:r>
            <a:r>
              <a:rPr lang="el-GR" sz="2800" dirty="0">
                <a:latin typeface="Arial"/>
                <a:cs typeface="Arial"/>
              </a:rPr>
              <a:t> </a:t>
            </a:r>
            <a:r>
              <a:rPr lang="el-GR" sz="2800" dirty="0" smtClean="0">
                <a:latin typeface="Arial"/>
                <a:cs typeface="Arial"/>
              </a:rPr>
              <a:t>με την εντολή </a:t>
            </a:r>
            <a:r>
              <a:rPr lang="en-GB" sz="2800" dirty="0" smtClean="0">
                <a:latin typeface="Arial"/>
                <a:cs typeface="Arial"/>
              </a:rPr>
              <a:t>cat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14161" y="2300739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1680200" y="2427258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918914" y="177480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33077" y="912272"/>
            <a:ext cx="5236972" cy="5632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Βρίσκομαι στο </a:t>
            </a:r>
            <a:r>
              <a:rPr lang="en-GB" dirty="0" smtClean="0">
                <a:latin typeface="Arial"/>
                <a:cs typeface="Arial"/>
              </a:rPr>
              <a:t>Desktop.</a:t>
            </a:r>
          </a:p>
          <a:p>
            <a:r>
              <a:rPr lang="el-GR" dirty="0" smtClean="0">
                <a:latin typeface="Arial"/>
                <a:cs typeface="Arial"/>
              </a:rPr>
              <a:t>Θέλω να δημιουργήσω ένα αρχείο με το όνομα </a:t>
            </a:r>
            <a:r>
              <a:rPr lang="en-GB" dirty="0" smtClean="0">
                <a:latin typeface="Arial"/>
                <a:cs typeface="Arial"/>
              </a:rPr>
              <a:t>file1 </a:t>
            </a:r>
            <a:r>
              <a:rPr lang="el-GR" dirty="0" smtClean="0">
                <a:latin typeface="Arial"/>
                <a:cs typeface="Arial"/>
              </a:rPr>
              <a:t>που μέσα του να γράφει 2 ονόματα σε 2 διαφορετικές γραμμές</a:t>
            </a:r>
            <a:r>
              <a:rPr lang="en-GB" dirty="0" smtClean="0">
                <a:latin typeface="Arial"/>
                <a:cs typeface="Arial"/>
              </a:rPr>
              <a:t> (x</a:t>
            </a:r>
            <a:r>
              <a:rPr lang="el-GR" dirty="0" smtClean="0">
                <a:latin typeface="Arial"/>
                <a:cs typeface="Arial"/>
              </a:rPr>
              <a:t>ρησιμοποιώ την εντολή </a:t>
            </a:r>
            <a:r>
              <a:rPr lang="en-GB" dirty="0" smtClean="0">
                <a:latin typeface="Arial"/>
                <a:cs typeface="Arial"/>
              </a:rPr>
              <a:t>cat – </a:t>
            </a:r>
            <a:r>
              <a:rPr lang="el-GR" dirty="0" smtClean="0">
                <a:latin typeface="Arial"/>
                <a:cs typeface="Arial"/>
              </a:rPr>
              <a:t>σημαίνει </a:t>
            </a:r>
            <a:r>
              <a:rPr lang="en-GB" dirty="0" smtClean="0">
                <a:latin typeface="Arial"/>
                <a:cs typeface="Arial"/>
              </a:rPr>
              <a:t>concatenate)</a:t>
            </a:r>
            <a:r>
              <a:rPr lang="el-GR" dirty="0" smtClean="0">
                <a:latin typeface="Arial"/>
                <a:cs typeface="Arial"/>
              </a:rPr>
              <a:t>. Εκτελώ</a:t>
            </a:r>
            <a:r>
              <a:rPr lang="en-GB" dirty="0" smtClean="0">
                <a:latin typeface="Arial"/>
                <a:cs typeface="Arial"/>
              </a:rPr>
              <a:t>:</a:t>
            </a:r>
            <a:endParaRPr lang="el-GR" dirty="0" smtClean="0">
              <a:latin typeface="Arial"/>
              <a:cs typeface="Arial"/>
            </a:endParaRPr>
          </a:p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cat 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&gt;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file1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>
                <a:latin typeface="Arial"/>
                <a:cs typeface="Arial"/>
              </a:rPr>
              <a:t>(</a:t>
            </a:r>
            <a:r>
              <a:rPr lang="el-GR" dirty="0">
                <a:latin typeface="Arial"/>
                <a:cs typeface="Arial"/>
              </a:rPr>
              <a:t>πατάω </a:t>
            </a:r>
            <a:r>
              <a:rPr lang="en-GB" dirty="0">
                <a:latin typeface="Arial"/>
                <a:cs typeface="Arial"/>
              </a:rPr>
              <a:t>ENTER</a:t>
            </a:r>
            <a:r>
              <a:rPr lang="en-GB" dirty="0" smtClean="0">
                <a:latin typeface="Arial"/>
                <a:cs typeface="Arial"/>
              </a:rPr>
              <a:t>)</a:t>
            </a:r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Giannis</a:t>
            </a:r>
            <a:r>
              <a:rPr lang="en-GB" dirty="0">
                <a:latin typeface="Arial"/>
                <a:cs typeface="Arial"/>
              </a:rPr>
              <a:t> </a:t>
            </a:r>
            <a:r>
              <a:rPr lang="en-GB" dirty="0" smtClean="0">
                <a:latin typeface="Arial"/>
                <a:cs typeface="Arial"/>
              </a:rPr>
              <a:t>(</a:t>
            </a:r>
            <a:r>
              <a:rPr lang="el-GR" dirty="0" smtClean="0">
                <a:latin typeface="Arial"/>
                <a:cs typeface="Arial"/>
              </a:rPr>
              <a:t>πατάω </a:t>
            </a:r>
            <a:r>
              <a:rPr lang="en-GB" dirty="0" smtClean="0">
                <a:latin typeface="Arial"/>
                <a:cs typeface="Arial"/>
              </a:rPr>
              <a:t>ENTER)</a:t>
            </a:r>
          </a:p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Maria</a:t>
            </a:r>
            <a:r>
              <a:rPr lang="en-GB" dirty="0" smtClean="0">
                <a:latin typeface="Arial"/>
                <a:cs typeface="Arial"/>
              </a:rPr>
              <a:t> (</a:t>
            </a:r>
            <a:r>
              <a:rPr lang="el-GR" dirty="0">
                <a:latin typeface="Arial"/>
                <a:cs typeface="Arial"/>
              </a:rPr>
              <a:t>πατάω </a:t>
            </a:r>
            <a:r>
              <a:rPr lang="en-GB" dirty="0">
                <a:latin typeface="Arial"/>
                <a:cs typeface="Arial"/>
              </a:rPr>
              <a:t>ENTER</a:t>
            </a:r>
            <a:r>
              <a:rPr lang="en-GB" dirty="0" smtClean="0">
                <a:latin typeface="Arial"/>
                <a:cs typeface="Arial"/>
              </a:rPr>
              <a:t>)</a:t>
            </a:r>
            <a:endParaRPr lang="en-GB" dirty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(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Control D</a:t>
            </a:r>
            <a:r>
              <a:rPr lang="el-GR" dirty="0" smtClean="0">
                <a:latin typeface="Arial"/>
                <a:cs typeface="Arial"/>
              </a:rPr>
              <a:t> </a:t>
            </a:r>
            <a:r>
              <a:rPr lang="en-GB" dirty="0" smtClean="0">
                <a:latin typeface="Arial"/>
                <a:cs typeface="Arial"/>
              </a:rPr>
              <a:t>- </a:t>
            </a:r>
            <a:r>
              <a:rPr lang="el-GR" dirty="0" smtClean="0">
                <a:latin typeface="Arial"/>
                <a:cs typeface="Arial"/>
              </a:rPr>
              <a:t>πατάω </a:t>
            </a:r>
            <a:r>
              <a:rPr lang="el-GR" dirty="0">
                <a:latin typeface="Arial"/>
                <a:cs typeface="Arial"/>
              </a:rPr>
              <a:t>ταυτόχρονα τα 2 πλήκτρα)</a:t>
            </a:r>
            <a:endParaRPr lang="en-GB" dirty="0">
              <a:latin typeface="Arial"/>
              <a:cs typeface="Arial"/>
            </a:endParaRPr>
          </a:p>
          <a:p>
            <a:endParaRPr lang="en-GB" dirty="0">
              <a:latin typeface="Arial"/>
              <a:cs typeface="Arial"/>
            </a:endParaRPr>
          </a:p>
          <a:p>
            <a:r>
              <a:rPr lang="el-GR" dirty="0">
                <a:latin typeface="Arial"/>
                <a:cs typeface="Arial"/>
              </a:rPr>
              <a:t>Το βελάκι </a:t>
            </a:r>
            <a:r>
              <a:rPr lang="el-GR" dirty="0">
                <a:solidFill>
                  <a:srgbClr val="FF0000"/>
                </a:solidFill>
                <a:latin typeface="Arial"/>
                <a:cs typeface="Arial"/>
              </a:rPr>
              <a:t>&gt;</a:t>
            </a:r>
            <a:r>
              <a:rPr lang="el-GR" dirty="0">
                <a:latin typeface="Arial"/>
                <a:cs typeface="Arial"/>
              </a:rPr>
              <a:t> σημαίνει ότι τα περιεχόμενα που θα πληκτρολογήσουμε θα πάνε μέσα στο αρχείο </a:t>
            </a:r>
            <a:r>
              <a:rPr lang="en-GB" dirty="0">
                <a:latin typeface="Arial"/>
                <a:cs typeface="Arial"/>
              </a:rPr>
              <a:t>file1</a:t>
            </a:r>
            <a:r>
              <a:rPr lang="el-GR" dirty="0">
                <a:latin typeface="Arial"/>
                <a:cs typeface="Arial"/>
              </a:rPr>
              <a:t>.</a:t>
            </a:r>
          </a:p>
          <a:p>
            <a:r>
              <a:rPr lang="el-GR" dirty="0">
                <a:latin typeface="Arial"/>
                <a:cs typeface="Arial"/>
              </a:rPr>
              <a:t>Επειδή χρησιμοποιώ το  &gt; αυτό σημαίνει ότι </a:t>
            </a:r>
            <a:r>
              <a:rPr lang="el-GR" dirty="0" smtClean="0">
                <a:latin typeface="Arial"/>
                <a:cs typeface="Arial"/>
              </a:rPr>
              <a:t>οποιοδήποτε </a:t>
            </a:r>
            <a:r>
              <a:rPr lang="el-GR" dirty="0" smtClean="0">
                <a:latin typeface="Arial"/>
                <a:cs typeface="Arial"/>
              </a:rPr>
              <a:t>περιεχόμενο (αν) </a:t>
            </a:r>
            <a:r>
              <a:rPr lang="el-GR" dirty="0">
                <a:latin typeface="Arial"/>
                <a:cs typeface="Arial"/>
              </a:rPr>
              <a:t>υπήρχε πριν μέσα στο </a:t>
            </a:r>
            <a:r>
              <a:rPr lang="en-GB" dirty="0">
                <a:latin typeface="Arial"/>
                <a:cs typeface="Arial"/>
              </a:rPr>
              <a:t>file1 </a:t>
            </a:r>
            <a:r>
              <a:rPr lang="el-GR" dirty="0">
                <a:latin typeface="Arial"/>
                <a:cs typeface="Arial"/>
              </a:rPr>
              <a:t>θα διαγραφεί και θα μείνει μόνο το όνομα που </a:t>
            </a:r>
            <a:r>
              <a:rPr lang="el-GR" dirty="0" smtClean="0">
                <a:latin typeface="Arial"/>
                <a:cs typeface="Arial"/>
              </a:rPr>
              <a:t>γράψαμε.</a:t>
            </a:r>
          </a:p>
          <a:p>
            <a:r>
              <a:rPr lang="el-GR" dirty="0" smtClean="0">
                <a:latin typeface="Arial"/>
                <a:cs typeface="Arial"/>
              </a:rPr>
              <a:t>Αν χρησιμοποιούσα το &gt;&gt; τότε αυτά που γράφω θα προστεθούν κάτω από τα όποια υπάρχοντα δεδομένα</a:t>
            </a:r>
            <a:r>
              <a:rPr lang="el-GR" dirty="0">
                <a:latin typeface="Arial"/>
                <a:cs typeface="Arial"/>
              </a:rPr>
              <a:t>.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57200" y="1774804"/>
            <a:ext cx="297310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955782" y="124886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Snip Single Corner Rectangle 17"/>
          <p:cNvSpPr/>
          <p:nvPr/>
        </p:nvSpPr>
        <p:spPr>
          <a:xfrm>
            <a:off x="176549" y="3236495"/>
            <a:ext cx="561302" cy="366800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686800" y="100554"/>
            <a:ext cx="351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3990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Οι </a:t>
            </a:r>
            <a:r>
              <a:rPr lang="el-GR" sz="2800" dirty="0">
                <a:latin typeface="Arial"/>
                <a:cs typeface="Arial"/>
              </a:rPr>
              <a:t>ε</a:t>
            </a:r>
            <a:r>
              <a:rPr lang="el-GR" sz="2800" dirty="0" smtClean="0">
                <a:latin typeface="Arial"/>
                <a:cs typeface="Arial"/>
              </a:rPr>
              <a:t>ντολές </a:t>
            </a:r>
            <a:r>
              <a:rPr lang="en-GB" sz="2800" dirty="0" smtClean="0">
                <a:latin typeface="Arial"/>
                <a:cs typeface="Arial"/>
              </a:rPr>
              <a:t>more, head, tail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14161" y="2300739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1680200" y="2427258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918914" y="177480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98144" y="1975880"/>
            <a:ext cx="52369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Για να δω τι περιέχει το </a:t>
            </a:r>
            <a:r>
              <a:rPr lang="en-GB" dirty="0" smtClean="0">
                <a:latin typeface="Arial"/>
                <a:cs typeface="Arial"/>
              </a:rPr>
              <a:t>file1 </a:t>
            </a:r>
            <a:r>
              <a:rPr lang="el-GR" dirty="0" smtClean="0">
                <a:latin typeface="Arial"/>
                <a:cs typeface="Arial"/>
              </a:rPr>
              <a:t>εκτελώ</a:t>
            </a:r>
            <a:r>
              <a:rPr lang="en-GB" dirty="0" smtClean="0">
                <a:latin typeface="Arial"/>
                <a:cs typeface="Arial"/>
              </a:rPr>
              <a:t>: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more file1</a:t>
            </a:r>
          </a:p>
          <a:p>
            <a:pPr marL="285750" indent="-285750">
              <a:buFont typeface="Arial"/>
              <a:buChar char="•"/>
            </a:pPr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Για να δω τι περιέχει </a:t>
            </a:r>
            <a:r>
              <a:rPr lang="el-GR" u="sng" dirty="0" smtClean="0">
                <a:latin typeface="Arial"/>
                <a:cs typeface="Arial"/>
              </a:rPr>
              <a:t>η πρώτη γραμμή </a:t>
            </a:r>
            <a:r>
              <a:rPr lang="el-GR" dirty="0" smtClean="0">
                <a:latin typeface="Arial"/>
                <a:cs typeface="Arial"/>
              </a:rPr>
              <a:t>του </a:t>
            </a:r>
            <a:r>
              <a:rPr lang="en-GB" dirty="0" smtClean="0">
                <a:latin typeface="Arial"/>
                <a:cs typeface="Arial"/>
              </a:rPr>
              <a:t>file1 </a:t>
            </a:r>
            <a:r>
              <a:rPr lang="el-GR" dirty="0" smtClean="0">
                <a:latin typeface="Arial"/>
                <a:cs typeface="Arial"/>
              </a:rPr>
              <a:t>εκτελώ</a:t>
            </a:r>
            <a:r>
              <a:rPr lang="en-GB" dirty="0" smtClean="0">
                <a:latin typeface="Arial"/>
                <a:cs typeface="Arial"/>
              </a:rPr>
              <a:t>:</a:t>
            </a:r>
            <a:r>
              <a:rPr lang="en-GB" dirty="0">
                <a:latin typeface="Arial"/>
                <a:cs typeface="Arial"/>
              </a:rPr>
              <a:t>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head –n 1 file1</a:t>
            </a:r>
          </a:p>
          <a:p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>
                <a:latin typeface="Arial"/>
                <a:cs typeface="Arial"/>
              </a:rPr>
              <a:t>Για να δω τι </a:t>
            </a:r>
            <a:r>
              <a:rPr lang="el-GR" dirty="0" smtClean="0">
                <a:latin typeface="Arial"/>
                <a:cs typeface="Arial"/>
              </a:rPr>
              <a:t>περιέχουν </a:t>
            </a:r>
            <a:r>
              <a:rPr lang="el-GR" u="sng" dirty="0" smtClean="0">
                <a:latin typeface="Arial"/>
                <a:cs typeface="Arial"/>
              </a:rPr>
              <a:t>οι πρώτες 2 γραμμές </a:t>
            </a:r>
            <a:r>
              <a:rPr lang="el-GR" dirty="0">
                <a:latin typeface="Arial"/>
                <a:cs typeface="Arial"/>
              </a:rPr>
              <a:t>του </a:t>
            </a:r>
            <a:r>
              <a:rPr lang="en-GB" dirty="0">
                <a:latin typeface="Arial"/>
                <a:cs typeface="Arial"/>
              </a:rPr>
              <a:t>file1 </a:t>
            </a:r>
            <a:r>
              <a:rPr lang="el-GR" dirty="0">
                <a:latin typeface="Arial"/>
                <a:cs typeface="Arial"/>
              </a:rPr>
              <a:t>εκτελώ</a:t>
            </a:r>
            <a:r>
              <a:rPr lang="en-GB" dirty="0">
                <a:latin typeface="Arial"/>
                <a:cs typeface="Arial"/>
              </a:rPr>
              <a:t>: 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head –n 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file1</a:t>
            </a:r>
          </a:p>
          <a:p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>
                <a:latin typeface="Arial"/>
                <a:cs typeface="Arial"/>
              </a:rPr>
              <a:t>Για να δω τι </a:t>
            </a:r>
            <a:r>
              <a:rPr lang="el-GR" dirty="0" smtClean="0">
                <a:latin typeface="Arial"/>
                <a:cs typeface="Arial"/>
              </a:rPr>
              <a:t>περιέχει </a:t>
            </a:r>
            <a:r>
              <a:rPr lang="el-GR" u="sng" dirty="0" smtClean="0">
                <a:latin typeface="Arial"/>
                <a:cs typeface="Arial"/>
              </a:rPr>
              <a:t>η τελευταία γραμμή </a:t>
            </a:r>
            <a:r>
              <a:rPr lang="el-GR" dirty="0">
                <a:latin typeface="Arial"/>
                <a:cs typeface="Arial"/>
              </a:rPr>
              <a:t>του </a:t>
            </a:r>
            <a:r>
              <a:rPr lang="en-GB" dirty="0">
                <a:latin typeface="Arial"/>
                <a:cs typeface="Arial"/>
              </a:rPr>
              <a:t>file1 </a:t>
            </a:r>
            <a:r>
              <a:rPr lang="el-GR" dirty="0">
                <a:latin typeface="Arial"/>
                <a:cs typeface="Arial"/>
              </a:rPr>
              <a:t>εκτελώ</a:t>
            </a:r>
            <a:r>
              <a:rPr lang="en-GB" dirty="0">
                <a:latin typeface="Arial"/>
                <a:cs typeface="Arial"/>
              </a:rPr>
              <a:t>: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tail 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–n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1 file1</a:t>
            </a:r>
          </a:p>
          <a:p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>
                <a:latin typeface="Arial"/>
                <a:cs typeface="Arial"/>
              </a:rPr>
              <a:t>Για να δω τι περιέχουν </a:t>
            </a:r>
            <a:r>
              <a:rPr lang="el-GR" u="sng" dirty="0">
                <a:latin typeface="Arial"/>
                <a:cs typeface="Arial"/>
              </a:rPr>
              <a:t>οι </a:t>
            </a:r>
            <a:r>
              <a:rPr lang="el-GR" u="sng" dirty="0" smtClean="0">
                <a:latin typeface="Arial"/>
                <a:cs typeface="Arial"/>
              </a:rPr>
              <a:t>τελευταίες </a:t>
            </a:r>
            <a:r>
              <a:rPr lang="el-GR" u="sng" dirty="0">
                <a:latin typeface="Arial"/>
                <a:cs typeface="Arial"/>
              </a:rPr>
              <a:t>2 γραμμές </a:t>
            </a:r>
            <a:r>
              <a:rPr lang="el-GR" dirty="0">
                <a:latin typeface="Arial"/>
                <a:cs typeface="Arial"/>
              </a:rPr>
              <a:t>του </a:t>
            </a:r>
            <a:r>
              <a:rPr lang="en-GB" dirty="0">
                <a:latin typeface="Arial"/>
                <a:cs typeface="Arial"/>
              </a:rPr>
              <a:t>file1 </a:t>
            </a:r>
            <a:r>
              <a:rPr lang="el-GR" dirty="0">
                <a:latin typeface="Arial"/>
                <a:cs typeface="Arial"/>
              </a:rPr>
              <a:t>εκτελώ</a:t>
            </a:r>
            <a:r>
              <a:rPr lang="en-GB" dirty="0">
                <a:latin typeface="Arial"/>
                <a:cs typeface="Arial"/>
              </a:rPr>
              <a:t>: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tail 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–n </a:t>
            </a:r>
            <a:r>
              <a:rPr lang="el-GR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file1</a:t>
            </a:r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457200" y="1774804"/>
            <a:ext cx="297310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955782" y="124886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Snip Single Corner Rectangle 17"/>
          <p:cNvSpPr/>
          <p:nvPr/>
        </p:nvSpPr>
        <p:spPr>
          <a:xfrm>
            <a:off x="176549" y="3236495"/>
            <a:ext cx="561302" cy="366800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686800" y="100554"/>
            <a:ext cx="351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4374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Arial"/>
                <a:cs typeface="Arial"/>
              </a:rPr>
              <a:t>H </a:t>
            </a:r>
            <a:r>
              <a:rPr lang="el-GR" sz="2800" dirty="0" smtClean="0">
                <a:latin typeface="Arial"/>
                <a:cs typeface="Arial"/>
              </a:rPr>
              <a:t>διαφορά μεταξύ </a:t>
            </a:r>
            <a:r>
              <a:rPr lang="en-GB" sz="2800" dirty="0" smtClean="0">
                <a:latin typeface="Arial"/>
                <a:cs typeface="Arial"/>
              </a:rPr>
              <a:t>&gt; &amp; </a:t>
            </a:r>
            <a:r>
              <a:rPr lang="el-GR" sz="2800" dirty="0" smtClean="0">
                <a:latin typeface="Arial"/>
                <a:cs typeface="Arial"/>
              </a:rPr>
              <a:t>&gt;&gt;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14161" y="2300739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1680200" y="2427258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918914" y="177480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749998" y="899032"/>
            <a:ext cx="5236972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Στη συνέχεια εκτελώ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at &gt; file1</a:t>
            </a: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anos</a:t>
            </a:r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anna</a:t>
            </a:r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Control D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Τι συνέβη μέσα στο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file1?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ποιά εντολή θα δω τα περιεχόμενα του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?</a:t>
            </a:r>
          </a:p>
          <a:p>
            <a:endParaRPr lang="el-GR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>
                <a:latin typeface="Arial"/>
                <a:cs typeface="Arial"/>
              </a:rPr>
              <a:t>Στη συνέχεια </a:t>
            </a:r>
            <a:r>
              <a:rPr lang="el-GR" dirty="0" smtClean="0">
                <a:latin typeface="Arial"/>
                <a:cs typeface="Arial"/>
              </a:rPr>
              <a:t>εκτελώ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(προσοχή! &gt;&gt;)</a:t>
            </a:r>
            <a:r>
              <a:rPr lang="en-GB" dirty="0" smtClean="0">
                <a:latin typeface="Arial"/>
                <a:cs typeface="Arial"/>
              </a:rPr>
              <a:t>:</a:t>
            </a:r>
            <a:endParaRPr lang="en-GB" dirty="0">
              <a:latin typeface="Arial"/>
              <a:cs typeface="Arial"/>
            </a:endParaRPr>
          </a:p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cat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&gt;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&gt;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file1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Mixalis</a:t>
            </a:r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Control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D</a:t>
            </a:r>
          </a:p>
          <a:p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Τι συνέβη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τώρα στο 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file1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?</a:t>
            </a:r>
            <a:endParaRPr lang="el-GR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Ποιά είναι η διαφορά όταν χρησιμοποιούμε 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&gt;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Και όταν χρησιμοποιούμε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&gt;&gt;</a:t>
            </a:r>
          </a:p>
          <a:p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?</a:t>
            </a:r>
            <a:endParaRPr lang="en-GB" dirty="0">
              <a:latin typeface="Arial"/>
              <a:cs typeface="Arial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457200" y="1774804"/>
            <a:ext cx="297310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955782" y="124886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Snip Single Corner Rectangle 17"/>
          <p:cNvSpPr/>
          <p:nvPr/>
        </p:nvSpPr>
        <p:spPr>
          <a:xfrm>
            <a:off x="176549" y="3236495"/>
            <a:ext cx="561302" cy="366800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686800" y="100554"/>
            <a:ext cx="351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352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4022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Arial"/>
                <a:cs typeface="Arial"/>
              </a:rPr>
              <a:t>1</a:t>
            </a:r>
            <a:r>
              <a:rPr lang="el-GR" baseline="30000" dirty="0" smtClean="0">
                <a:latin typeface="Arial"/>
                <a:cs typeface="Arial"/>
              </a:rPr>
              <a:t>η</a:t>
            </a:r>
            <a:r>
              <a:rPr lang="el-GR" dirty="0" smtClean="0">
                <a:latin typeface="Arial"/>
                <a:cs typeface="Arial"/>
              </a:rPr>
              <a:t> εργαστηριακ</a:t>
            </a:r>
            <a:r>
              <a:rPr lang="el-GR" dirty="0" smtClean="0">
                <a:latin typeface="Arial"/>
                <a:cs typeface="Arial"/>
              </a:rPr>
              <a:t>ή άσκηση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94321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Ένωση αρχείων με το </a:t>
            </a:r>
            <a:r>
              <a:rPr lang="en-GB" sz="2800" dirty="0" smtClean="0">
                <a:latin typeface="Arial"/>
                <a:cs typeface="Arial"/>
              </a:rPr>
              <a:t>cat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14161" y="2300739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1680200" y="2427258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918914" y="177480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89266" y="899032"/>
            <a:ext cx="5397704" cy="5355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Έχουμε </a:t>
            </a:r>
            <a:r>
              <a:rPr lang="el-GR" dirty="0">
                <a:latin typeface="Arial"/>
                <a:cs typeface="Arial"/>
              </a:rPr>
              <a:t>το </a:t>
            </a:r>
            <a:r>
              <a:rPr lang="en-GB" dirty="0">
                <a:latin typeface="Arial"/>
                <a:cs typeface="Arial"/>
              </a:rPr>
              <a:t>file1 </a:t>
            </a:r>
            <a:r>
              <a:rPr lang="el-GR" dirty="0">
                <a:latin typeface="Arial"/>
                <a:cs typeface="Arial"/>
              </a:rPr>
              <a:t>που μέσα του </a:t>
            </a:r>
            <a:r>
              <a:rPr lang="el-GR" dirty="0" smtClean="0">
                <a:latin typeface="Arial"/>
                <a:cs typeface="Arial"/>
              </a:rPr>
              <a:t>γράψαμε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3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ονόματα.</a:t>
            </a:r>
          </a:p>
          <a:p>
            <a:r>
              <a:rPr lang="el-GR" dirty="0" smtClean="0">
                <a:latin typeface="Arial"/>
                <a:cs typeface="Arial"/>
              </a:rPr>
              <a:t>Θέλουμε να δημιουργήσουμε ένα δεύτερο αρχείο </a:t>
            </a:r>
            <a:r>
              <a:rPr lang="en-GB" dirty="0" smtClean="0">
                <a:latin typeface="Arial"/>
                <a:cs typeface="Arial"/>
              </a:rPr>
              <a:t>file2 </a:t>
            </a:r>
            <a:r>
              <a:rPr lang="el-GR" dirty="0" smtClean="0">
                <a:latin typeface="Arial"/>
                <a:cs typeface="Arial"/>
              </a:rPr>
              <a:t>που να έχει μέσα του το όνομα </a:t>
            </a:r>
            <a:r>
              <a:rPr lang="en-GB" dirty="0" err="1" smtClean="0">
                <a:latin typeface="Arial"/>
                <a:cs typeface="Arial"/>
              </a:rPr>
              <a:t>eleni</a:t>
            </a:r>
            <a:r>
              <a:rPr lang="en-GB" dirty="0" smtClean="0">
                <a:latin typeface="Arial"/>
                <a:cs typeface="Arial"/>
              </a:rPr>
              <a:t>.</a:t>
            </a:r>
          </a:p>
          <a:p>
            <a:endParaRPr lang="en-GB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Δημιουργήστε το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με τις εντολές που μάθατε.</a:t>
            </a:r>
          </a:p>
          <a:p>
            <a:endParaRPr lang="el-GR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Στη συνέχεια θέλουμε να ενώσουμε τα περιεχόμενα των δύο αρχείων </a:t>
            </a:r>
            <a:r>
              <a:rPr lang="en-GB" dirty="0" smtClean="0">
                <a:latin typeface="Arial"/>
                <a:cs typeface="Arial"/>
              </a:rPr>
              <a:t>file1 &amp; file2 </a:t>
            </a:r>
            <a:r>
              <a:rPr lang="el-GR" dirty="0" smtClean="0">
                <a:latin typeface="Arial"/>
                <a:cs typeface="Arial"/>
              </a:rPr>
              <a:t>σε ένα τρίτο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αρχείο </a:t>
            </a:r>
            <a:r>
              <a:rPr lang="en-GB" dirty="0" smtClean="0">
                <a:latin typeface="Arial"/>
                <a:cs typeface="Arial"/>
              </a:rPr>
              <a:t>file3. </a:t>
            </a:r>
            <a:r>
              <a:rPr lang="el-GR" dirty="0" smtClean="0">
                <a:latin typeface="Arial"/>
                <a:cs typeface="Arial"/>
              </a:rPr>
              <a:t>Εκτελούμε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at file1 file2 &gt; file3</a:t>
            </a:r>
          </a:p>
          <a:p>
            <a:r>
              <a:rPr lang="el-GR" dirty="0" smtClean="0">
                <a:latin typeface="Arial"/>
                <a:cs typeface="Arial"/>
              </a:rPr>
              <a:t>Δείτε τα περιεχόμενα του </a:t>
            </a:r>
            <a:r>
              <a:rPr lang="en-GB" dirty="0" smtClean="0">
                <a:latin typeface="Arial"/>
                <a:cs typeface="Arial"/>
              </a:rPr>
              <a:t>file3</a:t>
            </a:r>
          </a:p>
          <a:p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Αν εκτελούσατε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at file2 file1 &gt; file3</a:t>
            </a:r>
          </a:p>
          <a:p>
            <a:r>
              <a:rPr lang="el-GR" dirty="0" smtClean="0">
                <a:latin typeface="Arial"/>
                <a:cs typeface="Arial"/>
              </a:rPr>
              <a:t>Τι θα βλέπατε μέσα στο </a:t>
            </a:r>
            <a:r>
              <a:rPr lang="en-GB" dirty="0" smtClean="0">
                <a:latin typeface="Arial"/>
                <a:cs typeface="Arial"/>
              </a:rPr>
              <a:t>file3?</a:t>
            </a:r>
          </a:p>
          <a:p>
            <a:endParaRPr lang="en-GB" dirty="0">
              <a:latin typeface="Arial"/>
              <a:cs typeface="Arial"/>
            </a:endParaRPr>
          </a:p>
          <a:p>
            <a:r>
              <a:rPr lang="el-GR" dirty="0">
                <a:latin typeface="Arial"/>
                <a:cs typeface="Arial"/>
              </a:rPr>
              <a:t>Αν εκτελούσατε</a:t>
            </a:r>
            <a:r>
              <a:rPr lang="en-GB" dirty="0">
                <a:latin typeface="Arial"/>
                <a:cs typeface="Arial"/>
              </a:rPr>
              <a:t>:</a:t>
            </a:r>
          </a:p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cat 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file2 file1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file2 &gt; 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file3</a:t>
            </a:r>
          </a:p>
          <a:p>
            <a:r>
              <a:rPr lang="el-GR" dirty="0">
                <a:latin typeface="Arial"/>
                <a:cs typeface="Arial"/>
              </a:rPr>
              <a:t>Τι θα βλέπατε μέσα στο </a:t>
            </a:r>
            <a:r>
              <a:rPr lang="en-GB" dirty="0" smtClean="0">
                <a:latin typeface="Arial"/>
                <a:cs typeface="Arial"/>
              </a:rPr>
              <a:t>file3?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57200" y="1774804"/>
            <a:ext cx="297310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955782" y="124886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Snip Single Corner Rectangle 17"/>
          <p:cNvSpPr/>
          <p:nvPr/>
        </p:nvSpPr>
        <p:spPr>
          <a:xfrm>
            <a:off x="176549" y="3236495"/>
            <a:ext cx="561302" cy="366800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2561010" y="6441224"/>
            <a:ext cx="503671" cy="19716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11" name="Plus 10"/>
          <p:cNvSpPr/>
          <p:nvPr/>
        </p:nvSpPr>
        <p:spPr>
          <a:xfrm>
            <a:off x="1040149" y="6295332"/>
            <a:ext cx="492431" cy="454205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nip Single Corner Rectangle 14"/>
          <p:cNvSpPr/>
          <p:nvPr/>
        </p:nvSpPr>
        <p:spPr>
          <a:xfrm>
            <a:off x="191993" y="6262514"/>
            <a:ext cx="772883" cy="495553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9" name="Snip Single Corner Rectangle 18"/>
          <p:cNvSpPr/>
          <p:nvPr/>
        </p:nvSpPr>
        <p:spPr>
          <a:xfrm>
            <a:off x="1615410" y="6281596"/>
            <a:ext cx="772883" cy="495553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file2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0" name="Snip Single Corner Rectangle 19"/>
          <p:cNvSpPr/>
          <p:nvPr/>
        </p:nvSpPr>
        <p:spPr>
          <a:xfrm>
            <a:off x="3202824" y="6295332"/>
            <a:ext cx="772883" cy="495553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file3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686800" y="100554"/>
            <a:ext cx="351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356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Βασικές εντολές διαχείρισης αρχείων/καταλόγων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sz="1800" dirty="0" err="1" smtClean="0">
                <a:latin typeface="Arial"/>
                <a:cs typeface="Arial"/>
              </a:rPr>
              <a:t>mkdir</a:t>
            </a:r>
            <a:r>
              <a:rPr lang="en-GB" sz="1800" dirty="0" smtClean="0">
                <a:latin typeface="Arial"/>
                <a:cs typeface="Arial"/>
              </a:rPr>
              <a:t> testdir1 </a:t>
            </a:r>
            <a:r>
              <a:rPr lang="el-GR" sz="1800" dirty="0" smtClean="0">
                <a:latin typeface="Arial"/>
                <a:cs typeface="Arial"/>
              </a:rPr>
              <a:t>- από το </a:t>
            </a:r>
            <a:r>
              <a:rPr lang="en-GB" sz="1800" u="sng" dirty="0" smtClean="0">
                <a:latin typeface="Arial"/>
                <a:cs typeface="Arial"/>
              </a:rPr>
              <a:t>make directory</a:t>
            </a:r>
            <a:r>
              <a:rPr lang="en-GB" sz="1800" dirty="0" smtClean="0">
                <a:latin typeface="Arial"/>
                <a:cs typeface="Arial"/>
              </a:rPr>
              <a:t>. </a:t>
            </a:r>
            <a:r>
              <a:rPr lang="el-GR" sz="1800" dirty="0" smtClean="0">
                <a:latin typeface="Arial"/>
                <a:cs typeface="Arial"/>
              </a:rPr>
              <a:t>Δημιουργεί ένα κατάλογο</a:t>
            </a:r>
            <a:r>
              <a:rPr lang="en-GB" sz="1800" dirty="0" smtClean="0">
                <a:latin typeface="Arial"/>
                <a:cs typeface="Arial"/>
              </a:rPr>
              <a:t> (subdirectory)</a:t>
            </a:r>
            <a:r>
              <a:rPr lang="el-GR" sz="1800" dirty="0" smtClean="0">
                <a:latin typeface="Arial"/>
                <a:cs typeface="Arial"/>
              </a:rPr>
              <a:t> με όνομα </a:t>
            </a:r>
            <a:r>
              <a:rPr lang="en-GB" sz="1800" dirty="0" smtClean="0">
                <a:latin typeface="Arial"/>
                <a:cs typeface="Arial"/>
              </a:rPr>
              <a:t>testdir1 </a:t>
            </a:r>
            <a:r>
              <a:rPr lang="el-GR" sz="1800" dirty="0" smtClean="0">
                <a:latin typeface="Arial"/>
                <a:cs typeface="Arial"/>
              </a:rPr>
              <a:t>μέσα στον κατάλογο όπου βρισκόμαστε</a:t>
            </a:r>
            <a:r>
              <a:rPr lang="en-GB" sz="1800" dirty="0" smtClean="0">
                <a:latin typeface="Arial"/>
                <a:cs typeface="Arial"/>
              </a:rPr>
              <a:t>.</a:t>
            </a:r>
          </a:p>
          <a:p>
            <a:endParaRPr lang="en-GB" sz="1800" u="sng" dirty="0" smtClean="0">
              <a:latin typeface="Arial"/>
              <a:cs typeface="Arial"/>
            </a:endParaRPr>
          </a:p>
          <a:p>
            <a:r>
              <a:rPr lang="en-GB" sz="1800" dirty="0" err="1">
                <a:latin typeface="Arial"/>
                <a:cs typeface="Arial"/>
              </a:rPr>
              <a:t>r</a:t>
            </a:r>
            <a:r>
              <a:rPr lang="en-GB" sz="1800" dirty="0" err="1" smtClean="0">
                <a:latin typeface="Arial"/>
                <a:cs typeface="Arial"/>
              </a:rPr>
              <a:t>m</a:t>
            </a:r>
            <a:r>
              <a:rPr lang="en-GB" sz="1800" dirty="0" smtClean="0">
                <a:latin typeface="Arial"/>
                <a:cs typeface="Arial"/>
              </a:rPr>
              <a:t> – r testdir1 </a:t>
            </a:r>
            <a:r>
              <a:rPr lang="el-GR" sz="1800" dirty="0" smtClean="0">
                <a:latin typeface="Arial"/>
                <a:cs typeface="Arial"/>
              </a:rPr>
              <a:t>- από το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n-GB" sz="1800" u="sng" dirty="0" smtClean="0">
                <a:latin typeface="Arial"/>
                <a:cs typeface="Arial"/>
              </a:rPr>
              <a:t>remove. </a:t>
            </a:r>
            <a:r>
              <a:rPr lang="el-GR" sz="1800" dirty="0" smtClean="0">
                <a:latin typeface="Arial"/>
                <a:cs typeface="Arial"/>
              </a:rPr>
              <a:t>Σβήνει τον κατάλογο </a:t>
            </a:r>
            <a:r>
              <a:rPr lang="en-GB" sz="1800" dirty="0" smtClean="0">
                <a:latin typeface="Arial"/>
                <a:cs typeface="Arial"/>
              </a:rPr>
              <a:t>testdir1 </a:t>
            </a:r>
            <a:r>
              <a:rPr lang="el-GR" sz="1800" dirty="0" smtClean="0">
                <a:latin typeface="Arial"/>
                <a:cs typeface="Arial"/>
              </a:rPr>
              <a:t>και τα περιεχόμενά του.</a:t>
            </a:r>
            <a:endParaRPr lang="en-GB" sz="1800" u="sng" dirty="0" smtClean="0">
              <a:latin typeface="Arial"/>
              <a:cs typeface="Arial"/>
            </a:endParaRPr>
          </a:p>
          <a:p>
            <a:endParaRPr lang="en-GB" sz="1800" dirty="0" smtClean="0">
              <a:latin typeface="Arial"/>
              <a:cs typeface="Arial"/>
            </a:endParaRPr>
          </a:p>
          <a:p>
            <a:r>
              <a:rPr lang="en-GB" sz="1800" dirty="0" err="1" smtClean="0">
                <a:latin typeface="Arial"/>
                <a:cs typeface="Arial"/>
              </a:rPr>
              <a:t>rm</a:t>
            </a:r>
            <a:r>
              <a:rPr lang="en-GB" sz="1800" dirty="0" smtClean="0">
                <a:latin typeface="Arial"/>
                <a:cs typeface="Arial"/>
              </a:rPr>
              <a:t> testfile1</a:t>
            </a:r>
            <a:r>
              <a:rPr lang="el-GR" sz="1800" dirty="0" smtClean="0">
                <a:latin typeface="Arial"/>
                <a:cs typeface="Arial"/>
              </a:rPr>
              <a:t> - Σβήνει το αρχείο </a:t>
            </a:r>
            <a:r>
              <a:rPr lang="en-GB" sz="1800" dirty="0" smtClean="0">
                <a:latin typeface="Arial"/>
                <a:cs typeface="Arial"/>
              </a:rPr>
              <a:t>testfile1 </a:t>
            </a:r>
          </a:p>
          <a:p>
            <a:endParaRPr lang="en-GB" sz="1800" dirty="0" smtClean="0">
              <a:latin typeface="Arial"/>
              <a:cs typeface="Arial"/>
            </a:endParaRPr>
          </a:p>
          <a:p>
            <a:r>
              <a:rPr lang="en-GB" sz="1800" dirty="0" err="1" smtClean="0">
                <a:latin typeface="Arial"/>
                <a:cs typeface="Arial"/>
              </a:rPr>
              <a:t>cp</a:t>
            </a:r>
            <a:r>
              <a:rPr lang="en-GB" sz="1800" dirty="0" smtClean="0">
                <a:latin typeface="Arial"/>
                <a:cs typeface="Arial"/>
              </a:rPr>
              <a:t> testfile1 testfile2 </a:t>
            </a:r>
            <a:r>
              <a:rPr lang="el-GR" sz="1800" dirty="0" smtClean="0">
                <a:latin typeface="Arial"/>
                <a:cs typeface="Arial"/>
              </a:rPr>
              <a:t>- από το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n-GB" sz="1800" u="sng" dirty="0" smtClean="0">
                <a:latin typeface="Arial"/>
                <a:cs typeface="Arial"/>
              </a:rPr>
              <a:t>copy. </a:t>
            </a:r>
            <a:r>
              <a:rPr lang="el-GR" sz="1800" dirty="0" smtClean="0">
                <a:latin typeface="Arial"/>
                <a:cs typeface="Arial"/>
              </a:rPr>
              <a:t>Αντιγράφει ένα αρχείο </a:t>
            </a:r>
            <a:r>
              <a:rPr lang="en-GB" sz="1800" dirty="0" err="1" smtClean="0">
                <a:latin typeface="Arial"/>
                <a:cs typeface="Arial"/>
              </a:rPr>
              <a:t>testfile</a:t>
            </a:r>
            <a:r>
              <a:rPr lang="el-GR" sz="1800" dirty="0" smtClean="0">
                <a:latin typeface="Arial"/>
                <a:cs typeface="Arial"/>
              </a:rPr>
              <a:t>1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και το ονομάζει </a:t>
            </a:r>
            <a:r>
              <a:rPr lang="en-GB" sz="1800" dirty="0" smtClean="0">
                <a:latin typeface="Arial"/>
                <a:cs typeface="Arial"/>
              </a:rPr>
              <a:t>testfile2</a:t>
            </a:r>
            <a:endParaRPr lang="en-GB" sz="1800" u="sng" dirty="0" smtClean="0">
              <a:latin typeface="Arial"/>
              <a:cs typeface="Arial"/>
            </a:endParaRPr>
          </a:p>
          <a:p>
            <a:endParaRPr lang="en-GB" sz="1800" dirty="0" smtClean="0">
              <a:latin typeface="Arial"/>
              <a:cs typeface="Arial"/>
            </a:endParaRPr>
          </a:p>
          <a:p>
            <a:r>
              <a:rPr lang="en-GB" sz="1800" dirty="0" err="1" smtClean="0">
                <a:latin typeface="Arial"/>
                <a:cs typeface="Arial"/>
              </a:rPr>
              <a:t>cp</a:t>
            </a:r>
            <a:r>
              <a:rPr lang="en-GB" sz="1800" dirty="0" smtClean="0">
                <a:latin typeface="Arial"/>
                <a:cs typeface="Arial"/>
              </a:rPr>
              <a:t> –r testdir1 testdir2 – </a:t>
            </a:r>
            <a:r>
              <a:rPr lang="el-GR" sz="1800" dirty="0" smtClean="0">
                <a:latin typeface="Arial"/>
                <a:cs typeface="Arial"/>
              </a:rPr>
              <a:t>Αντιγράφει τον κατάλογο</a:t>
            </a:r>
            <a:r>
              <a:rPr lang="en-GB" sz="1800" dirty="0">
                <a:latin typeface="Arial"/>
                <a:cs typeface="Arial"/>
              </a:rPr>
              <a:t> </a:t>
            </a:r>
            <a:r>
              <a:rPr lang="en-GB" sz="1800" dirty="0" smtClean="0">
                <a:latin typeface="Arial"/>
                <a:cs typeface="Arial"/>
              </a:rPr>
              <a:t>testdir1 </a:t>
            </a:r>
            <a:r>
              <a:rPr lang="el-GR" sz="1800" dirty="0" smtClean="0">
                <a:latin typeface="Arial"/>
                <a:cs typeface="Arial"/>
              </a:rPr>
              <a:t>και τα περιεχόμενά του στον κατάλογο </a:t>
            </a:r>
            <a:r>
              <a:rPr lang="en-GB" sz="1800" dirty="0" smtClean="0">
                <a:latin typeface="Arial"/>
                <a:cs typeface="Arial"/>
              </a:rPr>
              <a:t>testdir2</a:t>
            </a:r>
            <a:r>
              <a:rPr lang="en-GB" sz="1800" dirty="0">
                <a:latin typeface="Arial"/>
                <a:cs typeface="Arial"/>
              </a:rPr>
              <a:t>.</a:t>
            </a:r>
            <a:endParaRPr lang="en-GB" sz="1800" dirty="0" smtClean="0">
              <a:latin typeface="Arial"/>
              <a:cs typeface="Arial"/>
            </a:endParaRPr>
          </a:p>
          <a:p>
            <a:endParaRPr lang="en-GB" sz="1800" dirty="0" smtClean="0">
              <a:latin typeface="Arial"/>
              <a:cs typeface="Arial"/>
            </a:endParaRPr>
          </a:p>
          <a:p>
            <a:r>
              <a:rPr lang="en-GB" sz="1800" dirty="0" smtClean="0">
                <a:latin typeface="Arial"/>
                <a:cs typeface="Arial"/>
              </a:rPr>
              <a:t>mv testfile1 testfile3 </a:t>
            </a:r>
            <a:r>
              <a:rPr lang="el-GR" sz="1800" dirty="0" smtClean="0">
                <a:latin typeface="Arial"/>
                <a:cs typeface="Arial"/>
              </a:rPr>
              <a:t>- από το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n-GB" sz="1800" u="sng" dirty="0" smtClean="0">
                <a:latin typeface="Arial"/>
                <a:cs typeface="Arial"/>
              </a:rPr>
              <a:t>move.</a:t>
            </a:r>
            <a:r>
              <a:rPr lang="el-GR" sz="1800" u="sng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Μετονομάζει το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αρχείο </a:t>
            </a:r>
            <a:r>
              <a:rPr lang="en-GB" sz="1800" dirty="0" smtClean="0">
                <a:latin typeface="Arial"/>
                <a:cs typeface="Arial"/>
              </a:rPr>
              <a:t>testfile1 </a:t>
            </a:r>
            <a:r>
              <a:rPr lang="el-GR" sz="1800" dirty="0" smtClean="0">
                <a:latin typeface="Arial"/>
                <a:cs typeface="Arial"/>
              </a:rPr>
              <a:t>σε </a:t>
            </a:r>
            <a:r>
              <a:rPr lang="en-GB" sz="1800" dirty="0" smtClean="0">
                <a:latin typeface="Arial"/>
                <a:cs typeface="Arial"/>
              </a:rPr>
              <a:t>testfile3</a:t>
            </a:r>
          </a:p>
        </p:txBody>
      </p:sp>
      <p:sp>
        <p:nvSpPr>
          <p:cNvPr id="4" name="Rectangle 3"/>
          <p:cNvSpPr/>
          <p:nvPr/>
        </p:nvSpPr>
        <p:spPr>
          <a:xfrm>
            <a:off x="8686800" y="100554"/>
            <a:ext cx="36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4578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>
                <a:latin typeface="Arial"/>
                <a:cs typeface="Arial"/>
              </a:rPr>
              <a:t>Α</a:t>
            </a:r>
            <a:r>
              <a:rPr lang="el-GR" sz="2800" dirty="0" smtClean="0">
                <a:latin typeface="Arial"/>
                <a:cs typeface="Arial"/>
              </a:rPr>
              <a:t>ντιγραφή αρχείου με το </a:t>
            </a:r>
            <a:r>
              <a:rPr lang="en-GB" sz="2800" dirty="0" err="1" smtClean="0">
                <a:latin typeface="Arial"/>
                <a:cs typeface="Arial"/>
              </a:rPr>
              <a:t>c</a:t>
            </a:r>
            <a:r>
              <a:rPr lang="en-GB" sz="2800" dirty="0" err="1">
                <a:latin typeface="Arial"/>
                <a:cs typeface="Arial"/>
              </a:rPr>
              <a:t>p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14161" y="2300739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1680200" y="2427258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918914" y="177480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89266" y="1774804"/>
            <a:ext cx="5397704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Βρισκόμαστε στο </a:t>
            </a:r>
            <a:r>
              <a:rPr lang="en-GB" dirty="0" smtClean="0">
                <a:latin typeface="Arial"/>
                <a:cs typeface="Arial"/>
              </a:rPr>
              <a:t>Desktop </a:t>
            </a:r>
            <a:r>
              <a:rPr lang="el-GR" dirty="0" smtClean="0">
                <a:latin typeface="Arial"/>
                <a:cs typeface="Arial"/>
              </a:rPr>
              <a:t>και έχουμε ήδη δημιουργήσει 3 αρχεία, τα </a:t>
            </a:r>
            <a:r>
              <a:rPr lang="en-GB" dirty="0" smtClean="0">
                <a:latin typeface="Arial"/>
                <a:cs typeface="Arial"/>
              </a:rPr>
              <a:t>file1 file2 &amp; file3</a:t>
            </a:r>
          </a:p>
          <a:p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Θέλουμε να αντιγράψουμε τα περιεχόμενα του </a:t>
            </a:r>
            <a:r>
              <a:rPr lang="en-GB" dirty="0" smtClean="0">
                <a:latin typeface="Arial"/>
                <a:cs typeface="Arial"/>
              </a:rPr>
              <a:t>file3 </a:t>
            </a:r>
            <a:r>
              <a:rPr lang="el-GR" dirty="0" smtClean="0">
                <a:latin typeface="Arial"/>
                <a:cs typeface="Arial"/>
              </a:rPr>
              <a:t>στο </a:t>
            </a:r>
            <a:r>
              <a:rPr lang="en-GB" dirty="0" smtClean="0">
                <a:latin typeface="Arial"/>
                <a:cs typeface="Arial"/>
              </a:rPr>
              <a:t>file3c. </a:t>
            </a:r>
            <a:r>
              <a:rPr lang="el-GR" dirty="0" smtClean="0">
                <a:latin typeface="Arial"/>
                <a:cs typeface="Arial"/>
              </a:rPr>
              <a:t>Εκτελούμε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file3 file3c</a:t>
            </a:r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ποιά εντολή θα δούμε τα περιεχόμενα του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file3c?</a:t>
            </a:r>
          </a:p>
          <a:p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Θέλουμε να αντιγράψουμε τα περιεχόμενα του </a:t>
            </a:r>
            <a:r>
              <a:rPr lang="en-GB" dirty="0" smtClean="0">
                <a:latin typeface="Arial"/>
                <a:cs typeface="Arial"/>
              </a:rPr>
              <a:t>file1 </a:t>
            </a:r>
            <a:r>
              <a:rPr lang="el-GR" dirty="0" smtClean="0">
                <a:latin typeface="Arial"/>
                <a:cs typeface="Arial"/>
              </a:rPr>
              <a:t>στο </a:t>
            </a:r>
            <a:r>
              <a:rPr lang="en-GB" dirty="0" smtClean="0">
                <a:latin typeface="Arial"/>
                <a:cs typeface="Arial"/>
              </a:rPr>
              <a:t>file1c.</a:t>
            </a:r>
            <a:r>
              <a:rPr lang="en-GB" dirty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Πληκτρολογήστε την κατάλληλη εντολή.</a:t>
            </a:r>
          </a:p>
          <a:p>
            <a:endParaRPr lang="el-GR" dirty="0">
              <a:latin typeface="Arial"/>
              <a:cs typeface="Arial"/>
            </a:endParaRPr>
          </a:p>
          <a:p>
            <a:endParaRPr lang="el-GR" dirty="0" smtClean="0">
              <a:latin typeface="Arial"/>
              <a:cs typeface="Arial"/>
            </a:endParaRPr>
          </a:p>
          <a:p>
            <a:endParaRPr lang="el-GR" dirty="0">
              <a:latin typeface="Arial"/>
              <a:cs typeface="Arial"/>
            </a:endParaRPr>
          </a:p>
          <a:p>
            <a:endParaRPr lang="en-GB" dirty="0" smtClean="0">
              <a:latin typeface="Arial"/>
              <a:cs typeface="Arial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457200" y="1774804"/>
            <a:ext cx="297310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955782" y="124886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nip Single Corner Rectangle 14"/>
          <p:cNvSpPr/>
          <p:nvPr/>
        </p:nvSpPr>
        <p:spPr>
          <a:xfrm>
            <a:off x="221242" y="2421272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9" name="Snip Single Corner Rectangle 18"/>
          <p:cNvSpPr/>
          <p:nvPr/>
        </p:nvSpPr>
        <p:spPr>
          <a:xfrm>
            <a:off x="221242" y="3183139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file2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0" name="Snip Single Corner Rectangle 19"/>
          <p:cNvSpPr/>
          <p:nvPr/>
        </p:nvSpPr>
        <p:spPr>
          <a:xfrm>
            <a:off x="1383116" y="3183139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file3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686800" y="100554"/>
            <a:ext cx="351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7927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Διαγραφή αρχείου με το </a:t>
            </a:r>
            <a:r>
              <a:rPr lang="en-GB" sz="2800" dirty="0" err="1" smtClean="0">
                <a:latin typeface="Arial"/>
                <a:cs typeface="Arial"/>
              </a:rPr>
              <a:t>rm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14161" y="2300739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1680200" y="2427258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918914" y="177480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430302" y="1687166"/>
            <a:ext cx="5397704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Βρισκόμαστε στο </a:t>
            </a:r>
            <a:r>
              <a:rPr lang="en-GB" dirty="0" smtClean="0">
                <a:latin typeface="Arial"/>
                <a:cs typeface="Arial"/>
              </a:rPr>
              <a:t>Desktop </a:t>
            </a:r>
            <a:r>
              <a:rPr lang="el-GR" dirty="0" smtClean="0">
                <a:latin typeface="Arial"/>
                <a:cs typeface="Arial"/>
              </a:rPr>
              <a:t>και έχουμε ήδη δημιουργήσει </a:t>
            </a:r>
            <a:r>
              <a:rPr lang="en-GB" dirty="0" smtClean="0">
                <a:latin typeface="Arial"/>
                <a:cs typeface="Arial"/>
              </a:rPr>
              <a:t>5</a:t>
            </a:r>
            <a:r>
              <a:rPr lang="el-GR" dirty="0" smtClean="0">
                <a:latin typeface="Arial"/>
                <a:cs typeface="Arial"/>
              </a:rPr>
              <a:t> αρχεία, τα </a:t>
            </a:r>
            <a:r>
              <a:rPr lang="en-GB" dirty="0" smtClean="0">
                <a:latin typeface="Arial"/>
                <a:cs typeface="Arial"/>
              </a:rPr>
              <a:t>file1, file1c, file2, file3, file3c</a:t>
            </a:r>
          </a:p>
          <a:p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Θέλουμε να διαγράψουμε τα αρχεία </a:t>
            </a:r>
            <a:r>
              <a:rPr lang="en-GB" dirty="0" smtClean="0">
                <a:latin typeface="Arial"/>
                <a:cs typeface="Arial"/>
              </a:rPr>
              <a:t>file1c &amp; file3c. </a:t>
            </a:r>
            <a:r>
              <a:rPr lang="el-GR" dirty="0" smtClean="0">
                <a:latin typeface="Arial"/>
                <a:cs typeface="Arial"/>
              </a:rPr>
              <a:t>Εκτελούμε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rm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file1c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Στη συνέχεια εκτελούμε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file3c</a:t>
            </a:r>
          </a:p>
          <a:p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‘H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μπορούμε να διαγράψουμε 2 ή περισσότερα αρχεία ταυτόχρονα με μία εντολή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rm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,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όπως παρακάτω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file1c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file3c</a:t>
            </a:r>
          </a:p>
          <a:p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Ή μπορούμε να χρησιμοποιήσουμε </a:t>
            </a:r>
            <a:r>
              <a:rPr lang="en-GB" dirty="0" smtClean="0">
                <a:latin typeface="Arial"/>
                <a:cs typeface="Arial"/>
              </a:rPr>
              <a:t>wildcards:</a:t>
            </a: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file*c</a:t>
            </a:r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457200" y="1774804"/>
            <a:ext cx="297310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955782" y="124886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nip Single Corner Rectangle 14"/>
          <p:cNvSpPr/>
          <p:nvPr/>
        </p:nvSpPr>
        <p:spPr>
          <a:xfrm>
            <a:off x="221242" y="2421272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9" name="Snip Single Corner Rectangle 18"/>
          <p:cNvSpPr/>
          <p:nvPr/>
        </p:nvSpPr>
        <p:spPr>
          <a:xfrm>
            <a:off x="221242" y="3183139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file2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0" name="Snip Single Corner Rectangle 19"/>
          <p:cNvSpPr/>
          <p:nvPr/>
        </p:nvSpPr>
        <p:spPr>
          <a:xfrm>
            <a:off x="1383116" y="3183139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file3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686800" y="100554"/>
            <a:ext cx="351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4322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114161" y="4198260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filesdir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Arial"/>
                <a:cs typeface="Arial"/>
              </a:rPr>
              <a:t>Δημιουργία </a:t>
            </a:r>
            <a:r>
              <a:rPr lang="el-GR" sz="2800" dirty="0" smtClean="0">
                <a:latin typeface="Arial"/>
                <a:cs typeface="Arial"/>
              </a:rPr>
              <a:t>καταλόγου με το </a:t>
            </a:r>
            <a:r>
              <a:rPr lang="en-GB" sz="2800" dirty="0" err="1" smtClean="0">
                <a:latin typeface="Arial"/>
                <a:cs typeface="Arial"/>
              </a:rPr>
              <a:t>mkdir</a:t>
            </a:r>
            <a:r>
              <a:rPr lang="en-GB" sz="2800" dirty="0" smtClean="0">
                <a:latin typeface="Arial"/>
                <a:cs typeface="Arial"/>
              </a:rPr>
              <a:t> – </a:t>
            </a:r>
            <a:r>
              <a:rPr lang="el-GR" sz="2800" dirty="0" smtClean="0">
                <a:latin typeface="Arial"/>
                <a:cs typeface="Arial"/>
              </a:rPr>
              <a:t>Μετακίνηση αρχείων με το </a:t>
            </a:r>
            <a:r>
              <a:rPr lang="en-GB" sz="2800" dirty="0" smtClean="0">
                <a:latin typeface="Arial"/>
                <a:cs typeface="Arial"/>
              </a:rPr>
              <a:t>mv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14161" y="2300739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1680200" y="2427258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918914" y="177480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430302" y="1687166"/>
            <a:ext cx="5397704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Βρισκόμαστε στο </a:t>
            </a:r>
            <a:r>
              <a:rPr lang="en-GB" dirty="0" smtClean="0">
                <a:latin typeface="Arial"/>
                <a:cs typeface="Arial"/>
              </a:rPr>
              <a:t>Desktop </a:t>
            </a:r>
            <a:r>
              <a:rPr lang="el-GR" dirty="0" smtClean="0">
                <a:latin typeface="Arial"/>
                <a:cs typeface="Arial"/>
              </a:rPr>
              <a:t>και έχουμε </a:t>
            </a:r>
            <a:r>
              <a:rPr lang="en-GB" dirty="0" smtClean="0">
                <a:latin typeface="Arial"/>
                <a:cs typeface="Arial"/>
              </a:rPr>
              <a:t>3</a:t>
            </a:r>
            <a:r>
              <a:rPr lang="el-GR" dirty="0" smtClean="0">
                <a:latin typeface="Arial"/>
                <a:cs typeface="Arial"/>
              </a:rPr>
              <a:t> αρχεία, τα </a:t>
            </a:r>
            <a:r>
              <a:rPr lang="en-GB" dirty="0" smtClean="0">
                <a:latin typeface="Arial"/>
                <a:cs typeface="Arial"/>
              </a:rPr>
              <a:t>file1, file2, file3.</a:t>
            </a:r>
          </a:p>
          <a:p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Θέλουμε να δημιουργήσουμε ένα κατάλογο </a:t>
            </a:r>
            <a:r>
              <a:rPr lang="en-GB" dirty="0" smtClean="0">
                <a:latin typeface="Arial"/>
                <a:cs typeface="Arial"/>
              </a:rPr>
              <a:t>(subdirectory) </a:t>
            </a:r>
            <a:r>
              <a:rPr lang="el-GR" dirty="0" smtClean="0">
                <a:latin typeface="Arial"/>
                <a:cs typeface="Arial"/>
              </a:rPr>
              <a:t>με το όνομα </a:t>
            </a:r>
            <a:r>
              <a:rPr lang="en-GB" dirty="0" err="1" smtClean="0">
                <a:latin typeface="Arial"/>
                <a:cs typeface="Arial"/>
              </a:rPr>
              <a:t>filesdir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και στη συνέχεια να μεταφέρουμε τα 3 αρχεία (</a:t>
            </a:r>
            <a:r>
              <a:rPr lang="en-GB" dirty="0" smtClean="0">
                <a:latin typeface="Arial"/>
                <a:cs typeface="Arial"/>
              </a:rPr>
              <a:t>file1, file2, file3</a:t>
            </a:r>
            <a:r>
              <a:rPr lang="el-GR" dirty="0" smtClean="0">
                <a:latin typeface="Arial"/>
                <a:cs typeface="Arial"/>
              </a:rPr>
              <a:t>) μέσα σε αυτόν τον υποκατάλογο.</a:t>
            </a:r>
            <a:endParaRPr lang="en-GB" dirty="0" smtClean="0">
              <a:latin typeface="Arial"/>
              <a:cs typeface="Arial"/>
            </a:endParaRPr>
          </a:p>
          <a:p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Για να δημιουργήσουμε τον υποκατάλογο εκτελούμε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kdir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Στη συνέχεια, για να μετακινήσουμε το αρχείο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μέσα στο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εκτελούμε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v file1 ./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/</a:t>
            </a:r>
          </a:p>
          <a:p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Μετακινήστε και τα υπόλοιπα 2 αρχεία στο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l-GR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457200" y="1774804"/>
            <a:ext cx="297310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955782" y="124886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nip Single Corner Rectangle 18"/>
          <p:cNvSpPr/>
          <p:nvPr/>
        </p:nvSpPr>
        <p:spPr>
          <a:xfrm>
            <a:off x="221242" y="5102137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file2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0" name="Snip Single Corner Rectangle 19"/>
          <p:cNvSpPr/>
          <p:nvPr/>
        </p:nvSpPr>
        <p:spPr>
          <a:xfrm>
            <a:off x="1383116" y="5102137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file3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1031402" y="367232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nip Single Corner Rectangle 14"/>
          <p:cNvSpPr/>
          <p:nvPr/>
        </p:nvSpPr>
        <p:spPr>
          <a:xfrm>
            <a:off x="222881" y="4345606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686800" y="100554"/>
            <a:ext cx="351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8748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114161" y="4198260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filesdir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Μετονομασία αρχείων με το </a:t>
            </a:r>
            <a:r>
              <a:rPr lang="en-GB" sz="2800" dirty="0" smtClean="0">
                <a:latin typeface="Arial"/>
                <a:cs typeface="Arial"/>
              </a:rPr>
              <a:t>mv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14161" y="2300739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1680200" y="2427258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918914" y="177480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95961" y="872258"/>
            <a:ext cx="5397704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Βρισκόμαστε στο </a:t>
            </a:r>
            <a:r>
              <a:rPr lang="en-GB" dirty="0" smtClean="0">
                <a:latin typeface="Arial"/>
                <a:cs typeface="Arial"/>
              </a:rPr>
              <a:t>Desktop </a:t>
            </a:r>
            <a:r>
              <a:rPr lang="el-GR" dirty="0" smtClean="0">
                <a:latin typeface="Arial"/>
                <a:cs typeface="Arial"/>
              </a:rPr>
              <a:t>και έχουμε πλέον </a:t>
            </a:r>
            <a:r>
              <a:rPr lang="en-GB" dirty="0" smtClean="0">
                <a:latin typeface="Arial"/>
                <a:cs typeface="Arial"/>
              </a:rPr>
              <a:t>3</a:t>
            </a:r>
            <a:r>
              <a:rPr lang="el-GR" dirty="0" smtClean="0">
                <a:latin typeface="Arial"/>
                <a:cs typeface="Arial"/>
              </a:rPr>
              <a:t> αρχεία, τα </a:t>
            </a:r>
            <a:r>
              <a:rPr lang="en-GB" dirty="0" smtClean="0">
                <a:latin typeface="Arial"/>
                <a:cs typeface="Arial"/>
              </a:rPr>
              <a:t>file1, file2, file3</a:t>
            </a:r>
            <a:r>
              <a:rPr lang="el-GR" dirty="0" smtClean="0">
                <a:latin typeface="Arial"/>
                <a:cs typeface="Arial"/>
              </a:rPr>
              <a:t> μέσα στον υποκατάλογο </a:t>
            </a:r>
            <a:r>
              <a:rPr lang="en-GB" dirty="0" err="1" smtClean="0">
                <a:latin typeface="Arial"/>
                <a:cs typeface="Arial"/>
              </a:rPr>
              <a:t>filesdir</a:t>
            </a:r>
            <a:r>
              <a:rPr lang="en-GB" dirty="0" smtClean="0">
                <a:latin typeface="Arial"/>
                <a:cs typeface="Arial"/>
              </a:rPr>
              <a:t>.</a:t>
            </a:r>
          </a:p>
          <a:p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Θέλουμε να μετονομάσουμε το αρχείο </a:t>
            </a:r>
            <a:r>
              <a:rPr lang="en-GB" dirty="0" smtClean="0">
                <a:latin typeface="Arial"/>
                <a:cs typeface="Arial"/>
              </a:rPr>
              <a:t>file1 </a:t>
            </a:r>
            <a:r>
              <a:rPr lang="el-GR" dirty="0" smtClean="0">
                <a:latin typeface="Arial"/>
                <a:cs typeface="Arial"/>
              </a:rPr>
              <a:t>σε </a:t>
            </a:r>
            <a:r>
              <a:rPr lang="en-GB" dirty="0" smtClean="0">
                <a:latin typeface="Arial"/>
                <a:cs typeface="Arial"/>
              </a:rPr>
              <a:t>file1r</a:t>
            </a:r>
            <a:r>
              <a:rPr lang="el-GR" dirty="0" smtClean="0">
                <a:latin typeface="Arial"/>
                <a:cs typeface="Arial"/>
              </a:rPr>
              <a:t> ενώ όμως συνεχίζουμε να βρισκόμαστε στο </a:t>
            </a:r>
            <a:r>
              <a:rPr lang="en-GB" dirty="0" smtClean="0">
                <a:latin typeface="Arial"/>
                <a:cs typeface="Arial"/>
              </a:rPr>
              <a:t>Desktop (</a:t>
            </a:r>
            <a:r>
              <a:rPr lang="el-GR" dirty="0" smtClean="0">
                <a:latin typeface="Arial"/>
                <a:cs typeface="Arial"/>
              </a:rPr>
              <a:t>χωρίς να μετακινηθούμε μέσα στο </a:t>
            </a:r>
            <a:r>
              <a:rPr lang="en-GB" dirty="0" err="1" smtClean="0">
                <a:latin typeface="Arial"/>
                <a:cs typeface="Arial"/>
              </a:rPr>
              <a:t>filesdir</a:t>
            </a:r>
            <a:r>
              <a:rPr lang="en-GB" dirty="0" smtClean="0">
                <a:latin typeface="Arial"/>
                <a:cs typeface="Arial"/>
              </a:rPr>
              <a:t>)</a:t>
            </a:r>
            <a:r>
              <a:rPr lang="el-GR" dirty="0" smtClean="0">
                <a:latin typeface="Arial"/>
                <a:cs typeface="Arial"/>
              </a:rPr>
              <a:t>.</a:t>
            </a:r>
            <a:endParaRPr lang="en-GB" dirty="0" smtClean="0">
              <a:latin typeface="Arial"/>
              <a:cs typeface="Arial"/>
            </a:endParaRPr>
          </a:p>
          <a:p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Αν εκτελούσαμε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v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file1 file1r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Η εντολή δεν θα λειτουργούσε, γιατί η εντολή θα έψαχνε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μέσα στον κατάλογο που βρισκόμαστε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τώρα, δηλαδή μέσα στο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Desktop.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Επειδή όμως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βρίσκεται σε άλλο κατάλογο, πρέπει να δώσουμε είτε την πλήρη είτε την σχετική διεύθυνση του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file1,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για να δουλέψει η εντολή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mv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457200" y="1774804"/>
            <a:ext cx="297310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955782" y="124886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nip Single Corner Rectangle 18"/>
          <p:cNvSpPr/>
          <p:nvPr/>
        </p:nvSpPr>
        <p:spPr>
          <a:xfrm>
            <a:off x="221242" y="5102137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file2r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0" name="Snip Single Corner Rectangle 19"/>
          <p:cNvSpPr/>
          <p:nvPr/>
        </p:nvSpPr>
        <p:spPr>
          <a:xfrm>
            <a:off x="1383116" y="5102137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file3r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1031402" y="367232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nip Single Corner Rectangle 14"/>
          <p:cNvSpPr/>
          <p:nvPr/>
        </p:nvSpPr>
        <p:spPr>
          <a:xfrm>
            <a:off x="222881" y="4345606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file1r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686800" y="100554"/>
            <a:ext cx="351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4069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114161" y="4198260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filesdir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Μετονομασία αρχείων με το </a:t>
            </a:r>
            <a:r>
              <a:rPr lang="en-GB" sz="2800" dirty="0" smtClean="0">
                <a:latin typeface="Arial"/>
                <a:cs typeface="Arial"/>
              </a:rPr>
              <a:t>mv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14161" y="2300739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1680200" y="2427258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918914" y="177480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95961" y="872258"/>
            <a:ext cx="539770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Η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πλήρης διεύθυνση του 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file1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είναι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/</a:t>
            </a:r>
            <a:r>
              <a:rPr lang="en-GB" dirty="0" err="1">
                <a:solidFill>
                  <a:srgbClr val="000000"/>
                </a:solidFill>
                <a:latin typeface="Arial"/>
                <a:cs typeface="Arial"/>
              </a:rPr>
              <a:t>tmp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/guest-xxx/Desktop/</a:t>
            </a:r>
            <a:r>
              <a:rPr lang="en-GB" dirty="0" err="1">
                <a:solidFill>
                  <a:srgbClr val="000000"/>
                </a:solidFill>
                <a:latin typeface="Arial"/>
                <a:cs typeface="Arial"/>
              </a:rPr>
              <a:t>filesdir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/file1</a:t>
            </a:r>
          </a:p>
          <a:p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Η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σχετική διεύθυνση του 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file1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είναι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./filesdir1/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</a:t>
            </a:r>
          </a:p>
          <a:p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./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σημαίνει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από εδώ που βρίσκομαι.</a:t>
            </a:r>
          </a:p>
          <a:p>
            <a:endParaRPr lang="el-GR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Άρα, η σωστή εντολή για να μετονομάσω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σε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file1r (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που βρίσκεται μέσα στο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ενώ βρίσκομαι στο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Desktop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είναι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v ./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/file1 ./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/file1r</a:t>
            </a:r>
          </a:p>
          <a:p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Κάντε την αντίστοιχη μετατροπή και για τα υπόλοιπα δύο αρχεία.</a:t>
            </a:r>
            <a:endParaRPr lang="el-GR" dirty="0">
              <a:latin typeface="Arial"/>
              <a:cs typeface="Arial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457200" y="1774804"/>
            <a:ext cx="297310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955782" y="124886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nip Single Corner Rectangle 18"/>
          <p:cNvSpPr/>
          <p:nvPr/>
        </p:nvSpPr>
        <p:spPr>
          <a:xfrm>
            <a:off x="221242" y="5102137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file2r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0" name="Snip Single Corner Rectangle 19"/>
          <p:cNvSpPr/>
          <p:nvPr/>
        </p:nvSpPr>
        <p:spPr>
          <a:xfrm>
            <a:off x="1383116" y="5102137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file3r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1031402" y="367232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nip Single Corner Rectangle 14"/>
          <p:cNvSpPr/>
          <p:nvPr/>
        </p:nvSpPr>
        <p:spPr>
          <a:xfrm>
            <a:off x="222881" y="4345606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file1r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686800" y="100554"/>
            <a:ext cx="351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2319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114161" y="4198260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filesdir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Μετονομασία/μετακίνηση αρχείων με το </a:t>
            </a:r>
            <a:r>
              <a:rPr lang="en-GB" sz="2800" dirty="0" smtClean="0">
                <a:latin typeface="Arial"/>
                <a:cs typeface="Arial"/>
              </a:rPr>
              <a:t>mv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14161" y="2300739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1680200" y="2427258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918914" y="177480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95961" y="1271667"/>
            <a:ext cx="5397704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Βρισκόμαστε στο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Desktop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και έχουμε ήδη μετονομάσει τα 3 αρχεία που βρίσκονται στον υποκατάλογο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Θέλουμε να μεταφέρουμε το αρχείο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file1r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από τον υποκατάλογο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στον κατάλογο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Desktop,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όπου βρισκόμαστε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Εκτελούμε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v ./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/file1r ./file1r</a:t>
            </a:r>
          </a:p>
          <a:p>
            <a:endParaRPr lang="el-GR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Μπορούμε ταυτόχρονα να μετακινήσουμε ένα αρχείο και να το μετονομάσουμε. Θέλουμε το αρχείο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file2r (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που βρίσκεται στον υποκατάλογο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filesdir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)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να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το μετακινήσουμε στον κατάλογο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Desktop (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που βρισκόμαστε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και ταυτόχρονα να το μετονομάσουμε σε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file2x.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Εκτελούμε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v ./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/file2r ./file2x</a:t>
            </a:r>
          </a:p>
          <a:p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457200" y="1774804"/>
            <a:ext cx="297310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955782" y="124886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nip Single Corner Rectangle 18"/>
          <p:cNvSpPr/>
          <p:nvPr/>
        </p:nvSpPr>
        <p:spPr>
          <a:xfrm>
            <a:off x="1411052" y="3289067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file2x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0" name="Snip Single Corner Rectangle 19"/>
          <p:cNvSpPr/>
          <p:nvPr/>
        </p:nvSpPr>
        <p:spPr>
          <a:xfrm>
            <a:off x="1383116" y="5102137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file3r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1031402" y="367232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nip Single Corner Rectangle 14"/>
          <p:cNvSpPr/>
          <p:nvPr/>
        </p:nvSpPr>
        <p:spPr>
          <a:xfrm>
            <a:off x="197259" y="3282750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file1r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686800" y="100554"/>
            <a:ext cx="351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17621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114161" y="4198260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filesdir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Διαγραφή καταλόγου με το </a:t>
            </a:r>
            <a:r>
              <a:rPr lang="en-GB" sz="2800" dirty="0" err="1" smtClean="0">
                <a:latin typeface="Arial"/>
                <a:cs typeface="Arial"/>
              </a:rPr>
              <a:t>rm</a:t>
            </a:r>
            <a:r>
              <a:rPr lang="en-GB" sz="2800" dirty="0" smtClean="0">
                <a:latin typeface="Arial"/>
                <a:cs typeface="Arial"/>
              </a:rPr>
              <a:t> -r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14161" y="2300739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1680200" y="2427258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918914" y="177480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95961" y="1271667"/>
            <a:ext cx="539770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Βρισκόμαστε στο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Desktop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και έχουμε ήδη μεταφέρει εδώ το αρχείο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file1r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ενώ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file2r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το μεταφέραμε και το μετονομάσαμε σε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file2x.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Τώρα θέλουμε να διαγράψουμε τον υποκατάλογο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μαζί με τα περιεχόμενά του.</a:t>
            </a:r>
          </a:p>
          <a:p>
            <a:endParaRPr lang="el-GR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Εκτελούμε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–r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Στη συνέχεια θέλουμε να δούμε αν συνεχίζει να υπάρχει ο υποκατάλογος </a:t>
            </a:r>
            <a:r>
              <a:rPr lang="en-GB" dirty="0" err="1" smtClean="0">
                <a:latin typeface="Arial"/>
                <a:cs typeface="Arial"/>
              </a:rPr>
              <a:t>filesdir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μέσα στον </a:t>
            </a:r>
            <a:r>
              <a:rPr lang="en-GB" dirty="0" smtClean="0">
                <a:latin typeface="Arial"/>
                <a:cs typeface="Arial"/>
              </a:rPr>
              <a:t>Desktop. </a:t>
            </a:r>
            <a:r>
              <a:rPr lang="el-GR" dirty="0" smtClean="0">
                <a:latin typeface="Arial"/>
                <a:cs typeface="Arial"/>
              </a:rPr>
              <a:t>Τι εντολή θα εκτελέσουμε για να δούμε τι υπάρχει μέσα στον </a:t>
            </a:r>
            <a:r>
              <a:rPr lang="en-GB" dirty="0" smtClean="0">
                <a:latin typeface="Arial"/>
                <a:cs typeface="Arial"/>
              </a:rPr>
              <a:t>Desktop</a:t>
            </a:r>
            <a:r>
              <a:rPr lang="en-GB" dirty="0" smtClean="0">
                <a:latin typeface="Arial"/>
                <a:cs typeface="Arial"/>
              </a:rPr>
              <a:t>?</a:t>
            </a:r>
          </a:p>
          <a:p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Διαγρ</a:t>
            </a:r>
            <a:r>
              <a:rPr lang="el-GR" dirty="0" smtClean="0">
                <a:latin typeface="Arial"/>
                <a:cs typeface="Arial"/>
              </a:rPr>
              <a:t>άψτε με μία εντολή τα </a:t>
            </a:r>
            <a:r>
              <a:rPr lang="en-GB" dirty="0" smtClean="0">
                <a:latin typeface="Arial"/>
                <a:cs typeface="Arial"/>
              </a:rPr>
              <a:t>file1r </a:t>
            </a:r>
            <a:r>
              <a:rPr lang="el-GR" dirty="0" smtClean="0">
                <a:latin typeface="Arial"/>
                <a:cs typeface="Arial"/>
              </a:rPr>
              <a:t>και </a:t>
            </a:r>
            <a:r>
              <a:rPr lang="en-GB" dirty="0" smtClean="0">
                <a:latin typeface="Arial"/>
                <a:cs typeface="Arial"/>
              </a:rPr>
              <a:t>file2x.</a:t>
            </a:r>
            <a:endParaRPr lang="en-GB" dirty="0">
              <a:latin typeface="Arial"/>
              <a:cs typeface="Arial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457200" y="1774804"/>
            <a:ext cx="297310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955782" y="124886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nip Single Corner Rectangle 18"/>
          <p:cNvSpPr/>
          <p:nvPr/>
        </p:nvSpPr>
        <p:spPr>
          <a:xfrm>
            <a:off x="1411052" y="3289067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file2x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0" name="Snip Single Corner Rectangle 19"/>
          <p:cNvSpPr/>
          <p:nvPr/>
        </p:nvSpPr>
        <p:spPr>
          <a:xfrm>
            <a:off x="1383116" y="5102137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file3r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1031402" y="367232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nip Single Corner Rectangle 14"/>
          <p:cNvSpPr/>
          <p:nvPr/>
        </p:nvSpPr>
        <p:spPr>
          <a:xfrm>
            <a:off x="197259" y="3282750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file1r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686800" y="100554"/>
            <a:ext cx="351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04724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Άσκηση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7815" y="1023827"/>
            <a:ext cx="8745850" cy="5355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1.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Κλε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ίστε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terminal.</a:t>
            </a:r>
          </a:p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2.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Ξανα-ανοίξτε το. Σε ποιό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directory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βρίσκεστε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</a:p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3.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Μετακινηθείτε στο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Desktop,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χρησιμοποιώντας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tab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για αυτόματη συμπλήρωση του ονόματ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o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ς του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4.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Δημιουργείστε 3 αρχεία,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file1, file2, file3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την εντολή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cat.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Σε κάθε ένα από τα αρχεία γράψτε σε μια γραμμή ένα μόνο όνομα (διαφορετικό).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5. Ενώστε τα 3 αρχεία σε ένα 4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ο,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file4,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την εντολή 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cat.</a:t>
            </a:r>
          </a:p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6.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Διαγράψτε τα 3 αρχεία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file1, file2, file3.</a:t>
            </a:r>
          </a:p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7.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Δημιουργείστε ένα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directory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το όνομα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testdir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κάτω από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Desktop.</a:t>
            </a:r>
          </a:p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8.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Μετακινήστε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file4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από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Desktop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testdir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9. Που βρίσκεστε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τώρα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  <a:endParaRPr lang="el-GR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10. Καθαρίστε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terminal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από τις προηγούμενες εντολές με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clear.</a:t>
            </a:r>
          </a:p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11.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Μετακινηθείτε ένα επίπεδο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/directory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επάνω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.</a:t>
            </a:r>
          </a:p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12.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Που βρίσκεστε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</a:p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13.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Από εκεί, δείτε με την εντολή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ls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τι υπάρχει στο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testdir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Βλέπετε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file4;</a:t>
            </a:r>
          </a:p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14.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Από εκεί που βρίσκεστε, μετακινηθείτε με μία μόνο εντολή στο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testdir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15.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Δείτε αν βρίσκεστε τώρα μέσα στο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testdir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16.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μία μόνο εντολή μετακινηθείτε εκεί που βρισκόσασταν πιο πριν.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17. Τώρα διαγράψτε με μία εντολή το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testdir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&amp;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τα περιεχόμενα του.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686800" y="100554"/>
            <a:ext cx="351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247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6540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Δομή αρχείων/καταλόγων στο </a:t>
            </a:r>
            <a:r>
              <a:rPr lang="en-US" sz="2800" dirty="0" smtClean="0">
                <a:latin typeface="Arial"/>
                <a:cs typeface="Arial"/>
              </a:rPr>
              <a:t>Linux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20128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695481" y="160346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51993" y="2129395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51993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54837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75159" y="21293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93931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71582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974426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194748" y="21263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803383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023705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244027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00539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522972" y="26553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743294" y="265226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242477" y="107752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1051993" y="31812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40046" y="3718495"/>
            <a:ext cx="365388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624656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844978" y="371849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063750" y="371543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1173202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393524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612296" y="4244430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PC3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032955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624656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034515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254837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583061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803383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275225" y="3539235"/>
            <a:ext cx="39070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>
                <a:latin typeface="Arial"/>
                <a:cs typeface="Arial"/>
              </a:rPr>
              <a:t>Το σύστημα έχει δομή ιεραρχική. Ένας κατάλογος μπορεί να έχει 1 ή περισσότερους υπο-καταλόγους. </a:t>
            </a:r>
          </a:p>
          <a:p>
            <a:r>
              <a:rPr lang="el-GR" sz="1600" dirty="0" smtClean="0">
                <a:latin typeface="Arial"/>
                <a:cs typeface="Arial"/>
              </a:rPr>
              <a:t>Όχι το αντίθετο.</a:t>
            </a:r>
          </a:p>
          <a:p>
            <a:r>
              <a:rPr lang="el-GR" sz="1600" dirty="0" smtClean="0">
                <a:latin typeface="Arial"/>
                <a:cs typeface="Arial"/>
              </a:rPr>
              <a:t>Κάθε κατάλογος</a:t>
            </a:r>
            <a:r>
              <a:rPr lang="en-GB" sz="1600" dirty="0" smtClean="0">
                <a:latin typeface="Arial"/>
                <a:cs typeface="Arial"/>
              </a:rPr>
              <a:t>/</a:t>
            </a:r>
            <a:r>
              <a:rPr lang="el-GR" sz="1600" dirty="0" smtClean="0">
                <a:latin typeface="Arial"/>
                <a:cs typeface="Arial"/>
              </a:rPr>
              <a:t>αρχείο έχει μια διεύθυνση. Η διεύθυνση αρχίζει από το </a:t>
            </a:r>
            <a:r>
              <a:rPr lang="en-GB" sz="1600" dirty="0" smtClean="0">
                <a:latin typeface="Arial"/>
                <a:cs typeface="Arial"/>
              </a:rPr>
              <a:t>root </a:t>
            </a:r>
            <a:r>
              <a:rPr lang="el-GR" sz="1600" dirty="0" smtClean="0">
                <a:latin typeface="Arial"/>
                <a:cs typeface="Arial"/>
              </a:rPr>
              <a:t>και ακολουθούμε την κατάλληλη πορεία μέχρι να καταλήξουμε εκεί που θέλουμε.</a:t>
            </a:r>
            <a:endParaRPr lang="en-GB" sz="1600" dirty="0">
              <a:latin typeface="Arial"/>
              <a:cs typeface="Arial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3473599" y="5296300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475159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695481" y="529630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3023705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4244027" y="5822235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4096037" y="477036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131240" y="1077525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5411923" y="1181483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686800" y="100554"/>
            <a:ext cx="36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26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6540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Δομή αρχείων/καταλόγων στο </a:t>
            </a:r>
            <a:r>
              <a:rPr lang="en-US" sz="2800" dirty="0" smtClean="0">
                <a:latin typeface="Arial"/>
                <a:cs typeface="Arial"/>
              </a:rPr>
              <a:t>Linux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867114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242467" y="147518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98979" y="2001119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98979" y="20011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801823" y="20011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022145" y="20011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240917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318568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521412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741734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350369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2570691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791013" y="25270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47525" y="25270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069958" y="25270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290280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789463" y="94924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598979" y="305298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87032" y="3590219"/>
            <a:ext cx="365388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171642" y="35902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391964" y="35902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610736" y="35871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720188" y="41161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940510" y="41161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159282" y="41161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PC3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579941" y="5168024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171642" y="464208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81501" y="516802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801823" y="516802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130047" y="569395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350369" y="569395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958909" y="3213456"/>
            <a:ext cx="390704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>
                <a:latin typeface="Arial"/>
                <a:cs typeface="Arial"/>
              </a:rPr>
              <a:t>Π.χ. ο κατάλογος </a:t>
            </a:r>
            <a:r>
              <a:rPr lang="en-GB" sz="1600" dirty="0" smtClean="0">
                <a:latin typeface="Arial"/>
                <a:cs typeface="Arial"/>
              </a:rPr>
              <a:t>home </a:t>
            </a:r>
            <a:r>
              <a:rPr lang="el-GR" sz="1600" dirty="0" smtClean="0">
                <a:latin typeface="Arial"/>
                <a:cs typeface="Arial"/>
              </a:rPr>
              <a:t>έχει διεύθυνση</a:t>
            </a:r>
            <a:r>
              <a:rPr lang="en-GB" sz="1600" dirty="0" smtClean="0">
                <a:latin typeface="Arial"/>
                <a:cs typeface="Arial"/>
              </a:rPr>
              <a:t>:</a:t>
            </a:r>
          </a:p>
          <a:p>
            <a:r>
              <a:rPr lang="en-GB" sz="1600" dirty="0" smtClean="0">
                <a:latin typeface="Arial"/>
                <a:cs typeface="Arial"/>
              </a:rPr>
              <a:t>/home</a:t>
            </a:r>
          </a:p>
          <a:p>
            <a:r>
              <a:rPr lang="el-GR" sz="1600" dirty="0" smtClean="0">
                <a:latin typeface="Arial"/>
                <a:cs typeface="Arial"/>
              </a:rPr>
              <a:t>Π.χ. ο κατάλογος </a:t>
            </a:r>
            <a:r>
              <a:rPr lang="en-GB" sz="1600" dirty="0" smtClean="0">
                <a:latin typeface="Arial"/>
                <a:cs typeface="Arial"/>
              </a:rPr>
              <a:t>PC3 </a:t>
            </a:r>
            <a:r>
              <a:rPr lang="el-GR" sz="1600" dirty="0" smtClean="0">
                <a:latin typeface="Arial"/>
                <a:cs typeface="Arial"/>
              </a:rPr>
              <a:t>έχει διεύθυνση</a:t>
            </a:r>
            <a:r>
              <a:rPr lang="en-GB" sz="1600" dirty="0" smtClean="0">
                <a:latin typeface="Arial"/>
                <a:cs typeface="Arial"/>
              </a:rPr>
              <a:t>:</a:t>
            </a:r>
          </a:p>
          <a:p>
            <a:r>
              <a:rPr lang="en-GB" sz="1600" dirty="0" smtClean="0">
                <a:latin typeface="Arial"/>
                <a:cs typeface="Arial"/>
              </a:rPr>
              <a:t>/home/PC3</a:t>
            </a:r>
          </a:p>
          <a:p>
            <a:r>
              <a:rPr lang="el-GR" sz="1600" dirty="0" smtClean="0">
                <a:latin typeface="Arial"/>
                <a:cs typeface="Arial"/>
              </a:rPr>
              <a:t>Π.χ. </a:t>
            </a:r>
            <a:r>
              <a:rPr lang="en-US" sz="1600" dirty="0" smtClean="0">
                <a:latin typeface="Arial"/>
                <a:cs typeface="Arial"/>
              </a:rPr>
              <a:t>o </a:t>
            </a:r>
            <a:r>
              <a:rPr lang="el-GR" sz="1600" dirty="0" smtClean="0">
                <a:latin typeface="Arial"/>
                <a:cs typeface="Arial"/>
              </a:rPr>
              <a:t>κατάλογος </a:t>
            </a:r>
            <a:r>
              <a:rPr lang="en-GB" sz="1600" dirty="0" smtClean="0">
                <a:latin typeface="Arial"/>
                <a:cs typeface="Arial"/>
              </a:rPr>
              <a:t>dir1 </a:t>
            </a:r>
            <a:r>
              <a:rPr lang="el-GR" sz="1600" dirty="0" smtClean="0">
                <a:latin typeface="Arial"/>
                <a:cs typeface="Arial"/>
              </a:rPr>
              <a:t>που βρίσκεται μέσα στο </a:t>
            </a:r>
            <a:r>
              <a:rPr lang="en-GB" sz="1600" dirty="0" smtClean="0">
                <a:latin typeface="Arial"/>
                <a:cs typeface="Arial"/>
              </a:rPr>
              <a:t>PC3 </a:t>
            </a:r>
            <a:r>
              <a:rPr lang="el-GR" sz="1600" dirty="0" smtClean="0">
                <a:latin typeface="Arial"/>
                <a:cs typeface="Arial"/>
              </a:rPr>
              <a:t>έχει διεύθυνση</a:t>
            </a:r>
            <a:r>
              <a:rPr lang="en-GB" sz="1600" dirty="0" smtClean="0">
                <a:latin typeface="Arial"/>
                <a:cs typeface="Arial"/>
              </a:rPr>
              <a:t>:</a:t>
            </a:r>
          </a:p>
          <a:p>
            <a:r>
              <a:rPr lang="en-GB" sz="1600" dirty="0" smtClean="0">
                <a:latin typeface="Arial"/>
                <a:cs typeface="Arial"/>
              </a:rPr>
              <a:t>/home/PC3/dir1</a:t>
            </a:r>
          </a:p>
          <a:p>
            <a:endParaRPr lang="en-GB" sz="1600" dirty="0">
              <a:latin typeface="Arial"/>
              <a:cs typeface="Arial"/>
            </a:endParaRPr>
          </a:p>
          <a:p>
            <a:r>
              <a:rPr lang="el-GR" sz="1600" dirty="0" smtClean="0">
                <a:latin typeface="Arial"/>
                <a:cs typeface="Arial"/>
              </a:rPr>
              <a:t>Ο κατάλογος </a:t>
            </a:r>
            <a:r>
              <a:rPr lang="en-GB" sz="1600" dirty="0" smtClean="0">
                <a:latin typeface="Arial"/>
                <a:cs typeface="Arial"/>
              </a:rPr>
              <a:t>dir1 </a:t>
            </a:r>
            <a:r>
              <a:rPr lang="el-GR" sz="1600" dirty="0" smtClean="0">
                <a:latin typeface="Arial"/>
                <a:cs typeface="Arial"/>
              </a:rPr>
              <a:t>που βρίσκεται μέσα στο </a:t>
            </a:r>
            <a:r>
              <a:rPr lang="en-GB" sz="1600" dirty="0" smtClean="0">
                <a:latin typeface="Arial"/>
                <a:cs typeface="Arial"/>
              </a:rPr>
              <a:t>PC1 </a:t>
            </a:r>
            <a:r>
              <a:rPr lang="el-GR" sz="1600" dirty="0" smtClean="0">
                <a:latin typeface="Arial"/>
                <a:cs typeface="Arial"/>
              </a:rPr>
              <a:t>και ο κατάλογος </a:t>
            </a:r>
            <a:r>
              <a:rPr lang="en-GB" sz="1600" dirty="0" smtClean="0">
                <a:latin typeface="Arial"/>
                <a:cs typeface="Arial"/>
              </a:rPr>
              <a:t>dir1 </a:t>
            </a:r>
            <a:r>
              <a:rPr lang="el-GR" sz="1600" dirty="0" smtClean="0">
                <a:latin typeface="Arial"/>
                <a:cs typeface="Arial"/>
              </a:rPr>
              <a:t>που βρίσκεται μέσα στο </a:t>
            </a:r>
            <a:r>
              <a:rPr lang="en-GB" sz="1600" dirty="0" smtClean="0">
                <a:latin typeface="Arial"/>
                <a:cs typeface="Arial"/>
              </a:rPr>
              <a:t>PC3 </a:t>
            </a:r>
            <a:r>
              <a:rPr lang="el-GR" sz="1600" dirty="0" smtClean="0">
                <a:latin typeface="Arial"/>
                <a:cs typeface="Arial"/>
              </a:rPr>
              <a:t>είναι διαφορετικοί και έχουν διευθύνσεις</a:t>
            </a:r>
            <a:r>
              <a:rPr lang="en-GB" sz="1600" dirty="0" smtClean="0">
                <a:latin typeface="Arial"/>
                <a:cs typeface="Arial"/>
              </a:rPr>
              <a:t>:</a:t>
            </a:r>
          </a:p>
          <a:p>
            <a:r>
              <a:rPr lang="en-GB" sz="1600" dirty="0" smtClean="0">
                <a:latin typeface="Arial"/>
                <a:cs typeface="Arial"/>
              </a:rPr>
              <a:t>/home/PC1/dir1</a:t>
            </a:r>
          </a:p>
          <a:p>
            <a:r>
              <a:rPr lang="en-GB" sz="1600" dirty="0" smtClean="0">
                <a:latin typeface="Arial"/>
                <a:cs typeface="Arial"/>
              </a:rPr>
              <a:t>/home/PC3/dir1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3020585" y="5168024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022145" y="516802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242467" y="516802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2570691" y="569395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3791013" y="569395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3643023" y="464208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678226" y="949249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4958909" y="1053207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686800" y="116044"/>
            <a:ext cx="36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666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6540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Δομή αρχείων/καταλόγων στο </a:t>
            </a:r>
            <a:r>
              <a:rPr lang="en-US" sz="2800" dirty="0" smtClean="0">
                <a:latin typeface="Arial"/>
                <a:cs typeface="Arial"/>
              </a:rPr>
              <a:t>Linux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867114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242467" y="147518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98979" y="2001119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98979" y="20011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801823" y="20011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022145" y="20011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240917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318568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521412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741734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350369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2570691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791013" y="25270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47525" y="25270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069958" y="25270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290280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789463" y="94924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598979" y="305298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87032" y="3590219"/>
            <a:ext cx="365388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171642" y="35902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391964" y="35902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610736" y="35871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720188" y="41161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940510" y="41161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159282" y="41161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PC3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579941" y="5168024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171642" y="464208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81501" y="516802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801823" y="516802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130047" y="569395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350369" y="569395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019342" y="4116154"/>
            <a:ext cx="39070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>
                <a:latin typeface="Arial"/>
                <a:cs typeface="Arial"/>
              </a:rPr>
              <a:t>Οι κατάλογοι/αρχεία του κάθε χρήστη βρίσκονται στο </a:t>
            </a:r>
            <a:r>
              <a:rPr lang="en-GB" sz="1600" dirty="0" smtClean="0">
                <a:latin typeface="Arial"/>
                <a:cs typeface="Arial"/>
              </a:rPr>
              <a:t>/home</a:t>
            </a:r>
          </a:p>
          <a:p>
            <a:r>
              <a:rPr lang="el-GR" sz="1600" dirty="0" smtClean="0">
                <a:latin typeface="Arial"/>
                <a:cs typeface="Arial"/>
              </a:rPr>
              <a:t>Οι υπόλοιποι κατάλογοι ανήκουν στο σύστημα</a:t>
            </a:r>
            <a:endParaRPr lang="en-GB" sz="1600" dirty="0" smtClean="0">
              <a:latin typeface="Arial"/>
              <a:cs typeface="Arial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3020585" y="5168024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022145" y="516802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242467" y="516802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2570691" y="569395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3791013" y="569395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3643023" y="464208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678226" y="949249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4958909" y="1053207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686800" y="100554"/>
            <a:ext cx="36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885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6540"/>
          </a:xfrm>
        </p:spPr>
        <p:txBody>
          <a:bodyPr>
            <a:noAutofit/>
          </a:bodyPr>
          <a:lstStyle/>
          <a:p>
            <a:r>
              <a:rPr lang="en-GB" sz="2800" dirty="0" smtClean="0">
                <a:latin typeface="Arial"/>
                <a:cs typeface="Arial"/>
              </a:rPr>
              <a:t>Home directory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867114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242467" y="147518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98979" y="2001119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98979" y="20011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801823" y="20011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022145" y="20011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240917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318568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521412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741734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350369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2570691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791013" y="25270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47525" y="25270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069958" y="25270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290280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789463" y="94924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598979" y="305298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87032" y="3590219"/>
            <a:ext cx="365388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171642" y="35902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391964" y="35902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610736" y="35871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720188" y="41161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940510" y="41161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159282" y="41161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PC3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579941" y="5168024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171642" y="464208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81501" y="516802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801823" y="516802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130047" y="569395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350369" y="569395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019342" y="4116154"/>
            <a:ext cx="390704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>
                <a:latin typeface="Arial"/>
                <a:cs typeface="Arial"/>
              </a:rPr>
              <a:t>Όταν κάνω </a:t>
            </a:r>
            <a:r>
              <a:rPr lang="en-GB" sz="1600" dirty="0" err="1" smtClean="0">
                <a:latin typeface="Arial"/>
                <a:cs typeface="Arial"/>
              </a:rPr>
              <a:t>loggin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l-GR" sz="1600" dirty="0" smtClean="0">
                <a:latin typeface="Arial"/>
                <a:cs typeface="Arial"/>
              </a:rPr>
              <a:t>ως χρήστης</a:t>
            </a:r>
            <a:r>
              <a:rPr lang="en-GB" sz="1600" dirty="0" smtClean="0">
                <a:latin typeface="Arial"/>
                <a:cs typeface="Arial"/>
              </a:rPr>
              <a:t> PC1</a:t>
            </a:r>
            <a:r>
              <a:rPr lang="el-GR" sz="1600" dirty="0" smtClean="0">
                <a:latin typeface="Arial"/>
                <a:cs typeface="Arial"/>
              </a:rPr>
              <a:t>, ξεκινάω από το </a:t>
            </a:r>
            <a:r>
              <a:rPr lang="en-GB" sz="1600" dirty="0" smtClean="0">
                <a:latin typeface="Arial"/>
                <a:cs typeface="Arial"/>
              </a:rPr>
              <a:t>home directory </a:t>
            </a:r>
            <a:r>
              <a:rPr lang="el-GR" sz="1600" dirty="0" smtClean="0">
                <a:latin typeface="Arial"/>
                <a:cs typeface="Arial"/>
              </a:rPr>
              <a:t>που είναι το </a:t>
            </a:r>
            <a:r>
              <a:rPr lang="en-GB" sz="1600" dirty="0" smtClean="0">
                <a:latin typeface="Arial"/>
                <a:cs typeface="Arial"/>
              </a:rPr>
              <a:t>/home/PC1</a:t>
            </a:r>
          </a:p>
          <a:p>
            <a:endParaRPr lang="en-GB" sz="1600" dirty="0">
              <a:latin typeface="Arial"/>
              <a:cs typeface="Arial"/>
            </a:endParaRPr>
          </a:p>
          <a:p>
            <a:r>
              <a:rPr lang="el-GR" sz="1600" dirty="0" smtClean="0">
                <a:latin typeface="Arial"/>
                <a:cs typeface="Arial"/>
              </a:rPr>
              <a:t>Εάν έκανα </a:t>
            </a:r>
            <a:r>
              <a:rPr lang="en-GB" sz="1600" dirty="0" err="1">
                <a:latin typeface="Arial"/>
                <a:cs typeface="Arial"/>
              </a:rPr>
              <a:t>loggin</a:t>
            </a:r>
            <a:r>
              <a:rPr lang="en-GB" sz="1600" dirty="0">
                <a:latin typeface="Arial"/>
                <a:cs typeface="Arial"/>
              </a:rPr>
              <a:t> </a:t>
            </a:r>
            <a:r>
              <a:rPr lang="el-GR" sz="1600" dirty="0">
                <a:latin typeface="Arial"/>
                <a:cs typeface="Arial"/>
              </a:rPr>
              <a:t>ως χρήστης</a:t>
            </a:r>
            <a:r>
              <a:rPr lang="en-GB" sz="1600" dirty="0">
                <a:latin typeface="Arial"/>
                <a:cs typeface="Arial"/>
              </a:rPr>
              <a:t> </a:t>
            </a:r>
            <a:r>
              <a:rPr lang="en-GB" sz="1600" dirty="0" smtClean="0">
                <a:latin typeface="Arial"/>
                <a:cs typeface="Arial"/>
              </a:rPr>
              <a:t>PC</a:t>
            </a:r>
            <a:r>
              <a:rPr lang="el-GR" sz="1600" dirty="0" smtClean="0">
                <a:latin typeface="Arial"/>
                <a:cs typeface="Arial"/>
              </a:rPr>
              <a:t>3, </a:t>
            </a:r>
            <a:r>
              <a:rPr lang="el-GR" sz="1600" dirty="0">
                <a:latin typeface="Arial"/>
                <a:cs typeface="Arial"/>
              </a:rPr>
              <a:t>ξεκινάω από το </a:t>
            </a:r>
            <a:r>
              <a:rPr lang="en-GB" sz="1600" dirty="0">
                <a:latin typeface="Arial"/>
                <a:cs typeface="Arial"/>
              </a:rPr>
              <a:t>home directory </a:t>
            </a:r>
            <a:r>
              <a:rPr lang="el-GR" sz="1600" dirty="0">
                <a:latin typeface="Arial"/>
                <a:cs typeface="Arial"/>
              </a:rPr>
              <a:t>που είναι το </a:t>
            </a:r>
            <a:r>
              <a:rPr lang="en-GB" sz="1600" dirty="0">
                <a:latin typeface="Arial"/>
                <a:cs typeface="Arial"/>
              </a:rPr>
              <a:t>/home/</a:t>
            </a:r>
            <a:r>
              <a:rPr lang="en-GB" sz="1600" dirty="0" smtClean="0">
                <a:latin typeface="Arial"/>
                <a:cs typeface="Arial"/>
              </a:rPr>
              <a:t>PC</a:t>
            </a:r>
            <a:r>
              <a:rPr lang="el-GR" sz="1600" dirty="0" smtClean="0">
                <a:latin typeface="Arial"/>
                <a:cs typeface="Arial"/>
              </a:rPr>
              <a:t>3</a:t>
            </a:r>
          </a:p>
          <a:p>
            <a:endParaRPr lang="el-GR" sz="1600" dirty="0">
              <a:latin typeface="Arial"/>
              <a:cs typeface="Arial"/>
            </a:endParaRPr>
          </a:p>
          <a:p>
            <a:r>
              <a:rPr lang="el-GR" sz="1600" dirty="0" smtClean="0">
                <a:latin typeface="Arial"/>
                <a:cs typeface="Arial"/>
              </a:rPr>
              <a:t>Το </a:t>
            </a:r>
            <a:r>
              <a:rPr lang="en-GB" sz="1600" dirty="0" smtClean="0">
                <a:latin typeface="Arial"/>
                <a:cs typeface="Arial"/>
              </a:rPr>
              <a:t>home directory </a:t>
            </a:r>
            <a:r>
              <a:rPr lang="el-GR" sz="1600" dirty="0" smtClean="0">
                <a:latin typeface="Arial"/>
                <a:cs typeface="Arial"/>
              </a:rPr>
              <a:t>συμβολίζεται με το</a:t>
            </a:r>
            <a:r>
              <a:rPr lang="en-GB" sz="1600" dirty="0" smtClean="0">
                <a:latin typeface="Arial"/>
                <a:cs typeface="Arial"/>
              </a:rPr>
              <a:t>: ~</a:t>
            </a:r>
            <a:endParaRPr lang="en-GB" sz="1600" dirty="0">
              <a:latin typeface="Arial"/>
              <a:cs typeface="Arial"/>
            </a:endParaRPr>
          </a:p>
          <a:p>
            <a:endParaRPr lang="en-GB" sz="1600" dirty="0" smtClean="0">
              <a:latin typeface="Arial"/>
              <a:cs typeface="Arial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3020585" y="5168024"/>
            <a:ext cx="1221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022145" y="516802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242467" y="516802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2570691" y="569395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dir1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3791013" y="569395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dir2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3643023" y="464208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678226" y="949249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4958909" y="1053207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686800" y="100554"/>
            <a:ext cx="36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234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6540"/>
          </a:xfrm>
        </p:spPr>
        <p:txBody>
          <a:bodyPr>
            <a:no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Δομή αρχείων/καταλόγων στο </a:t>
            </a:r>
            <a:r>
              <a:rPr lang="en-US" sz="2800" dirty="0" smtClean="0">
                <a:latin typeface="Arial"/>
                <a:cs typeface="Arial"/>
              </a:rPr>
              <a:t>Linux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867114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usr</a:t>
            </a:r>
            <a:endParaRPr lang="en-US" dirty="0">
              <a:latin typeface="Arial"/>
              <a:cs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242467" y="147518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98979" y="2001119"/>
            <a:ext cx="76348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98979" y="20011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801823" y="20011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022145" y="200111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240917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318568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521412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741734" y="199805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1350369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bin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2570691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dev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791013" y="25270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/>
                <a:cs typeface="Arial"/>
              </a:rPr>
              <a:t>etc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47525" y="25270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home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069958" y="2527054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290280" y="252398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...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789463" y="949249"/>
            <a:ext cx="902908" cy="5259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/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47525" y="3286420"/>
            <a:ext cx="87788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l-GR" sz="1600" dirty="0" smtClean="0">
                <a:latin typeface="Arial"/>
                <a:cs typeface="Arial"/>
              </a:rPr>
              <a:t>Μέσα στο </a:t>
            </a:r>
            <a:r>
              <a:rPr lang="en-GB" sz="1600" dirty="0" smtClean="0">
                <a:latin typeface="Arial"/>
                <a:cs typeface="Arial"/>
              </a:rPr>
              <a:t>/home </a:t>
            </a:r>
            <a:r>
              <a:rPr lang="el-GR" sz="1600" dirty="0" smtClean="0">
                <a:latin typeface="Arial"/>
                <a:cs typeface="Arial"/>
              </a:rPr>
              <a:t>βρίσκονται οι λογαριασμοί των χρηστών</a:t>
            </a:r>
          </a:p>
          <a:p>
            <a:pPr marL="285750" indent="-285750">
              <a:buFont typeface="Arial"/>
              <a:buChar char="•"/>
            </a:pPr>
            <a:r>
              <a:rPr lang="el-GR" sz="1600" dirty="0">
                <a:latin typeface="Arial"/>
                <a:cs typeface="Arial"/>
              </a:rPr>
              <a:t>Μέσα στο </a:t>
            </a:r>
            <a:r>
              <a:rPr lang="en-GB" sz="1600" dirty="0" smtClean="0">
                <a:latin typeface="Arial"/>
                <a:cs typeface="Arial"/>
              </a:rPr>
              <a:t>/bin </a:t>
            </a:r>
            <a:r>
              <a:rPr lang="el-GR" sz="1600" dirty="0" smtClean="0">
                <a:latin typeface="Arial"/>
                <a:cs typeface="Arial"/>
              </a:rPr>
              <a:t>βρίσκονται προγράμματα (συνήθως σε δυαδική μορφή </a:t>
            </a:r>
            <a:r>
              <a:rPr lang="en-GB" sz="1600" dirty="0" smtClean="0">
                <a:latin typeface="Arial"/>
                <a:cs typeface="Arial"/>
              </a:rPr>
              <a:t>- binary</a:t>
            </a:r>
            <a:r>
              <a:rPr lang="el-GR" sz="1600" dirty="0" smtClean="0">
                <a:latin typeface="Arial"/>
                <a:cs typeface="Arial"/>
              </a:rPr>
              <a:t>)</a:t>
            </a:r>
            <a:endParaRPr lang="en-GB" sz="16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sz="1600" dirty="0">
                <a:latin typeface="Arial"/>
                <a:cs typeface="Arial"/>
              </a:rPr>
              <a:t>Μέσα στο </a:t>
            </a:r>
            <a:r>
              <a:rPr lang="en-GB" sz="1600" dirty="0" smtClean="0">
                <a:latin typeface="Arial"/>
                <a:cs typeface="Arial"/>
              </a:rPr>
              <a:t>/</a:t>
            </a:r>
            <a:r>
              <a:rPr lang="en-GB" sz="1600" dirty="0" err="1" smtClean="0">
                <a:latin typeface="Arial"/>
                <a:cs typeface="Arial"/>
              </a:rPr>
              <a:t>sbin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l-GR" sz="1600" dirty="0">
                <a:latin typeface="Arial"/>
                <a:cs typeface="Arial"/>
              </a:rPr>
              <a:t>βρίσκονται προγράμματα (συνήθως σε δυαδική μορφή </a:t>
            </a:r>
            <a:r>
              <a:rPr lang="en-GB" sz="1600" dirty="0">
                <a:latin typeface="Arial"/>
                <a:cs typeface="Arial"/>
              </a:rPr>
              <a:t>- binary</a:t>
            </a:r>
            <a:r>
              <a:rPr lang="el-GR" sz="1600" dirty="0" smtClean="0">
                <a:latin typeface="Arial"/>
                <a:cs typeface="Arial"/>
              </a:rPr>
              <a:t>)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l-GR" sz="1600" dirty="0" smtClean="0">
                <a:latin typeface="Arial"/>
                <a:cs typeface="Arial"/>
              </a:rPr>
              <a:t>που χρησιμοποιεί ο </a:t>
            </a:r>
            <a:r>
              <a:rPr lang="en-GB" sz="1600" dirty="0" err="1" smtClean="0">
                <a:latin typeface="Arial"/>
                <a:cs typeface="Arial"/>
              </a:rPr>
              <a:t>superuser</a:t>
            </a:r>
            <a:endParaRPr lang="en-GB" sz="16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sz="1600" dirty="0">
                <a:latin typeface="Arial"/>
                <a:cs typeface="Arial"/>
              </a:rPr>
              <a:t>Μέσα στο </a:t>
            </a:r>
            <a:r>
              <a:rPr lang="en-GB" sz="1600" dirty="0" smtClean="0">
                <a:latin typeface="Arial"/>
                <a:cs typeface="Arial"/>
              </a:rPr>
              <a:t>/</a:t>
            </a:r>
            <a:r>
              <a:rPr lang="en-GB" sz="1600" dirty="0" err="1" smtClean="0">
                <a:latin typeface="Arial"/>
                <a:cs typeface="Arial"/>
              </a:rPr>
              <a:t>tmp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l-GR" sz="1600" dirty="0" smtClean="0">
                <a:latin typeface="Arial"/>
                <a:cs typeface="Arial"/>
              </a:rPr>
              <a:t>γράφονται παροδικά αρχεία που σβήνονται όταν κλείσει ο υπολογιστής.</a:t>
            </a:r>
          </a:p>
          <a:p>
            <a:pPr marL="285750" indent="-285750">
              <a:buFont typeface="Arial"/>
              <a:buChar char="•"/>
            </a:pPr>
            <a:r>
              <a:rPr lang="el-GR" sz="1600" dirty="0">
                <a:latin typeface="Arial"/>
                <a:cs typeface="Arial"/>
              </a:rPr>
              <a:t>Μέσα στο </a:t>
            </a:r>
            <a:r>
              <a:rPr lang="en-GB" sz="1600" dirty="0" smtClean="0">
                <a:latin typeface="Arial"/>
                <a:cs typeface="Arial"/>
              </a:rPr>
              <a:t>/lib </a:t>
            </a:r>
            <a:r>
              <a:rPr lang="el-GR" sz="1600" dirty="0">
                <a:latin typeface="Arial"/>
                <a:cs typeface="Arial"/>
              </a:rPr>
              <a:t>βρίσκονται </a:t>
            </a:r>
            <a:r>
              <a:rPr lang="el-GR" sz="1600" dirty="0" smtClean="0">
                <a:latin typeface="Arial"/>
                <a:cs typeface="Arial"/>
              </a:rPr>
              <a:t>βιβλιοθήκες που χρησιμοποιούνται από διάφορα προγράμματα. </a:t>
            </a:r>
            <a:endParaRPr lang="en-GB" sz="1600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sz="1600" dirty="0">
                <a:latin typeface="Arial"/>
                <a:cs typeface="Arial"/>
              </a:rPr>
              <a:t>Μέσα στο </a:t>
            </a:r>
            <a:r>
              <a:rPr lang="en-GB" sz="1600" dirty="0" smtClean="0">
                <a:latin typeface="Arial"/>
                <a:cs typeface="Arial"/>
              </a:rPr>
              <a:t>/</a:t>
            </a:r>
            <a:r>
              <a:rPr lang="en-GB" sz="1600" dirty="0" err="1" smtClean="0">
                <a:latin typeface="Arial"/>
                <a:cs typeface="Arial"/>
              </a:rPr>
              <a:t>etc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l-GR" sz="1600" dirty="0">
                <a:latin typeface="Arial"/>
                <a:cs typeface="Arial"/>
              </a:rPr>
              <a:t>βρίσκονται </a:t>
            </a:r>
            <a:r>
              <a:rPr lang="en-GB" sz="1600" dirty="0" smtClean="0">
                <a:latin typeface="Arial"/>
                <a:cs typeface="Arial"/>
              </a:rPr>
              <a:t>configuration files </a:t>
            </a:r>
            <a:r>
              <a:rPr lang="el-GR" sz="1600" dirty="0" smtClean="0">
                <a:latin typeface="Arial"/>
                <a:cs typeface="Arial"/>
              </a:rPr>
              <a:t>του συστήματος</a:t>
            </a:r>
          </a:p>
          <a:p>
            <a:pPr marL="285750" indent="-285750">
              <a:buFont typeface="Arial"/>
              <a:buChar char="•"/>
            </a:pPr>
            <a:r>
              <a:rPr lang="el-GR" sz="1600" dirty="0" smtClean="0">
                <a:latin typeface="Arial"/>
                <a:cs typeface="Arial"/>
              </a:rPr>
              <a:t>Στο </a:t>
            </a:r>
            <a:r>
              <a:rPr lang="en-GB" sz="1600" dirty="0" smtClean="0">
                <a:latin typeface="Arial"/>
                <a:cs typeface="Arial"/>
              </a:rPr>
              <a:t>/</a:t>
            </a:r>
            <a:r>
              <a:rPr lang="en-GB" sz="1600" dirty="0" err="1" smtClean="0">
                <a:latin typeface="Arial"/>
                <a:cs typeface="Arial"/>
              </a:rPr>
              <a:t>mnt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l-GR" sz="1600" dirty="0" smtClean="0">
                <a:latin typeface="Arial"/>
                <a:cs typeface="Arial"/>
              </a:rPr>
              <a:t>συνδέονται διάφορες εξωτερικές συσκευές, π.χ. </a:t>
            </a:r>
            <a:r>
              <a:rPr lang="en-US" sz="1600" dirty="0" smtClean="0">
                <a:latin typeface="Arial"/>
                <a:cs typeface="Arial"/>
              </a:rPr>
              <a:t>M</a:t>
            </a:r>
            <a:r>
              <a:rPr lang="en-GB" sz="1600" dirty="0" err="1" smtClean="0">
                <a:latin typeface="Arial"/>
                <a:cs typeface="Arial"/>
              </a:rPr>
              <a:t>emory</a:t>
            </a:r>
            <a:r>
              <a:rPr lang="en-GB" sz="1600" dirty="0" smtClean="0">
                <a:latin typeface="Arial"/>
                <a:cs typeface="Arial"/>
              </a:rPr>
              <a:t> sticks, </a:t>
            </a:r>
            <a:r>
              <a:rPr lang="el-GR" sz="1600" dirty="0" smtClean="0">
                <a:latin typeface="Arial"/>
                <a:cs typeface="Arial"/>
              </a:rPr>
              <a:t>εξωτερικοί σκληροί δίσκοι, </a:t>
            </a:r>
            <a:r>
              <a:rPr lang="en-GB" sz="1600" dirty="0" err="1" smtClean="0">
                <a:latin typeface="Arial"/>
                <a:cs typeface="Arial"/>
              </a:rPr>
              <a:t>cd-roms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l-GR" sz="1600" dirty="0" smtClean="0">
                <a:latin typeface="Arial"/>
                <a:cs typeface="Arial"/>
              </a:rPr>
              <a:t>κτλ.</a:t>
            </a:r>
            <a:r>
              <a:rPr lang="en-GB" sz="1600" dirty="0" smtClean="0">
                <a:latin typeface="Arial"/>
                <a:cs typeface="Arial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78226" y="949249"/>
            <a:ext cx="585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root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4958909" y="1053207"/>
            <a:ext cx="719317" cy="176916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686800" y="100554"/>
            <a:ext cx="36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640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Βασικές εντολές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1800" dirty="0" smtClean="0">
                <a:latin typeface="Arial"/>
                <a:cs typeface="Arial"/>
              </a:rPr>
              <a:t>Κατηγορίες εντολών για </a:t>
            </a:r>
          </a:p>
          <a:p>
            <a:pPr lvl="1"/>
            <a:r>
              <a:rPr lang="el-GR" sz="1800" dirty="0" smtClean="0">
                <a:latin typeface="Arial"/>
                <a:cs typeface="Arial"/>
              </a:rPr>
              <a:t>Πλοήγηση στο σύστημα</a:t>
            </a:r>
          </a:p>
          <a:p>
            <a:pPr lvl="1"/>
            <a:r>
              <a:rPr lang="el-GR" sz="1800" dirty="0" smtClean="0">
                <a:latin typeface="Arial"/>
                <a:cs typeface="Arial"/>
              </a:rPr>
              <a:t>Διαχείριση αρχείων και καταλόγων</a:t>
            </a:r>
            <a:endParaRPr lang="en-GB" sz="1800" dirty="0" smtClean="0">
              <a:latin typeface="Arial"/>
              <a:cs typeface="Arial"/>
            </a:endParaRPr>
          </a:p>
          <a:p>
            <a:pPr lvl="1"/>
            <a:endParaRPr lang="en-GB" sz="1800" dirty="0">
              <a:latin typeface="Arial"/>
              <a:cs typeface="Arial"/>
            </a:endParaRPr>
          </a:p>
          <a:p>
            <a:pPr lvl="1"/>
            <a:endParaRPr lang="en-GB" sz="1800" dirty="0" smtClean="0">
              <a:latin typeface="Arial"/>
              <a:cs typeface="Arial"/>
            </a:endParaRPr>
          </a:p>
          <a:p>
            <a:pPr marL="457200" lvl="1" indent="0">
              <a:buNone/>
            </a:pPr>
            <a:r>
              <a:rPr lang="el-GR" sz="1800" dirty="0" smtClean="0">
                <a:latin typeface="Arial"/>
                <a:cs typeface="Arial"/>
              </a:rPr>
              <a:t>Συνήθως τα ονόματα των εντολών είναι συντομογραφίες κάποιων ρημάτων.</a:t>
            </a:r>
          </a:p>
          <a:p>
            <a:pPr marL="457200" lvl="1" indent="0">
              <a:buNone/>
            </a:pPr>
            <a:r>
              <a:rPr lang="el-GR" sz="1800" dirty="0" smtClean="0">
                <a:latin typeface="Arial"/>
                <a:cs typeface="Arial"/>
              </a:rPr>
              <a:t>Π.χ. </a:t>
            </a:r>
            <a:r>
              <a:rPr lang="en-GB" sz="1800" dirty="0" smtClean="0">
                <a:latin typeface="Arial"/>
                <a:cs typeface="Arial"/>
              </a:rPr>
              <a:t>:  </a:t>
            </a:r>
          </a:p>
          <a:p>
            <a:pPr marL="457200" lvl="1" indent="0">
              <a:buNone/>
            </a:pPr>
            <a:r>
              <a:rPr lang="en-GB" sz="1800" dirty="0" smtClean="0">
                <a:latin typeface="Arial"/>
                <a:cs typeface="Arial"/>
              </a:rPr>
              <a:t>List -&gt; </a:t>
            </a:r>
            <a:r>
              <a:rPr lang="en-GB" sz="1800" dirty="0" err="1" smtClean="0">
                <a:latin typeface="Arial"/>
                <a:cs typeface="Arial"/>
              </a:rPr>
              <a:t>ls</a:t>
            </a:r>
            <a:endParaRPr lang="en-GB" sz="1800" dirty="0" smtClean="0">
              <a:latin typeface="Arial"/>
              <a:cs typeface="Arial"/>
            </a:endParaRPr>
          </a:p>
          <a:p>
            <a:pPr marL="457200" lvl="1" indent="0">
              <a:buNone/>
            </a:pPr>
            <a:r>
              <a:rPr lang="en-GB" sz="1800" dirty="0" smtClean="0">
                <a:latin typeface="Arial"/>
                <a:cs typeface="Arial"/>
              </a:rPr>
              <a:t>Change directory -&gt; cd</a:t>
            </a:r>
          </a:p>
          <a:p>
            <a:pPr marL="457200" lvl="1" indent="0">
              <a:buNone/>
            </a:pPr>
            <a:r>
              <a:rPr lang="en-GB" sz="1800" dirty="0" smtClean="0">
                <a:latin typeface="Arial"/>
                <a:cs typeface="Arial"/>
              </a:rPr>
              <a:t>Make directory -&gt; </a:t>
            </a:r>
            <a:r>
              <a:rPr lang="en-GB" sz="1800" dirty="0" err="1" smtClean="0">
                <a:latin typeface="Arial"/>
                <a:cs typeface="Arial"/>
              </a:rPr>
              <a:t>mkdir</a:t>
            </a:r>
            <a:endParaRPr lang="en-GB" sz="1800" dirty="0" smtClean="0">
              <a:latin typeface="Arial"/>
              <a:cs typeface="Arial"/>
            </a:endParaRPr>
          </a:p>
          <a:p>
            <a:pPr marL="457200" lvl="1" indent="0">
              <a:buNone/>
            </a:pPr>
            <a:r>
              <a:rPr lang="en-GB" sz="1800" dirty="0" smtClean="0">
                <a:latin typeface="Arial"/>
                <a:cs typeface="Arial"/>
              </a:rPr>
              <a:t>Copy </a:t>
            </a:r>
            <a:r>
              <a:rPr lang="en-GB" sz="1800" dirty="0">
                <a:latin typeface="Arial"/>
                <a:cs typeface="Arial"/>
              </a:rPr>
              <a:t>-&gt; </a:t>
            </a:r>
            <a:r>
              <a:rPr lang="en-GB" sz="1800" dirty="0" err="1" smtClean="0">
                <a:latin typeface="Arial"/>
                <a:cs typeface="Arial"/>
              </a:rPr>
              <a:t>cp</a:t>
            </a:r>
            <a:endParaRPr lang="en-GB" sz="1800" dirty="0" smtClean="0">
              <a:latin typeface="Arial"/>
              <a:cs typeface="Arial"/>
            </a:endParaRPr>
          </a:p>
          <a:p>
            <a:pPr marL="457200" lvl="1" indent="0">
              <a:buNone/>
            </a:pPr>
            <a:r>
              <a:rPr lang="en-GB" sz="1800" dirty="0" smtClean="0">
                <a:latin typeface="Arial"/>
                <a:cs typeface="Arial"/>
              </a:rPr>
              <a:t>Remove -&gt; </a:t>
            </a:r>
            <a:r>
              <a:rPr lang="en-GB" sz="1800" dirty="0" err="1" smtClean="0">
                <a:latin typeface="Arial"/>
                <a:cs typeface="Arial"/>
              </a:rPr>
              <a:t>rm</a:t>
            </a:r>
            <a:endParaRPr lang="en-GB" sz="1800" dirty="0" smtClean="0">
              <a:latin typeface="Arial"/>
              <a:cs typeface="Arial"/>
            </a:endParaRPr>
          </a:p>
          <a:p>
            <a:pPr marL="457200" lvl="1" indent="0">
              <a:buNone/>
            </a:pPr>
            <a:r>
              <a:rPr lang="en-GB" sz="1800" dirty="0" smtClean="0">
                <a:latin typeface="Arial"/>
                <a:cs typeface="Arial"/>
              </a:rPr>
              <a:t>Move -&gt; mv</a:t>
            </a:r>
            <a:endParaRPr lang="en-US" sz="1800" dirty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686800" y="100554"/>
            <a:ext cx="36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515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</TotalTime>
  <Words>3606</Words>
  <Application>Microsoft Macintosh PowerPoint</Application>
  <PresentationFormat>On-screen Show (4:3)</PresentationFormat>
  <Paragraphs>620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PowerPoint Presentation</vt:lpstr>
      <vt:lpstr>Εισαγωγή στο Linux</vt:lpstr>
      <vt:lpstr>1η εργαστηριακή άσκηση</vt:lpstr>
      <vt:lpstr>Δομή αρχείων/καταλόγων στο Linux </vt:lpstr>
      <vt:lpstr>Δομή αρχείων/καταλόγων στο Linux </vt:lpstr>
      <vt:lpstr>Δομή αρχείων/καταλόγων στο Linux </vt:lpstr>
      <vt:lpstr>Home directory</vt:lpstr>
      <vt:lpstr>Δομή αρχείων/καταλόγων στο Linux </vt:lpstr>
      <vt:lpstr>Βασικές εντολές</vt:lpstr>
      <vt:lpstr>Σύνταξη εντολών (i)</vt:lpstr>
      <vt:lpstr>Σύνταξη εντολών (ii)</vt:lpstr>
      <vt:lpstr>Σύνταξη εντολών (iii)</vt:lpstr>
      <vt:lpstr>Σύνταξη εντολών (iv)</vt:lpstr>
      <vt:lpstr>Σύνταξη εντολών (v)</vt:lpstr>
      <vt:lpstr>Σύνταξη εντολών (vi)</vt:lpstr>
      <vt:lpstr>Οδηγίες χρήσης μιας εντολής</vt:lpstr>
      <vt:lpstr>Βασικές εντολές για πλοήγηση μέσα στο σύστημα</vt:lpstr>
      <vt:lpstr>Βασικές εντολές πλοήγησης</vt:lpstr>
      <vt:lpstr>Βασικές εντολές πλοήγησης - ls</vt:lpstr>
      <vt:lpstr>Πλοήγηση στο Linux </vt:lpstr>
      <vt:lpstr>Πλοήγηση στο Linux </vt:lpstr>
      <vt:lpstr>Login ως guest</vt:lpstr>
      <vt:lpstr>Login ως guest - pwd</vt:lpstr>
      <vt:lpstr>Login ως guest - ls</vt:lpstr>
      <vt:lpstr>Clear</vt:lpstr>
      <vt:lpstr>Μετακίνηση με το cd</vt:lpstr>
      <vt:lpstr>Δημιουργία αρχείου με την εντολή cat</vt:lpstr>
      <vt:lpstr>Οι εντολές more, head, tail</vt:lpstr>
      <vt:lpstr>H διαφορά μεταξύ &gt; &amp; &gt;&gt;</vt:lpstr>
      <vt:lpstr>Ένωση αρχείων με το cat</vt:lpstr>
      <vt:lpstr>Βασικές εντολές διαχείρισης αρχείων/καταλόγων</vt:lpstr>
      <vt:lpstr>Αντιγραφή αρχείου με το cp</vt:lpstr>
      <vt:lpstr>Διαγραφή αρχείου με το rm</vt:lpstr>
      <vt:lpstr>Δημιουργία καταλόγου με το mkdir – Μετακίνηση αρχείων με το mv</vt:lpstr>
      <vt:lpstr>Μετονομασία αρχείων με το mv</vt:lpstr>
      <vt:lpstr>Μετονομασία αρχείων με το mv</vt:lpstr>
      <vt:lpstr>Μετονομασία/μετακίνηση αρχείων με το mv</vt:lpstr>
      <vt:lpstr>Διαγραφή καταλόγου με το rm -r</vt:lpstr>
      <vt:lpstr>Άσκηση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στο Linux/Unix</dc:title>
  <dc:creator>Grigoris Amoutzias</dc:creator>
  <cp:lastModifiedBy>Grigoris Amoutzias</cp:lastModifiedBy>
  <cp:revision>54</cp:revision>
  <dcterms:created xsi:type="dcterms:W3CDTF">2014-02-25T08:32:42Z</dcterms:created>
  <dcterms:modified xsi:type="dcterms:W3CDTF">2014-10-22T09:23:37Z</dcterms:modified>
</cp:coreProperties>
</file>