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38"/>
  </p:notesMasterIdLst>
  <p:handoutMasterIdLst>
    <p:handoutMasterId r:id="rId39"/>
  </p:handoutMasterIdLst>
  <p:sldIdLst>
    <p:sldId id="391" r:id="rId2"/>
    <p:sldId id="392" r:id="rId3"/>
    <p:sldId id="351" r:id="rId4"/>
    <p:sldId id="352" r:id="rId5"/>
    <p:sldId id="353"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81" r:id="rId20"/>
    <p:sldId id="368" r:id="rId21"/>
    <p:sldId id="369" r:id="rId22"/>
    <p:sldId id="372" r:id="rId23"/>
    <p:sldId id="373" r:id="rId24"/>
    <p:sldId id="374" r:id="rId25"/>
    <p:sldId id="375" r:id="rId26"/>
    <p:sldId id="376" r:id="rId27"/>
    <p:sldId id="377" r:id="rId28"/>
    <p:sldId id="378" r:id="rId29"/>
    <p:sldId id="383" r:id="rId30"/>
    <p:sldId id="384" r:id="rId31"/>
    <p:sldId id="385" r:id="rId32"/>
    <p:sldId id="386" r:id="rId33"/>
    <p:sldId id="387" r:id="rId34"/>
    <p:sldId id="388" r:id="rId35"/>
    <p:sldId id="390" r:id="rId36"/>
    <p:sldId id="3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Α"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447"/>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3665" autoAdjust="0"/>
  </p:normalViewPr>
  <p:slideViewPr>
    <p:cSldViewPr>
      <p:cViewPr varScale="1">
        <p:scale>
          <a:sx n="53" d="100"/>
          <a:sy n="53" d="100"/>
        </p:scale>
        <p:origin x="1608" y="78"/>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notesViewPr>
    <p:cSldViewPr>
      <p:cViewPr>
        <p:scale>
          <a:sx n="300" d="100"/>
          <a:sy n="300" d="100"/>
        </p:scale>
        <p:origin x="-852" y="-68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350"/>
              </a:spcBef>
              <a:spcAft>
                <a:spcPts val="0"/>
              </a:spcAft>
              <a:buClrTx/>
              <a:buSzTx/>
              <a:buFont typeface="Arial" panose="020B0604020202020204" pitchFamily="34" charset="0"/>
              <a:buNone/>
              <a:tabLst/>
              <a:defRPr/>
            </a:pPr>
            <a:r>
              <a:rPr lang="el-GR" dirty="0">
                <a:solidFill>
                  <a:schemeClr val="tx1"/>
                </a:solidFill>
              </a:rPr>
              <a:t>Στα</a:t>
            </a:r>
            <a:r>
              <a:rPr lang="el-GR" baseline="0" dirty="0">
                <a:solidFill>
                  <a:schemeClr val="tx1"/>
                </a:solidFill>
              </a:rPr>
              <a:t> σημαντικότερα θέματα αυτού του κεφαλαίου περιλαμβάνονται</a:t>
            </a:r>
            <a:r>
              <a:rPr lang="en-US" baseline="0" dirty="0">
                <a:solidFill>
                  <a:schemeClr val="tx1"/>
                </a:solidFill>
              </a:rPr>
              <a:t>:</a:t>
            </a:r>
            <a:r>
              <a:rPr lang="el-GR" baseline="0" dirty="0">
                <a:solidFill>
                  <a:schemeClr val="tx1"/>
                </a:solidFill>
              </a:rPr>
              <a:t> «</a:t>
            </a:r>
            <a:r>
              <a:rPr lang="el-GR" dirty="0">
                <a:latin typeface="Arial" panose="020B0604020202020204" pitchFamily="34" charset="0"/>
                <a:cs typeface="Arial" panose="020B0604020202020204" pitchFamily="34" charset="0"/>
              </a:rPr>
              <a:t>Η τεχνολογία σε παγκόσμιο επίπεδο»</a:t>
            </a:r>
            <a:r>
              <a:rPr lang="el-GR" sz="1200" baseline="0" dirty="0">
                <a:latin typeface="Arial" panose="020B0604020202020204" pitchFamily="34" charset="0"/>
                <a:cs typeface="Arial" panose="020B0604020202020204" pitchFamily="34" charset="0"/>
              </a:rPr>
              <a:t> και «</a:t>
            </a:r>
            <a:r>
              <a:rPr lang="el-GR" dirty="0">
                <a:latin typeface="Arial" panose="020B0604020202020204" pitchFamily="34" charset="0"/>
                <a:cs typeface="Arial" panose="020B0604020202020204" pitchFamily="34" charset="0"/>
              </a:rPr>
              <a:t>Η τεχνολογία και η κοινωνία μας».</a:t>
            </a:r>
            <a:endParaRPr lang="en-US"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1350"/>
              </a:spcBef>
              <a:spcAft>
                <a:spcPts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0429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Οι σύγχρονες θεωρίες κινήτρων δείχνουν ότι αυτό που ωθεί τους ανθρώπους να αφιερώνουν τον ελεύθερο χρόνο τους σε αλτρουιστικές εκστρατείες, χωρίς να αμείβονται χρηματικά, είναι η αίσθηση της αυτονομίας, της υπεροχής και του σκοπού</a:t>
            </a:r>
            <a:r>
              <a:rPr lang="en-US" dirty="0"/>
              <a:t> (</a:t>
            </a:r>
            <a:r>
              <a:rPr lang="el-GR" dirty="0"/>
              <a:t>Βλ. Εικόνα</a:t>
            </a:r>
            <a:r>
              <a:rPr lang="en-US" dirty="0"/>
              <a:t> 1.5.)</a:t>
            </a:r>
            <a:r>
              <a:rPr lang="el-GR" dirty="0"/>
              <a:t>.</a:t>
            </a:r>
            <a:endParaRPr lang="en-US" dirty="0"/>
          </a:p>
          <a:p>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Αυτονομία: Η ελευθερία να εργάζεται κάποιος χωρίς διαρκή καθοδήγηση και έλεγχο.</a:t>
            </a:r>
          </a:p>
          <a:p>
            <a:pPr>
              <a:buFont typeface="Arial" pitchFamily="34" charset="0"/>
              <a:buChar char="•"/>
            </a:pPr>
            <a:r>
              <a:rPr lang="el-GR" sz="1200" kern="1200" baseline="0" dirty="0">
                <a:solidFill>
                  <a:schemeClr val="tx1"/>
                </a:solidFill>
                <a:latin typeface="+mn-lt"/>
                <a:ea typeface="+mn-ea"/>
                <a:cs typeface="+mn-cs"/>
              </a:rPr>
              <a:t> Υπεροχή: Η αίσθηση της αυτοπεποίθησης και του ενθουσιασμού που νιώθει κάποιος όταν βλέπει τις δεξιότητές του να αναπτύσσονται.</a:t>
            </a:r>
          </a:p>
          <a:p>
            <a:pPr>
              <a:buFont typeface="Arial" pitchFamily="34" charset="0"/>
              <a:buChar char="•"/>
            </a:pPr>
            <a:r>
              <a:rPr lang="el-GR" sz="1200" kern="1200" baseline="0" dirty="0">
                <a:solidFill>
                  <a:schemeClr val="tx1"/>
                </a:solidFill>
                <a:latin typeface="+mn-lt"/>
                <a:ea typeface="+mn-ea"/>
                <a:cs typeface="+mn-cs"/>
              </a:rPr>
              <a:t> Σκοπός: Η γνώση ότι κάποιος εργάζεται για κάτι μεγαλύτερο από τον εαυτό του.</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187545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kern="1200" dirty="0">
                <a:solidFill>
                  <a:schemeClr val="tx1"/>
                </a:solidFill>
                <a:effectLst/>
                <a:latin typeface="+mn-lt"/>
                <a:ea typeface="+mn-ea"/>
                <a:cs typeface="+mn-cs"/>
              </a:rPr>
              <a:t>Η τεχνολογία έχει</a:t>
            </a:r>
            <a:r>
              <a:rPr lang="el-GR" sz="1200" kern="1200" baseline="0" dirty="0">
                <a:solidFill>
                  <a:schemeClr val="tx1"/>
                </a:solidFill>
                <a:effectLst/>
                <a:latin typeface="+mn-lt"/>
                <a:ea typeface="+mn-ea"/>
                <a:cs typeface="+mn-cs"/>
              </a:rPr>
              <a:t> προσδώσει ποικιλία στη μουσική</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πρώτο</a:t>
            </a:r>
            <a:r>
              <a:rPr lang="el-GR" sz="1200" kern="1200" baseline="0" dirty="0">
                <a:solidFill>
                  <a:schemeClr val="tx1"/>
                </a:solidFill>
                <a:effectLst/>
                <a:latin typeface="+mn-lt"/>
                <a:ea typeface="+mn-ea"/>
                <a:cs typeface="+mn-cs"/>
              </a:rPr>
              <a:t> κομμάτι της</a:t>
            </a:r>
            <a:r>
              <a:rPr lang="en-US" sz="1200" kern="1200" dirty="0">
                <a:solidFill>
                  <a:schemeClr val="tx1"/>
                </a:solidFill>
                <a:effectLst/>
                <a:latin typeface="+mn-lt"/>
                <a:ea typeface="+mn-ea"/>
                <a:cs typeface="+mn-cs"/>
              </a:rPr>
              <a:t> Virtual Choir </a:t>
            </a:r>
            <a:r>
              <a:rPr lang="el-GR" sz="1200" kern="1200" dirty="0">
                <a:solidFill>
                  <a:schemeClr val="tx1"/>
                </a:solidFill>
                <a:effectLst/>
                <a:latin typeface="+mn-lt"/>
                <a:ea typeface="+mn-ea"/>
                <a:cs typeface="+mn-cs"/>
              </a:rPr>
              <a:t>κυκλοφόρησε με</a:t>
            </a:r>
            <a:r>
              <a:rPr lang="en-US" sz="1200" kern="1200" dirty="0">
                <a:solidFill>
                  <a:schemeClr val="tx1"/>
                </a:solidFill>
                <a:effectLst/>
                <a:latin typeface="+mn-lt"/>
                <a:ea typeface="+mn-ea"/>
                <a:cs typeface="+mn-cs"/>
              </a:rPr>
              <a:t> 50 </a:t>
            </a:r>
            <a:r>
              <a:rPr lang="el-GR" sz="1200" kern="1200" dirty="0">
                <a:solidFill>
                  <a:schemeClr val="tx1"/>
                </a:solidFill>
                <a:effectLst/>
                <a:latin typeface="+mn-lt"/>
                <a:ea typeface="+mn-ea"/>
                <a:cs typeface="+mn-cs"/>
              </a:rPr>
              <a:t>ηχογραφημένες</a:t>
            </a:r>
            <a:r>
              <a:rPr lang="el-GR" sz="1200" kern="1200" baseline="0" dirty="0">
                <a:solidFill>
                  <a:schemeClr val="tx1"/>
                </a:solidFill>
                <a:effectLst/>
                <a:latin typeface="+mn-lt"/>
                <a:ea typeface="+mn-ea"/>
                <a:cs typeface="+mn-cs"/>
              </a:rPr>
              <a:t> φωνές</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Ένα </a:t>
            </a:r>
            <a:r>
              <a:rPr lang="el-GR" sz="1200" kern="1200" dirty="0" err="1">
                <a:solidFill>
                  <a:schemeClr val="tx1"/>
                </a:solidFill>
                <a:effectLst/>
                <a:latin typeface="+mn-lt"/>
                <a:ea typeface="+mn-ea"/>
                <a:cs typeface="+mn-cs"/>
              </a:rPr>
              <a:t>μπλογκ</a:t>
            </a:r>
            <a:r>
              <a:rPr lang="el-GR" sz="1200" kern="1200" baseline="0" dirty="0">
                <a:solidFill>
                  <a:schemeClr val="tx1"/>
                </a:solidFill>
                <a:effectLst/>
                <a:latin typeface="+mn-lt"/>
                <a:ea typeface="+mn-ea"/>
                <a:cs typeface="+mn-cs"/>
              </a:rPr>
              <a:t> συνδέει τα μέλη του συγκροτήματος και δημιουργεί μια πραγματική αίσθηση κοινότητας μεταξύ τους.</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l-GR" sz="1200" kern="1200" baseline="0" dirty="0">
                <a:solidFill>
                  <a:schemeClr val="tx1"/>
                </a:solidFill>
                <a:latin typeface="+mn-lt"/>
                <a:ea typeface="+mn-ea"/>
                <a:cs typeface="+mn-cs"/>
              </a:rPr>
              <a:t>Το </a:t>
            </a:r>
            <a:r>
              <a:rPr lang="en-US" sz="1200" kern="1200" baseline="0" dirty="0" err="1">
                <a:solidFill>
                  <a:schemeClr val="tx1"/>
                </a:solidFill>
                <a:latin typeface="+mn-lt"/>
                <a:ea typeface="+mn-ea"/>
                <a:cs typeface="+mn-cs"/>
              </a:rPr>
              <a:t>Kickstarter</a:t>
            </a:r>
            <a:r>
              <a:rPr lang="en-US" sz="120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kickstarter.com) </a:t>
            </a:r>
            <a:r>
              <a:rPr lang="el-GR" sz="1200" b="0" kern="1200" baseline="0" dirty="0">
                <a:solidFill>
                  <a:schemeClr val="tx1"/>
                </a:solidFill>
                <a:latin typeface="+mn-lt"/>
                <a:ea typeface="+mn-ea"/>
                <a:cs typeface="+mn-cs"/>
              </a:rPr>
              <a:t>δίνει </a:t>
            </a:r>
            <a:r>
              <a:rPr lang="el-GR" sz="1200" kern="1200" baseline="0" dirty="0">
                <a:solidFill>
                  <a:schemeClr val="tx1"/>
                </a:solidFill>
                <a:latin typeface="+mn-lt"/>
                <a:ea typeface="+mn-ea"/>
                <a:cs typeface="+mn-cs"/>
              </a:rPr>
              <a:t>σε ανθρώπους τη δυνατότητα να δημοσιεύουν τις ιδέες τους για έρευνες, παιχνίδια και εφευρέσεις και να ζητούν απευθείας χρηματοδότηση</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Αυτός ο τρόπος </a:t>
            </a:r>
            <a:r>
              <a:rPr lang="el-GR" sz="1200" kern="1200" baseline="0" dirty="0">
                <a:solidFill>
                  <a:schemeClr val="tx1"/>
                </a:solidFill>
                <a:latin typeface="+mn-lt"/>
                <a:ea typeface="+mn-ea"/>
                <a:cs typeface="+mn-cs"/>
              </a:rPr>
              <a:t>δημιουργίας κεφαλαίου για την έναρξη μιας επιχείρησης είναι γνωστός ως </a:t>
            </a:r>
            <a:r>
              <a:rPr lang="el-GR" sz="1200" b="0" kern="1200" baseline="0" dirty="0" err="1">
                <a:solidFill>
                  <a:schemeClr val="tx1"/>
                </a:solidFill>
                <a:latin typeface="+mn-lt"/>
                <a:ea typeface="+mn-ea"/>
                <a:cs typeface="+mn-cs"/>
              </a:rPr>
              <a:t>πληθοχρηματοδότηση</a:t>
            </a:r>
            <a:r>
              <a:rPr lang="el-GR" sz="1200" b="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crowdfunding</a:t>
            </a:r>
            <a:r>
              <a:rPr lang="en-US" sz="1200" kern="1200" baseline="0" dirty="0">
                <a:solidFill>
                  <a:schemeClr val="tx1"/>
                </a:solidFill>
                <a:latin typeface="+mn-lt"/>
                <a:ea typeface="+mn-ea"/>
                <a:cs typeface="+mn-cs"/>
              </a:rPr>
              <a:t>)</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124239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 </a:t>
            </a:r>
            <a:r>
              <a:rPr lang="el-GR" sz="1200" i="0" kern="1200" dirty="0">
                <a:solidFill>
                  <a:schemeClr val="tx1"/>
                </a:solidFill>
                <a:effectLst/>
                <a:latin typeface="+mn-lt"/>
                <a:ea typeface="+mn-ea"/>
                <a:cs typeface="+mn-cs"/>
              </a:rPr>
              <a:t>Η τεχνολογία αλλάζει τον τρόπο</a:t>
            </a:r>
            <a:r>
              <a:rPr lang="el-GR" sz="1200" i="0" kern="1200" baseline="0" dirty="0">
                <a:solidFill>
                  <a:schemeClr val="tx1"/>
                </a:solidFill>
                <a:effectLst/>
                <a:latin typeface="+mn-lt"/>
                <a:ea typeface="+mn-ea"/>
                <a:cs typeface="+mn-cs"/>
              </a:rPr>
              <a:t> με τον οποίο αποφασίζουμε τι θα αγοράσουμε, καθώς και τον τρόπο αγοράς αγαθών και υπηρεσιών</a:t>
            </a:r>
            <a:r>
              <a:rPr lang="en-US" sz="1200" i="0" kern="1200" dirty="0">
                <a:solidFill>
                  <a:schemeClr val="tx1"/>
                </a:solidFill>
                <a:effectLst/>
                <a:latin typeface="+mn-lt"/>
                <a:ea typeface="+mn-ea"/>
                <a:cs typeface="+mn-cs"/>
              </a:rPr>
              <a:t>.</a:t>
            </a:r>
          </a:p>
          <a:p>
            <a:pPr lvl="1">
              <a:buFont typeface="Arial" pitchFamily="34" charset="0"/>
              <a:buChar char="•"/>
            </a:pPr>
            <a:r>
              <a:rPr lang="el-GR" sz="1200" kern="1200" baseline="0" dirty="0">
                <a:solidFill>
                  <a:schemeClr val="tx1"/>
                </a:solidFill>
                <a:latin typeface="+mn-lt"/>
                <a:ea typeface="+mn-ea"/>
                <a:cs typeface="+mn-cs"/>
              </a:rPr>
              <a:t> Η τεχνολογία </a:t>
            </a:r>
            <a:r>
              <a:rPr lang="el-GR" sz="1200" b="0" kern="1200" baseline="0" dirty="0">
                <a:solidFill>
                  <a:schemeClr val="tx1"/>
                </a:solidFill>
                <a:latin typeface="+mn-lt"/>
                <a:ea typeface="+mn-ea"/>
                <a:cs typeface="+mn-cs"/>
              </a:rPr>
              <a:t>QR (κωδικοί ταχείας απόκρισης) επιτρέπει την ενσωμάτωση σε οποιοδήποτε </a:t>
            </a:r>
            <a:r>
              <a:rPr lang="el-GR" sz="1200" kern="1200" baseline="0" dirty="0">
                <a:solidFill>
                  <a:schemeClr val="tx1"/>
                </a:solidFill>
                <a:latin typeface="+mn-lt"/>
                <a:ea typeface="+mn-ea"/>
                <a:cs typeface="+mn-cs"/>
              </a:rPr>
              <a:t>έντυπο ή εκτυπωμένο χαρτί ενός συνδέσμου που παραπέμπει σε πληροφορίες στο διαδίκτυο, καθώς και σε σχετικό βίντεο.</a:t>
            </a:r>
          </a:p>
          <a:p>
            <a:pPr lvl="1">
              <a:buFont typeface="Arial" pitchFamily="34" charset="0"/>
              <a:buChar char="•"/>
            </a:pPr>
            <a:r>
              <a:rPr lang="el-GR" sz="1200" kern="1200" baseline="0" dirty="0">
                <a:solidFill>
                  <a:schemeClr val="tx1"/>
                </a:solidFill>
                <a:latin typeface="+mn-lt"/>
                <a:ea typeface="+mn-ea"/>
                <a:cs typeface="+mn-cs"/>
              </a:rPr>
              <a:t> Εφαρμογές σαρώνουν τον ραβδωτό κώδικα ενός προϊόντος και στη συνέχεια συγκρίνουν τις τιμές των κοντινών καταστημάτων με τις τιμές που υπάρχουν στο διαδίκτυο.</a:t>
            </a:r>
          </a:p>
          <a:p>
            <a:pPr lvl="1">
              <a:buFont typeface="Arial" pitchFamily="34" charset="0"/>
              <a:buChar char="•"/>
            </a:pPr>
            <a:r>
              <a:rPr lang="el-GR" sz="1200" kern="1200" baseline="0" dirty="0">
                <a:solidFill>
                  <a:schemeClr val="tx1"/>
                </a:solidFill>
                <a:latin typeface="+mn-lt"/>
                <a:ea typeface="+mn-ea"/>
                <a:cs typeface="+mn-cs"/>
              </a:rPr>
              <a:t> Οι καταναλωτές που γνωρίζουν να χειρίζονται το διαδίκτυο μπορούν να λάβουν στα κινητά τους «ηλεκτρονικά κουπόνια» (</a:t>
            </a:r>
            <a:r>
              <a:rPr lang="en-US" sz="1200" kern="1200" baseline="0" dirty="0" err="1">
                <a:solidFill>
                  <a:schemeClr val="tx1"/>
                </a:solidFill>
                <a:latin typeface="+mn-lt"/>
                <a:ea typeface="+mn-ea"/>
                <a:cs typeface="+mn-cs"/>
              </a:rPr>
              <a:t>mobi</a:t>
            </a:r>
            <a:r>
              <a:rPr lang="en-US" sz="1200" kern="1200" baseline="0" dirty="0">
                <a:solidFill>
                  <a:schemeClr val="tx1"/>
                </a:solidFill>
                <a:latin typeface="+mn-lt"/>
                <a:ea typeface="+mn-ea"/>
                <a:cs typeface="+mn-cs"/>
              </a:rPr>
              <a:t> coupons)</a:t>
            </a:r>
            <a:r>
              <a:rPr lang="el-GR" sz="1200" kern="1200" baseline="0" dirty="0">
                <a:solidFill>
                  <a:schemeClr val="tx1"/>
                </a:solidFill>
                <a:latin typeface="+mn-lt"/>
                <a:ea typeface="+mn-ea"/>
                <a:cs typeface="+mn-cs"/>
              </a:rPr>
              <a:t>.</a:t>
            </a:r>
          </a:p>
          <a:p>
            <a:pPr lvl="1">
              <a:buFont typeface="Arial" pitchFamily="34" charset="0"/>
              <a:buChar char="•"/>
            </a:pPr>
            <a:r>
              <a:rPr lang="el-GR" sz="1200" kern="1200" baseline="0" dirty="0">
                <a:solidFill>
                  <a:schemeClr val="tx1"/>
                </a:solidFill>
                <a:latin typeface="+mn-lt"/>
                <a:ea typeface="+mn-ea"/>
                <a:cs typeface="+mn-cs"/>
              </a:rPr>
              <a:t> Οι άνθρωποι της αγοράς έχουν επίγνωση του φαινομένου του </a:t>
            </a:r>
            <a:r>
              <a:rPr lang="el-GR" sz="1200" b="0" kern="1200" baseline="0" dirty="0" err="1">
                <a:solidFill>
                  <a:schemeClr val="tx1"/>
                </a:solidFill>
                <a:latin typeface="+mn-lt"/>
                <a:ea typeface="+mn-ea"/>
                <a:cs typeface="+mn-cs"/>
              </a:rPr>
              <a:t>πληθοπορισμού</a:t>
            </a:r>
            <a:r>
              <a:rPr lang="el-GR"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a:t>
            </a:r>
            <a:r>
              <a:rPr lang="en-US" sz="1200" kern="1200" baseline="0" dirty="0" err="1">
                <a:solidFill>
                  <a:schemeClr val="tx1"/>
                </a:solidFill>
                <a:latin typeface="+mn-lt"/>
                <a:ea typeface="+mn-ea"/>
                <a:cs typeface="+mn-cs"/>
              </a:rPr>
              <a:t>crowdsourcing</a:t>
            </a:r>
            <a:r>
              <a:rPr lang="en-US" sz="1200" kern="1200" baseline="0" dirty="0">
                <a:solidFill>
                  <a:schemeClr val="tx1"/>
                </a:solidFill>
                <a:latin typeface="+mn-lt"/>
                <a:ea typeface="+mn-ea"/>
                <a:cs typeface="+mn-cs"/>
              </a:rPr>
              <a:t>)</a:t>
            </a:r>
            <a:r>
              <a:rPr lang="el-GR" sz="1200" kern="1200" baseline="0" dirty="0">
                <a:solidFill>
                  <a:schemeClr val="tx1"/>
                </a:solidFill>
                <a:latin typeface="+mn-lt"/>
                <a:ea typeface="+mn-ea"/>
                <a:cs typeface="+mn-cs"/>
              </a:rPr>
              <a:t> (για να γνωρίζουν τις διαθέσεις του κοινού).</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199505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dirty="0">
                <a:solidFill>
                  <a:srgbClr val="007FA3"/>
                </a:solidFill>
                <a:latin typeface="Arial" panose="020B0604020202020204" pitchFamily="34" charset="0"/>
                <a:cs typeface="Arial" panose="020B0604020202020204" pitchFamily="34" charset="0"/>
              </a:rPr>
              <a:t> Πρόσβαση έναντι ιδιοκτησίας</a:t>
            </a:r>
            <a:r>
              <a:rPr lang="en-US" sz="1200" b="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Ακόμα και η ιδέα της ιδιοκτησίας εξελίσσεται χάρη στις νέες τεχνολογίες</a:t>
            </a:r>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Προϊόντα όπως αυτοκίνητα και ποδήλατα μπορούν να μετατραπούν σε «συνδρομές» αντί για μεγάλες άπαξ αγορές.</a:t>
            </a:r>
            <a:endParaRPr lang="el-GR" sz="1200" kern="1200" baseline="0" dirty="0">
              <a:solidFill>
                <a:schemeClr val="tx1"/>
              </a:solidFill>
              <a:effectLst/>
              <a:latin typeface="+mn-lt"/>
              <a:ea typeface="+mn-ea"/>
              <a:cs typeface="+mn-cs"/>
            </a:endParaRPr>
          </a:p>
          <a:p>
            <a:pPr>
              <a:buFont typeface="Arial" pitchFamily="34" charset="0"/>
              <a:buChar char="•"/>
            </a:pP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Η </a:t>
            </a:r>
            <a:r>
              <a:rPr lang="en-US" sz="1200" kern="1200" dirty="0" err="1">
                <a:solidFill>
                  <a:schemeClr val="tx1"/>
                </a:solidFill>
                <a:effectLst/>
                <a:latin typeface="+mn-lt"/>
                <a:ea typeface="+mn-ea"/>
                <a:cs typeface="+mn-cs"/>
              </a:rPr>
              <a:t>ZipCar</a:t>
            </a:r>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επιτρέπει σε εκατοντάδες χιλιάδες ανθρώπους να χρησιμοποιούν κοινόχρηστα αυτοκίνητα,</a:t>
            </a:r>
            <a:r>
              <a:rPr lang="en-US" sz="1200" kern="1200" baseline="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ενώ το </a:t>
            </a:r>
            <a:r>
              <a:rPr lang="el-GR" sz="1200" kern="1200" baseline="0" dirty="0" err="1">
                <a:solidFill>
                  <a:schemeClr val="tx1"/>
                </a:solidFill>
                <a:latin typeface="+mn-lt"/>
                <a:ea typeface="+mn-ea"/>
                <a:cs typeface="+mn-cs"/>
              </a:rPr>
              <a:t>Call</a:t>
            </a:r>
            <a:r>
              <a:rPr lang="el-GR" sz="1200" kern="1200" baseline="0" dirty="0">
                <a:solidFill>
                  <a:schemeClr val="tx1"/>
                </a:solidFill>
                <a:latin typeface="+mn-lt"/>
                <a:ea typeface="+mn-ea"/>
                <a:cs typeface="+mn-cs"/>
              </a:rPr>
              <a:t> a </a:t>
            </a:r>
            <a:r>
              <a:rPr lang="el-GR" sz="1200" kern="1200" baseline="0" dirty="0" err="1">
                <a:solidFill>
                  <a:schemeClr val="tx1"/>
                </a:solidFill>
                <a:latin typeface="+mn-lt"/>
                <a:ea typeface="+mn-ea"/>
                <a:cs typeface="+mn-cs"/>
              </a:rPr>
              <a:t>Bike</a:t>
            </a:r>
            <a:r>
              <a:rPr lang="el-GR" sz="1200" kern="1200" baseline="0" dirty="0">
                <a:solidFill>
                  <a:schemeClr val="tx1"/>
                </a:solidFill>
                <a:latin typeface="+mn-lt"/>
                <a:ea typeface="+mn-ea"/>
                <a:cs typeface="+mn-cs"/>
              </a:rPr>
              <a:t> είναι ένα δημοφιλές πρόγραμμα ενοικίασης ποδηλάτων στη Γερμανία</a:t>
            </a:r>
            <a:r>
              <a:rPr lang="en-US" sz="1200" kern="1200" baseline="0" dirty="0">
                <a:solidFill>
                  <a:schemeClr val="tx1"/>
                </a:solidFill>
                <a:effectLst/>
                <a:latin typeface="+mn-lt"/>
                <a:ea typeface="+mn-ea"/>
                <a:cs typeface="+mn-cs"/>
              </a:rPr>
              <a:t>.</a:t>
            </a:r>
            <a:endParaRPr lang="el-GR" sz="1200" kern="1200" baseline="0" dirty="0">
              <a:solidFill>
                <a:schemeClr val="tx1"/>
              </a:solidFill>
              <a:effectLst/>
              <a:latin typeface="+mn-lt"/>
              <a:ea typeface="+mn-ea"/>
              <a:cs typeface="+mn-cs"/>
            </a:endParaRPr>
          </a:p>
          <a:p>
            <a:pPr>
              <a:buFont typeface="Arial" pitchFamily="34" charset="0"/>
              <a:buChar char="•"/>
            </a:pPr>
            <a:r>
              <a:rPr lang="el-GR" sz="1200" kern="1200" baseline="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Η </a:t>
            </a:r>
            <a:r>
              <a:rPr lang="el-GR" sz="1200" b="0" kern="1200" baseline="0" dirty="0">
                <a:solidFill>
                  <a:schemeClr val="tx1"/>
                </a:solidFill>
                <a:latin typeface="+mn-lt"/>
                <a:ea typeface="+mn-ea"/>
                <a:cs typeface="+mn-cs"/>
              </a:rPr>
              <a:t>συνεργατική κατανάλωση (</a:t>
            </a:r>
            <a:r>
              <a:rPr lang="en-US" sz="1200" b="0" kern="1200" baseline="0" dirty="0">
                <a:solidFill>
                  <a:schemeClr val="tx1"/>
                </a:solidFill>
                <a:latin typeface="+mn-lt"/>
                <a:ea typeface="+mn-ea"/>
                <a:cs typeface="+mn-cs"/>
              </a:rPr>
              <a:t>collaborative consumption) </a:t>
            </a:r>
            <a:r>
              <a:rPr lang="el-GR" sz="1200" b="0" kern="1200" baseline="0" dirty="0">
                <a:solidFill>
                  <a:schemeClr val="tx1"/>
                </a:solidFill>
                <a:latin typeface="+mn-lt"/>
                <a:ea typeface="+mn-ea"/>
                <a:cs typeface="+mn-cs"/>
              </a:rPr>
              <a:t>συνεπάγεται τη συμμετοχή </a:t>
            </a:r>
            <a:r>
              <a:rPr lang="el-GR" sz="1200" kern="1200" baseline="0" dirty="0">
                <a:solidFill>
                  <a:schemeClr val="tx1"/>
                </a:solidFill>
                <a:latin typeface="+mn-lt"/>
                <a:ea typeface="+mn-ea"/>
                <a:cs typeface="+mn-cs"/>
              </a:rPr>
              <a:t>ανθρώπων σε ομάδες με σκοπό τη χρήση ενός</a:t>
            </a:r>
          </a:p>
          <a:p>
            <a:r>
              <a:rPr lang="el-GR" sz="1200" kern="1200" baseline="0" dirty="0">
                <a:solidFill>
                  <a:schemeClr val="tx1"/>
                </a:solidFill>
                <a:latin typeface="+mn-lt"/>
                <a:ea typeface="+mn-ea"/>
                <a:cs typeface="+mn-cs"/>
              </a:rPr>
              <a:t>συγκεκριμένου προϊόντος</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110208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Η τεχνολογία δημιουργεί τεράστιες αλλαγές στον κόσμο, καθώς και στον τρόπο με τον οποίο συμπεριφερόμαστε κοινωνικά, αλλά είναι επίσης σημαντική για σας σε ένα πιο προσωπικό επίπεδο. Η γνώση των υπολογιστών</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συνεπάγεται για σας ότι κατανοείτε τις δυνατότητες και τους περιορισμούς τους και ότι γνωρίζετε πώς να τους</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χρησιμοποιείτε με ασφάλεια και αποτελεσματικότητα. Η τεχνολογία εστιάζει επίσης την προσοχή σε πολλές νέες διαφωνίες σε ηθικά ζητήματα. Η κατανόηση της ηθικής, της προσωπικής ηθικής σας και του τρόπου προσέγγισης σύνθετων διαφωνιών για ηθικά ζητήματα που απορρέουν από την τεχνολογία είναι σημαντική για όλους.</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Όσο περισσότερο κατανοείτε την τεχνολογία, τόσο πιο παραγωγικοί και προστατευμένοι θα είστε στο σπίτι και</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τόσο καλύτερα προετοιμασμένοι στην επαγγελματική σταδιοδρομία σας.</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024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sz="1200" dirty="0">
                <a:solidFill>
                  <a:schemeClr val="tx1"/>
                </a:solidFill>
              </a:rPr>
              <a:t>Στόχος της κατανόησης</a:t>
            </a:r>
            <a:r>
              <a:rPr lang="el-GR" sz="1200" baseline="0" dirty="0">
                <a:solidFill>
                  <a:schemeClr val="tx1"/>
                </a:solidFill>
              </a:rPr>
              <a:t> του ρόλου της τεχνολογίας στο σπίτι είναι να μάθετε</a:t>
            </a:r>
            <a:r>
              <a:rPr lang="en-US" sz="1200" baseline="0" dirty="0">
                <a:solidFill>
                  <a:schemeClr val="tx1"/>
                </a:solidFill>
              </a:rPr>
              <a:t>:</a:t>
            </a:r>
          </a:p>
          <a:p>
            <a:pPr marL="1035558" indent="-692658">
              <a:buNone/>
            </a:pPr>
            <a:r>
              <a:rPr lang="en-US" dirty="0">
                <a:latin typeface="Arial" panose="020B0604020202020204" pitchFamily="34" charset="0"/>
                <a:cs typeface="Arial" panose="020B0604020202020204" pitchFamily="34" charset="0"/>
              </a:rPr>
              <a:t>1.6 </a:t>
            </a:r>
            <a:r>
              <a:rPr lang="el-GR" dirty="0">
                <a:latin typeface="Arial" panose="020B0604020202020204" pitchFamily="34" charset="0"/>
                <a:cs typeface="Arial" panose="020B0604020202020204" pitchFamily="34" charset="0"/>
              </a:rPr>
              <a:t>Τι είναι η γνώση υπολογιστών και ορισμένα από τα οφέλη της.</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188892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solidFill>
              </a:rPr>
              <a:t>Στόχος της κατανόησης</a:t>
            </a:r>
            <a:r>
              <a:rPr lang="el-GR" sz="1200" baseline="0" dirty="0">
                <a:solidFill>
                  <a:schemeClr val="tx1"/>
                </a:solidFill>
              </a:rPr>
              <a:t> του ρόλου της τεχνολογίας στην καριέρα είναι</a:t>
            </a:r>
            <a:r>
              <a:rPr lang="en-US" sz="1200" baseline="0" dirty="0">
                <a:solidFill>
                  <a:schemeClr val="tx1"/>
                </a:solidFill>
              </a:rPr>
              <a:t>:</a:t>
            </a:r>
          </a:p>
          <a:p>
            <a:pPr marL="1035558" marR="0" indent="-692658"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1.7  </a:t>
            </a:r>
            <a:r>
              <a:rPr lang="el-GR" dirty="0">
                <a:latin typeface="Arial" panose="020B0604020202020204" pitchFamily="34" charset="0"/>
                <a:cs typeface="Arial" panose="020B0604020202020204" pitchFamily="34" charset="0"/>
              </a:rPr>
              <a:t>Η</a:t>
            </a:r>
            <a:r>
              <a:rPr lang="el-GR" baseline="0" dirty="0">
                <a:latin typeface="Arial" panose="020B0604020202020204" pitchFamily="34" charset="0"/>
                <a:cs typeface="Arial" panose="020B0604020202020204" pitchFamily="34" charset="0"/>
              </a:rPr>
              <a:t> α</a:t>
            </a:r>
            <a:r>
              <a:rPr lang="el-GR" dirty="0">
                <a:latin typeface="Arial" panose="020B0604020202020204" pitchFamily="34" charset="0"/>
                <a:cs typeface="Arial" panose="020B0604020202020204" pitchFamily="34" charset="0"/>
              </a:rPr>
              <a:t>ποτίμηση του αντίκτυπου που έχει η γνώση υπολογιστών σε διάφορες καριέρες.</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199537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solidFill>
              </a:rPr>
              <a:t>Στόχοι της κατανόησης</a:t>
            </a:r>
            <a:r>
              <a:rPr lang="el-GR" sz="1200" baseline="0" dirty="0">
                <a:solidFill>
                  <a:schemeClr val="tx1"/>
                </a:solidFill>
              </a:rPr>
              <a:t> της σχέσης της τεχνολογίας με την ηθική είναι</a:t>
            </a:r>
            <a:r>
              <a:rPr lang="en-US" sz="1200" baseline="0" dirty="0">
                <a:solidFill>
                  <a:schemeClr val="tx1"/>
                </a:solidFill>
              </a:rPr>
              <a:t>:</a:t>
            </a:r>
            <a:endParaRPr lang="el-GR" sz="1200" baseline="0" dirty="0">
              <a:solidFill>
                <a:schemeClr val="tx1"/>
              </a:solidFill>
            </a:endParaRPr>
          </a:p>
          <a:p>
            <a:pPr marL="1035558" indent="-692658">
              <a:buNone/>
            </a:pPr>
            <a:r>
              <a:rPr lang="en-US" dirty="0">
                <a:latin typeface="Arial" panose="020B0604020202020204" pitchFamily="34" charset="0"/>
                <a:cs typeface="Arial" panose="020B0604020202020204" pitchFamily="34" charset="0"/>
              </a:rPr>
              <a:t>1.8  </a:t>
            </a:r>
            <a:r>
              <a:rPr lang="el-GR" dirty="0">
                <a:latin typeface="Arial" panose="020B0604020202020204" pitchFamily="34" charset="0"/>
                <a:cs typeface="Arial" panose="020B0604020202020204" pitchFamily="34" charset="0"/>
              </a:rPr>
              <a:t>Ορισμός της ηθικής και περιγραφή διάφορων συστημάτων ηθών. </a:t>
            </a:r>
            <a:endParaRPr lang="en-US" dirty="0">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1.9 </a:t>
            </a:r>
            <a:r>
              <a:rPr lang="el-GR" dirty="0">
                <a:latin typeface="Arial" panose="020B0604020202020204" pitchFamily="34" charset="0"/>
                <a:cs typeface="Arial" panose="020B0604020202020204" pitchFamily="34" charset="0"/>
              </a:rPr>
              <a:t>Συσχέτιση των επιδράσεων που έχει στην ανάπτυξη η προσωπική ηθική.</a:t>
            </a:r>
            <a:endParaRPr lang="en-US" dirty="0">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1.10 </a:t>
            </a:r>
            <a:r>
              <a:rPr lang="el-GR" dirty="0">
                <a:latin typeface="Arial" panose="020B0604020202020204" pitchFamily="34" charset="0"/>
                <a:cs typeface="Arial" panose="020B0604020202020204" pitchFamily="34" charset="0"/>
              </a:rPr>
              <a:t>Παρουσίαση παραδειγμάτων δημιουργίας ηθικών διλημμάτων από την τεχνολογία.</a:t>
            </a:r>
            <a:endParaRPr lang="en-US"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3111047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Η </a:t>
            </a:r>
            <a:r>
              <a:rPr lang="el-GR" sz="1200" b="0" kern="1200" baseline="0" dirty="0">
                <a:solidFill>
                  <a:schemeClr val="tx1"/>
                </a:solidFill>
                <a:latin typeface="+mn-lt"/>
                <a:ea typeface="+mn-ea"/>
                <a:cs typeface="+mn-cs"/>
              </a:rPr>
              <a:t>γνώση υπολογιστών </a:t>
            </a:r>
            <a:r>
              <a:rPr lang="el-GR" sz="1200" kern="1200" baseline="0" dirty="0">
                <a:solidFill>
                  <a:schemeClr val="tx1"/>
                </a:solidFill>
                <a:latin typeface="+mn-lt"/>
                <a:ea typeface="+mn-ea"/>
                <a:cs typeface="+mn-cs"/>
              </a:rPr>
              <a:t>(</a:t>
            </a:r>
            <a:r>
              <a:rPr lang="el-GR" sz="1200" kern="1200" baseline="0" dirty="0" err="1">
                <a:solidFill>
                  <a:schemeClr val="tx1"/>
                </a:solidFill>
                <a:latin typeface="+mn-lt"/>
                <a:ea typeface="+mn-ea"/>
                <a:cs typeface="+mn-cs"/>
              </a:rPr>
              <a:t>computer</a:t>
            </a:r>
            <a:r>
              <a:rPr lang="el-GR" sz="1200" kern="1200" baseline="0" dirty="0">
                <a:solidFill>
                  <a:schemeClr val="tx1"/>
                </a:solidFill>
                <a:latin typeface="+mn-lt"/>
                <a:ea typeface="+mn-ea"/>
                <a:cs typeface="+mn-cs"/>
              </a:rPr>
              <a:t> </a:t>
            </a:r>
            <a:r>
              <a:rPr lang="el-GR" sz="1200" kern="1200" baseline="0" dirty="0" err="1">
                <a:solidFill>
                  <a:schemeClr val="tx1"/>
                </a:solidFill>
                <a:latin typeface="+mn-lt"/>
                <a:ea typeface="+mn-ea"/>
                <a:cs typeface="+mn-cs"/>
              </a:rPr>
              <a:t>literacy</a:t>
            </a:r>
            <a:r>
              <a:rPr lang="el-GR" sz="1200" kern="1200" baseline="0" dirty="0">
                <a:solidFill>
                  <a:schemeClr val="tx1"/>
                </a:solidFill>
                <a:latin typeface="+mn-lt"/>
                <a:ea typeface="+mn-ea"/>
                <a:cs typeface="+mn-cs"/>
              </a:rPr>
              <a:t>) σημαίνει ότι κατανοείτε τις δυνατότητες και τους περιορισμούς των υπολογιστών και γνωρίζετε πώς να τους χρησιμοποιείτε με ασφάλεια και αποτελεσματικότητα</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118885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Η γνώση του τρόπου λειτουργίας των </a:t>
            </a:r>
            <a:r>
              <a:rPr lang="el-GR" sz="1200" kern="1200" baseline="0" dirty="0" err="1">
                <a:solidFill>
                  <a:schemeClr val="tx1"/>
                </a:solidFill>
                <a:latin typeface="+mn-lt"/>
                <a:ea typeface="+mn-ea"/>
                <a:cs typeface="+mn-cs"/>
              </a:rPr>
              <a:t>χάκερ</a:t>
            </a:r>
            <a:r>
              <a:rPr lang="el-GR" sz="1200" kern="1200" baseline="0" dirty="0">
                <a:solidFill>
                  <a:schemeClr val="tx1"/>
                </a:solidFill>
                <a:latin typeface="+mn-lt"/>
                <a:ea typeface="+mn-ea"/>
                <a:cs typeface="+mn-cs"/>
              </a:rPr>
              <a:t> και των ιών θα σας βοηθήσει να αποφύγετε την περίπτωση να πέσετε θύμα τους</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Γνωρίζετε πώς να προστατευτείτε από κλοπή ταυτότητας όταν είστε στο διαδίκτυο; </a:t>
            </a:r>
          </a:p>
          <a:p>
            <a:pPr>
              <a:buFont typeface="Arial" pitchFamily="34" charset="0"/>
              <a:buChar char="•"/>
            </a:pPr>
            <a:r>
              <a:rPr lang="el-GR" sz="1200" kern="1200" baseline="0" dirty="0">
                <a:solidFill>
                  <a:schemeClr val="tx1"/>
                </a:solidFill>
                <a:effectLst/>
                <a:latin typeface="+mn-lt"/>
                <a:ea typeface="+mn-ea"/>
                <a:cs typeface="+mn-cs"/>
              </a:rPr>
              <a:t> Μπορείτε να αναγνωρίσετε τους πραγματικούς κινδύνους </a:t>
            </a:r>
            <a:r>
              <a:rPr lang="el-GR" sz="1200" kern="1200" baseline="0" dirty="0" err="1">
                <a:solidFill>
                  <a:schemeClr val="tx1"/>
                </a:solidFill>
                <a:effectLst/>
                <a:latin typeface="+mn-lt"/>
                <a:ea typeface="+mn-ea"/>
                <a:cs typeface="+mn-cs"/>
              </a:rPr>
              <a:t>ιδιωτικότητας</a:t>
            </a:r>
            <a:r>
              <a:rPr lang="el-GR" sz="1200" kern="1200" baseline="0" dirty="0">
                <a:solidFill>
                  <a:schemeClr val="tx1"/>
                </a:solidFill>
                <a:effectLst/>
                <a:latin typeface="+mn-lt"/>
                <a:ea typeface="+mn-ea"/>
                <a:cs typeface="+mn-cs"/>
              </a:rPr>
              <a:t> και ασφάλειας;</a:t>
            </a:r>
          </a:p>
          <a:p>
            <a:pPr>
              <a:buFont typeface="Arial" pitchFamily="34" charset="0"/>
              <a:buChar char="•"/>
            </a:pPr>
            <a:r>
              <a:rPr lang="el-GR" sz="1200" kern="1200" baseline="0" dirty="0">
                <a:solidFill>
                  <a:schemeClr val="tx1"/>
                </a:solidFill>
                <a:latin typeface="+mn-lt"/>
                <a:ea typeface="+mn-ea"/>
                <a:cs typeface="+mn-cs"/>
              </a:rPr>
              <a:t> Το να βρεις πληροφορίες και το να βρεις καλές πληροφορίες είναι δύο διαφορετικά πράγματα.</a:t>
            </a:r>
          </a:p>
          <a:p>
            <a:pPr>
              <a:buFont typeface="Arial" pitchFamily="34" charset="0"/>
              <a:buChar char="•"/>
            </a:pPr>
            <a:r>
              <a:rPr lang="el-GR" sz="1200" kern="1200" baseline="0" dirty="0">
                <a:solidFill>
                  <a:schemeClr val="tx1"/>
                </a:solidFill>
                <a:effectLst/>
                <a:latin typeface="+mn-lt"/>
                <a:ea typeface="+mn-ea"/>
                <a:cs typeface="+mn-cs"/>
              </a:rPr>
              <a:t> Γνωρίζετε ποια προγράμματα θα πρέπει να εγκαταστήσετε για να αποφύγετε τις διαδικτυακές οχλήσεις;</a:t>
            </a:r>
          </a:p>
          <a:p>
            <a:pPr>
              <a:buFont typeface="Arial" pitchFamily="34" charset="0"/>
              <a:buChar char="•"/>
            </a:pPr>
            <a:r>
              <a:rPr lang="el-GR" sz="1200" kern="1200" baseline="0" dirty="0">
                <a:solidFill>
                  <a:schemeClr val="tx1"/>
                </a:solidFill>
                <a:latin typeface="+mn-lt"/>
                <a:ea typeface="+mn-ea"/>
                <a:cs typeface="+mn-cs"/>
              </a:rPr>
              <a:t> Εάν μάθετε πώς να φροντίζετε και να συντηρείτε τον υπολογιστή σας και αν μπορείτε να διαγνώσετε και να διορθώσετε κάποια προβλήματα, σίγουρα θα γλιτώσετε από πολύ χρόνο και ταλαιπωρία.</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52171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δύο στόχοι</a:t>
            </a:r>
            <a:r>
              <a:rPr lang="el-GR" sz="1200" baseline="0" dirty="0">
                <a:solidFill>
                  <a:schemeClr val="tx1"/>
                </a:solidFill>
              </a:rPr>
              <a:t> που σχετίζονται με την κατανόηση της τεχνολογίας σε παγκόσμιο επίπεδο είναι</a:t>
            </a:r>
            <a:r>
              <a:rPr lang="en-US" sz="1200" baseline="0" dirty="0">
                <a:solidFill>
                  <a:schemeClr val="tx1"/>
                </a:solidFill>
              </a:rPr>
              <a:t>:</a:t>
            </a:r>
          </a:p>
          <a:p>
            <a:pPr indent="0">
              <a:buNone/>
            </a:pPr>
            <a:r>
              <a:rPr lang="en-US" sz="1200" dirty="0">
                <a:latin typeface="Arial" pitchFamily="34" charset="0"/>
                <a:cs typeface="Arial" pitchFamily="34" charset="0"/>
              </a:rPr>
              <a:t>1.1 </a:t>
            </a:r>
            <a:r>
              <a:rPr lang="el-GR" sz="1200" dirty="0">
                <a:latin typeface="Arial" pitchFamily="34" charset="0"/>
                <a:cs typeface="Arial" pitchFamily="34" charset="0"/>
              </a:rPr>
              <a:t>Περιγραφή διάφορων τεχνολογικών εργαλείων</a:t>
            </a:r>
            <a:r>
              <a:rPr lang="el-GR" sz="1200" baseline="0" dirty="0">
                <a:latin typeface="Arial" pitchFamily="34" charset="0"/>
                <a:cs typeface="Arial" pitchFamily="34" charset="0"/>
              </a:rPr>
              <a:t> </a:t>
            </a:r>
            <a:r>
              <a:rPr lang="el-GR" sz="1200" dirty="0">
                <a:latin typeface="Arial" pitchFamily="34" charset="0"/>
                <a:cs typeface="Arial" pitchFamily="34" charset="0"/>
              </a:rPr>
              <a:t>που χρησιμοποιούνται για άσκηση επιρροής σε εθνικά και παγκόσμια ζητήματα.</a:t>
            </a:r>
          </a:p>
          <a:p>
            <a:pPr indent="0">
              <a:buNone/>
            </a:pPr>
            <a:r>
              <a:rPr lang="en-US" sz="1200" dirty="0">
                <a:latin typeface="Arial" pitchFamily="34" charset="0"/>
                <a:cs typeface="Arial" pitchFamily="34" charset="0"/>
              </a:rPr>
              <a:t>1.2  </a:t>
            </a:r>
            <a:r>
              <a:rPr lang="el-GR" sz="1200" dirty="0">
                <a:latin typeface="Arial" pitchFamily="34" charset="0"/>
                <a:cs typeface="Arial" pitchFamily="34" charset="0"/>
              </a:rPr>
              <a:t>Περιγραφή διάφορων παγκόσμιων κοινωνικών ζητημάτων που επηρεάζονται από την τεχνολογία</a:t>
            </a:r>
            <a:r>
              <a:rPr lang="en-US" sz="1200" dirty="0">
                <a:latin typeface="Arial" panose="020B0604020202020204" pitchFamily="34" charset="0"/>
                <a:cs typeface="Arial" panose="020B0604020202020204" pitchFamily="34" charset="0"/>
              </a:rPr>
              <a:t>.</a:t>
            </a:r>
          </a:p>
          <a:p>
            <a:pPr marL="1035558" indent="-692658">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153834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Οι επιχειρήσεις </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χρησιμοποιούν την τεχνική που ονομάζεται </a:t>
            </a:r>
            <a:r>
              <a:rPr lang="el-GR" sz="1200" b="0" kern="1200" baseline="0" dirty="0">
                <a:solidFill>
                  <a:schemeClr val="tx1"/>
                </a:solidFill>
                <a:latin typeface="+mn-lt"/>
                <a:ea typeface="+mn-ea"/>
                <a:cs typeface="+mn-cs"/>
              </a:rPr>
              <a:t>εξόρυξη</a:t>
            </a:r>
            <a:r>
              <a:rPr lang="en-US" sz="1200" b="0" kern="1200" baseline="0" dirty="0">
                <a:solidFill>
                  <a:schemeClr val="tx1"/>
                </a:solidFill>
                <a:latin typeface="+mn-lt"/>
                <a:ea typeface="+mn-ea"/>
                <a:cs typeface="+mn-cs"/>
              </a:rPr>
              <a:t> </a:t>
            </a:r>
            <a:r>
              <a:rPr lang="el-GR" sz="1200" b="0" kern="1200" baseline="0" dirty="0">
                <a:solidFill>
                  <a:schemeClr val="tx1"/>
                </a:solidFill>
                <a:latin typeface="+mn-lt"/>
                <a:ea typeface="+mn-ea"/>
                <a:cs typeface="+mn-cs"/>
              </a:rPr>
              <a:t>δεδομένων (</a:t>
            </a:r>
            <a:r>
              <a:rPr lang="el-GR" sz="1200" b="0" kern="1200" baseline="0" dirty="0" err="1">
                <a:solidFill>
                  <a:schemeClr val="tx1"/>
                </a:solidFill>
                <a:latin typeface="+mn-lt"/>
                <a:ea typeface="+mn-ea"/>
                <a:cs typeface="+mn-cs"/>
              </a:rPr>
              <a:t>data</a:t>
            </a:r>
            <a:r>
              <a:rPr lang="en-US" sz="1200" b="0" kern="1200" baseline="0" dirty="0">
                <a:solidFill>
                  <a:schemeClr val="tx1"/>
                </a:solidFill>
                <a:latin typeface="+mn-lt"/>
                <a:ea typeface="+mn-ea"/>
                <a:cs typeface="+mn-cs"/>
              </a:rPr>
              <a:t> </a:t>
            </a:r>
            <a:r>
              <a:rPr lang="el-GR" sz="1200" b="0" kern="1200" baseline="0" dirty="0" err="1">
                <a:solidFill>
                  <a:schemeClr val="tx1"/>
                </a:solidFill>
                <a:latin typeface="+mn-lt"/>
                <a:ea typeface="+mn-ea"/>
                <a:cs typeface="+mn-cs"/>
              </a:rPr>
              <a:t>mining</a:t>
            </a:r>
            <a:r>
              <a:rPr lang="el-GR" sz="1200" b="0" kern="1200" baseline="0" dirty="0">
                <a:solidFill>
                  <a:schemeClr val="tx1"/>
                </a:solidFill>
                <a:latin typeface="+mn-lt"/>
                <a:ea typeface="+mn-ea"/>
                <a:cs typeface="+mn-cs"/>
              </a:rPr>
              <a:t>), δηλαδή τη διεργασία ανα</a:t>
            </a:r>
            <a:r>
              <a:rPr lang="el-GR" sz="1200" kern="1200" baseline="0" dirty="0">
                <a:solidFill>
                  <a:schemeClr val="tx1"/>
                </a:solidFill>
                <a:latin typeface="+mn-lt"/>
                <a:ea typeface="+mn-ea"/>
                <a:cs typeface="+mn-cs"/>
              </a:rPr>
              <a:t>ζήτησης σε τεράστιες ποσότητες δεδομένων με την</a:t>
            </a:r>
            <a:r>
              <a:rPr lang="en-US" sz="120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ελπίδα ανακάλυψης μοτίβων</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Οι</a:t>
            </a:r>
            <a:r>
              <a:rPr lang="el-GR" sz="1200" kern="1200" baseline="0" dirty="0">
                <a:solidFill>
                  <a:schemeClr val="tx1"/>
                </a:solidFill>
                <a:effectLst/>
                <a:latin typeface="+mn-lt"/>
                <a:ea typeface="+mn-ea"/>
                <a:cs typeface="+mn-cs"/>
              </a:rPr>
              <a:t> μάνατζερ μπορούν να αξιοποιήσουν τα δεδομένα που εξορύσσονται για να</a:t>
            </a:r>
            <a:r>
              <a:rPr lang="el-GR" sz="1200" kern="1200" baseline="0" dirty="0">
                <a:solidFill>
                  <a:schemeClr val="tx1"/>
                </a:solidFill>
                <a:latin typeface="+mn-lt"/>
                <a:ea typeface="+mn-ea"/>
                <a:cs typeface="+mn-cs"/>
              </a:rPr>
              <a:t> συμπεράνουν αν πρέπει να μειώσουν την τιμή ενός προϊόντος για να αυξήσουν τις πωλήσεις του – ιδιαίτερα αν, για παράδειγμα, μειώσουν την τιμή σε ένα κατάστημα και διαπιστώσουν μια αύξηση στις πωλήσεις. Η εξόρυξη δεδομένων επιτρέπει στους εμπόρους λιανικής να ανταποκρίνονται καλύτερα στις συνήθειες κατανάλωσης.</a:t>
            </a:r>
            <a:endParaRPr lang="el-GR"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dirty="0"/>
          </a:p>
        </p:txBody>
      </p:sp>
    </p:spTree>
    <p:extLst>
      <p:ext uri="{BB962C8B-B14F-4D97-AF65-F5344CB8AC3E}">
        <p14:creationId xmlns:p14="http://schemas.microsoft.com/office/powerpoint/2010/main" val="3598928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Πολλοί καλλιτέχνες σήμερα εργάζονται αποκλειστικά με υπολογιστές. Η γνώση λογισμικού είναι απαραίτητη για όποιον θέλει να δημιουργήσει ψηφιακή τέχνη.</a:t>
            </a:r>
          </a:p>
          <a:p>
            <a:pPr>
              <a:buFont typeface="Arial" pitchFamily="34" charset="0"/>
              <a:buChar char="•"/>
            </a:pPr>
            <a:r>
              <a:rPr lang="el-GR" sz="1200" kern="1200" baseline="0" dirty="0">
                <a:solidFill>
                  <a:schemeClr val="tx1"/>
                </a:solidFill>
                <a:latin typeface="+mn-lt"/>
                <a:ea typeface="+mn-ea"/>
                <a:cs typeface="+mn-cs"/>
              </a:rPr>
              <a:t> Οι καλλιτέχνες πιθανό θα χρειαστεί να επιδείξουν τα σχέδιά τους. Είναι χρήσιμο να γνωρίζουν πώς να δημιουργούν και να διαχειρίζονται έναν διαδικτυακό τόπο</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Σε προγράμματα χορού και μουσικής χρησιμοποιούνται υπολογιστές</a:t>
            </a:r>
            <a:r>
              <a:rPr lang="en-US" sz="1200" kern="120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Α</a:t>
            </a:r>
            <a:r>
              <a:rPr lang="el-GR" sz="1200" kern="1200" baseline="0" dirty="0">
                <a:solidFill>
                  <a:schemeClr val="tx1"/>
                </a:solidFill>
                <a:latin typeface="+mn-lt"/>
                <a:ea typeface="+mn-ea"/>
                <a:cs typeface="+mn-cs"/>
              </a:rPr>
              <a:t>ισθητήρες καταγράφουν τις κινήσεις ενός χορευτή</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Στη συνέχεια </a:t>
            </a:r>
            <a:r>
              <a:rPr lang="el-GR" sz="1200" kern="1200" baseline="0" dirty="0">
                <a:solidFill>
                  <a:schemeClr val="tx1"/>
                </a:solidFill>
                <a:latin typeface="+mn-lt"/>
                <a:ea typeface="+mn-ea"/>
                <a:cs typeface="+mn-cs"/>
              </a:rPr>
              <a:t>ο υπολογιστής παράγει έναν εικονικό χορευτή</a:t>
            </a:r>
            <a:r>
              <a:rPr lang="en-US" sz="1200" kern="120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τον οποίο ο</a:t>
            </a:r>
            <a:r>
              <a:rPr lang="el-GR" sz="1200" kern="1200" baseline="0" dirty="0">
                <a:solidFill>
                  <a:schemeClr val="tx1"/>
                </a:solidFill>
                <a:latin typeface="+mn-lt"/>
                <a:ea typeface="+mn-ea"/>
                <a:cs typeface="+mn-cs"/>
              </a:rPr>
              <a:t> χειριστής του υπολογιστή μπορεί να κατευθύνει</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Τα μουσεία χρησιμοποιούν τις νέες τεχνολογίες προκειμένου να εμπλουτίσουν τις εμπειρίες των επισκεπτών</a:t>
            </a:r>
            <a:r>
              <a:rPr lang="en-US" sz="1200" kern="120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Π</a:t>
            </a:r>
            <a:r>
              <a:rPr lang="el-GR" sz="1200" kern="1200" baseline="0" dirty="0">
                <a:solidFill>
                  <a:schemeClr val="tx1"/>
                </a:solidFill>
                <a:latin typeface="+mn-lt"/>
                <a:ea typeface="+mn-ea"/>
                <a:cs typeface="+mn-cs"/>
              </a:rPr>
              <a:t>ροσφέρουν πλήθος επιλογών για τους επισκέπτες που λατρεύουν την τεχνολογία</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val="198161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Ο κλάδος της εκπαίδευσης χρησιμοποιεί τεχνολογία υπολογιστών. Τα μαθήματα σχεδιάζονται γύρω από λογισμικό διαχείρισης μαθημάτων, όπως το </a:t>
            </a:r>
            <a:r>
              <a:rPr lang="el-GR" sz="1200" kern="1200" baseline="0" dirty="0" err="1">
                <a:solidFill>
                  <a:schemeClr val="tx1"/>
                </a:solidFill>
                <a:latin typeface="+mn-lt"/>
                <a:ea typeface="+mn-ea"/>
                <a:cs typeface="+mn-cs"/>
              </a:rPr>
              <a:t>Blackboard</a:t>
            </a:r>
            <a:r>
              <a:rPr lang="el-GR" sz="1200" kern="1200" baseline="0" dirty="0">
                <a:solidFill>
                  <a:schemeClr val="tx1"/>
                </a:solidFill>
                <a:latin typeface="+mn-lt"/>
                <a:ea typeface="+mn-ea"/>
                <a:cs typeface="+mn-cs"/>
              </a:rPr>
              <a:t> ή το </a:t>
            </a:r>
            <a:r>
              <a:rPr lang="el-GR" sz="1200" kern="1200" baseline="0" dirty="0" err="1">
                <a:solidFill>
                  <a:schemeClr val="tx1"/>
                </a:solidFill>
                <a:latin typeface="+mn-lt"/>
                <a:ea typeface="+mn-ea"/>
                <a:cs typeface="+mn-cs"/>
              </a:rPr>
              <a:t>Moodle</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Το διαδίκτυο έχει προφανή πλεονεκτήματα στην τάξη ως εργαλείο έρευνας για τους σπουδαστές.</a:t>
            </a:r>
            <a:endParaRPr lang="en-US" sz="1200" kern="1200" dirty="0">
              <a:solidFill>
                <a:schemeClr val="tx1"/>
              </a:solidFill>
              <a:effectLst/>
              <a:latin typeface="+mn-lt"/>
              <a:ea typeface="+mn-ea"/>
              <a:cs typeface="+mn-cs"/>
            </a:endParaRPr>
          </a:p>
          <a:p>
            <a:pPr>
              <a:buFont typeface="Arial" pitchFamily="34" charset="0"/>
              <a:buChar char="•"/>
            </a:pPr>
            <a:r>
              <a:rPr lang="el-GR" sz="1200" kern="1200" baseline="0" dirty="0">
                <a:solidFill>
                  <a:schemeClr val="tx1"/>
                </a:solidFill>
                <a:latin typeface="+mn-lt"/>
                <a:ea typeface="+mn-ea"/>
                <a:cs typeface="+mn-cs"/>
              </a:rPr>
              <a:t> Υπάρχουν προσομοιώσεις και προγράμματα λογισμικού καθοδήγησης στο </a:t>
            </a:r>
            <a:r>
              <a:rPr lang="el-GR" sz="1200" kern="1200" baseline="0" dirty="0" err="1">
                <a:solidFill>
                  <a:schemeClr val="tx1"/>
                </a:solidFill>
                <a:latin typeface="+mn-lt"/>
                <a:ea typeface="+mn-ea"/>
                <a:cs typeface="+mn-cs"/>
              </a:rPr>
              <a:t>web</a:t>
            </a:r>
            <a:r>
              <a:rPr lang="el-GR" sz="1200" kern="1200" baseline="0" dirty="0">
                <a:solidFill>
                  <a:schemeClr val="tx1"/>
                </a:solidFill>
                <a:latin typeface="+mn-lt"/>
                <a:ea typeface="+mn-ea"/>
                <a:cs typeface="+mn-cs"/>
              </a:rPr>
              <a:t> τα οποία οι καθηγητές μπορούν να χρησιμοποιήσουν  προκειμένου να δώσουν στους μαθητές μια γεύση από τη λειτουργία και τη διοίκηση μιας πολυεθνικής επιχείρησης ή για να βιώσουν μια εκπληκτική ξενάγηση στο ανθρώπινο σώμα</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Πολλά μουσεία προσφέρουν εικονικές ξεναγήσεις στους διαδικτυακούς τόπους τους, με τις οποίες οι φοιτητές μπορούν να περιηγηθούν και να μελετήσουν τις συλλογές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val="55100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Οι υπολογιστές χρησιμοποιούνται σε περιπολικά και σε εργαστήρια και βοηθούν στη διαλεύκανση πολλών εγκλημάτων</a:t>
            </a:r>
            <a:r>
              <a:rPr lang="en-US" sz="1200" kern="1200" dirty="0">
                <a:solidFill>
                  <a:schemeClr val="tx1"/>
                </a:solidFill>
                <a:effectLst/>
                <a:latin typeface="+mn-lt"/>
                <a:ea typeface="+mn-ea"/>
                <a:cs typeface="+mn-cs"/>
              </a:rPr>
              <a:t>. </a:t>
            </a:r>
          </a:p>
          <a:p>
            <a:pPr>
              <a:buFont typeface="Arial" pitchFamily="34" charset="0"/>
              <a:buChar char="•"/>
            </a:pPr>
            <a:r>
              <a:rPr lang="el-GR" sz="1200" kern="1200" baseline="0" dirty="0">
                <a:solidFill>
                  <a:schemeClr val="tx1"/>
                </a:solidFill>
                <a:latin typeface="+mn-lt"/>
                <a:ea typeface="+mn-ea"/>
                <a:cs typeface="+mn-cs"/>
              </a:rPr>
              <a:t> Μια τεχνική που αξιοποιείται σήμερα από αστυνομικούς για την εξιχνίαση εγκλημάτων χρησιμοποιεί υπολογιστές για την πραγματοποίηση αναζητήσεων σε μεγάλο αριθμό βάσεων δεδομένων στο διαδίκτυο.</a:t>
            </a:r>
            <a:endParaRPr lang="en-US" sz="1200" kern="1200" dirty="0">
              <a:solidFill>
                <a:schemeClr val="tx1"/>
              </a:solidFill>
              <a:effectLst/>
              <a:latin typeface="+mn-lt"/>
              <a:ea typeface="+mn-ea"/>
              <a:cs typeface="+mn-cs"/>
            </a:endParaRPr>
          </a:p>
          <a:p>
            <a:pPr>
              <a:buFont typeface="Arial" pitchFamily="34" charset="0"/>
              <a:buChar char="•"/>
            </a:pPr>
            <a:r>
              <a:rPr lang="el-GR" sz="1200" kern="1200" baseline="0" dirty="0">
                <a:solidFill>
                  <a:schemeClr val="tx1"/>
                </a:solidFill>
                <a:latin typeface="+mn-lt"/>
                <a:ea typeface="+mn-ea"/>
                <a:cs typeface="+mn-cs"/>
              </a:rPr>
              <a:t> Μια ειδικότητα που ονομάζεται </a:t>
            </a:r>
            <a:r>
              <a:rPr lang="el-GR" sz="1200" b="0" kern="1200" baseline="0" dirty="0">
                <a:solidFill>
                  <a:schemeClr val="tx1"/>
                </a:solidFill>
                <a:latin typeface="+mn-lt"/>
                <a:ea typeface="+mn-ea"/>
                <a:cs typeface="+mn-cs"/>
              </a:rPr>
              <a:t>ηλεκτρονική εγκληματολογία (</a:t>
            </a:r>
            <a:r>
              <a:rPr lang="el-GR" sz="1200" b="0" kern="1200" baseline="0" dirty="0" err="1">
                <a:solidFill>
                  <a:schemeClr val="tx1"/>
                </a:solidFill>
                <a:latin typeface="+mn-lt"/>
                <a:ea typeface="+mn-ea"/>
                <a:cs typeface="+mn-cs"/>
              </a:rPr>
              <a:t>computer</a:t>
            </a:r>
            <a:r>
              <a:rPr lang="el-GR" sz="1200" b="0" kern="1200" baseline="0" dirty="0">
                <a:solidFill>
                  <a:schemeClr val="tx1"/>
                </a:solidFill>
                <a:latin typeface="+mn-lt"/>
                <a:ea typeface="+mn-ea"/>
                <a:cs typeface="+mn-cs"/>
              </a:rPr>
              <a:t> </a:t>
            </a:r>
            <a:r>
              <a:rPr lang="el-GR" sz="1200" b="0" kern="1200" baseline="0" dirty="0" err="1">
                <a:solidFill>
                  <a:schemeClr val="tx1"/>
                </a:solidFill>
                <a:latin typeface="+mn-lt"/>
                <a:ea typeface="+mn-ea"/>
                <a:cs typeface="+mn-cs"/>
              </a:rPr>
              <a:t>forensics</a:t>
            </a:r>
            <a:r>
              <a:rPr lang="el-GR" sz="1200" b="0" kern="1200" baseline="0" dirty="0">
                <a:solidFill>
                  <a:schemeClr val="tx1"/>
                </a:solidFill>
                <a:latin typeface="+mn-lt"/>
                <a:ea typeface="+mn-ea"/>
                <a:cs typeface="+mn-cs"/>
              </a:rPr>
              <a:t>) θεωρείται ολοένα και πιο σημαντική στην προσπάθεια καταπολέμησης της εγκληματικότητας στην εποχή μας.</a:t>
            </a:r>
            <a:r>
              <a:rPr lang="el-GR" sz="1200" kern="1200" baseline="0" dirty="0">
                <a:solidFill>
                  <a:schemeClr val="tx1"/>
                </a:solidFill>
                <a:latin typeface="+mn-lt"/>
                <a:ea typeface="+mn-ea"/>
                <a:cs typeface="+mn-cs"/>
              </a:rPr>
              <a:t> Η </a:t>
            </a:r>
            <a:r>
              <a:rPr lang="el-GR" sz="1200" b="0" kern="1200" baseline="0" dirty="0">
                <a:solidFill>
                  <a:schemeClr val="tx1"/>
                </a:solidFill>
                <a:latin typeface="+mn-lt"/>
                <a:ea typeface="+mn-ea"/>
                <a:cs typeface="+mn-cs"/>
              </a:rPr>
              <a:t>ηλεκτρονική εγκληματολογία αναλύει συ</a:t>
            </a:r>
            <a:r>
              <a:rPr lang="el-GR" sz="1200" kern="1200" baseline="0" dirty="0">
                <a:solidFill>
                  <a:schemeClr val="tx1"/>
                </a:solidFill>
                <a:latin typeface="+mn-lt"/>
                <a:ea typeface="+mn-ea"/>
                <a:cs typeface="+mn-cs"/>
              </a:rPr>
              <a:t>στήματα υπολογιστών με συγκεκριμένες τεχνικές, σε μια απόπειρα να συλλέγει αποδείξεις. </a:t>
            </a: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Criminal minds: </a:t>
            </a:r>
            <a:r>
              <a:rPr lang="en-US" dirty="0"/>
              <a:t>The cases of the F.B.I. Behavioral Analysis Unit (B.A.U.), an elite group of profilers who analyze the nation's most dangerous serial killers and individual heinous crimes in an effort to anticipate their next moves before they strike again.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val="3286438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Στόχος της σύγχρονης έρευνας για τα </a:t>
            </a:r>
            <a:r>
              <a:rPr lang="el-GR" sz="1200" kern="1200" baseline="0" dirty="0" err="1">
                <a:solidFill>
                  <a:schemeClr val="tx1"/>
                </a:solidFill>
                <a:latin typeface="+mn-lt"/>
                <a:ea typeface="+mn-ea"/>
                <a:cs typeface="+mn-cs"/>
              </a:rPr>
              <a:t>βιοϊατρικά</a:t>
            </a:r>
            <a:r>
              <a:rPr lang="el-GR" sz="1200" kern="1200" baseline="0" dirty="0">
                <a:solidFill>
                  <a:schemeClr val="tx1"/>
                </a:solidFill>
                <a:latin typeface="+mn-lt"/>
                <a:ea typeface="+mn-ea"/>
                <a:cs typeface="+mn-cs"/>
              </a:rPr>
              <a:t> τσιπ είναι να παράσχουν τεχνολογικές λύσεις σε προβλήματα του οργανισμού μας και να χρησιμοποιηθούν για την επαλήθευση της ταυτότητας ατόμων</a:t>
            </a:r>
            <a:r>
              <a:rPr lang="en-US" sz="1200" kern="1200" dirty="0">
                <a:solidFill>
                  <a:schemeClr val="tx1"/>
                </a:solidFill>
                <a:effectLst/>
                <a:latin typeface="+mn-lt"/>
                <a:ea typeface="+mn-ea"/>
                <a:cs typeface="+mn-cs"/>
              </a:rPr>
              <a:t>.</a:t>
            </a:r>
          </a:p>
          <a:p>
            <a:pPr>
              <a:buFont typeface="Arial" pitchFamily="34" charset="0"/>
              <a:buChar char="•"/>
            </a:pPr>
            <a:r>
              <a:rPr lang="el-GR" sz="1200" kern="1200" dirty="0">
                <a:solidFill>
                  <a:schemeClr val="tx1"/>
                </a:solidFill>
                <a:effectLst/>
                <a:latin typeface="+mn-lt"/>
                <a:ea typeface="+mn-ea"/>
                <a:cs typeface="+mn-cs"/>
              </a:rPr>
              <a:t>Το </a:t>
            </a:r>
            <a:r>
              <a:rPr lang="en-US" sz="1200" kern="1200" dirty="0" err="1">
                <a:solidFill>
                  <a:schemeClr val="tx1"/>
                </a:solidFill>
                <a:effectLst/>
                <a:latin typeface="+mn-lt"/>
                <a:ea typeface="+mn-ea"/>
                <a:cs typeface="+mn-cs"/>
              </a:rPr>
              <a:t>VeriMed</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ένα</a:t>
            </a:r>
            <a:r>
              <a:rPr lang="el-GR" sz="1200" kern="1200" baseline="0" dirty="0">
                <a:solidFill>
                  <a:schemeClr val="tx1"/>
                </a:solidFill>
                <a:effectLst/>
                <a:latin typeface="+mn-lt"/>
                <a:ea typeface="+mn-ea"/>
                <a:cs typeface="+mn-cs"/>
              </a:rPr>
              <a:t> «προσωπικό τσιπ αναγνώρισης», εμφυτεύεται σε ανθρώπους με στόχο την επαλήθευση της ταυτότητάς τους</a:t>
            </a:r>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Όταν εκτεθεί στα ραδιοκύματα μιας συσκευής σάρωσης, το τσιπ μεταδίδει τον σειριακό αριθμό του σε αυτή, η οποία συνδέεται με μια βάση δεδομένων</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a:buFont typeface="Arial" pitchFamily="34" charset="0"/>
              <a:buChar char="•"/>
            </a:pPr>
            <a:r>
              <a:rPr lang="el-GR" sz="1200" kern="1200" dirty="0">
                <a:solidFill>
                  <a:schemeClr val="tx1"/>
                </a:solidFill>
                <a:effectLst/>
                <a:latin typeface="+mn-lt"/>
                <a:ea typeface="+mn-ea"/>
                <a:cs typeface="+mn-cs"/>
              </a:rPr>
              <a:t>Το </a:t>
            </a:r>
            <a:r>
              <a:rPr lang="en-US" sz="1200" kern="1200" dirty="0" err="1">
                <a:solidFill>
                  <a:schemeClr val="tx1"/>
                </a:solidFill>
                <a:effectLst/>
                <a:latin typeface="+mn-lt"/>
                <a:ea typeface="+mn-ea"/>
                <a:cs typeface="+mn-cs"/>
              </a:rPr>
              <a:t>VeriMed</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μπορεί να χρησιμοποιηθεί </a:t>
            </a:r>
            <a:r>
              <a:rPr lang="el-GR" dirty="0">
                <a:latin typeface="Arial" panose="020B0604020202020204" pitchFamily="34" charset="0"/>
                <a:cs typeface="Arial" panose="020B0604020202020204" pitchFamily="34" charset="0"/>
              </a:rPr>
              <a:t>για την ασφάλεια όσων πάσχουν από τη νόσο </a:t>
            </a:r>
            <a:r>
              <a:rPr lang="el-GR" dirty="0" err="1">
                <a:latin typeface="Arial" panose="020B0604020202020204" pitchFamily="34" charset="0"/>
                <a:cs typeface="Arial" panose="020B0604020202020204" pitchFamily="34" charset="0"/>
              </a:rPr>
              <a:t>Αλτσχάιμερ</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26</a:t>
            </a:fld>
            <a:endParaRPr lang="en-US" dirty="0"/>
          </a:p>
        </p:txBody>
      </p:sp>
    </p:spTree>
    <p:extLst>
      <p:ext uri="{BB962C8B-B14F-4D97-AF65-F5344CB8AC3E}">
        <p14:creationId xmlns:p14="http://schemas.microsoft.com/office/powerpoint/2010/main" val="2838162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Οι προσομοιώσεις είναι σε θέση να μοντελοποιήσουν την επιφάνεια ηλιακών μαγνητικών αναλαμπών. Μελετώντας τα δεδομένα, οι μετεωρολόγοι</a:t>
            </a:r>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ευελπιστούν ότι θα βελτιώσουν τις προβλέψεις για τα καιρικά φαινόμενα</a:t>
            </a:r>
            <a:r>
              <a:rPr lang="en-US" sz="1200" kern="1200" dirty="0">
                <a:solidFill>
                  <a:schemeClr val="tx1"/>
                </a:solidFill>
                <a:effectLst/>
                <a:latin typeface="+mn-lt"/>
                <a:ea typeface="+mn-ea"/>
                <a:cs typeface="+mn-cs"/>
              </a:rPr>
              <a:t>.</a:t>
            </a:r>
          </a:p>
          <a:p>
            <a:pPr>
              <a:buFont typeface="Arial" pitchFamily="34" charset="0"/>
              <a:buChar char="•"/>
            </a:pPr>
            <a:r>
              <a:rPr lang="el-GR" sz="1200" kern="1200" baseline="0" dirty="0">
                <a:solidFill>
                  <a:schemeClr val="tx1"/>
                </a:solidFill>
                <a:latin typeface="+mn-lt"/>
                <a:ea typeface="+mn-ea"/>
                <a:cs typeface="+mn-cs"/>
              </a:rPr>
              <a:t> Οι επιστήμονες χρησιμοποιούν σαρωτές 3D και λογισμικό απεικόνισης προκειμένου να καταγράψουν μια λεπτομερή εικόνα της κατάστασης των αρχαιολογικών ευρημάτων</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Η</a:t>
            </a:r>
            <a:r>
              <a:rPr lang="el-GR" sz="1200" kern="1200" baseline="0" dirty="0">
                <a:solidFill>
                  <a:schemeClr val="tx1"/>
                </a:solidFill>
                <a:effectLst/>
                <a:latin typeface="+mn-lt"/>
                <a:ea typeface="+mn-ea"/>
                <a:cs typeface="+mn-cs"/>
              </a:rPr>
              <a:t> </a:t>
            </a:r>
            <a:r>
              <a:rPr lang="el-GR" sz="1200" kern="1200" baseline="0" dirty="0">
                <a:solidFill>
                  <a:schemeClr val="tx1"/>
                </a:solidFill>
                <a:latin typeface="+mn-lt"/>
                <a:ea typeface="+mn-ea"/>
                <a:cs typeface="+mn-cs"/>
              </a:rPr>
              <a:t>εικονική αναδόμηση είναι τόσο ζωντανή, που οι αρχαιολόγοι μπορούν να μελετήσουν τα ερείπια από τα κτίσματα στην οθόνη και όχι επιτόπου.</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27</a:t>
            </a:fld>
            <a:endParaRPr lang="en-US" dirty="0"/>
          </a:p>
        </p:txBody>
      </p:sp>
    </p:spTree>
    <p:extLst>
      <p:ext uri="{BB962C8B-B14F-4D97-AF65-F5344CB8AC3E}">
        <p14:creationId xmlns:p14="http://schemas.microsoft.com/office/powerpoint/2010/main" val="476615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Οι ερευνητές  ανέπτυξαν ένα σύστημα που βοηθά αυτιστικά άτομα στη βελτίωση των διαπροσωπικών δεξιοτήτων. </a:t>
            </a:r>
            <a:r>
              <a:rPr lang="en-US" sz="1200" kern="1200" baseline="0" dirty="0" err="1">
                <a:solidFill>
                  <a:schemeClr val="tx1"/>
                </a:solidFill>
                <a:latin typeface="+mn-lt"/>
                <a:ea typeface="+mn-ea"/>
                <a:cs typeface="+mn-cs"/>
              </a:rPr>
              <a:t>Το</a:t>
            </a:r>
            <a:r>
              <a:rPr lang="en-US" sz="1200" kern="1200" baseline="0" dirty="0">
                <a:solidFill>
                  <a:schemeClr val="tx1"/>
                </a:solidFill>
                <a:latin typeface="+mn-lt"/>
                <a:ea typeface="+mn-ea"/>
                <a:cs typeface="+mn-cs"/>
              </a:rPr>
              <a:t> MACH</a:t>
            </a:r>
            <a:r>
              <a:rPr lang="el-GR" sz="1200"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(My Automated Conversation </a:t>
            </a:r>
            <a:r>
              <a:rPr lang="en-US" sz="1200" kern="1200" baseline="0" dirty="0" err="1">
                <a:solidFill>
                  <a:schemeClr val="tx1"/>
                </a:solidFill>
                <a:latin typeface="+mn-lt"/>
                <a:ea typeface="+mn-ea"/>
                <a:cs typeface="+mn-cs"/>
              </a:rPr>
              <a:t>coacH</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εί</a:t>
            </a:r>
            <a:r>
              <a:rPr lang="el-GR" sz="1200" kern="1200" baseline="0" dirty="0">
                <a:solidFill>
                  <a:schemeClr val="tx1"/>
                </a:solidFill>
                <a:latin typeface="+mn-lt"/>
                <a:ea typeface="+mn-ea"/>
                <a:cs typeface="+mn-cs"/>
              </a:rPr>
              <a:t>ναι ένα σύστημα υπολογιστή το οποίο δημιουργεί ένα εικονικό άτομο στην οθόνη, που μπορεί, για παράδειγμα, να διεξάγει μια επαγγελματική συνέντευξη ή να εμφανίζεται έτοιμο για ένα πρώτο ραντεβού.</a:t>
            </a:r>
            <a:endParaRPr lang="en-US" sz="1200" i="0" kern="1200" dirty="0">
              <a:solidFill>
                <a:schemeClr val="tx1"/>
              </a:solidFill>
              <a:effectLst/>
              <a:latin typeface="+mn-lt"/>
              <a:ea typeface="+mn-ea"/>
              <a:cs typeface="+mn-cs"/>
            </a:endParaRPr>
          </a:p>
          <a:p>
            <a:pPr>
              <a:buFont typeface="Arial" pitchFamily="34" charset="0"/>
              <a:buChar char="•"/>
            </a:pPr>
            <a:r>
              <a:rPr lang="el-GR" sz="1200" b="0" kern="1200" baseline="0" dirty="0">
                <a:solidFill>
                  <a:schemeClr val="tx1"/>
                </a:solidFill>
                <a:latin typeface="+mn-lt"/>
                <a:ea typeface="+mn-ea"/>
                <a:cs typeface="+mn-cs"/>
              </a:rPr>
              <a:t> Η συναισθηματική πληροφορική (affective </a:t>
            </a:r>
            <a:r>
              <a:rPr lang="el-GR" sz="1200" b="0" kern="1200" baseline="0" dirty="0" err="1">
                <a:solidFill>
                  <a:schemeClr val="tx1"/>
                </a:solidFill>
                <a:latin typeface="+mn-lt"/>
                <a:ea typeface="+mn-ea"/>
                <a:cs typeface="+mn-cs"/>
              </a:rPr>
              <a:t>computing</a:t>
            </a:r>
            <a:r>
              <a:rPr lang="el-GR" sz="1200" b="0" kern="1200" baseline="0" dirty="0">
                <a:solidFill>
                  <a:schemeClr val="tx1"/>
                </a:solidFill>
                <a:latin typeface="+mn-lt"/>
                <a:ea typeface="+mn-ea"/>
                <a:cs typeface="+mn-cs"/>
              </a:rPr>
              <a:t>) ανα</a:t>
            </a:r>
            <a:r>
              <a:rPr lang="el-GR" sz="1200" kern="1200" baseline="0" dirty="0">
                <a:solidFill>
                  <a:schemeClr val="tx1"/>
                </a:solidFill>
                <a:latin typeface="+mn-lt"/>
                <a:ea typeface="+mn-ea"/>
                <a:cs typeface="+mn-cs"/>
              </a:rPr>
              <a:t>πτύσσει συστήματα που μπορούν να αναγνωρίζουν και να προσομοιάζουν ανθρώπινα συναισθήματα.</a:t>
            </a:r>
            <a:r>
              <a:rPr lang="en-US" sz="1200" i="0" kern="1200" dirty="0">
                <a:solidFill>
                  <a:schemeClr val="tx1"/>
                </a:solidFill>
                <a:effectLst/>
                <a:latin typeface="+mn-lt"/>
                <a:ea typeface="+mn-ea"/>
                <a:cs typeface="+mn-cs"/>
              </a:rPr>
              <a:t> </a:t>
            </a:r>
            <a:endParaRPr lang="el-GR" sz="1200" i="0" kern="1200" dirty="0">
              <a:solidFill>
                <a:schemeClr val="tx1"/>
              </a:solidFill>
              <a:effectLst/>
              <a:latin typeface="+mn-lt"/>
              <a:ea typeface="+mn-ea"/>
              <a:cs typeface="+mn-cs"/>
            </a:endParaRPr>
          </a:p>
          <a:p>
            <a:pPr>
              <a:buFont typeface="Arial" pitchFamily="34" charset="0"/>
              <a:buChar char="•"/>
            </a:pPr>
            <a:r>
              <a:rPr lang="el-GR" sz="1200" i="0" kern="1200" baseline="0" dirty="0">
                <a:solidFill>
                  <a:schemeClr val="tx1"/>
                </a:solidFill>
                <a:effectLst/>
                <a:latin typeface="+mn-lt"/>
                <a:ea typeface="+mn-ea"/>
                <a:cs typeface="+mn-cs"/>
              </a:rPr>
              <a:t> Ο</a:t>
            </a:r>
            <a:r>
              <a:rPr lang="el-GR" sz="1200" kern="1200" baseline="0" dirty="0">
                <a:solidFill>
                  <a:schemeClr val="tx1"/>
                </a:solidFill>
                <a:latin typeface="+mn-lt"/>
                <a:ea typeface="+mn-ea"/>
                <a:cs typeface="+mn-cs"/>
              </a:rPr>
              <a:t>ι μηχανικοί εργάζονται για τη δημιουργία υπολογιστών που θα μπορούν να επεξεργάζονται ολοένα και γρηγορότερα τα δεδομένα. Οι ψυχολόγοι και οι επιστήμονες της πληροφορικής προσπαθούν να εξελίξουν συστήματα που θα συμβάλουν στην πιο ολοκληρωμένη κατανόηση της ανθρώπινης συμπεριφοράς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dirty="0"/>
          </a:p>
        </p:txBody>
      </p:sp>
    </p:spTree>
    <p:extLst>
      <p:ext uri="{BB962C8B-B14F-4D97-AF65-F5344CB8AC3E}">
        <p14:creationId xmlns:p14="http://schemas.microsoft.com/office/powerpoint/2010/main" val="2902740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Ίσως αναρωτιέστε ποια είναι η διαφορά μεταξύ νόμων και ηθικής</a:t>
            </a:r>
            <a:r>
              <a:rPr lang="en-US" sz="1200" b="0" i="0" u="none" strike="noStrike"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Οι νόμοι είναι επίσημα, γραπτά πρότυπα τα οποία έχουν σχεδιαστεί έτσι, ώστε να ισχύουν για όλους</a:t>
            </a:r>
            <a:r>
              <a:rPr lang="en-US" sz="1200" b="0" i="0" u="none" strike="noStrike" kern="1200" baseline="0" dirty="0">
                <a:solidFill>
                  <a:schemeClr val="tx1"/>
                </a:solidFill>
                <a:latin typeface="+mn-lt"/>
                <a:ea typeface="+mn-ea"/>
                <a:cs typeface="+mn-cs"/>
              </a:rPr>
              <a:t>.</a:t>
            </a:r>
          </a:p>
          <a:p>
            <a:r>
              <a:rPr lang="el-GR" sz="1200" kern="1200" baseline="0" dirty="0">
                <a:solidFill>
                  <a:schemeClr val="tx1"/>
                </a:solidFill>
                <a:latin typeface="+mn-lt"/>
                <a:ea typeface="+mn-ea"/>
                <a:cs typeface="+mn-cs"/>
              </a:rPr>
              <a:t>Η ηθική παρέχει ένα γενικό σύνολο άγραφων κατευθυντήριων γραμμών που πρέπει να ακολουθούν οι άνθρωποι</a:t>
            </a:r>
            <a:r>
              <a:rPr lang="en-US" sz="1200" b="0" i="0" u="none" strike="noStrike" kern="1200" baseline="0" dirty="0">
                <a:solidFill>
                  <a:schemeClr val="tx1"/>
                </a:solidFill>
                <a:latin typeface="+mn-lt"/>
                <a:ea typeface="+mn-ea"/>
                <a:cs typeface="+mn-cs"/>
              </a:rPr>
              <a:t>.</a:t>
            </a:r>
          </a:p>
          <a:p>
            <a:r>
              <a:rPr lang="el-GR" sz="1200" b="0" kern="1200" baseline="0" dirty="0">
                <a:solidFill>
                  <a:schemeClr val="tx1"/>
                </a:solidFill>
                <a:latin typeface="+mn-lt"/>
                <a:ea typeface="+mn-ea"/>
                <a:cs typeface="+mn-cs"/>
              </a:rPr>
              <a:t>Αντιδεοντολογική συμπεριφορά </a:t>
            </a:r>
            <a:r>
              <a:rPr lang="el-GR" sz="1200" kern="1200" baseline="0" dirty="0">
                <a:solidFill>
                  <a:schemeClr val="tx1"/>
                </a:solidFill>
                <a:latin typeface="+mn-lt"/>
                <a:ea typeface="+mn-ea"/>
                <a:cs typeface="+mn-cs"/>
              </a:rPr>
              <a:t>(</a:t>
            </a:r>
            <a:r>
              <a:rPr lang="el-GR" sz="1200" kern="1200" baseline="0" dirty="0" err="1">
                <a:solidFill>
                  <a:schemeClr val="tx1"/>
                </a:solidFill>
                <a:latin typeface="+mn-lt"/>
                <a:ea typeface="+mn-ea"/>
                <a:cs typeface="+mn-cs"/>
              </a:rPr>
              <a:t>unethical</a:t>
            </a:r>
            <a:r>
              <a:rPr lang="el-GR" sz="1200" kern="1200" baseline="0" dirty="0">
                <a:solidFill>
                  <a:schemeClr val="tx1"/>
                </a:solidFill>
                <a:latin typeface="+mn-lt"/>
                <a:ea typeface="+mn-ea"/>
                <a:cs typeface="+mn-cs"/>
              </a:rPr>
              <a:t> </a:t>
            </a:r>
            <a:r>
              <a:rPr lang="el-GR" sz="1200" kern="1200" baseline="0" dirty="0" err="1">
                <a:solidFill>
                  <a:schemeClr val="tx1"/>
                </a:solidFill>
                <a:latin typeface="+mn-lt"/>
                <a:ea typeface="+mn-ea"/>
                <a:cs typeface="+mn-cs"/>
              </a:rPr>
              <a:t>behavior</a:t>
            </a:r>
            <a:r>
              <a:rPr lang="el-GR" sz="1200" kern="1200" baseline="0" dirty="0">
                <a:solidFill>
                  <a:schemeClr val="tx1"/>
                </a:solidFill>
                <a:latin typeface="+mn-lt"/>
                <a:ea typeface="+mn-ea"/>
                <a:cs typeface="+mn-cs"/>
              </a:rPr>
              <a:t>) είναι η μη συμμόρφωση με ένα σύνολο εγκεκριμένων προτύπων συμπεριφοράς</a:t>
            </a:r>
            <a:r>
              <a:rPr lang="en-US" sz="1200" b="0" i="0" u="none" strike="noStrike" kern="1200" baseline="0" dirty="0">
                <a:solidFill>
                  <a:schemeClr val="tx1"/>
                </a:solidFill>
                <a:latin typeface="+mn-lt"/>
                <a:ea typeface="+mn-ea"/>
                <a:cs typeface="+mn-cs"/>
              </a:rPr>
              <a:t>.</a:t>
            </a:r>
          </a:p>
          <a:p>
            <a:r>
              <a:rPr lang="el-GR" sz="1200" kern="1200" baseline="0" dirty="0">
                <a:solidFill>
                  <a:schemeClr val="tx1"/>
                </a:solidFill>
                <a:latin typeface="+mn-lt"/>
                <a:ea typeface="+mn-ea"/>
                <a:cs typeface="+mn-cs"/>
              </a:rPr>
              <a:t>Η </a:t>
            </a:r>
            <a:r>
              <a:rPr lang="el-GR" sz="1200" b="0" kern="1200" baseline="0" dirty="0">
                <a:solidFill>
                  <a:schemeClr val="tx1"/>
                </a:solidFill>
                <a:latin typeface="+mn-lt"/>
                <a:ea typeface="+mn-ea"/>
                <a:cs typeface="+mn-cs"/>
              </a:rPr>
              <a:t>ανήθικη συμπεριφορά (</a:t>
            </a:r>
            <a:r>
              <a:rPr lang="el-GR" sz="1200" b="0" kern="1200" baseline="0" dirty="0" err="1">
                <a:solidFill>
                  <a:schemeClr val="tx1"/>
                </a:solidFill>
                <a:latin typeface="+mn-lt"/>
                <a:ea typeface="+mn-ea"/>
                <a:cs typeface="+mn-cs"/>
              </a:rPr>
              <a:t>amoral</a:t>
            </a:r>
            <a:r>
              <a:rPr lang="el-GR" sz="1200" b="0" kern="1200" baseline="0" dirty="0">
                <a:solidFill>
                  <a:schemeClr val="tx1"/>
                </a:solidFill>
                <a:latin typeface="+mn-lt"/>
                <a:ea typeface="+mn-ea"/>
                <a:cs typeface="+mn-cs"/>
              </a:rPr>
              <a:t> </a:t>
            </a:r>
            <a:r>
              <a:rPr lang="el-GR" sz="1200" b="0" kern="1200" baseline="0" dirty="0" err="1">
                <a:solidFill>
                  <a:schemeClr val="tx1"/>
                </a:solidFill>
                <a:latin typeface="+mn-lt"/>
                <a:ea typeface="+mn-ea"/>
                <a:cs typeface="+mn-cs"/>
              </a:rPr>
              <a:t>behavior</a:t>
            </a:r>
            <a:r>
              <a:rPr lang="el-GR" sz="1200" b="0"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παρουσιάζεται όταν ένα άτομο δεν έχει καμία συναίσθηση του σωστού και του λάθους και κανένα ενδιαφέρον για τις ηθικές συνέπειες των πράξεών του</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p14="http://schemas.microsoft.com/office/powerpoint/2010/main" val="2060057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l-GR" sz="1200" baseline="0" dirty="0">
                <a:latin typeface="Arial" panose="020B0604020202020204" pitchFamily="34" charset="0"/>
                <a:cs typeface="Arial" panose="020B0604020202020204" pitchFamily="34" charset="0"/>
              </a:rPr>
              <a:t>Για να καθορίσετε</a:t>
            </a:r>
            <a:r>
              <a:rPr lang="el-GR" sz="1200" dirty="0">
                <a:latin typeface="Arial" panose="020B0604020202020204" pitchFamily="34" charset="0"/>
                <a:cs typeface="Arial" panose="020B0604020202020204" pitchFamily="34" charset="0"/>
              </a:rPr>
              <a:t> την προσωπική σας ηθική θα</a:t>
            </a:r>
            <a:r>
              <a:rPr lang="el-GR" sz="1200" baseline="0" dirty="0">
                <a:latin typeface="Arial" panose="020B0604020202020204" pitchFamily="34" charset="0"/>
                <a:cs typeface="Arial" panose="020B0604020202020204" pitchFamily="34" charset="0"/>
              </a:rPr>
              <a:t> πρέπει</a:t>
            </a:r>
            <a:r>
              <a:rPr lang="en-US" sz="1200" dirty="0">
                <a:latin typeface="Arial" panose="020B0604020202020204" pitchFamily="34" charset="0"/>
                <a:cs typeface="Arial" panose="020B0604020202020204" pitchFamily="34" charset="0"/>
              </a:rPr>
              <a:t>:</a:t>
            </a: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dirty="0">
                <a:latin typeface="Arial" panose="020B0604020202020204" pitchFamily="34" charset="0"/>
                <a:cs typeface="Arial" panose="020B0604020202020204" pitchFamily="34" charset="0"/>
              </a:rPr>
              <a:t>Να</a:t>
            </a:r>
            <a:r>
              <a:rPr lang="el-GR" sz="1200" baseline="0" dirty="0">
                <a:latin typeface="Arial" panose="020B0604020202020204" pitchFamily="34" charset="0"/>
                <a:cs typeface="Arial" panose="020B0604020202020204" pitchFamily="34" charset="0"/>
              </a:rPr>
              <a:t> π</a:t>
            </a:r>
            <a:r>
              <a:rPr lang="el-GR" sz="1200" dirty="0">
                <a:latin typeface="Arial" panose="020B0604020202020204" pitchFamily="34" charset="0"/>
                <a:cs typeface="Arial" panose="020B0604020202020204" pitchFamily="34" charset="0"/>
              </a:rPr>
              <a:t>εριγράψτε τον εαυτό σας.</a:t>
            </a: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b="0" kern="1200" baseline="0" dirty="0">
                <a:solidFill>
                  <a:schemeClr val="tx1"/>
                </a:solidFill>
                <a:latin typeface="+mn-lt"/>
                <a:ea typeface="+mn-ea"/>
                <a:cs typeface="+mn-cs"/>
              </a:rPr>
              <a:t>Να κάνετε μια λίστα με τις βασικές αρχές στις οποίες πιστεύετε</a:t>
            </a:r>
            <a:r>
              <a:rPr lang="en-US" sz="1200" b="0" dirty="0">
                <a:latin typeface="Arial" panose="020B0604020202020204" pitchFamily="34" charset="0"/>
                <a:cs typeface="Arial" panose="020B0604020202020204" pitchFamily="34" charset="0"/>
              </a:rPr>
              <a:t>.</a:t>
            </a: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dirty="0">
                <a:latin typeface="Arial" panose="020B0604020202020204" pitchFamily="34" charset="0"/>
                <a:cs typeface="Arial" panose="020B0604020202020204" pitchFamily="34" charset="0"/>
              </a:rPr>
              <a:t>Να προσδιορίσετε τις εξωτερικές επιρροές</a:t>
            </a:r>
            <a:r>
              <a:rPr lang="en-US" sz="1200" dirty="0">
                <a:latin typeface="Arial" panose="020B0604020202020204" pitchFamily="34" charset="0"/>
                <a:cs typeface="Arial" panose="020B0604020202020204" pitchFamily="34" charset="0"/>
              </a:rPr>
              <a:t>.</a:t>
            </a: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dirty="0">
                <a:latin typeface="Arial" panose="020B0604020202020204" pitchFamily="34" charset="0"/>
                <a:cs typeface="Arial" panose="020B0604020202020204" pitchFamily="34" charset="0"/>
              </a:rPr>
              <a:t>Να σκεφτείτε «γιατί»</a:t>
            </a:r>
            <a:r>
              <a:rPr lang="en-US" sz="1200" dirty="0">
                <a:latin typeface="Arial" panose="020B0604020202020204" pitchFamily="34" charset="0"/>
                <a:cs typeface="Arial" panose="020B0604020202020204" pitchFamily="34" charset="0"/>
              </a:rPr>
              <a:t>.</a:t>
            </a:r>
          </a:p>
          <a:p>
            <a:pPr marL="171450" lvl="1" indent="-171450">
              <a:lnSpc>
                <a:spcPct val="114000"/>
              </a:lnSpc>
              <a:buFont typeface="Arial" panose="020B0604020202020204" pitchFamily="34" charset="0"/>
              <a:buChar char="•"/>
            </a:pPr>
            <a:r>
              <a:rPr lang="el-GR" sz="1200" dirty="0">
                <a:latin typeface="Arial" panose="020B0604020202020204" pitchFamily="34" charset="0"/>
                <a:cs typeface="Arial" panose="020B0604020202020204" pitchFamily="34" charset="0"/>
              </a:rPr>
              <a:t>Να ετοιμάσετε μια δήλωση αξιών</a:t>
            </a:r>
            <a:r>
              <a:rPr lang="en-US" sz="1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dirty="0"/>
          </a:p>
        </p:txBody>
      </p:sp>
    </p:spTree>
    <p:extLst>
      <p:ext uri="{BB962C8B-B14F-4D97-AF65-F5344CB8AC3E}">
        <p14:creationId xmlns:p14="http://schemas.microsoft.com/office/powerpoint/2010/main" val="366322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Όλο και περισσότερες έρευνες δείχνουν ότι η ηθική ζωή φέρνει οφέλη στην υγεία</a:t>
            </a:r>
            <a:r>
              <a:rPr lang="en-US" sz="1200" b="0" i="0" u="none" strike="noStrike" kern="1200" baseline="0" dirty="0">
                <a:solidFill>
                  <a:schemeClr val="tx1"/>
                </a:solidFill>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u="none" strike="noStrike" kern="1200" baseline="0" dirty="0">
                <a:solidFill>
                  <a:schemeClr val="tx1"/>
                </a:solidFill>
                <a:latin typeface="+mn-lt"/>
                <a:ea typeface="+mn-ea"/>
                <a:cs typeface="+mn-cs"/>
              </a:rPr>
              <a:t>Η θετική ψυχολογία (</a:t>
            </a:r>
            <a:r>
              <a:rPr lang="el-GR" sz="1200" b="0" i="0" u="none" strike="noStrike" kern="1200" baseline="0" dirty="0" err="1">
                <a:solidFill>
                  <a:schemeClr val="tx1"/>
                </a:solidFill>
                <a:latin typeface="+mn-lt"/>
                <a:ea typeface="+mn-ea"/>
                <a:cs typeface="+mn-cs"/>
              </a:rPr>
              <a:t>positive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psychology</a:t>
            </a:r>
            <a:r>
              <a:rPr lang="el-GR" sz="1200" b="0" i="0" u="none" strike="noStrike" kern="1200" baseline="0" dirty="0">
                <a:solidFill>
                  <a:schemeClr val="tx1"/>
                </a:solidFill>
                <a:latin typeface="+mn-lt"/>
                <a:ea typeface="+mn-ea"/>
                <a:cs typeface="+mn-cs"/>
              </a:rPr>
              <a:t>) αποτελεί μια νέα εστίαση του τομέα της ψυχολογίας</a:t>
            </a:r>
            <a:r>
              <a:rPr lang="en-US" sz="1200" b="0" i="0" u="none" strike="noStrike" kern="1200" baseline="0" dirty="0">
                <a:solidFill>
                  <a:schemeClr val="tx1"/>
                </a:solidFill>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u="none" strike="noStrike" kern="1200" baseline="0" dirty="0">
                <a:solidFill>
                  <a:schemeClr val="tx1"/>
                </a:solidFill>
                <a:latin typeface="+mn-lt"/>
                <a:ea typeface="+mn-ea"/>
                <a:cs typeface="+mn-cs"/>
              </a:rPr>
              <a:t>Αυτός ο κλάδος στοχεύει να αποκαλύψει τις αιτίες της ευτυχίας</a:t>
            </a:r>
            <a:r>
              <a:rPr lang="en-US" sz="1200" b="0" i="0" u="none" strike="noStrike" kern="1200" baseline="0" dirty="0">
                <a:solidFill>
                  <a:schemeClr val="tx1"/>
                </a:solidFill>
                <a:latin typeface="+mn-lt"/>
                <a:ea typeface="+mn-ea"/>
                <a:cs typeface="+mn-cs"/>
              </a:rPr>
              <a:t>. </a:t>
            </a:r>
            <a:endParaRPr lang="el-GR" sz="1200" b="0" i="0" u="none" strike="noStrike" kern="1200" baseline="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Με τον προσδιορισμό των προσωπικών μας δυνάμεων και αξιών και, στη συνέχεια, με την εφαρμογή τους της ζωής μας κάθε μέρα, μπορούμε να είμαστε πιο υγιείς και ευτυχι</a:t>
            </a:r>
            <a:r>
              <a:rPr lang="el-GR" sz="1100" kern="1200" baseline="0" dirty="0">
                <a:solidFill>
                  <a:schemeClr val="tx1"/>
                </a:solidFill>
                <a:latin typeface="+mn-lt"/>
                <a:ea typeface="+mn-ea"/>
                <a:cs typeface="+mn-cs"/>
              </a:rPr>
              <a:t>σμένοι</a:t>
            </a:r>
            <a:r>
              <a:rPr lang="en-US" sz="1200" b="0" i="0" u="none" strike="noStrike" kern="1200" baseline="0" dirty="0">
                <a:solidFill>
                  <a:schemeClr val="tx1"/>
                </a:solidFill>
                <a:latin typeface="+mn-lt"/>
                <a:ea typeface="+mn-ea"/>
                <a:cs typeface="+mn-cs"/>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31</a:t>
            </a:fld>
            <a:endParaRPr lang="en-US" dirty="0"/>
          </a:p>
        </p:txBody>
      </p:sp>
    </p:spTree>
    <p:extLst>
      <p:ext uri="{BB962C8B-B14F-4D97-AF65-F5344CB8AC3E}">
        <p14:creationId xmlns:p14="http://schemas.microsoft.com/office/powerpoint/2010/main" val="10324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a:solidFill>
                  <a:schemeClr val="tx1"/>
                </a:solidFill>
              </a:rPr>
              <a:t>Οι τρεις στόχοι</a:t>
            </a:r>
            <a:r>
              <a:rPr lang="el-GR" sz="1200" baseline="0" dirty="0">
                <a:solidFill>
                  <a:schemeClr val="tx1"/>
                </a:solidFill>
              </a:rPr>
              <a:t> που σχετίζονται με την κατανόηση της σχέσης της τεχνολογίας με την κοινωνία μας είναι</a:t>
            </a:r>
            <a:r>
              <a:rPr lang="en-US" sz="1200" baseline="0" dirty="0">
                <a:solidFill>
                  <a:schemeClr val="tx1"/>
                </a:solidFill>
              </a:rPr>
              <a:t>:</a:t>
            </a:r>
            <a:endParaRPr lang="el-GR" sz="1200" baseline="0" dirty="0">
              <a:solidFill>
                <a:schemeClr val="tx1"/>
              </a:solidFill>
            </a:endParaRPr>
          </a:p>
          <a:p>
            <a:pPr marL="1035558" indent="-692658">
              <a:buNone/>
            </a:pPr>
            <a:r>
              <a:rPr lang="en-US" sz="1200" dirty="0">
                <a:latin typeface="Arial" panose="020B0604020202020204" pitchFamily="34" charset="0"/>
                <a:cs typeface="Arial" panose="020B0604020202020204" pitchFamily="34" charset="0"/>
              </a:rPr>
              <a:t>1.3  </a:t>
            </a:r>
            <a:r>
              <a:rPr lang="el-GR" sz="1200" dirty="0">
                <a:latin typeface="Arial" panose="020B0604020202020204" pitchFamily="34" charset="0"/>
                <a:cs typeface="Arial" panose="020B0604020202020204" pitchFamily="34" charset="0"/>
              </a:rPr>
              <a:t>Περιγραφή του τρόπου με τον οποίο η τεχνολογία αλλάζει τις γνωστικές διεργασίες μας.</a:t>
            </a:r>
            <a:endParaRPr lang="en-US" sz="1200" dirty="0">
              <a:latin typeface="Arial" panose="020B0604020202020204" pitchFamily="34" charset="0"/>
              <a:cs typeface="Arial" panose="020B0604020202020204" pitchFamily="34" charset="0"/>
            </a:endParaRPr>
          </a:p>
          <a:p>
            <a:pPr marL="1035558" indent="-692658">
              <a:buNone/>
            </a:pPr>
            <a:r>
              <a:rPr lang="en-US" sz="1200" dirty="0">
                <a:latin typeface="Arial" panose="020B0604020202020204" pitchFamily="34" charset="0"/>
                <a:cs typeface="Arial" panose="020B0604020202020204" pitchFamily="34" charset="0"/>
              </a:rPr>
              <a:t>1.4  </a:t>
            </a:r>
            <a:r>
              <a:rPr lang="el-GR" sz="1200" dirty="0">
                <a:latin typeface="Arial" panose="020B0604020202020204" pitchFamily="34" charset="0"/>
                <a:cs typeface="Arial" panose="020B0604020202020204" pitchFamily="34" charset="0"/>
              </a:rPr>
              <a:t>Επεξήγηση του τρόπου με τον οποίο η τεχνολογία επεκτείνει τους τρόπους συνεργασίας</a:t>
            </a:r>
            <a:r>
              <a:rPr lang="en-US" sz="1200" dirty="0">
                <a:latin typeface="Arial" panose="020B0604020202020204" pitchFamily="34" charset="0"/>
                <a:cs typeface="Arial" panose="020B0604020202020204" pitchFamily="34" charset="0"/>
              </a:rPr>
              <a:t>.</a:t>
            </a:r>
          </a:p>
          <a:p>
            <a:pPr marL="1035558" indent="-692658">
              <a:buNone/>
            </a:pPr>
            <a:r>
              <a:rPr lang="en-US" sz="1200" dirty="0">
                <a:latin typeface="Arial" panose="020B0604020202020204" pitchFamily="34" charset="0"/>
                <a:cs typeface="Arial" panose="020B0604020202020204" pitchFamily="34" charset="0"/>
              </a:rPr>
              <a:t>1.5  </a:t>
            </a:r>
            <a:r>
              <a:rPr lang="el-GR" sz="1200" dirty="0">
                <a:latin typeface="Arial" panose="020B0604020202020204" pitchFamily="34" charset="0"/>
                <a:cs typeface="Arial" panose="020B0604020202020204" pitchFamily="34" charset="0"/>
              </a:rPr>
              <a:t>Σύνοψη του τρόπου με τον οποίο η τεχνολογία επηρεάζει τον τρόπο που επιλέγουμε και καταναλώνουμε προϊόντα και υπηρεσίες.</a:t>
            </a:r>
            <a:endParaRPr lang="en-US" sz="1200" dirty="0">
              <a:latin typeface="Arial" panose="020B0604020202020204" pitchFamily="34" charset="0"/>
              <a:cs typeface="Arial" panose="020B0604020202020204" pitchFamily="34" charset="0"/>
            </a:endParaRPr>
          </a:p>
          <a:p>
            <a:pPr marL="0" indent="0">
              <a:buNone/>
            </a:pPr>
            <a:endParaRPr lang="en-US" sz="1200" baseline="0" dirty="0">
              <a:solidFill>
                <a:schemeClr val="tx1"/>
              </a:solidFill>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1008473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u="none" strike="noStrike" kern="1200" baseline="0" dirty="0">
                <a:solidFill>
                  <a:schemeClr val="tx1"/>
                </a:solidFill>
                <a:latin typeface="+mn-lt"/>
                <a:ea typeface="+mn-ea"/>
                <a:cs typeface="+mn-cs"/>
              </a:rPr>
              <a:t>Πνευματική ιδιοκτησία (</a:t>
            </a:r>
            <a:r>
              <a:rPr lang="el-GR" sz="1200" b="0" i="0" u="none" strike="noStrike" kern="1200" baseline="0" dirty="0" err="1">
                <a:solidFill>
                  <a:schemeClr val="tx1"/>
                </a:solidFill>
                <a:latin typeface="+mn-lt"/>
                <a:ea typeface="+mn-ea"/>
                <a:cs typeface="+mn-cs"/>
              </a:rPr>
              <a:t>intellectual</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property</a:t>
            </a:r>
            <a:r>
              <a:rPr lang="el-GR" sz="1200" b="0" i="0" u="none" strike="noStrike" kern="1200" baseline="0" dirty="0">
                <a:solidFill>
                  <a:schemeClr val="tx1"/>
                </a:solidFill>
                <a:latin typeface="+mn-lt"/>
                <a:ea typeface="+mn-ea"/>
                <a:cs typeface="+mn-cs"/>
              </a:rPr>
              <a:t>) είναι το έργο που προκύπτει από τη δημιουργικότητα και τις γνώσεις κάποιου</a:t>
            </a:r>
            <a:r>
              <a:rPr lang="en-US" sz="1200" b="0" i="0" u="none" strike="noStrike" kern="1200" baseline="0" dirty="0">
                <a:solidFill>
                  <a:schemeClr val="tx1"/>
                </a:solidFill>
                <a:latin typeface="+mn-lt"/>
                <a:ea typeface="+mn-ea"/>
                <a:cs typeface="+mn-cs"/>
              </a:rPr>
              <a:t>.</a:t>
            </a:r>
            <a:endParaRPr lang="el-GR"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u="none" strike="noStrike" kern="1200" baseline="0" dirty="0">
                <a:solidFill>
                  <a:schemeClr val="tx1"/>
                </a:solidFill>
                <a:latin typeface="+mn-lt"/>
                <a:ea typeface="+mn-ea"/>
                <a:cs typeface="+mn-cs"/>
              </a:rPr>
              <a:t>Π</a:t>
            </a:r>
            <a:r>
              <a:rPr lang="el-GR" sz="1200" kern="1200" baseline="0" dirty="0">
                <a:solidFill>
                  <a:schemeClr val="tx1"/>
                </a:solidFill>
                <a:latin typeface="+mn-lt"/>
                <a:ea typeface="+mn-ea"/>
                <a:cs typeface="+mn-cs"/>
              </a:rPr>
              <a:t>ροστατεύεται από νόμους πνευματικής ιδιοκτησίας και τεκμηριώνεται από ευρεσιτεχνίες και εμπορικά σήματα</a:t>
            </a:r>
            <a:r>
              <a:rPr lang="en-US" sz="1200" b="0" i="0" u="none" strike="noStrike" kern="1200" baseline="0" dirty="0">
                <a:solidFill>
                  <a:schemeClr val="tx1"/>
                </a:solidFill>
                <a:latin typeface="+mn-lt"/>
                <a:ea typeface="+mn-ea"/>
                <a:cs typeface="+mn-cs"/>
              </a:rPr>
              <a:t>.</a:t>
            </a:r>
            <a:endParaRPr lang="el-GR"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Ο έλεγχος και η </a:t>
            </a:r>
            <a:r>
              <a:rPr lang="el-GR" sz="1200" kern="1200" baseline="0" dirty="0" err="1">
                <a:solidFill>
                  <a:schemeClr val="tx1"/>
                </a:solidFill>
                <a:latin typeface="+mn-lt"/>
                <a:ea typeface="+mn-ea"/>
                <a:cs typeface="+mn-cs"/>
              </a:rPr>
              <a:t>ιδιωτικότητα</a:t>
            </a:r>
            <a:r>
              <a:rPr lang="el-GR" sz="1200" kern="1200" baseline="0" dirty="0">
                <a:solidFill>
                  <a:schemeClr val="tx1"/>
                </a:solidFill>
                <a:latin typeface="+mn-lt"/>
                <a:ea typeface="+mn-ea"/>
                <a:cs typeface="+mn-cs"/>
              </a:rPr>
              <a:t> των πληροφοριών θα συνεχίσουν να προσπαθούν να ισορροπήσουν</a:t>
            </a:r>
            <a:r>
              <a:rPr lang="el-GR" sz="1200" kern="1200" baseline="0" dirty="0">
                <a:solidFill>
                  <a:schemeClr val="tx1"/>
                </a:solidFill>
                <a:latin typeface="Arial" panose="020B0604020202020204" pitchFamily="34" charset="0"/>
                <a:ea typeface="+mn-ea"/>
                <a:cs typeface="Arial" panose="020B0604020202020204" pitchFamily="34" charset="0"/>
              </a:rPr>
              <a:t> στο άμεσο μέλλον</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32</a:t>
            </a:fld>
            <a:endParaRPr lang="en-US" dirty="0"/>
          </a:p>
        </p:txBody>
      </p:sp>
    </p:spTree>
    <p:extLst>
      <p:ext uri="{BB962C8B-B14F-4D97-AF65-F5344CB8AC3E}">
        <p14:creationId xmlns:p14="http://schemas.microsoft.com/office/powerpoint/2010/main" val="3247727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1" u="none" strike="noStrike" kern="1200" baseline="0" dirty="0">
                <a:solidFill>
                  <a:schemeClr val="tx1"/>
                </a:solidFill>
                <a:latin typeface="+mn-lt"/>
                <a:ea typeface="+mn-ea"/>
                <a:cs typeface="+mn-cs"/>
              </a:rPr>
              <a:t>Προληπτική αστυνόμευση </a:t>
            </a:r>
            <a:r>
              <a:rPr lang="el-GR" sz="1200" b="0" i="0" u="none" strike="noStrike" kern="1200" baseline="0" dirty="0">
                <a:solidFill>
                  <a:schemeClr val="tx1"/>
                </a:solidFill>
                <a:latin typeface="+mn-lt"/>
                <a:ea typeface="+mn-ea"/>
                <a:cs typeface="+mn-cs"/>
              </a:rPr>
              <a:t>είναι</a:t>
            </a:r>
            <a:r>
              <a:rPr lang="el-GR" sz="1200" b="0" i="1"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η συλλογή δεδομένων από διαφορετικές πηγές, η ανάλυσή τους και η χρήση τους για την αποτροπή μελλοντικών εγκλημάτων</a:t>
            </a:r>
            <a:r>
              <a:rPr lang="en-US" sz="1200" b="0" i="0" u="none" strike="noStrike" kern="1200" baseline="0" dirty="0">
                <a:solidFill>
                  <a:schemeClr val="tx1"/>
                </a:solidFill>
                <a:latin typeface="+mn-lt"/>
                <a:ea typeface="+mn-ea"/>
                <a:cs typeface="+mn-cs"/>
              </a:rPr>
              <a:t>.</a:t>
            </a:r>
            <a:endParaRPr lang="el-GR" sz="1200" b="0"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Ακόμα ένα ζήτημα κοινωνικής δικαιοσύνης που επηρεάζεται από την τεχνολογία αφορά πράγματα όπως στρατιωτικά απόρρητα και επικοινωνίες για τρέχουσες διαπραγματεύσεις με άλλα κράτη και αν το κοινό έχει δικαίωμα να τα γνωρίζει</a:t>
            </a:r>
            <a:r>
              <a:rPr lang="en-US" sz="1200" b="0" i="0" u="none" strike="noStrike" kern="1200" baseline="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latin typeface="Arial" panose="020B0604020202020204" pitchFamily="34" charset="0"/>
                <a:cs typeface="Arial" panose="020B0604020202020204" pitchFamily="34" charset="0"/>
              </a:rPr>
              <a:t>Η εκτύπωση 3</a:t>
            </a:r>
            <a:r>
              <a:rPr lang="en-US" dirty="0">
                <a:latin typeface="Arial" panose="020B0604020202020204" pitchFamily="34" charset="0"/>
                <a:cs typeface="Arial" panose="020B0604020202020204" pitchFamily="34" charset="0"/>
              </a:rPr>
              <a:t>D</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τρισδιάστατη εκτύπωση) εγείρει θέματα ελέγχου ποιότητας.</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Οι επιμέρους χώρες έχουν διαφορετικές πολιτικές στο θέμα του αποκλεισμού </a:t>
            </a:r>
            <a:r>
              <a:rPr lang="el-GR" sz="1200" kern="1200" baseline="0" dirty="0" err="1">
                <a:solidFill>
                  <a:schemeClr val="tx1"/>
                </a:solidFill>
                <a:latin typeface="+mn-lt"/>
                <a:ea typeface="+mn-ea"/>
                <a:cs typeface="+mn-cs"/>
              </a:rPr>
              <a:t>ιστότοπων</a:t>
            </a:r>
            <a:r>
              <a:rPr lang="en-US"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Tree>
    <p:extLst>
      <p:ext uri="{BB962C8B-B14F-4D97-AF65-F5344CB8AC3E}">
        <p14:creationId xmlns:p14="http://schemas.microsoft.com/office/powerpoint/2010/main" val="3817277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dirty="0">
                <a:latin typeface="Arial" panose="020B0604020202020204" pitchFamily="34" charset="0"/>
                <a:cs typeface="Arial" panose="020B0604020202020204" pitchFamily="34" charset="0"/>
              </a:rPr>
              <a:t>Χακτιβισμός είναι η χρήση υπολογιστών και δικτύων υπολογιστών με ανατρεπτικό τρόπο</a:t>
            </a:r>
            <a:r>
              <a:rPr lang="en-US" sz="1200" dirty="0">
                <a:latin typeface="Arial" panose="020B0604020202020204" pitchFamily="34" charset="0"/>
                <a:cs typeface="Arial" panose="020B0604020202020204" pitchFamily="34" charset="0"/>
              </a:rPr>
              <a:t>.</a:t>
            </a:r>
            <a:endParaRPr lang="el-GR" sz="1200" dirty="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Ο </a:t>
            </a:r>
            <a:r>
              <a:rPr lang="el-GR" sz="1200" kern="1200" baseline="0" dirty="0" err="1">
                <a:solidFill>
                  <a:schemeClr val="tx1"/>
                </a:solidFill>
                <a:latin typeface="+mn-lt"/>
                <a:ea typeface="+mn-ea"/>
                <a:cs typeface="+mn-cs"/>
              </a:rPr>
              <a:t>χακτιβισμός</a:t>
            </a:r>
            <a:r>
              <a:rPr lang="el-GR" sz="1200" kern="1200" baseline="0" dirty="0">
                <a:solidFill>
                  <a:schemeClr val="tx1"/>
                </a:solidFill>
                <a:latin typeface="+mn-lt"/>
                <a:ea typeface="+mn-ea"/>
                <a:cs typeface="+mn-cs"/>
              </a:rPr>
              <a:t> εμφανίζεται συχνά με τη μορφή επιθέσεων άρνησης υπηρεσίας</a:t>
            </a:r>
            <a:r>
              <a:rPr lang="en-US" sz="1200" dirty="0">
                <a:latin typeface="Arial" panose="020B0604020202020204" pitchFamily="34" charset="0"/>
                <a:cs typeface="Arial" panose="020B0604020202020204" pitchFamily="34" charset="0"/>
              </a:rPr>
              <a:t>.</a:t>
            </a:r>
            <a:endParaRPr lang="el-GR" sz="1200" dirty="0">
              <a:latin typeface="Arial" panose="020B0604020202020204" pitchFamily="34" charset="0"/>
              <a:cs typeface="Arial" panose="020B0604020202020204" pitchFamily="34" charset="0"/>
            </a:endParaRP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Τα αυτοκίνητα περιέχουν πλέον προηγμένα ρομποτικά συστήματα που ελέγχουν το όχημα</a:t>
            </a:r>
            <a:r>
              <a:rPr lang="en-US" sz="1200" b="0" i="0" u="none" strike="noStrike" kern="1200" baseline="0" dirty="0">
                <a:solidFill>
                  <a:schemeClr val="tx1"/>
                </a:solidFill>
                <a:latin typeface="+mn-lt"/>
                <a:ea typeface="+mn-ea"/>
                <a:cs typeface="+mn-cs"/>
              </a:rPr>
              <a:t>.</a:t>
            </a:r>
            <a:endParaRPr lang="el-GR" sz="1200" b="0" i="0" u="none" strike="noStrike" kern="1200" baseline="0" dirty="0">
              <a:solidFill>
                <a:schemeClr val="tx1"/>
              </a:solidFill>
              <a:latin typeface="+mn-lt"/>
              <a:ea typeface="+mn-ea"/>
              <a:cs typeface="+mn-cs"/>
            </a:endParaRPr>
          </a:p>
          <a:p>
            <a:pPr marL="171450" marR="0" lvl="1"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l-GR" sz="1200" kern="1200" baseline="0" dirty="0">
                <a:solidFill>
                  <a:schemeClr val="tx1"/>
                </a:solidFill>
                <a:latin typeface="+mn-lt"/>
                <a:ea typeface="+mn-ea"/>
                <a:cs typeface="+mn-cs"/>
              </a:rPr>
              <a:t>Ποιος όμως ελέγχει τους ηθικούς περιορισμούς με τους οποίους λειτουργούν τέτοια αυτόματα ρομποτικά μηχανήματα; Αναλογιστείτε μια επιλογή ανάμεσα σε ένα σύνολο κακών επιλογών</a:t>
            </a:r>
            <a:r>
              <a:rPr lang="en-US" sz="1200" b="0" i="0" u="none" strike="noStrike" kern="1200" baseline="0" dirty="0">
                <a:solidFill>
                  <a:schemeClr val="tx1"/>
                </a:solidFill>
                <a:latin typeface="+mn-lt"/>
                <a:ea typeface="+mn-ea"/>
                <a:cs typeface="+mn-cs"/>
              </a:rPr>
              <a:t>.</a:t>
            </a:r>
            <a:endParaRPr lang="en-US" sz="1200" dirty="0">
              <a:solidFill>
                <a:srgbClr val="0070C0"/>
              </a:solidFill>
              <a:latin typeface="Arial" panose="020B0604020202020204" pitchFamily="34" charset="0"/>
              <a:cs typeface="Arial" panose="020B0604020202020204" pitchFamily="34" charset="0"/>
            </a:endParaRPr>
          </a:p>
          <a:p>
            <a:pPr marL="0" lvl="1">
              <a:lnSpc>
                <a:spcPct val="114000"/>
              </a:lnSpc>
            </a:pPr>
            <a:endParaRPr lang="en-US"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34</a:t>
            </a:fld>
            <a:endParaRPr lang="en-US" dirty="0"/>
          </a:p>
        </p:txBody>
      </p:sp>
    </p:spTree>
    <p:extLst>
      <p:ext uri="{BB962C8B-B14F-4D97-AF65-F5344CB8AC3E}">
        <p14:creationId xmlns:p14="http://schemas.microsoft.com/office/powerpoint/2010/main" val="2490433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36</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Πρόσφατα πολιτικά και παγκόσμια ζητήματα δείχνουν ότι η τεχνολογία επιταχύνει τις αλλαγές σε όλο τον κόσμο και δίνει ερεθίσματα και κίνητρα στους ανθρώπους με εντελώς νέους τρόπους</a:t>
            </a:r>
            <a:r>
              <a:rPr lang="en-US" sz="1200" b="0" i="0" u="none" strike="noStrike" kern="1200" baseline="0" dirty="0">
                <a:solidFill>
                  <a:schemeClr val="tx1"/>
                </a:solidFill>
                <a:latin typeface="+mn-lt"/>
                <a:ea typeface="+mn-ea"/>
                <a:cs typeface="+mn-cs"/>
              </a:rPr>
              <a:t>.</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val="352545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b="0" u="none" strike="noStrike" kern="1200" dirty="0">
                <a:solidFill>
                  <a:schemeClr val="tx1"/>
                </a:solidFill>
                <a:effectLst/>
                <a:latin typeface="+mn-lt"/>
                <a:ea typeface="+mn-ea"/>
                <a:cs typeface="+mn-cs"/>
              </a:rPr>
              <a:t> Τα εργαλεία κοινωνικής</a:t>
            </a:r>
            <a:r>
              <a:rPr lang="el-GR" sz="1200" b="0" u="none" strike="noStrike" kern="1200" baseline="0" dirty="0">
                <a:solidFill>
                  <a:schemeClr val="tx1"/>
                </a:solidFill>
                <a:effectLst/>
                <a:latin typeface="+mn-lt"/>
                <a:ea typeface="+mn-ea"/>
                <a:cs typeface="+mn-cs"/>
              </a:rPr>
              <a:t> </a:t>
            </a:r>
            <a:r>
              <a:rPr lang="el-GR" sz="1200" b="0" u="none" strike="noStrike" kern="1200" dirty="0">
                <a:solidFill>
                  <a:schemeClr val="tx1"/>
                </a:solidFill>
                <a:effectLst/>
                <a:latin typeface="+mn-lt"/>
                <a:ea typeface="+mn-ea"/>
                <a:cs typeface="+mn-cs"/>
              </a:rPr>
              <a:t>δικτύωσης (</a:t>
            </a:r>
            <a:r>
              <a:rPr lang="el-GR" sz="1200" b="0" u="none" strike="noStrike" kern="1200" dirty="0" err="1">
                <a:solidFill>
                  <a:schemeClr val="tx1"/>
                </a:solidFill>
                <a:effectLst/>
                <a:latin typeface="+mn-lt"/>
                <a:ea typeface="+mn-ea"/>
                <a:cs typeface="+mn-cs"/>
              </a:rPr>
              <a:t>social</a:t>
            </a:r>
            <a:r>
              <a:rPr lang="el-GR" sz="1200" b="0" u="none" strike="noStrike" kern="1200" dirty="0">
                <a:solidFill>
                  <a:schemeClr val="tx1"/>
                </a:solidFill>
                <a:effectLst/>
                <a:latin typeface="+mn-lt"/>
                <a:ea typeface="+mn-ea"/>
                <a:cs typeface="+mn-cs"/>
              </a:rPr>
              <a:t> </a:t>
            </a:r>
            <a:r>
              <a:rPr lang="el-GR" sz="1200" b="0" u="none" strike="noStrike" kern="1200" dirty="0" err="1">
                <a:solidFill>
                  <a:schemeClr val="tx1"/>
                </a:solidFill>
                <a:effectLst/>
                <a:latin typeface="+mn-lt"/>
                <a:ea typeface="+mn-ea"/>
                <a:cs typeface="+mn-cs"/>
              </a:rPr>
              <a:t>media</a:t>
            </a:r>
            <a:r>
              <a:rPr lang="el-GR" sz="1200" b="0" u="none" strike="noStrike" kern="1200" dirty="0">
                <a:solidFill>
                  <a:schemeClr val="tx1"/>
                </a:solidFill>
                <a:effectLst/>
                <a:latin typeface="+mn-lt"/>
                <a:ea typeface="+mn-ea"/>
                <a:cs typeface="+mn-cs"/>
              </a:rPr>
              <a:t>), όπως το </a:t>
            </a:r>
            <a:r>
              <a:rPr lang="el-GR" sz="1200" b="0" u="none" strike="noStrike" kern="1200" dirty="0" err="1">
                <a:solidFill>
                  <a:schemeClr val="tx1"/>
                </a:solidFill>
                <a:effectLst/>
                <a:latin typeface="+mn-lt"/>
                <a:ea typeface="+mn-ea"/>
                <a:cs typeface="+mn-cs"/>
              </a:rPr>
              <a:t>Twitter</a:t>
            </a:r>
            <a:r>
              <a:rPr lang="el-GR" sz="1200" b="0" u="none" strike="noStrike" kern="1200" baseline="0" dirty="0">
                <a:solidFill>
                  <a:schemeClr val="tx1"/>
                </a:solidFill>
                <a:effectLst/>
                <a:latin typeface="+mn-lt"/>
                <a:ea typeface="+mn-ea"/>
                <a:cs typeface="+mn-cs"/>
              </a:rPr>
              <a:t> και</a:t>
            </a:r>
            <a:r>
              <a:rPr lang="el-GR" sz="1200" b="0" u="none" strike="noStrike" kern="1200" dirty="0">
                <a:solidFill>
                  <a:schemeClr val="tx1"/>
                </a:solidFill>
                <a:effectLst/>
                <a:latin typeface="+mn-lt"/>
                <a:ea typeface="+mn-ea"/>
                <a:cs typeface="+mn-cs"/>
              </a:rPr>
              <a:t> το </a:t>
            </a:r>
            <a:r>
              <a:rPr lang="el-GR" sz="1200" b="0" u="none" strike="noStrike" kern="1200" dirty="0" err="1">
                <a:solidFill>
                  <a:schemeClr val="tx1"/>
                </a:solidFill>
                <a:effectLst/>
                <a:latin typeface="+mn-lt"/>
                <a:ea typeface="+mn-ea"/>
                <a:cs typeface="+mn-cs"/>
              </a:rPr>
              <a:t>Facebook</a:t>
            </a:r>
            <a:r>
              <a:rPr lang="el-GR" sz="1200" b="0" u="none" strike="noStrike" kern="1200" dirty="0">
                <a:solidFill>
                  <a:schemeClr val="tx1"/>
                </a:solidFill>
                <a:effectLst/>
                <a:latin typeface="+mn-lt"/>
                <a:ea typeface="+mn-ea"/>
                <a:cs typeface="+mn-cs"/>
              </a:rPr>
              <a:t> δίνουν στους ανθρώπους τη δυνατότητα να συνδέονται μεταξύ τους και</a:t>
            </a:r>
            <a:r>
              <a:rPr lang="el-GR" sz="1200" b="0" u="none" strike="noStrike" kern="1200" baseline="0" dirty="0">
                <a:solidFill>
                  <a:schemeClr val="tx1"/>
                </a:solidFill>
                <a:effectLst/>
                <a:latin typeface="+mn-lt"/>
                <a:ea typeface="+mn-ea"/>
                <a:cs typeface="+mn-cs"/>
              </a:rPr>
              <a:t> </a:t>
            </a:r>
            <a:r>
              <a:rPr lang="el-GR" sz="1200" b="0" u="none" strike="noStrike" kern="1200" dirty="0">
                <a:solidFill>
                  <a:schemeClr val="tx1"/>
                </a:solidFill>
                <a:effectLst/>
                <a:latin typeface="+mn-lt"/>
                <a:ea typeface="+mn-ea"/>
                <a:cs typeface="+mn-cs"/>
              </a:rPr>
              <a:t>να ανταλλάσσουν ιδέες. Φ</a:t>
            </a:r>
            <a:r>
              <a:rPr lang="el-GR" sz="1200" kern="1200" baseline="0" dirty="0">
                <a:solidFill>
                  <a:schemeClr val="tx1"/>
                </a:solidFill>
                <a:latin typeface="+mn-lt"/>
                <a:ea typeface="+mn-ea"/>
                <a:cs typeface="+mn-cs"/>
              </a:rPr>
              <a:t>έρνουν κοντά ανθρώπους που αντιμετωπίζουν καταπίεση και λογοκρισία σε πολλές αραβικές χώρες ή χώρες της Βόρειας Αφρικής. </a:t>
            </a:r>
            <a:endParaRPr lang="el-GR" sz="1200" b="0" kern="1200" baseline="0" dirty="0">
              <a:solidFill>
                <a:schemeClr val="tx1"/>
              </a:solidFill>
              <a:effectLst/>
              <a:latin typeface="+mn-lt"/>
              <a:ea typeface="+mn-ea"/>
              <a:cs typeface="+mn-cs"/>
            </a:endParaRPr>
          </a:p>
          <a:p>
            <a:pPr>
              <a:buFont typeface="Arial" pitchFamily="34" charset="0"/>
              <a:buChar char="•"/>
            </a:pPr>
            <a:r>
              <a:rPr lang="el-GR" sz="1200" b="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Τα εργαλεία χαρτογράφησης κρίσεων</a:t>
            </a:r>
            <a:r>
              <a:rPr lang="el-GR" sz="1200" kern="1200" baseline="0" dirty="0">
                <a:solidFill>
                  <a:schemeClr val="tx1"/>
                </a:solidFill>
                <a:effectLst/>
                <a:latin typeface="+mn-lt"/>
                <a:ea typeface="+mn-ea"/>
                <a:cs typeface="+mn-cs"/>
              </a:rPr>
              <a:t> βοήθησαν στην κοινοποίηση μηνυμάτων σχετικών με το </a:t>
            </a:r>
            <a:r>
              <a:rPr lang="el-GR" sz="1200" kern="1200" baseline="0" dirty="0">
                <a:solidFill>
                  <a:schemeClr val="tx1"/>
                </a:solidFill>
                <a:latin typeface="+mn-lt"/>
                <a:ea typeface="+mn-ea"/>
                <a:cs typeface="+mn-cs"/>
              </a:rPr>
              <a:t>ξέσπασμα βίας σε όλη την Κένυα έπειτα από επίμαχες εκλογές</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412157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dirty="0">
                <a:solidFill>
                  <a:srgbClr val="007FA3"/>
                </a:solidFill>
                <a:latin typeface="Arial" panose="020B0604020202020204" pitchFamily="34" charset="0"/>
                <a:cs typeface="Arial" panose="020B0604020202020204" pitchFamily="34" charset="0"/>
              </a:rPr>
              <a:t>Περίθαλψη υγείας</a:t>
            </a:r>
            <a:endParaRPr lang="en-US" sz="1200" kern="1200" dirty="0">
              <a:solidFill>
                <a:schemeClr val="tx1"/>
              </a:solidFill>
              <a:effectLst/>
              <a:latin typeface="+mn-lt"/>
              <a:ea typeface="+mn-ea"/>
              <a:cs typeface="+mn-cs"/>
            </a:endParaRPr>
          </a:p>
          <a:p>
            <a:pPr lvl="1">
              <a:buFont typeface="Arial" pitchFamily="34" charset="0"/>
              <a:buChar char="•"/>
            </a:pPr>
            <a:r>
              <a:rPr lang="el-GR" sz="1200" kern="1200" baseline="0" dirty="0">
                <a:solidFill>
                  <a:schemeClr val="tx1"/>
                </a:solidFill>
                <a:latin typeface="+mn-lt"/>
                <a:ea typeface="+mn-ea"/>
                <a:cs typeface="+mn-cs"/>
              </a:rPr>
              <a:t> Οι ερευνητές λένε ότι η πιθανότητα να εμφανιστεί μια πανδημία γρίπης τον επόμενο αιώνα πλησιάζει το 100%.</a:t>
            </a:r>
            <a:r>
              <a:rPr lang="en-US" sz="1200" kern="120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Η τεχνολογία θ</a:t>
            </a:r>
            <a:r>
              <a:rPr lang="el-GR" sz="1200" kern="1200" baseline="0" dirty="0">
                <a:solidFill>
                  <a:schemeClr val="tx1"/>
                </a:solidFill>
                <a:latin typeface="+mn-lt"/>
                <a:ea typeface="+mn-ea"/>
                <a:cs typeface="+mn-cs"/>
              </a:rPr>
              <a:t>α μπορούσε να μας βοηθήσει να αναπτύξουμε και να διανείμουμε εμβόλια ώστε να</a:t>
            </a:r>
            <a:r>
              <a:rPr lang="el-GR" sz="1200" kern="1200" baseline="0" dirty="0">
                <a:solidFill>
                  <a:schemeClr val="tx1"/>
                </a:solidFill>
                <a:effectLst/>
                <a:latin typeface="+mn-lt"/>
                <a:ea typeface="+mn-ea"/>
                <a:cs typeface="+mn-cs"/>
              </a:rPr>
              <a:t> σωθούν ζωές.</a:t>
            </a:r>
          </a:p>
          <a:p>
            <a:pPr lvl="1">
              <a:buFont typeface="Arial" pitchFamily="34" charset="0"/>
              <a:buChar char="•"/>
            </a:pPr>
            <a:r>
              <a:rPr lang="el-GR" sz="1200" kern="1200" baseline="0" dirty="0">
                <a:solidFill>
                  <a:schemeClr val="tx1"/>
                </a:solidFill>
                <a:latin typeface="+mn-lt"/>
                <a:ea typeface="+mn-ea"/>
                <a:cs typeface="+mn-cs"/>
              </a:rPr>
              <a:t> Ακόμα ένα από τα παγκόσμια προβλήματα υγείας που αντιμετωπίζονται με την τεχνολογία είναι η προσθετική αμφιβληστροειδούς.</a:t>
            </a:r>
            <a:endParaRPr lang="el-GR" sz="1200" kern="1200" baseline="0" dirty="0">
              <a:solidFill>
                <a:schemeClr val="tx1"/>
              </a:solidFill>
              <a:effectLst/>
              <a:latin typeface="+mn-lt"/>
              <a:ea typeface="+mn-ea"/>
              <a:cs typeface="+mn-cs"/>
            </a:endParaRPr>
          </a:p>
          <a:p>
            <a:pPr lvl="1">
              <a:buFont typeface="Arial" pitchFamily="34" charset="0"/>
              <a:buChar char="•"/>
            </a:pPr>
            <a:r>
              <a:rPr lang="el-GR" sz="1200" kern="1200" baseline="0" dirty="0">
                <a:solidFill>
                  <a:schemeClr val="tx1"/>
                </a:solidFill>
                <a:latin typeface="+mn-lt"/>
                <a:ea typeface="+mn-ea"/>
                <a:cs typeface="+mn-cs"/>
              </a:rPr>
              <a:t> Αισθητήρες μπορούν να αναφέρουν την ακριβή θέση και δύναμη ενός χτυπήματος στο κεφάλι</a:t>
            </a:r>
            <a:r>
              <a:rPr lang="en-US" sz="1200" kern="1200" baseline="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kern="1200" baseline="0" dirty="0">
                <a:solidFill>
                  <a:schemeClr val="tx1"/>
                </a:solidFill>
                <a:effectLst/>
                <a:latin typeface="+mn-lt"/>
                <a:ea typeface="+mn-ea"/>
                <a:cs typeface="+mn-cs"/>
              </a:rPr>
              <a:t>Το περιβάλλον</a:t>
            </a:r>
            <a:endParaRPr lang="en-US" sz="1200" kern="1200" baseline="0" dirty="0">
              <a:solidFill>
                <a:schemeClr val="tx1"/>
              </a:solidFill>
              <a:effectLst/>
              <a:latin typeface="+mn-lt"/>
              <a:ea typeface="+mn-ea"/>
              <a:cs typeface="+mn-cs"/>
            </a:endParaRPr>
          </a:p>
          <a:p>
            <a:pPr lvl="1">
              <a:buFont typeface="Arial" pitchFamily="34" charset="0"/>
              <a:buChar char="•"/>
            </a:pPr>
            <a:r>
              <a:rPr lang="el-GR" sz="1200" kern="1200" baseline="0" dirty="0">
                <a:solidFill>
                  <a:schemeClr val="tx1"/>
                </a:solidFill>
                <a:latin typeface="+mn-lt"/>
                <a:ea typeface="+mn-ea"/>
                <a:cs typeface="+mn-cs"/>
              </a:rPr>
              <a:t> Με τη συνοδεία γεωγραφικών πληροφοριών, τα δεδομένα θα ειδοποιούσαν τους επιστήμονες για τις αλλαγές στο περιβάλλον μας</a:t>
            </a:r>
            <a:r>
              <a:rPr lang="el-GR" sz="1200" b="0" i="0" u="none" strike="noStrike" kern="1200" baseline="0" dirty="0">
                <a:solidFill>
                  <a:schemeClr val="tx1"/>
                </a:solidFill>
                <a:latin typeface="+mn-lt"/>
                <a:ea typeface="+mn-ea"/>
                <a:cs typeface="+mn-cs"/>
              </a:rPr>
              <a:t>.</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0" i="0" u="none" strike="noStrike" kern="1200" baseline="0" dirty="0">
                <a:solidFill>
                  <a:schemeClr val="tx1"/>
                </a:solidFill>
                <a:latin typeface="+mn-lt"/>
                <a:ea typeface="+mn-ea"/>
                <a:cs typeface="+mn-cs"/>
              </a:rPr>
              <a:t> Η τεχνολογία μπορεί να επιτρέψει την </a:t>
            </a:r>
            <a:r>
              <a:rPr lang="el-GR" sz="1200" b="0" i="0" u="none" strike="noStrike" kern="1200" baseline="0" dirty="0">
                <a:solidFill>
                  <a:schemeClr val="tx1"/>
                </a:solidFill>
                <a:latin typeface="Arial" panose="020B0604020202020204" pitchFamily="34" charset="0"/>
                <a:ea typeface="+mn-ea"/>
                <a:cs typeface="Arial" panose="020B0604020202020204" pitchFamily="34" charset="0"/>
              </a:rPr>
              <a:t>κ</a:t>
            </a:r>
            <a:r>
              <a:rPr lang="el-GR" sz="1200" dirty="0">
                <a:latin typeface="Arial" panose="020B0604020202020204" pitchFamily="34" charset="0"/>
                <a:cs typeface="Arial" panose="020B0604020202020204" pitchFamily="34" charset="0"/>
              </a:rPr>
              <a:t>αλύτερη αξιοποίηση των φυσικών πόρων.</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199579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sz="1200" dirty="0">
                <a:latin typeface="Arial" panose="020B0604020202020204" pitchFamily="34" charset="0"/>
                <a:cs typeface="Arial" panose="020B0604020202020204" pitchFamily="34" charset="0"/>
              </a:rPr>
              <a:t>Υπάρχει ένα μεγάλο χάσμα ανάμεσα στα επίπεδα της πρόσβασης στο διαδίκτυο και στη διαθεσιμότητα των τεχνικών εργαλείων σε διαφορετικές περιοχές του κόσμου</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Ο όρος που επινοήθηκε για να περιγράψει αυτή τη διαφορά όσον αφορά την ευκολία πρόσβασης στην τεχνολογία είναι το ψηφιακό χάσμα (</a:t>
            </a:r>
            <a:r>
              <a:rPr lang="el-GR" sz="1200" b="0" i="0" u="none" strike="noStrike" kern="1200" baseline="0" dirty="0" err="1">
                <a:solidFill>
                  <a:schemeClr val="tx1"/>
                </a:solidFill>
                <a:latin typeface="+mn-lt"/>
                <a:ea typeface="+mn-ea"/>
                <a:cs typeface="+mn-cs"/>
              </a:rPr>
              <a:t>digital</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divide</a:t>
            </a:r>
            <a:r>
              <a:rPr lang="el-GR" sz="1200" b="0" i="0" u="none" strike="noStrike"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Ένα από τα προβλήματα που δημιουργεί το ψηφιακό χάσμα είναι ότι μας εμποδίζει να χρησιμοποιούμε τις διανοητικές ικανότητες όλων των ανθρώπων του πλανήτη για να λύνουμε παγκόσμια προβλήματα</a:t>
            </a:r>
            <a:r>
              <a:rPr lang="en-US" sz="1200" b="0" i="0" u="none" strike="noStrike" kern="1200" baseline="0" dirty="0">
                <a:solidFill>
                  <a:schemeClr val="tx1"/>
                </a:solidFill>
                <a:latin typeface="+mn-lt"/>
                <a:ea typeface="+mn-ea"/>
                <a:cs typeface="+mn-cs"/>
              </a:rPr>
              <a:t>. </a:t>
            </a:r>
            <a:r>
              <a:rPr lang="el-GR" sz="1200" kern="1200" baseline="0" dirty="0">
                <a:solidFill>
                  <a:schemeClr val="tx1"/>
                </a:solidFill>
                <a:latin typeface="+mn-lt"/>
                <a:ea typeface="+mn-ea"/>
                <a:cs typeface="+mn-cs"/>
              </a:rPr>
              <a:t>Ωστόσο, αυτή η πρόκληση που δημιουργήθηκε από την τεχνολογία μπορεί να απαντηθεί από την ίδια την τεχνολογία.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125190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baseline="0" dirty="0">
                <a:solidFill>
                  <a:schemeClr val="tx1"/>
                </a:solidFill>
                <a:latin typeface="+mn-lt"/>
                <a:ea typeface="+mn-ea"/>
                <a:cs typeface="+mn-cs"/>
              </a:rPr>
              <a:t>Η Εικόνα 1.4 παρουσιάζει και άλλα παραδείγματα ανθρώπων που χρησιμοποιούν την τεχνολογία με σκοπό τη βελτίωση του κόσμου μας</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385221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l-GR" sz="1200" kern="1200" baseline="0" dirty="0">
                <a:solidFill>
                  <a:schemeClr val="tx1"/>
                </a:solidFill>
                <a:latin typeface="+mn-lt"/>
                <a:ea typeface="+mn-ea"/>
                <a:cs typeface="+mn-cs"/>
              </a:rPr>
              <a:t> Καθώς όλο και περισσότερες νέες εφαρμογές </a:t>
            </a:r>
            <a:r>
              <a:rPr lang="el-GR" sz="1200" kern="1200" baseline="0" dirty="0" err="1">
                <a:solidFill>
                  <a:schemeClr val="tx1"/>
                </a:solidFill>
                <a:latin typeface="+mn-lt"/>
                <a:ea typeface="+mn-ea"/>
                <a:cs typeface="+mn-cs"/>
              </a:rPr>
              <a:t>web</a:t>
            </a:r>
            <a:r>
              <a:rPr lang="el-GR" sz="1200" kern="1200" baseline="0" dirty="0">
                <a:solidFill>
                  <a:schemeClr val="tx1"/>
                </a:solidFill>
                <a:latin typeface="+mn-lt"/>
                <a:ea typeface="+mn-ea"/>
                <a:cs typeface="+mn-cs"/>
              </a:rPr>
              <a:t> επέτρεπαν σε κάθε άτομο ξεχωριστά να γίνει ένας «δημιουργός» του </a:t>
            </a:r>
            <a:r>
              <a:rPr lang="el-GR" sz="1200" kern="1200" baseline="0" dirty="0" err="1">
                <a:solidFill>
                  <a:schemeClr val="tx1"/>
                </a:solidFill>
                <a:latin typeface="+mn-lt"/>
                <a:ea typeface="+mn-ea"/>
                <a:cs typeface="+mn-cs"/>
              </a:rPr>
              <a:t>web</a:t>
            </a:r>
            <a:r>
              <a:rPr lang="el-GR" sz="1200" kern="1200" baseline="0" dirty="0">
                <a:solidFill>
                  <a:schemeClr val="tx1"/>
                </a:solidFill>
                <a:latin typeface="+mn-lt"/>
                <a:ea typeface="+mn-ea"/>
                <a:cs typeface="+mn-cs"/>
              </a:rPr>
              <a:t>, γεννήθηκε ένα νέο είδος διαδικτύου, το οποίο ονομάστηκε </a:t>
            </a:r>
            <a:r>
              <a:rPr lang="el-GR" sz="1200" b="0" kern="1200" baseline="0" dirty="0">
                <a:solidFill>
                  <a:schemeClr val="tx1"/>
                </a:solidFill>
                <a:latin typeface="+mn-lt"/>
                <a:ea typeface="+mn-ea"/>
                <a:cs typeface="+mn-cs"/>
              </a:rPr>
              <a:t>Web 2.0</a:t>
            </a:r>
            <a:r>
              <a:rPr lang="el-GR" sz="1200" kern="1200" baseline="0" dirty="0">
                <a:solidFill>
                  <a:schemeClr val="tx1"/>
                </a:solidFill>
                <a:latin typeface="+mn-lt"/>
                <a:ea typeface="+mn-ea"/>
                <a:cs typeface="+mn-cs"/>
              </a:rPr>
              <a:t> και διέθετε ένα σύνολο από καινούργιες δυνατότητες και λειτουργίες, που επέτρεπαν στους χρήστες να παρέχουν περιεχόμενο και να συνδέονται εύκολα μεταξύ τους</a:t>
            </a:r>
            <a:r>
              <a:rPr lang="en-US" sz="1200" kern="1200" dirty="0">
                <a:solidFill>
                  <a:schemeClr val="tx1"/>
                </a:solidFill>
                <a:effectLst/>
                <a:latin typeface="+mn-lt"/>
                <a:ea typeface="+mn-ea"/>
                <a:cs typeface="+mn-cs"/>
              </a:rPr>
              <a:t>. </a:t>
            </a:r>
            <a:r>
              <a:rPr lang="el-GR" sz="1200" kern="1200" baseline="0" dirty="0">
                <a:solidFill>
                  <a:schemeClr val="tx1"/>
                </a:solidFill>
                <a:latin typeface="+mn-lt"/>
                <a:ea typeface="+mn-ea"/>
                <a:cs typeface="+mn-cs"/>
              </a:rPr>
              <a:t>Τώρα, οποιοσδήποτε μπορεί να συνεισφέρει σε διεθνές επίπεδο με το πάτημα ενός κουμπιού στο ποντίκι. </a:t>
            </a:r>
            <a:endParaRPr lang="en-US" sz="1200" kern="1200" dirty="0">
              <a:solidFill>
                <a:schemeClr val="tx1"/>
              </a:solidFill>
              <a:effectLst/>
              <a:latin typeface="+mn-lt"/>
              <a:ea typeface="+mn-ea"/>
              <a:cs typeface="+mn-cs"/>
            </a:endParaRPr>
          </a:p>
          <a:p>
            <a:pPr>
              <a:buFont typeface="Arial" pitchFamily="34" charset="0"/>
              <a:buChar char="•"/>
            </a:pPr>
            <a:r>
              <a:rPr lang="el-GR" sz="1200" b="0" kern="1200" baseline="0" dirty="0">
                <a:solidFill>
                  <a:schemeClr val="tx1"/>
                </a:solidFill>
                <a:latin typeface="+mn-lt"/>
                <a:ea typeface="+mn-ea"/>
                <a:cs typeface="+mn-cs"/>
              </a:rPr>
              <a:t> Το γνωστικό πλεόνασμα (</a:t>
            </a:r>
            <a:r>
              <a:rPr lang="en-US" sz="1200" b="0" kern="1200" baseline="0" dirty="0">
                <a:solidFill>
                  <a:schemeClr val="tx1"/>
                </a:solidFill>
                <a:latin typeface="+mn-lt"/>
                <a:ea typeface="+mn-ea"/>
                <a:cs typeface="+mn-cs"/>
              </a:rPr>
              <a:t>cognitive</a:t>
            </a:r>
            <a:r>
              <a:rPr lang="el-GR" sz="1200" b="0" kern="1200" baseline="0" dirty="0">
                <a:solidFill>
                  <a:schemeClr val="tx1"/>
                </a:solidFill>
                <a:latin typeface="+mn-lt"/>
                <a:ea typeface="+mn-ea"/>
                <a:cs typeface="+mn-cs"/>
              </a:rPr>
              <a:t> </a:t>
            </a:r>
            <a:r>
              <a:rPr lang="el-GR" sz="1200" kern="1200" baseline="0" dirty="0" err="1">
                <a:solidFill>
                  <a:schemeClr val="tx1"/>
                </a:solidFill>
                <a:latin typeface="+mn-lt"/>
                <a:ea typeface="+mn-ea"/>
                <a:cs typeface="+mn-cs"/>
              </a:rPr>
              <a:t>surplus</a:t>
            </a:r>
            <a:r>
              <a:rPr lang="el-GR" sz="1200" kern="1200" baseline="0" dirty="0">
                <a:solidFill>
                  <a:schemeClr val="tx1"/>
                </a:solidFill>
                <a:latin typeface="+mn-lt"/>
                <a:ea typeface="+mn-ea"/>
                <a:cs typeface="+mn-cs"/>
              </a:rPr>
              <a:t>) είναι ο συνδυασμός του ελεύθερου χρόνου και των εργαλείων που μας κάνουν δημιουργικούς</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1312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10/7/2019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pPr/>
              <a:t>10/7/2019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DF6EFB-3F44-496C-A842-1E0B3D3B975A}" type="datetimeFigureOut">
              <a:rPr lang="en-US" smtClean="0"/>
              <a:pPr/>
              <a:t>10/7/2019</a:t>
            </a:fld>
            <a:endParaRPr lang="en-US" dirty="0"/>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6EFB-3F44-496C-A842-1E0B3D3B975A}" type="datetimeFigureOut">
              <a:rPr lang="en-US" smtClean="0"/>
              <a:pPr/>
              <a:t>10/7/2019</a:t>
            </a:fld>
            <a:endParaRPr lang="en-US"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57" r:id="rId14"/>
    <p:sldLayoutId id="2147483656" r:id="rId15"/>
    <p:sldLayoutId id="2147483659" r:id="rId16"/>
    <p:sldLayoutId id="2147483658" r:id="rId17"/>
    <p:sldLayoutId id="2147483660" r:id="rId18"/>
    <p:sldLayoutId id="2147483655"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a:solidFill>
                  <a:srgbClr val="A19447"/>
                </a:solidFill>
                <a:latin typeface="Malgun Gothic" pitchFamily="34" charset="-127"/>
                <a:ea typeface="Malgun Gothic" pitchFamily="34" charset="-127"/>
                <a:cs typeface="ＭＳ Ｐゴシック" charset="-128"/>
              </a:rPr>
              <a:t>A</a:t>
            </a:r>
            <a:r>
              <a:rPr lang="el-GR" sz="2200" b="1" dirty="0">
                <a:solidFill>
                  <a:srgbClr val="A19447"/>
                </a:solidFill>
                <a:latin typeface="Malgun Gothic" pitchFamily="34" charset="-127"/>
                <a:ea typeface="Malgun Gothic" pitchFamily="34" charset="-127"/>
                <a:cs typeface="ＭＳ Ｐゴシック" charset="-128"/>
              </a:rPr>
              <a:t>.</a:t>
            </a:r>
            <a:r>
              <a:rPr lang="en-US" sz="2200" b="1" dirty="0">
                <a:solidFill>
                  <a:srgbClr val="A19447"/>
                </a:solidFill>
                <a:latin typeface="Malgun Gothic" pitchFamily="34" charset="-127"/>
                <a:ea typeface="Malgun Gothic" pitchFamily="34" charset="-127"/>
                <a:cs typeface="ＭＳ Ｐゴシック" charset="-128"/>
              </a:rPr>
              <a:t> EVANS, K</a:t>
            </a:r>
            <a:r>
              <a:rPr lang="el-GR" sz="2200" b="1" dirty="0">
                <a:solidFill>
                  <a:srgbClr val="A19447"/>
                </a:solidFill>
                <a:latin typeface="Malgun Gothic" pitchFamily="34" charset="-127"/>
                <a:ea typeface="Malgun Gothic" pitchFamily="34" charset="-127"/>
                <a:cs typeface="ＭＳ Ｐゴシック" charset="-128"/>
              </a:rPr>
              <a:t>.</a:t>
            </a:r>
            <a:r>
              <a:rPr lang="en-US" sz="2200" b="1" dirty="0">
                <a:solidFill>
                  <a:srgbClr val="A19447"/>
                </a:solidFill>
                <a:latin typeface="Malgun Gothic" pitchFamily="34" charset="-127"/>
                <a:ea typeface="Malgun Gothic" pitchFamily="34" charset="-127"/>
                <a:cs typeface="ＭＳ Ｐゴシック" charset="-128"/>
              </a:rPr>
              <a:t> MARTIN</a:t>
            </a:r>
            <a:r>
              <a:rPr lang="el-GR" sz="2200" b="1" dirty="0">
                <a:solidFill>
                  <a:srgbClr val="A19447"/>
                </a:solidFill>
                <a:latin typeface="Malgun Gothic" pitchFamily="34" charset="-127"/>
                <a:ea typeface="Malgun Gothic" pitchFamily="34" charset="-127"/>
                <a:cs typeface="ＭＳ Ｐゴシック" charset="-128"/>
              </a:rPr>
              <a:t>, </a:t>
            </a:r>
            <a:r>
              <a:rPr lang="en-US" sz="2200" b="1" dirty="0">
                <a:solidFill>
                  <a:srgbClr val="A19447"/>
                </a:solidFill>
                <a:latin typeface="Malgun Gothic" pitchFamily="34" charset="-127"/>
                <a:ea typeface="Malgun Gothic" pitchFamily="34" charset="-127"/>
                <a:cs typeface="ＭＳ Ｐゴシック" charset="-128"/>
              </a:rPr>
              <a:t>M</a:t>
            </a:r>
            <a:r>
              <a:rPr lang="el-GR" sz="2200" b="1" dirty="0">
                <a:solidFill>
                  <a:srgbClr val="A19447"/>
                </a:solidFill>
                <a:latin typeface="Malgun Gothic" pitchFamily="34" charset="-127"/>
                <a:ea typeface="Malgun Gothic" pitchFamily="34" charset="-127"/>
                <a:cs typeface="ＭＳ Ｐゴシック" charset="-128"/>
              </a:rPr>
              <a:t>.</a:t>
            </a:r>
            <a:r>
              <a:rPr lang="en-US" sz="2200" b="1" dirty="0">
                <a:solidFill>
                  <a:srgbClr val="A19447"/>
                </a:solidFill>
                <a:latin typeface="Malgun Gothic" pitchFamily="34" charset="-127"/>
                <a:ea typeface="Malgun Gothic" pitchFamily="34" charset="-127"/>
                <a:cs typeface="ＭＳ Ｐゴシック" charset="-128"/>
              </a:rPr>
              <a:t> A. POATSY</a:t>
            </a:r>
            <a:endParaRPr lang="el-GR" sz="2200" b="1" dirty="0">
              <a:solidFill>
                <a:srgbClr val="A19447"/>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a:solidFill>
                  <a:schemeClr val="accent4">
                    <a:lumMod val="75000"/>
                  </a:schemeClr>
                </a:solidFill>
                <a:latin typeface="Malgun Gothic" pitchFamily="34" charset="-127"/>
                <a:ea typeface="Malgun Gothic" pitchFamily="34" charset="-127"/>
                <a:cs typeface="ＭＳ Ｐゴシック" charset="-128"/>
              </a:rPr>
              <a:t>Εισαγωγή στην πληροφορική</a:t>
            </a:r>
          </a:p>
          <a:p>
            <a:pPr marL="342900" indent="-342900" algn="ctr">
              <a:spcBef>
                <a:spcPct val="20000"/>
              </a:spcBef>
              <a:defRPr/>
            </a:pPr>
            <a:r>
              <a:rPr lang="el-GR" sz="2400" b="1" dirty="0">
                <a:solidFill>
                  <a:schemeClr val="accent4">
                    <a:lumMod val="75000"/>
                  </a:schemeClr>
                </a:solidFill>
                <a:latin typeface="Malgun Gothic" pitchFamily="34" charset="-127"/>
                <a:ea typeface="Malgun Gothic" pitchFamily="34" charset="-127"/>
                <a:cs typeface="ＭＳ Ｐゴシック" charset="-128"/>
              </a:rPr>
              <a:t>Θεωρία και πράξη</a:t>
            </a: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rgbClr val="A19447"/>
                </a:solidFill>
                <a:latin typeface="Malgun Gothic" pitchFamily="34" charset="-127"/>
                <a:ea typeface="Malgun Gothic" pitchFamily="34" charset="-127"/>
                <a:cs typeface="ＭＳ Ｐゴシック" charset="-128"/>
              </a:rPr>
              <a:t>2</a:t>
            </a:r>
            <a:r>
              <a:rPr lang="el-GR" sz="2000" b="1" baseline="30000" dirty="0">
                <a:solidFill>
                  <a:srgbClr val="A19447"/>
                </a:solidFill>
                <a:latin typeface="Malgun Gothic" pitchFamily="34" charset="-127"/>
                <a:ea typeface="Malgun Gothic" pitchFamily="34" charset="-127"/>
                <a:cs typeface="ＭＳ Ｐゴシック" charset="-128"/>
              </a:rPr>
              <a:t>η</a:t>
            </a:r>
            <a:r>
              <a:rPr lang="el-GR" sz="2000" b="1" dirty="0">
                <a:solidFill>
                  <a:srgbClr val="A19447"/>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ctr">
            <a:normAutofit/>
          </a:bodyPr>
          <a:lstStyle/>
          <a:p>
            <a:r>
              <a:rPr lang="el-GR" dirty="0"/>
              <a:t>Η τεχνολογία σε παγκόσμιο επίπεδο </a:t>
            </a:r>
            <a:br>
              <a:rPr lang="en-US" sz="3300" dirty="0"/>
            </a:br>
            <a:r>
              <a:rPr lang="el-GR" sz="3300" dirty="0"/>
              <a:t> Παγκόσμια ζητήματα </a:t>
            </a:r>
            <a:r>
              <a:rPr lang="en-US" sz="3200" dirty="0"/>
              <a:t>(</a:t>
            </a:r>
            <a:r>
              <a:rPr lang="el-GR" sz="3200" dirty="0"/>
              <a:t>3</a:t>
            </a:r>
            <a:r>
              <a:rPr lang="en-US" sz="3200" dirty="0"/>
              <a:t> </a:t>
            </a:r>
            <a:r>
              <a:rPr lang="el-GR" sz="3200" dirty="0"/>
              <a:t>από</a:t>
            </a:r>
            <a:r>
              <a:rPr lang="en-US" sz="3200" dirty="0"/>
              <a:t> 3)</a:t>
            </a:r>
            <a:r>
              <a:rPr lang="en-US" sz="2800" dirty="0"/>
              <a:t> </a:t>
            </a:r>
            <a:r>
              <a:rPr lang="en-US" sz="2000" dirty="0"/>
              <a:t>(</a:t>
            </a:r>
            <a:r>
              <a:rPr lang="el-GR" sz="2000" dirty="0"/>
              <a:t>Στόχος</a:t>
            </a:r>
            <a:r>
              <a:rPr lang="en-US" sz="2000" dirty="0"/>
              <a:t> 1.2)</a:t>
            </a:r>
            <a:endParaRPr lang="en-US" sz="2700" dirty="0"/>
          </a:p>
        </p:txBody>
      </p:sp>
      <p:pic>
        <p:nvPicPr>
          <p:cNvPr id="15362" name="Picture 2"/>
          <p:cNvPicPr>
            <a:picLocks noChangeAspect="1" noChangeArrowheads="1"/>
          </p:cNvPicPr>
          <p:nvPr/>
        </p:nvPicPr>
        <p:blipFill>
          <a:blip r:embed="rId3" cstate="print"/>
          <a:srcRect l="8125" t="30469" r="27500" b="17188"/>
          <a:stretch>
            <a:fillRect/>
          </a:stretch>
        </p:blipFill>
        <p:spPr bwMode="auto">
          <a:xfrm>
            <a:off x="762000" y="1371600"/>
            <a:ext cx="7848600" cy="5105400"/>
          </a:xfrm>
          <a:prstGeom prst="rect">
            <a:avLst/>
          </a:prstGeom>
          <a:noFill/>
          <a:ln w="9525">
            <a:noFill/>
            <a:miter lim="800000"/>
            <a:headEnd/>
            <a:tailEnd/>
          </a:ln>
        </p:spPr>
      </p:pic>
    </p:spTree>
    <p:extLst>
      <p:ext uri="{BB962C8B-B14F-4D97-AF65-F5344CB8AC3E}">
        <p14:creationId xmlns:p14="http://schemas.microsoft.com/office/powerpoint/2010/main" val="380121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chor="ctr">
            <a:normAutofit fontScale="90000"/>
          </a:bodyPr>
          <a:lstStyle/>
          <a:p>
            <a:r>
              <a:rPr lang="el-GR" dirty="0"/>
              <a:t>Η τεχνολογία και η κοινωνία μας</a:t>
            </a:r>
            <a:br>
              <a:rPr lang="en-US" dirty="0">
                <a:effectLst/>
              </a:rPr>
            </a:br>
            <a:r>
              <a:rPr lang="el-GR" sz="3200" dirty="0"/>
              <a:t>Η τεχνολογία επηρεάζει τον τρόπο</a:t>
            </a:r>
            <a:br>
              <a:rPr lang="el-GR" sz="3200" dirty="0"/>
            </a:br>
            <a:r>
              <a:rPr lang="el-GR" sz="3200" dirty="0"/>
              <a:t>με τον οποίο σκεφτόμαστε</a:t>
            </a:r>
            <a:r>
              <a:rPr lang="en-US" sz="3200" dirty="0"/>
              <a:t> (1 </a:t>
            </a:r>
            <a:r>
              <a:rPr lang="el-GR" sz="3200" dirty="0"/>
              <a:t>από</a:t>
            </a:r>
            <a:r>
              <a:rPr lang="en-US" sz="3200" dirty="0"/>
              <a:t> 2)</a:t>
            </a:r>
            <a:br>
              <a:rPr lang="en-US" sz="3200" dirty="0"/>
            </a:br>
            <a:r>
              <a:rPr lang="en-US" sz="2000" dirty="0"/>
              <a:t>(</a:t>
            </a:r>
            <a:r>
              <a:rPr lang="el-GR" sz="2000" dirty="0"/>
              <a:t>Στόχος</a:t>
            </a:r>
            <a:r>
              <a:rPr lang="en-US" sz="2000" dirty="0"/>
              <a:t> 1.3)</a:t>
            </a:r>
            <a:endParaRPr lang="en-US" sz="2700" dirty="0"/>
          </a:p>
        </p:txBody>
      </p:sp>
      <p:sp>
        <p:nvSpPr>
          <p:cNvPr id="3" name="Content Placeholder 2"/>
          <p:cNvSpPr>
            <a:spLocks noGrp="1"/>
          </p:cNvSpPr>
          <p:nvPr>
            <p:ph idx="1"/>
          </p:nvPr>
        </p:nvSpPr>
        <p:spPr>
          <a:xfrm>
            <a:off x="457200" y="1798637"/>
            <a:ext cx="8229600" cy="4525963"/>
          </a:xfrm>
        </p:spPr>
        <p:txBody>
          <a:bodyPr>
            <a:normAutofit lnSpcReduction="10000"/>
          </a:bodyPr>
          <a:lstStyle/>
          <a:p>
            <a:pPr>
              <a:spcBef>
                <a:spcPts val="0"/>
              </a:spcBef>
              <a:spcAft>
                <a:spcPts val="1800"/>
              </a:spcAft>
            </a:pPr>
            <a:r>
              <a:rPr lang="en-US" dirty="0">
                <a:solidFill>
                  <a:srgbClr val="007FA3"/>
                </a:solidFill>
                <a:latin typeface="Arial" panose="020B0604020202020204" pitchFamily="34" charset="0"/>
                <a:cs typeface="Arial" panose="020B0604020202020204" pitchFamily="34" charset="0"/>
              </a:rPr>
              <a:t>Web 2.0 </a:t>
            </a: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Ένα σύνολο από καινούργιες δυνατότητες και λειτουργίες</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Επιτρέπουν στους χρήστες να παρέχουν περιεχόμενο εύκολα</a:t>
            </a:r>
            <a:endParaRPr lang="en-US" dirty="0">
              <a:latin typeface="Arial" panose="020B0604020202020204" pitchFamily="34" charset="0"/>
              <a:cs typeface="Arial" panose="020B0604020202020204" pitchFamily="34" charset="0"/>
            </a:endParaRPr>
          </a:p>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Γνωστικό πλεόνασμα</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Συνδυασμός του ελεύθερου χρόνου και των εργαλείων που μας κάνουν δημιουργικούς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1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lstStyle/>
          <a:p>
            <a:pPr>
              <a:spcBef>
                <a:spcPts val="0"/>
              </a:spcBef>
            </a:pPr>
            <a:r>
              <a:rPr lang="el-GR" dirty="0">
                <a:solidFill>
                  <a:srgbClr val="007FA3"/>
                </a:solidFill>
                <a:latin typeface="Arial" panose="020B0604020202020204" pitchFamily="34" charset="0"/>
                <a:cs typeface="Arial" panose="020B0604020202020204" pitchFamily="34" charset="0"/>
              </a:rPr>
              <a:t>Σύγχρονες θεωρίες κινήτρων</a:t>
            </a:r>
            <a:endParaRPr lang="en-US" dirty="0">
              <a:solidFill>
                <a:srgbClr val="007FA3"/>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57200" y="211348"/>
            <a:ext cx="8229600" cy="1312652"/>
          </a:xfrm>
        </p:spPr>
        <p:txBody>
          <a:bodyPr anchor="ctr">
            <a:normAutofit fontScale="90000"/>
          </a:bodyPr>
          <a:lstStyle/>
          <a:p>
            <a:r>
              <a:rPr lang="el-GR" dirty="0"/>
              <a:t>Η τεχνολογία και η κοινωνία μας</a:t>
            </a:r>
            <a:br>
              <a:rPr lang="en-US" dirty="0">
                <a:effectLst/>
              </a:rPr>
            </a:br>
            <a:r>
              <a:rPr lang="el-GR" sz="3200" dirty="0"/>
              <a:t>Η τεχνολογία επηρεάζει τον τρόπο</a:t>
            </a:r>
            <a:br>
              <a:rPr lang="el-GR" sz="3200" dirty="0"/>
            </a:br>
            <a:r>
              <a:rPr lang="el-GR" sz="3200" dirty="0"/>
              <a:t>με τον οποίο σκεφτόμαστε</a:t>
            </a:r>
            <a:r>
              <a:rPr lang="en-US" sz="3200" dirty="0"/>
              <a:t> (</a:t>
            </a:r>
            <a:r>
              <a:rPr lang="el-GR" sz="3200" dirty="0"/>
              <a:t>2</a:t>
            </a:r>
            <a:r>
              <a:rPr lang="en-US" sz="3200" dirty="0"/>
              <a:t> </a:t>
            </a:r>
            <a:r>
              <a:rPr lang="el-GR" sz="3200" dirty="0"/>
              <a:t>από</a:t>
            </a:r>
            <a:r>
              <a:rPr lang="en-US" sz="3200" dirty="0"/>
              <a:t> 2)</a:t>
            </a:r>
            <a:br>
              <a:rPr lang="en-US" sz="3200" dirty="0"/>
            </a:br>
            <a:r>
              <a:rPr lang="en-US" sz="2000" dirty="0"/>
              <a:t>(</a:t>
            </a:r>
            <a:r>
              <a:rPr lang="el-GR" sz="2000" dirty="0"/>
              <a:t>Στόχος</a:t>
            </a:r>
            <a:r>
              <a:rPr lang="en-US" sz="2000" dirty="0"/>
              <a:t> 1.3)</a:t>
            </a:r>
            <a:endParaRPr lang="en-US" sz="2700" dirty="0"/>
          </a:p>
        </p:txBody>
      </p:sp>
      <p:pic>
        <p:nvPicPr>
          <p:cNvPr id="16387" name="Picture 3"/>
          <p:cNvPicPr>
            <a:picLocks noChangeAspect="1" noChangeArrowheads="1"/>
          </p:cNvPicPr>
          <p:nvPr/>
        </p:nvPicPr>
        <p:blipFill>
          <a:blip r:embed="rId3" cstate="print"/>
          <a:srcRect/>
          <a:stretch>
            <a:fillRect/>
          </a:stretch>
        </p:blipFill>
        <p:spPr bwMode="auto">
          <a:xfrm>
            <a:off x="1524000" y="2667000"/>
            <a:ext cx="5778057" cy="3600000"/>
          </a:xfrm>
          <a:prstGeom prst="rect">
            <a:avLst/>
          </a:prstGeom>
          <a:noFill/>
          <a:ln w="9525">
            <a:noFill/>
            <a:miter lim="800000"/>
            <a:headEnd/>
            <a:tailEnd/>
          </a:ln>
        </p:spPr>
      </p:pic>
    </p:spTree>
    <p:extLst>
      <p:ext uri="{BB962C8B-B14F-4D97-AF65-F5344CB8AC3E}">
        <p14:creationId xmlns:p14="http://schemas.microsoft.com/office/powerpoint/2010/main" val="114274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ormAutofit fontScale="90000"/>
          </a:bodyPr>
          <a:lstStyle/>
          <a:p>
            <a:r>
              <a:rPr lang="el-GR" dirty="0"/>
              <a:t>Η τεχνολογία και η κοινωνία μας</a:t>
            </a:r>
            <a:br>
              <a:rPr lang="en-US" sz="4500" dirty="0"/>
            </a:br>
            <a:r>
              <a:rPr lang="el-GR" sz="3200" dirty="0"/>
              <a:t>Η τεχνολογία επηρεάζει τον τρόπο με τον οποίο συνδεόμαστε</a:t>
            </a:r>
            <a:r>
              <a:rPr lang="en-US" sz="3200" dirty="0"/>
              <a:t> </a:t>
            </a:r>
            <a:r>
              <a:rPr lang="en-US" sz="2000" dirty="0"/>
              <a:t>(</a:t>
            </a:r>
            <a:r>
              <a:rPr lang="el-GR" sz="2000" dirty="0"/>
              <a:t>Στόχος</a:t>
            </a:r>
            <a:r>
              <a:rPr lang="en-US" sz="2000" dirty="0"/>
              <a:t> 1.4)</a:t>
            </a:r>
            <a:endParaRPr lang="en-US" sz="2700" dirty="0"/>
          </a:p>
        </p:txBody>
      </p:sp>
      <p:sp>
        <p:nvSpPr>
          <p:cNvPr id="3" name="Content Placeholder 2"/>
          <p:cNvSpPr>
            <a:spLocks noGrp="1"/>
          </p:cNvSpPr>
          <p:nvPr>
            <p:ph idx="1"/>
          </p:nvPr>
        </p:nvSpPr>
        <p:spPr/>
        <p:txBody>
          <a:bodyPr>
            <a:normAutofit fontScale="92500" lnSpcReduction="100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Μουσική</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Το </a:t>
            </a:r>
            <a:r>
              <a:rPr lang="el-GR" dirty="0" err="1">
                <a:latin typeface="Arial" panose="020B0604020202020204" pitchFamily="34" charset="0"/>
                <a:cs typeface="Arial" panose="020B0604020202020204" pitchFamily="34" charset="0"/>
              </a:rPr>
              <a:t>Blend.io</a:t>
            </a:r>
            <a:r>
              <a:rPr lang="el-GR" dirty="0">
                <a:latin typeface="Arial" panose="020B0604020202020204" pitchFamily="34" charset="0"/>
                <a:cs typeface="Arial" panose="020B0604020202020204" pitchFamily="34" charset="0"/>
              </a:rPr>
              <a:t> επιτρέπει την ανταλλαγή τραγουδιών που έχουν γράψει συνθέτες</a:t>
            </a:r>
          </a:p>
          <a:p>
            <a:pPr lvl="1">
              <a:spcBef>
                <a:spcPts val="0"/>
              </a:spcBef>
              <a:spcAft>
                <a:spcPts val="1800"/>
              </a:spcAft>
            </a:pPr>
            <a:r>
              <a:rPr lang="el-GR" dirty="0">
                <a:latin typeface="Arial" panose="020B0604020202020204" pitchFamily="34" charset="0"/>
                <a:cs typeface="Arial" panose="020B0604020202020204" pitchFamily="34" charset="0"/>
              </a:rPr>
              <a:t>Οι χρήστες μπορούν να εξερευνήσουν διαφορετικά μουσικά στιλ και τεχνικές</a:t>
            </a:r>
            <a:endParaRPr lang="en-US" dirty="0">
              <a:latin typeface="Arial" panose="020B0604020202020204" pitchFamily="34" charset="0"/>
              <a:cs typeface="Arial" panose="020B0604020202020204" pitchFamily="34" charset="0"/>
            </a:endParaRPr>
          </a:p>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Επιχειρηματικότητα</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Υποστήριξη των ονείρων άλλων ανθρώπων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n-US" dirty="0">
                <a:latin typeface="Arial" panose="020B0604020202020204" pitchFamily="34" charset="0"/>
                <a:cs typeface="Arial" panose="020B0604020202020204" pitchFamily="34" charset="0"/>
              </a:rPr>
              <a:t>Kickstarter, </a:t>
            </a:r>
            <a:r>
              <a:rPr lang="el-GR" dirty="0" err="1">
                <a:latin typeface="Arial" panose="020B0604020202020204" pitchFamily="34" charset="0"/>
                <a:cs typeface="Arial" panose="020B0604020202020204" pitchFamily="34" charset="0"/>
              </a:rPr>
              <a:t>πληθοχρηματοδότηση</a:t>
            </a:r>
            <a:r>
              <a:rPr lang="en-US" dirty="0">
                <a:latin typeface="Arial" panose="020B0604020202020204" pitchFamily="34" charset="0"/>
                <a:cs typeface="Arial" panose="020B0604020202020204" pitchFamily="34" charset="0"/>
              </a:rPr>
              <a:t>, GoFundMe</a:t>
            </a:r>
          </a:p>
        </p:txBody>
      </p:sp>
    </p:spTree>
    <p:extLst>
      <p:ext uri="{BB962C8B-B14F-4D97-AF65-F5344CB8AC3E}">
        <p14:creationId xmlns:p14="http://schemas.microsoft.com/office/powerpoint/2010/main" val="12687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chor="ctr">
            <a:normAutofit fontScale="90000"/>
          </a:bodyPr>
          <a:lstStyle/>
          <a:p>
            <a:r>
              <a:rPr lang="el-GR" dirty="0"/>
              <a:t>Η τεχνολογία και η κοινωνία μας </a:t>
            </a:r>
            <a:br>
              <a:rPr lang="en-US" dirty="0"/>
            </a:br>
            <a:r>
              <a:rPr lang="el-GR" dirty="0"/>
              <a:t> </a:t>
            </a:r>
            <a:r>
              <a:rPr lang="el-GR" sz="3200" dirty="0"/>
              <a:t>Η τεχνολογία επηρεάζει τον τρόπο με τον οποίο καταναλώνουμε</a:t>
            </a:r>
            <a:r>
              <a:rPr lang="el-GR" dirty="0"/>
              <a:t> </a:t>
            </a:r>
            <a:r>
              <a:rPr lang="en-US" sz="3200" dirty="0"/>
              <a:t>(1</a:t>
            </a:r>
            <a:r>
              <a:rPr lang="el-GR" sz="3200" dirty="0"/>
              <a:t> από</a:t>
            </a:r>
            <a:r>
              <a:rPr lang="en-US" sz="3200" dirty="0"/>
              <a:t> 2)</a:t>
            </a:r>
            <a:br>
              <a:rPr lang="en-US" sz="3200" dirty="0"/>
            </a:br>
            <a:r>
              <a:rPr lang="en-US" sz="2000" dirty="0"/>
              <a:t>(</a:t>
            </a:r>
            <a:r>
              <a:rPr lang="el-GR" sz="2000" dirty="0"/>
              <a:t>Στόχος</a:t>
            </a:r>
            <a:r>
              <a:rPr lang="en-US" sz="2000" dirty="0"/>
              <a:t> 1.5)</a:t>
            </a:r>
            <a:endParaRPr lang="en-US" sz="2325" dirty="0"/>
          </a:p>
        </p:txBody>
      </p:sp>
      <p:sp>
        <p:nvSpPr>
          <p:cNvPr id="3" name="Content Placeholder 2"/>
          <p:cNvSpPr>
            <a:spLocks noGrp="1"/>
          </p:cNvSpPr>
          <p:nvPr>
            <p:ph idx="1"/>
          </p:nvPr>
        </p:nvSpPr>
        <p:spPr>
          <a:xfrm>
            <a:off x="457200" y="1905000"/>
            <a:ext cx="8229600" cy="5105400"/>
          </a:xfrm>
        </p:spPr>
        <p:txBody>
          <a:bodyPr>
            <a:normAutofit/>
          </a:bodyPr>
          <a:lstStyle/>
          <a:p>
            <a:pPr>
              <a:spcBef>
                <a:spcPts val="0"/>
              </a:spcBef>
              <a:spcAft>
                <a:spcPts val="1200"/>
              </a:spcAft>
            </a:pPr>
            <a:r>
              <a:rPr lang="el-GR" sz="3000" dirty="0">
                <a:solidFill>
                  <a:srgbClr val="007FA3"/>
                </a:solidFill>
                <a:latin typeface="Arial" panose="020B0604020202020204" pitchFamily="34" charset="0"/>
                <a:cs typeface="Arial" panose="020B0604020202020204" pitchFamily="34" charset="0"/>
              </a:rPr>
              <a:t>Η τεχνολογία στο μάρκετινγκ μας βοηθά να</a:t>
            </a:r>
            <a:r>
              <a:rPr lang="en-US" sz="3000" dirty="0">
                <a:solidFill>
                  <a:srgbClr val="007FA3"/>
                </a:solidFill>
                <a:latin typeface="Arial" panose="020B0604020202020204" pitchFamily="34" charset="0"/>
                <a:cs typeface="Arial" panose="020B0604020202020204" pitchFamily="34" charset="0"/>
              </a:rPr>
              <a:t>:</a:t>
            </a:r>
          </a:p>
          <a:p>
            <a:pPr lvl="1">
              <a:lnSpc>
                <a:spcPct val="100000"/>
              </a:lnSpc>
              <a:spcBef>
                <a:spcPts val="0"/>
              </a:spcBef>
              <a:spcAft>
                <a:spcPts val="1200"/>
              </a:spcAft>
            </a:pPr>
            <a:r>
              <a:rPr lang="el-GR" sz="2600" dirty="0">
                <a:latin typeface="Arial" panose="020B0604020202020204" pitchFamily="34" charset="0"/>
                <a:cs typeface="Arial" panose="020B0604020202020204" pitchFamily="34" charset="0"/>
              </a:rPr>
              <a:t>Αποφασίσουμε τι θα αγοράσουμε</a:t>
            </a:r>
            <a:endParaRPr lang="en-US" sz="2600" dirty="0">
              <a:latin typeface="Arial" panose="020B0604020202020204" pitchFamily="34" charset="0"/>
              <a:cs typeface="Arial" panose="020B0604020202020204" pitchFamily="34" charset="0"/>
            </a:endParaRPr>
          </a:p>
          <a:p>
            <a:pPr lvl="1">
              <a:lnSpc>
                <a:spcPct val="100000"/>
              </a:lnSpc>
              <a:spcBef>
                <a:spcPts val="0"/>
              </a:spcBef>
              <a:spcAft>
                <a:spcPts val="1200"/>
              </a:spcAft>
            </a:pPr>
            <a:r>
              <a:rPr lang="el-GR" sz="2600" dirty="0">
                <a:latin typeface="Arial" panose="020B0604020202020204" pitchFamily="34" charset="0"/>
                <a:cs typeface="Arial" panose="020B0604020202020204" pitchFamily="34" charset="0"/>
              </a:rPr>
              <a:t>Να αγοράζουμε αγαθά και υπηρεσίες</a:t>
            </a:r>
            <a:endParaRPr lang="en-US" sz="2600"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l-GR" sz="2800" dirty="0">
                <a:solidFill>
                  <a:srgbClr val="007FA3"/>
                </a:solidFill>
                <a:latin typeface="Arial" panose="020B0604020202020204" pitchFamily="34" charset="0"/>
                <a:cs typeface="Arial" panose="020B0604020202020204" pitchFamily="34" charset="0"/>
              </a:rPr>
              <a:t>Μάρκετινγκ</a:t>
            </a:r>
            <a:endParaRPr lang="en-US" sz="2800" dirty="0">
              <a:solidFill>
                <a:srgbClr val="007FA3"/>
              </a:solidFill>
              <a:latin typeface="Arial" panose="020B0604020202020204" pitchFamily="34" charset="0"/>
              <a:cs typeface="Arial" panose="020B0604020202020204" pitchFamily="34" charset="0"/>
            </a:endParaRPr>
          </a:p>
          <a:p>
            <a:pPr lvl="1">
              <a:spcBef>
                <a:spcPts val="0"/>
              </a:spcBef>
              <a:spcAft>
                <a:spcPts val="1200"/>
              </a:spcAft>
            </a:pPr>
            <a:r>
              <a:rPr lang="el-GR" sz="2600" dirty="0">
                <a:latin typeface="Arial" panose="020B0604020202020204" pitchFamily="34" charset="0"/>
                <a:cs typeface="Arial" panose="020B0604020202020204" pitchFamily="34" charset="0"/>
              </a:rPr>
              <a:t>QR (κωδικοί ταχείας απόκρισης)</a:t>
            </a:r>
            <a:endParaRPr lang="en-US" sz="2600" dirty="0">
              <a:latin typeface="Arial" panose="020B0604020202020204" pitchFamily="34" charset="0"/>
              <a:cs typeface="Arial" panose="020B0604020202020204" pitchFamily="34" charset="0"/>
            </a:endParaRPr>
          </a:p>
          <a:p>
            <a:pPr lvl="1">
              <a:spcBef>
                <a:spcPts val="0"/>
              </a:spcBef>
              <a:spcAft>
                <a:spcPts val="1200"/>
              </a:spcAft>
            </a:pPr>
            <a:r>
              <a:rPr lang="el-GR" sz="2600" dirty="0">
                <a:latin typeface="Arial" panose="020B0604020202020204" pitchFamily="34" charset="0"/>
                <a:cs typeface="Arial" panose="020B0604020202020204" pitchFamily="34" charset="0"/>
              </a:rPr>
              <a:t>Εργαλεία σύγκρισης τιμών με βάση τη θέση του χρήστη</a:t>
            </a:r>
            <a:endParaRPr lang="en-US" sz="2600" dirty="0">
              <a:latin typeface="Arial" panose="020B0604020202020204" pitchFamily="34" charset="0"/>
              <a:cs typeface="Arial" panose="020B0604020202020204" pitchFamily="34" charset="0"/>
            </a:endParaRPr>
          </a:p>
          <a:p>
            <a:pPr lvl="1">
              <a:spcBef>
                <a:spcPts val="0"/>
              </a:spcBef>
              <a:spcAft>
                <a:spcPts val="1200"/>
              </a:spcAft>
            </a:pPr>
            <a:r>
              <a:rPr lang="el-GR" sz="2600" dirty="0">
                <a:latin typeface="Arial" panose="020B0604020202020204" pitchFamily="34" charset="0"/>
                <a:cs typeface="Arial" panose="020B0604020202020204" pitchFamily="34" charset="0"/>
              </a:rPr>
              <a:t>«Ηλεκτρονικά κουπόνια» (</a:t>
            </a:r>
            <a:r>
              <a:rPr lang="el-GR" sz="2600" dirty="0" err="1">
                <a:latin typeface="Arial" panose="020B0604020202020204" pitchFamily="34" charset="0"/>
                <a:cs typeface="Arial" panose="020B0604020202020204" pitchFamily="34" charset="0"/>
              </a:rPr>
              <a:t>mobi</a:t>
            </a:r>
            <a:r>
              <a:rPr lang="el-GR" sz="2600" dirty="0">
                <a:latin typeface="Arial" panose="020B0604020202020204" pitchFamily="34" charset="0"/>
                <a:cs typeface="Arial" panose="020B0604020202020204" pitchFamily="34" charset="0"/>
              </a:rPr>
              <a:t> coupons)</a:t>
            </a:r>
            <a:endParaRPr lang="en-US" sz="2600" dirty="0">
              <a:latin typeface="Arial" panose="020B0604020202020204" pitchFamily="34" charset="0"/>
              <a:cs typeface="Arial" panose="020B0604020202020204" pitchFamily="34" charset="0"/>
            </a:endParaRPr>
          </a:p>
          <a:p>
            <a:pPr lvl="1">
              <a:spcBef>
                <a:spcPts val="0"/>
              </a:spcBef>
              <a:spcAft>
                <a:spcPts val="1200"/>
              </a:spcAft>
            </a:pPr>
            <a:r>
              <a:rPr lang="el-GR" sz="2600" dirty="0" err="1">
                <a:latin typeface="Arial" panose="020B0604020202020204" pitchFamily="34" charset="0"/>
                <a:cs typeface="Arial" panose="020B0604020202020204" pitchFamily="34" charset="0"/>
              </a:rPr>
              <a:t>Πληθοπορισμός</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1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79637"/>
            <a:ext cx="3810000" cy="4525963"/>
          </a:xfrm>
        </p:spPr>
        <p:txBody>
          <a:bodyPr>
            <a:normAutofit/>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Πρόσβαση έναντι ιδιοκτησίας</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n-US" sz="2600" dirty="0">
                <a:latin typeface="Arial" panose="020B0604020202020204" pitchFamily="34" charset="0"/>
                <a:cs typeface="Arial" panose="020B0604020202020204" pitchFamily="34" charset="0"/>
              </a:rPr>
              <a:t>ZipCar</a:t>
            </a:r>
          </a:p>
          <a:p>
            <a:pPr lvl="1">
              <a:spcBef>
                <a:spcPts val="0"/>
              </a:spcBef>
              <a:spcAft>
                <a:spcPts val="1800"/>
              </a:spcAft>
            </a:pPr>
            <a:r>
              <a:rPr lang="en-US" sz="2600" dirty="0">
                <a:latin typeface="Arial" panose="020B0604020202020204" pitchFamily="34" charset="0"/>
                <a:cs typeface="Arial" panose="020B0604020202020204" pitchFamily="34" charset="0"/>
              </a:rPr>
              <a:t>Call a Bike/Citi Bike</a:t>
            </a:r>
          </a:p>
          <a:p>
            <a:pPr lvl="1">
              <a:spcBef>
                <a:spcPts val="0"/>
              </a:spcBef>
              <a:spcAft>
                <a:spcPts val="1800"/>
              </a:spcAft>
            </a:pPr>
            <a:r>
              <a:rPr lang="el-GR" sz="2600" dirty="0">
                <a:latin typeface="Arial" panose="020B0604020202020204" pitchFamily="34" charset="0"/>
                <a:cs typeface="Arial" panose="020B0604020202020204" pitchFamily="34" charset="0"/>
              </a:rPr>
              <a:t>Συνεργατική κατανάλωση</a:t>
            </a:r>
            <a:endParaRPr lang="en-US" sz="2600" dirty="0">
              <a:latin typeface="Arial" panose="020B0604020202020204" pitchFamily="34" charset="0"/>
              <a:cs typeface="Arial" panose="020B0604020202020204" pitchFamily="34" charset="0"/>
            </a:endParaRPr>
          </a:p>
        </p:txBody>
      </p:sp>
      <p:pic>
        <p:nvPicPr>
          <p:cNvPr id="5" name="Picture 4" descr="Photo shows  many Citi bikes parked in alongside a road. A person  can be seen riding the bike."/>
          <p:cNvPicPr>
            <a:picLocks noChangeAspect="1"/>
          </p:cNvPicPr>
          <p:nvPr/>
        </p:nvPicPr>
        <p:blipFill>
          <a:blip r:embed="rId3" cstate="print"/>
          <a:stretch>
            <a:fillRect/>
          </a:stretch>
        </p:blipFill>
        <p:spPr>
          <a:xfrm>
            <a:off x="3810000" y="2431818"/>
            <a:ext cx="4985327" cy="3435582"/>
          </a:xfrm>
          <a:prstGeom prst="rect">
            <a:avLst/>
          </a:prstGeom>
        </p:spPr>
      </p:pic>
      <p:sp>
        <p:nvSpPr>
          <p:cNvPr id="7" name="Title 1"/>
          <p:cNvSpPr>
            <a:spLocks noGrp="1"/>
          </p:cNvSpPr>
          <p:nvPr>
            <p:ph type="title"/>
          </p:nvPr>
        </p:nvSpPr>
        <p:spPr>
          <a:xfrm>
            <a:off x="457200" y="363748"/>
            <a:ext cx="8229600" cy="1312652"/>
          </a:xfrm>
        </p:spPr>
        <p:txBody>
          <a:bodyPr anchor="ctr">
            <a:normAutofit fontScale="90000"/>
          </a:bodyPr>
          <a:lstStyle/>
          <a:p>
            <a:r>
              <a:rPr lang="el-GR" dirty="0"/>
              <a:t>Η τεχνολογία και η κοινωνία μας </a:t>
            </a:r>
            <a:br>
              <a:rPr lang="en-US" dirty="0"/>
            </a:br>
            <a:r>
              <a:rPr lang="el-GR" dirty="0"/>
              <a:t> </a:t>
            </a:r>
            <a:r>
              <a:rPr lang="el-GR" sz="3200" dirty="0"/>
              <a:t>Η τεχνολογία επηρεάζει τον τρόπο με τον οποίο καταναλώνουμε</a:t>
            </a:r>
            <a:r>
              <a:rPr lang="el-GR" dirty="0"/>
              <a:t> </a:t>
            </a:r>
            <a:r>
              <a:rPr lang="en-US" sz="3200" dirty="0"/>
              <a:t>(</a:t>
            </a:r>
            <a:r>
              <a:rPr lang="el-GR" sz="3200" dirty="0"/>
              <a:t>2 από</a:t>
            </a:r>
            <a:r>
              <a:rPr lang="en-US" sz="3200" dirty="0"/>
              <a:t> 2)</a:t>
            </a:r>
            <a:br>
              <a:rPr lang="en-US" sz="3200" dirty="0"/>
            </a:br>
            <a:r>
              <a:rPr lang="en-US" sz="2000" dirty="0"/>
              <a:t>(</a:t>
            </a:r>
            <a:r>
              <a:rPr lang="el-GR" sz="2000" dirty="0"/>
              <a:t>Στόχος</a:t>
            </a:r>
            <a:r>
              <a:rPr lang="en-US" sz="2000" dirty="0"/>
              <a:t> 1.5)</a:t>
            </a:r>
            <a:endParaRPr lang="en-US" sz="2325" dirty="0"/>
          </a:p>
        </p:txBody>
      </p:sp>
    </p:spTree>
    <p:extLst>
      <p:ext uri="{BB962C8B-B14F-4D97-AF65-F5344CB8AC3E}">
        <p14:creationId xmlns:p14="http://schemas.microsoft.com/office/powerpoint/2010/main" val="35841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523999"/>
          </a:xfrm>
        </p:spPr>
        <p:txBody>
          <a:bodyPr anchor="ctr">
            <a:noAutofit/>
          </a:bodyPr>
          <a:lstStyle/>
          <a:p>
            <a:r>
              <a:rPr lang="el-GR" sz="4000" b="1" i="1" dirty="0"/>
              <a:t>Προσωπική τεχνολογία και ηθική πληροφορική</a:t>
            </a:r>
            <a:endParaRPr lang="en-US" sz="4000" b="1" i="1" dirty="0"/>
          </a:p>
        </p:txBody>
      </p:sp>
      <p:sp>
        <p:nvSpPr>
          <p:cNvPr id="3" name="Subtitle 2"/>
          <p:cNvSpPr>
            <a:spLocks noGrp="1"/>
          </p:cNvSpPr>
          <p:nvPr>
            <p:ph type="subTitle" idx="1"/>
          </p:nvPr>
        </p:nvSpPr>
        <p:spPr>
          <a:xfrm>
            <a:off x="381000" y="2590800"/>
            <a:ext cx="8268407" cy="1905000"/>
          </a:xfrm>
        </p:spPr>
        <p:txBody>
          <a:bodyPr>
            <a:noAutofit/>
          </a:bodyPr>
          <a:lstStyle/>
          <a:p>
            <a:pPr marL="342900" indent="-342900">
              <a:spcBef>
                <a:spcPts val="0"/>
              </a:spcBef>
              <a:spcAft>
                <a:spcPts val="2400"/>
              </a:spcAft>
              <a:buFont typeface="Arial" panose="020B0604020202020204" pitchFamily="34" charset="0"/>
              <a:buChar char="•"/>
            </a:pPr>
            <a:r>
              <a:rPr lang="el-GR" dirty="0"/>
              <a:t>Η τεχνολογία στο σπίτι</a:t>
            </a:r>
            <a:endParaRPr lang="en-US" sz="3200" dirty="0"/>
          </a:p>
          <a:p>
            <a:pPr marL="342900" indent="-342900">
              <a:spcBef>
                <a:spcPts val="0"/>
              </a:spcBef>
              <a:spcAft>
                <a:spcPts val="2400"/>
              </a:spcAft>
              <a:buFont typeface="Arial" panose="020B0604020202020204" pitchFamily="34" charset="0"/>
              <a:buChar char="•"/>
            </a:pPr>
            <a:r>
              <a:rPr lang="el-GR" dirty="0"/>
              <a:t>Η τεχνολογία και η καριέρα</a:t>
            </a:r>
            <a:endParaRPr lang="en-US" sz="3200" dirty="0"/>
          </a:p>
          <a:p>
            <a:pPr marL="342900" indent="-342900">
              <a:spcBef>
                <a:spcPts val="0"/>
              </a:spcBef>
              <a:spcAft>
                <a:spcPts val="2400"/>
              </a:spcAft>
              <a:buFont typeface="Arial" panose="020B0604020202020204" pitchFamily="34" charset="0"/>
              <a:buChar char="•"/>
            </a:pPr>
            <a:r>
              <a:rPr lang="el-GR" dirty="0"/>
              <a:t>Η τεχνολογία και η ηθική</a:t>
            </a:r>
            <a:endParaRPr lang="en-US" sz="3200" dirty="0"/>
          </a:p>
        </p:txBody>
      </p:sp>
    </p:spTree>
    <p:extLst>
      <p:ext uri="{BB962C8B-B14F-4D97-AF65-F5344CB8AC3E}">
        <p14:creationId xmlns:p14="http://schemas.microsoft.com/office/powerpoint/2010/main" val="35472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chor="ctr">
            <a:normAutofit/>
          </a:bodyPr>
          <a:lstStyle/>
          <a:p>
            <a:r>
              <a:rPr lang="el-GR" dirty="0"/>
              <a:t>Η τεχνολογία στο σπίτι</a:t>
            </a:r>
            <a:endParaRPr lang="en-US" dirty="0"/>
          </a:p>
        </p:txBody>
      </p:sp>
      <p:sp>
        <p:nvSpPr>
          <p:cNvPr id="7" name="Subtitle 6"/>
          <p:cNvSpPr>
            <a:spLocks noGrp="1"/>
          </p:cNvSpPr>
          <p:nvPr>
            <p:ph idx="1"/>
          </p:nvPr>
        </p:nvSpPr>
        <p:spPr/>
        <p:txBody>
          <a:bodyPr>
            <a:normAutofit/>
          </a:bodyPr>
          <a:lstStyle/>
          <a:p>
            <a:pPr marL="0" indent="0">
              <a:buNone/>
            </a:pPr>
            <a:r>
              <a:rPr lang="el-GR" dirty="0">
                <a:solidFill>
                  <a:srgbClr val="007FA3"/>
                </a:solidFill>
                <a:latin typeface="Arial" panose="020B0604020202020204" pitchFamily="34" charset="0"/>
                <a:cs typeface="Arial" panose="020B0604020202020204" pitchFamily="34" charset="0"/>
              </a:rPr>
              <a:t>Στόχος</a:t>
            </a:r>
            <a:endParaRPr lang="en-US" dirty="0">
              <a:solidFill>
                <a:srgbClr val="007FA3"/>
              </a:solidFill>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1.6  </a:t>
            </a:r>
            <a:r>
              <a:rPr lang="el-GR" dirty="0">
                <a:latin typeface="Arial" panose="020B0604020202020204" pitchFamily="34" charset="0"/>
                <a:cs typeface="Arial" panose="020B0604020202020204" pitchFamily="34" charset="0"/>
              </a:rPr>
              <a:t>Τι είναι η γνώση υπολογιστών και ορισμένα από τα οφέλη της.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9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rmAutofit/>
          </a:bodyPr>
          <a:lstStyle/>
          <a:p>
            <a:r>
              <a:rPr lang="el-GR" dirty="0"/>
              <a:t>Η τεχνολογία και η καριέρα</a:t>
            </a:r>
            <a:endParaRPr lang="en-US" dirty="0"/>
          </a:p>
        </p:txBody>
      </p:sp>
      <p:sp>
        <p:nvSpPr>
          <p:cNvPr id="7" name="Subtitle 6"/>
          <p:cNvSpPr>
            <a:spLocks noGrp="1"/>
          </p:cNvSpPr>
          <p:nvPr>
            <p:ph idx="1"/>
          </p:nvPr>
        </p:nvSpPr>
        <p:spPr/>
        <p:txBody>
          <a:bodyPr>
            <a:normAutofit/>
          </a:bodyPr>
          <a:lstStyle/>
          <a:p>
            <a:pPr marL="0" indent="0">
              <a:buNone/>
            </a:pPr>
            <a:r>
              <a:rPr lang="el-GR" dirty="0">
                <a:solidFill>
                  <a:srgbClr val="007FA3"/>
                </a:solidFill>
                <a:latin typeface="Arial" panose="020B0604020202020204" pitchFamily="34" charset="0"/>
                <a:cs typeface="Arial" panose="020B0604020202020204" pitchFamily="34" charset="0"/>
              </a:rPr>
              <a:t>Στόχος</a:t>
            </a:r>
            <a:endParaRPr lang="en-US" dirty="0">
              <a:solidFill>
                <a:srgbClr val="007FA3"/>
              </a:solidFill>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1.7  </a:t>
            </a:r>
            <a:r>
              <a:rPr lang="el-GR" dirty="0">
                <a:latin typeface="Arial" panose="020B0604020202020204" pitchFamily="34" charset="0"/>
                <a:cs typeface="Arial" panose="020B0604020202020204" pitchFamily="34" charset="0"/>
              </a:rPr>
              <a:t>Αποτίμηση του αντίκτυπου που έχει η γνώση υπολογιστών σε διάφορες καριέρες</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754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rmAutofit/>
          </a:bodyPr>
          <a:lstStyle/>
          <a:p>
            <a:r>
              <a:rPr lang="el-GR" dirty="0"/>
              <a:t>Η τεχνολογία και η ηθική</a:t>
            </a:r>
            <a:endParaRPr lang="en-US" dirty="0"/>
          </a:p>
        </p:txBody>
      </p:sp>
      <p:sp>
        <p:nvSpPr>
          <p:cNvPr id="7" name="Subtitle 6"/>
          <p:cNvSpPr>
            <a:spLocks noGrp="1"/>
          </p:cNvSpPr>
          <p:nvPr>
            <p:ph idx="1"/>
          </p:nvPr>
        </p:nvSpPr>
        <p:spPr>
          <a:xfrm>
            <a:off x="457200" y="1524000"/>
            <a:ext cx="8229600" cy="4419600"/>
          </a:xfrm>
        </p:spPr>
        <p:txBody>
          <a:bodyPr>
            <a:normAutofit/>
          </a:bodyPr>
          <a:lstStyle/>
          <a:p>
            <a:pPr marL="0" indent="0">
              <a:buNone/>
            </a:pPr>
            <a:r>
              <a:rPr lang="el-GR" dirty="0">
                <a:solidFill>
                  <a:srgbClr val="007FA3"/>
                </a:solidFill>
                <a:latin typeface="Arial" panose="020B0604020202020204" pitchFamily="34" charset="0"/>
                <a:cs typeface="Arial" panose="020B0604020202020204" pitchFamily="34" charset="0"/>
              </a:rPr>
              <a:t>Στόχοι</a:t>
            </a:r>
            <a:endParaRPr lang="en-US" dirty="0">
              <a:solidFill>
                <a:srgbClr val="007FA3"/>
              </a:solidFill>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1.8  </a:t>
            </a:r>
            <a:r>
              <a:rPr lang="el-GR" dirty="0">
                <a:latin typeface="Arial" panose="020B0604020202020204" pitchFamily="34" charset="0"/>
                <a:cs typeface="Arial" panose="020B0604020202020204" pitchFamily="34" charset="0"/>
              </a:rPr>
              <a:t>Ορισμός της ηθικής και περιγραφή διάφορων συστημάτων ηθών. </a:t>
            </a:r>
            <a:endParaRPr lang="en-US" dirty="0">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1.9 </a:t>
            </a:r>
            <a:r>
              <a:rPr lang="el-GR" dirty="0">
                <a:latin typeface="Arial" panose="020B0604020202020204" pitchFamily="34" charset="0"/>
                <a:cs typeface="Arial" panose="020B0604020202020204" pitchFamily="34" charset="0"/>
              </a:rPr>
              <a:t>Συσχέτιση των επιδράσεων που έχει στην ανάπτυξη η προσωπική ηθική.</a:t>
            </a:r>
            <a:endParaRPr lang="en-US" dirty="0">
              <a:latin typeface="Arial" panose="020B0604020202020204" pitchFamily="34" charset="0"/>
              <a:cs typeface="Arial" panose="020B0604020202020204" pitchFamily="34" charset="0"/>
            </a:endParaRPr>
          </a:p>
          <a:p>
            <a:pPr marL="1035558" indent="-692658">
              <a:buNone/>
            </a:pPr>
            <a:r>
              <a:rPr lang="en-US" dirty="0">
                <a:latin typeface="Arial" panose="020B0604020202020204" pitchFamily="34" charset="0"/>
                <a:cs typeface="Arial" panose="020B0604020202020204" pitchFamily="34" charset="0"/>
              </a:rPr>
              <a:t>1.10 </a:t>
            </a:r>
            <a:r>
              <a:rPr lang="el-GR" dirty="0">
                <a:latin typeface="Arial" panose="020B0604020202020204" pitchFamily="34" charset="0"/>
                <a:cs typeface="Arial" panose="020B0604020202020204" pitchFamily="34" charset="0"/>
              </a:rPr>
              <a:t>Παρουσίαση παραδειγμάτων δημιουργίας ηθικών διλημμάτων από την τεχνολογία.</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69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 Υπότιτλος"/>
          <p:cNvSpPr txBox="1">
            <a:spLocks/>
          </p:cNvSpPr>
          <p:nvPr/>
        </p:nvSpPr>
        <p:spPr>
          <a:xfrm>
            <a:off x="762000" y="1600200"/>
            <a:ext cx="7620000" cy="2980267"/>
          </a:xfrm>
          <a:prstGeom prst="rect">
            <a:avLst/>
          </a:prstGeo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4600" b="1" dirty="0">
                <a:latin typeface="Malgun Gothic" pitchFamily="34" charset="-127"/>
                <a:ea typeface="Malgun Gothic" pitchFamily="34" charset="-127"/>
                <a:cs typeface="ＭＳ Ｐゴシック" charset="-128"/>
              </a:rPr>
              <a:t>Κεφάλαιο 1</a:t>
            </a:r>
          </a:p>
          <a:p>
            <a:pPr marL="342900" indent="-342900" algn="ctr">
              <a:spcBef>
                <a:spcPct val="20000"/>
              </a:spcBef>
              <a:defRPr/>
            </a:pPr>
            <a:r>
              <a:rPr lang="el-GR" sz="4400"/>
              <a:t>Ο κόσμος αλλάζει με τη βοήθεια </a:t>
            </a:r>
          </a:p>
          <a:p>
            <a:pPr marL="342900" indent="-342900" algn="ctr">
              <a:spcBef>
                <a:spcPct val="20000"/>
              </a:spcBef>
              <a:defRPr/>
            </a:pPr>
            <a:r>
              <a:rPr lang="el-GR" sz="4400"/>
              <a:t>της τεχνολογίας</a:t>
            </a:r>
            <a:endParaRPr lang="el-GR" sz="41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8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800" b="1" dirty="0">
              <a:solidFill>
                <a:schemeClr val="accent1">
                  <a:lumMod val="75000"/>
                </a:schemeClr>
              </a:solidFill>
              <a:latin typeface="Malgun Gothic" pitchFamily="34" charset="-127"/>
              <a:ea typeface="Malgun Gothic" pitchFamily="34" charset="-127"/>
              <a:cs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00200"/>
          </a:xfrm>
        </p:spPr>
        <p:txBody>
          <a:bodyPr>
            <a:noAutofit/>
          </a:bodyPr>
          <a:lstStyle/>
          <a:p>
            <a:r>
              <a:rPr lang="en-US" sz="2400" dirty="0"/>
              <a:t> </a:t>
            </a:r>
            <a:r>
              <a:rPr lang="el-GR" sz="3700" dirty="0"/>
              <a:t>Πώς η τεχνολογία θα βελτιώσει τη ζωή μας;</a:t>
            </a:r>
            <a:br>
              <a:rPr lang="en-US" sz="2400" dirty="0"/>
            </a:br>
            <a:r>
              <a:rPr lang="el-GR" sz="3200" dirty="0"/>
              <a:t>Η τεχνολογία στο σπίτι</a:t>
            </a:r>
            <a:r>
              <a:rPr lang="en-US" sz="3200" dirty="0"/>
              <a:t> (1 </a:t>
            </a:r>
            <a:r>
              <a:rPr lang="el-GR" sz="3200" dirty="0"/>
              <a:t>από</a:t>
            </a:r>
            <a:r>
              <a:rPr lang="en-US" sz="3200" dirty="0"/>
              <a:t> 2)</a:t>
            </a:r>
            <a:r>
              <a:rPr lang="en-US" sz="1800" dirty="0"/>
              <a:t> </a:t>
            </a:r>
            <a:br>
              <a:rPr lang="el-GR" sz="1800" dirty="0"/>
            </a:br>
            <a:r>
              <a:rPr lang="en-US" sz="1800" dirty="0"/>
              <a:t>(</a:t>
            </a:r>
            <a:r>
              <a:rPr lang="el-GR" sz="1800" dirty="0"/>
              <a:t>στόχος</a:t>
            </a:r>
            <a:r>
              <a:rPr lang="en-US" sz="1800" dirty="0"/>
              <a:t> 1.6)</a:t>
            </a:r>
          </a:p>
        </p:txBody>
      </p:sp>
      <p:sp>
        <p:nvSpPr>
          <p:cNvPr id="3" name="Content Placeholder 2"/>
          <p:cNvSpPr>
            <a:spLocks noGrp="1"/>
          </p:cNvSpPr>
          <p:nvPr>
            <p:ph idx="1"/>
          </p:nvPr>
        </p:nvSpPr>
        <p:spPr>
          <a:xfrm>
            <a:off x="457200" y="1524000"/>
            <a:ext cx="8229600" cy="4525963"/>
          </a:xfrm>
        </p:spPr>
        <p:txBody>
          <a:bodyPr>
            <a:normAutofit/>
          </a:bodyPr>
          <a:lstStyle/>
          <a:p>
            <a:pPr>
              <a:spcBef>
                <a:spcPts val="0"/>
              </a:spcBef>
              <a:spcAft>
                <a:spcPts val="1200"/>
              </a:spcAft>
            </a:pPr>
            <a:r>
              <a:rPr lang="el-GR" dirty="0">
                <a:solidFill>
                  <a:srgbClr val="007FA3"/>
                </a:solidFill>
                <a:latin typeface="Arial" panose="020B0604020202020204" pitchFamily="34" charset="0"/>
                <a:cs typeface="Arial" panose="020B0604020202020204" pitchFamily="34" charset="0"/>
              </a:rPr>
              <a:t>Γνώση υπολογιστών</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200"/>
              </a:spcAft>
            </a:pPr>
            <a:r>
              <a:rPr lang="el-GR" dirty="0">
                <a:latin typeface="Arial" panose="020B0604020202020204" pitchFamily="34" charset="0"/>
                <a:cs typeface="Arial" panose="020B0604020202020204" pitchFamily="34" charset="0"/>
              </a:rPr>
              <a:t>Κατανόηση των δυνατοτήτων και των περιορισμών των υπολογιστών</a:t>
            </a:r>
            <a:endParaRPr lang="en-US" dirty="0">
              <a:latin typeface="Arial" panose="020B0604020202020204" pitchFamily="34" charset="0"/>
              <a:cs typeface="Arial" panose="020B0604020202020204" pitchFamily="34" charset="0"/>
            </a:endParaRPr>
          </a:p>
          <a:p>
            <a:pPr lvl="1">
              <a:spcBef>
                <a:spcPts val="0"/>
              </a:spcBef>
              <a:spcAft>
                <a:spcPts val="1200"/>
              </a:spcAft>
            </a:pPr>
            <a:r>
              <a:rPr lang="el-GR" dirty="0">
                <a:latin typeface="Arial" panose="020B0604020202020204" pitchFamily="34" charset="0"/>
                <a:cs typeface="Arial" panose="020B0604020202020204" pitchFamily="34" charset="0"/>
              </a:rPr>
              <a:t>Γνώση των τρόπων να τους χρησιμοποιείτε με ασφάλεια και αποτελεσματικότητα</a:t>
            </a:r>
            <a:endParaRPr lang="en-US"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3" cstate="print"/>
          <a:srcRect l="8125" t="28125" r="27500" b="26563"/>
          <a:stretch>
            <a:fillRect/>
          </a:stretch>
        </p:blipFill>
        <p:spPr bwMode="auto">
          <a:xfrm>
            <a:off x="4267200" y="4114800"/>
            <a:ext cx="4858758" cy="2736000"/>
          </a:xfrm>
          <a:prstGeom prst="rect">
            <a:avLst/>
          </a:prstGeom>
          <a:noFill/>
          <a:ln w="9525">
            <a:noFill/>
            <a:miter lim="800000"/>
            <a:headEnd/>
            <a:tailEnd/>
          </a:ln>
        </p:spPr>
      </p:pic>
    </p:spTree>
    <p:extLst>
      <p:ext uri="{BB962C8B-B14F-4D97-AF65-F5344CB8AC3E}">
        <p14:creationId xmlns:p14="http://schemas.microsoft.com/office/powerpoint/2010/main" val="29601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p:cNvSpPr txBox="1">
            <a:spLocks/>
          </p:cNvSpPr>
          <p:nvPr/>
        </p:nvSpPr>
        <p:spPr>
          <a:xfrm>
            <a:off x="467138" y="1600200"/>
            <a:ext cx="8219662" cy="46482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spcBef>
                <a:spcPts val="0"/>
              </a:spcBef>
              <a:spcAft>
                <a:spcPts val="1200"/>
              </a:spcAft>
              <a:buClr>
                <a:srgbClr val="007FA3"/>
              </a:buClr>
              <a:buSzPct val="100000"/>
            </a:pPr>
            <a:r>
              <a:rPr lang="el-GR" dirty="0">
                <a:solidFill>
                  <a:srgbClr val="007FA3"/>
                </a:solidFill>
              </a:rPr>
              <a:t>Αποφυγή </a:t>
            </a:r>
            <a:r>
              <a:rPr lang="el-GR" dirty="0" err="1">
                <a:solidFill>
                  <a:srgbClr val="007FA3"/>
                </a:solidFill>
              </a:rPr>
              <a:t>χάκερ</a:t>
            </a:r>
            <a:r>
              <a:rPr lang="el-GR" dirty="0">
                <a:solidFill>
                  <a:srgbClr val="007FA3"/>
                </a:solidFill>
              </a:rPr>
              <a:t> και ιών </a:t>
            </a:r>
            <a:endParaRPr lang="en-US" dirty="0">
              <a:solidFill>
                <a:srgbClr val="007FA3"/>
              </a:solidFill>
            </a:endParaRPr>
          </a:p>
          <a:p>
            <a:pPr marL="256032" indent="-256032">
              <a:spcBef>
                <a:spcPts val="0"/>
              </a:spcBef>
              <a:spcAft>
                <a:spcPts val="1200"/>
              </a:spcAft>
              <a:buClr>
                <a:srgbClr val="007FA3"/>
              </a:buClr>
              <a:buSzPct val="100000"/>
            </a:pPr>
            <a:r>
              <a:rPr lang="el-GR" dirty="0">
                <a:solidFill>
                  <a:srgbClr val="007FA3"/>
                </a:solidFill>
              </a:rPr>
              <a:t>Προστασία του απορρήτου</a:t>
            </a:r>
            <a:endParaRPr lang="en-US" dirty="0">
              <a:solidFill>
                <a:srgbClr val="007FA3"/>
              </a:solidFill>
            </a:endParaRPr>
          </a:p>
          <a:p>
            <a:pPr marL="256032" indent="-256032">
              <a:spcBef>
                <a:spcPts val="0"/>
              </a:spcBef>
              <a:spcAft>
                <a:spcPts val="1200"/>
              </a:spcAft>
              <a:buClr>
                <a:srgbClr val="007FA3"/>
              </a:buClr>
              <a:buSzPct val="100000"/>
            </a:pPr>
            <a:r>
              <a:rPr lang="el-GR" dirty="0">
                <a:solidFill>
                  <a:srgbClr val="007FA3"/>
                </a:solidFill>
              </a:rPr>
              <a:t>Κατανόηση των πραγματικών κινδύνων</a:t>
            </a:r>
            <a:endParaRPr lang="en-US" dirty="0">
              <a:solidFill>
                <a:srgbClr val="007FA3"/>
              </a:solidFill>
            </a:endParaRPr>
          </a:p>
          <a:p>
            <a:pPr marL="256032" indent="-256032">
              <a:spcBef>
                <a:spcPts val="0"/>
              </a:spcBef>
              <a:spcAft>
                <a:spcPts val="1200"/>
              </a:spcAft>
              <a:buClr>
                <a:srgbClr val="007FA3"/>
              </a:buClr>
              <a:buSzPct val="100000"/>
            </a:pPr>
            <a:r>
              <a:rPr lang="el-GR" dirty="0">
                <a:solidFill>
                  <a:srgbClr val="007FA3"/>
                </a:solidFill>
              </a:rPr>
              <a:t>Συνετή χρήση του </a:t>
            </a:r>
            <a:r>
              <a:rPr lang="en-US" dirty="0">
                <a:solidFill>
                  <a:srgbClr val="007FA3"/>
                </a:solidFill>
              </a:rPr>
              <a:t>web</a:t>
            </a:r>
          </a:p>
          <a:p>
            <a:pPr marL="256032" indent="-256032">
              <a:spcBef>
                <a:spcPts val="0"/>
              </a:spcBef>
              <a:spcAft>
                <a:spcPts val="1200"/>
              </a:spcAft>
              <a:buClr>
                <a:srgbClr val="007FA3"/>
              </a:buClr>
              <a:buSzPct val="100000"/>
            </a:pPr>
            <a:r>
              <a:rPr lang="el-GR" dirty="0">
                <a:solidFill>
                  <a:srgbClr val="007FA3"/>
                </a:solidFill>
              </a:rPr>
              <a:t>Αποφυγή διαδικτυακών οχλήσεων</a:t>
            </a:r>
            <a:endParaRPr lang="en-US" dirty="0">
              <a:solidFill>
                <a:srgbClr val="007FA3"/>
              </a:solidFill>
            </a:endParaRPr>
          </a:p>
          <a:p>
            <a:pPr marL="256032" indent="-256032">
              <a:spcBef>
                <a:spcPts val="0"/>
              </a:spcBef>
              <a:spcAft>
                <a:spcPts val="1200"/>
              </a:spcAft>
              <a:buClr>
                <a:srgbClr val="007FA3"/>
              </a:buClr>
              <a:buSzPct val="100000"/>
            </a:pPr>
            <a:r>
              <a:rPr lang="el-GR" dirty="0">
                <a:solidFill>
                  <a:srgbClr val="007FA3"/>
                </a:solidFill>
              </a:rPr>
              <a:t>Ικανότητα συντήρησης, αναβάθμισης και αντιμετώπισης των προβλημάτων του υπολογιστή σας</a:t>
            </a:r>
            <a:endParaRPr lang="en-US" dirty="0">
              <a:solidFill>
                <a:srgbClr val="007FA3"/>
              </a:solidFill>
            </a:endParaRPr>
          </a:p>
        </p:txBody>
      </p:sp>
      <p:sp>
        <p:nvSpPr>
          <p:cNvPr id="6" name="Title 1"/>
          <p:cNvSpPr>
            <a:spLocks noGrp="1"/>
          </p:cNvSpPr>
          <p:nvPr>
            <p:ph type="title"/>
          </p:nvPr>
        </p:nvSpPr>
        <p:spPr>
          <a:xfrm>
            <a:off x="152400" y="211348"/>
            <a:ext cx="8839200" cy="1312652"/>
          </a:xfrm>
        </p:spPr>
        <p:txBody>
          <a:bodyPr>
            <a:noAutofit/>
          </a:bodyPr>
          <a:lstStyle/>
          <a:p>
            <a:r>
              <a:rPr lang="en-US" sz="2400" dirty="0"/>
              <a:t> </a:t>
            </a:r>
            <a:r>
              <a:rPr lang="el-GR" sz="3700" dirty="0"/>
              <a:t>Πώς η τεχνολογία θα βελτιώσει τη ζωή μας;</a:t>
            </a:r>
            <a:br>
              <a:rPr lang="en-US" sz="2400" dirty="0"/>
            </a:br>
            <a:r>
              <a:rPr lang="el-GR" sz="3200" dirty="0"/>
              <a:t>Η τεχνολογία στο σπίτι</a:t>
            </a:r>
            <a:r>
              <a:rPr lang="en-US" sz="3200" dirty="0"/>
              <a:t> (</a:t>
            </a:r>
            <a:r>
              <a:rPr lang="el-GR" sz="3200" dirty="0"/>
              <a:t>2</a:t>
            </a:r>
            <a:r>
              <a:rPr lang="en-US" sz="3200" dirty="0"/>
              <a:t> </a:t>
            </a:r>
            <a:r>
              <a:rPr lang="el-GR" sz="3200" dirty="0"/>
              <a:t>από</a:t>
            </a:r>
            <a:r>
              <a:rPr lang="en-US" sz="3200" dirty="0"/>
              <a:t> 2)</a:t>
            </a:r>
            <a:r>
              <a:rPr lang="en-US" sz="1800" dirty="0"/>
              <a:t> </a:t>
            </a:r>
            <a:br>
              <a:rPr lang="el-GR" sz="1800" dirty="0"/>
            </a:br>
            <a:r>
              <a:rPr lang="en-US" sz="1800" dirty="0"/>
              <a:t>(</a:t>
            </a:r>
            <a:r>
              <a:rPr lang="el-GR" sz="1800" dirty="0"/>
              <a:t>στόχος</a:t>
            </a:r>
            <a:r>
              <a:rPr lang="en-US" sz="1800" dirty="0"/>
              <a:t> 1.6)</a:t>
            </a:r>
          </a:p>
        </p:txBody>
      </p:sp>
    </p:spTree>
    <p:extLst>
      <p:ext uri="{BB962C8B-B14F-4D97-AF65-F5344CB8AC3E}">
        <p14:creationId xmlns:p14="http://schemas.microsoft.com/office/powerpoint/2010/main" val="107173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600200"/>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(1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
        <p:nvSpPr>
          <p:cNvPr id="3" name="Content Placeholder 2"/>
          <p:cNvSpPr>
            <a:spLocks noGrp="1"/>
          </p:cNvSpPr>
          <p:nvPr>
            <p:ph idx="1"/>
          </p:nvPr>
        </p:nvSpPr>
        <p:spPr>
          <a:xfrm>
            <a:off x="76200" y="1951037"/>
            <a:ext cx="4419601" cy="4525963"/>
          </a:xfrm>
        </p:spPr>
        <p:txBody>
          <a:bodyPr>
            <a:normAutofit fontScale="925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Λιανικό εμπόριο</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Εξόρυξη δεδομένων</a:t>
            </a:r>
            <a:endParaRPr lang="en-US" dirty="0">
              <a:latin typeface="Arial" panose="020B0604020202020204" pitchFamily="34" charset="0"/>
              <a:cs typeface="Arial" panose="020B0604020202020204" pitchFamily="34" charset="0"/>
            </a:endParaRPr>
          </a:p>
          <a:p>
            <a:pPr lvl="2">
              <a:spcBef>
                <a:spcPts val="0"/>
              </a:spcBef>
              <a:spcAft>
                <a:spcPts val="1800"/>
              </a:spcAft>
            </a:pPr>
            <a:r>
              <a:rPr lang="el-GR" dirty="0">
                <a:latin typeface="Arial" panose="020B0604020202020204" pitchFamily="34" charset="0"/>
                <a:cs typeface="Arial" panose="020B0604020202020204" pitchFamily="34" charset="0"/>
              </a:rPr>
              <a:t>Η διεργασία αναζήτησης σε τεράστιες ποσότητες δεδομένων με την ελπίδα ανακάλυψης μοτίβων</a:t>
            </a:r>
            <a:endParaRPr lang="en-US" dirty="0">
              <a:latin typeface="Arial" panose="020B0604020202020204" pitchFamily="34" charset="0"/>
              <a:cs typeface="Arial" panose="020B0604020202020204" pitchFamily="34" charset="0"/>
            </a:endParaRPr>
          </a:p>
          <a:p>
            <a:pPr lvl="2">
              <a:spcBef>
                <a:spcPts val="0"/>
              </a:spcBef>
              <a:spcAft>
                <a:spcPts val="1800"/>
              </a:spcAft>
            </a:pPr>
            <a:r>
              <a:rPr lang="el-GR" dirty="0">
                <a:latin typeface="Arial" panose="020B0604020202020204" pitchFamily="34" charset="0"/>
                <a:cs typeface="Arial" panose="020B0604020202020204" pitchFamily="34" charset="0"/>
              </a:rPr>
              <a:t>Καλύτερη ανταπόκριση στις συνήθειες κατανάλωσης</a:t>
            </a:r>
            <a:endParaRPr lang="en-US" dirty="0">
              <a:latin typeface="Arial" panose="020B0604020202020204" pitchFamily="34" charset="0"/>
              <a:cs typeface="Arial" panose="020B0604020202020204" pitchFamily="34" charset="0"/>
            </a:endParaRPr>
          </a:p>
        </p:txBody>
      </p:sp>
      <p:pic>
        <p:nvPicPr>
          <p:cNvPr id="18435" name="Picture 3"/>
          <p:cNvPicPr>
            <a:picLocks noChangeAspect="1" noChangeArrowheads="1"/>
          </p:cNvPicPr>
          <p:nvPr/>
        </p:nvPicPr>
        <p:blipFill>
          <a:blip r:embed="rId3" cstate="print"/>
          <a:srcRect/>
          <a:stretch>
            <a:fillRect/>
          </a:stretch>
        </p:blipFill>
        <p:spPr bwMode="auto">
          <a:xfrm>
            <a:off x="4495800" y="2161200"/>
            <a:ext cx="4497516" cy="4392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6828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5257800" cy="5257800"/>
          </a:xfrm>
        </p:spPr>
        <p:txBody>
          <a:bodyPr>
            <a:normAutofit fontScale="925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Τέχνες</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Πολλοί καλλιτέχνες εργάζονται αποκλειστικά με υπολογιστές</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Δημιουργία και διαχείριση διαδικτυακών τόπων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Προγράμματα χορού και μουσικής</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Εμπλουτισμός των εμπειριών των επισκεπτών σε μουσεία</a:t>
            </a:r>
            <a:endParaRPr lang="en-US" dirty="0">
              <a:latin typeface="Arial" panose="020B0604020202020204" pitchFamily="34" charset="0"/>
              <a:cs typeface="Arial" panose="020B0604020202020204" pitchFamily="34" charset="0"/>
            </a:endParaRPr>
          </a:p>
        </p:txBody>
      </p:sp>
      <p:pic>
        <p:nvPicPr>
          <p:cNvPr id="3" name="Picture 2" descr="Photo shows a person taking the picture of Mona Lisa painting through his mobile camera."/>
          <p:cNvPicPr>
            <a:picLocks noChangeAspect="1"/>
          </p:cNvPicPr>
          <p:nvPr/>
        </p:nvPicPr>
        <p:blipFill>
          <a:blip r:embed="rId3" cstate="print"/>
          <a:stretch>
            <a:fillRect/>
          </a:stretch>
        </p:blipFill>
        <p:spPr>
          <a:xfrm>
            <a:off x="5719618" y="1896152"/>
            <a:ext cx="3306095" cy="3557509"/>
          </a:xfrm>
          <a:prstGeom prst="rect">
            <a:avLst/>
          </a:prstGeom>
        </p:spPr>
      </p:pic>
      <p:sp>
        <p:nvSpPr>
          <p:cNvPr id="9" name="Title 1"/>
          <p:cNvSpPr>
            <a:spLocks noGrp="1"/>
          </p:cNvSpPr>
          <p:nvPr>
            <p:ph type="title"/>
          </p:nvPr>
        </p:nvSpPr>
        <p:spPr>
          <a:xfrm>
            <a:off x="457200" y="2875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2</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35782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5181600" cy="5181600"/>
          </a:xfrm>
        </p:spPr>
        <p:txBody>
          <a:bodyPr numCol="1">
            <a:normAutofit fontScale="92500" lnSpcReduction="10000"/>
          </a:bodyPr>
          <a:lstStyle/>
          <a:p>
            <a:pPr>
              <a:spcBef>
                <a:spcPts val="0"/>
              </a:spcBef>
              <a:spcAft>
                <a:spcPts val="1200"/>
              </a:spcAft>
            </a:pPr>
            <a:r>
              <a:rPr lang="el-GR" dirty="0">
                <a:solidFill>
                  <a:srgbClr val="007FA3"/>
                </a:solidFill>
                <a:latin typeface="Arial" panose="020B0604020202020204" pitchFamily="34" charset="0"/>
                <a:cs typeface="Arial" panose="020B0604020202020204" pitchFamily="34" charset="0"/>
              </a:rPr>
              <a:t>Εκπαίδευση</a:t>
            </a:r>
            <a:endParaRPr lang="en-US" dirty="0">
              <a:solidFill>
                <a:srgbClr val="007FA3"/>
              </a:solidFill>
              <a:latin typeface="Arial" panose="020B0604020202020204" pitchFamily="34" charset="0"/>
              <a:cs typeface="Arial" panose="020B0604020202020204" pitchFamily="34" charset="0"/>
            </a:endParaRPr>
          </a:p>
          <a:p>
            <a:pPr lvl="1">
              <a:lnSpc>
                <a:spcPct val="110000"/>
              </a:lnSpc>
              <a:spcBef>
                <a:spcPts val="0"/>
              </a:spcBef>
              <a:spcAft>
                <a:spcPts val="1200"/>
              </a:spcAft>
            </a:pPr>
            <a:r>
              <a:rPr lang="el-GR" dirty="0">
                <a:latin typeface="Arial" panose="020B0604020202020204" pitchFamily="34" charset="0"/>
                <a:cs typeface="Arial" panose="020B0604020202020204" pitchFamily="34" charset="0"/>
              </a:rPr>
              <a:t>Λογισμικό διαχείρισης μαθημάτων</a:t>
            </a:r>
            <a:endParaRPr lang="en-US" dirty="0">
              <a:latin typeface="Arial" panose="020B0604020202020204" pitchFamily="34" charset="0"/>
              <a:cs typeface="Arial" panose="020B0604020202020204" pitchFamily="34" charset="0"/>
            </a:endParaRPr>
          </a:p>
          <a:p>
            <a:pPr lvl="2">
              <a:lnSpc>
                <a:spcPct val="110000"/>
              </a:lnSpc>
              <a:spcBef>
                <a:spcPts val="0"/>
              </a:spcBef>
              <a:spcAft>
                <a:spcPts val="1200"/>
              </a:spcAft>
            </a:pPr>
            <a:r>
              <a:rPr lang="en-US" dirty="0">
                <a:latin typeface="Arial" panose="020B0604020202020204" pitchFamily="34" charset="0"/>
                <a:cs typeface="Arial" panose="020B0604020202020204" pitchFamily="34" charset="0"/>
              </a:rPr>
              <a:t>Blackboard</a:t>
            </a:r>
          </a:p>
          <a:p>
            <a:pPr lvl="2">
              <a:lnSpc>
                <a:spcPct val="110000"/>
              </a:lnSpc>
              <a:spcBef>
                <a:spcPts val="0"/>
              </a:spcBef>
              <a:spcAft>
                <a:spcPts val="1200"/>
              </a:spcAft>
            </a:pPr>
            <a:r>
              <a:rPr lang="en-US" dirty="0">
                <a:latin typeface="Arial" panose="020B0604020202020204" pitchFamily="34" charset="0"/>
                <a:cs typeface="Arial" panose="020B0604020202020204" pitchFamily="34" charset="0"/>
              </a:rPr>
              <a:t>Moodle</a:t>
            </a:r>
          </a:p>
          <a:p>
            <a:pPr lvl="1">
              <a:lnSpc>
                <a:spcPct val="110000"/>
              </a:lnSpc>
              <a:spcBef>
                <a:spcPts val="0"/>
              </a:spcBef>
              <a:spcAft>
                <a:spcPts val="1200"/>
              </a:spcAft>
            </a:pPr>
            <a:r>
              <a:rPr lang="el-GR" dirty="0">
                <a:latin typeface="Arial" panose="020B0604020202020204" pitchFamily="34" charset="0"/>
                <a:cs typeface="Arial" panose="020B0604020202020204" pitchFamily="34" charset="0"/>
              </a:rPr>
              <a:t>Εργαλείο έρευνας</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1200"/>
              </a:spcAft>
            </a:pPr>
            <a:r>
              <a:rPr lang="el-GR" dirty="0">
                <a:latin typeface="Arial" panose="020B0604020202020204" pitchFamily="34" charset="0"/>
                <a:cs typeface="Arial" panose="020B0604020202020204" pitchFamily="34" charset="0"/>
              </a:rPr>
              <a:t>Προσομοιώσεις και προγράμματα λογισμικού καθοδήγησης </a:t>
            </a:r>
            <a:endParaRPr lang="en-US" dirty="0">
              <a:latin typeface="Arial" panose="020B0604020202020204" pitchFamily="34" charset="0"/>
              <a:cs typeface="Arial" panose="020B0604020202020204" pitchFamily="34" charset="0"/>
            </a:endParaRPr>
          </a:p>
          <a:p>
            <a:pPr lvl="1">
              <a:spcBef>
                <a:spcPts val="0"/>
              </a:spcBef>
              <a:spcAft>
                <a:spcPts val="1200"/>
              </a:spcAft>
            </a:pPr>
            <a:r>
              <a:rPr lang="el-GR" dirty="0">
                <a:latin typeface="Arial" panose="020B0604020202020204" pitchFamily="34" charset="0"/>
                <a:cs typeface="Arial" panose="020B0604020202020204" pitchFamily="34" charset="0"/>
              </a:rPr>
              <a:t>Διαδικτυακοί τόποι για εικονικές ξεναγήσεις</a:t>
            </a:r>
            <a:endParaRPr lang="en-US" dirty="0">
              <a:latin typeface="Arial" panose="020B0604020202020204" pitchFamily="34" charset="0"/>
              <a:cs typeface="Arial" panose="020B0604020202020204" pitchFamily="34" charset="0"/>
            </a:endParaRPr>
          </a:p>
        </p:txBody>
      </p:sp>
      <p:pic>
        <p:nvPicPr>
          <p:cNvPr id="2" name="Picture 1" descr="Screen shows view of the human skull indicating that internet supports sophisticated learning resources."/>
          <p:cNvPicPr>
            <a:picLocks noChangeAspect="1"/>
          </p:cNvPicPr>
          <p:nvPr/>
        </p:nvPicPr>
        <p:blipFill>
          <a:blip r:embed="rId3" cstate="print"/>
          <a:stretch>
            <a:fillRect/>
          </a:stretch>
        </p:blipFill>
        <p:spPr>
          <a:xfrm>
            <a:off x="4800600" y="2209800"/>
            <a:ext cx="4048125" cy="3131568"/>
          </a:xfrm>
          <a:prstGeom prst="rect">
            <a:avLst/>
          </a:prstGeom>
        </p:spPr>
      </p:pic>
      <p:sp>
        <p:nvSpPr>
          <p:cNvPr id="6" name="Title 1"/>
          <p:cNvSpPr>
            <a:spLocks noGrp="1"/>
          </p:cNvSpPr>
          <p:nvPr>
            <p:ph type="title"/>
          </p:nvPr>
        </p:nvSpPr>
        <p:spPr>
          <a:xfrm>
            <a:off x="457200" y="2875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3</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62720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hoto shows four stages in which a skull is identified as a human being after addition of layers of muscles, fat, and skin to the skull. "/>
          <p:cNvPicPr>
            <a:picLocks noChangeAspect="1"/>
          </p:cNvPicPr>
          <p:nvPr/>
        </p:nvPicPr>
        <p:blipFill>
          <a:blip r:embed="rId3" cstate="print"/>
          <a:stretch>
            <a:fillRect/>
          </a:stretch>
        </p:blipFill>
        <p:spPr>
          <a:xfrm>
            <a:off x="3858749" y="3139800"/>
            <a:ext cx="4980451" cy="2880000"/>
          </a:xfrm>
          <a:prstGeom prst="rect">
            <a:avLst/>
          </a:prstGeom>
        </p:spPr>
      </p:pic>
      <p:sp>
        <p:nvSpPr>
          <p:cNvPr id="3" name="Content Placeholder 2"/>
          <p:cNvSpPr>
            <a:spLocks noGrp="1"/>
          </p:cNvSpPr>
          <p:nvPr>
            <p:ph idx="1"/>
          </p:nvPr>
        </p:nvSpPr>
        <p:spPr>
          <a:xfrm>
            <a:off x="152400" y="1828801"/>
            <a:ext cx="3733800" cy="3428999"/>
          </a:xfrm>
        </p:spPr>
        <p:txBody>
          <a:bodyPr>
            <a:normAutofit fontScale="92500" lnSpcReduction="100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Επιβολή του νόμου</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Εξιχνίαση εγκλημάτων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Βάσεις δεδομένων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Ηλεκτρονική εγκληματολογία</a:t>
            </a:r>
            <a:endParaRPr lang="en-US"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57200" y="2875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4</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22629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52600"/>
            <a:ext cx="5486400" cy="4724399"/>
          </a:xfrm>
        </p:spPr>
        <p:txBody>
          <a:bodyPr>
            <a:normAutofit fontScale="92500"/>
          </a:bodyPr>
          <a:lstStyle/>
          <a:p>
            <a:pPr>
              <a:spcBef>
                <a:spcPts val="0"/>
              </a:spcBef>
              <a:spcAft>
                <a:spcPts val="1200"/>
              </a:spcAft>
            </a:pPr>
            <a:r>
              <a:rPr lang="el-GR" dirty="0">
                <a:solidFill>
                  <a:srgbClr val="007FA3"/>
                </a:solidFill>
                <a:latin typeface="Arial" panose="020B0604020202020204" pitchFamily="34" charset="0"/>
                <a:cs typeface="Arial" panose="020B0604020202020204" pitchFamily="34" charset="0"/>
              </a:rPr>
              <a:t>Ιατρική</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200"/>
              </a:spcAft>
            </a:pPr>
            <a:r>
              <a:rPr lang="el-GR" dirty="0">
                <a:latin typeface="Arial" panose="020B0604020202020204" pitchFamily="34" charset="0"/>
                <a:cs typeface="Arial" panose="020B0604020202020204" pitchFamily="34" charset="0"/>
              </a:rPr>
              <a:t>Σύγχρονη έρευνα για τα </a:t>
            </a:r>
            <a:r>
              <a:rPr lang="el-GR" dirty="0" err="1">
                <a:latin typeface="Arial" panose="020B0604020202020204" pitchFamily="34" charset="0"/>
                <a:cs typeface="Arial" panose="020B0604020202020204" pitchFamily="34" charset="0"/>
              </a:rPr>
              <a:t>βιοϊατρικά</a:t>
            </a:r>
            <a:r>
              <a:rPr lang="el-GR" dirty="0">
                <a:latin typeface="Arial" panose="020B0604020202020204" pitchFamily="34" charset="0"/>
                <a:cs typeface="Arial" panose="020B0604020202020204" pitchFamily="34" charset="0"/>
              </a:rPr>
              <a:t> τσιπ</a:t>
            </a:r>
          </a:p>
          <a:p>
            <a:pPr lvl="2">
              <a:spcBef>
                <a:spcPts val="0"/>
              </a:spcBef>
              <a:spcAft>
                <a:spcPts val="1200"/>
              </a:spcAft>
            </a:pPr>
            <a:r>
              <a:rPr lang="el-GR" dirty="0">
                <a:latin typeface="Arial" panose="020B0604020202020204" pitchFamily="34" charset="0"/>
                <a:cs typeface="Arial" panose="020B0604020202020204" pitchFamily="34" charset="0"/>
              </a:rPr>
              <a:t>Παρέχουν τεχνολογικές λύσεις σε προβλήματα του οργανισμού μας</a:t>
            </a:r>
            <a:endParaRPr lang="en-US" dirty="0">
              <a:latin typeface="Arial" panose="020B0604020202020204" pitchFamily="34" charset="0"/>
              <a:cs typeface="Arial" panose="020B0604020202020204" pitchFamily="34" charset="0"/>
            </a:endParaRPr>
          </a:p>
          <a:p>
            <a:pPr lvl="2">
              <a:spcBef>
                <a:spcPts val="0"/>
              </a:spcBef>
              <a:spcAft>
                <a:spcPts val="1200"/>
              </a:spcAft>
            </a:pPr>
            <a:r>
              <a:rPr lang="el-GR" dirty="0">
                <a:latin typeface="Arial" panose="020B0604020202020204" pitchFamily="34" charset="0"/>
                <a:cs typeface="Arial" panose="020B0604020202020204" pitchFamily="34" charset="0"/>
              </a:rPr>
              <a:t>Επαλήθευση της ταυτότητας και των ιατρικών στοιχείων ενός ατόμου</a:t>
            </a:r>
            <a:endParaRPr lang="en-US" dirty="0">
              <a:latin typeface="Arial" panose="020B0604020202020204" pitchFamily="34" charset="0"/>
              <a:cs typeface="Arial" panose="020B0604020202020204" pitchFamily="34" charset="0"/>
            </a:endParaRPr>
          </a:p>
          <a:p>
            <a:pPr lvl="2">
              <a:spcBef>
                <a:spcPts val="0"/>
              </a:spcBef>
              <a:spcAft>
                <a:spcPts val="1200"/>
              </a:spcAft>
            </a:pPr>
            <a:r>
              <a:rPr lang="el-GR" dirty="0">
                <a:latin typeface="Arial" panose="020B0604020202020204" pitchFamily="34" charset="0"/>
                <a:cs typeface="Arial" panose="020B0604020202020204" pitchFamily="34" charset="0"/>
              </a:rPr>
              <a:t>Χρησιμοποιούνται για την ασφάλεια όσων πάσχουν από τη νόσο </a:t>
            </a:r>
            <a:r>
              <a:rPr lang="el-GR" dirty="0" err="1">
                <a:latin typeface="Arial" panose="020B0604020202020204" pitchFamily="34" charset="0"/>
                <a:cs typeface="Arial" panose="020B0604020202020204" pitchFamily="34" charset="0"/>
              </a:rPr>
              <a:t>Αλτσχάιμερ</a:t>
            </a:r>
            <a:endParaRPr lang="en-US" dirty="0">
              <a:latin typeface="Arial" panose="020B0604020202020204" pitchFamily="34" charset="0"/>
              <a:cs typeface="Arial" panose="020B0604020202020204" pitchFamily="34" charset="0"/>
            </a:endParaRPr>
          </a:p>
        </p:txBody>
      </p:sp>
      <p:pic>
        <p:nvPicPr>
          <p:cNvPr id="2" name="Picture 1" descr="Photo shows a person holding a digital capsule which has glittery surface."/>
          <p:cNvPicPr>
            <a:picLocks noChangeAspect="1"/>
          </p:cNvPicPr>
          <p:nvPr/>
        </p:nvPicPr>
        <p:blipFill>
          <a:blip r:embed="rId3" cstate="print"/>
          <a:stretch>
            <a:fillRect/>
          </a:stretch>
        </p:blipFill>
        <p:spPr>
          <a:xfrm>
            <a:off x="5638800" y="3657599"/>
            <a:ext cx="3382295" cy="2494925"/>
          </a:xfrm>
          <a:prstGeom prst="rect">
            <a:avLst/>
          </a:prstGeom>
        </p:spPr>
      </p:pic>
      <p:sp>
        <p:nvSpPr>
          <p:cNvPr id="7" name="Title 1"/>
          <p:cNvSpPr>
            <a:spLocks noGrp="1"/>
          </p:cNvSpPr>
          <p:nvPr>
            <p:ph type="title"/>
          </p:nvPr>
        </p:nvSpPr>
        <p:spPr>
          <a:xfrm>
            <a:off x="457200" y="2113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5</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415371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229600" cy="2438400"/>
          </a:xfrm>
        </p:spPr>
        <p:txBody>
          <a:bodyPr>
            <a:normAutofit/>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Επιστήμη</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Οι προσομοιώσεις χρησιμοποιούνται</a:t>
            </a:r>
            <a:r>
              <a:rPr lang="en-US" dirty="0">
                <a:latin typeface="Arial" panose="020B0604020202020204" pitchFamily="34" charset="0"/>
                <a:cs typeface="Arial" panose="020B0604020202020204" pitchFamily="34" charset="0"/>
              </a:rPr>
              <a:t>:</a:t>
            </a:r>
          </a:p>
          <a:p>
            <a:pPr lvl="2">
              <a:spcBef>
                <a:spcPts val="0"/>
              </a:spcBef>
              <a:spcAft>
                <a:spcPts val="1800"/>
              </a:spcAft>
            </a:pPr>
            <a:r>
              <a:rPr lang="el-GR" dirty="0">
                <a:latin typeface="Arial" panose="020B0604020202020204" pitchFamily="34" charset="0"/>
                <a:cs typeface="Arial" panose="020B0604020202020204" pitchFamily="34" charset="0"/>
              </a:rPr>
              <a:t>Στην πρόγνωση του καιρού</a:t>
            </a:r>
            <a:endParaRPr lang="en-US" dirty="0">
              <a:latin typeface="Arial" panose="020B0604020202020204" pitchFamily="34" charset="0"/>
              <a:cs typeface="Arial" panose="020B0604020202020204" pitchFamily="34" charset="0"/>
            </a:endParaRPr>
          </a:p>
          <a:p>
            <a:pPr lvl="2">
              <a:spcBef>
                <a:spcPts val="0"/>
              </a:spcBef>
              <a:spcAft>
                <a:spcPts val="1800"/>
              </a:spcAft>
            </a:pPr>
            <a:r>
              <a:rPr lang="el-GR" dirty="0">
                <a:latin typeface="Arial" panose="020B0604020202020204" pitchFamily="34" charset="0"/>
                <a:cs typeface="Arial" panose="020B0604020202020204" pitchFamily="34" charset="0"/>
              </a:rPr>
              <a:t>Στην αρχαιολογία</a:t>
            </a:r>
            <a:endParaRPr lang="en-US" dirty="0">
              <a:latin typeface="Arial" panose="020B0604020202020204" pitchFamily="34" charset="0"/>
              <a:cs typeface="Arial" panose="020B0604020202020204" pitchFamily="34" charset="0"/>
            </a:endParaRPr>
          </a:p>
        </p:txBody>
      </p:sp>
      <p:pic>
        <p:nvPicPr>
          <p:cNvPr id="2" name="Picture 1" descr="Photo shows two kids standing in front of virtually created ancient sites."/>
          <p:cNvPicPr>
            <a:picLocks noChangeAspect="1"/>
          </p:cNvPicPr>
          <p:nvPr/>
        </p:nvPicPr>
        <p:blipFill>
          <a:blip r:embed="rId3" cstate="print"/>
          <a:stretch>
            <a:fillRect/>
          </a:stretch>
        </p:blipFill>
        <p:spPr>
          <a:xfrm>
            <a:off x="4208744" y="4338000"/>
            <a:ext cx="4935256" cy="2520000"/>
          </a:xfrm>
          <a:prstGeom prst="rect">
            <a:avLst/>
          </a:prstGeom>
        </p:spPr>
      </p:pic>
      <p:sp>
        <p:nvSpPr>
          <p:cNvPr id="7" name="Title 1"/>
          <p:cNvSpPr>
            <a:spLocks noGrp="1"/>
          </p:cNvSpPr>
          <p:nvPr>
            <p:ph type="title"/>
          </p:nvPr>
        </p:nvSpPr>
        <p:spPr>
          <a:xfrm>
            <a:off x="457200" y="2875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6</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28334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3733800" cy="4525963"/>
          </a:xfrm>
        </p:spPr>
        <p:txBody>
          <a:bodyPr>
            <a:normAutofit/>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Ψυχολογία</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n-US" dirty="0">
                <a:latin typeface="Arial" panose="020B0604020202020204" pitchFamily="34" charset="0"/>
                <a:cs typeface="Arial" panose="020B0604020202020204" pitchFamily="34" charset="0"/>
              </a:rPr>
              <a:t>MACH</a:t>
            </a:r>
            <a:r>
              <a:rPr lang="el-GR"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rPr>
              <a:t>My Automated Conversation CoacH</a:t>
            </a:r>
          </a:p>
          <a:p>
            <a:pPr lvl="1">
              <a:spcBef>
                <a:spcPts val="0"/>
              </a:spcBef>
              <a:spcAft>
                <a:spcPts val="1800"/>
              </a:spcAft>
            </a:pPr>
            <a:r>
              <a:rPr lang="el-GR" dirty="0">
                <a:latin typeface="Arial" panose="020B0604020202020204" pitchFamily="34" charset="0"/>
                <a:cs typeface="Arial" panose="020B0604020202020204" pitchFamily="34" charset="0"/>
              </a:rPr>
              <a:t>Συναισθηματική πληροφορική</a:t>
            </a:r>
            <a:endParaRPr lang="en-US" dirty="0">
              <a:latin typeface="Arial" panose="020B0604020202020204" pitchFamily="34" charset="0"/>
              <a:cs typeface="Arial" panose="020B0604020202020204" pitchFamily="34" charset="0"/>
            </a:endParaRPr>
          </a:p>
        </p:txBody>
      </p:sp>
      <p:pic>
        <p:nvPicPr>
          <p:cNvPr id="2" name="Picture 1" descr="Photo shows a man making conversation with woman through video calling."/>
          <p:cNvPicPr>
            <a:picLocks noChangeAspect="1"/>
          </p:cNvPicPr>
          <p:nvPr/>
        </p:nvPicPr>
        <p:blipFill>
          <a:blip r:embed="rId3" cstate="print"/>
          <a:stretch>
            <a:fillRect/>
          </a:stretch>
        </p:blipFill>
        <p:spPr>
          <a:xfrm>
            <a:off x="3657600" y="2285473"/>
            <a:ext cx="5351477" cy="3744000"/>
          </a:xfrm>
          <a:prstGeom prst="rect">
            <a:avLst/>
          </a:prstGeom>
        </p:spPr>
      </p:pic>
      <p:sp>
        <p:nvSpPr>
          <p:cNvPr id="10" name="Title 1"/>
          <p:cNvSpPr>
            <a:spLocks noGrp="1"/>
          </p:cNvSpPr>
          <p:nvPr>
            <p:ph type="title"/>
          </p:nvPr>
        </p:nvSpPr>
        <p:spPr>
          <a:xfrm>
            <a:off x="457200" y="211348"/>
            <a:ext cx="8229600" cy="1312652"/>
          </a:xfrm>
        </p:spPr>
        <p:txBody>
          <a:bodyPr>
            <a:normAutofit fontScale="90000"/>
          </a:bodyPr>
          <a:lstStyle/>
          <a:p>
            <a:r>
              <a:rPr lang="el-GR" dirty="0"/>
              <a:t>Η τεχνολογία και η καριέρα</a:t>
            </a:r>
            <a:br>
              <a:rPr lang="en-US" dirty="0"/>
            </a:br>
            <a:r>
              <a:rPr lang="el-GR" sz="3000" dirty="0"/>
              <a:t>Ο αντίκτυπος της γνώσης υπολογιστών</a:t>
            </a:r>
            <a:br>
              <a:rPr lang="el-GR" sz="3000" dirty="0"/>
            </a:br>
            <a:r>
              <a:rPr lang="el-GR" sz="3000" dirty="0"/>
              <a:t>στην καριέρα σας</a:t>
            </a:r>
            <a:r>
              <a:rPr lang="en-US" sz="3000" dirty="0"/>
              <a:t> (</a:t>
            </a:r>
            <a:r>
              <a:rPr lang="el-GR" sz="3000" dirty="0"/>
              <a:t>7</a:t>
            </a:r>
            <a:r>
              <a:rPr lang="en-US" sz="3000" dirty="0"/>
              <a:t> </a:t>
            </a:r>
            <a:r>
              <a:rPr lang="el-GR" sz="3000" dirty="0"/>
              <a:t>από</a:t>
            </a:r>
            <a:r>
              <a:rPr lang="en-US" sz="3000" dirty="0"/>
              <a:t> 7)</a:t>
            </a:r>
            <a:br>
              <a:rPr lang="en-US" sz="3000" dirty="0"/>
            </a:br>
            <a:r>
              <a:rPr lang="en-US" sz="2000" dirty="0"/>
              <a:t>(</a:t>
            </a:r>
            <a:r>
              <a:rPr lang="el-GR" sz="2000" dirty="0"/>
              <a:t>Στόχος</a:t>
            </a:r>
            <a:r>
              <a:rPr lang="en-US" sz="2000" dirty="0"/>
              <a:t> 1.7)</a:t>
            </a:r>
            <a:endParaRPr lang="en-US" sz="3000" dirty="0"/>
          </a:p>
        </p:txBody>
      </p:sp>
    </p:spTree>
    <p:extLst>
      <p:ext uri="{BB962C8B-B14F-4D97-AF65-F5344CB8AC3E}">
        <p14:creationId xmlns:p14="http://schemas.microsoft.com/office/powerpoint/2010/main" val="329708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0"/>
            <a:ext cx="8686800" cy="1600200"/>
          </a:xfrm>
        </p:spPr>
        <p:txBody>
          <a:bodyPr>
            <a:normAutofit/>
          </a:bodyPr>
          <a:lstStyle/>
          <a:p>
            <a:r>
              <a:rPr lang="el-GR" dirty="0"/>
              <a:t>Η τεχνολογία και η ηθική</a:t>
            </a:r>
            <a:br>
              <a:rPr lang="en-US" sz="3600" dirty="0"/>
            </a:br>
            <a:r>
              <a:rPr lang="el-GR" sz="3200" dirty="0"/>
              <a:t>Ορισμός της ηθικής</a:t>
            </a:r>
            <a:r>
              <a:rPr lang="en-US" sz="3200" dirty="0"/>
              <a:t> </a:t>
            </a:r>
            <a:r>
              <a:rPr lang="el-GR" sz="2000" dirty="0"/>
              <a:t>(Στόχος</a:t>
            </a:r>
            <a:r>
              <a:rPr lang="en-US" sz="2000" dirty="0"/>
              <a:t> 1.</a:t>
            </a:r>
            <a:r>
              <a:rPr lang="el-GR" sz="2000" dirty="0"/>
              <a:t>8</a:t>
            </a:r>
            <a:r>
              <a:rPr lang="en-US" sz="2000" dirty="0"/>
              <a:t>)</a:t>
            </a:r>
            <a:endParaRPr lang="en-US" sz="3000" dirty="0"/>
          </a:p>
        </p:txBody>
      </p:sp>
      <p:sp>
        <p:nvSpPr>
          <p:cNvPr id="3" name="Content Placeholder 2"/>
          <p:cNvSpPr>
            <a:spLocks noGrp="1"/>
          </p:cNvSpPr>
          <p:nvPr>
            <p:ph idx="1"/>
          </p:nvPr>
        </p:nvSpPr>
        <p:spPr>
          <a:xfrm>
            <a:off x="152399" y="1722437"/>
            <a:ext cx="3960847" cy="4525963"/>
          </a:xfrm>
        </p:spPr>
        <p:txBody>
          <a:bodyPr>
            <a:normAutofit/>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Συστήματα ηθικής</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Διαφορά μεταξύ νόμων και ηθικής</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Διαφορά μεταξύ αντιδεοντολογικής συμπεριφοράς και ανήθικης συμπεριφοράς</a:t>
            </a:r>
            <a:endParaRPr lang="en-US" dirty="0">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3" cstate="print"/>
          <a:srcRect l="11006" t="16933" r="29727" b="4750"/>
          <a:stretch>
            <a:fillRect/>
          </a:stretch>
        </p:blipFill>
        <p:spPr bwMode="auto">
          <a:xfrm>
            <a:off x="4258088" y="1625400"/>
            <a:ext cx="4733512" cy="5004000"/>
          </a:xfrm>
          <a:prstGeom prst="rect">
            <a:avLst/>
          </a:prstGeom>
          <a:noFill/>
          <a:ln w="9525">
            <a:noFill/>
            <a:miter lim="800000"/>
            <a:headEnd/>
            <a:tailEnd/>
          </a:ln>
        </p:spPr>
      </p:pic>
    </p:spTree>
    <p:extLst>
      <p:ext uri="{BB962C8B-B14F-4D97-AF65-F5344CB8AC3E}">
        <p14:creationId xmlns:p14="http://schemas.microsoft.com/office/powerpoint/2010/main" val="9051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382000" cy="793726"/>
          </a:xfrm>
        </p:spPr>
        <p:txBody>
          <a:bodyPr anchor="ctr">
            <a:normAutofit fontScale="90000"/>
          </a:bodyPr>
          <a:lstStyle/>
          <a:p>
            <a:r>
              <a:rPr lang="el-GR" sz="4000" b="1" i="1" dirty="0"/>
              <a:t>Πώς θα θέσετε την τεχνολογία </a:t>
            </a:r>
            <a:br>
              <a:rPr lang="el-GR" sz="4000" b="1" i="1" dirty="0"/>
            </a:br>
            <a:r>
              <a:rPr lang="el-GR" sz="4000" b="1" i="1" dirty="0"/>
              <a:t>σε λειτουργία;</a:t>
            </a:r>
            <a:endParaRPr lang="en-US" sz="4000" b="1" i="1" dirty="0"/>
          </a:p>
        </p:txBody>
      </p:sp>
      <p:sp>
        <p:nvSpPr>
          <p:cNvPr id="3" name="Subtitle 2"/>
          <p:cNvSpPr>
            <a:spLocks noGrp="1"/>
          </p:cNvSpPr>
          <p:nvPr>
            <p:ph type="subTitle" idx="1"/>
          </p:nvPr>
        </p:nvSpPr>
        <p:spPr>
          <a:xfrm>
            <a:off x="304800" y="2514600"/>
            <a:ext cx="8686800" cy="1828800"/>
          </a:xfrm>
        </p:spPr>
        <p:txBody>
          <a:bodyPr>
            <a:noAutofit/>
          </a:bodyPr>
          <a:lstStyle/>
          <a:p>
            <a:pPr marL="342900" indent="-342900">
              <a:spcAft>
                <a:spcPts val="2400"/>
              </a:spcAft>
              <a:buFont typeface="Arial" panose="020B0604020202020204" pitchFamily="34" charset="0"/>
              <a:buChar char="•"/>
            </a:pPr>
            <a:r>
              <a:rPr lang="el-GR" dirty="0">
                <a:latin typeface="Arial" panose="020B0604020202020204" pitchFamily="34" charset="0"/>
                <a:cs typeface="Arial" panose="020B0604020202020204" pitchFamily="34" charset="0"/>
              </a:rPr>
              <a:t>Η τεχνολογία σε παγκόσμιο επίπεδο</a:t>
            </a:r>
            <a:endParaRPr lang="en-US" sz="3200" dirty="0">
              <a:latin typeface="Arial" panose="020B0604020202020204" pitchFamily="34" charset="0"/>
              <a:cs typeface="Arial" panose="020B0604020202020204" pitchFamily="34" charset="0"/>
            </a:endParaRPr>
          </a:p>
          <a:p>
            <a:pPr marL="342900" indent="-342900">
              <a:spcAft>
                <a:spcPts val="2400"/>
              </a:spcAft>
              <a:buFont typeface="Arial" panose="020B0604020202020204" pitchFamily="34" charset="0"/>
              <a:buChar char="•"/>
            </a:pPr>
            <a:r>
              <a:rPr lang="el-GR" dirty="0">
                <a:latin typeface="Arial" panose="020B0604020202020204" pitchFamily="34" charset="0"/>
                <a:cs typeface="Arial" panose="020B0604020202020204" pitchFamily="34" charset="0"/>
              </a:rPr>
              <a:t>Η τεχνολογία και η κοινωνία μας</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4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r="2926"/>
          <a:stretch>
            <a:fillRect/>
          </a:stretch>
        </p:blipFill>
        <p:spPr bwMode="auto">
          <a:xfrm>
            <a:off x="4624711" y="2980800"/>
            <a:ext cx="4366889" cy="3420000"/>
          </a:xfrm>
          <a:prstGeom prst="rect">
            <a:avLst/>
          </a:prstGeom>
          <a:noFill/>
          <a:ln w="9525">
            <a:noFill/>
            <a:miter lim="800000"/>
            <a:headEnd/>
            <a:tailEnd/>
          </a:ln>
        </p:spPr>
      </p:pic>
      <p:sp>
        <p:nvSpPr>
          <p:cNvPr id="9" name="Title 3"/>
          <p:cNvSpPr>
            <a:spLocks noGrp="1"/>
          </p:cNvSpPr>
          <p:nvPr>
            <p:ph type="title"/>
          </p:nvPr>
        </p:nvSpPr>
        <p:spPr>
          <a:xfrm>
            <a:off x="457200" y="0"/>
            <a:ext cx="8686800" cy="1600200"/>
          </a:xfrm>
        </p:spPr>
        <p:txBody>
          <a:bodyPr>
            <a:normAutofit/>
          </a:bodyPr>
          <a:lstStyle/>
          <a:p>
            <a:r>
              <a:rPr lang="el-GR" dirty="0"/>
              <a:t>Η τεχνολογία και η ηθική </a:t>
            </a:r>
            <a:br>
              <a:rPr lang="en-US" sz="3600" dirty="0"/>
            </a:br>
            <a:r>
              <a:rPr lang="el-GR" sz="3600" dirty="0"/>
              <a:t> Προσωπική ηθική</a:t>
            </a:r>
            <a:r>
              <a:rPr lang="en-US" sz="3200" dirty="0"/>
              <a:t> (1 </a:t>
            </a:r>
            <a:r>
              <a:rPr lang="el-GR" sz="3200" dirty="0"/>
              <a:t>από</a:t>
            </a:r>
            <a:r>
              <a:rPr lang="en-US" sz="3200" dirty="0"/>
              <a:t> 2) </a:t>
            </a:r>
            <a:r>
              <a:rPr lang="en-US" sz="2000" dirty="0"/>
              <a:t>(</a:t>
            </a:r>
            <a:r>
              <a:rPr lang="el-GR" sz="2000" dirty="0"/>
              <a:t>Στόχος </a:t>
            </a:r>
            <a:r>
              <a:rPr lang="en-US" sz="2000" dirty="0"/>
              <a:t>1.9)</a:t>
            </a:r>
            <a:endParaRPr lang="en-US" sz="3000" dirty="0"/>
          </a:p>
        </p:txBody>
      </p:sp>
      <p:sp>
        <p:nvSpPr>
          <p:cNvPr id="3" name="Content Placeholder 2"/>
          <p:cNvSpPr>
            <a:spLocks noGrp="1"/>
          </p:cNvSpPr>
          <p:nvPr>
            <p:ph idx="1"/>
          </p:nvPr>
        </p:nvSpPr>
        <p:spPr>
          <a:xfrm>
            <a:off x="76200" y="1600200"/>
            <a:ext cx="4724400" cy="5181600"/>
          </a:xfrm>
        </p:spPr>
        <p:txBody>
          <a:bodyPr>
            <a:normAutofit fontScale="92500" lnSpcReduction="20000"/>
          </a:bodyPr>
          <a:lstStyle/>
          <a:p>
            <a:pPr>
              <a:lnSpc>
                <a:spcPct val="110000"/>
              </a:lnSpc>
              <a:spcBef>
                <a:spcPts val="0"/>
              </a:spcBef>
              <a:spcAft>
                <a:spcPts val="600"/>
              </a:spcAft>
            </a:pPr>
            <a:r>
              <a:rPr lang="el-GR" dirty="0">
                <a:solidFill>
                  <a:srgbClr val="007FA3"/>
                </a:solidFill>
                <a:latin typeface="Arial" panose="020B0604020202020204" pitchFamily="34" charset="0"/>
                <a:cs typeface="Arial" panose="020B0604020202020204" pitchFamily="34" charset="0"/>
              </a:rPr>
              <a:t>Καθορισμός της προσωπικής ηθικής</a:t>
            </a:r>
            <a:endParaRPr lang="en-US" dirty="0">
              <a:solidFill>
                <a:srgbClr val="007FA3"/>
              </a:solidFill>
              <a:latin typeface="Arial" panose="020B0604020202020204" pitchFamily="34" charset="0"/>
              <a:cs typeface="Arial" panose="020B0604020202020204" pitchFamily="34" charset="0"/>
            </a:endParaRPr>
          </a:p>
          <a:p>
            <a:pPr lvl="1">
              <a:lnSpc>
                <a:spcPct val="110000"/>
              </a:lnSpc>
              <a:spcBef>
                <a:spcPts val="0"/>
              </a:spcBef>
              <a:spcAft>
                <a:spcPts val="600"/>
              </a:spcAft>
              <a:buClrTx/>
            </a:pPr>
            <a:r>
              <a:rPr lang="el-GR" dirty="0">
                <a:latin typeface="Arial" panose="020B0604020202020204" pitchFamily="34" charset="0"/>
                <a:cs typeface="Arial" panose="020B0604020202020204" pitchFamily="34" charset="0"/>
              </a:rPr>
              <a:t>Περιγράψτε τον εαυτό σας</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600"/>
              </a:spcAft>
              <a:buClrTx/>
            </a:pPr>
            <a:r>
              <a:rPr lang="el-GR" dirty="0">
                <a:latin typeface="Arial" panose="020B0604020202020204" pitchFamily="34" charset="0"/>
                <a:cs typeface="Arial" panose="020B0604020202020204" pitchFamily="34" charset="0"/>
              </a:rPr>
              <a:t>Κάντε μια λίστα με τις βασικές αρχές στις οποίες πιστεύετε</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600"/>
              </a:spcAft>
              <a:buClrTx/>
            </a:pPr>
            <a:r>
              <a:rPr lang="el-GR" dirty="0">
                <a:latin typeface="Arial" panose="020B0604020202020204" pitchFamily="34" charset="0"/>
                <a:cs typeface="Arial" panose="020B0604020202020204" pitchFamily="34" charset="0"/>
              </a:rPr>
              <a:t>Προσδιορίστε τις εξωτερικές επιρροές</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600"/>
              </a:spcAft>
              <a:buClrTx/>
            </a:pPr>
            <a:r>
              <a:rPr lang="el-GR" dirty="0">
                <a:latin typeface="Arial" panose="020B0604020202020204" pitchFamily="34" charset="0"/>
                <a:cs typeface="Arial" panose="020B0604020202020204" pitchFamily="34" charset="0"/>
              </a:rPr>
              <a:t>Σκεφτείτε «γιατί»</a:t>
            </a:r>
          </a:p>
          <a:p>
            <a:pPr lvl="1">
              <a:lnSpc>
                <a:spcPct val="110000"/>
              </a:lnSpc>
              <a:spcBef>
                <a:spcPts val="0"/>
              </a:spcBef>
              <a:spcAft>
                <a:spcPts val="600"/>
              </a:spcAft>
              <a:buClrTx/>
            </a:pPr>
            <a:r>
              <a:rPr lang="el-GR" dirty="0">
                <a:latin typeface="Arial" panose="020B0604020202020204" pitchFamily="34" charset="0"/>
                <a:cs typeface="Arial" panose="020B0604020202020204" pitchFamily="34" charset="0"/>
              </a:rPr>
              <a:t>Ετοιμάστε μια δήλωση αξιών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2400"/>
              </a:spcAft>
            </a:pPr>
            <a:r>
              <a:rPr lang="el-GR" dirty="0">
                <a:solidFill>
                  <a:srgbClr val="007FA3"/>
                </a:solidFill>
                <a:latin typeface="Arial" panose="020B0604020202020204" pitchFamily="34" charset="0"/>
                <a:cs typeface="Arial" panose="020B0604020202020204" pitchFamily="34" charset="0"/>
              </a:rPr>
              <a:t>Τα οφέλη της ηθικής διαβίωσης</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2400"/>
              </a:spcAft>
            </a:pPr>
            <a:r>
              <a:rPr lang="el-GR" dirty="0">
                <a:latin typeface="Arial" panose="020B0604020202020204" pitchFamily="34" charset="0"/>
                <a:cs typeface="Arial" panose="020B0604020202020204" pitchFamily="34" charset="0"/>
              </a:rPr>
              <a:t>Οφέλη στην υγεία</a:t>
            </a:r>
            <a:endParaRPr lang="en-US" dirty="0">
              <a:latin typeface="Arial" panose="020B0604020202020204" pitchFamily="34" charset="0"/>
              <a:cs typeface="Arial" panose="020B0604020202020204" pitchFamily="34" charset="0"/>
            </a:endParaRPr>
          </a:p>
          <a:p>
            <a:pPr lvl="1">
              <a:spcBef>
                <a:spcPts val="0"/>
              </a:spcBef>
              <a:spcAft>
                <a:spcPts val="2400"/>
              </a:spcAft>
            </a:pPr>
            <a:r>
              <a:rPr lang="el-GR" dirty="0">
                <a:latin typeface="Arial" panose="020B0604020202020204" pitchFamily="34" charset="0"/>
                <a:cs typeface="Arial" panose="020B0604020202020204" pitchFamily="34" charset="0"/>
              </a:rPr>
              <a:t>Θετική ψυχολογία</a:t>
            </a:r>
            <a:endParaRPr lang="en-US" dirty="0">
              <a:latin typeface="Arial" panose="020B0604020202020204" pitchFamily="34" charset="0"/>
              <a:cs typeface="Arial" panose="020B0604020202020204" pitchFamily="34" charset="0"/>
            </a:endParaRPr>
          </a:p>
          <a:p>
            <a:pPr lvl="2">
              <a:spcBef>
                <a:spcPts val="0"/>
              </a:spcBef>
              <a:spcAft>
                <a:spcPts val="2400"/>
              </a:spcAft>
            </a:pPr>
            <a:r>
              <a:rPr lang="el-GR" dirty="0">
                <a:latin typeface="Arial" panose="020B0604020202020204" pitchFamily="34" charset="0"/>
                <a:cs typeface="Arial" panose="020B0604020202020204" pitchFamily="34" charset="0"/>
              </a:rPr>
              <a:t>Αποκάλυψη των αιτιών της ευτυχίας</a:t>
            </a:r>
            <a:endParaRPr lang="en-US" dirty="0">
              <a:latin typeface="Arial" panose="020B0604020202020204" pitchFamily="34" charset="0"/>
              <a:cs typeface="Arial" panose="020B0604020202020204" pitchFamily="34" charset="0"/>
            </a:endParaRPr>
          </a:p>
          <a:p>
            <a:pPr lvl="2">
              <a:spcBef>
                <a:spcPts val="0"/>
              </a:spcBef>
              <a:spcAft>
                <a:spcPts val="2400"/>
              </a:spcAft>
            </a:pPr>
            <a:r>
              <a:rPr lang="el-GR" dirty="0">
                <a:latin typeface="Arial" panose="020B0604020202020204" pitchFamily="34" charset="0"/>
                <a:cs typeface="Arial" panose="020B0604020202020204" pitchFamily="34" charset="0"/>
              </a:rPr>
              <a:t>Προσδιορισμός και εφαρμογή των προσωπικών μας αξιών</a:t>
            </a:r>
            <a:endParaRPr lang="en-US" dirty="0">
              <a:latin typeface="Arial" panose="020B0604020202020204" pitchFamily="34" charset="0"/>
              <a:cs typeface="Arial" panose="020B0604020202020204" pitchFamily="34" charset="0"/>
            </a:endParaRPr>
          </a:p>
        </p:txBody>
      </p:sp>
      <p:sp>
        <p:nvSpPr>
          <p:cNvPr id="6" name="Title 3"/>
          <p:cNvSpPr>
            <a:spLocks noGrp="1"/>
          </p:cNvSpPr>
          <p:nvPr>
            <p:ph type="title"/>
          </p:nvPr>
        </p:nvSpPr>
        <p:spPr/>
        <p:txBody>
          <a:bodyPr>
            <a:normAutofit/>
          </a:bodyPr>
          <a:lstStyle/>
          <a:p>
            <a:r>
              <a:rPr lang="el-GR" dirty="0"/>
              <a:t>Η τεχνολογία και η ηθική </a:t>
            </a:r>
            <a:br>
              <a:rPr lang="en-US" sz="3600" dirty="0"/>
            </a:br>
            <a:r>
              <a:rPr lang="el-GR" sz="3600" dirty="0"/>
              <a:t> Προσωπική ηθική</a:t>
            </a:r>
            <a:r>
              <a:rPr lang="en-US" sz="3200" dirty="0"/>
              <a:t> (</a:t>
            </a:r>
            <a:r>
              <a:rPr lang="el-GR" sz="3200" dirty="0"/>
              <a:t>2</a:t>
            </a:r>
            <a:r>
              <a:rPr lang="en-US" sz="3200" dirty="0"/>
              <a:t> </a:t>
            </a:r>
            <a:r>
              <a:rPr lang="el-GR" sz="3200" dirty="0"/>
              <a:t>από</a:t>
            </a:r>
            <a:r>
              <a:rPr lang="en-US" sz="3200" dirty="0"/>
              <a:t> 2) </a:t>
            </a:r>
            <a:r>
              <a:rPr lang="en-US" sz="2000" dirty="0"/>
              <a:t>(</a:t>
            </a:r>
            <a:r>
              <a:rPr lang="el-GR" sz="2000" dirty="0"/>
              <a:t>Στόχος </a:t>
            </a:r>
            <a:r>
              <a:rPr lang="en-US" sz="2000" dirty="0"/>
              <a:t>1.9)</a:t>
            </a:r>
            <a:endParaRPr lang="en-US" sz="3000" dirty="0"/>
          </a:p>
        </p:txBody>
      </p:sp>
    </p:spTree>
    <p:extLst>
      <p:ext uri="{BB962C8B-B14F-4D97-AF65-F5344CB8AC3E}">
        <p14:creationId xmlns:p14="http://schemas.microsoft.com/office/powerpoint/2010/main" val="1311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3"/>
          <p:cNvSpPr>
            <a:spLocks noGrp="1"/>
          </p:cNvSpPr>
          <p:nvPr>
            <p:ph type="title"/>
          </p:nvPr>
        </p:nvSpPr>
        <p:spPr>
          <a:xfrm>
            <a:off x="457200" y="0"/>
            <a:ext cx="8686800" cy="1600200"/>
          </a:xfrm>
        </p:spPr>
        <p:txBody>
          <a:bodyPr>
            <a:normAutofit/>
          </a:bodyPr>
          <a:lstStyle/>
          <a:p>
            <a:r>
              <a:rPr lang="el-GR" dirty="0"/>
              <a:t>Η τεχνολογία και η ηθική </a:t>
            </a:r>
            <a:br>
              <a:rPr lang="en-US" sz="3600" dirty="0"/>
            </a:br>
            <a:r>
              <a:rPr lang="el-GR" sz="3600" dirty="0"/>
              <a:t> Ηθική και τεχνολογία</a:t>
            </a:r>
            <a:r>
              <a:rPr lang="en-US" sz="3200" dirty="0"/>
              <a:t> (1 </a:t>
            </a:r>
            <a:r>
              <a:rPr lang="el-GR" sz="3200" dirty="0"/>
              <a:t>από</a:t>
            </a:r>
            <a:r>
              <a:rPr lang="en-US" sz="3200" dirty="0"/>
              <a:t> 3) </a:t>
            </a:r>
            <a:r>
              <a:rPr lang="en-US" sz="2000" dirty="0"/>
              <a:t>(</a:t>
            </a:r>
            <a:r>
              <a:rPr lang="el-GR" sz="2000" dirty="0"/>
              <a:t>Στόχος</a:t>
            </a:r>
            <a:r>
              <a:rPr lang="en-US" sz="2000" dirty="0"/>
              <a:t> 1.10)</a:t>
            </a:r>
            <a:endParaRPr lang="en-US" sz="3000"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spcAft>
                <a:spcPts val="1800"/>
              </a:spcAft>
            </a:pPr>
            <a:r>
              <a:rPr lang="el-GR" dirty="0">
                <a:solidFill>
                  <a:srgbClr val="007FA3"/>
                </a:solidFill>
                <a:latin typeface="Arial" panose="020B0604020202020204" pitchFamily="34" charset="0"/>
                <a:cs typeface="Arial" panose="020B0604020202020204" pitchFamily="34" charset="0"/>
              </a:rPr>
              <a:t>Πνευματική ιδιοκτησία </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800"/>
              </a:spcAft>
            </a:pPr>
            <a:r>
              <a:rPr lang="el-GR" dirty="0">
                <a:latin typeface="Arial" panose="020B0604020202020204" pitchFamily="34" charset="0"/>
                <a:cs typeface="Arial" panose="020B0604020202020204" pitchFamily="34" charset="0"/>
              </a:rPr>
              <a:t>Έργο που προκύπτει από τη δημιουργικότητα και τις γνώσεις κάποιου</a:t>
            </a:r>
            <a:endParaRPr lang="en-US" dirty="0">
              <a:latin typeface="Arial" panose="020B0604020202020204" pitchFamily="34" charset="0"/>
              <a:cs typeface="Arial" panose="020B0604020202020204" pitchFamily="34" charset="0"/>
            </a:endParaRPr>
          </a:p>
          <a:p>
            <a:pPr lvl="1">
              <a:lnSpc>
                <a:spcPct val="120000"/>
              </a:lnSpc>
              <a:spcBef>
                <a:spcPts val="0"/>
              </a:spcBef>
              <a:spcAft>
                <a:spcPts val="1800"/>
              </a:spcAft>
            </a:pPr>
            <a:r>
              <a:rPr lang="el-GR" dirty="0">
                <a:latin typeface="Arial" panose="020B0604020202020204" pitchFamily="34" charset="0"/>
                <a:cs typeface="Arial" panose="020B0604020202020204" pitchFamily="34" charset="0"/>
              </a:rPr>
              <a:t>Προστατεύεται από νόμους πνευματικής ιδιοκτησίας και τεκμηριώνεται από ευρεσιτεχνίες και εμπορικά σήματα</a:t>
            </a:r>
            <a:endParaRPr lang="en-US" dirty="0">
              <a:latin typeface="Arial" panose="020B0604020202020204" pitchFamily="34" charset="0"/>
              <a:cs typeface="Arial" panose="020B0604020202020204" pitchFamily="34" charset="0"/>
            </a:endParaRPr>
          </a:p>
          <a:p>
            <a:pPr>
              <a:lnSpc>
                <a:spcPct val="120000"/>
              </a:lnSpc>
              <a:spcBef>
                <a:spcPts val="0"/>
              </a:spcBef>
              <a:spcAft>
                <a:spcPts val="1800"/>
              </a:spcAft>
            </a:pPr>
            <a:r>
              <a:rPr lang="el-GR" dirty="0" err="1">
                <a:solidFill>
                  <a:srgbClr val="007FA3"/>
                </a:solidFill>
                <a:latin typeface="Arial" panose="020B0604020202020204" pitchFamily="34" charset="0"/>
                <a:cs typeface="Arial" panose="020B0604020202020204" pitchFamily="34" charset="0"/>
              </a:rPr>
              <a:t>Ιδιωτικότητα</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800"/>
              </a:spcAft>
            </a:pPr>
            <a:r>
              <a:rPr lang="el-GR" dirty="0">
                <a:latin typeface="Arial" panose="020B0604020202020204" pitchFamily="34" charset="0"/>
                <a:cs typeface="Arial" panose="020B0604020202020204" pitchFamily="34" charset="0"/>
              </a:rPr>
              <a:t>Ο έλεγχος και η </a:t>
            </a:r>
            <a:r>
              <a:rPr lang="el-GR" dirty="0" err="1">
                <a:latin typeface="Arial" panose="020B0604020202020204" pitchFamily="34" charset="0"/>
                <a:cs typeface="Arial" panose="020B0604020202020204" pitchFamily="34" charset="0"/>
              </a:rPr>
              <a:t>ιδιωτικότητα</a:t>
            </a:r>
            <a:r>
              <a:rPr lang="el-GR" dirty="0">
                <a:latin typeface="Arial" panose="020B0604020202020204" pitchFamily="34" charset="0"/>
                <a:cs typeface="Arial" panose="020B0604020202020204" pitchFamily="34" charset="0"/>
              </a:rPr>
              <a:t> των πληροφοριών θα συνεχίσουν να προσπαθούν να ισορροπήσουν</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2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77500" lnSpcReduction="20000"/>
          </a:bodyPr>
          <a:lstStyle/>
          <a:p>
            <a:pPr>
              <a:lnSpc>
                <a:spcPct val="120000"/>
              </a:lnSpc>
              <a:spcBef>
                <a:spcPts val="0"/>
              </a:spcBef>
              <a:spcAft>
                <a:spcPts val="1500"/>
              </a:spcAft>
            </a:pPr>
            <a:r>
              <a:rPr lang="el-GR" dirty="0">
                <a:solidFill>
                  <a:srgbClr val="007FA3"/>
                </a:solidFill>
                <a:latin typeface="Arial" panose="020B0604020202020204" pitchFamily="34" charset="0"/>
                <a:cs typeface="Arial" panose="020B0604020202020204" pitchFamily="34" charset="0"/>
              </a:rPr>
              <a:t>Κοινωνική δικαιοσύνη</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500"/>
              </a:spcAft>
            </a:pPr>
            <a:r>
              <a:rPr lang="el-GR" dirty="0">
                <a:latin typeface="Arial" panose="020B0604020202020204" pitchFamily="34" charset="0"/>
                <a:cs typeface="Arial" panose="020B0604020202020204" pitchFamily="34" charset="0"/>
              </a:rPr>
              <a:t>Προληπτική αστυνόμευση για την αποτροπή εγκλημάτων</a:t>
            </a:r>
            <a:endParaRPr lang="en-US" dirty="0">
              <a:latin typeface="Arial" panose="020B0604020202020204" pitchFamily="34" charset="0"/>
              <a:cs typeface="Arial" panose="020B0604020202020204" pitchFamily="34" charset="0"/>
            </a:endParaRPr>
          </a:p>
          <a:p>
            <a:pPr lvl="1">
              <a:lnSpc>
                <a:spcPct val="120000"/>
              </a:lnSpc>
              <a:spcBef>
                <a:spcPts val="0"/>
              </a:spcBef>
              <a:spcAft>
                <a:spcPts val="1500"/>
              </a:spcAft>
            </a:pPr>
            <a:r>
              <a:rPr lang="el-GR" dirty="0">
                <a:latin typeface="Arial" panose="020B0604020202020204" pitchFamily="34" charset="0"/>
                <a:cs typeface="Arial" panose="020B0604020202020204" pitchFamily="34" charset="0"/>
              </a:rPr>
              <a:t>Στρατιωτικά απόρρητα και παλιότερα απόρρητα έγγραφα</a:t>
            </a:r>
            <a:r>
              <a:rPr lang="en-US" dirty="0">
                <a:latin typeface="Arial" panose="020B0604020202020204" pitchFamily="34" charset="0"/>
                <a:cs typeface="Arial" panose="020B0604020202020204" pitchFamily="34" charset="0"/>
              </a:rPr>
              <a:t> (WikiLeaks)</a:t>
            </a:r>
          </a:p>
          <a:p>
            <a:pPr>
              <a:lnSpc>
                <a:spcPct val="120000"/>
              </a:lnSpc>
              <a:spcBef>
                <a:spcPts val="0"/>
              </a:spcBef>
              <a:spcAft>
                <a:spcPts val="1500"/>
              </a:spcAft>
            </a:pPr>
            <a:r>
              <a:rPr lang="el-GR" dirty="0">
                <a:solidFill>
                  <a:srgbClr val="007FA3"/>
                </a:solidFill>
                <a:latin typeface="Arial" panose="020B0604020202020204" pitchFamily="34" charset="0"/>
                <a:cs typeface="Arial" panose="020B0604020202020204" pitchFamily="34" charset="0"/>
              </a:rPr>
              <a:t>Υποχρέωση </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500"/>
              </a:spcAft>
            </a:pPr>
            <a:r>
              <a:rPr lang="el-GR" dirty="0">
                <a:latin typeface="Arial" panose="020B0604020202020204" pitchFamily="34" charset="0"/>
                <a:cs typeface="Arial" panose="020B0604020202020204" pitchFamily="34" charset="0"/>
              </a:rPr>
              <a:t>Η εκτύπωση 3</a:t>
            </a:r>
            <a:r>
              <a:rPr lang="en-US" dirty="0">
                <a:latin typeface="Arial" panose="020B0604020202020204" pitchFamily="34" charset="0"/>
                <a:cs typeface="Arial" panose="020B0604020202020204" pitchFamily="34" charset="0"/>
              </a:rPr>
              <a:t>D</a:t>
            </a:r>
            <a:r>
              <a:rPr lang="el-GR" dirty="0">
                <a:latin typeface="Arial" panose="020B0604020202020204" pitchFamily="34" charset="0"/>
                <a:cs typeface="Arial" panose="020B0604020202020204" pitchFamily="34" charset="0"/>
              </a:rPr>
              <a:t> εγείρει θέματα ελέγχου ποιότητας</a:t>
            </a:r>
            <a:endParaRPr lang="en-US" dirty="0">
              <a:latin typeface="Arial" panose="020B0604020202020204" pitchFamily="34" charset="0"/>
              <a:cs typeface="Arial" panose="020B0604020202020204" pitchFamily="34" charset="0"/>
            </a:endParaRPr>
          </a:p>
          <a:p>
            <a:pPr>
              <a:lnSpc>
                <a:spcPct val="120000"/>
              </a:lnSpc>
              <a:spcBef>
                <a:spcPts val="0"/>
              </a:spcBef>
              <a:spcAft>
                <a:spcPts val="1500"/>
              </a:spcAft>
            </a:pPr>
            <a:r>
              <a:rPr lang="el-GR" dirty="0">
                <a:solidFill>
                  <a:srgbClr val="007FA3"/>
                </a:solidFill>
                <a:latin typeface="Arial" panose="020B0604020202020204" pitchFamily="34" charset="0"/>
                <a:cs typeface="Arial" panose="020B0604020202020204" pitchFamily="34" charset="0"/>
              </a:rPr>
              <a:t>Λογοκρισία</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500"/>
              </a:spcAft>
            </a:pPr>
            <a:r>
              <a:rPr lang="el-GR" dirty="0">
                <a:latin typeface="Arial" panose="020B0604020202020204" pitchFamily="34" charset="0"/>
                <a:cs typeface="Arial" panose="020B0604020202020204" pitchFamily="34" charset="0"/>
              </a:rPr>
              <a:t>Διαφοροποιήσεις μεταξύ χωρών στο θέμα του αποκλεισμού </a:t>
            </a:r>
            <a:r>
              <a:rPr lang="el-GR" dirty="0" err="1">
                <a:latin typeface="Arial" panose="020B0604020202020204" pitchFamily="34" charset="0"/>
                <a:cs typeface="Arial" panose="020B0604020202020204" pitchFamily="34" charset="0"/>
              </a:rPr>
              <a:t>ιστότοπων</a:t>
            </a:r>
            <a:endParaRPr lang="en-US" dirty="0">
              <a:latin typeface="Arial" panose="020B0604020202020204" pitchFamily="34" charset="0"/>
              <a:cs typeface="Arial" panose="020B0604020202020204" pitchFamily="34" charset="0"/>
            </a:endParaRPr>
          </a:p>
        </p:txBody>
      </p:sp>
      <p:sp>
        <p:nvSpPr>
          <p:cNvPr id="6" name="Title 3"/>
          <p:cNvSpPr>
            <a:spLocks noGrp="1"/>
          </p:cNvSpPr>
          <p:nvPr>
            <p:ph type="title"/>
          </p:nvPr>
        </p:nvSpPr>
        <p:spPr/>
        <p:txBody>
          <a:bodyPr>
            <a:normAutofit/>
          </a:bodyPr>
          <a:lstStyle/>
          <a:p>
            <a:r>
              <a:rPr lang="el-GR" dirty="0"/>
              <a:t>Η τεχνολογία και η ηθική </a:t>
            </a:r>
            <a:br>
              <a:rPr lang="en-US" sz="3600" dirty="0"/>
            </a:br>
            <a:r>
              <a:rPr lang="el-GR" sz="3600" dirty="0"/>
              <a:t> Ηθική και τεχνολογία</a:t>
            </a:r>
            <a:r>
              <a:rPr lang="en-US" sz="3200" dirty="0"/>
              <a:t> (</a:t>
            </a:r>
            <a:r>
              <a:rPr lang="el-GR" sz="3200" dirty="0"/>
              <a:t>2</a:t>
            </a:r>
            <a:r>
              <a:rPr lang="en-US" sz="3200" dirty="0"/>
              <a:t> </a:t>
            </a:r>
            <a:r>
              <a:rPr lang="el-GR" sz="3200" dirty="0"/>
              <a:t>από</a:t>
            </a:r>
            <a:r>
              <a:rPr lang="en-US" sz="3200" dirty="0"/>
              <a:t> 3) </a:t>
            </a:r>
            <a:r>
              <a:rPr lang="en-US" sz="2000" dirty="0"/>
              <a:t>(</a:t>
            </a:r>
            <a:r>
              <a:rPr lang="el-GR" sz="2000" dirty="0"/>
              <a:t>Στόχος</a:t>
            </a:r>
            <a:r>
              <a:rPr lang="en-US" sz="2000" dirty="0"/>
              <a:t> 1.10)</a:t>
            </a:r>
            <a:endParaRPr lang="en-US" sz="3000" dirty="0"/>
          </a:p>
        </p:txBody>
      </p:sp>
    </p:spTree>
    <p:extLst>
      <p:ext uri="{BB962C8B-B14F-4D97-AF65-F5344CB8AC3E}">
        <p14:creationId xmlns:p14="http://schemas.microsoft.com/office/powerpoint/2010/main" val="27528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Κοινωνικός ακτιβισμός</a:t>
            </a:r>
            <a:endParaRPr lang="en-US" dirty="0">
              <a:solidFill>
                <a:srgbClr val="007FA3"/>
              </a:solidFill>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Χακτιβισμός είναι η χρήση υπολογιστών και δικτύων υπολογιστών με ανατρεπτικό τρόπο</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Εμφανίζεται συχνά με τη μορφή επιθέσεων άρνησης υπηρεσίας</a:t>
            </a:r>
            <a:endParaRPr lang="en-US" dirty="0">
              <a:latin typeface="Arial" panose="020B0604020202020204" pitchFamily="34" charset="0"/>
              <a:cs typeface="Arial" panose="020B0604020202020204" pitchFamily="34" charset="0"/>
            </a:endParaRPr>
          </a:p>
          <a:p>
            <a:pPr>
              <a:lnSpc>
                <a:spcPct val="110000"/>
              </a:lnSpc>
              <a:spcBef>
                <a:spcPts val="0"/>
              </a:spcBef>
              <a:spcAft>
                <a:spcPts val="1800"/>
              </a:spcAft>
            </a:pPr>
            <a:r>
              <a:rPr lang="el-GR" dirty="0">
                <a:solidFill>
                  <a:srgbClr val="007FA3"/>
                </a:solidFill>
                <a:latin typeface="Arial" panose="020B0604020202020204" pitchFamily="34" charset="0"/>
                <a:cs typeface="Arial" panose="020B0604020202020204" pitchFamily="34" charset="0"/>
              </a:rPr>
              <a:t>Αυτόματα ρομποτικά μηχανήματα</a:t>
            </a:r>
            <a:endParaRPr lang="en-US" dirty="0">
              <a:solidFill>
                <a:srgbClr val="007FA3"/>
              </a:solidFill>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Αυτοκίνητα χωρίς οδηγό</a:t>
            </a:r>
            <a:endParaRPr lang="en-US" dirty="0">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Επιλογή ανάμεσα σε ένα σύνολο κακών επιλογών</a:t>
            </a:r>
            <a:endParaRPr lang="en-US" dirty="0">
              <a:latin typeface="Arial" panose="020B0604020202020204" pitchFamily="34" charset="0"/>
              <a:cs typeface="Arial" panose="020B0604020202020204" pitchFamily="34" charset="0"/>
            </a:endParaRPr>
          </a:p>
        </p:txBody>
      </p:sp>
      <p:sp>
        <p:nvSpPr>
          <p:cNvPr id="7" name="Title 3"/>
          <p:cNvSpPr>
            <a:spLocks noGrp="1"/>
          </p:cNvSpPr>
          <p:nvPr>
            <p:ph type="title"/>
          </p:nvPr>
        </p:nvSpPr>
        <p:spPr/>
        <p:txBody>
          <a:bodyPr>
            <a:normAutofit/>
          </a:bodyPr>
          <a:lstStyle/>
          <a:p>
            <a:r>
              <a:rPr lang="el-GR" dirty="0"/>
              <a:t>Η τεχνολογία και η ηθική </a:t>
            </a:r>
            <a:br>
              <a:rPr lang="en-US" sz="3600" dirty="0"/>
            </a:br>
            <a:r>
              <a:rPr lang="el-GR" sz="3600" dirty="0"/>
              <a:t> Ηθική και τεχνολογία</a:t>
            </a:r>
            <a:r>
              <a:rPr lang="en-US" sz="3200" dirty="0"/>
              <a:t> (</a:t>
            </a:r>
            <a:r>
              <a:rPr lang="el-GR" sz="3200" dirty="0"/>
              <a:t>3</a:t>
            </a:r>
            <a:r>
              <a:rPr lang="en-US" sz="3200" dirty="0"/>
              <a:t> </a:t>
            </a:r>
            <a:r>
              <a:rPr lang="el-GR" sz="3200" dirty="0"/>
              <a:t>από</a:t>
            </a:r>
            <a:r>
              <a:rPr lang="en-US" sz="3200" dirty="0"/>
              <a:t> 3) </a:t>
            </a:r>
            <a:r>
              <a:rPr lang="en-US" sz="2000" dirty="0"/>
              <a:t>(</a:t>
            </a:r>
            <a:r>
              <a:rPr lang="el-GR" sz="2000" dirty="0"/>
              <a:t>Στόχος</a:t>
            </a:r>
            <a:r>
              <a:rPr lang="en-US" sz="2000" dirty="0"/>
              <a:t> 1.10)</a:t>
            </a:r>
            <a:endParaRPr lang="en-US" sz="3000" dirty="0"/>
          </a:p>
        </p:txBody>
      </p:sp>
    </p:spTree>
    <p:extLst>
      <p:ext uri="{BB962C8B-B14F-4D97-AF65-F5344CB8AC3E}">
        <p14:creationId xmlns:p14="http://schemas.microsoft.com/office/powerpoint/2010/main" val="332722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pPr algn="l"/>
            <a:r>
              <a:rPr lang="el-GR" sz="5200" dirty="0">
                <a:solidFill>
                  <a:schemeClr val="tx1"/>
                </a:solidFill>
                <a:latin typeface="Arial Narrow" panose="020B0606020202030204" pitchFamily="34" charset="0"/>
              </a:rPr>
              <a:t>Ερωτήσεις</a:t>
            </a:r>
            <a:endParaRPr lang="en-US" sz="52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200400" y="5105400"/>
            <a:ext cx="54352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1696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chor="ctr">
            <a:normAutofit/>
          </a:bodyPr>
          <a:lstStyle/>
          <a:p>
            <a:r>
              <a:rPr lang="el-GR" dirty="0"/>
              <a:t>Η τεχνολογία σε παγκόσμιο επίπεδο</a:t>
            </a:r>
            <a:endParaRPr lang="en-US" dirty="0"/>
          </a:p>
        </p:txBody>
      </p:sp>
      <p:sp>
        <p:nvSpPr>
          <p:cNvPr id="7" name="Subtitle 6"/>
          <p:cNvSpPr>
            <a:spLocks noGrp="1"/>
          </p:cNvSpPr>
          <p:nvPr>
            <p:ph idx="1"/>
          </p:nvPr>
        </p:nvSpPr>
        <p:spPr>
          <a:xfrm>
            <a:off x="457200" y="1600200"/>
            <a:ext cx="8458200" cy="4525963"/>
          </a:xfrm>
        </p:spPr>
        <p:txBody>
          <a:bodyPr>
            <a:normAutofit/>
          </a:bodyPr>
          <a:lstStyle/>
          <a:p>
            <a:pPr marL="0" indent="0">
              <a:buNone/>
            </a:pPr>
            <a:r>
              <a:rPr lang="el-GR" dirty="0">
                <a:solidFill>
                  <a:srgbClr val="007FA3"/>
                </a:solidFill>
                <a:latin typeface="Arial" panose="020B0604020202020204" pitchFamily="34" charset="0"/>
                <a:cs typeface="Arial" panose="020B0604020202020204" pitchFamily="34" charset="0"/>
              </a:rPr>
              <a:t>Στόχοι</a:t>
            </a:r>
            <a:endParaRPr lang="en-US" dirty="0">
              <a:solidFill>
                <a:srgbClr val="007FA3"/>
              </a:solidFill>
              <a:latin typeface="Arial" panose="020B0604020202020204" pitchFamily="34" charset="0"/>
              <a:cs typeface="Arial" panose="020B0604020202020204" pitchFamily="34" charset="0"/>
            </a:endParaRPr>
          </a:p>
          <a:p>
            <a:pPr indent="0">
              <a:buNone/>
            </a:pPr>
            <a:r>
              <a:rPr lang="en-US" sz="2800" dirty="0">
                <a:latin typeface="Arial" pitchFamily="34" charset="0"/>
                <a:cs typeface="Arial" pitchFamily="34" charset="0"/>
              </a:rPr>
              <a:t>1.1 </a:t>
            </a:r>
            <a:r>
              <a:rPr lang="el-GR" sz="2800" dirty="0">
                <a:latin typeface="Arial" pitchFamily="34" charset="0"/>
                <a:cs typeface="Arial" pitchFamily="34" charset="0"/>
              </a:rPr>
              <a:t>Περιγραφή διάφορων τεχνολογικών εργαλείων</a:t>
            </a:r>
          </a:p>
          <a:p>
            <a:pPr indent="0">
              <a:buNone/>
            </a:pPr>
            <a:r>
              <a:rPr lang="el-GR" sz="2800" dirty="0">
                <a:latin typeface="Arial" pitchFamily="34" charset="0"/>
                <a:cs typeface="Arial" pitchFamily="34" charset="0"/>
              </a:rPr>
              <a:t> που χρησιμοποιούνται για άσκηση επιρροής σε εθνικά και παγκόσμια ζητήματα.</a:t>
            </a:r>
          </a:p>
          <a:p>
            <a:pPr indent="0">
              <a:buNone/>
            </a:pPr>
            <a:r>
              <a:rPr lang="en-US" sz="2800" dirty="0">
                <a:latin typeface="Arial" pitchFamily="34" charset="0"/>
                <a:cs typeface="Arial" pitchFamily="34" charset="0"/>
              </a:rPr>
              <a:t>1.2  </a:t>
            </a:r>
            <a:r>
              <a:rPr lang="el-GR" sz="2800" dirty="0">
                <a:latin typeface="Arial" pitchFamily="34" charset="0"/>
                <a:cs typeface="Arial" pitchFamily="34" charset="0"/>
              </a:rPr>
              <a:t>Περιγραφή διάφορων παγκόσμιων κοινωνικών ζητημάτων που επηρεάζονται από την τεχνολογία</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28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686800" cy="1600200"/>
          </a:xfrm>
        </p:spPr>
        <p:txBody>
          <a:bodyPr anchor="ctr">
            <a:normAutofit/>
          </a:bodyPr>
          <a:lstStyle/>
          <a:p>
            <a:r>
              <a:rPr lang="el-GR" dirty="0"/>
              <a:t>Η τεχνολογία και η κοινωνία μας</a:t>
            </a:r>
            <a:endParaRPr lang="en-US" dirty="0"/>
          </a:p>
        </p:txBody>
      </p:sp>
      <p:sp>
        <p:nvSpPr>
          <p:cNvPr id="7" name="Subtitle 6"/>
          <p:cNvSpPr>
            <a:spLocks noGrp="1"/>
          </p:cNvSpPr>
          <p:nvPr>
            <p:ph idx="1"/>
          </p:nvPr>
        </p:nvSpPr>
        <p:spPr>
          <a:xfrm>
            <a:off x="457200" y="1606826"/>
            <a:ext cx="8229600" cy="5022574"/>
          </a:xfrm>
        </p:spPr>
        <p:txBody>
          <a:bodyPr>
            <a:normAutofit lnSpcReduction="10000"/>
          </a:bodyPr>
          <a:lstStyle/>
          <a:p>
            <a:pPr marL="0" indent="0">
              <a:buNone/>
            </a:pPr>
            <a:r>
              <a:rPr lang="el-GR" dirty="0">
                <a:solidFill>
                  <a:srgbClr val="007FA3"/>
                </a:solidFill>
                <a:latin typeface="Arial" panose="020B0604020202020204" pitchFamily="34" charset="0"/>
                <a:cs typeface="Arial" panose="020B0604020202020204" pitchFamily="34" charset="0"/>
              </a:rPr>
              <a:t>Στόχοι</a:t>
            </a:r>
            <a:endParaRPr lang="en-US" dirty="0">
              <a:solidFill>
                <a:srgbClr val="007FA3"/>
              </a:solidFill>
              <a:latin typeface="Arial" panose="020B0604020202020204" pitchFamily="34" charset="0"/>
              <a:cs typeface="Arial" panose="020B0604020202020204" pitchFamily="34" charset="0"/>
            </a:endParaRPr>
          </a:p>
          <a:p>
            <a:pPr marL="1035558" indent="-692658">
              <a:buNone/>
            </a:pPr>
            <a:r>
              <a:rPr lang="en-US" sz="2800" dirty="0">
                <a:latin typeface="Arial" panose="020B0604020202020204" pitchFamily="34" charset="0"/>
                <a:cs typeface="Arial" panose="020B0604020202020204" pitchFamily="34" charset="0"/>
              </a:rPr>
              <a:t>1.3  </a:t>
            </a:r>
            <a:r>
              <a:rPr lang="el-GR" sz="2800" dirty="0">
                <a:latin typeface="Arial" panose="020B0604020202020204" pitchFamily="34" charset="0"/>
                <a:cs typeface="Arial" panose="020B0604020202020204" pitchFamily="34" charset="0"/>
              </a:rPr>
              <a:t>Περιγραφή του τρόπου με τον οποίο η τεχνολογία αλλάζει τις γνωστικές διεργασίες μας.</a:t>
            </a:r>
            <a:endParaRPr lang="en-US" sz="2800" dirty="0">
              <a:latin typeface="Arial" panose="020B0604020202020204" pitchFamily="34" charset="0"/>
              <a:cs typeface="Arial" panose="020B0604020202020204" pitchFamily="34" charset="0"/>
            </a:endParaRPr>
          </a:p>
          <a:p>
            <a:pPr marL="1035558" indent="-692658">
              <a:buNone/>
            </a:pPr>
            <a:r>
              <a:rPr lang="en-US" sz="2800" dirty="0">
                <a:latin typeface="Arial" panose="020B0604020202020204" pitchFamily="34" charset="0"/>
                <a:cs typeface="Arial" panose="020B0604020202020204" pitchFamily="34" charset="0"/>
              </a:rPr>
              <a:t>1.4  </a:t>
            </a:r>
            <a:r>
              <a:rPr lang="el-GR" sz="2800" dirty="0">
                <a:latin typeface="Arial" panose="020B0604020202020204" pitchFamily="34" charset="0"/>
                <a:cs typeface="Arial" panose="020B0604020202020204" pitchFamily="34" charset="0"/>
              </a:rPr>
              <a:t>Επεξήγηση του τρόπου με τον οποίο η τεχνολογία επεκτείνει τους τρόπους συνεργασίας</a:t>
            </a:r>
            <a:r>
              <a:rPr lang="en-US" sz="2800" dirty="0">
                <a:latin typeface="Arial" panose="020B0604020202020204" pitchFamily="34" charset="0"/>
                <a:cs typeface="Arial" panose="020B0604020202020204" pitchFamily="34" charset="0"/>
              </a:rPr>
              <a:t>.</a:t>
            </a:r>
          </a:p>
          <a:p>
            <a:pPr marL="1035558" indent="-692658">
              <a:buNone/>
            </a:pPr>
            <a:r>
              <a:rPr lang="en-US" sz="2800" dirty="0">
                <a:latin typeface="Arial" panose="020B0604020202020204" pitchFamily="34" charset="0"/>
                <a:cs typeface="Arial" panose="020B0604020202020204" pitchFamily="34" charset="0"/>
              </a:rPr>
              <a:t>1.5  </a:t>
            </a:r>
            <a:r>
              <a:rPr lang="el-GR" sz="2800" dirty="0">
                <a:latin typeface="Arial" panose="020B0604020202020204" pitchFamily="34" charset="0"/>
                <a:cs typeface="Arial" panose="020B0604020202020204" pitchFamily="34" charset="0"/>
              </a:rPr>
              <a:t>Σύνοψη του τρόπου με τον οποίο η τεχνολογία επηρεάζει τον τρόπο που επιλέγουμε και καταναλώνουμε προϊόντα και υπηρεσίες.</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7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chor="ctr">
            <a:normAutofit/>
          </a:bodyPr>
          <a:lstStyle/>
          <a:p>
            <a:r>
              <a:rPr lang="el-GR" dirty="0"/>
              <a:t>Η τεχνολογία σε παγκόσμιο επίπεδο</a:t>
            </a:r>
            <a:br>
              <a:rPr lang="en-US" dirty="0"/>
            </a:br>
            <a:r>
              <a:rPr lang="en-US" sz="2000" dirty="0"/>
              <a:t>(</a:t>
            </a:r>
            <a:r>
              <a:rPr lang="el-GR" sz="2000" dirty="0"/>
              <a:t>Στόχος</a:t>
            </a:r>
            <a:r>
              <a:rPr lang="en-US" sz="2000" dirty="0"/>
              <a:t> 1.1)</a:t>
            </a:r>
            <a:endParaRPr lang="en-US" dirty="0"/>
          </a:p>
        </p:txBody>
      </p:sp>
      <p:sp>
        <p:nvSpPr>
          <p:cNvPr id="3" name="Content Placeholder 2"/>
          <p:cNvSpPr>
            <a:spLocks noGrp="1"/>
          </p:cNvSpPr>
          <p:nvPr>
            <p:ph idx="1"/>
          </p:nvPr>
        </p:nvSpPr>
        <p:spPr>
          <a:xfrm>
            <a:off x="457200" y="1600201"/>
            <a:ext cx="8229600" cy="1371600"/>
          </a:xfrm>
        </p:spPr>
        <p:txBody>
          <a:bodyPr>
            <a:normAutofit fontScale="70000" lnSpcReduction="200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Επιτάχυνση των αλλαγών σε όλο τον κόσμο</a:t>
            </a:r>
            <a:endParaRPr lang="en-US" dirty="0">
              <a:solidFill>
                <a:srgbClr val="007FA3"/>
              </a:solidFill>
              <a:latin typeface="Arial" panose="020B0604020202020204" pitchFamily="34" charset="0"/>
              <a:cs typeface="Arial" panose="020B0604020202020204" pitchFamily="34" charset="0"/>
            </a:endParaRPr>
          </a:p>
          <a:p>
            <a:pPr>
              <a:lnSpc>
                <a:spcPct val="120000"/>
              </a:lnSpc>
              <a:spcBef>
                <a:spcPts val="0"/>
              </a:spcBef>
              <a:spcAft>
                <a:spcPts val="1800"/>
              </a:spcAft>
            </a:pPr>
            <a:r>
              <a:rPr lang="el-GR" dirty="0">
                <a:solidFill>
                  <a:srgbClr val="007FA3"/>
                </a:solidFill>
                <a:latin typeface="Arial" panose="020B0604020202020204" pitchFamily="34" charset="0"/>
                <a:cs typeface="Arial" panose="020B0604020202020204" pitchFamily="34" charset="0"/>
              </a:rPr>
              <a:t>Παροχή ερεθισμάτων και κινήτρων στους ανθρώπους με εντελώς νέους τρόπους</a:t>
            </a:r>
            <a:endParaRPr lang="en-US" dirty="0">
              <a:solidFill>
                <a:srgbClr val="007FA3"/>
              </a:solidFill>
              <a:latin typeface="Arial" panose="020B0604020202020204" pitchFamily="34" charset="0"/>
              <a:cs typeface="Arial" panose="020B0604020202020204" pitchFamily="34" charset="0"/>
            </a:endParaRPr>
          </a:p>
        </p:txBody>
      </p:sp>
      <p:pic>
        <p:nvPicPr>
          <p:cNvPr id="5" name="Picture 4" descr="Keypad has keys IN with flag of European Union on top, Or, Out with flag of Britain along with other keys indicating Britain exit from European Union."/>
          <p:cNvPicPr>
            <a:picLocks noChangeAspect="1"/>
          </p:cNvPicPr>
          <p:nvPr/>
        </p:nvPicPr>
        <p:blipFill>
          <a:blip r:embed="rId3" cstate="print"/>
          <a:stretch>
            <a:fillRect/>
          </a:stretch>
        </p:blipFill>
        <p:spPr>
          <a:xfrm>
            <a:off x="2324100" y="2971801"/>
            <a:ext cx="4495800" cy="3256800"/>
          </a:xfrm>
          <a:prstGeom prst="rect">
            <a:avLst/>
          </a:prstGeom>
        </p:spPr>
      </p:pic>
    </p:spTree>
    <p:extLst>
      <p:ext uri="{BB962C8B-B14F-4D97-AF65-F5344CB8AC3E}">
        <p14:creationId xmlns:p14="http://schemas.microsoft.com/office/powerpoint/2010/main" val="35160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199"/>
          </a:xfrm>
        </p:spPr>
        <p:txBody>
          <a:bodyPr anchor="ctr">
            <a:normAutofit fontScale="90000"/>
          </a:bodyPr>
          <a:lstStyle/>
          <a:p>
            <a:r>
              <a:rPr lang="el-GR" dirty="0"/>
              <a:t>Η τεχνολογία σε παγκόσμιο επίπεδο </a:t>
            </a:r>
            <a:br>
              <a:rPr lang="en-US" sz="3300" dirty="0"/>
            </a:br>
            <a:r>
              <a:rPr lang="el-GR" sz="3300" dirty="0"/>
              <a:t> Αντίκτυπος των εργαλείων της σύγχρονης</a:t>
            </a:r>
            <a:br>
              <a:rPr lang="el-GR" sz="3300" dirty="0"/>
            </a:br>
            <a:r>
              <a:rPr lang="el-GR" sz="3300" dirty="0"/>
              <a:t>τεχνολογίας </a:t>
            </a:r>
            <a:r>
              <a:rPr lang="en-US" sz="2000" dirty="0"/>
              <a:t>(</a:t>
            </a:r>
            <a:r>
              <a:rPr lang="el-GR" sz="2000" dirty="0"/>
              <a:t>Στόχος</a:t>
            </a:r>
            <a:r>
              <a:rPr lang="en-US" sz="2000" dirty="0"/>
              <a:t> 1.1)</a:t>
            </a:r>
            <a:endParaRPr lang="en-US" sz="2700" dirty="0"/>
          </a:p>
        </p:txBody>
      </p:sp>
      <p:sp>
        <p:nvSpPr>
          <p:cNvPr id="3" name="Content Placeholder 2"/>
          <p:cNvSpPr>
            <a:spLocks noGrp="1"/>
          </p:cNvSpPr>
          <p:nvPr>
            <p:ph idx="1"/>
          </p:nvPr>
        </p:nvSpPr>
        <p:spPr>
          <a:xfrm>
            <a:off x="457200" y="1646237"/>
            <a:ext cx="8458200" cy="4525963"/>
          </a:xfrm>
        </p:spPr>
        <p:txBody>
          <a:bodyPr>
            <a:normAutofit/>
          </a:bodyPr>
          <a:lstStyle/>
          <a:p>
            <a:pPr>
              <a:spcBef>
                <a:spcPts val="0"/>
              </a:spcBef>
              <a:spcAft>
                <a:spcPts val="1200"/>
              </a:spcAft>
            </a:pPr>
            <a:r>
              <a:rPr lang="el-GR" sz="3000" dirty="0">
                <a:solidFill>
                  <a:srgbClr val="007FA3"/>
                </a:solidFill>
                <a:latin typeface="Arial" panose="020B0604020202020204" pitchFamily="34" charset="0"/>
                <a:cs typeface="Arial" panose="020B0604020202020204" pitchFamily="34" charset="0"/>
              </a:rPr>
              <a:t>Τα εργαλεία κοινωνικής δικτύωσης δίνουν στους ανθρώπους τη δυνατότητα να συνδέονται μεταξύ τους και να ανταλλάσσουν ιδέες</a:t>
            </a:r>
            <a:endParaRPr lang="en-US" sz="3000" dirty="0">
              <a:solidFill>
                <a:srgbClr val="007FA3"/>
              </a:solidFill>
              <a:latin typeface="Arial" panose="020B0604020202020204" pitchFamily="34" charset="0"/>
              <a:cs typeface="Arial" panose="020B0604020202020204" pitchFamily="34" charset="0"/>
            </a:endParaRPr>
          </a:p>
          <a:p>
            <a:pPr>
              <a:spcBef>
                <a:spcPts val="0"/>
              </a:spcBef>
              <a:spcAft>
                <a:spcPts val="1200"/>
              </a:spcAft>
            </a:pPr>
            <a:r>
              <a:rPr lang="el-GR" sz="3000" dirty="0">
                <a:solidFill>
                  <a:srgbClr val="007FA3"/>
                </a:solidFill>
                <a:latin typeface="Arial" panose="020B0604020202020204" pitchFamily="34" charset="0"/>
                <a:cs typeface="Arial" panose="020B0604020202020204" pitchFamily="34" charset="0"/>
              </a:rPr>
              <a:t>Τα εργαλεία χαρτογράφησης κρίσεων συλλέγουν και τοποθετούν σε χάρτη πληροφορίες</a:t>
            </a:r>
            <a:endParaRPr lang="en-US" sz="3000" dirty="0">
              <a:solidFill>
                <a:srgbClr val="007FA3"/>
              </a:solidFill>
              <a:latin typeface="Arial" panose="020B0604020202020204" pitchFamily="34" charset="0"/>
              <a:cs typeface="Arial" panose="020B0604020202020204" pitchFamily="34" charset="0"/>
            </a:endParaRPr>
          </a:p>
        </p:txBody>
      </p:sp>
      <p:pic>
        <p:nvPicPr>
          <p:cNvPr id="4" name="Picture 3" descr="Map shows the violations like:&#10;• VAW help lines&#10;• Crime/murder&#10;• Rape&#10;• Dowry&#10;• Abuse&#10;• Feticide/infanticide&#10;• Sexual harassment at work&#10;• Street harassment&#10;• Other &#10;In the major cities of India with their values as follows:&#10;• Ahmadabad: 5&#10;• Surat: 101&#10;• Lahore: 8&#10;• Hyderabad: 48&#10;• Bangalore: 75&#10;This image is powered by ushahidi."/>
          <p:cNvPicPr>
            <a:picLocks noChangeAspect="1"/>
          </p:cNvPicPr>
          <p:nvPr/>
        </p:nvPicPr>
        <p:blipFill>
          <a:blip r:embed="rId3" cstate="print"/>
          <a:stretch>
            <a:fillRect/>
          </a:stretch>
        </p:blipFill>
        <p:spPr>
          <a:xfrm>
            <a:off x="5510197" y="4626000"/>
            <a:ext cx="3633803" cy="2232000"/>
          </a:xfrm>
          <a:prstGeom prst="rect">
            <a:avLst/>
          </a:prstGeom>
        </p:spPr>
      </p:pic>
    </p:spTree>
    <p:extLst>
      <p:ext uri="{BB962C8B-B14F-4D97-AF65-F5344CB8AC3E}">
        <p14:creationId xmlns:p14="http://schemas.microsoft.com/office/powerpoint/2010/main" val="187185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ormAutofit/>
          </a:bodyPr>
          <a:lstStyle/>
          <a:p>
            <a:r>
              <a:rPr lang="el-GR" dirty="0"/>
              <a:t>Η τεχνολογία σε παγκόσμιο επίπεδο </a:t>
            </a:r>
            <a:br>
              <a:rPr lang="en-US" sz="3300" dirty="0"/>
            </a:br>
            <a:r>
              <a:rPr lang="el-GR" sz="3300" dirty="0"/>
              <a:t> Παγκόσμια ζητήματα </a:t>
            </a:r>
            <a:r>
              <a:rPr lang="en-US" sz="3200" dirty="0"/>
              <a:t>(1 </a:t>
            </a:r>
            <a:r>
              <a:rPr lang="el-GR" sz="3200" dirty="0"/>
              <a:t>από</a:t>
            </a:r>
            <a:r>
              <a:rPr lang="en-US" sz="3200" dirty="0"/>
              <a:t> 3)</a:t>
            </a:r>
            <a:r>
              <a:rPr lang="en-US" sz="2800" dirty="0"/>
              <a:t> </a:t>
            </a:r>
            <a:r>
              <a:rPr lang="en-US" sz="2000" dirty="0"/>
              <a:t>(</a:t>
            </a:r>
            <a:r>
              <a:rPr lang="el-GR" sz="2000" dirty="0"/>
              <a:t>Στόχος</a:t>
            </a:r>
            <a:r>
              <a:rPr lang="en-US" sz="2000" dirty="0"/>
              <a:t> 1.2)</a:t>
            </a:r>
            <a:endParaRPr lang="en-US" sz="2700" dirty="0"/>
          </a:p>
        </p:txBody>
      </p:sp>
      <p:sp>
        <p:nvSpPr>
          <p:cNvPr id="3" name="Content Placeholder 2"/>
          <p:cNvSpPr>
            <a:spLocks noGrp="1"/>
          </p:cNvSpPr>
          <p:nvPr>
            <p:ph idx="1"/>
          </p:nvPr>
        </p:nvSpPr>
        <p:spPr/>
        <p:txBody>
          <a:bodyPr>
            <a:normAutofit fontScale="92500" lnSpcReduction="10000"/>
          </a:bodyPr>
          <a:lstStyle/>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Περίθαλψη υγείας</a:t>
            </a:r>
            <a:endParaRPr lang="en-US" dirty="0">
              <a:solidFill>
                <a:srgbClr val="007FA3"/>
              </a:solidFill>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Ανάπτυξη και διανομή εμβολίων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Προσθετική αμφιβληστροειδούς</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Πληροφορίες για κρανιακά χτυπήματα</a:t>
            </a:r>
            <a:endParaRPr lang="en-US" dirty="0">
              <a:latin typeface="Arial" panose="020B0604020202020204" pitchFamily="34" charset="0"/>
              <a:cs typeface="Arial" panose="020B0604020202020204" pitchFamily="34" charset="0"/>
            </a:endParaRPr>
          </a:p>
          <a:p>
            <a:pPr>
              <a:spcBef>
                <a:spcPts val="0"/>
              </a:spcBef>
              <a:spcAft>
                <a:spcPts val="1800"/>
              </a:spcAft>
            </a:pPr>
            <a:r>
              <a:rPr lang="el-GR" dirty="0">
                <a:solidFill>
                  <a:srgbClr val="007FA3"/>
                </a:solidFill>
                <a:latin typeface="Arial" panose="020B0604020202020204" pitchFamily="34" charset="0"/>
                <a:cs typeface="Arial" panose="020B0604020202020204" pitchFamily="34" charset="0"/>
              </a:rPr>
              <a:t>Το περιβάλλον</a:t>
            </a:r>
            <a:endParaRPr lang="en-US" dirty="0">
              <a:solidFill>
                <a:srgbClr val="007FA3"/>
              </a:solidFill>
              <a:latin typeface="Arial" panose="020B0604020202020204" pitchFamily="34" charset="0"/>
              <a:cs typeface="Arial" panose="020B0604020202020204" pitchFamily="34" charset="0"/>
            </a:endParaRPr>
          </a:p>
          <a:p>
            <a:pPr lvl="1">
              <a:lnSpc>
                <a:spcPct val="110000"/>
              </a:lnSpc>
              <a:spcBef>
                <a:spcPts val="0"/>
              </a:spcBef>
              <a:spcAft>
                <a:spcPts val="1800"/>
              </a:spcAft>
            </a:pPr>
            <a:r>
              <a:rPr lang="el-GR" dirty="0">
                <a:latin typeface="Arial" panose="020B0604020202020204" pitchFamily="34" charset="0"/>
                <a:cs typeface="Arial" panose="020B0604020202020204" pitchFamily="34" charset="0"/>
              </a:rPr>
              <a:t>Δεδομένα θα μπορούσαν να ειδοποιούν τους επιστήμονες για τις αλλαγές στο περιβάλλον</a:t>
            </a:r>
            <a:endParaRPr lang="en-US" dirty="0">
              <a:latin typeface="Arial" panose="020B0604020202020204" pitchFamily="34" charset="0"/>
              <a:cs typeface="Arial" panose="020B0604020202020204" pitchFamily="34" charset="0"/>
            </a:endParaRPr>
          </a:p>
          <a:p>
            <a:pPr lvl="1">
              <a:spcBef>
                <a:spcPts val="0"/>
              </a:spcBef>
              <a:spcAft>
                <a:spcPts val="1800"/>
              </a:spcAft>
            </a:pPr>
            <a:r>
              <a:rPr lang="el-GR" dirty="0">
                <a:latin typeface="Arial" panose="020B0604020202020204" pitchFamily="34" charset="0"/>
                <a:cs typeface="Arial" panose="020B0604020202020204" pitchFamily="34" charset="0"/>
              </a:rPr>
              <a:t>Καλύτερη αξιοποίηση των φυσικών πόρων</a:t>
            </a:r>
            <a:endParaRPr lang="en-US" dirty="0">
              <a:latin typeface="Arial" panose="020B0604020202020204" pitchFamily="34" charset="0"/>
              <a:cs typeface="Arial" panose="020B0604020202020204" pitchFamily="34" charset="0"/>
            </a:endParaRPr>
          </a:p>
        </p:txBody>
      </p:sp>
      <p:sp>
        <p:nvSpPr>
          <p:cNvPr id="6" name="Text Placeholder 5"/>
          <p:cNvSpPr txBox="1">
            <a:spLocks/>
          </p:cNvSpPr>
          <p:nvPr/>
        </p:nvSpPr>
        <p:spPr>
          <a:xfrm>
            <a:off x="1485900" y="2008585"/>
            <a:ext cx="3030141" cy="47982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a:p>
        </p:txBody>
      </p:sp>
    </p:spTree>
    <p:extLst>
      <p:ext uri="{BB962C8B-B14F-4D97-AF65-F5344CB8AC3E}">
        <p14:creationId xmlns:p14="http://schemas.microsoft.com/office/powerpoint/2010/main" val="39972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4572000" cy="5257800"/>
          </a:xfrm>
        </p:spPr>
        <p:txBody>
          <a:bodyPr>
            <a:normAutofit fontScale="77500" lnSpcReduction="20000"/>
          </a:bodyPr>
          <a:lstStyle/>
          <a:p>
            <a:pPr>
              <a:spcBef>
                <a:spcPts val="0"/>
              </a:spcBef>
              <a:spcAft>
                <a:spcPts val="1200"/>
              </a:spcAft>
            </a:pPr>
            <a:r>
              <a:rPr lang="el-GR" dirty="0">
                <a:solidFill>
                  <a:srgbClr val="007FA3"/>
                </a:solidFill>
                <a:latin typeface="Arial" panose="020B0604020202020204" pitchFamily="34" charset="0"/>
                <a:cs typeface="Arial" panose="020B0604020202020204" pitchFamily="34" charset="0"/>
              </a:rPr>
              <a:t>Το ψηφιακό χάσμα</a:t>
            </a:r>
            <a:endParaRPr lang="en-US" dirty="0">
              <a:solidFill>
                <a:srgbClr val="007FA3"/>
              </a:solidFill>
              <a:latin typeface="Arial" panose="020B0604020202020204" pitchFamily="34" charset="0"/>
              <a:cs typeface="Arial" panose="020B0604020202020204" pitchFamily="34" charset="0"/>
            </a:endParaRPr>
          </a:p>
          <a:p>
            <a:pPr lvl="1">
              <a:lnSpc>
                <a:spcPct val="120000"/>
              </a:lnSpc>
              <a:spcBef>
                <a:spcPts val="0"/>
              </a:spcBef>
              <a:spcAft>
                <a:spcPts val="1200"/>
              </a:spcAft>
            </a:pPr>
            <a:r>
              <a:rPr lang="el-GR" dirty="0">
                <a:latin typeface="Arial" panose="020B0604020202020204" pitchFamily="34" charset="0"/>
                <a:cs typeface="Arial" panose="020B0604020202020204" pitchFamily="34" charset="0"/>
              </a:rPr>
              <a:t>Υπάρχει ένα μεγάλο χάσμα ανάμεσα στα επίπεδα της πρόσβασης στο διαδίκτυο και στη διαθεσιμότητα των τεχνικών εργαλείων σε διαφορετικές περιοχές του κόσμου</a:t>
            </a:r>
          </a:p>
          <a:p>
            <a:pPr lvl="1">
              <a:lnSpc>
                <a:spcPct val="120000"/>
              </a:lnSpc>
              <a:spcBef>
                <a:spcPts val="0"/>
              </a:spcBef>
              <a:spcAft>
                <a:spcPts val="1200"/>
              </a:spcAft>
            </a:pPr>
            <a:r>
              <a:rPr lang="el-GR" dirty="0">
                <a:latin typeface="Arial" panose="020B0604020202020204" pitchFamily="34" charset="0"/>
                <a:cs typeface="Arial" panose="020B0604020202020204" pitchFamily="34" charset="0"/>
              </a:rPr>
              <a:t>Εμποδίζει να χρησιμοποιούμε τις διανοητικές ικανότητες όλων των ανθρώπων του πλανήτη για να λύνουμε παγκόσμια προβλήματα</a:t>
            </a:r>
            <a:endParaRPr lang="en-US" dirty="0">
              <a:latin typeface="Arial" panose="020B0604020202020204" pitchFamily="34" charset="0"/>
              <a:cs typeface="Arial" panose="020B0604020202020204" pitchFamily="34" charset="0"/>
            </a:endParaRPr>
          </a:p>
        </p:txBody>
      </p:sp>
      <p:pic>
        <p:nvPicPr>
          <p:cNvPr id="5" name="Picture 4" descr="Photo shows a girl solving mathematical equation on boar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095" y="1745599"/>
            <a:ext cx="4191000" cy="2841089"/>
          </a:xfrm>
          <a:prstGeom prst="rect">
            <a:avLst/>
          </a:prstGeom>
        </p:spPr>
      </p:pic>
      <p:sp>
        <p:nvSpPr>
          <p:cNvPr id="7" name="Title 1"/>
          <p:cNvSpPr>
            <a:spLocks noGrp="1"/>
          </p:cNvSpPr>
          <p:nvPr>
            <p:ph type="title"/>
          </p:nvPr>
        </p:nvSpPr>
        <p:spPr/>
        <p:txBody>
          <a:bodyPr anchor="ctr">
            <a:normAutofit/>
          </a:bodyPr>
          <a:lstStyle/>
          <a:p>
            <a:r>
              <a:rPr lang="el-GR" dirty="0"/>
              <a:t>Η τεχνολογία σε παγκόσμιο επίπεδο </a:t>
            </a:r>
            <a:br>
              <a:rPr lang="en-US" sz="3300" dirty="0"/>
            </a:br>
            <a:r>
              <a:rPr lang="el-GR" sz="3300" dirty="0"/>
              <a:t> Παγκόσμια ζητήματα </a:t>
            </a:r>
            <a:r>
              <a:rPr lang="en-US" sz="3200" dirty="0"/>
              <a:t>(</a:t>
            </a:r>
            <a:r>
              <a:rPr lang="el-GR" sz="3200" dirty="0"/>
              <a:t>2</a:t>
            </a:r>
            <a:r>
              <a:rPr lang="en-US" sz="3200" dirty="0"/>
              <a:t> </a:t>
            </a:r>
            <a:r>
              <a:rPr lang="el-GR" sz="3200" dirty="0"/>
              <a:t>από</a:t>
            </a:r>
            <a:r>
              <a:rPr lang="en-US" sz="3200" dirty="0"/>
              <a:t> 3)</a:t>
            </a:r>
            <a:r>
              <a:rPr lang="en-US" sz="2800" dirty="0"/>
              <a:t> </a:t>
            </a:r>
            <a:r>
              <a:rPr lang="en-US" sz="2000" dirty="0"/>
              <a:t>(</a:t>
            </a:r>
            <a:r>
              <a:rPr lang="el-GR" sz="2000" dirty="0"/>
              <a:t>Στόχος</a:t>
            </a:r>
            <a:r>
              <a:rPr lang="en-US" sz="2000" dirty="0"/>
              <a:t> 1.2)</a:t>
            </a:r>
            <a:endParaRPr lang="en-US" sz="2700" dirty="0"/>
          </a:p>
        </p:txBody>
      </p:sp>
    </p:spTree>
    <p:extLst>
      <p:ext uri="{BB962C8B-B14F-4D97-AF65-F5344CB8AC3E}">
        <p14:creationId xmlns:p14="http://schemas.microsoft.com/office/powerpoint/2010/main" val="190403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3453</Words>
  <Application>Microsoft Office PowerPoint</Application>
  <PresentationFormat>Προβολή στην οθόνη (4:3)</PresentationFormat>
  <Paragraphs>315</Paragraphs>
  <Slides>36</Slides>
  <Notes>33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Malgun Gothic</vt:lpstr>
      <vt:lpstr>ＭＳ Ｐゴシック</vt:lpstr>
      <vt:lpstr>Arial</vt:lpstr>
      <vt:lpstr>Arial Narrow</vt:lpstr>
      <vt:lpstr>Calibri</vt:lpstr>
      <vt:lpstr>Verdana</vt:lpstr>
      <vt:lpstr>Wingdings 2</vt:lpstr>
      <vt:lpstr>Θέμα του Office</vt:lpstr>
      <vt:lpstr>Παρουσίαση του PowerPoint</vt:lpstr>
      <vt:lpstr>Παρουσίαση του PowerPoint</vt:lpstr>
      <vt:lpstr>Πώς θα θέσετε την τεχνολογία  σε λειτουργία;</vt:lpstr>
      <vt:lpstr>Η τεχνολογία σε παγκόσμιο επίπεδο</vt:lpstr>
      <vt:lpstr>Η τεχνολογία και η κοινωνία μας</vt:lpstr>
      <vt:lpstr>Η τεχνολογία σε παγκόσμιο επίπεδο (Στόχος 1.1)</vt:lpstr>
      <vt:lpstr>Η τεχνολογία σε παγκόσμιο επίπεδο   Αντίκτυπος των εργαλείων της σύγχρονης τεχνολογίας (Στόχος 1.1)</vt:lpstr>
      <vt:lpstr>Η τεχνολογία σε παγκόσμιο επίπεδο   Παγκόσμια ζητήματα (1 από 3) (Στόχος 1.2)</vt:lpstr>
      <vt:lpstr>Η τεχνολογία σε παγκόσμιο επίπεδο   Παγκόσμια ζητήματα (2 από 3) (Στόχος 1.2)</vt:lpstr>
      <vt:lpstr>Η τεχνολογία σε παγκόσμιο επίπεδο   Παγκόσμια ζητήματα (3 από 3) (Στόχος 1.2)</vt:lpstr>
      <vt:lpstr>Η τεχνολογία και η κοινωνία μας Η τεχνολογία επηρεάζει τον τρόπο με τον οποίο σκεφτόμαστε (1 από 2) (Στόχος 1.3)</vt:lpstr>
      <vt:lpstr>Η τεχνολογία και η κοινωνία μας Η τεχνολογία επηρεάζει τον τρόπο με τον οποίο σκεφτόμαστε (2 από 2) (Στόχος 1.3)</vt:lpstr>
      <vt:lpstr>Η τεχνολογία και η κοινωνία μας Η τεχνολογία επηρεάζει τον τρόπο με τον οποίο συνδεόμαστε (Στόχος 1.4)</vt:lpstr>
      <vt:lpstr>Η τεχνολογία και η κοινωνία μας   Η τεχνολογία επηρεάζει τον τρόπο με τον οποίο καταναλώνουμε (1 από 2) (Στόχος 1.5)</vt:lpstr>
      <vt:lpstr>Η τεχνολογία και η κοινωνία μας   Η τεχνολογία επηρεάζει τον τρόπο με τον οποίο καταναλώνουμε (2 από 2) (Στόχος 1.5)</vt:lpstr>
      <vt:lpstr>Προσωπική τεχνολογία και ηθική πληροφορική</vt:lpstr>
      <vt:lpstr>Η τεχνολογία στο σπίτι</vt:lpstr>
      <vt:lpstr>Η τεχνολογία και η καριέρα</vt:lpstr>
      <vt:lpstr>Η τεχνολογία και η ηθική</vt:lpstr>
      <vt:lpstr> Πώς η τεχνολογία θα βελτιώσει τη ζωή μας; Η τεχνολογία στο σπίτι (1 από 2)  (στόχος 1.6)</vt:lpstr>
      <vt:lpstr> Πώς η τεχνολογία θα βελτιώσει τη ζωή μας; Η τεχνολογία στο σπίτι (2 από 2)  (στόχος 1.6)</vt:lpstr>
      <vt:lpstr>Η τεχνολογία και η καριέρα Ο αντίκτυπος της γνώσης υπολογιστών στην καριέρα σας (1 από 7) (Στόχος 1.7)</vt:lpstr>
      <vt:lpstr>Η τεχνολογία και η καριέρα Ο αντίκτυπος της γνώσης υπολογιστών στην καριέρα σας (2 από 7) (Στόχος 1.7)</vt:lpstr>
      <vt:lpstr>Η τεχνολογία και η καριέρα Ο αντίκτυπος της γνώσης υπολογιστών στην καριέρα σας (3 από 7) (Στόχος 1.7)</vt:lpstr>
      <vt:lpstr>Η τεχνολογία και η καριέρα Ο αντίκτυπος της γνώσης υπολογιστών στην καριέρα σας (4 από 7) (Στόχος 1.7)</vt:lpstr>
      <vt:lpstr>Η τεχνολογία και η καριέρα Ο αντίκτυπος της γνώσης υπολογιστών στην καριέρα σας (5 από 7) (Στόχος 1.7)</vt:lpstr>
      <vt:lpstr>Η τεχνολογία και η καριέρα Ο αντίκτυπος της γνώσης υπολογιστών στην καριέρα σας (6 από 7) (Στόχος 1.7)</vt:lpstr>
      <vt:lpstr>Η τεχνολογία και η καριέρα Ο αντίκτυπος της γνώσης υπολογιστών στην καριέρα σας (7 από 7) (Στόχος 1.7)</vt:lpstr>
      <vt:lpstr>Η τεχνολογία και η ηθική Ορισμός της ηθικής (Στόχος 1.8)</vt:lpstr>
      <vt:lpstr>Η τεχνολογία και η ηθική   Προσωπική ηθική (1 από 2) (Στόχος 1.9)</vt:lpstr>
      <vt:lpstr>Η τεχνολογία και η ηθική   Προσωπική ηθική (2 από 2) (Στόχος 1.9)</vt:lpstr>
      <vt:lpstr>Η τεχνολογία και η ηθική   Ηθική και τεχνολογία (1 από 3) (Στόχος 1.10)</vt:lpstr>
      <vt:lpstr>Η τεχνολογία και η ηθική   Ηθική και τεχνολογία (2 από 3) (Στόχος 1.10)</vt:lpstr>
      <vt:lpstr>Η τεχνολογία και η ηθική   Ηθική και τεχνολογία (3 από 3) (Στόχος 1.10)</vt:lpstr>
      <vt:lpstr>Ερωτήσεις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2017-01-24T02:43:43Z</dcterms:created>
  <dcterms:modified xsi:type="dcterms:W3CDTF">2019-10-07T18:49:26Z</dcterms:modified>
</cp:coreProperties>
</file>