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6"/>
  </p:notesMasterIdLst>
  <p:handoutMasterIdLst>
    <p:handoutMasterId r:id="rId37"/>
  </p:handoutMasterIdLst>
  <p:sldIdLst>
    <p:sldId id="537" r:id="rId2"/>
    <p:sldId id="538" r:id="rId3"/>
    <p:sldId id="505" r:id="rId4"/>
    <p:sldId id="506" r:id="rId5"/>
    <p:sldId id="507" r:id="rId6"/>
    <p:sldId id="508" r:id="rId7"/>
    <p:sldId id="510" r:id="rId8"/>
    <p:sldId id="511" r:id="rId9"/>
    <p:sldId id="512" r:id="rId10"/>
    <p:sldId id="513" r:id="rId11"/>
    <p:sldId id="514" r:id="rId12"/>
    <p:sldId id="515" r:id="rId13"/>
    <p:sldId id="516" r:id="rId14"/>
    <p:sldId id="517" r:id="rId15"/>
    <p:sldId id="518" r:id="rId16"/>
    <p:sldId id="519" r:id="rId17"/>
    <p:sldId id="535" r:id="rId18"/>
    <p:sldId id="525" r:id="rId19"/>
    <p:sldId id="509" r:id="rId20"/>
    <p:sldId id="526" r:id="rId21"/>
    <p:sldId id="527" r:id="rId22"/>
    <p:sldId id="520" r:id="rId23"/>
    <p:sldId id="521" r:id="rId24"/>
    <p:sldId id="522" r:id="rId25"/>
    <p:sldId id="523" r:id="rId26"/>
    <p:sldId id="524" r:id="rId27"/>
    <p:sldId id="536" r:id="rId28"/>
    <p:sldId id="528" r:id="rId29"/>
    <p:sldId id="529" r:id="rId30"/>
    <p:sldId id="530" r:id="rId31"/>
    <p:sldId id="531" r:id="rId32"/>
    <p:sldId id="532" r:id="rId33"/>
    <p:sldId id="533" r:id="rId34"/>
    <p:sldId id="53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08" userDrawn="1">
          <p15:clr>
            <a:srgbClr val="A4A3A4"/>
          </p15:clr>
        </p15:guide>
        <p15:guide id="2" pos="288"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Συντάκτης" initials="Σ"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0C0"/>
    <a:srgbClr val="007FA3"/>
    <a:srgbClr val="D4EAE4"/>
    <a:srgbClr val="00158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22" autoAdjust="0"/>
    <p:restoredTop sz="75140" autoAdjust="0"/>
  </p:normalViewPr>
  <p:slideViewPr>
    <p:cSldViewPr>
      <p:cViewPr varScale="1">
        <p:scale>
          <a:sx n="54" d="100"/>
          <a:sy n="54" d="100"/>
        </p:scale>
        <p:origin x="-1146" y="-84"/>
      </p:cViewPr>
      <p:guideLst>
        <p:guide orient="horz" pos="1008"/>
        <p:guide pos="288"/>
      </p:guideLst>
    </p:cSldViewPr>
  </p:slideViewPr>
  <p:outlineViewPr>
    <p:cViewPr>
      <p:scale>
        <a:sx n="33" d="100"/>
        <a:sy n="33" d="100"/>
      </p:scale>
      <p:origin x="0" y="47250"/>
    </p:cViewPr>
  </p:outlineViewPr>
  <p:notesTextViewPr>
    <p:cViewPr>
      <p:scale>
        <a:sx n="1" d="1"/>
        <a:sy n="1" d="1"/>
      </p:scale>
      <p:origin x="0" y="0"/>
    </p:cViewPr>
  </p:notesTextViewPr>
  <p:sorterViewPr>
    <p:cViewPr>
      <p:scale>
        <a:sx n="100" d="100"/>
        <a:sy n="100" d="100"/>
      </p:scale>
      <p:origin x="0" y="-360"/>
    </p:cViewPr>
  </p:sorterViewPr>
  <p:notesViewPr>
    <p:cSldViewPr>
      <p:cViewPr>
        <p:scale>
          <a:sx n="150" d="100"/>
          <a:sy n="150" d="100"/>
        </p:scale>
        <p:origin x="2388" y="-17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4/19/2018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xmlns=""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4/19/2018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xmlns=""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xmlns="" val="1955654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Η ισχύς επεξεργασία</a:t>
            </a:r>
            <a:r>
              <a:rPr lang="el-GR" sz="1200" kern="1200" baseline="0" dirty="0" smtClean="0">
                <a:solidFill>
                  <a:schemeClr val="tx1"/>
                </a:solidFill>
                <a:effectLst/>
                <a:latin typeface="+mn-lt"/>
                <a:ea typeface="+mn-ea"/>
                <a:cs typeface="+mn-cs"/>
              </a:rPr>
              <a:t> μιας</a:t>
            </a:r>
            <a:r>
              <a:rPr lang="en-US" sz="1200" kern="1200" dirty="0" smtClean="0">
                <a:solidFill>
                  <a:schemeClr val="tx1"/>
                </a:solidFill>
                <a:effectLst/>
                <a:latin typeface="+mn-lt"/>
                <a:ea typeface="+mn-ea"/>
                <a:cs typeface="+mn-cs"/>
              </a:rPr>
              <a:t> CPU</a:t>
            </a:r>
            <a:r>
              <a:rPr lang="el-GR" sz="1200" kern="1200" baseline="0" dirty="0" smtClean="0">
                <a:solidFill>
                  <a:schemeClr val="tx1"/>
                </a:solidFill>
                <a:effectLst/>
                <a:latin typeface="+mn-lt"/>
                <a:ea typeface="+mn-ea"/>
                <a:cs typeface="+mn-cs"/>
              </a:rPr>
              <a:t> καθορίζεται από</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smtClean="0">
                <a:solidFill>
                  <a:schemeClr val="tx1"/>
                </a:solidFill>
                <a:effectLst/>
                <a:latin typeface="+mn-lt"/>
                <a:ea typeface="+mn-ea"/>
                <a:cs typeface="+mn-cs"/>
              </a:rPr>
              <a:t>Την ταχύτητα ρολογιού της </a:t>
            </a:r>
          </a:p>
          <a:p>
            <a:pPr marL="628650" lvl="1" indent="-171450">
              <a:buFont typeface="Arial" panose="020B0604020202020204" pitchFamily="34" charset="0"/>
              <a:buChar char="•"/>
            </a:pPr>
            <a:r>
              <a:rPr lang="el-GR" sz="1200" kern="1200" dirty="0" smtClean="0">
                <a:solidFill>
                  <a:schemeClr val="tx1"/>
                </a:solidFill>
                <a:effectLst/>
                <a:latin typeface="+mn-lt"/>
                <a:ea typeface="+mn-ea"/>
                <a:cs typeface="+mn-cs"/>
              </a:rPr>
              <a:t>Αν έχει πολλαπλούς πυρήνες </a:t>
            </a:r>
          </a:p>
          <a:p>
            <a:pPr marL="628650" lvl="1" indent="-171450">
              <a:buFont typeface="Arial" panose="020B0604020202020204" pitchFamily="34" charset="0"/>
              <a:buChar char="•"/>
            </a:pPr>
            <a:r>
              <a:rPr lang="el-GR" sz="1200" kern="1200" dirty="0" smtClean="0">
                <a:solidFill>
                  <a:schemeClr val="tx1"/>
                </a:solidFill>
                <a:effectLst/>
                <a:latin typeface="+mn-lt"/>
                <a:ea typeface="+mn-ea"/>
                <a:cs typeface="+mn-cs"/>
              </a:rPr>
              <a:t>Παράλληλη επεξεργασία</a:t>
            </a:r>
          </a:p>
          <a:p>
            <a:pPr marL="628650" lvl="1" indent="-171450">
              <a:buFont typeface="Arial" panose="020B0604020202020204" pitchFamily="34" charset="0"/>
              <a:buChar char="•"/>
            </a:pPr>
            <a:r>
              <a:rPr lang="el-GR" sz="1200" kern="1200" dirty="0" smtClean="0">
                <a:solidFill>
                  <a:schemeClr val="tx1"/>
                </a:solidFill>
                <a:effectLst/>
                <a:latin typeface="+mn-lt"/>
                <a:ea typeface="+mn-ea"/>
                <a:cs typeface="+mn-cs"/>
              </a:rPr>
              <a:t>Την ποσότητα μνήμης </a:t>
            </a:r>
            <a:r>
              <a:rPr lang="el-GR" sz="1200" kern="1200" dirty="0" err="1" smtClean="0">
                <a:solidFill>
                  <a:schemeClr val="tx1"/>
                </a:solidFill>
                <a:effectLst/>
                <a:latin typeface="+mn-lt"/>
                <a:ea typeface="+mn-ea"/>
                <a:cs typeface="+mn-cs"/>
              </a:rPr>
              <a:t>cache</a:t>
            </a:r>
            <a:r>
              <a:rPr lang="el-GR" sz="1200" kern="1200" dirty="0" smtClean="0">
                <a:solidFill>
                  <a:schemeClr val="tx1"/>
                </a:solidFill>
                <a:effectLst/>
                <a:latin typeface="+mn-lt"/>
                <a:ea typeface="+mn-ea"/>
                <a:cs typeface="+mn-cs"/>
              </a:rPr>
              <a:t> που διαθέτει</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Η ταχύτητα ρολογιού</a:t>
            </a:r>
            <a:r>
              <a:rPr lang="el-GR" sz="1200" kern="1200" baseline="0" dirty="0" smtClean="0">
                <a:solidFill>
                  <a:schemeClr val="tx1"/>
                </a:solidFill>
                <a:effectLst/>
                <a:latin typeface="+mn-lt"/>
                <a:ea typeface="+mn-ea"/>
                <a:cs typeface="+mn-cs"/>
              </a:rPr>
              <a:t> υποδεικνύει πόσες εντολές μπορεί να επεξεργαστεί η</a:t>
            </a:r>
            <a:r>
              <a:rPr lang="el-GR"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CPU </a:t>
            </a:r>
            <a:r>
              <a:rPr lang="el-GR" sz="1200" kern="1200" dirty="0" smtClean="0">
                <a:solidFill>
                  <a:schemeClr val="tx1"/>
                </a:solidFill>
                <a:effectLst/>
                <a:latin typeface="+mn-lt"/>
                <a:ea typeface="+mn-ea"/>
                <a:cs typeface="+mn-cs"/>
              </a:rPr>
              <a:t>ανά δευτερόλεπτο</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Ο υπερχρονισμός (</a:t>
            </a:r>
            <a:r>
              <a:rPr lang="el-GR" sz="1200" kern="1200" dirty="0" err="1" smtClean="0">
                <a:solidFill>
                  <a:schemeClr val="tx1"/>
                </a:solidFill>
                <a:effectLst/>
                <a:latin typeface="+mn-lt"/>
                <a:ea typeface="+mn-ea"/>
                <a:cs typeface="+mn-cs"/>
              </a:rPr>
              <a:t>overclocking</a:t>
            </a:r>
            <a:r>
              <a:rPr lang="el-GR" sz="1200" kern="1200" dirty="0" smtClean="0">
                <a:solidFill>
                  <a:schemeClr val="tx1"/>
                </a:solidFill>
                <a:effectLst/>
                <a:latin typeface="+mn-lt"/>
                <a:ea typeface="+mn-ea"/>
                <a:cs typeface="+mn-cs"/>
              </a:rPr>
              <a:t>) σημαίνει ότι λειτουργείτε τη CPU σε υψηλότερη ταχύτητα από τις συστάσεις του κατασκευαστή της</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Ένας πυρήνας (</a:t>
            </a:r>
            <a:r>
              <a:rPr lang="el-GR" sz="1200" kern="1200" dirty="0" err="1" smtClean="0">
                <a:solidFill>
                  <a:schemeClr val="tx1"/>
                </a:solidFill>
                <a:effectLst/>
                <a:latin typeface="+mn-lt"/>
                <a:ea typeface="+mn-ea"/>
                <a:cs typeface="+mn-cs"/>
              </a:rPr>
              <a:t>core</a:t>
            </a:r>
            <a:r>
              <a:rPr lang="el-GR" sz="1200" kern="1200" dirty="0" smtClean="0">
                <a:solidFill>
                  <a:schemeClr val="tx1"/>
                </a:solidFill>
                <a:effectLst/>
                <a:latin typeface="+mn-lt"/>
                <a:ea typeface="+mn-ea"/>
                <a:cs typeface="+mn-cs"/>
              </a:rPr>
              <a:t>) σε μια CPU περιέχει τα μέρη της CPU που απαιτούνται για την επεξεργασία μιας οδηγίας.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Η διοχέτευση (</a:t>
            </a:r>
            <a:r>
              <a:rPr lang="el-GR" sz="1200" kern="1200" dirty="0" err="1" smtClean="0">
                <a:solidFill>
                  <a:schemeClr val="tx1"/>
                </a:solidFill>
                <a:effectLst/>
                <a:latin typeface="+mn-lt"/>
                <a:ea typeface="+mn-ea"/>
                <a:cs typeface="+mn-cs"/>
              </a:rPr>
              <a:t>pipelining</a:t>
            </a:r>
            <a:r>
              <a:rPr lang="el-GR" sz="1200" kern="1200" dirty="0" smtClean="0">
                <a:solidFill>
                  <a:schemeClr val="tx1"/>
                </a:solidFill>
                <a:effectLst/>
                <a:latin typeface="+mn-lt"/>
                <a:ea typeface="+mn-ea"/>
                <a:cs typeface="+mn-cs"/>
              </a:rPr>
              <a:t>) επιτρέπει στη CPU να εκτελεί περισσότερες από μία εντολές ταυτόχρονα, βελτιώνοντας έτσι τις επιδόσεις της</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11</a:t>
            </a:fld>
            <a:endParaRPr lang="en-US" dirty="0"/>
          </a:p>
        </p:txBody>
      </p:sp>
    </p:spTree>
    <p:extLst>
      <p:ext uri="{BB962C8B-B14F-4D97-AF65-F5344CB8AC3E}">
        <p14:creationId xmlns:p14="http://schemas.microsoft.com/office/powerpoint/2010/main" xmlns="" val="1745906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b="0" i="0" u="none" strike="noStrike" kern="1200" baseline="0" dirty="0" smtClean="0">
                <a:solidFill>
                  <a:schemeClr val="tx1"/>
                </a:solidFill>
                <a:latin typeface="+mn-lt"/>
                <a:ea typeface="+mn-ea"/>
                <a:cs typeface="+mn-cs"/>
              </a:rPr>
              <a:t>Η Εικόνα 6.13 παρουσιάζει παράγοντες που πρέπει να λαμβάνετε υπόψη όταν προσπαθείτε να καταλήξετε στην κατάλληλη CPU για σας.</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12</a:t>
            </a:fld>
            <a:endParaRPr lang="en-US" dirty="0"/>
          </a:p>
        </p:txBody>
      </p:sp>
    </p:spTree>
    <p:extLst>
      <p:ext uri="{BB962C8B-B14F-4D97-AF65-F5344CB8AC3E}">
        <p14:creationId xmlns:p14="http://schemas.microsoft.com/office/powerpoint/2010/main" xmlns="" val="3317095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Η μνήμη τυχαίας προσπέλασης (</a:t>
            </a:r>
            <a:r>
              <a:rPr lang="el-GR" sz="1200" kern="1200" dirty="0" err="1" smtClean="0">
                <a:solidFill>
                  <a:schemeClr val="tx1"/>
                </a:solidFill>
                <a:effectLst/>
                <a:latin typeface="+mn-lt"/>
                <a:ea typeface="+mn-ea"/>
                <a:cs typeface="+mn-cs"/>
              </a:rPr>
              <a:t>random</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access</a:t>
            </a:r>
            <a:r>
              <a:rPr lang="el-GR" sz="1200" kern="1200" dirty="0" smtClean="0">
                <a:solidFill>
                  <a:schemeClr val="tx1"/>
                </a:solidFill>
                <a:effectLst/>
                <a:latin typeface="+mn-lt"/>
                <a:ea typeface="+mn-ea"/>
                <a:cs typeface="+mn-cs"/>
              </a:rPr>
              <a:t> memory – RAM) είναι ο προσωρινός χώρος αποθήκευσης του υπολογιστή σας. Στην πραγματικότητα είναι η βραχυπρόθεσμη μνήμη του υπολογιστή. </a:t>
            </a: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 Η RAM είναι ένα παράδειγμα ασταθούς αποθήκευσης (</a:t>
            </a:r>
            <a:r>
              <a:rPr lang="el-GR" sz="1200" kern="1200" dirty="0" err="1" smtClean="0">
                <a:solidFill>
                  <a:schemeClr val="tx1"/>
                </a:solidFill>
                <a:effectLst/>
                <a:latin typeface="+mn-lt"/>
                <a:ea typeface="+mn-ea"/>
                <a:cs typeface="+mn-cs"/>
              </a:rPr>
              <a:t>volatile</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storage</a:t>
            </a:r>
            <a:r>
              <a:rPr lang="el-GR" sz="1200" kern="1200" dirty="0" smtClean="0">
                <a:solidFill>
                  <a:schemeClr val="tx1"/>
                </a:solidFill>
                <a:effectLst/>
                <a:latin typeface="+mn-lt"/>
                <a:ea typeface="+mn-ea"/>
                <a:cs typeface="+mn-cs"/>
              </a:rPr>
              <a:t>). Όταν ο υπολογιστής σβήσει, τα δεδομένα που έχουν αποθηκευτεί σε αυτή διαγράφονται. Γι’ αυτό, εκτός από τη RAM, τα συστήματα πάντα περιλαμβάνουν συσκευές σταθερής αποθήκευσης (non </a:t>
            </a:r>
            <a:r>
              <a:rPr lang="el-GR" sz="1200" kern="1200" dirty="0" err="1" smtClean="0">
                <a:solidFill>
                  <a:schemeClr val="tx1"/>
                </a:solidFill>
                <a:effectLst/>
                <a:latin typeface="+mn-lt"/>
                <a:ea typeface="+mn-ea"/>
                <a:cs typeface="+mn-cs"/>
              </a:rPr>
              <a:t>volatile</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storage</a:t>
            </a:r>
            <a:r>
              <a:rPr lang="el-GR" sz="1200" kern="1200" dirty="0" smtClean="0">
                <a:solidFill>
                  <a:schemeClr val="tx1"/>
                </a:solidFill>
                <a:effectLst/>
                <a:latin typeface="+mn-lt"/>
                <a:ea typeface="+mn-ea"/>
                <a:cs typeface="+mn-cs"/>
              </a:rPr>
              <a:t>) για μόνιμη αποθήκευση οδηγιών και δεδομένων. Η μνήμη μόνο ανάγνωσης (</a:t>
            </a:r>
            <a:r>
              <a:rPr lang="el-GR" sz="1200" kern="1200" dirty="0" err="1" smtClean="0">
                <a:solidFill>
                  <a:schemeClr val="tx1"/>
                </a:solidFill>
                <a:effectLst/>
                <a:latin typeface="+mn-lt"/>
                <a:ea typeface="+mn-ea"/>
                <a:cs typeface="+mn-cs"/>
              </a:rPr>
              <a:t>read-only</a:t>
            </a:r>
            <a:r>
              <a:rPr lang="el-GR" sz="1200" kern="1200" dirty="0" smtClean="0">
                <a:solidFill>
                  <a:schemeClr val="tx1"/>
                </a:solidFill>
                <a:effectLst/>
                <a:latin typeface="+mn-lt"/>
                <a:ea typeface="+mn-ea"/>
                <a:cs typeface="+mn-cs"/>
              </a:rPr>
              <a:t> memory – RΟM) διατηρεί τις κρίσιμες οδηγίες εκκίνησης. Οι σκληροί δίσκοι παρέχουν τη μεγαλύτερη χωρητικότητα σταθερής αποθήκευσης.</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13</a:t>
            </a:fld>
            <a:endParaRPr lang="en-US" dirty="0"/>
          </a:p>
        </p:txBody>
      </p:sp>
    </p:spTree>
    <p:extLst>
      <p:ext uri="{BB962C8B-B14F-4D97-AF65-F5344CB8AC3E}">
        <p14:creationId xmlns:p14="http://schemas.microsoft.com/office/powerpoint/2010/main" xmlns="" val="1229915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Η ανάκτηση δεδομένων από τη</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RAM </a:t>
            </a:r>
            <a:r>
              <a:rPr lang="el-GR" sz="1200" kern="1200" dirty="0" smtClean="0">
                <a:solidFill>
                  <a:schemeClr val="tx1"/>
                </a:solidFill>
                <a:effectLst/>
                <a:latin typeface="+mn-lt"/>
                <a:ea typeface="+mn-ea"/>
                <a:cs typeface="+mn-cs"/>
              </a:rPr>
              <a:t>είναι ένα εκατομμύριο</a:t>
            </a:r>
            <a:r>
              <a:rPr lang="el-GR" sz="1200" kern="1200" baseline="0" dirty="0" smtClean="0">
                <a:solidFill>
                  <a:schemeClr val="tx1"/>
                </a:solidFill>
                <a:effectLst/>
                <a:latin typeface="+mn-lt"/>
                <a:ea typeface="+mn-ea"/>
                <a:cs typeface="+mn-cs"/>
              </a:rPr>
              <a:t> φορές γρηγορότερη σε σχέση με τον σκληρό δίσκο</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Ο χρόνος που χρειάζεται η CPU για να πάρει δεδομένα από τη RAM μετριέται σε δισεκατομμυριοστά του δευτερολέπτου, ενώ για την εξαγωγή δεδομένων από έναν γρήγορο μηχανικό σκληρό δίσκο χρειάζονται κατά μέσο όρο 10 χιλιοστά του δευτερολέπτου (</a:t>
            </a:r>
            <a:r>
              <a:rPr lang="el-GR" sz="1200" kern="1200" dirty="0" err="1" smtClean="0">
                <a:solidFill>
                  <a:schemeClr val="tx1"/>
                </a:solidFill>
                <a:effectLst/>
                <a:latin typeface="+mn-lt"/>
                <a:ea typeface="+mn-ea"/>
                <a:cs typeface="+mn-cs"/>
              </a:rPr>
              <a:t>ms</a:t>
            </a:r>
            <a:r>
              <a:rPr lang="el-GR"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Η Εικόνα δείχνει τους διάφορους τύπους μνήμης και αποθήκευσης που κατανέμονται στο σύστημά σας</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Κάθε τύπος μνήμης κάνει κάποιους δικούς του συμβιβασμούς ανάμεσα στην ταχύτητα και την τιμή.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Επειδή η ταχύτερη μνήμη είναι πολύ πιο ακριβή, τα συστήματα σχεδιάζονται με πολύ λιγότερη τέτοια μνήμη.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14</a:t>
            </a:fld>
            <a:endParaRPr lang="en-US" dirty="0"/>
          </a:p>
        </p:txBody>
      </p:sp>
    </p:spTree>
    <p:extLst>
      <p:ext uri="{BB962C8B-B14F-4D97-AF65-F5344CB8AC3E}">
        <p14:creationId xmlns:p14="http://schemas.microsoft.com/office/powerpoint/2010/main" xmlns="" val="3686850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CBE9A11A-E07A-4DB2-99B5-127B978CE6CA}" type="slidenum">
              <a:rPr lang="en-US" smtClean="0"/>
              <a:pPr/>
              <a:t>15</a:t>
            </a:fld>
            <a:endParaRPr lang="en-US" dirty="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Υπάρχουν διαφορετικοί τύποι </a:t>
            </a:r>
            <a:r>
              <a:rPr lang="en-US" sz="1200" kern="1200" dirty="0" smtClean="0">
                <a:solidFill>
                  <a:schemeClr val="tx1"/>
                </a:solidFill>
                <a:effectLst/>
                <a:latin typeface="+mn-lt"/>
                <a:ea typeface="+mn-ea"/>
                <a:cs typeface="+mn-cs"/>
              </a:rPr>
              <a:t>RAM. </a:t>
            </a:r>
            <a:r>
              <a:rPr lang="el-GR" sz="1200" kern="1200" dirty="0" smtClean="0">
                <a:solidFill>
                  <a:schemeClr val="tx1"/>
                </a:solidFill>
                <a:effectLst/>
                <a:latin typeface="+mn-lt"/>
                <a:ea typeface="+mn-ea"/>
                <a:cs typeface="+mn-cs"/>
              </a:rPr>
              <a:t>Στα περισσότερα σύγχρονα συστήματα ο τύπος της RAM που χρησιμοποιείται είναι οι μονάδες μνήμης DDR3 (</a:t>
            </a:r>
            <a:r>
              <a:rPr lang="el-GR" sz="1200" kern="1200" dirty="0" err="1" smtClean="0">
                <a:solidFill>
                  <a:schemeClr val="tx1"/>
                </a:solidFill>
                <a:effectLst/>
                <a:latin typeface="+mn-lt"/>
                <a:ea typeface="+mn-ea"/>
                <a:cs typeface="+mn-cs"/>
              </a:rPr>
              <a:t>double</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data</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rate</a:t>
            </a:r>
            <a:r>
              <a:rPr lang="el-GR" sz="1200" kern="1200" dirty="0" smtClean="0">
                <a:solidFill>
                  <a:schemeClr val="tx1"/>
                </a:solidFill>
                <a:effectLst/>
                <a:latin typeface="+mn-lt"/>
                <a:ea typeface="+mn-ea"/>
                <a:cs typeface="+mn-cs"/>
              </a:rPr>
              <a:t> 3),</a:t>
            </a:r>
            <a:r>
              <a:rPr lang="el-GR" sz="1200" kern="1200" baseline="0" dirty="0" smtClean="0">
                <a:solidFill>
                  <a:schemeClr val="tx1"/>
                </a:solidFill>
                <a:effectLst/>
                <a:latin typeface="+mn-lt"/>
                <a:ea typeface="+mn-ea"/>
                <a:cs typeface="+mn-cs"/>
              </a:rPr>
              <a:t> οι οποίες διατίθενται σε διάφορες ταχύτητες</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Όσο υψηλότερη είναι η ταχύτητα, τόσο καλύτερες είναι οι επιδόσεις. Η</a:t>
            </a:r>
            <a:r>
              <a:rPr lang="el-GR" sz="1200" kern="1200" baseline="0" dirty="0" smtClean="0">
                <a:solidFill>
                  <a:schemeClr val="tx1"/>
                </a:solidFill>
                <a:effectLst/>
                <a:latin typeface="+mn-lt"/>
                <a:ea typeface="+mn-ea"/>
                <a:cs typeface="+mn-cs"/>
              </a:rPr>
              <a:t> μνήμη </a:t>
            </a:r>
            <a:r>
              <a:rPr lang="en-US" sz="1200" kern="1200" dirty="0" smtClean="0">
                <a:solidFill>
                  <a:schemeClr val="tx1"/>
                </a:solidFill>
                <a:effectLst/>
                <a:latin typeface="+mn-lt"/>
                <a:ea typeface="+mn-ea"/>
                <a:cs typeface="+mn-cs"/>
              </a:rPr>
              <a:t>DDR5, </a:t>
            </a:r>
            <a:r>
              <a:rPr lang="el-GR" sz="1200" kern="1200" dirty="0" smtClean="0">
                <a:solidFill>
                  <a:schemeClr val="tx1"/>
                </a:solidFill>
                <a:effectLst/>
                <a:latin typeface="+mn-lt"/>
                <a:ea typeface="+mn-ea"/>
                <a:cs typeface="+mn-cs"/>
              </a:rPr>
              <a:t>για ακόμα ταχύτερη μεταφορά δεδομένων, απαντάται σε κάρτες γραφικών με υψηλές προδιαγραφές.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Η RAM εμφανίζεται στο σύστημα σε μονάδες μνήμης (memory </a:t>
            </a:r>
            <a:r>
              <a:rPr lang="el-GR" sz="1200" kern="1200" dirty="0" err="1" smtClean="0">
                <a:solidFill>
                  <a:schemeClr val="tx1"/>
                </a:solidFill>
                <a:effectLst/>
                <a:latin typeface="+mn-lt"/>
                <a:ea typeface="+mn-ea"/>
                <a:cs typeface="+mn-cs"/>
              </a:rPr>
              <a:t>modules</a:t>
            </a:r>
            <a:r>
              <a:rPr lang="el-GR" sz="1200" kern="1200" dirty="0" smtClean="0">
                <a:solidFill>
                  <a:schemeClr val="tx1"/>
                </a:solidFill>
                <a:effectLst/>
                <a:latin typeface="+mn-lt"/>
                <a:ea typeface="+mn-ea"/>
                <a:cs typeface="+mn-cs"/>
              </a:rPr>
              <a:t>) ή κάρτες μνήμης, δηλαδή μικρές πλακέτες κυκλωμάτων στις οποίες τοποθετείται μια σειρά από τσιπ RAM στις ειδικές θυρίδες που υπάρχουν στη μητρική κάρτα</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1510294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dirty="0" smtClean="0"/>
              <a:t>Η </a:t>
            </a:r>
            <a:r>
              <a:rPr lang="el-GR" dirty="0" err="1" smtClean="0"/>
              <a:t>SuperFetch</a:t>
            </a:r>
            <a:r>
              <a:rPr lang="el-GR" dirty="0" smtClean="0"/>
              <a:t> προφορτώνει στη μνήμη του συστήματος</a:t>
            </a:r>
            <a:r>
              <a:rPr lang="el-GR" baseline="0" dirty="0" smtClean="0"/>
              <a:t> τις εφαρμογές που χρησιμοποιείτε συχνότερα</a:t>
            </a:r>
            <a:r>
              <a:rPr lang="en-US" dirty="0" smtClean="0"/>
              <a:t>.</a:t>
            </a:r>
            <a:endParaRPr lang="en-US"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baseline="0" dirty="0" smtClean="0">
                <a:solidFill>
                  <a:schemeClr val="tx1"/>
                </a:solidFill>
                <a:effectLst/>
                <a:latin typeface="+mn-lt"/>
                <a:ea typeface="+mn-ea"/>
                <a:cs typeface="+mn-cs"/>
              </a:rPr>
              <a:t>Η  Εποπτεία πόρων δείχνει πώς χρησιμοποιείται η</a:t>
            </a:r>
            <a:r>
              <a:rPr lang="en-US" sz="1200" kern="1200" baseline="0" dirty="0" smtClean="0">
                <a:solidFill>
                  <a:schemeClr val="tx1"/>
                </a:solidFill>
                <a:effectLst/>
                <a:latin typeface="+mn-lt"/>
                <a:ea typeface="+mn-ea"/>
                <a:cs typeface="+mn-cs"/>
              </a:rPr>
              <a:t> RAM.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16</a:t>
            </a:fld>
            <a:endParaRPr lang="en-US" dirty="0"/>
          </a:p>
        </p:txBody>
      </p:sp>
    </p:spTree>
    <p:extLst>
      <p:ext uri="{BB962C8B-B14F-4D97-AF65-F5344CB8AC3E}">
        <p14:creationId xmlns:p14="http://schemas.microsoft.com/office/powerpoint/2010/main" xmlns="" val="2210213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dirty="0" smtClean="0"/>
              <a:t>Η</a:t>
            </a:r>
            <a:r>
              <a:rPr lang="el-GR" baseline="0" dirty="0" smtClean="0"/>
              <a:t> προσθήκη της</a:t>
            </a:r>
            <a:r>
              <a:rPr lang="en-US" dirty="0" smtClean="0"/>
              <a:t> RAM</a:t>
            </a:r>
            <a:r>
              <a:rPr lang="el-GR" dirty="0" smtClean="0"/>
              <a:t> περιορίζεται από τη</a:t>
            </a:r>
            <a:r>
              <a:rPr lang="el-GR" baseline="0" dirty="0" smtClean="0"/>
              <a:t> χωρητικότητα της μητρικής κάρτας</a:t>
            </a:r>
            <a:r>
              <a:rPr lang="en-US" dirty="0" smtClean="0"/>
              <a:t> </a:t>
            </a:r>
            <a:r>
              <a:rPr lang="el-GR" dirty="0" smtClean="0"/>
              <a:t>όσον</a:t>
            </a:r>
            <a:r>
              <a:rPr lang="el-GR" baseline="0" dirty="0" smtClean="0"/>
              <a:t> αφορά τον</a:t>
            </a:r>
            <a:r>
              <a:rPr lang="el-GR" dirty="0" smtClean="0"/>
              <a:t> αριθμό θυρίδων στις οποίες μπορούν να τοποθετηθούν κάρτες μνήμης και τη</a:t>
            </a:r>
            <a:r>
              <a:rPr lang="el-GR" baseline="0" dirty="0" smtClean="0"/>
              <a:t> συνολική χωρητικότητα της κάθε θυρίδας</a:t>
            </a:r>
            <a:r>
              <a:rPr lang="en-US" baseline="0" dirty="0" smtClean="0"/>
              <a:t>.</a:t>
            </a:r>
            <a:endParaRPr lang="en-US" dirty="0"/>
          </a:p>
          <a:p>
            <a:pPr marL="171450" indent="-171450">
              <a:buFont typeface="Arial" panose="020B0604020202020204" pitchFamily="34" charset="0"/>
              <a:buChar char="•"/>
            </a:pPr>
            <a:r>
              <a:rPr lang="el-GR" dirty="0" smtClean="0"/>
              <a:t>Η προσθήκη</a:t>
            </a:r>
            <a:r>
              <a:rPr lang="en-US" dirty="0" smtClean="0"/>
              <a:t> </a:t>
            </a:r>
            <a:r>
              <a:rPr lang="en-US" dirty="0"/>
              <a:t>RAM </a:t>
            </a:r>
            <a:r>
              <a:rPr lang="el-GR" dirty="0" smtClean="0"/>
              <a:t>είναι</a:t>
            </a:r>
            <a:r>
              <a:rPr lang="el-GR" baseline="0" dirty="0" smtClean="0"/>
              <a:t> αρκετά εύκολη στην εγκατάσταση</a:t>
            </a:r>
            <a:r>
              <a:rPr lang="en-US" dirty="0" smtClean="0"/>
              <a:t>.</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17</a:t>
            </a:fld>
            <a:endParaRPr lang="en-US" dirty="0"/>
          </a:p>
        </p:txBody>
      </p:sp>
    </p:spTree>
    <p:extLst>
      <p:ext uri="{BB962C8B-B14F-4D97-AF65-F5344CB8AC3E}">
        <p14:creationId xmlns:p14="http://schemas.microsoft.com/office/powerpoint/2010/main" xmlns="" val="2703584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Σε αυτή την ενότητα θα</a:t>
            </a:r>
            <a:r>
              <a:rPr lang="el-GR" baseline="0" dirty="0" smtClean="0"/>
              <a:t> ασχοληθούμε με την αποτίμηση του υποσυστήματος αποθήκευσης,</a:t>
            </a:r>
            <a:r>
              <a:rPr lang="en-US" baseline="0" dirty="0" smtClean="0"/>
              <a:t> </a:t>
            </a:r>
            <a:r>
              <a:rPr lang="el-GR" baseline="0" dirty="0" smtClean="0"/>
              <a:t>των υποσυστημάτων μέσων</a:t>
            </a:r>
            <a:r>
              <a:rPr lang="en-US" baseline="0" dirty="0" smtClean="0"/>
              <a:t>, </a:t>
            </a:r>
            <a:r>
              <a:rPr lang="el-GR" baseline="0" dirty="0" smtClean="0"/>
              <a:t>της αξιοπιστίας του συστήματος και πώς προχωράμε στη συνέχεια</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xmlns="" val="3275476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smtClean="0">
                <a:solidFill>
                  <a:schemeClr val="tx1"/>
                </a:solidFill>
              </a:rPr>
              <a:t>Οι δύο στόχοι που σχετίζονται με την αποτίμηση του υποσυστήματος αποθήκευσης</a:t>
            </a:r>
            <a:r>
              <a:rPr lang="el-GR" sz="1200" baseline="0" dirty="0" smtClean="0">
                <a:solidFill>
                  <a:schemeClr val="tx1"/>
                </a:solidFill>
              </a:rPr>
              <a:t> είναι</a:t>
            </a:r>
            <a:r>
              <a:rPr lang="en-US" sz="1200" baseline="0" dirty="0" smtClean="0">
                <a:solidFill>
                  <a:schemeClr val="tx1"/>
                </a:solidFill>
              </a:rPr>
              <a:t>:</a:t>
            </a:r>
            <a:endParaRPr lang="en-US" sz="1200" baseline="0" dirty="0">
              <a:solidFill>
                <a:schemeClr val="tx1"/>
              </a:solidFill>
            </a:endParaRPr>
          </a:p>
          <a:p>
            <a:pPr marL="1035558" indent="-692658">
              <a:buNone/>
            </a:pPr>
            <a:r>
              <a:rPr lang="en-US" sz="1200" dirty="0"/>
              <a:t>6.7  </a:t>
            </a:r>
            <a:r>
              <a:rPr lang="el-GR" sz="1200" dirty="0" smtClean="0"/>
              <a:t>Ταξινόμηση και περιγραφή των βασικών τύπων μονάδων σταθερής αποθήκευσης</a:t>
            </a:r>
            <a:r>
              <a:rPr lang="en-US" sz="1200" dirty="0" smtClean="0"/>
              <a:t>.</a:t>
            </a:r>
            <a:endParaRPr lang="en-US" sz="1200" dirty="0"/>
          </a:p>
          <a:p>
            <a:pPr marL="1035558" indent="-692658">
              <a:buNone/>
            </a:pPr>
            <a:r>
              <a:rPr lang="en-US" sz="1200" dirty="0"/>
              <a:t>6.8  </a:t>
            </a:r>
            <a:r>
              <a:rPr lang="el-GR" sz="1200" dirty="0" smtClean="0"/>
              <a:t> Αποτίμηση της ποσότητας και του τύπου χώρου αποθήκευσης που απαιτείται για ένα σύστημα. </a:t>
            </a:r>
            <a:endParaRPr lang="en-US" sz="1200"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19</a:t>
            </a:fld>
            <a:endParaRPr lang="en-US" dirty="0"/>
          </a:p>
        </p:txBody>
      </p:sp>
    </p:spTree>
    <p:extLst>
      <p:ext uri="{BB962C8B-B14F-4D97-AF65-F5344CB8AC3E}">
        <p14:creationId xmlns:p14="http://schemas.microsoft.com/office/powerpoint/2010/main" xmlns="" val="951289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smtClean="0">
                <a:solidFill>
                  <a:schemeClr val="tx1"/>
                </a:solidFill>
              </a:rPr>
              <a:t>Οι δύο στόχοι</a:t>
            </a:r>
            <a:r>
              <a:rPr lang="el-GR" sz="1200" baseline="0" dirty="0" smtClean="0">
                <a:solidFill>
                  <a:schemeClr val="tx1"/>
                </a:solidFill>
              </a:rPr>
              <a:t> που σχετίζονται με την αποτίμηση των υποσυστημάτων μέσων είναι</a:t>
            </a:r>
            <a:r>
              <a:rPr lang="en-US" sz="1200" baseline="0" dirty="0" smtClean="0">
                <a:solidFill>
                  <a:schemeClr val="tx1"/>
                </a:solidFill>
              </a:rPr>
              <a:t>:</a:t>
            </a:r>
            <a:endParaRPr lang="en-US" sz="1200" baseline="0" dirty="0">
              <a:solidFill>
                <a:schemeClr val="tx1"/>
              </a:solidFill>
            </a:endParaRPr>
          </a:p>
          <a:p>
            <a:pPr marL="1035558" indent="-692658">
              <a:buNone/>
            </a:pPr>
            <a:r>
              <a:rPr lang="en-US" sz="1200" dirty="0"/>
              <a:t>6.9 </a:t>
            </a:r>
            <a:r>
              <a:rPr lang="el-GR" sz="1200" dirty="0" smtClean="0"/>
              <a:t>Περιγραφή των χαρακτηριστικών των καρτών γραφικών.</a:t>
            </a:r>
          </a:p>
          <a:p>
            <a:pPr marL="1035558" indent="-692658">
              <a:buNone/>
            </a:pPr>
            <a:r>
              <a:rPr lang="en-US" sz="1200" dirty="0" smtClean="0"/>
              <a:t>6.10  </a:t>
            </a:r>
            <a:r>
              <a:rPr lang="el-GR" sz="1200" dirty="0" smtClean="0"/>
              <a:t>Περιγραφή των χαρακτηριστικών των καρτών ήχου.</a:t>
            </a:r>
          </a:p>
          <a:p>
            <a:pPr marL="1035558" indent="-692658">
              <a:buNone/>
            </a:pPr>
            <a:endParaRPr lang="en-US" sz="1200"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20</a:t>
            </a:fld>
            <a:endParaRPr lang="en-US" dirty="0"/>
          </a:p>
        </p:txBody>
      </p:sp>
    </p:spTree>
    <p:extLst>
      <p:ext uri="{BB962C8B-B14F-4D97-AF65-F5344CB8AC3E}">
        <p14:creationId xmlns:p14="http://schemas.microsoft.com/office/powerpoint/2010/main" xmlns="" val="392880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aseline="0" dirty="0" smtClean="0"/>
              <a:t>Σε αυτή την ενότητα θα εξετάσουμε</a:t>
            </a:r>
            <a:r>
              <a:rPr lang="en-US" baseline="0" dirty="0" smtClean="0"/>
              <a:t>: </a:t>
            </a:r>
            <a:r>
              <a:rPr lang="el-GR" baseline="0" dirty="0" smtClean="0"/>
              <a:t>«Η ιδανική ψηφιακή συσκευή σας», «Αποτίμηση του υποσυστήματος της CPU» και  «Αποτίμηση του υποσυστήματος μνήμης».</a:t>
            </a:r>
          </a:p>
        </p:txBody>
      </p:sp>
      <p:sp>
        <p:nvSpPr>
          <p:cNvPr id="4" name="Slide Number Placeholder 3"/>
          <p:cNvSpPr>
            <a:spLocks noGrp="1"/>
          </p:cNvSpPr>
          <p:nvPr>
            <p:ph type="sldNum" sz="quarter" idx="10"/>
          </p:nvPr>
        </p:nvSpPr>
        <p:spPr/>
        <p:txBody>
          <a:bodyPr/>
          <a:lstStyle/>
          <a:p>
            <a:fld id="{277E2621-405C-4F83-9120-2E9601611C17}" type="slidenum">
              <a:rPr lang="en-US" smtClean="0"/>
              <a:pPr/>
              <a:t>3</a:t>
            </a:fld>
            <a:endParaRPr lang="en-US" dirty="0"/>
          </a:p>
        </p:txBody>
      </p:sp>
    </p:spTree>
    <p:extLst>
      <p:ext uri="{BB962C8B-B14F-4D97-AF65-F5344CB8AC3E}">
        <p14:creationId xmlns:p14="http://schemas.microsoft.com/office/powerpoint/2010/main" xmlns="" val="2762350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smtClean="0">
                <a:solidFill>
                  <a:schemeClr val="tx1"/>
                </a:solidFill>
              </a:rPr>
              <a:t>Οι δύο στόχοι που σχετίζονται με την αποτίμηση της αξιοπιστίας</a:t>
            </a:r>
            <a:r>
              <a:rPr lang="el-GR" sz="1200" baseline="0" dirty="0" smtClean="0">
                <a:solidFill>
                  <a:schemeClr val="tx1"/>
                </a:solidFill>
              </a:rPr>
              <a:t> του συστήματος και του τρόπου με τον οποίο συνεχίζουμε είναι</a:t>
            </a:r>
            <a:r>
              <a:rPr lang="en-US" sz="1200" baseline="0" dirty="0" smtClean="0">
                <a:solidFill>
                  <a:schemeClr val="tx1"/>
                </a:solidFill>
              </a:rPr>
              <a:t>:</a:t>
            </a:r>
            <a:endParaRPr lang="en-US" sz="1200" baseline="0" dirty="0">
              <a:solidFill>
                <a:schemeClr val="tx1"/>
              </a:solidFill>
            </a:endParaRPr>
          </a:p>
          <a:p>
            <a:pPr marL="1035558" indent="-692658">
              <a:buNone/>
            </a:pPr>
            <a:r>
              <a:rPr lang="en-US" sz="1200" dirty="0"/>
              <a:t>6.11 </a:t>
            </a:r>
            <a:r>
              <a:rPr lang="el-GR" sz="1200" dirty="0" smtClean="0"/>
              <a:t> Περιγραφή της διαδικασίας βελτιστοποίησης της αξιοπιστίας του συστήματός σας.</a:t>
            </a:r>
          </a:p>
          <a:p>
            <a:pPr marL="1035558" indent="-692658">
              <a:buNone/>
            </a:pPr>
            <a:r>
              <a:rPr lang="en-US" sz="1200" dirty="0" smtClean="0"/>
              <a:t>6.12  </a:t>
            </a:r>
            <a:r>
              <a:rPr lang="el-GR" sz="1200" dirty="0" smtClean="0"/>
              <a:t>Περιγραφή της διαδικασίας ανακύκλωσης, δωρεάς ή διάθεσης ενός παλαιότερου </a:t>
            </a:r>
            <a:r>
              <a:rPr lang="el-GR" sz="1200" smtClean="0"/>
              <a:t>υπολογιστή.</a:t>
            </a:r>
            <a:endParaRPr lang="el-GR" sz="1200" dirty="0" smtClean="0"/>
          </a:p>
        </p:txBody>
      </p:sp>
      <p:sp>
        <p:nvSpPr>
          <p:cNvPr id="4" name="Slide Number Placeholder 3"/>
          <p:cNvSpPr>
            <a:spLocks noGrp="1"/>
          </p:cNvSpPr>
          <p:nvPr>
            <p:ph type="sldNum" sz="quarter" idx="10"/>
          </p:nvPr>
        </p:nvSpPr>
        <p:spPr/>
        <p:txBody>
          <a:bodyPr/>
          <a:lstStyle/>
          <a:p>
            <a:fld id="{277E2621-405C-4F83-9120-2E9601611C17}" type="slidenum">
              <a:rPr lang="en-US" smtClean="0"/>
              <a:pPr/>
              <a:t>21</a:t>
            </a:fld>
            <a:endParaRPr lang="en-US" dirty="0"/>
          </a:p>
        </p:txBody>
      </p:sp>
    </p:spTree>
    <p:extLst>
      <p:ext uri="{BB962C8B-B14F-4D97-AF65-F5344CB8AC3E}">
        <p14:creationId xmlns:p14="http://schemas.microsoft.com/office/powerpoint/2010/main" xmlns="" val="4052015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C20EBBCA-D916-43FC-A5F5-6B4A7C445B6B}" type="slidenum">
              <a:rPr lang="en-US" smtClean="0"/>
              <a:pPr/>
              <a:t>22</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Ένας σκληρός δίσκος αποτελείται από αρκετές επιστρωμένες, κυκλικές, λεπτές μεταλλικές επιφάνειες που στοιβάζονται σε έναν άξονα. Κάθε πλακέτα είναι ουσιαστικά ένας δίσκος</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 Όταν αποθηκεύετε δεδομένα, πάνω στην επίστρωση οξειδίου του σιδήρου κάθε πλακέτας δημιουργείται ένα μοτίβο από μαγνητισμένες κουκκίδες</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Όταν οι κουκκίδες μαγνητίζονται σε μία κατεύθυνση, αναπαριστούν το 1, και όταν μαγνητίζονται σε αντίθετη κατεύθυνση, αναπαριστούν το 0</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Αυτά είναι τα μικρότερα κομμάτια δεδομένων που μπορούν να καταλάβουν οι υπολογιστές. Ο υπολογιστής σας μεταφράζει αυτά τα μοτίβα των μαγνητισμένων κουκκίδων σε δεδομένα</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Χρόνος προσπέλασης (</a:t>
            </a:r>
            <a:r>
              <a:rPr lang="el-GR" sz="1200" kern="1200" dirty="0" err="1" smtClean="0">
                <a:solidFill>
                  <a:schemeClr val="tx1"/>
                </a:solidFill>
                <a:effectLst/>
                <a:latin typeface="+mn-lt"/>
                <a:ea typeface="+mn-ea"/>
                <a:cs typeface="+mn-cs"/>
              </a:rPr>
              <a:t>access</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time</a:t>
            </a:r>
            <a:r>
              <a:rPr lang="el-GR" sz="1200" kern="1200" dirty="0" smtClean="0">
                <a:solidFill>
                  <a:schemeClr val="tx1"/>
                </a:solidFill>
                <a:effectLst/>
                <a:latin typeface="+mn-lt"/>
                <a:ea typeface="+mn-ea"/>
                <a:cs typeface="+mn-cs"/>
              </a:rPr>
              <a:t>) είναι ο χρόνος που χρειάζεται μια συσκευή αποθήκευσης για να βρει τα αποθηκευμένα δεδομένα της και να τα διαθέσει για επεξεργασία</a:t>
            </a:r>
            <a:r>
              <a:rPr lang="en-US" sz="1200" kern="1200" baseline="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3490744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86CFF2D6-0248-4505-9FA5-4F50E31571D3}" type="slidenum">
              <a:rPr lang="en-US" smtClean="0"/>
              <a:pPr/>
              <a:t>23</a:t>
            </a:fld>
            <a:endParaRPr lang="en-US" dirty="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Μια μονάδα δίσκου σταθερής κατάστασης (</a:t>
            </a:r>
            <a:r>
              <a:rPr lang="el-GR" sz="1200" kern="1200" dirty="0" err="1" smtClean="0">
                <a:solidFill>
                  <a:schemeClr val="tx1"/>
                </a:solidFill>
                <a:effectLst/>
                <a:latin typeface="+mn-lt"/>
                <a:ea typeface="+mn-ea"/>
                <a:cs typeface="+mn-cs"/>
              </a:rPr>
              <a:t>solid-statedrive</a:t>
            </a:r>
            <a:r>
              <a:rPr lang="el-GR" sz="1200" kern="1200" dirty="0" smtClean="0">
                <a:solidFill>
                  <a:schemeClr val="tx1"/>
                </a:solidFill>
                <a:effectLst/>
                <a:latin typeface="+mn-lt"/>
                <a:ea typeface="+mn-ea"/>
                <a:cs typeface="+mn-cs"/>
              </a:rPr>
              <a:t> – SSD) χρησιμοποιεί ηλεκτρονική μνήμη και δεν περιέχει μηχανικούς κινητήρες ή κινούμενα εξαρτήματα</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Αυτό είναι που επιτρέπει στις μονάδες </a:t>
            </a:r>
            <a:r>
              <a:rPr lang="el-GR" sz="1200" kern="1200" dirty="0" smtClean="0">
                <a:solidFill>
                  <a:schemeClr val="tx1"/>
                </a:solidFill>
                <a:effectLst/>
                <a:latin typeface="+mn-lt"/>
                <a:ea typeface="+mn-ea"/>
                <a:cs typeface="+mn-cs"/>
              </a:rPr>
              <a:t>SSD να </a:t>
            </a:r>
            <a:r>
              <a:rPr lang="el-GR" sz="1200" kern="1200" dirty="0" smtClean="0">
                <a:solidFill>
                  <a:schemeClr val="tx1"/>
                </a:solidFill>
                <a:effectLst/>
                <a:latin typeface="+mn-lt"/>
                <a:ea typeface="+mn-ea"/>
                <a:cs typeface="+mn-cs"/>
              </a:rPr>
              <a:t>προσφέρουν απίστευτα γρήγορους χρόνους προσπέλασης</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 Επιπλέον, οι SSD λειτουργούν αθόρυβα, παράγουν ελάχιστη θερμότητα και απαιτούν πολύ λίγη ενέργεια, με αποτέλεσμα να είναι δημοφιλείς επιλογές στους φορητούς υπολογιστές</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l-GR" sz="1200" b="0" u="none" strike="noStrike" kern="1200" baseline="0" dirty="0" smtClean="0">
                <a:solidFill>
                  <a:schemeClr val="tx1"/>
                </a:solidFill>
                <a:latin typeface="+mn-lt"/>
                <a:ea typeface="+mn-ea"/>
                <a:cs typeface="+mn-cs"/>
              </a:rPr>
              <a:t>Μια μονάδα δίσκου SSHD είναι ένας συνδυασμός μηχανικού σκληρού δίσκου και SSD σε μία συσκευή.</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1667152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Οι οπτικές μονάδες (</a:t>
            </a:r>
            <a:r>
              <a:rPr lang="el-GR" sz="1200" kern="1200" dirty="0" err="1" smtClean="0">
                <a:solidFill>
                  <a:schemeClr val="tx1"/>
                </a:solidFill>
                <a:effectLst/>
                <a:latin typeface="+mn-lt"/>
                <a:ea typeface="+mn-ea"/>
                <a:cs typeface="+mn-cs"/>
              </a:rPr>
              <a:t>optical</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drive</a:t>
            </a:r>
            <a:r>
              <a:rPr lang="el-GR" sz="1200" kern="1200" dirty="0" smtClean="0">
                <a:solidFill>
                  <a:schemeClr val="tx1"/>
                </a:solidFill>
                <a:effectLst/>
                <a:latin typeface="+mn-lt"/>
                <a:ea typeface="+mn-ea"/>
                <a:cs typeface="+mn-cs"/>
              </a:rPr>
              <a:t>) είναι μονάδες δίσκων που χρησιμοποιούν λέιζερ για την αποθήκευση και την ανάγνωση των δεδομένων. Τα δεδομένα αποθηκεύονται σε δίσκο </a:t>
            </a:r>
            <a:r>
              <a:rPr lang="en-US" sz="1200" kern="1200" dirty="0" smtClean="0">
                <a:solidFill>
                  <a:schemeClr val="tx1"/>
                </a:solidFill>
                <a:effectLst/>
                <a:latin typeface="+mn-lt"/>
                <a:ea typeface="+mn-ea"/>
                <a:cs typeface="+mn-cs"/>
              </a:rPr>
              <a:t>CD</a:t>
            </a:r>
            <a:r>
              <a:rPr lang="el-GR"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(compact</a:t>
            </a:r>
            <a:r>
              <a:rPr lang="el-GR"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disc), DVD</a:t>
            </a:r>
            <a:r>
              <a:rPr lang="el-GR"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(digital</a:t>
            </a:r>
            <a:r>
              <a:rPr lang="el-GR"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video disc) </a:t>
            </a:r>
            <a:r>
              <a:rPr lang="el-GR" sz="1200" kern="1200" dirty="0" smtClean="0">
                <a:solidFill>
                  <a:schemeClr val="tx1"/>
                </a:solidFill>
                <a:effectLst/>
                <a:latin typeface="+mn-lt"/>
                <a:ea typeface="+mn-ea"/>
                <a:cs typeface="+mn-cs"/>
              </a:rPr>
              <a:t>ή </a:t>
            </a:r>
            <a:r>
              <a:rPr lang="en-US" sz="1200" kern="1200" dirty="0" smtClean="0">
                <a:solidFill>
                  <a:schemeClr val="tx1"/>
                </a:solidFill>
                <a:effectLst/>
                <a:latin typeface="+mn-lt"/>
                <a:ea typeface="+mn-ea"/>
                <a:cs typeface="+mn-cs"/>
              </a:rPr>
              <a:t>Blu-ray</a:t>
            </a:r>
            <a:r>
              <a:rPr lang="el-GR"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(BD)</a:t>
            </a:r>
            <a:r>
              <a:rPr lang="el-GR"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δηλαδή σε οπτικά μέσα.</a:t>
            </a: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Οι οπτικοί δίσκοι αποθηκεύουν τα δεδομένα σαν μικροσκοπικές κοιλότητες, οι οποίες καίγονται στον δίσκο από ένα λέιζερ υψηλής ταχύτητας. Τα δεδομένα διαβάζονται από έναν δίσκο από μια ακτίνα λέιζερ  με τις κοιλότητες και τις νησίδες να μεταφράζονται στα 1 και 0 του δυαδικού κώδικα</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24</a:t>
            </a:fld>
            <a:endParaRPr lang="en-US" dirty="0"/>
          </a:p>
        </p:txBody>
      </p:sp>
    </p:spTree>
    <p:extLst>
      <p:ext uri="{BB962C8B-B14F-4D97-AF65-F5344CB8AC3E}">
        <p14:creationId xmlns:p14="http://schemas.microsoft.com/office/powerpoint/2010/main" xmlns="" val="227811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l-GR" sz="1200" b="0" i="0" u="none" strike="noStrike" kern="1200" baseline="0" dirty="0" smtClean="0">
                <a:solidFill>
                  <a:schemeClr val="tx1"/>
                </a:solidFill>
                <a:latin typeface="+mn-lt"/>
                <a:ea typeface="+mn-ea"/>
                <a:cs typeface="+mn-cs"/>
              </a:rPr>
              <a:t>Η Εικόνα 6.24 παρουσιάζει ένα παράδειγμα σχετικά με τον υπολογισμό του χώρου αποθήκευσης. </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25</a:t>
            </a:fld>
            <a:endParaRPr lang="en-US" dirty="0"/>
          </a:p>
        </p:txBody>
      </p:sp>
    </p:spTree>
    <p:extLst>
      <p:ext uri="{BB962C8B-B14F-4D97-AF65-F5344CB8AC3E}">
        <p14:creationId xmlns:p14="http://schemas.microsoft.com/office/powerpoint/2010/main" xmlns="" val="553281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sz="1200" b="0" i="0" u="none" strike="noStrike" kern="1200" baseline="0" dirty="0" smtClean="0">
                <a:solidFill>
                  <a:schemeClr val="tx1"/>
                </a:solidFill>
                <a:latin typeface="+mn-lt"/>
                <a:ea typeface="+mn-ea"/>
                <a:cs typeface="+mn-cs"/>
              </a:rPr>
              <a:t>Η πλεονάζουσα συστοιχία ανεξάρτητων δίσκων (</a:t>
            </a:r>
            <a:r>
              <a:rPr lang="el-GR" sz="1200" b="0" i="0" u="none" strike="noStrike" kern="1200" baseline="0" dirty="0" err="1" smtClean="0">
                <a:solidFill>
                  <a:schemeClr val="tx1"/>
                </a:solidFill>
                <a:latin typeface="+mn-lt"/>
                <a:ea typeface="+mn-ea"/>
                <a:cs typeface="+mn-cs"/>
              </a:rPr>
              <a:t>redundant</a:t>
            </a:r>
            <a:r>
              <a:rPr lang="el-GR" sz="1200" b="0" i="0" u="none" strike="noStrike" kern="1200" baseline="0" dirty="0" smtClean="0">
                <a:solidFill>
                  <a:schemeClr val="tx1"/>
                </a:solidFill>
                <a:latin typeface="+mn-lt"/>
                <a:ea typeface="+mn-ea"/>
                <a:cs typeface="+mn-cs"/>
              </a:rPr>
              <a:t> </a:t>
            </a:r>
            <a:r>
              <a:rPr lang="el-GR" sz="1200" b="0" i="0" u="none" strike="noStrike" kern="1200" baseline="0" dirty="0" err="1" smtClean="0">
                <a:solidFill>
                  <a:schemeClr val="tx1"/>
                </a:solidFill>
                <a:latin typeface="+mn-lt"/>
                <a:ea typeface="+mn-ea"/>
                <a:cs typeface="+mn-cs"/>
              </a:rPr>
              <a:t>array</a:t>
            </a:r>
            <a:r>
              <a:rPr lang="el-GR" sz="1200" b="0" i="0" u="none" strike="noStrike" kern="1200" baseline="0" dirty="0" smtClean="0">
                <a:solidFill>
                  <a:schemeClr val="tx1"/>
                </a:solidFill>
                <a:latin typeface="+mn-lt"/>
                <a:ea typeface="+mn-ea"/>
                <a:cs typeface="+mn-cs"/>
              </a:rPr>
              <a:t> of </a:t>
            </a:r>
            <a:r>
              <a:rPr lang="el-GR" sz="1200" b="0" i="0" u="none" strike="noStrike" kern="1200" baseline="0" dirty="0" err="1" smtClean="0">
                <a:solidFill>
                  <a:schemeClr val="tx1"/>
                </a:solidFill>
                <a:latin typeface="+mn-lt"/>
                <a:ea typeface="+mn-ea"/>
                <a:cs typeface="+mn-cs"/>
              </a:rPr>
              <a:t>independent</a:t>
            </a:r>
            <a:r>
              <a:rPr lang="el-GR" sz="1200" b="0" i="0" u="none" strike="noStrike" kern="1200" baseline="0" dirty="0" smtClean="0">
                <a:solidFill>
                  <a:schemeClr val="tx1"/>
                </a:solidFill>
                <a:latin typeface="+mn-lt"/>
                <a:ea typeface="+mn-ea"/>
                <a:cs typeface="+mn-cs"/>
              </a:rPr>
              <a:t> </a:t>
            </a:r>
            <a:r>
              <a:rPr lang="el-GR" sz="1200" b="0" i="0" u="none" strike="noStrike" kern="1200" baseline="0" dirty="0" err="1" smtClean="0">
                <a:solidFill>
                  <a:schemeClr val="tx1"/>
                </a:solidFill>
                <a:latin typeface="+mn-lt"/>
                <a:ea typeface="+mn-ea"/>
                <a:cs typeface="+mn-cs"/>
              </a:rPr>
              <a:t>disks</a:t>
            </a:r>
            <a:r>
              <a:rPr lang="el-GR" sz="1200" b="0" i="0" u="none" strike="noStrike" kern="1200" baseline="0" dirty="0" smtClean="0">
                <a:solidFill>
                  <a:schemeClr val="tx1"/>
                </a:solidFill>
                <a:latin typeface="+mn-lt"/>
                <a:ea typeface="+mn-ea"/>
                <a:cs typeface="+mn-cs"/>
              </a:rPr>
              <a:t> – RAID) είναι ένα σύνολο στρατηγικών για την εξυπηρέτηση στη χρήση περισσότερων από μία μονάδων δίσκων σε ένα σύστημα </a:t>
            </a:r>
            <a:r>
              <a:rPr lang="en-US" sz="1200" b="0" i="0" u="none" strike="noStrike" kern="1200" baseline="0" dirty="0" smtClean="0">
                <a:solidFill>
                  <a:schemeClr val="tx1"/>
                </a:solidFill>
                <a:latin typeface="+mn-lt"/>
                <a:ea typeface="+mn-ea"/>
                <a:cs typeface="+mn-cs"/>
              </a:rPr>
              <a:t>(</a:t>
            </a:r>
            <a:r>
              <a:rPr lang="el-GR" sz="1200" b="0" i="0" u="none" strike="noStrike" kern="1200" baseline="0" dirty="0" smtClean="0">
                <a:solidFill>
                  <a:schemeClr val="tx1"/>
                </a:solidFill>
                <a:latin typeface="+mn-lt"/>
                <a:ea typeface="+mn-ea"/>
                <a:cs typeface="+mn-cs"/>
              </a:rPr>
              <a:t>βλ.</a:t>
            </a:r>
            <a:r>
              <a:rPr lang="en-US" sz="1200" b="0" i="0" u="none" strike="noStrike" kern="1200" baseline="0" dirty="0" smtClean="0">
                <a:solidFill>
                  <a:schemeClr val="tx1"/>
                </a:solidFill>
                <a:latin typeface="+mn-lt"/>
                <a:ea typeface="+mn-ea"/>
                <a:cs typeface="+mn-cs"/>
              </a:rPr>
              <a:t> </a:t>
            </a:r>
            <a:r>
              <a:rPr lang="el-GR" sz="1200" b="0" i="0" u="none" strike="noStrike" kern="1200" baseline="0" dirty="0" smtClean="0">
                <a:solidFill>
                  <a:schemeClr val="tx1"/>
                </a:solidFill>
                <a:latin typeface="+mn-lt"/>
                <a:ea typeface="+mn-ea"/>
                <a:cs typeface="+mn-cs"/>
              </a:rPr>
              <a:t>Εικόνα</a:t>
            </a:r>
            <a:r>
              <a:rPr lang="en-US" sz="1200" b="0" i="0" u="none" strike="noStrike" kern="1200" baseline="0" dirty="0" smtClean="0">
                <a:solidFill>
                  <a:schemeClr val="tx1"/>
                </a:solidFill>
                <a:latin typeface="+mn-lt"/>
                <a:ea typeface="+mn-ea"/>
                <a:cs typeface="+mn-cs"/>
              </a:rPr>
              <a:t> 6.25).</a:t>
            </a:r>
          </a:p>
          <a:p>
            <a:pPr marL="171450" indent="-171450">
              <a:buFont typeface="Arial" panose="020B0604020202020204" pitchFamily="34" charset="0"/>
              <a:buChar char="•"/>
            </a:pPr>
            <a:r>
              <a:rPr lang="el-GR" sz="1200" b="0" i="0" u="none" strike="noStrike" kern="1200" baseline="0" dirty="0" smtClean="0">
                <a:solidFill>
                  <a:schemeClr val="tx1"/>
                </a:solidFill>
                <a:latin typeface="+mn-lt"/>
                <a:ea typeface="+mn-ea"/>
                <a:cs typeface="+mn-cs"/>
              </a:rPr>
              <a:t>Οι διατάξεις RAID0 και RAID1 είναι οι πιο δημοφιλείς επιλογές για οικιακά συστήματα</a:t>
            </a:r>
            <a:r>
              <a:rPr lang="en-US" sz="1200" b="0" i="0" u="none" strike="noStrike" kern="1200" baseline="0" dirty="0" smtClean="0">
                <a:solidFill>
                  <a:schemeClr val="tx1"/>
                </a:solidFill>
                <a:latin typeface="+mn-lt"/>
                <a:ea typeface="+mn-ea"/>
                <a:cs typeface="+mn-cs"/>
              </a:rPr>
              <a:t>.</a:t>
            </a:r>
            <a:endParaRPr lang="en-US" dirty="0" smtClean="0"/>
          </a:p>
        </p:txBody>
      </p:sp>
      <p:sp>
        <p:nvSpPr>
          <p:cNvPr id="4" name="Slide Number Placeholder 3"/>
          <p:cNvSpPr>
            <a:spLocks noGrp="1"/>
          </p:cNvSpPr>
          <p:nvPr>
            <p:ph type="sldNum" sz="quarter" idx="10"/>
          </p:nvPr>
        </p:nvSpPr>
        <p:spPr/>
        <p:txBody>
          <a:bodyPr/>
          <a:lstStyle/>
          <a:p>
            <a:fld id="{277E2621-405C-4F83-9120-2E9601611C17}" type="slidenum">
              <a:rPr lang="en-US" smtClean="0"/>
              <a:pPr/>
              <a:t>26</a:t>
            </a:fld>
            <a:endParaRPr lang="en-US" dirty="0"/>
          </a:p>
        </p:txBody>
      </p:sp>
    </p:spTree>
    <p:extLst>
      <p:ext uri="{BB962C8B-B14F-4D97-AF65-F5344CB8AC3E}">
        <p14:creationId xmlns:p14="http://schemas.microsoft.com/office/powerpoint/2010/main" xmlns="" val="2404846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i="0" u="none" strike="noStrike" kern="1200" baseline="0" dirty="0" smtClean="0">
                <a:solidFill>
                  <a:schemeClr val="tx1"/>
                </a:solidFill>
                <a:latin typeface="+mn-lt"/>
                <a:ea typeface="+mn-ea"/>
                <a:cs typeface="+mn-cs"/>
              </a:rPr>
              <a:t>Η Εικόνα 6.26 συνοψίζει τους παράγοντες που θα πρέπει να συνυπολογίζετε όταν αποτιμάτε το σύστημα αποθήκευσης του υπολογιστή σας.</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27</a:t>
            </a:fld>
            <a:endParaRPr lang="en-US" dirty="0"/>
          </a:p>
        </p:txBody>
      </p:sp>
    </p:spTree>
    <p:extLst>
      <p:ext uri="{BB962C8B-B14F-4D97-AF65-F5344CB8AC3E}">
        <p14:creationId xmlns:p14="http://schemas.microsoft.com/office/powerpoint/2010/main" xmlns="" val="4022084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Η απόδοση</a:t>
            </a:r>
            <a:r>
              <a:rPr lang="el-GR" sz="1200" kern="1200" baseline="0" dirty="0" smtClean="0">
                <a:solidFill>
                  <a:schemeClr val="tx1"/>
                </a:solidFill>
                <a:effectLst/>
                <a:latin typeface="+mn-lt"/>
                <a:ea typeface="+mn-ea"/>
                <a:cs typeface="+mn-cs"/>
              </a:rPr>
              <a:t> του βίντεο εξαρτάται από </a:t>
            </a:r>
            <a:r>
              <a:rPr lang="el-GR" sz="1200" kern="1200" baseline="0" dirty="0" smtClean="0">
                <a:solidFill>
                  <a:schemeClr val="tx1"/>
                </a:solidFill>
                <a:effectLst/>
                <a:latin typeface="+mn-lt"/>
                <a:ea typeface="+mn-ea"/>
                <a:cs typeface="+mn-cs"/>
              </a:rPr>
              <a:t>δύο </a:t>
            </a:r>
            <a:r>
              <a:rPr lang="el-GR" sz="1200" kern="1200" baseline="0" dirty="0" smtClean="0">
                <a:solidFill>
                  <a:schemeClr val="tx1"/>
                </a:solidFill>
                <a:effectLst/>
                <a:latin typeface="+mn-lt"/>
                <a:ea typeface="+mn-ea"/>
                <a:cs typeface="+mn-cs"/>
              </a:rPr>
              <a:t>εξαρτήματα</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την</a:t>
            </a:r>
            <a:r>
              <a:rPr lang="el-GR" sz="1200" kern="1200" baseline="0" dirty="0" smtClean="0">
                <a:solidFill>
                  <a:schemeClr val="tx1"/>
                </a:solidFill>
                <a:effectLst/>
                <a:latin typeface="+mn-lt"/>
                <a:ea typeface="+mn-ea"/>
                <a:cs typeface="+mn-cs"/>
              </a:rPr>
              <a:t> κάρτα γραφικών και την οθόνη</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Οι σύγχρονες κάρτες γραφικών</a:t>
            </a:r>
            <a:r>
              <a:rPr lang="el-GR" sz="1200" kern="1200" baseline="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σάς επιτρέπουν να συνδέετε εξοπλισμό βίντεο χρησιμοποιώντας πολλές διαφορετικές θύρες</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kern="1200" dirty="0" smtClean="0">
                <a:solidFill>
                  <a:schemeClr val="tx1"/>
                </a:solidFill>
                <a:effectLst/>
                <a:latin typeface="+mn-lt"/>
                <a:ea typeface="+mn-ea"/>
                <a:cs typeface="+mn-cs"/>
              </a:rPr>
              <a:t>Θύρες HDMI για τηλεοράσεις υψηλής ευκρίνειας, συσκευές αναπαραγωγής </a:t>
            </a:r>
            <a:r>
              <a:rPr lang="el-GR" sz="1200" kern="1200" dirty="0" err="1" smtClean="0">
                <a:solidFill>
                  <a:schemeClr val="tx1"/>
                </a:solidFill>
                <a:effectLst/>
                <a:latin typeface="+mn-lt"/>
                <a:ea typeface="+mn-ea"/>
                <a:cs typeface="+mn-cs"/>
              </a:rPr>
              <a:t>Blu</a:t>
            </a:r>
            <a:r>
              <a:rPr lang="el-GR" sz="1200" kern="1200" dirty="0" smtClean="0">
                <a:solidFill>
                  <a:schemeClr val="tx1"/>
                </a:solidFill>
                <a:effectLst/>
                <a:latin typeface="+mn-lt"/>
                <a:ea typeface="+mn-ea"/>
                <a:cs typeface="+mn-cs"/>
              </a:rPr>
              <a:t>-</a:t>
            </a:r>
            <a:r>
              <a:rPr lang="el-GR" sz="1200" kern="1200" dirty="0" err="1" smtClean="0">
                <a:solidFill>
                  <a:schemeClr val="tx1"/>
                </a:solidFill>
                <a:effectLst/>
                <a:latin typeface="+mn-lt"/>
                <a:ea typeface="+mn-ea"/>
                <a:cs typeface="+mn-cs"/>
              </a:rPr>
              <a:t>ray</a:t>
            </a:r>
            <a:r>
              <a:rPr lang="el-GR" sz="1200" kern="1200" dirty="0" smtClean="0">
                <a:solidFill>
                  <a:schemeClr val="tx1"/>
                </a:solidFill>
                <a:effectLst/>
                <a:latin typeface="+mn-lt"/>
                <a:ea typeface="+mn-ea"/>
                <a:cs typeface="+mn-cs"/>
              </a:rPr>
              <a:t> ή κονσόλες </a:t>
            </a:r>
            <a:r>
              <a:rPr lang="el-GR" sz="1200" kern="1200" dirty="0" smtClean="0">
                <a:solidFill>
                  <a:schemeClr val="tx1"/>
                </a:solidFill>
                <a:effectLst/>
                <a:latin typeface="+mn-lt"/>
                <a:ea typeface="+mn-ea"/>
                <a:cs typeface="+mn-cs"/>
              </a:rPr>
              <a:t>παιχνιδιών.</a:t>
            </a:r>
            <a:endParaRPr lang="el-GR"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kern="1200" dirty="0" smtClean="0">
                <a:solidFill>
                  <a:schemeClr val="tx1"/>
                </a:solidFill>
                <a:effectLst/>
                <a:latin typeface="+mn-lt"/>
                <a:ea typeface="+mn-ea"/>
                <a:cs typeface="+mn-cs"/>
              </a:rPr>
              <a:t>Θύρες DVI για ψηφιακές οθόνες </a:t>
            </a:r>
            <a:r>
              <a:rPr lang="el-GR" sz="1200" kern="1200" dirty="0" smtClean="0">
                <a:solidFill>
                  <a:schemeClr val="tx1"/>
                </a:solidFill>
                <a:effectLst/>
                <a:latin typeface="+mn-lt"/>
                <a:ea typeface="+mn-ea"/>
                <a:cs typeface="+mn-cs"/>
              </a:rPr>
              <a:t>LCD.</a:t>
            </a:r>
            <a:endParaRPr lang="el-GR" sz="120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kern="1200" dirty="0" smtClean="0">
                <a:solidFill>
                  <a:schemeClr val="tx1"/>
                </a:solidFill>
                <a:effectLst/>
                <a:latin typeface="+mn-lt"/>
                <a:ea typeface="+mn-ea"/>
                <a:cs typeface="+mn-cs"/>
              </a:rPr>
              <a:t>Προσαρμογείς </a:t>
            </a:r>
            <a:r>
              <a:rPr lang="el-GR" sz="1200" kern="1200" dirty="0" err="1" smtClean="0">
                <a:solidFill>
                  <a:schemeClr val="tx1"/>
                </a:solidFill>
                <a:effectLst/>
                <a:latin typeface="+mn-lt"/>
                <a:ea typeface="+mn-ea"/>
                <a:cs typeface="+mn-cs"/>
              </a:rPr>
              <a:t>DisplayPort</a:t>
            </a:r>
            <a:r>
              <a:rPr lang="el-GR" sz="1200" kern="1200" dirty="0" smtClean="0">
                <a:solidFill>
                  <a:schemeClr val="tx1"/>
                </a:solidFill>
                <a:effectLst/>
                <a:latin typeface="+mn-lt"/>
                <a:ea typeface="+mn-ea"/>
                <a:cs typeface="+mn-cs"/>
              </a:rPr>
              <a:t>, μια νεότερη τεχνολογία θύρας που συνδέεται σε ψηφιακές οθόνες ή </a:t>
            </a:r>
            <a:r>
              <a:rPr lang="el-GR" sz="1200" kern="1200" dirty="0" smtClean="0">
                <a:solidFill>
                  <a:schemeClr val="tx1"/>
                </a:solidFill>
                <a:effectLst/>
                <a:latin typeface="+mn-lt"/>
                <a:ea typeface="+mn-ea"/>
                <a:cs typeface="+mn-cs"/>
              </a:rPr>
              <a:t>προβολείς.</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28</a:t>
            </a:fld>
            <a:endParaRPr lang="en-US" dirty="0"/>
          </a:p>
        </p:txBody>
      </p:sp>
    </p:spTree>
    <p:extLst>
      <p:ext uri="{BB962C8B-B14F-4D97-AF65-F5344CB8AC3E}">
        <p14:creationId xmlns:p14="http://schemas.microsoft.com/office/powerpoint/2010/main" xmlns="" val="3145606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Όλα τα συστήματα βίντεο περιλαμβάνουν τη δική</a:t>
            </a:r>
            <a:r>
              <a:rPr lang="el-GR" sz="1200" kern="1200" baseline="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τους RAM, η οποία ονομάζεται μνήμη βίντεο (ή μνήμη γραφικών).</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Θα βρείτε πληροφορίες για την κάρτα γραφικών του συστήματός σας στις «Ρυθμίσεις για προχωρημένους» (</a:t>
            </a:r>
            <a:r>
              <a:rPr lang="el-GR" sz="1200" kern="1200" dirty="0" err="1" smtClean="0">
                <a:solidFill>
                  <a:schemeClr val="tx1"/>
                </a:solidFill>
                <a:effectLst/>
                <a:latin typeface="+mn-lt"/>
                <a:ea typeface="+mn-ea"/>
                <a:cs typeface="+mn-cs"/>
              </a:rPr>
              <a:t>Advanced</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Display</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Settings</a:t>
            </a:r>
            <a:r>
              <a:rPr lang="el-GR" sz="1200" kern="1200" dirty="0" smtClean="0">
                <a:solidFill>
                  <a:schemeClr val="tx1"/>
                </a:solidFill>
                <a:effectLst/>
                <a:latin typeface="+mn-lt"/>
                <a:ea typeface="+mn-ea"/>
                <a:cs typeface="+mn-cs"/>
              </a:rPr>
              <a:t>) στο παράθυρο διαλόγου «Ανάλυση οθόνης» (</a:t>
            </a:r>
            <a:r>
              <a:rPr lang="el-GR" sz="1200" kern="1200" dirty="0" err="1" smtClean="0">
                <a:solidFill>
                  <a:schemeClr val="tx1"/>
                </a:solidFill>
                <a:effectLst/>
                <a:latin typeface="+mn-lt"/>
                <a:ea typeface="+mn-ea"/>
                <a:cs typeface="+mn-cs"/>
              </a:rPr>
              <a:t>Screen</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Resolution</a:t>
            </a:r>
            <a:r>
              <a:rPr lang="el-GR"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Επειδή η προβολή γραφικών απαιτεί έντονη υπολογιστική επεξεργασία από τη CPU, οι κάρτες γραφικών έχουν τη δική τους μονάδα επεξεργασίας</a:t>
            </a:r>
            <a:r>
              <a:rPr lang="el-GR" sz="1200" kern="1200" baseline="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γραφικών (</a:t>
            </a:r>
            <a:r>
              <a:rPr lang="el-GR" sz="1200" kern="1200" dirty="0" err="1" smtClean="0">
                <a:solidFill>
                  <a:schemeClr val="tx1"/>
                </a:solidFill>
                <a:effectLst/>
                <a:latin typeface="+mn-lt"/>
                <a:ea typeface="+mn-ea"/>
                <a:cs typeface="+mn-cs"/>
              </a:rPr>
              <a:t>graphics</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processing</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unit</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GPU)</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Η Εικόνα δείχνει πώς η CPU μπορεί να λειτουργήσει πολύ πιο αποτελεσματικά όταν μια GPU αναλαμβάνει όλους τους υπολογισμούς για τα γραφικά.</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29</a:t>
            </a:fld>
            <a:endParaRPr lang="en-US" dirty="0"/>
          </a:p>
        </p:txBody>
      </p:sp>
    </p:spTree>
    <p:extLst>
      <p:ext uri="{BB962C8B-B14F-4D97-AF65-F5344CB8AC3E}">
        <p14:creationId xmlns:p14="http://schemas.microsoft.com/office/powerpoint/2010/main" xmlns="" val="34569055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Αν χρησιμοποιείτε συχνά τον υπολογιστή σας για παιχνίδια, μουσική και βίντεο, ίσως πρέπει να αναβαθμίσετε τα ηχεία σας ή να προσθέσετε μια κάρτα ήχου καλύτερης ποιότητας.</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Η τεχνολογία ήχου </a:t>
            </a:r>
            <a:r>
              <a:rPr lang="el-GR" sz="1200" kern="1200" dirty="0" smtClean="0">
                <a:solidFill>
                  <a:schemeClr val="tx1"/>
                </a:solidFill>
                <a:effectLst/>
                <a:latin typeface="+mn-lt"/>
                <a:ea typeface="+mn-ea"/>
                <a:cs typeface="+mn-cs"/>
              </a:rPr>
              <a:t>3D</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είναι </a:t>
            </a:r>
            <a:r>
              <a:rPr lang="el-GR" sz="1200" kern="1200" dirty="0" smtClean="0">
                <a:solidFill>
                  <a:schemeClr val="tx1"/>
                </a:solidFill>
                <a:effectLst/>
                <a:latin typeface="+mn-lt"/>
                <a:ea typeface="+mn-ea"/>
                <a:cs typeface="+mn-cs"/>
              </a:rPr>
              <a:t>καλύτερη, καθώς πείθει το ανθρώπινο αυτί ότι ο ήχος είναι μη </a:t>
            </a:r>
            <a:r>
              <a:rPr lang="el-GR" sz="1200" kern="1200" dirty="0" err="1" smtClean="0">
                <a:solidFill>
                  <a:schemeClr val="tx1"/>
                </a:solidFill>
                <a:effectLst/>
                <a:latin typeface="+mn-lt"/>
                <a:ea typeface="+mn-ea"/>
                <a:cs typeface="+mn-cs"/>
              </a:rPr>
              <a:t>κατευθυντικός</a:t>
            </a:r>
            <a:r>
              <a:rPr lang="en-US" sz="1200" kern="1200" dirty="0" smtClean="0">
                <a:solidFill>
                  <a:schemeClr val="tx1"/>
                </a:solidFill>
                <a:effectLst/>
                <a:latin typeface="+mn-lt"/>
                <a:ea typeface="+mn-ea"/>
                <a:cs typeface="+mn-cs"/>
              </a:rPr>
              <a:t>.</a:t>
            </a:r>
            <a:endParaRPr lang="el-GR"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Ο ήχος </a:t>
            </a:r>
            <a:r>
              <a:rPr lang="el-GR" sz="1200" kern="1200" dirty="0" err="1" smtClean="0">
                <a:solidFill>
                  <a:schemeClr val="tx1"/>
                </a:solidFill>
                <a:effectLst/>
                <a:latin typeface="+mn-lt"/>
                <a:ea typeface="+mn-ea"/>
                <a:cs typeface="+mn-cs"/>
              </a:rPr>
              <a:t>surround</a:t>
            </a:r>
            <a:r>
              <a:rPr lang="el-GR" sz="1200" kern="1200" dirty="0" smtClean="0">
                <a:solidFill>
                  <a:schemeClr val="tx1"/>
                </a:solidFill>
                <a:effectLst/>
                <a:latin typeface="+mn-lt"/>
                <a:ea typeface="+mn-ea"/>
                <a:cs typeface="+mn-cs"/>
              </a:rPr>
              <a:t> βοηθά τον ακροατή να βιώνει τον ήχο σαν να έρχεται από όλες τις κατευθύνσεις.</a:t>
            </a: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Το </a:t>
            </a:r>
            <a:r>
              <a:rPr lang="el-GR" sz="1200" kern="1200" dirty="0" err="1" smtClean="0">
                <a:solidFill>
                  <a:schemeClr val="tx1"/>
                </a:solidFill>
                <a:effectLst/>
                <a:latin typeface="+mn-lt"/>
                <a:ea typeface="+mn-ea"/>
                <a:cs typeface="+mn-cs"/>
              </a:rPr>
              <a:t>Dolby</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Digital</a:t>
            </a:r>
            <a:r>
              <a:rPr lang="el-GR" sz="1200" kern="1200" dirty="0" smtClean="0">
                <a:solidFill>
                  <a:schemeClr val="tx1"/>
                </a:solidFill>
                <a:effectLst/>
                <a:latin typeface="+mn-lt"/>
                <a:ea typeface="+mn-ea"/>
                <a:cs typeface="+mn-cs"/>
              </a:rPr>
              <a:t> 7.1 παίρνει ψηφιακό ήχο από ένα μέσο και τον αναπαράγει σε οχτώ κανάλια – τα επτά καλύπτουν το πεδίο ακρόασης</a:t>
            </a:r>
            <a:r>
              <a:rPr lang="el-GR" sz="1200" kern="1200" baseline="0" dirty="0" smtClean="0">
                <a:solidFill>
                  <a:schemeClr val="tx1"/>
                </a:solidFill>
                <a:effectLst/>
                <a:latin typeface="+mn-lt"/>
                <a:ea typeface="+mn-ea"/>
                <a:cs typeface="+mn-cs"/>
              </a:rPr>
              <a:t> και τ</a:t>
            </a:r>
            <a:r>
              <a:rPr lang="el-GR" sz="1200" kern="1200" dirty="0" smtClean="0">
                <a:solidFill>
                  <a:schemeClr val="tx1"/>
                </a:solidFill>
                <a:effectLst/>
                <a:latin typeface="+mn-lt"/>
                <a:ea typeface="+mn-ea"/>
                <a:cs typeface="+mn-cs"/>
              </a:rPr>
              <a:t>ο όγδοο κρατά τις εξαιρετικά χαμηλές συχνότητες και τις στέλνει σε ένα </a:t>
            </a:r>
            <a:r>
              <a:rPr lang="el-GR" sz="1200" kern="1200" dirty="0" err="1" smtClean="0">
                <a:solidFill>
                  <a:schemeClr val="tx1"/>
                </a:solidFill>
                <a:effectLst/>
                <a:latin typeface="+mn-lt"/>
                <a:ea typeface="+mn-ea"/>
                <a:cs typeface="+mn-cs"/>
              </a:rPr>
              <a:t>subwoofer</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30</a:t>
            </a:fld>
            <a:endParaRPr lang="en-US" dirty="0"/>
          </a:p>
        </p:txBody>
      </p:sp>
    </p:spTree>
    <p:extLst>
      <p:ext uri="{BB962C8B-B14F-4D97-AF65-F5344CB8AC3E}">
        <p14:creationId xmlns:p14="http://schemas.microsoft.com/office/powerpoint/2010/main" xmlns="" val="71073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smtClean="0">
                <a:solidFill>
                  <a:schemeClr val="tx1"/>
                </a:solidFill>
              </a:rPr>
              <a:t>Οι δύο στόχοι που σχετίζονται με την κατανόηση</a:t>
            </a:r>
            <a:r>
              <a:rPr lang="el-GR" sz="1200" baseline="0" dirty="0" smtClean="0">
                <a:solidFill>
                  <a:schemeClr val="tx1"/>
                </a:solidFill>
              </a:rPr>
              <a:t> της ιδανικής ψηφιακής συσκευής σας είναι</a:t>
            </a:r>
            <a:r>
              <a:rPr lang="en-US" sz="1200" baseline="0" dirty="0" smtClean="0">
                <a:solidFill>
                  <a:schemeClr val="tx1"/>
                </a:solidFill>
              </a:rPr>
              <a:t>:</a:t>
            </a:r>
            <a:endParaRPr lang="en-US" sz="1200" baseline="0" dirty="0">
              <a:solidFill>
                <a:schemeClr val="tx1"/>
              </a:solidFill>
            </a:endParaRPr>
          </a:p>
          <a:p>
            <a:pPr marL="1035558" indent="-692658">
              <a:buNone/>
            </a:pPr>
            <a:r>
              <a:rPr lang="en-US" sz="1200" dirty="0" smtClean="0"/>
              <a:t>6.1</a:t>
            </a:r>
            <a:r>
              <a:rPr lang="el-GR" sz="1200" dirty="0" smtClean="0"/>
              <a:t> Περιγραφή των αλλαγών στην απόδοση της CPU τις τελευταίες δεκαετίες</a:t>
            </a:r>
            <a:r>
              <a:rPr lang="en-US" sz="1200" dirty="0" smtClean="0"/>
              <a:t>.</a:t>
            </a:r>
            <a:endParaRPr lang="en-US" sz="1200" dirty="0"/>
          </a:p>
          <a:p>
            <a:pPr marL="1035558" indent="-692658">
              <a:buNone/>
            </a:pPr>
            <a:r>
              <a:rPr lang="en-US" sz="1200" dirty="0" smtClean="0"/>
              <a:t>6.2 </a:t>
            </a:r>
            <a:r>
              <a:rPr lang="el-GR" sz="1200" dirty="0" smtClean="0"/>
              <a:t>Σύγκριση διάφορων ψηφιακών συσκευών</a:t>
            </a:r>
            <a:r>
              <a:rPr lang="en-US" sz="1200" dirty="0" smtClean="0"/>
              <a:t>.</a:t>
            </a:r>
            <a:endParaRPr lang="en-US" sz="1200"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4</a:t>
            </a:fld>
            <a:endParaRPr lang="en-US" dirty="0"/>
          </a:p>
        </p:txBody>
      </p:sp>
    </p:spTree>
    <p:extLst>
      <p:ext uri="{BB962C8B-B14F-4D97-AF65-F5344CB8AC3E}">
        <p14:creationId xmlns:p14="http://schemas.microsoft.com/office/powerpoint/2010/main" xmlns="" val="33581449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p:spPr>
        <p:txBody>
          <a:bodyPr/>
          <a:lstStyle/>
          <a:p>
            <a:fld id="{6471073C-516D-4DC0-BA94-2C423E373266}" type="slidenum">
              <a:rPr lang="en-US" smtClean="0"/>
              <a:pPr/>
              <a:t>31</a:t>
            </a:fld>
            <a:endParaRPr lang="en-US" dirty="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spcBef>
                <a:spcPts val="0"/>
              </a:spcBef>
              <a:defRPr/>
            </a:pPr>
            <a:r>
              <a:rPr lang="el-GR" dirty="0" smtClean="0"/>
              <a:t>Δείτε παρακάτω κάποιες ενέργειες που μπορείτε να κάνετε για να </a:t>
            </a:r>
            <a:r>
              <a:rPr lang="el-GR" dirty="0" smtClean="0"/>
              <a:t>διασφαλίζετε </a:t>
            </a:r>
            <a:r>
              <a:rPr lang="el-GR" dirty="0" smtClean="0"/>
              <a:t>την αξιόπιστη λειτουργία του συστήματός σας</a:t>
            </a:r>
            <a:r>
              <a:rPr lang="en-US" dirty="0" smtClean="0"/>
              <a:t>:</a:t>
            </a:r>
            <a:endParaRPr lang="en-US" dirty="0"/>
          </a:p>
          <a:p>
            <a:pPr marL="628650" lvl="1" indent="-171450">
              <a:spcBef>
                <a:spcPts val="0"/>
              </a:spcBef>
              <a:buFont typeface="Arial" panose="020B0604020202020204" pitchFamily="34" charset="0"/>
              <a:buChar char="•"/>
              <a:defRPr/>
            </a:pPr>
            <a:r>
              <a:rPr lang="el-GR" dirty="0" smtClean="0">
                <a:effectLst/>
              </a:rPr>
              <a:t>Εγκαταστήστε ένα λογισμικό αντιμετώπισης </a:t>
            </a:r>
            <a:r>
              <a:rPr lang="el-GR" dirty="0" smtClean="0">
                <a:effectLst/>
              </a:rPr>
              <a:t>ιών</a:t>
            </a:r>
            <a:r>
              <a:rPr lang="en-US" dirty="0" smtClean="0">
                <a:effectLst/>
              </a:rPr>
              <a:t>.</a:t>
            </a:r>
            <a:endParaRPr lang="en-US" dirty="0">
              <a:effectLst/>
            </a:endParaRPr>
          </a:p>
          <a:p>
            <a:pPr marL="628650" lvl="1" indent="-171450">
              <a:spcBef>
                <a:spcPts val="0"/>
              </a:spcBef>
              <a:buFont typeface="Arial" panose="020B0604020202020204" pitchFamily="34" charset="0"/>
              <a:buChar char="•"/>
              <a:defRPr/>
            </a:pPr>
            <a:r>
              <a:rPr lang="el-GR" dirty="0" smtClean="0"/>
              <a:t>Εκτελείτε προγράμματα απομάκρυνσης </a:t>
            </a:r>
            <a:r>
              <a:rPr lang="el-GR" dirty="0" err="1" smtClean="0"/>
              <a:t>spyware</a:t>
            </a:r>
            <a:r>
              <a:rPr lang="el-GR" dirty="0" smtClean="0"/>
              <a:t> και </a:t>
            </a:r>
            <a:r>
              <a:rPr lang="el-GR" dirty="0" err="1" smtClean="0"/>
              <a:t>adware</a:t>
            </a:r>
            <a:r>
              <a:rPr lang="en-US" dirty="0" smtClean="0"/>
              <a:t>.</a:t>
            </a:r>
            <a:endParaRPr lang="en-US" dirty="0"/>
          </a:p>
          <a:p>
            <a:pPr marL="628650" lvl="1" indent="-171450">
              <a:spcBef>
                <a:spcPts val="0"/>
              </a:spcBef>
              <a:buFont typeface="Arial" panose="020B0604020202020204" pitchFamily="34" charset="0"/>
              <a:buChar char="•"/>
              <a:defRPr/>
            </a:pPr>
            <a:r>
              <a:rPr lang="el-GR" dirty="0" smtClean="0">
                <a:effectLst/>
              </a:rPr>
              <a:t>Διαγράψτε αρχεία που δεν </a:t>
            </a:r>
            <a:r>
              <a:rPr lang="el-GR" dirty="0" smtClean="0">
                <a:effectLst/>
              </a:rPr>
              <a:t>χρειάζεστε</a:t>
            </a:r>
            <a:r>
              <a:rPr lang="en-US" dirty="0" smtClean="0">
                <a:effectLst/>
              </a:rPr>
              <a:t>.</a:t>
            </a:r>
            <a:endParaRPr lang="en-US" dirty="0">
              <a:effectLst/>
            </a:endParaRPr>
          </a:p>
          <a:p>
            <a:pPr marL="628650" lvl="1" indent="-171450">
              <a:spcBef>
                <a:spcPts val="0"/>
              </a:spcBef>
              <a:buFont typeface="Arial" panose="020B0604020202020204" pitchFamily="34" charset="0"/>
              <a:buChar char="•"/>
              <a:defRPr/>
            </a:pPr>
            <a:r>
              <a:rPr lang="el-GR" dirty="0" smtClean="0"/>
              <a:t>Εκτελέστε το βοηθητικό πρόγραμμα «Ανασυγκρότηση δίσκου» (Disk </a:t>
            </a:r>
            <a:r>
              <a:rPr lang="el-GR" dirty="0" err="1" smtClean="0"/>
              <a:t>Defragmenter</a:t>
            </a:r>
            <a:r>
              <a:rPr lang="el-GR" dirty="0" smtClean="0"/>
              <a:t>)</a:t>
            </a:r>
            <a:r>
              <a:rPr lang="en-US" dirty="0" smtClean="0"/>
              <a:t>.</a:t>
            </a:r>
            <a:endParaRPr lang="en-US" dirty="0"/>
          </a:p>
          <a:p>
            <a:pPr marL="628650" lvl="1" indent="-171450">
              <a:spcBef>
                <a:spcPts val="0"/>
              </a:spcBef>
              <a:buFont typeface="Arial" panose="020B0604020202020204" pitchFamily="34" charset="0"/>
              <a:buChar char="•"/>
              <a:defRPr/>
            </a:pPr>
            <a:r>
              <a:rPr lang="el-GR" dirty="0" smtClean="0">
                <a:effectLst/>
              </a:rPr>
              <a:t>Αυτοματοποιήστε τα βασικά βοηθητικά </a:t>
            </a:r>
            <a:r>
              <a:rPr lang="el-GR" dirty="0" smtClean="0">
                <a:effectLst/>
              </a:rPr>
              <a:t>προγράμματα</a:t>
            </a:r>
            <a:r>
              <a:rPr lang="en-US" dirty="0" smtClean="0">
                <a:effectLst/>
              </a:rPr>
              <a:t>.</a:t>
            </a:r>
            <a:endParaRPr lang="en-US" dirty="0">
              <a:effectLst/>
            </a:endParaRPr>
          </a:p>
          <a:p>
            <a:pPr eaLnBrk="1" hangingPunct="1">
              <a:spcBef>
                <a:spcPts val="0"/>
              </a:spcBef>
              <a:defRPr/>
            </a:pPr>
            <a:r>
              <a:rPr lang="el-GR" dirty="0" smtClean="0">
                <a:effectLst/>
              </a:rPr>
              <a:t>Αν</a:t>
            </a:r>
            <a:r>
              <a:rPr lang="el-GR" baseline="0" dirty="0" smtClean="0">
                <a:effectLst/>
              </a:rPr>
              <a:t> το σύστημά σας καταρρέει, μπορείτε να δοκιμάσετε</a:t>
            </a:r>
            <a:r>
              <a:rPr lang="en-US" baseline="0" dirty="0" smtClean="0">
                <a:effectLst/>
              </a:rPr>
              <a:t>:</a:t>
            </a:r>
            <a:endParaRPr lang="en-US" dirty="0">
              <a:effectLst/>
            </a:endParaRPr>
          </a:p>
          <a:p>
            <a:pPr marL="628650" lvl="1" indent="-171450">
              <a:spcBef>
                <a:spcPts val="0"/>
              </a:spcBef>
              <a:buFont typeface="Arial" panose="020B0604020202020204" pitchFamily="34" charset="0"/>
              <a:buChar char="•"/>
              <a:defRPr/>
            </a:pPr>
            <a:r>
              <a:rPr lang="el-GR" dirty="0" smtClean="0"/>
              <a:t>«Επαναφορά συστήματος» (</a:t>
            </a:r>
            <a:r>
              <a:rPr lang="en-US" dirty="0" smtClean="0"/>
              <a:t>System Restore</a:t>
            </a:r>
            <a:r>
              <a:rPr lang="el-GR" dirty="0" smtClean="0"/>
              <a:t>)</a:t>
            </a:r>
            <a:r>
              <a:rPr lang="en-US" dirty="0" smtClean="0"/>
              <a:t>.</a:t>
            </a:r>
            <a:endParaRPr lang="en-US" dirty="0"/>
          </a:p>
          <a:p>
            <a:pPr marL="628650" lvl="1" indent="-171450">
              <a:spcBef>
                <a:spcPts val="0"/>
              </a:spcBef>
              <a:buFont typeface="Arial" panose="020B0604020202020204" pitchFamily="34" charset="0"/>
              <a:buChar char="•"/>
              <a:defRPr/>
            </a:pPr>
            <a:r>
              <a:rPr lang="el-GR" dirty="0" smtClean="0">
                <a:effectLst/>
              </a:rPr>
              <a:t>Εγκαταστήστε</a:t>
            </a:r>
            <a:r>
              <a:rPr lang="el-GR" baseline="0" dirty="0" smtClean="0">
                <a:effectLst/>
              </a:rPr>
              <a:t> όλες τις </a:t>
            </a:r>
            <a:r>
              <a:rPr lang="el-GR" baseline="0" dirty="0" smtClean="0">
                <a:effectLst/>
              </a:rPr>
              <a:t>ενημερώσεις</a:t>
            </a:r>
            <a:r>
              <a:rPr lang="en-US" baseline="0" dirty="0" smtClean="0">
                <a:effectLst/>
              </a:rPr>
              <a:t>.</a:t>
            </a:r>
            <a:endParaRPr lang="en-US" dirty="0">
              <a:effectLst/>
            </a:endParaRPr>
          </a:p>
        </p:txBody>
      </p:sp>
    </p:spTree>
    <p:extLst>
      <p:ext uri="{BB962C8B-B14F-4D97-AF65-F5344CB8AC3E}">
        <p14:creationId xmlns:p14="http://schemas.microsoft.com/office/powerpoint/2010/main" xmlns="" val="3649603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0338FB88-6CBF-4DA2-A189-ACAC22470CC4}" type="slidenum">
              <a:rPr lang="en-US" smtClean="0"/>
              <a:pPr/>
              <a:t>32</a:t>
            </a:fld>
            <a:endParaRPr lang="en-US" dirty="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Προτού απαλλαγείτε από τον παλιό υπολογιστή σας, σκεφτείτε καλά αν θα σας ωφελούσε να έχετε δύο υπολογιστές</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Πριν αποφασίσετε να πετάξετε υπολογιστή σας, σκεφτείτε την επίδραση που θα είχε μια τέτοια κίνηση στο περιβάλλον</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Ο υδράργυρος στις οθόνες LCD, το κάδμιο στις μπαταρίες και τα κυκλώματα και τα επιβραδυντικά υλικά πυρκαγιάς στα πλαστικά περιβλήματα είναι τοξικά.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Θα μπορούσατε να δωρίσετε έναν</a:t>
            </a:r>
            <a:r>
              <a:rPr lang="el-GR" sz="1200" kern="1200" baseline="0" dirty="0" smtClean="0">
                <a:solidFill>
                  <a:schemeClr val="tx1"/>
                </a:solidFill>
                <a:effectLst/>
                <a:latin typeface="+mn-lt"/>
                <a:ea typeface="+mn-ea"/>
                <a:cs typeface="+mn-cs"/>
              </a:rPr>
              <a:t> παλιό υπολογιστή </a:t>
            </a:r>
            <a:r>
              <a:rPr lang="el-GR" sz="1200" kern="1200" dirty="0" smtClean="0">
                <a:solidFill>
                  <a:schemeClr val="tx1"/>
                </a:solidFill>
                <a:effectLst/>
                <a:latin typeface="+mn-lt"/>
                <a:ea typeface="+mn-ea"/>
                <a:cs typeface="+mn-cs"/>
              </a:rPr>
              <a:t>σε έναν μη κερδοσκοπικό οργανισμό</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Πριν προχωρήσετε στη δωρεά ή την ανακύκλωση ενός υπολογιστή, θα πρέπει να αφαιρέσετε προσεκτικά όλα τα δεδομένα από τον σκληρό σας δίσκο.</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3592272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xmlns="" val="3774597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latin typeface="Arial" charset="0"/>
              <a:ea typeface="ＭＳ Ｐゴシック" pitchFamily="34" charset="-128"/>
              <a:cs typeface="Arial" charset="0"/>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A3710F07-EC1C-45CE-8CCB-9FB7F868001B}" type="slidenum">
              <a:rPr lang="en-US" smtClean="0">
                <a:latin typeface="Arial" charset="0"/>
                <a:cs typeface="Arial" charset="0"/>
              </a:rPr>
              <a:pPr/>
              <a:t>34</a:t>
            </a:fld>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smtClean="0">
                <a:solidFill>
                  <a:schemeClr val="tx1"/>
                </a:solidFill>
              </a:rPr>
              <a:t>Οι δύο στόχοι που σχετίζονται με την αποτίμηση του υποσυστήματος της </a:t>
            </a:r>
            <a:r>
              <a:rPr lang="en-US" sz="1200" dirty="0" smtClean="0">
                <a:solidFill>
                  <a:schemeClr val="tx1"/>
                </a:solidFill>
              </a:rPr>
              <a:t>CPU</a:t>
            </a:r>
            <a:r>
              <a:rPr lang="el-GR" sz="1200" dirty="0" smtClean="0">
                <a:solidFill>
                  <a:schemeClr val="tx1"/>
                </a:solidFill>
              </a:rPr>
              <a:t> είναι</a:t>
            </a:r>
            <a:r>
              <a:rPr lang="en-US" sz="1200" baseline="0" dirty="0" smtClean="0">
                <a:solidFill>
                  <a:schemeClr val="tx1"/>
                </a:solidFill>
              </a:rPr>
              <a:t>:</a:t>
            </a:r>
            <a:endParaRPr lang="en-US" sz="1200" baseline="0" dirty="0">
              <a:solidFill>
                <a:schemeClr val="tx1"/>
              </a:solidFill>
            </a:endParaRPr>
          </a:p>
          <a:p>
            <a:pPr marL="1035558" indent="-692658">
              <a:buNone/>
            </a:pPr>
            <a:r>
              <a:rPr lang="en-US" sz="1200" dirty="0"/>
              <a:t>6.3  </a:t>
            </a:r>
            <a:r>
              <a:rPr lang="el-GR" sz="1200" dirty="0" smtClean="0"/>
              <a:t>Περιγραφή της σχεδίασης και της λειτουργίας μιας CPU</a:t>
            </a:r>
            <a:r>
              <a:rPr lang="en-US" sz="1200" dirty="0" smtClean="0"/>
              <a:t>.</a:t>
            </a:r>
            <a:endParaRPr lang="en-US" sz="1200" dirty="0"/>
          </a:p>
          <a:p>
            <a:pPr marL="1035558" indent="-692658">
              <a:buNone/>
            </a:pPr>
            <a:r>
              <a:rPr lang="en-US" sz="1200" dirty="0"/>
              <a:t>6.4  </a:t>
            </a:r>
            <a:r>
              <a:rPr lang="el-GR" sz="1200" dirty="0" smtClean="0"/>
              <a:t>Περιγραφή εργαλείων μέτρησης και αποτίμησης της απόδοσης της CPU</a:t>
            </a:r>
            <a:r>
              <a:rPr lang="en-US" sz="1200" dirty="0" smtClean="0"/>
              <a:t>.</a:t>
            </a:r>
            <a:endParaRPr lang="en-US" sz="1200"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5</a:t>
            </a:fld>
            <a:endParaRPr lang="en-US" dirty="0"/>
          </a:p>
        </p:txBody>
      </p:sp>
    </p:spTree>
    <p:extLst>
      <p:ext uri="{BB962C8B-B14F-4D97-AF65-F5344CB8AC3E}">
        <p14:creationId xmlns:p14="http://schemas.microsoft.com/office/powerpoint/2010/main" xmlns="" val="1883624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smtClean="0">
                <a:solidFill>
                  <a:schemeClr val="tx1"/>
                </a:solidFill>
              </a:rPr>
              <a:t>Οι δύο στόχοι που σχετίζονται με την αποτίμηση του υποσυστήματος μνήμης είναι</a:t>
            </a:r>
            <a:r>
              <a:rPr lang="en-US" sz="1200" baseline="0" dirty="0" smtClean="0">
                <a:solidFill>
                  <a:schemeClr val="tx1"/>
                </a:solidFill>
              </a:rPr>
              <a:t>:</a:t>
            </a:r>
            <a:endParaRPr lang="en-US" sz="1200" baseline="0" dirty="0">
              <a:solidFill>
                <a:schemeClr val="tx1"/>
              </a:solidFill>
            </a:endParaRPr>
          </a:p>
          <a:p>
            <a:pPr marL="1035558" indent="-692658">
              <a:buNone/>
            </a:pPr>
            <a:r>
              <a:rPr lang="en-US" sz="1200" dirty="0"/>
              <a:t>6.5  </a:t>
            </a:r>
            <a:r>
              <a:rPr lang="el-GR" sz="1200" dirty="0" smtClean="0"/>
              <a:t>Περιγραφή της χρήσης της RAM σε ένα σύστημα υπολογιστή</a:t>
            </a:r>
            <a:r>
              <a:rPr lang="en-US" sz="1200" dirty="0" smtClean="0"/>
              <a:t>.</a:t>
            </a:r>
            <a:endParaRPr lang="en-US" sz="1200" dirty="0"/>
          </a:p>
          <a:p>
            <a:pPr marL="1035558" indent="-692658">
              <a:buNone/>
            </a:pPr>
            <a:r>
              <a:rPr lang="en-US" sz="1200" dirty="0"/>
              <a:t>6.6  </a:t>
            </a:r>
            <a:r>
              <a:rPr lang="el-GR" sz="1200" dirty="0" smtClean="0"/>
              <a:t>Διερεύνηση της χρησιμότητας μιας προσθήκης RAM σε ένα σύστημα.</a:t>
            </a:r>
          </a:p>
          <a:p>
            <a:pPr marL="1035558" indent="-692658">
              <a:buNone/>
            </a:pPr>
            <a:endParaRPr lang="en-US" sz="1200"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6</a:t>
            </a:fld>
            <a:endParaRPr lang="en-US" dirty="0"/>
          </a:p>
        </p:txBody>
      </p:sp>
    </p:spTree>
    <p:extLst>
      <p:ext uri="{BB962C8B-B14F-4D97-AF65-F5344CB8AC3E}">
        <p14:creationId xmlns:p14="http://schemas.microsoft.com/office/powerpoint/2010/main" xmlns="" val="1815827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EE3834CA-A8F1-4868-950B-E78BFFAE9FC5}" type="slidenum">
              <a:rPr lang="en-US" smtClean="0"/>
              <a:pPr/>
              <a:t>7</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Οι νέες τεχνολογίες εμφανίζονται</a:t>
            </a:r>
            <a:r>
              <a:rPr lang="el-GR" sz="1200" kern="1200" baseline="0" dirty="0" smtClean="0">
                <a:solidFill>
                  <a:schemeClr val="tx1"/>
                </a:solidFill>
                <a:effectLst/>
                <a:latin typeface="+mn-lt"/>
                <a:ea typeface="+mn-ea"/>
                <a:cs typeface="+mn-cs"/>
              </a:rPr>
              <a:t> με τόσο γρήγορους ρυθμούς που ποτέ δεν φαίνεται να είναι η ιδανική στιγμή για αγορά</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Ένας πρακτικός κανόνας είναι ο νόμος του Μουρ, ο οποίος περιγράφει τον ρυθμό βελτίωσης των κεντρικών μονάδων επεξεργασίας (CPU)</a:t>
            </a:r>
            <a:r>
              <a:rPr lang="en-US" sz="1200" kern="1200" dirty="0" smtClean="0">
                <a:solidFill>
                  <a:schemeClr val="tx1"/>
                </a:solidFill>
                <a:effectLst/>
                <a:latin typeface="+mn-lt"/>
                <a:ea typeface="+mn-ea"/>
                <a:cs typeface="+mn-cs"/>
              </a:rPr>
              <a:t>.</a:t>
            </a:r>
            <a:r>
              <a:rPr lang="el-GR" sz="1200" kern="1200" dirty="0" smtClean="0">
                <a:solidFill>
                  <a:schemeClr val="tx1"/>
                </a:solidFill>
                <a:effectLst/>
                <a:latin typeface="+mn-lt"/>
                <a:ea typeface="+mn-ea"/>
                <a:cs typeface="+mn-cs"/>
              </a:rPr>
              <a:t> Αυτός ο νόμος</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προβλέπει ότι η ισχύς της CPU θα διπλασιάζεται κάθε δύο χρόνια περίπου.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Εκτός από το γεγονός ότι η CPU γίνεται πιο γρήγορη, εξακολουθούν να βελτιώνονται με τρομακτικούς ρυθμούς και άλλα στοιχεία του υπολογιστή</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Στο μεταξύ, η χωρητικότητα των σκληρών δίσκων αυξάνεται περίπου κατά 50% κάθε χρόνο.</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2616586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Πώς μπορείτε να ξέρετε τι είναι καλύτερο για εσάς;</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Στην αγορά υπάρχουν απίστευτα πολλές επιλογές</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defRPr/>
            </a:pPr>
            <a:r>
              <a:rPr lang="en-US" dirty="0" smtClean="0"/>
              <a:t>Smartphone</a:t>
            </a:r>
            <a:endParaRPr lang="en-US" dirty="0"/>
          </a:p>
          <a:p>
            <a:pPr marL="628650" lvl="1" indent="-171450">
              <a:buFont typeface="Arial" panose="020B0604020202020204" pitchFamily="34" charset="0"/>
              <a:buChar char="•"/>
              <a:defRPr/>
            </a:pPr>
            <a:r>
              <a:rPr lang="en-US" dirty="0" smtClean="0"/>
              <a:t>Tablet</a:t>
            </a:r>
            <a:endParaRPr lang="en-US" dirty="0"/>
          </a:p>
          <a:p>
            <a:pPr marL="628650" lvl="1" indent="-171450">
              <a:buFont typeface="Arial" panose="020B0604020202020204" pitchFamily="34" charset="0"/>
              <a:buChar char="•"/>
              <a:defRPr/>
            </a:pPr>
            <a:r>
              <a:rPr lang="en-US" dirty="0" smtClean="0"/>
              <a:t>Ultrabook</a:t>
            </a:r>
            <a:endParaRPr lang="en-US" dirty="0"/>
          </a:p>
          <a:p>
            <a:pPr marL="628650" lvl="1" indent="-171450">
              <a:buFont typeface="Arial" panose="020B0604020202020204" pitchFamily="34" charset="0"/>
              <a:buChar char="•"/>
              <a:defRPr/>
            </a:pPr>
            <a:r>
              <a:rPr lang="el-GR" dirty="0" smtClean="0"/>
              <a:t>Υπολογιστές </a:t>
            </a:r>
            <a:r>
              <a:rPr lang="en-US" dirty="0" smtClean="0"/>
              <a:t>2</a:t>
            </a:r>
            <a:r>
              <a:rPr lang="el-GR" baseline="0" dirty="0" smtClean="0"/>
              <a:t> σε </a:t>
            </a:r>
            <a:r>
              <a:rPr lang="en-US" dirty="0" smtClean="0"/>
              <a:t>1</a:t>
            </a:r>
            <a:endParaRPr lang="en-US" dirty="0"/>
          </a:p>
          <a:p>
            <a:pPr marL="628650" lvl="1" indent="-171450">
              <a:buFont typeface="Arial" panose="020B0604020202020204" pitchFamily="34" charset="0"/>
              <a:buChar char="•"/>
              <a:defRPr/>
            </a:pPr>
            <a:r>
              <a:rPr lang="el-GR" dirty="0" smtClean="0"/>
              <a:t>Φορητοί</a:t>
            </a:r>
            <a:r>
              <a:rPr lang="el-GR" baseline="0" dirty="0" smtClean="0"/>
              <a:t> υπολογιστές</a:t>
            </a:r>
            <a:r>
              <a:rPr lang="en-US" dirty="0" smtClean="0"/>
              <a:t> </a:t>
            </a:r>
            <a:endParaRPr lang="en-US" dirty="0"/>
          </a:p>
          <a:p>
            <a:pPr marL="628650" lvl="1" indent="-171450">
              <a:buFont typeface="Arial" panose="020B0604020202020204" pitchFamily="34" charset="0"/>
              <a:buChar char="•"/>
              <a:defRPr/>
            </a:pPr>
            <a:r>
              <a:rPr lang="el-GR" dirty="0" smtClean="0"/>
              <a:t>Σταθεροί</a:t>
            </a:r>
            <a:r>
              <a:rPr lang="el-GR" baseline="0" dirty="0" smtClean="0"/>
              <a:t> υπολογιστές</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8</a:t>
            </a:fld>
            <a:endParaRPr lang="en-US" dirty="0"/>
          </a:p>
        </p:txBody>
      </p:sp>
    </p:spTree>
    <p:extLst>
      <p:ext uri="{BB962C8B-B14F-4D97-AF65-F5344CB8AC3E}">
        <p14:creationId xmlns:p14="http://schemas.microsoft.com/office/powerpoint/2010/main" xmlns="" val="4125130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200" kern="1200" dirty="0" smtClean="0">
                <a:solidFill>
                  <a:schemeClr val="tx1"/>
                </a:solidFill>
                <a:effectLst/>
                <a:latin typeface="+mn-lt"/>
                <a:ea typeface="+mn-ea"/>
                <a:cs typeface="+mn-cs"/>
              </a:rPr>
              <a:t>Η CPU βρίσκεται στη μητρική κάρτα και είναι υπεύθυνη για τις οδηγίες επεξεργασίας, την εκτέλεση πράξεων και τη διαχείριση της ροής των πληροφοριών στον υπολογιστή σας</a:t>
            </a:r>
            <a:r>
              <a:rPr lang="en-US" sz="1200" kern="1200" baseline="0" dirty="0" smtClean="0">
                <a:solidFill>
                  <a:schemeClr val="tx1"/>
                </a:solidFill>
                <a:effectLst/>
                <a:latin typeface="+mn-lt"/>
                <a:ea typeface="+mn-ea"/>
                <a:cs typeface="+mn-cs"/>
              </a:rPr>
              <a:t>. </a:t>
            </a:r>
            <a:r>
              <a:rPr lang="el-GR" sz="1200" kern="1200" baseline="0" dirty="0" smtClean="0">
                <a:solidFill>
                  <a:schemeClr val="tx1"/>
                </a:solidFill>
                <a:effectLst/>
                <a:latin typeface="+mn-lt"/>
                <a:ea typeface="+mn-ea"/>
                <a:cs typeface="+mn-cs"/>
              </a:rPr>
              <a:t>Οι κυρίαρχοι επεξεργαστές της αγοράς είναι της </a:t>
            </a:r>
            <a:r>
              <a:rPr lang="el-GR" sz="1200" kern="1200" baseline="0" dirty="0" err="1" smtClean="0">
                <a:solidFill>
                  <a:schemeClr val="tx1"/>
                </a:solidFill>
                <a:effectLst/>
                <a:latin typeface="+mn-lt"/>
                <a:ea typeface="+mn-ea"/>
                <a:cs typeface="+mn-cs"/>
              </a:rPr>
              <a:t>Intel</a:t>
            </a:r>
            <a:r>
              <a:rPr lang="el-GR" sz="1200" kern="1200" baseline="0" dirty="0" smtClean="0">
                <a:solidFill>
                  <a:schemeClr val="tx1"/>
                </a:solidFill>
                <a:effectLst/>
                <a:latin typeface="+mn-lt"/>
                <a:ea typeface="+mn-ea"/>
                <a:cs typeface="+mn-cs"/>
              </a:rPr>
              <a:t> και της</a:t>
            </a:r>
            <a:r>
              <a:rPr lang="en-US" sz="1200" kern="1200" baseline="0" dirty="0" smtClean="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AMD.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l-GR" sz="1200" kern="1200" baseline="0" dirty="0" smtClean="0">
                <a:solidFill>
                  <a:schemeClr val="tx1"/>
                </a:solidFill>
                <a:effectLst/>
                <a:latin typeface="+mn-lt"/>
                <a:ea typeface="+mn-ea"/>
                <a:cs typeface="+mn-cs"/>
              </a:rPr>
              <a:t>Αν χρησιμοποιείτε σταθερό υπολογιστή, το παράθυρο «Σύστημα» (</a:t>
            </a:r>
            <a:r>
              <a:rPr lang="el-GR" sz="1200" kern="1200" baseline="0" dirty="0" err="1" smtClean="0">
                <a:solidFill>
                  <a:schemeClr val="tx1"/>
                </a:solidFill>
                <a:effectLst/>
                <a:latin typeface="+mn-lt"/>
                <a:ea typeface="+mn-ea"/>
                <a:cs typeface="+mn-cs"/>
              </a:rPr>
              <a:t>System</a:t>
            </a:r>
            <a:r>
              <a:rPr lang="el-GR" sz="1200" kern="1200" baseline="0" dirty="0" smtClean="0">
                <a:solidFill>
                  <a:schemeClr val="tx1"/>
                </a:solidFill>
                <a:effectLst/>
                <a:latin typeface="+mn-lt"/>
                <a:ea typeface="+mn-ea"/>
                <a:cs typeface="+mn-cs"/>
              </a:rPr>
              <a:t>) θα σας δείξει τον τύπο CPU που έχετε εγκαταστήσει</a:t>
            </a:r>
            <a:r>
              <a:rPr lang="en-US" sz="1200" kern="1200" baseline="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9</a:t>
            </a:fld>
            <a:endParaRPr lang="en-US" dirty="0"/>
          </a:p>
        </p:txBody>
      </p:sp>
    </p:spTree>
    <p:extLst>
      <p:ext uri="{BB962C8B-B14F-4D97-AF65-F5344CB8AC3E}">
        <p14:creationId xmlns:p14="http://schemas.microsoft.com/office/powerpoint/2010/main" xmlns="" val="241059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61B8D81B-AEDB-478B-A223-B0567183B46C}" type="slidenum">
              <a:rPr lang="en-US" smtClean="0"/>
              <a:pPr/>
              <a:t>10</a:t>
            </a:fld>
            <a:endParaRPr lang="en-US" dirty="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l-GR" sz="1200" kern="1200" dirty="0" smtClean="0">
                <a:solidFill>
                  <a:schemeClr val="tx1"/>
                </a:solidFill>
                <a:effectLst/>
                <a:latin typeface="+mn-lt"/>
                <a:ea typeface="+mn-ea"/>
                <a:cs typeface="+mn-cs"/>
              </a:rPr>
              <a:t>Όταν</a:t>
            </a:r>
            <a:r>
              <a:rPr lang="el-GR" sz="1200" kern="1200" baseline="0" dirty="0" smtClean="0">
                <a:solidFill>
                  <a:schemeClr val="tx1"/>
                </a:solidFill>
                <a:effectLst/>
                <a:latin typeface="+mn-lt"/>
                <a:ea typeface="+mn-ea"/>
                <a:cs typeface="+mn-cs"/>
              </a:rPr>
              <a:t> η</a:t>
            </a:r>
            <a:r>
              <a:rPr lang="el-GR" sz="1200" kern="1200" dirty="0" smtClean="0">
                <a:solidFill>
                  <a:schemeClr val="tx1"/>
                </a:solidFill>
                <a:effectLst/>
                <a:latin typeface="+mn-lt"/>
                <a:ea typeface="+mn-ea"/>
                <a:cs typeface="+mn-cs"/>
              </a:rPr>
              <a:t> CPU εκτελέσει τις εργασίες της</a:t>
            </a:r>
            <a:r>
              <a:rPr lang="el-GR" sz="1200" kern="1200" baseline="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ακολουθεί μια σειρά παρόμοιων γενικών βημάτων:</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smtClean="0">
                <a:solidFill>
                  <a:schemeClr val="tx1"/>
                </a:solidFill>
                <a:effectLst/>
                <a:latin typeface="+mn-lt"/>
                <a:ea typeface="+mn-ea"/>
                <a:cs typeface="+mn-cs"/>
              </a:rPr>
              <a:t>Ανάκτηση</a:t>
            </a:r>
            <a:r>
              <a:rPr lang="el-GR" sz="1200" kern="1200" baseline="0" dirty="0" smtClean="0">
                <a:solidFill>
                  <a:schemeClr val="tx1"/>
                </a:solidFill>
                <a:effectLst/>
                <a:latin typeface="+mn-lt"/>
                <a:ea typeface="+mn-ea"/>
                <a:cs typeface="+mn-cs"/>
              </a:rPr>
              <a:t> των απαιτούμενων δεδομένων ή οδηγιών από τη </a:t>
            </a:r>
            <a:r>
              <a:rPr lang="el-GR" sz="1200" kern="1200" dirty="0" smtClean="0">
                <a:solidFill>
                  <a:schemeClr val="tx1"/>
                </a:solidFill>
                <a:effectLst/>
                <a:latin typeface="+mn-lt"/>
                <a:ea typeface="+mn-ea"/>
                <a:cs typeface="+mn-cs"/>
              </a:rPr>
              <a:t>RAM.</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smtClean="0">
                <a:solidFill>
                  <a:schemeClr val="tx1"/>
                </a:solidFill>
                <a:effectLst/>
                <a:latin typeface="+mn-lt"/>
                <a:ea typeface="+mn-ea"/>
                <a:cs typeface="+mn-cs"/>
              </a:rPr>
              <a:t>Αποκωδικοποίηση</a:t>
            </a:r>
            <a:r>
              <a:rPr lang="el-GR" sz="1200" kern="1200" baseline="0" dirty="0" smtClean="0">
                <a:solidFill>
                  <a:schemeClr val="tx1"/>
                </a:solidFill>
                <a:effectLst/>
                <a:latin typeface="+mn-lt"/>
                <a:ea typeface="+mn-ea"/>
                <a:cs typeface="+mn-cs"/>
              </a:rPr>
              <a:t> των</a:t>
            </a:r>
            <a:r>
              <a:rPr lang="el-GR" sz="1200" kern="1200" dirty="0" smtClean="0">
                <a:solidFill>
                  <a:schemeClr val="tx1"/>
                </a:solidFill>
                <a:effectLst/>
                <a:latin typeface="+mn-lt"/>
                <a:ea typeface="+mn-ea"/>
                <a:cs typeface="+mn-cs"/>
              </a:rPr>
              <a:t> εντολών σε</a:t>
            </a:r>
            <a:r>
              <a:rPr lang="el-GR" sz="1200" kern="1200" baseline="0" dirty="0" smtClean="0">
                <a:solidFill>
                  <a:schemeClr val="tx1"/>
                </a:solidFill>
                <a:effectLst/>
                <a:latin typeface="+mn-lt"/>
                <a:ea typeface="+mn-ea"/>
                <a:cs typeface="+mn-cs"/>
              </a:rPr>
              <a:t> ακολουθίες που ο υπολογιστής μπορεί να καταλάβει</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smtClean="0">
                <a:solidFill>
                  <a:schemeClr val="tx1"/>
                </a:solidFill>
                <a:effectLst/>
                <a:latin typeface="+mn-lt"/>
                <a:ea typeface="+mn-ea"/>
                <a:cs typeface="+mn-cs"/>
              </a:rPr>
              <a:t>Εκτέλεση</a:t>
            </a:r>
            <a:r>
              <a:rPr lang="el-GR" sz="1200" kern="1200" baseline="0" dirty="0" smtClean="0">
                <a:solidFill>
                  <a:schemeClr val="tx1"/>
                </a:solidFill>
                <a:effectLst/>
                <a:latin typeface="+mn-lt"/>
                <a:ea typeface="+mn-ea"/>
                <a:cs typeface="+mn-cs"/>
              </a:rPr>
              <a:t> της εντολής</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smtClean="0">
                <a:solidFill>
                  <a:schemeClr val="tx1"/>
                </a:solidFill>
                <a:effectLst/>
                <a:latin typeface="+mn-lt"/>
                <a:ea typeface="+mn-ea"/>
                <a:cs typeface="+mn-cs"/>
              </a:rPr>
              <a:t>Αποθήκευση</a:t>
            </a:r>
            <a:r>
              <a:rPr lang="el-GR" sz="1200" kern="1200" baseline="0" dirty="0" smtClean="0">
                <a:solidFill>
                  <a:schemeClr val="tx1"/>
                </a:solidFill>
                <a:effectLst/>
                <a:latin typeface="+mn-lt"/>
                <a:ea typeface="+mn-ea"/>
                <a:cs typeface="+mn-cs"/>
              </a:rPr>
              <a:t> του</a:t>
            </a:r>
            <a:r>
              <a:rPr lang="el-GR" sz="1200" kern="1200" dirty="0" smtClean="0">
                <a:solidFill>
                  <a:schemeClr val="tx1"/>
                </a:solidFill>
                <a:effectLst/>
                <a:latin typeface="+mn-lt"/>
                <a:ea typeface="+mn-ea"/>
                <a:cs typeface="+mn-cs"/>
              </a:rPr>
              <a:t> αποτελέσματος στη</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RAM </a:t>
            </a:r>
            <a:r>
              <a:rPr lang="el-GR" sz="1200" kern="1200" dirty="0" smtClean="0">
                <a:solidFill>
                  <a:schemeClr val="tx1"/>
                </a:solidFill>
                <a:effectLst/>
                <a:latin typeface="+mn-lt"/>
                <a:ea typeface="+mn-ea"/>
                <a:cs typeface="+mn-cs"/>
              </a:rPr>
              <a:t>πριν την ανάκτηση</a:t>
            </a:r>
            <a:r>
              <a:rPr lang="el-GR" sz="1200" kern="1200" baseline="0" dirty="0" smtClean="0">
                <a:solidFill>
                  <a:schemeClr val="tx1"/>
                </a:solidFill>
                <a:effectLst/>
                <a:latin typeface="+mn-lt"/>
                <a:ea typeface="+mn-ea"/>
                <a:cs typeface="+mn-cs"/>
              </a:rPr>
              <a:t> της επόμενης εντολής</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l-GR" sz="1200" kern="1200" dirty="0" smtClean="0">
                <a:solidFill>
                  <a:schemeClr val="tx1"/>
                </a:solidFill>
                <a:effectLst/>
                <a:latin typeface="+mn-lt"/>
                <a:ea typeface="+mn-ea"/>
                <a:cs typeface="+mn-cs"/>
              </a:rPr>
              <a:t>Αυτά τα βήματα αναφέρονται ως κύκλος μηχανής (</a:t>
            </a:r>
            <a:r>
              <a:rPr lang="el-GR" sz="1200" kern="1200" dirty="0" err="1" smtClean="0">
                <a:solidFill>
                  <a:schemeClr val="tx1"/>
                </a:solidFill>
                <a:effectLst/>
                <a:latin typeface="+mn-lt"/>
                <a:ea typeface="+mn-ea"/>
                <a:cs typeface="+mn-cs"/>
              </a:rPr>
              <a:t>machine</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cycle</a:t>
            </a:r>
            <a:r>
              <a:rPr lang="el-GR"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l-GR" sz="1200" kern="1200" dirty="0" smtClean="0">
                <a:solidFill>
                  <a:schemeClr val="tx1"/>
                </a:solidFill>
                <a:effectLst/>
                <a:latin typeface="+mn-lt"/>
                <a:ea typeface="+mn-ea"/>
                <a:cs typeface="+mn-cs"/>
              </a:rPr>
              <a:t>Η CPU αποτελείται από δύο μονάδες: τη μονάδα ελέγχου (</a:t>
            </a:r>
            <a:r>
              <a:rPr lang="el-GR" sz="1200" kern="1200" dirty="0" err="1" smtClean="0">
                <a:solidFill>
                  <a:schemeClr val="tx1"/>
                </a:solidFill>
                <a:effectLst/>
                <a:latin typeface="+mn-lt"/>
                <a:ea typeface="+mn-ea"/>
                <a:cs typeface="+mn-cs"/>
              </a:rPr>
              <a:t>control</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unit</a:t>
            </a:r>
            <a:r>
              <a:rPr lang="el-GR" sz="1200" kern="1200" dirty="0" smtClean="0">
                <a:solidFill>
                  <a:schemeClr val="tx1"/>
                </a:solidFill>
                <a:effectLst/>
                <a:latin typeface="+mn-lt"/>
                <a:ea typeface="+mn-ea"/>
                <a:cs typeface="+mn-cs"/>
              </a:rPr>
              <a:t>) και </a:t>
            </a:r>
            <a:r>
              <a:rPr lang="el-GR" sz="1200" kern="1200" dirty="0" smtClean="0">
                <a:solidFill>
                  <a:schemeClr val="tx1"/>
                </a:solidFill>
                <a:effectLst/>
                <a:latin typeface="+mn-lt"/>
                <a:ea typeface="+mn-ea"/>
                <a:cs typeface="+mn-cs"/>
              </a:rPr>
              <a:t>την αριθμητική λογική μονάδα (</a:t>
            </a:r>
            <a:r>
              <a:rPr lang="el-GR" sz="1200" kern="1200" dirty="0" err="1" smtClean="0">
                <a:solidFill>
                  <a:schemeClr val="tx1"/>
                </a:solidFill>
                <a:effectLst/>
                <a:latin typeface="+mn-lt"/>
                <a:ea typeface="+mn-ea"/>
                <a:cs typeface="+mn-cs"/>
              </a:rPr>
              <a:t>arithmetic</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logic</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unit</a:t>
            </a:r>
            <a:r>
              <a:rPr lang="el-GR" sz="1200" kern="1200" dirty="0" smtClean="0">
                <a:solidFill>
                  <a:schemeClr val="tx1"/>
                </a:solidFill>
                <a:effectLst/>
                <a:latin typeface="+mn-lt"/>
                <a:ea typeface="+mn-ea"/>
                <a:cs typeface="+mn-cs"/>
              </a:rPr>
              <a:t> – </a:t>
            </a:r>
            <a:r>
              <a:rPr lang="el-GR" sz="1200" kern="1200" dirty="0" smtClean="0">
                <a:solidFill>
                  <a:schemeClr val="tx1"/>
                </a:solidFill>
                <a:effectLst/>
                <a:latin typeface="+mn-lt"/>
                <a:ea typeface="+mn-ea"/>
                <a:cs typeface="+mn-cs"/>
              </a:rPr>
              <a:t>ALU)</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xmlns="" val="1650328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Box 4"/>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xmlns=""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35713" y="113072"/>
            <a:ext cx="2133600" cy="182880"/>
          </a:xfrm>
          <a:prstGeom prst="rect">
            <a:avLst/>
          </a:prstGeom>
        </p:spPr>
        <p:txBody>
          <a:bodyPr/>
          <a:lstStyle>
            <a:lvl1pPr>
              <a:defRPr>
                <a:solidFill>
                  <a:schemeClr val="tx1"/>
                </a:solidFill>
              </a:defRPr>
            </a:lvl1pPr>
          </a:lstStyle>
          <a:p>
            <a:endParaRPr lang="en-US" dirty="0"/>
          </a:p>
        </p:txBody>
      </p:sp>
      <p:sp>
        <p:nvSpPr>
          <p:cNvPr id="4" name="Slide Number Placeholder 3"/>
          <p:cNvSpPr>
            <a:spLocks noGrp="1"/>
          </p:cNvSpPr>
          <p:nvPr>
            <p:ph type="sldNum" sz="quarter" idx="12"/>
          </p:nvPr>
        </p:nvSpPr>
        <p:spPr>
          <a:xfrm>
            <a:off x="8469312" y="113072"/>
            <a:ext cx="551783" cy="182880"/>
          </a:xfrm>
          <a:prstGeom prst="rect">
            <a:avLst/>
          </a:prstGeom>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xmlns=""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1529" y="1"/>
            <a:ext cx="7992472" cy="1461652"/>
          </a:xfrm>
          <a:noFill/>
        </p:spPr>
        <p:txBody>
          <a:bodyPr/>
          <a:lstStyle>
            <a:lvl1pPr>
              <a:defRPr lang="en-US" sz="4000" b="1" kern="1200" dirty="0">
                <a:solidFill>
                  <a:srgbClr val="007FA3"/>
                </a:solidFill>
                <a:latin typeface="Times New Roman" panose="02020603050405020304" pitchFamily="18" charset="0"/>
                <a:ea typeface="+mj-ea"/>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1264583" y="1825625"/>
            <a:ext cx="3634740" cy="4297680"/>
          </a:xfrm>
        </p:spPr>
        <p:txBody>
          <a:bodyPr/>
          <a:lstStyle>
            <a:lvl1pPr>
              <a:defRPr sz="3200"/>
            </a:lvl1pPr>
            <a:lvl2pPr>
              <a:defRPr sz="2800"/>
            </a:lvl2pPr>
            <a:lvl3pPr>
              <a:defRPr sz="2400"/>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5094880" y="1825625"/>
            <a:ext cx="3634740" cy="4297680"/>
          </a:xfrm>
        </p:spPr>
        <p:txBody>
          <a:bodyPr/>
          <a:lstStyle>
            <a:lvl1pPr>
              <a:defRPr sz="3200"/>
            </a:lvl1pPr>
            <a:lvl2pPr>
              <a:defRPr sz="2800"/>
            </a:lvl2pPr>
            <a:lvl3pPr>
              <a:defRPr sz="2400"/>
            </a:lvl3pPr>
          </a:lstStyle>
          <a:p>
            <a:pPr lvl="0"/>
            <a:r>
              <a:rPr lang="en-US"/>
              <a:t>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a:xfrm>
            <a:off x="8315922" y="6492876"/>
            <a:ext cx="413698" cy="365125"/>
          </a:xfrm>
          <a:prstGeom prst="rect">
            <a:avLst/>
          </a:prstGeom>
        </p:spPr>
        <p:txBody>
          <a:bodyPr/>
          <a:lstStyle/>
          <a:p>
            <a:fld id="{60290624-BA46-45E4-BCA2-F24A337D9F6F}" type="slidenum">
              <a:rPr lang="en-US" smtClean="0"/>
              <a:pPr/>
              <a:t>‹#›</a:t>
            </a:fld>
            <a:endParaRPr lang="en-US"/>
          </a:p>
        </p:txBody>
      </p:sp>
    </p:spTree>
    <p:extLst>
      <p:ext uri="{BB962C8B-B14F-4D97-AF65-F5344CB8AC3E}">
        <p14:creationId xmlns:p14="http://schemas.microsoft.com/office/powerpoint/2010/main" xmlns="" val="211528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57200" y="6356350"/>
            <a:ext cx="2133600" cy="365125"/>
          </a:xfrm>
          <a:prstGeom prst="rect">
            <a:avLst/>
          </a:prstGeom>
        </p:spPr>
        <p:txBody>
          <a:bodyPr/>
          <a:lstStyle/>
          <a:p>
            <a:fld id="{A9DF6EFB-3F44-496C-A842-1E0B3D3B975A}" type="datetimeFigureOut">
              <a:rPr lang="en-US" smtClean="0"/>
              <a:pPr/>
              <a:t>4/19/2018</a:t>
            </a:fld>
            <a:endParaRPr lang="en-US" dirty="0"/>
          </a:p>
        </p:txBody>
      </p:sp>
      <p:sp>
        <p:nvSpPr>
          <p:cNvPr id="3" name="2 - Θέση υποσέλιδου"/>
          <p:cNvSpPr>
            <a:spLocks noGrp="1"/>
          </p:cNvSpPr>
          <p:nvPr>
            <p:ph type="ftr" sz="quarter" idx="11"/>
          </p:nvPr>
        </p:nvSpPr>
        <p:spPr>
          <a:xfrm>
            <a:off x="3124200" y="6356350"/>
            <a:ext cx="2895600" cy="365125"/>
          </a:xfrm>
          <a:prstGeom prst="rect">
            <a:avLst/>
          </a:prstGeom>
        </p:spPr>
        <p:txBody>
          <a:bodyPr/>
          <a:lstStyle/>
          <a:p>
            <a:endParaRPr lang="el-GR"/>
          </a:p>
        </p:txBody>
      </p:sp>
      <p:sp>
        <p:nvSpPr>
          <p:cNvPr id="4" name="3 - Θέση αριθμού διαφάνειας"/>
          <p:cNvSpPr>
            <a:spLocks noGrp="1"/>
          </p:cNvSpPr>
          <p:nvPr>
            <p:ph type="sldNum" sz="quarter" idx="12"/>
          </p:nvPr>
        </p:nvSpPr>
        <p:spPr>
          <a:xfrm>
            <a:off x="6553200" y="6356350"/>
            <a:ext cx="2133600" cy="365125"/>
          </a:xfrm>
          <a:prstGeom prst="rect">
            <a:avLst/>
          </a:prstGeom>
        </p:spPr>
        <p:txBody>
          <a:bodyPr/>
          <a:lstStyle/>
          <a:p>
            <a:fld id="{200B2350-5261-4F5C-9DF5-EF0D264FC8D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xmlns=""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1"/>
          </p:nvPr>
        </p:nvSpPr>
        <p:spPr>
          <a:xfrm>
            <a:off x="6335713" y="113072"/>
            <a:ext cx="2133600" cy="18288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1312652"/>
          </a:xfrm>
        </p:spPr>
        <p:txBody>
          <a:bodyPr anchor="ctr"/>
          <a:lstStyle>
            <a:lvl1pPr>
              <a:defRPr sz="4000"/>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sz="3200">
                <a:solidFill>
                  <a:schemeClr val="bg2"/>
                </a:solidFill>
              </a:defRPr>
            </a:lvl1pPr>
            <a:lvl2pPr>
              <a:buClr>
                <a:schemeClr val="tx1"/>
              </a:buClr>
              <a:defRPr sz="2800"/>
            </a:lvl2pPr>
            <a:lvl3pPr>
              <a:buClr>
                <a:schemeClr val="tx1"/>
              </a:buClr>
              <a:defRPr sz="2400"/>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40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a:xfrm>
            <a:off x="6335713" y="113072"/>
            <a:ext cx="2133600" cy="182880"/>
          </a:xfrm>
          <a:prstGeom prst="rect">
            <a:avLst/>
          </a:prstGeom>
        </p:spPr>
        <p:txBody>
          <a:bodyPr/>
          <a:lstStyle>
            <a:lvl1pPr>
              <a:defRPr>
                <a:solidFill>
                  <a:schemeClr val="tx1"/>
                </a:solidFill>
              </a:defRPr>
            </a:lvl1pPr>
          </a:lstStyle>
          <a:p>
            <a:endParaRPr lang="en-US" dirty="0"/>
          </a:p>
        </p:txBody>
      </p:sp>
      <p:sp>
        <p:nvSpPr>
          <p:cNvPr id="4" name="Slide Number Placeholder 3"/>
          <p:cNvSpPr>
            <a:spLocks noGrp="1"/>
          </p:cNvSpPr>
          <p:nvPr>
            <p:ph type="sldNum" sz="quarter" idx="12"/>
          </p:nvPr>
        </p:nvSpPr>
        <p:spPr>
          <a:xfrm>
            <a:off x="8469312" y="113072"/>
            <a:ext cx="551783" cy="182880"/>
          </a:xfrm>
          <a:prstGeom prst="rect">
            <a:avLst/>
          </a:prstGeom>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xmlns=""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3200"/>
            </a:lvl1pPr>
            <a:lvl2pPr>
              <a:defRPr sz="2800"/>
            </a:lvl2pPr>
            <a:lvl3pPr>
              <a:defRPr sz="2400"/>
            </a:lvl3pPr>
            <a:lvl4pPr>
              <a:defRPr sz="1600"/>
            </a:lvl4pPr>
            <a:lvl5pPr>
              <a:defRPr sz="1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3200"/>
            </a:lvl1pPr>
            <a:lvl2pPr>
              <a:defRPr sz="2800"/>
            </a:lvl2pPr>
            <a:lvl3pPr>
              <a:defRPr sz="2400"/>
            </a:lvl3pPr>
            <a:lvl4pPr>
              <a:defRPr sz="1600"/>
            </a:lvl4pPr>
            <a:lvl5pPr>
              <a:defRPr sz="1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335713" y="113072"/>
            <a:ext cx="2133600" cy="18288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312652"/>
          </a:xfrm>
        </p:spPr>
        <p:txBody>
          <a:bodyPr anchor="ctr"/>
          <a:lstStyle>
            <a:lvl1pPr>
              <a:defRPr sz="4000"/>
            </a:lvl1pPr>
          </a:lstStyle>
          <a:p>
            <a:r>
              <a:rPr lang="en-US"/>
              <a:t>Click to edit Master title style</a:t>
            </a:r>
            <a:endParaRPr lang="en-US" dirty="0"/>
          </a:p>
        </p:txBody>
      </p:sp>
      <p:sp>
        <p:nvSpPr>
          <p:cNvPr id="3" name="Date Placeholder 2"/>
          <p:cNvSpPr>
            <a:spLocks noGrp="1"/>
          </p:cNvSpPr>
          <p:nvPr>
            <p:ph type="dt" sz="half" idx="10"/>
          </p:nvPr>
        </p:nvSpPr>
        <p:spPr>
          <a:xfrm>
            <a:off x="6335713" y="113072"/>
            <a:ext cx="2133600" cy="18288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Pearson Logo"/>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p14="http://schemas.microsoft.com/office/powerpoint/2010/main" xmlns=""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Lst>
  <p:hf sldNum="0" hdr="0" ftr="0" dt="0"/>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0"/>
        </a:spcBef>
        <a:spcAft>
          <a:spcPts val="600"/>
        </a:spcAft>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0"/>
        </a:spcBef>
        <a:spcAft>
          <a:spcPts val="600"/>
        </a:spcAft>
        <a:buClr>
          <a:schemeClr val="tx1"/>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0"/>
        </a:spcBef>
        <a:spcAft>
          <a:spcPts val="600"/>
        </a:spcAft>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0"/>
        </a:spcBef>
        <a:spcAft>
          <a:spcPts val="600"/>
        </a:spcAft>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2" cstate="print"/>
          <a:srcRect/>
          <a:stretch>
            <a:fillRect/>
          </a:stretch>
        </p:blipFill>
        <p:spPr bwMode="auto">
          <a:xfrm>
            <a:off x="6934200" y="5943600"/>
            <a:ext cx="1970088" cy="647700"/>
          </a:xfrm>
          <a:prstGeom prst="rect">
            <a:avLst/>
          </a:prstGeom>
          <a:noFill/>
          <a:ln w="9525">
            <a:noFill/>
            <a:miter lim="800000"/>
            <a:headEnd/>
            <a:tailEnd/>
          </a:ln>
        </p:spPr>
      </p:pic>
      <p:sp>
        <p:nvSpPr>
          <p:cNvPr id="7" name="4 - Υπότιτλος"/>
          <p:cNvSpPr txBox="1">
            <a:spLocks/>
          </p:cNvSpPr>
          <p:nvPr/>
        </p:nvSpPr>
        <p:spPr>
          <a:xfrm>
            <a:off x="3657600" y="762000"/>
            <a:ext cx="5410200" cy="4191000"/>
          </a:xfrm>
          <a:prstGeom prst="rect">
            <a:avLst/>
          </a:prstGeom>
        </p:spPr>
        <p:txBody>
          <a:bodyPr>
            <a:normAutofit/>
          </a:bodyPr>
          <a:lstStyle/>
          <a:p>
            <a:pPr marL="342900" indent="-342900" algn="ctr">
              <a:spcBef>
                <a:spcPct val="20000"/>
              </a:spcBef>
              <a:buFont typeface="Arial" pitchFamily="34" charset="0"/>
              <a:buNone/>
              <a:defRPr/>
            </a:pPr>
            <a:endParaRPr lang="el-GR" sz="3200" b="1" dirty="0">
              <a:latin typeface="+mn-lt"/>
              <a:ea typeface="ＭＳ Ｐゴシック" charset="-128"/>
              <a:cs typeface="ＭＳ Ｐゴシック" charset="-128"/>
            </a:endParaRPr>
          </a:p>
          <a:p>
            <a:pPr marL="342900" indent="-342900" algn="ctr">
              <a:spcBef>
                <a:spcPct val="20000"/>
              </a:spcBef>
              <a:buFont typeface="Arial" pitchFamily="34" charset="0"/>
              <a:buNone/>
              <a:defRPr/>
            </a:pPr>
            <a:endParaRPr lang="el-GR" sz="3200" b="1" dirty="0">
              <a:latin typeface="+mn-lt"/>
              <a:ea typeface="ＭＳ Ｐゴシック" charset="-128"/>
              <a:cs typeface="ＭＳ Ｐゴシック" charset="-128"/>
            </a:endParaRPr>
          </a:p>
          <a:p>
            <a:pPr marL="342900" indent="-342900" algn="ctr">
              <a:spcBef>
                <a:spcPct val="20000"/>
              </a:spcBef>
              <a:defRPr/>
            </a:pPr>
            <a:r>
              <a:rPr lang="en-US" sz="2200" b="1" dirty="0" smtClean="0">
                <a:solidFill>
                  <a:schemeClr val="accent4">
                    <a:lumMod val="75000"/>
                  </a:schemeClr>
                </a:solidFill>
                <a:latin typeface="Malgun Gothic" pitchFamily="34" charset="-127"/>
                <a:ea typeface="Malgun Gothic" pitchFamily="34" charset="-127"/>
                <a:cs typeface="ＭＳ Ｐゴシック" charset="-128"/>
              </a:rPr>
              <a:t>A</a:t>
            </a:r>
            <a:r>
              <a:rPr lang="el-GR" sz="2200" b="1" dirty="0" smtClean="0">
                <a:solidFill>
                  <a:schemeClr val="accent4">
                    <a:lumMod val="75000"/>
                  </a:schemeClr>
                </a:solidFill>
                <a:latin typeface="Malgun Gothic" pitchFamily="34" charset="-127"/>
                <a:ea typeface="Malgun Gothic" pitchFamily="34" charset="-127"/>
                <a:cs typeface="ＭＳ Ｐゴシック" charset="-128"/>
              </a:rPr>
              <a:t>.</a:t>
            </a:r>
            <a:r>
              <a:rPr lang="en-US" sz="2200" b="1" dirty="0" smtClean="0">
                <a:solidFill>
                  <a:schemeClr val="accent4">
                    <a:lumMod val="75000"/>
                  </a:schemeClr>
                </a:solidFill>
                <a:latin typeface="Malgun Gothic" pitchFamily="34" charset="-127"/>
                <a:ea typeface="Malgun Gothic" pitchFamily="34" charset="-127"/>
                <a:cs typeface="ＭＳ Ｐゴシック" charset="-128"/>
              </a:rPr>
              <a:t> EVANS, K</a:t>
            </a:r>
            <a:r>
              <a:rPr lang="el-GR" sz="2200" b="1" dirty="0" smtClean="0">
                <a:solidFill>
                  <a:schemeClr val="accent4">
                    <a:lumMod val="75000"/>
                  </a:schemeClr>
                </a:solidFill>
                <a:latin typeface="Malgun Gothic" pitchFamily="34" charset="-127"/>
                <a:ea typeface="Malgun Gothic" pitchFamily="34" charset="-127"/>
                <a:cs typeface="ＭＳ Ｐゴシック" charset="-128"/>
              </a:rPr>
              <a:t>.</a:t>
            </a:r>
            <a:r>
              <a:rPr lang="en-US" sz="2200" b="1" dirty="0" smtClean="0">
                <a:solidFill>
                  <a:schemeClr val="accent4">
                    <a:lumMod val="75000"/>
                  </a:schemeClr>
                </a:solidFill>
                <a:latin typeface="Malgun Gothic" pitchFamily="34" charset="-127"/>
                <a:ea typeface="Malgun Gothic" pitchFamily="34" charset="-127"/>
                <a:cs typeface="ＭＳ Ｐゴシック" charset="-128"/>
              </a:rPr>
              <a:t> MARTIN</a:t>
            </a:r>
            <a:r>
              <a:rPr lang="el-GR" sz="2200" b="1" dirty="0" smtClean="0">
                <a:solidFill>
                  <a:schemeClr val="accent4">
                    <a:lumMod val="75000"/>
                  </a:schemeClr>
                </a:solidFill>
                <a:latin typeface="Malgun Gothic" pitchFamily="34" charset="-127"/>
                <a:ea typeface="Malgun Gothic" pitchFamily="34" charset="-127"/>
                <a:cs typeface="ＭＳ Ｐゴシック" charset="-128"/>
              </a:rPr>
              <a:t>, </a:t>
            </a:r>
            <a:r>
              <a:rPr lang="en-US" sz="2200" b="1" dirty="0" smtClean="0">
                <a:solidFill>
                  <a:schemeClr val="accent4">
                    <a:lumMod val="75000"/>
                  </a:schemeClr>
                </a:solidFill>
                <a:latin typeface="Malgun Gothic" pitchFamily="34" charset="-127"/>
                <a:ea typeface="Malgun Gothic" pitchFamily="34" charset="-127"/>
                <a:cs typeface="ＭＳ Ｐゴシック" charset="-128"/>
              </a:rPr>
              <a:t>M</a:t>
            </a:r>
            <a:r>
              <a:rPr lang="el-GR" sz="2200" b="1" dirty="0" smtClean="0">
                <a:solidFill>
                  <a:schemeClr val="accent4">
                    <a:lumMod val="75000"/>
                  </a:schemeClr>
                </a:solidFill>
                <a:latin typeface="Malgun Gothic" pitchFamily="34" charset="-127"/>
                <a:ea typeface="Malgun Gothic" pitchFamily="34" charset="-127"/>
                <a:cs typeface="ＭＳ Ｐゴシック" charset="-128"/>
              </a:rPr>
              <a:t>.</a:t>
            </a:r>
            <a:r>
              <a:rPr lang="en-US" sz="2200" b="1" dirty="0" smtClean="0">
                <a:solidFill>
                  <a:schemeClr val="accent4">
                    <a:lumMod val="75000"/>
                  </a:schemeClr>
                </a:solidFill>
                <a:latin typeface="Malgun Gothic" pitchFamily="34" charset="-127"/>
                <a:ea typeface="Malgun Gothic" pitchFamily="34" charset="-127"/>
                <a:cs typeface="ＭＳ Ｐゴシック" charset="-128"/>
              </a:rPr>
              <a:t> A. POATSY</a:t>
            </a:r>
            <a:endParaRPr lang="el-GR" sz="2200" b="1" dirty="0">
              <a:solidFill>
                <a:schemeClr val="accent4">
                  <a:lumMod val="75000"/>
                </a:schemeClr>
              </a:solidFill>
              <a:latin typeface="Malgun Gothic" pitchFamily="34" charset="-127"/>
              <a:ea typeface="Malgun Gothic" pitchFamily="34" charset="-127"/>
              <a:cs typeface="ＭＳ Ｐゴシック" charset="-128"/>
            </a:endParaRPr>
          </a:p>
          <a:p>
            <a:pPr marL="342900" indent="-342900" algn="ctr">
              <a:spcBef>
                <a:spcPct val="20000"/>
              </a:spcBef>
              <a:defRPr/>
            </a:pPr>
            <a:endParaRPr lang="el-GR" sz="2200" b="1" dirty="0">
              <a:latin typeface="Malgun Gothic" pitchFamily="34" charset="-127"/>
              <a:ea typeface="Malgun Gothic" pitchFamily="34" charset="-127"/>
              <a:cs typeface="ＭＳ Ｐゴシック" charset="-128"/>
            </a:endParaRPr>
          </a:p>
          <a:p>
            <a:pPr marL="342900" indent="-342900" algn="ctr">
              <a:spcBef>
                <a:spcPct val="20000"/>
              </a:spcBef>
              <a:defRPr/>
            </a:pPr>
            <a:r>
              <a:rPr lang="el-GR" sz="2800" b="1" dirty="0" smtClean="0">
                <a:solidFill>
                  <a:schemeClr val="accent1">
                    <a:lumMod val="75000"/>
                  </a:schemeClr>
                </a:solidFill>
                <a:latin typeface="Malgun Gothic" pitchFamily="34" charset="-127"/>
                <a:ea typeface="Malgun Gothic" pitchFamily="34" charset="-127"/>
                <a:cs typeface="ＭＳ Ｐゴシック" charset="-128"/>
              </a:rPr>
              <a:t>Εισαγωγή στην πληροφορική</a:t>
            </a:r>
            <a:endParaRPr lang="el-GR" sz="2800" b="1" dirty="0">
              <a:solidFill>
                <a:schemeClr val="accent1">
                  <a:lumMod val="75000"/>
                </a:schemeClr>
              </a:solidFill>
              <a:latin typeface="Malgun Gothic" pitchFamily="34" charset="-127"/>
              <a:ea typeface="Malgun Gothic" pitchFamily="34" charset="-127"/>
              <a:cs typeface="ＭＳ Ｐゴシック" charset="-128"/>
            </a:endParaRPr>
          </a:p>
          <a:p>
            <a:pPr marL="342900" indent="-342900" algn="ctr">
              <a:spcBef>
                <a:spcPct val="20000"/>
              </a:spcBef>
              <a:defRPr/>
            </a:pPr>
            <a:r>
              <a:rPr lang="el-GR" sz="2400" b="1" dirty="0" smtClean="0">
                <a:solidFill>
                  <a:schemeClr val="accent1">
                    <a:lumMod val="75000"/>
                  </a:schemeClr>
                </a:solidFill>
                <a:latin typeface="Malgun Gothic" pitchFamily="34" charset="-127"/>
                <a:ea typeface="Malgun Gothic" pitchFamily="34" charset="-127"/>
                <a:cs typeface="ＭＳ Ｐゴシック" charset="-128"/>
              </a:rPr>
              <a:t>Θεωρία και πράξη</a:t>
            </a:r>
            <a:endParaRPr lang="el-GR" sz="2400" b="1" dirty="0">
              <a:solidFill>
                <a:schemeClr val="accent1">
                  <a:lumMod val="75000"/>
                </a:schemeClr>
              </a:solidFill>
              <a:latin typeface="Malgun Gothic" pitchFamily="34" charset="-127"/>
              <a:ea typeface="Malgun Gothic" pitchFamily="34" charset="-127"/>
              <a:cs typeface="ＭＳ Ｐゴシック" charset="-128"/>
            </a:endParaRPr>
          </a:p>
          <a:p>
            <a:pPr marL="342900" indent="-342900" algn="ctr">
              <a:spcBef>
                <a:spcPct val="20000"/>
              </a:spcBef>
              <a:defRPr/>
            </a:pPr>
            <a:endParaRPr lang="el-GR" sz="2400" b="1" dirty="0">
              <a:solidFill>
                <a:srgbClr val="FF3300"/>
              </a:solidFill>
              <a:latin typeface="Malgun Gothic" pitchFamily="34" charset="-127"/>
              <a:ea typeface="Malgun Gothic" pitchFamily="34" charset="-127"/>
              <a:cs typeface="ＭＳ Ｐゴシック" charset="-128"/>
            </a:endParaRPr>
          </a:p>
          <a:p>
            <a:pPr marL="342900" indent="-342900" algn="ctr">
              <a:spcBef>
                <a:spcPct val="20000"/>
              </a:spcBef>
              <a:buFont typeface="Arial" pitchFamily="34" charset="0"/>
              <a:buNone/>
              <a:defRPr/>
            </a:pPr>
            <a:r>
              <a:rPr lang="el-GR" sz="2000" b="1" dirty="0">
                <a:solidFill>
                  <a:schemeClr val="accent4">
                    <a:lumMod val="75000"/>
                  </a:schemeClr>
                </a:solidFill>
                <a:latin typeface="Malgun Gothic" pitchFamily="34" charset="-127"/>
                <a:ea typeface="Malgun Gothic" pitchFamily="34" charset="-127"/>
                <a:cs typeface="ＭＳ Ｐゴシック" charset="-128"/>
              </a:rPr>
              <a:t>2</a:t>
            </a:r>
            <a:r>
              <a:rPr lang="el-GR" sz="2000" b="1" baseline="30000" dirty="0">
                <a:solidFill>
                  <a:schemeClr val="accent4">
                    <a:lumMod val="75000"/>
                  </a:schemeClr>
                </a:solidFill>
                <a:latin typeface="Malgun Gothic" pitchFamily="34" charset="-127"/>
                <a:ea typeface="Malgun Gothic" pitchFamily="34" charset="-127"/>
                <a:cs typeface="ＭＳ Ｐゴシック" charset="-128"/>
              </a:rPr>
              <a:t>η</a:t>
            </a:r>
            <a:r>
              <a:rPr lang="el-GR" sz="2000" b="1" dirty="0">
                <a:solidFill>
                  <a:schemeClr val="accent4">
                    <a:lumMod val="75000"/>
                  </a:schemeClr>
                </a:solidFill>
                <a:latin typeface="Malgun Gothic" pitchFamily="34" charset="-127"/>
                <a:ea typeface="Malgun Gothic" pitchFamily="34" charset="-127"/>
                <a:cs typeface="ＭＳ Ｐゴシック" charset="-128"/>
              </a:rPr>
              <a:t> έκδοση </a:t>
            </a:r>
          </a:p>
        </p:txBody>
      </p:sp>
      <p:pic>
        <p:nvPicPr>
          <p:cNvPr id="5" name="Picture 55"/>
          <p:cNvPicPr>
            <a:picLocks noChangeAspect="1" noChangeArrowheads="1"/>
          </p:cNvPicPr>
          <p:nvPr/>
        </p:nvPicPr>
        <p:blipFill>
          <a:blip r:embed="rId3" cstate="print"/>
          <a:srcRect/>
          <a:stretch>
            <a:fillRect/>
          </a:stretch>
        </p:blipFill>
        <p:spPr bwMode="auto">
          <a:xfrm>
            <a:off x="304800" y="914400"/>
            <a:ext cx="3174289" cy="4428000"/>
          </a:xfrm>
          <a:prstGeom prst="rect">
            <a:avLst/>
          </a:prstGeom>
          <a:noFill/>
          <a:ln w="3175">
            <a:solidFill>
              <a:schemeClr val="accent1">
                <a:lumMod val="40000"/>
                <a:lumOff val="60000"/>
              </a:schemeClr>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304800" y="1600200"/>
            <a:ext cx="4033836" cy="5105399"/>
          </a:xfrm>
        </p:spPr>
        <p:txBody>
          <a:bodyPr>
            <a:normAutofit/>
          </a:bodyPr>
          <a:lstStyle/>
          <a:p>
            <a:pPr>
              <a:spcBef>
                <a:spcPts val="0"/>
              </a:spcBef>
              <a:spcAft>
                <a:spcPts val="900"/>
              </a:spcAft>
              <a:buSzPct val="100000"/>
              <a:defRPr/>
            </a:pPr>
            <a:r>
              <a:rPr lang="el-GR" dirty="0" smtClean="0">
                <a:solidFill>
                  <a:schemeClr val="bg2"/>
                </a:solidFill>
              </a:rPr>
              <a:t>Κύκλος μηχανής</a:t>
            </a:r>
            <a:endParaRPr lang="en-US" dirty="0">
              <a:solidFill>
                <a:schemeClr val="bg2"/>
              </a:solidFill>
            </a:endParaRPr>
          </a:p>
          <a:p>
            <a:pPr lvl="1">
              <a:spcBef>
                <a:spcPts val="0"/>
              </a:spcBef>
              <a:spcAft>
                <a:spcPts val="900"/>
              </a:spcAft>
              <a:defRPr/>
            </a:pPr>
            <a:r>
              <a:rPr lang="el-GR" dirty="0" smtClean="0"/>
              <a:t>Ανάκτηση</a:t>
            </a:r>
            <a:endParaRPr lang="el-GR" dirty="0"/>
          </a:p>
          <a:p>
            <a:pPr lvl="1">
              <a:spcBef>
                <a:spcPts val="0"/>
              </a:spcBef>
              <a:spcAft>
                <a:spcPts val="900"/>
              </a:spcAft>
              <a:defRPr/>
            </a:pPr>
            <a:r>
              <a:rPr lang="el-GR" dirty="0" smtClean="0"/>
              <a:t>Αποκωδικοποίηση</a:t>
            </a:r>
            <a:endParaRPr lang="en-US" dirty="0"/>
          </a:p>
          <a:p>
            <a:pPr lvl="1">
              <a:spcBef>
                <a:spcPts val="0"/>
              </a:spcBef>
              <a:spcAft>
                <a:spcPts val="900"/>
              </a:spcAft>
              <a:defRPr/>
            </a:pPr>
            <a:r>
              <a:rPr lang="el-GR" dirty="0" smtClean="0"/>
              <a:t>Εκτέλεση</a:t>
            </a:r>
            <a:r>
              <a:rPr lang="en-US" dirty="0" smtClean="0"/>
              <a:t> </a:t>
            </a:r>
            <a:endParaRPr lang="en-US" dirty="0"/>
          </a:p>
          <a:p>
            <a:pPr lvl="1">
              <a:spcBef>
                <a:spcPts val="0"/>
              </a:spcBef>
              <a:spcAft>
                <a:spcPts val="900"/>
              </a:spcAft>
              <a:defRPr/>
            </a:pPr>
            <a:r>
              <a:rPr lang="el-GR" dirty="0" smtClean="0"/>
              <a:t>Αποθήκευση</a:t>
            </a:r>
            <a:endParaRPr lang="en-US" dirty="0"/>
          </a:p>
          <a:p>
            <a:pPr>
              <a:spcBef>
                <a:spcPts val="0"/>
              </a:spcBef>
              <a:spcAft>
                <a:spcPts val="900"/>
              </a:spcAft>
              <a:buSzPct val="100000"/>
              <a:defRPr/>
            </a:pPr>
            <a:r>
              <a:rPr lang="el-GR" dirty="0" smtClean="0">
                <a:solidFill>
                  <a:schemeClr val="bg2"/>
                </a:solidFill>
              </a:rPr>
              <a:t>Δύο μονάδες</a:t>
            </a:r>
            <a:endParaRPr lang="en-US" dirty="0">
              <a:solidFill>
                <a:schemeClr val="bg2"/>
              </a:solidFill>
            </a:endParaRPr>
          </a:p>
          <a:p>
            <a:pPr lvl="1">
              <a:spcBef>
                <a:spcPts val="0"/>
              </a:spcBef>
              <a:spcAft>
                <a:spcPts val="900"/>
              </a:spcAft>
              <a:defRPr/>
            </a:pPr>
            <a:r>
              <a:rPr lang="el-GR" dirty="0" smtClean="0"/>
              <a:t>Μονάδα ελέγχου</a:t>
            </a:r>
            <a:endParaRPr lang="en-US" dirty="0"/>
          </a:p>
          <a:p>
            <a:pPr lvl="1">
              <a:spcBef>
                <a:spcPts val="0"/>
              </a:spcBef>
              <a:spcAft>
                <a:spcPts val="900"/>
              </a:spcAft>
              <a:defRPr/>
            </a:pPr>
            <a:r>
              <a:rPr lang="el-GR" dirty="0" smtClean="0"/>
              <a:t>Αριθμητική λογική μονάδα</a:t>
            </a:r>
            <a:r>
              <a:rPr lang="en-US" dirty="0" smtClean="0"/>
              <a:t> </a:t>
            </a:r>
            <a:r>
              <a:rPr lang="en-US" dirty="0"/>
              <a:t>(ALU)</a:t>
            </a:r>
          </a:p>
        </p:txBody>
      </p:sp>
      <p:sp>
        <p:nvSpPr>
          <p:cNvPr id="6" name="Title 6"/>
          <p:cNvSpPr>
            <a:spLocks noGrp="1"/>
          </p:cNvSpPr>
          <p:nvPr>
            <p:ph type="title"/>
          </p:nvPr>
        </p:nvSpPr>
        <p:spPr>
          <a:xfrm>
            <a:off x="381000" y="-304800"/>
            <a:ext cx="8686800" cy="1600200"/>
          </a:xfrm>
        </p:spPr>
        <p:txBody>
          <a:bodyPr>
            <a:normAutofit fontScale="90000"/>
          </a:bodyPr>
          <a:lstStyle/>
          <a:p>
            <a:r>
              <a:rPr lang="el-GR" dirty="0" smtClean="0"/>
              <a:t>Αποτίμηση </a:t>
            </a:r>
            <a:r>
              <a:rPr lang="el-GR" dirty="0"/>
              <a:t>του υποσυστήματος της </a:t>
            </a:r>
            <a:r>
              <a:rPr lang="el-GR" dirty="0" smtClean="0"/>
              <a:t>CPU</a:t>
            </a:r>
            <a:r>
              <a:rPr lang="en-US" sz="3000" dirty="0"/>
              <a:t/>
            </a:r>
            <a:br>
              <a:rPr lang="en-US" sz="3000" dirty="0"/>
            </a:br>
            <a:r>
              <a:rPr lang="el-GR" sz="3200" dirty="0" smtClean="0"/>
              <a:t>Πώς λειτουργεί η</a:t>
            </a:r>
            <a:r>
              <a:rPr lang="en-US" sz="3200" dirty="0" smtClean="0"/>
              <a:t> </a:t>
            </a:r>
            <a:r>
              <a:rPr lang="en-US" sz="3200" dirty="0" smtClean="0"/>
              <a:t>CPU </a:t>
            </a:r>
            <a:r>
              <a:rPr lang="en-US" sz="3200" dirty="0" smtClean="0"/>
              <a:t>(</a:t>
            </a:r>
            <a:r>
              <a:rPr lang="el-GR" sz="3200" dirty="0" smtClean="0"/>
              <a:t>2</a:t>
            </a:r>
            <a:r>
              <a:rPr lang="en-US" sz="3200" dirty="0" smtClean="0"/>
              <a:t> </a:t>
            </a:r>
            <a:r>
              <a:rPr lang="el-GR" sz="3200" dirty="0" smtClean="0"/>
              <a:t>από</a:t>
            </a:r>
            <a:r>
              <a:rPr lang="en-US" sz="3200" dirty="0" smtClean="0"/>
              <a:t> </a:t>
            </a:r>
            <a:r>
              <a:rPr lang="en-US" sz="3200" dirty="0"/>
              <a:t>3) </a:t>
            </a:r>
            <a:r>
              <a:rPr lang="en-US" sz="2000" dirty="0" smtClean="0"/>
              <a:t>(</a:t>
            </a:r>
            <a:r>
              <a:rPr lang="el-GR" sz="2000" dirty="0" smtClean="0"/>
              <a:t>Στόχος</a:t>
            </a:r>
            <a:r>
              <a:rPr lang="en-US" sz="2000" dirty="0" smtClean="0"/>
              <a:t> </a:t>
            </a:r>
            <a:r>
              <a:rPr lang="en-US" sz="2000" dirty="0"/>
              <a:t>6.3)</a:t>
            </a:r>
            <a:endParaRPr lang="en-US" sz="3000" dirty="0"/>
          </a:p>
        </p:txBody>
      </p:sp>
      <p:pic>
        <p:nvPicPr>
          <p:cNvPr id="7" name="Εικόνα 6"/>
          <p:cNvPicPr>
            <a:picLocks noChangeAspect="1"/>
          </p:cNvPicPr>
          <p:nvPr/>
        </p:nvPicPr>
        <p:blipFill rotWithShape="1">
          <a:blip r:embed="rId3" cstate="print">
            <a:extLst>
              <a:ext uri="{28A0092B-C50C-407E-A947-70E740481C1C}">
                <a14:useLocalDpi xmlns:a14="http://schemas.microsoft.com/office/drawing/2010/main" xmlns="" val="0"/>
              </a:ext>
            </a:extLst>
          </a:blip>
          <a:srcRect r="61720" b="43045"/>
          <a:stretch/>
        </p:blipFill>
        <p:spPr>
          <a:xfrm>
            <a:off x="4038600" y="1651200"/>
            <a:ext cx="4954075" cy="4140000"/>
          </a:xfrm>
          <a:prstGeom prst="rect">
            <a:avLst/>
          </a:prstGeom>
        </p:spPr>
      </p:pic>
    </p:spTree>
    <p:extLst>
      <p:ext uri="{BB962C8B-B14F-4D97-AF65-F5344CB8AC3E}">
        <p14:creationId xmlns:p14="http://schemas.microsoft.com/office/powerpoint/2010/main" xmlns="" val="32172633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Εικόνα 6"/>
          <p:cNvPicPr>
            <a:picLocks noChangeAspect="1"/>
          </p:cNvPicPr>
          <p:nvPr/>
        </p:nvPicPr>
        <p:blipFill rotWithShape="1">
          <a:blip r:embed="rId3" cstate="print"/>
          <a:srcRect l="25832" t="33696" r="54618" b="48518"/>
          <a:stretch/>
        </p:blipFill>
        <p:spPr>
          <a:xfrm>
            <a:off x="4038600" y="2057400"/>
            <a:ext cx="5067300" cy="2592000"/>
          </a:xfrm>
          <a:prstGeom prst="rect">
            <a:avLst/>
          </a:prstGeom>
        </p:spPr>
      </p:pic>
      <p:sp>
        <p:nvSpPr>
          <p:cNvPr id="3" name="Content Placeholder 2"/>
          <p:cNvSpPr>
            <a:spLocks noGrp="1"/>
          </p:cNvSpPr>
          <p:nvPr>
            <p:ph idx="1"/>
          </p:nvPr>
        </p:nvSpPr>
        <p:spPr>
          <a:xfrm>
            <a:off x="457201" y="1600200"/>
            <a:ext cx="4831238" cy="4724400"/>
          </a:xfrm>
        </p:spPr>
        <p:txBody>
          <a:bodyPr>
            <a:normAutofit/>
          </a:bodyPr>
          <a:lstStyle/>
          <a:p>
            <a:pPr>
              <a:spcBef>
                <a:spcPts val="0"/>
              </a:spcBef>
              <a:spcAft>
                <a:spcPts val="1200"/>
              </a:spcAft>
              <a:defRPr/>
            </a:pPr>
            <a:r>
              <a:rPr lang="el-GR" dirty="0" smtClean="0">
                <a:solidFill>
                  <a:schemeClr val="bg2"/>
                </a:solidFill>
              </a:rPr>
              <a:t>Ισχύς επεξεργασίας </a:t>
            </a:r>
            <a:r>
              <a:rPr lang="en-US" dirty="0" smtClean="0">
                <a:solidFill>
                  <a:schemeClr val="bg2"/>
                </a:solidFill>
              </a:rPr>
              <a:t>CPU </a:t>
            </a:r>
            <a:endParaRPr lang="en-US" dirty="0">
              <a:solidFill>
                <a:schemeClr val="bg2"/>
              </a:solidFill>
            </a:endParaRPr>
          </a:p>
          <a:p>
            <a:pPr lvl="1">
              <a:spcAft>
                <a:spcPts val="1200"/>
              </a:spcAft>
            </a:pPr>
            <a:r>
              <a:rPr lang="el-GR" dirty="0" smtClean="0"/>
              <a:t>Ταχύτητα ρολογιού</a:t>
            </a:r>
            <a:endParaRPr lang="en-US" dirty="0"/>
          </a:p>
          <a:p>
            <a:pPr lvl="1">
              <a:spcAft>
                <a:spcPts val="1200"/>
              </a:spcAft>
            </a:pPr>
            <a:r>
              <a:rPr lang="el-GR" dirty="0" smtClean="0"/>
              <a:t>Υπερχρονισμός</a:t>
            </a:r>
            <a:endParaRPr lang="en-US" dirty="0"/>
          </a:p>
          <a:p>
            <a:pPr lvl="1">
              <a:spcAft>
                <a:spcPts val="1200"/>
              </a:spcAft>
            </a:pPr>
            <a:r>
              <a:rPr lang="el-GR" dirty="0" smtClean="0"/>
              <a:t>Πυρήνες</a:t>
            </a:r>
            <a:endParaRPr lang="en-US" dirty="0"/>
          </a:p>
          <a:p>
            <a:pPr lvl="1">
              <a:spcAft>
                <a:spcPts val="1200"/>
              </a:spcAft>
            </a:pPr>
            <a:r>
              <a:rPr lang="el-GR" dirty="0" smtClean="0"/>
              <a:t>Παράλληλη επεξεργασία</a:t>
            </a:r>
            <a:endParaRPr lang="en-US" dirty="0"/>
          </a:p>
          <a:p>
            <a:pPr lvl="1">
              <a:spcAft>
                <a:spcPts val="1200"/>
              </a:spcAft>
            </a:pPr>
            <a:r>
              <a:rPr lang="el-GR" dirty="0" smtClean="0"/>
              <a:t>Μνήμη </a:t>
            </a:r>
            <a:r>
              <a:rPr lang="en-US" dirty="0" smtClean="0"/>
              <a:t>Cache</a:t>
            </a:r>
            <a:endParaRPr lang="en-US" dirty="0"/>
          </a:p>
          <a:p>
            <a:pPr>
              <a:spcBef>
                <a:spcPts val="0"/>
              </a:spcBef>
              <a:spcAft>
                <a:spcPts val="1200"/>
              </a:spcAft>
              <a:defRPr/>
            </a:pPr>
            <a:r>
              <a:rPr lang="el-GR" dirty="0" smtClean="0"/>
              <a:t>Πολλαπλοί πυρήνες</a:t>
            </a:r>
            <a:endParaRPr lang="en-US" dirty="0">
              <a:solidFill>
                <a:schemeClr val="bg2"/>
              </a:solidFill>
            </a:endParaRPr>
          </a:p>
          <a:p>
            <a:pPr>
              <a:spcBef>
                <a:spcPts val="0"/>
              </a:spcBef>
              <a:spcAft>
                <a:spcPts val="1200"/>
              </a:spcAft>
              <a:defRPr/>
            </a:pPr>
            <a:r>
              <a:rPr lang="el-GR" dirty="0" smtClean="0"/>
              <a:t>Διοχέτευση</a:t>
            </a:r>
            <a:endParaRPr lang="en-US" dirty="0">
              <a:solidFill>
                <a:schemeClr val="bg2"/>
              </a:solidFill>
            </a:endParaRPr>
          </a:p>
        </p:txBody>
      </p:sp>
      <p:sp>
        <p:nvSpPr>
          <p:cNvPr id="6" name="Title 6"/>
          <p:cNvSpPr>
            <a:spLocks noGrp="1"/>
          </p:cNvSpPr>
          <p:nvPr>
            <p:ph type="title"/>
          </p:nvPr>
        </p:nvSpPr>
        <p:spPr>
          <a:xfrm>
            <a:off x="457200" y="0"/>
            <a:ext cx="8686800" cy="1600200"/>
          </a:xfrm>
        </p:spPr>
        <p:txBody>
          <a:bodyPr>
            <a:normAutofit fontScale="90000"/>
          </a:bodyPr>
          <a:lstStyle/>
          <a:p>
            <a:r>
              <a:rPr lang="el-GR" dirty="0" smtClean="0"/>
              <a:t>Αποτίμηση </a:t>
            </a:r>
            <a:r>
              <a:rPr lang="el-GR" dirty="0"/>
              <a:t>του υποσυστήματος της </a:t>
            </a:r>
            <a:r>
              <a:rPr lang="el-GR" dirty="0" smtClean="0"/>
              <a:t>CPU</a:t>
            </a:r>
            <a:r>
              <a:rPr lang="en-US" sz="3000" dirty="0"/>
              <a:t/>
            </a:r>
            <a:br>
              <a:rPr lang="en-US" sz="3000" dirty="0"/>
            </a:br>
            <a:r>
              <a:rPr lang="el-GR" sz="3200" dirty="0" smtClean="0"/>
              <a:t>Πώς λειτουργεί η</a:t>
            </a:r>
            <a:r>
              <a:rPr lang="en-US" sz="3200" dirty="0" smtClean="0"/>
              <a:t> </a:t>
            </a:r>
            <a:r>
              <a:rPr lang="en-US" sz="3200" dirty="0" smtClean="0"/>
              <a:t>CPU </a:t>
            </a:r>
            <a:r>
              <a:rPr lang="en-US" sz="3200" dirty="0" smtClean="0"/>
              <a:t>(</a:t>
            </a:r>
            <a:r>
              <a:rPr lang="el-GR" sz="3200" dirty="0" smtClean="0"/>
              <a:t>3</a:t>
            </a:r>
            <a:r>
              <a:rPr lang="en-US" sz="3200" dirty="0" smtClean="0"/>
              <a:t> </a:t>
            </a:r>
            <a:r>
              <a:rPr lang="el-GR" sz="3200" dirty="0" smtClean="0"/>
              <a:t>από</a:t>
            </a:r>
            <a:r>
              <a:rPr lang="en-US" sz="3200" dirty="0" smtClean="0"/>
              <a:t> </a:t>
            </a:r>
            <a:r>
              <a:rPr lang="en-US" sz="3200" dirty="0"/>
              <a:t>3) </a:t>
            </a:r>
            <a:r>
              <a:rPr lang="en-US" sz="2000" dirty="0" smtClean="0"/>
              <a:t>(</a:t>
            </a:r>
            <a:r>
              <a:rPr lang="el-GR" sz="2000" dirty="0" smtClean="0"/>
              <a:t>Στόχος</a:t>
            </a:r>
            <a:r>
              <a:rPr lang="en-US" sz="2000" dirty="0" smtClean="0"/>
              <a:t> </a:t>
            </a:r>
            <a:r>
              <a:rPr lang="en-US" sz="2000" dirty="0"/>
              <a:t>6.3)</a:t>
            </a:r>
            <a:endParaRPr lang="en-US" sz="3000" dirty="0"/>
          </a:p>
        </p:txBody>
      </p:sp>
    </p:spTree>
    <p:extLst>
      <p:ext uri="{BB962C8B-B14F-4D97-AF65-F5344CB8AC3E}">
        <p14:creationId xmlns:p14="http://schemas.microsoft.com/office/powerpoint/2010/main" xmlns="" val="42528960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normAutofit fontScale="90000"/>
          </a:bodyPr>
          <a:lstStyle/>
          <a:p>
            <a:r>
              <a:rPr lang="el-GR" dirty="0" smtClean="0"/>
              <a:t>Αποτίμηση </a:t>
            </a:r>
            <a:r>
              <a:rPr lang="el-GR" dirty="0"/>
              <a:t>του υποσυστήματος της </a:t>
            </a:r>
            <a:r>
              <a:rPr lang="el-GR" dirty="0" smtClean="0"/>
              <a:t>CPU</a:t>
            </a:r>
            <a:r>
              <a:rPr lang="en-US" sz="4500" dirty="0"/>
              <a:t/>
            </a:r>
            <a:br>
              <a:rPr lang="en-US" sz="4500" dirty="0"/>
            </a:br>
            <a:r>
              <a:rPr lang="el-GR" sz="3200" dirty="0" smtClean="0"/>
              <a:t>Μέτρηση </a:t>
            </a:r>
            <a:r>
              <a:rPr lang="el-GR" sz="3200" dirty="0"/>
              <a:t>της απόδοσης της </a:t>
            </a:r>
            <a:r>
              <a:rPr lang="el-GR" sz="3200" dirty="0" smtClean="0"/>
              <a:t>CPU </a:t>
            </a:r>
            <a:r>
              <a:rPr lang="en-US" sz="2000" dirty="0" smtClean="0"/>
              <a:t>(</a:t>
            </a:r>
            <a:r>
              <a:rPr lang="el-GR" sz="2000" dirty="0" smtClean="0"/>
              <a:t>Στόχος</a:t>
            </a:r>
            <a:r>
              <a:rPr lang="en-US" sz="2000" dirty="0" smtClean="0"/>
              <a:t> </a:t>
            </a:r>
            <a:r>
              <a:rPr lang="en-US" sz="2000" dirty="0"/>
              <a:t>6.4)</a:t>
            </a:r>
            <a:endParaRPr lang="en-US" dirty="0">
              <a:effectLst/>
            </a:endParaRPr>
          </a:p>
        </p:txBody>
      </p:sp>
      <p:pic>
        <p:nvPicPr>
          <p:cNvPr id="4" name="Εικόνα 3"/>
          <p:cNvPicPr>
            <a:picLocks noChangeAspect="1"/>
          </p:cNvPicPr>
          <p:nvPr/>
        </p:nvPicPr>
        <p:blipFill rotWithShape="1">
          <a:blip r:embed="rId3" cstate="print"/>
          <a:srcRect l="25833" t="28309" r="41667" b="27863"/>
          <a:stretch/>
        </p:blipFill>
        <p:spPr>
          <a:xfrm>
            <a:off x="1143000" y="1485600"/>
            <a:ext cx="6932201" cy="5256000"/>
          </a:xfrm>
          <a:prstGeom prst="rect">
            <a:avLst/>
          </a:prstGeom>
        </p:spPr>
      </p:pic>
    </p:spTree>
    <p:extLst>
      <p:ext uri="{BB962C8B-B14F-4D97-AF65-F5344CB8AC3E}">
        <p14:creationId xmlns:p14="http://schemas.microsoft.com/office/powerpoint/2010/main" xmlns="" val="33567181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normAutofit/>
          </a:bodyPr>
          <a:lstStyle/>
          <a:p>
            <a:r>
              <a:rPr lang="el-GR" dirty="0" smtClean="0"/>
              <a:t>Αποτίμηση </a:t>
            </a:r>
            <a:r>
              <a:rPr lang="el-GR" dirty="0"/>
              <a:t>του υποσυστήματος </a:t>
            </a:r>
            <a:r>
              <a:rPr lang="el-GR" dirty="0" smtClean="0"/>
              <a:t>μνήμης</a:t>
            </a:r>
            <a:r>
              <a:rPr lang="en-US" dirty="0">
                <a:effectLst/>
              </a:rPr>
              <a:t/>
            </a:r>
            <a:br>
              <a:rPr lang="en-US" dirty="0">
                <a:effectLst/>
              </a:rPr>
            </a:br>
            <a:r>
              <a:rPr lang="el-GR" sz="3200" dirty="0" smtClean="0"/>
              <a:t>Μνήμη </a:t>
            </a:r>
            <a:r>
              <a:rPr lang="el-GR" sz="3200" dirty="0"/>
              <a:t>τυχαίας </a:t>
            </a:r>
            <a:r>
              <a:rPr lang="el-GR" sz="3200" dirty="0" smtClean="0"/>
              <a:t>προσπέλασης </a:t>
            </a:r>
            <a:r>
              <a:rPr lang="en-US" sz="3200" dirty="0" smtClean="0"/>
              <a:t>(1 </a:t>
            </a:r>
            <a:r>
              <a:rPr lang="el-GR" sz="3200" dirty="0" smtClean="0"/>
              <a:t>από</a:t>
            </a:r>
            <a:r>
              <a:rPr lang="en-US" sz="3200" dirty="0" smtClean="0"/>
              <a:t> </a:t>
            </a:r>
            <a:r>
              <a:rPr lang="en-US" sz="3200" dirty="0"/>
              <a:t>4) </a:t>
            </a:r>
            <a:r>
              <a:rPr lang="en-US" sz="2000" dirty="0" smtClean="0"/>
              <a:t>(</a:t>
            </a:r>
            <a:r>
              <a:rPr lang="el-GR" sz="2000" dirty="0" smtClean="0"/>
              <a:t>Στόχος</a:t>
            </a:r>
            <a:r>
              <a:rPr lang="en-US" sz="2000" dirty="0" smtClean="0"/>
              <a:t> </a:t>
            </a:r>
            <a:r>
              <a:rPr lang="en-US" sz="2000" dirty="0"/>
              <a:t>6.5)</a:t>
            </a:r>
            <a:endParaRPr lang="en-US" sz="2700" dirty="0"/>
          </a:p>
        </p:txBody>
      </p:sp>
      <p:sp>
        <p:nvSpPr>
          <p:cNvPr id="3" name="Content Placeholder 2"/>
          <p:cNvSpPr>
            <a:spLocks noGrp="1"/>
          </p:cNvSpPr>
          <p:nvPr>
            <p:ph idx="1"/>
          </p:nvPr>
        </p:nvSpPr>
        <p:spPr/>
        <p:txBody>
          <a:bodyPr>
            <a:normAutofit/>
          </a:bodyPr>
          <a:lstStyle/>
          <a:p>
            <a:pPr>
              <a:spcBef>
                <a:spcPts val="0"/>
              </a:spcBef>
              <a:spcAft>
                <a:spcPts val="2400"/>
              </a:spcAft>
              <a:defRPr/>
            </a:pPr>
            <a:r>
              <a:rPr lang="el-GR" dirty="0" smtClean="0"/>
              <a:t>Βραχυπρόθεσμη μνήμη</a:t>
            </a:r>
            <a:endParaRPr lang="en-US" dirty="0">
              <a:solidFill>
                <a:schemeClr val="bg2"/>
              </a:solidFill>
            </a:endParaRPr>
          </a:p>
          <a:p>
            <a:pPr>
              <a:spcBef>
                <a:spcPts val="0"/>
              </a:spcBef>
              <a:spcAft>
                <a:spcPts val="2400"/>
              </a:spcAft>
              <a:defRPr/>
            </a:pPr>
            <a:r>
              <a:rPr lang="el-GR" dirty="0" smtClean="0"/>
              <a:t>Ασταθής αποθήκευση</a:t>
            </a:r>
            <a:endParaRPr lang="en-US" dirty="0">
              <a:solidFill>
                <a:schemeClr val="bg2"/>
              </a:solidFill>
            </a:endParaRPr>
          </a:p>
          <a:p>
            <a:pPr>
              <a:spcBef>
                <a:spcPts val="0"/>
              </a:spcBef>
              <a:spcAft>
                <a:spcPts val="2400"/>
              </a:spcAft>
              <a:defRPr/>
            </a:pPr>
            <a:r>
              <a:rPr lang="el-GR" dirty="0" smtClean="0"/>
              <a:t>Μνήμη μόνο ανάγνωσης</a:t>
            </a:r>
            <a:r>
              <a:rPr lang="en-US" dirty="0" smtClean="0">
                <a:solidFill>
                  <a:schemeClr val="bg2"/>
                </a:solidFill>
              </a:rPr>
              <a:t> </a:t>
            </a:r>
            <a:r>
              <a:rPr lang="en-US" dirty="0">
                <a:solidFill>
                  <a:schemeClr val="bg2"/>
                </a:solidFill>
              </a:rPr>
              <a:t>(ROM)</a:t>
            </a:r>
          </a:p>
          <a:p>
            <a:pPr lvl="1">
              <a:spcAft>
                <a:spcPts val="2400"/>
              </a:spcAft>
              <a:defRPr/>
            </a:pPr>
            <a:r>
              <a:rPr lang="el-GR" dirty="0" smtClean="0"/>
              <a:t>Κρίσιμες οδηγίες εκκίνησης</a:t>
            </a:r>
            <a:endParaRPr lang="en-US" dirty="0"/>
          </a:p>
        </p:txBody>
      </p:sp>
    </p:spTree>
    <p:extLst>
      <p:ext uri="{BB962C8B-B14F-4D97-AF65-F5344CB8AC3E}">
        <p14:creationId xmlns:p14="http://schemas.microsoft.com/office/powerpoint/2010/main" xmlns="" val="24400656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686800" cy="1600200"/>
          </a:xfrm>
        </p:spPr>
        <p:txBody>
          <a:bodyPr>
            <a:normAutofit/>
          </a:bodyPr>
          <a:lstStyle/>
          <a:p>
            <a:r>
              <a:rPr lang="el-GR" dirty="0" smtClean="0"/>
              <a:t>Αποτίμηση </a:t>
            </a:r>
            <a:r>
              <a:rPr lang="el-GR" dirty="0"/>
              <a:t>του υποσυστήματος </a:t>
            </a:r>
            <a:r>
              <a:rPr lang="el-GR" dirty="0" smtClean="0"/>
              <a:t>μνήμης</a:t>
            </a:r>
            <a:r>
              <a:rPr lang="en-US" dirty="0">
                <a:effectLst/>
              </a:rPr>
              <a:t/>
            </a:r>
            <a:br>
              <a:rPr lang="en-US" dirty="0">
                <a:effectLst/>
              </a:rPr>
            </a:br>
            <a:r>
              <a:rPr lang="el-GR" sz="3200" dirty="0" smtClean="0"/>
              <a:t>Μνήμη </a:t>
            </a:r>
            <a:r>
              <a:rPr lang="el-GR" sz="3200" dirty="0"/>
              <a:t>τυχαίας </a:t>
            </a:r>
            <a:r>
              <a:rPr lang="el-GR" sz="3200" dirty="0" smtClean="0"/>
              <a:t>προσπέλασης </a:t>
            </a:r>
            <a:r>
              <a:rPr lang="en-US" sz="3200" dirty="0" smtClean="0"/>
              <a:t>(</a:t>
            </a:r>
            <a:r>
              <a:rPr lang="el-GR" sz="3200" dirty="0" smtClean="0"/>
              <a:t>2</a:t>
            </a:r>
            <a:r>
              <a:rPr lang="en-US" sz="3200" dirty="0" smtClean="0"/>
              <a:t> </a:t>
            </a:r>
            <a:r>
              <a:rPr lang="el-GR" sz="3200" dirty="0" smtClean="0"/>
              <a:t>από</a:t>
            </a:r>
            <a:r>
              <a:rPr lang="en-US" sz="3200" dirty="0" smtClean="0"/>
              <a:t> </a:t>
            </a:r>
            <a:r>
              <a:rPr lang="en-US" sz="3200" dirty="0"/>
              <a:t>4) </a:t>
            </a:r>
            <a:r>
              <a:rPr lang="en-US" sz="2000" dirty="0" smtClean="0"/>
              <a:t>(</a:t>
            </a:r>
            <a:r>
              <a:rPr lang="el-GR" sz="2000" dirty="0" smtClean="0"/>
              <a:t>Στόχος</a:t>
            </a:r>
            <a:r>
              <a:rPr lang="en-US" sz="2000" dirty="0" smtClean="0"/>
              <a:t> </a:t>
            </a:r>
            <a:r>
              <a:rPr lang="en-US" sz="2000" dirty="0"/>
              <a:t>6.5)</a:t>
            </a:r>
            <a:endParaRPr lang="en-US" sz="2700" dirty="0"/>
          </a:p>
        </p:txBody>
      </p:sp>
      <p:pic>
        <p:nvPicPr>
          <p:cNvPr id="7" name="Εικόνα 6"/>
          <p:cNvPicPr>
            <a:picLocks noChangeAspect="1"/>
          </p:cNvPicPr>
          <p:nvPr/>
        </p:nvPicPr>
        <p:blipFill rotWithShape="1">
          <a:blip r:embed="rId3" cstate="print">
            <a:extLst>
              <a:ext uri="{28A0092B-C50C-407E-A947-70E740481C1C}">
                <a14:useLocalDpi xmlns:a14="http://schemas.microsoft.com/office/drawing/2010/main" xmlns="" val="0"/>
              </a:ext>
            </a:extLst>
          </a:blip>
          <a:srcRect b="46522"/>
          <a:stretch/>
        </p:blipFill>
        <p:spPr>
          <a:xfrm>
            <a:off x="381000" y="1676400"/>
            <a:ext cx="8460086" cy="5076000"/>
          </a:xfrm>
          <a:prstGeom prst="rect">
            <a:avLst/>
          </a:prstGeom>
        </p:spPr>
      </p:pic>
    </p:spTree>
    <p:extLst>
      <p:ext uri="{BB962C8B-B14F-4D97-AF65-F5344CB8AC3E}">
        <p14:creationId xmlns:p14="http://schemas.microsoft.com/office/powerpoint/2010/main" xmlns="" val="4507301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9" name="Rectangle 3"/>
          <p:cNvSpPr>
            <a:spLocks noGrp="1" noChangeArrowheads="1"/>
          </p:cNvSpPr>
          <p:nvPr>
            <p:ph idx="1"/>
          </p:nvPr>
        </p:nvSpPr>
        <p:spPr>
          <a:xfrm>
            <a:off x="457200" y="1600200"/>
            <a:ext cx="7239000" cy="4525963"/>
          </a:xfrm>
        </p:spPr>
        <p:txBody>
          <a:bodyPr>
            <a:normAutofit/>
          </a:bodyPr>
          <a:lstStyle/>
          <a:p>
            <a:pPr>
              <a:spcBef>
                <a:spcPts val="0"/>
              </a:spcBef>
              <a:spcAft>
                <a:spcPts val="1800"/>
              </a:spcAft>
              <a:defRPr/>
            </a:pPr>
            <a:r>
              <a:rPr lang="el-GR" dirty="0" smtClean="0"/>
              <a:t>Τύποι</a:t>
            </a:r>
            <a:endParaRPr lang="en-US" dirty="0">
              <a:solidFill>
                <a:schemeClr val="bg2"/>
              </a:solidFill>
            </a:endParaRPr>
          </a:p>
          <a:p>
            <a:pPr lvl="1">
              <a:spcAft>
                <a:spcPts val="1800"/>
              </a:spcAft>
              <a:defRPr/>
            </a:pPr>
            <a:r>
              <a:rPr lang="en-US" dirty="0"/>
              <a:t>Double data rate 3 (DDR3)</a:t>
            </a:r>
          </a:p>
          <a:p>
            <a:pPr lvl="1">
              <a:spcAft>
                <a:spcPts val="1800"/>
              </a:spcAft>
              <a:defRPr/>
            </a:pPr>
            <a:r>
              <a:rPr lang="en-US" dirty="0"/>
              <a:t>Double data rate 4 (DDR4)</a:t>
            </a:r>
          </a:p>
          <a:p>
            <a:pPr lvl="1">
              <a:spcAft>
                <a:spcPts val="1800"/>
              </a:spcAft>
              <a:defRPr/>
            </a:pPr>
            <a:r>
              <a:rPr lang="en-US" dirty="0">
                <a:effectLst/>
              </a:rPr>
              <a:t>Double data rate 5 (DDR5)</a:t>
            </a:r>
          </a:p>
          <a:p>
            <a:pPr>
              <a:spcBef>
                <a:spcPts val="0"/>
              </a:spcBef>
              <a:spcAft>
                <a:spcPts val="1800"/>
              </a:spcAft>
              <a:defRPr/>
            </a:pPr>
            <a:r>
              <a:rPr lang="el-GR" dirty="0" smtClean="0"/>
              <a:t>Μονάδες μνήμης</a:t>
            </a:r>
            <a:endParaRPr lang="en-US" dirty="0">
              <a:solidFill>
                <a:schemeClr val="bg2"/>
              </a:solidFill>
            </a:endParaRPr>
          </a:p>
          <a:p>
            <a:pPr>
              <a:spcBef>
                <a:spcPts val="0"/>
              </a:spcBef>
              <a:spcAft>
                <a:spcPts val="1800"/>
              </a:spcAft>
              <a:defRPr/>
            </a:pPr>
            <a:r>
              <a:rPr lang="en-US" dirty="0">
                <a:solidFill>
                  <a:schemeClr val="bg2"/>
                </a:solidFill>
              </a:rPr>
              <a:t>Dual inline memory modules (</a:t>
            </a:r>
            <a:r>
              <a:rPr lang="en-US" dirty="0" smtClean="0">
                <a:solidFill>
                  <a:schemeClr val="bg2"/>
                </a:solidFill>
              </a:rPr>
              <a:t>DIMM)</a:t>
            </a:r>
            <a:endParaRPr lang="en-US" dirty="0">
              <a:solidFill>
                <a:schemeClr val="bg2"/>
              </a:solidFill>
            </a:endParaRPr>
          </a:p>
        </p:txBody>
      </p:sp>
      <p:pic>
        <p:nvPicPr>
          <p:cNvPr id="3" name="Picture 2"/>
          <p:cNvPicPr>
            <a:picLocks noChangeAspect="1"/>
          </p:cNvPicPr>
          <p:nvPr/>
        </p:nvPicPr>
        <p:blipFill>
          <a:blip r:embed="rId3" cstate="print"/>
          <a:stretch>
            <a:fillRect/>
          </a:stretch>
        </p:blipFill>
        <p:spPr>
          <a:xfrm>
            <a:off x="5638800" y="1828800"/>
            <a:ext cx="3305175" cy="2457450"/>
          </a:xfrm>
          <a:prstGeom prst="rect">
            <a:avLst/>
          </a:prstGeom>
        </p:spPr>
      </p:pic>
      <p:sp>
        <p:nvSpPr>
          <p:cNvPr id="6" name="Title 1"/>
          <p:cNvSpPr>
            <a:spLocks noGrp="1"/>
          </p:cNvSpPr>
          <p:nvPr>
            <p:ph type="title"/>
          </p:nvPr>
        </p:nvSpPr>
        <p:spPr>
          <a:xfrm>
            <a:off x="457200" y="0"/>
            <a:ext cx="8686800" cy="1600200"/>
          </a:xfrm>
        </p:spPr>
        <p:txBody>
          <a:bodyPr>
            <a:normAutofit/>
          </a:bodyPr>
          <a:lstStyle/>
          <a:p>
            <a:r>
              <a:rPr lang="el-GR" dirty="0" smtClean="0"/>
              <a:t>Αποτίμηση </a:t>
            </a:r>
            <a:r>
              <a:rPr lang="el-GR" dirty="0"/>
              <a:t>του υποσυστήματος </a:t>
            </a:r>
            <a:r>
              <a:rPr lang="el-GR" dirty="0" smtClean="0"/>
              <a:t>μνήμης</a:t>
            </a:r>
            <a:r>
              <a:rPr lang="en-US" dirty="0">
                <a:effectLst/>
              </a:rPr>
              <a:t/>
            </a:r>
            <a:br>
              <a:rPr lang="en-US" dirty="0">
                <a:effectLst/>
              </a:rPr>
            </a:br>
            <a:r>
              <a:rPr lang="el-GR" sz="3200" dirty="0" smtClean="0"/>
              <a:t>Μνήμη </a:t>
            </a:r>
            <a:r>
              <a:rPr lang="el-GR" sz="3200" dirty="0"/>
              <a:t>τυχαίας </a:t>
            </a:r>
            <a:r>
              <a:rPr lang="el-GR" sz="3200" dirty="0" smtClean="0"/>
              <a:t>προσπέλασης </a:t>
            </a:r>
            <a:r>
              <a:rPr lang="en-US" sz="3200" dirty="0" smtClean="0"/>
              <a:t>(</a:t>
            </a:r>
            <a:r>
              <a:rPr lang="el-GR" sz="3200" dirty="0" smtClean="0"/>
              <a:t>3</a:t>
            </a:r>
            <a:r>
              <a:rPr lang="en-US" sz="3200" dirty="0" smtClean="0"/>
              <a:t> </a:t>
            </a:r>
            <a:r>
              <a:rPr lang="el-GR" sz="3200" dirty="0" smtClean="0"/>
              <a:t>από</a:t>
            </a:r>
            <a:r>
              <a:rPr lang="en-US" sz="3200" dirty="0" smtClean="0"/>
              <a:t> </a:t>
            </a:r>
            <a:r>
              <a:rPr lang="en-US" sz="3200" dirty="0"/>
              <a:t>4) </a:t>
            </a:r>
            <a:r>
              <a:rPr lang="en-US" sz="2000" dirty="0" smtClean="0"/>
              <a:t>(</a:t>
            </a:r>
            <a:r>
              <a:rPr lang="el-GR" sz="2000" dirty="0" smtClean="0"/>
              <a:t>Στόχος</a:t>
            </a:r>
            <a:r>
              <a:rPr lang="en-US" sz="2000" dirty="0" smtClean="0"/>
              <a:t> </a:t>
            </a:r>
            <a:r>
              <a:rPr lang="en-US" sz="2000" dirty="0"/>
              <a:t>6.5)</a:t>
            </a:r>
            <a:endParaRPr lang="en-US" sz="2700" dirty="0"/>
          </a:p>
        </p:txBody>
      </p:sp>
    </p:spTree>
    <p:extLst>
      <p:ext uri="{BB962C8B-B14F-4D97-AF65-F5344CB8AC3E}">
        <p14:creationId xmlns:p14="http://schemas.microsoft.com/office/powerpoint/2010/main" xmlns="" val="12626141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4343400" cy="4495800"/>
          </a:xfrm>
        </p:spPr>
        <p:txBody>
          <a:bodyPr/>
          <a:lstStyle/>
          <a:p>
            <a:pPr>
              <a:spcBef>
                <a:spcPts val="0"/>
              </a:spcBef>
              <a:spcAft>
                <a:spcPts val="1800"/>
              </a:spcAft>
              <a:defRPr/>
            </a:pPr>
            <a:r>
              <a:rPr lang="en-US" dirty="0">
                <a:solidFill>
                  <a:schemeClr val="bg2"/>
                </a:solidFill>
              </a:rPr>
              <a:t>SuperFetch</a:t>
            </a:r>
          </a:p>
          <a:p>
            <a:pPr lvl="1">
              <a:spcAft>
                <a:spcPts val="1800"/>
              </a:spcAft>
            </a:pPr>
            <a:r>
              <a:rPr lang="el-GR" dirty="0"/>
              <a:t>Π</a:t>
            </a:r>
            <a:r>
              <a:rPr lang="el-GR" dirty="0" smtClean="0"/>
              <a:t>ροφορτώνει </a:t>
            </a:r>
            <a:r>
              <a:rPr lang="el-GR" dirty="0"/>
              <a:t>στη μνήμη του συστήματος τις εφαρμογές που χρησιμοποιείτε συχνότερα</a:t>
            </a:r>
            <a:endParaRPr lang="en-US" dirty="0"/>
          </a:p>
          <a:p>
            <a:pPr>
              <a:spcBef>
                <a:spcPts val="0"/>
              </a:spcBef>
              <a:spcAft>
                <a:spcPts val="1800"/>
              </a:spcAft>
              <a:defRPr/>
            </a:pPr>
            <a:r>
              <a:rPr lang="el-GR" dirty="0" smtClean="0"/>
              <a:t>Εποπτεία πόρων</a:t>
            </a:r>
            <a:endParaRPr lang="en-US" dirty="0">
              <a:solidFill>
                <a:schemeClr val="bg2"/>
              </a:solidFill>
            </a:endParaRPr>
          </a:p>
          <a:p>
            <a:pPr lvl="1">
              <a:spcAft>
                <a:spcPts val="1800"/>
              </a:spcAft>
            </a:pPr>
            <a:r>
              <a:rPr lang="el-GR" dirty="0" smtClean="0"/>
              <a:t>Δείχνει πώς χρησιμοποιούνται οι πόροι του υπολογιστή</a:t>
            </a:r>
            <a:endParaRPr lang="en-US" dirty="0"/>
          </a:p>
        </p:txBody>
      </p:sp>
      <p:sp>
        <p:nvSpPr>
          <p:cNvPr id="6" name="Title 1"/>
          <p:cNvSpPr>
            <a:spLocks noGrp="1"/>
          </p:cNvSpPr>
          <p:nvPr>
            <p:ph type="title"/>
          </p:nvPr>
        </p:nvSpPr>
        <p:spPr>
          <a:xfrm>
            <a:off x="457200" y="0"/>
            <a:ext cx="8686800" cy="1600200"/>
          </a:xfrm>
        </p:spPr>
        <p:txBody>
          <a:bodyPr>
            <a:normAutofit/>
          </a:bodyPr>
          <a:lstStyle/>
          <a:p>
            <a:r>
              <a:rPr lang="el-GR" dirty="0" smtClean="0"/>
              <a:t>Αποτίμηση </a:t>
            </a:r>
            <a:r>
              <a:rPr lang="el-GR" dirty="0"/>
              <a:t>του υποσυστήματος </a:t>
            </a:r>
            <a:r>
              <a:rPr lang="el-GR" dirty="0" smtClean="0"/>
              <a:t>μνήμης</a:t>
            </a:r>
            <a:r>
              <a:rPr lang="en-US" dirty="0">
                <a:effectLst/>
              </a:rPr>
              <a:t/>
            </a:r>
            <a:br>
              <a:rPr lang="en-US" dirty="0">
                <a:effectLst/>
              </a:rPr>
            </a:br>
            <a:r>
              <a:rPr lang="el-GR" sz="3200" dirty="0" smtClean="0"/>
              <a:t>Μνήμη </a:t>
            </a:r>
            <a:r>
              <a:rPr lang="el-GR" sz="3200" dirty="0"/>
              <a:t>τυχαίας </a:t>
            </a:r>
            <a:r>
              <a:rPr lang="el-GR" sz="3200" dirty="0" smtClean="0"/>
              <a:t>προσπέλασης </a:t>
            </a:r>
            <a:r>
              <a:rPr lang="en-US" sz="3200" dirty="0" smtClean="0"/>
              <a:t>(</a:t>
            </a:r>
            <a:r>
              <a:rPr lang="el-GR" sz="3200" dirty="0" smtClean="0"/>
              <a:t>4</a:t>
            </a:r>
            <a:r>
              <a:rPr lang="en-US" sz="3200" dirty="0" smtClean="0"/>
              <a:t> </a:t>
            </a:r>
            <a:r>
              <a:rPr lang="el-GR" sz="3200" dirty="0" smtClean="0"/>
              <a:t>από</a:t>
            </a:r>
            <a:r>
              <a:rPr lang="en-US" sz="3200" dirty="0" smtClean="0"/>
              <a:t> </a:t>
            </a:r>
            <a:r>
              <a:rPr lang="en-US" sz="3200" dirty="0"/>
              <a:t>4) </a:t>
            </a:r>
            <a:r>
              <a:rPr lang="en-US" sz="2000" dirty="0" smtClean="0"/>
              <a:t>(</a:t>
            </a:r>
            <a:r>
              <a:rPr lang="el-GR" sz="2000" dirty="0" smtClean="0"/>
              <a:t>Στόχος</a:t>
            </a:r>
            <a:r>
              <a:rPr lang="en-US" sz="2000" dirty="0" smtClean="0"/>
              <a:t> </a:t>
            </a:r>
            <a:r>
              <a:rPr lang="en-US" sz="2000" dirty="0"/>
              <a:t>6.5)</a:t>
            </a:r>
            <a:endParaRPr lang="en-US" sz="2700" dirty="0"/>
          </a:p>
        </p:txBody>
      </p:sp>
      <p:pic>
        <p:nvPicPr>
          <p:cNvPr id="7" name="Εικόνα 6"/>
          <p:cNvPicPr>
            <a:picLocks noChangeAspect="1"/>
          </p:cNvPicPr>
          <p:nvPr/>
        </p:nvPicPr>
        <p:blipFill rotWithShape="1">
          <a:blip r:embed="rId3" cstate="print"/>
          <a:srcRect l="30000" t="29249" r="29166" b="15909"/>
          <a:stretch/>
        </p:blipFill>
        <p:spPr>
          <a:xfrm>
            <a:off x="4800600" y="2362198"/>
            <a:ext cx="4290813" cy="3240000"/>
          </a:xfrm>
          <a:prstGeom prst="rect">
            <a:avLst/>
          </a:prstGeom>
        </p:spPr>
      </p:pic>
    </p:spTree>
    <p:extLst>
      <p:ext uri="{BB962C8B-B14F-4D97-AF65-F5344CB8AC3E}">
        <p14:creationId xmlns:p14="http://schemas.microsoft.com/office/powerpoint/2010/main" xmlns="" val="14448829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normAutofit/>
          </a:bodyPr>
          <a:lstStyle/>
          <a:p>
            <a:r>
              <a:rPr lang="el-GR" dirty="0" smtClean="0"/>
              <a:t>Αποτίμηση </a:t>
            </a:r>
            <a:r>
              <a:rPr lang="el-GR" dirty="0"/>
              <a:t>του υποσυστήματος μνήμης</a:t>
            </a:r>
            <a:r>
              <a:rPr lang="en-US" dirty="0"/>
              <a:t/>
            </a:r>
            <a:br>
              <a:rPr lang="en-US" dirty="0"/>
            </a:br>
            <a:r>
              <a:rPr lang="el-GR" sz="3200" dirty="0" smtClean="0"/>
              <a:t>Προσθήκη</a:t>
            </a:r>
            <a:r>
              <a:rPr lang="en-US" sz="3200" dirty="0" smtClean="0"/>
              <a:t> </a:t>
            </a:r>
            <a:r>
              <a:rPr lang="en-US" sz="3200" dirty="0"/>
              <a:t>RAM </a:t>
            </a:r>
            <a:r>
              <a:rPr lang="en-US" sz="2000" dirty="0" smtClean="0"/>
              <a:t>(</a:t>
            </a:r>
            <a:r>
              <a:rPr lang="el-GR" sz="2000" dirty="0" smtClean="0"/>
              <a:t>Στόχος</a:t>
            </a:r>
            <a:r>
              <a:rPr lang="en-US" sz="2000" dirty="0" smtClean="0"/>
              <a:t> </a:t>
            </a:r>
            <a:r>
              <a:rPr lang="en-US" sz="2000" dirty="0"/>
              <a:t>6.6)</a:t>
            </a:r>
            <a:endParaRPr lang="en-US" dirty="0"/>
          </a:p>
        </p:txBody>
      </p:sp>
      <p:sp>
        <p:nvSpPr>
          <p:cNvPr id="3" name="Content Placeholder 2"/>
          <p:cNvSpPr>
            <a:spLocks noGrp="1"/>
          </p:cNvSpPr>
          <p:nvPr>
            <p:ph idx="1"/>
          </p:nvPr>
        </p:nvSpPr>
        <p:spPr>
          <a:xfrm>
            <a:off x="457200" y="1600200"/>
            <a:ext cx="8358649" cy="4495800"/>
          </a:xfrm>
        </p:spPr>
        <p:txBody>
          <a:bodyPr/>
          <a:lstStyle/>
          <a:p>
            <a:pPr>
              <a:spcBef>
                <a:spcPts val="0"/>
              </a:spcBef>
              <a:spcAft>
                <a:spcPts val="1200"/>
              </a:spcAft>
              <a:defRPr/>
            </a:pPr>
            <a:r>
              <a:rPr lang="el-GR" dirty="0" smtClean="0"/>
              <a:t>Περιορίζεται από τη χωρητικότητα της μητρικής κάρτας</a:t>
            </a:r>
            <a:endParaRPr lang="en-US" dirty="0">
              <a:solidFill>
                <a:schemeClr val="bg2"/>
              </a:solidFill>
            </a:endParaRPr>
          </a:p>
          <a:p>
            <a:pPr>
              <a:spcBef>
                <a:spcPts val="0"/>
              </a:spcBef>
              <a:spcAft>
                <a:spcPts val="1200"/>
              </a:spcAft>
              <a:defRPr/>
            </a:pPr>
            <a:r>
              <a:rPr lang="el-GR" dirty="0" smtClean="0"/>
              <a:t>Εύκολη στην εγκατάσταση</a:t>
            </a:r>
            <a:endParaRPr lang="en-US" dirty="0">
              <a:solidFill>
                <a:schemeClr val="bg2"/>
              </a:solidFill>
            </a:endParaRPr>
          </a:p>
        </p:txBody>
      </p:sp>
      <p:pic>
        <p:nvPicPr>
          <p:cNvPr id="5" name="Picture 4"/>
          <p:cNvPicPr>
            <a:picLocks noChangeAspect="1"/>
          </p:cNvPicPr>
          <p:nvPr/>
        </p:nvPicPr>
        <p:blipFill>
          <a:blip r:embed="rId3" cstate="print"/>
          <a:stretch>
            <a:fillRect/>
          </a:stretch>
        </p:blipFill>
        <p:spPr>
          <a:xfrm>
            <a:off x="477628" y="3352800"/>
            <a:ext cx="8317792" cy="3200400"/>
          </a:xfrm>
          <a:prstGeom prst="rect">
            <a:avLst/>
          </a:prstGeom>
        </p:spPr>
      </p:pic>
    </p:spTree>
    <p:extLst>
      <p:ext uri="{BB962C8B-B14F-4D97-AF65-F5344CB8AC3E}">
        <p14:creationId xmlns:p14="http://schemas.microsoft.com/office/powerpoint/2010/main" xmlns="" val="24476180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57400"/>
            <a:ext cx="9144000" cy="791852"/>
          </a:xfrm>
        </p:spPr>
        <p:txBody>
          <a:bodyPr anchor="ctr">
            <a:noAutofit/>
          </a:bodyPr>
          <a:lstStyle/>
          <a:p>
            <a:pPr algn="ctr">
              <a:defRPr/>
            </a:pPr>
            <a:r>
              <a:rPr lang="el-GR" sz="3300" i="1" dirty="0" smtClean="0">
                <a:solidFill>
                  <a:schemeClr val="tx1"/>
                </a:solidFill>
              </a:rPr>
              <a:t>Αποτίμηση </a:t>
            </a:r>
            <a:r>
              <a:rPr lang="el-GR" sz="3300" i="1" dirty="0">
                <a:solidFill>
                  <a:schemeClr val="tx1"/>
                </a:solidFill>
              </a:rPr>
              <a:t>άλλων υποσυστημάτων και λήψη απόφασης</a:t>
            </a:r>
            <a:br>
              <a:rPr lang="el-GR" sz="3300" i="1" dirty="0">
                <a:solidFill>
                  <a:schemeClr val="tx1"/>
                </a:solidFill>
              </a:rPr>
            </a:br>
            <a:endParaRPr lang="en-US" sz="3300" i="1" dirty="0">
              <a:solidFill>
                <a:schemeClr val="tx1"/>
              </a:solidFill>
            </a:endParaRPr>
          </a:p>
        </p:txBody>
      </p:sp>
      <p:sp>
        <p:nvSpPr>
          <p:cNvPr id="3" name="Subtitle 2"/>
          <p:cNvSpPr>
            <a:spLocks noGrp="1"/>
          </p:cNvSpPr>
          <p:nvPr>
            <p:ph type="subTitle" idx="1"/>
          </p:nvPr>
        </p:nvSpPr>
        <p:spPr>
          <a:xfrm>
            <a:off x="457200" y="3429000"/>
            <a:ext cx="8686800" cy="2743201"/>
          </a:xfrm>
        </p:spPr>
        <p:txBody>
          <a:bodyPr>
            <a:normAutofit/>
          </a:bodyPr>
          <a:lstStyle/>
          <a:p>
            <a:pPr marL="342900" indent="-342900">
              <a:spcAft>
                <a:spcPts val="2400"/>
              </a:spcAft>
              <a:buFont typeface="Arial" panose="020B0604020202020204" pitchFamily="34" charset="0"/>
              <a:buChar char="•"/>
            </a:pPr>
            <a:r>
              <a:rPr lang="el-GR" sz="2800" dirty="0" smtClean="0"/>
              <a:t>Αποτίμηση </a:t>
            </a:r>
            <a:r>
              <a:rPr lang="el-GR" sz="2800" dirty="0"/>
              <a:t>του υποσυστήματος </a:t>
            </a:r>
            <a:r>
              <a:rPr lang="el-GR" sz="2800" dirty="0" smtClean="0"/>
              <a:t>αποθήκευσης</a:t>
            </a:r>
            <a:endParaRPr lang="en-US" sz="2800" dirty="0"/>
          </a:p>
          <a:p>
            <a:pPr marL="342900" indent="-342900">
              <a:spcAft>
                <a:spcPts val="2400"/>
              </a:spcAft>
              <a:buFont typeface="Arial" panose="020B0604020202020204" pitchFamily="34" charset="0"/>
              <a:buChar char="•"/>
            </a:pPr>
            <a:r>
              <a:rPr lang="el-GR" sz="2800" dirty="0" smtClean="0"/>
              <a:t>Αποτίμηση </a:t>
            </a:r>
            <a:r>
              <a:rPr lang="el-GR" sz="2800" dirty="0"/>
              <a:t>υποσυστημάτων μέσων</a:t>
            </a:r>
            <a:endParaRPr lang="en-US" sz="2800" dirty="0"/>
          </a:p>
          <a:p>
            <a:pPr marL="342900" indent="-342900">
              <a:spcAft>
                <a:spcPts val="2400"/>
              </a:spcAft>
              <a:buFont typeface="Arial" panose="020B0604020202020204" pitchFamily="34" charset="0"/>
              <a:buChar char="•"/>
            </a:pPr>
            <a:r>
              <a:rPr lang="el-GR" sz="2800" dirty="0" smtClean="0"/>
              <a:t>Αποτίμηση </a:t>
            </a:r>
            <a:r>
              <a:rPr lang="el-GR" sz="2800" dirty="0"/>
              <a:t>της αξιοπιστίας του συστήματος και συνέχεια</a:t>
            </a:r>
            <a:endParaRPr lang="en-US" sz="2800" dirty="0"/>
          </a:p>
        </p:txBody>
      </p:sp>
    </p:spTree>
    <p:extLst>
      <p:ext uri="{BB962C8B-B14F-4D97-AF65-F5344CB8AC3E}">
        <p14:creationId xmlns:p14="http://schemas.microsoft.com/office/powerpoint/2010/main" xmlns="" val="34122591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1348"/>
            <a:ext cx="8229600" cy="1312652"/>
          </a:xfrm>
        </p:spPr>
        <p:txBody>
          <a:bodyPr>
            <a:noAutofit/>
          </a:bodyPr>
          <a:lstStyle/>
          <a:p>
            <a:r>
              <a:rPr lang="el-GR" dirty="0" smtClean="0"/>
              <a:t>Αποτίμηση </a:t>
            </a:r>
            <a:r>
              <a:rPr lang="el-GR" dirty="0"/>
              <a:t>του υποσυστήματος αποθήκευσης</a:t>
            </a:r>
            <a:br>
              <a:rPr lang="el-GR" dirty="0"/>
            </a:br>
            <a:endParaRPr lang="en-US" dirty="0"/>
          </a:p>
        </p:txBody>
      </p:sp>
      <p:sp>
        <p:nvSpPr>
          <p:cNvPr id="7" name="Subtitle 6"/>
          <p:cNvSpPr>
            <a:spLocks noGrp="1"/>
          </p:cNvSpPr>
          <p:nvPr>
            <p:ph idx="1"/>
          </p:nvPr>
        </p:nvSpPr>
        <p:spPr/>
        <p:txBody>
          <a:bodyPr>
            <a:normAutofit/>
          </a:bodyPr>
          <a:lstStyle/>
          <a:p>
            <a:pPr marL="0" indent="0">
              <a:spcBef>
                <a:spcPts val="0"/>
              </a:spcBef>
              <a:spcAft>
                <a:spcPts val="1800"/>
              </a:spcAft>
              <a:buNone/>
            </a:pPr>
            <a:r>
              <a:rPr lang="el-GR" dirty="0" smtClean="0"/>
              <a:t>Στόχοι</a:t>
            </a:r>
            <a:endParaRPr lang="en-US" dirty="0">
              <a:solidFill>
                <a:schemeClr val="bg2"/>
              </a:solidFill>
            </a:endParaRPr>
          </a:p>
          <a:p>
            <a:pPr marL="1035558" indent="-692658">
              <a:spcAft>
                <a:spcPts val="1800"/>
              </a:spcAft>
              <a:buNone/>
            </a:pPr>
            <a:r>
              <a:rPr lang="en-US" sz="2800" dirty="0"/>
              <a:t>6.7  </a:t>
            </a:r>
            <a:r>
              <a:rPr lang="el-GR" sz="2800" dirty="0" smtClean="0"/>
              <a:t>Ταξινόμηση </a:t>
            </a:r>
            <a:r>
              <a:rPr lang="el-GR" sz="2800" dirty="0"/>
              <a:t>και περιγραφή των βασικών τύπων μονάδων σταθερής </a:t>
            </a:r>
            <a:r>
              <a:rPr lang="el-GR" sz="2800" dirty="0" smtClean="0"/>
              <a:t>αποθήκευσης</a:t>
            </a:r>
            <a:r>
              <a:rPr lang="en-US" sz="2800" dirty="0" smtClean="0"/>
              <a:t>.</a:t>
            </a:r>
            <a:endParaRPr lang="en-US" sz="2800" dirty="0"/>
          </a:p>
          <a:p>
            <a:pPr marL="1035558" indent="-692658">
              <a:spcAft>
                <a:spcPts val="1800"/>
              </a:spcAft>
              <a:buNone/>
            </a:pPr>
            <a:r>
              <a:rPr lang="en-US" sz="2800" dirty="0"/>
              <a:t>6.8  </a:t>
            </a:r>
            <a:r>
              <a:rPr lang="el-GR" sz="2800" dirty="0" smtClean="0"/>
              <a:t>Αποτίμηση </a:t>
            </a:r>
            <a:r>
              <a:rPr lang="el-GR" sz="2800" dirty="0" smtClean="0"/>
              <a:t>της ποσότητας και του τύπου χώρου αποθήκευσης που απαιτείται για ένα σύστημα. </a:t>
            </a:r>
            <a:endParaRPr lang="en-US" sz="2800" dirty="0" smtClean="0"/>
          </a:p>
          <a:p>
            <a:pPr marL="1035558" indent="-692658">
              <a:spcBef>
                <a:spcPts val="0"/>
              </a:spcBef>
              <a:spcAft>
                <a:spcPts val="1800"/>
              </a:spcAft>
              <a:buNone/>
            </a:pPr>
            <a:r>
              <a:rPr lang="en-US" sz="2800" dirty="0" smtClean="0"/>
              <a:t>.</a:t>
            </a:r>
            <a:endParaRPr lang="en-US" sz="2800" dirty="0"/>
          </a:p>
        </p:txBody>
      </p:sp>
    </p:spTree>
    <p:extLst>
      <p:ext uri="{BB962C8B-B14F-4D97-AF65-F5344CB8AC3E}">
        <p14:creationId xmlns:p14="http://schemas.microsoft.com/office/powerpoint/2010/main" xmlns="" val="41441631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2209800" y="2286000"/>
            <a:ext cx="5107148" cy="630542"/>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600" b="1" kern="1200">
                <a:solidFill>
                  <a:schemeClr val="bg1"/>
                </a:solidFill>
                <a:latin typeface="Times New Roman" panose="02020603050405020304" pitchFamily="18" charset="0"/>
                <a:ea typeface="+mj-ea"/>
                <a:cs typeface="Times New Roman" panose="02020603050405020304" pitchFamily="18" charset="0"/>
              </a:defRPr>
            </a:lvl1pPr>
          </a:lstStyle>
          <a:p>
            <a:pPr algn="ctr"/>
            <a:r>
              <a:rPr lang="el-GR" dirty="0" smtClean="0">
                <a:solidFill>
                  <a:schemeClr val="tx1"/>
                </a:solidFill>
              </a:rPr>
              <a:t>Κεφάλαιο</a:t>
            </a:r>
            <a:r>
              <a:rPr lang="en-US" dirty="0" smtClean="0">
                <a:solidFill>
                  <a:schemeClr val="tx1"/>
                </a:solidFill>
              </a:rPr>
              <a:t> </a:t>
            </a:r>
            <a:r>
              <a:rPr lang="en-US" dirty="0">
                <a:solidFill>
                  <a:schemeClr val="tx1"/>
                </a:solidFill>
              </a:rPr>
              <a:t>6</a:t>
            </a:r>
          </a:p>
        </p:txBody>
      </p:sp>
      <p:sp>
        <p:nvSpPr>
          <p:cNvPr id="8" name="Subtitle 2"/>
          <p:cNvSpPr txBox="1">
            <a:spLocks/>
          </p:cNvSpPr>
          <p:nvPr/>
        </p:nvSpPr>
        <p:spPr>
          <a:xfrm>
            <a:off x="1066801" y="3276600"/>
            <a:ext cx="7467600" cy="1752600"/>
          </a:xfrm>
          <a:prstGeom prst="rect">
            <a:avLst/>
          </a:prstGeom>
        </p:spPr>
        <p:txBody>
          <a:bodyPr vert="horz" lIns="0" tIns="0" rIns="0" bIns="0" rtlCol="0">
            <a:noAutofit/>
          </a:bodyPr>
          <a:lstStyle>
            <a:lvl1pPr marL="0" indent="0" algn="l" defTabSz="914400" rtl="0" eaLnBrk="1" latinLnBrk="0" hangingPunct="1">
              <a:spcBef>
                <a:spcPts val="0"/>
              </a:spcBef>
              <a:buClr>
                <a:srgbClr val="007FA3"/>
              </a:buClr>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spcBef>
                <a:spcPts val="6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rgbClr val="007FA3"/>
              </a:buClr>
              <a:buFont typeface="Wingdings" panose="05000000000000000000"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rgbClr val="007FA3"/>
              </a:buClr>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20000"/>
              </a:lnSpc>
            </a:pPr>
            <a:r>
              <a:rPr lang="el-GR" sz="3200" dirty="0" smtClean="0">
                <a:latin typeface="+mj-lt"/>
              </a:rPr>
              <a:t>Κατανόηση </a:t>
            </a:r>
            <a:r>
              <a:rPr lang="el-GR" sz="3200" dirty="0">
                <a:latin typeface="+mj-lt"/>
              </a:rPr>
              <a:t>και εκτίμηση του υλικού: Αποτιμήστε το σύστημά </a:t>
            </a:r>
            <a:r>
              <a:rPr lang="el-GR" sz="3200" dirty="0" smtClean="0">
                <a:latin typeface="+mj-lt"/>
              </a:rPr>
              <a:t>σας</a:t>
            </a:r>
            <a:endParaRPr lang="el-GR" sz="3200" dirty="0">
              <a:latin typeface="+mj-lt"/>
            </a:endParaRPr>
          </a:p>
        </p:txBody>
      </p:sp>
    </p:spTree>
    <p:extLst>
      <p:ext uri="{BB962C8B-B14F-4D97-AF65-F5344CB8AC3E}">
        <p14:creationId xmlns:p14="http://schemas.microsoft.com/office/powerpoint/2010/main" xmlns="" val="119768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l-GR" dirty="0" smtClean="0"/>
              <a:t>Αποτίμηση </a:t>
            </a:r>
            <a:r>
              <a:rPr lang="el-GR" dirty="0"/>
              <a:t>υποσυστημάτων μέσων</a:t>
            </a:r>
            <a:br>
              <a:rPr lang="el-GR" dirty="0"/>
            </a:br>
            <a:endParaRPr lang="en-US" dirty="0"/>
          </a:p>
        </p:txBody>
      </p:sp>
      <p:sp>
        <p:nvSpPr>
          <p:cNvPr id="7" name="Subtitle 6"/>
          <p:cNvSpPr>
            <a:spLocks noGrp="1"/>
          </p:cNvSpPr>
          <p:nvPr>
            <p:ph idx="1"/>
          </p:nvPr>
        </p:nvSpPr>
        <p:spPr/>
        <p:txBody>
          <a:bodyPr>
            <a:normAutofit/>
          </a:bodyPr>
          <a:lstStyle/>
          <a:p>
            <a:pPr marL="0" indent="0">
              <a:spcBef>
                <a:spcPts val="0"/>
              </a:spcBef>
              <a:spcAft>
                <a:spcPts val="1800"/>
              </a:spcAft>
              <a:buNone/>
            </a:pPr>
            <a:r>
              <a:rPr lang="el-GR" dirty="0" smtClean="0"/>
              <a:t>Στόχοι</a:t>
            </a:r>
            <a:endParaRPr lang="en-US" dirty="0">
              <a:solidFill>
                <a:schemeClr val="bg2"/>
              </a:solidFill>
            </a:endParaRPr>
          </a:p>
          <a:p>
            <a:pPr marL="1035558" indent="-692658">
              <a:spcAft>
                <a:spcPts val="1800"/>
              </a:spcAft>
              <a:buNone/>
            </a:pPr>
            <a:r>
              <a:rPr lang="en-US" sz="2800" dirty="0"/>
              <a:t>6.9  </a:t>
            </a:r>
            <a:r>
              <a:rPr lang="el-GR" sz="2800" dirty="0"/>
              <a:t>Περιγραφή των χαρακτηριστικών των καρτών </a:t>
            </a:r>
            <a:r>
              <a:rPr lang="el-GR" sz="2800" dirty="0" smtClean="0"/>
              <a:t>γραφικών.</a:t>
            </a:r>
            <a:endParaRPr lang="el-GR" sz="2800" dirty="0"/>
          </a:p>
          <a:p>
            <a:pPr marL="1035558" indent="-692658">
              <a:spcAft>
                <a:spcPts val="1800"/>
              </a:spcAft>
              <a:buNone/>
            </a:pPr>
            <a:r>
              <a:rPr lang="en-US" sz="2800" dirty="0" smtClean="0"/>
              <a:t>6.10  </a:t>
            </a:r>
            <a:r>
              <a:rPr lang="el-GR" sz="2800" dirty="0"/>
              <a:t>Περιγραφή των χαρακτηριστικών των καρτών ήχου</a:t>
            </a:r>
            <a:r>
              <a:rPr lang="el-GR" sz="2800" dirty="0" smtClean="0"/>
              <a:t>.</a:t>
            </a:r>
            <a:endParaRPr lang="el-GR" sz="2800" dirty="0"/>
          </a:p>
        </p:txBody>
      </p:sp>
    </p:spTree>
    <p:extLst>
      <p:ext uri="{BB962C8B-B14F-4D97-AF65-F5344CB8AC3E}">
        <p14:creationId xmlns:p14="http://schemas.microsoft.com/office/powerpoint/2010/main" xmlns="" val="21943877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l-GR" dirty="0" smtClean="0"/>
              <a:t>Αποτίμηση </a:t>
            </a:r>
            <a:r>
              <a:rPr lang="el-GR" dirty="0"/>
              <a:t>της αξιοπιστίας του συστήματος και συνέχεια</a:t>
            </a:r>
            <a:endParaRPr lang="en-US" dirty="0"/>
          </a:p>
        </p:txBody>
      </p:sp>
      <p:sp>
        <p:nvSpPr>
          <p:cNvPr id="7" name="Subtitle 6"/>
          <p:cNvSpPr>
            <a:spLocks noGrp="1"/>
          </p:cNvSpPr>
          <p:nvPr>
            <p:ph idx="1"/>
          </p:nvPr>
        </p:nvSpPr>
        <p:spPr/>
        <p:txBody>
          <a:bodyPr>
            <a:normAutofit/>
          </a:bodyPr>
          <a:lstStyle/>
          <a:p>
            <a:pPr marL="0" indent="0">
              <a:spcBef>
                <a:spcPts val="0"/>
              </a:spcBef>
              <a:spcAft>
                <a:spcPts val="1800"/>
              </a:spcAft>
              <a:buNone/>
            </a:pPr>
            <a:r>
              <a:rPr lang="el-GR" dirty="0" smtClean="0"/>
              <a:t>Στόχοι</a:t>
            </a:r>
            <a:endParaRPr lang="en-US" dirty="0">
              <a:solidFill>
                <a:schemeClr val="bg2"/>
              </a:solidFill>
            </a:endParaRPr>
          </a:p>
          <a:p>
            <a:pPr marL="1035558" indent="-692658">
              <a:spcAft>
                <a:spcPts val="1800"/>
              </a:spcAft>
              <a:buNone/>
            </a:pPr>
            <a:r>
              <a:rPr lang="en-US" sz="2800" dirty="0" smtClean="0"/>
              <a:t>6.11</a:t>
            </a:r>
            <a:r>
              <a:rPr lang="el-GR" sz="2800" dirty="0" smtClean="0"/>
              <a:t> Περιγραφή </a:t>
            </a:r>
            <a:r>
              <a:rPr lang="el-GR" sz="2800" dirty="0"/>
              <a:t>της διαδικασίας βελτιστοποίησης της αξιοπιστίας του συστήματός σας.</a:t>
            </a:r>
          </a:p>
          <a:p>
            <a:pPr marL="1035558" indent="-692658">
              <a:spcAft>
                <a:spcPts val="1800"/>
              </a:spcAft>
              <a:buNone/>
            </a:pPr>
            <a:r>
              <a:rPr lang="en-US" sz="2800" dirty="0" smtClean="0"/>
              <a:t>6.12 </a:t>
            </a:r>
            <a:r>
              <a:rPr lang="el-GR" sz="2800" dirty="0" smtClean="0"/>
              <a:t>Περιγραφή </a:t>
            </a:r>
            <a:r>
              <a:rPr lang="el-GR" sz="2800" dirty="0"/>
              <a:t>της διαδικασίας ανακύκλωσης, δωρεάς ή διάθεσης ενός παλαιότερου </a:t>
            </a:r>
            <a:r>
              <a:rPr lang="el-GR" sz="2800"/>
              <a:t>υπολογιστή</a:t>
            </a:r>
            <a:r>
              <a:rPr lang="el-GR" sz="2800" smtClean="0"/>
              <a:t>.</a:t>
            </a:r>
            <a:endParaRPr lang="el-GR" sz="2800" dirty="0"/>
          </a:p>
        </p:txBody>
      </p:sp>
    </p:spTree>
    <p:extLst>
      <p:ext uri="{BB962C8B-B14F-4D97-AF65-F5344CB8AC3E}">
        <p14:creationId xmlns:p14="http://schemas.microsoft.com/office/powerpoint/2010/main" xmlns="" val="34903855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457200" y="0"/>
            <a:ext cx="8686800" cy="1600200"/>
          </a:xfrm>
        </p:spPr>
        <p:txBody>
          <a:bodyPr>
            <a:normAutofit fontScale="90000"/>
          </a:bodyPr>
          <a:lstStyle/>
          <a:p>
            <a:pPr>
              <a:defRPr/>
            </a:pPr>
            <a:r>
              <a:rPr lang="el-GR" dirty="0" smtClean="0"/>
              <a:t>Αποτίμηση </a:t>
            </a:r>
            <a:r>
              <a:rPr lang="el-GR" dirty="0"/>
              <a:t>του υποσυστήματος </a:t>
            </a:r>
            <a:r>
              <a:rPr lang="el-GR" dirty="0" smtClean="0"/>
              <a:t>αποθήκευσης</a:t>
            </a:r>
            <a:br>
              <a:rPr lang="el-GR" dirty="0" smtClean="0"/>
            </a:br>
            <a:r>
              <a:rPr lang="el-GR" sz="3200" dirty="0" smtClean="0"/>
              <a:t>Τύποι </a:t>
            </a:r>
            <a:r>
              <a:rPr lang="el-GR" sz="3200" dirty="0"/>
              <a:t>μονάδων </a:t>
            </a:r>
            <a:r>
              <a:rPr lang="el-GR" sz="3200" dirty="0" smtClean="0"/>
              <a:t>αποθήκευσης</a:t>
            </a:r>
            <a:r>
              <a:rPr lang="en-US" sz="3200" dirty="0" smtClean="0"/>
              <a:t> </a:t>
            </a:r>
            <a:r>
              <a:rPr lang="en-US" sz="3200" dirty="0"/>
              <a:t>(1 </a:t>
            </a:r>
            <a:r>
              <a:rPr lang="el-GR" sz="3200" dirty="0" smtClean="0"/>
              <a:t>από</a:t>
            </a:r>
            <a:r>
              <a:rPr lang="en-US" sz="3200" dirty="0" smtClean="0"/>
              <a:t> </a:t>
            </a:r>
            <a:r>
              <a:rPr lang="en-US" sz="3200" dirty="0"/>
              <a:t>3) </a:t>
            </a:r>
            <a:r>
              <a:rPr lang="en-US" sz="2000" dirty="0" smtClean="0"/>
              <a:t>(</a:t>
            </a:r>
            <a:r>
              <a:rPr lang="el-GR" sz="2000" dirty="0" smtClean="0"/>
              <a:t>Στόχος</a:t>
            </a:r>
            <a:r>
              <a:rPr lang="en-US" sz="2000" dirty="0" smtClean="0"/>
              <a:t> </a:t>
            </a:r>
            <a:r>
              <a:rPr lang="en-US" sz="2000" dirty="0"/>
              <a:t>6.7)</a:t>
            </a:r>
            <a:endParaRPr lang="en-US" dirty="0">
              <a:effectLst/>
            </a:endParaRPr>
          </a:p>
        </p:txBody>
      </p:sp>
      <p:sp>
        <p:nvSpPr>
          <p:cNvPr id="203779" name="Rectangle 3"/>
          <p:cNvSpPr>
            <a:spLocks noGrp="1" noChangeArrowheads="1"/>
          </p:cNvSpPr>
          <p:nvPr>
            <p:ph idx="1"/>
          </p:nvPr>
        </p:nvSpPr>
        <p:spPr>
          <a:xfrm>
            <a:off x="304800" y="1798637"/>
            <a:ext cx="5638800" cy="4525963"/>
          </a:xfrm>
        </p:spPr>
        <p:txBody>
          <a:bodyPr/>
          <a:lstStyle/>
          <a:p>
            <a:pPr>
              <a:defRPr/>
            </a:pPr>
            <a:r>
              <a:rPr lang="el-GR" sz="3000" dirty="0" smtClean="0"/>
              <a:t>Μηχανικοί </a:t>
            </a:r>
            <a:r>
              <a:rPr lang="el-GR" sz="3000" dirty="0"/>
              <a:t>σκληροί δίσκοι </a:t>
            </a:r>
            <a:endParaRPr lang="en-US" sz="3000" dirty="0">
              <a:solidFill>
                <a:schemeClr val="bg2"/>
              </a:solidFill>
            </a:endParaRPr>
          </a:p>
          <a:p>
            <a:pPr lvl="1">
              <a:defRPr/>
            </a:pPr>
            <a:r>
              <a:rPr lang="el-GR" sz="2200" dirty="0" smtClean="0"/>
              <a:t>Επιστρωμένες πλακέτες που στοιβάζονται σε έναν άξονα</a:t>
            </a:r>
            <a:endParaRPr lang="en-US" sz="2200" dirty="0">
              <a:effectLst/>
            </a:endParaRPr>
          </a:p>
          <a:p>
            <a:pPr lvl="1">
              <a:defRPr/>
            </a:pPr>
            <a:r>
              <a:rPr lang="el-GR" sz="2200" dirty="0" smtClean="0"/>
              <a:t>Τα δεδομένα αποθηκεύονται ως μοτίβο από μαγνητισμένες κουκκίδες που αναπαριστούν το</a:t>
            </a:r>
            <a:r>
              <a:rPr lang="en-US" sz="2200" dirty="0" smtClean="0"/>
              <a:t> 1</a:t>
            </a:r>
            <a:r>
              <a:rPr lang="el-GR" sz="2200" dirty="0" smtClean="0"/>
              <a:t> και το</a:t>
            </a:r>
            <a:r>
              <a:rPr lang="en-US" sz="2200" dirty="0" smtClean="0"/>
              <a:t> 0</a:t>
            </a:r>
            <a:endParaRPr lang="en-US" sz="2200" dirty="0"/>
          </a:p>
          <a:p>
            <a:pPr lvl="1">
              <a:defRPr/>
            </a:pPr>
            <a:r>
              <a:rPr lang="el-GR" sz="2200" dirty="0" smtClean="0"/>
              <a:t>Τα μοτίβα </a:t>
            </a:r>
            <a:r>
              <a:rPr lang="el-GR" sz="2200" dirty="0"/>
              <a:t>των μαγνητισμένων </a:t>
            </a:r>
            <a:r>
              <a:rPr lang="el-GR" sz="2200" dirty="0" smtClean="0"/>
              <a:t>κουκκίδων μεταφράζονται σε δεδομένα</a:t>
            </a:r>
            <a:endParaRPr lang="en-US" sz="2200" dirty="0"/>
          </a:p>
          <a:p>
            <a:pPr lvl="1">
              <a:defRPr/>
            </a:pPr>
            <a:r>
              <a:rPr lang="el-GR" sz="2200" dirty="0"/>
              <a:t>Χρόνος προσπέλασης </a:t>
            </a:r>
            <a:r>
              <a:rPr lang="el-GR" sz="2200" dirty="0" smtClean="0"/>
              <a:t>είναι </a:t>
            </a:r>
            <a:r>
              <a:rPr lang="el-GR" sz="2200" dirty="0"/>
              <a:t>ο χρόνος που χρειάζεται μια συσκευή αποθήκευσης για να βρει τα αποθηκευμένα δεδομένα </a:t>
            </a:r>
            <a:r>
              <a:rPr lang="el-GR" sz="2200" dirty="0" smtClean="0"/>
              <a:t>της</a:t>
            </a:r>
            <a:endParaRPr lang="en-US" sz="2200" dirty="0"/>
          </a:p>
        </p:txBody>
      </p:sp>
      <p:pic>
        <p:nvPicPr>
          <p:cNvPr id="3" name="Εικόνα 2"/>
          <p:cNvPicPr>
            <a:picLocks noChangeAspect="1"/>
          </p:cNvPicPr>
          <p:nvPr/>
        </p:nvPicPr>
        <p:blipFill rotWithShape="1">
          <a:blip r:embed="rId3" cstate="print"/>
          <a:srcRect l="53333" t="51482" r="29129" b="32213"/>
          <a:stretch/>
        </p:blipFill>
        <p:spPr>
          <a:xfrm>
            <a:off x="5830795" y="5105400"/>
            <a:ext cx="3237005" cy="1692000"/>
          </a:xfrm>
          <a:prstGeom prst="rect">
            <a:avLst/>
          </a:prstGeom>
        </p:spPr>
      </p:pic>
    </p:spTree>
    <p:extLst>
      <p:ext uri="{BB962C8B-B14F-4D97-AF65-F5344CB8AC3E}">
        <p14:creationId xmlns:p14="http://schemas.microsoft.com/office/powerpoint/2010/main" xmlns="" val="27560502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5" name="Rectangle 3"/>
          <p:cNvSpPr>
            <a:spLocks noGrp="1" noChangeArrowheads="1"/>
          </p:cNvSpPr>
          <p:nvPr>
            <p:ph idx="1"/>
          </p:nvPr>
        </p:nvSpPr>
        <p:spPr>
          <a:xfrm>
            <a:off x="457200" y="1874837"/>
            <a:ext cx="5029200" cy="4525963"/>
          </a:xfrm>
        </p:spPr>
        <p:txBody>
          <a:bodyPr numCol="1">
            <a:normAutofit fontScale="92500" lnSpcReduction="20000"/>
          </a:bodyPr>
          <a:lstStyle/>
          <a:p>
            <a:pPr>
              <a:spcAft>
                <a:spcPts val="1800"/>
              </a:spcAft>
              <a:defRPr/>
            </a:pPr>
            <a:r>
              <a:rPr lang="el-GR" dirty="0"/>
              <a:t>Μ</a:t>
            </a:r>
            <a:r>
              <a:rPr lang="el-GR" dirty="0" smtClean="0"/>
              <a:t>ονάδα </a:t>
            </a:r>
            <a:r>
              <a:rPr lang="el-GR" dirty="0"/>
              <a:t>δίσκου σταθερής κατάστασης </a:t>
            </a:r>
            <a:endParaRPr lang="en-US" dirty="0">
              <a:solidFill>
                <a:schemeClr val="bg2"/>
              </a:solidFill>
            </a:endParaRPr>
          </a:p>
          <a:p>
            <a:pPr lvl="1">
              <a:spcAft>
                <a:spcPts val="1800"/>
              </a:spcAft>
              <a:defRPr/>
            </a:pPr>
            <a:r>
              <a:rPr lang="el-GR" dirty="0" smtClean="0"/>
              <a:t>Γρήγοροι χρόνοι προσπέλασης</a:t>
            </a:r>
            <a:endParaRPr lang="en-US" dirty="0"/>
          </a:p>
          <a:p>
            <a:pPr lvl="1">
              <a:spcAft>
                <a:spcPts val="1800"/>
              </a:spcAft>
              <a:defRPr/>
            </a:pPr>
            <a:r>
              <a:rPr lang="el-GR" dirty="0" smtClean="0"/>
              <a:t>Παράγουν ελάχιστη θερμότητα</a:t>
            </a:r>
            <a:endParaRPr lang="en-US" dirty="0"/>
          </a:p>
          <a:p>
            <a:pPr lvl="1">
              <a:spcAft>
                <a:spcPts val="1800"/>
              </a:spcAft>
              <a:defRPr/>
            </a:pPr>
            <a:r>
              <a:rPr lang="el-GR" dirty="0" smtClean="0"/>
              <a:t>Λειτουργούν αθόρυβα</a:t>
            </a:r>
            <a:endParaRPr lang="en-US" dirty="0"/>
          </a:p>
          <a:p>
            <a:pPr lvl="1">
              <a:spcAft>
                <a:spcPts val="1800"/>
              </a:spcAft>
              <a:defRPr/>
            </a:pPr>
            <a:r>
              <a:rPr lang="el-GR" dirty="0" smtClean="0"/>
              <a:t>Απαιτούν λίγη ενέργεια</a:t>
            </a:r>
            <a:endParaRPr lang="en-US" dirty="0"/>
          </a:p>
          <a:p>
            <a:pPr>
              <a:spcAft>
                <a:spcPts val="1800"/>
              </a:spcAft>
              <a:defRPr/>
            </a:pPr>
            <a:r>
              <a:rPr lang="el-GR" dirty="0"/>
              <a:t>Υβριδικοί δίσκοι σταθερής </a:t>
            </a:r>
            <a:r>
              <a:rPr lang="el-GR" dirty="0" smtClean="0"/>
              <a:t>κατάστασης</a:t>
            </a:r>
            <a:endParaRPr lang="en-US" dirty="0">
              <a:solidFill>
                <a:schemeClr val="bg2"/>
              </a:solidFill>
            </a:endParaRPr>
          </a:p>
        </p:txBody>
      </p:sp>
      <p:sp>
        <p:nvSpPr>
          <p:cNvPr id="6" name="Rectangle 2"/>
          <p:cNvSpPr>
            <a:spLocks noGrp="1" noChangeArrowheads="1"/>
          </p:cNvSpPr>
          <p:nvPr>
            <p:ph type="title"/>
          </p:nvPr>
        </p:nvSpPr>
        <p:spPr>
          <a:xfrm>
            <a:off x="457200" y="0"/>
            <a:ext cx="8686800" cy="1600200"/>
          </a:xfrm>
        </p:spPr>
        <p:txBody>
          <a:bodyPr>
            <a:normAutofit fontScale="90000"/>
          </a:bodyPr>
          <a:lstStyle/>
          <a:p>
            <a:pPr>
              <a:defRPr/>
            </a:pPr>
            <a:r>
              <a:rPr lang="el-GR" dirty="0" smtClean="0"/>
              <a:t>Αποτίμηση </a:t>
            </a:r>
            <a:r>
              <a:rPr lang="el-GR" dirty="0"/>
              <a:t>του υποσυστήματος </a:t>
            </a:r>
            <a:r>
              <a:rPr lang="el-GR" dirty="0" smtClean="0"/>
              <a:t>αποθήκευσης</a:t>
            </a:r>
            <a:br>
              <a:rPr lang="el-GR" dirty="0" smtClean="0"/>
            </a:br>
            <a:r>
              <a:rPr lang="el-GR" sz="3200" dirty="0" smtClean="0"/>
              <a:t>Τύποι </a:t>
            </a:r>
            <a:r>
              <a:rPr lang="el-GR" sz="3200" dirty="0"/>
              <a:t>μονάδων </a:t>
            </a:r>
            <a:r>
              <a:rPr lang="el-GR" sz="3200" dirty="0" smtClean="0"/>
              <a:t>αποθήκευσης</a:t>
            </a:r>
            <a:r>
              <a:rPr lang="en-US" sz="3200" dirty="0" smtClean="0"/>
              <a:t> (</a:t>
            </a:r>
            <a:r>
              <a:rPr lang="el-GR" sz="3200" dirty="0" smtClean="0"/>
              <a:t>2</a:t>
            </a:r>
            <a:r>
              <a:rPr lang="en-US" sz="3200" dirty="0" smtClean="0"/>
              <a:t> </a:t>
            </a:r>
            <a:r>
              <a:rPr lang="el-GR" sz="3200" dirty="0" smtClean="0"/>
              <a:t>από</a:t>
            </a:r>
            <a:r>
              <a:rPr lang="en-US" sz="3200" dirty="0" smtClean="0"/>
              <a:t> </a:t>
            </a:r>
            <a:r>
              <a:rPr lang="en-US" sz="3200" dirty="0"/>
              <a:t>3) </a:t>
            </a:r>
            <a:r>
              <a:rPr lang="en-US" sz="2000" dirty="0" smtClean="0"/>
              <a:t>(</a:t>
            </a:r>
            <a:r>
              <a:rPr lang="el-GR" sz="2000" dirty="0" smtClean="0"/>
              <a:t>Στόχος</a:t>
            </a:r>
            <a:r>
              <a:rPr lang="en-US" sz="2000" dirty="0" smtClean="0"/>
              <a:t> </a:t>
            </a:r>
            <a:r>
              <a:rPr lang="en-US" sz="2000" dirty="0"/>
              <a:t>6.7)</a:t>
            </a:r>
            <a:endParaRPr lang="en-US" dirty="0">
              <a:effectLst/>
            </a:endParaRPr>
          </a:p>
        </p:txBody>
      </p:sp>
      <p:pic>
        <p:nvPicPr>
          <p:cNvPr id="4" name="Εικόνα 3"/>
          <p:cNvPicPr>
            <a:picLocks noChangeAspect="1"/>
          </p:cNvPicPr>
          <p:nvPr/>
        </p:nvPicPr>
        <p:blipFill rotWithShape="1">
          <a:blip r:embed="rId3" cstate="print"/>
          <a:srcRect l="25000" t="38143" r="49812" b="8498"/>
          <a:stretch/>
        </p:blipFill>
        <p:spPr>
          <a:xfrm>
            <a:off x="5288231" y="1905000"/>
            <a:ext cx="3627169" cy="4320000"/>
          </a:xfrm>
          <a:prstGeom prst="rect">
            <a:avLst/>
          </a:prstGeom>
        </p:spPr>
      </p:pic>
    </p:spTree>
    <p:extLst>
      <p:ext uri="{BB962C8B-B14F-4D97-AF65-F5344CB8AC3E}">
        <p14:creationId xmlns:p14="http://schemas.microsoft.com/office/powerpoint/2010/main" xmlns="" val="27563204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22437"/>
            <a:ext cx="8229600" cy="4525963"/>
          </a:xfrm>
        </p:spPr>
        <p:txBody>
          <a:bodyPr>
            <a:normAutofit/>
          </a:bodyPr>
          <a:lstStyle/>
          <a:p>
            <a:pPr>
              <a:spcBef>
                <a:spcPts val="0"/>
              </a:spcBef>
              <a:spcAft>
                <a:spcPts val="1800"/>
              </a:spcAft>
              <a:defRPr/>
            </a:pPr>
            <a:r>
              <a:rPr lang="el-GR" dirty="0" smtClean="0"/>
              <a:t>Οπτικές μονάδες</a:t>
            </a:r>
            <a:endParaRPr lang="en-US" dirty="0">
              <a:solidFill>
                <a:schemeClr val="bg2"/>
              </a:solidFill>
            </a:endParaRPr>
          </a:p>
          <a:p>
            <a:pPr lvl="1">
              <a:spcAft>
                <a:spcPts val="1800"/>
              </a:spcAft>
            </a:pPr>
            <a:r>
              <a:rPr lang="el-GR" dirty="0"/>
              <a:t>Μ</a:t>
            </a:r>
            <a:r>
              <a:rPr lang="el-GR" dirty="0" smtClean="0"/>
              <a:t>ικροσκοπικές </a:t>
            </a:r>
            <a:r>
              <a:rPr lang="el-GR" dirty="0"/>
              <a:t>κοιλότητες, οι οποίες καίγονται στον δίσκο από ένα λέιζερ υψηλής ταχύτητας</a:t>
            </a:r>
            <a:endParaRPr lang="en-US" dirty="0"/>
          </a:p>
          <a:p>
            <a:pPr lvl="1">
              <a:spcAft>
                <a:spcPts val="1800"/>
              </a:spcAft>
            </a:pPr>
            <a:r>
              <a:rPr lang="el-GR" dirty="0" smtClean="0"/>
              <a:t>Δίσκος </a:t>
            </a:r>
            <a:r>
              <a:rPr lang="en-US" dirty="0" smtClean="0"/>
              <a:t>CD</a:t>
            </a:r>
            <a:endParaRPr lang="en-US" dirty="0"/>
          </a:p>
          <a:p>
            <a:pPr lvl="1">
              <a:spcAft>
                <a:spcPts val="1800"/>
              </a:spcAft>
            </a:pPr>
            <a:r>
              <a:rPr lang="el-GR" dirty="0" smtClean="0"/>
              <a:t>Δίσκος </a:t>
            </a:r>
            <a:r>
              <a:rPr lang="en-US" dirty="0" smtClean="0"/>
              <a:t>DVD</a:t>
            </a:r>
            <a:endParaRPr lang="en-US" dirty="0"/>
          </a:p>
          <a:p>
            <a:pPr lvl="1">
              <a:spcAft>
                <a:spcPts val="1800"/>
              </a:spcAft>
            </a:pPr>
            <a:r>
              <a:rPr lang="el-GR" dirty="0" smtClean="0"/>
              <a:t>Δίσκος </a:t>
            </a:r>
            <a:r>
              <a:rPr lang="en-US" dirty="0" smtClean="0"/>
              <a:t>Blu-ray </a:t>
            </a:r>
            <a:endParaRPr lang="en-US" dirty="0"/>
          </a:p>
        </p:txBody>
      </p:sp>
      <p:sp>
        <p:nvSpPr>
          <p:cNvPr id="5" name="Rectangle 2"/>
          <p:cNvSpPr>
            <a:spLocks noGrp="1" noChangeArrowheads="1"/>
          </p:cNvSpPr>
          <p:nvPr>
            <p:ph type="title"/>
          </p:nvPr>
        </p:nvSpPr>
        <p:spPr>
          <a:xfrm>
            <a:off x="457200" y="0"/>
            <a:ext cx="8686800" cy="1600200"/>
          </a:xfrm>
        </p:spPr>
        <p:txBody>
          <a:bodyPr>
            <a:normAutofit fontScale="90000"/>
          </a:bodyPr>
          <a:lstStyle/>
          <a:p>
            <a:pPr>
              <a:defRPr/>
            </a:pPr>
            <a:r>
              <a:rPr lang="el-GR" dirty="0" smtClean="0"/>
              <a:t>Αποτίμηση </a:t>
            </a:r>
            <a:r>
              <a:rPr lang="el-GR" dirty="0"/>
              <a:t>του </a:t>
            </a:r>
            <a:r>
              <a:rPr lang="el-GR" dirty="0" smtClean="0"/>
              <a:t>υποσυστήματος αποθήκευσης</a:t>
            </a:r>
            <a:br>
              <a:rPr lang="el-GR" dirty="0" smtClean="0"/>
            </a:br>
            <a:r>
              <a:rPr lang="el-GR" sz="3200" dirty="0" smtClean="0"/>
              <a:t>Τύποι </a:t>
            </a:r>
            <a:r>
              <a:rPr lang="el-GR" sz="3200" dirty="0"/>
              <a:t>μονάδων </a:t>
            </a:r>
            <a:r>
              <a:rPr lang="el-GR" sz="3200" dirty="0" smtClean="0"/>
              <a:t>αποθήκευσης</a:t>
            </a:r>
            <a:r>
              <a:rPr lang="en-US" sz="3200" dirty="0" smtClean="0"/>
              <a:t> (</a:t>
            </a:r>
            <a:r>
              <a:rPr lang="el-GR" sz="3200" dirty="0" smtClean="0"/>
              <a:t>3</a:t>
            </a:r>
            <a:r>
              <a:rPr lang="en-US" sz="3200" dirty="0" smtClean="0"/>
              <a:t> </a:t>
            </a:r>
            <a:r>
              <a:rPr lang="el-GR" sz="3200" dirty="0" smtClean="0"/>
              <a:t>από</a:t>
            </a:r>
            <a:r>
              <a:rPr lang="en-US" sz="3200" dirty="0" smtClean="0"/>
              <a:t> </a:t>
            </a:r>
            <a:r>
              <a:rPr lang="en-US" sz="3200" dirty="0"/>
              <a:t>3) </a:t>
            </a:r>
            <a:r>
              <a:rPr lang="en-US" sz="2000" dirty="0" smtClean="0"/>
              <a:t>(</a:t>
            </a:r>
            <a:r>
              <a:rPr lang="el-GR" sz="2000" dirty="0" smtClean="0"/>
              <a:t>Στόχος</a:t>
            </a:r>
            <a:r>
              <a:rPr lang="en-US" sz="2000" dirty="0" smtClean="0"/>
              <a:t> </a:t>
            </a:r>
            <a:r>
              <a:rPr lang="en-US" sz="2000" dirty="0"/>
              <a:t>6.7)</a:t>
            </a:r>
            <a:endParaRPr lang="en-US" dirty="0">
              <a:effectLst/>
            </a:endParaRPr>
          </a:p>
        </p:txBody>
      </p:sp>
    </p:spTree>
    <p:extLst>
      <p:ext uri="{BB962C8B-B14F-4D97-AF65-F5344CB8AC3E}">
        <p14:creationId xmlns:p14="http://schemas.microsoft.com/office/powerpoint/2010/main" xmlns="" val="14967558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686799" cy="1600200"/>
          </a:xfrm>
        </p:spPr>
        <p:txBody>
          <a:bodyPr>
            <a:normAutofit fontScale="90000"/>
          </a:bodyPr>
          <a:lstStyle/>
          <a:p>
            <a:r>
              <a:rPr lang="el-GR" dirty="0" smtClean="0"/>
              <a:t>Αποτίμηση </a:t>
            </a:r>
            <a:r>
              <a:rPr lang="el-GR" dirty="0"/>
              <a:t>του υποσυστήματος </a:t>
            </a:r>
            <a:r>
              <a:rPr lang="el-GR" dirty="0" smtClean="0"/>
              <a:t>αποθήκευσης</a:t>
            </a:r>
            <a:r>
              <a:rPr lang="el-GR" dirty="0"/>
              <a:t/>
            </a:r>
            <a:br>
              <a:rPr lang="el-GR" dirty="0"/>
            </a:br>
            <a:r>
              <a:rPr lang="el-GR" sz="3200" dirty="0" smtClean="0"/>
              <a:t>Ανάγκες για αποθήκευση</a:t>
            </a:r>
            <a:r>
              <a:rPr lang="en-US" sz="3200" dirty="0" smtClean="0"/>
              <a:t> </a:t>
            </a:r>
            <a:r>
              <a:rPr lang="en-US" sz="3200" dirty="0"/>
              <a:t>(</a:t>
            </a:r>
            <a:r>
              <a:rPr lang="en-US" sz="3200" dirty="0" smtClean="0"/>
              <a:t>1</a:t>
            </a:r>
            <a:r>
              <a:rPr lang="el-GR" sz="3200" dirty="0" smtClean="0"/>
              <a:t> από</a:t>
            </a:r>
            <a:r>
              <a:rPr lang="en-US" sz="3200" dirty="0" smtClean="0"/>
              <a:t> </a:t>
            </a:r>
            <a:r>
              <a:rPr lang="en-US" sz="3200" dirty="0"/>
              <a:t>3) </a:t>
            </a:r>
            <a:r>
              <a:rPr lang="en-US" sz="2000" dirty="0" smtClean="0"/>
              <a:t>(</a:t>
            </a:r>
            <a:r>
              <a:rPr lang="el-GR" sz="2000" dirty="0" smtClean="0"/>
              <a:t>Στόχος</a:t>
            </a:r>
            <a:r>
              <a:rPr lang="en-US" sz="2000" dirty="0" smtClean="0"/>
              <a:t> </a:t>
            </a:r>
            <a:r>
              <a:rPr lang="en-US" sz="2000" dirty="0"/>
              <a:t>6.8)</a:t>
            </a:r>
            <a:endParaRPr lang="en-US" dirty="0">
              <a:effectLst/>
            </a:endParaRPr>
          </a:p>
        </p:txBody>
      </p:sp>
      <p:pic>
        <p:nvPicPr>
          <p:cNvPr id="4" name="Εικόνα 3"/>
          <p:cNvPicPr>
            <a:picLocks noChangeAspect="1"/>
          </p:cNvPicPr>
          <p:nvPr/>
        </p:nvPicPr>
        <p:blipFill rotWithShape="1">
          <a:blip r:embed="rId3" cstate="print"/>
          <a:srcRect l="25833" t="30731" r="25834" b="32214"/>
          <a:stretch/>
        </p:blipFill>
        <p:spPr>
          <a:xfrm>
            <a:off x="228600" y="2286000"/>
            <a:ext cx="8686076" cy="3744000"/>
          </a:xfrm>
          <a:prstGeom prst="rect">
            <a:avLst/>
          </a:prstGeom>
        </p:spPr>
      </p:pic>
    </p:spTree>
    <p:extLst>
      <p:ext uri="{BB962C8B-B14F-4D97-AF65-F5344CB8AC3E}">
        <p14:creationId xmlns:p14="http://schemas.microsoft.com/office/powerpoint/2010/main" xmlns="" val="31613401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04800" y="1751141"/>
            <a:ext cx="3429000" cy="4878259"/>
          </a:xfrm>
          <a:prstGeom prst="rect">
            <a:avLst/>
          </a:prstGeom>
          <a:noFill/>
        </p:spPr>
        <p:txBody>
          <a:bodyPr wrap="square" rtlCol="0">
            <a:spAutoFit/>
          </a:bodyPr>
          <a:lstStyle/>
          <a:p>
            <a:pPr marL="256032" lvl="0" indent="-256032">
              <a:spcAft>
                <a:spcPts val="1800"/>
              </a:spcAft>
              <a:buClr>
                <a:srgbClr val="007FA3"/>
              </a:buClr>
              <a:buSzPct val="100000"/>
              <a:buFont typeface="Arial" panose="020B0604020202020204" pitchFamily="34" charset="0"/>
              <a:buChar char="•"/>
              <a:defRPr/>
            </a:pPr>
            <a:r>
              <a:rPr lang="el-GR" sz="3200" dirty="0">
                <a:solidFill>
                  <a:schemeClr val="bg2"/>
                </a:solidFill>
              </a:rPr>
              <a:t>Π</a:t>
            </a:r>
            <a:r>
              <a:rPr lang="el-GR" sz="3200" dirty="0" smtClean="0">
                <a:solidFill>
                  <a:schemeClr val="bg2"/>
                </a:solidFill>
              </a:rPr>
              <a:t>λεονάζουσα </a:t>
            </a:r>
            <a:r>
              <a:rPr lang="el-GR" sz="3200" dirty="0">
                <a:solidFill>
                  <a:schemeClr val="bg2"/>
                </a:solidFill>
              </a:rPr>
              <a:t>συστοιχία ανεξάρτητων </a:t>
            </a:r>
            <a:r>
              <a:rPr lang="el-GR" sz="3200" dirty="0" smtClean="0">
                <a:solidFill>
                  <a:schemeClr val="bg2"/>
                </a:solidFill>
              </a:rPr>
              <a:t>δίσκων</a:t>
            </a:r>
            <a:r>
              <a:rPr lang="en-US" sz="3200" dirty="0" smtClean="0">
                <a:solidFill>
                  <a:schemeClr val="bg2"/>
                </a:solidFill>
              </a:rPr>
              <a:t> </a:t>
            </a:r>
            <a:r>
              <a:rPr lang="en-US" sz="3200" dirty="0">
                <a:solidFill>
                  <a:schemeClr val="bg2"/>
                </a:solidFill>
              </a:rPr>
              <a:t>(RAID)</a:t>
            </a:r>
          </a:p>
          <a:p>
            <a:pPr marL="742950" lvl="1" indent="-285750">
              <a:spcAft>
                <a:spcPts val="1800"/>
              </a:spcAft>
              <a:buClr>
                <a:schemeClr val="tx1"/>
              </a:buClr>
              <a:buSzPct val="100000"/>
              <a:buFont typeface="Arial" panose="020B0604020202020204" pitchFamily="34" charset="0"/>
              <a:buChar char="–"/>
              <a:defRPr/>
            </a:pPr>
            <a:r>
              <a:rPr lang="el-GR" sz="2400" dirty="0" smtClean="0"/>
              <a:t>Στρατηγικές </a:t>
            </a:r>
            <a:r>
              <a:rPr lang="el-GR" sz="2400" dirty="0"/>
              <a:t>για την εξυπηρέτηση στη χρήση περισσότερων από μία μονάδων δίσκων σε ένα σύστημα</a:t>
            </a:r>
            <a:endParaRPr lang="en-US" sz="2400" dirty="0"/>
          </a:p>
        </p:txBody>
      </p:sp>
      <p:pic>
        <p:nvPicPr>
          <p:cNvPr id="3" name="Picture 2" descr="The RAID 0 configuration speeds up file read/write time, when data is written to a hard drive, it is spread across two physical drives like ABCDE to ACE and BD.&#10;The RAID 1 configuration gives instant backup shown as ABCDE."/>
          <p:cNvPicPr>
            <a:picLocks noChangeAspect="1"/>
          </p:cNvPicPr>
          <p:nvPr/>
        </p:nvPicPr>
        <p:blipFill>
          <a:blip r:embed="rId3" cstate="print"/>
          <a:stretch>
            <a:fillRect/>
          </a:stretch>
        </p:blipFill>
        <p:spPr>
          <a:xfrm>
            <a:off x="3810000" y="1752600"/>
            <a:ext cx="4961686" cy="4191000"/>
          </a:xfrm>
          <a:prstGeom prst="rect">
            <a:avLst/>
          </a:prstGeom>
        </p:spPr>
      </p:pic>
      <p:sp>
        <p:nvSpPr>
          <p:cNvPr id="6" name="Title 1"/>
          <p:cNvSpPr>
            <a:spLocks noGrp="1"/>
          </p:cNvSpPr>
          <p:nvPr>
            <p:ph type="title"/>
          </p:nvPr>
        </p:nvSpPr>
        <p:spPr>
          <a:xfrm>
            <a:off x="457199" y="0"/>
            <a:ext cx="8686799" cy="1600200"/>
          </a:xfrm>
        </p:spPr>
        <p:txBody>
          <a:bodyPr>
            <a:normAutofit fontScale="90000"/>
          </a:bodyPr>
          <a:lstStyle/>
          <a:p>
            <a:r>
              <a:rPr lang="el-GR" dirty="0" smtClean="0"/>
              <a:t>Αποτίμηση </a:t>
            </a:r>
            <a:r>
              <a:rPr lang="el-GR" dirty="0"/>
              <a:t>του υποσυστήματος </a:t>
            </a:r>
            <a:r>
              <a:rPr lang="el-GR" dirty="0" smtClean="0"/>
              <a:t>αποθήκευσης</a:t>
            </a:r>
            <a:r>
              <a:rPr lang="el-GR" dirty="0"/>
              <a:t/>
            </a:r>
            <a:br>
              <a:rPr lang="el-GR" dirty="0"/>
            </a:br>
            <a:r>
              <a:rPr lang="el-GR" sz="3200" dirty="0" smtClean="0"/>
              <a:t>Ανάγκες αποθήκευση</a:t>
            </a:r>
            <a:r>
              <a:rPr lang="en-US" sz="3200" dirty="0" smtClean="0"/>
              <a:t> (</a:t>
            </a:r>
            <a:r>
              <a:rPr lang="el-GR" sz="3200" dirty="0"/>
              <a:t>2</a:t>
            </a:r>
            <a:r>
              <a:rPr lang="el-GR" sz="3200" dirty="0" smtClean="0"/>
              <a:t> από</a:t>
            </a:r>
            <a:r>
              <a:rPr lang="en-US" sz="3200" dirty="0" smtClean="0"/>
              <a:t> </a:t>
            </a:r>
            <a:r>
              <a:rPr lang="en-US" sz="3200" dirty="0"/>
              <a:t>3) </a:t>
            </a:r>
            <a:r>
              <a:rPr lang="en-US" sz="2000" dirty="0" smtClean="0"/>
              <a:t>(</a:t>
            </a:r>
            <a:r>
              <a:rPr lang="el-GR" sz="2000" dirty="0" smtClean="0"/>
              <a:t>Στόχος</a:t>
            </a:r>
            <a:r>
              <a:rPr lang="en-US" sz="2000" dirty="0" smtClean="0"/>
              <a:t> </a:t>
            </a:r>
            <a:r>
              <a:rPr lang="en-US" sz="2000" dirty="0"/>
              <a:t>6.8)</a:t>
            </a:r>
            <a:endParaRPr lang="en-US" dirty="0">
              <a:effectLst/>
            </a:endParaRPr>
          </a:p>
        </p:txBody>
      </p:sp>
    </p:spTree>
    <p:extLst>
      <p:ext uri="{BB962C8B-B14F-4D97-AF65-F5344CB8AC3E}">
        <p14:creationId xmlns:p14="http://schemas.microsoft.com/office/powerpoint/2010/main" xmlns="" val="8914636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457199" y="0"/>
            <a:ext cx="8686799" cy="1600200"/>
          </a:xfrm>
        </p:spPr>
        <p:txBody>
          <a:bodyPr>
            <a:normAutofit fontScale="90000"/>
          </a:bodyPr>
          <a:lstStyle/>
          <a:p>
            <a:r>
              <a:rPr lang="el-GR" dirty="0" smtClean="0"/>
              <a:t>Αποτίμηση </a:t>
            </a:r>
            <a:r>
              <a:rPr lang="el-GR" dirty="0"/>
              <a:t>του υποσυστήματος </a:t>
            </a:r>
            <a:r>
              <a:rPr lang="el-GR" dirty="0" smtClean="0"/>
              <a:t>αποθήκευσης</a:t>
            </a:r>
            <a:r>
              <a:rPr lang="el-GR" dirty="0"/>
              <a:t/>
            </a:r>
            <a:br>
              <a:rPr lang="el-GR" dirty="0"/>
            </a:br>
            <a:r>
              <a:rPr lang="el-GR" sz="3200" dirty="0" smtClean="0"/>
              <a:t>Ανάγκες αποθήκευση</a:t>
            </a:r>
            <a:r>
              <a:rPr lang="en-US" sz="3200" dirty="0" smtClean="0"/>
              <a:t> (</a:t>
            </a:r>
            <a:r>
              <a:rPr lang="el-GR" sz="3200" dirty="0"/>
              <a:t>3</a:t>
            </a:r>
            <a:r>
              <a:rPr lang="el-GR" sz="3200" dirty="0" smtClean="0"/>
              <a:t> από</a:t>
            </a:r>
            <a:r>
              <a:rPr lang="en-US" sz="3200" dirty="0" smtClean="0"/>
              <a:t> </a:t>
            </a:r>
            <a:r>
              <a:rPr lang="en-US" sz="3200" dirty="0"/>
              <a:t>3) </a:t>
            </a:r>
            <a:r>
              <a:rPr lang="en-US" sz="2000" dirty="0" smtClean="0"/>
              <a:t>(</a:t>
            </a:r>
            <a:r>
              <a:rPr lang="el-GR" sz="2000" dirty="0" smtClean="0"/>
              <a:t>Στόχος</a:t>
            </a:r>
            <a:r>
              <a:rPr lang="en-US" sz="2000" dirty="0" smtClean="0"/>
              <a:t> </a:t>
            </a:r>
            <a:r>
              <a:rPr lang="en-US" sz="2000" dirty="0"/>
              <a:t>6.8)</a:t>
            </a:r>
            <a:endParaRPr lang="en-US" dirty="0">
              <a:effectLst/>
            </a:endParaRPr>
          </a:p>
        </p:txBody>
      </p:sp>
      <p:pic>
        <p:nvPicPr>
          <p:cNvPr id="6" name="Εικόνα 5"/>
          <p:cNvPicPr>
            <a:picLocks noChangeAspect="1"/>
          </p:cNvPicPr>
          <p:nvPr/>
        </p:nvPicPr>
        <p:blipFill rotWithShape="1">
          <a:blip r:embed="rId3" cstate="print"/>
          <a:srcRect l="25000" t="19269" r="32500" b="27372"/>
          <a:stretch/>
        </p:blipFill>
        <p:spPr>
          <a:xfrm>
            <a:off x="1066800" y="1752600"/>
            <a:ext cx="6782998" cy="4788000"/>
          </a:xfrm>
          <a:prstGeom prst="rect">
            <a:avLst/>
          </a:prstGeom>
        </p:spPr>
      </p:pic>
    </p:spTree>
    <p:extLst>
      <p:ext uri="{BB962C8B-B14F-4D97-AF65-F5344CB8AC3E}">
        <p14:creationId xmlns:p14="http://schemas.microsoft.com/office/powerpoint/2010/main" xmlns="" val="42753881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normAutofit/>
          </a:bodyPr>
          <a:lstStyle/>
          <a:p>
            <a:r>
              <a:rPr lang="el-GR" dirty="0" smtClean="0"/>
              <a:t>Αποτίμηση </a:t>
            </a:r>
            <a:r>
              <a:rPr lang="el-GR" dirty="0"/>
              <a:t>υποσυστημάτων </a:t>
            </a:r>
            <a:r>
              <a:rPr lang="el-GR" dirty="0" smtClean="0"/>
              <a:t>μέσων</a:t>
            </a:r>
            <a:r>
              <a:rPr lang="en-US" sz="2325" dirty="0"/>
              <a:t/>
            </a:r>
            <a:br>
              <a:rPr lang="en-US" sz="2325" dirty="0"/>
            </a:br>
            <a:r>
              <a:rPr lang="el-GR" sz="3200" dirty="0" smtClean="0"/>
              <a:t>Κάρτες γραφικών</a:t>
            </a:r>
            <a:r>
              <a:rPr lang="en-US" sz="3200" dirty="0" smtClean="0"/>
              <a:t> </a:t>
            </a:r>
            <a:r>
              <a:rPr lang="en-US" sz="3200" dirty="0"/>
              <a:t>(1 </a:t>
            </a:r>
            <a:r>
              <a:rPr lang="el-GR" sz="3200" dirty="0" smtClean="0"/>
              <a:t>από</a:t>
            </a:r>
            <a:r>
              <a:rPr lang="en-US" sz="3200" dirty="0" smtClean="0"/>
              <a:t> </a:t>
            </a:r>
            <a:r>
              <a:rPr lang="en-US" sz="3200" dirty="0"/>
              <a:t>2) </a:t>
            </a:r>
            <a:r>
              <a:rPr lang="en-US" sz="2000" dirty="0" smtClean="0"/>
              <a:t>(</a:t>
            </a:r>
            <a:r>
              <a:rPr lang="el-GR" sz="2000" dirty="0" smtClean="0"/>
              <a:t>Στόχος</a:t>
            </a:r>
            <a:r>
              <a:rPr lang="en-US" sz="2000" dirty="0" smtClean="0"/>
              <a:t> </a:t>
            </a:r>
            <a:r>
              <a:rPr lang="en-US" sz="2000" dirty="0"/>
              <a:t>6.9)</a:t>
            </a:r>
            <a:endParaRPr lang="en-US" sz="2700" dirty="0"/>
          </a:p>
        </p:txBody>
      </p:sp>
      <p:sp>
        <p:nvSpPr>
          <p:cNvPr id="3" name="Content Placeholder 2"/>
          <p:cNvSpPr>
            <a:spLocks noGrp="1"/>
          </p:cNvSpPr>
          <p:nvPr>
            <p:ph idx="1"/>
          </p:nvPr>
        </p:nvSpPr>
        <p:spPr>
          <a:xfrm>
            <a:off x="457200" y="1600200"/>
            <a:ext cx="8382000" cy="5029200"/>
          </a:xfrm>
        </p:spPr>
        <p:txBody>
          <a:bodyPr>
            <a:normAutofit/>
          </a:bodyPr>
          <a:lstStyle/>
          <a:p>
            <a:pPr>
              <a:spcAft>
                <a:spcPts val="1800"/>
              </a:spcAft>
              <a:defRPr/>
            </a:pPr>
            <a:r>
              <a:rPr lang="el-GR" dirty="0" smtClean="0"/>
              <a:t>Η </a:t>
            </a:r>
            <a:r>
              <a:rPr lang="el-GR" dirty="0"/>
              <a:t>απόδοση του βίντεο εξαρτάται από </a:t>
            </a:r>
            <a:r>
              <a:rPr lang="el-GR" dirty="0" smtClean="0"/>
              <a:t>δύο </a:t>
            </a:r>
            <a:r>
              <a:rPr lang="el-GR" dirty="0"/>
              <a:t>εξαρτήματα</a:t>
            </a:r>
            <a:endParaRPr lang="en-US" dirty="0">
              <a:solidFill>
                <a:schemeClr val="bg2"/>
              </a:solidFill>
            </a:endParaRPr>
          </a:p>
          <a:p>
            <a:pPr lvl="1">
              <a:spcAft>
                <a:spcPts val="1800"/>
              </a:spcAft>
            </a:pPr>
            <a:r>
              <a:rPr lang="el-GR" dirty="0" smtClean="0"/>
              <a:t>Κάρτα γραφικών</a:t>
            </a:r>
            <a:endParaRPr lang="en-US" dirty="0"/>
          </a:p>
          <a:p>
            <a:pPr lvl="1">
              <a:spcAft>
                <a:spcPts val="1800"/>
              </a:spcAft>
            </a:pPr>
            <a:r>
              <a:rPr lang="el-GR" dirty="0" smtClean="0"/>
              <a:t>Οθόνη</a:t>
            </a:r>
            <a:endParaRPr lang="en-US" dirty="0"/>
          </a:p>
          <a:p>
            <a:pPr>
              <a:spcBef>
                <a:spcPts val="0"/>
              </a:spcBef>
              <a:spcAft>
                <a:spcPts val="1800"/>
              </a:spcAft>
              <a:defRPr/>
            </a:pPr>
            <a:r>
              <a:rPr lang="el-GR" dirty="0" smtClean="0"/>
              <a:t>Θύρες</a:t>
            </a:r>
            <a:endParaRPr lang="en-US" dirty="0">
              <a:solidFill>
                <a:schemeClr val="bg2"/>
              </a:solidFill>
            </a:endParaRPr>
          </a:p>
          <a:p>
            <a:pPr lvl="1">
              <a:spcAft>
                <a:spcPts val="1800"/>
              </a:spcAft>
            </a:pPr>
            <a:r>
              <a:rPr lang="en-US" dirty="0"/>
              <a:t>HDMI</a:t>
            </a:r>
          </a:p>
          <a:p>
            <a:pPr lvl="1">
              <a:spcAft>
                <a:spcPts val="1800"/>
              </a:spcAft>
            </a:pPr>
            <a:r>
              <a:rPr lang="en-US" dirty="0"/>
              <a:t>DVI</a:t>
            </a:r>
          </a:p>
          <a:p>
            <a:pPr lvl="1">
              <a:spcAft>
                <a:spcPts val="1800"/>
              </a:spcAft>
            </a:pPr>
            <a:r>
              <a:rPr lang="el-GR" dirty="0" smtClean="0"/>
              <a:t>Προσαρμογέας </a:t>
            </a:r>
            <a:r>
              <a:rPr lang="en-US" dirty="0" smtClean="0"/>
              <a:t>DisplayPort </a:t>
            </a:r>
            <a:endParaRPr lang="en-US" dirty="0"/>
          </a:p>
        </p:txBody>
      </p:sp>
      <p:pic>
        <p:nvPicPr>
          <p:cNvPr id="4" name="Picture 3" descr="Figure shows a Video Card. The Video Card supports multiple monitors and multiple styles of ports like:&#10;• HDMI,&#10;• DVI&#10;• DisplayPort."/>
          <p:cNvPicPr>
            <a:picLocks noChangeAspect="1"/>
          </p:cNvPicPr>
          <p:nvPr/>
        </p:nvPicPr>
        <p:blipFill>
          <a:blip r:embed="rId3" cstate="print"/>
          <a:stretch>
            <a:fillRect/>
          </a:stretch>
        </p:blipFill>
        <p:spPr>
          <a:xfrm>
            <a:off x="4558221" y="2248565"/>
            <a:ext cx="4280979" cy="3695035"/>
          </a:xfrm>
          <a:prstGeom prst="rect">
            <a:avLst/>
          </a:prstGeom>
        </p:spPr>
      </p:pic>
    </p:spTree>
    <p:extLst>
      <p:ext uri="{BB962C8B-B14F-4D97-AF65-F5344CB8AC3E}">
        <p14:creationId xmlns:p14="http://schemas.microsoft.com/office/powerpoint/2010/main" xmlns="" val="35033342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0"/>
              </a:spcBef>
              <a:spcAft>
                <a:spcPts val="1200"/>
              </a:spcAft>
              <a:defRPr/>
            </a:pPr>
            <a:r>
              <a:rPr lang="el-GR" dirty="0" smtClean="0"/>
              <a:t>Μνήμη βίντεο</a:t>
            </a:r>
            <a:endParaRPr lang="en-US" dirty="0">
              <a:solidFill>
                <a:schemeClr val="bg2"/>
              </a:solidFill>
            </a:endParaRPr>
          </a:p>
          <a:p>
            <a:pPr>
              <a:spcAft>
                <a:spcPts val="1200"/>
              </a:spcAft>
              <a:defRPr/>
            </a:pPr>
            <a:r>
              <a:rPr lang="el-GR" dirty="0"/>
              <a:t>Π</a:t>
            </a:r>
            <a:r>
              <a:rPr lang="el-GR" dirty="0" smtClean="0"/>
              <a:t>αράθυρο </a:t>
            </a:r>
            <a:r>
              <a:rPr lang="el-GR" dirty="0"/>
              <a:t>διαλόγου «Ανάλυση οθόνης»</a:t>
            </a:r>
            <a:endParaRPr lang="en-US" dirty="0">
              <a:solidFill>
                <a:schemeClr val="bg2"/>
              </a:solidFill>
            </a:endParaRPr>
          </a:p>
          <a:p>
            <a:pPr lvl="1">
              <a:spcAft>
                <a:spcPts val="1200"/>
              </a:spcAft>
            </a:pPr>
            <a:r>
              <a:rPr lang="el-GR" dirty="0" smtClean="0"/>
              <a:t>«Ρυθμίσεις </a:t>
            </a:r>
            <a:r>
              <a:rPr lang="el-GR" dirty="0"/>
              <a:t>για προχωρημένους» </a:t>
            </a:r>
            <a:endParaRPr lang="en-US" dirty="0"/>
          </a:p>
          <a:p>
            <a:pPr>
              <a:spcAft>
                <a:spcPts val="1200"/>
              </a:spcAft>
              <a:defRPr/>
            </a:pPr>
            <a:r>
              <a:rPr lang="el-GR" dirty="0"/>
              <a:t>Μ</a:t>
            </a:r>
            <a:r>
              <a:rPr lang="el-GR" dirty="0" smtClean="0"/>
              <a:t>ονάδα </a:t>
            </a:r>
            <a:r>
              <a:rPr lang="el-GR" dirty="0"/>
              <a:t>επεξεργασίας γραφικών </a:t>
            </a:r>
            <a:r>
              <a:rPr lang="en-US" dirty="0" smtClean="0">
                <a:solidFill>
                  <a:schemeClr val="bg2"/>
                </a:solidFill>
              </a:rPr>
              <a:t> </a:t>
            </a:r>
            <a:r>
              <a:rPr lang="en-US" dirty="0">
                <a:solidFill>
                  <a:schemeClr val="bg2"/>
                </a:solidFill>
              </a:rPr>
              <a:t>(GPU)</a:t>
            </a:r>
          </a:p>
        </p:txBody>
      </p:sp>
      <p:pic>
        <p:nvPicPr>
          <p:cNvPr id="5" name="Picture 4" descr="It shows that with the presence of GPU, the CPU redirects processing of images, videos to GPU. It frees up the CPU to work upon other system demands."/>
          <p:cNvPicPr>
            <a:picLocks noChangeAspect="1"/>
          </p:cNvPicPr>
          <p:nvPr/>
        </p:nvPicPr>
        <p:blipFill>
          <a:blip r:embed="rId3" cstate="print"/>
          <a:stretch>
            <a:fillRect/>
          </a:stretch>
        </p:blipFill>
        <p:spPr>
          <a:xfrm>
            <a:off x="1096120" y="4132759"/>
            <a:ext cx="7408959" cy="2344241"/>
          </a:xfrm>
          <a:prstGeom prst="rect">
            <a:avLst/>
          </a:prstGeom>
        </p:spPr>
      </p:pic>
      <p:sp>
        <p:nvSpPr>
          <p:cNvPr id="6" name="Title 1"/>
          <p:cNvSpPr>
            <a:spLocks noGrp="1"/>
          </p:cNvSpPr>
          <p:nvPr>
            <p:ph type="title"/>
          </p:nvPr>
        </p:nvSpPr>
        <p:spPr>
          <a:xfrm>
            <a:off x="457200" y="0"/>
            <a:ext cx="8686800" cy="1600200"/>
          </a:xfrm>
        </p:spPr>
        <p:txBody>
          <a:bodyPr>
            <a:normAutofit/>
          </a:bodyPr>
          <a:lstStyle/>
          <a:p>
            <a:r>
              <a:rPr lang="el-GR" dirty="0" smtClean="0"/>
              <a:t>Αποτίμηση </a:t>
            </a:r>
            <a:r>
              <a:rPr lang="el-GR" dirty="0"/>
              <a:t>υποσυστημάτων </a:t>
            </a:r>
            <a:r>
              <a:rPr lang="el-GR" dirty="0" smtClean="0"/>
              <a:t>μέσων</a:t>
            </a:r>
            <a:r>
              <a:rPr lang="en-US" sz="2325" dirty="0"/>
              <a:t/>
            </a:r>
            <a:br>
              <a:rPr lang="en-US" sz="2325" dirty="0"/>
            </a:br>
            <a:r>
              <a:rPr lang="el-GR" sz="3200" dirty="0" smtClean="0"/>
              <a:t>Κάρτες γραφικών</a:t>
            </a:r>
            <a:r>
              <a:rPr lang="en-US" sz="3200" dirty="0" smtClean="0"/>
              <a:t> (</a:t>
            </a:r>
            <a:r>
              <a:rPr lang="el-GR" sz="3200" dirty="0" smtClean="0"/>
              <a:t>2</a:t>
            </a:r>
            <a:r>
              <a:rPr lang="en-US" sz="3200" dirty="0" smtClean="0"/>
              <a:t> </a:t>
            </a:r>
            <a:r>
              <a:rPr lang="el-GR" sz="3200" dirty="0" smtClean="0"/>
              <a:t>από</a:t>
            </a:r>
            <a:r>
              <a:rPr lang="en-US" sz="3200" dirty="0" smtClean="0"/>
              <a:t> </a:t>
            </a:r>
            <a:r>
              <a:rPr lang="en-US" sz="3200" dirty="0"/>
              <a:t>2) </a:t>
            </a:r>
            <a:r>
              <a:rPr lang="en-US" sz="2000" dirty="0" smtClean="0"/>
              <a:t>(</a:t>
            </a:r>
            <a:r>
              <a:rPr lang="el-GR" sz="2000" dirty="0" smtClean="0"/>
              <a:t>Στόχος</a:t>
            </a:r>
            <a:r>
              <a:rPr lang="en-US" sz="2000" dirty="0" smtClean="0"/>
              <a:t> </a:t>
            </a:r>
            <a:r>
              <a:rPr lang="en-US" sz="2000" dirty="0"/>
              <a:t>6.9)</a:t>
            </a:r>
            <a:endParaRPr lang="en-US" sz="2700" dirty="0"/>
          </a:p>
        </p:txBody>
      </p:sp>
    </p:spTree>
    <p:extLst>
      <p:ext uri="{BB962C8B-B14F-4D97-AF65-F5344CB8AC3E}">
        <p14:creationId xmlns:p14="http://schemas.microsoft.com/office/powerpoint/2010/main" xmlns="" val="11970229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1828800"/>
            <a:ext cx="9144000" cy="805991"/>
          </a:xfrm>
        </p:spPr>
        <p:txBody>
          <a:bodyPr anchor="ctr">
            <a:normAutofit fontScale="90000"/>
          </a:bodyPr>
          <a:lstStyle/>
          <a:p>
            <a:pPr algn="ctr"/>
            <a:r>
              <a:rPr lang="el-GR" i="1" dirty="0" smtClean="0">
                <a:solidFill>
                  <a:schemeClr val="tx1"/>
                </a:solidFill>
              </a:rPr>
              <a:t>Αποτίμηση </a:t>
            </a:r>
            <a:r>
              <a:rPr lang="el-GR" i="1" dirty="0">
                <a:solidFill>
                  <a:schemeClr val="tx1"/>
                </a:solidFill>
              </a:rPr>
              <a:t>βασικών υποσυστημάτων</a:t>
            </a:r>
            <a:br>
              <a:rPr lang="el-GR" i="1" dirty="0">
                <a:solidFill>
                  <a:schemeClr val="tx1"/>
                </a:solidFill>
              </a:rPr>
            </a:br>
            <a:endParaRPr lang="en-US" b="1" i="1" dirty="0">
              <a:solidFill>
                <a:schemeClr val="tx1"/>
              </a:solidFill>
            </a:endParaRPr>
          </a:p>
        </p:txBody>
      </p:sp>
      <p:sp>
        <p:nvSpPr>
          <p:cNvPr id="7" name="Subtitle 6"/>
          <p:cNvSpPr>
            <a:spLocks noGrp="1"/>
          </p:cNvSpPr>
          <p:nvPr>
            <p:ph type="subTitle" idx="1"/>
          </p:nvPr>
        </p:nvSpPr>
        <p:spPr>
          <a:xfrm>
            <a:off x="457201" y="3124200"/>
            <a:ext cx="8686800" cy="2209800"/>
          </a:xfrm>
        </p:spPr>
        <p:txBody>
          <a:bodyPr>
            <a:noAutofit/>
          </a:bodyPr>
          <a:lstStyle/>
          <a:p>
            <a:pPr marL="342900" indent="-342900">
              <a:spcAft>
                <a:spcPts val="2400"/>
              </a:spcAft>
              <a:buFont typeface="Arial" panose="020B0604020202020204" pitchFamily="34" charset="0"/>
              <a:buChar char="•"/>
            </a:pPr>
            <a:r>
              <a:rPr lang="el-GR" sz="2800" dirty="0" smtClean="0"/>
              <a:t>Η ιδανική ψηφιακή συσκευή σας</a:t>
            </a:r>
            <a:endParaRPr lang="en-US" sz="2800" dirty="0"/>
          </a:p>
          <a:p>
            <a:pPr marL="342900" indent="-342900">
              <a:spcAft>
                <a:spcPts val="2400"/>
              </a:spcAft>
              <a:buFont typeface="Arial" panose="020B0604020202020204" pitchFamily="34" charset="0"/>
              <a:buChar char="•"/>
            </a:pPr>
            <a:r>
              <a:rPr lang="el-GR" sz="2800" dirty="0" smtClean="0"/>
              <a:t>Αποτίμηση </a:t>
            </a:r>
            <a:r>
              <a:rPr lang="el-GR" sz="2800" dirty="0"/>
              <a:t>του υποσυστήματος της CPU </a:t>
            </a:r>
            <a:endParaRPr lang="en-US" sz="2800" dirty="0"/>
          </a:p>
          <a:p>
            <a:pPr marL="342900" indent="-342900">
              <a:spcAft>
                <a:spcPts val="2400"/>
              </a:spcAft>
              <a:buFont typeface="Arial" panose="020B0604020202020204" pitchFamily="34" charset="0"/>
              <a:buChar char="•"/>
            </a:pPr>
            <a:r>
              <a:rPr lang="el-GR" sz="2800" dirty="0" smtClean="0"/>
              <a:t>Αποτίμηση </a:t>
            </a:r>
            <a:r>
              <a:rPr lang="el-GR" sz="2800" dirty="0"/>
              <a:t>του υποσυστήματος μνήμης </a:t>
            </a:r>
            <a:endParaRPr lang="en-US" sz="2800" dirty="0"/>
          </a:p>
        </p:txBody>
      </p:sp>
    </p:spTree>
    <p:extLst>
      <p:ext uri="{BB962C8B-B14F-4D97-AF65-F5344CB8AC3E}">
        <p14:creationId xmlns:p14="http://schemas.microsoft.com/office/powerpoint/2010/main" xmlns="" val="42111382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600200"/>
          </a:xfrm>
        </p:spPr>
        <p:txBody>
          <a:bodyPr>
            <a:normAutofit/>
          </a:bodyPr>
          <a:lstStyle/>
          <a:p>
            <a:r>
              <a:rPr lang="el-GR" dirty="0" smtClean="0"/>
              <a:t>Αποτίμηση </a:t>
            </a:r>
            <a:r>
              <a:rPr lang="el-GR" dirty="0"/>
              <a:t>υποσυστημάτων μέσων</a:t>
            </a:r>
            <a:r>
              <a:rPr lang="en-US" sz="3000" dirty="0"/>
              <a:t/>
            </a:r>
            <a:br>
              <a:rPr lang="en-US" sz="3000" dirty="0"/>
            </a:br>
            <a:r>
              <a:rPr lang="el-GR" sz="3200" dirty="0" smtClean="0"/>
              <a:t>Κάρτες ήχου</a:t>
            </a:r>
            <a:r>
              <a:rPr lang="en-US" sz="3200" dirty="0" smtClean="0"/>
              <a:t> </a:t>
            </a:r>
            <a:r>
              <a:rPr lang="en-US" sz="2000" dirty="0" smtClean="0"/>
              <a:t>(</a:t>
            </a:r>
            <a:r>
              <a:rPr lang="el-GR" sz="2000" dirty="0" smtClean="0"/>
              <a:t>Στόχος</a:t>
            </a:r>
            <a:r>
              <a:rPr lang="en-US" sz="2000" dirty="0" smtClean="0"/>
              <a:t> </a:t>
            </a:r>
            <a:r>
              <a:rPr lang="en-US" sz="2000" dirty="0"/>
              <a:t>6.10)</a:t>
            </a:r>
            <a:endParaRPr lang="en-US" sz="2700" dirty="0"/>
          </a:p>
        </p:txBody>
      </p:sp>
      <p:sp>
        <p:nvSpPr>
          <p:cNvPr id="3" name="Content Placeholder 2"/>
          <p:cNvSpPr>
            <a:spLocks noGrp="1"/>
          </p:cNvSpPr>
          <p:nvPr>
            <p:ph idx="1"/>
          </p:nvPr>
        </p:nvSpPr>
        <p:spPr>
          <a:xfrm>
            <a:off x="457200" y="1600200"/>
            <a:ext cx="5715000" cy="4525963"/>
          </a:xfrm>
        </p:spPr>
        <p:txBody>
          <a:bodyPr>
            <a:normAutofit/>
          </a:bodyPr>
          <a:lstStyle/>
          <a:p>
            <a:pPr>
              <a:spcBef>
                <a:spcPts val="0"/>
              </a:spcBef>
              <a:spcAft>
                <a:spcPts val="1800"/>
              </a:spcAft>
              <a:defRPr/>
            </a:pPr>
            <a:r>
              <a:rPr lang="el-GR" dirty="0" smtClean="0"/>
              <a:t>Ηχεία και κάρτα ήχου</a:t>
            </a:r>
            <a:endParaRPr lang="en-US" dirty="0">
              <a:solidFill>
                <a:schemeClr val="bg2"/>
              </a:solidFill>
            </a:endParaRPr>
          </a:p>
          <a:p>
            <a:pPr>
              <a:spcBef>
                <a:spcPts val="0"/>
              </a:spcBef>
              <a:spcAft>
                <a:spcPts val="1800"/>
              </a:spcAft>
              <a:defRPr/>
            </a:pPr>
            <a:r>
              <a:rPr lang="el-GR" dirty="0" smtClean="0"/>
              <a:t>Τεχνολογία ήχου </a:t>
            </a:r>
            <a:r>
              <a:rPr lang="en-US" dirty="0" smtClean="0">
                <a:solidFill>
                  <a:schemeClr val="bg2"/>
                </a:solidFill>
              </a:rPr>
              <a:t>3-D</a:t>
            </a:r>
            <a:endParaRPr lang="en-US" dirty="0">
              <a:solidFill>
                <a:schemeClr val="bg2"/>
              </a:solidFill>
            </a:endParaRPr>
          </a:p>
          <a:p>
            <a:pPr>
              <a:spcBef>
                <a:spcPts val="0"/>
              </a:spcBef>
              <a:spcAft>
                <a:spcPts val="1800"/>
              </a:spcAft>
              <a:defRPr/>
            </a:pPr>
            <a:r>
              <a:rPr lang="el-GR" dirty="0" smtClean="0">
                <a:solidFill>
                  <a:schemeClr val="bg2"/>
                </a:solidFill>
              </a:rPr>
              <a:t>Ήχος </a:t>
            </a:r>
            <a:r>
              <a:rPr lang="en-US" dirty="0"/>
              <a:t>s</a:t>
            </a:r>
            <a:r>
              <a:rPr lang="en-US" dirty="0" smtClean="0">
                <a:solidFill>
                  <a:schemeClr val="bg2"/>
                </a:solidFill>
              </a:rPr>
              <a:t>urround</a:t>
            </a:r>
            <a:endParaRPr lang="en-US" dirty="0">
              <a:solidFill>
                <a:schemeClr val="bg2"/>
              </a:solidFill>
            </a:endParaRPr>
          </a:p>
          <a:p>
            <a:pPr>
              <a:spcBef>
                <a:spcPts val="0"/>
              </a:spcBef>
              <a:spcAft>
                <a:spcPts val="1800"/>
              </a:spcAft>
              <a:defRPr/>
            </a:pPr>
            <a:r>
              <a:rPr lang="en-US" dirty="0">
                <a:solidFill>
                  <a:schemeClr val="bg2"/>
                </a:solidFill>
              </a:rPr>
              <a:t>Dolby Digital 7.1 </a:t>
            </a:r>
          </a:p>
        </p:txBody>
      </p:sp>
      <p:pic>
        <p:nvPicPr>
          <p:cNvPr id="4" name="Εικόνα 3"/>
          <p:cNvPicPr>
            <a:picLocks noChangeAspect="1"/>
          </p:cNvPicPr>
          <p:nvPr/>
        </p:nvPicPr>
        <p:blipFill rotWithShape="1">
          <a:blip r:embed="rId3" cstate="print"/>
          <a:srcRect l="25000" t="40020" r="43332" b="5137"/>
          <a:stretch/>
        </p:blipFill>
        <p:spPr>
          <a:xfrm>
            <a:off x="4648199" y="2438400"/>
            <a:ext cx="4399783" cy="4284000"/>
          </a:xfrm>
          <a:prstGeom prst="rect">
            <a:avLst/>
          </a:prstGeom>
        </p:spPr>
      </p:pic>
    </p:spTree>
    <p:extLst>
      <p:ext uri="{BB962C8B-B14F-4D97-AF65-F5344CB8AC3E}">
        <p14:creationId xmlns:p14="http://schemas.microsoft.com/office/powerpoint/2010/main" xmlns="" val="39314131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0"/>
            <a:ext cx="8686800" cy="1600200"/>
          </a:xfrm>
        </p:spPr>
        <p:txBody>
          <a:bodyPr>
            <a:normAutofit fontScale="90000"/>
          </a:bodyPr>
          <a:lstStyle/>
          <a:p>
            <a:pPr>
              <a:defRPr/>
            </a:pPr>
            <a:r>
              <a:rPr lang="el-GR" sz="3500" dirty="0" smtClean="0"/>
              <a:t>Αποτίμηση </a:t>
            </a:r>
            <a:r>
              <a:rPr lang="el-GR" sz="3500" dirty="0"/>
              <a:t>της αξιοπιστίας του συστήματος και συνέχεια</a:t>
            </a:r>
            <a:r>
              <a:rPr lang="en-US" sz="2400" dirty="0"/>
              <a:t/>
            </a:r>
            <a:br>
              <a:rPr lang="en-US" sz="2400" dirty="0"/>
            </a:br>
            <a:r>
              <a:rPr lang="el-GR" sz="3200" dirty="0" smtClean="0"/>
              <a:t>Διατήρηση </a:t>
            </a:r>
            <a:r>
              <a:rPr lang="el-GR" sz="3200" dirty="0"/>
              <a:t>της αξιοπιστίας του </a:t>
            </a:r>
            <a:r>
              <a:rPr lang="el-GR" sz="3200" dirty="0" smtClean="0"/>
              <a:t>συστήματος </a:t>
            </a:r>
            <a:r>
              <a:rPr lang="en-US" sz="2000" dirty="0" smtClean="0"/>
              <a:t>(</a:t>
            </a:r>
            <a:r>
              <a:rPr lang="el-GR" sz="2000" dirty="0" smtClean="0"/>
              <a:t>Στόχος</a:t>
            </a:r>
            <a:r>
              <a:rPr lang="en-US" sz="2000" dirty="0" smtClean="0"/>
              <a:t> </a:t>
            </a:r>
            <a:r>
              <a:rPr lang="en-US" sz="2000" dirty="0"/>
              <a:t>6.11)</a:t>
            </a:r>
            <a:endParaRPr lang="en-US" sz="2700" dirty="0"/>
          </a:p>
        </p:txBody>
      </p:sp>
      <p:sp>
        <p:nvSpPr>
          <p:cNvPr id="126979" name="Rectangle 3"/>
          <p:cNvSpPr>
            <a:spLocks noGrp="1" noChangeArrowheads="1"/>
          </p:cNvSpPr>
          <p:nvPr>
            <p:ph idx="1"/>
          </p:nvPr>
        </p:nvSpPr>
        <p:spPr>
          <a:xfrm>
            <a:off x="457200" y="1600200"/>
            <a:ext cx="8229600" cy="5105400"/>
          </a:xfrm>
        </p:spPr>
        <p:txBody>
          <a:bodyPr/>
          <a:lstStyle/>
          <a:p>
            <a:pPr>
              <a:spcBef>
                <a:spcPts val="0"/>
              </a:spcBef>
              <a:defRPr/>
            </a:pPr>
            <a:r>
              <a:rPr lang="el-GR" sz="2800" dirty="0" smtClean="0"/>
              <a:t>Αξιοπιστία</a:t>
            </a:r>
            <a:endParaRPr lang="en-US" sz="2800" dirty="0">
              <a:solidFill>
                <a:schemeClr val="bg2"/>
              </a:solidFill>
            </a:endParaRPr>
          </a:p>
          <a:p>
            <a:pPr lvl="1">
              <a:defRPr/>
            </a:pPr>
            <a:r>
              <a:rPr lang="el-GR" sz="2600" dirty="0"/>
              <a:t>Λ</a:t>
            </a:r>
            <a:r>
              <a:rPr lang="el-GR" sz="2600" dirty="0" smtClean="0"/>
              <a:t>ογισμικό </a:t>
            </a:r>
            <a:r>
              <a:rPr lang="el-GR" sz="2600" dirty="0"/>
              <a:t>αντιμετώπισης ιών</a:t>
            </a:r>
            <a:endParaRPr lang="en-US" sz="2600" dirty="0">
              <a:effectLst/>
            </a:endParaRPr>
          </a:p>
          <a:p>
            <a:pPr lvl="1">
              <a:spcBef>
                <a:spcPts val="0"/>
              </a:spcBef>
              <a:defRPr/>
            </a:pPr>
            <a:r>
              <a:rPr lang="el-GR" sz="2600" dirty="0" smtClean="0"/>
              <a:t>Προγράμματα απομάκρυνσης </a:t>
            </a:r>
            <a:r>
              <a:rPr lang="en-US" sz="2600" dirty="0" smtClean="0"/>
              <a:t>spyware </a:t>
            </a:r>
            <a:r>
              <a:rPr lang="el-GR" sz="2600" dirty="0" smtClean="0"/>
              <a:t>και</a:t>
            </a:r>
            <a:r>
              <a:rPr lang="en-US" sz="2600" dirty="0" smtClean="0"/>
              <a:t> </a:t>
            </a:r>
            <a:r>
              <a:rPr lang="en-US" sz="2600" dirty="0"/>
              <a:t>adware</a:t>
            </a:r>
          </a:p>
          <a:p>
            <a:pPr lvl="1">
              <a:defRPr/>
            </a:pPr>
            <a:r>
              <a:rPr lang="el-GR" sz="2600" dirty="0" smtClean="0"/>
              <a:t>Διαγράψτε </a:t>
            </a:r>
            <a:r>
              <a:rPr lang="el-GR" sz="2600" dirty="0"/>
              <a:t>αρχεία που δεν χρειάζεστε</a:t>
            </a:r>
            <a:endParaRPr lang="en-US" sz="2600" dirty="0">
              <a:effectLst/>
            </a:endParaRPr>
          </a:p>
          <a:p>
            <a:pPr lvl="1">
              <a:defRPr/>
            </a:pPr>
            <a:r>
              <a:rPr lang="el-GR" sz="2600" dirty="0"/>
              <a:t>Εκτελέστε το βοηθητικό πρόγραμμα «Ανασυγκρότηση δίσκου» </a:t>
            </a:r>
            <a:endParaRPr lang="en-US" sz="2600" dirty="0" smtClean="0"/>
          </a:p>
          <a:p>
            <a:pPr lvl="1">
              <a:defRPr/>
            </a:pPr>
            <a:r>
              <a:rPr lang="el-GR" sz="2600" dirty="0" smtClean="0"/>
              <a:t>Αυτοματοποιήστε </a:t>
            </a:r>
            <a:r>
              <a:rPr lang="el-GR" sz="2600" dirty="0"/>
              <a:t>τα βασικά βοηθητικά προγράμματα</a:t>
            </a:r>
            <a:endParaRPr lang="en-US" sz="2600" dirty="0">
              <a:effectLst/>
            </a:endParaRPr>
          </a:p>
          <a:p>
            <a:pPr>
              <a:spcBef>
                <a:spcPts val="0"/>
              </a:spcBef>
              <a:defRPr/>
            </a:pPr>
            <a:r>
              <a:rPr lang="el-GR" sz="2800" dirty="0" smtClean="0"/>
              <a:t>Κατάρρευση συστήματος</a:t>
            </a:r>
            <a:endParaRPr lang="en-US" sz="2800" dirty="0">
              <a:solidFill>
                <a:schemeClr val="bg2"/>
              </a:solidFill>
            </a:endParaRPr>
          </a:p>
          <a:p>
            <a:pPr lvl="1">
              <a:spcBef>
                <a:spcPts val="0"/>
              </a:spcBef>
              <a:defRPr/>
            </a:pPr>
            <a:r>
              <a:rPr lang="el-GR" sz="2600" dirty="0" smtClean="0"/>
              <a:t>Δοκιμάστε την «Επαναφορά συστήματος»</a:t>
            </a:r>
            <a:endParaRPr lang="en-US" sz="2600" dirty="0"/>
          </a:p>
          <a:p>
            <a:pPr lvl="1">
              <a:spcBef>
                <a:spcPts val="0"/>
              </a:spcBef>
              <a:defRPr/>
            </a:pPr>
            <a:r>
              <a:rPr lang="el-GR" sz="2600" dirty="0" smtClean="0"/>
              <a:t>Εγκαταστήστε όλες τις ενημερώσεις</a:t>
            </a:r>
            <a:endParaRPr lang="en-US" sz="2600" dirty="0">
              <a:effectLst/>
            </a:endParaRPr>
          </a:p>
        </p:txBody>
      </p:sp>
    </p:spTree>
    <p:extLst>
      <p:ext uri="{BB962C8B-B14F-4D97-AF65-F5344CB8AC3E}">
        <p14:creationId xmlns:p14="http://schemas.microsoft.com/office/powerpoint/2010/main" xmlns="" val="39415179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5" name="Rectangle 3"/>
          <p:cNvSpPr>
            <a:spLocks noGrp="1" noChangeArrowheads="1"/>
          </p:cNvSpPr>
          <p:nvPr>
            <p:ph type="title"/>
          </p:nvPr>
        </p:nvSpPr>
        <p:spPr>
          <a:xfrm>
            <a:off x="457200" y="0"/>
            <a:ext cx="8686800" cy="1596955"/>
          </a:xfrm>
        </p:spPr>
        <p:txBody>
          <a:bodyPr>
            <a:normAutofit fontScale="90000"/>
          </a:bodyPr>
          <a:lstStyle/>
          <a:p>
            <a:pPr>
              <a:defRPr/>
            </a:pPr>
            <a:r>
              <a:rPr lang="el-GR" sz="3500" dirty="0" smtClean="0"/>
              <a:t>Αποτίμηση </a:t>
            </a:r>
            <a:r>
              <a:rPr lang="el-GR" sz="3500" dirty="0"/>
              <a:t>της αξιοπιστίας του συστήματος και </a:t>
            </a:r>
            <a:r>
              <a:rPr lang="el-GR" sz="3500" dirty="0" smtClean="0"/>
              <a:t>συνέχεια</a:t>
            </a:r>
            <a:r>
              <a:rPr lang="en-US" sz="3500" dirty="0">
                <a:effectLst/>
              </a:rPr>
              <a:t/>
            </a:r>
            <a:br>
              <a:rPr lang="en-US" sz="3500" dirty="0">
                <a:effectLst/>
              </a:rPr>
            </a:br>
            <a:r>
              <a:rPr lang="el-GR" sz="3200" dirty="0" smtClean="0"/>
              <a:t>Απαλλαγείτε </a:t>
            </a:r>
            <a:r>
              <a:rPr lang="el-GR" sz="3200" dirty="0"/>
              <a:t>από τον παλιό υπολογιστή σας </a:t>
            </a:r>
            <a:r>
              <a:rPr lang="en-US" sz="2000" dirty="0" smtClean="0"/>
              <a:t>(</a:t>
            </a:r>
            <a:r>
              <a:rPr lang="el-GR" sz="2000" dirty="0" smtClean="0"/>
              <a:t>Στόχος</a:t>
            </a:r>
            <a:r>
              <a:rPr lang="en-US" sz="2000" dirty="0" smtClean="0"/>
              <a:t> </a:t>
            </a:r>
            <a:r>
              <a:rPr lang="en-US" sz="2000" dirty="0"/>
              <a:t>6.12)</a:t>
            </a:r>
            <a:endParaRPr lang="en-US" dirty="0">
              <a:effectLst/>
            </a:endParaRPr>
          </a:p>
        </p:txBody>
      </p:sp>
      <p:sp>
        <p:nvSpPr>
          <p:cNvPr id="131076" name="Rectangle 4"/>
          <p:cNvSpPr>
            <a:spLocks noGrp="1" noChangeArrowheads="1"/>
          </p:cNvSpPr>
          <p:nvPr>
            <p:ph idx="1"/>
          </p:nvPr>
        </p:nvSpPr>
        <p:spPr>
          <a:xfrm>
            <a:off x="381000" y="1676400"/>
            <a:ext cx="4572000" cy="5257800"/>
          </a:xfrm>
        </p:spPr>
        <p:txBody>
          <a:bodyPr>
            <a:normAutofit fontScale="85000" lnSpcReduction="20000"/>
          </a:bodyPr>
          <a:lstStyle/>
          <a:p>
            <a:pPr>
              <a:lnSpc>
                <a:spcPct val="120000"/>
              </a:lnSpc>
              <a:spcBef>
                <a:spcPts val="0"/>
              </a:spcBef>
              <a:spcAft>
                <a:spcPts val="1800"/>
              </a:spcAft>
              <a:defRPr/>
            </a:pPr>
            <a:r>
              <a:rPr lang="el-GR" dirty="0" smtClean="0"/>
              <a:t>Πλεονεκτήματα από τη διατήρηση δύο υπολογιστών</a:t>
            </a:r>
            <a:endParaRPr lang="en-US" dirty="0">
              <a:solidFill>
                <a:schemeClr val="bg2"/>
              </a:solidFill>
            </a:endParaRPr>
          </a:p>
          <a:p>
            <a:pPr>
              <a:lnSpc>
                <a:spcPct val="120000"/>
              </a:lnSpc>
              <a:spcBef>
                <a:spcPts val="0"/>
              </a:spcBef>
              <a:spcAft>
                <a:spcPts val="1800"/>
              </a:spcAft>
              <a:defRPr/>
            </a:pPr>
            <a:r>
              <a:rPr lang="el-GR" dirty="0" smtClean="0"/>
              <a:t>Επίδραση στο περιβάλλον</a:t>
            </a:r>
            <a:endParaRPr lang="en-US" dirty="0">
              <a:solidFill>
                <a:schemeClr val="bg2"/>
              </a:solidFill>
            </a:endParaRPr>
          </a:p>
          <a:p>
            <a:pPr lvl="1">
              <a:lnSpc>
                <a:spcPct val="120000"/>
              </a:lnSpc>
              <a:spcAft>
                <a:spcPts val="1800"/>
              </a:spcAft>
            </a:pPr>
            <a:r>
              <a:rPr lang="el-GR" dirty="0" smtClean="0"/>
              <a:t>Υδράργυρος</a:t>
            </a:r>
            <a:endParaRPr lang="en-US" dirty="0">
              <a:effectLst/>
            </a:endParaRPr>
          </a:p>
          <a:p>
            <a:pPr lvl="1">
              <a:lnSpc>
                <a:spcPct val="120000"/>
              </a:lnSpc>
              <a:spcAft>
                <a:spcPts val="1800"/>
              </a:spcAft>
            </a:pPr>
            <a:r>
              <a:rPr lang="el-GR" dirty="0" smtClean="0"/>
              <a:t>Κάδμιο</a:t>
            </a:r>
            <a:endParaRPr lang="en-US" dirty="0"/>
          </a:p>
          <a:p>
            <a:pPr>
              <a:lnSpc>
                <a:spcPct val="120000"/>
              </a:lnSpc>
              <a:spcBef>
                <a:spcPts val="0"/>
              </a:spcBef>
              <a:spcAft>
                <a:spcPts val="1800"/>
              </a:spcAft>
              <a:defRPr/>
            </a:pPr>
            <a:r>
              <a:rPr lang="el-GR" dirty="0" smtClean="0"/>
              <a:t>Δωρεά</a:t>
            </a:r>
            <a:endParaRPr lang="en-US" dirty="0">
              <a:solidFill>
                <a:schemeClr val="bg2"/>
              </a:solidFill>
            </a:endParaRPr>
          </a:p>
          <a:p>
            <a:pPr lvl="1">
              <a:lnSpc>
                <a:spcPct val="120000"/>
              </a:lnSpc>
              <a:spcAft>
                <a:spcPts val="1800"/>
              </a:spcAft>
            </a:pPr>
            <a:r>
              <a:rPr lang="el-GR" dirty="0" smtClean="0">
                <a:latin typeface="Arial" panose="020B0604020202020204" pitchFamily="34" charset="0"/>
                <a:cs typeface="Arial" panose="020B0604020202020204" pitchFamily="34" charset="0"/>
              </a:rPr>
              <a:t>Αφαιρέστε </a:t>
            </a:r>
            <a:r>
              <a:rPr lang="el-GR" dirty="0">
                <a:latin typeface="Arial" panose="020B0604020202020204" pitchFamily="34" charset="0"/>
                <a:cs typeface="Arial" panose="020B0604020202020204" pitchFamily="34" charset="0"/>
              </a:rPr>
              <a:t>προσεκτικά όλα τα δεδομένα από τον σκληρό σας </a:t>
            </a:r>
            <a:r>
              <a:rPr lang="el-GR" dirty="0" smtClean="0">
                <a:latin typeface="Arial" panose="020B0604020202020204" pitchFamily="34" charset="0"/>
                <a:cs typeface="Arial" panose="020B0604020202020204" pitchFamily="34" charset="0"/>
              </a:rPr>
              <a:t>δίσκο</a:t>
            </a:r>
            <a:endParaRPr lang="en-US" sz="1600" dirty="0"/>
          </a:p>
        </p:txBody>
      </p:sp>
      <p:pic>
        <p:nvPicPr>
          <p:cNvPr id="2" name="Picture 1"/>
          <p:cNvPicPr>
            <a:picLocks noChangeAspect="1"/>
          </p:cNvPicPr>
          <p:nvPr/>
        </p:nvPicPr>
        <p:blipFill>
          <a:blip r:embed="rId3" cstate="print"/>
          <a:stretch>
            <a:fillRect/>
          </a:stretch>
        </p:blipFill>
        <p:spPr>
          <a:xfrm>
            <a:off x="4842576" y="2362200"/>
            <a:ext cx="4225224" cy="2916000"/>
          </a:xfrm>
          <a:prstGeom prst="rect">
            <a:avLst/>
          </a:prstGeom>
        </p:spPr>
      </p:pic>
    </p:spTree>
    <p:extLst>
      <p:ext uri="{BB962C8B-B14F-4D97-AF65-F5344CB8AC3E}">
        <p14:creationId xmlns:p14="http://schemas.microsoft.com/office/powerpoint/2010/main" xmlns="" val="4912230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1259" y="4458372"/>
            <a:ext cx="8211854" cy="994172"/>
          </a:xfrm>
          <a:noFill/>
        </p:spPr>
        <p:txBody>
          <a:bodyPr>
            <a:normAutofit/>
          </a:bodyPr>
          <a:lstStyle/>
          <a:p>
            <a:r>
              <a:rPr lang="el-GR" sz="5400" dirty="0" smtClean="0">
                <a:solidFill>
                  <a:schemeClr val="tx1"/>
                </a:solidFill>
                <a:latin typeface="Arial Narrow" panose="020B0606020202030204" pitchFamily="34" charset="0"/>
              </a:rPr>
              <a:t>Ερωτήσεις</a:t>
            </a:r>
            <a:endParaRPr lang="en-US" sz="5400" dirty="0">
              <a:solidFill>
                <a:schemeClr val="tx1"/>
              </a:solidFill>
              <a:latin typeface="Arial Narrow" panose="020B0606020202030204" pitchFamily="34" charset="0"/>
            </a:endParaRPr>
          </a:p>
        </p:txBody>
      </p:sp>
      <p:sp>
        <p:nvSpPr>
          <p:cNvPr id="4" name="Oval Callout 3"/>
          <p:cNvSpPr/>
          <p:nvPr/>
        </p:nvSpPr>
        <p:spPr>
          <a:xfrm>
            <a:off x="3175930" y="1520927"/>
            <a:ext cx="2946494" cy="3019733"/>
          </a:xfrm>
          <a:prstGeom prst="wedgeEllipseCallout">
            <a:avLst>
              <a:gd name="adj1" fmla="val -53869"/>
              <a:gd name="adj2" fmla="val 5957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l-GR" sz="21525" dirty="0"/>
              <a:t>;</a:t>
            </a:r>
            <a:endParaRPr lang="en-US" sz="21525" dirty="0"/>
          </a:p>
        </p:txBody>
      </p:sp>
      <p:cxnSp>
        <p:nvCxnSpPr>
          <p:cNvPr id="7" name="Straight Connector 6"/>
          <p:cNvCxnSpPr/>
          <p:nvPr/>
        </p:nvCxnSpPr>
        <p:spPr>
          <a:xfrm>
            <a:off x="3429000" y="4953000"/>
            <a:ext cx="5182215" cy="2458"/>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a:off x="687141" y="5434781"/>
            <a:ext cx="7995973"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xmlns="" val="3368103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 Θέση περιεχομένου"/>
          <p:cNvSpPr txBox="1">
            <a:spLocks noGrp="1"/>
          </p:cNvSpPr>
          <p:nvPr>
            <p:ph sz="quarter" idx="1"/>
          </p:nvPr>
        </p:nvSpPr>
        <p:spPr>
          <a:xfrm>
            <a:off x="762000" y="1981200"/>
            <a:ext cx="7772400" cy="2016125"/>
          </a:xfrm>
          <a:ln>
            <a:solidFill>
              <a:schemeClr val="accent6">
                <a:lumMod val="75000"/>
              </a:schemeClr>
            </a:solidFill>
          </a:ln>
        </p:spPr>
        <p:txBody>
          <a:bodyPr>
            <a:spAutoFit/>
          </a:bodyPr>
          <a:lstStyle/>
          <a:p>
            <a:pPr marL="0" indent="0" algn="ctr">
              <a:buFont typeface="Wingdings 2" pitchFamily="18" charset="2"/>
              <a:buNone/>
              <a:defRPr/>
            </a:pPr>
            <a:r>
              <a:rPr lang="el-GR" sz="2400" smtClean="0">
                <a:solidFill>
                  <a:srgbClr val="1C4853"/>
                </a:solidFill>
                <a:latin typeface="Calibri" pitchFamily="34" charset="0"/>
                <a:ea typeface="ＭＳ Ｐゴシック" pitchFamily="34" charset="-128"/>
                <a:cs typeface="Calibri" pitchFamily="34"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endParaRPr lang="en-US" sz="2400" smtClean="0">
              <a:solidFill>
                <a:srgbClr val="1C4853"/>
              </a:solidFill>
              <a:latin typeface="Calibri" pitchFamily="34" charset="0"/>
              <a:ea typeface="ＭＳ Ｐゴシック" pitchFamily="34" charset="-128"/>
              <a:cs typeface="Calibri" pitchFamily="34" charset="0"/>
            </a:endParaRPr>
          </a:p>
          <a:p>
            <a:pPr marL="0" indent="0" algn="ctr">
              <a:buFont typeface="Wingdings 2" pitchFamily="18" charset="2"/>
              <a:buNone/>
              <a:defRPr/>
            </a:pPr>
            <a:r>
              <a:rPr lang="el-GR" sz="2400" smtClean="0">
                <a:solidFill>
                  <a:srgbClr val="1C4853"/>
                </a:solidFill>
                <a:latin typeface="Calibri" pitchFamily="34" charset="0"/>
                <a:ea typeface="ＭＳ Ｐゴシック" pitchFamily="34" charset="-128"/>
                <a:cs typeface="Calibri" pitchFamily="34" charset="0"/>
              </a:rPr>
              <a:t>(που έχει κυρωθεί με τον Ν. 100/1975)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l-GR" dirty="0" smtClean="0"/>
              <a:t>Η </a:t>
            </a:r>
            <a:r>
              <a:rPr lang="el-GR" dirty="0"/>
              <a:t>ιδανική ψηφιακή συσκευή σας</a:t>
            </a:r>
            <a:br>
              <a:rPr lang="el-GR" dirty="0"/>
            </a:br>
            <a:endParaRPr lang="en-US" dirty="0"/>
          </a:p>
        </p:txBody>
      </p:sp>
      <p:sp>
        <p:nvSpPr>
          <p:cNvPr id="7" name="Subtitle 6"/>
          <p:cNvSpPr>
            <a:spLocks noGrp="1"/>
          </p:cNvSpPr>
          <p:nvPr>
            <p:ph idx="1"/>
          </p:nvPr>
        </p:nvSpPr>
        <p:spPr/>
        <p:txBody>
          <a:bodyPr>
            <a:normAutofit/>
          </a:bodyPr>
          <a:lstStyle/>
          <a:p>
            <a:pPr marL="0" indent="0">
              <a:spcBef>
                <a:spcPts val="0"/>
              </a:spcBef>
              <a:spcAft>
                <a:spcPts val="1800"/>
              </a:spcAft>
              <a:buNone/>
            </a:pPr>
            <a:r>
              <a:rPr lang="el-GR" dirty="0" smtClean="0"/>
              <a:t>Στόχοι</a:t>
            </a:r>
            <a:endParaRPr lang="en-US" dirty="0">
              <a:solidFill>
                <a:schemeClr val="bg2"/>
              </a:solidFill>
            </a:endParaRPr>
          </a:p>
          <a:p>
            <a:pPr marL="1035558" indent="-692658">
              <a:spcAft>
                <a:spcPts val="1800"/>
              </a:spcAft>
              <a:buNone/>
            </a:pPr>
            <a:r>
              <a:rPr lang="en-US" sz="2800" dirty="0"/>
              <a:t>6.1  </a:t>
            </a:r>
            <a:r>
              <a:rPr lang="el-GR" sz="2800" dirty="0" smtClean="0"/>
              <a:t>Περιγραφή </a:t>
            </a:r>
            <a:r>
              <a:rPr lang="el-GR" sz="2800" dirty="0"/>
              <a:t>των αλλαγών στην απόδοση της </a:t>
            </a:r>
            <a:r>
              <a:rPr lang="el-GR" sz="2800" dirty="0" smtClean="0"/>
              <a:t>CPU τις </a:t>
            </a:r>
            <a:r>
              <a:rPr lang="el-GR" sz="2800" dirty="0"/>
              <a:t>τελευταίες δεκαετίες</a:t>
            </a:r>
            <a:r>
              <a:rPr lang="en-US" sz="2800" dirty="0" smtClean="0"/>
              <a:t>.</a:t>
            </a:r>
            <a:endParaRPr lang="en-US" sz="2800" dirty="0"/>
          </a:p>
          <a:p>
            <a:pPr marL="1035558" indent="-692658">
              <a:spcAft>
                <a:spcPts val="1800"/>
              </a:spcAft>
              <a:buNone/>
            </a:pPr>
            <a:r>
              <a:rPr lang="en-US" sz="2800" dirty="0"/>
              <a:t>6.2  </a:t>
            </a:r>
            <a:r>
              <a:rPr lang="el-GR" sz="2800" dirty="0" smtClean="0"/>
              <a:t>Σύγκριση </a:t>
            </a:r>
            <a:r>
              <a:rPr lang="el-GR" sz="2800" dirty="0"/>
              <a:t>διάφορων ψηφιακών συσκευών</a:t>
            </a:r>
            <a:r>
              <a:rPr lang="el-GR" sz="2800" dirty="0" smtClean="0"/>
              <a:t>.</a:t>
            </a:r>
            <a:endParaRPr lang="en-US" sz="2800" dirty="0"/>
          </a:p>
        </p:txBody>
      </p:sp>
    </p:spTree>
    <p:extLst>
      <p:ext uri="{BB962C8B-B14F-4D97-AF65-F5344CB8AC3E}">
        <p14:creationId xmlns:p14="http://schemas.microsoft.com/office/powerpoint/2010/main" xmlns="" val="861687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l-GR" dirty="0" smtClean="0"/>
              <a:t>Αποτίμηση του </a:t>
            </a:r>
            <a:r>
              <a:rPr lang="el-GR" dirty="0"/>
              <a:t>υποσυστήματος της </a:t>
            </a:r>
            <a:r>
              <a:rPr lang="en-US" dirty="0"/>
              <a:t>CPU</a:t>
            </a:r>
          </a:p>
        </p:txBody>
      </p:sp>
      <p:sp>
        <p:nvSpPr>
          <p:cNvPr id="7" name="Subtitle 6"/>
          <p:cNvSpPr>
            <a:spLocks noGrp="1"/>
          </p:cNvSpPr>
          <p:nvPr>
            <p:ph idx="1"/>
          </p:nvPr>
        </p:nvSpPr>
        <p:spPr/>
        <p:txBody>
          <a:bodyPr>
            <a:normAutofit/>
          </a:bodyPr>
          <a:lstStyle/>
          <a:p>
            <a:pPr marL="0" indent="0">
              <a:spcBef>
                <a:spcPts val="0"/>
              </a:spcBef>
              <a:spcAft>
                <a:spcPts val="1800"/>
              </a:spcAft>
              <a:buNone/>
            </a:pPr>
            <a:r>
              <a:rPr lang="el-GR" dirty="0" smtClean="0"/>
              <a:t>Στόχοι</a:t>
            </a:r>
            <a:endParaRPr lang="en-US" dirty="0">
              <a:solidFill>
                <a:schemeClr val="bg2"/>
              </a:solidFill>
            </a:endParaRPr>
          </a:p>
          <a:p>
            <a:pPr marL="1035558" indent="-692658">
              <a:spcAft>
                <a:spcPts val="1800"/>
              </a:spcAft>
              <a:buNone/>
            </a:pPr>
            <a:r>
              <a:rPr lang="en-US" sz="2800" dirty="0"/>
              <a:t>6.3  </a:t>
            </a:r>
            <a:r>
              <a:rPr lang="el-GR" sz="2800" dirty="0" smtClean="0"/>
              <a:t>Περιγραφή </a:t>
            </a:r>
            <a:r>
              <a:rPr lang="el-GR" sz="2800" dirty="0"/>
              <a:t>της σχεδίασης και της λειτουργίας μιας CPU. </a:t>
            </a:r>
            <a:endParaRPr lang="en-US" sz="2800" dirty="0"/>
          </a:p>
          <a:p>
            <a:pPr marL="1035558" indent="-692658">
              <a:spcAft>
                <a:spcPts val="1800"/>
              </a:spcAft>
              <a:buNone/>
            </a:pPr>
            <a:r>
              <a:rPr lang="en-US" sz="2800" dirty="0"/>
              <a:t>6.4  </a:t>
            </a:r>
            <a:r>
              <a:rPr lang="el-GR" sz="2800" dirty="0" smtClean="0"/>
              <a:t>Περιγραφή </a:t>
            </a:r>
            <a:r>
              <a:rPr lang="el-GR" sz="2800" dirty="0"/>
              <a:t>εργαλείων μέτρησης και αποτίμησης της απόδοσης της CPU</a:t>
            </a:r>
            <a:r>
              <a:rPr lang="en-US" sz="2800" dirty="0" smtClean="0"/>
              <a:t>.</a:t>
            </a:r>
            <a:endParaRPr lang="en-US" sz="2800" dirty="0"/>
          </a:p>
        </p:txBody>
      </p:sp>
    </p:spTree>
    <p:extLst>
      <p:ext uri="{BB962C8B-B14F-4D97-AF65-F5344CB8AC3E}">
        <p14:creationId xmlns:p14="http://schemas.microsoft.com/office/powerpoint/2010/main" xmlns="" val="29632115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l-GR" dirty="0" smtClean="0"/>
              <a:t>Αποτίμηση </a:t>
            </a:r>
            <a:r>
              <a:rPr lang="el-GR" dirty="0"/>
              <a:t>του υποσυστήματος μνήμης </a:t>
            </a:r>
            <a:endParaRPr lang="en-US" dirty="0"/>
          </a:p>
        </p:txBody>
      </p:sp>
      <p:sp>
        <p:nvSpPr>
          <p:cNvPr id="7" name="Subtitle 6"/>
          <p:cNvSpPr>
            <a:spLocks noGrp="1"/>
          </p:cNvSpPr>
          <p:nvPr>
            <p:ph idx="1"/>
          </p:nvPr>
        </p:nvSpPr>
        <p:spPr/>
        <p:txBody>
          <a:bodyPr>
            <a:normAutofit/>
          </a:bodyPr>
          <a:lstStyle/>
          <a:p>
            <a:pPr marL="0" indent="0">
              <a:spcBef>
                <a:spcPts val="0"/>
              </a:spcBef>
              <a:spcAft>
                <a:spcPts val="1800"/>
              </a:spcAft>
              <a:buNone/>
            </a:pPr>
            <a:r>
              <a:rPr lang="el-GR" dirty="0" smtClean="0"/>
              <a:t>Στόχοι</a:t>
            </a:r>
            <a:endParaRPr lang="en-US" dirty="0">
              <a:solidFill>
                <a:schemeClr val="bg2"/>
              </a:solidFill>
            </a:endParaRPr>
          </a:p>
          <a:p>
            <a:pPr marL="1035558" indent="-692658">
              <a:spcAft>
                <a:spcPts val="1800"/>
              </a:spcAft>
              <a:buNone/>
            </a:pPr>
            <a:r>
              <a:rPr lang="en-US" sz="2800" dirty="0"/>
              <a:t>6.5  </a:t>
            </a:r>
            <a:r>
              <a:rPr lang="el-GR" sz="2800" dirty="0" smtClean="0"/>
              <a:t>Περιγραφή </a:t>
            </a:r>
            <a:r>
              <a:rPr lang="el-GR" sz="2800" dirty="0"/>
              <a:t>της χρήσης της </a:t>
            </a:r>
            <a:r>
              <a:rPr lang="el-GR" sz="2800" dirty="0" smtClean="0"/>
              <a:t>RAM σε </a:t>
            </a:r>
            <a:r>
              <a:rPr lang="el-GR" sz="2800" dirty="0"/>
              <a:t>ένα σύστημα υπολογιστή. </a:t>
            </a:r>
            <a:endParaRPr lang="en-US" sz="2800" dirty="0"/>
          </a:p>
          <a:p>
            <a:pPr marL="1035558" indent="-692658">
              <a:spcAft>
                <a:spcPts val="1800"/>
              </a:spcAft>
              <a:buNone/>
            </a:pPr>
            <a:r>
              <a:rPr lang="en-US" sz="2800" dirty="0"/>
              <a:t>6.6  </a:t>
            </a:r>
            <a:r>
              <a:rPr lang="el-GR" sz="2800" dirty="0" smtClean="0"/>
              <a:t>Διερεύνηση </a:t>
            </a:r>
            <a:r>
              <a:rPr lang="el-GR" sz="2800" dirty="0"/>
              <a:t>της χρησιμότητας μιας προσθήκης </a:t>
            </a:r>
            <a:r>
              <a:rPr lang="el-GR" sz="2800" dirty="0" smtClean="0"/>
              <a:t>RAM σε </a:t>
            </a:r>
            <a:r>
              <a:rPr lang="el-GR" sz="2800" dirty="0"/>
              <a:t>ένα σύστημα.</a:t>
            </a:r>
          </a:p>
          <a:p>
            <a:pPr marL="1035558" indent="-692658">
              <a:spcAft>
                <a:spcPts val="1800"/>
              </a:spcAft>
              <a:buNone/>
            </a:pPr>
            <a:endParaRPr lang="en-US" sz="2800" dirty="0"/>
          </a:p>
        </p:txBody>
      </p:sp>
    </p:spTree>
    <p:extLst>
      <p:ext uri="{BB962C8B-B14F-4D97-AF65-F5344CB8AC3E}">
        <p14:creationId xmlns:p14="http://schemas.microsoft.com/office/powerpoint/2010/main" xmlns="" val="24971518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0"/>
            <a:ext cx="8686800" cy="1600200"/>
          </a:xfrm>
        </p:spPr>
        <p:txBody>
          <a:bodyPr>
            <a:normAutofit/>
          </a:bodyPr>
          <a:lstStyle/>
          <a:p>
            <a:pPr>
              <a:defRPr/>
            </a:pPr>
            <a:r>
              <a:rPr lang="el-GR" dirty="0" smtClean="0"/>
              <a:t>Η </a:t>
            </a:r>
            <a:r>
              <a:rPr lang="el-GR" dirty="0"/>
              <a:t>ιδανική ψηφιακή συσκευή </a:t>
            </a:r>
            <a:r>
              <a:rPr lang="el-GR" dirty="0" smtClean="0"/>
              <a:t>σας</a:t>
            </a:r>
            <a:r>
              <a:rPr lang="en-US" sz="3000" dirty="0"/>
              <a:t/>
            </a:r>
            <a:br>
              <a:rPr lang="en-US" sz="3000" dirty="0"/>
            </a:br>
            <a:r>
              <a:rPr lang="el-GR" sz="3200" dirty="0" smtClean="0"/>
              <a:t>Ο </a:t>
            </a:r>
            <a:r>
              <a:rPr lang="el-GR" sz="3200" dirty="0"/>
              <a:t>νόμος του Μουρ</a:t>
            </a:r>
            <a:r>
              <a:rPr lang="en-US" sz="2700" dirty="0" smtClean="0"/>
              <a:t> </a:t>
            </a:r>
            <a:r>
              <a:rPr lang="en-US" sz="2000" dirty="0" smtClean="0"/>
              <a:t>(</a:t>
            </a:r>
            <a:r>
              <a:rPr lang="el-GR" sz="2000" dirty="0" smtClean="0"/>
              <a:t>Στόχος</a:t>
            </a:r>
            <a:r>
              <a:rPr lang="en-US" sz="2000" dirty="0" smtClean="0"/>
              <a:t> </a:t>
            </a:r>
            <a:r>
              <a:rPr lang="en-US" sz="2000" dirty="0"/>
              <a:t>6.1)</a:t>
            </a:r>
            <a:endParaRPr lang="en-US" sz="2700" dirty="0"/>
          </a:p>
        </p:txBody>
      </p:sp>
      <p:sp>
        <p:nvSpPr>
          <p:cNvPr id="107523" name="Rectangle 3"/>
          <p:cNvSpPr>
            <a:spLocks noGrp="1" noChangeArrowheads="1"/>
          </p:cNvSpPr>
          <p:nvPr>
            <p:ph idx="1"/>
          </p:nvPr>
        </p:nvSpPr>
        <p:spPr>
          <a:xfrm>
            <a:off x="304800" y="1676400"/>
            <a:ext cx="5460476" cy="5105400"/>
          </a:xfrm>
        </p:spPr>
        <p:txBody>
          <a:bodyPr>
            <a:normAutofit fontScale="92500"/>
          </a:bodyPr>
          <a:lstStyle/>
          <a:p>
            <a:pPr>
              <a:spcBef>
                <a:spcPts val="0"/>
              </a:spcBef>
              <a:spcAft>
                <a:spcPts val="1800"/>
              </a:spcAft>
              <a:defRPr/>
            </a:pPr>
            <a:r>
              <a:rPr lang="el-GR" dirty="0" smtClean="0"/>
              <a:t>Νέες τεχνολογίες εμφανίζονται με γρήγορους ρυθμούς</a:t>
            </a:r>
            <a:endParaRPr lang="en-US" dirty="0">
              <a:solidFill>
                <a:schemeClr val="bg2"/>
              </a:solidFill>
              <a:effectLst/>
            </a:endParaRPr>
          </a:p>
          <a:p>
            <a:pPr>
              <a:spcBef>
                <a:spcPts val="0"/>
              </a:spcBef>
              <a:spcAft>
                <a:spcPts val="1800"/>
              </a:spcAft>
              <a:defRPr/>
            </a:pPr>
            <a:r>
              <a:rPr lang="el-GR" dirty="0" smtClean="0"/>
              <a:t>Τι πρέπει να λαμβάνεται υπόψη</a:t>
            </a:r>
            <a:endParaRPr lang="en-US" dirty="0">
              <a:solidFill>
                <a:schemeClr val="bg2"/>
              </a:solidFill>
            </a:endParaRPr>
          </a:p>
          <a:p>
            <a:pPr lvl="1">
              <a:spcBef>
                <a:spcPts val="0"/>
              </a:spcBef>
              <a:spcAft>
                <a:spcPts val="1800"/>
              </a:spcAft>
              <a:defRPr/>
            </a:pPr>
            <a:r>
              <a:rPr lang="el-GR" dirty="0" smtClean="0"/>
              <a:t>Ταχύτητα</a:t>
            </a:r>
            <a:endParaRPr lang="en-US" dirty="0"/>
          </a:p>
          <a:p>
            <a:pPr lvl="1">
              <a:spcBef>
                <a:spcPts val="0"/>
              </a:spcBef>
              <a:spcAft>
                <a:spcPts val="1800"/>
              </a:spcAft>
              <a:defRPr/>
            </a:pPr>
            <a:r>
              <a:rPr lang="el-GR" dirty="0" smtClean="0"/>
              <a:t>Νόμος του Μουρ</a:t>
            </a:r>
            <a:endParaRPr lang="en-US" dirty="0"/>
          </a:p>
          <a:p>
            <a:pPr lvl="1">
              <a:spcBef>
                <a:spcPts val="0"/>
              </a:spcBef>
              <a:spcAft>
                <a:spcPts val="1800"/>
              </a:spcAft>
              <a:defRPr/>
            </a:pPr>
            <a:r>
              <a:rPr lang="el-GR" dirty="0" smtClean="0"/>
              <a:t>Στοιχεία του υπολογιστή</a:t>
            </a:r>
            <a:endParaRPr lang="en-US" dirty="0"/>
          </a:p>
          <a:p>
            <a:pPr lvl="1">
              <a:spcBef>
                <a:spcPts val="0"/>
              </a:spcBef>
              <a:spcAft>
                <a:spcPts val="1800"/>
              </a:spcAft>
              <a:defRPr/>
            </a:pPr>
            <a:r>
              <a:rPr lang="el-GR" dirty="0" smtClean="0"/>
              <a:t>Χωρητικότητα σκληρού δίσκου</a:t>
            </a:r>
            <a:endParaRPr lang="en-US" dirty="0"/>
          </a:p>
        </p:txBody>
      </p:sp>
      <p:pic>
        <p:nvPicPr>
          <p:cNvPr id="3" name="Εικόνα 2"/>
          <p:cNvPicPr>
            <a:picLocks noChangeAspect="1"/>
          </p:cNvPicPr>
          <p:nvPr/>
        </p:nvPicPr>
        <p:blipFill rotWithShape="1">
          <a:blip r:embed="rId3" cstate="print"/>
          <a:srcRect l="25832" t="32215" r="35001" b="18873"/>
          <a:stretch/>
        </p:blipFill>
        <p:spPr>
          <a:xfrm>
            <a:off x="4952996" y="2514598"/>
            <a:ext cx="4153092" cy="2916000"/>
          </a:xfrm>
          <a:prstGeom prst="rect">
            <a:avLst/>
          </a:prstGeom>
        </p:spPr>
      </p:pic>
    </p:spTree>
    <p:extLst>
      <p:ext uri="{BB962C8B-B14F-4D97-AF65-F5344CB8AC3E}">
        <p14:creationId xmlns:p14="http://schemas.microsoft.com/office/powerpoint/2010/main" xmlns="" val="32951536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600200"/>
          </a:xfrm>
        </p:spPr>
        <p:txBody>
          <a:bodyPr>
            <a:normAutofit/>
          </a:bodyPr>
          <a:lstStyle/>
          <a:p>
            <a:r>
              <a:rPr lang="el-GR" dirty="0" smtClean="0"/>
              <a:t>Η </a:t>
            </a:r>
            <a:r>
              <a:rPr lang="el-GR" dirty="0"/>
              <a:t>ιδανική ψηφιακή συσκευή σας</a:t>
            </a:r>
            <a:r>
              <a:rPr lang="en-US" sz="3000" dirty="0"/>
              <a:t/>
            </a:r>
            <a:br>
              <a:rPr lang="en-US" sz="3000" dirty="0"/>
            </a:br>
            <a:r>
              <a:rPr lang="el-GR" sz="3200" dirty="0" smtClean="0"/>
              <a:t>Επιλογή </a:t>
            </a:r>
            <a:r>
              <a:rPr lang="el-GR" sz="3200" dirty="0"/>
              <a:t>ψηφιακής </a:t>
            </a:r>
            <a:r>
              <a:rPr lang="el-GR" sz="3200" dirty="0" smtClean="0"/>
              <a:t>συσκευής </a:t>
            </a:r>
            <a:r>
              <a:rPr lang="en-US" sz="2000" dirty="0" smtClean="0"/>
              <a:t>(</a:t>
            </a:r>
            <a:r>
              <a:rPr lang="el-GR" sz="2000" dirty="0" smtClean="0"/>
              <a:t>Στόχος</a:t>
            </a:r>
            <a:r>
              <a:rPr lang="en-US" sz="2000" dirty="0" smtClean="0"/>
              <a:t> </a:t>
            </a:r>
            <a:r>
              <a:rPr lang="en-US" sz="2000" dirty="0"/>
              <a:t>6.2)</a:t>
            </a:r>
            <a:endParaRPr lang="en-US" sz="2700" dirty="0"/>
          </a:p>
        </p:txBody>
      </p:sp>
      <p:sp>
        <p:nvSpPr>
          <p:cNvPr id="9" name="Content Placeholder 8"/>
          <p:cNvSpPr>
            <a:spLocks noGrp="1"/>
          </p:cNvSpPr>
          <p:nvPr>
            <p:ph idx="1"/>
          </p:nvPr>
        </p:nvSpPr>
        <p:spPr>
          <a:xfrm>
            <a:off x="457200" y="1600200"/>
            <a:ext cx="3886200" cy="5105400"/>
          </a:xfrm>
        </p:spPr>
        <p:txBody>
          <a:bodyPr>
            <a:normAutofit/>
          </a:bodyPr>
          <a:lstStyle/>
          <a:p>
            <a:pPr>
              <a:spcBef>
                <a:spcPts val="0"/>
              </a:spcBef>
              <a:spcAft>
                <a:spcPts val="1500"/>
              </a:spcAft>
              <a:defRPr/>
            </a:pPr>
            <a:r>
              <a:rPr lang="el-GR" dirty="0" smtClean="0"/>
              <a:t>Τεράστιος αριθμός επιλογών</a:t>
            </a:r>
            <a:endParaRPr lang="en-US" dirty="0">
              <a:solidFill>
                <a:schemeClr val="bg2"/>
              </a:solidFill>
            </a:endParaRPr>
          </a:p>
          <a:p>
            <a:pPr lvl="1">
              <a:spcAft>
                <a:spcPts val="1500"/>
              </a:spcAft>
              <a:defRPr/>
            </a:pPr>
            <a:r>
              <a:rPr lang="en-US" dirty="0" smtClean="0"/>
              <a:t>Smartphone</a:t>
            </a:r>
            <a:endParaRPr lang="en-US" dirty="0"/>
          </a:p>
          <a:p>
            <a:pPr lvl="1">
              <a:spcAft>
                <a:spcPts val="1500"/>
              </a:spcAft>
              <a:defRPr/>
            </a:pPr>
            <a:r>
              <a:rPr lang="en-US" dirty="0" smtClean="0"/>
              <a:t>Tablet</a:t>
            </a:r>
            <a:endParaRPr lang="en-US" dirty="0"/>
          </a:p>
          <a:p>
            <a:pPr lvl="1">
              <a:spcAft>
                <a:spcPts val="1500"/>
              </a:spcAft>
              <a:defRPr/>
            </a:pPr>
            <a:r>
              <a:rPr lang="en-US" dirty="0" smtClean="0"/>
              <a:t>Ultrabook</a:t>
            </a:r>
            <a:endParaRPr lang="en-US" dirty="0"/>
          </a:p>
          <a:p>
            <a:pPr lvl="1">
              <a:spcAft>
                <a:spcPts val="1500"/>
              </a:spcAft>
              <a:defRPr/>
            </a:pPr>
            <a:r>
              <a:rPr lang="el-GR" dirty="0" smtClean="0"/>
              <a:t>Υπολογιστές </a:t>
            </a:r>
            <a:r>
              <a:rPr lang="en-US" dirty="0" smtClean="0"/>
              <a:t>2</a:t>
            </a:r>
            <a:r>
              <a:rPr lang="el-GR" dirty="0" smtClean="0"/>
              <a:t> σε</a:t>
            </a:r>
            <a:r>
              <a:rPr lang="en-US" dirty="0" smtClean="0"/>
              <a:t>1</a:t>
            </a:r>
            <a:endParaRPr lang="el-GR" dirty="0" smtClean="0"/>
          </a:p>
          <a:p>
            <a:pPr lvl="1">
              <a:spcAft>
                <a:spcPts val="1500"/>
              </a:spcAft>
              <a:defRPr/>
            </a:pPr>
            <a:r>
              <a:rPr lang="el-GR" dirty="0" smtClean="0"/>
              <a:t>Φορητοί</a:t>
            </a:r>
            <a:r>
              <a:rPr lang="en-US" dirty="0" smtClean="0"/>
              <a:t> </a:t>
            </a:r>
            <a:endParaRPr lang="en-US" dirty="0"/>
          </a:p>
          <a:p>
            <a:pPr lvl="1">
              <a:spcAft>
                <a:spcPts val="1500"/>
              </a:spcAft>
              <a:defRPr/>
            </a:pPr>
            <a:r>
              <a:rPr lang="el-GR" dirty="0" smtClean="0"/>
              <a:t>Σταθεροί</a:t>
            </a:r>
            <a:endParaRPr lang="en-US" dirty="0"/>
          </a:p>
        </p:txBody>
      </p:sp>
      <p:pic>
        <p:nvPicPr>
          <p:cNvPr id="3" name="Εικόνα 2"/>
          <p:cNvPicPr>
            <a:picLocks noChangeAspect="1"/>
          </p:cNvPicPr>
          <p:nvPr/>
        </p:nvPicPr>
        <p:blipFill rotWithShape="1">
          <a:blip r:embed="rId3" cstate="print"/>
          <a:srcRect l="30833" t="26285" r="34167" b="12945"/>
          <a:stretch/>
        </p:blipFill>
        <p:spPr>
          <a:xfrm>
            <a:off x="4343400" y="1981200"/>
            <a:ext cx="4720388" cy="4608000"/>
          </a:xfrm>
          <a:prstGeom prst="rect">
            <a:avLst/>
          </a:prstGeom>
        </p:spPr>
      </p:pic>
    </p:spTree>
    <p:extLst>
      <p:ext uri="{BB962C8B-B14F-4D97-AF65-F5344CB8AC3E}">
        <p14:creationId xmlns:p14="http://schemas.microsoft.com/office/powerpoint/2010/main" xmlns="" val="4085032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686800" cy="1600200"/>
          </a:xfrm>
        </p:spPr>
        <p:txBody>
          <a:bodyPr>
            <a:normAutofit fontScale="90000"/>
          </a:bodyPr>
          <a:lstStyle/>
          <a:p>
            <a:r>
              <a:rPr lang="el-GR" dirty="0" smtClean="0"/>
              <a:t>Αποτίμηση </a:t>
            </a:r>
            <a:r>
              <a:rPr lang="el-GR" dirty="0"/>
              <a:t>του υποσυστήματος της </a:t>
            </a:r>
            <a:r>
              <a:rPr lang="el-GR" dirty="0" smtClean="0"/>
              <a:t>CPU</a:t>
            </a:r>
            <a:r>
              <a:rPr lang="en-US" sz="3000" dirty="0"/>
              <a:t/>
            </a:r>
            <a:br>
              <a:rPr lang="en-US" sz="3000" dirty="0"/>
            </a:br>
            <a:r>
              <a:rPr lang="el-GR" sz="3200" dirty="0" smtClean="0"/>
              <a:t>Πώς λειτουργεί η</a:t>
            </a:r>
            <a:r>
              <a:rPr lang="en-US" sz="3200" dirty="0" smtClean="0"/>
              <a:t> </a:t>
            </a:r>
            <a:r>
              <a:rPr lang="en-US" sz="3200" dirty="0" smtClean="0"/>
              <a:t>CPU </a:t>
            </a:r>
            <a:r>
              <a:rPr lang="en-US" sz="3200" dirty="0"/>
              <a:t>(1 </a:t>
            </a:r>
            <a:r>
              <a:rPr lang="el-GR" sz="3200" dirty="0" smtClean="0"/>
              <a:t>από</a:t>
            </a:r>
            <a:r>
              <a:rPr lang="en-US" sz="3200" dirty="0" smtClean="0"/>
              <a:t> </a:t>
            </a:r>
            <a:r>
              <a:rPr lang="en-US" sz="3200" dirty="0"/>
              <a:t>3) </a:t>
            </a:r>
            <a:r>
              <a:rPr lang="en-US" sz="2000" dirty="0" smtClean="0"/>
              <a:t>(</a:t>
            </a:r>
            <a:r>
              <a:rPr lang="el-GR" sz="2000" dirty="0" smtClean="0"/>
              <a:t>Στόχος</a:t>
            </a:r>
            <a:r>
              <a:rPr lang="en-US" sz="2000" dirty="0" smtClean="0"/>
              <a:t> </a:t>
            </a:r>
            <a:r>
              <a:rPr lang="en-US" sz="2000" dirty="0"/>
              <a:t>6.3)</a:t>
            </a:r>
            <a:endParaRPr lang="en-US" sz="3000" dirty="0"/>
          </a:p>
        </p:txBody>
      </p:sp>
      <p:pic>
        <p:nvPicPr>
          <p:cNvPr id="2" name="Picture 1" descr="Photo of Intel i5 and i7 CPU chips which run today’s many desktop and laptop."/>
          <p:cNvPicPr>
            <a:picLocks noChangeAspect="1"/>
          </p:cNvPicPr>
          <p:nvPr/>
        </p:nvPicPr>
        <p:blipFill>
          <a:blip r:embed="rId3" cstate="print"/>
          <a:stretch>
            <a:fillRect/>
          </a:stretch>
        </p:blipFill>
        <p:spPr>
          <a:xfrm>
            <a:off x="5486400" y="1600200"/>
            <a:ext cx="3228975" cy="2295525"/>
          </a:xfrm>
          <a:prstGeom prst="rect">
            <a:avLst/>
          </a:prstGeom>
        </p:spPr>
      </p:pic>
      <p:sp>
        <p:nvSpPr>
          <p:cNvPr id="8" name="Content Placeholder 7"/>
          <p:cNvSpPr>
            <a:spLocks noGrp="1"/>
          </p:cNvSpPr>
          <p:nvPr>
            <p:ph idx="1"/>
          </p:nvPr>
        </p:nvSpPr>
        <p:spPr>
          <a:xfrm>
            <a:off x="457201" y="1600200"/>
            <a:ext cx="6137032" cy="4343400"/>
          </a:xfrm>
        </p:spPr>
        <p:txBody>
          <a:bodyPr>
            <a:normAutofit lnSpcReduction="10000"/>
          </a:bodyPr>
          <a:lstStyle/>
          <a:p>
            <a:pPr>
              <a:spcAft>
                <a:spcPts val="2400"/>
              </a:spcAft>
              <a:defRPr/>
            </a:pPr>
            <a:r>
              <a:rPr lang="el-GR" dirty="0"/>
              <a:t>Β</a:t>
            </a:r>
            <a:r>
              <a:rPr lang="el-GR" dirty="0" smtClean="0"/>
              <a:t>ρίσκεται </a:t>
            </a:r>
            <a:r>
              <a:rPr lang="el-GR" dirty="0"/>
              <a:t>στη μητρική κάρτα </a:t>
            </a:r>
            <a:endParaRPr lang="en-US" dirty="0">
              <a:solidFill>
                <a:schemeClr val="bg2"/>
              </a:solidFill>
            </a:endParaRPr>
          </a:p>
          <a:p>
            <a:pPr>
              <a:spcAft>
                <a:spcPts val="2400"/>
              </a:spcAft>
              <a:defRPr/>
            </a:pPr>
            <a:r>
              <a:rPr lang="el-GR" dirty="0"/>
              <a:t>Ο</a:t>
            </a:r>
            <a:r>
              <a:rPr lang="el-GR" dirty="0" smtClean="0"/>
              <a:t>δηγίες </a:t>
            </a:r>
            <a:r>
              <a:rPr lang="el-GR" dirty="0"/>
              <a:t>επεξεργασίας</a:t>
            </a:r>
            <a:endParaRPr lang="en-US" dirty="0">
              <a:solidFill>
                <a:schemeClr val="bg2"/>
              </a:solidFill>
            </a:endParaRPr>
          </a:p>
          <a:p>
            <a:pPr>
              <a:spcAft>
                <a:spcPts val="2400"/>
              </a:spcAft>
              <a:defRPr/>
            </a:pPr>
            <a:r>
              <a:rPr lang="el-GR" dirty="0"/>
              <a:t>Ε</a:t>
            </a:r>
            <a:r>
              <a:rPr lang="el-GR" dirty="0" smtClean="0"/>
              <a:t>κτέλεση </a:t>
            </a:r>
            <a:r>
              <a:rPr lang="el-GR" dirty="0"/>
              <a:t>πράξεων </a:t>
            </a:r>
            <a:endParaRPr lang="en-US" dirty="0">
              <a:solidFill>
                <a:schemeClr val="bg2"/>
              </a:solidFill>
            </a:endParaRPr>
          </a:p>
          <a:p>
            <a:pPr>
              <a:spcAft>
                <a:spcPts val="2400"/>
              </a:spcAft>
              <a:defRPr/>
            </a:pPr>
            <a:r>
              <a:rPr lang="el-GR" dirty="0"/>
              <a:t>Δ</a:t>
            </a:r>
            <a:r>
              <a:rPr lang="el-GR" dirty="0" smtClean="0"/>
              <a:t>ιαχείριση </a:t>
            </a:r>
            <a:r>
              <a:rPr lang="el-GR" dirty="0"/>
              <a:t>της ροής των πληροφοριών</a:t>
            </a:r>
            <a:endParaRPr lang="en-US" dirty="0">
              <a:solidFill>
                <a:schemeClr val="bg2"/>
              </a:solidFill>
            </a:endParaRPr>
          </a:p>
          <a:p>
            <a:pPr>
              <a:spcBef>
                <a:spcPts val="0"/>
              </a:spcBef>
              <a:spcAft>
                <a:spcPts val="2400"/>
              </a:spcAft>
              <a:defRPr/>
            </a:pPr>
            <a:r>
              <a:rPr lang="el-GR" dirty="0" smtClean="0">
                <a:solidFill>
                  <a:schemeClr val="bg2"/>
                </a:solidFill>
              </a:rPr>
              <a:t>Επεξεργαστές της </a:t>
            </a:r>
            <a:r>
              <a:rPr lang="en-US" dirty="0" smtClean="0">
                <a:solidFill>
                  <a:schemeClr val="bg2"/>
                </a:solidFill>
              </a:rPr>
              <a:t>Intel </a:t>
            </a:r>
            <a:r>
              <a:rPr lang="el-GR" dirty="0" smtClean="0">
                <a:solidFill>
                  <a:schemeClr val="bg2"/>
                </a:solidFill>
              </a:rPr>
              <a:t>και της</a:t>
            </a:r>
            <a:r>
              <a:rPr lang="en-US" dirty="0" smtClean="0">
                <a:solidFill>
                  <a:schemeClr val="bg2"/>
                </a:solidFill>
              </a:rPr>
              <a:t> AMD</a:t>
            </a:r>
            <a:endParaRPr lang="en-US" dirty="0">
              <a:solidFill>
                <a:schemeClr val="bg2"/>
              </a:solidFill>
            </a:endParaRPr>
          </a:p>
        </p:txBody>
      </p:sp>
    </p:spTree>
    <p:extLst>
      <p:ext uri="{BB962C8B-B14F-4D97-AF65-F5344CB8AC3E}">
        <p14:creationId xmlns:p14="http://schemas.microsoft.com/office/powerpoint/2010/main" xmlns="" val="40044634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extLst>
    <a:ext uri="{05A4C25C-085E-4340-85A3-A5531E510DB2}">
      <thm15:themeFamily xmlns:thm15="http://schemas.microsoft.com/office/thememl/2012/main" xmlns="" name="tia14e_ch01.potx" id="{96030D5D-EC68-4AA8-81F8-6E01FB739F31}" vid="{307A23AA-FE42-42BD-B081-89D733536100}"/>
    </a:ext>
  </a:ext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tia14e_ch02</Template>
  <TotalTime>0</TotalTime>
  <Words>2667</Words>
  <Application>Microsoft Office PowerPoint</Application>
  <PresentationFormat>Προβολή στην οθόνη (4:3)</PresentationFormat>
  <Paragraphs>299</Paragraphs>
  <Slides>34</Slides>
  <Notes>33</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508 Lecture</vt:lpstr>
      <vt:lpstr>Διαφάνεια 1</vt:lpstr>
      <vt:lpstr>Διαφάνεια 2</vt:lpstr>
      <vt:lpstr>Αποτίμηση βασικών υποσυστημάτων </vt:lpstr>
      <vt:lpstr>Η ιδανική ψηφιακή συσκευή σας </vt:lpstr>
      <vt:lpstr>Αποτίμηση του υποσυστήματος της CPU</vt:lpstr>
      <vt:lpstr>Αποτίμηση του υποσυστήματος μνήμης </vt:lpstr>
      <vt:lpstr>Η ιδανική ψηφιακή συσκευή σας Ο νόμος του Μουρ (Στόχος 6.1)</vt:lpstr>
      <vt:lpstr>Η ιδανική ψηφιακή συσκευή σας Επιλογή ψηφιακής συσκευής (Στόχος 6.2)</vt:lpstr>
      <vt:lpstr>Αποτίμηση του υποσυστήματος της CPU Πώς λειτουργεί η CPU (1 από 3) (Στόχος 6.3)</vt:lpstr>
      <vt:lpstr>Αποτίμηση του υποσυστήματος της CPU Πώς λειτουργεί η CPU (2 από 3) (Στόχος 6.3)</vt:lpstr>
      <vt:lpstr>Αποτίμηση του υποσυστήματος της CPU Πώς λειτουργεί η CPU (3 από 3) (Στόχος 6.3)</vt:lpstr>
      <vt:lpstr>Αποτίμηση του υποσυστήματος της CPU Μέτρηση της απόδοσης της CPU (Στόχος 6.4)</vt:lpstr>
      <vt:lpstr>Αποτίμηση του υποσυστήματος μνήμης Μνήμη τυχαίας προσπέλασης (1 από 4) (Στόχος 6.5)</vt:lpstr>
      <vt:lpstr>Αποτίμηση του υποσυστήματος μνήμης Μνήμη τυχαίας προσπέλασης (2 από 4) (Στόχος 6.5)</vt:lpstr>
      <vt:lpstr>Αποτίμηση του υποσυστήματος μνήμης Μνήμη τυχαίας προσπέλασης (3 από 4) (Στόχος 6.5)</vt:lpstr>
      <vt:lpstr>Αποτίμηση του υποσυστήματος μνήμης Μνήμη τυχαίας προσπέλασης (4 από 4) (Στόχος 6.5)</vt:lpstr>
      <vt:lpstr>Αποτίμηση του υποσυστήματος μνήμης Προσθήκη RAM (Στόχος 6.6)</vt:lpstr>
      <vt:lpstr>Αποτίμηση άλλων υποσυστημάτων και λήψη απόφασης </vt:lpstr>
      <vt:lpstr>Αποτίμηση του υποσυστήματος αποθήκευσης </vt:lpstr>
      <vt:lpstr>Αποτίμηση υποσυστημάτων μέσων </vt:lpstr>
      <vt:lpstr>Αποτίμηση της αξιοπιστίας του συστήματος και συνέχεια</vt:lpstr>
      <vt:lpstr>Αποτίμηση του υποσυστήματος αποθήκευσης Τύποι μονάδων αποθήκευσης (1 από 3) (Στόχος 6.7)</vt:lpstr>
      <vt:lpstr>Αποτίμηση του υποσυστήματος αποθήκευσης Τύποι μονάδων αποθήκευσης (2 από 3) (Στόχος 6.7)</vt:lpstr>
      <vt:lpstr>Αποτίμηση του υποσυστήματος αποθήκευσης Τύποι μονάδων αποθήκευσης (3 από 3) (Στόχος 6.7)</vt:lpstr>
      <vt:lpstr>Αποτίμηση του υποσυστήματος αποθήκευσης Ανάγκες για αποθήκευση (1 από 3) (Στόχος 6.8)</vt:lpstr>
      <vt:lpstr>Αποτίμηση του υποσυστήματος αποθήκευσης Ανάγκες αποθήκευση (2 από 3) (Στόχος 6.8)</vt:lpstr>
      <vt:lpstr>Αποτίμηση του υποσυστήματος αποθήκευσης Ανάγκες αποθήκευση (3 από 3) (Στόχος 6.8)</vt:lpstr>
      <vt:lpstr>Αποτίμηση υποσυστημάτων μέσων Κάρτες γραφικών (1 από 2) (Στόχος 6.9)</vt:lpstr>
      <vt:lpstr>Αποτίμηση υποσυστημάτων μέσων Κάρτες γραφικών (2 από 2) (Στόχος 6.9)</vt:lpstr>
      <vt:lpstr>Αποτίμηση υποσυστημάτων μέσων Κάρτες ήχου (Στόχος 6.10)</vt:lpstr>
      <vt:lpstr>Αποτίμηση της αξιοπιστίας του συστήματος και συνέχεια Διατήρηση της αξιοπιστίας του συστήματος (Στόχος 6.11)</vt:lpstr>
      <vt:lpstr>Αποτίμηση της αξιοπιστίας του συστήματος και συνέχεια Απαλλαγείτε από τον παλιό υπολογιστή σας (Στόχος 6.12)</vt:lpstr>
      <vt:lpstr>Ερωτήσεις</vt:lpstr>
      <vt:lpstr>Διαφάνεια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2016-12-21T04:15:13Z</dcterms:created>
  <dcterms:modified xsi:type="dcterms:W3CDTF">2018-04-19T07:27:39Z</dcterms:modified>
</cp:coreProperties>
</file>