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2A7BBD9D-F325-475F-8D97-0585FD504B66}" type="datetimeFigureOut">
              <a:rPr lang="el-GR" smtClean="0"/>
              <a:t>17/5/2021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3459788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A7BBD9D-F325-475F-8D97-0585FD504B66}" type="datetimeFigureOut">
              <a:rPr lang="el-GR" smtClean="0"/>
              <a:t>17/5/2021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2935268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A7BBD9D-F325-475F-8D97-0585FD504B66}" type="datetimeFigureOut">
              <a:rPr lang="el-GR" smtClean="0"/>
              <a:t>17/5/2021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1061518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2A7BBD9D-F325-475F-8D97-0585FD504B66}" type="datetimeFigureOut">
              <a:rPr lang="el-GR" smtClean="0"/>
              <a:t>17/5/2021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741986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2A7BBD9D-F325-475F-8D97-0585FD504B66}" type="datetimeFigureOut">
              <a:rPr lang="el-GR" smtClean="0"/>
              <a:t>17/5/2021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28988160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2A7BBD9D-F325-475F-8D97-0585FD504B66}" type="datetimeFigureOut">
              <a:rPr lang="el-GR" smtClean="0"/>
              <a:t>17/5/2021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1968856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2A7BBD9D-F325-475F-8D97-0585FD504B66}" type="datetimeFigureOut">
              <a:rPr lang="el-GR" smtClean="0"/>
              <a:t>17/5/2021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1275120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2A7BBD9D-F325-475F-8D97-0585FD504B66}" type="datetimeFigureOut">
              <a:rPr lang="el-GR" smtClean="0"/>
              <a:t>17/5/2021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26577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A7BBD9D-F325-475F-8D97-0585FD504B66}" type="datetimeFigureOut">
              <a:rPr lang="el-GR" smtClean="0"/>
              <a:t>17/5/2021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1140997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A7BBD9D-F325-475F-8D97-0585FD504B66}" type="datetimeFigureOut">
              <a:rPr lang="el-GR" smtClean="0"/>
              <a:t>17/5/2021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18181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2A7BBD9D-F325-475F-8D97-0585FD504B66}" type="datetimeFigureOut">
              <a:rPr lang="el-GR" smtClean="0"/>
              <a:t>17/5/2021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0499A66-E6B5-4F4A-AE3B-CB1E2B4D4CD3}" type="slidenum">
              <a:rPr lang="el-GR" smtClean="0"/>
              <a:t>‹#›</a:t>
            </a:fld>
            <a:endParaRPr lang="el-GR"/>
          </a:p>
        </p:txBody>
      </p:sp>
    </p:spTree>
    <p:extLst>
      <p:ext uri="{BB962C8B-B14F-4D97-AF65-F5344CB8AC3E}">
        <p14:creationId xmlns:p14="http://schemas.microsoft.com/office/powerpoint/2010/main" val="4272702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7BBD9D-F325-475F-8D97-0585FD504B66}" type="datetimeFigureOut">
              <a:rPr lang="el-GR" smtClean="0"/>
              <a:t>17/5/2021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499A66-E6B5-4F4A-AE3B-CB1E2B4D4CD3}" type="slidenum">
              <a:rPr lang="el-GR" smtClean="0"/>
              <a:t>‹#›</a:t>
            </a:fld>
            <a:endParaRPr lang="el-GR"/>
          </a:p>
        </p:txBody>
      </p:sp>
    </p:spTree>
    <p:extLst>
      <p:ext uri="{BB962C8B-B14F-4D97-AF65-F5344CB8AC3E}">
        <p14:creationId xmlns:p14="http://schemas.microsoft.com/office/powerpoint/2010/main" val="40900277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mXYxcCNdWIw"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youtube.com/watch?v=3NDAQ-2A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9XkznwzrVC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mSeoeBSzpus" TargetMode="External"/><Relationship Id="rId2" Type="http://schemas.openxmlformats.org/officeDocument/2006/relationships/hyperlink" Target="https://www.youtube.com/watch?v=DlKupG2cBTw"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ur9BlAaLTOY"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ppSFV5IYt3U" TargetMode="External"/><Relationship Id="rId2" Type="http://schemas.openxmlformats.org/officeDocument/2006/relationships/hyperlink" Target="https://www.youtube.com/watch?v=XYY1KHccx3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WwM-gAKY6-g" TargetMode="External"/><Relationship Id="rId2" Type="http://schemas.openxmlformats.org/officeDocument/2006/relationships/hyperlink" Target="https://www.youtube.com/watch?v=Unpi1UV0Rg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PQKgA5jUG3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3T0H25_j9p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Lj78WHeDFi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SxZyag05ca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764704"/>
            <a:ext cx="8229600" cy="45719"/>
          </a:xfrm>
        </p:spPr>
        <p:txBody>
          <a:bodyPr>
            <a:normAutofit fontScale="90000"/>
          </a:bodyPr>
          <a:lstStyle/>
          <a:p>
            <a:r>
              <a:rPr lang="el-GR" sz="3600" b="1" dirty="0" smtClean="0"/>
              <a:t/>
            </a:r>
            <a:br>
              <a:rPr lang="el-GR" sz="3600" b="1" dirty="0" smtClean="0"/>
            </a:br>
            <a:r>
              <a:rPr lang="el-GR" sz="3600" b="1" dirty="0"/>
              <a:t/>
            </a:r>
            <a:br>
              <a:rPr lang="el-GR" sz="3600" b="1" dirty="0"/>
            </a:br>
            <a:r>
              <a:rPr lang="el-GR" sz="3600" b="1" dirty="0" smtClean="0"/>
              <a:t/>
            </a:r>
            <a:br>
              <a:rPr lang="el-GR" sz="3600" b="1" dirty="0" smtClean="0"/>
            </a:br>
            <a:r>
              <a:rPr lang="el-GR" sz="3600" b="1" dirty="0" smtClean="0"/>
              <a:t>ΠΑΤΑΤΕΣ </a:t>
            </a:r>
            <a:br>
              <a:rPr lang="el-GR" sz="3600" b="1" dirty="0" smtClean="0"/>
            </a:br>
            <a:r>
              <a:rPr lang="el-GR" dirty="0" smtClean="0"/>
              <a:t/>
            </a:r>
            <a:br>
              <a:rPr lang="el-GR" dirty="0" smtClean="0"/>
            </a:br>
            <a:endParaRPr lang="el-GR" dirty="0"/>
          </a:p>
        </p:txBody>
      </p:sp>
      <p:sp>
        <p:nvSpPr>
          <p:cNvPr id="3" name="Θέση περιεχομένου 2"/>
          <p:cNvSpPr>
            <a:spLocks noGrp="1"/>
          </p:cNvSpPr>
          <p:nvPr>
            <p:ph idx="1"/>
          </p:nvPr>
        </p:nvSpPr>
        <p:spPr>
          <a:xfrm>
            <a:off x="539552" y="1628800"/>
            <a:ext cx="8229600" cy="2304256"/>
          </a:xfrm>
        </p:spPr>
        <p:txBody>
          <a:bodyPr>
            <a:noAutofit/>
          </a:bodyPr>
          <a:lstStyle/>
          <a:p>
            <a:pPr marL="0" indent="0" algn="just">
              <a:buNone/>
            </a:pPr>
            <a:r>
              <a:rPr lang="el-GR" sz="2000" dirty="0" smtClean="0">
                <a:latin typeface="Arial" panose="020B0604020202020204" pitchFamily="34" charset="0"/>
                <a:cs typeface="Arial" panose="020B0604020202020204" pitchFamily="34" charset="0"/>
              </a:rPr>
              <a:t>Από όλα τα λαχανικά σημαντική θέση στη μαγειρική έχουν οι πατάτες. Στην αγορά προσφέρονται σε πολλές μορφές (νωπές, κατεψυγμένες, σκόνη) και παρασκευάζονται με πολλούς τρόπους, όπως βραστές, στο φούρνο με φλούδα ή χωρίς, σοτέ, τηγανιτές, πουρέ, και εμπλουτίζουν διάφορα γεύματα κύρια πρώτη ύλη, ως γαρνιτούρα και ως σαλάτα. Κόβονται σε πολλά σχήματα και μεγέθη με διαφορετικό χαρακτηριστικό όνομα το καθένα.</a:t>
            </a: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9936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616"/>
            <a:ext cx="8229600" cy="3136352"/>
          </a:xfrm>
        </p:spPr>
        <p:txBody>
          <a:bodyPr>
            <a:normAutofit/>
          </a:bodyPr>
          <a:lstStyle/>
          <a:p>
            <a:pPr algn="l"/>
            <a:r>
              <a:rPr lang="el-GR" sz="2800" b="1" dirty="0" smtClean="0">
                <a:latin typeface="Arial" panose="020B0604020202020204" pitchFamily="34" charset="0"/>
                <a:cs typeface="Arial" panose="020B0604020202020204" pitchFamily="34" charset="0"/>
              </a:rPr>
              <a:t>                Πατάτες ντισές (</a:t>
            </a:r>
            <a:r>
              <a:rPr lang="en-US" sz="2800" b="1" dirty="0" smtClean="0">
                <a:latin typeface="Arial" panose="020B0604020202020204" pitchFamily="34" charset="0"/>
                <a:cs typeface="Arial" panose="020B0604020202020204" pitchFamily="34" charset="0"/>
              </a:rPr>
              <a:t>Duchesse</a:t>
            </a:r>
            <a:r>
              <a:rPr lang="el-GR" sz="2800" b="1" dirty="0" smtClean="0">
                <a:latin typeface="Arial" panose="020B0604020202020204" pitchFamily="34" charset="0"/>
                <a:cs typeface="Arial" panose="020B0604020202020204" pitchFamily="34" charset="0"/>
              </a:rPr>
              <a:t>)</a:t>
            </a:r>
            <a:br>
              <a:rPr lang="el-GR" sz="2800" b="1" dirty="0" smtClean="0">
                <a:latin typeface="Arial" panose="020B0604020202020204" pitchFamily="34" charset="0"/>
                <a:cs typeface="Arial" panose="020B0604020202020204" pitchFamily="34" charset="0"/>
              </a:rPr>
            </a:br>
            <a:r>
              <a:rPr lang="el-GR" sz="2000" dirty="0" smtClean="0">
                <a:latin typeface="Arial" panose="020B0604020202020204" pitchFamily="34" charset="0"/>
                <a:cs typeface="Arial" panose="020B0604020202020204" pitchFamily="34" charset="0"/>
              </a:rPr>
              <a:t>Βράζουν, στραγγίζονται και ψήνονται στο φούρνο για να εξατμιστεί το νερό. Μετατρέπονται σε πουρέ και προστίθενται κρόκοι αυγών, λίγο βούτυρο, αλάτι, πιπέρι, μοσχοκάρυδο. Δημιουργούνται διάφορα σχέδια που ψήνονται στο φούρνο ή τηγανίζονται σε φριτούρα. Συνοδεύουν κρέατα πανέ</a:t>
            </a:r>
            <a:r>
              <a:rPr lang="el-GR" sz="2000"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και σοτέ. Αποτελούν βάση ή μίγμα για πολλές άλλε παρασκευές.</a:t>
            </a:r>
            <a:endParaRPr lang="el-GR" sz="20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57200" y="2996952"/>
            <a:ext cx="8229600" cy="3129211"/>
          </a:xfrm>
        </p:spPr>
        <p:txBody>
          <a:bodyPr/>
          <a:lstStyle/>
          <a:p>
            <a:endParaRPr lang="en-US" dirty="0" smtClean="0">
              <a:hlinkClick r:id="rId2"/>
            </a:endParaRPr>
          </a:p>
          <a:p>
            <a:pPr marL="0" indent="0">
              <a:buNone/>
            </a:pPr>
            <a:endParaRPr lang="en-US" dirty="0">
              <a:hlinkClick r:id="rId2"/>
            </a:endParaRPr>
          </a:p>
          <a:p>
            <a:pPr marL="0" indent="0">
              <a:buNone/>
            </a:pPr>
            <a:endParaRPr lang="en-US" dirty="0" smtClean="0">
              <a:hlinkClick r:id="rId2"/>
            </a:endParaRPr>
          </a:p>
          <a:p>
            <a:pPr marL="0" indent="0">
              <a:buNone/>
            </a:pPr>
            <a:r>
              <a:rPr lang="en-US" dirty="0" smtClean="0">
                <a:hlinkClick r:id="rId2"/>
              </a:rPr>
              <a:t>https</a:t>
            </a:r>
            <a:r>
              <a:rPr lang="en-US" dirty="0">
                <a:hlinkClick r:id="rId2"/>
              </a:rPr>
              <a:t>://</a:t>
            </a:r>
            <a:r>
              <a:rPr lang="en-US" dirty="0" smtClean="0">
                <a:hlinkClick r:id="rId2"/>
              </a:rPr>
              <a:t>www.youtube.com/watch?v=mXYxcCNdWIw</a:t>
            </a:r>
            <a:endParaRPr lang="en-US" dirty="0" smtClean="0"/>
          </a:p>
          <a:p>
            <a:endParaRPr lang="el-GR" dirty="0"/>
          </a:p>
        </p:txBody>
      </p:sp>
    </p:spTree>
    <p:extLst>
      <p:ext uri="{BB962C8B-B14F-4D97-AF65-F5344CB8AC3E}">
        <p14:creationId xmlns:p14="http://schemas.microsoft.com/office/powerpoint/2010/main" val="41961420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Πατάτες </a:t>
            </a:r>
            <a:r>
              <a:rPr lang="en-US" dirty="0" smtClean="0"/>
              <a:t>jacket</a:t>
            </a:r>
            <a:endParaRPr lang="el-GR" dirty="0"/>
          </a:p>
        </p:txBody>
      </p:sp>
      <p:sp>
        <p:nvSpPr>
          <p:cNvPr id="3" name="Θέση περιεχομένου 2"/>
          <p:cNvSpPr>
            <a:spLocks noGrp="1"/>
          </p:cNvSpPr>
          <p:nvPr>
            <p:ph idx="1"/>
          </p:nvPr>
        </p:nvSpPr>
        <p:spPr/>
        <p:txBody>
          <a:bodyPr/>
          <a:lstStyle/>
          <a:p>
            <a:pPr marL="0" indent="0">
              <a:buNone/>
            </a:pPr>
            <a:r>
              <a:rPr lang="en-US" dirty="0">
                <a:hlinkClick r:id="rId2"/>
              </a:rPr>
              <a:t>https://</a:t>
            </a:r>
            <a:r>
              <a:rPr lang="en-US" dirty="0" smtClean="0">
                <a:hlinkClick r:id="rId2"/>
              </a:rPr>
              <a:t>www.youtube.com/watch?v=3NDAQ-2AO-M</a:t>
            </a:r>
            <a:endParaRPr lang="en-US" dirty="0" smtClean="0"/>
          </a:p>
          <a:p>
            <a:pPr marL="0" indent="0">
              <a:buNone/>
            </a:pPr>
            <a:endParaRPr lang="el-GR" dirty="0"/>
          </a:p>
        </p:txBody>
      </p:sp>
    </p:spTree>
    <p:extLst>
      <p:ext uri="{BB962C8B-B14F-4D97-AF65-F5344CB8AC3E}">
        <p14:creationId xmlns:p14="http://schemas.microsoft.com/office/powerpoint/2010/main" val="839220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Πατάτες φούρνου </a:t>
            </a:r>
            <a:r>
              <a:rPr lang="el-GR" smtClean="0"/>
              <a:t>με τυριά</a:t>
            </a:r>
            <a:endParaRPr lang="el-GR"/>
          </a:p>
        </p:txBody>
      </p:sp>
      <p:sp>
        <p:nvSpPr>
          <p:cNvPr id="3" name="Θέση περιεχομένου 2"/>
          <p:cNvSpPr>
            <a:spLocks noGrp="1"/>
          </p:cNvSpPr>
          <p:nvPr>
            <p:ph idx="1"/>
          </p:nvPr>
        </p:nvSpPr>
        <p:spPr/>
        <p:txBody>
          <a:bodyPr/>
          <a:lstStyle/>
          <a:p>
            <a:pPr marL="0" indent="0">
              <a:buNone/>
            </a:pPr>
            <a:endParaRPr lang="en-US" dirty="0" smtClean="0">
              <a:hlinkClick r:id="rId2"/>
            </a:endParaRPr>
          </a:p>
          <a:p>
            <a:pPr marL="0" indent="0">
              <a:buNone/>
            </a:pPr>
            <a:endParaRPr lang="en-US" dirty="0">
              <a:hlinkClick r:id="rId2"/>
            </a:endParaRPr>
          </a:p>
          <a:p>
            <a:pPr marL="0" indent="0">
              <a:buNone/>
            </a:pPr>
            <a:r>
              <a:rPr lang="en-US" dirty="0" smtClean="0">
                <a:hlinkClick r:id="rId2"/>
              </a:rPr>
              <a:t>https</a:t>
            </a:r>
            <a:r>
              <a:rPr lang="en-US" dirty="0">
                <a:hlinkClick r:id="rId2"/>
              </a:rPr>
              <a:t>://</a:t>
            </a:r>
            <a:r>
              <a:rPr lang="en-US" dirty="0" smtClean="0">
                <a:hlinkClick r:id="rId2"/>
              </a:rPr>
              <a:t>www.youtube.com/watch?v=9XkznwzrVCo</a:t>
            </a:r>
            <a:endParaRPr lang="en-US" dirty="0" smtClean="0"/>
          </a:p>
          <a:p>
            <a:endParaRPr lang="el-GR" dirty="0"/>
          </a:p>
        </p:txBody>
      </p:sp>
    </p:spTree>
    <p:extLst>
      <p:ext uri="{BB962C8B-B14F-4D97-AF65-F5344CB8AC3E}">
        <p14:creationId xmlns:p14="http://schemas.microsoft.com/office/powerpoint/2010/main" val="450990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Τηγανιτές πατάτες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normAutofit/>
          </a:bodyPr>
          <a:lstStyle/>
          <a:p>
            <a:pPr marL="0" indent="0">
              <a:buNone/>
            </a:pPr>
            <a:r>
              <a:rPr lang="el-GR" sz="1800" dirty="0" smtClean="0">
                <a:latin typeface="Arial" panose="020B0604020202020204" pitchFamily="34" charset="0"/>
                <a:cs typeface="Arial" panose="020B0604020202020204" pitchFamily="34" charset="0"/>
              </a:rPr>
              <a:t>Κόβονται σε μικρά μπαστούνια παραλληλόγραμμα πάχους ενός και μήκους 5 – 6 εκατοστών. Πλένονται, στραγγίζονται, και τηγανίζονται. Συνοδεύουν κυρίως κρέατα σχάρας και σούβλας.</a:t>
            </a:r>
          </a:p>
          <a:p>
            <a:pPr marL="0" indent="0">
              <a:buNone/>
            </a:pPr>
            <a:endParaRPr lang="el-GR"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hlinkClick r:id="rId2"/>
              </a:rPr>
              <a:t>https://</a:t>
            </a:r>
            <a:r>
              <a:rPr lang="en-US" sz="1800" dirty="0" smtClean="0">
                <a:latin typeface="Arial" panose="020B0604020202020204" pitchFamily="34" charset="0"/>
                <a:cs typeface="Arial" panose="020B0604020202020204" pitchFamily="34" charset="0"/>
                <a:hlinkClick r:id="rId2"/>
              </a:rPr>
              <a:t>www.youtube.com/watch?v=DlKupG2cBTw</a:t>
            </a:r>
            <a:endParaRPr lang="el-GR" sz="1800" dirty="0" smtClean="0">
              <a:latin typeface="Arial" panose="020B0604020202020204" pitchFamily="34" charset="0"/>
              <a:cs typeface="Arial" panose="020B0604020202020204" pitchFamily="34" charset="0"/>
            </a:endParaRPr>
          </a:p>
          <a:p>
            <a:pPr marL="0" indent="0">
              <a:buNone/>
            </a:pPr>
            <a:endParaRPr lang="el-GR" sz="1800" dirty="0">
              <a:latin typeface="Arial" panose="020B0604020202020204" pitchFamily="34" charset="0"/>
              <a:cs typeface="Arial" panose="020B0604020202020204" pitchFamily="34" charset="0"/>
            </a:endParaRPr>
          </a:p>
          <a:p>
            <a:pPr marL="0" indent="0">
              <a:buNone/>
            </a:pPr>
            <a:r>
              <a:rPr lang="el-GR" sz="1800" dirty="0" smtClean="0">
                <a:latin typeface="Arial" panose="020B0604020202020204" pitchFamily="34" charset="0"/>
                <a:cs typeface="Arial" panose="020B0604020202020204" pitchFamily="34" charset="0"/>
              </a:rPr>
              <a:t>Κλασικός τρόπος</a:t>
            </a:r>
          </a:p>
          <a:p>
            <a:pPr marL="0" indent="0">
              <a:buNone/>
            </a:pPr>
            <a:endParaRPr lang="el-GR" sz="1800" dirty="0">
              <a:latin typeface="Arial" panose="020B0604020202020204" pitchFamily="34" charset="0"/>
              <a:cs typeface="Arial" panose="020B0604020202020204" pitchFamily="34" charset="0"/>
            </a:endParaRPr>
          </a:p>
          <a:p>
            <a:pPr marL="0" indent="0">
              <a:buNone/>
            </a:pPr>
            <a:r>
              <a:rPr lang="en-US" sz="1800" dirty="0">
                <a:latin typeface="Arial" panose="020B0604020202020204" pitchFamily="34" charset="0"/>
                <a:cs typeface="Arial" panose="020B0604020202020204" pitchFamily="34" charset="0"/>
                <a:hlinkClick r:id="rId3"/>
              </a:rPr>
              <a:t>https://</a:t>
            </a:r>
            <a:r>
              <a:rPr lang="en-US" sz="1800" dirty="0" smtClean="0">
                <a:latin typeface="Arial" panose="020B0604020202020204" pitchFamily="34" charset="0"/>
                <a:cs typeface="Arial" panose="020B0604020202020204" pitchFamily="34" charset="0"/>
                <a:hlinkClick r:id="rId3"/>
              </a:rPr>
              <a:t>www.youtube.com/watch?v=mSeoeBSzpus</a:t>
            </a:r>
            <a:endParaRPr lang="el-GR" sz="1800" dirty="0" smtClean="0">
              <a:latin typeface="Arial" panose="020B0604020202020204" pitchFamily="34" charset="0"/>
              <a:cs typeface="Arial" panose="020B0604020202020204" pitchFamily="34" charset="0"/>
            </a:endParaRPr>
          </a:p>
          <a:p>
            <a:pPr marL="0" indent="0">
              <a:buNone/>
            </a:pPr>
            <a:endParaRPr lang="el-GR" sz="1800" dirty="0">
              <a:latin typeface="Arial" panose="020B0604020202020204" pitchFamily="34" charset="0"/>
              <a:cs typeface="Arial" panose="020B0604020202020204" pitchFamily="34" charset="0"/>
            </a:endParaRPr>
          </a:p>
          <a:p>
            <a:pPr marL="0" indent="0">
              <a:buNone/>
            </a:pPr>
            <a:r>
              <a:rPr lang="el-GR" sz="1800" dirty="0" smtClean="0">
                <a:latin typeface="Arial" panose="020B0604020202020204" pitchFamily="34" charset="0"/>
                <a:cs typeface="Arial" panose="020B0604020202020204" pitchFamily="34" charset="0"/>
              </a:rPr>
              <a:t>Τηγανίζονται αφού τις ψήσουμε στο φούρνο</a:t>
            </a:r>
          </a:p>
          <a:p>
            <a:pPr marL="0" indent="0">
              <a:buNone/>
            </a:pPr>
            <a:endParaRPr lang="el-GR"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997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Πατάτες παγιέ</a:t>
            </a: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Pommers </a:t>
            </a:r>
            <a:r>
              <a:rPr lang="en-US" sz="2400" b="1" dirty="0" err="1" smtClean="0">
                <a:latin typeface="Arial" panose="020B0604020202020204" pitchFamily="34" charset="0"/>
                <a:cs typeface="Arial" panose="020B0604020202020204" pitchFamily="34" charset="0"/>
              </a:rPr>
              <a:t>pailles</a:t>
            </a:r>
            <a:endParaRPr lang="el-GR" sz="24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r>
              <a:rPr lang="en-US" dirty="0">
                <a:hlinkClick r:id="rId2"/>
              </a:rPr>
              <a:t>https://</a:t>
            </a:r>
            <a:r>
              <a:rPr lang="en-US" dirty="0" smtClean="0">
                <a:hlinkClick r:id="rId2"/>
              </a:rPr>
              <a:t>www.youtube.com/watch?v=ur9BlAaLTOY</a:t>
            </a:r>
            <a:endParaRPr lang="en-US" dirty="0" smtClean="0"/>
          </a:p>
          <a:p>
            <a:pPr marL="0" indent="0">
              <a:buNone/>
            </a:pPr>
            <a:r>
              <a:rPr lang="el-GR" sz="2000" dirty="0" smtClean="0">
                <a:latin typeface="Arial" panose="020B0604020202020204" pitchFamily="34" charset="0"/>
                <a:cs typeface="Arial" panose="020B0604020202020204" pitchFamily="34" charset="0"/>
              </a:rPr>
              <a:t>Κόβονται λεπτές σαν άχυρο (</a:t>
            </a:r>
            <a:r>
              <a:rPr lang="en-US" sz="2000" dirty="0" smtClean="0">
                <a:latin typeface="Arial" panose="020B0604020202020204" pitchFamily="34" charset="0"/>
                <a:cs typeface="Arial" panose="020B0604020202020204" pitchFamily="34" charset="0"/>
              </a:rPr>
              <a:t>pail</a:t>
            </a:r>
            <a:r>
              <a:rPr lang="en-US" sz="2000" dirty="0">
                <a:latin typeface="Arial" panose="020B0604020202020204" pitchFamily="34" charset="0"/>
                <a:cs typeface="Arial" panose="020B0604020202020204" pitchFamily="34" charset="0"/>
              </a:rPr>
              <a:t>l</a:t>
            </a:r>
            <a:r>
              <a:rPr lang="en-US" sz="2000" dirty="0" smtClean="0">
                <a:latin typeface="Arial" panose="020B0604020202020204" pitchFamily="34" charset="0"/>
                <a:cs typeface="Arial" panose="020B0604020202020204" pitchFamily="34" charset="0"/>
              </a:rPr>
              <a:t>e</a:t>
            </a:r>
            <a:r>
              <a:rPr lang="el-GR" sz="2000" dirty="0" smtClean="0">
                <a:latin typeface="Arial" panose="020B0604020202020204" pitchFamily="34" charset="0"/>
                <a:cs typeface="Arial" panose="020B0604020202020204" pitchFamily="34" charset="0"/>
              </a:rPr>
              <a:t>)</a:t>
            </a:r>
            <a:r>
              <a:rPr lang="en-US" sz="2000" dirty="0" smtClean="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συνήθως δεν πλένονται για να μη φύγει το άμυλο και να κολλάνε μεταξύ τους πχ. Σχήμα χελιδονοφωλιάς, για ντεκόρ σε κρύο ή ζεστό μπουφέ.</a:t>
            </a:r>
          </a:p>
          <a:p>
            <a:pPr marL="0" indent="0">
              <a:buNone/>
            </a:pPr>
            <a:endParaRPr lang="el-GR" sz="2000" dirty="0">
              <a:latin typeface="Arial" panose="020B0604020202020204" pitchFamily="34" charset="0"/>
              <a:cs typeface="Arial" panose="020B0604020202020204" pitchFamily="34" charset="0"/>
            </a:endParaRPr>
          </a:p>
          <a:p>
            <a:pPr marL="0" indent="0">
              <a:buNone/>
            </a:pPr>
            <a:endParaRPr lang="el-G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79150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b="1" dirty="0" smtClean="0">
                <a:latin typeface="Arial" panose="020B0604020202020204" pitchFamily="34" charset="0"/>
                <a:cs typeface="Arial" panose="020B0604020202020204" pitchFamily="34" charset="0"/>
              </a:rPr>
              <a:t>Πατάτες αλουμέτ (</a:t>
            </a:r>
            <a:r>
              <a:rPr lang="en-US" sz="3200" b="1" dirty="0" smtClean="0">
                <a:latin typeface="Arial" panose="020B0604020202020204" pitchFamily="34" charset="0"/>
                <a:cs typeface="Arial" panose="020B0604020202020204" pitchFamily="34" charset="0"/>
              </a:rPr>
              <a:t>allumetes)</a:t>
            </a:r>
            <a:br>
              <a:rPr lang="en-US" sz="3200" b="1" dirty="0" smtClean="0">
                <a:latin typeface="Arial" panose="020B0604020202020204" pitchFamily="34" charset="0"/>
                <a:cs typeface="Arial" panose="020B0604020202020204" pitchFamily="34" charset="0"/>
              </a:rPr>
            </a:br>
            <a:r>
              <a:rPr lang="el-GR" sz="1800" b="1" dirty="0" smtClean="0">
                <a:latin typeface="Arial" panose="020B0604020202020204" pitchFamily="34" charset="0"/>
                <a:cs typeface="Arial" panose="020B0604020202020204" pitchFamily="34" charset="0"/>
              </a:rPr>
              <a:t>κόβονται σε σχήμα σπιρτόξυλου, τηγανίζονται καλά, στραγγίζονται αλατίζονται  και σερβίρονται αμέσως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r>
              <a:rPr lang="en-US" dirty="0">
                <a:hlinkClick r:id="rId2"/>
              </a:rPr>
              <a:t>https://</a:t>
            </a:r>
            <a:r>
              <a:rPr lang="en-US" dirty="0" smtClean="0">
                <a:hlinkClick r:id="rId2"/>
              </a:rPr>
              <a:t>www.youtube.com/watch?v=XYY1KHccx3U</a:t>
            </a:r>
            <a:endParaRPr lang="el-GR" dirty="0" smtClean="0"/>
          </a:p>
          <a:p>
            <a:pPr marL="0" indent="0">
              <a:buNone/>
            </a:pPr>
            <a:endParaRPr lang="en-US" dirty="0" smtClean="0"/>
          </a:p>
          <a:p>
            <a:pPr marL="0" indent="0">
              <a:buNone/>
            </a:pPr>
            <a:endParaRPr lang="en-US" dirty="0" smtClean="0">
              <a:hlinkClick r:id="rId3"/>
            </a:endParaRPr>
          </a:p>
          <a:p>
            <a:pPr marL="0" indent="0">
              <a:buNone/>
            </a:pPr>
            <a:r>
              <a:rPr lang="en-US" dirty="0" smtClean="0">
                <a:hlinkClick r:id="rId3"/>
              </a:rPr>
              <a:t>https</a:t>
            </a:r>
            <a:r>
              <a:rPr lang="en-US" dirty="0">
                <a:hlinkClick r:id="rId3"/>
              </a:rPr>
              <a:t>://</a:t>
            </a:r>
            <a:r>
              <a:rPr lang="en-US" dirty="0" smtClean="0">
                <a:hlinkClick r:id="rId3"/>
              </a:rPr>
              <a:t>www.youtube.com/watch?v=ppSFV5IYt3U</a:t>
            </a:r>
            <a:endParaRPr lang="en-US" dirty="0" smtClean="0"/>
          </a:p>
          <a:p>
            <a:pPr marL="0" indent="0">
              <a:buNone/>
            </a:pPr>
            <a:r>
              <a:rPr lang="en-US" sz="2000" dirty="0">
                <a:latin typeface="Arial" panose="020B0604020202020204" pitchFamily="34" charset="0"/>
                <a:cs typeface="Arial" panose="020B0604020202020204" pitchFamily="34" charset="0"/>
              </a:rPr>
              <a:t> </a:t>
            </a:r>
            <a:r>
              <a:rPr lang="el-GR" sz="2000" dirty="0" smtClean="0">
                <a:latin typeface="Arial" panose="020B0604020202020204" pitchFamily="34" charset="0"/>
                <a:cs typeface="Arial" panose="020B0604020202020204" pitchFamily="34" charset="0"/>
              </a:rPr>
              <a:t>τρόπος κοπής της πατάτας αλουμέτ</a:t>
            </a:r>
            <a:endParaRPr lang="en-US" sz="2000" dirty="0" smtClean="0">
              <a:latin typeface="Arial" panose="020B0604020202020204" pitchFamily="34" charset="0"/>
              <a:cs typeface="Arial" panose="020B0604020202020204" pitchFamily="34" charset="0"/>
            </a:endParaRPr>
          </a:p>
          <a:p>
            <a:pPr marL="0" indent="0">
              <a:buNone/>
            </a:pPr>
            <a:endParaRPr lang="el-GR" dirty="0"/>
          </a:p>
        </p:txBody>
      </p:sp>
    </p:spTree>
    <p:extLst>
      <p:ext uri="{BB962C8B-B14F-4D97-AF65-F5344CB8AC3E}">
        <p14:creationId xmlns:p14="http://schemas.microsoft.com/office/powerpoint/2010/main" val="930487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200" b="1" dirty="0" smtClean="0">
                <a:latin typeface="Arial" panose="020B0604020202020204" pitchFamily="34" charset="0"/>
                <a:cs typeface="Arial" panose="020B0604020202020204" pitchFamily="34" charset="0"/>
              </a:rPr>
              <a:t>Πατάτες τσιπς </a:t>
            </a:r>
            <a:r>
              <a:rPr lang="en-US" sz="3200" dirty="0" smtClean="0">
                <a:latin typeface="Arial" panose="020B0604020202020204" pitchFamily="34" charset="0"/>
                <a:cs typeface="Arial" panose="020B0604020202020204" pitchFamily="34" charset="0"/>
              </a:rPr>
              <a:t/>
            </a:r>
            <a:br>
              <a:rPr lang="en-US" sz="3200" dirty="0" smtClean="0">
                <a:latin typeface="Arial" panose="020B0604020202020204" pitchFamily="34" charset="0"/>
                <a:cs typeface="Arial" panose="020B0604020202020204" pitchFamily="34" charset="0"/>
              </a:rPr>
            </a:br>
            <a:r>
              <a:rPr lang="en-US" sz="2400" b="1" dirty="0" smtClean="0">
                <a:latin typeface="Arial" panose="020B0604020202020204" pitchFamily="34" charset="0"/>
                <a:cs typeface="Arial" panose="020B0604020202020204" pitchFamily="34" charset="0"/>
              </a:rPr>
              <a:t>(pommes chip)</a:t>
            </a:r>
            <a:r>
              <a:rPr lang="el-GR" sz="2400" b="1" dirty="0" smtClean="0">
                <a:latin typeface="Arial" panose="020B0604020202020204" pitchFamily="34" charset="0"/>
                <a:cs typeface="Arial" panose="020B0604020202020204" pitchFamily="34" charset="0"/>
              </a:rPr>
              <a:t/>
            </a:r>
            <a:br>
              <a:rPr lang="el-GR" sz="2400" b="1" dirty="0" smtClean="0">
                <a:latin typeface="Arial" panose="020B0604020202020204" pitchFamily="34" charset="0"/>
                <a:cs typeface="Arial" panose="020B0604020202020204" pitchFamily="34" charset="0"/>
              </a:rPr>
            </a:br>
            <a:r>
              <a:rPr lang="el-GR" sz="2200" b="1" dirty="0" smtClean="0">
                <a:latin typeface="Arial" panose="020B0604020202020204" pitchFamily="34" charset="0"/>
                <a:cs typeface="Arial" panose="020B0604020202020204" pitchFamily="34" charset="0"/>
              </a:rPr>
              <a:t>κόβονται σε λεπτές φέτες ενός χιλιοστού, πλένονται, τηγανίζονται και σερβίρονται </a:t>
            </a:r>
            <a:endParaRPr lang="el-GR" sz="2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57200" y="2011680"/>
            <a:ext cx="8229600" cy="4114483"/>
          </a:xfrm>
        </p:spPr>
        <p:txBody>
          <a:bodyPr/>
          <a:lstStyle/>
          <a:p>
            <a:pPr marL="0" indent="0">
              <a:buNone/>
            </a:pPr>
            <a:r>
              <a:rPr lang="en-US" dirty="0" smtClean="0">
                <a:hlinkClick r:id="rId2"/>
              </a:rPr>
              <a:t>https</a:t>
            </a:r>
            <a:r>
              <a:rPr lang="en-US" dirty="0">
                <a:hlinkClick r:id="rId2"/>
              </a:rPr>
              <a:t>://</a:t>
            </a:r>
            <a:r>
              <a:rPr lang="en-US" dirty="0" smtClean="0">
                <a:hlinkClick r:id="rId2"/>
              </a:rPr>
              <a:t>www.youtube.com/watch?v=Unpi1UV0Rg0</a:t>
            </a:r>
            <a:endParaRPr lang="el-GR" dirty="0" smtClean="0"/>
          </a:p>
          <a:p>
            <a:pPr marL="0" indent="0">
              <a:buNone/>
            </a:pPr>
            <a:endParaRPr lang="el-GR" dirty="0" smtClean="0">
              <a:hlinkClick r:id="rId3"/>
            </a:endParaRPr>
          </a:p>
          <a:p>
            <a:pPr marL="0" indent="0">
              <a:buNone/>
            </a:pPr>
            <a:r>
              <a:rPr lang="en-US" dirty="0" smtClean="0">
                <a:hlinkClick r:id="rId3"/>
              </a:rPr>
              <a:t>https</a:t>
            </a:r>
            <a:r>
              <a:rPr lang="en-US" dirty="0">
                <a:hlinkClick r:id="rId3"/>
              </a:rPr>
              <a:t>://</a:t>
            </a:r>
            <a:r>
              <a:rPr lang="en-US" dirty="0" smtClean="0">
                <a:hlinkClick r:id="rId3"/>
              </a:rPr>
              <a:t>www.youtube.com/watch?v=WwM-gAKY6-g</a:t>
            </a:r>
            <a:endParaRPr lang="el-GR" dirty="0" smtClean="0"/>
          </a:p>
          <a:p>
            <a:pPr marL="0" indent="0">
              <a:buNone/>
            </a:pPr>
            <a:r>
              <a:rPr lang="el-GR" dirty="0" smtClean="0"/>
              <a:t> σπιτικά τσιπς μια άλλη εκδοχή</a:t>
            </a:r>
          </a:p>
          <a:p>
            <a:endParaRPr lang="el-GR" dirty="0"/>
          </a:p>
        </p:txBody>
      </p:sp>
    </p:spTree>
    <p:extLst>
      <p:ext uri="{BB962C8B-B14F-4D97-AF65-F5344CB8AC3E}">
        <p14:creationId xmlns:p14="http://schemas.microsoft.com/office/powerpoint/2010/main" val="2016774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200" b="1" dirty="0" smtClean="0">
                <a:latin typeface="Arial" panose="020B0604020202020204" pitchFamily="34" charset="0"/>
                <a:cs typeface="Arial" panose="020B0604020202020204" pitchFamily="34" charset="0"/>
              </a:rPr>
              <a:t>Πατάτες γκοφρέτ</a:t>
            </a:r>
            <a:r>
              <a:rPr lang="en-US" sz="2000" b="1" dirty="0" smtClean="0">
                <a:latin typeface="Arial" panose="020B0604020202020204" pitchFamily="34" charset="0"/>
                <a:cs typeface="Arial" panose="020B0604020202020204" pitchFamily="34" charset="0"/>
              </a:rPr>
              <a:t/>
            </a:r>
            <a:br>
              <a:rPr lang="en-US" sz="2000" b="1" dirty="0" smtClean="0">
                <a:latin typeface="Arial" panose="020B0604020202020204" pitchFamily="34" charset="0"/>
                <a:cs typeface="Arial" panose="020B0604020202020204" pitchFamily="34" charset="0"/>
              </a:rPr>
            </a:br>
            <a:r>
              <a:rPr lang="en-US" sz="2700" b="1" dirty="0" smtClean="0">
                <a:latin typeface="Arial" panose="020B0604020202020204" pitchFamily="34" charset="0"/>
                <a:cs typeface="Arial" panose="020B0604020202020204" pitchFamily="34" charset="0"/>
              </a:rPr>
              <a:t>Pomes gaufrettes</a:t>
            </a:r>
            <a:r>
              <a:rPr lang="el-GR" sz="2000" b="1" dirty="0" smtClean="0">
                <a:latin typeface="Arial" panose="020B0604020202020204" pitchFamily="34" charset="0"/>
                <a:cs typeface="Arial" panose="020B0604020202020204" pitchFamily="34" charset="0"/>
              </a:rPr>
              <a:t/>
            </a:r>
            <a:br>
              <a:rPr lang="el-GR" sz="2000" b="1" dirty="0" smtClean="0">
                <a:latin typeface="Arial" panose="020B0604020202020204" pitchFamily="34" charset="0"/>
                <a:cs typeface="Arial" panose="020B0604020202020204" pitchFamily="34" charset="0"/>
              </a:rPr>
            </a:br>
            <a:r>
              <a:rPr lang="el-GR" sz="2000" dirty="0" smtClean="0">
                <a:latin typeface="Arial" panose="020B0604020202020204" pitchFamily="34" charset="0"/>
                <a:cs typeface="Arial" panose="020B0604020202020204" pitchFamily="34" charset="0"/>
              </a:rPr>
              <a:t>κόβονται με ειδικό εργαλείο σε σχήμα γκοφρέ, πλένονται, στραγγίζονται και τηγανίζονται</a:t>
            </a:r>
            <a:r>
              <a:rPr lang="el-GR" sz="2000" dirty="0">
                <a:latin typeface="Arial" panose="020B0604020202020204" pitchFamily="34" charset="0"/>
                <a:cs typeface="Arial" panose="020B0604020202020204" pitchFamily="34" charset="0"/>
              </a:rPr>
              <a:t/>
            </a:r>
            <a:br>
              <a:rPr lang="el-GR" sz="2000" dirty="0">
                <a:latin typeface="Arial" panose="020B0604020202020204" pitchFamily="34" charset="0"/>
                <a:cs typeface="Arial" panose="020B0604020202020204" pitchFamily="34" charset="0"/>
              </a:rPr>
            </a:br>
            <a:endParaRPr lang="el-GR" sz="20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p:txBody>
          <a:bodyPr/>
          <a:lstStyle/>
          <a:p>
            <a:pPr marL="0" indent="0">
              <a:buNone/>
            </a:pPr>
            <a:endParaRPr lang="el-GR" dirty="0" smtClean="0">
              <a:hlinkClick r:id="rId2"/>
            </a:endParaRPr>
          </a:p>
          <a:p>
            <a:pPr marL="0" indent="0">
              <a:buNone/>
            </a:pPr>
            <a:endParaRPr lang="el-GR" dirty="0">
              <a:hlinkClick r:id="rId2"/>
            </a:endParaRPr>
          </a:p>
          <a:p>
            <a:pPr marL="0" indent="0">
              <a:buNone/>
            </a:pPr>
            <a:r>
              <a:rPr lang="en-US" dirty="0" smtClean="0">
                <a:hlinkClick r:id="rId2"/>
              </a:rPr>
              <a:t>https</a:t>
            </a:r>
            <a:r>
              <a:rPr lang="en-US" dirty="0">
                <a:hlinkClick r:id="rId2"/>
              </a:rPr>
              <a:t>://</a:t>
            </a:r>
            <a:r>
              <a:rPr lang="en-US" dirty="0" smtClean="0">
                <a:hlinkClick r:id="rId2"/>
              </a:rPr>
              <a:t>www.youtube.com/watch?v=PQKgA5jUG3M</a:t>
            </a:r>
            <a:endParaRPr lang="en-US" dirty="0" smtClean="0"/>
          </a:p>
          <a:p>
            <a:endParaRPr lang="el-GR" dirty="0"/>
          </a:p>
        </p:txBody>
      </p:sp>
    </p:spTree>
    <p:extLst>
      <p:ext uri="{BB962C8B-B14F-4D97-AF65-F5344CB8AC3E}">
        <p14:creationId xmlns:p14="http://schemas.microsoft.com/office/powerpoint/2010/main" val="1104311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8229600" cy="1728192"/>
          </a:xfrm>
        </p:spPr>
        <p:txBody>
          <a:bodyPr>
            <a:normAutofit fontScale="90000"/>
          </a:bodyPr>
          <a:lstStyle/>
          <a:p>
            <a:r>
              <a:rPr lang="el-GR" sz="3200" b="1" dirty="0" smtClean="0">
                <a:latin typeface="Arial" panose="020B0604020202020204" pitchFamily="34" charset="0"/>
                <a:cs typeface="Arial" panose="020B0604020202020204" pitchFamily="34" charset="0"/>
              </a:rPr>
              <a:t>Πατάτες μπατάιγ</a:t>
            </a:r>
            <a:r>
              <a:rPr lang="en-US" sz="3200" b="1" dirty="0">
                <a:latin typeface="Arial" panose="020B0604020202020204" pitchFamily="34" charset="0"/>
                <a:cs typeface="Arial" panose="020B0604020202020204" pitchFamily="34" charset="0"/>
              </a:rPr>
              <a:t> </a:t>
            </a:r>
            <a:r>
              <a:rPr lang="el-GR" sz="3200" b="1" dirty="0" smtClean="0">
                <a:latin typeface="Arial" panose="020B0604020202020204" pitchFamily="34" charset="0"/>
                <a:cs typeface="Arial" panose="020B0604020202020204" pitchFamily="34" charset="0"/>
              </a:rPr>
              <a:t>(</a:t>
            </a:r>
            <a:r>
              <a:rPr lang="en-US" sz="3200" b="1" dirty="0" smtClean="0">
                <a:latin typeface="Arial" panose="020B0604020202020204" pitchFamily="34" charset="0"/>
                <a:cs typeface="Arial" panose="020B0604020202020204" pitchFamily="34" charset="0"/>
              </a:rPr>
              <a:t>bataille)</a:t>
            </a:r>
            <a:r>
              <a:rPr lang="el-GR" sz="3200" b="1" dirty="0" smtClean="0">
                <a:latin typeface="Arial" panose="020B0604020202020204" pitchFamily="34" charset="0"/>
                <a:cs typeface="Arial" panose="020B0604020202020204" pitchFamily="34" charset="0"/>
              </a:rPr>
              <a:t/>
            </a:r>
            <a:br>
              <a:rPr lang="el-GR" sz="3200" b="1" dirty="0" smtClean="0">
                <a:latin typeface="Arial" panose="020B0604020202020204" pitchFamily="34" charset="0"/>
                <a:cs typeface="Arial" panose="020B0604020202020204" pitchFamily="34" charset="0"/>
              </a:rPr>
            </a:br>
            <a:r>
              <a:rPr lang="en-US" sz="3200" b="1" dirty="0" smtClean="0">
                <a:latin typeface="Arial" panose="020B0604020202020204" pitchFamily="34" charset="0"/>
                <a:cs typeface="Arial" panose="020B0604020202020204" pitchFamily="34" charset="0"/>
              </a:rPr>
              <a:t/>
            </a:r>
            <a:br>
              <a:rPr lang="en-US" sz="3200" b="1" dirty="0" smtClean="0">
                <a:latin typeface="Arial" panose="020B0604020202020204" pitchFamily="34" charset="0"/>
                <a:cs typeface="Arial" panose="020B0604020202020204" pitchFamily="34" charset="0"/>
              </a:rPr>
            </a:br>
            <a:r>
              <a:rPr lang="el-GR" sz="2200" dirty="0" smtClean="0">
                <a:latin typeface="Arial" panose="020B0604020202020204" pitchFamily="34" charset="0"/>
                <a:cs typeface="Arial" panose="020B0604020202020204" pitchFamily="34" charset="0"/>
              </a:rPr>
              <a:t>κόβονται σαν ζάρια 1,5Χ1,5 εκατοστά. Συνοδεύουν κρέατα σχάρας</a:t>
            </a:r>
            <a:endParaRPr lang="el-GR" sz="22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539552" y="1916832"/>
            <a:ext cx="8147248" cy="4209331"/>
          </a:xfrm>
        </p:spPr>
        <p:txBody>
          <a:bodyPr/>
          <a:lstStyle/>
          <a:p>
            <a:endParaRPr lang="el-GR" dirty="0" smtClean="0">
              <a:hlinkClick r:id="rId2"/>
            </a:endParaRPr>
          </a:p>
          <a:p>
            <a:pPr marL="0" indent="0">
              <a:buNone/>
            </a:pPr>
            <a:r>
              <a:rPr lang="en-US" dirty="0" smtClean="0">
                <a:hlinkClick r:id="rId2"/>
              </a:rPr>
              <a:t>https</a:t>
            </a:r>
            <a:r>
              <a:rPr lang="en-US" dirty="0">
                <a:hlinkClick r:id="rId2"/>
              </a:rPr>
              <a:t>://</a:t>
            </a:r>
            <a:r>
              <a:rPr lang="en-US" dirty="0" smtClean="0">
                <a:hlinkClick r:id="rId2"/>
              </a:rPr>
              <a:t>www.youtube.com/watch?v=3T0H25_j9pc</a:t>
            </a:r>
            <a:endParaRPr lang="el-GR" dirty="0" smtClean="0"/>
          </a:p>
          <a:p>
            <a:endParaRPr lang="el-GR" dirty="0"/>
          </a:p>
        </p:txBody>
      </p:sp>
    </p:spTree>
    <p:extLst>
      <p:ext uri="{BB962C8B-B14F-4D97-AF65-F5344CB8AC3E}">
        <p14:creationId xmlns:p14="http://schemas.microsoft.com/office/powerpoint/2010/main" val="1460932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570186"/>
          </a:xfrm>
        </p:spPr>
        <p:txBody>
          <a:bodyPr>
            <a:normAutofit/>
          </a:bodyPr>
          <a:lstStyle/>
          <a:p>
            <a:pPr algn="just"/>
            <a:r>
              <a:rPr lang="el-GR" sz="3200" b="1" dirty="0" smtClean="0">
                <a:latin typeface="Arial" panose="020B0604020202020204" pitchFamily="34" charset="0"/>
                <a:cs typeface="Arial" panose="020B0604020202020204" pitchFamily="34" charset="0"/>
              </a:rPr>
              <a:t>Πατάτες βαπέρ ή αλά ανγκλέζ</a:t>
            </a:r>
            <a:r>
              <a:rPr lang="el-GR" sz="3200" dirty="0" smtClean="0">
                <a:latin typeface="Arial" panose="020B0604020202020204" pitchFamily="34" charset="0"/>
                <a:cs typeface="Arial" panose="020B0604020202020204" pitchFamily="34" charset="0"/>
              </a:rPr>
              <a:t/>
            </a:r>
            <a:br>
              <a:rPr lang="el-GR" sz="3200" dirty="0" smtClean="0">
                <a:latin typeface="Arial" panose="020B0604020202020204" pitchFamily="34" charset="0"/>
                <a:cs typeface="Arial" panose="020B0604020202020204" pitchFamily="34" charset="0"/>
              </a:rPr>
            </a:br>
            <a:r>
              <a:rPr lang="el-GR" sz="2000" dirty="0">
                <a:latin typeface="Arial" panose="020B0604020202020204" pitchFamily="34" charset="0"/>
                <a:cs typeface="Arial" panose="020B0604020202020204" pitchFamily="34" charset="0"/>
              </a:rPr>
              <a:t>Σ</a:t>
            </a:r>
            <a:r>
              <a:rPr lang="el-GR" sz="2000" dirty="0" smtClean="0">
                <a:latin typeface="Arial" panose="020B0604020202020204" pitchFamily="34" charset="0"/>
                <a:cs typeface="Arial" panose="020B0604020202020204" pitchFamily="34" charset="0"/>
              </a:rPr>
              <a:t>τρογγυλοποιούνται (γίνονται τουρνέ) και βράζουν στον ατμό. Όταν βράσουν διατηρούνται σε μπεν μαρί και σερβίρονται συνοδεύοντας ψάρια σχάρας, βραστά, τηγανιτά και οστρακοειδή.</a:t>
            </a:r>
            <a:endParaRPr lang="el-GR" sz="3200"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57200" y="2204864"/>
            <a:ext cx="8229600" cy="3921299"/>
          </a:xfrm>
        </p:spPr>
        <p:txBody>
          <a:bodyPr/>
          <a:lstStyle/>
          <a:p>
            <a:pPr marL="0" indent="0">
              <a:buNone/>
            </a:pPr>
            <a:endParaRPr lang="el-GR" dirty="0" smtClean="0">
              <a:hlinkClick r:id="rId2"/>
            </a:endParaRPr>
          </a:p>
          <a:p>
            <a:pPr marL="0" indent="0">
              <a:buNone/>
            </a:pPr>
            <a:endParaRPr lang="el-GR" dirty="0">
              <a:hlinkClick r:id="rId2"/>
            </a:endParaRPr>
          </a:p>
          <a:p>
            <a:pPr marL="0" indent="0">
              <a:buNone/>
            </a:pPr>
            <a:r>
              <a:rPr lang="en-US" dirty="0" smtClean="0">
                <a:hlinkClick r:id="rId2"/>
              </a:rPr>
              <a:t>https</a:t>
            </a:r>
            <a:r>
              <a:rPr lang="en-US" dirty="0">
                <a:hlinkClick r:id="rId2"/>
              </a:rPr>
              <a:t>://</a:t>
            </a:r>
            <a:r>
              <a:rPr lang="en-US" dirty="0" smtClean="0">
                <a:hlinkClick r:id="rId2"/>
              </a:rPr>
              <a:t>www.youtube.com/watch?v=Lj78WHeDFik</a:t>
            </a:r>
            <a:endParaRPr lang="el-GR" dirty="0" smtClean="0"/>
          </a:p>
          <a:p>
            <a:endParaRPr lang="el-GR" dirty="0"/>
          </a:p>
        </p:txBody>
      </p:sp>
    </p:spTree>
    <p:extLst>
      <p:ext uri="{BB962C8B-B14F-4D97-AF65-F5344CB8AC3E}">
        <p14:creationId xmlns:p14="http://schemas.microsoft.com/office/powerpoint/2010/main" val="3797452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3600" b="1" dirty="0" smtClean="0">
                <a:latin typeface="Arial" panose="020B0604020202020204" pitchFamily="34" charset="0"/>
                <a:cs typeface="Arial" panose="020B0604020202020204" pitchFamily="34" charset="0"/>
              </a:rPr>
              <a:t/>
            </a:r>
            <a:br>
              <a:rPr lang="el-GR" sz="3600" b="1" dirty="0" smtClean="0">
                <a:latin typeface="Arial" panose="020B0604020202020204" pitchFamily="34" charset="0"/>
                <a:cs typeface="Arial" panose="020B0604020202020204" pitchFamily="34" charset="0"/>
              </a:rPr>
            </a:br>
            <a:r>
              <a:rPr lang="el-GR" sz="3600" b="1" dirty="0" smtClean="0">
                <a:latin typeface="Arial" panose="020B0604020202020204" pitchFamily="34" charset="0"/>
                <a:cs typeface="Arial" panose="020B0604020202020204" pitchFamily="34" charset="0"/>
              </a:rPr>
              <a:t>Πατάτες λιονέζ </a:t>
            </a:r>
            <a:r>
              <a:rPr lang="en-US" sz="3600" b="1" dirty="0" smtClean="0">
                <a:latin typeface="Arial" panose="020B0604020202020204" pitchFamily="34" charset="0"/>
                <a:cs typeface="Arial" panose="020B0604020202020204" pitchFamily="34" charset="0"/>
              </a:rPr>
              <a:t>(Lyonnaise)</a:t>
            </a:r>
            <a:br>
              <a:rPr lang="en-US" sz="3600" b="1" dirty="0" smtClean="0">
                <a:latin typeface="Arial" panose="020B0604020202020204" pitchFamily="34" charset="0"/>
                <a:cs typeface="Arial" panose="020B0604020202020204" pitchFamily="34" charset="0"/>
              </a:rPr>
            </a:br>
            <a:r>
              <a:rPr lang="el-GR" sz="2000" dirty="0" smtClean="0">
                <a:latin typeface="Arial" panose="020B0604020202020204" pitchFamily="34" charset="0"/>
                <a:cs typeface="Arial" panose="020B0604020202020204" pitchFamily="34" charset="0"/>
              </a:rPr>
              <a:t>πατάτες σοτέ , ανακατεύονται με κρεμμύδι σοτέ ψιλοκομμένο και μαϊντανό ψιλοκομμένο. Συνοδεύουν κρέατα σοτέ, της ώρας και ποελέ.</a:t>
            </a:r>
            <a:r>
              <a:rPr lang="el-GR" dirty="0" smtClean="0"/>
              <a:t/>
            </a:r>
            <a:br>
              <a:rPr lang="el-GR" dirty="0" smtClean="0"/>
            </a:br>
            <a:endParaRPr lang="el-GR" dirty="0"/>
          </a:p>
        </p:txBody>
      </p:sp>
      <p:sp>
        <p:nvSpPr>
          <p:cNvPr id="3" name="Θέση περιεχομένου 2"/>
          <p:cNvSpPr>
            <a:spLocks noGrp="1"/>
          </p:cNvSpPr>
          <p:nvPr>
            <p:ph idx="1"/>
          </p:nvPr>
        </p:nvSpPr>
        <p:spPr>
          <a:xfrm>
            <a:off x="457200" y="2132856"/>
            <a:ext cx="8229600" cy="3993307"/>
          </a:xfrm>
        </p:spPr>
        <p:txBody>
          <a:bodyPr/>
          <a:lstStyle/>
          <a:p>
            <a:pPr marL="0" indent="0">
              <a:buNone/>
            </a:pPr>
            <a:endParaRPr lang="el-GR" dirty="0" smtClean="0">
              <a:hlinkClick r:id="rId2"/>
            </a:endParaRPr>
          </a:p>
          <a:p>
            <a:pPr marL="0" indent="0">
              <a:buNone/>
            </a:pPr>
            <a:endParaRPr lang="el-GR" dirty="0">
              <a:hlinkClick r:id="rId2"/>
            </a:endParaRPr>
          </a:p>
          <a:p>
            <a:pPr marL="0" indent="0">
              <a:buNone/>
            </a:pPr>
            <a:r>
              <a:rPr lang="en-US" dirty="0" smtClean="0">
                <a:hlinkClick r:id="rId2"/>
              </a:rPr>
              <a:t>https</a:t>
            </a:r>
            <a:r>
              <a:rPr lang="en-US" dirty="0">
                <a:hlinkClick r:id="rId2"/>
              </a:rPr>
              <a:t>://</a:t>
            </a:r>
            <a:r>
              <a:rPr lang="en-US" dirty="0" smtClean="0">
                <a:hlinkClick r:id="rId2"/>
              </a:rPr>
              <a:t>www.youtube.com/watch?v=SxZyag05cas</a:t>
            </a:r>
            <a:endParaRPr lang="el-GR" dirty="0" smtClean="0"/>
          </a:p>
          <a:p>
            <a:endParaRPr lang="el-GR" dirty="0"/>
          </a:p>
        </p:txBody>
      </p:sp>
    </p:spTree>
    <p:extLst>
      <p:ext uri="{BB962C8B-B14F-4D97-AF65-F5344CB8AC3E}">
        <p14:creationId xmlns:p14="http://schemas.microsoft.com/office/powerpoint/2010/main" val="155130960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140</TotalTime>
  <Words>234</Words>
  <Application>Microsoft Office PowerPoint</Application>
  <PresentationFormat>Προβολή στην οθόνη (4:3)</PresentationFormat>
  <Paragraphs>52</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   ΠΑΤΑΤΕΣ   </vt:lpstr>
      <vt:lpstr>Τηγανιτές πατάτες</vt:lpstr>
      <vt:lpstr>Πατάτες παγιέ Pommers pailles</vt:lpstr>
      <vt:lpstr>Πατάτες αλουμέτ (allumetes) κόβονται σε σχήμα σπιρτόξυλου, τηγανίζονται καλά, στραγγίζονται αλατίζονται  και σερβίρονται αμέσως</vt:lpstr>
      <vt:lpstr>Πατάτες τσιπς  (pommes chip) κόβονται σε λεπτές φέτες ενός χιλιοστού, πλένονται, τηγανίζονται και σερβίρονται </vt:lpstr>
      <vt:lpstr>Πατάτες γκοφρέτ Pomes gaufrettes κόβονται με ειδικό εργαλείο σε σχήμα γκοφρέ, πλένονται, στραγγίζονται και τηγανίζονται </vt:lpstr>
      <vt:lpstr>Πατάτες μπατάιγ (bataille)  κόβονται σαν ζάρια 1,5Χ1,5 εκατοστά. Συνοδεύουν κρέατα σχάρας</vt:lpstr>
      <vt:lpstr>Πατάτες βαπέρ ή αλά ανγκλέζ Στρογγυλοποιούνται (γίνονται τουρνέ) και βράζουν στον ατμό. Όταν βράσουν διατηρούνται σε μπεν μαρί και σερβίρονται συνοδεύοντας ψάρια σχάρας, βραστά, τηγανιτά και οστρακοειδή.</vt:lpstr>
      <vt:lpstr> Πατάτες λιονέζ (Lyonnaise) πατάτες σοτέ , ανακατεύονται με κρεμμύδι σοτέ ψιλοκομμένο και μαϊντανό ψιλοκομμένο. Συνοδεύουν κρέατα σοτέ, της ώρας και ποελέ. </vt:lpstr>
      <vt:lpstr>                Πατάτες ντισές (Duchesse) Βράζουν, στραγγίζονται και ψήνονται στο φούρνο για να εξατμιστεί το νερό. Μετατρέπονται σε πουρέ και προστίθενται κρόκοι αυγών, λίγο βούτυρο, αλάτι, πιπέρι, μοσχοκάρυδο. Δημιουργούνται διάφορα σχέδια που ψήνονται στο φούρνο ή τηγανίζονται σε φριτούρα. Συνοδεύουν κρέατα πανέ και σοτέ. Αποτελούν βάση ή μίγμα για πολλές άλλε παρασκευές.</vt:lpstr>
      <vt:lpstr>Πατάτες jacket</vt:lpstr>
      <vt:lpstr>Πατάτες φούρνου με τυριά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user</cp:lastModifiedBy>
  <cp:revision>36</cp:revision>
  <dcterms:created xsi:type="dcterms:W3CDTF">2021-05-11T05:29:25Z</dcterms:created>
  <dcterms:modified xsi:type="dcterms:W3CDTF">2021-05-17T05:39:44Z</dcterms:modified>
</cp:coreProperties>
</file>