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5"/>
  </p:notesMasterIdLst>
  <p:sldIdLst>
    <p:sldId id="256" r:id="rId2"/>
    <p:sldId id="368" r:id="rId3"/>
    <p:sldId id="370" r:id="rId4"/>
    <p:sldId id="371" r:id="rId5"/>
    <p:sldId id="373" r:id="rId6"/>
    <p:sldId id="374" r:id="rId7"/>
    <p:sldId id="375" r:id="rId8"/>
    <p:sldId id="376" r:id="rId9"/>
    <p:sldId id="377" r:id="rId10"/>
    <p:sldId id="378" r:id="rId11"/>
    <p:sldId id="380" r:id="rId12"/>
    <p:sldId id="381" r:id="rId13"/>
    <p:sldId id="379" r:id="rId14"/>
    <p:sldId id="382" r:id="rId15"/>
    <p:sldId id="383" r:id="rId16"/>
    <p:sldId id="384" r:id="rId17"/>
    <p:sldId id="387" r:id="rId18"/>
    <p:sldId id="389" r:id="rId19"/>
    <p:sldId id="390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1" r:id="rId28"/>
    <p:sldId id="400" r:id="rId29"/>
    <p:sldId id="257" r:id="rId30"/>
    <p:sldId id="258" r:id="rId31"/>
    <p:sldId id="259" r:id="rId32"/>
    <p:sldId id="260" r:id="rId33"/>
    <p:sldId id="261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85" r:id="rId43"/>
    <p:sldId id="272" r:id="rId44"/>
    <p:sldId id="273" r:id="rId45"/>
    <p:sldId id="277" r:id="rId46"/>
    <p:sldId id="274" r:id="rId47"/>
    <p:sldId id="275" r:id="rId48"/>
    <p:sldId id="278" r:id="rId49"/>
    <p:sldId id="279" r:id="rId50"/>
    <p:sldId id="280" r:id="rId51"/>
    <p:sldId id="281" r:id="rId52"/>
    <p:sldId id="282" r:id="rId53"/>
    <p:sldId id="283" r:id="rId54"/>
    <p:sldId id="286" r:id="rId55"/>
    <p:sldId id="287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09" r:id="rId78"/>
    <p:sldId id="310" r:id="rId79"/>
    <p:sldId id="385" r:id="rId80"/>
    <p:sldId id="386" r:id="rId81"/>
    <p:sldId id="311" r:id="rId82"/>
    <p:sldId id="312" r:id="rId83"/>
    <p:sldId id="313" r:id="rId84"/>
    <p:sldId id="314" r:id="rId85"/>
    <p:sldId id="315" r:id="rId86"/>
    <p:sldId id="316" r:id="rId87"/>
    <p:sldId id="317" r:id="rId88"/>
    <p:sldId id="318" r:id="rId89"/>
    <p:sldId id="319" r:id="rId90"/>
    <p:sldId id="320" r:id="rId91"/>
    <p:sldId id="321" r:id="rId92"/>
    <p:sldId id="322" r:id="rId93"/>
    <p:sldId id="323" r:id="rId94"/>
    <p:sldId id="324" r:id="rId95"/>
    <p:sldId id="325" r:id="rId96"/>
    <p:sldId id="326" r:id="rId97"/>
    <p:sldId id="327" r:id="rId98"/>
    <p:sldId id="328" r:id="rId99"/>
    <p:sldId id="329" r:id="rId100"/>
    <p:sldId id="330" r:id="rId101"/>
    <p:sldId id="331" r:id="rId102"/>
    <p:sldId id="332" r:id="rId103"/>
    <p:sldId id="333" r:id="rId104"/>
    <p:sldId id="334" r:id="rId105"/>
    <p:sldId id="335" r:id="rId106"/>
    <p:sldId id="336" r:id="rId107"/>
    <p:sldId id="337" r:id="rId108"/>
    <p:sldId id="341" r:id="rId109"/>
    <p:sldId id="343" r:id="rId110"/>
    <p:sldId id="344" r:id="rId111"/>
    <p:sldId id="339" r:id="rId112"/>
    <p:sldId id="340" r:id="rId113"/>
    <p:sldId id="338" r:id="rId114"/>
    <p:sldId id="345" r:id="rId115"/>
    <p:sldId id="346" r:id="rId116"/>
    <p:sldId id="347" r:id="rId117"/>
    <p:sldId id="348" r:id="rId118"/>
    <p:sldId id="349" r:id="rId119"/>
    <p:sldId id="350" r:id="rId120"/>
    <p:sldId id="351" r:id="rId121"/>
    <p:sldId id="352" r:id="rId122"/>
    <p:sldId id="353" r:id="rId123"/>
    <p:sldId id="354" r:id="rId124"/>
    <p:sldId id="355" r:id="rId125"/>
    <p:sldId id="356" r:id="rId126"/>
    <p:sldId id="357" r:id="rId127"/>
    <p:sldId id="358" r:id="rId128"/>
    <p:sldId id="359" r:id="rId129"/>
    <p:sldId id="360" r:id="rId130"/>
    <p:sldId id="361" r:id="rId131"/>
    <p:sldId id="362" r:id="rId132"/>
    <p:sldId id="363" r:id="rId133"/>
    <p:sldId id="364" r:id="rId1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C02D-EB69-4EDC-A6D5-0F397B7F41DD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5F8E-1601-4D7C-AC0E-443FF03A18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48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ετό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5F8E-1601-4D7C-AC0E-443FF03A188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766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Την οι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5F8E-1601-4D7C-AC0E-443FF03A188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395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5F8E-1601-4D7C-AC0E-443FF03A188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989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el-GR" altLang="el-GR" noProof="0"/>
              <a:t>Στυλ κύριου τίτλου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l-GR" altLang="el-GR" noProof="0"/>
              <a:t>Στυλ κύριου υπότιτλου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F2919C-0589-4E10-A2E8-EFBB9BB50C1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2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13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20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5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09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21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5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5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F4F2919C-0589-4E10-A2E8-EFBB9BB50C1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l-G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0" y="476672"/>
            <a:ext cx="9144000" cy="1944216"/>
          </a:xfrm>
        </p:spPr>
        <p:txBody>
          <a:bodyPr/>
          <a:lstStyle/>
          <a:p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:</a:t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>Δεύτερο Μάθημα </a:t>
            </a:r>
            <a:br>
              <a:rPr lang="el-GR" dirty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0" y="2492896"/>
            <a:ext cx="9108504" cy="4365104"/>
          </a:xfrm>
        </p:spPr>
        <p:txBody>
          <a:bodyPr/>
          <a:lstStyle/>
          <a:p>
            <a:endParaRPr lang="el-GR" dirty="0">
              <a:solidFill>
                <a:srgbClr val="FFC000"/>
              </a:solidFill>
            </a:endParaRPr>
          </a:p>
          <a:p>
            <a:r>
              <a:rPr lang="el-GR" sz="4400" dirty="0"/>
              <a:t>Δημοσθένης Α. Χατζηλέλεκας</a:t>
            </a:r>
          </a:p>
          <a:p>
            <a:r>
              <a:rPr lang="el-GR" sz="4400" dirty="0">
                <a:solidFill>
                  <a:schemeClr val="tx1"/>
                </a:solidFill>
              </a:rPr>
              <a:t>Σύμβουλος Εκπαίδευσης ΠΕ-70</a:t>
            </a:r>
          </a:p>
          <a:p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3698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Αυτό που αποκαλούμε χαρακτήρα, σκέψεις,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Συναισθήματα, προσωπικότητα  είναι μέσα στο νερό, στο υδάτινο περιβάλλον του σώματός μας. </a:t>
            </a:r>
          </a:p>
        </p:txBody>
      </p:sp>
    </p:spTree>
    <p:extLst>
      <p:ext uri="{BB962C8B-B14F-4D97-AF65-F5344CB8AC3E}">
        <p14:creationId xmlns:p14="http://schemas.microsoft.com/office/powerpoint/2010/main" val="32387045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071AFB-11AA-C0E3-39FD-9651B9D4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νερά που καταναλώνονται κατά την αστική χρήση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D20B87-B22C-7385-C8D2-789B9322A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1200"/>
            <a:ext cx="9036496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διοχετεύονται σε συστήματα υπονόμων και μέσα από αυτά απελευθερώνονται στα ποτάμια, τις λίμνες και τις θάλασσες.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85777009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54D69C-6F1C-EF63-1541-6D5F6B47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Σήμερα, πολλά από αυτά τα νερά πριν απελευθερωθούν,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843C1E-0477-127D-5CDB-18819E1A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υφίστανται βιολογικό και χημικό καθαρισμό. Η αλήθεια είναι πάντως, ότι και μετά από αυτόν τον καθαρισμό, τα νερά πρακτικά, </a:t>
            </a:r>
            <a:r>
              <a:rPr lang="el-GR" sz="4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δεν είναι επαναχρησιμοποιήσιμα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73753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466731-5A91-89BA-A7CB-98339E79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βιολογικός καθαρισμός διακρίνεται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E1EF7A-0008-6A8E-7439-847B6FBFA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πρώτου βαθμού, όπου γίνεται μηχανικός διαχωρισμός των στερεών, </a:t>
            </a:r>
          </a:p>
        </p:txBody>
      </p:sp>
    </p:spTree>
    <p:extLst>
      <p:ext uri="{BB962C8B-B14F-4D97-AF65-F5344CB8AC3E}">
        <p14:creationId xmlns:p14="http://schemas.microsoft.com/office/powerpoint/2010/main" val="9988285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σε δεύτερου βαθμού, όπου γίνεται διάσπαση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της οργανικής ύλης και σε τρίτου βαθμού, όπου γίνεται δέσμευση των προϊόντων διάσπασης.</a:t>
            </a:r>
          </a:p>
        </p:txBody>
      </p:sp>
    </p:spTree>
    <p:extLst>
      <p:ext uri="{BB962C8B-B14F-4D97-AF65-F5344CB8AC3E}">
        <p14:creationId xmlns:p14="http://schemas.microsoft.com/office/powerpoint/2010/main" val="392150015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Συνήθως, ο καθαρισμός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φτάνει μέχρι τον δεύτερο βαθμό, εξαιτίας του μεγάλου κόστους.</a:t>
            </a:r>
          </a:p>
        </p:txBody>
      </p:sp>
    </p:spTree>
    <p:extLst>
      <p:ext uri="{BB962C8B-B14F-4D97-AF65-F5344CB8AC3E}">
        <p14:creationId xmlns:p14="http://schemas.microsoft.com/office/powerpoint/2010/main" val="6367251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Έτσι, δεν απομακρύνεται το άζωτο, που προκαλεί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την αύξηση των φωτοσυνθετικών οργανισμών, οι οποίοι με τη σειρά τους, προκαλούν </a:t>
            </a:r>
            <a:r>
              <a:rPr lang="el-GR" sz="4400" dirty="0" err="1"/>
              <a:t>ευτροφικά</a:t>
            </a:r>
            <a:r>
              <a:rPr lang="el-GR" sz="4400" dirty="0"/>
              <a:t> φαινόμενα.</a:t>
            </a:r>
          </a:p>
        </p:txBody>
      </p:sp>
    </p:spTree>
    <p:extLst>
      <p:ext uri="{BB962C8B-B14F-4D97-AF65-F5344CB8AC3E}">
        <p14:creationId xmlns:p14="http://schemas.microsoft.com/office/powerpoint/2010/main" val="60209641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Αλλά και με τη μορφή της αμμωνίας,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μεγάλες ποσότητες είναι κριτήριο ρύπανσης, που έχει βλαβερές επιδράσεις στους ζωικούς οργανισμούς.</a:t>
            </a:r>
          </a:p>
        </p:txBody>
      </p:sp>
    </p:spTree>
    <p:extLst>
      <p:ext uri="{BB962C8B-B14F-4D97-AF65-F5344CB8AC3E}">
        <p14:creationId xmlns:p14="http://schemas.microsoft.com/office/powerpoint/2010/main" val="33307946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Παρ’ όλα αυτά, όμως, ο καθαρισμός των νερών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έχει μεγάλη σημασία για τα οικοσυστήματα, στα οποία απελευθερώνονται, αφού επιβαρύνονται κατά πολύ λιγότερο με ανόργανα και οργανικά υλικά.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185115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άντληση του νερού που χρησιμοποιείται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για οικιακές ανάγκες είναι της τάξης του 7% του συνόλου του αντλούμενου νερού, το οποίο πρέπει να είναι πόσιμο. </a:t>
            </a:r>
          </a:p>
        </p:txBody>
      </p:sp>
    </p:spTree>
    <p:extLst>
      <p:ext uri="{BB962C8B-B14F-4D97-AF65-F5344CB8AC3E}">
        <p14:creationId xmlns:p14="http://schemas.microsoft.com/office/powerpoint/2010/main" val="9620680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Τελευταία, ο άνθρωπος ανέπτυξε τεχνικές άντλησης,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με τις οποίες κατάστησαν εκμεταλλεύσιμες τεράστιες πηγές υπόγειου νερού.</a:t>
            </a:r>
          </a:p>
        </p:txBody>
      </p:sp>
    </p:spTree>
    <p:extLst>
      <p:ext uri="{BB962C8B-B14F-4D97-AF65-F5344CB8AC3E}">
        <p14:creationId xmlns:p14="http://schemas.microsoft.com/office/powerpoint/2010/main" val="340664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Εκεί τα επεξεργάζεται σαν συνείδηση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ρυθμίζει τις λειτουργίες του σώματός μας. Χρειαζόμαστε αρκετό και καλό νερό, για να δομηθούν σωστά, </a:t>
            </a:r>
            <a:r>
              <a:rPr lang="el-GR" sz="4400" dirty="0" err="1"/>
              <a:t>ορθομοριακά</a:t>
            </a:r>
            <a:r>
              <a:rPr lang="el-GR" sz="4400" dirty="0"/>
              <a:t> κύτταρα. </a:t>
            </a:r>
          </a:p>
        </p:txBody>
      </p:sp>
    </p:spTree>
    <p:extLst>
      <p:ext uri="{BB962C8B-B14F-4D97-AF65-F5344CB8AC3E}">
        <p14:creationId xmlns:p14="http://schemas.microsoft.com/office/powerpoint/2010/main" val="39183308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Όπως έχει αναφερθεί, η μετακίνηση του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μέσα στο έδαφος γίνεται πολύ αργά, εκτός από σπάνια μέρη ασβεστολιθικών εδαφών, όπως το </a:t>
            </a:r>
            <a:r>
              <a:rPr lang="en-US" sz="4400" dirty="0"/>
              <a:t>Karst </a:t>
            </a:r>
            <a:r>
              <a:rPr lang="el-GR" sz="4400" dirty="0"/>
              <a:t>της Κροατίας, όπου το νερό ρέει με μορφή υπόγειων ποταμών. </a:t>
            </a:r>
          </a:p>
          <a:p>
            <a:pPr algn="ctr"/>
            <a:r>
              <a:rPr lang="el-GR" sz="4400" dirty="0"/>
              <a:t>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85309280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Λίμνες </a:t>
            </a:r>
            <a:r>
              <a:rPr lang="el-GR" dirty="0" err="1">
                <a:solidFill>
                  <a:srgbClr val="FFFF00"/>
                </a:solidFill>
              </a:rPr>
              <a:t>Plitvice</a:t>
            </a:r>
            <a:r>
              <a:rPr lang="el-GR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ένας καταρράκτης από λίμνες καρστ στον ποταμό </a:t>
            </a:r>
            <a:r>
              <a:rPr lang="el-GR" sz="4400" dirty="0" err="1"/>
              <a:t>Korana</a:t>
            </a:r>
            <a:r>
              <a:rPr lang="el-GR" sz="4400" dirty="0"/>
              <a:t>, στη μέση της Κροατίας, στα σύνορα με τη Βοσνία. </a:t>
            </a:r>
          </a:p>
        </p:txBody>
      </p:sp>
    </p:spTree>
    <p:extLst>
      <p:ext uri="{BB962C8B-B14F-4D97-AF65-F5344CB8AC3E}">
        <p14:creationId xmlns:p14="http://schemas.microsoft.com/office/powerpoint/2010/main" val="24490452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Πάρκο </a:t>
            </a:r>
            <a:r>
              <a:rPr lang="el-GR" dirty="0" err="1">
                <a:solidFill>
                  <a:srgbClr val="FFFF00"/>
                </a:solidFill>
              </a:rPr>
              <a:t>Plitvice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l-GR" dirty="0" err="1">
                <a:solidFill>
                  <a:srgbClr val="FFFF00"/>
                </a:solidFill>
              </a:rPr>
              <a:t>Lakes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ένα από τα λίγα μέρη του πλανήτη, όπου εμφανίζονται νέοι καταρράκτες κάθε χρόνο.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00512960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Πάρκο </a:t>
            </a:r>
            <a:r>
              <a:rPr lang="el-GR" dirty="0" err="1">
                <a:solidFill>
                  <a:srgbClr val="FFFF00"/>
                </a:solidFill>
              </a:rPr>
              <a:t>Plitvice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l-GR" dirty="0" err="1">
                <a:solidFill>
                  <a:srgbClr val="FFFF00"/>
                </a:solidFill>
              </a:rPr>
              <a:t>Lakes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s://i1.wp.com/animalworld.com.ua/images/2010/April/Natur/Plitvickije-ozera/Plitvickije-ozer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692008" cy="39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5206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υπόγειο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δεν αποτελεί ανανεώσιμη πηγή. </a:t>
            </a:r>
          </a:p>
        </p:txBody>
      </p:sp>
    </p:spTree>
    <p:extLst>
      <p:ext uri="{BB962C8B-B14F-4D97-AF65-F5344CB8AC3E}">
        <p14:creationId xmlns:p14="http://schemas.microsoft.com/office/powerpoint/2010/main" val="5127967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Αλλά και όταν η άντληση γίνεται από επιφανειακά νερά,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για την άρδευση των καλλιεργειών, ένα μικρό μέρος αυτού επιστρέφει στις πηγές άντλησης,</a:t>
            </a:r>
          </a:p>
        </p:txBody>
      </p:sp>
    </p:spTree>
    <p:extLst>
      <p:ext uri="{BB962C8B-B14F-4D97-AF65-F5344CB8AC3E}">
        <p14:creationId xmlns:p14="http://schemas.microsoft.com/office/powerpoint/2010/main" val="157670390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εξαιτίας του γεγονότος ότι το περισσότερο από αυτό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χρησιμοποιείται από τα φυτά για τη διαπνοή και εξατμίζεται από το έδαφος και τα αρδευτικά κανάλια.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50413753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άντληση νερού και η καταναλωτική χρήση του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ανά μονάδα καλλιεργήσιμης επιφάνειας ποικίλλει παρά πολύ, ανάλογα με τις κλιματικές συνθήκες.</a:t>
            </a:r>
          </a:p>
        </p:txBody>
      </p:sp>
    </p:spTree>
    <p:extLst>
      <p:ext uri="{BB962C8B-B14F-4D97-AF65-F5344CB8AC3E}">
        <p14:creationId xmlns:p14="http://schemas.microsoft.com/office/powerpoint/2010/main" val="23494666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Στα υγρά κλίματα, με λίγο-πολύ ικανοποιητικό ποσοστό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βροχόπτωσης, η άντληση τόσο από τα επιφανειακά όσο και από τα υπόγεια νερά είναι μικρή, όπως μικρή είναι και η καταναλωτική χρήση.</a:t>
            </a:r>
          </a:p>
        </p:txBody>
      </p:sp>
    </p:spTree>
    <p:extLst>
      <p:ext uri="{BB962C8B-B14F-4D97-AF65-F5344CB8AC3E}">
        <p14:creationId xmlns:p14="http://schemas.microsoft.com/office/powerpoint/2010/main" val="13389584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Σε άνυδρες περιοχές, ένα εκτάριο με την ίδια καλλιέργεια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απαιτεί μεγάλη άντληση, συχνά μάλιστα, υπόγειου νερού, και η καταναλωτική χρήση είναι επίσης, μεγάλη.</a:t>
            </a:r>
          </a:p>
        </p:txBody>
      </p:sp>
    </p:spTree>
    <p:extLst>
      <p:ext uri="{BB962C8B-B14F-4D97-AF65-F5344CB8AC3E}">
        <p14:creationId xmlns:p14="http://schemas.microsoft.com/office/powerpoint/2010/main" val="300718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Αυτοί είναι οι βιολογικοί μετασχηματιστές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που διαχειρίζονται τη ζωτική ενέργεια. Το μεγαλύτερο ποσοστό της μάζας των κυττάρων είναι νερό. Το 70% του νερού του σώματος είναι μέσα στα κύτταρα.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26260708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Αυτό, γιατί, μεγάλες ποσότητες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856984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χάνονται τόσο από τον αυξημένο ρυθμό της διαπνοής (αποβολή νερού υπό μορφή υδρατμών από τμήματα των φυτών),</a:t>
            </a:r>
          </a:p>
        </p:txBody>
      </p:sp>
    </p:spTree>
    <p:extLst>
      <p:ext uri="{BB962C8B-B14F-4D97-AF65-F5344CB8AC3E}">
        <p14:creationId xmlns:p14="http://schemas.microsoft.com/office/powerpoint/2010/main" val="313307293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όσο και από τη μεγαλύτερη άμεση εξάτμιση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τους αγρούς και τα κανάλια, αλλά και της διαρροής του νερού στο έδαφος.</a:t>
            </a:r>
          </a:p>
        </p:txBody>
      </p:sp>
    </p:spTree>
    <p:extLst>
      <p:ext uri="{BB962C8B-B14F-4D97-AF65-F5344CB8AC3E}">
        <p14:creationId xmlns:p14="http://schemas.microsoft.com/office/powerpoint/2010/main" val="327184889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712968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Μια σημαντική ποσότητα νερού που έχει χρησιμοποιηθεί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για άρδευση είναι τουλάχιστον θεωρητικά επαναχρησιμοποιήσιμη.</a:t>
            </a:r>
          </a:p>
        </p:txBody>
      </p:sp>
    </p:spTree>
    <p:extLst>
      <p:ext uri="{BB962C8B-B14F-4D97-AF65-F5344CB8AC3E}">
        <p14:creationId xmlns:p14="http://schemas.microsoft.com/office/powerpoint/2010/main" val="386834082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Συνήθως όμως, τέτοια νερά προσλαμβάνουν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σημαντικές ποσότητες αλάτων και ιλύος, ώστε είναι ακατάλληλα για παραπέρα χρήση.</a:t>
            </a:r>
          </a:p>
        </p:txBody>
      </p:sp>
    </p:spTree>
    <p:extLst>
      <p:ext uri="{BB962C8B-B14F-4D97-AF65-F5344CB8AC3E}">
        <p14:creationId xmlns:p14="http://schemas.microsoft.com/office/powerpoint/2010/main" val="99383489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Στις χώρες με αναπτυγμένη βιομηχανία,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οι βιομηχανικές εγκαταστάσεις προμηθεύονται περίπου ίση ποσότητα νερού, που προμηθεύονται και οι αγροτικές καλλιέργειες,</a:t>
            </a:r>
          </a:p>
        </p:txBody>
      </p:sp>
    </p:spTree>
    <p:extLst>
      <p:ext uri="{BB962C8B-B14F-4D97-AF65-F5344CB8AC3E}">
        <p14:creationId xmlns:p14="http://schemas.microsoft.com/office/powerpoint/2010/main" val="97040930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 τη διαφορά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ότι το νερό που καταναλώνεται είναι μόνο ένα κλάσμα του νερού που αντλείται.</a:t>
            </a:r>
          </a:p>
        </p:txBody>
      </p:sp>
    </p:spTree>
    <p:extLst>
      <p:ext uri="{BB962C8B-B14F-4D97-AF65-F5344CB8AC3E}">
        <p14:creationId xmlns:p14="http://schemas.microsoft.com/office/powerpoint/2010/main" val="51650648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Αυτό συμβαίνει, επειδή σε πολλές περιπτώσεις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το νερό μπορεί να χρησιμοποιηθεί πολλές φορές πριν καταστεί ακατάλληλο για κάποια συγκεκριμένη αιτία.</a:t>
            </a:r>
          </a:p>
        </p:txBody>
      </p:sp>
    </p:spTree>
    <p:extLst>
      <p:ext uri="{BB962C8B-B14F-4D97-AF65-F5344CB8AC3E}">
        <p14:creationId xmlns:p14="http://schemas.microsoft.com/office/powerpoint/2010/main" val="386257969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Για παράδειγμα χρειάζονται περίπου 100.000 λίτρα νερό,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για να κατασκευαστεί ένα αυτοκίνητο, αλλά ένα μεγάλο μέρος από αυτό το νερό επαναχρησιμοποιείται για το επόμενο </a:t>
            </a:r>
            <a:r>
              <a:rPr lang="el-GR" sz="4400" dirty="0" err="1"/>
              <a:t>κ.ο.κ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36789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Στις περισσότερες βιομηχανίες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μπορεί να παρατηρηθεί αύξηση της θερμοκρασίας του νερού μετά τη χρήση του.</a:t>
            </a:r>
          </a:p>
        </p:txBody>
      </p:sp>
    </p:spTree>
    <p:extLst>
      <p:ext uri="{BB962C8B-B14F-4D97-AF65-F5344CB8AC3E}">
        <p14:creationId xmlns:p14="http://schemas.microsoft.com/office/powerpoint/2010/main" val="84530201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νερό που χρησιμοποιείται για ψύξη στις εγκαταστάσεις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πυρηνικής ενέργειας, για παράδειγμα, θερμαίνεται μέχρι και 10</a:t>
            </a:r>
            <a:r>
              <a:rPr lang="el-GR" sz="4400" baseline="30000" dirty="0"/>
              <a:t>0</a:t>
            </a:r>
            <a:r>
              <a:rPr lang="el-GR" sz="4400" dirty="0"/>
              <a:t> </a:t>
            </a:r>
            <a:r>
              <a:rPr lang="en-US" sz="4400" dirty="0"/>
              <a:t>C </a:t>
            </a:r>
            <a:r>
              <a:rPr lang="el-GR" sz="4400" dirty="0"/>
              <a:t>πάνω από τη θερμοκρασία που είχε πριν να χρησιμοποιηθεί.</a:t>
            </a:r>
          </a:p>
        </p:txBody>
      </p:sp>
    </p:spTree>
    <p:extLst>
      <p:ext uri="{BB962C8B-B14F-4D97-AF65-F5344CB8AC3E}">
        <p14:creationId xmlns:p14="http://schemas.microsoft.com/office/powerpoint/2010/main" val="62189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νερό είναι ένας πάπυρος μυστικών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γεμάτο μυστήριο. Το νερό που ρέει μέσα στο ρέμα λαμβάνει πληροφορίες από όπου περνάει. </a:t>
            </a:r>
          </a:p>
        </p:txBody>
      </p:sp>
    </p:spTree>
    <p:extLst>
      <p:ext uri="{BB962C8B-B14F-4D97-AF65-F5344CB8AC3E}">
        <p14:creationId xmlns:p14="http://schemas.microsoft.com/office/powerpoint/2010/main" val="372319093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τέτοια νερά απελευθερώνονται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στα οικοσυστήματα, προκαλούν τη λεγόμενη θερμική ρύπανση.</a:t>
            </a:r>
          </a:p>
        </p:txBody>
      </p:sp>
    </p:spTree>
    <p:extLst>
      <p:ext uri="{BB962C8B-B14F-4D97-AF65-F5344CB8AC3E}">
        <p14:creationId xmlns:p14="http://schemas.microsoft.com/office/powerpoint/2010/main" val="32590304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Μερικές βιομηχανίες μπορούν να χρησιμοποιούν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όξινο, αλκαλικό ή αλατούχο νερό, που δεν χρησιμοποιείται στις αγροτικές καλλιέργειες.</a:t>
            </a:r>
          </a:p>
        </p:txBody>
      </p:sp>
    </p:spTree>
    <p:extLst>
      <p:ext uri="{BB962C8B-B14F-4D97-AF65-F5344CB8AC3E}">
        <p14:creationId xmlns:p14="http://schemas.microsoft.com/office/powerpoint/2010/main" val="188990830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υδροηλεκτρική βιομηχανία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ούτε αντλεί ούτε καταναλώνει νερό. Εκμεταλλεύεται μια φυσική ή τεχνητή υδατόπτωση,</a:t>
            </a:r>
          </a:p>
        </p:txBody>
      </p:sp>
    </p:spTree>
    <p:extLst>
      <p:ext uri="{BB962C8B-B14F-4D97-AF65-F5344CB8AC3E}">
        <p14:creationId xmlns:p14="http://schemas.microsoft.com/office/powerpoint/2010/main" val="37596340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όπου η ποιότητα του νερού παραμένει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πρακτικά αμετάβλητη και μόνο ένα ασήμαντο μέρος αυτού καταναλώνεται.</a:t>
            </a:r>
          </a:p>
          <a:p>
            <a:r>
              <a:rPr lang="el-GR" dirty="0"/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1305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Οπότε το νερό έχει περισσότερες πληροφορίες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Στο στόμιο του ρέματος απ’ ότι είχε στην πηγή. Ο άνθρωπος που ζει στο στόμιο, όταν πιει απ’ αυτό το νερό, έχει κι όλες αυτές τις πληροφορίες.   </a:t>
            </a:r>
          </a:p>
        </p:txBody>
      </p:sp>
    </p:spTree>
    <p:extLst>
      <p:ext uri="{BB962C8B-B14F-4D97-AF65-F5344CB8AC3E}">
        <p14:creationId xmlns:p14="http://schemas.microsoft.com/office/powerpoint/2010/main" val="342242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Οι ωκεανοί της υφηλίου δεν μας χωρίζουν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μια γιγάντια αποθήκη πληροφοριών. Η βροχή ίσως είναι το μέσον, με το οποίο μεταφέρονται οι πληροφορίες παγκοσμίως. </a:t>
            </a:r>
          </a:p>
        </p:txBody>
      </p:sp>
    </p:spTree>
    <p:extLst>
      <p:ext uri="{BB962C8B-B14F-4D97-AF65-F5344CB8AC3E}">
        <p14:creationId xmlns:p14="http://schemas.microsoft.com/office/powerpoint/2010/main" val="140150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Κάθε σταγόνα έχει το δικό της πρόσωπο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800" dirty="0"/>
          </a:p>
          <a:p>
            <a:pPr algn="ctr"/>
            <a:r>
              <a:rPr lang="el-GR" sz="4800" dirty="0"/>
              <a:t>αλάθητο και μοναδικό. </a:t>
            </a:r>
          </a:p>
        </p:txBody>
      </p:sp>
    </p:spTree>
    <p:extLst>
      <p:ext uri="{BB962C8B-B14F-4D97-AF65-F5344CB8AC3E}">
        <p14:creationId xmlns:p14="http://schemas.microsoft.com/office/powerpoint/2010/main" val="2971660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Οι ραδιοσυχνότητες μπορούν να διαχωρίσουν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Το αλατισμένο νερό σε οξυγόνο και υδρογόνο, παρέχοντας έτσι μία πηγή καυσίμου. </a:t>
            </a:r>
          </a:p>
        </p:txBody>
      </p:sp>
    </p:spTree>
    <p:extLst>
      <p:ext uri="{BB962C8B-B14F-4D97-AF65-F5344CB8AC3E}">
        <p14:creationId xmlns:p14="http://schemas.microsoft.com/office/powerpoint/2010/main" val="295561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Η δυνατή φλόγα που παράγεται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Μπορεί να τροφοδοτήσει μια πρότυπη μηχανή. Είναι η μεγαλύτερη ανακάλυψη τα τελευταία 100 χρόνια.  </a:t>
            </a:r>
          </a:p>
        </p:txBody>
      </p:sp>
    </p:spTree>
    <p:extLst>
      <p:ext uri="{BB962C8B-B14F-4D97-AF65-F5344CB8AC3E}">
        <p14:creationId xmlns:p14="http://schemas.microsoft.com/office/powerpoint/2010/main" val="1370259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Τα ραδιοκύματα μπορούν να κάνουν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Το θαλάσσιο νερό καύσιμο. Το νερό θα είναι ο λευκός χρυσός. </a:t>
            </a:r>
          </a:p>
        </p:txBody>
      </p:sp>
    </p:spTree>
    <p:extLst>
      <p:ext uri="{BB962C8B-B14F-4D97-AF65-F5344CB8AC3E}">
        <p14:creationId xmlns:p14="http://schemas.microsoft.com/office/powerpoint/2010/main" val="378980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Θαλής ο Μιλήσιος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r>
              <a:rPr lang="el-GR" sz="4400" dirty="0"/>
              <a:t>Πριν 2.500 χρόνια δήλωσε ότι η αρχή των πάντων είναι το νερό. Σήμερα η επιστήμη έχει αποδείξει ότι ο Θαλής είχε δίκαιο που θεωρούσε το νερό ως την ουσία της ζωής. </a:t>
            </a:r>
          </a:p>
        </p:txBody>
      </p:sp>
    </p:spTree>
    <p:extLst>
      <p:ext uri="{BB962C8B-B14F-4D97-AF65-F5344CB8AC3E}">
        <p14:creationId xmlns:p14="http://schemas.microsoft.com/office/powerpoint/2010/main" val="1924930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Όμως η μαζική ανάφλεξη του θαλασσινού νερού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Θα επιφέρει δραματικά προβλήματα στην οικολογική ισορροπία του πλανήτη. </a:t>
            </a:r>
          </a:p>
        </p:txBody>
      </p:sp>
    </p:spTree>
    <p:extLst>
      <p:ext uri="{BB962C8B-B14F-4D97-AF65-F5344CB8AC3E}">
        <p14:creationId xmlns:p14="http://schemas.microsoft.com/office/powerpoint/2010/main" val="1463305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Το νερό τοποθετημένο σε δύο ποτήρια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υποκείμενο σε φόρτιση υψηλής τάσεως τείνει να ενωθεί παρά των πλευρών των ποτηριών. </a:t>
            </a:r>
          </a:p>
        </p:txBody>
      </p:sp>
    </p:spTree>
    <p:extLst>
      <p:ext uri="{BB962C8B-B14F-4D97-AF65-F5344CB8AC3E}">
        <p14:creationId xmlns:p14="http://schemas.microsoft.com/office/powerpoint/2010/main" val="1327429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Στο σημείο όπου το νερό των δύο ποτηριών συναντάται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Αν απομακρύνουμε τα ποτήρια μεταξύ τους το νερό δημιουργεί μια κρεμαστή γέφυρα, που φτάνει έως τα δύο εκατοστά μάκρος. </a:t>
            </a:r>
          </a:p>
        </p:txBody>
      </p:sp>
    </p:spTree>
    <p:extLst>
      <p:ext uri="{BB962C8B-B14F-4D97-AF65-F5344CB8AC3E}">
        <p14:creationId xmlns:p14="http://schemas.microsoft.com/office/powerpoint/2010/main" val="196904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Διαφορετικές πηγές μας δίνουν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Διαφορετικούς τύπους νερού, διαφορετικές ιονικές μήτρες.</a:t>
            </a:r>
          </a:p>
        </p:txBody>
      </p:sp>
    </p:spTree>
    <p:extLst>
      <p:ext uri="{BB962C8B-B14F-4D97-AF65-F5344CB8AC3E}">
        <p14:creationId xmlns:p14="http://schemas.microsoft.com/office/powerpoint/2010/main" val="2966037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Π.χ. Ένα άνθος τοποθετήθηκε μέσα στο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Ή ένα μαρούλι και έπειτα το φωτογραφίζουμε και το παρατηρούμε όταν στεγνώνει. </a:t>
            </a:r>
          </a:p>
        </p:txBody>
      </p:sp>
    </p:spTree>
    <p:extLst>
      <p:ext uri="{BB962C8B-B14F-4D97-AF65-F5344CB8AC3E}">
        <p14:creationId xmlns:p14="http://schemas.microsoft.com/office/powerpoint/2010/main" val="2928419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Αναγνωρίζει κανείς το λουλούδι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κάθε μία σταγόνα μέσα στο ποτήρι. Το νερό γνωρίζει και βλέπουμε ότι υπάρχει ένα κομμάτι μαρουλιού εκεί. </a:t>
            </a:r>
          </a:p>
        </p:txBody>
      </p:sp>
    </p:spTree>
    <p:extLst>
      <p:ext uri="{BB962C8B-B14F-4D97-AF65-F5344CB8AC3E}">
        <p14:creationId xmlns:p14="http://schemas.microsoft.com/office/powerpoint/2010/main" val="242586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Όταν βάλουμε ένα κινητό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r>
              <a:rPr lang="el-GR" sz="4400" dirty="0"/>
              <a:t>Το νερό ακτινοβολείται από το τηλέφωνο  και απορροφά την ακτινοβολία. Μέσω του νερού βλέπουμε ότι το κεφάλι του μαρουλιού άκουσε το κινητό τηλέφωνο. </a:t>
            </a:r>
          </a:p>
        </p:txBody>
      </p:sp>
    </p:spTree>
    <p:extLst>
      <p:ext uri="{BB962C8B-B14F-4D97-AF65-F5344CB8AC3E}">
        <p14:creationId xmlns:p14="http://schemas.microsoft.com/office/powerpoint/2010/main" val="2610574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Το νερό έχει μνήμη και διάνοια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Φέρνει πληροφορίες μέσα από το εσωτερικό της Γης.</a:t>
            </a:r>
          </a:p>
        </p:txBody>
      </p:sp>
    </p:spTree>
    <p:extLst>
      <p:ext uri="{BB962C8B-B14F-4D97-AF65-F5344CB8AC3E}">
        <p14:creationId xmlns:p14="http://schemas.microsoft.com/office/powerpoint/2010/main" val="2406984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το νερό πέφτει από υψώματα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Έχει θεραπευτικές ιδιότητες.</a:t>
            </a:r>
          </a:p>
        </p:txBody>
      </p:sp>
    </p:spTree>
    <p:extLst>
      <p:ext uri="{BB962C8B-B14F-4D97-AF65-F5344CB8AC3E}">
        <p14:creationId xmlns:p14="http://schemas.microsoft.com/office/powerpoint/2010/main" val="2740384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Κατανομή του νερού στη γη</a:t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r>
              <a:rPr lang="el-GR" sz="4400" dirty="0"/>
              <a:t>Πάνω από το 71% της επιφάνειας της γης καλύπτεται από νερό. Από αυτό, μόνο ένα ποσοστό 3% αποτελεί τα εσωτερικά (ηπειρωτικά) νερά, που καλύπτουν λιγότερο από το 2% της γήινης επιφάνειας. </a:t>
            </a:r>
          </a:p>
        </p:txBody>
      </p:sp>
    </p:spTree>
    <p:extLst>
      <p:ext uri="{BB962C8B-B14F-4D97-AF65-F5344CB8AC3E}">
        <p14:creationId xmlns:p14="http://schemas.microsoft.com/office/powerpoint/2010/main" val="315684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Θαλής ο Μιλήσιος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856984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Το νερό: η πρώτη αρχή, η γενεσιουργός αιτία των πάντων.</a:t>
            </a:r>
          </a:p>
          <a:p>
            <a:pPr algn="ctr"/>
            <a:r>
              <a:rPr lang="el-GR" sz="4400" dirty="0"/>
              <a:t>Αν αφαιρούσαμε το νερό από τον πλανήτη Γη, αυτή θα γινόταν σκόνη.</a:t>
            </a:r>
          </a:p>
        </p:txBody>
      </p:sp>
    </p:spTree>
    <p:extLst>
      <p:ext uri="{BB962C8B-B14F-4D97-AF65-F5344CB8AC3E}">
        <p14:creationId xmlns:p14="http://schemas.microsoft.com/office/powerpoint/2010/main" val="3705570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Ένα μεγάλο μέρος του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αυτού είναι απρόσιτο για πρακτικούς λόγους,</a:t>
            </a:r>
          </a:p>
        </p:txBody>
      </p:sp>
    </p:spTree>
    <p:extLst>
      <p:ext uri="{BB962C8B-B14F-4D97-AF65-F5344CB8AC3E}">
        <p14:creationId xmlns:p14="http://schemas.microsoft.com/office/powerpoint/2010/main" val="2806758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Κυρίως,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στην Ανταρκτική και τη Γροιλανδία, αλλά και στα βουνά όλων των ηπείρων.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4552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Μόνο το 1% του συνολικού νερού,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βρίσκεται στην ατμόσφαιρα, στις λίμνες, στα ποτάμια και στο έδαφος. 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520830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νερό της ατμόσφαιρας υπάρχει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μορφή νεφών, ομίχλης, βροχής και υδρατμών.</a:t>
            </a:r>
          </a:p>
        </p:txBody>
      </p:sp>
    </p:spTree>
    <p:extLst>
      <p:ext uri="{BB962C8B-B14F-4D97-AF65-F5344CB8AC3E}">
        <p14:creationId xmlns:p14="http://schemas.microsoft.com/office/powerpoint/2010/main" val="2805106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Περίπου 20 λίμνες είναι πολύ βαθιές (&gt; 400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l-GR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ένα σημαντικό μέρος των γλυκών νερών των, βρίσκεται μέσα σε αυτές τις λεκάνες.</a:t>
            </a:r>
          </a:p>
        </p:txBody>
      </p:sp>
    </p:spTree>
    <p:extLst>
      <p:ext uri="{BB962C8B-B14F-4D97-AF65-F5344CB8AC3E}">
        <p14:creationId xmlns:p14="http://schemas.microsoft.com/office/powerpoint/2010/main" val="848344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Για παράδειγμα, περίπου το 20% των γλυκών νερών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του κόσμου περιέχεται στη λίμνη Βαϊκάλη, στην πρώην Σοβιετική Ένωση.</a:t>
            </a:r>
          </a:p>
        </p:txBody>
      </p:sp>
    </p:spTree>
    <p:extLst>
      <p:ext uri="{BB962C8B-B14F-4D97-AF65-F5344CB8AC3E}">
        <p14:creationId xmlns:p14="http://schemas.microsoft.com/office/powerpoint/2010/main" val="1259029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Έχει μέγιστο βάθος 1620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l-GR" dirty="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μέσο βάθος 740 </a:t>
            </a:r>
            <a:r>
              <a:rPr lang="en-US" sz="4400" dirty="0"/>
              <a:t>m </a:t>
            </a:r>
            <a:r>
              <a:rPr lang="el-GR" sz="4400" dirty="0"/>
              <a:t>και είναι η πιο βαθιά λίμνη στον κόσμο.</a:t>
            </a:r>
            <a:r>
              <a:rPr lang="en-US" sz="4400" dirty="0"/>
              <a:t> </a:t>
            </a:r>
            <a:r>
              <a:rPr lang="el-GR" sz="4400" dirty="0"/>
              <a:t>Έχει έκταση 31.500 </a:t>
            </a:r>
            <a:r>
              <a:rPr lang="en-US" sz="4400" dirty="0"/>
              <a:t>km</a:t>
            </a:r>
            <a:r>
              <a:rPr lang="el-GR" sz="4400" baseline="30000" dirty="0"/>
              <a:t>2</a:t>
            </a:r>
            <a:r>
              <a:rPr lang="el-GR" sz="4400" dirty="0"/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933163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Λίμνη Βαϊκάλη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lake Sylvenstein in autumn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632848" cy="40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57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Λίμνη Βαϊκάλη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beautiful lakeside with a drone, japan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32848" cy="41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42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περισσότερες από τις πολύ βαθιές λίμνες βρίσκονται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σε ορεινές περιοχές κατά μήκος των δυτικών περιοχών της Βόρειας και Νότιας Αμερικής,</a:t>
            </a:r>
          </a:p>
        </p:txBody>
      </p:sp>
    </p:spTree>
    <p:extLst>
      <p:ext uri="{BB962C8B-B14F-4D97-AF65-F5344CB8AC3E}">
        <p14:creationId xmlns:p14="http://schemas.microsoft.com/office/powerpoint/2010/main" val="279522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Το νερό είναι πολύ καλός αγωγός ηλεκτρισμού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Η ενέργεια μεταφέρεται με ιλιγγιώδη ταχύτητα. Το νερό είναι η συμπαντική ουσία της ζωής. </a:t>
            </a:r>
          </a:p>
        </p:txBody>
      </p:sp>
    </p:spTree>
    <p:extLst>
      <p:ext uri="{BB962C8B-B14F-4D97-AF65-F5344CB8AC3E}">
        <p14:creationId xmlns:p14="http://schemas.microsoft.com/office/powerpoint/2010/main" val="2019347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στην Ευρώπη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και στις ορεινές περιοχές της Κεντρικής Αφρικής και Ασίας.</a:t>
            </a:r>
          </a:p>
        </p:txBody>
      </p:sp>
    </p:spTree>
    <p:extLst>
      <p:ext uri="{BB962C8B-B14F-4D97-AF65-F5344CB8AC3E}">
        <p14:creationId xmlns:p14="http://schemas.microsoft.com/office/powerpoint/2010/main" val="3406458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λίμνη Βαϊκάλη στην Ασία και η λίμνη </a:t>
            </a:r>
            <a:r>
              <a:rPr lang="el-GR" dirty="0" err="1">
                <a:solidFill>
                  <a:srgbClr val="FFFF00"/>
                </a:solidFill>
              </a:rPr>
              <a:t>Ταγκανίκα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981200"/>
            <a:ext cx="8640960" cy="4114800"/>
          </a:xfrm>
        </p:spPr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στην Αφρική είναι οι μόνες λίμνες που είναι γνωστό ότι έχουν μέγιστα βάθη που υπερβαίνουν τα 1.000 </a:t>
            </a:r>
            <a:r>
              <a:rPr lang="en-US" sz="4400" dirty="0"/>
              <a:t>m</a:t>
            </a:r>
            <a:r>
              <a:rPr lang="el-GR" sz="4400" dirty="0"/>
              <a:t> και τα μέσα βάθη πάνω από 500 </a:t>
            </a:r>
            <a:r>
              <a:rPr lang="en-US" sz="4400" dirty="0"/>
              <a:t>m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190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Η θέση και το φυσικό περιβάλλον της Αφρικής - Δασκαλέματ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19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Αν εξαιρέσουμε τη Μαύρη Θάλασσα,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η οποία είναι μια εσωτερική λίμνη που επικοινωνεί με τη θάλασσα,</a:t>
            </a:r>
          </a:p>
        </p:txBody>
      </p:sp>
    </p:spTree>
    <p:extLst>
      <p:ext uri="{BB962C8B-B14F-4D97-AF65-F5344CB8AC3E}">
        <p14:creationId xmlns:p14="http://schemas.microsoft.com/office/powerpoint/2010/main" val="1386808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μεγαλύτερη ηπειρωτική λεκάνη είναι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η Κασπία Θάλασσα που είναι μια αλμυρή λίμνη με έκταση 436.400 </a:t>
            </a:r>
            <a:r>
              <a:rPr lang="en-US" sz="4400" dirty="0"/>
              <a:t>km</a:t>
            </a:r>
            <a:r>
              <a:rPr lang="el-GR" sz="4400" baseline="30000" dirty="0"/>
              <a:t>2</a:t>
            </a:r>
            <a:r>
              <a:rPr lang="el-GR" sz="4400" dirty="0"/>
              <a:t>.  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615213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Κασπία Θάλασσα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Γιατί η Κασπία ονομάζεται θάλασσα, ενώ είναι λίμνη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76864" cy="39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40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</a:t>
            </a:r>
            <a:r>
              <a:rPr lang="en-US" dirty="0">
                <a:solidFill>
                  <a:srgbClr val="FFFF00"/>
                </a:solidFill>
              </a:rPr>
              <a:t>Laurentian Great Lakes </a:t>
            </a:r>
            <a:r>
              <a:rPr lang="el-GR" dirty="0">
                <a:solidFill>
                  <a:srgbClr val="FFFF00"/>
                </a:solidFill>
              </a:rPr>
              <a:t>της Βόρειας Αμερικής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81200"/>
            <a:ext cx="820891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(λίμνες </a:t>
            </a:r>
            <a:r>
              <a:rPr lang="en-US" sz="4400" dirty="0"/>
              <a:t>Superior</a:t>
            </a:r>
            <a:r>
              <a:rPr lang="el-GR" sz="4400" dirty="0"/>
              <a:t>, </a:t>
            </a:r>
            <a:r>
              <a:rPr lang="en-US" sz="4400" dirty="0"/>
              <a:t>Huron</a:t>
            </a:r>
            <a:r>
              <a:rPr lang="el-GR" sz="4400" dirty="0"/>
              <a:t>, </a:t>
            </a:r>
            <a:r>
              <a:rPr lang="en-US" sz="4400" dirty="0"/>
              <a:t>Michigan</a:t>
            </a:r>
            <a:r>
              <a:rPr lang="el-GR" sz="4400" dirty="0"/>
              <a:t>, </a:t>
            </a:r>
            <a:r>
              <a:rPr lang="en-US" sz="4400" dirty="0"/>
              <a:t>Ontario </a:t>
            </a:r>
            <a:r>
              <a:rPr lang="el-GR" sz="4400" dirty="0"/>
              <a:t>και </a:t>
            </a:r>
            <a:r>
              <a:rPr lang="en-US" sz="4400" dirty="0"/>
              <a:t>Erie</a:t>
            </a:r>
            <a:r>
              <a:rPr lang="el-GR" sz="4400" dirty="0"/>
              <a:t>) αποτελούν τη μεγαλύτερη συνεχή μάζα γλυκού νερού στη γη,</a:t>
            </a:r>
          </a:p>
        </p:txBody>
      </p:sp>
    </p:spTree>
    <p:extLst>
      <p:ext uri="{BB962C8B-B14F-4D97-AF65-F5344CB8AC3E}">
        <p14:creationId xmlns:p14="http://schemas.microsoft.com/office/powerpoint/2010/main" val="160744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 συνολική έκταση 245.240 </a:t>
            </a:r>
            <a:r>
              <a:rPr lang="en-US" dirty="0">
                <a:solidFill>
                  <a:srgbClr val="FFFF00"/>
                </a:solidFill>
              </a:rPr>
              <a:t>km</a:t>
            </a:r>
            <a:r>
              <a:rPr lang="el-GR" baseline="30000" dirty="0">
                <a:solidFill>
                  <a:srgbClr val="FFFF00"/>
                </a:solidFill>
              </a:rPr>
              <a:t>2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μέγιστο βάθος 400 </a:t>
            </a:r>
            <a:r>
              <a:rPr lang="en-US" sz="4400" dirty="0"/>
              <a:t>m </a:t>
            </a:r>
            <a:r>
              <a:rPr lang="el-GR" sz="4400" dirty="0"/>
              <a:t>για τη λίμνη </a:t>
            </a:r>
            <a:r>
              <a:rPr lang="en-US" sz="4400" dirty="0"/>
              <a:t>Superior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4614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Laurentian Great Lakes - Global Great La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50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267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AutoShape 2" descr="Laurentian Great Lakes - Global Great Lakes"/>
          <p:cNvSpPr>
            <a:spLocks noChangeAspect="1" noChangeArrowheads="1"/>
          </p:cNvSpPr>
          <p:nvPr/>
        </p:nvSpPr>
        <p:spPr bwMode="auto">
          <a:xfrm>
            <a:off x="155575" y="-8001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Laurentian Great Lakes - Global Great Lakes"/>
          <p:cNvSpPr>
            <a:spLocks noChangeAspect="1" noChangeArrowheads="1"/>
          </p:cNvSpPr>
          <p:nvPr/>
        </p:nvSpPr>
        <p:spPr bwMode="auto">
          <a:xfrm>
            <a:off x="307975" y="-6477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6" descr="Laurentian Great Lakes - Global Great Lakes"/>
          <p:cNvSpPr>
            <a:spLocks noChangeAspect="1" noChangeArrowheads="1"/>
          </p:cNvSpPr>
          <p:nvPr/>
        </p:nvSpPr>
        <p:spPr bwMode="auto">
          <a:xfrm>
            <a:off x="460375" y="-4953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6" name="Picture 8" descr="Great Lakes | Names, Map, &amp; Facts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48872" cy="54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5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Οι μνήμες αποθηκεύονται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856984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Σαν ενεργειακές πληροφορίες στα μόρια του νερού. Ένα μόριο νερού μπορεί να αποθηκεύσει πάνω από 300.000 ενεργειακές πληροφορίες. </a:t>
            </a:r>
          </a:p>
        </p:txBody>
      </p:sp>
    </p:spTree>
    <p:extLst>
      <p:ext uri="{BB962C8B-B14F-4D97-AF65-F5344CB8AC3E}">
        <p14:creationId xmlns:p14="http://schemas.microsoft.com/office/powerpoint/2010/main" val="401897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Πρόσφατα, ο άνθρωπος δημιούργησε πολλές μικρές λίμνες: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Η πλειονότητα των φυσικών και τεχνητών λιμνών είναι μικρές και ρηχές (&lt; 20 </a:t>
            </a:r>
            <a:r>
              <a:rPr lang="en-US" sz="4400" dirty="0"/>
              <a:t>m </a:t>
            </a:r>
            <a:r>
              <a:rPr lang="el-GR" sz="4400" dirty="0"/>
              <a:t>βάθος).  </a:t>
            </a:r>
          </a:p>
        </p:txBody>
      </p:sp>
    </p:spTree>
    <p:extLst>
      <p:ext uri="{BB962C8B-B14F-4D97-AF65-F5344CB8AC3E}">
        <p14:creationId xmlns:p14="http://schemas.microsoft.com/office/powerpoint/2010/main" val="40028733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Ένα μεγάλο ποσοστό όγκου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έρχεται σε άμεση επαφή με το ίζημα και εκτίθεται στις χημικές και μεταβολικές εξελίξεις αυτού.</a:t>
            </a:r>
          </a:p>
        </p:txBody>
      </p:sp>
    </p:spTree>
    <p:extLst>
      <p:ext uri="{BB962C8B-B14F-4D97-AF65-F5344CB8AC3E}">
        <p14:creationId xmlns:p14="http://schemas.microsoft.com/office/powerpoint/2010/main" val="114986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Έτσι, ένα μεγάλο ποσοστό των ρηχών λιμνών έχει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τις απαραίτητες συνθήκες για την ανάπτυξη της </a:t>
            </a:r>
            <a:r>
              <a:rPr lang="el-GR" sz="4400" dirty="0">
                <a:solidFill>
                  <a:srgbClr val="FFC000"/>
                </a:solidFill>
              </a:rPr>
              <a:t>παραλιακής χλωρίδας</a:t>
            </a:r>
            <a:r>
              <a:rPr lang="el-GR" sz="4400" dirty="0"/>
              <a:t>, η οποία έχει ως αποτέλεσμα την αύξηση της ολικής παραγωγικότητας.</a:t>
            </a:r>
          </a:p>
        </p:txBody>
      </p:sp>
    </p:spTree>
    <p:extLst>
      <p:ext uri="{BB962C8B-B14F-4D97-AF65-F5344CB8AC3E}">
        <p14:creationId xmlns:p14="http://schemas.microsoft.com/office/powerpoint/2010/main" val="36208838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νερό που περιέχουν τα ποτάμια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οποιαδήποτε χρονική στιγμή είναι λιγότερο από αυτό που υπάρχει στις λίμνες.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66709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Επειδή το νερό των ποταμών βρίσκεται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«διαρκή κίνηση», ίσως θα μπορούσαμε να πούμε ότι διαρκώς ανανεώνεται </a:t>
            </a:r>
          </a:p>
        </p:txBody>
      </p:sp>
    </p:spTree>
    <p:extLst>
      <p:ext uri="{BB962C8B-B14F-4D97-AF65-F5344CB8AC3E}">
        <p14:creationId xmlns:p14="http://schemas.microsoft.com/office/powerpoint/2010/main" val="29906023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και είναι η κύρια πηγή προμήθειας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για τις αγροτικές καλλιέργειες, τη βιομηχανία και τις οικιακές ανάγκες.</a:t>
            </a:r>
          </a:p>
        </p:txBody>
      </p:sp>
    </p:spTree>
    <p:extLst>
      <p:ext uri="{BB962C8B-B14F-4D97-AF65-F5344CB8AC3E}">
        <p14:creationId xmlns:p14="http://schemas.microsoft.com/office/powerpoint/2010/main" val="1170955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Κατά τη ροή του νερού προς τη θάλασσα και τις λίμνες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μεταφέρονται και διάφορα συστατικά που προέρχονται από διάβρωση, </a:t>
            </a:r>
            <a:r>
              <a:rPr lang="el-GR" sz="4400" dirty="0">
                <a:solidFill>
                  <a:srgbClr val="FFFF00"/>
                </a:solidFill>
              </a:rPr>
              <a:t>διάλυση και ξέπλυμα του εδάφους.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5323030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Γι’ αυτό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αυτά τα συστατικά είναι βασικά τα ίδια, στη θάλασσα και στις λίμνες.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873442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Μια άλλη μεγάλη πηγή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γλυκού νερού αποτελούν τα υπόγεια νερά.</a:t>
            </a:r>
          </a:p>
        </p:txBody>
      </p:sp>
    </p:spTree>
    <p:extLst>
      <p:ext uri="{BB962C8B-B14F-4D97-AF65-F5344CB8AC3E}">
        <p14:creationId xmlns:p14="http://schemas.microsoft.com/office/powerpoint/2010/main" val="22866037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Υπολογίζεται ότι υπάρχουν 4 εκατομμύρια </a:t>
            </a:r>
            <a:r>
              <a:rPr lang="en-US" dirty="0">
                <a:solidFill>
                  <a:srgbClr val="FFFF00"/>
                </a:solidFill>
              </a:rPr>
              <a:t>km</a:t>
            </a:r>
            <a:r>
              <a:rPr lang="el-GR" baseline="30000" dirty="0">
                <a:solidFill>
                  <a:srgbClr val="FFFF00"/>
                </a:solidFill>
              </a:rPr>
              <a:t>3</a:t>
            </a:r>
            <a:r>
              <a:rPr lang="el-GR" dirty="0">
                <a:solidFill>
                  <a:srgbClr val="FFFF00"/>
                </a:solidFill>
              </a:rPr>
              <a:t>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αποθηκευμένα στα ανώτερα 1.000 </a:t>
            </a:r>
            <a:r>
              <a:rPr lang="en-US" sz="4400" dirty="0"/>
              <a:t>m </a:t>
            </a:r>
            <a:r>
              <a:rPr lang="el-GR" sz="4400" dirty="0"/>
              <a:t>του φλοιού της γης και άλλα τόσα ακόμη βαθύτερα.</a:t>
            </a:r>
          </a:p>
        </p:txBody>
      </p:sp>
    </p:spTree>
    <p:extLst>
      <p:ext uri="{BB962C8B-B14F-4D97-AF65-F5344CB8AC3E}">
        <p14:creationId xmlns:p14="http://schemas.microsoft.com/office/powerpoint/2010/main" val="6887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Το αίμα είναι πάνω από 90%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r>
              <a:rPr lang="el-GR" sz="4400" dirty="0"/>
              <a:t>Οι μνήμες, ο χαρακτήρας, η προσωπικότητα, ο ψυχισμός του ανθρώπου μεταφέρονται σε όλο το σώμα, σε όλα τα κύτταρα, στους ιστούς και τα όργανα. Όλο το σώμα θυμάται.</a:t>
            </a:r>
          </a:p>
        </p:txBody>
      </p:sp>
    </p:spTree>
    <p:extLst>
      <p:ext uri="{BB962C8B-B14F-4D97-AF65-F5344CB8AC3E}">
        <p14:creationId xmlns:p14="http://schemas.microsoft.com/office/powerpoint/2010/main" val="821447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περισσότερο από το νερό,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υπάρχει στα βαθιά υδροφόρα στρώματα,</a:t>
            </a:r>
          </a:p>
        </p:txBody>
      </p:sp>
    </p:spTree>
    <p:extLst>
      <p:ext uri="{BB962C8B-B14F-4D97-AF65-F5344CB8AC3E}">
        <p14:creationId xmlns:p14="http://schemas.microsoft.com/office/powerpoint/2010/main" val="3378121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βρίσκεται κάτω από μεγάλη πίεση που εξασκείται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το υπερκείμενο έδαφος και συνεπώς έχει μεγάλη θερμοκρασία και διαλυτική ικανότητα.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124214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καταστρέφονται τα δάση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35069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(και αυτό σήμερα γίνεται με ταχύ ρυθμό), ανυπολόγιστες ποσότητες νερού δεν συγκρατιούνται και ρέουν κυρίως προς τις θάλασσες.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6867030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Από τη στιγμή που οι προμήθειες σε γλυκό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ανεπαρκείς στις περιοχές όπου η ζήτηση είναι πολύ μεγάλη,</a:t>
            </a:r>
          </a:p>
        </p:txBody>
      </p:sp>
    </p:spTree>
    <p:extLst>
      <p:ext uri="{BB962C8B-B14F-4D97-AF65-F5344CB8AC3E}">
        <p14:creationId xmlns:p14="http://schemas.microsoft.com/office/powerpoint/2010/main" val="3296375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αφαλάτωση του θαλασσινού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με την κατανάλωση μεγάλων ποσοτήτων ενέργειας είναι η μόνη πρακτική και σύγχρονη εναλλακτική λύση.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1686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χρησιμοποίηση σε μεγάλη κλίμακα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των επιφανειακών νερών θα οδηγήσει μοιραία σε αμετάκλητες αλλαγές του κλίματος.</a:t>
            </a:r>
          </a:p>
        </p:txBody>
      </p:sp>
    </p:spTree>
    <p:extLst>
      <p:ext uri="{BB962C8B-B14F-4D97-AF65-F5344CB8AC3E}">
        <p14:creationId xmlns:p14="http://schemas.microsoft.com/office/powerpoint/2010/main" val="35893330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Μεταβολές τοπικών κλιματικών συνθηκών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έχουν ήδη συμβεί ως αποτέλεσμα εκτεταμένων μεταβολών</a:t>
            </a:r>
          </a:p>
        </p:txBody>
      </p:sp>
    </p:spTree>
    <p:extLst>
      <p:ext uri="{BB962C8B-B14F-4D97-AF65-F5344CB8AC3E}">
        <p14:creationId xmlns:p14="http://schemas.microsoft.com/office/powerpoint/2010/main" val="20578893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μεγάλων ποτάμιων συστημάτων,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στα οποία έχουν αυξηθεί πολύ τα επιφανειακά νερά και η εξάτμιση.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0008795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Τα νερά που χάνονται από τις λίμνες,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οφείλονται σε α) απορροή από επιφανειακή διέξοδο, β) διαρροή από τον πυθμένα της λίμνης.</a:t>
            </a:r>
          </a:p>
        </p:txBody>
      </p:sp>
    </p:spTree>
    <p:extLst>
      <p:ext uri="{BB962C8B-B14F-4D97-AF65-F5344CB8AC3E}">
        <p14:creationId xmlns:p14="http://schemas.microsoft.com/office/powerpoint/2010/main" val="10737474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Στις λίμνες, τα ιζήματα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που αποτίθενται πάνω στα βαθιά τμήματα της λεκάνης σχηματίζουν συχνά, ένα αποτελεσματικό σφράγισμα.</a:t>
            </a:r>
          </a:p>
        </p:txBody>
      </p:sp>
    </p:spTree>
    <p:extLst>
      <p:ext uri="{BB962C8B-B14F-4D97-AF65-F5344CB8AC3E}">
        <p14:creationId xmlns:p14="http://schemas.microsoft.com/office/powerpoint/2010/main" val="427825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ωκεανοί, οι θάλασσες, τα ποτάμια, οι λίμνες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το αίμα της Γης. Η ιστορία της ανθρωπότητας είναι αποθηκευμένη στο υδάτινο σώμα της Γης. </a:t>
            </a:r>
          </a:p>
        </p:txBody>
      </p:sp>
    </p:spTree>
    <p:extLst>
      <p:ext uri="{BB962C8B-B14F-4D97-AF65-F5344CB8AC3E}">
        <p14:creationId xmlns:p14="http://schemas.microsoft.com/office/powerpoint/2010/main" val="17459313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γ) Άμεση εξάτμιση: Η έκταση και ο ρυθμός απώλειας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εξαιτίας της εξάτμισης ποικίλλουν πολύ, ανάλογα με την εποχή και το γεωγραφικό πλάτος.</a:t>
            </a:r>
          </a:p>
        </p:txBody>
      </p:sp>
    </p:spTree>
    <p:extLst>
      <p:ext uri="{BB962C8B-B14F-4D97-AF65-F5344CB8AC3E}">
        <p14:creationId xmlns:p14="http://schemas.microsoft.com/office/powerpoint/2010/main" val="21690138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δ) Εξάτμιση-διαπνοή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τα αναδυόμενα υδρόβια </a:t>
            </a:r>
            <a:r>
              <a:rPr lang="el-GR" sz="4400" dirty="0" err="1"/>
              <a:t>μακρόφυτα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0808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Τα ποσοστά των απωλειών από εξάτμιση-διαπνοή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ποικίλλουν πολύ, αφού καθορίζονται από πολλές φυσικές παραμέτρους (ταχύτητα ανέμου, υγρασία, θερμοκρασία).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3732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Στις περισσότερες τοποθεσίες,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όπου παρατηρείται έντονη αύξηση της παραλιακής βλάστησης,</a:t>
            </a:r>
          </a:p>
        </p:txBody>
      </p:sp>
    </p:spTree>
    <p:extLst>
      <p:ext uri="{BB962C8B-B14F-4D97-AF65-F5344CB8AC3E}">
        <p14:creationId xmlns:p14="http://schemas.microsoft.com/office/powerpoint/2010/main" val="3439630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αυξάνεται σημαντικά και η εξάτμιση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σχέση με αυτήν που συμβαίνει στα ανοιχτά (πελαγικά νερά).</a:t>
            </a:r>
          </a:p>
        </p:txBody>
      </p:sp>
    </p:spTree>
    <p:extLst>
      <p:ext uri="{BB962C8B-B14F-4D97-AF65-F5344CB8AC3E}">
        <p14:creationId xmlns:p14="http://schemas.microsoft.com/office/powerpoint/2010/main" val="18956292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άνθρωπος έχει τη δυνατότητα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να στρέψει την κοίτη ενός ποταμού, έτσι ώστε τα νερά του να καταλήγουν σε μια λίμνη.</a:t>
            </a:r>
          </a:p>
        </p:txBody>
      </p:sp>
    </p:spTree>
    <p:extLst>
      <p:ext uri="{BB962C8B-B14F-4D97-AF65-F5344CB8AC3E}">
        <p14:creationId xmlns:p14="http://schemas.microsoft.com/office/powerpoint/2010/main" val="26963248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Όπως, επίσης, έχει τη δυνατότητα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να αφαιρεί μεγάλες ποσότητες νερού και μάλιστα, μέχρι τέλειας αποξήρανσης.</a:t>
            </a:r>
          </a:p>
        </p:txBody>
      </p:sp>
    </p:spTree>
    <p:extLst>
      <p:ext uri="{BB962C8B-B14F-4D97-AF65-F5344CB8AC3E}">
        <p14:creationId xmlns:p14="http://schemas.microsoft.com/office/powerpoint/2010/main" val="313882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Παραδείγματα από τον ελλαδικό χώρο αποτελούν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οι λίμνες της </a:t>
            </a:r>
            <a:r>
              <a:rPr lang="el-GR" sz="4400" dirty="0" err="1"/>
              <a:t>Αγουλινίτσας</a:t>
            </a:r>
            <a:r>
              <a:rPr lang="el-GR" sz="4400" dirty="0"/>
              <a:t> (στις δυτικές ακτές της Πελοποννήσου),</a:t>
            </a:r>
          </a:p>
        </p:txBody>
      </p:sp>
    </p:spTree>
    <p:extLst>
      <p:ext uri="{BB962C8B-B14F-4D97-AF65-F5344CB8AC3E}">
        <p14:creationId xmlns:p14="http://schemas.microsoft.com/office/powerpoint/2010/main" val="28599074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της Κωπαΐδας (στην περιοχή της Λειβαδιάς),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της Κάρλας (στους νομούς Μαγνησίας και Λάρισας)</a:t>
            </a:r>
          </a:p>
        </p:txBody>
      </p:sp>
    </p:spTree>
    <p:extLst>
      <p:ext uri="{BB962C8B-B14F-4D97-AF65-F5344CB8AC3E}">
        <p14:creationId xmlns:p14="http://schemas.microsoft.com/office/powerpoint/2010/main" val="5775520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s://encrypted-tbn2.gstatic.com/licensed-image?q=tbn:ANd9GcToX9W6jdeb7zw_vqARRuIkXT3ci0eHPhiTZx_BfeHvhv5d5o2E5h4_6Ub-j1o2SOzxMRbnFDYostoQLyhEjiNE9OWF8Zr7sgS8L8sN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9600"/>
            <a:ext cx="799288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3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Όλες οι εμπειρίες που έχουμε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τη στιγμή που θα γεννηθούμε αποθηκεύονται σαν ενεργειακές πληροφορίες στο υδάτινο σώμα του ανθρώπου.</a:t>
            </a:r>
          </a:p>
        </p:txBody>
      </p:sp>
    </p:spTree>
    <p:extLst>
      <p:ext uri="{BB962C8B-B14F-4D97-AF65-F5344CB8AC3E}">
        <p14:creationId xmlns:p14="http://schemas.microsoft.com/office/powerpoint/2010/main" val="12451941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ttps://lh5.googleusercontent.com/p/AF1QipMm-87hlMimCI4OgNgXaPzdp0nMe1l3QtgKzQ-K=w589-h340-n-k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20880" cy="54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454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και των λιμνών της </a:t>
            </a:r>
            <a:r>
              <a:rPr lang="el-GR" dirty="0" err="1">
                <a:solidFill>
                  <a:srgbClr val="FFFF00"/>
                </a:solidFill>
              </a:rPr>
              <a:t>Λάτζας</a:t>
            </a:r>
            <a:r>
              <a:rPr lang="el-GR" dirty="0">
                <a:solidFill>
                  <a:srgbClr val="FFFF00"/>
                </a:solidFill>
              </a:rPr>
              <a:t> και της </a:t>
            </a:r>
            <a:r>
              <a:rPr lang="el-GR" dirty="0" err="1">
                <a:solidFill>
                  <a:srgbClr val="FFFF00"/>
                </a:solidFill>
              </a:rPr>
              <a:t>Μαυρούδας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(βόρεια της λίμνης Βόλβης), οι οποίες αποξηράνθηκαν για την απόκτηση καλλιεργήσιμης γης.</a:t>
            </a:r>
          </a:p>
        </p:txBody>
      </p:sp>
    </p:spTree>
    <p:extLst>
      <p:ext uri="{BB962C8B-B14F-4D97-AF65-F5344CB8AC3E}">
        <p14:creationId xmlns:p14="http://schemas.microsoft.com/office/powerpoint/2010/main" val="31580470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Επίσης, ένα «καλό» παράδειγμα οικολογικής καταστροφής είναι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η λίμνη Κορώνεια, της οποίας το βάθος μειώθηκε μέσα σε λίγα χρόνια από 8,5 </a:t>
            </a:r>
            <a:r>
              <a:rPr lang="en-US" sz="4400" dirty="0"/>
              <a:t>m </a:t>
            </a:r>
            <a:r>
              <a:rPr lang="el-GR" sz="4400" dirty="0"/>
              <a:t>σε 1,5 </a:t>
            </a:r>
            <a:r>
              <a:rPr lang="en-US" sz="4400" dirty="0"/>
              <a:t>m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3862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πτώση της στάθμης των νερών και η μεγάλη ρύπανση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είχαν ως αποτέλεσμα τη μαζική θνησιμότητα των ψαριών που συνέβη στις 14 με 16 Αυγούστου του 1995.</a:t>
            </a:r>
          </a:p>
        </p:txBody>
      </p:sp>
    </p:spTree>
    <p:extLst>
      <p:ext uri="{BB962C8B-B14F-4D97-AF65-F5344CB8AC3E}">
        <p14:creationId xmlns:p14="http://schemas.microsoft.com/office/powerpoint/2010/main" val="786953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πτώση της στάθμης των νερών μιας λίμνης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έχει δυσμενή αποτελέσματα για τους υδρόβιους οργανισμούς και ιδιαίτερα για τα ψάρια.</a:t>
            </a:r>
          </a:p>
        </p:txBody>
      </p:sp>
    </p:spTree>
    <p:extLst>
      <p:ext uri="{BB962C8B-B14F-4D97-AF65-F5344CB8AC3E}">
        <p14:creationId xmlns:p14="http://schemas.microsoft.com/office/powerpoint/2010/main" val="32777552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Ορισμένα είδη ψαριών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αφήνουν τα αυγά τους στα ρηχά νερά κοντά στην ακτή.</a:t>
            </a:r>
          </a:p>
        </p:txBody>
      </p:sp>
    </p:spTree>
    <p:extLst>
      <p:ext uri="{BB962C8B-B14F-4D97-AF65-F5344CB8AC3E}">
        <p14:creationId xmlns:p14="http://schemas.microsoft.com/office/powerpoint/2010/main" val="16968621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12968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η απώλεια των νερών και συνεπώς, η πτώση της στάθμης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συμβεί πριν την εκκόλαψη, τα αυγά θα μείνουν έξω από το νερό και θα καταστραφούν.</a:t>
            </a:r>
          </a:p>
        </p:txBody>
      </p:sp>
    </p:spTree>
    <p:extLst>
      <p:ext uri="{BB962C8B-B14F-4D97-AF65-F5344CB8AC3E}">
        <p14:creationId xmlns:p14="http://schemas.microsoft.com/office/powerpoint/2010/main" val="40945781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568952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Αν λάβουμε υπόψη μας ότι κάθε ψάρι (ανάλογα με το είδος)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αποθέτει από λίγες χιλιάδες ως εκατοντάδες χιλιάδες αυγά, είναι εύκολο να κατανοήσουμε το μέγεθος της καταστροφής.</a:t>
            </a:r>
          </a:p>
        </p:txBody>
      </p:sp>
    </p:spTree>
    <p:extLst>
      <p:ext uri="{BB962C8B-B14F-4D97-AF65-F5344CB8AC3E}">
        <p14:creationId xmlns:p14="http://schemas.microsoft.com/office/powerpoint/2010/main" val="197180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159D97-B193-45FF-B2D4-0C70CCFE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Χρήσεις του νερού</a:t>
            </a:r>
            <a:b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635F00-149B-A137-EADF-CC7605300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άμεση πηγή νερού, οι θάλασσες και οι ωκεανοί έχουν περιορισμένη αξία, αφού τα νερά τους είναι ακατάλληλα για οικιακή, γεωργική και βιομηχανική χρήση.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2255558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6EFC84-1672-E42E-05BB-22F62605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νερά των ποταμών και των λιμνών, έχουν καταστεί σήμερα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3FCED7-8767-4E8A-80B8-601A57307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μεγάλη κλίμακα ακατάλληλα, αφού τα αστικά, τα γεωργικά και τα βιομηχανικά απόβλητα οδηγούνται στους ποταμούς και στις λίμνες.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162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Το σώμα του ανθρώπου είναι 75%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Όσο είναι και ο πλανήτης της Γης: ¾ είναι νερό. </a:t>
            </a:r>
          </a:p>
        </p:txBody>
      </p:sp>
    </p:spTree>
    <p:extLst>
      <p:ext uri="{BB962C8B-B14F-4D97-AF65-F5344CB8AC3E}">
        <p14:creationId xmlns:p14="http://schemas.microsoft.com/office/powerpoint/2010/main" val="38648524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4BB077-1217-F58B-3334-9BA037B0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Ένας αριθμός μεγάλων ποταμών ρέουν σε περιοχές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6097A9-CECF-AB7B-013E-63BAA8411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που πρακτικά είναι ακατοίκητες, όπως π.χ. ο Αμαζόνιος, οι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Yenesey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Lena 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στη Σιβηρία, ο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Mckenzie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στον Βόρειο Καναδά κ.ά.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1840018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5A3AD5-9463-7C9A-3008-0A5BC1F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09600"/>
            <a:ext cx="8928992" cy="1143000"/>
          </a:xfrm>
        </p:spPr>
        <p:txBody>
          <a:bodyPr/>
          <a:lstStyle/>
          <a:p>
            <a:r>
              <a:rPr lang="el-GR" sz="4400" b="0" i="0" dirty="0">
                <a:solidFill>
                  <a:srgbClr val="FFFF00"/>
                </a:solidFill>
                <a:effectLst/>
              </a:rPr>
              <a:t>Το 1/10 από τα γνωστά είδη στον πλανήτη μπορείς να το βρεις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325987-B009-CA39-B081-0F514C6C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b="0" i="0" dirty="0">
              <a:effectLst/>
            </a:endParaRPr>
          </a:p>
          <a:p>
            <a:pPr algn="ctr"/>
            <a:r>
              <a:rPr lang="el-GR" sz="4400" b="0" i="0" dirty="0">
                <a:effectLst/>
              </a:rPr>
              <a:t>στο τροπικό δάσος του Αμαζονίου, στην τεράστια έκταση της ζούγκλας του Αμαζονίου, των 6,7 εκατομμυρίων τ. χλμ.,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744583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351E79-1239-7B8B-1FFC-7B915C9B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09600"/>
            <a:ext cx="8856984" cy="1143000"/>
          </a:xfrm>
        </p:spPr>
        <p:txBody>
          <a:bodyPr/>
          <a:lstStyle/>
          <a:p>
            <a:r>
              <a:rPr lang="el-GR" sz="4400" b="0" i="0" dirty="0">
                <a:solidFill>
                  <a:srgbClr val="FFFF00"/>
                </a:solidFill>
                <a:effectLst/>
              </a:rPr>
              <a:t>Είναι σπίτι </a:t>
            </a:r>
            <a:r>
              <a:rPr lang="el-GR" dirty="0">
                <a:solidFill>
                  <a:srgbClr val="FFFF00"/>
                </a:solidFill>
                <a:effectLst/>
              </a:rPr>
              <a:t>για</a:t>
            </a:r>
            <a:r>
              <a:rPr lang="el-GR" sz="4400" b="0" i="0" dirty="0">
                <a:solidFill>
                  <a:srgbClr val="FFFF00"/>
                </a:solidFill>
                <a:effectLst/>
              </a:rPr>
              <a:t> 40.000 είδη φυτών, 3.000 είδη ψαριών,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090A42-8E7A-DEA5-FD12-CCFF89A90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b="0" i="0" dirty="0">
              <a:effectLst/>
            </a:endParaRPr>
          </a:p>
          <a:p>
            <a:pPr algn="ctr"/>
            <a:r>
              <a:rPr lang="el-GR" sz="4400" b="0" i="0" dirty="0">
                <a:effectLst/>
              </a:rPr>
              <a:t>1.300 είδη πουλιών, 427 είδη θηλαστικών, 378 είδη ερπετών και για περισσότερα από 400 είδη αμφιβίων.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0597183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8E9BF1-424B-609C-8D39-056A071B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0" i="0" dirty="0">
                <a:solidFill>
                  <a:srgbClr val="FFFF00"/>
                </a:solidFill>
                <a:effectLst/>
              </a:rPr>
              <a:t>Ενώ, κάθε χρόνο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562787-3DBE-C848-CE1F-72A247D2D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b="0" i="0" dirty="0">
              <a:effectLst/>
            </a:endParaRPr>
          </a:p>
          <a:p>
            <a:pPr algn="ctr"/>
            <a:r>
              <a:rPr lang="el-GR" sz="4400" b="0" i="0" dirty="0">
                <a:effectLst/>
              </a:rPr>
              <a:t>οι επιστήμονες ανακαλύπτουν νέα είδη!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46960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59D9EA-5A62-0C96-8158-6E686DDD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0" i="0" dirty="0">
                <a:solidFill>
                  <a:srgbClr val="FFFF00"/>
                </a:solidFill>
                <a:effectLst/>
              </a:rPr>
              <a:t>Περισσότεροι από 30 εκατομμύρια άνθρωποι,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59AB3F-8F31-02C4-B68D-E45C8F0DD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b="0" i="0" dirty="0">
              <a:effectLst/>
            </a:endParaRPr>
          </a:p>
          <a:p>
            <a:pPr algn="ctr"/>
            <a:r>
              <a:rPr lang="el-GR" sz="4400" b="0" i="0" dirty="0">
                <a:effectLst/>
              </a:rPr>
              <a:t>ζουν στον Αμαζόνιο και εξαρτώνται άμεσα από τη φύση για τη γεωργία, την ένδυση και την παραγωγή παραδοσιακών φαρμάκων.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00698028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AA2A13-73B6-9CB1-E047-8B2F586C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7DDD02-D490-AA3C-6024-A9E31128D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5211BC-266C-7305-C4F2-21EA66DC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914400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561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66676F-4093-5469-5CE9-D08C8F43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A5576E-1D77-AC95-26BD-46E444427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4E52BB-29B0-D9A7-AA96-0C782B22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994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BFE092-ECEE-3C6B-62A3-87A00E33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003C63-5B1E-EE59-1405-77F60525F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70E8A1-C7F7-EFB4-C6F0-7F769E8A4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199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F3B39D-1634-5EFF-8F43-C2E2D725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CF6767-5EA8-6E56-C470-986847CB9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50B377C-A511-E06E-06AD-B089ED6B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742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CB3E9E-6C24-3FA0-A6DD-10673C52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άλλα επίσης, μέρη του κόσμου οι ποταμοί έχουν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FEFB2C-245C-F1DD-7A52-1F3097CDA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τόσο πολύ χρησιμοποιηθεί σαν αποχετευτικοί αγωγοί, ώστε τα νερά τους είναι ακατάλληλα για κατανάλωση.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93955990"/>
      </p:ext>
    </p:extLst>
  </p:cSld>
  <p:clrMapOvr>
    <a:masterClrMapping/>
  </p:clrMapOvr>
</p:sld>
</file>

<file path=ppt/theme/theme1.xml><?xml version="1.0" encoding="utf-8"?>
<a:theme xmlns:a="http://schemas.openxmlformats.org/drawingml/2006/main" name="Πρότυπο σχεδίασης- Ύψος">
  <a:themeElements>
    <a:clrScheme name="Θέμα του Offic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Θέμα του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 σχεδίασης- Ύψος</Template>
  <TotalTime>4725</TotalTime>
  <Words>2741</Words>
  <Application>Microsoft Office PowerPoint</Application>
  <PresentationFormat>Προβολή στην οθόνη (4:3)</PresentationFormat>
  <Paragraphs>369</Paragraphs>
  <Slides>133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133</vt:i4>
      </vt:variant>
    </vt:vector>
  </HeadingPairs>
  <TitlesOfParts>
    <vt:vector size="137" baseType="lpstr">
      <vt:lpstr>Arial</vt:lpstr>
      <vt:lpstr>Calibri</vt:lpstr>
      <vt:lpstr>Times New Roman</vt:lpstr>
      <vt:lpstr>Πρότυπο σχεδίασης- Ύψος</vt:lpstr>
      <vt:lpstr>              Λιμνολογία: Δεύτερο Μάθημα  </vt:lpstr>
      <vt:lpstr>Θαλής ο Μιλήσιος</vt:lpstr>
      <vt:lpstr>Θαλής ο Μιλήσιος</vt:lpstr>
      <vt:lpstr>Το νερό είναι πολύ καλός αγωγός ηλεκτρισμού</vt:lpstr>
      <vt:lpstr>Οι μνήμες αποθηκεύονται </vt:lpstr>
      <vt:lpstr>Το αίμα είναι πάνω από 90% νερό</vt:lpstr>
      <vt:lpstr>Οι ωκεανοί, οι θάλασσες, τα ποτάμια, οι λίμνες </vt:lpstr>
      <vt:lpstr>Όλες οι εμπειρίες που έχουμε </vt:lpstr>
      <vt:lpstr>Το σώμα του ανθρώπου είναι 75% νερό</vt:lpstr>
      <vt:lpstr>Αυτό που αποκαλούμε χαρακτήρα, σκέψεις, </vt:lpstr>
      <vt:lpstr>Εκεί τα επεξεργάζεται σαν συνείδηση</vt:lpstr>
      <vt:lpstr>Αυτοί είναι οι βιολογικοί μετασχηματιστές</vt:lpstr>
      <vt:lpstr>Το νερό είναι ένας πάπυρος μυστικών</vt:lpstr>
      <vt:lpstr>Οπότε το νερό έχει περισσότερες πληροφορίες</vt:lpstr>
      <vt:lpstr>Οι ωκεανοί της υφηλίου δεν μας χωρίζουν</vt:lpstr>
      <vt:lpstr>Κάθε σταγόνα έχει το δικό της πρόσωπο</vt:lpstr>
      <vt:lpstr>Οι ραδιοσυχνότητες μπορούν να διαχωρίσουν </vt:lpstr>
      <vt:lpstr>Η δυνατή φλόγα που παράγεται</vt:lpstr>
      <vt:lpstr>Τα ραδιοκύματα μπορούν να κάνουν </vt:lpstr>
      <vt:lpstr>Όμως η μαζική ανάφλεξη του θαλασσινού νερού </vt:lpstr>
      <vt:lpstr>Το νερό τοποθετημένο σε δύο ποτήρια</vt:lpstr>
      <vt:lpstr>Στο σημείο όπου το νερό των δύο ποτηριών συναντάται</vt:lpstr>
      <vt:lpstr>Διαφορετικές πηγές μας δίνουν </vt:lpstr>
      <vt:lpstr>Π.χ. Ένα άνθος τοποθετήθηκε μέσα στο νερό</vt:lpstr>
      <vt:lpstr>Αναγνωρίζει κανείς το λουλούδι</vt:lpstr>
      <vt:lpstr>Όταν βάλουμε ένα κινητό</vt:lpstr>
      <vt:lpstr>Το νερό έχει μνήμη και διάνοια</vt:lpstr>
      <vt:lpstr>Όταν το νερό πέφτει από υψώματα </vt:lpstr>
      <vt:lpstr>Κατανομή του νερού στη γη </vt:lpstr>
      <vt:lpstr>Ένα μεγάλο μέρος του νερού</vt:lpstr>
      <vt:lpstr>Κυρίως,</vt:lpstr>
      <vt:lpstr>Μόνο το 1% του συνολικού νερού,</vt:lpstr>
      <vt:lpstr>Το νερό της ατμόσφαιρας υπάρχει</vt:lpstr>
      <vt:lpstr>Περίπου 20 λίμνες είναι πολύ βαθιές (&gt; 400 m)</vt:lpstr>
      <vt:lpstr>Για παράδειγμα, περίπου το 20% των γλυκών νερών</vt:lpstr>
      <vt:lpstr>Έχει μέγιστο βάθος 1620 m,</vt:lpstr>
      <vt:lpstr>Λίμνη Βαϊκάλη</vt:lpstr>
      <vt:lpstr>Λίμνη Βαϊκάλη</vt:lpstr>
      <vt:lpstr>Οι περισσότερες από τις πολύ βαθιές λίμνες βρίσκονται</vt:lpstr>
      <vt:lpstr>στην Ευρώπη</vt:lpstr>
      <vt:lpstr>Η λίμνη Βαϊκάλη στην Ασία και η λίμνη Ταγκανίκα</vt:lpstr>
      <vt:lpstr>Παρουσίαση του PowerPoint</vt:lpstr>
      <vt:lpstr>Αν εξαιρέσουμε τη Μαύρη Θάλασσα,</vt:lpstr>
      <vt:lpstr>η μεγαλύτερη ηπειρωτική λεκάνη είναι</vt:lpstr>
      <vt:lpstr>Κασπία Θάλασσα</vt:lpstr>
      <vt:lpstr>Οι Laurentian Great Lakes της Βόρειας Αμερικής</vt:lpstr>
      <vt:lpstr>με συνολική έκταση 245.240 km2</vt:lpstr>
      <vt:lpstr>Παρουσίαση του PowerPoint</vt:lpstr>
      <vt:lpstr>Παρουσίαση του PowerPoint</vt:lpstr>
      <vt:lpstr>Πρόσφατα, ο άνθρωπος δημιούργησε πολλές μικρές λίμνες:</vt:lpstr>
      <vt:lpstr>Ένα μεγάλο ποσοστό όγκου νερού</vt:lpstr>
      <vt:lpstr>Έτσι, ένα μεγάλο ποσοστό των ρηχών λιμνών έχει</vt:lpstr>
      <vt:lpstr>Το νερό που περιέχουν τα ποτάμια</vt:lpstr>
      <vt:lpstr>Επειδή το νερό των ποταμών βρίσκεται</vt:lpstr>
      <vt:lpstr>και είναι η κύρια πηγή προμήθειας</vt:lpstr>
      <vt:lpstr>Κατά τη ροή του νερού προς τη θάλασσα και τις λίμνες</vt:lpstr>
      <vt:lpstr>Γι’ αυτό</vt:lpstr>
      <vt:lpstr>Μια άλλη μεγάλη πηγή</vt:lpstr>
      <vt:lpstr>Υπολογίζεται ότι υπάρχουν 4 εκατομμύρια km3 νερού</vt:lpstr>
      <vt:lpstr>Το περισσότερο από το νερό,</vt:lpstr>
      <vt:lpstr>βρίσκεται κάτω από μεγάλη πίεση που εξασκείται</vt:lpstr>
      <vt:lpstr>Όταν καταστρέφονται τα δάση</vt:lpstr>
      <vt:lpstr>Από τη στιγμή που οι προμήθειες σε γλυκό νερό</vt:lpstr>
      <vt:lpstr>η αφαλάτωση του θαλασσινού νερού</vt:lpstr>
      <vt:lpstr>Η χρησιμοποίηση σε μεγάλη κλίμακα</vt:lpstr>
      <vt:lpstr>Μεταβολές τοπικών κλιματικών συνθηκών</vt:lpstr>
      <vt:lpstr>μεγάλων ποτάμιων συστημάτων,</vt:lpstr>
      <vt:lpstr>Τα νερά που χάνονται από τις λίμνες,</vt:lpstr>
      <vt:lpstr>Στις λίμνες, τα ιζήματα</vt:lpstr>
      <vt:lpstr>γ) Άμεση εξάτμιση: Η έκταση και ο ρυθμός απώλειας νερού</vt:lpstr>
      <vt:lpstr>δ) Εξάτμιση-διαπνοή</vt:lpstr>
      <vt:lpstr>Τα ποσοστά των απωλειών από εξάτμιση-διαπνοή</vt:lpstr>
      <vt:lpstr>Στις περισσότερες τοποθεσίες,</vt:lpstr>
      <vt:lpstr>αυξάνεται σημαντικά και η εξάτμιση</vt:lpstr>
      <vt:lpstr>Ο άνθρωπος έχει τη δυνατότητα</vt:lpstr>
      <vt:lpstr>Όπως, επίσης, έχει τη δυνατότητα</vt:lpstr>
      <vt:lpstr>Παραδείγματα από τον ελλαδικό χώρο αποτελούν</vt:lpstr>
      <vt:lpstr>της Κωπαΐδας (στην περιοχή της Λειβαδιάς),</vt:lpstr>
      <vt:lpstr>Παρουσίαση του PowerPoint</vt:lpstr>
      <vt:lpstr>Παρουσίαση του PowerPoint</vt:lpstr>
      <vt:lpstr>και των λιμνών της Λάτζας και της Μαυρούδας</vt:lpstr>
      <vt:lpstr>Επίσης, ένα «καλό» παράδειγμα οικολογικής καταστροφής είναι</vt:lpstr>
      <vt:lpstr>Η πτώση της στάθμης των νερών και η μεγάλη ρύπανση</vt:lpstr>
      <vt:lpstr>Η πτώση της στάθμης των νερών μιας λίμνης</vt:lpstr>
      <vt:lpstr>Ορισμένα είδη ψαριών</vt:lpstr>
      <vt:lpstr>Όταν η απώλεια των νερών και συνεπώς, η πτώση της στάθμης</vt:lpstr>
      <vt:lpstr>Αν λάβουμε υπόψη μας ότι κάθε ψάρι (ανάλογα με το είδος)</vt:lpstr>
      <vt:lpstr> Χρήσεις του νερού </vt:lpstr>
      <vt:lpstr>Τα νερά των ποταμών και των λιμνών, έχουν καταστεί σήμερα</vt:lpstr>
      <vt:lpstr>Ένας αριθμός μεγάλων ποταμών ρέουν σε περιοχές</vt:lpstr>
      <vt:lpstr>Το 1/10 από τα γνωστά είδη στον πλανήτη μπορείς να το βρεις</vt:lpstr>
      <vt:lpstr>Είναι σπίτι για 40.000 είδη φυτών, 3.000 είδη ψαριών,</vt:lpstr>
      <vt:lpstr>Ενώ, κάθε χρόνο</vt:lpstr>
      <vt:lpstr>Περισσότεροι από 30 εκατομμύρια άνθρωποι,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Σε άλλα επίσης, μέρη του κόσμου οι ποταμοί έχουν</vt:lpstr>
      <vt:lpstr>Τα νερά που καταναλώνονται κατά την αστική χρήση</vt:lpstr>
      <vt:lpstr>Σήμερα, πολλά από αυτά τα νερά πριν απελευθερωθούν,</vt:lpstr>
      <vt:lpstr>Ο βιολογικός καθαρισμός διακρίνεται</vt:lpstr>
      <vt:lpstr>σε δεύτερου βαθμού, όπου γίνεται διάσπαση</vt:lpstr>
      <vt:lpstr>Συνήθως, ο καθαρισμός</vt:lpstr>
      <vt:lpstr>Έτσι, δεν απομακρύνεται το άζωτο, που προκαλεί</vt:lpstr>
      <vt:lpstr>Αλλά και με τη μορφή της αμμωνίας,</vt:lpstr>
      <vt:lpstr>Παρ’ όλα αυτά, όμως, ο καθαρισμός των νερών</vt:lpstr>
      <vt:lpstr>Η άντληση του νερού που χρησιμοποιείται</vt:lpstr>
      <vt:lpstr>Τελευταία, ο άνθρωπος ανέπτυξε τεχνικές άντλησης,</vt:lpstr>
      <vt:lpstr>Όπως έχει αναφερθεί, η μετακίνηση του νερού</vt:lpstr>
      <vt:lpstr>Λίμνες Plitvice </vt:lpstr>
      <vt:lpstr>Το Πάρκο Plitvice Lakes</vt:lpstr>
      <vt:lpstr>Το Πάρκο Plitvice Lakes</vt:lpstr>
      <vt:lpstr>Το υπόγειο νερό</vt:lpstr>
      <vt:lpstr>Αλλά και όταν η άντληση γίνεται από επιφανειακά νερά,</vt:lpstr>
      <vt:lpstr>εξαιτίας του γεγονότος ότι το περισσότερο από αυτό</vt:lpstr>
      <vt:lpstr>Η άντληση νερού και η καταναλωτική χρήση του</vt:lpstr>
      <vt:lpstr>Στα υγρά κλίματα, με λίγο-πολύ ικανοποιητικό ποσοστό</vt:lpstr>
      <vt:lpstr>Σε άνυδρες περιοχές, ένα εκτάριο με την ίδια καλλιέργεια</vt:lpstr>
      <vt:lpstr>Αυτό, γιατί, μεγάλες ποσότητες νερού</vt:lpstr>
      <vt:lpstr>όσο και από τη μεγαλύτερη άμεση εξάτμιση</vt:lpstr>
      <vt:lpstr>Μια σημαντική ποσότητα νερού που έχει χρησιμοποιηθεί</vt:lpstr>
      <vt:lpstr>Συνήθως όμως, τέτοια νερά προσλαμβάνουν</vt:lpstr>
      <vt:lpstr>Στις χώρες με αναπτυγμένη βιομηχανία,</vt:lpstr>
      <vt:lpstr>με τη διαφορά</vt:lpstr>
      <vt:lpstr>Αυτό συμβαίνει, επειδή σε πολλές περιπτώσεις</vt:lpstr>
      <vt:lpstr>Για παράδειγμα χρειάζονται περίπου 100.000 λίτρα νερό,</vt:lpstr>
      <vt:lpstr>Στις περισσότερες βιομηχανίες</vt:lpstr>
      <vt:lpstr>Το νερό που χρησιμοποιείται για ψύξη στις εγκαταστάσεις</vt:lpstr>
      <vt:lpstr>Όταν τέτοια νερά απελευθερώνονται</vt:lpstr>
      <vt:lpstr>Μερικές βιομηχανίες μπορούν να χρησιμοποιούν</vt:lpstr>
      <vt:lpstr>Η υδροηλεκτρική βιομηχανία</vt:lpstr>
      <vt:lpstr>όπου η ποιότητα του νερού παραμένει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Ρωσοτουρκικός πόλεμος</dc:title>
  <dc:creator>Maria</dc:creator>
  <cp:lastModifiedBy>user</cp:lastModifiedBy>
  <cp:revision>229</cp:revision>
  <dcterms:created xsi:type="dcterms:W3CDTF">2019-05-10T18:29:09Z</dcterms:created>
  <dcterms:modified xsi:type="dcterms:W3CDTF">2025-03-13T12:11:10Z</dcterms:modified>
</cp:coreProperties>
</file>