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54"/>
  </p:notesMasterIdLst>
  <p:sldIdLst>
    <p:sldId id="256" r:id="rId3"/>
    <p:sldId id="257" r:id="rId4"/>
    <p:sldId id="811" r:id="rId5"/>
    <p:sldId id="812" r:id="rId6"/>
    <p:sldId id="820" r:id="rId7"/>
    <p:sldId id="821" r:id="rId8"/>
    <p:sldId id="291" r:id="rId9"/>
    <p:sldId id="813" r:id="rId10"/>
    <p:sldId id="814" r:id="rId11"/>
    <p:sldId id="815" r:id="rId12"/>
    <p:sldId id="285" r:id="rId13"/>
    <p:sldId id="816" r:id="rId14"/>
    <p:sldId id="822" r:id="rId15"/>
    <p:sldId id="823" r:id="rId16"/>
    <p:sldId id="824" r:id="rId17"/>
    <p:sldId id="825" r:id="rId18"/>
    <p:sldId id="302" r:id="rId19"/>
    <p:sldId id="303" r:id="rId20"/>
    <p:sldId id="304" r:id="rId21"/>
    <p:sldId id="305" r:id="rId22"/>
    <p:sldId id="306" r:id="rId23"/>
    <p:sldId id="826" r:id="rId24"/>
    <p:sldId id="827" r:id="rId25"/>
    <p:sldId id="309" r:id="rId26"/>
    <p:sldId id="310" r:id="rId27"/>
    <p:sldId id="294" r:id="rId28"/>
    <p:sldId id="817" r:id="rId29"/>
    <p:sldId id="818" r:id="rId30"/>
    <p:sldId id="819" r:id="rId31"/>
    <p:sldId id="262" r:id="rId32"/>
    <p:sldId id="258" r:id="rId33"/>
    <p:sldId id="259" r:id="rId34"/>
    <p:sldId id="260" r:id="rId35"/>
    <p:sldId id="263" r:id="rId36"/>
    <p:sldId id="264" r:id="rId37"/>
    <p:sldId id="261" r:id="rId38"/>
    <p:sldId id="265" r:id="rId39"/>
    <p:sldId id="268" r:id="rId40"/>
    <p:sldId id="269" r:id="rId41"/>
    <p:sldId id="271" r:id="rId42"/>
    <p:sldId id="272" r:id="rId43"/>
    <p:sldId id="273" r:id="rId44"/>
    <p:sldId id="274" r:id="rId45"/>
    <p:sldId id="275" r:id="rId46"/>
    <p:sldId id="276" r:id="rId47"/>
    <p:sldId id="277" r:id="rId48"/>
    <p:sldId id="278" r:id="rId49"/>
    <p:sldId id="279" r:id="rId50"/>
    <p:sldId id="270" r:id="rId51"/>
    <p:sldId id="267" r:id="rId52"/>
    <p:sldId id="266" r:id="rId5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77089" autoAdjust="0"/>
  </p:normalViewPr>
  <p:slideViewPr>
    <p:cSldViewPr snapToGrid="0">
      <p:cViewPr varScale="1">
        <p:scale>
          <a:sx n="115" d="100"/>
          <a:sy n="115" d="100"/>
        </p:scale>
        <p:origin x="94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C0A23C-1440-4D1D-BF84-325AB0796878}" type="datetimeFigureOut">
              <a:rPr lang="el-GR" smtClean="0"/>
              <a:t>19/2/2026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EA232D-4E0B-47B2-BEB1-569BACCE2191}" type="slidenum">
              <a:rPr lang="el-GR" smtClean="0"/>
              <a:t>‹#›</a:t>
            </a:fld>
            <a:endParaRPr lang="el-GR"/>
          </a:p>
        </p:txBody>
      </p:sp>
    </p:spTree>
    <p:extLst>
      <p:ext uri="{BB962C8B-B14F-4D97-AF65-F5344CB8AC3E}">
        <p14:creationId xmlns:p14="http://schemas.microsoft.com/office/powerpoint/2010/main" val="2433236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1" dirty="0"/>
              <a:t>Σκέψου το ως:</a:t>
            </a:r>
            <a:r>
              <a:rPr lang="el-GR" dirty="0"/>
              <a:t> Την </a:t>
            </a:r>
            <a:r>
              <a:rPr lang="el-GR" b="1" dirty="0"/>
              <a:t>επιστήμη</a:t>
            </a:r>
            <a:r>
              <a:rPr lang="el-GR" dirty="0"/>
              <a:t> και τη </a:t>
            </a:r>
            <a:r>
              <a:rPr lang="el-GR" b="1" dirty="0"/>
              <a:t>φιλοδοξία</a:t>
            </a:r>
            <a:r>
              <a:rPr lang="el-GR" dirty="0"/>
              <a:t> να κάνουμε τις μηχανές «έξυπνες».</a:t>
            </a:r>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l-G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7821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Τα </a:t>
            </a:r>
            <a:r>
              <a:rPr lang="el-GR" dirty="0" err="1"/>
              <a:t>LLMs</a:t>
            </a:r>
            <a:r>
              <a:rPr lang="el-GR" dirty="0"/>
              <a:t> είναι συστήματα αναγνώρισης προτύπων. Όταν ορίζουμε σαφείς ρόλους και μορφές, μειώνουμε την ασάφεια και "κλειδώνουμε" το αποτέλεσμα . Η δομή είναι πιο σημαντική από την ευγένεια</a:t>
            </a:r>
          </a:p>
        </p:txBody>
      </p:sp>
      <p:sp>
        <p:nvSpPr>
          <p:cNvPr id="4" name="Θέση αριθμού διαφάνειας 3"/>
          <p:cNvSpPr>
            <a:spLocks noGrp="1"/>
          </p:cNvSpPr>
          <p:nvPr>
            <p:ph type="sldNum" sz="quarter" idx="5"/>
          </p:nvPr>
        </p:nvSpPr>
        <p:spPr/>
        <p:txBody>
          <a:bodyPr/>
          <a:lstStyle/>
          <a:p>
            <a:fld id="{85EA232D-4E0B-47B2-BEB1-569BACCE2191}" type="slidenum">
              <a:rPr lang="el-GR" smtClean="0"/>
              <a:t>39</a:t>
            </a:fld>
            <a:endParaRPr lang="el-GR"/>
          </a:p>
        </p:txBody>
      </p:sp>
    </p:spTree>
    <p:extLst>
      <p:ext uri="{BB962C8B-B14F-4D97-AF65-F5344CB8AC3E}">
        <p14:creationId xmlns:p14="http://schemas.microsoft.com/office/powerpoint/2010/main" val="2885778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"Ένας αγρότης έχει κότες και κουνέλια. Συνολικά μετράει 35 κεφάλια και 94 πόδια. Πόσα είναι τα κουνέλια και πόσες οι κότες; </a:t>
            </a:r>
            <a:r>
              <a:rPr lang="el-GR" b="1" dirty="0"/>
              <a:t>Σκέψου βήμα-βήμα:</a:t>
            </a:r>
            <a:endParaRPr lang="el-GR" dirty="0"/>
          </a:p>
          <a:p>
            <a:pPr>
              <a:buFont typeface="+mj-lt"/>
              <a:buAutoNum type="arabicPeriod"/>
            </a:pPr>
            <a:r>
              <a:rPr lang="el-GR" dirty="0"/>
              <a:t>Κατέγραψε τις μεταβλητές που γνωρίζουμε.</a:t>
            </a:r>
          </a:p>
          <a:p>
            <a:pPr>
              <a:buFont typeface="+mj-lt"/>
              <a:buAutoNum type="arabicPeriod"/>
            </a:pPr>
            <a:r>
              <a:rPr lang="el-GR" dirty="0"/>
              <a:t>Δημιούργησε τις εξισώσεις που περιγράφουν το πρόβλημα.</a:t>
            </a:r>
          </a:p>
          <a:p>
            <a:pPr>
              <a:buFont typeface="+mj-lt"/>
              <a:buAutoNum type="arabicPeriod"/>
            </a:pPr>
            <a:r>
              <a:rPr lang="el-GR" dirty="0"/>
              <a:t>Λύσε το σύστημα των εξισώσεων αναλυτικά.</a:t>
            </a:r>
          </a:p>
          <a:p>
            <a:pPr>
              <a:buFont typeface="+mj-lt"/>
              <a:buAutoNum type="arabicPeriod"/>
            </a:pPr>
            <a:r>
              <a:rPr lang="el-GR" dirty="0"/>
              <a:t>Επαλήθευσε το αποτέλεσμα για να βεβαιωθείς ότι βγάζει νόημα. Μόνο αφού ολοκληρώσεις τα παραπάνω βήματα, δώσε μου την τελική απάντηση.“</a:t>
            </a:r>
            <a:endParaRPr lang="en-US" dirty="0"/>
          </a:p>
          <a:p>
            <a:pPr>
              <a:buFont typeface="+mj-lt"/>
              <a:buAutoNum type="arabicPeriod"/>
            </a:pPr>
            <a:endParaRPr lang="en-US" dirty="0"/>
          </a:p>
          <a:p>
            <a:pPr>
              <a:buFont typeface="+mj-lt"/>
              <a:buNone/>
            </a:pPr>
            <a:endParaRPr lang="el-GR" dirty="0"/>
          </a:p>
          <a:p>
            <a:r>
              <a:rPr lang="el-GR" dirty="0"/>
              <a:t>"Θέλω να γράψεις ένα σύντομο διήγημα μυστηρίου που διαδραματίζεται σε έναν φάρο. </a:t>
            </a:r>
            <a:r>
              <a:rPr lang="el-GR" b="1" dirty="0"/>
              <a:t>Ακολούθησε την εξής διαδικασία (</a:t>
            </a:r>
            <a:r>
              <a:rPr lang="el-GR" b="1" dirty="0" err="1"/>
              <a:t>Tree</a:t>
            </a:r>
            <a:r>
              <a:rPr lang="el-GR" b="1" dirty="0"/>
              <a:t> of </a:t>
            </a:r>
            <a:r>
              <a:rPr lang="el-GR" b="1" dirty="0" err="1"/>
              <a:t>Thoughts</a:t>
            </a:r>
            <a:r>
              <a:rPr lang="el-GR" b="1" dirty="0"/>
              <a:t>):</a:t>
            </a:r>
            <a:endParaRPr lang="el-GR" dirty="0"/>
          </a:p>
          <a:p>
            <a:pPr>
              <a:buFont typeface="+mj-lt"/>
              <a:buAutoNum type="arabicPeriod"/>
            </a:pPr>
            <a:r>
              <a:rPr lang="el-GR" b="1" dirty="0" err="1"/>
              <a:t>Ιδεοθύελλα</a:t>
            </a:r>
            <a:r>
              <a:rPr lang="el-GR" b="1" dirty="0"/>
              <a:t> (3 Κλαδιά):</a:t>
            </a:r>
            <a:r>
              <a:rPr lang="el-GR" dirty="0"/>
              <a:t> Πρότεινε τρία εντελώς διαφορετικά σενάρια για το 'μυστικό' του φάρου (π.χ. μεταφυσικό, αστυνομικό, ψυχολογικό).</a:t>
            </a:r>
          </a:p>
          <a:p>
            <a:pPr>
              <a:buFont typeface="+mj-lt"/>
              <a:buAutoNum type="arabicPeriod"/>
            </a:pPr>
            <a:r>
              <a:rPr lang="el-GR" b="1" dirty="0"/>
              <a:t>Αξιολόγηση:</a:t>
            </a:r>
            <a:r>
              <a:rPr lang="el-GR" dirty="0"/>
              <a:t> Για κάθε σενάριο, γράψε τα υπέρ και τα κατά (π.χ. πρωτοτυπία, συνοχή, σασπένς).</a:t>
            </a:r>
          </a:p>
          <a:p>
            <a:pPr>
              <a:buFont typeface="+mj-lt"/>
              <a:buAutoNum type="arabicPeriod"/>
            </a:pPr>
            <a:r>
              <a:rPr lang="el-GR" b="1" dirty="0"/>
              <a:t>Επιλογή:</a:t>
            </a:r>
            <a:r>
              <a:rPr lang="el-GR" dirty="0"/>
              <a:t> Επίλεξε το πιο δυνατό σενάριο από τα τρία και εξήγησε γιατί κέρδισε.</a:t>
            </a:r>
          </a:p>
          <a:p>
            <a:pPr>
              <a:buFont typeface="+mj-lt"/>
              <a:buAutoNum type="arabicPeriod"/>
            </a:pPr>
            <a:r>
              <a:rPr lang="el-GR" b="1" dirty="0"/>
              <a:t>Συγγραφή:</a:t>
            </a:r>
            <a:r>
              <a:rPr lang="el-GR" dirty="0"/>
              <a:t> Γράψε την πρώτη παράγραφο της ιστορίας βασισμένος ΜΟΝΟ στο νικητήριο σενάριο.“</a:t>
            </a:r>
            <a:endParaRPr lang="en-US" dirty="0"/>
          </a:p>
          <a:p>
            <a:pPr>
              <a:buFont typeface="+mj-lt"/>
              <a:buAutoNum type="arabicPeriod"/>
            </a:pPr>
            <a:endParaRPr lang="en-US" dirty="0"/>
          </a:p>
          <a:p>
            <a:pPr>
              <a:buFont typeface="+mj-lt"/>
              <a:buAutoNum type="arabicPeriod"/>
            </a:pPr>
            <a:endParaRPr lang="en-US" dirty="0"/>
          </a:p>
          <a:p>
            <a:r>
              <a:rPr lang="el-GR" dirty="0"/>
              <a:t>"Θέλω να βρεις την ημερομηνία γέννησης του εφευρέτη του τηλεφώνου και να υπολογίσεις ποια μέρα της εβδομάδας γεννήθηκε. </a:t>
            </a:r>
            <a:r>
              <a:rPr lang="el-GR" b="1" dirty="0"/>
              <a:t>Οδηγίες:</a:t>
            </a:r>
            <a:endParaRPr lang="el-GR" dirty="0"/>
          </a:p>
          <a:p>
            <a:pPr>
              <a:buFont typeface="+mj-lt"/>
              <a:buAutoNum type="arabicPeriod"/>
            </a:pPr>
            <a:r>
              <a:rPr lang="el-GR" dirty="0"/>
              <a:t>Δημιούργησε 3 ξεχωριστές, ανεξάρτητες αλυσίδες σκέψης για να φτάσεις στην απάντηση. Μην επηρεάζεσαι από τη μία στην άλλη.</a:t>
            </a:r>
          </a:p>
          <a:p>
            <a:pPr>
              <a:buFont typeface="+mj-lt"/>
              <a:buAutoNum type="arabicPeriod"/>
            </a:pPr>
            <a:r>
              <a:rPr lang="el-GR" dirty="0"/>
              <a:t>Στο τέλος, σύγκρινε τα αποτελέσματα των 3 αλυσίδων.</a:t>
            </a:r>
          </a:p>
          <a:p>
            <a:pPr>
              <a:buFont typeface="+mj-lt"/>
              <a:buAutoNum type="arabicPeriod"/>
            </a:pPr>
            <a:r>
              <a:rPr lang="el-GR" dirty="0"/>
              <a:t>Αν όλα συμφωνούν, δώσε μου την απάντηση. Αν υπάρχουν διαφορές, δώσε μου την απάντηση που εμφανίστηκε τις περισσότερες φορές (πλειοψηφία)."</a:t>
            </a:r>
          </a:p>
          <a:p>
            <a:pPr>
              <a:buFont typeface="+mj-lt"/>
              <a:buNone/>
            </a:pPr>
            <a:endParaRPr lang="el-GR" dirty="0"/>
          </a:p>
          <a:p>
            <a:endParaRPr lang="el-GR" dirty="0"/>
          </a:p>
        </p:txBody>
      </p:sp>
      <p:sp>
        <p:nvSpPr>
          <p:cNvPr id="4" name="Θέση αριθμού διαφάνειας 3"/>
          <p:cNvSpPr>
            <a:spLocks noGrp="1"/>
          </p:cNvSpPr>
          <p:nvPr>
            <p:ph type="sldNum" sz="quarter" idx="5"/>
          </p:nvPr>
        </p:nvSpPr>
        <p:spPr/>
        <p:txBody>
          <a:bodyPr/>
          <a:lstStyle/>
          <a:p>
            <a:fld id="{85EA232D-4E0B-47B2-BEB1-569BACCE2191}" type="slidenum">
              <a:rPr lang="el-GR" smtClean="0"/>
              <a:t>43</a:t>
            </a:fld>
            <a:endParaRPr lang="el-GR"/>
          </a:p>
        </p:txBody>
      </p:sp>
    </p:spTree>
    <p:extLst>
      <p:ext uri="{BB962C8B-B14F-4D97-AF65-F5344CB8AC3E}">
        <p14:creationId xmlns:p14="http://schemas.microsoft.com/office/powerpoint/2010/main" val="4004039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«Σου παραθέτω το παρακάτω κείμενο από το επίσημο εγχειρίδιο χρήσης (CONTEXT): </a:t>
            </a:r>
            <a:r>
              <a:rPr lang="el-GR" i="1" dirty="0"/>
              <a:t>[Επικόλληση του κειμένου ή των δεδομένων εδώ, π.χ., οι όροι εγγύησης ενός προϊόντος]</a:t>
            </a:r>
            <a:endParaRPr lang="el-GR" dirty="0"/>
          </a:p>
          <a:p>
            <a:r>
              <a:rPr lang="el-GR" b="1" dirty="0"/>
              <a:t>Εργασία:</a:t>
            </a:r>
            <a:r>
              <a:rPr lang="el-GR" dirty="0"/>
              <a:t> Απάντησε στην ερώτηση του πελάτη: "Καλύπτεται η ζημιά από νερό;" </a:t>
            </a:r>
            <a:r>
              <a:rPr lang="el-GR" b="1" dirty="0"/>
              <a:t>Περιορισμός:</a:t>
            </a:r>
            <a:r>
              <a:rPr lang="el-GR" dirty="0"/>
              <a:t> Η απάντησή σου πρέπει να βασίζεται </a:t>
            </a:r>
            <a:r>
              <a:rPr lang="el-GR" b="1" dirty="0"/>
              <a:t>ΑΠΟΚΛΕΙΣΤΙΚΑ και ΜΟΝΟ</a:t>
            </a:r>
            <a:r>
              <a:rPr lang="el-GR" dirty="0"/>
              <a:t> στο παραπάνω κείμενο που σου έδωσα. Μην χρησιμοποιήσεις καμία άλλη εξωτερική γνώση. Αν η πληροφορία δεν υπάρχει στο κείμενο, πες "Δεν γνωρίζω"</a:t>
            </a:r>
          </a:p>
          <a:p>
            <a:endParaRPr lang="el-GR" dirty="0"/>
          </a:p>
          <a:p>
            <a:endParaRPr lang="el-GR" dirty="0"/>
          </a:p>
          <a:p>
            <a:r>
              <a:rPr lang="el-GR" dirty="0"/>
              <a:t>«Θέλω να γράψεις ένα σύντομο δοκίμιο για τη σημασία των μελισσών στο οικοσύστημα.</a:t>
            </a:r>
          </a:p>
          <a:p>
            <a:r>
              <a:rPr lang="el-GR" b="1" dirty="0"/>
              <a:t>Βήμα 1 (</a:t>
            </a:r>
            <a:r>
              <a:rPr lang="el-GR" b="1" dirty="0" err="1"/>
              <a:t>Generated</a:t>
            </a:r>
            <a:r>
              <a:rPr lang="el-GR" b="1" dirty="0"/>
              <a:t> </a:t>
            </a:r>
            <a:r>
              <a:rPr lang="el-GR" b="1" dirty="0" err="1"/>
              <a:t>Knowledge</a:t>
            </a:r>
            <a:r>
              <a:rPr lang="el-GR" b="1" dirty="0"/>
              <a:t>):</a:t>
            </a:r>
            <a:r>
              <a:rPr lang="el-GR" dirty="0"/>
              <a:t> Πριν γράψεις το δοκίμιο, κατάγραψε σε μια λίστα 5 βασικά, επιστημονικά τεκμηριωμένα γεγονότα για τον ρόλο των μελισσών στην επικονίαση και τη βιοποικιλότητα. </a:t>
            </a:r>
            <a:r>
              <a:rPr lang="el-GR" b="1" dirty="0"/>
              <a:t>Βήμα 2 (</a:t>
            </a:r>
            <a:r>
              <a:rPr lang="el-GR" b="1" dirty="0" err="1"/>
              <a:t>Integration</a:t>
            </a:r>
            <a:r>
              <a:rPr lang="el-GR" b="1" dirty="0"/>
              <a:t>):</a:t>
            </a:r>
            <a:r>
              <a:rPr lang="el-GR" dirty="0"/>
              <a:t> Τώρα, γράψε το δοκίμιο χρησιμοποιώντας τα γεγονότα που παρήγαγες στο Βήμα 1 για να στηρίξεις τα επιχειρήματά σου.»</a:t>
            </a:r>
          </a:p>
          <a:p>
            <a:endParaRPr lang="el-GR" dirty="0"/>
          </a:p>
          <a:p>
            <a:r>
              <a:rPr lang="el-GR" dirty="0"/>
              <a:t>«Θέλω να μου πεις σύντομα την ιστορία των Ολυμπιακών Αγώνων της Αθήνας του 1896. Ακολούθησε αυστηρά την παρακάτω διαδικασία επαλήθευσης (</a:t>
            </a:r>
            <a:r>
              <a:rPr lang="el-GR" dirty="0" err="1"/>
              <a:t>Chain</a:t>
            </a:r>
            <a:r>
              <a:rPr lang="el-GR" dirty="0"/>
              <a:t> of </a:t>
            </a:r>
            <a:r>
              <a:rPr lang="el-GR" dirty="0" err="1"/>
              <a:t>Verification</a:t>
            </a:r>
            <a:r>
              <a:rPr lang="el-GR" dirty="0"/>
              <a:t>):</a:t>
            </a:r>
          </a:p>
          <a:p>
            <a:pPr>
              <a:buFont typeface="+mj-lt"/>
              <a:buAutoNum type="arabicPeriod"/>
            </a:pPr>
            <a:r>
              <a:rPr lang="el-GR" b="1" dirty="0"/>
              <a:t>Αρχικό Προσχέδιο:</a:t>
            </a:r>
            <a:r>
              <a:rPr lang="el-GR" dirty="0"/>
              <a:t> Γράψε μια σύντομη απάντηση στην ερώτηση.</a:t>
            </a:r>
          </a:p>
          <a:p>
            <a:pPr>
              <a:buFont typeface="+mj-lt"/>
              <a:buAutoNum type="arabicPeriod"/>
            </a:pPr>
            <a:r>
              <a:rPr lang="el-GR" b="1" dirty="0"/>
              <a:t>Ερωτήσεις Επαλήθευσης:</a:t>
            </a:r>
            <a:r>
              <a:rPr lang="el-GR" dirty="0"/>
              <a:t> Εντόπισε 3 συγκεκριμένα γεγονότα (π.χ. ημερομηνίες, ονόματα, αριθμούς) μέσα στο προσχέδιο σου και διατύπωσε ερωτήσεις για να ελέγξεις αν είναι σωστά.</a:t>
            </a:r>
          </a:p>
          <a:p>
            <a:pPr>
              <a:buFont typeface="+mj-lt"/>
              <a:buAutoNum type="arabicPeriod"/>
            </a:pPr>
            <a:r>
              <a:rPr lang="el-GR" b="1" dirty="0"/>
              <a:t>Έλεγχος:</a:t>
            </a:r>
            <a:r>
              <a:rPr lang="el-GR" dirty="0"/>
              <a:t> Απάντησε ανεξάρτητα σε αυτές τις ερωτήσεις για να δεις αν τα στοιχεία του προσχεδίου ισχύουν.</a:t>
            </a:r>
          </a:p>
          <a:p>
            <a:pPr>
              <a:buFont typeface="+mj-lt"/>
              <a:buAutoNum type="arabicPeriod"/>
            </a:pPr>
            <a:r>
              <a:rPr lang="el-GR" b="1" dirty="0"/>
              <a:t>Τελική Απάντηση:</a:t>
            </a:r>
            <a:r>
              <a:rPr lang="el-GR" dirty="0"/>
              <a:t> Γράψε ξανά το τελικό κείμενο, διορθώνοντας τυχόν λάθη που βρήκες κατά τον έλεγχο.»</a:t>
            </a:r>
          </a:p>
          <a:p>
            <a:endParaRPr lang="el-GR" dirty="0"/>
          </a:p>
        </p:txBody>
      </p:sp>
      <p:sp>
        <p:nvSpPr>
          <p:cNvPr id="4" name="Θέση αριθμού διαφάνειας 3"/>
          <p:cNvSpPr>
            <a:spLocks noGrp="1"/>
          </p:cNvSpPr>
          <p:nvPr>
            <p:ph type="sldNum" sz="quarter" idx="5"/>
          </p:nvPr>
        </p:nvSpPr>
        <p:spPr/>
        <p:txBody>
          <a:bodyPr/>
          <a:lstStyle/>
          <a:p>
            <a:fld id="{85EA232D-4E0B-47B2-BEB1-569BACCE2191}" type="slidenum">
              <a:rPr lang="el-GR" smtClean="0"/>
              <a:t>44</a:t>
            </a:fld>
            <a:endParaRPr lang="el-GR"/>
          </a:p>
        </p:txBody>
      </p:sp>
    </p:spTree>
    <p:extLst>
      <p:ext uri="{BB962C8B-B14F-4D97-AF65-F5344CB8AC3E}">
        <p14:creationId xmlns:p14="http://schemas.microsoft.com/office/powerpoint/2010/main" val="281182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«Θέλω να με βοηθήσεις να γράψω το τέλειο </a:t>
            </a:r>
            <a:r>
              <a:rPr lang="el-GR" dirty="0" err="1"/>
              <a:t>prompt</a:t>
            </a:r>
            <a:r>
              <a:rPr lang="el-GR" dirty="0"/>
              <a:t> για μια εκπαιδευτική εργασία. </a:t>
            </a:r>
            <a:r>
              <a:rPr lang="el-GR" b="1" dirty="0"/>
              <a:t>Ο ρόλος σου:</a:t>
            </a:r>
            <a:r>
              <a:rPr lang="el-GR" dirty="0"/>
              <a:t> Είσαι ειδικός στο </a:t>
            </a:r>
            <a:r>
              <a:rPr lang="el-GR" dirty="0" err="1"/>
              <a:t>Prompt</a:t>
            </a:r>
            <a:r>
              <a:rPr lang="el-GR" dirty="0"/>
              <a:t> </a:t>
            </a:r>
            <a:r>
              <a:rPr lang="el-GR" dirty="0" err="1"/>
              <a:t>Engineering</a:t>
            </a:r>
            <a:r>
              <a:rPr lang="el-GR" dirty="0"/>
              <a:t>. </a:t>
            </a:r>
            <a:r>
              <a:rPr lang="el-GR" b="1" dirty="0"/>
              <a:t>Η διαδικασία:</a:t>
            </a:r>
            <a:r>
              <a:rPr lang="el-GR" dirty="0"/>
              <a:t> Μην μου δώσεις το </a:t>
            </a:r>
            <a:r>
              <a:rPr lang="el-GR" dirty="0" err="1"/>
              <a:t>prompt</a:t>
            </a:r>
            <a:r>
              <a:rPr lang="el-GR" dirty="0"/>
              <a:t> αμέσως. Πρώτα, κάνε μου ερωτήσεις για να καταλάβεις ακριβώς τι χρειάζομαι (στόχο, κοινό, περιορισμούς). Αφού σου απαντήσω, σύνταξε το βέλτιστο </a:t>
            </a:r>
            <a:r>
              <a:rPr lang="el-GR" dirty="0" err="1"/>
              <a:t>prompt</a:t>
            </a:r>
            <a:r>
              <a:rPr lang="el-GR" dirty="0"/>
              <a:t> για εμένα.»</a:t>
            </a:r>
          </a:p>
          <a:p>
            <a:endParaRPr lang="el-GR" dirty="0"/>
          </a:p>
          <a:p>
            <a:r>
              <a:rPr lang="el-GR" dirty="0"/>
              <a:t>Αν το αποτέλεσμα δεν σας αρέσει, η συζήτηση συνεχίζεται: "Το θέλω πιο αστείο" και το AI ξαναγράφει το </a:t>
            </a:r>
            <a:r>
              <a:rPr lang="el-GR" dirty="0" err="1"/>
              <a:t>prompt</a:t>
            </a:r>
            <a:r>
              <a:rPr lang="el-GR" dirty="0"/>
              <a:t> .</a:t>
            </a:r>
          </a:p>
        </p:txBody>
      </p:sp>
      <p:sp>
        <p:nvSpPr>
          <p:cNvPr id="4" name="Θέση αριθμού διαφάνειας 3"/>
          <p:cNvSpPr>
            <a:spLocks noGrp="1"/>
          </p:cNvSpPr>
          <p:nvPr>
            <p:ph type="sldNum" sz="quarter" idx="5"/>
          </p:nvPr>
        </p:nvSpPr>
        <p:spPr/>
        <p:txBody>
          <a:bodyPr/>
          <a:lstStyle/>
          <a:p>
            <a:fld id="{85EA232D-4E0B-47B2-BEB1-569BACCE2191}" type="slidenum">
              <a:rPr lang="el-GR" smtClean="0"/>
              <a:t>47</a:t>
            </a:fld>
            <a:endParaRPr lang="el-GR"/>
          </a:p>
        </p:txBody>
      </p:sp>
    </p:spTree>
    <p:extLst>
      <p:ext uri="{BB962C8B-B14F-4D97-AF65-F5344CB8AC3E}">
        <p14:creationId xmlns:p14="http://schemas.microsoft.com/office/powerpoint/2010/main" val="1472831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AA083B-5466-484F-83AA-587F47317BA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664D04D-357B-463A-A81B-05A4F04366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A1A13F7-9693-49BE-87EA-5E87A9EC8017}"/>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5" name="Θέση υποσέλιδου 4">
            <a:extLst>
              <a:ext uri="{FF2B5EF4-FFF2-40B4-BE49-F238E27FC236}">
                <a16:creationId xmlns:a16="http://schemas.microsoft.com/office/drawing/2014/main" id="{BE801A76-186F-45C6-A333-3E2DB0C34E2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44B5E94-E6EC-43EA-A942-E75BFCF21BBF}"/>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3911063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EA6843-E429-420B-B3E3-4BACC3D0BAC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DDEE085-F87F-40B9-9F0D-4C917E2F712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11A534F5-AD01-4F6C-891A-AD324C64FEBA}"/>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5" name="Θέση υποσέλιδου 4">
            <a:extLst>
              <a:ext uri="{FF2B5EF4-FFF2-40B4-BE49-F238E27FC236}">
                <a16:creationId xmlns:a16="http://schemas.microsoft.com/office/drawing/2014/main" id="{43C8B760-6D9B-4A0A-A13A-41711C574E9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9B69FE6-D530-4E13-98FD-BCB2171237EF}"/>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242471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426F00E-101D-42FA-B616-44013B4AB5D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E0EED11-A1A1-4D89-8DE8-5EFF3EB199DB}"/>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61BB43D-AA6E-4A7F-9062-95142419430E}"/>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5" name="Θέση υποσέλιδου 4">
            <a:extLst>
              <a:ext uri="{FF2B5EF4-FFF2-40B4-BE49-F238E27FC236}">
                <a16:creationId xmlns:a16="http://schemas.microsoft.com/office/drawing/2014/main" id="{729109BF-981F-4DBC-99FA-5455B5EF650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819C039-8C07-4719-AB6E-023CB70C211E}"/>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3319619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9" name="Ορθογώνιο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3" name="Ορθογώνιο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4" name="Ορθογώνιο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5" name="Ορθογώνιο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6" name="Ορθογώνιο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7" name="Ορθογώνιο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0" name="Στρογγυλεμένο ορθογώνιο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1" name="Στρογγυλεμένο ορθογώνιο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7" name="Ορθογώνιο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10" name="Ορθογώνιο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11" name="Ορθογώνιο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8" name="Τίτλος 7"/>
          <p:cNvSpPr>
            <a:spLocks noGrp="1"/>
          </p:cNvSpPr>
          <p:nvPr>
            <p:ph type="ctrTitle"/>
          </p:nvPr>
        </p:nvSpPr>
        <p:spPr>
          <a:xfrm>
            <a:off x="609600" y="2389009"/>
            <a:ext cx="11277600" cy="1470025"/>
          </a:xfrm>
        </p:spPr>
        <p:txBody>
          <a:bodyPr rtlCol="0" anchor="b"/>
          <a:lstStyle>
            <a:lvl1pPr>
              <a:defRPr sz="4400">
                <a:solidFill>
                  <a:schemeClr val="bg1"/>
                </a:solidFill>
              </a:defRPr>
            </a:lvl1pPr>
          </a:lstStyle>
          <a:p>
            <a:pPr rtl="0"/>
            <a:r>
              <a:rPr lang="el-GR" noProof="0"/>
              <a:t>Κάντε κλικ για να επεξεργαστείτε τον τίτλο υποδείγματος</a:t>
            </a:r>
            <a:endParaRPr lang="el-GR" noProof="0" dirty="0"/>
          </a:p>
        </p:txBody>
      </p:sp>
      <p:sp>
        <p:nvSpPr>
          <p:cNvPr id="9" name="Υπότιτλος 8"/>
          <p:cNvSpPr>
            <a:spLocks noGrp="1"/>
          </p:cNvSpPr>
          <p:nvPr>
            <p:ph type="subTitle" idx="1"/>
          </p:nvPr>
        </p:nvSpPr>
        <p:spPr>
          <a:xfrm>
            <a:off x="609600" y="3899938"/>
            <a:ext cx="6604000" cy="1752600"/>
          </a:xfrm>
        </p:spPr>
        <p:txBody>
          <a:bodyPr rtlCol="0"/>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el-GR" noProof="0"/>
              <a:t>Κάντε κλικ για να επεξεργαστείτε τον υπότιτλο του υποδείγματος</a:t>
            </a:r>
            <a:endParaRPr lang="el-GR" noProof="0" dirty="0"/>
          </a:p>
        </p:txBody>
      </p:sp>
      <p:sp>
        <p:nvSpPr>
          <p:cNvPr id="17" name="Θέση υποσέλιδου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defRPr>
            </a:lvl1pPr>
          </a:lstStyle>
          <a:p>
            <a:pPr rtl="0"/>
            <a:r>
              <a:rPr lang="el-GR" noProof="0" dirty="0"/>
              <a:t>Προσθήκη υποσέλιδου</a:t>
            </a:r>
          </a:p>
        </p:txBody>
      </p:sp>
      <p:sp>
        <p:nvSpPr>
          <p:cNvPr id="28" name="Θέση ημερομηνίας 27"/>
          <p:cNvSpPr>
            <a:spLocks noGrp="1"/>
          </p:cNvSpPr>
          <p:nvPr>
            <p:ph type="dt" sz="half" idx="10"/>
          </p:nvPr>
        </p:nvSpPr>
        <p:spPr>
          <a:xfrm>
            <a:off x="9043832" y="4206240"/>
            <a:ext cx="1280160" cy="457200"/>
          </a:xfrm>
        </p:spPr>
        <p:txBody>
          <a:bodyPr rtlCol="0"/>
          <a:lstStyle>
            <a:lvl1pPr>
              <a:defRPr>
                <a:solidFill>
                  <a:schemeClr val="accent2">
                    <a:lumMod val="75000"/>
                  </a:schemeClr>
                </a:solidFill>
              </a:defRPr>
            </a:lvl1pPr>
          </a:lstStyle>
          <a:p>
            <a:pPr rtl="0"/>
            <a:fld id="{8AFCCDD6-6E69-4DAB-AA9C-FB54F783E5B5}" type="datetime1">
              <a:rPr lang="el-GR" noProof="0" smtClean="0"/>
              <a:t>19/2/2026</a:t>
            </a:fld>
            <a:endParaRPr lang="el-GR" noProof="0" dirty="0"/>
          </a:p>
        </p:txBody>
      </p:sp>
      <p:sp>
        <p:nvSpPr>
          <p:cNvPr id="29" name="Θέση αριθμού διαφάνειας 28"/>
          <p:cNvSpPr>
            <a:spLocks noGrp="1"/>
          </p:cNvSpPr>
          <p:nvPr>
            <p:ph type="sldNum" sz="quarter" idx="12"/>
          </p:nvPr>
        </p:nvSpPr>
        <p:spPr>
          <a:xfrm>
            <a:off x="11093451" y="1136"/>
            <a:ext cx="996949" cy="365760"/>
          </a:xfrm>
        </p:spPr>
        <p:txBody>
          <a:bodyPr rtlCol="0"/>
          <a:lstStyle>
            <a:lvl1pPr algn="r">
              <a:defRPr sz="1800">
                <a:solidFill>
                  <a:schemeClr val="bg1"/>
                </a:solidFill>
              </a:defRPr>
            </a:lvl1pPr>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274013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lang="el-GR" noProof="0" dirty="0"/>
          </a:p>
        </p:txBody>
      </p:sp>
      <p:sp>
        <p:nvSpPr>
          <p:cNvPr id="3" name="Θέση περιεχομένου 2"/>
          <p:cNvSpPr>
            <a:spLocks noGrp="1"/>
          </p:cNvSpPr>
          <p:nvPr>
            <p:ph idx="1"/>
          </p:nvPr>
        </p:nvSpPr>
        <p:spPr/>
        <p:txBody>
          <a:bodyPr rtlCol="0"/>
          <a:lstStyle>
            <a:lvl1pPr>
              <a:defRPr/>
            </a:lvl1pPr>
            <a:lvl5pPr>
              <a:defRPr/>
            </a:lvl5pPr>
            <a:lvl6pPr>
              <a:defRPr/>
            </a:lvl6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64E987BD-D86C-4F90-840D-029B5B0D5166}" type="datetime1">
              <a:rPr lang="el-GR" noProof="0" smtClean="0"/>
              <a:t>19/2/2026</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32644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1968322"/>
            <a:ext cx="10363200" cy="1362075"/>
          </a:xfrm>
        </p:spPr>
        <p:txBody>
          <a:bodyPr rtlCol="0"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pPr rtl="0"/>
            <a:r>
              <a:rPr lang="el-GR" noProof="0"/>
              <a:t>Κάντε κλικ για να επεξεργαστείτε τον τίτλο υποδείγματος</a:t>
            </a:r>
            <a:endParaRPr kumimoji="0" lang="el-GR" noProof="0" dirty="0"/>
          </a:p>
        </p:txBody>
      </p:sp>
      <p:sp>
        <p:nvSpPr>
          <p:cNvPr id="3" name="Θέση κειμένου 2"/>
          <p:cNvSpPr>
            <a:spLocks noGrp="1"/>
          </p:cNvSpPr>
          <p:nvPr>
            <p:ph type="body" idx="1"/>
          </p:nvPr>
        </p:nvSpPr>
        <p:spPr>
          <a:xfrm>
            <a:off x="963084" y="3367088"/>
            <a:ext cx="10363200" cy="1509712"/>
          </a:xfrm>
        </p:spPr>
        <p:txBody>
          <a:bodyPr rtlCol="0"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el-GR" noProof="0"/>
              <a:t>Στυλ κειμένου υποδείγματος</a:t>
            </a:r>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7D08FD8B-C90A-4814-933D-82CA745BBBCB}" type="datetime1">
              <a:rPr lang="el-GR" noProof="0" smtClean="0"/>
              <a:t>19/2/2026</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01144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lang="el-GR" noProof="0" dirty="0"/>
          </a:p>
        </p:txBody>
      </p:sp>
      <p:sp>
        <p:nvSpPr>
          <p:cNvPr id="3" name="Θέση περιεχομένου 2"/>
          <p:cNvSpPr>
            <a:spLocks noGrp="1"/>
          </p:cNvSpPr>
          <p:nvPr>
            <p:ph sz="half" idx="1"/>
          </p:nvPr>
        </p:nvSpPr>
        <p:spPr>
          <a:xfrm>
            <a:off x="609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Θέση περιεχομένου 3"/>
          <p:cNvSpPr>
            <a:spLocks noGrp="1"/>
          </p:cNvSpPr>
          <p:nvPr>
            <p:ph sz="half" idx="2"/>
          </p:nvPr>
        </p:nvSpPr>
        <p:spPr>
          <a:xfrm>
            <a:off x="6197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EF718ADF-E857-4F21-A81D-97F68CD96C68}" type="datetime1">
              <a:rPr lang="el-GR" noProof="0" smtClean="0"/>
              <a:t>19/2/2026</a:t>
            </a:fld>
            <a:endParaRPr lang="el-GR" noProof="0" dirty="0"/>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4145666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8000" y="1143000"/>
            <a:ext cx="11176000" cy="1069848"/>
          </a:xfrm>
        </p:spPr>
        <p:txBody>
          <a:bodyPr rtlCol="0" anchor="ctr"/>
          <a:lstStyle>
            <a:lvl1pPr>
              <a:defRPr sz="4000" b="0" i="0" cap="none" baseline="0"/>
            </a:lvl1pPr>
          </a:lstStyle>
          <a:p>
            <a:pPr rtl="0"/>
            <a:r>
              <a:rPr lang="el-GR" noProof="0"/>
              <a:t>Κάντε κλικ για να επεξεργαστείτε τον τίτλο υποδείγματος</a:t>
            </a:r>
            <a:endParaRPr lang="el-GR" noProof="0" dirty="0"/>
          </a:p>
        </p:txBody>
      </p:sp>
      <p:sp>
        <p:nvSpPr>
          <p:cNvPr id="3" name="Θέση κειμένου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a:t>Στυλ κειμένου υποδείγματος</a:t>
            </a:r>
          </a:p>
        </p:txBody>
      </p:sp>
      <p:sp>
        <p:nvSpPr>
          <p:cNvPr id="5" name="Θέση περιεχομένου 4"/>
          <p:cNvSpPr>
            <a:spLocks noGrp="1"/>
          </p:cNvSpPr>
          <p:nvPr>
            <p:ph sz="quarter" idx="2"/>
          </p:nvPr>
        </p:nvSpPr>
        <p:spPr>
          <a:xfrm>
            <a:off x="508000" y="2708519"/>
            <a:ext cx="5388864"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Θέση κειμένου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a:t>Στυλ κειμένου υποδείγματος</a:t>
            </a:r>
          </a:p>
        </p:txBody>
      </p:sp>
      <p:sp>
        <p:nvSpPr>
          <p:cNvPr id="6" name="Θέση περιεχομένου 5"/>
          <p:cNvSpPr>
            <a:spLocks noGrp="1"/>
          </p:cNvSpPr>
          <p:nvPr>
            <p:ph sz="quarter" idx="4"/>
          </p:nvPr>
        </p:nvSpPr>
        <p:spPr>
          <a:xfrm>
            <a:off x="6291073" y="2708519"/>
            <a:ext cx="5389033"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28" name="Θέση υποσέλιδου 27"/>
          <p:cNvSpPr>
            <a:spLocks noGrp="1"/>
          </p:cNvSpPr>
          <p:nvPr>
            <p:ph type="ftr" sz="quarter" idx="12"/>
          </p:nvPr>
        </p:nvSpPr>
        <p:spPr/>
        <p:txBody>
          <a:bodyPr rtlCol="0"/>
          <a:lstStyle/>
          <a:p>
            <a:pPr rtl="0"/>
            <a:r>
              <a:rPr lang="el-GR" noProof="0" dirty="0"/>
              <a:t>Προσθήκη υποσέλιδου</a:t>
            </a:r>
          </a:p>
        </p:txBody>
      </p:sp>
      <p:sp>
        <p:nvSpPr>
          <p:cNvPr id="26" name="Θέση ημερομηνίας 25"/>
          <p:cNvSpPr>
            <a:spLocks noGrp="1"/>
          </p:cNvSpPr>
          <p:nvPr>
            <p:ph type="dt" sz="half" idx="10"/>
          </p:nvPr>
        </p:nvSpPr>
        <p:spPr/>
        <p:txBody>
          <a:bodyPr rtlCol="0"/>
          <a:lstStyle/>
          <a:p>
            <a:pPr rtl="0"/>
            <a:fld id="{E523F185-359C-4B85-9499-787CBA1D5A75}" type="datetime1">
              <a:rPr lang="el-GR" noProof="0" smtClean="0"/>
              <a:t>19/2/2026</a:t>
            </a:fld>
            <a:endParaRPr lang="el-GR" noProof="0" dirty="0"/>
          </a:p>
        </p:txBody>
      </p:sp>
      <p:sp>
        <p:nvSpPr>
          <p:cNvPr id="27" name="Θέση αριθμού διαφάνειας 26"/>
          <p:cNvSpPr>
            <a:spLocks noGrp="1"/>
          </p:cNvSpPr>
          <p:nvPr>
            <p:ph type="sldNum" sz="quarter" idx="11"/>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21559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1143000"/>
            <a:ext cx="10972800" cy="1069848"/>
          </a:xfrm>
        </p:spPr>
        <p:txBody>
          <a:bodyPr rtlCol="0" anchor="ctr"/>
          <a:lstStyle>
            <a:lvl1pPr>
              <a:defRPr sz="4000">
                <a:solidFill>
                  <a:schemeClr val="tx2"/>
                </a:solidFill>
              </a:defRPr>
            </a:lvl1pPr>
          </a:lstStyle>
          <a:p>
            <a:pPr rtl="0"/>
            <a:r>
              <a:rPr lang="el-GR" noProof="0"/>
              <a:t>Κάντε κλικ για να επεξεργαστείτε τον τίτλο υποδείγματος</a:t>
            </a:r>
            <a:endParaRPr lang="el-GR" noProof="0" dirty="0"/>
          </a:p>
        </p:txBody>
      </p:sp>
      <p:sp>
        <p:nvSpPr>
          <p:cNvPr id="4" name="Θέση υποσέλιδου 3"/>
          <p:cNvSpPr>
            <a:spLocks noGrp="1"/>
          </p:cNvSpPr>
          <p:nvPr>
            <p:ph type="ftr" sz="quarter" idx="11"/>
          </p:nvPr>
        </p:nvSpPr>
        <p:spPr>
          <a:xfrm>
            <a:off x="7010400" y="612648"/>
            <a:ext cx="1767840" cy="457200"/>
          </a:xfrm>
        </p:spPr>
        <p:txBody>
          <a:bodyPr rtlCol="0"/>
          <a:lstStyle/>
          <a:p>
            <a:pPr rtl="0"/>
            <a:r>
              <a:rPr lang="el-GR" noProof="0" dirty="0"/>
              <a:t>Προσθήκη υποσέλιδου</a:t>
            </a:r>
          </a:p>
        </p:txBody>
      </p:sp>
      <p:sp>
        <p:nvSpPr>
          <p:cNvPr id="3" name="Θέση ημερομηνίας 2"/>
          <p:cNvSpPr>
            <a:spLocks noGrp="1"/>
          </p:cNvSpPr>
          <p:nvPr>
            <p:ph type="dt" sz="half" idx="10"/>
          </p:nvPr>
        </p:nvSpPr>
        <p:spPr>
          <a:xfrm>
            <a:off x="8778240" y="612648"/>
            <a:ext cx="1276352" cy="457200"/>
          </a:xfrm>
        </p:spPr>
        <p:txBody>
          <a:bodyPr rtlCol="0"/>
          <a:lstStyle/>
          <a:p>
            <a:pPr rtl="0"/>
            <a:fld id="{092AA6E9-5537-4F6B-AF24-CE87CFABB2FE}" type="datetime1">
              <a:rPr lang="el-GR" noProof="0" smtClean="0"/>
              <a:t>19/2/2026</a:t>
            </a:fld>
            <a:endParaRPr lang="el-GR" noProof="0" dirty="0"/>
          </a:p>
        </p:txBody>
      </p:sp>
      <p:sp>
        <p:nvSpPr>
          <p:cNvPr id="5" name="Θέση αριθμού διαφάνειας 4"/>
          <p:cNvSpPr>
            <a:spLocks noGrp="1"/>
          </p:cNvSpPr>
          <p:nvPr>
            <p:ph type="sldNum" sz="quarter" idx="12"/>
          </p:nvPr>
        </p:nvSpPr>
        <p:spPr>
          <a:xfrm>
            <a:off x="10899648" y="2272"/>
            <a:ext cx="1016000" cy="365760"/>
          </a:xfrm>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22232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Θέση υποσέλιδου 2"/>
          <p:cNvSpPr>
            <a:spLocks noGrp="1"/>
          </p:cNvSpPr>
          <p:nvPr>
            <p:ph type="ftr" sz="quarter" idx="11"/>
          </p:nvPr>
        </p:nvSpPr>
        <p:spPr/>
        <p:txBody>
          <a:bodyPr rtlCol="0"/>
          <a:lstStyle/>
          <a:p>
            <a:pPr rtl="0"/>
            <a:r>
              <a:rPr lang="el-GR" noProof="0" dirty="0"/>
              <a:t>Προσθήκη υποσέλιδου</a:t>
            </a:r>
          </a:p>
        </p:txBody>
      </p:sp>
      <p:sp>
        <p:nvSpPr>
          <p:cNvPr id="2" name="Θέση ημερομηνίας 1"/>
          <p:cNvSpPr>
            <a:spLocks noGrp="1"/>
          </p:cNvSpPr>
          <p:nvPr>
            <p:ph type="dt" sz="half" idx="10"/>
          </p:nvPr>
        </p:nvSpPr>
        <p:spPr/>
        <p:txBody>
          <a:bodyPr rtlCol="0"/>
          <a:lstStyle/>
          <a:p>
            <a:pPr rtl="0"/>
            <a:fld id="{2A96F4DC-7CA3-4BB1-A0B7-D6BFD97F0CE4}" type="datetime1">
              <a:rPr lang="el-GR" noProof="0" smtClean="0"/>
              <a:t>19/2/2026</a:t>
            </a:fld>
            <a:endParaRPr lang="el-GR" noProof="0" dirty="0"/>
          </a:p>
        </p:txBody>
      </p:sp>
      <p:sp>
        <p:nvSpPr>
          <p:cNvPr id="4" name="Θέση αριθμού διαφάνειας 3"/>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15068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7137995" y="1101970"/>
            <a:ext cx="4511040" cy="877824"/>
          </a:xfrm>
        </p:spPr>
        <p:txBody>
          <a:bodyPr rtlCol="0" anchor="b"/>
          <a:lstStyle>
            <a:lvl1pPr algn="l">
              <a:buNone/>
              <a:defRPr sz="1800" b="1"/>
            </a:lvl1pPr>
          </a:lstStyle>
          <a:p>
            <a:pPr rtl="0"/>
            <a:r>
              <a:rPr lang="el-GR" noProof="0" dirty="0"/>
              <a:t>Επεξεργασία στυλ κύριου τίτλου</a:t>
            </a:r>
          </a:p>
        </p:txBody>
      </p:sp>
      <p:sp>
        <p:nvSpPr>
          <p:cNvPr id="4" name="Θέση περιεχομένου 3"/>
          <p:cNvSpPr>
            <a:spLocks noGrp="1"/>
          </p:cNvSpPr>
          <p:nvPr>
            <p:ph sz="half" idx="1"/>
          </p:nvPr>
        </p:nvSpPr>
        <p:spPr>
          <a:xfrm>
            <a:off x="203200" y="776287"/>
            <a:ext cx="6803136" cy="5805083"/>
          </a:xfrm>
        </p:spPr>
        <p:txBody>
          <a:bodyPr rtlCol="0"/>
          <a:lstStyle>
            <a:lvl1pPr>
              <a:defRPr sz="3200"/>
            </a:lvl1pPr>
            <a:lvl2pPr>
              <a:defRPr sz="2800"/>
            </a:lvl2pPr>
            <a:lvl3pPr>
              <a:defRPr sz="2400"/>
            </a:lvl3pPr>
            <a:lvl4pPr>
              <a:defRPr sz="2000"/>
            </a:lvl4pPr>
            <a:lvl5pPr>
              <a:defRPr sz="20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3" name="Θέση κειμένου 2"/>
          <p:cNvSpPr>
            <a:spLocks noGrp="1"/>
          </p:cNvSpPr>
          <p:nvPr>
            <p:ph type="body" idx="2"/>
          </p:nvPr>
        </p:nvSpPr>
        <p:spPr>
          <a:xfrm>
            <a:off x="7137995" y="2010727"/>
            <a:ext cx="4511040" cy="4580573"/>
          </a:xfrm>
        </p:spPr>
        <p:txBody>
          <a:bodyPr rtlCol="0"/>
          <a:lstStyle>
            <a:lvl1pPr marL="9144" indent="0">
              <a:buNone/>
              <a:defRPr sz="1400"/>
            </a:lvl1pPr>
            <a:lvl2pPr>
              <a:buNone/>
              <a:defRPr sz="1200"/>
            </a:lvl2pPr>
            <a:lvl3pPr>
              <a:buNone/>
              <a:defRPr sz="1000"/>
            </a:lvl3pPr>
            <a:lvl4pPr>
              <a:buNone/>
              <a:defRPr sz="900"/>
            </a:lvl4pPr>
            <a:lvl5pPr>
              <a:buNone/>
              <a:defRPr sz="900"/>
            </a:lvl5pPr>
          </a:lstStyle>
          <a:p>
            <a:pPr lvl="0" rtl="0" eaLnBrk="1" latinLnBrk="0" hangingPunct="1"/>
            <a:r>
              <a:rPr lang="el-GR" noProof="0"/>
              <a:t>Στυλ κειμένου υποδείγματος</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7AEEF394-60AA-42E5-BBA6-785914B12B3E}" type="datetime1">
              <a:rPr lang="el-GR" noProof="0" smtClean="0"/>
              <a:t>19/2/2026</a:t>
            </a:fld>
            <a:endParaRPr lang="el-GR" noProof="0" dirty="0"/>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407880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885190-9D69-4409-9E2C-3C5E0F5E23D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68BACF0-227B-4B7F-BA5A-B47BF2951E50}"/>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7BDF765-FF54-4242-9B6C-47815242251E}"/>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5" name="Θέση υποσέλιδου 4">
            <a:extLst>
              <a:ext uri="{FF2B5EF4-FFF2-40B4-BE49-F238E27FC236}">
                <a16:creationId xmlns:a16="http://schemas.microsoft.com/office/drawing/2014/main" id="{4089C8C5-A7DE-4DCF-816E-15DC666092C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96D7802-8AF4-428A-B1F4-23AD1EAB630C}"/>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2666021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253913" y="1109161"/>
            <a:ext cx="782404" cy="4681637"/>
          </a:xfrm>
        </p:spPr>
        <p:txBody>
          <a:bodyPr vert="vert270" lIns="45720" tIns="0" rIns="45720" rtlCol="0" anchor="t"/>
          <a:lstStyle>
            <a:lvl1pPr algn="ctr">
              <a:buNone/>
              <a:defRPr sz="2000" b="1"/>
            </a:lvl1pPr>
          </a:lstStyle>
          <a:p>
            <a:pPr rtl="0"/>
            <a:r>
              <a:rPr lang="el-GR" noProof="0"/>
              <a:t>Κάντε κλικ για να επεξεργαστείτε τον τίτλο υποδείγματος</a:t>
            </a:r>
            <a:endParaRPr lang="el-GR" noProof="0" dirty="0"/>
          </a:p>
        </p:txBody>
      </p:sp>
      <p:sp>
        <p:nvSpPr>
          <p:cNvPr id="3" name="Θέση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200"/>
            </a:lvl1pPr>
          </a:lstStyle>
          <a:p>
            <a:pPr rtl="0"/>
            <a:r>
              <a:rPr lang="el-GR" noProof="0"/>
              <a:t>Κάντε κλικ στο εικονίδιο για να προσθέσετε εικόνα</a:t>
            </a:r>
            <a:endParaRPr kumimoji="0" lang="el-GR" noProof="0" dirty="0"/>
          </a:p>
        </p:txBody>
      </p:sp>
      <p:sp>
        <p:nvSpPr>
          <p:cNvPr id="4" name="Θέση κειμένου 3"/>
          <p:cNvSpPr>
            <a:spLocks noGrp="1"/>
          </p:cNvSpPr>
          <p:nvPr>
            <p:ph type="body" sz="half" idx="2"/>
          </p:nvPr>
        </p:nvSpPr>
        <p:spPr>
          <a:xfrm>
            <a:off x="8117924" y="3274309"/>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el-GR" noProof="0"/>
              <a:t>Στυλ κειμένου υποδείγματος</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FBF9933F-5606-408E-9CA3-40EE5E1D4EDD}" type="datetime1">
              <a:rPr lang="el-GR" noProof="0" smtClean="0"/>
              <a:t>19/2/2026</a:t>
            </a:fld>
            <a:endParaRPr lang="el-GR" noProof="0" dirty="0"/>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0731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lvl1pPr>
              <a:defRPr/>
            </a:lvl1pPr>
            <a:lvl5pPr>
              <a:defRPr/>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0B05E136-2F10-47AC-8682-8F7CB1AACCE2}" type="datetime1">
              <a:rPr lang="el-GR" noProof="0" smtClean="0"/>
              <a:t>19/2/2026</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68693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9042400" y="1143000"/>
            <a:ext cx="2540000" cy="5448300"/>
          </a:xfrm>
        </p:spPr>
        <p:txBody>
          <a:bodyPr vert="eaVert" rtlCol="0"/>
          <a:lstStyle>
            <a:lvl1pPr>
              <a:defRPr/>
            </a:lvl1pPr>
          </a:lstStyle>
          <a:p>
            <a:pPr rtl="0"/>
            <a:r>
              <a:rPr lang="el-GR" noProof="0" dirty="0"/>
              <a:t>Επεξεργασία στυλ κύριου τίτλου</a:t>
            </a:r>
          </a:p>
        </p:txBody>
      </p:sp>
      <p:sp>
        <p:nvSpPr>
          <p:cNvPr id="3" name="Σύμβολο κράτησης θέσης κατακόρυφου κειμένου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el-GR" noProof="0" dirty="0"/>
              <a:t>Στυλ υποδείγματος κειμένου</a:t>
            </a:r>
          </a:p>
          <a:p>
            <a:pPr lvl="1" rtl="0" eaLnBrk="1" latinLnBrk="0" hangingPunct="1"/>
            <a:r>
              <a:rPr lang="el-GR" noProof="0" dirty="0"/>
              <a:t>Δεύτερου επιπέδου</a:t>
            </a:r>
          </a:p>
          <a:p>
            <a:pPr lvl="2" rtl="0" eaLnBrk="1" latinLnBrk="0" hangingPunct="1"/>
            <a:r>
              <a:rPr lang="el-GR" noProof="0" dirty="0"/>
              <a:t>Τρίτου επιπέδου</a:t>
            </a:r>
          </a:p>
          <a:p>
            <a:pPr lvl="3" rtl="0" eaLnBrk="1" latinLnBrk="0" hangingPunct="1"/>
            <a:r>
              <a:rPr lang="el-GR" noProof="0" dirty="0"/>
              <a:t>Τέταρτου επιπέδου</a:t>
            </a:r>
          </a:p>
          <a:p>
            <a:pPr lvl="4" rtl="0" eaLnBrk="1" latinLnBrk="0" hangingPunct="1"/>
            <a:r>
              <a:rPr lang="el-GR" noProof="0" dirty="0"/>
              <a:t>Πέμπτου επιπέδου</a:t>
            </a:r>
            <a:endParaRPr kumimoji="0"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EBDBA1BE-D632-4B0C-BCAC-F358D3723F44}" type="datetime1">
              <a:rPr lang="el-GR" noProof="0" smtClean="0"/>
              <a:t>19/2/2026</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559287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CE1317-BEE8-44A5-98C0-9FBCC9581C06}"/>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23CD075-F028-4B6D-A8C1-E2F8A10E6D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D59613AE-E4C2-4EE0-A6C3-6E30CDF60755}"/>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5" name="Θέση υποσέλιδου 4">
            <a:extLst>
              <a:ext uri="{FF2B5EF4-FFF2-40B4-BE49-F238E27FC236}">
                <a16:creationId xmlns:a16="http://schemas.microsoft.com/office/drawing/2014/main" id="{86F660A2-DDD9-43BB-BBDC-131DFC8CDBA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59FB487-4E14-4391-9C3F-BD832BF963A7}"/>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419961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596078-3968-4DB6-988D-4E3FC9BF27C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41BDD61-5A99-40A9-B6FF-0797FB639B2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07CFBF84-9C56-49D6-88BB-076183DD0E45}"/>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90D77897-6EE5-447A-87B6-C74A42016E38}"/>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6" name="Θέση υποσέλιδου 5">
            <a:extLst>
              <a:ext uri="{FF2B5EF4-FFF2-40B4-BE49-F238E27FC236}">
                <a16:creationId xmlns:a16="http://schemas.microsoft.com/office/drawing/2014/main" id="{4B98AD53-9A4A-4745-931F-24DB651E981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62CDD7C-AF7E-4E26-8DBB-4680F3BC66BE}"/>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94923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99ED6D-29EB-4D21-8B34-C57F984EE7C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1F3A9A8-54BD-4A2E-B874-1B82A0489F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B4AF34AE-7D04-4323-9781-F4F64B1AF7B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68AAC2B-D650-4007-AC78-2DE5F205F1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33A79630-998C-44F2-A3C4-F04BC75AFACA}"/>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F87B67A8-5B9D-456E-8B43-D8AC53DC777E}"/>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8" name="Θέση υποσέλιδου 7">
            <a:extLst>
              <a:ext uri="{FF2B5EF4-FFF2-40B4-BE49-F238E27FC236}">
                <a16:creationId xmlns:a16="http://schemas.microsoft.com/office/drawing/2014/main" id="{9835F06F-174C-4711-BA5A-CA937004A2E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11772960-5310-4123-9C90-490242CEAF07}"/>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2222524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1C4AB5-86B6-4C86-97E1-D38C571F210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177DED5-D025-4A7B-8797-A5C5000052C1}"/>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4" name="Θέση υποσέλιδου 3">
            <a:extLst>
              <a:ext uri="{FF2B5EF4-FFF2-40B4-BE49-F238E27FC236}">
                <a16:creationId xmlns:a16="http://schemas.microsoft.com/office/drawing/2014/main" id="{DCF4EBBD-3935-4B50-BA95-C7494AF3B299}"/>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8BC2A4-A330-4B1B-AE61-4A5E37BD9226}"/>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3440742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E3B0CB8-B62A-472C-936C-54C1387B5D9D}"/>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3" name="Θέση υποσέλιδου 2">
            <a:extLst>
              <a:ext uri="{FF2B5EF4-FFF2-40B4-BE49-F238E27FC236}">
                <a16:creationId xmlns:a16="http://schemas.microsoft.com/office/drawing/2014/main" id="{B068CDA3-89F7-48D1-ADF4-A67A3E3C989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EDA98AA0-E32F-4B0B-95F1-51A4085C5E44}"/>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60041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745781-A77E-4AC8-A9C1-A48EC50D627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53419C1-8B50-4D39-9C6B-EA57007AF7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D013CCB5-B80D-4FA7-A269-29329A395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18FA9094-4FCB-4131-A165-5A8ED408E541}"/>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6" name="Θέση υποσέλιδου 5">
            <a:extLst>
              <a:ext uri="{FF2B5EF4-FFF2-40B4-BE49-F238E27FC236}">
                <a16:creationId xmlns:a16="http://schemas.microsoft.com/office/drawing/2014/main" id="{6B5C42A3-7100-4DA4-8F61-E46BC590298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5D9A39C-B8E6-41EE-81A5-9D2CC88CF8A4}"/>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114820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E5E962-15DD-40E0-B547-CE042FB07C5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682393CA-ACFC-45A4-BE3E-F38B500686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7E6E2992-3B29-4FA7-9B86-DBEA81695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32BF00E-8943-4010-94EB-BDC25EC96727}"/>
              </a:ext>
            </a:extLst>
          </p:cNvPr>
          <p:cNvSpPr>
            <a:spLocks noGrp="1"/>
          </p:cNvSpPr>
          <p:nvPr>
            <p:ph type="dt" sz="half" idx="10"/>
          </p:nvPr>
        </p:nvSpPr>
        <p:spPr/>
        <p:txBody>
          <a:bodyPr/>
          <a:lstStyle/>
          <a:p>
            <a:fld id="{62CF3E6C-5C4D-473C-A7EB-7CF507C6E2C7}" type="datetimeFigureOut">
              <a:rPr lang="el-GR" smtClean="0"/>
              <a:t>19/2/2026</a:t>
            </a:fld>
            <a:endParaRPr lang="el-GR"/>
          </a:p>
        </p:txBody>
      </p:sp>
      <p:sp>
        <p:nvSpPr>
          <p:cNvPr id="6" name="Θέση υποσέλιδου 5">
            <a:extLst>
              <a:ext uri="{FF2B5EF4-FFF2-40B4-BE49-F238E27FC236}">
                <a16:creationId xmlns:a16="http://schemas.microsoft.com/office/drawing/2014/main" id="{00FE7A0D-5299-43E3-A59A-9EB5C2EC5F0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AF306C7-E68D-4F2C-8712-D9A75657640C}"/>
              </a:ext>
            </a:extLst>
          </p:cNvPr>
          <p:cNvSpPr>
            <a:spLocks noGrp="1"/>
          </p:cNvSpPr>
          <p:nvPr>
            <p:ph type="sldNum" sz="quarter" idx="12"/>
          </p:nvPr>
        </p:nvSpPr>
        <p:spPr/>
        <p:txBody>
          <a:bodyPr/>
          <a:lstStyle/>
          <a:p>
            <a:fld id="{49700268-1603-4637-8A83-CA8A2DBBA080}" type="slidenum">
              <a:rPr lang="el-GR" smtClean="0"/>
              <a:t>‹#›</a:t>
            </a:fld>
            <a:endParaRPr lang="el-GR"/>
          </a:p>
        </p:txBody>
      </p:sp>
    </p:spTree>
    <p:extLst>
      <p:ext uri="{BB962C8B-B14F-4D97-AF65-F5344CB8AC3E}">
        <p14:creationId xmlns:p14="http://schemas.microsoft.com/office/powerpoint/2010/main" val="2173667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7E28840-747D-4CE3-87A6-4912340059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9740EB5-247B-4E65-B4E2-E4F668C57D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B45B2ED-5055-440E-91BF-951F87AA3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F3E6C-5C4D-473C-A7EB-7CF507C6E2C7}" type="datetimeFigureOut">
              <a:rPr lang="el-GR" smtClean="0"/>
              <a:t>19/2/2026</a:t>
            </a:fld>
            <a:endParaRPr lang="el-GR"/>
          </a:p>
        </p:txBody>
      </p:sp>
      <p:sp>
        <p:nvSpPr>
          <p:cNvPr id="5" name="Θέση υποσέλιδου 4">
            <a:extLst>
              <a:ext uri="{FF2B5EF4-FFF2-40B4-BE49-F238E27FC236}">
                <a16:creationId xmlns:a16="http://schemas.microsoft.com/office/drawing/2014/main" id="{3016001F-693C-4F95-A378-E52B417AB2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DD13A92-768D-4912-BB6B-D05A956F0B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700268-1603-4637-8A83-CA8A2DBBA080}" type="slidenum">
              <a:rPr lang="el-GR" smtClean="0"/>
              <a:t>‹#›</a:t>
            </a:fld>
            <a:endParaRPr lang="el-GR"/>
          </a:p>
        </p:txBody>
      </p:sp>
    </p:spTree>
    <p:extLst>
      <p:ext uri="{BB962C8B-B14F-4D97-AF65-F5344CB8AC3E}">
        <p14:creationId xmlns:p14="http://schemas.microsoft.com/office/powerpoint/2010/main" val="36408088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Ορθογώνιο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9" name="Ορθογώνιο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0" name="Ορθογώνιο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1" name="Ορθογώνιο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2" name="Ορθογώνιο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3" name="Στρογγυλεμένο ορθογώνιο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4" name="Στρογγυλεμένο ορθογώνιο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5" name="Ορθογώνιο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6" name="Ορθογώνιο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7" name="Ορθογώνιο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8" name="Ορθογώνιο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9" name="Ορθογώνιο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40" name="Ορθογώνιο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2" name="Θέση τίτλου 21"/>
          <p:cNvSpPr>
            <a:spLocks noGrp="1"/>
          </p:cNvSpPr>
          <p:nvPr>
            <p:ph type="title"/>
          </p:nvPr>
        </p:nvSpPr>
        <p:spPr>
          <a:xfrm>
            <a:off x="609600" y="1143000"/>
            <a:ext cx="10972800" cy="1066800"/>
          </a:xfrm>
          <a:prstGeom prst="rect">
            <a:avLst/>
          </a:prstGeom>
        </p:spPr>
        <p:txBody>
          <a:bodyPr vert="horz" rtlCol="0" anchor="ctr">
            <a:normAutofit/>
          </a:bodyPr>
          <a:lstStyle/>
          <a:p>
            <a:pPr rtl="0"/>
            <a:r>
              <a:rPr lang="el-GR" noProof="0" dirty="0"/>
              <a:t>Κάντε κλικ για να επεξεργαστείτε το Στυλ κύριου τίτλου</a:t>
            </a:r>
          </a:p>
        </p:txBody>
      </p:sp>
      <p:sp>
        <p:nvSpPr>
          <p:cNvPr id="13" name="Θέση κειμένου 12"/>
          <p:cNvSpPr>
            <a:spLocks noGrp="1"/>
          </p:cNvSpPr>
          <p:nvPr>
            <p:ph type="body" idx="1"/>
          </p:nvPr>
        </p:nvSpPr>
        <p:spPr>
          <a:xfrm>
            <a:off x="609600" y="2249424"/>
            <a:ext cx="10972800" cy="4325112"/>
          </a:xfrm>
          <a:prstGeom prst="rect">
            <a:avLst/>
          </a:prstGeom>
        </p:spPr>
        <p:txBody>
          <a:bodyPr vert="horz" rtlCol="0">
            <a:normAutofit/>
          </a:bodyPr>
          <a:lstStyle/>
          <a:p>
            <a:pPr lvl="0" rtl="0"/>
            <a:r>
              <a:rPr lang="el-GR" noProof="0" dirty="0"/>
              <a:t>Επεξεργασία στυλ κειμένου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3" name="Θέση υποσέλιδου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defRPr>
            </a:lvl1pPr>
          </a:lstStyle>
          <a:p>
            <a:pPr rtl="0"/>
            <a:r>
              <a:rPr lang="el-GR" noProof="0" dirty="0"/>
              <a:t>Προσθήκη υποσέλιδου</a:t>
            </a:r>
          </a:p>
        </p:txBody>
      </p:sp>
      <p:sp>
        <p:nvSpPr>
          <p:cNvPr id="14" name="Θέση ημερομηνίας 13"/>
          <p:cNvSpPr>
            <a:spLocks noGrp="1"/>
          </p:cNvSpPr>
          <p:nvPr>
            <p:ph type="dt" sz="half" idx="2"/>
          </p:nvPr>
        </p:nvSpPr>
        <p:spPr>
          <a:xfrm>
            <a:off x="8782048" y="612648"/>
            <a:ext cx="1276352" cy="457200"/>
          </a:xfrm>
          <a:prstGeom prst="rect">
            <a:avLst/>
          </a:prstGeom>
        </p:spPr>
        <p:txBody>
          <a:bodyPr vert="horz" rtlCol="0"/>
          <a:lstStyle>
            <a:lvl1pPr algn="l" eaLnBrk="1" latinLnBrk="0" hangingPunct="1">
              <a:defRPr kumimoji="0" sz="1100">
                <a:solidFill>
                  <a:schemeClr val="accent2">
                    <a:lumMod val="75000"/>
                  </a:schemeClr>
                </a:solidFill>
              </a:defRPr>
            </a:lvl1pPr>
          </a:lstStyle>
          <a:p>
            <a:pPr rtl="0"/>
            <a:fld id="{8765B0B5-24AB-4F94-A830-10E885314E42}" type="datetime1">
              <a:rPr lang="el-GR" noProof="0" smtClean="0"/>
              <a:t>19/2/2026</a:t>
            </a:fld>
            <a:endParaRPr lang="el-GR" noProof="0" dirty="0"/>
          </a:p>
        </p:txBody>
      </p:sp>
      <p:sp>
        <p:nvSpPr>
          <p:cNvPr id="23" name="Θέση αριθμού διαφάνειας 22"/>
          <p:cNvSpPr>
            <a:spLocks noGrp="1"/>
          </p:cNvSpPr>
          <p:nvPr>
            <p:ph type="sldNum" sz="quarter" idx="4"/>
          </p:nvPr>
        </p:nvSpPr>
        <p:spPr>
          <a:xfrm>
            <a:off x="10899648" y="2272"/>
            <a:ext cx="1016000" cy="365760"/>
          </a:xfrm>
          <a:prstGeom prst="rect">
            <a:avLst/>
          </a:prstGeom>
        </p:spPr>
        <p:txBody>
          <a:bodyPr vert="horz" rtlCol="0" anchor="b"/>
          <a:lstStyle>
            <a:lvl1pPr algn="r" eaLnBrk="1" latinLnBrk="0" hangingPunct="1">
              <a:defRPr kumimoji="0" sz="1800">
                <a:solidFill>
                  <a:srgbClr val="FFFFFF"/>
                </a:solidFill>
              </a:defRPr>
            </a:lvl1pPr>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7700931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zjkBMFhNj_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hyperlink" Target="https://www.youtube.com/watch?v=XGkWh4v1hC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hd3ns092ns.notion.site/1b3dc3333315802a9e99cafedb321048?v=1b3dc3333315804693e2000c7ca70b7b"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emini.google.com/share/81c0d2707a0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s://us.aibo.com/" TargetMode="External"/><Relationship Id="rId2" Type="http://schemas.openxmlformats.org/officeDocument/2006/relationships/hyperlink" Target="https://www.ibm.com/history/deep-blue" TargetMode="External"/><Relationship Id="rId1" Type="http://schemas.openxmlformats.org/officeDocument/2006/relationships/slideLayout" Target="../slideLayouts/slideLayout2.xml"/><Relationship Id="rId6" Type="http://schemas.openxmlformats.org/officeDocument/2006/relationships/hyperlink" Target="https://waymo.com/" TargetMode="External"/><Relationship Id="rId5" Type="http://schemas.openxmlformats.org/officeDocument/2006/relationships/hyperlink" Target="https://www.epfl.ch/research/domains/bluebrain/" TargetMode="External"/><Relationship Id="rId4" Type="http://schemas.openxmlformats.org/officeDocument/2006/relationships/hyperlink" Target="https://en.wikipedia.org/wiki/Nomad_rov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Transformer_(deep_learning_architecture)" TargetMode="External"/><Relationship Id="rId2" Type="http://schemas.openxmlformats.org/officeDocument/2006/relationships/hyperlink" Target="https://en.wikipedia.org/wiki/Google_DeepMind" TargetMode="External"/><Relationship Id="rId1" Type="http://schemas.openxmlformats.org/officeDocument/2006/relationships/slideLayout" Target="../slideLayouts/slideLayout2.xml"/><Relationship Id="rId5" Type="http://schemas.openxmlformats.org/officeDocument/2006/relationships/hyperlink" Target="https://www.cognition.ai/blog/introducing-devin" TargetMode="External"/><Relationship Id="rId4" Type="http://schemas.openxmlformats.org/officeDocument/2006/relationships/hyperlink" Target="https://en.wikipedia.org/wiki/ChatGP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10F8A0-BD86-4519-894B-025444A51C94}"/>
              </a:ext>
            </a:extLst>
          </p:cNvPr>
          <p:cNvSpPr>
            <a:spLocks noGrp="1"/>
          </p:cNvSpPr>
          <p:nvPr>
            <p:ph type="ctrTitle"/>
          </p:nvPr>
        </p:nvSpPr>
        <p:spPr/>
        <p:txBody>
          <a:bodyPr/>
          <a:lstStyle/>
          <a:p>
            <a:r>
              <a:rPr lang="el-GR" dirty="0"/>
              <a:t>ΤΝ στη Διδασκαλία και τη Μάθηση_2</a:t>
            </a:r>
          </a:p>
        </p:txBody>
      </p:sp>
      <p:sp>
        <p:nvSpPr>
          <p:cNvPr id="3" name="Υπότιτλος 2">
            <a:extLst>
              <a:ext uri="{FF2B5EF4-FFF2-40B4-BE49-F238E27FC236}">
                <a16:creationId xmlns:a16="http://schemas.microsoft.com/office/drawing/2014/main" id="{E58A2853-027B-4A54-A352-EF065D866F8E}"/>
              </a:ext>
            </a:extLst>
          </p:cNvPr>
          <p:cNvSpPr>
            <a:spLocks noGrp="1"/>
          </p:cNvSpPr>
          <p:nvPr>
            <p:ph type="subTitle" idx="1"/>
          </p:nvPr>
        </p:nvSpPr>
        <p:spPr/>
        <p:txBody>
          <a:bodyPr/>
          <a:lstStyle/>
          <a:p>
            <a:r>
              <a:rPr lang="el-GR" dirty="0"/>
              <a:t>Βασίλης Κόλλιας</a:t>
            </a:r>
          </a:p>
          <a:p>
            <a:r>
              <a:rPr lang="el-GR" dirty="0"/>
              <a:t>(με τη βοήθεια του Δημήτρη Πούλιου)</a:t>
            </a:r>
          </a:p>
        </p:txBody>
      </p:sp>
    </p:spTree>
    <p:extLst>
      <p:ext uri="{BB962C8B-B14F-4D97-AF65-F5344CB8AC3E}">
        <p14:creationId xmlns:p14="http://schemas.microsoft.com/office/powerpoint/2010/main" val="742443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5CD580-20C4-4740-ABA3-D859E21CD50D}"/>
              </a:ext>
            </a:extLst>
          </p:cNvPr>
          <p:cNvSpPr>
            <a:spLocks noGrp="1"/>
          </p:cNvSpPr>
          <p:nvPr>
            <p:ph type="title"/>
          </p:nvPr>
        </p:nvSpPr>
        <p:spPr/>
        <p:txBody>
          <a:bodyPr/>
          <a:lstStyle/>
          <a:p>
            <a:r>
              <a:rPr lang="el-GR" dirty="0"/>
              <a:t>Κατηγορίες </a:t>
            </a:r>
            <a:r>
              <a:rPr lang="el-GR" dirty="0" err="1"/>
              <a:t>Τεχνητης</a:t>
            </a:r>
            <a:r>
              <a:rPr lang="el-GR" dirty="0"/>
              <a:t> Νοημοσύνης</a:t>
            </a:r>
          </a:p>
        </p:txBody>
      </p:sp>
      <p:sp>
        <p:nvSpPr>
          <p:cNvPr id="3" name="Θέση περιεχομένου 2">
            <a:extLst>
              <a:ext uri="{FF2B5EF4-FFF2-40B4-BE49-F238E27FC236}">
                <a16:creationId xmlns:a16="http://schemas.microsoft.com/office/drawing/2014/main" id="{7A421F1D-7CD5-49AF-AC33-AEC9AC8EFF15}"/>
              </a:ext>
            </a:extLst>
          </p:cNvPr>
          <p:cNvSpPr>
            <a:spLocks noGrp="1"/>
          </p:cNvSpPr>
          <p:nvPr>
            <p:ph idx="1"/>
          </p:nvPr>
        </p:nvSpPr>
        <p:spPr/>
        <p:txBody>
          <a:bodyPr>
            <a:normAutofit fontScale="92500" lnSpcReduction="20000"/>
          </a:bodyPr>
          <a:lstStyle/>
          <a:p>
            <a:pPr marL="514350" indent="-514350">
              <a:buAutoNum type="arabicPeriod"/>
            </a:pPr>
            <a:r>
              <a:rPr lang="el-GR" dirty="0"/>
              <a:t>Συστήματα Μηχανικής Μάθησης (</a:t>
            </a:r>
            <a:r>
              <a:rPr lang="el-GR" dirty="0" err="1"/>
              <a:t>Machine</a:t>
            </a:r>
            <a:r>
              <a:rPr lang="el-GR" dirty="0"/>
              <a:t> </a:t>
            </a:r>
            <a:r>
              <a:rPr lang="el-GR" dirty="0" err="1"/>
              <a:t>Learning</a:t>
            </a:r>
            <a:r>
              <a:rPr lang="el-GR" dirty="0"/>
              <a:t>)</a:t>
            </a:r>
            <a:endParaRPr lang="en-US" dirty="0"/>
          </a:p>
          <a:p>
            <a:pPr marL="514350" indent="-514350">
              <a:buAutoNum type="arabicPeriod"/>
            </a:pPr>
            <a:r>
              <a:rPr lang="el-GR" dirty="0"/>
              <a:t>Συστήματα Επεξεργασίας Φυσικής Γλώσσας </a:t>
            </a:r>
            <a:br>
              <a:rPr lang="el-GR" dirty="0"/>
            </a:br>
            <a:r>
              <a:rPr lang="el-GR" dirty="0"/>
              <a:t>(</a:t>
            </a:r>
            <a:r>
              <a:rPr lang="el-GR" dirty="0" err="1"/>
              <a:t>Natural</a:t>
            </a:r>
            <a:r>
              <a:rPr lang="el-GR" dirty="0"/>
              <a:t> </a:t>
            </a:r>
            <a:r>
              <a:rPr lang="el-GR" dirty="0" err="1"/>
              <a:t>Language</a:t>
            </a:r>
            <a:r>
              <a:rPr lang="el-GR" dirty="0"/>
              <a:t> </a:t>
            </a:r>
            <a:r>
              <a:rPr lang="el-GR" dirty="0" err="1"/>
              <a:t>Processing</a:t>
            </a:r>
            <a:r>
              <a:rPr lang="el-GR" dirty="0"/>
              <a:t> - </a:t>
            </a:r>
            <a:r>
              <a:rPr lang="en-US" dirty="0"/>
              <a:t>NLP</a:t>
            </a:r>
            <a:r>
              <a:rPr lang="el-GR" dirty="0"/>
              <a:t>)</a:t>
            </a:r>
            <a:endParaRPr lang="en-US" dirty="0"/>
          </a:p>
          <a:p>
            <a:pPr marL="514350" indent="-514350">
              <a:buAutoNum type="arabicPeriod"/>
            </a:pPr>
            <a:r>
              <a:rPr lang="el-GR" dirty="0"/>
              <a:t>Συστήματα Υπολογιστικής Όρασης (Computer </a:t>
            </a:r>
            <a:r>
              <a:rPr lang="el-GR" dirty="0" err="1"/>
              <a:t>Vision</a:t>
            </a:r>
            <a:r>
              <a:rPr lang="el-GR" dirty="0"/>
              <a:t>)</a:t>
            </a:r>
            <a:endParaRPr lang="en-US" dirty="0"/>
          </a:p>
          <a:p>
            <a:pPr marL="514350" indent="-514350">
              <a:buAutoNum type="arabicPeriod"/>
            </a:pPr>
            <a:r>
              <a:rPr lang="el-GR" dirty="0"/>
              <a:t>Συστήματα Αυτόματης Λήψης Αποφάσεων </a:t>
            </a:r>
            <a:br>
              <a:rPr lang="el-GR" dirty="0"/>
            </a:br>
            <a:r>
              <a:rPr lang="el-GR" dirty="0"/>
              <a:t>(</a:t>
            </a:r>
            <a:r>
              <a:rPr lang="el-GR" dirty="0" err="1"/>
              <a:t>Automated</a:t>
            </a:r>
            <a:r>
              <a:rPr lang="el-GR" dirty="0"/>
              <a:t> </a:t>
            </a:r>
            <a:r>
              <a:rPr lang="el-GR" dirty="0" err="1"/>
              <a:t>Decision</a:t>
            </a:r>
            <a:r>
              <a:rPr lang="el-GR" dirty="0"/>
              <a:t> </a:t>
            </a:r>
            <a:r>
              <a:rPr lang="el-GR" dirty="0" err="1"/>
              <a:t>Making</a:t>
            </a:r>
            <a:r>
              <a:rPr lang="el-GR" dirty="0"/>
              <a:t>)</a:t>
            </a:r>
            <a:endParaRPr lang="en-US" dirty="0"/>
          </a:p>
          <a:p>
            <a:pPr marL="514350" indent="-514350">
              <a:buAutoNum type="arabicPeriod"/>
            </a:pPr>
            <a:r>
              <a:rPr lang="el-GR" dirty="0"/>
              <a:t>Συστήματα Συστάσεων (</a:t>
            </a:r>
            <a:r>
              <a:rPr lang="el-GR" dirty="0" err="1"/>
              <a:t>Recommendation</a:t>
            </a:r>
            <a:r>
              <a:rPr lang="el-GR" dirty="0"/>
              <a:t> Systems)</a:t>
            </a:r>
            <a:endParaRPr lang="en-US" dirty="0"/>
          </a:p>
          <a:p>
            <a:pPr marL="514350" indent="-514350">
              <a:buAutoNum type="arabicPeriod"/>
            </a:pPr>
            <a:r>
              <a:rPr lang="el-GR" dirty="0"/>
              <a:t>Ρομποτικά Συστήματα (</a:t>
            </a:r>
            <a:r>
              <a:rPr lang="el-GR" dirty="0" err="1"/>
              <a:t>Robotics</a:t>
            </a:r>
            <a:r>
              <a:rPr lang="el-GR" dirty="0"/>
              <a:t>)</a:t>
            </a:r>
          </a:p>
          <a:p>
            <a:pPr marL="514350" indent="-514350">
              <a:buAutoNum type="arabicPeriod"/>
            </a:pPr>
            <a:endParaRPr lang="el-GR" dirty="0"/>
          </a:p>
          <a:p>
            <a:pPr marL="0" indent="0">
              <a:buNone/>
            </a:pPr>
            <a:r>
              <a:rPr lang="el-GR" dirty="0">
                <a:solidFill>
                  <a:srgbClr val="FF0000"/>
                </a:solidFill>
              </a:rPr>
              <a:t>Η ΤΝ ΔΕΝ είναι το </a:t>
            </a:r>
            <a:r>
              <a:rPr lang="en-US" dirty="0" err="1">
                <a:solidFill>
                  <a:srgbClr val="FF0000"/>
                </a:solidFill>
              </a:rPr>
              <a:t>ChatGPT</a:t>
            </a:r>
            <a:r>
              <a:rPr lang="en-US" dirty="0">
                <a:solidFill>
                  <a:srgbClr val="FF0000"/>
                </a:solidFill>
              </a:rPr>
              <a:t> </a:t>
            </a:r>
            <a:r>
              <a:rPr lang="el-GR" dirty="0" err="1">
                <a:solidFill>
                  <a:srgbClr val="FF0000"/>
                </a:solidFill>
              </a:rPr>
              <a:t>κλπ</a:t>
            </a:r>
            <a:r>
              <a:rPr lang="el-GR" dirty="0">
                <a:solidFill>
                  <a:srgbClr val="FF0000"/>
                </a:solidFill>
              </a:rPr>
              <a:t> </a:t>
            </a:r>
            <a:r>
              <a:rPr lang="el-GR" dirty="0" err="1">
                <a:solidFill>
                  <a:srgbClr val="FF0000"/>
                </a:solidFill>
              </a:rPr>
              <a:t>μονο</a:t>
            </a:r>
            <a:r>
              <a:rPr lang="el-GR" dirty="0">
                <a:solidFill>
                  <a:srgbClr val="FF0000"/>
                </a:solidFill>
              </a:rPr>
              <a:t>! Δεν είναι </a:t>
            </a:r>
            <a:r>
              <a:rPr lang="el-GR" dirty="0" err="1">
                <a:solidFill>
                  <a:srgbClr val="FF0000"/>
                </a:solidFill>
              </a:rPr>
              <a:t>μονο</a:t>
            </a:r>
            <a:r>
              <a:rPr lang="el-GR" dirty="0">
                <a:solidFill>
                  <a:srgbClr val="FF0000"/>
                </a:solidFill>
              </a:rPr>
              <a:t> τα Μεγάλα Γλωσσικά Μοντέλα</a:t>
            </a:r>
            <a:endParaRPr lang="en-US" dirty="0">
              <a:solidFill>
                <a:srgbClr val="FF0000"/>
              </a:solidFill>
            </a:endParaRPr>
          </a:p>
          <a:p>
            <a:pPr marL="0" indent="0">
              <a:buNone/>
            </a:pPr>
            <a:endParaRPr lang="el-GR" dirty="0"/>
          </a:p>
        </p:txBody>
      </p:sp>
    </p:spTree>
    <p:extLst>
      <p:ext uri="{BB962C8B-B14F-4D97-AF65-F5344CB8AC3E}">
        <p14:creationId xmlns:p14="http://schemas.microsoft.com/office/powerpoint/2010/main" val="2118910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6195D1-BBBF-0A81-971C-C7B8B06E5C96}"/>
              </a:ext>
            </a:extLst>
          </p:cNvPr>
          <p:cNvSpPr>
            <a:spLocks noGrp="1"/>
          </p:cNvSpPr>
          <p:nvPr>
            <p:ph type="title"/>
          </p:nvPr>
        </p:nvSpPr>
        <p:spPr/>
        <p:txBody>
          <a:bodyPr>
            <a:normAutofit fontScale="90000"/>
          </a:bodyPr>
          <a:lstStyle/>
          <a:p>
            <a:r>
              <a:rPr lang="el-GR" dirty="0"/>
              <a:t>Κατηγοριοποίηση με βάση τη Λειτουργία - Εργαλεία και Τεχνικές</a:t>
            </a:r>
          </a:p>
        </p:txBody>
      </p:sp>
      <p:sp>
        <p:nvSpPr>
          <p:cNvPr id="3" name="Θέση περιεχομένου 2">
            <a:extLst>
              <a:ext uri="{FF2B5EF4-FFF2-40B4-BE49-F238E27FC236}">
                <a16:creationId xmlns:a16="http://schemas.microsoft.com/office/drawing/2014/main" id="{0C3CD87D-833C-DED7-BE76-45F4FDC260CB}"/>
              </a:ext>
            </a:extLst>
          </p:cNvPr>
          <p:cNvSpPr>
            <a:spLocks noGrp="1"/>
          </p:cNvSpPr>
          <p:nvPr>
            <p:ph idx="1"/>
          </p:nvPr>
        </p:nvSpPr>
        <p:spPr/>
        <p:txBody>
          <a:bodyPr>
            <a:normAutofit fontScale="92500"/>
          </a:bodyPr>
          <a:lstStyle/>
          <a:p>
            <a:r>
              <a:rPr lang="el-GR" b="1" dirty="0"/>
              <a:t>Μηχανική Μάθηση </a:t>
            </a:r>
            <a:r>
              <a:rPr lang="el-GR" dirty="0"/>
              <a:t>(</a:t>
            </a:r>
            <a:r>
              <a:rPr lang="el-GR" dirty="0" err="1"/>
              <a:t>Machine</a:t>
            </a:r>
            <a:r>
              <a:rPr lang="el-GR" dirty="0"/>
              <a:t> </a:t>
            </a:r>
            <a:r>
              <a:rPr lang="el-GR" dirty="0" err="1"/>
              <a:t>Learning</a:t>
            </a:r>
            <a:r>
              <a:rPr lang="el-GR" dirty="0"/>
              <a:t> - ML): Ο πυρήνας της σύγχρονης ΤΝ. Αντί οι προγραμματιστές να δίνουν ρητές εντολές βήμα-βήμα (αν Α τότε Β), δίνουν δεδομένα και ο αλγόριθμος «μαθαίνει» μόνος του τα μοτίβα και τους κανόνες. </a:t>
            </a:r>
            <a:r>
              <a:rPr lang="el-GR" b="1" dirty="0" err="1"/>
              <a:t>Νευρωνικά</a:t>
            </a:r>
            <a:r>
              <a:rPr lang="el-GR" b="1" dirty="0"/>
              <a:t> Δίκτυα </a:t>
            </a:r>
            <a:r>
              <a:rPr lang="el-GR" dirty="0"/>
              <a:t>(</a:t>
            </a:r>
            <a:r>
              <a:rPr lang="el-GR" dirty="0" err="1"/>
              <a:t>Neural</a:t>
            </a:r>
            <a:r>
              <a:rPr lang="el-GR" dirty="0"/>
              <a:t> </a:t>
            </a:r>
            <a:r>
              <a:rPr lang="el-GR" dirty="0" err="1"/>
              <a:t>Networks</a:t>
            </a:r>
            <a:r>
              <a:rPr lang="el-GR" dirty="0"/>
              <a:t>): Είναι μια εμπνευσμένη από τον ανθρώπινο εγκέφαλο δομή που χρησιμοποιείται στη Μηχανική Μάθηση. Αποτελούνται από διασυνδεδεμένους κόμβους (νευρώνες) σε στρώματα.</a:t>
            </a:r>
          </a:p>
          <a:p>
            <a:r>
              <a:rPr lang="el-GR" b="1" dirty="0"/>
              <a:t>Βαθιά Μάθηση </a:t>
            </a:r>
            <a:r>
              <a:rPr lang="el-GR" dirty="0"/>
              <a:t>(</a:t>
            </a:r>
            <a:r>
              <a:rPr lang="el-GR" dirty="0" err="1"/>
              <a:t>Deep</a:t>
            </a:r>
            <a:r>
              <a:rPr lang="el-GR" dirty="0"/>
              <a:t> </a:t>
            </a:r>
            <a:r>
              <a:rPr lang="el-GR" dirty="0" err="1"/>
              <a:t>Learning</a:t>
            </a:r>
            <a:r>
              <a:rPr lang="el-GR" dirty="0"/>
              <a:t> - DL): Είναι η χρήση πολύ μεγάλων </a:t>
            </a:r>
            <a:r>
              <a:rPr lang="el-GR" dirty="0" err="1"/>
              <a:t>νευρωνικών</a:t>
            </a:r>
            <a:r>
              <a:rPr lang="el-GR" dirty="0"/>
              <a:t> δικτύων (με πολλά «βαθιά» κρυφά στρώματα). Είναι η τεχνολογία πίσω από την αναγνώριση εικόνας, την αναγνώριση φωνής και τα </a:t>
            </a:r>
            <a:r>
              <a:rPr lang="el-GR" dirty="0" err="1"/>
              <a:t>LLMs</a:t>
            </a:r>
            <a:r>
              <a:rPr lang="el-GR" dirty="0"/>
              <a:t>.</a:t>
            </a:r>
          </a:p>
        </p:txBody>
      </p:sp>
    </p:spTree>
    <p:extLst>
      <p:ext uri="{BB962C8B-B14F-4D97-AF65-F5344CB8AC3E}">
        <p14:creationId xmlns:p14="http://schemas.microsoft.com/office/powerpoint/2010/main" val="278402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A08BA3-A9F4-4CD3-98D0-64B14DD88927}"/>
              </a:ext>
            </a:extLst>
          </p:cNvPr>
          <p:cNvSpPr>
            <a:spLocks noGrp="1"/>
          </p:cNvSpPr>
          <p:nvPr>
            <p:ph type="title"/>
          </p:nvPr>
        </p:nvSpPr>
        <p:spPr/>
        <p:txBody>
          <a:bodyPr/>
          <a:lstStyle/>
          <a:p>
            <a:r>
              <a:rPr lang="el-GR" dirty="0"/>
              <a:t>Παράδειγμα εκπαίδευσης </a:t>
            </a:r>
            <a:r>
              <a:rPr lang="el-GR" dirty="0" err="1"/>
              <a:t>Νευρωνικού</a:t>
            </a:r>
            <a:r>
              <a:rPr lang="el-GR" dirty="0"/>
              <a:t> Δικτύου</a:t>
            </a:r>
          </a:p>
        </p:txBody>
      </p:sp>
      <p:sp>
        <p:nvSpPr>
          <p:cNvPr id="3" name="Θέση περιεχομένου 2">
            <a:extLst>
              <a:ext uri="{FF2B5EF4-FFF2-40B4-BE49-F238E27FC236}">
                <a16:creationId xmlns:a16="http://schemas.microsoft.com/office/drawing/2014/main" id="{DEAB4F15-8795-4EC6-AE06-D1C0D86166F0}"/>
              </a:ext>
            </a:extLst>
          </p:cNvPr>
          <p:cNvSpPr>
            <a:spLocks noGrp="1"/>
          </p:cNvSpPr>
          <p:nvPr>
            <p:ph idx="1"/>
          </p:nvPr>
        </p:nvSpPr>
        <p:spPr/>
        <p:txBody>
          <a:bodyPr>
            <a:normAutofit fontScale="85000" lnSpcReduction="20000"/>
          </a:bodyPr>
          <a:lstStyle/>
          <a:p>
            <a:pPr marL="321750" indent="-285750">
              <a:lnSpc>
                <a:spcPct val="110000"/>
              </a:lnSpc>
              <a:spcBef>
                <a:spcPts val="600"/>
              </a:spcBef>
              <a:spcAft>
                <a:spcPts val="0"/>
              </a:spcAft>
              <a:buClr>
                <a:srgbClr val="903163"/>
              </a:buClr>
            </a:pPr>
            <a:r>
              <a:rPr lang="el-GR" spc="-1" dirty="0">
                <a:solidFill>
                  <a:srgbClr val="000000"/>
                </a:solidFill>
                <a:ea typeface="Noto Sans CJK SC"/>
              </a:rPr>
              <a:t>Εύρεση ορίων των συνόλων της εικόνας</a:t>
            </a:r>
            <a:r>
              <a:rPr lang="en-US" spc="-1" dirty="0">
                <a:solidFill>
                  <a:srgbClr val="000000"/>
                </a:solidFill>
                <a:ea typeface="Noto Sans CJK SC"/>
              </a:rPr>
              <a:t>.</a:t>
            </a:r>
            <a:endParaRPr lang="el-GR" spc="-1" dirty="0"/>
          </a:p>
          <a:p>
            <a:pPr marL="321750" indent="-285750">
              <a:lnSpc>
                <a:spcPct val="110000"/>
              </a:lnSpc>
              <a:spcBef>
                <a:spcPts val="600"/>
              </a:spcBef>
              <a:spcAft>
                <a:spcPts val="0"/>
              </a:spcAft>
              <a:buClr>
                <a:srgbClr val="903163"/>
              </a:buClr>
            </a:pPr>
            <a:r>
              <a:rPr lang="el-GR" spc="-1" dirty="0">
                <a:solidFill>
                  <a:srgbClr val="000000"/>
                </a:solidFill>
                <a:ea typeface="Noto Sans CJK SC"/>
              </a:rPr>
              <a:t>Παρατηρούμε δύο ξεκάθαρες κλάσεις: η μία συμβολίζεται με μπλε χρώμα και η άλλη με πορτοκαλί</a:t>
            </a:r>
            <a:r>
              <a:rPr lang="en-US" spc="-1" dirty="0">
                <a:solidFill>
                  <a:srgbClr val="000000"/>
                </a:solidFill>
                <a:ea typeface="Noto Sans CJK SC"/>
              </a:rPr>
              <a:t> </a:t>
            </a:r>
            <a:r>
              <a:rPr lang="el-GR" spc="-1" dirty="0">
                <a:solidFill>
                  <a:srgbClr val="000000"/>
                </a:solidFill>
                <a:ea typeface="Noto Sans CJK SC"/>
              </a:rPr>
              <a:t>χρώμα.</a:t>
            </a:r>
            <a:br>
              <a:rPr lang="el-GR" dirty="0"/>
            </a:br>
            <a:r>
              <a:rPr lang="el-GR" spc="-1" dirty="0">
                <a:solidFill>
                  <a:srgbClr val="3D3D3D"/>
                </a:solidFill>
                <a:ea typeface="Noto Sans CJK SC"/>
              </a:rPr>
              <a:t> </a:t>
            </a:r>
            <a:endParaRPr lang="el-GR" sz="2400" spc="-1" dirty="0"/>
          </a:p>
          <a:p>
            <a:pPr marL="321750" indent="-285750">
              <a:lnSpc>
                <a:spcPct val="110000"/>
              </a:lnSpc>
              <a:spcBef>
                <a:spcPts val="600"/>
              </a:spcBef>
              <a:spcAft>
                <a:spcPts val="0"/>
              </a:spcAft>
              <a:buClr>
                <a:srgbClr val="903163"/>
              </a:buClr>
            </a:pPr>
            <a:r>
              <a:rPr lang="el-GR" spc="-1" dirty="0">
                <a:solidFill>
                  <a:srgbClr val="000000"/>
                </a:solidFill>
                <a:ea typeface="Noto Sans CJK SC"/>
              </a:rPr>
              <a:t>Εκπαίδευση </a:t>
            </a:r>
            <a:r>
              <a:rPr lang="el-GR" b="1" spc="-1" dirty="0" err="1">
                <a:solidFill>
                  <a:srgbClr val="000000"/>
                </a:solidFill>
                <a:ea typeface="Noto Sans CJK SC"/>
              </a:rPr>
              <a:t>νευρωνικού</a:t>
            </a:r>
            <a:r>
              <a:rPr lang="el-GR" b="1" spc="-1" dirty="0">
                <a:solidFill>
                  <a:srgbClr val="000000"/>
                </a:solidFill>
                <a:ea typeface="Noto Sans CJK SC"/>
              </a:rPr>
              <a:t> δικτύου</a:t>
            </a:r>
            <a:r>
              <a:rPr lang="el-GR" b="1" i="1" spc="-1" dirty="0">
                <a:solidFill>
                  <a:srgbClr val="000000"/>
                </a:solidFill>
                <a:ea typeface="Noto Sans CJK SC"/>
              </a:rPr>
              <a:t>:</a:t>
            </a:r>
            <a:endParaRPr lang="en-US" b="1" i="1" spc="-1" dirty="0">
              <a:solidFill>
                <a:srgbClr val="000000"/>
              </a:solidFill>
              <a:ea typeface="Noto Sans CJK SC"/>
            </a:endParaRPr>
          </a:p>
          <a:p>
            <a:pPr marL="321750" indent="-285750">
              <a:lnSpc>
                <a:spcPct val="110000"/>
              </a:lnSpc>
              <a:spcBef>
                <a:spcPts val="600"/>
              </a:spcBef>
              <a:spcAft>
                <a:spcPts val="0"/>
              </a:spcAft>
              <a:buClr>
                <a:srgbClr val="903163"/>
              </a:buClr>
            </a:pPr>
            <a:r>
              <a:rPr lang="en-US" b="1" i="1" spc="-1" dirty="0">
                <a:solidFill>
                  <a:srgbClr val="000000"/>
                </a:solidFill>
                <a:ea typeface="Noto Sans CJK SC"/>
              </a:rPr>
              <a:t>https://playground.tensorflow.org/#activation=tanh&amp;batchSize=10&amp;dataset=circle&amp;regDataset=reg-plane&amp;learningRate=0.03&amp;regularizationRate=0&amp;noise=30&amp;networkShape=2&amp;seed=0.90725&amp;showTestData=false&amp;discretize=false&amp;percTrainData=50&amp;x=true&amp;y=true&amp;xTimesY=true&amp;xSquared=false&amp;ySquared=false&amp;cosX=false&amp;sinX=false&amp;cosY=false&amp;sinY=false&amp;collectStats=false&amp;problem=classification&amp;initZero=false&amp;hideText=false</a:t>
            </a:r>
            <a:endParaRPr lang="el-GR" dirty="0"/>
          </a:p>
        </p:txBody>
      </p:sp>
    </p:spTree>
    <p:extLst>
      <p:ext uri="{BB962C8B-B14F-4D97-AF65-F5344CB8AC3E}">
        <p14:creationId xmlns:p14="http://schemas.microsoft.com/office/powerpoint/2010/main" val="3582043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FC1A83-23DE-40A7-8343-7A0F9CC0E763}"/>
              </a:ext>
            </a:extLst>
          </p:cNvPr>
          <p:cNvSpPr>
            <a:spLocks noGrp="1"/>
          </p:cNvSpPr>
          <p:nvPr>
            <p:ph type="title"/>
          </p:nvPr>
        </p:nvSpPr>
        <p:spPr/>
        <p:txBody>
          <a:bodyPr/>
          <a:lstStyle/>
          <a:p>
            <a:r>
              <a:rPr lang="el-GR" dirty="0" err="1"/>
              <a:t>Ασκηση</a:t>
            </a:r>
            <a:r>
              <a:rPr lang="el-GR" dirty="0"/>
              <a:t>. </a:t>
            </a:r>
            <a:r>
              <a:rPr lang="el-GR" dirty="0" err="1"/>
              <a:t>Φαση</a:t>
            </a:r>
            <a:r>
              <a:rPr lang="el-GR" dirty="0"/>
              <a:t> 1</a:t>
            </a:r>
          </a:p>
        </p:txBody>
      </p:sp>
      <p:sp>
        <p:nvSpPr>
          <p:cNvPr id="3" name="Θέση περιεχομένου 2">
            <a:extLst>
              <a:ext uri="{FF2B5EF4-FFF2-40B4-BE49-F238E27FC236}">
                <a16:creationId xmlns:a16="http://schemas.microsoft.com/office/drawing/2014/main" id="{4E459D99-F3C2-4744-BCDD-7B0A46F7A01D}"/>
              </a:ext>
            </a:extLst>
          </p:cNvPr>
          <p:cNvSpPr>
            <a:spLocks noGrp="1"/>
          </p:cNvSpPr>
          <p:nvPr>
            <p:ph idx="1"/>
          </p:nvPr>
        </p:nvSpPr>
        <p:spPr/>
        <p:txBody>
          <a:bodyPr/>
          <a:lstStyle/>
          <a:p>
            <a:pPr marL="0" indent="0">
              <a:buNone/>
            </a:pPr>
            <a:r>
              <a:rPr lang="el-GR" dirty="0"/>
              <a:t>Ανοίξτε τον σύνδεσμο που σας έχει δοθεί. Χωρίς να αλλάξετε καμία ρύθμιση, πατήστε το κουμπί </a:t>
            </a:r>
            <a:r>
              <a:rPr lang="el-GR" b="1" dirty="0" err="1"/>
              <a:t>Play</a:t>
            </a:r>
            <a:r>
              <a:rPr lang="el-GR" b="1" dirty="0"/>
              <a:t> (▶)</a:t>
            </a:r>
            <a:r>
              <a:rPr lang="el-GR" dirty="0"/>
              <a:t> πάνω αριστερά και αφήστε το να τρέξει για λίγα δευτερόλεπτα.</a:t>
            </a:r>
          </a:p>
          <a:p>
            <a:pPr>
              <a:buFont typeface="+mj-lt"/>
              <a:buAutoNum type="arabicPeriod"/>
            </a:pPr>
            <a:r>
              <a:rPr lang="el-GR" dirty="0"/>
              <a:t>Παρατηρήστε τον μετρητή </a:t>
            </a:r>
            <a:r>
              <a:rPr lang="el-GR" b="1" dirty="0"/>
              <a:t>"</a:t>
            </a:r>
            <a:r>
              <a:rPr lang="el-GR" b="1" dirty="0" err="1"/>
              <a:t>Epoch</a:t>
            </a:r>
            <a:r>
              <a:rPr lang="el-GR" b="1" dirty="0"/>
              <a:t>"</a:t>
            </a:r>
            <a:r>
              <a:rPr lang="el-GR" dirty="0"/>
              <a:t> (Εποχές). Τι νομίζετε ότι αντιπροσωπεύει; (Υπόδειξη: Σκεφτείτε το ως τον αριθμό των επαναλήψεων ή των "εμπειριών" που αποκτά το δίκτυο).</a:t>
            </a:r>
          </a:p>
          <a:p>
            <a:pPr>
              <a:buFont typeface="+mj-lt"/>
              <a:buAutoNum type="arabicPeriod"/>
            </a:pPr>
            <a:r>
              <a:rPr lang="el-GR" dirty="0"/>
              <a:t>Κοιτάξτε τις γραμμές που συνδέουν τους νευρώνες (κύκλους). Καθώς περνάει ο χρόνος, κάποιες γραμμές γίνονται πιο παχιές (έντονες) και κάποιες πιο αχνές. Τι πιστεύετε ότι σημαίνει αυτό για τη "μνήμη" ή τη "μάθηση" του δικτύου;</a:t>
            </a:r>
          </a:p>
          <a:p>
            <a:pPr marL="0" indent="0">
              <a:buNone/>
            </a:pPr>
            <a:endParaRPr lang="el-GR" dirty="0"/>
          </a:p>
        </p:txBody>
      </p:sp>
    </p:spTree>
    <p:extLst>
      <p:ext uri="{BB962C8B-B14F-4D97-AF65-F5344CB8AC3E}">
        <p14:creationId xmlns:p14="http://schemas.microsoft.com/office/powerpoint/2010/main" val="3643038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FC1A83-23DE-40A7-8343-7A0F9CC0E763}"/>
              </a:ext>
            </a:extLst>
          </p:cNvPr>
          <p:cNvSpPr>
            <a:spLocks noGrp="1"/>
          </p:cNvSpPr>
          <p:nvPr>
            <p:ph type="title"/>
          </p:nvPr>
        </p:nvSpPr>
        <p:spPr/>
        <p:txBody>
          <a:bodyPr/>
          <a:lstStyle/>
          <a:p>
            <a:r>
              <a:rPr lang="el-GR" dirty="0" err="1"/>
              <a:t>Ασκηση</a:t>
            </a:r>
            <a:r>
              <a:rPr lang="el-GR" dirty="0"/>
              <a:t>. </a:t>
            </a:r>
            <a:r>
              <a:rPr lang="el-GR" dirty="0" err="1"/>
              <a:t>Φαση</a:t>
            </a:r>
            <a:r>
              <a:rPr lang="el-GR" dirty="0"/>
              <a:t> 2</a:t>
            </a:r>
          </a:p>
        </p:txBody>
      </p:sp>
      <p:sp>
        <p:nvSpPr>
          <p:cNvPr id="5" name="Rectangle 2">
            <a:extLst>
              <a:ext uri="{FF2B5EF4-FFF2-40B4-BE49-F238E27FC236}">
                <a16:creationId xmlns:a16="http://schemas.microsoft.com/office/drawing/2014/main" id="{B2D8B17B-48F7-4A8C-A9E3-4FAE39C8346D}"/>
              </a:ext>
            </a:extLst>
          </p:cNvPr>
          <p:cNvSpPr>
            <a:spLocks noGrp="1" noChangeArrowheads="1"/>
          </p:cNvSpPr>
          <p:nvPr>
            <p:ph idx="1"/>
          </p:nvPr>
        </p:nvSpPr>
        <p:spPr bwMode="auto">
          <a:xfrm>
            <a:off x="838200" y="1762222"/>
            <a:ext cx="10792826"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Πατήστε το </a:t>
            </a:r>
            <a:r>
              <a:rPr kumimoji="0" lang="el-GR" altLang="el-GR" sz="1800" b="1" i="0" u="none" strike="noStrike" cap="none" normalizeH="0" baseline="0" dirty="0" err="1">
                <a:ln>
                  <a:noFill/>
                </a:ln>
                <a:solidFill>
                  <a:schemeClr val="tx1"/>
                </a:solidFill>
                <a:effectLst/>
                <a:latin typeface="Google Sans Text"/>
              </a:rPr>
              <a:t>Reset</a:t>
            </a:r>
            <a:r>
              <a:rPr kumimoji="0" lang="el-GR" altLang="el-GR" sz="1800" b="1" i="0" u="none" strike="noStrike" cap="none" normalizeH="0" baseline="0" dirty="0">
                <a:ln>
                  <a:noFill/>
                </a:ln>
                <a:solidFill>
                  <a:schemeClr val="tx1"/>
                </a:solidFill>
                <a:effectLst/>
                <a:latin typeface="Google Sans Text"/>
              </a:rPr>
              <a:t> (↺)</a:t>
            </a:r>
            <a:r>
              <a:rPr kumimoji="0" lang="el-GR" altLang="el-GR" sz="1800" b="0" i="0" u="none" strike="noStrike" cap="none" normalizeH="0" baseline="0" dirty="0">
                <a:ln>
                  <a:noFill/>
                </a:ln>
                <a:solidFill>
                  <a:schemeClr val="tx1"/>
                </a:solidFill>
                <a:effectLst/>
                <a:latin typeface="Google Sans Text"/>
              </a:rPr>
              <a:t> πριν από κάθε δοκιμή.</a:t>
            </a:r>
            <a:endParaRPr kumimoji="0" lang="el-GR" altLang="el-GR"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1" i="0" u="none" strike="noStrike" cap="none" normalizeH="0" baseline="0" dirty="0">
                <a:ln>
                  <a:noFill/>
                </a:ln>
                <a:solidFill>
                  <a:schemeClr val="tx1"/>
                </a:solidFill>
                <a:effectLst/>
                <a:latin typeface="Google Sans Text"/>
              </a:rPr>
              <a:t>Δοκιμή Α: Είναι ο "μεγαλύτερος εγκέφαλος" πάντα καλύτερος;</a:t>
            </a:r>
            <a:endParaRPr kumimoji="0" lang="el-GR" altLang="el-GR" sz="1800" b="0" i="0" u="none" strike="noStrike" cap="none" normalizeH="0" baseline="0" dirty="0">
              <a:ln>
                <a:noFill/>
              </a:ln>
              <a:solidFill>
                <a:schemeClr val="tx1"/>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Μειώστε τα "</a:t>
            </a:r>
            <a:r>
              <a:rPr kumimoji="0" lang="el-GR" altLang="el-GR" sz="1800" b="0" i="0" u="none" strike="noStrike" cap="none" normalizeH="0" baseline="0" dirty="0" err="1">
                <a:ln>
                  <a:noFill/>
                </a:ln>
                <a:solidFill>
                  <a:schemeClr val="tx1"/>
                </a:solidFill>
                <a:effectLst/>
                <a:latin typeface="Google Sans Text"/>
              </a:rPr>
              <a:t>Hidden</a:t>
            </a:r>
            <a:r>
              <a:rPr kumimoji="0" lang="el-GR" altLang="el-GR" sz="1800" b="0" i="0" u="none" strike="noStrike" cap="none" normalizeH="0" baseline="0" dirty="0">
                <a:ln>
                  <a:noFill/>
                </a:ln>
                <a:solidFill>
                  <a:schemeClr val="tx1"/>
                </a:solidFill>
                <a:effectLst/>
                <a:latin typeface="Google Sans Text"/>
              </a:rPr>
              <a:t> </a:t>
            </a:r>
            <a:r>
              <a:rPr kumimoji="0" lang="el-GR" altLang="el-GR" sz="1800" b="0" i="0" u="none" strike="noStrike" cap="none" normalizeH="0" baseline="0" dirty="0" err="1">
                <a:ln>
                  <a:noFill/>
                </a:ln>
                <a:solidFill>
                  <a:schemeClr val="tx1"/>
                </a:solidFill>
                <a:effectLst/>
                <a:latin typeface="Google Sans Text"/>
              </a:rPr>
              <a:t>Layers</a:t>
            </a:r>
            <a:r>
              <a:rPr kumimoji="0" lang="el-GR" altLang="el-GR" sz="1800" b="0" i="0" u="none" strike="noStrike" cap="none" normalizeH="0" baseline="0" dirty="0">
                <a:ln>
                  <a:noFill/>
                </a:ln>
                <a:solidFill>
                  <a:schemeClr val="tx1"/>
                </a:solidFill>
                <a:effectLst/>
                <a:latin typeface="Google Sans Text"/>
              </a:rPr>
              <a:t>" (Κρυφά Επίπεδα) από 4 σε 1 (χρησιμοποιώντας το κουμπί </a:t>
            </a:r>
            <a:r>
              <a:rPr kumimoji="0" lang="el-GR" altLang="el-GR" sz="1800" b="1" i="0" u="none" strike="noStrike" cap="none" normalizeH="0" baseline="0" dirty="0">
                <a:ln>
                  <a:noFill/>
                </a:ln>
                <a:solidFill>
                  <a:schemeClr val="tx1"/>
                </a:solidFill>
                <a:effectLst/>
                <a:latin typeface="Google Sans Text"/>
              </a:rPr>
              <a:t>–</a:t>
            </a:r>
            <a:r>
              <a:rPr kumimoji="0" lang="el-GR" altLang="el-GR" sz="1800" b="0" i="0" u="none" strike="noStrike" cap="none" normalizeH="0" baseline="0" dirty="0">
                <a:ln>
                  <a:noFill/>
                </a:ln>
                <a:solidFill>
                  <a:schemeClr val="tx1"/>
                </a:solidFill>
                <a:effectLst/>
                <a:latin typeface="Google Sans Text"/>
              </a:rPr>
              <a:t> πάνω)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και αφήστε μόνο 2 νευρώνες (κύκλους) σε αυτό το επίπεδο.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Πατήστε </a:t>
            </a:r>
            <a:r>
              <a:rPr kumimoji="0" lang="el-GR" altLang="el-GR" sz="1800" b="0" i="0" u="none" strike="noStrike" cap="none" normalizeH="0" baseline="0" dirty="0" err="1">
                <a:ln>
                  <a:noFill/>
                </a:ln>
                <a:solidFill>
                  <a:schemeClr val="tx1"/>
                </a:solidFill>
                <a:effectLst/>
                <a:latin typeface="Google Sans Text"/>
              </a:rPr>
              <a:t>Play</a:t>
            </a:r>
            <a:r>
              <a:rPr kumimoji="0" lang="el-GR" altLang="el-GR" sz="1800" b="0" i="0" u="none" strike="noStrike" cap="none" normalizeH="0" baseline="0" dirty="0">
                <a:ln>
                  <a:noFill/>
                </a:ln>
                <a:solidFill>
                  <a:schemeClr val="tx1"/>
                </a:solidFill>
                <a:effectLst/>
                <a:latin typeface="Google Sans Text"/>
              </a:rPr>
              <a:t>. Μπορεί η μηχανή να λύσει το πρόβλημα;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Τι μας λέει αυτό για τα απλά προβλήματα σε σχέση με τα πολύπλοκα συστήματα σκέψης;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1" i="0" u="none" strike="noStrike" cap="none" normalizeH="0" baseline="0" dirty="0">
                <a:ln>
                  <a:noFill/>
                </a:ln>
                <a:solidFill>
                  <a:schemeClr val="tx1"/>
                </a:solidFill>
                <a:effectLst/>
                <a:latin typeface="Google Sans Text"/>
              </a:rPr>
              <a:t>Δοκιμή Β: Ο ρόλος των ερεθισμάτων (</a:t>
            </a:r>
            <a:r>
              <a:rPr kumimoji="0" lang="el-GR" altLang="el-GR" sz="1800" b="1" i="0" u="none" strike="noStrike" cap="none" normalizeH="0" baseline="0" dirty="0" err="1">
                <a:ln>
                  <a:noFill/>
                </a:ln>
                <a:solidFill>
                  <a:schemeClr val="tx1"/>
                </a:solidFill>
                <a:effectLst/>
                <a:latin typeface="Google Sans Text"/>
              </a:rPr>
              <a:t>Features</a:t>
            </a:r>
            <a:r>
              <a:rPr kumimoji="0" lang="el-GR" altLang="el-GR" sz="1800" b="1" i="0" u="none" strike="noStrike" cap="none" normalizeH="0" baseline="0" dirty="0">
                <a:ln>
                  <a:noFill/>
                </a:ln>
                <a:solidFill>
                  <a:schemeClr val="tx1"/>
                </a:solidFill>
                <a:effectLst/>
                <a:latin typeface="Google Sans Text"/>
              </a:rPr>
              <a:t>)</a:t>
            </a:r>
            <a:endParaRPr kumimoji="0" lang="el-GR" altLang="el-GR" sz="1800" b="0" i="0" u="none" strike="noStrike" cap="none" normalizeH="0" baseline="0" dirty="0">
              <a:ln>
                <a:noFill/>
              </a:ln>
              <a:solidFill>
                <a:schemeClr val="tx1"/>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Στην ενότητα "</a:t>
            </a:r>
            <a:r>
              <a:rPr kumimoji="0" lang="el-GR" altLang="el-GR" sz="1800" b="0" i="0" u="none" strike="noStrike" cap="none" normalizeH="0" baseline="0" dirty="0" err="1">
                <a:ln>
                  <a:noFill/>
                </a:ln>
                <a:solidFill>
                  <a:schemeClr val="tx1"/>
                </a:solidFill>
                <a:effectLst/>
                <a:latin typeface="Google Sans Text"/>
              </a:rPr>
              <a:t>Features</a:t>
            </a:r>
            <a:r>
              <a:rPr kumimoji="0" lang="el-GR" altLang="el-GR" sz="1800" b="0" i="0" u="none" strike="noStrike" cap="none" normalizeH="0" baseline="0" dirty="0">
                <a:ln>
                  <a:noFill/>
                </a:ln>
                <a:solidFill>
                  <a:schemeClr val="tx1"/>
                </a:solidFill>
                <a:effectLst/>
                <a:latin typeface="Google Sans Text"/>
              </a:rPr>
              <a:t>" (στα αριστερά), το δίκτυο βλέπει μόνο τα X_1και X_2.Επιλέξτε και τα επόμενα κουτάκια</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Πατήστε </a:t>
            </a:r>
            <a:r>
              <a:rPr kumimoji="0" lang="el-GR" altLang="el-GR" sz="1800" b="0" i="0" u="none" strike="noStrike" cap="none" normalizeH="0" baseline="0" dirty="0" err="1">
                <a:ln>
                  <a:noFill/>
                </a:ln>
                <a:solidFill>
                  <a:schemeClr val="tx1"/>
                </a:solidFill>
                <a:effectLst/>
                <a:latin typeface="Google Sans Text"/>
              </a:rPr>
              <a:t>Play</a:t>
            </a:r>
            <a:r>
              <a:rPr kumimoji="0" lang="el-GR" altLang="el-GR" sz="1800" b="0" i="0" u="none" strike="noStrike" cap="none" normalizeH="0" baseline="0" dirty="0">
                <a:ln>
                  <a:noFill/>
                </a:ln>
                <a:solidFill>
                  <a:schemeClr val="tx1"/>
                </a:solidFill>
                <a:effectLst/>
                <a:latin typeface="Google Sans Text"/>
              </a:rPr>
              <a:t>. Πόσο γρήγορα έμαθε (σταμάτησε να κάνει λάθη) το δίκτυο τώρα σε σύγκριση με πριν;</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Πώς μοιάζει αυτό με το να δίνουμε σε έναν μαθητή πιο "πλούσια" ή κατάλληλα παραδείγματα</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 για να κατανοήσει μια έννοια;</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1" i="0" u="none" strike="noStrike" cap="none" normalizeH="0" baseline="0" dirty="0">
                <a:ln>
                  <a:noFill/>
                </a:ln>
                <a:solidFill>
                  <a:schemeClr val="tx1"/>
                </a:solidFill>
                <a:effectLst/>
                <a:latin typeface="Google Sans Text"/>
              </a:rPr>
              <a:t>Δοκιμή Γ: Ο θόρυβος στην τάξη (</a:t>
            </a:r>
            <a:r>
              <a:rPr kumimoji="0" lang="el-GR" altLang="el-GR" sz="1800" b="1" i="0" u="none" strike="noStrike" cap="none" normalizeH="0" baseline="0" dirty="0" err="1">
                <a:ln>
                  <a:noFill/>
                </a:ln>
                <a:solidFill>
                  <a:schemeClr val="tx1"/>
                </a:solidFill>
                <a:effectLst/>
                <a:latin typeface="Google Sans Text"/>
              </a:rPr>
              <a:t>Noise</a:t>
            </a:r>
            <a:r>
              <a:rPr kumimoji="0" lang="el-GR" altLang="el-GR" sz="1800" b="1" i="0" u="none" strike="noStrike" cap="none" normalizeH="0" baseline="0" dirty="0">
                <a:ln>
                  <a:noFill/>
                </a:ln>
                <a:solidFill>
                  <a:schemeClr val="tx1"/>
                </a:solidFill>
                <a:effectLst/>
                <a:latin typeface="Google Sans Text"/>
              </a:rPr>
              <a:t>)</a:t>
            </a:r>
            <a:endParaRPr kumimoji="0" lang="el-GR" altLang="el-GR" sz="1800" b="0" i="0" u="none" strike="noStrike" cap="none" normalizeH="0" baseline="0" dirty="0">
              <a:ln>
                <a:noFill/>
              </a:ln>
              <a:solidFill>
                <a:schemeClr val="tx1"/>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Βάλτε την παράμετρο </a:t>
            </a:r>
            <a:r>
              <a:rPr kumimoji="0" lang="el-GR" altLang="el-GR" sz="1800" b="1" i="0" u="none" strike="noStrike" cap="none" normalizeH="0" baseline="0" dirty="0">
                <a:ln>
                  <a:noFill/>
                </a:ln>
                <a:solidFill>
                  <a:schemeClr val="tx1"/>
                </a:solidFill>
                <a:effectLst/>
                <a:latin typeface="Google Sans Text"/>
              </a:rPr>
              <a:t>"</a:t>
            </a:r>
            <a:r>
              <a:rPr kumimoji="0" lang="el-GR" altLang="el-GR" sz="1800" b="1" i="0" u="none" strike="noStrike" cap="none" normalizeH="0" baseline="0" dirty="0" err="1">
                <a:ln>
                  <a:noFill/>
                </a:ln>
                <a:solidFill>
                  <a:schemeClr val="tx1"/>
                </a:solidFill>
                <a:effectLst/>
                <a:latin typeface="Google Sans Text"/>
              </a:rPr>
              <a:t>Noise</a:t>
            </a:r>
            <a:r>
              <a:rPr kumimoji="0" lang="el-GR" altLang="el-GR" sz="1800" b="1" i="0" u="none" strike="noStrike" cap="none" normalizeH="0" baseline="0" dirty="0">
                <a:ln>
                  <a:noFill/>
                </a:ln>
                <a:solidFill>
                  <a:schemeClr val="tx1"/>
                </a:solidFill>
                <a:effectLst/>
                <a:latin typeface="Google Sans Text"/>
              </a:rPr>
              <a:t>"</a:t>
            </a:r>
            <a:r>
              <a:rPr kumimoji="0" lang="el-GR" altLang="el-GR" sz="1800" b="0" i="0" u="none" strike="noStrike" cap="none" normalizeH="0" baseline="0" dirty="0">
                <a:ln>
                  <a:noFill/>
                </a:ln>
                <a:solidFill>
                  <a:schemeClr val="tx1"/>
                </a:solidFill>
                <a:effectLst/>
                <a:latin typeface="Google Sans Text"/>
              </a:rPr>
              <a:t> (πάνω δεξιά) στο 50. Αυτό σημαίνει ότι τα δεδομένα που "βλέπει" η μηχανή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είναι μπερδεμένα και γεμάτα λάθη (πορτοκαλί τελείες ανάμεσα σε μπλε). </a:t>
            </a: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a:ln>
                  <a:noFill/>
                </a:ln>
                <a:solidFill>
                  <a:schemeClr val="tx1"/>
                </a:solidFill>
                <a:effectLst/>
                <a:latin typeface="Google Sans Text"/>
              </a:rPr>
              <a:t>Πατήστε </a:t>
            </a:r>
            <a:r>
              <a:rPr kumimoji="0" lang="el-GR" altLang="el-GR" sz="1800" b="0" i="0" u="none" strike="noStrike" cap="none" normalizeH="0" baseline="0" dirty="0" err="1">
                <a:ln>
                  <a:noFill/>
                </a:ln>
                <a:solidFill>
                  <a:schemeClr val="tx1"/>
                </a:solidFill>
                <a:effectLst/>
                <a:latin typeface="Google Sans Text"/>
              </a:rPr>
              <a:t>Play</a:t>
            </a:r>
            <a:r>
              <a:rPr kumimoji="0" lang="el-GR" altLang="el-GR" sz="1800" b="0" i="0" u="none" strike="noStrike" cap="none" normalizeH="0" baseline="0" dirty="0">
                <a:ln>
                  <a:noFill/>
                </a:ln>
                <a:solidFill>
                  <a:schemeClr val="tx1"/>
                </a:solidFill>
                <a:effectLst/>
                <a:latin typeface="Google Sans Text"/>
              </a:rPr>
              <a:t>. Πώς αντιδρά το δίκτυο στις εξαιρέσεις και τα λάθη;</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58842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FC1A83-23DE-40A7-8343-7A0F9CC0E763}"/>
              </a:ext>
            </a:extLst>
          </p:cNvPr>
          <p:cNvSpPr>
            <a:spLocks noGrp="1"/>
          </p:cNvSpPr>
          <p:nvPr>
            <p:ph type="title"/>
          </p:nvPr>
        </p:nvSpPr>
        <p:spPr/>
        <p:txBody>
          <a:bodyPr/>
          <a:lstStyle/>
          <a:p>
            <a:r>
              <a:rPr lang="el-GR" dirty="0" err="1"/>
              <a:t>Ασκηση</a:t>
            </a:r>
            <a:r>
              <a:rPr lang="el-GR" dirty="0"/>
              <a:t>. </a:t>
            </a:r>
            <a:r>
              <a:rPr lang="el-GR" dirty="0" err="1"/>
              <a:t>Φαση</a:t>
            </a:r>
            <a:r>
              <a:rPr lang="el-GR" dirty="0"/>
              <a:t> 3</a:t>
            </a:r>
          </a:p>
        </p:txBody>
      </p:sp>
      <p:sp>
        <p:nvSpPr>
          <p:cNvPr id="3" name="Rectangle 1">
            <a:extLst>
              <a:ext uri="{FF2B5EF4-FFF2-40B4-BE49-F238E27FC236}">
                <a16:creationId xmlns:a16="http://schemas.microsoft.com/office/drawing/2014/main" id="{7DDE8799-630D-4CCD-B49D-FF360DE4846D}"/>
              </a:ext>
            </a:extLst>
          </p:cNvPr>
          <p:cNvSpPr>
            <a:spLocks noGrp="1" noChangeArrowheads="1"/>
          </p:cNvSpPr>
          <p:nvPr>
            <p:ph idx="1"/>
          </p:nvPr>
        </p:nvSpPr>
        <p:spPr bwMode="auto">
          <a:xfrm>
            <a:off x="838200" y="2326475"/>
            <a:ext cx="1066945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1" i="0" u="none" strike="noStrike" cap="none" normalizeH="0" baseline="0" dirty="0">
                <a:ln>
                  <a:noFill/>
                </a:ln>
                <a:solidFill>
                  <a:schemeClr val="tx1"/>
                </a:solidFill>
                <a:effectLst/>
                <a:latin typeface="Arial" panose="020B0604020202020204" pitchFamily="34" charset="0"/>
              </a:rPr>
              <a:t>Η διαδικασία της μάθησης:</a:t>
            </a:r>
            <a:r>
              <a:rPr kumimoji="0" lang="el-GR" altLang="el-GR" sz="1800" b="0" i="0" u="none" strike="noStrike" cap="none" normalizeH="0" baseline="0" dirty="0">
                <a:ln>
                  <a:noFill/>
                </a:ln>
                <a:solidFill>
                  <a:schemeClr val="tx1"/>
                </a:solidFill>
                <a:effectLst/>
                <a:latin typeface="Arial" panose="020B0604020202020204" pitchFamily="34" charset="0"/>
              </a:rPr>
              <a:t> Η μηχανή μαθαίνει μέσα από τη μέθοδο "Δοκιμή και Πλάνη"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(αναγνωρίζει το λάθος της και προσαρμόζει τα "βάρη" των συνάψεών της).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Πόσο σημαντικό είναι το "λάθος" στην ανθρώπινη μαθησιακή διαδικασία και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πώς πρέπει να το αντιμετωπίζει ένας εκπαιδευτικός;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1" i="0" u="none" strike="noStrike" cap="none" normalizeH="0" baseline="0" dirty="0">
                <a:ln>
                  <a:noFill/>
                </a:ln>
                <a:solidFill>
                  <a:schemeClr val="tx1"/>
                </a:solidFill>
                <a:effectLst/>
                <a:latin typeface="Arial" panose="020B0604020202020204" pitchFamily="34" charset="0"/>
              </a:rPr>
              <a:t>Το πρόβλημα του "Μαύρου Κουτιού" (</a:t>
            </a:r>
            <a:r>
              <a:rPr kumimoji="0" lang="el-GR" altLang="el-GR" sz="1800" b="1" i="0" u="none" strike="noStrike" cap="none" normalizeH="0" baseline="0" dirty="0" err="1">
                <a:ln>
                  <a:noFill/>
                </a:ln>
                <a:solidFill>
                  <a:schemeClr val="tx1"/>
                </a:solidFill>
                <a:effectLst/>
                <a:latin typeface="Arial" panose="020B0604020202020204" pitchFamily="34" charset="0"/>
              </a:rPr>
              <a:t>Black</a:t>
            </a:r>
            <a:r>
              <a:rPr kumimoji="0" lang="el-GR" altLang="el-GR" sz="1800" b="1" i="0" u="none" strike="noStrike" cap="none" normalizeH="0" baseline="0" dirty="0">
                <a:ln>
                  <a:noFill/>
                </a:ln>
                <a:solidFill>
                  <a:schemeClr val="tx1"/>
                </a:solidFill>
                <a:effectLst/>
                <a:latin typeface="Arial" panose="020B0604020202020204" pitchFamily="34" charset="0"/>
              </a:rPr>
              <a:t> </a:t>
            </a:r>
            <a:r>
              <a:rPr kumimoji="0" lang="el-GR" altLang="el-GR" sz="1800" b="1" i="0" u="none" strike="noStrike" cap="none" normalizeH="0" baseline="0" dirty="0" err="1">
                <a:ln>
                  <a:noFill/>
                </a:ln>
                <a:solidFill>
                  <a:schemeClr val="tx1"/>
                </a:solidFill>
                <a:effectLst/>
                <a:latin typeface="Arial" panose="020B0604020202020204" pitchFamily="34" charset="0"/>
              </a:rPr>
              <a:t>Box</a:t>
            </a:r>
            <a:r>
              <a:rPr kumimoji="0" lang="el-GR" altLang="el-GR" sz="1800" b="1" i="0" u="none" strike="noStrike" cap="none" normalizeH="0" baseline="0" dirty="0">
                <a:ln>
                  <a:noFill/>
                </a:ln>
                <a:solidFill>
                  <a:schemeClr val="tx1"/>
                </a:solidFill>
                <a:effectLst/>
                <a:latin typeface="Arial" panose="020B0604020202020204" pitchFamily="34" charset="0"/>
              </a:rPr>
              <a:t>):</a:t>
            </a:r>
            <a:r>
              <a:rPr kumimoji="0" lang="el-GR" altLang="el-GR" sz="1800" b="0" i="0" u="none" strike="noStrike" cap="none" normalizeH="0" baseline="0" dirty="0">
                <a:ln>
                  <a:noFill/>
                </a:ln>
                <a:solidFill>
                  <a:schemeClr val="tx1"/>
                </a:solidFill>
                <a:effectLst/>
                <a:latin typeface="Arial" panose="020B0604020202020204" pitchFamily="34" charset="0"/>
              </a:rPr>
              <a:t> Κοιτάζοντας τα περίπλοκα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μεσαία επίπεδα (</a:t>
            </a:r>
            <a:r>
              <a:rPr kumimoji="0" lang="el-GR" altLang="el-GR" sz="1800" b="0" i="0" u="none" strike="noStrike" cap="none" normalizeH="0" baseline="0" dirty="0" err="1">
                <a:ln>
                  <a:noFill/>
                </a:ln>
                <a:solidFill>
                  <a:schemeClr val="tx1"/>
                </a:solidFill>
                <a:effectLst/>
                <a:latin typeface="Arial" panose="020B0604020202020204" pitchFamily="34" charset="0"/>
              </a:rPr>
              <a:t>Hidden</a:t>
            </a:r>
            <a:r>
              <a:rPr kumimoji="0" lang="el-GR" altLang="el-GR" sz="1800" b="0" i="0" u="none" strike="noStrike" cap="none" normalizeH="0" baseline="0" dirty="0">
                <a:ln>
                  <a:noFill/>
                </a:ln>
                <a:solidFill>
                  <a:schemeClr val="tx1"/>
                </a:solidFill>
                <a:effectLst/>
                <a:latin typeface="Arial" panose="020B0604020202020204" pitchFamily="34" charset="0"/>
              </a:rPr>
              <a:t> </a:t>
            </a:r>
            <a:r>
              <a:rPr kumimoji="0" lang="el-GR" altLang="el-GR" sz="1800" b="0" i="0" u="none" strike="noStrike" cap="none" normalizeH="0" baseline="0" dirty="0" err="1">
                <a:ln>
                  <a:noFill/>
                </a:ln>
                <a:solidFill>
                  <a:schemeClr val="tx1"/>
                </a:solidFill>
                <a:effectLst/>
                <a:latin typeface="Arial" panose="020B0604020202020204" pitchFamily="34" charset="0"/>
              </a:rPr>
              <a:t>Layers</a:t>
            </a:r>
            <a:r>
              <a:rPr kumimoji="0" lang="el-GR" altLang="el-GR" sz="1800" b="0" i="0" u="none" strike="noStrike" cap="none" normalizeH="0" baseline="0" dirty="0">
                <a:ln>
                  <a:noFill/>
                </a:ln>
                <a:solidFill>
                  <a:schemeClr val="tx1"/>
                </a:solidFill>
                <a:effectLst/>
                <a:latin typeface="Arial" panose="020B0604020202020204" pitchFamily="34" charset="0"/>
              </a:rPr>
              <a:t>), μπορούμε να καταλάβουμε </a:t>
            </a:r>
            <a:r>
              <a:rPr kumimoji="0" lang="el-GR" altLang="el-GR" sz="1800" b="0" i="1" u="none" strike="noStrike" cap="none" normalizeH="0" baseline="0" dirty="0">
                <a:ln>
                  <a:noFill/>
                </a:ln>
                <a:solidFill>
                  <a:schemeClr val="tx1"/>
                </a:solidFill>
                <a:effectLst/>
                <a:latin typeface="Arial" panose="020B0604020202020204" pitchFamily="34" charset="0"/>
              </a:rPr>
              <a:t>ακριβώς</a:t>
            </a:r>
            <a:r>
              <a:rPr kumimoji="0" lang="el-GR" altLang="el-GR" sz="1800" b="0" i="0" u="none" strike="noStrike" cap="none" normalizeH="0" baseline="0" dirty="0">
                <a:ln>
                  <a:noFill/>
                </a:ln>
                <a:solidFill>
                  <a:schemeClr val="tx1"/>
                </a:solidFill>
                <a:effectLst/>
                <a:latin typeface="Arial" panose="020B0604020202020204" pitchFamily="34" charset="0"/>
              </a:rPr>
              <a:t> πώς σκέφτεται η μηχανή</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για να πάρει την τελική απόφαση;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Τι προκλήσεις δημιουργεί αυτό αν αφήσουμε μια τέτοια μηχανή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να βαθμολογεί μαθητές ή να αποφασίζει για αυτούς;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1" i="0" u="none" strike="noStrike" cap="none" normalizeH="0" baseline="0" dirty="0">
                <a:ln>
                  <a:noFill/>
                </a:ln>
                <a:solidFill>
                  <a:schemeClr val="tx1"/>
                </a:solidFill>
                <a:effectLst/>
                <a:latin typeface="Arial" panose="020B0604020202020204" pitchFamily="34" charset="0"/>
              </a:rPr>
              <a:t>Ποιότητα δεδομένων:</a:t>
            </a:r>
            <a:r>
              <a:rPr kumimoji="0" lang="el-GR" altLang="el-GR" sz="1800" b="0" i="0" u="none" strike="noStrike" cap="none" normalizeH="0" baseline="0" dirty="0">
                <a:ln>
                  <a:noFill/>
                </a:ln>
                <a:solidFill>
                  <a:schemeClr val="tx1"/>
                </a:solidFill>
                <a:effectLst/>
                <a:latin typeface="Arial" panose="020B0604020202020204" pitchFamily="34" charset="0"/>
              </a:rPr>
              <a:t> Είδαμε ότι αν τα δεδομένα έχουν πολύ θόρυβο (λάθη), η μηχανή μπερδεύεται.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Αν ένα γλωσσικό μοντέλο εκπαιδευτεί με κείμενα που περιέχουν προκαταλήψεις ή στερεότυπα, </a:t>
            </a:r>
          </a:p>
          <a:p>
            <a:pPr marL="0" marR="0" lvl="0" indent="0" algn="l" defTabSz="914400" rtl="0" eaLnBrk="0" fontAlgn="base" latinLnBrk="0" hangingPunct="0">
              <a:lnSpc>
                <a:spcPct val="100000"/>
              </a:lnSpc>
              <a:spcBef>
                <a:spcPct val="0"/>
              </a:spcBef>
              <a:spcAft>
                <a:spcPct val="0"/>
              </a:spcAft>
              <a:buClrTx/>
              <a:buSzTx/>
              <a:buNone/>
              <a:tabLst/>
            </a:pPr>
            <a:r>
              <a:rPr kumimoji="0" lang="el-GR" altLang="el-GR" sz="1800" b="0" i="0" u="none" strike="noStrike" cap="none" normalizeH="0" baseline="0" dirty="0">
                <a:ln>
                  <a:noFill/>
                </a:ln>
                <a:solidFill>
                  <a:schemeClr val="tx1"/>
                </a:solidFill>
                <a:effectLst/>
                <a:latin typeface="Arial" panose="020B0604020202020204" pitchFamily="34" charset="0"/>
              </a:rPr>
              <a:t>τι είδους "αποφάσεις" θα μάθει να βγάζει στην έξοδό του;</a:t>
            </a:r>
          </a:p>
        </p:txBody>
      </p:sp>
    </p:spTree>
    <p:extLst>
      <p:ext uri="{BB962C8B-B14F-4D97-AF65-F5344CB8AC3E}">
        <p14:creationId xmlns:p14="http://schemas.microsoft.com/office/powerpoint/2010/main" val="35907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519ED7-FC43-47DD-9BF2-9F2E1EB8152B}"/>
              </a:ext>
            </a:extLst>
          </p:cNvPr>
          <p:cNvSpPr>
            <a:spLocks noGrp="1"/>
          </p:cNvSpPr>
          <p:nvPr>
            <p:ph type="title"/>
          </p:nvPr>
        </p:nvSpPr>
        <p:spPr/>
        <p:txBody>
          <a:bodyPr/>
          <a:lstStyle/>
          <a:p>
            <a:r>
              <a:rPr lang="el-GR" dirty="0"/>
              <a:t>Μεγάλα Γλωσσικά Μοντέλα</a:t>
            </a:r>
          </a:p>
        </p:txBody>
      </p:sp>
      <p:sp>
        <p:nvSpPr>
          <p:cNvPr id="3" name="Θέση περιεχομένου 2">
            <a:extLst>
              <a:ext uri="{FF2B5EF4-FFF2-40B4-BE49-F238E27FC236}">
                <a16:creationId xmlns:a16="http://schemas.microsoft.com/office/drawing/2014/main" id="{572FB499-7702-43FB-99D8-19E6E33D4C96}"/>
              </a:ext>
            </a:extLst>
          </p:cNvPr>
          <p:cNvSpPr>
            <a:spLocks noGrp="1"/>
          </p:cNvSpPr>
          <p:nvPr>
            <p:ph idx="1"/>
          </p:nvPr>
        </p:nvSpPr>
        <p:spPr/>
        <p:txBody>
          <a:bodyPr/>
          <a:lstStyle/>
          <a:p>
            <a:endParaRPr lang="el-GR"/>
          </a:p>
        </p:txBody>
      </p:sp>
    </p:spTree>
    <p:extLst>
      <p:ext uri="{BB962C8B-B14F-4D97-AF65-F5344CB8AC3E}">
        <p14:creationId xmlns:p14="http://schemas.microsoft.com/office/powerpoint/2010/main" val="2299832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BFDB6F80-4A1C-8E4C-189F-BB40862595A2}"/>
              </a:ext>
            </a:extLst>
          </p:cNvPr>
          <p:cNvSpPr>
            <a:spLocks noGrp="1"/>
          </p:cNvSpPr>
          <p:nvPr>
            <p:ph type="title"/>
          </p:nvPr>
        </p:nvSpPr>
        <p:spPr/>
        <p:txBody>
          <a:bodyPr/>
          <a:lstStyle/>
          <a:p>
            <a:r>
              <a:rPr lang="el-GR" dirty="0"/>
              <a:t>Πώς εκπαιδεύονται τα </a:t>
            </a:r>
            <a:r>
              <a:rPr lang="en-US" dirty="0"/>
              <a:t>LLMs</a:t>
            </a:r>
            <a:endParaRPr lang="el-GR" dirty="0"/>
          </a:p>
        </p:txBody>
      </p:sp>
      <p:sp>
        <p:nvSpPr>
          <p:cNvPr id="6" name="Θέση περιεχομένου 5">
            <a:extLst>
              <a:ext uri="{FF2B5EF4-FFF2-40B4-BE49-F238E27FC236}">
                <a16:creationId xmlns:a16="http://schemas.microsoft.com/office/drawing/2014/main" id="{4701A69F-F298-1636-2C8B-A19796B6FB83}"/>
              </a:ext>
            </a:extLst>
          </p:cNvPr>
          <p:cNvSpPr>
            <a:spLocks noGrp="1"/>
          </p:cNvSpPr>
          <p:nvPr>
            <p:ph idx="1"/>
          </p:nvPr>
        </p:nvSpPr>
        <p:spPr/>
        <p:txBody>
          <a:bodyPr>
            <a:normAutofit/>
          </a:bodyPr>
          <a:lstStyle/>
          <a:p>
            <a:pPr marL="109728" indent="0">
              <a:buNone/>
            </a:pPr>
            <a:r>
              <a:rPr lang="el-GR" dirty="0"/>
              <a:t>Μοιάζουν με ένα παιδί που θέλεις να μάθει, να διαβάζει και να καταλαβαίνει τον κόσμο. </a:t>
            </a:r>
            <a:r>
              <a:rPr lang="el-GR" b="1" dirty="0"/>
              <a:t>Όμως δεν του μαθαίνεις από την αρχή κανόνες γραμματικής.</a:t>
            </a:r>
            <a:r>
              <a:rPr lang="el-GR" dirty="0"/>
              <a:t> Απλά του δίνεις εκατομμύρια βιβλία να διαβάσει. Διαβάζοντας τόσο πολύ, το παιδί αρχίζει μόνο του να </a:t>
            </a:r>
            <a:r>
              <a:rPr lang="el-GR" dirty="0">
                <a:highlight>
                  <a:srgbClr val="FFFF00"/>
                </a:highlight>
              </a:rPr>
              <a:t>καταλαβαίνει</a:t>
            </a:r>
            <a:r>
              <a:rPr lang="el-GR" dirty="0"/>
              <a:t>:</a:t>
            </a:r>
          </a:p>
          <a:p>
            <a:r>
              <a:rPr lang="el-GR" dirty="0"/>
              <a:t>Πώς σχηματίζονται οι προτάσεις.</a:t>
            </a:r>
          </a:p>
          <a:p>
            <a:r>
              <a:rPr lang="el-GR" dirty="0"/>
              <a:t>Ποιες λέξεις συνήθως πάνε μαζί.</a:t>
            </a:r>
          </a:p>
          <a:p>
            <a:r>
              <a:rPr lang="el-GR" dirty="0"/>
              <a:t>Τι σημαίνουν οι λέξεις ανάλογα με τα </a:t>
            </a:r>
            <a:r>
              <a:rPr lang="el-GR" dirty="0" err="1"/>
              <a:t>συμφραζόμενα</a:t>
            </a:r>
            <a:r>
              <a:rPr lang="el-GR" dirty="0"/>
              <a:t>.</a:t>
            </a:r>
          </a:p>
          <a:p>
            <a:pPr marL="109728" indent="0">
              <a:buNone/>
            </a:pPr>
            <a:r>
              <a:rPr lang="el-GR" dirty="0"/>
              <a:t>Αυτή ακριβώς είναι η (προ-)εκπαίδευση: </a:t>
            </a:r>
            <a:r>
              <a:rPr lang="el-GR" b="1" dirty="0"/>
              <a:t>το μοντέλο «διαβάζει» τεράστιες ποσότητες κειμένου και </a:t>
            </a:r>
            <a:r>
              <a:rPr lang="el-GR" b="1" dirty="0">
                <a:highlight>
                  <a:srgbClr val="FFFF00"/>
                </a:highlight>
              </a:rPr>
              <a:t>μαθαίνει </a:t>
            </a:r>
            <a:r>
              <a:rPr lang="el-GR" b="1" dirty="0"/>
              <a:t>μόνο του τη γλώσσα.</a:t>
            </a:r>
            <a:endParaRPr lang="el-GR" dirty="0"/>
          </a:p>
          <a:p>
            <a:endParaRPr lang="el-GR" dirty="0"/>
          </a:p>
        </p:txBody>
      </p:sp>
    </p:spTree>
    <p:extLst>
      <p:ext uri="{BB962C8B-B14F-4D97-AF65-F5344CB8AC3E}">
        <p14:creationId xmlns:p14="http://schemas.microsoft.com/office/powerpoint/2010/main" val="909595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A48708-776F-75F3-60FF-DAC2FEF1CAED}"/>
              </a:ext>
            </a:extLst>
          </p:cNvPr>
          <p:cNvSpPr>
            <a:spLocks noGrp="1"/>
          </p:cNvSpPr>
          <p:nvPr>
            <p:ph type="title"/>
          </p:nvPr>
        </p:nvSpPr>
        <p:spPr/>
        <p:txBody>
          <a:bodyPr>
            <a:normAutofit fontScale="90000"/>
          </a:bodyPr>
          <a:lstStyle/>
          <a:p>
            <a:r>
              <a:rPr lang="el-GR" dirty="0"/>
              <a:t>Ο Μηχανισμός: Πρόβλεψη Επόμενης Λέξης - Παράδειγμα</a:t>
            </a:r>
          </a:p>
        </p:txBody>
      </p:sp>
      <p:sp>
        <p:nvSpPr>
          <p:cNvPr id="3" name="Θέση περιεχομένου 2">
            <a:extLst>
              <a:ext uri="{FF2B5EF4-FFF2-40B4-BE49-F238E27FC236}">
                <a16:creationId xmlns:a16="http://schemas.microsoft.com/office/drawing/2014/main" id="{76567DF7-7B93-5E76-97C7-4F9EADC693A0}"/>
              </a:ext>
            </a:extLst>
          </p:cNvPr>
          <p:cNvSpPr>
            <a:spLocks noGrp="1"/>
          </p:cNvSpPr>
          <p:nvPr>
            <p:ph idx="1"/>
          </p:nvPr>
        </p:nvSpPr>
        <p:spPr/>
        <p:txBody>
          <a:bodyPr>
            <a:normAutofit lnSpcReduction="10000"/>
          </a:bodyPr>
          <a:lstStyle/>
          <a:p>
            <a:pPr>
              <a:buNone/>
            </a:pPr>
            <a:r>
              <a:rPr lang="el-GR" sz="1600" dirty="0"/>
              <a:t>Το (κάθε) μοντέλο εκπαιδεύεται με μια απλή αλλά πανίσχυρη άσκηση: </a:t>
            </a:r>
            <a:r>
              <a:rPr lang="el-GR" sz="1600" b="1" dirty="0"/>
              <a:t>προσπαθεί να προβλέψει την επόμενη λέξη σε μια πρόταση.</a:t>
            </a:r>
            <a:endParaRPr lang="el-GR" sz="1600" dirty="0"/>
          </a:p>
          <a:p>
            <a:pPr>
              <a:buNone/>
            </a:pPr>
            <a:r>
              <a:rPr lang="el-GR" sz="1600" dirty="0"/>
              <a:t>Ας πούμε ότι το μοντέλο βλέπει την πρόταση:</a:t>
            </a:r>
          </a:p>
          <a:p>
            <a:pPr>
              <a:buNone/>
            </a:pPr>
            <a:r>
              <a:rPr lang="el-GR" sz="1600" dirty="0"/>
              <a:t>«Η γάτα κάθεται στο _____ .»</a:t>
            </a:r>
          </a:p>
          <a:p>
            <a:pPr>
              <a:buNone/>
            </a:pPr>
            <a:r>
              <a:rPr lang="el-GR" sz="1600" b="1" dirty="0"/>
              <a:t>Βήμα 1:</a:t>
            </a:r>
            <a:r>
              <a:rPr lang="el-GR" sz="1600" dirty="0"/>
              <a:t> Το μοντέλο «διαβάζει» τις λέξεις: «Η», «γάτα», «κάθεται», «στο».</a:t>
            </a:r>
          </a:p>
          <a:p>
            <a:pPr>
              <a:buNone/>
            </a:pPr>
            <a:r>
              <a:rPr lang="el-GR" sz="1600" b="1" dirty="0"/>
              <a:t>Βήμα 2:</a:t>
            </a:r>
            <a:r>
              <a:rPr lang="el-GR" sz="1600" dirty="0"/>
              <a:t> Κάνει μια πρόβλεψη. Σκέφτεται (στατιστικά):</a:t>
            </a:r>
          </a:p>
          <a:p>
            <a:pPr>
              <a:buFont typeface="Arial" panose="020B0604020202020204" pitchFamily="34" charset="0"/>
              <a:buChar char="•"/>
            </a:pPr>
            <a:r>
              <a:rPr lang="el-GR" sz="1600" dirty="0"/>
              <a:t>Πιθανότητα 70%: «χαλί»</a:t>
            </a:r>
          </a:p>
          <a:p>
            <a:pPr>
              <a:buFont typeface="Arial" panose="020B0604020202020204" pitchFamily="34" charset="0"/>
              <a:buChar char="•"/>
            </a:pPr>
            <a:r>
              <a:rPr lang="el-GR" sz="1600" dirty="0"/>
              <a:t>Πιθανότητα 20%: «καναπέ»</a:t>
            </a:r>
          </a:p>
          <a:p>
            <a:pPr>
              <a:buFont typeface="Arial" panose="020B0604020202020204" pitchFamily="34" charset="0"/>
              <a:buChar char="•"/>
            </a:pPr>
            <a:r>
              <a:rPr lang="el-GR" sz="1600" dirty="0"/>
              <a:t>Πιθανότητα 5%: «πάτωμα»</a:t>
            </a:r>
          </a:p>
          <a:p>
            <a:pPr>
              <a:buFont typeface="Arial" panose="020B0604020202020204" pitchFamily="34" charset="0"/>
              <a:buChar char="•"/>
            </a:pPr>
            <a:r>
              <a:rPr lang="el-GR" sz="1600" dirty="0"/>
              <a:t>Πιθανότητα 5%: άλλες λέξεις</a:t>
            </a:r>
          </a:p>
          <a:p>
            <a:pPr>
              <a:buNone/>
            </a:pPr>
            <a:r>
              <a:rPr lang="el-GR" sz="1600" b="1" dirty="0"/>
              <a:t>Βήμα 3:</a:t>
            </a:r>
            <a:r>
              <a:rPr lang="el-GR" sz="1600" dirty="0"/>
              <a:t> Το μοντέλο κοιτάζει την </a:t>
            </a:r>
            <a:r>
              <a:rPr lang="el-GR" sz="1600" b="1" dirty="0"/>
              <a:t>πραγματική επόμενη λέξη</a:t>
            </a:r>
            <a:r>
              <a:rPr lang="el-GR" sz="1600" dirty="0"/>
              <a:t> (ας πούμε ότι ήταν «χαλί»).</a:t>
            </a:r>
          </a:p>
          <a:p>
            <a:pPr>
              <a:buNone/>
            </a:pPr>
            <a:r>
              <a:rPr lang="el-GR" sz="1600" b="1" dirty="0"/>
              <a:t>Βήμα 4:</a:t>
            </a:r>
            <a:r>
              <a:rPr lang="el-GR" sz="1600" dirty="0"/>
              <a:t> Συγκρίνει την πρόβλεψή του με την πραγματικότητα. Είχε δώσει 70% στο «χαλί»; Μπράβο! Αν είχε δώσει 5%, τότε έκανε λάθος.</a:t>
            </a:r>
          </a:p>
          <a:p>
            <a:pPr>
              <a:buNone/>
            </a:pPr>
            <a:r>
              <a:rPr lang="el-GR" sz="1600" b="1" dirty="0"/>
              <a:t>Βήμα 5:</a:t>
            </a:r>
            <a:r>
              <a:rPr lang="el-GR" sz="1600" dirty="0"/>
              <a:t> Το μοντέλο </a:t>
            </a:r>
            <a:r>
              <a:rPr lang="el-GR" sz="1600" b="1" dirty="0"/>
              <a:t>διορθώνει ελαφρώς</a:t>
            </a:r>
            <a:r>
              <a:rPr lang="el-GR" sz="1600" dirty="0"/>
              <a:t> τα εσωτερικά του βάρη (τους νευρώνες του) ώστε την επόμενη φορά να είναι πιο ακριβές.</a:t>
            </a:r>
          </a:p>
          <a:p>
            <a:pPr>
              <a:buNone/>
            </a:pPr>
            <a:r>
              <a:rPr lang="el-GR" sz="1600" dirty="0"/>
              <a:t>Αυτό το κάνει </a:t>
            </a:r>
            <a:r>
              <a:rPr lang="el-GR" sz="1600" b="1" dirty="0"/>
              <a:t>δισεκατομμύρια φορές</a:t>
            </a:r>
            <a:r>
              <a:rPr lang="el-GR" sz="1600" dirty="0"/>
              <a:t>, με </a:t>
            </a:r>
            <a:r>
              <a:rPr lang="el-GR" sz="1600" b="1" dirty="0"/>
              <a:t>δισεκατομμύρια προτάσεις</a:t>
            </a:r>
            <a:r>
              <a:rPr lang="el-GR" sz="1600" dirty="0"/>
              <a:t>. Σιγά-σιγά, οι προβλέψεις του γίνονται όλο και καλύτερες.</a:t>
            </a:r>
          </a:p>
        </p:txBody>
      </p:sp>
    </p:spTree>
    <p:extLst>
      <p:ext uri="{BB962C8B-B14F-4D97-AF65-F5344CB8AC3E}">
        <p14:creationId xmlns:p14="http://schemas.microsoft.com/office/powerpoint/2010/main" val="3194085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A0947B-E725-C9D1-A116-54D46937F809}"/>
              </a:ext>
            </a:extLst>
          </p:cNvPr>
          <p:cNvSpPr>
            <a:spLocks noGrp="1"/>
          </p:cNvSpPr>
          <p:nvPr>
            <p:ph type="title"/>
          </p:nvPr>
        </p:nvSpPr>
        <p:spPr>
          <a:xfrm>
            <a:off x="609600" y="1143000"/>
            <a:ext cx="10972800" cy="1066800"/>
          </a:xfrm>
        </p:spPr>
        <p:txBody>
          <a:bodyPr anchor="ctr">
            <a:normAutofit/>
          </a:bodyPr>
          <a:lstStyle/>
          <a:p>
            <a:r>
              <a:rPr lang="el-GR" dirty="0"/>
              <a:t>Ο Μηχανισμός: Πρόβλεψη Επόμενης Λέξης</a:t>
            </a:r>
          </a:p>
        </p:txBody>
      </p:sp>
      <p:sp>
        <p:nvSpPr>
          <p:cNvPr id="3" name="Θέση περιεχομένου 2">
            <a:extLst>
              <a:ext uri="{FF2B5EF4-FFF2-40B4-BE49-F238E27FC236}">
                <a16:creationId xmlns:a16="http://schemas.microsoft.com/office/drawing/2014/main" id="{2E25C98B-107B-9ED1-CDF8-4C340DFD6BF0}"/>
              </a:ext>
            </a:extLst>
          </p:cNvPr>
          <p:cNvSpPr>
            <a:spLocks noGrp="1"/>
          </p:cNvSpPr>
          <p:nvPr>
            <p:ph sz="half" idx="1"/>
          </p:nvPr>
        </p:nvSpPr>
        <p:spPr>
          <a:xfrm>
            <a:off x="609600" y="2249425"/>
            <a:ext cx="5384800" cy="4341875"/>
          </a:xfrm>
        </p:spPr>
        <p:txBody>
          <a:bodyPr>
            <a:normAutofit/>
          </a:bodyPr>
          <a:lstStyle/>
          <a:p>
            <a:pPr marL="109728" indent="0">
              <a:lnSpc>
                <a:spcPct val="90000"/>
              </a:lnSpc>
              <a:buNone/>
            </a:pPr>
            <a:r>
              <a:rPr lang="el-GR" sz="1700" dirty="0"/>
              <a:t>Οπότε αφού το μοντέλο έχει εκπαιδευτή, </a:t>
            </a:r>
            <a:r>
              <a:rPr lang="el-GR" sz="1700" b="1" dirty="0">
                <a:effectLst/>
              </a:rPr>
              <a:t>προβλέπει μία λέξη κάθε φορά ώστε να απαντήσει:</a:t>
            </a:r>
            <a:r>
              <a:rPr lang="el-GR" sz="1700" dirty="0">
                <a:effectLst/>
              </a:rPr>
              <a:t> Κοιτάζει όλες τις προηγούμενες λέξεις (την ερώτηση και όσα έχει ήδη γράψει) και υπολογίζει την πιο πιθανή επόμενη λέξη.</a:t>
            </a:r>
          </a:p>
          <a:p>
            <a:pPr marL="109728" indent="0">
              <a:lnSpc>
                <a:spcPct val="90000"/>
              </a:lnSpc>
              <a:buNone/>
            </a:pPr>
            <a:endParaRPr lang="el-GR" sz="1700" dirty="0">
              <a:effectLst/>
            </a:endParaRPr>
          </a:p>
          <a:p>
            <a:pPr>
              <a:lnSpc>
                <a:spcPct val="90000"/>
              </a:lnSpc>
              <a:buFont typeface="Arial" panose="020B0604020202020204" pitchFamily="34" charset="0"/>
              <a:buChar char="•"/>
            </a:pPr>
            <a:r>
              <a:rPr lang="el-GR" sz="1700" b="1" dirty="0">
                <a:effectLst/>
              </a:rPr>
              <a:t>Η πρόβλεψη βασίζεται σε πιθανότητες:</a:t>
            </a:r>
            <a:r>
              <a:rPr lang="el-GR" sz="1700" dirty="0">
                <a:effectLst/>
              </a:rPr>
              <a:t> Κάθε πιθανή λέξη έχει ένα ποσοστό πιθανότητας. Το μοντέλο επιλέγει συνήθως την πιο πιθανή, αλλά η </a:t>
            </a:r>
            <a:r>
              <a:rPr lang="el-GR" sz="1700" dirty="0">
                <a:effectLst/>
                <a:highlight>
                  <a:srgbClr val="FFFF00"/>
                </a:highlight>
              </a:rPr>
              <a:t>«θερμοκρασία» </a:t>
            </a:r>
            <a:r>
              <a:rPr lang="el-GR" sz="1700" dirty="0">
                <a:effectLst/>
              </a:rPr>
              <a:t>μπορεί να το κάνει πιο δημιουργικό. Το μοντέλο </a:t>
            </a:r>
            <a:r>
              <a:rPr lang="el-GR" sz="1700" b="1" dirty="0">
                <a:effectLst/>
              </a:rPr>
              <a:t>ΔΕΝ καταλαβαίνει - κατανοεί </a:t>
            </a:r>
            <a:r>
              <a:rPr lang="el-GR" sz="1700" dirty="0">
                <a:effectLst/>
              </a:rPr>
              <a:t>την γλώσσα (τι του λέμε).</a:t>
            </a:r>
          </a:p>
          <a:p>
            <a:pPr>
              <a:lnSpc>
                <a:spcPct val="90000"/>
              </a:lnSpc>
              <a:buFont typeface="Arial" panose="020B0604020202020204" pitchFamily="34" charset="0"/>
              <a:buChar char="•"/>
            </a:pPr>
            <a:r>
              <a:rPr lang="el-GR" sz="1700" b="1" dirty="0">
                <a:effectLst/>
              </a:rPr>
              <a:t>Η διαδικασία επαναλαμβάνεται:</a:t>
            </a:r>
            <a:r>
              <a:rPr lang="el-GR" sz="1700" dirty="0">
                <a:effectLst/>
              </a:rPr>
              <a:t> Μετά από κάθε λέξη, το μοντέλο </a:t>
            </a:r>
            <a:r>
              <a:rPr lang="el-GR" sz="1700" dirty="0" err="1">
                <a:effectLst/>
              </a:rPr>
              <a:t>ξαναϋπολογίζει</a:t>
            </a:r>
            <a:r>
              <a:rPr lang="el-GR" sz="1700" dirty="0">
                <a:effectLst/>
              </a:rPr>
              <a:t> τις πιθανότητες για την επόμενη, μέχρι να αποφασίσει ότι η απάντηση ολοκληρώθηκε.</a:t>
            </a:r>
          </a:p>
          <a:p>
            <a:pPr>
              <a:lnSpc>
                <a:spcPct val="90000"/>
              </a:lnSpc>
              <a:buFont typeface="Arial" panose="020B0604020202020204" pitchFamily="34" charset="0"/>
              <a:buChar char="•"/>
            </a:pPr>
            <a:r>
              <a:rPr lang="el-GR" sz="1700" b="1" dirty="0">
                <a:effectLst/>
              </a:rPr>
              <a:t>Το αποτέλεσμα:</a:t>
            </a:r>
            <a:r>
              <a:rPr lang="el-GR" sz="1700" dirty="0">
                <a:effectLst/>
              </a:rPr>
              <a:t> Μια συνεκτική, φυσική απάντηση που </a:t>
            </a:r>
            <a:r>
              <a:rPr lang="el-GR" sz="1700" b="1" dirty="0">
                <a:effectLst/>
              </a:rPr>
              <a:t>μοιάζει</a:t>
            </a:r>
            <a:r>
              <a:rPr lang="el-GR" sz="1700" dirty="0">
                <a:effectLst/>
              </a:rPr>
              <a:t> σαν να την έγραψε άνθρωπος.</a:t>
            </a:r>
          </a:p>
        </p:txBody>
      </p:sp>
      <p:graphicFrame>
        <p:nvGraphicFramePr>
          <p:cNvPr id="4" name="Θέση περιεχομένου 3">
            <a:extLst>
              <a:ext uri="{FF2B5EF4-FFF2-40B4-BE49-F238E27FC236}">
                <a16:creationId xmlns:a16="http://schemas.microsoft.com/office/drawing/2014/main" id="{48FA90A2-6D30-EEA3-CDAB-3523A201D905}"/>
              </a:ext>
            </a:extLst>
          </p:cNvPr>
          <p:cNvGraphicFramePr>
            <a:graphicFrameLocks noGrp="1"/>
          </p:cNvGraphicFramePr>
          <p:nvPr>
            <p:ph sz="half" idx="2"/>
            <p:extLst/>
          </p:nvPr>
        </p:nvGraphicFramePr>
        <p:xfrm>
          <a:off x="5994400" y="2209800"/>
          <a:ext cx="5808600" cy="4047897"/>
        </p:xfrm>
        <a:graphic>
          <a:graphicData uri="http://schemas.openxmlformats.org/drawingml/2006/table">
            <a:tbl>
              <a:tblPr firstRow="1" firstCol="1" bandRow="1">
                <a:tableStyleId>{3B4B98B0-60AC-42C2-AFA5-B58CD77FA1E5}</a:tableStyleId>
              </a:tblPr>
              <a:tblGrid>
                <a:gridCol w="1452150">
                  <a:extLst>
                    <a:ext uri="{9D8B030D-6E8A-4147-A177-3AD203B41FA5}">
                      <a16:colId xmlns:a16="http://schemas.microsoft.com/office/drawing/2014/main" val="4261681760"/>
                    </a:ext>
                  </a:extLst>
                </a:gridCol>
                <a:gridCol w="1452150">
                  <a:extLst>
                    <a:ext uri="{9D8B030D-6E8A-4147-A177-3AD203B41FA5}">
                      <a16:colId xmlns:a16="http://schemas.microsoft.com/office/drawing/2014/main" val="2117507282"/>
                    </a:ext>
                  </a:extLst>
                </a:gridCol>
                <a:gridCol w="1452150">
                  <a:extLst>
                    <a:ext uri="{9D8B030D-6E8A-4147-A177-3AD203B41FA5}">
                      <a16:colId xmlns:a16="http://schemas.microsoft.com/office/drawing/2014/main" val="3576092901"/>
                    </a:ext>
                  </a:extLst>
                </a:gridCol>
                <a:gridCol w="1452150">
                  <a:extLst>
                    <a:ext uri="{9D8B030D-6E8A-4147-A177-3AD203B41FA5}">
                      <a16:colId xmlns:a16="http://schemas.microsoft.com/office/drawing/2014/main" val="3557829809"/>
                    </a:ext>
                  </a:extLst>
                </a:gridCol>
              </a:tblGrid>
              <a:tr h="238344">
                <a:tc>
                  <a:txBody>
                    <a:bodyPr/>
                    <a:lstStyle/>
                    <a:p>
                      <a:pPr algn="ctr">
                        <a:lnSpc>
                          <a:spcPct val="115000"/>
                        </a:lnSpc>
                        <a:spcAft>
                          <a:spcPts val="800"/>
                        </a:spcAft>
                        <a:buNone/>
                      </a:pPr>
                      <a:r>
                        <a:rPr lang="el-GR" sz="900" kern="0">
                          <a:effectLst/>
                        </a:rPr>
                        <a:t>Εταιρεία</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gn="ctr">
                        <a:lnSpc>
                          <a:spcPct val="115000"/>
                        </a:lnSpc>
                        <a:spcAft>
                          <a:spcPts val="800"/>
                        </a:spcAft>
                        <a:buNone/>
                      </a:pPr>
                      <a:r>
                        <a:rPr lang="el-GR" sz="900" kern="0">
                          <a:effectLst/>
                        </a:rPr>
                        <a:t>Έκδοση</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gn="ctr">
                        <a:lnSpc>
                          <a:spcPct val="115000"/>
                        </a:lnSpc>
                        <a:spcAft>
                          <a:spcPts val="800"/>
                        </a:spcAft>
                        <a:buNone/>
                      </a:pPr>
                      <a:r>
                        <a:rPr lang="el-GR" sz="900" kern="0" dirty="0">
                          <a:effectLst/>
                        </a:rPr>
                        <a:t>Εκπαιδευτικά </a:t>
                      </a:r>
                      <a:r>
                        <a:rPr lang="el-GR" sz="900" kern="0" dirty="0" err="1">
                          <a:effectLst/>
                        </a:rPr>
                        <a:t>tokens</a:t>
                      </a:r>
                      <a:r>
                        <a:rPr lang="el-GR" sz="900" kern="0" dirty="0">
                          <a:effectLst/>
                        </a:rPr>
                        <a:t>* (Τρισεκατομμύρια)</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gn="ctr">
                        <a:lnSpc>
                          <a:spcPct val="115000"/>
                        </a:lnSpc>
                        <a:spcAft>
                          <a:spcPts val="800"/>
                        </a:spcAft>
                        <a:buNone/>
                      </a:pPr>
                      <a:r>
                        <a:rPr lang="el-GR" sz="900" kern="0">
                          <a:effectLst/>
                        </a:rPr>
                        <a:t>Σημειώσεις</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4072295831"/>
                  </a:ext>
                </a:extLst>
              </a:tr>
              <a:tr h="360000">
                <a:tc>
                  <a:txBody>
                    <a:bodyPr/>
                    <a:lstStyle/>
                    <a:p>
                      <a:pPr>
                        <a:lnSpc>
                          <a:spcPct val="115000"/>
                        </a:lnSpc>
                        <a:spcAft>
                          <a:spcPts val="800"/>
                        </a:spcAft>
                        <a:buNone/>
                      </a:pPr>
                      <a:r>
                        <a:rPr lang="el-GR" sz="900" kern="0" dirty="0" err="1">
                          <a:effectLst/>
                        </a:rPr>
                        <a:t>OpenAI</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dirty="0">
                          <a:effectLst/>
                        </a:rPr>
                        <a:t>GPT-3.5</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0.5</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 (δεν έχει δημοσιοποιηθεί επίσημα)</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886666446"/>
                  </a:ext>
                </a:extLst>
              </a:tr>
              <a:tr h="238759">
                <a:tc>
                  <a:txBody>
                    <a:bodyPr/>
                    <a:lstStyle/>
                    <a:p>
                      <a:pPr>
                        <a:lnSpc>
                          <a:spcPct val="115000"/>
                        </a:lnSpc>
                        <a:buNone/>
                      </a:pPr>
                      <a:endParaRPr lang="el-GR" sz="900" kern="100" dirty="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dirty="0">
                          <a:effectLst/>
                        </a:rPr>
                        <a:t>GPT-4</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13</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 βασισμένη σε διαρροές</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1912083429"/>
                  </a:ext>
                </a:extLst>
              </a:tr>
              <a:tr h="238759">
                <a:tc>
                  <a:txBody>
                    <a:bodyPr/>
                    <a:lstStyle/>
                    <a:p>
                      <a:pPr>
                        <a:lnSpc>
                          <a:spcPct val="115000"/>
                        </a:lnSpc>
                        <a:buNone/>
                      </a:pPr>
                      <a:endParaRPr lang="el-GR" sz="900" kern="100" dirty="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GPT-4o</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13</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dirty="0">
                          <a:effectLst/>
                        </a:rPr>
                        <a:t>Εκτίμηση, πιθανόν παρόμοιο με GPT-4</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2748339166"/>
                  </a:ext>
                </a:extLst>
              </a:tr>
              <a:tr h="238759">
                <a:tc>
                  <a:txBody>
                    <a:bodyPr/>
                    <a:lstStyle/>
                    <a:p>
                      <a:pPr>
                        <a:lnSpc>
                          <a:spcPct val="115000"/>
                        </a:lnSpc>
                        <a:buNone/>
                      </a:pPr>
                      <a:endParaRPr lang="el-GR" sz="900" kern="10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o1</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15</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4010966714"/>
                  </a:ext>
                </a:extLst>
              </a:tr>
              <a:tr h="360000">
                <a:tc>
                  <a:txBody>
                    <a:bodyPr/>
                    <a:lstStyle/>
                    <a:p>
                      <a:pPr>
                        <a:lnSpc>
                          <a:spcPct val="115000"/>
                        </a:lnSpc>
                        <a:spcAft>
                          <a:spcPts val="800"/>
                        </a:spcAft>
                        <a:buNone/>
                      </a:pPr>
                      <a:r>
                        <a:rPr lang="el-GR" sz="900" kern="0" dirty="0" err="1">
                          <a:effectLst/>
                        </a:rPr>
                        <a:t>Google</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dirty="0" err="1">
                          <a:effectLst/>
                        </a:rPr>
                        <a:t>Bard</a:t>
                      </a:r>
                      <a:r>
                        <a:rPr lang="el-GR" sz="900" kern="0" dirty="0">
                          <a:effectLst/>
                        </a:rPr>
                        <a:t> (</a:t>
                      </a:r>
                      <a:r>
                        <a:rPr lang="el-GR" sz="900" kern="0" dirty="0" err="1">
                          <a:effectLst/>
                        </a:rPr>
                        <a:t>LaMDA</a:t>
                      </a:r>
                      <a:r>
                        <a:rPr lang="el-GR" sz="900" kern="0" dirty="0">
                          <a:effectLst/>
                        </a:rPr>
                        <a:t>)</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dirty="0">
                          <a:effectLst/>
                        </a:rPr>
                        <a:t>1.56</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Βάσει δημοσιεύσεων για LaMDA (137B parameters, 1.56T tokens)</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897817563"/>
                  </a:ext>
                </a:extLst>
              </a:tr>
              <a:tr h="238759">
                <a:tc>
                  <a:txBody>
                    <a:bodyPr/>
                    <a:lstStyle/>
                    <a:p>
                      <a:pPr>
                        <a:lnSpc>
                          <a:spcPct val="115000"/>
                        </a:lnSpc>
                        <a:buNone/>
                      </a:pPr>
                      <a:endParaRPr lang="el-GR" sz="900" kern="10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Gemini 1.0</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10</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974186891"/>
                  </a:ext>
                </a:extLst>
              </a:tr>
              <a:tr h="238759">
                <a:tc>
                  <a:txBody>
                    <a:bodyPr/>
                    <a:lstStyle/>
                    <a:p>
                      <a:pPr>
                        <a:lnSpc>
                          <a:spcPct val="115000"/>
                        </a:lnSpc>
                        <a:buNone/>
                      </a:pPr>
                      <a:endParaRPr lang="el-GR" sz="900" kern="100" dirty="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Gemini 1.5</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15</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4160309215"/>
                  </a:ext>
                </a:extLst>
              </a:tr>
              <a:tr h="238759">
                <a:tc>
                  <a:txBody>
                    <a:bodyPr/>
                    <a:lstStyle/>
                    <a:p>
                      <a:pPr>
                        <a:lnSpc>
                          <a:spcPct val="115000"/>
                        </a:lnSpc>
                        <a:buNone/>
                      </a:pPr>
                      <a:endParaRPr lang="el-GR" sz="900" kern="10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Gemini 1.5 Flash</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15</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 (ίδιο σύνολο με 1.5)</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2962005591"/>
                  </a:ext>
                </a:extLst>
              </a:tr>
              <a:tr h="238759">
                <a:tc>
                  <a:txBody>
                    <a:bodyPr/>
                    <a:lstStyle/>
                    <a:p>
                      <a:pPr>
                        <a:lnSpc>
                          <a:spcPct val="115000"/>
                        </a:lnSpc>
                        <a:buNone/>
                      </a:pPr>
                      <a:endParaRPr lang="el-GR" sz="900" kern="10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Gemini 2.0</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20</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Εκτίμηση (αναμένεται μεγαλύτερο)</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2261247768"/>
                  </a:ext>
                </a:extLst>
              </a:tr>
              <a:tr h="238344">
                <a:tc>
                  <a:txBody>
                    <a:bodyPr/>
                    <a:lstStyle/>
                    <a:p>
                      <a:pPr>
                        <a:lnSpc>
                          <a:spcPct val="115000"/>
                        </a:lnSpc>
                        <a:spcAft>
                          <a:spcPts val="800"/>
                        </a:spcAft>
                        <a:buNone/>
                      </a:pPr>
                      <a:r>
                        <a:rPr lang="el-GR" sz="900" kern="0" dirty="0" err="1">
                          <a:effectLst/>
                        </a:rPr>
                        <a:t>DeepSeek</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DeepSeek-V2</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8.1</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Επίσημο (ανακοινώθηκε από την εταιρεία)</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3880917281"/>
                  </a:ext>
                </a:extLst>
              </a:tr>
              <a:tr h="238759">
                <a:tc>
                  <a:txBody>
                    <a:bodyPr/>
                    <a:lstStyle/>
                    <a:p>
                      <a:pPr>
                        <a:lnSpc>
                          <a:spcPct val="115000"/>
                        </a:lnSpc>
                        <a:buNone/>
                      </a:pPr>
                      <a:endParaRPr lang="el-GR" sz="900" kern="10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a:effectLst/>
                        </a:rPr>
                        <a:t>DeepSeek-V3</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14.8</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Επίσημο</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217802773"/>
                  </a:ext>
                </a:extLst>
              </a:tr>
              <a:tr h="238759">
                <a:tc>
                  <a:txBody>
                    <a:bodyPr/>
                    <a:lstStyle/>
                    <a:p>
                      <a:pPr>
                        <a:lnSpc>
                          <a:spcPct val="115000"/>
                        </a:lnSpc>
                        <a:buNone/>
                      </a:pPr>
                      <a:endParaRPr lang="el-GR" sz="900" kern="100" dirty="0">
                        <a:effectLst/>
                        <a:latin typeface="Aptos" panose="020B0004020202020204" pitchFamily="34" charset="0"/>
                      </a:endParaRPr>
                    </a:p>
                  </a:txBody>
                  <a:tcPr marL="4674" marR="4674" marT="4674" marB="4674" anchor="ctr"/>
                </a:tc>
                <a:tc>
                  <a:txBody>
                    <a:bodyPr/>
                    <a:lstStyle/>
                    <a:p>
                      <a:pPr>
                        <a:lnSpc>
                          <a:spcPct val="115000"/>
                        </a:lnSpc>
                        <a:spcAft>
                          <a:spcPts val="800"/>
                        </a:spcAft>
                        <a:buNone/>
                      </a:pPr>
                      <a:r>
                        <a:rPr lang="el-GR" sz="900" kern="0" dirty="0">
                          <a:effectLst/>
                        </a:rPr>
                        <a:t>DeepSeek-R1</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a:effectLst/>
                        </a:rPr>
                        <a:t>14.8</a:t>
                      </a:r>
                      <a:endParaRPr lang="el-GR" sz="900" kern="10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a:txBody>
                    <a:bodyPr/>
                    <a:lstStyle/>
                    <a:p>
                      <a:pPr>
                        <a:lnSpc>
                          <a:spcPct val="115000"/>
                        </a:lnSpc>
                        <a:spcAft>
                          <a:spcPts val="800"/>
                        </a:spcAft>
                        <a:buNone/>
                      </a:pPr>
                      <a:r>
                        <a:rPr lang="el-GR" sz="900" kern="0" dirty="0">
                          <a:effectLst/>
                        </a:rPr>
                        <a:t>Επίσημο (βασισμένο στο V3)</a:t>
                      </a:r>
                      <a:endParaRPr lang="el-GR"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471905564"/>
                  </a:ext>
                </a:extLst>
              </a:tr>
              <a:tr h="204339">
                <a:tc gridSpan="4">
                  <a:txBody>
                    <a:bodyPr/>
                    <a:lstStyle/>
                    <a:p>
                      <a:pPr marL="0" marR="0" lvl="0" indent="0" algn="r" defTabSz="914400" rtl="0" eaLnBrk="1" fontAlgn="auto" latinLnBrk="0" hangingPunct="1">
                        <a:lnSpc>
                          <a:spcPct val="115000"/>
                        </a:lnSpc>
                        <a:spcBef>
                          <a:spcPts val="0"/>
                        </a:spcBef>
                        <a:spcAft>
                          <a:spcPts val="800"/>
                        </a:spcAft>
                        <a:buClrTx/>
                        <a:buSzTx/>
                        <a:buFontTx/>
                        <a:buNone/>
                        <a:tabLst/>
                        <a:defRPr/>
                      </a:pPr>
                      <a:r>
                        <a:rPr lang="el-GR" sz="700" b="0" kern="100" dirty="0">
                          <a:effectLst/>
                          <a:latin typeface="Aptos" panose="020B0004020202020204" pitchFamily="34" charset="0"/>
                          <a:cs typeface="Times New Roman" panose="02020603050405020304" pitchFamily="18" charset="0"/>
                        </a:rPr>
                        <a:t>*Τα </a:t>
                      </a:r>
                      <a:r>
                        <a:rPr lang="el-GR" sz="700" b="0" kern="100" dirty="0" err="1">
                          <a:effectLst/>
                          <a:latin typeface="Aptos" panose="020B0004020202020204" pitchFamily="34" charset="0"/>
                          <a:cs typeface="Times New Roman" panose="02020603050405020304" pitchFamily="18" charset="0"/>
                        </a:rPr>
                        <a:t>tokens</a:t>
                      </a:r>
                      <a:r>
                        <a:rPr lang="el-GR" sz="700" b="0" kern="100" dirty="0">
                          <a:effectLst/>
                          <a:latin typeface="Aptos" panose="020B0004020202020204" pitchFamily="34" charset="0"/>
                          <a:cs typeface="Times New Roman" panose="02020603050405020304" pitchFamily="18" charset="0"/>
                        </a:rPr>
                        <a:t> είναι η μονάδα μέτρησης των δεδομένων εκπαίδευσης (1 </a:t>
                      </a:r>
                      <a:r>
                        <a:rPr lang="el-GR" sz="700" b="0" kern="100" dirty="0" err="1">
                          <a:effectLst/>
                          <a:latin typeface="Aptos" panose="020B0004020202020204" pitchFamily="34" charset="0"/>
                          <a:cs typeface="Times New Roman" panose="02020603050405020304" pitchFamily="18" charset="0"/>
                        </a:rPr>
                        <a:t>token</a:t>
                      </a:r>
                      <a:r>
                        <a:rPr lang="el-GR" sz="700" b="0" kern="100" dirty="0">
                          <a:effectLst/>
                          <a:latin typeface="Aptos" panose="020B0004020202020204" pitchFamily="34" charset="0"/>
                          <a:cs typeface="Times New Roman" panose="02020603050405020304" pitchFamily="18" charset="0"/>
                        </a:rPr>
                        <a:t> ≈ 0.75 λέξεις στα αγγλικά)</a:t>
                      </a:r>
                    </a:p>
                  </a:txBody>
                  <a:tcPr marL="4674" marR="4674" marT="4674" marB="4674" anchor="ctr"/>
                </a:tc>
                <a:tc hMerge="1">
                  <a:txBody>
                    <a:bodyPr/>
                    <a:lstStyle/>
                    <a:p>
                      <a:endParaRPr/>
                    </a:p>
                  </a:txBody>
                  <a:tcPr marL="4674" marR="4674" marT="4674" marB="4674" anchor="ctr"/>
                </a:tc>
                <a:tc hMerge="1">
                  <a:txBody>
                    <a:bodyPr/>
                    <a:lstStyle/>
                    <a:p>
                      <a:pPr>
                        <a:lnSpc>
                          <a:spcPct val="115000"/>
                        </a:lnSpc>
                        <a:spcAft>
                          <a:spcPts val="800"/>
                        </a:spcAft>
                        <a:buNone/>
                      </a:pPr>
                      <a:endParaRPr lang="el-GR" sz="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tc hMerge="1">
                  <a:txBody>
                    <a:bodyPr/>
                    <a:lstStyle/>
                    <a:p>
                      <a:pPr>
                        <a:lnSpc>
                          <a:spcPct val="115000"/>
                        </a:lnSpc>
                        <a:spcAft>
                          <a:spcPts val="800"/>
                        </a:spcAft>
                        <a:buNone/>
                      </a:pPr>
                      <a:endParaRPr lang="el-GR" sz="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674" marR="4674" marT="4674" marB="4674" anchor="ctr"/>
                </a:tc>
                <a:extLst>
                  <a:ext uri="{0D108BD9-81ED-4DB2-BD59-A6C34878D82A}">
                    <a16:rowId xmlns:a16="http://schemas.microsoft.com/office/drawing/2014/main" val="640010778"/>
                  </a:ext>
                </a:extLst>
              </a:tr>
            </a:tbl>
          </a:graphicData>
        </a:graphic>
      </p:graphicFrame>
    </p:spTree>
    <p:extLst>
      <p:ext uri="{BB962C8B-B14F-4D97-AF65-F5344CB8AC3E}">
        <p14:creationId xmlns:p14="http://schemas.microsoft.com/office/powerpoint/2010/main" val="130904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E42FD3-B9BE-42A2-B89B-3C2ABC68CE90}"/>
              </a:ext>
            </a:extLst>
          </p:cNvPr>
          <p:cNvSpPr>
            <a:spLocks noGrp="1"/>
          </p:cNvSpPr>
          <p:nvPr>
            <p:ph type="title"/>
          </p:nvPr>
        </p:nvSpPr>
        <p:spPr/>
        <p:txBody>
          <a:bodyPr/>
          <a:lstStyle/>
          <a:p>
            <a:r>
              <a:rPr lang="el-GR" dirty="0"/>
              <a:t>Περιεχόμενα διάλεξης</a:t>
            </a:r>
          </a:p>
        </p:txBody>
      </p:sp>
      <p:sp>
        <p:nvSpPr>
          <p:cNvPr id="3" name="Θέση περιεχομένου 2">
            <a:extLst>
              <a:ext uri="{FF2B5EF4-FFF2-40B4-BE49-F238E27FC236}">
                <a16:creationId xmlns:a16="http://schemas.microsoft.com/office/drawing/2014/main" id="{6BA29C0E-98E3-47E6-BC66-3AF9F6AC8FD8}"/>
              </a:ext>
            </a:extLst>
          </p:cNvPr>
          <p:cNvSpPr>
            <a:spLocks noGrp="1"/>
          </p:cNvSpPr>
          <p:nvPr>
            <p:ph idx="1"/>
          </p:nvPr>
        </p:nvSpPr>
        <p:spPr>
          <a:xfrm>
            <a:off x="838200" y="1825624"/>
            <a:ext cx="4785986" cy="4876799"/>
          </a:xfrm>
        </p:spPr>
        <p:txBody>
          <a:bodyPr>
            <a:normAutofit/>
          </a:bodyPr>
          <a:lstStyle/>
          <a:p>
            <a:pPr marL="0" indent="0">
              <a:buNone/>
            </a:pPr>
            <a:endParaRPr lang="el-GR" dirty="0"/>
          </a:p>
        </p:txBody>
      </p:sp>
      <p:pic>
        <p:nvPicPr>
          <p:cNvPr id="5" name="Εικόνα 4">
            <a:extLst>
              <a:ext uri="{FF2B5EF4-FFF2-40B4-BE49-F238E27FC236}">
                <a16:creationId xmlns:a16="http://schemas.microsoft.com/office/drawing/2014/main" id="{1CCD92B4-EAA2-498B-977A-BA2DEF8C6DC0}"/>
              </a:ext>
            </a:extLst>
          </p:cNvPr>
          <p:cNvPicPr>
            <a:picLocks noChangeAspect="1"/>
          </p:cNvPicPr>
          <p:nvPr/>
        </p:nvPicPr>
        <p:blipFill>
          <a:blip r:embed="rId2"/>
          <a:stretch>
            <a:fillRect/>
          </a:stretch>
        </p:blipFill>
        <p:spPr>
          <a:xfrm>
            <a:off x="7764411" y="2093810"/>
            <a:ext cx="2857500" cy="2857500"/>
          </a:xfrm>
          <a:prstGeom prst="rect">
            <a:avLst/>
          </a:prstGeom>
        </p:spPr>
      </p:pic>
      <p:sp>
        <p:nvSpPr>
          <p:cNvPr id="6" name="Ορθογώνιο 5">
            <a:extLst>
              <a:ext uri="{FF2B5EF4-FFF2-40B4-BE49-F238E27FC236}">
                <a16:creationId xmlns:a16="http://schemas.microsoft.com/office/drawing/2014/main" id="{676C7F9B-748E-4C08-B8D9-A96B58F82B86}"/>
              </a:ext>
            </a:extLst>
          </p:cNvPr>
          <p:cNvSpPr/>
          <p:nvPr/>
        </p:nvSpPr>
        <p:spPr>
          <a:xfrm>
            <a:off x="5624186" y="5573732"/>
            <a:ext cx="6096000" cy="646331"/>
          </a:xfrm>
          <a:prstGeom prst="rect">
            <a:avLst/>
          </a:prstGeom>
        </p:spPr>
        <p:txBody>
          <a:bodyPr>
            <a:spAutoFit/>
          </a:bodyPr>
          <a:lstStyle/>
          <a:p>
            <a:r>
              <a:rPr lang="en-US" dirty="0"/>
              <a:t>https://www.enephet.gr/index.php?page=conference&amp;conference_id=17</a:t>
            </a:r>
            <a:endParaRPr lang="el-GR" dirty="0"/>
          </a:p>
        </p:txBody>
      </p:sp>
    </p:spTree>
    <p:extLst>
      <p:ext uri="{BB962C8B-B14F-4D97-AF65-F5344CB8AC3E}">
        <p14:creationId xmlns:p14="http://schemas.microsoft.com/office/powerpoint/2010/main" val="2392610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0E0D8A-6C1C-AA4C-022F-ACCD5E2590A3}"/>
              </a:ext>
            </a:extLst>
          </p:cNvPr>
          <p:cNvSpPr>
            <a:spLocks noGrp="1"/>
          </p:cNvSpPr>
          <p:nvPr>
            <p:ph type="title"/>
          </p:nvPr>
        </p:nvSpPr>
        <p:spPr>
          <a:xfrm>
            <a:off x="508000" y="990600"/>
            <a:ext cx="11176000" cy="1069848"/>
          </a:xfrm>
        </p:spPr>
        <p:txBody>
          <a:bodyPr anchor="ctr">
            <a:normAutofit/>
          </a:bodyPr>
          <a:lstStyle/>
          <a:p>
            <a:r>
              <a:rPr lang="el-GR" dirty="0"/>
              <a:t>Παράδειγμα 1</a:t>
            </a:r>
          </a:p>
        </p:txBody>
      </p:sp>
      <p:sp>
        <p:nvSpPr>
          <p:cNvPr id="20" name="Content Placeholder 3">
            <a:extLst>
              <a:ext uri="{FF2B5EF4-FFF2-40B4-BE49-F238E27FC236}">
                <a16:creationId xmlns:a16="http://schemas.microsoft.com/office/drawing/2014/main" id="{D64F8530-011F-F70B-D839-1D05A4734509}"/>
              </a:ext>
            </a:extLst>
          </p:cNvPr>
          <p:cNvSpPr>
            <a:spLocks noGrp="1"/>
          </p:cNvSpPr>
          <p:nvPr>
            <p:ph sz="quarter" idx="2"/>
          </p:nvPr>
        </p:nvSpPr>
        <p:spPr>
          <a:xfrm>
            <a:off x="507829" y="1831848"/>
            <a:ext cx="5388864" cy="3105685"/>
          </a:xfrm>
        </p:spPr>
        <p:txBody>
          <a:bodyPr>
            <a:normAutofit lnSpcReduction="10000"/>
          </a:bodyPr>
          <a:lstStyle/>
          <a:p>
            <a:r>
              <a:rPr lang="el-GR" b="1" dirty="0"/>
              <a:t>Βήμα 1: Κατανόηση του Ερωτήματος</a:t>
            </a:r>
            <a:br>
              <a:rPr lang="el-GR" dirty="0"/>
            </a:br>
            <a:r>
              <a:rPr lang="el-GR" dirty="0"/>
              <a:t>Το μοντέλο «διαβάζει» όλες τις λέξεις της ερώτησης ταυτόχρονα: «Ποια», «είναι», «η», «πρωτεύουσα», «της», «Γαλλίας».</a:t>
            </a:r>
          </a:p>
          <a:p>
            <a:r>
              <a:rPr lang="el-GR" b="1" dirty="0"/>
              <a:t>Βήμα 2: Πρώτη Πρόβλεψη</a:t>
            </a:r>
            <a:br>
              <a:rPr lang="el-GR" dirty="0"/>
            </a:br>
            <a:r>
              <a:rPr lang="el-GR" dirty="0"/>
              <a:t>Το μοντέλο, έχοντας μάθει από δισεκατομμύρια κείμενα, υπολογίζει ποια είναι η πιο πιθανή επόμενη λέξη.</a:t>
            </a:r>
          </a:p>
          <a:p>
            <a:pPr marL="109728" indent="0">
              <a:buNone/>
            </a:pPr>
            <a:r>
              <a:rPr lang="el-GR" dirty="0"/>
              <a:t>Στα εσωτερικά του, έχει μια λίστα με πιθανότητες για κάθε λέξη που γνωρίζει:</a:t>
            </a:r>
            <a:endParaRPr lang="en-US" dirty="0"/>
          </a:p>
        </p:txBody>
      </p:sp>
      <p:sp>
        <p:nvSpPr>
          <p:cNvPr id="22" name="Text Placeholder 4">
            <a:extLst>
              <a:ext uri="{FF2B5EF4-FFF2-40B4-BE49-F238E27FC236}">
                <a16:creationId xmlns:a16="http://schemas.microsoft.com/office/drawing/2014/main" id="{90F74623-BFCB-0E04-8537-42FE9612E5D8}"/>
              </a:ext>
            </a:extLst>
          </p:cNvPr>
          <p:cNvSpPr>
            <a:spLocks noGrp="1"/>
          </p:cNvSpPr>
          <p:nvPr>
            <p:ph type="body" sz="half" idx="3"/>
          </p:nvPr>
        </p:nvSpPr>
        <p:spPr>
          <a:xfrm>
            <a:off x="6295138" y="1831848"/>
            <a:ext cx="5389033" cy="457200"/>
          </a:xfrm>
        </p:spPr>
        <p:txBody>
          <a:bodyPr/>
          <a:lstStyle/>
          <a:p>
            <a:r>
              <a:rPr lang="el-GR" b="0" dirty="0"/>
              <a:t>Ερώτηση: «Ποια είναι η πρωτεύουσα της Γαλλίας;»</a:t>
            </a:r>
            <a:endParaRPr lang="en-US" b="0" dirty="0"/>
          </a:p>
        </p:txBody>
      </p:sp>
      <p:graphicFrame>
        <p:nvGraphicFramePr>
          <p:cNvPr id="13" name="Θέση περιεχομένου 12">
            <a:extLst>
              <a:ext uri="{FF2B5EF4-FFF2-40B4-BE49-F238E27FC236}">
                <a16:creationId xmlns:a16="http://schemas.microsoft.com/office/drawing/2014/main" id="{EB5A1C1F-C554-5FE5-4D76-B4EEB7CF2C9D}"/>
              </a:ext>
            </a:extLst>
          </p:cNvPr>
          <p:cNvGraphicFramePr>
            <a:graphicFrameLocks noGrp="1"/>
          </p:cNvGraphicFramePr>
          <p:nvPr>
            <p:ph sz="quarter" idx="4"/>
            <p:extLst/>
          </p:nvPr>
        </p:nvGraphicFramePr>
        <p:xfrm>
          <a:off x="6560295" y="2390775"/>
          <a:ext cx="4850591" cy="4220111"/>
        </p:xfrm>
        <a:graphic>
          <a:graphicData uri="http://schemas.openxmlformats.org/drawingml/2006/table">
            <a:tbl>
              <a:tblPr firstRow="1" firstCol="1" bandRow="1">
                <a:tableStyleId>{3B4B98B0-60AC-42C2-AFA5-B58CD77FA1E5}</a:tableStyleId>
              </a:tblPr>
              <a:tblGrid>
                <a:gridCol w="476913">
                  <a:extLst>
                    <a:ext uri="{9D8B030D-6E8A-4147-A177-3AD203B41FA5}">
                      <a16:colId xmlns:a16="http://schemas.microsoft.com/office/drawing/2014/main" val="207967949"/>
                    </a:ext>
                  </a:extLst>
                </a:gridCol>
                <a:gridCol w="1338534">
                  <a:extLst>
                    <a:ext uri="{9D8B030D-6E8A-4147-A177-3AD203B41FA5}">
                      <a16:colId xmlns:a16="http://schemas.microsoft.com/office/drawing/2014/main" val="2982132478"/>
                    </a:ext>
                  </a:extLst>
                </a:gridCol>
                <a:gridCol w="1406792">
                  <a:extLst>
                    <a:ext uri="{9D8B030D-6E8A-4147-A177-3AD203B41FA5}">
                      <a16:colId xmlns:a16="http://schemas.microsoft.com/office/drawing/2014/main" val="2101220729"/>
                    </a:ext>
                  </a:extLst>
                </a:gridCol>
                <a:gridCol w="1628352">
                  <a:extLst>
                    <a:ext uri="{9D8B030D-6E8A-4147-A177-3AD203B41FA5}">
                      <a16:colId xmlns:a16="http://schemas.microsoft.com/office/drawing/2014/main" val="1137352822"/>
                    </a:ext>
                  </a:extLst>
                </a:gridCol>
              </a:tblGrid>
              <a:tr h="509598">
                <a:tc>
                  <a:txBody>
                    <a:bodyPr/>
                    <a:lstStyle/>
                    <a:p>
                      <a:pPr algn="ctr">
                        <a:lnSpc>
                          <a:spcPct val="115000"/>
                        </a:lnSpc>
                        <a:spcAft>
                          <a:spcPts val="800"/>
                        </a:spcAft>
                        <a:buNone/>
                      </a:pPr>
                      <a:r>
                        <a:rPr lang="el-GR" sz="1300" kern="0">
                          <a:effectLst/>
                        </a:rPr>
                        <a:t>Βήμα</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gn="ctr">
                        <a:lnSpc>
                          <a:spcPct val="115000"/>
                        </a:lnSpc>
                        <a:spcAft>
                          <a:spcPts val="800"/>
                        </a:spcAft>
                        <a:buNone/>
                      </a:pPr>
                      <a:r>
                        <a:rPr lang="el-GR" sz="1300" kern="0">
                          <a:effectLst/>
                        </a:rPr>
                        <a:t>Κείμενο μέχρι στιγμής</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gn="ctr">
                        <a:lnSpc>
                          <a:spcPct val="115000"/>
                        </a:lnSpc>
                        <a:spcAft>
                          <a:spcPts val="800"/>
                        </a:spcAft>
                        <a:buNone/>
                      </a:pPr>
                      <a:r>
                        <a:rPr lang="el-GR" sz="1300" kern="0">
                          <a:effectLst/>
                        </a:rPr>
                        <a:t>Πρόβλεψη (πιθανότερη λέξη)</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gn="ctr">
                        <a:lnSpc>
                          <a:spcPct val="115000"/>
                        </a:lnSpc>
                        <a:spcAft>
                          <a:spcPts val="800"/>
                        </a:spcAft>
                        <a:buNone/>
                      </a:pPr>
                      <a:r>
                        <a:rPr lang="el-GR" sz="1300" kern="0">
                          <a:effectLst/>
                        </a:rPr>
                        <a:t>Επεξήγηση</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extLst>
                  <a:ext uri="{0D108BD9-81ED-4DB2-BD59-A6C34878D82A}">
                    <a16:rowId xmlns:a16="http://schemas.microsoft.com/office/drawing/2014/main" val="3350230658"/>
                  </a:ext>
                </a:extLst>
              </a:tr>
              <a:tr h="1480222">
                <a:tc>
                  <a:txBody>
                    <a:bodyPr/>
                    <a:lstStyle/>
                    <a:p>
                      <a:pPr>
                        <a:lnSpc>
                          <a:spcPct val="115000"/>
                        </a:lnSpc>
                        <a:spcAft>
                          <a:spcPts val="800"/>
                        </a:spcAft>
                        <a:buNone/>
                      </a:pPr>
                      <a:r>
                        <a:rPr lang="el-GR" sz="1300" kern="0">
                          <a:effectLst/>
                        </a:rPr>
                        <a:t>1</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«Ποια είναι η πρωτεύουσα της Γαλλίας;»</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Παρίσι</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Το μοντέλο αναγνωρίζει την ερώτηση και γνωρίζει ότι η πιθανότερη απάντηση είναι «Παρίσι».</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extLst>
                  <a:ext uri="{0D108BD9-81ED-4DB2-BD59-A6C34878D82A}">
                    <a16:rowId xmlns:a16="http://schemas.microsoft.com/office/drawing/2014/main" val="2330856798"/>
                  </a:ext>
                </a:extLst>
              </a:tr>
              <a:tr h="1480222">
                <a:tc>
                  <a:txBody>
                    <a:bodyPr/>
                    <a:lstStyle/>
                    <a:p>
                      <a:pPr>
                        <a:lnSpc>
                          <a:spcPct val="115000"/>
                        </a:lnSpc>
                        <a:spcAft>
                          <a:spcPts val="800"/>
                        </a:spcAft>
                        <a:buNone/>
                      </a:pPr>
                      <a:r>
                        <a:rPr lang="el-GR" sz="1300" kern="0">
                          <a:effectLst/>
                        </a:rPr>
                        <a:t>2</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«Ποια είναι η πρωτεύουσα της Γαλλίας; Παρίσι»</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 (τελεία)</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Μετά την παροχή της απάντησης, το μοντέλο προβλέπει σημείο στίξης για να ολοκληρωθεί η πρόταση.</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extLst>
                  <a:ext uri="{0D108BD9-81ED-4DB2-BD59-A6C34878D82A}">
                    <a16:rowId xmlns:a16="http://schemas.microsoft.com/office/drawing/2014/main" val="3168051662"/>
                  </a:ext>
                </a:extLst>
              </a:tr>
              <a:tr h="750069">
                <a:tc>
                  <a:txBody>
                    <a:bodyPr/>
                    <a:lstStyle/>
                    <a:p>
                      <a:pPr>
                        <a:lnSpc>
                          <a:spcPct val="115000"/>
                        </a:lnSpc>
                        <a:spcAft>
                          <a:spcPts val="800"/>
                        </a:spcAft>
                        <a:buNone/>
                      </a:pPr>
                      <a:r>
                        <a:rPr lang="el-GR" sz="1300" kern="0">
                          <a:effectLst/>
                        </a:rPr>
                        <a:t>3</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dirty="0">
                          <a:effectLst/>
                        </a:rPr>
                        <a:t>«Ποια είναι η πρωτεύουσα της Γαλλίας; Παρίσι.»</a:t>
                      </a:r>
                      <a:endParaRPr lang="el-GR"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a:effectLst/>
                        </a:rPr>
                        <a:t>Τέλος (stop token)</a:t>
                      </a:r>
                      <a:endParaRPr lang="el-GR" sz="1300" kern="10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tc>
                  <a:txBody>
                    <a:bodyPr/>
                    <a:lstStyle/>
                    <a:p>
                      <a:pPr>
                        <a:lnSpc>
                          <a:spcPct val="115000"/>
                        </a:lnSpc>
                        <a:spcAft>
                          <a:spcPts val="800"/>
                        </a:spcAft>
                        <a:buNone/>
                      </a:pPr>
                      <a:r>
                        <a:rPr lang="el-GR" sz="1300" kern="0" dirty="0">
                          <a:effectLst/>
                        </a:rPr>
                        <a:t>Η απάντηση ολοκληρώθηκε. Το μοντέλο σταματά.</a:t>
                      </a:r>
                      <a:endParaRPr lang="el-GR" sz="13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14" marR="6714" marT="6714" marB="6714" anchor="ctr"/>
                </a:tc>
                <a:extLst>
                  <a:ext uri="{0D108BD9-81ED-4DB2-BD59-A6C34878D82A}">
                    <a16:rowId xmlns:a16="http://schemas.microsoft.com/office/drawing/2014/main" val="2821120637"/>
                  </a:ext>
                </a:extLst>
              </a:tr>
            </a:tbl>
          </a:graphicData>
        </a:graphic>
      </p:graphicFrame>
      <p:graphicFrame>
        <p:nvGraphicFramePr>
          <p:cNvPr id="15" name="Πίνακας 14">
            <a:extLst>
              <a:ext uri="{FF2B5EF4-FFF2-40B4-BE49-F238E27FC236}">
                <a16:creationId xmlns:a16="http://schemas.microsoft.com/office/drawing/2014/main" id="{5EE0EEE0-796B-20FF-F08F-0E09E5A55AFE}"/>
              </a:ext>
            </a:extLst>
          </p:cNvPr>
          <p:cNvGraphicFramePr>
            <a:graphicFrameLocks noGrp="1"/>
          </p:cNvGraphicFramePr>
          <p:nvPr>
            <p:extLst/>
          </p:nvPr>
        </p:nvGraphicFramePr>
        <p:xfrm>
          <a:off x="952500" y="4797553"/>
          <a:ext cx="4400550" cy="1828800"/>
        </p:xfrm>
        <a:graphic>
          <a:graphicData uri="http://schemas.openxmlformats.org/drawingml/2006/table">
            <a:tbl>
              <a:tblPr>
                <a:tableStyleId>{5C22544A-7EE6-4342-B048-85BDC9FD1C3A}</a:tableStyleId>
              </a:tblPr>
              <a:tblGrid>
                <a:gridCol w="2200275">
                  <a:extLst>
                    <a:ext uri="{9D8B030D-6E8A-4147-A177-3AD203B41FA5}">
                      <a16:colId xmlns:a16="http://schemas.microsoft.com/office/drawing/2014/main" val="3997807840"/>
                    </a:ext>
                  </a:extLst>
                </a:gridCol>
                <a:gridCol w="2200275">
                  <a:extLst>
                    <a:ext uri="{9D8B030D-6E8A-4147-A177-3AD203B41FA5}">
                      <a16:colId xmlns:a16="http://schemas.microsoft.com/office/drawing/2014/main" val="1370572692"/>
                    </a:ext>
                  </a:extLst>
                </a:gridCol>
              </a:tblGrid>
              <a:tr h="362667">
                <a:tc>
                  <a:txBody>
                    <a:bodyPr/>
                    <a:lstStyle/>
                    <a:p>
                      <a:pPr>
                        <a:buNone/>
                      </a:pPr>
                      <a:r>
                        <a:rPr lang="el-GR"/>
                        <a:t>Λέξη</a:t>
                      </a:r>
                    </a:p>
                  </a:txBody>
                  <a:tcPr anchor="ctr"/>
                </a:tc>
                <a:tc>
                  <a:txBody>
                    <a:bodyPr/>
                    <a:lstStyle/>
                    <a:p>
                      <a:pPr>
                        <a:buNone/>
                      </a:pPr>
                      <a:r>
                        <a:rPr lang="el-GR"/>
                        <a:t>Πιθανότητα</a:t>
                      </a:r>
                    </a:p>
                  </a:txBody>
                  <a:tcPr anchor="ctr"/>
                </a:tc>
                <a:extLst>
                  <a:ext uri="{0D108BD9-81ED-4DB2-BD59-A6C34878D82A}">
                    <a16:rowId xmlns:a16="http://schemas.microsoft.com/office/drawing/2014/main" val="3752382383"/>
                  </a:ext>
                </a:extLst>
              </a:tr>
              <a:tr h="362667">
                <a:tc>
                  <a:txBody>
                    <a:bodyPr/>
                    <a:lstStyle/>
                    <a:p>
                      <a:pPr>
                        <a:buNone/>
                      </a:pPr>
                      <a:r>
                        <a:rPr lang="el-GR"/>
                        <a:t>Παρίσι</a:t>
                      </a:r>
                    </a:p>
                  </a:txBody>
                  <a:tcPr anchor="ctr"/>
                </a:tc>
                <a:tc>
                  <a:txBody>
                    <a:bodyPr/>
                    <a:lstStyle/>
                    <a:p>
                      <a:pPr>
                        <a:buNone/>
                      </a:pPr>
                      <a:r>
                        <a:rPr lang="el-GR"/>
                        <a:t>95%</a:t>
                      </a:r>
                    </a:p>
                  </a:txBody>
                  <a:tcPr anchor="ctr"/>
                </a:tc>
                <a:extLst>
                  <a:ext uri="{0D108BD9-81ED-4DB2-BD59-A6C34878D82A}">
                    <a16:rowId xmlns:a16="http://schemas.microsoft.com/office/drawing/2014/main" val="3971858765"/>
                  </a:ext>
                </a:extLst>
              </a:tr>
              <a:tr h="362667">
                <a:tc>
                  <a:txBody>
                    <a:bodyPr/>
                    <a:lstStyle/>
                    <a:p>
                      <a:pPr>
                        <a:buNone/>
                      </a:pPr>
                      <a:r>
                        <a:rPr lang="el-GR" dirty="0"/>
                        <a:t>Λυών</a:t>
                      </a:r>
                    </a:p>
                  </a:txBody>
                  <a:tcPr anchor="ctr"/>
                </a:tc>
                <a:tc>
                  <a:txBody>
                    <a:bodyPr/>
                    <a:lstStyle/>
                    <a:p>
                      <a:pPr>
                        <a:buNone/>
                      </a:pPr>
                      <a:r>
                        <a:rPr lang="el-GR"/>
                        <a:t>2%</a:t>
                      </a:r>
                    </a:p>
                  </a:txBody>
                  <a:tcPr anchor="ctr"/>
                </a:tc>
                <a:extLst>
                  <a:ext uri="{0D108BD9-81ED-4DB2-BD59-A6C34878D82A}">
                    <a16:rowId xmlns:a16="http://schemas.microsoft.com/office/drawing/2014/main" val="3964664539"/>
                  </a:ext>
                </a:extLst>
              </a:tr>
              <a:tr h="362667">
                <a:tc>
                  <a:txBody>
                    <a:bodyPr/>
                    <a:lstStyle/>
                    <a:p>
                      <a:pPr>
                        <a:buNone/>
                      </a:pPr>
                      <a:r>
                        <a:rPr lang="el-GR"/>
                        <a:t>Μασσαλία</a:t>
                      </a:r>
                    </a:p>
                  </a:txBody>
                  <a:tcPr anchor="ctr"/>
                </a:tc>
                <a:tc>
                  <a:txBody>
                    <a:bodyPr/>
                    <a:lstStyle/>
                    <a:p>
                      <a:pPr>
                        <a:buNone/>
                      </a:pPr>
                      <a:r>
                        <a:rPr lang="el-GR"/>
                        <a:t>1%</a:t>
                      </a:r>
                    </a:p>
                  </a:txBody>
                  <a:tcPr anchor="ctr"/>
                </a:tc>
                <a:extLst>
                  <a:ext uri="{0D108BD9-81ED-4DB2-BD59-A6C34878D82A}">
                    <a16:rowId xmlns:a16="http://schemas.microsoft.com/office/drawing/2014/main" val="2676182208"/>
                  </a:ext>
                </a:extLst>
              </a:tr>
              <a:tr h="362667">
                <a:tc>
                  <a:txBody>
                    <a:bodyPr/>
                    <a:lstStyle/>
                    <a:p>
                      <a:pPr>
                        <a:buNone/>
                      </a:pPr>
                      <a:r>
                        <a:rPr lang="el-GR"/>
                        <a:t>Βερολίνο</a:t>
                      </a:r>
                    </a:p>
                  </a:txBody>
                  <a:tcPr anchor="ctr"/>
                </a:tc>
                <a:tc>
                  <a:txBody>
                    <a:bodyPr/>
                    <a:lstStyle/>
                    <a:p>
                      <a:pPr>
                        <a:buNone/>
                      </a:pPr>
                      <a:r>
                        <a:rPr lang="el-GR" dirty="0"/>
                        <a:t>0.5%</a:t>
                      </a:r>
                    </a:p>
                  </a:txBody>
                  <a:tcPr anchor="ctr"/>
                </a:tc>
                <a:extLst>
                  <a:ext uri="{0D108BD9-81ED-4DB2-BD59-A6C34878D82A}">
                    <a16:rowId xmlns:a16="http://schemas.microsoft.com/office/drawing/2014/main" val="2402413758"/>
                  </a:ext>
                </a:extLst>
              </a:tr>
            </a:tbl>
          </a:graphicData>
        </a:graphic>
      </p:graphicFrame>
    </p:spTree>
    <p:extLst>
      <p:ext uri="{BB962C8B-B14F-4D97-AF65-F5344CB8AC3E}">
        <p14:creationId xmlns:p14="http://schemas.microsoft.com/office/powerpoint/2010/main" val="2952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CE62F9-1375-C07E-C3A8-BF48977F7182}"/>
              </a:ext>
            </a:extLst>
          </p:cNvPr>
          <p:cNvSpPr>
            <a:spLocks noGrp="1"/>
          </p:cNvSpPr>
          <p:nvPr>
            <p:ph type="title"/>
          </p:nvPr>
        </p:nvSpPr>
        <p:spPr>
          <a:xfrm>
            <a:off x="609597" y="904875"/>
            <a:ext cx="10972800" cy="1066800"/>
          </a:xfrm>
        </p:spPr>
        <p:txBody>
          <a:bodyPr/>
          <a:lstStyle/>
          <a:p>
            <a:r>
              <a:rPr lang="el-GR" dirty="0"/>
              <a:t>Παράδειγμα 2</a:t>
            </a:r>
          </a:p>
        </p:txBody>
      </p:sp>
      <p:graphicFrame>
        <p:nvGraphicFramePr>
          <p:cNvPr id="4" name="Θέση περιεχομένου 3">
            <a:extLst>
              <a:ext uri="{FF2B5EF4-FFF2-40B4-BE49-F238E27FC236}">
                <a16:creationId xmlns:a16="http://schemas.microsoft.com/office/drawing/2014/main" id="{DB1C0F46-EC13-71B0-AB95-06E33618A2AD}"/>
              </a:ext>
            </a:extLst>
          </p:cNvPr>
          <p:cNvGraphicFramePr>
            <a:graphicFrameLocks noGrp="1"/>
          </p:cNvGraphicFramePr>
          <p:nvPr>
            <p:ph idx="1"/>
            <p:extLst/>
          </p:nvPr>
        </p:nvGraphicFramePr>
        <p:xfrm>
          <a:off x="609598" y="1828801"/>
          <a:ext cx="10972799" cy="4869617"/>
        </p:xfrm>
        <a:graphic>
          <a:graphicData uri="http://schemas.openxmlformats.org/drawingml/2006/table">
            <a:tbl>
              <a:tblPr firstRow="1" firstCol="1" bandRow="1">
                <a:tableStyleId>{3B4B98B0-60AC-42C2-AFA5-B58CD77FA1E5}</a:tableStyleId>
              </a:tblPr>
              <a:tblGrid>
                <a:gridCol w="765911">
                  <a:extLst>
                    <a:ext uri="{9D8B030D-6E8A-4147-A177-3AD203B41FA5}">
                      <a16:colId xmlns:a16="http://schemas.microsoft.com/office/drawing/2014/main" val="2337957141"/>
                    </a:ext>
                  </a:extLst>
                </a:gridCol>
                <a:gridCol w="3402296">
                  <a:extLst>
                    <a:ext uri="{9D8B030D-6E8A-4147-A177-3AD203B41FA5}">
                      <a16:colId xmlns:a16="http://schemas.microsoft.com/office/drawing/2014/main" val="2521327741"/>
                    </a:ext>
                  </a:extLst>
                </a:gridCol>
                <a:gridCol w="3402296">
                  <a:extLst>
                    <a:ext uri="{9D8B030D-6E8A-4147-A177-3AD203B41FA5}">
                      <a16:colId xmlns:a16="http://schemas.microsoft.com/office/drawing/2014/main" val="2248676231"/>
                    </a:ext>
                  </a:extLst>
                </a:gridCol>
                <a:gridCol w="3402296">
                  <a:extLst>
                    <a:ext uri="{9D8B030D-6E8A-4147-A177-3AD203B41FA5}">
                      <a16:colId xmlns:a16="http://schemas.microsoft.com/office/drawing/2014/main" val="1374412358"/>
                    </a:ext>
                  </a:extLst>
                </a:gridCol>
              </a:tblGrid>
              <a:tr h="249673">
                <a:tc>
                  <a:txBody>
                    <a:bodyPr/>
                    <a:lstStyle/>
                    <a:p>
                      <a:pPr algn="ctr">
                        <a:lnSpc>
                          <a:spcPct val="115000"/>
                        </a:lnSpc>
                        <a:spcAft>
                          <a:spcPts val="800"/>
                        </a:spcAft>
                        <a:buNone/>
                      </a:pPr>
                      <a:r>
                        <a:rPr lang="el-GR" sz="1400" kern="0">
                          <a:effectLst/>
                        </a:rPr>
                        <a:t>Βήμα</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l-GR" sz="1400" kern="0">
                          <a:effectLst/>
                        </a:rPr>
                        <a:t>Κείμενο μέχρι στιγμής</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l-GR" sz="1400" kern="0" dirty="0">
                          <a:effectLst/>
                        </a:rPr>
                        <a:t>Πρόβλεψη (πιθανότερη λέξη)</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l-GR" sz="1400" kern="0">
                          <a:effectLst/>
                        </a:rPr>
                        <a:t>Επεξήγηση</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94432372"/>
                  </a:ext>
                </a:extLst>
              </a:tr>
              <a:tr h="736177">
                <a:tc>
                  <a:txBody>
                    <a:bodyPr/>
                    <a:lstStyle/>
                    <a:p>
                      <a:pPr>
                        <a:lnSpc>
                          <a:spcPct val="115000"/>
                        </a:lnSpc>
                        <a:spcAft>
                          <a:spcPts val="800"/>
                        </a:spcAft>
                        <a:buNone/>
                      </a:pPr>
                      <a:r>
                        <a:rPr lang="el-GR" sz="1400" kern="0" dirty="0">
                          <a:effectLst/>
                        </a:rPr>
                        <a:t>1</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«Τι καιρό κάνει στο Παρίσι τον Αύγουστο;»</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Στο</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Το μοντέλο αναλύει την ερώτηση και προβλέπει μια εισαγωγική λέξη για να ξεκινήσει η απάντηση.</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4059939"/>
                  </a:ext>
                </a:extLst>
              </a:tr>
              <a:tr h="619704">
                <a:tc>
                  <a:txBody>
                    <a:bodyPr/>
                    <a:lstStyle/>
                    <a:p>
                      <a:pPr>
                        <a:lnSpc>
                          <a:spcPct val="115000"/>
                        </a:lnSpc>
                        <a:spcAft>
                          <a:spcPts val="800"/>
                        </a:spcAft>
                        <a:buNone/>
                      </a:pPr>
                      <a:r>
                        <a:rPr lang="el-GR" sz="1400" kern="0">
                          <a:effectLst/>
                        </a:rPr>
                        <a:t>2</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«Τι καιρό κάνει στο Παρίσι τον Αύγουστο; Στο»</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Παρίσι</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Επαναλαμβάνει την τοποθεσία για φυσική ροή, επιβεβαιώνοντας το θέμα.</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82583009"/>
                  </a:ext>
                </a:extLst>
              </a:tr>
              <a:tr h="526996">
                <a:tc>
                  <a:txBody>
                    <a:bodyPr/>
                    <a:lstStyle/>
                    <a:p>
                      <a:pPr>
                        <a:lnSpc>
                          <a:spcPct val="115000"/>
                        </a:lnSpc>
                        <a:spcAft>
                          <a:spcPts val="800"/>
                        </a:spcAft>
                        <a:buNone/>
                      </a:pPr>
                      <a:r>
                        <a:rPr lang="el-GR" sz="1400" kern="0">
                          <a:effectLst/>
                        </a:rPr>
                        <a:t>3</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«Τι καιρό κάνει στο Παρίσι τον Αύγουστο; Στο Παρίσι»</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τον</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Προβλέπει τη συνέχεια της φράσης για να εισαγάγει τον μήνα.</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82526814"/>
                  </a:ext>
                </a:extLst>
              </a:tr>
              <a:tr h="492925">
                <a:tc>
                  <a:txBody>
                    <a:bodyPr/>
                    <a:lstStyle/>
                    <a:p>
                      <a:pPr>
                        <a:lnSpc>
                          <a:spcPct val="115000"/>
                        </a:lnSpc>
                        <a:spcAft>
                          <a:spcPts val="800"/>
                        </a:spcAft>
                        <a:buNone/>
                      </a:pPr>
                      <a:r>
                        <a:rPr lang="el-GR" sz="1400" kern="0">
                          <a:effectLst/>
                        </a:rPr>
                        <a:t>4</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«Τι καιρό κάνει στο Παρίσι τον Αύγουστο; Στο Παρίσι τον»</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Αύγουστο</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Προσθέτει τον μήνα, ολοκληρώνοντας το υποκείμενο.</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96992814"/>
                  </a:ext>
                </a:extLst>
              </a:tr>
              <a:tr h="619704">
                <a:tc>
                  <a:txBody>
                    <a:bodyPr/>
                    <a:lstStyle/>
                    <a:p>
                      <a:pPr>
                        <a:lnSpc>
                          <a:spcPct val="115000"/>
                        </a:lnSpc>
                        <a:spcAft>
                          <a:spcPts val="800"/>
                        </a:spcAft>
                        <a:buNone/>
                      </a:pPr>
                      <a:r>
                        <a:rPr lang="el-GR" sz="1400" kern="0">
                          <a:effectLst/>
                        </a:rPr>
                        <a:t>5</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«Τι καιρό κάνει στο Παρίσι τον Αύγουστο; Στο Παρίσι τον Αύγουστο»</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συνήθως</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Εισάγει μια λέξη που δηλώνει συνήθεια ή γενική τάση.</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30004649"/>
                  </a:ext>
                </a:extLst>
              </a:tr>
              <a:tr h="876393">
                <a:tc>
                  <a:txBody>
                    <a:bodyPr/>
                    <a:lstStyle/>
                    <a:p>
                      <a:pPr>
                        <a:lnSpc>
                          <a:spcPct val="115000"/>
                        </a:lnSpc>
                        <a:spcAft>
                          <a:spcPts val="800"/>
                        </a:spcAft>
                        <a:buNone/>
                      </a:pPr>
                      <a:r>
                        <a:rPr lang="el-GR" sz="1400" kern="0">
                          <a:effectLst/>
                        </a:rPr>
                        <a:t>6</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Συνεχίζεται...</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Το μοντέλο συνεχίζει να προβλέπει λέξη-λέξη (π.χ. «κάνει», «ζέστη», «με», «μέση», κ.λπ.) μέχρι να ολοκληρωθεί η απάντηση.</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37744673"/>
                  </a:ext>
                </a:extLst>
              </a:tr>
              <a:tr h="736177">
                <a:tc>
                  <a:txBody>
                    <a:bodyPr/>
                    <a:lstStyle/>
                    <a:p>
                      <a:pPr>
                        <a:lnSpc>
                          <a:spcPct val="115000"/>
                        </a:lnSpc>
                        <a:spcAft>
                          <a:spcPts val="800"/>
                        </a:spcAft>
                        <a:buNone/>
                      </a:pPr>
                      <a:r>
                        <a:rPr lang="el-GR" sz="1400" kern="0">
                          <a:effectLst/>
                        </a:rPr>
                        <a:t>Τελικό</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a:effectLst/>
                        </a:rPr>
                        <a:t>«Στο Παρίσι τον Αύγουστο συνήθως κάνει ζέστη, με μέση θερμοκρασία γύρω στους 25°C.»</a:t>
                      </a:r>
                      <a:endParaRPr lang="el-GR" sz="14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Τέλος</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l-GR" sz="1400" kern="0" dirty="0">
                          <a:effectLst/>
                        </a:rPr>
                        <a:t>Η απάντηση ολοκληρώνεται και το μοντέλο σταματά.</a:t>
                      </a:r>
                      <a:endParaRPr lang="el-GR"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99757051"/>
                  </a:ext>
                </a:extLst>
              </a:tr>
            </a:tbl>
          </a:graphicData>
        </a:graphic>
      </p:graphicFrame>
    </p:spTree>
    <p:extLst>
      <p:ext uri="{BB962C8B-B14F-4D97-AF65-F5344CB8AC3E}">
        <p14:creationId xmlns:p14="http://schemas.microsoft.com/office/powerpoint/2010/main" val="334217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4C48AD-920C-4E31-A685-B17FA4CF6548}"/>
              </a:ext>
            </a:extLst>
          </p:cNvPr>
          <p:cNvSpPr>
            <a:spLocks noGrp="1"/>
          </p:cNvSpPr>
          <p:nvPr>
            <p:ph type="title"/>
          </p:nvPr>
        </p:nvSpPr>
        <p:spPr/>
        <p:txBody>
          <a:bodyPr/>
          <a:lstStyle/>
          <a:p>
            <a:r>
              <a:rPr lang="el-GR" dirty="0"/>
              <a:t>Σας πείθει αυτή η εξήγηση;</a:t>
            </a:r>
          </a:p>
        </p:txBody>
      </p:sp>
      <p:sp>
        <p:nvSpPr>
          <p:cNvPr id="3" name="Θέση περιεχομένου 2">
            <a:extLst>
              <a:ext uri="{FF2B5EF4-FFF2-40B4-BE49-F238E27FC236}">
                <a16:creationId xmlns:a16="http://schemas.microsoft.com/office/drawing/2014/main" id="{3971D797-AF31-4974-92B8-E78A585A7539}"/>
              </a:ext>
            </a:extLst>
          </p:cNvPr>
          <p:cNvSpPr>
            <a:spLocks noGrp="1"/>
          </p:cNvSpPr>
          <p:nvPr>
            <p:ph idx="1"/>
          </p:nvPr>
        </p:nvSpPr>
        <p:spPr/>
        <p:txBody>
          <a:bodyPr>
            <a:normAutofit fontScale="62500" lnSpcReduction="20000"/>
          </a:bodyPr>
          <a:lstStyle/>
          <a:p>
            <a:pPr marL="0" indent="0">
              <a:buNone/>
            </a:pPr>
            <a:r>
              <a:rPr lang="el-GR" dirty="0"/>
              <a:t>Το </a:t>
            </a:r>
            <a:r>
              <a:rPr lang="el-GR" dirty="0" err="1"/>
              <a:t>καλυτερο</a:t>
            </a:r>
            <a:r>
              <a:rPr lang="el-GR" dirty="0"/>
              <a:t> που </a:t>
            </a:r>
            <a:r>
              <a:rPr lang="el-GR" dirty="0" err="1"/>
              <a:t>εντοπισα</a:t>
            </a:r>
            <a:r>
              <a:rPr lang="el-GR" dirty="0"/>
              <a:t> </a:t>
            </a:r>
            <a:r>
              <a:rPr lang="el-GR" dirty="0" err="1"/>
              <a:t>εναλλακτικα</a:t>
            </a:r>
            <a:r>
              <a:rPr lang="el-GR" dirty="0"/>
              <a:t>:</a:t>
            </a:r>
          </a:p>
          <a:p>
            <a:pPr marL="0" indent="0">
              <a:buNone/>
            </a:pPr>
            <a:r>
              <a:rPr lang="en-US" dirty="0">
                <a:hlinkClick r:id="rId2"/>
              </a:rPr>
              <a:t>https://www.youtube.com/watch?v=zjkBMFhNj_g</a:t>
            </a:r>
            <a:endParaRPr lang="el-GR" dirty="0"/>
          </a:p>
          <a:p>
            <a:pPr marL="0" indent="0">
              <a:buNone/>
            </a:pPr>
            <a:r>
              <a:rPr lang="el-GR" dirty="0"/>
              <a:t>[00:20] Τι είναι τελικά ένα LLM στο επίπεδο του υπολογιστή; Εξηγεί πώς όλη αυτή η "μαγεία" είναι στην πραγματικότητα απλώς δύο αρχεία στον σκληρό δίσκο (ένα αρχείο εκατομμυρίων παραμέτρων και ένα μικρό αρχείο κώδικα που το "τρέχει").</a:t>
            </a:r>
          </a:p>
          <a:p>
            <a:pPr marL="0" indent="0">
              <a:buNone/>
            </a:pPr>
            <a:r>
              <a:rPr lang="el-GR" dirty="0"/>
              <a:t>[05:30] Η αναλογία του "</a:t>
            </a:r>
            <a:r>
              <a:rPr lang="el-GR" dirty="0" err="1"/>
              <a:t>Zip</a:t>
            </a:r>
            <a:r>
              <a:rPr lang="el-GR" dirty="0"/>
              <a:t> </a:t>
            </a:r>
            <a:r>
              <a:rPr lang="el-GR" dirty="0" err="1"/>
              <a:t>File</a:t>
            </a:r>
            <a:r>
              <a:rPr lang="el-GR" dirty="0"/>
              <a:t>": Περιγράφει πώς η εκπαίδευση του μοντέλου μοιάζει με μια "</a:t>
            </a:r>
            <a:r>
              <a:rPr lang="el-GR" dirty="0" err="1"/>
              <a:t>απωλεστική</a:t>
            </a:r>
            <a:r>
              <a:rPr lang="el-GR" dirty="0"/>
              <a:t> συμπίεση" (</a:t>
            </a:r>
            <a:r>
              <a:rPr lang="el-GR" dirty="0" err="1"/>
              <a:t>lossy</a:t>
            </a:r>
            <a:r>
              <a:rPr lang="el-GR" dirty="0"/>
              <a:t> </a:t>
            </a:r>
            <a:r>
              <a:rPr lang="el-GR" dirty="0" err="1"/>
              <a:t>compression</a:t>
            </a:r>
            <a:r>
              <a:rPr lang="el-GR" dirty="0"/>
              <a:t>) ενός τεράστιου κομματιού του ίντερνετ μέσα σε αυτά τα αρχεία παραμέτρων. Εκεί εξηγεί τέλεια και γιατί τα μοντέλα έχουν "παραισθήσεις" (</a:t>
            </a:r>
            <a:r>
              <a:rPr lang="el-GR" dirty="0" err="1"/>
              <a:t>hallucinations</a:t>
            </a:r>
            <a:r>
              <a:rPr lang="el-GR" dirty="0"/>
              <a:t>).</a:t>
            </a:r>
          </a:p>
          <a:p>
            <a:pPr marL="0" indent="0">
              <a:buNone/>
            </a:pPr>
            <a:r>
              <a:rPr lang="el-GR" dirty="0"/>
              <a:t>[14:16] Πώς ένα μοντέλο γίνεται "Βοηθός" (όπως το </a:t>
            </a:r>
            <a:r>
              <a:rPr lang="el-GR" dirty="0" err="1"/>
              <a:t>ChatGPT</a:t>
            </a:r>
            <a:r>
              <a:rPr lang="el-GR" dirty="0"/>
              <a:t>): Εξηγεί την κρίσιμη διαφορά μεταξύ ενός απλού μοντέλου (που ξέρει απλώς να μαντεύει την επόμενη λέξη) και του μοντέλου-βοηθού. Αναλύει τα στάδια του </a:t>
            </a:r>
            <a:r>
              <a:rPr lang="el-GR" dirty="0" err="1"/>
              <a:t>Pre-training</a:t>
            </a:r>
            <a:r>
              <a:rPr lang="el-GR" dirty="0"/>
              <a:t> (απορρόφηση γνώσης) και του </a:t>
            </a:r>
            <a:r>
              <a:rPr lang="el-GR" dirty="0" err="1"/>
              <a:t>Fine-tuning</a:t>
            </a:r>
            <a:r>
              <a:rPr lang="el-GR" dirty="0"/>
              <a:t> (εκμάθηση συμπεριφοράς).</a:t>
            </a:r>
          </a:p>
          <a:p>
            <a:pPr marL="0" indent="0">
              <a:buNone/>
            </a:pPr>
            <a:r>
              <a:rPr lang="el-GR" dirty="0"/>
              <a:t>[42:21] Το LLM ως το νέο Λειτουργικό Σύστημα (LLM OS): Μια εκπληκτική, ευρύτερη οπτική για το πώς τα μοντέλα αυτά θα εξελιχθούν στους "εγκεφάλους" των μελλοντικών υπολογιστών, καλώντας εξωτερικά εργαλεία (όπως </a:t>
            </a:r>
            <a:r>
              <a:rPr lang="el-GR" dirty="0" err="1"/>
              <a:t>calculators</a:t>
            </a:r>
            <a:r>
              <a:rPr lang="el-GR" dirty="0"/>
              <a:t> ή </a:t>
            </a:r>
            <a:r>
              <a:rPr lang="el-GR" dirty="0" err="1"/>
              <a:t>browsers</a:t>
            </a:r>
            <a:r>
              <a:rPr lang="el-GR" dirty="0"/>
              <a:t>) ακριβώς όπως κάνει ο άνθρωπος.</a:t>
            </a:r>
          </a:p>
          <a:p>
            <a:pPr marL="0" indent="0">
              <a:buNone/>
            </a:pPr>
            <a:r>
              <a:rPr lang="el-GR" dirty="0"/>
              <a:t>[46:16] Οι κίνδυνοι και η ασφάλεια (</a:t>
            </a:r>
            <a:r>
              <a:rPr lang="el-GR" dirty="0" err="1"/>
              <a:t>Jailbreaks</a:t>
            </a:r>
            <a:r>
              <a:rPr lang="el-GR" dirty="0"/>
              <a:t> &amp; </a:t>
            </a:r>
            <a:r>
              <a:rPr lang="el-GR" dirty="0" err="1"/>
              <a:t>Prompt</a:t>
            </a:r>
            <a:r>
              <a:rPr lang="el-GR" dirty="0"/>
              <a:t> </a:t>
            </a:r>
            <a:r>
              <a:rPr lang="el-GR" dirty="0" err="1"/>
              <a:t>Injections</a:t>
            </a:r>
            <a:r>
              <a:rPr lang="el-GR" dirty="0"/>
              <a:t>): Εξηγεί εξαιρετικά κατανοητά πώς </a:t>
            </a:r>
            <a:r>
              <a:rPr lang="el-GR" dirty="0" err="1"/>
              <a:t>hackers</a:t>
            </a:r>
            <a:r>
              <a:rPr lang="el-GR" dirty="0"/>
              <a:t> μπορούν να ξεγελάσουν αυτά τα μοντέλα με τεχνικές που βασίζονται καθαρά και μόνο στη χρήση έξυπνης γλώσσας.</a:t>
            </a:r>
          </a:p>
        </p:txBody>
      </p:sp>
    </p:spTree>
    <p:extLst>
      <p:ext uri="{BB962C8B-B14F-4D97-AF65-F5344CB8AC3E}">
        <p14:creationId xmlns:p14="http://schemas.microsoft.com/office/powerpoint/2010/main" val="3215491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0682F-74E0-2C29-B4FC-42CD27FF4500}"/>
              </a:ext>
            </a:extLst>
          </p:cNvPr>
          <p:cNvSpPr>
            <a:spLocks noGrp="1"/>
          </p:cNvSpPr>
          <p:nvPr>
            <p:ph type="title"/>
          </p:nvPr>
        </p:nvSpPr>
        <p:spPr>
          <a:xfrm>
            <a:off x="609600" y="970280"/>
            <a:ext cx="10972800" cy="1066800"/>
          </a:xfrm>
        </p:spPr>
        <p:txBody>
          <a:bodyPr>
            <a:normAutofit/>
          </a:bodyPr>
          <a:lstStyle/>
          <a:p>
            <a:r>
              <a:rPr lang="el-GR" dirty="0"/>
              <a:t>Κίνδυνοι από τη χρήση της ΤΝ</a:t>
            </a:r>
          </a:p>
        </p:txBody>
      </p:sp>
      <p:sp>
        <p:nvSpPr>
          <p:cNvPr id="3" name="Θέση περιεχομένου 2">
            <a:extLst>
              <a:ext uri="{FF2B5EF4-FFF2-40B4-BE49-F238E27FC236}">
                <a16:creationId xmlns:a16="http://schemas.microsoft.com/office/drawing/2014/main" id="{C825B827-533A-5CAC-426D-79B6E3941F48}"/>
              </a:ext>
            </a:extLst>
          </p:cNvPr>
          <p:cNvSpPr>
            <a:spLocks noGrp="1"/>
          </p:cNvSpPr>
          <p:nvPr>
            <p:ph idx="1"/>
          </p:nvPr>
        </p:nvSpPr>
        <p:spPr>
          <a:xfrm>
            <a:off x="609600" y="2037080"/>
            <a:ext cx="10972800" cy="4537456"/>
          </a:xfrm>
        </p:spPr>
        <p:txBody>
          <a:bodyPr numCol="2">
            <a:normAutofit fontScale="92500" lnSpcReduction="10000"/>
          </a:bodyPr>
          <a:lstStyle/>
          <a:p>
            <a:pPr>
              <a:buNone/>
            </a:pPr>
            <a:r>
              <a:rPr lang="el-GR" sz="1400" b="1" dirty="0"/>
              <a:t>1. Κοινωνικοί &amp; Ηθικοί Κίνδυνοι</a:t>
            </a:r>
          </a:p>
          <a:p>
            <a:pPr>
              <a:buFont typeface="Arial" panose="020B0604020202020204" pitchFamily="34" charset="0"/>
              <a:buChar char="•"/>
            </a:pPr>
            <a:r>
              <a:rPr lang="el-GR" sz="1400" b="1" dirty="0"/>
              <a:t>Παραπληροφόρηση (</a:t>
            </a:r>
            <a:r>
              <a:rPr lang="el-GR" sz="1400" b="1" dirty="0" err="1"/>
              <a:t>Misinformation</a:t>
            </a:r>
            <a:r>
              <a:rPr lang="el-GR" sz="1400" b="1" dirty="0"/>
              <a:t>):</a:t>
            </a:r>
            <a:r>
              <a:rPr lang="el-GR" sz="1400" dirty="0"/>
              <a:t> Δημιουργία ψευδών ειδήσεων, βαθιών παραποιήσεων (</a:t>
            </a:r>
            <a:r>
              <a:rPr lang="el-GR" sz="1400" dirty="0" err="1"/>
              <a:t>deepfakes</a:t>
            </a:r>
            <a:r>
              <a:rPr lang="el-GR" sz="1400" dirty="0"/>
              <a:t>) και περιεχομένου.</a:t>
            </a:r>
          </a:p>
          <a:p>
            <a:pPr>
              <a:buFont typeface="Arial" panose="020B0604020202020204" pitchFamily="34" charset="0"/>
              <a:buChar char="•"/>
            </a:pPr>
            <a:r>
              <a:rPr lang="el-GR" sz="1400" b="1" dirty="0"/>
              <a:t>Χειραγώγηση:</a:t>
            </a:r>
            <a:r>
              <a:rPr lang="el-GR" sz="1400" dirty="0"/>
              <a:t> Αλγόριθμοι που μπορούν να επηρεάσουν την κοινή γνώμη, πολιτικές εκλογές ή καταναλωτικές συνήθειες.</a:t>
            </a:r>
          </a:p>
          <a:p>
            <a:pPr>
              <a:buFont typeface="Arial" panose="020B0604020202020204" pitchFamily="34" charset="0"/>
              <a:buChar char="•"/>
            </a:pPr>
            <a:r>
              <a:rPr lang="el-GR" sz="1400" b="1" dirty="0"/>
              <a:t>Απώλεια ανθρώπινης επαφής:</a:t>
            </a:r>
            <a:r>
              <a:rPr lang="el-GR" sz="1400" dirty="0"/>
              <a:t> </a:t>
            </a:r>
            <a:r>
              <a:rPr lang="el-GR" sz="1400" dirty="0" err="1"/>
              <a:t>Υπερεξάρτηση</a:t>
            </a:r>
            <a:r>
              <a:rPr lang="el-GR" sz="1400" dirty="0"/>
              <a:t> από </a:t>
            </a:r>
            <a:r>
              <a:rPr lang="el-GR" sz="1400" dirty="0" err="1"/>
              <a:t>chatbots</a:t>
            </a:r>
            <a:r>
              <a:rPr lang="el-GR" sz="1400" dirty="0"/>
              <a:t> και αυτοματοποιημένες υπηρεσίες, μείωση της ανθρώπινης αλληλεπίδρασης.</a:t>
            </a:r>
          </a:p>
          <a:p>
            <a:pPr>
              <a:buNone/>
            </a:pPr>
            <a:r>
              <a:rPr lang="el-GR" sz="1400" b="1" dirty="0"/>
              <a:t>2. Διαφάνεια &amp; </a:t>
            </a:r>
            <a:r>
              <a:rPr lang="el-GR" sz="1400" b="1" dirty="0" err="1"/>
              <a:t>Ερμηνευσιμότητα</a:t>
            </a:r>
            <a:r>
              <a:rPr lang="el-GR" sz="1400" b="1" dirty="0"/>
              <a:t> (</a:t>
            </a:r>
            <a:r>
              <a:rPr lang="el-GR" sz="1400" b="1" dirty="0" err="1"/>
              <a:t>Black</a:t>
            </a:r>
            <a:r>
              <a:rPr lang="el-GR" sz="1400" b="1" dirty="0"/>
              <a:t> </a:t>
            </a:r>
            <a:r>
              <a:rPr lang="el-GR" sz="1400" b="1" dirty="0" err="1"/>
              <a:t>Box</a:t>
            </a:r>
            <a:r>
              <a:rPr lang="el-GR" sz="1400" b="1" dirty="0"/>
              <a:t> </a:t>
            </a:r>
            <a:r>
              <a:rPr lang="el-GR" sz="1400" b="1" dirty="0" err="1"/>
              <a:t>Problem</a:t>
            </a:r>
            <a:r>
              <a:rPr lang="el-GR" sz="1400" b="1" dirty="0"/>
              <a:t>)</a:t>
            </a:r>
          </a:p>
          <a:p>
            <a:pPr>
              <a:buFont typeface="Arial" panose="020B0604020202020204" pitchFamily="34" charset="0"/>
              <a:buChar char="•"/>
            </a:pPr>
            <a:r>
              <a:rPr lang="el-GR" sz="1400" b="1" dirty="0"/>
              <a:t>Αδιαφάνεια:</a:t>
            </a:r>
            <a:r>
              <a:rPr lang="el-GR" sz="1400" dirty="0"/>
              <a:t> Τα βαθιά </a:t>
            </a:r>
            <a:r>
              <a:rPr lang="el-GR" sz="1400" dirty="0" err="1"/>
              <a:t>νευρωνικά</a:t>
            </a:r>
            <a:r>
              <a:rPr lang="el-GR" sz="1400" dirty="0"/>
              <a:t> δίκτυα λειτουργούν συχνά ως «μαύρα κουτιά» – δεν γνωρίζουμε πώς ακριβώς καταλήγουν σε μια απόφαση.</a:t>
            </a:r>
          </a:p>
          <a:p>
            <a:pPr>
              <a:buNone/>
            </a:pPr>
            <a:r>
              <a:rPr lang="el-GR" sz="1400" b="1" dirty="0"/>
              <a:t>3. Προκαταλήψεις &amp; Διακρίσεις (</a:t>
            </a:r>
            <a:r>
              <a:rPr lang="el-GR" sz="1400" b="1" dirty="0" err="1"/>
              <a:t>Bias</a:t>
            </a:r>
            <a:r>
              <a:rPr lang="el-GR" sz="1400" b="1" dirty="0"/>
              <a:t>)</a:t>
            </a:r>
          </a:p>
          <a:p>
            <a:pPr>
              <a:buFont typeface="Arial" panose="020B0604020202020204" pitchFamily="34" charset="0"/>
              <a:buChar char="•"/>
            </a:pPr>
            <a:r>
              <a:rPr lang="el-GR" sz="1400" b="1" dirty="0"/>
              <a:t>Ενίσχυση στερεοτύπων:</a:t>
            </a:r>
            <a:r>
              <a:rPr lang="el-GR" sz="1400" dirty="0"/>
              <a:t> Τα μοντέλα μαθαίνουν από δεδομένα που περιέχουν ανθρώπινες προκαταλήψεις (φυλετικές, φύλου, κοινωνικές) και τις αναπαράγουν.</a:t>
            </a:r>
          </a:p>
          <a:p>
            <a:pPr>
              <a:buNone/>
            </a:pPr>
            <a:r>
              <a:rPr lang="el-GR" sz="1400" b="1" dirty="0"/>
              <a:t>4. Ασφάλεια &amp; Κακόβουλη Χρήση &amp; </a:t>
            </a:r>
            <a:r>
              <a:rPr lang="el-GR" sz="1400" b="1" dirty="0" err="1"/>
              <a:t>Ιδιωτικότητα</a:t>
            </a:r>
            <a:endParaRPr lang="el-GR" sz="1400" b="1" dirty="0"/>
          </a:p>
          <a:p>
            <a:pPr>
              <a:buFont typeface="Arial" panose="020B0604020202020204" pitchFamily="34" charset="0"/>
              <a:buChar char="•"/>
            </a:pPr>
            <a:r>
              <a:rPr lang="el-GR" sz="1400" b="1" dirty="0" err="1"/>
              <a:t>Κυβερνοεπιθέσεις</a:t>
            </a:r>
            <a:r>
              <a:rPr lang="el-GR" sz="1400" b="1" dirty="0"/>
              <a:t>:</a:t>
            </a:r>
            <a:r>
              <a:rPr lang="el-GR" sz="1400" dirty="0"/>
              <a:t> Αυτοματοποιημένες επιθέσεις μέσω ΤΝ, δημιουργία κακόβουλου κώδικα.</a:t>
            </a:r>
          </a:p>
          <a:p>
            <a:r>
              <a:rPr lang="el-GR" sz="1400" b="1" dirty="0" err="1"/>
              <a:t>Ιδιωτικότητα</a:t>
            </a:r>
            <a:r>
              <a:rPr lang="el-GR" sz="1400" b="1" dirty="0"/>
              <a:t> και ασφάλεια προσωπικών δεδομένων:</a:t>
            </a:r>
            <a:r>
              <a:rPr lang="el-GR" sz="1400" dirty="0"/>
              <a:t> Ένα θέμα που έχει επανειλημμένα ειπωθεί είναι ο κίνδυνος της παραβίασης της </a:t>
            </a:r>
            <a:r>
              <a:rPr lang="el-GR" sz="1400" dirty="0" err="1"/>
              <a:t>ιδιωτικότητας</a:t>
            </a:r>
            <a:r>
              <a:rPr lang="el-GR" sz="1400" dirty="0"/>
              <a:t> και της ασφάλειας των προσωπικών δεδομένων</a:t>
            </a:r>
          </a:p>
          <a:p>
            <a:endParaRPr lang="el-GR" sz="1400" dirty="0"/>
          </a:p>
          <a:p>
            <a:endParaRPr lang="el-GR" sz="1400" dirty="0"/>
          </a:p>
          <a:p>
            <a:pPr marL="109728" indent="0">
              <a:buNone/>
            </a:pPr>
            <a:r>
              <a:rPr lang="el-GR" sz="1400" b="1" dirty="0"/>
              <a:t>5. Παιδαγωγικές και Ψυχοκοινωνικές Επιπτώσεις</a:t>
            </a:r>
          </a:p>
          <a:p>
            <a:r>
              <a:rPr lang="el-GR" sz="1400" b="1" dirty="0" err="1"/>
              <a:t>Μεταγνωστική</a:t>
            </a:r>
            <a:r>
              <a:rPr lang="el-GR" sz="1400" b="1" dirty="0"/>
              <a:t> τεμπελιά: </a:t>
            </a:r>
            <a:r>
              <a:rPr lang="el-GR" sz="1400" dirty="0"/>
              <a:t>Η άκριτη χρήση της ΤΝ μπορεί να οδηγήσει σε υποβάθμιση της κριτικής σκέψης και της δημιουργικότητας </a:t>
            </a:r>
            <a:endParaRPr lang="el-GR" sz="1400" b="1" dirty="0"/>
          </a:p>
          <a:p>
            <a:pPr>
              <a:buNone/>
            </a:pPr>
            <a:r>
              <a:rPr lang="el-GR" sz="1400" b="1" dirty="0"/>
              <a:t>5. Οικονομικές Επιπτώσεις</a:t>
            </a:r>
          </a:p>
          <a:p>
            <a:pPr>
              <a:buFont typeface="Arial" panose="020B0604020202020204" pitchFamily="34" charset="0"/>
              <a:buChar char="•"/>
            </a:pPr>
            <a:r>
              <a:rPr lang="el-GR" sz="1400" b="1" dirty="0"/>
              <a:t>Αυτοματοποίηση θέσεων εργασίας:</a:t>
            </a:r>
            <a:r>
              <a:rPr lang="el-GR" sz="1400" dirty="0"/>
              <a:t> Κίνδυνος απώλειας θέσεων εργασίας σε κλάδους όπως η μεταποίηση, οι μεταφορές, ακόμα και η δημιουργική βιομηχανία.</a:t>
            </a:r>
          </a:p>
          <a:p>
            <a:pPr>
              <a:buNone/>
            </a:pPr>
            <a:r>
              <a:rPr lang="el-GR" sz="1400" b="1" dirty="0"/>
              <a:t>6. Νομικά &amp; Ρυθμιστικά Ζητήματα</a:t>
            </a:r>
          </a:p>
          <a:p>
            <a:pPr>
              <a:buFont typeface="Arial" panose="020B0604020202020204" pitchFamily="34" charset="0"/>
              <a:buChar char="•"/>
            </a:pPr>
            <a:r>
              <a:rPr lang="el-GR" sz="1400" b="1" dirty="0"/>
              <a:t>Πνευματική ιδιοκτησία:</a:t>
            </a:r>
            <a:r>
              <a:rPr lang="el-GR" sz="1400" dirty="0"/>
              <a:t> Ποιος κατέχει τα δικαιώματα σε έργα που δημιουργεί η ΤΝ;</a:t>
            </a:r>
          </a:p>
          <a:p>
            <a:pPr>
              <a:buFont typeface="Arial" panose="020B0604020202020204" pitchFamily="34" charset="0"/>
              <a:buChar char="•"/>
            </a:pPr>
            <a:r>
              <a:rPr lang="el-GR" sz="1400" b="1" dirty="0"/>
              <a:t>Ευθύνη:</a:t>
            </a:r>
            <a:r>
              <a:rPr lang="el-GR" sz="1400" dirty="0"/>
              <a:t> Ποιος φταίει όταν ένα αυτόνομο όχημα προκαλεί ατύχημα ή ένα σύστημα ΤΝ δίνει λανθασμένη ιατρική διάγνωση;</a:t>
            </a:r>
          </a:p>
          <a:p>
            <a:pPr>
              <a:buFont typeface="Arial" panose="020B0604020202020204" pitchFamily="34" charset="0"/>
              <a:buChar char="•"/>
            </a:pPr>
            <a:r>
              <a:rPr lang="el-GR" sz="1400" b="1" dirty="0"/>
              <a:t>Έλλειψη παγκόσμιου πλαισίου:</a:t>
            </a:r>
            <a:r>
              <a:rPr lang="el-GR" sz="1400" dirty="0"/>
              <a:t> Η νομοθεσία υστερεί σε σχέση με την τεχνολογική εξέλιξη.</a:t>
            </a:r>
          </a:p>
          <a:p>
            <a:pPr>
              <a:buNone/>
            </a:pPr>
            <a:r>
              <a:rPr lang="el-GR" sz="1400" b="1" dirty="0"/>
              <a:t>7. Τεχνικές Προκλήσεις</a:t>
            </a:r>
          </a:p>
          <a:p>
            <a:pPr>
              <a:buFont typeface="Arial" panose="020B0604020202020204" pitchFamily="34" charset="0"/>
              <a:buChar char="•"/>
            </a:pPr>
            <a:r>
              <a:rPr lang="el-GR" sz="1400" b="1" dirty="0"/>
              <a:t>Κατανάλωση ενέργειας:</a:t>
            </a:r>
            <a:r>
              <a:rPr lang="el-GR" sz="1400" dirty="0"/>
              <a:t> Η εκπαίδευση και η λειτουργεία μεγάλων μοντέλων έχει τεράστιο ενεργειακό αποτύπωμα και περιβαλλοντικό κόστος.</a:t>
            </a:r>
          </a:p>
          <a:p>
            <a:pPr>
              <a:buFont typeface="Arial" panose="020B0604020202020204" pitchFamily="34" charset="0"/>
              <a:buChar char="•"/>
            </a:pPr>
            <a:r>
              <a:rPr lang="el-GR" sz="1400" b="1" dirty="0"/>
              <a:t>Αξιοπιστία:</a:t>
            </a:r>
            <a:r>
              <a:rPr lang="el-GR" sz="1400" dirty="0"/>
              <a:t> Τα μοντέλα μπορεί να παρουσιάζουν «ψευδαισθήσεις» (</a:t>
            </a:r>
            <a:r>
              <a:rPr lang="el-GR" sz="1400" dirty="0" err="1"/>
              <a:t>hallucinations</a:t>
            </a:r>
            <a:r>
              <a:rPr lang="el-GR" sz="1400" dirty="0"/>
              <a:t>) και να παράγουν πληροφορίες που φαίνονται πειστικές αλλά είναι </a:t>
            </a:r>
            <a:r>
              <a:rPr lang="el-GR" sz="1400" dirty="0" err="1"/>
              <a:t>γεγονικά</a:t>
            </a:r>
            <a:r>
              <a:rPr lang="el-GR" sz="1400" dirty="0"/>
              <a:t> λανθασμένες ή περιλαμβάνουν φανταστικές βιβλιογραφικές παραπομπές.</a:t>
            </a:r>
          </a:p>
        </p:txBody>
      </p:sp>
    </p:spTree>
    <p:extLst>
      <p:ext uri="{BB962C8B-B14F-4D97-AF65-F5344CB8AC3E}">
        <p14:creationId xmlns:p14="http://schemas.microsoft.com/office/powerpoint/2010/main" val="335966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F66FC1-E0E3-C382-BFE9-5EBEAC07DA43}"/>
              </a:ext>
            </a:extLst>
          </p:cNvPr>
          <p:cNvSpPr>
            <a:spLocks noGrp="1"/>
          </p:cNvSpPr>
          <p:nvPr>
            <p:ph type="title"/>
          </p:nvPr>
        </p:nvSpPr>
        <p:spPr/>
        <p:txBody>
          <a:bodyPr/>
          <a:lstStyle/>
          <a:p>
            <a:r>
              <a:rPr lang="el-GR" dirty="0"/>
              <a:t>Ενίσχυση στερεοτύπων </a:t>
            </a:r>
            <a:r>
              <a:rPr lang="en-US" dirty="0"/>
              <a:t>(Bias) </a:t>
            </a:r>
            <a:r>
              <a:rPr lang="el-GR" dirty="0"/>
              <a:t>στην ΤΝ</a:t>
            </a:r>
          </a:p>
        </p:txBody>
      </p:sp>
      <p:sp>
        <p:nvSpPr>
          <p:cNvPr id="3" name="Θέση περιεχομένου 2">
            <a:extLst>
              <a:ext uri="{FF2B5EF4-FFF2-40B4-BE49-F238E27FC236}">
                <a16:creationId xmlns:a16="http://schemas.microsoft.com/office/drawing/2014/main" id="{B2CD09B7-537F-D661-750B-9F72CF3E52C6}"/>
              </a:ext>
            </a:extLst>
          </p:cNvPr>
          <p:cNvSpPr>
            <a:spLocks noGrp="1"/>
          </p:cNvSpPr>
          <p:nvPr>
            <p:ph idx="1"/>
          </p:nvPr>
        </p:nvSpPr>
        <p:spPr/>
        <p:txBody>
          <a:bodyPr>
            <a:normAutofit lnSpcReduction="10000"/>
          </a:bodyPr>
          <a:lstStyle/>
          <a:p>
            <a:r>
              <a:rPr lang="el-GR" b="1" dirty="0"/>
              <a:t>Αντανάκλαση κοινωνικών προκαταλήψεων:</a:t>
            </a:r>
            <a:r>
              <a:rPr lang="el-GR" dirty="0"/>
              <a:t> Η ΤΝ εκπαιδεύεται σε ανθρώπινα δεδομένα που ήδη περιέχουν κοινωνικές προκαταλήψεις (φυλετικές, </a:t>
            </a:r>
            <a:r>
              <a:rPr lang="el-GR" dirty="0" err="1"/>
              <a:t>έμφυλες</a:t>
            </a:r>
            <a:r>
              <a:rPr lang="el-GR" dirty="0"/>
              <a:t>, ταξικές).</a:t>
            </a:r>
          </a:p>
          <a:p>
            <a:r>
              <a:rPr lang="el-GR" b="1" dirty="0"/>
              <a:t>Η ψευδαίσθηση της ουδετερότητας:</a:t>
            </a:r>
            <a:r>
              <a:rPr lang="el-GR" dirty="0"/>
              <a:t> Επειδή οι αποφάσεις λαμβάνονται από αλγόριθμους, συχνά εκλαμβάνονται ως αντικειμενικές και αμερόληπτες. Η προκατάληψη όμως είναι ενσωματωμένη βαθιά στο σύστημα, καθιστώντας την δύσκολα ανιχνεύσιμη και ακόμα δυσκολότερη στη διόρθωση.</a:t>
            </a:r>
          </a:p>
          <a:p>
            <a:r>
              <a:rPr lang="el-GR" b="1" dirty="0"/>
              <a:t>Χειραγώγηση </a:t>
            </a:r>
            <a:r>
              <a:rPr lang="el-GR" dirty="0"/>
              <a:t>απαντήσεων από τις εταιρίες – οργανισμούς – κράτη που τα δημιούργησαν.</a:t>
            </a:r>
          </a:p>
          <a:p>
            <a:endParaRPr lang="el-GR" dirty="0"/>
          </a:p>
        </p:txBody>
      </p:sp>
    </p:spTree>
    <p:extLst>
      <p:ext uri="{BB962C8B-B14F-4D97-AF65-F5344CB8AC3E}">
        <p14:creationId xmlns:p14="http://schemas.microsoft.com/office/powerpoint/2010/main" val="285409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6FA3B9-8D1C-F663-42F0-571B74117A8E}"/>
              </a:ext>
            </a:extLst>
          </p:cNvPr>
          <p:cNvSpPr>
            <a:spLocks noGrp="1"/>
          </p:cNvSpPr>
          <p:nvPr>
            <p:ph type="title"/>
          </p:nvPr>
        </p:nvSpPr>
        <p:spPr/>
        <p:txBody>
          <a:bodyPr>
            <a:normAutofit/>
          </a:bodyPr>
          <a:lstStyle/>
          <a:p>
            <a:r>
              <a:rPr lang="el-GR" dirty="0" err="1"/>
              <a:t>Ιδιωτικότητα</a:t>
            </a:r>
            <a:r>
              <a:rPr lang="el-GR" dirty="0"/>
              <a:t> και προσωπικά δεδομένα</a:t>
            </a:r>
          </a:p>
        </p:txBody>
      </p:sp>
      <p:sp>
        <p:nvSpPr>
          <p:cNvPr id="3" name="Θέση περιεχομένου 2">
            <a:extLst>
              <a:ext uri="{FF2B5EF4-FFF2-40B4-BE49-F238E27FC236}">
                <a16:creationId xmlns:a16="http://schemas.microsoft.com/office/drawing/2014/main" id="{EE3A472E-ED07-AD72-19D6-25505F5604C3}"/>
              </a:ext>
            </a:extLst>
          </p:cNvPr>
          <p:cNvSpPr>
            <a:spLocks noGrp="1"/>
          </p:cNvSpPr>
          <p:nvPr>
            <p:ph idx="1"/>
          </p:nvPr>
        </p:nvSpPr>
        <p:spPr/>
        <p:txBody>
          <a:bodyPr>
            <a:normAutofit fontScale="92500" lnSpcReduction="20000"/>
          </a:bodyPr>
          <a:lstStyle/>
          <a:p>
            <a:r>
              <a:rPr lang="el-GR" b="1" dirty="0"/>
              <a:t>Μαζική συλλογή και επεξεργασία:</a:t>
            </a:r>
            <a:r>
              <a:rPr lang="el-GR" dirty="0"/>
              <a:t> Η ΤΝ απαιτεί τεράστιες ποσότητες δεδομένων για να λειτουργήσει. Αυτό οδηγεί σε πρωτοφανή συγκέντρωση προσωπικών πληροφοριών από εταιρείες και κράτη, συχνά χωρίς πραγματική συναίνεση ή γνώση των χρηστών.</a:t>
            </a:r>
          </a:p>
          <a:p>
            <a:r>
              <a:rPr lang="el-GR" b="1" dirty="0"/>
              <a:t>Κατάχρηση και διαρροές:</a:t>
            </a:r>
            <a:r>
              <a:rPr lang="el-GR" dirty="0"/>
              <a:t> Τα δεδομένα μπορούν να χρησιμοποιηθούν για σκοπούς διαφορετικούς από αυτούς για τους οποίους συλλέχθηκαν (π.χ. εμπορική προώθηση, μαζική επιτήρηση) ή να εκτεθούν σε παραβιάσεις ασφαλείας.</a:t>
            </a:r>
          </a:p>
          <a:p>
            <a:r>
              <a:rPr lang="el-GR" b="1" dirty="0"/>
              <a:t>Απώλεια ελέγχου και ανωνυμίας:</a:t>
            </a:r>
            <a:r>
              <a:rPr lang="el-GR" dirty="0"/>
              <a:t> Ακόμα και ανώνυμα δεδομένα μπορούν συχνά να συνδυαστούν από αλγορίθμους για να </a:t>
            </a:r>
            <a:r>
              <a:rPr lang="el-GR" dirty="0" err="1"/>
              <a:t>ταυτοποιήσουν</a:t>
            </a:r>
            <a:r>
              <a:rPr lang="el-GR" dirty="0"/>
              <a:t> άτομα. Ο πολίτης χάνει την ικανότητα να ελέγχει ποιος ξέρει τι για εκείνον και πώς χρησιμοποιούνται αυτές οι πληροφορίες.</a:t>
            </a:r>
          </a:p>
        </p:txBody>
      </p:sp>
    </p:spTree>
    <p:extLst>
      <p:ext uri="{BB962C8B-B14F-4D97-AF65-F5344CB8AC3E}">
        <p14:creationId xmlns:p14="http://schemas.microsoft.com/office/powerpoint/2010/main" val="261084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657DF3-0F88-04FA-80B0-ED1DDA7964F4}"/>
              </a:ext>
            </a:extLst>
          </p:cNvPr>
          <p:cNvSpPr>
            <a:spLocks noGrp="1"/>
          </p:cNvSpPr>
          <p:nvPr>
            <p:ph type="title"/>
          </p:nvPr>
        </p:nvSpPr>
        <p:spPr/>
        <p:txBody>
          <a:bodyPr>
            <a:normAutofit/>
          </a:bodyPr>
          <a:lstStyle/>
          <a:p>
            <a:r>
              <a:rPr lang="el-GR" dirty="0"/>
              <a:t>Θετικά από τη χρήση της ΤΝ στην εκπαίδευση</a:t>
            </a:r>
          </a:p>
        </p:txBody>
      </p:sp>
      <p:sp>
        <p:nvSpPr>
          <p:cNvPr id="3" name="Θέση περιεχομένου 2">
            <a:extLst>
              <a:ext uri="{FF2B5EF4-FFF2-40B4-BE49-F238E27FC236}">
                <a16:creationId xmlns:a16="http://schemas.microsoft.com/office/drawing/2014/main" id="{BE91D7F7-1755-8932-93FF-E83B82CB14DC}"/>
              </a:ext>
            </a:extLst>
          </p:cNvPr>
          <p:cNvSpPr>
            <a:spLocks noGrp="1"/>
          </p:cNvSpPr>
          <p:nvPr>
            <p:ph idx="1"/>
          </p:nvPr>
        </p:nvSpPr>
        <p:spPr/>
        <p:txBody>
          <a:bodyPr numCol="2">
            <a:normAutofit/>
          </a:bodyPr>
          <a:lstStyle/>
          <a:p>
            <a:pPr marL="109728" indent="0">
              <a:buNone/>
            </a:pPr>
            <a:r>
              <a:rPr lang="el-GR" sz="1400" b="1" dirty="0"/>
              <a:t>1. Εξατομικευμένη και Προσαρμοστική Μάθηση</a:t>
            </a:r>
          </a:p>
          <a:p>
            <a:r>
              <a:rPr lang="el-GR" sz="1400" dirty="0"/>
              <a:t>Η ΤΝ επιτρέπει τη </a:t>
            </a:r>
            <a:r>
              <a:rPr lang="el-GR" sz="1400" b="1" dirty="0"/>
              <a:t>διαμόρφωση εξατομικευμένων μαθησιακών διαδρομών</a:t>
            </a:r>
            <a:r>
              <a:rPr lang="el-GR" sz="1400" dirty="0"/>
              <a:t> που προσαρμόζονται στις ανάγκες, τις ικανότητες και τον ρυθμό του κάθε μαθητή.</a:t>
            </a:r>
          </a:p>
          <a:p>
            <a:r>
              <a:rPr lang="el-GR" sz="1400" b="1" dirty="0"/>
              <a:t>Αυτονομία:</a:t>
            </a:r>
            <a:r>
              <a:rPr lang="el-GR" sz="1400" dirty="0"/>
              <a:t> Οι μαθητές μπορούν να προχωρούν με τον δικό τους ρυθμό, γεγονός που ενισχύει την αυτοπεποίθηση και τη μαθησιακή τους αυτονομία.</a:t>
            </a:r>
          </a:p>
          <a:p>
            <a:r>
              <a:rPr lang="el-GR" sz="1400" b="1" dirty="0"/>
              <a:t>Υποστήριξη σε Πραγματικό Χρόνο:</a:t>
            </a:r>
            <a:r>
              <a:rPr lang="el-GR" sz="1400" dirty="0"/>
              <a:t> Τα </a:t>
            </a:r>
            <a:r>
              <a:rPr lang="el-GR" sz="1400" dirty="0" err="1"/>
              <a:t>chatbots</a:t>
            </a:r>
            <a:r>
              <a:rPr lang="el-GR" sz="1400" dirty="0"/>
              <a:t> και οι εικονικοί βοηθοί παρέχουν άμεσες απαντήσεις και καθοδήγηση όλο το 24ωρο.</a:t>
            </a:r>
          </a:p>
          <a:p>
            <a:pPr marL="109728" indent="0">
              <a:buNone/>
            </a:pPr>
            <a:r>
              <a:rPr lang="el-GR" sz="1400" b="1" dirty="0"/>
              <a:t>2. Βελτίωση της Διδακτικής Αποτελεσματικότητας</a:t>
            </a:r>
          </a:p>
          <a:p>
            <a:r>
              <a:rPr lang="el-GR" sz="1400" b="1" dirty="0"/>
              <a:t>Αυτοματοποίηση Αξιολόγησης:</a:t>
            </a:r>
            <a:r>
              <a:rPr lang="el-GR" sz="1400" dirty="0"/>
              <a:t> Η ΤΝ επιτρέπει την ταχεία βαθμολόγηση και την παροχή άμεσης ανατροφοδότησης (</a:t>
            </a:r>
            <a:r>
              <a:rPr lang="el-GR" sz="1400" dirty="0" err="1"/>
              <a:t>feedback</a:t>
            </a:r>
            <a:r>
              <a:rPr lang="el-GR" sz="1400" dirty="0"/>
              <a:t>), επιτρέποντας στους δασκάλους να εστιάσουν στην ουσιαστική διδασκαλία.</a:t>
            </a:r>
          </a:p>
          <a:p>
            <a:r>
              <a:rPr lang="el-GR" sz="1400" b="1" dirty="0"/>
              <a:t>Σχεδιασμός Μαθήματος:</a:t>
            </a:r>
            <a:r>
              <a:rPr lang="el-GR" sz="1400" dirty="0"/>
              <a:t> Εργαλεία παραγωγικής ΤΝ βοηθούν στη δημιουργία σχεδίων μαθήματος, εκπαιδευτικού υλικού και κουίζ με μεγάλη ταχύτητα και ακρίβεια.</a:t>
            </a:r>
          </a:p>
          <a:p>
            <a:endParaRPr lang="el-GR" sz="1400" b="1" dirty="0"/>
          </a:p>
          <a:p>
            <a:r>
              <a:rPr lang="el-GR" sz="1400" b="1" dirty="0"/>
              <a:t>Ανάλυση Δεδομένων (</a:t>
            </a:r>
            <a:r>
              <a:rPr lang="el-GR" sz="1400" b="1" dirty="0" err="1"/>
              <a:t>Learning</a:t>
            </a:r>
            <a:r>
              <a:rPr lang="el-GR" sz="1400" b="1" dirty="0"/>
              <a:t> </a:t>
            </a:r>
            <a:r>
              <a:rPr lang="el-GR" sz="1400" b="1" dirty="0" err="1"/>
              <a:t>Analytics</a:t>
            </a:r>
            <a:r>
              <a:rPr lang="el-GR" sz="1400" b="1" dirty="0"/>
              <a:t>):</a:t>
            </a:r>
            <a:r>
              <a:rPr lang="el-GR" sz="1400" dirty="0"/>
              <a:t> Οι εκπαιδευτικοί μπορούν να παρακολουθούν την πρόοδο των μαθητών και να εντοπίζουν έγκαιρα όσους διατρέχουν κίνδυνο αποτυχίας.</a:t>
            </a:r>
          </a:p>
          <a:p>
            <a:pPr marL="109728" indent="0">
              <a:buNone/>
            </a:pPr>
            <a:r>
              <a:rPr lang="el-GR" sz="1400" b="1" dirty="0"/>
              <a:t>3. Συμπεριληπτική Εκπαίδευση και Προσβασιμότητα</a:t>
            </a:r>
          </a:p>
          <a:p>
            <a:r>
              <a:rPr lang="el-GR" sz="1400" b="1" dirty="0"/>
              <a:t>Ειδική Αγωγή:</a:t>
            </a:r>
            <a:r>
              <a:rPr lang="el-GR" sz="1400" dirty="0"/>
              <a:t> Εφαρμογές μετατροπής κειμένου σε ομιλία και αναγνώρισης εικόνας (π.χ. </a:t>
            </a:r>
            <a:r>
              <a:rPr lang="el-GR" sz="1400" dirty="0" err="1"/>
              <a:t>Seeing</a:t>
            </a:r>
            <a:r>
              <a:rPr lang="el-GR" sz="1400" dirty="0"/>
              <a:t> AI) ενισχύουν την ανεξαρτησία ατόμων με προβλήματα όρασης ή λόγου.</a:t>
            </a:r>
          </a:p>
          <a:p>
            <a:r>
              <a:rPr lang="el-GR" sz="1400" b="1" dirty="0"/>
              <a:t>Εξειδικευμένη Υποστήριξη:</a:t>
            </a:r>
            <a:r>
              <a:rPr lang="el-GR" sz="1400" dirty="0"/>
              <a:t> Ρομπότ και </a:t>
            </a:r>
            <a:r>
              <a:rPr lang="el-GR" sz="1400" dirty="0" err="1"/>
              <a:t>chatbots</a:t>
            </a:r>
            <a:r>
              <a:rPr lang="el-GR" sz="1400" dirty="0"/>
              <a:t> χρησιμοποιούνται για την καλλιέργεια κοινωνικών δεξιοτήτων σε παιδιά με αυτισμό ή ΔΕΠΥ.</a:t>
            </a:r>
          </a:p>
          <a:p>
            <a:pPr marL="109728" indent="0">
              <a:buNone/>
            </a:pPr>
            <a:r>
              <a:rPr lang="el-GR" sz="1400" b="1" dirty="0"/>
              <a:t>4. Ενίσχυση της Δημιουργικότητας και της Κριτικής Σκέψης</a:t>
            </a:r>
          </a:p>
          <a:p>
            <a:r>
              <a:rPr lang="el-GR" sz="1400" b="1" dirty="0"/>
              <a:t>Βιωματική Μάθηση:</a:t>
            </a:r>
            <a:r>
              <a:rPr lang="el-GR" sz="1400" dirty="0"/>
              <a:t> Η χρήση Εικονικής και Επαυξημένης Πραγματικότητας (VR/AR) δημιουργεί </a:t>
            </a:r>
            <a:r>
              <a:rPr lang="el-GR" sz="1400" dirty="0" err="1"/>
              <a:t>εμβυθιστικές</a:t>
            </a:r>
            <a:r>
              <a:rPr lang="el-GR" sz="1400" dirty="0"/>
              <a:t> εμπειρίες που κάνουν το μάθημα πιο ελκυστικό και ευχάριστο.</a:t>
            </a:r>
          </a:p>
          <a:p>
            <a:r>
              <a:rPr lang="el-GR" sz="1400" dirty="0"/>
              <a:t> </a:t>
            </a:r>
            <a:r>
              <a:rPr lang="el-GR" sz="1400" b="1" dirty="0"/>
              <a:t>Καινοτόμα Εργαλεία:</a:t>
            </a:r>
            <a:r>
              <a:rPr lang="el-GR" sz="1400" dirty="0"/>
              <a:t> Εφαρμογές που "ζωντανεύουν" ζωγραφιές ή δημιουργούν μουσική από περιγραφές ενθαρρύνουν την καλλιτεχνική έκφραση και τη φαντασία των μαθητών.</a:t>
            </a:r>
          </a:p>
        </p:txBody>
      </p:sp>
    </p:spTree>
    <p:extLst>
      <p:ext uri="{BB962C8B-B14F-4D97-AF65-F5344CB8AC3E}">
        <p14:creationId xmlns:p14="http://schemas.microsoft.com/office/powerpoint/2010/main" val="131798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46BFEF-4291-401E-9BDF-FBD5D6FEC338}"/>
              </a:ext>
            </a:extLst>
          </p:cNvPr>
          <p:cNvSpPr>
            <a:spLocks noGrp="1"/>
          </p:cNvSpPr>
          <p:nvPr>
            <p:ph type="title"/>
          </p:nvPr>
        </p:nvSpPr>
        <p:spPr/>
        <p:txBody>
          <a:bodyPr/>
          <a:lstStyle/>
          <a:p>
            <a:r>
              <a:rPr lang="el-GR" dirty="0"/>
              <a:t>Τεχνητή Νοημοσύνη στην Εκπαίδευση</a:t>
            </a:r>
          </a:p>
        </p:txBody>
      </p:sp>
      <p:sp>
        <p:nvSpPr>
          <p:cNvPr id="3" name="Θέση περιεχομένου 2">
            <a:extLst>
              <a:ext uri="{FF2B5EF4-FFF2-40B4-BE49-F238E27FC236}">
                <a16:creationId xmlns:a16="http://schemas.microsoft.com/office/drawing/2014/main" id="{923C7CA8-1064-45D5-A5F9-67AEDC7427D8}"/>
              </a:ext>
            </a:extLst>
          </p:cNvPr>
          <p:cNvSpPr>
            <a:spLocks noGrp="1"/>
          </p:cNvSpPr>
          <p:nvPr>
            <p:ph idx="1"/>
          </p:nvPr>
        </p:nvSpPr>
        <p:spPr/>
        <p:txBody>
          <a:bodyPr>
            <a:normAutofit fontScale="92500" lnSpcReduction="20000"/>
          </a:bodyPr>
          <a:lstStyle/>
          <a:p>
            <a:pPr marL="0" indent="0">
              <a:buNone/>
            </a:pPr>
            <a:r>
              <a:rPr lang="el-GR" b="1" dirty="0"/>
              <a:t>Τρέχουσα </a:t>
            </a:r>
            <a:r>
              <a:rPr lang="el-GR" b="1" dirty="0" err="1"/>
              <a:t>στοχευση</a:t>
            </a:r>
            <a:r>
              <a:rPr lang="el-GR" dirty="0"/>
              <a:t>: Τα συστήματα τεχνητής νοημοσύνης να </a:t>
            </a:r>
            <a:r>
              <a:rPr lang="el-GR" dirty="0" err="1"/>
              <a:t>λειτουργουν</a:t>
            </a:r>
            <a:r>
              <a:rPr lang="el-GR" dirty="0"/>
              <a:t> ως βοηθοί των δασκάλων (αναλογία με ομάδες κρούσης στον πόλεμο)</a:t>
            </a:r>
          </a:p>
          <a:p>
            <a:pPr marL="0" indent="0">
              <a:buNone/>
            </a:pPr>
            <a:r>
              <a:rPr lang="el-GR" dirty="0"/>
              <a:t>Υποσχέσεις:</a:t>
            </a:r>
          </a:p>
          <a:p>
            <a:pPr lvl="1">
              <a:spcBef>
                <a:spcPts val="300"/>
              </a:spcBef>
              <a:spcAft>
                <a:spcPts val="300"/>
              </a:spcAft>
            </a:pPr>
            <a:r>
              <a:rPr lang="el-GR" sz="1800" dirty="0"/>
              <a:t>Διαφοροποιημένη και εξατομικευμένη μάθηση.</a:t>
            </a:r>
          </a:p>
          <a:p>
            <a:pPr lvl="1">
              <a:spcBef>
                <a:spcPts val="300"/>
              </a:spcBef>
              <a:spcAft>
                <a:spcPts val="300"/>
              </a:spcAft>
            </a:pPr>
            <a:r>
              <a:rPr lang="el-GR" sz="1800" dirty="0"/>
              <a:t>Φροντιστήριο και υποστήριξη εκτός τάξης.</a:t>
            </a:r>
          </a:p>
          <a:p>
            <a:pPr lvl="1">
              <a:spcBef>
                <a:spcPts val="300"/>
              </a:spcBef>
              <a:spcAft>
                <a:spcPts val="300"/>
              </a:spcAft>
            </a:pPr>
            <a:r>
              <a:rPr lang="el-GR" sz="1800" dirty="0"/>
              <a:t>Καθολική πρόσβαση για όλους τους μαθητές.</a:t>
            </a:r>
          </a:p>
          <a:p>
            <a:pPr lvl="1">
              <a:spcBef>
                <a:spcPts val="300"/>
              </a:spcBef>
              <a:spcAft>
                <a:spcPts val="300"/>
              </a:spcAft>
            </a:pPr>
            <a:r>
              <a:rPr lang="el-GR" sz="1800" dirty="0"/>
              <a:t>Αυτοματοποίηση διοικητικών εργασιών.</a:t>
            </a:r>
          </a:p>
          <a:p>
            <a:pPr marL="0" indent="0">
              <a:buNone/>
            </a:pPr>
            <a:endParaRPr lang="el-GR" dirty="0"/>
          </a:p>
          <a:p>
            <a:pPr marL="0" indent="0">
              <a:buNone/>
            </a:pPr>
            <a:r>
              <a:rPr lang="el-GR" dirty="0"/>
              <a:t>Απαιτείται η </a:t>
            </a:r>
            <a:r>
              <a:rPr lang="el-GR" b="1" dirty="0"/>
              <a:t>ψηφιακή ετοιμότητα</a:t>
            </a:r>
            <a:r>
              <a:rPr lang="el-GR" dirty="0"/>
              <a:t> των εκπαιδευτικών.</a:t>
            </a:r>
            <a:endParaRPr lang="en-US" dirty="0"/>
          </a:p>
          <a:p>
            <a:pPr marL="0" indent="0">
              <a:buNone/>
            </a:pPr>
            <a:r>
              <a:rPr lang="el-GR" dirty="0"/>
              <a:t>Πώς </a:t>
            </a:r>
            <a:r>
              <a:rPr lang="el-GR" dirty="0" err="1"/>
              <a:t>φανταζονται</a:t>
            </a:r>
            <a:r>
              <a:rPr lang="el-GR" dirty="0"/>
              <a:t> κάποιοι το </a:t>
            </a:r>
            <a:r>
              <a:rPr lang="el-GR" dirty="0" err="1"/>
              <a:t>μελλον</a:t>
            </a:r>
            <a:r>
              <a:rPr lang="el-GR" dirty="0"/>
              <a:t>:</a:t>
            </a:r>
          </a:p>
          <a:p>
            <a:pPr marL="0" indent="0">
              <a:buNone/>
            </a:pPr>
            <a:r>
              <a:rPr lang="el-GR" dirty="0"/>
              <a:t> 1. </a:t>
            </a:r>
            <a:r>
              <a:rPr lang="en-US" dirty="0">
                <a:hlinkClick r:id="rId2"/>
              </a:rPr>
              <a:t>https://www.youtube.com/watch?v=XGkWh4v1hCE</a:t>
            </a:r>
            <a:endParaRPr lang="el-GR" dirty="0"/>
          </a:p>
          <a:p>
            <a:pPr marL="0" indent="0">
              <a:buNone/>
            </a:pPr>
            <a:r>
              <a:rPr lang="el-GR" dirty="0"/>
              <a:t>2. Το </a:t>
            </a:r>
            <a:r>
              <a:rPr lang="el-GR" dirty="0" err="1"/>
              <a:t>βιβλιο</a:t>
            </a:r>
            <a:r>
              <a:rPr lang="el-GR" dirty="0"/>
              <a:t> του </a:t>
            </a:r>
            <a:r>
              <a:rPr lang="en-US" dirty="0"/>
              <a:t>OECD </a:t>
            </a:r>
            <a:r>
              <a:rPr lang="el-GR" dirty="0"/>
              <a:t>στο </a:t>
            </a:r>
            <a:r>
              <a:rPr lang="en-US" dirty="0"/>
              <a:t>e-class</a:t>
            </a:r>
            <a:endParaRPr lang="el-GR" dirty="0"/>
          </a:p>
        </p:txBody>
      </p:sp>
    </p:spTree>
    <p:extLst>
      <p:ext uri="{BB962C8B-B14F-4D97-AF65-F5344CB8AC3E}">
        <p14:creationId xmlns:p14="http://schemas.microsoft.com/office/powerpoint/2010/main" val="808724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266317-36E0-4602-BB82-C731AC63F1BE}"/>
              </a:ext>
            </a:extLst>
          </p:cNvPr>
          <p:cNvSpPr>
            <a:spLocks noGrp="1"/>
          </p:cNvSpPr>
          <p:nvPr>
            <p:ph type="title"/>
          </p:nvPr>
        </p:nvSpPr>
        <p:spPr/>
        <p:txBody>
          <a:bodyPr/>
          <a:lstStyle/>
          <a:p>
            <a:r>
              <a:rPr lang="el-GR" dirty="0"/>
              <a:t>Τι δεν </a:t>
            </a:r>
            <a:r>
              <a:rPr lang="el-GR" dirty="0" err="1"/>
              <a:t>μπορει</a:t>
            </a:r>
            <a:r>
              <a:rPr lang="el-GR" dirty="0"/>
              <a:t> να </a:t>
            </a:r>
            <a:r>
              <a:rPr lang="el-GR" dirty="0" err="1"/>
              <a:t>καλυψει</a:t>
            </a:r>
            <a:r>
              <a:rPr lang="el-GR" dirty="0"/>
              <a:t> </a:t>
            </a:r>
            <a:r>
              <a:rPr lang="el-GR" dirty="0" err="1"/>
              <a:t>καλα</a:t>
            </a:r>
            <a:r>
              <a:rPr lang="el-GR" dirty="0"/>
              <a:t> η ΤΝ;</a:t>
            </a:r>
          </a:p>
        </p:txBody>
      </p:sp>
      <p:sp>
        <p:nvSpPr>
          <p:cNvPr id="3" name="Θέση περιεχομένου 2">
            <a:extLst>
              <a:ext uri="{FF2B5EF4-FFF2-40B4-BE49-F238E27FC236}">
                <a16:creationId xmlns:a16="http://schemas.microsoft.com/office/drawing/2014/main" id="{24E66382-6D01-41FC-87A9-8EF70C0B8A33}"/>
              </a:ext>
            </a:extLst>
          </p:cNvPr>
          <p:cNvSpPr>
            <a:spLocks noGrp="1"/>
          </p:cNvSpPr>
          <p:nvPr>
            <p:ph idx="1"/>
          </p:nvPr>
        </p:nvSpPr>
        <p:spPr/>
        <p:txBody>
          <a:bodyPr/>
          <a:lstStyle/>
          <a:p>
            <a:r>
              <a:rPr lang="el-GR" dirty="0"/>
              <a:t>Δεν είναι </a:t>
            </a:r>
            <a:r>
              <a:rPr lang="el-GR" dirty="0" err="1"/>
              <a:t>ριζωμενη</a:t>
            </a:r>
            <a:r>
              <a:rPr lang="el-GR" dirty="0"/>
              <a:t> χρονικά στον κόσμο (όπως όλα τα ζωντανά)</a:t>
            </a:r>
          </a:p>
          <a:p>
            <a:r>
              <a:rPr lang="el-GR" dirty="0"/>
              <a:t>Δεν </a:t>
            </a:r>
            <a:r>
              <a:rPr lang="el-GR" dirty="0" err="1"/>
              <a:t>εχει</a:t>
            </a:r>
            <a:r>
              <a:rPr lang="el-GR" dirty="0"/>
              <a:t> </a:t>
            </a:r>
            <a:r>
              <a:rPr lang="el-GR" dirty="0" err="1"/>
              <a:t>παραδοση</a:t>
            </a:r>
            <a:endParaRPr lang="el-GR" dirty="0"/>
          </a:p>
          <a:p>
            <a:pPr marL="0" indent="0">
              <a:buNone/>
            </a:pPr>
            <a:endParaRPr lang="el-GR" dirty="0"/>
          </a:p>
          <a:p>
            <a:pPr marL="0" indent="0">
              <a:buNone/>
            </a:pPr>
            <a:r>
              <a:rPr lang="el-GR" dirty="0"/>
              <a:t>Τι </a:t>
            </a:r>
            <a:r>
              <a:rPr lang="el-GR" dirty="0" err="1"/>
              <a:t>λογης</a:t>
            </a:r>
            <a:r>
              <a:rPr lang="el-GR" dirty="0"/>
              <a:t> </a:t>
            </a:r>
            <a:r>
              <a:rPr lang="el-GR" dirty="0" err="1"/>
              <a:t>νοημα</a:t>
            </a:r>
            <a:r>
              <a:rPr lang="el-GR" dirty="0"/>
              <a:t> δεν </a:t>
            </a:r>
            <a:r>
              <a:rPr lang="el-GR" dirty="0" err="1"/>
              <a:t>μπορει</a:t>
            </a:r>
            <a:r>
              <a:rPr lang="el-GR" dirty="0"/>
              <a:t> να </a:t>
            </a:r>
            <a:r>
              <a:rPr lang="el-GR" dirty="0" err="1"/>
              <a:t>καλυψει</a:t>
            </a:r>
            <a:r>
              <a:rPr lang="el-GR" dirty="0"/>
              <a:t>;</a:t>
            </a:r>
          </a:p>
        </p:txBody>
      </p:sp>
    </p:spTree>
    <p:extLst>
      <p:ext uri="{BB962C8B-B14F-4D97-AF65-F5344CB8AC3E}">
        <p14:creationId xmlns:p14="http://schemas.microsoft.com/office/powerpoint/2010/main" val="3405874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999B6D-7A2C-4798-8BBB-AC7314AF0F4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069F97E2-55C6-4388-BBD2-42D3EF7CE899}"/>
              </a:ext>
            </a:extLst>
          </p:cNvPr>
          <p:cNvSpPr>
            <a:spLocks noGrp="1"/>
          </p:cNvSpPr>
          <p:nvPr>
            <p:ph idx="1"/>
          </p:nvPr>
        </p:nvSpPr>
        <p:spPr/>
        <p:txBody>
          <a:bodyPr/>
          <a:lstStyle/>
          <a:p>
            <a:endParaRPr lang="el-GR"/>
          </a:p>
        </p:txBody>
      </p:sp>
    </p:spTree>
    <p:extLst>
      <p:ext uri="{BB962C8B-B14F-4D97-AF65-F5344CB8AC3E}">
        <p14:creationId xmlns:p14="http://schemas.microsoft.com/office/powerpoint/2010/main" val="227973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D286F7-4987-4296-A210-A77900DE063C}"/>
              </a:ext>
            </a:extLst>
          </p:cNvPr>
          <p:cNvSpPr>
            <a:spLocks noGrp="1"/>
          </p:cNvSpPr>
          <p:nvPr>
            <p:ph type="title"/>
          </p:nvPr>
        </p:nvSpPr>
        <p:spPr/>
        <p:txBody>
          <a:bodyPr/>
          <a:lstStyle/>
          <a:p>
            <a:endParaRPr lang="el-GR" dirty="0">
              <a:solidFill>
                <a:schemeClr val="accent1"/>
              </a:solidFill>
            </a:endParaRPr>
          </a:p>
        </p:txBody>
      </p:sp>
      <p:pic>
        <p:nvPicPr>
          <p:cNvPr id="4" name="Θέση περιεχομένου 3">
            <a:extLst>
              <a:ext uri="{FF2B5EF4-FFF2-40B4-BE49-F238E27FC236}">
                <a16:creationId xmlns:a16="http://schemas.microsoft.com/office/drawing/2014/main" id="{3D4EFAA3-4E2A-4EC7-8A50-8411250DEB26}"/>
              </a:ext>
            </a:extLst>
          </p:cNvPr>
          <p:cNvPicPr>
            <a:picLocks noGrp="1" noChangeAspect="1"/>
          </p:cNvPicPr>
          <p:nvPr>
            <p:ph idx="1"/>
          </p:nvPr>
        </p:nvPicPr>
        <p:blipFill>
          <a:blip r:embed="rId2"/>
          <a:stretch>
            <a:fillRect/>
          </a:stretch>
        </p:blipFill>
        <p:spPr>
          <a:xfrm>
            <a:off x="4669412" y="2571658"/>
            <a:ext cx="2853175" cy="2859272"/>
          </a:xfrm>
          <a:prstGeom prst="rect">
            <a:avLst/>
          </a:prstGeom>
        </p:spPr>
      </p:pic>
      <p:sp>
        <p:nvSpPr>
          <p:cNvPr id="5" name="Ορθογώνιο 4">
            <a:extLst>
              <a:ext uri="{FF2B5EF4-FFF2-40B4-BE49-F238E27FC236}">
                <a16:creationId xmlns:a16="http://schemas.microsoft.com/office/drawing/2014/main" id="{FEE2A7EA-F091-492F-8EB3-2533A790A7B0}"/>
              </a:ext>
            </a:extLst>
          </p:cNvPr>
          <p:cNvSpPr/>
          <p:nvPr/>
        </p:nvSpPr>
        <p:spPr>
          <a:xfrm>
            <a:off x="2757053" y="5846544"/>
            <a:ext cx="7791797" cy="369332"/>
          </a:xfrm>
          <a:prstGeom prst="rect">
            <a:avLst/>
          </a:prstGeom>
        </p:spPr>
        <p:txBody>
          <a:bodyPr wrap="square">
            <a:spAutoFit/>
          </a:bodyPr>
          <a:lstStyle/>
          <a:p>
            <a:r>
              <a:rPr lang="en-US" dirty="0"/>
              <a:t>https://www.enephet.gr/index.php?page=conference&amp;conference_id=17</a:t>
            </a:r>
          </a:p>
        </p:txBody>
      </p:sp>
    </p:spTree>
    <p:extLst>
      <p:ext uri="{BB962C8B-B14F-4D97-AF65-F5344CB8AC3E}">
        <p14:creationId xmlns:p14="http://schemas.microsoft.com/office/powerpoint/2010/main" val="3947954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EF40CC-CDF5-4D49-A48A-09D3A6B0F25A}"/>
              </a:ext>
            </a:extLst>
          </p:cNvPr>
          <p:cNvSpPr>
            <a:spLocks noGrp="1"/>
          </p:cNvSpPr>
          <p:nvPr>
            <p:ph type="title"/>
          </p:nvPr>
        </p:nvSpPr>
        <p:spPr/>
        <p:txBody>
          <a:bodyPr/>
          <a:lstStyle/>
          <a:p>
            <a:r>
              <a:rPr lang="el-GR" dirty="0"/>
              <a:t>Παρουσιαση ενός βιβλίου</a:t>
            </a:r>
            <a:r>
              <a:rPr lang="en-US" dirty="0"/>
              <a:t> </a:t>
            </a:r>
            <a:r>
              <a:rPr lang="el-GR" dirty="0"/>
              <a:t>για την ΤΝ (</a:t>
            </a:r>
            <a:r>
              <a:rPr lang="el-GR" dirty="0" err="1"/>
              <a:t>γενικη</a:t>
            </a:r>
            <a:r>
              <a:rPr lang="el-GR" dirty="0"/>
              <a:t> εικόνα)</a:t>
            </a:r>
          </a:p>
        </p:txBody>
      </p:sp>
      <p:sp>
        <p:nvSpPr>
          <p:cNvPr id="3" name="Θέση περιεχομένου 2">
            <a:extLst>
              <a:ext uri="{FF2B5EF4-FFF2-40B4-BE49-F238E27FC236}">
                <a16:creationId xmlns:a16="http://schemas.microsoft.com/office/drawing/2014/main" id="{A0C169B5-313A-4ED3-9D2B-7B92B063C164}"/>
              </a:ext>
            </a:extLst>
          </p:cNvPr>
          <p:cNvSpPr>
            <a:spLocks noGrp="1"/>
          </p:cNvSpPr>
          <p:nvPr>
            <p:ph idx="1"/>
          </p:nvPr>
        </p:nvSpPr>
        <p:spPr/>
        <p:txBody>
          <a:bodyPr/>
          <a:lstStyle/>
          <a:p>
            <a:r>
              <a:rPr lang="el-GR" dirty="0" err="1">
                <a:solidFill>
                  <a:srgbClr val="FF0000"/>
                </a:solidFill>
              </a:rPr>
              <a:t>Machina</a:t>
            </a:r>
            <a:r>
              <a:rPr lang="el-GR" dirty="0">
                <a:solidFill>
                  <a:srgbClr val="FF0000"/>
                </a:solidFill>
              </a:rPr>
              <a:t> </a:t>
            </a:r>
            <a:r>
              <a:rPr lang="el-GR" dirty="0" err="1">
                <a:solidFill>
                  <a:srgbClr val="FF0000"/>
                </a:solidFill>
              </a:rPr>
              <a:t>Sapiens</a:t>
            </a:r>
            <a:r>
              <a:rPr lang="el-GR" dirty="0">
                <a:solidFill>
                  <a:srgbClr val="FF0000"/>
                </a:solidFill>
              </a:rPr>
              <a:t>: Πώς οι Ευφυείς Μηχανές Πέρασαν το Τεστ </a:t>
            </a:r>
            <a:r>
              <a:rPr lang="el-GR" dirty="0" err="1">
                <a:solidFill>
                  <a:srgbClr val="FF0000"/>
                </a:solidFill>
              </a:rPr>
              <a:t>Τούρινγκ</a:t>
            </a:r>
            <a:endParaRPr lang="el-GR" dirty="0">
              <a:solidFill>
                <a:srgbClr val="FF0000"/>
              </a:solidFill>
            </a:endParaRPr>
          </a:p>
          <a:p>
            <a:r>
              <a:rPr lang="el-GR" dirty="0"/>
              <a:t>Συγγραφέας: </a:t>
            </a:r>
            <a:r>
              <a:rPr lang="el-GR" dirty="0" err="1"/>
              <a:t>Nello</a:t>
            </a:r>
            <a:r>
              <a:rPr lang="el-GR" dirty="0"/>
              <a:t> </a:t>
            </a:r>
            <a:r>
              <a:rPr lang="el-GR" dirty="0" err="1"/>
              <a:t>Cristianini</a:t>
            </a:r>
            <a:r>
              <a:rPr lang="el-GR" dirty="0"/>
              <a:t>, Καθηγητής Τεχνητής Νοημοσύνης στο Πανεπιστήμιο του </a:t>
            </a:r>
            <a:r>
              <a:rPr lang="el-GR" dirty="0" err="1"/>
              <a:t>Bath</a:t>
            </a:r>
            <a:r>
              <a:rPr lang="el-GR" dirty="0"/>
              <a:t>.</a:t>
            </a:r>
          </a:p>
          <a:p>
            <a:r>
              <a:rPr lang="el-GR" dirty="0"/>
              <a:t>Το κεντρικό ερώτημα: «Μπορούν οι μηχανές να σκέφτονται;» (</a:t>
            </a:r>
            <a:r>
              <a:rPr lang="el-GR" dirty="0" err="1"/>
              <a:t>Alan</a:t>
            </a:r>
            <a:r>
              <a:rPr lang="el-GR" dirty="0"/>
              <a:t> </a:t>
            </a:r>
            <a:r>
              <a:rPr lang="el-GR" dirty="0" err="1"/>
              <a:t>Turing</a:t>
            </a:r>
            <a:r>
              <a:rPr lang="el-GR" dirty="0"/>
              <a:t>, 1950).</a:t>
            </a:r>
          </a:p>
          <a:p>
            <a:endParaRPr lang="el-GR" dirty="0"/>
          </a:p>
        </p:txBody>
      </p:sp>
    </p:spTree>
    <p:extLst>
      <p:ext uri="{BB962C8B-B14F-4D97-AF65-F5344CB8AC3E}">
        <p14:creationId xmlns:p14="http://schemas.microsoft.com/office/powerpoint/2010/main" val="2946935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EF6185-1876-4F36-A788-FCD224F65859}"/>
              </a:ext>
            </a:extLst>
          </p:cNvPr>
          <p:cNvSpPr>
            <a:spLocks noGrp="1"/>
          </p:cNvSpPr>
          <p:nvPr>
            <p:ph type="title"/>
          </p:nvPr>
        </p:nvSpPr>
        <p:spPr/>
        <p:txBody>
          <a:bodyPr/>
          <a:lstStyle/>
          <a:p>
            <a:r>
              <a:rPr lang="en-US" dirty="0"/>
              <a:t>TN, </a:t>
            </a:r>
            <a:r>
              <a:rPr lang="el-GR" dirty="0" err="1"/>
              <a:t>μηχανες</a:t>
            </a:r>
            <a:r>
              <a:rPr lang="el-GR" dirty="0"/>
              <a:t> που σκέπτονται;</a:t>
            </a:r>
          </a:p>
        </p:txBody>
      </p:sp>
      <p:sp>
        <p:nvSpPr>
          <p:cNvPr id="3" name="Θέση περιεχομένου 2">
            <a:extLst>
              <a:ext uri="{FF2B5EF4-FFF2-40B4-BE49-F238E27FC236}">
                <a16:creationId xmlns:a16="http://schemas.microsoft.com/office/drawing/2014/main" id="{5906E4C3-3A29-461E-87EC-AB91FD03A51E}"/>
              </a:ext>
            </a:extLst>
          </p:cNvPr>
          <p:cNvSpPr>
            <a:spLocks noGrp="1"/>
          </p:cNvSpPr>
          <p:nvPr>
            <p:ph idx="1"/>
          </p:nvPr>
        </p:nvSpPr>
        <p:spPr/>
        <p:txBody>
          <a:bodyPr>
            <a:normAutofit fontScale="92500" lnSpcReduction="1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el-GR" dirty="0" err="1">
                <a:latin typeface="Times New Roman" panose="02020603050405020304" pitchFamily="18" charset="0"/>
                <a:ea typeface="Times New Roman" panose="02020603050405020304" pitchFamily="18" charset="0"/>
                <a:cs typeface="Times New Roman" panose="02020603050405020304" pitchFamily="18" charset="0"/>
              </a:rPr>
              <a:t>Alan</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Turing</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l-GR" dirty="0">
                <a:latin typeface="Times New Roman" panose="02020603050405020304" pitchFamily="18" charset="0"/>
                <a:ea typeface="Times New Roman" panose="02020603050405020304" pitchFamily="18" charset="0"/>
                <a:cs typeface="Times New Roman" panose="02020603050405020304" pitchFamily="18" charset="0"/>
              </a:rPr>
              <a:t>«παιχνίδι της μίμησης»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imitation</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game</a:t>
            </a:r>
            <a:r>
              <a:rPr lang="el-GR" dirty="0">
                <a:latin typeface="Times New Roman" panose="02020603050405020304" pitchFamily="18" charset="0"/>
                <a:ea typeface="Times New Roman" panose="02020603050405020304" pitchFamily="18" charset="0"/>
                <a:cs typeface="Times New Roman" panose="02020603050405020304" pitchFamily="18" charset="0"/>
              </a:rPr>
              <a:t>): μια μηχανή πρέπει να μπορεί να συνομιλεί σε φυσική γλώσσα, σε οποιοδήποτε θέμα, παριστάνοντας ένα άτομο χωρίς να αναγνωρίζεται από τον ανακριτή. </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l-GR" dirty="0">
                <a:latin typeface="Times New Roman" panose="02020603050405020304" pitchFamily="18" charset="0"/>
                <a:ea typeface="Times New Roman" panose="02020603050405020304" pitchFamily="18" charset="0"/>
                <a:cs typeface="Times New Roman" panose="02020603050405020304" pitchFamily="18" charset="0"/>
              </a:rPr>
              <a:t>Η ερώτηση «Μπορούν οι μηχανές να σκέφτονται;» αντικαταστάθηκε από: «Υπάρχουν φανταστικοί ψηφιακοί υπολογιστές που θα τα πήγαιναν καλά στο παιχνίδι της μίμησης;».</a:t>
            </a:r>
          </a:p>
          <a:p>
            <a:pPr marL="742950" lvl="1" indent="-285750">
              <a:lnSpc>
                <a:spcPct val="107000"/>
              </a:lnSpc>
              <a:spcAft>
                <a:spcPts val="800"/>
              </a:spcAft>
              <a:buSzPts val="1000"/>
              <a:buFont typeface="Courier New" panose="02070309020205020404" pitchFamily="49" charset="0"/>
              <a:buChar char="o"/>
              <a:tabLst>
                <a:tab pos="914400" algn="l"/>
              </a:tabLst>
            </a:pPr>
            <a:r>
              <a:rPr lang="el-GR" sz="2000" dirty="0">
                <a:latin typeface="Calibri" panose="020F0502020204030204" pitchFamily="34" charset="0"/>
                <a:ea typeface="Calibri" panose="020F0502020204030204" pitchFamily="34" charset="0"/>
                <a:cs typeface="Times New Roman" panose="02020603050405020304" pitchFamily="18" charset="0"/>
              </a:rPr>
              <a:t>Σε ένα διαδικτυακό παιχνίδι (Human </a:t>
            </a:r>
            <a:r>
              <a:rPr lang="el-GR" sz="2000" dirty="0" err="1">
                <a:latin typeface="Calibri" panose="020F0502020204030204" pitchFamily="34" charset="0"/>
                <a:ea typeface="Calibri" panose="020F0502020204030204" pitchFamily="34" charset="0"/>
                <a:cs typeface="Times New Roman" panose="02020603050405020304" pitchFamily="18" charset="0"/>
              </a:rPr>
              <a:t>or</a:t>
            </a:r>
            <a:r>
              <a:rPr lang="el-GR" sz="2000" dirty="0">
                <a:latin typeface="Calibri" panose="020F0502020204030204" pitchFamily="34" charset="0"/>
                <a:ea typeface="Calibri" panose="020F0502020204030204" pitchFamily="34" charset="0"/>
                <a:cs typeface="Times New Roman" panose="02020603050405020304" pitchFamily="18" charset="0"/>
              </a:rPr>
              <a:t> </a:t>
            </a:r>
            <a:r>
              <a:rPr lang="el-GR" sz="2000" dirty="0" err="1">
                <a:latin typeface="Calibri" panose="020F0502020204030204" pitchFamily="34" charset="0"/>
                <a:ea typeface="Calibri" panose="020F0502020204030204" pitchFamily="34" charset="0"/>
                <a:cs typeface="Times New Roman" panose="02020603050405020304" pitchFamily="18" charset="0"/>
              </a:rPr>
              <a:t>Not</a:t>
            </a:r>
            <a:r>
              <a:rPr lang="el-GR" sz="2000" dirty="0">
                <a:latin typeface="Calibri" panose="020F0502020204030204" pitchFamily="34" charset="0"/>
                <a:ea typeface="Calibri" panose="020F0502020204030204" pitchFamily="34" charset="0"/>
                <a:cs typeface="Times New Roman" panose="02020603050405020304" pitchFamily="18" charset="0"/>
              </a:rPr>
              <a:t>?) το 2023, μόνο το 60% των παικτών που συνομίλησαν με ένα </a:t>
            </a:r>
            <a:r>
              <a:rPr lang="el-GR" sz="2000" dirty="0" err="1">
                <a:latin typeface="Calibri" panose="020F0502020204030204" pitchFamily="34" charset="0"/>
                <a:ea typeface="Calibri" panose="020F0502020204030204" pitchFamily="34" charset="0"/>
                <a:cs typeface="Times New Roman" panose="02020603050405020304" pitchFamily="18" charset="0"/>
              </a:rPr>
              <a:t>bot</a:t>
            </a:r>
            <a:r>
              <a:rPr lang="el-GR" sz="2000" dirty="0">
                <a:latin typeface="Calibri" panose="020F0502020204030204" pitchFamily="34" charset="0"/>
                <a:ea typeface="Calibri" panose="020F0502020204030204" pitchFamily="34" charset="0"/>
                <a:cs typeface="Times New Roman" panose="02020603050405020304" pitchFamily="18" charset="0"/>
              </a:rPr>
              <a:t> το αναγνώρισαν ως τέτοιο, πλησιάζοντας τον στόχο του 50% για πλήρη αδιακρισία. Το GPT-4 κρίθηκε ως άνθρωπος το 54% του χρόνου σε ένα πεντάλεπτο τεστ.</a:t>
            </a:r>
          </a:p>
          <a:p>
            <a:pPr marL="742950" lvl="1" indent="-285750">
              <a:lnSpc>
                <a:spcPct val="107000"/>
              </a:lnSpc>
              <a:spcAft>
                <a:spcPts val="800"/>
              </a:spcAft>
              <a:buSzPts val="1000"/>
              <a:buFont typeface="Courier New" panose="02070309020205020404" pitchFamily="49" charset="0"/>
              <a:buChar char="o"/>
              <a:tabLst>
                <a:tab pos="914400" algn="l"/>
              </a:tabLst>
            </a:pPr>
            <a:r>
              <a:rPr lang="el-GR" sz="2000" dirty="0" err="1">
                <a:latin typeface="Calibri" panose="020F0502020204030204" pitchFamily="34" charset="0"/>
                <a:ea typeface="Calibri" panose="020F0502020204030204" pitchFamily="34" charset="0"/>
                <a:cs typeface="Times New Roman" panose="02020603050405020304" pitchFamily="18" charset="0"/>
              </a:rPr>
              <a:t>Εξακολουθουν</a:t>
            </a:r>
            <a:r>
              <a:rPr lang="el-GR" sz="2000" dirty="0">
                <a:latin typeface="Calibri" panose="020F0502020204030204" pitchFamily="34" charset="0"/>
                <a:ea typeface="Calibri" panose="020F0502020204030204" pitchFamily="34" charset="0"/>
                <a:cs typeface="Times New Roman" panose="02020603050405020304" pitchFamily="18" charset="0"/>
              </a:rPr>
              <a:t> να </a:t>
            </a:r>
            <a:r>
              <a:rPr lang="el-GR" sz="2000" dirty="0" err="1">
                <a:latin typeface="Calibri" panose="020F0502020204030204" pitchFamily="34" charset="0"/>
                <a:ea typeface="Calibri" panose="020F0502020204030204" pitchFamily="34" charset="0"/>
                <a:cs typeface="Times New Roman" panose="02020603050405020304" pitchFamily="18" charset="0"/>
              </a:rPr>
              <a:t>υπαρχουν</a:t>
            </a:r>
            <a:r>
              <a:rPr lang="el-GR" sz="2000" dirty="0">
                <a:latin typeface="Calibri" panose="020F0502020204030204" pitchFamily="34" charset="0"/>
                <a:ea typeface="Calibri" panose="020F0502020204030204" pitchFamily="34" charset="0"/>
                <a:cs typeface="Times New Roman" panose="02020603050405020304" pitchFamily="18" charset="0"/>
              </a:rPr>
              <a:t> πολλές αντιρρήσεις: Δεν έχει περάσει το βαθύτερο νόημα του τεστ: σταθερή, γενική, συνεκτική ανθρώπινη νοημοσύνη σε ευρύ φάσμα δραστηριοτήτων.</a:t>
            </a:r>
          </a:p>
          <a:p>
            <a:endParaRPr lang="el-GR" dirty="0"/>
          </a:p>
        </p:txBody>
      </p:sp>
    </p:spTree>
    <p:extLst>
      <p:ext uri="{BB962C8B-B14F-4D97-AF65-F5344CB8AC3E}">
        <p14:creationId xmlns:p14="http://schemas.microsoft.com/office/powerpoint/2010/main" val="2253590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FE127B-4B75-466C-98EE-F2041E5E9219}"/>
              </a:ext>
            </a:extLst>
          </p:cNvPr>
          <p:cNvSpPr>
            <a:spLocks noGrp="1"/>
          </p:cNvSpPr>
          <p:nvPr>
            <p:ph type="title"/>
          </p:nvPr>
        </p:nvSpPr>
        <p:spPr/>
        <p:txBody>
          <a:bodyPr/>
          <a:lstStyle/>
          <a:p>
            <a:r>
              <a:rPr lang="el-GR" dirty="0"/>
              <a:t>Το πρόβλημα της κατανόησης</a:t>
            </a:r>
          </a:p>
        </p:txBody>
      </p:sp>
      <p:sp>
        <p:nvSpPr>
          <p:cNvPr id="3" name="Θέση περιεχομένου 2">
            <a:extLst>
              <a:ext uri="{FF2B5EF4-FFF2-40B4-BE49-F238E27FC236}">
                <a16:creationId xmlns:a16="http://schemas.microsoft.com/office/drawing/2014/main" id="{A0C1ED6F-34C4-4C92-915D-2450F6D24560}"/>
              </a:ext>
            </a:extLst>
          </p:cNvPr>
          <p:cNvSpPr>
            <a:spLocks noGrp="1"/>
          </p:cNvSpPr>
          <p:nvPr>
            <p:ph idx="1"/>
          </p:nvPr>
        </p:nvSpPr>
        <p:spPr/>
        <p:txBody>
          <a:bodyPr>
            <a:normAutofit fontScale="92500" lnSpcReduction="20000"/>
          </a:bodyPr>
          <a:lstStyle/>
          <a:p>
            <a:r>
              <a:rPr lang="el-GR" dirty="0"/>
              <a:t>Η φυσική γλώσσα είναι περίπλοκη: η ερμηνεία μιας λέξης εξαρτάται συχνά από άλλες λέξεις στην πρόταση, συμπεριλαμβανομένων και εξαρτήσεων «μεγάλης απόστασης».</a:t>
            </a:r>
          </a:p>
          <a:p>
            <a:r>
              <a:rPr lang="el-GR" dirty="0"/>
              <a:t>Ο Αλγόριθμος </a:t>
            </a:r>
            <a:r>
              <a:rPr lang="el-GR" dirty="0" err="1"/>
              <a:t>Transformer</a:t>
            </a:r>
            <a:r>
              <a:rPr lang="el-GR" dirty="0"/>
              <a:t> (2017): επέτρεψε στους υπολογιστές να αναλύουν τεράστιες ποσότητες κειμένου για να ανακαλύψουν χρήσιμες στατιστικές κανονικότητες, χρησιμοποιώντας έναν μηχανισμό που ονομάζεται «προσοχή» (</a:t>
            </a:r>
            <a:r>
              <a:rPr lang="el-GR" dirty="0" err="1"/>
              <a:t>attention</a:t>
            </a:r>
            <a:r>
              <a:rPr lang="el-GR" dirty="0"/>
              <a:t>) για να ανακαλύπτει ποιες λέξεις εξαρτώνται από ποιες άλλες</a:t>
            </a:r>
            <a:endParaRPr lang="en-US" dirty="0"/>
          </a:p>
          <a:p>
            <a:r>
              <a:rPr lang="el-GR" dirty="0"/>
              <a:t>Τα </a:t>
            </a:r>
            <a:r>
              <a:rPr lang="el-GR" b="1" dirty="0"/>
              <a:t>μοντέλα</a:t>
            </a:r>
            <a:r>
              <a:rPr lang="el-GR" dirty="0"/>
              <a:t> </a:t>
            </a:r>
            <a:r>
              <a:rPr lang="el-GR" b="1" dirty="0"/>
              <a:t>εκπαιδεύτηκαν</a:t>
            </a:r>
            <a:r>
              <a:rPr lang="el-GR" dirty="0"/>
              <a:t> απλώς για να προβλέπουν τις λέξεις που λείπουν σε ένα κείμενο. </a:t>
            </a:r>
          </a:p>
          <a:p>
            <a:pPr lvl="1"/>
            <a:r>
              <a:rPr lang="el-GR" dirty="0"/>
              <a:t>Το Απροσδόκητο Αποτέλεσμα: Η εξάσκηση στην πρόβλεψη λέξεων οδήγησε τα μοντέλα να εκδηλώσουν «γνώση» της γλώσσας, της σύνταξης, της σημασιολογίας, της πραγματολογίας, και ταυτόχρονα, γνώση του κόσμου.</a:t>
            </a:r>
          </a:p>
        </p:txBody>
      </p:sp>
    </p:spTree>
    <p:extLst>
      <p:ext uri="{BB962C8B-B14F-4D97-AF65-F5344CB8AC3E}">
        <p14:creationId xmlns:p14="http://schemas.microsoft.com/office/powerpoint/2010/main" val="1025151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FDFED4-608A-45B5-BBB2-287B7B190AED}"/>
              </a:ext>
            </a:extLst>
          </p:cNvPr>
          <p:cNvSpPr>
            <a:spLocks noGrp="1"/>
          </p:cNvSpPr>
          <p:nvPr>
            <p:ph type="title"/>
          </p:nvPr>
        </p:nvSpPr>
        <p:spPr/>
        <p:txBody>
          <a:bodyPr/>
          <a:lstStyle/>
          <a:p>
            <a:r>
              <a:rPr lang="el-GR" dirty="0"/>
              <a:t>Σπίθες Γενικής Τεχνητής Νοημοσύνης (AGI)</a:t>
            </a:r>
          </a:p>
        </p:txBody>
      </p:sp>
      <p:sp>
        <p:nvSpPr>
          <p:cNvPr id="3" name="Θέση περιεχομένου 2">
            <a:extLst>
              <a:ext uri="{FF2B5EF4-FFF2-40B4-BE49-F238E27FC236}">
                <a16:creationId xmlns:a16="http://schemas.microsoft.com/office/drawing/2014/main" id="{F1EC71D6-244F-4280-8751-7DB7096AE9EC}"/>
              </a:ext>
            </a:extLst>
          </p:cNvPr>
          <p:cNvSpPr>
            <a:spLocks noGrp="1"/>
          </p:cNvSpPr>
          <p:nvPr>
            <p:ph idx="1"/>
          </p:nvPr>
        </p:nvSpPr>
        <p:spPr/>
        <p:txBody>
          <a:bodyPr>
            <a:normAutofit fontScale="775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Απρόβλεπτη Συμπεριφορά:</a:t>
            </a:r>
            <a:r>
              <a:rPr lang="el-GR" dirty="0">
                <a:latin typeface="Times New Roman" panose="02020603050405020304" pitchFamily="18" charset="0"/>
                <a:ea typeface="Times New Roman" panose="02020603050405020304" pitchFamily="18" charset="0"/>
                <a:cs typeface="Times New Roman" panose="02020603050405020304" pitchFamily="18" charset="0"/>
              </a:rPr>
              <a:t> Οι ικανότητες του GPT-4 (συλλογιστική, σχεδιασμός, επίλυση προβλημάτων, δημιουργικότητα) προέκυψαν αυθόρμητα από την εκπαίδευση, χωρίς να έχουν προγραμματιστεί ρητά.</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Ακαδημαϊκή Επίδοση:</a:t>
            </a:r>
            <a:r>
              <a:rPr lang="el-GR" dirty="0">
                <a:latin typeface="Times New Roman" panose="02020603050405020304" pitchFamily="18" charset="0"/>
                <a:ea typeface="Times New Roman" panose="02020603050405020304" pitchFamily="18" charset="0"/>
                <a:cs typeface="Times New Roman" panose="02020603050405020304" pitchFamily="18" charset="0"/>
              </a:rPr>
              <a:t> Το GPT-4 επιτυγχάνει επιδόσεις κοντά στο ανθρώπινο επίπεδο σε ένα ευρύ φάσμα γνωστικών τομέων. </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Εξετάσεις:</a:t>
            </a:r>
            <a:r>
              <a:rPr lang="el-GR" dirty="0">
                <a:latin typeface="Times New Roman" panose="02020603050405020304" pitchFamily="18" charset="0"/>
                <a:ea typeface="Times New Roman" panose="02020603050405020304" pitchFamily="18" charset="0"/>
                <a:cs typeface="Times New Roman" panose="02020603050405020304" pitchFamily="18" charset="0"/>
              </a:rPr>
              <a:t> Πέτυχε σκορ στο 90ό εκατοστημόριο στις εξετάσεις νομικής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Uniform</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Bar</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Examination</a:t>
            </a:r>
            <a:r>
              <a:rPr lang="el-GR" dirty="0">
                <a:latin typeface="Times New Roman" panose="02020603050405020304" pitchFamily="18" charset="0"/>
                <a:ea typeface="Times New Roman" panose="02020603050405020304" pitchFamily="18" charset="0"/>
                <a:cs typeface="Times New Roman" panose="02020603050405020304" pitchFamily="18" charset="0"/>
              </a:rPr>
              <a:t>) και στα μαθήματα της ιατρικής (USMLE).</a:t>
            </a:r>
            <a:endParaRPr lang="el-GR" sz="20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SAT:</a:t>
            </a:r>
            <a:r>
              <a:rPr lang="el-GR" dirty="0">
                <a:latin typeface="Times New Roman" panose="02020603050405020304" pitchFamily="18" charset="0"/>
                <a:ea typeface="Times New Roman" panose="02020603050405020304" pitchFamily="18" charset="0"/>
                <a:cs typeface="Times New Roman" panose="02020603050405020304" pitchFamily="18" charset="0"/>
              </a:rPr>
              <a:t> Το GPT-4 πέτυχε συνολικό σκορ 1410 (έναντι μέσου όρου 1060), κατατάσσοντάς το στο 93ο εκατοστημόριο στη γλώσσα και στο 89ο στα μαθηματικά.</a:t>
            </a:r>
            <a:endParaRPr lang="el-GR"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dirty="0">
                <a:latin typeface="Times New Roman" panose="02020603050405020304" pitchFamily="18" charset="0"/>
                <a:ea typeface="Times New Roman" panose="02020603050405020304" pitchFamily="18" charset="0"/>
                <a:cs typeface="Times New Roman" panose="02020603050405020304" pitchFamily="18" charset="0"/>
              </a:rPr>
              <a:t>Το GPT-4 μπορεί να επιλύει εργασίες που απαιτούν «κοινή λογική» και «Θεωρία του Νου»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Theory</a:t>
            </a:r>
            <a:r>
              <a:rPr lang="el-GR" dirty="0">
                <a:latin typeface="Times New Roman" panose="02020603050405020304" pitchFamily="18" charset="0"/>
                <a:ea typeface="Times New Roman" panose="02020603050405020304" pitchFamily="18" charset="0"/>
                <a:cs typeface="Times New Roman" panose="02020603050405020304" pitchFamily="18" charset="0"/>
              </a:rPr>
              <a:t> of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Mind</a:t>
            </a:r>
            <a:r>
              <a:rPr lang="el-GR" dirty="0">
                <a:latin typeface="Times New Roman" panose="02020603050405020304" pitchFamily="18" charset="0"/>
                <a:ea typeface="Times New Roman" panose="02020603050405020304" pitchFamily="18" charset="0"/>
                <a:cs typeface="Times New Roman" panose="02020603050405020304" pitchFamily="18" charset="0"/>
              </a:rPr>
              <a:t>), δηλαδή λες και κατανοεί τις προθέσεις και τις αντιλήψεις των άλλων.</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08333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C0E4D2-DA37-43A5-ABDE-873FAAF8677B}"/>
              </a:ext>
            </a:extLst>
          </p:cNvPr>
          <p:cNvSpPr>
            <a:spLocks noGrp="1"/>
          </p:cNvSpPr>
          <p:nvPr>
            <p:ph type="title"/>
          </p:nvPr>
        </p:nvSpPr>
        <p:spPr/>
        <p:txBody>
          <a:bodyPr/>
          <a:lstStyle/>
          <a:p>
            <a:r>
              <a:rPr lang="el-GR" dirty="0"/>
              <a:t>Στην πορεία…</a:t>
            </a:r>
          </a:p>
        </p:txBody>
      </p:sp>
      <p:sp>
        <p:nvSpPr>
          <p:cNvPr id="3" name="Θέση περιεχομένου 2">
            <a:extLst>
              <a:ext uri="{FF2B5EF4-FFF2-40B4-BE49-F238E27FC236}">
                <a16:creationId xmlns:a16="http://schemas.microsoft.com/office/drawing/2014/main" id="{E4CFE919-9DB4-42E8-96E9-277A17366DD2}"/>
              </a:ext>
            </a:extLst>
          </p:cNvPr>
          <p:cNvSpPr>
            <a:spLocks noGrp="1"/>
          </p:cNvSpPr>
          <p:nvPr>
            <p:ph idx="1"/>
          </p:nvPr>
        </p:nvSpPr>
        <p:spPr/>
        <p:txBody>
          <a:bodyPr>
            <a:normAutofit fontScale="700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Το Φαινόμενο </a:t>
            </a:r>
            <a:r>
              <a:rPr lang="el-GR" b="1" dirty="0" err="1">
                <a:latin typeface="Times New Roman" panose="02020603050405020304" pitchFamily="18" charset="0"/>
                <a:ea typeface="Times New Roman" panose="02020603050405020304" pitchFamily="18" charset="0"/>
                <a:cs typeface="Times New Roman" panose="02020603050405020304" pitchFamily="18" charset="0"/>
              </a:rPr>
              <a:t>Eliza</a:t>
            </a:r>
            <a:r>
              <a:rPr lang="el-GR" b="1" dirty="0">
                <a:latin typeface="Times New Roman" panose="02020603050405020304" pitchFamily="18" charset="0"/>
                <a:ea typeface="Times New Roman" panose="02020603050405020304" pitchFamily="18" charset="0"/>
                <a:cs typeface="Times New Roman" panose="02020603050405020304" pitchFamily="18" charset="0"/>
              </a:rPr>
              <a:t>:</a:t>
            </a:r>
            <a:r>
              <a:rPr lang="el-GR" dirty="0">
                <a:latin typeface="Times New Roman" panose="02020603050405020304" pitchFamily="18" charset="0"/>
                <a:ea typeface="Times New Roman" panose="02020603050405020304" pitchFamily="18" charset="0"/>
                <a:cs typeface="Times New Roman" panose="02020603050405020304" pitchFamily="18" charset="0"/>
              </a:rPr>
              <a:t> Οι χρήστες τείνουν να προβάλλουν ανθρώπινα χαρακτηριστικά (όπως κατανόηση,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ενσυναίσθηση</a:t>
            </a:r>
            <a:r>
              <a:rPr lang="el-GR" dirty="0">
                <a:latin typeface="Times New Roman" panose="02020603050405020304" pitchFamily="18" charset="0"/>
                <a:ea typeface="Times New Roman" panose="02020603050405020304" pitchFamily="18" charset="0"/>
                <a:cs typeface="Times New Roman" panose="02020603050405020304" pitchFamily="18" charset="0"/>
              </a:rPr>
              <a:t>, συναισθήματα) στα συστήματα AI, ακόμα και όταν γνωρίζουν τη φύση τους.</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Κίνδυνος Χειραγώγησης:</a:t>
            </a:r>
            <a:r>
              <a:rPr lang="el-GR" dirty="0">
                <a:latin typeface="Times New Roman" panose="02020603050405020304" pitchFamily="18" charset="0"/>
                <a:ea typeface="Times New Roman" panose="02020603050405020304" pitchFamily="18" charset="0"/>
                <a:cs typeface="Times New Roman" panose="02020603050405020304" pitchFamily="18" charset="0"/>
              </a:rPr>
              <a:t> Οι αλληλεπιδράσεις με τα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chatbots</a:t>
            </a:r>
            <a:r>
              <a:rPr lang="el-GR" dirty="0">
                <a:latin typeface="Times New Roman" panose="02020603050405020304" pitchFamily="18" charset="0"/>
                <a:ea typeface="Times New Roman" panose="02020603050405020304" pitchFamily="18" charset="0"/>
                <a:cs typeface="Times New Roman" panose="02020603050405020304" pitchFamily="18" charset="0"/>
              </a:rPr>
              <a:t> μπορούν να προκαλέσουν ισχυρές συναισθηματικές αντιδράσεις (π.χ. οικειότητα ή προσκόλληση). Υπάρχει ανάγκη προστασίας ευάλωτων ατόμων από πράκτορες (</a:t>
            </a:r>
            <a:r>
              <a:rPr lang="en-US" dirty="0">
                <a:latin typeface="Times New Roman" panose="02020603050405020304" pitchFamily="18" charset="0"/>
                <a:ea typeface="Times New Roman" panose="02020603050405020304" pitchFamily="18" charset="0"/>
                <a:cs typeface="Times New Roman" panose="02020603050405020304" pitchFamily="18" charset="0"/>
              </a:rPr>
              <a:t>chatbots) </a:t>
            </a:r>
            <a:r>
              <a:rPr lang="el-GR" dirty="0">
                <a:latin typeface="Times New Roman" panose="02020603050405020304" pitchFamily="18" charset="0"/>
                <a:ea typeface="Times New Roman" panose="02020603050405020304" pitchFamily="18" charset="0"/>
                <a:cs typeface="Times New Roman" panose="02020603050405020304" pitchFamily="18" charset="0"/>
              </a:rPr>
              <a:t> που μπορεί να προσπαθήσουν να τους χειραγωγήσουν.</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Ψευδείς Απαντήσεις (</a:t>
            </a:r>
            <a:r>
              <a:rPr lang="el-GR" b="1" dirty="0" err="1">
                <a:latin typeface="Times New Roman" panose="02020603050405020304" pitchFamily="18" charset="0"/>
                <a:ea typeface="Times New Roman" panose="02020603050405020304" pitchFamily="18" charset="0"/>
                <a:cs typeface="Times New Roman" panose="02020603050405020304" pitchFamily="18" charset="0"/>
              </a:rPr>
              <a:t>Hallucinations</a:t>
            </a:r>
            <a:r>
              <a:rPr lang="el-GR" b="1" dirty="0">
                <a:latin typeface="Times New Roman" panose="02020603050405020304" pitchFamily="18" charset="0"/>
                <a:ea typeface="Times New Roman" panose="02020603050405020304" pitchFamily="18" charset="0"/>
                <a:cs typeface="Times New Roman" panose="02020603050405020304" pitchFamily="18" charset="0"/>
              </a:rPr>
              <a:t>):</a:t>
            </a:r>
            <a:r>
              <a:rPr lang="el-GR" dirty="0">
                <a:latin typeface="Times New Roman" panose="02020603050405020304" pitchFamily="18" charset="0"/>
                <a:ea typeface="Times New Roman" panose="02020603050405020304" pitchFamily="18" charset="0"/>
                <a:cs typeface="Times New Roman" panose="02020603050405020304" pitchFamily="18" charset="0"/>
              </a:rPr>
              <a:t> Τα μοντέλα γλώσσας μπορεί να «φαντασιώνονται» για να δημιουργήσουν εύλογες, αλλά ψευδείς, πληροφορίες.</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b="1" dirty="0" err="1">
                <a:latin typeface="Times New Roman" panose="02020603050405020304" pitchFamily="18" charset="0"/>
                <a:ea typeface="Times New Roman" panose="02020603050405020304" pitchFamily="18" charset="0"/>
                <a:cs typeface="Times New Roman" panose="02020603050405020304" pitchFamily="18" charset="0"/>
              </a:rPr>
              <a:t>Jailbreaking</a:t>
            </a:r>
            <a:r>
              <a:rPr lang="el-GR" b="1" dirty="0">
                <a:latin typeface="Times New Roman" panose="02020603050405020304" pitchFamily="18" charset="0"/>
                <a:ea typeface="Times New Roman" panose="02020603050405020304" pitchFamily="18" charset="0"/>
                <a:cs typeface="Times New Roman" panose="02020603050405020304" pitchFamily="18" charset="0"/>
              </a:rPr>
              <a:t> και Ευθυγράμμιση:</a:t>
            </a:r>
            <a:r>
              <a:rPr lang="el-GR" dirty="0">
                <a:latin typeface="Times New Roman" panose="02020603050405020304" pitchFamily="18" charset="0"/>
                <a:ea typeface="Times New Roman" panose="02020603050405020304" pitchFamily="18" charset="0"/>
                <a:cs typeface="Times New Roman" panose="02020603050405020304" pitchFamily="18" charset="0"/>
              </a:rPr>
              <a:t> Οι μηχανές εκπαιδεύονται (ευθυγραμμίζονται) για να αποφεύγουν επικίνδυνες ή ανάρμοστες απαντήσεις. Ωστόσο, οι χρήστες μπορούν να παρακάμψουν αυτές τις άμυνες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jailbreaking</a:t>
            </a:r>
            <a:r>
              <a:rPr lang="el-GR" dirty="0">
                <a:latin typeface="Times New Roman" panose="02020603050405020304" pitchFamily="18" charset="0"/>
                <a:ea typeface="Times New Roman" panose="02020603050405020304" pitchFamily="18" charset="0"/>
                <a:cs typeface="Times New Roman" panose="02020603050405020304" pitchFamily="18" charset="0"/>
              </a:rPr>
              <a:t>») μέσω σύνθετων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prompts</a:t>
            </a:r>
            <a:r>
              <a:rPr lang="el-GR" dirty="0">
                <a:latin typeface="Times New Roman" panose="02020603050405020304" pitchFamily="18" charset="0"/>
                <a:ea typeface="Times New Roman" panose="02020603050405020304" pitchFamily="18" charset="0"/>
                <a:cs typeface="Times New Roman" panose="02020603050405020304" pitchFamily="18" charset="0"/>
              </a:rPr>
              <a:t> ή παιχνιδιού ρόλων, αποκαλύπτοντας ότι η επικίνδυνη γνώση «καταστέλλεται» αλλά δεν αφαιρείται εντελώς.</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15201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7A94-8521-4883-A6BE-FD44738A0365}"/>
              </a:ext>
            </a:extLst>
          </p:cNvPr>
          <p:cNvSpPr>
            <a:spLocks noGrp="1"/>
          </p:cNvSpPr>
          <p:nvPr>
            <p:ph type="title"/>
          </p:nvPr>
        </p:nvSpPr>
        <p:spPr/>
        <p:txBody>
          <a:bodyPr/>
          <a:lstStyle/>
          <a:p>
            <a:r>
              <a:rPr lang="el-GR" b="1" dirty="0"/>
              <a:t>Ανατομία Μοντέλου Γλώσσας</a:t>
            </a:r>
            <a:endParaRPr lang="el-GR" dirty="0"/>
          </a:p>
        </p:txBody>
      </p:sp>
      <p:sp>
        <p:nvSpPr>
          <p:cNvPr id="3" name="Θέση περιεχομένου 2">
            <a:extLst>
              <a:ext uri="{FF2B5EF4-FFF2-40B4-BE49-F238E27FC236}">
                <a16:creationId xmlns:a16="http://schemas.microsoft.com/office/drawing/2014/main" id="{294DD41F-85F7-45C7-9F49-A707EB918A0D}"/>
              </a:ext>
            </a:extLst>
          </p:cNvPr>
          <p:cNvSpPr>
            <a:spLocks noGrp="1"/>
          </p:cNvSpPr>
          <p:nvPr>
            <p:ph idx="1"/>
          </p:nvPr>
        </p:nvSpPr>
        <p:spPr/>
        <p:txBody>
          <a:bodyPr>
            <a:normAutofit fontScale="77500" lnSpcReduction="20000"/>
          </a:bodyPr>
          <a:lstStyle/>
          <a:p>
            <a:r>
              <a:rPr lang="el-GR" b="1" dirty="0"/>
              <a:t>Ανατομία Μοντέλου Γλώσσας</a:t>
            </a:r>
            <a:r>
              <a:rPr lang="el-GR" dirty="0"/>
              <a:t>: GPT-3 , 96 διαδοχικές μονάδες (όπως ορόφους) που επεξεργάζονται ακολουθίες συμβόλων (</a:t>
            </a:r>
            <a:r>
              <a:rPr lang="el-GR" dirty="0" err="1"/>
              <a:t>tokens</a:t>
            </a:r>
            <a:r>
              <a:rPr lang="el-GR" dirty="0"/>
              <a:t>).</a:t>
            </a:r>
          </a:p>
          <a:p>
            <a:r>
              <a:rPr lang="el-GR" b="1" dirty="0"/>
              <a:t>Εσωτερική Αναπαράσταση: </a:t>
            </a:r>
            <a:r>
              <a:rPr lang="el-GR" dirty="0"/>
              <a:t>Τα μοντέλα αναπαριστούν λέξεις και έννοιες ως αριθμητικά διανύσματα (</a:t>
            </a:r>
            <a:r>
              <a:rPr lang="el-GR" dirty="0" err="1"/>
              <a:t>vectors</a:t>
            </a:r>
            <a:r>
              <a:rPr lang="el-GR" dirty="0"/>
              <a:t>). Αυτά τα διανύσματα αναπαριστούν «ιδέες» και «γνώση ως σχέσεις μεταξύ ιδεών».</a:t>
            </a:r>
          </a:p>
          <a:p>
            <a:r>
              <a:rPr lang="el-GR" b="1" dirty="0"/>
              <a:t>Αυθόρμητη Εξειδίκευση: </a:t>
            </a:r>
            <a:r>
              <a:rPr lang="el-GR" dirty="0"/>
              <a:t>Οι εσωτερικοί μηχανισμοί εξειδικεύονται αυθόρμητα κατά την εκπαίδευση, ανακαλύπτοντας τις γλωσσικές δομές που χρησιμοποιούμε (όπως η σύνταξη, τα μέρη του λόγου), χωρίς ρητή επίβλεψη.</a:t>
            </a:r>
          </a:p>
          <a:p>
            <a:r>
              <a:rPr lang="el-GR" b="1" dirty="0"/>
              <a:t>Το Όριο της Κρίσιμης Μάζας: </a:t>
            </a:r>
            <a:r>
              <a:rPr lang="el-GR" dirty="0"/>
              <a:t>Ο </a:t>
            </a:r>
            <a:r>
              <a:rPr lang="el-GR" dirty="0" err="1"/>
              <a:t>Turing</a:t>
            </a:r>
            <a:r>
              <a:rPr lang="el-GR" dirty="0"/>
              <a:t> συνέκρινε την εξέλιξη των ευφυών μηχανών με την πυρηνική αντίδραση και την «κρίσιμη μάζα». </a:t>
            </a:r>
          </a:p>
          <a:p>
            <a:pPr lvl="1"/>
            <a:r>
              <a:rPr lang="el-GR" dirty="0"/>
              <a:t>Ορισμένες ικανότητες (π.χ. αριθμητική, επίλυση συγκεκριμένων γρίφων) εμφανίζονται ξαφνικά (</a:t>
            </a:r>
            <a:r>
              <a:rPr lang="el-GR" dirty="0" err="1"/>
              <a:t>suddenly</a:t>
            </a:r>
            <a:r>
              <a:rPr lang="el-GR" dirty="0"/>
              <a:t> </a:t>
            </a:r>
            <a:r>
              <a:rPr lang="el-GR" dirty="0" err="1"/>
              <a:t>emerge</a:t>
            </a:r>
            <a:r>
              <a:rPr lang="el-GR" dirty="0"/>
              <a:t>) όταν το μοντέλο υπερβεί ένα ορισμένο κρίσιμο μέγεθος, περίπου 10^11 παραμέτρους.</a:t>
            </a:r>
          </a:p>
          <a:p>
            <a:r>
              <a:rPr lang="el-GR" b="1" dirty="0"/>
              <a:t>Η Κούρσα των Μεγέθους: </a:t>
            </a:r>
            <a:r>
              <a:rPr lang="el-GR" dirty="0"/>
              <a:t>Οι εταιρείες (</a:t>
            </a:r>
            <a:r>
              <a:rPr lang="el-GR" dirty="0" err="1"/>
              <a:t>OpenAI</a:t>
            </a:r>
            <a:r>
              <a:rPr lang="el-GR" dirty="0"/>
              <a:t>, </a:t>
            </a:r>
            <a:r>
              <a:rPr lang="el-GR" dirty="0" err="1"/>
              <a:t>Google</a:t>
            </a:r>
            <a:r>
              <a:rPr lang="el-GR" dirty="0"/>
              <a:t>, </a:t>
            </a:r>
            <a:r>
              <a:rPr lang="el-GR" dirty="0" err="1"/>
              <a:t>Meta</a:t>
            </a:r>
            <a:r>
              <a:rPr lang="el-GR" dirty="0"/>
              <a:t>) βρίσκονται σε ανταγωνισμό για τη δημιουργία όλο και μεγαλύτερων μοντέλων (π.χ. το GPT-4 φημολογείται ότι έχει 1.7 τρισεκατομμύρια παραμέτρους).</a:t>
            </a:r>
          </a:p>
          <a:p>
            <a:pPr marL="0" indent="0">
              <a:buNone/>
            </a:pPr>
            <a:endParaRPr lang="el-GR" dirty="0"/>
          </a:p>
        </p:txBody>
      </p:sp>
    </p:spTree>
    <p:extLst>
      <p:ext uri="{BB962C8B-B14F-4D97-AF65-F5344CB8AC3E}">
        <p14:creationId xmlns:p14="http://schemas.microsoft.com/office/powerpoint/2010/main" val="3521093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C0A417-448E-45E8-89FA-9EC2817B540D}"/>
              </a:ext>
            </a:extLst>
          </p:cNvPr>
          <p:cNvSpPr>
            <a:spLocks noGrp="1"/>
          </p:cNvSpPr>
          <p:nvPr>
            <p:ph type="title"/>
          </p:nvPr>
        </p:nvSpPr>
        <p:spPr/>
        <p:txBody>
          <a:bodyPr/>
          <a:lstStyle/>
          <a:p>
            <a:r>
              <a:rPr lang="el-GR" dirty="0"/>
              <a:t>Τι επιφυλάσσει το μέλλον (κατά την κρίση του συγγραφέα)</a:t>
            </a:r>
          </a:p>
        </p:txBody>
      </p:sp>
      <p:sp>
        <p:nvSpPr>
          <p:cNvPr id="3" name="Θέση περιεχομένου 2">
            <a:extLst>
              <a:ext uri="{FF2B5EF4-FFF2-40B4-BE49-F238E27FC236}">
                <a16:creationId xmlns:a16="http://schemas.microsoft.com/office/drawing/2014/main" id="{0DB01D2A-E38B-4D56-AFA0-5566BBF0C4FB}"/>
              </a:ext>
            </a:extLst>
          </p:cNvPr>
          <p:cNvSpPr>
            <a:spLocks noGrp="1"/>
          </p:cNvSpPr>
          <p:nvPr>
            <p:ph idx="1"/>
          </p:nvPr>
        </p:nvSpPr>
        <p:spPr/>
        <p:txBody>
          <a:bodyPr>
            <a:normAutofit fontScale="775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Ο Κίνδυνος της Άγνοιας:</a:t>
            </a:r>
            <a:r>
              <a:rPr lang="el-GR" dirty="0">
                <a:latin typeface="Times New Roman" panose="02020603050405020304" pitchFamily="18" charset="0"/>
                <a:ea typeface="Times New Roman" panose="02020603050405020304" pitchFamily="18" charset="0"/>
                <a:cs typeface="Times New Roman" panose="02020603050405020304" pitchFamily="18" charset="0"/>
              </a:rPr>
              <a:t> Η ταχύτητα της τεχνολογικής εξέλιξης είναι πρωτοφανής. Σε μόλις επτά χρόνια από τη δημιουργία του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Transformer</a:t>
            </a:r>
            <a:r>
              <a:rPr lang="el-GR" dirty="0">
                <a:latin typeface="Times New Roman" panose="02020603050405020304" pitchFamily="18" charset="0"/>
                <a:ea typeface="Times New Roman" panose="02020603050405020304" pitchFamily="18" charset="0"/>
                <a:cs typeface="Times New Roman" panose="02020603050405020304" pitchFamily="18" charset="0"/>
              </a:rPr>
              <a:t>, υπάρχουν πελώριες αλλαγές.</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Το Κλειδί της Γνώσης:</a:t>
            </a:r>
            <a:r>
              <a:rPr lang="el-GR" dirty="0">
                <a:latin typeface="Times New Roman" panose="02020603050405020304" pitchFamily="18" charset="0"/>
                <a:ea typeface="Times New Roman" panose="02020603050405020304" pitchFamily="18" charset="0"/>
                <a:cs typeface="Times New Roman" panose="02020603050405020304" pitchFamily="18" charset="0"/>
              </a:rPr>
              <a:t> Τα μοντέλα γλώσσας, εκπαιδευμένα για την πρόβλεψη λέξεων, πλησιάζουν τα «μοντέλα του κόσμου»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world</a:t>
            </a:r>
            <a:r>
              <a:rPr lang="el-GR" dirty="0">
                <a:latin typeface="Times New Roman" panose="02020603050405020304" pitchFamily="18" charset="0"/>
                <a:ea typeface="Times New Roman" panose="02020603050405020304" pitchFamily="18" charset="0"/>
                <a:cs typeface="Times New Roman" panose="02020603050405020304" pitchFamily="18" charset="0"/>
              </a:rPr>
              <a:t> </a:t>
            </a:r>
            <a:r>
              <a:rPr lang="el-GR" dirty="0" err="1">
                <a:latin typeface="Times New Roman" panose="02020603050405020304" pitchFamily="18" charset="0"/>
                <a:ea typeface="Times New Roman" panose="02020603050405020304" pitchFamily="18" charset="0"/>
                <a:cs typeface="Times New Roman" panose="02020603050405020304" pitchFamily="18" charset="0"/>
              </a:rPr>
              <a:t>models</a:t>
            </a:r>
            <a:r>
              <a:rPr lang="el-GR" dirty="0">
                <a:latin typeface="Times New Roman" panose="02020603050405020304" pitchFamily="18" charset="0"/>
                <a:ea typeface="Times New Roman" panose="02020603050405020304" pitchFamily="18" charset="0"/>
                <a:cs typeface="Times New Roman" panose="02020603050405020304" pitchFamily="18" charset="0"/>
              </a:rPr>
              <a:t>) ικανά να κατανοούν αιτιώδεις σχέσεις μεταξύ αντικειμένων, γεγονότων και εννοιών.</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Η Ανάγκη για Κατανόηση:</a:t>
            </a:r>
            <a:r>
              <a:rPr lang="el-GR" dirty="0">
                <a:latin typeface="Times New Roman" panose="02020603050405020304" pitchFamily="18" charset="0"/>
                <a:ea typeface="Times New Roman" panose="02020603050405020304" pitchFamily="18" charset="0"/>
                <a:cs typeface="Times New Roman" panose="02020603050405020304" pitchFamily="18" charset="0"/>
              </a:rPr>
              <a:t> Το πιο πιεστικό ζήτημα είναι η πρόβλεψη των μελλοντικών αναδυόμενων ικανοτήτων και ο έλεγχος των συστημάτων που δεν κατανοούμε πλήρως. </a:t>
            </a:r>
          </a:p>
          <a:p>
            <a:pPr marL="342900" lvl="0" indent="-342900">
              <a:lnSpc>
                <a:spcPct val="107000"/>
              </a:lnSpc>
              <a:spcAft>
                <a:spcPts val="800"/>
              </a:spcAft>
              <a:buSzPts val="1000"/>
              <a:buFont typeface="Symbol" panose="05050102010706020507" pitchFamily="18" charset="2"/>
              <a:buChar char=""/>
              <a:tabLst>
                <a:tab pos="457200" algn="l"/>
              </a:tabLst>
            </a:pPr>
            <a:r>
              <a:rPr lang="el-GR" b="1" dirty="0">
                <a:latin typeface="Times New Roman" panose="02020603050405020304" pitchFamily="18" charset="0"/>
                <a:ea typeface="Times New Roman" panose="02020603050405020304" pitchFamily="18" charset="0"/>
                <a:cs typeface="Times New Roman" panose="02020603050405020304" pitchFamily="18" charset="0"/>
              </a:rPr>
              <a:t>Η Ανθρώπινη Φύση:</a:t>
            </a:r>
            <a:r>
              <a:rPr lang="el-GR" dirty="0">
                <a:latin typeface="Times New Roman" panose="02020603050405020304" pitchFamily="18" charset="0"/>
                <a:ea typeface="Times New Roman" panose="02020603050405020304" pitchFamily="18" charset="0"/>
                <a:cs typeface="Times New Roman" panose="02020603050405020304" pitchFamily="18" charset="0"/>
              </a:rPr>
              <a:t> Όπως η μυθολογία της Πανδώρας και του Προμηθέα, το ανθρώπινο ένστικτο μας ωθεί να εξερευνήσουμε και να γνωρίσουμε, ακόμα κι αν το αποτέλεσμα είναι αβέβαιο.</a:t>
            </a:r>
            <a:endParaRPr lang="el-GR" sz="2400"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46389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0C8776-93F5-47B6-9660-AD8987EF4415}"/>
              </a:ext>
            </a:extLst>
          </p:cNvPr>
          <p:cNvSpPr>
            <a:spLocks noGrp="1"/>
          </p:cNvSpPr>
          <p:nvPr>
            <p:ph type="title"/>
          </p:nvPr>
        </p:nvSpPr>
        <p:spPr/>
        <p:txBody>
          <a:bodyPr/>
          <a:lstStyle/>
          <a:p>
            <a:r>
              <a:rPr lang="el-GR" dirty="0"/>
              <a:t>Υπάρχει και η άλλη </a:t>
            </a:r>
            <a:r>
              <a:rPr lang="el-GR" dirty="0" err="1"/>
              <a:t>σκοπια</a:t>
            </a:r>
            <a:endParaRPr lang="el-GR" dirty="0"/>
          </a:p>
        </p:txBody>
      </p:sp>
      <p:sp>
        <p:nvSpPr>
          <p:cNvPr id="3" name="Θέση περιεχομένου 2">
            <a:extLst>
              <a:ext uri="{FF2B5EF4-FFF2-40B4-BE49-F238E27FC236}">
                <a16:creationId xmlns:a16="http://schemas.microsoft.com/office/drawing/2014/main" id="{BC538C0E-0A36-47D3-A37F-9D9653D0E933}"/>
              </a:ext>
            </a:extLst>
          </p:cNvPr>
          <p:cNvSpPr>
            <a:spLocks noGrp="1"/>
          </p:cNvSpPr>
          <p:nvPr>
            <p:ph idx="1"/>
          </p:nvPr>
        </p:nvSpPr>
        <p:spPr/>
        <p:txBody>
          <a:bodyPr/>
          <a:lstStyle/>
          <a:p>
            <a:r>
              <a:rPr lang="el-GR" dirty="0"/>
              <a:t>Μια «φούσκα»</a:t>
            </a:r>
          </a:p>
          <a:p>
            <a:r>
              <a:rPr lang="el-GR" dirty="0"/>
              <a:t>Δεν </a:t>
            </a:r>
            <a:r>
              <a:rPr lang="el-GR" dirty="0" err="1"/>
              <a:t>εχει</a:t>
            </a:r>
            <a:r>
              <a:rPr lang="el-GR" dirty="0"/>
              <a:t> αποδώσει τα οφέλη που αναμένονταν </a:t>
            </a:r>
          </a:p>
          <a:p>
            <a:r>
              <a:rPr lang="el-GR" dirty="0"/>
              <a:t>Ενώ </a:t>
            </a:r>
            <a:r>
              <a:rPr lang="el-GR" dirty="0" err="1"/>
              <a:t>ταυτοχρονα</a:t>
            </a:r>
            <a:r>
              <a:rPr lang="el-GR" dirty="0"/>
              <a:t> υπάρχει σοβαρός </a:t>
            </a:r>
            <a:r>
              <a:rPr lang="el-GR" dirty="0" err="1"/>
              <a:t>κινδυνος</a:t>
            </a:r>
            <a:r>
              <a:rPr lang="el-GR" dirty="0"/>
              <a:t> στον χώρο της εκπαίδευσης</a:t>
            </a:r>
          </a:p>
          <a:p>
            <a:r>
              <a:rPr lang="el-GR" dirty="0"/>
              <a:t>+ </a:t>
            </a:r>
            <a:r>
              <a:rPr lang="el-GR" dirty="0" err="1"/>
              <a:t>πολλοι</a:t>
            </a:r>
            <a:r>
              <a:rPr lang="el-GR" dirty="0"/>
              <a:t> άλλοι κίνδυνοι</a:t>
            </a:r>
          </a:p>
        </p:txBody>
      </p:sp>
    </p:spTree>
    <p:extLst>
      <p:ext uri="{BB962C8B-B14F-4D97-AF65-F5344CB8AC3E}">
        <p14:creationId xmlns:p14="http://schemas.microsoft.com/office/powerpoint/2010/main" val="114328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C25565-0F2E-47BA-B708-C7FF627A08C4}"/>
              </a:ext>
            </a:extLst>
          </p:cNvPr>
          <p:cNvSpPr>
            <a:spLocks noGrp="1"/>
          </p:cNvSpPr>
          <p:nvPr>
            <p:ph type="title"/>
          </p:nvPr>
        </p:nvSpPr>
        <p:spPr/>
        <p:txBody>
          <a:bodyPr/>
          <a:lstStyle/>
          <a:p>
            <a:r>
              <a:rPr lang="el-GR" dirty="0" err="1">
                <a:solidFill>
                  <a:srgbClr val="FF0000"/>
                </a:solidFill>
              </a:rPr>
              <a:t>Διαμορφωση</a:t>
            </a:r>
            <a:r>
              <a:rPr lang="el-GR" dirty="0">
                <a:solidFill>
                  <a:srgbClr val="FF0000"/>
                </a:solidFill>
              </a:rPr>
              <a:t> προτροπών</a:t>
            </a:r>
            <a:r>
              <a:rPr lang="en-US" dirty="0">
                <a:solidFill>
                  <a:srgbClr val="FF0000"/>
                </a:solidFill>
              </a:rPr>
              <a:t> (prompt engineering)</a:t>
            </a:r>
            <a:endParaRPr lang="el-GR" dirty="0">
              <a:solidFill>
                <a:srgbClr val="FF0000"/>
              </a:solidFill>
            </a:endParaRPr>
          </a:p>
        </p:txBody>
      </p:sp>
      <p:sp>
        <p:nvSpPr>
          <p:cNvPr id="3" name="Θέση περιεχομένου 2">
            <a:extLst>
              <a:ext uri="{FF2B5EF4-FFF2-40B4-BE49-F238E27FC236}">
                <a16:creationId xmlns:a16="http://schemas.microsoft.com/office/drawing/2014/main" id="{2FE5B2FD-1783-4885-AF1C-8E7783BB9EBA}"/>
              </a:ext>
            </a:extLst>
          </p:cNvPr>
          <p:cNvSpPr>
            <a:spLocks noGrp="1"/>
          </p:cNvSpPr>
          <p:nvPr>
            <p:ph idx="1"/>
          </p:nvPr>
        </p:nvSpPr>
        <p:spPr/>
        <p:txBody>
          <a:bodyPr/>
          <a:lstStyle/>
          <a:p>
            <a:pPr marL="0" indent="0">
              <a:buNone/>
            </a:pPr>
            <a:r>
              <a:rPr lang="el-GR" dirty="0"/>
              <a:t>Τι είναι:</a:t>
            </a:r>
          </a:p>
          <a:p>
            <a:pPr marL="0" indent="0">
              <a:buNone/>
            </a:pPr>
            <a:r>
              <a:rPr lang="el-GR" dirty="0"/>
              <a:t>Η πρακτική της ανάπτυξης και βελτιστοποίησης εισροών (</a:t>
            </a:r>
            <a:r>
              <a:rPr lang="el-GR" dirty="0" err="1"/>
              <a:t>prompts</a:t>
            </a:r>
            <a:r>
              <a:rPr lang="el-GR" dirty="0"/>
              <a:t>) για την αποτελεσματική χρήση των </a:t>
            </a:r>
            <a:r>
              <a:rPr lang="en-US" dirty="0"/>
              <a:t>Large Language Models (LLM)</a:t>
            </a:r>
          </a:p>
          <a:p>
            <a:pPr marL="0" indent="0">
              <a:buNone/>
            </a:pPr>
            <a:r>
              <a:rPr lang="el-GR" dirty="0"/>
              <a:t>Λειτουργεί ως "μηχανισμός καθοδήγησης" (</a:t>
            </a:r>
            <a:r>
              <a:rPr lang="el-GR" dirty="0" err="1"/>
              <a:t>steering</a:t>
            </a:r>
            <a:r>
              <a:rPr lang="el-GR" dirty="0"/>
              <a:t> </a:t>
            </a:r>
            <a:r>
              <a:rPr lang="el-GR" dirty="0" err="1"/>
              <a:t>mechanism</a:t>
            </a:r>
            <a:r>
              <a:rPr lang="el-GR" dirty="0"/>
              <a:t>) που γεφυρώνει το χάσμα μεταξύ του στόχου του χρήστη και των δυνατοτήτων του μοντέλου.</a:t>
            </a:r>
          </a:p>
        </p:txBody>
      </p:sp>
    </p:spTree>
    <p:extLst>
      <p:ext uri="{BB962C8B-B14F-4D97-AF65-F5344CB8AC3E}">
        <p14:creationId xmlns:p14="http://schemas.microsoft.com/office/powerpoint/2010/main" val="2771040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39656A-0818-4BCB-9420-365D2549E456}"/>
              </a:ext>
            </a:extLst>
          </p:cNvPr>
          <p:cNvSpPr>
            <a:spLocks noGrp="1"/>
          </p:cNvSpPr>
          <p:nvPr>
            <p:ph type="title"/>
          </p:nvPr>
        </p:nvSpPr>
        <p:spPr/>
        <p:txBody>
          <a:bodyPr/>
          <a:lstStyle/>
          <a:p>
            <a:r>
              <a:rPr lang="el-GR" dirty="0"/>
              <a:t>Ανατομία μιας εξαιρετικής προτροπής (</a:t>
            </a:r>
            <a:r>
              <a:rPr lang="el-GR" dirty="0" err="1"/>
              <a:t>πεντε</a:t>
            </a:r>
            <a:r>
              <a:rPr lang="el-GR" dirty="0"/>
              <a:t> δομικά στοιχεία)</a:t>
            </a:r>
          </a:p>
        </p:txBody>
      </p:sp>
      <p:sp>
        <p:nvSpPr>
          <p:cNvPr id="3" name="Θέση περιεχομένου 2">
            <a:extLst>
              <a:ext uri="{FF2B5EF4-FFF2-40B4-BE49-F238E27FC236}">
                <a16:creationId xmlns:a16="http://schemas.microsoft.com/office/drawing/2014/main" id="{08F78125-F986-4E8D-AFA5-627335749013}"/>
              </a:ext>
            </a:extLst>
          </p:cNvPr>
          <p:cNvSpPr>
            <a:spLocks noGrp="1"/>
          </p:cNvSpPr>
          <p:nvPr>
            <p:ph idx="1"/>
          </p:nvPr>
        </p:nvSpPr>
        <p:spPr/>
        <p:txBody>
          <a:bodyPr>
            <a:normAutofit lnSpcReduction="10000"/>
          </a:bodyPr>
          <a:lstStyle/>
          <a:p>
            <a:r>
              <a:rPr lang="el-GR" dirty="0"/>
              <a:t>Οδηγία (</a:t>
            </a:r>
            <a:r>
              <a:rPr lang="el-GR" dirty="0" err="1"/>
              <a:t>Instruction</a:t>
            </a:r>
            <a:r>
              <a:rPr lang="el-GR" dirty="0"/>
              <a:t>): Συγκεκριμένο ρήμα δράσης (π.χ. "Συνοψίστε", "Αναλύστε").</a:t>
            </a:r>
          </a:p>
          <a:p>
            <a:r>
              <a:rPr lang="el-GR" dirty="0"/>
              <a:t>Πλαίσιο (Context): Το υπόβαθρο της εργασίας (π.χ. "για μαθητές δημοτικού").</a:t>
            </a:r>
          </a:p>
          <a:p>
            <a:r>
              <a:rPr lang="el-GR" dirty="0"/>
              <a:t>Δεδομένα Εισόδου (</a:t>
            </a:r>
            <a:r>
              <a:rPr lang="el-GR" dirty="0" err="1"/>
              <a:t>Input</a:t>
            </a:r>
            <a:r>
              <a:rPr lang="el-GR" dirty="0"/>
              <a:t> </a:t>
            </a:r>
            <a:r>
              <a:rPr lang="el-GR" dirty="0" err="1"/>
              <a:t>Data</a:t>
            </a:r>
            <a:r>
              <a:rPr lang="el-GR" dirty="0"/>
              <a:t>): Το κείμενο ή τα δεδομένα προς επεξεργασία.</a:t>
            </a:r>
          </a:p>
          <a:p>
            <a:r>
              <a:rPr lang="el-GR" dirty="0"/>
              <a:t>Μορφή Εξόδου (</a:t>
            </a:r>
            <a:r>
              <a:rPr lang="el-GR" dirty="0" err="1"/>
              <a:t>Output</a:t>
            </a:r>
            <a:r>
              <a:rPr lang="el-GR" dirty="0"/>
              <a:t> </a:t>
            </a:r>
            <a:r>
              <a:rPr lang="el-GR" dirty="0" err="1"/>
              <a:t>Indicator</a:t>
            </a:r>
            <a:r>
              <a:rPr lang="el-GR" dirty="0"/>
              <a:t>): Πώς θέλουμε την απάντηση (π.χ. "Λίστα", "Πίνακας").</a:t>
            </a:r>
          </a:p>
          <a:p>
            <a:r>
              <a:rPr lang="el-GR" dirty="0"/>
              <a:t>Ρόλος (</a:t>
            </a:r>
            <a:r>
              <a:rPr lang="el-GR" dirty="0" err="1"/>
              <a:t>Persona</a:t>
            </a:r>
            <a:r>
              <a:rPr lang="el-GR" dirty="0"/>
              <a:t>): Ποιον υποδύεται το AI (π.χ. "Είσαι έμπειρος δάσκαλος").</a:t>
            </a:r>
          </a:p>
        </p:txBody>
      </p:sp>
    </p:spTree>
    <p:extLst>
      <p:ext uri="{BB962C8B-B14F-4D97-AF65-F5344CB8AC3E}">
        <p14:creationId xmlns:p14="http://schemas.microsoft.com/office/powerpoint/2010/main" val="1568482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D286F7-4987-4296-A210-A77900DE063C}"/>
              </a:ext>
            </a:extLst>
          </p:cNvPr>
          <p:cNvSpPr>
            <a:spLocks noGrp="1"/>
          </p:cNvSpPr>
          <p:nvPr>
            <p:ph type="title"/>
          </p:nvPr>
        </p:nvSpPr>
        <p:spPr/>
        <p:txBody>
          <a:bodyPr/>
          <a:lstStyle/>
          <a:p>
            <a:r>
              <a:rPr lang="el-GR" dirty="0"/>
              <a:t>Τεχνητή Νοημοσύνη, Τι είναι;</a:t>
            </a:r>
          </a:p>
        </p:txBody>
      </p:sp>
      <p:sp>
        <p:nvSpPr>
          <p:cNvPr id="3" name="Θέση περιεχομένου 2">
            <a:extLst>
              <a:ext uri="{FF2B5EF4-FFF2-40B4-BE49-F238E27FC236}">
                <a16:creationId xmlns:a16="http://schemas.microsoft.com/office/drawing/2014/main" id="{46F88D75-6994-4C46-A372-56B55C095C8A}"/>
              </a:ext>
            </a:extLst>
          </p:cNvPr>
          <p:cNvSpPr>
            <a:spLocks noGrp="1"/>
          </p:cNvSpPr>
          <p:nvPr>
            <p:ph idx="1"/>
          </p:nvPr>
        </p:nvSpPr>
        <p:spPr/>
        <p:txBody>
          <a:bodyPr>
            <a:normAutofit lnSpcReduction="10000"/>
          </a:bodyPr>
          <a:lstStyle/>
          <a:p>
            <a:pPr marL="0" indent="0">
              <a:spcBef>
                <a:spcPts val="600"/>
              </a:spcBef>
              <a:buNone/>
            </a:pPr>
            <a:r>
              <a:rPr lang="el-GR" sz="2000" dirty="0"/>
              <a:t>Η Τεχνητή Νοημοσύνη είναι μια επιστήμη με στόχο την ανάπτυξη συστημάτων (μηχανών), που εκτελούν εργασίες όπως:</a:t>
            </a:r>
          </a:p>
          <a:p>
            <a:pPr lvl="1">
              <a:spcBef>
                <a:spcPts val="600"/>
              </a:spcBef>
            </a:pPr>
            <a:r>
              <a:rPr lang="el-GR" sz="2000" dirty="0"/>
              <a:t>... να «αντιλαμβάνονται» το περιβάλλον τους,</a:t>
            </a:r>
          </a:p>
          <a:p>
            <a:pPr lvl="1">
              <a:spcBef>
                <a:spcPts val="600"/>
              </a:spcBef>
            </a:pPr>
            <a:r>
              <a:rPr lang="el-GR" sz="2000" dirty="0"/>
              <a:t>… να εξάγουν πρότυπα </a:t>
            </a:r>
            <a:r>
              <a:rPr lang="en-US" sz="2000" dirty="0"/>
              <a:t>(</a:t>
            </a:r>
            <a:r>
              <a:rPr lang="en-US" sz="2000" dirty="0" err="1"/>
              <a:t>patterms</a:t>
            </a:r>
            <a:r>
              <a:rPr lang="en-US" sz="2000" dirty="0"/>
              <a:t>)</a:t>
            </a:r>
            <a:r>
              <a:rPr lang="el-GR" sz="2000" dirty="0"/>
              <a:t>,</a:t>
            </a:r>
          </a:p>
          <a:p>
            <a:pPr lvl="1">
              <a:spcBef>
                <a:spcPts val="600"/>
              </a:spcBef>
            </a:pPr>
            <a:r>
              <a:rPr lang="el-GR" sz="2000" dirty="0"/>
              <a:t>… να  αντιδρούν σε φυσική γλώσσα με </a:t>
            </a:r>
            <a:r>
              <a:rPr lang="el-GR" sz="2000" dirty="0" err="1"/>
              <a:t>τροπο</a:t>
            </a:r>
            <a:r>
              <a:rPr lang="el-GR" sz="2000" dirty="0"/>
              <a:t> που πλησιάζει στον ανθρώπινο,</a:t>
            </a:r>
          </a:p>
          <a:p>
            <a:pPr lvl="1">
              <a:spcBef>
                <a:spcPts val="600"/>
              </a:spcBef>
            </a:pPr>
            <a:r>
              <a:rPr lang="el-GR" sz="2000" dirty="0"/>
              <a:t>… να μαθαίνουν όπως ο άνθρωπος </a:t>
            </a:r>
            <a:r>
              <a:rPr lang="el-GR" sz="2000" dirty="0" err="1"/>
              <a:t>οσο</a:t>
            </a:r>
            <a:r>
              <a:rPr lang="el-GR" sz="2000" dirty="0"/>
              <a:t> αφορά σε κάποιες κατηγορίες μάθησης,</a:t>
            </a:r>
          </a:p>
          <a:p>
            <a:pPr lvl="1">
              <a:spcBef>
                <a:spcPts val="600"/>
              </a:spcBef>
            </a:pPr>
            <a:r>
              <a:rPr lang="el-GR" sz="2000" dirty="0"/>
              <a:t>... να εκτελούν λογικούς συλλογισμούς, </a:t>
            </a:r>
          </a:p>
          <a:p>
            <a:pPr lvl="1">
              <a:spcBef>
                <a:spcPts val="600"/>
              </a:spcBef>
            </a:pPr>
            <a:r>
              <a:rPr lang="el-GR" sz="2000" dirty="0"/>
              <a:t>... να ενεργούν και να λαμβάνουν ορθολογικές αποφάσεις (</a:t>
            </a:r>
            <a:r>
              <a:rPr lang="el-GR" sz="2000" dirty="0" err="1"/>
              <a:t>δηλαδη</a:t>
            </a:r>
            <a:r>
              <a:rPr lang="el-GR" sz="2000" dirty="0"/>
              <a:t> αποφάσεις που ανάγονται σε ελεγχόμενα κριτήρια).</a:t>
            </a:r>
          </a:p>
          <a:p>
            <a:pPr lvl="1">
              <a:spcBef>
                <a:spcPts val="600"/>
              </a:spcBef>
            </a:pPr>
            <a:endParaRPr lang="el-GR" sz="2000" dirty="0"/>
          </a:p>
          <a:p>
            <a:pPr marL="0" indent="0">
              <a:spcBef>
                <a:spcPts val="600"/>
              </a:spcBef>
              <a:buNone/>
            </a:pPr>
            <a:r>
              <a:rPr lang="el-GR" dirty="0"/>
              <a:t>Τεχνητή Νοημοσύνη (ΤΝ): Προσομοίωση διαδικασιών της ανθρώπινης νοημοσύνης (π.χ., μάθηση, αναγνώριση προτύπων, </a:t>
            </a:r>
            <a:r>
              <a:rPr lang="el-GR" dirty="0" err="1"/>
              <a:t>προσαρμοστι-κότητα</a:t>
            </a:r>
            <a:r>
              <a:rPr lang="el-GR" dirty="0"/>
              <a:t>, εξαγωγή συμπερασμάτων, λήψη αποφάσεων) από μηχανές.</a:t>
            </a:r>
          </a:p>
          <a:p>
            <a:pPr marL="0" indent="0">
              <a:spcBef>
                <a:spcPts val="600"/>
              </a:spcBef>
              <a:buNone/>
            </a:pPr>
            <a:endParaRPr lang="el-GR" dirty="0"/>
          </a:p>
        </p:txBody>
      </p:sp>
    </p:spTree>
    <p:extLst>
      <p:ext uri="{BB962C8B-B14F-4D97-AF65-F5344CB8AC3E}">
        <p14:creationId xmlns:p14="http://schemas.microsoft.com/office/powerpoint/2010/main" val="629786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DC16A7-0485-44FB-ACD3-81F53138761C}"/>
              </a:ext>
            </a:extLst>
          </p:cNvPr>
          <p:cNvSpPr>
            <a:spLocks noGrp="1"/>
          </p:cNvSpPr>
          <p:nvPr>
            <p:ph type="title"/>
          </p:nvPr>
        </p:nvSpPr>
        <p:spPr/>
        <p:txBody>
          <a:bodyPr/>
          <a:lstStyle/>
          <a:p>
            <a:r>
              <a:rPr lang="el-GR" dirty="0"/>
              <a:t>Η δημιουργία της κατάλληλης προτροπής δεν είναι υπόθεση ενός </a:t>
            </a:r>
            <a:r>
              <a:rPr lang="el-GR" dirty="0" err="1"/>
              <a:t>κυκλου</a:t>
            </a:r>
            <a:endParaRPr lang="el-GR" dirty="0"/>
          </a:p>
        </p:txBody>
      </p:sp>
      <p:sp>
        <p:nvSpPr>
          <p:cNvPr id="3" name="Θέση περιεχομένου 2">
            <a:extLst>
              <a:ext uri="{FF2B5EF4-FFF2-40B4-BE49-F238E27FC236}">
                <a16:creationId xmlns:a16="http://schemas.microsoft.com/office/drawing/2014/main" id="{83B6C339-ABF6-419B-8589-7B6197A396C7}"/>
              </a:ext>
            </a:extLst>
          </p:cNvPr>
          <p:cNvSpPr>
            <a:spLocks noGrp="1"/>
          </p:cNvSpPr>
          <p:nvPr>
            <p:ph idx="1"/>
          </p:nvPr>
        </p:nvSpPr>
        <p:spPr/>
        <p:txBody>
          <a:bodyPr/>
          <a:lstStyle/>
          <a:p>
            <a:pPr marL="0" indent="0">
              <a:buNone/>
            </a:pPr>
            <a:r>
              <a:rPr lang="el-GR" dirty="0"/>
              <a:t>Το </a:t>
            </a:r>
            <a:r>
              <a:rPr lang="el-GR" dirty="0" err="1"/>
              <a:t>Prompt</a:t>
            </a:r>
            <a:r>
              <a:rPr lang="el-GR" dirty="0"/>
              <a:t> </a:t>
            </a:r>
            <a:r>
              <a:rPr lang="el-GR" dirty="0" err="1"/>
              <a:t>Engineering</a:t>
            </a:r>
            <a:r>
              <a:rPr lang="el-GR" dirty="0"/>
              <a:t> περιλαμβάνει διαδοχικούς κύκλους:</a:t>
            </a:r>
          </a:p>
          <a:p>
            <a:r>
              <a:rPr lang="el-GR" b="1" dirty="0"/>
              <a:t>Ορισμός Στόχου</a:t>
            </a:r>
            <a:r>
              <a:rPr lang="el-GR" dirty="0"/>
              <a:t>: Τι ακριβώς θέλω; </a:t>
            </a:r>
          </a:p>
          <a:p>
            <a:r>
              <a:rPr lang="el-GR" b="1" dirty="0"/>
              <a:t>Επιλογή Μορφής &amp; Πλαισίου</a:t>
            </a:r>
            <a:r>
              <a:rPr lang="el-GR" dirty="0"/>
              <a:t>: Σχεδιασμός του </a:t>
            </a:r>
            <a:r>
              <a:rPr lang="el-GR" dirty="0" err="1"/>
              <a:t>prompt</a:t>
            </a:r>
            <a:r>
              <a:rPr lang="el-GR" dirty="0"/>
              <a:t>.</a:t>
            </a:r>
          </a:p>
          <a:p>
            <a:r>
              <a:rPr lang="el-GR" b="1" dirty="0"/>
              <a:t>Δοκιμή (</a:t>
            </a:r>
            <a:r>
              <a:rPr lang="el-GR" b="1" dirty="0" err="1"/>
              <a:t>Testing</a:t>
            </a:r>
            <a:r>
              <a:rPr lang="el-GR" b="1" dirty="0"/>
              <a:t>): </a:t>
            </a:r>
            <a:r>
              <a:rPr lang="el-GR" dirty="0"/>
              <a:t>Εκτέλεση του </a:t>
            </a:r>
            <a:r>
              <a:rPr lang="el-GR" dirty="0" err="1"/>
              <a:t>prompt</a:t>
            </a:r>
            <a:r>
              <a:rPr lang="el-GR" dirty="0"/>
              <a:t>.</a:t>
            </a:r>
          </a:p>
          <a:p>
            <a:r>
              <a:rPr lang="el-GR" b="1" dirty="0"/>
              <a:t>Αξιολόγηση &amp; Βελτίωση</a:t>
            </a:r>
            <a:r>
              <a:rPr lang="el-GR" dirty="0"/>
              <a:t>: Ανάλυση του αποτελέσματος και διόρθωση.</a:t>
            </a:r>
          </a:p>
          <a:p>
            <a:pPr marL="0" indent="0">
              <a:buNone/>
            </a:pPr>
            <a:endParaRPr lang="el-GR" dirty="0"/>
          </a:p>
          <a:p>
            <a:pPr marL="0" indent="0">
              <a:buNone/>
            </a:pPr>
            <a:r>
              <a:rPr lang="el-GR" dirty="0"/>
              <a:t>Ο χρήστης πρέπει να σκέφτεται κριτικά</a:t>
            </a:r>
          </a:p>
        </p:txBody>
      </p:sp>
    </p:spTree>
    <p:extLst>
      <p:ext uri="{BB962C8B-B14F-4D97-AF65-F5344CB8AC3E}">
        <p14:creationId xmlns:p14="http://schemas.microsoft.com/office/powerpoint/2010/main" val="5844648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45F337-22B7-44AF-9D3A-96494529093F}"/>
              </a:ext>
            </a:extLst>
          </p:cNvPr>
          <p:cNvSpPr>
            <a:spLocks noGrp="1"/>
          </p:cNvSpPr>
          <p:nvPr>
            <p:ph type="title"/>
          </p:nvPr>
        </p:nvSpPr>
        <p:spPr/>
        <p:txBody>
          <a:bodyPr/>
          <a:lstStyle/>
          <a:p>
            <a:r>
              <a:rPr lang="el-GR" dirty="0">
                <a:solidFill>
                  <a:srgbClr val="0070C0"/>
                </a:solidFill>
              </a:rPr>
              <a:t>Τεχνικές</a:t>
            </a:r>
          </a:p>
        </p:txBody>
      </p:sp>
      <p:sp>
        <p:nvSpPr>
          <p:cNvPr id="3" name="Θέση περιεχομένου 2">
            <a:extLst>
              <a:ext uri="{FF2B5EF4-FFF2-40B4-BE49-F238E27FC236}">
                <a16:creationId xmlns:a16="http://schemas.microsoft.com/office/drawing/2014/main" id="{B5654A7C-15C0-4B8A-8CAE-EDA9E77589D2}"/>
              </a:ext>
            </a:extLst>
          </p:cNvPr>
          <p:cNvSpPr>
            <a:spLocks noGrp="1"/>
          </p:cNvSpPr>
          <p:nvPr>
            <p:ph idx="1"/>
          </p:nvPr>
        </p:nvSpPr>
        <p:spPr/>
        <p:txBody>
          <a:bodyPr/>
          <a:lstStyle/>
          <a:p>
            <a:endParaRPr lang="el-GR"/>
          </a:p>
        </p:txBody>
      </p:sp>
    </p:spTree>
    <p:extLst>
      <p:ext uri="{BB962C8B-B14F-4D97-AF65-F5344CB8AC3E}">
        <p14:creationId xmlns:p14="http://schemas.microsoft.com/office/powerpoint/2010/main" val="3409894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6992BA-A59B-4D58-8C6E-004462860C5F}"/>
              </a:ext>
            </a:extLst>
          </p:cNvPr>
          <p:cNvSpPr>
            <a:spLocks noGrp="1"/>
          </p:cNvSpPr>
          <p:nvPr>
            <p:ph type="title"/>
          </p:nvPr>
        </p:nvSpPr>
        <p:spPr/>
        <p:txBody>
          <a:bodyPr/>
          <a:lstStyle/>
          <a:p>
            <a:r>
              <a:rPr lang="el-GR" dirty="0"/>
              <a:t>Θεμελιώδεις Τεχνικές</a:t>
            </a:r>
          </a:p>
        </p:txBody>
      </p:sp>
      <p:sp>
        <p:nvSpPr>
          <p:cNvPr id="3" name="Θέση περιεχομένου 2">
            <a:extLst>
              <a:ext uri="{FF2B5EF4-FFF2-40B4-BE49-F238E27FC236}">
                <a16:creationId xmlns:a16="http://schemas.microsoft.com/office/drawing/2014/main" id="{6FE0F733-503C-401F-8DF1-2CFC6C061E98}"/>
              </a:ext>
            </a:extLst>
          </p:cNvPr>
          <p:cNvSpPr>
            <a:spLocks noGrp="1"/>
          </p:cNvSpPr>
          <p:nvPr>
            <p:ph idx="1"/>
          </p:nvPr>
        </p:nvSpPr>
        <p:spPr/>
        <p:txBody>
          <a:bodyPr/>
          <a:lstStyle/>
          <a:p>
            <a:r>
              <a:rPr lang="el-GR" b="1" dirty="0" err="1"/>
              <a:t>Zero-Shot</a:t>
            </a:r>
            <a:r>
              <a:rPr lang="el-GR" b="1" dirty="0"/>
              <a:t> </a:t>
            </a:r>
            <a:r>
              <a:rPr lang="el-GR" b="1" dirty="0" err="1"/>
              <a:t>Prompting</a:t>
            </a:r>
            <a:r>
              <a:rPr lang="el-GR" b="1" dirty="0"/>
              <a:t>: </a:t>
            </a:r>
            <a:r>
              <a:rPr lang="el-GR" dirty="0"/>
              <a:t>Ζητάμε κάτι χωρίς παράδειγμα (π.χ. "Κατάταξε αυτό το κείμενο ως θετικό, αρνητικό ή ουδέτερο"). Βασίζεται αποκλειστικά στην εκπαίδευση του </a:t>
            </a:r>
            <a:r>
              <a:rPr lang="el-GR" dirty="0" err="1"/>
              <a:t>μοντέλου.</a:t>
            </a:r>
            <a:r>
              <a:rPr lang="el-GR" dirty="0" err="1">
                <a:solidFill>
                  <a:srgbClr val="0070C0"/>
                </a:solidFill>
              </a:rPr>
              <a:t>Μειονέκτημα</a:t>
            </a:r>
            <a:r>
              <a:rPr lang="el-GR" dirty="0">
                <a:solidFill>
                  <a:srgbClr val="0070C0"/>
                </a:solidFill>
              </a:rPr>
              <a:t>: </a:t>
            </a:r>
            <a:r>
              <a:rPr lang="el-GR" dirty="0"/>
              <a:t>Αποτυγχάνει σε σύνθετα προβλήματα.</a:t>
            </a:r>
          </a:p>
          <a:p>
            <a:r>
              <a:rPr lang="el-GR" b="1" dirty="0" err="1"/>
              <a:t>Few-Shot</a:t>
            </a:r>
            <a:r>
              <a:rPr lang="el-GR" b="1" dirty="0"/>
              <a:t> </a:t>
            </a:r>
            <a:r>
              <a:rPr lang="el-GR" b="1" dirty="0" err="1"/>
              <a:t>Prompting</a:t>
            </a:r>
            <a:r>
              <a:rPr lang="el-GR" b="1" dirty="0"/>
              <a:t> </a:t>
            </a:r>
            <a:r>
              <a:rPr lang="el-GR" dirty="0"/>
              <a:t>(In-Context </a:t>
            </a:r>
            <a:r>
              <a:rPr lang="el-GR" dirty="0" err="1"/>
              <a:t>Learning</a:t>
            </a:r>
            <a:r>
              <a:rPr lang="el-GR" dirty="0"/>
              <a:t>): Δίνουμε παραδείγματα (</a:t>
            </a:r>
            <a:r>
              <a:rPr lang="el-GR" dirty="0" err="1"/>
              <a:t>shots</a:t>
            </a:r>
            <a:r>
              <a:rPr lang="el-GR" dirty="0"/>
              <a:t>) μέσα στο </a:t>
            </a:r>
            <a:r>
              <a:rPr lang="el-GR" dirty="0" err="1"/>
              <a:t>prompt</a:t>
            </a:r>
            <a:r>
              <a:rPr lang="el-GR" dirty="0"/>
              <a:t> (Ερώτηση -&gt; Απάντηση).Λειτουργία: Το μοντέλο "μαθαίνει" το μοτίβο εκείνη τη </a:t>
            </a:r>
            <a:r>
              <a:rPr lang="el-GR" dirty="0" err="1"/>
              <a:t>στιγμή.</a:t>
            </a:r>
            <a:r>
              <a:rPr lang="el-GR" dirty="0" err="1">
                <a:solidFill>
                  <a:srgbClr val="0070C0"/>
                </a:solidFill>
              </a:rPr>
              <a:t>Προσοχή</a:t>
            </a:r>
            <a:r>
              <a:rPr lang="el-GR" dirty="0">
                <a:solidFill>
                  <a:srgbClr val="0070C0"/>
                </a:solidFill>
              </a:rPr>
              <a:t>: </a:t>
            </a:r>
            <a:r>
              <a:rPr lang="el-GR" dirty="0"/>
              <a:t>Λάθος παραδείγματα οδηγούν σε λάθος αποτελέσματα</a:t>
            </a:r>
          </a:p>
        </p:txBody>
      </p:sp>
    </p:spTree>
    <p:extLst>
      <p:ext uri="{BB962C8B-B14F-4D97-AF65-F5344CB8AC3E}">
        <p14:creationId xmlns:p14="http://schemas.microsoft.com/office/powerpoint/2010/main" val="346470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3DAD5D-B274-4DD1-897E-7E31E411A315}"/>
              </a:ext>
            </a:extLst>
          </p:cNvPr>
          <p:cNvSpPr>
            <a:spLocks noGrp="1"/>
          </p:cNvSpPr>
          <p:nvPr>
            <p:ph type="title"/>
          </p:nvPr>
        </p:nvSpPr>
        <p:spPr/>
        <p:txBody>
          <a:bodyPr/>
          <a:lstStyle/>
          <a:p>
            <a:r>
              <a:rPr lang="el-GR" dirty="0"/>
              <a:t>Τεχνικές Συλλογισμού (</a:t>
            </a:r>
            <a:r>
              <a:rPr lang="en-US" dirty="0"/>
              <a:t>Reasoning)</a:t>
            </a:r>
            <a:endParaRPr lang="el-GR" dirty="0"/>
          </a:p>
        </p:txBody>
      </p:sp>
      <p:sp>
        <p:nvSpPr>
          <p:cNvPr id="3" name="Θέση περιεχομένου 2">
            <a:extLst>
              <a:ext uri="{FF2B5EF4-FFF2-40B4-BE49-F238E27FC236}">
                <a16:creationId xmlns:a16="http://schemas.microsoft.com/office/drawing/2014/main" id="{18F5F094-2A2E-4297-BADA-99D15CFA7A34}"/>
              </a:ext>
            </a:extLst>
          </p:cNvPr>
          <p:cNvSpPr>
            <a:spLocks noGrp="1"/>
          </p:cNvSpPr>
          <p:nvPr>
            <p:ph idx="1"/>
          </p:nvPr>
        </p:nvSpPr>
        <p:spPr/>
        <p:txBody>
          <a:bodyPr/>
          <a:lstStyle/>
          <a:p>
            <a:r>
              <a:rPr lang="el-GR" dirty="0"/>
              <a:t>Για να κάνουμε το μοντέλο να "σκέφτεται" πιο </a:t>
            </a:r>
            <a:r>
              <a:rPr lang="el-GR" dirty="0" err="1"/>
              <a:t>βαθιά:Chain-of-Thought</a:t>
            </a:r>
            <a:r>
              <a:rPr lang="el-GR" dirty="0"/>
              <a:t> (</a:t>
            </a:r>
            <a:r>
              <a:rPr lang="el-GR" dirty="0" err="1"/>
              <a:t>CoT</a:t>
            </a:r>
            <a:r>
              <a:rPr lang="el-GR" dirty="0"/>
              <a:t>): Ζητάμε από το μοντέλο να "σκεφτεί βήμα-βήμα" πριν απαντήσει. Μιμείται την ανθρώπινη λογική . Πολύ </a:t>
            </a:r>
            <a:r>
              <a:rPr lang="el-GR" dirty="0" err="1"/>
              <a:t>καλο</a:t>
            </a:r>
            <a:r>
              <a:rPr lang="el-GR" dirty="0"/>
              <a:t> για αριθμητική, «κοινό νου», συμβολική σκέψη</a:t>
            </a:r>
          </a:p>
          <a:p>
            <a:r>
              <a:rPr lang="el-GR" dirty="0" err="1"/>
              <a:t>Tree</a:t>
            </a:r>
            <a:r>
              <a:rPr lang="el-GR" dirty="0"/>
              <a:t>-of-</a:t>
            </a:r>
            <a:r>
              <a:rPr lang="el-GR" dirty="0" err="1"/>
              <a:t>Thoughts</a:t>
            </a:r>
            <a:r>
              <a:rPr lang="el-GR" dirty="0"/>
              <a:t> (</a:t>
            </a:r>
            <a:r>
              <a:rPr lang="el-GR" dirty="0" err="1"/>
              <a:t>ToT</a:t>
            </a:r>
            <a:r>
              <a:rPr lang="el-GR" dirty="0"/>
              <a:t>): Το μοντέλο εξερευνά πολλαπλά μονοπάτια σκέψης ταυτόχρονα και επιλέγει το καλύτερο.</a:t>
            </a:r>
            <a:endParaRPr lang="en-US" dirty="0"/>
          </a:p>
          <a:p>
            <a:r>
              <a:rPr lang="el-GR" dirty="0" err="1"/>
              <a:t>Self-Consistency</a:t>
            </a:r>
            <a:r>
              <a:rPr lang="el-GR" dirty="0"/>
              <a:t>: Το μοντέλο παράγει πολλές απαντήσεις και κρατάμε αυτή που εμφανίζεται συχνότερα .</a:t>
            </a:r>
          </a:p>
        </p:txBody>
      </p:sp>
    </p:spTree>
    <p:extLst>
      <p:ext uri="{BB962C8B-B14F-4D97-AF65-F5344CB8AC3E}">
        <p14:creationId xmlns:p14="http://schemas.microsoft.com/office/powerpoint/2010/main" val="1476742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6C9210-65F4-413A-83F2-E13B96846813}"/>
              </a:ext>
            </a:extLst>
          </p:cNvPr>
          <p:cNvSpPr>
            <a:spLocks noGrp="1"/>
          </p:cNvSpPr>
          <p:nvPr>
            <p:ph type="title"/>
          </p:nvPr>
        </p:nvSpPr>
        <p:spPr/>
        <p:txBody>
          <a:bodyPr/>
          <a:lstStyle/>
          <a:p>
            <a:r>
              <a:rPr lang="el-GR" dirty="0"/>
              <a:t>Καταπολέμηση παραισθήσεων </a:t>
            </a:r>
            <a:r>
              <a:rPr lang="en-US" dirty="0"/>
              <a:t>(hallucinations)</a:t>
            </a:r>
            <a:endParaRPr lang="el-GR" dirty="0"/>
          </a:p>
        </p:txBody>
      </p:sp>
      <p:sp>
        <p:nvSpPr>
          <p:cNvPr id="3" name="Θέση περιεχομένου 2">
            <a:extLst>
              <a:ext uri="{FF2B5EF4-FFF2-40B4-BE49-F238E27FC236}">
                <a16:creationId xmlns:a16="http://schemas.microsoft.com/office/drawing/2014/main" id="{45A55A5B-8694-4830-81F3-DB5AB44F6BE8}"/>
              </a:ext>
            </a:extLst>
          </p:cNvPr>
          <p:cNvSpPr>
            <a:spLocks noGrp="1"/>
          </p:cNvSpPr>
          <p:nvPr>
            <p:ph idx="1"/>
          </p:nvPr>
        </p:nvSpPr>
        <p:spPr/>
        <p:txBody>
          <a:bodyPr/>
          <a:lstStyle/>
          <a:p>
            <a:pPr marL="0" indent="0">
              <a:buNone/>
            </a:pPr>
            <a:r>
              <a:rPr lang="el-GR" dirty="0"/>
              <a:t>Πώς εξασφαλίζουμε ότι το AI λέει την αλήθεια;</a:t>
            </a:r>
            <a:endParaRPr lang="en-US" dirty="0"/>
          </a:p>
          <a:p>
            <a:r>
              <a:rPr lang="el-GR" dirty="0" err="1"/>
              <a:t>Retrieval-Augmented</a:t>
            </a:r>
            <a:r>
              <a:rPr lang="el-GR" dirty="0"/>
              <a:t> </a:t>
            </a:r>
            <a:r>
              <a:rPr lang="el-GR" dirty="0" err="1"/>
              <a:t>Generation</a:t>
            </a:r>
            <a:r>
              <a:rPr lang="el-GR" dirty="0"/>
              <a:t> (RAG): Συνδέουμε το μοντέλο με εξωτερική βιβλιογραφία/δεδομένα πριν απαντήσει .</a:t>
            </a:r>
            <a:endParaRPr lang="en-US" dirty="0"/>
          </a:p>
          <a:p>
            <a:r>
              <a:rPr lang="el-GR" dirty="0" err="1"/>
              <a:t>Generated</a:t>
            </a:r>
            <a:r>
              <a:rPr lang="el-GR" dirty="0"/>
              <a:t> </a:t>
            </a:r>
            <a:r>
              <a:rPr lang="el-GR" dirty="0" err="1"/>
              <a:t>Knowledge</a:t>
            </a:r>
            <a:r>
              <a:rPr lang="el-GR" dirty="0"/>
              <a:t>: Ζητάμε από το μοντέλο να </a:t>
            </a:r>
            <a:r>
              <a:rPr lang="el-GR" dirty="0" err="1"/>
              <a:t>παράξει</a:t>
            </a:r>
            <a:r>
              <a:rPr lang="el-GR" dirty="0"/>
              <a:t> πρώτα τα γεγονότα που ξέρει και μετά να απαντήσει βάσει αυτών .</a:t>
            </a:r>
            <a:endParaRPr lang="en-US" dirty="0"/>
          </a:p>
          <a:p>
            <a:r>
              <a:rPr lang="el-GR" dirty="0" err="1"/>
              <a:t>Chain</a:t>
            </a:r>
            <a:r>
              <a:rPr lang="el-GR" dirty="0"/>
              <a:t>-of-</a:t>
            </a:r>
            <a:r>
              <a:rPr lang="el-GR" dirty="0" err="1"/>
              <a:t>Verification</a:t>
            </a:r>
            <a:r>
              <a:rPr lang="el-GR" dirty="0"/>
              <a:t> (</a:t>
            </a:r>
            <a:r>
              <a:rPr lang="el-GR" dirty="0" err="1"/>
              <a:t>CoVe</a:t>
            </a:r>
            <a:r>
              <a:rPr lang="el-GR" dirty="0"/>
              <a:t>): Το μοντέλο ελέγχει μόνο του την απάντησή του (</a:t>
            </a:r>
            <a:r>
              <a:rPr lang="el-GR" dirty="0" err="1"/>
              <a:t>Self-correction</a:t>
            </a:r>
            <a:r>
              <a:rPr lang="el-GR" dirty="0"/>
              <a:t> </a:t>
            </a:r>
            <a:r>
              <a:rPr lang="el-GR" dirty="0" err="1"/>
              <a:t>loop</a:t>
            </a:r>
            <a:r>
              <a:rPr lang="el-GR" dirty="0"/>
              <a:t>).</a:t>
            </a:r>
          </a:p>
        </p:txBody>
      </p:sp>
    </p:spTree>
    <p:extLst>
      <p:ext uri="{BB962C8B-B14F-4D97-AF65-F5344CB8AC3E}">
        <p14:creationId xmlns:p14="http://schemas.microsoft.com/office/powerpoint/2010/main" val="2248250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9778F9-1D06-4526-9F98-D93053A15C57}"/>
              </a:ext>
            </a:extLst>
          </p:cNvPr>
          <p:cNvSpPr>
            <a:spLocks noGrp="1"/>
          </p:cNvSpPr>
          <p:nvPr>
            <p:ph type="title"/>
          </p:nvPr>
        </p:nvSpPr>
        <p:spPr/>
        <p:txBody>
          <a:bodyPr/>
          <a:lstStyle/>
          <a:p>
            <a:r>
              <a:rPr lang="el-GR" dirty="0"/>
              <a:t>Στρατηγική Αλληλουχία (</a:t>
            </a:r>
            <a:r>
              <a:rPr lang="en-US" dirty="0"/>
              <a:t>Sequencing)</a:t>
            </a:r>
            <a:endParaRPr lang="el-GR" dirty="0"/>
          </a:p>
        </p:txBody>
      </p:sp>
      <p:sp>
        <p:nvSpPr>
          <p:cNvPr id="3" name="Θέση περιεχομένου 2">
            <a:extLst>
              <a:ext uri="{FF2B5EF4-FFF2-40B4-BE49-F238E27FC236}">
                <a16:creationId xmlns:a16="http://schemas.microsoft.com/office/drawing/2014/main" id="{EA8988E3-4A2B-4790-9559-DDA1F0486E5A}"/>
              </a:ext>
            </a:extLst>
          </p:cNvPr>
          <p:cNvSpPr>
            <a:spLocks noGrp="1"/>
          </p:cNvSpPr>
          <p:nvPr>
            <p:ph idx="1"/>
          </p:nvPr>
        </p:nvSpPr>
        <p:spPr/>
        <p:txBody>
          <a:bodyPr/>
          <a:lstStyle/>
          <a:p>
            <a:endParaRPr lang="el-GR"/>
          </a:p>
        </p:txBody>
      </p:sp>
    </p:spTree>
    <p:extLst>
      <p:ext uri="{BB962C8B-B14F-4D97-AF65-F5344CB8AC3E}">
        <p14:creationId xmlns:p14="http://schemas.microsoft.com/office/powerpoint/2010/main" val="11389560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F6167D-ED87-423E-B990-ADA519C7BE34}"/>
              </a:ext>
            </a:extLst>
          </p:cNvPr>
          <p:cNvSpPr>
            <a:spLocks noGrp="1"/>
          </p:cNvSpPr>
          <p:nvPr>
            <p:ph type="title"/>
          </p:nvPr>
        </p:nvSpPr>
        <p:spPr/>
        <p:txBody>
          <a:bodyPr/>
          <a:lstStyle/>
          <a:p>
            <a:r>
              <a:rPr lang="el-GR" dirty="0"/>
              <a:t>Πώς διαχειριζόμαστε μεγάλες εργασίες;</a:t>
            </a:r>
          </a:p>
        </p:txBody>
      </p:sp>
      <p:sp>
        <p:nvSpPr>
          <p:cNvPr id="3" name="Θέση περιεχομένου 2">
            <a:extLst>
              <a:ext uri="{FF2B5EF4-FFF2-40B4-BE49-F238E27FC236}">
                <a16:creationId xmlns:a16="http://schemas.microsoft.com/office/drawing/2014/main" id="{E28A4BC1-85B9-47E4-8583-9B9CA9D20973}"/>
              </a:ext>
            </a:extLst>
          </p:cNvPr>
          <p:cNvSpPr>
            <a:spLocks noGrp="1"/>
          </p:cNvSpPr>
          <p:nvPr>
            <p:ph idx="1"/>
          </p:nvPr>
        </p:nvSpPr>
        <p:spPr/>
        <p:txBody>
          <a:bodyPr/>
          <a:lstStyle/>
          <a:p>
            <a:r>
              <a:rPr lang="el-GR" dirty="0" err="1"/>
              <a:t>Prompt</a:t>
            </a:r>
            <a:r>
              <a:rPr lang="el-GR" dirty="0"/>
              <a:t> </a:t>
            </a:r>
            <a:r>
              <a:rPr lang="el-GR" dirty="0" err="1"/>
              <a:t>Chaining</a:t>
            </a:r>
            <a:r>
              <a:rPr lang="el-GR" dirty="0"/>
              <a:t> (Αλυσίδα): Σπάμε το έργο σε μικρά </a:t>
            </a:r>
            <a:r>
              <a:rPr lang="el-GR" dirty="0" err="1"/>
              <a:t>prompts</a:t>
            </a:r>
            <a:r>
              <a:rPr lang="el-GR" dirty="0"/>
              <a:t>. Η έξοδος του ενός γίνεται είσοδος στο επόμενο .Πλεονεκτήματα: Καλύτερος έλεγχος, ευκολότερη διόρθωση λαθών .</a:t>
            </a:r>
          </a:p>
          <a:p>
            <a:r>
              <a:rPr lang="el-GR" dirty="0" err="1"/>
              <a:t>Stepwise</a:t>
            </a:r>
            <a:r>
              <a:rPr lang="el-GR" dirty="0"/>
              <a:t> </a:t>
            </a:r>
            <a:r>
              <a:rPr lang="el-GR" dirty="0" err="1"/>
              <a:t>Prompting</a:t>
            </a:r>
            <a:r>
              <a:rPr lang="el-GR" dirty="0"/>
              <a:t>: Όλα σε ένα τεράστιο </a:t>
            </a:r>
            <a:r>
              <a:rPr lang="el-GR" dirty="0" err="1"/>
              <a:t>prompt</a:t>
            </a:r>
            <a:r>
              <a:rPr lang="el-GR" dirty="0"/>
              <a:t>.</a:t>
            </a:r>
          </a:p>
          <a:p>
            <a:endParaRPr lang="el-GR" dirty="0"/>
          </a:p>
          <a:p>
            <a:pPr marL="0" indent="0">
              <a:buNone/>
            </a:pPr>
            <a:r>
              <a:rPr lang="el-GR" dirty="0"/>
              <a:t>Ετυμηγορία Έρευνας: Το </a:t>
            </a:r>
            <a:r>
              <a:rPr lang="el-GR" dirty="0" err="1"/>
              <a:t>Chaining</a:t>
            </a:r>
            <a:r>
              <a:rPr lang="el-GR" dirty="0"/>
              <a:t> δίνει ανώτερα αποτελέσματα. Το μοντέλο εστιάζει καλύτερα σε ένα </a:t>
            </a:r>
            <a:r>
              <a:rPr lang="el-GR" dirty="0" err="1"/>
              <a:t>υπο</a:t>
            </a:r>
            <a:r>
              <a:rPr lang="el-GR" dirty="0"/>
              <a:t>-πρόβλημα τη φορά</a:t>
            </a:r>
          </a:p>
        </p:txBody>
      </p:sp>
    </p:spTree>
    <p:extLst>
      <p:ext uri="{BB962C8B-B14F-4D97-AF65-F5344CB8AC3E}">
        <p14:creationId xmlns:p14="http://schemas.microsoft.com/office/powerpoint/2010/main" val="4228479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74CAAC-49AC-4836-A0FA-545AFF4DCDF1}"/>
              </a:ext>
            </a:extLst>
          </p:cNvPr>
          <p:cNvSpPr>
            <a:spLocks noGrp="1"/>
          </p:cNvSpPr>
          <p:nvPr>
            <p:ph type="title"/>
          </p:nvPr>
        </p:nvSpPr>
        <p:spPr/>
        <p:txBody>
          <a:bodyPr/>
          <a:lstStyle/>
          <a:p>
            <a:r>
              <a:rPr lang="el-GR" dirty="0"/>
              <a:t>Διαλογική Σχεδίαση (</a:t>
            </a:r>
            <a:r>
              <a:rPr lang="en-US" dirty="0"/>
              <a:t>CPE)</a:t>
            </a:r>
            <a:endParaRPr lang="el-GR" dirty="0"/>
          </a:p>
        </p:txBody>
      </p:sp>
      <p:sp>
        <p:nvSpPr>
          <p:cNvPr id="3" name="Θέση περιεχομένου 2">
            <a:extLst>
              <a:ext uri="{FF2B5EF4-FFF2-40B4-BE49-F238E27FC236}">
                <a16:creationId xmlns:a16="http://schemas.microsoft.com/office/drawing/2014/main" id="{7548C0A8-4148-4BC7-A717-3F37F50706D0}"/>
              </a:ext>
            </a:extLst>
          </p:cNvPr>
          <p:cNvSpPr>
            <a:spLocks noGrp="1"/>
          </p:cNvSpPr>
          <p:nvPr>
            <p:ph idx="1"/>
          </p:nvPr>
        </p:nvSpPr>
        <p:spPr/>
        <p:txBody>
          <a:bodyPr/>
          <a:lstStyle/>
          <a:p>
            <a:r>
              <a:rPr lang="el-GR" dirty="0" err="1"/>
              <a:t>Conversational</a:t>
            </a:r>
            <a:r>
              <a:rPr lang="el-GR" dirty="0"/>
              <a:t> </a:t>
            </a:r>
            <a:r>
              <a:rPr lang="el-GR" dirty="0" err="1"/>
              <a:t>Prompt</a:t>
            </a:r>
            <a:r>
              <a:rPr lang="el-GR" dirty="0"/>
              <a:t> </a:t>
            </a:r>
            <a:r>
              <a:rPr lang="el-GR" dirty="0" err="1"/>
              <a:t>Engineering</a:t>
            </a:r>
            <a:r>
              <a:rPr lang="el-GR" dirty="0"/>
              <a:t> (CPE): Αντί να γράφουμε μόνοι μας το </a:t>
            </a:r>
            <a:r>
              <a:rPr lang="el-GR" dirty="0" err="1"/>
              <a:t>prompt</a:t>
            </a:r>
            <a:r>
              <a:rPr lang="el-GR" dirty="0"/>
              <a:t>, συζητάμε με το AI για να το φτιάξουμε</a:t>
            </a:r>
          </a:p>
          <a:p>
            <a:r>
              <a:rPr lang="el-GR" dirty="0"/>
              <a:t>.Διαδικασία: Το AI μας κάνει ερωτήσεις για να καταλάβει τον στόχο μας και προτείνει το βέλτιστο </a:t>
            </a:r>
            <a:r>
              <a:rPr lang="el-GR" dirty="0" err="1"/>
              <a:t>prompt</a:t>
            </a:r>
            <a:r>
              <a:rPr lang="el-GR" dirty="0"/>
              <a:t> .</a:t>
            </a:r>
          </a:p>
          <a:p>
            <a:endParaRPr lang="el-GR" dirty="0"/>
          </a:p>
        </p:txBody>
      </p:sp>
    </p:spTree>
    <p:extLst>
      <p:ext uri="{BB962C8B-B14F-4D97-AF65-F5344CB8AC3E}">
        <p14:creationId xmlns:p14="http://schemas.microsoft.com/office/powerpoint/2010/main" val="3858832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5398C2-0241-4661-A0C7-2ADD3AE793CF}"/>
              </a:ext>
            </a:extLst>
          </p:cNvPr>
          <p:cNvSpPr>
            <a:spLocks noGrp="1"/>
          </p:cNvSpPr>
          <p:nvPr>
            <p:ph type="title"/>
          </p:nvPr>
        </p:nvSpPr>
        <p:spPr/>
        <p:txBody>
          <a:bodyPr/>
          <a:lstStyle/>
          <a:p>
            <a:r>
              <a:rPr lang="el-GR" dirty="0" err="1"/>
              <a:t>Τελικα</a:t>
            </a:r>
            <a:r>
              <a:rPr lang="el-GR" dirty="0"/>
              <a:t> </a:t>
            </a:r>
            <a:r>
              <a:rPr lang="el-GR" dirty="0" err="1"/>
              <a:t>χρειαζομαστε</a:t>
            </a:r>
            <a:r>
              <a:rPr lang="el-GR" dirty="0"/>
              <a:t> εκπαίδευση για να γράφουμε προτροπές;</a:t>
            </a:r>
          </a:p>
        </p:txBody>
      </p:sp>
      <p:sp>
        <p:nvSpPr>
          <p:cNvPr id="3" name="Θέση περιεχομένου 2">
            <a:extLst>
              <a:ext uri="{FF2B5EF4-FFF2-40B4-BE49-F238E27FC236}">
                <a16:creationId xmlns:a16="http://schemas.microsoft.com/office/drawing/2014/main" id="{201195EA-C103-4550-9F29-CF4908790C63}"/>
              </a:ext>
            </a:extLst>
          </p:cNvPr>
          <p:cNvSpPr>
            <a:spLocks noGrp="1"/>
          </p:cNvSpPr>
          <p:nvPr>
            <p:ph idx="1"/>
          </p:nvPr>
        </p:nvSpPr>
        <p:spPr/>
        <p:txBody>
          <a:bodyPr/>
          <a:lstStyle/>
          <a:p>
            <a:r>
              <a:rPr lang="el-GR" dirty="0"/>
              <a:t>Το </a:t>
            </a:r>
            <a:r>
              <a:rPr lang="el-GR" dirty="0" err="1"/>
              <a:t>Prompt</a:t>
            </a:r>
            <a:r>
              <a:rPr lang="el-GR" dirty="0"/>
              <a:t> </a:t>
            </a:r>
            <a:r>
              <a:rPr lang="el-GR" dirty="0" err="1"/>
              <a:t>Engineering</a:t>
            </a:r>
            <a:r>
              <a:rPr lang="el-GR" dirty="0"/>
              <a:t> είναι επιστήμη με δομή και κανόνες.</a:t>
            </a:r>
          </a:p>
          <a:p>
            <a:r>
              <a:rPr lang="el-GR" dirty="0"/>
              <a:t>Η γνώση τεχνικών (</a:t>
            </a:r>
            <a:r>
              <a:rPr lang="el-GR" dirty="0" err="1"/>
              <a:t>CoT</a:t>
            </a:r>
            <a:r>
              <a:rPr lang="el-GR" dirty="0"/>
              <a:t>, </a:t>
            </a:r>
            <a:r>
              <a:rPr lang="el-GR" dirty="0" err="1"/>
              <a:t>Few-shot</a:t>
            </a:r>
            <a:r>
              <a:rPr lang="el-GR" dirty="0"/>
              <a:t>) είναι η βάση.</a:t>
            </a:r>
          </a:p>
          <a:p>
            <a:r>
              <a:rPr lang="el-GR" dirty="0"/>
              <a:t>Η πραγματική δεξιότητα είναι ο στρατηγικός διαχωρισμός εργασιών (</a:t>
            </a:r>
            <a:r>
              <a:rPr lang="el-GR" dirty="0" err="1"/>
              <a:t>Chaining</a:t>
            </a:r>
            <a:r>
              <a:rPr lang="el-GR" dirty="0"/>
              <a:t>) και η κριτική αξιολόγηση.</a:t>
            </a:r>
          </a:p>
        </p:txBody>
      </p:sp>
    </p:spTree>
    <p:extLst>
      <p:ext uri="{BB962C8B-B14F-4D97-AF65-F5344CB8AC3E}">
        <p14:creationId xmlns:p14="http://schemas.microsoft.com/office/powerpoint/2010/main" val="8993804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4EF6B2-C73F-4FE9-B1D7-4A49E0934C9C}"/>
              </a:ext>
            </a:extLst>
          </p:cNvPr>
          <p:cNvSpPr>
            <a:spLocks noGrp="1"/>
          </p:cNvSpPr>
          <p:nvPr>
            <p:ph type="title"/>
          </p:nvPr>
        </p:nvSpPr>
        <p:spPr>
          <a:xfrm>
            <a:off x="838200" y="384790"/>
            <a:ext cx="10515600" cy="1325563"/>
          </a:xfrm>
        </p:spPr>
        <p:txBody>
          <a:bodyPr/>
          <a:lstStyle/>
          <a:p>
            <a:r>
              <a:rPr lang="el-GR" dirty="0" err="1"/>
              <a:t>Ενας</a:t>
            </a:r>
            <a:r>
              <a:rPr lang="el-GR" dirty="0"/>
              <a:t> </a:t>
            </a:r>
            <a:r>
              <a:rPr lang="el-GR" dirty="0" err="1"/>
              <a:t>δικτυακος</a:t>
            </a:r>
            <a:r>
              <a:rPr lang="el-GR" dirty="0"/>
              <a:t> </a:t>
            </a:r>
            <a:r>
              <a:rPr lang="el-GR" dirty="0" err="1"/>
              <a:t>τοπος</a:t>
            </a:r>
            <a:r>
              <a:rPr lang="el-GR" dirty="0"/>
              <a:t> που </a:t>
            </a:r>
            <a:r>
              <a:rPr lang="el-GR" dirty="0" err="1"/>
              <a:t>δινει</a:t>
            </a:r>
            <a:r>
              <a:rPr lang="el-GR" dirty="0"/>
              <a:t> την </a:t>
            </a:r>
            <a:r>
              <a:rPr lang="el-GR" dirty="0" err="1"/>
              <a:t>βαση</a:t>
            </a:r>
            <a:r>
              <a:rPr lang="el-GR" dirty="0"/>
              <a:t> για </a:t>
            </a:r>
            <a:r>
              <a:rPr lang="el-GR" dirty="0" err="1"/>
              <a:t>προτροπες</a:t>
            </a:r>
            <a:r>
              <a:rPr lang="el-GR" dirty="0"/>
              <a:t> για εκπαιδευτικούς</a:t>
            </a:r>
          </a:p>
        </p:txBody>
      </p:sp>
      <p:sp>
        <p:nvSpPr>
          <p:cNvPr id="3" name="Θέση περιεχομένου 2">
            <a:extLst>
              <a:ext uri="{FF2B5EF4-FFF2-40B4-BE49-F238E27FC236}">
                <a16:creationId xmlns:a16="http://schemas.microsoft.com/office/drawing/2014/main" id="{40B38491-10DE-4876-95B2-29AC7450A608}"/>
              </a:ext>
            </a:extLst>
          </p:cNvPr>
          <p:cNvSpPr>
            <a:spLocks noGrp="1"/>
          </p:cNvSpPr>
          <p:nvPr>
            <p:ph idx="1"/>
          </p:nvPr>
        </p:nvSpPr>
        <p:spPr/>
        <p:txBody>
          <a:bodyPr/>
          <a:lstStyle/>
          <a:p>
            <a:r>
              <a:rPr lang="en-US" dirty="0">
                <a:hlinkClick r:id="rId2"/>
              </a:rPr>
              <a:t>https://hd3ns092ns.notion.site/1b3dc3333315802a9e99cafedb321048?v=1b3dc3333315804693e2000c7ca70b7b</a:t>
            </a:r>
            <a:r>
              <a:rPr lang="el-GR" dirty="0"/>
              <a:t>   </a:t>
            </a:r>
            <a:r>
              <a:rPr lang="it-IT" dirty="0"/>
              <a:t>[Wharton Generative AI Labs Prompt Library](https://www.notion.so/1b3dc3333315802a9e99cafedb321048?pvs=21)</a:t>
            </a:r>
            <a:endParaRPr lang="el-GR" dirty="0"/>
          </a:p>
        </p:txBody>
      </p:sp>
    </p:spTree>
    <p:extLst>
      <p:ext uri="{BB962C8B-B14F-4D97-AF65-F5344CB8AC3E}">
        <p14:creationId xmlns:p14="http://schemas.microsoft.com/office/powerpoint/2010/main" val="3410821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B70674-A1F6-D643-774E-23461F303F34}"/>
              </a:ext>
            </a:extLst>
          </p:cNvPr>
          <p:cNvSpPr>
            <a:spLocks noGrp="1"/>
          </p:cNvSpPr>
          <p:nvPr>
            <p:ph type="title"/>
          </p:nvPr>
        </p:nvSpPr>
        <p:spPr>
          <a:xfrm>
            <a:off x="609600" y="980440"/>
            <a:ext cx="10972800" cy="1066800"/>
          </a:xfrm>
        </p:spPr>
        <p:txBody>
          <a:bodyPr>
            <a:normAutofit/>
          </a:bodyPr>
          <a:lstStyle/>
          <a:p>
            <a:r>
              <a:rPr lang="el-GR" dirty="0"/>
              <a:t>Τι είναι η ΤΝ</a:t>
            </a:r>
          </a:p>
        </p:txBody>
      </p:sp>
      <p:sp>
        <p:nvSpPr>
          <p:cNvPr id="3" name="Θέση περιεχομένου 2">
            <a:extLst>
              <a:ext uri="{FF2B5EF4-FFF2-40B4-BE49-F238E27FC236}">
                <a16:creationId xmlns:a16="http://schemas.microsoft.com/office/drawing/2014/main" id="{0A859475-7708-5431-F2B2-CDA946262D17}"/>
              </a:ext>
            </a:extLst>
          </p:cNvPr>
          <p:cNvSpPr>
            <a:spLocks noGrp="1"/>
          </p:cNvSpPr>
          <p:nvPr>
            <p:ph idx="1"/>
          </p:nvPr>
        </p:nvSpPr>
        <p:spPr>
          <a:xfrm>
            <a:off x="609600" y="2047240"/>
            <a:ext cx="10972800" cy="4527296"/>
          </a:xfrm>
        </p:spPr>
        <p:txBody>
          <a:bodyPr>
            <a:normAutofit fontScale="92500" lnSpcReduction="10000"/>
          </a:bodyPr>
          <a:lstStyle/>
          <a:p>
            <a:pPr marL="109728" indent="0">
              <a:buNone/>
            </a:pPr>
            <a:r>
              <a:rPr lang="el-GR" dirty="0"/>
              <a:t>Η </a:t>
            </a:r>
            <a:r>
              <a:rPr lang="el-GR" b="1" dirty="0"/>
              <a:t>Τεχνητή Νοημοσύνη (ΤΝ)</a:t>
            </a:r>
            <a:r>
              <a:rPr lang="el-GR" dirty="0"/>
              <a:t> ορίζεται ως ο τομέας της επιστήμης των υπολογιστών που επικεντρώνεται στη δημιουργία συστημάτων και μηχανών ικανών να </a:t>
            </a:r>
            <a:r>
              <a:rPr lang="el-GR" b="1" dirty="0"/>
              <a:t>προσομοιώνουν ανθρώπινες γνωστικές λειτουργίες</a:t>
            </a:r>
            <a:r>
              <a:rPr lang="el-GR" dirty="0"/>
              <a:t>, όπως η μάθηση, ο σχεδιασμός, η επίλυση προβλημάτων και η δημιουργικότητα </a:t>
            </a:r>
            <a:r>
              <a:rPr lang="en-US" dirty="0"/>
              <a:t>(Stryker &amp; </a:t>
            </a:r>
            <a:r>
              <a:rPr lang="en-US" dirty="0" err="1"/>
              <a:t>Kavlakoglu</a:t>
            </a:r>
            <a:r>
              <a:rPr lang="en-US" dirty="0"/>
              <a:t>, 2024)</a:t>
            </a:r>
            <a:endParaRPr lang="el-GR" dirty="0"/>
          </a:p>
          <a:p>
            <a:pPr marL="109728" indent="0">
              <a:buNone/>
            </a:pPr>
            <a:endParaRPr lang="el-GR" dirty="0"/>
          </a:p>
          <a:p>
            <a:pPr marL="109728" indent="0">
              <a:buNone/>
            </a:pPr>
            <a:r>
              <a:rPr lang="el-GR" dirty="0"/>
              <a:t>Πολλές διαφορετικές εφαρμογές της, όπως</a:t>
            </a:r>
          </a:p>
          <a:p>
            <a:pPr lvl="1"/>
            <a:r>
              <a:rPr lang="el-GR" dirty="0"/>
              <a:t>Ένα σύστημα που προτείνει ταινίες στο </a:t>
            </a:r>
            <a:r>
              <a:rPr lang="el-GR" dirty="0" err="1"/>
              <a:t>Netflix</a:t>
            </a:r>
            <a:r>
              <a:rPr lang="el-GR" dirty="0"/>
              <a:t> (Συστήματα Συστάσεων).</a:t>
            </a:r>
          </a:p>
          <a:p>
            <a:pPr lvl="1"/>
            <a:r>
              <a:rPr lang="el-GR" dirty="0"/>
              <a:t>Ένα ρομπότ σε εργοστάσιο που συναρμολογεί αυτοκίνητα (Ρομποτική).</a:t>
            </a:r>
          </a:p>
          <a:p>
            <a:pPr lvl="1"/>
            <a:r>
              <a:rPr lang="el-GR" dirty="0"/>
              <a:t>Ένα πρόγραμμα που παίζει σκάκι.</a:t>
            </a:r>
          </a:p>
          <a:p>
            <a:pPr lvl="1"/>
            <a:r>
              <a:rPr lang="el-GR" dirty="0"/>
              <a:t>Η αναγνώριση προσώπου στο κινητό σου τηλέφωνο (Υπολογιστική Όραση).</a:t>
            </a:r>
          </a:p>
        </p:txBody>
      </p:sp>
    </p:spTree>
    <p:extLst>
      <p:ext uri="{BB962C8B-B14F-4D97-AF65-F5344CB8AC3E}">
        <p14:creationId xmlns:p14="http://schemas.microsoft.com/office/powerpoint/2010/main" val="82159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484F2D-155B-47E0-8AA7-A843D97AE97A}"/>
              </a:ext>
            </a:extLst>
          </p:cNvPr>
          <p:cNvSpPr>
            <a:spLocks noGrp="1"/>
          </p:cNvSpPr>
          <p:nvPr>
            <p:ph type="title"/>
          </p:nvPr>
        </p:nvSpPr>
        <p:spPr/>
        <p:txBody>
          <a:bodyPr/>
          <a:lstStyle/>
          <a:p>
            <a:r>
              <a:rPr lang="el-GR" dirty="0"/>
              <a:t>Άσκηση με προτροπές</a:t>
            </a:r>
          </a:p>
        </p:txBody>
      </p:sp>
      <p:sp>
        <p:nvSpPr>
          <p:cNvPr id="3" name="Θέση περιεχομένου 2">
            <a:extLst>
              <a:ext uri="{FF2B5EF4-FFF2-40B4-BE49-F238E27FC236}">
                <a16:creationId xmlns:a16="http://schemas.microsoft.com/office/drawing/2014/main" id="{ADC971B9-457F-49EB-8203-93E22DAEA94D}"/>
              </a:ext>
            </a:extLst>
          </p:cNvPr>
          <p:cNvSpPr>
            <a:spLocks noGrp="1"/>
          </p:cNvSpPr>
          <p:nvPr>
            <p:ph idx="1"/>
          </p:nvPr>
        </p:nvSpPr>
        <p:spPr/>
        <p:txBody>
          <a:bodyPr/>
          <a:lstStyle/>
          <a:p>
            <a:endParaRPr lang="el-GR"/>
          </a:p>
        </p:txBody>
      </p:sp>
    </p:spTree>
    <p:extLst>
      <p:ext uri="{BB962C8B-B14F-4D97-AF65-F5344CB8AC3E}">
        <p14:creationId xmlns:p14="http://schemas.microsoft.com/office/powerpoint/2010/main" val="2384915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0FC371-81C2-4405-A821-6639EECAB7F6}"/>
              </a:ext>
            </a:extLst>
          </p:cNvPr>
          <p:cNvSpPr>
            <a:spLocks noGrp="1"/>
          </p:cNvSpPr>
          <p:nvPr>
            <p:ph type="title"/>
          </p:nvPr>
        </p:nvSpPr>
        <p:spPr/>
        <p:txBody>
          <a:bodyPr/>
          <a:lstStyle/>
          <a:p>
            <a:r>
              <a:rPr lang="el-GR" dirty="0" err="1"/>
              <a:t>Αξιολογηση</a:t>
            </a:r>
            <a:r>
              <a:rPr lang="el-GR" dirty="0"/>
              <a:t> </a:t>
            </a:r>
            <a:r>
              <a:rPr lang="el-GR" dirty="0" err="1"/>
              <a:t>σχετικα</a:t>
            </a:r>
            <a:r>
              <a:rPr lang="el-GR" dirty="0"/>
              <a:t> με προτροπές</a:t>
            </a:r>
          </a:p>
        </p:txBody>
      </p:sp>
      <p:sp>
        <p:nvSpPr>
          <p:cNvPr id="3" name="Θέση περιεχομένου 2">
            <a:extLst>
              <a:ext uri="{FF2B5EF4-FFF2-40B4-BE49-F238E27FC236}">
                <a16:creationId xmlns:a16="http://schemas.microsoft.com/office/drawing/2014/main" id="{3F493089-C373-4C85-A33F-B7238999F80B}"/>
              </a:ext>
            </a:extLst>
          </p:cNvPr>
          <p:cNvSpPr>
            <a:spLocks noGrp="1"/>
          </p:cNvSpPr>
          <p:nvPr>
            <p:ph idx="1"/>
          </p:nvPr>
        </p:nvSpPr>
        <p:spPr/>
        <p:txBody>
          <a:bodyPr/>
          <a:lstStyle/>
          <a:p>
            <a:pPr marL="0" indent="0">
              <a:buNone/>
            </a:pPr>
            <a:r>
              <a:rPr lang="en-US" dirty="0">
                <a:hlinkClick r:id="rId2"/>
              </a:rPr>
              <a:t>https://gemini.google.com/share/81c0d2707a0e</a:t>
            </a:r>
            <a:endParaRPr lang="el-GR" dirty="0"/>
          </a:p>
          <a:p>
            <a:pPr marL="0" indent="0">
              <a:buNone/>
            </a:pPr>
            <a:endParaRPr lang="el-GR" dirty="0"/>
          </a:p>
        </p:txBody>
      </p:sp>
      <p:pic>
        <p:nvPicPr>
          <p:cNvPr id="4" name="Εικόνα 3">
            <a:extLst>
              <a:ext uri="{FF2B5EF4-FFF2-40B4-BE49-F238E27FC236}">
                <a16:creationId xmlns:a16="http://schemas.microsoft.com/office/drawing/2014/main" id="{EE605ED3-841D-42EE-8295-28A4E52D5476}"/>
              </a:ext>
            </a:extLst>
          </p:cNvPr>
          <p:cNvPicPr>
            <a:picLocks noChangeAspect="1"/>
          </p:cNvPicPr>
          <p:nvPr/>
        </p:nvPicPr>
        <p:blipFill>
          <a:blip r:embed="rId3"/>
          <a:stretch>
            <a:fillRect/>
          </a:stretch>
        </p:blipFill>
        <p:spPr>
          <a:xfrm>
            <a:off x="3146630" y="2206625"/>
            <a:ext cx="4286250" cy="4286250"/>
          </a:xfrm>
          <a:prstGeom prst="rect">
            <a:avLst/>
          </a:prstGeom>
        </p:spPr>
      </p:pic>
    </p:spTree>
    <p:extLst>
      <p:ext uri="{BB962C8B-B14F-4D97-AF65-F5344CB8AC3E}">
        <p14:creationId xmlns:p14="http://schemas.microsoft.com/office/powerpoint/2010/main" val="2848172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21D859-C9C4-4A23-A53F-B822200090DF}"/>
              </a:ext>
            </a:extLst>
          </p:cNvPr>
          <p:cNvSpPr>
            <a:spLocks noGrp="1"/>
          </p:cNvSpPr>
          <p:nvPr>
            <p:ph type="title"/>
          </p:nvPr>
        </p:nvSpPr>
        <p:spPr/>
        <p:txBody>
          <a:bodyPr/>
          <a:lstStyle/>
          <a:p>
            <a:r>
              <a:rPr lang="el-GR" dirty="0"/>
              <a:t>«Ιστορία»</a:t>
            </a:r>
          </a:p>
        </p:txBody>
      </p:sp>
      <p:sp>
        <p:nvSpPr>
          <p:cNvPr id="3" name="Θέση περιεχομένου 2">
            <a:extLst>
              <a:ext uri="{FF2B5EF4-FFF2-40B4-BE49-F238E27FC236}">
                <a16:creationId xmlns:a16="http://schemas.microsoft.com/office/drawing/2014/main" id="{1778EDD3-A631-4DC6-ABAF-C61A8A7CD27E}"/>
              </a:ext>
            </a:extLst>
          </p:cNvPr>
          <p:cNvSpPr>
            <a:spLocks noGrp="1"/>
          </p:cNvSpPr>
          <p:nvPr>
            <p:ph idx="1"/>
          </p:nvPr>
        </p:nvSpPr>
        <p:spPr/>
        <p:txBody>
          <a:bodyPr/>
          <a:lstStyle/>
          <a:p>
            <a:pPr marL="365760" lvl="0" indent="-256032">
              <a:lnSpc>
                <a:spcPct val="100000"/>
              </a:lnSpc>
              <a:spcBef>
                <a:spcPts val="300"/>
              </a:spcBef>
              <a:buClr>
                <a:srgbClr val="37A76F">
                  <a:lumMod val="75000"/>
                </a:srgbClr>
              </a:buClr>
              <a:buFont typeface="Georgia"/>
              <a:buChar char="•"/>
            </a:pPr>
            <a:r>
              <a:rPr lang="el-GR" sz="2400" dirty="0">
                <a:solidFill>
                  <a:srgbClr val="455F51"/>
                </a:solidFill>
              </a:rPr>
              <a:t>Το συνέδριο στο </a:t>
            </a:r>
            <a:r>
              <a:rPr lang="el-GR" sz="2400" dirty="0" err="1">
                <a:solidFill>
                  <a:srgbClr val="455F51"/>
                </a:solidFill>
              </a:rPr>
              <a:t>Dartmouth</a:t>
            </a:r>
            <a:r>
              <a:rPr lang="el-GR" sz="2400" dirty="0">
                <a:solidFill>
                  <a:srgbClr val="455F51"/>
                </a:solidFill>
              </a:rPr>
              <a:t> το 1956 θεωρείται η επίσημη «γέννηση» της ΤΝ ως επιστημονικού πεδίου. Οι επιστήμονες ήταν εξαιρετικά αισιόδοξοι. Πίστευαν ότι σε λίγες δεκαετίες θα είχαν φτιάξει μηχανές με ανθρώπινη νοημοσύνη.</a:t>
            </a:r>
          </a:p>
          <a:p>
            <a:pPr marL="365760" lvl="0" indent="-256032">
              <a:lnSpc>
                <a:spcPct val="100000"/>
              </a:lnSpc>
              <a:spcBef>
                <a:spcPts val="300"/>
              </a:spcBef>
              <a:buClr>
                <a:srgbClr val="37A76F">
                  <a:lumMod val="75000"/>
                </a:srgbClr>
              </a:buClr>
              <a:buFont typeface="Georgia"/>
              <a:buChar char="•"/>
            </a:pPr>
            <a:r>
              <a:rPr lang="el-GR" sz="2400" b="1" dirty="0">
                <a:solidFill>
                  <a:srgbClr val="455F51"/>
                </a:solidFill>
              </a:rPr>
              <a:t>Δημιουργήθηκαν:</a:t>
            </a:r>
            <a:r>
              <a:rPr lang="el-GR" sz="2400" dirty="0">
                <a:solidFill>
                  <a:srgbClr val="455F51"/>
                </a:solidFill>
              </a:rPr>
              <a:t> Τα πρώτα προγράμματα που έλυναν μαθηματικά προβλήματα (Logic </a:t>
            </a:r>
            <a:r>
              <a:rPr lang="el-GR" sz="2400" dirty="0" err="1">
                <a:solidFill>
                  <a:srgbClr val="455F51"/>
                </a:solidFill>
              </a:rPr>
              <a:t>Theorist</a:t>
            </a:r>
            <a:r>
              <a:rPr lang="el-GR" sz="2400" dirty="0">
                <a:solidFill>
                  <a:srgbClr val="455F51"/>
                </a:solidFill>
              </a:rPr>
              <a:t>) και το πρώτο </a:t>
            </a:r>
            <a:r>
              <a:rPr lang="el-GR" sz="2400" dirty="0" err="1">
                <a:solidFill>
                  <a:srgbClr val="455F51"/>
                </a:solidFill>
              </a:rPr>
              <a:t>chatbot</a:t>
            </a:r>
            <a:r>
              <a:rPr lang="el-GR" sz="2400" dirty="0">
                <a:solidFill>
                  <a:srgbClr val="455F51"/>
                </a:solidFill>
              </a:rPr>
              <a:t>, η ELIZA, που προσομοίωνε ψυχοθεραπευτή. Όλα βασίζονταν σε </a:t>
            </a:r>
            <a:r>
              <a:rPr lang="el-GR" sz="2400" b="1" dirty="0">
                <a:solidFill>
                  <a:srgbClr val="455F51"/>
                </a:solidFill>
              </a:rPr>
              <a:t>κανόνες</a:t>
            </a:r>
            <a:r>
              <a:rPr lang="el-GR" sz="2400" dirty="0">
                <a:solidFill>
                  <a:srgbClr val="455F51"/>
                </a:solidFill>
              </a:rPr>
              <a:t> (αν-τότε).</a:t>
            </a:r>
            <a:endParaRPr lang="el-GR" dirty="0">
              <a:solidFill>
                <a:srgbClr val="455F51"/>
              </a:solidFill>
            </a:endParaRPr>
          </a:p>
          <a:p>
            <a:pPr marL="0" indent="0">
              <a:buNone/>
            </a:pPr>
            <a:endParaRPr lang="el-GR" dirty="0"/>
          </a:p>
        </p:txBody>
      </p:sp>
    </p:spTree>
    <p:extLst>
      <p:ext uri="{BB962C8B-B14F-4D97-AF65-F5344CB8AC3E}">
        <p14:creationId xmlns:p14="http://schemas.microsoft.com/office/powerpoint/2010/main" val="143329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F406A50-56FC-D712-F9AE-54EA04ED29F7}"/>
              </a:ext>
            </a:extLst>
          </p:cNvPr>
          <p:cNvSpPr>
            <a:spLocks noGrp="1"/>
          </p:cNvSpPr>
          <p:nvPr>
            <p:ph type="title"/>
          </p:nvPr>
        </p:nvSpPr>
        <p:spPr>
          <a:xfrm>
            <a:off x="609600" y="1153160"/>
            <a:ext cx="10972800" cy="1066800"/>
          </a:xfrm>
        </p:spPr>
        <p:txBody>
          <a:bodyPr anchor="ctr">
            <a:normAutofit/>
          </a:bodyPr>
          <a:lstStyle/>
          <a:p>
            <a:r>
              <a:rPr lang="el-GR" dirty="0"/>
              <a:t>Ιστορία και εξέλιξη της ΤΝ</a:t>
            </a:r>
            <a:endParaRPr lang="en-US" dirty="0"/>
          </a:p>
        </p:txBody>
      </p:sp>
      <p:sp>
        <p:nvSpPr>
          <p:cNvPr id="6" name="Θέση περιεχομένου 5">
            <a:extLst>
              <a:ext uri="{FF2B5EF4-FFF2-40B4-BE49-F238E27FC236}">
                <a16:creationId xmlns:a16="http://schemas.microsoft.com/office/drawing/2014/main" id="{07441249-0C85-A372-2773-C11ECDDF70F3}"/>
              </a:ext>
            </a:extLst>
          </p:cNvPr>
          <p:cNvSpPr>
            <a:spLocks noGrp="1"/>
          </p:cNvSpPr>
          <p:nvPr>
            <p:ph idx="1"/>
          </p:nvPr>
        </p:nvSpPr>
        <p:spPr/>
        <p:txBody>
          <a:bodyPr/>
          <a:lstStyle/>
          <a:p>
            <a:r>
              <a:rPr lang="el-GR" dirty="0"/>
              <a:t>Διάγραμμα με την εμφάνιση και εξέλιξη της </a:t>
            </a:r>
            <a:r>
              <a:rPr lang="en-US" dirty="0"/>
              <a:t>AI (GenAI)</a:t>
            </a:r>
            <a:endParaRPr lang="el-GR" dirty="0"/>
          </a:p>
        </p:txBody>
      </p:sp>
      <p:pic>
        <p:nvPicPr>
          <p:cNvPr id="2" name="Θέση περιεχομένου 4" descr="Εικόνα που περιέχει κείμενο, στιγμιότυπο οθόνης, γραμμή, γραμματοσειρά">
            <a:extLst>
              <a:ext uri="{FF2B5EF4-FFF2-40B4-BE49-F238E27FC236}">
                <a16:creationId xmlns:a16="http://schemas.microsoft.com/office/drawing/2014/main" id="{79350215-505F-CE3D-29DF-7EE2F280C6C1}"/>
              </a:ext>
            </a:extLst>
          </p:cNvPr>
          <p:cNvPicPr>
            <a:picLocks noChangeAspect="1"/>
          </p:cNvPicPr>
          <p:nvPr/>
        </p:nvPicPr>
        <p:blipFill>
          <a:blip r:embed="rId2" cstate="print">
            <a:extLst>
              <a:ext uri="{28A0092B-C50C-407E-A947-70E740481C1C}">
                <a14:useLocalDpi xmlns:a14="http://schemas.microsoft.com/office/drawing/2010/main" val="0"/>
              </a:ext>
            </a:extLst>
          </a:blip>
          <a:srcRect l="745" r="1377"/>
          <a:stretch>
            <a:fillRect/>
          </a:stretch>
        </p:blipFill>
        <p:spPr>
          <a:xfrm>
            <a:off x="629214" y="2869185"/>
            <a:ext cx="10933571" cy="3267455"/>
          </a:xfrm>
          <a:prstGeom prst="rect">
            <a:avLst/>
          </a:prstGeom>
          <a:noFill/>
        </p:spPr>
      </p:pic>
    </p:spTree>
    <p:extLst>
      <p:ext uri="{BB962C8B-B14F-4D97-AF65-F5344CB8AC3E}">
        <p14:creationId xmlns:p14="http://schemas.microsoft.com/office/powerpoint/2010/main" val="174011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5B9939-E152-4738-A5BC-42A2F714B955}"/>
              </a:ext>
            </a:extLst>
          </p:cNvPr>
          <p:cNvSpPr>
            <a:spLocks noGrp="1"/>
          </p:cNvSpPr>
          <p:nvPr>
            <p:ph type="title"/>
          </p:nvPr>
        </p:nvSpPr>
        <p:spPr/>
        <p:txBody>
          <a:bodyPr/>
          <a:lstStyle/>
          <a:p>
            <a:r>
              <a:rPr lang="el-GR" dirty="0" err="1"/>
              <a:t>Μεγαλες</a:t>
            </a:r>
            <a:r>
              <a:rPr lang="el-GR" dirty="0"/>
              <a:t> </a:t>
            </a:r>
            <a:r>
              <a:rPr lang="el-GR" dirty="0" err="1"/>
              <a:t>αλλαγες</a:t>
            </a:r>
            <a:r>
              <a:rPr lang="el-GR" dirty="0"/>
              <a:t> την </a:t>
            </a:r>
            <a:r>
              <a:rPr lang="el-GR" dirty="0" err="1"/>
              <a:t>τελευταια</a:t>
            </a:r>
            <a:r>
              <a:rPr lang="el-GR" dirty="0"/>
              <a:t> 25ετια (1/2)</a:t>
            </a:r>
          </a:p>
        </p:txBody>
      </p:sp>
      <p:sp>
        <p:nvSpPr>
          <p:cNvPr id="3" name="Θέση περιεχομένου 2">
            <a:extLst>
              <a:ext uri="{FF2B5EF4-FFF2-40B4-BE49-F238E27FC236}">
                <a16:creationId xmlns:a16="http://schemas.microsoft.com/office/drawing/2014/main" id="{254A1BC1-2CC7-40B9-97B1-72D13030EF3E}"/>
              </a:ext>
            </a:extLst>
          </p:cNvPr>
          <p:cNvSpPr>
            <a:spLocks noGrp="1"/>
          </p:cNvSpPr>
          <p:nvPr>
            <p:ph idx="1"/>
          </p:nvPr>
        </p:nvSpPr>
        <p:spPr/>
        <p:txBody>
          <a:bodyPr>
            <a:normAutofit fontScale="77500" lnSpcReduction="20000"/>
          </a:bodyPr>
          <a:lstStyle/>
          <a:p>
            <a:pPr>
              <a:spcAft>
                <a:spcPts val="0"/>
              </a:spcAft>
            </a:pPr>
            <a:r>
              <a:rPr lang="el-GR" b="1" dirty="0"/>
              <a:t>1997 - </a:t>
            </a:r>
            <a:r>
              <a:rPr lang="el-GR" b="1" dirty="0" err="1">
                <a:hlinkClick r:id="rId2"/>
              </a:rPr>
              <a:t>Deep</a:t>
            </a:r>
            <a:r>
              <a:rPr lang="el-GR" b="1" dirty="0">
                <a:hlinkClick r:id="rId2"/>
              </a:rPr>
              <a:t> </a:t>
            </a:r>
            <a:r>
              <a:rPr lang="el-GR" b="1" dirty="0" err="1">
                <a:hlinkClick r:id="rId2"/>
              </a:rPr>
              <a:t>Blue</a:t>
            </a:r>
            <a:r>
              <a:rPr lang="el-GR" b="1" dirty="0"/>
              <a:t> (IBM): </a:t>
            </a:r>
            <a:r>
              <a:rPr lang="el-GR" dirty="0"/>
              <a:t>Ο υπολογιστής της IBM κερδίζει τον παγκόσμιο πρωταθλητή σκάκι Γκάρι </a:t>
            </a:r>
            <a:r>
              <a:rPr lang="el-GR" dirty="0" err="1"/>
              <a:t>Κασπάροφ</a:t>
            </a:r>
            <a:r>
              <a:rPr lang="el-GR" dirty="0"/>
              <a:t>. Είναι η πρώτη φορά που μια μηχανή κερδίζει έναν πρωταθλητή σε ένα τόσο περίπλοκο παιχνίδι στρατηγικής.</a:t>
            </a:r>
          </a:p>
          <a:p>
            <a:pPr>
              <a:spcAft>
                <a:spcPts val="0"/>
              </a:spcAft>
            </a:pPr>
            <a:r>
              <a:rPr lang="el-GR" b="1" dirty="0"/>
              <a:t>1999 - </a:t>
            </a:r>
            <a:r>
              <a:rPr lang="el-GR" b="1" dirty="0">
                <a:hlinkClick r:id="rId3"/>
              </a:rPr>
              <a:t>AIBO</a:t>
            </a:r>
            <a:r>
              <a:rPr lang="el-GR" b="1" dirty="0"/>
              <a:t> (</a:t>
            </a:r>
            <a:r>
              <a:rPr lang="el-GR" b="1" dirty="0" err="1"/>
              <a:t>Sony</a:t>
            </a:r>
            <a:r>
              <a:rPr lang="el-GR" b="1" dirty="0"/>
              <a:t>): </a:t>
            </a:r>
            <a:r>
              <a:rPr lang="el-GR" dirty="0"/>
              <a:t>Η </a:t>
            </a:r>
            <a:r>
              <a:rPr lang="el-GR" dirty="0" err="1"/>
              <a:t>Sony</a:t>
            </a:r>
            <a:r>
              <a:rPr lang="el-GR" dirty="0"/>
              <a:t> παρουσιάζει το AIBO, ένα από τα πρώτα αυτόνομα ρομπότ-κατοικίδια, το οποίο χρησιμοποιεί ΤΝ για να αντιδρά σε περιβαλλοντικά ερεθίσματα και να μαθαίνει από αυτά.</a:t>
            </a:r>
          </a:p>
          <a:p>
            <a:pPr>
              <a:spcAft>
                <a:spcPts val="0"/>
              </a:spcAft>
            </a:pPr>
            <a:r>
              <a:rPr lang="el-GR" b="1" dirty="0"/>
              <a:t>2000 - </a:t>
            </a:r>
            <a:r>
              <a:rPr lang="el-GR" b="1" dirty="0" err="1">
                <a:hlinkClick r:id="rId4"/>
              </a:rPr>
              <a:t>Nomad</a:t>
            </a:r>
            <a:r>
              <a:rPr lang="en-US" b="1" dirty="0"/>
              <a:t> </a:t>
            </a:r>
            <a:r>
              <a:rPr lang="el-GR" b="1" dirty="0"/>
              <a:t>(CMU):</a:t>
            </a:r>
            <a:r>
              <a:rPr lang="el-GR" dirty="0"/>
              <a:t> Το ρομπότ </a:t>
            </a:r>
            <a:r>
              <a:rPr lang="el-GR" dirty="0" err="1"/>
              <a:t>Nomad</a:t>
            </a:r>
            <a:r>
              <a:rPr lang="el-GR" dirty="0"/>
              <a:t> του </a:t>
            </a:r>
            <a:r>
              <a:rPr lang="el-GR" dirty="0" err="1"/>
              <a:t>Carnegie</a:t>
            </a:r>
            <a:r>
              <a:rPr lang="el-GR" dirty="0"/>
              <a:t> </a:t>
            </a:r>
            <a:r>
              <a:rPr lang="el-GR" dirty="0" err="1"/>
              <a:t>Mellon</a:t>
            </a:r>
            <a:r>
              <a:rPr lang="el-GR" dirty="0"/>
              <a:t> </a:t>
            </a:r>
            <a:r>
              <a:rPr lang="en-US" dirty="0"/>
              <a:t>University </a:t>
            </a:r>
            <a:r>
              <a:rPr lang="el-GR" dirty="0"/>
              <a:t>εξερευνά απομακρυσμένες περιοχές της Ανταρκτικής, αποδεικνύοντας τη δυνατότητα της ΤΝ </a:t>
            </a:r>
            <a:br>
              <a:rPr lang="en-US" dirty="0"/>
            </a:br>
            <a:r>
              <a:rPr lang="el-GR" dirty="0"/>
              <a:t>να λειτουργεί αυτόνομα σε αντίξοα περιβάλλοντα.</a:t>
            </a:r>
          </a:p>
          <a:p>
            <a:pPr>
              <a:spcAft>
                <a:spcPts val="0"/>
              </a:spcAft>
            </a:pPr>
            <a:r>
              <a:rPr lang="el-GR" b="1" dirty="0"/>
              <a:t>2005 - </a:t>
            </a:r>
            <a:r>
              <a:rPr lang="el-GR" b="1" dirty="0" err="1">
                <a:hlinkClick r:id="rId5"/>
              </a:rPr>
              <a:t>Blue</a:t>
            </a:r>
            <a:r>
              <a:rPr lang="el-GR" b="1" dirty="0">
                <a:hlinkClick r:id="rId5"/>
              </a:rPr>
              <a:t> </a:t>
            </a:r>
            <a:r>
              <a:rPr lang="el-GR" b="1" dirty="0" err="1">
                <a:hlinkClick r:id="rId5"/>
              </a:rPr>
              <a:t>Brain</a:t>
            </a:r>
            <a:r>
              <a:rPr lang="el-GR" b="1" dirty="0"/>
              <a:t> (EPFL):</a:t>
            </a:r>
            <a:r>
              <a:rPr lang="el-GR" dirty="0"/>
              <a:t> Το ερευνητικό πρόγραμμα </a:t>
            </a:r>
            <a:r>
              <a:rPr lang="el-GR" dirty="0" err="1"/>
              <a:t>Blue</a:t>
            </a:r>
            <a:r>
              <a:rPr lang="el-GR" dirty="0"/>
              <a:t> </a:t>
            </a:r>
            <a:r>
              <a:rPr lang="el-GR" dirty="0" err="1"/>
              <a:t>Brain</a:t>
            </a:r>
            <a:r>
              <a:rPr lang="el-GR" dirty="0"/>
              <a:t> στο EPFL ξεκινάει την προσομοίωση του ανθρώπινου εγκεφάλου σε μοριακό επίπεδο, επιδιώκοντας να κατανοήσει τη λειτουργία του μέσω της προσομοίωσης.</a:t>
            </a:r>
          </a:p>
          <a:p>
            <a:pPr>
              <a:spcAft>
                <a:spcPts val="0"/>
              </a:spcAft>
            </a:pPr>
            <a:r>
              <a:rPr lang="el-GR" b="1" dirty="0"/>
              <a:t>2009 - </a:t>
            </a:r>
            <a:r>
              <a:rPr lang="el-GR" b="1" dirty="0">
                <a:hlinkClick r:id="rId6"/>
              </a:rPr>
              <a:t>WAYMO</a:t>
            </a:r>
            <a:r>
              <a:rPr lang="en-US" b="1" dirty="0"/>
              <a:t> (Google)</a:t>
            </a:r>
            <a:r>
              <a:rPr lang="el-GR" b="1" dirty="0"/>
              <a:t>: </a:t>
            </a:r>
            <a:r>
              <a:rPr lang="el-GR" dirty="0"/>
              <a:t>Η </a:t>
            </a:r>
            <a:r>
              <a:rPr lang="el-GR" dirty="0" err="1"/>
              <a:t>Google</a:t>
            </a:r>
            <a:r>
              <a:rPr lang="el-GR" dirty="0"/>
              <a:t> δημιουργεί το πρώτο </a:t>
            </a:r>
            <a:r>
              <a:rPr lang="el-GR" dirty="0" err="1"/>
              <a:t>αυτο</a:t>
            </a:r>
            <a:r>
              <a:rPr lang="el-GR" dirty="0"/>
              <a:t>-οδηγούμενο αυτοκίνητο, το WAYMO, το οποίο χρησιμοποιεί προηγμένους αλγορίθμους ΤΝ και αισθητήρες για να αντιλαμβάνεται το περιβάλλον και να οδηγεί αυτόνομα</a:t>
            </a:r>
          </a:p>
        </p:txBody>
      </p:sp>
    </p:spTree>
    <p:extLst>
      <p:ext uri="{BB962C8B-B14F-4D97-AF65-F5344CB8AC3E}">
        <p14:creationId xmlns:p14="http://schemas.microsoft.com/office/powerpoint/2010/main" val="1403423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E2DEBE-3FF7-4214-BC32-82E60F7D1FE3}"/>
              </a:ext>
            </a:extLst>
          </p:cNvPr>
          <p:cNvSpPr>
            <a:spLocks noGrp="1"/>
          </p:cNvSpPr>
          <p:nvPr>
            <p:ph type="title"/>
          </p:nvPr>
        </p:nvSpPr>
        <p:spPr/>
        <p:txBody>
          <a:bodyPr/>
          <a:lstStyle/>
          <a:p>
            <a:r>
              <a:rPr lang="el-GR" dirty="0" err="1"/>
              <a:t>Μεγαλες</a:t>
            </a:r>
            <a:r>
              <a:rPr lang="el-GR" dirty="0"/>
              <a:t> </a:t>
            </a:r>
            <a:r>
              <a:rPr lang="el-GR" dirty="0" err="1"/>
              <a:t>αλλαγες</a:t>
            </a:r>
            <a:r>
              <a:rPr lang="el-GR" dirty="0"/>
              <a:t> την </a:t>
            </a:r>
            <a:r>
              <a:rPr lang="el-GR" dirty="0" err="1"/>
              <a:t>τελευταια</a:t>
            </a:r>
            <a:r>
              <a:rPr lang="el-GR" dirty="0"/>
              <a:t> 25ετια (2/2)</a:t>
            </a:r>
          </a:p>
        </p:txBody>
      </p:sp>
      <p:sp>
        <p:nvSpPr>
          <p:cNvPr id="3" name="Θέση περιεχομένου 2">
            <a:extLst>
              <a:ext uri="{FF2B5EF4-FFF2-40B4-BE49-F238E27FC236}">
                <a16:creationId xmlns:a16="http://schemas.microsoft.com/office/drawing/2014/main" id="{C777A47B-FCAA-4FC0-9A19-F56D1DA3E5AF}"/>
              </a:ext>
            </a:extLst>
          </p:cNvPr>
          <p:cNvSpPr>
            <a:spLocks noGrp="1"/>
          </p:cNvSpPr>
          <p:nvPr>
            <p:ph idx="1"/>
          </p:nvPr>
        </p:nvSpPr>
        <p:spPr/>
        <p:txBody>
          <a:bodyPr>
            <a:normAutofit fontScale="85000" lnSpcReduction="20000"/>
          </a:bodyPr>
          <a:lstStyle/>
          <a:p>
            <a:pPr>
              <a:spcBef>
                <a:spcPts val="300"/>
              </a:spcBef>
              <a:spcAft>
                <a:spcPts val="0"/>
              </a:spcAft>
            </a:pPr>
            <a:r>
              <a:rPr lang="el-GR" b="1" dirty="0"/>
              <a:t>2013 - </a:t>
            </a:r>
            <a:r>
              <a:rPr lang="el-GR" b="1" dirty="0" err="1">
                <a:hlinkClick r:id="rId2"/>
              </a:rPr>
              <a:t>DeepMind</a:t>
            </a:r>
            <a:r>
              <a:rPr lang="el-GR" b="1" dirty="0"/>
              <a:t>:</a:t>
            </a:r>
            <a:r>
              <a:rPr lang="el-GR" dirty="0"/>
              <a:t> Η </a:t>
            </a:r>
            <a:r>
              <a:rPr lang="el-GR" dirty="0" err="1"/>
              <a:t>DeepMind</a:t>
            </a:r>
            <a:r>
              <a:rPr lang="el-GR" dirty="0"/>
              <a:t> αναπτύσσει ένα σύστημα ενισχυτικής μάθησης που μπορεί να παίζει βιντεοπαιχνίδια μόνο μέσω οπτικών εισόδων (καρέ από την οθόνη), χωρίς να έχει γνώση των κανόνων του παιχνιδιού. Αυτό το σύστημα μπορεί να μαθαίνει και να βελτιώνει την απόδοσή του μέσω της εμπειρίας.</a:t>
            </a:r>
          </a:p>
          <a:p>
            <a:pPr>
              <a:spcBef>
                <a:spcPts val="300"/>
              </a:spcBef>
              <a:spcAft>
                <a:spcPts val="0"/>
              </a:spcAft>
            </a:pPr>
            <a:r>
              <a:rPr lang="el-GR" b="1" dirty="0"/>
              <a:t>2017 - </a:t>
            </a:r>
            <a:r>
              <a:rPr lang="el-GR" b="1" dirty="0" err="1">
                <a:hlinkClick r:id="rId3"/>
              </a:rPr>
              <a:t>Transformer</a:t>
            </a:r>
            <a:r>
              <a:rPr lang="el-GR" b="1" dirty="0"/>
              <a:t> (</a:t>
            </a:r>
            <a:r>
              <a:rPr lang="el-GR" b="1" dirty="0" err="1"/>
              <a:t>Google</a:t>
            </a:r>
            <a:r>
              <a:rPr lang="el-GR" b="1" dirty="0"/>
              <a:t> </a:t>
            </a:r>
            <a:r>
              <a:rPr lang="el-GR" b="1" dirty="0" err="1"/>
              <a:t>Brain</a:t>
            </a:r>
            <a:r>
              <a:rPr lang="el-GR" b="1" dirty="0"/>
              <a:t>): </a:t>
            </a:r>
            <a:r>
              <a:rPr lang="el-GR" dirty="0"/>
              <a:t>Επιστήμονες από τα εργαστήρια της </a:t>
            </a:r>
            <a:r>
              <a:rPr lang="el-GR" dirty="0" err="1"/>
              <a:t>Google</a:t>
            </a:r>
            <a:r>
              <a:rPr lang="el-GR" dirty="0"/>
              <a:t> </a:t>
            </a:r>
            <a:r>
              <a:rPr lang="el-GR" dirty="0" err="1"/>
              <a:t>Brain</a:t>
            </a:r>
            <a:r>
              <a:rPr lang="el-GR" dirty="0"/>
              <a:t> παρουσιάζουν την αρχιτεκτονική </a:t>
            </a:r>
            <a:r>
              <a:rPr lang="el-GR" dirty="0" err="1"/>
              <a:t>transformer</a:t>
            </a:r>
            <a:r>
              <a:rPr lang="el-GR" dirty="0"/>
              <a:t>, η οποία βασίζεται σε πολλαπλά επίπεδα </a:t>
            </a:r>
            <a:r>
              <a:rPr lang="el-GR" dirty="0" err="1"/>
              <a:t>νευρωνικών</a:t>
            </a:r>
            <a:r>
              <a:rPr lang="el-GR" dirty="0"/>
              <a:t> δικτύων και επαναστατεί την επεξεργασία φυσικής γλώσσας και άλλες εφαρμογές ΤΝ. </a:t>
            </a:r>
          </a:p>
          <a:p>
            <a:pPr>
              <a:spcBef>
                <a:spcPts val="300"/>
              </a:spcBef>
              <a:spcAft>
                <a:spcPts val="0"/>
              </a:spcAft>
            </a:pPr>
            <a:r>
              <a:rPr lang="el-GR" b="1" dirty="0"/>
              <a:t>2022 - </a:t>
            </a:r>
            <a:r>
              <a:rPr lang="el-GR" b="1" dirty="0" err="1">
                <a:hlinkClick r:id="rId4"/>
              </a:rPr>
              <a:t>ChatGPT</a:t>
            </a:r>
            <a:r>
              <a:rPr lang="el-GR" b="1" dirty="0">
                <a:hlinkClick r:id="rId4"/>
              </a:rPr>
              <a:t> 3</a:t>
            </a:r>
            <a:r>
              <a:rPr lang="el-GR" b="1" dirty="0"/>
              <a:t> (</a:t>
            </a:r>
            <a:r>
              <a:rPr lang="el-GR" b="1" dirty="0" err="1"/>
              <a:t>OpenAI</a:t>
            </a:r>
            <a:r>
              <a:rPr lang="el-GR" b="1" dirty="0"/>
              <a:t>): </a:t>
            </a:r>
            <a:r>
              <a:rPr lang="el-GR" dirty="0"/>
              <a:t>Η </a:t>
            </a:r>
            <a:r>
              <a:rPr lang="el-GR" dirty="0" err="1"/>
              <a:t>OpenAI</a:t>
            </a:r>
            <a:r>
              <a:rPr lang="el-GR" dirty="0"/>
              <a:t> αναπτύσσει το </a:t>
            </a:r>
            <a:r>
              <a:rPr lang="el-GR" dirty="0" err="1"/>
              <a:t>ChatGPT</a:t>
            </a:r>
            <a:r>
              <a:rPr lang="el-GR" dirty="0"/>
              <a:t> 3, ένα εξελιγμένο μοντέλο φυσικής γλώσσας που βασίζεται σε </a:t>
            </a:r>
            <a:r>
              <a:rPr lang="el-GR" dirty="0" err="1"/>
              <a:t>transformers</a:t>
            </a:r>
            <a:r>
              <a:rPr lang="el-GR" dirty="0"/>
              <a:t>. Το σύστημα μπορεί να παράγει κείμενο, να συμμετέχει σε συνομιλίες, και να δημιουργεί λογισμικό, έχοντας γνώσεις σε πολλούς τομείς.</a:t>
            </a:r>
          </a:p>
          <a:p>
            <a:pPr>
              <a:spcBef>
                <a:spcPts val="300"/>
              </a:spcBef>
              <a:spcAft>
                <a:spcPts val="0"/>
              </a:spcAft>
            </a:pPr>
            <a:r>
              <a:rPr lang="el-GR" b="1" dirty="0"/>
              <a:t>2024 - </a:t>
            </a:r>
            <a:r>
              <a:rPr lang="el-GR" b="1" dirty="0" err="1">
                <a:hlinkClick r:id="rId5"/>
              </a:rPr>
              <a:t>Devin</a:t>
            </a:r>
            <a:r>
              <a:rPr lang="el-GR" b="1" dirty="0">
                <a:hlinkClick r:id="rId5"/>
              </a:rPr>
              <a:t> AI</a:t>
            </a:r>
            <a:r>
              <a:rPr lang="el-GR" b="1" dirty="0"/>
              <a:t> (</a:t>
            </a:r>
            <a:r>
              <a:rPr lang="el-GR" b="1" dirty="0" err="1"/>
              <a:t>Cognition</a:t>
            </a:r>
            <a:r>
              <a:rPr lang="el-GR" b="1" dirty="0"/>
              <a:t>):</a:t>
            </a:r>
            <a:r>
              <a:rPr lang="el-GR" dirty="0"/>
              <a:t> Το </a:t>
            </a:r>
            <a:r>
              <a:rPr lang="el-GR" dirty="0" err="1"/>
              <a:t>Devin</a:t>
            </a:r>
            <a:r>
              <a:rPr lang="el-GR" dirty="0"/>
              <a:t> AI είναι ένα εξειδικευμένο σύστημα ΤΝ για τη συγγραφή λογισμικού. Διαθέτει εξελιγμένες δυνατότητες αυτοματοποιημένης κωδικοποίησης και βελτιστοποίησης, στοχεύοντας να υποστηρίξει τους προγραμματιστές στην ανάπτυξη λογισμικού.</a:t>
            </a:r>
          </a:p>
          <a:p>
            <a:pPr marL="0" indent="0">
              <a:buNone/>
            </a:pPr>
            <a:endParaRPr lang="el-GR" dirty="0"/>
          </a:p>
        </p:txBody>
      </p:sp>
    </p:spTree>
    <p:extLst>
      <p:ext uri="{BB962C8B-B14F-4D97-AF65-F5344CB8AC3E}">
        <p14:creationId xmlns:p14="http://schemas.microsoft.com/office/powerpoint/2010/main" val="42246301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αρουσίαση εκπαίδευσης">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4867_TF03460604" id="{25ABF085-DDEA-4EFE-8218-5BD8BECF4739}" vid="{63331392-D9F2-4E8A-98E1-8C9857AD6AF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4859</TotalTime>
  <Words>5944</Words>
  <Application>Microsoft Office PowerPoint</Application>
  <PresentationFormat>Ευρεία οθόνη</PresentationFormat>
  <Paragraphs>430</Paragraphs>
  <Slides>51</Slides>
  <Notes>5</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2</vt:i4>
      </vt:variant>
      <vt:variant>
        <vt:lpstr>Τίτλοι διαφανειών</vt:lpstr>
      </vt:variant>
      <vt:variant>
        <vt:i4>51</vt:i4>
      </vt:variant>
    </vt:vector>
  </HeadingPairs>
  <TitlesOfParts>
    <vt:vector size="65" baseType="lpstr">
      <vt:lpstr>Aptos</vt:lpstr>
      <vt:lpstr>Arial</vt:lpstr>
      <vt:lpstr>Calibri</vt:lpstr>
      <vt:lpstr>Calibri Light</vt:lpstr>
      <vt:lpstr>Courier New</vt:lpstr>
      <vt:lpstr>Georgia</vt:lpstr>
      <vt:lpstr>Google Sans Text</vt:lpstr>
      <vt:lpstr>Noto Sans CJK SC</vt:lpstr>
      <vt:lpstr>Symbol</vt:lpstr>
      <vt:lpstr>Times New Roman</vt:lpstr>
      <vt:lpstr>Wingdings</vt:lpstr>
      <vt:lpstr>Wingdings 2</vt:lpstr>
      <vt:lpstr>Θέμα του Office</vt:lpstr>
      <vt:lpstr>Παρουσίαση εκπαίδευσης</vt:lpstr>
      <vt:lpstr>ΤΝ στη Διδασκαλία και τη Μάθηση_2</vt:lpstr>
      <vt:lpstr>Περιεχόμενα διάλεξης</vt:lpstr>
      <vt:lpstr>Παρουσίαση του PowerPoint</vt:lpstr>
      <vt:lpstr>Τεχνητή Νοημοσύνη, Τι είναι;</vt:lpstr>
      <vt:lpstr>Τι είναι η ΤΝ</vt:lpstr>
      <vt:lpstr>«Ιστορία»</vt:lpstr>
      <vt:lpstr>Ιστορία και εξέλιξη της ΤΝ</vt:lpstr>
      <vt:lpstr>Μεγαλες αλλαγες την τελευταια 25ετια (1/2)</vt:lpstr>
      <vt:lpstr>Μεγαλες αλλαγες την τελευταια 25ετια (2/2)</vt:lpstr>
      <vt:lpstr>Κατηγορίες Τεχνητης Νοημοσύνης</vt:lpstr>
      <vt:lpstr>Κατηγοριοποίηση με βάση τη Λειτουργία - Εργαλεία και Τεχνικές</vt:lpstr>
      <vt:lpstr>Παράδειγμα εκπαίδευσης Νευρωνικού Δικτύου</vt:lpstr>
      <vt:lpstr>Ασκηση. Φαση 1</vt:lpstr>
      <vt:lpstr>Ασκηση. Φαση 2</vt:lpstr>
      <vt:lpstr>Ασκηση. Φαση 3</vt:lpstr>
      <vt:lpstr>Μεγάλα Γλωσσικά Μοντέλα</vt:lpstr>
      <vt:lpstr>Πώς εκπαιδεύονται τα LLMs</vt:lpstr>
      <vt:lpstr>Ο Μηχανισμός: Πρόβλεψη Επόμενης Λέξης - Παράδειγμα</vt:lpstr>
      <vt:lpstr>Ο Μηχανισμός: Πρόβλεψη Επόμενης Λέξης</vt:lpstr>
      <vt:lpstr>Παράδειγμα 1</vt:lpstr>
      <vt:lpstr>Παράδειγμα 2</vt:lpstr>
      <vt:lpstr>Σας πείθει αυτή η εξήγηση;</vt:lpstr>
      <vt:lpstr>Κίνδυνοι από τη χρήση της ΤΝ</vt:lpstr>
      <vt:lpstr>Ενίσχυση στερεοτύπων (Bias) στην ΤΝ</vt:lpstr>
      <vt:lpstr>Ιδιωτικότητα και προσωπικά δεδομένα</vt:lpstr>
      <vt:lpstr>Θετικά από τη χρήση της ΤΝ στην εκπαίδευση</vt:lpstr>
      <vt:lpstr>Τεχνητή Νοημοσύνη στην Εκπαίδευση</vt:lpstr>
      <vt:lpstr>Τι δεν μπορει να καλυψει καλα η ΤΝ;</vt:lpstr>
      <vt:lpstr>Παρουσίαση του PowerPoint</vt:lpstr>
      <vt:lpstr>Παρουσιαση ενός βιβλίου για την ΤΝ (γενικη εικόνα)</vt:lpstr>
      <vt:lpstr>TN, μηχανες που σκέπτονται;</vt:lpstr>
      <vt:lpstr>Το πρόβλημα της κατανόησης</vt:lpstr>
      <vt:lpstr>Σπίθες Γενικής Τεχνητής Νοημοσύνης (AGI)</vt:lpstr>
      <vt:lpstr>Στην πορεία…</vt:lpstr>
      <vt:lpstr>Ανατομία Μοντέλου Γλώσσας</vt:lpstr>
      <vt:lpstr>Τι επιφυλάσσει το μέλλον (κατά την κρίση του συγγραφέα)</vt:lpstr>
      <vt:lpstr>Υπάρχει και η άλλη σκοπια</vt:lpstr>
      <vt:lpstr>Διαμορφωση προτροπών (prompt engineering)</vt:lpstr>
      <vt:lpstr>Ανατομία μιας εξαιρετικής προτροπής (πεντε δομικά στοιχεία)</vt:lpstr>
      <vt:lpstr>Η δημιουργία της κατάλληλης προτροπής δεν είναι υπόθεση ενός κυκλου</vt:lpstr>
      <vt:lpstr>Τεχνικές</vt:lpstr>
      <vt:lpstr>Θεμελιώδεις Τεχνικές</vt:lpstr>
      <vt:lpstr>Τεχνικές Συλλογισμού (Reasoning)</vt:lpstr>
      <vt:lpstr>Καταπολέμηση παραισθήσεων (hallucinations)</vt:lpstr>
      <vt:lpstr>Στρατηγική Αλληλουχία (Sequencing)</vt:lpstr>
      <vt:lpstr>Πώς διαχειριζόμαστε μεγάλες εργασίες;</vt:lpstr>
      <vt:lpstr>Διαλογική Σχεδίαση (CPE)</vt:lpstr>
      <vt:lpstr>Τελικα χρειαζομαστε εκπαίδευση για να γράφουμε προτροπές;</vt:lpstr>
      <vt:lpstr>Ενας δικτυακος τοπος που δινει την βαση για προτροπες για εκπαιδευτικούς</vt:lpstr>
      <vt:lpstr>Άσκηση με προτροπές</vt:lpstr>
      <vt:lpstr>Αξιολογηση σχετικα με προτροπές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ΤΠΕ στην Εκπαίδευση</dc:title>
  <dc:creator>KOLLIAS VASILIOS</dc:creator>
  <cp:lastModifiedBy>KOLLIAS VASILIOS</cp:lastModifiedBy>
  <cp:revision>172</cp:revision>
  <dcterms:created xsi:type="dcterms:W3CDTF">2024-09-13T07:34:43Z</dcterms:created>
  <dcterms:modified xsi:type="dcterms:W3CDTF">2026-02-19T14:00:10Z</dcterms:modified>
</cp:coreProperties>
</file>