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</p:sldMasterIdLst>
  <p:notesMasterIdLst>
    <p:notesMasterId r:id="rId107"/>
  </p:notesMasterIdLst>
  <p:sldIdLst>
    <p:sldId id="944" r:id="rId4"/>
    <p:sldId id="933" r:id="rId5"/>
    <p:sldId id="934" r:id="rId6"/>
    <p:sldId id="257" r:id="rId7"/>
    <p:sldId id="935" r:id="rId8"/>
    <p:sldId id="333" r:id="rId9"/>
    <p:sldId id="928" r:id="rId10"/>
    <p:sldId id="258" r:id="rId11"/>
    <p:sldId id="936" r:id="rId12"/>
    <p:sldId id="937" r:id="rId13"/>
    <p:sldId id="938" r:id="rId14"/>
    <p:sldId id="940" r:id="rId15"/>
    <p:sldId id="941" r:id="rId16"/>
    <p:sldId id="942" r:id="rId17"/>
    <p:sldId id="943" r:id="rId18"/>
    <p:sldId id="329" r:id="rId19"/>
    <p:sldId id="340" r:id="rId20"/>
    <p:sldId id="383" r:id="rId21"/>
    <p:sldId id="386" r:id="rId22"/>
    <p:sldId id="342" r:id="rId23"/>
    <p:sldId id="384" r:id="rId24"/>
    <p:sldId id="344" r:id="rId25"/>
    <p:sldId id="345" r:id="rId26"/>
    <p:sldId id="393" r:id="rId27"/>
    <p:sldId id="348" r:id="rId28"/>
    <p:sldId id="346" r:id="rId29"/>
    <p:sldId id="343" r:id="rId30"/>
    <p:sldId id="341" r:id="rId31"/>
    <p:sldId id="349" r:id="rId32"/>
    <p:sldId id="347" r:id="rId33"/>
    <p:sldId id="350" r:id="rId34"/>
    <p:sldId id="351" r:id="rId35"/>
    <p:sldId id="385" r:id="rId36"/>
    <p:sldId id="376" r:id="rId37"/>
    <p:sldId id="353" r:id="rId38"/>
    <p:sldId id="354" r:id="rId39"/>
    <p:sldId id="355" r:id="rId40"/>
    <p:sldId id="357" r:id="rId41"/>
    <p:sldId id="356" r:id="rId42"/>
    <p:sldId id="352" r:id="rId43"/>
    <p:sldId id="360" r:id="rId44"/>
    <p:sldId id="361" r:id="rId45"/>
    <p:sldId id="362" r:id="rId46"/>
    <p:sldId id="358" r:id="rId47"/>
    <p:sldId id="359" r:id="rId48"/>
    <p:sldId id="363" r:id="rId49"/>
    <p:sldId id="366" r:id="rId50"/>
    <p:sldId id="365" r:id="rId51"/>
    <p:sldId id="364" r:id="rId52"/>
    <p:sldId id="367" r:id="rId53"/>
    <p:sldId id="394" r:id="rId54"/>
    <p:sldId id="368" r:id="rId55"/>
    <p:sldId id="388" r:id="rId56"/>
    <p:sldId id="369" r:id="rId57"/>
    <p:sldId id="370" r:id="rId58"/>
    <p:sldId id="371" r:id="rId59"/>
    <p:sldId id="372" r:id="rId60"/>
    <p:sldId id="389" r:id="rId61"/>
    <p:sldId id="375" r:id="rId62"/>
    <p:sldId id="391" r:id="rId63"/>
    <p:sldId id="395" r:id="rId64"/>
    <p:sldId id="390" r:id="rId65"/>
    <p:sldId id="268" r:id="rId66"/>
    <p:sldId id="396" r:id="rId67"/>
    <p:sldId id="392" r:id="rId68"/>
    <p:sldId id="377" r:id="rId69"/>
    <p:sldId id="378" r:id="rId70"/>
    <p:sldId id="409" r:id="rId71"/>
    <p:sldId id="379" r:id="rId72"/>
    <p:sldId id="380" r:id="rId73"/>
    <p:sldId id="382" r:id="rId74"/>
    <p:sldId id="381" r:id="rId75"/>
    <p:sldId id="270" r:id="rId76"/>
    <p:sldId id="374" r:id="rId77"/>
    <p:sldId id="271" r:id="rId78"/>
    <p:sldId id="405" r:id="rId79"/>
    <p:sldId id="406" r:id="rId80"/>
    <p:sldId id="402" r:id="rId81"/>
    <p:sldId id="403" r:id="rId82"/>
    <p:sldId id="398" r:id="rId83"/>
    <p:sldId id="272" r:id="rId84"/>
    <p:sldId id="399" r:id="rId85"/>
    <p:sldId id="397" r:id="rId86"/>
    <p:sldId id="400" r:id="rId87"/>
    <p:sldId id="273" r:id="rId88"/>
    <p:sldId id="401" r:id="rId89"/>
    <p:sldId id="404" r:id="rId90"/>
    <p:sldId id="280" r:id="rId91"/>
    <p:sldId id="281" r:id="rId92"/>
    <p:sldId id="282" r:id="rId93"/>
    <p:sldId id="285" r:id="rId94"/>
    <p:sldId id="288" r:id="rId95"/>
    <p:sldId id="289" r:id="rId96"/>
    <p:sldId id="283" r:id="rId97"/>
    <p:sldId id="291" r:id="rId98"/>
    <p:sldId id="284" r:id="rId99"/>
    <p:sldId id="287" r:id="rId100"/>
    <p:sldId id="286" r:id="rId101"/>
    <p:sldId id="292" r:id="rId102"/>
    <p:sldId id="293" r:id="rId103"/>
    <p:sldId id="294" r:id="rId104"/>
    <p:sldId id="407" r:id="rId105"/>
    <p:sldId id="408" r:id="rId10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93" autoAdjust="0"/>
    <p:restoredTop sz="94660"/>
  </p:normalViewPr>
  <p:slideViewPr>
    <p:cSldViewPr>
      <p:cViewPr varScale="1">
        <p:scale>
          <a:sx n="82" d="100"/>
          <a:sy n="82" d="100"/>
        </p:scale>
        <p:origin x="156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presProps" Target="presProps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viewProps" Target="viewProps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theme" Target="theme/theme1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1CF2BD-9CBB-4ED4-8DA6-0542E1EBF589}" type="datetimeFigureOut">
              <a:rPr lang="el-GR" smtClean="0"/>
              <a:t>7/6/2023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6EBB55-895A-4303-8E66-2134BFBCE9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37366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6EBB55-895A-4303-8E66-2134BFBCE9E2}" type="slidenum">
              <a:rPr lang="el-GR" smtClean="0"/>
              <a:t>40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76674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Στυλ κύριου υπότιτλου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15FB-2A93-4BC5-8992-D05A6C0F746A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7BE4-6802-422C-89AE-F0E4D6183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01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15FB-2A93-4BC5-8992-D05A6C0F746A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7BE4-6802-422C-89AE-F0E4D6183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276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15FB-2A93-4BC5-8992-D05A6C0F746A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7BE4-6802-422C-89AE-F0E4D6183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89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00500" cy="19431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E58F3-3F76-47EF-8D35-125FCBC02C6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35813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22" name="Group 2"/>
          <p:cNvGrpSpPr>
            <a:grpSpLocks/>
          </p:cNvGrpSpPr>
          <p:nvPr/>
        </p:nvGrpSpPr>
        <p:grpSpPr bwMode="auto">
          <a:xfrm>
            <a:off x="381000" y="457200"/>
            <a:ext cx="8397875" cy="5562600"/>
            <a:chOff x="240" y="288"/>
            <a:chExt cx="5290" cy="3504"/>
          </a:xfrm>
        </p:grpSpPr>
        <p:sp>
          <p:nvSpPr>
            <p:cNvPr id="133123" name="Rectangle 3"/>
            <p:cNvSpPr>
              <a:spLocks noChangeArrowheads="1"/>
            </p:cNvSpPr>
            <p:nvPr/>
          </p:nvSpPr>
          <p:spPr bwMode="blackWhite">
            <a:xfrm>
              <a:off x="240" y="288"/>
              <a:ext cx="5290" cy="3504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3124" name="Rectangle 4"/>
            <p:cNvSpPr>
              <a:spLocks noChangeArrowheads="1"/>
            </p:cNvSpPr>
            <p:nvPr/>
          </p:nvSpPr>
          <p:spPr bwMode="auto">
            <a:xfrm>
              <a:off x="285" y="336"/>
              <a:ext cx="5184" cy="340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3125" name="Line 5"/>
            <p:cNvSpPr>
              <a:spLocks noChangeShapeType="1"/>
            </p:cNvSpPr>
            <p:nvPr/>
          </p:nvSpPr>
          <p:spPr bwMode="auto">
            <a:xfrm>
              <a:off x="576" y="2256"/>
              <a:ext cx="4608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331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19200" y="838200"/>
            <a:ext cx="6781800" cy="2559050"/>
          </a:xfrm>
        </p:spPr>
        <p:txBody>
          <a:bodyPr anchorCtr="1"/>
          <a:lstStyle>
            <a:lvl1pPr algn="ctr">
              <a:defRPr sz="6200"/>
            </a:lvl1pPr>
          </a:lstStyle>
          <a:p>
            <a:pPr lvl="0"/>
            <a:r>
              <a:rPr lang="el-GR" noProof="0"/>
              <a:t>Κάντε κλικ για να επεξεργαστείτε τον τίτλο</a:t>
            </a:r>
          </a:p>
        </p:txBody>
      </p:sp>
      <p:sp>
        <p:nvSpPr>
          <p:cNvPr id="13312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18732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pPr lvl="0"/>
            <a:r>
              <a:rPr lang="el-GR" noProof="0"/>
              <a:t>Κάντε κλικ για να επεξεργαστείτε τον υπότιτλο του υποδείγματος</a:t>
            </a:r>
          </a:p>
        </p:txBody>
      </p:sp>
      <p:sp>
        <p:nvSpPr>
          <p:cNvPr id="133128" name="Rectangle 8"/>
          <p:cNvSpPr>
            <a:spLocks noGrp="1" noChangeArrowheads="1"/>
          </p:cNvSpPr>
          <p:nvPr>
            <p:ph type="dt" sz="half" idx="2"/>
          </p:nvPr>
        </p:nvSpPr>
        <p:spPr>
          <a:xfrm>
            <a:off x="536575" y="6248400"/>
            <a:ext cx="2054225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133129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3251200" y="6248400"/>
            <a:ext cx="2887663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133130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788150" y="62579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B8379EA-EB23-49D6-A1CF-F819ED25D945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087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9B2701-5748-43FE-BEEB-C413411C5C04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987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253355-2781-4099-8DA3-AA324183208D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8312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DBBBE1-C03E-4DB4-AE54-B8A1F16FF7D5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7569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3F104E-BB38-48B6-92DF-CE6337D069B9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672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91EFE8-AAC9-4751-8991-A27811D07BA1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7052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ACC397-A8C1-4614-9A65-B6794C9A0D73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421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15FB-2A93-4BC5-8992-D05A6C0F746A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7BE4-6802-422C-89AE-F0E4D6183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5932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28700D-8272-4A75-A9A8-AF5E28AC5BFC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832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2670DF-F2BB-413E-8902-2E6C95C10E45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0787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1CB4E-A004-4C8E-A5E4-86768D448AE2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2261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48450" y="473075"/>
            <a:ext cx="2038350" cy="5394325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533400" y="473075"/>
            <a:ext cx="5962650" cy="5394325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A30D1C-73A5-4953-BAFC-5B971383B889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4566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00500" cy="19431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6" name="Θέση ημερομηνίας 5"/>
          <p:cNvSpPr>
            <a:spLocks noGrp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513A025-7B2A-44CA-B6D3-E51CFE8FCBA4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34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sz="quarter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533400" y="1828800"/>
            <a:ext cx="4000500" cy="19431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533400" y="3924300"/>
            <a:ext cx="4000500" cy="19431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86300" y="3924300"/>
            <a:ext cx="4000500" cy="19431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FFFFFF"/>
              </a:solidFill>
            </a:endParaRPr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424A239-406B-482C-B47D-7B139AEFDD24}" type="slidenum">
              <a:rPr lang="el-GR">
                <a:solidFill>
                  <a:srgbClr val="FFFFFF"/>
                </a:solidFill>
              </a:rPr>
              <a:pPr/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3861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/>
              <a:t>Στυλ κύριου υπότιτλου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CB9DE5-BC5A-4475-9BC1-E4406901C4A8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2956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42E246-0FAE-4949-A7B2-000832C8574D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5905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1A2696-FD14-405D-9F9F-B2BEF71A81A1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8906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C9B2E8-7958-4F5E-BA15-8F28A9F04D5F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401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15FB-2A93-4BC5-8992-D05A6C0F746A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7BE4-6802-422C-89AE-F0E4D6183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5861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91D6D3-0E2F-4449-B87C-62C648A54A6B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9434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7D36C5-16D5-407C-81F5-CD031D054B35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5296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62A631-0CAA-481C-8F40-B118A81E6431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4059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B3FD9D-DA4A-48AF-AE5B-34CB9E775ACB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0965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21C45-2E66-4B46-B6A2-E03246C1102D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6006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20181A-C815-4F31-96F7-6022D96FF517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9304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0B538C-D6BF-40FF-99DC-0DE68968C14F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723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EB79442-24B5-46B5-AFE4-C304A41F0D1E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743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6" name="Θέση ημερομηνίας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1019844-5E90-464B-A844-B2CEA23D94FC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885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15FB-2A93-4BC5-8992-D05A6C0F746A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7BE4-6802-422C-89AE-F0E4D6183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51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15FB-2A93-4BC5-8992-D05A6C0F746A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7BE4-6802-422C-89AE-F0E4D6183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78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15FB-2A93-4BC5-8992-D05A6C0F746A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7BE4-6802-422C-89AE-F0E4D6183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91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15FB-2A93-4BC5-8992-D05A6C0F746A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7BE4-6802-422C-89AE-F0E4D6183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35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15FB-2A93-4BC5-8992-D05A6C0F746A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7BE4-6802-422C-89AE-F0E4D6183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08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15FB-2A93-4BC5-8992-D05A6C0F746A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7BE4-6802-422C-89AE-F0E4D6183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996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815FB-2A93-4BC5-8992-D05A6C0F746A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17BE4-6802-422C-89AE-F0E4D6183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48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098" name="Group 2"/>
          <p:cNvGrpSpPr>
            <a:grpSpLocks/>
          </p:cNvGrpSpPr>
          <p:nvPr/>
        </p:nvGrpSpPr>
        <p:grpSpPr bwMode="auto">
          <a:xfrm>
            <a:off x="228600" y="228600"/>
            <a:ext cx="8686800" cy="5943600"/>
            <a:chOff x="144" y="144"/>
            <a:chExt cx="5472" cy="3744"/>
          </a:xfrm>
        </p:grpSpPr>
        <p:sp>
          <p:nvSpPr>
            <p:cNvPr id="132099" name="Rectangle 3"/>
            <p:cNvSpPr>
              <a:spLocks noChangeArrowheads="1"/>
            </p:cNvSpPr>
            <p:nvPr/>
          </p:nvSpPr>
          <p:spPr bwMode="auto">
            <a:xfrm>
              <a:off x="144" y="144"/>
              <a:ext cx="5472" cy="3744"/>
            </a:xfrm>
            <a:prstGeom prst="rect">
              <a:avLst/>
            </a:prstGeom>
            <a:solidFill>
              <a:schemeClr val="bg1"/>
            </a:solidFill>
            <a:ln w="4445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2100" name="Rectangle 4"/>
            <p:cNvSpPr>
              <a:spLocks noChangeArrowheads="1"/>
            </p:cNvSpPr>
            <p:nvPr/>
          </p:nvSpPr>
          <p:spPr bwMode="blackWhite">
            <a:xfrm>
              <a:off x="193" y="193"/>
              <a:ext cx="5373" cy="363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2101" name="Line 5"/>
            <p:cNvSpPr>
              <a:spLocks noChangeShapeType="1"/>
            </p:cNvSpPr>
            <p:nvPr/>
          </p:nvSpPr>
          <p:spPr bwMode="auto">
            <a:xfrm>
              <a:off x="336" y="1092"/>
              <a:ext cx="5136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3210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73075"/>
            <a:ext cx="8153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να επεξεργαστείτε τον τίτλο</a:t>
            </a:r>
          </a:p>
        </p:txBody>
      </p:sp>
      <p:sp>
        <p:nvSpPr>
          <p:cNvPr id="13210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828800"/>
            <a:ext cx="81534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13210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2484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13210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385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132106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625EB1A-FF84-4635-A69A-B616B3212B4A}" type="slidenum">
              <a:rPr lang="el-G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00303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επεξεργασία του τίτλου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99DF8A-A2E9-4E1E-B362-9D7123CC064E}" type="slidenum">
              <a:rPr lang="el-G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31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85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NUL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NUL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4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3.jpe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2BDC1-6340-42A6-B22F-0F35BDFDEC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Κεραμική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6073E8-B7D9-453B-92B1-B6641A32F5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83227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250" dirty="0"/>
              <a:t>383</a:t>
            </a:r>
            <a:r>
              <a:rPr lang="en-US" sz="2250" dirty="0"/>
              <a:t>. </a:t>
            </a:r>
            <a:r>
              <a:rPr lang="el-GR" sz="2250" dirty="0"/>
              <a:t>Σικελικός </a:t>
            </a:r>
            <a:r>
              <a:rPr lang="el-GR" sz="2250" dirty="0" err="1"/>
              <a:t>δίνος</a:t>
            </a:r>
            <a:r>
              <a:rPr lang="el-GR" sz="2250" dirty="0"/>
              <a:t> Γέλας. 7ος αι. </a:t>
            </a:r>
            <a:r>
              <a:rPr lang="el-GR" sz="2250" dirty="0" err="1"/>
              <a:t>π.Χ.</a:t>
            </a:r>
            <a:r>
              <a:rPr lang="el-GR" sz="2250" dirty="0"/>
              <a:t> </a:t>
            </a:r>
          </a:p>
        </p:txBody>
      </p:sp>
      <p:pic>
        <p:nvPicPr>
          <p:cNvPr id="108547" name="Picture 3" descr="Geladinos7th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70" y="1219200"/>
            <a:ext cx="4417888" cy="3276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8548" name="Picture 4" descr="Geladinos7th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58319" y="3124200"/>
            <a:ext cx="4685681" cy="3276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476874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276. </a:t>
            </a:r>
            <a:r>
              <a:rPr lang="el-GR" sz="4000" dirty="0"/>
              <a:t>Δαυνιακό αγγείο στον Τάραντα. Μεσσαπικό αγγείο στη Βοστώνη. </a:t>
            </a:r>
          </a:p>
        </p:txBody>
      </p:sp>
      <p:pic>
        <p:nvPicPr>
          <p:cNvPr id="91140" name="Picture 4" descr="dauniannestoris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905000"/>
            <a:ext cx="4000500" cy="3963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DAEE28-27DA-453E-93A7-B2789D4EFB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076" y="1602079"/>
            <a:ext cx="4000500" cy="4863831"/>
          </a:xfrm>
        </p:spPr>
      </p:pic>
    </p:spTree>
    <p:extLst>
      <p:ext uri="{BB962C8B-B14F-4D97-AF65-F5344CB8AC3E}">
        <p14:creationId xmlns:p14="http://schemas.microsoft.com/office/powerpoint/2010/main" val="415263016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277. </a:t>
            </a:r>
            <a:r>
              <a:rPr lang="el-GR" sz="4000" dirty="0"/>
              <a:t>Σικελικά αγγεία. </a:t>
            </a:r>
            <a:r>
              <a:rPr lang="fr-FR" sz="4000" dirty="0"/>
              <a:t>Caltanissetta. </a:t>
            </a:r>
            <a:endParaRPr lang="el-GR" sz="4000" dirty="0"/>
          </a:p>
        </p:txBody>
      </p:sp>
      <p:pic>
        <p:nvPicPr>
          <p:cNvPr id="35843" name="Picture 3" descr="sicilianindigenousoinocho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773238"/>
            <a:ext cx="309403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4" name="Picture 4" descr="Caltanissetakrater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1773238"/>
            <a:ext cx="3706813" cy="4105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76673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794BC-3291-479B-986F-34374F7C4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Οινοχόη και υδρία. </a:t>
            </a:r>
            <a:r>
              <a:rPr lang="en-US" dirty="0"/>
              <a:t>Monte </a:t>
            </a:r>
            <a:r>
              <a:rPr lang="en-US" dirty="0" err="1"/>
              <a:t>Iato</a:t>
            </a:r>
            <a:endParaRPr lang="el-GR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EA8F6B-C9F7-49F7-83F2-473307EC55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24" y="1905000"/>
            <a:ext cx="3118097" cy="4038600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A50EAD4-3C83-4DE3-8748-6C9BF8DE14E0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476" y="2286000"/>
            <a:ext cx="5247861" cy="2743200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DBA9AD-9BC5-4ECC-9BC6-C82ED3CDB22C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3378515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48367-ACF4-46AB-8DC8-030B4A2E4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D296D37-46F9-4C10-AA59-D75C7165AC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99" y="1836576"/>
            <a:ext cx="8729402" cy="4223333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86478F-4B8B-41C3-B648-7F5776CDA608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8E8109F-9309-40D8-A88C-54C49497C97E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2290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384-385. </a:t>
            </a:r>
            <a:r>
              <a:rPr lang="el-GR" dirty="0" err="1"/>
              <a:t>Μεταπόντιον</a:t>
            </a:r>
            <a:r>
              <a:rPr lang="el-GR" dirty="0"/>
              <a:t>. Δίνος και πιθος από τα </a:t>
            </a:r>
            <a:r>
              <a:rPr lang="en-US" dirty="0" err="1"/>
              <a:t>Incoronata</a:t>
            </a:r>
            <a:r>
              <a:rPr lang="en-US" dirty="0"/>
              <a:t>.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84DB024-CC96-41DE-8928-F5E1E7C613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11695"/>
            <a:ext cx="3429000" cy="4591130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6C4CC2-1771-425A-AAA8-F6EF5B5BA4A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996" y="2044278"/>
            <a:ext cx="3897105" cy="4525963"/>
          </a:xfrm>
        </p:spPr>
      </p:pic>
    </p:spTree>
    <p:extLst>
      <p:ext uri="{BB962C8B-B14F-4D97-AF65-F5344CB8AC3E}">
        <p14:creationId xmlns:p14="http://schemas.microsoft.com/office/powerpoint/2010/main" val="3195394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250" dirty="0"/>
              <a:t>386</a:t>
            </a:r>
            <a:r>
              <a:rPr lang="en-US" sz="2250" dirty="0"/>
              <a:t>. </a:t>
            </a:r>
            <a:r>
              <a:rPr lang="el-GR" sz="2250" dirty="0"/>
              <a:t>Κοτύλη από το </a:t>
            </a:r>
            <a:r>
              <a:rPr lang="fr-FR" sz="2250" dirty="0" err="1"/>
              <a:t>Pontecagnano</a:t>
            </a:r>
            <a:r>
              <a:rPr lang="fr-FR" sz="2250" dirty="0"/>
              <a:t>.</a:t>
            </a:r>
            <a:r>
              <a:rPr lang="el-GR" sz="2250" dirty="0"/>
              <a:t> 387. </a:t>
            </a:r>
            <a:r>
              <a:rPr lang="el-GR" sz="2400" dirty="0"/>
              <a:t>Δίνος από τη Γέλα. 620 π.Χ.</a:t>
            </a:r>
            <a:endParaRPr lang="el-GR" sz="2250" dirty="0"/>
          </a:p>
        </p:txBody>
      </p:sp>
      <p:pic>
        <p:nvPicPr>
          <p:cNvPr id="110596" name="Picture 4" descr="Pontecagnanocotyle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1828800"/>
            <a:ext cx="4297157" cy="3886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Θέση περιεχομένου 1"/>
          <p:cNvSpPr>
            <a:spLocks noGrp="1"/>
          </p:cNvSpPr>
          <p:nvPr>
            <p:ph sz="half" idx="1"/>
          </p:nvPr>
        </p:nvSpPr>
        <p:spPr>
          <a:xfrm>
            <a:off x="457200" y="3124200"/>
            <a:ext cx="914400" cy="3001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C7EF1B89-F802-4DEC-B3EC-41B3F24F7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343" y="1825690"/>
            <a:ext cx="4149457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7500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250" dirty="0"/>
              <a:t>388</a:t>
            </a:r>
            <a:r>
              <a:rPr lang="fr-FR" sz="2250" dirty="0"/>
              <a:t>. </a:t>
            </a:r>
            <a:r>
              <a:rPr lang="el-GR" sz="2250" dirty="0" err="1"/>
              <a:t>Δίνος</a:t>
            </a:r>
            <a:r>
              <a:rPr lang="el-GR" sz="2250" dirty="0"/>
              <a:t> από τον Ακράγαντα. </a:t>
            </a:r>
          </a:p>
        </p:txBody>
      </p:sp>
      <p:pic>
        <p:nvPicPr>
          <p:cNvPr id="111619" name="Picture 3" descr="Agrigentodinos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8724" y="2362637"/>
            <a:ext cx="4150198" cy="3961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1620" name="Picture 4" descr="Agrigentodinos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676400"/>
            <a:ext cx="4590400" cy="304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4088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250" dirty="0"/>
              <a:t>389. Θραύσμα κοτύλης του Ζωγράφου του </a:t>
            </a:r>
            <a:r>
              <a:rPr lang="fr-FR" sz="2250" dirty="0" err="1"/>
              <a:t>Saturo</a:t>
            </a:r>
            <a:r>
              <a:rPr lang="fr-FR" sz="2250" dirty="0"/>
              <a:t>. </a:t>
            </a:r>
            <a:r>
              <a:rPr lang="el-GR" sz="2250" dirty="0"/>
              <a:t>600 π.Χ. Τάρας</a:t>
            </a:r>
          </a:p>
        </p:txBody>
      </p:sp>
      <p:pic>
        <p:nvPicPr>
          <p:cNvPr id="112643" name="Picture 3" descr="TarantokotyleSaturoP60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1676400"/>
            <a:ext cx="9039648" cy="438032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1032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1800" dirty="0"/>
              <a:t>390</a:t>
            </a:r>
            <a:r>
              <a:rPr lang="en-US" sz="1800" dirty="0"/>
              <a:t>. </a:t>
            </a:r>
            <a:r>
              <a:rPr lang="el-GR" sz="1800" dirty="0" err="1"/>
              <a:t>Μεταπόντιον</a:t>
            </a:r>
            <a:r>
              <a:rPr lang="el-GR" sz="1800" dirty="0"/>
              <a:t>. </a:t>
            </a:r>
            <a:r>
              <a:rPr lang="el-GR" sz="1800" dirty="0" err="1"/>
              <a:t>Περριραντήριο</a:t>
            </a:r>
            <a:r>
              <a:rPr lang="el-GR" sz="1800" dirty="0"/>
              <a:t> κορινθιακού τύπου από το </a:t>
            </a:r>
            <a:r>
              <a:rPr lang="fr-FR" sz="1800" dirty="0"/>
              <a:t>San </a:t>
            </a:r>
            <a:r>
              <a:rPr lang="fr-FR" sz="1800" dirty="0" err="1"/>
              <a:t>Biagio</a:t>
            </a:r>
            <a:endParaRPr lang="el-GR" sz="1800" dirty="0"/>
          </a:p>
        </p:txBody>
      </p:sp>
      <p:pic>
        <p:nvPicPr>
          <p:cNvPr id="113667" name="Picture 3" descr="SanBiagiometapontoperrirhanteri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091" y="1135149"/>
            <a:ext cx="4634509" cy="558924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3668" name="Picture 4" descr="Sanbiagioperrirhanterion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2362199"/>
            <a:ext cx="3352800" cy="3825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9307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Αρχαϊκή κεραμική</a:t>
            </a:r>
            <a:endParaRPr lang="en-US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259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152400"/>
            <a:ext cx="8229600" cy="1143000"/>
          </a:xfrm>
        </p:spPr>
        <p:txBody>
          <a:bodyPr/>
          <a:lstStyle/>
          <a:p>
            <a:r>
              <a:rPr lang="el-GR" sz="2400" dirty="0"/>
              <a:t>391. Χαλκιδικός κρατήρας Ζωγράφου των Επιγραφών από το </a:t>
            </a:r>
            <a:r>
              <a:rPr lang="fr-FR" sz="2400" dirty="0" err="1"/>
              <a:t>Vulci</a:t>
            </a:r>
            <a:r>
              <a:rPr lang="fr-FR" sz="2400" dirty="0"/>
              <a:t>. Würzburg.</a:t>
            </a:r>
            <a:r>
              <a:rPr lang="fr-FR" sz="3600" dirty="0"/>
              <a:t> </a:t>
            </a:r>
            <a:endParaRPr lang="el-GR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D49FFF-F84D-480E-951B-2CF18433D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90" y="1600199"/>
            <a:ext cx="3868909" cy="4632509"/>
          </a:xfrm>
          <a:prstGeom prst="rect">
            <a:avLst/>
          </a:prstGeom>
        </p:spPr>
      </p:pic>
      <p:pic>
        <p:nvPicPr>
          <p:cNvPr id="5" name="Picture 3" descr="Mathima 008">
            <a:extLst>
              <a:ext uri="{FF2B5EF4-FFF2-40B4-BE49-F238E27FC236}">
                <a16:creationId xmlns:a16="http://schemas.microsoft.com/office/drawing/2014/main" id="{D55390EA-77FE-430F-85B7-1BCC12C13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40" y="1600200"/>
            <a:ext cx="3741760" cy="453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DFF133-2821-4EDD-B8FF-5301A5CDCDD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97904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B9ADE-B04D-4395-A840-6C18152A8A8C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l-GR" dirty="0"/>
              <a:t>392-393. Κρατήρες Λονδίνου και Βατικανού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2C31C29-1CB7-40D3-9366-130C31511349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0" y="1417638"/>
            <a:ext cx="4191000" cy="4957586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E8E260C-96FA-43DC-B7AC-85E80A464148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709" y="2323322"/>
            <a:ext cx="4261581" cy="4042571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6C5507-E26A-47B6-9D33-E4969D6E777E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5C26AE-271E-4CCF-8184-5BC426EB226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32850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FBF07-80D6-4A4D-8FA8-7C86D02B03AB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l-GR" dirty="0"/>
              <a:t>394. Κρατήρας Βρυξελλών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E2D6F26-9828-4BF4-9B6A-8086E77EEAB6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80469"/>
            <a:ext cx="4297079" cy="4545694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47B9AF8-75D6-465A-A073-32947E753B4F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846" y="1876652"/>
            <a:ext cx="4217154" cy="4123872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C48E2C-06F4-4336-87EC-63F32268B4A0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71B6C2-DAF7-49BA-B49A-E664923B15B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28646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Ανατολίζουσα</a:t>
            </a:r>
            <a:r>
              <a:rPr lang="el-GR" dirty="0"/>
              <a:t> περίοδος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Τρία κυρίαρχα ρεύματα παραγωγής διακοσμημένης κεραμικής: </a:t>
            </a:r>
          </a:p>
          <a:p>
            <a:endParaRPr lang="el-GR" dirty="0"/>
          </a:p>
          <a:p>
            <a:r>
              <a:rPr lang="el-GR" dirty="0"/>
              <a:t>1. Απομιμήσεις </a:t>
            </a:r>
            <a:r>
              <a:rPr lang="el-GR" dirty="0" err="1"/>
              <a:t>πρωτο</a:t>
            </a:r>
            <a:r>
              <a:rPr lang="el-GR" dirty="0"/>
              <a:t>-κορινθιακών και πρώιμων κορινθιακών αγγείων</a:t>
            </a:r>
          </a:p>
          <a:p>
            <a:r>
              <a:rPr lang="el-GR" dirty="0"/>
              <a:t>2. Σικελικές σχολές (Συρακούσες, Μέγαρα Υβλαία, Γέλα)</a:t>
            </a:r>
          </a:p>
          <a:p>
            <a:r>
              <a:rPr lang="el-GR" dirty="0"/>
              <a:t>3. Νότια Ιταλία (</a:t>
            </a:r>
            <a:r>
              <a:rPr lang="el-GR" dirty="0" err="1"/>
              <a:t>Μεταπόντιον</a:t>
            </a:r>
            <a:r>
              <a:rPr lang="el-GR" dirty="0"/>
              <a:t> και </a:t>
            </a:r>
            <a:r>
              <a:rPr lang="fr-BE" dirty="0" err="1"/>
              <a:t>Incoronata</a:t>
            </a:r>
            <a:r>
              <a:rPr lang="fr-BE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22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l-GR" sz="4000" dirty="0"/>
              <a:t>395-396. Ζωγράφος των Επιγραφών</a:t>
            </a:r>
            <a:r>
              <a:rPr lang="en-US" sz="4000" dirty="0"/>
              <a:t>. </a:t>
            </a:r>
            <a:r>
              <a:rPr lang="fr-FR" sz="4000" dirty="0"/>
              <a:t>Malibu. </a:t>
            </a:r>
            <a:endParaRPr lang="el-GR" sz="4000" dirty="0"/>
          </a:p>
        </p:txBody>
      </p:sp>
      <p:pic>
        <p:nvPicPr>
          <p:cNvPr id="5123" name="Picture 3" descr="MalibuInscriptionsP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601787"/>
            <a:ext cx="3276600" cy="518194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5" name="Picture 5" descr="malibuInscriptionsP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1508637"/>
            <a:ext cx="3209925" cy="536824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2B95CB-DD20-4595-BDFE-312A41AF420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17C2F-9849-4306-B979-D59019F56259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10190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E6619-A63B-4C5C-BBB8-87D97F78ED10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l-GR" dirty="0"/>
              <a:t>397-398. Αμφορέας Μαλιμπού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375320-6B55-4D3E-A612-747EC2073BC0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78AF93-A74F-40B6-834D-B43C43C021A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1" name="Picture 6" descr="malibuInscriptionsP4">
            <a:extLst>
              <a:ext uri="{FF2B5EF4-FFF2-40B4-BE49-F238E27FC236}">
                <a16:creationId xmlns:a16="http://schemas.microsoft.com/office/drawing/2014/main" id="{40B25332-1ACE-4A8F-8799-C32EF16B6DCF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1523206"/>
            <a:ext cx="3333948" cy="510991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4" descr="malibuInscriptionsP2">
            <a:extLst>
              <a:ext uri="{FF2B5EF4-FFF2-40B4-BE49-F238E27FC236}">
                <a16:creationId xmlns:a16="http://schemas.microsoft.com/office/drawing/2014/main" id="{173AFB50-47CE-42E0-BC25-3A941E860CEA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602710"/>
            <a:ext cx="2743200" cy="47344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863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000" dirty="0"/>
              <a:t>213. </a:t>
            </a:r>
            <a:r>
              <a:rPr lang="el-GR" sz="2000" dirty="0" err="1"/>
              <a:t>Χαλκιδικός</a:t>
            </a:r>
            <a:r>
              <a:rPr lang="el-GR" sz="2000" dirty="0"/>
              <a:t> αμφορέας του Ζωγράφου των Επιγραφών από το </a:t>
            </a:r>
            <a:r>
              <a:rPr lang="fr-FR" sz="2000" dirty="0" err="1"/>
              <a:t>Vulci</a:t>
            </a:r>
            <a:r>
              <a:rPr lang="fr-FR" sz="2000" dirty="0"/>
              <a:t>. </a:t>
            </a:r>
            <a:r>
              <a:rPr lang="el-GR" sz="2000" dirty="0"/>
              <a:t>Παρίσι, </a:t>
            </a:r>
            <a:r>
              <a:rPr lang="fr-FR" sz="2000" dirty="0"/>
              <a:t>Cab. Méd. </a:t>
            </a:r>
            <a:endParaRPr lang="el-GR" sz="2000" dirty="0"/>
          </a:p>
        </p:txBody>
      </p:sp>
      <p:pic>
        <p:nvPicPr>
          <p:cNvPr id="7171" name="Picture 3" descr="Mathima 00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844675"/>
            <a:ext cx="2728913" cy="3889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2" name="Picture 4" descr="Mathima 01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9750" y="1617663"/>
            <a:ext cx="2968625" cy="4359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3" name="Picture 5" descr="Cabmedchalcidian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32513" y="1617663"/>
            <a:ext cx="2373312" cy="4359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37650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/>
              <a:t>402-403. Λονδίνο. Αμφορέας του Ζωγράφου των Επιγραφών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251C3B-DCC7-4A2B-AEE7-4E882996F4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3810000" cy="5419397"/>
          </a:xfrm>
        </p:spPr>
      </p:pic>
      <p:pic>
        <p:nvPicPr>
          <p:cNvPr id="7" name="Picture 4" descr="Londonchalcidianamphora2">
            <a:extLst>
              <a:ext uri="{FF2B5EF4-FFF2-40B4-BE49-F238E27FC236}">
                <a16:creationId xmlns:a16="http://schemas.microsoft.com/office/drawing/2014/main" id="{F66E281A-D22F-4E07-814B-318A12AE243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182967"/>
            <a:ext cx="4038600" cy="336042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3871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45EB3-01F6-4A04-AA3A-E6885A658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404. Χαμένος αμφορέας του Ζ. των Επιγραφών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BA0EE95-9BD1-49C8-9D75-84CEF9A9C65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93" y="2286000"/>
            <a:ext cx="8762016" cy="218598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389175-0906-4E6D-9460-3A0175A7FC3A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61B597-CB2F-4EDF-A971-FA90D0EB345E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781210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dirty="0"/>
              <a:t>405-406. Αμφορέας-ψυκτήρας του Ζωγράφου των Επιγραφών. Ρώμη, </a:t>
            </a:r>
            <a:r>
              <a:rPr lang="fr-FR" sz="2400" dirty="0"/>
              <a:t>Villa </a:t>
            </a:r>
            <a:r>
              <a:rPr lang="fr-FR" sz="2400" dirty="0" err="1"/>
              <a:t>Giulia</a:t>
            </a:r>
            <a:r>
              <a:rPr lang="el-GR" sz="2400" dirty="0"/>
              <a:t>. </a:t>
            </a:r>
            <a:endParaRPr lang="el-GR" sz="2400" dirty="0">
              <a:solidFill>
                <a:schemeClr val="accent2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15A956-8D59-4E1B-B9B3-CAE4491C6F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552" y="1417638"/>
            <a:ext cx="3775247" cy="5463892"/>
          </a:xfrm>
        </p:spPr>
      </p:pic>
      <p:pic>
        <p:nvPicPr>
          <p:cNvPr id="7" name="Picture 3" descr="castellanipsyktamphInscriptionsP1">
            <a:extLst>
              <a:ext uri="{FF2B5EF4-FFF2-40B4-BE49-F238E27FC236}">
                <a16:creationId xmlns:a16="http://schemas.microsoft.com/office/drawing/2014/main" id="{326149FB-1217-4EDC-98F1-C0A462F27E4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437853"/>
            <a:ext cx="3505200" cy="534054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90913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000" dirty="0"/>
              <a:t>407-408. Υδρία. Ζωγράφος των Επιγραφώ</a:t>
            </a:r>
            <a:r>
              <a:rPr lang="en-US" sz="2000" dirty="0"/>
              <a:t>v</a:t>
            </a:r>
            <a:r>
              <a:rPr lang="el-GR" sz="2000" dirty="0"/>
              <a:t>. Μόναχο. Δίας και Τυφώνας, Πηλέας και Αταλάντη. </a:t>
            </a:r>
            <a:br>
              <a:rPr lang="el-GR" sz="2000" dirty="0"/>
            </a:br>
            <a:endParaRPr lang="el-GR" sz="20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BD3DB4B-FBA7-4A88-94E3-9CD48D2F1B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752600"/>
            <a:ext cx="3648853" cy="4525963"/>
          </a:xfr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5733CE9B-22BF-4BEC-B2EB-4355BDF536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0"/>
            <a:ext cx="4653757" cy="4953000"/>
          </a:xfrm>
        </p:spPr>
      </p:pic>
    </p:spTree>
    <p:extLst>
      <p:ext uri="{BB962C8B-B14F-4D97-AF65-F5344CB8AC3E}">
        <p14:creationId xmlns:p14="http://schemas.microsoft.com/office/powerpoint/2010/main" val="28626428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000" dirty="0"/>
              <a:t>409-410. Μελβούρνη. Αμφορέας του Ζωγράφου των Επιγραφών</a:t>
            </a:r>
            <a:br>
              <a:rPr lang="el-GR" sz="2000" dirty="0"/>
            </a:br>
            <a:br>
              <a:rPr lang="el-GR" sz="2000" dirty="0"/>
            </a:br>
            <a:br>
              <a:rPr lang="el-GR" sz="2000" dirty="0"/>
            </a:br>
            <a:endParaRPr lang="el-GR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E5DD7A-4306-4B20-85E2-FE1E4D6E83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620713"/>
            <a:ext cx="4038600" cy="6274052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77CFF-4352-4182-B561-8C61F81A5C39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" name="Picture 4" descr="melbournechalcidianamphoraview">
            <a:extLst>
              <a:ext uri="{FF2B5EF4-FFF2-40B4-BE49-F238E27FC236}">
                <a16:creationId xmlns:a16="http://schemas.microsoft.com/office/drawing/2014/main" id="{71B2CC51-0752-4956-A5E1-D6D168301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657478"/>
            <a:ext cx="3956050" cy="623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75193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/>
              <a:t>411. </a:t>
            </a:r>
            <a:r>
              <a:rPr lang="el-GR" sz="4000" dirty="0" err="1"/>
              <a:t>Δίνος</a:t>
            </a:r>
            <a:r>
              <a:rPr lang="el-GR" sz="4000" dirty="0"/>
              <a:t>. Φλωρεντία. Ζ. των Επιγραφών</a:t>
            </a:r>
          </a:p>
        </p:txBody>
      </p:sp>
      <p:pic>
        <p:nvPicPr>
          <p:cNvPr id="4099" name="Picture 3" descr="florencedinosInscriptions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484313"/>
            <a:ext cx="7058025" cy="5226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21317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dirty="0"/>
              <a:t>412. Χαλκιδική οινοχόη. Φλωρεντία 413. </a:t>
            </a:r>
            <a:r>
              <a:rPr lang="el-GR" sz="2400" dirty="0" err="1"/>
              <a:t>Χαλκιδικός</a:t>
            </a:r>
            <a:r>
              <a:rPr lang="el-GR" sz="2400" dirty="0"/>
              <a:t> αμφορέας. Νέα Υόρκη. </a:t>
            </a:r>
          </a:p>
        </p:txBody>
      </p:sp>
      <p:pic>
        <p:nvPicPr>
          <p:cNvPr id="12291" name="Picture 3" descr="NOSTOIchalcidianamphora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1524000"/>
            <a:ext cx="2955925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2" name="Picture 4" descr="Mathima 0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600200"/>
            <a:ext cx="3084513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1632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Χαρακτηριστικά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Το φαινόμενο δεν παρουσιάζει την ένταση με την οποία το συναντά κανείς στον μικρασιατικό, κρητικό, ελλαδικό και </a:t>
            </a:r>
            <a:r>
              <a:rPr lang="el-GR" dirty="0" err="1"/>
              <a:t>κεντρο</a:t>
            </a:r>
            <a:r>
              <a:rPr lang="el-GR" dirty="0"/>
              <a:t>-ιταλικό χώρο</a:t>
            </a:r>
          </a:p>
          <a:p>
            <a:r>
              <a:rPr lang="el-GR" dirty="0"/>
              <a:t>Περιορισμένος αριθμός αγγείων</a:t>
            </a:r>
          </a:p>
          <a:p>
            <a:r>
              <a:rPr lang="el-GR" dirty="0"/>
              <a:t>Ιωνικές, κυκλαδικές, αργολικές και αττικές επιρροές</a:t>
            </a:r>
          </a:p>
          <a:p>
            <a:r>
              <a:rPr lang="el-GR" dirty="0"/>
              <a:t>Η </a:t>
            </a:r>
            <a:r>
              <a:rPr lang="el-GR" dirty="0" err="1"/>
              <a:t>ανατολίζουσα</a:t>
            </a:r>
            <a:r>
              <a:rPr lang="el-GR" dirty="0"/>
              <a:t> παράδοση είναι ισχυρότερη στην Ετρουρία</a:t>
            </a:r>
          </a:p>
          <a:p>
            <a:endParaRPr lang="el-G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6114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dirty="0"/>
              <a:t>414-415. Νέα Υόρκη. Μόναχο. </a:t>
            </a:r>
            <a:r>
              <a:rPr lang="el-GR" sz="2400" dirty="0" err="1"/>
              <a:t>Χαλκιδικοί</a:t>
            </a:r>
            <a:r>
              <a:rPr lang="el-GR" sz="2400" dirty="0"/>
              <a:t> Αμφορείς</a:t>
            </a:r>
          </a:p>
        </p:txBody>
      </p:sp>
      <p:pic>
        <p:nvPicPr>
          <p:cNvPr id="10244" name="Picture 4" descr="louvrechalcidianneckamphora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0475" y="1484313"/>
            <a:ext cx="3681413" cy="53736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3" descr="C:\Users\mitsos\Pictures\ME0000026320_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13894"/>
            <a:ext cx="3657600" cy="522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4252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000" dirty="0"/>
              <a:t>416-417. Χαλκιδική υδρία. Τάραντας. Αμφορέας. Φλωρεντία</a:t>
            </a:r>
          </a:p>
        </p:txBody>
      </p:sp>
      <p:pic>
        <p:nvPicPr>
          <p:cNvPr id="13315" name="Picture 3" descr="Tarantochalcidianhydri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125538"/>
            <a:ext cx="4451350" cy="5543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6" name="Picture 4" descr="florenceorvietoamphoraP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48325" y="1412875"/>
            <a:ext cx="3495675" cy="5445125"/>
          </a:xfrm>
        </p:spPr>
      </p:pic>
    </p:spTree>
    <p:extLst>
      <p:ext uri="{BB962C8B-B14F-4D97-AF65-F5344CB8AC3E}">
        <p14:creationId xmlns:p14="http://schemas.microsoft.com/office/powerpoint/2010/main" val="34261558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418-420. Φλωρεντία. Ομάδα της Βιέννης. </a:t>
            </a:r>
          </a:p>
        </p:txBody>
      </p:sp>
      <p:pic>
        <p:nvPicPr>
          <p:cNvPr id="14339" name="Picture 3" descr="FlorenceGroupViennaamphora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09" y="1981200"/>
            <a:ext cx="3060700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0" name="Picture 4" descr="FlorenceGroupViennaAmphora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981199"/>
            <a:ext cx="2743200" cy="413280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1" name="Picture 5" descr="florencegroupViennaAmphora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1981200"/>
            <a:ext cx="2752931" cy="426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07881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1F22D-AB33-49CD-8FDB-7F4F39DD0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l-GR" sz="2400" dirty="0"/>
              <a:t>421-423. Υδρία. Ιππώνιον.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20A5DF5-0D2B-4A7F-B3CB-9DF6CC5ACE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36" y="1524000"/>
            <a:ext cx="4400664" cy="5059362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EE1F515-6583-445E-82A6-87D59BB1E4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52400"/>
            <a:ext cx="4038600" cy="3116203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285395-B2A2-489B-9A77-83855C4B77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131" y="3465228"/>
            <a:ext cx="3157538" cy="314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7575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/>
              <a:t>424. Χαλκιδική </a:t>
            </a:r>
            <a:r>
              <a:rPr lang="el-GR" sz="2800" dirty="0" err="1"/>
              <a:t>οφθαλμωτή</a:t>
            </a:r>
            <a:r>
              <a:rPr lang="el-GR" sz="2800" dirty="0"/>
              <a:t> κύλικα του Ζωγράφου του Φινέα από το </a:t>
            </a:r>
            <a:r>
              <a:rPr lang="fr-FR" sz="2800" dirty="0" err="1"/>
              <a:t>Vulci</a:t>
            </a:r>
            <a:r>
              <a:rPr lang="fr-FR" sz="2800" dirty="0"/>
              <a:t>. Würzburg</a:t>
            </a:r>
            <a:r>
              <a:rPr lang="el-GR" sz="2800" dirty="0"/>
              <a:t>. </a:t>
            </a:r>
            <a:endParaRPr lang="en-US" sz="2800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mitsos\Pictures\11234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882316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2073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/>
              <a:t>425. </a:t>
            </a:r>
            <a:r>
              <a:rPr lang="en-US" sz="4000" dirty="0"/>
              <a:t>To </a:t>
            </a:r>
            <a:r>
              <a:rPr lang="el-GR" sz="4000" dirty="0"/>
              <a:t>εσωτερικό της κύλικας 226.  </a:t>
            </a:r>
          </a:p>
        </p:txBody>
      </p:sp>
      <p:pic>
        <p:nvPicPr>
          <p:cNvPr id="16387" name="Picture 3" descr="WurzburgPhineuscup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808163"/>
            <a:ext cx="8229600" cy="4108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24777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/>
              <a:t>426. Λεπτομέρεια του ιδίου αγγείου</a:t>
            </a:r>
          </a:p>
        </p:txBody>
      </p:sp>
      <p:pic>
        <p:nvPicPr>
          <p:cNvPr id="17411" name="Picture 3" descr="WurzburgPhineuscup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765300"/>
            <a:ext cx="8229600" cy="4195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22461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dirty="0"/>
              <a:t>427-428. </a:t>
            </a:r>
            <a:r>
              <a:rPr lang="el-GR" sz="2400" dirty="0" err="1"/>
              <a:t>Χαλκιδικές</a:t>
            </a:r>
            <a:r>
              <a:rPr lang="el-GR" sz="2400" dirty="0"/>
              <a:t> </a:t>
            </a:r>
            <a:r>
              <a:rPr lang="el-GR" sz="2400" dirty="0" err="1"/>
              <a:t>οφθαλμωτές</a:t>
            </a:r>
            <a:r>
              <a:rPr lang="el-GR" sz="2400" dirty="0"/>
              <a:t> κύλικες. Ζωγράφος του Φινέα. Μουσείο Γουλανδρή. Μαδρίτη</a:t>
            </a:r>
          </a:p>
        </p:txBody>
      </p:sp>
      <p:pic>
        <p:nvPicPr>
          <p:cNvPr id="18435" name="Picture 3" descr="GoulandriPhineuscu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41438"/>
            <a:ext cx="6156325" cy="2638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6" name="Picture 4" descr="MadridPhineuseyecup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9475" y="4070350"/>
            <a:ext cx="5724525" cy="2787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94556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000" dirty="0"/>
              <a:t>429. Φλωρεντία. </a:t>
            </a:r>
            <a:r>
              <a:rPr lang="el-GR" sz="2000" dirty="0" err="1"/>
              <a:t>Οφθαλμωτή</a:t>
            </a:r>
            <a:r>
              <a:rPr lang="el-GR" sz="2000" dirty="0"/>
              <a:t> κύλικα</a:t>
            </a:r>
            <a:r>
              <a:rPr lang="el-GR" sz="4000" dirty="0"/>
              <a:t> </a:t>
            </a:r>
            <a:br>
              <a:rPr lang="el-GR" sz="4000" dirty="0"/>
            </a:br>
            <a:br>
              <a:rPr lang="el-GR" sz="4000" dirty="0"/>
            </a:br>
            <a:endParaRPr lang="el-GR" sz="4000" dirty="0"/>
          </a:p>
        </p:txBody>
      </p:sp>
      <p:pic>
        <p:nvPicPr>
          <p:cNvPr id="20483" name="Picture 3" descr="florencemannerPhineusP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49275"/>
            <a:ext cx="5795963" cy="3006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4" name="Picture 4" descr="FlorencePhineusP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3575" y="3584575"/>
            <a:ext cx="5940425" cy="3273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4687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/>
              <a:t>430. Βερολίνο. </a:t>
            </a:r>
            <a:r>
              <a:rPr lang="el-GR" sz="4000" dirty="0" err="1"/>
              <a:t>Οφθαλμωτή</a:t>
            </a:r>
            <a:r>
              <a:rPr lang="el-GR" sz="4000" dirty="0"/>
              <a:t> κύλικα. Ζ. του Φινέα</a:t>
            </a:r>
          </a:p>
        </p:txBody>
      </p:sp>
      <p:pic>
        <p:nvPicPr>
          <p:cNvPr id="19459" name="Picture 3" descr="Berlin3282chalcidiancup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354263"/>
            <a:ext cx="8229600" cy="301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427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dirty="0"/>
              <a:t>375</a:t>
            </a:r>
            <a:r>
              <a:rPr lang="en-US" sz="2800" dirty="0"/>
              <a:t>. </a:t>
            </a:r>
            <a:r>
              <a:rPr lang="el-GR" sz="2800" dirty="0"/>
              <a:t>Συρακούσες. Κρατήρας των μέσων του 7ου αι. </a:t>
            </a:r>
            <a:r>
              <a:rPr lang="el-GR" sz="2800" dirty="0" err="1"/>
              <a:t>π.Χ.</a:t>
            </a:r>
            <a:r>
              <a:rPr lang="el-GR" sz="2800" dirty="0"/>
              <a:t> από το νεκροταφείο στο </a:t>
            </a:r>
            <a:r>
              <a:rPr lang="fr-FR" sz="2800" dirty="0" err="1"/>
              <a:t>Fusco</a:t>
            </a:r>
            <a:r>
              <a:rPr lang="fr-FR" sz="2800" dirty="0"/>
              <a:t>. </a:t>
            </a:r>
            <a:endParaRPr lang="el-GR" sz="2800" dirty="0"/>
          </a:p>
        </p:txBody>
      </p:sp>
      <p:pic>
        <p:nvPicPr>
          <p:cNvPr id="105475" name="Picture 3" descr="SyracuseMegaradinosfr"/>
          <p:cNvPicPr>
            <a:picLocks noGrp="1" noChangeAspect="1" noChangeArrowheads="1"/>
          </p:cNvPicPr>
          <p:nvPr>
            <p:ph sz="half" idx="1"/>
          </p:nvPr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3262" y="2619079"/>
            <a:ext cx="2250281" cy="213419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5476" name="Picture 4" descr="Syracusefuscokrater"/>
          <p:cNvPicPr>
            <a:picLocks noGrp="1" noChangeAspect="1" noChangeArrowheads="1"/>
          </p:cNvPicPr>
          <p:nvPr>
            <p:ph sz="half" idx="2"/>
          </p:nvPr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2417" y="2456559"/>
            <a:ext cx="2360117" cy="247084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8" y="1640633"/>
            <a:ext cx="4688678" cy="490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mitsos\Pictures\SOUTHITALIANEARLY\orientalising\SyracuseFuscokrater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753" y="2133600"/>
            <a:ext cx="4305659" cy="322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0057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dirty="0"/>
              <a:t>431-432. Ρώμη. </a:t>
            </a:r>
            <a:r>
              <a:rPr lang="de-DE" sz="2400" dirty="0"/>
              <a:t>Tampa. </a:t>
            </a:r>
            <a:r>
              <a:rPr lang="el-GR" sz="2400" dirty="0"/>
              <a:t>Αμφορείς με λαιμό. Ζ. του Φινέα</a:t>
            </a:r>
            <a:br>
              <a:rPr lang="el-GR" sz="2400" dirty="0"/>
            </a:br>
            <a:endParaRPr lang="el-GR" sz="2400" dirty="0"/>
          </a:p>
        </p:txBody>
      </p:sp>
      <p:pic>
        <p:nvPicPr>
          <p:cNvPr id="15363" name="Picture 3" descr="CastellaniamphPhineusP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1400" y="1600200"/>
            <a:ext cx="2870200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4" name="Picture 4" descr="TampachalcidianPhineusP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92700" y="1600200"/>
            <a:ext cx="3149600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50351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dirty="0"/>
              <a:t>433. </a:t>
            </a:r>
            <a:r>
              <a:rPr lang="el-GR" sz="3200" dirty="0" err="1"/>
              <a:t>Χαλκιδικός</a:t>
            </a:r>
            <a:r>
              <a:rPr lang="el-GR" sz="3200" dirty="0"/>
              <a:t> Αμφορέας. </a:t>
            </a:r>
            <a:r>
              <a:rPr lang="fr-FR" sz="3200" dirty="0"/>
              <a:t>Bloomington. </a:t>
            </a:r>
            <a:r>
              <a:rPr lang="el-GR" sz="3200" dirty="0"/>
              <a:t>434. Οινοχόη. Φλωρεντία</a:t>
            </a:r>
          </a:p>
        </p:txBody>
      </p:sp>
      <p:pic>
        <p:nvPicPr>
          <p:cNvPr id="23555" name="Picture 3" descr="Bloomingtonchalcidianamphora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8388" y="1600200"/>
            <a:ext cx="2816225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6" name="Picture 4" descr="florenceGroupLeipwigamphora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64138" y="1600200"/>
            <a:ext cx="3005137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28348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435. </a:t>
            </a:r>
            <a:r>
              <a:rPr lang="el-GR" dirty="0" err="1"/>
              <a:t>Χαλκιδικό</a:t>
            </a:r>
            <a:r>
              <a:rPr lang="el-GR" dirty="0"/>
              <a:t> κύπελλο. Βρυξέλλες</a:t>
            </a:r>
          </a:p>
        </p:txBody>
      </p:sp>
      <p:pic>
        <p:nvPicPr>
          <p:cNvPr id="24579" name="Picture 3" descr="Bruxelleschalcidianmug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12875"/>
            <a:ext cx="9144000" cy="4875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04346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dirty="0"/>
              <a:t>436. </a:t>
            </a:r>
            <a:r>
              <a:rPr lang="el-GR" sz="2400" dirty="0" err="1"/>
              <a:t>Χαλκιδικό</a:t>
            </a:r>
            <a:r>
              <a:rPr lang="el-GR" sz="2400" dirty="0"/>
              <a:t> κύπελλο. </a:t>
            </a:r>
            <a:br>
              <a:rPr lang="el-GR" sz="2400" dirty="0"/>
            </a:br>
            <a:r>
              <a:rPr lang="el-GR" sz="2400" dirty="0"/>
              <a:t>Αθήνα,Μουσείο Γουλανδρή. 437. Ετρουσκικό κύπελλο. Αννόβερο</a:t>
            </a:r>
            <a:br>
              <a:rPr lang="el-GR" sz="2400" dirty="0"/>
            </a:br>
            <a:endParaRPr lang="el-GR" sz="2400" dirty="0"/>
          </a:p>
        </p:txBody>
      </p:sp>
      <p:pic>
        <p:nvPicPr>
          <p:cNvPr id="25603" name="Picture 3" descr="Goulandrichalcidianmug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60575"/>
            <a:ext cx="4608513" cy="4032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4" name="Picture 4" descr="Hannoverglobularcup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2105025"/>
            <a:ext cx="4140200" cy="4079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0017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438. </a:t>
            </a:r>
            <a:r>
              <a:rPr lang="el-GR" dirty="0" err="1"/>
              <a:t>Χαλκιδικός</a:t>
            </a:r>
            <a:r>
              <a:rPr lang="el-GR" dirty="0"/>
              <a:t> </a:t>
            </a:r>
            <a:r>
              <a:rPr lang="el-GR" dirty="0" err="1"/>
              <a:t>σκύφος</a:t>
            </a:r>
            <a:r>
              <a:rPr lang="el-GR" dirty="0"/>
              <a:t>. Νάπολη </a:t>
            </a:r>
          </a:p>
        </p:txBody>
      </p:sp>
      <p:pic>
        <p:nvPicPr>
          <p:cNvPr id="21507" name="Picture 3" descr="napleschalcidianskyphoidkrater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460500"/>
            <a:ext cx="8353425" cy="5397500"/>
          </a:xfrm>
        </p:spPr>
      </p:pic>
    </p:spTree>
    <p:extLst>
      <p:ext uri="{BB962C8B-B14F-4D97-AF65-F5344CB8AC3E}">
        <p14:creationId xmlns:p14="http://schemas.microsoft.com/office/powerpoint/2010/main" val="29027044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439. </a:t>
            </a:r>
            <a:r>
              <a:rPr lang="el-GR" dirty="0" err="1"/>
              <a:t>Χαλκιδικός</a:t>
            </a:r>
            <a:r>
              <a:rPr lang="el-GR" dirty="0"/>
              <a:t> </a:t>
            </a:r>
            <a:r>
              <a:rPr lang="el-GR" dirty="0" err="1"/>
              <a:t>σκύφος</a:t>
            </a:r>
            <a:r>
              <a:rPr lang="el-GR" dirty="0"/>
              <a:t>. Νάπολη</a:t>
            </a:r>
          </a:p>
        </p:txBody>
      </p:sp>
      <p:pic>
        <p:nvPicPr>
          <p:cNvPr id="22531" name="Picture 3" descr="napleschalcidianskyphoidkrater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9638" y="1600200"/>
            <a:ext cx="7323137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36527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dirty="0"/>
              <a:t>440-441. </a:t>
            </a:r>
            <a:r>
              <a:rPr lang="el-GR" sz="3200" dirty="0" err="1"/>
              <a:t>Ψευδοχαλκιδικός</a:t>
            </a:r>
            <a:r>
              <a:rPr lang="el-GR" sz="3200" dirty="0"/>
              <a:t> αμφορέας της Ομάδας του Πολυφήμου. Λονδίνο.</a:t>
            </a:r>
            <a:r>
              <a:rPr lang="en-US" sz="3200" dirty="0"/>
              <a:t> </a:t>
            </a:r>
            <a:endParaRPr lang="el-GR" sz="3200" dirty="0"/>
          </a:p>
        </p:txBody>
      </p:sp>
      <p:pic>
        <p:nvPicPr>
          <p:cNvPr id="26627" name="Picture 3" descr="LondonPolyphemosgrou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557338"/>
            <a:ext cx="2701925" cy="452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8" name="Picture 4" descr="LondonPolyphemusgrouppseudochalcidianamphora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00" y="1773238"/>
            <a:ext cx="5651500" cy="4260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4464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/>
              <a:t>442. Λονδίνο. Η κύρια όψη του αμφορέα</a:t>
            </a:r>
          </a:p>
        </p:txBody>
      </p:sp>
      <p:pic>
        <p:nvPicPr>
          <p:cNvPr id="29699" name="Picture 3" descr="LondonpseudochalcidianMemnon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3888" y="1600200"/>
            <a:ext cx="7894637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84368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dirty="0"/>
              <a:t>443. Αμφορέας με λαιμό με παράσταση άρματος. 444. </a:t>
            </a:r>
            <a:r>
              <a:rPr lang="el-GR" sz="2400" dirty="0" err="1"/>
              <a:t>Ψευδοχαλκιδικός</a:t>
            </a:r>
            <a:r>
              <a:rPr lang="el-GR" sz="2400" dirty="0"/>
              <a:t> αμφορέας της Ομάδας του Πολυφήμου. Αθήνα, Μουσείο Γουλανδρή. Λονδίνο</a:t>
            </a:r>
          </a:p>
        </p:txBody>
      </p:sp>
      <p:pic>
        <p:nvPicPr>
          <p:cNvPr id="28675" name="Picture 3" descr="Goulandripseudochalcidia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1600200"/>
            <a:ext cx="3136900" cy="452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6" name="Picture 4" descr="AN00424024_001_l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447800"/>
            <a:ext cx="4026610" cy="5105400"/>
          </a:xfrm>
        </p:spPr>
      </p:pic>
    </p:spTree>
    <p:extLst>
      <p:ext uri="{BB962C8B-B14F-4D97-AF65-F5344CB8AC3E}">
        <p14:creationId xmlns:p14="http://schemas.microsoft.com/office/powerpoint/2010/main" val="31109262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/>
              <a:t>445-446. </a:t>
            </a:r>
            <a:r>
              <a:rPr lang="el-GR" sz="4000" dirty="0" err="1"/>
              <a:t>Ψευδοχαλκιδικός</a:t>
            </a:r>
            <a:r>
              <a:rPr lang="el-GR" sz="4000" dirty="0"/>
              <a:t> αμφορέας. Νέα Υόρκη.</a:t>
            </a:r>
          </a:p>
        </p:txBody>
      </p:sp>
      <p:pic>
        <p:nvPicPr>
          <p:cNvPr id="27651" name="Picture 3" descr="newYorkpseudochalcidian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1888" y="1600200"/>
            <a:ext cx="2689225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2" name="Picture 4" descr="NewYorkpseudochalcidian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07025" y="1600200"/>
            <a:ext cx="2520950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5202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1800" dirty="0"/>
              <a:t>376. Θραύσμα πολύχρωμου δίνου</a:t>
            </a:r>
            <a:r>
              <a:rPr lang="en-US" sz="1800" dirty="0"/>
              <a:t> </a:t>
            </a:r>
            <a:r>
              <a:rPr lang="el-GR" sz="1800" dirty="0"/>
              <a:t>από τα Μέγαρα Υβλαία. Συρακούσες. 377. Σικελικός δίνος. </a:t>
            </a:r>
            <a:endParaRPr lang="en-US" sz="1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570368-D0E4-4B85-A6C1-E4F93F338B5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l-GR" dirty="0"/>
          </a:p>
        </p:txBody>
      </p:sp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id="{D8B3E616-20E0-43EC-8326-34FECF7B50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06203"/>
            <a:ext cx="4791265" cy="3748167"/>
          </a:xfrm>
          <a:prstGeom prst="rect">
            <a:avLst/>
          </a:prstGeom>
        </p:spPr>
      </p:pic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C8B746EF-FEAA-4F5E-9305-9E104A9AA99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124" y="2097024"/>
            <a:ext cx="3994092" cy="3532313"/>
          </a:xfrm>
        </p:spPr>
      </p:pic>
    </p:spTree>
    <p:extLst>
      <p:ext uri="{BB962C8B-B14F-4D97-AF65-F5344CB8AC3E}">
        <p14:creationId xmlns:p14="http://schemas.microsoft.com/office/powerpoint/2010/main" val="42017863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/>
              <a:t>447-449. </a:t>
            </a:r>
            <a:r>
              <a:rPr lang="el-GR" sz="2800" dirty="0" err="1"/>
              <a:t>Ψευδοχαλκιδικός</a:t>
            </a:r>
            <a:r>
              <a:rPr lang="el-GR" sz="2800" dirty="0"/>
              <a:t> αμφορέας της Ομάδας του Πολυφήμου. Φλωρεντία</a:t>
            </a:r>
          </a:p>
        </p:txBody>
      </p:sp>
      <p:pic>
        <p:nvPicPr>
          <p:cNvPr id="30723" name="Picture 3" descr="FlorenceamphoraPolyphemosgroup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9113" y="1700213"/>
            <a:ext cx="2882900" cy="41036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4" name="Picture 4" descr="florenceamphoraPolyphemosgroup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30888" y="1700213"/>
            <a:ext cx="3011487" cy="4105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5" name="Picture 5" descr="florenceamphoraPolyphemosgroup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700213"/>
            <a:ext cx="2725738" cy="41036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05284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7B8E3-83D6-41B4-9B68-6BBC79B34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dirty="0"/>
              <a:t>450-452. Ψευδο-χαλκιδικός αμφ. Της Ομάδας του Πολυφήμου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C19531-E0EC-48F7-BE12-47CD8A3F4CA2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1BE991-76F3-4B29-8F10-7CD9865B8B53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DD03B6E-2E75-40D9-A49E-FFCACFD181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39" y="1643746"/>
            <a:ext cx="7856376" cy="5306137"/>
          </a:xfrm>
        </p:spPr>
      </p:pic>
    </p:spTree>
    <p:extLst>
      <p:ext uri="{BB962C8B-B14F-4D97-AF65-F5344CB8AC3E}">
        <p14:creationId xmlns:p14="http://schemas.microsoft.com/office/powerpoint/2010/main" val="25522529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000" dirty="0"/>
              <a:t>453-454. </a:t>
            </a:r>
            <a:r>
              <a:rPr lang="el-GR" sz="2000" dirty="0" err="1"/>
              <a:t>Ψευδοχαλκιδικοί</a:t>
            </a:r>
            <a:r>
              <a:rPr lang="el-GR" sz="2000" dirty="0"/>
              <a:t> αμφορείς του Ζωγράφου του </a:t>
            </a:r>
            <a:r>
              <a:rPr lang="el-GR" sz="2000" dirty="0" err="1"/>
              <a:t>Μέμνωνα</a:t>
            </a:r>
            <a:r>
              <a:rPr lang="el-GR" sz="2000" dirty="0"/>
              <a:t>. </a:t>
            </a:r>
            <a:br>
              <a:rPr lang="el-GR" sz="2000" dirty="0"/>
            </a:br>
            <a:r>
              <a:rPr lang="el-GR" sz="2000" dirty="0"/>
              <a:t>Λονδίνο. </a:t>
            </a:r>
            <a:r>
              <a:rPr lang="fr-FR" sz="2000" dirty="0" err="1"/>
              <a:t>Vulci</a:t>
            </a:r>
            <a:r>
              <a:rPr lang="fr-FR" sz="2000" dirty="0"/>
              <a:t>. </a:t>
            </a:r>
            <a:endParaRPr lang="el-GR" sz="3200" dirty="0"/>
          </a:p>
        </p:txBody>
      </p:sp>
      <p:pic>
        <p:nvPicPr>
          <p:cNvPr id="31747" name="Picture 3" descr="Vulcipseudochalcidia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0200" y="1371600"/>
            <a:ext cx="3584575" cy="527210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8" name="Picture 4" descr="LondonpseudochalcidianMemnonGroupamphor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286000"/>
            <a:ext cx="4465637" cy="3367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48554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F03EA-EC59-489E-A8AF-D0D0DBAEF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455-456. Αμφορείς του Τάραντα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3523B7F-2CBC-4FBB-AC22-F6D01D12B9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600200"/>
            <a:ext cx="3352800" cy="5048923"/>
          </a:xfrm>
        </p:spPr>
      </p:pic>
      <p:pic>
        <p:nvPicPr>
          <p:cNvPr id="8" name="Picture 4" descr="TarantineBFamphora">
            <a:extLst>
              <a:ext uri="{FF2B5EF4-FFF2-40B4-BE49-F238E27FC236}">
                <a16:creationId xmlns:a16="http://schemas.microsoft.com/office/drawing/2014/main" id="{F043D265-011F-419A-B10F-B8E8BF01815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600200"/>
            <a:ext cx="3352800" cy="505523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32247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457-458. Αμφορέας του Τάραντα.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35A8B8-7256-4C2E-8F99-8768523645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84959"/>
            <a:ext cx="3810000" cy="5111144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70260E-EF17-4C1E-9DCE-E0F7A85D512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" name="Picture 3" descr="Tarantoionisingamphora">
            <a:extLst>
              <a:ext uri="{FF2B5EF4-FFF2-40B4-BE49-F238E27FC236}">
                <a16:creationId xmlns:a16="http://schemas.microsoft.com/office/drawing/2014/main" id="{550EF277-C97F-457C-907B-6BF7D9B8F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67543"/>
            <a:ext cx="3810000" cy="5265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98042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l-GR" sz="4000" dirty="0"/>
              <a:t>459-460. Αμφορέας εργαστηρίου του Τάραντα (;). </a:t>
            </a:r>
            <a:r>
              <a:rPr lang="fr-FR" sz="4000" dirty="0"/>
              <a:t>Kiel B 700</a:t>
            </a:r>
            <a:endParaRPr lang="el-GR" sz="4000" dirty="0"/>
          </a:p>
        </p:txBody>
      </p:sp>
      <p:pic>
        <p:nvPicPr>
          <p:cNvPr id="33795" name="Picture 3" descr="KielB700tarantoamphora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5600" y="1773238"/>
            <a:ext cx="2709863" cy="4192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6" name="Picture 4" descr="KielB700tarantoamphora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773238"/>
            <a:ext cx="2505075" cy="4176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41226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l-GR" dirty="0"/>
              <a:t>461-462. Αμφορέας του Τάραντα</a:t>
            </a:r>
          </a:p>
        </p:txBody>
      </p:sp>
      <p:pic>
        <p:nvPicPr>
          <p:cNvPr id="34819" name="Picture 3" descr="Taranto114326amphora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773238"/>
            <a:ext cx="2678112" cy="4176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0" name="Picture 4" descr="Taranto114326amphora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76900" y="1844675"/>
            <a:ext cx="2414588" cy="4105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62056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463-464. Αμφορέας του Τάραντα</a:t>
            </a:r>
          </a:p>
        </p:txBody>
      </p:sp>
      <p:pic>
        <p:nvPicPr>
          <p:cNvPr id="35843" name="Picture 3" descr="Taranto52162amphora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0150" y="1600200"/>
            <a:ext cx="2551113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4" name="Picture 4" descr="Taranto112562amphora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2413" y="1600200"/>
            <a:ext cx="2668587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50382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FC07F-1A0E-4A85-9FE5-10738B31B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465-466. Μόναχο 834. Κατω-ιταλιώτικος αμφορέας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6558C59-55A5-4F4A-9FDE-56C6E5D0C7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96" y="2214525"/>
            <a:ext cx="4635742" cy="3048000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5102E71-3BD5-40CC-BEA5-46A3DD2583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352800"/>
            <a:ext cx="4038600" cy="2354305"/>
          </a:xfrm>
        </p:spPr>
      </p:pic>
    </p:spTree>
    <p:extLst>
      <p:ext uri="{BB962C8B-B14F-4D97-AF65-F5344CB8AC3E}">
        <p14:creationId xmlns:p14="http://schemas.microsoft.com/office/powerpoint/2010/main" val="20023149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/>
              <a:t>467-468. Ντόπια μελανόμορφα αγγεία από το Μεταπόντιον. Κάλαθοι του 500-475 π.Χ. </a:t>
            </a:r>
          </a:p>
        </p:txBody>
      </p:sp>
      <p:pic>
        <p:nvPicPr>
          <p:cNvPr id="21507" name="Picture 3" descr="Usaprivatefikellur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9575" y="1773238"/>
            <a:ext cx="3529013" cy="4248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E629CF3-66F4-43DC-A61A-87011FB057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2067892"/>
            <a:ext cx="4000500" cy="3658842"/>
          </a:xfrm>
        </p:spPr>
      </p:pic>
      <p:pic>
        <p:nvPicPr>
          <p:cNvPr id="5" name="Picture 3" descr="Usaprivatefikellura">
            <a:extLst>
              <a:ext uri="{FF2B5EF4-FFF2-40B4-BE49-F238E27FC236}">
                <a16:creationId xmlns:a16="http://schemas.microsoft.com/office/drawing/2014/main" id="{29397960-E971-4977-8117-3BC4AC3C5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1925638"/>
            <a:ext cx="3529013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6012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378. Μέγαρα Υβλαία. Δίνος της ανατολίζουσας περιόδου</a:t>
            </a:r>
            <a:endParaRPr lang="en-US" dirty="0"/>
          </a:p>
        </p:txBody>
      </p:sp>
      <p:pic>
        <p:nvPicPr>
          <p:cNvPr id="6147" name="Picture 3" descr="C:\Users\mitsos\Pictures\SICILIA NEVRODI\megara hyblaea vas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77954"/>
            <a:ext cx="3637859" cy="380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65E3CF-B0FE-447B-AA6A-86987E5108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" y="1676400"/>
            <a:ext cx="5080000" cy="3810000"/>
          </a:xfrm>
        </p:spPr>
      </p:pic>
    </p:spTree>
    <p:extLst>
      <p:ext uri="{BB962C8B-B14F-4D97-AF65-F5344CB8AC3E}">
        <p14:creationId xmlns:p14="http://schemas.microsoft.com/office/powerpoint/2010/main" val="1597659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87F3B-16E8-4F28-95ED-FD6FF5B3A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/>
              <a:t>469. Θραύσμα κύλικας-σκύφου. Ύστερος 6ος αι.</a:t>
            </a:r>
            <a:r>
              <a:rPr lang="en-US" sz="2800" dirty="0"/>
              <a:t> M</a:t>
            </a:r>
            <a:r>
              <a:rPr lang="el-GR" sz="2800" dirty="0"/>
              <a:t>εταπόντιο. 470. Λήκυθος Κρότωνα. 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3DE5BCB4-D0DF-46AD-8B28-AE19F3A68C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745" y="2188029"/>
            <a:ext cx="4000500" cy="364353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59B6CA-FBF1-4C3A-B25A-B58C05898D6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" name="Picture 4" descr="Metapontocupskyphos">
            <a:extLst>
              <a:ext uri="{FF2B5EF4-FFF2-40B4-BE49-F238E27FC236}">
                <a16:creationId xmlns:a16="http://schemas.microsoft.com/office/drawing/2014/main" id="{15973ED0-5D90-4B63-B33F-53C564725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20" y="2362200"/>
            <a:ext cx="3687763" cy="284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99206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FAC7A-D367-4336-B9BF-0049AB1E5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471. Λήκυθος Κρότωνα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C5B25BF-80F9-493B-BEB2-32C0C5F3B1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85239"/>
            <a:ext cx="5105400" cy="3940266"/>
          </a:xfrm>
        </p:spPr>
      </p:pic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3340F3C3-AD83-4BCE-A8AB-FE6E4ACEE4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784" y="1850934"/>
            <a:ext cx="2261616" cy="4038600"/>
          </a:xfrm>
        </p:spPr>
      </p:pic>
    </p:spTree>
    <p:extLst>
      <p:ext uri="{BB962C8B-B14F-4D97-AF65-F5344CB8AC3E}">
        <p14:creationId xmlns:p14="http://schemas.microsoft.com/office/powerpoint/2010/main" val="15721714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820EC-B5A1-4DDA-91E4-8BBF32175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/>
              <a:t>472-473. </a:t>
            </a:r>
            <a:r>
              <a:rPr lang="en-US" sz="4000" dirty="0"/>
              <a:t>Tampa. </a:t>
            </a:r>
            <a:r>
              <a:rPr lang="el-GR" sz="4000" dirty="0"/>
              <a:t>Γέλα. Κατηγορία των Υβλαίων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B971012-DAD6-4C32-B1DF-2174F57114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177" y="1828800"/>
            <a:ext cx="2970745" cy="4038600"/>
          </a:xfrm>
        </p:spPr>
      </p:pic>
      <p:pic>
        <p:nvPicPr>
          <p:cNvPr id="8" name="Picture 3" descr="TampaHyblaeaclassamph">
            <a:extLst>
              <a:ext uri="{FF2B5EF4-FFF2-40B4-BE49-F238E27FC236}">
                <a16:creationId xmlns:a16="http://schemas.microsoft.com/office/drawing/2014/main" id="{10644F42-2215-4A58-BE97-62D59080BE0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9034" y="1828800"/>
            <a:ext cx="2929231" cy="4038600"/>
          </a:xfrm>
          <a:ln/>
        </p:spPr>
      </p:pic>
    </p:spTree>
    <p:extLst>
      <p:ext uri="{BB962C8B-B14F-4D97-AF65-F5344CB8AC3E}">
        <p14:creationId xmlns:p14="http://schemas.microsoft.com/office/powerpoint/2010/main" val="10594717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71599"/>
            <a:ext cx="7391400" cy="244475"/>
          </a:xfrm>
        </p:spPr>
        <p:txBody>
          <a:bodyPr/>
          <a:lstStyle/>
          <a:p>
            <a:r>
              <a:rPr lang="el-GR" sz="3200" dirty="0"/>
              <a:t>474-475. Σικελικοί (;) αμφορείς της Ομάδας των Υβλαίων. </a:t>
            </a:r>
            <a:r>
              <a:rPr lang="fr-FR" sz="3200" dirty="0"/>
              <a:t>Cagliari.</a:t>
            </a:r>
            <a:r>
              <a:rPr lang="fr-FR" sz="4000" dirty="0"/>
              <a:t> </a:t>
            </a:r>
            <a:endParaRPr lang="el-GR" sz="4000" dirty="0"/>
          </a:p>
        </p:txBody>
      </p:sp>
      <p:pic>
        <p:nvPicPr>
          <p:cNvPr id="23556" name="Picture 4" descr="cagliarihyblaeaclass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8556" y="1831910"/>
            <a:ext cx="3271044" cy="424954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7" name="Picture 5" descr="CagliariHyblaeaClass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6400" y="1831910"/>
            <a:ext cx="2841625" cy="4229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BFB0DD-61F1-4B51-95CA-A3F20359BDD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802829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E7087-D094-44FC-8736-8AFCC71DE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476-477. Σικελικός σκύφος. Παλέρμο. Κρατηρίσκος. Αδρανόν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316165B-D76D-4AB9-87A5-462F41A0EB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2362200"/>
            <a:ext cx="4475181" cy="29718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769D6E2-970B-42E2-8905-5463148440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240276"/>
            <a:ext cx="4000500" cy="3215648"/>
          </a:xfrm>
        </p:spPr>
      </p:pic>
    </p:spTree>
    <p:extLst>
      <p:ext uri="{BB962C8B-B14F-4D97-AF65-F5344CB8AC3E}">
        <p14:creationId xmlns:p14="http://schemas.microsoft.com/office/powerpoint/2010/main" val="13759166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FCEFF-4BF6-4D38-82EF-C7C58890C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478. Κύλικες τύπου </a:t>
            </a:r>
            <a:r>
              <a:rPr lang="en-US" dirty="0" err="1"/>
              <a:t>Iato</a:t>
            </a:r>
            <a:r>
              <a:rPr lang="en-US" dirty="0"/>
              <a:t> K480</a:t>
            </a:r>
            <a:endParaRPr lang="el-GR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98EBAD0-8D18-4A68-8078-40CE07A8A0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733553"/>
            <a:ext cx="8187059" cy="436244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E5BFC2-8E4B-40EE-AE5C-E8E332AD827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584645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479-480. Μασσαλία. Σικελία</a:t>
            </a:r>
          </a:p>
        </p:txBody>
      </p:sp>
      <p:pic>
        <p:nvPicPr>
          <p:cNvPr id="109572" name="Picture 4" descr="Marseillesasko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551113"/>
            <a:ext cx="4000500" cy="2592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9575" name="Picture 7" descr="nea1 00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2495550"/>
            <a:ext cx="4000500" cy="2703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00815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481-482. Κύμη. </a:t>
            </a:r>
            <a:r>
              <a:rPr lang="fr-FR" dirty="0"/>
              <a:t>Ampurias</a:t>
            </a:r>
            <a:endParaRPr lang="el-GR" dirty="0"/>
          </a:p>
        </p:txBody>
      </p:sp>
      <p:pic>
        <p:nvPicPr>
          <p:cNvPr id="112644" name="Picture 4" descr="Cumaeasko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916113"/>
            <a:ext cx="3840163" cy="41798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46" name="Picture 6" descr="Ampuriasaskos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0200" y="2060575"/>
            <a:ext cx="5003800" cy="34369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3113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93E15-AF61-45BA-909F-0A54780C5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dirty="0"/>
              <a:t>483. Ασκός από το </a:t>
            </a:r>
            <a:r>
              <a:rPr lang="en-US" sz="3200" dirty="0"/>
              <a:t>Randazzo. </a:t>
            </a:r>
            <a:r>
              <a:rPr lang="el-GR" sz="3200" dirty="0"/>
              <a:t>Πρώιμος 5</a:t>
            </a:r>
            <a:r>
              <a:rPr lang="el-GR" sz="3200" baseline="30000" dirty="0"/>
              <a:t>ος</a:t>
            </a:r>
            <a:r>
              <a:rPr lang="el-GR" sz="3200" dirty="0"/>
              <a:t> αι.</a:t>
            </a:r>
            <a:br>
              <a:rPr lang="el-GR" sz="3200" dirty="0"/>
            </a:br>
            <a:endParaRPr lang="el-GR" sz="32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24FBC8-E7BB-4AC7-84F6-24BAC4AB1F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84" y="1447800"/>
            <a:ext cx="8077200" cy="460232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0FE1AC-3369-4031-8CEA-D4C8E13D79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97347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/>
              <a:t>484-485. Δύο σικελικοί ασκοί από το εμπόριο έργων τέχνης. </a:t>
            </a:r>
          </a:p>
        </p:txBody>
      </p:sp>
      <p:pic>
        <p:nvPicPr>
          <p:cNvPr id="24579" name="Picture 3" descr="sothebyssicilianaskos5th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133600"/>
            <a:ext cx="4176712" cy="3108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0" name="Picture 4" descr="sothebyssiciliasaskos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1997075"/>
            <a:ext cx="4000500" cy="3702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3787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4F4C1-A394-4359-A656-CED291516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379-380. Μέγαρα Υβλαία. Δίνοι της ανατολίζουσας περιόδου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3788337-1ACC-4DBD-9F46-F94C47EC7EB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905000"/>
            <a:ext cx="4101981" cy="3657600"/>
          </a:xfrm>
        </p:spPr>
      </p:pic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6C8B2130-C777-44AC-A212-B5E5E3EE2B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273" y="1600200"/>
            <a:ext cx="4426927" cy="4343400"/>
          </a:xfrm>
        </p:spPr>
      </p:pic>
    </p:spTree>
    <p:extLst>
      <p:ext uri="{BB962C8B-B14F-4D97-AF65-F5344CB8AC3E}">
        <p14:creationId xmlns:p14="http://schemas.microsoft.com/office/powerpoint/2010/main" val="32026775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486. Γερμανία, ιδ. Συλλ. Ασκός</a:t>
            </a:r>
          </a:p>
        </p:txBody>
      </p:sp>
      <p:pic>
        <p:nvPicPr>
          <p:cNvPr id="56324" name="Picture 4" descr="germanyprivatesicilianaskos45042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1828800"/>
            <a:ext cx="487997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11298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487-488. Λονδίνο. </a:t>
            </a:r>
            <a:r>
              <a:rPr lang="el-GR" dirty="0" err="1"/>
              <a:t>Ιππώνιον</a:t>
            </a:r>
            <a:r>
              <a:rPr lang="el-GR" dirty="0"/>
              <a:t>. </a:t>
            </a:r>
          </a:p>
        </p:txBody>
      </p:sp>
      <p:pic>
        <p:nvPicPr>
          <p:cNvPr id="97284" name="Picture 4" descr="Londonsicilianaskos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828192"/>
            <a:ext cx="3708325" cy="4254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7287" name="Picture 7" descr="Hipponion_Necropoli%2005_askos%20a%20siren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6709" y="2286000"/>
            <a:ext cx="4829377" cy="333888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7876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/>
              <a:t>489-490. Σικελικό θήλαστρο. Συρακούσες</a:t>
            </a:r>
            <a:r>
              <a:rPr lang="fr-FR" sz="2800" dirty="0"/>
              <a:t>. </a:t>
            </a:r>
            <a:br>
              <a:rPr lang="el-GR" sz="2800" dirty="0"/>
            </a:br>
            <a:r>
              <a:rPr lang="el-GR" sz="2800" dirty="0"/>
              <a:t>Ασκός. Γερμανία, ιδ. Συλλ.</a:t>
            </a:r>
          </a:p>
        </p:txBody>
      </p:sp>
      <p:pic>
        <p:nvPicPr>
          <p:cNvPr id="25603" name="Picture 3" descr="Sicilian5thcthilastr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1" y="2651125"/>
            <a:ext cx="4000500" cy="2393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4" name="Picture 4" descr="GermanyprivateSicilianRandazzogroupasko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2757488"/>
            <a:ext cx="4000500" cy="2181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16218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/>
              <a:t>491-492. </a:t>
            </a:r>
            <a:r>
              <a:rPr lang="el-GR" sz="4000" dirty="0" err="1"/>
              <a:t>Καμπανικός</a:t>
            </a:r>
            <a:r>
              <a:rPr lang="el-GR" sz="4000" dirty="0"/>
              <a:t> αμφορέας. Νάπολη. Αμφορέας από το </a:t>
            </a:r>
            <a:r>
              <a:rPr lang="fr-FR" sz="4000" dirty="0" err="1"/>
              <a:t>Reggio</a:t>
            </a:r>
            <a:r>
              <a:rPr lang="fr-FR" sz="4000" dirty="0"/>
              <a:t>.  </a:t>
            </a:r>
            <a:r>
              <a:rPr lang="el-GR" sz="4000" dirty="0"/>
              <a:t> </a:t>
            </a:r>
            <a:r>
              <a:rPr lang="fr-FR" sz="4000" dirty="0"/>
              <a:t> </a:t>
            </a:r>
            <a:endParaRPr lang="el-GR" sz="4000" dirty="0"/>
          </a:p>
        </p:txBody>
      </p:sp>
      <p:pic>
        <p:nvPicPr>
          <p:cNvPr id="126979" name="Picture 3" descr="naplescampanianamphor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828800"/>
            <a:ext cx="308451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6980" name="Picture 4" descr="Reggiocampaniananforapittoredellecod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0838" y="1828800"/>
            <a:ext cx="251142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829667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493-494. </a:t>
            </a:r>
            <a:r>
              <a:rPr lang="en-US" dirty="0"/>
              <a:t>Wyoming</a:t>
            </a:r>
            <a:r>
              <a:rPr lang="el-GR" dirty="0"/>
              <a:t> και </a:t>
            </a:r>
            <a:r>
              <a:rPr lang="en-US" dirty="0"/>
              <a:t>Napoli. </a:t>
            </a:r>
            <a:r>
              <a:rPr lang="fr-BE" dirty="0"/>
              <a:t>K</a:t>
            </a:r>
            <a:r>
              <a:rPr lang="el-GR" dirty="0" err="1"/>
              <a:t>αμπανικοί</a:t>
            </a:r>
            <a:r>
              <a:rPr lang="en-US" dirty="0"/>
              <a:t> </a:t>
            </a:r>
            <a:r>
              <a:rPr lang="el-GR" dirty="0"/>
              <a:t>αμφορείς με λαιμό. </a:t>
            </a:r>
            <a:endParaRPr lang="en-US" dirty="0"/>
          </a:p>
        </p:txBody>
      </p:sp>
      <p:pic>
        <p:nvPicPr>
          <p:cNvPr id="15362" name="Picture 2" descr="C:\Users\mitsos\Pictures\tyrrhenica\mesatora\archaicclassicalpottery\campanian\wyomingcampanianamphora.bm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52600"/>
            <a:ext cx="3124200" cy="435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mitsos\Pictures\tyrrhenica\mesatora\archaicclassicalpottery\campanian\NaplesCampanianamphor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828800"/>
            <a:ext cx="2608578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35235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l-GR" sz="2800" dirty="0"/>
              <a:t>495-496. </a:t>
            </a:r>
            <a:r>
              <a:rPr lang="fr-FR" sz="2800" dirty="0"/>
              <a:t>Barcelona</a:t>
            </a:r>
            <a:r>
              <a:rPr lang="el-GR" sz="2800" dirty="0"/>
              <a:t> - Λονδίνο</a:t>
            </a:r>
            <a:r>
              <a:rPr lang="fr-FR" sz="2800" dirty="0"/>
              <a:t>. </a:t>
            </a:r>
            <a:r>
              <a:rPr lang="el-GR" sz="2800" dirty="0"/>
              <a:t>Αμφορείς καμπανικού εργαστηρίου</a:t>
            </a:r>
            <a:br>
              <a:rPr lang="el-GR" sz="2800" dirty="0"/>
            </a:br>
            <a:endParaRPr lang="el-GR" sz="28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F941E93-0B04-4506-80B8-6CE0AD9CE5D5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295400"/>
            <a:ext cx="3088432" cy="4854043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F4AF5-6EE6-4183-A4E4-E61AFEE271B6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" name="Picture 4" descr="Barcelonacampanianamphora2">
            <a:extLst>
              <a:ext uri="{FF2B5EF4-FFF2-40B4-BE49-F238E27FC236}">
                <a16:creationId xmlns:a16="http://schemas.microsoft.com/office/drawing/2014/main" id="{48C4D52C-45F3-4237-8FA0-5C84E989A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95196"/>
            <a:ext cx="3088432" cy="421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15469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961D3-E14A-4C25-A5E7-954B4438DA5F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l-GR" sz="2800" dirty="0"/>
              <a:t>497. Καμπανικός μελανόμορφος από το </a:t>
            </a:r>
            <a:r>
              <a:rPr lang="en-US" sz="2800" dirty="0" err="1"/>
              <a:t>Pontecagnano</a:t>
            </a:r>
            <a:r>
              <a:rPr lang="el-GR" sz="2800" dirty="0"/>
              <a:t>. Λήκυθος από τη </a:t>
            </a:r>
            <a:r>
              <a:rPr lang="en-US" sz="2800" dirty="0"/>
              <a:t>Sala </a:t>
            </a:r>
            <a:r>
              <a:rPr lang="en-US" sz="2800" dirty="0" err="1"/>
              <a:t>Consilina</a:t>
            </a:r>
            <a:br>
              <a:rPr lang="el-GR" sz="2800" dirty="0"/>
            </a:br>
            <a:endParaRPr lang="el-GR" sz="28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2B72684-C268-46FC-A1B3-CAAC44C149F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52" y="1524000"/>
            <a:ext cx="2039798" cy="4515693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8E54D5E-FE45-4F1C-B22D-D3283C5AD769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09288"/>
            <a:ext cx="2532032" cy="3485437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1155A69E-607B-4CB6-A15A-F830114C4653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289" y="1524000"/>
            <a:ext cx="2571671" cy="1943100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DA96B13C-BEB3-4DF6-BC38-E196F38141A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738" y="3797397"/>
            <a:ext cx="2543715" cy="1943100"/>
          </a:xfrm>
        </p:spPr>
      </p:pic>
    </p:spTree>
    <p:extLst>
      <p:ext uri="{BB962C8B-B14F-4D97-AF65-F5344CB8AC3E}">
        <p14:creationId xmlns:p14="http://schemas.microsoft.com/office/powerpoint/2010/main" val="173949867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5B8BF-8DE3-4270-99A7-204335986114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l-GR" dirty="0"/>
              <a:t>498-499. Πελίκη. </a:t>
            </a:r>
            <a:r>
              <a:rPr lang="en-US" dirty="0" err="1"/>
              <a:t>Pontecagnano</a:t>
            </a:r>
            <a:endParaRPr lang="el-GR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5E96629-0501-41FB-B017-FB194DC899CA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270" y="1858508"/>
            <a:ext cx="3450779" cy="3946525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6B33DAE-79BD-40A2-A31E-CCF03F092F9F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97" y="1798637"/>
            <a:ext cx="3673736" cy="4068763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962A52E-C8C5-48BB-9FE6-C24EDD853645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174C3C-C49F-4D1A-AE7B-DFFF1A7868A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942153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C400-0D4C-4758-A788-1546F1BBF0EA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l-GR" sz="3600" dirty="0"/>
              <a:t>500-501. Υδρίες από την </a:t>
            </a:r>
            <a:r>
              <a:rPr lang="en-US" sz="3600" dirty="0"/>
              <a:t>Oria </a:t>
            </a:r>
            <a:r>
              <a:rPr lang="el-GR" sz="3600" dirty="0"/>
              <a:t>και το </a:t>
            </a:r>
            <a:r>
              <a:rPr lang="en-US" sz="3600" dirty="0"/>
              <a:t>Lecce</a:t>
            </a:r>
            <a:endParaRPr lang="el-GR" sz="36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B2EDA9A-B354-4E75-91BF-403E27B7F41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56" y="1676400"/>
            <a:ext cx="4399644" cy="2920861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EF9A6E7-162D-4894-BC82-612AB53CF1FF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631" y="2819400"/>
            <a:ext cx="4213689" cy="2769293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2160EEE-B90A-4D0D-A29A-1EE3DB8C9342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8CCBD1-1217-41AF-A911-0C2C6DA692A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0832586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4C28A-C787-4906-94B4-46C5822287D8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l-GR" dirty="0"/>
              <a:t>502-504. </a:t>
            </a:r>
            <a:r>
              <a:rPr lang="en-US" dirty="0"/>
              <a:t>Bari. </a:t>
            </a:r>
            <a:r>
              <a:rPr lang="en-US" dirty="0" err="1"/>
              <a:t>Gioia</a:t>
            </a:r>
            <a:r>
              <a:rPr lang="en-US" dirty="0"/>
              <a:t> del Colle. Lecce</a:t>
            </a:r>
            <a:endParaRPr lang="el-GR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1402D27-3BD8-4744-BF3E-25DB1BE4415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52" y="1832759"/>
            <a:ext cx="3429000" cy="4343970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156B5D5-6490-4C6B-8580-BADE19A26246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312" y="1890226"/>
            <a:ext cx="2605950" cy="4179971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1025907A-A086-4CAE-A4E2-DFC68A3662A3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922" y="1945007"/>
            <a:ext cx="2542418" cy="4070408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549D6E-83C0-4C0C-8D78-8542B44565A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92225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381</a:t>
            </a:r>
            <a:r>
              <a:rPr lang="en-US" sz="2400" dirty="0"/>
              <a:t>. </a:t>
            </a:r>
            <a:r>
              <a:rPr lang="el-GR" sz="2400" dirty="0"/>
              <a:t>Σικελικός πίθος από τα Μέγαρα Υβλαία. Λούβρο. 650 </a:t>
            </a:r>
            <a:r>
              <a:rPr lang="el-GR" sz="2400" dirty="0" err="1"/>
              <a:t>π.Χ.</a:t>
            </a:r>
            <a:r>
              <a:rPr lang="el-GR" sz="2400" dirty="0"/>
              <a:t> </a:t>
            </a:r>
          </a:p>
        </p:txBody>
      </p:sp>
      <p:pic>
        <p:nvPicPr>
          <p:cNvPr id="106499" name="Picture 3" descr="Mathima 0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143000"/>
            <a:ext cx="4038600" cy="56154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6500" name="Picture 4" descr="Louvrepithos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0" y="2013969"/>
            <a:ext cx="4435428" cy="267765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797344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A3E86-8313-47DE-BE46-ED81338788DA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l-GR" dirty="0"/>
              <a:t>505. Ταφικά σύνολα. </a:t>
            </a:r>
            <a:r>
              <a:rPr lang="en-US" dirty="0" err="1"/>
              <a:t>Rutigliano</a:t>
            </a:r>
            <a:r>
              <a:rPr lang="en-US" dirty="0"/>
              <a:t> - Bari</a:t>
            </a:r>
            <a:endParaRPr lang="el-GR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7BEF962-CDEB-48B7-BFBA-401EC8E001E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19" y="2107163"/>
            <a:ext cx="4292081" cy="3433665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D1E030E-2EB8-4A50-82B6-6EAE2CF8BF3F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28934"/>
            <a:ext cx="4515181" cy="3621833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6B0D49-A656-4EA5-B4C4-7006D2C0AEB2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2C1B5A-F5D6-4472-8D08-467E48EE521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297107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dirty="0"/>
              <a:t>506-507. </a:t>
            </a:r>
            <a:r>
              <a:rPr lang="el-GR" sz="3200" dirty="0" err="1"/>
              <a:t>Απουληϊκός</a:t>
            </a:r>
            <a:r>
              <a:rPr lang="el-GR" sz="3200" dirty="0"/>
              <a:t> μελανόμορφος κρατήρας από το </a:t>
            </a:r>
            <a:r>
              <a:rPr lang="fr-FR" sz="3200" dirty="0" err="1"/>
              <a:t>Rutiglano</a:t>
            </a:r>
            <a:r>
              <a:rPr lang="el-GR" sz="3200" dirty="0"/>
              <a:t>. Πρώιμος 5ος αι. Τάρας</a:t>
            </a:r>
          </a:p>
        </p:txBody>
      </p:sp>
      <p:pic>
        <p:nvPicPr>
          <p:cNvPr id="129027" name="Picture 3" descr="TarantoapulianBF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813" y="1828800"/>
            <a:ext cx="374967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9028" name="Picture 4" descr="TarantoapulianBF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2663" y="1828800"/>
            <a:ext cx="378777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698119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F81CE-1A9E-46EA-9E02-7CBF4D3C962B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l-GR" dirty="0"/>
              <a:t>508-509. Κρατήρας από το </a:t>
            </a:r>
            <a:r>
              <a:rPr lang="en-US" dirty="0"/>
              <a:t>Bari</a:t>
            </a:r>
            <a:endParaRPr lang="el-GR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0AEA3D0-21FE-40EC-8E33-61A24789C83C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76400"/>
            <a:ext cx="3505200" cy="4431762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59899D5-039C-48D8-85C0-33D63CCBD621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122" y="1694284"/>
            <a:ext cx="3429000" cy="4335420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067B8B-6C99-4448-A51A-CB44EAC24DD4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88B61A-3411-4199-9345-7DA0F4C3568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8893328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3678C-D5EB-40B9-B05E-2A74070386AF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l-GR" dirty="0"/>
              <a:t>510-511. </a:t>
            </a:r>
            <a:r>
              <a:rPr lang="fr-FR" dirty="0"/>
              <a:t>Lecce. </a:t>
            </a:r>
            <a:r>
              <a:rPr lang="el-GR" dirty="0"/>
              <a:t>Απουλικός κρατήρας από το </a:t>
            </a:r>
            <a:r>
              <a:rPr lang="fr-FR" dirty="0" err="1"/>
              <a:t>Cavallino</a:t>
            </a:r>
            <a:r>
              <a:rPr lang="fr-FR" dirty="0"/>
              <a:t>.</a:t>
            </a:r>
            <a:endParaRPr lang="el-GR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CADA62C-248C-41A2-AD16-67C90E17C673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01FE5B-DB1F-4E0F-8014-3A00BDCBDB0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300A83A-628F-44FD-A3F2-A5A3ECB0DE8D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899688"/>
            <a:ext cx="3252292" cy="4120111"/>
          </a:xfrm>
        </p:spPr>
      </p:pic>
      <p:pic>
        <p:nvPicPr>
          <p:cNvPr id="9" name="Picture 3" descr="cavallinoLecceapulianBFkrater">
            <a:extLst>
              <a:ext uri="{FF2B5EF4-FFF2-40B4-BE49-F238E27FC236}">
                <a16:creationId xmlns:a16="http://schemas.microsoft.com/office/drawing/2014/main" id="{4A6C8AB4-2F36-4E03-B349-8AA33B0423CF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1476" y="1856792"/>
            <a:ext cx="3637934" cy="419099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014368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D832A-6429-4052-9E85-0D3432F0C5F9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l-GR" dirty="0"/>
              <a:t>512-513. Κρατήρας από το </a:t>
            </a:r>
            <a:r>
              <a:rPr lang="en-US" dirty="0"/>
              <a:t>Bari</a:t>
            </a:r>
            <a:endParaRPr lang="el-GR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2D67F98-3887-4E1C-840A-E818C6419490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811854"/>
            <a:ext cx="3285401" cy="4055545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5E66AEA-9F22-42FA-9B09-2F2D22708354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2EADBD-6B03-4AB4-B2D3-42548A00671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CA8B30C5-7683-4A68-B381-9DCAA925AC00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16" y="1774532"/>
            <a:ext cx="4000500" cy="4155745"/>
          </a:xfrm>
        </p:spPr>
      </p:pic>
    </p:spTree>
    <p:extLst>
      <p:ext uri="{BB962C8B-B14F-4D97-AF65-F5344CB8AC3E}">
        <p14:creationId xmlns:p14="http://schemas.microsoft.com/office/powerpoint/2010/main" val="370026805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/>
              <a:t>514-515. Βοστώνη. </a:t>
            </a:r>
            <a:r>
              <a:rPr lang="el-GR" sz="4000" dirty="0" err="1"/>
              <a:t>Απουλικός</a:t>
            </a:r>
            <a:r>
              <a:rPr lang="el-GR" sz="4000" dirty="0"/>
              <a:t> μελανόμορφος κρατήρας</a:t>
            </a:r>
          </a:p>
        </p:txBody>
      </p:sp>
      <p:pic>
        <p:nvPicPr>
          <p:cNvPr id="130052" name="Picture 4" descr="BostonapulianBFkrater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1989138"/>
            <a:ext cx="4038600" cy="3951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7BE867-57C6-4FAF-AB44-768B8B8488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82" y="1817914"/>
            <a:ext cx="3556518" cy="4162561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882DE0-E5DD-4F5B-81B8-9A6B9207B0A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Picture 4" descr="BostonapulianBFkrater2">
            <a:extLst>
              <a:ext uri="{FF2B5EF4-FFF2-40B4-BE49-F238E27FC236}">
                <a16:creationId xmlns:a16="http://schemas.microsoft.com/office/drawing/2014/main" id="{F1E11DDD-0168-4792-8C58-45AEEAA83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738" y="2141538"/>
            <a:ext cx="4038600" cy="395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79159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9925D-E8FF-4244-AECD-3A799EDB8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516-517. Ιδ. Συλλ. Αμφορέας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1D0A100-B589-43DC-BE65-31330EADE3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76723"/>
            <a:ext cx="3200400" cy="4416553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C0EDDC4-7FB0-4F05-B3A7-11B013ECE3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2" y="1752600"/>
            <a:ext cx="2866988" cy="4265328"/>
          </a:xfrm>
        </p:spPr>
      </p:pic>
    </p:spTree>
    <p:extLst>
      <p:ext uri="{BB962C8B-B14F-4D97-AF65-F5344CB8AC3E}">
        <p14:creationId xmlns:p14="http://schemas.microsoft.com/office/powerpoint/2010/main" val="273130244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49D8A-465E-4535-A3D1-53A57ACFF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518-519. Υδρία και αμφορέας Νάπολης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CA77FAC-BFF8-4231-97DE-4513E6D83F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853682"/>
            <a:ext cx="3048000" cy="4038600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E142B27-4CA3-498A-BFDC-518F0E6C2A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45" y="1944410"/>
            <a:ext cx="3819048" cy="3857143"/>
          </a:xfrm>
        </p:spPr>
      </p:pic>
    </p:spTree>
    <p:extLst>
      <p:ext uri="{BB962C8B-B14F-4D97-AF65-F5344CB8AC3E}">
        <p14:creationId xmlns:p14="http://schemas.microsoft.com/office/powerpoint/2010/main" val="229992848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/>
              <a:t>520. </a:t>
            </a:r>
            <a:r>
              <a:rPr lang="fr-FR" sz="4000" dirty="0"/>
              <a:t>Lecce. </a:t>
            </a:r>
            <a:r>
              <a:rPr lang="el-GR" sz="4000" dirty="0"/>
              <a:t>Αγγεία του ύστερου 8ου αι. από την </a:t>
            </a:r>
            <a:r>
              <a:rPr lang="fr-FR" sz="4000" dirty="0"/>
              <a:t>Rocca. </a:t>
            </a:r>
            <a:endParaRPr lang="el-GR" sz="4000" dirty="0"/>
          </a:p>
        </p:txBody>
      </p:sp>
      <p:pic>
        <p:nvPicPr>
          <p:cNvPr id="29699" name="Picture 3" descr="Lecceroca8thcenturyvase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917700"/>
            <a:ext cx="7180263" cy="3603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547189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/>
              <a:t>521-522. </a:t>
            </a:r>
            <a:r>
              <a:rPr lang="fr-FR" sz="4000" dirty="0"/>
              <a:t>Lecce. </a:t>
            </a:r>
            <a:r>
              <a:rPr lang="el-GR" sz="4000" dirty="0"/>
              <a:t>Γεωμετρικά αγγεία από την </a:t>
            </a:r>
            <a:r>
              <a:rPr lang="fr-FR" sz="4000" dirty="0"/>
              <a:t>Roca. </a:t>
            </a:r>
            <a:r>
              <a:rPr lang="el-GR" sz="4000" dirty="0"/>
              <a:t>8ος αι. </a:t>
            </a:r>
          </a:p>
        </p:txBody>
      </p:sp>
      <p:pic>
        <p:nvPicPr>
          <p:cNvPr id="30723" name="Picture 3" descr="Lecceroca8thcenturyvas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844675"/>
            <a:ext cx="3986212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4" name="Picture 4" descr="lecceRocalate8thcenturybrocc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1836738"/>
            <a:ext cx="4000500" cy="4022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0135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1800" dirty="0"/>
              <a:t>382</a:t>
            </a:r>
            <a:r>
              <a:rPr lang="en-US" sz="1800" dirty="0"/>
              <a:t>. </a:t>
            </a:r>
            <a:r>
              <a:rPr lang="el-GR" sz="1800" dirty="0"/>
              <a:t>Βασιλεία. Πίθος από τα Μέγαρα Υβλαία (;) με μυθολογικές παραστάσεις</a:t>
            </a:r>
          </a:p>
        </p:txBody>
      </p:sp>
      <p:pic>
        <p:nvPicPr>
          <p:cNvPr id="107523" name="Picture 3" descr="LudwigMegarastamnos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676400"/>
            <a:ext cx="4281522" cy="3581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7524" name="Picture 4" descr="LudwigMegarastamnos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695955"/>
            <a:ext cx="4249396" cy="363804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034110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/>
              <a:t>523. Καλαβρία. </a:t>
            </a:r>
            <a:r>
              <a:rPr lang="el-GR" sz="4000" dirty="0" err="1"/>
              <a:t>Υπογεωμετρικό</a:t>
            </a:r>
            <a:r>
              <a:rPr lang="el-GR" sz="4000" dirty="0"/>
              <a:t> αγγείο</a:t>
            </a:r>
          </a:p>
        </p:txBody>
      </p:sp>
      <p:pic>
        <p:nvPicPr>
          <p:cNvPr id="123908" name="Picture 4" descr="Calabriageometricju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0300" y="1828800"/>
            <a:ext cx="4418013" cy="40386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930875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dirty="0"/>
              <a:t>524. </a:t>
            </a:r>
            <a:r>
              <a:rPr lang="en-US" sz="2400" dirty="0"/>
              <a:t>Bari. </a:t>
            </a:r>
            <a:r>
              <a:rPr lang="el-GR" sz="2400" dirty="0" err="1"/>
              <a:t>Υπογεωμετρικό</a:t>
            </a:r>
            <a:r>
              <a:rPr lang="el-GR" sz="2400" dirty="0"/>
              <a:t> αγγείο από την </a:t>
            </a:r>
            <a:r>
              <a:rPr lang="fr-FR" sz="2400" dirty="0" err="1"/>
              <a:t>Canosa</a:t>
            </a:r>
            <a:r>
              <a:rPr lang="fr-FR" sz="2400" dirty="0"/>
              <a:t>. </a:t>
            </a:r>
            <a:r>
              <a:rPr lang="el-GR" sz="2400" dirty="0"/>
              <a:t>6ος αι. 525. Πευκετικός κύαθος. </a:t>
            </a:r>
            <a:r>
              <a:rPr lang="fr-FR" sz="2400" dirty="0"/>
              <a:t>Milan A99701327. </a:t>
            </a:r>
            <a:endParaRPr lang="el-GR" sz="2400" dirty="0"/>
          </a:p>
        </p:txBody>
      </p:sp>
      <p:pic>
        <p:nvPicPr>
          <p:cNvPr id="31747" name="Picture 3" descr="BariOtrantocansosavasesubgeom6th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9475" y="1828800"/>
            <a:ext cx="330835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8" name="Picture 4" descr="MilanA99701327peucetianattingitoio6th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75250" y="1828800"/>
            <a:ext cx="302260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886659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2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/>
              <a:t>526-527. Γενεύη, ιδ. Συλλ. </a:t>
            </a:r>
            <a:r>
              <a:rPr lang="el-GR" sz="4000" dirty="0" err="1"/>
              <a:t>Μεσσαπικά</a:t>
            </a:r>
            <a:r>
              <a:rPr lang="el-GR" sz="4000" dirty="0"/>
              <a:t> αγγεία</a:t>
            </a:r>
          </a:p>
        </p:txBody>
      </p:sp>
      <p:pic>
        <p:nvPicPr>
          <p:cNvPr id="115716" name="Picture 4" descr="messapianvase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349500"/>
            <a:ext cx="4859338" cy="3990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5719" name="Picture 7" descr="imagesCAKJ25S3dauniankyathos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4638" y="2133600"/>
            <a:ext cx="3789362" cy="4319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590059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528-529. </a:t>
            </a:r>
            <a:r>
              <a:rPr lang="el-GR" dirty="0" err="1"/>
              <a:t>Μεσσαπικά</a:t>
            </a:r>
            <a:r>
              <a:rPr lang="el-GR" dirty="0"/>
              <a:t> αγγεία</a:t>
            </a:r>
          </a:p>
        </p:txBody>
      </p:sp>
      <p:pic>
        <p:nvPicPr>
          <p:cNvPr id="119812" name="Picture 4" descr="Genevaprivatemessapianaskos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300288"/>
            <a:ext cx="4000500" cy="30940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9815" name="Picture 7" descr="iapygianvase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2046288"/>
            <a:ext cx="4000500" cy="3603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688923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/>
              <a:t>270. </a:t>
            </a:r>
            <a:r>
              <a:rPr lang="en-US" sz="4000" dirty="0"/>
              <a:t>Ticino, </a:t>
            </a:r>
            <a:r>
              <a:rPr lang="el-GR" sz="4000" dirty="0"/>
              <a:t>ιδ. Συλλ. Κρατήρας από την </a:t>
            </a:r>
            <a:r>
              <a:rPr lang="fr-FR" sz="4000" dirty="0" err="1"/>
              <a:t>Francavilla</a:t>
            </a:r>
            <a:r>
              <a:rPr lang="fr-FR" sz="4000" dirty="0"/>
              <a:t> </a:t>
            </a:r>
            <a:r>
              <a:rPr lang="fr-FR" sz="4000" dirty="0" err="1"/>
              <a:t>Maritima</a:t>
            </a:r>
            <a:r>
              <a:rPr lang="fr-FR" sz="4000" dirty="0"/>
              <a:t>. </a:t>
            </a:r>
            <a:r>
              <a:rPr lang="el-GR" sz="4000" dirty="0"/>
              <a:t>7ος αι. </a:t>
            </a:r>
          </a:p>
        </p:txBody>
      </p:sp>
      <p:pic>
        <p:nvPicPr>
          <p:cNvPr id="39939" name="Picture 3" descr="PrivatecollfrancavillaTicinodinos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900363"/>
            <a:ext cx="4000500" cy="18938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40" name="Picture 4" descr="PrivatecollFrancavilladinos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2212975"/>
            <a:ext cx="4000500" cy="3268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454880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271a, b. </a:t>
            </a:r>
            <a:r>
              <a:rPr lang="fr-FR" sz="2800" dirty="0" err="1"/>
              <a:t>Taranto</a:t>
            </a:r>
            <a:r>
              <a:rPr lang="fr-FR" sz="2800" dirty="0"/>
              <a:t>, </a:t>
            </a:r>
            <a:br>
              <a:rPr lang="el-GR" sz="2800" dirty="0"/>
            </a:br>
            <a:r>
              <a:rPr lang="fr-FR" sz="2800" dirty="0" err="1"/>
              <a:t>Canetone</a:t>
            </a:r>
            <a:r>
              <a:rPr lang="fr-FR" sz="2800" dirty="0"/>
              <a:t>. </a:t>
            </a:r>
            <a:br>
              <a:rPr lang="fr-FR" sz="2800" dirty="0"/>
            </a:br>
            <a:r>
              <a:rPr lang="el-GR" sz="2800" dirty="0"/>
              <a:t>Βερολίνο </a:t>
            </a:r>
            <a:r>
              <a:rPr lang="fr-FR" sz="2800" dirty="0"/>
              <a:t>F 3912. </a:t>
            </a:r>
            <a:endParaRPr lang="el-GR" sz="2800" dirty="0"/>
          </a:p>
        </p:txBody>
      </p:sp>
      <p:pic>
        <p:nvPicPr>
          <p:cNvPr id="33795" name="Picture 3" descr="berlinf3912b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404813"/>
            <a:ext cx="3916362" cy="27543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6" name="Picture 4" descr="berlinF3912tazza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3348038"/>
            <a:ext cx="3744913" cy="2660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7" name="Picture 5" descr="TarantoCanetonecropolisearly6th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060575"/>
            <a:ext cx="4000500" cy="3897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422600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27</a:t>
            </a:r>
            <a:r>
              <a:rPr lang="en-US" dirty="0"/>
              <a:t>2</a:t>
            </a:r>
            <a:r>
              <a:rPr lang="el-GR" dirty="0"/>
              <a:t>. </a:t>
            </a:r>
            <a:r>
              <a:rPr lang="fr-FR" dirty="0"/>
              <a:t>T</a:t>
            </a:r>
            <a:r>
              <a:rPr lang="el-GR" dirty="0" err="1"/>
              <a:t>άραντας</a:t>
            </a:r>
            <a:endParaRPr lang="el-GR" dirty="0"/>
          </a:p>
        </p:txBody>
      </p:sp>
      <p:pic>
        <p:nvPicPr>
          <p:cNvPr id="117764" name="Picture 4" descr="Tarantolocalvase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0663" y="1828800"/>
            <a:ext cx="623887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821342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dirty="0"/>
              <a:t>27</a:t>
            </a:r>
            <a:r>
              <a:rPr lang="en-US" sz="2400" dirty="0"/>
              <a:t>3</a:t>
            </a:r>
            <a:r>
              <a:rPr lang="el-GR" sz="2400" baseline="30000" dirty="0"/>
              <a:t>α</a:t>
            </a:r>
            <a:r>
              <a:rPr lang="el-GR" sz="2400" dirty="0"/>
              <a:t>. </a:t>
            </a:r>
            <a:r>
              <a:rPr lang="fr-FR" sz="2400" dirty="0"/>
              <a:t>Lecce. </a:t>
            </a:r>
            <a:r>
              <a:rPr lang="el-GR" sz="2400" dirty="0"/>
              <a:t>Αγγείο από την </a:t>
            </a:r>
            <a:r>
              <a:rPr lang="el-GR" sz="2400" dirty="0" err="1"/>
              <a:t>Δαυνία</a:t>
            </a:r>
            <a:r>
              <a:rPr lang="el-GR" sz="2400" dirty="0"/>
              <a:t>. 6ος αι. β. </a:t>
            </a:r>
            <a:r>
              <a:rPr lang="el-GR" sz="2400" dirty="0" err="1"/>
              <a:t>Ιαπυγικό</a:t>
            </a:r>
            <a:r>
              <a:rPr lang="el-GR" sz="2400" dirty="0"/>
              <a:t> αγγείο</a:t>
            </a:r>
            <a:br>
              <a:rPr lang="el-GR" sz="2400" dirty="0"/>
            </a:br>
            <a:endParaRPr lang="el-GR" sz="2400" dirty="0"/>
          </a:p>
        </p:txBody>
      </p:sp>
      <p:pic>
        <p:nvPicPr>
          <p:cNvPr id="87044" name="Picture 4" descr="iapygianvase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2133600"/>
            <a:ext cx="3606754" cy="376330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Content Placeholder 3" descr="leccedaunianvas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2286000"/>
            <a:ext cx="4703762" cy="302410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692180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/>
              <a:t>27</a:t>
            </a:r>
            <a:r>
              <a:rPr lang="en-US" sz="4000" dirty="0"/>
              <a:t>4</a:t>
            </a:r>
            <a:r>
              <a:rPr lang="el-GR" sz="4000" dirty="0"/>
              <a:t>, </a:t>
            </a:r>
            <a:r>
              <a:rPr lang="el-GR" sz="4000" dirty="0" err="1"/>
              <a:t>Μεσσαπικά</a:t>
            </a:r>
            <a:r>
              <a:rPr lang="el-GR" sz="4000" dirty="0"/>
              <a:t> αγγεία. 6ος αι. </a:t>
            </a:r>
            <a:r>
              <a:rPr lang="fr-FR" sz="4000" dirty="0"/>
              <a:t>Lecce. </a:t>
            </a:r>
            <a:r>
              <a:rPr lang="el-GR" sz="4000" dirty="0"/>
              <a:t>Αγγείο του 6ου αι. </a:t>
            </a:r>
            <a:r>
              <a:rPr lang="en-US" sz="4000" dirty="0" err="1"/>
              <a:t>Sala</a:t>
            </a:r>
            <a:r>
              <a:rPr lang="en-US" sz="4000" dirty="0"/>
              <a:t> </a:t>
            </a:r>
            <a:r>
              <a:rPr lang="en-US" sz="4000" dirty="0" err="1"/>
              <a:t>Consilina</a:t>
            </a:r>
            <a:endParaRPr lang="el-GR" sz="4000" dirty="0"/>
          </a:p>
        </p:txBody>
      </p:sp>
      <p:pic>
        <p:nvPicPr>
          <p:cNvPr id="84996" name="Picture 4" descr="Suisseprivatemessapianoll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430463"/>
            <a:ext cx="4000500" cy="28336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4999" name="Picture 7" descr="MateraPomaricoVecchioprochou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1981200"/>
            <a:ext cx="4000500" cy="3733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183918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/>
              <a:t>275. Bari. Lecce</a:t>
            </a:r>
            <a:r>
              <a:rPr lang="el-GR" sz="4000" dirty="0"/>
              <a:t>. </a:t>
            </a:r>
            <a:r>
              <a:rPr lang="fr-FR" sz="4000" dirty="0" err="1"/>
              <a:t>Trozzelle</a:t>
            </a:r>
            <a:r>
              <a:rPr lang="fr-FR" sz="4000" dirty="0"/>
              <a:t> </a:t>
            </a:r>
            <a:r>
              <a:rPr lang="el-GR" sz="4000" dirty="0"/>
              <a:t>6ου αι. </a:t>
            </a:r>
          </a:p>
        </p:txBody>
      </p:sp>
      <p:pic>
        <p:nvPicPr>
          <p:cNvPr id="34819" name="Picture 3" descr="Baritrozzela6th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844675"/>
            <a:ext cx="362902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0" name="Picture 4" descr="Leccemessapian6th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263" y="1989138"/>
            <a:ext cx="3314700" cy="3816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5506504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Εκλεπτισμένο">
  <a:themeElements>
    <a:clrScheme name="Εκλεπτισμένο 1">
      <a:dk1>
        <a:srgbClr val="666633"/>
      </a:dk1>
      <a:lt1>
        <a:srgbClr val="FFFFFF"/>
      </a:lt1>
      <a:dk2>
        <a:srgbClr val="000000"/>
      </a:dk2>
      <a:lt2>
        <a:srgbClr val="FFFFFF"/>
      </a:lt2>
      <a:accent1>
        <a:srgbClr val="666699"/>
      </a:accent1>
      <a:accent2>
        <a:srgbClr val="990000"/>
      </a:accent2>
      <a:accent3>
        <a:srgbClr val="AAAAAA"/>
      </a:accent3>
      <a:accent4>
        <a:srgbClr val="DADADA"/>
      </a:accent4>
      <a:accent5>
        <a:srgbClr val="B8B8CA"/>
      </a:accent5>
      <a:accent6>
        <a:srgbClr val="8A0000"/>
      </a:accent6>
      <a:hlink>
        <a:srgbClr val="999900"/>
      </a:hlink>
      <a:folHlink>
        <a:srgbClr val="FFFFFF"/>
      </a:folHlink>
    </a:clrScheme>
    <a:fontScheme name="Εκλεπτισμένο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Εκλεπτισμένο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Εκλεπτισμένο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Εκλεπτισμένο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Εκλεπτισμένο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Εκλεπτισμένο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Εκλεπτισμένο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Εκλεπτισμένο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Προεπιλεγμένη σχεδίαση">
  <a:themeElements>
    <a:clrScheme name="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Προεπιλεγμένη σχεδίαση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1113</Words>
  <Application>Microsoft Office PowerPoint</Application>
  <PresentationFormat>On-screen Show (4:3)</PresentationFormat>
  <Paragraphs>112</Paragraphs>
  <Slides>103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103</vt:i4>
      </vt:variant>
    </vt:vector>
  </HeadingPairs>
  <TitlesOfParts>
    <vt:vector size="110" baseType="lpstr">
      <vt:lpstr>Arial</vt:lpstr>
      <vt:lpstr>Calibri</vt:lpstr>
      <vt:lpstr>Times New Roman</vt:lpstr>
      <vt:lpstr>Wingdings</vt:lpstr>
      <vt:lpstr>Θέμα του Office</vt:lpstr>
      <vt:lpstr>Εκλεπτισμένο</vt:lpstr>
      <vt:lpstr>Προεπιλεγμένη σχεδίαση</vt:lpstr>
      <vt:lpstr>Κεραμική</vt:lpstr>
      <vt:lpstr>Ανατολίζουσα περίοδος</vt:lpstr>
      <vt:lpstr>Χαρακτηριστικά</vt:lpstr>
      <vt:lpstr>375. Συρακούσες. Κρατήρας των μέσων του 7ου αι. π.Χ. από το νεκροταφείο στο Fusco. </vt:lpstr>
      <vt:lpstr>376. Θραύσμα πολύχρωμου δίνου από τα Μέγαρα Υβλαία. Συρακούσες. 377. Σικελικός δίνος. </vt:lpstr>
      <vt:lpstr>378. Μέγαρα Υβλαία. Δίνος της ανατολίζουσας περιόδου</vt:lpstr>
      <vt:lpstr>379-380. Μέγαρα Υβλαία. Δίνοι της ανατολίζουσας περιόδου</vt:lpstr>
      <vt:lpstr>381. Σικελικός πίθος από τα Μέγαρα Υβλαία. Λούβρο. 650 π.Χ. </vt:lpstr>
      <vt:lpstr>382. Βασιλεία. Πίθος από τα Μέγαρα Υβλαία (;) με μυθολογικές παραστάσεις</vt:lpstr>
      <vt:lpstr>383. Σικελικός δίνος Γέλας. 7ος αι. π.Χ. </vt:lpstr>
      <vt:lpstr>384-385. Μεταπόντιον. Δίνος και πιθος από τα Incoronata. </vt:lpstr>
      <vt:lpstr>386. Κοτύλη από το Pontecagnano. 387. Δίνος από τη Γέλα. 620 π.Χ.</vt:lpstr>
      <vt:lpstr>388. Δίνος από τον Ακράγαντα. </vt:lpstr>
      <vt:lpstr>389. Θραύσμα κοτύλης του Ζωγράφου του Saturo. 600 π.Χ. Τάρας</vt:lpstr>
      <vt:lpstr>390. Μεταπόντιον. Περριραντήριο κορινθιακού τύπου από το San Biagio</vt:lpstr>
      <vt:lpstr>Αρχαϊκή κεραμική</vt:lpstr>
      <vt:lpstr>391. Χαλκιδικός κρατήρας Ζωγράφου των Επιγραφών από το Vulci. Würzburg. </vt:lpstr>
      <vt:lpstr>392-393. Κρατήρες Λονδίνου και Βατικανού </vt:lpstr>
      <vt:lpstr>394. Κρατήρας Βρυξελλών</vt:lpstr>
      <vt:lpstr>395-396. Ζωγράφος των Επιγραφών. Malibu. </vt:lpstr>
      <vt:lpstr>397-398. Αμφορέας Μαλιμπού</vt:lpstr>
      <vt:lpstr>213. Χαλκιδικός αμφορέας του Ζωγράφου των Επιγραφών από το Vulci. Παρίσι, Cab. Méd. </vt:lpstr>
      <vt:lpstr>402-403. Λονδίνο. Αμφορέας του Ζωγράφου των Επιγραφών</vt:lpstr>
      <vt:lpstr>404. Χαμένος αμφορέας του Ζ. των Επιγραφών</vt:lpstr>
      <vt:lpstr>405-406. Αμφορέας-ψυκτήρας του Ζωγράφου των Επιγραφών. Ρώμη, Villa Giulia. </vt:lpstr>
      <vt:lpstr>407-408. Υδρία. Ζωγράφος των Επιγραφώv. Μόναχο. Δίας και Τυφώνας, Πηλέας και Αταλάντη.  </vt:lpstr>
      <vt:lpstr>409-410. Μελβούρνη. Αμφορέας του Ζωγράφου των Επιγραφών   </vt:lpstr>
      <vt:lpstr>411. Δίνος. Φλωρεντία. Ζ. των Επιγραφών</vt:lpstr>
      <vt:lpstr>412. Χαλκιδική οινοχόη. Φλωρεντία 413. Χαλκιδικός αμφορέας. Νέα Υόρκη. </vt:lpstr>
      <vt:lpstr>414-415. Νέα Υόρκη. Μόναχο. Χαλκιδικοί Αμφορείς</vt:lpstr>
      <vt:lpstr>416-417. Χαλκιδική υδρία. Τάραντας. Αμφορέας. Φλωρεντία</vt:lpstr>
      <vt:lpstr>418-420. Φλωρεντία. Ομάδα της Βιέννης. </vt:lpstr>
      <vt:lpstr>421-423. Υδρία. Ιππώνιον. </vt:lpstr>
      <vt:lpstr>424. Χαλκιδική οφθαλμωτή κύλικα του Ζωγράφου του Φινέα από το Vulci. Würzburg. </vt:lpstr>
      <vt:lpstr>425. To εσωτερικό της κύλικας 226.  </vt:lpstr>
      <vt:lpstr>426. Λεπτομέρεια του ιδίου αγγείου</vt:lpstr>
      <vt:lpstr>427-428. Χαλκιδικές οφθαλμωτές κύλικες. Ζωγράφος του Φινέα. Μουσείο Γουλανδρή. Μαδρίτη</vt:lpstr>
      <vt:lpstr>429. Φλωρεντία. Οφθαλμωτή κύλικα   </vt:lpstr>
      <vt:lpstr>430. Βερολίνο. Οφθαλμωτή κύλικα. Ζ. του Φινέα</vt:lpstr>
      <vt:lpstr>431-432. Ρώμη. Tampa. Αμφορείς με λαιμό. Ζ. του Φινέα </vt:lpstr>
      <vt:lpstr>433. Χαλκιδικός Αμφορέας. Bloomington. 434. Οινοχόη. Φλωρεντία</vt:lpstr>
      <vt:lpstr>435. Χαλκιδικό κύπελλο. Βρυξέλλες</vt:lpstr>
      <vt:lpstr>436. Χαλκιδικό κύπελλο.  Αθήνα,Μουσείο Γουλανδρή. 437. Ετρουσκικό κύπελλο. Αννόβερο </vt:lpstr>
      <vt:lpstr>438. Χαλκιδικός σκύφος. Νάπολη </vt:lpstr>
      <vt:lpstr>439. Χαλκιδικός σκύφος. Νάπολη</vt:lpstr>
      <vt:lpstr>440-441. Ψευδοχαλκιδικός αμφορέας της Ομάδας του Πολυφήμου. Λονδίνο. </vt:lpstr>
      <vt:lpstr>442. Λονδίνο. Η κύρια όψη του αμφορέα</vt:lpstr>
      <vt:lpstr>443. Αμφορέας με λαιμό με παράσταση άρματος. 444. Ψευδοχαλκιδικός αμφορέας της Ομάδας του Πολυφήμου. Αθήνα, Μουσείο Γουλανδρή. Λονδίνο</vt:lpstr>
      <vt:lpstr>445-446. Ψευδοχαλκιδικός αμφορέας. Νέα Υόρκη.</vt:lpstr>
      <vt:lpstr>447-449. Ψευδοχαλκιδικός αμφορέας της Ομάδας του Πολυφήμου. Φλωρεντία</vt:lpstr>
      <vt:lpstr>450-452. Ψευδο-χαλκιδικός αμφ. Της Ομάδας του Πολυφήμου</vt:lpstr>
      <vt:lpstr>453-454. Ψευδοχαλκιδικοί αμφορείς του Ζωγράφου του Μέμνωνα.  Λονδίνο. Vulci. </vt:lpstr>
      <vt:lpstr>455-456. Αμφορείς του Τάραντα</vt:lpstr>
      <vt:lpstr>457-458. Αμφορέας του Τάραντα.  </vt:lpstr>
      <vt:lpstr>459-460. Αμφορέας εργαστηρίου του Τάραντα (;). Kiel B 700</vt:lpstr>
      <vt:lpstr>461-462. Αμφορέας του Τάραντα</vt:lpstr>
      <vt:lpstr>463-464. Αμφορέας του Τάραντα</vt:lpstr>
      <vt:lpstr>465-466. Μόναχο 834. Κατω-ιταλιώτικος αμφορέας</vt:lpstr>
      <vt:lpstr>467-468. Ντόπια μελανόμορφα αγγεία από το Μεταπόντιον. Κάλαθοι του 500-475 π.Χ. </vt:lpstr>
      <vt:lpstr>469. Θραύσμα κύλικας-σκύφου. Ύστερος 6ος αι. Mεταπόντιο. 470. Λήκυθος Κρότωνα. </vt:lpstr>
      <vt:lpstr>471. Λήκυθος Κρότωνα</vt:lpstr>
      <vt:lpstr>472-473. Tampa. Γέλα. Κατηγορία των Υβλαίων</vt:lpstr>
      <vt:lpstr>474-475. Σικελικοί (;) αμφορείς της Ομάδας των Υβλαίων. Cagliari. </vt:lpstr>
      <vt:lpstr>476-477. Σικελικός σκύφος. Παλέρμο. Κρατηρίσκος. Αδρανόν</vt:lpstr>
      <vt:lpstr>478. Κύλικες τύπου Iato K480</vt:lpstr>
      <vt:lpstr>479-480. Μασσαλία. Σικελία</vt:lpstr>
      <vt:lpstr>481-482. Κύμη. Ampurias</vt:lpstr>
      <vt:lpstr>483. Ασκός από το Randazzo. Πρώιμος 5ος αι. </vt:lpstr>
      <vt:lpstr>484-485. Δύο σικελικοί ασκοί από το εμπόριο έργων τέχνης. </vt:lpstr>
      <vt:lpstr>486. Γερμανία, ιδ. Συλλ. Ασκός</vt:lpstr>
      <vt:lpstr>487-488. Λονδίνο. Ιππώνιον. </vt:lpstr>
      <vt:lpstr>489-490. Σικελικό θήλαστρο. Συρακούσες.  Ασκός. Γερμανία, ιδ. Συλλ.</vt:lpstr>
      <vt:lpstr>491-492. Καμπανικός αμφορέας. Νάπολη. Αμφορέας από το Reggio.    </vt:lpstr>
      <vt:lpstr>493-494. Wyoming και Napoli. Kαμπανικοί αμφορείς με λαιμό. </vt:lpstr>
      <vt:lpstr>495-496. Barcelona - Λονδίνο. Αμφορείς καμπανικού εργαστηρίου </vt:lpstr>
      <vt:lpstr>497. Καμπανικός μελανόμορφος από το Pontecagnano. Λήκυθος από τη Sala Consilina </vt:lpstr>
      <vt:lpstr>498-499. Πελίκη. Pontecagnano</vt:lpstr>
      <vt:lpstr>500-501. Υδρίες από την Oria και το Lecce</vt:lpstr>
      <vt:lpstr>502-504. Bari. Gioia del Colle. Lecce</vt:lpstr>
      <vt:lpstr>505. Ταφικά σύνολα. Rutigliano - Bari</vt:lpstr>
      <vt:lpstr>506-507. Απουληϊκός μελανόμορφος κρατήρας από το Rutiglano. Πρώιμος 5ος αι. Τάρας</vt:lpstr>
      <vt:lpstr>508-509. Κρατήρας από το Bari</vt:lpstr>
      <vt:lpstr>510-511. Lecce. Απουλικός κρατήρας από το Cavallino.</vt:lpstr>
      <vt:lpstr>512-513. Κρατήρας από το Bari</vt:lpstr>
      <vt:lpstr>514-515. Βοστώνη. Απουλικός μελανόμορφος κρατήρας</vt:lpstr>
      <vt:lpstr>516-517. Ιδ. Συλλ. Αμφορέας</vt:lpstr>
      <vt:lpstr>518-519. Υδρία και αμφορέας Νάπολης</vt:lpstr>
      <vt:lpstr>520. Lecce. Αγγεία του ύστερου 8ου αι. από την Rocca. </vt:lpstr>
      <vt:lpstr>521-522. Lecce. Γεωμετρικά αγγεία από την Roca. 8ος αι. </vt:lpstr>
      <vt:lpstr>523. Καλαβρία. Υπογεωμετρικό αγγείο</vt:lpstr>
      <vt:lpstr>524. Bari. Υπογεωμετρικό αγγείο από την Canosa. 6ος αι. 525. Πευκετικός κύαθος. Milan A99701327. </vt:lpstr>
      <vt:lpstr>526-527. Γενεύη, ιδ. Συλλ. Μεσσαπικά αγγεία</vt:lpstr>
      <vt:lpstr>528-529. Μεσσαπικά αγγεία</vt:lpstr>
      <vt:lpstr>270. Ticino, ιδ. Συλλ. Κρατήρας από την Francavilla Maritima. 7ος αι. </vt:lpstr>
      <vt:lpstr>271a, b. Taranto,  Canetone.  Βερολίνο F 3912. </vt:lpstr>
      <vt:lpstr>272. Tάραντας</vt:lpstr>
      <vt:lpstr>273α. Lecce. Αγγείο από την Δαυνία. 6ος αι. β. Ιαπυγικό αγγείο </vt:lpstr>
      <vt:lpstr>274, Μεσσαπικά αγγεία. 6ος αι. Lecce. Αγγείο του 6ου αι. Sala Consilina</vt:lpstr>
      <vt:lpstr>275. Bari. Lecce. Trozzelle 6ου αι. </vt:lpstr>
      <vt:lpstr>276. Δαυνιακό αγγείο στον Τάραντα. Μεσσαπικό αγγείο στη Βοστώνη. </vt:lpstr>
      <vt:lpstr>277. Σικελικά αγγεία. Caltanissetta. </vt:lpstr>
      <vt:lpstr>Οινοχόη και υδρία. Monte Iato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Αρχα</dc:title>
  <dc:creator>mitsos</dc:creator>
  <cp:lastModifiedBy>palaio</cp:lastModifiedBy>
  <cp:revision>61</cp:revision>
  <dcterms:created xsi:type="dcterms:W3CDTF">2013-11-14T14:09:22Z</dcterms:created>
  <dcterms:modified xsi:type="dcterms:W3CDTF">2023-06-07T07:24:31Z</dcterms:modified>
</cp:coreProperties>
</file>