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76" r:id="rId10"/>
    <p:sldId id="268" r:id="rId11"/>
    <p:sldId id="270" r:id="rId12"/>
    <p:sldId id="271" r:id="rId13"/>
    <p:sldId id="272" r:id="rId14"/>
    <p:sldId id="273" r:id="rId15"/>
    <p:sldId id="269" r:id="rId16"/>
    <p:sldId id="274" r:id="rId17"/>
    <p:sldId id="275"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E2BB-A41B-FBEE-80E7-22692EF7B8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E02AA3F2-49FE-0BEF-B14E-670A404FAE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17831FC0-7B60-86AC-EE8D-93268B877789}"/>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5" name="Footer Placeholder 4">
            <a:extLst>
              <a:ext uri="{FF2B5EF4-FFF2-40B4-BE49-F238E27FC236}">
                <a16:creationId xmlns:a16="http://schemas.microsoft.com/office/drawing/2014/main" id="{AF66AA79-2D54-7B45-3B8D-01148931A9B6}"/>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91641EA-78CB-EF5A-7E96-94AE449CEBF1}"/>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194536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C1EA9-A0EB-A2B8-A6AA-924594D4A774}"/>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2AA05CC2-8BF0-4769-CB61-CAF5053A59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5EC70CD7-4F3B-5F5D-5FB6-8367ECA78B1C}"/>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5" name="Footer Placeholder 4">
            <a:extLst>
              <a:ext uri="{FF2B5EF4-FFF2-40B4-BE49-F238E27FC236}">
                <a16:creationId xmlns:a16="http://schemas.microsoft.com/office/drawing/2014/main" id="{9A3E09E0-E767-5A02-DA0E-A46062BD333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91083EEC-398B-7CD4-573B-1A94F16F3B65}"/>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22745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D2D37E-F249-98F2-AE78-909D81218D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CF1D4C71-FB67-7FD9-6D73-3389FDCB53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4F7CCCFA-F412-A3B1-718E-8C938C73E8D2}"/>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5" name="Footer Placeholder 4">
            <a:extLst>
              <a:ext uri="{FF2B5EF4-FFF2-40B4-BE49-F238E27FC236}">
                <a16:creationId xmlns:a16="http://schemas.microsoft.com/office/drawing/2014/main" id="{5F61808C-F9C5-72B8-005A-D8E5C49B123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14DEA94-591B-BCB5-9C80-90F48F9843CA}"/>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402727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DC72-36E7-C558-CFF4-36091DB254BD}"/>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D421B857-7B39-EBD3-589E-7F29557DE6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AAC07FD7-84FC-8BF0-6AC4-22E112C539F1}"/>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5" name="Footer Placeholder 4">
            <a:extLst>
              <a:ext uri="{FF2B5EF4-FFF2-40B4-BE49-F238E27FC236}">
                <a16:creationId xmlns:a16="http://schemas.microsoft.com/office/drawing/2014/main" id="{716FC250-8642-01C0-DED0-A5E7A87C29F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24E36B7-FFCE-F9DB-0A5E-3ACF278DAC82}"/>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386396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F4DA-4DCA-4F19-4792-A6E7C92152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0BAE6E4E-3689-1419-8CBE-4319C0F751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5D0C70-F95F-A7BF-A5AD-EBF94BB0A774}"/>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5" name="Footer Placeholder 4">
            <a:extLst>
              <a:ext uri="{FF2B5EF4-FFF2-40B4-BE49-F238E27FC236}">
                <a16:creationId xmlns:a16="http://schemas.microsoft.com/office/drawing/2014/main" id="{47974A41-FF78-0244-8D5A-AEA483C76F2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A6AC6858-75A5-E43E-DA16-8D8644A6ADB8}"/>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358612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1370-69F1-C15B-D998-C008FD2ECB3D}"/>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E5511783-8906-BB1A-9BDB-702201594C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77600785-3192-503E-24E0-94CE7D578A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720F99F2-491F-3BED-9854-2D70311D7DFD}"/>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6" name="Footer Placeholder 5">
            <a:extLst>
              <a:ext uri="{FF2B5EF4-FFF2-40B4-BE49-F238E27FC236}">
                <a16:creationId xmlns:a16="http://schemas.microsoft.com/office/drawing/2014/main" id="{E27284B9-2E5A-BFF4-9BA8-C1E49FDB2B6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69922EFE-C587-C509-2435-CBB615973A4D}"/>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369381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9C8E-A7F4-77B2-560D-5673B689F638}"/>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471F9667-96FF-7C01-27D7-24FCEE8022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D95366-3433-6C49-6FF0-D3814343A8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F34FFDFA-9171-E968-478B-A2195E8806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B42E0-29E5-2450-953C-7FA9727799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D6BE2A6C-C207-A870-D9E8-186E7FEE7B7F}"/>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8" name="Footer Placeholder 7">
            <a:extLst>
              <a:ext uri="{FF2B5EF4-FFF2-40B4-BE49-F238E27FC236}">
                <a16:creationId xmlns:a16="http://schemas.microsoft.com/office/drawing/2014/main" id="{5554D9E0-236C-1693-E7E7-645DBDAC4BB1}"/>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4548FD02-DF07-2B9C-E48B-36142235A338}"/>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179959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B1EC4-7439-AC91-820F-9095F20AB739}"/>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D534FB34-4E61-E5A5-8140-85BF0B518544}"/>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4" name="Footer Placeholder 3">
            <a:extLst>
              <a:ext uri="{FF2B5EF4-FFF2-40B4-BE49-F238E27FC236}">
                <a16:creationId xmlns:a16="http://schemas.microsoft.com/office/drawing/2014/main" id="{B8ECF751-CD80-6199-7110-87C6436C2E1A}"/>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967B6605-E1DE-76D2-0C70-97BB716F7575}"/>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143181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BD9289-A873-8E39-5C30-8DA444D57586}"/>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3" name="Footer Placeholder 2">
            <a:extLst>
              <a:ext uri="{FF2B5EF4-FFF2-40B4-BE49-F238E27FC236}">
                <a16:creationId xmlns:a16="http://schemas.microsoft.com/office/drawing/2014/main" id="{4B4F0343-818B-6F00-C038-80659D17B17B}"/>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2530E81E-314F-D3D5-BB2A-66CF8EC0D313}"/>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54240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3D004-94B5-B6AD-DD1B-578FD77D60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2C5BE0ED-D784-5E07-C66D-FCE935AA8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245B9D9C-8BB0-12A4-8946-3D372D6FE8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AF9D34-E5CA-130A-C51E-7C26DC5FF2D4}"/>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6" name="Footer Placeholder 5">
            <a:extLst>
              <a:ext uri="{FF2B5EF4-FFF2-40B4-BE49-F238E27FC236}">
                <a16:creationId xmlns:a16="http://schemas.microsoft.com/office/drawing/2014/main" id="{BA193D39-0D3D-2E60-BDCE-BD13E0CEA7F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C7C4342-3A92-C186-B198-361FD762FDB7}"/>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83923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13772-B0FC-DF92-6C85-100F83CA5F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C59FBA3C-370E-D9C2-AB78-1DA8017EB5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26B03C63-30ED-DF92-57B5-FEB1DF2C6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432A46-BE94-7CC4-C7E8-3C5FD833EA51}"/>
              </a:ext>
            </a:extLst>
          </p:cNvPr>
          <p:cNvSpPr>
            <a:spLocks noGrp="1"/>
          </p:cNvSpPr>
          <p:nvPr>
            <p:ph type="dt" sz="half" idx="10"/>
          </p:nvPr>
        </p:nvSpPr>
        <p:spPr/>
        <p:txBody>
          <a:bodyPr/>
          <a:lstStyle/>
          <a:p>
            <a:fld id="{9A8A7211-9FDB-4965-9140-D09FBBECA499}" type="datetimeFigureOut">
              <a:rPr lang="el-GR" smtClean="0"/>
              <a:t>6/12/2023</a:t>
            </a:fld>
            <a:endParaRPr lang="el-GR"/>
          </a:p>
        </p:txBody>
      </p:sp>
      <p:sp>
        <p:nvSpPr>
          <p:cNvPr id="6" name="Footer Placeholder 5">
            <a:extLst>
              <a:ext uri="{FF2B5EF4-FFF2-40B4-BE49-F238E27FC236}">
                <a16:creationId xmlns:a16="http://schemas.microsoft.com/office/drawing/2014/main" id="{5A0369B7-F4EA-A50D-AD79-166A41250B7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2C94F8EF-8F4B-50E9-7784-3AF60D5BD62D}"/>
              </a:ext>
            </a:extLst>
          </p:cNvPr>
          <p:cNvSpPr>
            <a:spLocks noGrp="1"/>
          </p:cNvSpPr>
          <p:nvPr>
            <p:ph type="sldNum" sz="quarter" idx="12"/>
          </p:nvPr>
        </p:nvSpPr>
        <p:spPr/>
        <p:txBody>
          <a:bodyPr/>
          <a:lstStyle/>
          <a:p>
            <a:fld id="{425A3840-3792-46C4-8A5F-C756C09B8852}" type="slidenum">
              <a:rPr lang="el-GR" smtClean="0"/>
              <a:t>‹#›</a:t>
            </a:fld>
            <a:endParaRPr lang="el-GR"/>
          </a:p>
        </p:txBody>
      </p:sp>
    </p:spTree>
    <p:extLst>
      <p:ext uri="{BB962C8B-B14F-4D97-AF65-F5344CB8AC3E}">
        <p14:creationId xmlns:p14="http://schemas.microsoft.com/office/powerpoint/2010/main" val="197818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50DB12-B911-A45C-9A31-797E251FA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4EE5F6C9-D63C-7714-B14C-AE4358CF35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C63415A-CD4A-BFA8-35DC-F63AFE85F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A7211-9FDB-4965-9140-D09FBBECA499}" type="datetimeFigureOut">
              <a:rPr lang="el-GR" smtClean="0"/>
              <a:t>6/12/2023</a:t>
            </a:fld>
            <a:endParaRPr lang="el-GR"/>
          </a:p>
        </p:txBody>
      </p:sp>
      <p:sp>
        <p:nvSpPr>
          <p:cNvPr id="5" name="Footer Placeholder 4">
            <a:extLst>
              <a:ext uri="{FF2B5EF4-FFF2-40B4-BE49-F238E27FC236}">
                <a16:creationId xmlns:a16="http://schemas.microsoft.com/office/drawing/2014/main" id="{26678368-DE18-B340-C526-C09198913B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32F7A2C3-3FD0-12BD-4489-8F3D3470AE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A3840-3792-46C4-8A5F-C756C09B8852}" type="slidenum">
              <a:rPr lang="el-GR" smtClean="0"/>
              <a:t>‹#›</a:t>
            </a:fld>
            <a:endParaRPr lang="el-GR"/>
          </a:p>
        </p:txBody>
      </p:sp>
    </p:spTree>
    <p:extLst>
      <p:ext uri="{BB962C8B-B14F-4D97-AF65-F5344CB8AC3E}">
        <p14:creationId xmlns:p14="http://schemas.microsoft.com/office/powerpoint/2010/main" val="1568077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7B494-1488-4B18-2DB0-D568C3DA2BCC}"/>
              </a:ext>
            </a:extLst>
          </p:cNvPr>
          <p:cNvSpPr>
            <a:spLocks noGrp="1"/>
          </p:cNvSpPr>
          <p:nvPr>
            <p:ph type="ctrTitle"/>
          </p:nvPr>
        </p:nvSpPr>
        <p:spPr/>
        <p:txBody>
          <a:bodyPr>
            <a:normAutofit/>
          </a:bodyPr>
          <a:lstStyle/>
          <a:p>
            <a:r>
              <a:rPr lang="el-GR" dirty="0"/>
              <a:t>Διαχείριση κυκλοφορικής καταπληξίας (</a:t>
            </a:r>
            <a:r>
              <a:rPr lang="el-GR" dirty="0" err="1"/>
              <a:t>Shock</a:t>
            </a:r>
            <a:r>
              <a:rPr lang="el-GR" dirty="0"/>
              <a:t>) </a:t>
            </a:r>
          </a:p>
        </p:txBody>
      </p:sp>
      <p:sp>
        <p:nvSpPr>
          <p:cNvPr id="3" name="Subtitle 2">
            <a:extLst>
              <a:ext uri="{FF2B5EF4-FFF2-40B4-BE49-F238E27FC236}">
                <a16:creationId xmlns:a16="http://schemas.microsoft.com/office/drawing/2014/main" id="{67E3E6D9-D121-09F5-C2F8-F7DBD98BE0E6}"/>
              </a:ext>
            </a:extLst>
          </p:cNvPr>
          <p:cNvSpPr>
            <a:spLocks noGrp="1"/>
          </p:cNvSpPr>
          <p:nvPr>
            <p:ph type="subTitle" idx="1"/>
          </p:nvPr>
        </p:nvSpPr>
        <p:spPr/>
        <p:txBody>
          <a:bodyPr/>
          <a:lstStyle/>
          <a:p>
            <a:r>
              <a:rPr lang="el-GR" dirty="0"/>
              <a:t>Χορήγηση υγρών στην καταπληξία</a:t>
            </a:r>
            <a:endParaRPr lang="en-US" dirty="0"/>
          </a:p>
          <a:p>
            <a:endParaRPr lang="en-US" dirty="0"/>
          </a:p>
          <a:p>
            <a:r>
              <a:rPr lang="el-GR" dirty="0"/>
              <a:t>Χαράλαμπος Κωστάκης </a:t>
            </a:r>
            <a:r>
              <a:rPr lang="en-US" dirty="0"/>
              <a:t>DVM, PhD </a:t>
            </a:r>
            <a:r>
              <a:rPr lang="el-GR" dirty="0"/>
              <a:t>ΑΠΘ</a:t>
            </a:r>
          </a:p>
        </p:txBody>
      </p:sp>
    </p:spTree>
    <p:extLst>
      <p:ext uri="{BB962C8B-B14F-4D97-AF65-F5344CB8AC3E}">
        <p14:creationId xmlns:p14="http://schemas.microsoft.com/office/powerpoint/2010/main" val="2633478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8E8CD-85F2-EB41-42CE-79FA70935532}"/>
              </a:ext>
            </a:extLst>
          </p:cNvPr>
          <p:cNvSpPr>
            <a:spLocks noGrp="1"/>
          </p:cNvSpPr>
          <p:nvPr>
            <p:ph type="title"/>
          </p:nvPr>
        </p:nvSpPr>
        <p:spPr/>
        <p:txBody>
          <a:bodyPr/>
          <a:lstStyle/>
          <a:p>
            <a:r>
              <a:rPr lang="el-GR" dirty="0"/>
              <a:t>Είδη υγρών</a:t>
            </a:r>
          </a:p>
        </p:txBody>
      </p:sp>
      <p:sp>
        <p:nvSpPr>
          <p:cNvPr id="3" name="Content Placeholder 2">
            <a:extLst>
              <a:ext uri="{FF2B5EF4-FFF2-40B4-BE49-F238E27FC236}">
                <a16:creationId xmlns:a16="http://schemas.microsoft.com/office/drawing/2014/main" id="{A272C7B9-A167-B9AC-F60A-3C92977A426F}"/>
              </a:ext>
            </a:extLst>
          </p:cNvPr>
          <p:cNvSpPr>
            <a:spLocks noGrp="1"/>
          </p:cNvSpPr>
          <p:nvPr>
            <p:ph idx="1"/>
          </p:nvPr>
        </p:nvSpPr>
        <p:spPr/>
        <p:txBody>
          <a:bodyPr/>
          <a:lstStyle/>
          <a:p>
            <a:pPr marL="514350" indent="-514350">
              <a:buFont typeface="+mj-lt"/>
              <a:buAutoNum type="arabicPeriod"/>
            </a:pPr>
            <a:r>
              <a:rPr lang="el-GR" u="sng" dirty="0"/>
              <a:t>Κρυσταλλοειδή</a:t>
            </a:r>
            <a:r>
              <a:rPr lang="el-GR" dirty="0"/>
              <a:t> : υδατικά διαλύματα ηλεκτρολυτών και άλλων ουσιών (πχ. δεξτρόζη), κατατάσσονται σε σχέση με την τονικότητα του αίματος σε υπέρτονα, ισότονα και υπότονα</a:t>
            </a:r>
          </a:p>
          <a:p>
            <a:pPr marL="514350" indent="-514350">
              <a:buFont typeface="+mj-lt"/>
              <a:buAutoNum type="arabicPeriod"/>
            </a:pPr>
            <a:r>
              <a:rPr lang="el-GR" u="sng" dirty="0"/>
              <a:t>Κολλοειδή</a:t>
            </a:r>
            <a:r>
              <a:rPr lang="el-GR" dirty="0"/>
              <a:t> : διαλύματα </a:t>
            </a:r>
            <a:r>
              <a:rPr lang="el-GR" dirty="0" err="1"/>
              <a:t>μεγαλομοριακών</a:t>
            </a:r>
            <a:r>
              <a:rPr lang="el-GR" dirty="0"/>
              <a:t> ενώσεων που αποσκοπούν στην αύξηση της </a:t>
            </a:r>
            <a:r>
              <a:rPr lang="el-GR" dirty="0" err="1"/>
              <a:t>κολλοειδοσμωτικής</a:t>
            </a:r>
            <a:r>
              <a:rPr lang="el-GR" dirty="0"/>
              <a:t> πίεσης του αίματος, διακρίνονται σε φυσικά (ολικό αίμα ή παράγωγα αίματος) και συνθετικά (ζελατίνες, </a:t>
            </a:r>
            <a:r>
              <a:rPr lang="el-GR" dirty="0" err="1"/>
              <a:t>δεξτράνες</a:t>
            </a:r>
            <a:r>
              <a:rPr lang="el-GR" dirty="0"/>
              <a:t> και άμυλα)</a:t>
            </a:r>
          </a:p>
        </p:txBody>
      </p:sp>
    </p:spTree>
    <p:extLst>
      <p:ext uri="{BB962C8B-B14F-4D97-AF65-F5344CB8AC3E}">
        <p14:creationId xmlns:p14="http://schemas.microsoft.com/office/powerpoint/2010/main" val="2113465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DFCD-1D62-4A50-32B8-C1A9901D205F}"/>
              </a:ext>
            </a:extLst>
          </p:cNvPr>
          <p:cNvSpPr>
            <a:spLocks noGrp="1"/>
          </p:cNvSpPr>
          <p:nvPr>
            <p:ph type="title"/>
          </p:nvPr>
        </p:nvSpPr>
        <p:spPr/>
        <p:txBody>
          <a:bodyPr/>
          <a:lstStyle/>
          <a:p>
            <a:r>
              <a:rPr lang="el-GR" dirty="0"/>
              <a:t>Ισότονα κρυσταλλοειδή</a:t>
            </a:r>
          </a:p>
        </p:txBody>
      </p:sp>
      <p:sp>
        <p:nvSpPr>
          <p:cNvPr id="3" name="Content Placeholder 2">
            <a:extLst>
              <a:ext uri="{FF2B5EF4-FFF2-40B4-BE49-F238E27FC236}">
                <a16:creationId xmlns:a16="http://schemas.microsoft.com/office/drawing/2014/main" id="{36F0F653-2D53-AEC2-3B01-A2DEFF620D88}"/>
              </a:ext>
            </a:extLst>
          </p:cNvPr>
          <p:cNvSpPr>
            <a:spLocks noGrp="1"/>
          </p:cNvSpPr>
          <p:nvPr>
            <p:ph idx="1"/>
          </p:nvPr>
        </p:nvSpPr>
        <p:spPr/>
        <p:txBody>
          <a:bodyPr>
            <a:normAutofit fontScale="92500" lnSpcReduction="10000"/>
          </a:bodyPr>
          <a:lstStyle/>
          <a:p>
            <a:pPr marL="514350" indent="-514350">
              <a:buFont typeface="+mj-lt"/>
              <a:buAutoNum type="arabicPeriod"/>
            </a:pPr>
            <a:r>
              <a:rPr lang="en-US" u="sng" dirty="0"/>
              <a:t>NS 0.9% </a:t>
            </a:r>
            <a:r>
              <a:rPr lang="el-GR" dirty="0"/>
              <a:t>: περιέχει μόνο νάτριο σε χλώριο, σε υψηλότερες συγκεντρώσεις από το πλάσμα, και έχει ελαφρά οξεωτική δράση (προσοχή σε προϋπάρχουσα οξέωση). Συστήνεται σε υπονατριαιμία, υπερασβεστιαιμία και αλκάλωση, όχι σε υπερκαλιαιμία (μπορεί να την επιδεινώσει λόγω της οξεωτικής δράσης)</a:t>
            </a:r>
          </a:p>
          <a:p>
            <a:pPr marL="514350" indent="-514350">
              <a:buFont typeface="+mj-lt"/>
              <a:buAutoNum type="arabicPeriod"/>
            </a:pPr>
            <a:r>
              <a:rPr lang="en-US" u="sng" dirty="0"/>
              <a:t>LR’s </a:t>
            </a:r>
            <a:r>
              <a:rPr lang="en-US" dirty="0"/>
              <a:t>(Ringer’s, Hartmann’s, Plasma</a:t>
            </a:r>
            <a:r>
              <a:rPr lang="el-GR" dirty="0"/>
              <a:t>-</a:t>
            </a:r>
            <a:r>
              <a:rPr lang="en-US" dirty="0" err="1"/>
              <a:t>lyte</a:t>
            </a:r>
            <a:r>
              <a:rPr lang="en-US" dirty="0"/>
              <a:t>, Electrolyte </a:t>
            </a:r>
            <a:r>
              <a:rPr lang="el-GR" dirty="0" err="1"/>
              <a:t>κλπ</a:t>
            </a:r>
            <a:r>
              <a:rPr lang="el-GR" dirty="0"/>
              <a:t>) : ισορροπημένα διαλύματα ηλεκτρολυτών, εάν περιέχουν γαλακτικά</a:t>
            </a:r>
            <a:r>
              <a:rPr lang="en-US" dirty="0"/>
              <a:t> </a:t>
            </a:r>
            <a:r>
              <a:rPr lang="el-GR" dirty="0"/>
              <a:t>ή οξικά έχουν και ήπια αλκαλωτική δράση, δεν χορηγούνται στον ίδιο αυλό με προϊόντα αίματος (λόγω των </a:t>
            </a:r>
            <a:r>
              <a:rPr lang="en-US" dirty="0"/>
              <a:t>Ca</a:t>
            </a:r>
            <a:r>
              <a:rPr lang="en-US" baseline="30000" dirty="0"/>
              <a:t>++</a:t>
            </a:r>
            <a:r>
              <a:rPr lang="en-US" dirty="0"/>
              <a:t>)</a:t>
            </a:r>
            <a:r>
              <a:rPr lang="el-GR" dirty="0"/>
              <a:t>. </a:t>
            </a:r>
            <a:r>
              <a:rPr lang="el-GR" dirty="0">
                <a:solidFill>
                  <a:schemeClr val="bg1">
                    <a:lumMod val="50000"/>
                  </a:schemeClr>
                </a:solidFill>
              </a:rPr>
              <a:t>Σε ηπατική δυσλειτουργία ίσως προτιμώνται τα οξικά ≠ γαλακτικών</a:t>
            </a:r>
            <a:r>
              <a:rPr lang="en-US" dirty="0">
                <a:solidFill>
                  <a:schemeClr val="bg1">
                    <a:lumMod val="50000"/>
                  </a:schemeClr>
                </a:solidFill>
              </a:rPr>
              <a:t>, </a:t>
            </a:r>
            <a:r>
              <a:rPr lang="el-GR" dirty="0">
                <a:solidFill>
                  <a:schemeClr val="bg1">
                    <a:lumMod val="50000"/>
                  </a:schemeClr>
                </a:solidFill>
              </a:rPr>
              <a:t>σε κετοξέωση γαλακτικά ≠ οξικών. </a:t>
            </a:r>
            <a:r>
              <a:rPr lang="el-GR" dirty="0"/>
              <a:t>Δεν συστήνονται σε αλκάλωση, υπερασβεστιαιμία </a:t>
            </a:r>
            <a:r>
              <a:rPr lang="el-GR" dirty="0">
                <a:solidFill>
                  <a:schemeClr val="bg1">
                    <a:lumMod val="50000"/>
                  </a:schemeClr>
                </a:solidFill>
              </a:rPr>
              <a:t>και περιπτώσεις που δεν επιθυμούμε μετακίνηση υγρού ενδοκυτταρικά(πχ ↑</a:t>
            </a:r>
            <a:r>
              <a:rPr lang="en-US" dirty="0">
                <a:solidFill>
                  <a:schemeClr val="bg1">
                    <a:lumMod val="50000"/>
                  </a:schemeClr>
                </a:solidFill>
              </a:rPr>
              <a:t>ICP)</a:t>
            </a:r>
            <a:endParaRPr lang="el-GR" dirty="0">
              <a:solidFill>
                <a:schemeClr val="bg1">
                  <a:lumMod val="50000"/>
                </a:schemeClr>
              </a:solidFill>
            </a:endParaRPr>
          </a:p>
        </p:txBody>
      </p:sp>
    </p:spTree>
    <p:extLst>
      <p:ext uri="{BB962C8B-B14F-4D97-AF65-F5344CB8AC3E}">
        <p14:creationId xmlns:p14="http://schemas.microsoft.com/office/powerpoint/2010/main" val="167043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C4905-F65A-1955-F9E8-EFF062CA641B}"/>
              </a:ext>
            </a:extLst>
          </p:cNvPr>
          <p:cNvSpPr>
            <a:spLocks noGrp="1"/>
          </p:cNvSpPr>
          <p:nvPr>
            <p:ph type="title"/>
          </p:nvPr>
        </p:nvSpPr>
        <p:spPr/>
        <p:txBody>
          <a:bodyPr/>
          <a:lstStyle/>
          <a:p>
            <a:r>
              <a:rPr lang="el-GR" dirty="0"/>
              <a:t>Άλλα κρυσταλλοειδή</a:t>
            </a:r>
          </a:p>
        </p:txBody>
      </p:sp>
      <p:sp>
        <p:nvSpPr>
          <p:cNvPr id="3" name="Content Placeholder 2">
            <a:extLst>
              <a:ext uri="{FF2B5EF4-FFF2-40B4-BE49-F238E27FC236}">
                <a16:creationId xmlns:a16="http://schemas.microsoft.com/office/drawing/2014/main" id="{2440E61B-F408-FD3F-3C6A-1B92397AAC0A}"/>
              </a:ext>
            </a:extLst>
          </p:cNvPr>
          <p:cNvSpPr>
            <a:spLocks noGrp="1"/>
          </p:cNvSpPr>
          <p:nvPr>
            <p:ph idx="1"/>
          </p:nvPr>
        </p:nvSpPr>
        <p:spPr/>
        <p:txBody>
          <a:bodyPr>
            <a:normAutofit fontScale="92500" lnSpcReduction="10000"/>
          </a:bodyPr>
          <a:lstStyle/>
          <a:p>
            <a:r>
              <a:rPr lang="el-GR" dirty="0"/>
              <a:t>Υπότονα : τα διαλύματα δεξτρόζης είναι όλα υπότονα (αφού μεταβολιστεί η δεξτρόζη παραμένει μόνο </a:t>
            </a:r>
            <a:r>
              <a:rPr lang="en-US" dirty="0"/>
              <a:t>H</a:t>
            </a:r>
            <a:r>
              <a:rPr lang="en-US" baseline="-25000" dirty="0"/>
              <a:t>2</a:t>
            </a:r>
            <a:r>
              <a:rPr lang="en-US" dirty="0"/>
              <a:t>0). </a:t>
            </a:r>
            <a:r>
              <a:rPr lang="el-GR" dirty="0"/>
              <a:t>Δεν αρκούν για να καλύψουν τις ενεργειακές ανάγκες του μεταβολισμού, χρησιμοποιούνται μόνο για διόρθωση της τιμής της γλυκόζης</a:t>
            </a:r>
          </a:p>
          <a:p>
            <a:r>
              <a:rPr lang="el-GR" dirty="0"/>
              <a:t>Υπέρτονα (</a:t>
            </a:r>
            <a:r>
              <a:rPr lang="en-US" dirty="0"/>
              <a:t>NaCl 7.5%</a:t>
            </a:r>
            <a:r>
              <a:rPr lang="el-GR" dirty="0"/>
              <a:t> ή 15%</a:t>
            </a:r>
            <a:r>
              <a:rPr lang="en-US" dirty="0"/>
              <a:t>) </a:t>
            </a:r>
            <a:r>
              <a:rPr lang="el-GR" dirty="0"/>
              <a:t>: 8 ή 16 φορές πιο υπέρτονα από το πλάσμα, προκαλούν ταχεία μετακίνηση υγρού από το διάμεσο και ενδοκυτταρικό χώρο ενδοαγγειακά, προσφέροντας άμεση υποστήριξη του ενδοαγγειακού όγκου. Χορηγούνται σε </a:t>
            </a:r>
            <a:r>
              <a:rPr lang="en-US" dirty="0"/>
              <a:t>bolus </a:t>
            </a:r>
            <a:r>
              <a:rPr lang="el-GR" dirty="0"/>
              <a:t>εντός 10’ και διαρκούν ≈ 30’. Ενδείκνυνται σε </a:t>
            </a:r>
            <a:r>
              <a:rPr lang="en-US" dirty="0"/>
              <a:t>shock </a:t>
            </a:r>
            <a:r>
              <a:rPr lang="el-GR" dirty="0"/>
              <a:t>και </a:t>
            </a:r>
            <a:r>
              <a:rPr lang="en-US" dirty="0"/>
              <a:t>↑ICP</a:t>
            </a:r>
            <a:r>
              <a:rPr lang="el-GR" dirty="0"/>
              <a:t>, προσοχή σε προϋπάρχουσα οξέωση και καρδιακή ανεπάρκεια. Μπορούν να ερεθίσουν το σημείο της έγχυσης και να προκαλέσουν ενδοαγγειακή αιμόλυση. Συστήνεται αναπλήρωση, σε 2</a:t>
            </a:r>
            <a:r>
              <a:rPr lang="el-GR" baseline="30000" dirty="0"/>
              <a:t>ο</a:t>
            </a:r>
            <a:r>
              <a:rPr lang="el-GR" dirty="0"/>
              <a:t> χρόνο, του ενδοκυτταρικού υγρού με ισότονο κρυσταλλοειδές</a:t>
            </a:r>
          </a:p>
        </p:txBody>
      </p:sp>
    </p:spTree>
    <p:extLst>
      <p:ext uri="{BB962C8B-B14F-4D97-AF65-F5344CB8AC3E}">
        <p14:creationId xmlns:p14="http://schemas.microsoft.com/office/powerpoint/2010/main" val="1465302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43BB-E4ED-B83C-0556-6F11703CDB10}"/>
              </a:ext>
            </a:extLst>
          </p:cNvPr>
          <p:cNvSpPr>
            <a:spLocks noGrp="1"/>
          </p:cNvSpPr>
          <p:nvPr>
            <p:ph type="title"/>
          </p:nvPr>
        </p:nvSpPr>
        <p:spPr/>
        <p:txBody>
          <a:bodyPr/>
          <a:lstStyle/>
          <a:p>
            <a:r>
              <a:rPr lang="el-GR" dirty="0"/>
              <a:t>Συνθετικά κολλοειδή</a:t>
            </a:r>
          </a:p>
        </p:txBody>
      </p:sp>
      <p:sp>
        <p:nvSpPr>
          <p:cNvPr id="3" name="Content Placeholder 2">
            <a:extLst>
              <a:ext uri="{FF2B5EF4-FFF2-40B4-BE49-F238E27FC236}">
                <a16:creationId xmlns:a16="http://schemas.microsoft.com/office/drawing/2014/main" id="{5462C3E6-2DFA-01EE-F4AE-04D89F534458}"/>
              </a:ext>
            </a:extLst>
          </p:cNvPr>
          <p:cNvSpPr>
            <a:spLocks noGrp="1"/>
          </p:cNvSpPr>
          <p:nvPr>
            <p:ph idx="1"/>
          </p:nvPr>
        </p:nvSpPr>
        <p:spPr/>
        <p:txBody>
          <a:bodyPr/>
          <a:lstStyle/>
          <a:p>
            <a:r>
              <a:rPr lang="el-GR" dirty="0"/>
              <a:t>Ζελατίνες, άμυλα (</a:t>
            </a:r>
            <a:r>
              <a:rPr lang="en-US" dirty="0" err="1"/>
              <a:t>Gelofusine</a:t>
            </a:r>
            <a:r>
              <a:rPr lang="en-US" dirty="0"/>
              <a:t>, </a:t>
            </a:r>
            <a:r>
              <a:rPr lang="en-US" dirty="0" err="1"/>
              <a:t>voluven</a:t>
            </a:r>
            <a:r>
              <a:rPr lang="en-US" dirty="0"/>
              <a:t>) </a:t>
            </a:r>
            <a:r>
              <a:rPr lang="el-GR" dirty="0"/>
              <a:t>: ↑ την </a:t>
            </a:r>
            <a:r>
              <a:rPr lang="el-GR" dirty="0" err="1"/>
              <a:t>κολλοειδοσμωτική</a:t>
            </a:r>
            <a:r>
              <a:rPr lang="el-GR" dirty="0"/>
              <a:t> πίεση στα αγγεία και αντλούν νερό από το διάμεσο χώρο. Οι ζελατίνες μεταβολίζονται πιο γρήγορα από τα άμυλα άρα διαρκούν λιγότερο. Μπορούν να προκαλέσουν </a:t>
            </a:r>
            <a:r>
              <a:rPr lang="el-GR" dirty="0" err="1"/>
              <a:t>αναφυλακτική</a:t>
            </a:r>
            <a:r>
              <a:rPr lang="el-GR" dirty="0"/>
              <a:t> αντίδραση, αιμορραγική διάθεση και νεφρική βλάβη. Μπορούν να επιδεινώσουν περιφερικά οιδήματα, ειδικά εάν υπάρχει βλάβη του ενδοθηλίου των αγγείων. Συστήνεται στενή παρακολούθηση και αναπλήρωση, σε 2</a:t>
            </a:r>
            <a:r>
              <a:rPr lang="el-GR" baseline="30000" dirty="0"/>
              <a:t>ο</a:t>
            </a:r>
            <a:r>
              <a:rPr lang="el-GR" dirty="0"/>
              <a:t> χρόνο, των απωλειών του διάμεσου χώρου.</a:t>
            </a:r>
          </a:p>
        </p:txBody>
      </p:sp>
    </p:spTree>
    <p:extLst>
      <p:ext uri="{BB962C8B-B14F-4D97-AF65-F5344CB8AC3E}">
        <p14:creationId xmlns:p14="http://schemas.microsoft.com/office/powerpoint/2010/main" val="2750621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8863-D163-4972-0483-102F03CF3416}"/>
              </a:ext>
            </a:extLst>
          </p:cNvPr>
          <p:cNvSpPr>
            <a:spLocks noGrp="1"/>
          </p:cNvSpPr>
          <p:nvPr>
            <p:ph type="title"/>
          </p:nvPr>
        </p:nvSpPr>
        <p:spPr/>
        <p:txBody>
          <a:bodyPr/>
          <a:lstStyle/>
          <a:p>
            <a:r>
              <a:rPr lang="el-GR" dirty="0"/>
              <a:t>Αίμα και παράγωγα αίματος</a:t>
            </a:r>
          </a:p>
        </p:txBody>
      </p:sp>
      <p:sp>
        <p:nvSpPr>
          <p:cNvPr id="3" name="Content Placeholder 2">
            <a:extLst>
              <a:ext uri="{FF2B5EF4-FFF2-40B4-BE49-F238E27FC236}">
                <a16:creationId xmlns:a16="http://schemas.microsoft.com/office/drawing/2014/main" id="{46CC2A66-708B-D471-326B-DC8EF1D00A56}"/>
              </a:ext>
            </a:extLst>
          </p:cNvPr>
          <p:cNvSpPr>
            <a:spLocks noGrp="1"/>
          </p:cNvSpPr>
          <p:nvPr>
            <p:ph idx="1"/>
          </p:nvPr>
        </p:nvSpPr>
        <p:spPr/>
        <p:txBody>
          <a:bodyPr>
            <a:normAutofit fontScale="85000" lnSpcReduction="20000"/>
          </a:bodyPr>
          <a:lstStyle/>
          <a:p>
            <a:r>
              <a:rPr lang="el-GR" dirty="0"/>
              <a:t>Ενδείκνυνται σε αιμορραγία, αναιμία, υπαλβουμιναιμία και διαταραχές πήξης</a:t>
            </a:r>
            <a:endParaRPr lang="en-US" dirty="0"/>
          </a:p>
          <a:p>
            <a:r>
              <a:rPr lang="el-GR" dirty="0"/>
              <a:t>Ολικό αίμα : φυσικό κολλοειδές και αναπλήρωση στοιχείων αίματος</a:t>
            </a:r>
          </a:p>
          <a:p>
            <a:r>
              <a:rPr lang="el-GR" dirty="0"/>
              <a:t>Ερυθρά αιμοσφαίρια : για αντιμετώπιση αναιμίας, ειδικά σε επαρκή ενδοαγγειακό όγκο</a:t>
            </a:r>
          </a:p>
          <a:p>
            <a:r>
              <a:rPr lang="el-GR" dirty="0"/>
              <a:t>Πλάσμα : ως φυσικό κολλοειδές και για αντιμετώπιση διαταραχών πήξης, δεν αρκεί για υπαλβουμιναιμία</a:t>
            </a:r>
          </a:p>
          <a:p>
            <a:r>
              <a:rPr lang="el-GR" dirty="0" err="1"/>
              <a:t>Αλβουμίνη</a:t>
            </a:r>
            <a:r>
              <a:rPr lang="el-GR" dirty="0"/>
              <a:t> (ανθρώπινη) : ως φυσικό κολλοειδές και για αντιμετώπιση </a:t>
            </a:r>
            <a:r>
              <a:rPr lang="el-GR" dirty="0" err="1"/>
              <a:t>υπαλβουμιναιμίας</a:t>
            </a:r>
            <a:r>
              <a:rPr lang="el-GR" dirty="0"/>
              <a:t>, κίνδυνος </a:t>
            </a:r>
            <a:r>
              <a:rPr lang="el-GR" dirty="0" err="1"/>
              <a:t>αναφυλακτικής</a:t>
            </a:r>
            <a:r>
              <a:rPr lang="el-GR" dirty="0"/>
              <a:t> αντίδρασης</a:t>
            </a:r>
          </a:p>
          <a:p>
            <a:r>
              <a:rPr lang="el-GR" dirty="0"/>
              <a:t>Βόεια </a:t>
            </a:r>
            <a:r>
              <a:rPr lang="el-GR" dirty="0" err="1"/>
              <a:t>πολυμερισμένη</a:t>
            </a:r>
            <a:r>
              <a:rPr lang="el-GR" dirty="0"/>
              <a:t> αιμοσφαιρίνη (</a:t>
            </a:r>
            <a:r>
              <a:rPr lang="en-US" dirty="0" err="1"/>
              <a:t>Oxyglobin</a:t>
            </a:r>
            <a:r>
              <a:rPr lang="en-US" dirty="0"/>
              <a:t>) </a:t>
            </a:r>
            <a:r>
              <a:rPr lang="el-GR" dirty="0"/>
              <a:t>: φυσικό κολλοειδές που βελτιώνει την παροχή Ο</a:t>
            </a:r>
            <a:r>
              <a:rPr lang="el-GR" baseline="-25000" dirty="0"/>
              <a:t>2</a:t>
            </a:r>
            <a:r>
              <a:rPr lang="el-GR" dirty="0"/>
              <a:t> στους ιστούς, δεν προκαλεί </a:t>
            </a:r>
            <a:r>
              <a:rPr lang="el-GR" dirty="0" err="1"/>
              <a:t>αναφυλακτική</a:t>
            </a:r>
            <a:r>
              <a:rPr lang="el-GR" dirty="0"/>
              <a:t> αντίδραση αλλά μπορεί να προκαλέσει αγγειοσύσπαση και ↓</a:t>
            </a:r>
            <a:r>
              <a:rPr lang="en-US" dirty="0"/>
              <a:t>HCT </a:t>
            </a:r>
            <a:r>
              <a:rPr lang="el-GR" dirty="0"/>
              <a:t>και διαταραχή πήξης (λόγω αραίωσης). Χρωματίζει τα πάντα (ούρα, πλάσμα, βλεννογόνους) και πολλά διαγνωστικά τεστ γίνονται αναξιόπιστα</a:t>
            </a:r>
          </a:p>
        </p:txBody>
      </p:sp>
    </p:spTree>
    <p:extLst>
      <p:ext uri="{BB962C8B-B14F-4D97-AF65-F5344CB8AC3E}">
        <p14:creationId xmlns:p14="http://schemas.microsoft.com/office/powerpoint/2010/main" val="2661782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E34A8-0EC6-AB5A-08EA-DAB689FD3F72}"/>
              </a:ext>
            </a:extLst>
          </p:cNvPr>
          <p:cNvSpPr>
            <a:spLocks noGrp="1"/>
          </p:cNvSpPr>
          <p:nvPr>
            <p:ph type="title"/>
          </p:nvPr>
        </p:nvSpPr>
        <p:spPr/>
        <p:txBody>
          <a:bodyPr/>
          <a:lstStyle/>
          <a:p>
            <a:r>
              <a:rPr lang="el-GR" dirty="0"/>
              <a:t>Ρυθμός χορήγησης</a:t>
            </a:r>
          </a:p>
        </p:txBody>
      </p:sp>
      <p:sp>
        <p:nvSpPr>
          <p:cNvPr id="3" name="Content Placeholder 2">
            <a:extLst>
              <a:ext uri="{FF2B5EF4-FFF2-40B4-BE49-F238E27FC236}">
                <a16:creationId xmlns:a16="http://schemas.microsoft.com/office/drawing/2014/main" id="{E9E14687-6BF1-1658-FC6F-776B7E80147B}"/>
              </a:ext>
            </a:extLst>
          </p:cNvPr>
          <p:cNvSpPr>
            <a:spLocks noGrp="1"/>
          </p:cNvSpPr>
          <p:nvPr>
            <p:ph idx="1"/>
          </p:nvPr>
        </p:nvSpPr>
        <p:spPr/>
        <p:txBody>
          <a:bodyPr/>
          <a:lstStyle/>
          <a:p>
            <a:r>
              <a:rPr lang="el-GR" u="sng" dirty="0"/>
              <a:t>Κρυσταλλοειδή</a:t>
            </a:r>
            <a:r>
              <a:rPr lang="el-GR" dirty="0"/>
              <a:t> : λόγω ανακατανομής, μετά από 1</a:t>
            </a:r>
            <a:r>
              <a:rPr lang="en-US" dirty="0"/>
              <a:t>h </a:t>
            </a:r>
            <a:r>
              <a:rPr lang="el-GR" dirty="0"/>
              <a:t>το 25% παραμένει στα αγγεία.</a:t>
            </a:r>
          </a:p>
          <a:p>
            <a:r>
              <a:rPr lang="el-GR" dirty="0"/>
              <a:t>Για αντιμετώπιση καταπληξίας 25 – 100% όγκου αίματος/</a:t>
            </a:r>
            <a:r>
              <a:rPr lang="en-US" dirty="0"/>
              <a:t>h</a:t>
            </a:r>
            <a:r>
              <a:rPr lang="el-GR" dirty="0"/>
              <a:t> (80 – 90 </a:t>
            </a:r>
            <a:r>
              <a:rPr lang="en-US" dirty="0"/>
              <a:t>ml/kg </a:t>
            </a:r>
            <a:r>
              <a:rPr lang="el-GR" dirty="0"/>
              <a:t>στο σκύλο και 50 – 60 </a:t>
            </a:r>
            <a:r>
              <a:rPr lang="en-US" dirty="0"/>
              <a:t>ml/kg </a:t>
            </a:r>
            <a:r>
              <a:rPr lang="el-GR" dirty="0"/>
              <a:t>στη γάτα)</a:t>
            </a:r>
          </a:p>
          <a:p>
            <a:r>
              <a:rPr lang="el-GR" dirty="0"/>
              <a:t>Για αντικατάσταση όγκου αίματος (≤ 20% του συνολικού όγκου αίματος) χορηγούμε 3 – 4 φορές τον απολεσθέντα όγκο</a:t>
            </a:r>
          </a:p>
          <a:p>
            <a:r>
              <a:rPr lang="el-GR" dirty="0"/>
              <a:t>Για συντήρηση (νοσηλεία) : 2 – 3 </a:t>
            </a:r>
            <a:r>
              <a:rPr lang="en-US" dirty="0"/>
              <a:t>ml/kg/h </a:t>
            </a:r>
            <a:r>
              <a:rPr lang="el-GR" dirty="0"/>
              <a:t>στη γάτα και 2 – 6 </a:t>
            </a:r>
            <a:r>
              <a:rPr lang="en-US" dirty="0"/>
              <a:t>ml/kg/h </a:t>
            </a:r>
            <a:r>
              <a:rPr lang="el-GR" dirty="0"/>
              <a:t>στο σκύλο, περισσότερο στα μικρόσωμα και λιγότερο στα μεγαλόσωμα</a:t>
            </a:r>
          </a:p>
          <a:p>
            <a:endParaRPr lang="el-GR" dirty="0"/>
          </a:p>
        </p:txBody>
      </p:sp>
    </p:spTree>
    <p:extLst>
      <p:ext uri="{BB962C8B-B14F-4D97-AF65-F5344CB8AC3E}">
        <p14:creationId xmlns:p14="http://schemas.microsoft.com/office/powerpoint/2010/main" val="3245126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90B2B-A00D-9303-9671-57483361589B}"/>
              </a:ext>
            </a:extLst>
          </p:cNvPr>
          <p:cNvSpPr>
            <a:spLocks noGrp="1"/>
          </p:cNvSpPr>
          <p:nvPr>
            <p:ph type="title"/>
          </p:nvPr>
        </p:nvSpPr>
        <p:spPr/>
        <p:txBody>
          <a:bodyPr/>
          <a:lstStyle/>
          <a:p>
            <a:r>
              <a:rPr lang="el-GR" dirty="0"/>
              <a:t>Ρυθμός χορήγησης</a:t>
            </a:r>
          </a:p>
        </p:txBody>
      </p:sp>
      <p:sp>
        <p:nvSpPr>
          <p:cNvPr id="3" name="Content Placeholder 2">
            <a:extLst>
              <a:ext uri="{FF2B5EF4-FFF2-40B4-BE49-F238E27FC236}">
                <a16:creationId xmlns:a16="http://schemas.microsoft.com/office/drawing/2014/main" id="{35276914-0252-36BA-69EC-F6AA573E85F1}"/>
              </a:ext>
            </a:extLst>
          </p:cNvPr>
          <p:cNvSpPr>
            <a:spLocks noGrp="1"/>
          </p:cNvSpPr>
          <p:nvPr>
            <p:ph idx="1"/>
          </p:nvPr>
        </p:nvSpPr>
        <p:spPr/>
        <p:txBody>
          <a:bodyPr>
            <a:normAutofit fontScale="92500" lnSpcReduction="10000"/>
          </a:bodyPr>
          <a:lstStyle/>
          <a:p>
            <a:r>
              <a:rPr lang="el-GR" u="sng" dirty="0"/>
              <a:t>Υπέρτονο </a:t>
            </a:r>
            <a:r>
              <a:rPr lang="en-US" u="sng" dirty="0"/>
              <a:t>NaCl 7.5%</a:t>
            </a:r>
            <a:r>
              <a:rPr lang="en-US" dirty="0"/>
              <a:t> </a:t>
            </a:r>
            <a:r>
              <a:rPr lang="el-GR" dirty="0"/>
              <a:t>: 2 – 4 </a:t>
            </a:r>
            <a:r>
              <a:rPr lang="en-US" dirty="0"/>
              <a:t>ml/kg </a:t>
            </a:r>
            <a:r>
              <a:rPr lang="el-GR" dirty="0"/>
              <a:t>στη γάτα και 4 – 7 </a:t>
            </a:r>
            <a:r>
              <a:rPr lang="en-US" dirty="0"/>
              <a:t>ml/kg </a:t>
            </a:r>
            <a:r>
              <a:rPr lang="el-GR" dirty="0"/>
              <a:t>στο σκύλο, αργά εντός 10΄,επανάληψη κατ’ ανάγκην μετά από 30’</a:t>
            </a:r>
          </a:p>
          <a:p>
            <a:r>
              <a:rPr lang="el-GR" u="sng" dirty="0"/>
              <a:t>Συνθετικά κολλοειδή</a:t>
            </a:r>
            <a:r>
              <a:rPr lang="el-GR" dirty="0"/>
              <a:t> : 20 </a:t>
            </a:r>
            <a:r>
              <a:rPr lang="en-US" dirty="0"/>
              <a:t>ml/kg/24h </a:t>
            </a:r>
            <a:r>
              <a:rPr lang="el-GR" dirty="0"/>
              <a:t>στο σκύλο και </a:t>
            </a:r>
            <a:r>
              <a:rPr lang="en-US" dirty="0"/>
              <a:t>10 – 15 ml/kg/24h </a:t>
            </a:r>
            <a:r>
              <a:rPr lang="el-GR" dirty="0"/>
              <a:t>στη γάτα, συστήνεται αρχικά χορήγηση του ¼ της υπολογισμένης δόσης και συνέχεια χορήγησης μετά από επανεκτίμηση</a:t>
            </a:r>
          </a:p>
          <a:p>
            <a:r>
              <a:rPr lang="el-GR" u="sng" dirty="0">
                <a:solidFill>
                  <a:schemeClr val="bg1">
                    <a:lumMod val="50000"/>
                  </a:schemeClr>
                </a:solidFill>
              </a:rPr>
              <a:t>Ολικό αίμα</a:t>
            </a:r>
            <a:r>
              <a:rPr lang="el-GR" dirty="0">
                <a:solidFill>
                  <a:schemeClr val="bg1">
                    <a:lumMod val="50000"/>
                  </a:schemeClr>
                </a:solidFill>
              </a:rPr>
              <a:t> : 2</a:t>
            </a:r>
            <a:r>
              <a:rPr lang="en-US" dirty="0">
                <a:solidFill>
                  <a:schemeClr val="bg1">
                    <a:lumMod val="50000"/>
                  </a:schemeClr>
                </a:solidFill>
              </a:rPr>
              <a:t>ml/kg </a:t>
            </a:r>
            <a:r>
              <a:rPr lang="el-GR" dirty="0">
                <a:solidFill>
                  <a:schemeClr val="bg1">
                    <a:lumMod val="50000"/>
                  </a:schemeClr>
                </a:solidFill>
              </a:rPr>
              <a:t>ανεβάζουν τον </a:t>
            </a:r>
            <a:r>
              <a:rPr lang="en-US" dirty="0">
                <a:solidFill>
                  <a:schemeClr val="bg1">
                    <a:lumMod val="50000"/>
                  </a:schemeClr>
                </a:solidFill>
              </a:rPr>
              <a:t>HCT ≈</a:t>
            </a:r>
            <a:r>
              <a:rPr lang="el-GR" dirty="0">
                <a:solidFill>
                  <a:schemeClr val="bg1">
                    <a:lumMod val="50000"/>
                  </a:schemeClr>
                </a:solidFill>
              </a:rPr>
              <a:t> 1 μονάδα</a:t>
            </a:r>
          </a:p>
          <a:p>
            <a:r>
              <a:rPr lang="el-GR" dirty="0">
                <a:solidFill>
                  <a:schemeClr val="bg1">
                    <a:lumMod val="50000"/>
                  </a:schemeClr>
                </a:solidFill>
              </a:rPr>
              <a:t>[συνολικός όγκος αίματος</a:t>
            </a:r>
            <a:r>
              <a:rPr lang="en-US" dirty="0">
                <a:solidFill>
                  <a:schemeClr val="bg1">
                    <a:lumMod val="50000"/>
                  </a:schemeClr>
                </a:solidFill>
              </a:rPr>
              <a:t> x </a:t>
            </a:r>
            <a:r>
              <a:rPr lang="el-GR" dirty="0">
                <a:solidFill>
                  <a:schemeClr val="bg1">
                    <a:lumMod val="50000"/>
                  </a:schemeClr>
                </a:solidFill>
              </a:rPr>
              <a:t>ΣΒ</a:t>
            </a:r>
            <a:r>
              <a:rPr lang="en-US" dirty="0">
                <a:solidFill>
                  <a:schemeClr val="bg1">
                    <a:lumMod val="50000"/>
                  </a:schemeClr>
                </a:solidFill>
              </a:rPr>
              <a:t> x </a:t>
            </a:r>
            <a:r>
              <a:rPr lang="el-GR" dirty="0">
                <a:solidFill>
                  <a:schemeClr val="bg1">
                    <a:lumMod val="50000"/>
                  </a:schemeClr>
                </a:solidFill>
              </a:rPr>
              <a:t>(τελικός </a:t>
            </a:r>
            <a:r>
              <a:rPr lang="en-US" dirty="0">
                <a:solidFill>
                  <a:schemeClr val="bg1">
                    <a:lumMod val="50000"/>
                  </a:schemeClr>
                </a:solidFill>
              </a:rPr>
              <a:t>HCT – HCT </a:t>
            </a:r>
            <a:r>
              <a:rPr lang="el-GR" dirty="0">
                <a:solidFill>
                  <a:schemeClr val="bg1">
                    <a:lumMod val="50000"/>
                  </a:schemeClr>
                </a:solidFill>
              </a:rPr>
              <a:t>δέκτη)/</a:t>
            </a:r>
            <a:r>
              <a:rPr lang="en-US" dirty="0">
                <a:solidFill>
                  <a:schemeClr val="bg1">
                    <a:lumMod val="50000"/>
                  </a:schemeClr>
                </a:solidFill>
              </a:rPr>
              <a:t>HCT </a:t>
            </a:r>
            <a:r>
              <a:rPr lang="el-GR" dirty="0">
                <a:solidFill>
                  <a:schemeClr val="bg1">
                    <a:lumMod val="50000"/>
                  </a:schemeClr>
                </a:solidFill>
              </a:rPr>
              <a:t>δότη] = όγκος προς μετάγγιση (</a:t>
            </a:r>
            <a:r>
              <a:rPr lang="en-US" dirty="0">
                <a:solidFill>
                  <a:schemeClr val="bg1">
                    <a:lumMod val="50000"/>
                  </a:schemeClr>
                </a:solidFill>
              </a:rPr>
              <a:t>ml)</a:t>
            </a:r>
          </a:p>
          <a:p>
            <a:r>
              <a:rPr lang="en-US" dirty="0">
                <a:solidFill>
                  <a:schemeClr val="bg1">
                    <a:lumMod val="50000"/>
                  </a:schemeClr>
                </a:solidFill>
              </a:rPr>
              <a:t>0.25 – 0.5 ml/kg/h </a:t>
            </a:r>
            <a:r>
              <a:rPr lang="el-GR" dirty="0">
                <a:solidFill>
                  <a:schemeClr val="bg1">
                    <a:lumMod val="50000"/>
                  </a:schemeClr>
                </a:solidFill>
              </a:rPr>
              <a:t>τα πρώτα 30 – 60’ για παρακολούθηση αντιδράσεων, έπειτα 1 – 4 </a:t>
            </a:r>
            <a:r>
              <a:rPr lang="en-US" dirty="0">
                <a:solidFill>
                  <a:schemeClr val="bg1">
                    <a:lumMod val="50000"/>
                  </a:schemeClr>
                </a:solidFill>
              </a:rPr>
              <a:t>ml/kg/h (</a:t>
            </a:r>
            <a:r>
              <a:rPr lang="el-GR" dirty="0">
                <a:solidFill>
                  <a:schemeClr val="bg1">
                    <a:lumMod val="50000"/>
                  </a:schemeClr>
                </a:solidFill>
              </a:rPr>
              <a:t>έως 20</a:t>
            </a:r>
            <a:r>
              <a:rPr lang="en-US" dirty="0">
                <a:solidFill>
                  <a:schemeClr val="bg1">
                    <a:lumMod val="50000"/>
                  </a:schemeClr>
                </a:solidFill>
              </a:rPr>
              <a:t>ml/kg/h </a:t>
            </a:r>
            <a:r>
              <a:rPr lang="el-GR" dirty="0">
                <a:solidFill>
                  <a:schemeClr val="bg1">
                    <a:lumMod val="50000"/>
                  </a:schemeClr>
                </a:solidFill>
              </a:rPr>
              <a:t>ώστε να ολοκληρωθεί η μετάγγιση εντός 4</a:t>
            </a:r>
            <a:r>
              <a:rPr lang="en-US" dirty="0">
                <a:solidFill>
                  <a:schemeClr val="bg1">
                    <a:lumMod val="50000"/>
                  </a:schemeClr>
                </a:solidFill>
              </a:rPr>
              <a:t>h)</a:t>
            </a:r>
          </a:p>
          <a:p>
            <a:endParaRPr lang="el-GR" dirty="0"/>
          </a:p>
        </p:txBody>
      </p:sp>
    </p:spTree>
    <p:extLst>
      <p:ext uri="{BB962C8B-B14F-4D97-AF65-F5344CB8AC3E}">
        <p14:creationId xmlns:p14="http://schemas.microsoft.com/office/powerpoint/2010/main" val="635115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A232-DB2C-0092-718B-423E38508435}"/>
              </a:ext>
            </a:extLst>
          </p:cNvPr>
          <p:cNvSpPr>
            <a:spLocks noGrp="1"/>
          </p:cNvSpPr>
          <p:nvPr>
            <p:ph type="title"/>
          </p:nvPr>
        </p:nvSpPr>
        <p:spPr/>
        <p:txBody>
          <a:bodyPr/>
          <a:lstStyle/>
          <a:p>
            <a:r>
              <a:rPr lang="el-GR" dirty="0"/>
              <a:t>Ρυθμός χορήγησης</a:t>
            </a:r>
          </a:p>
        </p:txBody>
      </p:sp>
      <p:sp>
        <p:nvSpPr>
          <p:cNvPr id="3" name="Content Placeholder 2">
            <a:extLst>
              <a:ext uri="{FF2B5EF4-FFF2-40B4-BE49-F238E27FC236}">
                <a16:creationId xmlns:a16="http://schemas.microsoft.com/office/drawing/2014/main" id="{59057346-AD62-C985-2A0F-D83DBA828299}"/>
              </a:ext>
            </a:extLst>
          </p:cNvPr>
          <p:cNvSpPr>
            <a:spLocks noGrp="1"/>
          </p:cNvSpPr>
          <p:nvPr>
            <p:ph idx="1"/>
          </p:nvPr>
        </p:nvSpPr>
        <p:spPr/>
        <p:txBody>
          <a:bodyPr/>
          <a:lstStyle/>
          <a:p>
            <a:r>
              <a:rPr lang="el-GR" u="sng" dirty="0">
                <a:solidFill>
                  <a:schemeClr val="bg1">
                    <a:lumMod val="50000"/>
                  </a:schemeClr>
                </a:solidFill>
              </a:rPr>
              <a:t>Ερυθρά αιμοσφαίρια</a:t>
            </a:r>
            <a:r>
              <a:rPr lang="el-GR" dirty="0">
                <a:solidFill>
                  <a:schemeClr val="bg1">
                    <a:lumMod val="50000"/>
                  </a:schemeClr>
                </a:solidFill>
              </a:rPr>
              <a:t> : 2</a:t>
            </a:r>
            <a:r>
              <a:rPr lang="en-US" dirty="0">
                <a:solidFill>
                  <a:schemeClr val="bg1">
                    <a:lumMod val="50000"/>
                  </a:schemeClr>
                </a:solidFill>
              </a:rPr>
              <a:t>ml/kg </a:t>
            </a:r>
            <a:r>
              <a:rPr lang="el-GR" dirty="0">
                <a:solidFill>
                  <a:schemeClr val="bg1">
                    <a:lumMod val="50000"/>
                  </a:schemeClr>
                </a:solidFill>
              </a:rPr>
              <a:t>ανεβάζουν τον </a:t>
            </a:r>
            <a:r>
              <a:rPr lang="en-US" dirty="0">
                <a:solidFill>
                  <a:schemeClr val="bg1">
                    <a:lumMod val="50000"/>
                  </a:schemeClr>
                </a:solidFill>
              </a:rPr>
              <a:t>HCT ≈</a:t>
            </a:r>
            <a:r>
              <a:rPr lang="el-GR" dirty="0">
                <a:solidFill>
                  <a:schemeClr val="bg1">
                    <a:lumMod val="50000"/>
                  </a:schemeClr>
                </a:solidFill>
              </a:rPr>
              <a:t> </a:t>
            </a:r>
            <a:r>
              <a:rPr lang="en-US" dirty="0">
                <a:solidFill>
                  <a:schemeClr val="bg1">
                    <a:lumMod val="50000"/>
                  </a:schemeClr>
                </a:solidFill>
              </a:rPr>
              <a:t>2</a:t>
            </a:r>
            <a:r>
              <a:rPr lang="el-GR" dirty="0">
                <a:solidFill>
                  <a:schemeClr val="bg1">
                    <a:lumMod val="50000"/>
                  </a:schemeClr>
                </a:solidFill>
              </a:rPr>
              <a:t> μονάδες, ρυθμός χορήγησης όπως ολικό αίμα</a:t>
            </a:r>
          </a:p>
          <a:p>
            <a:r>
              <a:rPr lang="el-GR" u="sng" dirty="0">
                <a:solidFill>
                  <a:schemeClr val="bg1">
                    <a:lumMod val="50000"/>
                  </a:schemeClr>
                </a:solidFill>
              </a:rPr>
              <a:t>Πλάσμα</a:t>
            </a:r>
            <a:r>
              <a:rPr lang="el-GR" dirty="0">
                <a:solidFill>
                  <a:schemeClr val="bg1">
                    <a:lumMod val="50000"/>
                  </a:schemeClr>
                </a:solidFill>
              </a:rPr>
              <a:t> : 6 – 10 </a:t>
            </a:r>
            <a:r>
              <a:rPr lang="en-US" dirty="0">
                <a:solidFill>
                  <a:schemeClr val="bg1">
                    <a:lumMod val="50000"/>
                  </a:schemeClr>
                </a:solidFill>
              </a:rPr>
              <a:t>ml/kg, </a:t>
            </a:r>
            <a:r>
              <a:rPr lang="el-GR" dirty="0">
                <a:solidFill>
                  <a:schemeClr val="bg1">
                    <a:lumMod val="50000"/>
                  </a:schemeClr>
                </a:solidFill>
              </a:rPr>
              <a:t>μπορεί να επαναληφθεί, ρυθμός χορήγησης όπως το ολικό αίμα αλλά με μέγιστο ρυθμό τα 6 </a:t>
            </a:r>
            <a:r>
              <a:rPr lang="en-US" dirty="0">
                <a:solidFill>
                  <a:schemeClr val="bg1">
                    <a:lumMod val="50000"/>
                  </a:schemeClr>
                </a:solidFill>
              </a:rPr>
              <a:t>ml/kg/h</a:t>
            </a:r>
          </a:p>
          <a:p>
            <a:r>
              <a:rPr lang="en-US" u="sng" dirty="0" err="1">
                <a:solidFill>
                  <a:schemeClr val="bg1">
                    <a:lumMod val="50000"/>
                  </a:schemeClr>
                </a:solidFill>
              </a:rPr>
              <a:t>Oxyglobin</a:t>
            </a:r>
            <a:r>
              <a:rPr lang="en-US" dirty="0">
                <a:solidFill>
                  <a:schemeClr val="bg1">
                    <a:lumMod val="50000"/>
                  </a:schemeClr>
                </a:solidFill>
              </a:rPr>
              <a:t> </a:t>
            </a:r>
            <a:r>
              <a:rPr lang="el-GR" dirty="0">
                <a:solidFill>
                  <a:schemeClr val="bg1">
                    <a:lumMod val="50000"/>
                  </a:schemeClr>
                </a:solidFill>
              </a:rPr>
              <a:t>: </a:t>
            </a:r>
            <a:r>
              <a:rPr lang="en-US" dirty="0">
                <a:solidFill>
                  <a:schemeClr val="bg1">
                    <a:lumMod val="50000"/>
                  </a:schemeClr>
                </a:solidFill>
              </a:rPr>
              <a:t>15 – 30</a:t>
            </a:r>
            <a:r>
              <a:rPr lang="el-GR" dirty="0">
                <a:solidFill>
                  <a:schemeClr val="bg1">
                    <a:lumMod val="50000"/>
                  </a:schemeClr>
                </a:solidFill>
              </a:rPr>
              <a:t> </a:t>
            </a:r>
            <a:r>
              <a:rPr lang="en-US" dirty="0">
                <a:solidFill>
                  <a:schemeClr val="bg1">
                    <a:lumMod val="50000"/>
                  </a:schemeClr>
                </a:solidFill>
              </a:rPr>
              <a:t>ml/kg </a:t>
            </a:r>
            <a:r>
              <a:rPr lang="el-GR" dirty="0">
                <a:solidFill>
                  <a:schemeClr val="bg1">
                    <a:lumMod val="50000"/>
                  </a:schemeClr>
                </a:solidFill>
              </a:rPr>
              <a:t>άπαξ στο σκύλο με μέγιστο ρυθμό χορήγησης 10</a:t>
            </a:r>
            <a:r>
              <a:rPr lang="en-US" dirty="0">
                <a:solidFill>
                  <a:schemeClr val="bg1">
                    <a:lumMod val="50000"/>
                  </a:schemeClr>
                </a:solidFill>
              </a:rPr>
              <a:t> ml/kg/h. </a:t>
            </a:r>
            <a:endParaRPr lang="el-GR" dirty="0">
              <a:solidFill>
                <a:schemeClr val="bg1">
                  <a:lumMod val="50000"/>
                </a:schemeClr>
              </a:solidFill>
            </a:endParaRPr>
          </a:p>
          <a:p>
            <a:endParaRPr lang="el-GR" dirty="0"/>
          </a:p>
        </p:txBody>
      </p:sp>
    </p:spTree>
    <p:extLst>
      <p:ext uri="{BB962C8B-B14F-4D97-AF65-F5344CB8AC3E}">
        <p14:creationId xmlns:p14="http://schemas.microsoft.com/office/powerpoint/2010/main" val="275285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7B5C7-78B9-26A5-B0E5-26705CE473AC}"/>
              </a:ext>
            </a:extLst>
          </p:cNvPr>
          <p:cNvSpPr>
            <a:spLocks noGrp="1"/>
          </p:cNvSpPr>
          <p:nvPr>
            <p:ph type="title"/>
          </p:nvPr>
        </p:nvSpPr>
        <p:spPr/>
        <p:txBody>
          <a:bodyPr/>
          <a:lstStyle/>
          <a:p>
            <a:r>
              <a:rPr lang="el-GR" dirty="0"/>
              <a:t>Τί είναι κυκλοφορική καταπληξία</a:t>
            </a:r>
          </a:p>
        </p:txBody>
      </p:sp>
      <p:sp>
        <p:nvSpPr>
          <p:cNvPr id="3" name="Content Placeholder 2">
            <a:extLst>
              <a:ext uri="{FF2B5EF4-FFF2-40B4-BE49-F238E27FC236}">
                <a16:creationId xmlns:a16="http://schemas.microsoft.com/office/drawing/2014/main" id="{C483BBC4-15A8-3807-5237-43AA6D340054}"/>
              </a:ext>
            </a:extLst>
          </p:cNvPr>
          <p:cNvSpPr>
            <a:spLocks noGrp="1"/>
          </p:cNvSpPr>
          <p:nvPr>
            <p:ph idx="1"/>
          </p:nvPr>
        </p:nvSpPr>
        <p:spPr/>
        <p:txBody>
          <a:bodyPr/>
          <a:lstStyle/>
          <a:p>
            <a:r>
              <a:rPr lang="el-GR" dirty="0"/>
              <a:t>Η κυκλοφορική καταπληξία, στον πυρήνα της, είναι </a:t>
            </a:r>
            <a:r>
              <a:rPr lang="el-GR" b="1" dirty="0"/>
              <a:t>ανεπάρκεια Ο</a:t>
            </a:r>
            <a:r>
              <a:rPr lang="el-GR" b="1" baseline="-25000" dirty="0"/>
              <a:t>2</a:t>
            </a:r>
            <a:r>
              <a:rPr lang="el-GR" b="1" dirty="0"/>
              <a:t> σε κυτταρικό επίπεδο</a:t>
            </a:r>
          </a:p>
          <a:p>
            <a:r>
              <a:rPr lang="el-GR" dirty="0"/>
              <a:t>Είτε δεν κυκλοφορεί αρκετό Ο</a:t>
            </a:r>
            <a:r>
              <a:rPr lang="el-GR" baseline="-25000" dirty="0"/>
              <a:t>2</a:t>
            </a:r>
            <a:r>
              <a:rPr lang="el-GR" dirty="0"/>
              <a:t>, είτε αυτό δεν φτάνει στο κύτταρο, είτε φτάνει αλλά το κύτταρο δεν μπορεί να το προσλάβει/χρησιμοποιήσει</a:t>
            </a:r>
          </a:p>
          <a:p>
            <a:r>
              <a:rPr lang="el-GR" dirty="0"/>
              <a:t>Σε κάθε περίπτωση, το διαθέσιμο στο κύτταρο Ο</a:t>
            </a:r>
            <a:r>
              <a:rPr lang="el-GR" baseline="-25000" dirty="0"/>
              <a:t>2</a:t>
            </a:r>
            <a:r>
              <a:rPr lang="el-GR" dirty="0"/>
              <a:t> δεν αρκεί για τις ανάγκες του αερόβιου μεταβολισμού του</a:t>
            </a:r>
          </a:p>
          <a:p>
            <a:r>
              <a:rPr lang="el-GR" dirty="0"/>
              <a:t>Ο μεταβολισμός γίνεται αναερόβιος, παράγεται </a:t>
            </a:r>
            <a:r>
              <a:rPr lang="el-GR" b="1" dirty="0"/>
              <a:t>γαλακτικό οξύ </a:t>
            </a:r>
            <a:r>
              <a:rPr lang="el-GR" dirty="0"/>
              <a:t>και λόγω της </a:t>
            </a:r>
            <a:r>
              <a:rPr lang="el-GR" b="1" dirty="0"/>
              <a:t>οξέωσης</a:t>
            </a:r>
            <a:r>
              <a:rPr lang="el-GR" dirty="0"/>
              <a:t> το κύτταρο δυσλειτουργεί/καταστρέφεται → ο ιστός δυσλειτουργεί → οργανική ανεπάρκεια</a:t>
            </a:r>
          </a:p>
        </p:txBody>
      </p:sp>
    </p:spTree>
    <p:extLst>
      <p:ext uri="{BB962C8B-B14F-4D97-AF65-F5344CB8AC3E}">
        <p14:creationId xmlns:p14="http://schemas.microsoft.com/office/powerpoint/2010/main" val="240997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2367-5082-FAC5-39AF-46DBE9BC8A88}"/>
              </a:ext>
            </a:extLst>
          </p:cNvPr>
          <p:cNvSpPr>
            <a:spLocks noGrp="1"/>
          </p:cNvSpPr>
          <p:nvPr>
            <p:ph type="title"/>
          </p:nvPr>
        </p:nvSpPr>
        <p:spPr/>
        <p:txBody>
          <a:bodyPr/>
          <a:lstStyle/>
          <a:p>
            <a:r>
              <a:rPr lang="el-GR" dirty="0"/>
              <a:t>3 στάδια</a:t>
            </a:r>
          </a:p>
        </p:txBody>
      </p:sp>
      <p:sp>
        <p:nvSpPr>
          <p:cNvPr id="3" name="Content Placeholder 2">
            <a:extLst>
              <a:ext uri="{FF2B5EF4-FFF2-40B4-BE49-F238E27FC236}">
                <a16:creationId xmlns:a16="http://schemas.microsoft.com/office/drawing/2014/main" id="{AF66C3F0-E46D-571A-8B51-32954B12B74D}"/>
              </a:ext>
            </a:extLst>
          </p:cNvPr>
          <p:cNvSpPr>
            <a:spLocks noGrp="1"/>
          </p:cNvSpPr>
          <p:nvPr>
            <p:ph idx="1"/>
          </p:nvPr>
        </p:nvSpPr>
        <p:spPr/>
        <p:txBody>
          <a:bodyPr/>
          <a:lstStyle/>
          <a:p>
            <a:pPr marL="514350" indent="-514350">
              <a:buFont typeface="+mj-lt"/>
              <a:buAutoNum type="arabicPeriod"/>
            </a:pPr>
            <a:r>
              <a:rPr lang="el-GR" u="sng" dirty="0"/>
              <a:t>Αντισταθμιζόμενο</a:t>
            </a:r>
            <a:r>
              <a:rPr lang="el-GR" dirty="0"/>
              <a:t> : ενεργοποίηση συμπαθητικού, </a:t>
            </a:r>
            <a:r>
              <a:rPr lang="en-US" dirty="0"/>
              <a:t>RAAS</a:t>
            </a:r>
            <a:r>
              <a:rPr lang="el-GR" dirty="0"/>
              <a:t> και </a:t>
            </a:r>
            <a:r>
              <a:rPr lang="en-US" dirty="0"/>
              <a:t>ADH</a:t>
            </a:r>
            <a:r>
              <a:rPr lang="el-GR" dirty="0"/>
              <a:t>→ αγγειοσύσπαση, ταχυκαρδία και κατακράτηση νερού → διατήρηση αρτηριακών πιέσεων και διαιμάτωση </a:t>
            </a:r>
            <a:r>
              <a:rPr lang="el-GR" u="sng" dirty="0"/>
              <a:t>ζωτικών</a:t>
            </a:r>
            <a:r>
              <a:rPr lang="el-GR" dirty="0"/>
              <a:t> οργάνων</a:t>
            </a:r>
          </a:p>
          <a:p>
            <a:pPr marL="514350" indent="-514350">
              <a:buFont typeface="+mj-lt"/>
              <a:buAutoNum type="arabicPeriod"/>
            </a:pPr>
            <a:r>
              <a:rPr lang="el-GR" u="sng" dirty="0"/>
              <a:t>Μη αντισταθμιζόμενο </a:t>
            </a:r>
            <a:r>
              <a:rPr lang="el-GR" dirty="0"/>
              <a:t>: «ανεπάρκεια» συμπαθητικού, υπόταση και γαλακτική οξέωση, ↓ διαιμάτωση</a:t>
            </a:r>
          </a:p>
          <a:p>
            <a:pPr marL="514350" indent="-514350">
              <a:buFont typeface="+mj-lt"/>
              <a:buAutoNum type="arabicPeriod"/>
            </a:pPr>
            <a:r>
              <a:rPr lang="el-GR" u="sng" dirty="0"/>
              <a:t>Τελικό</a:t>
            </a:r>
            <a:r>
              <a:rPr lang="el-GR" dirty="0"/>
              <a:t> : αγγειοδιαστολή, υπόταση και βραδυκαρδία, μη αναστρέψιμο</a:t>
            </a:r>
          </a:p>
          <a:p>
            <a:endParaRPr lang="el-GR" dirty="0"/>
          </a:p>
        </p:txBody>
      </p:sp>
    </p:spTree>
    <p:extLst>
      <p:ext uri="{BB962C8B-B14F-4D97-AF65-F5344CB8AC3E}">
        <p14:creationId xmlns:p14="http://schemas.microsoft.com/office/powerpoint/2010/main" val="122550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65275-06C4-E9FC-ADEA-7EFCFA7B1B53}"/>
              </a:ext>
            </a:extLst>
          </p:cNvPr>
          <p:cNvSpPr>
            <a:spLocks noGrp="1"/>
          </p:cNvSpPr>
          <p:nvPr>
            <p:ph type="title"/>
          </p:nvPr>
        </p:nvSpPr>
        <p:spPr/>
        <p:txBody>
          <a:bodyPr/>
          <a:lstStyle/>
          <a:p>
            <a:r>
              <a:rPr lang="el-GR" dirty="0"/>
              <a:t>Ταξινόμηση/αιτιολογία</a:t>
            </a:r>
          </a:p>
        </p:txBody>
      </p:sp>
      <p:sp>
        <p:nvSpPr>
          <p:cNvPr id="3" name="Content Placeholder 2">
            <a:extLst>
              <a:ext uri="{FF2B5EF4-FFF2-40B4-BE49-F238E27FC236}">
                <a16:creationId xmlns:a16="http://schemas.microsoft.com/office/drawing/2014/main" id="{CE450C57-B4B6-3034-778C-F8EC91C02A1F}"/>
              </a:ext>
            </a:extLst>
          </p:cNvPr>
          <p:cNvSpPr>
            <a:spLocks noGrp="1"/>
          </p:cNvSpPr>
          <p:nvPr>
            <p:ph idx="1"/>
          </p:nvPr>
        </p:nvSpPr>
        <p:spPr/>
        <p:txBody>
          <a:bodyPr/>
          <a:lstStyle/>
          <a:p>
            <a:pPr marL="514350" indent="-514350">
              <a:buFont typeface="+mj-lt"/>
              <a:buAutoNum type="arabicPeriod"/>
            </a:pPr>
            <a:r>
              <a:rPr lang="el-GR" u="sng" dirty="0" err="1"/>
              <a:t>Υπογκαιμικό</a:t>
            </a:r>
            <a:r>
              <a:rPr lang="el-GR" u="sng" dirty="0"/>
              <a:t>(</a:t>
            </a:r>
            <a:r>
              <a:rPr lang="en-US" u="sng" dirty="0"/>
              <a:t>hypovolemic) </a:t>
            </a:r>
            <a:r>
              <a:rPr lang="el-GR" dirty="0"/>
              <a:t>: ↓προφορτίου λόγω απώλειας υγρών (αιμορραγία, έμετοι, διάρροιες, εγκαύματα)</a:t>
            </a:r>
          </a:p>
          <a:p>
            <a:pPr marL="514350" indent="-514350">
              <a:buFont typeface="+mj-lt"/>
              <a:buAutoNum type="arabicPeriod"/>
            </a:pPr>
            <a:r>
              <a:rPr lang="el-GR" u="sng" dirty="0" err="1"/>
              <a:t>Καρδιογενές</a:t>
            </a:r>
            <a:r>
              <a:rPr lang="en-US" u="sng" dirty="0"/>
              <a:t>(cardiogenic)</a:t>
            </a:r>
            <a:r>
              <a:rPr lang="el-GR" u="sng" dirty="0"/>
              <a:t> </a:t>
            </a:r>
            <a:r>
              <a:rPr lang="el-GR" dirty="0"/>
              <a:t>: ανεπάρκεια καρδιακής αντλίας (μυοκαρδιοπάθεια, αρρυθμίες, στένωση βαλβίδας)</a:t>
            </a:r>
          </a:p>
          <a:p>
            <a:pPr marL="514350" indent="-514350">
              <a:buFont typeface="+mj-lt"/>
              <a:buAutoNum type="arabicPeriod"/>
            </a:pPr>
            <a:r>
              <a:rPr lang="el-GR" u="sng" dirty="0"/>
              <a:t>Κατανομής</a:t>
            </a:r>
            <a:r>
              <a:rPr lang="en-US" u="sng" dirty="0"/>
              <a:t>(distributive)</a:t>
            </a:r>
            <a:r>
              <a:rPr lang="el-GR" u="sng" dirty="0"/>
              <a:t> </a:t>
            </a:r>
            <a:r>
              <a:rPr lang="el-GR" dirty="0"/>
              <a:t>: αγγειοδιαστολή και ↓περιφερικές αντιστάσεις (σηπτικό, αναφυλακτικό, νευρογενές)</a:t>
            </a:r>
          </a:p>
          <a:p>
            <a:pPr marL="514350" indent="-514350">
              <a:buFont typeface="+mj-lt"/>
              <a:buAutoNum type="arabicPeriod"/>
            </a:pPr>
            <a:r>
              <a:rPr lang="el-GR" u="sng" dirty="0"/>
              <a:t>Αποφρακτικό</a:t>
            </a:r>
            <a:r>
              <a:rPr lang="en-US" u="sng" dirty="0"/>
              <a:t>(obstructive)</a:t>
            </a:r>
            <a:r>
              <a:rPr lang="el-GR" u="sng" dirty="0"/>
              <a:t> </a:t>
            </a:r>
            <a:r>
              <a:rPr lang="el-GR" dirty="0"/>
              <a:t>: ↓φλεβική επιστροφή χωρίς </a:t>
            </a:r>
            <a:r>
              <a:rPr lang="el-GR" dirty="0" err="1"/>
              <a:t>υπογκαιμία</a:t>
            </a:r>
            <a:r>
              <a:rPr lang="el-GR" dirty="0"/>
              <a:t> (</a:t>
            </a:r>
            <a:r>
              <a:rPr lang="en-US" dirty="0"/>
              <a:t>GDV, </a:t>
            </a:r>
            <a:r>
              <a:rPr lang="el-GR" dirty="0"/>
              <a:t>καρδιακός επιπωματισμός, πλευριτική συλλογή/</a:t>
            </a:r>
            <a:r>
              <a:rPr lang="el-GR" dirty="0" err="1"/>
              <a:t>διαφραγματοκήλη</a:t>
            </a:r>
            <a:r>
              <a:rPr lang="el-GR" dirty="0"/>
              <a:t>, πνευμονική εμβολή)</a:t>
            </a:r>
          </a:p>
        </p:txBody>
      </p:sp>
    </p:spTree>
    <p:extLst>
      <p:ext uri="{BB962C8B-B14F-4D97-AF65-F5344CB8AC3E}">
        <p14:creationId xmlns:p14="http://schemas.microsoft.com/office/powerpoint/2010/main" val="383638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BA3C-8BAD-54CC-3EDC-107AE941FBB5}"/>
              </a:ext>
            </a:extLst>
          </p:cNvPr>
          <p:cNvSpPr>
            <a:spLocks noGrp="1"/>
          </p:cNvSpPr>
          <p:nvPr>
            <p:ph type="title"/>
          </p:nvPr>
        </p:nvSpPr>
        <p:spPr/>
        <p:txBody>
          <a:bodyPr/>
          <a:lstStyle/>
          <a:p>
            <a:r>
              <a:rPr lang="el-GR" dirty="0"/>
              <a:t>Υποψία/διάγνωση</a:t>
            </a:r>
          </a:p>
        </p:txBody>
      </p:sp>
      <p:sp>
        <p:nvSpPr>
          <p:cNvPr id="3" name="Content Placeholder 2">
            <a:extLst>
              <a:ext uri="{FF2B5EF4-FFF2-40B4-BE49-F238E27FC236}">
                <a16:creationId xmlns:a16="http://schemas.microsoft.com/office/drawing/2014/main" id="{B1E68D1D-7872-BCCB-D637-13C830828D26}"/>
              </a:ext>
            </a:extLst>
          </p:cNvPr>
          <p:cNvSpPr>
            <a:spLocks noGrp="1"/>
          </p:cNvSpPr>
          <p:nvPr>
            <p:ph idx="1"/>
          </p:nvPr>
        </p:nvSpPr>
        <p:spPr/>
        <p:txBody>
          <a:bodyPr>
            <a:normAutofit fontScale="92500"/>
          </a:bodyPr>
          <a:lstStyle/>
          <a:p>
            <a:pPr marL="514350" indent="-514350">
              <a:buFont typeface="+mj-lt"/>
              <a:buAutoNum type="arabicPeriod"/>
            </a:pPr>
            <a:r>
              <a:rPr lang="el-GR" b="1" dirty="0"/>
              <a:t>Υπόταση ± ταχυκαρδία(</a:t>
            </a:r>
            <a:r>
              <a:rPr lang="el-GR" dirty="0"/>
              <a:t>ή βραδυκαρδία στη γάτα</a:t>
            </a:r>
            <a:r>
              <a:rPr lang="el-GR" b="1" dirty="0"/>
              <a:t>)</a:t>
            </a:r>
          </a:p>
          <a:p>
            <a:pPr marL="514350" indent="-514350">
              <a:buFont typeface="+mj-lt"/>
              <a:buAutoNum type="arabicPeriod"/>
            </a:pPr>
            <a:r>
              <a:rPr lang="el-GR" dirty="0"/>
              <a:t>Ενδείξεις ↓</a:t>
            </a:r>
            <a:r>
              <a:rPr lang="el-GR" dirty="0" err="1"/>
              <a:t>διαιμάτωσης</a:t>
            </a:r>
            <a:r>
              <a:rPr lang="el-GR" dirty="0"/>
              <a:t> οργάνων (</a:t>
            </a:r>
            <a:r>
              <a:rPr lang="el-GR" dirty="0" err="1"/>
              <a:t>ολιγουρία</a:t>
            </a:r>
            <a:r>
              <a:rPr lang="el-GR" dirty="0"/>
              <a:t> ή </a:t>
            </a:r>
            <a:r>
              <a:rPr lang="el-GR" dirty="0" err="1"/>
              <a:t>ανουρία</a:t>
            </a:r>
            <a:r>
              <a:rPr lang="el-GR" dirty="0"/>
              <a:t>, διαταραχές επιπέδου συνείδησης, ψυχρό ή </a:t>
            </a:r>
            <a:r>
              <a:rPr lang="el-GR" dirty="0" err="1"/>
              <a:t>κυανωτικό</a:t>
            </a:r>
            <a:r>
              <a:rPr lang="el-GR" dirty="0"/>
              <a:t> δέρμα/ψυχρά άκρα)</a:t>
            </a:r>
          </a:p>
          <a:p>
            <a:pPr marL="514350" indent="-514350">
              <a:buFont typeface="+mj-lt"/>
              <a:buAutoNum type="arabicPeriod"/>
            </a:pPr>
            <a:r>
              <a:rPr lang="el-GR" b="1" dirty="0"/>
              <a:t>Δείκτες περιφερικής κυκλοφορίας : χροιά των βλεννογόνων, ΧΑΤ και ποιότητα του σφυγμού (σε κεντρικές και περιφερικές αρτηρίες)</a:t>
            </a:r>
          </a:p>
          <a:p>
            <a:pPr marL="514350" indent="-514350">
              <a:buFont typeface="+mj-lt"/>
              <a:buAutoNum type="arabicPeriod"/>
            </a:pPr>
            <a:r>
              <a:rPr lang="el-GR" dirty="0"/>
              <a:t>↑ γαλακτικά</a:t>
            </a:r>
            <a:r>
              <a:rPr lang="en-US" dirty="0"/>
              <a:t> (&gt;2</a:t>
            </a:r>
            <a:r>
              <a:rPr lang="el-GR" dirty="0"/>
              <a:t>.5</a:t>
            </a:r>
            <a:r>
              <a:rPr lang="en-US" dirty="0"/>
              <a:t> mmol/L)</a:t>
            </a:r>
            <a:endParaRPr lang="el-GR" dirty="0"/>
          </a:p>
          <a:p>
            <a:pPr marL="514350" indent="-514350">
              <a:buFont typeface="+mj-lt"/>
              <a:buAutoNum type="arabicPeriod"/>
            </a:pPr>
            <a:r>
              <a:rPr lang="en-US" dirty="0"/>
              <a:t>Shock Index </a:t>
            </a:r>
            <a:r>
              <a:rPr lang="el-GR" dirty="0"/>
              <a:t>: </a:t>
            </a:r>
            <a:r>
              <a:rPr lang="en-US" dirty="0"/>
              <a:t>HR/SAP &gt;0.9 – 1 (</a:t>
            </a:r>
            <a:r>
              <a:rPr lang="el-GR" dirty="0"/>
              <a:t>Σ)</a:t>
            </a:r>
            <a:endParaRPr lang="en-US" dirty="0"/>
          </a:p>
          <a:p>
            <a:pPr marL="514350" indent="-514350">
              <a:buFont typeface="+mj-lt"/>
              <a:buAutoNum type="arabicPeriod"/>
            </a:pPr>
            <a:r>
              <a:rPr lang="en-US" b="1" dirty="0"/>
              <a:t>Fluid challenge </a:t>
            </a:r>
            <a:r>
              <a:rPr lang="el-GR" b="1" dirty="0"/>
              <a:t>: 10 – 20 </a:t>
            </a:r>
            <a:r>
              <a:rPr lang="en-US" b="1" dirty="0"/>
              <a:t>ml/kg </a:t>
            </a:r>
            <a:r>
              <a:rPr lang="el-GR" b="1" dirty="0"/>
              <a:t>(Σ), 5 – 10(Γ), ισότονο κρυσταλλοειδές</a:t>
            </a:r>
          </a:p>
        </p:txBody>
      </p:sp>
    </p:spTree>
    <p:extLst>
      <p:ext uri="{BB962C8B-B14F-4D97-AF65-F5344CB8AC3E}">
        <p14:creationId xmlns:p14="http://schemas.microsoft.com/office/powerpoint/2010/main" val="107545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C4EC-E9F7-4A1A-FD47-15F1EA6E0EFE}"/>
              </a:ext>
            </a:extLst>
          </p:cNvPr>
          <p:cNvSpPr>
            <a:spLocks noGrp="1"/>
          </p:cNvSpPr>
          <p:nvPr>
            <p:ph type="title"/>
          </p:nvPr>
        </p:nvSpPr>
        <p:spPr/>
        <p:txBody>
          <a:bodyPr/>
          <a:lstStyle/>
          <a:p>
            <a:r>
              <a:rPr lang="el-GR" dirty="0"/>
              <a:t>Θεραπευτικό πλάνο</a:t>
            </a:r>
          </a:p>
        </p:txBody>
      </p:sp>
      <p:sp>
        <p:nvSpPr>
          <p:cNvPr id="3" name="Content Placeholder 2">
            <a:extLst>
              <a:ext uri="{FF2B5EF4-FFF2-40B4-BE49-F238E27FC236}">
                <a16:creationId xmlns:a16="http://schemas.microsoft.com/office/drawing/2014/main" id="{7DEB1C7D-4345-1CAA-75E1-5A22629F4DB0}"/>
              </a:ext>
            </a:extLst>
          </p:cNvPr>
          <p:cNvSpPr>
            <a:spLocks noGrp="1"/>
          </p:cNvSpPr>
          <p:nvPr>
            <p:ph idx="1"/>
          </p:nvPr>
        </p:nvSpPr>
        <p:spPr/>
        <p:txBody>
          <a:bodyPr/>
          <a:lstStyle/>
          <a:p>
            <a:pPr marL="514350" indent="-514350">
              <a:buFont typeface="+mj-lt"/>
              <a:buAutoNum type="arabicPeriod"/>
            </a:pPr>
            <a:r>
              <a:rPr lang="el-GR" b="1" dirty="0"/>
              <a:t>Υποστήριξη/διατήρηση ενδοαγγειακού όγκου και αρτηριακών πιέσεων</a:t>
            </a:r>
          </a:p>
          <a:p>
            <a:pPr marL="514350" indent="-514350">
              <a:buFont typeface="+mj-lt"/>
              <a:buAutoNum type="arabicPeriod"/>
            </a:pPr>
            <a:r>
              <a:rPr lang="el-GR" b="1" dirty="0"/>
              <a:t>Παροχή Ο</a:t>
            </a:r>
            <a:r>
              <a:rPr lang="el-GR" b="1" baseline="-25000" dirty="0"/>
              <a:t>2</a:t>
            </a:r>
          </a:p>
          <a:p>
            <a:pPr marL="514350" indent="-514350">
              <a:buFont typeface="+mj-lt"/>
              <a:buAutoNum type="arabicPeriod"/>
            </a:pPr>
            <a:r>
              <a:rPr lang="el-GR" dirty="0"/>
              <a:t>Αντιμετώπιση πρωτογενούς αιτίου</a:t>
            </a:r>
          </a:p>
          <a:p>
            <a:pPr marL="514350" indent="-514350">
              <a:buFont typeface="+mj-lt"/>
              <a:buAutoNum type="arabicPeriod"/>
            </a:pPr>
            <a:r>
              <a:rPr lang="el-GR" dirty="0"/>
              <a:t>Αντιμετώπιση επιπλοκών</a:t>
            </a:r>
          </a:p>
        </p:txBody>
      </p:sp>
    </p:spTree>
    <p:extLst>
      <p:ext uri="{BB962C8B-B14F-4D97-AF65-F5344CB8AC3E}">
        <p14:creationId xmlns:p14="http://schemas.microsoft.com/office/powerpoint/2010/main" val="138084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427C-22D6-50EB-9BC9-9B4B140C5442}"/>
              </a:ext>
            </a:extLst>
          </p:cNvPr>
          <p:cNvSpPr>
            <a:spLocks noGrp="1"/>
          </p:cNvSpPr>
          <p:nvPr>
            <p:ph type="title"/>
          </p:nvPr>
        </p:nvSpPr>
        <p:spPr/>
        <p:txBody>
          <a:bodyPr/>
          <a:lstStyle/>
          <a:p>
            <a:r>
              <a:rPr lang="el-GR" dirty="0"/>
              <a:t>Χορήγηση υγρών στο </a:t>
            </a:r>
            <a:r>
              <a:rPr lang="en-US" dirty="0"/>
              <a:t>shock</a:t>
            </a:r>
            <a:endParaRPr lang="el-GR" dirty="0"/>
          </a:p>
        </p:txBody>
      </p:sp>
      <p:sp>
        <p:nvSpPr>
          <p:cNvPr id="3" name="Content Placeholder 2">
            <a:extLst>
              <a:ext uri="{FF2B5EF4-FFF2-40B4-BE49-F238E27FC236}">
                <a16:creationId xmlns:a16="http://schemas.microsoft.com/office/drawing/2014/main" id="{06F21A35-D321-B030-8D7B-E429794C7735}"/>
              </a:ext>
            </a:extLst>
          </p:cNvPr>
          <p:cNvSpPr>
            <a:spLocks noGrp="1"/>
          </p:cNvSpPr>
          <p:nvPr>
            <p:ph idx="1"/>
          </p:nvPr>
        </p:nvSpPr>
        <p:spPr/>
        <p:txBody>
          <a:bodyPr>
            <a:normAutofit fontScale="92500"/>
          </a:bodyPr>
          <a:lstStyle/>
          <a:p>
            <a:r>
              <a:rPr lang="el-GR" dirty="0"/>
              <a:t>Το είδος των υγρών επιλέγεται βάσει του είδους των απωλειών, για απώλεια νερού χορηγούνται κρυσταλλοειδή, για απώλειες τύπου πλάσματος κρυσταλλοειδή ή κολλοειδή και για απώλειες τύπου αίματος ολικό αίμα ή παράγωγα αίματος</a:t>
            </a:r>
          </a:p>
          <a:p>
            <a:r>
              <a:rPr lang="el-GR" dirty="0"/>
              <a:t>Η δόση των χορηγούμενων υγρών ανά ώρα εκφράζεται ως ποσοστό του συνολικού όγκου αίματος του ζώου (80 – 90 </a:t>
            </a:r>
            <a:r>
              <a:rPr lang="en-US" dirty="0"/>
              <a:t>ml/kg </a:t>
            </a:r>
            <a:r>
              <a:rPr lang="el-GR" dirty="0"/>
              <a:t>στο σκύλο και </a:t>
            </a:r>
            <a:r>
              <a:rPr lang="en-US" dirty="0"/>
              <a:t>50 -60 ml/kg </a:t>
            </a:r>
            <a:r>
              <a:rPr lang="el-GR" dirty="0"/>
              <a:t>στη γάτα) και κυμαίνεται από 25 – 100%</a:t>
            </a:r>
          </a:p>
          <a:p>
            <a:r>
              <a:rPr lang="el-GR" dirty="0"/>
              <a:t>Εάν υπάρχει ενεργός αιμορραγία</a:t>
            </a:r>
            <a:r>
              <a:rPr lang="en-US" dirty="0"/>
              <a:t> </a:t>
            </a:r>
            <a:r>
              <a:rPr lang="el-GR" dirty="0"/>
              <a:t>ή συστολική ανεπάρκεια του μυοκαρδίου μπορούν να χορηγηθούν συντηρητικά υγρά (ώστε να διατηρείται η </a:t>
            </a:r>
            <a:r>
              <a:rPr lang="en-US" dirty="0"/>
              <a:t>MAP≈60mmHg </a:t>
            </a:r>
            <a:r>
              <a:rPr lang="el-GR" dirty="0"/>
              <a:t>και η </a:t>
            </a:r>
            <a:r>
              <a:rPr lang="en-US" dirty="0"/>
              <a:t>SAP≈90mmHg) </a:t>
            </a:r>
            <a:r>
              <a:rPr lang="el-GR" dirty="0"/>
              <a:t>έως ότου ελεγχθεί η αιμορραγία ή υποστηριχθεί το μυοκάρδιο (</a:t>
            </a:r>
            <a:r>
              <a:rPr lang="en-US" dirty="0"/>
              <a:t>hypotensive resuscitation)</a:t>
            </a:r>
            <a:endParaRPr lang="el-GR" dirty="0"/>
          </a:p>
        </p:txBody>
      </p:sp>
    </p:spTree>
    <p:extLst>
      <p:ext uri="{BB962C8B-B14F-4D97-AF65-F5344CB8AC3E}">
        <p14:creationId xmlns:p14="http://schemas.microsoft.com/office/powerpoint/2010/main" val="320535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2444-38C7-A46E-72D3-3AE1791639D9}"/>
              </a:ext>
            </a:extLst>
          </p:cNvPr>
          <p:cNvSpPr>
            <a:spLocks noGrp="1"/>
          </p:cNvSpPr>
          <p:nvPr>
            <p:ph type="title"/>
          </p:nvPr>
        </p:nvSpPr>
        <p:spPr/>
        <p:txBody>
          <a:bodyPr/>
          <a:lstStyle/>
          <a:p>
            <a:r>
              <a:rPr lang="el-GR" dirty="0"/>
              <a:t>Χορήγηση υγρών στο </a:t>
            </a:r>
            <a:r>
              <a:rPr lang="en-US" dirty="0"/>
              <a:t>shock</a:t>
            </a:r>
            <a:endParaRPr lang="el-GR" dirty="0"/>
          </a:p>
        </p:txBody>
      </p:sp>
      <p:sp>
        <p:nvSpPr>
          <p:cNvPr id="3" name="Content Placeholder 2">
            <a:extLst>
              <a:ext uri="{FF2B5EF4-FFF2-40B4-BE49-F238E27FC236}">
                <a16:creationId xmlns:a16="http://schemas.microsoft.com/office/drawing/2014/main" id="{2121D629-EBF6-9271-6849-1815B76E2652}"/>
              </a:ext>
            </a:extLst>
          </p:cNvPr>
          <p:cNvSpPr>
            <a:spLocks noGrp="1"/>
          </p:cNvSpPr>
          <p:nvPr>
            <p:ph idx="1"/>
          </p:nvPr>
        </p:nvSpPr>
        <p:spPr/>
        <p:txBody>
          <a:bodyPr/>
          <a:lstStyle/>
          <a:p>
            <a:r>
              <a:rPr lang="el-GR" dirty="0"/>
              <a:t>Τα υγρά χορηγούνται έως ότου επανέλθουν και διατηρούνται οι αρτηριακές πιέσεις, οι δείκτες </a:t>
            </a:r>
            <a:r>
              <a:rPr lang="el-GR" dirty="0" err="1"/>
              <a:t>διαιμάτωσης</a:t>
            </a:r>
            <a:r>
              <a:rPr lang="el-GR" dirty="0"/>
              <a:t> των ιστών και η συγκέντρωση των γαλακτικών στο αίμα</a:t>
            </a:r>
          </a:p>
          <a:p>
            <a:r>
              <a:rPr lang="el-GR" dirty="0"/>
              <a:t>Η κεντρική φλεβική πίεση βοηθάει στην παρακολούθηση και ρύθμιση του ρυθμού χορήγησης (ακραίες τιμές, ανταπόκριση σε </a:t>
            </a:r>
            <a:r>
              <a:rPr lang="en-US" dirty="0"/>
              <a:t>fluid challenge)</a:t>
            </a:r>
            <a:endParaRPr lang="el-GR" dirty="0"/>
          </a:p>
          <a:p>
            <a:r>
              <a:rPr lang="el-GR" dirty="0"/>
              <a:t>Υπερβολική χορήγηση υγρών μπορεί να προκαλέσει διάμεσο οίδημα (πνεύμονες),οίδημα</a:t>
            </a:r>
            <a:r>
              <a:rPr lang="en-US" dirty="0"/>
              <a:t> </a:t>
            </a:r>
            <a:r>
              <a:rPr lang="el-GR" dirty="0"/>
              <a:t>και βλάβη του ενδοθηλίου των αγγείων και </a:t>
            </a:r>
            <a:r>
              <a:rPr lang="el-GR"/>
              <a:t>αιμορραγική διάθεση</a:t>
            </a:r>
            <a:endParaRPr lang="el-GR" dirty="0"/>
          </a:p>
        </p:txBody>
      </p:sp>
    </p:spTree>
    <p:extLst>
      <p:ext uri="{BB962C8B-B14F-4D97-AF65-F5344CB8AC3E}">
        <p14:creationId xmlns:p14="http://schemas.microsoft.com/office/powerpoint/2010/main" val="1918547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41787B-7111-06F5-D79F-7B4D2D057ABA}"/>
              </a:ext>
            </a:extLst>
          </p:cNvPr>
          <p:cNvSpPr>
            <a:spLocks noGrp="1"/>
          </p:cNvSpPr>
          <p:nvPr>
            <p:ph type="ctrTitle"/>
          </p:nvPr>
        </p:nvSpPr>
        <p:spPr/>
        <p:txBody>
          <a:bodyPr/>
          <a:lstStyle/>
          <a:p>
            <a:r>
              <a:rPr lang="el-GR" dirty="0"/>
              <a:t>Χορήγηση υγρών</a:t>
            </a:r>
          </a:p>
        </p:txBody>
      </p:sp>
      <p:sp>
        <p:nvSpPr>
          <p:cNvPr id="5" name="Subtitle 4">
            <a:extLst>
              <a:ext uri="{FF2B5EF4-FFF2-40B4-BE49-F238E27FC236}">
                <a16:creationId xmlns:a16="http://schemas.microsoft.com/office/drawing/2014/main" id="{11503481-243D-8C1F-68D8-D962C30C0CC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939227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TotalTime>
  <Words>1387</Words>
  <Application>Microsoft Office PowerPoint</Application>
  <PresentationFormat>Widescreen</PresentationFormat>
  <Paragraphs>72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Διαχείριση κυκλοφορικής καταπληξίας (Shock) </vt:lpstr>
      <vt:lpstr>Τί είναι κυκλοφορική καταπληξία</vt:lpstr>
      <vt:lpstr>3 στάδια</vt:lpstr>
      <vt:lpstr>Ταξινόμηση/αιτιολογία</vt:lpstr>
      <vt:lpstr>Υποψία/διάγνωση</vt:lpstr>
      <vt:lpstr>Θεραπευτικό πλάνο</vt:lpstr>
      <vt:lpstr>Χορήγηση υγρών στο shock</vt:lpstr>
      <vt:lpstr>Χορήγηση υγρών στο shock</vt:lpstr>
      <vt:lpstr>Χορήγηση υγρών</vt:lpstr>
      <vt:lpstr>Είδη υγρών</vt:lpstr>
      <vt:lpstr>Ισότονα κρυσταλλοειδή</vt:lpstr>
      <vt:lpstr>Άλλα κρυσταλλοειδή</vt:lpstr>
      <vt:lpstr>Συνθετικά κολλοειδή</vt:lpstr>
      <vt:lpstr>Αίμα και παράγωγα αίματος</vt:lpstr>
      <vt:lpstr>Ρυθμός χορήγησης</vt:lpstr>
      <vt:lpstr>Ρυθμός χορήγησης</vt:lpstr>
      <vt:lpstr>Ρυθμός χορήγησης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Διαχείριση κυκλοφορικής καταπληξίας (Shock) </dc:title>
  <dc:creator>Babis Kostakis</dc:creator>
  <cp:lastModifiedBy>Babis Kostakis</cp:lastModifiedBy>
  <cp:revision>22</cp:revision>
  <dcterms:created xsi:type="dcterms:W3CDTF">2023-01-26T10:09:00Z</dcterms:created>
  <dcterms:modified xsi:type="dcterms:W3CDTF">2023-12-06T08:13:25Z</dcterms:modified>
</cp:coreProperties>
</file>