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6825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667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7645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A57068-F33C-4666-954D-B4C817456F6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5001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611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339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441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607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52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669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449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894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E160-5B49-4C1B-A26E-D63581CBF0D1}" type="datetimeFigureOut">
              <a:rPr lang="el-GR" smtClean="0"/>
              <a:t>17/6/2021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7BF3C-7D62-4B88-BD2F-F39F3D76A0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474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Οι Πρωτοπόροι</a:t>
            </a:r>
            <a:br>
              <a:rPr lang="el-GR" altLang="el-GR" sz="4000"/>
            </a:br>
            <a:r>
              <a:rPr lang="el-GR" altLang="el-GR" sz="2200"/>
              <a:t>Κρατήρας Ευφρονίου. Λούβρο</a:t>
            </a:r>
          </a:p>
        </p:txBody>
      </p:sp>
      <p:pic>
        <p:nvPicPr>
          <p:cNvPr id="2051" name="Picture 4" descr="LouvreEuphronioscalyxkrater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4" y="1484314"/>
            <a:ext cx="6873875" cy="5113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76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sz="2400"/>
              <a:t>Louvre. </a:t>
            </a:r>
            <a:br>
              <a:rPr lang="fr-FR" sz="2400"/>
            </a:br>
            <a:r>
              <a:rPr lang="fr-FR" sz="4000"/>
              <a:t/>
            </a:r>
            <a:br>
              <a:rPr lang="fr-FR" sz="4000"/>
            </a:br>
            <a:endParaRPr lang="el-GR" sz="4000"/>
          </a:p>
        </p:txBody>
      </p:sp>
      <p:pic>
        <p:nvPicPr>
          <p:cNvPr id="16387" name="Picture 4" descr="LouvreG33euphronioskrater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4" y="404813"/>
            <a:ext cx="6408737" cy="56705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7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sz="2400"/>
              <a:t>Louvre</a:t>
            </a:r>
            <a:br>
              <a:rPr lang="fr-FR" sz="2400"/>
            </a:br>
            <a:r>
              <a:rPr lang="fr-FR" sz="4000"/>
              <a:t/>
            </a:r>
            <a:br>
              <a:rPr lang="fr-FR" sz="4000"/>
            </a:br>
            <a:endParaRPr lang="el-GR" sz="4000"/>
          </a:p>
        </p:txBody>
      </p:sp>
      <p:sp>
        <p:nvSpPr>
          <p:cNvPr id="17411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7412" name="Picture 2" descr="F:\Pictures\ERYTHROMORFA\ArchaicRF1\pioneer\euphronios\10393881_776798655724613_30418256189340006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404813"/>
            <a:ext cx="5867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16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Βερολίνο</a:t>
            </a:r>
          </a:p>
        </p:txBody>
      </p:sp>
      <p:pic>
        <p:nvPicPr>
          <p:cNvPr id="18435" name="Picture 2" descr="F:\Pictures\ERYTHROMORFA\ArchaicRF1\pioneer\euphronios\berlin calyx\BerlinF2180CapuaEuphronioskrate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76" y="1812925"/>
            <a:ext cx="4532313" cy="4038600"/>
          </a:xfrm>
          <a:noFill/>
        </p:spPr>
      </p:pic>
      <p:pic>
        <p:nvPicPr>
          <p:cNvPr id="18436" name="Picture 6" descr="F:\Pictures\ERYTHROMORFA\ArchaicRF1\pioneer\euphronios\berlin calyx\10525679_776798629057949_622081481006372205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916113"/>
            <a:ext cx="37703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8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Βερολίνο. </a:t>
            </a:r>
            <a:br>
              <a:rPr lang="el-GR" sz="4000"/>
            </a:br>
            <a:endParaRPr lang="el-GR" sz="4000"/>
          </a:p>
        </p:txBody>
      </p:sp>
      <p:pic>
        <p:nvPicPr>
          <p:cNvPr id="19459" name="Picture 5" descr="F:\Pictures\ERYTHROMORFA\ArchaicRF1\pioneer\euphronios\berlin calyx\eMuseumPlu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92339"/>
            <a:ext cx="4038600" cy="3341687"/>
          </a:xfrm>
          <a:noFill/>
        </p:spPr>
      </p:pic>
      <p:pic>
        <p:nvPicPr>
          <p:cNvPr id="19460" name="Picture 7" descr="F:\Pictures\ERYTHROMORFA\ArchaicRF1\pioneer\euphronios\berlin calyx\BerlinF2180euphronioskrater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9039" y="1600201"/>
            <a:ext cx="384492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1815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z="4000"/>
              <a:t>B</a:t>
            </a:r>
            <a:r>
              <a:rPr lang="el-GR" altLang="el-GR" sz="4000"/>
              <a:t>άση κούρου από το Θεμιστόκλειο τείχος (510-500 π.Χ.)</a:t>
            </a:r>
          </a:p>
        </p:txBody>
      </p:sp>
      <p:sp>
        <p:nvSpPr>
          <p:cNvPr id="20483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20484" name="Picture 2" descr="F:\Pictures\greekart\sculpture\archaic\attiki\other\Athensstatuebaserelief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0764" y="1441451"/>
            <a:ext cx="7610475" cy="2784475"/>
          </a:xfrm>
          <a:noFill/>
        </p:spPr>
      </p:pic>
      <p:pic>
        <p:nvPicPr>
          <p:cNvPr id="20485" name="Picture 3" descr="F:\Pictures\greekart\sculpture\archaic\attiki\other\athensstatuebaserelie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4225926"/>
            <a:ext cx="644366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2800"/>
              <a:t>Ρώμη. </a:t>
            </a:r>
            <a:br>
              <a:rPr lang="el-GR" sz="2800"/>
            </a:br>
            <a:r>
              <a:rPr lang="el-GR" sz="2800"/>
              <a:t/>
            </a:r>
            <a:br>
              <a:rPr lang="el-GR" sz="2800"/>
            </a:br>
            <a:endParaRPr lang="el-GR" sz="2800"/>
          </a:p>
        </p:txBody>
      </p:sp>
      <p:pic>
        <p:nvPicPr>
          <p:cNvPr id="23555" name="Picture 3" descr="OnceNewYorkEuphronioskraterexhibition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052513"/>
            <a:ext cx="6192837" cy="50736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2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Ρώμη. </a:t>
            </a:r>
            <a:br>
              <a:rPr lang="el-GR" sz="2400"/>
            </a:br>
            <a:r>
              <a:rPr lang="el-GR" sz="2400"/>
              <a:t/>
            </a:r>
            <a:br>
              <a:rPr lang="el-GR" sz="2400"/>
            </a:br>
            <a:r>
              <a:rPr lang="el-GR" sz="2400"/>
              <a:t/>
            </a:r>
            <a:br>
              <a:rPr lang="el-GR" sz="2400"/>
            </a:br>
            <a:endParaRPr lang="el-GR" sz="2400"/>
          </a:p>
        </p:txBody>
      </p:sp>
      <p:pic>
        <p:nvPicPr>
          <p:cNvPr id="24579" name="Picture 2" descr="F:\Pictures\ERYTHROMORFA\ArchaicRF1\pioneer\euphronios\EX mma\14355116_1173551502715991_5721487395559230937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765175"/>
            <a:ext cx="6840538" cy="6021388"/>
          </a:xfrm>
          <a:noFill/>
        </p:spPr>
      </p:pic>
    </p:spTree>
    <p:extLst>
      <p:ext uri="{BB962C8B-B14F-4D97-AF65-F5344CB8AC3E}">
        <p14:creationId xmlns:p14="http://schemas.microsoft.com/office/powerpoint/2010/main" val="38426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2800"/>
              <a:t>Ρώμη. </a:t>
            </a:r>
            <a:br>
              <a:rPr lang="el-GR" sz="2800"/>
            </a:br>
            <a:r>
              <a:rPr lang="el-GR" sz="2800"/>
              <a:t/>
            </a:r>
            <a:br>
              <a:rPr lang="el-GR" sz="2800"/>
            </a:br>
            <a:endParaRPr lang="el-GR" sz="2800"/>
          </a:p>
        </p:txBody>
      </p:sp>
      <p:pic>
        <p:nvPicPr>
          <p:cNvPr id="25603" name="Picture 3" descr="NewYorkEuphronioskraterdetai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1052514"/>
            <a:ext cx="7129462" cy="4981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4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26627" name="Picture 2" descr="F:\Pictures\ERYTHROMORFA\ArchaicRF1\pioneer\euphronios\EX mma\14369987_1173551892715952_5684360539986579575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4" y="188914"/>
            <a:ext cx="6696075" cy="5991225"/>
          </a:xfrm>
          <a:noFill/>
        </p:spPr>
      </p:pic>
    </p:spTree>
    <p:extLst>
      <p:ext uri="{BB962C8B-B14F-4D97-AF65-F5344CB8AC3E}">
        <p14:creationId xmlns:p14="http://schemas.microsoft.com/office/powerpoint/2010/main" val="30201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Νέα Υόρκη</a:t>
            </a:r>
            <a:br>
              <a:rPr lang="el-GR" sz="4000"/>
            </a:br>
            <a:endParaRPr lang="el-GR" sz="4000"/>
          </a:p>
        </p:txBody>
      </p:sp>
      <p:pic>
        <p:nvPicPr>
          <p:cNvPr id="27651" name="Picture 3" descr="NewYorkEuphronioskratersym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196976"/>
            <a:ext cx="5976938" cy="4854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2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Ψυκτήρας Βοστώνης.</a:t>
            </a:r>
            <a:br>
              <a:rPr lang="el-GR" sz="2400"/>
            </a:br>
            <a:r>
              <a:rPr lang="el-GR" sz="4000"/>
              <a:t/>
            </a:r>
            <a:br>
              <a:rPr lang="el-GR" sz="4000"/>
            </a:br>
            <a:endParaRPr lang="el-GR" sz="4000"/>
          </a:p>
        </p:txBody>
      </p:sp>
      <p:pic>
        <p:nvPicPr>
          <p:cNvPr id="4099" name="Picture 8" descr="Bostonorvietopsykte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692150"/>
            <a:ext cx="6840537" cy="5424488"/>
          </a:xfrm>
          <a:noFill/>
        </p:spPr>
      </p:pic>
    </p:spTree>
    <p:extLst>
      <p:ext uri="{BB962C8B-B14F-4D97-AF65-F5344CB8AC3E}">
        <p14:creationId xmlns:p14="http://schemas.microsoft.com/office/powerpoint/2010/main" val="11754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Νέα Υόρκη. </a:t>
            </a:r>
          </a:p>
        </p:txBody>
      </p:sp>
      <p:pic>
        <p:nvPicPr>
          <p:cNvPr id="28675" name="Picture 3" descr="NewYorkEuphronioskrate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628775"/>
            <a:ext cx="5616575" cy="43513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 descr="pione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875" y="2636839"/>
            <a:ext cx="2635250" cy="24526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97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Κρατήρας Νέας Υόρκης</a:t>
            </a:r>
            <a:br>
              <a:rPr lang="el-GR" sz="4000"/>
            </a:br>
            <a:endParaRPr lang="el-GR" sz="4000"/>
          </a:p>
        </p:txBody>
      </p:sp>
      <p:pic>
        <p:nvPicPr>
          <p:cNvPr id="29699" name="Picture 4" descr="HuntEuphroniosdeta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1714"/>
            <a:ext cx="4038600" cy="31829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7" descr="HuntEuphroni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839" y="2178051"/>
            <a:ext cx="3997325" cy="33702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7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fr-FR" sz="4000"/>
              <a:t>Arezzo. </a:t>
            </a:r>
            <a:br>
              <a:rPr lang="fr-FR" sz="4000"/>
            </a:br>
            <a:endParaRPr lang="el-GR" sz="4000"/>
          </a:p>
        </p:txBody>
      </p:sp>
      <p:pic>
        <p:nvPicPr>
          <p:cNvPr id="30723" name="Picture 4" descr="Arezzoeuphronios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125539"/>
            <a:ext cx="3946525" cy="49672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7" descr="ArezzoEuphronios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0150" y="1125539"/>
            <a:ext cx="4025900" cy="49672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31747" name="Picture 4" descr="ArezzoEuphronios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1150" y="1600201"/>
            <a:ext cx="6489700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2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32771" name="Picture 4" descr="Arezzoeuphronios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25" y="1600201"/>
            <a:ext cx="6762750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5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33795" name="Picture 4" descr="ArezzoEuphronios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85763"/>
            <a:ext cx="8753475" cy="5638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0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Ρώμη, </a:t>
            </a:r>
            <a:r>
              <a:rPr lang="fr-FR" sz="2400"/>
              <a:t>Villa Giulia</a:t>
            </a:r>
            <a:br>
              <a:rPr lang="fr-FR" sz="2400"/>
            </a:br>
            <a:r>
              <a:rPr lang="fr-FR" sz="2400"/>
              <a:t/>
            </a:r>
            <a:br>
              <a:rPr lang="fr-FR" sz="2400"/>
            </a:br>
            <a:r>
              <a:rPr lang="fr-FR" sz="2400"/>
              <a:t/>
            </a:r>
            <a:br>
              <a:rPr lang="fr-FR" sz="2400"/>
            </a:br>
            <a:endParaRPr lang="el-GR" sz="2400"/>
          </a:p>
        </p:txBody>
      </p:sp>
      <p:pic>
        <p:nvPicPr>
          <p:cNvPr id="35843" name="Picture 4" descr="villagiuliaEuphronios1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908051"/>
            <a:ext cx="3354387" cy="5184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7" descr="villagiuliaEuphronios1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1639" y="981075"/>
            <a:ext cx="3394075" cy="5111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65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2800"/>
              <a:t>Ρώμη, </a:t>
            </a:r>
            <a:r>
              <a:rPr lang="fr-FR" sz="2800"/>
              <a:t>Villa Giulia</a:t>
            </a:r>
            <a:br>
              <a:rPr lang="fr-FR" sz="2800"/>
            </a:br>
            <a:r>
              <a:rPr lang="fr-FR" sz="2800"/>
              <a:t/>
            </a:r>
            <a:br>
              <a:rPr lang="fr-FR" sz="2800"/>
            </a:br>
            <a:endParaRPr lang="el-GR" sz="2800"/>
          </a:p>
        </p:txBody>
      </p:sp>
      <p:pic>
        <p:nvPicPr>
          <p:cNvPr id="36867" name="Picture 4" descr="villagiuliaEuphronios2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1843089"/>
            <a:ext cx="3371850" cy="4040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7" descr="villagiuliaEuphronios2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6989" y="1844676"/>
            <a:ext cx="3629025" cy="40370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8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Λούβρο, αμφορέας με λαιμό</a:t>
            </a:r>
          </a:p>
        </p:txBody>
      </p:sp>
      <p:pic>
        <p:nvPicPr>
          <p:cNvPr id="37891" name="Picture 2" descr="F:\Pictures\ERYTHROMORFA\ArchaicRF1\pioneer\euphronios\RomeamphoraEuphronio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664" y="2535239"/>
            <a:ext cx="4003675" cy="2655887"/>
          </a:xfrm>
          <a:noFill/>
        </p:spPr>
      </p:pic>
      <p:pic>
        <p:nvPicPr>
          <p:cNvPr id="37892" name="Picture 3" descr="F:\Pictures\ERYTHROMORFA\ArchaicRF1\pioneer\euphronios\RomeamphoraEuphronios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1600201"/>
            <a:ext cx="39020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15066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Ερμιτάζ. </a:t>
            </a:r>
            <a:br>
              <a:rPr lang="el-GR" sz="2400"/>
            </a:br>
            <a:r>
              <a:rPr lang="el-GR" sz="4000"/>
              <a:t/>
            </a:r>
            <a:br>
              <a:rPr lang="el-GR" sz="4000"/>
            </a:br>
            <a:endParaRPr lang="el-GR" sz="4000"/>
          </a:p>
        </p:txBody>
      </p:sp>
      <p:sp>
        <p:nvSpPr>
          <p:cNvPr id="39939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39940" name="Picture 4" descr="StPetersbourg615hyd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6" y="1385889"/>
            <a:ext cx="4551363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6" descr="F:\Pictures\ERYTHROMORFA\ArchaicRF1\pioneer\other pioneer\11009105_1577911302451149_186374872374248726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87375"/>
            <a:ext cx="42291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7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Ερμιτάζ, ψυκτήρας</a:t>
            </a:r>
          </a:p>
        </p:txBody>
      </p:sp>
      <p:pic>
        <p:nvPicPr>
          <p:cNvPr id="5123" name="Picture 2" descr="F:\Pictures\ERYTHROMORFA\ArchaicRF1\pioneer\euphronios\ancient_greece_clay Euphronios Red-Figure Psykter with Feasting Hetaerae-505-500 B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838" y="2027238"/>
            <a:ext cx="2952751" cy="4171950"/>
          </a:xfrm>
          <a:noFill/>
        </p:spPr>
      </p:pic>
      <p:pic>
        <p:nvPicPr>
          <p:cNvPr id="5124" name="Picture 4" descr="F:\Pictures\ERYTHROMORFA\ArchaicRF1\pioneer\euphronios\to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6" y="2133601"/>
            <a:ext cx="294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6" y="2144713"/>
            <a:ext cx="3287713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0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Βρυξέλλες. Στάμνος. Σμίκρος.</a:t>
            </a:r>
            <a:br>
              <a:rPr lang="el-GR" sz="4000"/>
            </a:br>
            <a:endParaRPr lang="el-GR" sz="4000"/>
          </a:p>
        </p:txBody>
      </p:sp>
      <p:pic>
        <p:nvPicPr>
          <p:cNvPr id="41987" name="Picture 4" descr="BruxellesSmikrosstamn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8514" y="1841501"/>
            <a:ext cx="3863975" cy="4043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7" descr="BruxellesSmikrosstamnos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839" y="1898651"/>
            <a:ext cx="3997325" cy="39290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smtClean="0"/>
              <a:t>Malibu. </a:t>
            </a:r>
            <a:r>
              <a:rPr lang="el-GR" altLang="el-GR" smtClean="0"/>
              <a:t>Ψυκτήρας</a:t>
            </a:r>
          </a:p>
        </p:txBody>
      </p:sp>
      <p:pic>
        <p:nvPicPr>
          <p:cNvPr id="45059" name="Picture 2" descr="F:\Pictures\ERYTHROMORFA\ArchaicRF1\pioneer\smikros\012097F6V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0" y="1371600"/>
            <a:ext cx="3175000" cy="4802188"/>
          </a:xfrm>
          <a:noFill/>
        </p:spPr>
      </p:pic>
      <p:pic>
        <p:nvPicPr>
          <p:cNvPr id="45060" name="Picture 7" descr="Malibu82AE53SmikrosPsykter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916114"/>
            <a:ext cx="3167062" cy="43322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Μαλιμπού</a:t>
            </a:r>
            <a:r>
              <a:rPr lang="el-GR" sz="4000"/>
              <a:t/>
            </a:r>
            <a:br>
              <a:rPr lang="el-GR" sz="4000"/>
            </a:br>
            <a:r>
              <a:rPr lang="el-GR" sz="4000"/>
              <a:t/>
            </a:r>
            <a:br>
              <a:rPr lang="el-GR" sz="4000"/>
            </a:br>
            <a:endParaRPr lang="el-GR" sz="4000"/>
          </a:p>
        </p:txBody>
      </p:sp>
      <p:pic>
        <p:nvPicPr>
          <p:cNvPr id="46083" name="Picture 4" descr="Malibu82AE53Smikrospsykter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836614"/>
            <a:ext cx="8135937" cy="52530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1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Μαλιμπού. Σμίκρος</a:t>
            </a:r>
            <a:br>
              <a:rPr lang="el-GR" sz="2400"/>
            </a:br>
            <a:r>
              <a:rPr lang="el-GR" sz="4000"/>
              <a:t/>
            </a:r>
            <a:br>
              <a:rPr lang="el-GR" sz="4000"/>
            </a:br>
            <a:endParaRPr lang="el-GR" sz="4000"/>
          </a:p>
        </p:txBody>
      </p:sp>
      <p:pic>
        <p:nvPicPr>
          <p:cNvPr id="47107" name="Picture 4" descr="Malibu82AE53Smikrospsykter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981075"/>
            <a:ext cx="8135937" cy="5067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8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Μαλιμπού. Σμίκρος</a:t>
            </a:r>
            <a:br>
              <a:rPr lang="el-GR" sz="2400"/>
            </a:br>
            <a:r>
              <a:rPr lang="el-GR" sz="4000"/>
              <a:t>	</a:t>
            </a:r>
            <a:br>
              <a:rPr lang="el-GR" sz="4000"/>
            </a:br>
            <a:endParaRPr lang="el-GR" sz="4000"/>
          </a:p>
        </p:txBody>
      </p:sp>
      <p:pic>
        <p:nvPicPr>
          <p:cNvPr id="48131" name="Picture 4" descr="Malibu82AE53Smikrospsykter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765175"/>
            <a:ext cx="7632700" cy="51689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3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Μαλιμπού. Σμίκρος</a:t>
            </a:r>
            <a:br>
              <a:rPr lang="el-GR" sz="4000"/>
            </a:br>
            <a:endParaRPr lang="el-GR" sz="4000"/>
          </a:p>
        </p:txBody>
      </p:sp>
      <p:pic>
        <p:nvPicPr>
          <p:cNvPr id="49155" name="Picture 4" descr="Malibu82AE63Smikrospsykter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341438"/>
            <a:ext cx="5976937" cy="4851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6" name="Θέση περιεχομένου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738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Ψυκτήρας. </a:t>
            </a:r>
            <a:r>
              <a:rPr lang="en-US" altLang="el-GR" smtClean="0"/>
              <a:t>Malibu. </a:t>
            </a:r>
            <a:r>
              <a:rPr lang="el-GR" altLang="el-GR" smtClean="0"/>
              <a:t>Σμίκρος</a:t>
            </a:r>
          </a:p>
        </p:txBody>
      </p:sp>
      <p:sp>
        <p:nvSpPr>
          <p:cNvPr id="5017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84314"/>
            <a:ext cx="78105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5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51203" name="Picture 2" descr="F:\Pictures\ERYTHROMORFA\ArchaicRF2\pots\agai167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573464"/>
            <a:ext cx="4567238" cy="2212975"/>
          </a:xfrm>
          <a:noFill/>
        </p:spPr>
      </p:pic>
      <p:pic>
        <p:nvPicPr>
          <p:cNvPr id="51204" name="Picture 3" descr="F:\Pictures\ERYTHROMORFA\ArchaicRF2\pots\agai167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1052513"/>
            <a:ext cx="4291012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Σμίκρος. Ψυκτήρας Νέας Υόρκης. </a:t>
            </a:r>
          </a:p>
        </p:txBody>
      </p:sp>
      <p:pic>
        <p:nvPicPr>
          <p:cNvPr id="52227" name="Picture 4" descr="NewYorkSmikrospsyk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070100"/>
            <a:ext cx="4000500" cy="35829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7" descr="NewYorkSmikrospsyk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124076"/>
            <a:ext cx="4038600" cy="34782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2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Λούβρο </a:t>
            </a:r>
            <a:r>
              <a:rPr lang="fr-FR" altLang="el-GR" smtClean="0"/>
              <a:t>G 58. </a:t>
            </a:r>
            <a:r>
              <a:rPr lang="el-GR" altLang="el-GR" smtClean="0"/>
              <a:t>Σμίκρος.</a:t>
            </a:r>
          </a:p>
        </p:txBody>
      </p:sp>
      <p:pic>
        <p:nvPicPr>
          <p:cNvPr id="53251" name="Picture 2" descr="F:\Pictures\ERYTHROMORFA\ArchaicRF1\pioneer\smikros\louvre g58 c.di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989139"/>
            <a:ext cx="2878138" cy="3965575"/>
          </a:xfrm>
          <a:noFill/>
        </p:spPr>
      </p:pic>
      <p:pic>
        <p:nvPicPr>
          <p:cNvPr id="53252" name="Picture 3" descr="F:\Pictures\ERYTHROMORFA\ArchaicRF1\pioneer\smikros\louvre g58 d.di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4700" y="1989138"/>
            <a:ext cx="2909888" cy="4011612"/>
          </a:xfrm>
          <a:noFill/>
        </p:spPr>
      </p:pic>
      <p:pic>
        <p:nvPicPr>
          <p:cNvPr id="53253" name="Picture 4" descr="F:\Pictures\ERYTHROMORFA\ArchaicRF1\pioneer\smikros\louvre\louv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1989139"/>
            <a:ext cx="3154362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Μόναχο</a:t>
            </a:r>
            <a:br>
              <a:rPr lang="el-GR" sz="4000"/>
            </a:br>
            <a:endParaRPr lang="el-GR" sz="4000"/>
          </a:p>
        </p:txBody>
      </p:sp>
      <p:pic>
        <p:nvPicPr>
          <p:cNvPr id="7171" name="Picture 4" descr="MunichEuprhoniosCachryl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514" y="1125538"/>
            <a:ext cx="5329237" cy="49641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Λούβρο </a:t>
            </a:r>
            <a:r>
              <a:rPr lang="fr-FR" sz="2400"/>
              <a:t>G 58. </a:t>
            </a:r>
            <a:r>
              <a:rPr lang="el-GR" sz="2400"/>
              <a:t>Σμίκρος. </a:t>
            </a:r>
            <a:r>
              <a:rPr lang="fr-FR" sz="2400"/>
              <a:t/>
            </a:r>
            <a:br>
              <a:rPr lang="fr-FR" sz="2400"/>
            </a:br>
            <a:r>
              <a:rPr lang="fr-FR" sz="4000"/>
              <a:t/>
            </a:r>
            <a:br>
              <a:rPr lang="fr-FR" sz="4000"/>
            </a:br>
            <a:endParaRPr lang="el-GR" sz="4000"/>
          </a:p>
        </p:txBody>
      </p:sp>
      <p:pic>
        <p:nvPicPr>
          <p:cNvPr id="54275" name="Picture 4" descr="LouvreG58Smikrospsykter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3575" y="1192214"/>
            <a:ext cx="3500438" cy="23653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6" name="Picture 4" descr="LouvreG58Smikrospsyk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860800"/>
            <a:ext cx="3240088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7" name="Picture 4" descr="LouvreG58Smikrospsykt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1096964"/>
            <a:ext cx="33575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8" name="Picture 4" descr="F:\Pictures\ERYTHROMORFA\ArchaicRF1\pioneer\smikros\louvre g58 b.di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3557588"/>
            <a:ext cx="37703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9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Βαλτιμόρη, Φιντίας</a:t>
            </a:r>
          </a:p>
        </p:txBody>
      </p:sp>
      <p:pic>
        <p:nvPicPr>
          <p:cNvPr id="59395" name="Picture 2" descr="F:\Pictures\ERYTHROMORFA\ArchaicRF1\pioneer\PHINTIAS\Baltimore Phintias pottery buy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1839" y="2344739"/>
            <a:ext cx="3997325" cy="3036887"/>
          </a:xfrm>
          <a:noFill/>
        </p:spPr>
      </p:pic>
      <p:pic>
        <p:nvPicPr>
          <p:cNvPr id="59396" name="Picture 3" descr="F:\Pictures\ERYTHROMORFA\ArchaicRF1\pioneer\PHINTIAS\B4-detai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664" y="2524126"/>
            <a:ext cx="4003675" cy="2678113"/>
          </a:xfrm>
          <a:noFill/>
        </p:spPr>
      </p:pic>
    </p:spTree>
    <p:extLst>
      <p:ext uri="{BB962C8B-B14F-4D97-AF65-F5344CB8AC3E}">
        <p14:creationId xmlns:p14="http://schemas.microsoft.com/office/powerpoint/2010/main" val="66204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Μόναχο			</a:t>
            </a:r>
            <a:r>
              <a:rPr lang="fr-FR" smtClean="0"/>
              <a:t>K</a:t>
            </a:r>
            <a:r>
              <a:rPr lang="en-US" smtClean="0"/>
              <a:t>arlsruhe</a:t>
            </a:r>
            <a:r>
              <a:rPr lang="el-GR" smtClean="0"/>
              <a:t>.</a:t>
            </a:r>
          </a:p>
        </p:txBody>
      </p:sp>
      <p:pic>
        <p:nvPicPr>
          <p:cNvPr id="60419" name="Picture 2" descr="F:\Pictures\ERYTHROMORFA\ArchaicRF1\pioneer\PHINTIAS\cups\33943572798_900ebfa4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514601"/>
            <a:ext cx="4038600" cy="2697163"/>
          </a:xfrm>
          <a:noFill/>
        </p:spPr>
      </p:pic>
      <p:pic>
        <p:nvPicPr>
          <p:cNvPr id="60420" name="Picture 3" descr="F:\Pictures\ERYTHROMORFA\ArchaicRF1\pioneer\PHINTIAS\cups\muni h 2590 phintias 1.di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46351"/>
            <a:ext cx="4038600" cy="2633663"/>
          </a:xfrm>
          <a:noFill/>
        </p:spPr>
      </p:pic>
    </p:spTree>
    <p:extLst>
      <p:ext uri="{BB962C8B-B14F-4D97-AF65-F5344CB8AC3E}">
        <p14:creationId xmlns:p14="http://schemas.microsoft.com/office/powerpoint/2010/main" val="13567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Μόναχο</a:t>
            </a:r>
          </a:p>
        </p:txBody>
      </p:sp>
      <p:pic>
        <p:nvPicPr>
          <p:cNvPr id="61443" name="Picture 2" descr="F:\Pictures\ERYTHROMORFA\ArchaicRF1\pioneer\PHINTIAS\cups\munich 2590 phintias 2.di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17701"/>
            <a:ext cx="4038600" cy="3890963"/>
          </a:xfrm>
          <a:noFill/>
        </p:spPr>
      </p:pic>
      <p:pic>
        <p:nvPicPr>
          <p:cNvPr id="61444" name="Picture 3" descr="F:\Pictures\ERYTHROMORFA\ArchaicRF1\pioneer\PHINTIAS\cups\karlsruhe deftero phintias.di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827214"/>
            <a:ext cx="4038600" cy="4071937"/>
          </a:xfrm>
          <a:noFill/>
        </p:spPr>
      </p:pic>
    </p:spTree>
    <p:extLst>
      <p:ext uri="{BB962C8B-B14F-4D97-AF65-F5344CB8AC3E}">
        <p14:creationId xmlns:p14="http://schemas.microsoft.com/office/powerpoint/2010/main" val="31533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Μαλιμπού.</a:t>
            </a:r>
          </a:p>
        </p:txBody>
      </p:sp>
      <p:pic>
        <p:nvPicPr>
          <p:cNvPr id="62467" name="Picture 2" descr="F:\Pictures\ERYTHROMORFA\ArchaicRF1\pioneer\PHINTIAS\cups\MalibuPhintia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1839" y="2654301"/>
            <a:ext cx="3997325" cy="2417763"/>
          </a:xfrm>
          <a:noFill/>
        </p:spPr>
      </p:pic>
      <p:pic>
        <p:nvPicPr>
          <p:cNvPr id="62468" name="Picture 3" descr="F:\Pictures\ERYTHROMORFA\ArchaicRF1\pioneer\PHINTIAS\cups\MalibuPhintias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839" y="2635251"/>
            <a:ext cx="3997325" cy="2455863"/>
          </a:xfrm>
          <a:noFill/>
        </p:spPr>
      </p:pic>
    </p:spTree>
    <p:extLst>
      <p:ext uri="{BB962C8B-B14F-4D97-AF65-F5344CB8AC3E}">
        <p14:creationId xmlns:p14="http://schemas.microsoft.com/office/powerpoint/2010/main" val="145171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K</a:t>
            </a:r>
            <a:r>
              <a:rPr lang="en-US" smtClean="0"/>
              <a:t>arlsruhe</a:t>
            </a:r>
            <a:r>
              <a:rPr lang="el-GR" smtClean="0"/>
              <a:t>. Μαλιμπού. Φιντίας</a:t>
            </a:r>
          </a:p>
        </p:txBody>
      </p:sp>
      <p:pic>
        <p:nvPicPr>
          <p:cNvPr id="63491" name="Picture 5" descr="F:\Pictures\ERYTHROMORFA\ArchaicRF1\pioneer\PHINTIAS\cups\AKG473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2016125"/>
            <a:ext cx="3328988" cy="3429000"/>
          </a:xfrm>
          <a:noFill/>
        </p:spPr>
      </p:pic>
      <p:pic>
        <p:nvPicPr>
          <p:cNvPr id="63492" name="Picture 7" descr="MalibuPhinti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664" y="1865314"/>
            <a:ext cx="4003675" cy="39957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01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K</a:t>
            </a:r>
            <a:r>
              <a:rPr lang="en-US" smtClean="0"/>
              <a:t>arlsruhe</a:t>
            </a:r>
            <a:r>
              <a:rPr lang="el-GR" smtClean="0"/>
              <a:t>.</a:t>
            </a:r>
          </a:p>
        </p:txBody>
      </p:sp>
      <p:pic>
        <p:nvPicPr>
          <p:cNvPr id="64515" name="Picture 2" descr="F:\Pictures\ERYTHROMORFA\ArchaicRF1\pioneer\PHINTIAS\cups\karlsruhe phintias1.di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720976"/>
            <a:ext cx="4038600" cy="2284413"/>
          </a:xfrm>
          <a:noFill/>
        </p:spPr>
      </p:pic>
      <p:pic>
        <p:nvPicPr>
          <p:cNvPr id="64516" name="Picture 3" descr="F:\Pictures\ERYTHROMORFA\ArchaicRF1\pioneer\PHINTIAS\cups\karlsruhe phintias3.di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713039"/>
            <a:ext cx="4038600" cy="2300287"/>
          </a:xfrm>
          <a:noFill/>
        </p:spPr>
      </p:pic>
    </p:spTree>
    <p:extLst>
      <p:ext uri="{BB962C8B-B14F-4D97-AF65-F5344CB8AC3E}">
        <p14:creationId xmlns:p14="http://schemas.microsoft.com/office/powerpoint/2010/main" val="18880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Λούβρο </a:t>
            </a:r>
            <a:r>
              <a:rPr lang="fr-FR" sz="2400"/>
              <a:t>G 42.</a:t>
            </a:r>
            <a:r>
              <a:rPr lang="el-GR" sz="2400"/>
              <a:t> Φιντίας.</a:t>
            </a:r>
            <a:br>
              <a:rPr lang="el-GR" sz="2400"/>
            </a:br>
            <a:r>
              <a:rPr lang="el-GR" sz="4000"/>
              <a:t/>
            </a:r>
            <a:br>
              <a:rPr lang="el-GR" sz="4000"/>
            </a:br>
            <a:endParaRPr lang="el-GR" sz="4000"/>
          </a:p>
        </p:txBody>
      </p:sp>
      <p:pic>
        <p:nvPicPr>
          <p:cNvPr id="65539" name="Picture 8" descr="LouvreG42amphoraPhintia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765176"/>
            <a:ext cx="2879725" cy="5262563"/>
          </a:xfrm>
        </p:spPr>
      </p:pic>
      <p:sp>
        <p:nvSpPr>
          <p:cNvPr id="65540" name="Θέση περιεχομένου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5541" name="Picture 5" descr="F:\Pictures\ERYTHROMORFA\ArchaicRF1\pioneer\PHINTIAS\phintias-gymnasium@2x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9" y="2060576"/>
            <a:ext cx="4606925" cy="3698875"/>
          </a:xfrm>
          <a:noFill/>
        </p:spPr>
      </p:pic>
    </p:spTree>
    <p:extLst>
      <p:ext uri="{BB962C8B-B14F-4D97-AF65-F5344CB8AC3E}">
        <p14:creationId xmlns:p14="http://schemas.microsoft.com/office/powerpoint/2010/main" val="135694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66563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5519738" y="1828801"/>
            <a:ext cx="538162" cy="2176463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66564" name="Θέση περιεχομένου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6565" name="Picture 2" descr="F:\Pictures\ERYTHROMORFA\ArchaicRF1\pioneer\PHINTIAS\800px-Tityos_Leto_Louvre_G4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5364" y="1828801"/>
            <a:ext cx="4078287" cy="3400425"/>
          </a:xfrm>
          <a:noFill/>
        </p:spPr>
      </p:pic>
      <p:pic>
        <p:nvPicPr>
          <p:cNvPr id="66566" name="Picture 4" descr="F:\Pictures\ERYTHROMORFA\ArchaicRF1\pioneer\PHINTIAS\8242bad15e23336e00ce4bbf94500b7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341438"/>
            <a:ext cx="38989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63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Ταρκυνία, αμφορέας. </a:t>
            </a:r>
          </a:p>
        </p:txBody>
      </p:sp>
      <p:pic>
        <p:nvPicPr>
          <p:cNvPr id="67587" name="Picture 2" descr="F:\Pictures\ERYTHROMORFA\ArchaicRF1\pioneer\PHINTIAS\amph\tarquinia phintias1.di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773238"/>
            <a:ext cx="2366962" cy="4038600"/>
          </a:xfrm>
          <a:noFill/>
        </p:spPr>
      </p:pic>
      <p:pic>
        <p:nvPicPr>
          <p:cNvPr id="67588" name="Picture 3" descr="F:\Pictures\ERYTHROMORFA\ArchaicRF1\pioneer\PHINTIAS\amph\tarquinia phintias2.di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6789" y="1773239"/>
            <a:ext cx="5424487" cy="4103687"/>
          </a:xfrm>
          <a:noFill/>
        </p:spPr>
      </p:pic>
      <p:sp>
        <p:nvSpPr>
          <p:cNvPr id="67589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1342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Μόναχο. </a:t>
            </a:r>
          </a:p>
        </p:txBody>
      </p:sp>
      <p:pic>
        <p:nvPicPr>
          <p:cNvPr id="8195" name="Picture 4" descr="MunicheuphronioscupCachrylion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66889"/>
            <a:ext cx="8229600" cy="4192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6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Λονδίνο Ε159</a:t>
            </a:r>
            <a:br>
              <a:rPr lang="el-GR" sz="2400"/>
            </a:br>
            <a:r>
              <a:rPr lang="el-GR" sz="4000"/>
              <a:t/>
            </a:r>
            <a:br>
              <a:rPr lang="el-GR" sz="4000"/>
            </a:br>
            <a:endParaRPr lang="el-GR" sz="4000"/>
          </a:p>
        </p:txBody>
      </p:sp>
      <p:pic>
        <p:nvPicPr>
          <p:cNvPr id="68611" name="Picture 4" descr="LondonPioneerhydri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800101"/>
            <a:ext cx="4181475" cy="52562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2" name="Picture 5" descr="F:\Pictures\ERYTHROMORFA\ArchaicRF1\pioneer\PHINTIAS\london e159 phintias hydria.di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1773239"/>
            <a:ext cx="4213225" cy="2808287"/>
          </a:xfrm>
          <a:noFill/>
        </p:spPr>
      </p:pic>
    </p:spTree>
    <p:extLst>
      <p:ext uri="{BB962C8B-B14F-4D97-AF65-F5344CB8AC3E}">
        <p14:creationId xmlns:p14="http://schemas.microsoft.com/office/powerpoint/2010/main" val="4573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					</a:t>
            </a:r>
            <a:r>
              <a:rPr lang="el-GR" smtClean="0"/>
              <a:t>Μόναχο 2422</a:t>
            </a:r>
          </a:p>
        </p:txBody>
      </p:sp>
      <p:pic>
        <p:nvPicPr>
          <p:cNvPr id="69635" name="Picture 2" descr="F:\Pictures\ERYTHROMORFA\ArchaicRF1\pioneer\PHINTIAS\11021513_1043811642302111_2027914356919204404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133" y="568733"/>
            <a:ext cx="4503738" cy="5905500"/>
          </a:xfrm>
          <a:noFill/>
        </p:spPr>
      </p:pic>
      <p:pic>
        <p:nvPicPr>
          <p:cNvPr id="69636" name="Picture 7" descr="MunichPhinti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839" y="1951039"/>
            <a:ext cx="3997325" cy="38242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5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Μόναχο 2421</a:t>
            </a:r>
          </a:p>
        </p:txBody>
      </p:sp>
      <p:pic>
        <p:nvPicPr>
          <p:cNvPr id="70659" name="Picture 2" descr="F:\Pictures\ERYTHROMORFA\ArchaicRF1\pioneer\PHINTIAS\hydriae\26455738332_3720793899_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844675"/>
            <a:ext cx="4000500" cy="4000500"/>
          </a:xfrm>
          <a:noFill/>
        </p:spPr>
      </p:pic>
      <p:pic>
        <p:nvPicPr>
          <p:cNvPr id="70660" name="Picture 4" descr="F:\Pictures\ERYTHROMORFA\ArchaicRF1\pioneer\PHINTIAS\MusicLessonSA24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9814" y="2595564"/>
            <a:ext cx="4090987" cy="2562225"/>
          </a:xfrm>
          <a:noFill/>
        </p:spPr>
      </p:pic>
    </p:spTree>
    <p:extLst>
      <p:ext uri="{BB962C8B-B14F-4D97-AF65-F5344CB8AC3E}">
        <p14:creationId xmlns:p14="http://schemas.microsoft.com/office/powerpoint/2010/main" val="755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Υδρία του Φιντία. Μόναχο 2421.</a:t>
            </a:r>
            <a:br>
              <a:rPr lang="el-GR" sz="4000"/>
            </a:br>
            <a:endParaRPr lang="el-GR" sz="4000"/>
          </a:p>
        </p:txBody>
      </p:sp>
      <p:pic>
        <p:nvPicPr>
          <p:cNvPr id="71683" name="Picture 4" descr="Munich2421Phintiaskalp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196975"/>
            <a:ext cx="8748713" cy="49149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2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Βοστώνη. Ψυκτήρας του Φιντία</a:t>
            </a:r>
            <a:br>
              <a:rPr lang="el-GR" sz="2400"/>
            </a:br>
            <a:r>
              <a:rPr lang="el-GR" sz="4000"/>
              <a:t/>
            </a:r>
            <a:br>
              <a:rPr lang="el-GR" sz="4000"/>
            </a:br>
            <a:endParaRPr lang="el-GR" sz="4000"/>
          </a:p>
        </p:txBody>
      </p:sp>
      <p:pic>
        <p:nvPicPr>
          <p:cNvPr id="72707" name="Picture 4" descr="BostonPhintiaspsykt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836614"/>
            <a:ext cx="7056438" cy="52927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55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73731" name="Picture 5" descr="F:\Pictures\ERYTHROMORFA\ArchaicRF1\pioneer\PHINTIAS\47444060201_a369cac320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3459163"/>
            <a:ext cx="4064000" cy="2908300"/>
          </a:xfrm>
          <a:noFill/>
        </p:spPr>
      </p:pic>
      <p:pic>
        <p:nvPicPr>
          <p:cNvPr id="73732" name="Picture 3" descr="F:\Pictures\ERYTHROMORFA\ArchaicRF1\pioneer\PHINTIAS\aeceb5165e33c2c907f0507d90a006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9" y="620713"/>
            <a:ext cx="4549775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F:\Pictures\ERYTHROMORFA\ArchaicRF1\pioneer\PHINTIAS\40478197533_173e6df1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33375"/>
            <a:ext cx="408146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8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Βερολίνο. Σωσίας.</a:t>
            </a:r>
            <a:br>
              <a:rPr lang="el-GR" sz="4000"/>
            </a:br>
            <a:endParaRPr lang="el-GR" sz="4000"/>
          </a:p>
        </p:txBody>
      </p:sp>
      <p:pic>
        <p:nvPicPr>
          <p:cNvPr id="74755" name="Picture 4" descr="F:\Pictures\ERYTHROMORFA\ArchaicRF1\pioneer\other pioneer\sosias\10256420_865899150093362_7886140348177668993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924050"/>
            <a:ext cx="3492500" cy="3449638"/>
          </a:xfrm>
          <a:noFill/>
        </p:spPr>
      </p:pic>
      <p:pic>
        <p:nvPicPr>
          <p:cNvPr id="74756" name="Picture 5" descr="F:\Pictures\ERYTHROMORFA\ArchaicRF1\pioneer\other pioneer\sosias\berlinsosia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4" y="2420939"/>
            <a:ext cx="422433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Μόναχο 2307. Ευθυμίδης.</a:t>
            </a:r>
            <a:br>
              <a:rPr lang="el-GR" sz="2400"/>
            </a:br>
            <a:r>
              <a:rPr lang="el-GR" sz="4000"/>
              <a:t/>
            </a:r>
            <a:br>
              <a:rPr lang="el-GR" sz="4000"/>
            </a:br>
            <a:r>
              <a:rPr lang="el-GR" sz="4000"/>
              <a:t> </a:t>
            </a:r>
          </a:p>
        </p:txBody>
      </p:sp>
      <p:pic>
        <p:nvPicPr>
          <p:cNvPr id="75779" name="Picture 4" descr="Munich2302Euthymid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908050"/>
            <a:ext cx="3676650" cy="5119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7" descr="Munich2304Euthymid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9" y="1779589"/>
            <a:ext cx="4897437" cy="32988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7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Μόναχο 2307. Ευθυμίδης. </a:t>
            </a:r>
            <a:br>
              <a:rPr lang="el-GR" sz="2400"/>
            </a:br>
            <a:r>
              <a:rPr lang="el-GR" sz="2400"/>
              <a:t/>
            </a:r>
            <a:br>
              <a:rPr lang="el-GR" sz="2400"/>
            </a:br>
            <a:r>
              <a:rPr lang="el-GR" sz="2400"/>
              <a:t/>
            </a:r>
            <a:br>
              <a:rPr lang="el-GR" sz="2400"/>
            </a:br>
            <a:endParaRPr lang="el-GR" sz="2400"/>
          </a:p>
        </p:txBody>
      </p:sp>
      <p:pic>
        <p:nvPicPr>
          <p:cNvPr id="76803" name="Picture 2" descr="F:\Pictures\ERYTHROMORFA\ArchaicRF1\pioneer\EUTHYMIDES\1901120_662485323808349_812479039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700213"/>
            <a:ext cx="4752975" cy="3619500"/>
          </a:xfrm>
          <a:noFill/>
        </p:spPr>
      </p:pic>
      <p:pic>
        <p:nvPicPr>
          <p:cNvPr id="76804" name="Picture 7" descr="MunichEuthymidesarminghector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4988" y="333376"/>
            <a:ext cx="3478212" cy="5694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9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Μόναχο 2308</a:t>
            </a:r>
          </a:p>
        </p:txBody>
      </p:sp>
      <p:pic>
        <p:nvPicPr>
          <p:cNvPr id="77827" name="Picture 2" descr="F:\Pictures\ERYTHROMORFA\ArchaicRF1\pioneer\EUTHYMIDES\Euthymides23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0164" y="1600201"/>
            <a:ext cx="2860675" cy="4525963"/>
          </a:xfrm>
          <a:noFill/>
        </p:spPr>
      </p:pic>
      <p:pic>
        <p:nvPicPr>
          <p:cNvPr id="77828" name="Picture 4" descr="F:\Pictures\ERYTHROMORFA\ArchaicRF1\pioneer\EUTHYMIDES\thumbnail-by-url.js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70089"/>
            <a:ext cx="4038600" cy="3786187"/>
          </a:xfrm>
          <a:noFill/>
        </p:spPr>
      </p:pic>
    </p:spTree>
    <p:extLst>
      <p:ext uri="{BB962C8B-B14F-4D97-AF65-F5344CB8AC3E}">
        <p14:creationId xmlns:p14="http://schemas.microsoft.com/office/powerpoint/2010/main" val="1215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9219" name="Picture 4" descr="MunichEuphronioscupCahrylion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414" y="1844676"/>
            <a:ext cx="6861175" cy="40370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35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Μόναχο 2309, αμφορέας</a:t>
            </a:r>
          </a:p>
        </p:txBody>
      </p:sp>
      <p:sp>
        <p:nvSpPr>
          <p:cNvPr id="78851" name="Θέση περιεχομένου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675" y="25607963"/>
            <a:ext cx="2363788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341439"/>
            <a:ext cx="3744913" cy="53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4" name="Picture 6" descr="F:\Pictures\ERYTHROMORFA\ArchaicRF2\Munichrapeeuthymidesamphor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244601"/>
            <a:ext cx="336550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Θέση περιεχομένου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6759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79875" name="Θέση περιεχομένου 4"/>
          <p:cNvSpPr>
            <a:spLocks noGrp="1"/>
          </p:cNvSpPr>
          <p:nvPr>
            <p:ph sz="half" idx="1"/>
          </p:nvPr>
        </p:nvSpPr>
        <p:spPr>
          <a:xfrm>
            <a:off x="4943476" y="4508500"/>
            <a:ext cx="1114425" cy="1358900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79876" name="Picture 3" descr="F:\Pictures\ERYTHROMORFA\ArchaicRF1\pioneer\EUTHYMIDES\Theseus_Helene_Staatliche_Antikensammlungen_23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39" y="1557338"/>
            <a:ext cx="4427537" cy="3198812"/>
          </a:xfrm>
          <a:noFill/>
        </p:spPr>
      </p:pic>
      <p:pic>
        <p:nvPicPr>
          <p:cNvPr id="79877" name="Picture 3" descr="F:\Pictures\ERYTHROMORFA\ArchaicRF1\pioneer\EUTHYMIDES\munich3\suitors_helene_staatliche_antikensammlungen_2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413125"/>
            <a:ext cx="42164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1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Βοστώνη, αμφορέας</a:t>
            </a:r>
          </a:p>
        </p:txBody>
      </p:sp>
      <p:pic>
        <p:nvPicPr>
          <p:cNvPr id="80899" name="Picture 2" descr="F:\Pictures\ERYTHROMORFA\ArchaicRF1\pioneer\EUTHYMIDES\Euthymides-Herakles-Apollo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412876"/>
            <a:ext cx="3527425" cy="5262563"/>
          </a:xfrm>
          <a:noFill/>
        </p:spPr>
      </p:pic>
      <p:pic>
        <p:nvPicPr>
          <p:cNvPr id="80900" name="Picture 4" descr="F:\Pictures\ERYTHROMORFA\ArchaicRF1\pioneer\EUTHYMIDES\Euthymides-Herakles-Apoll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228726"/>
            <a:ext cx="3590925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Θέση περιεχομένου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1203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Άλλοτε στο </a:t>
            </a:r>
            <a:r>
              <a:rPr lang="en-US" smtClean="0"/>
              <a:t>Malibu, </a:t>
            </a:r>
            <a:r>
              <a:rPr lang="el-GR" smtClean="0"/>
              <a:t>αμφορέας</a:t>
            </a:r>
          </a:p>
        </p:txBody>
      </p:sp>
      <p:sp>
        <p:nvSpPr>
          <p:cNvPr id="81923" name="Θέση περιεχομένου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8192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81925" name="Picture 3" descr="F:\Pictures\ERYTHROMORFA\ArchaicRF1\pioneer\EUTHYMIDES\malibu2.d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9" y="2349500"/>
            <a:ext cx="30305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4" descr="F:\Pictures\ERYTHROMORFA\ArchaicRF1\pioneer\EUTHYMIDES\image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325688"/>
            <a:ext cx="2768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5" descr="F:\Pictures\ERYTHROMORFA\ArchaicRF1\pioneer\EUTHYMIDES\9597987718_6a0ae507f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557339"/>
            <a:ext cx="2830512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8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Βαρσοβία, αμφορέας με λαιμό</a:t>
            </a:r>
          </a:p>
        </p:txBody>
      </p:sp>
      <p:pic>
        <p:nvPicPr>
          <p:cNvPr id="82947" name="Picture 2" descr="F:\Pictures\ERYTHROMORFA\ArchaicRF1\pioneer\EUTHYMIDES\bc001001.jp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1341438"/>
            <a:ext cx="5903913" cy="4889500"/>
          </a:xfrm>
          <a:noFill/>
        </p:spPr>
      </p:pic>
      <p:sp>
        <p:nvSpPr>
          <p:cNvPr id="82948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17315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Morgantina, </a:t>
            </a:r>
            <a:r>
              <a:rPr lang="el-GR" smtClean="0"/>
              <a:t>ελικωτός κρατήρας</a:t>
            </a:r>
          </a:p>
        </p:txBody>
      </p:sp>
      <p:pic>
        <p:nvPicPr>
          <p:cNvPr id="83971" name="Picture 3" descr="F:\Pictures\ERYTHROMORFA\ArchaicRF1\pioneer\EUTHYMIDES\1010725_553095371403942_1489721979_n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46289"/>
            <a:ext cx="4038600" cy="3633787"/>
          </a:xfrm>
          <a:noFill/>
        </p:spPr>
      </p:pic>
      <p:pic>
        <p:nvPicPr>
          <p:cNvPr id="83972" name="Picture 4" descr="F:\Pictures\ERYTHROMORFA\ArchaicRF1\pioneer\EUTHYMIDES\morgantina euthymides krater detai. aidona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2689" y="1982789"/>
            <a:ext cx="3857625" cy="3762375"/>
          </a:xfrm>
          <a:noFill/>
        </p:spPr>
      </p:pic>
    </p:spTree>
    <p:extLst>
      <p:ext uri="{BB962C8B-B14F-4D97-AF65-F5344CB8AC3E}">
        <p14:creationId xmlns:p14="http://schemas.microsoft.com/office/powerpoint/2010/main" val="2713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84995" name="Picture 2" descr="F:\Pictures\ERYTHROMORFA\ArchaicRF1\pioneer\EUTHYMIDES\Morgantina Euthymid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1700213"/>
            <a:ext cx="4000500" cy="1333500"/>
          </a:xfrm>
          <a:noFill/>
        </p:spPr>
      </p:pic>
      <p:pic>
        <p:nvPicPr>
          <p:cNvPr id="84996" name="Picture 3" descr="F:\Pictures\ERYTHROMORFA\ArchaicRF1\pioneer\EUTHYMIDES\Cratere_di_Euthymid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7025" y="1843089"/>
            <a:ext cx="3028950" cy="4040187"/>
          </a:xfrm>
          <a:noFill/>
        </p:spPr>
      </p:pic>
      <p:pic>
        <p:nvPicPr>
          <p:cNvPr id="84997" name="Picture 4" descr="F:\Pictures\ERYTHROMORFA\ArchaicRF1\pioneer\EUTHYMIDES\morgantina\b70770d2-a6e1-4661-8359-659d9707d7f4_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2242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3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86019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86020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860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9" y="4271964"/>
            <a:ext cx="79470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841501"/>
            <a:ext cx="8555037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Τορίνο, ψυκτήρας</a:t>
            </a:r>
          </a:p>
        </p:txBody>
      </p:sp>
      <p:pic>
        <p:nvPicPr>
          <p:cNvPr id="89091" name="Picture 3" descr="F:\Pictures\ERYTHROMORFA\ArchaicRF1\pioneer\EUTHYMIDES\Musei-Reali_Museo-di-Antichità_psykter_A2-681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1773238"/>
            <a:ext cx="3240088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F:\Pictures\ERYTHROMORFA\ArchaicRF1\pioneer\EUTHYMIDES\Musei-Reali_Museo-di-Antichità_psykter_B-681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789113"/>
            <a:ext cx="316865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2" descr="F:\Pictures\ERYTHROMORFA\ArchaicRF1\pioneer\EUTHYMIDES\torino\torino 4123 euthym.dib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7313" y="2133601"/>
            <a:ext cx="2938462" cy="3863975"/>
          </a:xfrm>
          <a:noFill/>
        </p:spPr>
      </p:pic>
    </p:spTree>
    <p:extLst>
      <p:ext uri="{BB962C8B-B14F-4D97-AF65-F5344CB8AC3E}">
        <p14:creationId xmlns:p14="http://schemas.microsoft.com/office/powerpoint/2010/main" val="6350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mtClean="0"/>
              <a:t>Νέα Υόρκη, κύλικα. </a:t>
            </a:r>
            <a:r>
              <a:rPr lang="en-US" smtClean="0"/>
              <a:t>Agrigento</a:t>
            </a:r>
            <a:br>
              <a:rPr lang="en-US" smtClean="0"/>
            </a:br>
            <a:endParaRPr lang="el-GR" smtClean="0"/>
          </a:p>
        </p:txBody>
      </p:sp>
      <p:pic>
        <p:nvPicPr>
          <p:cNvPr id="91139" name="Picture 4" descr="AgrigenteEuthymid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4" y="1746250"/>
            <a:ext cx="3316287" cy="4038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3" descr="F:\Pictures\ERYTHROMORFA\ArchaicRF1\pioneer\EUTHYMIDES\MMA euthymides cup.d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933826"/>
            <a:ext cx="444976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4" descr="F:\Pictures\ERYTHROMORFA\ArchaicRF1\pioneer\EUTHYMIDES\MMA euthymides1.d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981076"/>
            <a:ext cx="25590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8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Ρώμη. </a:t>
            </a:r>
          </a:p>
        </p:txBody>
      </p:sp>
      <p:pic>
        <p:nvPicPr>
          <p:cNvPr id="10243" name="Picture 3" descr="F:\Pictures\ERYTHROMORFA\ArchaicRF1\pioneer\euphronios\Huntcollectioneuphronioscup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8601" y="1268413"/>
            <a:ext cx="9104313" cy="3097212"/>
          </a:xfr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4652963"/>
            <a:ext cx="64135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1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Βοστώνη, πινάκια με τον τρόπο του Ευθυμίδη</a:t>
            </a:r>
          </a:p>
        </p:txBody>
      </p:sp>
      <p:pic>
        <p:nvPicPr>
          <p:cNvPr id="92163" name="Picture 2" descr="F:\Pictures\ERYTHROMORFA\ArchaicRF1\pioneer\EUTHYMIDES\c317ca8a75b4f42daff2b8a5128afbc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2060575"/>
            <a:ext cx="3476625" cy="3429000"/>
          </a:xfrm>
          <a:noFill/>
        </p:spPr>
      </p:pic>
      <p:pic>
        <p:nvPicPr>
          <p:cNvPr id="92164" name="Picture 2" descr="F:\Pictures\ERYTHROMORFA\ArchaicRF1\pioneer\EUTHYMIDES\boston satyr plate.d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60576"/>
            <a:ext cx="3675062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1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/>
              <a:t>Νέα Υόρκη, οινοχόη με την υπογραφή του Ευθυμίδη ως αγγειοπλάστη</a:t>
            </a:r>
          </a:p>
        </p:txBody>
      </p:sp>
      <p:pic>
        <p:nvPicPr>
          <p:cNvPr id="93187" name="Picture 2" descr="F:\Pictures\ERYTHROMORFA\ArchaicRF1\pioneer\EUTHYMIDES\terracotta-oinochoe-jug-euthymides-potter-period-archaic-date-ca-520-KNKJX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2262189"/>
            <a:ext cx="3132138" cy="3614737"/>
          </a:xfrm>
          <a:noFill/>
        </p:spPr>
      </p:pic>
      <p:pic>
        <p:nvPicPr>
          <p:cNvPr id="93188" name="Picture 3" descr="F:\Pictures\ERYTHROMORFA\ArchaicRF1\pioneer\EUTHYMIDES\main-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4" y="2262188"/>
            <a:ext cx="312102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4" descr="F:\Pictures\ERYTHROMORFA\ArchaicRF1\pioneer\EUTHYMIDES\DP2726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251075"/>
            <a:ext cx="2808288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Λονδίνο, Ζ. του Δικαίου</a:t>
            </a:r>
          </a:p>
        </p:txBody>
      </p:sp>
      <p:pic>
        <p:nvPicPr>
          <p:cNvPr id="94211" name="Picture 2" descr="F:\Pictures\ERYTHROMORFA\ArchaicRF1\pioneer\PHINTIAS\AN00051278_001_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1412876"/>
            <a:ext cx="3960813" cy="5280025"/>
          </a:xfrm>
          <a:noFill/>
        </p:spPr>
      </p:pic>
      <p:pic>
        <p:nvPicPr>
          <p:cNvPr id="94212" name="Picture 2" descr="F:\Pictures\ERYTHROMORFA\ArchaicRF1\pioneer\dikaios\AN00367058_001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481138"/>
            <a:ext cx="3457575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40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Λονδίνο, Ζ. του Δικαίου</a:t>
            </a:r>
          </a:p>
        </p:txBody>
      </p:sp>
      <p:pic>
        <p:nvPicPr>
          <p:cNvPr id="96259" name="Picture 2" descr="F:\Pictures\ERYTHROMORFA\ArchaicRF1\pioneer\dikaios\inde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73238"/>
            <a:ext cx="4248150" cy="4248150"/>
          </a:xfrm>
          <a:noFill/>
        </p:spPr>
      </p:pic>
      <p:pic>
        <p:nvPicPr>
          <p:cNvPr id="96260" name="Picture 3" descr="F:\Pictures\ERYTHROMORFA\ArchaicRF1\pioneer\dikaios\dikaios london.d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9" y="1858963"/>
            <a:ext cx="452913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9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2400"/>
              <a:t>Υδρία του Ζωγράφου του Δικαίου</a:t>
            </a:r>
            <a:br>
              <a:rPr lang="el-GR" sz="2400"/>
            </a:br>
            <a:r>
              <a:rPr lang="el-GR" sz="4000"/>
              <a:t/>
            </a:r>
            <a:br>
              <a:rPr lang="el-GR" sz="4000"/>
            </a:br>
            <a:endParaRPr lang="el-GR" sz="4000"/>
          </a:p>
        </p:txBody>
      </p:sp>
      <p:pic>
        <p:nvPicPr>
          <p:cNvPr id="98307" name="Picture 5" descr="F:\Pictures\ERYTHROMORFA\ArchaicRF1\pioneer\dikaios\8186b2c6e21bf951220be1a017efa7a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2189" y="1600201"/>
            <a:ext cx="3476625" cy="4525963"/>
          </a:xfrm>
          <a:noFill/>
        </p:spPr>
      </p:pic>
      <p:pic>
        <p:nvPicPr>
          <p:cNvPr id="98308" name="Picture 7" descr="phoenixDikaiosPainterhydri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1670051"/>
            <a:ext cx="4330700" cy="40481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4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Princeton, </a:t>
            </a:r>
            <a:r>
              <a:rPr lang="el-GR" sz="3200"/>
              <a:t>υδρία του Ζ. του Δικαίου. Βασιλεία, καλπίδα με τον τρόπο του Ζ. του Δικαίου</a:t>
            </a:r>
          </a:p>
        </p:txBody>
      </p:sp>
      <p:pic>
        <p:nvPicPr>
          <p:cNvPr id="99331" name="Picture 2" descr="F:\Pictures\ERYTHROMORFA\ArchaicRF1\pioneer\dikaios\pricneton dikaio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484313"/>
            <a:ext cx="3960812" cy="4806950"/>
          </a:xfrm>
          <a:noFill/>
        </p:spPr>
      </p:pic>
      <p:sp>
        <p:nvSpPr>
          <p:cNvPr id="99332" name="Θέση περιεχομένου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431925"/>
            <a:ext cx="4572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5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4000"/>
              <a:t>Βρυξέλλες. Καλπίδα του Ζωγράφου του Δικαίου</a:t>
            </a:r>
          </a:p>
        </p:txBody>
      </p:sp>
      <p:pic>
        <p:nvPicPr>
          <p:cNvPr id="101379" name="Picture 4" descr="BruxellesDikaios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1360488"/>
            <a:ext cx="3382962" cy="21764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0" name="Picture 4" descr="F:\Pictures\MOYSEIA\museums\BELGIUM\bruxelles\P31911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628775"/>
            <a:ext cx="36925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4" descr="BruxellesDikaio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860800"/>
            <a:ext cx="3290887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1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dirty="0" smtClean="0"/>
              <a:t>Μόναχο. Κρατήρας. Ομάδα </a:t>
            </a:r>
            <a:r>
              <a:rPr lang="en-US" dirty="0" err="1" smtClean="0"/>
              <a:t>Pezzino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</a:t>
            </a:r>
          </a:p>
        </p:txBody>
      </p:sp>
      <p:pic>
        <p:nvPicPr>
          <p:cNvPr id="106499" name="Picture 5" descr="F:\Pictures\ERYTHROMORFA\ArchaicRF1\pioneer\pezzino\munichagrigentopezzinogroupcalyxkrat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836614"/>
            <a:ext cx="6697662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9709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 </a:t>
            </a:r>
            <a:r>
              <a:rPr lang="el-GR" smtClean="0"/>
              <a:t>άλλη όψη</a:t>
            </a:r>
            <a:br>
              <a:rPr lang="el-GR" smtClean="0"/>
            </a:br>
            <a:endParaRPr lang="el-GR" smtClean="0"/>
          </a:p>
        </p:txBody>
      </p:sp>
      <p:pic>
        <p:nvPicPr>
          <p:cNvPr id="107523" name="Picture 2" descr="F:\Pictures\ERYTHROMORFA\ArchaicRF1\pioneer\pezzino\agrigento pezzino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960439"/>
            <a:ext cx="6481763" cy="5900737"/>
          </a:xfrm>
          <a:noFill/>
        </p:spPr>
      </p:pic>
    </p:spTree>
    <p:extLst>
      <p:ext uri="{BB962C8B-B14F-4D97-AF65-F5344CB8AC3E}">
        <p14:creationId xmlns:p14="http://schemas.microsoft.com/office/powerpoint/2010/main" val="17091307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Ζυρίχη. Ομάδα </a:t>
            </a:r>
            <a:r>
              <a:rPr lang="fr-FR" smtClean="0"/>
              <a:t>Pezzino.</a:t>
            </a:r>
            <a:endParaRPr lang="el-GR" smtClean="0"/>
          </a:p>
        </p:txBody>
      </p:sp>
      <p:pic>
        <p:nvPicPr>
          <p:cNvPr id="108547" name="Picture 2" descr="F:\Pictures\ERYTHROMORFA\ArchaicRF1\pioneer\pezzino\pezzino psy2.di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844676"/>
            <a:ext cx="3683000" cy="4176713"/>
          </a:xfrm>
          <a:noFill/>
        </p:spPr>
      </p:pic>
      <p:pic>
        <p:nvPicPr>
          <p:cNvPr id="108548" name="Picture 3" descr="F:\Pictures\ERYTHROMORFA\ArchaicRF1\pioneer\pezzino\pezzino psy3.d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725614"/>
            <a:ext cx="3700462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8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	Λονδίνο</a:t>
            </a:r>
          </a:p>
        </p:txBody>
      </p:sp>
      <p:pic>
        <p:nvPicPr>
          <p:cNvPr id="12291" name="Picture 2" descr="F:\Pictures\ERYTHROMORFA\ArchaicRF1\pioneer\euphronios\LondonEuphronioscu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060575"/>
            <a:ext cx="7759700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36129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Ζυρίχη. Ομάδα </a:t>
            </a:r>
            <a:r>
              <a:rPr lang="fr-FR" smtClean="0"/>
              <a:t>Pezzino.</a:t>
            </a:r>
            <a:endParaRPr lang="el-GR" smtClean="0"/>
          </a:p>
        </p:txBody>
      </p:sp>
      <p:pic>
        <p:nvPicPr>
          <p:cNvPr id="109571" name="Picture 4" descr="Zurich4039Pezzinogrouppsykter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876426"/>
            <a:ext cx="4300537" cy="2943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2" name="Picture 4" descr="Zurich4039PezzinoGrouppsykter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5989"/>
            <a:ext cx="3994150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0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mtClean="0"/>
              <a:t>Βερολίνο, Πειθίνος</a:t>
            </a:r>
            <a:br>
              <a:rPr lang="el-GR" smtClean="0"/>
            </a:br>
            <a:endParaRPr lang="el-GR" smtClean="0"/>
          </a:p>
        </p:txBody>
      </p:sp>
      <p:pic>
        <p:nvPicPr>
          <p:cNvPr id="112643" name="Picture 4" descr="F:\Pictures\ERYTHROMORFA\ArchaicRF1\pioneer\other pioneer\peithinos\Berlinpeithinoscup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4675" y="1844675"/>
            <a:ext cx="4273550" cy="4038600"/>
          </a:xfrm>
          <a:noFill/>
        </p:spPr>
      </p:pic>
      <p:pic>
        <p:nvPicPr>
          <p:cNvPr id="112644" name="Picture 5" descr="F:\Pictures\ERYTHROMORFA\ArchaicRF1\pioneer\other pioneer\peithinos\Berlin Peithinos cup 1 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052513"/>
            <a:ext cx="39624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6" descr="F:\Pictures\ERYTHROMORFA\ArchaicRF1\pioneer\other pioneer\peithinos\berlin peithinos cup 2 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3716339"/>
            <a:ext cx="38989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4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5363" name="Picture 2" descr="F:\Pictures\ERYTHROMORFA\ArchaicRF1\pioneer\euphronios\LouvreEuphronioscalyxkrater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15889"/>
            <a:ext cx="6913563" cy="6105525"/>
          </a:xfrm>
          <a:noFill/>
        </p:spPr>
      </p:pic>
      <p:sp>
        <p:nvSpPr>
          <p:cNvPr id="1536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9547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Widescreen</PresentationFormat>
  <Paragraphs>69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Οι Πρωτοπόροι Κρατήρας Ευφρονίου. Λούβρο</vt:lpstr>
      <vt:lpstr>Ψυκτήρας Βοστώνης.  </vt:lpstr>
      <vt:lpstr>Ερμιτάζ, ψυκτήρας</vt:lpstr>
      <vt:lpstr>Μόναχο </vt:lpstr>
      <vt:lpstr>Μόναχο. </vt:lpstr>
      <vt:lpstr>PowerPoint Presentation</vt:lpstr>
      <vt:lpstr>Ρώμη. </vt:lpstr>
      <vt:lpstr> Λονδίνο</vt:lpstr>
      <vt:lpstr>PowerPoint Presentation</vt:lpstr>
      <vt:lpstr>Louvre.   </vt:lpstr>
      <vt:lpstr>Louvre  </vt:lpstr>
      <vt:lpstr>Βερολίνο</vt:lpstr>
      <vt:lpstr>Βερολίνο.  </vt:lpstr>
      <vt:lpstr>Bάση κούρου από το Θεμιστόκλειο τείχος (510-500 π.Χ.)</vt:lpstr>
      <vt:lpstr>Ρώμη.   </vt:lpstr>
      <vt:lpstr>Ρώμη.    </vt:lpstr>
      <vt:lpstr>Ρώμη.   </vt:lpstr>
      <vt:lpstr>PowerPoint Presentation</vt:lpstr>
      <vt:lpstr>Νέα Υόρκη </vt:lpstr>
      <vt:lpstr>Νέα Υόρκη. </vt:lpstr>
      <vt:lpstr>Κρατήρας Νέας Υόρκης </vt:lpstr>
      <vt:lpstr>Arezzo.  </vt:lpstr>
      <vt:lpstr>PowerPoint Presentation</vt:lpstr>
      <vt:lpstr>PowerPoint Presentation</vt:lpstr>
      <vt:lpstr>PowerPoint Presentation</vt:lpstr>
      <vt:lpstr>Ρώμη, Villa Giulia   </vt:lpstr>
      <vt:lpstr>Ρώμη, Villa Giulia  </vt:lpstr>
      <vt:lpstr>Λούβρο, αμφορέας με λαιμό</vt:lpstr>
      <vt:lpstr>Ερμιτάζ.   </vt:lpstr>
      <vt:lpstr>Βρυξέλλες. Στάμνος. Σμίκρος. </vt:lpstr>
      <vt:lpstr>Malibu. Ψυκτήρας</vt:lpstr>
      <vt:lpstr>Μαλιμπού  </vt:lpstr>
      <vt:lpstr>Μαλιμπού. Σμίκρος  </vt:lpstr>
      <vt:lpstr>Μαλιμπού. Σμίκρος   </vt:lpstr>
      <vt:lpstr>Μαλιμπού. Σμίκρος </vt:lpstr>
      <vt:lpstr>Ψυκτήρας. Malibu. Σμίκρος</vt:lpstr>
      <vt:lpstr>PowerPoint Presentation</vt:lpstr>
      <vt:lpstr>Σμίκρος. Ψυκτήρας Νέας Υόρκης. </vt:lpstr>
      <vt:lpstr>Λούβρο G 58. Σμίκρος.</vt:lpstr>
      <vt:lpstr>Λούβρο G 58. Σμίκρος.   </vt:lpstr>
      <vt:lpstr>Βαλτιμόρη, Φιντίας</vt:lpstr>
      <vt:lpstr>Μόναχο   Karlsruhe.</vt:lpstr>
      <vt:lpstr>Μόναχο</vt:lpstr>
      <vt:lpstr>Μαλιμπού.</vt:lpstr>
      <vt:lpstr>Karlsruhe. Μαλιμπού. Φιντίας</vt:lpstr>
      <vt:lpstr>Karlsruhe.</vt:lpstr>
      <vt:lpstr>Λούβρο G 42. Φιντίας.  </vt:lpstr>
      <vt:lpstr>PowerPoint Presentation</vt:lpstr>
      <vt:lpstr>Ταρκυνία, αμφορέας. </vt:lpstr>
      <vt:lpstr>Λονδίνο Ε159  </vt:lpstr>
      <vt:lpstr>     Μόναχο 2422</vt:lpstr>
      <vt:lpstr>Μόναχο 2421</vt:lpstr>
      <vt:lpstr>Υδρία του Φιντία. Μόναχο 2421. </vt:lpstr>
      <vt:lpstr>Βοστώνη. Ψυκτήρας του Φιντία  </vt:lpstr>
      <vt:lpstr>PowerPoint Presentation</vt:lpstr>
      <vt:lpstr>Βερολίνο. Σωσίας. </vt:lpstr>
      <vt:lpstr>Μόναχο 2307. Ευθυμίδης.   </vt:lpstr>
      <vt:lpstr>Μόναχο 2307. Ευθυμίδης.    </vt:lpstr>
      <vt:lpstr>Μόναχο 2308</vt:lpstr>
      <vt:lpstr>Μόναχο 2309, αμφορέας</vt:lpstr>
      <vt:lpstr>PowerPoint Presentation</vt:lpstr>
      <vt:lpstr>Βοστώνη, αμφορέας</vt:lpstr>
      <vt:lpstr>Άλλοτε στο Malibu, αμφορέας</vt:lpstr>
      <vt:lpstr>Βαρσοβία, αμφορέας με λαιμό</vt:lpstr>
      <vt:lpstr>Morgantina, ελικωτός κρατήρας</vt:lpstr>
      <vt:lpstr>PowerPoint Presentation</vt:lpstr>
      <vt:lpstr>PowerPoint Presentation</vt:lpstr>
      <vt:lpstr>Τορίνο, ψυκτήρας</vt:lpstr>
      <vt:lpstr>Νέα Υόρκη, κύλικα. Agrigento </vt:lpstr>
      <vt:lpstr>Βοστώνη, πινάκια με τον τρόπο του Ευθυμίδη</vt:lpstr>
      <vt:lpstr>Νέα Υόρκη, οινοχόη με την υπογραφή του Ευθυμίδη ως αγγειοπλάστη</vt:lpstr>
      <vt:lpstr>Λονδίνο, Ζ. του Δικαίου</vt:lpstr>
      <vt:lpstr>Λονδίνο, Ζ. του Δικαίου</vt:lpstr>
      <vt:lpstr>Υδρία του Ζωγράφου του Δικαίου  </vt:lpstr>
      <vt:lpstr>Princeton, υδρία του Ζ. του Δικαίου. Βασιλεία, καλπίδα με τον τρόπο του Ζ. του Δικαίου</vt:lpstr>
      <vt:lpstr>Βρυξέλλες. Καλπίδα του Ζωγράφου του Δικαίου</vt:lpstr>
      <vt:lpstr>Μόναχο. Κρατήρας. Ομάδα Pezzino  </vt:lpstr>
      <vt:lpstr>H άλλη όψη </vt:lpstr>
      <vt:lpstr>Ζυρίχη. Ομάδα Pezzino.</vt:lpstr>
      <vt:lpstr>Ζυρίχη. Ομάδα Pezzino.</vt:lpstr>
      <vt:lpstr>Βερολίνο, Πειθίνος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Πρωτοπόροι Κρατήρας Ευφρονίου. Λούβρο</dc:title>
  <dc:creator>User</dc:creator>
  <cp:lastModifiedBy>User</cp:lastModifiedBy>
  <cp:revision>1</cp:revision>
  <dcterms:created xsi:type="dcterms:W3CDTF">2021-06-17T12:51:58Z</dcterms:created>
  <dcterms:modified xsi:type="dcterms:W3CDTF">2021-06-17T12:52:38Z</dcterms:modified>
</cp:coreProperties>
</file>