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6332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6332"/>
          </a:xfrm>
          <a:prstGeom prst="rect">
            <a:avLst/>
          </a:prstGeom>
        </p:spPr>
        <p:txBody>
          <a:bodyPr vert="horz" lIns="94631" tIns="47316" rIns="94631" bIns="47316" rtlCol="0"/>
          <a:lstStyle>
            <a:lvl1pPr algn="r">
              <a:defRPr sz="1200"/>
            </a:lvl1pPr>
          </a:lstStyle>
          <a:p>
            <a:fld id="{F0E0873F-6C4F-41EF-8A29-200DBB8BF99D}" type="datetimeFigureOut">
              <a:rPr lang="el-GR" smtClean="0"/>
              <a:pPr/>
              <a:t>19/5/2021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1" tIns="47316" rIns="94631" bIns="47316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15154"/>
            <a:ext cx="5486400" cy="4466988"/>
          </a:xfrm>
          <a:prstGeom prst="rect">
            <a:avLst/>
          </a:prstGeom>
        </p:spPr>
        <p:txBody>
          <a:bodyPr vert="horz" lIns="94631" tIns="47316" rIns="94631" bIns="47316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4631" tIns="47316" rIns="94631" bIns="47316" rtlCol="0" anchor="b"/>
          <a:lstStyle>
            <a:lvl1pPr algn="r">
              <a:defRPr sz="1200"/>
            </a:lvl1pPr>
          </a:lstStyle>
          <a:p>
            <a:fld id="{F0C9210B-0DED-47D7-8472-60D685D4D9E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9394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C9210B-0DED-47D7-8472-60D685D4D9E3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5/19/2021</a:t>
            </a:fld>
            <a:endParaRPr lang="en-US" dirty="0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5/19/2021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5/19/2021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5/19/2021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5/19/2021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5/19/2021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5/19/2021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5/19/2021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5/19/2021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5/19/2021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5/19/2021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B3595BCD-EBF1-4AE9-A5FA-12D181CC11B7}" type="datetimeFigureOut">
              <a:rPr lang="en-US" smtClean="0"/>
              <a:pPr>
                <a:defRPr/>
              </a:pPr>
              <a:t>5/19/2021</a:t>
            </a:fld>
            <a:endParaRPr lang="en-US" dirty="0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76CC417C-5914-4B80-96A1-F3C838DB715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u="sng" dirty="0" smtClean="0">
                <a:effectLst/>
              </a:rPr>
              <a:t>Η ΔΟΜΗΣΗ ΤΩΝ ΑΚΙΝΗΤΩΝ</a:t>
            </a:r>
            <a:endParaRPr lang="en-US" dirty="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533400" y="4038600"/>
            <a:ext cx="7854950" cy="1752600"/>
          </a:xfrm>
        </p:spPr>
        <p:txBody>
          <a:bodyPr/>
          <a:lstStyle/>
          <a:p>
            <a:pPr marR="0"/>
            <a:r>
              <a:rPr lang="el-GR" dirty="0" smtClean="0"/>
              <a:t>Μάριος Χαϊνταρλής</a:t>
            </a:r>
          </a:p>
          <a:p>
            <a:pPr marR="0"/>
            <a:r>
              <a:rPr lang="el-GR" dirty="0" smtClean="0"/>
              <a:t>Επίκουρος Καθηγητής Πανεπιστημίου Θεσσαλίας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82296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Α.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ΓΕΝΙΚΗ ΠΡΟΣΕΓΓΙΣΗ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001000" cy="4572000"/>
          </a:xfrm>
        </p:spPr>
        <p:txBody>
          <a:bodyPr>
            <a:normAutofit fontScale="92500"/>
          </a:bodyPr>
          <a:lstStyle/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AutoNum type="arabicPeriod"/>
              <a:defRPr/>
            </a:pPr>
            <a:endParaRPr lang="el-GR" sz="2900" dirty="0" smtClean="0"/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900" dirty="0" smtClean="0"/>
              <a:t> </a:t>
            </a: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Το δικαίωμα δόμησης  (εννοιολογική αποσαφήνιση)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Γενικοί κανόνες δόμησης – Νέος Οικοδομικός Κανονισμός</a:t>
            </a:r>
            <a:endParaRPr lang="el-G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Προγενέστεροι Κανονισμοί: ετών 1929, 1955, 1985 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(Ισχύων σήμερα: Ν. 4067/2012 – Ειδικότερο περιεχόμενο του ΝΟΚ )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Κατηγορίες ισχυόντων κανόνων (τρείς βασικές κατηγορίες)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α) Κανόνες δόμησης σε περιοχές εντός σχεδίου πόλεως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β) Κανόνες δόμησης σε περιοχές εκτός σχεδίου πόλεως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γ) Κανόνες δόμησης σε περιοχές στερούμενες πολεοδομικού 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σχεδίου </a:t>
            </a:r>
            <a:endParaRPr lang="el-GR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5240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Β. ΚΑΝΟΝΕΣ ΔΟΜΗΣΗΣ ΣΕ ΠΕΡΙΟΧΕΣ </a:t>
            </a:r>
            <a:b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ΕΝΤΟΣ ΣΧΕΔΙΟΥ</a:t>
            </a:r>
            <a:br>
              <a:rPr lang="el-G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724400"/>
          </a:xfrm>
        </p:spPr>
        <p:txBody>
          <a:bodyPr>
            <a:normAutofit/>
          </a:bodyPr>
          <a:lstStyle/>
          <a:p>
            <a:pPr marL="521208" lvl="2" indent="0">
              <a:buNone/>
            </a:pPr>
            <a:endParaRPr lang="el-GR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1208" lvl="2" indent="0">
              <a:buNone/>
            </a:pPr>
            <a:r>
              <a:rPr lang="el-GR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Περιοχή εντός σχεδίου (</a:t>
            </a: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Εννοιολογική αποσαφήνιση)</a:t>
            </a:r>
          </a:p>
          <a:p>
            <a:pPr marL="978408" lvl="2" indent="-457200">
              <a:buAutoNum type="arabicPeriod"/>
            </a:pPr>
            <a:endParaRPr lang="el-G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1208" lvl="2" indent="0">
              <a:buNone/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Ο ειδικός χαρακτήρας των κανόνων δόμησης στις εντός σχεδίου πόλεως περιοχές </a:t>
            </a:r>
          </a:p>
          <a:p>
            <a:pPr marL="978408" lvl="2" indent="-457200">
              <a:buAutoNum type="arabicPeriod"/>
            </a:pPr>
            <a:endParaRPr lang="el-GR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1208" lvl="2" indent="0">
              <a:buNone/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Σχέση ειδικών κανόνων δόμησης προς τις γενικές διατάξεις του ΝΟΚ (ανάλυση της σχέσης ειδικού προς γενικό: κρίσιμες έννοιες α) «γενική διάταξη», β) «ειδική διάταξη»</a:t>
            </a:r>
          </a:p>
          <a:p>
            <a:pPr marL="521208" lvl="2" indent="0" algn="ctr">
              <a:buNone/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[ανώτατα επιτρεπόμενα όρια από τον ΝΟΚ και την πολεοδομική νομοθεσία (άρθρα 7 και 8 ν. 4447/2016]</a:t>
            </a:r>
            <a:endParaRPr lang="el-G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1208" lvl="2" indent="0" algn="ctr">
              <a:buNone/>
            </a:pPr>
            <a:endParaRPr lang="el-GR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600" b="1" dirty="0" smtClean="0"/>
              <a:t> </a:t>
            </a:r>
            <a:br>
              <a:rPr lang="el-GR" sz="3600" b="1" dirty="0" smtClean="0"/>
            </a:br>
            <a:r>
              <a:rPr lang="el-G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Γ.  ΚΑΝΟΝΕΣ ΔΟΜΗΣΗΣ ΣΕ ΠΕΡΙΟΧΕΣ ΕΚΤΟΣ ΣΧΕΔΙΟΥ</a:t>
            </a:r>
            <a:br>
              <a:rPr lang="el-G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Ισχύουσα νομοθεσία για την εκτός σχεδίου δόμηση</a:t>
            </a:r>
          </a:p>
          <a:p>
            <a:pPr marL="0" indent="0" algn="just">
              <a:buNone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(π.δ. της 6/17.10.1978 (ΦΕΚ Δ’ 538), π.δ. της 24/31.5.1985 </a:t>
            </a:r>
          </a:p>
          <a:p>
            <a:pPr marL="0" indent="0" algn="just">
              <a:buNone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(ΦΕΚ Δ’ 270), ν. 3212/2003, ν.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4759/2020)</a:t>
            </a:r>
            <a:endParaRPr lang="el-G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l-G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 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Διάκριση μεταξύ των εννοιών «οικοπέδου» και «γηπέδου»</a:t>
            </a:r>
          </a:p>
          <a:p>
            <a:pPr marL="457200" indent="-457200" algn="just">
              <a:buAutoNum type="arabicPeriod" startAt="2"/>
            </a:pPr>
            <a:endParaRPr 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Δόμηση κατά κανόνα και δόμηση κατά παρέκκλιση (στις εκτός σχεδίου περιοχές)</a:t>
            </a:r>
          </a:p>
          <a:p>
            <a:pPr marL="0" indent="0" algn="just">
              <a:buNone/>
            </a:pPr>
            <a:endParaRPr 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Οι απαιτήσεις σε «εμβαδόν» και «πρόσοψη»</a:t>
            </a:r>
          </a:p>
          <a:p>
            <a:pPr marL="0" indent="0" algn="just">
              <a:buNone/>
            </a:pPr>
            <a:endParaRPr lang="el-G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Περιορισμοί στη δόμηση στις εκτός σχεδίου περιοχές για λόγους προστασίας / διαχείρισης του φυσικού και πολιτισμικού περιβάλλοντος</a:t>
            </a:r>
            <a:endParaRPr 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905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600" b="1" dirty="0" smtClean="0"/>
              <a:t> </a:t>
            </a:r>
            <a:br>
              <a:rPr lang="el-GR" sz="3600" b="1" dirty="0" smtClean="0"/>
            </a:br>
            <a:r>
              <a:rPr lang="el-G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Δ. ΚΑΝΟΝΕΣ ΔΟΜΗΣΗΣ ΣΕ ΟΙΚΙΣΜΟΥΣ ΧΩΡΙΣ ΠΟΛΕΟΔΟΜΙΚΟ ΣΧΕΔΙΟ</a:t>
            </a:r>
            <a:r>
              <a:rPr lang="el-G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3600" b="1" dirty="0" smtClean="0"/>
              <a:t> 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2133599"/>
            <a:ext cx="8229600" cy="441959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  Δόμηση σε οικισμούς προϋφιστάμενους του έτους 1923</a:t>
            </a:r>
          </a:p>
          <a:p>
            <a:pPr marL="0" indent="0" algn="just">
              <a:buNone/>
            </a:pP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(ιδιαιτερότητα του θέματος, τρόπος καθορισμού ορίων και </a:t>
            </a:r>
          </a:p>
          <a:p>
            <a:pPr marL="0" indent="0" algn="just">
              <a:buNone/>
            </a:pPr>
            <a:r>
              <a:rPr 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καθορισμού όρων δόμησης) – ειδική νομοθεσία</a:t>
            </a:r>
          </a:p>
          <a:p>
            <a:pPr marL="457200" indent="-457200" algn="just">
              <a:buAutoNum type="arabicPeriod"/>
            </a:pPr>
            <a:endParaRPr lang="el-G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  Δόμηση σε οικισμούς έως 2.000 κατοίκους (που δημιουργήθηκαν έως την έναρξη ισχύος του ν. 1337/1983) – ειδική νομοθεσία</a:t>
            </a:r>
          </a:p>
          <a:p>
            <a:pPr marL="457200" indent="-457200" algn="just">
              <a:buAutoNum type="arabicPeriod" startAt="2"/>
            </a:pPr>
            <a:endParaRPr lang="el-GR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Η αρμοδιότητα καθορισμού των ορίων των προαναφερόμενων οικισμών (συνταγματικά ζητήματα και σχετικοί προβληματισμοί)</a:t>
            </a:r>
            <a:endParaRPr lang="el-G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2"/>
            </a:pPr>
            <a:endParaRPr lang="el-G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312231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917</TotalTime>
  <Words>353</Words>
  <Application>Microsoft Office PowerPoint</Application>
  <PresentationFormat>Προβολή στην οθόνη (4:3)</PresentationFormat>
  <Paragraphs>47</Paragraphs>
  <Slides>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Ηλιοστάσιο</vt:lpstr>
      <vt:lpstr>Η ΔΟΜΗΣΗ ΤΩΝ ΑΚΙΝΗΤΩΝ</vt:lpstr>
      <vt:lpstr>Α. ΓΕΝΙΚΗ ΠΡΟΣΕΓΓΙΣΗ </vt:lpstr>
      <vt:lpstr>Β. ΚΑΝΟΝΕΣ ΔΟΜΗΣΗΣ ΣΕ ΠΕΡΙΟΧΕΣ  ΕΝΤΟΣ ΣΧΕΔΙΟΥ </vt:lpstr>
      <vt:lpstr>  Γ.  ΚΑΝΟΝΕΣ ΔΟΜΗΣΗΣ ΣΕ ΠΕΡΙΟΧΕΣ ΕΚΤΟΣ ΣΧΕΔΙΟΥ </vt:lpstr>
      <vt:lpstr>  Δ. ΚΑΝΟΝΕΣ ΔΟΜΗΣΗΣ ΣΕ ΟΙΚΙΣΜΟΥΣ ΧΩΡΙΣ ΠΟΛΕΟΔΟΜΙΚΟ ΣΧΕΔΙΟ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ΕΦΑΡΜΟΓΗ ΤΟΥ ΘΕΣΜΟΥ ΤΗΣ ΠΡΑΞΗΣ ΕΦΑΡΜΟΓΗΣ ΣΤΗΝ ΠΡΑΞΗ (ΜΕΛΕΤΗ ΠΕΡΙΠΤΩΣΗΣ / CASE STUDY)</dc:title>
  <dc:creator>Manolis Papadopoulos</dc:creator>
  <cp:lastModifiedBy>Marios Haidarlis</cp:lastModifiedBy>
  <cp:revision>62</cp:revision>
  <cp:lastPrinted>2021-05-19T14:55:30Z</cp:lastPrinted>
  <dcterms:created xsi:type="dcterms:W3CDTF">2006-08-16T00:00:00Z</dcterms:created>
  <dcterms:modified xsi:type="dcterms:W3CDTF">2021-05-19T17:47:31Z</dcterms:modified>
</cp:coreProperties>
</file>