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5" r:id="rId1"/>
  </p:sldMasterIdLst>
  <p:notesMasterIdLst>
    <p:notesMasterId r:id="rId7"/>
  </p:notes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926638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7" d="100"/>
          <a:sy n="107" d="100"/>
        </p:scale>
        <p:origin x="-1734" y="-1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φαλίδας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71800" cy="496332"/>
          </a:xfrm>
          <a:prstGeom prst="rect">
            <a:avLst/>
          </a:prstGeom>
        </p:spPr>
        <p:txBody>
          <a:bodyPr vert="horz" lIns="94631" tIns="47316" rIns="94631" bIns="47316" rtlCol="0"/>
          <a:lstStyle>
            <a:lvl1pPr algn="l">
              <a:defRPr sz="1200"/>
            </a:lvl1pPr>
          </a:lstStyle>
          <a:p>
            <a:endParaRPr lang="el-GR" dirty="0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idx="1"/>
          </p:nvPr>
        </p:nvSpPr>
        <p:spPr>
          <a:xfrm>
            <a:off x="3884613" y="1"/>
            <a:ext cx="2971800" cy="496332"/>
          </a:xfrm>
          <a:prstGeom prst="rect">
            <a:avLst/>
          </a:prstGeom>
        </p:spPr>
        <p:txBody>
          <a:bodyPr vert="horz" lIns="94631" tIns="47316" rIns="94631" bIns="47316" rtlCol="0"/>
          <a:lstStyle>
            <a:lvl1pPr algn="r">
              <a:defRPr sz="1200"/>
            </a:lvl1pPr>
          </a:lstStyle>
          <a:p>
            <a:fld id="{F0E0873F-6C4F-41EF-8A29-200DBB8BF99D}" type="datetimeFigureOut">
              <a:rPr lang="el-GR" smtClean="0"/>
              <a:pPr/>
              <a:t>19/5/2021</a:t>
            </a:fld>
            <a:endParaRPr lang="el-GR" dirty="0"/>
          </a:p>
        </p:txBody>
      </p:sp>
      <p:sp>
        <p:nvSpPr>
          <p:cNvPr id="4" name="3 - Θέση εικόνας διαφάνειας"/>
          <p:cNvSpPr>
            <a:spLocks noGrp="1" noRot="1" noChangeAspect="1"/>
          </p:cNvSpPr>
          <p:nvPr>
            <p:ph type="sldImg" idx="2"/>
          </p:nvPr>
        </p:nvSpPr>
        <p:spPr>
          <a:xfrm>
            <a:off x="949325" y="744538"/>
            <a:ext cx="4959350" cy="3721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631" tIns="47316" rIns="94631" bIns="47316" rtlCol="0" anchor="ctr"/>
          <a:lstStyle/>
          <a:p>
            <a:endParaRPr lang="el-GR" dirty="0"/>
          </a:p>
        </p:txBody>
      </p:sp>
      <p:sp>
        <p:nvSpPr>
          <p:cNvPr id="5" name="4 - Θέση σημειώσεων"/>
          <p:cNvSpPr>
            <a:spLocks noGrp="1"/>
          </p:cNvSpPr>
          <p:nvPr>
            <p:ph type="body" sz="quarter" idx="3"/>
          </p:nvPr>
        </p:nvSpPr>
        <p:spPr>
          <a:xfrm>
            <a:off x="685800" y="4715154"/>
            <a:ext cx="5486400" cy="4466988"/>
          </a:xfrm>
          <a:prstGeom prst="rect">
            <a:avLst/>
          </a:prstGeom>
        </p:spPr>
        <p:txBody>
          <a:bodyPr vert="horz" lIns="94631" tIns="47316" rIns="94631" bIns="47316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71800" cy="496332"/>
          </a:xfrm>
          <a:prstGeom prst="rect">
            <a:avLst/>
          </a:prstGeom>
        </p:spPr>
        <p:txBody>
          <a:bodyPr vert="horz" lIns="94631" tIns="47316" rIns="94631" bIns="47316" rtlCol="0" anchor="b"/>
          <a:lstStyle>
            <a:lvl1pPr algn="l">
              <a:defRPr sz="1200"/>
            </a:lvl1pPr>
          </a:lstStyle>
          <a:p>
            <a:endParaRPr lang="el-GR" dirty="0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5"/>
          </p:nvPr>
        </p:nvSpPr>
        <p:spPr>
          <a:xfrm>
            <a:off x="3884613" y="9428584"/>
            <a:ext cx="2971800" cy="496332"/>
          </a:xfrm>
          <a:prstGeom prst="rect">
            <a:avLst/>
          </a:prstGeom>
        </p:spPr>
        <p:txBody>
          <a:bodyPr vert="horz" lIns="94631" tIns="47316" rIns="94631" bIns="47316" rtlCol="0" anchor="b"/>
          <a:lstStyle>
            <a:lvl1pPr algn="r">
              <a:defRPr sz="1200"/>
            </a:lvl1pPr>
          </a:lstStyle>
          <a:p>
            <a:fld id="{F0C9210B-0DED-47D7-8472-60D685D4D9E3}" type="slidenum">
              <a:rPr lang="el-GR" smtClean="0"/>
              <a:pPr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8893943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C9210B-0DED-47D7-8472-60D685D4D9E3}" type="slidenum">
              <a:rPr lang="el-GR" smtClean="0"/>
              <a:pPr/>
              <a:t>2</a:t>
            </a:fld>
            <a:endParaRPr lang="el-GR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13 - Τίτλος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22" name="21 - Υπότιτλος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l-GR" smtClean="0"/>
              <a:t>Κάντε κλικ για να επεξεργαστείτε τον υπότιτλο του υποδείγματος</a:t>
            </a:r>
            <a:endParaRPr kumimoji="0" lang="en-US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B3595BCD-EBF1-4AE9-A5FA-12D181CC11B7}" type="datetimeFigureOut">
              <a:rPr lang="en-US" smtClean="0"/>
              <a:pPr>
                <a:defRPr/>
              </a:pPr>
              <a:t>5/19/2021</a:t>
            </a:fld>
            <a:endParaRPr lang="en-US" dirty="0"/>
          </a:p>
        </p:txBody>
      </p:sp>
      <p:sp>
        <p:nvSpPr>
          <p:cNvPr id="20" name="19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10" name="9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76CC417C-5914-4B80-96A1-F3C838DB7154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8" name="7 - Έλλειψη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8 - Έλλειψη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B3595BCD-EBF1-4AE9-A5FA-12D181CC11B7}" type="datetimeFigureOut">
              <a:rPr lang="en-US" smtClean="0"/>
              <a:pPr>
                <a:defRPr/>
              </a:pPr>
              <a:t>5/19/2021</a:t>
            </a:fld>
            <a:endParaRPr lang="en-US" dirty="0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76CC417C-5914-4B80-96A1-F3C838DB7154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B3595BCD-EBF1-4AE9-A5FA-12D181CC11B7}" type="datetimeFigureOut">
              <a:rPr lang="en-US" smtClean="0"/>
              <a:pPr>
                <a:defRPr/>
              </a:pPr>
              <a:t>5/19/2021</a:t>
            </a:fld>
            <a:endParaRPr lang="en-US" dirty="0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76CC417C-5914-4B80-96A1-F3C838DB7154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B3595BCD-EBF1-4AE9-A5FA-12D181CC11B7}" type="datetimeFigureOut">
              <a:rPr lang="en-US" smtClean="0"/>
              <a:pPr>
                <a:defRPr/>
              </a:pPr>
              <a:t>5/19/2021</a:t>
            </a:fld>
            <a:endParaRPr lang="en-US" dirty="0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76CC417C-5914-4B80-96A1-F3C838DB7154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- Ορθογώνιο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B3595BCD-EBF1-4AE9-A5FA-12D181CC11B7}" type="datetimeFigureOut">
              <a:rPr lang="en-US" smtClean="0"/>
              <a:pPr>
                <a:defRPr/>
              </a:pPr>
              <a:t>5/19/2021</a:t>
            </a:fld>
            <a:endParaRPr lang="en-US" dirty="0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76CC417C-5914-4B80-96A1-F3C838DB7154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0" name="9 - Ορθογώνιο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7 - Έλλειψη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8 - Έλλειψη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B3595BCD-EBF1-4AE9-A5FA-12D181CC11B7}" type="datetimeFigureOut">
              <a:rPr lang="en-US" smtClean="0"/>
              <a:pPr>
                <a:defRPr/>
              </a:pPr>
              <a:t>5/19/2021</a:t>
            </a:fld>
            <a:endParaRPr lang="en-US" dirty="0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76CC417C-5914-4B80-96A1-F3C838DB7154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περιεχομένου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B3595BCD-EBF1-4AE9-A5FA-12D181CC11B7}" type="datetimeFigureOut">
              <a:rPr lang="en-US" smtClean="0"/>
              <a:pPr>
                <a:defRPr/>
              </a:pPr>
              <a:t>5/19/2021</a:t>
            </a:fld>
            <a:endParaRPr lang="en-US" dirty="0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76CC417C-5914-4B80-96A1-F3C838DB7154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B3595BCD-EBF1-4AE9-A5FA-12D181CC11B7}" type="datetimeFigureOut">
              <a:rPr lang="en-US" smtClean="0"/>
              <a:pPr>
                <a:defRPr/>
              </a:pPr>
              <a:t>5/19/2021</a:t>
            </a:fld>
            <a:endParaRPr lang="en-US" dirty="0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76CC417C-5914-4B80-96A1-F3C838DB7154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- Ορθογώνιο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B3595BCD-EBF1-4AE9-A5FA-12D181CC11B7}" type="datetimeFigureOut">
              <a:rPr lang="en-US" smtClean="0"/>
              <a:pPr>
                <a:defRPr/>
              </a:pPr>
              <a:t>5/19/2021</a:t>
            </a:fld>
            <a:endParaRPr lang="en-US" dirty="0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76CC417C-5914-4B80-96A1-F3C838DB7154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6" name="5 - Ορθογώνιο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B3595BCD-EBF1-4AE9-A5FA-12D181CC11B7}" type="datetimeFigureOut">
              <a:rPr lang="en-US" smtClean="0"/>
              <a:pPr>
                <a:defRPr/>
              </a:pPr>
              <a:t>5/19/2021</a:t>
            </a:fld>
            <a:endParaRPr lang="en-US" dirty="0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76CC417C-5914-4B80-96A1-F3C838DB7154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B3595BCD-EBF1-4AE9-A5FA-12D181CC11B7}" type="datetimeFigureOut">
              <a:rPr lang="en-US" smtClean="0"/>
              <a:pPr>
                <a:defRPr/>
              </a:pPr>
              <a:t>5/19/2021</a:t>
            </a:fld>
            <a:endParaRPr lang="en-US" dirty="0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76CC417C-5914-4B80-96A1-F3C838DB7154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8" name="7 - Ορθογώνιο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l-GR" dirty="0" smtClean="0"/>
              <a:t>Κάντε κλικ στο εικονίδιο για να προσθέσετε μια εικόνα</a:t>
            </a:r>
            <a:endParaRPr kumimoji="0" lang="en-US" dirty="0"/>
          </a:p>
        </p:txBody>
      </p:sp>
      <p:sp>
        <p:nvSpPr>
          <p:cNvPr id="9" name="8 - Διάγραμμα ροής: Διεργασία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0" name="9 - Διάγραμμα ροής: Διεργασία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- Πίτα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7 - Έλλειψη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1" name="10 - Κουλούρα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11 - Ορθογώνιο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5" name="4 - Θέση τίτλου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9" name="8 - Θέση κειμένου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kumimoji="0" lang="el-GR" smtClean="0"/>
              <a:t>Δεύτερου επιπέδου</a:t>
            </a:r>
          </a:p>
          <a:p>
            <a:pPr lvl="2" eaLnBrk="1" latinLnBrk="0" hangingPunct="1"/>
            <a:r>
              <a:rPr kumimoji="0" lang="el-GR" smtClean="0"/>
              <a:t>Τρίτου επιπέδου</a:t>
            </a:r>
          </a:p>
          <a:p>
            <a:pPr lvl="3" eaLnBrk="1" latinLnBrk="0" hangingPunct="1"/>
            <a:r>
              <a:rPr kumimoji="0" lang="el-GR" smtClean="0"/>
              <a:t>Τέταρτου επιπέδου</a:t>
            </a:r>
          </a:p>
          <a:p>
            <a:pPr lvl="4" eaLnBrk="1" latinLnBrk="0" hangingPunct="1"/>
            <a:r>
              <a:rPr kumimoji="0" lang="el-GR" smtClean="0"/>
              <a:t>Πέμπτου επιπέδου</a:t>
            </a:r>
            <a:endParaRPr kumimoji="0" lang="en-US"/>
          </a:p>
        </p:txBody>
      </p:sp>
      <p:sp>
        <p:nvSpPr>
          <p:cNvPr id="24" name="2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pPr>
              <a:defRPr/>
            </a:pPr>
            <a:fld id="{B3595BCD-EBF1-4AE9-A5FA-12D181CC11B7}" type="datetimeFigureOut">
              <a:rPr lang="en-US" smtClean="0"/>
              <a:pPr>
                <a:defRPr/>
              </a:pPr>
              <a:t>5/19/2021</a:t>
            </a:fld>
            <a:endParaRPr lang="en-US" dirty="0"/>
          </a:p>
        </p:txBody>
      </p:sp>
      <p:sp>
        <p:nvSpPr>
          <p:cNvPr id="10" name="9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22" name="21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pPr>
              <a:defRPr/>
            </a:pPr>
            <a:fld id="{76CC417C-5914-4B80-96A1-F3C838DB7154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5" name="14 - Ορθογώνιο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6" r:id="rId1"/>
    <p:sldLayoutId id="2147483737" r:id="rId2"/>
    <p:sldLayoutId id="2147483738" r:id="rId3"/>
    <p:sldLayoutId id="2147483739" r:id="rId4"/>
    <p:sldLayoutId id="2147483740" r:id="rId5"/>
    <p:sldLayoutId id="2147483741" r:id="rId6"/>
    <p:sldLayoutId id="2147483742" r:id="rId7"/>
    <p:sldLayoutId id="2147483743" r:id="rId8"/>
    <p:sldLayoutId id="2147483744" r:id="rId9"/>
    <p:sldLayoutId id="2147483745" r:id="rId10"/>
    <p:sldLayoutId id="2147483746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l-GR" u="sng" dirty="0" smtClean="0">
                <a:effectLst/>
              </a:rPr>
              <a:t>Η ΔΟΜΗΣΗ ΤΩΝ ΑΚΙΝΗΤΩΝ</a:t>
            </a:r>
            <a:endParaRPr lang="en-US" dirty="0"/>
          </a:p>
        </p:txBody>
      </p:sp>
      <p:sp>
        <p:nvSpPr>
          <p:cNvPr id="13314" name="Subtitle 2"/>
          <p:cNvSpPr>
            <a:spLocks noGrp="1"/>
          </p:cNvSpPr>
          <p:nvPr>
            <p:ph type="subTitle" idx="1"/>
          </p:nvPr>
        </p:nvSpPr>
        <p:spPr>
          <a:xfrm>
            <a:off x="533400" y="4038600"/>
            <a:ext cx="7854950" cy="1752600"/>
          </a:xfrm>
        </p:spPr>
        <p:txBody>
          <a:bodyPr/>
          <a:lstStyle/>
          <a:p>
            <a:pPr marR="0"/>
            <a:r>
              <a:rPr lang="el-GR" dirty="0" smtClean="0"/>
              <a:t>Μάριος Χαϊνταρλής</a:t>
            </a:r>
          </a:p>
          <a:p>
            <a:pPr marR="0"/>
            <a:r>
              <a:rPr lang="el-GR" dirty="0" smtClean="0"/>
              <a:t>Επίκουρος Καθηγητής Πανεπιστημίου Θεσσαλίας</a:t>
            </a:r>
            <a:endParaRPr lang="en-US" dirty="0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57200"/>
            <a:ext cx="8229600" cy="1219200"/>
          </a:xfrm>
        </p:spPr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Α. 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ΓΕΝΙΚΗ ΠΡΟΣΕΓΓΙΣΗ 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001000" cy="4572000"/>
          </a:xfrm>
        </p:spPr>
        <p:txBody>
          <a:bodyPr>
            <a:normAutofit fontScale="92500"/>
          </a:bodyPr>
          <a:lstStyle/>
          <a:p>
            <a:pPr marL="514350" indent="-514350" fontAlgn="auto">
              <a:spcAft>
                <a:spcPts val="0"/>
              </a:spcAft>
              <a:buClr>
                <a:schemeClr val="accent3"/>
              </a:buClr>
              <a:buAutoNum type="arabicPeriod"/>
              <a:defRPr/>
            </a:pPr>
            <a:endParaRPr lang="el-GR" sz="2900" dirty="0" smtClean="0"/>
          </a:p>
          <a:p>
            <a:pPr marL="514350" indent="-514350" fontAlgn="auto">
              <a:spcAft>
                <a:spcPts val="0"/>
              </a:spcAft>
              <a:buClr>
                <a:schemeClr val="accent3"/>
              </a:buClr>
              <a:buNone/>
              <a:defRPr/>
            </a:pPr>
            <a:r>
              <a:rPr lang="el-GR" sz="2900" dirty="0" smtClean="0"/>
              <a:t> </a:t>
            </a:r>
            <a:r>
              <a:rPr lang="el-GR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Το δικαίωμα δόμησης  (εννοιολογική αποσαφήνιση)</a:t>
            </a:r>
          </a:p>
          <a:p>
            <a:pPr marL="514350" indent="-514350" fontAlgn="auto">
              <a:spcAft>
                <a:spcPts val="0"/>
              </a:spcAft>
              <a:buClr>
                <a:schemeClr val="accent3"/>
              </a:buClr>
              <a:buNone/>
              <a:defRPr/>
            </a:pPr>
            <a:endParaRPr lang="el-GR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 fontAlgn="auto">
              <a:spcAft>
                <a:spcPts val="0"/>
              </a:spcAft>
              <a:buClr>
                <a:schemeClr val="accent3"/>
              </a:buClr>
              <a:buNone/>
              <a:defRPr/>
            </a:pPr>
            <a:r>
              <a:rPr lang="el-GR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Γενικοί κανόνες δόμησης – Νέος Οικοδομικός Κανονισμός</a:t>
            </a:r>
            <a:endParaRPr lang="el-GR" sz="2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 fontAlgn="auto">
              <a:spcAft>
                <a:spcPts val="0"/>
              </a:spcAft>
              <a:buClr>
                <a:schemeClr val="accent3"/>
              </a:buClr>
              <a:buNone/>
              <a:defRPr/>
            </a:pPr>
            <a:r>
              <a:rPr lang="el-G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Προγενέστεροι Κανονισμοί: ετών 1929, 1955, 1985 </a:t>
            </a:r>
          </a:p>
          <a:p>
            <a:pPr marL="0" indent="0" algn="just" fontAlgn="auto">
              <a:spcAft>
                <a:spcPts val="0"/>
              </a:spcAft>
              <a:buClr>
                <a:schemeClr val="accent3"/>
              </a:buClr>
              <a:buNone/>
              <a:defRPr/>
            </a:pPr>
            <a:r>
              <a:rPr lang="el-G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(Ισχύων σήμερα: Ν. 4067/2012 – Ειδικότερο περιεχόμενο του ΝΟΚ )</a:t>
            </a:r>
          </a:p>
          <a:p>
            <a:pPr marL="0" indent="0" algn="just" fontAlgn="auto">
              <a:spcAft>
                <a:spcPts val="0"/>
              </a:spcAft>
              <a:buClr>
                <a:schemeClr val="accent3"/>
              </a:buClr>
              <a:buNone/>
              <a:defRPr/>
            </a:pPr>
            <a:r>
              <a:rPr lang="el-GR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 Κατηγορίες ισχυόντων κανόνων (τρείς βασικές κατηγορίες)</a:t>
            </a:r>
          </a:p>
          <a:p>
            <a:pPr marL="0" indent="0" algn="just" fontAlgn="auto">
              <a:spcAft>
                <a:spcPts val="0"/>
              </a:spcAft>
              <a:buClr>
                <a:schemeClr val="accent3"/>
              </a:buClr>
              <a:buNone/>
              <a:defRPr/>
            </a:pPr>
            <a:r>
              <a:rPr lang="el-GR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α) Κανόνες δόμησης σε περιοχές εντός σχεδίου πόλεως</a:t>
            </a:r>
          </a:p>
          <a:p>
            <a:pPr marL="0" indent="0" algn="just" fontAlgn="auto">
              <a:spcAft>
                <a:spcPts val="0"/>
              </a:spcAft>
              <a:buClr>
                <a:schemeClr val="accent3"/>
              </a:buClr>
              <a:buNone/>
              <a:defRPr/>
            </a:pPr>
            <a:r>
              <a:rPr lang="el-GR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β) Κανόνες δόμησης σε περιοχές εκτός σχεδίου πόλεως</a:t>
            </a:r>
          </a:p>
          <a:p>
            <a:pPr marL="0" indent="0" algn="just" fontAlgn="auto">
              <a:spcAft>
                <a:spcPts val="0"/>
              </a:spcAft>
              <a:buClr>
                <a:schemeClr val="accent3"/>
              </a:buClr>
              <a:buNone/>
              <a:defRPr/>
            </a:pPr>
            <a:r>
              <a:rPr lang="el-GR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γ) Κανόνες δόμησης σε περιοχές στερούμενες πολεοδομικού </a:t>
            </a:r>
          </a:p>
          <a:p>
            <a:pPr marL="0" indent="0" algn="just" fontAlgn="auto">
              <a:spcAft>
                <a:spcPts val="0"/>
              </a:spcAft>
              <a:buClr>
                <a:schemeClr val="accent3"/>
              </a:buClr>
              <a:buNone/>
              <a:defRPr/>
            </a:pPr>
            <a:r>
              <a:rPr lang="el-GR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σχεδίου </a:t>
            </a:r>
            <a:endParaRPr lang="el-GR" b="1" dirty="0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457200"/>
            <a:ext cx="8229600" cy="1524000"/>
          </a:xfrm>
        </p:spPr>
        <p:txBody>
          <a:bodyPr>
            <a:norm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l-GR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Β. ΚΑΝΟΝΕΣ ΔΟΜΗΣΗΣ ΣΕ ΠΕΡΙΟΧΕΣ </a:t>
            </a:r>
            <a:br>
              <a:rPr lang="el-GR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l-GR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ΕΝΤΟΣ ΣΧΕΔΙΟΥ</a:t>
            </a:r>
            <a:br>
              <a:rPr lang="el-GR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362" name="Content Placeholder 2"/>
          <p:cNvSpPr>
            <a:spLocks noGrp="1"/>
          </p:cNvSpPr>
          <p:nvPr>
            <p:ph idx="1"/>
          </p:nvPr>
        </p:nvSpPr>
        <p:spPr>
          <a:xfrm>
            <a:off x="457200" y="1752601"/>
            <a:ext cx="8229600" cy="4724400"/>
          </a:xfrm>
        </p:spPr>
        <p:txBody>
          <a:bodyPr>
            <a:normAutofit/>
          </a:bodyPr>
          <a:lstStyle/>
          <a:p>
            <a:pPr marL="521208" lvl="2" indent="0">
              <a:buNone/>
            </a:pPr>
            <a:endParaRPr lang="el-GR" sz="2200" b="1" u="sng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21208" lvl="2" indent="0">
              <a:buNone/>
            </a:pPr>
            <a:r>
              <a:rPr lang="el-GR" sz="22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Περιοχή εντός σχεδίου (</a:t>
            </a:r>
            <a:r>
              <a:rPr lang="el-GR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Εννοιολογική αποσαφήνιση)</a:t>
            </a:r>
          </a:p>
          <a:p>
            <a:pPr marL="978408" lvl="2" indent="-457200">
              <a:buAutoNum type="arabicPeriod"/>
            </a:pPr>
            <a:endParaRPr lang="el-GR" sz="2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21208" lvl="2" indent="0">
              <a:buNone/>
            </a:pPr>
            <a:r>
              <a:rPr lang="el-GR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Ο ειδικός χαρακτήρας των κανόνων δόμησης στις εντός σχεδίου πόλεως περιοχές </a:t>
            </a:r>
          </a:p>
          <a:p>
            <a:pPr marL="978408" lvl="2" indent="-457200">
              <a:buAutoNum type="arabicPeriod"/>
            </a:pPr>
            <a:endParaRPr lang="el-GR" sz="2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21208" lvl="2" indent="0">
              <a:buNone/>
            </a:pPr>
            <a:r>
              <a:rPr lang="el-GR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 Σχέση ειδικών κανόνων δόμησης προς τις γενικές διατάξεις του ΝΟΚ (ανάλυση της σχέσης ειδικού προς γενικό: κρίσιμες έννοιες α) «γενική διάταξη», β) «ειδική διάταξη»</a:t>
            </a:r>
          </a:p>
          <a:p>
            <a:pPr marL="521208" lvl="2" indent="0" algn="ctr">
              <a:buNone/>
            </a:pPr>
            <a:r>
              <a:rPr lang="el-GR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[ανώτατα επιτρεπόμενα όρια από τον ΝΟΚ και την πολεοδομική νομοθεσία (άρθρα 7 και 8 ν. 4447/2016]</a:t>
            </a:r>
            <a:endParaRPr lang="el-GR" sz="2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21208" lvl="2" indent="0" algn="ctr">
              <a:buNone/>
            </a:pPr>
            <a:endParaRPr lang="el-GR" sz="2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l-GR" sz="3600" b="1" dirty="0" smtClean="0"/>
              <a:t> </a:t>
            </a:r>
            <a:br>
              <a:rPr lang="el-GR" sz="3600" b="1" dirty="0" smtClean="0"/>
            </a:br>
            <a:r>
              <a:rPr lang="el-GR" sz="3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Γ.  ΚΑΝΟΝΕΣ ΔΟΜΗΣΗΣ ΣΕ ΠΕΡΙΟΧΕΣ ΕΚΤΟΣ ΣΧΕΔΙΟΥ</a:t>
            </a:r>
            <a:br>
              <a:rPr lang="el-GR" sz="3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386" name="Content Placeholder 2"/>
          <p:cNvSpPr>
            <a:spLocks noGrp="1"/>
          </p:cNvSpPr>
          <p:nvPr>
            <p:ph idx="1"/>
          </p:nvPr>
        </p:nvSpPr>
        <p:spPr>
          <a:xfrm>
            <a:off x="1435608" y="1447800"/>
            <a:ext cx="7498080" cy="5181600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el-G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l-G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Ισχύουσα νομοθεσία για την εκτός σχεδίου δόμηση</a:t>
            </a:r>
          </a:p>
          <a:p>
            <a:pPr marL="0" indent="0" algn="just">
              <a:buNone/>
            </a:pPr>
            <a:r>
              <a:rPr lang="el-G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(π.δ. της 6/17.10.1978 (ΦΕΚ Δ’ 538), π.δ. της 24/31.5.1985 </a:t>
            </a:r>
          </a:p>
          <a:p>
            <a:pPr marL="0" indent="0" algn="just">
              <a:buNone/>
            </a:pPr>
            <a:r>
              <a:rPr lang="el-G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(ΦΕΚ Δ’ 270), ν. 3212/2003, ν. </a:t>
            </a:r>
            <a:r>
              <a:rPr lang="el-G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4759/2020)</a:t>
            </a:r>
            <a:endParaRPr lang="el-GR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el-GR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l-GR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2.   </a:t>
            </a:r>
            <a:r>
              <a:rPr lang="el-G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Διάκριση μεταξύ των εννοιών «οικοπέδου» και «γηπέδου»</a:t>
            </a:r>
          </a:p>
          <a:p>
            <a:pPr marL="457200" indent="-457200" algn="just">
              <a:buAutoNum type="arabicPeriod" startAt="2"/>
            </a:pPr>
            <a:endParaRPr lang="el-GR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l-G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el-G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Δόμηση κατά κανόνα και δόμηση κατά παρέκκλιση (στις εκτός σχεδίου περιοχές)</a:t>
            </a:r>
          </a:p>
          <a:p>
            <a:pPr marL="0" indent="0" algn="just">
              <a:buNone/>
            </a:pPr>
            <a:endParaRPr lang="el-GR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l-GR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4.</a:t>
            </a:r>
            <a:r>
              <a:rPr lang="el-G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Οι απαιτήσεις σε «εμβαδόν» και «πρόσοψη»</a:t>
            </a:r>
          </a:p>
          <a:p>
            <a:pPr marL="0" indent="0" algn="just">
              <a:buNone/>
            </a:pPr>
            <a:endParaRPr lang="el-GR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l-GR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5. </a:t>
            </a:r>
            <a:r>
              <a:rPr lang="el-G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Περιορισμοί στη δόμηση στις εκτός σχεδίου περιοχές για λόγους προστασίας / διαχείρισης του φυσικού και πολιτισμικού περιβάλλοντος</a:t>
            </a:r>
            <a:endParaRPr lang="el-GR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l-G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905000"/>
          </a:xfrm>
        </p:spPr>
        <p:txBody>
          <a:bodyPr>
            <a:normAutofit fontScale="9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l-GR" sz="3600" b="1" dirty="0" smtClean="0"/>
              <a:t> </a:t>
            </a:r>
            <a:br>
              <a:rPr lang="el-GR" sz="3600" b="1" dirty="0" smtClean="0"/>
            </a:br>
            <a:r>
              <a:rPr lang="el-GR" sz="3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Δ. ΚΑΝΟΝΕΣ ΔΟΜΗΣΗΣ ΣΕ ΟΙΚΙΣΜΟΥΣ ΧΩΡΙΣ ΠΟΛΕΟΔΟΜΙΚΟ ΣΧΕΔΙΟ</a:t>
            </a:r>
            <a:r>
              <a:rPr lang="el-GR" sz="3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l-GR" sz="3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l-GR" sz="3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l-GR" sz="3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l-GR" sz="3600" b="1" dirty="0" smtClean="0"/>
              <a:t> </a:t>
            </a:r>
            <a:endParaRPr lang="en-US" dirty="0"/>
          </a:p>
        </p:txBody>
      </p:sp>
      <p:sp>
        <p:nvSpPr>
          <p:cNvPr id="16386" name="Content Placeholder 2"/>
          <p:cNvSpPr>
            <a:spLocks noGrp="1"/>
          </p:cNvSpPr>
          <p:nvPr>
            <p:ph idx="1"/>
          </p:nvPr>
        </p:nvSpPr>
        <p:spPr>
          <a:xfrm>
            <a:off x="457200" y="2133599"/>
            <a:ext cx="8229600" cy="4419599"/>
          </a:xfrm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l-GR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   Δόμηση σε οικισμούς προϋφιστάμενους του έτους 1923</a:t>
            </a:r>
          </a:p>
          <a:p>
            <a:pPr marL="0" indent="0" algn="just">
              <a:buNone/>
            </a:pPr>
            <a:r>
              <a:rPr lang="el-G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(ιδιαιτερότητα του θέματος, τρόπος καθορισμού ορίων και </a:t>
            </a:r>
          </a:p>
          <a:p>
            <a:pPr marL="0" indent="0" algn="just">
              <a:buNone/>
            </a:pPr>
            <a:r>
              <a:rPr lang="el-G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καθορισμού όρων δόμησης) – ειδική νομοθεσία</a:t>
            </a:r>
          </a:p>
          <a:p>
            <a:pPr marL="457200" indent="-457200" algn="just">
              <a:buAutoNum type="arabicPeriod"/>
            </a:pPr>
            <a:endParaRPr lang="el-GR" sz="2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el-GR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l-GR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  Δόμηση σε οικισμούς έως 2.000 κατοίκους (που δημιουργήθηκαν έως την έναρξη ισχύος του ν. 1337/1983) – ειδική νομοθεσία</a:t>
            </a:r>
          </a:p>
          <a:p>
            <a:pPr marL="457200" indent="-457200" algn="just">
              <a:buAutoNum type="arabicPeriod" startAt="2"/>
            </a:pPr>
            <a:endParaRPr lang="el-GR" sz="2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el-G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l-GR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 Η αρμοδιότητα καθορισμού των ορίων των προαναφερόμενων οικισμών (συνταγματικά ζητήματα και σχετικοί προβληματισμοί)</a:t>
            </a:r>
            <a:endParaRPr lang="el-GR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AutoNum type="arabicPeriod" startAt="2"/>
            </a:pPr>
            <a:endParaRPr lang="el-GR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just">
              <a:buAutoNum type="arabicPeriod"/>
            </a:pPr>
            <a:endParaRPr lang="el-GR" sz="2000" dirty="0"/>
          </a:p>
        </p:txBody>
      </p:sp>
    </p:spTree>
    <p:extLst>
      <p:ext uri="{BB962C8B-B14F-4D97-AF65-F5344CB8AC3E}">
        <p14:creationId xmlns:p14="http://schemas.microsoft.com/office/powerpoint/2010/main" val="231223128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Ηλιοστάσιο">
  <a:themeElements>
    <a:clrScheme name="Ηλιοστάσιο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Ηλιοστάσιο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Ηλιοστάσιο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917</TotalTime>
  <Words>353</Words>
  <Application>Microsoft Office PowerPoint</Application>
  <PresentationFormat>Προβολή στην οθόνη (4:3)</PresentationFormat>
  <Paragraphs>47</Paragraphs>
  <Slides>5</Slides>
  <Notes>1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5</vt:i4>
      </vt:variant>
    </vt:vector>
  </HeadingPairs>
  <TitlesOfParts>
    <vt:vector size="6" baseType="lpstr">
      <vt:lpstr>Ηλιοστάσιο</vt:lpstr>
      <vt:lpstr>Η ΔΟΜΗΣΗ ΤΩΝ ΑΚΙΝΗΤΩΝ</vt:lpstr>
      <vt:lpstr>Α. ΓΕΝΙΚΗ ΠΡΟΣΕΓΓΙΣΗ </vt:lpstr>
      <vt:lpstr>Β. ΚΑΝΟΝΕΣ ΔΟΜΗΣΗΣ ΣΕ ΠΕΡΙΟΧΕΣ  ΕΝΤΟΣ ΣΧΕΔΙΟΥ </vt:lpstr>
      <vt:lpstr>  Γ.  ΚΑΝΟΝΕΣ ΔΟΜΗΣΗΣ ΣΕ ΠΕΡΙΟΧΕΣ ΕΚΤΟΣ ΣΧΕΔΙΟΥ </vt:lpstr>
      <vt:lpstr>  Δ. ΚΑΝΟΝΕΣ ΔΟΜΗΣΗΣ ΣΕ ΟΙΚΙΣΜΟΥΣ ΧΩΡΙΣ ΠΟΛΕΟΔΟΜΙΚΟ ΣΧΕΔΙΟ 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Η ΕΦΑΡΜΟΓΗ ΤΟΥ ΘΕΣΜΟΥ ΤΗΣ ΠΡΑΞΗΣ ΕΦΑΡΜΟΓΗΣ ΣΤΗΝ ΠΡΑΞΗ (ΜΕΛΕΤΗ ΠΕΡΙΠΤΩΣΗΣ / CASE STUDY)</dc:title>
  <dc:creator>Manolis Papadopoulos</dc:creator>
  <cp:lastModifiedBy>Marios Haidarlis</cp:lastModifiedBy>
  <cp:revision>62</cp:revision>
  <cp:lastPrinted>2021-05-19T14:55:30Z</cp:lastPrinted>
  <dcterms:created xsi:type="dcterms:W3CDTF">2006-08-16T00:00:00Z</dcterms:created>
  <dcterms:modified xsi:type="dcterms:W3CDTF">2021-05-19T17:47:31Z</dcterms:modified>
</cp:coreProperties>
</file>