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2C7B-42E1-407D-9E88-25BD7733AC51}" type="datetimeFigureOut">
              <a:rPr lang="el-GR" smtClean="0"/>
              <a:t>7/3/2021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ECF8-2B17-49E3-A248-B7046B16CB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521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2C7B-42E1-407D-9E88-25BD7733AC51}" type="datetimeFigureOut">
              <a:rPr lang="el-GR" smtClean="0"/>
              <a:t>7/3/2021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ECF8-2B17-49E3-A248-B7046B16CB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602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2C7B-42E1-407D-9E88-25BD7733AC51}" type="datetimeFigureOut">
              <a:rPr lang="el-GR" smtClean="0"/>
              <a:t>7/3/2021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ECF8-2B17-49E3-A248-B7046B16CB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081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2C7B-42E1-407D-9E88-25BD7733AC51}" type="datetimeFigureOut">
              <a:rPr lang="el-GR" smtClean="0"/>
              <a:t>7/3/2021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ECF8-2B17-49E3-A248-B7046B16CB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717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2C7B-42E1-407D-9E88-25BD7733AC51}" type="datetimeFigureOut">
              <a:rPr lang="el-GR" smtClean="0"/>
              <a:t>7/3/2021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ECF8-2B17-49E3-A248-B7046B16CB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255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2C7B-42E1-407D-9E88-25BD7733AC51}" type="datetimeFigureOut">
              <a:rPr lang="el-GR" smtClean="0"/>
              <a:t>7/3/2021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ECF8-2B17-49E3-A248-B7046B16CB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82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2C7B-42E1-407D-9E88-25BD7733AC51}" type="datetimeFigureOut">
              <a:rPr lang="el-GR" smtClean="0"/>
              <a:t>7/3/2021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ECF8-2B17-49E3-A248-B7046B16CB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339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2C7B-42E1-407D-9E88-25BD7733AC51}" type="datetimeFigureOut">
              <a:rPr lang="el-GR" smtClean="0"/>
              <a:t>7/3/2021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ECF8-2B17-49E3-A248-B7046B16CB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570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2C7B-42E1-407D-9E88-25BD7733AC51}" type="datetimeFigureOut">
              <a:rPr lang="el-GR" smtClean="0"/>
              <a:t>7/3/2021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ECF8-2B17-49E3-A248-B7046B16CB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350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2C7B-42E1-407D-9E88-25BD7733AC51}" type="datetimeFigureOut">
              <a:rPr lang="el-GR" smtClean="0"/>
              <a:t>7/3/2021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ECF8-2B17-49E3-A248-B7046B16CB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574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2C7B-42E1-407D-9E88-25BD7733AC51}" type="datetimeFigureOut">
              <a:rPr lang="el-GR" smtClean="0"/>
              <a:t>7/3/2021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ECF8-2B17-49E3-A248-B7046B16CB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80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02C7B-42E1-407D-9E88-25BD7733AC51}" type="datetimeFigureOut">
              <a:rPr lang="el-GR" smtClean="0"/>
              <a:t>7/3/2021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CECF8-2B17-49E3-A248-B7046B16CB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472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ΓΕΥΜΑΤΑ: το προϊόν του εστιατόριου </a:t>
            </a:r>
            <a:endParaRPr lang="el-G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Γεύμα:</a:t>
            </a:r>
            <a:r>
              <a:rPr lang="el-GR" dirty="0" smtClean="0"/>
              <a:t> </a:t>
            </a:r>
            <a:r>
              <a:rPr lang="el-GR" sz="2400" dirty="0" smtClean="0"/>
              <a:t>είναι ένα </a:t>
            </a:r>
            <a:r>
              <a:rPr lang="el-GR" sz="2400" b="1" dirty="0" smtClean="0"/>
              <a:t>σύνολο</a:t>
            </a:r>
            <a:r>
              <a:rPr lang="el-GR" sz="2400" dirty="0" smtClean="0"/>
              <a:t> διαφόρων </a:t>
            </a:r>
            <a:r>
              <a:rPr lang="el-GR" sz="2400" b="1" dirty="0" smtClean="0"/>
              <a:t>μαγειρεμένων </a:t>
            </a:r>
            <a:r>
              <a:rPr lang="el-GR" sz="2400" dirty="0" smtClean="0"/>
              <a:t>και </a:t>
            </a:r>
            <a:r>
              <a:rPr lang="el-GR" sz="2400" b="1" dirty="0" smtClean="0"/>
              <a:t>ωμών </a:t>
            </a:r>
            <a:r>
              <a:rPr lang="el-GR" sz="2400" dirty="0" smtClean="0"/>
              <a:t>τροφών που καταναλώνεται σε συγκεκριμένη στιγμή και αποτελείται από διαφορετικά είδη όπως </a:t>
            </a:r>
            <a:r>
              <a:rPr lang="el-GR" sz="2400" b="1" dirty="0" smtClean="0"/>
              <a:t>σούπα</a:t>
            </a:r>
            <a:r>
              <a:rPr lang="el-GR" sz="2400" dirty="0" smtClean="0"/>
              <a:t>, </a:t>
            </a:r>
            <a:r>
              <a:rPr lang="el-GR" sz="2400" b="1" dirty="0" smtClean="0"/>
              <a:t>σαλάτα</a:t>
            </a:r>
            <a:r>
              <a:rPr lang="el-GR" sz="2400" dirty="0" smtClean="0"/>
              <a:t>, </a:t>
            </a:r>
            <a:r>
              <a:rPr lang="el-GR" sz="2400" b="1" dirty="0" smtClean="0"/>
              <a:t>κρέας</a:t>
            </a:r>
            <a:r>
              <a:rPr lang="el-GR" sz="2400" dirty="0" smtClean="0"/>
              <a:t>, </a:t>
            </a:r>
            <a:r>
              <a:rPr lang="el-GR" sz="2400" b="1" dirty="0" smtClean="0"/>
              <a:t>τυρί</a:t>
            </a:r>
            <a:r>
              <a:rPr lang="el-GR" sz="2400" dirty="0" smtClean="0"/>
              <a:t>, </a:t>
            </a:r>
            <a:r>
              <a:rPr lang="el-GR" sz="2400" b="1" dirty="0" smtClean="0"/>
              <a:t>φρούτο</a:t>
            </a:r>
            <a:r>
              <a:rPr lang="el-GR" sz="2400" dirty="0" smtClean="0"/>
              <a:t>, </a:t>
            </a:r>
            <a:r>
              <a:rPr lang="el-GR" sz="2400" b="1" dirty="0" smtClean="0"/>
              <a:t>γλύκισμα</a:t>
            </a:r>
            <a:r>
              <a:rPr lang="el-GR" sz="2400" dirty="0" smtClean="0"/>
              <a:t>, </a:t>
            </a:r>
            <a:r>
              <a:rPr lang="el-GR" sz="2400" b="1" dirty="0" smtClean="0"/>
              <a:t>ποτά</a:t>
            </a:r>
            <a:r>
              <a:rPr lang="el-GR" sz="2400" dirty="0" smtClean="0"/>
              <a:t> ή και άλλα. </a:t>
            </a:r>
          </a:p>
          <a:p>
            <a:pPr marL="0" indent="0" algn="just">
              <a:buNone/>
            </a:pPr>
            <a:endParaRPr lang="el-GR" sz="2400" dirty="0"/>
          </a:p>
          <a:p>
            <a:pPr marL="0" indent="0" algn="just">
              <a:buNone/>
            </a:pPr>
            <a: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Προϊόν: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τα διάφορα και διαφορετικά είδη τροφών και φαγητών συνθέτουν το προϊόν που παράγει και διαθέτει η επιχείρηση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Εστιατόριο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Το προϊόν δημιουργείται και πωλείται σύμφωνα με τις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διαδικασίες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της μαγειρικής τεχνικής, τις επιταγές της γαστρονομίας και της </a:t>
            </a:r>
            <a:r>
              <a:rPr lang="el-G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εστιατορικής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τέχνης (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εύγεστα φαγητά, ευπαρουσίαστα, υγιεινά, εύπεπτα και ωφέλιμα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35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Παραδείγματα γευμάτων με 6, 5 &amp; 4 διαφορετικά πιάτα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Κρύα ορεκτικά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Σούπα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err="1" smtClean="0"/>
              <a:t>Πιατο</a:t>
            </a:r>
            <a:r>
              <a:rPr lang="el-GR" dirty="0" smtClean="0"/>
              <a:t> κρέατος – λαχανικά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Σαλάτα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Γλυκίσματα ή φρούτο  </a:t>
            </a:r>
          </a:p>
          <a:p>
            <a:pPr marL="0" indent="0">
              <a:buNone/>
            </a:pP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4006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Παραδείγματα γευμάτων με 6, 5 &amp; 4 διαφορετικά πιάτα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Κρύα ορεκτικά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Ζεστά ορεκτικά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Πιάτο κρέατος – λαχανικά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Σαλάτα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Τυρί ή φρούτο</a:t>
            </a:r>
          </a:p>
          <a:p>
            <a:pPr marL="0" indent="0">
              <a:buNone/>
            </a:pP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1026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Παραδείγματα γευμάτων με 6, 5 &amp; 4 διαφορετικά πιάτα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Κρύα ορεκτικά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Πιάτο κρέατος – λαχανικά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Σαλάτα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επιδόρπιο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1887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Παραδείγματα γευμάτων με 6, 5 &amp; 4 διαφορετικά πιάτα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Σούπα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Πιάτο κρέατος – λαχανικά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Σαλάτα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επιδόρπιο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221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Παραδείγματα γευμάτων με 6, 5 &amp; 4 διαφορετικά πιάτα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Ζεστά ορεκτικά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Πιάτο κρέατος – λαχανικά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Σαλάτα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smtClean="0"/>
              <a:t>επιδόρπιο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98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0" y="0"/>
            <a:ext cx="9134856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l-GR" b="1" cap="all" dirty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ΓΕΝΙΚΟΙ ΚΑΝΟΝΕΣ ΣΥΝΘΕΣΗ ΜΕΝΟΥ</a:t>
            </a:r>
          </a:p>
          <a:p>
            <a:pPr algn="just" fontAlgn="base"/>
            <a:endParaRPr lang="el-GR" dirty="0" smtClean="0">
              <a:solidFill>
                <a:srgbClr val="6565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lang="el-GR" dirty="0">
              <a:solidFill>
                <a:srgbClr val="6565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buFont typeface="+mj-lt"/>
              <a:buAutoNum type="arabicPeriod"/>
            </a:pP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μενού πρέπει να συνδυάζει εξίσου τη σωστή διατροφή με τη γεύση.</a:t>
            </a:r>
          </a:p>
          <a:p>
            <a:pPr algn="just" fontAlgn="base">
              <a:buFont typeface="+mj-lt"/>
              <a:buAutoNum type="arabicPeriod"/>
            </a:pP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l-GR" dirty="0" err="1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σερβιριζόμενα</a:t>
            </a:r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εδέσματα πρέπει να  είναι εναρμονισμένα με το είδος του μενού και η εκτέλεσή του να είναι άψογη.</a:t>
            </a:r>
          </a:p>
          <a:p>
            <a:pPr algn="just" fontAlgn="base">
              <a:buFont typeface="+mj-lt"/>
              <a:buAutoNum type="arabicPeriod"/>
            </a:pP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 επαναλήψεις των ίδιων φαγητών και των ίδιων τρόπων παρασκευής πρέπει να αποφεύγονται</a:t>
            </a:r>
          </a:p>
          <a:p>
            <a:pPr algn="just" fontAlgn="base">
              <a:buFont typeface="+mj-lt"/>
              <a:buAutoNum type="arabicPeriod"/>
            </a:pP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μενού πρέπει να είναι ανάλογο με την κατηγορία και το είδος της επιχείρησης.</a:t>
            </a:r>
          </a:p>
          <a:p>
            <a:pPr algn="just" fontAlgn="base">
              <a:buFont typeface="+mj-lt"/>
              <a:buAutoNum type="arabicPeriod"/>
            </a:pP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Στη σύνταξη του μενού πρέπει να συνεργάζονται στενά ο </a:t>
            </a:r>
            <a:r>
              <a:rPr lang="el-GR" dirty="0" err="1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chef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της κουζίνας , ο </a:t>
            </a:r>
            <a:r>
              <a:rPr lang="el-GR" dirty="0" err="1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maitre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καθώς και ο F&amp;B ή ο υπεύθυνος σύνταξης τους, εάν υπάρχει.</a:t>
            </a:r>
          </a:p>
          <a:p>
            <a:pPr algn="just" fontAlgn="base">
              <a:buFont typeface="+mj-lt"/>
              <a:buAutoNum type="arabicPeriod"/>
            </a:pP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μην ξεφεύγουμε από το προϋπολογισμένο κόστος, όταν έχουμε προκαθορισμένη τιμή πώλησης, όπως στη περίπτωση του </a:t>
            </a:r>
            <a:r>
              <a:rPr lang="el-GR" dirty="0" err="1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allotment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>
              <a:buFont typeface="+mj-lt"/>
              <a:buAutoNum type="arabicPeriod"/>
            </a:pP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μην επαναλαμβάνουμε (σερβίρουμε) για δεύτερη φορά το ίδιο φαγητό στο μενού</a:t>
            </a:r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>
              <a:buFont typeface="+mj-lt"/>
              <a:buAutoNum type="arabicPeriod"/>
            </a:pPr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μην προσφέρουμε την ίδια γαρνιτούρα σε παρασκευές φαγητών στον ίδιο μενού. Βέβαια υπάρχουν και οι εξαιρέσεις.</a:t>
            </a:r>
          </a:p>
          <a:p>
            <a:pPr algn="just" fontAlgn="base">
              <a:buFont typeface="+mj-lt"/>
              <a:buAutoNum type="arabicPeriod"/>
            </a:pPr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 γαρνιτούρες που συνοδεύουν τα κυρίως πιάτα τοποθετούνται κατά σειρά. Α. Τα ψάρια όταν σερβίρονται ζεστά και σαν πρώτο πιάτο συνοδεύονται από σάλτσα, πατάτες βραστές, ρύζι ή βραστά λαχανικά Β. Η Παρασκευή κρέατος στο κυρίως πιάτο συνοδεύεται από μια σάλτσα αν είναι απαραίτητη, πατάτες ή ζυμαρικά, λαχανικά, σαλάτες.</a:t>
            </a:r>
            <a:endParaRPr lang="el-GR" b="0" i="0" dirty="0" smtClean="0">
              <a:solidFill>
                <a:srgbClr val="65656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Font typeface="+mj-lt"/>
              <a:buAutoNum type="arabicPeriod"/>
            </a:pPr>
            <a:endParaRPr lang="el-GR" dirty="0">
              <a:solidFill>
                <a:srgbClr val="656565"/>
              </a:solidFill>
              <a:latin typeface="inherit"/>
            </a:endParaRPr>
          </a:p>
          <a:p>
            <a:pPr fontAlgn="base">
              <a:buFont typeface="+mj-lt"/>
              <a:buAutoNum type="arabicPeriod"/>
            </a:pPr>
            <a:endParaRPr lang="el-GR" dirty="0" smtClean="0">
              <a:solidFill>
                <a:srgbClr val="656565"/>
              </a:solidFill>
              <a:latin typeface="inherit"/>
            </a:endParaRPr>
          </a:p>
          <a:p>
            <a:pPr fontAlgn="base">
              <a:buFont typeface="+mj-lt"/>
              <a:buAutoNum type="arabicPeriod"/>
            </a:pPr>
            <a:endParaRPr lang="el-GR" dirty="0">
              <a:solidFill>
                <a:srgbClr val="656565"/>
              </a:solidFill>
              <a:latin typeface="inherit"/>
            </a:endParaRPr>
          </a:p>
          <a:p>
            <a:pPr fontAlgn="base">
              <a:buFont typeface="+mj-lt"/>
              <a:buAutoNum type="arabicPeriod"/>
            </a:pPr>
            <a:endParaRPr lang="el-GR" dirty="0" smtClean="0">
              <a:solidFill>
                <a:srgbClr val="656565"/>
              </a:solidFill>
              <a:latin typeface="inherit"/>
            </a:endParaRPr>
          </a:p>
          <a:p>
            <a:pPr fontAlgn="base">
              <a:buFont typeface="+mj-lt"/>
              <a:buAutoNum type="arabicPeriod"/>
            </a:pPr>
            <a:endParaRPr lang="el-GR" dirty="0">
              <a:solidFill>
                <a:srgbClr val="656565"/>
              </a:solidFill>
              <a:latin typeface="inherit"/>
            </a:endParaRPr>
          </a:p>
          <a:p>
            <a:pPr fontAlgn="base">
              <a:buFont typeface="+mj-lt"/>
              <a:buAutoNum type="arabicPeriod"/>
            </a:pPr>
            <a:endParaRPr lang="el-GR" dirty="0" smtClean="0">
              <a:solidFill>
                <a:srgbClr val="656565"/>
              </a:solidFill>
              <a:latin typeface="inherit"/>
            </a:endParaRPr>
          </a:p>
          <a:p>
            <a:pPr fontAlgn="base">
              <a:buFont typeface="+mj-lt"/>
              <a:buAutoNum type="arabicPeriod"/>
            </a:pPr>
            <a:endParaRPr lang="el-GR" dirty="0">
              <a:solidFill>
                <a:srgbClr val="656565"/>
              </a:solidFill>
              <a:latin typeface="inherit"/>
            </a:endParaRPr>
          </a:p>
          <a:p>
            <a:pPr fontAlgn="base">
              <a:buFont typeface="+mj-lt"/>
              <a:buAutoNum type="arabicPeriod"/>
            </a:pPr>
            <a:endParaRPr lang="el-GR" dirty="0" smtClean="0">
              <a:solidFill>
                <a:srgbClr val="656565"/>
              </a:solidFill>
              <a:latin typeface="inherit"/>
            </a:endParaRPr>
          </a:p>
          <a:p>
            <a:pPr fontAlgn="base">
              <a:buFont typeface="+mj-lt"/>
              <a:buAutoNum type="arabicPeriod"/>
            </a:pPr>
            <a:endParaRPr lang="el-GR" dirty="0">
              <a:solidFill>
                <a:srgbClr val="656565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564419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0" y="1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el-GR" b="1" cap="all" dirty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ΓΕΝΙΚΟΙ ΚΑΝΟΝΕΣ ΣΥΝΘΕΣΗ ΜΕΝΟΥ</a:t>
            </a:r>
          </a:p>
          <a:p>
            <a:pPr algn="just" fontAlgn="base"/>
            <a:endParaRPr lang="el-GR" dirty="0">
              <a:solidFill>
                <a:srgbClr val="6565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lang="el-GR" dirty="0" smtClean="0">
              <a:solidFill>
                <a:srgbClr val="6565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10.Πριν 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συντάξουμε ένα μενού να λάβουμε υπόψη μας το φύλο και την εθνικότητα των πελατών</a:t>
            </a:r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Ν’ αρχίζουμε πάντοτε από τις ελαφρές παρασκευές και ζωμούς, στη συνέχεια να προχωρούμε στις πιο βαριές.</a:t>
            </a:r>
          </a:p>
          <a:p>
            <a:pPr algn="just" fontAlgn="base"/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11.Τα 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γλυκίσματα τα σερβίρουμε πάντοτε στο τέλος του μενού.</a:t>
            </a:r>
          </a:p>
          <a:p>
            <a:pPr algn="just" fontAlgn="base"/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12.Να 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μην επαναλαμβάνουμε το ίδιο μενού ή ακόμη και παραπλήσιο εάν είναι δυνατόν</a:t>
            </a:r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dirty="0">
              <a:solidFill>
                <a:srgbClr val="6565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13.Να 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μην επαναλαμβάνουμε το ίδιο χρώμα σάλτσας στις παρασκευές. Εν πάση περιπτώσει, πρέπει να έχουμε ποικιλία χρωμάτων, στα διάφορα </a:t>
            </a:r>
            <a:r>
              <a:rPr lang="el-GR" dirty="0" err="1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σερβιριζόμενα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πιάτα.</a:t>
            </a:r>
          </a:p>
          <a:p>
            <a:pPr algn="just" fontAlgn="base"/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14.Να 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προσαρμόζουμε το συντασσόμενο μενού ανάλογα με την εποχή. Για γαρνιτούρα εάν είναι δυνατόν, να χρησιμοποιούμε φρέσκα λαχανικά της εποχής. Το καλοκαίρι να συνθέτουν ελαφρές παρασκευές και το χειμώνα πιο δυνατές.</a:t>
            </a:r>
          </a:p>
          <a:p>
            <a:pPr algn="just" fontAlgn="base"/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15.Να 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μην κάνουμε ορθογραφικά λάθη. Εάν είναι δυνατόν να χρησιμοποιούμε τη γλώσσα της γαστρονομίας.</a:t>
            </a:r>
          </a:p>
          <a:p>
            <a:pPr algn="just" fontAlgn="base"/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16.Να 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είμαστε έτοιμη να γράψουμε δίπλα στο μενού και το σύνολο των θερμίδων.</a:t>
            </a:r>
          </a:p>
          <a:p>
            <a:pPr algn="just" fontAlgn="base"/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17.Να 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υπάρχει μεγάλη ποικιλία </a:t>
            </a:r>
            <a:r>
              <a:rPr lang="el-GR" dirty="0" err="1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σαλατών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που θα συνοδεύουν το κυρίως πιάτο. Οι σαλάτες να είναι από φρέσκα λαχανικά και το χρώμα της να είναι σε αρμονία με την παρασκευές του.</a:t>
            </a:r>
          </a:p>
          <a:p>
            <a:pPr algn="just" fontAlgn="base"/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18.Το 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μενού κατά τη γραφή και την παρουσίαση ένα είναι καλαίσθητο.</a:t>
            </a:r>
          </a:p>
          <a:p>
            <a:pPr algn="just" fontAlgn="base"/>
            <a:r>
              <a:rPr lang="el-GR" dirty="0" smtClean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19.Το </a:t>
            </a:r>
            <a:r>
              <a:rPr lang="el-GR" dirty="0">
                <a:solidFill>
                  <a:srgbClr val="6565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κρασί όταν συμπεριλαμβάνεται στο μενού πρέπει να είναι προσεκτικά διαλεγμένο και ανάλογο με το προσφερόμενο φαγητό.</a:t>
            </a:r>
          </a:p>
          <a:p>
            <a:pPr algn="just" fontAlgn="base">
              <a:buFont typeface="+mj-lt"/>
              <a:buAutoNum type="arabicPeriod"/>
            </a:pPr>
            <a:endParaRPr lang="el-GR" b="0" i="0" dirty="0">
              <a:solidFill>
                <a:srgbClr val="65656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6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Γεύματα στη σύγχρονη εποχή</a:t>
            </a:r>
            <a:b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εξέλιξη - προσαρμογές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Φαγητά που προσφέρονται 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πριν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το κύριο πιάτο</a:t>
            </a:r>
          </a:p>
          <a:p>
            <a:pPr marL="0" indent="0" algn="ctr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(Περιλαμβάνουν ένα ή περισσότερα)</a:t>
            </a:r>
          </a:p>
          <a:p>
            <a:pPr marL="0" indent="0" algn="ctr">
              <a:buNone/>
            </a:pP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Ορεκτικά κρύα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Σούπες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Ορεκτικά ζεστά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Αυγά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Ζυμαρικά και ρύζι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Λαχανικά, κυρίως μαγειρεμένα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2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Γεύματα στη σύγχρονη εποχή</a:t>
            </a:r>
            <a:b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εξέλιξη - προσαρμογές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l-G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Φαγητά που </a:t>
            </a:r>
            <a:r>
              <a:rPr lang="el-G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αποτελούν </a:t>
            </a:r>
            <a:r>
              <a:rPr lang="el-G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l-GR" sz="24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κύριο πιάτο</a:t>
            </a:r>
          </a:p>
          <a:p>
            <a:pPr marL="0" lvl="0" indent="0" algn="ctr">
              <a:buNone/>
            </a:pPr>
            <a:r>
              <a:rPr lang="el-G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(Περιλαμβάνουν ένα ή περισσότερα</a:t>
            </a:r>
            <a:r>
              <a:rPr lang="el-G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 algn="ctr">
              <a:buNone/>
            </a:pPr>
            <a:endParaRPr lang="el-G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Ψάρια  </a:t>
            </a:r>
            <a:endParaRPr lang="el-G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Παρασκευές μικρών τεμαχίων μαγειρεμένων κρεάτων πουλερικών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Παρασκευές μεγάλων τεμαχίων ψητών κρεάτων και πουλερικών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Σαλάτες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Κρύο μπουφέ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501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Γεύματα στη σύγχρονη εποχή</a:t>
            </a:r>
            <a:b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εξέλιξη - προσαρμογές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l-G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Φαγητά που προσφέρονται </a:t>
            </a:r>
            <a:r>
              <a:rPr lang="el-GR" sz="24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μετά</a:t>
            </a:r>
            <a:r>
              <a:rPr lang="el-G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κύριο πιάτο</a:t>
            </a:r>
          </a:p>
          <a:p>
            <a:pPr marL="0" lvl="0" indent="0" algn="ctr">
              <a:buNone/>
            </a:pPr>
            <a:r>
              <a:rPr lang="el-G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(Περιλαμβάνουν ένα ή </a:t>
            </a:r>
            <a:r>
              <a:rPr lang="el-G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περισσότερα</a:t>
            </a:r>
            <a:r>
              <a:rPr lang="el-GR" sz="2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 algn="ctr">
              <a:buNone/>
            </a:pPr>
            <a:endParaRPr lang="el-G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l-G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Γλυκίσματα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Τυριά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Καρυκευμένες παρασκευές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Φρούτα</a:t>
            </a:r>
          </a:p>
          <a:p>
            <a:pPr lvl="0" algn="ctr">
              <a:buFont typeface="Wingdings" panose="05000000000000000000" pitchFamily="2" charset="2"/>
              <a:buChar char="Ø"/>
            </a:pPr>
            <a:endParaRPr lang="el-G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l-G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937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Γεύματα στη σύγχρονη εποχή</a:t>
            </a:r>
            <a:b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7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ΣΥΜΒΟΥΛΕΣ ΓΙΑ ΤΗ ΣΥΝΘΕΣΗ ΤΩΝ ΓΕΥΜΑΤΩΝ</a:t>
            </a:r>
            <a:endParaRPr lang="el-GR" sz="27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Τα ζεστά &amp; κρύα γεύματα δε σερβίρονται μαζί. Τα ζεστά σερβίρονται μετά τα κρύα.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Η σούπα σερβίρεται πάντα στην αρχή.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Εάν ένα γεύμα περιέχει κρύα και ζεστά ορεκτικά, τα κρύα προηγούνται. Αν περιέχει κρύα ορεκτικά, σούπα και ζεστά ορεκτικά, η σούπα, επειδή είναι ζεστή, θα σερβιριστεί μετά τα κρύα ορεκτικά.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Τα ίδια φαγητά δεν προσφέρονται στο ίδιο γεύμα 2 φορές.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.χ. ντομάτες γεμιστές και ντομάτα σαλάτα ή ζυμαρικά ως κύριο πιάτο και ως γαρνιτούρα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ή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το ίδιο τυρί να είναι και στη σύνθεση των κρύων ορεκτικών. 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49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Γεύματα στη σύγχρονη εποχή</a:t>
            </a:r>
            <a:b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ΣΥΜΒΟΥΛΕΣ ΓΙΑ ΤΗ ΣΥΝΘΕΣΗ ΤΩΝ ΓΕΥΜΑΤΩΝ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Τα ψάρια εκτός από κύριο πιάτο μπορεί να προσφέρονται ως ζεστά ορεκτικά ή τα ζεστά ορεκτικά να είναι παρασκευές με ψάρια, οστρακοειδή, μαλάκια.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Οι παρασκευές των μικρών, μεγάλων τεμαχίων κρεάτων και ψητών (κρέατα – πουλερικά – κυνήγι) πλέον συγχωνεύονται και προσφέρονται ως κύριο πιάτο που χαρακτηρίζεται ως πιάτο κρέατος.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Τα λαχανικά συνηθίζεται να συνοδεύουν το πιάτο κρέατος ως γαρνιτούρα και να σερβίρονται ταυτόχρονα.  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67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Γεύματα στη σύγχρονη εποχή</a:t>
            </a:r>
            <a:b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ΣΥΜΒΟΥΛΕΣ ΓΙΑ ΤΗ ΣΥΝΘΕΣΗ ΤΩΝ ΓΕΥΜΑΤΩΝ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Οι γρανίτες συνηθίζεται να προσφέρονται κυρίως σε επίσημα γεύματα.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Τα τυριά προτιμώνται να προσφέρονται πριν τα γλυκίσματα, για να συνοδεύουν το κρασί, ώστε να μην διαφοροποιείται η γεύση.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Τα ροφήματα δε χαρακτηρίζονται ως πιάτα φαγητού.  Εάν ένα γεύμα έχει 5 φαγητά και ένα ρόφημα (6 είδη), το γεύμα αποτελείται από 5 πιάτα και ένα ρόφημα.  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Σχηματική αναπαράσταση της σειράς των φαγητών σε γεύμα ή δείπνο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l-GR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800" b="1" dirty="0" smtClean="0"/>
              <a:t>Ορεκτικό ή σούπα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b="1" dirty="0" smtClean="0"/>
              <a:t>Πρώτο πιάτο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b="1" dirty="0" smtClean="0"/>
              <a:t>Κύριο πιάτο ή πιάτο κρέατος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b="1" dirty="0" smtClean="0"/>
              <a:t>Σαλάτα ή και τυρί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b="1" dirty="0" smtClean="0"/>
              <a:t>επιδόρπιο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854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Παραδείγματα γευμάτων με 6, 5 &amp; 4 διαφορετικά πιάτα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Σούπα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Ζεστά ορεκτικά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Πιάτο κρέατος – λαχανικά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Σαλάτα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Τυρί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Γλυκίσματα</a:t>
            </a:r>
          </a:p>
          <a:p>
            <a:pPr marL="0" indent="0">
              <a:buNone/>
            </a:pP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71483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575</Words>
  <Application>Microsoft Office PowerPoint</Application>
  <PresentationFormat>Προβολή στην οθόνη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ΓΕΥΜΑΤΑ: το προϊόν του εστιατόριου </vt:lpstr>
      <vt:lpstr>Γεύματα στη σύγχρονη εποχή εξέλιξη - προσαρμογές</vt:lpstr>
      <vt:lpstr>Γεύματα στη σύγχρονη εποχή εξέλιξη - προσαρμογές</vt:lpstr>
      <vt:lpstr>Γεύματα στη σύγχρονη εποχή εξέλιξη - προσαρμογές</vt:lpstr>
      <vt:lpstr>Γεύματα στη σύγχρονη εποχή ΣΥΜΒΟΥΛΕΣ ΓΙΑ ΤΗ ΣΥΝΘΕΣΗ ΤΩΝ ΓΕΥΜΑΤΩΝ</vt:lpstr>
      <vt:lpstr>Γεύματα στη σύγχρονη εποχή ΣΥΜΒΟΥΛΕΣ ΓΙΑ ΤΗ ΣΥΝΘΕΣΗ ΤΩΝ ΓΕΥΜΑΤΩΝ</vt:lpstr>
      <vt:lpstr>Γεύματα στη σύγχρονη εποχή ΣΥΜΒΟΥΛΕΣ ΓΙΑ ΤΗ ΣΥΝΘΕΣΗ ΤΩΝ ΓΕΥΜΑΤΩΝ</vt:lpstr>
      <vt:lpstr>Σχηματική αναπαράσταση της σειράς των φαγητών σε γεύμα ή δείπνο</vt:lpstr>
      <vt:lpstr>Παραδείγματα γευμάτων με 6, 5 &amp; 4 διαφορετικά πιάτα</vt:lpstr>
      <vt:lpstr>Παραδείγματα γευμάτων με 6, 5 &amp; 4 διαφορετικά πιάτα</vt:lpstr>
      <vt:lpstr>Παραδείγματα γευμάτων με 6, 5 &amp; 4 διαφορετικά πιάτα</vt:lpstr>
      <vt:lpstr>Παραδείγματα γευμάτων με 6, 5 &amp; 4 διαφορετικά πιάτα</vt:lpstr>
      <vt:lpstr>Παραδείγματα γευμάτων με 6, 5 &amp; 4 διαφορετικά πιάτα</vt:lpstr>
      <vt:lpstr>Παραδείγματα γευμάτων με 6, 5 &amp; 4 διαφορετικά πιάτα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ΓΕΥΜΑΤΑ: το προϊόν του εστιατόριου </dc:title>
  <dc:creator>user</dc:creator>
  <cp:lastModifiedBy>user</cp:lastModifiedBy>
  <cp:revision>47</cp:revision>
  <dcterms:created xsi:type="dcterms:W3CDTF">2021-02-22T08:35:21Z</dcterms:created>
  <dcterms:modified xsi:type="dcterms:W3CDTF">2021-03-07T10:55:08Z</dcterms:modified>
</cp:coreProperties>
</file>