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6" r:id="rId10"/>
    <p:sldId id="265" r:id="rId11"/>
    <p:sldId id="267" r:id="rId12"/>
    <p:sldId id="268" r:id="rId13"/>
    <p:sldId id="269" r:id="rId14"/>
    <p:sldId id="270" r:id="rId15"/>
    <p:sldId id="272" r:id="rId16"/>
    <p:sldId id="273" r:id="rId1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02C7B-42E1-407D-9E88-25BD7733AC51}" type="datetimeFigureOut">
              <a:rPr lang="el-GR" smtClean="0"/>
              <a:t>7/3/2021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CECF8-2B17-49E3-A248-B7046B16CB4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552110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02C7B-42E1-407D-9E88-25BD7733AC51}" type="datetimeFigureOut">
              <a:rPr lang="el-GR" smtClean="0"/>
              <a:t>7/3/2021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CECF8-2B17-49E3-A248-B7046B16CB4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56025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02C7B-42E1-407D-9E88-25BD7733AC51}" type="datetimeFigureOut">
              <a:rPr lang="el-GR" smtClean="0"/>
              <a:t>7/3/2021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CECF8-2B17-49E3-A248-B7046B16CB4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40814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02C7B-42E1-407D-9E88-25BD7733AC51}" type="datetimeFigureOut">
              <a:rPr lang="el-GR" smtClean="0"/>
              <a:t>7/3/2021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CECF8-2B17-49E3-A248-B7046B16CB4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571733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02C7B-42E1-407D-9E88-25BD7733AC51}" type="datetimeFigureOut">
              <a:rPr lang="el-GR" smtClean="0"/>
              <a:t>7/3/2021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CECF8-2B17-49E3-A248-B7046B16CB4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22556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02C7B-42E1-407D-9E88-25BD7733AC51}" type="datetimeFigureOut">
              <a:rPr lang="el-GR" smtClean="0"/>
              <a:t>7/3/2021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CECF8-2B17-49E3-A248-B7046B16CB4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5822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02C7B-42E1-407D-9E88-25BD7733AC51}" type="datetimeFigureOut">
              <a:rPr lang="el-GR" smtClean="0"/>
              <a:t>7/3/2021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CECF8-2B17-49E3-A248-B7046B16CB4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13393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02C7B-42E1-407D-9E88-25BD7733AC51}" type="datetimeFigureOut">
              <a:rPr lang="el-GR" smtClean="0"/>
              <a:t>7/3/2021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CECF8-2B17-49E3-A248-B7046B16CB4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75705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02C7B-42E1-407D-9E88-25BD7733AC51}" type="datetimeFigureOut">
              <a:rPr lang="el-GR" smtClean="0"/>
              <a:t>7/3/2021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CECF8-2B17-49E3-A248-B7046B16CB4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53503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02C7B-42E1-407D-9E88-25BD7733AC51}" type="datetimeFigureOut">
              <a:rPr lang="el-GR" smtClean="0"/>
              <a:t>7/3/2021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CECF8-2B17-49E3-A248-B7046B16CB4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95743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02C7B-42E1-407D-9E88-25BD7733AC51}" type="datetimeFigureOut">
              <a:rPr lang="el-GR" smtClean="0"/>
              <a:t>7/3/2021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CECF8-2B17-49E3-A248-B7046B16CB4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49809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E02C7B-42E1-407D-9E88-25BD7733AC51}" type="datetimeFigureOut">
              <a:rPr lang="el-GR" smtClean="0"/>
              <a:t>7/3/2021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3CECF8-2B17-49E3-A248-B7046B16CB4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94727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ΓΕΥΜΑΤΑ: το προϊόν του εστιατόριου </a:t>
            </a:r>
            <a:endParaRPr lang="el-G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l-G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Γεύμα:</a:t>
            </a:r>
            <a:r>
              <a:rPr lang="el-GR" dirty="0" smtClean="0"/>
              <a:t> </a:t>
            </a:r>
            <a:r>
              <a:rPr lang="el-GR" sz="2400" dirty="0" smtClean="0"/>
              <a:t>είναι ένα </a:t>
            </a:r>
            <a:r>
              <a:rPr lang="el-GR" sz="2400" b="1" dirty="0" smtClean="0"/>
              <a:t>σύνολο</a:t>
            </a:r>
            <a:r>
              <a:rPr lang="el-GR" sz="2400" dirty="0" smtClean="0"/>
              <a:t> διαφόρων </a:t>
            </a:r>
            <a:r>
              <a:rPr lang="el-GR" sz="2400" b="1" dirty="0" smtClean="0"/>
              <a:t>μαγειρεμένων </a:t>
            </a:r>
            <a:r>
              <a:rPr lang="el-GR" sz="2400" dirty="0" smtClean="0"/>
              <a:t>και </a:t>
            </a:r>
            <a:r>
              <a:rPr lang="el-GR" sz="2400" b="1" dirty="0" smtClean="0"/>
              <a:t>ωμών </a:t>
            </a:r>
            <a:r>
              <a:rPr lang="el-GR" sz="2400" dirty="0" smtClean="0"/>
              <a:t>τροφών που καταναλώνεται σε συγκεκριμένη στιγμή και αποτελείται από διαφορετικά είδη όπως </a:t>
            </a:r>
            <a:r>
              <a:rPr lang="el-GR" sz="2400" b="1" dirty="0" smtClean="0"/>
              <a:t>σούπα</a:t>
            </a:r>
            <a:r>
              <a:rPr lang="el-GR" sz="2400" dirty="0" smtClean="0"/>
              <a:t>, </a:t>
            </a:r>
            <a:r>
              <a:rPr lang="el-GR" sz="2400" b="1" dirty="0" smtClean="0"/>
              <a:t>σαλάτα</a:t>
            </a:r>
            <a:r>
              <a:rPr lang="el-GR" sz="2400" dirty="0" smtClean="0"/>
              <a:t>, </a:t>
            </a:r>
            <a:r>
              <a:rPr lang="el-GR" sz="2400" b="1" dirty="0" smtClean="0"/>
              <a:t>κρέας</a:t>
            </a:r>
            <a:r>
              <a:rPr lang="el-GR" sz="2400" dirty="0" smtClean="0"/>
              <a:t>, </a:t>
            </a:r>
            <a:r>
              <a:rPr lang="el-GR" sz="2400" b="1" dirty="0" smtClean="0"/>
              <a:t>τυρί</a:t>
            </a:r>
            <a:r>
              <a:rPr lang="el-GR" sz="2400" dirty="0" smtClean="0"/>
              <a:t>, </a:t>
            </a:r>
            <a:r>
              <a:rPr lang="el-GR" sz="2400" b="1" dirty="0" smtClean="0"/>
              <a:t>φρούτο</a:t>
            </a:r>
            <a:r>
              <a:rPr lang="el-GR" sz="2400" dirty="0" smtClean="0"/>
              <a:t>, </a:t>
            </a:r>
            <a:r>
              <a:rPr lang="el-GR" sz="2400" b="1" dirty="0" smtClean="0"/>
              <a:t>γλύκισμα</a:t>
            </a:r>
            <a:r>
              <a:rPr lang="el-GR" sz="2400" dirty="0" smtClean="0"/>
              <a:t>, </a:t>
            </a:r>
            <a:r>
              <a:rPr lang="el-GR" sz="2400" b="1" dirty="0" smtClean="0"/>
              <a:t>ποτά</a:t>
            </a:r>
            <a:r>
              <a:rPr lang="el-GR" sz="2400" dirty="0" smtClean="0"/>
              <a:t> ή και άλλα. </a:t>
            </a:r>
          </a:p>
          <a:p>
            <a:pPr marL="0" indent="0" algn="just">
              <a:buNone/>
            </a:pPr>
            <a:endParaRPr lang="el-GR" sz="2400" dirty="0"/>
          </a:p>
          <a:p>
            <a:pPr marL="0" indent="0" algn="just">
              <a:buNone/>
            </a:pPr>
            <a:r>
              <a:rPr lang="el-G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Προϊόν: </a:t>
            </a:r>
            <a:r>
              <a:rPr lang="el-G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τα διάφορα και διαφορετικά είδη τροφών και φαγητών συνθέτουν το προϊόν που παράγει και διαθέτει η επιχείρηση </a:t>
            </a:r>
            <a:r>
              <a:rPr lang="el-G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Εστιατόριο</a:t>
            </a:r>
            <a:r>
              <a:rPr lang="el-G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Το προϊόν δημιουργείται και πωλείται σύμφωνα με τις </a:t>
            </a:r>
            <a:r>
              <a:rPr lang="el-G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διαδικασίες</a:t>
            </a:r>
            <a:r>
              <a:rPr lang="el-G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της μαγειρικής τεχνικής, τις επιταγές της γαστρονομίας και της </a:t>
            </a:r>
            <a:r>
              <a:rPr lang="el-G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εστιατορικής</a:t>
            </a:r>
            <a:r>
              <a:rPr lang="el-G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τέχνης ( </a:t>
            </a:r>
            <a:r>
              <a:rPr lang="el-G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εύγεστα φαγητά, ευπαρουσίαστα, υγιεινά, εύπεπτα και ωφέλιμα</a:t>
            </a:r>
            <a:r>
              <a:rPr lang="el-G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endParaRPr lang="el-G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7358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Παραδείγματα γευμάτων με 6, 5 &amp; 4 διαφορετικά πιάτα</a:t>
            </a:r>
            <a:endParaRPr lang="el-G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l-GR" dirty="0" smtClean="0"/>
              <a:t>Κρύα ορεκτικά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Σούπα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err="1" smtClean="0"/>
              <a:t>Πιατο</a:t>
            </a:r>
            <a:r>
              <a:rPr lang="el-GR" dirty="0" smtClean="0"/>
              <a:t> κρέατος – λαχανικά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Σαλάτα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Γλυκίσματα ή φρούτο  </a:t>
            </a:r>
          </a:p>
          <a:p>
            <a:pPr marL="0" indent="0">
              <a:buNone/>
            </a:pPr>
            <a:endParaRPr lang="el-GR" dirty="0" smtClean="0"/>
          </a:p>
          <a:p>
            <a:pPr marL="514350" indent="-514350">
              <a:buFont typeface="+mj-lt"/>
              <a:buAutoNum type="arabicPeriod"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240064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b="1" dirty="0">
                <a:latin typeface="Arial" panose="020B0604020202020204" pitchFamily="34" charset="0"/>
                <a:cs typeface="Arial" panose="020B0604020202020204" pitchFamily="34" charset="0"/>
              </a:rPr>
              <a:t>Παραδείγματα γευμάτων με 6, 5 &amp; 4 διαφορετικά πιάτα</a:t>
            </a:r>
            <a:endParaRPr lang="el-GR" sz="32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l-GR" dirty="0" smtClean="0"/>
              <a:t>Κρύα ορεκτικά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Ζεστά ορεκτικά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Πιάτο κρέατος – λαχανικά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Σαλάτα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Τυρί ή φρούτο</a:t>
            </a:r>
          </a:p>
          <a:p>
            <a:pPr marL="0" indent="0">
              <a:buNone/>
            </a:pPr>
            <a:endParaRPr lang="el-GR" dirty="0" smtClean="0"/>
          </a:p>
          <a:p>
            <a:pPr marL="514350" indent="-514350">
              <a:buFont typeface="+mj-lt"/>
              <a:buAutoNum type="arabicPeriod"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410261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Παραδείγματα γευμάτων με 6, 5 &amp; 4 διαφορετικά πιάτα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l-GR" dirty="0" smtClean="0"/>
              <a:t>Κρύα ορεκτικά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Πιάτο κρέατος – λαχανικά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Σαλάτα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επιδόρπιο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818871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Παραδείγματα γευμάτων με 6, 5 &amp; 4 διαφορετικά πιάτα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l-GR" dirty="0" smtClean="0"/>
              <a:t>Σούπα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Πιάτο κρέατος – λαχανικά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Σαλάτα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επιδόρπιο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22211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Παραδείγματα γευμάτων με 6, 5 &amp; 4 διαφορετικά πιάτα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l-GR" dirty="0" smtClean="0"/>
              <a:t>Ζεστά ορεκτικά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Πιάτο κρέατος – λαχανικά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Σαλάτα</a:t>
            </a:r>
          </a:p>
          <a:p>
            <a:pPr marL="514350" indent="-514350">
              <a:buFont typeface="+mj-lt"/>
              <a:buAutoNum type="arabicPeriod"/>
            </a:pPr>
            <a:r>
              <a:rPr lang="el-GR" smtClean="0"/>
              <a:t>επιδόρπιο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40989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Ορθογώνιο 2"/>
          <p:cNvSpPr/>
          <p:nvPr/>
        </p:nvSpPr>
        <p:spPr>
          <a:xfrm>
            <a:off x="0" y="0"/>
            <a:ext cx="9134856" cy="84023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el-GR" b="1" cap="all" dirty="0">
                <a:solidFill>
                  <a:srgbClr val="3030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ΓΕΝΙΚΟΙ ΚΑΝΟΝΕΣ ΣΥΝΘΕΣΗ ΜΕΝΟΥ</a:t>
            </a:r>
          </a:p>
          <a:p>
            <a:pPr algn="just" fontAlgn="base"/>
            <a:endParaRPr lang="el-GR" dirty="0" smtClean="0">
              <a:solidFill>
                <a:srgbClr val="65656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/>
            <a:endParaRPr lang="el-GR" dirty="0">
              <a:solidFill>
                <a:srgbClr val="65656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>
              <a:buFont typeface="+mj-lt"/>
              <a:buAutoNum type="arabicPeriod"/>
            </a:pPr>
            <a:r>
              <a:rPr lang="el-GR" dirty="0">
                <a:solidFill>
                  <a:srgbClr val="6565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Το μενού πρέπει να συνδυάζει εξίσου τη σωστή διατροφή με τη γεύση.</a:t>
            </a:r>
          </a:p>
          <a:p>
            <a:pPr algn="just" fontAlgn="base">
              <a:buFont typeface="+mj-lt"/>
              <a:buAutoNum type="arabicPeriod"/>
            </a:pPr>
            <a:r>
              <a:rPr lang="el-GR" dirty="0">
                <a:solidFill>
                  <a:srgbClr val="6565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Τα </a:t>
            </a:r>
            <a:r>
              <a:rPr lang="el-GR" dirty="0" err="1" smtClean="0">
                <a:solidFill>
                  <a:srgbClr val="6565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σερβιριζόμενα</a:t>
            </a:r>
            <a:r>
              <a:rPr lang="el-GR" dirty="0" smtClean="0">
                <a:solidFill>
                  <a:srgbClr val="6565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dirty="0">
                <a:solidFill>
                  <a:srgbClr val="6565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εδέσματα πρέπει να  είναι εναρμονισμένα με το είδος του μενού και η εκτέλεσή του να είναι άψογη.</a:t>
            </a:r>
          </a:p>
          <a:p>
            <a:pPr algn="just" fontAlgn="base">
              <a:buFont typeface="+mj-lt"/>
              <a:buAutoNum type="arabicPeriod"/>
            </a:pPr>
            <a:r>
              <a:rPr lang="el-GR" dirty="0">
                <a:solidFill>
                  <a:srgbClr val="6565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Οι επαναλήψεις των ίδιων φαγητών και των ίδιων τρόπων παρασκευής πρέπει να αποφεύγονται</a:t>
            </a:r>
          </a:p>
          <a:p>
            <a:pPr algn="just" fontAlgn="base">
              <a:buFont typeface="+mj-lt"/>
              <a:buAutoNum type="arabicPeriod"/>
            </a:pPr>
            <a:r>
              <a:rPr lang="el-GR" dirty="0">
                <a:solidFill>
                  <a:srgbClr val="6565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Το μενού πρέπει να είναι ανάλογο με την κατηγορία και το είδος της επιχείρησης.</a:t>
            </a:r>
          </a:p>
          <a:p>
            <a:pPr algn="just" fontAlgn="base">
              <a:buFont typeface="+mj-lt"/>
              <a:buAutoNum type="arabicPeriod"/>
            </a:pPr>
            <a:r>
              <a:rPr lang="el-GR" dirty="0">
                <a:solidFill>
                  <a:srgbClr val="6565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Στη σύνταξη του μενού πρέπει να συνεργάζονται στενά ο </a:t>
            </a:r>
            <a:r>
              <a:rPr lang="el-GR" dirty="0" err="1">
                <a:solidFill>
                  <a:srgbClr val="6565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chef</a:t>
            </a:r>
            <a:r>
              <a:rPr lang="el-GR" dirty="0">
                <a:solidFill>
                  <a:srgbClr val="6565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της κουζίνας , ο </a:t>
            </a:r>
            <a:r>
              <a:rPr lang="el-GR" dirty="0" err="1">
                <a:solidFill>
                  <a:srgbClr val="6565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maitre</a:t>
            </a:r>
            <a:r>
              <a:rPr lang="el-GR" dirty="0">
                <a:solidFill>
                  <a:srgbClr val="6565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, καθώς και ο F&amp;B ή ο υπεύθυνος σύνταξης τους, εάν υπάρχει.</a:t>
            </a:r>
          </a:p>
          <a:p>
            <a:pPr algn="just" fontAlgn="base">
              <a:buFont typeface="+mj-lt"/>
              <a:buAutoNum type="arabicPeriod"/>
            </a:pPr>
            <a:r>
              <a:rPr lang="el-GR" dirty="0">
                <a:solidFill>
                  <a:srgbClr val="6565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Να μην ξεφεύγουμε από το προϋπολογισμένο κόστος, όταν έχουμε προκαθορισμένη τιμή πώλησης, όπως στη περίπτωση του </a:t>
            </a:r>
            <a:r>
              <a:rPr lang="el-GR" dirty="0" err="1">
                <a:solidFill>
                  <a:srgbClr val="6565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allotment</a:t>
            </a:r>
            <a:r>
              <a:rPr lang="el-GR" dirty="0">
                <a:solidFill>
                  <a:srgbClr val="6565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 fontAlgn="base">
              <a:buFont typeface="+mj-lt"/>
              <a:buAutoNum type="arabicPeriod"/>
            </a:pPr>
            <a:r>
              <a:rPr lang="el-GR" dirty="0">
                <a:solidFill>
                  <a:srgbClr val="6565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Να μην επαναλαμβάνουμε (σερβίρουμε) για δεύτερη φορά το ίδιο φαγητό στο μενού</a:t>
            </a:r>
            <a:r>
              <a:rPr lang="el-GR" dirty="0" smtClean="0">
                <a:solidFill>
                  <a:srgbClr val="6565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 fontAlgn="base">
              <a:buFont typeface="+mj-lt"/>
              <a:buAutoNum type="arabicPeriod"/>
            </a:pPr>
            <a:r>
              <a:rPr lang="el-GR" dirty="0" smtClean="0">
                <a:solidFill>
                  <a:srgbClr val="6565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Να μην προσφέρουμε την ίδια γαρνιτούρα σε παρασκευές φαγητών στον ίδιο μενού. Βέβαια υπάρχουν και οι εξαιρέσεις.</a:t>
            </a:r>
          </a:p>
          <a:p>
            <a:pPr algn="just" fontAlgn="base">
              <a:buFont typeface="+mj-lt"/>
              <a:buAutoNum type="arabicPeriod"/>
            </a:pPr>
            <a:r>
              <a:rPr lang="el-GR" dirty="0" smtClean="0">
                <a:solidFill>
                  <a:srgbClr val="6565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Οι γαρνιτούρες που συνοδεύουν τα κυρίως πιάτα τοποθετούνται κατά σειρά. Α. Τα ψάρια όταν σερβίρονται ζεστά και σαν πρώτο πιάτο συνοδεύονται από σάλτσα, πατάτες βραστές, ρύζι ή βραστά λαχανικά Β. Η Παρασκευή κρέατος στο κυρίως πιάτο συνοδεύεται από μια σάλτσα αν είναι απαραίτητη, πατάτες ή ζυμαρικά, λαχανικά, σαλάτες.</a:t>
            </a:r>
            <a:endParaRPr lang="el-GR" b="0" i="0" dirty="0" smtClean="0">
              <a:solidFill>
                <a:srgbClr val="656565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>
              <a:buFont typeface="+mj-lt"/>
              <a:buAutoNum type="arabicPeriod"/>
            </a:pPr>
            <a:endParaRPr lang="el-GR" dirty="0">
              <a:solidFill>
                <a:srgbClr val="656565"/>
              </a:solidFill>
              <a:latin typeface="inherit"/>
            </a:endParaRPr>
          </a:p>
          <a:p>
            <a:pPr fontAlgn="base">
              <a:buFont typeface="+mj-lt"/>
              <a:buAutoNum type="arabicPeriod"/>
            </a:pPr>
            <a:endParaRPr lang="el-GR" dirty="0" smtClean="0">
              <a:solidFill>
                <a:srgbClr val="656565"/>
              </a:solidFill>
              <a:latin typeface="inherit"/>
            </a:endParaRPr>
          </a:p>
          <a:p>
            <a:pPr fontAlgn="base">
              <a:buFont typeface="+mj-lt"/>
              <a:buAutoNum type="arabicPeriod"/>
            </a:pPr>
            <a:endParaRPr lang="el-GR" dirty="0">
              <a:solidFill>
                <a:srgbClr val="656565"/>
              </a:solidFill>
              <a:latin typeface="inherit"/>
            </a:endParaRPr>
          </a:p>
          <a:p>
            <a:pPr fontAlgn="base">
              <a:buFont typeface="+mj-lt"/>
              <a:buAutoNum type="arabicPeriod"/>
            </a:pPr>
            <a:endParaRPr lang="el-GR" dirty="0" smtClean="0">
              <a:solidFill>
                <a:srgbClr val="656565"/>
              </a:solidFill>
              <a:latin typeface="inherit"/>
            </a:endParaRPr>
          </a:p>
          <a:p>
            <a:pPr fontAlgn="base">
              <a:buFont typeface="+mj-lt"/>
              <a:buAutoNum type="arabicPeriod"/>
            </a:pPr>
            <a:endParaRPr lang="el-GR" dirty="0">
              <a:solidFill>
                <a:srgbClr val="656565"/>
              </a:solidFill>
              <a:latin typeface="inherit"/>
            </a:endParaRPr>
          </a:p>
          <a:p>
            <a:pPr fontAlgn="base">
              <a:buFont typeface="+mj-lt"/>
              <a:buAutoNum type="arabicPeriod"/>
            </a:pPr>
            <a:endParaRPr lang="el-GR" dirty="0" smtClean="0">
              <a:solidFill>
                <a:srgbClr val="656565"/>
              </a:solidFill>
              <a:latin typeface="inherit"/>
            </a:endParaRPr>
          </a:p>
          <a:p>
            <a:pPr fontAlgn="base">
              <a:buFont typeface="+mj-lt"/>
              <a:buAutoNum type="arabicPeriod"/>
            </a:pPr>
            <a:endParaRPr lang="el-GR" dirty="0">
              <a:solidFill>
                <a:srgbClr val="656565"/>
              </a:solidFill>
              <a:latin typeface="inherit"/>
            </a:endParaRPr>
          </a:p>
          <a:p>
            <a:pPr fontAlgn="base">
              <a:buFont typeface="+mj-lt"/>
              <a:buAutoNum type="arabicPeriod"/>
            </a:pPr>
            <a:endParaRPr lang="el-GR" dirty="0" smtClean="0">
              <a:solidFill>
                <a:srgbClr val="656565"/>
              </a:solidFill>
              <a:latin typeface="inherit"/>
            </a:endParaRPr>
          </a:p>
          <a:p>
            <a:pPr fontAlgn="base">
              <a:buFont typeface="+mj-lt"/>
              <a:buAutoNum type="arabicPeriod"/>
            </a:pPr>
            <a:endParaRPr lang="el-GR" dirty="0">
              <a:solidFill>
                <a:srgbClr val="656565"/>
              </a:solidFill>
              <a:latin typeface="inherit"/>
            </a:endParaRPr>
          </a:p>
        </p:txBody>
      </p:sp>
    </p:spTree>
    <p:extLst>
      <p:ext uri="{BB962C8B-B14F-4D97-AF65-F5344CB8AC3E}">
        <p14:creationId xmlns:p14="http://schemas.microsoft.com/office/powerpoint/2010/main" val="5644195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Ορθογώνιο 2"/>
          <p:cNvSpPr/>
          <p:nvPr/>
        </p:nvSpPr>
        <p:spPr>
          <a:xfrm>
            <a:off x="0" y="1"/>
            <a:ext cx="914400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/>
            <a:r>
              <a:rPr lang="el-GR" b="1" cap="all" dirty="0">
                <a:solidFill>
                  <a:srgbClr val="3030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ΓΕΝΙΚΟΙ ΚΑΝΟΝΕΣ ΣΥΝΘΕΣΗ ΜΕΝΟΥ</a:t>
            </a:r>
          </a:p>
          <a:p>
            <a:pPr algn="just" fontAlgn="base"/>
            <a:endParaRPr lang="el-GR" dirty="0">
              <a:solidFill>
                <a:srgbClr val="65656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/>
            <a:endParaRPr lang="el-GR" dirty="0" smtClean="0">
              <a:solidFill>
                <a:srgbClr val="65656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/>
            <a:r>
              <a:rPr lang="el-GR" dirty="0" smtClean="0">
                <a:solidFill>
                  <a:srgbClr val="6565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10.Πριν </a:t>
            </a:r>
            <a:r>
              <a:rPr lang="el-GR" dirty="0">
                <a:solidFill>
                  <a:srgbClr val="6565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συντάξουμε ένα μενού να λάβουμε υπόψη μας το φύλο και την εθνικότητα των πελατών</a:t>
            </a:r>
            <a:r>
              <a:rPr lang="el-GR" dirty="0" smtClean="0">
                <a:solidFill>
                  <a:srgbClr val="6565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l-GR" dirty="0">
                <a:solidFill>
                  <a:srgbClr val="6565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Ν’ αρχίζουμε πάντοτε από τις ελαφρές παρασκευές και ζωμούς, στη συνέχεια να προχωρούμε στις πιο βαριές.</a:t>
            </a:r>
          </a:p>
          <a:p>
            <a:pPr algn="just" fontAlgn="base"/>
            <a:r>
              <a:rPr lang="el-GR" dirty="0" smtClean="0">
                <a:solidFill>
                  <a:srgbClr val="6565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11.Τα </a:t>
            </a:r>
            <a:r>
              <a:rPr lang="el-GR" dirty="0">
                <a:solidFill>
                  <a:srgbClr val="6565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γλυκίσματα τα σερβίρουμε πάντοτε στο τέλος του μενού.</a:t>
            </a:r>
          </a:p>
          <a:p>
            <a:pPr algn="just" fontAlgn="base"/>
            <a:r>
              <a:rPr lang="el-GR" dirty="0" smtClean="0">
                <a:solidFill>
                  <a:srgbClr val="6565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12.Να </a:t>
            </a:r>
            <a:r>
              <a:rPr lang="el-GR" dirty="0">
                <a:solidFill>
                  <a:srgbClr val="6565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μην επαναλαμβάνουμε το ίδιο μενού ή ακόμη και παραπλήσιο εάν είναι δυνατόν</a:t>
            </a:r>
            <a:r>
              <a:rPr lang="el-GR" dirty="0" smtClean="0">
                <a:solidFill>
                  <a:srgbClr val="6565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l-GR" dirty="0">
              <a:solidFill>
                <a:srgbClr val="65656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/>
            <a:r>
              <a:rPr lang="el-GR" dirty="0" smtClean="0">
                <a:solidFill>
                  <a:srgbClr val="6565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13.Να </a:t>
            </a:r>
            <a:r>
              <a:rPr lang="el-GR" dirty="0">
                <a:solidFill>
                  <a:srgbClr val="6565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μην επαναλαμβάνουμε το ίδιο χρώμα σάλτσας στις παρασκευές. Εν πάση περιπτώσει, πρέπει να έχουμε ποικιλία χρωμάτων, στα διάφορα </a:t>
            </a:r>
            <a:r>
              <a:rPr lang="el-GR" dirty="0" err="1">
                <a:solidFill>
                  <a:srgbClr val="6565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σερβιριζόμενα</a:t>
            </a:r>
            <a:r>
              <a:rPr lang="el-GR" dirty="0">
                <a:solidFill>
                  <a:srgbClr val="6565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πιάτα.</a:t>
            </a:r>
          </a:p>
          <a:p>
            <a:pPr algn="just" fontAlgn="base"/>
            <a:r>
              <a:rPr lang="el-GR" dirty="0" smtClean="0">
                <a:solidFill>
                  <a:srgbClr val="6565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14.Να </a:t>
            </a:r>
            <a:r>
              <a:rPr lang="el-GR" dirty="0">
                <a:solidFill>
                  <a:srgbClr val="6565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προσαρμόζουμε το συντασσόμενο μενού ανάλογα με την εποχή. Για γαρνιτούρα εάν είναι δυνατόν, να χρησιμοποιούμε φρέσκα λαχανικά της εποχής. Το καλοκαίρι να συνθέτουν ελαφρές παρασκευές και το χειμώνα πιο δυνατές.</a:t>
            </a:r>
          </a:p>
          <a:p>
            <a:pPr algn="just" fontAlgn="base"/>
            <a:r>
              <a:rPr lang="el-GR" dirty="0" smtClean="0">
                <a:solidFill>
                  <a:srgbClr val="6565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15.Να </a:t>
            </a:r>
            <a:r>
              <a:rPr lang="el-GR" dirty="0">
                <a:solidFill>
                  <a:srgbClr val="6565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μην κάνουμε ορθογραφικά λάθη. Εάν είναι δυνατόν να χρησιμοποιούμε τη γλώσσα της γαστρονομίας.</a:t>
            </a:r>
          </a:p>
          <a:p>
            <a:pPr algn="just" fontAlgn="base"/>
            <a:r>
              <a:rPr lang="el-GR" dirty="0" smtClean="0">
                <a:solidFill>
                  <a:srgbClr val="6565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16.Να </a:t>
            </a:r>
            <a:r>
              <a:rPr lang="el-GR" dirty="0">
                <a:solidFill>
                  <a:srgbClr val="6565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είμαστε έτοιμη να γράψουμε δίπλα στο μενού και το σύνολο των θερμίδων.</a:t>
            </a:r>
          </a:p>
          <a:p>
            <a:pPr algn="just" fontAlgn="base"/>
            <a:r>
              <a:rPr lang="el-GR" dirty="0" smtClean="0">
                <a:solidFill>
                  <a:srgbClr val="6565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17.Να </a:t>
            </a:r>
            <a:r>
              <a:rPr lang="el-GR" dirty="0">
                <a:solidFill>
                  <a:srgbClr val="6565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υπάρχει μεγάλη ποικιλία </a:t>
            </a:r>
            <a:r>
              <a:rPr lang="el-GR" dirty="0" err="1">
                <a:solidFill>
                  <a:srgbClr val="6565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σαλατών</a:t>
            </a:r>
            <a:r>
              <a:rPr lang="el-GR" dirty="0">
                <a:solidFill>
                  <a:srgbClr val="6565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που θα συνοδεύουν το κυρίως πιάτο. Οι σαλάτες να είναι από φρέσκα λαχανικά και το χρώμα της να είναι σε αρμονία με την παρασκευές του.</a:t>
            </a:r>
          </a:p>
          <a:p>
            <a:pPr algn="just" fontAlgn="base"/>
            <a:r>
              <a:rPr lang="el-GR" dirty="0" smtClean="0">
                <a:solidFill>
                  <a:srgbClr val="6565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18.Το </a:t>
            </a:r>
            <a:r>
              <a:rPr lang="el-GR" dirty="0">
                <a:solidFill>
                  <a:srgbClr val="6565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μενού κατά τη γραφή και την παρουσίαση ένα είναι καλαίσθητο.</a:t>
            </a:r>
          </a:p>
          <a:p>
            <a:pPr algn="just" fontAlgn="base"/>
            <a:r>
              <a:rPr lang="el-GR" dirty="0" smtClean="0">
                <a:solidFill>
                  <a:srgbClr val="6565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19.Το </a:t>
            </a:r>
            <a:r>
              <a:rPr lang="el-GR" dirty="0">
                <a:solidFill>
                  <a:srgbClr val="6565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κρασί όταν συμπεριλαμβάνεται στο μενού πρέπει να είναι προσεκτικά διαλεγμένο και ανάλογο με το προσφερόμενο φαγητό.</a:t>
            </a:r>
          </a:p>
          <a:p>
            <a:pPr algn="just" fontAlgn="base">
              <a:buFont typeface="+mj-lt"/>
              <a:buAutoNum type="arabicPeriod"/>
            </a:pPr>
            <a:endParaRPr lang="el-GR" b="0" i="0" dirty="0">
              <a:solidFill>
                <a:srgbClr val="656565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26682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Γεύματα στη σύγχρονη εποχή</a:t>
            </a:r>
            <a:br>
              <a:rPr lang="el-G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l-G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εξέλιξη - προσαρμογές</a:t>
            </a:r>
            <a:endParaRPr lang="el-G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l-G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Φαγητά που προσφέρονται </a:t>
            </a:r>
            <a:r>
              <a:rPr lang="el-GR" sz="24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πριν</a:t>
            </a:r>
            <a:r>
              <a:rPr lang="el-G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το κύριο πιάτο</a:t>
            </a:r>
          </a:p>
          <a:p>
            <a:pPr marL="0" indent="0" algn="ctr">
              <a:buNone/>
            </a:pPr>
            <a:r>
              <a:rPr lang="el-G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(Περιλαμβάνουν ένα ή περισσότερα)</a:t>
            </a:r>
          </a:p>
          <a:p>
            <a:pPr marL="0" indent="0" algn="ctr">
              <a:buNone/>
            </a:pPr>
            <a:endParaRPr lang="el-G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l-G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Ορεκτικά κρύα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Σούπες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Ορεκτικά ζεστά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Αυγά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Ζυμαρικά και ρύζι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Λαχανικά, κυρίως μαγειρεμένα</a:t>
            </a:r>
          </a:p>
          <a:p>
            <a:pPr>
              <a:buFont typeface="Wingdings" panose="05000000000000000000" pitchFamily="2" charset="2"/>
              <a:buChar char="Ø"/>
            </a:pPr>
            <a:endParaRPr lang="el-G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el-G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l-G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49267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Γεύματα στη σύγχρονη εποχή</a:t>
            </a:r>
            <a:br>
              <a:rPr lang="el-GR" sz="3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l-GR" sz="3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εξέλιξη - προσαρμογές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ctr">
              <a:buNone/>
            </a:pPr>
            <a:r>
              <a:rPr lang="el-GR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Φαγητά που </a:t>
            </a:r>
            <a:r>
              <a:rPr lang="el-GR" sz="24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αποτελούν </a:t>
            </a:r>
            <a:r>
              <a:rPr lang="el-GR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το </a:t>
            </a:r>
            <a:r>
              <a:rPr lang="el-GR" sz="2400" b="1" u="sng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κύριο πιάτο</a:t>
            </a:r>
          </a:p>
          <a:p>
            <a:pPr marL="0" lvl="0" indent="0" algn="ctr">
              <a:buNone/>
            </a:pPr>
            <a:r>
              <a:rPr lang="el-GR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(Περιλαμβάνουν ένα ή περισσότερα</a:t>
            </a:r>
            <a:r>
              <a:rPr lang="el-GR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lvl="0" indent="0" algn="ctr">
              <a:buNone/>
            </a:pPr>
            <a:endParaRPr lang="el-GR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buFont typeface="Wingdings" panose="05000000000000000000" pitchFamily="2" charset="2"/>
              <a:buChar char="Ø"/>
            </a:pPr>
            <a:r>
              <a:rPr lang="el-GR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Ψάρια  </a:t>
            </a:r>
            <a:endParaRPr lang="el-GR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l-G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Παρασκευές μικρών τεμαχίων μαγειρεμένων κρεάτων πουλερικών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Παρασκευές μεγάλων τεμαχίων ψητών κρεάτων και πουλερικών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Σαλάτες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Κρύο μπουφέ</a:t>
            </a:r>
          </a:p>
          <a:p>
            <a:pPr>
              <a:buFont typeface="Wingdings" panose="05000000000000000000" pitchFamily="2" charset="2"/>
              <a:buChar char="Ø"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250150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Γεύματα στη σύγχρονη εποχή</a:t>
            </a:r>
            <a:br>
              <a:rPr lang="el-GR" sz="3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l-GR" sz="3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εξέλιξη - προσαρμογές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ctr">
              <a:buNone/>
            </a:pPr>
            <a:r>
              <a:rPr lang="el-GR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Φαγητά που προσφέρονται </a:t>
            </a:r>
            <a:r>
              <a:rPr lang="el-GR" sz="2400" b="1" u="sng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μετά</a:t>
            </a:r>
            <a:r>
              <a:rPr lang="el-GR" sz="24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το κύριο πιάτο</a:t>
            </a:r>
          </a:p>
          <a:p>
            <a:pPr marL="0" lvl="0" indent="0" algn="ctr">
              <a:buNone/>
            </a:pPr>
            <a:r>
              <a:rPr lang="el-GR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(Περιλαμβάνουν ένα ή </a:t>
            </a:r>
            <a:r>
              <a:rPr lang="el-GR" sz="24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περισσότερα</a:t>
            </a:r>
            <a:r>
              <a:rPr lang="el-GR" sz="240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lvl="0" indent="0" algn="ctr">
              <a:buNone/>
            </a:pPr>
            <a:endParaRPr lang="el-GR" sz="24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ctr">
              <a:buNone/>
            </a:pPr>
            <a:endParaRPr lang="el-GR" sz="24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buFont typeface="Wingdings" panose="05000000000000000000" pitchFamily="2" charset="2"/>
              <a:buChar char="Ø"/>
            </a:pPr>
            <a:r>
              <a:rPr lang="el-GR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Γλυκίσματα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el-GR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Τυριά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el-GR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Καρυκευμένες παρασκευές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el-GR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Φρούτα</a:t>
            </a:r>
          </a:p>
          <a:p>
            <a:pPr lvl="0" algn="ctr">
              <a:buFont typeface="Wingdings" panose="05000000000000000000" pitchFamily="2" charset="2"/>
              <a:buChar char="Ø"/>
            </a:pPr>
            <a:endParaRPr lang="el-GR" sz="24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ctr">
              <a:buNone/>
            </a:pPr>
            <a:endParaRPr lang="el-GR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893788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Γεύματα στη σύγχρονη εποχή</a:t>
            </a:r>
            <a:br>
              <a:rPr lang="el-GR" sz="3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l-GR" sz="27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ΣΥΜΒΟΥΛΕΣ ΓΙΑ ΤΗ ΣΥΝΘΕΣΗ ΤΩΝ ΓΕΥΜΑΤΩΝ</a:t>
            </a:r>
            <a:endParaRPr lang="el-GR" sz="27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l-G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Τα ζεστά &amp; κρύα γεύματα δε σερβίρονται μαζί. Τα ζεστά σερβίρονται μετά τα κρύα.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l-G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Η σούπα σερβίρεται πάντα στην αρχή.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l-G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Εάν ένα γεύμα περιέχει κρύα και ζεστά ορεκτικά, τα κρύα προηγούνται. Αν περιέχει κρύα ορεκτικά, σούπα και ζεστά ορεκτικά, η σούπα, επειδή είναι ζεστή, θα σερβιριστεί μετά τα κρύα ορεκτικά. 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l-G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Τα ίδια φαγητά δεν προσφέρονται στο ίδιο γεύμα 2 φορές. </a:t>
            </a:r>
            <a:r>
              <a:rPr lang="el-GR" sz="2400" dirty="0">
                <a:latin typeface="Arial" panose="020B0604020202020204" pitchFamily="34" charset="0"/>
                <a:cs typeface="Arial" panose="020B0604020202020204" pitchFamily="34" charset="0"/>
              </a:rPr>
              <a:t>π</a:t>
            </a:r>
            <a:r>
              <a:rPr lang="el-G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.χ. ντομάτες γεμιστές και ντομάτα σαλάτα ή ζυμαρικά ως κύριο πιάτο και ως γαρνιτούρα </a:t>
            </a:r>
            <a:r>
              <a:rPr lang="el-GR" sz="2400" dirty="0">
                <a:latin typeface="Arial" panose="020B0604020202020204" pitchFamily="34" charset="0"/>
                <a:cs typeface="Arial" panose="020B0604020202020204" pitchFamily="34" charset="0"/>
              </a:rPr>
              <a:t>ή</a:t>
            </a:r>
            <a:r>
              <a:rPr lang="el-G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το ίδιο τυρί να είναι και στη σύνθεση των κρύων ορεκτικών. </a:t>
            </a:r>
            <a:endParaRPr lang="el-G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24937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Γεύματα στη σύγχρονη εποχή</a:t>
            </a:r>
            <a:br>
              <a:rPr lang="el-GR" sz="3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l-GR" sz="27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ΣΥΜΒΟΥΛΕΣ ΓΙΑ ΤΗ ΣΥΝΘΕΣΗ ΤΩΝ ΓΕΥΜΑΤΩΝ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l-G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Τα ψάρια εκτός από κύριο πιάτο μπορεί να προσφέρονται ως ζεστά ορεκτικά ή τα ζεστά ορεκτικά να είναι παρασκευές με ψάρια, οστρακοειδή, μαλάκια.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l-G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Οι παρασκευές των μικρών, μεγάλων τεμαχίων κρεάτων και ψητών (κρέατα – πουλερικά – κυνήγι) πλέον συγχωνεύονται και προσφέρονται ως κύριο πιάτο που χαρακτηρίζεται ως πιάτο κρέατος.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l-G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Τα λαχανικά συνηθίζεται να συνοδεύουν το πιάτο κρέατος ως γαρνιτούρα και να σερβίρονται ταυτόχρονα.  </a:t>
            </a:r>
            <a:endParaRPr lang="el-G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76775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Γεύματα στη σύγχρονη εποχή</a:t>
            </a:r>
            <a:br>
              <a:rPr lang="el-GR" sz="3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l-GR" sz="27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ΣΥΜΒΟΥΛΕΣ ΓΙΑ ΤΗ ΣΥΝΘΕΣΗ ΤΩΝ ΓΕΥΜΑΤΩΝ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l-G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Οι γρανίτες συνηθίζεται να προσφέρονται κυρίως σε επίσημα γεύματα.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l-G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Τα τυριά προτιμώνται να προσφέρονται πριν τα γλυκίσματα, για να συνοδεύουν το κρασί, ώστε να μην διαφοροποιείται η γεύση.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l-G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Τα ροφήματα δε χαρακτηρίζονται ως πιάτα φαγητού.  Εάν ένα γεύμα έχει 5 φαγητά και ένα ρόφημα (6 είδη), το γεύμα αποτελείται από 5 πιάτα και ένα ρόφημα.  </a:t>
            </a:r>
            <a:endParaRPr lang="el-G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1670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Σχηματική αναπαράσταση της σειράς των φαγητών σε γεύμα ή δείπνο</a:t>
            </a:r>
            <a:endParaRPr lang="el-G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endParaRPr lang="el-GR" sz="2800" b="1" dirty="0" smtClean="0"/>
          </a:p>
          <a:p>
            <a:pPr marL="514350" indent="-514350">
              <a:buFont typeface="+mj-lt"/>
              <a:buAutoNum type="arabicPeriod"/>
            </a:pPr>
            <a:r>
              <a:rPr lang="el-GR" sz="2800" b="1" dirty="0" smtClean="0"/>
              <a:t>Ορεκτικό ή σούπα</a:t>
            </a:r>
          </a:p>
          <a:p>
            <a:pPr marL="514350" indent="-514350">
              <a:buFont typeface="+mj-lt"/>
              <a:buAutoNum type="arabicPeriod"/>
            </a:pPr>
            <a:r>
              <a:rPr lang="el-GR" sz="2800" b="1" dirty="0" smtClean="0"/>
              <a:t>Πρώτο πιάτο</a:t>
            </a:r>
          </a:p>
          <a:p>
            <a:pPr marL="514350" indent="-514350">
              <a:buFont typeface="+mj-lt"/>
              <a:buAutoNum type="arabicPeriod"/>
            </a:pPr>
            <a:r>
              <a:rPr lang="el-GR" sz="2800" b="1" dirty="0" smtClean="0"/>
              <a:t>Κύριο πιάτο ή πιάτο κρέατος</a:t>
            </a:r>
          </a:p>
          <a:p>
            <a:pPr marL="514350" indent="-514350">
              <a:buFont typeface="+mj-lt"/>
              <a:buAutoNum type="arabicPeriod"/>
            </a:pPr>
            <a:r>
              <a:rPr lang="el-GR" sz="2800" b="1" dirty="0" smtClean="0"/>
              <a:t>Σαλάτα ή και τυρί</a:t>
            </a:r>
          </a:p>
          <a:p>
            <a:pPr marL="514350" indent="-514350">
              <a:buFont typeface="+mj-lt"/>
              <a:buAutoNum type="arabicPeriod"/>
            </a:pPr>
            <a:r>
              <a:rPr lang="el-GR" sz="2800" b="1" dirty="0" smtClean="0"/>
              <a:t>επιδόρπιο</a:t>
            </a:r>
          </a:p>
          <a:p>
            <a:pPr marL="514350" indent="-514350">
              <a:buFont typeface="+mj-lt"/>
              <a:buAutoNum type="arabicPeriod"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585497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Παραδείγματα γευμάτων με 6, 5 &amp; 4 διαφορετικά πιάτα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l-GR" dirty="0" smtClean="0"/>
              <a:t>Σούπα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Ζεστά ορεκτικά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Πιάτο κρέατος – λαχανικά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Σαλάτα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Τυρί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Γλυκίσματα</a:t>
            </a:r>
          </a:p>
          <a:p>
            <a:pPr marL="0" indent="0">
              <a:buNone/>
            </a:pPr>
            <a:endParaRPr lang="el-GR" dirty="0" smtClean="0"/>
          </a:p>
          <a:p>
            <a:pPr marL="514350" indent="-514350">
              <a:buFont typeface="+mj-lt"/>
              <a:buAutoNum type="arabicPeriod"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4714838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</TotalTime>
  <Words>575</Words>
  <Application>Microsoft Office PowerPoint</Application>
  <PresentationFormat>Προβολή στην οθόνη (4:3)</PresentationFormat>
  <Paragraphs>120</Paragraphs>
  <Slides>16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16</vt:i4>
      </vt:variant>
    </vt:vector>
  </HeadingPairs>
  <TitlesOfParts>
    <vt:vector size="17" baseType="lpstr">
      <vt:lpstr>Θέμα του Office</vt:lpstr>
      <vt:lpstr>ΓΕΥΜΑΤΑ: το προϊόν του εστιατόριου </vt:lpstr>
      <vt:lpstr>Γεύματα στη σύγχρονη εποχή εξέλιξη - προσαρμογές</vt:lpstr>
      <vt:lpstr>Γεύματα στη σύγχρονη εποχή εξέλιξη - προσαρμογές</vt:lpstr>
      <vt:lpstr>Γεύματα στη σύγχρονη εποχή εξέλιξη - προσαρμογές</vt:lpstr>
      <vt:lpstr>Γεύματα στη σύγχρονη εποχή ΣΥΜΒΟΥΛΕΣ ΓΙΑ ΤΗ ΣΥΝΘΕΣΗ ΤΩΝ ΓΕΥΜΑΤΩΝ</vt:lpstr>
      <vt:lpstr>Γεύματα στη σύγχρονη εποχή ΣΥΜΒΟΥΛΕΣ ΓΙΑ ΤΗ ΣΥΝΘΕΣΗ ΤΩΝ ΓΕΥΜΑΤΩΝ</vt:lpstr>
      <vt:lpstr>Γεύματα στη σύγχρονη εποχή ΣΥΜΒΟΥΛΕΣ ΓΙΑ ΤΗ ΣΥΝΘΕΣΗ ΤΩΝ ΓΕΥΜΑΤΩΝ</vt:lpstr>
      <vt:lpstr>Σχηματική αναπαράσταση της σειράς των φαγητών σε γεύμα ή δείπνο</vt:lpstr>
      <vt:lpstr>Παραδείγματα γευμάτων με 6, 5 &amp; 4 διαφορετικά πιάτα</vt:lpstr>
      <vt:lpstr>Παραδείγματα γευμάτων με 6, 5 &amp; 4 διαφορετικά πιάτα</vt:lpstr>
      <vt:lpstr>Παραδείγματα γευμάτων με 6, 5 &amp; 4 διαφορετικά πιάτα</vt:lpstr>
      <vt:lpstr>Παραδείγματα γευμάτων με 6, 5 &amp; 4 διαφορετικά πιάτα</vt:lpstr>
      <vt:lpstr>Παραδείγματα γευμάτων με 6, 5 &amp; 4 διαφορετικά πιάτα</vt:lpstr>
      <vt:lpstr>Παραδείγματα γευμάτων με 6, 5 &amp; 4 διαφορετικά πιάτα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ΓΕΥΜΑΤΑ: το προϊόν του εστιατόριου </dc:title>
  <dc:creator>user</dc:creator>
  <cp:lastModifiedBy>user</cp:lastModifiedBy>
  <cp:revision>47</cp:revision>
  <dcterms:created xsi:type="dcterms:W3CDTF">2021-02-22T08:35:21Z</dcterms:created>
  <dcterms:modified xsi:type="dcterms:W3CDTF">2021-03-07T10:55:08Z</dcterms:modified>
</cp:coreProperties>
</file>