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9" r:id="rId3"/>
    <p:sldId id="257" r:id="rId4"/>
    <p:sldId id="826" r:id="rId5"/>
    <p:sldId id="263" r:id="rId6"/>
    <p:sldId id="785" r:id="rId7"/>
    <p:sldId id="806" r:id="rId8"/>
    <p:sldId id="829" r:id="rId9"/>
    <p:sldId id="852" r:id="rId10"/>
    <p:sldId id="860" r:id="rId11"/>
    <p:sldId id="828" r:id="rId12"/>
    <p:sldId id="808" r:id="rId13"/>
    <p:sldId id="809" r:id="rId14"/>
    <p:sldId id="840" r:id="rId15"/>
    <p:sldId id="861" r:id="rId16"/>
    <p:sldId id="798" r:id="rId17"/>
    <p:sldId id="816" r:id="rId18"/>
    <p:sldId id="827" r:id="rId19"/>
    <p:sldId id="817" r:id="rId20"/>
    <p:sldId id="818" r:id="rId21"/>
    <p:sldId id="819" r:id="rId22"/>
    <p:sldId id="820" r:id="rId23"/>
    <p:sldId id="862" r:id="rId24"/>
    <p:sldId id="841" r:id="rId25"/>
    <p:sldId id="821" r:id="rId26"/>
    <p:sldId id="842" r:id="rId27"/>
    <p:sldId id="843" r:id="rId28"/>
    <p:sldId id="844" r:id="rId29"/>
    <p:sldId id="845" r:id="rId30"/>
    <p:sldId id="847" r:id="rId31"/>
    <p:sldId id="848" r:id="rId32"/>
    <p:sldId id="846" r:id="rId33"/>
    <p:sldId id="863" r:id="rId34"/>
    <p:sldId id="870" r:id="rId35"/>
    <p:sldId id="865" r:id="rId36"/>
    <p:sldId id="864" r:id="rId37"/>
    <p:sldId id="834" r:id="rId38"/>
    <p:sldId id="853" r:id="rId39"/>
    <p:sldId id="856" r:id="rId40"/>
    <p:sldId id="866" r:id="rId41"/>
    <p:sldId id="799" r:id="rId42"/>
    <p:sldId id="825" r:id="rId43"/>
    <p:sldId id="854" r:id="rId44"/>
    <p:sldId id="855" r:id="rId45"/>
    <p:sldId id="867" r:id="rId46"/>
    <p:sldId id="800" r:id="rId47"/>
    <p:sldId id="811" r:id="rId48"/>
    <p:sldId id="812" r:id="rId49"/>
    <p:sldId id="868" r:id="rId50"/>
    <p:sldId id="849" r:id="rId51"/>
    <p:sldId id="850" r:id="rId52"/>
    <p:sldId id="851" r:id="rId53"/>
    <p:sldId id="815" r:id="rId54"/>
    <p:sldId id="857" r:id="rId55"/>
    <p:sldId id="858" r:id="rId56"/>
    <p:sldId id="869" r:id="rId57"/>
    <p:sldId id="267" r:id="rId58"/>
    <p:sldId id="859" r:id="rId59"/>
    <p:sldId id="837" r:id="rId60"/>
    <p:sldId id="838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87" autoAdjust="0"/>
  </p:normalViewPr>
  <p:slideViewPr>
    <p:cSldViewPr>
      <p:cViewPr varScale="1">
        <p:scale>
          <a:sx n="107" d="100"/>
          <a:sy n="107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7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9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6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1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-U0v-C9y4o" TargetMode="External"/><Relationship Id="rId2" Type="http://schemas.openxmlformats.org/officeDocument/2006/relationships/hyperlink" Target="https://www.youtube.com/watch?v=mpw-rFWC1A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1y2Q6YX1bQ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26pH8kC_W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1ljxodF9_g" TargetMode="External"/><Relationship Id="rId2" Type="http://schemas.openxmlformats.org/officeDocument/2006/relationships/hyperlink" Target="https://www.youtube.com/watch?v=C26pH8kC_W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ebooks/v/pdf/8547/680/10-0178-02_Fysika_ST-Dimotikou_Vivlio-Mathiti/" TargetMode="External"/><Relationship Id="rId2" Type="http://schemas.openxmlformats.org/officeDocument/2006/relationships/hyperlink" Target="http://ebooks.edu.gr/ebooks/v/pdf/8547/682/10-0179-02_Fysika_ST-Dimotikou_Tetradio-Ergas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books.edu.gr/ebooks/v/pdf/8547/708/10-0197-02_Fysika_E-Dimotikou_Vivlio-Mathiti/" TargetMode="External"/><Relationship Id="rId4" Type="http://schemas.openxmlformats.org/officeDocument/2006/relationships/hyperlink" Target="http://ebooks.edu.gr/ebooks/v/pdf/8547/628/10-0133-02_Fysika_E-Dimotikou_Tetradio-Ergasion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energy-forms-and-changes/latest/energy-forms-and-changes_el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smosome" TargetMode="External"/><Relationship Id="rId2" Type="http://schemas.openxmlformats.org/officeDocument/2006/relationships/hyperlink" Target="https://www.youtube.com/watch?v=zzP87Zdf9i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tanetonline.com/forums/1/Thread/100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TzOiRqzzL4" TargetMode="External"/><Relationship Id="rId2" Type="http://schemas.openxmlformats.org/officeDocument/2006/relationships/hyperlink" Target="http://www.youtube.com/watch?v=KNZpAwjCax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a1wM750Rvs" TargetMode="External"/><Relationship Id="rId4" Type="http://schemas.openxmlformats.org/officeDocument/2006/relationships/hyperlink" Target="https://www.youtube.com/watch?v=_3kA7tpJAAQ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hyperlink" Target="https://www.youtube.com/watch?v=HQ9Fhd7P_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tqK2_almJY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1HDQ0orS6s" TargetMode="External"/><Relationship Id="rId2" Type="http://schemas.openxmlformats.org/officeDocument/2006/relationships/hyperlink" Target="https://www.youtube.com/watch?v=lQGFvKAuj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VQGoSMG4a8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t.gov.gr/site/index.php?option=com_content&amp;view=article&amp;id=27504:odigies-prostasias-apo-keravnoys&amp;catid=337:2013-06-04-11-49-31&amp;Itemid=375" TargetMode="External"/><Relationship Id="rId2" Type="http://schemas.openxmlformats.org/officeDocument/2006/relationships/hyperlink" Target="https://www.lifo.gr/now/greece/234375/keraynoi-stin-ellada-posoi-anthropoi-exoyn-pethanei-poy-peftoyn-oi-perissoteroi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/electric-hocke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ΒΑΣΙΚΕΣ ΕΝΟΙΕΣ ΦΥΣΙΚΩΝ ΕΠΙΣΤΗΜΩΝ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ΒΑΣΙΛΗΣ ΚΟΛΛΙΑΣ</a:t>
            </a:r>
          </a:p>
          <a:p>
            <a:r>
              <a:rPr lang="el-GR" dirty="0" smtClean="0"/>
              <a:t>ΣΤΕΦΑΝΟΣ ΑΣΗΜΟΠΟΥΛΟΣ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1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Ποιες είναι οι </a:t>
            </a:r>
            <a:r>
              <a:rPr lang="el-GR" dirty="0" err="1" smtClean="0"/>
              <a:t>κυριες</a:t>
            </a:r>
            <a:r>
              <a:rPr lang="el-GR" dirty="0" smtClean="0"/>
              <a:t> </a:t>
            </a:r>
            <a:r>
              <a:rPr lang="el-GR" dirty="0" err="1" smtClean="0"/>
              <a:t>ιδεες</a:t>
            </a:r>
            <a:r>
              <a:rPr lang="el-GR" dirty="0" smtClean="0"/>
              <a:t> στο παραπάνω </a:t>
            </a:r>
            <a:r>
              <a:rPr lang="el-GR" dirty="0" err="1" smtClean="0"/>
              <a:t>κομματι</a:t>
            </a:r>
            <a:r>
              <a:rPr lang="el-GR" dirty="0" smtClean="0"/>
              <a:t> της παρουσίασης;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041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Χημεία και ηλεκτρισμός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τις μεγάλες κλίμακες στις μικρές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024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Ας κινηθούμε στο χώρο της φαντασιας των Φυσικών (μικροκοσμος)</a:t>
            </a:r>
          </a:p>
        </p:txBody>
      </p:sp>
      <p:sp>
        <p:nvSpPr>
          <p:cNvPr id="92165" name="AutoShape 5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67" name="AutoShape 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20938"/>
            <a:ext cx="60960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Χημικοι δεσμοί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dirty="0" smtClean="0"/>
              <a:t>Στην κλίμακα του </a:t>
            </a:r>
            <a:r>
              <a:rPr lang="en-US" altLang="el-GR" dirty="0" smtClean="0"/>
              <a:t>nm (10</a:t>
            </a:r>
            <a:r>
              <a:rPr lang="en-US" altLang="el-GR" baseline="30000" dirty="0" smtClean="0"/>
              <a:t>-9</a:t>
            </a:r>
            <a:r>
              <a:rPr lang="en-US" altLang="el-GR" dirty="0" smtClean="0"/>
              <a:t>m)</a:t>
            </a:r>
            <a:endParaRPr lang="el-GR" altLang="el-GR" dirty="0" smtClean="0"/>
          </a:p>
          <a:p>
            <a:pPr marL="0" indent="0">
              <a:buNone/>
            </a:pPr>
            <a:r>
              <a:rPr lang="el-GR" altLang="el-GR" dirty="0" smtClean="0"/>
              <a:t>Γενικά για τους </a:t>
            </a:r>
            <a:r>
              <a:rPr lang="el-GR" altLang="el-GR" dirty="0" err="1" smtClean="0"/>
              <a:t>δεσμους</a:t>
            </a:r>
            <a:endParaRPr lang="el-GR" altLang="el-GR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www.youtube.com/watch?v=mpw-rFWC1Ak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Πχ</a:t>
            </a:r>
          </a:p>
          <a:p>
            <a:pPr marL="0" indent="0">
              <a:buNone/>
            </a:pPr>
            <a:r>
              <a:rPr lang="el-GR" altLang="el-GR" dirty="0" err="1" smtClean="0"/>
              <a:t>Ομοιοπολικοι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δεσμοι</a:t>
            </a:r>
            <a:endParaRPr lang="el-GR" altLang="el-GR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https://www.youtube.com/watch?v=v-U0v-C9y4o</a:t>
            </a:r>
            <a:endParaRPr lang="el-GR" altLang="el-GR" dirty="0"/>
          </a:p>
          <a:p>
            <a:pPr marL="0" indent="0">
              <a:buNone/>
            </a:pPr>
            <a:r>
              <a:rPr lang="el-GR" altLang="el-GR" dirty="0" smtClean="0"/>
              <a:t>Μεταλλικοί δεσμοί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https://www.youtube.com/watch?v=b1y2Q6YX1bQ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8040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 από εκεί σε τεχνικές εφαρμογές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Γιατι</a:t>
            </a:r>
            <a:r>
              <a:rPr lang="el-GR" dirty="0" smtClean="0"/>
              <a:t> τόσος ηλεκτρισμός στην τεχνολογία; Ο ηλεκτρισμός ως </a:t>
            </a:r>
            <a:r>
              <a:rPr lang="en-US" dirty="0" smtClean="0"/>
              <a:t>lingua franca.</a:t>
            </a:r>
            <a:endParaRPr lang="el-GR" dirty="0" smtClean="0"/>
          </a:p>
          <a:p>
            <a:r>
              <a:rPr lang="el-GR" dirty="0" smtClean="0"/>
              <a:t>ΤΠΕ</a:t>
            </a:r>
          </a:p>
          <a:p>
            <a:r>
              <a:rPr lang="el-GR" dirty="0" smtClean="0"/>
              <a:t>«Μεγεθύνοντας μια χημική αντίδραση». Η λειτουργία ενός τύπου μπαταρίας </a:t>
            </a:r>
            <a:r>
              <a:rPr lang="en-US" dirty="0">
                <a:hlinkClick r:id="rId2"/>
              </a:rPr>
              <a:t>https://www.youtube.com/watch?v=C26pH8kC_Wk</a:t>
            </a:r>
            <a:endParaRPr lang="el-GR" dirty="0"/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0948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παραπάνω κομμάτι συνδέει τον ηλεκτρισμό με θέματα που ήδη έχετε συναντήσει. Αισθάνεστε ότι μάθατε κάτι καινούργιο; Τι;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0960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Μέρος 2ο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Απλα</a:t>
            </a:r>
            <a:r>
              <a:rPr lang="el-GR" dirty="0" smtClean="0"/>
              <a:t> </a:t>
            </a:r>
            <a:r>
              <a:rPr lang="el-GR" dirty="0" err="1" smtClean="0"/>
              <a:t>κυκλωματα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005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Ηλεκτρικά κυκλώματα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l-GR" altLang="el-GR" dirty="0"/>
          </a:p>
          <a:p>
            <a:pPr>
              <a:buFont typeface="Wingdings" pitchFamily="2" charset="2"/>
              <a:buNone/>
            </a:pPr>
            <a:r>
              <a:rPr lang="el-GR" altLang="el-GR" dirty="0" err="1"/>
              <a:t>Διαφορετικοι</a:t>
            </a:r>
            <a:r>
              <a:rPr lang="el-GR" altLang="el-GR" dirty="0"/>
              <a:t> τρόπο για να «</a:t>
            </a:r>
            <a:r>
              <a:rPr lang="el-GR" altLang="el-GR" dirty="0" err="1"/>
              <a:t>δουμε</a:t>
            </a:r>
            <a:r>
              <a:rPr lang="el-GR" altLang="el-GR" dirty="0"/>
              <a:t>» τα ηλεκτρικά </a:t>
            </a:r>
            <a:r>
              <a:rPr lang="el-GR" altLang="el-GR" dirty="0" smtClean="0"/>
              <a:t>κυκλώματα</a:t>
            </a:r>
          </a:p>
          <a:p>
            <a:pPr>
              <a:buFont typeface="Wingdings" pitchFamily="2" charset="2"/>
              <a:buNone/>
            </a:pPr>
            <a:r>
              <a:rPr lang="el-GR" altLang="el-GR" sz="1800" b="1" dirty="0"/>
              <a:t>1. Από την πλευρά των δυνάμεων</a:t>
            </a:r>
          </a:p>
          <a:p>
            <a:pPr>
              <a:buFont typeface="Wingdings" pitchFamily="2" charset="2"/>
              <a:buNone/>
            </a:pPr>
            <a:r>
              <a:rPr lang="en-US" altLang="el-GR" sz="1800" b="1" dirty="0"/>
              <a:t>American Journal of Physics -- September 2012 -- Volume 80, Issue 9, pp. 782A </a:t>
            </a:r>
            <a:r>
              <a:rPr lang="en-US" altLang="el-GR" sz="1800" b="1" dirty="0" err="1"/>
              <a:t>semiquantitative</a:t>
            </a:r>
            <a:r>
              <a:rPr lang="en-US" altLang="el-GR" sz="1800" b="1" dirty="0"/>
              <a:t> treatment of surface charges in DC </a:t>
            </a:r>
            <a:r>
              <a:rPr lang="en-US" altLang="el-GR" sz="1800" b="1" dirty="0" err="1"/>
              <a:t>circuitsRainer</a:t>
            </a:r>
            <a:r>
              <a:rPr lang="en-US" altLang="el-GR" sz="1800" b="1" dirty="0"/>
              <a:t> Müller</a:t>
            </a:r>
            <a:endParaRPr lang="el-GR" altLang="el-GR" sz="1800" b="1" dirty="0"/>
          </a:p>
          <a:p>
            <a:pPr>
              <a:buFont typeface="Wingdings" pitchFamily="2" charset="2"/>
              <a:buNone/>
            </a:pPr>
            <a:r>
              <a:rPr lang="el-GR" altLang="el-GR" sz="1800" b="1" dirty="0"/>
              <a:t>2. Από την </a:t>
            </a:r>
            <a:r>
              <a:rPr lang="el-GR" altLang="el-GR" sz="1800" b="1" dirty="0" err="1"/>
              <a:t>πλευρα</a:t>
            </a:r>
            <a:r>
              <a:rPr lang="el-GR" altLang="el-GR" sz="1800" b="1" dirty="0"/>
              <a:t> </a:t>
            </a:r>
            <a:r>
              <a:rPr lang="el-GR" altLang="el-GR" sz="1800" b="1" dirty="0" smtClean="0"/>
              <a:t>της ενέργειας</a:t>
            </a:r>
          </a:p>
          <a:p>
            <a:pPr>
              <a:buFont typeface="Wingdings" pitchFamily="2" charset="2"/>
              <a:buNone/>
            </a:pPr>
            <a:r>
              <a:rPr lang="en-US" altLang="el-GR" sz="1800" b="1" dirty="0"/>
              <a:t>http://www.physikdidaktik.uni-karlsruhe.de/download/the_energy_book.pdf</a:t>
            </a:r>
            <a:endParaRPr lang="el-GR" alt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170570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κυκλώματα από την πλευρά των δυνάμεων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571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Ένα απλο κυκλωμα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88068" name="Picture 4" descr="simple 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59626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Προηγούμενη διάλεξη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Μηχανική, Πίεση σε στερεά και ρευστά,</a:t>
            </a:r>
            <a:r>
              <a:rPr lang="en-US" dirty="0" smtClean="0"/>
              <a:t> </a:t>
            </a:r>
            <a:r>
              <a:rPr lang="el-GR" dirty="0" smtClean="0"/>
              <a:t>Κάποιες εφαρμογές σε μετεωρολογία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47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Δυο αντιστάσεις σε σειρά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89092" name="Picture 4" descr="resistence in s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53530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Δυο αντιστάσεις παράλληλα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90116" name="Picture 4" descr="resistence in parall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44750"/>
            <a:ext cx="6119812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11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8964613" cy="3724275"/>
          </a:xfrm>
        </p:spPr>
      </p:pic>
    </p:spTree>
    <p:extLst>
      <p:ext uri="{BB962C8B-B14F-4D97-AF65-F5344CB8AC3E}">
        <p14:creationId xmlns:p14="http://schemas.microsoft.com/office/powerpoint/2010/main" val="31477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Ποιες είναι οι </a:t>
            </a:r>
            <a:r>
              <a:rPr lang="el-GR" dirty="0" err="1" smtClean="0"/>
              <a:t>κυριοτερες</a:t>
            </a:r>
            <a:r>
              <a:rPr lang="el-GR" dirty="0" smtClean="0"/>
              <a:t> </a:t>
            </a:r>
            <a:r>
              <a:rPr lang="el-GR" dirty="0" err="1" smtClean="0"/>
              <a:t>ιδεες</a:t>
            </a:r>
            <a:r>
              <a:rPr lang="el-GR" dirty="0" smtClean="0"/>
              <a:t> στο </a:t>
            </a:r>
            <a:r>
              <a:rPr lang="el-GR" dirty="0" err="1" smtClean="0"/>
              <a:t>κομματι</a:t>
            </a:r>
            <a:r>
              <a:rPr lang="el-GR" dirty="0" smtClean="0"/>
              <a:t> αυτό;</a:t>
            </a:r>
          </a:p>
          <a:p>
            <a:pPr marL="0" indent="0">
              <a:buNone/>
            </a:pPr>
            <a:r>
              <a:rPr lang="el-GR" dirty="0" smtClean="0"/>
              <a:t>Αισθάνεστε ότι </a:t>
            </a:r>
            <a:r>
              <a:rPr lang="el-GR" dirty="0" err="1" smtClean="0"/>
              <a:t>υπαρχει</a:t>
            </a:r>
            <a:r>
              <a:rPr lang="el-GR" dirty="0" smtClean="0"/>
              <a:t> συνέχεια με τις έννοιες της Μηχανικής που μάθαμε στην προηγούμενη διάλεξη;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8949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κυκλώματα από την πλευρά της ενέργειας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715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Ηλεκτρικά κυκλώματα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Η οπτική της ροής ενέργειας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24175"/>
            <a:ext cx="6481763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5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περιεργη</a:t>
            </a:r>
            <a:r>
              <a:rPr lang="el-GR" dirty="0" smtClean="0"/>
              <a:t> συμπεριφορά των απλών </a:t>
            </a:r>
            <a:r>
              <a:rPr lang="el-GR" dirty="0" smtClean="0"/>
              <a:t>κυκλωμάτων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 err="1" smtClean="0"/>
              <a:t>μπαταριες</a:t>
            </a:r>
            <a:r>
              <a:rPr lang="el-GR" dirty="0" smtClean="0"/>
              <a:t>, σε </a:t>
            </a:r>
            <a:r>
              <a:rPr lang="el-GR" dirty="0" err="1" smtClean="0"/>
              <a:t>σειρα</a:t>
            </a:r>
            <a:r>
              <a:rPr lang="el-GR" dirty="0" smtClean="0"/>
              <a:t> είναι τσιγκούνες</a:t>
            </a:r>
          </a:p>
          <a:p>
            <a:r>
              <a:rPr lang="el-GR" dirty="0" smtClean="0"/>
              <a:t>Παράλληλα είναι σπάταλες</a:t>
            </a:r>
          </a:p>
          <a:p>
            <a:r>
              <a:rPr lang="en-US" dirty="0"/>
              <a:t>http://vkollias.blogspot.com/2019/09/blog-post.html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8397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περιεργη</a:t>
            </a:r>
            <a:r>
              <a:rPr lang="el-GR" dirty="0" smtClean="0"/>
              <a:t> συμπεριφορά των απλών </a:t>
            </a:r>
            <a:r>
              <a:rPr lang="el-GR" dirty="0" smtClean="0"/>
              <a:t>κυκλωμάτων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λαμπάκι </a:t>
            </a:r>
            <a:r>
              <a:rPr lang="el-GR" dirty="0" err="1" smtClean="0"/>
              <a:t>φωτιζει</a:t>
            </a:r>
            <a:r>
              <a:rPr lang="el-GR" dirty="0" smtClean="0"/>
              <a:t> περισσότερο από έ</a:t>
            </a:r>
            <a:r>
              <a:rPr lang="el-GR" dirty="0" smtClean="0"/>
              <a:t>να άλλο όταν το </a:t>
            </a:r>
            <a:r>
              <a:rPr lang="el-GR" dirty="0" err="1" smtClean="0"/>
              <a:t>καθενα</a:t>
            </a:r>
            <a:r>
              <a:rPr lang="el-GR" dirty="0" smtClean="0"/>
              <a:t> είναι </a:t>
            </a:r>
            <a:r>
              <a:rPr lang="el-GR" dirty="0" err="1" smtClean="0"/>
              <a:t>μονο</a:t>
            </a:r>
            <a:r>
              <a:rPr lang="el-GR" dirty="0" smtClean="0"/>
              <a:t> του</a:t>
            </a:r>
          </a:p>
          <a:p>
            <a:r>
              <a:rPr lang="el-GR" dirty="0" smtClean="0"/>
              <a:t>Όταν μπουν </a:t>
            </a:r>
            <a:r>
              <a:rPr lang="el-GR" dirty="0" err="1" smtClean="0"/>
              <a:t>μαζι</a:t>
            </a:r>
            <a:r>
              <a:rPr lang="el-GR" dirty="0" smtClean="0"/>
              <a:t> σε </a:t>
            </a:r>
            <a:r>
              <a:rPr lang="el-GR" dirty="0" err="1" smtClean="0"/>
              <a:t>σειρα</a:t>
            </a:r>
            <a:r>
              <a:rPr lang="el-GR" dirty="0" smtClean="0"/>
              <a:t>, αυτό που </a:t>
            </a:r>
            <a:r>
              <a:rPr lang="el-GR" dirty="0" err="1" smtClean="0"/>
              <a:t>φωτιζε</a:t>
            </a:r>
            <a:r>
              <a:rPr lang="el-GR" dirty="0" smtClean="0"/>
              <a:t> </a:t>
            </a:r>
            <a:r>
              <a:rPr lang="el-GR" dirty="0" err="1" smtClean="0"/>
              <a:t>περισσοτερο</a:t>
            </a:r>
            <a:r>
              <a:rPr lang="el-GR" dirty="0" smtClean="0"/>
              <a:t> </a:t>
            </a:r>
            <a:r>
              <a:rPr lang="el-GR" dirty="0" err="1" smtClean="0"/>
              <a:t>μονο</a:t>
            </a:r>
            <a:r>
              <a:rPr lang="el-GR" dirty="0" smtClean="0"/>
              <a:t> του φωτίζει </a:t>
            </a:r>
            <a:r>
              <a:rPr lang="el-GR" dirty="0" err="1" smtClean="0"/>
              <a:t>τωρα</a:t>
            </a:r>
            <a:r>
              <a:rPr lang="el-GR" dirty="0" smtClean="0"/>
              <a:t> </a:t>
            </a:r>
            <a:r>
              <a:rPr lang="el-GR" dirty="0" err="1" smtClean="0"/>
              <a:t>λιγοτερο</a:t>
            </a:r>
            <a:r>
              <a:rPr lang="el-GR" dirty="0" smtClean="0"/>
              <a:t>!</a:t>
            </a:r>
          </a:p>
          <a:p>
            <a:r>
              <a:rPr lang="en-US" dirty="0"/>
              <a:t>http://vkollias.blogspot.com/2019/09/blog-post.html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8055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η πηγή του </a:t>
            </a:r>
            <a:r>
              <a:rPr lang="el-GR" dirty="0" err="1" smtClean="0"/>
              <a:t>ηλ</a:t>
            </a:r>
            <a:r>
              <a:rPr lang="el-GR" dirty="0" smtClean="0"/>
              <a:t> ρεύματος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www.youtube.com/watch?v=C26pH8kC_Wk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https://www.youtube.com/watch?v=J1ljxodF9_g</a:t>
            </a:r>
            <a:endParaRPr lang="el-GR" altLang="el-GR" dirty="0"/>
          </a:p>
          <a:p>
            <a:endParaRPr lang="el-GR" dirty="0" smtClean="0"/>
          </a:p>
          <a:p>
            <a:r>
              <a:rPr lang="el-GR" dirty="0" err="1" smtClean="0"/>
              <a:t>Πηγη</a:t>
            </a:r>
            <a:r>
              <a:rPr lang="el-GR" dirty="0" smtClean="0"/>
              <a:t> ενέργειας</a:t>
            </a:r>
          </a:p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6767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303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Ένα μοντέλο για τα απλά κυκλώματα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Οι </a:t>
            </a:r>
            <a:r>
              <a:rPr lang="el-GR" dirty="0" err="1"/>
              <a:t>κανονες</a:t>
            </a:r>
            <a:r>
              <a:rPr lang="el-GR" dirty="0"/>
              <a:t> των </a:t>
            </a:r>
            <a:r>
              <a:rPr lang="el-GR" dirty="0" err="1"/>
              <a:t>απλων</a:t>
            </a:r>
            <a:r>
              <a:rPr lang="el-GR" dirty="0"/>
              <a:t> κυκλωμάτων: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1. Μια </a:t>
            </a:r>
            <a:r>
              <a:rPr lang="el-GR" dirty="0" err="1"/>
              <a:t>μπαταρια</a:t>
            </a:r>
            <a:r>
              <a:rPr lang="el-GR" dirty="0"/>
              <a:t> ΔΕΝ </a:t>
            </a:r>
            <a:r>
              <a:rPr lang="el-GR" dirty="0" err="1"/>
              <a:t>ειναι</a:t>
            </a:r>
            <a:r>
              <a:rPr lang="el-GR" dirty="0"/>
              <a:t> </a:t>
            </a:r>
            <a:r>
              <a:rPr lang="el-GR" dirty="0" err="1"/>
              <a:t>πηγη</a:t>
            </a:r>
            <a:r>
              <a:rPr lang="el-GR" dirty="0"/>
              <a:t> των </a:t>
            </a:r>
            <a:r>
              <a:rPr lang="el-GR" dirty="0" err="1"/>
              <a:t>φορτιων</a:t>
            </a:r>
            <a:r>
              <a:rPr lang="el-GR" dirty="0"/>
              <a:t>, ΔΕΝ παρέχει </a:t>
            </a:r>
            <a:r>
              <a:rPr lang="el-GR" dirty="0" err="1"/>
              <a:t>ηλεκτρονια</a:t>
            </a:r>
            <a:r>
              <a:rPr lang="el-GR" dirty="0"/>
              <a:t> με </a:t>
            </a:r>
            <a:r>
              <a:rPr lang="el-GR" dirty="0" err="1"/>
              <a:t>σταθερο</a:t>
            </a:r>
            <a:r>
              <a:rPr lang="el-GR" dirty="0"/>
              <a:t> </a:t>
            </a:r>
            <a:r>
              <a:rPr lang="el-GR" dirty="0" err="1"/>
              <a:t>ρυθμο</a:t>
            </a:r>
            <a:r>
              <a:rPr lang="el-GR" dirty="0"/>
              <a:t> ΟΥΤΕ </a:t>
            </a:r>
            <a:r>
              <a:rPr lang="el-GR" dirty="0" err="1"/>
              <a:t>δινει</a:t>
            </a:r>
            <a:r>
              <a:rPr lang="el-GR" dirty="0"/>
              <a:t> </a:t>
            </a:r>
            <a:r>
              <a:rPr lang="el-GR" dirty="0" err="1"/>
              <a:t>παντα</a:t>
            </a:r>
            <a:r>
              <a:rPr lang="el-GR" dirty="0"/>
              <a:t> </a:t>
            </a:r>
            <a:r>
              <a:rPr lang="el-GR" dirty="0" err="1" smtClean="0"/>
              <a:t>σταθερη</a:t>
            </a:r>
            <a:r>
              <a:rPr lang="el-GR" dirty="0" smtClean="0"/>
              <a:t> </a:t>
            </a:r>
            <a:r>
              <a:rPr lang="el-GR" dirty="0" err="1"/>
              <a:t>ισχυ</a:t>
            </a:r>
            <a:r>
              <a:rPr lang="el-GR" dirty="0"/>
              <a:t> (</a:t>
            </a:r>
            <a:r>
              <a:rPr lang="el-GR" dirty="0" err="1"/>
              <a:t>ενεργεια</a:t>
            </a:r>
            <a:r>
              <a:rPr lang="el-GR" dirty="0"/>
              <a:t> με </a:t>
            </a:r>
            <a:r>
              <a:rPr lang="el-GR" dirty="0" err="1"/>
              <a:t>σταθερο</a:t>
            </a:r>
            <a:r>
              <a:rPr lang="el-GR" dirty="0"/>
              <a:t> </a:t>
            </a:r>
            <a:r>
              <a:rPr lang="el-GR" dirty="0" err="1"/>
              <a:t>ρυθμο</a:t>
            </a:r>
            <a:r>
              <a:rPr lang="el-GR" dirty="0"/>
              <a:t>). </a:t>
            </a:r>
            <a:r>
              <a:rPr lang="el-GR" dirty="0" err="1"/>
              <a:t>Αυτο</a:t>
            </a:r>
            <a:r>
              <a:rPr lang="el-GR" dirty="0"/>
              <a:t> που </a:t>
            </a:r>
            <a:r>
              <a:rPr lang="el-GR" dirty="0" err="1"/>
              <a:t>κανει</a:t>
            </a:r>
            <a:r>
              <a:rPr lang="el-GR" dirty="0"/>
              <a:t> </a:t>
            </a:r>
            <a:r>
              <a:rPr lang="el-GR" dirty="0" err="1"/>
              <a:t>ειναι</a:t>
            </a:r>
            <a:r>
              <a:rPr lang="el-GR" dirty="0"/>
              <a:t> </a:t>
            </a:r>
            <a:r>
              <a:rPr lang="el-GR" dirty="0" err="1"/>
              <a:t>οτι</a:t>
            </a:r>
            <a:r>
              <a:rPr lang="el-GR" dirty="0"/>
              <a:t> </a:t>
            </a:r>
            <a:r>
              <a:rPr lang="el-GR" dirty="0" err="1"/>
              <a:t>παρεχει</a:t>
            </a:r>
            <a:r>
              <a:rPr lang="el-GR" dirty="0"/>
              <a:t> σε </a:t>
            </a:r>
            <a:r>
              <a:rPr lang="el-GR" dirty="0" err="1"/>
              <a:t>καθε</a:t>
            </a:r>
            <a:r>
              <a:rPr lang="el-GR" dirty="0"/>
              <a:t> </a:t>
            </a:r>
            <a:r>
              <a:rPr lang="el-GR" dirty="0" err="1"/>
              <a:t>ηλεκτρονιο</a:t>
            </a:r>
            <a:r>
              <a:rPr lang="el-GR" dirty="0"/>
              <a:t> που </a:t>
            </a:r>
            <a:r>
              <a:rPr lang="el-GR" dirty="0" err="1"/>
              <a:t>περνα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 </a:t>
            </a:r>
            <a:r>
              <a:rPr lang="el-GR" dirty="0" err="1"/>
              <a:t>αυτη</a:t>
            </a:r>
            <a:r>
              <a:rPr lang="el-GR" dirty="0"/>
              <a:t> το </a:t>
            </a:r>
            <a:r>
              <a:rPr lang="el-GR" dirty="0" err="1"/>
              <a:t>ιδιο</a:t>
            </a:r>
            <a:r>
              <a:rPr lang="el-GR" dirty="0"/>
              <a:t> </a:t>
            </a:r>
            <a:r>
              <a:rPr lang="el-GR" dirty="0" err="1"/>
              <a:t>ποσο</a:t>
            </a:r>
            <a:r>
              <a:rPr lang="el-GR" dirty="0"/>
              <a:t> </a:t>
            </a:r>
            <a:r>
              <a:rPr lang="el-GR" dirty="0" err="1"/>
              <a:t>ενεργειας</a:t>
            </a:r>
            <a:r>
              <a:rPr lang="el-GR" dirty="0"/>
              <a:t>, </a:t>
            </a:r>
            <a:r>
              <a:rPr lang="el-GR" dirty="0" err="1"/>
              <a:t>οποια</a:t>
            </a:r>
            <a:r>
              <a:rPr lang="el-GR" dirty="0"/>
              <a:t> </a:t>
            </a:r>
            <a:r>
              <a:rPr lang="el-GR" dirty="0" err="1"/>
              <a:t>πορεια</a:t>
            </a:r>
            <a:r>
              <a:rPr lang="el-GR" dirty="0"/>
              <a:t> και αν </a:t>
            </a:r>
            <a:r>
              <a:rPr lang="el-GR" dirty="0" err="1"/>
              <a:t>ακολουθησει</a:t>
            </a:r>
            <a:r>
              <a:rPr lang="el-GR" dirty="0"/>
              <a:t> και σε </a:t>
            </a:r>
            <a:r>
              <a:rPr lang="el-GR" dirty="0" err="1"/>
              <a:t>οποιο</a:t>
            </a:r>
            <a:r>
              <a:rPr lang="el-GR" dirty="0"/>
              <a:t> </a:t>
            </a:r>
            <a:r>
              <a:rPr lang="el-GR" dirty="0" err="1"/>
              <a:t>κυκλωμα</a:t>
            </a:r>
            <a:r>
              <a:rPr lang="el-GR" dirty="0"/>
              <a:t> και αν </a:t>
            </a:r>
            <a:r>
              <a:rPr lang="el-GR" dirty="0" err="1"/>
              <a:t>εχουμε</a:t>
            </a:r>
            <a:r>
              <a:rPr lang="el-GR" dirty="0"/>
              <a:t> την </a:t>
            </a:r>
            <a:r>
              <a:rPr lang="el-GR" dirty="0" err="1"/>
              <a:t>μπαταρια</a:t>
            </a:r>
            <a:r>
              <a:rPr lang="el-GR" dirty="0"/>
              <a:t>. Την </a:t>
            </a:r>
            <a:r>
              <a:rPr lang="el-GR" dirty="0" err="1"/>
              <a:t>ενεργεια</a:t>
            </a:r>
            <a:r>
              <a:rPr lang="el-GR" dirty="0"/>
              <a:t> </a:t>
            </a:r>
            <a:r>
              <a:rPr lang="el-GR" dirty="0" err="1"/>
              <a:t>αυτη</a:t>
            </a:r>
            <a:r>
              <a:rPr lang="el-GR" dirty="0"/>
              <a:t> την </a:t>
            </a:r>
            <a:r>
              <a:rPr lang="el-GR" dirty="0" err="1"/>
              <a:t>ξοδευει</a:t>
            </a:r>
            <a:r>
              <a:rPr lang="el-GR" dirty="0"/>
              <a:t> τη </a:t>
            </a:r>
            <a:r>
              <a:rPr lang="el-GR" dirty="0" err="1"/>
              <a:t>ηλεκτρονιο</a:t>
            </a:r>
            <a:r>
              <a:rPr lang="el-GR" dirty="0"/>
              <a:t>, </a:t>
            </a:r>
            <a:r>
              <a:rPr lang="el-GR" dirty="0" err="1"/>
              <a:t>χωρις</a:t>
            </a:r>
            <a:r>
              <a:rPr lang="el-GR" dirty="0"/>
              <a:t> αποταμίευση και </a:t>
            </a:r>
            <a:r>
              <a:rPr lang="el-GR" dirty="0" err="1"/>
              <a:t>χωρις</a:t>
            </a:r>
            <a:r>
              <a:rPr lang="el-GR" dirty="0"/>
              <a:t> </a:t>
            </a:r>
            <a:r>
              <a:rPr lang="el-GR" dirty="0" err="1"/>
              <a:t>χρεη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2. Τα </a:t>
            </a:r>
            <a:r>
              <a:rPr lang="el-GR" dirty="0" err="1"/>
              <a:t>ηλεκτρονια</a:t>
            </a:r>
            <a:r>
              <a:rPr lang="el-GR" dirty="0"/>
              <a:t> δεν μποτιλιάρονται </a:t>
            </a:r>
            <a:r>
              <a:rPr lang="el-GR" dirty="0" err="1"/>
              <a:t>ουτε</a:t>
            </a:r>
            <a:r>
              <a:rPr lang="el-GR" dirty="0"/>
              <a:t> </a:t>
            </a:r>
            <a:r>
              <a:rPr lang="el-GR" dirty="0" err="1"/>
              <a:t>εχουν</a:t>
            </a:r>
            <a:r>
              <a:rPr lang="el-GR" dirty="0"/>
              <a:t> αραιώματα στα καλώδια.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3. Για τα </a:t>
            </a:r>
            <a:r>
              <a:rPr lang="el-GR" dirty="0" err="1"/>
              <a:t>φωτακια</a:t>
            </a:r>
            <a:r>
              <a:rPr lang="el-GR" dirty="0"/>
              <a:t> που </a:t>
            </a:r>
            <a:r>
              <a:rPr lang="el-GR" dirty="0" err="1"/>
              <a:t>χρησιμοποιουμε</a:t>
            </a:r>
            <a:r>
              <a:rPr lang="el-GR" dirty="0"/>
              <a:t> ως </a:t>
            </a:r>
            <a:r>
              <a:rPr lang="el-GR" dirty="0" err="1" smtClean="0"/>
              <a:t>παραδειγμα</a:t>
            </a:r>
            <a:r>
              <a:rPr lang="el-GR" dirty="0" smtClean="0"/>
              <a:t>, </a:t>
            </a:r>
            <a:r>
              <a:rPr lang="el-GR" dirty="0" err="1"/>
              <a:t>οσο</a:t>
            </a:r>
            <a:r>
              <a:rPr lang="el-GR" dirty="0"/>
              <a:t> </a:t>
            </a:r>
            <a:r>
              <a:rPr lang="el-GR" dirty="0" err="1"/>
              <a:t>γρηγοροτερα</a:t>
            </a:r>
            <a:r>
              <a:rPr lang="el-GR" dirty="0"/>
              <a:t> </a:t>
            </a:r>
            <a:r>
              <a:rPr lang="el-GR" dirty="0" err="1"/>
              <a:t>τρεχουν</a:t>
            </a:r>
            <a:r>
              <a:rPr lang="el-GR" dirty="0"/>
              <a:t> τα </a:t>
            </a:r>
            <a:r>
              <a:rPr lang="el-GR" dirty="0" err="1"/>
              <a:t>ηλεκτρονια</a:t>
            </a:r>
            <a:r>
              <a:rPr lang="el-GR" dirty="0"/>
              <a:t> </a:t>
            </a:r>
            <a:r>
              <a:rPr lang="el-GR" dirty="0" err="1"/>
              <a:t>μεσα</a:t>
            </a:r>
            <a:r>
              <a:rPr lang="el-GR" dirty="0"/>
              <a:t> τους </a:t>
            </a:r>
            <a:r>
              <a:rPr lang="el-GR" dirty="0" err="1"/>
              <a:t>τοσο</a:t>
            </a:r>
            <a:r>
              <a:rPr lang="el-GR" dirty="0"/>
              <a:t> πιο </a:t>
            </a:r>
            <a:r>
              <a:rPr lang="el-GR" dirty="0" err="1"/>
              <a:t>πολυ</a:t>
            </a:r>
            <a:r>
              <a:rPr lang="el-GR" dirty="0"/>
              <a:t> </a:t>
            </a:r>
            <a:r>
              <a:rPr lang="el-GR" dirty="0" err="1"/>
              <a:t>ενεργεια</a:t>
            </a:r>
            <a:r>
              <a:rPr lang="el-GR" dirty="0"/>
              <a:t> θα </a:t>
            </a:r>
            <a:r>
              <a:rPr lang="el-GR" dirty="0" err="1"/>
              <a:t>ξοδεψουν</a:t>
            </a:r>
            <a:r>
              <a:rPr lang="el-GR" dirty="0"/>
              <a:t> στο πέρασμά τους. (αν </a:t>
            </a:r>
            <a:r>
              <a:rPr lang="el-GR" dirty="0" err="1"/>
              <a:t>εχουμε</a:t>
            </a:r>
            <a:r>
              <a:rPr lang="el-GR" dirty="0"/>
              <a:t> </a:t>
            </a:r>
            <a:r>
              <a:rPr lang="el-GR" dirty="0" err="1"/>
              <a:t>αλλες</a:t>
            </a:r>
            <a:r>
              <a:rPr lang="el-GR" dirty="0"/>
              <a:t> </a:t>
            </a:r>
            <a:r>
              <a:rPr lang="el-GR" dirty="0" err="1"/>
              <a:t>συσκευες</a:t>
            </a:r>
            <a:r>
              <a:rPr lang="el-GR" dirty="0"/>
              <a:t> πχ LED </a:t>
            </a:r>
            <a:r>
              <a:rPr lang="el-GR" dirty="0" err="1"/>
              <a:t>λαμπες</a:t>
            </a:r>
            <a:r>
              <a:rPr lang="el-GR" dirty="0"/>
              <a:t>, </a:t>
            </a:r>
            <a:r>
              <a:rPr lang="el-GR" dirty="0" err="1"/>
              <a:t>κινητηρες</a:t>
            </a:r>
            <a:r>
              <a:rPr lang="el-GR" dirty="0"/>
              <a:t> κλπ </a:t>
            </a:r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υπαρχει</a:t>
            </a:r>
            <a:r>
              <a:rPr lang="el-GR" dirty="0"/>
              <a:t> μια </a:t>
            </a:r>
            <a:r>
              <a:rPr lang="el-GR" dirty="0" err="1"/>
              <a:t>αλλη</a:t>
            </a:r>
            <a:r>
              <a:rPr lang="el-GR" dirty="0"/>
              <a:t>, πιο </a:t>
            </a:r>
            <a:r>
              <a:rPr lang="el-GR" dirty="0" err="1"/>
              <a:t>συνθετη</a:t>
            </a:r>
            <a:r>
              <a:rPr lang="el-GR" dirty="0"/>
              <a:t> </a:t>
            </a:r>
            <a:r>
              <a:rPr lang="el-GR" dirty="0" err="1"/>
              <a:t>σχεση</a:t>
            </a:r>
            <a:r>
              <a:rPr lang="el-GR" dirty="0"/>
              <a:t>. </a:t>
            </a:r>
            <a:r>
              <a:rPr lang="el-GR" dirty="0" err="1"/>
              <a:t>Εμεις</a:t>
            </a:r>
            <a:r>
              <a:rPr lang="el-GR" dirty="0"/>
              <a:t> σε </a:t>
            </a:r>
            <a:r>
              <a:rPr lang="el-GR" dirty="0" err="1"/>
              <a:t>αυτα</a:t>
            </a:r>
            <a:r>
              <a:rPr lang="el-GR" dirty="0"/>
              <a:t> τα </a:t>
            </a:r>
            <a:r>
              <a:rPr lang="el-GR" dirty="0" err="1"/>
              <a:t>μαθηματα</a:t>
            </a:r>
            <a:r>
              <a:rPr lang="el-GR" dirty="0"/>
              <a:t> δεν </a:t>
            </a:r>
            <a:r>
              <a:rPr lang="el-GR" dirty="0" err="1"/>
              <a:t>μπαινουμε</a:t>
            </a:r>
            <a:r>
              <a:rPr lang="el-GR" dirty="0"/>
              <a:t> σε </a:t>
            </a:r>
            <a:r>
              <a:rPr lang="el-GR" dirty="0" err="1"/>
              <a:t>αυτες</a:t>
            </a:r>
            <a:r>
              <a:rPr lang="el-GR" dirty="0"/>
              <a:t> τις πιο </a:t>
            </a:r>
            <a:r>
              <a:rPr lang="el-GR" dirty="0" err="1"/>
              <a:t>συνθετες</a:t>
            </a:r>
            <a:r>
              <a:rPr lang="el-GR" dirty="0"/>
              <a:t> </a:t>
            </a:r>
            <a:r>
              <a:rPr lang="el-GR" dirty="0" err="1"/>
              <a:t>περιπτωσεις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400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ΔΙΑΛΕΞΗ </a:t>
            </a:r>
            <a:r>
              <a:rPr lang="en-US" dirty="0" smtClean="0"/>
              <a:t>1</a:t>
            </a:r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/>
              <a:t> </a:t>
            </a:r>
            <a:r>
              <a:rPr lang="el-GR" dirty="0" smtClean="0"/>
              <a:t>ΜΕΡΟΣ : </a:t>
            </a:r>
            <a:r>
              <a:rPr lang="el-GR" dirty="0" err="1" smtClean="0"/>
              <a:t>Ηλεκτρισμος</a:t>
            </a:r>
            <a:r>
              <a:rPr lang="el-GR" dirty="0" smtClean="0"/>
              <a:t> </a:t>
            </a:r>
            <a:r>
              <a:rPr lang="el-GR" dirty="0" err="1" smtClean="0"/>
              <a:t>συντομη</a:t>
            </a:r>
            <a:r>
              <a:rPr lang="el-GR" dirty="0" smtClean="0"/>
              <a:t> επανάληψη – σύνδεση με Χημεία (και με ΤΠΕ!)</a:t>
            </a:r>
          </a:p>
          <a:p>
            <a:r>
              <a:rPr lang="el-GR" dirty="0"/>
              <a:t>2</a:t>
            </a:r>
            <a:r>
              <a:rPr lang="el-GR" baseline="30000" dirty="0"/>
              <a:t>ο</a:t>
            </a:r>
            <a:r>
              <a:rPr lang="el-GR" dirty="0"/>
              <a:t> ΜΕΡΟΣ: </a:t>
            </a:r>
            <a:r>
              <a:rPr lang="el-GR" dirty="0" smtClean="0"/>
              <a:t>Ηλεκτρισμός απλά </a:t>
            </a:r>
            <a:r>
              <a:rPr lang="el-GR" dirty="0" err="1" smtClean="0"/>
              <a:t>κυκλωματα</a:t>
            </a:r>
            <a:r>
              <a:rPr lang="en-US" dirty="0" smtClean="0"/>
              <a:t>, </a:t>
            </a:r>
            <a:r>
              <a:rPr lang="el-GR" dirty="0" err="1" smtClean="0"/>
              <a:t>Αγωγοι</a:t>
            </a:r>
            <a:r>
              <a:rPr lang="el-GR" dirty="0" smtClean="0"/>
              <a:t> και μονωτές</a:t>
            </a:r>
            <a:endParaRPr lang="el-GR" dirty="0" smtClean="0"/>
          </a:p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ΜΕΡΟΣ: </a:t>
            </a:r>
            <a:r>
              <a:rPr lang="el-GR" dirty="0" smtClean="0"/>
              <a:t>Μαγνητισμός</a:t>
            </a:r>
            <a:r>
              <a:rPr lang="en-US" dirty="0" smtClean="0"/>
              <a:t>, </a:t>
            </a:r>
            <a:r>
              <a:rPr lang="el-GR" dirty="0" smtClean="0"/>
              <a:t>Ηλεκτρομαγνητισμός</a:t>
            </a:r>
            <a:endParaRPr lang="el-GR" dirty="0" smtClean="0"/>
          </a:p>
          <a:p>
            <a:r>
              <a:rPr lang="el-GR" dirty="0"/>
              <a:t>4ο ΜΕΡΟΣ: Ο </a:t>
            </a:r>
            <a:r>
              <a:rPr lang="el-GR" dirty="0" smtClean="0"/>
              <a:t>Ηλεκτρισμός και το σώμα </a:t>
            </a:r>
            <a:r>
              <a:rPr lang="el-GR" dirty="0" smtClean="0"/>
              <a:t>μας, Ηλεκτροπληξία</a:t>
            </a:r>
            <a:endParaRPr lang="el-GR" dirty="0" smtClean="0"/>
          </a:p>
          <a:p>
            <a:r>
              <a:rPr lang="el-GR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 ΜΕΡΟΣ: Σύνοψη, σχολιασμός μαθήματος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085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229600" cy="222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78009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052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0003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1872000" cy="21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34377"/>
            <a:ext cx="7218958" cy="290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55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του μοντέλου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Και </a:t>
            </a:r>
            <a:r>
              <a:rPr lang="el-GR" dirty="0" err="1" smtClean="0"/>
              <a:t>βοηθεια</a:t>
            </a:r>
            <a:r>
              <a:rPr lang="el-GR" dirty="0" smtClean="0"/>
              <a:t> από το </a:t>
            </a:r>
            <a:r>
              <a:rPr lang="en-US" dirty="0" err="1" smtClean="0"/>
              <a:t>phet</a:t>
            </a:r>
            <a:endParaRPr lang="en-US" dirty="0" smtClean="0"/>
          </a:p>
          <a:p>
            <a:r>
              <a:rPr lang="en-US" dirty="0"/>
              <a:t>https://phet.colorado.edu/sims/html/circuit-construction-kit-dc/latest/circuit-construction-kit-dc_el.html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8557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Αισθάνεστε ότι είναι </a:t>
            </a:r>
            <a:r>
              <a:rPr lang="el-GR" dirty="0" err="1" smtClean="0"/>
              <a:t>ευκολο</a:t>
            </a:r>
            <a:r>
              <a:rPr lang="el-GR" dirty="0" smtClean="0"/>
              <a:t> ή </a:t>
            </a:r>
            <a:r>
              <a:rPr lang="el-GR" dirty="0" err="1" smtClean="0"/>
              <a:t>δυσκολο</a:t>
            </a:r>
            <a:r>
              <a:rPr lang="el-GR" dirty="0" smtClean="0"/>
              <a:t> το μοντέλο αυτό;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1406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Ένα μοντέλο για τα απλά κυκλώματα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Οι </a:t>
            </a:r>
            <a:r>
              <a:rPr lang="el-GR" dirty="0" err="1"/>
              <a:t>κανονες</a:t>
            </a:r>
            <a:r>
              <a:rPr lang="el-GR" dirty="0"/>
              <a:t> των </a:t>
            </a:r>
            <a:r>
              <a:rPr lang="el-GR" dirty="0" err="1"/>
              <a:t>απλων</a:t>
            </a:r>
            <a:r>
              <a:rPr lang="el-GR" dirty="0"/>
              <a:t> κυκλωμάτων: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1. Μια </a:t>
            </a:r>
            <a:r>
              <a:rPr lang="el-GR" dirty="0" err="1"/>
              <a:t>μπαταρια</a:t>
            </a:r>
            <a:r>
              <a:rPr lang="el-GR" dirty="0"/>
              <a:t> ΔΕΝ </a:t>
            </a:r>
            <a:r>
              <a:rPr lang="el-GR" dirty="0" err="1"/>
              <a:t>ειναι</a:t>
            </a:r>
            <a:r>
              <a:rPr lang="el-GR" dirty="0"/>
              <a:t> </a:t>
            </a:r>
            <a:r>
              <a:rPr lang="el-GR" dirty="0" err="1"/>
              <a:t>πηγη</a:t>
            </a:r>
            <a:r>
              <a:rPr lang="el-GR" dirty="0"/>
              <a:t> των </a:t>
            </a:r>
            <a:r>
              <a:rPr lang="el-GR" dirty="0" err="1"/>
              <a:t>φορτιων</a:t>
            </a:r>
            <a:r>
              <a:rPr lang="el-GR" dirty="0"/>
              <a:t>, ΔΕΝ παρέχει </a:t>
            </a:r>
            <a:r>
              <a:rPr lang="el-GR" dirty="0" err="1"/>
              <a:t>ηλεκτρονια</a:t>
            </a:r>
            <a:r>
              <a:rPr lang="el-GR" dirty="0"/>
              <a:t> με </a:t>
            </a:r>
            <a:r>
              <a:rPr lang="el-GR" dirty="0" err="1"/>
              <a:t>σταθερο</a:t>
            </a:r>
            <a:r>
              <a:rPr lang="el-GR" dirty="0"/>
              <a:t> </a:t>
            </a:r>
            <a:r>
              <a:rPr lang="el-GR" dirty="0" err="1"/>
              <a:t>ρυθμο</a:t>
            </a:r>
            <a:r>
              <a:rPr lang="el-GR" dirty="0"/>
              <a:t> ΟΥΤΕ </a:t>
            </a:r>
            <a:r>
              <a:rPr lang="el-GR" dirty="0" err="1"/>
              <a:t>δινει</a:t>
            </a:r>
            <a:r>
              <a:rPr lang="el-GR" dirty="0"/>
              <a:t> </a:t>
            </a:r>
            <a:r>
              <a:rPr lang="el-GR" dirty="0" err="1"/>
              <a:t>παντα</a:t>
            </a:r>
            <a:r>
              <a:rPr lang="el-GR" dirty="0"/>
              <a:t> </a:t>
            </a:r>
            <a:r>
              <a:rPr lang="el-GR" dirty="0" err="1" smtClean="0"/>
              <a:t>σταθερη</a:t>
            </a:r>
            <a:r>
              <a:rPr lang="el-GR" dirty="0" smtClean="0"/>
              <a:t> </a:t>
            </a:r>
            <a:r>
              <a:rPr lang="el-GR" dirty="0" err="1"/>
              <a:t>ισχυ</a:t>
            </a:r>
            <a:r>
              <a:rPr lang="el-GR" dirty="0"/>
              <a:t> (</a:t>
            </a:r>
            <a:r>
              <a:rPr lang="el-GR" dirty="0" err="1"/>
              <a:t>ενεργεια</a:t>
            </a:r>
            <a:r>
              <a:rPr lang="el-GR" dirty="0"/>
              <a:t> με </a:t>
            </a:r>
            <a:r>
              <a:rPr lang="el-GR" dirty="0" err="1"/>
              <a:t>σταθερο</a:t>
            </a:r>
            <a:r>
              <a:rPr lang="el-GR" dirty="0"/>
              <a:t> </a:t>
            </a:r>
            <a:r>
              <a:rPr lang="el-GR" dirty="0" err="1"/>
              <a:t>ρυθμο</a:t>
            </a:r>
            <a:r>
              <a:rPr lang="el-GR" dirty="0"/>
              <a:t>). </a:t>
            </a:r>
            <a:r>
              <a:rPr lang="el-GR" dirty="0" err="1"/>
              <a:t>Αυτο</a:t>
            </a:r>
            <a:r>
              <a:rPr lang="el-GR" dirty="0"/>
              <a:t> που </a:t>
            </a:r>
            <a:r>
              <a:rPr lang="el-GR" dirty="0" err="1"/>
              <a:t>κανει</a:t>
            </a:r>
            <a:r>
              <a:rPr lang="el-GR" dirty="0"/>
              <a:t> </a:t>
            </a:r>
            <a:r>
              <a:rPr lang="el-GR" dirty="0" err="1"/>
              <a:t>ειναι</a:t>
            </a:r>
            <a:r>
              <a:rPr lang="el-GR" dirty="0"/>
              <a:t> </a:t>
            </a:r>
            <a:r>
              <a:rPr lang="el-GR" dirty="0" err="1"/>
              <a:t>οτι</a:t>
            </a:r>
            <a:r>
              <a:rPr lang="el-GR" dirty="0"/>
              <a:t> </a:t>
            </a:r>
            <a:r>
              <a:rPr lang="el-GR" dirty="0" err="1"/>
              <a:t>παρεχει</a:t>
            </a:r>
            <a:r>
              <a:rPr lang="el-GR" dirty="0"/>
              <a:t> σε </a:t>
            </a:r>
            <a:r>
              <a:rPr lang="el-GR" dirty="0" err="1"/>
              <a:t>καθε</a:t>
            </a:r>
            <a:r>
              <a:rPr lang="el-GR" dirty="0"/>
              <a:t> </a:t>
            </a:r>
            <a:r>
              <a:rPr lang="el-GR" dirty="0" err="1"/>
              <a:t>ηλεκτρονιο</a:t>
            </a:r>
            <a:r>
              <a:rPr lang="el-GR" dirty="0"/>
              <a:t> που </a:t>
            </a:r>
            <a:r>
              <a:rPr lang="el-GR" dirty="0" err="1"/>
              <a:t>περνα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 </a:t>
            </a:r>
            <a:r>
              <a:rPr lang="el-GR" dirty="0" err="1"/>
              <a:t>αυτη</a:t>
            </a:r>
            <a:r>
              <a:rPr lang="el-GR" dirty="0"/>
              <a:t> το </a:t>
            </a:r>
            <a:r>
              <a:rPr lang="el-GR" dirty="0" err="1"/>
              <a:t>ιδιο</a:t>
            </a:r>
            <a:r>
              <a:rPr lang="el-GR" dirty="0"/>
              <a:t> </a:t>
            </a:r>
            <a:r>
              <a:rPr lang="el-GR" dirty="0" err="1"/>
              <a:t>ποσο</a:t>
            </a:r>
            <a:r>
              <a:rPr lang="el-GR" dirty="0"/>
              <a:t> </a:t>
            </a:r>
            <a:r>
              <a:rPr lang="el-GR" dirty="0" err="1"/>
              <a:t>ενεργειας</a:t>
            </a:r>
            <a:r>
              <a:rPr lang="el-GR" dirty="0"/>
              <a:t>, </a:t>
            </a:r>
            <a:r>
              <a:rPr lang="el-GR" dirty="0" err="1"/>
              <a:t>οποια</a:t>
            </a:r>
            <a:r>
              <a:rPr lang="el-GR" dirty="0"/>
              <a:t> </a:t>
            </a:r>
            <a:r>
              <a:rPr lang="el-GR" dirty="0" err="1"/>
              <a:t>πορεια</a:t>
            </a:r>
            <a:r>
              <a:rPr lang="el-GR" dirty="0"/>
              <a:t> και αν </a:t>
            </a:r>
            <a:r>
              <a:rPr lang="el-GR" dirty="0" err="1"/>
              <a:t>ακολουθησει</a:t>
            </a:r>
            <a:r>
              <a:rPr lang="el-GR" dirty="0"/>
              <a:t> και σε </a:t>
            </a:r>
            <a:r>
              <a:rPr lang="el-GR" dirty="0" err="1"/>
              <a:t>οποιο</a:t>
            </a:r>
            <a:r>
              <a:rPr lang="el-GR" dirty="0"/>
              <a:t> </a:t>
            </a:r>
            <a:r>
              <a:rPr lang="el-GR" dirty="0" err="1"/>
              <a:t>κυκλωμα</a:t>
            </a:r>
            <a:r>
              <a:rPr lang="el-GR" dirty="0"/>
              <a:t> και αν </a:t>
            </a:r>
            <a:r>
              <a:rPr lang="el-GR" dirty="0" err="1"/>
              <a:t>εχουμε</a:t>
            </a:r>
            <a:r>
              <a:rPr lang="el-GR" dirty="0"/>
              <a:t> την </a:t>
            </a:r>
            <a:r>
              <a:rPr lang="el-GR" dirty="0" err="1"/>
              <a:t>μπαταρια</a:t>
            </a:r>
            <a:r>
              <a:rPr lang="el-GR" dirty="0"/>
              <a:t>. Την </a:t>
            </a:r>
            <a:r>
              <a:rPr lang="el-GR" dirty="0" err="1"/>
              <a:t>ενεργεια</a:t>
            </a:r>
            <a:r>
              <a:rPr lang="el-GR" dirty="0"/>
              <a:t> </a:t>
            </a:r>
            <a:r>
              <a:rPr lang="el-GR" dirty="0" err="1"/>
              <a:t>αυτη</a:t>
            </a:r>
            <a:r>
              <a:rPr lang="el-GR" dirty="0"/>
              <a:t> την </a:t>
            </a:r>
            <a:r>
              <a:rPr lang="el-GR" dirty="0" err="1"/>
              <a:t>ξοδευει</a:t>
            </a:r>
            <a:r>
              <a:rPr lang="el-GR" dirty="0"/>
              <a:t> τη </a:t>
            </a:r>
            <a:r>
              <a:rPr lang="el-GR" dirty="0" err="1"/>
              <a:t>ηλεκτρονιο</a:t>
            </a:r>
            <a:r>
              <a:rPr lang="el-GR" dirty="0"/>
              <a:t>, </a:t>
            </a:r>
            <a:r>
              <a:rPr lang="el-GR" dirty="0" err="1"/>
              <a:t>χωρις</a:t>
            </a:r>
            <a:r>
              <a:rPr lang="el-GR" dirty="0"/>
              <a:t> αποταμίευση και </a:t>
            </a:r>
            <a:r>
              <a:rPr lang="el-GR" dirty="0" err="1"/>
              <a:t>χωρις</a:t>
            </a:r>
            <a:r>
              <a:rPr lang="el-GR" dirty="0"/>
              <a:t> </a:t>
            </a:r>
            <a:r>
              <a:rPr lang="el-GR" dirty="0" err="1"/>
              <a:t>χρεη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2. Τα </a:t>
            </a:r>
            <a:r>
              <a:rPr lang="el-GR" dirty="0" err="1"/>
              <a:t>ηλεκτρονια</a:t>
            </a:r>
            <a:r>
              <a:rPr lang="el-GR" dirty="0"/>
              <a:t> δεν μποτιλιάρονται </a:t>
            </a:r>
            <a:r>
              <a:rPr lang="el-GR" dirty="0" err="1"/>
              <a:t>ουτε</a:t>
            </a:r>
            <a:r>
              <a:rPr lang="el-GR" dirty="0"/>
              <a:t> </a:t>
            </a:r>
            <a:r>
              <a:rPr lang="el-GR" dirty="0" err="1"/>
              <a:t>εχουν</a:t>
            </a:r>
            <a:r>
              <a:rPr lang="el-GR" dirty="0"/>
              <a:t> αραιώματα στα καλώδια.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3. Για τα </a:t>
            </a:r>
            <a:r>
              <a:rPr lang="el-GR" dirty="0" err="1"/>
              <a:t>φωτακια</a:t>
            </a:r>
            <a:r>
              <a:rPr lang="el-GR" dirty="0"/>
              <a:t> που </a:t>
            </a:r>
            <a:r>
              <a:rPr lang="el-GR" dirty="0" err="1"/>
              <a:t>χρησιμοποιουμε</a:t>
            </a:r>
            <a:r>
              <a:rPr lang="el-GR" dirty="0"/>
              <a:t> ως </a:t>
            </a:r>
            <a:r>
              <a:rPr lang="el-GR" dirty="0" err="1" smtClean="0"/>
              <a:t>παραδειγμα</a:t>
            </a:r>
            <a:r>
              <a:rPr lang="el-GR" dirty="0" smtClean="0"/>
              <a:t>, </a:t>
            </a:r>
            <a:r>
              <a:rPr lang="el-GR" dirty="0" err="1"/>
              <a:t>οσο</a:t>
            </a:r>
            <a:r>
              <a:rPr lang="el-GR" dirty="0"/>
              <a:t> </a:t>
            </a:r>
            <a:r>
              <a:rPr lang="el-GR" dirty="0" err="1"/>
              <a:t>γρηγοροτερα</a:t>
            </a:r>
            <a:r>
              <a:rPr lang="el-GR" dirty="0"/>
              <a:t> </a:t>
            </a:r>
            <a:r>
              <a:rPr lang="el-GR" dirty="0" err="1"/>
              <a:t>τρεχουν</a:t>
            </a:r>
            <a:r>
              <a:rPr lang="el-GR" dirty="0"/>
              <a:t> τα </a:t>
            </a:r>
            <a:r>
              <a:rPr lang="el-GR" dirty="0" err="1"/>
              <a:t>ηλεκτρονια</a:t>
            </a:r>
            <a:r>
              <a:rPr lang="el-GR" dirty="0"/>
              <a:t> </a:t>
            </a:r>
            <a:r>
              <a:rPr lang="el-GR" dirty="0" err="1"/>
              <a:t>μεσα</a:t>
            </a:r>
            <a:r>
              <a:rPr lang="el-GR" dirty="0"/>
              <a:t> τους </a:t>
            </a:r>
            <a:r>
              <a:rPr lang="el-GR" dirty="0" err="1"/>
              <a:t>τοσο</a:t>
            </a:r>
            <a:r>
              <a:rPr lang="el-GR" dirty="0"/>
              <a:t> πιο </a:t>
            </a:r>
            <a:r>
              <a:rPr lang="el-GR" dirty="0" err="1"/>
              <a:t>πολυ</a:t>
            </a:r>
            <a:r>
              <a:rPr lang="el-GR" dirty="0"/>
              <a:t> </a:t>
            </a:r>
            <a:r>
              <a:rPr lang="el-GR" dirty="0" err="1"/>
              <a:t>ενεργεια</a:t>
            </a:r>
            <a:r>
              <a:rPr lang="el-GR" dirty="0"/>
              <a:t> θα </a:t>
            </a:r>
            <a:r>
              <a:rPr lang="el-GR" dirty="0" err="1"/>
              <a:t>ξοδεψουν</a:t>
            </a:r>
            <a:r>
              <a:rPr lang="el-GR" dirty="0"/>
              <a:t> στο πέρασμά τους. (αν </a:t>
            </a:r>
            <a:r>
              <a:rPr lang="el-GR" dirty="0" err="1"/>
              <a:t>εχουμε</a:t>
            </a:r>
            <a:r>
              <a:rPr lang="el-GR" dirty="0"/>
              <a:t> </a:t>
            </a:r>
            <a:r>
              <a:rPr lang="el-GR" dirty="0" err="1"/>
              <a:t>αλλες</a:t>
            </a:r>
            <a:r>
              <a:rPr lang="el-GR" dirty="0"/>
              <a:t> </a:t>
            </a:r>
            <a:r>
              <a:rPr lang="el-GR" dirty="0" err="1"/>
              <a:t>συσκευες</a:t>
            </a:r>
            <a:r>
              <a:rPr lang="el-GR" dirty="0"/>
              <a:t> πχ LED </a:t>
            </a:r>
            <a:r>
              <a:rPr lang="el-GR" dirty="0" err="1"/>
              <a:t>λαμπες</a:t>
            </a:r>
            <a:r>
              <a:rPr lang="el-GR" dirty="0"/>
              <a:t>, </a:t>
            </a:r>
            <a:r>
              <a:rPr lang="el-GR" dirty="0" err="1"/>
              <a:t>κινητηρες</a:t>
            </a:r>
            <a:r>
              <a:rPr lang="el-GR" dirty="0"/>
              <a:t> κλπ </a:t>
            </a:r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υπαρχει</a:t>
            </a:r>
            <a:r>
              <a:rPr lang="el-GR" dirty="0"/>
              <a:t> μια </a:t>
            </a:r>
            <a:r>
              <a:rPr lang="el-GR" dirty="0" err="1"/>
              <a:t>αλλη</a:t>
            </a:r>
            <a:r>
              <a:rPr lang="el-GR" dirty="0"/>
              <a:t>, πιο </a:t>
            </a:r>
            <a:r>
              <a:rPr lang="el-GR" dirty="0" err="1"/>
              <a:t>συνθετη</a:t>
            </a:r>
            <a:r>
              <a:rPr lang="el-GR" dirty="0"/>
              <a:t> </a:t>
            </a:r>
            <a:r>
              <a:rPr lang="el-GR" dirty="0" err="1"/>
              <a:t>σχεση</a:t>
            </a:r>
            <a:r>
              <a:rPr lang="el-GR" dirty="0"/>
              <a:t>. </a:t>
            </a:r>
            <a:r>
              <a:rPr lang="el-GR" dirty="0" err="1"/>
              <a:t>Εμεις</a:t>
            </a:r>
            <a:r>
              <a:rPr lang="el-GR" dirty="0"/>
              <a:t> σε </a:t>
            </a:r>
            <a:r>
              <a:rPr lang="el-GR" dirty="0" err="1"/>
              <a:t>αυτα</a:t>
            </a:r>
            <a:r>
              <a:rPr lang="el-GR" dirty="0"/>
              <a:t> τα </a:t>
            </a:r>
            <a:r>
              <a:rPr lang="el-GR" dirty="0" err="1"/>
              <a:t>μαθηματα</a:t>
            </a:r>
            <a:r>
              <a:rPr lang="el-GR" dirty="0"/>
              <a:t> δεν </a:t>
            </a:r>
            <a:r>
              <a:rPr lang="el-GR" dirty="0" err="1"/>
              <a:t>μπαινουμε</a:t>
            </a:r>
            <a:r>
              <a:rPr lang="el-GR" dirty="0"/>
              <a:t> σε </a:t>
            </a:r>
            <a:r>
              <a:rPr lang="el-GR" dirty="0" err="1"/>
              <a:t>αυτες</a:t>
            </a:r>
            <a:r>
              <a:rPr lang="el-GR" dirty="0"/>
              <a:t> τις πιο </a:t>
            </a:r>
            <a:r>
              <a:rPr lang="el-GR" dirty="0" err="1"/>
              <a:t>συνθετες</a:t>
            </a:r>
            <a:r>
              <a:rPr lang="el-GR" dirty="0"/>
              <a:t> </a:t>
            </a:r>
            <a:r>
              <a:rPr lang="el-GR" dirty="0" err="1"/>
              <a:t>περιπτωσεις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4758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του μοντέλου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Και </a:t>
            </a:r>
            <a:r>
              <a:rPr lang="el-GR" dirty="0" err="1" smtClean="0"/>
              <a:t>βοηθεια</a:t>
            </a:r>
            <a:r>
              <a:rPr lang="el-GR" dirty="0" smtClean="0"/>
              <a:t> από το </a:t>
            </a:r>
            <a:r>
              <a:rPr lang="en-US" dirty="0" err="1" smtClean="0"/>
              <a:t>phet</a:t>
            </a:r>
            <a:endParaRPr lang="en-US" dirty="0" smtClean="0"/>
          </a:p>
          <a:p>
            <a:r>
              <a:rPr lang="en-US" dirty="0"/>
              <a:t>https://phet.colorado.edu/sims/html/circuit-construction-kit-dc/latest/circuit-construction-kit-dc_el.html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7858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err="1" smtClean="0"/>
              <a:t>Ειχατε</a:t>
            </a:r>
            <a:r>
              <a:rPr lang="el-GR" dirty="0" smtClean="0"/>
              <a:t> </a:t>
            </a:r>
            <a:r>
              <a:rPr lang="el-GR" dirty="0" err="1" smtClean="0"/>
              <a:t>δικιο</a:t>
            </a:r>
            <a:r>
              <a:rPr lang="el-GR" dirty="0" smtClean="0"/>
              <a:t> στην εκτίμησή σας για το πόσο εύκολο ή δύσκολο ήταν να εφαρμόσετε το μοντέλο αυτό;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753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Θερμικη</a:t>
            </a:r>
            <a:r>
              <a:rPr lang="el-GR" dirty="0" smtClean="0"/>
              <a:t> αγωγιμότητα και Ηλεκτρική αγωγιμότητα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Δυο διαφορετικά πράγματα</a:t>
            </a:r>
          </a:p>
          <a:p>
            <a:r>
              <a:rPr lang="el-GR" dirty="0" smtClean="0"/>
              <a:t>Πχ Οι Μαρμαρυγίες είναι καλοί αγωγοί της θερμότητας και </a:t>
            </a:r>
            <a:r>
              <a:rPr lang="el-GR" dirty="0" err="1" smtClean="0"/>
              <a:t>κακοι</a:t>
            </a:r>
            <a:r>
              <a:rPr lang="el-GR" dirty="0" smtClean="0"/>
              <a:t> αγωγοί του ηλεκτρισμού</a:t>
            </a:r>
            <a:endParaRPr lang="en-US" dirty="0" smtClean="0"/>
          </a:p>
          <a:p>
            <a:r>
              <a:rPr lang="el-GR" dirty="0" smtClean="0"/>
              <a:t>Νερό με διαλυμένο αλάτι είναι καλός αγωγός του ηλεκτρισμού και κακός αγωγός της θερμότητας</a:t>
            </a:r>
          </a:p>
          <a:p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806197" cy="285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97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Mathesis</a:t>
            </a:r>
            <a:r>
              <a:rPr lang="el-GR" dirty="0"/>
              <a:t> «Επιστήμη για όλους.»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Μπορείτε να γραφείτε και να δείτε (ή και να κάνετε) αυτά τα πειράματα </a:t>
            </a:r>
            <a:r>
              <a:rPr lang="el-GR" dirty="0" smtClean="0"/>
              <a:t>στα απλά κυκλώματα</a:t>
            </a:r>
            <a:endParaRPr lang="el-GR" dirty="0"/>
          </a:p>
          <a:p>
            <a:endParaRPr lang="el-GR" dirty="0" smtClean="0"/>
          </a:p>
          <a:p>
            <a:r>
              <a:rPr lang="en-US" dirty="0" smtClean="0"/>
              <a:t>https</a:t>
            </a:r>
            <a:r>
              <a:rPr lang="en-US" dirty="0"/>
              <a:t>://mathesis.cup.gr/courses/course-v1:Physics+Eur2.1+20B/courseware/2e53906af1e74989ba8e1ea2b8a3e412/7c5d3a68df6a4ac1a1b35ca3da9894ac/?activate_block_id=block-v1%3APhysics%2BEur2.1%2B20B%2Btype%40sequential%2Bblock%407c5d3a68df6a4ac1a1b35ca3da9894ac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0266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Ηλεκτρικα κυκλωματα στην ατμοσφαιρα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00800" cy="52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Ηλεκτρισμός και </a:t>
            </a:r>
            <a:r>
              <a:rPr lang="el-GR" dirty="0" err="1"/>
              <a:t>Μαγνητισμος</a:t>
            </a:r>
            <a:r>
              <a:rPr lang="el-GR" dirty="0"/>
              <a:t> στα τρέχοντα βιβλία του Δημοτικού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2442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Εκτη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σελιδα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 122 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τετραδιο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εργασιων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u="sng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2"/>
              </a:rPr>
              <a:t>http://ebooks.edu.gr/ebooks/v/pdf/8547/682/10-0179-02_Fysika_ST-Dimotikou_Tetradio-Ergasion/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Μαγνητισμός, Ηλεκτρομαγνήτες, Γεννήτριες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Εκτη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σελ 94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βιβλιο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μαθητη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u="sng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3"/>
              </a:rPr>
              <a:t>http://ebooks.edu.gr/ebooks/v/pdf/8547/680/10-0178-02_Fysika_ST-Dimotikou_Vivlio-Mathiti/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Μαγνητισμός, Ηλεκτρομαγνήτες, Γεννήτριες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Πεμπτη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σελ 94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τετραδιο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εργασιων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u="sng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4"/>
              </a:rPr>
              <a:t>http://ebooks.edu.gr/ebooks/v/pdf/8547/628/10-0133-02_Fysika_E-Dimotikou_Tetradio-Ergasion/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Ηλεκτρικά φορτία και ιδιότητες, </a:t>
            </a:r>
            <a:r>
              <a:rPr lang="el-GR" altLang="el-GR" sz="13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ηλεκτρικο</a:t>
            </a:r>
            <a:r>
              <a:rPr lang="el-GR" altLang="el-GR" sz="13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κύκλωμα, </a:t>
            </a:r>
            <a:r>
              <a:rPr lang="el-GR" altLang="el-GR" sz="13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αγωγοι</a:t>
            </a:r>
            <a:r>
              <a:rPr lang="el-GR" altLang="el-GR" sz="13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και μονωτές ηλεκτρικού ρεύματος, ηλεκτροπληξία 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Πεμπτη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σελ 56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βιβλιο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μαθητη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u="sng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5"/>
              </a:rPr>
              <a:t>http://ebooks.edu.gr/ebooks/v/pdf/8547/708/10-0197-02_Fysika_E-Dimotikou_Vivlio-Mathiti/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Ηλεκτρικά φορτία και ιδιότητες, </a:t>
            </a:r>
            <a:r>
              <a:rPr lang="el-GR" altLang="el-GR" sz="1300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ηλεκτρικο</a:t>
            </a:r>
            <a:r>
              <a:rPr lang="el-GR" altLang="el-GR" sz="13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κύκλωμα, </a:t>
            </a:r>
            <a:r>
              <a:rPr lang="el-GR" altLang="el-GR" sz="1300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αγωγοι</a:t>
            </a:r>
            <a:r>
              <a:rPr lang="el-GR" altLang="el-GR" sz="13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και μονωτές ηλεκτρικού ρεύματος, ηλεκτροπληξία </a:t>
            </a:r>
          </a:p>
        </p:txBody>
      </p:sp>
    </p:spTree>
    <p:extLst>
      <p:ext uri="{BB962C8B-B14F-4D97-AF65-F5344CB8AC3E}">
        <p14:creationId xmlns:p14="http://schemas.microsoft.com/office/powerpoint/2010/main" val="3143300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658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Μέρος 3ο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Μαγνητισμος</a:t>
            </a:r>
            <a:r>
              <a:rPr lang="el-GR" dirty="0" smtClean="0"/>
              <a:t>/ Ηλεκτρομαγνητισμός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8792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428000" cy="29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4956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1328"/>
            <a:ext cx="24288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7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763"/>
            <a:ext cx="1908000" cy="3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10953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2432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37" y="3677830"/>
            <a:ext cx="23161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220072" y="4077072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https://www.youtube.com/watch?v=WI0pGk0MMhg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2023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45" y="1327694"/>
            <a:ext cx="258483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0" y="3955991"/>
            <a:ext cx="38385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40" y="4065528"/>
            <a:ext cx="36861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0" y="1412776"/>
            <a:ext cx="2316681" cy="193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>
            <a:off x="2843808" y="2492896"/>
            <a:ext cx="4054119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2195736" y="2636912"/>
            <a:ext cx="423441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Ορθογώνιο 2"/>
          <p:cNvSpPr/>
          <p:nvPr/>
        </p:nvSpPr>
        <p:spPr>
          <a:xfrm>
            <a:off x="6084168" y="197640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https://www.youtube.com/watch?v=HgqOuRIVyhM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9909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έννοια της ενέργειας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phet.colorado.edu/sims/html/energy-forms-and-changes/latest/energy-forms-and-changes_el.html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6868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Μέρος 4ο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Ηλεκτρισμος</a:t>
            </a:r>
            <a:r>
              <a:rPr lang="el-GR" dirty="0" smtClean="0"/>
              <a:t> και το </a:t>
            </a:r>
            <a:r>
              <a:rPr lang="el-GR" dirty="0" err="1" smtClean="0"/>
              <a:t>σωμα</a:t>
            </a:r>
            <a:r>
              <a:rPr lang="el-GR" dirty="0" smtClean="0"/>
              <a:t> μας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0312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Εισαγωγή: Τι </a:t>
            </a:r>
            <a:r>
              <a:rPr lang="el-GR" altLang="el-GR" dirty="0" err="1"/>
              <a:t>δενει</a:t>
            </a:r>
            <a:r>
              <a:rPr lang="el-GR" altLang="el-GR" dirty="0"/>
              <a:t> το </a:t>
            </a:r>
            <a:r>
              <a:rPr lang="el-GR" altLang="el-GR" dirty="0" err="1"/>
              <a:t>δικο</a:t>
            </a:r>
            <a:r>
              <a:rPr lang="el-GR" altLang="el-GR" dirty="0"/>
              <a:t> μας </a:t>
            </a:r>
            <a:r>
              <a:rPr lang="el-GR" altLang="el-GR" dirty="0" err="1"/>
              <a:t>σωμα</a:t>
            </a:r>
            <a:r>
              <a:rPr lang="el-GR" altLang="el-GR" dirty="0"/>
              <a:t>;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www.youtube.com/watch?v=zzP87Zdf9ik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l-GR" altLang="el-GR" dirty="0" smtClean="0"/>
              <a:t>Οι </a:t>
            </a:r>
            <a:r>
              <a:rPr lang="el-GR" altLang="el-GR" dirty="0"/>
              <a:t>αποστάσεις είναι αρκετά μεγάλες (20</a:t>
            </a:r>
            <a:r>
              <a:rPr lang="en-US" altLang="el-GR" dirty="0"/>
              <a:t>nm)</a:t>
            </a:r>
          </a:p>
          <a:p>
            <a:pPr>
              <a:buFont typeface="Wingdings" pitchFamily="2" charset="2"/>
              <a:buNone/>
            </a:pPr>
            <a:r>
              <a:rPr lang="el-GR" altLang="el-GR" dirty="0">
                <a:hlinkClick r:id="rId3"/>
              </a:rPr>
              <a:t>http://en.wikipedia.org/wiki/Desmosome</a:t>
            </a:r>
            <a:r>
              <a:rPr lang="el-GR" altLang="el-GR" dirty="0"/>
              <a:t> </a:t>
            </a:r>
            <a:endParaRPr lang="en-US" altLang="el-GR" dirty="0"/>
          </a:p>
          <a:p>
            <a:pPr>
              <a:buFont typeface="Wingdings" pitchFamily="2" charset="2"/>
              <a:buNone/>
            </a:pPr>
            <a:endParaRPr lang="el-GR" altLang="el-GR" dirty="0"/>
          </a:p>
          <a:p>
            <a:pPr>
              <a:buFont typeface="Wingdings" pitchFamily="2" charset="2"/>
              <a:buNone/>
            </a:pPr>
            <a:r>
              <a:rPr lang="el-GR" altLang="el-GR" dirty="0"/>
              <a:t>Το </a:t>
            </a:r>
            <a:r>
              <a:rPr lang="el-GR" altLang="el-GR" dirty="0" err="1"/>
              <a:t>σωμα</a:t>
            </a:r>
            <a:r>
              <a:rPr lang="el-GR" altLang="el-GR" dirty="0"/>
              <a:t> μας που </a:t>
            </a:r>
            <a:r>
              <a:rPr lang="el-GR" altLang="el-GR" dirty="0" err="1"/>
              <a:t>διαρκως</a:t>
            </a:r>
            <a:r>
              <a:rPr lang="el-GR" altLang="el-GR" dirty="0"/>
              <a:t> </a:t>
            </a:r>
            <a:r>
              <a:rPr lang="el-GR" altLang="el-GR" dirty="0" err="1"/>
              <a:t>αλλαζει</a:t>
            </a:r>
            <a:endParaRPr lang="el-GR" altLang="el-GR" dirty="0"/>
          </a:p>
          <a:p>
            <a:pPr>
              <a:buFont typeface="Wingdings" pitchFamily="2" charset="2"/>
              <a:buNone/>
            </a:pPr>
            <a:r>
              <a:rPr lang="el-GR" altLang="el-GR" dirty="0">
                <a:hlinkClick r:id="rId4"/>
              </a:rPr>
              <a:t>http://vitanetonline.com/forums/1/Thread/1001</a:t>
            </a:r>
            <a:r>
              <a:rPr lang="el-GR" altLang="el-GR" dirty="0"/>
              <a:t> </a:t>
            </a:r>
          </a:p>
          <a:p>
            <a:pPr>
              <a:buFont typeface="Wingdings" pitchFamily="2" charset="2"/>
              <a:buNone/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6646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/>
              <a:t/>
            </a:r>
            <a:br>
              <a:rPr lang="en-US" altLang="el-GR" sz="3200"/>
            </a:br>
            <a:r>
              <a:rPr lang="el-GR" altLang="el-GR" sz="3200"/>
              <a:t>Ηλεκτρισμένα κυτταρα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sz="2400" dirty="0"/>
              <a:t>Τι </a:t>
            </a:r>
            <a:r>
              <a:rPr lang="el-GR" altLang="el-GR" sz="2400" dirty="0" err="1"/>
              <a:t>δενει</a:t>
            </a:r>
            <a:r>
              <a:rPr lang="el-GR" altLang="el-GR" sz="2400" dirty="0"/>
              <a:t> τα </a:t>
            </a:r>
            <a:r>
              <a:rPr lang="el-GR" altLang="el-GR" sz="2400" dirty="0" err="1"/>
              <a:t>κυτταρα</a:t>
            </a:r>
            <a:r>
              <a:rPr lang="el-GR" altLang="el-GR" sz="2400" dirty="0"/>
              <a:t> μας σε μια ενότητα;</a:t>
            </a:r>
          </a:p>
          <a:p>
            <a:pPr>
              <a:buFont typeface="Wingdings" pitchFamily="2" charset="2"/>
              <a:buNone/>
            </a:pPr>
            <a:r>
              <a:rPr lang="el-GR" altLang="el-GR" sz="2400" dirty="0">
                <a:hlinkClick r:id="rId2"/>
              </a:rPr>
              <a:t>http://www.youtube.com/watch?v=KNZpAwjCaxQ</a:t>
            </a:r>
            <a:r>
              <a:rPr lang="el-GR" altLang="el-GR" sz="24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l-GR" altLang="el-GR" sz="2400" dirty="0"/>
              <a:t>Πώς μεταφέρονται ιόντα μέσα και </a:t>
            </a:r>
            <a:r>
              <a:rPr lang="el-GR" altLang="el-GR" sz="2400" dirty="0" err="1"/>
              <a:t>εξω</a:t>
            </a:r>
            <a:r>
              <a:rPr lang="el-GR" altLang="el-GR" sz="2400" dirty="0"/>
              <a:t> από το </a:t>
            </a:r>
            <a:r>
              <a:rPr lang="el-GR" altLang="el-GR" sz="2400" dirty="0" err="1"/>
              <a:t>κυτταρο</a:t>
            </a:r>
            <a:endParaRPr lang="el-GR" altLang="el-GR" sz="2400" dirty="0"/>
          </a:p>
          <a:p>
            <a:pPr>
              <a:buFont typeface="Wingdings" pitchFamily="2" charset="2"/>
              <a:buNone/>
            </a:pPr>
            <a:r>
              <a:rPr lang="el-GR" altLang="el-GR" sz="2400" dirty="0" smtClean="0">
                <a:hlinkClick r:id="rId3"/>
              </a:rPr>
              <a:t>http</a:t>
            </a:r>
            <a:r>
              <a:rPr lang="el-GR" altLang="el-GR" sz="2400" dirty="0">
                <a:hlinkClick r:id="rId3"/>
              </a:rPr>
              <a:t>://www.youtube.com/watch?v=STzOiRqzzL4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)</a:t>
            </a:r>
          </a:p>
          <a:p>
            <a:pPr>
              <a:buFont typeface="Wingdings" pitchFamily="2" charset="2"/>
              <a:buNone/>
            </a:pPr>
            <a:r>
              <a:rPr lang="el-GR" altLang="el-GR" sz="2400" dirty="0" smtClean="0"/>
              <a:t>Ταξίδια ηλεκτρικών </a:t>
            </a:r>
            <a:r>
              <a:rPr lang="el-GR" altLang="el-GR" sz="2400" dirty="0" err="1" smtClean="0"/>
              <a:t>σηματων</a:t>
            </a:r>
            <a:r>
              <a:rPr lang="el-GR" altLang="el-GR" sz="2400" dirty="0" smtClean="0"/>
              <a:t> στα </a:t>
            </a:r>
            <a:r>
              <a:rPr lang="el-GR" altLang="el-GR" sz="2400" dirty="0" err="1" smtClean="0"/>
              <a:t>νευρα</a:t>
            </a:r>
            <a:r>
              <a:rPr lang="el-GR" altLang="el-GR" sz="2400" dirty="0" smtClean="0"/>
              <a:t> μας</a:t>
            </a:r>
          </a:p>
          <a:p>
            <a:pPr>
              <a:buFont typeface="Wingdings" pitchFamily="2" charset="2"/>
              <a:buNone/>
            </a:pPr>
            <a:r>
              <a:rPr lang="en-US" altLang="el-GR" sz="2400" dirty="0">
                <a:hlinkClick r:id="rId4"/>
              </a:rPr>
              <a:t>https://www.youtube.com/watch?v=_</a:t>
            </a:r>
            <a:r>
              <a:rPr lang="en-US" altLang="el-GR" sz="2400" dirty="0" smtClean="0">
                <a:hlinkClick r:id="rId4"/>
              </a:rPr>
              <a:t>3kA7tpJAAQ</a:t>
            </a:r>
            <a:endParaRPr lang="el-GR" altLang="el-GR" sz="2400" dirty="0" smtClean="0"/>
          </a:p>
          <a:p>
            <a:pPr>
              <a:buFont typeface="Wingdings" pitchFamily="2" charset="2"/>
              <a:buNone/>
            </a:pPr>
            <a:r>
              <a:rPr lang="en-US" altLang="el-GR" sz="2400" dirty="0">
                <a:hlinkClick r:id="rId5"/>
              </a:rPr>
              <a:t>https://</a:t>
            </a:r>
            <a:r>
              <a:rPr lang="en-US" altLang="el-GR" sz="2400" dirty="0" smtClean="0">
                <a:hlinkClick r:id="rId5"/>
              </a:rPr>
              <a:t>www.youtube.com/watch?v=Sa1wM750Rvs</a:t>
            </a:r>
            <a:endParaRPr lang="el-GR" altLang="el-GR" sz="2400" dirty="0" smtClean="0"/>
          </a:p>
          <a:p>
            <a:pPr>
              <a:buFont typeface="Wingdings" pitchFamily="2" charset="2"/>
              <a:buNone/>
            </a:pPr>
            <a:r>
              <a:rPr lang="el-GR" altLang="el-GR" sz="2400" dirty="0" smtClean="0"/>
              <a:t>(το </a:t>
            </a:r>
            <a:r>
              <a:rPr lang="el-GR" altLang="el-GR" sz="2400" dirty="0" err="1" smtClean="0"/>
              <a:t>παραμυθι</a:t>
            </a:r>
            <a:r>
              <a:rPr lang="el-GR" altLang="el-GR" sz="2400" dirty="0" smtClean="0"/>
              <a:t> με τη </a:t>
            </a:r>
            <a:r>
              <a:rPr lang="el-GR" altLang="el-GR" sz="2400" dirty="0" err="1" smtClean="0"/>
              <a:t>Φακη</a:t>
            </a:r>
            <a:r>
              <a:rPr lang="el-GR" altLang="el-GR" sz="2400" dirty="0" smtClean="0"/>
              <a:t> παρουσιάζει ένα </a:t>
            </a:r>
            <a:r>
              <a:rPr lang="el-GR" altLang="el-GR" sz="2400" dirty="0" err="1" smtClean="0"/>
              <a:t>κομματι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αυτου</a:t>
            </a:r>
            <a:r>
              <a:rPr lang="el-GR" altLang="el-GR" sz="2400" dirty="0" smtClean="0"/>
              <a:t> του μοντέλου)</a:t>
            </a:r>
          </a:p>
          <a:p>
            <a:pPr>
              <a:buFont typeface="Wingdings" pitchFamily="2" charset="2"/>
              <a:buNone/>
            </a:pPr>
            <a:endParaRPr lang="el-GR" altLang="el-GR" sz="2400" dirty="0"/>
          </a:p>
          <a:p>
            <a:pPr>
              <a:buFont typeface="Wingdings" pitchFamily="2" charset="2"/>
              <a:buNone/>
            </a:pP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7494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Ποιες είναι οι κύριες ιδέες στο </a:t>
            </a:r>
            <a:r>
              <a:rPr lang="el-GR" dirty="0" err="1" smtClean="0"/>
              <a:t>κομματι</a:t>
            </a:r>
            <a:r>
              <a:rPr lang="el-GR" dirty="0" smtClean="0"/>
              <a:t> αυτό;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123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Υπενθύμιση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 err="1" smtClean="0"/>
              <a:t>Καλες</a:t>
            </a:r>
            <a:r>
              <a:rPr lang="el-GR" altLang="el-GR" dirty="0" smtClean="0"/>
              <a:t> σημειώσεις- </a:t>
            </a:r>
            <a:r>
              <a:rPr lang="el-GR" altLang="el-GR" dirty="0" err="1" smtClean="0"/>
              <a:t>σταθερο</a:t>
            </a:r>
            <a:r>
              <a:rPr lang="el-GR" altLang="el-GR" dirty="0" smtClean="0"/>
              <a:t> διάβασμα</a:t>
            </a:r>
          </a:p>
        </p:txBody>
      </p:sp>
      <p:pic>
        <p:nvPicPr>
          <p:cNvPr id="4099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5588"/>
            <a:ext cx="2438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el-GR" dirty="0" smtClean="0"/>
              <a:t>Ηλεκτροπληξία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r>
              <a:rPr lang="el-GR" dirty="0" smtClean="0"/>
              <a:t>Ηλεκτρόλυση στο σώμα μας!</a:t>
            </a:r>
          </a:p>
          <a:p>
            <a:r>
              <a:rPr lang="el-GR" dirty="0" smtClean="0"/>
              <a:t>Ηλεκτρόλυση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www.youtube.com/watch?v=HQ9Fhd7P_HA</a:t>
            </a:r>
            <a:endParaRPr lang="el-GR" dirty="0"/>
          </a:p>
          <a:p>
            <a:endParaRPr lang="el-G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0384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18323"/>
            <a:ext cx="32289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4506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Συνδιάζοντας</a:t>
            </a:r>
            <a:r>
              <a:rPr lang="el-GR" dirty="0" smtClean="0"/>
              <a:t> τις γνώσεις μας: Κυκλώματα + Το ηλεκτρικό μας σώμα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2860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Επικίνδυνα επαγγέλματα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https://www.youtube.com/watch?v=2dqRN0Z7-_o</a:t>
            </a:r>
          </a:p>
          <a:p>
            <a:r>
              <a:rPr lang="el-GR" dirty="0" smtClean="0"/>
              <a:t>Πόση τέχνη </a:t>
            </a:r>
            <a:r>
              <a:rPr lang="el-GR" dirty="0" err="1" smtClean="0"/>
              <a:t>θελει</a:t>
            </a:r>
            <a:r>
              <a:rPr lang="el-GR" dirty="0" smtClean="0"/>
              <a:t> να </a:t>
            </a:r>
            <a:r>
              <a:rPr lang="el-GR" dirty="0" err="1" smtClean="0"/>
              <a:t>παιζεις</a:t>
            </a:r>
            <a:r>
              <a:rPr lang="el-GR" dirty="0" smtClean="0"/>
              <a:t> </a:t>
            </a:r>
            <a:r>
              <a:rPr lang="el-GR" dirty="0" err="1" smtClean="0"/>
              <a:t>διπλα</a:t>
            </a:r>
            <a:r>
              <a:rPr lang="el-GR" dirty="0" smtClean="0"/>
              <a:t> στον </a:t>
            </a:r>
            <a:r>
              <a:rPr lang="el-GR" dirty="0" err="1" smtClean="0"/>
              <a:t>κινδυνο</a:t>
            </a:r>
            <a:r>
              <a:rPr lang="el-GR" dirty="0" smtClean="0"/>
              <a:t>!</a:t>
            </a:r>
          </a:p>
          <a:p>
            <a:r>
              <a:rPr lang="el-GR" dirty="0" smtClean="0"/>
              <a:t>Αυτή η </a:t>
            </a:r>
            <a:r>
              <a:rPr lang="el-GR" dirty="0" err="1" smtClean="0"/>
              <a:t>αρκουδα</a:t>
            </a:r>
            <a:r>
              <a:rPr lang="el-GR" dirty="0" smtClean="0"/>
              <a:t> δεν το </a:t>
            </a:r>
            <a:r>
              <a:rPr lang="el-GR" dirty="0" err="1" smtClean="0"/>
              <a:t>καταλαβαινει</a:t>
            </a:r>
            <a:endParaRPr lang="el-GR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www.youtube.com/watch?v=wtqK2_almJY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6383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</a:t>
            </a:r>
            <a:r>
              <a:rPr lang="el-GR" dirty="0" err="1" smtClean="0"/>
              <a:t>μετα</a:t>
            </a:r>
            <a:r>
              <a:rPr lang="el-GR" dirty="0" smtClean="0"/>
              <a:t> στην ατμόσφαιρα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Αστραπες</a:t>
            </a:r>
            <a:endParaRPr lang="el-GR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https://www.youtube.com/watch?v=lQGFvKAujb8</a:t>
            </a:r>
            <a:endParaRPr lang="el-GR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https://www.youtube.com/watch?v=b1HDQ0orS6s</a:t>
            </a:r>
            <a:endParaRPr lang="el-GR" dirty="0"/>
          </a:p>
          <a:p>
            <a:pPr marL="0" indent="0">
              <a:buNone/>
            </a:pPr>
            <a:r>
              <a:rPr lang="el-GR" dirty="0" err="1" smtClean="0"/>
              <a:t>Ακομα</a:t>
            </a:r>
            <a:r>
              <a:rPr lang="el-GR" dirty="0" smtClean="0"/>
              <a:t> και </a:t>
            </a:r>
            <a:r>
              <a:rPr lang="el-GR" dirty="0" err="1" smtClean="0"/>
              <a:t>σημερα</a:t>
            </a:r>
            <a:r>
              <a:rPr lang="el-GR" dirty="0" smtClean="0"/>
              <a:t> ένα </a:t>
            </a:r>
            <a:r>
              <a:rPr lang="el-GR" dirty="0" err="1" smtClean="0"/>
              <a:t>φαινομενο</a:t>
            </a:r>
            <a:r>
              <a:rPr lang="el-GR" dirty="0" smtClean="0"/>
              <a:t> με αινίγματα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https://www.youtube.com/watch?v=MVQGoSMG4a8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6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Κίνδυνος από κεραυνούς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www.lifo.gr/now/greece/234375/keraynoi-stin-ellada-posoi-anthropoi-exoyn-pethanei-poy-peftoyn-oi-perissoteroi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www.patt.gov.gr/site/index.php?option=com_content&amp;view=article&amp;id=27504:odigies-prostasias-apo-keravnoys&amp;catid=337:2013-06-04-11-49-31&amp;Itemid=375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026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488832" cy="623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3506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θα κάνετε για να ωφεληθείτε πρακτικά;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18067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ΜΕΡΟΣ 5</a:t>
            </a:r>
            <a:r>
              <a:rPr lang="el-GR" baseline="30000" dirty="0" smtClean="0"/>
              <a:t>ο</a:t>
            </a:r>
            <a:r>
              <a:rPr lang="el-GR" dirty="0" smtClean="0"/>
              <a:t>  </a:t>
            </a:r>
            <a:br>
              <a:rPr lang="el-GR" dirty="0" smtClean="0"/>
            </a:br>
            <a:r>
              <a:rPr lang="el-GR" dirty="0" smtClean="0"/>
              <a:t>Σύνοψη και Σχολιασμός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25" y="2243931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780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συνοψίζουν τα βιβλία του Δημοτικού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80312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39" y="1600200"/>
            <a:ext cx="683372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17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Μέρος 1ο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Ηλεκτρισμος</a:t>
            </a:r>
            <a:r>
              <a:rPr lang="el-GR" dirty="0"/>
              <a:t> </a:t>
            </a:r>
            <a:r>
              <a:rPr lang="el-GR" dirty="0" err="1"/>
              <a:t>συντομη</a:t>
            </a:r>
            <a:r>
              <a:rPr lang="el-GR" dirty="0"/>
              <a:t> επανάληψη – σύνδεση με Χημεία (και με ΤΠΕ!)</a:t>
            </a:r>
          </a:p>
        </p:txBody>
      </p:sp>
    </p:spTree>
    <p:extLst>
      <p:ext uri="{BB962C8B-B14F-4D97-AF65-F5344CB8AC3E}">
        <p14:creationId xmlns:p14="http://schemas.microsoft.com/office/powerpoint/2010/main" val="13917028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05" y="1600200"/>
            <a:ext cx="69651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0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Τα βασικά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Θετικά και αρνητικά </a:t>
            </a:r>
            <a:r>
              <a:rPr lang="el-GR" altLang="el-GR" dirty="0" smtClean="0"/>
              <a:t>φορτία</a:t>
            </a:r>
          </a:p>
          <a:p>
            <a:pPr>
              <a:buFont typeface="Wingdings" pitchFamily="2" charset="2"/>
              <a:buNone/>
            </a:pPr>
            <a:r>
              <a:rPr lang="en-US" altLang="el-GR" dirty="0"/>
              <a:t>https://phet.colorado.edu/sims/html/coulombs-law/latest/coulombs-law_el.html</a:t>
            </a:r>
            <a:endParaRPr lang="el-GR" altLang="el-GR" dirty="0"/>
          </a:p>
          <a:p>
            <a:pPr>
              <a:buFont typeface="Wingdings" pitchFamily="2" charset="2"/>
              <a:buNone/>
            </a:pPr>
            <a:endParaRPr lang="el-GR" altLang="el-GR" dirty="0"/>
          </a:p>
          <a:p>
            <a:pPr>
              <a:buFont typeface="Wingdings" pitchFamily="2" charset="2"/>
              <a:buNone/>
            </a:pPr>
            <a:r>
              <a:rPr lang="el-GR" altLang="el-GR" dirty="0" err="1"/>
              <a:t>Φαντασθειτε</a:t>
            </a:r>
            <a:r>
              <a:rPr lang="el-GR" altLang="el-GR" dirty="0"/>
              <a:t> ότι πχ τα θετικά </a:t>
            </a:r>
            <a:r>
              <a:rPr lang="el-GR" altLang="el-GR" dirty="0" err="1"/>
              <a:t>φορτια</a:t>
            </a:r>
            <a:r>
              <a:rPr lang="el-GR" altLang="el-GR" dirty="0"/>
              <a:t> βγάζουν </a:t>
            </a:r>
            <a:r>
              <a:rPr lang="el-GR" altLang="el-GR" dirty="0" err="1"/>
              <a:t>βαθυ</a:t>
            </a:r>
            <a:r>
              <a:rPr lang="el-GR" altLang="el-GR" dirty="0"/>
              <a:t> ήχο και τα αρνητικά ψηλό και ότι καθένα ψάχνει πώς θα </a:t>
            </a:r>
            <a:r>
              <a:rPr lang="el-GR" altLang="el-GR" dirty="0" err="1"/>
              <a:t>κινηθει</a:t>
            </a:r>
            <a:r>
              <a:rPr lang="el-GR" altLang="el-GR" dirty="0"/>
              <a:t> με βάση τον ήχο που ακούει</a:t>
            </a:r>
            <a:r>
              <a:rPr lang="en-US" altLang="el-GR" dirty="0"/>
              <a:t> (</a:t>
            </a:r>
            <a:r>
              <a:rPr lang="en-US" altLang="el-GR" dirty="0" err="1"/>
              <a:t>Kalas</a:t>
            </a:r>
            <a:r>
              <a:rPr lang="en-US" altLang="el-GR" dirty="0"/>
              <a:t>, Don </a:t>
            </a:r>
            <a:r>
              <a:rPr lang="en-US" altLang="el-GR" dirty="0" err="1"/>
              <a:t>Jiovanni</a:t>
            </a:r>
            <a:r>
              <a:rPr lang="en-US" altLang="el-GR" dirty="0"/>
              <a:t>, </a:t>
            </a:r>
            <a:r>
              <a:rPr lang="el-GR" altLang="el-GR" dirty="0"/>
              <a:t>κλπ</a:t>
            </a:r>
            <a:r>
              <a:rPr lang="el-GR" altLang="el-GR" dirty="0" smtClean="0"/>
              <a:t>). Θα </a:t>
            </a:r>
            <a:r>
              <a:rPr lang="el-GR" altLang="el-GR" dirty="0" err="1" smtClean="0"/>
              <a:t>μπορουσατε</a:t>
            </a:r>
            <a:r>
              <a:rPr lang="el-GR" altLang="el-GR" dirty="0" smtClean="0"/>
              <a:t> να φτιάξετε μια ιστορία με βάση αυτό.</a:t>
            </a:r>
            <a:endParaRPr lang="el-GR" altLang="el-GR" dirty="0"/>
          </a:p>
          <a:p>
            <a:pPr>
              <a:buFont typeface="Wingdings" pitchFamily="2" charset="2"/>
              <a:buNone/>
            </a:pPr>
            <a:endParaRPr lang="el-GR" altLang="el-GR" dirty="0" smtClean="0"/>
          </a:p>
          <a:p>
            <a:pPr>
              <a:buFont typeface="Wingdings" pitchFamily="2" charset="2"/>
              <a:buNone/>
            </a:pPr>
            <a:r>
              <a:rPr lang="el-GR" altLang="el-GR" dirty="0" err="1" smtClean="0"/>
              <a:t>Ηλεκτρικο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χοκευ</a:t>
            </a:r>
            <a:r>
              <a:rPr lang="en-US" altLang="el-GR" dirty="0"/>
              <a:t> </a:t>
            </a:r>
            <a:r>
              <a:rPr lang="en-US" altLang="el-GR" dirty="0">
                <a:hlinkClick r:id="rId2"/>
              </a:rPr>
              <a:t>https://</a:t>
            </a:r>
            <a:r>
              <a:rPr lang="en-US" altLang="el-GR" dirty="0" smtClean="0">
                <a:hlinkClick r:id="rId2"/>
              </a:rPr>
              <a:t>phet.colorado.edu/en/simulation/electric-hockey</a:t>
            </a:r>
            <a:endParaRPr lang="el-GR" altLang="el-GR" dirty="0" smtClean="0"/>
          </a:p>
          <a:p>
            <a:pPr>
              <a:buFont typeface="Wingdings" pitchFamily="2" charset="2"/>
              <a:buNone/>
            </a:pPr>
            <a:r>
              <a:rPr lang="el-GR" altLang="el-GR" dirty="0" smtClean="0"/>
              <a:t>(σύνδεση και με τη Μηχανική)</a:t>
            </a:r>
          </a:p>
          <a:p>
            <a:pPr>
              <a:buFont typeface="Wingdings" pitchFamily="2" charset="2"/>
              <a:buNone/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1733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Ξεκινώντας </a:t>
            </a:r>
            <a:r>
              <a:rPr lang="el-GR" dirty="0" smtClean="0"/>
              <a:t>από τις κλίμακές μας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r>
              <a:rPr lang="el-GR" dirty="0" smtClean="0"/>
              <a:t>Μπαλόνι που ηλεκτρίζεται</a:t>
            </a:r>
          </a:p>
          <a:p>
            <a:r>
              <a:rPr lang="en-US" dirty="0"/>
              <a:t>https://phet.colorado.edu/sims/html/balloons-and-static-electricity/latest/balloons-and-static-electricity_el.html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726858" cy="584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75014"/>
            <a:ext cx="22764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65398"/>
            <a:ext cx="19716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94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Mathesis</a:t>
            </a:r>
            <a:r>
              <a:rPr lang="el-GR" dirty="0"/>
              <a:t> «Επιστήμη για όλους</a:t>
            </a:r>
            <a:r>
              <a:rPr lang="el-GR" dirty="0" smtClean="0"/>
              <a:t>.»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Μπορείτε να γραφείτε και να δείτε (ή και να κάνετε) αυτά τα πειράματα στην </a:t>
            </a:r>
            <a:r>
              <a:rPr lang="el-GR" dirty="0" smtClean="0"/>
              <a:t>ηλεκτροστατική</a:t>
            </a:r>
            <a:endParaRPr lang="el-GR" dirty="0" smtClean="0"/>
          </a:p>
          <a:p>
            <a:r>
              <a:rPr lang="en-US" dirty="0"/>
              <a:t>https://mathesis.cup.gr/courses/course-v1:Physics+Eur2.1+20B/courseware/2e53906af1e74989ba8e1ea2b8a3e412/0e073a1d481548f19937305a638357dd/?</a:t>
            </a:r>
            <a:r>
              <a:rPr lang="en-US" dirty="0" smtClean="0"/>
              <a:t>activate_block_id=block-v1%3APhysics%2BEur2.1%2B20B%2Btype%40sequential%2Bblock%400e073a1d481548f19937305a638357dd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457712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7399</TotalTime>
  <Words>1246</Words>
  <Application>Microsoft Office PowerPoint</Application>
  <PresentationFormat>Προβολή στην οθόνη (4:3)</PresentationFormat>
  <Paragraphs>181</Paragraphs>
  <Slides>60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1" baseType="lpstr">
      <vt:lpstr>Θέμα του Office</vt:lpstr>
      <vt:lpstr>ΒΑΣΙΚΕΣ ΕΝΟΙΕΣ ΦΥΣΙΚΩΝ ΕΠΙΣΤΗΜΩΝ</vt:lpstr>
      <vt:lpstr>Προηγούμενη διάλεξη </vt:lpstr>
      <vt:lpstr>ΔΙΑΛΕΞΗ 11</vt:lpstr>
      <vt:lpstr>Ηλεκτρισμός και Μαγνητισμος στα τρέχοντα βιβλία του Δημοτικού</vt:lpstr>
      <vt:lpstr>Υπενθύμιση Καλες σημειώσεις- σταθερο διάβασμα</vt:lpstr>
      <vt:lpstr>Μέρος 1ο</vt:lpstr>
      <vt:lpstr>Τα βασικά</vt:lpstr>
      <vt:lpstr>Ξεκινώντας από τις κλίμακές μας</vt:lpstr>
      <vt:lpstr>Mathesis «Επιστήμη για όλους.»</vt:lpstr>
      <vt:lpstr>Σταση</vt:lpstr>
      <vt:lpstr>Χημεία και ηλεκτρισμός</vt:lpstr>
      <vt:lpstr>Ας κινηθούμε στο χώρο της φαντασιας των Φυσικών (μικροκοσμος)</vt:lpstr>
      <vt:lpstr>Χημικοι δεσμοί</vt:lpstr>
      <vt:lpstr>Κι από εκεί σε τεχνικές εφαρμογές</vt:lpstr>
      <vt:lpstr>Στάση</vt:lpstr>
      <vt:lpstr>Μέρος 2ο</vt:lpstr>
      <vt:lpstr>Ηλεκτρικά κυκλώματα</vt:lpstr>
      <vt:lpstr>Τα κυκλώματα από την πλευρά των δυνάμεων</vt:lpstr>
      <vt:lpstr>Ένα απλο κυκλωμα</vt:lpstr>
      <vt:lpstr>Δυο αντιστάσεις σε σειρά</vt:lpstr>
      <vt:lpstr> Δυο αντιστάσεις παράλληλα</vt:lpstr>
      <vt:lpstr>Παρουσίαση του PowerPoint</vt:lpstr>
      <vt:lpstr>Σταση</vt:lpstr>
      <vt:lpstr>Τα κυκλώματα από την πλευρά της ενέργειας</vt:lpstr>
      <vt:lpstr>Ηλεκτρικά κυκλώματα</vt:lpstr>
      <vt:lpstr>Η περιεργη συμπεριφορά των απλών κυκλωμάτων (1/2)</vt:lpstr>
      <vt:lpstr>Η περιεργη συμπεριφορά των απλών κυκλωμάτων (2/2)</vt:lpstr>
      <vt:lpstr>Τι είναι η πηγή του ηλ ρεύματος</vt:lpstr>
      <vt:lpstr>Ένα μοντέλο για τα απλά κυκλώματα</vt:lpstr>
      <vt:lpstr>Παρουσίαση του PowerPoint</vt:lpstr>
      <vt:lpstr>Παρουσίαση του PowerPoint</vt:lpstr>
      <vt:lpstr>Εφαρμογές του μοντέλου</vt:lpstr>
      <vt:lpstr>Σταση</vt:lpstr>
      <vt:lpstr>Ένα μοντέλο για τα απλά κυκλώματα</vt:lpstr>
      <vt:lpstr>Εφαρμογές του μοντέλου</vt:lpstr>
      <vt:lpstr>Στάση</vt:lpstr>
      <vt:lpstr>Θερμικη αγωγιμότητα και Ηλεκτρική αγωγιμότητα</vt:lpstr>
      <vt:lpstr>Mathesis «Επιστήμη για όλους.»</vt:lpstr>
      <vt:lpstr>Ηλεκτρικα κυκλωματα στην ατμοσφαιρα</vt:lpstr>
      <vt:lpstr>Στάση</vt:lpstr>
      <vt:lpstr>Μέρος 3ο</vt:lpstr>
      <vt:lpstr>Παρουσίαση του PowerPoint</vt:lpstr>
      <vt:lpstr>Παρουσίαση του PowerPoint</vt:lpstr>
      <vt:lpstr>Παρουσίαση του PowerPoint</vt:lpstr>
      <vt:lpstr>Στάση</vt:lpstr>
      <vt:lpstr>Μέρος 4ο</vt:lpstr>
      <vt:lpstr>Εισαγωγή: Τι δενει το δικο μας σωμα;</vt:lpstr>
      <vt:lpstr> Ηλεκτρισμένα κυτταρα</vt:lpstr>
      <vt:lpstr>Στάση</vt:lpstr>
      <vt:lpstr>Ηλεκτροπληξία</vt:lpstr>
      <vt:lpstr>Συνδιάζοντας τις γνώσεις μας: Κυκλώματα + Το ηλεκτρικό μας σώμα</vt:lpstr>
      <vt:lpstr>Επικίνδυνα επαγγέλματα</vt:lpstr>
      <vt:lpstr>Και μετα στην ατμόσφαιρα</vt:lpstr>
      <vt:lpstr>Κίνδυνος από κεραυνούς </vt:lpstr>
      <vt:lpstr>Παρουσίαση του PowerPoint</vt:lpstr>
      <vt:lpstr>Σταση</vt:lpstr>
      <vt:lpstr>ΜΕΡΟΣ 5ο   Σύνοψη και Σχολιασμός</vt:lpstr>
      <vt:lpstr>Πώς συνοψίζουν τα βιβλία του Δημοτικού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ΕΝΟΙΕΣ ΦΥΣΙΚΩΝ ΕΠΙΣΤΗΜΩΝ</dc:title>
  <dc:creator>ΠΤΔΕ</dc:creator>
  <cp:lastModifiedBy>ΠΤΔΕ</cp:lastModifiedBy>
  <cp:revision>423</cp:revision>
  <cp:lastPrinted>2020-12-11T11:35:15Z</cp:lastPrinted>
  <dcterms:created xsi:type="dcterms:W3CDTF">2020-09-21T06:35:47Z</dcterms:created>
  <dcterms:modified xsi:type="dcterms:W3CDTF">2021-01-08T19:31:39Z</dcterms:modified>
</cp:coreProperties>
</file>