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439" r:id="rId3"/>
    <p:sldId id="466" r:id="rId4"/>
    <p:sldId id="467" r:id="rId5"/>
    <p:sldId id="468" r:id="rId6"/>
    <p:sldId id="469" r:id="rId7"/>
    <p:sldId id="470" r:id="rId8"/>
    <p:sldId id="471" r:id="rId9"/>
    <p:sldId id="472" r:id="rId10"/>
    <p:sldId id="473" r:id="rId11"/>
    <p:sldId id="474" r:id="rId12"/>
    <p:sldId id="475" r:id="rId13"/>
    <p:sldId id="477" r:id="rId14"/>
    <p:sldId id="478" r:id="rId15"/>
    <p:sldId id="476" r:id="rId16"/>
    <p:sldId id="479" r:id="rId17"/>
    <p:sldId id="481" r:id="rId18"/>
    <p:sldId id="483" r:id="rId19"/>
    <p:sldId id="489" r:id="rId20"/>
    <p:sldId id="484" r:id="rId21"/>
    <p:sldId id="485" r:id="rId22"/>
    <p:sldId id="490"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7333" autoAdjust="0"/>
  </p:normalViewPr>
  <p:slideViewPr>
    <p:cSldViewPr snapToGrid="0">
      <p:cViewPr>
        <p:scale>
          <a:sx n="70" d="100"/>
          <a:sy n="70" d="100"/>
        </p:scale>
        <p:origin x="-456" y="-16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548" y="23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13969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Η δημιουργία κωνικών πλανισμάτων απαιτεί μεγάλη εμπειρία από το χειριστή. Για την πραγματοποίησή τους απαιτείται το ξυλοτεμάχιο να είναι πλανισμένο – γωνιασμένο. Η διαδικασία που ακολουθείται είναι η ακόλουθη: ο χειριστής απομακρύνει τον προφυλακτήρα και μετακινεί τις τράπεζες εργασίας, έτσι ώστε η μπροστινή να βρίσκεται στο ίδιο ύψος με το ανώτερο σημείο της τροχιάς των μαχαιριών και η πίσω πιο χαμηλά κατά απόσταση α (όση και η απόσταση του άκρου του ξυλοτεμαχίου από την αρχική επιφάνεια). Στην πίσω τράπεζα εργασίας σταθεροποιείται ένας τερματικός οδηγός σε απόσταση από την κεφαλή κατεργασίας ίση με το μήκος των επιθυμητών κωνικών επιφανειών. Ο χειριστής τοποθετεί το ξυλοτεμάχιο με το ένα άκρο του σε επαφή με τον τερματικό οδηγό και κατεβάζει το άλλο με προσοχή στην μπροστινή τράπεζα εργασίας. Μόλις αυτό ακουμπήσει στην τράπεζα, ξεκινάει η κατεργασία. Ο χειριστής με τη βοήθεια προωθητήρια ωθεί προς την κεφαλή το ξυλοτεμάχιο, πιέζοντας πάντα το πίσω άκρο του ξυλοτεμαχίου στην πίσω τράπεζα. Απαραίτητη προϋπόθεση για τη δημιουργία κωνικών πλανισμάτων είναι ένα τμήμα του ξυλοτεμαχίου να μένει ακατέργαστο. Το τμήμα αυτό εάν απαιτείται απομακρύνεται μετά το τέλος των κωνικών πλανισμάτων. Εάν επιθυμούμε κωνικό πλάνισμα σε τμήμα του ξυλοτεμαχίου με τα άκρα ανέπαφα, τοποθετείται τερματικός οδηγός και στην μπροστινή τράπεζα.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Για τη δημιουργία πλανίσματος με στάση, και οι δύο τράπεζες εργασίας θα πρέπει να βρίσκονται χαμηλότερα από το ανώτερο σημείο της περιστροφικής τροχιάς των μαχαιριών της πλάνης. Τοποθετούνται δυο τερματικοί οδηγοί στις τράπεζες εργασίας, σε απόσταση από την κεφαλή κατεργασίας ανάλογη με τη θέση του τμήματος του ξυλοτεμαχίου που θέλουμε να πλανιστεί. Ο χειριστής τοποθετεί το ένα άκρο του ξυλοτεμαχίου στον τερματικό οδηγό της πίσω τράπεζας εργασίας και κατεβάζει το άλλο στην μπροστινή. Καθώς τα μαχαίρια της πλάνης θα αρχίσουν να κατεργάζονται το ξυλοτεμάχιο, ο χειριστής προωθεί το ξυλοτεμάχιο προς την μπροστινή τράπεζα. Όταν ακουμπήσει το μπροστινό άκρο του ξυλοτεμαχίου στον τερματικό οδηγό της μπροστινής τράπεζας, τότε ανασηκώνει το πίσω άκρο του ξυλοτεμαχίου. Το μερικό πλάνισμα μπορεί να πραγματοποιηθεί και στα σημεία επαφής δύο επιφανειών του ξύλου. Σε αυτήν την περίπτωση χρησιμοποιείται ο οδηγός της πλάνης, ο οποίος παίρνει κλίση.</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Για τη δημιουργία πατούρας απομακρύνουμε τον προφυλακτήρα της πλάνης και κατεβάζουμε και τις δυο τράπεζες εργασίας, τόσο κάτω από το ανώτερο σημείο της περιστροφικής τροχιάς των μαχαιριών, όσο είναι το επιθυμητό βάθος της πατούρας. Το ξυλοτεμάχιο που θα χρησιμοποιήσουμε θα πρέπει να είναι πλανισμένο – γωνιασμένο. Ο χειριστής φέρνει σε επαφή το ξυλοτεμάχιο με τον οδηγό της πλάνης και το προωθεί προς την κεφαλή κατεργασίας. Μόλις περάσει όλο το ξυλοτεμάχιο από την κεφαλή κατεργασίας, ολοκληρώνεται η διαδικασία.</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Ο </a:t>
            </a:r>
            <a:r>
              <a:rPr lang="el-GR" dirty="0" err="1" smtClean="0">
                <a:ea typeface="Times New Roman" pitchFamily="18" charset="0"/>
                <a:cs typeface="Arial" pitchFamily="34" charset="0"/>
              </a:rPr>
              <a:t>ξεχονδριστήρας</a:t>
            </a:r>
            <a:r>
              <a:rPr lang="el-GR" dirty="0" smtClean="0">
                <a:ea typeface="Times New Roman" pitchFamily="18" charset="0"/>
                <a:cs typeface="Arial" pitchFamily="34" charset="0"/>
              </a:rPr>
              <a:t> συνοδεύει πάντα το μηχάνημα της πλάνης, διότι δημιουργεί πλανισμένες επιφάνειες και παράλληλες προς τις απέναντί τους. Με την πλάνη πλανίζονται και γωνιάζονται δυο παρακείμενες επιφάνειες του ξυλοτεμαχίου και με τον </a:t>
            </a:r>
            <a:r>
              <a:rPr lang="el-GR" dirty="0" err="1" smtClean="0">
                <a:ea typeface="Times New Roman" pitchFamily="18" charset="0"/>
                <a:cs typeface="Arial" pitchFamily="34" charset="0"/>
              </a:rPr>
              <a:t>ξεχονδριστήρα</a:t>
            </a:r>
            <a:r>
              <a:rPr lang="el-GR" dirty="0" smtClean="0">
                <a:ea typeface="Times New Roman" pitchFamily="18" charset="0"/>
                <a:cs typeface="Arial" pitchFamily="34" charset="0"/>
              </a:rPr>
              <a:t> πλανίζονται παράλληλα προς αυτές οι απέναντι επιφάνειες. Ο </a:t>
            </a:r>
            <a:r>
              <a:rPr lang="el-GR" dirty="0" err="1" smtClean="0">
                <a:ea typeface="Times New Roman" pitchFamily="18" charset="0"/>
                <a:cs typeface="Arial" pitchFamily="34" charset="0"/>
              </a:rPr>
              <a:t>ξεχονδριστήρας</a:t>
            </a:r>
            <a:r>
              <a:rPr lang="el-GR" dirty="0" smtClean="0">
                <a:ea typeface="Times New Roman" pitchFamily="18" charset="0"/>
                <a:cs typeface="Arial" pitchFamily="34" charset="0"/>
              </a:rPr>
              <a:t> είναι μηχάνημα αυτόματης προώθησης. Ο χειριστής δε χρειάζεται να προωθεί το ξυλοτεμάχιο προκειμένου να κατεργαστεί από την κεφαλή της </a:t>
            </a:r>
            <a:r>
              <a:rPr lang="el-GR" dirty="0" err="1" smtClean="0">
                <a:ea typeface="Times New Roman" pitchFamily="18" charset="0"/>
                <a:cs typeface="Arial" pitchFamily="34" charset="0"/>
              </a:rPr>
              <a:t>πλάνισης</a:t>
            </a:r>
            <a:r>
              <a:rPr lang="el-GR" dirty="0" smtClean="0">
                <a:ea typeface="Times New Roman" pitchFamily="18" charset="0"/>
                <a:cs typeface="Arial" pitchFamily="34" charset="0"/>
              </a:rPr>
              <a:t>, αλλά αυτό γίνεται αυτόματα από το μηχάνημα. Για να </a:t>
            </a:r>
            <a:r>
              <a:rPr lang="el-GR" dirty="0" err="1" smtClean="0">
                <a:ea typeface="Times New Roman" pitchFamily="18" charset="0"/>
                <a:cs typeface="Arial" pitchFamily="34" charset="0"/>
              </a:rPr>
              <a:t>ξεχονδριστεί</a:t>
            </a:r>
            <a:r>
              <a:rPr lang="el-GR" dirty="0" smtClean="0">
                <a:ea typeface="Times New Roman" pitchFamily="18" charset="0"/>
                <a:cs typeface="Arial" pitchFamily="34" charset="0"/>
              </a:rPr>
              <a:t> ένα ξυλοτεμάχιο θα πρέπει πρώτα να έχει πλανιστεί – γωνιαστεί στην πλάνη. Εάν το </a:t>
            </a:r>
            <a:r>
              <a:rPr lang="el-GR" dirty="0" err="1" smtClean="0">
                <a:ea typeface="Times New Roman" pitchFamily="18" charset="0"/>
                <a:cs typeface="Arial" pitchFamily="34" charset="0"/>
              </a:rPr>
              <a:t>ξεχονδρίσουμε</a:t>
            </a:r>
            <a:r>
              <a:rPr lang="el-GR" dirty="0" smtClean="0">
                <a:ea typeface="Times New Roman" pitchFamily="18" charset="0"/>
                <a:cs typeface="Arial" pitchFamily="34" charset="0"/>
              </a:rPr>
              <a:t> κατευθείαν το ξυλοτεμάχιο, θα παραχθεί πλανισμένο αλλά όχι γωνιασμένο. </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Είναι προτιμότερο να </a:t>
            </a:r>
            <a:r>
              <a:rPr lang="el-GR" dirty="0" err="1" smtClean="0">
                <a:ea typeface="Times New Roman" pitchFamily="18" charset="0"/>
                <a:cs typeface="Arial" pitchFamily="34" charset="0"/>
              </a:rPr>
              <a:t>ξεφαρδίζεται</a:t>
            </a:r>
            <a:r>
              <a:rPr lang="el-GR" dirty="0" smtClean="0">
                <a:ea typeface="Times New Roman" pitchFamily="18" charset="0"/>
                <a:cs typeface="Arial" pitchFamily="34" charset="0"/>
              </a:rPr>
              <a:t> πρώτα το ξυλοτεμάχιο και κατόπιν να </a:t>
            </a:r>
            <a:r>
              <a:rPr lang="el-GR" dirty="0" err="1" smtClean="0">
                <a:ea typeface="Times New Roman" pitchFamily="18" charset="0"/>
                <a:cs typeface="Arial" pitchFamily="34" charset="0"/>
              </a:rPr>
              <a:t>ξεχονδρίζεται</a:t>
            </a:r>
            <a:r>
              <a:rPr lang="el-GR" dirty="0" smtClean="0">
                <a:ea typeface="Times New Roman" pitchFamily="18" charset="0"/>
                <a:cs typeface="Arial" pitchFamily="34" charset="0"/>
              </a:rPr>
              <a:t>, διότι αποφεύγουμε να έχουμε μειωμένη τη μικρή επιφάνεια στήριξης του ξυλοτεμαχίου. Εάν το ξυλοτεμάχιο απαιτεί μεγάλο βάθος κατεργασίας, τότε το </a:t>
            </a:r>
            <a:r>
              <a:rPr lang="el-GR" dirty="0" err="1" smtClean="0">
                <a:ea typeface="Times New Roman" pitchFamily="18" charset="0"/>
                <a:cs typeface="Arial" pitchFamily="34" charset="0"/>
              </a:rPr>
              <a:t>ξεχόνδρισμα</a:t>
            </a:r>
            <a:r>
              <a:rPr lang="el-GR" dirty="0" smtClean="0">
                <a:ea typeface="Times New Roman" pitchFamily="18" charset="0"/>
                <a:cs typeface="Arial" pitchFamily="34" charset="0"/>
              </a:rPr>
              <a:t> του θα πρέπει να γίνεται σταδιακά. Κανονίζουμε το </a:t>
            </a:r>
            <a:r>
              <a:rPr lang="el-GR" dirty="0" err="1" smtClean="0">
                <a:ea typeface="Times New Roman" pitchFamily="18" charset="0"/>
                <a:cs typeface="Arial" pitchFamily="34" charset="0"/>
              </a:rPr>
              <a:t>ξεχονδρισμα</a:t>
            </a:r>
            <a:r>
              <a:rPr lang="el-GR" dirty="0" smtClean="0">
                <a:ea typeface="Times New Roman" pitchFamily="18" charset="0"/>
                <a:cs typeface="Arial" pitchFamily="34" charset="0"/>
              </a:rPr>
              <a:t> έτσι ώστε την τελευταία φορά που θα περάσει από τον </a:t>
            </a:r>
            <a:r>
              <a:rPr lang="el-GR" dirty="0" err="1" smtClean="0">
                <a:ea typeface="Times New Roman" pitchFamily="18" charset="0"/>
                <a:cs typeface="Arial" pitchFamily="34" charset="0"/>
              </a:rPr>
              <a:t>ξεχονδριστήρα</a:t>
            </a:r>
            <a:r>
              <a:rPr lang="el-GR" dirty="0" smtClean="0">
                <a:ea typeface="Times New Roman" pitchFamily="18" charset="0"/>
                <a:cs typeface="Arial" pitchFamily="34" charset="0"/>
              </a:rPr>
              <a:t>, να αφαιρεθεί 0,5-1,0 </a:t>
            </a:r>
            <a:r>
              <a:rPr lang="en-US" dirty="0" smtClean="0">
                <a:ea typeface="Times New Roman" pitchFamily="18" charset="0"/>
                <a:cs typeface="Arial" pitchFamily="34" charset="0"/>
              </a:rPr>
              <a:t>mm</a:t>
            </a:r>
            <a:r>
              <a:rPr lang="el-GR" dirty="0" smtClean="0">
                <a:ea typeface="Times New Roman" pitchFamily="18" charset="0"/>
                <a:cs typeface="Arial" pitchFamily="34" charset="0"/>
              </a:rPr>
              <a:t> ξύλου. Εάν </a:t>
            </a:r>
            <a:r>
              <a:rPr lang="el-GR" dirty="0" err="1" smtClean="0">
                <a:ea typeface="Times New Roman" pitchFamily="18" charset="0"/>
                <a:cs typeface="Arial" pitchFamily="34" charset="0"/>
              </a:rPr>
              <a:t>ξεχονδρίζουμε</a:t>
            </a:r>
            <a:r>
              <a:rPr lang="el-GR" dirty="0" smtClean="0">
                <a:ea typeface="Times New Roman" pitchFamily="18" charset="0"/>
                <a:cs typeface="Arial" pitchFamily="34" charset="0"/>
              </a:rPr>
              <a:t> πολλά </a:t>
            </a:r>
            <a:r>
              <a:rPr lang="el-GR" dirty="0" err="1" smtClean="0">
                <a:ea typeface="Times New Roman" pitchFamily="18" charset="0"/>
                <a:cs typeface="Arial" pitchFamily="34" charset="0"/>
              </a:rPr>
              <a:t>ξυλοτεμάχια</a:t>
            </a:r>
            <a:r>
              <a:rPr lang="el-GR" dirty="0" smtClean="0">
                <a:ea typeface="Times New Roman" pitchFamily="18" charset="0"/>
                <a:cs typeface="Arial" pitchFamily="34" charset="0"/>
              </a:rPr>
              <a:t> μικρού μήκος, θα πρέπει αυτά να </a:t>
            </a:r>
            <a:r>
              <a:rPr lang="el-GR" dirty="0" err="1" smtClean="0">
                <a:ea typeface="Times New Roman" pitchFamily="18" charset="0"/>
                <a:cs typeface="Arial" pitchFamily="34" charset="0"/>
              </a:rPr>
              <a:t>ξεχονδρίζονται</a:t>
            </a:r>
            <a:r>
              <a:rPr lang="el-GR" dirty="0" smtClean="0">
                <a:ea typeface="Times New Roman" pitchFamily="18" charset="0"/>
                <a:cs typeface="Arial" pitchFamily="34" charset="0"/>
              </a:rPr>
              <a:t> το ένα πίσω από το άλλο, για να μη σφηνώσει κάποιο μέσα στο μηχάνημα και διακοπεί η συνεχόμενη κατεργασία τους. Για να κατεργαστεί το τελευταίο χρησιμοποιούμε ένα βοηθητικό ξύλο μικρότερου πάχους με το οποίο το ωθούμε.   </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cs typeface="Arial" pitchFamily="34" charset="0"/>
              </a:rPr>
              <a:t>Με τις </a:t>
            </a:r>
            <a:r>
              <a:rPr lang="el-GR" dirty="0" err="1" smtClean="0">
                <a:cs typeface="Arial" pitchFamily="34" charset="0"/>
              </a:rPr>
              <a:t>ραμποτέζες</a:t>
            </a:r>
            <a:r>
              <a:rPr lang="el-GR" dirty="0" smtClean="0">
                <a:cs typeface="Arial" pitchFamily="34" charset="0"/>
              </a:rPr>
              <a:t> δεν μπορούν να κατεργαστούν οι εγκάρσιες επιφάνειες (</a:t>
            </a:r>
            <a:r>
              <a:rPr lang="el-GR" dirty="0" err="1" smtClean="0">
                <a:cs typeface="Arial" pitchFamily="34" charset="0"/>
              </a:rPr>
              <a:t>σόκορα</a:t>
            </a:r>
            <a:r>
              <a:rPr lang="el-GR" dirty="0" smtClean="0">
                <a:cs typeface="Arial" pitchFamily="34" charset="0"/>
              </a:rPr>
              <a:t>) της πριστής ξυλείας. Τα μηχανήματα αυτά χρησιμοποιούνται για αρχική κατεργασία </a:t>
            </a:r>
            <a:r>
              <a:rPr lang="el-GR" dirty="0" err="1" smtClean="0">
                <a:cs typeface="Arial" pitchFamily="34" charset="0"/>
              </a:rPr>
              <a:t>πριστών</a:t>
            </a:r>
            <a:r>
              <a:rPr lang="el-GR" dirty="0" smtClean="0">
                <a:cs typeface="Arial" pitchFamily="34" charset="0"/>
              </a:rPr>
              <a:t> σκελετών σε μονάδες κατασκευών (πόρτες, παράθυρα, σκελετά επίπλων) καθώς και για την παραγωγή κάθε είδους μορφοποιημένης πριστής ξυλείας (κορνίζες, ξυλεία επενδύσεως – </a:t>
            </a:r>
            <a:r>
              <a:rPr lang="el-GR" dirty="0" err="1" smtClean="0">
                <a:cs typeface="Arial" pitchFamily="34" charset="0"/>
              </a:rPr>
              <a:t>ραμποτέ</a:t>
            </a:r>
            <a:r>
              <a:rPr lang="el-GR" dirty="0" smtClean="0">
                <a:cs typeface="Arial" pitchFamily="34" charset="0"/>
              </a:rPr>
              <a:t>, παρκέτα, κλπ.).</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Το βήμα δίνεται από τον τύπο: </a:t>
            </a:r>
          </a:p>
          <a:p>
            <a:pPr algn="ctr"/>
            <a:r>
              <a:rPr lang="en-US" b="1" dirty="0" err="1" smtClean="0"/>
              <a:t>Sz</a:t>
            </a:r>
            <a:r>
              <a:rPr lang="en-US" b="1" dirty="0" smtClean="0"/>
              <a:t> = (V x 1000)/(n x Z)</a:t>
            </a:r>
            <a:endParaRPr lang="el-GR" b="1" dirty="0" smtClean="0"/>
          </a:p>
          <a:p>
            <a:pPr algn="just"/>
            <a:r>
              <a:rPr lang="el-GR" dirty="0" smtClean="0"/>
              <a:t> Όπου, </a:t>
            </a:r>
          </a:p>
          <a:p>
            <a:pPr algn="just"/>
            <a:r>
              <a:rPr lang="en-US" dirty="0" err="1" smtClean="0"/>
              <a:t>Sz</a:t>
            </a:r>
            <a:r>
              <a:rPr lang="el-GR" dirty="0" smtClean="0"/>
              <a:t> = το βήμα της </a:t>
            </a:r>
            <a:r>
              <a:rPr lang="el-GR" dirty="0" err="1" smtClean="0"/>
              <a:t>πλάνισης</a:t>
            </a:r>
            <a:r>
              <a:rPr lang="el-GR" dirty="0" smtClean="0"/>
              <a:t> (</a:t>
            </a:r>
            <a:r>
              <a:rPr lang="en-US" dirty="0" smtClean="0"/>
              <a:t>mm</a:t>
            </a:r>
            <a:r>
              <a:rPr lang="el-GR" dirty="0" smtClean="0"/>
              <a:t>)</a:t>
            </a:r>
            <a:endParaRPr lang="el-GR" dirty="0" smtClean="0"/>
          </a:p>
          <a:p>
            <a:pPr algn="just"/>
            <a:r>
              <a:rPr lang="en-US" dirty="0" smtClean="0"/>
              <a:t>V</a:t>
            </a:r>
            <a:r>
              <a:rPr lang="el-GR" dirty="0" smtClean="0"/>
              <a:t> = η ταχύτητα τροφοδοσίας (</a:t>
            </a:r>
            <a:r>
              <a:rPr lang="en-US" dirty="0" smtClean="0"/>
              <a:t>m</a:t>
            </a:r>
            <a:r>
              <a:rPr lang="el-GR" dirty="0" smtClean="0"/>
              <a:t>/</a:t>
            </a:r>
            <a:r>
              <a:rPr lang="en-US" dirty="0" smtClean="0"/>
              <a:t>min</a:t>
            </a:r>
            <a:r>
              <a:rPr lang="el-GR" dirty="0" smtClean="0"/>
              <a:t>)</a:t>
            </a:r>
            <a:endParaRPr lang="el-GR" dirty="0" smtClean="0"/>
          </a:p>
          <a:p>
            <a:pPr algn="just"/>
            <a:r>
              <a:rPr lang="en-US" dirty="0" smtClean="0"/>
              <a:t>n</a:t>
            </a:r>
            <a:r>
              <a:rPr lang="el-GR" dirty="0" smtClean="0"/>
              <a:t> = η ταχύτητα περιστροφής των μαχαιριών (στροφές ανά λεπτό</a:t>
            </a:r>
            <a:r>
              <a:rPr lang="el-GR" dirty="0" smtClean="0"/>
              <a:t>)</a:t>
            </a:r>
            <a:endParaRPr lang="el-GR" dirty="0" smtClean="0"/>
          </a:p>
          <a:p>
            <a:pPr algn="just"/>
            <a:r>
              <a:rPr lang="el-GR" dirty="0" smtClean="0"/>
              <a:t>Ζ = ο αριθμός των </a:t>
            </a:r>
            <a:r>
              <a:rPr lang="el-GR" dirty="0" smtClean="0"/>
              <a:t>μαχαιριών</a:t>
            </a:r>
            <a:endParaRPr lang="el-GR" dirty="0" smtClean="0"/>
          </a:p>
          <a:p>
            <a:pPr algn="just"/>
            <a:r>
              <a:rPr lang="el-GR" dirty="0" smtClean="0"/>
              <a:t> </a:t>
            </a:r>
          </a:p>
          <a:p>
            <a:pPr algn="just"/>
            <a:r>
              <a:rPr lang="el-GR" dirty="0" smtClean="0"/>
              <a:t>Όσο μεγαλύτερη είναι η ταχύτητα τροφοδοσίας τόσο μεγαλύτερο είναι το βήμα. Όσο αυξάνεται η ταχύτητα περιστροφής και ο αριθμός των μαχαιριών τόσο μειώνεται το βήμα. </a:t>
            </a:r>
          </a:p>
          <a:p>
            <a:pPr lvl="0" indent="114300" algn="just" eaLnBrk="0" fontAlgn="base" hangingPunct="0">
              <a:spcBef>
                <a:spcPct val="0"/>
              </a:spcBef>
              <a:spcAft>
                <a:spcPct val="0"/>
              </a:spcAft>
              <a:tabLst>
                <a:tab pos="685800" algn="l"/>
              </a:tabLst>
            </a:pPr>
            <a:endParaRPr lang="el-GR" dirty="0" smtClean="0">
              <a:solidFill>
                <a:srgbClr val="FF0000"/>
              </a:solidFill>
              <a:cs typeface="Arial" pitchFamily="34" charset="0"/>
            </a:endParaRPr>
          </a:p>
          <a:p>
            <a:pPr algn="just"/>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Η ακριβής θέση των κεφαλών ρυθμίζεται κατά τέτοιο τρόπο, ώστε κάθε πλευρά του </a:t>
            </a:r>
            <a:r>
              <a:rPr lang="el-GR" dirty="0" err="1" smtClean="0">
                <a:ea typeface="Times New Roman" pitchFamily="18" charset="0"/>
                <a:cs typeface="Arial" pitchFamily="34" charset="0"/>
              </a:rPr>
              <a:t>πριστού</a:t>
            </a:r>
            <a:r>
              <a:rPr lang="el-GR" dirty="0" smtClean="0">
                <a:ea typeface="Times New Roman" pitchFamily="18" charset="0"/>
                <a:cs typeface="Arial" pitchFamily="34" charset="0"/>
              </a:rPr>
              <a:t> να περάσει από μια κεφαλή. Συγκεκριμένα, ρυθμίζεται η απόσταση των δύο οριζόντιων κεφαλών έτσι ώστε να είναι ίση με το τελικό πάχος της πριστής ξυλείας και η απόσταση των δύο κατακόρυφων κεφαλών έτσι ώστε να είναι ίση με το τελικό πλάτος της πριστής ξυλείας. Αφού πραγματοποιηθούν οι ρυθμίσεις, ο χειριστής τροφοδοτεί ένα </a:t>
            </a:r>
            <a:r>
              <a:rPr lang="el-GR" dirty="0" err="1" smtClean="0">
                <a:ea typeface="Times New Roman" pitchFamily="18" charset="0"/>
                <a:cs typeface="Arial" pitchFamily="34" charset="0"/>
              </a:rPr>
              <a:t>ένα</a:t>
            </a:r>
            <a:r>
              <a:rPr lang="el-GR" dirty="0" smtClean="0">
                <a:ea typeface="Times New Roman" pitchFamily="18" charset="0"/>
                <a:cs typeface="Arial" pitchFamily="34" charset="0"/>
              </a:rPr>
              <a:t> τα </a:t>
            </a:r>
            <a:r>
              <a:rPr lang="el-GR" dirty="0" err="1" smtClean="0">
                <a:ea typeface="Times New Roman" pitchFamily="18" charset="0"/>
                <a:cs typeface="Arial" pitchFamily="34" charset="0"/>
              </a:rPr>
              <a:t>πριστά</a:t>
            </a:r>
            <a:r>
              <a:rPr lang="el-GR" dirty="0" smtClean="0">
                <a:ea typeface="Times New Roman" pitchFamily="18" charset="0"/>
                <a:cs typeface="Arial" pitchFamily="34" charset="0"/>
              </a:rPr>
              <a:t> στην είσοδο του μηχανήματος. Κάθε </a:t>
            </a:r>
            <a:r>
              <a:rPr lang="el-GR" dirty="0" err="1" smtClean="0">
                <a:ea typeface="Times New Roman" pitchFamily="18" charset="0"/>
                <a:cs typeface="Arial" pitchFamily="34" charset="0"/>
              </a:rPr>
              <a:t>πριστό</a:t>
            </a:r>
            <a:r>
              <a:rPr lang="el-GR" dirty="0" smtClean="0">
                <a:ea typeface="Times New Roman" pitchFamily="18" charset="0"/>
                <a:cs typeface="Arial" pitchFamily="34" charset="0"/>
              </a:rPr>
              <a:t>, καθώς προωθείται αυτόματα, περνάει διαδοχικά από τις κεφαλές κατεργασίας και εξέρχεται από το μηχάνημα κατεργασμένο σε όλες τις αξονικές πλευρές του.</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Αν επιδιώκουμε μια πολύ καλή ποιότητα επιφάνειας (π.χ. στην περίπτωση κατασκευής ενός επίπλου), τότε το βήμα πρέπει να είναι πολύ μικρό. Εάν η ποιότητα της πλανισμένης επιφάνειας δεν είναι τόσο σημαντικός παράγοντας (π.χ. στην περίπτωση ξυλείας κατασκευών), μπορεί να επιλεγεί ένα μεγαλύτερο βήμα. Για καλής ποιότητας επιφάνειες, το βήμα θα πρέπει να κυμαίνεται από 1,5 </a:t>
            </a:r>
            <a:r>
              <a:rPr lang="en-US" dirty="0" smtClean="0"/>
              <a:t>mm</a:t>
            </a:r>
            <a:r>
              <a:rPr lang="el-GR" dirty="0" smtClean="0"/>
              <a:t> έως 1,7 </a:t>
            </a:r>
            <a:r>
              <a:rPr lang="en-US" dirty="0" smtClean="0"/>
              <a:t>mm</a:t>
            </a:r>
            <a:r>
              <a:rPr lang="el-GR" dirty="0" smtClean="0"/>
              <a:t>. Αν πλανίζουμε με μικρό βήμα, πετυχαίνουμε καλύτερη ποιότητα επιφάνειας αλλά τα μαχαίρια της πλάνης φθείρονται γρηγορότερα. Για καλής ποιότητας επιφάνειες, το βάθος τομής πρέπει να είναι μικρότερο από 0,005 </a:t>
            </a:r>
            <a:r>
              <a:rPr lang="en-US" dirty="0" smtClean="0"/>
              <a:t>mm</a:t>
            </a:r>
            <a:r>
              <a:rPr lang="el-GR" dirty="0" smtClean="0"/>
              <a:t>. Με βάθος τομής 0,005 – 0,015 </a:t>
            </a:r>
            <a:r>
              <a:rPr lang="en-US" dirty="0" smtClean="0"/>
              <a:t>mm</a:t>
            </a:r>
            <a:r>
              <a:rPr lang="el-GR" dirty="0" smtClean="0"/>
              <a:t> επιτυγχάνουμε μέσης ποιότητας επιφάνειες, ενώ με βάθος τομής μεγαλύτερο από 0,015 </a:t>
            </a:r>
            <a:r>
              <a:rPr lang="en-US" dirty="0" smtClean="0"/>
              <a:t>mm</a:t>
            </a:r>
            <a:r>
              <a:rPr lang="el-GR" dirty="0" smtClean="0"/>
              <a:t> η ποιότητα των επιφανειών είναι χαμηλή και κατάλληλη μόνο για οικοδομική ξυλεία.</a:t>
            </a:r>
            <a:endParaRPr lang="el-GR" b="1" dirty="0" smtClean="0"/>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Οι πλανισμένες – γωνιασμένες επιφάνειες του ξύλου θα αποτελέσουν τις επιφάνειες αναφοράς, από τις οποίες με τη βοήθεια του </a:t>
            </a:r>
            <a:r>
              <a:rPr lang="el-GR" dirty="0" err="1" smtClean="0"/>
              <a:t>ξεχονδριστήρα</a:t>
            </a:r>
            <a:r>
              <a:rPr lang="el-GR" dirty="0" smtClean="0"/>
              <a:t> θα παραχθούν παράλληλες προς τις πρώτες πλανισμένες επιφάνειες. Σε μεγάλες επιχειρήσεις η πλάνη και ο </a:t>
            </a:r>
            <a:r>
              <a:rPr lang="el-GR" dirty="0" err="1" smtClean="0"/>
              <a:t>ξεχονδριστήρας</a:t>
            </a:r>
            <a:r>
              <a:rPr lang="el-GR" dirty="0" smtClean="0"/>
              <a:t> αντικαθίστανται από τη </a:t>
            </a:r>
            <a:r>
              <a:rPr lang="el-GR" dirty="0" err="1" smtClean="0"/>
              <a:t>ραμποτέζα</a:t>
            </a:r>
            <a:r>
              <a:rPr lang="el-GR" dirty="0" smtClean="0"/>
              <a:t>. </a:t>
            </a:r>
          </a:p>
          <a:p>
            <a:pPr algn="just"/>
            <a:r>
              <a:rPr lang="el-GR" dirty="0" smtClean="0"/>
              <a:t>Πριν από την έναρξη της λειτουργίας της πλάνης ελέγχουμε εάν οι τράπεζες εργασίας είναι στη σωστή θέση. Η πίσω τράπεζα ανεβοκατεβαίνει και ορίζει με αυτόν τον τρόπο το βάθος πλανίσματος. </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Όση υψομετρική διάφορα υπάρχει ανάμεσα στο ανώτερο σημείο της κυκλικής τροχιάς των μαχαιριών της πλάνης και στην επιφάνεια της πίσω τράπεζας, τόσο θα είναι και το βάθος πλανίσματος. Για το σκοπό αυτό στις σύγχρονες πλάνες υπάρχει </a:t>
            </a:r>
            <a:r>
              <a:rPr lang="el-GR" dirty="0" err="1" smtClean="0">
                <a:ea typeface="Times New Roman" pitchFamily="18" charset="0"/>
                <a:cs typeface="Arial" pitchFamily="34" charset="0"/>
              </a:rPr>
              <a:t>μικρομετρικός</a:t>
            </a:r>
            <a:r>
              <a:rPr lang="el-GR" dirty="0" smtClean="0">
                <a:ea typeface="Times New Roman" pitchFamily="18" charset="0"/>
                <a:cs typeface="Arial" pitchFamily="34" charset="0"/>
              </a:rPr>
              <a:t> δείκτης που δείχνει πόσο κατεβασμένη είναι η πίσω τράπεζα εργασίας σε σχέση με το ανώτερο επίπεδο της τροχιάς των μαχαιριών.</a:t>
            </a:r>
          </a:p>
          <a:p>
            <a:pPr algn="just"/>
            <a:r>
              <a:rPr lang="el-GR" dirty="0" smtClean="0"/>
              <a:t>Η μπροστινή τράπεζα εργασίας επίσης ανεβοκατεβαίνει διότι θα πρέπει να βρίσκεται στο ίδιο επίπεδο με το ανώτερο σημείο της τροχιάς περιστροφής των μαχαιριών. </a:t>
            </a:r>
          </a:p>
          <a:p>
            <a:pPr algn="just"/>
            <a:r>
              <a:rPr lang="el-GR" dirty="0" smtClean="0"/>
              <a:t>Εάν η μπροστινή τράπεζα δε ρυθμιστεί σωστά, θα υπάρξουν τα ακόλουθα προβλήματα:</a:t>
            </a:r>
          </a:p>
          <a:p>
            <a:pPr marL="93663" lvl="0" indent="-93663" algn="just">
              <a:buFont typeface="Arial" pitchFamily="34" charset="0"/>
              <a:buChar char="•"/>
            </a:pPr>
            <a:r>
              <a:rPr lang="el-GR" dirty="0" smtClean="0"/>
              <a:t> Εάν τοποθετηθεί κάτω από το ανώτερο επίπεδο της τροχιάς περιστροφής των μαχαιριών, τότε το ξύλο κατά τη διάρκεια της κατεργασίας του θα κινείται με αστάθεια και λίγο πριν το τέλος (περίπου 5</a:t>
            </a:r>
            <a:r>
              <a:rPr lang="en-US" dirty="0" smtClean="0"/>
              <a:t>cm</a:t>
            </a:r>
            <a:r>
              <a:rPr lang="el-GR" dirty="0" smtClean="0"/>
              <a:t>) θα </a:t>
            </a:r>
            <a:r>
              <a:rPr lang="en-US" dirty="0" smtClean="0"/>
              <a:t>“</a:t>
            </a:r>
            <a:r>
              <a:rPr lang="el-GR" dirty="0" smtClean="0"/>
              <a:t>πέσει</a:t>
            </a:r>
            <a:r>
              <a:rPr lang="en-US" dirty="0" smtClean="0"/>
              <a:t>”</a:t>
            </a:r>
            <a:r>
              <a:rPr lang="el-GR" dirty="0" smtClean="0"/>
              <a:t> </a:t>
            </a:r>
            <a:r>
              <a:rPr lang="el-GR" dirty="0" smtClean="0"/>
              <a:t>απότομα στην μπροστινή τράπεζα και θα αποκτήσει έως το τελείωμά του ένα βαθύ πλάνισμα.</a:t>
            </a:r>
          </a:p>
          <a:p>
            <a:pPr marL="93663" lvl="0" indent="-93663" algn="just">
              <a:buFont typeface="Arial" pitchFamily="34" charset="0"/>
              <a:buChar char="•"/>
            </a:pPr>
            <a:r>
              <a:rPr lang="el-GR" dirty="0" smtClean="0"/>
              <a:t> Εάν τοποθετηθεί πολύ πιο πάνω από το ανώτερο επίπεδο της τροχιάς περιστροφής των μαχαιριών, τότε το ξύλο δε θα μπορεί να κινηθεί προς τη μπροστινή τράπεζα και θα χτυπάει στην αρχή της μπροστινής τράπεζας.</a:t>
            </a:r>
          </a:p>
          <a:p>
            <a:pPr marL="93663" lvl="0" indent="-93663" algn="just">
              <a:buFont typeface="Arial" pitchFamily="34" charset="0"/>
              <a:buChar char="•"/>
            </a:pPr>
            <a:r>
              <a:rPr lang="el-GR" dirty="0" smtClean="0"/>
              <a:t> Εάν τοποθετηθεί λίγο πιο πάνω από το ανώτερο επίπεδο της τροχιάς περιστροφής των μαχαιριών, τότε το ξύλο θα ξεκινήσει να πλανίζεται, αλλά μόλις ακουμπήσει λόγω βάρους και πίεσης στην μπροστινή τράπεζα, θα ανασηκωθεί από πίσω και δε θα μπορέσει να πλανιστεί στο υπόλοιπο μήκος του.</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Ο χειριστής απομακρύνει οτιδήποτε υπάρχει επάνω στην πλάνη και μετακινεί με τη βοήθεια </a:t>
            </a:r>
            <a:r>
              <a:rPr lang="el-GR" dirty="0" err="1" smtClean="0">
                <a:ea typeface="Times New Roman" pitchFamily="18" charset="0"/>
                <a:cs typeface="Arial" pitchFamily="34" charset="0"/>
              </a:rPr>
              <a:t>χειροκοχλιών</a:t>
            </a:r>
            <a:r>
              <a:rPr lang="el-GR" dirty="0" smtClean="0">
                <a:ea typeface="Times New Roman" pitchFamily="18" charset="0"/>
                <a:cs typeface="Arial" pitchFamily="34" charset="0"/>
              </a:rPr>
              <a:t> τις δύο τράπεζες στις ακριβείς τους θέσεις. Η υψομετρική διαφορά της πίσω τράπεζας με το ανωτέρω σημείο της περιστροφικής τροχιάς των μαχαιριών, υποδηλώνει το βάθος πλανίσματος. Η μπροστινή τράπεζα θα πρέπει να βρίσκεται στο ίδιο επίπεδο με το ανώτερο σημείο των μαχαιριών. Ρυθμίζεται ο προφυλακτήρας στη σωστή του θέση και τίθεται σε λειτουργία το μηχάνημα. Ο χειριστής τοποθετεί το ξυλοτεμάχιο με την πλατιά του επιφάνεια στην πίσω τράπεζα εργασίας και ωθεί το ξυλοτεμάχιο προς την κεφαλή πλανίσματος (Α). Το ξυλοτεμάχιο θα πρέπει να τοποθετηθεί με τέτοια φορά ώστε η κατεύθυνση των ινών του να συμπίπτει με τη φορά περιστροφής των μαχαιριών. Τα χέρια του χειριστή θα πρέπει να βρίσκονται επάνω στην επιφάνεια του ξύλου και όχι σε κάποια πλαϊνή. Με την ώθηση το ξύλο πλανίζεται πάνω από τον περιστρεφόμενο κύλινδρο και καθώς εξέρχεται ακουμπάει στην μπροστινή τράπεζα. Ο χειριστής περνάει το αριστερό του χέρι στην μπροστινή τράπεζα και πιέζει πλέον εκεί το ξύλο (Β). Όταν περάσει όλη η επιφάνεια από την κεφαλή </a:t>
            </a:r>
            <a:r>
              <a:rPr lang="el-GR" dirty="0" err="1" smtClean="0">
                <a:ea typeface="Times New Roman" pitchFamily="18" charset="0"/>
                <a:cs typeface="Arial" pitchFamily="34" charset="0"/>
              </a:rPr>
              <a:t>πλάνισης</a:t>
            </a:r>
            <a:r>
              <a:rPr lang="el-GR" dirty="0" smtClean="0">
                <a:ea typeface="Times New Roman" pitchFamily="18" charset="0"/>
                <a:cs typeface="Arial" pitchFamily="34" charset="0"/>
              </a:rPr>
              <a:t>, τότε ολοκληρώνεται η </a:t>
            </a:r>
            <a:r>
              <a:rPr lang="el-GR" dirty="0" err="1" smtClean="0">
                <a:ea typeface="Times New Roman" pitchFamily="18" charset="0"/>
                <a:cs typeface="Arial" pitchFamily="34" charset="0"/>
              </a:rPr>
              <a:t>πλάνιση</a:t>
            </a:r>
            <a:r>
              <a:rPr lang="el-GR" dirty="0" smtClean="0">
                <a:ea typeface="Times New Roman" pitchFamily="18" charset="0"/>
                <a:cs typeface="Arial" pitchFamily="34" charset="0"/>
              </a:rPr>
              <a:t>. Με αυτήν τη διαδικασία πλανίζεται η πλατιά επιφάνεια του ξυλοτεμαχίου (</a:t>
            </a:r>
            <a:r>
              <a:rPr lang="el-GR" dirty="0" err="1" smtClean="0">
                <a:ea typeface="Times New Roman" pitchFamily="18" charset="0"/>
                <a:cs typeface="Arial" pitchFamily="34" charset="0"/>
              </a:rPr>
              <a:t>πλανιά</a:t>
            </a:r>
            <a:r>
              <a:rPr lang="el-GR" dirty="0" smtClean="0">
                <a:ea typeface="Times New Roman" pitchFamily="18" charset="0"/>
                <a:cs typeface="Arial" pitchFamily="34" charset="0"/>
              </a:rPr>
              <a:t>). </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Ο χειριστής τοποθετεί τον οδηγό σε κάθετη προς τις τράπεζες εργασίας θέση και ελέγχει την </a:t>
            </a:r>
            <a:r>
              <a:rPr lang="el-GR" dirty="0" err="1" smtClean="0">
                <a:ea typeface="Times New Roman" pitchFamily="18" charset="0"/>
                <a:cs typeface="Arial" pitchFamily="34" charset="0"/>
              </a:rPr>
              <a:t>καθετότητα</a:t>
            </a:r>
            <a:r>
              <a:rPr lang="el-GR" dirty="0" smtClean="0">
                <a:ea typeface="Times New Roman" pitchFamily="18" charset="0"/>
                <a:cs typeface="Arial" pitchFamily="34" charset="0"/>
              </a:rPr>
              <a:t> του οδηγού με τη γωνιά. Κατεβάζει τον προφυλακτήρα για να καλύψει την κεφαλή, αφήνοντας ελεύθερο μόνο το τμήμα της που απαιτείται για την κατεργασία. Τοποθετεί το ξυλοτεμάχιο στην πίσω τράπεζα εργασίας με την πλανισμένη επιφάνεια σε επαφή με τον οδηγό. Προωθεί το ξυλοτεμάχιο προς την κεφαλή πλανίσματος με την ίδια διαδικασία που πραγματοποιήθηκε το πλάνισμα της προηγούμενης επιφάνειας. Μόλις περάσει όλο το ξυλοτεμάχιο από την κεφαλή πλανίσματος θα έχει πλανιστεί και σε μια επιφάνεια του, η οποία θα είναι κάθετη προς την πρώτη (γωνιά).</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Για να πραγματοποιήσουμε λοξά πλανίσματα θα πρέπει να δώσουμε κλίση στον οδηγό της πλάνης. Η κλίση του οδηγού ελέγχεται με βάση την κλίμακα που διαθέτει ο οδηγός, ενώ για μεγαλύτερη ακρίβεια χρησιμοποιείται γωνιόμετρο. Για να πραγματοποιηθούν λοξά πλανίσματα, το ξυλοτεμάχιο θα πρέπει να είναι πλανισμένο – γωνιασμένο – </a:t>
            </a:r>
            <a:r>
              <a:rPr lang="el-GR" dirty="0" err="1" smtClean="0"/>
              <a:t>ξεχονδρισμένο</a:t>
            </a:r>
            <a:r>
              <a:rPr lang="el-GR" dirty="0" smtClean="0"/>
              <a:t>. Με την ίδια διαδικασία που ακολούθησε ο χειριστής για το γώνιασμα του ξύλου, πραγματοποιείται και το λοξό πλάνισμα. Το λοξό πλάνισμα επιτυγχάνεται με πολλά περάσματα του ξύλου από την κεφαλή </a:t>
            </a:r>
            <a:r>
              <a:rPr lang="el-GR" dirty="0" err="1" smtClean="0"/>
              <a:t>πλάνισης</a:t>
            </a:r>
            <a:r>
              <a:rPr lang="el-GR" dirty="0" smtClean="0"/>
              <a:t>. Πρώτα δημιουργείται μερικό λοξό πλάνισμα και μετά από συνεχιζόμενα πλανίσματα το ολικό λοξό πλάνισμα.</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1542197" y="3084993"/>
            <a:ext cx="9103057"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3.4. </a:t>
            </a:r>
          </a:p>
          <a:p>
            <a:pPr algn="ctr"/>
            <a:r>
              <a:rPr lang="el-GR" sz="2400" b="1" dirty="0" smtClean="0">
                <a:solidFill>
                  <a:srgbClr val="FF0000"/>
                </a:solidFill>
              </a:rPr>
              <a:t>Πλάνισμα ξύλου με πλάνη</a:t>
            </a:r>
            <a:r>
              <a:rPr lang="en-US" sz="2400" b="1" dirty="0" smtClean="0">
                <a:solidFill>
                  <a:srgbClr val="FF0000"/>
                </a:solidFill>
              </a:rPr>
              <a:t>, </a:t>
            </a:r>
            <a:r>
              <a:rPr lang="el-GR" sz="2400" b="1" dirty="0" smtClean="0">
                <a:solidFill>
                  <a:srgbClr val="FF0000"/>
                </a:solidFill>
              </a:rPr>
              <a:t>ξεχονδριστήρα</a:t>
            </a:r>
            <a:r>
              <a:rPr lang="en-US" sz="2400" b="1" dirty="0" smtClean="0">
                <a:solidFill>
                  <a:srgbClr val="FF0000"/>
                </a:solidFill>
              </a:rPr>
              <a:t> </a:t>
            </a:r>
            <a:r>
              <a:rPr lang="el-GR" sz="2400" b="1" dirty="0" smtClean="0">
                <a:solidFill>
                  <a:srgbClr val="FF0000"/>
                </a:solidFill>
              </a:rPr>
              <a:t>και ραμποτέζα</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734589" y="851654"/>
            <a:ext cx="2527808"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Κωνικό πλάνισμα</a:t>
            </a:r>
            <a:endParaRPr lang="el-GR" sz="2000" i="1" dirty="0" smtClean="0">
              <a:cs typeface="Arial"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85966" y="5713912"/>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84993" name="Rectangle 1"/>
          <p:cNvSpPr>
            <a:spLocks noChangeArrowheads="1"/>
          </p:cNvSpPr>
          <p:nvPr/>
        </p:nvSpPr>
        <p:spPr bwMode="auto">
          <a:xfrm>
            <a:off x="368490" y="1686047"/>
            <a:ext cx="1112292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την πλάνη μπορούν να πραγματοποιηθούν κωνικά πλανίσματα σε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τα οποία αποκτούν λοξές κατά μήκος επιφάνειες. Το κωνικό πλάνισμα μπορεί να πραγματοποιηθεί σε όλο το μήκος του ξύλου ή σε τμήμα αυτού.</a:t>
            </a:r>
            <a:endParaRPr kumimoji="0" lang="el-GR" sz="3200" i="0" u="none" strike="noStrike" cap="none" normalizeH="0" baseline="0" dirty="0" smtClean="0">
              <a:ln>
                <a:noFill/>
              </a:ln>
              <a:solidFill>
                <a:schemeClr val="tx1"/>
              </a:solidFill>
              <a:effectLst/>
              <a:cs typeface="Arial" pitchFamily="34" charset="0"/>
            </a:endParaRPr>
          </a:p>
        </p:txBody>
      </p:sp>
      <p:grpSp>
        <p:nvGrpSpPr>
          <p:cNvPr id="84994" name="Group 2"/>
          <p:cNvGrpSpPr>
            <a:grpSpLocks/>
          </p:cNvGrpSpPr>
          <p:nvPr/>
        </p:nvGrpSpPr>
        <p:grpSpPr bwMode="auto">
          <a:xfrm>
            <a:off x="493143" y="3534771"/>
            <a:ext cx="4925018" cy="2197858"/>
            <a:chOff x="2517" y="3060"/>
            <a:chExt cx="6480" cy="2340"/>
          </a:xfrm>
        </p:grpSpPr>
        <p:sp>
          <p:nvSpPr>
            <p:cNvPr id="84995" name="Rectangle 3"/>
            <p:cNvSpPr>
              <a:spLocks noChangeArrowheads="1"/>
            </p:cNvSpPr>
            <p:nvPr/>
          </p:nvSpPr>
          <p:spPr bwMode="auto">
            <a:xfrm>
              <a:off x="2517" y="3060"/>
              <a:ext cx="6480" cy="23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84996" name="Group 4"/>
            <p:cNvGrpSpPr>
              <a:grpSpLocks/>
            </p:cNvGrpSpPr>
            <p:nvPr/>
          </p:nvGrpSpPr>
          <p:grpSpPr bwMode="auto">
            <a:xfrm>
              <a:off x="2877" y="3600"/>
              <a:ext cx="6120" cy="1440"/>
              <a:chOff x="2877" y="3420"/>
              <a:chExt cx="6120" cy="1440"/>
            </a:xfrm>
          </p:grpSpPr>
          <p:grpSp>
            <p:nvGrpSpPr>
              <p:cNvPr id="84997" name="Group 5"/>
              <p:cNvGrpSpPr>
                <a:grpSpLocks noChangeAspect="1"/>
              </p:cNvGrpSpPr>
              <p:nvPr/>
            </p:nvGrpSpPr>
            <p:grpSpPr bwMode="auto">
              <a:xfrm>
                <a:off x="2877" y="3420"/>
                <a:ext cx="5400" cy="1296"/>
                <a:chOff x="1077" y="3420"/>
                <a:chExt cx="9000" cy="2160"/>
              </a:xfrm>
            </p:grpSpPr>
            <p:grpSp>
              <p:nvGrpSpPr>
                <p:cNvPr id="84998" name="Group 6"/>
                <p:cNvGrpSpPr>
                  <a:grpSpLocks noChangeAspect="1"/>
                </p:cNvGrpSpPr>
                <p:nvPr/>
              </p:nvGrpSpPr>
              <p:grpSpPr bwMode="auto">
                <a:xfrm>
                  <a:off x="1077" y="3420"/>
                  <a:ext cx="9000" cy="2160"/>
                  <a:chOff x="2517" y="10260"/>
                  <a:chExt cx="7020" cy="2160"/>
                </a:xfrm>
              </p:grpSpPr>
              <p:grpSp>
                <p:nvGrpSpPr>
                  <p:cNvPr id="84999" name="Group 7"/>
                  <p:cNvGrpSpPr>
                    <a:grpSpLocks noChangeAspect="1"/>
                  </p:cNvGrpSpPr>
                  <p:nvPr/>
                </p:nvGrpSpPr>
                <p:grpSpPr bwMode="auto">
                  <a:xfrm>
                    <a:off x="2517" y="10260"/>
                    <a:ext cx="7020" cy="2160"/>
                    <a:chOff x="2517" y="10260"/>
                    <a:chExt cx="7020" cy="2160"/>
                  </a:xfrm>
                </p:grpSpPr>
                <p:sp>
                  <p:nvSpPr>
                    <p:cNvPr id="85000" name="Line 8"/>
                    <p:cNvSpPr>
                      <a:spLocks noChangeAspect="1" noChangeShapeType="1"/>
                    </p:cNvSpPr>
                    <p:nvPr/>
                  </p:nvSpPr>
                  <p:spPr bwMode="auto">
                    <a:xfrm>
                      <a:off x="2517" y="10620"/>
                      <a:ext cx="18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1" name="Line 9"/>
                    <p:cNvSpPr>
                      <a:spLocks noChangeAspect="1" noChangeShapeType="1"/>
                    </p:cNvSpPr>
                    <p:nvPr/>
                  </p:nvSpPr>
                  <p:spPr bwMode="auto">
                    <a:xfrm>
                      <a:off x="4317" y="10620"/>
                      <a:ext cx="432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2" name="Line 10"/>
                    <p:cNvSpPr>
                      <a:spLocks noChangeAspect="1" noChangeShapeType="1"/>
                    </p:cNvSpPr>
                    <p:nvPr/>
                  </p:nvSpPr>
                  <p:spPr bwMode="auto">
                    <a:xfrm>
                      <a:off x="2517" y="10620"/>
                      <a:ext cx="0" cy="18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3" name="Line 11"/>
                    <p:cNvSpPr>
                      <a:spLocks noChangeAspect="1" noChangeShapeType="1"/>
                    </p:cNvSpPr>
                    <p:nvPr/>
                  </p:nvSpPr>
                  <p:spPr bwMode="auto">
                    <a:xfrm>
                      <a:off x="2517" y="12420"/>
                      <a:ext cx="18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4" name="Line 12"/>
                    <p:cNvSpPr>
                      <a:spLocks noChangeAspect="1" noChangeShapeType="1"/>
                    </p:cNvSpPr>
                    <p:nvPr/>
                  </p:nvSpPr>
                  <p:spPr bwMode="auto">
                    <a:xfrm flipV="1">
                      <a:off x="4317" y="11880"/>
                      <a:ext cx="432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5" name="Line 13"/>
                    <p:cNvSpPr>
                      <a:spLocks noChangeAspect="1" noChangeShapeType="1"/>
                    </p:cNvSpPr>
                    <p:nvPr/>
                  </p:nvSpPr>
                  <p:spPr bwMode="auto">
                    <a:xfrm>
                      <a:off x="8637" y="1116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6" name="Line 14"/>
                    <p:cNvSpPr>
                      <a:spLocks noChangeAspect="1" noChangeShapeType="1"/>
                    </p:cNvSpPr>
                    <p:nvPr/>
                  </p:nvSpPr>
                  <p:spPr bwMode="auto">
                    <a:xfrm flipV="1">
                      <a:off x="4317" y="10260"/>
                      <a:ext cx="90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7" name="Line 15"/>
                    <p:cNvSpPr>
                      <a:spLocks noChangeAspect="1" noChangeShapeType="1"/>
                    </p:cNvSpPr>
                    <p:nvPr/>
                  </p:nvSpPr>
                  <p:spPr bwMode="auto">
                    <a:xfrm flipV="1">
                      <a:off x="2517" y="10260"/>
                      <a:ext cx="90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8" name="Line 16"/>
                    <p:cNvSpPr>
                      <a:spLocks noChangeAspect="1" noChangeShapeType="1"/>
                    </p:cNvSpPr>
                    <p:nvPr/>
                  </p:nvSpPr>
                  <p:spPr bwMode="auto">
                    <a:xfrm>
                      <a:off x="5217" y="10260"/>
                      <a:ext cx="432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09" name="Line 17"/>
                    <p:cNvSpPr>
                      <a:spLocks noChangeAspect="1" noChangeShapeType="1"/>
                    </p:cNvSpPr>
                    <p:nvPr/>
                  </p:nvSpPr>
                  <p:spPr bwMode="auto">
                    <a:xfrm>
                      <a:off x="3417" y="10260"/>
                      <a:ext cx="18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0" name="Line 18"/>
                    <p:cNvSpPr>
                      <a:spLocks noChangeAspect="1" noChangeShapeType="1"/>
                    </p:cNvSpPr>
                    <p:nvPr/>
                  </p:nvSpPr>
                  <p:spPr bwMode="auto">
                    <a:xfrm>
                      <a:off x="4317" y="10620"/>
                      <a:ext cx="0" cy="18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1" name="Line 19"/>
                    <p:cNvSpPr>
                      <a:spLocks noChangeAspect="1" noChangeShapeType="1"/>
                    </p:cNvSpPr>
                    <p:nvPr/>
                  </p:nvSpPr>
                  <p:spPr bwMode="auto">
                    <a:xfrm flipV="1">
                      <a:off x="8637" y="10800"/>
                      <a:ext cx="90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2" name="Line 20"/>
                    <p:cNvSpPr>
                      <a:spLocks noChangeAspect="1" noChangeShapeType="1"/>
                    </p:cNvSpPr>
                    <p:nvPr/>
                  </p:nvSpPr>
                  <p:spPr bwMode="auto">
                    <a:xfrm>
                      <a:off x="9537" y="1080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3" name="Line 21"/>
                    <p:cNvSpPr>
                      <a:spLocks noChangeAspect="1" noChangeShapeType="1"/>
                    </p:cNvSpPr>
                    <p:nvPr/>
                  </p:nvSpPr>
                  <p:spPr bwMode="auto">
                    <a:xfrm flipV="1">
                      <a:off x="8637" y="11520"/>
                      <a:ext cx="90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85014" name="Group 22"/>
                  <p:cNvGrpSpPr>
                    <a:grpSpLocks noChangeAspect="1"/>
                  </p:cNvGrpSpPr>
                  <p:nvPr/>
                </p:nvGrpSpPr>
                <p:grpSpPr bwMode="auto">
                  <a:xfrm>
                    <a:off x="2523" y="10275"/>
                    <a:ext cx="6930" cy="1875"/>
                    <a:chOff x="2520" y="10275"/>
                    <a:chExt cx="6930" cy="1875"/>
                  </a:xfrm>
                </p:grpSpPr>
                <p:sp>
                  <p:nvSpPr>
                    <p:cNvPr id="85015" name="Freeform 23"/>
                    <p:cNvSpPr>
                      <a:spLocks noChangeAspect="1"/>
                    </p:cNvSpPr>
                    <p:nvPr/>
                  </p:nvSpPr>
                  <p:spPr bwMode="auto">
                    <a:xfrm>
                      <a:off x="2535" y="10785"/>
                      <a:ext cx="2970" cy="180"/>
                    </a:xfrm>
                    <a:custGeom>
                      <a:avLst/>
                      <a:gdLst/>
                      <a:ahLst/>
                      <a:cxnLst>
                        <a:cxn ang="0">
                          <a:pos x="0" y="180"/>
                        </a:cxn>
                        <a:cxn ang="0">
                          <a:pos x="1170" y="135"/>
                        </a:cxn>
                        <a:cxn ang="0">
                          <a:pos x="1635" y="75"/>
                        </a:cxn>
                        <a:cxn ang="0">
                          <a:pos x="2970" y="0"/>
                        </a:cxn>
                      </a:cxnLst>
                      <a:rect l="0" t="0" r="r" b="b"/>
                      <a:pathLst>
                        <a:path w="2970" h="180">
                          <a:moveTo>
                            <a:pt x="0" y="180"/>
                          </a:moveTo>
                          <a:cubicBezTo>
                            <a:pt x="390" y="150"/>
                            <a:pt x="780" y="165"/>
                            <a:pt x="1170" y="135"/>
                          </a:cubicBezTo>
                          <a:cubicBezTo>
                            <a:pt x="1326" y="123"/>
                            <a:pt x="1479" y="91"/>
                            <a:pt x="1635" y="75"/>
                          </a:cubicBezTo>
                          <a:cubicBezTo>
                            <a:pt x="2079" y="31"/>
                            <a:pt x="2524" y="0"/>
                            <a:pt x="297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6" name="Freeform 24"/>
                    <p:cNvSpPr>
                      <a:spLocks noChangeAspect="1"/>
                    </p:cNvSpPr>
                    <p:nvPr/>
                  </p:nvSpPr>
                  <p:spPr bwMode="auto">
                    <a:xfrm>
                      <a:off x="2520" y="10950"/>
                      <a:ext cx="4320" cy="435"/>
                    </a:xfrm>
                    <a:custGeom>
                      <a:avLst/>
                      <a:gdLst/>
                      <a:ahLst/>
                      <a:cxnLst>
                        <a:cxn ang="0">
                          <a:pos x="0" y="435"/>
                        </a:cxn>
                        <a:cxn ang="0">
                          <a:pos x="420" y="375"/>
                        </a:cxn>
                        <a:cxn ang="0">
                          <a:pos x="675" y="360"/>
                        </a:cxn>
                        <a:cxn ang="0">
                          <a:pos x="945" y="300"/>
                        </a:cxn>
                        <a:cxn ang="0">
                          <a:pos x="1125" y="270"/>
                        </a:cxn>
                        <a:cxn ang="0">
                          <a:pos x="2280" y="270"/>
                        </a:cxn>
                        <a:cxn ang="0">
                          <a:pos x="2610" y="210"/>
                        </a:cxn>
                        <a:cxn ang="0">
                          <a:pos x="3015" y="135"/>
                        </a:cxn>
                        <a:cxn ang="0">
                          <a:pos x="3375" y="90"/>
                        </a:cxn>
                        <a:cxn ang="0">
                          <a:pos x="4320" y="0"/>
                        </a:cxn>
                      </a:cxnLst>
                      <a:rect l="0" t="0" r="r" b="b"/>
                      <a:pathLst>
                        <a:path w="4320" h="435">
                          <a:moveTo>
                            <a:pt x="0" y="435"/>
                          </a:moveTo>
                          <a:cubicBezTo>
                            <a:pt x="114" y="359"/>
                            <a:pt x="300" y="382"/>
                            <a:pt x="420" y="375"/>
                          </a:cubicBezTo>
                          <a:cubicBezTo>
                            <a:pt x="505" y="370"/>
                            <a:pt x="590" y="365"/>
                            <a:pt x="675" y="360"/>
                          </a:cubicBezTo>
                          <a:cubicBezTo>
                            <a:pt x="764" y="338"/>
                            <a:pt x="855" y="317"/>
                            <a:pt x="945" y="300"/>
                          </a:cubicBezTo>
                          <a:cubicBezTo>
                            <a:pt x="1005" y="289"/>
                            <a:pt x="1125" y="270"/>
                            <a:pt x="1125" y="270"/>
                          </a:cubicBezTo>
                          <a:cubicBezTo>
                            <a:pt x="1683" y="290"/>
                            <a:pt x="1592" y="295"/>
                            <a:pt x="2280" y="270"/>
                          </a:cubicBezTo>
                          <a:cubicBezTo>
                            <a:pt x="2391" y="266"/>
                            <a:pt x="2502" y="232"/>
                            <a:pt x="2610" y="210"/>
                          </a:cubicBezTo>
                          <a:cubicBezTo>
                            <a:pt x="2744" y="183"/>
                            <a:pt x="2880" y="162"/>
                            <a:pt x="3015" y="135"/>
                          </a:cubicBezTo>
                          <a:cubicBezTo>
                            <a:pt x="3134" y="111"/>
                            <a:pt x="3256" y="110"/>
                            <a:pt x="3375" y="90"/>
                          </a:cubicBezTo>
                          <a:cubicBezTo>
                            <a:pt x="3692" y="37"/>
                            <a:pt x="3991" y="0"/>
                            <a:pt x="432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7" name="Freeform 25"/>
                    <p:cNvSpPr>
                      <a:spLocks noChangeAspect="1"/>
                    </p:cNvSpPr>
                    <p:nvPr/>
                  </p:nvSpPr>
                  <p:spPr bwMode="auto">
                    <a:xfrm>
                      <a:off x="2520" y="11160"/>
                      <a:ext cx="5937" cy="645"/>
                    </a:xfrm>
                    <a:custGeom>
                      <a:avLst/>
                      <a:gdLst/>
                      <a:ahLst/>
                      <a:cxnLst>
                        <a:cxn ang="0">
                          <a:pos x="0" y="690"/>
                        </a:cxn>
                        <a:cxn ang="0">
                          <a:pos x="1320" y="615"/>
                        </a:cxn>
                        <a:cxn ang="0">
                          <a:pos x="1845" y="540"/>
                        </a:cxn>
                        <a:cxn ang="0">
                          <a:pos x="1905" y="525"/>
                        </a:cxn>
                        <a:cxn ang="0">
                          <a:pos x="2070" y="510"/>
                        </a:cxn>
                        <a:cxn ang="0">
                          <a:pos x="2175" y="465"/>
                        </a:cxn>
                        <a:cxn ang="0">
                          <a:pos x="2640" y="390"/>
                        </a:cxn>
                        <a:cxn ang="0">
                          <a:pos x="3315" y="330"/>
                        </a:cxn>
                        <a:cxn ang="0">
                          <a:pos x="4260" y="270"/>
                        </a:cxn>
                        <a:cxn ang="0">
                          <a:pos x="4590" y="195"/>
                        </a:cxn>
                        <a:cxn ang="0">
                          <a:pos x="4950" y="90"/>
                        </a:cxn>
                        <a:cxn ang="0">
                          <a:pos x="5520" y="30"/>
                        </a:cxn>
                        <a:cxn ang="0">
                          <a:pos x="5745" y="0"/>
                        </a:cxn>
                      </a:cxnLst>
                      <a:rect l="0" t="0" r="r" b="b"/>
                      <a:pathLst>
                        <a:path w="5745" h="690">
                          <a:moveTo>
                            <a:pt x="0" y="690"/>
                          </a:moveTo>
                          <a:cubicBezTo>
                            <a:pt x="441" y="661"/>
                            <a:pt x="879" y="630"/>
                            <a:pt x="1320" y="615"/>
                          </a:cubicBezTo>
                          <a:cubicBezTo>
                            <a:pt x="1495" y="571"/>
                            <a:pt x="1665" y="553"/>
                            <a:pt x="1845" y="540"/>
                          </a:cubicBezTo>
                          <a:cubicBezTo>
                            <a:pt x="1865" y="535"/>
                            <a:pt x="1885" y="528"/>
                            <a:pt x="1905" y="525"/>
                          </a:cubicBezTo>
                          <a:cubicBezTo>
                            <a:pt x="1960" y="518"/>
                            <a:pt x="2016" y="521"/>
                            <a:pt x="2070" y="510"/>
                          </a:cubicBezTo>
                          <a:cubicBezTo>
                            <a:pt x="2107" y="503"/>
                            <a:pt x="2138" y="474"/>
                            <a:pt x="2175" y="465"/>
                          </a:cubicBezTo>
                          <a:cubicBezTo>
                            <a:pt x="2330" y="426"/>
                            <a:pt x="2481" y="403"/>
                            <a:pt x="2640" y="390"/>
                          </a:cubicBezTo>
                          <a:cubicBezTo>
                            <a:pt x="2776" y="345"/>
                            <a:pt x="3158" y="342"/>
                            <a:pt x="3315" y="330"/>
                          </a:cubicBezTo>
                          <a:cubicBezTo>
                            <a:pt x="3633" y="305"/>
                            <a:pt x="3939" y="281"/>
                            <a:pt x="4260" y="270"/>
                          </a:cubicBezTo>
                          <a:cubicBezTo>
                            <a:pt x="4372" y="254"/>
                            <a:pt x="4481" y="225"/>
                            <a:pt x="4590" y="195"/>
                          </a:cubicBezTo>
                          <a:cubicBezTo>
                            <a:pt x="4714" y="161"/>
                            <a:pt x="4822" y="108"/>
                            <a:pt x="4950" y="90"/>
                          </a:cubicBezTo>
                          <a:cubicBezTo>
                            <a:pt x="5085" y="45"/>
                            <a:pt x="5385" y="37"/>
                            <a:pt x="5520" y="30"/>
                          </a:cubicBezTo>
                          <a:cubicBezTo>
                            <a:pt x="5585" y="22"/>
                            <a:pt x="5678" y="0"/>
                            <a:pt x="574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8" name="Freeform 26"/>
                    <p:cNvSpPr>
                      <a:spLocks noChangeAspect="1"/>
                    </p:cNvSpPr>
                    <p:nvPr/>
                  </p:nvSpPr>
                  <p:spPr bwMode="auto">
                    <a:xfrm>
                      <a:off x="2535" y="11880"/>
                      <a:ext cx="5934" cy="270"/>
                    </a:xfrm>
                    <a:custGeom>
                      <a:avLst/>
                      <a:gdLst/>
                      <a:ahLst/>
                      <a:cxnLst>
                        <a:cxn ang="0">
                          <a:pos x="0" y="270"/>
                        </a:cxn>
                        <a:cxn ang="0">
                          <a:pos x="750" y="225"/>
                        </a:cxn>
                        <a:cxn ang="0">
                          <a:pos x="990" y="150"/>
                        </a:cxn>
                        <a:cxn ang="0">
                          <a:pos x="2550" y="120"/>
                        </a:cxn>
                        <a:cxn ang="0">
                          <a:pos x="3390" y="45"/>
                        </a:cxn>
                        <a:cxn ang="0">
                          <a:pos x="3600" y="0"/>
                        </a:cxn>
                        <a:cxn ang="0">
                          <a:pos x="5190" y="15"/>
                        </a:cxn>
                        <a:cxn ang="0">
                          <a:pos x="5580" y="30"/>
                        </a:cxn>
                        <a:cxn ang="0">
                          <a:pos x="5715" y="60"/>
                        </a:cxn>
                      </a:cxnLst>
                      <a:rect l="0" t="0" r="r" b="b"/>
                      <a:pathLst>
                        <a:path w="5934" h="270">
                          <a:moveTo>
                            <a:pt x="0" y="270"/>
                          </a:moveTo>
                          <a:cubicBezTo>
                            <a:pt x="246" y="229"/>
                            <a:pt x="502" y="233"/>
                            <a:pt x="750" y="225"/>
                          </a:cubicBezTo>
                          <a:cubicBezTo>
                            <a:pt x="822" y="207"/>
                            <a:pt x="917" y="165"/>
                            <a:pt x="990" y="150"/>
                          </a:cubicBezTo>
                          <a:cubicBezTo>
                            <a:pt x="1500" y="48"/>
                            <a:pt x="2030" y="126"/>
                            <a:pt x="2550" y="120"/>
                          </a:cubicBezTo>
                          <a:cubicBezTo>
                            <a:pt x="2830" y="92"/>
                            <a:pt x="3109" y="67"/>
                            <a:pt x="3390" y="45"/>
                          </a:cubicBezTo>
                          <a:cubicBezTo>
                            <a:pt x="3560" y="11"/>
                            <a:pt x="3491" y="27"/>
                            <a:pt x="3600" y="0"/>
                          </a:cubicBezTo>
                          <a:cubicBezTo>
                            <a:pt x="4130" y="5"/>
                            <a:pt x="4660" y="7"/>
                            <a:pt x="5190" y="15"/>
                          </a:cubicBezTo>
                          <a:cubicBezTo>
                            <a:pt x="5320" y="17"/>
                            <a:pt x="5450" y="19"/>
                            <a:pt x="5580" y="30"/>
                          </a:cubicBezTo>
                          <a:cubicBezTo>
                            <a:pt x="5934" y="61"/>
                            <a:pt x="5631" y="60"/>
                            <a:pt x="5715" y="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19" name="Freeform 27"/>
                    <p:cNvSpPr>
                      <a:spLocks noChangeAspect="1"/>
                    </p:cNvSpPr>
                    <p:nvPr/>
                  </p:nvSpPr>
                  <p:spPr bwMode="auto">
                    <a:xfrm>
                      <a:off x="2790" y="10420"/>
                      <a:ext cx="2790" cy="335"/>
                    </a:xfrm>
                    <a:custGeom>
                      <a:avLst/>
                      <a:gdLst/>
                      <a:ahLst/>
                      <a:cxnLst>
                        <a:cxn ang="0">
                          <a:pos x="2790" y="335"/>
                        </a:cxn>
                        <a:cxn ang="0">
                          <a:pos x="2565" y="290"/>
                        </a:cxn>
                        <a:cxn ang="0">
                          <a:pos x="2205" y="155"/>
                        </a:cxn>
                        <a:cxn ang="0">
                          <a:pos x="1545" y="140"/>
                        </a:cxn>
                        <a:cxn ang="0">
                          <a:pos x="735" y="65"/>
                        </a:cxn>
                        <a:cxn ang="0">
                          <a:pos x="0" y="110"/>
                        </a:cxn>
                      </a:cxnLst>
                      <a:rect l="0" t="0" r="r" b="b"/>
                      <a:pathLst>
                        <a:path w="2790" h="335">
                          <a:moveTo>
                            <a:pt x="2790" y="335"/>
                          </a:moveTo>
                          <a:cubicBezTo>
                            <a:pt x="2657" y="291"/>
                            <a:pt x="2731" y="308"/>
                            <a:pt x="2565" y="290"/>
                          </a:cubicBezTo>
                          <a:cubicBezTo>
                            <a:pt x="2441" y="259"/>
                            <a:pt x="2338" y="161"/>
                            <a:pt x="2205" y="155"/>
                          </a:cubicBezTo>
                          <a:cubicBezTo>
                            <a:pt x="1985" y="146"/>
                            <a:pt x="1765" y="145"/>
                            <a:pt x="1545" y="140"/>
                          </a:cubicBezTo>
                          <a:cubicBezTo>
                            <a:pt x="1252" y="81"/>
                            <a:pt x="1062" y="76"/>
                            <a:pt x="735" y="65"/>
                          </a:cubicBezTo>
                          <a:cubicBezTo>
                            <a:pt x="490" y="71"/>
                            <a:pt x="220" y="0"/>
                            <a:pt x="0" y="1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0" name="Freeform 28"/>
                    <p:cNvSpPr>
                      <a:spLocks noChangeAspect="1"/>
                    </p:cNvSpPr>
                    <p:nvPr/>
                  </p:nvSpPr>
                  <p:spPr bwMode="auto">
                    <a:xfrm>
                      <a:off x="3420" y="10275"/>
                      <a:ext cx="3480" cy="645"/>
                    </a:xfrm>
                    <a:custGeom>
                      <a:avLst/>
                      <a:gdLst/>
                      <a:ahLst/>
                      <a:cxnLst>
                        <a:cxn ang="0">
                          <a:pos x="3480" y="645"/>
                        </a:cxn>
                        <a:cxn ang="0">
                          <a:pos x="3255" y="525"/>
                        </a:cxn>
                        <a:cxn ang="0">
                          <a:pos x="3045" y="435"/>
                        </a:cxn>
                        <a:cxn ang="0">
                          <a:pos x="3000" y="405"/>
                        </a:cxn>
                        <a:cxn ang="0">
                          <a:pos x="2910" y="390"/>
                        </a:cxn>
                        <a:cxn ang="0">
                          <a:pos x="2595" y="330"/>
                        </a:cxn>
                        <a:cxn ang="0">
                          <a:pos x="1950" y="210"/>
                        </a:cxn>
                        <a:cxn ang="0">
                          <a:pos x="1380" y="150"/>
                        </a:cxn>
                        <a:cxn ang="0">
                          <a:pos x="555" y="60"/>
                        </a:cxn>
                        <a:cxn ang="0">
                          <a:pos x="0" y="0"/>
                        </a:cxn>
                      </a:cxnLst>
                      <a:rect l="0" t="0" r="r" b="b"/>
                      <a:pathLst>
                        <a:path w="3480" h="645">
                          <a:moveTo>
                            <a:pt x="3480" y="645"/>
                          </a:moveTo>
                          <a:cubicBezTo>
                            <a:pt x="3391" y="615"/>
                            <a:pt x="3334" y="578"/>
                            <a:pt x="3255" y="525"/>
                          </a:cubicBezTo>
                          <a:cubicBezTo>
                            <a:pt x="3181" y="476"/>
                            <a:pt x="3125" y="462"/>
                            <a:pt x="3045" y="435"/>
                          </a:cubicBezTo>
                          <a:cubicBezTo>
                            <a:pt x="3028" y="429"/>
                            <a:pt x="3017" y="411"/>
                            <a:pt x="3000" y="405"/>
                          </a:cubicBezTo>
                          <a:cubicBezTo>
                            <a:pt x="2971" y="395"/>
                            <a:pt x="2940" y="397"/>
                            <a:pt x="2910" y="390"/>
                          </a:cubicBezTo>
                          <a:cubicBezTo>
                            <a:pt x="2740" y="347"/>
                            <a:pt x="2805" y="348"/>
                            <a:pt x="2595" y="330"/>
                          </a:cubicBezTo>
                          <a:cubicBezTo>
                            <a:pt x="2386" y="260"/>
                            <a:pt x="2169" y="226"/>
                            <a:pt x="1950" y="210"/>
                          </a:cubicBezTo>
                          <a:cubicBezTo>
                            <a:pt x="1768" y="149"/>
                            <a:pt x="1568" y="159"/>
                            <a:pt x="1380" y="150"/>
                          </a:cubicBezTo>
                          <a:cubicBezTo>
                            <a:pt x="1106" y="59"/>
                            <a:pt x="851" y="70"/>
                            <a:pt x="555" y="60"/>
                          </a:cubicBezTo>
                          <a:cubicBezTo>
                            <a:pt x="370" y="43"/>
                            <a:pt x="185"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1" name="Freeform 29"/>
                    <p:cNvSpPr>
                      <a:spLocks noChangeAspect="1"/>
                    </p:cNvSpPr>
                    <p:nvPr/>
                  </p:nvSpPr>
                  <p:spPr bwMode="auto">
                    <a:xfrm>
                      <a:off x="5265" y="10290"/>
                      <a:ext cx="3255" cy="825"/>
                    </a:xfrm>
                    <a:custGeom>
                      <a:avLst/>
                      <a:gdLst/>
                      <a:ahLst/>
                      <a:cxnLst>
                        <a:cxn ang="0">
                          <a:pos x="3255" y="825"/>
                        </a:cxn>
                        <a:cxn ang="0">
                          <a:pos x="2850" y="720"/>
                        </a:cxn>
                        <a:cxn ang="0">
                          <a:pos x="2565" y="645"/>
                        </a:cxn>
                        <a:cxn ang="0">
                          <a:pos x="2340" y="600"/>
                        </a:cxn>
                        <a:cxn ang="0">
                          <a:pos x="2235" y="555"/>
                        </a:cxn>
                        <a:cxn ang="0">
                          <a:pos x="2085" y="510"/>
                        </a:cxn>
                        <a:cxn ang="0">
                          <a:pos x="2010" y="480"/>
                        </a:cxn>
                        <a:cxn ang="0">
                          <a:pos x="1965" y="450"/>
                        </a:cxn>
                        <a:cxn ang="0">
                          <a:pos x="1830" y="420"/>
                        </a:cxn>
                        <a:cxn ang="0">
                          <a:pos x="1530" y="330"/>
                        </a:cxn>
                        <a:cxn ang="0">
                          <a:pos x="1305" y="255"/>
                        </a:cxn>
                        <a:cxn ang="0">
                          <a:pos x="690" y="150"/>
                        </a:cxn>
                        <a:cxn ang="0">
                          <a:pos x="345" y="120"/>
                        </a:cxn>
                        <a:cxn ang="0">
                          <a:pos x="210" y="75"/>
                        </a:cxn>
                        <a:cxn ang="0">
                          <a:pos x="0" y="0"/>
                        </a:cxn>
                      </a:cxnLst>
                      <a:rect l="0" t="0" r="r" b="b"/>
                      <a:pathLst>
                        <a:path w="3255" h="825">
                          <a:moveTo>
                            <a:pt x="3255" y="825"/>
                          </a:moveTo>
                          <a:cubicBezTo>
                            <a:pt x="3124" y="781"/>
                            <a:pt x="2985" y="747"/>
                            <a:pt x="2850" y="720"/>
                          </a:cubicBezTo>
                          <a:cubicBezTo>
                            <a:pt x="2754" y="701"/>
                            <a:pt x="2661" y="666"/>
                            <a:pt x="2565" y="645"/>
                          </a:cubicBezTo>
                          <a:cubicBezTo>
                            <a:pt x="2490" y="628"/>
                            <a:pt x="2414" y="621"/>
                            <a:pt x="2340" y="600"/>
                          </a:cubicBezTo>
                          <a:cubicBezTo>
                            <a:pt x="2256" y="576"/>
                            <a:pt x="2335" y="595"/>
                            <a:pt x="2235" y="555"/>
                          </a:cubicBezTo>
                          <a:cubicBezTo>
                            <a:pt x="2061" y="485"/>
                            <a:pt x="2218" y="554"/>
                            <a:pt x="2085" y="510"/>
                          </a:cubicBezTo>
                          <a:cubicBezTo>
                            <a:pt x="2059" y="501"/>
                            <a:pt x="2034" y="492"/>
                            <a:pt x="2010" y="480"/>
                          </a:cubicBezTo>
                          <a:cubicBezTo>
                            <a:pt x="1994" y="472"/>
                            <a:pt x="1982" y="457"/>
                            <a:pt x="1965" y="450"/>
                          </a:cubicBezTo>
                          <a:cubicBezTo>
                            <a:pt x="1946" y="442"/>
                            <a:pt x="1843" y="423"/>
                            <a:pt x="1830" y="420"/>
                          </a:cubicBezTo>
                          <a:cubicBezTo>
                            <a:pt x="1742" y="361"/>
                            <a:pt x="1630" y="361"/>
                            <a:pt x="1530" y="330"/>
                          </a:cubicBezTo>
                          <a:cubicBezTo>
                            <a:pt x="1464" y="310"/>
                            <a:pt x="1377" y="269"/>
                            <a:pt x="1305" y="255"/>
                          </a:cubicBezTo>
                          <a:cubicBezTo>
                            <a:pt x="1101" y="214"/>
                            <a:pt x="897" y="176"/>
                            <a:pt x="690" y="150"/>
                          </a:cubicBezTo>
                          <a:cubicBezTo>
                            <a:pt x="535" y="98"/>
                            <a:pt x="756" y="167"/>
                            <a:pt x="345" y="120"/>
                          </a:cubicBezTo>
                          <a:cubicBezTo>
                            <a:pt x="345" y="120"/>
                            <a:pt x="233" y="83"/>
                            <a:pt x="210" y="75"/>
                          </a:cubicBezTo>
                          <a:cubicBezTo>
                            <a:pt x="140" y="52"/>
                            <a:pt x="66" y="33"/>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2" name="Freeform 30"/>
                    <p:cNvSpPr>
                      <a:spLocks noChangeAspect="1"/>
                    </p:cNvSpPr>
                    <p:nvPr/>
                  </p:nvSpPr>
                  <p:spPr bwMode="auto">
                    <a:xfrm>
                      <a:off x="6477" y="10440"/>
                      <a:ext cx="2508" cy="555"/>
                    </a:xfrm>
                    <a:custGeom>
                      <a:avLst/>
                      <a:gdLst/>
                      <a:ahLst/>
                      <a:cxnLst>
                        <a:cxn ang="0">
                          <a:pos x="1665" y="465"/>
                        </a:cxn>
                        <a:cxn ang="0">
                          <a:pos x="1380" y="345"/>
                        </a:cxn>
                        <a:cxn ang="0">
                          <a:pos x="1080" y="285"/>
                        </a:cxn>
                        <a:cxn ang="0">
                          <a:pos x="855" y="210"/>
                        </a:cxn>
                        <a:cxn ang="0">
                          <a:pos x="645" y="120"/>
                        </a:cxn>
                        <a:cxn ang="0">
                          <a:pos x="315" y="60"/>
                        </a:cxn>
                        <a:cxn ang="0">
                          <a:pos x="0" y="0"/>
                        </a:cxn>
                      </a:cxnLst>
                      <a:rect l="0" t="0" r="r" b="b"/>
                      <a:pathLst>
                        <a:path w="1665" h="465">
                          <a:moveTo>
                            <a:pt x="1665" y="465"/>
                          </a:moveTo>
                          <a:cubicBezTo>
                            <a:pt x="1567" y="432"/>
                            <a:pt x="1478" y="378"/>
                            <a:pt x="1380" y="345"/>
                          </a:cubicBezTo>
                          <a:cubicBezTo>
                            <a:pt x="1282" y="312"/>
                            <a:pt x="1181" y="307"/>
                            <a:pt x="1080" y="285"/>
                          </a:cubicBezTo>
                          <a:cubicBezTo>
                            <a:pt x="991" y="266"/>
                            <a:pt x="938" y="238"/>
                            <a:pt x="855" y="210"/>
                          </a:cubicBezTo>
                          <a:cubicBezTo>
                            <a:pt x="784" y="139"/>
                            <a:pt x="734" y="142"/>
                            <a:pt x="645" y="120"/>
                          </a:cubicBezTo>
                          <a:cubicBezTo>
                            <a:pt x="536" y="93"/>
                            <a:pt x="426" y="78"/>
                            <a:pt x="315" y="60"/>
                          </a:cubicBezTo>
                          <a:cubicBezTo>
                            <a:pt x="209" y="42"/>
                            <a:pt x="107"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3" name="Freeform 31"/>
                    <p:cNvSpPr>
                      <a:spLocks noChangeAspect="1"/>
                    </p:cNvSpPr>
                    <p:nvPr/>
                  </p:nvSpPr>
                  <p:spPr bwMode="auto">
                    <a:xfrm>
                      <a:off x="8097" y="10620"/>
                      <a:ext cx="1263" cy="240"/>
                    </a:xfrm>
                    <a:custGeom>
                      <a:avLst/>
                      <a:gdLst/>
                      <a:ahLst/>
                      <a:cxnLst>
                        <a:cxn ang="0">
                          <a:pos x="480" y="135"/>
                        </a:cxn>
                        <a:cxn ang="0">
                          <a:pos x="240" y="60"/>
                        </a:cxn>
                        <a:cxn ang="0">
                          <a:pos x="0" y="0"/>
                        </a:cxn>
                      </a:cxnLst>
                      <a:rect l="0" t="0" r="r" b="b"/>
                      <a:pathLst>
                        <a:path w="480" h="135">
                          <a:moveTo>
                            <a:pt x="480" y="135"/>
                          </a:moveTo>
                          <a:cubicBezTo>
                            <a:pt x="400" y="108"/>
                            <a:pt x="320" y="84"/>
                            <a:pt x="240" y="60"/>
                          </a:cubicBezTo>
                          <a:cubicBezTo>
                            <a:pt x="161" y="36"/>
                            <a:pt x="84"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4" name="Freeform 32"/>
                    <p:cNvSpPr>
                      <a:spLocks noChangeAspect="1"/>
                    </p:cNvSpPr>
                    <p:nvPr/>
                  </p:nvSpPr>
                  <p:spPr bwMode="auto">
                    <a:xfrm>
                      <a:off x="9000" y="11025"/>
                      <a:ext cx="105" cy="720"/>
                    </a:xfrm>
                    <a:custGeom>
                      <a:avLst/>
                      <a:gdLst/>
                      <a:ahLst/>
                      <a:cxnLst>
                        <a:cxn ang="0">
                          <a:pos x="15" y="0"/>
                        </a:cxn>
                        <a:cxn ang="0">
                          <a:pos x="105" y="210"/>
                        </a:cxn>
                        <a:cxn ang="0">
                          <a:pos x="90" y="585"/>
                        </a:cxn>
                        <a:cxn ang="0">
                          <a:pos x="45" y="675"/>
                        </a:cxn>
                        <a:cxn ang="0">
                          <a:pos x="0" y="720"/>
                        </a:cxn>
                      </a:cxnLst>
                      <a:rect l="0" t="0" r="r" b="b"/>
                      <a:pathLst>
                        <a:path w="105" h="720">
                          <a:moveTo>
                            <a:pt x="15" y="0"/>
                          </a:moveTo>
                          <a:cubicBezTo>
                            <a:pt x="74" y="89"/>
                            <a:pt x="84" y="107"/>
                            <a:pt x="105" y="210"/>
                          </a:cubicBezTo>
                          <a:cubicBezTo>
                            <a:pt x="100" y="335"/>
                            <a:pt x="99" y="460"/>
                            <a:pt x="90" y="585"/>
                          </a:cubicBezTo>
                          <a:cubicBezTo>
                            <a:pt x="88" y="615"/>
                            <a:pt x="63" y="654"/>
                            <a:pt x="45" y="675"/>
                          </a:cubicBezTo>
                          <a:cubicBezTo>
                            <a:pt x="31" y="691"/>
                            <a:pt x="0" y="720"/>
                            <a:pt x="0"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5" name="Freeform 33"/>
                    <p:cNvSpPr>
                      <a:spLocks noChangeAspect="1"/>
                    </p:cNvSpPr>
                    <p:nvPr/>
                  </p:nvSpPr>
                  <p:spPr bwMode="auto">
                    <a:xfrm>
                      <a:off x="9330" y="10875"/>
                      <a:ext cx="120" cy="735"/>
                    </a:xfrm>
                    <a:custGeom>
                      <a:avLst/>
                      <a:gdLst/>
                      <a:ahLst/>
                      <a:cxnLst>
                        <a:cxn ang="0">
                          <a:pos x="45" y="0"/>
                        </a:cxn>
                        <a:cxn ang="0">
                          <a:pos x="120" y="240"/>
                        </a:cxn>
                        <a:cxn ang="0">
                          <a:pos x="105" y="420"/>
                        </a:cxn>
                        <a:cxn ang="0">
                          <a:pos x="0" y="735"/>
                        </a:cxn>
                      </a:cxnLst>
                      <a:rect l="0" t="0" r="r" b="b"/>
                      <a:pathLst>
                        <a:path w="120" h="735">
                          <a:moveTo>
                            <a:pt x="45" y="0"/>
                          </a:moveTo>
                          <a:cubicBezTo>
                            <a:pt x="95" y="75"/>
                            <a:pt x="105" y="152"/>
                            <a:pt x="120" y="240"/>
                          </a:cubicBezTo>
                          <a:cubicBezTo>
                            <a:pt x="115" y="300"/>
                            <a:pt x="115" y="361"/>
                            <a:pt x="105" y="420"/>
                          </a:cubicBezTo>
                          <a:cubicBezTo>
                            <a:pt x="95" y="479"/>
                            <a:pt x="29" y="677"/>
                            <a:pt x="0" y="73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sp>
              <p:nvSpPr>
                <p:cNvPr id="85026" name="Line 34"/>
                <p:cNvSpPr>
                  <a:spLocks noChangeAspect="1" noChangeShapeType="1"/>
                </p:cNvSpPr>
                <p:nvPr/>
              </p:nvSpPr>
              <p:spPr bwMode="auto">
                <a:xfrm>
                  <a:off x="9357" y="5040"/>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27" name="Line 35"/>
                <p:cNvSpPr>
                  <a:spLocks noChangeAspect="1" noChangeShapeType="1"/>
                </p:cNvSpPr>
                <p:nvPr/>
              </p:nvSpPr>
              <p:spPr bwMode="auto">
                <a:xfrm>
                  <a:off x="9357" y="5580"/>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85028" name="Text Box 36"/>
              <p:cNvSpPr txBox="1">
                <a:spLocks noChangeArrowheads="1"/>
              </p:cNvSpPr>
              <p:nvPr/>
            </p:nvSpPr>
            <p:spPr bwMode="auto">
              <a:xfrm>
                <a:off x="8457" y="432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1" i="0" u="none" strike="noStrike" cap="none" normalizeH="0" baseline="0" dirty="0" smtClean="0">
                    <a:ln>
                      <a:noFill/>
                    </a:ln>
                    <a:solidFill>
                      <a:schemeClr val="tx1"/>
                    </a:solidFill>
                    <a:effectLst/>
                    <a:cs typeface="Arial" pitchFamily="34" charset="0"/>
                  </a:rPr>
                  <a:t>α</a:t>
                </a:r>
                <a:endParaRPr kumimoji="0" lang="el-GR" sz="1400" b="0" i="0" u="none" strike="noStrike" cap="none" normalizeH="0" baseline="0" dirty="0" smtClean="0">
                  <a:ln>
                    <a:noFill/>
                  </a:ln>
                  <a:solidFill>
                    <a:schemeClr val="tx1"/>
                  </a:solidFill>
                  <a:effectLst/>
                  <a:cs typeface="Arial" pitchFamily="34" charset="0"/>
                </a:endParaRPr>
              </a:p>
            </p:txBody>
          </p:sp>
        </p:grpSp>
      </p:grpSp>
      <p:grpSp>
        <p:nvGrpSpPr>
          <p:cNvPr id="85029" name="Group 37"/>
          <p:cNvGrpSpPr>
            <a:grpSpLocks/>
          </p:cNvGrpSpPr>
          <p:nvPr/>
        </p:nvGrpSpPr>
        <p:grpSpPr bwMode="auto">
          <a:xfrm>
            <a:off x="5595700" y="3316405"/>
            <a:ext cx="5841124" cy="2434420"/>
            <a:chOff x="2157" y="10440"/>
            <a:chExt cx="7920" cy="3060"/>
          </a:xfrm>
        </p:grpSpPr>
        <p:sp>
          <p:nvSpPr>
            <p:cNvPr id="85030" name="Rectangle 38"/>
            <p:cNvSpPr>
              <a:spLocks noChangeArrowheads="1"/>
            </p:cNvSpPr>
            <p:nvPr/>
          </p:nvSpPr>
          <p:spPr bwMode="auto">
            <a:xfrm>
              <a:off x="2157" y="10440"/>
              <a:ext cx="7920" cy="306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85031" name="Group 39"/>
            <p:cNvGrpSpPr>
              <a:grpSpLocks/>
            </p:cNvGrpSpPr>
            <p:nvPr/>
          </p:nvGrpSpPr>
          <p:grpSpPr bwMode="auto">
            <a:xfrm>
              <a:off x="2337" y="10800"/>
              <a:ext cx="7740" cy="2171"/>
              <a:chOff x="2337" y="10800"/>
              <a:chExt cx="7740" cy="2171"/>
            </a:xfrm>
          </p:grpSpPr>
          <p:grpSp>
            <p:nvGrpSpPr>
              <p:cNvPr id="85032" name="Group 40"/>
              <p:cNvGrpSpPr>
                <a:grpSpLocks noChangeAspect="1"/>
              </p:cNvGrpSpPr>
              <p:nvPr/>
            </p:nvGrpSpPr>
            <p:grpSpPr bwMode="auto">
              <a:xfrm>
                <a:off x="2337" y="10800"/>
                <a:ext cx="7380" cy="2171"/>
                <a:chOff x="1440" y="1440"/>
                <a:chExt cx="9180" cy="2700"/>
              </a:xfrm>
            </p:grpSpPr>
            <p:grpSp>
              <p:nvGrpSpPr>
                <p:cNvPr id="85033" name="Group 41"/>
                <p:cNvGrpSpPr>
                  <a:grpSpLocks noChangeAspect="1"/>
                </p:cNvGrpSpPr>
                <p:nvPr/>
              </p:nvGrpSpPr>
              <p:grpSpPr bwMode="auto">
                <a:xfrm>
                  <a:off x="1440" y="1440"/>
                  <a:ext cx="9180" cy="2700"/>
                  <a:chOff x="1437" y="12780"/>
                  <a:chExt cx="9180" cy="2700"/>
                </a:xfrm>
              </p:grpSpPr>
              <p:grpSp>
                <p:nvGrpSpPr>
                  <p:cNvPr id="85034" name="Group 42"/>
                  <p:cNvGrpSpPr>
                    <a:grpSpLocks noChangeAspect="1"/>
                  </p:cNvGrpSpPr>
                  <p:nvPr/>
                </p:nvGrpSpPr>
                <p:grpSpPr bwMode="auto">
                  <a:xfrm rot="21360000">
                    <a:off x="3777" y="14220"/>
                    <a:ext cx="1302" cy="1260"/>
                    <a:chOff x="4317" y="9540"/>
                    <a:chExt cx="1302" cy="1260"/>
                  </a:xfrm>
                </p:grpSpPr>
                <p:sp>
                  <p:nvSpPr>
                    <p:cNvPr id="85035" name="Oval 43" descr="Λευκό μάρμαρο"/>
                    <p:cNvSpPr>
                      <a:spLocks noChangeAspect="1" noChangeArrowheads="1"/>
                    </p:cNvSpPr>
                    <p:nvPr/>
                  </p:nvSpPr>
                  <p:spPr bwMode="auto">
                    <a:xfrm>
                      <a:off x="4497" y="9720"/>
                      <a:ext cx="1080" cy="1080"/>
                    </a:xfrm>
                    <a:prstGeom prst="ellipse">
                      <a:avLst/>
                    </a:prstGeom>
                    <a:blipFill dpi="0" rotWithShape="0">
                      <a:blip r:embed="rId3"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36" name="Freeform 44"/>
                    <p:cNvSpPr>
                      <a:spLocks noChangeAspect="1"/>
                    </p:cNvSpPr>
                    <p:nvPr/>
                  </p:nvSpPr>
                  <p:spPr bwMode="auto">
                    <a:xfrm>
                      <a:off x="5037" y="954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37" name="Freeform 45"/>
                    <p:cNvSpPr>
                      <a:spLocks noChangeAspect="1"/>
                    </p:cNvSpPr>
                    <p:nvPr/>
                  </p:nvSpPr>
                  <p:spPr bwMode="auto">
                    <a:xfrm rot="12720000">
                      <a:off x="4317" y="1026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38" name="Freeform 46"/>
                    <p:cNvSpPr>
                      <a:spLocks noChangeAspect="1"/>
                    </p:cNvSpPr>
                    <p:nvPr/>
                  </p:nvSpPr>
                  <p:spPr bwMode="auto">
                    <a:xfrm rot="17700000" flipH="1" flipV="1">
                      <a:off x="5267" y="10390"/>
                      <a:ext cx="301" cy="402"/>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85039" name="Freeform 47"/>
                  <p:cNvSpPr>
                    <a:spLocks noChangeAspect="1"/>
                  </p:cNvSpPr>
                  <p:nvPr/>
                </p:nvSpPr>
                <p:spPr bwMode="auto">
                  <a:xfrm>
                    <a:off x="1437" y="14220"/>
                    <a:ext cx="2700" cy="540"/>
                  </a:xfrm>
                  <a:custGeom>
                    <a:avLst/>
                    <a:gdLst/>
                    <a:ahLst/>
                    <a:cxnLst>
                      <a:cxn ang="0">
                        <a:pos x="0" y="0"/>
                      </a:cxn>
                      <a:cxn ang="0">
                        <a:pos x="2520" y="0"/>
                      </a:cxn>
                      <a:cxn ang="0">
                        <a:pos x="2160" y="540"/>
                      </a:cxn>
                      <a:cxn ang="0">
                        <a:pos x="0" y="540"/>
                      </a:cxn>
                      <a:cxn ang="0">
                        <a:pos x="0" y="0"/>
                      </a:cxn>
                    </a:cxnLst>
                    <a:rect l="0" t="0" r="r" b="b"/>
                    <a:pathLst>
                      <a:path w="2520" h="540">
                        <a:moveTo>
                          <a:pt x="0" y="0"/>
                        </a:moveTo>
                        <a:lnTo>
                          <a:pt x="2520" y="0"/>
                        </a:lnTo>
                        <a:lnTo>
                          <a:pt x="2160" y="540"/>
                        </a:lnTo>
                        <a:lnTo>
                          <a:pt x="0" y="540"/>
                        </a:lnTo>
                        <a:lnTo>
                          <a:pt x="0" y="0"/>
                        </a:ln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0" name="Freeform 48"/>
                  <p:cNvSpPr>
                    <a:spLocks noChangeAspect="1"/>
                  </p:cNvSpPr>
                  <p:nvPr/>
                </p:nvSpPr>
                <p:spPr bwMode="auto">
                  <a:xfrm flipH="1">
                    <a:off x="5217" y="14580"/>
                    <a:ext cx="5400" cy="540"/>
                  </a:xfrm>
                  <a:custGeom>
                    <a:avLst/>
                    <a:gdLst/>
                    <a:ahLst/>
                    <a:cxnLst>
                      <a:cxn ang="0">
                        <a:pos x="0" y="0"/>
                      </a:cxn>
                      <a:cxn ang="0">
                        <a:pos x="2520" y="0"/>
                      </a:cxn>
                      <a:cxn ang="0">
                        <a:pos x="2160" y="540"/>
                      </a:cxn>
                      <a:cxn ang="0">
                        <a:pos x="0" y="540"/>
                      </a:cxn>
                      <a:cxn ang="0">
                        <a:pos x="0" y="0"/>
                      </a:cxn>
                    </a:cxnLst>
                    <a:rect l="0" t="0" r="r" b="b"/>
                    <a:pathLst>
                      <a:path w="2520" h="540">
                        <a:moveTo>
                          <a:pt x="0" y="0"/>
                        </a:moveTo>
                        <a:lnTo>
                          <a:pt x="2520" y="0"/>
                        </a:lnTo>
                        <a:lnTo>
                          <a:pt x="2160" y="540"/>
                        </a:lnTo>
                        <a:lnTo>
                          <a:pt x="0" y="540"/>
                        </a:lnTo>
                        <a:lnTo>
                          <a:pt x="0" y="0"/>
                        </a:ln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85041" name="Group 49"/>
                  <p:cNvGrpSpPr>
                    <a:grpSpLocks noChangeAspect="1"/>
                  </p:cNvGrpSpPr>
                  <p:nvPr/>
                </p:nvGrpSpPr>
                <p:grpSpPr bwMode="auto">
                  <a:xfrm>
                    <a:off x="2157" y="12780"/>
                    <a:ext cx="7020" cy="1800"/>
                    <a:chOff x="1977" y="8100"/>
                    <a:chExt cx="7020" cy="1800"/>
                  </a:xfrm>
                </p:grpSpPr>
                <p:grpSp>
                  <p:nvGrpSpPr>
                    <p:cNvPr id="85042" name="Group 50"/>
                    <p:cNvGrpSpPr>
                      <a:grpSpLocks noChangeAspect="1"/>
                    </p:cNvGrpSpPr>
                    <p:nvPr/>
                  </p:nvGrpSpPr>
                  <p:grpSpPr bwMode="auto">
                    <a:xfrm>
                      <a:off x="1977" y="8100"/>
                      <a:ext cx="7020" cy="1800"/>
                      <a:chOff x="1977" y="8100"/>
                      <a:chExt cx="7020" cy="1800"/>
                    </a:xfrm>
                  </p:grpSpPr>
                  <p:sp>
                    <p:nvSpPr>
                      <p:cNvPr id="85043" name="Line 51"/>
                      <p:cNvSpPr>
                        <a:spLocks noChangeAspect="1" noChangeShapeType="1"/>
                      </p:cNvSpPr>
                      <p:nvPr/>
                    </p:nvSpPr>
                    <p:spPr bwMode="auto">
                      <a:xfrm flipH="1" flipV="1">
                        <a:off x="1977" y="9360"/>
                        <a:ext cx="684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4" name="Line 52"/>
                      <p:cNvSpPr>
                        <a:spLocks noChangeAspect="1" noChangeShapeType="1"/>
                      </p:cNvSpPr>
                      <p:nvPr/>
                    </p:nvSpPr>
                    <p:spPr bwMode="auto">
                      <a:xfrm flipV="1">
                        <a:off x="1977" y="8100"/>
                        <a:ext cx="180" cy="12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5" name="Line 53"/>
                      <p:cNvSpPr>
                        <a:spLocks noChangeAspect="1" noChangeShapeType="1"/>
                      </p:cNvSpPr>
                      <p:nvPr/>
                    </p:nvSpPr>
                    <p:spPr bwMode="auto">
                      <a:xfrm flipH="1" flipV="1">
                        <a:off x="2157" y="8100"/>
                        <a:ext cx="684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6" name="Line 54"/>
                      <p:cNvSpPr>
                        <a:spLocks noChangeAspect="1" noChangeShapeType="1"/>
                      </p:cNvSpPr>
                      <p:nvPr/>
                    </p:nvSpPr>
                    <p:spPr bwMode="auto">
                      <a:xfrm flipV="1">
                        <a:off x="8817" y="8640"/>
                        <a:ext cx="180" cy="12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7" name="Line 55"/>
                      <p:cNvSpPr>
                        <a:spLocks noChangeAspect="1" noChangeShapeType="1"/>
                      </p:cNvSpPr>
                      <p:nvPr/>
                    </p:nvSpPr>
                    <p:spPr bwMode="auto">
                      <a:xfrm>
                        <a:off x="3957" y="9540"/>
                        <a:ext cx="4857" cy="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8" name="Line 56"/>
                      <p:cNvSpPr>
                        <a:spLocks noChangeAspect="1" noChangeShapeType="1"/>
                      </p:cNvSpPr>
                      <p:nvPr/>
                    </p:nvSpPr>
                    <p:spPr bwMode="auto">
                      <a:xfrm>
                        <a:off x="4137" y="8280"/>
                        <a:ext cx="4860" cy="72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49" name="Line 57"/>
                      <p:cNvSpPr>
                        <a:spLocks noChangeAspect="1" noChangeShapeType="1"/>
                      </p:cNvSpPr>
                      <p:nvPr/>
                    </p:nvSpPr>
                    <p:spPr bwMode="auto">
                      <a:xfrm flipV="1">
                        <a:off x="3957" y="8280"/>
                        <a:ext cx="180" cy="12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85050" name="Group 58"/>
                    <p:cNvGrpSpPr>
                      <a:grpSpLocks noChangeAspect="1"/>
                    </p:cNvGrpSpPr>
                    <p:nvPr/>
                  </p:nvGrpSpPr>
                  <p:grpSpPr bwMode="auto">
                    <a:xfrm>
                      <a:off x="2040" y="8382"/>
                      <a:ext cx="6945" cy="1350"/>
                      <a:chOff x="2040" y="8385"/>
                      <a:chExt cx="6945" cy="1350"/>
                    </a:xfrm>
                  </p:grpSpPr>
                  <p:sp>
                    <p:nvSpPr>
                      <p:cNvPr id="85051" name="Freeform 59"/>
                      <p:cNvSpPr>
                        <a:spLocks noChangeAspect="1"/>
                      </p:cNvSpPr>
                      <p:nvPr/>
                    </p:nvSpPr>
                    <p:spPr bwMode="auto">
                      <a:xfrm>
                        <a:off x="2115" y="8385"/>
                        <a:ext cx="3480" cy="60"/>
                      </a:xfrm>
                      <a:custGeom>
                        <a:avLst/>
                        <a:gdLst/>
                        <a:ahLst/>
                        <a:cxnLst>
                          <a:cxn ang="0">
                            <a:pos x="0" y="0"/>
                          </a:cxn>
                          <a:cxn ang="0">
                            <a:pos x="975" y="60"/>
                          </a:cxn>
                          <a:cxn ang="0">
                            <a:pos x="2310" y="45"/>
                          </a:cxn>
                          <a:cxn ang="0">
                            <a:pos x="3480" y="0"/>
                          </a:cxn>
                        </a:cxnLst>
                        <a:rect l="0" t="0" r="r" b="b"/>
                        <a:pathLst>
                          <a:path w="3480" h="60">
                            <a:moveTo>
                              <a:pt x="0" y="0"/>
                            </a:moveTo>
                            <a:cubicBezTo>
                              <a:pt x="327" y="20"/>
                              <a:pt x="647" y="49"/>
                              <a:pt x="975" y="60"/>
                            </a:cubicBezTo>
                            <a:cubicBezTo>
                              <a:pt x="1420" y="55"/>
                              <a:pt x="1865" y="54"/>
                              <a:pt x="2310" y="45"/>
                            </a:cubicBezTo>
                            <a:cubicBezTo>
                              <a:pt x="2699" y="37"/>
                              <a:pt x="3089" y="0"/>
                              <a:pt x="348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52" name="Freeform 60"/>
                      <p:cNvSpPr>
                        <a:spLocks noChangeAspect="1"/>
                      </p:cNvSpPr>
                      <p:nvPr/>
                    </p:nvSpPr>
                    <p:spPr bwMode="auto">
                      <a:xfrm>
                        <a:off x="2070" y="8564"/>
                        <a:ext cx="5595" cy="202"/>
                      </a:xfrm>
                      <a:custGeom>
                        <a:avLst/>
                        <a:gdLst/>
                        <a:ahLst/>
                        <a:cxnLst>
                          <a:cxn ang="0">
                            <a:pos x="0" y="166"/>
                          </a:cxn>
                          <a:cxn ang="0">
                            <a:pos x="1305" y="181"/>
                          </a:cxn>
                          <a:cxn ang="0">
                            <a:pos x="1890" y="121"/>
                          </a:cxn>
                          <a:cxn ang="0">
                            <a:pos x="2565" y="91"/>
                          </a:cxn>
                          <a:cxn ang="0">
                            <a:pos x="4560" y="31"/>
                          </a:cxn>
                          <a:cxn ang="0">
                            <a:pos x="5595" y="1"/>
                          </a:cxn>
                        </a:cxnLst>
                        <a:rect l="0" t="0" r="r" b="b"/>
                        <a:pathLst>
                          <a:path w="5595" h="202">
                            <a:moveTo>
                              <a:pt x="0" y="166"/>
                            </a:moveTo>
                            <a:cubicBezTo>
                              <a:pt x="487" y="174"/>
                              <a:pt x="854" y="202"/>
                              <a:pt x="1305" y="181"/>
                            </a:cubicBezTo>
                            <a:cubicBezTo>
                              <a:pt x="1501" y="161"/>
                              <a:pt x="1693" y="134"/>
                              <a:pt x="1890" y="121"/>
                            </a:cubicBezTo>
                            <a:cubicBezTo>
                              <a:pt x="2197" y="77"/>
                              <a:pt x="1884" y="118"/>
                              <a:pt x="2565" y="91"/>
                            </a:cubicBezTo>
                            <a:cubicBezTo>
                              <a:pt x="3233" y="65"/>
                              <a:pt x="3889" y="40"/>
                              <a:pt x="4560" y="31"/>
                            </a:cubicBezTo>
                            <a:cubicBezTo>
                              <a:pt x="4904" y="0"/>
                              <a:pt x="5249" y="1"/>
                              <a:pt x="5595" y="1"/>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53" name="Freeform 61"/>
                      <p:cNvSpPr>
                        <a:spLocks noChangeAspect="1"/>
                      </p:cNvSpPr>
                      <p:nvPr/>
                    </p:nvSpPr>
                    <p:spPr bwMode="auto">
                      <a:xfrm>
                        <a:off x="2040" y="8743"/>
                        <a:ext cx="6945" cy="360"/>
                      </a:xfrm>
                      <a:custGeom>
                        <a:avLst/>
                        <a:gdLst/>
                        <a:ahLst/>
                        <a:cxnLst>
                          <a:cxn ang="0">
                            <a:pos x="0" y="287"/>
                          </a:cxn>
                          <a:cxn ang="0">
                            <a:pos x="600" y="212"/>
                          </a:cxn>
                          <a:cxn ang="0">
                            <a:pos x="780" y="167"/>
                          </a:cxn>
                          <a:cxn ang="0">
                            <a:pos x="1680" y="137"/>
                          </a:cxn>
                          <a:cxn ang="0">
                            <a:pos x="2850" y="227"/>
                          </a:cxn>
                          <a:cxn ang="0">
                            <a:pos x="4485" y="197"/>
                          </a:cxn>
                          <a:cxn ang="0">
                            <a:pos x="5295" y="122"/>
                          </a:cxn>
                          <a:cxn ang="0">
                            <a:pos x="5820" y="62"/>
                          </a:cxn>
                          <a:cxn ang="0">
                            <a:pos x="6945" y="32"/>
                          </a:cxn>
                        </a:cxnLst>
                        <a:rect l="0" t="0" r="r" b="b"/>
                        <a:pathLst>
                          <a:path w="6945" h="360">
                            <a:moveTo>
                              <a:pt x="0" y="287"/>
                            </a:moveTo>
                            <a:cubicBezTo>
                              <a:pt x="200" y="258"/>
                              <a:pt x="399" y="237"/>
                              <a:pt x="600" y="212"/>
                            </a:cubicBezTo>
                            <a:cubicBezTo>
                              <a:pt x="659" y="192"/>
                              <a:pt x="720" y="182"/>
                              <a:pt x="780" y="167"/>
                            </a:cubicBezTo>
                            <a:cubicBezTo>
                              <a:pt x="913" y="78"/>
                              <a:pt x="1580" y="134"/>
                              <a:pt x="1680" y="137"/>
                            </a:cubicBezTo>
                            <a:cubicBezTo>
                              <a:pt x="2069" y="176"/>
                              <a:pt x="2460" y="201"/>
                              <a:pt x="2850" y="227"/>
                            </a:cubicBezTo>
                            <a:cubicBezTo>
                              <a:pt x="3381" y="360"/>
                              <a:pt x="3945" y="251"/>
                              <a:pt x="4485" y="197"/>
                            </a:cubicBezTo>
                            <a:cubicBezTo>
                              <a:pt x="4746" y="132"/>
                              <a:pt x="5030" y="132"/>
                              <a:pt x="5295" y="122"/>
                            </a:cubicBezTo>
                            <a:cubicBezTo>
                              <a:pt x="5454" y="69"/>
                              <a:pt x="5657" y="72"/>
                              <a:pt x="5820" y="62"/>
                            </a:cubicBezTo>
                            <a:cubicBezTo>
                              <a:pt x="6191" y="0"/>
                              <a:pt x="6570" y="32"/>
                              <a:pt x="6945" y="32"/>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54" name="Freeform 62"/>
                      <p:cNvSpPr>
                        <a:spLocks noChangeAspect="1"/>
                      </p:cNvSpPr>
                      <p:nvPr/>
                    </p:nvSpPr>
                    <p:spPr bwMode="auto">
                      <a:xfrm>
                        <a:off x="2130" y="9146"/>
                        <a:ext cx="6780" cy="199"/>
                      </a:xfrm>
                      <a:custGeom>
                        <a:avLst/>
                        <a:gdLst/>
                        <a:ahLst/>
                        <a:cxnLst>
                          <a:cxn ang="0">
                            <a:pos x="0" y="199"/>
                          </a:cxn>
                          <a:cxn ang="0">
                            <a:pos x="345" y="124"/>
                          </a:cxn>
                          <a:cxn ang="0">
                            <a:pos x="2910" y="94"/>
                          </a:cxn>
                          <a:cxn ang="0">
                            <a:pos x="3255" y="109"/>
                          </a:cxn>
                          <a:cxn ang="0">
                            <a:pos x="3960" y="199"/>
                          </a:cxn>
                          <a:cxn ang="0">
                            <a:pos x="5025" y="154"/>
                          </a:cxn>
                          <a:cxn ang="0">
                            <a:pos x="5610" y="34"/>
                          </a:cxn>
                          <a:cxn ang="0">
                            <a:pos x="6780" y="19"/>
                          </a:cxn>
                        </a:cxnLst>
                        <a:rect l="0" t="0" r="r" b="b"/>
                        <a:pathLst>
                          <a:path w="6780" h="199">
                            <a:moveTo>
                              <a:pt x="0" y="199"/>
                            </a:moveTo>
                            <a:cubicBezTo>
                              <a:pt x="114" y="183"/>
                              <a:pt x="229" y="127"/>
                              <a:pt x="345" y="124"/>
                            </a:cubicBezTo>
                            <a:cubicBezTo>
                              <a:pt x="860" y="109"/>
                              <a:pt x="2667" y="96"/>
                              <a:pt x="2910" y="94"/>
                            </a:cubicBezTo>
                            <a:cubicBezTo>
                              <a:pt x="3025" y="99"/>
                              <a:pt x="3140" y="101"/>
                              <a:pt x="3255" y="109"/>
                            </a:cubicBezTo>
                            <a:cubicBezTo>
                              <a:pt x="3491" y="125"/>
                              <a:pt x="3724" y="181"/>
                              <a:pt x="3960" y="199"/>
                            </a:cubicBezTo>
                            <a:cubicBezTo>
                              <a:pt x="4327" y="192"/>
                              <a:pt x="4667" y="194"/>
                              <a:pt x="5025" y="154"/>
                            </a:cubicBezTo>
                            <a:cubicBezTo>
                              <a:pt x="5221" y="105"/>
                              <a:pt x="5407" y="52"/>
                              <a:pt x="5610" y="34"/>
                            </a:cubicBezTo>
                            <a:cubicBezTo>
                              <a:pt x="6005" y="0"/>
                              <a:pt x="6367" y="19"/>
                              <a:pt x="6780" y="19"/>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55" name="Freeform 63"/>
                      <p:cNvSpPr>
                        <a:spLocks noChangeAspect="1"/>
                      </p:cNvSpPr>
                      <p:nvPr/>
                    </p:nvSpPr>
                    <p:spPr bwMode="auto">
                      <a:xfrm>
                        <a:off x="5835" y="9648"/>
                        <a:ext cx="3000" cy="87"/>
                      </a:xfrm>
                      <a:custGeom>
                        <a:avLst/>
                        <a:gdLst/>
                        <a:ahLst/>
                        <a:cxnLst>
                          <a:cxn ang="0">
                            <a:pos x="0" y="12"/>
                          </a:cxn>
                          <a:cxn ang="0">
                            <a:pos x="555" y="27"/>
                          </a:cxn>
                          <a:cxn ang="0">
                            <a:pos x="2115" y="87"/>
                          </a:cxn>
                          <a:cxn ang="0">
                            <a:pos x="2835" y="42"/>
                          </a:cxn>
                          <a:cxn ang="0">
                            <a:pos x="3000" y="27"/>
                          </a:cxn>
                        </a:cxnLst>
                        <a:rect l="0" t="0" r="r" b="b"/>
                        <a:pathLst>
                          <a:path w="3000" h="87">
                            <a:moveTo>
                              <a:pt x="0" y="12"/>
                            </a:moveTo>
                            <a:cubicBezTo>
                              <a:pt x="196" y="0"/>
                              <a:pt x="363" y="16"/>
                              <a:pt x="555" y="27"/>
                            </a:cubicBezTo>
                            <a:cubicBezTo>
                              <a:pt x="1074" y="56"/>
                              <a:pt x="1595" y="61"/>
                              <a:pt x="2115" y="87"/>
                            </a:cubicBezTo>
                            <a:cubicBezTo>
                              <a:pt x="2355" y="74"/>
                              <a:pt x="2595" y="57"/>
                              <a:pt x="2835" y="42"/>
                            </a:cubicBezTo>
                            <a:cubicBezTo>
                              <a:pt x="2890" y="38"/>
                              <a:pt x="3000" y="27"/>
                              <a:pt x="3000" y="27"/>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sp>
                <p:nvSpPr>
                  <p:cNvPr id="85056" name="Rectangle 64"/>
                  <p:cNvSpPr>
                    <a:spLocks noChangeAspect="1" noChangeArrowheads="1"/>
                  </p:cNvSpPr>
                  <p:nvPr/>
                </p:nvSpPr>
                <p:spPr bwMode="auto">
                  <a:xfrm>
                    <a:off x="9177" y="13680"/>
                    <a:ext cx="360" cy="9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85057" name="Group 65"/>
                <p:cNvGrpSpPr>
                  <a:grpSpLocks noChangeAspect="1"/>
                </p:cNvGrpSpPr>
                <p:nvPr/>
              </p:nvGrpSpPr>
              <p:grpSpPr bwMode="auto">
                <a:xfrm>
                  <a:off x="9720" y="2160"/>
                  <a:ext cx="720" cy="1440"/>
                  <a:chOff x="9720" y="2160"/>
                  <a:chExt cx="720" cy="1440"/>
                </a:xfrm>
              </p:grpSpPr>
              <p:sp>
                <p:nvSpPr>
                  <p:cNvPr id="85058" name="Line 66"/>
                  <p:cNvSpPr>
                    <a:spLocks noChangeAspect="1" noChangeShapeType="1"/>
                  </p:cNvSpPr>
                  <p:nvPr/>
                </p:nvSpPr>
                <p:spPr bwMode="auto">
                  <a:xfrm>
                    <a:off x="9720" y="2880"/>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85059" name="Line 67"/>
                  <p:cNvSpPr>
                    <a:spLocks noChangeAspect="1" noChangeShapeType="1"/>
                  </p:cNvSpPr>
                  <p:nvPr/>
                </p:nvSpPr>
                <p:spPr bwMode="auto">
                  <a:xfrm flipV="1">
                    <a:off x="10080" y="2160"/>
                    <a:ext cx="0" cy="72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l-GR" sz="1400"/>
                  </a:p>
                </p:txBody>
              </p:sp>
              <p:sp>
                <p:nvSpPr>
                  <p:cNvPr id="85060" name="Line 68"/>
                  <p:cNvSpPr>
                    <a:spLocks noChangeAspect="1" noChangeShapeType="1"/>
                  </p:cNvSpPr>
                  <p:nvPr/>
                </p:nvSpPr>
                <p:spPr bwMode="auto">
                  <a:xfrm flipV="1">
                    <a:off x="10080" y="3240"/>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400"/>
                  </a:p>
                </p:txBody>
              </p:sp>
            </p:grpSp>
          </p:grpSp>
          <p:sp>
            <p:nvSpPr>
              <p:cNvPr id="85061" name="Text Box 69"/>
              <p:cNvSpPr txBox="1">
                <a:spLocks noChangeArrowheads="1"/>
              </p:cNvSpPr>
              <p:nvPr/>
            </p:nvSpPr>
            <p:spPr bwMode="auto">
              <a:xfrm>
                <a:off x="9537" y="118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1" i="0" u="none" strike="noStrike" cap="none" normalizeH="0" baseline="0" smtClean="0">
                    <a:ln>
                      <a:noFill/>
                    </a:ln>
                    <a:solidFill>
                      <a:schemeClr val="tx1"/>
                    </a:solidFill>
                    <a:effectLst/>
                    <a:cs typeface="Arial" pitchFamily="34" charset="0"/>
                  </a:rPr>
                  <a:t>α</a:t>
                </a:r>
                <a:endParaRPr kumimoji="0" lang="el-GR" sz="1400" b="0" i="0" u="none" strike="noStrike" cap="none" normalizeH="0" baseline="0" smtClean="0">
                  <a:ln>
                    <a:noFill/>
                  </a:ln>
                  <a:solidFill>
                    <a:schemeClr val="tx1"/>
                  </a:solidFill>
                  <a:effectLst/>
                  <a:cs typeface="Arial" pitchFamily="34" charset="0"/>
                </a:endParaRPr>
              </a:p>
            </p:txBody>
          </p:sp>
        </p:grpSp>
      </p:grpSp>
      <p:sp>
        <p:nvSpPr>
          <p:cNvPr id="85062" name="Rectangle 70"/>
          <p:cNvSpPr>
            <a:spLocks noChangeArrowheads="1"/>
          </p:cNvSpPr>
          <p:nvPr/>
        </p:nvSpPr>
        <p:spPr bwMode="auto">
          <a:xfrm>
            <a:off x="6127845" y="6241949"/>
            <a:ext cx="501327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Κωνικό πλάνισμα σε τμήμα του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ξυλοτεμαχίου</a:t>
            </a:r>
            <a:endParaRPr kumimoji="0" lang="el-GR" sz="3200" b="0" u="none" strike="noStrike" cap="none" normalizeH="0" baseline="0" dirty="0" smtClean="0">
              <a:ln>
                <a:noFill/>
              </a:ln>
              <a:solidFill>
                <a:schemeClr val="tx1"/>
              </a:solidFill>
              <a:effectLst/>
              <a:cs typeface="Arial" pitchFamily="34" charset="0"/>
            </a:endParaRPr>
          </a:p>
        </p:txBody>
      </p:sp>
      <p:sp>
        <p:nvSpPr>
          <p:cNvPr id="85063" name="Rectangle 71"/>
          <p:cNvSpPr>
            <a:spLocks noChangeArrowheads="1"/>
          </p:cNvSpPr>
          <p:nvPr/>
        </p:nvSpPr>
        <p:spPr bwMode="auto">
          <a:xfrm>
            <a:off x="805216" y="6251925"/>
            <a:ext cx="409433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Ξυλοτεμάχιο με κωνικό </a:t>
            </a:r>
            <a:r>
              <a:rPr kumimoji="0" lang="el-GR" sz="2000" b="0" u="none" strike="noStrike" cap="none" normalizeH="0" baseline="0" dirty="0" smtClean="0">
                <a:ln>
                  <a:noFill/>
                </a:ln>
                <a:solidFill>
                  <a:schemeClr val="tx1"/>
                </a:solidFill>
                <a:effectLst/>
                <a:ea typeface="Times New Roman" pitchFamily="18" charset="0"/>
                <a:cs typeface="Arial" pitchFamily="34" charset="0"/>
              </a:rPr>
              <a:t>πλάνισμα</a:t>
            </a:r>
            <a:endParaRPr kumimoji="0" lang="el-GR" sz="3200" b="0" u="none" strike="noStrike" cap="none" normalizeH="0" baseline="0" dirty="0" smtClean="0">
              <a:ln>
                <a:noFill/>
              </a:ln>
              <a:solidFill>
                <a:schemeClr val="tx1"/>
              </a:solidFill>
              <a:effectLst/>
              <a:cs typeface="Arial" pitchFamily="34" charset="0"/>
            </a:endParaRPr>
          </a:p>
        </p:txBody>
      </p:sp>
      <p:sp>
        <p:nvSpPr>
          <p:cNvPr id="77" name="76 - Ορθογώνιο"/>
          <p:cNvSpPr/>
          <p:nvPr/>
        </p:nvSpPr>
        <p:spPr>
          <a:xfrm>
            <a:off x="5603876" y="574120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039914" y="851654"/>
            <a:ext cx="391716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Μερικό πλάνισμα (με στάση)</a:t>
            </a:r>
            <a:endParaRPr lang="el-GR" sz="2000" i="1" dirty="0" smtClean="0">
              <a:cs typeface="Arial"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82945" name="Rectangle 1"/>
          <p:cNvSpPr>
            <a:spLocks noChangeArrowheads="1"/>
          </p:cNvSpPr>
          <p:nvPr/>
        </p:nvSpPr>
        <p:spPr bwMode="auto">
          <a:xfrm>
            <a:off x="559558" y="1703459"/>
            <a:ext cx="1083632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μερικό πλάνισμα (ή πλάνισμα με στάση) χρησιμοποιείται στις περιπτώσεις που επιθυμούμε να πλανιστεί ένα τμήμα στο εσωτερικό του ξυλοτεμαχίου. </a:t>
            </a:r>
            <a:endParaRPr kumimoji="0" lang="el-GR" sz="3200" i="0" u="none" strike="noStrike" cap="none" normalizeH="0" baseline="0" dirty="0" smtClean="0">
              <a:ln>
                <a:noFill/>
              </a:ln>
              <a:solidFill>
                <a:schemeClr val="tx1"/>
              </a:solidFill>
              <a:effectLst/>
              <a:cs typeface="Arial" pitchFamily="34" charset="0"/>
            </a:endParaRPr>
          </a:p>
        </p:txBody>
      </p:sp>
      <p:grpSp>
        <p:nvGrpSpPr>
          <p:cNvPr id="82946" name="Group 2"/>
          <p:cNvGrpSpPr>
            <a:grpSpLocks/>
          </p:cNvGrpSpPr>
          <p:nvPr/>
        </p:nvGrpSpPr>
        <p:grpSpPr bwMode="auto">
          <a:xfrm>
            <a:off x="2942917" y="2879678"/>
            <a:ext cx="6282969" cy="3115101"/>
            <a:chOff x="1617" y="7020"/>
            <a:chExt cx="8280" cy="3780"/>
          </a:xfrm>
        </p:grpSpPr>
        <p:grpSp>
          <p:nvGrpSpPr>
            <p:cNvPr id="82947" name="Group 3"/>
            <p:cNvGrpSpPr>
              <a:grpSpLocks noChangeAspect="1"/>
            </p:cNvGrpSpPr>
            <p:nvPr/>
          </p:nvGrpSpPr>
          <p:grpSpPr bwMode="auto">
            <a:xfrm>
              <a:off x="1977" y="7560"/>
              <a:ext cx="7560" cy="2660"/>
              <a:chOff x="897" y="8280"/>
              <a:chExt cx="9720" cy="3420"/>
            </a:xfrm>
          </p:grpSpPr>
          <p:grpSp>
            <p:nvGrpSpPr>
              <p:cNvPr id="82948" name="Group 4"/>
              <p:cNvGrpSpPr>
                <a:grpSpLocks noChangeAspect="1"/>
              </p:cNvGrpSpPr>
              <p:nvPr/>
            </p:nvGrpSpPr>
            <p:grpSpPr bwMode="auto">
              <a:xfrm>
                <a:off x="897" y="9720"/>
                <a:ext cx="9720" cy="1980"/>
                <a:chOff x="897" y="9720"/>
                <a:chExt cx="9720" cy="1980"/>
              </a:xfrm>
            </p:grpSpPr>
            <p:grpSp>
              <p:nvGrpSpPr>
                <p:cNvPr id="82949" name="Group 5"/>
                <p:cNvGrpSpPr>
                  <a:grpSpLocks noChangeAspect="1"/>
                </p:cNvGrpSpPr>
                <p:nvPr/>
              </p:nvGrpSpPr>
              <p:grpSpPr bwMode="auto">
                <a:xfrm rot="21420000">
                  <a:off x="5037" y="10440"/>
                  <a:ext cx="1302" cy="1260"/>
                  <a:chOff x="4317" y="9540"/>
                  <a:chExt cx="1302" cy="1260"/>
                </a:xfrm>
              </p:grpSpPr>
              <p:sp>
                <p:nvSpPr>
                  <p:cNvPr id="82950" name="Oval 6" descr="Λευκό μάρμαρο"/>
                  <p:cNvSpPr>
                    <a:spLocks noChangeAspect="1" noChangeArrowheads="1"/>
                  </p:cNvSpPr>
                  <p:nvPr/>
                </p:nvSpPr>
                <p:spPr bwMode="auto">
                  <a:xfrm>
                    <a:off x="4497" y="9720"/>
                    <a:ext cx="1080" cy="1080"/>
                  </a:xfrm>
                  <a:prstGeom prst="ellipse">
                    <a:avLst/>
                  </a:prstGeom>
                  <a:blipFill dpi="0" rotWithShape="0">
                    <a:blip r:embed="rId3"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51" name="Freeform 7"/>
                  <p:cNvSpPr>
                    <a:spLocks noChangeAspect="1"/>
                  </p:cNvSpPr>
                  <p:nvPr/>
                </p:nvSpPr>
                <p:spPr bwMode="auto">
                  <a:xfrm>
                    <a:off x="5037" y="954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52" name="Freeform 8"/>
                  <p:cNvSpPr>
                    <a:spLocks noChangeAspect="1"/>
                  </p:cNvSpPr>
                  <p:nvPr/>
                </p:nvSpPr>
                <p:spPr bwMode="auto">
                  <a:xfrm rot="12720000">
                    <a:off x="4317" y="1026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53" name="Freeform 9"/>
                  <p:cNvSpPr>
                    <a:spLocks noChangeAspect="1"/>
                  </p:cNvSpPr>
                  <p:nvPr/>
                </p:nvSpPr>
                <p:spPr bwMode="auto">
                  <a:xfrm rot="17700000" flipH="1" flipV="1">
                    <a:off x="5267" y="10390"/>
                    <a:ext cx="301" cy="402"/>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82954" name="Freeform 10"/>
                <p:cNvSpPr>
                  <a:spLocks noChangeAspect="1"/>
                </p:cNvSpPr>
                <p:nvPr/>
              </p:nvSpPr>
              <p:spPr bwMode="auto">
                <a:xfrm flipH="1">
                  <a:off x="6657" y="10800"/>
                  <a:ext cx="3960" cy="540"/>
                </a:xfrm>
                <a:custGeom>
                  <a:avLst/>
                  <a:gdLst/>
                  <a:ahLst/>
                  <a:cxnLst>
                    <a:cxn ang="0">
                      <a:pos x="0" y="0"/>
                    </a:cxn>
                    <a:cxn ang="0">
                      <a:pos x="2520" y="0"/>
                    </a:cxn>
                    <a:cxn ang="0">
                      <a:pos x="2160" y="540"/>
                    </a:cxn>
                    <a:cxn ang="0">
                      <a:pos x="0" y="540"/>
                    </a:cxn>
                    <a:cxn ang="0">
                      <a:pos x="0" y="0"/>
                    </a:cxn>
                  </a:cxnLst>
                  <a:rect l="0" t="0" r="r" b="b"/>
                  <a:pathLst>
                    <a:path w="2520" h="540">
                      <a:moveTo>
                        <a:pt x="0" y="0"/>
                      </a:moveTo>
                      <a:lnTo>
                        <a:pt x="2520" y="0"/>
                      </a:lnTo>
                      <a:lnTo>
                        <a:pt x="2160" y="540"/>
                      </a:lnTo>
                      <a:lnTo>
                        <a:pt x="0" y="540"/>
                      </a:lnTo>
                      <a:lnTo>
                        <a:pt x="0" y="0"/>
                      </a:ln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55" name="Rectangle 11"/>
                <p:cNvSpPr>
                  <a:spLocks noChangeAspect="1" noChangeArrowheads="1"/>
                </p:cNvSpPr>
                <p:nvPr/>
              </p:nvSpPr>
              <p:spPr bwMode="auto">
                <a:xfrm>
                  <a:off x="9537" y="9900"/>
                  <a:ext cx="360" cy="9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2956" name="Freeform 12"/>
                <p:cNvSpPr>
                  <a:spLocks noChangeAspect="1"/>
                </p:cNvSpPr>
                <p:nvPr/>
              </p:nvSpPr>
              <p:spPr bwMode="auto">
                <a:xfrm>
                  <a:off x="897" y="10800"/>
                  <a:ext cx="3960" cy="540"/>
                </a:xfrm>
                <a:custGeom>
                  <a:avLst/>
                  <a:gdLst/>
                  <a:ahLst/>
                  <a:cxnLst>
                    <a:cxn ang="0">
                      <a:pos x="0" y="0"/>
                    </a:cxn>
                    <a:cxn ang="0">
                      <a:pos x="2520" y="0"/>
                    </a:cxn>
                    <a:cxn ang="0">
                      <a:pos x="2160" y="540"/>
                    </a:cxn>
                    <a:cxn ang="0">
                      <a:pos x="0" y="540"/>
                    </a:cxn>
                    <a:cxn ang="0">
                      <a:pos x="0" y="0"/>
                    </a:cxn>
                  </a:cxnLst>
                  <a:rect l="0" t="0" r="r" b="b"/>
                  <a:pathLst>
                    <a:path w="2520" h="540">
                      <a:moveTo>
                        <a:pt x="0" y="0"/>
                      </a:moveTo>
                      <a:lnTo>
                        <a:pt x="2520" y="0"/>
                      </a:lnTo>
                      <a:lnTo>
                        <a:pt x="2160" y="540"/>
                      </a:lnTo>
                      <a:lnTo>
                        <a:pt x="0" y="540"/>
                      </a:lnTo>
                      <a:lnTo>
                        <a:pt x="0" y="0"/>
                      </a:lnTo>
                      <a:close/>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57" name="Rectangle 13"/>
                <p:cNvSpPr>
                  <a:spLocks noChangeAspect="1" noChangeArrowheads="1"/>
                </p:cNvSpPr>
                <p:nvPr/>
              </p:nvSpPr>
              <p:spPr bwMode="auto">
                <a:xfrm>
                  <a:off x="1797" y="9900"/>
                  <a:ext cx="360" cy="9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82958" name="Group 14"/>
                <p:cNvGrpSpPr>
                  <a:grpSpLocks noChangeAspect="1"/>
                </p:cNvGrpSpPr>
                <p:nvPr/>
              </p:nvGrpSpPr>
              <p:grpSpPr bwMode="auto">
                <a:xfrm>
                  <a:off x="3417" y="9720"/>
                  <a:ext cx="4882" cy="1080"/>
                  <a:chOff x="3593" y="4140"/>
                  <a:chExt cx="4882" cy="1080"/>
                </a:xfrm>
              </p:grpSpPr>
              <p:grpSp>
                <p:nvGrpSpPr>
                  <p:cNvPr id="82959" name="Group 15"/>
                  <p:cNvGrpSpPr>
                    <a:grpSpLocks noChangeAspect="1"/>
                  </p:cNvGrpSpPr>
                  <p:nvPr/>
                </p:nvGrpSpPr>
                <p:grpSpPr bwMode="auto">
                  <a:xfrm>
                    <a:off x="3594" y="4140"/>
                    <a:ext cx="4863" cy="1080"/>
                    <a:chOff x="3594" y="4140"/>
                    <a:chExt cx="4863" cy="1080"/>
                  </a:xfrm>
                </p:grpSpPr>
                <p:sp>
                  <p:nvSpPr>
                    <p:cNvPr id="82960" name="Arc 16"/>
                    <p:cNvSpPr>
                      <a:spLocks noChangeAspect="1"/>
                    </p:cNvSpPr>
                    <p:nvPr/>
                  </p:nvSpPr>
                  <p:spPr bwMode="auto">
                    <a:xfrm flipH="1">
                      <a:off x="4317" y="4860"/>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1" name="Line 17"/>
                    <p:cNvSpPr>
                      <a:spLocks noChangeAspect="1" noChangeShapeType="1"/>
                    </p:cNvSpPr>
                    <p:nvPr/>
                  </p:nvSpPr>
                  <p:spPr bwMode="auto">
                    <a:xfrm>
                      <a:off x="4677" y="4860"/>
                      <a:ext cx="27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2" name="Arc 18"/>
                    <p:cNvSpPr>
                      <a:spLocks noChangeAspect="1"/>
                    </p:cNvSpPr>
                    <p:nvPr/>
                  </p:nvSpPr>
                  <p:spPr bwMode="auto">
                    <a:xfrm>
                      <a:off x="7377" y="4860"/>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3" name="Line 19"/>
                    <p:cNvSpPr>
                      <a:spLocks noChangeAspect="1" noChangeShapeType="1"/>
                    </p:cNvSpPr>
                    <p:nvPr/>
                  </p:nvSpPr>
                  <p:spPr bwMode="auto">
                    <a:xfrm flipV="1">
                      <a:off x="3597" y="4140"/>
                      <a:ext cx="0" cy="10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4" name="Line 20"/>
                    <p:cNvSpPr>
                      <a:spLocks noChangeAspect="1" noChangeShapeType="1"/>
                    </p:cNvSpPr>
                    <p:nvPr/>
                  </p:nvSpPr>
                  <p:spPr bwMode="auto">
                    <a:xfrm>
                      <a:off x="3597" y="4140"/>
                      <a:ext cx="48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5" name="Line 21"/>
                    <p:cNvSpPr>
                      <a:spLocks noChangeAspect="1" noChangeShapeType="1"/>
                    </p:cNvSpPr>
                    <p:nvPr/>
                  </p:nvSpPr>
                  <p:spPr bwMode="auto">
                    <a:xfrm flipV="1">
                      <a:off x="8457" y="4140"/>
                      <a:ext cx="0" cy="10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6" name="Line 22"/>
                    <p:cNvSpPr>
                      <a:spLocks noChangeAspect="1" noChangeShapeType="1"/>
                    </p:cNvSpPr>
                    <p:nvPr/>
                  </p:nvSpPr>
                  <p:spPr bwMode="auto">
                    <a:xfrm flipH="1">
                      <a:off x="3594" y="5220"/>
                      <a:ext cx="7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67" name="Line 23"/>
                    <p:cNvSpPr>
                      <a:spLocks noChangeAspect="1" noChangeShapeType="1"/>
                    </p:cNvSpPr>
                    <p:nvPr/>
                  </p:nvSpPr>
                  <p:spPr bwMode="auto">
                    <a:xfrm flipH="1">
                      <a:off x="7737" y="5220"/>
                      <a:ext cx="7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82968" name="Group 24"/>
                  <p:cNvGrpSpPr>
                    <a:grpSpLocks noChangeAspect="1"/>
                  </p:cNvGrpSpPr>
                  <p:nvPr/>
                </p:nvGrpSpPr>
                <p:grpSpPr bwMode="auto">
                  <a:xfrm>
                    <a:off x="3593" y="4155"/>
                    <a:ext cx="4882" cy="1065"/>
                    <a:chOff x="3593" y="4155"/>
                    <a:chExt cx="4882" cy="1065"/>
                  </a:xfrm>
                </p:grpSpPr>
                <p:sp>
                  <p:nvSpPr>
                    <p:cNvPr id="82969" name="Freeform 25"/>
                    <p:cNvSpPr>
                      <a:spLocks noChangeAspect="1"/>
                    </p:cNvSpPr>
                    <p:nvPr/>
                  </p:nvSpPr>
                  <p:spPr bwMode="auto">
                    <a:xfrm>
                      <a:off x="3593" y="4155"/>
                      <a:ext cx="2677" cy="180"/>
                    </a:xfrm>
                    <a:custGeom>
                      <a:avLst/>
                      <a:gdLst/>
                      <a:ahLst/>
                      <a:cxnLst>
                        <a:cxn ang="0">
                          <a:pos x="22" y="180"/>
                        </a:cxn>
                        <a:cxn ang="0">
                          <a:pos x="1177" y="150"/>
                        </a:cxn>
                        <a:cxn ang="0">
                          <a:pos x="1552" y="105"/>
                        </a:cxn>
                        <a:cxn ang="0">
                          <a:pos x="2437" y="30"/>
                        </a:cxn>
                        <a:cxn ang="0">
                          <a:pos x="2677" y="0"/>
                        </a:cxn>
                      </a:cxnLst>
                      <a:rect l="0" t="0" r="r" b="b"/>
                      <a:pathLst>
                        <a:path w="2677" h="180">
                          <a:moveTo>
                            <a:pt x="22" y="180"/>
                          </a:moveTo>
                          <a:cubicBezTo>
                            <a:pt x="469" y="105"/>
                            <a:pt x="0" y="179"/>
                            <a:pt x="1177" y="150"/>
                          </a:cubicBezTo>
                          <a:cubicBezTo>
                            <a:pt x="1299" y="147"/>
                            <a:pt x="1430" y="118"/>
                            <a:pt x="1552" y="105"/>
                          </a:cubicBezTo>
                          <a:cubicBezTo>
                            <a:pt x="1848" y="73"/>
                            <a:pt x="2140" y="47"/>
                            <a:pt x="2437" y="30"/>
                          </a:cubicBezTo>
                          <a:cubicBezTo>
                            <a:pt x="2518" y="18"/>
                            <a:pt x="2596" y="0"/>
                            <a:pt x="2677"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0" name="Freeform 26"/>
                    <p:cNvSpPr>
                      <a:spLocks noChangeAspect="1"/>
                    </p:cNvSpPr>
                    <p:nvPr/>
                  </p:nvSpPr>
                  <p:spPr bwMode="auto">
                    <a:xfrm>
                      <a:off x="3630" y="4155"/>
                      <a:ext cx="4725" cy="420"/>
                    </a:xfrm>
                    <a:custGeom>
                      <a:avLst/>
                      <a:gdLst/>
                      <a:ahLst/>
                      <a:cxnLst>
                        <a:cxn ang="0">
                          <a:pos x="0" y="420"/>
                        </a:cxn>
                        <a:cxn ang="0">
                          <a:pos x="1485" y="375"/>
                        </a:cxn>
                        <a:cxn ang="0">
                          <a:pos x="2565" y="285"/>
                        </a:cxn>
                        <a:cxn ang="0">
                          <a:pos x="3195" y="210"/>
                        </a:cxn>
                        <a:cxn ang="0">
                          <a:pos x="3420" y="150"/>
                        </a:cxn>
                        <a:cxn ang="0">
                          <a:pos x="3975" y="105"/>
                        </a:cxn>
                        <a:cxn ang="0">
                          <a:pos x="4155" y="90"/>
                        </a:cxn>
                        <a:cxn ang="0">
                          <a:pos x="4425" y="60"/>
                        </a:cxn>
                        <a:cxn ang="0">
                          <a:pos x="4725" y="0"/>
                        </a:cxn>
                      </a:cxnLst>
                      <a:rect l="0" t="0" r="r" b="b"/>
                      <a:pathLst>
                        <a:path w="4725" h="420">
                          <a:moveTo>
                            <a:pt x="0" y="420"/>
                          </a:moveTo>
                          <a:cubicBezTo>
                            <a:pt x="504" y="412"/>
                            <a:pt x="986" y="395"/>
                            <a:pt x="1485" y="375"/>
                          </a:cubicBezTo>
                          <a:cubicBezTo>
                            <a:pt x="1844" y="335"/>
                            <a:pt x="2204" y="313"/>
                            <a:pt x="2565" y="285"/>
                          </a:cubicBezTo>
                          <a:cubicBezTo>
                            <a:pt x="2773" y="243"/>
                            <a:pt x="2984" y="226"/>
                            <a:pt x="3195" y="210"/>
                          </a:cubicBezTo>
                          <a:cubicBezTo>
                            <a:pt x="3264" y="196"/>
                            <a:pt x="3352" y="157"/>
                            <a:pt x="3420" y="150"/>
                          </a:cubicBezTo>
                          <a:cubicBezTo>
                            <a:pt x="3605" y="132"/>
                            <a:pt x="3790" y="122"/>
                            <a:pt x="3975" y="105"/>
                          </a:cubicBezTo>
                          <a:cubicBezTo>
                            <a:pt x="4035" y="100"/>
                            <a:pt x="4095" y="96"/>
                            <a:pt x="4155" y="90"/>
                          </a:cubicBezTo>
                          <a:cubicBezTo>
                            <a:pt x="4245" y="81"/>
                            <a:pt x="4425" y="60"/>
                            <a:pt x="4425" y="60"/>
                          </a:cubicBezTo>
                          <a:cubicBezTo>
                            <a:pt x="4511" y="31"/>
                            <a:pt x="4637" y="0"/>
                            <a:pt x="4725"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1" name="Freeform 27"/>
                    <p:cNvSpPr>
                      <a:spLocks noChangeAspect="1"/>
                    </p:cNvSpPr>
                    <p:nvPr/>
                  </p:nvSpPr>
                  <p:spPr bwMode="auto">
                    <a:xfrm>
                      <a:off x="3615" y="4440"/>
                      <a:ext cx="4860" cy="420"/>
                    </a:xfrm>
                    <a:custGeom>
                      <a:avLst/>
                      <a:gdLst/>
                      <a:ahLst/>
                      <a:cxnLst>
                        <a:cxn ang="0">
                          <a:pos x="0" y="420"/>
                        </a:cxn>
                        <a:cxn ang="0">
                          <a:pos x="435" y="375"/>
                        </a:cxn>
                        <a:cxn ang="0">
                          <a:pos x="900" y="330"/>
                        </a:cxn>
                        <a:cxn ang="0">
                          <a:pos x="1245" y="300"/>
                        </a:cxn>
                        <a:cxn ang="0">
                          <a:pos x="2160" y="285"/>
                        </a:cxn>
                        <a:cxn ang="0">
                          <a:pos x="2655" y="240"/>
                        </a:cxn>
                        <a:cxn ang="0">
                          <a:pos x="3240" y="180"/>
                        </a:cxn>
                        <a:cxn ang="0">
                          <a:pos x="4065" y="90"/>
                        </a:cxn>
                        <a:cxn ang="0">
                          <a:pos x="4860" y="0"/>
                        </a:cxn>
                      </a:cxnLst>
                      <a:rect l="0" t="0" r="r" b="b"/>
                      <a:pathLst>
                        <a:path w="4860" h="420">
                          <a:moveTo>
                            <a:pt x="0" y="420"/>
                          </a:moveTo>
                          <a:cubicBezTo>
                            <a:pt x="147" y="407"/>
                            <a:pt x="288" y="386"/>
                            <a:pt x="435" y="375"/>
                          </a:cubicBezTo>
                          <a:cubicBezTo>
                            <a:pt x="588" y="344"/>
                            <a:pt x="900" y="330"/>
                            <a:pt x="900" y="330"/>
                          </a:cubicBezTo>
                          <a:cubicBezTo>
                            <a:pt x="1036" y="285"/>
                            <a:pt x="955" y="307"/>
                            <a:pt x="1245" y="300"/>
                          </a:cubicBezTo>
                          <a:cubicBezTo>
                            <a:pt x="1550" y="292"/>
                            <a:pt x="1855" y="290"/>
                            <a:pt x="2160" y="285"/>
                          </a:cubicBezTo>
                          <a:cubicBezTo>
                            <a:pt x="2325" y="264"/>
                            <a:pt x="2490" y="259"/>
                            <a:pt x="2655" y="240"/>
                          </a:cubicBezTo>
                          <a:cubicBezTo>
                            <a:pt x="2853" y="217"/>
                            <a:pt x="3037" y="191"/>
                            <a:pt x="3240" y="180"/>
                          </a:cubicBezTo>
                          <a:cubicBezTo>
                            <a:pt x="3513" y="125"/>
                            <a:pt x="3788" y="119"/>
                            <a:pt x="4065" y="90"/>
                          </a:cubicBezTo>
                          <a:cubicBezTo>
                            <a:pt x="4327" y="63"/>
                            <a:pt x="4596" y="0"/>
                            <a:pt x="48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2" name="Freeform 28"/>
                    <p:cNvSpPr>
                      <a:spLocks noChangeAspect="1"/>
                    </p:cNvSpPr>
                    <p:nvPr/>
                  </p:nvSpPr>
                  <p:spPr bwMode="auto">
                    <a:xfrm>
                      <a:off x="3600" y="4980"/>
                      <a:ext cx="810" cy="105"/>
                    </a:xfrm>
                    <a:custGeom>
                      <a:avLst/>
                      <a:gdLst/>
                      <a:ahLst/>
                      <a:cxnLst>
                        <a:cxn ang="0">
                          <a:pos x="0" y="105"/>
                        </a:cxn>
                        <a:cxn ang="0">
                          <a:pos x="120" y="90"/>
                        </a:cxn>
                        <a:cxn ang="0">
                          <a:pos x="210" y="60"/>
                        </a:cxn>
                        <a:cxn ang="0">
                          <a:pos x="585" y="45"/>
                        </a:cxn>
                        <a:cxn ang="0">
                          <a:pos x="810" y="0"/>
                        </a:cxn>
                      </a:cxnLst>
                      <a:rect l="0" t="0" r="r" b="b"/>
                      <a:pathLst>
                        <a:path w="810" h="105">
                          <a:moveTo>
                            <a:pt x="0" y="105"/>
                          </a:moveTo>
                          <a:cubicBezTo>
                            <a:pt x="40" y="100"/>
                            <a:pt x="81" y="98"/>
                            <a:pt x="120" y="90"/>
                          </a:cubicBezTo>
                          <a:cubicBezTo>
                            <a:pt x="151" y="83"/>
                            <a:pt x="178" y="61"/>
                            <a:pt x="210" y="60"/>
                          </a:cubicBezTo>
                          <a:cubicBezTo>
                            <a:pt x="335" y="55"/>
                            <a:pt x="460" y="50"/>
                            <a:pt x="585" y="45"/>
                          </a:cubicBezTo>
                          <a:cubicBezTo>
                            <a:pt x="664" y="19"/>
                            <a:pt x="726" y="0"/>
                            <a:pt x="81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3" name="Freeform 29"/>
                    <p:cNvSpPr>
                      <a:spLocks noChangeAspect="1"/>
                    </p:cNvSpPr>
                    <p:nvPr/>
                  </p:nvSpPr>
                  <p:spPr bwMode="auto">
                    <a:xfrm>
                      <a:off x="5760" y="4710"/>
                      <a:ext cx="2670" cy="135"/>
                    </a:xfrm>
                    <a:custGeom>
                      <a:avLst/>
                      <a:gdLst/>
                      <a:ahLst/>
                      <a:cxnLst>
                        <a:cxn ang="0">
                          <a:pos x="0" y="135"/>
                        </a:cxn>
                        <a:cxn ang="0">
                          <a:pos x="1110" y="90"/>
                        </a:cxn>
                        <a:cxn ang="0">
                          <a:pos x="1995" y="30"/>
                        </a:cxn>
                        <a:cxn ang="0">
                          <a:pos x="2250" y="0"/>
                        </a:cxn>
                        <a:cxn ang="0">
                          <a:pos x="2670" y="15"/>
                        </a:cxn>
                      </a:cxnLst>
                      <a:rect l="0" t="0" r="r" b="b"/>
                      <a:pathLst>
                        <a:path w="2670" h="135">
                          <a:moveTo>
                            <a:pt x="0" y="135"/>
                          </a:moveTo>
                          <a:cubicBezTo>
                            <a:pt x="410" y="111"/>
                            <a:pt x="623" y="99"/>
                            <a:pt x="1110" y="90"/>
                          </a:cubicBezTo>
                          <a:cubicBezTo>
                            <a:pt x="1414" y="39"/>
                            <a:pt x="1670" y="38"/>
                            <a:pt x="1995" y="30"/>
                          </a:cubicBezTo>
                          <a:cubicBezTo>
                            <a:pt x="2080" y="21"/>
                            <a:pt x="2164" y="0"/>
                            <a:pt x="2250" y="0"/>
                          </a:cubicBezTo>
                          <a:cubicBezTo>
                            <a:pt x="2390" y="0"/>
                            <a:pt x="2530" y="15"/>
                            <a:pt x="2670" y="1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4" name="Freeform 30"/>
                    <p:cNvSpPr>
                      <a:spLocks noChangeAspect="1"/>
                    </p:cNvSpPr>
                    <p:nvPr/>
                  </p:nvSpPr>
                  <p:spPr bwMode="auto">
                    <a:xfrm>
                      <a:off x="7725" y="4920"/>
                      <a:ext cx="705" cy="120"/>
                    </a:xfrm>
                    <a:custGeom>
                      <a:avLst/>
                      <a:gdLst/>
                      <a:ahLst/>
                      <a:cxnLst>
                        <a:cxn ang="0">
                          <a:pos x="0" y="120"/>
                        </a:cxn>
                        <a:cxn ang="0">
                          <a:pos x="450" y="30"/>
                        </a:cxn>
                        <a:cxn ang="0">
                          <a:pos x="705" y="0"/>
                        </a:cxn>
                      </a:cxnLst>
                      <a:rect l="0" t="0" r="r" b="b"/>
                      <a:pathLst>
                        <a:path w="705" h="120">
                          <a:moveTo>
                            <a:pt x="0" y="120"/>
                          </a:moveTo>
                          <a:cubicBezTo>
                            <a:pt x="142" y="73"/>
                            <a:pt x="303" y="55"/>
                            <a:pt x="450" y="30"/>
                          </a:cubicBezTo>
                          <a:cubicBezTo>
                            <a:pt x="538" y="15"/>
                            <a:pt x="613" y="0"/>
                            <a:pt x="705"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5" name="Freeform 31"/>
                    <p:cNvSpPr>
                      <a:spLocks noChangeAspect="1"/>
                    </p:cNvSpPr>
                    <p:nvPr/>
                  </p:nvSpPr>
                  <p:spPr bwMode="auto">
                    <a:xfrm>
                      <a:off x="7980" y="5100"/>
                      <a:ext cx="450" cy="120"/>
                    </a:xfrm>
                    <a:custGeom>
                      <a:avLst/>
                      <a:gdLst/>
                      <a:ahLst/>
                      <a:cxnLst>
                        <a:cxn ang="0">
                          <a:pos x="0" y="120"/>
                        </a:cxn>
                        <a:cxn ang="0">
                          <a:pos x="270" y="75"/>
                        </a:cxn>
                        <a:cxn ang="0">
                          <a:pos x="405" y="30"/>
                        </a:cxn>
                        <a:cxn ang="0">
                          <a:pos x="450" y="0"/>
                        </a:cxn>
                      </a:cxnLst>
                      <a:rect l="0" t="0" r="r" b="b"/>
                      <a:pathLst>
                        <a:path w="450" h="120">
                          <a:moveTo>
                            <a:pt x="0" y="120"/>
                          </a:moveTo>
                          <a:cubicBezTo>
                            <a:pt x="88" y="91"/>
                            <a:pt x="181" y="99"/>
                            <a:pt x="270" y="75"/>
                          </a:cubicBezTo>
                          <a:cubicBezTo>
                            <a:pt x="316" y="63"/>
                            <a:pt x="366" y="56"/>
                            <a:pt x="405" y="30"/>
                          </a:cubicBezTo>
                          <a:cubicBezTo>
                            <a:pt x="420" y="20"/>
                            <a:pt x="450" y="0"/>
                            <a:pt x="45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grpSp>
            <p:nvGrpSpPr>
              <p:cNvPr id="82976" name="Group 32"/>
              <p:cNvGrpSpPr>
                <a:grpSpLocks noChangeAspect="1"/>
              </p:cNvGrpSpPr>
              <p:nvPr/>
            </p:nvGrpSpPr>
            <p:grpSpPr bwMode="auto">
              <a:xfrm>
                <a:off x="2157" y="8280"/>
                <a:ext cx="7385" cy="1261"/>
                <a:chOff x="2157" y="8280"/>
                <a:chExt cx="7385" cy="1261"/>
              </a:xfrm>
            </p:grpSpPr>
            <p:grpSp>
              <p:nvGrpSpPr>
                <p:cNvPr id="82977" name="Group 33"/>
                <p:cNvGrpSpPr>
                  <a:grpSpLocks noChangeAspect="1"/>
                </p:cNvGrpSpPr>
                <p:nvPr/>
              </p:nvGrpSpPr>
              <p:grpSpPr bwMode="auto">
                <a:xfrm>
                  <a:off x="4677" y="8280"/>
                  <a:ext cx="4865" cy="1081"/>
                  <a:chOff x="4677" y="9720"/>
                  <a:chExt cx="4865" cy="1081"/>
                </a:xfrm>
              </p:grpSpPr>
              <p:sp>
                <p:nvSpPr>
                  <p:cNvPr id="82978" name="Arc 34"/>
                  <p:cNvSpPr>
                    <a:spLocks noChangeAspect="1"/>
                  </p:cNvSpPr>
                  <p:nvPr/>
                </p:nvSpPr>
                <p:spPr bwMode="auto">
                  <a:xfrm flipH="1">
                    <a:off x="5217" y="10440"/>
                    <a:ext cx="544"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79" name="Line 35"/>
                  <p:cNvSpPr>
                    <a:spLocks noChangeAspect="1" noChangeShapeType="1"/>
                  </p:cNvSpPr>
                  <p:nvPr/>
                </p:nvSpPr>
                <p:spPr bwMode="auto">
                  <a:xfrm>
                    <a:off x="5757" y="10440"/>
                    <a:ext cx="2704"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0" name="Line 36"/>
                  <p:cNvSpPr>
                    <a:spLocks noChangeAspect="1" noChangeShapeType="1"/>
                  </p:cNvSpPr>
                  <p:nvPr/>
                </p:nvSpPr>
                <p:spPr bwMode="auto">
                  <a:xfrm flipV="1">
                    <a:off x="4680" y="9720"/>
                    <a:ext cx="2" cy="108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1" name="Line 37"/>
                  <p:cNvSpPr>
                    <a:spLocks noChangeAspect="1" noChangeShapeType="1"/>
                  </p:cNvSpPr>
                  <p:nvPr/>
                </p:nvSpPr>
                <p:spPr bwMode="auto">
                  <a:xfrm>
                    <a:off x="4677" y="9720"/>
                    <a:ext cx="4864"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2" name="Line 38"/>
                  <p:cNvSpPr>
                    <a:spLocks noChangeAspect="1" noChangeShapeType="1"/>
                  </p:cNvSpPr>
                  <p:nvPr/>
                </p:nvSpPr>
                <p:spPr bwMode="auto">
                  <a:xfrm flipV="1">
                    <a:off x="9540" y="9720"/>
                    <a:ext cx="2" cy="108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3" name="Line 39"/>
                  <p:cNvSpPr>
                    <a:spLocks noChangeAspect="1" noChangeShapeType="1"/>
                  </p:cNvSpPr>
                  <p:nvPr/>
                </p:nvSpPr>
                <p:spPr bwMode="auto">
                  <a:xfrm flipH="1">
                    <a:off x="4677" y="10800"/>
                    <a:ext cx="542"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4" name="Line 40"/>
                  <p:cNvSpPr>
                    <a:spLocks noChangeAspect="1" noChangeShapeType="1"/>
                  </p:cNvSpPr>
                  <p:nvPr/>
                </p:nvSpPr>
                <p:spPr bwMode="auto">
                  <a:xfrm flipH="1">
                    <a:off x="8997" y="10800"/>
                    <a:ext cx="544" cy="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5" name="Arc 41"/>
                  <p:cNvSpPr>
                    <a:spLocks noChangeAspect="1"/>
                  </p:cNvSpPr>
                  <p:nvPr/>
                </p:nvSpPr>
                <p:spPr bwMode="auto">
                  <a:xfrm>
                    <a:off x="8457" y="10440"/>
                    <a:ext cx="54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82986" name="Group 42"/>
                <p:cNvGrpSpPr>
                  <a:grpSpLocks noChangeAspect="1"/>
                </p:cNvGrpSpPr>
                <p:nvPr/>
              </p:nvGrpSpPr>
              <p:grpSpPr bwMode="auto">
                <a:xfrm>
                  <a:off x="2157" y="8460"/>
                  <a:ext cx="4865" cy="1081"/>
                  <a:chOff x="4677" y="9720"/>
                  <a:chExt cx="4865" cy="1081"/>
                </a:xfrm>
              </p:grpSpPr>
              <p:sp>
                <p:nvSpPr>
                  <p:cNvPr id="82987" name="Arc 43"/>
                  <p:cNvSpPr>
                    <a:spLocks noChangeAspect="1"/>
                  </p:cNvSpPr>
                  <p:nvPr/>
                </p:nvSpPr>
                <p:spPr bwMode="auto">
                  <a:xfrm flipH="1">
                    <a:off x="5217" y="10440"/>
                    <a:ext cx="544"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8" name="Line 44"/>
                  <p:cNvSpPr>
                    <a:spLocks noChangeAspect="1" noChangeShapeType="1"/>
                  </p:cNvSpPr>
                  <p:nvPr/>
                </p:nvSpPr>
                <p:spPr bwMode="auto">
                  <a:xfrm>
                    <a:off x="5757" y="10440"/>
                    <a:ext cx="2704"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89" name="Line 45"/>
                  <p:cNvSpPr>
                    <a:spLocks noChangeAspect="1" noChangeShapeType="1"/>
                  </p:cNvSpPr>
                  <p:nvPr/>
                </p:nvSpPr>
                <p:spPr bwMode="auto">
                  <a:xfrm flipV="1">
                    <a:off x="4680" y="9720"/>
                    <a:ext cx="2" cy="108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90" name="Line 46"/>
                  <p:cNvSpPr>
                    <a:spLocks noChangeAspect="1" noChangeShapeType="1"/>
                  </p:cNvSpPr>
                  <p:nvPr/>
                </p:nvSpPr>
                <p:spPr bwMode="auto">
                  <a:xfrm>
                    <a:off x="4677" y="9720"/>
                    <a:ext cx="4864"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91" name="Line 47"/>
                  <p:cNvSpPr>
                    <a:spLocks noChangeAspect="1" noChangeShapeType="1"/>
                  </p:cNvSpPr>
                  <p:nvPr/>
                </p:nvSpPr>
                <p:spPr bwMode="auto">
                  <a:xfrm flipV="1">
                    <a:off x="9540" y="9720"/>
                    <a:ext cx="2" cy="108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92" name="Line 48"/>
                  <p:cNvSpPr>
                    <a:spLocks noChangeAspect="1" noChangeShapeType="1"/>
                  </p:cNvSpPr>
                  <p:nvPr/>
                </p:nvSpPr>
                <p:spPr bwMode="auto">
                  <a:xfrm flipH="1">
                    <a:off x="4677" y="10800"/>
                    <a:ext cx="542" cy="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93" name="Line 49"/>
                  <p:cNvSpPr>
                    <a:spLocks noChangeAspect="1" noChangeShapeType="1"/>
                  </p:cNvSpPr>
                  <p:nvPr/>
                </p:nvSpPr>
                <p:spPr bwMode="auto">
                  <a:xfrm flipH="1">
                    <a:off x="8997" y="10800"/>
                    <a:ext cx="544" cy="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sp>
                <p:nvSpPr>
                  <p:cNvPr id="82994" name="Arc 50"/>
                  <p:cNvSpPr>
                    <a:spLocks noChangeAspect="1"/>
                  </p:cNvSpPr>
                  <p:nvPr/>
                </p:nvSpPr>
                <p:spPr bwMode="auto">
                  <a:xfrm>
                    <a:off x="8457" y="10440"/>
                    <a:ext cx="54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a:p>
                </p:txBody>
              </p:sp>
            </p:grpSp>
          </p:grpSp>
        </p:grpSp>
        <p:sp>
          <p:nvSpPr>
            <p:cNvPr id="82995" name="Rectangle 51"/>
            <p:cNvSpPr>
              <a:spLocks noChangeArrowheads="1"/>
            </p:cNvSpPr>
            <p:nvPr/>
          </p:nvSpPr>
          <p:spPr bwMode="auto">
            <a:xfrm>
              <a:off x="1617" y="7020"/>
              <a:ext cx="8280" cy="37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82996" name="Rectangle 52"/>
          <p:cNvSpPr>
            <a:spLocks noChangeArrowheads="1"/>
          </p:cNvSpPr>
          <p:nvPr/>
        </p:nvSpPr>
        <p:spPr bwMode="auto">
          <a:xfrm>
            <a:off x="3302757" y="6265573"/>
            <a:ext cx="540906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Μερικό πλάνισμα (με στάση</a:t>
            </a:r>
            <a:r>
              <a:rPr kumimoji="0" lang="el-GR" sz="2000" b="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u="none" strike="noStrike" cap="none" normalizeH="0" baseline="0" dirty="0" smtClean="0">
              <a:ln>
                <a:noFill/>
              </a:ln>
              <a:solidFill>
                <a:schemeClr val="tx1"/>
              </a:solidFill>
              <a:effectLst/>
              <a:cs typeface="Arial" pitchFamily="34" charset="0"/>
            </a:endParaRPr>
          </a:p>
        </p:txBody>
      </p:sp>
      <p:sp>
        <p:nvSpPr>
          <p:cNvPr id="57" name="56 - Ορθογώνιο"/>
          <p:cNvSpPr/>
          <p:nvPr/>
        </p:nvSpPr>
        <p:spPr>
          <a:xfrm>
            <a:off x="2942563" y="597321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600500" y="1884640"/>
            <a:ext cx="1059066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την πλάνη μπορούμε να δημιουργήσουμε πατούρες στο ξύλο.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4" name="3 - Ορθογώνιο"/>
          <p:cNvSpPr/>
          <p:nvPr/>
        </p:nvSpPr>
        <p:spPr>
          <a:xfrm>
            <a:off x="5278584" y="851654"/>
            <a:ext cx="1439818"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Πατούρα</a:t>
            </a:r>
            <a:endParaRPr lang="el-GR" sz="2000" i="1" dirty="0" smtClean="0">
              <a:cs typeface="Arial" pitchFamily="34" charset="0"/>
            </a:endParaRPr>
          </a:p>
        </p:txBody>
      </p:sp>
      <p:cxnSp>
        <p:nvCxnSpPr>
          <p:cNvPr id="5"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1454957" y="560473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grpSp>
        <p:nvGrpSpPr>
          <p:cNvPr id="91138" name="Group 2"/>
          <p:cNvGrpSpPr>
            <a:grpSpLocks/>
          </p:cNvGrpSpPr>
          <p:nvPr/>
        </p:nvGrpSpPr>
        <p:grpSpPr bwMode="auto">
          <a:xfrm>
            <a:off x="1465548" y="2947916"/>
            <a:ext cx="4020852" cy="2688136"/>
            <a:chOff x="3237" y="3502"/>
            <a:chExt cx="5220" cy="3600"/>
          </a:xfrm>
        </p:grpSpPr>
        <p:grpSp>
          <p:nvGrpSpPr>
            <p:cNvPr id="91139" name="Group 3"/>
            <p:cNvGrpSpPr>
              <a:grpSpLocks noChangeAspect="1"/>
            </p:cNvGrpSpPr>
            <p:nvPr/>
          </p:nvGrpSpPr>
          <p:grpSpPr bwMode="auto">
            <a:xfrm>
              <a:off x="4137" y="4225"/>
              <a:ext cx="3780" cy="2276"/>
              <a:chOff x="3417" y="10260"/>
              <a:chExt cx="7200" cy="4335"/>
            </a:xfrm>
          </p:grpSpPr>
          <p:grpSp>
            <p:nvGrpSpPr>
              <p:cNvPr id="91140" name="Group 4"/>
              <p:cNvGrpSpPr>
                <a:grpSpLocks noChangeAspect="1"/>
              </p:cNvGrpSpPr>
              <p:nvPr/>
            </p:nvGrpSpPr>
            <p:grpSpPr bwMode="auto">
              <a:xfrm>
                <a:off x="3417" y="10260"/>
                <a:ext cx="7200" cy="4320"/>
                <a:chOff x="3417" y="10260"/>
                <a:chExt cx="7200" cy="4320"/>
              </a:xfrm>
            </p:grpSpPr>
            <p:sp>
              <p:nvSpPr>
                <p:cNvPr id="91141" name="Line 5"/>
                <p:cNvSpPr>
                  <a:spLocks noChangeAspect="1" noChangeShapeType="1"/>
                </p:cNvSpPr>
                <p:nvPr/>
              </p:nvSpPr>
              <p:spPr bwMode="auto">
                <a:xfrm flipV="1">
                  <a:off x="5757" y="10260"/>
                  <a:ext cx="4860" cy="32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91142" name="Group 6"/>
                <p:cNvGrpSpPr>
                  <a:grpSpLocks noChangeAspect="1"/>
                </p:cNvGrpSpPr>
                <p:nvPr/>
              </p:nvGrpSpPr>
              <p:grpSpPr bwMode="auto">
                <a:xfrm>
                  <a:off x="3417" y="10260"/>
                  <a:ext cx="7200" cy="4320"/>
                  <a:chOff x="3417" y="10260"/>
                  <a:chExt cx="7200" cy="4320"/>
                </a:xfrm>
              </p:grpSpPr>
              <p:sp>
                <p:nvSpPr>
                  <p:cNvPr id="91143" name="Line 7"/>
                  <p:cNvSpPr>
                    <a:spLocks noChangeAspect="1" noChangeShapeType="1"/>
                  </p:cNvSpPr>
                  <p:nvPr/>
                </p:nvSpPr>
                <p:spPr bwMode="auto">
                  <a:xfrm>
                    <a:off x="3417" y="1350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4" name="Line 8"/>
                  <p:cNvSpPr>
                    <a:spLocks noChangeAspect="1" noChangeShapeType="1"/>
                  </p:cNvSpPr>
                  <p:nvPr/>
                </p:nvSpPr>
                <p:spPr bwMode="auto">
                  <a:xfrm>
                    <a:off x="3417" y="13500"/>
                    <a:ext cx="23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5" name="Line 9"/>
                  <p:cNvSpPr>
                    <a:spLocks noChangeAspect="1" noChangeShapeType="1"/>
                  </p:cNvSpPr>
                  <p:nvPr/>
                </p:nvSpPr>
                <p:spPr bwMode="auto">
                  <a:xfrm>
                    <a:off x="3417" y="14220"/>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6" name="Line 10"/>
                  <p:cNvSpPr>
                    <a:spLocks noChangeAspect="1" noChangeShapeType="1"/>
                  </p:cNvSpPr>
                  <p:nvPr/>
                </p:nvSpPr>
                <p:spPr bwMode="auto">
                  <a:xfrm>
                    <a:off x="4317" y="14220"/>
                    <a:ext cx="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7" name="Line 11"/>
                  <p:cNvSpPr>
                    <a:spLocks noChangeAspect="1" noChangeShapeType="1"/>
                  </p:cNvSpPr>
                  <p:nvPr/>
                </p:nvSpPr>
                <p:spPr bwMode="auto">
                  <a:xfrm>
                    <a:off x="4317" y="14580"/>
                    <a:ext cx="14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8" name="Line 12"/>
                  <p:cNvSpPr>
                    <a:spLocks noChangeAspect="1" noChangeShapeType="1"/>
                  </p:cNvSpPr>
                  <p:nvPr/>
                </p:nvSpPr>
                <p:spPr bwMode="auto">
                  <a:xfrm>
                    <a:off x="5757" y="13500"/>
                    <a:ext cx="0" cy="10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49" name="Line 13"/>
                  <p:cNvSpPr>
                    <a:spLocks noChangeAspect="1" noChangeShapeType="1"/>
                  </p:cNvSpPr>
                  <p:nvPr/>
                </p:nvSpPr>
                <p:spPr bwMode="auto">
                  <a:xfrm flipV="1">
                    <a:off x="3417" y="10260"/>
                    <a:ext cx="4860" cy="32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0" name="Line 14"/>
                  <p:cNvSpPr>
                    <a:spLocks noChangeAspect="1" noChangeShapeType="1"/>
                  </p:cNvSpPr>
                  <p:nvPr/>
                </p:nvSpPr>
                <p:spPr bwMode="auto">
                  <a:xfrm flipV="1">
                    <a:off x="5757" y="11340"/>
                    <a:ext cx="4860" cy="32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1" name="Line 15"/>
                  <p:cNvSpPr>
                    <a:spLocks noChangeAspect="1" noChangeShapeType="1"/>
                  </p:cNvSpPr>
                  <p:nvPr/>
                </p:nvSpPr>
                <p:spPr bwMode="auto">
                  <a:xfrm>
                    <a:off x="10617" y="10260"/>
                    <a:ext cx="0" cy="10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2" name="Line 16"/>
                  <p:cNvSpPr>
                    <a:spLocks noChangeAspect="1" noChangeShapeType="1"/>
                  </p:cNvSpPr>
                  <p:nvPr/>
                </p:nvSpPr>
                <p:spPr bwMode="auto">
                  <a:xfrm>
                    <a:off x="8277" y="10260"/>
                    <a:ext cx="23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nvGrpSpPr>
              <p:cNvPr id="91153" name="Group 17"/>
              <p:cNvGrpSpPr>
                <a:grpSpLocks noChangeAspect="1"/>
              </p:cNvGrpSpPr>
              <p:nvPr/>
            </p:nvGrpSpPr>
            <p:grpSpPr bwMode="auto">
              <a:xfrm>
                <a:off x="3435" y="10260"/>
                <a:ext cx="7170" cy="4335"/>
                <a:chOff x="3435" y="10260"/>
                <a:chExt cx="7170" cy="4335"/>
              </a:xfrm>
            </p:grpSpPr>
            <p:sp>
              <p:nvSpPr>
                <p:cNvPr id="91154" name="Freeform 18"/>
                <p:cNvSpPr>
                  <a:spLocks noChangeAspect="1"/>
                </p:cNvSpPr>
                <p:nvPr/>
              </p:nvSpPr>
              <p:spPr bwMode="auto">
                <a:xfrm>
                  <a:off x="3750" y="12195"/>
                  <a:ext cx="1654" cy="1320"/>
                </a:xfrm>
                <a:custGeom>
                  <a:avLst/>
                  <a:gdLst/>
                  <a:ahLst/>
                  <a:cxnLst>
                    <a:cxn ang="0">
                      <a:pos x="0" y="1320"/>
                    </a:cxn>
                    <a:cxn ang="0">
                      <a:pos x="135" y="1230"/>
                    </a:cxn>
                    <a:cxn ang="0">
                      <a:pos x="315" y="1080"/>
                    </a:cxn>
                    <a:cxn ang="0">
                      <a:pos x="405" y="990"/>
                    </a:cxn>
                    <a:cxn ang="0">
                      <a:pos x="570" y="870"/>
                    </a:cxn>
                    <a:cxn ang="0">
                      <a:pos x="855" y="645"/>
                    </a:cxn>
                    <a:cxn ang="0">
                      <a:pos x="900" y="600"/>
                    </a:cxn>
                    <a:cxn ang="0">
                      <a:pos x="945" y="585"/>
                    </a:cxn>
                    <a:cxn ang="0">
                      <a:pos x="1005" y="525"/>
                    </a:cxn>
                    <a:cxn ang="0">
                      <a:pos x="1095" y="465"/>
                    </a:cxn>
                    <a:cxn ang="0">
                      <a:pos x="1140" y="420"/>
                    </a:cxn>
                    <a:cxn ang="0">
                      <a:pos x="1185" y="405"/>
                    </a:cxn>
                    <a:cxn ang="0">
                      <a:pos x="1350" y="300"/>
                    </a:cxn>
                    <a:cxn ang="0">
                      <a:pos x="1425" y="210"/>
                    </a:cxn>
                    <a:cxn ang="0">
                      <a:pos x="1470" y="180"/>
                    </a:cxn>
                    <a:cxn ang="0">
                      <a:pos x="1605" y="45"/>
                    </a:cxn>
                    <a:cxn ang="0">
                      <a:pos x="1650" y="0"/>
                    </a:cxn>
                  </a:cxnLst>
                  <a:rect l="0" t="0" r="r" b="b"/>
                  <a:pathLst>
                    <a:path w="1654" h="1320">
                      <a:moveTo>
                        <a:pt x="0" y="1320"/>
                      </a:moveTo>
                      <a:cubicBezTo>
                        <a:pt x="45" y="1290"/>
                        <a:pt x="97" y="1268"/>
                        <a:pt x="135" y="1230"/>
                      </a:cubicBezTo>
                      <a:cubicBezTo>
                        <a:pt x="250" y="1115"/>
                        <a:pt x="190" y="1164"/>
                        <a:pt x="315" y="1080"/>
                      </a:cubicBezTo>
                      <a:cubicBezTo>
                        <a:pt x="350" y="1056"/>
                        <a:pt x="370" y="1014"/>
                        <a:pt x="405" y="990"/>
                      </a:cubicBezTo>
                      <a:cubicBezTo>
                        <a:pt x="492" y="932"/>
                        <a:pt x="436" y="971"/>
                        <a:pt x="570" y="870"/>
                      </a:cubicBezTo>
                      <a:cubicBezTo>
                        <a:pt x="674" y="792"/>
                        <a:pt x="726" y="688"/>
                        <a:pt x="855" y="645"/>
                      </a:cubicBezTo>
                      <a:cubicBezTo>
                        <a:pt x="870" y="630"/>
                        <a:pt x="882" y="612"/>
                        <a:pt x="900" y="600"/>
                      </a:cubicBezTo>
                      <a:cubicBezTo>
                        <a:pt x="913" y="591"/>
                        <a:pt x="932" y="594"/>
                        <a:pt x="945" y="585"/>
                      </a:cubicBezTo>
                      <a:cubicBezTo>
                        <a:pt x="968" y="569"/>
                        <a:pt x="983" y="543"/>
                        <a:pt x="1005" y="525"/>
                      </a:cubicBezTo>
                      <a:cubicBezTo>
                        <a:pt x="1033" y="502"/>
                        <a:pt x="1070" y="490"/>
                        <a:pt x="1095" y="465"/>
                      </a:cubicBezTo>
                      <a:cubicBezTo>
                        <a:pt x="1110" y="450"/>
                        <a:pt x="1122" y="432"/>
                        <a:pt x="1140" y="420"/>
                      </a:cubicBezTo>
                      <a:cubicBezTo>
                        <a:pt x="1153" y="411"/>
                        <a:pt x="1170" y="411"/>
                        <a:pt x="1185" y="405"/>
                      </a:cubicBezTo>
                      <a:cubicBezTo>
                        <a:pt x="1244" y="380"/>
                        <a:pt x="1301" y="342"/>
                        <a:pt x="1350" y="300"/>
                      </a:cubicBezTo>
                      <a:cubicBezTo>
                        <a:pt x="1522" y="153"/>
                        <a:pt x="1286" y="349"/>
                        <a:pt x="1425" y="210"/>
                      </a:cubicBezTo>
                      <a:cubicBezTo>
                        <a:pt x="1438" y="197"/>
                        <a:pt x="1457" y="192"/>
                        <a:pt x="1470" y="180"/>
                      </a:cubicBezTo>
                      <a:cubicBezTo>
                        <a:pt x="1518" y="138"/>
                        <a:pt x="1552" y="80"/>
                        <a:pt x="1605" y="45"/>
                      </a:cubicBezTo>
                      <a:cubicBezTo>
                        <a:pt x="1654" y="12"/>
                        <a:pt x="1650" y="33"/>
                        <a:pt x="165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5" name="Freeform 19"/>
                <p:cNvSpPr>
                  <a:spLocks noChangeAspect="1"/>
                </p:cNvSpPr>
                <p:nvPr/>
              </p:nvSpPr>
              <p:spPr bwMode="auto">
                <a:xfrm>
                  <a:off x="4410" y="10875"/>
                  <a:ext cx="2970" cy="2625"/>
                </a:xfrm>
                <a:custGeom>
                  <a:avLst/>
                  <a:gdLst/>
                  <a:ahLst/>
                  <a:cxnLst>
                    <a:cxn ang="0">
                      <a:pos x="0" y="2625"/>
                    </a:cxn>
                    <a:cxn ang="0">
                      <a:pos x="210" y="2415"/>
                    </a:cxn>
                    <a:cxn ang="0">
                      <a:pos x="405" y="2235"/>
                    </a:cxn>
                    <a:cxn ang="0">
                      <a:pos x="540" y="2145"/>
                    </a:cxn>
                    <a:cxn ang="0">
                      <a:pos x="945" y="1845"/>
                    </a:cxn>
                    <a:cxn ang="0">
                      <a:pos x="1095" y="1740"/>
                    </a:cxn>
                    <a:cxn ang="0">
                      <a:pos x="1140" y="1695"/>
                    </a:cxn>
                    <a:cxn ang="0">
                      <a:pos x="1320" y="1575"/>
                    </a:cxn>
                    <a:cxn ang="0">
                      <a:pos x="1545" y="1380"/>
                    </a:cxn>
                    <a:cxn ang="0">
                      <a:pos x="1680" y="1245"/>
                    </a:cxn>
                    <a:cxn ang="0">
                      <a:pos x="1830" y="1050"/>
                    </a:cxn>
                    <a:cxn ang="0">
                      <a:pos x="1920" y="990"/>
                    </a:cxn>
                    <a:cxn ang="0">
                      <a:pos x="2070" y="825"/>
                    </a:cxn>
                    <a:cxn ang="0">
                      <a:pos x="2115" y="795"/>
                    </a:cxn>
                    <a:cxn ang="0">
                      <a:pos x="2205" y="690"/>
                    </a:cxn>
                    <a:cxn ang="0">
                      <a:pos x="2265" y="645"/>
                    </a:cxn>
                    <a:cxn ang="0">
                      <a:pos x="2400" y="495"/>
                    </a:cxn>
                    <a:cxn ang="0">
                      <a:pos x="2775" y="270"/>
                    </a:cxn>
                    <a:cxn ang="0">
                      <a:pos x="2925" y="90"/>
                    </a:cxn>
                    <a:cxn ang="0">
                      <a:pos x="2940" y="45"/>
                    </a:cxn>
                    <a:cxn ang="0">
                      <a:pos x="2970" y="0"/>
                    </a:cxn>
                  </a:cxnLst>
                  <a:rect l="0" t="0" r="r" b="b"/>
                  <a:pathLst>
                    <a:path w="2970" h="2625">
                      <a:moveTo>
                        <a:pt x="0" y="2625"/>
                      </a:moveTo>
                      <a:cubicBezTo>
                        <a:pt x="113" y="2587"/>
                        <a:pt x="137" y="2498"/>
                        <a:pt x="210" y="2415"/>
                      </a:cubicBezTo>
                      <a:cubicBezTo>
                        <a:pt x="266" y="2352"/>
                        <a:pt x="339" y="2287"/>
                        <a:pt x="405" y="2235"/>
                      </a:cubicBezTo>
                      <a:cubicBezTo>
                        <a:pt x="448" y="2202"/>
                        <a:pt x="502" y="2183"/>
                        <a:pt x="540" y="2145"/>
                      </a:cubicBezTo>
                      <a:cubicBezTo>
                        <a:pt x="660" y="2025"/>
                        <a:pt x="800" y="1932"/>
                        <a:pt x="945" y="1845"/>
                      </a:cubicBezTo>
                      <a:cubicBezTo>
                        <a:pt x="997" y="1814"/>
                        <a:pt x="1044" y="1774"/>
                        <a:pt x="1095" y="1740"/>
                      </a:cubicBezTo>
                      <a:cubicBezTo>
                        <a:pt x="1113" y="1728"/>
                        <a:pt x="1123" y="1707"/>
                        <a:pt x="1140" y="1695"/>
                      </a:cubicBezTo>
                      <a:cubicBezTo>
                        <a:pt x="1214" y="1642"/>
                        <a:pt x="1250" y="1680"/>
                        <a:pt x="1320" y="1575"/>
                      </a:cubicBezTo>
                      <a:cubicBezTo>
                        <a:pt x="1374" y="1494"/>
                        <a:pt x="1471" y="1442"/>
                        <a:pt x="1545" y="1380"/>
                      </a:cubicBezTo>
                      <a:cubicBezTo>
                        <a:pt x="1597" y="1337"/>
                        <a:pt x="1623" y="1283"/>
                        <a:pt x="1680" y="1245"/>
                      </a:cubicBezTo>
                      <a:cubicBezTo>
                        <a:pt x="1711" y="1184"/>
                        <a:pt x="1775" y="1093"/>
                        <a:pt x="1830" y="1050"/>
                      </a:cubicBezTo>
                      <a:cubicBezTo>
                        <a:pt x="1858" y="1028"/>
                        <a:pt x="1898" y="1019"/>
                        <a:pt x="1920" y="990"/>
                      </a:cubicBezTo>
                      <a:cubicBezTo>
                        <a:pt x="1964" y="932"/>
                        <a:pt x="2009" y="866"/>
                        <a:pt x="2070" y="825"/>
                      </a:cubicBezTo>
                      <a:cubicBezTo>
                        <a:pt x="2085" y="815"/>
                        <a:pt x="2102" y="808"/>
                        <a:pt x="2115" y="795"/>
                      </a:cubicBezTo>
                      <a:cubicBezTo>
                        <a:pt x="2234" y="676"/>
                        <a:pt x="2091" y="788"/>
                        <a:pt x="2205" y="690"/>
                      </a:cubicBezTo>
                      <a:cubicBezTo>
                        <a:pt x="2224" y="674"/>
                        <a:pt x="2247" y="663"/>
                        <a:pt x="2265" y="645"/>
                      </a:cubicBezTo>
                      <a:cubicBezTo>
                        <a:pt x="2342" y="568"/>
                        <a:pt x="2280" y="575"/>
                        <a:pt x="2400" y="495"/>
                      </a:cubicBezTo>
                      <a:cubicBezTo>
                        <a:pt x="2523" y="413"/>
                        <a:pt x="2652" y="352"/>
                        <a:pt x="2775" y="270"/>
                      </a:cubicBezTo>
                      <a:cubicBezTo>
                        <a:pt x="2839" y="228"/>
                        <a:pt x="2870" y="145"/>
                        <a:pt x="2925" y="90"/>
                      </a:cubicBezTo>
                      <a:cubicBezTo>
                        <a:pt x="2930" y="75"/>
                        <a:pt x="2933" y="59"/>
                        <a:pt x="2940" y="45"/>
                      </a:cubicBezTo>
                      <a:cubicBezTo>
                        <a:pt x="2948" y="29"/>
                        <a:pt x="2970" y="0"/>
                        <a:pt x="297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6" name="Freeform 20"/>
                <p:cNvSpPr>
                  <a:spLocks noChangeAspect="1"/>
                </p:cNvSpPr>
                <p:nvPr/>
              </p:nvSpPr>
              <p:spPr bwMode="auto">
                <a:xfrm>
                  <a:off x="5130" y="10260"/>
                  <a:ext cx="3255" cy="3225"/>
                </a:xfrm>
                <a:custGeom>
                  <a:avLst/>
                  <a:gdLst/>
                  <a:ahLst/>
                  <a:cxnLst>
                    <a:cxn ang="0">
                      <a:pos x="0" y="3225"/>
                    </a:cxn>
                    <a:cxn ang="0">
                      <a:pos x="225" y="3015"/>
                    </a:cxn>
                    <a:cxn ang="0">
                      <a:pos x="405" y="2895"/>
                    </a:cxn>
                    <a:cxn ang="0">
                      <a:pos x="570" y="2730"/>
                    </a:cxn>
                    <a:cxn ang="0">
                      <a:pos x="615" y="2670"/>
                    </a:cxn>
                    <a:cxn ang="0">
                      <a:pos x="795" y="2535"/>
                    </a:cxn>
                    <a:cxn ang="0">
                      <a:pos x="885" y="2445"/>
                    </a:cxn>
                    <a:cxn ang="0">
                      <a:pos x="1200" y="2220"/>
                    </a:cxn>
                    <a:cxn ang="0">
                      <a:pos x="1245" y="2190"/>
                    </a:cxn>
                    <a:cxn ang="0">
                      <a:pos x="1305" y="2145"/>
                    </a:cxn>
                    <a:cxn ang="0">
                      <a:pos x="1380" y="2055"/>
                    </a:cxn>
                    <a:cxn ang="0">
                      <a:pos x="1440" y="2010"/>
                    </a:cxn>
                    <a:cxn ang="0">
                      <a:pos x="1470" y="1965"/>
                    </a:cxn>
                    <a:cxn ang="0">
                      <a:pos x="1515" y="1935"/>
                    </a:cxn>
                    <a:cxn ang="0">
                      <a:pos x="1605" y="1845"/>
                    </a:cxn>
                    <a:cxn ang="0">
                      <a:pos x="1710" y="1725"/>
                    </a:cxn>
                    <a:cxn ang="0">
                      <a:pos x="1785" y="1665"/>
                    </a:cxn>
                    <a:cxn ang="0">
                      <a:pos x="2010" y="1440"/>
                    </a:cxn>
                    <a:cxn ang="0">
                      <a:pos x="2115" y="1305"/>
                    </a:cxn>
                    <a:cxn ang="0">
                      <a:pos x="2400" y="975"/>
                    </a:cxn>
                    <a:cxn ang="0">
                      <a:pos x="2475" y="900"/>
                    </a:cxn>
                    <a:cxn ang="0">
                      <a:pos x="2505" y="855"/>
                    </a:cxn>
                    <a:cxn ang="0">
                      <a:pos x="2550" y="810"/>
                    </a:cxn>
                    <a:cxn ang="0">
                      <a:pos x="2610" y="705"/>
                    </a:cxn>
                    <a:cxn ang="0">
                      <a:pos x="2835" y="450"/>
                    </a:cxn>
                    <a:cxn ang="0">
                      <a:pos x="2970" y="315"/>
                    </a:cxn>
                    <a:cxn ang="0">
                      <a:pos x="3135" y="165"/>
                    </a:cxn>
                    <a:cxn ang="0">
                      <a:pos x="3210" y="90"/>
                    </a:cxn>
                    <a:cxn ang="0">
                      <a:pos x="3240" y="45"/>
                    </a:cxn>
                    <a:cxn ang="0">
                      <a:pos x="3255" y="0"/>
                    </a:cxn>
                  </a:cxnLst>
                  <a:rect l="0" t="0" r="r" b="b"/>
                  <a:pathLst>
                    <a:path w="3255" h="3225">
                      <a:moveTo>
                        <a:pt x="0" y="3225"/>
                      </a:moveTo>
                      <a:cubicBezTo>
                        <a:pt x="72" y="3153"/>
                        <a:pt x="152" y="3088"/>
                        <a:pt x="225" y="3015"/>
                      </a:cubicBezTo>
                      <a:cubicBezTo>
                        <a:pt x="278" y="2962"/>
                        <a:pt x="350" y="2946"/>
                        <a:pt x="405" y="2895"/>
                      </a:cubicBezTo>
                      <a:cubicBezTo>
                        <a:pt x="405" y="2895"/>
                        <a:pt x="536" y="2764"/>
                        <a:pt x="570" y="2730"/>
                      </a:cubicBezTo>
                      <a:cubicBezTo>
                        <a:pt x="588" y="2712"/>
                        <a:pt x="597" y="2687"/>
                        <a:pt x="615" y="2670"/>
                      </a:cubicBezTo>
                      <a:cubicBezTo>
                        <a:pt x="670" y="2620"/>
                        <a:pt x="742" y="2588"/>
                        <a:pt x="795" y="2535"/>
                      </a:cubicBezTo>
                      <a:cubicBezTo>
                        <a:pt x="825" y="2505"/>
                        <a:pt x="847" y="2464"/>
                        <a:pt x="885" y="2445"/>
                      </a:cubicBezTo>
                      <a:cubicBezTo>
                        <a:pt x="1002" y="2386"/>
                        <a:pt x="1101" y="2303"/>
                        <a:pt x="1200" y="2220"/>
                      </a:cubicBezTo>
                      <a:cubicBezTo>
                        <a:pt x="1214" y="2208"/>
                        <a:pt x="1230" y="2200"/>
                        <a:pt x="1245" y="2190"/>
                      </a:cubicBezTo>
                      <a:cubicBezTo>
                        <a:pt x="1265" y="2175"/>
                        <a:pt x="1286" y="2161"/>
                        <a:pt x="1305" y="2145"/>
                      </a:cubicBezTo>
                      <a:cubicBezTo>
                        <a:pt x="1477" y="1998"/>
                        <a:pt x="1241" y="2194"/>
                        <a:pt x="1380" y="2055"/>
                      </a:cubicBezTo>
                      <a:cubicBezTo>
                        <a:pt x="1398" y="2037"/>
                        <a:pt x="1422" y="2028"/>
                        <a:pt x="1440" y="2010"/>
                      </a:cubicBezTo>
                      <a:cubicBezTo>
                        <a:pt x="1453" y="1997"/>
                        <a:pt x="1457" y="1978"/>
                        <a:pt x="1470" y="1965"/>
                      </a:cubicBezTo>
                      <a:cubicBezTo>
                        <a:pt x="1483" y="1952"/>
                        <a:pt x="1502" y="1947"/>
                        <a:pt x="1515" y="1935"/>
                      </a:cubicBezTo>
                      <a:cubicBezTo>
                        <a:pt x="1547" y="1907"/>
                        <a:pt x="1575" y="1875"/>
                        <a:pt x="1605" y="1845"/>
                      </a:cubicBezTo>
                      <a:cubicBezTo>
                        <a:pt x="1780" y="1670"/>
                        <a:pt x="1583" y="1810"/>
                        <a:pt x="1710" y="1725"/>
                      </a:cubicBezTo>
                      <a:cubicBezTo>
                        <a:pt x="1792" y="1601"/>
                        <a:pt x="1685" y="1743"/>
                        <a:pt x="1785" y="1665"/>
                      </a:cubicBezTo>
                      <a:cubicBezTo>
                        <a:pt x="1865" y="1603"/>
                        <a:pt x="1938" y="1512"/>
                        <a:pt x="2010" y="1440"/>
                      </a:cubicBezTo>
                      <a:cubicBezTo>
                        <a:pt x="2049" y="1401"/>
                        <a:pt x="2080" y="1347"/>
                        <a:pt x="2115" y="1305"/>
                      </a:cubicBezTo>
                      <a:cubicBezTo>
                        <a:pt x="2208" y="1193"/>
                        <a:pt x="2297" y="1078"/>
                        <a:pt x="2400" y="975"/>
                      </a:cubicBezTo>
                      <a:cubicBezTo>
                        <a:pt x="2500" y="875"/>
                        <a:pt x="2355" y="980"/>
                        <a:pt x="2475" y="900"/>
                      </a:cubicBezTo>
                      <a:cubicBezTo>
                        <a:pt x="2485" y="885"/>
                        <a:pt x="2493" y="869"/>
                        <a:pt x="2505" y="855"/>
                      </a:cubicBezTo>
                      <a:cubicBezTo>
                        <a:pt x="2519" y="839"/>
                        <a:pt x="2538" y="827"/>
                        <a:pt x="2550" y="810"/>
                      </a:cubicBezTo>
                      <a:cubicBezTo>
                        <a:pt x="2623" y="707"/>
                        <a:pt x="2539" y="790"/>
                        <a:pt x="2610" y="705"/>
                      </a:cubicBezTo>
                      <a:cubicBezTo>
                        <a:pt x="2683" y="617"/>
                        <a:pt x="2753" y="532"/>
                        <a:pt x="2835" y="450"/>
                      </a:cubicBezTo>
                      <a:cubicBezTo>
                        <a:pt x="2884" y="401"/>
                        <a:pt x="2910" y="355"/>
                        <a:pt x="2970" y="315"/>
                      </a:cubicBezTo>
                      <a:cubicBezTo>
                        <a:pt x="3010" y="254"/>
                        <a:pt x="3074" y="206"/>
                        <a:pt x="3135" y="165"/>
                      </a:cubicBezTo>
                      <a:cubicBezTo>
                        <a:pt x="3215" y="45"/>
                        <a:pt x="3110" y="190"/>
                        <a:pt x="3210" y="90"/>
                      </a:cubicBezTo>
                      <a:cubicBezTo>
                        <a:pt x="3223" y="77"/>
                        <a:pt x="3232" y="61"/>
                        <a:pt x="3240" y="45"/>
                      </a:cubicBezTo>
                      <a:cubicBezTo>
                        <a:pt x="3247" y="31"/>
                        <a:pt x="3255" y="0"/>
                        <a:pt x="325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7" name="Freeform 21"/>
                <p:cNvSpPr>
                  <a:spLocks noChangeAspect="1"/>
                </p:cNvSpPr>
                <p:nvPr/>
              </p:nvSpPr>
              <p:spPr bwMode="auto">
                <a:xfrm>
                  <a:off x="6285" y="10275"/>
                  <a:ext cx="2625" cy="2880"/>
                </a:xfrm>
                <a:custGeom>
                  <a:avLst/>
                  <a:gdLst/>
                  <a:ahLst/>
                  <a:cxnLst>
                    <a:cxn ang="0">
                      <a:pos x="0" y="2880"/>
                    </a:cxn>
                    <a:cxn ang="0">
                      <a:pos x="105" y="2670"/>
                    </a:cxn>
                    <a:cxn ang="0">
                      <a:pos x="240" y="2565"/>
                    </a:cxn>
                    <a:cxn ang="0">
                      <a:pos x="330" y="2475"/>
                    </a:cxn>
                    <a:cxn ang="0">
                      <a:pos x="465" y="2370"/>
                    </a:cxn>
                    <a:cxn ang="0">
                      <a:pos x="660" y="2175"/>
                    </a:cxn>
                    <a:cxn ang="0">
                      <a:pos x="735" y="2085"/>
                    </a:cxn>
                    <a:cxn ang="0">
                      <a:pos x="795" y="2055"/>
                    </a:cxn>
                    <a:cxn ang="0">
                      <a:pos x="900" y="1950"/>
                    </a:cxn>
                    <a:cxn ang="0">
                      <a:pos x="1050" y="1830"/>
                    </a:cxn>
                    <a:cxn ang="0">
                      <a:pos x="1140" y="1740"/>
                    </a:cxn>
                    <a:cxn ang="0">
                      <a:pos x="1305" y="1530"/>
                    </a:cxn>
                    <a:cxn ang="0">
                      <a:pos x="1440" y="1395"/>
                    </a:cxn>
                    <a:cxn ang="0">
                      <a:pos x="1590" y="1215"/>
                    </a:cxn>
                    <a:cxn ang="0">
                      <a:pos x="1635" y="1155"/>
                    </a:cxn>
                    <a:cxn ang="0">
                      <a:pos x="1695" y="1110"/>
                    </a:cxn>
                    <a:cxn ang="0">
                      <a:pos x="1725" y="1065"/>
                    </a:cxn>
                    <a:cxn ang="0">
                      <a:pos x="1875" y="915"/>
                    </a:cxn>
                    <a:cxn ang="0">
                      <a:pos x="2055" y="735"/>
                    </a:cxn>
                    <a:cxn ang="0">
                      <a:pos x="2100" y="675"/>
                    </a:cxn>
                    <a:cxn ang="0">
                      <a:pos x="2205" y="585"/>
                    </a:cxn>
                    <a:cxn ang="0">
                      <a:pos x="2280" y="510"/>
                    </a:cxn>
                    <a:cxn ang="0">
                      <a:pos x="2415" y="330"/>
                    </a:cxn>
                    <a:cxn ang="0">
                      <a:pos x="2460" y="240"/>
                    </a:cxn>
                    <a:cxn ang="0">
                      <a:pos x="2580" y="90"/>
                    </a:cxn>
                    <a:cxn ang="0">
                      <a:pos x="2595" y="45"/>
                    </a:cxn>
                    <a:cxn ang="0">
                      <a:pos x="2625" y="0"/>
                    </a:cxn>
                  </a:cxnLst>
                  <a:rect l="0" t="0" r="r" b="b"/>
                  <a:pathLst>
                    <a:path w="2625" h="2880">
                      <a:moveTo>
                        <a:pt x="0" y="2880"/>
                      </a:moveTo>
                      <a:cubicBezTo>
                        <a:pt x="16" y="2818"/>
                        <a:pt x="50" y="2707"/>
                        <a:pt x="105" y="2670"/>
                      </a:cubicBezTo>
                      <a:cubicBezTo>
                        <a:pt x="151" y="2639"/>
                        <a:pt x="199" y="2602"/>
                        <a:pt x="240" y="2565"/>
                      </a:cubicBezTo>
                      <a:cubicBezTo>
                        <a:pt x="272" y="2537"/>
                        <a:pt x="295" y="2499"/>
                        <a:pt x="330" y="2475"/>
                      </a:cubicBezTo>
                      <a:cubicBezTo>
                        <a:pt x="376" y="2444"/>
                        <a:pt x="424" y="2407"/>
                        <a:pt x="465" y="2370"/>
                      </a:cubicBezTo>
                      <a:cubicBezTo>
                        <a:pt x="533" y="2310"/>
                        <a:pt x="595" y="2240"/>
                        <a:pt x="660" y="2175"/>
                      </a:cubicBezTo>
                      <a:cubicBezTo>
                        <a:pt x="726" y="2109"/>
                        <a:pt x="649" y="2146"/>
                        <a:pt x="735" y="2085"/>
                      </a:cubicBezTo>
                      <a:cubicBezTo>
                        <a:pt x="753" y="2072"/>
                        <a:pt x="778" y="2069"/>
                        <a:pt x="795" y="2055"/>
                      </a:cubicBezTo>
                      <a:cubicBezTo>
                        <a:pt x="833" y="2024"/>
                        <a:pt x="859" y="1977"/>
                        <a:pt x="900" y="1950"/>
                      </a:cubicBezTo>
                      <a:cubicBezTo>
                        <a:pt x="950" y="1917"/>
                        <a:pt x="1008" y="1872"/>
                        <a:pt x="1050" y="1830"/>
                      </a:cubicBezTo>
                      <a:cubicBezTo>
                        <a:pt x="1162" y="1718"/>
                        <a:pt x="1034" y="1811"/>
                        <a:pt x="1140" y="1740"/>
                      </a:cubicBezTo>
                      <a:cubicBezTo>
                        <a:pt x="1191" y="1663"/>
                        <a:pt x="1243" y="1598"/>
                        <a:pt x="1305" y="1530"/>
                      </a:cubicBezTo>
                      <a:cubicBezTo>
                        <a:pt x="1348" y="1483"/>
                        <a:pt x="1405" y="1448"/>
                        <a:pt x="1440" y="1395"/>
                      </a:cubicBezTo>
                      <a:cubicBezTo>
                        <a:pt x="1485" y="1328"/>
                        <a:pt x="1538" y="1275"/>
                        <a:pt x="1590" y="1215"/>
                      </a:cubicBezTo>
                      <a:cubicBezTo>
                        <a:pt x="1606" y="1196"/>
                        <a:pt x="1617" y="1173"/>
                        <a:pt x="1635" y="1155"/>
                      </a:cubicBezTo>
                      <a:cubicBezTo>
                        <a:pt x="1653" y="1137"/>
                        <a:pt x="1677" y="1128"/>
                        <a:pt x="1695" y="1110"/>
                      </a:cubicBezTo>
                      <a:cubicBezTo>
                        <a:pt x="1708" y="1097"/>
                        <a:pt x="1713" y="1078"/>
                        <a:pt x="1725" y="1065"/>
                      </a:cubicBezTo>
                      <a:cubicBezTo>
                        <a:pt x="1772" y="1012"/>
                        <a:pt x="1833" y="972"/>
                        <a:pt x="1875" y="915"/>
                      </a:cubicBezTo>
                      <a:cubicBezTo>
                        <a:pt x="1928" y="844"/>
                        <a:pt x="1997" y="801"/>
                        <a:pt x="2055" y="735"/>
                      </a:cubicBezTo>
                      <a:cubicBezTo>
                        <a:pt x="2071" y="716"/>
                        <a:pt x="2082" y="693"/>
                        <a:pt x="2100" y="675"/>
                      </a:cubicBezTo>
                      <a:cubicBezTo>
                        <a:pt x="2199" y="576"/>
                        <a:pt x="2123" y="683"/>
                        <a:pt x="2205" y="585"/>
                      </a:cubicBezTo>
                      <a:cubicBezTo>
                        <a:pt x="2267" y="510"/>
                        <a:pt x="2197" y="565"/>
                        <a:pt x="2280" y="510"/>
                      </a:cubicBezTo>
                      <a:cubicBezTo>
                        <a:pt x="2322" y="446"/>
                        <a:pt x="2372" y="395"/>
                        <a:pt x="2415" y="330"/>
                      </a:cubicBezTo>
                      <a:cubicBezTo>
                        <a:pt x="2501" y="201"/>
                        <a:pt x="2398" y="364"/>
                        <a:pt x="2460" y="240"/>
                      </a:cubicBezTo>
                      <a:cubicBezTo>
                        <a:pt x="2488" y="183"/>
                        <a:pt x="2536" y="134"/>
                        <a:pt x="2580" y="90"/>
                      </a:cubicBezTo>
                      <a:cubicBezTo>
                        <a:pt x="2585" y="75"/>
                        <a:pt x="2588" y="59"/>
                        <a:pt x="2595" y="45"/>
                      </a:cubicBezTo>
                      <a:cubicBezTo>
                        <a:pt x="2603" y="29"/>
                        <a:pt x="2625" y="0"/>
                        <a:pt x="262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8" name="Freeform 22"/>
                <p:cNvSpPr>
                  <a:spLocks noChangeAspect="1"/>
                </p:cNvSpPr>
                <p:nvPr/>
              </p:nvSpPr>
              <p:spPr bwMode="auto">
                <a:xfrm>
                  <a:off x="8130" y="10305"/>
                  <a:ext cx="1485" cy="1605"/>
                </a:xfrm>
                <a:custGeom>
                  <a:avLst/>
                  <a:gdLst/>
                  <a:ahLst/>
                  <a:cxnLst>
                    <a:cxn ang="0">
                      <a:pos x="0" y="1605"/>
                    </a:cxn>
                    <a:cxn ang="0">
                      <a:pos x="150" y="1410"/>
                    </a:cxn>
                    <a:cxn ang="0">
                      <a:pos x="300" y="1275"/>
                    </a:cxn>
                    <a:cxn ang="0">
                      <a:pos x="540" y="1065"/>
                    </a:cxn>
                    <a:cxn ang="0">
                      <a:pos x="570" y="1020"/>
                    </a:cxn>
                    <a:cxn ang="0">
                      <a:pos x="660" y="930"/>
                    </a:cxn>
                    <a:cxn ang="0">
                      <a:pos x="720" y="885"/>
                    </a:cxn>
                    <a:cxn ang="0">
                      <a:pos x="765" y="825"/>
                    </a:cxn>
                    <a:cxn ang="0">
                      <a:pos x="915" y="690"/>
                    </a:cxn>
                    <a:cxn ang="0">
                      <a:pos x="945" y="645"/>
                    </a:cxn>
                    <a:cxn ang="0">
                      <a:pos x="1005" y="600"/>
                    </a:cxn>
                    <a:cxn ang="0">
                      <a:pos x="1035" y="555"/>
                    </a:cxn>
                    <a:cxn ang="0">
                      <a:pos x="1230" y="315"/>
                    </a:cxn>
                    <a:cxn ang="0">
                      <a:pos x="1350" y="180"/>
                    </a:cxn>
                    <a:cxn ang="0">
                      <a:pos x="1380" y="135"/>
                    </a:cxn>
                    <a:cxn ang="0">
                      <a:pos x="1485" y="0"/>
                    </a:cxn>
                  </a:cxnLst>
                  <a:rect l="0" t="0" r="r" b="b"/>
                  <a:pathLst>
                    <a:path w="1485" h="1605">
                      <a:moveTo>
                        <a:pt x="0" y="1605"/>
                      </a:moveTo>
                      <a:cubicBezTo>
                        <a:pt x="114" y="1567"/>
                        <a:pt x="59" y="1478"/>
                        <a:pt x="150" y="1410"/>
                      </a:cubicBezTo>
                      <a:cubicBezTo>
                        <a:pt x="244" y="1340"/>
                        <a:pt x="192" y="1383"/>
                        <a:pt x="300" y="1275"/>
                      </a:cubicBezTo>
                      <a:cubicBezTo>
                        <a:pt x="375" y="1200"/>
                        <a:pt x="465" y="1140"/>
                        <a:pt x="540" y="1065"/>
                      </a:cubicBezTo>
                      <a:cubicBezTo>
                        <a:pt x="553" y="1052"/>
                        <a:pt x="558" y="1033"/>
                        <a:pt x="570" y="1020"/>
                      </a:cubicBezTo>
                      <a:cubicBezTo>
                        <a:pt x="598" y="988"/>
                        <a:pt x="626" y="955"/>
                        <a:pt x="660" y="930"/>
                      </a:cubicBezTo>
                      <a:cubicBezTo>
                        <a:pt x="680" y="915"/>
                        <a:pt x="702" y="903"/>
                        <a:pt x="720" y="885"/>
                      </a:cubicBezTo>
                      <a:cubicBezTo>
                        <a:pt x="738" y="867"/>
                        <a:pt x="747" y="843"/>
                        <a:pt x="765" y="825"/>
                      </a:cubicBezTo>
                      <a:cubicBezTo>
                        <a:pt x="842" y="748"/>
                        <a:pt x="835" y="810"/>
                        <a:pt x="915" y="690"/>
                      </a:cubicBezTo>
                      <a:cubicBezTo>
                        <a:pt x="925" y="675"/>
                        <a:pt x="932" y="658"/>
                        <a:pt x="945" y="645"/>
                      </a:cubicBezTo>
                      <a:cubicBezTo>
                        <a:pt x="963" y="627"/>
                        <a:pt x="987" y="618"/>
                        <a:pt x="1005" y="600"/>
                      </a:cubicBezTo>
                      <a:cubicBezTo>
                        <a:pt x="1018" y="587"/>
                        <a:pt x="1023" y="569"/>
                        <a:pt x="1035" y="555"/>
                      </a:cubicBezTo>
                      <a:cubicBezTo>
                        <a:pt x="1101" y="476"/>
                        <a:pt x="1164" y="394"/>
                        <a:pt x="1230" y="315"/>
                      </a:cubicBezTo>
                      <a:cubicBezTo>
                        <a:pt x="1272" y="265"/>
                        <a:pt x="1294" y="218"/>
                        <a:pt x="1350" y="180"/>
                      </a:cubicBezTo>
                      <a:cubicBezTo>
                        <a:pt x="1360" y="165"/>
                        <a:pt x="1367" y="148"/>
                        <a:pt x="1380" y="135"/>
                      </a:cubicBezTo>
                      <a:cubicBezTo>
                        <a:pt x="1420" y="95"/>
                        <a:pt x="1485" y="70"/>
                        <a:pt x="148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59" name="Freeform 23"/>
                <p:cNvSpPr>
                  <a:spLocks noChangeAspect="1"/>
                </p:cNvSpPr>
                <p:nvPr/>
              </p:nvSpPr>
              <p:spPr bwMode="auto">
                <a:xfrm>
                  <a:off x="9705" y="10290"/>
                  <a:ext cx="465" cy="555"/>
                </a:xfrm>
                <a:custGeom>
                  <a:avLst/>
                  <a:gdLst/>
                  <a:ahLst/>
                  <a:cxnLst>
                    <a:cxn ang="0">
                      <a:pos x="0" y="555"/>
                    </a:cxn>
                    <a:cxn ang="0">
                      <a:pos x="120" y="465"/>
                    </a:cxn>
                    <a:cxn ang="0">
                      <a:pos x="195" y="330"/>
                    </a:cxn>
                    <a:cxn ang="0">
                      <a:pos x="300" y="195"/>
                    </a:cxn>
                    <a:cxn ang="0">
                      <a:pos x="330" y="135"/>
                    </a:cxn>
                    <a:cxn ang="0">
                      <a:pos x="375" y="105"/>
                    </a:cxn>
                    <a:cxn ang="0">
                      <a:pos x="420" y="60"/>
                    </a:cxn>
                    <a:cxn ang="0">
                      <a:pos x="465" y="0"/>
                    </a:cxn>
                  </a:cxnLst>
                  <a:rect l="0" t="0" r="r" b="b"/>
                  <a:pathLst>
                    <a:path w="465" h="555">
                      <a:moveTo>
                        <a:pt x="0" y="555"/>
                      </a:moveTo>
                      <a:cubicBezTo>
                        <a:pt x="68" y="532"/>
                        <a:pt x="59" y="505"/>
                        <a:pt x="120" y="465"/>
                      </a:cubicBezTo>
                      <a:cubicBezTo>
                        <a:pt x="150" y="421"/>
                        <a:pt x="161" y="371"/>
                        <a:pt x="195" y="330"/>
                      </a:cubicBezTo>
                      <a:cubicBezTo>
                        <a:pt x="257" y="256"/>
                        <a:pt x="243" y="309"/>
                        <a:pt x="300" y="195"/>
                      </a:cubicBezTo>
                      <a:cubicBezTo>
                        <a:pt x="310" y="175"/>
                        <a:pt x="316" y="152"/>
                        <a:pt x="330" y="135"/>
                      </a:cubicBezTo>
                      <a:cubicBezTo>
                        <a:pt x="342" y="121"/>
                        <a:pt x="361" y="117"/>
                        <a:pt x="375" y="105"/>
                      </a:cubicBezTo>
                      <a:cubicBezTo>
                        <a:pt x="391" y="91"/>
                        <a:pt x="405" y="75"/>
                        <a:pt x="420" y="60"/>
                      </a:cubicBezTo>
                      <a:cubicBezTo>
                        <a:pt x="439" y="4"/>
                        <a:pt x="421" y="22"/>
                        <a:pt x="46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0" name="Freeform 24"/>
                <p:cNvSpPr>
                  <a:spLocks noChangeAspect="1"/>
                </p:cNvSpPr>
                <p:nvPr/>
              </p:nvSpPr>
              <p:spPr bwMode="auto">
                <a:xfrm>
                  <a:off x="9795" y="10650"/>
                  <a:ext cx="780" cy="180"/>
                </a:xfrm>
                <a:custGeom>
                  <a:avLst/>
                  <a:gdLst/>
                  <a:ahLst/>
                  <a:cxnLst>
                    <a:cxn ang="0">
                      <a:pos x="0" y="180"/>
                    </a:cxn>
                    <a:cxn ang="0">
                      <a:pos x="495" y="90"/>
                    </a:cxn>
                    <a:cxn ang="0">
                      <a:pos x="780" y="0"/>
                    </a:cxn>
                  </a:cxnLst>
                  <a:rect l="0" t="0" r="r" b="b"/>
                  <a:pathLst>
                    <a:path w="780" h="180">
                      <a:moveTo>
                        <a:pt x="0" y="180"/>
                      </a:moveTo>
                      <a:cubicBezTo>
                        <a:pt x="167" y="159"/>
                        <a:pt x="335" y="143"/>
                        <a:pt x="495" y="90"/>
                      </a:cubicBezTo>
                      <a:cubicBezTo>
                        <a:pt x="590" y="58"/>
                        <a:pt x="689" y="45"/>
                        <a:pt x="78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1" name="Freeform 25"/>
                <p:cNvSpPr>
                  <a:spLocks noChangeAspect="1"/>
                </p:cNvSpPr>
                <p:nvPr/>
              </p:nvSpPr>
              <p:spPr bwMode="auto">
                <a:xfrm>
                  <a:off x="8190" y="11055"/>
                  <a:ext cx="2415" cy="855"/>
                </a:xfrm>
                <a:custGeom>
                  <a:avLst/>
                  <a:gdLst/>
                  <a:ahLst/>
                  <a:cxnLst>
                    <a:cxn ang="0">
                      <a:pos x="0" y="855"/>
                    </a:cxn>
                    <a:cxn ang="0">
                      <a:pos x="285" y="750"/>
                    </a:cxn>
                    <a:cxn ang="0">
                      <a:pos x="465" y="690"/>
                    </a:cxn>
                    <a:cxn ang="0">
                      <a:pos x="570" y="645"/>
                    </a:cxn>
                    <a:cxn ang="0">
                      <a:pos x="735" y="585"/>
                    </a:cxn>
                    <a:cxn ang="0">
                      <a:pos x="915" y="510"/>
                    </a:cxn>
                    <a:cxn ang="0">
                      <a:pos x="1035" y="465"/>
                    </a:cxn>
                    <a:cxn ang="0">
                      <a:pos x="1590" y="330"/>
                    </a:cxn>
                    <a:cxn ang="0">
                      <a:pos x="2175" y="150"/>
                    </a:cxn>
                    <a:cxn ang="0">
                      <a:pos x="2220" y="135"/>
                    </a:cxn>
                    <a:cxn ang="0">
                      <a:pos x="2310" y="75"/>
                    </a:cxn>
                    <a:cxn ang="0">
                      <a:pos x="2400" y="30"/>
                    </a:cxn>
                    <a:cxn ang="0">
                      <a:pos x="2415" y="0"/>
                    </a:cxn>
                  </a:cxnLst>
                  <a:rect l="0" t="0" r="r" b="b"/>
                  <a:pathLst>
                    <a:path w="2415" h="855">
                      <a:moveTo>
                        <a:pt x="0" y="855"/>
                      </a:moveTo>
                      <a:cubicBezTo>
                        <a:pt x="97" y="823"/>
                        <a:pt x="188" y="782"/>
                        <a:pt x="285" y="750"/>
                      </a:cubicBezTo>
                      <a:cubicBezTo>
                        <a:pt x="332" y="734"/>
                        <a:pt x="426" y="716"/>
                        <a:pt x="465" y="690"/>
                      </a:cubicBezTo>
                      <a:cubicBezTo>
                        <a:pt x="527" y="649"/>
                        <a:pt x="493" y="664"/>
                        <a:pt x="570" y="645"/>
                      </a:cubicBezTo>
                      <a:cubicBezTo>
                        <a:pt x="627" y="607"/>
                        <a:pt x="666" y="599"/>
                        <a:pt x="735" y="585"/>
                      </a:cubicBezTo>
                      <a:cubicBezTo>
                        <a:pt x="793" y="546"/>
                        <a:pt x="864" y="544"/>
                        <a:pt x="915" y="510"/>
                      </a:cubicBezTo>
                      <a:cubicBezTo>
                        <a:pt x="981" y="466"/>
                        <a:pt x="942" y="484"/>
                        <a:pt x="1035" y="465"/>
                      </a:cubicBezTo>
                      <a:cubicBezTo>
                        <a:pt x="1180" y="369"/>
                        <a:pt x="1423" y="349"/>
                        <a:pt x="1590" y="330"/>
                      </a:cubicBezTo>
                      <a:cubicBezTo>
                        <a:pt x="1793" y="279"/>
                        <a:pt x="1987" y="244"/>
                        <a:pt x="2175" y="150"/>
                      </a:cubicBezTo>
                      <a:cubicBezTo>
                        <a:pt x="2189" y="143"/>
                        <a:pt x="2206" y="143"/>
                        <a:pt x="2220" y="135"/>
                      </a:cubicBezTo>
                      <a:cubicBezTo>
                        <a:pt x="2252" y="117"/>
                        <a:pt x="2276" y="86"/>
                        <a:pt x="2310" y="75"/>
                      </a:cubicBezTo>
                      <a:cubicBezTo>
                        <a:pt x="2347" y="63"/>
                        <a:pt x="2371" y="59"/>
                        <a:pt x="2400" y="30"/>
                      </a:cubicBezTo>
                      <a:cubicBezTo>
                        <a:pt x="2408" y="22"/>
                        <a:pt x="2410" y="10"/>
                        <a:pt x="241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2" name="Freeform 26"/>
                <p:cNvSpPr>
                  <a:spLocks noChangeAspect="1"/>
                </p:cNvSpPr>
                <p:nvPr/>
              </p:nvSpPr>
              <p:spPr bwMode="auto">
                <a:xfrm>
                  <a:off x="6308" y="11775"/>
                  <a:ext cx="3607" cy="1379"/>
                </a:xfrm>
                <a:custGeom>
                  <a:avLst/>
                  <a:gdLst/>
                  <a:ahLst/>
                  <a:cxnLst>
                    <a:cxn ang="0">
                      <a:pos x="37" y="1365"/>
                    </a:cxn>
                    <a:cxn ang="0">
                      <a:pos x="157" y="1320"/>
                    </a:cxn>
                    <a:cxn ang="0">
                      <a:pos x="307" y="1275"/>
                    </a:cxn>
                    <a:cxn ang="0">
                      <a:pos x="667" y="1155"/>
                    </a:cxn>
                    <a:cxn ang="0">
                      <a:pos x="817" y="1065"/>
                    </a:cxn>
                    <a:cxn ang="0">
                      <a:pos x="952" y="975"/>
                    </a:cxn>
                    <a:cxn ang="0">
                      <a:pos x="1042" y="945"/>
                    </a:cxn>
                    <a:cxn ang="0">
                      <a:pos x="1207" y="855"/>
                    </a:cxn>
                    <a:cxn ang="0">
                      <a:pos x="1357" y="780"/>
                    </a:cxn>
                    <a:cxn ang="0">
                      <a:pos x="1507" y="705"/>
                    </a:cxn>
                    <a:cxn ang="0">
                      <a:pos x="1687" y="585"/>
                    </a:cxn>
                    <a:cxn ang="0">
                      <a:pos x="1927" y="465"/>
                    </a:cxn>
                    <a:cxn ang="0">
                      <a:pos x="2032" y="435"/>
                    </a:cxn>
                    <a:cxn ang="0">
                      <a:pos x="2077" y="405"/>
                    </a:cxn>
                    <a:cxn ang="0">
                      <a:pos x="2362" y="315"/>
                    </a:cxn>
                    <a:cxn ang="0">
                      <a:pos x="2797" y="180"/>
                    </a:cxn>
                    <a:cxn ang="0">
                      <a:pos x="3097" y="105"/>
                    </a:cxn>
                    <a:cxn ang="0">
                      <a:pos x="3352" y="60"/>
                    </a:cxn>
                    <a:cxn ang="0">
                      <a:pos x="3517" y="15"/>
                    </a:cxn>
                    <a:cxn ang="0">
                      <a:pos x="3607" y="0"/>
                    </a:cxn>
                  </a:cxnLst>
                  <a:rect l="0" t="0" r="r" b="b"/>
                  <a:pathLst>
                    <a:path w="3607" h="1379">
                      <a:moveTo>
                        <a:pt x="37" y="1365"/>
                      </a:moveTo>
                      <a:cubicBezTo>
                        <a:pt x="191" y="1326"/>
                        <a:pt x="0" y="1379"/>
                        <a:pt x="157" y="1320"/>
                      </a:cubicBezTo>
                      <a:cubicBezTo>
                        <a:pt x="206" y="1302"/>
                        <a:pt x="257" y="1292"/>
                        <a:pt x="307" y="1275"/>
                      </a:cubicBezTo>
                      <a:cubicBezTo>
                        <a:pt x="426" y="1235"/>
                        <a:pt x="556" y="1217"/>
                        <a:pt x="667" y="1155"/>
                      </a:cubicBezTo>
                      <a:cubicBezTo>
                        <a:pt x="718" y="1127"/>
                        <a:pt x="767" y="1095"/>
                        <a:pt x="817" y="1065"/>
                      </a:cubicBezTo>
                      <a:cubicBezTo>
                        <a:pt x="863" y="1037"/>
                        <a:pt x="901" y="992"/>
                        <a:pt x="952" y="975"/>
                      </a:cubicBezTo>
                      <a:cubicBezTo>
                        <a:pt x="982" y="965"/>
                        <a:pt x="1016" y="963"/>
                        <a:pt x="1042" y="945"/>
                      </a:cubicBezTo>
                      <a:cubicBezTo>
                        <a:pt x="1124" y="890"/>
                        <a:pt x="1071" y="923"/>
                        <a:pt x="1207" y="855"/>
                      </a:cubicBezTo>
                      <a:cubicBezTo>
                        <a:pt x="1386" y="766"/>
                        <a:pt x="1221" y="814"/>
                        <a:pt x="1357" y="780"/>
                      </a:cubicBezTo>
                      <a:cubicBezTo>
                        <a:pt x="1406" y="747"/>
                        <a:pt x="1456" y="735"/>
                        <a:pt x="1507" y="705"/>
                      </a:cubicBezTo>
                      <a:cubicBezTo>
                        <a:pt x="1566" y="669"/>
                        <a:pt x="1624" y="616"/>
                        <a:pt x="1687" y="585"/>
                      </a:cubicBezTo>
                      <a:cubicBezTo>
                        <a:pt x="1785" y="536"/>
                        <a:pt x="1834" y="527"/>
                        <a:pt x="1927" y="465"/>
                      </a:cubicBezTo>
                      <a:cubicBezTo>
                        <a:pt x="1957" y="445"/>
                        <a:pt x="1999" y="451"/>
                        <a:pt x="2032" y="435"/>
                      </a:cubicBezTo>
                      <a:cubicBezTo>
                        <a:pt x="2048" y="427"/>
                        <a:pt x="2061" y="412"/>
                        <a:pt x="2077" y="405"/>
                      </a:cubicBezTo>
                      <a:cubicBezTo>
                        <a:pt x="2168" y="365"/>
                        <a:pt x="2269" y="350"/>
                        <a:pt x="2362" y="315"/>
                      </a:cubicBezTo>
                      <a:cubicBezTo>
                        <a:pt x="2506" y="261"/>
                        <a:pt x="2645" y="208"/>
                        <a:pt x="2797" y="180"/>
                      </a:cubicBezTo>
                      <a:cubicBezTo>
                        <a:pt x="2898" y="162"/>
                        <a:pt x="2995" y="120"/>
                        <a:pt x="3097" y="105"/>
                      </a:cubicBezTo>
                      <a:cubicBezTo>
                        <a:pt x="3183" y="93"/>
                        <a:pt x="3267" y="77"/>
                        <a:pt x="3352" y="60"/>
                      </a:cubicBezTo>
                      <a:cubicBezTo>
                        <a:pt x="3408" y="49"/>
                        <a:pt x="3461" y="26"/>
                        <a:pt x="3517" y="15"/>
                      </a:cubicBezTo>
                      <a:cubicBezTo>
                        <a:pt x="3547" y="9"/>
                        <a:pt x="3607" y="0"/>
                        <a:pt x="3607"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3" name="Freeform 27"/>
                <p:cNvSpPr>
                  <a:spLocks noChangeAspect="1"/>
                </p:cNvSpPr>
                <p:nvPr/>
              </p:nvSpPr>
              <p:spPr bwMode="auto">
                <a:xfrm>
                  <a:off x="5775" y="12765"/>
                  <a:ext cx="2700" cy="960"/>
                </a:xfrm>
                <a:custGeom>
                  <a:avLst/>
                  <a:gdLst/>
                  <a:ahLst/>
                  <a:cxnLst>
                    <a:cxn ang="0">
                      <a:pos x="0" y="960"/>
                    </a:cxn>
                    <a:cxn ang="0">
                      <a:pos x="510" y="840"/>
                    </a:cxn>
                    <a:cxn ang="0">
                      <a:pos x="645" y="795"/>
                    </a:cxn>
                    <a:cxn ang="0">
                      <a:pos x="930" y="660"/>
                    </a:cxn>
                    <a:cxn ang="0">
                      <a:pos x="975" y="630"/>
                    </a:cxn>
                    <a:cxn ang="0">
                      <a:pos x="1140" y="585"/>
                    </a:cxn>
                    <a:cxn ang="0">
                      <a:pos x="1425" y="480"/>
                    </a:cxn>
                    <a:cxn ang="0">
                      <a:pos x="1635" y="390"/>
                    </a:cxn>
                    <a:cxn ang="0">
                      <a:pos x="1815" y="315"/>
                    </a:cxn>
                    <a:cxn ang="0">
                      <a:pos x="1860" y="285"/>
                    </a:cxn>
                    <a:cxn ang="0">
                      <a:pos x="1995" y="240"/>
                    </a:cxn>
                    <a:cxn ang="0">
                      <a:pos x="2370" y="90"/>
                    </a:cxn>
                    <a:cxn ang="0">
                      <a:pos x="2700" y="0"/>
                    </a:cxn>
                  </a:cxnLst>
                  <a:rect l="0" t="0" r="r" b="b"/>
                  <a:pathLst>
                    <a:path w="2700" h="960">
                      <a:moveTo>
                        <a:pt x="0" y="960"/>
                      </a:moveTo>
                      <a:cubicBezTo>
                        <a:pt x="173" y="925"/>
                        <a:pt x="342" y="896"/>
                        <a:pt x="510" y="840"/>
                      </a:cubicBezTo>
                      <a:cubicBezTo>
                        <a:pt x="549" y="827"/>
                        <a:pt x="611" y="818"/>
                        <a:pt x="645" y="795"/>
                      </a:cubicBezTo>
                      <a:cubicBezTo>
                        <a:pt x="731" y="737"/>
                        <a:pt x="831" y="693"/>
                        <a:pt x="930" y="660"/>
                      </a:cubicBezTo>
                      <a:cubicBezTo>
                        <a:pt x="947" y="654"/>
                        <a:pt x="958" y="637"/>
                        <a:pt x="975" y="630"/>
                      </a:cubicBezTo>
                      <a:cubicBezTo>
                        <a:pt x="1025" y="609"/>
                        <a:pt x="1088" y="601"/>
                        <a:pt x="1140" y="585"/>
                      </a:cubicBezTo>
                      <a:cubicBezTo>
                        <a:pt x="1240" y="555"/>
                        <a:pt x="1325" y="505"/>
                        <a:pt x="1425" y="480"/>
                      </a:cubicBezTo>
                      <a:cubicBezTo>
                        <a:pt x="1488" y="438"/>
                        <a:pt x="1561" y="408"/>
                        <a:pt x="1635" y="390"/>
                      </a:cubicBezTo>
                      <a:cubicBezTo>
                        <a:pt x="1691" y="352"/>
                        <a:pt x="1751" y="336"/>
                        <a:pt x="1815" y="315"/>
                      </a:cubicBezTo>
                      <a:cubicBezTo>
                        <a:pt x="1832" y="309"/>
                        <a:pt x="1844" y="292"/>
                        <a:pt x="1860" y="285"/>
                      </a:cubicBezTo>
                      <a:cubicBezTo>
                        <a:pt x="1903" y="266"/>
                        <a:pt x="1950" y="255"/>
                        <a:pt x="1995" y="240"/>
                      </a:cubicBezTo>
                      <a:cubicBezTo>
                        <a:pt x="2122" y="198"/>
                        <a:pt x="2240" y="123"/>
                        <a:pt x="2370" y="90"/>
                      </a:cubicBezTo>
                      <a:cubicBezTo>
                        <a:pt x="2460" y="30"/>
                        <a:pt x="2591" y="0"/>
                        <a:pt x="270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4" name="Freeform 28"/>
                <p:cNvSpPr>
                  <a:spLocks noChangeAspect="1"/>
                </p:cNvSpPr>
                <p:nvPr/>
              </p:nvSpPr>
              <p:spPr bwMode="auto">
                <a:xfrm>
                  <a:off x="5760" y="13695"/>
                  <a:ext cx="1305" cy="525"/>
                </a:xfrm>
                <a:custGeom>
                  <a:avLst/>
                  <a:gdLst/>
                  <a:ahLst/>
                  <a:cxnLst>
                    <a:cxn ang="0">
                      <a:pos x="0" y="525"/>
                    </a:cxn>
                    <a:cxn ang="0">
                      <a:pos x="120" y="435"/>
                    </a:cxn>
                    <a:cxn ang="0">
                      <a:pos x="435" y="360"/>
                    </a:cxn>
                    <a:cxn ang="0">
                      <a:pos x="480" y="345"/>
                    </a:cxn>
                    <a:cxn ang="0">
                      <a:pos x="525" y="315"/>
                    </a:cxn>
                    <a:cxn ang="0">
                      <a:pos x="660" y="270"/>
                    </a:cxn>
                    <a:cxn ang="0">
                      <a:pos x="705" y="240"/>
                    </a:cxn>
                    <a:cxn ang="0">
                      <a:pos x="795" y="210"/>
                    </a:cxn>
                    <a:cxn ang="0">
                      <a:pos x="840" y="180"/>
                    </a:cxn>
                    <a:cxn ang="0">
                      <a:pos x="930" y="150"/>
                    </a:cxn>
                    <a:cxn ang="0">
                      <a:pos x="975" y="120"/>
                    </a:cxn>
                    <a:cxn ang="0">
                      <a:pos x="1155" y="60"/>
                    </a:cxn>
                    <a:cxn ang="0">
                      <a:pos x="1200" y="30"/>
                    </a:cxn>
                    <a:cxn ang="0">
                      <a:pos x="1260" y="15"/>
                    </a:cxn>
                    <a:cxn ang="0">
                      <a:pos x="1305" y="0"/>
                    </a:cxn>
                  </a:cxnLst>
                  <a:rect l="0" t="0" r="r" b="b"/>
                  <a:pathLst>
                    <a:path w="1305" h="525">
                      <a:moveTo>
                        <a:pt x="0" y="525"/>
                      </a:moveTo>
                      <a:cubicBezTo>
                        <a:pt x="61" y="485"/>
                        <a:pt x="52" y="458"/>
                        <a:pt x="120" y="435"/>
                      </a:cubicBezTo>
                      <a:cubicBezTo>
                        <a:pt x="231" y="472"/>
                        <a:pt x="338" y="408"/>
                        <a:pt x="435" y="360"/>
                      </a:cubicBezTo>
                      <a:cubicBezTo>
                        <a:pt x="449" y="353"/>
                        <a:pt x="466" y="352"/>
                        <a:pt x="480" y="345"/>
                      </a:cubicBezTo>
                      <a:cubicBezTo>
                        <a:pt x="496" y="337"/>
                        <a:pt x="509" y="322"/>
                        <a:pt x="525" y="315"/>
                      </a:cubicBezTo>
                      <a:cubicBezTo>
                        <a:pt x="568" y="296"/>
                        <a:pt x="621" y="296"/>
                        <a:pt x="660" y="270"/>
                      </a:cubicBezTo>
                      <a:cubicBezTo>
                        <a:pt x="675" y="260"/>
                        <a:pt x="689" y="247"/>
                        <a:pt x="705" y="240"/>
                      </a:cubicBezTo>
                      <a:cubicBezTo>
                        <a:pt x="734" y="227"/>
                        <a:pt x="769" y="228"/>
                        <a:pt x="795" y="210"/>
                      </a:cubicBezTo>
                      <a:cubicBezTo>
                        <a:pt x="810" y="200"/>
                        <a:pt x="824" y="187"/>
                        <a:pt x="840" y="180"/>
                      </a:cubicBezTo>
                      <a:cubicBezTo>
                        <a:pt x="869" y="167"/>
                        <a:pt x="904" y="168"/>
                        <a:pt x="930" y="150"/>
                      </a:cubicBezTo>
                      <a:cubicBezTo>
                        <a:pt x="945" y="140"/>
                        <a:pt x="959" y="127"/>
                        <a:pt x="975" y="120"/>
                      </a:cubicBezTo>
                      <a:cubicBezTo>
                        <a:pt x="1022" y="99"/>
                        <a:pt x="1110" y="90"/>
                        <a:pt x="1155" y="60"/>
                      </a:cubicBezTo>
                      <a:cubicBezTo>
                        <a:pt x="1170" y="50"/>
                        <a:pt x="1183" y="37"/>
                        <a:pt x="1200" y="30"/>
                      </a:cubicBezTo>
                      <a:cubicBezTo>
                        <a:pt x="1219" y="22"/>
                        <a:pt x="1240" y="21"/>
                        <a:pt x="1260" y="15"/>
                      </a:cubicBezTo>
                      <a:cubicBezTo>
                        <a:pt x="1275" y="11"/>
                        <a:pt x="1305" y="0"/>
                        <a:pt x="130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5" name="Freeform 29"/>
                <p:cNvSpPr>
                  <a:spLocks noChangeAspect="1"/>
                </p:cNvSpPr>
                <p:nvPr/>
              </p:nvSpPr>
              <p:spPr bwMode="auto">
                <a:xfrm>
                  <a:off x="5565" y="10305"/>
                  <a:ext cx="3015" cy="3195"/>
                </a:xfrm>
                <a:custGeom>
                  <a:avLst/>
                  <a:gdLst/>
                  <a:ahLst/>
                  <a:cxnLst>
                    <a:cxn ang="0">
                      <a:pos x="0" y="3195"/>
                    </a:cxn>
                    <a:cxn ang="0">
                      <a:pos x="105" y="3015"/>
                    </a:cxn>
                    <a:cxn ang="0">
                      <a:pos x="195" y="2940"/>
                    </a:cxn>
                    <a:cxn ang="0">
                      <a:pos x="315" y="2820"/>
                    </a:cxn>
                    <a:cxn ang="0">
                      <a:pos x="480" y="2640"/>
                    </a:cxn>
                    <a:cxn ang="0">
                      <a:pos x="600" y="2520"/>
                    </a:cxn>
                    <a:cxn ang="0">
                      <a:pos x="840" y="2265"/>
                    </a:cxn>
                    <a:cxn ang="0">
                      <a:pos x="885" y="2220"/>
                    </a:cxn>
                    <a:cxn ang="0">
                      <a:pos x="930" y="2205"/>
                    </a:cxn>
                    <a:cxn ang="0">
                      <a:pos x="1110" y="2100"/>
                    </a:cxn>
                    <a:cxn ang="0">
                      <a:pos x="1245" y="2010"/>
                    </a:cxn>
                    <a:cxn ang="0">
                      <a:pos x="1290" y="1980"/>
                    </a:cxn>
                    <a:cxn ang="0">
                      <a:pos x="1335" y="1950"/>
                    </a:cxn>
                    <a:cxn ang="0">
                      <a:pos x="1515" y="1740"/>
                    </a:cxn>
                    <a:cxn ang="0">
                      <a:pos x="1620" y="1620"/>
                    </a:cxn>
                    <a:cxn ang="0">
                      <a:pos x="1740" y="1515"/>
                    </a:cxn>
                    <a:cxn ang="0">
                      <a:pos x="1785" y="1485"/>
                    </a:cxn>
                    <a:cxn ang="0">
                      <a:pos x="2025" y="1275"/>
                    </a:cxn>
                    <a:cxn ang="0">
                      <a:pos x="2115" y="1185"/>
                    </a:cxn>
                    <a:cxn ang="0">
                      <a:pos x="2145" y="1140"/>
                    </a:cxn>
                    <a:cxn ang="0">
                      <a:pos x="2235" y="1050"/>
                    </a:cxn>
                    <a:cxn ang="0">
                      <a:pos x="2460" y="750"/>
                    </a:cxn>
                    <a:cxn ang="0">
                      <a:pos x="2625" y="540"/>
                    </a:cxn>
                    <a:cxn ang="0">
                      <a:pos x="2805" y="270"/>
                    </a:cxn>
                    <a:cxn ang="0">
                      <a:pos x="2940" y="105"/>
                    </a:cxn>
                    <a:cxn ang="0">
                      <a:pos x="3015" y="0"/>
                    </a:cxn>
                  </a:cxnLst>
                  <a:rect l="0" t="0" r="r" b="b"/>
                  <a:pathLst>
                    <a:path w="3015" h="3195">
                      <a:moveTo>
                        <a:pt x="0" y="3195"/>
                      </a:moveTo>
                      <a:cubicBezTo>
                        <a:pt x="40" y="3136"/>
                        <a:pt x="52" y="3068"/>
                        <a:pt x="105" y="3015"/>
                      </a:cubicBezTo>
                      <a:cubicBezTo>
                        <a:pt x="236" y="2884"/>
                        <a:pt x="70" y="3044"/>
                        <a:pt x="195" y="2940"/>
                      </a:cubicBezTo>
                      <a:cubicBezTo>
                        <a:pt x="243" y="2900"/>
                        <a:pt x="263" y="2855"/>
                        <a:pt x="315" y="2820"/>
                      </a:cubicBezTo>
                      <a:cubicBezTo>
                        <a:pt x="361" y="2751"/>
                        <a:pt x="422" y="2698"/>
                        <a:pt x="480" y="2640"/>
                      </a:cubicBezTo>
                      <a:cubicBezTo>
                        <a:pt x="522" y="2598"/>
                        <a:pt x="551" y="2553"/>
                        <a:pt x="600" y="2520"/>
                      </a:cubicBezTo>
                      <a:cubicBezTo>
                        <a:pt x="666" y="2421"/>
                        <a:pt x="750" y="2340"/>
                        <a:pt x="840" y="2265"/>
                      </a:cubicBezTo>
                      <a:cubicBezTo>
                        <a:pt x="856" y="2251"/>
                        <a:pt x="867" y="2232"/>
                        <a:pt x="885" y="2220"/>
                      </a:cubicBezTo>
                      <a:cubicBezTo>
                        <a:pt x="898" y="2211"/>
                        <a:pt x="916" y="2212"/>
                        <a:pt x="930" y="2205"/>
                      </a:cubicBezTo>
                      <a:cubicBezTo>
                        <a:pt x="993" y="2174"/>
                        <a:pt x="1051" y="2140"/>
                        <a:pt x="1110" y="2100"/>
                      </a:cubicBezTo>
                      <a:cubicBezTo>
                        <a:pt x="1155" y="2070"/>
                        <a:pt x="1200" y="2040"/>
                        <a:pt x="1245" y="2010"/>
                      </a:cubicBezTo>
                      <a:cubicBezTo>
                        <a:pt x="1260" y="2000"/>
                        <a:pt x="1275" y="1990"/>
                        <a:pt x="1290" y="1980"/>
                      </a:cubicBezTo>
                      <a:cubicBezTo>
                        <a:pt x="1305" y="1970"/>
                        <a:pt x="1335" y="1950"/>
                        <a:pt x="1335" y="1950"/>
                      </a:cubicBezTo>
                      <a:cubicBezTo>
                        <a:pt x="1386" y="1874"/>
                        <a:pt x="1439" y="1791"/>
                        <a:pt x="1515" y="1740"/>
                      </a:cubicBezTo>
                      <a:cubicBezTo>
                        <a:pt x="1535" y="1679"/>
                        <a:pt x="1567" y="1655"/>
                        <a:pt x="1620" y="1620"/>
                      </a:cubicBezTo>
                      <a:cubicBezTo>
                        <a:pt x="1670" y="1545"/>
                        <a:pt x="1635" y="1585"/>
                        <a:pt x="1740" y="1515"/>
                      </a:cubicBezTo>
                      <a:cubicBezTo>
                        <a:pt x="1755" y="1505"/>
                        <a:pt x="1785" y="1485"/>
                        <a:pt x="1785" y="1485"/>
                      </a:cubicBezTo>
                      <a:cubicBezTo>
                        <a:pt x="1851" y="1386"/>
                        <a:pt x="1941" y="1359"/>
                        <a:pt x="2025" y="1275"/>
                      </a:cubicBezTo>
                      <a:cubicBezTo>
                        <a:pt x="2055" y="1245"/>
                        <a:pt x="2091" y="1220"/>
                        <a:pt x="2115" y="1185"/>
                      </a:cubicBezTo>
                      <a:cubicBezTo>
                        <a:pt x="2125" y="1170"/>
                        <a:pt x="2133" y="1153"/>
                        <a:pt x="2145" y="1140"/>
                      </a:cubicBezTo>
                      <a:cubicBezTo>
                        <a:pt x="2173" y="1108"/>
                        <a:pt x="2210" y="1084"/>
                        <a:pt x="2235" y="1050"/>
                      </a:cubicBezTo>
                      <a:cubicBezTo>
                        <a:pt x="2310" y="950"/>
                        <a:pt x="2391" y="854"/>
                        <a:pt x="2460" y="750"/>
                      </a:cubicBezTo>
                      <a:cubicBezTo>
                        <a:pt x="2510" y="675"/>
                        <a:pt x="2549" y="591"/>
                        <a:pt x="2625" y="540"/>
                      </a:cubicBezTo>
                      <a:cubicBezTo>
                        <a:pt x="2661" y="433"/>
                        <a:pt x="2738" y="356"/>
                        <a:pt x="2805" y="270"/>
                      </a:cubicBezTo>
                      <a:cubicBezTo>
                        <a:pt x="2859" y="201"/>
                        <a:pt x="2871" y="151"/>
                        <a:pt x="2940" y="105"/>
                      </a:cubicBezTo>
                      <a:cubicBezTo>
                        <a:pt x="3004" y="9"/>
                        <a:pt x="2975" y="40"/>
                        <a:pt x="301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6" name="Freeform 30"/>
                <p:cNvSpPr>
                  <a:spLocks noChangeAspect="1"/>
                </p:cNvSpPr>
                <p:nvPr/>
              </p:nvSpPr>
              <p:spPr bwMode="auto">
                <a:xfrm>
                  <a:off x="5595" y="13500"/>
                  <a:ext cx="165" cy="225"/>
                </a:xfrm>
                <a:custGeom>
                  <a:avLst/>
                  <a:gdLst/>
                  <a:ahLst/>
                  <a:cxnLst>
                    <a:cxn ang="0">
                      <a:pos x="0" y="0"/>
                    </a:cxn>
                    <a:cxn ang="0">
                      <a:pos x="15" y="135"/>
                    </a:cxn>
                    <a:cxn ang="0">
                      <a:pos x="60" y="165"/>
                    </a:cxn>
                    <a:cxn ang="0">
                      <a:pos x="165" y="225"/>
                    </a:cxn>
                  </a:cxnLst>
                  <a:rect l="0" t="0" r="r" b="b"/>
                  <a:pathLst>
                    <a:path w="165" h="225">
                      <a:moveTo>
                        <a:pt x="0" y="0"/>
                      </a:moveTo>
                      <a:cubicBezTo>
                        <a:pt x="5" y="45"/>
                        <a:pt x="0" y="92"/>
                        <a:pt x="15" y="135"/>
                      </a:cubicBezTo>
                      <a:cubicBezTo>
                        <a:pt x="21" y="152"/>
                        <a:pt x="47" y="152"/>
                        <a:pt x="60" y="165"/>
                      </a:cubicBezTo>
                      <a:cubicBezTo>
                        <a:pt x="108" y="213"/>
                        <a:pt x="86" y="225"/>
                        <a:pt x="165" y="22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7" name="Freeform 31"/>
                <p:cNvSpPr>
                  <a:spLocks noChangeAspect="1"/>
                </p:cNvSpPr>
                <p:nvPr/>
              </p:nvSpPr>
              <p:spPr bwMode="auto">
                <a:xfrm>
                  <a:off x="5062" y="13515"/>
                  <a:ext cx="713" cy="676"/>
                </a:xfrm>
                <a:custGeom>
                  <a:avLst/>
                  <a:gdLst/>
                  <a:ahLst/>
                  <a:cxnLst>
                    <a:cxn ang="0">
                      <a:pos x="53" y="0"/>
                    </a:cxn>
                    <a:cxn ang="0">
                      <a:pos x="188" y="570"/>
                    </a:cxn>
                    <a:cxn ang="0">
                      <a:pos x="218" y="615"/>
                    </a:cxn>
                    <a:cxn ang="0">
                      <a:pos x="458" y="645"/>
                    </a:cxn>
                    <a:cxn ang="0">
                      <a:pos x="713" y="660"/>
                    </a:cxn>
                  </a:cxnLst>
                  <a:rect l="0" t="0" r="r" b="b"/>
                  <a:pathLst>
                    <a:path w="713" h="676">
                      <a:moveTo>
                        <a:pt x="53" y="0"/>
                      </a:moveTo>
                      <a:cubicBezTo>
                        <a:pt x="0" y="267"/>
                        <a:pt x="37" y="389"/>
                        <a:pt x="188" y="570"/>
                      </a:cubicBezTo>
                      <a:cubicBezTo>
                        <a:pt x="200" y="584"/>
                        <a:pt x="204" y="604"/>
                        <a:pt x="218" y="615"/>
                      </a:cubicBezTo>
                      <a:cubicBezTo>
                        <a:pt x="281" y="665"/>
                        <a:pt x="378" y="639"/>
                        <a:pt x="458" y="645"/>
                      </a:cubicBezTo>
                      <a:cubicBezTo>
                        <a:pt x="581" y="676"/>
                        <a:pt x="497" y="660"/>
                        <a:pt x="713" y="6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8" name="Freeform 32"/>
                <p:cNvSpPr>
                  <a:spLocks noChangeAspect="1"/>
                </p:cNvSpPr>
                <p:nvPr/>
              </p:nvSpPr>
              <p:spPr bwMode="auto">
                <a:xfrm>
                  <a:off x="4455" y="13500"/>
                  <a:ext cx="855" cy="1095"/>
                </a:xfrm>
                <a:custGeom>
                  <a:avLst/>
                  <a:gdLst/>
                  <a:ahLst/>
                  <a:cxnLst>
                    <a:cxn ang="0">
                      <a:pos x="0" y="0"/>
                    </a:cxn>
                    <a:cxn ang="0">
                      <a:pos x="60" y="345"/>
                    </a:cxn>
                    <a:cxn ang="0">
                      <a:pos x="105" y="390"/>
                    </a:cxn>
                    <a:cxn ang="0">
                      <a:pos x="240" y="585"/>
                    </a:cxn>
                    <a:cxn ang="0">
                      <a:pos x="330" y="705"/>
                    </a:cxn>
                    <a:cxn ang="0">
                      <a:pos x="405" y="795"/>
                    </a:cxn>
                    <a:cxn ang="0">
                      <a:pos x="450" y="810"/>
                    </a:cxn>
                    <a:cxn ang="0">
                      <a:pos x="585" y="885"/>
                    </a:cxn>
                    <a:cxn ang="0">
                      <a:pos x="630" y="930"/>
                    </a:cxn>
                    <a:cxn ang="0">
                      <a:pos x="675" y="945"/>
                    </a:cxn>
                    <a:cxn ang="0">
                      <a:pos x="765" y="1005"/>
                    </a:cxn>
                    <a:cxn ang="0">
                      <a:pos x="765" y="1005"/>
                    </a:cxn>
                    <a:cxn ang="0">
                      <a:pos x="855" y="1095"/>
                    </a:cxn>
                  </a:cxnLst>
                  <a:rect l="0" t="0" r="r" b="b"/>
                  <a:pathLst>
                    <a:path w="855" h="1095">
                      <a:moveTo>
                        <a:pt x="0" y="0"/>
                      </a:moveTo>
                      <a:cubicBezTo>
                        <a:pt x="6" y="72"/>
                        <a:pt x="6" y="265"/>
                        <a:pt x="60" y="345"/>
                      </a:cubicBezTo>
                      <a:cubicBezTo>
                        <a:pt x="72" y="363"/>
                        <a:pt x="92" y="373"/>
                        <a:pt x="105" y="390"/>
                      </a:cubicBezTo>
                      <a:cubicBezTo>
                        <a:pt x="156" y="456"/>
                        <a:pt x="181" y="526"/>
                        <a:pt x="240" y="585"/>
                      </a:cubicBezTo>
                      <a:cubicBezTo>
                        <a:pt x="264" y="656"/>
                        <a:pt x="275" y="659"/>
                        <a:pt x="330" y="705"/>
                      </a:cubicBezTo>
                      <a:cubicBezTo>
                        <a:pt x="360" y="730"/>
                        <a:pt x="375" y="771"/>
                        <a:pt x="405" y="795"/>
                      </a:cubicBezTo>
                      <a:cubicBezTo>
                        <a:pt x="417" y="805"/>
                        <a:pt x="436" y="802"/>
                        <a:pt x="450" y="810"/>
                      </a:cubicBezTo>
                      <a:cubicBezTo>
                        <a:pt x="605" y="896"/>
                        <a:pt x="483" y="851"/>
                        <a:pt x="585" y="885"/>
                      </a:cubicBezTo>
                      <a:cubicBezTo>
                        <a:pt x="600" y="900"/>
                        <a:pt x="612" y="918"/>
                        <a:pt x="630" y="930"/>
                      </a:cubicBezTo>
                      <a:cubicBezTo>
                        <a:pt x="643" y="939"/>
                        <a:pt x="661" y="937"/>
                        <a:pt x="675" y="945"/>
                      </a:cubicBezTo>
                      <a:lnTo>
                        <a:pt x="765" y="1005"/>
                      </a:lnTo>
                      <a:cubicBezTo>
                        <a:pt x="765" y="1005"/>
                        <a:pt x="765" y="1005"/>
                        <a:pt x="765" y="1005"/>
                      </a:cubicBezTo>
                      <a:cubicBezTo>
                        <a:pt x="795" y="1035"/>
                        <a:pt x="855" y="1095"/>
                        <a:pt x="855" y="109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69" name="Freeform 33"/>
                <p:cNvSpPr>
                  <a:spLocks noChangeAspect="1"/>
                </p:cNvSpPr>
                <p:nvPr/>
              </p:nvSpPr>
              <p:spPr bwMode="auto">
                <a:xfrm>
                  <a:off x="3750" y="13515"/>
                  <a:ext cx="531" cy="693"/>
                </a:xfrm>
                <a:custGeom>
                  <a:avLst/>
                  <a:gdLst/>
                  <a:ahLst/>
                  <a:cxnLst>
                    <a:cxn ang="0">
                      <a:pos x="0" y="0"/>
                    </a:cxn>
                    <a:cxn ang="0">
                      <a:pos x="120" y="270"/>
                    </a:cxn>
                    <a:cxn ang="0">
                      <a:pos x="165" y="375"/>
                    </a:cxn>
                    <a:cxn ang="0">
                      <a:pos x="300" y="480"/>
                    </a:cxn>
                    <a:cxn ang="0">
                      <a:pos x="405" y="600"/>
                    </a:cxn>
                    <a:cxn ang="0">
                      <a:pos x="420" y="645"/>
                    </a:cxn>
                    <a:cxn ang="0">
                      <a:pos x="465" y="660"/>
                    </a:cxn>
                    <a:cxn ang="0">
                      <a:pos x="525" y="690"/>
                    </a:cxn>
                  </a:cxnLst>
                  <a:rect l="0" t="0" r="r" b="b"/>
                  <a:pathLst>
                    <a:path w="531" h="693">
                      <a:moveTo>
                        <a:pt x="0" y="0"/>
                      </a:moveTo>
                      <a:cubicBezTo>
                        <a:pt x="37" y="112"/>
                        <a:pt x="32" y="182"/>
                        <a:pt x="120" y="270"/>
                      </a:cubicBezTo>
                      <a:cubicBezTo>
                        <a:pt x="129" y="297"/>
                        <a:pt x="146" y="356"/>
                        <a:pt x="165" y="375"/>
                      </a:cubicBezTo>
                      <a:cubicBezTo>
                        <a:pt x="278" y="488"/>
                        <a:pt x="226" y="385"/>
                        <a:pt x="300" y="480"/>
                      </a:cubicBezTo>
                      <a:cubicBezTo>
                        <a:pt x="394" y="601"/>
                        <a:pt x="318" y="542"/>
                        <a:pt x="405" y="600"/>
                      </a:cubicBezTo>
                      <a:cubicBezTo>
                        <a:pt x="410" y="615"/>
                        <a:pt x="409" y="634"/>
                        <a:pt x="420" y="645"/>
                      </a:cubicBezTo>
                      <a:cubicBezTo>
                        <a:pt x="431" y="656"/>
                        <a:pt x="451" y="653"/>
                        <a:pt x="465" y="660"/>
                      </a:cubicBezTo>
                      <a:cubicBezTo>
                        <a:pt x="531" y="693"/>
                        <a:pt x="487" y="690"/>
                        <a:pt x="525" y="69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70" name="Freeform 34"/>
                <p:cNvSpPr>
                  <a:spLocks noChangeAspect="1"/>
                </p:cNvSpPr>
                <p:nvPr/>
              </p:nvSpPr>
              <p:spPr bwMode="auto">
                <a:xfrm>
                  <a:off x="4280" y="14195"/>
                  <a:ext cx="460" cy="370"/>
                </a:xfrm>
                <a:custGeom>
                  <a:avLst/>
                  <a:gdLst/>
                  <a:ahLst/>
                  <a:cxnLst>
                    <a:cxn ang="0">
                      <a:pos x="55" y="70"/>
                    </a:cxn>
                    <a:cxn ang="0">
                      <a:pos x="175" y="175"/>
                    </a:cxn>
                    <a:cxn ang="0">
                      <a:pos x="220" y="220"/>
                    </a:cxn>
                    <a:cxn ang="0">
                      <a:pos x="280" y="250"/>
                    </a:cxn>
                    <a:cxn ang="0">
                      <a:pos x="325" y="295"/>
                    </a:cxn>
                    <a:cxn ang="0">
                      <a:pos x="415" y="340"/>
                    </a:cxn>
                    <a:cxn ang="0">
                      <a:pos x="460" y="370"/>
                    </a:cxn>
                  </a:cxnLst>
                  <a:rect l="0" t="0" r="r" b="b"/>
                  <a:pathLst>
                    <a:path w="460" h="370">
                      <a:moveTo>
                        <a:pt x="55" y="70"/>
                      </a:moveTo>
                      <a:cubicBezTo>
                        <a:pt x="140" y="197"/>
                        <a:pt x="0" y="0"/>
                        <a:pt x="175" y="175"/>
                      </a:cubicBezTo>
                      <a:cubicBezTo>
                        <a:pt x="190" y="190"/>
                        <a:pt x="203" y="208"/>
                        <a:pt x="220" y="220"/>
                      </a:cubicBezTo>
                      <a:cubicBezTo>
                        <a:pt x="238" y="233"/>
                        <a:pt x="262" y="237"/>
                        <a:pt x="280" y="250"/>
                      </a:cubicBezTo>
                      <a:cubicBezTo>
                        <a:pt x="297" y="262"/>
                        <a:pt x="309" y="281"/>
                        <a:pt x="325" y="295"/>
                      </a:cubicBezTo>
                      <a:cubicBezTo>
                        <a:pt x="389" y="349"/>
                        <a:pt x="347" y="306"/>
                        <a:pt x="415" y="340"/>
                      </a:cubicBezTo>
                      <a:cubicBezTo>
                        <a:pt x="431" y="348"/>
                        <a:pt x="460" y="370"/>
                        <a:pt x="460" y="3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71" name="Freeform 35"/>
                <p:cNvSpPr>
                  <a:spLocks noChangeAspect="1"/>
                </p:cNvSpPr>
                <p:nvPr/>
              </p:nvSpPr>
              <p:spPr bwMode="auto">
                <a:xfrm>
                  <a:off x="3435" y="13845"/>
                  <a:ext cx="315" cy="375"/>
                </a:xfrm>
                <a:custGeom>
                  <a:avLst/>
                  <a:gdLst/>
                  <a:ahLst/>
                  <a:cxnLst>
                    <a:cxn ang="0">
                      <a:pos x="315" y="375"/>
                    </a:cxn>
                    <a:cxn ang="0">
                      <a:pos x="285" y="330"/>
                    </a:cxn>
                    <a:cxn ang="0">
                      <a:pos x="195" y="270"/>
                    </a:cxn>
                    <a:cxn ang="0">
                      <a:pos x="75" y="150"/>
                    </a:cxn>
                    <a:cxn ang="0">
                      <a:pos x="60" y="105"/>
                    </a:cxn>
                    <a:cxn ang="0">
                      <a:pos x="0" y="0"/>
                    </a:cxn>
                  </a:cxnLst>
                  <a:rect l="0" t="0" r="r" b="b"/>
                  <a:pathLst>
                    <a:path w="315" h="375">
                      <a:moveTo>
                        <a:pt x="315" y="375"/>
                      </a:moveTo>
                      <a:cubicBezTo>
                        <a:pt x="305" y="360"/>
                        <a:pt x="299" y="342"/>
                        <a:pt x="285" y="330"/>
                      </a:cubicBezTo>
                      <a:cubicBezTo>
                        <a:pt x="258" y="306"/>
                        <a:pt x="195" y="270"/>
                        <a:pt x="195" y="270"/>
                      </a:cubicBezTo>
                      <a:cubicBezTo>
                        <a:pt x="160" y="218"/>
                        <a:pt x="127" y="185"/>
                        <a:pt x="75" y="150"/>
                      </a:cubicBezTo>
                      <a:cubicBezTo>
                        <a:pt x="70" y="135"/>
                        <a:pt x="69" y="118"/>
                        <a:pt x="60" y="105"/>
                      </a:cubicBezTo>
                      <a:cubicBezTo>
                        <a:pt x="30" y="60"/>
                        <a:pt x="0" y="59"/>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91172" name="Rectangle 36"/>
            <p:cNvSpPr>
              <a:spLocks noChangeArrowheads="1"/>
            </p:cNvSpPr>
            <p:nvPr/>
          </p:nvSpPr>
          <p:spPr bwMode="auto">
            <a:xfrm>
              <a:off x="3237" y="3502"/>
              <a:ext cx="5220" cy="3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91173" name="Rectangle 37"/>
          <p:cNvSpPr>
            <a:spLocks noChangeArrowheads="1"/>
          </p:cNvSpPr>
          <p:nvPr/>
        </p:nvSpPr>
        <p:spPr bwMode="auto">
          <a:xfrm>
            <a:off x="1569493" y="6142743"/>
            <a:ext cx="388051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Ξυλοτεμάχιο με </a:t>
            </a:r>
            <a:r>
              <a:rPr kumimoji="0" lang="el-GR" sz="2000" b="0" u="none" strike="noStrike" cap="none" normalizeH="0" baseline="0" dirty="0" smtClean="0">
                <a:ln>
                  <a:noFill/>
                </a:ln>
                <a:solidFill>
                  <a:schemeClr val="tx1"/>
                </a:solidFill>
                <a:effectLst/>
                <a:ea typeface="Times New Roman" pitchFamily="18" charset="0"/>
                <a:cs typeface="Arial" pitchFamily="34" charset="0"/>
              </a:rPr>
              <a:t>πατούρα</a:t>
            </a:r>
            <a:endParaRPr kumimoji="0" lang="el-GR" sz="3200" b="0" u="none" strike="noStrike" cap="none" normalizeH="0" baseline="0" dirty="0" smtClean="0">
              <a:ln>
                <a:noFill/>
              </a:ln>
              <a:solidFill>
                <a:schemeClr val="tx1"/>
              </a:solidFill>
              <a:effectLst/>
              <a:cs typeface="Arial" pitchFamily="34" charset="0"/>
            </a:endParaRPr>
          </a:p>
        </p:txBody>
      </p:sp>
      <p:grpSp>
        <p:nvGrpSpPr>
          <p:cNvPr id="91174" name="Group 38"/>
          <p:cNvGrpSpPr>
            <a:grpSpLocks/>
          </p:cNvGrpSpPr>
          <p:nvPr/>
        </p:nvGrpSpPr>
        <p:grpSpPr bwMode="auto">
          <a:xfrm>
            <a:off x="6150141" y="2947917"/>
            <a:ext cx="4686182" cy="2684084"/>
            <a:chOff x="2877" y="9900"/>
            <a:chExt cx="5940" cy="2520"/>
          </a:xfrm>
        </p:grpSpPr>
        <p:grpSp>
          <p:nvGrpSpPr>
            <p:cNvPr id="91175" name="Group 39"/>
            <p:cNvGrpSpPr>
              <a:grpSpLocks noChangeAspect="1"/>
            </p:cNvGrpSpPr>
            <p:nvPr/>
          </p:nvGrpSpPr>
          <p:grpSpPr bwMode="auto">
            <a:xfrm>
              <a:off x="3417" y="10260"/>
              <a:ext cx="4860" cy="1767"/>
              <a:chOff x="3957" y="10980"/>
              <a:chExt cx="3960" cy="1440"/>
            </a:xfrm>
          </p:grpSpPr>
          <p:grpSp>
            <p:nvGrpSpPr>
              <p:cNvPr id="91176" name="Group 40"/>
              <p:cNvGrpSpPr>
                <a:grpSpLocks noChangeAspect="1"/>
              </p:cNvGrpSpPr>
              <p:nvPr/>
            </p:nvGrpSpPr>
            <p:grpSpPr bwMode="auto">
              <a:xfrm>
                <a:off x="3957" y="10980"/>
                <a:ext cx="3240" cy="1440"/>
                <a:chOff x="3957" y="10980"/>
                <a:chExt cx="3240" cy="1440"/>
              </a:xfrm>
            </p:grpSpPr>
            <p:sp>
              <p:nvSpPr>
                <p:cNvPr id="91177" name="Line 41"/>
                <p:cNvSpPr>
                  <a:spLocks noChangeAspect="1" noChangeShapeType="1"/>
                </p:cNvSpPr>
                <p:nvPr/>
              </p:nvSpPr>
              <p:spPr bwMode="auto">
                <a:xfrm>
                  <a:off x="3957" y="11700"/>
                  <a:ext cx="32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78" name="Line 42"/>
                <p:cNvSpPr>
                  <a:spLocks noChangeAspect="1" noChangeShapeType="1"/>
                </p:cNvSpPr>
                <p:nvPr/>
              </p:nvSpPr>
              <p:spPr bwMode="auto">
                <a:xfrm>
                  <a:off x="7197" y="1170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79" name="Line 43"/>
                <p:cNvSpPr>
                  <a:spLocks noChangeAspect="1" noChangeShapeType="1"/>
                </p:cNvSpPr>
                <p:nvPr/>
              </p:nvSpPr>
              <p:spPr bwMode="auto">
                <a:xfrm>
                  <a:off x="3957" y="1170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0" name="Line 44"/>
                <p:cNvSpPr>
                  <a:spLocks noChangeAspect="1" noChangeShapeType="1"/>
                </p:cNvSpPr>
                <p:nvPr/>
              </p:nvSpPr>
              <p:spPr bwMode="auto">
                <a:xfrm>
                  <a:off x="3957" y="12420"/>
                  <a:ext cx="32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1" name="Line 45"/>
                <p:cNvSpPr>
                  <a:spLocks noChangeAspect="1" noChangeShapeType="1"/>
                </p:cNvSpPr>
                <p:nvPr/>
              </p:nvSpPr>
              <p:spPr bwMode="auto">
                <a:xfrm flipV="1">
                  <a:off x="6117" y="1098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2" name="Line 46"/>
                <p:cNvSpPr>
                  <a:spLocks noChangeAspect="1" noChangeShapeType="1"/>
                </p:cNvSpPr>
                <p:nvPr/>
              </p:nvSpPr>
              <p:spPr bwMode="auto">
                <a:xfrm flipH="1">
                  <a:off x="6117" y="10980"/>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3" name="Line 47"/>
                <p:cNvSpPr>
                  <a:spLocks noChangeAspect="1" noChangeShapeType="1"/>
                </p:cNvSpPr>
                <p:nvPr/>
              </p:nvSpPr>
              <p:spPr bwMode="auto">
                <a:xfrm flipV="1">
                  <a:off x="6477" y="1098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91184" name="Group 48"/>
              <p:cNvGrpSpPr>
                <a:grpSpLocks noChangeAspect="1"/>
              </p:cNvGrpSpPr>
              <p:nvPr/>
            </p:nvGrpSpPr>
            <p:grpSpPr bwMode="auto">
              <a:xfrm>
                <a:off x="6477" y="11337"/>
                <a:ext cx="1440" cy="720"/>
                <a:chOff x="6477" y="11340"/>
                <a:chExt cx="1440" cy="720"/>
              </a:xfrm>
            </p:grpSpPr>
            <p:sp>
              <p:nvSpPr>
                <p:cNvPr id="91185" name="Line 49"/>
                <p:cNvSpPr>
                  <a:spLocks noChangeAspect="1" noChangeShapeType="1"/>
                </p:cNvSpPr>
                <p:nvPr/>
              </p:nvSpPr>
              <p:spPr bwMode="auto">
                <a:xfrm>
                  <a:off x="6477" y="11340"/>
                  <a:ext cx="14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6" name="Line 50"/>
                <p:cNvSpPr>
                  <a:spLocks noChangeAspect="1" noChangeShapeType="1"/>
                </p:cNvSpPr>
                <p:nvPr/>
              </p:nvSpPr>
              <p:spPr bwMode="auto">
                <a:xfrm>
                  <a:off x="7197" y="12060"/>
                  <a:ext cx="7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87" name="Line 51"/>
                <p:cNvSpPr>
                  <a:spLocks noChangeAspect="1" noChangeShapeType="1"/>
                </p:cNvSpPr>
                <p:nvPr/>
              </p:nvSpPr>
              <p:spPr bwMode="auto">
                <a:xfrm>
                  <a:off x="7917" y="11340"/>
                  <a:ext cx="0" cy="7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91188" name="Group 52"/>
              <p:cNvGrpSpPr>
                <a:grpSpLocks noChangeAspect="1"/>
              </p:cNvGrpSpPr>
              <p:nvPr/>
            </p:nvGrpSpPr>
            <p:grpSpPr bwMode="auto">
              <a:xfrm>
                <a:off x="6630" y="11337"/>
                <a:ext cx="1185" cy="740"/>
                <a:chOff x="6630" y="11340"/>
                <a:chExt cx="1185" cy="740"/>
              </a:xfrm>
            </p:grpSpPr>
            <p:sp>
              <p:nvSpPr>
                <p:cNvPr id="91189" name="Freeform 53"/>
                <p:cNvSpPr>
                  <a:spLocks noChangeAspect="1"/>
                </p:cNvSpPr>
                <p:nvPr/>
              </p:nvSpPr>
              <p:spPr bwMode="auto">
                <a:xfrm>
                  <a:off x="7695" y="11355"/>
                  <a:ext cx="120" cy="690"/>
                </a:xfrm>
                <a:custGeom>
                  <a:avLst/>
                  <a:gdLst/>
                  <a:ahLst/>
                  <a:cxnLst>
                    <a:cxn ang="0">
                      <a:pos x="120" y="0"/>
                    </a:cxn>
                    <a:cxn ang="0">
                      <a:pos x="60" y="75"/>
                    </a:cxn>
                    <a:cxn ang="0">
                      <a:pos x="30" y="120"/>
                    </a:cxn>
                    <a:cxn ang="0">
                      <a:pos x="0" y="210"/>
                    </a:cxn>
                    <a:cxn ang="0">
                      <a:pos x="15" y="555"/>
                    </a:cxn>
                    <a:cxn ang="0">
                      <a:pos x="105" y="690"/>
                    </a:cxn>
                  </a:cxnLst>
                  <a:rect l="0" t="0" r="r" b="b"/>
                  <a:pathLst>
                    <a:path w="120" h="690">
                      <a:moveTo>
                        <a:pt x="120" y="0"/>
                      </a:moveTo>
                      <a:cubicBezTo>
                        <a:pt x="44" y="51"/>
                        <a:pt x="96" y="3"/>
                        <a:pt x="60" y="75"/>
                      </a:cubicBezTo>
                      <a:cubicBezTo>
                        <a:pt x="52" y="91"/>
                        <a:pt x="37" y="104"/>
                        <a:pt x="30" y="120"/>
                      </a:cubicBezTo>
                      <a:cubicBezTo>
                        <a:pt x="17" y="149"/>
                        <a:pt x="0" y="210"/>
                        <a:pt x="0" y="210"/>
                      </a:cubicBezTo>
                      <a:cubicBezTo>
                        <a:pt x="5" y="325"/>
                        <a:pt x="3" y="441"/>
                        <a:pt x="15" y="555"/>
                      </a:cubicBezTo>
                      <a:cubicBezTo>
                        <a:pt x="20" y="604"/>
                        <a:pt x="48" y="690"/>
                        <a:pt x="105" y="69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90" name="Freeform 54"/>
                <p:cNvSpPr>
                  <a:spLocks noChangeAspect="1"/>
                </p:cNvSpPr>
                <p:nvPr/>
              </p:nvSpPr>
              <p:spPr bwMode="auto">
                <a:xfrm>
                  <a:off x="7440" y="11340"/>
                  <a:ext cx="177" cy="732"/>
                </a:xfrm>
                <a:custGeom>
                  <a:avLst/>
                  <a:gdLst/>
                  <a:ahLst/>
                  <a:cxnLst>
                    <a:cxn ang="0">
                      <a:pos x="120" y="0"/>
                    </a:cxn>
                    <a:cxn ang="0">
                      <a:pos x="0" y="285"/>
                    </a:cxn>
                    <a:cxn ang="0">
                      <a:pos x="15" y="480"/>
                    </a:cxn>
                    <a:cxn ang="0">
                      <a:pos x="45" y="525"/>
                    </a:cxn>
                    <a:cxn ang="0">
                      <a:pos x="105" y="660"/>
                    </a:cxn>
                    <a:cxn ang="0">
                      <a:pos x="165" y="720"/>
                    </a:cxn>
                  </a:cxnLst>
                  <a:rect l="0" t="0" r="r" b="b"/>
                  <a:pathLst>
                    <a:path w="177" h="732">
                      <a:moveTo>
                        <a:pt x="120" y="0"/>
                      </a:moveTo>
                      <a:cubicBezTo>
                        <a:pt x="62" y="87"/>
                        <a:pt x="25" y="183"/>
                        <a:pt x="0" y="285"/>
                      </a:cubicBezTo>
                      <a:cubicBezTo>
                        <a:pt x="5" y="350"/>
                        <a:pt x="3" y="416"/>
                        <a:pt x="15" y="480"/>
                      </a:cubicBezTo>
                      <a:cubicBezTo>
                        <a:pt x="18" y="498"/>
                        <a:pt x="38" y="509"/>
                        <a:pt x="45" y="525"/>
                      </a:cubicBezTo>
                      <a:cubicBezTo>
                        <a:pt x="69" y="578"/>
                        <a:pt x="64" y="619"/>
                        <a:pt x="105" y="660"/>
                      </a:cubicBezTo>
                      <a:cubicBezTo>
                        <a:pt x="177" y="732"/>
                        <a:pt x="131" y="651"/>
                        <a:pt x="165"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91" name="Freeform 55"/>
                <p:cNvSpPr>
                  <a:spLocks noChangeAspect="1"/>
                </p:cNvSpPr>
                <p:nvPr/>
              </p:nvSpPr>
              <p:spPr bwMode="auto">
                <a:xfrm>
                  <a:off x="7200" y="11355"/>
                  <a:ext cx="180" cy="725"/>
                </a:xfrm>
                <a:custGeom>
                  <a:avLst/>
                  <a:gdLst/>
                  <a:ahLst/>
                  <a:cxnLst>
                    <a:cxn ang="0">
                      <a:pos x="90" y="0"/>
                    </a:cxn>
                    <a:cxn ang="0">
                      <a:pos x="30" y="90"/>
                    </a:cxn>
                    <a:cxn ang="0">
                      <a:pos x="0" y="135"/>
                    </a:cxn>
                    <a:cxn ang="0">
                      <a:pos x="15" y="405"/>
                    </a:cxn>
                    <a:cxn ang="0">
                      <a:pos x="45" y="450"/>
                    </a:cxn>
                    <a:cxn ang="0">
                      <a:pos x="75" y="540"/>
                    </a:cxn>
                    <a:cxn ang="0">
                      <a:pos x="150" y="675"/>
                    </a:cxn>
                    <a:cxn ang="0">
                      <a:pos x="180" y="720"/>
                    </a:cxn>
                  </a:cxnLst>
                  <a:rect l="0" t="0" r="r" b="b"/>
                  <a:pathLst>
                    <a:path w="180" h="725">
                      <a:moveTo>
                        <a:pt x="90" y="0"/>
                      </a:moveTo>
                      <a:cubicBezTo>
                        <a:pt x="70" y="30"/>
                        <a:pt x="50" y="60"/>
                        <a:pt x="30" y="90"/>
                      </a:cubicBezTo>
                      <a:cubicBezTo>
                        <a:pt x="20" y="105"/>
                        <a:pt x="0" y="135"/>
                        <a:pt x="0" y="135"/>
                      </a:cubicBezTo>
                      <a:cubicBezTo>
                        <a:pt x="5" y="225"/>
                        <a:pt x="2" y="316"/>
                        <a:pt x="15" y="405"/>
                      </a:cubicBezTo>
                      <a:cubicBezTo>
                        <a:pt x="18" y="423"/>
                        <a:pt x="38" y="434"/>
                        <a:pt x="45" y="450"/>
                      </a:cubicBezTo>
                      <a:cubicBezTo>
                        <a:pt x="58" y="479"/>
                        <a:pt x="57" y="514"/>
                        <a:pt x="75" y="540"/>
                      </a:cubicBezTo>
                      <a:cubicBezTo>
                        <a:pt x="103" y="582"/>
                        <a:pt x="127" y="630"/>
                        <a:pt x="150" y="675"/>
                      </a:cubicBezTo>
                      <a:cubicBezTo>
                        <a:pt x="175" y="725"/>
                        <a:pt x="147" y="720"/>
                        <a:pt x="180"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92" name="Freeform 56"/>
                <p:cNvSpPr>
                  <a:spLocks noChangeAspect="1"/>
                </p:cNvSpPr>
                <p:nvPr/>
              </p:nvSpPr>
              <p:spPr bwMode="auto">
                <a:xfrm>
                  <a:off x="6960" y="11340"/>
                  <a:ext cx="60" cy="345"/>
                </a:xfrm>
                <a:custGeom>
                  <a:avLst/>
                  <a:gdLst/>
                  <a:ahLst/>
                  <a:cxnLst>
                    <a:cxn ang="0">
                      <a:pos x="60" y="0"/>
                    </a:cxn>
                    <a:cxn ang="0">
                      <a:pos x="0" y="345"/>
                    </a:cxn>
                  </a:cxnLst>
                  <a:rect l="0" t="0" r="r" b="b"/>
                  <a:pathLst>
                    <a:path w="60" h="345">
                      <a:moveTo>
                        <a:pt x="60" y="0"/>
                      </a:moveTo>
                      <a:cubicBezTo>
                        <a:pt x="3" y="170"/>
                        <a:pt x="0" y="153"/>
                        <a:pt x="0" y="34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91193" name="Freeform 57"/>
                <p:cNvSpPr>
                  <a:spLocks noChangeAspect="1"/>
                </p:cNvSpPr>
                <p:nvPr/>
              </p:nvSpPr>
              <p:spPr bwMode="auto">
                <a:xfrm>
                  <a:off x="6630" y="11340"/>
                  <a:ext cx="90" cy="345"/>
                </a:xfrm>
                <a:custGeom>
                  <a:avLst/>
                  <a:gdLst/>
                  <a:ahLst/>
                  <a:cxnLst>
                    <a:cxn ang="0">
                      <a:pos x="90" y="0"/>
                    </a:cxn>
                    <a:cxn ang="0">
                      <a:pos x="15" y="135"/>
                    </a:cxn>
                    <a:cxn ang="0">
                      <a:pos x="0" y="180"/>
                    </a:cxn>
                    <a:cxn ang="0">
                      <a:pos x="15" y="345"/>
                    </a:cxn>
                  </a:cxnLst>
                  <a:rect l="0" t="0" r="r" b="b"/>
                  <a:pathLst>
                    <a:path w="90" h="345">
                      <a:moveTo>
                        <a:pt x="90" y="0"/>
                      </a:moveTo>
                      <a:cubicBezTo>
                        <a:pt x="23" y="67"/>
                        <a:pt x="52" y="25"/>
                        <a:pt x="15" y="135"/>
                      </a:cubicBezTo>
                      <a:cubicBezTo>
                        <a:pt x="10" y="150"/>
                        <a:pt x="0" y="180"/>
                        <a:pt x="0" y="180"/>
                      </a:cubicBezTo>
                      <a:cubicBezTo>
                        <a:pt x="5" y="235"/>
                        <a:pt x="15" y="345"/>
                        <a:pt x="15" y="34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91194" name="Rectangle 58"/>
            <p:cNvSpPr>
              <a:spLocks noChangeArrowheads="1"/>
            </p:cNvSpPr>
            <p:nvPr/>
          </p:nvSpPr>
          <p:spPr bwMode="auto">
            <a:xfrm>
              <a:off x="2877" y="9900"/>
              <a:ext cx="5940" cy="25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91195" name="Rectangle 59"/>
          <p:cNvSpPr>
            <a:spLocks noChangeArrowheads="1"/>
          </p:cNvSpPr>
          <p:nvPr/>
        </p:nvSpPr>
        <p:spPr bwMode="auto">
          <a:xfrm>
            <a:off x="6769289" y="6156390"/>
            <a:ext cx="368944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Δημιουργία πατούρας με </a:t>
            </a:r>
            <a:r>
              <a:rPr kumimoji="0" lang="el-GR" sz="2000" u="none" strike="noStrike" cap="none" normalizeH="0" baseline="0" dirty="0" smtClean="0">
                <a:ln>
                  <a:noFill/>
                </a:ln>
                <a:solidFill>
                  <a:schemeClr val="tx1"/>
                </a:solidFill>
                <a:effectLst/>
                <a:ea typeface="Times New Roman" pitchFamily="18" charset="0"/>
                <a:cs typeface="Arial" pitchFamily="34" charset="0"/>
              </a:rPr>
              <a:t>πλάνη</a:t>
            </a:r>
            <a:endParaRPr kumimoji="0" lang="el-GR" sz="3200" u="none" strike="noStrike" cap="none" normalizeH="0" baseline="0" dirty="0" smtClean="0">
              <a:ln>
                <a:noFill/>
              </a:ln>
              <a:solidFill>
                <a:schemeClr val="tx1"/>
              </a:solidFill>
              <a:effectLst/>
              <a:cs typeface="Arial" pitchFamily="34" charset="0"/>
            </a:endParaRPr>
          </a:p>
        </p:txBody>
      </p:sp>
      <p:sp>
        <p:nvSpPr>
          <p:cNvPr id="65" name="64 - Ορθογώνιο"/>
          <p:cNvSpPr/>
          <p:nvPr/>
        </p:nvSpPr>
        <p:spPr>
          <a:xfrm>
            <a:off x="6163434" y="564567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607507"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097" name="Rectangle 1"/>
          <p:cNvSpPr>
            <a:spLocks noChangeArrowheads="1"/>
          </p:cNvSpPr>
          <p:nvPr/>
        </p:nvSpPr>
        <p:spPr bwMode="auto">
          <a:xfrm>
            <a:off x="232011" y="1225689"/>
            <a:ext cx="610055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4572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Για την ασφαλή χρήση της πλάνης, θα πρέπει:</a:t>
            </a:r>
            <a:endParaRPr kumimoji="0" lang="el-GR" sz="2000" b="1"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l-GR" sz="2000" dirty="0" smtClean="0">
                <a:ea typeface="Times New Roman" pitchFamily="18" charset="0"/>
                <a:cs typeface="Arial" pitchFamily="34" charset="0"/>
              </a:rPr>
              <a:t>Ν</a:t>
            </a:r>
            <a:r>
              <a:rPr kumimoji="0" lang="el-GR" sz="2000" i="0" u="none" strike="noStrike" cap="none" normalizeH="0" baseline="0" dirty="0" smtClean="0">
                <a:ln>
                  <a:noFill/>
                </a:ln>
                <a:solidFill>
                  <a:schemeClr val="tx1"/>
                </a:solidFill>
                <a:effectLst/>
                <a:ea typeface="Times New Roman" pitchFamily="18" charset="0"/>
                <a:cs typeface="Arial" pitchFamily="34" charset="0"/>
              </a:rPr>
              <a:t>α ρυθμίσουμε τη θέση του οδηγού και του προφυλακτήρα, ανάλογα με το πλάτος και το πάχος του ξύλου.</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μειώνουμε το βάθος πλανίσματος όταν χρησιμοποιούμε σκληρά ξύλα.</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κάνουμε τις διάφορες ρυθμίσεις με κλειστό το μηχάνημα.</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μην πιέζουμε ποτέ το ξύλο πάνω από την κεφαλή κατεργασίας.</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τοποθετούμε τα χέρια μας μόνο στην επάνω επιφάνεια του ξύλου. Τα χέρια μας δεν πρέπει να βρίσκονται στις πλευρικές επιφάνειες και ιδίως στα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σόκορα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ελέγχουμε ώστε η επικίνδυνη περιοχή του μηχανήματος να είναι ελεύθερη.   </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χρησιμοποιούμε ειδικό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προωθητήρα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όταν πλανίζουμε μικρά τεμάχια.</a:t>
            </a:r>
            <a:endParaRPr kumimoji="0" lang="el-GR" sz="3200" i="0" u="none" strike="noStrike" cap="none" normalizeH="0" baseline="0" dirty="0" smtClean="0">
              <a:ln>
                <a:noFill/>
              </a:ln>
              <a:solidFill>
                <a:schemeClr val="tx1"/>
              </a:solidFill>
              <a:effectLst/>
              <a:cs typeface="Arial" pitchFamily="34" charset="0"/>
            </a:endParaRPr>
          </a:p>
        </p:txBody>
      </p:sp>
      <p:grpSp>
        <p:nvGrpSpPr>
          <p:cNvPr id="4098" name="Group 2"/>
          <p:cNvGrpSpPr>
            <a:grpSpLocks noChangeAspect="1"/>
          </p:cNvGrpSpPr>
          <p:nvPr/>
        </p:nvGrpSpPr>
        <p:grpSpPr bwMode="auto">
          <a:xfrm>
            <a:off x="8070078" y="1649839"/>
            <a:ext cx="3864565" cy="2580967"/>
            <a:chOff x="2160" y="6480"/>
            <a:chExt cx="6300" cy="3747"/>
          </a:xfrm>
        </p:grpSpPr>
        <p:sp>
          <p:nvSpPr>
            <p:cNvPr id="4099" name="Rectangle 3"/>
            <p:cNvSpPr>
              <a:spLocks noChangeAspect="1" noChangeArrowheads="1"/>
            </p:cNvSpPr>
            <p:nvPr/>
          </p:nvSpPr>
          <p:spPr bwMode="auto">
            <a:xfrm>
              <a:off x="2160" y="6480"/>
              <a:ext cx="6300" cy="37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4100" name="Group 4"/>
            <p:cNvGrpSpPr>
              <a:grpSpLocks noChangeAspect="1"/>
            </p:cNvGrpSpPr>
            <p:nvPr/>
          </p:nvGrpSpPr>
          <p:grpSpPr bwMode="auto">
            <a:xfrm>
              <a:off x="2340" y="7020"/>
              <a:ext cx="5940" cy="2160"/>
              <a:chOff x="2340" y="7020"/>
              <a:chExt cx="5940" cy="2160"/>
            </a:xfrm>
          </p:grpSpPr>
          <p:sp>
            <p:nvSpPr>
              <p:cNvPr id="4101" name="Rectangle 5"/>
              <p:cNvSpPr>
                <a:spLocks noChangeAspect="1" noChangeArrowheads="1"/>
              </p:cNvSpPr>
              <p:nvPr/>
            </p:nvSpPr>
            <p:spPr bwMode="auto">
              <a:xfrm>
                <a:off x="5400" y="7020"/>
                <a:ext cx="2880" cy="1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2" name="Rectangle 6"/>
              <p:cNvSpPr>
                <a:spLocks noChangeAspect="1" noChangeArrowheads="1"/>
              </p:cNvSpPr>
              <p:nvPr/>
            </p:nvSpPr>
            <p:spPr bwMode="auto">
              <a:xfrm>
                <a:off x="2340" y="7020"/>
                <a:ext cx="2880" cy="1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3" name="Rectangle 7"/>
              <p:cNvSpPr>
                <a:spLocks noChangeAspect="1" noChangeArrowheads="1"/>
              </p:cNvSpPr>
              <p:nvPr/>
            </p:nvSpPr>
            <p:spPr bwMode="auto">
              <a:xfrm>
                <a:off x="5040" y="7740"/>
                <a:ext cx="54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4" name="Rectangle 8"/>
              <p:cNvSpPr>
                <a:spLocks noChangeAspect="1" noChangeArrowheads="1"/>
              </p:cNvSpPr>
              <p:nvPr/>
            </p:nvSpPr>
            <p:spPr bwMode="auto">
              <a:xfrm>
                <a:off x="3420" y="7020"/>
                <a:ext cx="378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5" name="Oval 9"/>
              <p:cNvSpPr>
                <a:spLocks noChangeAspect="1" noChangeArrowheads="1"/>
              </p:cNvSpPr>
              <p:nvPr/>
            </p:nvSpPr>
            <p:spPr bwMode="auto">
              <a:xfrm>
                <a:off x="5940" y="7920"/>
                <a:ext cx="846" cy="84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06" name="Freeform 10"/>
              <p:cNvSpPr>
                <a:spLocks noChangeAspect="1"/>
              </p:cNvSpPr>
              <p:nvPr/>
            </p:nvSpPr>
            <p:spPr bwMode="auto">
              <a:xfrm>
                <a:off x="5400" y="7200"/>
                <a:ext cx="2700" cy="720"/>
              </a:xfrm>
              <a:custGeom>
                <a:avLst/>
                <a:gdLst/>
                <a:ahLst/>
                <a:cxnLst>
                  <a:cxn ang="0">
                    <a:pos x="0" y="180"/>
                  </a:cxn>
                  <a:cxn ang="0">
                    <a:pos x="2700" y="0"/>
                  </a:cxn>
                  <a:cxn ang="0">
                    <a:pos x="2700" y="720"/>
                  </a:cxn>
                  <a:cxn ang="0">
                    <a:pos x="0" y="540"/>
                  </a:cxn>
                  <a:cxn ang="0">
                    <a:pos x="0" y="180"/>
                  </a:cxn>
                </a:cxnLst>
                <a:rect l="0" t="0" r="r" b="b"/>
                <a:pathLst>
                  <a:path w="2700" h="720">
                    <a:moveTo>
                      <a:pt x="0" y="180"/>
                    </a:moveTo>
                    <a:lnTo>
                      <a:pt x="2700" y="0"/>
                    </a:lnTo>
                    <a:lnTo>
                      <a:pt x="2700" y="720"/>
                    </a:lnTo>
                    <a:lnTo>
                      <a:pt x="0" y="540"/>
                    </a:lnTo>
                    <a:lnTo>
                      <a:pt x="0" y="180"/>
                    </a:lnTo>
                    <a:close/>
                  </a:path>
                </a:pathLst>
              </a:custGeom>
              <a:solidFill>
                <a:srgbClr val="EAEAE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4107" name="Group 11"/>
            <p:cNvGrpSpPr>
              <a:grpSpLocks noChangeAspect="1"/>
            </p:cNvGrpSpPr>
            <p:nvPr/>
          </p:nvGrpSpPr>
          <p:grpSpPr bwMode="auto">
            <a:xfrm>
              <a:off x="2520" y="9180"/>
              <a:ext cx="4061" cy="508"/>
              <a:chOff x="2877" y="4860"/>
              <a:chExt cx="4323" cy="540"/>
            </a:xfrm>
          </p:grpSpPr>
          <p:sp>
            <p:nvSpPr>
              <p:cNvPr id="4108" name="Rectangle 12"/>
              <p:cNvSpPr>
                <a:spLocks noChangeAspect="1" noChangeArrowheads="1"/>
              </p:cNvSpPr>
              <p:nvPr/>
            </p:nvSpPr>
            <p:spPr bwMode="auto">
              <a:xfrm>
                <a:off x="2877" y="4860"/>
                <a:ext cx="900" cy="360"/>
              </a:xfrm>
              <a:prstGeom prst="rect">
                <a:avLst/>
              </a:prstGeom>
              <a:solidFill>
                <a:srgbClr val="EAEAEA"/>
              </a:solidFill>
              <a:ln w="9525">
                <a:solidFill>
                  <a:srgbClr val="333333"/>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9" name="Text Box 13"/>
              <p:cNvSpPr txBox="1">
                <a:spLocks noChangeAspect="1" noChangeArrowheads="1"/>
              </p:cNvSpPr>
              <p:nvPr/>
            </p:nvSpPr>
            <p:spPr bwMode="auto">
              <a:xfrm>
                <a:off x="4140" y="486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0" i="1" u="none" strike="noStrike" cap="none" normalizeH="0" baseline="0" smtClean="0">
                    <a:ln>
                      <a:noFill/>
                    </a:ln>
                    <a:solidFill>
                      <a:schemeClr val="tx1"/>
                    </a:solidFill>
                    <a:effectLst/>
                    <a:latin typeface="Times New Roman" pitchFamily="18" charset="0"/>
                    <a:cs typeface="Arial" pitchFamily="34" charset="0"/>
                  </a:rPr>
                  <a:t>Επικίνδυνη περιοχή</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110" name="Group 14"/>
            <p:cNvGrpSpPr>
              <a:grpSpLocks noChangeAspect="1"/>
            </p:cNvGrpSpPr>
            <p:nvPr/>
          </p:nvGrpSpPr>
          <p:grpSpPr bwMode="auto">
            <a:xfrm>
              <a:off x="2700" y="9720"/>
              <a:ext cx="3551" cy="507"/>
              <a:chOff x="3240" y="5400"/>
              <a:chExt cx="3780" cy="540"/>
            </a:xfrm>
          </p:grpSpPr>
          <p:sp>
            <p:nvSpPr>
              <p:cNvPr id="4111" name="Oval 15"/>
              <p:cNvSpPr>
                <a:spLocks noChangeAspect="1" noChangeArrowheads="1"/>
              </p:cNvSpPr>
              <p:nvPr/>
            </p:nvSpPr>
            <p:spPr bwMode="auto">
              <a:xfrm>
                <a:off x="3240" y="5400"/>
                <a:ext cx="363" cy="363"/>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4112" name="Text Box 16"/>
              <p:cNvSpPr txBox="1">
                <a:spLocks noChangeAspect="1" noChangeArrowheads="1"/>
              </p:cNvSpPr>
              <p:nvPr/>
            </p:nvSpPr>
            <p:spPr bwMode="auto">
              <a:xfrm>
                <a:off x="3960" y="540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900" b="0" i="1" u="none" strike="noStrike" cap="none" normalizeH="0" baseline="0" smtClean="0">
                    <a:ln>
                      <a:noFill/>
                    </a:ln>
                    <a:solidFill>
                      <a:schemeClr val="tx1"/>
                    </a:solidFill>
                    <a:effectLst/>
                    <a:latin typeface="Times New Roman" pitchFamily="18" charset="0"/>
                    <a:cs typeface="Arial" pitchFamily="34" charset="0"/>
                  </a:rPr>
                  <a:t>Θέση χειριστή</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1" name="Rectangle 59"/>
          <p:cNvSpPr>
            <a:spLocks noChangeArrowheads="1"/>
          </p:cNvSpPr>
          <p:nvPr/>
        </p:nvSpPr>
        <p:spPr bwMode="auto">
          <a:xfrm>
            <a:off x="6250674" y="2327492"/>
            <a:ext cx="177875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Επικίνδυνη περιοχή πλάνης</a:t>
            </a:r>
            <a:r>
              <a:rPr kumimoji="0" lang="el-GR" sz="200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u="none" strike="noStrike" cap="none" normalizeH="0" baseline="0" dirty="0" smtClean="0">
              <a:ln>
                <a:noFill/>
              </a:ln>
              <a:solidFill>
                <a:schemeClr val="tx1"/>
              </a:solidFill>
              <a:effectLst/>
              <a:cs typeface="Arial" pitchFamily="34" charset="0"/>
            </a:endParaRPr>
          </a:p>
        </p:txBody>
      </p:sp>
      <p:pic>
        <p:nvPicPr>
          <p:cNvPr id="4113" name="Picture 17" descr="MVC-040F"/>
          <p:cNvPicPr>
            <a:picLocks noChangeAspect="1" noChangeArrowheads="1"/>
          </p:cNvPicPr>
          <p:nvPr/>
        </p:nvPicPr>
        <p:blipFill>
          <a:blip r:embed="rId3" cstate="print"/>
          <a:srcRect l="5943" t="3998" r="11356" b="18935"/>
          <a:stretch>
            <a:fillRect/>
          </a:stretch>
        </p:blipFill>
        <p:spPr bwMode="auto">
          <a:xfrm>
            <a:off x="9389660" y="4995082"/>
            <a:ext cx="2279176" cy="1583140"/>
          </a:xfrm>
          <a:prstGeom prst="rect">
            <a:avLst/>
          </a:prstGeom>
          <a:noFill/>
          <a:ln w="9525">
            <a:noFill/>
            <a:miter lim="800000"/>
            <a:headEnd/>
            <a:tailEnd/>
          </a:ln>
        </p:spPr>
      </p:pic>
      <p:sp>
        <p:nvSpPr>
          <p:cNvPr id="23" name="22 - Ορθογώνιο"/>
          <p:cNvSpPr/>
          <p:nvPr/>
        </p:nvSpPr>
        <p:spPr>
          <a:xfrm>
            <a:off x="6332561" y="5617851"/>
            <a:ext cx="2920621" cy="1015663"/>
          </a:xfrm>
          <a:prstGeom prst="rect">
            <a:avLst/>
          </a:prstGeom>
        </p:spPr>
        <p:txBody>
          <a:bodyPr wrap="square">
            <a:spAutoFit/>
          </a:bodyPr>
          <a:lstStyle/>
          <a:p>
            <a:pPr algn="r"/>
            <a:r>
              <a:rPr lang="el-GR" sz="2000" dirty="0" smtClean="0"/>
              <a:t>Ειδικός </a:t>
            </a:r>
            <a:r>
              <a:rPr lang="el-GR" sz="2000" dirty="0" err="1" smtClean="0"/>
              <a:t>προωθητήρας</a:t>
            </a:r>
            <a:r>
              <a:rPr lang="el-GR" sz="2000" dirty="0" smtClean="0"/>
              <a:t> για το πλάνισμα μικρών </a:t>
            </a:r>
            <a:r>
              <a:rPr lang="el-GR" sz="2000" dirty="0" err="1" smtClean="0"/>
              <a:t>ξυλοτεμαχίων</a:t>
            </a:r>
            <a:r>
              <a:rPr lang="el-GR" sz="2000" dirty="0" smtClean="0"/>
              <a:t>.</a:t>
            </a:r>
            <a:endParaRPr lang="el-GR" sz="2000" dirty="0"/>
          </a:p>
        </p:txBody>
      </p:sp>
      <p:sp>
        <p:nvSpPr>
          <p:cNvPr id="24" name="23 - Ορθογώνιο"/>
          <p:cNvSpPr/>
          <p:nvPr/>
        </p:nvSpPr>
        <p:spPr>
          <a:xfrm>
            <a:off x="8128713" y="42536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5" name="24 - Ορθογώνιο"/>
          <p:cNvSpPr/>
          <p:nvPr/>
        </p:nvSpPr>
        <p:spPr>
          <a:xfrm>
            <a:off x="9384307" y="655022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Ξεχονδριστήρας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245660" y="1950856"/>
            <a:ext cx="411461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ξεχονδριστήρας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συναντάται στις μικρές και μεσαίες επιχειρήσεις κατεργασίας του ξύλου και χρησιμοποιείται για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ξεφάρδισμα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ξεχόνδρισμα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ξυλοτεμαχίων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3200" i="0" u="none" strike="noStrike" cap="none" normalizeH="0" baseline="0" dirty="0" smtClean="0">
              <a:ln>
                <a:noFill/>
              </a:ln>
              <a:solidFill>
                <a:schemeClr val="tx1"/>
              </a:solidFill>
              <a:effectLst/>
              <a:cs typeface="Arial" pitchFamily="34" charset="0"/>
            </a:endParaRPr>
          </a:p>
        </p:txBody>
      </p:sp>
      <p:grpSp>
        <p:nvGrpSpPr>
          <p:cNvPr id="22" name="21 - Ομάδα"/>
          <p:cNvGrpSpPr/>
          <p:nvPr/>
        </p:nvGrpSpPr>
        <p:grpSpPr>
          <a:xfrm>
            <a:off x="4570802" y="1791730"/>
            <a:ext cx="7079555" cy="4124161"/>
            <a:chOff x="4364301" y="3270145"/>
            <a:chExt cx="4919980" cy="2286000"/>
          </a:xfrm>
        </p:grpSpPr>
        <p:pic>
          <p:nvPicPr>
            <p:cNvPr id="2050" name="Picture 2" descr="MVC-015F"/>
            <p:cNvPicPr>
              <a:picLocks noChangeAspect="1" noChangeArrowheads="1"/>
            </p:cNvPicPr>
            <p:nvPr/>
          </p:nvPicPr>
          <p:blipFill>
            <a:blip r:embed="rId3" cstate="print"/>
            <a:srcRect/>
            <a:stretch>
              <a:fillRect/>
            </a:stretch>
          </p:blipFill>
          <p:spPr bwMode="auto">
            <a:xfrm>
              <a:off x="6414448" y="3384645"/>
              <a:ext cx="2752725" cy="2076450"/>
            </a:xfrm>
            <a:prstGeom prst="rect">
              <a:avLst/>
            </a:prstGeom>
            <a:noFill/>
            <a:ln w="9525">
              <a:noFill/>
              <a:miter lim="800000"/>
              <a:headEnd/>
              <a:tailEnd/>
            </a:ln>
          </p:spPr>
        </p:pic>
        <p:grpSp>
          <p:nvGrpSpPr>
            <p:cNvPr id="2051" name="Group 3"/>
            <p:cNvGrpSpPr>
              <a:grpSpLocks/>
            </p:cNvGrpSpPr>
            <p:nvPr/>
          </p:nvGrpSpPr>
          <p:grpSpPr bwMode="auto">
            <a:xfrm>
              <a:off x="4364301" y="3270145"/>
              <a:ext cx="4919980" cy="2286000"/>
              <a:chOff x="1750" y="3201"/>
              <a:chExt cx="7748" cy="3780"/>
            </a:xfrm>
          </p:grpSpPr>
          <p:sp>
            <p:nvSpPr>
              <p:cNvPr id="2052" name="Text Box 4"/>
              <p:cNvSpPr txBox="1">
                <a:spLocks noChangeArrowheads="1"/>
              </p:cNvSpPr>
              <p:nvPr/>
            </p:nvSpPr>
            <p:spPr bwMode="auto">
              <a:xfrm>
                <a:off x="4860" y="3417"/>
                <a:ext cx="4638" cy="3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2008" y="3266"/>
                <a:ext cx="2700" cy="19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latin typeface="Calibri" pitchFamily="34" charset="0"/>
                    <a:cs typeface="Arial" pitchFamily="34" charset="0"/>
                  </a:rPr>
                  <a:t>1:</a:t>
                </a:r>
                <a:r>
                  <a:rPr kumimoji="0" lang="el-GR" sz="1400" b="0" u="none" strike="noStrike" cap="none" normalizeH="0" baseline="0" dirty="0" smtClean="0">
                    <a:ln>
                      <a:noFill/>
                    </a:ln>
                    <a:solidFill>
                      <a:schemeClr val="tx1"/>
                    </a:solidFill>
                    <a:effectLst/>
                    <a:latin typeface="Calibri" pitchFamily="34" charset="0"/>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latin typeface="Calibri" pitchFamily="34" charset="0"/>
                    <a:cs typeface="Arial" pitchFamily="34" charset="0"/>
                  </a:rPr>
                  <a:t>2:</a:t>
                </a:r>
                <a:r>
                  <a:rPr kumimoji="0" lang="el-GR" sz="1400" b="0" u="none" strike="noStrike" cap="none" normalizeH="0" baseline="0" dirty="0" smtClean="0">
                    <a:ln>
                      <a:noFill/>
                    </a:ln>
                    <a:solidFill>
                      <a:schemeClr val="tx1"/>
                    </a:solidFill>
                    <a:effectLst/>
                    <a:latin typeface="Calibri" pitchFamily="34" charset="0"/>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latin typeface="Calibri" pitchFamily="34" charset="0"/>
                    <a:cs typeface="Arial" pitchFamily="34" charset="0"/>
                  </a:rPr>
                  <a:t>3:</a:t>
                </a:r>
                <a:r>
                  <a:rPr kumimoji="0" lang="el-GR" sz="1400" b="0" u="none" strike="noStrike" cap="none" normalizeH="0" baseline="0" dirty="0" smtClean="0">
                    <a:ln>
                      <a:noFill/>
                    </a:ln>
                    <a:solidFill>
                      <a:schemeClr val="tx1"/>
                    </a:solidFill>
                    <a:effectLst/>
                    <a:latin typeface="Calibri" pitchFamily="34" charset="0"/>
                    <a:cs typeface="Arial" pitchFamily="34" charset="0"/>
                  </a:rPr>
                  <a:t> Διακόπτης λειτουργίας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latin typeface="Calibri" pitchFamily="34" charset="0"/>
                    <a:cs typeface="Arial" pitchFamily="34" charset="0"/>
                  </a:rPr>
                  <a:t>4:</a:t>
                </a:r>
                <a:r>
                  <a:rPr kumimoji="0" lang="el-GR" sz="1400" b="0" u="none" strike="noStrike" cap="none" normalizeH="0" baseline="0" dirty="0" smtClean="0">
                    <a:ln>
                      <a:noFill/>
                    </a:ln>
                    <a:solidFill>
                      <a:schemeClr val="tx1"/>
                    </a:solidFill>
                    <a:effectLst/>
                    <a:latin typeface="Calibri" pitchFamily="34" charset="0"/>
                    <a:cs typeface="Arial" pitchFamily="34" charset="0"/>
                  </a:rPr>
                  <a:t> Μετρητής απόστασης τράπεζας από το άκρο των μαχαιριών.</a:t>
                </a:r>
              </a:p>
              <a:p>
                <a:pPr marL="0" marR="0" lvl="0" indent="0" algn="l" defTabSz="914400" rtl="0" eaLnBrk="1" fontAlgn="base" latinLnBrk="0" hangingPunct="1">
                  <a:lnSpc>
                    <a:spcPct val="100000"/>
                  </a:lnSpc>
                  <a:spcBef>
                    <a:spcPct val="0"/>
                  </a:spcBef>
                  <a:buClrTx/>
                  <a:buSzTx/>
                  <a:buFontTx/>
                  <a:buNone/>
                  <a:tabLst/>
                </a:pPr>
                <a:r>
                  <a:rPr kumimoji="0" lang="en-US" sz="1400" b="1" u="none" strike="noStrike" cap="none" normalizeH="0" baseline="0" dirty="0" smtClean="0">
                    <a:ln>
                      <a:noFill/>
                    </a:ln>
                    <a:solidFill>
                      <a:schemeClr val="tx1"/>
                    </a:solidFill>
                    <a:effectLst/>
                    <a:latin typeface="Calibri" pitchFamily="34" charset="0"/>
                    <a:cs typeface="Arial" pitchFamily="34" charset="0"/>
                  </a:rPr>
                  <a:t>5</a:t>
                </a:r>
                <a:r>
                  <a:rPr kumimoji="0" lang="el-GR" sz="1400" b="1" u="none" strike="noStrike" cap="none" normalizeH="0" baseline="0" dirty="0" smtClean="0">
                    <a:ln>
                      <a:noFill/>
                    </a:ln>
                    <a:solidFill>
                      <a:schemeClr val="tx1"/>
                    </a:solidFill>
                    <a:effectLst/>
                    <a:latin typeface="Calibri" pitchFamily="34" charset="0"/>
                    <a:cs typeface="Arial" pitchFamily="34" charset="0"/>
                  </a:rPr>
                  <a:t>:</a:t>
                </a:r>
                <a:r>
                  <a:rPr kumimoji="0" lang="el-GR" sz="1400" b="0" u="none" strike="noStrike" cap="none" normalizeH="0" baseline="0" dirty="0" smtClean="0">
                    <a:ln>
                      <a:noFill/>
                    </a:ln>
                    <a:solidFill>
                      <a:schemeClr val="tx1"/>
                    </a:solidFill>
                    <a:effectLst/>
                    <a:latin typeface="Calibri" pitchFamily="34" charset="0"/>
                    <a:cs typeface="Arial" pitchFamily="34" charset="0"/>
                  </a:rPr>
                  <a:t> Ρυθμιστής ταχύτητας προώθησης</a:t>
                </a:r>
                <a:endParaRPr kumimoji="0" lang="el-GR" sz="3600" b="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1750" y="3201"/>
                <a:ext cx="7740" cy="37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2055" name="Group 7"/>
              <p:cNvGrpSpPr>
                <a:grpSpLocks/>
              </p:cNvGrpSpPr>
              <p:nvPr/>
            </p:nvGrpSpPr>
            <p:grpSpPr bwMode="auto">
              <a:xfrm>
                <a:off x="5040" y="4680"/>
                <a:ext cx="4320" cy="1980"/>
                <a:chOff x="5040" y="4680"/>
                <a:chExt cx="4320" cy="1980"/>
              </a:xfrm>
            </p:grpSpPr>
            <p:sp>
              <p:nvSpPr>
                <p:cNvPr id="2056" name="Text Box 8"/>
                <p:cNvSpPr txBox="1">
                  <a:spLocks noChangeArrowheads="1"/>
                </p:cNvSpPr>
                <p:nvPr/>
              </p:nvSpPr>
              <p:spPr bwMode="auto">
                <a:xfrm>
                  <a:off x="5040" y="486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3</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57" name="Group 9"/>
                <p:cNvGrpSpPr>
                  <a:grpSpLocks/>
                </p:cNvGrpSpPr>
                <p:nvPr/>
              </p:nvGrpSpPr>
              <p:grpSpPr bwMode="auto">
                <a:xfrm>
                  <a:off x="5040" y="4680"/>
                  <a:ext cx="4320" cy="1980"/>
                  <a:chOff x="5040" y="4680"/>
                  <a:chExt cx="4320" cy="1980"/>
                </a:xfrm>
              </p:grpSpPr>
              <p:sp>
                <p:nvSpPr>
                  <p:cNvPr id="2058" name="Line 10"/>
                  <p:cNvSpPr>
                    <a:spLocks noChangeShapeType="1"/>
                  </p:cNvSpPr>
                  <p:nvPr/>
                </p:nvSpPr>
                <p:spPr bwMode="auto">
                  <a:xfrm flipH="1" flipV="1">
                    <a:off x="7920" y="6120"/>
                    <a:ext cx="90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059" name="Line 11"/>
                  <p:cNvSpPr>
                    <a:spLocks noChangeShapeType="1"/>
                  </p:cNvSpPr>
                  <p:nvPr/>
                </p:nvSpPr>
                <p:spPr bwMode="auto">
                  <a:xfrm flipH="1" flipV="1">
                    <a:off x="7560" y="4860"/>
                    <a:ext cx="108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060" name="Line 12"/>
                  <p:cNvSpPr>
                    <a:spLocks noChangeShapeType="1"/>
                  </p:cNvSpPr>
                  <p:nvPr/>
                </p:nvSpPr>
                <p:spPr bwMode="auto">
                  <a:xfrm flipV="1">
                    <a:off x="5400" y="4680"/>
                    <a:ext cx="90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061" name="Line 13"/>
                  <p:cNvSpPr>
                    <a:spLocks noChangeShapeType="1"/>
                  </p:cNvSpPr>
                  <p:nvPr/>
                </p:nvSpPr>
                <p:spPr bwMode="auto">
                  <a:xfrm flipV="1">
                    <a:off x="5400" y="4680"/>
                    <a:ext cx="54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062" name="Line 14"/>
                  <p:cNvSpPr>
                    <a:spLocks noChangeShapeType="1"/>
                  </p:cNvSpPr>
                  <p:nvPr/>
                </p:nvSpPr>
                <p:spPr bwMode="auto">
                  <a:xfrm flipV="1">
                    <a:off x="5580" y="558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063" name="Text Box 15"/>
                  <p:cNvSpPr txBox="1">
                    <a:spLocks noChangeArrowheads="1"/>
                  </p:cNvSpPr>
                  <p:nvPr/>
                </p:nvSpPr>
                <p:spPr bwMode="auto">
                  <a:xfrm>
                    <a:off x="8640" y="486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2</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8820" y="612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5220" y="558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5</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5040" y="468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4</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3" name="Rectangle 59"/>
          <p:cNvSpPr>
            <a:spLocks noChangeArrowheads="1"/>
          </p:cNvSpPr>
          <p:nvPr/>
        </p:nvSpPr>
        <p:spPr bwMode="auto">
          <a:xfrm>
            <a:off x="4570802" y="6219386"/>
            <a:ext cx="707224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2000" dirty="0" err="1" smtClean="0">
                <a:ea typeface="Times New Roman" pitchFamily="18" charset="0"/>
                <a:cs typeface="Arial" pitchFamily="34" charset="0"/>
              </a:rPr>
              <a:t>Ξεχονδριστήρας</a:t>
            </a:r>
            <a:endParaRPr kumimoji="0" lang="el-GR" sz="3200" u="none" strike="noStrike" cap="none" normalizeH="0" baseline="0" dirty="0" smtClean="0">
              <a:ln>
                <a:noFill/>
              </a:ln>
              <a:solidFill>
                <a:schemeClr val="tx1"/>
              </a:solidFill>
              <a:effectLst/>
              <a:cs typeface="Arial" pitchFamily="34" charset="0"/>
            </a:endParaRPr>
          </a:p>
        </p:txBody>
      </p:sp>
      <p:sp>
        <p:nvSpPr>
          <p:cNvPr id="24" name="23 - Ορθογώνιο"/>
          <p:cNvSpPr/>
          <p:nvPr/>
        </p:nvSpPr>
        <p:spPr>
          <a:xfrm>
            <a:off x="4570802" y="5915891"/>
            <a:ext cx="2075658" cy="307777"/>
          </a:xfrm>
          <a:prstGeom prst="rect">
            <a:avLst/>
          </a:prstGeom>
        </p:spPr>
        <p:txBody>
          <a:bodyPr wrap="squar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29491" y="1876125"/>
            <a:ext cx="641465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ξεχόνδρισμα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ενός ξύλου θα πρέπει να τοποθετηθεί η τράπεζα εργασίας στην κατάλληλη θέση. Η απόσταση που θα τοποθετηθεί η τράπεζα εργασίας από το κατώτατο σημείο της περιστροφικής τροχιάς των μαχαιριών του κυλίνδρου (απόσταση α), θα πρέπει να είναι ίση με την τελική επιθυμητή διάσταση (πάχος ή πλάτος) του πλανισμένου ξύλου.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Ξεχονδριστήρας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5217667" y="851654"/>
            <a:ext cx="15616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Ρυθμίσεις</a:t>
            </a:r>
            <a:endParaRPr lang="el-GR" sz="2000" i="1" dirty="0" smtClean="0">
              <a:cs typeface="Arial" pitchFamily="34" charset="0"/>
            </a:endParaRPr>
          </a:p>
        </p:txBody>
      </p:sp>
      <p:grpSp>
        <p:nvGrpSpPr>
          <p:cNvPr id="8194" name="Group 2"/>
          <p:cNvGrpSpPr>
            <a:grpSpLocks/>
          </p:cNvGrpSpPr>
          <p:nvPr/>
        </p:nvGrpSpPr>
        <p:grpSpPr bwMode="auto">
          <a:xfrm>
            <a:off x="7673832" y="1811483"/>
            <a:ext cx="3839295" cy="3550226"/>
            <a:chOff x="3417" y="10440"/>
            <a:chExt cx="4860" cy="4500"/>
          </a:xfrm>
        </p:grpSpPr>
        <p:sp>
          <p:nvSpPr>
            <p:cNvPr id="8195" name="Rectangle 3"/>
            <p:cNvSpPr>
              <a:spLocks noChangeArrowheads="1"/>
            </p:cNvSpPr>
            <p:nvPr/>
          </p:nvSpPr>
          <p:spPr bwMode="auto">
            <a:xfrm>
              <a:off x="3417" y="10440"/>
              <a:ext cx="4860" cy="45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grpSp>
          <p:nvGrpSpPr>
            <p:cNvPr id="8196" name="Group 4"/>
            <p:cNvGrpSpPr>
              <a:grpSpLocks/>
            </p:cNvGrpSpPr>
            <p:nvPr/>
          </p:nvGrpSpPr>
          <p:grpSpPr bwMode="auto">
            <a:xfrm>
              <a:off x="4137" y="10980"/>
              <a:ext cx="3240" cy="3602"/>
              <a:chOff x="4137" y="10980"/>
              <a:chExt cx="3240" cy="3602"/>
            </a:xfrm>
          </p:grpSpPr>
          <p:grpSp>
            <p:nvGrpSpPr>
              <p:cNvPr id="8197" name="Group 5"/>
              <p:cNvGrpSpPr>
                <a:grpSpLocks/>
              </p:cNvGrpSpPr>
              <p:nvPr/>
            </p:nvGrpSpPr>
            <p:grpSpPr bwMode="auto">
              <a:xfrm>
                <a:off x="4137" y="10980"/>
                <a:ext cx="3240" cy="3420"/>
                <a:chOff x="4497" y="5940"/>
                <a:chExt cx="3240" cy="3420"/>
              </a:xfrm>
            </p:grpSpPr>
            <p:grpSp>
              <p:nvGrpSpPr>
                <p:cNvPr id="8198" name="Group 6"/>
                <p:cNvGrpSpPr>
                  <a:grpSpLocks/>
                </p:cNvGrpSpPr>
                <p:nvPr/>
              </p:nvGrpSpPr>
              <p:grpSpPr bwMode="auto">
                <a:xfrm>
                  <a:off x="4497" y="5940"/>
                  <a:ext cx="3240" cy="3420"/>
                  <a:chOff x="4497" y="5940"/>
                  <a:chExt cx="3240" cy="3420"/>
                </a:xfrm>
              </p:grpSpPr>
              <p:grpSp>
                <p:nvGrpSpPr>
                  <p:cNvPr id="8199" name="Group 7"/>
                  <p:cNvGrpSpPr>
                    <a:grpSpLocks noChangeAspect="1"/>
                  </p:cNvGrpSpPr>
                  <p:nvPr/>
                </p:nvGrpSpPr>
                <p:grpSpPr bwMode="auto">
                  <a:xfrm rot="18000000">
                    <a:off x="5577" y="6300"/>
                    <a:ext cx="1013" cy="980"/>
                    <a:chOff x="4317" y="9540"/>
                    <a:chExt cx="1302" cy="1260"/>
                  </a:xfrm>
                </p:grpSpPr>
                <p:sp>
                  <p:nvSpPr>
                    <p:cNvPr id="8200" name="Oval 8" descr="Λευκό μάρμαρο"/>
                    <p:cNvSpPr>
                      <a:spLocks noChangeAspect="1" noChangeArrowheads="1"/>
                    </p:cNvSpPr>
                    <p:nvPr/>
                  </p:nvSpPr>
                  <p:spPr bwMode="auto">
                    <a:xfrm>
                      <a:off x="4497" y="9720"/>
                      <a:ext cx="1080" cy="1080"/>
                    </a:xfrm>
                    <a:prstGeom prst="ellipse">
                      <a:avLst/>
                    </a:prstGeom>
                    <a:blipFill dpi="0" rotWithShape="0">
                      <a:blip r:embed="rId3"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1" name="Freeform 9"/>
                    <p:cNvSpPr>
                      <a:spLocks noChangeAspect="1"/>
                    </p:cNvSpPr>
                    <p:nvPr/>
                  </p:nvSpPr>
                  <p:spPr bwMode="auto">
                    <a:xfrm>
                      <a:off x="5037" y="954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2" name="Freeform 10"/>
                    <p:cNvSpPr>
                      <a:spLocks noChangeAspect="1"/>
                    </p:cNvSpPr>
                    <p:nvPr/>
                  </p:nvSpPr>
                  <p:spPr bwMode="auto">
                    <a:xfrm rot="12720000">
                      <a:off x="4317" y="10260"/>
                      <a:ext cx="270" cy="360"/>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3" name="Freeform 11"/>
                    <p:cNvSpPr>
                      <a:spLocks noChangeAspect="1"/>
                    </p:cNvSpPr>
                    <p:nvPr/>
                  </p:nvSpPr>
                  <p:spPr bwMode="auto">
                    <a:xfrm rot="17700000" flipH="1" flipV="1">
                      <a:off x="5267" y="10390"/>
                      <a:ext cx="301" cy="402"/>
                    </a:xfrm>
                    <a:custGeom>
                      <a:avLst/>
                      <a:gdLst/>
                      <a:ahLst/>
                      <a:cxnLst>
                        <a:cxn ang="0">
                          <a:pos x="0" y="1260"/>
                        </a:cxn>
                        <a:cxn ang="0">
                          <a:pos x="540" y="180"/>
                        </a:cxn>
                        <a:cxn ang="0">
                          <a:pos x="1080" y="0"/>
                        </a:cxn>
                        <a:cxn ang="0">
                          <a:pos x="360" y="1440"/>
                        </a:cxn>
                        <a:cxn ang="0">
                          <a:pos x="0" y="1260"/>
                        </a:cxn>
                      </a:cxnLst>
                      <a:rect l="0" t="0" r="r" b="b"/>
                      <a:pathLst>
                        <a:path w="1080" h="1440">
                          <a:moveTo>
                            <a:pt x="0" y="1260"/>
                          </a:moveTo>
                          <a:lnTo>
                            <a:pt x="540" y="180"/>
                          </a:lnTo>
                          <a:lnTo>
                            <a:pt x="1080" y="0"/>
                          </a:lnTo>
                          <a:lnTo>
                            <a:pt x="360" y="1440"/>
                          </a:lnTo>
                          <a:lnTo>
                            <a:pt x="0" y="126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grpSp>
              <p:sp>
                <p:nvSpPr>
                  <p:cNvPr id="8204" name="Rectangle 12"/>
                  <p:cNvSpPr>
                    <a:spLocks noChangeArrowheads="1"/>
                  </p:cNvSpPr>
                  <p:nvPr/>
                </p:nvSpPr>
                <p:spPr bwMode="auto">
                  <a:xfrm>
                    <a:off x="4677" y="5940"/>
                    <a:ext cx="2880" cy="3420"/>
                  </a:xfrm>
                  <a:prstGeom prst="rect">
                    <a:avLst/>
                  </a:prstGeom>
                  <a:no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5" name="Rectangle 13" descr="10%"/>
                  <p:cNvSpPr>
                    <a:spLocks noChangeArrowheads="1"/>
                  </p:cNvSpPr>
                  <p:nvPr/>
                </p:nvSpPr>
                <p:spPr bwMode="auto">
                  <a:xfrm>
                    <a:off x="4497" y="8100"/>
                    <a:ext cx="3240" cy="360"/>
                  </a:xfrm>
                  <a:prstGeom prst="rect">
                    <a:avLst/>
                  </a:prstGeom>
                  <a:pattFill prst="pct1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grpSp>
                <p:nvGrpSpPr>
                  <p:cNvPr id="8206" name="Group 14"/>
                  <p:cNvGrpSpPr>
                    <a:grpSpLocks/>
                  </p:cNvGrpSpPr>
                  <p:nvPr/>
                </p:nvGrpSpPr>
                <p:grpSpPr bwMode="auto">
                  <a:xfrm>
                    <a:off x="6297" y="8460"/>
                    <a:ext cx="900" cy="900"/>
                    <a:chOff x="5037" y="8460"/>
                    <a:chExt cx="900" cy="900"/>
                  </a:xfrm>
                </p:grpSpPr>
                <p:sp>
                  <p:nvSpPr>
                    <p:cNvPr id="8207" name="Rectangle 15" descr="Πλατειά διαγώνιος προς τα επάνω"/>
                    <p:cNvSpPr>
                      <a:spLocks noChangeArrowheads="1"/>
                    </p:cNvSpPr>
                    <p:nvPr/>
                  </p:nvSpPr>
                  <p:spPr bwMode="auto">
                    <a:xfrm>
                      <a:off x="5397" y="8637"/>
                      <a:ext cx="180" cy="540"/>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8" name="Rectangle 16"/>
                    <p:cNvSpPr>
                      <a:spLocks noChangeArrowheads="1"/>
                    </p:cNvSpPr>
                    <p:nvPr/>
                  </p:nvSpPr>
                  <p:spPr bwMode="auto">
                    <a:xfrm>
                      <a:off x="5037" y="9180"/>
                      <a:ext cx="90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09" name="Freeform 17"/>
                    <p:cNvSpPr>
                      <a:spLocks/>
                    </p:cNvSpPr>
                    <p:nvPr/>
                  </p:nvSpPr>
                  <p:spPr bwMode="auto">
                    <a:xfrm>
                      <a:off x="5217" y="8460"/>
                      <a:ext cx="540" cy="180"/>
                    </a:xfrm>
                    <a:custGeom>
                      <a:avLst/>
                      <a:gdLst/>
                      <a:ahLst/>
                      <a:cxnLst>
                        <a:cxn ang="0">
                          <a:pos x="0" y="0"/>
                        </a:cxn>
                        <a:cxn ang="0">
                          <a:pos x="540" y="0"/>
                        </a:cxn>
                        <a:cxn ang="0">
                          <a:pos x="540" y="180"/>
                        </a:cxn>
                        <a:cxn ang="0">
                          <a:pos x="0" y="180"/>
                        </a:cxn>
                        <a:cxn ang="0">
                          <a:pos x="0" y="0"/>
                        </a:cxn>
                      </a:cxnLst>
                      <a:rect l="0" t="0" r="r" b="b"/>
                      <a:pathLst>
                        <a:path w="540" h="180">
                          <a:moveTo>
                            <a:pt x="0" y="0"/>
                          </a:moveTo>
                          <a:lnTo>
                            <a:pt x="540" y="0"/>
                          </a:lnTo>
                          <a:lnTo>
                            <a:pt x="540" y="180"/>
                          </a:lnTo>
                          <a:lnTo>
                            <a:pt x="0" y="180"/>
                          </a:lnTo>
                          <a:lnTo>
                            <a:pt x="0" y="0"/>
                          </a:lnTo>
                          <a:close/>
                        </a:path>
                      </a:pathLst>
                    </a:custGeom>
                    <a:solidFill>
                      <a:srgbClr val="C0C0C0"/>
                    </a:solidFill>
                    <a:ln w="9525">
                      <a:solidFill>
                        <a:srgbClr val="333333"/>
                      </a:solidFill>
                      <a:round/>
                      <a:headEnd/>
                      <a:tailEnd/>
                    </a:ln>
                  </p:spPr>
                  <p:txBody>
                    <a:bodyPr vert="horz" wrap="square" lIns="91440" tIns="45720" rIns="91440" bIns="45720" numCol="1" anchor="t" anchorCtr="0" compatLnSpc="1">
                      <a:prstTxWarp prst="textNoShape">
                        <a:avLst/>
                      </a:prstTxWarp>
                    </a:bodyPr>
                    <a:lstStyle/>
                    <a:p>
                      <a:endParaRPr lang="el-GR" sz="3600"/>
                    </a:p>
                  </p:txBody>
                </p:sp>
              </p:grpSp>
              <p:grpSp>
                <p:nvGrpSpPr>
                  <p:cNvPr id="8210" name="Group 18"/>
                  <p:cNvGrpSpPr>
                    <a:grpSpLocks/>
                  </p:cNvGrpSpPr>
                  <p:nvPr/>
                </p:nvGrpSpPr>
                <p:grpSpPr bwMode="auto">
                  <a:xfrm>
                    <a:off x="5037" y="8460"/>
                    <a:ext cx="900" cy="900"/>
                    <a:chOff x="5037" y="8460"/>
                    <a:chExt cx="900" cy="900"/>
                  </a:xfrm>
                </p:grpSpPr>
                <p:sp>
                  <p:nvSpPr>
                    <p:cNvPr id="8211" name="Rectangle 19" descr="Πλατειά διαγώνιος προς τα επάνω"/>
                    <p:cNvSpPr>
                      <a:spLocks noChangeArrowheads="1"/>
                    </p:cNvSpPr>
                    <p:nvPr/>
                  </p:nvSpPr>
                  <p:spPr bwMode="auto">
                    <a:xfrm>
                      <a:off x="5397" y="8637"/>
                      <a:ext cx="180" cy="540"/>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12" name="Rectangle 20"/>
                    <p:cNvSpPr>
                      <a:spLocks noChangeArrowheads="1"/>
                    </p:cNvSpPr>
                    <p:nvPr/>
                  </p:nvSpPr>
                  <p:spPr bwMode="auto">
                    <a:xfrm>
                      <a:off x="5037" y="9180"/>
                      <a:ext cx="900" cy="18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13" name="Freeform 21"/>
                    <p:cNvSpPr>
                      <a:spLocks/>
                    </p:cNvSpPr>
                    <p:nvPr/>
                  </p:nvSpPr>
                  <p:spPr bwMode="auto">
                    <a:xfrm>
                      <a:off x="5217" y="8460"/>
                      <a:ext cx="540" cy="180"/>
                    </a:xfrm>
                    <a:custGeom>
                      <a:avLst/>
                      <a:gdLst/>
                      <a:ahLst/>
                      <a:cxnLst>
                        <a:cxn ang="0">
                          <a:pos x="0" y="0"/>
                        </a:cxn>
                        <a:cxn ang="0">
                          <a:pos x="540" y="0"/>
                        </a:cxn>
                        <a:cxn ang="0">
                          <a:pos x="540" y="180"/>
                        </a:cxn>
                        <a:cxn ang="0">
                          <a:pos x="0" y="180"/>
                        </a:cxn>
                        <a:cxn ang="0">
                          <a:pos x="0" y="0"/>
                        </a:cxn>
                      </a:cxnLst>
                      <a:rect l="0" t="0" r="r" b="b"/>
                      <a:pathLst>
                        <a:path w="540" h="180">
                          <a:moveTo>
                            <a:pt x="0" y="0"/>
                          </a:moveTo>
                          <a:lnTo>
                            <a:pt x="540" y="0"/>
                          </a:lnTo>
                          <a:lnTo>
                            <a:pt x="540" y="180"/>
                          </a:lnTo>
                          <a:lnTo>
                            <a:pt x="0" y="180"/>
                          </a:lnTo>
                          <a:lnTo>
                            <a:pt x="0" y="0"/>
                          </a:lnTo>
                          <a:close/>
                        </a:path>
                      </a:pathLst>
                    </a:custGeom>
                    <a:solidFill>
                      <a:srgbClr val="C0C0C0"/>
                    </a:solidFill>
                    <a:ln w="9525">
                      <a:solidFill>
                        <a:srgbClr val="333333"/>
                      </a:solidFill>
                      <a:round/>
                      <a:headEnd/>
                      <a:tailEnd/>
                    </a:ln>
                  </p:spPr>
                  <p:txBody>
                    <a:bodyPr vert="horz" wrap="square" lIns="91440" tIns="45720" rIns="91440" bIns="45720" numCol="1" anchor="t" anchorCtr="0" compatLnSpc="1">
                      <a:prstTxWarp prst="textNoShape">
                        <a:avLst/>
                      </a:prstTxWarp>
                    </a:bodyPr>
                    <a:lstStyle/>
                    <a:p>
                      <a:endParaRPr lang="el-GR" sz="3600"/>
                    </a:p>
                  </p:txBody>
                </p:sp>
              </p:grpSp>
            </p:grpSp>
            <p:grpSp>
              <p:nvGrpSpPr>
                <p:cNvPr id="8214" name="Group 22"/>
                <p:cNvGrpSpPr>
                  <a:grpSpLocks/>
                </p:cNvGrpSpPr>
                <p:nvPr/>
              </p:nvGrpSpPr>
              <p:grpSpPr bwMode="auto">
                <a:xfrm>
                  <a:off x="6297" y="6660"/>
                  <a:ext cx="1260" cy="2160"/>
                  <a:chOff x="6297" y="6660"/>
                  <a:chExt cx="1260" cy="2160"/>
                </a:xfrm>
              </p:grpSpPr>
              <p:sp>
                <p:nvSpPr>
                  <p:cNvPr id="8215" name="Line 23"/>
                  <p:cNvSpPr>
                    <a:spLocks noChangeShapeType="1"/>
                  </p:cNvSpPr>
                  <p:nvPr/>
                </p:nvSpPr>
                <p:spPr bwMode="auto">
                  <a:xfrm>
                    <a:off x="6297" y="7380"/>
                    <a:ext cx="1080"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8216" name="Line 24"/>
                  <p:cNvSpPr>
                    <a:spLocks noChangeShapeType="1"/>
                  </p:cNvSpPr>
                  <p:nvPr/>
                </p:nvSpPr>
                <p:spPr bwMode="auto">
                  <a:xfrm>
                    <a:off x="7197" y="6660"/>
                    <a:ext cx="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3600"/>
                  </a:p>
                </p:txBody>
              </p:sp>
              <p:sp>
                <p:nvSpPr>
                  <p:cNvPr id="8217" name="Line 25"/>
                  <p:cNvSpPr>
                    <a:spLocks noChangeShapeType="1"/>
                  </p:cNvSpPr>
                  <p:nvPr/>
                </p:nvSpPr>
                <p:spPr bwMode="auto">
                  <a:xfrm flipV="1">
                    <a:off x="7197" y="8100"/>
                    <a:ext cx="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3600"/>
                  </a:p>
                </p:txBody>
              </p:sp>
              <p:sp>
                <p:nvSpPr>
                  <p:cNvPr id="8218" name="Text Box 26"/>
                  <p:cNvSpPr txBox="1">
                    <a:spLocks noChangeArrowheads="1"/>
                  </p:cNvSpPr>
                  <p:nvPr/>
                </p:nvSpPr>
                <p:spPr bwMode="auto">
                  <a:xfrm>
                    <a:off x="6837" y="756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000" b="1" i="0" u="none" strike="noStrike" cap="none" normalizeH="0" baseline="0" smtClean="0">
                        <a:ln>
                          <a:noFill/>
                        </a:ln>
                        <a:solidFill>
                          <a:schemeClr val="tx1"/>
                        </a:solidFill>
                        <a:effectLst/>
                        <a:cs typeface="Arial" pitchFamily="34" charset="0"/>
                      </a:rPr>
                      <a:t>α</a:t>
                    </a:r>
                    <a:endParaRPr kumimoji="0" lang="el-GR" sz="3600" b="0" i="0" u="none" strike="noStrike" cap="none" normalizeH="0" baseline="0" smtClean="0">
                      <a:ln>
                        <a:noFill/>
                      </a:ln>
                      <a:solidFill>
                        <a:schemeClr val="tx1"/>
                      </a:solidFill>
                      <a:effectLst/>
                      <a:cs typeface="Arial" pitchFamily="34" charset="0"/>
                    </a:endParaRPr>
                  </a:p>
                </p:txBody>
              </p:sp>
            </p:grpSp>
          </p:grpSp>
          <p:sp>
            <p:nvSpPr>
              <p:cNvPr id="8219" name="Rectangle 27"/>
              <p:cNvSpPr>
                <a:spLocks noChangeArrowheads="1"/>
              </p:cNvSpPr>
              <p:nvPr/>
            </p:nvSpPr>
            <p:spPr bwMode="auto">
              <a:xfrm>
                <a:off x="4137" y="14403"/>
                <a:ext cx="357" cy="179"/>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8220" name="Rectangle 28"/>
              <p:cNvSpPr>
                <a:spLocks noChangeArrowheads="1"/>
              </p:cNvSpPr>
              <p:nvPr/>
            </p:nvSpPr>
            <p:spPr bwMode="auto">
              <a:xfrm>
                <a:off x="7017" y="14400"/>
                <a:ext cx="360" cy="18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grpSp>
      </p:grpSp>
      <p:sp>
        <p:nvSpPr>
          <p:cNvPr id="33" name="32 - Ορθογώνιο"/>
          <p:cNvSpPr/>
          <p:nvPr/>
        </p:nvSpPr>
        <p:spPr>
          <a:xfrm>
            <a:off x="7592290" y="5845314"/>
            <a:ext cx="3990109" cy="707886"/>
          </a:xfrm>
          <a:prstGeom prst="rect">
            <a:avLst/>
          </a:prstGeom>
        </p:spPr>
        <p:txBody>
          <a:bodyPr wrap="square">
            <a:spAutoFit/>
          </a:bodyPr>
          <a:lstStyle/>
          <a:p>
            <a:pPr algn="ctr"/>
            <a:r>
              <a:rPr lang="el-GR" sz="2000" dirty="0" smtClean="0"/>
              <a:t>Απόσταση της τράπεζας εργασίας από την κεφαλή </a:t>
            </a:r>
            <a:r>
              <a:rPr lang="el-GR" sz="2000" dirty="0" smtClean="0"/>
              <a:t>πλανίσματος</a:t>
            </a:r>
            <a:endParaRPr lang="el-GR" sz="2000" dirty="0"/>
          </a:p>
        </p:txBody>
      </p:sp>
      <p:sp>
        <p:nvSpPr>
          <p:cNvPr id="34" name="33 - Ορθογώνιο"/>
          <p:cNvSpPr/>
          <p:nvPr/>
        </p:nvSpPr>
        <p:spPr>
          <a:xfrm>
            <a:off x="7671513" y="5361965"/>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noChangeAspect="1"/>
          </p:cNvGrpSpPr>
          <p:nvPr/>
        </p:nvGrpSpPr>
        <p:grpSpPr bwMode="auto">
          <a:xfrm>
            <a:off x="642795" y="2680854"/>
            <a:ext cx="6588781" cy="3221182"/>
            <a:chOff x="1260" y="1800"/>
            <a:chExt cx="9360" cy="4680"/>
          </a:xfrm>
        </p:grpSpPr>
        <p:grpSp>
          <p:nvGrpSpPr>
            <p:cNvPr id="47107" name="Group 3"/>
            <p:cNvGrpSpPr>
              <a:grpSpLocks noChangeAspect="1"/>
            </p:cNvGrpSpPr>
            <p:nvPr/>
          </p:nvGrpSpPr>
          <p:grpSpPr bwMode="auto">
            <a:xfrm>
              <a:off x="1260" y="1980"/>
              <a:ext cx="9360" cy="4140"/>
              <a:chOff x="1260" y="1980"/>
              <a:chExt cx="9360" cy="4140"/>
            </a:xfrm>
          </p:grpSpPr>
          <p:grpSp>
            <p:nvGrpSpPr>
              <p:cNvPr id="47108" name="Group 4"/>
              <p:cNvGrpSpPr>
                <a:grpSpLocks noChangeAspect="1"/>
              </p:cNvGrpSpPr>
              <p:nvPr/>
            </p:nvGrpSpPr>
            <p:grpSpPr bwMode="auto">
              <a:xfrm>
                <a:off x="1980" y="2700"/>
                <a:ext cx="7560" cy="2520"/>
                <a:chOff x="801" y="4144"/>
                <a:chExt cx="9900" cy="3240"/>
              </a:xfrm>
            </p:grpSpPr>
            <p:grpSp>
              <p:nvGrpSpPr>
                <p:cNvPr id="47109" name="Group 5"/>
                <p:cNvGrpSpPr>
                  <a:grpSpLocks noChangeAspect="1"/>
                </p:cNvGrpSpPr>
                <p:nvPr/>
              </p:nvGrpSpPr>
              <p:grpSpPr bwMode="auto">
                <a:xfrm>
                  <a:off x="801" y="6664"/>
                  <a:ext cx="9900" cy="720"/>
                  <a:chOff x="801" y="6664"/>
                  <a:chExt cx="9900" cy="720"/>
                </a:xfrm>
              </p:grpSpPr>
              <p:sp>
                <p:nvSpPr>
                  <p:cNvPr id="47110" name="Oval 6"/>
                  <p:cNvSpPr>
                    <a:spLocks noChangeAspect="1" noChangeArrowheads="1"/>
                  </p:cNvSpPr>
                  <p:nvPr/>
                </p:nvSpPr>
                <p:spPr bwMode="auto">
                  <a:xfrm>
                    <a:off x="8181" y="6664"/>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1" name="Oval 7"/>
                  <p:cNvSpPr>
                    <a:spLocks noChangeAspect="1" noChangeArrowheads="1"/>
                  </p:cNvSpPr>
                  <p:nvPr/>
                </p:nvSpPr>
                <p:spPr bwMode="auto">
                  <a:xfrm>
                    <a:off x="2421" y="6664"/>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2" name="Freeform 8" descr="Light upward diagonal"/>
                  <p:cNvSpPr>
                    <a:spLocks noChangeAspect="1"/>
                  </p:cNvSpPr>
                  <p:nvPr/>
                </p:nvSpPr>
                <p:spPr bwMode="auto">
                  <a:xfrm>
                    <a:off x="2961" y="6664"/>
                    <a:ext cx="5220" cy="540"/>
                  </a:xfrm>
                  <a:custGeom>
                    <a:avLst/>
                    <a:gdLst/>
                    <a:ahLst/>
                    <a:cxnLst>
                      <a:cxn ang="0">
                        <a:pos x="360" y="0"/>
                      </a:cxn>
                      <a:cxn ang="0">
                        <a:pos x="5220" y="0"/>
                      </a:cxn>
                      <a:cxn ang="0">
                        <a:pos x="4680" y="540"/>
                      </a:cxn>
                      <a:cxn ang="0">
                        <a:pos x="540" y="540"/>
                      </a:cxn>
                      <a:cxn ang="0">
                        <a:pos x="360" y="540"/>
                      </a:cxn>
                      <a:cxn ang="0">
                        <a:pos x="0" y="0"/>
                      </a:cxn>
                      <a:cxn ang="0">
                        <a:pos x="900" y="0"/>
                      </a:cxn>
                    </a:cxnLst>
                    <a:rect l="0" t="0" r="r" b="b"/>
                    <a:pathLst>
                      <a:path w="5220" h="540">
                        <a:moveTo>
                          <a:pt x="360" y="0"/>
                        </a:moveTo>
                        <a:lnTo>
                          <a:pt x="5220" y="0"/>
                        </a:lnTo>
                        <a:lnTo>
                          <a:pt x="4680" y="540"/>
                        </a:lnTo>
                        <a:lnTo>
                          <a:pt x="540" y="540"/>
                        </a:lnTo>
                        <a:lnTo>
                          <a:pt x="360" y="540"/>
                        </a:lnTo>
                        <a:lnTo>
                          <a:pt x="0" y="0"/>
                        </a:lnTo>
                        <a:lnTo>
                          <a:pt x="900" y="0"/>
                        </a:lnTo>
                      </a:path>
                    </a:pathLst>
                  </a:custGeom>
                  <a:pattFill prst="ltUpDiag">
                    <a:fgClr>
                      <a:srgbClr val="000000"/>
                    </a:fgClr>
                    <a:bgClr>
                      <a:srgbClr val="FFFFFF"/>
                    </a:bgClr>
                  </a:pattFill>
                  <a:ln w="95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3" name="Freeform 9" descr="Light upward diagonal"/>
                  <p:cNvSpPr>
                    <a:spLocks noChangeAspect="1"/>
                  </p:cNvSpPr>
                  <p:nvPr/>
                </p:nvSpPr>
                <p:spPr bwMode="auto">
                  <a:xfrm>
                    <a:off x="8721" y="6664"/>
                    <a:ext cx="1980" cy="540"/>
                  </a:xfrm>
                  <a:custGeom>
                    <a:avLst/>
                    <a:gdLst/>
                    <a:ahLst/>
                    <a:cxnLst>
                      <a:cxn ang="0">
                        <a:pos x="0" y="0"/>
                      </a:cxn>
                      <a:cxn ang="0">
                        <a:pos x="540" y="540"/>
                      </a:cxn>
                      <a:cxn ang="0">
                        <a:pos x="1980" y="540"/>
                      </a:cxn>
                      <a:cxn ang="0">
                        <a:pos x="1980" y="0"/>
                      </a:cxn>
                      <a:cxn ang="0">
                        <a:pos x="0" y="0"/>
                      </a:cxn>
                    </a:cxnLst>
                    <a:rect l="0" t="0" r="r" b="b"/>
                    <a:pathLst>
                      <a:path w="1980" h="540">
                        <a:moveTo>
                          <a:pt x="0" y="0"/>
                        </a:moveTo>
                        <a:lnTo>
                          <a:pt x="540" y="540"/>
                        </a:lnTo>
                        <a:lnTo>
                          <a:pt x="1980" y="540"/>
                        </a:lnTo>
                        <a:lnTo>
                          <a:pt x="1980" y="0"/>
                        </a:lnTo>
                        <a:lnTo>
                          <a:pt x="0" y="0"/>
                        </a:lnTo>
                        <a:close/>
                      </a:path>
                    </a:pathLst>
                  </a:custGeom>
                  <a:pattFill prst="ltUpDi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4" name="Freeform 10" descr="Light upward diagonal"/>
                  <p:cNvSpPr>
                    <a:spLocks noChangeAspect="1"/>
                  </p:cNvSpPr>
                  <p:nvPr/>
                </p:nvSpPr>
                <p:spPr bwMode="auto">
                  <a:xfrm flipH="1">
                    <a:off x="801" y="6664"/>
                    <a:ext cx="1620" cy="540"/>
                  </a:xfrm>
                  <a:custGeom>
                    <a:avLst/>
                    <a:gdLst/>
                    <a:ahLst/>
                    <a:cxnLst>
                      <a:cxn ang="0">
                        <a:pos x="0" y="0"/>
                      </a:cxn>
                      <a:cxn ang="0">
                        <a:pos x="540" y="540"/>
                      </a:cxn>
                      <a:cxn ang="0">
                        <a:pos x="1980" y="540"/>
                      </a:cxn>
                      <a:cxn ang="0">
                        <a:pos x="1980" y="0"/>
                      </a:cxn>
                      <a:cxn ang="0">
                        <a:pos x="0" y="0"/>
                      </a:cxn>
                    </a:cxnLst>
                    <a:rect l="0" t="0" r="r" b="b"/>
                    <a:pathLst>
                      <a:path w="1980" h="540">
                        <a:moveTo>
                          <a:pt x="0" y="0"/>
                        </a:moveTo>
                        <a:lnTo>
                          <a:pt x="540" y="540"/>
                        </a:lnTo>
                        <a:lnTo>
                          <a:pt x="1980" y="540"/>
                        </a:lnTo>
                        <a:lnTo>
                          <a:pt x="1980" y="0"/>
                        </a:lnTo>
                        <a:lnTo>
                          <a:pt x="0" y="0"/>
                        </a:lnTo>
                        <a:close/>
                      </a:path>
                    </a:pathLst>
                  </a:custGeom>
                  <a:pattFill prst="ltUpDi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5" name="Arc 11"/>
                  <p:cNvSpPr>
                    <a:spLocks noChangeAspect="1"/>
                  </p:cNvSpPr>
                  <p:nvPr/>
                </p:nvSpPr>
                <p:spPr bwMode="auto">
                  <a:xfrm flipV="1">
                    <a:off x="2781" y="6844"/>
                    <a:ext cx="332" cy="540"/>
                  </a:xfrm>
                  <a:custGeom>
                    <a:avLst/>
                    <a:gdLst>
                      <a:gd name="G0" fmla="+- 0 0 0"/>
                      <a:gd name="G1" fmla="+- 21600 0 0"/>
                      <a:gd name="G2" fmla="+- 21600 0 0"/>
                      <a:gd name="T0" fmla="*/ 0 w 19929"/>
                      <a:gd name="T1" fmla="*/ 0 h 21600"/>
                      <a:gd name="T2" fmla="*/ 19929 w 19929"/>
                      <a:gd name="T3" fmla="*/ 13270 h 21600"/>
                      <a:gd name="T4" fmla="*/ 0 w 19929"/>
                      <a:gd name="T5" fmla="*/ 21600 h 21600"/>
                    </a:gdLst>
                    <a:ahLst/>
                    <a:cxnLst>
                      <a:cxn ang="0">
                        <a:pos x="T0" y="T1"/>
                      </a:cxn>
                      <a:cxn ang="0">
                        <a:pos x="T2" y="T3"/>
                      </a:cxn>
                      <a:cxn ang="0">
                        <a:pos x="T4" y="T5"/>
                      </a:cxn>
                    </a:cxnLst>
                    <a:rect l="0" t="0" r="r" b="b"/>
                    <a:pathLst>
                      <a:path w="19929" h="21600" fill="none" extrusionOk="0">
                        <a:moveTo>
                          <a:pt x="-1" y="0"/>
                        </a:moveTo>
                        <a:cubicBezTo>
                          <a:pt x="8711" y="0"/>
                          <a:pt x="16569" y="5232"/>
                          <a:pt x="19929" y="13269"/>
                        </a:cubicBezTo>
                      </a:path>
                      <a:path w="19929" h="21600" stroke="0" extrusionOk="0">
                        <a:moveTo>
                          <a:pt x="-1" y="0"/>
                        </a:moveTo>
                        <a:cubicBezTo>
                          <a:pt x="8711" y="0"/>
                          <a:pt x="16569" y="5232"/>
                          <a:pt x="19929" y="13269"/>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sp>
                <p:nvSpPr>
                  <p:cNvPr id="47116" name="Arc 12"/>
                  <p:cNvSpPr>
                    <a:spLocks noChangeAspect="1"/>
                  </p:cNvSpPr>
                  <p:nvPr/>
                </p:nvSpPr>
                <p:spPr bwMode="auto">
                  <a:xfrm flipV="1">
                    <a:off x="8541" y="6844"/>
                    <a:ext cx="332" cy="540"/>
                  </a:xfrm>
                  <a:custGeom>
                    <a:avLst/>
                    <a:gdLst>
                      <a:gd name="G0" fmla="+- 0 0 0"/>
                      <a:gd name="G1" fmla="+- 21600 0 0"/>
                      <a:gd name="G2" fmla="+- 21600 0 0"/>
                      <a:gd name="T0" fmla="*/ 0 w 19929"/>
                      <a:gd name="T1" fmla="*/ 0 h 21600"/>
                      <a:gd name="T2" fmla="*/ 19929 w 19929"/>
                      <a:gd name="T3" fmla="*/ 13270 h 21600"/>
                      <a:gd name="T4" fmla="*/ 0 w 19929"/>
                      <a:gd name="T5" fmla="*/ 21600 h 21600"/>
                    </a:gdLst>
                    <a:ahLst/>
                    <a:cxnLst>
                      <a:cxn ang="0">
                        <a:pos x="T0" y="T1"/>
                      </a:cxn>
                      <a:cxn ang="0">
                        <a:pos x="T2" y="T3"/>
                      </a:cxn>
                      <a:cxn ang="0">
                        <a:pos x="T4" y="T5"/>
                      </a:cxn>
                    </a:cxnLst>
                    <a:rect l="0" t="0" r="r" b="b"/>
                    <a:pathLst>
                      <a:path w="19929" h="21600" fill="none" extrusionOk="0">
                        <a:moveTo>
                          <a:pt x="-1" y="0"/>
                        </a:moveTo>
                        <a:cubicBezTo>
                          <a:pt x="8711" y="0"/>
                          <a:pt x="16569" y="5232"/>
                          <a:pt x="19929" y="13269"/>
                        </a:cubicBezTo>
                      </a:path>
                      <a:path w="19929" h="21600" stroke="0" extrusionOk="0">
                        <a:moveTo>
                          <a:pt x="-1" y="0"/>
                        </a:moveTo>
                        <a:cubicBezTo>
                          <a:pt x="8711" y="0"/>
                          <a:pt x="16569" y="5232"/>
                          <a:pt x="19929" y="13269"/>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grpSp>
            <p:grpSp>
              <p:nvGrpSpPr>
                <p:cNvPr id="47117" name="Group 13"/>
                <p:cNvGrpSpPr>
                  <a:grpSpLocks noChangeAspect="1"/>
                </p:cNvGrpSpPr>
                <p:nvPr/>
              </p:nvGrpSpPr>
              <p:grpSpPr bwMode="auto">
                <a:xfrm>
                  <a:off x="2421" y="4144"/>
                  <a:ext cx="6480" cy="1620"/>
                  <a:chOff x="2421" y="4144"/>
                  <a:chExt cx="6480" cy="1620"/>
                </a:xfrm>
              </p:grpSpPr>
              <p:sp>
                <p:nvSpPr>
                  <p:cNvPr id="47118" name="Oval 14"/>
                  <p:cNvSpPr>
                    <a:spLocks noChangeAspect="1" noChangeArrowheads="1"/>
                  </p:cNvSpPr>
                  <p:nvPr/>
                </p:nvSpPr>
                <p:spPr bwMode="auto">
                  <a:xfrm>
                    <a:off x="4581" y="4144"/>
                    <a:ext cx="1800" cy="162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19" name="Oval 15"/>
                  <p:cNvSpPr>
                    <a:spLocks noChangeAspect="1" noChangeArrowheads="1"/>
                  </p:cNvSpPr>
                  <p:nvPr/>
                </p:nvSpPr>
                <p:spPr bwMode="auto">
                  <a:xfrm>
                    <a:off x="8181" y="5044"/>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20" name="Oval 16"/>
                  <p:cNvSpPr>
                    <a:spLocks noChangeAspect="1" noChangeArrowheads="1"/>
                  </p:cNvSpPr>
                  <p:nvPr/>
                </p:nvSpPr>
                <p:spPr bwMode="auto">
                  <a:xfrm>
                    <a:off x="2421" y="5224"/>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21" name="Freeform 17"/>
                  <p:cNvSpPr>
                    <a:spLocks noChangeAspect="1"/>
                  </p:cNvSpPr>
                  <p:nvPr/>
                </p:nvSpPr>
                <p:spPr bwMode="auto">
                  <a:xfrm>
                    <a:off x="6381" y="4504"/>
                    <a:ext cx="1350" cy="1080"/>
                  </a:xfrm>
                  <a:custGeom>
                    <a:avLst/>
                    <a:gdLst/>
                    <a:ahLst/>
                    <a:cxnLst>
                      <a:cxn ang="0">
                        <a:pos x="810" y="0"/>
                      </a:cxn>
                      <a:cxn ang="0">
                        <a:pos x="630" y="540"/>
                      </a:cxn>
                      <a:cxn ang="0">
                        <a:pos x="90" y="900"/>
                      </a:cxn>
                      <a:cxn ang="0">
                        <a:pos x="90" y="1080"/>
                      </a:cxn>
                      <a:cxn ang="0">
                        <a:pos x="630" y="900"/>
                      </a:cxn>
                      <a:cxn ang="0">
                        <a:pos x="990" y="720"/>
                      </a:cxn>
                      <a:cxn ang="0">
                        <a:pos x="1350" y="0"/>
                      </a:cxn>
                    </a:cxnLst>
                    <a:rect l="0" t="0" r="r" b="b"/>
                    <a:pathLst>
                      <a:path w="1350" h="1080">
                        <a:moveTo>
                          <a:pt x="810" y="0"/>
                        </a:moveTo>
                        <a:cubicBezTo>
                          <a:pt x="780" y="195"/>
                          <a:pt x="750" y="390"/>
                          <a:pt x="630" y="540"/>
                        </a:cubicBezTo>
                        <a:cubicBezTo>
                          <a:pt x="510" y="690"/>
                          <a:pt x="180" y="810"/>
                          <a:pt x="90" y="900"/>
                        </a:cubicBezTo>
                        <a:cubicBezTo>
                          <a:pt x="0" y="990"/>
                          <a:pt x="0" y="1080"/>
                          <a:pt x="90" y="1080"/>
                        </a:cubicBezTo>
                        <a:cubicBezTo>
                          <a:pt x="180" y="1080"/>
                          <a:pt x="480" y="960"/>
                          <a:pt x="630" y="900"/>
                        </a:cubicBezTo>
                        <a:cubicBezTo>
                          <a:pt x="780" y="840"/>
                          <a:pt x="870" y="870"/>
                          <a:pt x="990" y="720"/>
                        </a:cubicBezTo>
                        <a:cubicBezTo>
                          <a:pt x="1110" y="570"/>
                          <a:pt x="1230" y="285"/>
                          <a:pt x="135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22" name="Freeform 18"/>
                  <p:cNvSpPr>
                    <a:spLocks noChangeAspect="1"/>
                  </p:cNvSpPr>
                  <p:nvPr/>
                </p:nvSpPr>
                <p:spPr bwMode="auto">
                  <a:xfrm flipH="1">
                    <a:off x="3321" y="4684"/>
                    <a:ext cx="1440" cy="1080"/>
                  </a:xfrm>
                  <a:custGeom>
                    <a:avLst/>
                    <a:gdLst/>
                    <a:ahLst/>
                    <a:cxnLst>
                      <a:cxn ang="0">
                        <a:pos x="810" y="0"/>
                      </a:cxn>
                      <a:cxn ang="0">
                        <a:pos x="630" y="540"/>
                      </a:cxn>
                      <a:cxn ang="0">
                        <a:pos x="90" y="900"/>
                      </a:cxn>
                      <a:cxn ang="0">
                        <a:pos x="90" y="1080"/>
                      </a:cxn>
                      <a:cxn ang="0">
                        <a:pos x="630" y="900"/>
                      </a:cxn>
                      <a:cxn ang="0">
                        <a:pos x="990" y="720"/>
                      </a:cxn>
                      <a:cxn ang="0">
                        <a:pos x="1350" y="0"/>
                      </a:cxn>
                    </a:cxnLst>
                    <a:rect l="0" t="0" r="r" b="b"/>
                    <a:pathLst>
                      <a:path w="1350" h="1080">
                        <a:moveTo>
                          <a:pt x="810" y="0"/>
                        </a:moveTo>
                        <a:cubicBezTo>
                          <a:pt x="780" y="195"/>
                          <a:pt x="750" y="390"/>
                          <a:pt x="630" y="540"/>
                        </a:cubicBezTo>
                        <a:cubicBezTo>
                          <a:pt x="510" y="690"/>
                          <a:pt x="180" y="810"/>
                          <a:pt x="90" y="900"/>
                        </a:cubicBezTo>
                        <a:cubicBezTo>
                          <a:pt x="0" y="990"/>
                          <a:pt x="0" y="1080"/>
                          <a:pt x="90" y="1080"/>
                        </a:cubicBezTo>
                        <a:cubicBezTo>
                          <a:pt x="180" y="1080"/>
                          <a:pt x="480" y="960"/>
                          <a:pt x="630" y="900"/>
                        </a:cubicBezTo>
                        <a:cubicBezTo>
                          <a:pt x="780" y="840"/>
                          <a:pt x="870" y="870"/>
                          <a:pt x="990" y="720"/>
                        </a:cubicBezTo>
                        <a:cubicBezTo>
                          <a:pt x="1110" y="570"/>
                          <a:pt x="1230" y="285"/>
                          <a:pt x="135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23" name="Arc 19"/>
                  <p:cNvSpPr>
                    <a:spLocks noChangeAspect="1"/>
                  </p:cNvSpPr>
                  <p:nvPr/>
                </p:nvSpPr>
                <p:spPr bwMode="auto">
                  <a:xfrm flipH="1">
                    <a:off x="4941" y="4684"/>
                    <a:ext cx="18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sp>
                <p:nvSpPr>
                  <p:cNvPr id="47124" name="Arc 20"/>
                  <p:cNvSpPr>
                    <a:spLocks noChangeAspect="1"/>
                  </p:cNvSpPr>
                  <p:nvPr/>
                </p:nvSpPr>
                <p:spPr bwMode="auto">
                  <a:xfrm>
                    <a:off x="8541" y="4864"/>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sp>
                <p:nvSpPr>
                  <p:cNvPr id="47125" name="Arc 21"/>
                  <p:cNvSpPr>
                    <a:spLocks noChangeAspect="1"/>
                  </p:cNvSpPr>
                  <p:nvPr/>
                </p:nvSpPr>
                <p:spPr bwMode="auto">
                  <a:xfrm>
                    <a:off x="2781" y="5044"/>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grpSp>
            <p:grpSp>
              <p:nvGrpSpPr>
                <p:cNvPr id="47126" name="Group 22"/>
                <p:cNvGrpSpPr>
                  <a:grpSpLocks noChangeAspect="1"/>
                </p:cNvGrpSpPr>
                <p:nvPr/>
              </p:nvGrpSpPr>
              <p:grpSpPr bwMode="auto">
                <a:xfrm>
                  <a:off x="1341" y="5584"/>
                  <a:ext cx="8820" cy="1080"/>
                  <a:chOff x="1341" y="5584"/>
                  <a:chExt cx="8820" cy="1080"/>
                </a:xfrm>
              </p:grpSpPr>
              <p:grpSp>
                <p:nvGrpSpPr>
                  <p:cNvPr id="47127" name="Group 23"/>
                  <p:cNvGrpSpPr>
                    <a:grpSpLocks noChangeAspect="1"/>
                  </p:cNvGrpSpPr>
                  <p:nvPr/>
                </p:nvGrpSpPr>
                <p:grpSpPr bwMode="auto">
                  <a:xfrm>
                    <a:off x="1341" y="5584"/>
                    <a:ext cx="8820" cy="1080"/>
                    <a:chOff x="1341" y="5584"/>
                    <a:chExt cx="8820" cy="1080"/>
                  </a:xfrm>
                </p:grpSpPr>
                <p:grpSp>
                  <p:nvGrpSpPr>
                    <p:cNvPr id="47128" name="Group 24"/>
                    <p:cNvGrpSpPr>
                      <a:grpSpLocks noChangeAspect="1"/>
                    </p:cNvGrpSpPr>
                    <p:nvPr/>
                  </p:nvGrpSpPr>
                  <p:grpSpPr bwMode="auto">
                    <a:xfrm>
                      <a:off x="1341" y="5584"/>
                      <a:ext cx="8820" cy="1080"/>
                      <a:chOff x="1341" y="5584"/>
                      <a:chExt cx="8820" cy="1080"/>
                    </a:xfrm>
                  </p:grpSpPr>
                  <p:sp>
                    <p:nvSpPr>
                      <p:cNvPr id="47129" name="Line 25"/>
                      <p:cNvSpPr>
                        <a:spLocks noChangeAspect="1" noChangeShapeType="1"/>
                      </p:cNvSpPr>
                      <p:nvPr/>
                    </p:nvSpPr>
                    <p:spPr bwMode="auto">
                      <a:xfrm>
                        <a:off x="6021" y="5584"/>
                        <a:ext cx="41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0" name="Freeform 26"/>
                      <p:cNvSpPr>
                        <a:spLocks noChangeAspect="1"/>
                      </p:cNvSpPr>
                      <p:nvPr/>
                    </p:nvSpPr>
                    <p:spPr bwMode="auto">
                      <a:xfrm>
                        <a:off x="5301" y="5584"/>
                        <a:ext cx="720" cy="180"/>
                      </a:xfrm>
                      <a:custGeom>
                        <a:avLst/>
                        <a:gdLst/>
                        <a:ahLst/>
                        <a:cxnLst>
                          <a:cxn ang="0">
                            <a:pos x="1260" y="0"/>
                          </a:cxn>
                          <a:cxn ang="0">
                            <a:pos x="900" y="360"/>
                          </a:cxn>
                          <a:cxn ang="0">
                            <a:pos x="0" y="540"/>
                          </a:cxn>
                        </a:cxnLst>
                        <a:rect l="0" t="0" r="r" b="b"/>
                        <a:pathLst>
                          <a:path w="1260" h="540">
                            <a:moveTo>
                              <a:pt x="1260" y="0"/>
                            </a:moveTo>
                            <a:cubicBezTo>
                              <a:pt x="1185" y="135"/>
                              <a:pt x="1110" y="270"/>
                              <a:pt x="900" y="360"/>
                            </a:cubicBezTo>
                            <a:cubicBezTo>
                              <a:pt x="690" y="450"/>
                              <a:pt x="345" y="495"/>
                              <a:pt x="0" y="54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1" name="Line 27"/>
                      <p:cNvSpPr>
                        <a:spLocks noChangeAspect="1" noChangeShapeType="1"/>
                      </p:cNvSpPr>
                      <p:nvPr/>
                    </p:nvSpPr>
                    <p:spPr bwMode="auto">
                      <a:xfrm>
                        <a:off x="1341" y="5764"/>
                        <a:ext cx="396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2" name="Line 28"/>
                      <p:cNvSpPr>
                        <a:spLocks noChangeAspect="1" noChangeShapeType="1"/>
                      </p:cNvSpPr>
                      <p:nvPr/>
                    </p:nvSpPr>
                    <p:spPr bwMode="auto">
                      <a:xfrm>
                        <a:off x="1341" y="5764"/>
                        <a:ext cx="0" cy="9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3" name="Line 29"/>
                      <p:cNvSpPr>
                        <a:spLocks noChangeAspect="1" noChangeShapeType="1"/>
                      </p:cNvSpPr>
                      <p:nvPr/>
                    </p:nvSpPr>
                    <p:spPr bwMode="auto">
                      <a:xfrm>
                        <a:off x="10161" y="5584"/>
                        <a:ext cx="0" cy="10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4" name="Line 30"/>
                      <p:cNvSpPr>
                        <a:spLocks noChangeAspect="1" noChangeShapeType="1"/>
                      </p:cNvSpPr>
                      <p:nvPr/>
                    </p:nvSpPr>
                    <p:spPr bwMode="auto">
                      <a:xfrm>
                        <a:off x="1341" y="6664"/>
                        <a:ext cx="88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47135" name="Group 31"/>
                    <p:cNvGrpSpPr>
                      <a:grpSpLocks noChangeAspect="1"/>
                    </p:cNvGrpSpPr>
                    <p:nvPr/>
                  </p:nvGrpSpPr>
                  <p:grpSpPr bwMode="auto">
                    <a:xfrm>
                      <a:off x="1341" y="5584"/>
                      <a:ext cx="8819" cy="1076"/>
                      <a:chOff x="1341" y="5584"/>
                      <a:chExt cx="8819" cy="1076"/>
                    </a:xfrm>
                  </p:grpSpPr>
                  <p:sp>
                    <p:nvSpPr>
                      <p:cNvPr id="47136" name="Freeform 32"/>
                      <p:cNvSpPr>
                        <a:spLocks noChangeAspect="1"/>
                      </p:cNvSpPr>
                      <p:nvPr/>
                    </p:nvSpPr>
                    <p:spPr bwMode="auto">
                      <a:xfrm flipV="1">
                        <a:off x="1341" y="5768"/>
                        <a:ext cx="8819" cy="716"/>
                      </a:xfrm>
                      <a:custGeom>
                        <a:avLst/>
                        <a:gdLst/>
                        <a:ahLst/>
                        <a:cxnLst>
                          <a:cxn ang="0">
                            <a:pos x="1460" y="140"/>
                          </a:cxn>
                          <a:cxn ang="0">
                            <a:pos x="1060" y="100"/>
                          </a:cxn>
                          <a:cxn ang="0">
                            <a:pos x="280" y="40"/>
                          </a:cxn>
                          <a:cxn ang="0">
                            <a:pos x="0" y="0"/>
                          </a:cxn>
                        </a:cxnLst>
                        <a:rect l="0" t="0" r="r" b="b"/>
                        <a:pathLst>
                          <a:path w="1460" h="188">
                            <a:moveTo>
                              <a:pt x="1460" y="140"/>
                            </a:moveTo>
                            <a:cubicBezTo>
                              <a:pt x="1316" y="188"/>
                              <a:pt x="1201" y="114"/>
                              <a:pt x="1060" y="100"/>
                            </a:cubicBezTo>
                            <a:cubicBezTo>
                              <a:pt x="787" y="73"/>
                              <a:pt x="568" y="52"/>
                              <a:pt x="280" y="40"/>
                            </a:cubicBezTo>
                            <a:cubicBezTo>
                              <a:pt x="187" y="21"/>
                              <a:pt x="95"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7" name="Freeform 33"/>
                      <p:cNvSpPr>
                        <a:spLocks noChangeAspect="1"/>
                      </p:cNvSpPr>
                      <p:nvPr/>
                    </p:nvSpPr>
                    <p:spPr bwMode="auto">
                      <a:xfrm>
                        <a:off x="7720" y="6280"/>
                        <a:ext cx="2440" cy="380"/>
                      </a:xfrm>
                      <a:custGeom>
                        <a:avLst/>
                        <a:gdLst/>
                        <a:ahLst/>
                        <a:cxnLst>
                          <a:cxn ang="0">
                            <a:pos x="2440" y="0"/>
                          </a:cxn>
                          <a:cxn ang="0">
                            <a:pos x="2200" y="80"/>
                          </a:cxn>
                          <a:cxn ang="0">
                            <a:pos x="1900" y="120"/>
                          </a:cxn>
                          <a:cxn ang="0">
                            <a:pos x="1480" y="180"/>
                          </a:cxn>
                          <a:cxn ang="0">
                            <a:pos x="1100" y="220"/>
                          </a:cxn>
                          <a:cxn ang="0">
                            <a:pos x="880" y="240"/>
                          </a:cxn>
                          <a:cxn ang="0">
                            <a:pos x="60" y="360"/>
                          </a:cxn>
                          <a:cxn ang="0">
                            <a:pos x="0" y="380"/>
                          </a:cxn>
                        </a:cxnLst>
                        <a:rect l="0" t="0" r="r" b="b"/>
                        <a:pathLst>
                          <a:path w="2440" h="380">
                            <a:moveTo>
                              <a:pt x="2440" y="0"/>
                            </a:moveTo>
                            <a:cubicBezTo>
                              <a:pt x="2360" y="27"/>
                              <a:pt x="2280" y="53"/>
                              <a:pt x="2200" y="80"/>
                            </a:cubicBezTo>
                            <a:cubicBezTo>
                              <a:pt x="2183" y="86"/>
                              <a:pt x="1906" y="119"/>
                              <a:pt x="1900" y="120"/>
                            </a:cubicBezTo>
                            <a:cubicBezTo>
                              <a:pt x="1760" y="140"/>
                              <a:pt x="1620" y="164"/>
                              <a:pt x="1480" y="180"/>
                            </a:cubicBezTo>
                            <a:cubicBezTo>
                              <a:pt x="1353" y="195"/>
                              <a:pt x="1227" y="207"/>
                              <a:pt x="1100" y="220"/>
                            </a:cubicBezTo>
                            <a:cubicBezTo>
                              <a:pt x="1027" y="227"/>
                              <a:pt x="880" y="240"/>
                              <a:pt x="880" y="240"/>
                            </a:cubicBezTo>
                            <a:cubicBezTo>
                              <a:pt x="609" y="294"/>
                              <a:pt x="335" y="335"/>
                              <a:pt x="60" y="360"/>
                            </a:cubicBezTo>
                            <a:cubicBezTo>
                              <a:pt x="40" y="367"/>
                              <a:pt x="0" y="380"/>
                              <a:pt x="0" y="3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8" name="Freeform 34"/>
                      <p:cNvSpPr>
                        <a:spLocks noChangeAspect="1"/>
                      </p:cNvSpPr>
                      <p:nvPr/>
                    </p:nvSpPr>
                    <p:spPr bwMode="auto">
                      <a:xfrm>
                        <a:off x="4960" y="6060"/>
                        <a:ext cx="5200" cy="580"/>
                      </a:xfrm>
                      <a:custGeom>
                        <a:avLst/>
                        <a:gdLst/>
                        <a:ahLst/>
                        <a:cxnLst>
                          <a:cxn ang="0">
                            <a:pos x="5200" y="0"/>
                          </a:cxn>
                          <a:cxn ang="0">
                            <a:pos x="3960" y="80"/>
                          </a:cxn>
                          <a:cxn ang="0">
                            <a:pos x="3240" y="140"/>
                          </a:cxn>
                          <a:cxn ang="0">
                            <a:pos x="2820" y="200"/>
                          </a:cxn>
                          <a:cxn ang="0">
                            <a:pos x="2680" y="240"/>
                          </a:cxn>
                          <a:cxn ang="0">
                            <a:pos x="2120" y="320"/>
                          </a:cxn>
                          <a:cxn ang="0">
                            <a:pos x="1580" y="360"/>
                          </a:cxn>
                          <a:cxn ang="0">
                            <a:pos x="580" y="480"/>
                          </a:cxn>
                          <a:cxn ang="0">
                            <a:pos x="0" y="580"/>
                          </a:cxn>
                        </a:cxnLst>
                        <a:rect l="0" t="0" r="r" b="b"/>
                        <a:pathLst>
                          <a:path w="5200" h="580">
                            <a:moveTo>
                              <a:pt x="5200" y="0"/>
                            </a:moveTo>
                            <a:cubicBezTo>
                              <a:pt x="4800" y="100"/>
                              <a:pt x="4363" y="70"/>
                              <a:pt x="3960" y="80"/>
                            </a:cubicBezTo>
                            <a:cubicBezTo>
                              <a:pt x="3733" y="137"/>
                              <a:pt x="3471" y="127"/>
                              <a:pt x="3240" y="140"/>
                            </a:cubicBezTo>
                            <a:cubicBezTo>
                              <a:pt x="3035" y="181"/>
                              <a:pt x="3174" y="156"/>
                              <a:pt x="2820" y="200"/>
                            </a:cubicBezTo>
                            <a:cubicBezTo>
                              <a:pt x="2641" y="222"/>
                              <a:pt x="2826" y="213"/>
                              <a:pt x="2680" y="240"/>
                            </a:cubicBezTo>
                            <a:cubicBezTo>
                              <a:pt x="2495" y="274"/>
                              <a:pt x="2307" y="297"/>
                              <a:pt x="2120" y="320"/>
                            </a:cubicBezTo>
                            <a:cubicBezTo>
                              <a:pt x="1903" y="392"/>
                              <a:pt x="2116" y="328"/>
                              <a:pt x="1580" y="360"/>
                            </a:cubicBezTo>
                            <a:cubicBezTo>
                              <a:pt x="1244" y="380"/>
                              <a:pt x="914" y="443"/>
                              <a:pt x="580" y="480"/>
                            </a:cubicBezTo>
                            <a:cubicBezTo>
                              <a:pt x="415" y="535"/>
                              <a:pt x="173" y="580"/>
                              <a:pt x="0" y="5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39" name="Freeform 35"/>
                      <p:cNvSpPr>
                        <a:spLocks noChangeAspect="1"/>
                      </p:cNvSpPr>
                      <p:nvPr/>
                    </p:nvSpPr>
                    <p:spPr bwMode="auto">
                      <a:xfrm>
                        <a:off x="1341" y="5764"/>
                        <a:ext cx="8800" cy="540"/>
                      </a:xfrm>
                      <a:custGeom>
                        <a:avLst/>
                        <a:gdLst/>
                        <a:ahLst/>
                        <a:cxnLst>
                          <a:cxn ang="0">
                            <a:pos x="5200" y="0"/>
                          </a:cxn>
                          <a:cxn ang="0">
                            <a:pos x="3960" y="80"/>
                          </a:cxn>
                          <a:cxn ang="0">
                            <a:pos x="3240" y="140"/>
                          </a:cxn>
                          <a:cxn ang="0">
                            <a:pos x="2820" y="200"/>
                          </a:cxn>
                          <a:cxn ang="0">
                            <a:pos x="2680" y="240"/>
                          </a:cxn>
                          <a:cxn ang="0">
                            <a:pos x="2120" y="320"/>
                          </a:cxn>
                          <a:cxn ang="0">
                            <a:pos x="1580" y="360"/>
                          </a:cxn>
                          <a:cxn ang="0">
                            <a:pos x="580" y="480"/>
                          </a:cxn>
                          <a:cxn ang="0">
                            <a:pos x="0" y="580"/>
                          </a:cxn>
                        </a:cxnLst>
                        <a:rect l="0" t="0" r="r" b="b"/>
                        <a:pathLst>
                          <a:path w="5200" h="580">
                            <a:moveTo>
                              <a:pt x="5200" y="0"/>
                            </a:moveTo>
                            <a:cubicBezTo>
                              <a:pt x="4800" y="100"/>
                              <a:pt x="4363" y="70"/>
                              <a:pt x="3960" y="80"/>
                            </a:cubicBezTo>
                            <a:cubicBezTo>
                              <a:pt x="3733" y="137"/>
                              <a:pt x="3471" y="127"/>
                              <a:pt x="3240" y="140"/>
                            </a:cubicBezTo>
                            <a:cubicBezTo>
                              <a:pt x="3035" y="181"/>
                              <a:pt x="3174" y="156"/>
                              <a:pt x="2820" y="200"/>
                            </a:cubicBezTo>
                            <a:cubicBezTo>
                              <a:pt x="2641" y="222"/>
                              <a:pt x="2826" y="213"/>
                              <a:pt x="2680" y="240"/>
                            </a:cubicBezTo>
                            <a:cubicBezTo>
                              <a:pt x="2495" y="274"/>
                              <a:pt x="2307" y="297"/>
                              <a:pt x="2120" y="320"/>
                            </a:cubicBezTo>
                            <a:cubicBezTo>
                              <a:pt x="1903" y="392"/>
                              <a:pt x="2116" y="328"/>
                              <a:pt x="1580" y="360"/>
                            </a:cubicBezTo>
                            <a:cubicBezTo>
                              <a:pt x="1244" y="380"/>
                              <a:pt x="914" y="443"/>
                              <a:pt x="580" y="480"/>
                            </a:cubicBezTo>
                            <a:cubicBezTo>
                              <a:pt x="415" y="535"/>
                              <a:pt x="173" y="580"/>
                              <a:pt x="0" y="5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7140" name="Freeform 36"/>
                      <p:cNvSpPr>
                        <a:spLocks noChangeAspect="1"/>
                      </p:cNvSpPr>
                      <p:nvPr/>
                    </p:nvSpPr>
                    <p:spPr bwMode="auto">
                      <a:xfrm>
                        <a:off x="1341" y="5584"/>
                        <a:ext cx="7180" cy="540"/>
                      </a:xfrm>
                      <a:custGeom>
                        <a:avLst/>
                        <a:gdLst/>
                        <a:ahLst/>
                        <a:cxnLst>
                          <a:cxn ang="0">
                            <a:pos x="5200" y="0"/>
                          </a:cxn>
                          <a:cxn ang="0">
                            <a:pos x="3960" y="80"/>
                          </a:cxn>
                          <a:cxn ang="0">
                            <a:pos x="3240" y="140"/>
                          </a:cxn>
                          <a:cxn ang="0">
                            <a:pos x="2820" y="200"/>
                          </a:cxn>
                          <a:cxn ang="0">
                            <a:pos x="2680" y="240"/>
                          </a:cxn>
                          <a:cxn ang="0">
                            <a:pos x="2120" y="320"/>
                          </a:cxn>
                          <a:cxn ang="0">
                            <a:pos x="1580" y="360"/>
                          </a:cxn>
                          <a:cxn ang="0">
                            <a:pos x="580" y="480"/>
                          </a:cxn>
                          <a:cxn ang="0">
                            <a:pos x="0" y="580"/>
                          </a:cxn>
                        </a:cxnLst>
                        <a:rect l="0" t="0" r="r" b="b"/>
                        <a:pathLst>
                          <a:path w="5200" h="580">
                            <a:moveTo>
                              <a:pt x="5200" y="0"/>
                            </a:moveTo>
                            <a:cubicBezTo>
                              <a:pt x="4800" y="100"/>
                              <a:pt x="4363" y="70"/>
                              <a:pt x="3960" y="80"/>
                            </a:cubicBezTo>
                            <a:cubicBezTo>
                              <a:pt x="3733" y="137"/>
                              <a:pt x="3471" y="127"/>
                              <a:pt x="3240" y="140"/>
                            </a:cubicBezTo>
                            <a:cubicBezTo>
                              <a:pt x="3035" y="181"/>
                              <a:pt x="3174" y="156"/>
                              <a:pt x="2820" y="200"/>
                            </a:cubicBezTo>
                            <a:cubicBezTo>
                              <a:pt x="2641" y="222"/>
                              <a:pt x="2826" y="213"/>
                              <a:pt x="2680" y="240"/>
                            </a:cubicBezTo>
                            <a:cubicBezTo>
                              <a:pt x="2495" y="274"/>
                              <a:pt x="2307" y="297"/>
                              <a:pt x="2120" y="320"/>
                            </a:cubicBezTo>
                            <a:cubicBezTo>
                              <a:pt x="1903" y="392"/>
                              <a:pt x="2116" y="328"/>
                              <a:pt x="1580" y="360"/>
                            </a:cubicBezTo>
                            <a:cubicBezTo>
                              <a:pt x="1244" y="380"/>
                              <a:pt x="914" y="443"/>
                              <a:pt x="580" y="480"/>
                            </a:cubicBezTo>
                            <a:cubicBezTo>
                              <a:pt x="415" y="535"/>
                              <a:pt x="173" y="580"/>
                              <a:pt x="0" y="5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sp>
                <p:nvSpPr>
                  <p:cNvPr id="47141" name="Line 37"/>
                  <p:cNvSpPr>
                    <a:spLocks noChangeAspect="1" noChangeShapeType="1"/>
                  </p:cNvSpPr>
                  <p:nvPr/>
                </p:nvSpPr>
                <p:spPr bwMode="auto">
                  <a:xfrm flipH="1">
                    <a:off x="6741" y="6304"/>
                    <a:ext cx="2340" cy="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sz="1200"/>
                  </a:p>
                </p:txBody>
              </p:sp>
            </p:grpSp>
          </p:grpSp>
          <p:grpSp>
            <p:nvGrpSpPr>
              <p:cNvPr id="47142" name="Group 38"/>
              <p:cNvGrpSpPr>
                <a:grpSpLocks noChangeAspect="1"/>
              </p:cNvGrpSpPr>
              <p:nvPr/>
            </p:nvGrpSpPr>
            <p:grpSpPr bwMode="auto">
              <a:xfrm>
                <a:off x="1260" y="1980"/>
                <a:ext cx="9360" cy="4140"/>
                <a:chOff x="1260" y="1980"/>
                <a:chExt cx="9360" cy="4140"/>
              </a:xfrm>
            </p:grpSpPr>
            <p:sp>
              <p:nvSpPr>
                <p:cNvPr id="47143" name="Text Box 39"/>
                <p:cNvSpPr txBox="1">
                  <a:spLocks noChangeAspect="1" noChangeArrowheads="1"/>
                </p:cNvSpPr>
                <p:nvPr/>
              </p:nvSpPr>
              <p:spPr bwMode="auto">
                <a:xfrm>
                  <a:off x="7380" y="2160"/>
                  <a:ext cx="32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Πιεστικός οδηγός εισόδου</a:t>
                  </a:r>
                </a:p>
              </p:txBody>
            </p:sp>
            <p:sp>
              <p:nvSpPr>
                <p:cNvPr id="47144" name="Text Box 40"/>
                <p:cNvSpPr txBox="1">
                  <a:spLocks noChangeAspect="1" noChangeArrowheads="1"/>
                </p:cNvSpPr>
                <p:nvPr/>
              </p:nvSpPr>
              <p:spPr bwMode="auto">
                <a:xfrm>
                  <a:off x="2160" y="2160"/>
                  <a:ext cx="32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Πιεστικός οδηγός εξόδου</a:t>
                  </a:r>
                </a:p>
              </p:txBody>
            </p:sp>
            <p:sp>
              <p:nvSpPr>
                <p:cNvPr id="47145" name="Text Box 41"/>
                <p:cNvSpPr txBox="1">
                  <a:spLocks noChangeAspect="1" noChangeArrowheads="1"/>
                </p:cNvSpPr>
                <p:nvPr/>
              </p:nvSpPr>
              <p:spPr bwMode="auto">
                <a:xfrm>
                  <a:off x="7560" y="2700"/>
                  <a:ext cx="23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u="none" strike="noStrike" cap="none" normalizeH="0" baseline="0" smtClean="0">
                      <a:ln>
                        <a:noFill/>
                      </a:ln>
                      <a:solidFill>
                        <a:schemeClr val="tx1"/>
                      </a:solidFill>
                      <a:effectLst/>
                      <a:cs typeface="Arial" pitchFamily="34" charset="0"/>
                    </a:rPr>
                    <a:t>Προωθητήρας  εισόδου</a:t>
                  </a:r>
                </a:p>
              </p:txBody>
            </p:sp>
            <p:sp>
              <p:nvSpPr>
                <p:cNvPr id="47146" name="Text Box 42"/>
                <p:cNvSpPr txBox="1">
                  <a:spLocks noChangeAspect="1" noChangeArrowheads="1"/>
                </p:cNvSpPr>
                <p:nvPr/>
              </p:nvSpPr>
              <p:spPr bwMode="auto">
                <a:xfrm>
                  <a:off x="1260" y="2880"/>
                  <a:ext cx="23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u="none" strike="noStrike" cap="none" normalizeH="0" baseline="0" smtClean="0">
                      <a:ln>
                        <a:noFill/>
                      </a:ln>
                      <a:solidFill>
                        <a:schemeClr val="tx1"/>
                      </a:solidFill>
                      <a:effectLst/>
                      <a:cs typeface="Arial" pitchFamily="34" charset="0"/>
                    </a:rPr>
                    <a:t>Προωθητήρας εξόδου</a:t>
                  </a:r>
                </a:p>
              </p:txBody>
            </p:sp>
            <p:sp>
              <p:nvSpPr>
                <p:cNvPr id="47147" name="Text Box 43"/>
                <p:cNvSpPr txBox="1">
                  <a:spLocks noChangeAspect="1" noChangeArrowheads="1"/>
                </p:cNvSpPr>
                <p:nvPr/>
              </p:nvSpPr>
              <p:spPr bwMode="auto">
                <a:xfrm>
                  <a:off x="4320" y="1980"/>
                  <a:ext cx="25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Κεφαλή πλανίσματος</a:t>
                  </a:r>
                </a:p>
              </p:txBody>
            </p:sp>
            <p:sp>
              <p:nvSpPr>
                <p:cNvPr id="47148" name="Text Box 44"/>
                <p:cNvSpPr txBox="1">
                  <a:spLocks noChangeAspect="1" noChangeArrowheads="1"/>
                </p:cNvSpPr>
                <p:nvPr/>
              </p:nvSpPr>
              <p:spPr bwMode="auto">
                <a:xfrm>
                  <a:off x="1800" y="5400"/>
                  <a:ext cx="23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Κύλινδρος μείωσης τριβών</a:t>
                  </a:r>
                </a:p>
              </p:txBody>
            </p:sp>
            <p:sp>
              <p:nvSpPr>
                <p:cNvPr id="47149" name="Text Box 45"/>
                <p:cNvSpPr txBox="1">
                  <a:spLocks noChangeAspect="1" noChangeArrowheads="1"/>
                </p:cNvSpPr>
                <p:nvPr/>
              </p:nvSpPr>
              <p:spPr bwMode="auto">
                <a:xfrm>
                  <a:off x="6660" y="5400"/>
                  <a:ext cx="23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solidFill>
                        <a:schemeClr val="tx1"/>
                      </a:solidFill>
                      <a:effectLst/>
                      <a:cs typeface="Arial" pitchFamily="34" charset="0"/>
                    </a:rPr>
                    <a:t>Κύλινδρος μείωσης τριβών</a:t>
                  </a:r>
                </a:p>
              </p:txBody>
            </p:sp>
            <p:sp>
              <p:nvSpPr>
                <p:cNvPr id="47150" name="Line 46"/>
                <p:cNvSpPr>
                  <a:spLocks noChangeAspect="1" noChangeShapeType="1"/>
                </p:cNvSpPr>
                <p:nvPr/>
              </p:nvSpPr>
              <p:spPr bwMode="auto">
                <a:xfrm flipV="1">
                  <a:off x="2877" y="504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1" name="Line 47"/>
                <p:cNvSpPr>
                  <a:spLocks noChangeAspect="1" noChangeShapeType="1"/>
                </p:cNvSpPr>
                <p:nvPr/>
              </p:nvSpPr>
              <p:spPr bwMode="auto">
                <a:xfrm flipV="1">
                  <a:off x="7380" y="504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2" name="Line 48"/>
                <p:cNvSpPr>
                  <a:spLocks noChangeAspect="1" noChangeShapeType="1"/>
                </p:cNvSpPr>
                <p:nvPr/>
              </p:nvSpPr>
              <p:spPr bwMode="auto">
                <a:xfrm>
                  <a:off x="2700" y="3417"/>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3" name="Line 49"/>
                <p:cNvSpPr>
                  <a:spLocks noChangeAspect="1" noChangeShapeType="1"/>
                </p:cNvSpPr>
                <p:nvPr/>
              </p:nvSpPr>
              <p:spPr bwMode="auto">
                <a:xfrm>
                  <a:off x="3600" y="2706"/>
                  <a:ext cx="717" cy="717"/>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4" name="Line 50"/>
                <p:cNvSpPr>
                  <a:spLocks noChangeAspect="1" noChangeShapeType="1"/>
                </p:cNvSpPr>
                <p:nvPr/>
              </p:nvSpPr>
              <p:spPr bwMode="auto">
                <a:xfrm flipH="1">
                  <a:off x="7020" y="2340"/>
                  <a:ext cx="36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5" name="Line 51"/>
                <p:cNvSpPr>
                  <a:spLocks noChangeAspect="1" noChangeShapeType="1"/>
                </p:cNvSpPr>
                <p:nvPr/>
              </p:nvSpPr>
              <p:spPr bwMode="auto">
                <a:xfrm flipH="1">
                  <a:off x="5580" y="2340"/>
                  <a:ext cx="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7156" name="Line 52"/>
                <p:cNvSpPr>
                  <a:spLocks noChangeAspect="1" noChangeShapeType="1"/>
                </p:cNvSpPr>
                <p:nvPr/>
              </p:nvSpPr>
              <p:spPr bwMode="auto">
                <a:xfrm flipH="1">
                  <a:off x="7740" y="3060"/>
                  <a:ext cx="1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grpSp>
        </p:grpSp>
        <p:sp>
          <p:nvSpPr>
            <p:cNvPr id="47157" name="Rectangle 53"/>
            <p:cNvSpPr>
              <a:spLocks noChangeAspect="1" noChangeArrowheads="1"/>
            </p:cNvSpPr>
            <p:nvPr/>
          </p:nvSpPr>
          <p:spPr bwMode="auto">
            <a:xfrm>
              <a:off x="1440" y="1800"/>
              <a:ext cx="8460" cy="46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grpSp>
      <p:sp>
        <p:nvSpPr>
          <p:cNvPr id="47158" name="Rectangle 54"/>
          <p:cNvSpPr>
            <a:spLocks noChangeArrowheads="1"/>
          </p:cNvSpPr>
          <p:nvPr/>
        </p:nvSpPr>
        <p:spPr bwMode="auto">
          <a:xfrm>
            <a:off x="387926" y="1468238"/>
            <a:ext cx="110282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χειριστής ανεβοκατεβάζει την τράπεζα εργασίας στη σωστή θέση και τοποθετεί την πλανισμένη επιφάνεια του ξυλοτεμαχίου στην τράπεζα εργασίας. Τα ράουλα προώθησης θα ‘</a:t>
            </a:r>
            <a:r>
              <a:rPr kumimoji="0" lang="el-GR" sz="2000" i="1" u="none" strike="noStrike" cap="none" normalizeH="0" baseline="0" dirty="0" smtClean="0">
                <a:ln>
                  <a:noFill/>
                </a:ln>
                <a:solidFill>
                  <a:schemeClr val="tx1"/>
                </a:solidFill>
                <a:effectLst/>
                <a:ea typeface="Times New Roman" pitchFamily="18" charset="0"/>
                <a:cs typeface="Arial" pitchFamily="34" charset="0"/>
              </a:rPr>
              <a:t>αρπάξουν’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ξυλοτεμάχιο και θα το προωθήσουν προς την έξοδο του μηχανήματος. </a:t>
            </a:r>
            <a:endParaRPr kumimoji="0" lang="el-GR" sz="3200" i="0" u="none" strike="noStrike" cap="none" normalizeH="0" baseline="0" dirty="0" smtClean="0">
              <a:ln>
                <a:noFill/>
              </a:ln>
              <a:solidFill>
                <a:schemeClr val="tx1"/>
              </a:solidFill>
              <a:effectLst/>
              <a:cs typeface="Arial" pitchFamily="34" charset="0"/>
            </a:endParaRPr>
          </a:p>
        </p:txBody>
      </p:sp>
      <p:sp>
        <p:nvSpPr>
          <p:cNvPr id="55"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Ξεχονδριστήρας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6"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7" name="56 - Ορθογώνιο"/>
          <p:cNvSpPr/>
          <p:nvPr/>
        </p:nvSpPr>
        <p:spPr>
          <a:xfrm>
            <a:off x="5108855" y="851654"/>
            <a:ext cx="177927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Κατεργασία</a:t>
            </a:r>
            <a:endParaRPr lang="el-GR" sz="2000" i="1" dirty="0" smtClean="0">
              <a:cs typeface="Arial" pitchFamily="34" charset="0"/>
            </a:endParaRPr>
          </a:p>
        </p:txBody>
      </p:sp>
      <p:pic>
        <p:nvPicPr>
          <p:cNvPr id="47159" name="Picture 55" descr="MVC-003F"/>
          <p:cNvPicPr>
            <a:picLocks noChangeAspect="1" noChangeArrowheads="1"/>
          </p:cNvPicPr>
          <p:nvPr/>
        </p:nvPicPr>
        <p:blipFill>
          <a:blip r:embed="rId3" cstate="print"/>
          <a:srcRect/>
          <a:stretch>
            <a:fillRect/>
          </a:stretch>
        </p:blipFill>
        <p:spPr bwMode="auto">
          <a:xfrm>
            <a:off x="7499828" y="2757056"/>
            <a:ext cx="4199760" cy="3172690"/>
          </a:xfrm>
          <a:prstGeom prst="rect">
            <a:avLst/>
          </a:prstGeom>
          <a:noFill/>
          <a:ln w="9525">
            <a:noFill/>
            <a:miter lim="800000"/>
            <a:headEnd/>
            <a:tailEnd/>
          </a:ln>
        </p:spPr>
      </p:pic>
      <p:sp>
        <p:nvSpPr>
          <p:cNvPr id="47160" name="Rectangle 56"/>
          <p:cNvSpPr>
            <a:spLocks noChangeArrowheads="1"/>
          </p:cNvSpPr>
          <p:nvPr/>
        </p:nvSpPr>
        <p:spPr bwMode="auto">
          <a:xfrm>
            <a:off x="7730836" y="6150114"/>
            <a:ext cx="394854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Κατεργασία ξυλοτεμαχίου με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ξεχονδριστήρα</a:t>
            </a:r>
            <a:endParaRPr kumimoji="0" lang="el-GR" sz="3200" b="0" u="none" strike="noStrike" cap="none" normalizeH="0" baseline="0" dirty="0" smtClean="0">
              <a:ln>
                <a:noFill/>
              </a:ln>
              <a:solidFill>
                <a:schemeClr val="tx1"/>
              </a:solidFill>
              <a:effectLst/>
              <a:cs typeface="Arial" pitchFamily="34" charset="0"/>
            </a:endParaRPr>
          </a:p>
        </p:txBody>
      </p:sp>
      <p:sp>
        <p:nvSpPr>
          <p:cNvPr id="60" name="59 - Ορθογώνιο"/>
          <p:cNvSpPr/>
          <p:nvPr/>
        </p:nvSpPr>
        <p:spPr>
          <a:xfrm>
            <a:off x="7477549" y="587458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61" name="60 - Ορθογώνιο"/>
          <p:cNvSpPr/>
          <p:nvPr/>
        </p:nvSpPr>
        <p:spPr>
          <a:xfrm>
            <a:off x="2006077" y="6239286"/>
            <a:ext cx="3561103" cy="369332"/>
          </a:xfrm>
          <a:prstGeom prst="rect">
            <a:avLst/>
          </a:prstGeom>
        </p:spPr>
        <p:txBody>
          <a:bodyPr wrap="none">
            <a:spAutoFit/>
          </a:bodyPr>
          <a:lstStyle/>
          <a:p>
            <a:r>
              <a:rPr lang="el-GR" dirty="0" smtClean="0"/>
              <a:t>Τρόπος λειτουργίας </a:t>
            </a:r>
            <a:r>
              <a:rPr lang="el-GR" dirty="0" err="1" smtClean="0"/>
              <a:t>ξεχονδριστήρα</a:t>
            </a:r>
            <a:endParaRPr lang="el-GR" dirty="0"/>
          </a:p>
        </p:txBody>
      </p:sp>
      <p:sp>
        <p:nvSpPr>
          <p:cNvPr id="62" name="61 - Ορθογώνιο"/>
          <p:cNvSpPr/>
          <p:nvPr/>
        </p:nvSpPr>
        <p:spPr>
          <a:xfrm>
            <a:off x="758095" y="588843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7" name="Rectangle 13"/>
          <p:cNvSpPr>
            <a:spLocks noChangeArrowheads="1"/>
          </p:cNvSpPr>
          <p:nvPr/>
        </p:nvSpPr>
        <p:spPr bwMode="auto">
          <a:xfrm>
            <a:off x="354842" y="1458964"/>
            <a:ext cx="70346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Για την ασφαλή χρήση του </a:t>
            </a:r>
            <a:r>
              <a:rPr kumimoji="0" lang="el-GR" sz="2000" b="1" i="0" u="none" strike="noStrike" cap="none" normalizeH="0" baseline="0" dirty="0" err="1" smtClean="0">
                <a:ln>
                  <a:noFill/>
                </a:ln>
                <a:solidFill>
                  <a:schemeClr val="tx1"/>
                </a:solidFill>
                <a:effectLst/>
                <a:ea typeface="Times New Roman" pitchFamily="18" charset="0"/>
                <a:cs typeface="Arial" pitchFamily="34" charset="0"/>
              </a:rPr>
              <a:t>ξεχονδριστήρα</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 θα πρέπει:</a:t>
            </a:r>
            <a:endParaRPr kumimoji="0" lang="el-GR" sz="2000" b="1"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κατεργαζόμαστε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με μεγάλο μήκος. Εάν τα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έχουν μικρό μήκος, τα τροφοδοτούμε συνεχόμενα το ένα πίσω από το άλλο. Για την προώθηση του τελευταίου χρησιμοποιούμε ένα επιπλέον με μεγάλο μήκος.</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μη χρησιμοποιούμε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με διαφορετικό πάχος, εκτός εάν 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ξεχονδριστήρας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διαθέτει αρθρωτό κύλινδρο προώθησης.</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ύψος κατεργασίας να μην υπερβαίνει τα 3</a:t>
            </a:r>
            <a:r>
              <a:rPr kumimoji="0" lang="en-US" sz="2000" i="0" u="none" strike="noStrike" cap="none" normalizeH="0" baseline="0" dirty="0" smtClean="0">
                <a:ln>
                  <a:noFill/>
                </a:ln>
                <a:solidFill>
                  <a:schemeClr val="tx1"/>
                </a:solidFill>
                <a:effectLst/>
                <a:ea typeface="Times New Roman" pitchFamily="18" charset="0"/>
                <a:cs typeface="Arial" pitchFamily="34" charset="0"/>
              </a:rPr>
              <a:t>mm</a:t>
            </a:r>
            <a:r>
              <a:rPr kumimoji="0" lang="el-GR" sz="2000" i="0" u="none" strike="noStrike" cap="none" normalizeH="0" baseline="0" dirty="0" smtClean="0">
                <a:ln>
                  <a:noFill/>
                </a:ln>
                <a:solidFill>
                  <a:schemeClr val="tx1"/>
                </a:solidFill>
                <a:effectLst/>
                <a:ea typeface="Times New Roman" pitchFamily="18" charset="0"/>
                <a:cs typeface="Arial" pitchFamily="34" charset="0"/>
              </a:rPr>
              <a:t>.</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μην περνάμε τα χέρια μας μέσα στο μηχάνημα.</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Σε περίπτωση που η κατεργασία δεν εξελίσσεται κανονικά, πρώτα να διακόπτουμε τη λειτουργία του μηχανήματος και μετά να κατεβάζουμε την τράπεζα εργασίας για να απομακρύνουμε το ξυλοτεμάχιο.</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Να ελέγχουμε ώστε η επικίνδυνη περιοχή του μηχανήματος να είναι ελεύθερη, με εξαίρεση την παρουσία του χειριστή.   </a:t>
            </a:r>
            <a:endParaRPr kumimoji="0" lang="el-GR" sz="2000" i="0" u="none" strike="noStrike" cap="none" normalizeH="0" baseline="0" dirty="0" smtClean="0">
              <a:ln>
                <a:noFill/>
              </a:ln>
              <a:solidFill>
                <a:schemeClr val="tx1"/>
              </a:solidFill>
              <a:effectLst/>
              <a:cs typeface="Arial" pitchFamily="34" charset="0"/>
            </a:endParaRPr>
          </a:p>
        </p:txBody>
      </p:sp>
      <p:grpSp>
        <p:nvGrpSpPr>
          <p:cNvPr id="52225" name="Group 1"/>
          <p:cNvGrpSpPr>
            <a:grpSpLocks/>
          </p:cNvGrpSpPr>
          <p:nvPr/>
        </p:nvGrpSpPr>
        <p:grpSpPr bwMode="auto">
          <a:xfrm>
            <a:off x="7488382" y="2303319"/>
            <a:ext cx="4135582" cy="2531917"/>
            <a:chOff x="3240" y="4283"/>
            <a:chExt cx="4140" cy="2457"/>
          </a:xfrm>
        </p:grpSpPr>
        <p:sp>
          <p:nvSpPr>
            <p:cNvPr id="52236" name="Rectangle 12"/>
            <p:cNvSpPr>
              <a:spLocks noChangeAspect="1" noChangeArrowheads="1"/>
            </p:cNvSpPr>
            <p:nvPr/>
          </p:nvSpPr>
          <p:spPr bwMode="auto">
            <a:xfrm>
              <a:off x="3448" y="6038"/>
              <a:ext cx="485" cy="221"/>
            </a:xfrm>
            <a:prstGeom prst="rect">
              <a:avLst/>
            </a:prstGeom>
            <a:solidFill>
              <a:srgbClr val="EAEAEA"/>
            </a:solidFill>
            <a:ln w="9525">
              <a:solidFill>
                <a:srgbClr val="333333"/>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35" name="Text Box 11"/>
            <p:cNvSpPr txBox="1">
              <a:spLocks noChangeAspect="1" noChangeArrowheads="1"/>
            </p:cNvSpPr>
            <p:nvPr/>
          </p:nvSpPr>
          <p:spPr bwMode="auto">
            <a:xfrm>
              <a:off x="4069" y="6038"/>
              <a:ext cx="1653" cy="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u="none" strike="noStrike" cap="none" normalizeH="0" baseline="0" smtClean="0">
                  <a:ln>
                    <a:noFill/>
                  </a:ln>
                  <a:solidFill>
                    <a:schemeClr val="tx1"/>
                  </a:solidFill>
                  <a:effectLst/>
                  <a:ea typeface="Times New Roman" pitchFamily="18" charset="0"/>
                  <a:cs typeface="Arial" pitchFamily="34" charset="0"/>
                </a:rPr>
                <a:t>Επικίνδυνη περιοχή</a:t>
              </a:r>
              <a:endParaRPr kumimoji="0" lang="el-GR" sz="1400" b="0" u="none" strike="noStrike" cap="none" normalizeH="0" baseline="0" smtClean="0">
                <a:ln>
                  <a:noFill/>
                </a:ln>
                <a:solidFill>
                  <a:schemeClr val="tx1"/>
                </a:solidFill>
                <a:effectLst/>
                <a:cs typeface="Arial" pitchFamily="34" charset="0"/>
              </a:endParaRPr>
            </a:p>
          </p:txBody>
        </p:sp>
        <p:sp>
          <p:nvSpPr>
            <p:cNvPr id="52234" name="Oval 10"/>
            <p:cNvSpPr>
              <a:spLocks noChangeAspect="1" noChangeArrowheads="1"/>
            </p:cNvSpPr>
            <p:nvPr/>
          </p:nvSpPr>
          <p:spPr bwMode="auto">
            <a:xfrm>
              <a:off x="3551" y="6389"/>
              <a:ext cx="196" cy="222"/>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33" name="Text Box 9"/>
            <p:cNvSpPr txBox="1">
              <a:spLocks noChangeAspect="1" noChangeArrowheads="1"/>
            </p:cNvSpPr>
            <p:nvPr/>
          </p:nvSpPr>
          <p:spPr bwMode="auto">
            <a:xfrm>
              <a:off x="3965" y="6389"/>
              <a:ext cx="1653" cy="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u="none" strike="noStrike" cap="none" normalizeH="0" baseline="0" smtClean="0">
                  <a:ln>
                    <a:noFill/>
                  </a:ln>
                  <a:solidFill>
                    <a:schemeClr val="tx1"/>
                  </a:solidFill>
                  <a:effectLst/>
                  <a:cs typeface="Times New Roman" pitchFamily="18" charset="0"/>
                </a:rPr>
                <a:t>Θέση χειριστή</a:t>
              </a:r>
              <a:endParaRPr kumimoji="0" lang="el-GR" sz="1400" b="1" u="none" strike="noStrike" cap="none" normalizeH="0" baseline="0" smtClean="0">
                <a:ln>
                  <a:noFill/>
                </a:ln>
                <a:solidFill>
                  <a:schemeClr val="tx1"/>
                </a:solidFill>
                <a:effectLs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u="none" strike="noStrike" cap="none" normalizeH="0" baseline="0" smtClean="0">
                <a:ln>
                  <a:noFill/>
                </a:ln>
                <a:solidFill>
                  <a:schemeClr val="tx1"/>
                </a:solidFill>
                <a:effectLst/>
                <a:cs typeface="Arial" pitchFamily="34" charset="0"/>
              </a:endParaRPr>
            </a:p>
          </p:txBody>
        </p:sp>
        <p:sp>
          <p:nvSpPr>
            <p:cNvPr id="52232" name="Rectangle 8"/>
            <p:cNvSpPr>
              <a:spLocks noChangeAspect="1" noChangeArrowheads="1"/>
            </p:cNvSpPr>
            <p:nvPr/>
          </p:nvSpPr>
          <p:spPr bwMode="auto">
            <a:xfrm>
              <a:off x="4379" y="4400"/>
              <a:ext cx="1760" cy="15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31" name="Rectangle 7"/>
            <p:cNvSpPr>
              <a:spLocks noChangeAspect="1" noChangeArrowheads="1"/>
            </p:cNvSpPr>
            <p:nvPr/>
          </p:nvSpPr>
          <p:spPr bwMode="auto">
            <a:xfrm>
              <a:off x="3344" y="4517"/>
              <a:ext cx="1035" cy="1287"/>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30" name="Oval 6"/>
            <p:cNvSpPr>
              <a:spLocks noChangeAspect="1" noChangeArrowheads="1"/>
            </p:cNvSpPr>
            <p:nvPr/>
          </p:nvSpPr>
          <p:spPr bwMode="auto">
            <a:xfrm>
              <a:off x="3420" y="4680"/>
              <a:ext cx="518" cy="415"/>
            </a:xfrm>
            <a:prstGeom prst="ellips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29" name="Rectangle 5"/>
            <p:cNvSpPr>
              <a:spLocks noChangeAspect="1" noChangeArrowheads="1"/>
            </p:cNvSpPr>
            <p:nvPr/>
          </p:nvSpPr>
          <p:spPr bwMode="auto">
            <a:xfrm>
              <a:off x="4172" y="5102"/>
              <a:ext cx="207" cy="2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28" name="Rectangle 4"/>
            <p:cNvSpPr>
              <a:spLocks noChangeAspect="1" noChangeArrowheads="1"/>
            </p:cNvSpPr>
            <p:nvPr/>
          </p:nvSpPr>
          <p:spPr bwMode="auto">
            <a:xfrm>
              <a:off x="6139" y="5102"/>
              <a:ext cx="1138" cy="2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52227" name="Line 3"/>
            <p:cNvSpPr>
              <a:spLocks noChangeAspect="1" noChangeShapeType="1"/>
            </p:cNvSpPr>
            <p:nvPr/>
          </p:nvSpPr>
          <p:spPr bwMode="auto">
            <a:xfrm>
              <a:off x="6449" y="5219"/>
              <a:ext cx="518"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52226" name="Rectangle 2"/>
            <p:cNvSpPr>
              <a:spLocks noChangeAspect="1" noChangeArrowheads="1"/>
            </p:cNvSpPr>
            <p:nvPr/>
          </p:nvSpPr>
          <p:spPr bwMode="auto">
            <a:xfrm>
              <a:off x="3240" y="4283"/>
              <a:ext cx="4140" cy="245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52240" name="Rectangle 16"/>
          <p:cNvSpPr>
            <a:spLocks noChangeArrowheads="1"/>
          </p:cNvSpPr>
          <p:nvPr/>
        </p:nvSpPr>
        <p:spPr bwMode="auto">
          <a:xfrm>
            <a:off x="7604905" y="5332767"/>
            <a:ext cx="397625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Επικίνδυνη περιοχή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ξεχονδριστήρα</a:t>
            </a:r>
            <a:endParaRPr kumimoji="0" lang="el-GR" sz="2000" b="0" u="none" strike="noStrike" cap="none" normalizeH="0" baseline="0" dirty="0" smtClean="0">
              <a:ln>
                <a:noFill/>
              </a:ln>
              <a:solidFill>
                <a:schemeClr val="tx1"/>
              </a:solidFill>
              <a:effectLst/>
              <a:cs typeface="Arial" pitchFamily="34" charset="0"/>
            </a:endParaRPr>
          </a:p>
        </p:txBody>
      </p:sp>
      <p:sp>
        <p:nvSpPr>
          <p:cNvPr id="16"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Ξεχονδριστήρας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17" name="16 - Ορθογώνιο"/>
          <p:cNvSpPr/>
          <p:nvPr/>
        </p:nvSpPr>
        <p:spPr>
          <a:xfrm>
            <a:off x="4607507"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cxnSp>
        <p:nvCxnSpPr>
          <p:cNvPr id="18"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7505258" y="480778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Ραμποτέζα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6322" name="Text Box 2"/>
          <p:cNvSpPr txBox="1">
            <a:spLocks noChangeArrowheads="1"/>
          </p:cNvSpPr>
          <p:nvPr/>
        </p:nvSpPr>
        <p:spPr bwMode="auto">
          <a:xfrm>
            <a:off x="7869382" y="3713018"/>
            <a:ext cx="2255838" cy="161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56323"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6324" name="Rectangle 4"/>
          <p:cNvSpPr>
            <a:spLocks noChangeArrowheads="1"/>
          </p:cNvSpPr>
          <p:nvPr/>
        </p:nvSpPr>
        <p:spPr bwMode="auto">
          <a:xfrm>
            <a:off x="498762" y="1125516"/>
            <a:ext cx="1108363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cs typeface="Arial" pitchFamily="34" charset="0"/>
              </a:rPr>
              <a:t>Οι </a:t>
            </a:r>
            <a:r>
              <a:rPr kumimoji="0" lang="el-GR" sz="2000" i="0" u="none" strike="noStrike" cap="none" normalizeH="0" baseline="0" dirty="0" err="1" smtClean="0">
                <a:ln>
                  <a:noFill/>
                </a:ln>
                <a:solidFill>
                  <a:schemeClr val="tx1"/>
                </a:solidFill>
                <a:effectLst/>
                <a:cs typeface="Arial" pitchFamily="34" charset="0"/>
              </a:rPr>
              <a:t>ραμποτέζες</a:t>
            </a:r>
            <a:r>
              <a:rPr kumimoji="0" lang="el-GR" sz="2000" i="0" u="none" strike="noStrike" cap="none" normalizeH="0" baseline="0" dirty="0" smtClean="0">
                <a:ln>
                  <a:noFill/>
                </a:ln>
                <a:solidFill>
                  <a:schemeClr val="tx1"/>
                </a:solidFill>
                <a:effectLst/>
                <a:cs typeface="Arial" pitchFamily="34" charset="0"/>
              </a:rPr>
              <a:t> χρησιμοποιούνται για την ολόπλευρη μορφοποίηση πριστής ξυλείας. Με ένα πέρασμα της ξυλείας από το μηχάνημα, μορφοποιούνται οι </a:t>
            </a:r>
            <a:r>
              <a:rPr kumimoji="0" lang="el-GR" sz="2000" i="0" u="none" strike="noStrike" cap="none" normalizeH="0" baseline="0" dirty="0" err="1" smtClean="0">
                <a:ln>
                  <a:noFill/>
                </a:ln>
                <a:solidFill>
                  <a:schemeClr val="tx1"/>
                </a:solidFill>
                <a:effectLst/>
                <a:cs typeface="Arial" pitchFamily="34" charset="0"/>
              </a:rPr>
              <a:t>εφαπτομενικές</a:t>
            </a:r>
            <a:r>
              <a:rPr kumimoji="0" lang="el-GR" sz="2000" i="0" u="none" strike="noStrike" cap="none" normalizeH="0" baseline="0" dirty="0" smtClean="0">
                <a:ln>
                  <a:noFill/>
                </a:ln>
                <a:solidFill>
                  <a:schemeClr val="tx1"/>
                </a:solidFill>
                <a:effectLst/>
                <a:cs typeface="Arial" pitchFamily="34" charset="0"/>
              </a:rPr>
              <a:t> και ακτινικές επιφάνειές του. Οι </a:t>
            </a:r>
            <a:r>
              <a:rPr kumimoji="0" lang="el-GR" sz="2000" i="0" u="none" strike="noStrike" cap="none" normalizeH="0" baseline="0" dirty="0" err="1" smtClean="0">
                <a:ln>
                  <a:noFill/>
                </a:ln>
                <a:solidFill>
                  <a:schemeClr val="tx1"/>
                </a:solidFill>
                <a:effectLst/>
                <a:cs typeface="Arial" pitchFamily="34" charset="0"/>
              </a:rPr>
              <a:t>ραμποτέζες</a:t>
            </a:r>
            <a:r>
              <a:rPr kumimoji="0" lang="el-GR" sz="2000" i="0" u="none" strike="noStrike" cap="none" normalizeH="0" baseline="0" dirty="0" smtClean="0">
                <a:ln>
                  <a:noFill/>
                </a:ln>
                <a:solidFill>
                  <a:schemeClr val="tx1"/>
                </a:solidFill>
                <a:effectLst/>
                <a:cs typeface="Arial" pitchFamily="34" charset="0"/>
              </a:rPr>
              <a:t> είναι μηχανήματα παραγωγής και αντικαθιστούν την πλάνη και τον </a:t>
            </a:r>
            <a:r>
              <a:rPr kumimoji="0" lang="el-GR" sz="2000" i="0" u="none" strike="noStrike" cap="none" normalizeH="0" baseline="0" dirty="0" err="1" smtClean="0">
                <a:ln>
                  <a:noFill/>
                </a:ln>
                <a:solidFill>
                  <a:schemeClr val="tx1"/>
                </a:solidFill>
                <a:effectLst/>
                <a:cs typeface="Arial" pitchFamily="34" charset="0"/>
              </a:rPr>
              <a:t>ξεχονδριστήρα</a:t>
            </a:r>
            <a:r>
              <a:rPr kumimoji="0" lang="el-GR" sz="2000" i="0" u="none" strike="noStrike" cap="none" normalizeH="0" baseline="0" dirty="0" smtClean="0">
                <a:ln>
                  <a:noFill/>
                </a:ln>
                <a:solidFill>
                  <a:schemeClr val="tx1"/>
                </a:solidFill>
                <a:effectLst/>
                <a:cs typeface="Arial" pitchFamily="34" charset="0"/>
              </a:rPr>
              <a:t> που είναι κατάλληλα για μικρά</a:t>
            </a:r>
            <a:r>
              <a:rPr kumimoji="0" lang="el-GR" sz="2000" i="0" u="none" strike="noStrike" cap="none" normalizeH="0" dirty="0" smtClean="0">
                <a:ln>
                  <a:noFill/>
                </a:ln>
                <a:solidFill>
                  <a:schemeClr val="tx1"/>
                </a:solidFill>
                <a:effectLst/>
                <a:cs typeface="Arial" pitchFamily="34" charset="0"/>
              </a:rPr>
              <a:t> επιπλοποιεία.</a:t>
            </a:r>
            <a:r>
              <a:rPr kumimoji="0" lang="el-GR" sz="2000" i="0" u="none" strike="noStrike" cap="none" normalizeH="0" baseline="0" dirty="0" smtClean="0">
                <a:ln>
                  <a:noFill/>
                </a:ln>
                <a:solidFill>
                  <a:schemeClr val="tx1"/>
                </a:solidFill>
                <a:effectLst/>
                <a:cs typeface="Arial" pitchFamily="34" charset="0"/>
              </a:rPr>
              <a:t> </a:t>
            </a:r>
          </a:p>
        </p:txBody>
      </p:sp>
      <p:pic>
        <p:nvPicPr>
          <p:cNvPr id="8" name="3 - Εικόνα" descr="Front view of the WEINIG Powermat 600"/>
          <p:cNvPicPr>
            <a:picLocks noChangeAspect="1" noChangeArrowheads="1"/>
          </p:cNvPicPr>
          <p:nvPr/>
        </p:nvPicPr>
        <p:blipFill>
          <a:blip r:embed="rId3" cstate="print"/>
          <a:srcRect l="6061" t="9677" r="9091" b="16129"/>
          <a:stretch>
            <a:fillRect/>
          </a:stretch>
        </p:blipFill>
        <p:spPr bwMode="auto">
          <a:xfrm>
            <a:off x="3028084" y="2486459"/>
            <a:ext cx="7215188" cy="3214687"/>
          </a:xfrm>
          <a:prstGeom prst="rect">
            <a:avLst/>
          </a:prstGeom>
          <a:noFill/>
          <a:ln w="9525">
            <a:noFill/>
            <a:miter lim="800000"/>
            <a:headEnd/>
            <a:tailEnd/>
          </a:ln>
        </p:spPr>
      </p:pic>
      <p:sp>
        <p:nvSpPr>
          <p:cNvPr id="9" name="8 - Ορθογώνιο"/>
          <p:cNvSpPr/>
          <p:nvPr/>
        </p:nvSpPr>
        <p:spPr>
          <a:xfrm>
            <a:off x="3030240" y="5694474"/>
            <a:ext cx="1297150" cy="307777"/>
          </a:xfrm>
          <a:prstGeom prst="rect">
            <a:avLst/>
          </a:prstGeom>
        </p:spPr>
        <p:txBody>
          <a:bodyPr wrap="none">
            <a:spAutoFit/>
          </a:bodyPr>
          <a:lstStyle/>
          <a:p>
            <a:r>
              <a:rPr lang="el-GR" sz="1400" dirty="0" smtClean="0"/>
              <a:t>ΠΗΓΗ: </a:t>
            </a:r>
            <a:r>
              <a:rPr lang="en-US" sz="1400" dirty="0" smtClean="0"/>
              <a:t>WEINIG</a:t>
            </a:r>
            <a:endParaRPr lang="el-GR" sz="1400" dirty="0"/>
          </a:p>
        </p:txBody>
      </p:sp>
      <p:sp>
        <p:nvSpPr>
          <p:cNvPr id="10" name="Rectangle 16"/>
          <p:cNvSpPr>
            <a:spLocks noChangeArrowheads="1"/>
          </p:cNvSpPr>
          <p:nvPr/>
        </p:nvSpPr>
        <p:spPr bwMode="auto">
          <a:xfrm>
            <a:off x="4142508" y="6082981"/>
            <a:ext cx="397625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err="1" smtClean="0">
                <a:ea typeface="Times New Roman" pitchFamily="18" charset="0"/>
                <a:cs typeface="Arial" pitchFamily="34" charset="0"/>
              </a:rPr>
              <a:t>Ραμποτέζα</a:t>
            </a:r>
            <a:endParaRPr kumimoji="0" lang="el-GR" sz="20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Ραμποτέζα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360137" y="851654"/>
            <a:ext cx="1031051"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Τύποι</a:t>
            </a:r>
            <a:endParaRPr lang="el-GR" sz="2000" i="1" dirty="0" smtClean="0">
              <a:cs typeface="Arial" pitchFamily="34" charset="0"/>
            </a:endParaRPr>
          </a:p>
        </p:txBody>
      </p:sp>
      <p:sp>
        <p:nvSpPr>
          <p:cNvPr id="5" name="4 - Ορθογώνιο"/>
          <p:cNvSpPr/>
          <p:nvPr/>
        </p:nvSpPr>
        <p:spPr>
          <a:xfrm>
            <a:off x="649065" y="1564130"/>
            <a:ext cx="10746816" cy="1323439"/>
          </a:xfrm>
          <a:prstGeom prst="rect">
            <a:avLst/>
          </a:prstGeom>
        </p:spPr>
        <p:txBody>
          <a:bodyPr wrap="square">
            <a:spAutoFit/>
          </a:bodyPr>
          <a:lstStyle/>
          <a:p>
            <a:pPr lvl="0" algn="just" fontAlgn="base">
              <a:spcBef>
                <a:spcPct val="0"/>
              </a:spcBef>
              <a:spcAft>
                <a:spcPct val="0"/>
              </a:spcAft>
            </a:pPr>
            <a:r>
              <a:rPr lang="el-GR" sz="2000" dirty="0" smtClean="0">
                <a:ea typeface="Times New Roman" pitchFamily="18" charset="0"/>
                <a:cs typeface="Arial" pitchFamily="34" charset="0"/>
              </a:rPr>
              <a:t>Οι </a:t>
            </a:r>
            <a:r>
              <a:rPr lang="el-GR" sz="2000" dirty="0" err="1" smtClean="0">
                <a:ea typeface="Times New Roman" pitchFamily="18" charset="0"/>
                <a:cs typeface="Arial" pitchFamily="34" charset="0"/>
              </a:rPr>
              <a:t>ραμποτέζες</a:t>
            </a:r>
            <a:r>
              <a:rPr lang="el-GR" sz="2000" dirty="0" smtClean="0">
                <a:ea typeface="Times New Roman" pitchFamily="18" charset="0"/>
                <a:cs typeface="Arial" pitchFamily="34" charset="0"/>
              </a:rPr>
              <a:t> διακρίνονται ανάλογα με τον αριθμό των κεφαλών κατεργασίας που φέρουν. Ο ελάχιστος αριθμός κεφαλών που μπορεί να φέρουν είναι τέσσερις. Πέρα από τις </a:t>
            </a:r>
            <a:r>
              <a:rPr lang="el-GR" sz="2000" dirty="0" err="1" smtClean="0">
                <a:ea typeface="Times New Roman" pitchFamily="18" charset="0"/>
                <a:cs typeface="Arial" pitchFamily="34" charset="0"/>
              </a:rPr>
              <a:t>ραμποτέζες</a:t>
            </a:r>
            <a:r>
              <a:rPr lang="el-GR" sz="2000" dirty="0" smtClean="0">
                <a:ea typeface="Times New Roman" pitchFamily="18" charset="0"/>
                <a:cs typeface="Arial" pitchFamily="34" charset="0"/>
              </a:rPr>
              <a:t> τεσσάρων κεφαλών οι συνηθέστερες </a:t>
            </a:r>
            <a:r>
              <a:rPr lang="el-GR" sz="2000" dirty="0" err="1" smtClean="0">
                <a:ea typeface="Times New Roman" pitchFamily="18" charset="0"/>
                <a:cs typeface="Arial" pitchFamily="34" charset="0"/>
              </a:rPr>
              <a:t>ραμποτέζες</a:t>
            </a:r>
            <a:r>
              <a:rPr lang="el-GR" sz="2000" dirty="0" smtClean="0">
                <a:ea typeface="Times New Roman" pitchFamily="18" charset="0"/>
                <a:cs typeface="Arial" pitchFamily="34" charset="0"/>
              </a:rPr>
              <a:t> φέρουν πέντε, έξι ή επτά κεφαλές. Περά από τις σταθερές κεφαλές, οι </a:t>
            </a:r>
            <a:r>
              <a:rPr lang="el-GR" sz="2000" dirty="0" err="1" smtClean="0">
                <a:ea typeface="Times New Roman" pitchFamily="18" charset="0"/>
                <a:cs typeface="Arial" pitchFamily="34" charset="0"/>
              </a:rPr>
              <a:t>ραμποτέζες</a:t>
            </a:r>
            <a:r>
              <a:rPr lang="el-GR" sz="2000" dirty="0" smtClean="0">
                <a:ea typeface="Times New Roman" pitchFamily="18" charset="0"/>
                <a:cs typeface="Arial" pitchFamily="34" charset="0"/>
              </a:rPr>
              <a:t> μπορεί να φέρουν και μία περιστρεφόμενη.    </a:t>
            </a:r>
            <a:endParaRPr lang="el-GR" sz="2000" dirty="0" smtClean="0">
              <a:cs typeface="Arial" pitchFamily="34" charset="0"/>
            </a:endParaRPr>
          </a:p>
        </p:txBody>
      </p:sp>
      <p:pic>
        <p:nvPicPr>
          <p:cNvPr id="6" name="Picture 1"/>
          <p:cNvPicPr>
            <a:picLocks noChangeAspect="1" noChangeArrowheads="1"/>
          </p:cNvPicPr>
          <p:nvPr/>
        </p:nvPicPr>
        <p:blipFill>
          <a:blip r:embed="rId3" cstate="print">
            <a:lum contrast="10000"/>
          </a:blip>
          <a:srcRect l="1662" t="4534" r="1259" b="4268"/>
          <a:stretch>
            <a:fillRect/>
          </a:stretch>
        </p:blipFill>
        <p:spPr bwMode="auto">
          <a:xfrm>
            <a:off x="1404300" y="3439768"/>
            <a:ext cx="9458525" cy="1896505"/>
          </a:xfrm>
          <a:prstGeom prst="rect">
            <a:avLst/>
          </a:prstGeom>
          <a:noFill/>
          <a:ln w="9525">
            <a:noFill/>
            <a:miter lim="800000"/>
            <a:headEnd/>
            <a:tailEnd/>
          </a:ln>
        </p:spPr>
      </p:pic>
      <p:sp>
        <p:nvSpPr>
          <p:cNvPr id="7" name="6 - TextBox"/>
          <p:cNvSpPr txBox="1"/>
          <p:nvPr/>
        </p:nvSpPr>
        <p:spPr>
          <a:xfrm flipH="1">
            <a:off x="2767143" y="3187302"/>
            <a:ext cx="518159" cy="369332"/>
          </a:xfrm>
          <a:prstGeom prst="rect">
            <a:avLst/>
          </a:prstGeom>
          <a:noFill/>
        </p:spPr>
        <p:txBody>
          <a:bodyPr wrap="square" rtlCol="0">
            <a:spAutoFit/>
          </a:bodyPr>
          <a:lstStyle/>
          <a:p>
            <a:pPr algn="ctr"/>
            <a:r>
              <a:rPr lang="el-GR" b="1" dirty="0" smtClean="0"/>
              <a:t>Α</a:t>
            </a:r>
            <a:endParaRPr lang="el-GR" b="1" dirty="0"/>
          </a:p>
        </p:txBody>
      </p:sp>
      <p:sp>
        <p:nvSpPr>
          <p:cNvPr id="8" name="7 - TextBox"/>
          <p:cNvSpPr txBox="1"/>
          <p:nvPr/>
        </p:nvSpPr>
        <p:spPr>
          <a:xfrm flipH="1">
            <a:off x="5865184" y="3187303"/>
            <a:ext cx="518159" cy="369332"/>
          </a:xfrm>
          <a:prstGeom prst="rect">
            <a:avLst/>
          </a:prstGeom>
          <a:noFill/>
        </p:spPr>
        <p:txBody>
          <a:bodyPr wrap="square" rtlCol="0">
            <a:spAutoFit/>
          </a:bodyPr>
          <a:lstStyle/>
          <a:p>
            <a:pPr algn="ctr"/>
            <a:r>
              <a:rPr lang="el-GR" b="1" dirty="0" smtClean="0"/>
              <a:t>Β</a:t>
            </a:r>
            <a:endParaRPr lang="el-GR" b="1" dirty="0"/>
          </a:p>
        </p:txBody>
      </p:sp>
      <p:sp>
        <p:nvSpPr>
          <p:cNvPr id="9" name="8 - Ορθογώνιο"/>
          <p:cNvSpPr/>
          <p:nvPr/>
        </p:nvSpPr>
        <p:spPr>
          <a:xfrm>
            <a:off x="1419804" y="5298689"/>
            <a:ext cx="1332416" cy="307777"/>
          </a:xfrm>
          <a:prstGeom prst="rect">
            <a:avLst/>
          </a:prstGeom>
        </p:spPr>
        <p:txBody>
          <a:bodyPr wrap="none">
            <a:spAutoFit/>
          </a:bodyPr>
          <a:lstStyle/>
          <a:p>
            <a:r>
              <a:rPr lang="el-GR" sz="1400" dirty="0" smtClean="0"/>
              <a:t>ΠΗΓΗ:</a:t>
            </a:r>
            <a:r>
              <a:rPr lang="en-US" sz="1400" dirty="0" smtClean="0"/>
              <a:t> GRIGGIO</a:t>
            </a:r>
            <a:endParaRPr lang="el-GR" sz="1400" dirty="0"/>
          </a:p>
        </p:txBody>
      </p:sp>
      <p:sp>
        <p:nvSpPr>
          <p:cNvPr id="10" name="9 - TextBox"/>
          <p:cNvSpPr txBox="1"/>
          <p:nvPr/>
        </p:nvSpPr>
        <p:spPr>
          <a:xfrm flipH="1">
            <a:off x="9195238" y="3160008"/>
            <a:ext cx="518159" cy="369332"/>
          </a:xfrm>
          <a:prstGeom prst="rect">
            <a:avLst/>
          </a:prstGeom>
          <a:noFill/>
        </p:spPr>
        <p:txBody>
          <a:bodyPr wrap="square" rtlCol="0">
            <a:spAutoFit/>
          </a:bodyPr>
          <a:lstStyle/>
          <a:p>
            <a:pPr algn="ctr"/>
            <a:r>
              <a:rPr lang="el-GR" b="1" dirty="0" smtClean="0"/>
              <a:t>Γ</a:t>
            </a:r>
            <a:endParaRPr lang="el-GR" b="1" dirty="0"/>
          </a:p>
        </p:txBody>
      </p:sp>
      <p:sp>
        <p:nvSpPr>
          <p:cNvPr id="11" name="Rectangle 16"/>
          <p:cNvSpPr>
            <a:spLocks noChangeArrowheads="1"/>
          </p:cNvSpPr>
          <p:nvPr/>
        </p:nvSpPr>
        <p:spPr bwMode="auto">
          <a:xfrm>
            <a:off x="1378424" y="5738024"/>
            <a:ext cx="95807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Σχηματική παράσταση </a:t>
            </a:r>
            <a:r>
              <a:rPr lang="el-GR" sz="2000" dirty="0" err="1" smtClean="0">
                <a:ea typeface="Times New Roman" pitchFamily="18" charset="0"/>
                <a:cs typeface="Arial" pitchFamily="34" charset="0"/>
              </a:rPr>
              <a:t>ραμποτέζας</a:t>
            </a:r>
            <a:r>
              <a:rPr lang="el-GR" sz="2000" dirty="0" smtClean="0">
                <a:ea typeface="Times New Roman" pitchFamily="18" charset="0"/>
                <a:cs typeface="Arial" pitchFamily="34" charset="0"/>
              </a:rPr>
              <a:t> (Α) τεσσάρων κεφαλών, (Β) τεσσάρων κεφαλών και με πέμπτη </a:t>
            </a:r>
            <a:r>
              <a:rPr lang="el-GR" sz="2000" dirty="0" smtClean="0">
                <a:ea typeface="Times New Roman" pitchFamily="18" charset="0"/>
                <a:cs typeface="Arial" pitchFamily="34" charset="0"/>
              </a:rPr>
              <a:t>περιστρεφόμενη και </a:t>
            </a:r>
            <a:r>
              <a:rPr lang="el-GR" sz="2000" dirty="0" smtClean="0">
                <a:ea typeface="Times New Roman" pitchFamily="18" charset="0"/>
                <a:cs typeface="Arial" pitchFamily="34" charset="0"/>
              </a:rPr>
              <a:t>(Γ) έξι κεφαλών και με μία </a:t>
            </a:r>
            <a:r>
              <a:rPr lang="el-GR" sz="2000" dirty="0" smtClean="0">
                <a:ea typeface="Times New Roman" pitchFamily="18" charset="0"/>
                <a:cs typeface="Arial" pitchFamily="34" charset="0"/>
              </a:rPr>
              <a:t>περιστρεφόμενη</a:t>
            </a:r>
            <a:endParaRPr kumimoji="0" lang="el-GR" sz="20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Πλάνισμα ξύλου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6509628" y="5590017"/>
            <a:ext cx="5423065" cy="400110"/>
          </a:xfrm>
          <a:prstGeom prst="rect">
            <a:avLst/>
          </a:prstGeom>
        </p:spPr>
        <p:txBody>
          <a:bodyPr wrap="square">
            <a:spAutoFit/>
          </a:bodyPr>
          <a:lstStyle/>
          <a:p>
            <a:pPr algn="ctr"/>
            <a:r>
              <a:rPr lang="el-GR" sz="2000" dirty="0" smtClean="0"/>
              <a:t>Πλάνισμα ξύλου (Α) και βήμα </a:t>
            </a:r>
            <a:r>
              <a:rPr lang="el-GR" sz="2000" dirty="0" err="1" smtClean="0"/>
              <a:t>πλάνισης</a:t>
            </a:r>
            <a:r>
              <a:rPr lang="el-GR" sz="2000" dirty="0" smtClean="0"/>
              <a:t> (Β</a:t>
            </a:r>
            <a:r>
              <a:rPr lang="el-GR" sz="2000" dirty="0" smtClean="0"/>
              <a:t>)</a:t>
            </a:r>
            <a:endParaRPr lang="el-GR" sz="2000" dirty="0"/>
          </a:p>
        </p:txBody>
      </p:sp>
      <p:sp>
        <p:nvSpPr>
          <p:cNvPr id="15" name="14 - Ορθογώνιο"/>
          <p:cNvSpPr/>
          <p:nvPr/>
        </p:nvSpPr>
        <p:spPr>
          <a:xfrm>
            <a:off x="5933127" y="5080428"/>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53249" name="Rectangle 1"/>
          <p:cNvSpPr>
            <a:spLocks noChangeArrowheads="1"/>
          </p:cNvSpPr>
          <p:nvPr/>
        </p:nvSpPr>
        <p:spPr bwMode="auto">
          <a:xfrm>
            <a:off x="327547" y="1346765"/>
            <a:ext cx="524853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πλάνισμα είναι ένα βασικό στάδιο κατεργασίας του ξύλου για την παραγωγή επίπλων και άλλων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ξυλοκατασκευών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Στο πλάνισμα το κατεργαζόμενο ξυλοτεμάχιο διέρχεται από κυλινδρικό περιστρεφόμενο μέσο κατεργασίας, το οποίο φέρει στην περιφέρειά του μαχαίρια. Η παραγόμενη πλανισμένη επιφάνεια δίνει την εντύπωση επίπεδης, αλλά στην πραγματικότητα αποτελείται από διαδοχικές </a:t>
            </a:r>
            <a:r>
              <a:rPr kumimoji="0" lang="el-GR" sz="2000" i="1" u="none" strike="noStrike" cap="none" normalizeH="0" baseline="0" dirty="0" smtClean="0">
                <a:ln>
                  <a:noFill/>
                </a:ln>
                <a:solidFill>
                  <a:schemeClr val="tx1"/>
                </a:solidFill>
                <a:effectLst/>
                <a:ea typeface="Times New Roman" pitchFamily="18" charset="0"/>
                <a:cs typeface="Arial" pitchFamily="34" charset="0"/>
              </a:rPr>
              <a:t>κοίλες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επιφάνειες. Την απόσταση ενός κοιλώματος την ονομάζουμε βήμα (</a:t>
            </a:r>
            <a:r>
              <a:rPr kumimoji="0" lang="en-US" sz="2000" i="1" u="none" strike="noStrike" cap="none" normalizeH="0" baseline="0" dirty="0" smtClean="0">
                <a:ln>
                  <a:noFill/>
                </a:ln>
                <a:solidFill>
                  <a:schemeClr val="tx1"/>
                </a:solidFill>
                <a:effectLst/>
                <a:ea typeface="Times New Roman" pitchFamily="18" charset="0"/>
                <a:cs typeface="Arial" pitchFamily="34" charset="0"/>
              </a:rPr>
              <a:t>pitch</a:t>
            </a:r>
            <a:r>
              <a:rPr kumimoji="0" lang="el-GR" sz="2000" i="0" u="none" strike="noStrike" cap="none" normalizeH="0" baseline="0" dirty="0" smtClean="0">
                <a:ln>
                  <a:noFill/>
                </a:ln>
                <a:solidFill>
                  <a:schemeClr val="tx1"/>
                </a:solidFill>
                <a:effectLst/>
                <a:ea typeface="Times New Roman" pitchFamily="18" charset="0"/>
                <a:cs typeface="Arial" pitchFamily="34" charset="0"/>
              </a:rPr>
              <a:t>). Όσο μεγαλύτερο είναι το βήμα τόσο πιο ορατό γίνεται και τόσο πιο κυματοειδής παρουσιάζεται η επιφάνεια.</a:t>
            </a:r>
            <a:r>
              <a:rPr lang="el-GR" sz="2000" dirty="0" smtClean="0"/>
              <a:t> Το πλάνισμα πραγματοποιείται με τα μηχανήματα της πλάνης</a:t>
            </a:r>
            <a:r>
              <a:rPr lang="en-US" sz="2000" dirty="0" smtClean="0"/>
              <a:t>, </a:t>
            </a:r>
            <a:r>
              <a:rPr lang="el-GR" sz="2000" dirty="0" smtClean="0"/>
              <a:t>του </a:t>
            </a:r>
            <a:r>
              <a:rPr lang="el-GR" sz="2000" dirty="0" err="1" smtClean="0"/>
              <a:t>ξεχονδριστήρα</a:t>
            </a:r>
            <a:r>
              <a:rPr lang="en-US" sz="2000" dirty="0" smtClean="0"/>
              <a:t> </a:t>
            </a:r>
            <a:r>
              <a:rPr lang="el-GR" sz="2000" dirty="0" smtClean="0"/>
              <a:t>και της </a:t>
            </a:r>
            <a:r>
              <a:rPr lang="el-GR" sz="2000" dirty="0" err="1" smtClean="0"/>
              <a:t>ραμποτέζας</a:t>
            </a:r>
            <a:r>
              <a:rPr lang="el-GR" sz="2000" dirty="0" smtClean="0"/>
              <a:t>.</a:t>
            </a:r>
          </a:p>
        </p:txBody>
      </p:sp>
      <p:pic>
        <p:nvPicPr>
          <p:cNvPr id="53250" name="Picture 2" descr="KONV"/>
          <p:cNvPicPr>
            <a:picLocks noChangeAspect="1" noChangeArrowheads="1"/>
          </p:cNvPicPr>
          <p:nvPr/>
        </p:nvPicPr>
        <p:blipFill>
          <a:blip r:embed="rId3" cstate="print"/>
          <a:srcRect/>
          <a:stretch>
            <a:fillRect/>
          </a:stretch>
        </p:blipFill>
        <p:spPr bwMode="auto">
          <a:xfrm>
            <a:off x="6276020" y="2709169"/>
            <a:ext cx="2423967" cy="2010119"/>
          </a:xfrm>
          <a:prstGeom prst="rect">
            <a:avLst/>
          </a:prstGeom>
          <a:noFill/>
          <a:ln w="9525">
            <a:noFill/>
            <a:miter lim="800000"/>
            <a:headEnd/>
            <a:tailEnd/>
          </a:ln>
        </p:spPr>
      </p:pic>
      <p:grpSp>
        <p:nvGrpSpPr>
          <p:cNvPr id="53251" name="Group 3"/>
          <p:cNvGrpSpPr>
            <a:grpSpLocks/>
          </p:cNvGrpSpPr>
          <p:nvPr/>
        </p:nvGrpSpPr>
        <p:grpSpPr bwMode="auto">
          <a:xfrm>
            <a:off x="5948593" y="2704619"/>
            <a:ext cx="6047789" cy="2330520"/>
            <a:chOff x="1980" y="10620"/>
            <a:chExt cx="7380" cy="2988"/>
          </a:xfrm>
        </p:grpSpPr>
        <p:grpSp>
          <p:nvGrpSpPr>
            <p:cNvPr id="53252" name="Group 4"/>
            <p:cNvGrpSpPr>
              <a:grpSpLocks/>
            </p:cNvGrpSpPr>
            <p:nvPr/>
          </p:nvGrpSpPr>
          <p:grpSpPr bwMode="auto">
            <a:xfrm>
              <a:off x="5760" y="11344"/>
              <a:ext cx="3150" cy="1768"/>
              <a:chOff x="6270" y="10456"/>
              <a:chExt cx="3150" cy="1768"/>
            </a:xfrm>
          </p:grpSpPr>
          <p:sp>
            <p:nvSpPr>
              <p:cNvPr id="53253" name="Text Box 5"/>
              <p:cNvSpPr txBox="1">
                <a:spLocks noChangeArrowheads="1"/>
              </p:cNvSpPr>
              <p:nvPr/>
            </p:nvSpPr>
            <p:spPr bwMode="auto">
              <a:xfrm>
                <a:off x="8640" y="11160"/>
                <a:ext cx="750"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u="none" strike="noStrike" cap="none" normalizeH="0" baseline="0" smtClean="0">
                    <a:ln>
                      <a:noFill/>
                    </a:ln>
                    <a:solidFill>
                      <a:schemeClr val="tx1"/>
                    </a:solidFill>
                    <a:effectLst/>
                    <a:cs typeface="Arial" pitchFamily="34" charset="0"/>
                  </a:rPr>
                  <a:t>t</a:t>
                </a:r>
                <a:endParaRPr kumimoji="0" lang="el-GR" sz="3600" b="0" u="none" strike="noStrike" cap="none" normalizeH="0" baseline="0" smtClean="0">
                  <a:ln>
                    <a:noFill/>
                  </a:ln>
                  <a:solidFill>
                    <a:schemeClr val="tx1"/>
                  </a:solidFill>
                  <a:effectLst/>
                  <a:cs typeface="Arial" pitchFamily="34" charset="0"/>
                </a:endParaRPr>
              </a:p>
            </p:txBody>
          </p:sp>
          <p:grpSp>
            <p:nvGrpSpPr>
              <p:cNvPr id="53254" name="Group 6"/>
              <p:cNvGrpSpPr>
                <a:grpSpLocks/>
              </p:cNvGrpSpPr>
              <p:nvPr/>
            </p:nvGrpSpPr>
            <p:grpSpPr bwMode="auto">
              <a:xfrm>
                <a:off x="6270" y="10456"/>
                <a:ext cx="3150" cy="1768"/>
                <a:chOff x="2880" y="10080"/>
                <a:chExt cx="3780" cy="1620"/>
              </a:xfrm>
            </p:grpSpPr>
            <p:grpSp>
              <p:nvGrpSpPr>
                <p:cNvPr id="53255" name="Group 7"/>
                <p:cNvGrpSpPr>
                  <a:grpSpLocks/>
                </p:cNvGrpSpPr>
                <p:nvPr/>
              </p:nvGrpSpPr>
              <p:grpSpPr bwMode="auto">
                <a:xfrm>
                  <a:off x="2880" y="10800"/>
                  <a:ext cx="3780" cy="900"/>
                  <a:chOff x="2880" y="10800"/>
                  <a:chExt cx="3780" cy="900"/>
                </a:xfrm>
              </p:grpSpPr>
              <p:grpSp>
                <p:nvGrpSpPr>
                  <p:cNvPr id="53256" name="Group 8"/>
                  <p:cNvGrpSpPr>
                    <a:grpSpLocks/>
                  </p:cNvGrpSpPr>
                  <p:nvPr/>
                </p:nvGrpSpPr>
                <p:grpSpPr bwMode="auto">
                  <a:xfrm>
                    <a:off x="2880" y="10800"/>
                    <a:ext cx="3780" cy="210"/>
                    <a:chOff x="2880" y="10800"/>
                    <a:chExt cx="3780" cy="210"/>
                  </a:xfrm>
                </p:grpSpPr>
                <p:sp>
                  <p:nvSpPr>
                    <p:cNvPr id="53257" name="Freeform 9"/>
                    <p:cNvSpPr>
                      <a:spLocks/>
                    </p:cNvSpPr>
                    <p:nvPr/>
                  </p:nvSpPr>
                  <p:spPr bwMode="auto">
                    <a:xfrm>
                      <a:off x="2880" y="10800"/>
                      <a:ext cx="1260" cy="210"/>
                    </a:xfrm>
                    <a:custGeom>
                      <a:avLst/>
                      <a:gdLst/>
                      <a:ahLst/>
                      <a:cxnLst>
                        <a:cxn ang="0">
                          <a:pos x="0" y="0"/>
                        </a:cxn>
                        <a:cxn ang="0">
                          <a:pos x="360" y="180"/>
                        </a:cxn>
                        <a:cxn ang="0">
                          <a:pos x="900" y="180"/>
                        </a:cxn>
                        <a:cxn ang="0">
                          <a:pos x="1260" y="0"/>
                        </a:cxn>
                      </a:cxnLst>
                      <a:rect l="0" t="0" r="r" b="b"/>
                      <a:pathLst>
                        <a:path w="1260" h="210">
                          <a:moveTo>
                            <a:pt x="0" y="0"/>
                          </a:moveTo>
                          <a:cubicBezTo>
                            <a:pt x="105" y="75"/>
                            <a:pt x="210" y="150"/>
                            <a:pt x="360" y="180"/>
                          </a:cubicBezTo>
                          <a:cubicBezTo>
                            <a:pt x="510" y="210"/>
                            <a:pt x="750" y="210"/>
                            <a:pt x="900" y="180"/>
                          </a:cubicBezTo>
                          <a:cubicBezTo>
                            <a:pt x="1050" y="150"/>
                            <a:pt x="1155" y="75"/>
                            <a:pt x="12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58" name="Freeform 10"/>
                    <p:cNvSpPr>
                      <a:spLocks/>
                    </p:cNvSpPr>
                    <p:nvPr/>
                  </p:nvSpPr>
                  <p:spPr bwMode="auto">
                    <a:xfrm>
                      <a:off x="4140" y="10800"/>
                      <a:ext cx="1260" cy="210"/>
                    </a:xfrm>
                    <a:custGeom>
                      <a:avLst/>
                      <a:gdLst/>
                      <a:ahLst/>
                      <a:cxnLst>
                        <a:cxn ang="0">
                          <a:pos x="0" y="0"/>
                        </a:cxn>
                        <a:cxn ang="0">
                          <a:pos x="360" y="180"/>
                        </a:cxn>
                        <a:cxn ang="0">
                          <a:pos x="900" y="180"/>
                        </a:cxn>
                        <a:cxn ang="0">
                          <a:pos x="1260" y="0"/>
                        </a:cxn>
                      </a:cxnLst>
                      <a:rect l="0" t="0" r="r" b="b"/>
                      <a:pathLst>
                        <a:path w="1260" h="210">
                          <a:moveTo>
                            <a:pt x="0" y="0"/>
                          </a:moveTo>
                          <a:cubicBezTo>
                            <a:pt x="105" y="75"/>
                            <a:pt x="210" y="150"/>
                            <a:pt x="360" y="180"/>
                          </a:cubicBezTo>
                          <a:cubicBezTo>
                            <a:pt x="510" y="210"/>
                            <a:pt x="750" y="210"/>
                            <a:pt x="900" y="180"/>
                          </a:cubicBezTo>
                          <a:cubicBezTo>
                            <a:pt x="1050" y="150"/>
                            <a:pt x="1155" y="75"/>
                            <a:pt x="12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59" name="Freeform 11"/>
                    <p:cNvSpPr>
                      <a:spLocks/>
                    </p:cNvSpPr>
                    <p:nvPr/>
                  </p:nvSpPr>
                  <p:spPr bwMode="auto">
                    <a:xfrm>
                      <a:off x="5400" y="10800"/>
                      <a:ext cx="1260" cy="210"/>
                    </a:xfrm>
                    <a:custGeom>
                      <a:avLst/>
                      <a:gdLst/>
                      <a:ahLst/>
                      <a:cxnLst>
                        <a:cxn ang="0">
                          <a:pos x="0" y="0"/>
                        </a:cxn>
                        <a:cxn ang="0">
                          <a:pos x="360" y="180"/>
                        </a:cxn>
                        <a:cxn ang="0">
                          <a:pos x="900" y="180"/>
                        </a:cxn>
                        <a:cxn ang="0">
                          <a:pos x="1260" y="0"/>
                        </a:cxn>
                      </a:cxnLst>
                      <a:rect l="0" t="0" r="r" b="b"/>
                      <a:pathLst>
                        <a:path w="1260" h="210">
                          <a:moveTo>
                            <a:pt x="0" y="0"/>
                          </a:moveTo>
                          <a:cubicBezTo>
                            <a:pt x="105" y="75"/>
                            <a:pt x="210" y="150"/>
                            <a:pt x="360" y="180"/>
                          </a:cubicBezTo>
                          <a:cubicBezTo>
                            <a:pt x="510" y="210"/>
                            <a:pt x="750" y="210"/>
                            <a:pt x="900" y="180"/>
                          </a:cubicBezTo>
                          <a:cubicBezTo>
                            <a:pt x="1050" y="150"/>
                            <a:pt x="1155" y="75"/>
                            <a:pt x="126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grpSp>
              <p:sp>
                <p:nvSpPr>
                  <p:cNvPr id="53260" name="Line 12"/>
                  <p:cNvSpPr>
                    <a:spLocks noChangeShapeType="1"/>
                  </p:cNvSpPr>
                  <p:nvPr/>
                </p:nvSpPr>
                <p:spPr bwMode="auto">
                  <a:xfrm>
                    <a:off x="2880" y="10800"/>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61" name="Line 13"/>
                  <p:cNvSpPr>
                    <a:spLocks noChangeShapeType="1"/>
                  </p:cNvSpPr>
                  <p:nvPr/>
                </p:nvSpPr>
                <p:spPr bwMode="auto">
                  <a:xfrm>
                    <a:off x="6660" y="10800"/>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62" name="Line 14"/>
                  <p:cNvSpPr>
                    <a:spLocks noChangeShapeType="1"/>
                  </p:cNvSpPr>
                  <p:nvPr/>
                </p:nvSpPr>
                <p:spPr bwMode="auto">
                  <a:xfrm>
                    <a:off x="2880" y="11700"/>
                    <a:ext cx="37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grpSp>
            <p:grpSp>
              <p:nvGrpSpPr>
                <p:cNvPr id="53263" name="Group 15"/>
                <p:cNvGrpSpPr>
                  <a:grpSpLocks/>
                </p:cNvGrpSpPr>
                <p:nvPr/>
              </p:nvGrpSpPr>
              <p:grpSpPr bwMode="auto">
                <a:xfrm>
                  <a:off x="4140" y="10080"/>
                  <a:ext cx="1440" cy="540"/>
                  <a:chOff x="4140" y="10080"/>
                  <a:chExt cx="1440" cy="540"/>
                </a:xfrm>
              </p:grpSpPr>
              <p:sp>
                <p:nvSpPr>
                  <p:cNvPr id="53264" name="Line 16"/>
                  <p:cNvSpPr>
                    <a:spLocks noChangeShapeType="1"/>
                  </p:cNvSpPr>
                  <p:nvPr/>
                </p:nvSpPr>
                <p:spPr bwMode="auto">
                  <a:xfrm>
                    <a:off x="4140" y="1026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65" name="Line 17"/>
                  <p:cNvSpPr>
                    <a:spLocks noChangeShapeType="1"/>
                  </p:cNvSpPr>
                  <p:nvPr/>
                </p:nvSpPr>
                <p:spPr bwMode="auto">
                  <a:xfrm>
                    <a:off x="5400" y="1026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66" name="Line 18"/>
                  <p:cNvSpPr>
                    <a:spLocks noChangeShapeType="1"/>
                  </p:cNvSpPr>
                  <p:nvPr/>
                </p:nvSpPr>
                <p:spPr bwMode="auto">
                  <a:xfrm>
                    <a:off x="4140" y="10440"/>
                    <a:ext cx="1260" cy="0"/>
                  </a:xfrm>
                  <a:prstGeom prst="line">
                    <a:avLst/>
                  </a:prstGeom>
                  <a:noFill/>
                  <a:ln w="9525">
                    <a:solidFill>
                      <a:srgbClr val="00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el-GR" sz="3600"/>
                  </a:p>
                </p:txBody>
              </p:sp>
              <p:sp>
                <p:nvSpPr>
                  <p:cNvPr id="53267" name="Text Box 19"/>
                  <p:cNvSpPr txBox="1">
                    <a:spLocks noChangeArrowheads="1"/>
                  </p:cNvSpPr>
                  <p:nvPr/>
                </p:nvSpPr>
                <p:spPr bwMode="auto">
                  <a:xfrm>
                    <a:off x="4500" y="10080"/>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u="none" strike="noStrike" cap="none" normalizeH="0" baseline="0" smtClean="0">
                        <a:ln>
                          <a:noFill/>
                        </a:ln>
                        <a:solidFill>
                          <a:schemeClr val="tx1"/>
                        </a:solidFill>
                        <a:effectLst/>
                        <a:cs typeface="Arial" pitchFamily="34" charset="0"/>
                      </a:rPr>
                      <a:t>Sz</a:t>
                    </a:r>
                    <a:endParaRPr kumimoji="0" lang="el-GR" sz="3600" b="0" u="none" strike="noStrike" cap="none" normalizeH="0" baseline="0" smtClean="0">
                      <a:ln>
                        <a:noFill/>
                      </a:ln>
                      <a:solidFill>
                        <a:schemeClr val="tx1"/>
                      </a:solidFill>
                      <a:effectLst/>
                      <a:cs typeface="Arial" pitchFamily="34" charset="0"/>
                    </a:endParaRPr>
                  </a:p>
                </p:txBody>
              </p:sp>
            </p:grpSp>
            <p:grpSp>
              <p:nvGrpSpPr>
                <p:cNvPr id="53268" name="Group 20"/>
                <p:cNvGrpSpPr>
                  <a:grpSpLocks/>
                </p:cNvGrpSpPr>
                <p:nvPr/>
              </p:nvGrpSpPr>
              <p:grpSpPr bwMode="auto">
                <a:xfrm>
                  <a:off x="5940" y="10440"/>
                  <a:ext cx="360" cy="900"/>
                  <a:chOff x="7020" y="10440"/>
                  <a:chExt cx="360" cy="900"/>
                </a:xfrm>
              </p:grpSpPr>
              <p:sp>
                <p:nvSpPr>
                  <p:cNvPr id="53269" name="Line 21"/>
                  <p:cNvSpPr>
                    <a:spLocks noChangeShapeType="1"/>
                  </p:cNvSpPr>
                  <p:nvPr/>
                </p:nvSpPr>
                <p:spPr bwMode="auto">
                  <a:xfrm>
                    <a:off x="7020" y="10800"/>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70" name="Line 22"/>
                  <p:cNvSpPr>
                    <a:spLocks noChangeShapeType="1"/>
                  </p:cNvSpPr>
                  <p:nvPr/>
                </p:nvSpPr>
                <p:spPr bwMode="auto">
                  <a:xfrm>
                    <a:off x="7020" y="10980"/>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71" name="Line 23"/>
                  <p:cNvSpPr>
                    <a:spLocks noChangeShapeType="1"/>
                  </p:cNvSpPr>
                  <p:nvPr/>
                </p:nvSpPr>
                <p:spPr bwMode="auto">
                  <a:xfrm flipV="1">
                    <a:off x="7200" y="10980"/>
                    <a:ext cx="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3600"/>
                  </a:p>
                </p:txBody>
              </p:sp>
              <p:sp>
                <p:nvSpPr>
                  <p:cNvPr id="53272" name="Line 24"/>
                  <p:cNvSpPr>
                    <a:spLocks noChangeShapeType="1"/>
                  </p:cNvSpPr>
                  <p:nvPr/>
                </p:nvSpPr>
                <p:spPr bwMode="auto">
                  <a:xfrm>
                    <a:off x="7200" y="10440"/>
                    <a:ext cx="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3600"/>
                  </a:p>
                </p:txBody>
              </p:sp>
            </p:grpSp>
          </p:grpSp>
        </p:grpSp>
        <p:sp>
          <p:nvSpPr>
            <p:cNvPr id="53273" name="Rectangle 25"/>
            <p:cNvSpPr>
              <a:spLocks noChangeArrowheads="1"/>
            </p:cNvSpPr>
            <p:nvPr/>
          </p:nvSpPr>
          <p:spPr bwMode="auto">
            <a:xfrm>
              <a:off x="1980" y="10620"/>
              <a:ext cx="7380" cy="298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600"/>
            </a:p>
          </p:txBody>
        </p:sp>
        <p:sp>
          <p:nvSpPr>
            <p:cNvPr id="53274" name="Text Box 26"/>
            <p:cNvSpPr txBox="1">
              <a:spLocks noChangeArrowheads="1"/>
            </p:cNvSpPr>
            <p:nvPr/>
          </p:nvSpPr>
          <p:spPr bwMode="auto">
            <a:xfrm>
              <a:off x="2157" y="10732"/>
              <a:ext cx="3378" cy="2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3600" b="0" u="none" strike="noStrike" cap="none" normalizeH="0" baseline="0" smtClean="0">
                <a:ln>
                  <a:noFill/>
                </a:ln>
                <a:solidFill>
                  <a:schemeClr val="tx1"/>
                </a:solidFill>
                <a:effectLst/>
                <a:cs typeface="Arial" pitchFamily="34" charset="0"/>
              </a:endParaRPr>
            </a:p>
          </p:txBody>
        </p:sp>
      </p:grpSp>
      <p:sp>
        <p:nvSpPr>
          <p:cNvPr id="34" name="33 - TextBox"/>
          <p:cNvSpPr txBox="1"/>
          <p:nvPr/>
        </p:nvSpPr>
        <p:spPr>
          <a:xfrm flipH="1">
            <a:off x="7192385" y="2338305"/>
            <a:ext cx="518159" cy="369332"/>
          </a:xfrm>
          <a:prstGeom prst="rect">
            <a:avLst/>
          </a:prstGeom>
          <a:noFill/>
        </p:spPr>
        <p:txBody>
          <a:bodyPr wrap="square" rtlCol="0">
            <a:spAutoFit/>
          </a:bodyPr>
          <a:lstStyle/>
          <a:p>
            <a:pPr algn="ctr"/>
            <a:r>
              <a:rPr lang="el-GR" b="1" dirty="0" smtClean="0"/>
              <a:t>Α</a:t>
            </a:r>
            <a:endParaRPr lang="el-GR" b="1" dirty="0"/>
          </a:p>
        </p:txBody>
      </p:sp>
      <p:sp>
        <p:nvSpPr>
          <p:cNvPr id="35" name="34 - TextBox"/>
          <p:cNvSpPr txBox="1"/>
          <p:nvPr/>
        </p:nvSpPr>
        <p:spPr>
          <a:xfrm flipH="1">
            <a:off x="9990176" y="2324658"/>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804787" y="3264041"/>
            <a:ext cx="6510412" cy="3039571"/>
            <a:chOff x="2061" y="11104"/>
            <a:chExt cx="7800" cy="3480"/>
          </a:xfrm>
        </p:grpSpPr>
        <p:sp>
          <p:nvSpPr>
            <p:cNvPr id="3" name="Rectangle 3"/>
            <p:cNvSpPr>
              <a:spLocks noChangeAspect="1" noChangeArrowheads="1"/>
            </p:cNvSpPr>
            <p:nvPr/>
          </p:nvSpPr>
          <p:spPr bwMode="auto">
            <a:xfrm>
              <a:off x="2061" y="11104"/>
              <a:ext cx="7800" cy="3480"/>
            </a:xfrm>
            <a:prstGeom prst="rect">
              <a:avLst/>
            </a:prstGeom>
            <a:noFill/>
            <a:ln w="9525">
              <a:solidFill>
                <a:srgbClr val="000000"/>
              </a:solidFill>
              <a:miter lim="800000"/>
              <a:headEnd/>
              <a:tailEnd/>
            </a:ln>
          </p:spPr>
          <p:txBody>
            <a:bodyPr/>
            <a:lstStyle/>
            <a:p>
              <a:endParaRPr lang="el-GR" sz="1400"/>
            </a:p>
          </p:txBody>
        </p:sp>
        <p:grpSp>
          <p:nvGrpSpPr>
            <p:cNvPr id="4" name="Group 4"/>
            <p:cNvGrpSpPr>
              <a:grpSpLocks noChangeAspect="1"/>
            </p:cNvGrpSpPr>
            <p:nvPr/>
          </p:nvGrpSpPr>
          <p:grpSpPr bwMode="auto">
            <a:xfrm>
              <a:off x="2061" y="11464"/>
              <a:ext cx="7440" cy="2880"/>
              <a:chOff x="2061" y="11464"/>
              <a:chExt cx="7440" cy="2880"/>
            </a:xfrm>
          </p:grpSpPr>
          <p:grpSp>
            <p:nvGrpSpPr>
              <p:cNvPr id="5" name="Group 5"/>
              <p:cNvGrpSpPr>
                <a:grpSpLocks noChangeAspect="1"/>
              </p:cNvGrpSpPr>
              <p:nvPr/>
            </p:nvGrpSpPr>
            <p:grpSpPr bwMode="auto">
              <a:xfrm>
                <a:off x="2061" y="11704"/>
                <a:ext cx="2400" cy="960"/>
                <a:chOff x="2061" y="11704"/>
                <a:chExt cx="2400" cy="960"/>
              </a:xfrm>
            </p:grpSpPr>
            <p:sp>
              <p:nvSpPr>
                <p:cNvPr id="174" name="Line 6"/>
                <p:cNvSpPr>
                  <a:spLocks noChangeAspect="1" noChangeShapeType="1"/>
                </p:cNvSpPr>
                <p:nvPr/>
              </p:nvSpPr>
              <p:spPr bwMode="auto">
                <a:xfrm>
                  <a:off x="3261" y="12064"/>
                  <a:ext cx="600" cy="600"/>
                </a:xfrm>
                <a:prstGeom prst="line">
                  <a:avLst/>
                </a:prstGeom>
                <a:noFill/>
                <a:ln w="3175">
                  <a:solidFill>
                    <a:srgbClr val="000000"/>
                  </a:solidFill>
                  <a:round/>
                  <a:headEnd/>
                  <a:tailEnd type="triangle" w="med" len="med"/>
                </a:ln>
              </p:spPr>
              <p:txBody>
                <a:bodyPr/>
                <a:lstStyle/>
                <a:p>
                  <a:endParaRPr lang="el-GR" sz="1400"/>
                </a:p>
              </p:txBody>
            </p:sp>
            <p:sp>
              <p:nvSpPr>
                <p:cNvPr id="175" name="Text Box 7"/>
                <p:cNvSpPr txBox="1">
                  <a:spLocks noChangeAspect="1" noChangeArrowheads="1"/>
                </p:cNvSpPr>
                <p:nvPr/>
              </p:nvSpPr>
              <p:spPr bwMode="auto">
                <a:xfrm>
                  <a:off x="2061" y="11704"/>
                  <a:ext cx="2160" cy="480"/>
                </a:xfrm>
                <a:prstGeom prst="rect">
                  <a:avLst/>
                </a:prstGeom>
                <a:noFill/>
                <a:ln w="9525">
                  <a:noFill/>
                  <a:miter lim="800000"/>
                  <a:headEnd/>
                  <a:tailEnd/>
                </a:ln>
              </p:spPr>
              <p:txBody>
                <a:bodyPr/>
                <a:lstStyle/>
                <a:p>
                  <a:pPr eaLnBrk="0" hangingPunct="0"/>
                  <a:r>
                    <a:rPr lang="el-GR" sz="1400" dirty="0"/>
                    <a:t>Ράουλα τροφοδοσίας</a:t>
                  </a:r>
                </a:p>
              </p:txBody>
            </p:sp>
            <p:sp>
              <p:nvSpPr>
                <p:cNvPr id="176" name="Line 8"/>
                <p:cNvSpPr>
                  <a:spLocks noChangeAspect="1" noChangeShapeType="1"/>
                </p:cNvSpPr>
                <p:nvPr/>
              </p:nvSpPr>
              <p:spPr bwMode="auto">
                <a:xfrm>
                  <a:off x="3261" y="12064"/>
                  <a:ext cx="1200" cy="600"/>
                </a:xfrm>
                <a:prstGeom prst="line">
                  <a:avLst/>
                </a:prstGeom>
                <a:noFill/>
                <a:ln w="3175">
                  <a:solidFill>
                    <a:srgbClr val="000000"/>
                  </a:solidFill>
                  <a:round/>
                  <a:headEnd/>
                  <a:tailEnd type="triangle" w="med" len="med"/>
                </a:ln>
              </p:spPr>
              <p:txBody>
                <a:bodyPr/>
                <a:lstStyle/>
                <a:p>
                  <a:endParaRPr lang="el-GR" sz="1400"/>
                </a:p>
              </p:txBody>
            </p:sp>
          </p:grpSp>
          <p:grpSp>
            <p:nvGrpSpPr>
              <p:cNvPr id="6" name="Group 9"/>
              <p:cNvGrpSpPr>
                <a:grpSpLocks noChangeAspect="1"/>
              </p:cNvGrpSpPr>
              <p:nvPr/>
            </p:nvGrpSpPr>
            <p:grpSpPr bwMode="auto">
              <a:xfrm>
                <a:off x="5301" y="11464"/>
                <a:ext cx="3120" cy="1200"/>
                <a:chOff x="5301" y="11464"/>
                <a:chExt cx="3120" cy="1200"/>
              </a:xfrm>
            </p:grpSpPr>
            <p:sp>
              <p:nvSpPr>
                <p:cNvPr id="167" name="Text Box 10"/>
                <p:cNvSpPr txBox="1">
                  <a:spLocks noChangeAspect="1" noChangeArrowheads="1"/>
                </p:cNvSpPr>
                <p:nvPr/>
              </p:nvSpPr>
              <p:spPr bwMode="auto">
                <a:xfrm>
                  <a:off x="5301" y="11464"/>
                  <a:ext cx="3000" cy="480"/>
                </a:xfrm>
                <a:prstGeom prst="rect">
                  <a:avLst/>
                </a:prstGeom>
                <a:noFill/>
                <a:ln w="9525">
                  <a:noFill/>
                  <a:miter lim="800000"/>
                  <a:headEnd/>
                  <a:tailEnd/>
                </a:ln>
              </p:spPr>
              <p:txBody>
                <a:bodyPr/>
                <a:lstStyle/>
                <a:p>
                  <a:pPr algn="ctr" eaLnBrk="0" hangingPunct="0"/>
                  <a:r>
                    <a:rPr lang="el-GR" sz="1400" dirty="0"/>
                    <a:t>Ράουλα τροφοδοσίας</a:t>
                  </a:r>
                </a:p>
              </p:txBody>
            </p:sp>
            <p:sp>
              <p:nvSpPr>
                <p:cNvPr id="168" name="Line 11"/>
                <p:cNvSpPr>
                  <a:spLocks noChangeAspect="1" noChangeShapeType="1"/>
                </p:cNvSpPr>
                <p:nvPr/>
              </p:nvSpPr>
              <p:spPr bwMode="auto">
                <a:xfrm>
                  <a:off x="6861" y="11824"/>
                  <a:ext cx="1200" cy="720"/>
                </a:xfrm>
                <a:prstGeom prst="line">
                  <a:avLst/>
                </a:prstGeom>
                <a:noFill/>
                <a:ln w="3175">
                  <a:solidFill>
                    <a:srgbClr val="000000"/>
                  </a:solidFill>
                  <a:round/>
                  <a:headEnd/>
                  <a:tailEnd type="triangle" w="med" len="med"/>
                </a:ln>
              </p:spPr>
              <p:txBody>
                <a:bodyPr/>
                <a:lstStyle/>
                <a:p>
                  <a:endParaRPr lang="el-GR" sz="1400"/>
                </a:p>
              </p:txBody>
            </p:sp>
            <p:sp>
              <p:nvSpPr>
                <p:cNvPr id="169" name="Line 12"/>
                <p:cNvSpPr>
                  <a:spLocks noChangeAspect="1" noChangeShapeType="1"/>
                </p:cNvSpPr>
                <p:nvPr/>
              </p:nvSpPr>
              <p:spPr bwMode="auto">
                <a:xfrm>
                  <a:off x="6741" y="11824"/>
                  <a:ext cx="600" cy="840"/>
                </a:xfrm>
                <a:prstGeom prst="line">
                  <a:avLst/>
                </a:prstGeom>
                <a:noFill/>
                <a:ln w="3175">
                  <a:solidFill>
                    <a:srgbClr val="000000"/>
                  </a:solidFill>
                  <a:round/>
                  <a:headEnd/>
                  <a:tailEnd type="triangle" w="med" len="med"/>
                </a:ln>
              </p:spPr>
              <p:txBody>
                <a:bodyPr/>
                <a:lstStyle/>
                <a:p>
                  <a:endParaRPr lang="el-GR" sz="1400"/>
                </a:p>
              </p:txBody>
            </p:sp>
            <p:sp>
              <p:nvSpPr>
                <p:cNvPr id="170" name="Line 13"/>
                <p:cNvSpPr>
                  <a:spLocks noChangeAspect="1" noChangeShapeType="1"/>
                </p:cNvSpPr>
                <p:nvPr/>
              </p:nvSpPr>
              <p:spPr bwMode="auto">
                <a:xfrm>
                  <a:off x="6621" y="11824"/>
                  <a:ext cx="0" cy="720"/>
                </a:xfrm>
                <a:prstGeom prst="line">
                  <a:avLst/>
                </a:prstGeom>
                <a:noFill/>
                <a:ln w="3175">
                  <a:solidFill>
                    <a:srgbClr val="000000"/>
                  </a:solidFill>
                  <a:round/>
                  <a:headEnd/>
                  <a:tailEnd type="triangle" w="med" len="med"/>
                </a:ln>
              </p:spPr>
              <p:txBody>
                <a:bodyPr/>
                <a:lstStyle/>
                <a:p>
                  <a:endParaRPr lang="el-GR" sz="1400"/>
                </a:p>
              </p:txBody>
            </p:sp>
            <p:sp>
              <p:nvSpPr>
                <p:cNvPr id="171" name="Line 14"/>
                <p:cNvSpPr>
                  <a:spLocks noChangeAspect="1" noChangeShapeType="1"/>
                </p:cNvSpPr>
                <p:nvPr/>
              </p:nvSpPr>
              <p:spPr bwMode="auto">
                <a:xfrm flipH="1">
                  <a:off x="6021" y="11824"/>
                  <a:ext cx="480" cy="720"/>
                </a:xfrm>
                <a:prstGeom prst="line">
                  <a:avLst/>
                </a:prstGeom>
                <a:noFill/>
                <a:ln w="3175">
                  <a:solidFill>
                    <a:srgbClr val="000000"/>
                  </a:solidFill>
                  <a:round/>
                  <a:headEnd/>
                  <a:tailEnd type="triangle" w="med" len="med"/>
                </a:ln>
              </p:spPr>
              <p:txBody>
                <a:bodyPr/>
                <a:lstStyle/>
                <a:p>
                  <a:endParaRPr lang="el-GR" sz="1400"/>
                </a:p>
              </p:txBody>
            </p:sp>
            <p:sp>
              <p:nvSpPr>
                <p:cNvPr id="172" name="Line 15"/>
                <p:cNvSpPr>
                  <a:spLocks noChangeAspect="1" noChangeShapeType="1"/>
                </p:cNvSpPr>
                <p:nvPr/>
              </p:nvSpPr>
              <p:spPr bwMode="auto">
                <a:xfrm>
                  <a:off x="7101" y="11824"/>
                  <a:ext cx="1320" cy="720"/>
                </a:xfrm>
                <a:prstGeom prst="line">
                  <a:avLst/>
                </a:prstGeom>
                <a:noFill/>
                <a:ln w="3175">
                  <a:solidFill>
                    <a:srgbClr val="000000"/>
                  </a:solidFill>
                  <a:round/>
                  <a:headEnd/>
                  <a:tailEnd type="triangle" w="med" len="med"/>
                </a:ln>
              </p:spPr>
              <p:txBody>
                <a:bodyPr/>
                <a:lstStyle/>
                <a:p>
                  <a:endParaRPr lang="el-GR" sz="1400"/>
                </a:p>
              </p:txBody>
            </p:sp>
            <p:sp>
              <p:nvSpPr>
                <p:cNvPr id="173" name="Line 16"/>
                <p:cNvSpPr>
                  <a:spLocks noChangeAspect="1" noChangeShapeType="1"/>
                </p:cNvSpPr>
                <p:nvPr/>
              </p:nvSpPr>
              <p:spPr bwMode="auto">
                <a:xfrm flipH="1">
                  <a:off x="5541" y="11824"/>
                  <a:ext cx="840" cy="720"/>
                </a:xfrm>
                <a:prstGeom prst="line">
                  <a:avLst/>
                </a:prstGeom>
                <a:noFill/>
                <a:ln w="3175">
                  <a:solidFill>
                    <a:srgbClr val="000000"/>
                  </a:solidFill>
                  <a:round/>
                  <a:headEnd/>
                  <a:tailEnd type="triangle" w="med" len="med"/>
                </a:ln>
              </p:spPr>
              <p:txBody>
                <a:bodyPr/>
                <a:lstStyle/>
                <a:p>
                  <a:endParaRPr lang="el-GR" sz="1400"/>
                </a:p>
              </p:txBody>
            </p:sp>
          </p:grpSp>
          <p:grpSp>
            <p:nvGrpSpPr>
              <p:cNvPr id="7" name="Group 17"/>
              <p:cNvGrpSpPr>
                <a:grpSpLocks noChangeAspect="1"/>
              </p:cNvGrpSpPr>
              <p:nvPr/>
            </p:nvGrpSpPr>
            <p:grpSpPr bwMode="auto">
              <a:xfrm>
                <a:off x="3021" y="12544"/>
                <a:ext cx="6480" cy="1800"/>
                <a:chOff x="3021" y="12544"/>
                <a:chExt cx="6480" cy="1800"/>
              </a:xfrm>
            </p:grpSpPr>
            <p:grpSp>
              <p:nvGrpSpPr>
                <p:cNvPr id="8" name="Group 18"/>
                <p:cNvGrpSpPr>
                  <a:grpSpLocks noChangeAspect="1"/>
                </p:cNvGrpSpPr>
                <p:nvPr/>
              </p:nvGrpSpPr>
              <p:grpSpPr bwMode="auto">
                <a:xfrm>
                  <a:off x="3021" y="12544"/>
                  <a:ext cx="6480" cy="960"/>
                  <a:chOff x="3021" y="12544"/>
                  <a:chExt cx="6480" cy="960"/>
                </a:xfrm>
              </p:grpSpPr>
              <p:grpSp>
                <p:nvGrpSpPr>
                  <p:cNvPr id="17" name="Group 19"/>
                  <p:cNvGrpSpPr>
                    <a:grpSpLocks noChangeAspect="1"/>
                  </p:cNvGrpSpPr>
                  <p:nvPr/>
                </p:nvGrpSpPr>
                <p:grpSpPr bwMode="auto">
                  <a:xfrm>
                    <a:off x="8341" y="13121"/>
                    <a:ext cx="1160" cy="231"/>
                    <a:chOff x="7341" y="3904"/>
                    <a:chExt cx="1200" cy="240"/>
                  </a:xfrm>
                </p:grpSpPr>
                <p:sp>
                  <p:nvSpPr>
                    <p:cNvPr id="163" name="Line 20"/>
                    <p:cNvSpPr>
                      <a:spLocks noChangeAspect="1" noChangeShapeType="1"/>
                    </p:cNvSpPr>
                    <p:nvPr/>
                  </p:nvSpPr>
                  <p:spPr bwMode="auto">
                    <a:xfrm>
                      <a:off x="7341" y="3904"/>
                      <a:ext cx="1200" cy="0"/>
                    </a:xfrm>
                    <a:prstGeom prst="line">
                      <a:avLst/>
                    </a:prstGeom>
                    <a:noFill/>
                    <a:ln w="9525">
                      <a:solidFill>
                        <a:srgbClr val="000000"/>
                      </a:solidFill>
                      <a:round/>
                      <a:headEnd/>
                      <a:tailEnd/>
                    </a:ln>
                  </p:spPr>
                  <p:txBody>
                    <a:bodyPr/>
                    <a:lstStyle/>
                    <a:p>
                      <a:endParaRPr lang="el-GR" sz="1400"/>
                    </a:p>
                  </p:txBody>
                </p:sp>
                <p:sp>
                  <p:nvSpPr>
                    <p:cNvPr id="164" name="Line 21"/>
                    <p:cNvSpPr>
                      <a:spLocks noChangeAspect="1" noChangeShapeType="1"/>
                    </p:cNvSpPr>
                    <p:nvPr/>
                  </p:nvSpPr>
                  <p:spPr bwMode="auto">
                    <a:xfrm>
                      <a:off x="7341" y="3904"/>
                      <a:ext cx="240" cy="240"/>
                    </a:xfrm>
                    <a:prstGeom prst="line">
                      <a:avLst/>
                    </a:prstGeom>
                    <a:noFill/>
                    <a:ln w="9525">
                      <a:solidFill>
                        <a:srgbClr val="000000"/>
                      </a:solidFill>
                      <a:round/>
                      <a:headEnd/>
                      <a:tailEnd/>
                    </a:ln>
                  </p:spPr>
                  <p:txBody>
                    <a:bodyPr/>
                    <a:lstStyle/>
                    <a:p>
                      <a:endParaRPr lang="el-GR" sz="1400"/>
                    </a:p>
                  </p:txBody>
                </p:sp>
                <p:sp>
                  <p:nvSpPr>
                    <p:cNvPr id="165" name="Line 22"/>
                    <p:cNvSpPr>
                      <a:spLocks noChangeAspect="1" noChangeShapeType="1"/>
                    </p:cNvSpPr>
                    <p:nvPr/>
                  </p:nvSpPr>
                  <p:spPr bwMode="auto">
                    <a:xfrm>
                      <a:off x="7581" y="4144"/>
                      <a:ext cx="960" cy="0"/>
                    </a:xfrm>
                    <a:prstGeom prst="line">
                      <a:avLst/>
                    </a:prstGeom>
                    <a:noFill/>
                    <a:ln w="9525">
                      <a:solidFill>
                        <a:srgbClr val="000000"/>
                      </a:solidFill>
                      <a:round/>
                      <a:headEnd/>
                      <a:tailEnd/>
                    </a:ln>
                  </p:spPr>
                  <p:txBody>
                    <a:bodyPr/>
                    <a:lstStyle/>
                    <a:p>
                      <a:endParaRPr lang="el-GR" sz="1400"/>
                    </a:p>
                  </p:txBody>
                </p:sp>
                <p:sp>
                  <p:nvSpPr>
                    <p:cNvPr id="166" name="Line 23"/>
                    <p:cNvSpPr>
                      <a:spLocks noChangeAspect="1" noChangeShapeType="1"/>
                    </p:cNvSpPr>
                    <p:nvPr/>
                  </p:nvSpPr>
                  <p:spPr bwMode="auto">
                    <a:xfrm>
                      <a:off x="8541" y="3904"/>
                      <a:ext cx="0" cy="240"/>
                    </a:xfrm>
                    <a:prstGeom prst="line">
                      <a:avLst/>
                    </a:prstGeom>
                    <a:noFill/>
                    <a:ln w="9525">
                      <a:solidFill>
                        <a:srgbClr val="000000"/>
                      </a:solidFill>
                      <a:round/>
                      <a:headEnd/>
                      <a:tailEnd/>
                    </a:ln>
                  </p:spPr>
                  <p:txBody>
                    <a:bodyPr/>
                    <a:lstStyle/>
                    <a:p>
                      <a:endParaRPr lang="el-GR" sz="1400"/>
                    </a:p>
                  </p:txBody>
                </p:sp>
              </p:grpSp>
              <p:grpSp>
                <p:nvGrpSpPr>
                  <p:cNvPr id="18" name="Group 24"/>
                  <p:cNvGrpSpPr>
                    <a:grpSpLocks noChangeAspect="1"/>
                  </p:cNvGrpSpPr>
                  <p:nvPr/>
                </p:nvGrpSpPr>
                <p:grpSpPr bwMode="auto">
                  <a:xfrm>
                    <a:off x="4568" y="13121"/>
                    <a:ext cx="3391" cy="166"/>
                    <a:chOff x="3381" y="4024"/>
                    <a:chExt cx="5400" cy="240"/>
                  </a:xfrm>
                </p:grpSpPr>
                <p:sp>
                  <p:nvSpPr>
                    <p:cNvPr id="159" name="Line 25"/>
                    <p:cNvSpPr>
                      <a:spLocks noChangeAspect="1" noChangeShapeType="1"/>
                    </p:cNvSpPr>
                    <p:nvPr/>
                  </p:nvSpPr>
                  <p:spPr bwMode="auto">
                    <a:xfrm flipH="1">
                      <a:off x="3381" y="4024"/>
                      <a:ext cx="5400" cy="0"/>
                    </a:xfrm>
                    <a:prstGeom prst="line">
                      <a:avLst/>
                    </a:prstGeom>
                    <a:noFill/>
                    <a:ln w="9525">
                      <a:solidFill>
                        <a:srgbClr val="000000"/>
                      </a:solidFill>
                      <a:round/>
                      <a:headEnd/>
                      <a:tailEnd/>
                    </a:ln>
                  </p:spPr>
                  <p:txBody>
                    <a:bodyPr/>
                    <a:lstStyle/>
                    <a:p>
                      <a:endParaRPr lang="el-GR" sz="1400"/>
                    </a:p>
                  </p:txBody>
                </p:sp>
                <p:sp>
                  <p:nvSpPr>
                    <p:cNvPr id="160" name="Line 26"/>
                    <p:cNvSpPr>
                      <a:spLocks noChangeAspect="1" noChangeShapeType="1"/>
                    </p:cNvSpPr>
                    <p:nvPr/>
                  </p:nvSpPr>
                  <p:spPr bwMode="auto">
                    <a:xfrm flipH="1">
                      <a:off x="8541" y="4024"/>
                      <a:ext cx="240" cy="240"/>
                    </a:xfrm>
                    <a:prstGeom prst="line">
                      <a:avLst/>
                    </a:prstGeom>
                    <a:noFill/>
                    <a:ln w="9525">
                      <a:solidFill>
                        <a:srgbClr val="000000"/>
                      </a:solidFill>
                      <a:round/>
                      <a:headEnd/>
                      <a:tailEnd/>
                    </a:ln>
                  </p:spPr>
                  <p:txBody>
                    <a:bodyPr/>
                    <a:lstStyle/>
                    <a:p>
                      <a:endParaRPr lang="el-GR" sz="1400"/>
                    </a:p>
                  </p:txBody>
                </p:sp>
                <p:sp>
                  <p:nvSpPr>
                    <p:cNvPr id="161" name="Line 27"/>
                    <p:cNvSpPr>
                      <a:spLocks noChangeAspect="1" noChangeShapeType="1"/>
                    </p:cNvSpPr>
                    <p:nvPr/>
                  </p:nvSpPr>
                  <p:spPr bwMode="auto">
                    <a:xfrm flipH="1">
                      <a:off x="3621" y="4264"/>
                      <a:ext cx="4920" cy="0"/>
                    </a:xfrm>
                    <a:prstGeom prst="line">
                      <a:avLst/>
                    </a:prstGeom>
                    <a:noFill/>
                    <a:ln w="9525">
                      <a:solidFill>
                        <a:srgbClr val="000000"/>
                      </a:solidFill>
                      <a:round/>
                      <a:headEnd/>
                      <a:tailEnd/>
                    </a:ln>
                  </p:spPr>
                  <p:txBody>
                    <a:bodyPr/>
                    <a:lstStyle/>
                    <a:p>
                      <a:endParaRPr lang="el-GR" sz="1400"/>
                    </a:p>
                  </p:txBody>
                </p:sp>
                <p:sp>
                  <p:nvSpPr>
                    <p:cNvPr id="162" name="Line 28"/>
                    <p:cNvSpPr>
                      <a:spLocks noChangeAspect="1" noChangeShapeType="1"/>
                    </p:cNvSpPr>
                    <p:nvPr/>
                  </p:nvSpPr>
                  <p:spPr bwMode="auto">
                    <a:xfrm>
                      <a:off x="3381" y="4024"/>
                      <a:ext cx="240" cy="240"/>
                    </a:xfrm>
                    <a:prstGeom prst="line">
                      <a:avLst/>
                    </a:prstGeom>
                    <a:noFill/>
                    <a:ln w="9525">
                      <a:solidFill>
                        <a:srgbClr val="000000"/>
                      </a:solidFill>
                      <a:round/>
                      <a:headEnd/>
                      <a:tailEnd/>
                    </a:ln>
                  </p:spPr>
                  <p:txBody>
                    <a:bodyPr/>
                    <a:lstStyle/>
                    <a:p>
                      <a:endParaRPr lang="el-GR" sz="1400"/>
                    </a:p>
                  </p:txBody>
                </p:sp>
              </p:grpSp>
              <p:grpSp>
                <p:nvGrpSpPr>
                  <p:cNvPr id="19" name="Group 29"/>
                  <p:cNvGrpSpPr>
                    <a:grpSpLocks noChangeAspect="1"/>
                  </p:cNvGrpSpPr>
                  <p:nvPr/>
                </p:nvGrpSpPr>
                <p:grpSpPr bwMode="auto">
                  <a:xfrm>
                    <a:off x="4119" y="13042"/>
                    <a:ext cx="377" cy="425"/>
                    <a:chOff x="3981" y="4381"/>
                    <a:chExt cx="600" cy="614"/>
                  </a:xfrm>
                </p:grpSpPr>
                <p:grpSp>
                  <p:nvGrpSpPr>
                    <p:cNvPr id="138" name="Group 30"/>
                    <p:cNvGrpSpPr>
                      <a:grpSpLocks noChangeAspect="1"/>
                    </p:cNvGrpSpPr>
                    <p:nvPr/>
                  </p:nvGrpSpPr>
                  <p:grpSpPr bwMode="auto">
                    <a:xfrm flipV="1">
                      <a:off x="4122" y="4804"/>
                      <a:ext cx="177" cy="191"/>
                      <a:chOff x="3861" y="2824"/>
                      <a:chExt cx="600" cy="600"/>
                    </a:xfrm>
                  </p:grpSpPr>
                  <p:sp>
                    <p:nvSpPr>
                      <p:cNvPr id="155" name="Line 31"/>
                      <p:cNvSpPr>
                        <a:spLocks noChangeAspect="1" noChangeShapeType="1"/>
                      </p:cNvSpPr>
                      <p:nvPr/>
                    </p:nvSpPr>
                    <p:spPr bwMode="auto">
                      <a:xfrm flipV="1">
                        <a:off x="3861" y="2944"/>
                        <a:ext cx="240" cy="360"/>
                      </a:xfrm>
                      <a:prstGeom prst="line">
                        <a:avLst/>
                      </a:prstGeom>
                      <a:noFill/>
                      <a:ln w="12700">
                        <a:solidFill>
                          <a:srgbClr val="000000"/>
                        </a:solidFill>
                        <a:round/>
                        <a:headEnd/>
                        <a:tailEnd/>
                      </a:ln>
                    </p:spPr>
                    <p:txBody>
                      <a:bodyPr/>
                      <a:lstStyle/>
                      <a:p>
                        <a:endParaRPr lang="el-GR" sz="1400"/>
                      </a:p>
                    </p:txBody>
                  </p:sp>
                  <p:sp>
                    <p:nvSpPr>
                      <p:cNvPr id="156" name="Line 32"/>
                      <p:cNvSpPr>
                        <a:spLocks noChangeAspect="1" noChangeShapeType="1"/>
                      </p:cNvSpPr>
                      <p:nvPr/>
                    </p:nvSpPr>
                    <p:spPr bwMode="auto">
                      <a:xfrm flipV="1">
                        <a:off x="4101" y="2824"/>
                        <a:ext cx="360" cy="600"/>
                      </a:xfrm>
                      <a:prstGeom prst="line">
                        <a:avLst/>
                      </a:prstGeom>
                      <a:noFill/>
                      <a:ln w="12700">
                        <a:solidFill>
                          <a:srgbClr val="000000"/>
                        </a:solidFill>
                        <a:round/>
                        <a:headEnd/>
                        <a:tailEnd/>
                      </a:ln>
                    </p:spPr>
                    <p:txBody>
                      <a:bodyPr/>
                      <a:lstStyle/>
                      <a:p>
                        <a:endParaRPr lang="el-GR" sz="1400"/>
                      </a:p>
                    </p:txBody>
                  </p:sp>
                  <p:sp>
                    <p:nvSpPr>
                      <p:cNvPr id="157" name="Line 33"/>
                      <p:cNvSpPr>
                        <a:spLocks noChangeAspect="1" noChangeShapeType="1"/>
                      </p:cNvSpPr>
                      <p:nvPr/>
                    </p:nvSpPr>
                    <p:spPr bwMode="auto">
                      <a:xfrm>
                        <a:off x="3861" y="3304"/>
                        <a:ext cx="240" cy="120"/>
                      </a:xfrm>
                      <a:prstGeom prst="line">
                        <a:avLst/>
                      </a:prstGeom>
                      <a:noFill/>
                      <a:ln w="12700">
                        <a:solidFill>
                          <a:srgbClr val="000000"/>
                        </a:solidFill>
                        <a:round/>
                        <a:headEnd/>
                        <a:tailEnd/>
                      </a:ln>
                    </p:spPr>
                    <p:txBody>
                      <a:bodyPr/>
                      <a:lstStyle/>
                      <a:p>
                        <a:endParaRPr lang="el-GR" sz="1400"/>
                      </a:p>
                    </p:txBody>
                  </p:sp>
                  <p:sp>
                    <p:nvSpPr>
                      <p:cNvPr id="158" name="Line 34"/>
                      <p:cNvSpPr>
                        <a:spLocks noChangeAspect="1" noChangeShapeType="1"/>
                      </p:cNvSpPr>
                      <p:nvPr/>
                    </p:nvSpPr>
                    <p:spPr bwMode="auto">
                      <a:xfrm flipV="1">
                        <a:off x="4101" y="2824"/>
                        <a:ext cx="360" cy="120"/>
                      </a:xfrm>
                      <a:prstGeom prst="line">
                        <a:avLst/>
                      </a:prstGeom>
                      <a:noFill/>
                      <a:ln w="12700">
                        <a:solidFill>
                          <a:srgbClr val="000000"/>
                        </a:solidFill>
                        <a:round/>
                        <a:headEnd/>
                        <a:tailEnd/>
                      </a:ln>
                    </p:spPr>
                    <p:txBody>
                      <a:bodyPr/>
                      <a:lstStyle/>
                      <a:p>
                        <a:endParaRPr lang="el-GR" sz="1400"/>
                      </a:p>
                    </p:txBody>
                  </p:sp>
                </p:grpSp>
                <p:grpSp>
                  <p:nvGrpSpPr>
                    <p:cNvPr id="139" name="Group 35"/>
                    <p:cNvGrpSpPr>
                      <a:grpSpLocks noChangeAspect="1"/>
                    </p:cNvGrpSpPr>
                    <p:nvPr/>
                  </p:nvGrpSpPr>
                  <p:grpSpPr bwMode="auto">
                    <a:xfrm flipV="1">
                      <a:off x="4369" y="4651"/>
                      <a:ext cx="212" cy="191"/>
                      <a:chOff x="4941" y="3304"/>
                      <a:chExt cx="720" cy="600"/>
                    </a:xfrm>
                  </p:grpSpPr>
                  <p:sp>
                    <p:nvSpPr>
                      <p:cNvPr id="151" name="Line 36"/>
                      <p:cNvSpPr>
                        <a:spLocks noChangeAspect="1" noChangeShapeType="1"/>
                      </p:cNvSpPr>
                      <p:nvPr/>
                    </p:nvSpPr>
                    <p:spPr bwMode="auto">
                      <a:xfrm flipH="1">
                        <a:off x="4941" y="3304"/>
                        <a:ext cx="120" cy="240"/>
                      </a:xfrm>
                      <a:prstGeom prst="line">
                        <a:avLst/>
                      </a:prstGeom>
                      <a:noFill/>
                      <a:ln w="12700">
                        <a:solidFill>
                          <a:srgbClr val="000000"/>
                        </a:solidFill>
                        <a:round/>
                        <a:headEnd/>
                        <a:tailEnd/>
                      </a:ln>
                    </p:spPr>
                    <p:txBody>
                      <a:bodyPr/>
                      <a:lstStyle/>
                      <a:p>
                        <a:endParaRPr lang="el-GR" sz="1400"/>
                      </a:p>
                    </p:txBody>
                  </p:sp>
                  <p:sp>
                    <p:nvSpPr>
                      <p:cNvPr id="152" name="Line 37"/>
                      <p:cNvSpPr>
                        <a:spLocks noChangeAspect="1" noChangeShapeType="1"/>
                      </p:cNvSpPr>
                      <p:nvPr/>
                    </p:nvSpPr>
                    <p:spPr bwMode="auto">
                      <a:xfrm>
                        <a:off x="5061" y="3304"/>
                        <a:ext cx="480" cy="240"/>
                      </a:xfrm>
                      <a:prstGeom prst="line">
                        <a:avLst/>
                      </a:prstGeom>
                      <a:noFill/>
                      <a:ln w="12700">
                        <a:solidFill>
                          <a:srgbClr val="000000"/>
                        </a:solidFill>
                        <a:round/>
                        <a:headEnd/>
                        <a:tailEnd/>
                      </a:ln>
                    </p:spPr>
                    <p:txBody>
                      <a:bodyPr/>
                      <a:lstStyle/>
                      <a:p>
                        <a:endParaRPr lang="el-GR" sz="1400"/>
                      </a:p>
                    </p:txBody>
                  </p:sp>
                  <p:sp>
                    <p:nvSpPr>
                      <p:cNvPr id="153" name="Line 38"/>
                      <p:cNvSpPr>
                        <a:spLocks noChangeAspect="1" noChangeShapeType="1"/>
                      </p:cNvSpPr>
                      <p:nvPr/>
                    </p:nvSpPr>
                    <p:spPr bwMode="auto">
                      <a:xfrm>
                        <a:off x="4941" y="3544"/>
                        <a:ext cx="720" cy="360"/>
                      </a:xfrm>
                      <a:prstGeom prst="line">
                        <a:avLst/>
                      </a:prstGeom>
                      <a:noFill/>
                      <a:ln w="12700">
                        <a:solidFill>
                          <a:srgbClr val="000000"/>
                        </a:solidFill>
                        <a:round/>
                        <a:headEnd/>
                        <a:tailEnd/>
                      </a:ln>
                    </p:spPr>
                    <p:txBody>
                      <a:bodyPr/>
                      <a:lstStyle/>
                      <a:p>
                        <a:endParaRPr lang="el-GR" sz="1400"/>
                      </a:p>
                    </p:txBody>
                  </p:sp>
                  <p:sp>
                    <p:nvSpPr>
                      <p:cNvPr id="154" name="Line 39"/>
                      <p:cNvSpPr>
                        <a:spLocks noChangeAspect="1" noChangeShapeType="1"/>
                      </p:cNvSpPr>
                      <p:nvPr/>
                    </p:nvSpPr>
                    <p:spPr bwMode="auto">
                      <a:xfrm>
                        <a:off x="5541" y="3544"/>
                        <a:ext cx="120" cy="360"/>
                      </a:xfrm>
                      <a:prstGeom prst="line">
                        <a:avLst/>
                      </a:prstGeom>
                      <a:noFill/>
                      <a:ln w="12700">
                        <a:solidFill>
                          <a:srgbClr val="000000"/>
                        </a:solidFill>
                        <a:round/>
                        <a:headEnd/>
                        <a:tailEnd/>
                      </a:ln>
                    </p:spPr>
                    <p:txBody>
                      <a:bodyPr/>
                      <a:lstStyle/>
                      <a:p>
                        <a:endParaRPr lang="el-GR" sz="1400"/>
                      </a:p>
                    </p:txBody>
                  </p:sp>
                </p:grpSp>
                <p:grpSp>
                  <p:nvGrpSpPr>
                    <p:cNvPr id="140" name="Group 40"/>
                    <p:cNvGrpSpPr>
                      <a:grpSpLocks noChangeAspect="1"/>
                    </p:cNvGrpSpPr>
                    <p:nvPr/>
                  </p:nvGrpSpPr>
                  <p:grpSpPr bwMode="auto">
                    <a:xfrm flipV="1">
                      <a:off x="4228" y="4384"/>
                      <a:ext cx="177" cy="191"/>
                      <a:chOff x="4341" y="4024"/>
                      <a:chExt cx="600" cy="600"/>
                    </a:xfrm>
                  </p:grpSpPr>
                  <p:sp>
                    <p:nvSpPr>
                      <p:cNvPr id="147" name="Line 41"/>
                      <p:cNvSpPr>
                        <a:spLocks noChangeAspect="1" noChangeShapeType="1"/>
                      </p:cNvSpPr>
                      <p:nvPr/>
                    </p:nvSpPr>
                    <p:spPr bwMode="auto">
                      <a:xfrm>
                        <a:off x="4701" y="4024"/>
                        <a:ext cx="240" cy="120"/>
                      </a:xfrm>
                      <a:prstGeom prst="line">
                        <a:avLst/>
                      </a:prstGeom>
                      <a:noFill/>
                      <a:ln w="12700">
                        <a:solidFill>
                          <a:srgbClr val="000000"/>
                        </a:solidFill>
                        <a:round/>
                        <a:headEnd/>
                        <a:tailEnd/>
                      </a:ln>
                    </p:spPr>
                    <p:txBody>
                      <a:bodyPr/>
                      <a:lstStyle/>
                      <a:p>
                        <a:endParaRPr lang="el-GR" sz="1400"/>
                      </a:p>
                    </p:txBody>
                  </p:sp>
                  <p:sp>
                    <p:nvSpPr>
                      <p:cNvPr id="148" name="Line 42"/>
                      <p:cNvSpPr>
                        <a:spLocks noChangeAspect="1" noChangeShapeType="1"/>
                      </p:cNvSpPr>
                      <p:nvPr/>
                    </p:nvSpPr>
                    <p:spPr bwMode="auto">
                      <a:xfrm flipV="1">
                        <a:off x="4341" y="4024"/>
                        <a:ext cx="360" cy="600"/>
                      </a:xfrm>
                      <a:prstGeom prst="line">
                        <a:avLst/>
                      </a:prstGeom>
                      <a:noFill/>
                      <a:ln w="12700">
                        <a:solidFill>
                          <a:srgbClr val="000000"/>
                        </a:solidFill>
                        <a:round/>
                        <a:headEnd/>
                        <a:tailEnd/>
                      </a:ln>
                    </p:spPr>
                    <p:txBody>
                      <a:bodyPr/>
                      <a:lstStyle/>
                      <a:p>
                        <a:endParaRPr lang="el-GR" sz="1400"/>
                      </a:p>
                    </p:txBody>
                  </p:sp>
                  <p:sp>
                    <p:nvSpPr>
                      <p:cNvPr id="149" name="Line 43"/>
                      <p:cNvSpPr>
                        <a:spLocks noChangeAspect="1" noChangeShapeType="1"/>
                      </p:cNvSpPr>
                      <p:nvPr/>
                    </p:nvSpPr>
                    <p:spPr bwMode="auto">
                      <a:xfrm flipV="1">
                        <a:off x="4701" y="4144"/>
                        <a:ext cx="240" cy="360"/>
                      </a:xfrm>
                      <a:prstGeom prst="line">
                        <a:avLst/>
                      </a:prstGeom>
                      <a:noFill/>
                      <a:ln w="12700">
                        <a:solidFill>
                          <a:srgbClr val="000000"/>
                        </a:solidFill>
                        <a:round/>
                        <a:headEnd/>
                        <a:tailEnd/>
                      </a:ln>
                    </p:spPr>
                    <p:txBody>
                      <a:bodyPr/>
                      <a:lstStyle/>
                      <a:p>
                        <a:endParaRPr lang="el-GR" sz="1400"/>
                      </a:p>
                    </p:txBody>
                  </p:sp>
                  <p:sp>
                    <p:nvSpPr>
                      <p:cNvPr id="150" name="Line 44"/>
                      <p:cNvSpPr>
                        <a:spLocks noChangeAspect="1" noChangeShapeType="1"/>
                      </p:cNvSpPr>
                      <p:nvPr/>
                    </p:nvSpPr>
                    <p:spPr bwMode="auto">
                      <a:xfrm flipV="1">
                        <a:off x="4341" y="4504"/>
                        <a:ext cx="360" cy="120"/>
                      </a:xfrm>
                      <a:prstGeom prst="line">
                        <a:avLst/>
                      </a:prstGeom>
                      <a:noFill/>
                      <a:ln w="12700">
                        <a:solidFill>
                          <a:srgbClr val="000000"/>
                        </a:solidFill>
                        <a:round/>
                        <a:headEnd/>
                        <a:tailEnd/>
                      </a:ln>
                    </p:spPr>
                    <p:txBody>
                      <a:bodyPr/>
                      <a:lstStyle/>
                      <a:p>
                        <a:endParaRPr lang="el-GR" sz="1400"/>
                      </a:p>
                    </p:txBody>
                  </p:sp>
                </p:grpSp>
                <p:grpSp>
                  <p:nvGrpSpPr>
                    <p:cNvPr id="141" name="Group 45"/>
                    <p:cNvGrpSpPr>
                      <a:grpSpLocks noChangeAspect="1"/>
                    </p:cNvGrpSpPr>
                    <p:nvPr/>
                  </p:nvGrpSpPr>
                  <p:grpSpPr bwMode="auto">
                    <a:xfrm flipV="1">
                      <a:off x="3981" y="4537"/>
                      <a:ext cx="212" cy="191"/>
                      <a:chOff x="3381" y="3664"/>
                      <a:chExt cx="720" cy="600"/>
                    </a:xfrm>
                  </p:grpSpPr>
                  <p:sp>
                    <p:nvSpPr>
                      <p:cNvPr id="143" name="Line 46"/>
                      <p:cNvSpPr>
                        <a:spLocks noChangeAspect="1" noChangeShapeType="1"/>
                      </p:cNvSpPr>
                      <p:nvPr/>
                    </p:nvSpPr>
                    <p:spPr bwMode="auto">
                      <a:xfrm>
                        <a:off x="3381" y="3664"/>
                        <a:ext cx="720" cy="360"/>
                      </a:xfrm>
                      <a:prstGeom prst="line">
                        <a:avLst/>
                      </a:prstGeom>
                      <a:noFill/>
                      <a:ln w="12700">
                        <a:solidFill>
                          <a:srgbClr val="000000"/>
                        </a:solidFill>
                        <a:round/>
                        <a:headEnd/>
                        <a:tailEnd/>
                      </a:ln>
                    </p:spPr>
                    <p:txBody>
                      <a:bodyPr/>
                      <a:lstStyle/>
                      <a:p>
                        <a:endParaRPr lang="el-GR" sz="1400"/>
                      </a:p>
                    </p:txBody>
                  </p:sp>
                  <p:sp>
                    <p:nvSpPr>
                      <p:cNvPr id="144" name="Line 47"/>
                      <p:cNvSpPr>
                        <a:spLocks noChangeAspect="1" noChangeShapeType="1"/>
                      </p:cNvSpPr>
                      <p:nvPr/>
                    </p:nvSpPr>
                    <p:spPr bwMode="auto">
                      <a:xfrm flipH="1">
                        <a:off x="3981" y="4024"/>
                        <a:ext cx="120" cy="240"/>
                      </a:xfrm>
                      <a:prstGeom prst="line">
                        <a:avLst/>
                      </a:prstGeom>
                      <a:noFill/>
                      <a:ln w="12700">
                        <a:solidFill>
                          <a:srgbClr val="000000"/>
                        </a:solidFill>
                        <a:round/>
                        <a:headEnd/>
                        <a:tailEnd/>
                      </a:ln>
                    </p:spPr>
                    <p:txBody>
                      <a:bodyPr/>
                      <a:lstStyle/>
                      <a:p>
                        <a:endParaRPr lang="el-GR" sz="1400"/>
                      </a:p>
                    </p:txBody>
                  </p:sp>
                  <p:sp>
                    <p:nvSpPr>
                      <p:cNvPr id="145" name="Line 48"/>
                      <p:cNvSpPr>
                        <a:spLocks noChangeAspect="1" noChangeShapeType="1"/>
                      </p:cNvSpPr>
                      <p:nvPr/>
                    </p:nvSpPr>
                    <p:spPr bwMode="auto">
                      <a:xfrm>
                        <a:off x="3501" y="4024"/>
                        <a:ext cx="480" cy="240"/>
                      </a:xfrm>
                      <a:prstGeom prst="line">
                        <a:avLst/>
                      </a:prstGeom>
                      <a:noFill/>
                      <a:ln w="12700">
                        <a:solidFill>
                          <a:srgbClr val="000000"/>
                        </a:solidFill>
                        <a:round/>
                        <a:headEnd/>
                        <a:tailEnd/>
                      </a:ln>
                    </p:spPr>
                    <p:txBody>
                      <a:bodyPr/>
                      <a:lstStyle/>
                      <a:p>
                        <a:endParaRPr lang="el-GR" sz="1400"/>
                      </a:p>
                    </p:txBody>
                  </p:sp>
                  <p:sp>
                    <p:nvSpPr>
                      <p:cNvPr id="146" name="Line 49"/>
                      <p:cNvSpPr>
                        <a:spLocks noChangeAspect="1" noChangeShapeType="1"/>
                      </p:cNvSpPr>
                      <p:nvPr/>
                    </p:nvSpPr>
                    <p:spPr bwMode="auto">
                      <a:xfrm>
                        <a:off x="3381" y="3664"/>
                        <a:ext cx="120" cy="360"/>
                      </a:xfrm>
                      <a:prstGeom prst="line">
                        <a:avLst/>
                      </a:prstGeom>
                      <a:noFill/>
                      <a:ln w="12700">
                        <a:solidFill>
                          <a:srgbClr val="000000"/>
                        </a:solidFill>
                        <a:round/>
                        <a:headEnd/>
                        <a:tailEnd/>
                      </a:ln>
                    </p:spPr>
                    <p:txBody>
                      <a:bodyPr/>
                      <a:lstStyle/>
                      <a:p>
                        <a:endParaRPr lang="el-GR" sz="1400"/>
                      </a:p>
                    </p:txBody>
                  </p:sp>
                </p:grpSp>
                <p:sp>
                  <p:nvSpPr>
                    <p:cNvPr id="142" name="Oval 50"/>
                    <p:cNvSpPr>
                      <a:spLocks noChangeAspect="1" noChangeArrowheads="1"/>
                    </p:cNvSpPr>
                    <p:nvPr/>
                  </p:nvSpPr>
                  <p:spPr bwMode="auto">
                    <a:xfrm flipV="1">
                      <a:off x="3981" y="4381"/>
                      <a:ext cx="600" cy="611"/>
                    </a:xfrm>
                    <a:prstGeom prst="ellipse">
                      <a:avLst/>
                    </a:prstGeom>
                    <a:noFill/>
                    <a:ln w="12700">
                      <a:solidFill>
                        <a:srgbClr val="000000"/>
                      </a:solidFill>
                      <a:round/>
                      <a:headEnd/>
                      <a:tailEnd/>
                    </a:ln>
                  </p:spPr>
                  <p:txBody>
                    <a:bodyPr/>
                    <a:lstStyle/>
                    <a:p>
                      <a:endParaRPr lang="el-GR" sz="1400"/>
                    </a:p>
                  </p:txBody>
                </p:sp>
              </p:grpSp>
              <p:grpSp>
                <p:nvGrpSpPr>
                  <p:cNvPr id="20" name="Group 51"/>
                  <p:cNvGrpSpPr>
                    <a:grpSpLocks noChangeAspect="1"/>
                  </p:cNvGrpSpPr>
                  <p:nvPr/>
                </p:nvGrpSpPr>
                <p:grpSpPr bwMode="auto">
                  <a:xfrm flipH="1">
                    <a:off x="3215" y="13125"/>
                    <a:ext cx="753" cy="166"/>
                    <a:chOff x="7341" y="3904"/>
                    <a:chExt cx="1200" cy="240"/>
                  </a:xfrm>
                </p:grpSpPr>
                <p:sp>
                  <p:nvSpPr>
                    <p:cNvPr id="134" name="Line 52"/>
                    <p:cNvSpPr>
                      <a:spLocks noChangeAspect="1" noChangeShapeType="1"/>
                    </p:cNvSpPr>
                    <p:nvPr/>
                  </p:nvSpPr>
                  <p:spPr bwMode="auto">
                    <a:xfrm>
                      <a:off x="7341" y="3904"/>
                      <a:ext cx="1200" cy="0"/>
                    </a:xfrm>
                    <a:prstGeom prst="line">
                      <a:avLst/>
                    </a:prstGeom>
                    <a:noFill/>
                    <a:ln w="9525">
                      <a:solidFill>
                        <a:srgbClr val="000000"/>
                      </a:solidFill>
                      <a:round/>
                      <a:headEnd/>
                      <a:tailEnd/>
                    </a:ln>
                  </p:spPr>
                  <p:txBody>
                    <a:bodyPr/>
                    <a:lstStyle/>
                    <a:p>
                      <a:endParaRPr lang="el-GR" sz="1400"/>
                    </a:p>
                  </p:txBody>
                </p:sp>
                <p:sp>
                  <p:nvSpPr>
                    <p:cNvPr id="135" name="Line 53"/>
                    <p:cNvSpPr>
                      <a:spLocks noChangeAspect="1" noChangeShapeType="1"/>
                    </p:cNvSpPr>
                    <p:nvPr/>
                  </p:nvSpPr>
                  <p:spPr bwMode="auto">
                    <a:xfrm>
                      <a:off x="7341" y="3904"/>
                      <a:ext cx="240" cy="240"/>
                    </a:xfrm>
                    <a:prstGeom prst="line">
                      <a:avLst/>
                    </a:prstGeom>
                    <a:noFill/>
                    <a:ln w="9525">
                      <a:solidFill>
                        <a:srgbClr val="000000"/>
                      </a:solidFill>
                      <a:round/>
                      <a:headEnd/>
                      <a:tailEnd/>
                    </a:ln>
                  </p:spPr>
                  <p:txBody>
                    <a:bodyPr/>
                    <a:lstStyle/>
                    <a:p>
                      <a:endParaRPr lang="el-GR" sz="1400"/>
                    </a:p>
                  </p:txBody>
                </p:sp>
                <p:sp>
                  <p:nvSpPr>
                    <p:cNvPr id="136" name="Line 54"/>
                    <p:cNvSpPr>
                      <a:spLocks noChangeAspect="1" noChangeShapeType="1"/>
                    </p:cNvSpPr>
                    <p:nvPr/>
                  </p:nvSpPr>
                  <p:spPr bwMode="auto">
                    <a:xfrm>
                      <a:off x="7581" y="4144"/>
                      <a:ext cx="960" cy="0"/>
                    </a:xfrm>
                    <a:prstGeom prst="line">
                      <a:avLst/>
                    </a:prstGeom>
                    <a:noFill/>
                    <a:ln w="9525">
                      <a:solidFill>
                        <a:srgbClr val="000000"/>
                      </a:solidFill>
                      <a:round/>
                      <a:headEnd/>
                      <a:tailEnd/>
                    </a:ln>
                  </p:spPr>
                  <p:txBody>
                    <a:bodyPr/>
                    <a:lstStyle/>
                    <a:p>
                      <a:endParaRPr lang="el-GR" sz="1400"/>
                    </a:p>
                  </p:txBody>
                </p:sp>
                <p:sp>
                  <p:nvSpPr>
                    <p:cNvPr id="137" name="Line 55"/>
                    <p:cNvSpPr>
                      <a:spLocks noChangeAspect="1" noChangeShapeType="1"/>
                    </p:cNvSpPr>
                    <p:nvPr/>
                  </p:nvSpPr>
                  <p:spPr bwMode="auto">
                    <a:xfrm>
                      <a:off x="8541" y="3904"/>
                      <a:ext cx="0" cy="240"/>
                    </a:xfrm>
                    <a:prstGeom prst="line">
                      <a:avLst/>
                    </a:prstGeom>
                    <a:noFill/>
                    <a:ln w="9525">
                      <a:solidFill>
                        <a:srgbClr val="000000"/>
                      </a:solidFill>
                      <a:round/>
                      <a:headEnd/>
                      <a:tailEnd/>
                    </a:ln>
                  </p:spPr>
                  <p:txBody>
                    <a:bodyPr/>
                    <a:lstStyle/>
                    <a:p>
                      <a:endParaRPr lang="el-GR" sz="1400"/>
                    </a:p>
                  </p:txBody>
                </p:sp>
              </p:grpSp>
              <p:grpSp>
                <p:nvGrpSpPr>
                  <p:cNvPr id="21" name="Group 56"/>
                  <p:cNvGrpSpPr>
                    <a:grpSpLocks noChangeAspect="1"/>
                  </p:cNvGrpSpPr>
                  <p:nvPr/>
                </p:nvGrpSpPr>
                <p:grpSpPr bwMode="auto">
                  <a:xfrm>
                    <a:off x="4821" y="12544"/>
                    <a:ext cx="378" cy="425"/>
                    <a:chOff x="3981" y="4381"/>
                    <a:chExt cx="600" cy="614"/>
                  </a:xfrm>
                </p:grpSpPr>
                <p:grpSp>
                  <p:nvGrpSpPr>
                    <p:cNvPr id="113" name="Group 57"/>
                    <p:cNvGrpSpPr>
                      <a:grpSpLocks noChangeAspect="1"/>
                    </p:cNvGrpSpPr>
                    <p:nvPr/>
                  </p:nvGrpSpPr>
                  <p:grpSpPr bwMode="auto">
                    <a:xfrm flipV="1">
                      <a:off x="4122" y="4804"/>
                      <a:ext cx="177" cy="191"/>
                      <a:chOff x="3861" y="2824"/>
                      <a:chExt cx="600" cy="600"/>
                    </a:xfrm>
                  </p:grpSpPr>
                  <p:sp>
                    <p:nvSpPr>
                      <p:cNvPr id="130" name="Line 58"/>
                      <p:cNvSpPr>
                        <a:spLocks noChangeAspect="1" noChangeShapeType="1"/>
                      </p:cNvSpPr>
                      <p:nvPr/>
                    </p:nvSpPr>
                    <p:spPr bwMode="auto">
                      <a:xfrm flipV="1">
                        <a:off x="3861" y="2944"/>
                        <a:ext cx="240" cy="360"/>
                      </a:xfrm>
                      <a:prstGeom prst="line">
                        <a:avLst/>
                      </a:prstGeom>
                      <a:noFill/>
                      <a:ln w="12700">
                        <a:solidFill>
                          <a:srgbClr val="000000"/>
                        </a:solidFill>
                        <a:round/>
                        <a:headEnd/>
                        <a:tailEnd/>
                      </a:ln>
                    </p:spPr>
                    <p:txBody>
                      <a:bodyPr/>
                      <a:lstStyle/>
                      <a:p>
                        <a:endParaRPr lang="el-GR" sz="1400"/>
                      </a:p>
                    </p:txBody>
                  </p:sp>
                  <p:sp>
                    <p:nvSpPr>
                      <p:cNvPr id="131" name="Line 59"/>
                      <p:cNvSpPr>
                        <a:spLocks noChangeAspect="1" noChangeShapeType="1"/>
                      </p:cNvSpPr>
                      <p:nvPr/>
                    </p:nvSpPr>
                    <p:spPr bwMode="auto">
                      <a:xfrm flipV="1">
                        <a:off x="4101" y="2824"/>
                        <a:ext cx="360" cy="600"/>
                      </a:xfrm>
                      <a:prstGeom prst="line">
                        <a:avLst/>
                      </a:prstGeom>
                      <a:noFill/>
                      <a:ln w="12700">
                        <a:solidFill>
                          <a:srgbClr val="000000"/>
                        </a:solidFill>
                        <a:round/>
                        <a:headEnd/>
                        <a:tailEnd/>
                      </a:ln>
                    </p:spPr>
                    <p:txBody>
                      <a:bodyPr/>
                      <a:lstStyle/>
                      <a:p>
                        <a:endParaRPr lang="el-GR" sz="1400"/>
                      </a:p>
                    </p:txBody>
                  </p:sp>
                  <p:sp>
                    <p:nvSpPr>
                      <p:cNvPr id="132" name="Line 60"/>
                      <p:cNvSpPr>
                        <a:spLocks noChangeAspect="1" noChangeShapeType="1"/>
                      </p:cNvSpPr>
                      <p:nvPr/>
                    </p:nvSpPr>
                    <p:spPr bwMode="auto">
                      <a:xfrm>
                        <a:off x="3861" y="3304"/>
                        <a:ext cx="240" cy="120"/>
                      </a:xfrm>
                      <a:prstGeom prst="line">
                        <a:avLst/>
                      </a:prstGeom>
                      <a:noFill/>
                      <a:ln w="12700">
                        <a:solidFill>
                          <a:srgbClr val="000000"/>
                        </a:solidFill>
                        <a:round/>
                        <a:headEnd/>
                        <a:tailEnd/>
                      </a:ln>
                    </p:spPr>
                    <p:txBody>
                      <a:bodyPr/>
                      <a:lstStyle/>
                      <a:p>
                        <a:endParaRPr lang="el-GR" sz="1400"/>
                      </a:p>
                    </p:txBody>
                  </p:sp>
                  <p:sp>
                    <p:nvSpPr>
                      <p:cNvPr id="133" name="Line 61"/>
                      <p:cNvSpPr>
                        <a:spLocks noChangeAspect="1" noChangeShapeType="1"/>
                      </p:cNvSpPr>
                      <p:nvPr/>
                    </p:nvSpPr>
                    <p:spPr bwMode="auto">
                      <a:xfrm flipV="1">
                        <a:off x="4101" y="2824"/>
                        <a:ext cx="360" cy="120"/>
                      </a:xfrm>
                      <a:prstGeom prst="line">
                        <a:avLst/>
                      </a:prstGeom>
                      <a:noFill/>
                      <a:ln w="12700">
                        <a:solidFill>
                          <a:srgbClr val="000000"/>
                        </a:solidFill>
                        <a:round/>
                        <a:headEnd/>
                        <a:tailEnd/>
                      </a:ln>
                    </p:spPr>
                    <p:txBody>
                      <a:bodyPr/>
                      <a:lstStyle/>
                      <a:p>
                        <a:endParaRPr lang="el-GR" sz="1400"/>
                      </a:p>
                    </p:txBody>
                  </p:sp>
                </p:grpSp>
                <p:grpSp>
                  <p:nvGrpSpPr>
                    <p:cNvPr id="114" name="Group 62"/>
                    <p:cNvGrpSpPr>
                      <a:grpSpLocks noChangeAspect="1"/>
                    </p:cNvGrpSpPr>
                    <p:nvPr/>
                  </p:nvGrpSpPr>
                  <p:grpSpPr bwMode="auto">
                    <a:xfrm flipV="1">
                      <a:off x="4369" y="4651"/>
                      <a:ext cx="212" cy="191"/>
                      <a:chOff x="4941" y="3304"/>
                      <a:chExt cx="720" cy="600"/>
                    </a:xfrm>
                  </p:grpSpPr>
                  <p:sp>
                    <p:nvSpPr>
                      <p:cNvPr id="126" name="Line 63"/>
                      <p:cNvSpPr>
                        <a:spLocks noChangeAspect="1" noChangeShapeType="1"/>
                      </p:cNvSpPr>
                      <p:nvPr/>
                    </p:nvSpPr>
                    <p:spPr bwMode="auto">
                      <a:xfrm flipH="1">
                        <a:off x="4941" y="3304"/>
                        <a:ext cx="120" cy="240"/>
                      </a:xfrm>
                      <a:prstGeom prst="line">
                        <a:avLst/>
                      </a:prstGeom>
                      <a:noFill/>
                      <a:ln w="12700">
                        <a:solidFill>
                          <a:srgbClr val="000000"/>
                        </a:solidFill>
                        <a:round/>
                        <a:headEnd/>
                        <a:tailEnd/>
                      </a:ln>
                    </p:spPr>
                    <p:txBody>
                      <a:bodyPr/>
                      <a:lstStyle/>
                      <a:p>
                        <a:endParaRPr lang="el-GR" sz="1400"/>
                      </a:p>
                    </p:txBody>
                  </p:sp>
                  <p:sp>
                    <p:nvSpPr>
                      <p:cNvPr id="127" name="Line 64"/>
                      <p:cNvSpPr>
                        <a:spLocks noChangeAspect="1" noChangeShapeType="1"/>
                      </p:cNvSpPr>
                      <p:nvPr/>
                    </p:nvSpPr>
                    <p:spPr bwMode="auto">
                      <a:xfrm>
                        <a:off x="5061" y="3304"/>
                        <a:ext cx="480" cy="240"/>
                      </a:xfrm>
                      <a:prstGeom prst="line">
                        <a:avLst/>
                      </a:prstGeom>
                      <a:noFill/>
                      <a:ln w="12700">
                        <a:solidFill>
                          <a:srgbClr val="000000"/>
                        </a:solidFill>
                        <a:round/>
                        <a:headEnd/>
                        <a:tailEnd/>
                      </a:ln>
                    </p:spPr>
                    <p:txBody>
                      <a:bodyPr/>
                      <a:lstStyle/>
                      <a:p>
                        <a:endParaRPr lang="el-GR" sz="1400"/>
                      </a:p>
                    </p:txBody>
                  </p:sp>
                  <p:sp>
                    <p:nvSpPr>
                      <p:cNvPr id="128" name="Line 65"/>
                      <p:cNvSpPr>
                        <a:spLocks noChangeAspect="1" noChangeShapeType="1"/>
                      </p:cNvSpPr>
                      <p:nvPr/>
                    </p:nvSpPr>
                    <p:spPr bwMode="auto">
                      <a:xfrm>
                        <a:off x="4941" y="3544"/>
                        <a:ext cx="720" cy="360"/>
                      </a:xfrm>
                      <a:prstGeom prst="line">
                        <a:avLst/>
                      </a:prstGeom>
                      <a:noFill/>
                      <a:ln w="12700">
                        <a:solidFill>
                          <a:srgbClr val="000000"/>
                        </a:solidFill>
                        <a:round/>
                        <a:headEnd/>
                        <a:tailEnd/>
                      </a:ln>
                    </p:spPr>
                    <p:txBody>
                      <a:bodyPr/>
                      <a:lstStyle/>
                      <a:p>
                        <a:endParaRPr lang="el-GR" sz="1400"/>
                      </a:p>
                    </p:txBody>
                  </p:sp>
                  <p:sp>
                    <p:nvSpPr>
                      <p:cNvPr id="129" name="Line 66"/>
                      <p:cNvSpPr>
                        <a:spLocks noChangeAspect="1" noChangeShapeType="1"/>
                      </p:cNvSpPr>
                      <p:nvPr/>
                    </p:nvSpPr>
                    <p:spPr bwMode="auto">
                      <a:xfrm>
                        <a:off x="5541" y="3544"/>
                        <a:ext cx="120" cy="360"/>
                      </a:xfrm>
                      <a:prstGeom prst="line">
                        <a:avLst/>
                      </a:prstGeom>
                      <a:noFill/>
                      <a:ln w="12700">
                        <a:solidFill>
                          <a:srgbClr val="000000"/>
                        </a:solidFill>
                        <a:round/>
                        <a:headEnd/>
                        <a:tailEnd/>
                      </a:ln>
                    </p:spPr>
                    <p:txBody>
                      <a:bodyPr/>
                      <a:lstStyle/>
                      <a:p>
                        <a:endParaRPr lang="el-GR" sz="1400"/>
                      </a:p>
                    </p:txBody>
                  </p:sp>
                </p:grpSp>
                <p:grpSp>
                  <p:nvGrpSpPr>
                    <p:cNvPr id="115" name="Group 67"/>
                    <p:cNvGrpSpPr>
                      <a:grpSpLocks noChangeAspect="1"/>
                    </p:cNvGrpSpPr>
                    <p:nvPr/>
                  </p:nvGrpSpPr>
                  <p:grpSpPr bwMode="auto">
                    <a:xfrm flipV="1">
                      <a:off x="4228" y="4384"/>
                      <a:ext cx="177" cy="191"/>
                      <a:chOff x="4341" y="4024"/>
                      <a:chExt cx="600" cy="600"/>
                    </a:xfrm>
                  </p:grpSpPr>
                  <p:sp>
                    <p:nvSpPr>
                      <p:cNvPr id="122" name="Line 68"/>
                      <p:cNvSpPr>
                        <a:spLocks noChangeAspect="1" noChangeShapeType="1"/>
                      </p:cNvSpPr>
                      <p:nvPr/>
                    </p:nvSpPr>
                    <p:spPr bwMode="auto">
                      <a:xfrm>
                        <a:off x="4701" y="4024"/>
                        <a:ext cx="240" cy="120"/>
                      </a:xfrm>
                      <a:prstGeom prst="line">
                        <a:avLst/>
                      </a:prstGeom>
                      <a:noFill/>
                      <a:ln w="12700">
                        <a:solidFill>
                          <a:srgbClr val="000000"/>
                        </a:solidFill>
                        <a:round/>
                        <a:headEnd/>
                        <a:tailEnd/>
                      </a:ln>
                    </p:spPr>
                    <p:txBody>
                      <a:bodyPr/>
                      <a:lstStyle/>
                      <a:p>
                        <a:endParaRPr lang="el-GR" sz="1400"/>
                      </a:p>
                    </p:txBody>
                  </p:sp>
                  <p:sp>
                    <p:nvSpPr>
                      <p:cNvPr id="123" name="Line 69"/>
                      <p:cNvSpPr>
                        <a:spLocks noChangeAspect="1" noChangeShapeType="1"/>
                      </p:cNvSpPr>
                      <p:nvPr/>
                    </p:nvSpPr>
                    <p:spPr bwMode="auto">
                      <a:xfrm flipV="1">
                        <a:off x="4341" y="4024"/>
                        <a:ext cx="360" cy="600"/>
                      </a:xfrm>
                      <a:prstGeom prst="line">
                        <a:avLst/>
                      </a:prstGeom>
                      <a:noFill/>
                      <a:ln w="12700">
                        <a:solidFill>
                          <a:srgbClr val="000000"/>
                        </a:solidFill>
                        <a:round/>
                        <a:headEnd/>
                        <a:tailEnd/>
                      </a:ln>
                    </p:spPr>
                    <p:txBody>
                      <a:bodyPr/>
                      <a:lstStyle/>
                      <a:p>
                        <a:endParaRPr lang="el-GR" sz="1400"/>
                      </a:p>
                    </p:txBody>
                  </p:sp>
                  <p:sp>
                    <p:nvSpPr>
                      <p:cNvPr id="124" name="Line 70"/>
                      <p:cNvSpPr>
                        <a:spLocks noChangeAspect="1" noChangeShapeType="1"/>
                      </p:cNvSpPr>
                      <p:nvPr/>
                    </p:nvSpPr>
                    <p:spPr bwMode="auto">
                      <a:xfrm flipV="1">
                        <a:off x="4701" y="4144"/>
                        <a:ext cx="240" cy="360"/>
                      </a:xfrm>
                      <a:prstGeom prst="line">
                        <a:avLst/>
                      </a:prstGeom>
                      <a:noFill/>
                      <a:ln w="12700">
                        <a:solidFill>
                          <a:srgbClr val="000000"/>
                        </a:solidFill>
                        <a:round/>
                        <a:headEnd/>
                        <a:tailEnd/>
                      </a:ln>
                    </p:spPr>
                    <p:txBody>
                      <a:bodyPr/>
                      <a:lstStyle/>
                      <a:p>
                        <a:endParaRPr lang="el-GR" sz="1400"/>
                      </a:p>
                    </p:txBody>
                  </p:sp>
                  <p:sp>
                    <p:nvSpPr>
                      <p:cNvPr id="125" name="Line 71"/>
                      <p:cNvSpPr>
                        <a:spLocks noChangeAspect="1" noChangeShapeType="1"/>
                      </p:cNvSpPr>
                      <p:nvPr/>
                    </p:nvSpPr>
                    <p:spPr bwMode="auto">
                      <a:xfrm flipV="1">
                        <a:off x="4341" y="4504"/>
                        <a:ext cx="360" cy="120"/>
                      </a:xfrm>
                      <a:prstGeom prst="line">
                        <a:avLst/>
                      </a:prstGeom>
                      <a:noFill/>
                      <a:ln w="12700">
                        <a:solidFill>
                          <a:srgbClr val="000000"/>
                        </a:solidFill>
                        <a:round/>
                        <a:headEnd/>
                        <a:tailEnd/>
                      </a:ln>
                    </p:spPr>
                    <p:txBody>
                      <a:bodyPr/>
                      <a:lstStyle/>
                      <a:p>
                        <a:endParaRPr lang="el-GR" sz="1400"/>
                      </a:p>
                    </p:txBody>
                  </p:sp>
                </p:grpSp>
                <p:grpSp>
                  <p:nvGrpSpPr>
                    <p:cNvPr id="116" name="Group 72"/>
                    <p:cNvGrpSpPr>
                      <a:grpSpLocks noChangeAspect="1"/>
                    </p:cNvGrpSpPr>
                    <p:nvPr/>
                  </p:nvGrpSpPr>
                  <p:grpSpPr bwMode="auto">
                    <a:xfrm flipV="1">
                      <a:off x="3981" y="4537"/>
                      <a:ext cx="212" cy="191"/>
                      <a:chOff x="3381" y="3664"/>
                      <a:chExt cx="720" cy="600"/>
                    </a:xfrm>
                  </p:grpSpPr>
                  <p:sp>
                    <p:nvSpPr>
                      <p:cNvPr id="118" name="Line 73"/>
                      <p:cNvSpPr>
                        <a:spLocks noChangeAspect="1" noChangeShapeType="1"/>
                      </p:cNvSpPr>
                      <p:nvPr/>
                    </p:nvSpPr>
                    <p:spPr bwMode="auto">
                      <a:xfrm>
                        <a:off x="3381" y="3664"/>
                        <a:ext cx="720" cy="360"/>
                      </a:xfrm>
                      <a:prstGeom prst="line">
                        <a:avLst/>
                      </a:prstGeom>
                      <a:noFill/>
                      <a:ln w="12700">
                        <a:solidFill>
                          <a:srgbClr val="000000"/>
                        </a:solidFill>
                        <a:round/>
                        <a:headEnd/>
                        <a:tailEnd/>
                      </a:ln>
                    </p:spPr>
                    <p:txBody>
                      <a:bodyPr/>
                      <a:lstStyle/>
                      <a:p>
                        <a:endParaRPr lang="el-GR" sz="1400"/>
                      </a:p>
                    </p:txBody>
                  </p:sp>
                  <p:sp>
                    <p:nvSpPr>
                      <p:cNvPr id="119" name="Line 74"/>
                      <p:cNvSpPr>
                        <a:spLocks noChangeAspect="1" noChangeShapeType="1"/>
                      </p:cNvSpPr>
                      <p:nvPr/>
                    </p:nvSpPr>
                    <p:spPr bwMode="auto">
                      <a:xfrm flipH="1">
                        <a:off x="3981" y="4024"/>
                        <a:ext cx="120" cy="240"/>
                      </a:xfrm>
                      <a:prstGeom prst="line">
                        <a:avLst/>
                      </a:prstGeom>
                      <a:noFill/>
                      <a:ln w="12700">
                        <a:solidFill>
                          <a:srgbClr val="000000"/>
                        </a:solidFill>
                        <a:round/>
                        <a:headEnd/>
                        <a:tailEnd/>
                      </a:ln>
                    </p:spPr>
                    <p:txBody>
                      <a:bodyPr/>
                      <a:lstStyle/>
                      <a:p>
                        <a:endParaRPr lang="el-GR" sz="1400"/>
                      </a:p>
                    </p:txBody>
                  </p:sp>
                  <p:sp>
                    <p:nvSpPr>
                      <p:cNvPr id="120" name="Line 75"/>
                      <p:cNvSpPr>
                        <a:spLocks noChangeAspect="1" noChangeShapeType="1"/>
                      </p:cNvSpPr>
                      <p:nvPr/>
                    </p:nvSpPr>
                    <p:spPr bwMode="auto">
                      <a:xfrm>
                        <a:off x="3501" y="4024"/>
                        <a:ext cx="480" cy="240"/>
                      </a:xfrm>
                      <a:prstGeom prst="line">
                        <a:avLst/>
                      </a:prstGeom>
                      <a:noFill/>
                      <a:ln w="12700">
                        <a:solidFill>
                          <a:srgbClr val="000000"/>
                        </a:solidFill>
                        <a:round/>
                        <a:headEnd/>
                        <a:tailEnd/>
                      </a:ln>
                    </p:spPr>
                    <p:txBody>
                      <a:bodyPr/>
                      <a:lstStyle/>
                      <a:p>
                        <a:endParaRPr lang="el-GR" sz="1400"/>
                      </a:p>
                    </p:txBody>
                  </p:sp>
                  <p:sp>
                    <p:nvSpPr>
                      <p:cNvPr id="121" name="Line 76"/>
                      <p:cNvSpPr>
                        <a:spLocks noChangeAspect="1" noChangeShapeType="1"/>
                      </p:cNvSpPr>
                      <p:nvPr/>
                    </p:nvSpPr>
                    <p:spPr bwMode="auto">
                      <a:xfrm>
                        <a:off x="3381" y="3664"/>
                        <a:ext cx="120" cy="360"/>
                      </a:xfrm>
                      <a:prstGeom prst="line">
                        <a:avLst/>
                      </a:prstGeom>
                      <a:noFill/>
                      <a:ln w="12700">
                        <a:solidFill>
                          <a:srgbClr val="000000"/>
                        </a:solidFill>
                        <a:round/>
                        <a:headEnd/>
                        <a:tailEnd/>
                      </a:ln>
                    </p:spPr>
                    <p:txBody>
                      <a:bodyPr/>
                      <a:lstStyle/>
                      <a:p>
                        <a:endParaRPr lang="el-GR" sz="1400"/>
                      </a:p>
                    </p:txBody>
                  </p:sp>
                </p:grpSp>
                <p:sp>
                  <p:nvSpPr>
                    <p:cNvPr id="117" name="Oval 77"/>
                    <p:cNvSpPr>
                      <a:spLocks noChangeAspect="1" noChangeArrowheads="1"/>
                    </p:cNvSpPr>
                    <p:nvPr/>
                  </p:nvSpPr>
                  <p:spPr bwMode="auto">
                    <a:xfrm flipV="1">
                      <a:off x="3981" y="4381"/>
                      <a:ext cx="600" cy="611"/>
                    </a:xfrm>
                    <a:prstGeom prst="ellipse">
                      <a:avLst/>
                    </a:prstGeom>
                    <a:noFill/>
                    <a:ln w="12700">
                      <a:solidFill>
                        <a:srgbClr val="000000"/>
                      </a:solidFill>
                      <a:round/>
                      <a:headEnd/>
                      <a:tailEnd/>
                    </a:ln>
                  </p:spPr>
                  <p:txBody>
                    <a:bodyPr/>
                    <a:lstStyle/>
                    <a:p>
                      <a:endParaRPr lang="el-GR" sz="1400"/>
                    </a:p>
                  </p:txBody>
                </p:sp>
              </p:grpSp>
              <p:grpSp>
                <p:nvGrpSpPr>
                  <p:cNvPr id="22" name="Group 78"/>
                  <p:cNvGrpSpPr>
                    <a:grpSpLocks noChangeAspect="1"/>
                  </p:cNvGrpSpPr>
                  <p:nvPr/>
                </p:nvGrpSpPr>
                <p:grpSpPr bwMode="auto">
                  <a:xfrm>
                    <a:off x="7581" y="12664"/>
                    <a:ext cx="301" cy="414"/>
                    <a:chOff x="5421" y="4984"/>
                    <a:chExt cx="480" cy="720"/>
                  </a:xfrm>
                </p:grpSpPr>
                <p:sp>
                  <p:nvSpPr>
                    <p:cNvPr id="108" name="Line 79"/>
                    <p:cNvSpPr>
                      <a:spLocks noChangeAspect="1" noChangeShapeType="1"/>
                    </p:cNvSpPr>
                    <p:nvPr/>
                  </p:nvSpPr>
                  <p:spPr bwMode="auto">
                    <a:xfrm>
                      <a:off x="5421" y="4984"/>
                      <a:ext cx="0" cy="720"/>
                    </a:xfrm>
                    <a:prstGeom prst="line">
                      <a:avLst/>
                    </a:prstGeom>
                    <a:noFill/>
                    <a:ln w="9525">
                      <a:solidFill>
                        <a:srgbClr val="000000"/>
                      </a:solidFill>
                      <a:round/>
                      <a:headEnd/>
                      <a:tailEnd/>
                    </a:ln>
                  </p:spPr>
                  <p:txBody>
                    <a:bodyPr/>
                    <a:lstStyle/>
                    <a:p>
                      <a:endParaRPr lang="el-GR" sz="1400"/>
                    </a:p>
                  </p:txBody>
                </p:sp>
                <p:sp>
                  <p:nvSpPr>
                    <p:cNvPr id="109" name="Line 80"/>
                    <p:cNvSpPr>
                      <a:spLocks noChangeAspect="1" noChangeShapeType="1"/>
                    </p:cNvSpPr>
                    <p:nvPr/>
                  </p:nvSpPr>
                  <p:spPr bwMode="auto">
                    <a:xfrm>
                      <a:off x="5421" y="4984"/>
                      <a:ext cx="480" cy="0"/>
                    </a:xfrm>
                    <a:prstGeom prst="line">
                      <a:avLst/>
                    </a:prstGeom>
                    <a:noFill/>
                    <a:ln w="9525">
                      <a:solidFill>
                        <a:srgbClr val="000000"/>
                      </a:solidFill>
                      <a:round/>
                      <a:headEnd/>
                      <a:tailEnd/>
                    </a:ln>
                  </p:spPr>
                  <p:txBody>
                    <a:bodyPr/>
                    <a:lstStyle/>
                    <a:p>
                      <a:endParaRPr lang="el-GR" sz="1400"/>
                    </a:p>
                  </p:txBody>
                </p:sp>
                <p:sp>
                  <p:nvSpPr>
                    <p:cNvPr id="110" name="Line 81"/>
                    <p:cNvSpPr>
                      <a:spLocks noChangeAspect="1" noChangeShapeType="1"/>
                    </p:cNvSpPr>
                    <p:nvPr/>
                  </p:nvSpPr>
                  <p:spPr bwMode="auto">
                    <a:xfrm>
                      <a:off x="5901" y="4984"/>
                      <a:ext cx="0" cy="720"/>
                    </a:xfrm>
                    <a:prstGeom prst="line">
                      <a:avLst/>
                    </a:prstGeom>
                    <a:noFill/>
                    <a:ln w="9525">
                      <a:solidFill>
                        <a:srgbClr val="000000"/>
                      </a:solidFill>
                      <a:round/>
                      <a:headEnd/>
                      <a:tailEnd/>
                    </a:ln>
                  </p:spPr>
                  <p:txBody>
                    <a:bodyPr/>
                    <a:lstStyle/>
                    <a:p>
                      <a:endParaRPr lang="el-GR" sz="1400"/>
                    </a:p>
                  </p:txBody>
                </p:sp>
                <p:sp>
                  <p:nvSpPr>
                    <p:cNvPr id="111" name="Line 82"/>
                    <p:cNvSpPr>
                      <a:spLocks noChangeAspect="1" noChangeShapeType="1"/>
                    </p:cNvSpPr>
                    <p:nvPr/>
                  </p:nvSpPr>
                  <p:spPr bwMode="auto">
                    <a:xfrm>
                      <a:off x="5421" y="5704"/>
                      <a:ext cx="480" cy="0"/>
                    </a:xfrm>
                    <a:prstGeom prst="line">
                      <a:avLst/>
                    </a:prstGeom>
                    <a:noFill/>
                    <a:ln w="9525">
                      <a:solidFill>
                        <a:srgbClr val="000000"/>
                      </a:solidFill>
                      <a:round/>
                      <a:headEnd/>
                      <a:tailEnd/>
                    </a:ln>
                  </p:spPr>
                  <p:txBody>
                    <a:bodyPr/>
                    <a:lstStyle/>
                    <a:p>
                      <a:endParaRPr lang="el-GR" sz="1400"/>
                    </a:p>
                  </p:txBody>
                </p:sp>
                <p:sp>
                  <p:nvSpPr>
                    <p:cNvPr id="112" name="Line 83"/>
                    <p:cNvSpPr>
                      <a:spLocks noChangeAspect="1" noChangeShapeType="1"/>
                    </p:cNvSpPr>
                    <p:nvPr/>
                  </p:nvSpPr>
                  <p:spPr bwMode="auto">
                    <a:xfrm>
                      <a:off x="5661" y="4984"/>
                      <a:ext cx="0" cy="720"/>
                    </a:xfrm>
                    <a:prstGeom prst="line">
                      <a:avLst/>
                    </a:prstGeom>
                    <a:noFill/>
                    <a:ln w="15875">
                      <a:solidFill>
                        <a:srgbClr val="000000"/>
                      </a:solidFill>
                      <a:round/>
                      <a:headEnd/>
                      <a:tailEnd/>
                    </a:ln>
                  </p:spPr>
                  <p:txBody>
                    <a:bodyPr/>
                    <a:lstStyle/>
                    <a:p>
                      <a:endParaRPr lang="el-GR" sz="1400"/>
                    </a:p>
                  </p:txBody>
                </p:sp>
              </p:grpSp>
              <p:grpSp>
                <p:nvGrpSpPr>
                  <p:cNvPr id="23" name="Group 84"/>
                  <p:cNvGrpSpPr>
                    <a:grpSpLocks noChangeAspect="1"/>
                  </p:cNvGrpSpPr>
                  <p:nvPr/>
                </p:nvGrpSpPr>
                <p:grpSpPr bwMode="auto">
                  <a:xfrm>
                    <a:off x="6141" y="12664"/>
                    <a:ext cx="302" cy="414"/>
                    <a:chOff x="5421" y="4984"/>
                    <a:chExt cx="480" cy="720"/>
                  </a:xfrm>
                </p:grpSpPr>
                <p:sp>
                  <p:nvSpPr>
                    <p:cNvPr id="103" name="Line 85"/>
                    <p:cNvSpPr>
                      <a:spLocks noChangeAspect="1" noChangeShapeType="1"/>
                    </p:cNvSpPr>
                    <p:nvPr/>
                  </p:nvSpPr>
                  <p:spPr bwMode="auto">
                    <a:xfrm>
                      <a:off x="5421" y="4984"/>
                      <a:ext cx="0" cy="720"/>
                    </a:xfrm>
                    <a:prstGeom prst="line">
                      <a:avLst/>
                    </a:prstGeom>
                    <a:noFill/>
                    <a:ln w="9525">
                      <a:solidFill>
                        <a:srgbClr val="000000"/>
                      </a:solidFill>
                      <a:round/>
                      <a:headEnd/>
                      <a:tailEnd/>
                    </a:ln>
                  </p:spPr>
                  <p:txBody>
                    <a:bodyPr/>
                    <a:lstStyle/>
                    <a:p>
                      <a:endParaRPr lang="el-GR" sz="1400"/>
                    </a:p>
                  </p:txBody>
                </p:sp>
                <p:sp>
                  <p:nvSpPr>
                    <p:cNvPr id="104" name="Line 86"/>
                    <p:cNvSpPr>
                      <a:spLocks noChangeAspect="1" noChangeShapeType="1"/>
                    </p:cNvSpPr>
                    <p:nvPr/>
                  </p:nvSpPr>
                  <p:spPr bwMode="auto">
                    <a:xfrm>
                      <a:off x="5421" y="4984"/>
                      <a:ext cx="480" cy="0"/>
                    </a:xfrm>
                    <a:prstGeom prst="line">
                      <a:avLst/>
                    </a:prstGeom>
                    <a:noFill/>
                    <a:ln w="9525">
                      <a:solidFill>
                        <a:srgbClr val="000000"/>
                      </a:solidFill>
                      <a:round/>
                      <a:headEnd/>
                      <a:tailEnd/>
                    </a:ln>
                  </p:spPr>
                  <p:txBody>
                    <a:bodyPr/>
                    <a:lstStyle/>
                    <a:p>
                      <a:endParaRPr lang="el-GR" sz="1400"/>
                    </a:p>
                  </p:txBody>
                </p:sp>
                <p:sp>
                  <p:nvSpPr>
                    <p:cNvPr id="105" name="Line 87"/>
                    <p:cNvSpPr>
                      <a:spLocks noChangeAspect="1" noChangeShapeType="1"/>
                    </p:cNvSpPr>
                    <p:nvPr/>
                  </p:nvSpPr>
                  <p:spPr bwMode="auto">
                    <a:xfrm>
                      <a:off x="5901" y="4984"/>
                      <a:ext cx="0" cy="720"/>
                    </a:xfrm>
                    <a:prstGeom prst="line">
                      <a:avLst/>
                    </a:prstGeom>
                    <a:noFill/>
                    <a:ln w="9525">
                      <a:solidFill>
                        <a:srgbClr val="000000"/>
                      </a:solidFill>
                      <a:round/>
                      <a:headEnd/>
                      <a:tailEnd/>
                    </a:ln>
                  </p:spPr>
                  <p:txBody>
                    <a:bodyPr/>
                    <a:lstStyle/>
                    <a:p>
                      <a:endParaRPr lang="el-GR" sz="1400"/>
                    </a:p>
                  </p:txBody>
                </p:sp>
                <p:sp>
                  <p:nvSpPr>
                    <p:cNvPr id="106" name="Line 88"/>
                    <p:cNvSpPr>
                      <a:spLocks noChangeAspect="1" noChangeShapeType="1"/>
                    </p:cNvSpPr>
                    <p:nvPr/>
                  </p:nvSpPr>
                  <p:spPr bwMode="auto">
                    <a:xfrm>
                      <a:off x="5421" y="5704"/>
                      <a:ext cx="480" cy="0"/>
                    </a:xfrm>
                    <a:prstGeom prst="line">
                      <a:avLst/>
                    </a:prstGeom>
                    <a:noFill/>
                    <a:ln w="9525">
                      <a:solidFill>
                        <a:srgbClr val="000000"/>
                      </a:solidFill>
                      <a:round/>
                      <a:headEnd/>
                      <a:tailEnd/>
                    </a:ln>
                  </p:spPr>
                  <p:txBody>
                    <a:bodyPr/>
                    <a:lstStyle/>
                    <a:p>
                      <a:endParaRPr lang="el-GR" sz="1400"/>
                    </a:p>
                  </p:txBody>
                </p:sp>
                <p:sp>
                  <p:nvSpPr>
                    <p:cNvPr id="107" name="Line 89"/>
                    <p:cNvSpPr>
                      <a:spLocks noChangeAspect="1" noChangeShapeType="1"/>
                    </p:cNvSpPr>
                    <p:nvPr/>
                  </p:nvSpPr>
                  <p:spPr bwMode="auto">
                    <a:xfrm>
                      <a:off x="5661" y="4984"/>
                      <a:ext cx="0" cy="720"/>
                    </a:xfrm>
                    <a:prstGeom prst="line">
                      <a:avLst/>
                    </a:prstGeom>
                    <a:noFill/>
                    <a:ln w="15875">
                      <a:solidFill>
                        <a:srgbClr val="000000"/>
                      </a:solidFill>
                      <a:round/>
                      <a:headEnd/>
                      <a:tailEnd/>
                    </a:ln>
                  </p:spPr>
                  <p:txBody>
                    <a:bodyPr/>
                    <a:lstStyle/>
                    <a:p>
                      <a:endParaRPr lang="el-GR" sz="1400"/>
                    </a:p>
                  </p:txBody>
                </p:sp>
              </p:grpSp>
              <p:grpSp>
                <p:nvGrpSpPr>
                  <p:cNvPr id="24" name="Group 90"/>
                  <p:cNvGrpSpPr>
                    <a:grpSpLocks noChangeAspect="1"/>
                  </p:cNvGrpSpPr>
                  <p:nvPr/>
                </p:nvGrpSpPr>
                <p:grpSpPr bwMode="auto">
                  <a:xfrm flipV="1">
                    <a:off x="7954" y="13121"/>
                    <a:ext cx="377" cy="383"/>
                    <a:chOff x="3981" y="4381"/>
                    <a:chExt cx="600" cy="614"/>
                  </a:xfrm>
                </p:grpSpPr>
                <p:grpSp>
                  <p:nvGrpSpPr>
                    <p:cNvPr id="82" name="Group 91"/>
                    <p:cNvGrpSpPr>
                      <a:grpSpLocks noChangeAspect="1"/>
                    </p:cNvGrpSpPr>
                    <p:nvPr/>
                  </p:nvGrpSpPr>
                  <p:grpSpPr bwMode="auto">
                    <a:xfrm flipV="1">
                      <a:off x="4122" y="4804"/>
                      <a:ext cx="177" cy="191"/>
                      <a:chOff x="3861" y="2824"/>
                      <a:chExt cx="600" cy="600"/>
                    </a:xfrm>
                  </p:grpSpPr>
                  <p:sp>
                    <p:nvSpPr>
                      <p:cNvPr id="99" name="Line 92"/>
                      <p:cNvSpPr>
                        <a:spLocks noChangeAspect="1" noChangeShapeType="1"/>
                      </p:cNvSpPr>
                      <p:nvPr/>
                    </p:nvSpPr>
                    <p:spPr bwMode="auto">
                      <a:xfrm flipV="1">
                        <a:off x="3861" y="2944"/>
                        <a:ext cx="240" cy="360"/>
                      </a:xfrm>
                      <a:prstGeom prst="line">
                        <a:avLst/>
                      </a:prstGeom>
                      <a:noFill/>
                      <a:ln w="12700">
                        <a:solidFill>
                          <a:srgbClr val="000000"/>
                        </a:solidFill>
                        <a:round/>
                        <a:headEnd/>
                        <a:tailEnd/>
                      </a:ln>
                    </p:spPr>
                    <p:txBody>
                      <a:bodyPr/>
                      <a:lstStyle/>
                      <a:p>
                        <a:endParaRPr lang="el-GR" sz="1400"/>
                      </a:p>
                    </p:txBody>
                  </p:sp>
                  <p:sp>
                    <p:nvSpPr>
                      <p:cNvPr id="100" name="Line 93"/>
                      <p:cNvSpPr>
                        <a:spLocks noChangeAspect="1" noChangeShapeType="1"/>
                      </p:cNvSpPr>
                      <p:nvPr/>
                    </p:nvSpPr>
                    <p:spPr bwMode="auto">
                      <a:xfrm flipV="1">
                        <a:off x="4101" y="2824"/>
                        <a:ext cx="360" cy="600"/>
                      </a:xfrm>
                      <a:prstGeom prst="line">
                        <a:avLst/>
                      </a:prstGeom>
                      <a:noFill/>
                      <a:ln w="12700">
                        <a:solidFill>
                          <a:srgbClr val="000000"/>
                        </a:solidFill>
                        <a:round/>
                        <a:headEnd/>
                        <a:tailEnd/>
                      </a:ln>
                    </p:spPr>
                    <p:txBody>
                      <a:bodyPr/>
                      <a:lstStyle/>
                      <a:p>
                        <a:endParaRPr lang="el-GR" sz="1400"/>
                      </a:p>
                    </p:txBody>
                  </p:sp>
                  <p:sp>
                    <p:nvSpPr>
                      <p:cNvPr id="101" name="Line 94"/>
                      <p:cNvSpPr>
                        <a:spLocks noChangeAspect="1" noChangeShapeType="1"/>
                      </p:cNvSpPr>
                      <p:nvPr/>
                    </p:nvSpPr>
                    <p:spPr bwMode="auto">
                      <a:xfrm>
                        <a:off x="3861" y="3304"/>
                        <a:ext cx="240" cy="120"/>
                      </a:xfrm>
                      <a:prstGeom prst="line">
                        <a:avLst/>
                      </a:prstGeom>
                      <a:noFill/>
                      <a:ln w="12700">
                        <a:solidFill>
                          <a:srgbClr val="000000"/>
                        </a:solidFill>
                        <a:round/>
                        <a:headEnd/>
                        <a:tailEnd/>
                      </a:ln>
                    </p:spPr>
                    <p:txBody>
                      <a:bodyPr/>
                      <a:lstStyle/>
                      <a:p>
                        <a:endParaRPr lang="el-GR" sz="1400"/>
                      </a:p>
                    </p:txBody>
                  </p:sp>
                  <p:sp>
                    <p:nvSpPr>
                      <p:cNvPr id="102" name="Line 95"/>
                      <p:cNvSpPr>
                        <a:spLocks noChangeAspect="1" noChangeShapeType="1"/>
                      </p:cNvSpPr>
                      <p:nvPr/>
                    </p:nvSpPr>
                    <p:spPr bwMode="auto">
                      <a:xfrm flipV="1">
                        <a:off x="4101" y="2824"/>
                        <a:ext cx="360" cy="120"/>
                      </a:xfrm>
                      <a:prstGeom prst="line">
                        <a:avLst/>
                      </a:prstGeom>
                      <a:noFill/>
                      <a:ln w="12700">
                        <a:solidFill>
                          <a:srgbClr val="000000"/>
                        </a:solidFill>
                        <a:round/>
                        <a:headEnd/>
                        <a:tailEnd/>
                      </a:ln>
                    </p:spPr>
                    <p:txBody>
                      <a:bodyPr/>
                      <a:lstStyle/>
                      <a:p>
                        <a:endParaRPr lang="el-GR" sz="1400"/>
                      </a:p>
                    </p:txBody>
                  </p:sp>
                </p:grpSp>
                <p:grpSp>
                  <p:nvGrpSpPr>
                    <p:cNvPr id="83" name="Group 96"/>
                    <p:cNvGrpSpPr>
                      <a:grpSpLocks noChangeAspect="1"/>
                    </p:cNvGrpSpPr>
                    <p:nvPr/>
                  </p:nvGrpSpPr>
                  <p:grpSpPr bwMode="auto">
                    <a:xfrm flipV="1">
                      <a:off x="4369" y="4651"/>
                      <a:ext cx="212" cy="191"/>
                      <a:chOff x="4941" y="3304"/>
                      <a:chExt cx="720" cy="600"/>
                    </a:xfrm>
                  </p:grpSpPr>
                  <p:sp>
                    <p:nvSpPr>
                      <p:cNvPr id="95" name="Line 97"/>
                      <p:cNvSpPr>
                        <a:spLocks noChangeAspect="1" noChangeShapeType="1"/>
                      </p:cNvSpPr>
                      <p:nvPr/>
                    </p:nvSpPr>
                    <p:spPr bwMode="auto">
                      <a:xfrm flipH="1">
                        <a:off x="4941" y="3304"/>
                        <a:ext cx="120" cy="240"/>
                      </a:xfrm>
                      <a:prstGeom prst="line">
                        <a:avLst/>
                      </a:prstGeom>
                      <a:noFill/>
                      <a:ln w="12700">
                        <a:solidFill>
                          <a:srgbClr val="000000"/>
                        </a:solidFill>
                        <a:round/>
                        <a:headEnd/>
                        <a:tailEnd/>
                      </a:ln>
                    </p:spPr>
                    <p:txBody>
                      <a:bodyPr/>
                      <a:lstStyle/>
                      <a:p>
                        <a:endParaRPr lang="el-GR" sz="1400"/>
                      </a:p>
                    </p:txBody>
                  </p:sp>
                  <p:sp>
                    <p:nvSpPr>
                      <p:cNvPr id="96" name="Line 98"/>
                      <p:cNvSpPr>
                        <a:spLocks noChangeAspect="1" noChangeShapeType="1"/>
                      </p:cNvSpPr>
                      <p:nvPr/>
                    </p:nvSpPr>
                    <p:spPr bwMode="auto">
                      <a:xfrm>
                        <a:off x="5061" y="3304"/>
                        <a:ext cx="480" cy="240"/>
                      </a:xfrm>
                      <a:prstGeom prst="line">
                        <a:avLst/>
                      </a:prstGeom>
                      <a:noFill/>
                      <a:ln w="12700">
                        <a:solidFill>
                          <a:srgbClr val="000000"/>
                        </a:solidFill>
                        <a:round/>
                        <a:headEnd/>
                        <a:tailEnd/>
                      </a:ln>
                    </p:spPr>
                    <p:txBody>
                      <a:bodyPr/>
                      <a:lstStyle/>
                      <a:p>
                        <a:endParaRPr lang="el-GR" sz="1400"/>
                      </a:p>
                    </p:txBody>
                  </p:sp>
                  <p:sp>
                    <p:nvSpPr>
                      <p:cNvPr id="97" name="Line 99"/>
                      <p:cNvSpPr>
                        <a:spLocks noChangeAspect="1" noChangeShapeType="1"/>
                      </p:cNvSpPr>
                      <p:nvPr/>
                    </p:nvSpPr>
                    <p:spPr bwMode="auto">
                      <a:xfrm>
                        <a:off x="4941" y="3544"/>
                        <a:ext cx="720" cy="360"/>
                      </a:xfrm>
                      <a:prstGeom prst="line">
                        <a:avLst/>
                      </a:prstGeom>
                      <a:noFill/>
                      <a:ln w="12700">
                        <a:solidFill>
                          <a:srgbClr val="000000"/>
                        </a:solidFill>
                        <a:round/>
                        <a:headEnd/>
                        <a:tailEnd/>
                      </a:ln>
                    </p:spPr>
                    <p:txBody>
                      <a:bodyPr/>
                      <a:lstStyle/>
                      <a:p>
                        <a:endParaRPr lang="el-GR" sz="1400"/>
                      </a:p>
                    </p:txBody>
                  </p:sp>
                  <p:sp>
                    <p:nvSpPr>
                      <p:cNvPr id="98" name="Line 100"/>
                      <p:cNvSpPr>
                        <a:spLocks noChangeAspect="1" noChangeShapeType="1"/>
                      </p:cNvSpPr>
                      <p:nvPr/>
                    </p:nvSpPr>
                    <p:spPr bwMode="auto">
                      <a:xfrm>
                        <a:off x="5541" y="3544"/>
                        <a:ext cx="120" cy="360"/>
                      </a:xfrm>
                      <a:prstGeom prst="line">
                        <a:avLst/>
                      </a:prstGeom>
                      <a:noFill/>
                      <a:ln w="12700">
                        <a:solidFill>
                          <a:srgbClr val="000000"/>
                        </a:solidFill>
                        <a:round/>
                        <a:headEnd/>
                        <a:tailEnd/>
                      </a:ln>
                    </p:spPr>
                    <p:txBody>
                      <a:bodyPr/>
                      <a:lstStyle/>
                      <a:p>
                        <a:endParaRPr lang="el-GR" sz="1400"/>
                      </a:p>
                    </p:txBody>
                  </p:sp>
                </p:grpSp>
                <p:grpSp>
                  <p:nvGrpSpPr>
                    <p:cNvPr id="84" name="Group 101"/>
                    <p:cNvGrpSpPr>
                      <a:grpSpLocks noChangeAspect="1"/>
                    </p:cNvGrpSpPr>
                    <p:nvPr/>
                  </p:nvGrpSpPr>
                  <p:grpSpPr bwMode="auto">
                    <a:xfrm flipV="1">
                      <a:off x="4228" y="4384"/>
                      <a:ext cx="177" cy="191"/>
                      <a:chOff x="4341" y="4024"/>
                      <a:chExt cx="600" cy="600"/>
                    </a:xfrm>
                  </p:grpSpPr>
                  <p:sp>
                    <p:nvSpPr>
                      <p:cNvPr id="91" name="Line 102"/>
                      <p:cNvSpPr>
                        <a:spLocks noChangeAspect="1" noChangeShapeType="1"/>
                      </p:cNvSpPr>
                      <p:nvPr/>
                    </p:nvSpPr>
                    <p:spPr bwMode="auto">
                      <a:xfrm>
                        <a:off x="4701" y="4024"/>
                        <a:ext cx="240" cy="120"/>
                      </a:xfrm>
                      <a:prstGeom prst="line">
                        <a:avLst/>
                      </a:prstGeom>
                      <a:noFill/>
                      <a:ln w="12700">
                        <a:solidFill>
                          <a:srgbClr val="000000"/>
                        </a:solidFill>
                        <a:round/>
                        <a:headEnd/>
                        <a:tailEnd/>
                      </a:ln>
                    </p:spPr>
                    <p:txBody>
                      <a:bodyPr/>
                      <a:lstStyle/>
                      <a:p>
                        <a:endParaRPr lang="el-GR" sz="1400"/>
                      </a:p>
                    </p:txBody>
                  </p:sp>
                  <p:sp>
                    <p:nvSpPr>
                      <p:cNvPr id="92" name="Line 103"/>
                      <p:cNvSpPr>
                        <a:spLocks noChangeAspect="1" noChangeShapeType="1"/>
                      </p:cNvSpPr>
                      <p:nvPr/>
                    </p:nvSpPr>
                    <p:spPr bwMode="auto">
                      <a:xfrm flipV="1">
                        <a:off x="4341" y="4024"/>
                        <a:ext cx="360" cy="600"/>
                      </a:xfrm>
                      <a:prstGeom prst="line">
                        <a:avLst/>
                      </a:prstGeom>
                      <a:noFill/>
                      <a:ln w="12700">
                        <a:solidFill>
                          <a:srgbClr val="000000"/>
                        </a:solidFill>
                        <a:round/>
                        <a:headEnd/>
                        <a:tailEnd/>
                      </a:ln>
                    </p:spPr>
                    <p:txBody>
                      <a:bodyPr/>
                      <a:lstStyle/>
                      <a:p>
                        <a:endParaRPr lang="el-GR" sz="1400"/>
                      </a:p>
                    </p:txBody>
                  </p:sp>
                  <p:sp>
                    <p:nvSpPr>
                      <p:cNvPr id="93" name="Line 104"/>
                      <p:cNvSpPr>
                        <a:spLocks noChangeAspect="1" noChangeShapeType="1"/>
                      </p:cNvSpPr>
                      <p:nvPr/>
                    </p:nvSpPr>
                    <p:spPr bwMode="auto">
                      <a:xfrm flipV="1">
                        <a:off x="4701" y="4144"/>
                        <a:ext cx="240" cy="360"/>
                      </a:xfrm>
                      <a:prstGeom prst="line">
                        <a:avLst/>
                      </a:prstGeom>
                      <a:noFill/>
                      <a:ln w="12700">
                        <a:solidFill>
                          <a:srgbClr val="000000"/>
                        </a:solidFill>
                        <a:round/>
                        <a:headEnd/>
                        <a:tailEnd/>
                      </a:ln>
                    </p:spPr>
                    <p:txBody>
                      <a:bodyPr/>
                      <a:lstStyle/>
                      <a:p>
                        <a:endParaRPr lang="el-GR" sz="1400"/>
                      </a:p>
                    </p:txBody>
                  </p:sp>
                  <p:sp>
                    <p:nvSpPr>
                      <p:cNvPr id="94" name="Line 105"/>
                      <p:cNvSpPr>
                        <a:spLocks noChangeAspect="1" noChangeShapeType="1"/>
                      </p:cNvSpPr>
                      <p:nvPr/>
                    </p:nvSpPr>
                    <p:spPr bwMode="auto">
                      <a:xfrm flipV="1">
                        <a:off x="4341" y="4504"/>
                        <a:ext cx="360" cy="120"/>
                      </a:xfrm>
                      <a:prstGeom prst="line">
                        <a:avLst/>
                      </a:prstGeom>
                      <a:noFill/>
                      <a:ln w="12700">
                        <a:solidFill>
                          <a:srgbClr val="000000"/>
                        </a:solidFill>
                        <a:round/>
                        <a:headEnd/>
                        <a:tailEnd/>
                      </a:ln>
                    </p:spPr>
                    <p:txBody>
                      <a:bodyPr/>
                      <a:lstStyle/>
                      <a:p>
                        <a:endParaRPr lang="el-GR" sz="1400"/>
                      </a:p>
                    </p:txBody>
                  </p:sp>
                </p:grpSp>
                <p:grpSp>
                  <p:nvGrpSpPr>
                    <p:cNvPr id="85" name="Group 106"/>
                    <p:cNvGrpSpPr>
                      <a:grpSpLocks noChangeAspect="1"/>
                    </p:cNvGrpSpPr>
                    <p:nvPr/>
                  </p:nvGrpSpPr>
                  <p:grpSpPr bwMode="auto">
                    <a:xfrm flipV="1">
                      <a:off x="3981" y="4537"/>
                      <a:ext cx="212" cy="191"/>
                      <a:chOff x="3381" y="3664"/>
                      <a:chExt cx="720" cy="600"/>
                    </a:xfrm>
                  </p:grpSpPr>
                  <p:sp>
                    <p:nvSpPr>
                      <p:cNvPr id="87" name="Line 107"/>
                      <p:cNvSpPr>
                        <a:spLocks noChangeAspect="1" noChangeShapeType="1"/>
                      </p:cNvSpPr>
                      <p:nvPr/>
                    </p:nvSpPr>
                    <p:spPr bwMode="auto">
                      <a:xfrm>
                        <a:off x="3381" y="3664"/>
                        <a:ext cx="720" cy="360"/>
                      </a:xfrm>
                      <a:prstGeom prst="line">
                        <a:avLst/>
                      </a:prstGeom>
                      <a:noFill/>
                      <a:ln w="12700">
                        <a:solidFill>
                          <a:srgbClr val="000000"/>
                        </a:solidFill>
                        <a:round/>
                        <a:headEnd/>
                        <a:tailEnd/>
                      </a:ln>
                    </p:spPr>
                    <p:txBody>
                      <a:bodyPr/>
                      <a:lstStyle/>
                      <a:p>
                        <a:endParaRPr lang="el-GR" sz="1400"/>
                      </a:p>
                    </p:txBody>
                  </p:sp>
                  <p:sp>
                    <p:nvSpPr>
                      <p:cNvPr id="88" name="Line 108"/>
                      <p:cNvSpPr>
                        <a:spLocks noChangeAspect="1" noChangeShapeType="1"/>
                      </p:cNvSpPr>
                      <p:nvPr/>
                    </p:nvSpPr>
                    <p:spPr bwMode="auto">
                      <a:xfrm flipH="1">
                        <a:off x="3981" y="4024"/>
                        <a:ext cx="120" cy="240"/>
                      </a:xfrm>
                      <a:prstGeom prst="line">
                        <a:avLst/>
                      </a:prstGeom>
                      <a:noFill/>
                      <a:ln w="12700">
                        <a:solidFill>
                          <a:srgbClr val="000000"/>
                        </a:solidFill>
                        <a:round/>
                        <a:headEnd/>
                        <a:tailEnd/>
                      </a:ln>
                    </p:spPr>
                    <p:txBody>
                      <a:bodyPr/>
                      <a:lstStyle/>
                      <a:p>
                        <a:endParaRPr lang="el-GR" sz="1400"/>
                      </a:p>
                    </p:txBody>
                  </p:sp>
                  <p:sp>
                    <p:nvSpPr>
                      <p:cNvPr id="89" name="Line 109"/>
                      <p:cNvSpPr>
                        <a:spLocks noChangeAspect="1" noChangeShapeType="1"/>
                      </p:cNvSpPr>
                      <p:nvPr/>
                    </p:nvSpPr>
                    <p:spPr bwMode="auto">
                      <a:xfrm>
                        <a:off x="3501" y="4024"/>
                        <a:ext cx="480" cy="240"/>
                      </a:xfrm>
                      <a:prstGeom prst="line">
                        <a:avLst/>
                      </a:prstGeom>
                      <a:noFill/>
                      <a:ln w="12700">
                        <a:solidFill>
                          <a:srgbClr val="000000"/>
                        </a:solidFill>
                        <a:round/>
                        <a:headEnd/>
                        <a:tailEnd/>
                      </a:ln>
                    </p:spPr>
                    <p:txBody>
                      <a:bodyPr/>
                      <a:lstStyle/>
                      <a:p>
                        <a:endParaRPr lang="el-GR" sz="1400"/>
                      </a:p>
                    </p:txBody>
                  </p:sp>
                  <p:sp>
                    <p:nvSpPr>
                      <p:cNvPr id="90" name="Line 110"/>
                      <p:cNvSpPr>
                        <a:spLocks noChangeAspect="1" noChangeShapeType="1"/>
                      </p:cNvSpPr>
                      <p:nvPr/>
                    </p:nvSpPr>
                    <p:spPr bwMode="auto">
                      <a:xfrm>
                        <a:off x="3381" y="3664"/>
                        <a:ext cx="120" cy="360"/>
                      </a:xfrm>
                      <a:prstGeom prst="line">
                        <a:avLst/>
                      </a:prstGeom>
                      <a:noFill/>
                      <a:ln w="12700">
                        <a:solidFill>
                          <a:srgbClr val="000000"/>
                        </a:solidFill>
                        <a:round/>
                        <a:headEnd/>
                        <a:tailEnd/>
                      </a:ln>
                    </p:spPr>
                    <p:txBody>
                      <a:bodyPr/>
                      <a:lstStyle/>
                      <a:p>
                        <a:endParaRPr lang="el-GR" sz="1400"/>
                      </a:p>
                    </p:txBody>
                  </p:sp>
                </p:grpSp>
                <p:sp>
                  <p:nvSpPr>
                    <p:cNvPr id="86" name="Oval 111"/>
                    <p:cNvSpPr>
                      <a:spLocks noChangeAspect="1" noChangeArrowheads="1"/>
                    </p:cNvSpPr>
                    <p:nvPr/>
                  </p:nvSpPr>
                  <p:spPr bwMode="auto">
                    <a:xfrm flipV="1">
                      <a:off x="3981" y="4381"/>
                      <a:ext cx="600" cy="611"/>
                    </a:xfrm>
                    <a:prstGeom prst="ellipse">
                      <a:avLst/>
                    </a:prstGeom>
                    <a:noFill/>
                    <a:ln w="12700">
                      <a:solidFill>
                        <a:srgbClr val="000000"/>
                      </a:solidFill>
                      <a:round/>
                      <a:headEnd/>
                      <a:tailEnd/>
                    </a:ln>
                  </p:spPr>
                  <p:txBody>
                    <a:bodyPr/>
                    <a:lstStyle/>
                    <a:p>
                      <a:endParaRPr lang="el-GR" sz="1400"/>
                    </a:p>
                  </p:txBody>
                </p:sp>
              </p:grpSp>
              <p:grpSp>
                <p:nvGrpSpPr>
                  <p:cNvPr id="25" name="Group 112"/>
                  <p:cNvGrpSpPr>
                    <a:grpSpLocks noChangeAspect="1"/>
                  </p:cNvGrpSpPr>
                  <p:nvPr/>
                </p:nvGrpSpPr>
                <p:grpSpPr bwMode="auto">
                  <a:xfrm>
                    <a:off x="8437" y="12890"/>
                    <a:ext cx="1064" cy="231"/>
                    <a:chOff x="3020" y="12617"/>
                    <a:chExt cx="2401" cy="287"/>
                  </a:xfrm>
                </p:grpSpPr>
                <p:sp>
                  <p:nvSpPr>
                    <p:cNvPr id="77" name="Rectangle 113"/>
                    <p:cNvSpPr>
                      <a:spLocks noChangeAspect="1" noChangeArrowheads="1"/>
                    </p:cNvSpPr>
                    <p:nvPr/>
                  </p:nvSpPr>
                  <p:spPr bwMode="auto">
                    <a:xfrm>
                      <a:off x="3021" y="12664"/>
                      <a:ext cx="2400" cy="240"/>
                    </a:xfrm>
                    <a:prstGeom prst="rect">
                      <a:avLst/>
                    </a:prstGeom>
                    <a:solidFill>
                      <a:srgbClr val="FFFFFF"/>
                    </a:solidFill>
                    <a:ln w="15875">
                      <a:solidFill>
                        <a:srgbClr val="000000"/>
                      </a:solidFill>
                      <a:miter lim="800000"/>
                      <a:headEnd/>
                      <a:tailEnd/>
                    </a:ln>
                  </p:spPr>
                  <p:txBody>
                    <a:bodyPr/>
                    <a:lstStyle/>
                    <a:p>
                      <a:endParaRPr lang="el-GR" sz="1400"/>
                    </a:p>
                  </p:txBody>
                </p:sp>
                <p:grpSp>
                  <p:nvGrpSpPr>
                    <p:cNvPr id="78" name="Group 114"/>
                    <p:cNvGrpSpPr>
                      <a:grpSpLocks noChangeAspect="1"/>
                    </p:cNvGrpSpPr>
                    <p:nvPr/>
                  </p:nvGrpSpPr>
                  <p:grpSpPr bwMode="auto">
                    <a:xfrm>
                      <a:off x="3020" y="12617"/>
                      <a:ext cx="2077" cy="263"/>
                      <a:chOff x="3020" y="12617"/>
                      <a:chExt cx="2077" cy="263"/>
                    </a:xfrm>
                  </p:grpSpPr>
                  <p:sp>
                    <p:nvSpPr>
                      <p:cNvPr id="79" name="Freeform 115"/>
                      <p:cNvSpPr>
                        <a:spLocks noChangeAspect="1"/>
                      </p:cNvSpPr>
                      <p:nvPr/>
                    </p:nvSpPr>
                    <p:spPr bwMode="auto">
                      <a:xfrm>
                        <a:off x="3020" y="12660"/>
                        <a:ext cx="1020" cy="194"/>
                      </a:xfrm>
                      <a:custGeom>
                        <a:avLst/>
                        <a:gdLst>
                          <a:gd name="T0" fmla="*/ 1020 w 1020"/>
                          <a:gd name="T1" fmla="*/ 0 h 194"/>
                          <a:gd name="T2" fmla="*/ 0 w 1020"/>
                          <a:gd name="T3" fmla="*/ 80 h 194"/>
                          <a:gd name="T4" fmla="*/ 0 60000 65536"/>
                          <a:gd name="T5" fmla="*/ 0 60000 65536"/>
                          <a:gd name="T6" fmla="*/ 0 w 1020"/>
                          <a:gd name="T7" fmla="*/ 0 h 194"/>
                          <a:gd name="T8" fmla="*/ 1020 w 1020"/>
                          <a:gd name="T9" fmla="*/ 194 h 194"/>
                        </a:gdLst>
                        <a:ahLst/>
                        <a:cxnLst>
                          <a:cxn ang="T4">
                            <a:pos x="T0" y="T1"/>
                          </a:cxn>
                          <a:cxn ang="T5">
                            <a:pos x="T2" y="T3"/>
                          </a:cxn>
                        </a:cxnLst>
                        <a:rect l="T6" t="T7" r="T8" b="T9"/>
                        <a:pathLst>
                          <a:path w="1020" h="194">
                            <a:moveTo>
                              <a:pt x="1020" y="0"/>
                            </a:moveTo>
                            <a:cubicBezTo>
                              <a:pt x="729" y="194"/>
                              <a:pt x="303" y="80"/>
                              <a:pt x="0" y="80"/>
                            </a:cubicBezTo>
                          </a:path>
                        </a:pathLst>
                      </a:custGeom>
                      <a:noFill/>
                      <a:ln w="3175">
                        <a:solidFill>
                          <a:srgbClr val="000000"/>
                        </a:solidFill>
                        <a:round/>
                        <a:headEnd/>
                        <a:tailEnd/>
                      </a:ln>
                    </p:spPr>
                    <p:txBody>
                      <a:bodyPr/>
                      <a:lstStyle/>
                      <a:p>
                        <a:endParaRPr lang="el-GR" sz="1400"/>
                      </a:p>
                    </p:txBody>
                  </p:sp>
                  <p:sp>
                    <p:nvSpPr>
                      <p:cNvPr id="80" name="Freeform 116"/>
                      <p:cNvSpPr>
                        <a:spLocks noChangeAspect="1"/>
                      </p:cNvSpPr>
                      <p:nvPr/>
                    </p:nvSpPr>
                    <p:spPr bwMode="auto">
                      <a:xfrm>
                        <a:off x="3600" y="12617"/>
                        <a:ext cx="1033" cy="263"/>
                      </a:xfrm>
                      <a:custGeom>
                        <a:avLst/>
                        <a:gdLst>
                          <a:gd name="T0" fmla="*/ 920 w 1033"/>
                          <a:gd name="T1" fmla="*/ 43 h 263"/>
                          <a:gd name="T2" fmla="*/ 800 w 1033"/>
                          <a:gd name="T3" fmla="*/ 103 h 263"/>
                          <a:gd name="T4" fmla="*/ 440 w 1033"/>
                          <a:gd name="T5" fmla="*/ 203 h 263"/>
                          <a:gd name="T6" fmla="*/ 0 w 1033"/>
                          <a:gd name="T7" fmla="*/ 263 h 263"/>
                          <a:gd name="T8" fmla="*/ 0 60000 65536"/>
                          <a:gd name="T9" fmla="*/ 0 60000 65536"/>
                          <a:gd name="T10" fmla="*/ 0 60000 65536"/>
                          <a:gd name="T11" fmla="*/ 0 60000 65536"/>
                          <a:gd name="T12" fmla="*/ 0 w 1033"/>
                          <a:gd name="T13" fmla="*/ 0 h 263"/>
                          <a:gd name="T14" fmla="*/ 1033 w 1033"/>
                          <a:gd name="T15" fmla="*/ 263 h 263"/>
                        </a:gdLst>
                        <a:ahLst/>
                        <a:cxnLst>
                          <a:cxn ang="T8">
                            <a:pos x="T0" y="T1"/>
                          </a:cxn>
                          <a:cxn ang="T9">
                            <a:pos x="T2" y="T3"/>
                          </a:cxn>
                          <a:cxn ang="T10">
                            <a:pos x="T4" y="T5"/>
                          </a:cxn>
                          <a:cxn ang="T11">
                            <a:pos x="T6" y="T7"/>
                          </a:cxn>
                        </a:cxnLst>
                        <a:rect l="T12" t="T13" r="T14" b="T15"/>
                        <a:pathLst>
                          <a:path w="1033" h="263">
                            <a:moveTo>
                              <a:pt x="920" y="43"/>
                            </a:moveTo>
                            <a:cubicBezTo>
                              <a:pt x="701" y="116"/>
                              <a:pt x="1033" y="0"/>
                              <a:pt x="800" y="103"/>
                            </a:cubicBezTo>
                            <a:cubicBezTo>
                              <a:pt x="688" y="153"/>
                              <a:pt x="558" y="176"/>
                              <a:pt x="440" y="203"/>
                            </a:cubicBezTo>
                            <a:cubicBezTo>
                              <a:pt x="288" y="238"/>
                              <a:pt x="158" y="263"/>
                              <a:pt x="0" y="263"/>
                            </a:cubicBezTo>
                          </a:path>
                        </a:pathLst>
                      </a:custGeom>
                      <a:noFill/>
                      <a:ln w="3175">
                        <a:solidFill>
                          <a:srgbClr val="000000"/>
                        </a:solidFill>
                        <a:round/>
                        <a:headEnd/>
                        <a:tailEnd/>
                      </a:ln>
                    </p:spPr>
                    <p:txBody>
                      <a:bodyPr/>
                      <a:lstStyle/>
                      <a:p>
                        <a:endParaRPr lang="el-GR" sz="1400"/>
                      </a:p>
                    </p:txBody>
                  </p:sp>
                  <p:sp>
                    <p:nvSpPr>
                      <p:cNvPr id="81" name="Freeform 117"/>
                      <p:cNvSpPr>
                        <a:spLocks noChangeAspect="1"/>
                      </p:cNvSpPr>
                      <p:nvPr/>
                    </p:nvSpPr>
                    <p:spPr bwMode="auto">
                      <a:xfrm>
                        <a:off x="4357" y="12660"/>
                        <a:ext cx="740" cy="220"/>
                      </a:xfrm>
                      <a:custGeom>
                        <a:avLst/>
                        <a:gdLst>
                          <a:gd name="T0" fmla="*/ 740 w 740"/>
                          <a:gd name="T1" fmla="*/ 0 h 220"/>
                          <a:gd name="T2" fmla="*/ 420 w 740"/>
                          <a:gd name="T3" fmla="*/ 100 h 220"/>
                          <a:gd name="T4" fmla="*/ 300 w 740"/>
                          <a:gd name="T5" fmla="*/ 120 h 220"/>
                          <a:gd name="T6" fmla="*/ 120 w 740"/>
                          <a:gd name="T7" fmla="*/ 180 h 220"/>
                          <a:gd name="T8" fmla="*/ 60 w 740"/>
                          <a:gd name="T9" fmla="*/ 200 h 220"/>
                          <a:gd name="T10" fmla="*/ 0 w 740"/>
                          <a:gd name="T11" fmla="*/ 220 h 220"/>
                          <a:gd name="T12" fmla="*/ 0 60000 65536"/>
                          <a:gd name="T13" fmla="*/ 0 60000 65536"/>
                          <a:gd name="T14" fmla="*/ 0 60000 65536"/>
                          <a:gd name="T15" fmla="*/ 0 60000 65536"/>
                          <a:gd name="T16" fmla="*/ 0 60000 65536"/>
                          <a:gd name="T17" fmla="*/ 0 60000 65536"/>
                          <a:gd name="T18" fmla="*/ 0 w 740"/>
                          <a:gd name="T19" fmla="*/ 0 h 220"/>
                          <a:gd name="T20" fmla="*/ 740 w 740"/>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0" h="220">
                            <a:moveTo>
                              <a:pt x="740" y="0"/>
                            </a:moveTo>
                            <a:cubicBezTo>
                              <a:pt x="633" y="27"/>
                              <a:pt x="528" y="82"/>
                              <a:pt x="420" y="100"/>
                            </a:cubicBezTo>
                            <a:cubicBezTo>
                              <a:pt x="380" y="107"/>
                              <a:pt x="339" y="110"/>
                              <a:pt x="300" y="120"/>
                            </a:cubicBezTo>
                            <a:cubicBezTo>
                              <a:pt x="239" y="135"/>
                              <a:pt x="180" y="160"/>
                              <a:pt x="120" y="180"/>
                            </a:cubicBezTo>
                            <a:cubicBezTo>
                              <a:pt x="100" y="187"/>
                              <a:pt x="80" y="193"/>
                              <a:pt x="60" y="200"/>
                            </a:cubicBezTo>
                            <a:cubicBezTo>
                              <a:pt x="40" y="207"/>
                              <a:pt x="0" y="220"/>
                              <a:pt x="0" y="220"/>
                            </a:cubicBezTo>
                          </a:path>
                        </a:pathLst>
                      </a:custGeom>
                      <a:noFill/>
                      <a:ln w="3175">
                        <a:solidFill>
                          <a:srgbClr val="000000"/>
                        </a:solidFill>
                        <a:round/>
                        <a:headEnd/>
                        <a:tailEnd/>
                      </a:ln>
                    </p:spPr>
                    <p:txBody>
                      <a:bodyPr/>
                      <a:lstStyle/>
                      <a:p>
                        <a:endParaRPr lang="el-GR" sz="1400"/>
                      </a:p>
                    </p:txBody>
                  </p:sp>
                </p:grpSp>
              </p:grpSp>
              <p:grpSp>
                <p:nvGrpSpPr>
                  <p:cNvPr id="26" name="Group 118"/>
                  <p:cNvGrpSpPr>
                    <a:grpSpLocks noChangeAspect="1"/>
                  </p:cNvGrpSpPr>
                  <p:nvPr/>
                </p:nvGrpSpPr>
                <p:grpSpPr bwMode="auto">
                  <a:xfrm>
                    <a:off x="7221" y="12904"/>
                    <a:ext cx="1064" cy="231"/>
                    <a:chOff x="3020" y="12617"/>
                    <a:chExt cx="2401" cy="287"/>
                  </a:xfrm>
                </p:grpSpPr>
                <p:sp>
                  <p:nvSpPr>
                    <p:cNvPr id="72" name="Rectangle 119"/>
                    <p:cNvSpPr>
                      <a:spLocks noChangeAspect="1" noChangeArrowheads="1"/>
                    </p:cNvSpPr>
                    <p:nvPr/>
                  </p:nvSpPr>
                  <p:spPr bwMode="auto">
                    <a:xfrm>
                      <a:off x="3021" y="12664"/>
                      <a:ext cx="2400" cy="240"/>
                    </a:xfrm>
                    <a:prstGeom prst="rect">
                      <a:avLst/>
                    </a:prstGeom>
                    <a:solidFill>
                      <a:srgbClr val="FFFFFF"/>
                    </a:solidFill>
                    <a:ln w="15875">
                      <a:solidFill>
                        <a:srgbClr val="000000"/>
                      </a:solidFill>
                      <a:miter lim="800000"/>
                      <a:headEnd/>
                      <a:tailEnd/>
                    </a:ln>
                  </p:spPr>
                  <p:txBody>
                    <a:bodyPr/>
                    <a:lstStyle/>
                    <a:p>
                      <a:endParaRPr lang="el-GR" sz="1400"/>
                    </a:p>
                  </p:txBody>
                </p:sp>
                <p:grpSp>
                  <p:nvGrpSpPr>
                    <p:cNvPr id="73" name="Group 120"/>
                    <p:cNvGrpSpPr>
                      <a:grpSpLocks noChangeAspect="1"/>
                    </p:cNvGrpSpPr>
                    <p:nvPr/>
                  </p:nvGrpSpPr>
                  <p:grpSpPr bwMode="auto">
                    <a:xfrm>
                      <a:off x="3020" y="12617"/>
                      <a:ext cx="2077" cy="263"/>
                      <a:chOff x="3020" y="12617"/>
                      <a:chExt cx="2077" cy="263"/>
                    </a:xfrm>
                  </p:grpSpPr>
                  <p:sp>
                    <p:nvSpPr>
                      <p:cNvPr id="74" name="Freeform 121"/>
                      <p:cNvSpPr>
                        <a:spLocks noChangeAspect="1"/>
                      </p:cNvSpPr>
                      <p:nvPr/>
                    </p:nvSpPr>
                    <p:spPr bwMode="auto">
                      <a:xfrm>
                        <a:off x="3020" y="12660"/>
                        <a:ext cx="1020" cy="194"/>
                      </a:xfrm>
                      <a:custGeom>
                        <a:avLst/>
                        <a:gdLst>
                          <a:gd name="T0" fmla="*/ 1020 w 1020"/>
                          <a:gd name="T1" fmla="*/ 0 h 194"/>
                          <a:gd name="T2" fmla="*/ 0 w 1020"/>
                          <a:gd name="T3" fmla="*/ 80 h 194"/>
                          <a:gd name="T4" fmla="*/ 0 60000 65536"/>
                          <a:gd name="T5" fmla="*/ 0 60000 65536"/>
                          <a:gd name="T6" fmla="*/ 0 w 1020"/>
                          <a:gd name="T7" fmla="*/ 0 h 194"/>
                          <a:gd name="T8" fmla="*/ 1020 w 1020"/>
                          <a:gd name="T9" fmla="*/ 194 h 194"/>
                        </a:gdLst>
                        <a:ahLst/>
                        <a:cxnLst>
                          <a:cxn ang="T4">
                            <a:pos x="T0" y="T1"/>
                          </a:cxn>
                          <a:cxn ang="T5">
                            <a:pos x="T2" y="T3"/>
                          </a:cxn>
                        </a:cxnLst>
                        <a:rect l="T6" t="T7" r="T8" b="T9"/>
                        <a:pathLst>
                          <a:path w="1020" h="194">
                            <a:moveTo>
                              <a:pt x="1020" y="0"/>
                            </a:moveTo>
                            <a:cubicBezTo>
                              <a:pt x="729" y="194"/>
                              <a:pt x="303" y="80"/>
                              <a:pt x="0" y="80"/>
                            </a:cubicBezTo>
                          </a:path>
                        </a:pathLst>
                      </a:custGeom>
                      <a:noFill/>
                      <a:ln w="3175">
                        <a:solidFill>
                          <a:srgbClr val="000000"/>
                        </a:solidFill>
                        <a:round/>
                        <a:headEnd/>
                        <a:tailEnd/>
                      </a:ln>
                    </p:spPr>
                    <p:txBody>
                      <a:bodyPr/>
                      <a:lstStyle/>
                      <a:p>
                        <a:endParaRPr lang="el-GR" sz="1400"/>
                      </a:p>
                    </p:txBody>
                  </p:sp>
                  <p:sp>
                    <p:nvSpPr>
                      <p:cNvPr id="75" name="Freeform 122"/>
                      <p:cNvSpPr>
                        <a:spLocks noChangeAspect="1"/>
                      </p:cNvSpPr>
                      <p:nvPr/>
                    </p:nvSpPr>
                    <p:spPr bwMode="auto">
                      <a:xfrm>
                        <a:off x="3600" y="12617"/>
                        <a:ext cx="1033" cy="263"/>
                      </a:xfrm>
                      <a:custGeom>
                        <a:avLst/>
                        <a:gdLst>
                          <a:gd name="T0" fmla="*/ 920 w 1033"/>
                          <a:gd name="T1" fmla="*/ 43 h 263"/>
                          <a:gd name="T2" fmla="*/ 800 w 1033"/>
                          <a:gd name="T3" fmla="*/ 103 h 263"/>
                          <a:gd name="T4" fmla="*/ 440 w 1033"/>
                          <a:gd name="T5" fmla="*/ 203 h 263"/>
                          <a:gd name="T6" fmla="*/ 0 w 1033"/>
                          <a:gd name="T7" fmla="*/ 263 h 263"/>
                          <a:gd name="T8" fmla="*/ 0 60000 65536"/>
                          <a:gd name="T9" fmla="*/ 0 60000 65536"/>
                          <a:gd name="T10" fmla="*/ 0 60000 65536"/>
                          <a:gd name="T11" fmla="*/ 0 60000 65536"/>
                          <a:gd name="T12" fmla="*/ 0 w 1033"/>
                          <a:gd name="T13" fmla="*/ 0 h 263"/>
                          <a:gd name="T14" fmla="*/ 1033 w 1033"/>
                          <a:gd name="T15" fmla="*/ 263 h 263"/>
                        </a:gdLst>
                        <a:ahLst/>
                        <a:cxnLst>
                          <a:cxn ang="T8">
                            <a:pos x="T0" y="T1"/>
                          </a:cxn>
                          <a:cxn ang="T9">
                            <a:pos x="T2" y="T3"/>
                          </a:cxn>
                          <a:cxn ang="T10">
                            <a:pos x="T4" y="T5"/>
                          </a:cxn>
                          <a:cxn ang="T11">
                            <a:pos x="T6" y="T7"/>
                          </a:cxn>
                        </a:cxnLst>
                        <a:rect l="T12" t="T13" r="T14" b="T15"/>
                        <a:pathLst>
                          <a:path w="1033" h="263">
                            <a:moveTo>
                              <a:pt x="920" y="43"/>
                            </a:moveTo>
                            <a:cubicBezTo>
                              <a:pt x="701" y="116"/>
                              <a:pt x="1033" y="0"/>
                              <a:pt x="800" y="103"/>
                            </a:cubicBezTo>
                            <a:cubicBezTo>
                              <a:pt x="688" y="153"/>
                              <a:pt x="558" y="176"/>
                              <a:pt x="440" y="203"/>
                            </a:cubicBezTo>
                            <a:cubicBezTo>
                              <a:pt x="288" y="238"/>
                              <a:pt x="158" y="263"/>
                              <a:pt x="0" y="263"/>
                            </a:cubicBezTo>
                          </a:path>
                        </a:pathLst>
                      </a:custGeom>
                      <a:noFill/>
                      <a:ln w="3175">
                        <a:solidFill>
                          <a:srgbClr val="000000"/>
                        </a:solidFill>
                        <a:round/>
                        <a:headEnd/>
                        <a:tailEnd/>
                      </a:ln>
                    </p:spPr>
                    <p:txBody>
                      <a:bodyPr/>
                      <a:lstStyle/>
                      <a:p>
                        <a:endParaRPr lang="el-GR" sz="1400"/>
                      </a:p>
                    </p:txBody>
                  </p:sp>
                  <p:sp>
                    <p:nvSpPr>
                      <p:cNvPr id="76" name="Freeform 123"/>
                      <p:cNvSpPr>
                        <a:spLocks noChangeAspect="1"/>
                      </p:cNvSpPr>
                      <p:nvPr/>
                    </p:nvSpPr>
                    <p:spPr bwMode="auto">
                      <a:xfrm>
                        <a:off x="4357" y="12660"/>
                        <a:ext cx="740" cy="220"/>
                      </a:xfrm>
                      <a:custGeom>
                        <a:avLst/>
                        <a:gdLst>
                          <a:gd name="T0" fmla="*/ 740 w 740"/>
                          <a:gd name="T1" fmla="*/ 0 h 220"/>
                          <a:gd name="T2" fmla="*/ 420 w 740"/>
                          <a:gd name="T3" fmla="*/ 100 h 220"/>
                          <a:gd name="T4" fmla="*/ 300 w 740"/>
                          <a:gd name="T5" fmla="*/ 120 h 220"/>
                          <a:gd name="T6" fmla="*/ 120 w 740"/>
                          <a:gd name="T7" fmla="*/ 180 h 220"/>
                          <a:gd name="T8" fmla="*/ 60 w 740"/>
                          <a:gd name="T9" fmla="*/ 200 h 220"/>
                          <a:gd name="T10" fmla="*/ 0 w 740"/>
                          <a:gd name="T11" fmla="*/ 220 h 220"/>
                          <a:gd name="T12" fmla="*/ 0 60000 65536"/>
                          <a:gd name="T13" fmla="*/ 0 60000 65536"/>
                          <a:gd name="T14" fmla="*/ 0 60000 65536"/>
                          <a:gd name="T15" fmla="*/ 0 60000 65536"/>
                          <a:gd name="T16" fmla="*/ 0 60000 65536"/>
                          <a:gd name="T17" fmla="*/ 0 60000 65536"/>
                          <a:gd name="T18" fmla="*/ 0 w 740"/>
                          <a:gd name="T19" fmla="*/ 0 h 220"/>
                          <a:gd name="T20" fmla="*/ 740 w 740"/>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0" h="220">
                            <a:moveTo>
                              <a:pt x="740" y="0"/>
                            </a:moveTo>
                            <a:cubicBezTo>
                              <a:pt x="633" y="27"/>
                              <a:pt x="528" y="82"/>
                              <a:pt x="420" y="100"/>
                            </a:cubicBezTo>
                            <a:cubicBezTo>
                              <a:pt x="380" y="107"/>
                              <a:pt x="339" y="110"/>
                              <a:pt x="300" y="120"/>
                            </a:cubicBezTo>
                            <a:cubicBezTo>
                              <a:pt x="239" y="135"/>
                              <a:pt x="180" y="160"/>
                              <a:pt x="120" y="180"/>
                            </a:cubicBezTo>
                            <a:cubicBezTo>
                              <a:pt x="100" y="187"/>
                              <a:pt x="80" y="193"/>
                              <a:pt x="60" y="200"/>
                            </a:cubicBezTo>
                            <a:cubicBezTo>
                              <a:pt x="40" y="207"/>
                              <a:pt x="0" y="220"/>
                              <a:pt x="0" y="220"/>
                            </a:cubicBezTo>
                          </a:path>
                        </a:pathLst>
                      </a:custGeom>
                      <a:noFill/>
                      <a:ln w="3175">
                        <a:solidFill>
                          <a:srgbClr val="000000"/>
                        </a:solidFill>
                        <a:round/>
                        <a:headEnd/>
                        <a:tailEnd/>
                      </a:ln>
                    </p:spPr>
                    <p:txBody>
                      <a:bodyPr/>
                      <a:lstStyle/>
                      <a:p>
                        <a:endParaRPr lang="el-GR" sz="1400"/>
                      </a:p>
                    </p:txBody>
                  </p:sp>
                </p:grpSp>
              </p:grpSp>
              <p:grpSp>
                <p:nvGrpSpPr>
                  <p:cNvPr id="27" name="Group 124"/>
                  <p:cNvGrpSpPr>
                    <a:grpSpLocks noChangeAspect="1"/>
                  </p:cNvGrpSpPr>
                  <p:nvPr/>
                </p:nvGrpSpPr>
                <p:grpSpPr bwMode="auto">
                  <a:xfrm>
                    <a:off x="5922" y="12890"/>
                    <a:ext cx="1064" cy="231"/>
                    <a:chOff x="3020" y="12617"/>
                    <a:chExt cx="2401" cy="287"/>
                  </a:xfrm>
                </p:grpSpPr>
                <p:sp>
                  <p:nvSpPr>
                    <p:cNvPr id="67" name="Rectangle 125"/>
                    <p:cNvSpPr>
                      <a:spLocks noChangeAspect="1" noChangeArrowheads="1"/>
                    </p:cNvSpPr>
                    <p:nvPr/>
                  </p:nvSpPr>
                  <p:spPr bwMode="auto">
                    <a:xfrm>
                      <a:off x="3021" y="12664"/>
                      <a:ext cx="2400" cy="240"/>
                    </a:xfrm>
                    <a:prstGeom prst="rect">
                      <a:avLst/>
                    </a:prstGeom>
                    <a:solidFill>
                      <a:srgbClr val="FFFFFF"/>
                    </a:solidFill>
                    <a:ln w="15875">
                      <a:solidFill>
                        <a:srgbClr val="000000"/>
                      </a:solidFill>
                      <a:miter lim="800000"/>
                      <a:headEnd/>
                      <a:tailEnd/>
                    </a:ln>
                  </p:spPr>
                  <p:txBody>
                    <a:bodyPr/>
                    <a:lstStyle/>
                    <a:p>
                      <a:endParaRPr lang="el-GR" sz="1400"/>
                    </a:p>
                  </p:txBody>
                </p:sp>
                <p:grpSp>
                  <p:nvGrpSpPr>
                    <p:cNvPr id="68" name="Group 126"/>
                    <p:cNvGrpSpPr>
                      <a:grpSpLocks noChangeAspect="1"/>
                    </p:cNvGrpSpPr>
                    <p:nvPr/>
                  </p:nvGrpSpPr>
                  <p:grpSpPr bwMode="auto">
                    <a:xfrm>
                      <a:off x="3020" y="12617"/>
                      <a:ext cx="2077" cy="263"/>
                      <a:chOff x="3020" y="12617"/>
                      <a:chExt cx="2077" cy="263"/>
                    </a:xfrm>
                  </p:grpSpPr>
                  <p:sp>
                    <p:nvSpPr>
                      <p:cNvPr id="69" name="Freeform 127"/>
                      <p:cNvSpPr>
                        <a:spLocks noChangeAspect="1"/>
                      </p:cNvSpPr>
                      <p:nvPr/>
                    </p:nvSpPr>
                    <p:spPr bwMode="auto">
                      <a:xfrm>
                        <a:off x="3020" y="12660"/>
                        <a:ext cx="1020" cy="194"/>
                      </a:xfrm>
                      <a:custGeom>
                        <a:avLst/>
                        <a:gdLst>
                          <a:gd name="T0" fmla="*/ 1020 w 1020"/>
                          <a:gd name="T1" fmla="*/ 0 h 194"/>
                          <a:gd name="T2" fmla="*/ 0 w 1020"/>
                          <a:gd name="T3" fmla="*/ 80 h 194"/>
                          <a:gd name="T4" fmla="*/ 0 60000 65536"/>
                          <a:gd name="T5" fmla="*/ 0 60000 65536"/>
                          <a:gd name="T6" fmla="*/ 0 w 1020"/>
                          <a:gd name="T7" fmla="*/ 0 h 194"/>
                          <a:gd name="T8" fmla="*/ 1020 w 1020"/>
                          <a:gd name="T9" fmla="*/ 194 h 194"/>
                        </a:gdLst>
                        <a:ahLst/>
                        <a:cxnLst>
                          <a:cxn ang="T4">
                            <a:pos x="T0" y="T1"/>
                          </a:cxn>
                          <a:cxn ang="T5">
                            <a:pos x="T2" y="T3"/>
                          </a:cxn>
                        </a:cxnLst>
                        <a:rect l="T6" t="T7" r="T8" b="T9"/>
                        <a:pathLst>
                          <a:path w="1020" h="194">
                            <a:moveTo>
                              <a:pt x="1020" y="0"/>
                            </a:moveTo>
                            <a:cubicBezTo>
                              <a:pt x="729" y="194"/>
                              <a:pt x="303" y="80"/>
                              <a:pt x="0" y="80"/>
                            </a:cubicBezTo>
                          </a:path>
                        </a:pathLst>
                      </a:custGeom>
                      <a:noFill/>
                      <a:ln w="3175">
                        <a:solidFill>
                          <a:srgbClr val="000000"/>
                        </a:solidFill>
                        <a:round/>
                        <a:headEnd/>
                        <a:tailEnd/>
                      </a:ln>
                    </p:spPr>
                    <p:txBody>
                      <a:bodyPr/>
                      <a:lstStyle/>
                      <a:p>
                        <a:endParaRPr lang="el-GR" sz="1400"/>
                      </a:p>
                    </p:txBody>
                  </p:sp>
                  <p:sp>
                    <p:nvSpPr>
                      <p:cNvPr id="70" name="Freeform 128"/>
                      <p:cNvSpPr>
                        <a:spLocks noChangeAspect="1"/>
                      </p:cNvSpPr>
                      <p:nvPr/>
                    </p:nvSpPr>
                    <p:spPr bwMode="auto">
                      <a:xfrm>
                        <a:off x="3600" y="12617"/>
                        <a:ext cx="1033" cy="263"/>
                      </a:xfrm>
                      <a:custGeom>
                        <a:avLst/>
                        <a:gdLst>
                          <a:gd name="T0" fmla="*/ 920 w 1033"/>
                          <a:gd name="T1" fmla="*/ 43 h 263"/>
                          <a:gd name="T2" fmla="*/ 800 w 1033"/>
                          <a:gd name="T3" fmla="*/ 103 h 263"/>
                          <a:gd name="T4" fmla="*/ 440 w 1033"/>
                          <a:gd name="T5" fmla="*/ 203 h 263"/>
                          <a:gd name="T6" fmla="*/ 0 w 1033"/>
                          <a:gd name="T7" fmla="*/ 263 h 263"/>
                          <a:gd name="T8" fmla="*/ 0 60000 65536"/>
                          <a:gd name="T9" fmla="*/ 0 60000 65536"/>
                          <a:gd name="T10" fmla="*/ 0 60000 65536"/>
                          <a:gd name="T11" fmla="*/ 0 60000 65536"/>
                          <a:gd name="T12" fmla="*/ 0 w 1033"/>
                          <a:gd name="T13" fmla="*/ 0 h 263"/>
                          <a:gd name="T14" fmla="*/ 1033 w 1033"/>
                          <a:gd name="T15" fmla="*/ 263 h 263"/>
                        </a:gdLst>
                        <a:ahLst/>
                        <a:cxnLst>
                          <a:cxn ang="T8">
                            <a:pos x="T0" y="T1"/>
                          </a:cxn>
                          <a:cxn ang="T9">
                            <a:pos x="T2" y="T3"/>
                          </a:cxn>
                          <a:cxn ang="T10">
                            <a:pos x="T4" y="T5"/>
                          </a:cxn>
                          <a:cxn ang="T11">
                            <a:pos x="T6" y="T7"/>
                          </a:cxn>
                        </a:cxnLst>
                        <a:rect l="T12" t="T13" r="T14" b="T15"/>
                        <a:pathLst>
                          <a:path w="1033" h="263">
                            <a:moveTo>
                              <a:pt x="920" y="43"/>
                            </a:moveTo>
                            <a:cubicBezTo>
                              <a:pt x="701" y="116"/>
                              <a:pt x="1033" y="0"/>
                              <a:pt x="800" y="103"/>
                            </a:cubicBezTo>
                            <a:cubicBezTo>
                              <a:pt x="688" y="153"/>
                              <a:pt x="558" y="176"/>
                              <a:pt x="440" y="203"/>
                            </a:cubicBezTo>
                            <a:cubicBezTo>
                              <a:pt x="288" y="238"/>
                              <a:pt x="158" y="263"/>
                              <a:pt x="0" y="263"/>
                            </a:cubicBezTo>
                          </a:path>
                        </a:pathLst>
                      </a:custGeom>
                      <a:noFill/>
                      <a:ln w="3175">
                        <a:solidFill>
                          <a:srgbClr val="000000"/>
                        </a:solidFill>
                        <a:round/>
                        <a:headEnd/>
                        <a:tailEnd/>
                      </a:ln>
                    </p:spPr>
                    <p:txBody>
                      <a:bodyPr/>
                      <a:lstStyle/>
                      <a:p>
                        <a:endParaRPr lang="el-GR" sz="1400"/>
                      </a:p>
                    </p:txBody>
                  </p:sp>
                  <p:sp>
                    <p:nvSpPr>
                      <p:cNvPr id="71" name="Freeform 129"/>
                      <p:cNvSpPr>
                        <a:spLocks noChangeAspect="1"/>
                      </p:cNvSpPr>
                      <p:nvPr/>
                    </p:nvSpPr>
                    <p:spPr bwMode="auto">
                      <a:xfrm>
                        <a:off x="4357" y="12660"/>
                        <a:ext cx="740" cy="220"/>
                      </a:xfrm>
                      <a:custGeom>
                        <a:avLst/>
                        <a:gdLst>
                          <a:gd name="T0" fmla="*/ 740 w 740"/>
                          <a:gd name="T1" fmla="*/ 0 h 220"/>
                          <a:gd name="T2" fmla="*/ 420 w 740"/>
                          <a:gd name="T3" fmla="*/ 100 h 220"/>
                          <a:gd name="T4" fmla="*/ 300 w 740"/>
                          <a:gd name="T5" fmla="*/ 120 h 220"/>
                          <a:gd name="T6" fmla="*/ 120 w 740"/>
                          <a:gd name="T7" fmla="*/ 180 h 220"/>
                          <a:gd name="T8" fmla="*/ 60 w 740"/>
                          <a:gd name="T9" fmla="*/ 200 h 220"/>
                          <a:gd name="T10" fmla="*/ 0 w 740"/>
                          <a:gd name="T11" fmla="*/ 220 h 220"/>
                          <a:gd name="T12" fmla="*/ 0 60000 65536"/>
                          <a:gd name="T13" fmla="*/ 0 60000 65536"/>
                          <a:gd name="T14" fmla="*/ 0 60000 65536"/>
                          <a:gd name="T15" fmla="*/ 0 60000 65536"/>
                          <a:gd name="T16" fmla="*/ 0 60000 65536"/>
                          <a:gd name="T17" fmla="*/ 0 60000 65536"/>
                          <a:gd name="T18" fmla="*/ 0 w 740"/>
                          <a:gd name="T19" fmla="*/ 0 h 220"/>
                          <a:gd name="T20" fmla="*/ 740 w 740"/>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0" h="220">
                            <a:moveTo>
                              <a:pt x="740" y="0"/>
                            </a:moveTo>
                            <a:cubicBezTo>
                              <a:pt x="633" y="27"/>
                              <a:pt x="528" y="82"/>
                              <a:pt x="420" y="100"/>
                            </a:cubicBezTo>
                            <a:cubicBezTo>
                              <a:pt x="380" y="107"/>
                              <a:pt x="339" y="110"/>
                              <a:pt x="300" y="120"/>
                            </a:cubicBezTo>
                            <a:cubicBezTo>
                              <a:pt x="239" y="135"/>
                              <a:pt x="180" y="160"/>
                              <a:pt x="120" y="180"/>
                            </a:cubicBezTo>
                            <a:cubicBezTo>
                              <a:pt x="100" y="187"/>
                              <a:pt x="80" y="193"/>
                              <a:pt x="60" y="200"/>
                            </a:cubicBezTo>
                            <a:cubicBezTo>
                              <a:pt x="40" y="207"/>
                              <a:pt x="0" y="220"/>
                              <a:pt x="0" y="220"/>
                            </a:cubicBezTo>
                          </a:path>
                        </a:pathLst>
                      </a:custGeom>
                      <a:noFill/>
                      <a:ln w="3175">
                        <a:solidFill>
                          <a:srgbClr val="000000"/>
                        </a:solidFill>
                        <a:round/>
                        <a:headEnd/>
                        <a:tailEnd/>
                      </a:ln>
                    </p:spPr>
                    <p:txBody>
                      <a:bodyPr/>
                      <a:lstStyle/>
                      <a:p>
                        <a:endParaRPr lang="el-GR" sz="1400"/>
                      </a:p>
                    </p:txBody>
                  </p:sp>
                </p:grpSp>
              </p:grpSp>
              <p:grpSp>
                <p:nvGrpSpPr>
                  <p:cNvPr id="28" name="Group 130"/>
                  <p:cNvGrpSpPr>
                    <a:grpSpLocks noChangeAspect="1"/>
                  </p:cNvGrpSpPr>
                  <p:nvPr/>
                </p:nvGrpSpPr>
                <p:grpSpPr bwMode="auto">
                  <a:xfrm>
                    <a:off x="6861" y="12784"/>
                    <a:ext cx="301" cy="581"/>
                    <a:chOff x="6741" y="3424"/>
                    <a:chExt cx="480" cy="840"/>
                  </a:xfrm>
                </p:grpSpPr>
                <p:sp>
                  <p:nvSpPr>
                    <p:cNvPr id="65" name="Rectangle 131"/>
                    <p:cNvSpPr>
                      <a:spLocks noChangeAspect="1" noChangeArrowheads="1"/>
                    </p:cNvSpPr>
                    <p:nvPr/>
                  </p:nvSpPr>
                  <p:spPr bwMode="auto">
                    <a:xfrm>
                      <a:off x="6741" y="3424"/>
                      <a:ext cx="480" cy="840"/>
                    </a:xfrm>
                    <a:prstGeom prst="rect">
                      <a:avLst/>
                    </a:prstGeom>
                    <a:solidFill>
                      <a:srgbClr val="FFFFFF"/>
                    </a:solidFill>
                    <a:ln w="9525">
                      <a:solidFill>
                        <a:srgbClr val="000000"/>
                      </a:solidFill>
                      <a:miter lim="800000"/>
                      <a:headEnd/>
                      <a:tailEnd/>
                    </a:ln>
                  </p:spPr>
                  <p:txBody>
                    <a:bodyPr/>
                    <a:lstStyle/>
                    <a:p>
                      <a:endParaRPr lang="el-GR" sz="1400"/>
                    </a:p>
                  </p:txBody>
                </p:sp>
                <p:sp>
                  <p:nvSpPr>
                    <p:cNvPr id="66" name="Line 132"/>
                    <p:cNvSpPr>
                      <a:spLocks noChangeAspect="1" noChangeShapeType="1"/>
                    </p:cNvSpPr>
                    <p:nvPr/>
                  </p:nvSpPr>
                  <p:spPr bwMode="auto">
                    <a:xfrm>
                      <a:off x="6981" y="3424"/>
                      <a:ext cx="0" cy="840"/>
                    </a:xfrm>
                    <a:prstGeom prst="line">
                      <a:avLst/>
                    </a:prstGeom>
                    <a:noFill/>
                    <a:ln w="9525">
                      <a:solidFill>
                        <a:srgbClr val="000000"/>
                      </a:solidFill>
                      <a:round/>
                      <a:headEnd/>
                      <a:tailEnd/>
                    </a:ln>
                  </p:spPr>
                  <p:txBody>
                    <a:bodyPr/>
                    <a:lstStyle/>
                    <a:p>
                      <a:endParaRPr lang="el-GR" sz="1400"/>
                    </a:p>
                  </p:txBody>
                </p:sp>
              </p:grpSp>
              <p:grpSp>
                <p:nvGrpSpPr>
                  <p:cNvPr id="29" name="Group 133"/>
                  <p:cNvGrpSpPr>
                    <a:grpSpLocks noChangeAspect="1"/>
                  </p:cNvGrpSpPr>
                  <p:nvPr/>
                </p:nvGrpSpPr>
                <p:grpSpPr bwMode="auto">
                  <a:xfrm>
                    <a:off x="4472" y="12890"/>
                    <a:ext cx="1064" cy="231"/>
                    <a:chOff x="3020" y="12617"/>
                    <a:chExt cx="2401" cy="287"/>
                  </a:xfrm>
                </p:grpSpPr>
                <p:sp>
                  <p:nvSpPr>
                    <p:cNvPr id="60" name="Rectangle 134"/>
                    <p:cNvSpPr>
                      <a:spLocks noChangeAspect="1" noChangeArrowheads="1"/>
                    </p:cNvSpPr>
                    <p:nvPr/>
                  </p:nvSpPr>
                  <p:spPr bwMode="auto">
                    <a:xfrm>
                      <a:off x="3021" y="12664"/>
                      <a:ext cx="2400" cy="240"/>
                    </a:xfrm>
                    <a:prstGeom prst="rect">
                      <a:avLst/>
                    </a:prstGeom>
                    <a:solidFill>
                      <a:srgbClr val="FFFFFF"/>
                    </a:solidFill>
                    <a:ln w="15875">
                      <a:solidFill>
                        <a:srgbClr val="000000"/>
                      </a:solidFill>
                      <a:miter lim="800000"/>
                      <a:headEnd/>
                      <a:tailEnd/>
                    </a:ln>
                  </p:spPr>
                  <p:txBody>
                    <a:bodyPr/>
                    <a:lstStyle/>
                    <a:p>
                      <a:endParaRPr lang="el-GR" sz="1400"/>
                    </a:p>
                  </p:txBody>
                </p:sp>
                <p:grpSp>
                  <p:nvGrpSpPr>
                    <p:cNvPr id="61" name="Group 135"/>
                    <p:cNvGrpSpPr>
                      <a:grpSpLocks noChangeAspect="1"/>
                    </p:cNvGrpSpPr>
                    <p:nvPr/>
                  </p:nvGrpSpPr>
                  <p:grpSpPr bwMode="auto">
                    <a:xfrm>
                      <a:off x="3020" y="12617"/>
                      <a:ext cx="2077" cy="263"/>
                      <a:chOff x="3020" y="12617"/>
                      <a:chExt cx="2077" cy="263"/>
                    </a:xfrm>
                  </p:grpSpPr>
                  <p:sp>
                    <p:nvSpPr>
                      <p:cNvPr id="62" name="Freeform 136"/>
                      <p:cNvSpPr>
                        <a:spLocks noChangeAspect="1"/>
                      </p:cNvSpPr>
                      <p:nvPr/>
                    </p:nvSpPr>
                    <p:spPr bwMode="auto">
                      <a:xfrm>
                        <a:off x="3020" y="12660"/>
                        <a:ext cx="1020" cy="194"/>
                      </a:xfrm>
                      <a:custGeom>
                        <a:avLst/>
                        <a:gdLst>
                          <a:gd name="T0" fmla="*/ 1020 w 1020"/>
                          <a:gd name="T1" fmla="*/ 0 h 194"/>
                          <a:gd name="T2" fmla="*/ 0 w 1020"/>
                          <a:gd name="T3" fmla="*/ 80 h 194"/>
                          <a:gd name="T4" fmla="*/ 0 60000 65536"/>
                          <a:gd name="T5" fmla="*/ 0 60000 65536"/>
                          <a:gd name="T6" fmla="*/ 0 w 1020"/>
                          <a:gd name="T7" fmla="*/ 0 h 194"/>
                          <a:gd name="T8" fmla="*/ 1020 w 1020"/>
                          <a:gd name="T9" fmla="*/ 194 h 194"/>
                        </a:gdLst>
                        <a:ahLst/>
                        <a:cxnLst>
                          <a:cxn ang="T4">
                            <a:pos x="T0" y="T1"/>
                          </a:cxn>
                          <a:cxn ang="T5">
                            <a:pos x="T2" y="T3"/>
                          </a:cxn>
                        </a:cxnLst>
                        <a:rect l="T6" t="T7" r="T8" b="T9"/>
                        <a:pathLst>
                          <a:path w="1020" h="194">
                            <a:moveTo>
                              <a:pt x="1020" y="0"/>
                            </a:moveTo>
                            <a:cubicBezTo>
                              <a:pt x="729" y="194"/>
                              <a:pt x="303" y="80"/>
                              <a:pt x="0" y="80"/>
                            </a:cubicBezTo>
                          </a:path>
                        </a:pathLst>
                      </a:custGeom>
                      <a:noFill/>
                      <a:ln w="3175">
                        <a:solidFill>
                          <a:srgbClr val="000000"/>
                        </a:solidFill>
                        <a:round/>
                        <a:headEnd/>
                        <a:tailEnd/>
                      </a:ln>
                    </p:spPr>
                    <p:txBody>
                      <a:bodyPr/>
                      <a:lstStyle/>
                      <a:p>
                        <a:endParaRPr lang="el-GR" sz="1400"/>
                      </a:p>
                    </p:txBody>
                  </p:sp>
                  <p:sp>
                    <p:nvSpPr>
                      <p:cNvPr id="63" name="Freeform 137"/>
                      <p:cNvSpPr>
                        <a:spLocks noChangeAspect="1"/>
                      </p:cNvSpPr>
                      <p:nvPr/>
                    </p:nvSpPr>
                    <p:spPr bwMode="auto">
                      <a:xfrm>
                        <a:off x="3600" y="12617"/>
                        <a:ext cx="1033" cy="263"/>
                      </a:xfrm>
                      <a:custGeom>
                        <a:avLst/>
                        <a:gdLst>
                          <a:gd name="T0" fmla="*/ 920 w 1033"/>
                          <a:gd name="T1" fmla="*/ 43 h 263"/>
                          <a:gd name="T2" fmla="*/ 800 w 1033"/>
                          <a:gd name="T3" fmla="*/ 103 h 263"/>
                          <a:gd name="T4" fmla="*/ 440 w 1033"/>
                          <a:gd name="T5" fmla="*/ 203 h 263"/>
                          <a:gd name="T6" fmla="*/ 0 w 1033"/>
                          <a:gd name="T7" fmla="*/ 263 h 263"/>
                          <a:gd name="T8" fmla="*/ 0 60000 65536"/>
                          <a:gd name="T9" fmla="*/ 0 60000 65536"/>
                          <a:gd name="T10" fmla="*/ 0 60000 65536"/>
                          <a:gd name="T11" fmla="*/ 0 60000 65536"/>
                          <a:gd name="T12" fmla="*/ 0 w 1033"/>
                          <a:gd name="T13" fmla="*/ 0 h 263"/>
                          <a:gd name="T14" fmla="*/ 1033 w 1033"/>
                          <a:gd name="T15" fmla="*/ 263 h 263"/>
                        </a:gdLst>
                        <a:ahLst/>
                        <a:cxnLst>
                          <a:cxn ang="T8">
                            <a:pos x="T0" y="T1"/>
                          </a:cxn>
                          <a:cxn ang="T9">
                            <a:pos x="T2" y="T3"/>
                          </a:cxn>
                          <a:cxn ang="T10">
                            <a:pos x="T4" y="T5"/>
                          </a:cxn>
                          <a:cxn ang="T11">
                            <a:pos x="T6" y="T7"/>
                          </a:cxn>
                        </a:cxnLst>
                        <a:rect l="T12" t="T13" r="T14" b="T15"/>
                        <a:pathLst>
                          <a:path w="1033" h="263">
                            <a:moveTo>
                              <a:pt x="920" y="43"/>
                            </a:moveTo>
                            <a:cubicBezTo>
                              <a:pt x="701" y="116"/>
                              <a:pt x="1033" y="0"/>
                              <a:pt x="800" y="103"/>
                            </a:cubicBezTo>
                            <a:cubicBezTo>
                              <a:pt x="688" y="153"/>
                              <a:pt x="558" y="176"/>
                              <a:pt x="440" y="203"/>
                            </a:cubicBezTo>
                            <a:cubicBezTo>
                              <a:pt x="288" y="238"/>
                              <a:pt x="158" y="263"/>
                              <a:pt x="0" y="263"/>
                            </a:cubicBezTo>
                          </a:path>
                        </a:pathLst>
                      </a:custGeom>
                      <a:noFill/>
                      <a:ln w="3175">
                        <a:solidFill>
                          <a:srgbClr val="000000"/>
                        </a:solidFill>
                        <a:round/>
                        <a:headEnd/>
                        <a:tailEnd/>
                      </a:ln>
                    </p:spPr>
                    <p:txBody>
                      <a:bodyPr/>
                      <a:lstStyle/>
                      <a:p>
                        <a:endParaRPr lang="el-GR" sz="1400"/>
                      </a:p>
                    </p:txBody>
                  </p:sp>
                  <p:sp>
                    <p:nvSpPr>
                      <p:cNvPr id="64" name="Freeform 138"/>
                      <p:cNvSpPr>
                        <a:spLocks noChangeAspect="1"/>
                      </p:cNvSpPr>
                      <p:nvPr/>
                    </p:nvSpPr>
                    <p:spPr bwMode="auto">
                      <a:xfrm>
                        <a:off x="4357" y="12660"/>
                        <a:ext cx="740" cy="220"/>
                      </a:xfrm>
                      <a:custGeom>
                        <a:avLst/>
                        <a:gdLst>
                          <a:gd name="T0" fmla="*/ 740 w 740"/>
                          <a:gd name="T1" fmla="*/ 0 h 220"/>
                          <a:gd name="T2" fmla="*/ 420 w 740"/>
                          <a:gd name="T3" fmla="*/ 100 h 220"/>
                          <a:gd name="T4" fmla="*/ 300 w 740"/>
                          <a:gd name="T5" fmla="*/ 120 h 220"/>
                          <a:gd name="T6" fmla="*/ 120 w 740"/>
                          <a:gd name="T7" fmla="*/ 180 h 220"/>
                          <a:gd name="T8" fmla="*/ 60 w 740"/>
                          <a:gd name="T9" fmla="*/ 200 h 220"/>
                          <a:gd name="T10" fmla="*/ 0 w 740"/>
                          <a:gd name="T11" fmla="*/ 220 h 220"/>
                          <a:gd name="T12" fmla="*/ 0 60000 65536"/>
                          <a:gd name="T13" fmla="*/ 0 60000 65536"/>
                          <a:gd name="T14" fmla="*/ 0 60000 65536"/>
                          <a:gd name="T15" fmla="*/ 0 60000 65536"/>
                          <a:gd name="T16" fmla="*/ 0 60000 65536"/>
                          <a:gd name="T17" fmla="*/ 0 60000 65536"/>
                          <a:gd name="T18" fmla="*/ 0 w 740"/>
                          <a:gd name="T19" fmla="*/ 0 h 220"/>
                          <a:gd name="T20" fmla="*/ 740 w 740"/>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0" h="220">
                            <a:moveTo>
                              <a:pt x="740" y="0"/>
                            </a:moveTo>
                            <a:cubicBezTo>
                              <a:pt x="633" y="27"/>
                              <a:pt x="528" y="82"/>
                              <a:pt x="420" y="100"/>
                            </a:cubicBezTo>
                            <a:cubicBezTo>
                              <a:pt x="380" y="107"/>
                              <a:pt x="339" y="110"/>
                              <a:pt x="300" y="120"/>
                            </a:cubicBezTo>
                            <a:cubicBezTo>
                              <a:pt x="239" y="135"/>
                              <a:pt x="180" y="160"/>
                              <a:pt x="120" y="180"/>
                            </a:cubicBezTo>
                            <a:cubicBezTo>
                              <a:pt x="100" y="187"/>
                              <a:pt x="80" y="193"/>
                              <a:pt x="60" y="200"/>
                            </a:cubicBezTo>
                            <a:cubicBezTo>
                              <a:pt x="40" y="207"/>
                              <a:pt x="0" y="220"/>
                              <a:pt x="0" y="220"/>
                            </a:cubicBezTo>
                          </a:path>
                        </a:pathLst>
                      </a:custGeom>
                      <a:noFill/>
                      <a:ln w="3175">
                        <a:solidFill>
                          <a:srgbClr val="000000"/>
                        </a:solidFill>
                        <a:round/>
                        <a:headEnd/>
                        <a:tailEnd/>
                      </a:ln>
                    </p:spPr>
                    <p:txBody>
                      <a:bodyPr/>
                      <a:lstStyle/>
                      <a:p>
                        <a:endParaRPr lang="el-GR" sz="1400"/>
                      </a:p>
                    </p:txBody>
                  </p:sp>
                </p:grpSp>
              </p:grpSp>
              <p:grpSp>
                <p:nvGrpSpPr>
                  <p:cNvPr id="30" name="Group 139"/>
                  <p:cNvGrpSpPr>
                    <a:grpSpLocks noChangeAspect="1"/>
                  </p:cNvGrpSpPr>
                  <p:nvPr/>
                </p:nvGrpSpPr>
                <p:grpSpPr bwMode="auto">
                  <a:xfrm>
                    <a:off x="3021" y="12890"/>
                    <a:ext cx="1064" cy="231"/>
                    <a:chOff x="3020" y="12617"/>
                    <a:chExt cx="2401" cy="287"/>
                  </a:xfrm>
                </p:grpSpPr>
                <p:sp>
                  <p:nvSpPr>
                    <p:cNvPr id="55" name="Rectangle 140"/>
                    <p:cNvSpPr>
                      <a:spLocks noChangeAspect="1" noChangeArrowheads="1"/>
                    </p:cNvSpPr>
                    <p:nvPr/>
                  </p:nvSpPr>
                  <p:spPr bwMode="auto">
                    <a:xfrm>
                      <a:off x="3021" y="12664"/>
                      <a:ext cx="2400" cy="240"/>
                    </a:xfrm>
                    <a:prstGeom prst="rect">
                      <a:avLst/>
                    </a:prstGeom>
                    <a:solidFill>
                      <a:srgbClr val="FFFFFF"/>
                    </a:solidFill>
                    <a:ln w="15875">
                      <a:solidFill>
                        <a:srgbClr val="000000"/>
                      </a:solidFill>
                      <a:miter lim="800000"/>
                      <a:headEnd/>
                      <a:tailEnd/>
                    </a:ln>
                  </p:spPr>
                  <p:txBody>
                    <a:bodyPr/>
                    <a:lstStyle/>
                    <a:p>
                      <a:endParaRPr lang="el-GR" sz="1400"/>
                    </a:p>
                  </p:txBody>
                </p:sp>
                <p:grpSp>
                  <p:nvGrpSpPr>
                    <p:cNvPr id="56" name="Group 141"/>
                    <p:cNvGrpSpPr>
                      <a:grpSpLocks noChangeAspect="1"/>
                    </p:cNvGrpSpPr>
                    <p:nvPr/>
                  </p:nvGrpSpPr>
                  <p:grpSpPr bwMode="auto">
                    <a:xfrm>
                      <a:off x="3020" y="12617"/>
                      <a:ext cx="2077" cy="263"/>
                      <a:chOff x="3020" y="12617"/>
                      <a:chExt cx="2077" cy="263"/>
                    </a:xfrm>
                  </p:grpSpPr>
                  <p:sp>
                    <p:nvSpPr>
                      <p:cNvPr id="57" name="Freeform 142"/>
                      <p:cNvSpPr>
                        <a:spLocks noChangeAspect="1"/>
                      </p:cNvSpPr>
                      <p:nvPr/>
                    </p:nvSpPr>
                    <p:spPr bwMode="auto">
                      <a:xfrm>
                        <a:off x="3020" y="12660"/>
                        <a:ext cx="1020" cy="194"/>
                      </a:xfrm>
                      <a:custGeom>
                        <a:avLst/>
                        <a:gdLst>
                          <a:gd name="T0" fmla="*/ 1020 w 1020"/>
                          <a:gd name="T1" fmla="*/ 0 h 194"/>
                          <a:gd name="T2" fmla="*/ 0 w 1020"/>
                          <a:gd name="T3" fmla="*/ 80 h 194"/>
                          <a:gd name="T4" fmla="*/ 0 60000 65536"/>
                          <a:gd name="T5" fmla="*/ 0 60000 65536"/>
                          <a:gd name="T6" fmla="*/ 0 w 1020"/>
                          <a:gd name="T7" fmla="*/ 0 h 194"/>
                          <a:gd name="T8" fmla="*/ 1020 w 1020"/>
                          <a:gd name="T9" fmla="*/ 194 h 194"/>
                        </a:gdLst>
                        <a:ahLst/>
                        <a:cxnLst>
                          <a:cxn ang="T4">
                            <a:pos x="T0" y="T1"/>
                          </a:cxn>
                          <a:cxn ang="T5">
                            <a:pos x="T2" y="T3"/>
                          </a:cxn>
                        </a:cxnLst>
                        <a:rect l="T6" t="T7" r="T8" b="T9"/>
                        <a:pathLst>
                          <a:path w="1020" h="194">
                            <a:moveTo>
                              <a:pt x="1020" y="0"/>
                            </a:moveTo>
                            <a:cubicBezTo>
                              <a:pt x="729" y="194"/>
                              <a:pt x="303" y="80"/>
                              <a:pt x="0" y="80"/>
                            </a:cubicBezTo>
                          </a:path>
                        </a:pathLst>
                      </a:custGeom>
                      <a:noFill/>
                      <a:ln w="3175">
                        <a:solidFill>
                          <a:srgbClr val="000000"/>
                        </a:solidFill>
                        <a:round/>
                        <a:headEnd/>
                        <a:tailEnd/>
                      </a:ln>
                    </p:spPr>
                    <p:txBody>
                      <a:bodyPr/>
                      <a:lstStyle/>
                      <a:p>
                        <a:endParaRPr lang="el-GR" sz="1400"/>
                      </a:p>
                    </p:txBody>
                  </p:sp>
                  <p:sp>
                    <p:nvSpPr>
                      <p:cNvPr id="58" name="Freeform 143"/>
                      <p:cNvSpPr>
                        <a:spLocks noChangeAspect="1"/>
                      </p:cNvSpPr>
                      <p:nvPr/>
                    </p:nvSpPr>
                    <p:spPr bwMode="auto">
                      <a:xfrm>
                        <a:off x="3600" y="12617"/>
                        <a:ext cx="1033" cy="263"/>
                      </a:xfrm>
                      <a:custGeom>
                        <a:avLst/>
                        <a:gdLst>
                          <a:gd name="T0" fmla="*/ 920 w 1033"/>
                          <a:gd name="T1" fmla="*/ 43 h 263"/>
                          <a:gd name="T2" fmla="*/ 800 w 1033"/>
                          <a:gd name="T3" fmla="*/ 103 h 263"/>
                          <a:gd name="T4" fmla="*/ 440 w 1033"/>
                          <a:gd name="T5" fmla="*/ 203 h 263"/>
                          <a:gd name="T6" fmla="*/ 0 w 1033"/>
                          <a:gd name="T7" fmla="*/ 263 h 263"/>
                          <a:gd name="T8" fmla="*/ 0 60000 65536"/>
                          <a:gd name="T9" fmla="*/ 0 60000 65536"/>
                          <a:gd name="T10" fmla="*/ 0 60000 65536"/>
                          <a:gd name="T11" fmla="*/ 0 60000 65536"/>
                          <a:gd name="T12" fmla="*/ 0 w 1033"/>
                          <a:gd name="T13" fmla="*/ 0 h 263"/>
                          <a:gd name="T14" fmla="*/ 1033 w 1033"/>
                          <a:gd name="T15" fmla="*/ 263 h 263"/>
                        </a:gdLst>
                        <a:ahLst/>
                        <a:cxnLst>
                          <a:cxn ang="T8">
                            <a:pos x="T0" y="T1"/>
                          </a:cxn>
                          <a:cxn ang="T9">
                            <a:pos x="T2" y="T3"/>
                          </a:cxn>
                          <a:cxn ang="T10">
                            <a:pos x="T4" y="T5"/>
                          </a:cxn>
                          <a:cxn ang="T11">
                            <a:pos x="T6" y="T7"/>
                          </a:cxn>
                        </a:cxnLst>
                        <a:rect l="T12" t="T13" r="T14" b="T15"/>
                        <a:pathLst>
                          <a:path w="1033" h="263">
                            <a:moveTo>
                              <a:pt x="920" y="43"/>
                            </a:moveTo>
                            <a:cubicBezTo>
                              <a:pt x="701" y="116"/>
                              <a:pt x="1033" y="0"/>
                              <a:pt x="800" y="103"/>
                            </a:cubicBezTo>
                            <a:cubicBezTo>
                              <a:pt x="688" y="153"/>
                              <a:pt x="558" y="176"/>
                              <a:pt x="440" y="203"/>
                            </a:cubicBezTo>
                            <a:cubicBezTo>
                              <a:pt x="288" y="238"/>
                              <a:pt x="158" y="263"/>
                              <a:pt x="0" y="263"/>
                            </a:cubicBezTo>
                          </a:path>
                        </a:pathLst>
                      </a:custGeom>
                      <a:noFill/>
                      <a:ln w="3175">
                        <a:solidFill>
                          <a:srgbClr val="000000"/>
                        </a:solidFill>
                        <a:round/>
                        <a:headEnd/>
                        <a:tailEnd/>
                      </a:ln>
                    </p:spPr>
                    <p:txBody>
                      <a:bodyPr/>
                      <a:lstStyle/>
                      <a:p>
                        <a:endParaRPr lang="el-GR" sz="1400"/>
                      </a:p>
                    </p:txBody>
                  </p:sp>
                  <p:sp>
                    <p:nvSpPr>
                      <p:cNvPr id="59" name="Freeform 144"/>
                      <p:cNvSpPr>
                        <a:spLocks noChangeAspect="1"/>
                      </p:cNvSpPr>
                      <p:nvPr/>
                    </p:nvSpPr>
                    <p:spPr bwMode="auto">
                      <a:xfrm>
                        <a:off x="4357" y="12660"/>
                        <a:ext cx="740" cy="220"/>
                      </a:xfrm>
                      <a:custGeom>
                        <a:avLst/>
                        <a:gdLst>
                          <a:gd name="T0" fmla="*/ 740 w 740"/>
                          <a:gd name="T1" fmla="*/ 0 h 220"/>
                          <a:gd name="T2" fmla="*/ 420 w 740"/>
                          <a:gd name="T3" fmla="*/ 100 h 220"/>
                          <a:gd name="T4" fmla="*/ 300 w 740"/>
                          <a:gd name="T5" fmla="*/ 120 h 220"/>
                          <a:gd name="T6" fmla="*/ 120 w 740"/>
                          <a:gd name="T7" fmla="*/ 180 h 220"/>
                          <a:gd name="T8" fmla="*/ 60 w 740"/>
                          <a:gd name="T9" fmla="*/ 200 h 220"/>
                          <a:gd name="T10" fmla="*/ 0 w 740"/>
                          <a:gd name="T11" fmla="*/ 220 h 220"/>
                          <a:gd name="T12" fmla="*/ 0 60000 65536"/>
                          <a:gd name="T13" fmla="*/ 0 60000 65536"/>
                          <a:gd name="T14" fmla="*/ 0 60000 65536"/>
                          <a:gd name="T15" fmla="*/ 0 60000 65536"/>
                          <a:gd name="T16" fmla="*/ 0 60000 65536"/>
                          <a:gd name="T17" fmla="*/ 0 60000 65536"/>
                          <a:gd name="T18" fmla="*/ 0 w 740"/>
                          <a:gd name="T19" fmla="*/ 0 h 220"/>
                          <a:gd name="T20" fmla="*/ 740 w 740"/>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0" h="220">
                            <a:moveTo>
                              <a:pt x="740" y="0"/>
                            </a:moveTo>
                            <a:cubicBezTo>
                              <a:pt x="633" y="27"/>
                              <a:pt x="528" y="82"/>
                              <a:pt x="420" y="100"/>
                            </a:cubicBezTo>
                            <a:cubicBezTo>
                              <a:pt x="380" y="107"/>
                              <a:pt x="339" y="110"/>
                              <a:pt x="300" y="120"/>
                            </a:cubicBezTo>
                            <a:cubicBezTo>
                              <a:pt x="239" y="135"/>
                              <a:pt x="180" y="160"/>
                              <a:pt x="120" y="180"/>
                            </a:cubicBezTo>
                            <a:cubicBezTo>
                              <a:pt x="100" y="187"/>
                              <a:pt x="80" y="193"/>
                              <a:pt x="60" y="200"/>
                            </a:cubicBezTo>
                            <a:cubicBezTo>
                              <a:pt x="40" y="207"/>
                              <a:pt x="0" y="220"/>
                              <a:pt x="0" y="220"/>
                            </a:cubicBezTo>
                          </a:path>
                        </a:pathLst>
                      </a:custGeom>
                      <a:noFill/>
                      <a:ln w="3175">
                        <a:solidFill>
                          <a:srgbClr val="000000"/>
                        </a:solidFill>
                        <a:round/>
                        <a:headEnd/>
                        <a:tailEnd/>
                      </a:ln>
                    </p:spPr>
                    <p:txBody>
                      <a:bodyPr/>
                      <a:lstStyle/>
                      <a:p>
                        <a:endParaRPr lang="el-GR" sz="1400"/>
                      </a:p>
                    </p:txBody>
                  </p:sp>
                </p:grpSp>
              </p:grpSp>
              <p:grpSp>
                <p:nvGrpSpPr>
                  <p:cNvPr id="31" name="Group 145"/>
                  <p:cNvGrpSpPr>
                    <a:grpSpLocks noChangeAspect="1"/>
                  </p:cNvGrpSpPr>
                  <p:nvPr/>
                </p:nvGrpSpPr>
                <p:grpSpPr bwMode="auto">
                  <a:xfrm>
                    <a:off x="6501" y="12664"/>
                    <a:ext cx="283" cy="240"/>
                    <a:chOff x="3021" y="12064"/>
                    <a:chExt cx="2400" cy="2160"/>
                  </a:xfrm>
                </p:grpSpPr>
                <p:sp>
                  <p:nvSpPr>
                    <p:cNvPr id="53" name="Oval 146"/>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54" name="Oval 147"/>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2" name="Group 148"/>
                  <p:cNvGrpSpPr>
                    <a:grpSpLocks noChangeAspect="1"/>
                  </p:cNvGrpSpPr>
                  <p:nvPr/>
                </p:nvGrpSpPr>
                <p:grpSpPr bwMode="auto">
                  <a:xfrm>
                    <a:off x="7221" y="12664"/>
                    <a:ext cx="283" cy="240"/>
                    <a:chOff x="3021" y="12064"/>
                    <a:chExt cx="2400" cy="2160"/>
                  </a:xfrm>
                </p:grpSpPr>
                <p:sp>
                  <p:nvSpPr>
                    <p:cNvPr id="51" name="Oval 149"/>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52" name="Oval 150"/>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3" name="Group 151"/>
                  <p:cNvGrpSpPr>
                    <a:grpSpLocks noChangeAspect="1"/>
                  </p:cNvGrpSpPr>
                  <p:nvPr/>
                </p:nvGrpSpPr>
                <p:grpSpPr bwMode="auto">
                  <a:xfrm>
                    <a:off x="7941" y="12664"/>
                    <a:ext cx="283" cy="240"/>
                    <a:chOff x="3021" y="12064"/>
                    <a:chExt cx="2400" cy="2160"/>
                  </a:xfrm>
                </p:grpSpPr>
                <p:sp>
                  <p:nvSpPr>
                    <p:cNvPr id="49" name="Oval 152"/>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50" name="Oval 153"/>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4" name="Group 154"/>
                  <p:cNvGrpSpPr>
                    <a:grpSpLocks noChangeAspect="1"/>
                  </p:cNvGrpSpPr>
                  <p:nvPr/>
                </p:nvGrpSpPr>
                <p:grpSpPr bwMode="auto">
                  <a:xfrm>
                    <a:off x="5781" y="12664"/>
                    <a:ext cx="283" cy="240"/>
                    <a:chOff x="3021" y="12064"/>
                    <a:chExt cx="2400" cy="2160"/>
                  </a:xfrm>
                </p:grpSpPr>
                <p:sp>
                  <p:nvSpPr>
                    <p:cNvPr id="47" name="Oval 155"/>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48" name="Oval 156"/>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5" name="Group 157"/>
                  <p:cNvGrpSpPr>
                    <a:grpSpLocks noChangeAspect="1"/>
                  </p:cNvGrpSpPr>
                  <p:nvPr/>
                </p:nvGrpSpPr>
                <p:grpSpPr bwMode="auto">
                  <a:xfrm>
                    <a:off x="5301" y="12664"/>
                    <a:ext cx="283" cy="240"/>
                    <a:chOff x="3021" y="12064"/>
                    <a:chExt cx="2400" cy="2160"/>
                  </a:xfrm>
                </p:grpSpPr>
                <p:sp>
                  <p:nvSpPr>
                    <p:cNvPr id="45" name="Oval 158"/>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46" name="Oval 159"/>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6" name="Group 160"/>
                  <p:cNvGrpSpPr>
                    <a:grpSpLocks noChangeAspect="1"/>
                  </p:cNvGrpSpPr>
                  <p:nvPr/>
                </p:nvGrpSpPr>
                <p:grpSpPr bwMode="auto">
                  <a:xfrm>
                    <a:off x="4461" y="12664"/>
                    <a:ext cx="283" cy="240"/>
                    <a:chOff x="3021" y="12064"/>
                    <a:chExt cx="2400" cy="2160"/>
                  </a:xfrm>
                </p:grpSpPr>
                <p:sp>
                  <p:nvSpPr>
                    <p:cNvPr id="43" name="Oval 161"/>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44" name="Oval 162"/>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7" name="Group 163"/>
                  <p:cNvGrpSpPr>
                    <a:grpSpLocks noChangeAspect="1"/>
                  </p:cNvGrpSpPr>
                  <p:nvPr/>
                </p:nvGrpSpPr>
                <p:grpSpPr bwMode="auto">
                  <a:xfrm>
                    <a:off x="3861" y="12664"/>
                    <a:ext cx="283" cy="240"/>
                    <a:chOff x="3021" y="12064"/>
                    <a:chExt cx="2400" cy="2160"/>
                  </a:xfrm>
                </p:grpSpPr>
                <p:sp>
                  <p:nvSpPr>
                    <p:cNvPr id="41" name="Oval 164"/>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42" name="Oval 165"/>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nvGrpSpPr>
                  <p:cNvPr id="38" name="Group 166"/>
                  <p:cNvGrpSpPr>
                    <a:grpSpLocks noChangeAspect="1"/>
                  </p:cNvGrpSpPr>
                  <p:nvPr/>
                </p:nvGrpSpPr>
                <p:grpSpPr bwMode="auto">
                  <a:xfrm>
                    <a:off x="8421" y="12664"/>
                    <a:ext cx="283" cy="240"/>
                    <a:chOff x="3021" y="12064"/>
                    <a:chExt cx="2400" cy="2160"/>
                  </a:xfrm>
                </p:grpSpPr>
                <p:sp>
                  <p:nvSpPr>
                    <p:cNvPr id="39" name="Oval 167"/>
                    <p:cNvSpPr>
                      <a:spLocks noChangeAspect="1" noChangeArrowheads="1"/>
                    </p:cNvSpPr>
                    <p:nvPr/>
                  </p:nvSpPr>
                  <p:spPr bwMode="auto">
                    <a:xfrm>
                      <a:off x="3021" y="12064"/>
                      <a:ext cx="2400" cy="2160"/>
                    </a:xfrm>
                    <a:prstGeom prst="ellipse">
                      <a:avLst/>
                    </a:prstGeom>
                    <a:solidFill>
                      <a:srgbClr val="FFFFFF"/>
                    </a:solidFill>
                    <a:ln w="15875">
                      <a:solidFill>
                        <a:srgbClr val="000000"/>
                      </a:solidFill>
                      <a:round/>
                      <a:headEnd/>
                      <a:tailEnd/>
                    </a:ln>
                  </p:spPr>
                  <p:txBody>
                    <a:bodyPr/>
                    <a:lstStyle/>
                    <a:p>
                      <a:endParaRPr lang="el-GR" sz="1400"/>
                    </a:p>
                  </p:txBody>
                </p:sp>
                <p:sp>
                  <p:nvSpPr>
                    <p:cNvPr id="40" name="Oval 168"/>
                    <p:cNvSpPr>
                      <a:spLocks noChangeAspect="1" noChangeArrowheads="1"/>
                    </p:cNvSpPr>
                    <p:nvPr/>
                  </p:nvSpPr>
                  <p:spPr bwMode="auto">
                    <a:xfrm>
                      <a:off x="4101" y="13024"/>
                      <a:ext cx="240" cy="240"/>
                    </a:xfrm>
                    <a:prstGeom prst="ellipse">
                      <a:avLst/>
                    </a:prstGeom>
                    <a:solidFill>
                      <a:srgbClr val="333333"/>
                    </a:solidFill>
                    <a:ln w="9525">
                      <a:solidFill>
                        <a:srgbClr val="000000"/>
                      </a:solidFill>
                      <a:round/>
                      <a:headEnd/>
                      <a:tailEnd/>
                    </a:ln>
                  </p:spPr>
                  <p:txBody>
                    <a:bodyPr/>
                    <a:lstStyle/>
                    <a:p>
                      <a:endParaRPr lang="el-GR" sz="1400"/>
                    </a:p>
                  </p:txBody>
                </p:sp>
              </p:grpSp>
            </p:grpSp>
            <p:grpSp>
              <p:nvGrpSpPr>
                <p:cNvPr id="9" name="Group 169"/>
                <p:cNvGrpSpPr>
                  <a:grpSpLocks noChangeAspect="1"/>
                </p:cNvGrpSpPr>
                <p:nvPr/>
              </p:nvGrpSpPr>
              <p:grpSpPr bwMode="auto">
                <a:xfrm>
                  <a:off x="4461" y="12904"/>
                  <a:ext cx="3480" cy="1440"/>
                  <a:chOff x="4461" y="12904"/>
                  <a:chExt cx="3480" cy="1440"/>
                </a:xfrm>
              </p:grpSpPr>
              <p:sp>
                <p:nvSpPr>
                  <p:cNvPr id="10" name="Text Box 170"/>
                  <p:cNvSpPr txBox="1">
                    <a:spLocks noChangeAspect="1" noChangeArrowheads="1"/>
                  </p:cNvSpPr>
                  <p:nvPr/>
                </p:nvSpPr>
                <p:spPr bwMode="auto">
                  <a:xfrm>
                    <a:off x="5421" y="13864"/>
                    <a:ext cx="2160" cy="480"/>
                  </a:xfrm>
                  <a:prstGeom prst="rect">
                    <a:avLst/>
                  </a:prstGeom>
                  <a:noFill/>
                  <a:ln w="9525">
                    <a:noFill/>
                    <a:miter lim="800000"/>
                    <a:headEnd/>
                    <a:tailEnd/>
                  </a:ln>
                </p:spPr>
                <p:txBody>
                  <a:bodyPr/>
                  <a:lstStyle/>
                  <a:p>
                    <a:pPr eaLnBrk="0" hangingPunct="0"/>
                    <a:r>
                      <a:rPr lang="el-GR" sz="1400"/>
                      <a:t>Κοπτικές κεφαλές</a:t>
                    </a:r>
                  </a:p>
                </p:txBody>
              </p:sp>
              <p:sp>
                <p:nvSpPr>
                  <p:cNvPr id="11" name="Line 171"/>
                  <p:cNvSpPr>
                    <a:spLocks noChangeAspect="1" noChangeShapeType="1"/>
                  </p:cNvSpPr>
                  <p:nvPr/>
                </p:nvSpPr>
                <p:spPr bwMode="auto">
                  <a:xfrm flipH="1" flipV="1">
                    <a:off x="5061" y="12904"/>
                    <a:ext cx="600" cy="960"/>
                  </a:xfrm>
                  <a:prstGeom prst="line">
                    <a:avLst/>
                  </a:prstGeom>
                  <a:noFill/>
                  <a:ln w="9525">
                    <a:solidFill>
                      <a:srgbClr val="000000"/>
                    </a:solidFill>
                    <a:round/>
                    <a:headEnd/>
                    <a:tailEnd type="triangle" w="med" len="med"/>
                  </a:ln>
                </p:spPr>
                <p:txBody>
                  <a:bodyPr/>
                  <a:lstStyle/>
                  <a:p>
                    <a:endParaRPr lang="el-GR" sz="1400"/>
                  </a:p>
                </p:txBody>
              </p:sp>
              <p:sp>
                <p:nvSpPr>
                  <p:cNvPr id="12" name="Line 172"/>
                  <p:cNvSpPr>
                    <a:spLocks noChangeAspect="1" noChangeShapeType="1"/>
                  </p:cNvSpPr>
                  <p:nvPr/>
                </p:nvSpPr>
                <p:spPr bwMode="auto">
                  <a:xfrm flipH="1" flipV="1">
                    <a:off x="4461" y="13384"/>
                    <a:ext cx="960" cy="480"/>
                  </a:xfrm>
                  <a:prstGeom prst="line">
                    <a:avLst/>
                  </a:prstGeom>
                  <a:noFill/>
                  <a:ln w="9525">
                    <a:solidFill>
                      <a:srgbClr val="000000"/>
                    </a:solidFill>
                    <a:round/>
                    <a:headEnd/>
                    <a:tailEnd type="triangle" w="med" len="med"/>
                  </a:ln>
                </p:spPr>
                <p:txBody>
                  <a:bodyPr/>
                  <a:lstStyle/>
                  <a:p>
                    <a:endParaRPr lang="el-GR" sz="1400"/>
                  </a:p>
                </p:txBody>
              </p:sp>
              <p:sp>
                <p:nvSpPr>
                  <p:cNvPr id="13" name="Line 173"/>
                  <p:cNvSpPr>
                    <a:spLocks noChangeAspect="1" noChangeShapeType="1"/>
                  </p:cNvSpPr>
                  <p:nvPr/>
                </p:nvSpPr>
                <p:spPr bwMode="auto">
                  <a:xfrm flipH="1" flipV="1">
                    <a:off x="6261" y="12904"/>
                    <a:ext cx="0" cy="960"/>
                  </a:xfrm>
                  <a:prstGeom prst="line">
                    <a:avLst/>
                  </a:prstGeom>
                  <a:noFill/>
                  <a:ln w="9525">
                    <a:solidFill>
                      <a:srgbClr val="000000"/>
                    </a:solidFill>
                    <a:round/>
                    <a:headEnd/>
                    <a:tailEnd type="triangle" w="med" len="med"/>
                  </a:ln>
                </p:spPr>
                <p:txBody>
                  <a:bodyPr/>
                  <a:lstStyle/>
                  <a:p>
                    <a:endParaRPr lang="el-GR" sz="1400"/>
                  </a:p>
                </p:txBody>
              </p:sp>
              <p:sp>
                <p:nvSpPr>
                  <p:cNvPr id="14" name="Line 174"/>
                  <p:cNvSpPr>
                    <a:spLocks noChangeAspect="1" noChangeShapeType="1"/>
                  </p:cNvSpPr>
                  <p:nvPr/>
                </p:nvSpPr>
                <p:spPr bwMode="auto">
                  <a:xfrm flipV="1">
                    <a:off x="6501" y="13384"/>
                    <a:ext cx="360" cy="480"/>
                  </a:xfrm>
                  <a:prstGeom prst="line">
                    <a:avLst/>
                  </a:prstGeom>
                  <a:noFill/>
                  <a:ln w="9525">
                    <a:solidFill>
                      <a:srgbClr val="000000"/>
                    </a:solidFill>
                    <a:round/>
                    <a:headEnd/>
                    <a:tailEnd type="triangle" w="med" len="med"/>
                  </a:ln>
                </p:spPr>
                <p:txBody>
                  <a:bodyPr/>
                  <a:lstStyle/>
                  <a:p>
                    <a:endParaRPr lang="el-GR" sz="1400"/>
                  </a:p>
                </p:txBody>
              </p:sp>
              <p:sp>
                <p:nvSpPr>
                  <p:cNvPr id="15" name="Line 175"/>
                  <p:cNvSpPr>
                    <a:spLocks noChangeAspect="1" noChangeShapeType="1"/>
                  </p:cNvSpPr>
                  <p:nvPr/>
                </p:nvSpPr>
                <p:spPr bwMode="auto">
                  <a:xfrm flipV="1">
                    <a:off x="6861" y="12904"/>
                    <a:ext cx="840" cy="960"/>
                  </a:xfrm>
                  <a:prstGeom prst="line">
                    <a:avLst/>
                  </a:prstGeom>
                  <a:noFill/>
                  <a:ln w="9525">
                    <a:solidFill>
                      <a:srgbClr val="000000"/>
                    </a:solidFill>
                    <a:round/>
                    <a:headEnd/>
                    <a:tailEnd type="triangle" w="med" len="med"/>
                  </a:ln>
                </p:spPr>
                <p:txBody>
                  <a:bodyPr/>
                  <a:lstStyle/>
                  <a:p>
                    <a:endParaRPr lang="el-GR" sz="1400"/>
                  </a:p>
                </p:txBody>
              </p:sp>
              <p:sp>
                <p:nvSpPr>
                  <p:cNvPr id="16" name="Line 176"/>
                  <p:cNvSpPr>
                    <a:spLocks noChangeAspect="1" noChangeShapeType="1"/>
                  </p:cNvSpPr>
                  <p:nvPr/>
                </p:nvSpPr>
                <p:spPr bwMode="auto">
                  <a:xfrm flipV="1">
                    <a:off x="7101" y="13504"/>
                    <a:ext cx="840" cy="360"/>
                  </a:xfrm>
                  <a:prstGeom prst="line">
                    <a:avLst/>
                  </a:prstGeom>
                  <a:noFill/>
                  <a:ln w="9525">
                    <a:solidFill>
                      <a:srgbClr val="000000"/>
                    </a:solidFill>
                    <a:round/>
                    <a:headEnd/>
                    <a:tailEnd type="triangle" w="med" len="med"/>
                  </a:ln>
                </p:spPr>
                <p:txBody>
                  <a:bodyPr/>
                  <a:lstStyle/>
                  <a:p>
                    <a:endParaRPr lang="el-GR" sz="1400"/>
                  </a:p>
                </p:txBody>
              </p:sp>
            </p:grpSp>
          </p:grpSp>
        </p:grpSp>
      </p:grpSp>
      <p:sp>
        <p:nvSpPr>
          <p:cNvPr id="177"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Ραμποτέζα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78"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79" name="178 - Ορθογώνιο"/>
          <p:cNvSpPr/>
          <p:nvPr/>
        </p:nvSpPr>
        <p:spPr>
          <a:xfrm>
            <a:off x="4542731" y="851654"/>
            <a:ext cx="27750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Τρόπος λειτουργίας</a:t>
            </a:r>
            <a:endParaRPr lang="el-GR" sz="2000" i="1" dirty="0" smtClean="0">
              <a:cs typeface="Arial" pitchFamily="34" charset="0"/>
            </a:endParaRPr>
          </a:p>
        </p:txBody>
      </p:sp>
      <p:sp>
        <p:nvSpPr>
          <p:cNvPr id="64514" name="Rectangle 2"/>
          <p:cNvSpPr>
            <a:spLocks noChangeArrowheads="1"/>
          </p:cNvSpPr>
          <p:nvPr/>
        </p:nvSpPr>
        <p:spPr bwMode="auto">
          <a:xfrm>
            <a:off x="705961" y="1533151"/>
            <a:ext cx="1065414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προώθηση του ξύλου στις διάφορες φάσεις κατεργασίας πραγματοποιείται αυτόματα από το μηχάνημα. Τα μέσα κατεργασίας είναι κυλινδρικές κεφαλές στις περιφέρειες των οποίων προσαρμόζονται ευθύγραμμα ή μορφοποιημένα μαχαίρια. Η προώθηση των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ξυλοτεμαχίων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πραγματοποιείται με περιστρεφόμενους κυλίνδρους, οι οποίοι βρίσκονται πριν και μετά από κάθε κεφαλή κατεργασίας.   </a:t>
            </a:r>
            <a:endParaRPr kumimoji="0" lang="el-GR" sz="3200" i="0" u="none" strike="noStrike" cap="none" normalizeH="0" baseline="0" dirty="0" smtClean="0">
              <a:ln>
                <a:noFill/>
              </a:ln>
              <a:solidFill>
                <a:schemeClr val="tx1"/>
              </a:solidFill>
              <a:effectLst/>
              <a:cs typeface="Arial" pitchFamily="34" charset="0"/>
            </a:endParaRPr>
          </a:p>
        </p:txBody>
      </p:sp>
      <p:pic>
        <p:nvPicPr>
          <p:cNvPr id="183" name="1 - Εικόνα" descr="http://www.weinig.com/typo3temp/pics/img_Werkstueck_in_Maschine_f9a2155405.jpg"/>
          <p:cNvPicPr>
            <a:picLocks noChangeAspect="1" noChangeArrowheads="1"/>
          </p:cNvPicPr>
          <p:nvPr/>
        </p:nvPicPr>
        <p:blipFill>
          <a:blip r:embed="rId3" cstate="print"/>
          <a:srcRect/>
          <a:stretch>
            <a:fillRect/>
          </a:stretch>
        </p:blipFill>
        <p:spPr bwMode="auto">
          <a:xfrm>
            <a:off x="8326318" y="3616657"/>
            <a:ext cx="3502924" cy="2047164"/>
          </a:xfrm>
          <a:prstGeom prst="rect">
            <a:avLst/>
          </a:prstGeom>
          <a:noFill/>
          <a:ln w="9525">
            <a:solidFill>
              <a:schemeClr val="tx1"/>
            </a:solidFill>
            <a:miter lim="800000"/>
            <a:headEnd/>
            <a:tailEnd/>
          </a:ln>
        </p:spPr>
      </p:pic>
      <p:sp>
        <p:nvSpPr>
          <p:cNvPr id="64518" name="AutoShape 6" descr="Αποτέλεσμα εικόνας για moulder cutter hea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0" name="189 - Ορθογώνιο"/>
          <p:cNvSpPr/>
          <p:nvPr/>
        </p:nvSpPr>
        <p:spPr>
          <a:xfrm>
            <a:off x="8352866" y="5680825"/>
            <a:ext cx="1297150" cy="307777"/>
          </a:xfrm>
          <a:prstGeom prst="rect">
            <a:avLst/>
          </a:prstGeom>
        </p:spPr>
        <p:txBody>
          <a:bodyPr wrap="none">
            <a:spAutoFit/>
          </a:bodyPr>
          <a:lstStyle/>
          <a:p>
            <a:r>
              <a:rPr lang="el-GR" sz="1400" dirty="0" smtClean="0"/>
              <a:t>ΠΗΓΗ: </a:t>
            </a:r>
            <a:r>
              <a:rPr lang="en-US" sz="1400" dirty="0" smtClean="0"/>
              <a:t>WEINIG</a:t>
            </a:r>
            <a:endParaRPr lang="el-GR" sz="1400" dirty="0"/>
          </a:p>
        </p:txBody>
      </p:sp>
      <p:sp>
        <p:nvSpPr>
          <p:cNvPr id="191" name="Rectangle 16"/>
          <p:cNvSpPr>
            <a:spLocks noChangeArrowheads="1"/>
          </p:cNvSpPr>
          <p:nvPr/>
        </p:nvSpPr>
        <p:spPr bwMode="auto">
          <a:xfrm>
            <a:off x="2459699" y="6457890"/>
            <a:ext cx="397625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Τρόπος κατεργασίας </a:t>
            </a:r>
            <a:r>
              <a:rPr lang="el-GR" sz="2000" dirty="0" err="1" smtClean="0">
                <a:ea typeface="Times New Roman" pitchFamily="18" charset="0"/>
                <a:cs typeface="Arial" pitchFamily="34" charset="0"/>
              </a:rPr>
              <a:t>ραμποτέζας</a:t>
            </a:r>
            <a:endParaRPr kumimoji="0" lang="el-GR" sz="2000" b="0" u="none" strike="noStrike" cap="none" normalizeH="0" baseline="0" dirty="0" smtClean="0">
              <a:ln>
                <a:noFill/>
              </a:ln>
              <a:solidFill>
                <a:schemeClr val="tx1"/>
              </a:solidFill>
              <a:effectLst/>
              <a:cs typeface="Arial" pitchFamily="34" charset="0"/>
            </a:endParaRPr>
          </a:p>
        </p:txBody>
      </p:sp>
      <p:sp>
        <p:nvSpPr>
          <p:cNvPr id="192" name="191 - Ορθογώνιο"/>
          <p:cNvSpPr/>
          <p:nvPr/>
        </p:nvSpPr>
        <p:spPr>
          <a:xfrm>
            <a:off x="790559" y="629538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93" name="Rectangle 16"/>
          <p:cNvSpPr>
            <a:spLocks noChangeArrowheads="1"/>
          </p:cNvSpPr>
          <p:nvPr/>
        </p:nvSpPr>
        <p:spPr bwMode="auto">
          <a:xfrm>
            <a:off x="8000690" y="6062105"/>
            <a:ext cx="397625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err="1" smtClean="0">
                <a:ea typeface="Times New Roman" pitchFamily="18" charset="0"/>
                <a:cs typeface="Arial" pitchFamily="34" charset="0"/>
              </a:rPr>
              <a:t>Προωθητήρες</a:t>
            </a:r>
            <a:r>
              <a:rPr lang="el-GR" sz="2000" dirty="0" smtClean="0">
                <a:ea typeface="Times New Roman" pitchFamily="18" charset="0"/>
                <a:cs typeface="Arial" pitchFamily="34" charset="0"/>
              </a:rPr>
              <a:t> </a:t>
            </a:r>
            <a:r>
              <a:rPr lang="el-GR" sz="2000" dirty="0" err="1" smtClean="0">
                <a:ea typeface="Times New Roman" pitchFamily="18" charset="0"/>
                <a:cs typeface="Arial" pitchFamily="34" charset="0"/>
              </a:rPr>
              <a:t>ραμποτέζας</a:t>
            </a:r>
            <a:endParaRPr kumimoji="0" lang="el-GR" sz="20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54843" y="1508623"/>
            <a:ext cx="1105468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ραμποτέζες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τεσσάρων κεφαλών χρησιμοποιούνται κατά κύριο λόγο για πλάνισμα -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ξεχόνδρισμα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πριστής ξυλείας (Α), καθώς και για απλές μορφοποιήσεις, ενώ όσο αυξάνει ο αριθμός των κεφαλών τόσο πιο πολύπλοκες και ακριβείς μορφοποιήσεις μπορούν να παραχθούν (Β, Γ). </a:t>
            </a:r>
            <a:endParaRPr kumimoji="0" lang="el-GR" sz="3200" i="0" u="none" strike="noStrike" cap="none" normalizeH="0" baseline="0" dirty="0" smtClean="0">
              <a:ln>
                <a:noFill/>
              </a:ln>
              <a:solidFill>
                <a:schemeClr val="tx1"/>
              </a:solidFill>
              <a:effectLst/>
              <a:cs typeface="Arial" pitchFamily="34" charset="0"/>
            </a:endParaRPr>
          </a:p>
        </p:txBody>
      </p:sp>
      <p:sp>
        <p:nvSpPr>
          <p:cNvPr id="9"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Ραμποτέζα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0"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1" name="10 - Ορθογώνιο"/>
          <p:cNvSpPr/>
          <p:nvPr/>
        </p:nvSpPr>
        <p:spPr>
          <a:xfrm>
            <a:off x="4994136"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grpSp>
        <p:nvGrpSpPr>
          <p:cNvPr id="62466" name="Group 2"/>
          <p:cNvGrpSpPr>
            <a:grpSpLocks/>
          </p:cNvGrpSpPr>
          <p:nvPr/>
        </p:nvGrpSpPr>
        <p:grpSpPr bwMode="auto">
          <a:xfrm>
            <a:off x="428719" y="3556474"/>
            <a:ext cx="5671830" cy="1534140"/>
            <a:chOff x="2364" y="11967"/>
            <a:chExt cx="7740" cy="1620"/>
          </a:xfrm>
        </p:grpSpPr>
        <p:grpSp>
          <p:nvGrpSpPr>
            <p:cNvPr id="62467" name="Group 3"/>
            <p:cNvGrpSpPr>
              <a:grpSpLocks/>
            </p:cNvGrpSpPr>
            <p:nvPr/>
          </p:nvGrpSpPr>
          <p:grpSpPr bwMode="auto">
            <a:xfrm>
              <a:off x="2544" y="12171"/>
              <a:ext cx="2340" cy="1320"/>
              <a:chOff x="2280" y="10020"/>
              <a:chExt cx="2520" cy="1320"/>
            </a:xfrm>
          </p:grpSpPr>
          <p:grpSp>
            <p:nvGrpSpPr>
              <p:cNvPr id="62468" name="Group 4"/>
              <p:cNvGrpSpPr>
                <a:grpSpLocks/>
              </p:cNvGrpSpPr>
              <p:nvPr/>
            </p:nvGrpSpPr>
            <p:grpSpPr bwMode="auto">
              <a:xfrm>
                <a:off x="2433" y="10159"/>
                <a:ext cx="2215" cy="1065"/>
                <a:chOff x="2660" y="6420"/>
                <a:chExt cx="3481" cy="1840"/>
              </a:xfrm>
            </p:grpSpPr>
            <p:sp>
              <p:nvSpPr>
                <p:cNvPr id="62469" name="Rectangle 5"/>
                <p:cNvSpPr>
                  <a:spLocks noChangeArrowheads="1"/>
                </p:cNvSpPr>
                <p:nvPr/>
              </p:nvSpPr>
              <p:spPr bwMode="auto">
                <a:xfrm>
                  <a:off x="2661" y="6424"/>
                  <a:ext cx="3480" cy="1800"/>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62470" name="Group 6"/>
                <p:cNvGrpSpPr>
                  <a:grpSpLocks/>
                </p:cNvGrpSpPr>
                <p:nvPr/>
              </p:nvGrpSpPr>
              <p:grpSpPr bwMode="auto">
                <a:xfrm>
                  <a:off x="2660" y="6420"/>
                  <a:ext cx="3460" cy="1840"/>
                  <a:chOff x="2660" y="6420"/>
                  <a:chExt cx="3460" cy="1840"/>
                </a:xfrm>
              </p:grpSpPr>
              <p:sp>
                <p:nvSpPr>
                  <p:cNvPr id="62471" name="Freeform 7"/>
                  <p:cNvSpPr>
                    <a:spLocks/>
                  </p:cNvSpPr>
                  <p:nvPr/>
                </p:nvSpPr>
                <p:spPr bwMode="auto">
                  <a:xfrm>
                    <a:off x="2660" y="6420"/>
                    <a:ext cx="600" cy="1140"/>
                  </a:xfrm>
                  <a:custGeom>
                    <a:avLst/>
                    <a:gdLst/>
                    <a:ahLst/>
                    <a:cxnLst>
                      <a:cxn ang="0">
                        <a:pos x="600" y="0"/>
                      </a:cxn>
                      <a:cxn ang="0">
                        <a:pos x="380" y="80"/>
                      </a:cxn>
                      <a:cxn ang="0">
                        <a:pos x="280" y="500"/>
                      </a:cxn>
                      <a:cxn ang="0">
                        <a:pos x="240" y="800"/>
                      </a:cxn>
                      <a:cxn ang="0">
                        <a:pos x="200" y="880"/>
                      </a:cxn>
                      <a:cxn ang="0">
                        <a:pos x="180" y="960"/>
                      </a:cxn>
                      <a:cxn ang="0">
                        <a:pos x="0" y="1140"/>
                      </a:cxn>
                    </a:cxnLst>
                    <a:rect l="0" t="0" r="r" b="b"/>
                    <a:pathLst>
                      <a:path w="600" h="1140">
                        <a:moveTo>
                          <a:pt x="600" y="0"/>
                        </a:moveTo>
                        <a:cubicBezTo>
                          <a:pt x="509" y="18"/>
                          <a:pt x="456" y="29"/>
                          <a:pt x="380" y="80"/>
                        </a:cubicBezTo>
                        <a:cubicBezTo>
                          <a:pt x="335" y="216"/>
                          <a:pt x="302" y="358"/>
                          <a:pt x="280" y="500"/>
                        </a:cubicBezTo>
                        <a:cubicBezTo>
                          <a:pt x="277" y="516"/>
                          <a:pt x="247" y="774"/>
                          <a:pt x="240" y="800"/>
                        </a:cubicBezTo>
                        <a:cubicBezTo>
                          <a:pt x="232" y="829"/>
                          <a:pt x="210" y="852"/>
                          <a:pt x="200" y="880"/>
                        </a:cubicBezTo>
                        <a:cubicBezTo>
                          <a:pt x="190" y="906"/>
                          <a:pt x="191" y="935"/>
                          <a:pt x="180" y="960"/>
                        </a:cubicBezTo>
                        <a:cubicBezTo>
                          <a:pt x="151" y="1028"/>
                          <a:pt x="54" y="1086"/>
                          <a:pt x="0" y="11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2" name="Freeform 8"/>
                  <p:cNvSpPr>
                    <a:spLocks/>
                  </p:cNvSpPr>
                  <p:nvPr/>
                </p:nvSpPr>
                <p:spPr bwMode="auto">
                  <a:xfrm>
                    <a:off x="2880" y="6440"/>
                    <a:ext cx="800" cy="1760"/>
                  </a:xfrm>
                  <a:custGeom>
                    <a:avLst/>
                    <a:gdLst/>
                    <a:ahLst/>
                    <a:cxnLst>
                      <a:cxn ang="0">
                        <a:pos x="800" y="0"/>
                      </a:cxn>
                      <a:cxn ang="0">
                        <a:pos x="740" y="20"/>
                      </a:cxn>
                      <a:cxn ang="0">
                        <a:pos x="620" y="100"/>
                      </a:cxn>
                      <a:cxn ang="0">
                        <a:pos x="520" y="220"/>
                      </a:cxn>
                      <a:cxn ang="0">
                        <a:pos x="480" y="360"/>
                      </a:cxn>
                      <a:cxn ang="0">
                        <a:pos x="440" y="420"/>
                      </a:cxn>
                      <a:cxn ang="0">
                        <a:pos x="400" y="560"/>
                      </a:cxn>
                      <a:cxn ang="0">
                        <a:pos x="360" y="1020"/>
                      </a:cxn>
                      <a:cxn ang="0">
                        <a:pos x="300" y="1440"/>
                      </a:cxn>
                      <a:cxn ang="0">
                        <a:pos x="180" y="1640"/>
                      </a:cxn>
                      <a:cxn ang="0">
                        <a:pos x="120" y="1700"/>
                      </a:cxn>
                      <a:cxn ang="0">
                        <a:pos x="60" y="1720"/>
                      </a:cxn>
                      <a:cxn ang="0">
                        <a:pos x="0" y="1760"/>
                      </a:cxn>
                    </a:cxnLst>
                    <a:rect l="0" t="0" r="r" b="b"/>
                    <a:pathLst>
                      <a:path w="800" h="1760">
                        <a:moveTo>
                          <a:pt x="800" y="0"/>
                        </a:moveTo>
                        <a:cubicBezTo>
                          <a:pt x="780" y="7"/>
                          <a:pt x="758" y="10"/>
                          <a:pt x="740" y="20"/>
                        </a:cubicBezTo>
                        <a:cubicBezTo>
                          <a:pt x="698" y="43"/>
                          <a:pt x="620" y="100"/>
                          <a:pt x="620" y="100"/>
                        </a:cubicBezTo>
                        <a:cubicBezTo>
                          <a:pt x="591" y="143"/>
                          <a:pt x="549" y="177"/>
                          <a:pt x="520" y="220"/>
                        </a:cubicBezTo>
                        <a:cubicBezTo>
                          <a:pt x="504" y="243"/>
                          <a:pt x="488" y="341"/>
                          <a:pt x="480" y="360"/>
                        </a:cubicBezTo>
                        <a:cubicBezTo>
                          <a:pt x="471" y="382"/>
                          <a:pt x="453" y="400"/>
                          <a:pt x="440" y="420"/>
                        </a:cubicBezTo>
                        <a:cubicBezTo>
                          <a:pt x="428" y="467"/>
                          <a:pt x="408" y="512"/>
                          <a:pt x="400" y="560"/>
                        </a:cubicBezTo>
                        <a:cubicBezTo>
                          <a:pt x="377" y="700"/>
                          <a:pt x="373" y="887"/>
                          <a:pt x="360" y="1020"/>
                        </a:cubicBezTo>
                        <a:cubicBezTo>
                          <a:pt x="346" y="1159"/>
                          <a:pt x="321" y="1302"/>
                          <a:pt x="300" y="1440"/>
                        </a:cubicBezTo>
                        <a:cubicBezTo>
                          <a:pt x="280" y="1571"/>
                          <a:pt x="272" y="1564"/>
                          <a:pt x="180" y="1640"/>
                        </a:cubicBezTo>
                        <a:cubicBezTo>
                          <a:pt x="158" y="1658"/>
                          <a:pt x="144" y="1684"/>
                          <a:pt x="120" y="1700"/>
                        </a:cubicBezTo>
                        <a:cubicBezTo>
                          <a:pt x="102" y="1712"/>
                          <a:pt x="79" y="1711"/>
                          <a:pt x="60" y="1720"/>
                        </a:cubicBezTo>
                        <a:cubicBezTo>
                          <a:pt x="39" y="1731"/>
                          <a:pt x="0" y="1760"/>
                          <a:pt x="0" y="17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3" name="Freeform 9"/>
                  <p:cNvSpPr>
                    <a:spLocks/>
                  </p:cNvSpPr>
                  <p:nvPr/>
                </p:nvSpPr>
                <p:spPr bwMode="auto">
                  <a:xfrm>
                    <a:off x="3349" y="6433"/>
                    <a:ext cx="831" cy="1787"/>
                  </a:xfrm>
                  <a:custGeom>
                    <a:avLst/>
                    <a:gdLst/>
                    <a:ahLst/>
                    <a:cxnLst>
                      <a:cxn ang="0">
                        <a:pos x="831" y="7"/>
                      </a:cxn>
                      <a:cxn ang="0">
                        <a:pos x="711" y="87"/>
                      </a:cxn>
                      <a:cxn ang="0">
                        <a:pos x="591" y="167"/>
                      </a:cxn>
                      <a:cxn ang="0">
                        <a:pos x="531" y="207"/>
                      </a:cxn>
                      <a:cxn ang="0">
                        <a:pos x="451" y="687"/>
                      </a:cxn>
                      <a:cxn ang="0">
                        <a:pos x="431" y="1087"/>
                      </a:cxn>
                      <a:cxn ang="0">
                        <a:pos x="391" y="1287"/>
                      </a:cxn>
                      <a:cxn ang="0">
                        <a:pos x="331" y="1327"/>
                      </a:cxn>
                      <a:cxn ang="0">
                        <a:pos x="211" y="1467"/>
                      </a:cxn>
                      <a:cxn ang="0">
                        <a:pos x="51" y="1667"/>
                      </a:cxn>
                      <a:cxn ang="0">
                        <a:pos x="11" y="1787"/>
                      </a:cxn>
                    </a:cxnLst>
                    <a:rect l="0" t="0" r="r" b="b"/>
                    <a:pathLst>
                      <a:path w="831" h="1787">
                        <a:moveTo>
                          <a:pt x="831" y="7"/>
                        </a:moveTo>
                        <a:cubicBezTo>
                          <a:pt x="716" y="45"/>
                          <a:pt x="823" y="0"/>
                          <a:pt x="711" y="87"/>
                        </a:cubicBezTo>
                        <a:cubicBezTo>
                          <a:pt x="673" y="117"/>
                          <a:pt x="631" y="140"/>
                          <a:pt x="591" y="167"/>
                        </a:cubicBezTo>
                        <a:cubicBezTo>
                          <a:pt x="571" y="180"/>
                          <a:pt x="531" y="207"/>
                          <a:pt x="531" y="207"/>
                        </a:cubicBezTo>
                        <a:cubicBezTo>
                          <a:pt x="478" y="365"/>
                          <a:pt x="472" y="521"/>
                          <a:pt x="451" y="687"/>
                        </a:cubicBezTo>
                        <a:cubicBezTo>
                          <a:pt x="444" y="820"/>
                          <a:pt x="441" y="954"/>
                          <a:pt x="431" y="1087"/>
                        </a:cubicBezTo>
                        <a:cubicBezTo>
                          <a:pt x="426" y="1155"/>
                          <a:pt x="433" y="1234"/>
                          <a:pt x="391" y="1287"/>
                        </a:cubicBezTo>
                        <a:cubicBezTo>
                          <a:pt x="376" y="1306"/>
                          <a:pt x="348" y="1310"/>
                          <a:pt x="331" y="1327"/>
                        </a:cubicBezTo>
                        <a:cubicBezTo>
                          <a:pt x="288" y="1370"/>
                          <a:pt x="250" y="1420"/>
                          <a:pt x="211" y="1467"/>
                        </a:cubicBezTo>
                        <a:cubicBezTo>
                          <a:pt x="139" y="1554"/>
                          <a:pt x="174" y="1626"/>
                          <a:pt x="51" y="1667"/>
                        </a:cubicBezTo>
                        <a:cubicBezTo>
                          <a:pt x="0" y="1744"/>
                          <a:pt x="11" y="1703"/>
                          <a:pt x="11" y="1787"/>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4" name="Freeform 10"/>
                  <p:cNvSpPr>
                    <a:spLocks/>
                  </p:cNvSpPr>
                  <p:nvPr/>
                </p:nvSpPr>
                <p:spPr bwMode="auto">
                  <a:xfrm>
                    <a:off x="3940" y="6420"/>
                    <a:ext cx="700" cy="1820"/>
                  </a:xfrm>
                  <a:custGeom>
                    <a:avLst/>
                    <a:gdLst/>
                    <a:ahLst/>
                    <a:cxnLst>
                      <a:cxn ang="0">
                        <a:pos x="700" y="0"/>
                      </a:cxn>
                      <a:cxn ang="0">
                        <a:pos x="560" y="140"/>
                      </a:cxn>
                      <a:cxn ang="0">
                        <a:pos x="480" y="260"/>
                      </a:cxn>
                      <a:cxn ang="0">
                        <a:pos x="420" y="320"/>
                      </a:cxn>
                      <a:cxn ang="0">
                        <a:pos x="400" y="380"/>
                      </a:cxn>
                      <a:cxn ang="0">
                        <a:pos x="360" y="440"/>
                      </a:cxn>
                      <a:cxn ang="0">
                        <a:pos x="260" y="820"/>
                      </a:cxn>
                      <a:cxn ang="0">
                        <a:pos x="160" y="1400"/>
                      </a:cxn>
                      <a:cxn ang="0">
                        <a:pos x="120" y="1480"/>
                      </a:cxn>
                      <a:cxn ang="0">
                        <a:pos x="80" y="1620"/>
                      </a:cxn>
                      <a:cxn ang="0">
                        <a:pos x="0" y="1820"/>
                      </a:cxn>
                    </a:cxnLst>
                    <a:rect l="0" t="0" r="r" b="b"/>
                    <a:pathLst>
                      <a:path w="700" h="1820">
                        <a:moveTo>
                          <a:pt x="700" y="0"/>
                        </a:moveTo>
                        <a:cubicBezTo>
                          <a:pt x="653" y="47"/>
                          <a:pt x="607" y="93"/>
                          <a:pt x="560" y="140"/>
                        </a:cubicBezTo>
                        <a:cubicBezTo>
                          <a:pt x="526" y="174"/>
                          <a:pt x="514" y="226"/>
                          <a:pt x="480" y="260"/>
                        </a:cubicBezTo>
                        <a:cubicBezTo>
                          <a:pt x="460" y="280"/>
                          <a:pt x="440" y="300"/>
                          <a:pt x="420" y="320"/>
                        </a:cubicBezTo>
                        <a:cubicBezTo>
                          <a:pt x="413" y="340"/>
                          <a:pt x="409" y="361"/>
                          <a:pt x="400" y="380"/>
                        </a:cubicBezTo>
                        <a:cubicBezTo>
                          <a:pt x="389" y="401"/>
                          <a:pt x="368" y="417"/>
                          <a:pt x="360" y="440"/>
                        </a:cubicBezTo>
                        <a:cubicBezTo>
                          <a:pt x="338" y="500"/>
                          <a:pt x="269" y="764"/>
                          <a:pt x="260" y="820"/>
                        </a:cubicBezTo>
                        <a:cubicBezTo>
                          <a:pt x="228" y="1014"/>
                          <a:pt x="223" y="1212"/>
                          <a:pt x="160" y="1400"/>
                        </a:cubicBezTo>
                        <a:cubicBezTo>
                          <a:pt x="151" y="1428"/>
                          <a:pt x="130" y="1452"/>
                          <a:pt x="120" y="1480"/>
                        </a:cubicBezTo>
                        <a:cubicBezTo>
                          <a:pt x="101" y="1531"/>
                          <a:pt x="104" y="1572"/>
                          <a:pt x="80" y="1620"/>
                        </a:cubicBezTo>
                        <a:cubicBezTo>
                          <a:pt x="47" y="1686"/>
                          <a:pt x="0" y="1740"/>
                          <a:pt x="0" y="18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5" name="Freeform 11"/>
                  <p:cNvSpPr>
                    <a:spLocks/>
                  </p:cNvSpPr>
                  <p:nvPr/>
                </p:nvSpPr>
                <p:spPr bwMode="auto">
                  <a:xfrm>
                    <a:off x="4380" y="6420"/>
                    <a:ext cx="820" cy="1840"/>
                  </a:xfrm>
                  <a:custGeom>
                    <a:avLst/>
                    <a:gdLst/>
                    <a:ahLst/>
                    <a:cxnLst>
                      <a:cxn ang="0">
                        <a:pos x="820" y="0"/>
                      </a:cxn>
                      <a:cxn ang="0">
                        <a:pos x="560" y="120"/>
                      </a:cxn>
                      <a:cxn ang="0">
                        <a:pos x="460" y="240"/>
                      </a:cxn>
                      <a:cxn ang="0">
                        <a:pos x="440" y="300"/>
                      </a:cxn>
                      <a:cxn ang="0">
                        <a:pos x="400" y="360"/>
                      </a:cxn>
                      <a:cxn ang="0">
                        <a:pos x="260" y="820"/>
                      </a:cxn>
                      <a:cxn ang="0">
                        <a:pos x="220" y="1060"/>
                      </a:cxn>
                      <a:cxn ang="0">
                        <a:pos x="140" y="1420"/>
                      </a:cxn>
                      <a:cxn ang="0">
                        <a:pos x="60" y="1700"/>
                      </a:cxn>
                      <a:cxn ang="0">
                        <a:pos x="0" y="1840"/>
                      </a:cxn>
                    </a:cxnLst>
                    <a:rect l="0" t="0" r="r" b="b"/>
                    <a:pathLst>
                      <a:path w="820" h="1840">
                        <a:moveTo>
                          <a:pt x="820" y="0"/>
                        </a:moveTo>
                        <a:cubicBezTo>
                          <a:pt x="730" y="22"/>
                          <a:pt x="637" y="68"/>
                          <a:pt x="560" y="120"/>
                        </a:cubicBezTo>
                        <a:cubicBezTo>
                          <a:pt x="531" y="163"/>
                          <a:pt x="489" y="197"/>
                          <a:pt x="460" y="240"/>
                        </a:cubicBezTo>
                        <a:cubicBezTo>
                          <a:pt x="448" y="258"/>
                          <a:pt x="449" y="281"/>
                          <a:pt x="440" y="300"/>
                        </a:cubicBezTo>
                        <a:cubicBezTo>
                          <a:pt x="429" y="321"/>
                          <a:pt x="413" y="340"/>
                          <a:pt x="400" y="360"/>
                        </a:cubicBezTo>
                        <a:cubicBezTo>
                          <a:pt x="361" y="515"/>
                          <a:pt x="310" y="669"/>
                          <a:pt x="260" y="820"/>
                        </a:cubicBezTo>
                        <a:cubicBezTo>
                          <a:pt x="244" y="869"/>
                          <a:pt x="227" y="1021"/>
                          <a:pt x="220" y="1060"/>
                        </a:cubicBezTo>
                        <a:cubicBezTo>
                          <a:pt x="208" y="1127"/>
                          <a:pt x="165" y="1345"/>
                          <a:pt x="140" y="1420"/>
                        </a:cubicBezTo>
                        <a:cubicBezTo>
                          <a:pt x="108" y="1517"/>
                          <a:pt x="86" y="1603"/>
                          <a:pt x="60" y="1700"/>
                        </a:cubicBezTo>
                        <a:cubicBezTo>
                          <a:pt x="28" y="1818"/>
                          <a:pt x="47" y="1793"/>
                          <a:pt x="0" y="18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6" name="Freeform 12"/>
                  <p:cNvSpPr>
                    <a:spLocks/>
                  </p:cNvSpPr>
                  <p:nvPr/>
                </p:nvSpPr>
                <p:spPr bwMode="auto">
                  <a:xfrm>
                    <a:off x="4840" y="6440"/>
                    <a:ext cx="1060" cy="1818"/>
                  </a:xfrm>
                  <a:custGeom>
                    <a:avLst/>
                    <a:gdLst/>
                    <a:ahLst/>
                    <a:cxnLst>
                      <a:cxn ang="0">
                        <a:pos x="1060" y="0"/>
                      </a:cxn>
                      <a:cxn ang="0">
                        <a:pos x="900" y="40"/>
                      </a:cxn>
                      <a:cxn ang="0">
                        <a:pos x="740" y="120"/>
                      </a:cxn>
                      <a:cxn ang="0">
                        <a:pos x="660" y="140"/>
                      </a:cxn>
                      <a:cxn ang="0">
                        <a:pos x="260" y="920"/>
                      </a:cxn>
                      <a:cxn ang="0">
                        <a:pos x="200" y="1220"/>
                      </a:cxn>
                      <a:cxn ang="0">
                        <a:pos x="100" y="1560"/>
                      </a:cxn>
                      <a:cxn ang="0">
                        <a:pos x="20" y="1740"/>
                      </a:cxn>
                      <a:cxn ang="0">
                        <a:pos x="0" y="1800"/>
                      </a:cxn>
                    </a:cxnLst>
                    <a:rect l="0" t="0" r="r" b="b"/>
                    <a:pathLst>
                      <a:path w="1060" h="1818">
                        <a:moveTo>
                          <a:pt x="1060" y="0"/>
                        </a:moveTo>
                        <a:cubicBezTo>
                          <a:pt x="1007" y="13"/>
                          <a:pt x="953" y="27"/>
                          <a:pt x="900" y="40"/>
                        </a:cubicBezTo>
                        <a:cubicBezTo>
                          <a:pt x="842" y="54"/>
                          <a:pt x="793" y="93"/>
                          <a:pt x="740" y="120"/>
                        </a:cubicBezTo>
                        <a:cubicBezTo>
                          <a:pt x="715" y="132"/>
                          <a:pt x="687" y="133"/>
                          <a:pt x="660" y="140"/>
                        </a:cubicBezTo>
                        <a:cubicBezTo>
                          <a:pt x="406" y="331"/>
                          <a:pt x="333" y="628"/>
                          <a:pt x="260" y="920"/>
                        </a:cubicBezTo>
                        <a:cubicBezTo>
                          <a:pt x="235" y="1019"/>
                          <a:pt x="232" y="1123"/>
                          <a:pt x="200" y="1220"/>
                        </a:cubicBezTo>
                        <a:cubicBezTo>
                          <a:pt x="163" y="1332"/>
                          <a:pt x="134" y="1447"/>
                          <a:pt x="100" y="1560"/>
                        </a:cubicBezTo>
                        <a:cubicBezTo>
                          <a:pt x="23" y="1818"/>
                          <a:pt x="100" y="1579"/>
                          <a:pt x="20" y="1740"/>
                        </a:cubicBezTo>
                        <a:cubicBezTo>
                          <a:pt x="11" y="1759"/>
                          <a:pt x="0" y="1800"/>
                          <a:pt x="0" y="18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7" name="Freeform 13"/>
                  <p:cNvSpPr>
                    <a:spLocks/>
                  </p:cNvSpPr>
                  <p:nvPr/>
                </p:nvSpPr>
                <p:spPr bwMode="auto">
                  <a:xfrm>
                    <a:off x="5160" y="6720"/>
                    <a:ext cx="960" cy="1500"/>
                  </a:xfrm>
                  <a:custGeom>
                    <a:avLst/>
                    <a:gdLst/>
                    <a:ahLst/>
                    <a:cxnLst>
                      <a:cxn ang="0">
                        <a:pos x="960" y="0"/>
                      </a:cxn>
                      <a:cxn ang="0">
                        <a:pos x="800" y="40"/>
                      </a:cxn>
                      <a:cxn ang="0">
                        <a:pos x="480" y="340"/>
                      </a:cxn>
                      <a:cxn ang="0">
                        <a:pos x="460" y="400"/>
                      </a:cxn>
                      <a:cxn ang="0">
                        <a:pos x="420" y="460"/>
                      </a:cxn>
                      <a:cxn ang="0">
                        <a:pos x="360" y="640"/>
                      </a:cxn>
                      <a:cxn ang="0">
                        <a:pos x="320" y="720"/>
                      </a:cxn>
                      <a:cxn ang="0">
                        <a:pos x="280" y="840"/>
                      </a:cxn>
                      <a:cxn ang="0">
                        <a:pos x="240" y="900"/>
                      </a:cxn>
                      <a:cxn ang="0">
                        <a:pos x="220" y="960"/>
                      </a:cxn>
                      <a:cxn ang="0">
                        <a:pos x="140" y="1080"/>
                      </a:cxn>
                      <a:cxn ang="0">
                        <a:pos x="100" y="1220"/>
                      </a:cxn>
                      <a:cxn ang="0">
                        <a:pos x="0" y="1500"/>
                      </a:cxn>
                    </a:cxnLst>
                    <a:rect l="0" t="0" r="r" b="b"/>
                    <a:pathLst>
                      <a:path w="960" h="1500">
                        <a:moveTo>
                          <a:pt x="960" y="0"/>
                        </a:moveTo>
                        <a:cubicBezTo>
                          <a:pt x="932" y="6"/>
                          <a:pt x="835" y="21"/>
                          <a:pt x="800" y="40"/>
                        </a:cubicBezTo>
                        <a:cubicBezTo>
                          <a:pt x="640" y="129"/>
                          <a:pt x="581" y="189"/>
                          <a:pt x="480" y="340"/>
                        </a:cubicBezTo>
                        <a:cubicBezTo>
                          <a:pt x="468" y="358"/>
                          <a:pt x="469" y="381"/>
                          <a:pt x="460" y="400"/>
                        </a:cubicBezTo>
                        <a:cubicBezTo>
                          <a:pt x="449" y="421"/>
                          <a:pt x="430" y="438"/>
                          <a:pt x="420" y="460"/>
                        </a:cubicBezTo>
                        <a:cubicBezTo>
                          <a:pt x="394" y="518"/>
                          <a:pt x="388" y="583"/>
                          <a:pt x="360" y="640"/>
                        </a:cubicBezTo>
                        <a:cubicBezTo>
                          <a:pt x="347" y="667"/>
                          <a:pt x="331" y="692"/>
                          <a:pt x="320" y="720"/>
                        </a:cubicBezTo>
                        <a:cubicBezTo>
                          <a:pt x="304" y="759"/>
                          <a:pt x="303" y="805"/>
                          <a:pt x="280" y="840"/>
                        </a:cubicBezTo>
                        <a:cubicBezTo>
                          <a:pt x="267" y="860"/>
                          <a:pt x="251" y="879"/>
                          <a:pt x="240" y="900"/>
                        </a:cubicBezTo>
                        <a:cubicBezTo>
                          <a:pt x="231" y="919"/>
                          <a:pt x="230" y="942"/>
                          <a:pt x="220" y="960"/>
                        </a:cubicBezTo>
                        <a:cubicBezTo>
                          <a:pt x="197" y="1002"/>
                          <a:pt x="167" y="1040"/>
                          <a:pt x="140" y="1080"/>
                        </a:cubicBezTo>
                        <a:cubicBezTo>
                          <a:pt x="128" y="1098"/>
                          <a:pt x="104" y="1208"/>
                          <a:pt x="100" y="1220"/>
                        </a:cubicBezTo>
                        <a:cubicBezTo>
                          <a:pt x="72" y="1313"/>
                          <a:pt x="44" y="1413"/>
                          <a:pt x="0" y="15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78" name="Freeform 14"/>
                  <p:cNvSpPr>
                    <a:spLocks/>
                  </p:cNvSpPr>
                  <p:nvPr/>
                </p:nvSpPr>
                <p:spPr bwMode="auto">
                  <a:xfrm>
                    <a:off x="5580" y="7440"/>
                    <a:ext cx="540" cy="765"/>
                  </a:xfrm>
                  <a:custGeom>
                    <a:avLst/>
                    <a:gdLst/>
                    <a:ahLst/>
                    <a:cxnLst>
                      <a:cxn ang="0">
                        <a:pos x="540" y="0"/>
                      </a:cxn>
                      <a:cxn ang="0">
                        <a:pos x="420" y="140"/>
                      </a:cxn>
                      <a:cxn ang="0">
                        <a:pos x="240" y="380"/>
                      </a:cxn>
                      <a:cxn ang="0">
                        <a:pos x="200" y="440"/>
                      </a:cxn>
                      <a:cxn ang="0">
                        <a:pos x="80" y="680"/>
                      </a:cxn>
                      <a:cxn ang="0">
                        <a:pos x="0" y="760"/>
                      </a:cxn>
                    </a:cxnLst>
                    <a:rect l="0" t="0" r="r" b="b"/>
                    <a:pathLst>
                      <a:path w="540" h="765">
                        <a:moveTo>
                          <a:pt x="540" y="0"/>
                        </a:moveTo>
                        <a:cubicBezTo>
                          <a:pt x="511" y="87"/>
                          <a:pt x="510" y="110"/>
                          <a:pt x="420" y="140"/>
                        </a:cubicBezTo>
                        <a:cubicBezTo>
                          <a:pt x="363" y="225"/>
                          <a:pt x="298" y="294"/>
                          <a:pt x="240" y="380"/>
                        </a:cubicBezTo>
                        <a:cubicBezTo>
                          <a:pt x="227" y="400"/>
                          <a:pt x="208" y="417"/>
                          <a:pt x="200" y="440"/>
                        </a:cubicBezTo>
                        <a:cubicBezTo>
                          <a:pt x="145" y="606"/>
                          <a:pt x="183" y="525"/>
                          <a:pt x="80" y="680"/>
                        </a:cubicBezTo>
                        <a:cubicBezTo>
                          <a:pt x="23" y="765"/>
                          <a:pt x="52" y="760"/>
                          <a:pt x="0" y="7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62479" name="Rectangle 15"/>
              <p:cNvSpPr>
                <a:spLocks noChangeArrowheads="1"/>
              </p:cNvSpPr>
              <p:nvPr/>
            </p:nvSpPr>
            <p:spPr bwMode="auto">
              <a:xfrm>
                <a:off x="2280" y="10020"/>
                <a:ext cx="2520" cy="1320"/>
              </a:xfrm>
              <a:prstGeom prst="rect">
                <a:avLst/>
              </a:prstGeom>
              <a:no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62480" name="Group 16"/>
            <p:cNvGrpSpPr>
              <a:grpSpLocks/>
            </p:cNvGrpSpPr>
            <p:nvPr/>
          </p:nvGrpSpPr>
          <p:grpSpPr bwMode="auto">
            <a:xfrm>
              <a:off x="5064" y="12171"/>
              <a:ext cx="2340" cy="1320"/>
              <a:chOff x="5160" y="10020"/>
              <a:chExt cx="2520" cy="1320"/>
            </a:xfrm>
          </p:grpSpPr>
          <p:grpSp>
            <p:nvGrpSpPr>
              <p:cNvPr id="62481" name="Group 17"/>
              <p:cNvGrpSpPr>
                <a:grpSpLocks/>
              </p:cNvGrpSpPr>
              <p:nvPr/>
            </p:nvGrpSpPr>
            <p:grpSpPr bwMode="auto">
              <a:xfrm>
                <a:off x="5453" y="10159"/>
                <a:ext cx="1922" cy="1065"/>
                <a:chOff x="6721" y="6544"/>
                <a:chExt cx="3020" cy="1840"/>
              </a:xfrm>
            </p:grpSpPr>
            <p:sp>
              <p:nvSpPr>
                <p:cNvPr id="62482" name="Freeform 18"/>
                <p:cNvSpPr>
                  <a:spLocks/>
                </p:cNvSpPr>
                <p:nvPr/>
              </p:nvSpPr>
              <p:spPr bwMode="auto">
                <a:xfrm>
                  <a:off x="6741" y="6544"/>
                  <a:ext cx="360" cy="360"/>
                </a:xfrm>
                <a:custGeom>
                  <a:avLst/>
                  <a:gdLst/>
                  <a:ahLst/>
                  <a:cxnLst>
                    <a:cxn ang="0">
                      <a:pos x="600" y="0"/>
                    </a:cxn>
                    <a:cxn ang="0">
                      <a:pos x="380" y="80"/>
                    </a:cxn>
                    <a:cxn ang="0">
                      <a:pos x="280" y="500"/>
                    </a:cxn>
                    <a:cxn ang="0">
                      <a:pos x="240" y="800"/>
                    </a:cxn>
                    <a:cxn ang="0">
                      <a:pos x="200" y="880"/>
                    </a:cxn>
                    <a:cxn ang="0">
                      <a:pos x="180" y="960"/>
                    </a:cxn>
                    <a:cxn ang="0">
                      <a:pos x="0" y="1140"/>
                    </a:cxn>
                  </a:cxnLst>
                  <a:rect l="0" t="0" r="r" b="b"/>
                  <a:pathLst>
                    <a:path w="600" h="1140">
                      <a:moveTo>
                        <a:pt x="600" y="0"/>
                      </a:moveTo>
                      <a:cubicBezTo>
                        <a:pt x="509" y="18"/>
                        <a:pt x="456" y="29"/>
                        <a:pt x="380" y="80"/>
                      </a:cubicBezTo>
                      <a:cubicBezTo>
                        <a:pt x="335" y="216"/>
                        <a:pt x="302" y="358"/>
                        <a:pt x="280" y="500"/>
                      </a:cubicBezTo>
                      <a:cubicBezTo>
                        <a:pt x="277" y="516"/>
                        <a:pt x="247" y="774"/>
                        <a:pt x="240" y="800"/>
                      </a:cubicBezTo>
                      <a:cubicBezTo>
                        <a:pt x="232" y="829"/>
                        <a:pt x="210" y="852"/>
                        <a:pt x="200" y="880"/>
                      </a:cubicBezTo>
                      <a:cubicBezTo>
                        <a:pt x="190" y="906"/>
                        <a:pt x="191" y="935"/>
                        <a:pt x="180" y="960"/>
                      </a:cubicBezTo>
                      <a:cubicBezTo>
                        <a:pt x="151" y="1028"/>
                        <a:pt x="54" y="1086"/>
                        <a:pt x="0" y="11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3" name="Freeform 19"/>
                <p:cNvSpPr>
                  <a:spLocks/>
                </p:cNvSpPr>
                <p:nvPr/>
              </p:nvSpPr>
              <p:spPr bwMode="auto">
                <a:xfrm>
                  <a:off x="6721" y="6564"/>
                  <a:ext cx="800" cy="1760"/>
                </a:xfrm>
                <a:custGeom>
                  <a:avLst/>
                  <a:gdLst/>
                  <a:ahLst/>
                  <a:cxnLst>
                    <a:cxn ang="0">
                      <a:pos x="800" y="0"/>
                    </a:cxn>
                    <a:cxn ang="0">
                      <a:pos x="740" y="20"/>
                    </a:cxn>
                    <a:cxn ang="0">
                      <a:pos x="620" y="100"/>
                    </a:cxn>
                    <a:cxn ang="0">
                      <a:pos x="520" y="220"/>
                    </a:cxn>
                    <a:cxn ang="0">
                      <a:pos x="480" y="360"/>
                    </a:cxn>
                    <a:cxn ang="0">
                      <a:pos x="440" y="420"/>
                    </a:cxn>
                    <a:cxn ang="0">
                      <a:pos x="400" y="560"/>
                    </a:cxn>
                    <a:cxn ang="0">
                      <a:pos x="360" y="1020"/>
                    </a:cxn>
                    <a:cxn ang="0">
                      <a:pos x="300" y="1440"/>
                    </a:cxn>
                    <a:cxn ang="0">
                      <a:pos x="180" y="1640"/>
                    </a:cxn>
                    <a:cxn ang="0">
                      <a:pos x="120" y="1700"/>
                    </a:cxn>
                    <a:cxn ang="0">
                      <a:pos x="60" y="1720"/>
                    </a:cxn>
                    <a:cxn ang="0">
                      <a:pos x="0" y="1760"/>
                    </a:cxn>
                  </a:cxnLst>
                  <a:rect l="0" t="0" r="r" b="b"/>
                  <a:pathLst>
                    <a:path w="800" h="1760">
                      <a:moveTo>
                        <a:pt x="800" y="0"/>
                      </a:moveTo>
                      <a:cubicBezTo>
                        <a:pt x="780" y="7"/>
                        <a:pt x="758" y="10"/>
                        <a:pt x="740" y="20"/>
                      </a:cubicBezTo>
                      <a:cubicBezTo>
                        <a:pt x="698" y="43"/>
                        <a:pt x="620" y="100"/>
                        <a:pt x="620" y="100"/>
                      </a:cubicBezTo>
                      <a:cubicBezTo>
                        <a:pt x="591" y="143"/>
                        <a:pt x="549" y="177"/>
                        <a:pt x="520" y="220"/>
                      </a:cubicBezTo>
                      <a:cubicBezTo>
                        <a:pt x="504" y="243"/>
                        <a:pt x="488" y="341"/>
                        <a:pt x="480" y="360"/>
                      </a:cubicBezTo>
                      <a:cubicBezTo>
                        <a:pt x="471" y="382"/>
                        <a:pt x="453" y="400"/>
                        <a:pt x="440" y="420"/>
                      </a:cubicBezTo>
                      <a:cubicBezTo>
                        <a:pt x="428" y="467"/>
                        <a:pt x="408" y="512"/>
                        <a:pt x="400" y="560"/>
                      </a:cubicBezTo>
                      <a:cubicBezTo>
                        <a:pt x="377" y="700"/>
                        <a:pt x="373" y="887"/>
                        <a:pt x="360" y="1020"/>
                      </a:cubicBezTo>
                      <a:cubicBezTo>
                        <a:pt x="346" y="1159"/>
                        <a:pt x="321" y="1302"/>
                        <a:pt x="300" y="1440"/>
                      </a:cubicBezTo>
                      <a:cubicBezTo>
                        <a:pt x="280" y="1571"/>
                        <a:pt x="272" y="1564"/>
                        <a:pt x="180" y="1640"/>
                      </a:cubicBezTo>
                      <a:cubicBezTo>
                        <a:pt x="158" y="1658"/>
                        <a:pt x="144" y="1684"/>
                        <a:pt x="120" y="1700"/>
                      </a:cubicBezTo>
                      <a:cubicBezTo>
                        <a:pt x="102" y="1712"/>
                        <a:pt x="79" y="1711"/>
                        <a:pt x="60" y="1720"/>
                      </a:cubicBezTo>
                      <a:cubicBezTo>
                        <a:pt x="39" y="1731"/>
                        <a:pt x="0" y="1760"/>
                        <a:pt x="0" y="17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4" name="Freeform 20"/>
                <p:cNvSpPr>
                  <a:spLocks/>
                </p:cNvSpPr>
                <p:nvPr/>
              </p:nvSpPr>
              <p:spPr bwMode="auto">
                <a:xfrm>
                  <a:off x="7190" y="6557"/>
                  <a:ext cx="831" cy="1787"/>
                </a:xfrm>
                <a:custGeom>
                  <a:avLst/>
                  <a:gdLst/>
                  <a:ahLst/>
                  <a:cxnLst>
                    <a:cxn ang="0">
                      <a:pos x="831" y="7"/>
                    </a:cxn>
                    <a:cxn ang="0">
                      <a:pos x="711" y="87"/>
                    </a:cxn>
                    <a:cxn ang="0">
                      <a:pos x="591" y="167"/>
                    </a:cxn>
                    <a:cxn ang="0">
                      <a:pos x="531" y="207"/>
                    </a:cxn>
                    <a:cxn ang="0">
                      <a:pos x="451" y="687"/>
                    </a:cxn>
                    <a:cxn ang="0">
                      <a:pos x="431" y="1087"/>
                    </a:cxn>
                    <a:cxn ang="0">
                      <a:pos x="391" y="1287"/>
                    </a:cxn>
                    <a:cxn ang="0">
                      <a:pos x="331" y="1327"/>
                    </a:cxn>
                    <a:cxn ang="0">
                      <a:pos x="211" y="1467"/>
                    </a:cxn>
                    <a:cxn ang="0">
                      <a:pos x="51" y="1667"/>
                    </a:cxn>
                    <a:cxn ang="0">
                      <a:pos x="11" y="1787"/>
                    </a:cxn>
                  </a:cxnLst>
                  <a:rect l="0" t="0" r="r" b="b"/>
                  <a:pathLst>
                    <a:path w="831" h="1787">
                      <a:moveTo>
                        <a:pt x="831" y="7"/>
                      </a:moveTo>
                      <a:cubicBezTo>
                        <a:pt x="716" y="45"/>
                        <a:pt x="823" y="0"/>
                        <a:pt x="711" y="87"/>
                      </a:cubicBezTo>
                      <a:cubicBezTo>
                        <a:pt x="673" y="117"/>
                        <a:pt x="631" y="140"/>
                        <a:pt x="591" y="167"/>
                      </a:cubicBezTo>
                      <a:cubicBezTo>
                        <a:pt x="571" y="180"/>
                        <a:pt x="531" y="207"/>
                        <a:pt x="531" y="207"/>
                      </a:cubicBezTo>
                      <a:cubicBezTo>
                        <a:pt x="478" y="365"/>
                        <a:pt x="472" y="521"/>
                        <a:pt x="451" y="687"/>
                      </a:cubicBezTo>
                      <a:cubicBezTo>
                        <a:pt x="444" y="820"/>
                        <a:pt x="441" y="954"/>
                        <a:pt x="431" y="1087"/>
                      </a:cubicBezTo>
                      <a:cubicBezTo>
                        <a:pt x="426" y="1155"/>
                        <a:pt x="433" y="1234"/>
                        <a:pt x="391" y="1287"/>
                      </a:cubicBezTo>
                      <a:cubicBezTo>
                        <a:pt x="376" y="1306"/>
                        <a:pt x="348" y="1310"/>
                        <a:pt x="331" y="1327"/>
                      </a:cubicBezTo>
                      <a:cubicBezTo>
                        <a:pt x="288" y="1370"/>
                        <a:pt x="250" y="1420"/>
                        <a:pt x="211" y="1467"/>
                      </a:cubicBezTo>
                      <a:cubicBezTo>
                        <a:pt x="139" y="1554"/>
                        <a:pt x="174" y="1626"/>
                        <a:pt x="51" y="1667"/>
                      </a:cubicBezTo>
                      <a:cubicBezTo>
                        <a:pt x="0" y="1744"/>
                        <a:pt x="11" y="1703"/>
                        <a:pt x="11" y="1787"/>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5" name="Freeform 21"/>
                <p:cNvSpPr>
                  <a:spLocks/>
                </p:cNvSpPr>
                <p:nvPr/>
              </p:nvSpPr>
              <p:spPr bwMode="auto">
                <a:xfrm>
                  <a:off x="7781" y="6544"/>
                  <a:ext cx="700" cy="1820"/>
                </a:xfrm>
                <a:custGeom>
                  <a:avLst/>
                  <a:gdLst/>
                  <a:ahLst/>
                  <a:cxnLst>
                    <a:cxn ang="0">
                      <a:pos x="700" y="0"/>
                    </a:cxn>
                    <a:cxn ang="0">
                      <a:pos x="560" y="140"/>
                    </a:cxn>
                    <a:cxn ang="0">
                      <a:pos x="480" y="260"/>
                    </a:cxn>
                    <a:cxn ang="0">
                      <a:pos x="420" y="320"/>
                    </a:cxn>
                    <a:cxn ang="0">
                      <a:pos x="400" y="380"/>
                    </a:cxn>
                    <a:cxn ang="0">
                      <a:pos x="360" y="440"/>
                    </a:cxn>
                    <a:cxn ang="0">
                      <a:pos x="260" y="820"/>
                    </a:cxn>
                    <a:cxn ang="0">
                      <a:pos x="160" y="1400"/>
                    </a:cxn>
                    <a:cxn ang="0">
                      <a:pos x="120" y="1480"/>
                    </a:cxn>
                    <a:cxn ang="0">
                      <a:pos x="80" y="1620"/>
                    </a:cxn>
                    <a:cxn ang="0">
                      <a:pos x="0" y="1820"/>
                    </a:cxn>
                  </a:cxnLst>
                  <a:rect l="0" t="0" r="r" b="b"/>
                  <a:pathLst>
                    <a:path w="700" h="1820">
                      <a:moveTo>
                        <a:pt x="700" y="0"/>
                      </a:moveTo>
                      <a:cubicBezTo>
                        <a:pt x="653" y="47"/>
                        <a:pt x="607" y="93"/>
                        <a:pt x="560" y="140"/>
                      </a:cubicBezTo>
                      <a:cubicBezTo>
                        <a:pt x="526" y="174"/>
                        <a:pt x="514" y="226"/>
                        <a:pt x="480" y="260"/>
                      </a:cubicBezTo>
                      <a:cubicBezTo>
                        <a:pt x="460" y="280"/>
                        <a:pt x="440" y="300"/>
                        <a:pt x="420" y="320"/>
                      </a:cubicBezTo>
                      <a:cubicBezTo>
                        <a:pt x="413" y="340"/>
                        <a:pt x="409" y="361"/>
                        <a:pt x="400" y="380"/>
                      </a:cubicBezTo>
                      <a:cubicBezTo>
                        <a:pt x="389" y="401"/>
                        <a:pt x="368" y="417"/>
                        <a:pt x="360" y="440"/>
                      </a:cubicBezTo>
                      <a:cubicBezTo>
                        <a:pt x="338" y="500"/>
                        <a:pt x="269" y="764"/>
                        <a:pt x="260" y="820"/>
                      </a:cubicBezTo>
                      <a:cubicBezTo>
                        <a:pt x="228" y="1014"/>
                        <a:pt x="223" y="1212"/>
                        <a:pt x="160" y="1400"/>
                      </a:cubicBezTo>
                      <a:cubicBezTo>
                        <a:pt x="151" y="1428"/>
                        <a:pt x="130" y="1452"/>
                        <a:pt x="120" y="1480"/>
                      </a:cubicBezTo>
                      <a:cubicBezTo>
                        <a:pt x="101" y="1531"/>
                        <a:pt x="104" y="1572"/>
                        <a:pt x="80" y="1620"/>
                      </a:cubicBezTo>
                      <a:cubicBezTo>
                        <a:pt x="47" y="1686"/>
                        <a:pt x="0" y="1740"/>
                        <a:pt x="0" y="18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6" name="Freeform 22"/>
                <p:cNvSpPr>
                  <a:spLocks/>
                </p:cNvSpPr>
                <p:nvPr/>
              </p:nvSpPr>
              <p:spPr bwMode="auto">
                <a:xfrm>
                  <a:off x="8221" y="6544"/>
                  <a:ext cx="820" cy="1840"/>
                </a:xfrm>
                <a:custGeom>
                  <a:avLst/>
                  <a:gdLst/>
                  <a:ahLst/>
                  <a:cxnLst>
                    <a:cxn ang="0">
                      <a:pos x="820" y="0"/>
                    </a:cxn>
                    <a:cxn ang="0">
                      <a:pos x="560" y="120"/>
                    </a:cxn>
                    <a:cxn ang="0">
                      <a:pos x="460" y="240"/>
                    </a:cxn>
                    <a:cxn ang="0">
                      <a:pos x="440" y="300"/>
                    </a:cxn>
                    <a:cxn ang="0">
                      <a:pos x="400" y="360"/>
                    </a:cxn>
                    <a:cxn ang="0">
                      <a:pos x="260" y="820"/>
                    </a:cxn>
                    <a:cxn ang="0">
                      <a:pos x="220" y="1060"/>
                    </a:cxn>
                    <a:cxn ang="0">
                      <a:pos x="140" y="1420"/>
                    </a:cxn>
                    <a:cxn ang="0">
                      <a:pos x="60" y="1700"/>
                    </a:cxn>
                    <a:cxn ang="0">
                      <a:pos x="0" y="1840"/>
                    </a:cxn>
                  </a:cxnLst>
                  <a:rect l="0" t="0" r="r" b="b"/>
                  <a:pathLst>
                    <a:path w="820" h="1840">
                      <a:moveTo>
                        <a:pt x="820" y="0"/>
                      </a:moveTo>
                      <a:cubicBezTo>
                        <a:pt x="730" y="22"/>
                        <a:pt x="637" y="68"/>
                        <a:pt x="560" y="120"/>
                      </a:cubicBezTo>
                      <a:cubicBezTo>
                        <a:pt x="531" y="163"/>
                        <a:pt x="489" y="197"/>
                        <a:pt x="460" y="240"/>
                      </a:cubicBezTo>
                      <a:cubicBezTo>
                        <a:pt x="448" y="258"/>
                        <a:pt x="449" y="281"/>
                        <a:pt x="440" y="300"/>
                      </a:cubicBezTo>
                      <a:cubicBezTo>
                        <a:pt x="429" y="321"/>
                        <a:pt x="413" y="340"/>
                        <a:pt x="400" y="360"/>
                      </a:cubicBezTo>
                      <a:cubicBezTo>
                        <a:pt x="361" y="515"/>
                        <a:pt x="310" y="669"/>
                        <a:pt x="260" y="820"/>
                      </a:cubicBezTo>
                      <a:cubicBezTo>
                        <a:pt x="244" y="869"/>
                        <a:pt x="227" y="1021"/>
                        <a:pt x="220" y="1060"/>
                      </a:cubicBezTo>
                      <a:cubicBezTo>
                        <a:pt x="208" y="1127"/>
                        <a:pt x="165" y="1345"/>
                        <a:pt x="140" y="1420"/>
                      </a:cubicBezTo>
                      <a:cubicBezTo>
                        <a:pt x="108" y="1517"/>
                        <a:pt x="86" y="1603"/>
                        <a:pt x="60" y="1700"/>
                      </a:cubicBezTo>
                      <a:cubicBezTo>
                        <a:pt x="28" y="1818"/>
                        <a:pt x="47" y="1793"/>
                        <a:pt x="0" y="18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7" name="Freeform 23"/>
                <p:cNvSpPr>
                  <a:spLocks/>
                </p:cNvSpPr>
                <p:nvPr/>
              </p:nvSpPr>
              <p:spPr bwMode="auto">
                <a:xfrm>
                  <a:off x="8681" y="6564"/>
                  <a:ext cx="1060" cy="1818"/>
                </a:xfrm>
                <a:custGeom>
                  <a:avLst/>
                  <a:gdLst/>
                  <a:ahLst/>
                  <a:cxnLst>
                    <a:cxn ang="0">
                      <a:pos x="1060" y="0"/>
                    </a:cxn>
                    <a:cxn ang="0">
                      <a:pos x="900" y="40"/>
                    </a:cxn>
                    <a:cxn ang="0">
                      <a:pos x="740" y="120"/>
                    </a:cxn>
                    <a:cxn ang="0">
                      <a:pos x="660" y="140"/>
                    </a:cxn>
                    <a:cxn ang="0">
                      <a:pos x="260" y="920"/>
                    </a:cxn>
                    <a:cxn ang="0">
                      <a:pos x="200" y="1220"/>
                    </a:cxn>
                    <a:cxn ang="0">
                      <a:pos x="100" y="1560"/>
                    </a:cxn>
                    <a:cxn ang="0">
                      <a:pos x="20" y="1740"/>
                    </a:cxn>
                    <a:cxn ang="0">
                      <a:pos x="0" y="1800"/>
                    </a:cxn>
                  </a:cxnLst>
                  <a:rect l="0" t="0" r="r" b="b"/>
                  <a:pathLst>
                    <a:path w="1060" h="1818">
                      <a:moveTo>
                        <a:pt x="1060" y="0"/>
                      </a:moveTo>
                      <a:cubicBezTo>
                        <a:pt x="1007" y="13"/>
                        <a:pt x="953" y="27"/>
                        <a:pt x="900" y="40"/>
                      </a:cubicBezTo>
                      <a:cubicBezTo>
                        <a:pt x="842" y="54"/>
                        <a:pt x="793" y="93"/>
                        <a:pt x="740" y="120"/>
                      </a:cubicBezTo>
                      <a:cubicBezTo>
                        <a:pt x="715" y="132"/>
                        <a:pt x="687" y="133"/>
                        <a:pt x="660" y="140"/>
                      </a:cubicBezTo>
                      <a:cubicBezTo>
                        <a:pt x="406" y="331"/>
                        <a:pt x="333" y="628"/>
                        <a:pt x="260" y="920"/>
                      </a:cubicBezTo>
                      <a:cubicBezTo>
                        <a:pt x="235" y="1019"/>
                        <a:pt x="232" y="1123"/>
                        <a:pt x="200" y="1220"/>
                      </a:cubicBezTo>
                      <a:cubicBezTo>
                        <a:pt x="163" y="1332"/>
                        <a:pt x="134" y="1447"/>
                        <a:pt x="100" y="1560"/>
                      </a:cubicBezTo>
                      <a:cubicBezTo>
                        <a:pt x="23" y="1818"/>
                        <a:pt x="100" y="1579"/>
                        <a:pt x="20" y="1740"/>
                      </a:cubicBezTo>
                      <a:cubicBezTo>
                        <a:pt x="11" y="1759"/>
                        <a:pt x="0" y="1800"/>
                        <a:pt x="0" y="18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8" name="Freeform 24"/>
                <p:cNvSpPr>
                  <a:spLocks/>
                </p:cNvSpPr>
                <p:nvPr/>
              </p:nvSpPr>
              <p:spPr bwMode="auto">
                <a:xfrm>
                  <a:off x="9001" y="7864"/>
                  <a:ext cx="260" cy="480"/>
                </a:xfrm>
                <a:custGeom>
                  <a:avLst/>
                  <a:gdLst/>
                  <a:ahLst/>
                  <a:cxnLst>
                    <a:cxn ang="0">
                      <a:pos x="960" y="0"/>
                    </a:cxn>
                    <a:cxn ang="0">
                      <a:pos x="800" y="40"/>
                    </a:cxn>
                    <a:cxn ang="0">
                      <a:pos x="480" y="340"/>
                    </a:cxn>
                    <a:cxn ang="0">
                      <a:pos x="460" y="400"/>
                    </a:cxn>
                    <a:cxn ang="0">
                      <a:pos x="420" y="460"/>
                    </a:cxn>
                    <a:cxn ang="0">
                      <a:pos x="360" y="640"/>
                    </a:cxn>
                    <a:cxn ang="0">
                      <a:pos x="320" y="720"/>
                    </a:cxn>
                    <a:cxn ang="0">
                      <a:pos x="280" y="840"/>
                    </a:cxn>
                    <a:cxn ang="0">
                      <a:pos x="240" y="900"/>
                    </a:cxn>
                    <a:cxn ang="0">
                      <a:pos x="220" y="960"/>
                    </a:cxn>
                    <a:cxn ang="0">
                      <a:pos x="140" y="1080"/>
                    </a:cxn>
                    <a:cxn ang="0">
                      <a:pos x="100" y="1220"/>
                    </a:cxn>
                    <a:cxn ang="0">
                      <a:pos x="0" y="1500"/>
                    </a:cxn>
                  </a:cxnLst>
                  <a:rect l="0" t="0" r="r" b="b"/>
                  <a:pathLst>
                    <a:path w="960" h="1500">
                      <a:moveTo>
                        <a:pt x="960" y="0"/>
                      </a:moveTo>
                      <a:cubicBezTo>
                        <a:pt x="932" y="6"/>
                        <a:pt x="835" y="21"/>
                        <a:pt x="800" y="40"/>
                      </a:cubicBezTo>
                      <a:cubicBezTo>
                        <a:pt x="640" y="129"/>
                        <a:pt x="581" y="189"/>
                        <a:pt x="480" y="340"/>
                      </a:cubicBezTo>
                      <a:cubicBezTo>
                        <a:pt x="468" y="358"/>
                        <a:pt x="469" y="381"/>
                        <a:pt x="460" y="400"/>
                      </a:cubicBezTo>
                      <a:cubicBezTo>
                        <a:pt x="449" y="421"/>
                        <a:pt x="430" y="438"/>
                        <a:pt x="420" y="460"/>
                      </a:cubicBezTo>
                      <a:cubicBezTo>
                        <a:pt x="394" y="518"/>
                        <a:pt x="388" y="583"/>
                        <a:pt x="360" y="640"/>
                      </a:cubicBezTo>
                      <a:cubicBezTo>
                        <a:pt x="347" y="667"/>
                        <a:pt x="331" y="692"/>
                        <a:pt x="320" y="720"/>
                      </a:cubicBezTo>
                      <a:cubicBezTo>
                        <a:pt x="304" y="759"/>
                        <a:pt x="303" y="805"/>
                        <a:pt x="280" y="840"/>
                      </a:cubicBezTo>
                      <a:cubicBezTo>
                        <a:pt x="267" y="860"/>
                        <a:pt x="251" y="879"/>
                        <a:pt x="240" y="900"/>
                      </a:cubicBezTo>
                      <a:cubicBezTo>
                        <a:pt x="231" y="919"/>
                        <a:pt x="230" y="942"/>
                        <a:pt x="220" y="960"/>
                      </a:cubicBezTo>
                      <a:cubicBezTo>
                        <a:pt x="197" y="1002"/>
                        <a:pt x="167" y="1040"/>
                        <a:pt x="140" y="1080"/>
                      </a:cubicBezTo>
                      <a:cubicBezTo>
                        <a:pt x="128" y="1098"/>
                        <a:pt x="104" y="1208"/>
                        <a:pt x="100" y="1220"/>
                      </a:cubicBezTo>
                      <a:cubicBezTo>
                        <a:pt x="72" y="1313"/>
                        <a:pt x="44" y="1413"/>
                        <a:pt x="0" y="15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89" name="Freeform 25"/>
                <p:cNvSpPr>
                  <a:spLocks/>
                </p:cNvSpPr>
                <p:nvPr/>
              </p:nvSpPr>
              <p:spPr bwMode="auto">
                <a:xfrm>
                  <a:off x="9421" y="7864"/>
                  <a:ext cx="320" cy="465"/>
                </a:xfrm>
                <a:custGeom>
                  <a:avLst/>
                  <a:gdLst/>
                  <a:ahLst/>
                  <a:cxnLst>
                    <a:cxn ang="0">
                      <a:pos x="540" y="0"/>
                    </a:cxn>
                    <a:cxn ang="0">
                      <a:pos x="420" y="140"/>
                    </a:cxn>
                    <a:cxn ang="0">
                      <a:pos x="240" y="380"/>
                    </a:cxn>
                    <a:cxn ang="0">
                      <a:pos x="200" y="440"/>
                    </a:cxn>
                    <a:cxn ang="0">
                      <a:pos x="80" y="680"/>
                    </a:cxn>
                    <a:cxn ang="0">
                      <a:pos x="0" y="760"/>
                    </a:cxn>
                  </a:cxnLst>
                  <a:rect l="0" t="0" r="r" b="b"/>
                  <a:pathLst>
                    <a:path w="540" h="765">
                      <a:moveTo>
                        <a:pt x="540" y="0"/>
                      </a:moveTo>
                      <a:cubicBezTo>
                        <a:pt x="511" y="87"/>
                        <a:pt x="510" y="110"/>
                        <a:pt x="420" y="140"/>
                      </a:cubicBezTo>
                      <a:cubicBezTo>
                        <a:pt x="363" y="225"/>
                        <a:pt x="298" y="294"/>
                        <a:pt x="240" y="380"/>
                      </a:cubicBezTo>
                      <a:cubicBezTo>
                        <a:pt x="227" y="400"/>
                        <a:pt x="208" y="417"/>
                        <a:pt x="200" y="440"/>
                      </a:cubicBezTo>
                      <a:cubicBezTo>
                        <a:pt x="145" y="606"/>
                        <a:pt x="183" y="525"/>
                        <a:pt x="80" y="680"/>
                      </a:cubicBezTo>
                      <a:cubicBezTo>
                        <a:pt x="23" y="765"/>
                        <a:pt x="52" y="760"/>
                        <a:pt x="0" y="7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62490" name="Group 26"/>
              <p:cNvGrpSpPr>
                <a:grpSpLocks/>
              </p:cNvGrpSpPr>
              <p:nvPr/>
            </p:nvGrpSpPr>
            <p:grpSpPr bwMode="auto">
              <a:xfrm>
                <a:off x="5160" y="10020"/>
                <a:ext cx="2520" cy="1320"/>
                <a:chOff x="5160" y="10020"/>
                <a:chExt cx="2520" cy="1320"/>
              </a:xfrm>
            </p:grpSpPr>
            <p:sp>
              <p:nvSpPr>
                <p:cNvPr id="62491" name="Rectangle 27"/>
                <p:cNvSpPr>
                  <a:spLocks noChangeArrowheads="1"/>
                </p:cNvSpPr>
                <p:nvPr/>
              </p:nvSpPr>
              <p:spPr bwMode="auto">
                <a:xfrm>
                  <a:off x="5160" y="10020"/>
                  <a:ext cx="2520" cy="1320"/>
                </a:xfrm>
                <a:prstGeom prst="rect">
                  <a:avLst/>
                </a:prstGeom>
                <a:no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62492" name="Group 28"/>
                <p:cNvGrpSpPr>
                  <a:grpSpLocks/>
                </p:cNvGrpSpPr>
                <p:nvPr/>
              </p:nvGrpSpPr>
              <p:grpSpPr bwMode="auto">
                <a:xfrm>
                  <a:off x="5313" y="10159"/>
                  <a:ext cx="2214" cy="1042"/>
                  <a:chOff x="6501" y="6544"/>
                  <a:chExt cx="3480" cy="1800"/>
                </a:xfrm>
              </p:grpSpPr>
              <p:sp>
                <p:nvSpPr>
                  <p:cNvPr id="62493" name="Line 29"/>
                  <p:cNvSpPr>
                    <a:spLocks noChangeShapeType="1"/>
                  </p:cNvSpPr>
                  <p:nvPr/>
                </p:nvSpPr>
                <p:spPr bwMode="auto">
                  <a:xfrm>
                    <a:off x="6741" y="6544"/>
                    <a:ext cx="32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62494" name="Group 30"/>
                  <p:cNvGrpSpPr>
                    <a:grpSpLocks/>
                  </p:cNvGrpSpPr>
                  <p:nvPr/>
                </p:nvGrpSpPr>
                <p:grpSpPr bwMode="auto">
                  <a:xfrm>
                    <a:off x="6501" y="6544"/>
                    <a:ext cx="240" cy="360"/>
                    <a:chOff x="3141" y="9544"/>
                    <a:chExt cx="480" cy="840"/>
                  </a:xfrm>
                </p:grpSpPr>
                <p:sp>
                  <p:nvSpPr>
                    <p:cNvPr id="62495" name="Arc 31"/>
                    <p:cNvSpPr>
                      <a:spLocks/>
                    </p:cNvSpPr>
                    <p:nvPr/>
                  </p:nvSpPr>
                  <p:spPr bwMode="auto">
                    <a:xfrm flipH="1" flipV="1">
                      <a:off x="3141" y="10024"/>
                      <a:ext cx="48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496" name="Arc 32"/>
                    <p:cNvSpPr>
                      <a:spLocks/>
                    </p:cNvSpPr>
                    <p:nvPr/>
                  </p:nvSpPr>
                  <p:spPr bwMode="auto">
                    <a:xfrm flipH="1">
                      <a:off x="3141" y="954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62497" name="Line 33"/>
                  <p:cNvSpPr>
                    <a:spLocks noChangeShapeType="1"/>
                  </p:cNvSpPr>
                  <p:nvPr/>
                </p:nvSpPr>
                <p:spPr bwMode="auto">
                  <a:xfrm>
                    <a:off x="6741" y="8344"/>
                    <a:ext cx="32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62498" name="Group 34"/>
                  <p:cNvGrpSpPr>
                    <a:grpSpLocks/>
                  </p:cNvGrpSpPr>
                  <p:nvPr/>
                </p:nvGrpSpPr>
                <p:grpSpPr bwMode="auto">
                  <a:xfrm>
                    <a:off x="6501" y="7984"/>
                    <a:ext cx="240" cy="360"/>
                    <a:chOff x="3141" y="9544"/>
                    <a:chExt cx="480" cy="840"/>
                  </a:xfrm>
                </p:grpSpPr>
                <p:sp>
                  <p:nvSpPr>
                    <p:cNvPr id="62499" name="Arc 35"/>
                    <p:cNvSpPr>
                      <a:spLocks/>
                    </p:cNvSpPr>
                    <p:nvPr/>
                  </p:nvSpPr>
                  <p:spPr bwMode="auto">
                    <a:xfrm flipH="1" flipV="1">
                      <a:off x="3141" y="10024"/>
                      <a:ext cx="48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0" name="Arc 36"/>
                    <p:cNvSpPr>
                      <a:spLocks/>
                    </p:cNvSpPr>
                    <p:nvPr/>
                  </p:nvSpPr>
                  <p:spPr bwMode="auto">
                    <a:xfrm flipH="1">
                      <a:off x="3141" y="954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62501" name="Line 37"/>
                  <p:cNvSpPr>
                    <a:spLocks noChangeShapeType="1"/>
                  </p:cNvSpPr>
                  <p:nvPr/>
                </p:nvSpPr>
                <p:spPr bwMode="auto">
                  <a:xfrm>
                    <a:off x="6741" y="6904"/>
                    <a:ext cx="0" cy="10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2" name="Line 38"/>
                  <p:cNvSpPr>
                    <a:spLocks noChangeShapeType="1"/>
                  </p:cNvSpPr>
                  <p:nvPr/>
                </p:nvSpPr>
                <p:spPr bwMode="auto">
                  <a:xfrm>
                    <a:off x="9981" y="6544"/>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3" name="Line 39"/>
                  <p:cNvSpPr>
                    <a:spLocks noChangeShapeType="1"/>
                  </p:cNvSpPr>
                  <p:nvPr/>
                </p:nvSpPr>
                <p:spPr bwMode="auto">
                  <a:xfrm>
                    <a:off x="9981" y="7864"/>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4" name="Line 40"/>
                  <p:cNvSpPr>
                    <a:spLocks noChangeShapeType="1"/>
                  </p:cNvSpPr>
                  <p:nvPr/>
                </p:nvSpPr>
                <p:spPr bwMode="auto">
                  <a:xfrm flipH="1">
                    <a:off x="9141" y="7864"/>
                    <a:ext cx="8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5" name="Line 41"/>
                  <p:cNvSpPr>
                    <a:spLocks noChangeShapeType="1"/>
                  </p:cNvSpPr>
                  <p:nvPr/>
                </p:nvSpPr>
                <p:spPr bwMode="auto">
                  <a:xfrm flipH="1">
                    <a:off x="9141" y="7024"/>
                    <a:ext cx="8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06" name="Line 42"/>
                  <p:cNvSpPr>
                    <a:spLocks noChangeShapeType="1"/>
                  </p:cNvSpPr>
                  <p:nvPr/>
                </p:nvSpPr>
                <p:spPr bwMode="auto">
                  <a:xfrm>
                    <a:off x="9141" y="7024"/>
                    <a:ext cx="0" cy="8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grpSp>
          <p:nvGrpSpPr>
            <p:cNvPr id="62507" name="Group 43"/>
            <p:cNvGrpSpPr>
              <a:grpSpLocks/>
            </p:cNvGrpSpPr>
            <p:nvPr/>
          </p:nvGrpSpPr>
          <p:grpSpPr bwMode="auto">
            <a:xfrm>
              <a:off x="7584" y="12171"/>
              <a:ext cx="2340" cy="1320"/>
              <a:chOff x="8043" y="10020"/>
              <a:chExt cx="2520" cy="1320"/>
            </a:xfrm>
          </p:grpSpPr>
          <p:grpSp>
            <p:nvGrpSpPr>
              <p:cNvPr id="62508" name="Group 44"/>
              <p:cNvGrpSpPr>
                <a:grpSpLocks/>
              </p:cNvGrpSpPr>
              <p:nvPr/>
            </p:nvGrpSpPr>
            <p:grpSpPr bwMode="auto">
              <a:xfrm>
                <a:off x="8193" y="10157"/>
                <a:ext cx="2291" cy="1053"/>
                <a:chOff x="8193" y="10157"/>
                <a:chExt cx="2291" cy="1053"/>
              </a:xfrm>
            </p:grpSpPr>
            <p:grpSp>
              <p:nvGrpSpPr>
                <p:cNvPr id="62509" name="Group 45"/>
                <p:cNvGrpSpPr>
                  <a:grpSpLocks/>
                </p:cNvGrpSpPr>
                <p:nvPr/>
              </p:nvGrpSpPr>
              <p:grpSpPr bwMode="auto">
                <a:xfrm>
                  <a:off x="8193" y="10159"/>
                  <a:ext cx="2291" cy="1042"/>
                  <a:chOff x="2301" y="13144"/>
                  <a:chExt cx="7800" cy="2400"/>
                </a:xfrm>
              </p:grpSpPr>
              <p:sp>
                <p:nvSpPr>
                  <p:cNvPr id="62510" name="Arc 46"/>
                  <p:cNvSpPr>
                    <a:spLocks/>
                  </p:cNvSpPr>
                  <p:nvPr/>
                </p:nvSpPr>
                <p:spPr bwMode="auto">
                  <a:xfrm flipH="1">
                    <a:off x="3763" y="13144"/>
                    <a:ext cx="2498" cy="480"/>
                  </a:xfrm>
                  <a:custGeom>
                    <a:avLst/>
                    <a:gdLst>
                      <a:gd name="G0" fmla="+- 0 0 0"/>
                      <a:gd name="G1" fmla="+- 21600 0 0"/>
                      <a:gd name="G2" fmla="+- 21600 0 0"/>
                      <a:gd name="T0" fmla="*/ 0 w 20440"/>
                      <a:gd name="T1" fmla="*/ 0 h 21600"/>
                      <a:gd name="T2" fmla="*/ 20440 w 20440"/>
                      <a:gd name="T3" fmla="*/ 14617 h 21600"/>
                      <a:gd name="T4" fmla="*/ 0 w 20440"/>
                      <a:gd name="T5" fmla="*/ 21600 h 21600"/>
                    </a:gdLst>
                    <a:ahLst/>
                    <a:cxnLst>
                      <a:cxn ang="0">
                        <a:pos x="T0" y="T1"/>
                      </a:cxn>
                      <a:cxn ang="0">
                        <a:pos x="T2" y="T3"/>
                      </a:cxn>
                      <a:cxn ang="0">
                        <a:pos x="T4" y="T5"/>
                      </a:cxn>
                    </a:cxnLst>
                    <a:rect l="0" t="0" r="r" b="b"/>
                    <a:pathLst>
                      <a:path w="20440" h="21600" fill="none" extrusionOk="0">
                        <a:moveTo>
                          <a:pt x="-1" y="0"/>
                        </a:moveTo>
                        <a:cubicBezTo>
                          <a:pt x="9238" y="0"/>
                          <a:pt x="17453" y="5874"/>
                          <a:pt x="20440" y="14616"/>
                        </a:cubicBezTo>
                      </a:path>
                      <a:path w="20440" h="21600" stroke="0" extrusionOk="0">
                        <a:moveTo>
                          <a:pt x="-1" y="0"/>
                        </a:moveTo>
                        <a:cubicBezTo>
                          <a:pt x="9238" y="0"/>
                          <a:pt x="17453" y="5874"/>
                          <a:pt x="20440" y="14616"/>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1" name="Arc 47"/>
                  <p:cNvSpPr>
                    <a:spLocks/>
                  </p:cNvSpPr>
                  <p:nvPr/>
                </p:nvSpPr>
                <p:spPr bwMode="auto">
                  <a:xfrm>
                    <a:off x="6261" y="13146"/>
                    <a:ext cx="2626" cy="480"/>
                  </a:xfrm>
                  <a:custGeom>
                    <a:avLst/>
                    <a:gdLst>
                      <a:gd name="G0" fmla="+- 0 0 0"/>
                      <a:gd name="G1" fmla="+- 21600 0 0"/>
                      <a:gd name="G2" fmla="+- 21600 0 0"/>
                      <a:gd name="T0" fmla="*/ 0 w 20550"/>
                      <a:gd name="T1" fmla="*/ 0 h 21600"/>
                      <a:gd name="T2" fmla="*/ 20550 w 20550"/>
                      <a:gd name="T3" fmla="*/ 14947 h 21600"/>
                      <a:gd name="T4" fmla="*/ 0 w 20550"/>
                      <a:gd name="T5" fmla="*/ 21600 h 21600"/>
                    </a:gdLst>
                    <a:ahLst/>
                    <a:cxnLst>
                      <a:cxn ang="0">
                        <a:pos x="T0" y="T1"/>
                      </a:cxn>
                      <a:cxn ang="0">
                        <a:pos x="T2" y="T3"/>
                      </a:cxn>
                      <a:cxn ang="0">
                        <a:pos x="T4" y="T5"/>
                      </a:cxn>
                    </a:cxnLst>
                    <a:rect l="0" t="0" r="r" b="b"/>
                    <a:pathLst>
                      <a:path w="20550" h="21600" fill="none" extrusionOk="0">
                        <a:moveTo>
                          <a:pt x="-1" y="0"/>
                        </a:moveTo>
                        <a:cubicBezTo>
                          <a:pt x="9366" y="0"/>
                          <a:pt x="17665" y="6036"/>
                          <a:pt x="20549" y="14947"/>
                        </a:cubicBezTo>
                      </a:path>
                      <a:path w="20550" h="21600" stroke="0" extrusionOk="0">
                        <a:moveTo>
                          <a:pt x="-1" y="0"/>
                        </a:moveTo>
                        <a:cubicBezTo>
                          <a:pt x="9366" y="0"/>
                          <a:pt x="17665" y="6036"/>
                          <a:pt x="20549" y="14947"/>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2" name="Line 48"/>
                  <p:cNvSpPr>
                    <a:spLocks noChangeShapeType="1"/>
                  </p:cNvSpPr>
                  <p:nvPr/>
                </p:nvSpPr>
                <p:spPr bwMode="auto">
                  <a:xfrm>
                    <a:off x="8901" y="13504"/>
                    <a:ext cx="8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3" name="Line 49"/>
                  <p:cNvSpPr>
                    <a:spLocks noChangeShapeType="1"/>
                  </p:cNvSpPr>
                  <p:nvPr/>
                </p:nvSpPr>
                <p:spPr bwMode="auto">
                  <a:xfrm>
                    <a:off x="9741" y="14824"/>
                    <a:ext cx="0" cy="72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62514" name="Group 50"/>
                  <p:cNvGrpSpPr>
                    <a:grpSpLocks/>
                  </p:cNvGrpSpPr>
                  <p:nvPr/>
                </p:nvGrpSpPr>
                <p:grpSpPr bwMode="auto">
                  <a:xfrm>
                    <a:off x="9741" y="14224"/>
                    <a:ext cx="360" cy="600"/>
                    <a:chOff x="6141" y="13984"/>
                    <a:chExt cx="720" cy="1198"/>
                  </a:xfrm>
                </p:grpSpPr>
                <p:sp>
                  <p:nvSpPr>
                    <p:cNvPr id="62515" name="Arc 51"/>
                    <p:cNvSpPr>
                      <a:spLocks/>
                    </p:cNvSpPr>
                    <p:nvPr/>
                  </p:nvSpPr>
                  <p:spPr bwMode="auto">
                    <a:xfrm flipV="1">
                      <a:off x="6141" y="14584"/>
                      <a:ext cx="720" cy="598"/>
                    </a:xfrm>
                    <a:custGeom>
                      <a:avLst/>
                      <a:gdLst>
                        <a:gd name="G0" fmla="+- 0 0 0"/>
                        <a:gd name="G1" fmla="+- 21555 0 0"/>
                        <a:gd name="G2" fmla="+- 21600 0 0"/>
                        <a:gd name="T0" fmla="*/ 1396 w 21600"/>
                        <a:gd name="T1" fmla="*/ 0 h 21555"/>
                        <a:gd name="T2" fmla="*/ 21600 w 21600"/>
                        <a:gd name="T3" fmla="*/ 21555 h 21555"/>
                        <a:gd name="T4" fmla="*/ 0 w 21600"/>
                        <a:gd name="T5" fmla="*/ 21555 h 21555"/>
                      </a:gdLst>
                      <a:ahLst/>
                      <a:cxnLst>
                        <a:cxn ang="0">
                          <a:pos x="T0" y="T1"/>
                        </a:cxn>
                        <a:cxn ang="0">
                          <a:pos x="T2" y="T3"/>
                        </a:cxn>
                        <a:cxn ang="0">
                          <a:pos x="T4" y="T5"/>
                        </a:cxn>
                      </a:cxnLst>
                      <a:rect l="0" t="0" r="r" b="b"/>
                      <a:pathLst>
                        <a:path w="21600" h="21555" fill="none" extrusionOk="0">
                          <a:moveTo>
                            <a:pt x="1395" y="0"/>
                          </a:moveTo>
                          <a:cubicBezTo>
                            <a:pt x="12759" y="736"/>
                            <a:pt x="21600" y="10167"/>
                            <a:pt x="21600" y="21555"/>
                          </a:cubicBezTo>
                        </a:path>
                        <a:path w="21600" h="21555" stroke="0" extrusionOk="0">
                          <a:moveTo>
                            <a:pt x="1395" y="0"/>
                          </a:moveTo>
                          <a:cubicBezTo>
                            <a:pt x="12759" y="736"/>
                            <a:pt x="21600" y="10167"/>
                            <a:pt x="21600" y="21555"/>
                          </a:cubicBezTo>
                          <a:lnTo>
                            <a:pt x="0" y="21555"/>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6" name="Arc 52"/>
                    <p:cNvSpPr>
                      <a:spLocks/>
                    </p:cNvSpPr>
                    <p:nvPr/>
                  </p:nvSpPr>
                  <p:spPr bwMode="auto">
                    <a:xfrm>
                      <a:off x="6141" y="13984"/>
                      <a:ext cx="720" cy="602"/>
                    </a:xfrm>
                    <a:custGeom>
                      <a:avLst/>
                      <a:gdLst>
                        <a:gd name="G0" fmla="+- 0 0 0"/>
                        <a:gd name="G1" fmla="+- 21555 0 0"/>
                        <a:gd name="G2" fmla="+- 21600 0 0"/>
                        <a:gd name="T0" fmla="*/ 1396 w 21600"/>
                        <a:gd name="T1" fmla="*/ 0 h 21555"/>
                        <a:gd name="T2" fmla="*/ 21600 w 21600"/>
                        <a:gd name="T3" fmla="*/ 21555 h 21555"/>
                        <a:gd name="T4" fmla="*/ 0 w 21600"/>
                        <a:gd name="T5" fmla="*/ 21555 h 21555"/>
                      </a:gdLst>
                      <a:ahLst/>
                      <a:cxnLst>
                        <a:cxn ang="0">
                          <a:pos x="T0" y="T1"/>
                        </a:cxn>
                        <a:cxn ang="0">
                          <a:pos x="T2" y="T3"/>
                        </a:cxn>
                        <a:cxn ang="0">
                          <a:pos x="T4" y="T5"/>
                        </a:cxn>
                      </a:cxnLst>
                      <a:rect l="0" t="0" r="r" b="b"/>
                      <a:pathLst>
                        <a:path w="21600" h="21555" fill="none" extrusionOk="0">
                          <a:moveTo>
                            <a:pt x="1395" y="0"/>
                          </a:moveTo>
                          <a:cubicBezTo>
                            <a:pt x="12759" y="736"/>
                            <a:pt x="21600" y="10167"/>
                            <a:pt x="21600" y="21555"/>
                          </a:cubicBezTo>
                        </a:path>
                        <a:path w="21600" h="21555" stroke="0" extrusionOk="0">
                          <a:moveTo>
                            <a:pt x="1395" y="0"/>
                          </a:moveTo>
                          <a:cubicBezTo>
                            <a:pt x="12759" y="736"/>
                            <a:pt x="21600" y="10167"/>
                            <a:pt x="21600" y="21555"/>
                          </a:cubicBezTo>
                          <a:lnTo>
                            <a:pt x="0" y="21555"/>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62517" name="Line 53"/>
                  <p:cNvSpPr>
                    <a:spLocks noChangeShapeType="1"/>
                  </p:cNvSpPr>
                  <p:nvPr/>
                </p:nvSpPr>
                <p:spPr bwMode="auto">
                  <a:xfrm>
                    <a:off x="3981" y="15544"/>
                    <a:ext cx="576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8" name="Line 54"/>
                  <p:cNvSpPr>
                    <a:spLocks noChangeShapeType="1"/>
                  </p:cNvSpPr>
                  <p:nvPr/>
                </p:nvSpPr>
                <p:spPr bwMode="auto">
                  <a:xfrm>
                    <a:off x="3981" y="14824"/>
                    <a:ext cx="0" cy="72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19" name="Line 55"/>
                  <p:cNvSpPr>
                    <a:spLocks noChangeShapeType="1"/>
                  </p:cNvSpPr>
                  <p:nvPr/>
                </p:nvSpPr>
                <p:spPr bwMode="auto">
                  <a:xfrm>
                    <a:off x="9741" y="13504"/>
                    <a:ext cx="0" cy="72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0" name="Line 56"/>
                  <p:cNvSpPr>
                    <a:spLocks noChangeShapeType="1"/>
                  </p:cNvSpPr>
                  <p:nvPr/>
                </p:nvSpPr>
                <p:spPr bwMode="auto">
                  <a:xfrm>
                    <a:off x="2301" y="14824"/>
                    <a:ext cx="168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1" name="Line 57"/>
                  <p:cNvSpPr>
                    <a:spLocks noChangeShapeType="1"/>
                  </p:cNvSpPr>
                  <p:nvPr/>
                </p:nvSpPr>
                <p:spPr bwMode="auto">
                  <a:xfrm>
                    <a:off x="2301" y="14224"/>
                    <a:ext cx="0" cy="60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2" name="Line 58"/>
                  <p:cNvSpPr>
                    <a:spLocks noChangeShapeType="1"/>
                  </p:cNvSpPr>
                  <p:nvPr/>
                </p:nvSpPr>
                <p:spPr bwMode="auto">
                  <a:xfrm>
                    <a:off x="2901" y="13504"/>
                    <a:ext cx="84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3" name="Arc 59"/>
                  <p:cNvSpPr>
                    <a:spLocks/>
                  </p:cNvSpPr>
                  <p:nvPr/>
                </p:nvSpPr>
                <p:spPr bwMode="auto">
                  <a:xfrm flipV="1">
                    <a:off x="2301" y="13504"/>
                    <a:ext cx="600" cy="7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62524" name="Group 60"/>
                <p:cNvGrpSpPr>
                  <a:grpSpLocks/>
                </p:cNvGrpSpPr>
                <p:nvPr/>
              </p:nvGrpSpPr>
              <p:grpSpPr bwMode="auto">
                <a:xfrm>
                  <a:off x="8256" y="10157"/>
                  <a:ext cx="2125" cy="1053"/>
                  <a:chOff x="6480" y="9540"/>
                  <a:chExt cx="3340" cy="1820"/>
                </a:xfrm>
              </p:grpSpPr>
              <p:sp>
                <p:nvSpPr>
                  <p:cNvPr id="62525" name="Freeform 61"/>
                  <p:cNvSpPr>
                    <a:spLocks/>
                  </p:cNvSpPr>
                  <p:nvPr/>
                </p:nvSpPr>
                <p:spPr bwMode="auto">
                  <a:xfrm>
                    <a:off x="6480" y="9800"/>
                    <a:ext cx="500" cy="1000"/>
                  </a:xfrm>
                  <a:custGeom>
                    <a:avLst/>
                    <a:gdLst/>
                    <a:ahLst/>
                    <a:cxnLst>
                      <a:cxn ang="0">
                        <a:pos x="500" y="0"/>
                      </a:cxn>
                      <a:cxn ang="0">
                        <a:pos x="340" y="160"/>
                      </a:cxn>
                      <a:cxn ang="0">
                        <a:pos x="180" y="640"/>
                      </a:cxn>
                      <a:cxn ang="0">
                        <a:pos x="100" y="760"/>
                      </a:cxn>
                      <a:cxn ang="0">
                        <a:pos x="40" y="880"/>
                      </a:cxn>
                      <a:cxn ang="0">
                        <a:pos x="0" y="1000"/>
                      </a:cxn>
                    </a:cxnLst>
                    <a:rect l="0" t="0" r="r" b="b"/>
                    <a:pathLst>
                      <a:path w="500" h="1000">
                        <a:moveTo>
                          <a:pt x="500" y="0"/>
                        </a:moveTo>
                        <a:cubicBezTo>
                          <a:pt x="432" y="45"/>
                          <a:pt x="398" y="102"/>
                          <a:pt x="340" y="160"/>
                        </a:cubicBezTo>
                        <a:cubicBezTo>
                          <a:pt x="287" y="320"/>
                          <a:pt x="233" y="480"/>
                          <a:pt x="180" y="640"/>
                        </a:cubicBezTo>
                        <a:cubicBezTo>
                          <a:pt x="165" y="686"/>
                          <a:pt x="115" y="714"/>
                          <a:pt x="100" y="760"/>
                        </a:cubicBezTo>
                        <a:cubicBezTo>
                          <a:pt x="27" y="979"/>
                          <a:pt x="143" y="647"/>
                          <a:pt x="40" y="880"/>
                        </a:cubicBezTo>
                        <a:cubicBezTo>
                          <a:pt x="23" y="919"/>
                          <a:pt x="0" y="1000"/>
                          <a:pt x="0" y="10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6" name="Freeform 62"/>
                  <p:cNvSpPr>
                    <a:spLocks/>
                  </p:cNvSpPr>
                  <p:nvPr/>
                </p:nvSpPr>
                <p:spPr bwMode="auto">
                  <a:xfrm>
                    <a:off x="6780" y="9600"/>
                    <a:ext cx="720" cy="1180"/>
                  </a:xfrm>
                  <a:custGeom>
                    <a:avLst/>
                    <a:gdLst/>
                    <a:ahLst/>
                    <a:cxnLst>
                      <a:cxn ang="0">
                        <a:pos x="720" y="0"/>
                      </a:cxn>
                      <a:cxn ang="0">
                        <a:pos x="560" y="160"/>
                      </a:cxn>
                      <a:cxn ang="0">
                        <a:pos x="400" y="360"/>
                      </a:cxn>
                      <a:cxn ang="0">
                        <a:pos x="320" y="520"/>
                      </a:cxn>
                      <a:cxn ang="0">
                        <a:pos x="240" y="640"/>
                      </a:cxn>
                      <a:cxn ang="0">
                        <a:pos x="160" y="820"/>
                      </a:cxn>
                      <a:cxn ang="0">
                        <a:pos x="0" y="1180"/>
                      </a:cxn>
                    </a:cxnLst>
                    <a:rect l="0" t="0" r="r" b="b"/>
                    <a:pathLst>
                      <a:path w="720" h="1180">
                        <a:moveTo>
                          <a:pt x="720" y="0"/>
                        </a:moveTo>
                        <a:cubicBezTo>
                          <a:pt x="649" y="47"/>
                          <a:pt x="613" y="96"/>
                          <a:pt x="560" y="160"/>
                        </a:cubicBezTo>
                        <a:cubicBezTo>
                          <a:pt x="505" y="226"/>
                          <a:pt x="442" y="283"/>
                          <a:pt x="400" y="360"/>
                        </a:cubicBezTo>
                        <a:cubicBezTo>
                          <a:pt x="371" y="412"/>
                          <a:pt x="353" y="470"/>
                          <a:pt x="320" y="520"/>
                        </a:cubicBezTo>
                        <a:cubicBezTo>
                          <a:pt x="293" y="560"/>
                          <a:pt x="255" y="594"/>
                          <a:pt x="240" y="640"/>
                        </a:cubicBezTo>
                        <a:cubicBezTo>
                          <a:pt x="192" y="783"/>
                          <a:pt x="223" y="725"/>
                          <a:pt x="160" y="820"/>
                        </a:cubicBezTo>
                        <a:cubicBezTo>
                          <a:pt x="127" y="952"/>
                          <a:pt x="100" y="1080"/>
                          <a:pt x="0" y="11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7" name="Freeform 63"/>
                  <p:cNvSpPr>
                    <a:spLocks/>
                  </p:cNvSpPr>
                  <p:nvPr/>
                </p:nvSpPr>
                <p:spPr bwMode="auto">
                  <a:xfrm>
                    <a:off x="7156" y="9540"/>
                    <a:ext cx="984" cy="1482"/>
                  </a:xfrm>
                  <a:custGeom>
                    <a:avLst/>
                    <a:gdLst/>
                    <a:ahLst/>
                    <a:cxnLst>
                      <a:cxn ang="0">
                        <a:pos x="984" y="0"/>
                      </a:cxn>
                      <a:cxn ang="0">
                        <a:pos x="604" y="260"/>
                      </a:cxn>
                      <a:cxn ang="0">
                        <a:pos x="484" y="440"/>
                      </a:cxn>
                      <a:cxn ang="0">
                        <a:pos x="424" y="500"/>
                      </a:cxn>
                      <a:cxn ang="0">
                        <a:pos x="304" y="680"/>
                      </a:cxn>
                      <a:cxn ang="0">
                        <a:pos x="264" y="740"/>
                      </a:cxn>
                      <a:cxn ang="0">
                        <a:pos x="204" y="880"/>
                      </a:cxn>
                      <a:cxn ang="0">
                        <a:pos x="144" y="1060"/>
                      </a:cxn>
                      <a:cxn ang="0">
                        <a:pos x="64" y="1300"/>
                      </a:cxn>
                      <a:cxn ang="0">
                        <a:pos x="44" y="1380"/>
                      </a:cxn>
                      <a:cxn ang="0">
                        <a:pos x="4" y="1460"/>
                      </a:cxn>
                    </a:cxnLst>
                    <a:rect l="0" t="0" r="r" b="b"/>
                    <a:pathLst>
                      <a:path w="984" h="1482">
                        <a:moveTo>
                          <a:pt x="984" y="0"/>
                        </a:moveTo>
                        <a:cubicBezTo>
                          <a:pt x="863" y="30"/>
                          <a:pt x="678" y="150"/>
                          <a:pt x="604" y="260"/>
                        </a:cubicBezTo>
                        <a:cubicBezTo>
                          <a:pt x="564" y="320"/>
                          <a:pt x="535" y="389"/>
                          <a:pt x="484" y="440"/>
                        </a:cubicBezTo>
                        <a:cubicBezTo>
                          <a:pt x="464" y="460"/>
                          <a:pt x="441" y="478"/>
                          <a:pt x="424" y="500"/>
                        </a:cubicBezTo>
                        <a:cubicBezTo>
                          <a:pt x="380" y="557"/>
                          <a:pt x="344" y="620"/>
                          <a:pt x="304" y="680"/>
                        </a:cubicBezTo>
                        <a:cubicBezTo>
                          <a:pt x="291" y="700"/>
                          <a:pt x="264" y="740"/>
                          <a:pt x="264" y="740"/>
                        </a:cubicBezTo>
                        <a:cubicBezTo>
                          <a:pt x="211" y="952"/>
                          <a:pt x="283" y="702"/>
                          <a:pt x="204" y="880"/>
                        </a:cubicBezTo>
                        <a:cubicBezTo>
                          <a:pt x="178" y="938"/>
                          <a:pt x="164" y="1000"/>
                          <a:pt x="144" y="1060"/>
                        </a:cubicBezTo>
                        <a:cubicBezTo>
                          <a:pt x="118" y="1139"/>
                          <a:pt x="84" y="1219"/>
                          <a:pt x="64" y="1300"/>
                        </a:cubicBezTo>
                        <a:cubicBezTo>
                          <a:pt x="57" y="1327"/>
                          <a:pt x="55" y="1355"/>
                          <a:pt x="44" y="1380"/>
                        </a:cubicBezTo>
                        <a:cubicBezTo>
                          <a:pt x="0" y="1482"/>
                          <a:pt x="4" y="1406"/>
                          <a:pt x="4" y="14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8" name="Freeform 64"/>
                  <p:cNvSpPr>
                    <a:spLocks/>
                  </p:cNvSpPr>
                  <p:nvPr/>
                </p:nvSpPr>
                <p:spPr bwMode="auto">
                  <a:xfrm>
                    <a:off x="7520" y="9580"/>
                    <a:ext cx="1000" cy="1740"/>
                  </a:xfrm>
                  <a:custGeom>
                    <a:avLst/>
                    <a:gdLst/>
                    <a:ahLst/>
                    <a:cxnLst>
                      <a:cxn ang="0">
                        <a:pos x="1000" y="0"/>
                      </a:cxn>
                      <a:cxn ang="0">
                        <a:pos x="840" y="120"/>
                      </a:cxn>
                      <a:cxn ang="0">
                        <a:pos x="720" y="240"/>
                      </a:cxn>
                      <a:cxn ang="0">
                        <a:pos x="600" y="420"/>
                      </a:cxn>
                      <a:cxn ang="0">
                        <a:pos x="560" y="540"/>
                      </a:cxn>
                      <a:cxn ang="0">
                        <a:pos x="460" y="740"/>
                      </a:cxn>
                      <a:cxn ang="0">
                        <a:pos x="440" y="820"/>
                      </a:cxn>
                      <a:cxn ang="0">
                        <a:pos x="300" y="1120"/>
                      </a:cxn>
                      <a:cxn ang="0">
                        <a:pos x="260" y="1260"/>
                      </a:cxn>
                      <a:cxn ang="0">
                        <a:pos x="160" y="1460"/>
                      </a:cxn>
                      <a:cxn ang="0">
                        <a:pos x="140" y="1520"/>
                      </a:cxn>
                      <a:cxn ang="0">
                        <a:pos x="0" y="1740"/>
                      </a:cxn>
                    </a:cxnLst>
                    <a:rect l="0" t="0" r="r" b="b"/>
                    <a:pathLst>
                      <a:path w="1000" h="1740">
                        <a:moveTo>
                          <a:pt x="1000" y="0"/>
                        </a:moveTo>
                        <a:cubicBezTo>
                          <a:pt x="894" y="35"/>
                          <a:pt x="908" y="43"/>
                          <a:pt x="840" y="120"/>
                        </a:cubicBezTo>
                        <a:cubicBezTo>
                          <a:pt x="802" y="162"/>
                          <a:pt x="760" y="200"/>
                          <a:pt x="720" y="240"/>
                        </a:cubicBezTo>
                        <a:cubicBezTo>
                          <a:pt x="669" y="291"/>
                          <a:pt x="640" y="360"/>
                          <a:pt x="600" y="420"/>
                        </a:cubicBezTo>
                        <a:cubicBezTo>
                          <a:pt x="577" y="455"/>
                          <a:pt x="583" y="505"/>
                          <a:pt x="560" y="540"/>
                        </a:cubicBezTo>
                        <a:cubicBezTo>
                          <a:pt x="520" y="600"/>
                          <a:pt x="486" y="672"/>
                          <a:pt x="460" y="740"/>
                        </a:cubicBezTo>
                        <a:cubicBezTo>
                          <a:pt x="450" y="766"/>
                          <a:pt x="451" y="795"/>
                          <a:pt x="440" y="820"/>
                        </a:cubicBezTo>
                        <a:cubicBezTo>
                          <a:pt x="398" y="921"/>
                          <a:pt x="343" y="1019"/>
                          <a:pt x="300" y="1120"/>
                        </a:cubicBezTo>
                        <a:cubicBezTo>
                          <a:pt x="252" y="1233"/>
                          <a:pt x="311" y="1125"/>
                          <a:pt x="260" y="1260"/>
                        </a:cubicBezTo>
                        <a:cubicBezTo>
                          <a:pt x="233" y="1331"/>
                          <a:pt x="193" y="1393"/>
                          <a:pt x="160" y="1460"/>
                        </a:cubicBezTo>
                        <a:cubicBezTo>
                          <a:pt x="151" y="1479"/>
                          <a:pt x="150" y="1502"/>
                          <a:pt x="140" y="1520"/>
                        </a:cubicBezTo>
                        <a:cubicBezTo>
                          <a:pt x="97" y="1597"/>
                          <a:pt x="39" y="1662"/>
                          <a:pt x="0" y="17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29" name="Freeform 65"/>
                  <p:cNvSpPr>
                    <a:spLocks/>
                  </p:cNvSpPr>
                  <p:nvPr/>
                </p:nvSpPr>
                <p:spPr bwMode="auto">
                  <a:xfrm>
                    <a:off x="8020" y="9660"/>
                    <a:ext cx="1080" cy="1680"/>
                  </a:xfrm>
                  <a:custGeom>
                    <a:avLst/>
                    <a:gdLst/>
                    <a:ahLst/>
                    <a:cxnLst>
                      <a:cxn ang="0">
                        <a:pos x="1080" y="0"/>
                      </a:cxn>
                      <a:cxn ang="0">
                        <a:pos x="780" y="160"/>
                      </a:cxn>
                      <a:cxn ang="0">
                        <a:pos x="720" y="220"/>
                      </a:cxn>
                      <a:cxn ang="0">
                        <a:pos x="640" y="320"/>
                      </a:cxn>
                      <a:cxn ang="0">
                        <a:pos x="540" y="500"/>
                      </a:cxn>
                      <a:cxn ang="0">
                        <a:pos x="500" y="560"/>
                      </a:cxn>
                      <a:cxn ang="0">
                        <a:pos x="380" y="960"/>
                      </a:cxn>
                      <a:cxn ang="0">
                        <a:pos x="340" y="1080"/>
                      </a:cxn>
                      <a:cxn ang="0">
                        <a:pos x="280" y="1200"/>
                      </a:cxn>
                      <a:cxn ang="0">
                        <a:pos x="240" y="1260"/>
                      </a:cxn>
                      <a:cxn ang="0">
                        <a:pos x="220" y="1320"/>
                      </a:cxn>
                      <a:cxn ang="0">
                        <a:pos x="80" y="1560"/>
                      </a:cxn>
                      <a:cxn ang="0">
                        <a:pos x="40" y="1620"/>
                      </a:cxn>
                      <a:cxn ang="0">
                        <a:pos x="0" y="1680"/>
                      </a:cxn>
                    </a:cxnLst>
                    <a:rect l="0" t="0" r="r" b="b"/>
                    <a:pathLst>
                      <a:path w="1080" h="1680">
                        <a:moveTo>
                          <a:pt x="1080" y="0"/>
                        </a:moveTo>
                        <a:cubicBezTo>
                          <a:pt x="969" y="37"/>
                          <a:pt x="891" y="123"/>
                          <a:pt x="780" y="160"/>
                        </a:cubicBezTo>
                        <a:cubicBezTo>
                          <a:pt x="760" y="180"/>
                          <a:pt x="736" y="196"/>
                          <a:pt x="720" y="220"/>
                        </a:cubicBezTo>
                        <a:cubicBezTo>
                          <a:pt x="643" y="336"/>
                          <a:pt x="774" y="231"/>
                          <a:pt x="640" y="320"/>
                        </a:cubicBezTo>
                        <a:cubicBezTo>
                          <a:pt x="605" y="426"/>
                          <a:pt x="632" y="362"/>
                          <a:pt x="540" y="500"/>
                        </a:cubicBezTo>
                        <a:cubicBezTo>
                          <a:pt x="527" y="520"/>
                          <a:pt x="508" y="537"/>
                          <a:pt x="500" y="560"/>
                        </a:cubicBezTo>
                        <a:cubicBezTo>
                          <a:pt x="456" y="693"/>
                          <a:pt x="424" y="827"/>
                          <a:pt x="380" y="960"/>
                        </a:cubicBezTo>
                        <a:cubicBezTo>
                          <a:pt x="367" y="1000"/>
                          <a:pt x="363" y="1045"/>
                          <a:pt x="340" y="1080"/>
                        </a:cubicBezTo>
                        <a:cubicBezTo>
                          <a:pt x="225" y="1252"/>
                          <a:pt x="363" y="1034"/>
                          <a:pt x="280" y="1200"/>
                        </a:cubicBezTo>
                        <a:cubicBezTo>
                          <a:pt x="269" y="1221"/>
                          <a:pt x="251" y="1239"/>
                          <a:pt x="240" y="1260"/>
                        </a:cubicBezTo>
                        <a:cubicBezTo>
                          <a:pt x="231" y="1279"/>
                          <a:pt x="229" y="1301"/>
                          <a:pt x="220" y="1320"/>
                        </a:cubicBezTo>
                        <a:cubicBezTo>
                          <a:pt x="178" y="1404"/>
                          <a:pt x="133" y="1481"/>
                          <a:pt x="80" y="1560"/>
                        </a:cubicBezTo>
                        <a:cubicBezTo>
                          <a:pt x="67" y="1580"/>
                          <a:pt x="53" y="1600"/>
                          <a:pt x="40" y="1620"/>
                        </a:cubicBezTo>
                        <a:cubicBezTo>
                          <a:pt x="27" y="1640"/>
                          <a:pt x="0" y="1680"/>
                          <a:pt x="0" y="16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30" name="Freeform 66"/>
                  <p:cNvSpPr>
                    <a:spLocks/>
                  </p:cNvSpPr>
                  <p:nvPr/>
                </p:nvSpPr>
                <p:spPr bwMode="auto">
                  <a:xfrm>
                    <a:off x="8580" y="9800"/>
                    <a:ext cx="820" cy="1560"/>
                  </a:xfrm>
                  <a:custGeom>
                    <a:avLst/>
                    <a:gdLst/>
                    <a:ahLst/>
                    <a:cxnLst>
                      <a:cxn ang="0">
                        <a:pos x="820" y="0"/>
                      </a:cxn>
                      <a:cxn ang="0">
                        <a:pos x="760" y="60"/>
                      </a:cxn>
                      <a:cxn ang="0">
                        <a:pos x="700" y="100"/>
                      </a:cxn>
                      <a:cxn ang="0">
                        <a:pos x="620" y="220"/>
                      </a:cxn>
                      <a:cxn ang="0">
                        <a:pos x="580" y="340"/>
                      </a:cxn>
                      <a:cxn ang="0">
                        <a:pos x="500" y="600"/>
                      </a:cxn>
                      <a:cxn ang="0">
                        <a:pos x="420" y="860"/>
                      </a:cxn>
                      <a:cxn ang="0">
                        <a:pos x="340" y="1020"/>
                      </a:cxn>
                      <a:cxn ang="0">
                        <a:pos x="300" y="1080"/>
                      </a:cxn>
                      <a:cxn ang="0">
                        <a:pos x="280" y="1140"/>
                      </a:cxn>
                      <a:cxn ang="0">
                        <a:pos x="140" y="1360"/>
                      </a:cxn>
                      <a:cxn ang="0">
                        <a:pos x="60" y="1460"/>
                      </a:cxn>
                      <a:cxn ang="0">
                        <a:pos x="0" y="1560"/>
                      </a:cxn>
                    </a:cxnLst>
                    <a:rect l="0" t="0" r="r" b="b"/>
                    <a:pathLst>
                      <a:path w="820" h="1560">
                        <a:moveTo>
                          <a:pt x="820" y="0"/>
                        </a:moveTo>
                        <a:cubicBezTo>
                          <a:pt x="800" y="20"/>
                          <a:pt x="782" y="42"/>
                          <a:pt x="760" y="60"/>
                        </a:cubicBezTo>
                        <a:cubicBezTo>
                          <a:pt x="742" y="75"/>
                          <a:pt x="716" y="82"/>
                          <a:pt x="700" y="100"/>
                        </a:cubicBezTo>
                        <a:cubicBezTo>
                          <a:pt x="668" y="136"/>
                          <a:pt x="647" y="180"/>
                          <a:pt x="620" y="220"/>
                        </a:cubicBezTo>
                        <a:cubicBezTo>
                          <a:pt x="597" y="255"/>
                          <a:pt x="593" y="300"/>
                          <a:pt x="580" y="340"/>
                        </a:cubicBezTo>
                        <a:cubicBezTo>
                          <a:pt x="551" y="426"/>
                          <a:pt x="526" y="513"/>
                          <a:pt x="500" y="600"/>
                        </a:cubicBezTo>
                        <a:cubicBezTo>
                          <a:pt x="477" y="675"/>
                          <a:pt x="452" y="784"/>
                          <a:pt x="420" y="860"/>
                        </a:cubicBezTo>
                        <a:cubicBezTo>
                          <a:pt x="397" y="915"/>
                          <a:pt x="373" y="970"/>
                          <a:pt x="340" y="1020"/>
                        </a:cubicBezTo>
                        <a:cubicBezTo>
                          <a:pt x="327" y="1040"/>
                          <a:pt x="311" y="1059"/>
                          <a:pt x="300" y="1080"/>
                        </a:cubicBezTo>
                        <a:cubicBezTo>
                          <a:pt x="291" y="1099"/>
                          <a:pt x="290" y="1122"/>
                          <a:pt x="280" y="1140"/>
                        </a:cubicBezTo>
                        <a:cubicBezTo>
                          <a:pt x="237" y="1215"/>
                          <a:pt x="179" y="1282"/>
                          <a:pt x="140" y="1360"/>
                        </a:cubicBezTo>
                        <a:cubicBezTo>
                          <a:pt x="92" y="1457"/>
                          <a:pt x="161" y="1393"/>
                          <a:pt x="60" y="1460"/>
                        </a:cubicBezTo>
                        <a:cubicBezTo>
                          <a:pt x="34" y="1538"/>
                          <a:pt x="55" y="1505"/>
                          <a:pt x="0" y="15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31" name="Freeform 67"/>
                  <p:cNvSpPr>
                    <a:spLocks/>
                  </p:cNvSpPr>
                  <p:nvPr/>
                </p:nvSpPr>
                <p:spPr bwMode="auto">
                  <a:xfrm>
                    <a:off x="9120" y="10120"/>
                    <a:ext cx="680" cy="1220"/>
                  </a:xfrm>
                  <a:custGeom>
                    <a:avLst/>
                    <a:gdLst/>
                    <a:ahLst/>
                    <a:cxnLst>
                      <a:cxn ang="0">
                        <a:pos x="680" y="0"/>
                      </a:cxn>
                      <a:cxn ang="0">
                        <a:pos x="620" y="20"/>
                      </a:cxn>
                      <a:cxn ang="0">
                        <a:pos x="480" y="180"/>
                      </a:cxn>
                      <a:cxn ang="0">
                        <a:pos x="400" y="300"/>
                      </a:cxn>
                      <a:cxn ang="0">
                        <a:pos x="360" y="360"/>
                      </a:cxn>
                      <a:cxn ang="0">
                        <a:pos x="320" y="500"/>
                      </a:cxn>
                      <a:cxn ang="0">
                        <a:pos x="280" y="580"/>
                      </a:cxn>
                      <a:cxn ang="0">
                        <a:pos x="200" y="820"/>
                      </a:cxn>
                      <a:cxn ang="0">
                        <a:pos x="120" y="960"/>
                      </a:cxn>
                      <a:cxn ang="0">
                        <a:pos x="0" y="1220"/>
                      </a:cxn>
                    </a:cxnLst>
                    <a:rect l="0" t="0" r="r" b="b"/>
                    <a:pathLst>
                      <a:path w="680" h="1220">
                        <a:moveTo>
                          <a:pt x="680" y="0"/>
                        </a:moveTo>
                        <a:cubicBezTo>
                          <a:pt x="660" y="7"/>
                          <a:pt x="635" y="5"/>
                          <a:pt x="620" y="20"/>
                        </a:cubicBezTo>
                        <a:cubicBezTo>
                          <a:pt x="387" y="253"/>
                          <a:pt x="650" y="67"/>
                          <a:pt x="480" y="180"/>
                        </a:cubicBezTo>
                        <a:cubicBezTo>
                          <a:pt x="453" y="220"/>
                          <a:pt x="427" y="260"/>
                          <a:pt x="400" y="300"/>
                        </a:cubicBezTo>
                        <a:cubicBezTo>
                          <a:pt x="387" y="320"/>
                          <a:pt x="373" y="340"/>
                          <a:pt x="360" y="360"/>
                        </a:cubicBezTo>
                        <a:cubicBezTo>
                          <a:pt x="346" y="381"/>
                          <a:pt x="326" y="485"/>
                          <a:pt x="320" y="500"/>
                        </a:cubicBezTo>
                        <a:cubicBezTo>
                          <a:pt x="310" y="528"/>
                          <a:pt x="291" y="552"/>
                          <a:pt x="280" y="580"/>
                        </a:cubicBezTo>
                        <a:cubicBezTo>
                          <a:pt x="250" y="654"/>
                          <a:pt x="236" y="747"/>
                          <a:pt x="200" y="820"/>
                        </a:cubicBezTo>
                        <a:cubicBezTo>
                          <a:pt x="176" y="868"/>
                          <a:pt x="142" y="911"/>
                          <a:pt x="120" y="960"/>
                        </a:cubicBezTo>
                        <a:cubicBezTo>
                          <a:pt x="76" y="1059"/>
                          <a:pt x="78" y="1142"/>
                          <a:pt x="0" y="12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62532" name="Freeform 68"/>
                  <p:cNvSpPr>
                    <a:spLocks/>
                  </p:cNvSpPr>
                  <p:nvPr/>
                </p:nvSpPr>
                <p:spPr bwMode="auto">
                  <a:xfrm>
                    <a:off x="9480" y="11000"/>
                    <a:ext cx="340" cy="340"/>
                  </a:xfrm>
                  <a:custGeom>
                    <a:avLst/>
                    <a:gdLst/>
                    <a:ahLst/>
                    <a:cxnLst>
                      <a:cxn ang="0">
                        <a:pos x="340" y="0"/>
                      </a:cxn>
                      <a:cxn ang="0">
                        <a:pos x="0" y="340"/>
                      </a:cxn>
                    </a:cxnLst>
                    <a:rect l="0" t="0" r="r" b="b"/>
                    <a:pathLst>
                      <a:path w="340" h="340">
                        <a:moveTo>
                          <a:pt x="340" y="0"/>
                        </a:moveTo>
                        <a:cubicBezTo>
                          <a:pt x="159" y="60"/>
                          <a:pt x="119" y="221"/>
                          <a:pt x="0" y="3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62533" name="Rectangle 69"/>
              <p:cNvSpPr>
                <a:spLocks noChangeArrowheads="1"/>
              </p:cNvSpPr>
              <p:nvPr/>
            </p:nvSpPr>
            <p:spPr bwMode="auto">
              <a:xfrm>
                <a:off x="8043" y="10020"/>
                <a:ext cx="2520" cy="1320"/>
              </a:xfrm>
              <a:prstGeom prst="rect">
                <a:avLst/>
              </a:prstGeom>
              <a:no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62534" name="Rectangle 70"/>
            <p:cNvSpPr>
              <a:spLocks noChangeArrowheads="1"/>
            </p:cNvSpPr>
            <p:nvPr/>
          </p:nvSpPr>
          <p:spPr bwMode="auto">
            <a:xfrm>
              <a:off x="2364" y="11967"/>
              <a:ext cx="7740" cy="16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pic>
        <p:nvPicPr>
          <p:cNvPr id="62536" name="Picture 72" descr="Αποτέλεσμα εικόνας για profile wood"/>
          <p:cNvPicPr>
            <a:picLocks noChangeAspect="1" noChangeArrowheads="1"/>
          </p:cNvPicPr>
          <p:nvPr/>
        </p:nvPicPr>
        <p:blipFill>
          <a:blip r:embed="rId3" cstate="print"/>
          <a:srcRect/>
          <a:stretch>
            <a:fillRect/>
          </a:stretch>
        </p:blipFill>
        <p:spPr bwMode="auto">
          <a:xfrm>
            <a:off x="6924728" y="2713086"/>
            <a:ext cx="4812347" cy="3199179"/>
          </a:xfrm>
          <a:prstGeom prst="rect">
            <a:avLst/>
          </a:prstGeom>
          <a:noFill/>
        </p:spPr>
      </p:pic>
      <p:sp>
        <p:nvSpPr>
          <p:cNvPr id="82" name="81 - Ορθογώνιο"/>
          <p:cNvSpPr/>
          <p:nvPr/>
        </p:nvSpPr>
        <p:spPr>
          <a:xfrm>
            <a:off x="6910528" y="5932942"/>
            <a:ext cx="2368918" cy="307777"/>
          </a:xfrm>
          <a:prstGeom prst="rect">
            <a:avLst/>
          </a:prstGeom>
        </p:spPr>
        <p:txBody>
          <a:bodyPr wrap="none">
            <a:spAutoFit/>
          </a:bodyPr>
          <a:lstStyle/>
          <a:p>
            <a:r>
              <a:rPr lang="el-GR" sz="1400" dirty="0" smtClean="0"/>
              <a:t>ΠΗΓΗ: </a:t>
            </a:r>
            <a:r>
              <a:rPr lang="en-US" sz="1400" dirty="0" smtClean="0"/>
              <a:t>http://hspjoinery.co.uk</a:t>
            </a:r>
            <a:endParaRPr lang="el-GR" sz="1400" dirty="0"/>
          </a:p>
        </p:txBody>
      </p:sp>
      <p:sp>
        <p:nvSpPr>
          <p:cNvPr id="83" name="Rectangle 16"/>
          <p:cNvSpPr>
            <a:spLocks noChangeArrowheads="1"/>
          </p:cNvSpPr>
          <p:nvPr/>
        </p:nvSpPr>
        <p:spPr bwMode="auto">
          <a:xfrm>
            <a:off x="7550314" y="6280469"/>
            <a:ext cx="397625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Μορφοποιημένα </a:t>
            </a:r>
            <a:r>
              <a:rPr lang="el-GR" sz="2000" dirty="0" err="1" smtClean="0">
                <a:ea typeface="Times New Roman" pitchFamily="18" charset="0"/>
                <a:cs typeface="Arial" pitchFamily="34" charset="0"/>
              </a:rPr>
              <a:t>ξυλοτεμάχια</a:t>
            </a:r>
            <a:endParaRPr kumimoji="0" lang="el-GR" sz="2000" b="0" u="none" strike="noStrike" cap="none" normalizeH="0" baseline="0" dirty="0" smtClean="0">
              <a:ln>
                <a:noFill/>
              </a:ln>
              <a:solidFill>
                <a:schemeClr val="tx1"/>
              </a:solidFill>
              <a:effectLst/>
              <a:cs typeface="Arial" pitchFamily="34" charset="0"/>
            </a:endParaRPr>
          </a:p>
        </p:txBody>
      </p:sp>
      <p:sp>
        <p:nvSpPr>
          <p:cNvPr id="84" name="Rectangle 16"/>
          <p:cNvSpPr>
            <a:spLocks noChangeArrowheads="1"/>
          </p:cNvSpPr>
          <p:nvPr/>
        </p:nvSpPr>
        <p:spPr bwMode="auto">
          <a:xfrm>
            <a:off x="259308" y="5594318"/>
            <a:ext cx="605960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Διατομές ξύλου μετά από κατεργασία με </a:t>
            </a:r>
            <a:r>
              <a:rPr lang="el-GR" sz="2000" dirty="0" err="1" smtClean="0">
                <a:ea typeface="Times New Roman" pitchFamily="18" charset="0"/>
                <a:cs typeface="Arial" pitchFamily="34" charset="0"/>
              </a:rPr>
              <a:t>ραμποτέζα</a:t>
            </a:r>
            <a:r>
              <a:rPr lang="el-GR" sz="2000" dirty="0" smtClean="0">
                <a:ea typeface="Times New Roman" pitchFamily="18" charset="0"/>
                <a:cs typeface="Arial" pitchFamily="34" charset="0"/>
              </a:rPr>
              <a:t> </a:t>
            </a:r>
          </a:p>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((Α) πλάνισμα- γώνιασμα, (Β και Γ) μορφές – προφίλ</a:t>
            </a:r>
            <a:r>
              <a:rPr lang="el-GR" sz="2000" dirty="0" smtClean="0">
                <a:ea typeface="Times New Roman" pitchFamily="18" charset="0"/>
                <a:cs typeface="Arial" pitchFamily="34" charset="0"/>
              </a:rPr>
              <a:t>)</a:t>
            </a:r>
            <a:endParaRPr kumimoji="0" lang="el-GR" sz="2000" b="0" u="none" strike="noStrike" cap="none" normalizeH="0" baseline="0" dirty="0" smtClean="0">
              <a:ln>
                <a:noFill/>
              </a:ln>
              <a:solidFill>
                <a:schemeClr val="tx1"/>
              </a:solidFill>
              <a:effectLst/>
              <a:cs typeface="Arial" pitchFamily="34" charset="0"/>
            </a:endParaRPr>
          </a:p>
        </p:txBody>
      </p:sp>
      <p:sp>
        <p:nvSpPr>
          <p:cNvPr id="85" name="84 - Ορθογώνιο"/>
          <p:cNvSpPr/>
          <p:nvPr/>
        </p:nvSpPr>
        <p:spPr>
          <a:xfrm>
            <a:off x="422069" y="5108034"/>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86" name="85 - TextBox"/>
          <p:cNvSpPr txBox="1"/>
          <p:nvPr/>
        </p:nvSpPr>
        <p:spPr>
          <a:xfrm flipH="1">
            <a:off x="1088468" y="3187302"/>
            <a:ext cx="518159" cy="369332"/>
          </a:xfrm>
          <a:prstGeom prst="rect">
            <a:avLst/>
          </a:prstGeom>
          <a:noFill/>
        </p:spPr>
        <p:txBody>
          <a:bodyPr wrap="square" rtlCol="0">
            <a:spAutoFit/>
          </a:bodyPr>
          <a:lstStyle/>
          <a:p>
            <a:pPr algn="ctr"/>
            <a:r>
              <a:rPr lang="el-GR" b="1" dirty="0" smtClean="0"/>
              <a:t>Α</a:t>
            </a:r>
            <a:endParaRPr lang="el-GR" b="1" dirty="0"/>
          </a:p>
        </p:txBody>
      </p:sp>
      <p:sp>
        <p:nvSpPr>
          <p:cNvPr id="87" name="86 - TextBox"/>
          <p:cNvSpPr txBox="1"/>
          <p:nvPr/>
        </p:nvSpPr>
        <p:spPr>
          <a:xfrm flipH="1">
            <a:off x="2903620" y="3173655"/>
            <a:ext cx="518159" cy="369332"/>
          </a:xfrm>
          <a:prstGeom prst="rect">
            <a:avLst/>
          </a:prstGeom>
          <a:noFill/>
        </p:spPr>
        <p:txBody>
          <a:bodyPr wrap="square" rtlCol="0">
            <a:spAutoFit/>
          </a:bodyPr>
          <a:lstStyle/>
          <a:p>
            <a:pPr algn="ctr"/>
            <a:r>
              <a:rPr lang="el-GR" b="1" dirty="0" smtClean="0"/>
              <a:t>Β</a:t>
            </a:r>
            <a:endParaRPr lang="el-GR" b="1" dirty="0"/>
          </a:p>
        </p:txBody>
      </p:sp>
      <p:sp>
        <p:nvSpPr>
          <p:cNvPr id="88" name="87 - TextBox"/>
          <p:cNvSpPr txBox="1"/>
          <p:nvPr/>
        </p:nvSpPr>
        <p:spPr>
          <a:xfrm flipH="1">
            <a:off x="4800658" y="3173656"/>
            <a:ext cx="518159"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a:picLocks noChangeAspect="1" noChangeArrowheads="1"/>
          </p:cNvPicPr>
          <p:nvPr/>
        </p:nvPicPr>
        <p:blipFill>
          <a:blip r:embed="rId3" cstate="print"/>
          <a:srcRect l="10645" t="17616" r="38849" b="15784"/>
          <a:stretch>
            <a:fillRect/>
          </a:stretch>
        </p:blipFill>
        <p:spPr bwMode="auto">
          <a:xfrm>
            <a:off x="7067680" y="3369876"/>
            <a:ext cx="3236019" cy="2416773"/>
          </a:xfrm>
          <a:prstGeom prst="rect">
            <a:avLst/>
          </a:prstGeom>
          <a:noFill/>
          <a:ln w="9525">
            <a:solidFill>
              <a:schemeClr val="tx1"/>
            </a:solidFill>
            <a:miter lim="800000"/>
            <a:headEnd/>
            <a:tailEnd/>
          </a:ln>
        </p:spPr>
      </p:pic>
      <p:pic>
        <p:nvPicPr>
          <p:cNvPr id="3" name="1 - Εικόνα" descr="http://www.weinig.com/typo3temp/pics/img_90_Tisch_zu_Anschlag_6428a51ce4.jpg"/>
          <p:cNvPicPr>
            <a:picLocks noChangeAspect="1" noChangeArrowheads="1"/>
          </p:cNvPicPr>
          <p:nvPr/>
        </p:nvPicPr>
        <p:blipFill>
          <a:blip r:embed="rId4" cstate="print"/>
          <a:srcRect/>
          <a:stretch>
            <a:fillRect/>
          </a:stretch>
        </p:blipFill>
        <p:spPr bwMode="auto">
          <a:xfrm>
            <a:off x="641444" y="3319740"/>
            <a:ext cx="3289112" cy="2453264"/>
          </a:xfrm>
          <a:prstGeom prst="rect">
            <a:avLst/>
          </a:prstGeom>
          <a:noFill/>
          <a:ln w="9525">
            <a:solidFill>
              <a:schemeClr val="tx1"/>
            </a:solidFill>
            <a:miter lim="800000"/>
            <a:headEnd/>
            <a:tailEnd/>
          </a:ln>
        </p:spPr>
      </p:pic>
      <p:pic>
        <p:nvPicPr>
          <p:cNvPr id="4" name="Picture 4" descr="Αποτέλεσμα εικόνας για moulder cutter heads"/>
          <p:cNvPicPr>
            <a:picLocks noChangeAspect="1" noChangeArrowheads="1"/>
          </p:cNvPicPr>
          <p:nvPr/>
        </p:nvPicPr>
        <p:blipFill>
          <a:blip r:embed="rId5" cstate="print"/>
          <a:srcRect l="4476" r="9573"/>
          <a:stretch>
            <a:fillRect/>
          </a:stretch>
        </p:blipFill>
        <p:spPr bwMode="auto">
          <a:xfrm>
            <a:off x="4172287" y="3589361"/>
            <a:ext cx="1186033" cy="1379904"/>
          </a:xfrm>
          <a:prstGeom prst="rect">
            <a:avLst/>
          </a:prstGeom>
          <a:noFill/>
        </p:spPr>
      </p:pic>
      <p:sp>
        <p:nvSpPr>
          <p:cNvPr id="5" name="4 - Ορθογώνιο"/>
          <p:cNvSpPr/>
          <p:nvPr/>
        </p:nvSpPr>
        <p:spPr>
          <a:xfrm>
            <a:off x="4085771" y="4937691"/>
            <a:ext cx="1919243" cy="738664"/>
          </a:xfrm>
          <a:prstGeom prst="rect">
            <a:avLst/>
          </a:prstGeom>
        </p:spPr>
        <p:txBody>
          <a:bodyPr wrap="square">
            <a:spAutoFit/>
          </a:bodyPr>
          <a:lstStyle/>
          <a:p>
            <a:r>
              <a:rPr lang="el-GR" sz="1400" dirty="0" smtClean="0"/>
              <a:t>ΠΗΓΗ: </a:t>
            </a:r>
            <a:r>
              <a:rPr lang="en-US" sz="1400" dirty="0" smtClean="0"/>
              <a:t>http://www.advancedmachinery.co.uk</a:t>
            </a:r>
            <a:endParaRPr lang="el-GR" sz="1400" dirty="0"/>
          </a:p>
        </p:txBody>
      </p:sp>
      <p:sp>
        <p:nvSpPr>
          <p:cNvPr id="6" name="5 - Ορθογώνιο"/>
          <p:cNvSpPr/>
          <p:nvPr/>
        </p:nvSpPr>
        <p:spPr>
          <a:xfrm>
            <a:off x="10522423" y="5259063"/>
            <a:ext cx="1396621" cy="738664"/>
          </a:xfrm>
          <a:prstGeom prst="rect">
            <a:avLst/>
          </a:prstGeom>
        </p:spPr>
        <p:txBody>
          <a:bodyPr wrap="square">
            <a:spAutoFit/>
          </a:bodyPr>
          <a:lstStyle/>
          <a:p>
            <a:r>
              <a:rPr lang="el-GR" sz="1400" dirty="0" smtClean="0"/>
              <a:t>ΠΗΓΗ: </a:t>
            </a:r>
            <a:r>
              <a:rPr lang="en-US" sz="1400" dirty="0" smtClean="0"/>
              <a:t>https://mywoodcutters.com</a:t>
            </a:r>
            <a:endParaRPr lang="el-GR" sz="1400" dirty="0"/>
          </a:p>
        </p:txBody>
      </p:sp>
      <p:pic>
        <p:nvPicPr>
          <p:cNvPr id="7" name="Picture 7"/>
          <p:cNvPicPr>
            <a:picLocks noChangeAspect="1" noChangeArrowheads="1"/>
          </p:cNvPicPr>
          <p:nvPr/>
        </p:nvPicPr>
        <p:blipFill>
          <a:blip r:embed="rId6" cstate="print"/>
          <a:srcRect l="22500" t="38001" r="63542" b="43050"/>
          <a:stretch>
            <a:fillRect/>
          </a:stretch>
        </p:blipFill>
        <p:spPr bwMode="auto">
          <a:xfrm>
            <a:off x="10510948" y="3712210"/>
            <a:ext cx="1681052" cy="1466318"/>
          </a:xfrm>
          <a:prstGeom prst="rect">
            <a:avLst/>
          </a:prstGeom>
          <a:noFill/>
          <a:ln w="9525">
            <a:noFill/>
            <a:miter lim="800000"/>
            <a:headEnd/>
            <a:tailEnd/>
          </a:ln>
        </p:spPr>
      </p:pic>
      <p:sp>
        <p:nvSpPr>
          <p:cNvPr id="62465" name="Rectangle 1"/>
          <p:cNvSpPr>
            <a:spLocks noChangeArrowheads="1"/>
          </p:cNvSpPr>
          <p:nvPr/>
        </p:nvSpPr>
        <p:spPr bwMode="auto">
          <a:xfrm>
            <a:off x="341194" y="1467681"/>
            <a:ext cx="11054687"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τις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ραμποτέζες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μπορούμε γρήγορα και με ακρίβεια να πλανίσουμε ξύλα (Α) </a:t>
            </a:r>
            <a:r>
              <a:rPr lang="el-GR" sz="2000" dirty="0" smtClean="0">
                <a:ea typeface="Times New Roman" pitchFamily="18" charset="0"/>
                <a:cs typeface="Arial" pitchFamily="34" charset="0"/>
              </a:rPr>
              <a:t>ή να δημιουργήσουμε διατομές με προφίλ (Γ). Στην πρώτη περίπτωση χρησιμοποιούμε κεφαλές κατεργασίας με ευθύγραμμα μαχαίρια (Β), ενώ στη δεύτερη μαχαίρια με προφίλ (Δ). </a:t>
            </a:r>
            <a:endParaRPr kumimoji="0" lang="el-GR" sz="3200" i="0" u="none" strike="noStrike" cap="none" normalizeH="0" baseline="0" dirty="0" smtClean="0">
              <a:ln>
                <a:noFill/>
              </a:ln>
              <a:solidFill>
                <a:schemeClr val="tx1"/>
              </a:solidFill>
              <a:effectLst/>
              <a:cs typeface="Arial" pitchFamily="34" charset="0"/>
            </a:endParaRPr>
          </a:p>
        </p:txBody>
      </p:sp>
      <p:sp>
        <p:nvSpPr>
          <p:cNvPr id="9"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Ραμποτέζα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0"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1" name="10 - Ορθογώνιο"/>
          <p:cNvSpPr/>
          <p:nvPr/>
        </p:nvSpPr>
        <p:spPr>
          <a:xfrm>
            <a:off x="4994136"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81" name="80 - Ορθογώνιο"/>
          <p:cNvSpPr/>
          <p:nvPr/>
        </p:nvSpPr>
        <p:spPr>
          <a:xfrm>
            <a:off x="7069976" y="5790007"/>
            <a:ext cx="1297150" cy="307777"/>
          </a:xfrm>
          <a:prstGeom prst="rect">
            <a:avLst/>
          </a:prstGeom>
        </p:spPr>
        <p:txBody>
          <a:bodyPr wrap="none">
            <a:spAutoFit/>
          </a:bodyPr>
          <a:lstStyle/>
          <a:p>
            <a:r>
              <a:rPr lang="el-GR" sz="1400" dirty="0" smtClean="0"/>
              <a:t>ΠΗΓΗ: </a:t>
            </a:r>
            <a:r>
              <a:rPr lang="en-US" sz="1400" dirty="0" smtClean="0"/>
              <a:t>WEINIG</a:t>
            </a:r>
            <a:endParaRPr lang="el-GR" sz="1400" dirty="0"/>
          </a:p>
        </p:txBody>
      </p:sp>
      <p:sp>
        <p:nvSpPr>
          <p:cNvPr id="82" name="81 - Ορθογώνιο"/>
          <p:cNvSpPr/>
          <p:nvPr/>
        </p:nvSpPr>
        <p:spPr>
          <a:xfrm>
            <a:off x="614584" y="5776358"/>
            <a:ext cx="1297150" cy="307777"/>
          </a:xfrm>
          <a:prstGeom prst="rect">
            <a:avLst/>
          </a:prstGeom>
        </p:spPr>
        <p:txBody>
          <a:bodyPr wrap="none">
            <a:spAutoFit/>
          </a:bodyPr>
          <a:lstStyle/>
          <a:p>
            <a:r>
              <a:rPr lang="el-GR" sz="1400" dirty="0" smtClean="0"/>
              <a:t>ΠΗΓΗ: </a:t>
            </a:r>
            <a:r>
              <a:rPr lang="en-US" sz="1400" dirty="0" smtClean="0"/>
              <a:t>WEINIG</a:t>
            </a:r>
            <a:endParaRPr lang="el-GR" sz="1400" dirty="0"/>
          </a:p>
        </p:txBody>
      </p:sp>
      <p:sp>
        <p:nvSpPr>
          <p:cNvPr id="83" name="82 - TextBox"/>
          <p:cNvSpPr txBox="1"/>
          <p:nvPr/>
        </p:nvSpPr>
        <p:spPr>
          <a:xfrm flipH="1">
            <a:off x="1975573" y="2941642"/>
            <a:ext cx="518159" cy="369332"/>
          </a:xfrm>
          <a:prstGeom prst="rect">
            <a:avLst/>
          </a:prstGeom>
          <a:noFill/>
        </p:spPr>
        <p:txBody>
          <a:bodyPr wrap="square" rtlCol="0">
            <a:spAutoFit/>
          </a:bodyPr>
          <a:lstStyle/>
          <a:p>
            <a:pPr algn="ctr"/>
            <a:r>
              <a:rPr lang="el-GR" b="1" dirty="0" smtClean="0"/>
              <a:t>Α</a:t>
            </a:r>
            <a:endParaRPr lang="el-GR" b="1" dirty="0"/>
          </a:p>
        </p:txBody>
      </p:sp>
      <p:sp>
        <p:nvSpPr>
          <p:cNvPr id="84" name="83 - TextBox"/>
          <p:cNvSpPr txBox="1"/>
          <p:nvPr/>
        </p:nvSpPr>
        <p:spPr>
          <a:xfrm flipH="1">
            <a:off x="4500408" y="3173655"/>
            <a:ext cx="518159" cy="369332"/>
          </a:xfrm>
          <a:prstGeom prst="rect">
            <a:avLst/>
          </a:prstGeom>
          <a:noFill/>
        </p:spPr>
        <p:txBody>
          <a:bodyPr wrap="square" rtlCol="0">
            <a:spAutoFit/>
          </a:bodyPr>
          <a:lstStyle/>
          <a:p>
            <a:pPr algn="ctr"/>
            <a:r>
              <a:rPr lang="el-GR" b="1" dirty="0" smtClean="0"/>
              <a:t>Β</a:t>
            </a:r>
            <a:endParaRPr lang="el-GR" b="1" dirty="0"/>
          </a:p>
        </p:txBody>
      </p:sp>
      <p:sp>
        <p:nvSpPr>
          <p:cNvPr id="85" name="84 - TextBox"/>
          <p:cNvSpPr txBox="1"/>
          <p:nvPr/>
        </p:nvSpPr>
        <p:spPr>
          <a:xfrm flipH="1">
            <a:off x="8335428" y="2914348"/>
            <a:ext cx="518159" cy="369332"/>
          </a:xfrm>
          <a:prstGeom prst="rect">
            <a:avLst/>
          </a:prstGeom>
          <a:noFill/>
        </p:spPr>
        <p:txBody>
          <a:bodyPr wrap="square" rtlCol="0">
            <a:spAutoFit/>
          </a:bodyPr>
          <a:lstStyle/>
          <a:p>
            <a:pPr algn="ctr"/>
            <a:r>
              <a:rPr lang="el-GR" b="1" dirty="0" smtClean="0"/>
              <a:t>Γ</a:t>
            </a:r>
            <a:endParaRPr lang="el-GR" b="1" dirty="0"/>
          </a:p>
        </p:txBody>
      </p:sp>
      <p:sp>
        <p:nvSpPr>
          <p:cNvPr id="86" name="85 - TextBox"/>
          <p:cNvSpPr txBox="1"/>
          <p:nvPr/>
        </p:nvSpPr>
        <p:spPr>
          <a:xfrm flipH="1">
            <a:off x="11024037" y="3228247"/>
            <a:ext cx="518159" cy="369332"/>
          </a:xfrm>
          <a:prstGeom prst="rect">
            <a:avLst/>
          </a:prstGeom>
          <a:noFill/>
        </p:spPr>
        <p:txBody>
          <a:bodyPr wrap="square" rtlCol="0">
            <a:spAutoFit/>
          </a:bodyPr>
          <a:lstStyle/>
          <a:p>
            <a:pPr algn="ctr"/>
            <a:r>
              <a:rPr lang="el-GR" b="1" dirty="0" smtClean="0"/>
              <a:t>Δ</a:t>
            </a:r>
            <a:endParaRPr lang="el-GR" b="1" dirty="0"/>
          </a:p>
        </p:txBody>
      </p:sp>
      <p:sp>
        <p:nvSpPr>
          <p:cNvPr id="87" name="Rectangle 16"/>
          <p:cNvSpPr>
            <a:spLocks noChangeArrowheads="1"/>
          </p:cNvSpPr>
          <p:nvPr/>
        </p:nvSpPr>
        <p:spPr bwMode="auto">
          <a:xfrm>
            <a:off x="655093" y="6150114"/>
            <a:ext cx="1056336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Κατεργασίες με </a:t>
            </a:r>
            <a:r>
              <a:rPr lang="el-GR" sz="2000" dirty="0" err="1" smtClean="0">
                <a:ea typeface="Times New Roman" pitchFamily="18" charset="0"/>
                <a:cs typeface="Arial" pitchFamily="34" charset="0"/>
              </a:rPr>
              <a:t>ραμποτέζα</a:t>
            </a:r>
            <a:r>
              <a:rPr lang="el-GR" sz="2000" dirty="0" smtClean="0">
                <a:ea typeface="Times New Roman" pitchFamily="18" charset="0"/>
                <a:cs typeface="Arial" pitchFamily="34" charset="0"/>
              </a:rPr>
              <a:t>. Πλάνισμα- γώνιασμα (Α) με την αντίστοιχη κεφαλή (Β</a:t>
            </a:r>
            <a:r>
              <a:rPr lang="el-GR" sz="2000" dirty="0" smtClean="0">
                <a:ea typeface="Times New Roman" pitchFamily="18" charset="0"/>
                <a:cs typeface="Arial" pitchFamily="34" charset="0"/>
              </a:rPr>
              <a:t>) </a:t>
            </a:r>
            <a:r>
              <a:rPr lang="el-GR" sz="2000" dirty="0" smtClean="0">
                <a:ea typeface="Times New Roman" pitchFamily="18" charset="0"/>
                <a:cs typeface="Arial" pitchFamily="34" charset="0"/>
              </a:rPr>
              <a:t>και δημιουργία προφίλ (Γ) με την αντίστοιχη κεφαλή (Δ</a:t>
            </a:r>
            <a:r>
              <a:rPr lang="el-GR" sz="2000" dirty="0" smtClean="0">
                <a:ea typeface="Times New Roman" pitchFamily="18" charset="0"/>
                <a:cs typeface="Arial" pitchFamily="34" charset="0"/>
              </a:rPr>
              <a:t>)</a:t>
            </a:r>
            <a:endParaRPr kumimoji="0" lang="el-GR" sz="20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Πλάνισμα ξύλου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69634" name="Group 2"/>
          <p:cNvGrpSpPr>
            <a:grpSpLocks noChangeAspect="1"/>
          </p:cNvGrpSpPr>
          <p:nvPr/>
        </p:nvGrpSpPr>
        <p:grpSpPr bwMode="auto">
          <a:xfrm>
            <a:off x="4563991" y="1616574"/>
            <a:ext cx="7022959" cy="4539229"/>
            <a:chOff x="1161" y="1820"/>
            <a:chExt cx="9720" cy="6284"/>
          </a:xfrm>
        </p:grpSpPr>
        <p:sp>
          <p:nvSpPr>
            <p:cNvPr id="69635" name="Rectangle 3"/>
            <p:cNvSpPr>
              <a:spLocks noChangeAspect="1" noChangeArrowheads="1"/>
            </p:cNvSpPr>
            <p:nvPr/>
          </p:nvSpPr>
          <p:spPr bwMode="auto">
            <a:xfrm>
              <a:off x="1161" y="1820"/>
              <a:ext cx="9540" cy="628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500"/>
            </a:p>
          </p:txBody>
        </p:sp>
        <p:grpSp>
          <p:nvGrpSpPr>
            <p:cNvPr id="69636" name="Group 4"/>
            <p:cNvGrpSpPr>
              <a:grpSpLocks noChangeAspect="1"/>
            </p:cNvGrpSpPr>
            <p:nvPr/>
          </p:nvGrpSpPr>
          <p:grpSpPr bwMode="auto">
            <a:xfrm>
              <a:off x="1161" y="2100"/>
              <a:ext cx="9720" cy="5644"/>
              <a:chOff x="1161" y="2100"/>
              <a:chExt cx="9720" cy="5644"/>
            </a:xfrm>
          </p:grpSpPr>
          <p:grpSp>
            <p:nvGrpSpPr>
              <p:cNvPr id="69637" name="Group 5"/>
              <p:cNvGrpSpPr>
                <a:grpSpLocks noChangeAspect="1"/>
              </p:cNvGrpSpPr>
              <p:nvPr/>
            </p:nvGrpSpPr>
            <p:grpSpPr bwMode="auto">
              <a:xfrm>
                <a:off x="2220" y="2100"/>
                <a:ext cx="8305" cy="2160"/>
                <a:chOff x="2220" y="7204"/>
                <a:chExt cx="8305" cy="2160"/>
              </a:xfrm>
            </p:grpSpPr>
            <p:grpSp>
              <p:nvGrpSpPr>
                <p:cNvPr id="69638" name="Group 6"/>
                <p:cNvGrpSpPr>
                  <a:grpSpLocks noChangeAspect="1"/>
                </p:cNvGrpSpPr>
                <p:nvPr/>
              </p:nvGrpSpPr>
              <p:grpSpPr bwMode="auto">
                <a:xfrm>
                  <a:off x="2241" y="7204"/>
                  <a:ext cx="8280" cy="2160"/>
                  <a:chOff x="261" y="1084"/>
                  <a:chExt cx="9000" cy="6120"/>
                </a:xfrm>
              </p:grpSpPr>
              <p:sp>
                <p:nvSpPr>
                  <p:cNvPr id="69639" name="Line 7"/>
                  <p:cNvSpPr>
                    <a:spLocks noChangeAspect="1" noChangeShapeType="1"/>
                  </p:cNvSpPr>
                  <p:nvPr/>
                </p:nvSpPr>
                <p:spPr bwMode="auto">
                  <a:xfrm>
                    <a:off x="261" y="4324"/>
                    <a:ext cx="0" cy="28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40" name="Line 8"/>
                  <p:cNvSpPr>
                    <a:spLocks noChangeAspect="1" noChangeShapeType="1"/>
                  </p:cNvSpPr>
                  <p:nvPr/>
                </p:nvSpPr>
                <p:spPr bwMode="auto">
                  <a:xfrm>
                    <a:off x="8361" y="4324"/>
                    <a:ext cx="0" cy="28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41" name="Line 9"/>
                  <p:cNvSpPr>
                    <a:spLocks noChangeAspect="1" noChangeShapeType="1"/>
                  </p:cNvSpPr>
                  <p:nvPr/>
                </p:nvSpPr>
                <p:spPr bwMode="auto">
                  <a:xfrm>
                    <a:off x="261" y="7204"/>
                    <a:ext cx="81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nvGrpSpPr>
                  <p:cNvPr id="69642" name="Group 10"/>
                  <p:cNvGrpSpPr>
                    <a:grpSpLocks noChangeAspect="1"/>
                  </p:cNvGrpSpPr>
                  <p:nvPr/>
                </p:nvGrpSpPr>
                <p:grpSpPr bwMode="auto">
                  <a:xfrm>
                    <a:off x="261" y="1084"/>
                    <a:ext cx="9000" cy="3780"/>
                    <a:chOff x="261" y="1084"/>
                    <a:chExt cx="9000" cy="3780"/>
                  </a:xfrm>
                </p:grpSpPr>
                <p:grpSp>
                  <p:nvGrpSpPr>
                    <p:cNvPr id="69643" name="Group 11"/>
                    <p:cNvGrpSpPr>
                      <a:grpSpLocks noChangeAspect="1"/>
                    </p:cNvGrpSpPr>
                    <p:nvPr/>
                  </p:nvGrpSpPr>
                  <p:grpSpPr bwMode="auto">
                    <a:xfrm>
                      <a:off x="261" y="4324"/>
                      <a:ext cx="8100" cy="540"/>
                      <a:chOff x="2241" y="4324"/>
                      <a:chExt cx="8100" cy="540"/>
                    </a:xfrm>
                  </p:grpSpPr>
                  <p:grpSp>
                    <p:nvGrpSpPr>
                      <p:cNvPr id="69644" name="Group 12"/>
                      <p:cNvGrpSpPr>
                        <a:grpSpLocks noChangeAspect="1"/>
                      </p:cNvGrpSpPr>
                      <p:nvPr/>
                    </p:nvGrpSpPr>
                    <p:grpSpPr bwMode="auto">
                      <a:xfrm>
                        <a:off x="4041" y="4324"/>
                        <a:ext cx="2700" cy="360"/>
                        <a:chOff x="4041" y="4324"/>
                        <a:chExt cx="2700" cy="360"/>
                      </a:xfrm>
                    </p:grpSpPr>
                    <p:grpSp>
                      <p:nvGrpSpPr>
                        <p:cNvPr id="69645" name="Group 13"/>
                        <p:cNvGrpSpPr>
                          <a:grpSpLocks noChangeAspect="1"/>
                        </p:cNvGrpSpPr>
                        <p:nvPr/>
                      </p:nvGrpSpPr>
                      <p:grpSpPr bwMode="auto">
                        <a:xfrm>
                          <a:off x="4041" y="4324"/>
                          <a:ext cx="540" cy="360"/>
                          <a:chOff x="3141" y="3244"/>
                          <a:chExt cx="360" cy="180"/>
                        </a:xfrm>
                      </p:grpSpPr>
                      <p:sp>
                        <p:nvSpPr>
                          <p:cNvPr id="69646" name="Arc 14"/>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47" name="Arc 15"/>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48" name="Group 16"/>
                        <p:cNvGrpSpPr>
                          <a:grpSpLocks noChangeAspect="1"/>
                        </p:cNvGrpSpPr>
                        <p:nvPr/>
                      </p:nvGrpSpPr>
                      <p:grpSpPr bwMode="auto">
                        <a:xfrm>
                          <a:off x="4581" y="4324"/>
                          <a:ext cx="540" cy="360"/>
                          <a:chOff x="3141" y="3244"/>
                          <a:chExt cx="360" cy="180"/>
                        </a:xfrm>
                      </p:grpSpPr>
                      <p:sp>
                        <p:nvSpPr>
                          <p:cNvPr id="69649" name="Arc 17"/>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50" name="Arc 18"/>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51" name="Group 19"/>
                        <p:cNvGrpSpPr>
                          <a:grpSpLocks noChangeAspect="1"/>
                        </p:cNvGrpSpPr>
                        <p:nvPr/>
                      </p:nvGrpSpPr>
                      <p:grpSpPr bwMode="auto">
                        <a:xfrm>
                          <a:off x="5121" y="4324"/>
                          <a:ext cx="540" cy="360"/>
                          <a:chOff x="3141" y="3244"/>
                          <a:chExt cx="360" cy="180"/>
                        </a:xfrm>
                      </p:grpSpPr>
                      <p:sp>
                        <p:nvSpPr>
                          <p:cNvPr id="69652" name="Arc 20"/>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53" name="Arc 21"/>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54" name="Group 22"/>
                        <p:cNvGrpSpPr>
                          <a:grpSpLocks noChangeAspect="1"/>
                        </p:cNvGrpSpPr>
                        <p:nvPr/>
                      </p:nvGrpSpPr>
                      <p:grpSpPr bwMode="auto">
                        <a:xfrm>
                          <a:off x="5661" y="4324"/>
                          <a:ext cx="540" cy="360"/>
                          <a:chOff x="3141" y="3244"/>
                          <a:chExt cx="360" cy="180"/>
                        </a:xfrm>
                      </p:grpSpPr>
                      <p:sp>
                        <p:nvSpPr>
                          <p:cNvPr id="69655" name="Arc 23"/>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56" name="Arc 24"/>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57" name="Group 25"/>
                        <p:cNvGrpSpPr>
                          <a:grpSpLocks noChangeAspect="1"/>
                        </p:cNvGrpSpPr>
                        <p:nvPr/>
                      </p:nvGrpSpPr>
                      <p:grpSpPr bwMode="auto">
                        <a:xfrm>
                          <a:off x="6201" y="4324"/>
                          <a:ext cx="540" cy="360"/>
                          <a:chOff x="3141" y="3244"/>
                          <a:chExt cx="360" cy="180"/>
                        </a:xfrm>
                      </p:grpSpPr>
                      <p:sp>
                        <p:nvSpPr>
                          <p:cNvPr id="69658" name="Arc 26"/>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59" name="Arc 27"/>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nvGrpSpPr>
                      <p:cNvPr id="69660" name="Group 28"/>
                      <p:cNvGrpSpPr>
                        <a:grpSpLocks noChangeAspect="1"/>
                      </p:cNvGrpSpPr>
                      <p:nvPr/>
                    </p:nvGrpSpPr>
                    <p:grpSpPr bwMode="auto">
                      <a:xfrm>
                        <a:off x="6741" y="4324"/>
                        <a:ext cx="3600" cy="540"/>
                        <a:chOff x="6741" y="4324"/>
                        <a:chExt cx="3600" cy="540"/>
                      </a:xfrm>
                    </p:grpSpPr>
                    <p:grpSp>
                      <p:nvGrpSpPr>
                        <p:cNvPr id="69661" name="Group 29"/>
                        <p:cNvGrpSpPr>
                          <a:grpSpLocks noChangeAspect="1"/>
                        </p:cNvGrpSpPr>
                        <p:nvPr/>
                      </p:nvGrpSpPr>
                      <p:grpSpPr bwMode="auto">
                        <a:xfrm>
                          <a:off x="6741" y="4324"/>
                          <a:ext cx="720" cy="540"/>
                          <a:chOff x="3141" y="3244"/>
                          <a:chExt cx="360" cy="180"/>
                        </a:xfrm>
                      </p:grpSpPr>
                      <p:sp>
                        <p:nvSpPr>
                          <p:cNvPr id="69662" name="Arc 30"/>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63" name="Arc 31"/>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64" name="Group 32"/>
                        <p:cNvGrpSpPr>
                          <a:grpSpLocks noChangeAspect="1"/>
                        </p:cNvGrpSpPr>
                        <p:nvPr/>
                      </p:nvGrpSpPr>
                      <p:grpSpPr bwMode="auto">
                        <a:xfrm>
                          <a:off x="7461" y="4324"/>
                          <a:ext cx="720" cy="540"/>
                          <a:chOff x="3141" y="3244"/>
                          <a:chExt cx="360" cy="180"/>
                        </a:xfrm>
                      </p:grpSpPr>
                      <p:sp>
                        <p:nvSpPr>
                          <p:cNvPr id="69665" name="Arc 33"/>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66" name="Arc 34"/>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67" name="Group 35"/>
                        <p:cNvGrpSpPr>
                          <a:grpSpLocks noChangeAspect="1"/>
                        </p:cNvGrpSpPr>
                        <p:nvPr/>
                      </p:nvGrpSpPr>
                      <p:grpSpPr bwMode="auto">
                        <a:xfrm>
                          <a:off x="8181" y="4324"/>
                          <a:ext cx="720" cy="540"/>
                          <a:chOff x="3141" y="3244"/>
                          <a:chExt cx="360" cy="180"/>
                        </a:xfrm>
                      </p:grpSpPr>
                      <p:sp>
                        <p:nvSpPr>
                          <p:cNvPr id="69668" name="Arc 36"/>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69" name="Arc 37"/>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70" name="Group 38"/>
                        <p:cNvGrpSpPr>
                          <a:grpSpLocks noChangeAspect="1"/>
                        </p:cNvGrpSpPr>
                        <p:nvPr/>
                      </p:nvGrpSpPr>
                      <p:grpSpPr bwMode="auto">
                        <a:xfrm>
                          <a:off x="8901" y="4324"/>
                          <a:ext cx="720" cy="540"/>
                          <a:chOff x="3141" y="3244"/>
                          <a:chExt cx="360" cy="180"/>
                        </a:xfrm>
                      </p:grpSpPr>
                      <p:sp>
                        <p:nvSpPr>
                          <p:cNvPr id="69671" name="Arc 39"/>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72" name="Arc 40"/>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73" name="Group 41"/>
                        <p:cNvGrpSpPr>
                          <a:grpSpLocks noChangeAspect="1"/>
                        </p:cNvGrpSpPr>
                        <p:nvPr/>
                      </p:nvGrpSpPr>
                      <p:grpSpPr bwMode="auto">
                        <a:xfrm>
                          <a:off x="9621" y="4324"/>
                          <a:ext cx="720" cy="540"/>
                          <a:chOff x="3141" y="3244"/>
                          <a:chExt cx="360" cy="180"/>
                        </a:xfrm>
                      </p:grpSpPr>
                      <p:sp>
                        <p:nvSpPr>
                          <p:cNvPr id="69674" name="Arc 42"/>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75" name="Arc 43"/>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nvGrpSpPr>
                      <p:cNvPr id="69676" name="Group 44"/>
                      <p:cNvGrpSpPr>
                        <a:grpSpLocks noChangeAspect="1"/>
                      </p:cNvGrpSpPr>
                      <p:nvPr/>
                    </p:nvGrpSpPr>
                    <p:grpSpPr bwMode="auto">
                      <a:xfrm>
                        <a:off x="2241" y="4324"/>
                        <a:ext cx="1800" cy="180"/>
                        <a:chOff x="2241" y="4324"/>
                        <a:chExt cx="1800" cy="180"/>
                      </a:xfrm>
                    </p:grpSpPr>
                    <p:grpSp>
                      <p:nvGrpSpPr>
                        <p:cNvPr id="69677" name="Group 45"/>
                        <p:cNvGrpSpPr>
                          <a:grpSpLocks noChangeAspect="1"/>
                        </p:cNvGrpSpPr>
                        <p:nvPr/>
                      </p:nvGrpSpPr>
                      <p:grpSpPr bwMode="auto">
                        <a:xfrm>
                          <a:off x="2601" y="4324"/>
                          <a:ext cx="360" cy="180"/>
                          <a:chOff x="3141" y="3244"/>
                          <a:chExt cx="360" cy="180"/>
                        </a:xfrm>
                      </p:grpSpPr>
                      <p:sp>
                        <p:nvSpPr>
                          <p:cNvPr id="69678" name="Arc 46"/>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79" name="Arc 47"/>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80" name="Group 48"/>
                        <p:cNvGrpSpPr>
                          <a:grpSpLocks noChangeAspect="1"/>
                        </p:cNvGrpSpPr>
                        <p:nvPr/>
                      </p:nvGrpSpPr>
                      <p:grpSpPr bwMode="auto">
                        <a:xfrm>
                          <a:off x="2961" y="4324"/>
                          <a:ext cx="360" cy="180"/>
                          <a:chOff x="3141" y="3244"/>
                          <a:chExt cx="360" cy="180"/>
                        </a:xfrm>
                      </p:grpSpPr>
                      <p:sp>
                        <p:nvSpPr>
                          <p:cNvPr id="69681" name="Arc 49"/>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82" name="Arc 50"/>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83" name="Group 51"/>
                        <p:cNvGrpSpPr>
                          <a:grpSpLocks noChangeAspect="1"/>
                        </p:cNvGrpSpPr>
                        <p:nvPr/>
                      </p:nvGrpSpPr>
                      <p:grpSpPr bwMode="auto">
                        <a:xfrm>
                          <a:off x="3321" y="4324"/>
                          <a:ext cx="360" cy="180"/>
                          <a:chOff x="3141" y="3244"/>
                          <a:chExt cx="360" cy="180"/>
                        </a:xfrm>
                      </p:grpSpPr>
                      <p:sp>
                        <p:nvSpPr>
                          <p:cNvPr id="69684" name="Arc 52"/>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85" name="Arc 53"/>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86" name="Group 54"/>
                        <p:cNvGrpSpPr>
                          <a:grpSpLocks noChangeAspect="1"/>
                        </p:cNvGrpSpPr>
                        <p:nvPr/>
                      </p:nvGrpSpPr>
                      <p:grpSpPr bwMode="auto">
                        <a:xfrm>
                          <a:off x="3681" y="4324"/>
                          <a:ext cx="360" cy="180"/>
                          <a:chOff x="3141" y="3244"/>
                          <a:chExt cx="360" cy="180"/>
                        </a:xfrm>
                      </p:grpSpPr>
                      <p:sp>
                        <p:nvSpPr>
                          <p:cNvPr id="69687" name="Arc 55"/>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88" name="Arc 56"/>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89" name="Group 57"/>
                        <p:cNvGrpSpPr>
                          <a:grpSpLocks noChangeAspect="1"/>
                        </p:cNvGrpSpPr>
                        <p:nvPr/>
                      </p:nvGrpSpPr>
                      <p:grpSpPr bwMode="auto">
                        <a:xfrm>
                          <a:off x="2241" y="4324"/>
                          <a:ext cx="360" cy="180"/>
                          <a:chOff x="3141" y="3244"/>
                          <a:chExt cx="360" cy="180"/>
                        </a:xfrm>
                      </p:grpSpPr>
                      <p:sp>
                        <p:nvSpPr>
                          <p:cNvPr id="69690" name="Arc 58"/>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91" name="Arc 59"/>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grpSp>
                  <p:nvGrpSpPr>
                    <p:cNvPr id="69692" name="Group 60"/>
                    <p:cNvGrpSpPr>
                      <a:grpSpLocks noChangeAspect="1"/>
                    </p:cNvGrpSpPr>
                    <p:nvPr/>
                  </p:nvGrpSpPr>
                  <p:grpSpPr bwMode="auto">
                    <a:xfrm>
                      <a:off x="1161" y="1084"/>
                      <a:ext cx="8100" cy="540"/>
                      <a:chOff x="2241" y="4324"/>
                      <a:chExt cx="8100" cy="540"/>
                    </a:xfrm>
                  </p:grpSpPr>
                  <p:grpSp>
                    <p:nvGrpSpPr>
                      <p:cNvPr id="69693" name="Group 61"/>
                      <p:cNvGrpSpPr>
                        <a:grpSpLocks noChangeAspect="1"/>
                      </p:cNvGrpSpPr>
                      <p:nvPr/>
                    </p:nvGrpSpPr>
                    <p:grpSpPr bwMode="auto">
                      <a:xfrm>
                        <a:off x="4041" y="4324"/>
                        <a:ext cx="2700" cy="360"/>
                        <a:chOff x="4041" y="4324"/>
                        <a:chExt cx="2700" cy="360"/>
                      </a:xfrm>
                    </p:grpSpPr>
                    <p:grpSp>
                      <p:nvGrpSpPr>
                        <p:cNvPr id="69694" name="Group 62"/>
                        <p:cNvGrpSpPr>
                          <a:grpSpLocks noChangeAspect="1"/>
                        </p:cNvGrpSpPr>
                        <p:nvPr/>
                      </p:nvGrpSpPr>
                      <p:grpSpPr bwMode="auto">
                        <a:xfrm>
                          <a:off x="4041" y="4324"/>
                          <a:ext cx="540" cy="360"/>
                          <a:chOff x="3141" y="3244"/>
                          <a:chExt cx="360" cy="180"/>
                        </a:xfrm>
                      </p:grpSpPr>
                      <p:sp>
                        <p:nvSpPr>
                          <p:cNvPr id="69695" name="Arc 63"/>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96" name="Arc 64"/>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697" name="Group 65"/>
                        <p:cNvGrpSpPr>
                          <a:grpSpLocks noChangeAspect="1"/>
                        </p:cNvGrpSpPr>
                        <p:nvPr/>
                      </p:nvGrpSpPr>
                      <p:grpSpPr bwMode="auto">
                        <a:xfrm>
                          <a:off x="4581" y="4324"/>
                          <a:ext cx="540" cy="360"/>
                          <a:chOff x="3141" y="3244"/>
                          <a:chExt cx="360" cy="180"/>
                        </a:xfrm>
                      </p:grpSpPr>
                      <p:sp>
                        <p:nvSpPr>
                          <p:cNvPr id="69698" name="Arc 66"/>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699" name="Arc 67"/>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00" name="Group 68"/>
                        <p:cNvGrpSpPr>
                          <a:grpSpLocks noChangeAspect="1"/>
                        </p:cNvGrpSpPr>
                        <p:nvPr/>
                      </p:nvGrpSpPr>
                      <p:grpSpPr bwMode="auto">
                        <a:xfrm>
                          <a:off x="5121" y="4324"/>
                          <a:ext cx="540" cy="360"/>
                          <a:chOff x="3141" y="3244"/>
                          <a:chExt cx="360" cy="180"/>
                        </a:xfrm>
                      </p:grpSpPr>
                      <p:sp>
                        <p:nvSpPr>
                          <p:cNvPr id="69701" name="Arc 69"/>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02" name="Arc 70"/>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03" name="Group 71"/>
                        <p:cNvGrpSpPr>
                          <a:grpSpLocks noChangeAspect="1"/>
                        </p:cNvGrpSpPr>
                        <p:nvPr/>
                      </p:nvGrpSpPr>
                      <p:grpSpPr bwMode="auto">
                        <a:xfrm>
                          <a:off x="5661" y="4324"/>
                          <a:ext cx="540" cy="360"/>
                          <a:chOff x="3141" y="3244"/>
                          <a:chExt cx="360" cy="180"/>
                        </a:xfrm>
                      </p:grpSpPr>
                      <p:sp>
                        <p:nvSpPr>
                          <p:cNvPr id="69704" name="Arc 72"/>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05" name="Arc 73"/>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06" name="Group 74"/>
                        <p:cNvGrpSpPr>
                          <a:grpSpLocks noChangeAspect="1"/>
                        </p:cNvGrpSpPr>
                        <p:nvPr/>
                      </p:nvGrpSpPr>
                      <p:grpSpPr bwMode="auto">
                        <a:xfrm>
                          <a:off x="6201" y="4324"/>
                          <a:ext cx="540" cy="360"/>
                          <a:chOff x="3141" y="3244"/>
                          <a:chExt cx="360" cy="180"/>
                        </a:xfrm>
                      </p:grpSpPr>
                      <p:sp>
                        <p:nvSpPr>
                          <p:cNvPr id="69707" name="Arc 75"/>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08" name="Arc 76"/>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nvGrpSpPr>
                      <p:cNvPr id="69709" name="Group 77"/>
                      <p:cNvGrpSpPr>
                        <a:grpSpLocks noChangeAspect="1"/>
                      </p:cNvGrpSpPr>
                      <p:nvPr/>
                    </p:nvGrpSpPr>
                    <p:grpSpPr bwMode="auto">
                      <a:xfrm>
                        <a:off x="6741" y="4324"/>
                        <a:ext cx="3600" cy="540"/>
                        <a:chOff x="6741" y="4324"/>
                        <a:chExt cx="3600" cy="540"/>
                      </a:xfrm>
                    </p:grpSpPr>
                    <p:grpSp>
                      <p:nvGrpSpPr>
                        <p:cNvPr id="69710" name="Group 78"/>
                        <p:cNvGrpSpPr>
                          <a:grpSpLocks noChangeAspect="1"/>
                        </p:cNvGrpSpPr>
                        <p:nvPr/>
                      </p:nvGrpSpPr>
                      <p:grpSpPr bwMode="auto">
                        <a:xfrm>
                          <a:off x="6741" y="4324"/>
                          <a:ext cx="720" cy="540"/>
                          <a:chOff x="3141" y="3244"/>
                          <a:chExt cx="360" cy="180"/>
                        </a:xfrm>
                      </p:grpSpPr>
                      <p:sp>
                        <p:nvSpPr>
                          <p:cNvPr id="69711" name="Arc 79"/>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12" name="Arc 80"/>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13" name="Group 81"/>
                        <p:cNvGrpSpPr>
                          <a:grpSpLocks noChangeAspect="1"/>
                        </p:cNvGrpSpPr>
                        <p:nvPr/>
                      </p:nvGrpSpPr>
                      <p:grpSpPr bwMode="auto">
                        <a:xfrm>
                          <a:off x="7461" y="4324"/>
                          <a:ext cx="720" cy="540"/>
                          <a:chOff x="3141" y="3244"/>
                          <a:chExt cx="360" cy="180"/>
                        </a:xfrm>
                      </p:grpSpPr>
                      <p:sp>
                        <p:nvSpPr>
                          <p:cNvPr id="69714" name="Arc 82"/>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15" name="Arc 83"/>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16" name="Group 84"/>
                        <p:cNvGrpSpPr>
                          <a:grpSpLocks noChangeAspect="1"/>
                        </p:cNvGrpSpPr>
                        <p:nvPr/>
                      </p:nvGrpSpPr>
                      <p:grpSpPr bwMode="auto">
                        <a:xfrm>
                          <a:off x="8181" y="4324"/>
                          <a:ext cx="720" cy="540"/>
                          <a:chOff x="3141" y="3244"/>
                          <a:chExt cx="360" cy="180"/>
                        </a:xfrm>
                      </p:grpSpPr>
                      <p:sp>
                        <p:nvSpPr>
                          <p:cNvPr id="69717" name="Arc 85"/>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18" name="Arc 86"/>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19" name="Group 87"/>
                        <p:cNvGrpSpPr>
                          <a:grpSpLocks noChangeAspect="1"/>
                        </p:cNvGrpSpPr>
                        <p:nvPr/>
                      </p:nvGrpSpPr>
                      <p:grpSpPr bwMode="auto">
                        <a:xfrm>
                          <a:off x="8901" y="4324"/>
                          <a:ext cx="720" cy="540"/>
                          <a:chOff x="3141" y="3244"/>
                          <a:chExt cx="360" cy="180"/>
                        </a:xfrm>
                      </p:grpSpPr>
                      <p:sp>
                        <p:nvSpPr>
                          <p:cNvPr id="69720" name="Arc 88"/>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21" name="Arc 89"/>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22" name="Group 90"/>
                        <p:cNvGrpSpPr>
                          <a:grpSpLocks noChangeAspect="1"/>
                        </p:cNvGrpSpPr>
                        <p:nvPr/>
                      </p:nvGrpSpPr>
                      <p:grpSpPr bwMode="auto">
                        <a:xfrm>
                          <a:off x="9621" y="4324"/>
                          <a:ext cx="720" cy="540"/>
                          <a:chOff x="3141" y="3244"/>
                          <a:chExt cx="360" cy="180"/>
                        </a:xfrm>
                      </p:grpSpPr>
                      <p:sp>
                        <p:nvSpPr>
                          <p:cNvPr id="69723" name="Arc 91"/>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24" name="Arc 92"/>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nvGrpSpPr>
                      <p:cNvPr id="69725" name="Group 93"/>
                      <p:cNvGrpSpPr>
                        <a:grpSpLocks noChangeAspect="1"/>
                      </p:cNvGrpSpPr>
                      <p:nvPr/>
                    </p:nvGrpSpPr>
                    <p:grpSpPr bwMode="auto">
                      <a:xfrm>
                        <a:off x="2241" y="4324"/>
                        <a:ext cx="1800" cy="180"/>
                        <a:chOff x="2241" y="4324"/>
                        <a:chExt cx="1800" cy="180"/>
                      </a:xfrm>
                    </p:grpSpPr>
                    <p:grpSp>
                      <p:nvGrpSpPr>
                        <p:cNvPr id="69726" name="Group 94"/>
                        <p:cNvGrpSpPr>
                          <a:grpSpLocks noChangeAspect="1"/>
                        </p:cNvGrpSpPr>
                        <p:nvPr/>
                      </p:nvGrpSpPr>
                      <p:grpSpPr bwMode="auto">
                        <a:xfrm>
                          <a:off x="2601" y="4324"/>
                          <a:ext cx="360" cy="180"/>
                          <a:chOff x="3141" y="3244"/>
                          <a:chExt cx="360" cy="180"/>
                        </a:xfrm>
                      </p:grpSpPr>
                      <p:sp>
                        <p:nvSpPr>
                          <p:cNvPr id="69727" name="Arc 95"/>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28" name="Arc 96"/>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29" name="Group 97"/>
                        <p:cNvGrpSpPr>
                          <a:grpSpLocks noChangeAspect="1"/>
                        </p:cNvGrpSpPr>
                        <p:nvPr/>
                      </p:nvGrpSpPr>
                      <p:grpSpPr bwMode="auto">
                        <a:xfrm>
                          <a:off x="2961" y="4324"/>
                          <a:ext cx="360" cy="180"/>
                          <a:chOff x="3141" y="3244"/>
                          <a:chExt cx="360" cy="180"/>
                        </a:xfrm>
                      </p:grpSpPr>
                      <p:sp>
                        <p:nvSpPr>
                          <p:cNvPr id="69730" name="Arc 98"/>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31" name="Arc 99"/>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32" name="Group 100"/>
                        <p:cNvGrpSpPr>
                          <a:grpSpLocks noChangeAspect="1"/>
                        </p:cNvGrpSpPr>
                        <p:nvPr/>
                      </p:nvGrpSpPr>
                      <p:grpSpPr bwMode="auto">
                        <a:xfrm>
                          <a:off x="3321" y="4324"/>
                          <a:ext cx="360" cy="180"/>
                          <a:chOff x="3141" y="3244"/>
                          <a:chExt cx="360" cy="180"/>
                        </a:xfrm>
                      </p:grpSpPr>
                      <p:sp>
                        <p:nvSpPr>
                          <p:cNvPr id="69733" name="Arc 101"/>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34" name="Arc 102"/>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35" name="Group 103"/>
                        <p:cNvGrpSpPr>
                          <a:grpSpLocks noChangeAspect="1"/>
                        </p:cNvGrpSpPr>
                        <p:nvPr/>
                      </p:nvGrpSpPr>
                      <p:grpSpPr bwMode="auto">
                        <a:xfrm>
                          <a:off x="3681" y="4324"/>
                          <a:ext cx="360" cy="180"/>
                          <a:chOff x="3141" y="3244"/>
                          <a:chExt cx="360" cy="180"/>
                        </a:xfrm>
                      </p:grpSpPr>
                      <p:sp>
                        <p:nvSpPr>
                          <p:cNvPr id="69736" name="Arc 104"/>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37" name="Arc 105"/>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38" name="Group 106"/>
                        <p:cNvGrpSpPr>
                          <a:grpSpLocks noChangeAspect="1"/>
                        </p:cNvGrpSpPr>
                        <p:nvPr/>
                      </p:nvGrpSpPr>
                      <p:grpSpPr bwMode="auto">
                        <a:xfrm>
                          <a:off x="2241" y="4324"/>
                          <a:ext cx="360" cy="180"/>
                          <a:chOff x="3141" y="3244"/>
                          <a:chExt cx="360" cy="180"/>
                        </a:xfrm>
                      </p:grpSpPr>
                      <p:sp>
                        <p:nvSpPr>
                          <p:cNvPr id="69739" name="Arc 107"/>
                          <p:cNvSpPr>
                            <a:spLocks noChangeAspect="1"/>
                          </p:cNvSpPr>
                          <p:nvPr/>
                        </p:nvSpPr>
                        <p:spPr bwMode="auto">
                          <a:xfrm flipV="1">
                            <a:off x="332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0" name="Arc 108"/>
                          <p:cNvSpPr>
                            <a:spLocks noChangeAspect="1"/>
                          </p:cNvSpPr>
                          <p:nvPr/>
                        </p:nvSpPr>
                        <p:spPr bwMode="auto">
                          <a:xfrm flipH="1" flipV="1">
                            <a:off x="3141" y="3244"/>
                            <a:ext cx="180" cy="1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grpSp>
                  <p:nvGrpSpPr>
                    <p:cNvPr id="69741" name="Group 109"/>
                    <p:cNvGrpSpPr>
                      <a:grpSpLocks noChangeAspect="1"/>
                    </p:cNvGrpSpPr>
                    <p:nvPr/>
                  </p:nvGrpSpPr>
                  <p:grpSpPr bwMode="auto">
                    <a:xfrm>
                      <a:off x="261" y="1084"/>
                      <a:ext cx="9000" cy="3240"/>
                      <a:chOff x="261" y="1084"/>
                      <a:chExt cx="9000" cy="3240"/>
                    </a:xfrm>
                  </p:grpSpPr>
                  <p:sp>
                    <p:nvSpPr>
                      <p:cNvPr id="69742" name="Line 110"/>
                      <p:cNvSpPr>
                        <a:spLocks noChangeAspect="1" noChangeShapeType="1"/>
                      </p:cNvSpPr>
                      <p:nvPr/>
                    </p:nvSpPr>
                    <p:spPr bwMode="auto">
                      <a:xfrm flipH="1">
                        <a:off x="836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3" name="Line 111"/>
                      <p:cNvSpPr>
                        <a:spLocks noChangeAspect="1" noChangeShapeType="1"/>
                      </p:cNvSpPr>
                      <p:nvPr/>
                    </p:nvSpPr>
                    <p:spPr bwMode="auto">
                      <a:xfrm flipH="1">
                        <a:off x="764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4" name="Line 112"/>
                      <p:cNvSpPr>
                        <a:spLocks noChangeAspect="1" noChangeShapeType="1"/>
                      </p:cNvSpPr>
                      <p:nvPr/>
                    </p:nvSpPr>
                    <p:spPr bwMode="auto">
                      <a:xfrm flipH="1">
                        <a:off x="692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5" name="Line 113"/>
                      <p:cNvSpPr>
                        <a:spLocks noChangeAspect="1" noChangeShapeType="1"/>
                      </p:cNvSpPr>
                      <p:nvPr/>
                    </p:nvSpPr>
                    <p:spPr bwMode="auto">
                      <a:xfrm flipH="1">
                        <a:off x="620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6" name="Line 114"/>
                      <p:cNvSpPr>
                        <a:spLocks noChangeAspect="1" noChangeShapeType="1"/>
                      </p:cNvSpPr>
                      <p:nvPr/>
                    </p:nvSpPr>
                    <p:spPr bwMode="auto">
                      <a:xfrm flipH="1">
                        <a:off x="548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7" name="Line 115"/>
                      <p:cNvSpPr>
                        <a:spLocks noChangeAspect="1" noChangeShapeType="1"/>
                      </p:cNvSpPr>
                      <p:nvPr/>
                    </p:nvSpPr>
                    <p:spPr bwMode="auto">
                      <a:xfrm flipH="1">
                        <a:off x="26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8" name="Line 116"/>
                      <p:cNvSpPr>
                        <a:spLocks noChangeAspect="1" noChangeShapeType="1"/>
                      </p:cNvSpPr>
                      <p:nvPr/>
                    </p:nvSpPr>
                    <p:spPr bwMode="auto">
                      <a:xfrm flipH="1">
                        <a:off x="62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49" name="Line 117"/>
                      <p:cNvSpPr>
                        <a:spLocks noChangeAspect="1" noChangeShapeType="1"/>
                      </p:cNvSpPr>
                      <p:nvPr/>
                    </p:nvSpPr>
                    <p:spPr bwMode="auto">
                      <a:xfrm flipH="1">
                        <a:off x="98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0" name="Line 118"/>
                      <p:cNvSpPr>
                        <a:spLocks noChangeAspect="1" noChangeShapeType="1"/>
                      </p:cNvSpPr>
                      <p:nvPr/>
                    </p:nvSpPr>
                    <p:spPr bwMode="auto">
                      <a:xfrm flipH="1">
                        <a:off x="134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1" name="Line 119"/>
                      <p:cNvSpPr>
                        <a:spLocks noChangeAspect="1" noChangeShapeType="1"/>
                      </p:cNvSpPr>
                      <p:nvPr/>
                    </p:nvSpPr>
                    <p:spPr bwMode="auto">
                      <a:xfrm flipH="1">
                        <a:off x="170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2" name="Line 120"/>
                      <p:cNvSpPr>
                        <a:spLocks noChangeAspect="1" noChangeShapeType="1"/>
                      </p:cNvSpPr>
                      <p:nvPr/>
                    </p:nvSpPr>
                    <p:spPr bwMode="auto">
                      <a:xfrm flipH="1">
                        <a:off x="206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3" name="Line 121"/>
                      <p:cNvSpPr>
                        <a:spLocks noChangeAspect="1" noChangeShapeType="1"/>
                      </p:cNvSpPr>
                      <p:nvPr/>
                    </p:nvSpPr>
                    <p:spPr bwMode="auto">
                      <a:xfrm flipH="1">
                        <a:off x="260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4" name="Line 122"/>
                      <p:cNvSpPr>
                        <a:spLocks noChangeAspect="1" noChangeShapeType="1"/>
                      </p:cNvSpPr>
                      <p:nvPr/>
                    </p:nvSpPr>
                    <p:spPr bwMode="auto">
                      <a:xfrm flipH="1">
                        <a:off x="314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5" name="Line 123"/>
                      <p:cNvSpPr>
                        <a:spLocks noChangeAspect="1" noChangeShapeType="1"/>
                      </p:cNvSpPr>
                      <p:nvPr/>
                    </p:nvSpPr>
                    <p:spPr bwMode="auto">
                      <a:xfrm flipH="1">
                        <a:off x="368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6" name="Line 124"/>
                      <p:cNvSpPr>
                        <a:spLocks noChangeAspect="1" noChangeShapeType="1"/>
                      </p:cNvSpPr>
                      <p:nvPr/>
                    </p:nvSpPr>
                    <p:spPr bwMode="auto">
                      <a:xfrm flipH="1">
                        <a:off x="422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7" name="Line 125"/>
                      <p:cNvSpPr>
                        <a:spLocks noChangeAspect="1" noChangeShapeType="1"/>
                      </p:cNvSpPr>
                      <p:nvPr/>
                    </p:nvSpPr>
                    <p:spPr bwMode="auto">
                      <a:xfrm flipH="1">
                        <a:off x="4761" y="108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sp>
                <p:nvSpPr>
                  <p:cNvPr id="69758" name="Line 126"/>
                  <p:cNvSpPr>
                    <a:spLocks noChangeAspect="1" noChangeShapeType="1"/>
                  </p:cNvSpPr>
                  <p:nvPr/>
                </p:nvSpPr>
                <p:spPr bwMode="auto">
                  <a:xfrm>
                    <a:off x="9261" y="1084"/>
                    <a:ext cx="0" cy="28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59" name="Line 127"/>
                  <p:cNvSpPr>
                    <a:spLocks noChangeAspect="1" noChangeShapeType="1"/>
                  </p:cNvSpPr>
                  <p:nvPr/>
                </p:nvSpPr>
                <p:spPr bwMode="auto">
                  <a:xfrm flipH="1">
                    <a:off x="8361" y="3964"/>
                    <a:ext cx="900" cy="324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nvGrpSpPr>
                <p:cNvPr id="69760" name="Group 128"/>
                <p:cNvGrpSpPr>
                  <a:grpSpLocks noChangeAspect="1"/>
                </p:cNvGrpSpPr>
                <p:nvPr/>
              </p:nvGrpSpPr>
              <p:grpSpPr bwMode="auto">
                <a:xfrm>
                  <a:off x="2220" y="7740"/>
                  <a:ext cx="8305" cy="1624"/>
                  <a:chOff x="2220" y="7740"/>
                  <a:chExt cx="8305" cy="1624"/>
                </a:xfrm>
              </p:grpSpPr>
              <p:sp>
                <p:nvSpPr>
                  <p:cNvPr id="69761" name="Freeform 129"/>
                  <p:cNvSpPr>
                    <a:spLocks noChangeAspect="1"/>
                  </p:cNvSpPr>
                  <p:nvPr/>
                </p:nvSpPr>
                <p:spPr bwMode="auto">
                  <a:xfrm>
                    <a:off x="8600" y="9120"/>
                    <a:ext cx="1100" cy="220"/>
                  </a:xfrm>
                  <a:custGeom>
                    <a:avLst/>
                    <a:gdLst/>
                    <a:ahLst/>
                    <a:cxnLst>
                      <a:cxn ang="0">
                        <a:pos x="1100" y="0"/>
                      </a:cxn>
                      <a:cxn ang="0">
                        <a:pos x="920" y="40"/>
                      </a:cxn>
                      <a:cxn ang="0">
                        <a:pos x="620" y="160"/>
                      </a:cxn>
                      <a:cxn ang="0">
                        <a:pos x="0" y="220"/>
                      </a:cxn>
                    </a:cxnLst>
                    <a:rect l="0" t="0" r="r" b="b"/>
                    <a:pathLst>
                      <a:path w="1100" h="220">
                        <a:moveTo>
                          <a:pt x="1100" y="0"/>
                        </a:moveTo>
                        <a:cubicBezTo>
                          <a:pt x="1054" y="8"/>
                          <a:pt x="969" y="15"/>
                          <a:pt x="920" y="40"/>
                        </a:cubicBezTo>
                        <a:cubicBezTo>
                          <a:pt x="830" y="85"/>
                          <a:pt x="724" y="147"/>
                          <a:pt x="620" y="160"/>
                        </a:cubicBezTo>
                        <a:cubicBezTo>
                          <a:pt x="416" y="185"/>
                          <a:pt x="205" y="220"/>
                          <a:pt x="0" y="2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2" name="Freeform 130"/>
                  <p:cNvSpPr>
                    <a:spLocks noChangeAspect="1"/>
                  </p:cNvSpPr>
                  <p:nvPr/>
                </p:nvSpPr>
                <p:spPr bwMode="auto">
                  <a:xfrm>
                    <a:off x="4401" y="8824"/>
                    <a:ext cx="5240" cy="540"/>
                  </a:xfrm>
                  <a:custGeom>
                    <a:avLst/>
                    <a:gdLst/>
                    <a:ahLst/>
                    <a:cxnLst>
                      <a:cxn ang="0">
                        <a:pos x="1100" y="0"/>
                      </a:cxn>
                      <a:cxn ang="0">
                        <a:pos x="920" y="40"/>
                      </a:cxn>
                      <a:cxn ang="0">
                        <a:pos x="620" y="160"/>
                      </a:cxn>
                      <a:cxn ang="0">
                        <a:pos x="0" y="220"/>
                      </a:cxn>
                    </a:cxnLst>
                    <a:rect l="0" t="0" r="r" b="b"/>
                    <a:pathLst>
                      <a:path w="1100" h="220">
                        <a:moveTo>
                          <a:pt x="1100" y="0"/>
                        </a:moveTo>
                        <a:cubicBezTo>
                          <a:pt x="1054" y="8"/>
                          <a:pt x="969" y="15"/>
                          <a:pt x="920" y="40"/>
                        </a:cubicBezTo>
                        <a:cubicBezTo>
                          <a:pt x="830" y="85"/>
                          <a:pt x="724" y="147"/>
                          <a:pt x="620" y="160"/>
                        </a:cubicBezTo>
                        <a:cubicBezTo>
                          <a:pt x="416" y="185"/>
                          <a:pt x="205" y="220"/>
                          <a:pt x="0" y="2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3" name="Freeform 131"/>
                  <p:cNvSpPr>
                    <a:spLocks noChangeAspect="1"/>
                  </p:cNvSpPr>
                  <p:nvPr/>
                </p:nvSpPr>
                <p:spPr bwMode="auto">
                  <a:xfrm>
                    <a:off x="2241" y="8644"/>
                    <a:ext cx="7400" cy="540"/>
                  </a:xfrm>
                  <a:custGeom>
                    <a:avLst/>
                    <a:gdLst/>
                    <a:ahLst/>
                    <a:cxnLst>
                      <a:cxn ang="0">
                        <a:pos x="1100" y="0"/>
                      </a:cxn>
                      <a:cxn ang="0">
                        <a:pos x="920" y="40"/>
                      </a:cxn>
                      <a:cxn ang="0">
                        <a:pos x="620" y="160"/>
                      </a:cxn>
                      <a:cxn ang="0">
                        <a:pos x="0" y="220"/>
                      </a:cxn>
                    </a:cxnLst>
                    <a:rect l="0" t="0" r="r" b="b"/>
                    <a:pathLst>
                      <a:path w="1100" h="220">
                        <a:moveTo>
                          <a:pt x="1100" y="0"/>
                        </a:moveTo>
                        <a:cubicBezTo>
                          <a:pt x="1054" y="8"/>
                          <a:pt x="969" y="15"/>
                          <a:pt x="920" y="40"/>
                        </a:cubicBezTo>
                        <a:cubicBezTo>
                          <a:pt x="830" y="85"/>
                          <a:pt x="724" y="147"/>
                          <a:pt x="620" y="160"/>
                        </a:cubicBezTo>
                        <a:cubicBezTo>
                          <a:pt x="416" y="185"/>
                          <a:pt x="205" y="220"/>
                          <a:pt x="0" y="2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4" name="Freeform 132"/>
                  <p:cNvSpPr>
                    <a:spLocks noChangeAspect="1"/>
                  </p:cNvSpPr>
                  <p:nvPr/>
                </p:nvSpPr>
                <p:spPr bwMode="auto">
                  <a:xfrm>
                    <a:off x="2240" y="8540"/>
                    <a:ext cx="5760" cy="497"/>
                  </a:xfrm>
                  <a:custGeom>
                    <a:avLst/>
                    <a:gdLst/>
                    <a:ahLst/>
                    <a:cxnLst>
                      <a:cxn ang="0">
                        <a:pos x="5760" y="0"/>
                      </a:cxn>
                      <a:cxn ang="0">
                        <a:pos x="5420" y="60"/>
                      </a:cxn>
                      <a:cxn ang="0">
                        <a:pos x="4880" y="140"/>
                      </a:cxn>
                      <a:cxn ang="0">
                        <a:pos x="4160" y="220"/>
                      </a:cxn>
                      <a:cxn ang="0">
                        <a:pos x="3140" y="280"/>
                      </a:cxn>
                      <a:cxn ang="0">
                        <a:pos x="2320" y="320"/>
                      </a:cxn>
                      <a:cxn ang="0">
                        <a:pos x="1700" y="400"/>
                      </a:cxn>
                      <a:cxn ang="0">
                        <a:pos x="1160" y="420"/>
                      </a:cxn>
                      <a:cxn ang="0">
                        <a:pos x="860" y="440"/>
                      </a:cxn>
                      <a:cxn ang="0">
                        <a:pos x="140" y="460"/>
                      </a:cxn>
                      <a:cxn ang="0">
                        <a:pos x="0" y="440"/>
                      </a:cxn>
                    </a:cxnLst>
                    <a:rect l="0" t="0" r="r" b="b"/>
                    <a:pathLst>
                      <a:path w="5760" h="497">
                        <a:moveTo>
                          <a:pt x="5760" y="0"/>
                        </a:moveTo>
                        <a:cubicBezTo>
                          <a:pt x="5514" y="49"/>
                          <a:pt x="5627" y="30"/>
                          <a:pt x="5420" y="60"/>
                        </a:cubicBezTo>
                        <a:cubicBezTo>
                          <a:pt x="5254" y="115"/>
                          <a:pt x="5053" y="123"/>
                          <a:pt x="4880" y="140"/>
                        </a:cubicBezTo>
                        <a:cubicBezTo>
                          <a:pt x="4668" y="193"/>
                          <a:pt x="4385" y="197"/>
                          <a:pt x="4160" y="220"/>
                        </a:cubicBezTo>
                        <a:cubicBezTo>
                          <a:pt x="3853" y="297"/>
                          <a:pt x="3423" y="272"/>
                          <a:pt x="3140" y="280"/>
                        </a:cubicBezTo>
                        <a:cubicBezTo>
                          <a:pt x="2565" y="332"/>
                          <a:pt x="3417" y="259"/>
                          <a:pt x="2320" y="320"/>
                        </a:cubicBezTo>
                        <a:cubicBezTo>
                          <a:pt x="2114" y="331"/>
                          <a:pt x="1907" y="388"/>
                          <a:pt x="1700" y="400"/>
                        </a:cubicBezTo>
                        <a:cubicBezTo>
                          <a:pt x="1520" y="411"/>
                          <a:pt x="1340" y="411"/>
                          <a:pt x="1160" y="420"/>
                        </a:cubicBezTo>
                        <a:cubicBezTo>
                          <a:pt x="1060" y="425"/>
                          <a:pt x="960" y="433"/>
                          <a:pt x="860" y="440"/>
                        </a:cubicBezTo>
                        <a:cubicBezTo>
                          <a:pt x="575" y="497"/>
                          <a:pt x="554" y="475"/>
                          <a:pt x="140" y="460"/>
                        </a:cubicBezTo>
                        <a:cubicBezTo>
                          <a:pt x="55" y="432"/>
                          <a:pt x="101" y="440"/>
                          <a:pt x="0" y="4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5" name="Freeform 133"/>
                  <p:cNvSpPr>
                    <a:spLocks noChangeAspect="1"/>
                  </p:cNvSpPr>
                  <p:nvPr/>
                </p:nvSpPr>
                <p:spPr bwMode="auto">
                  <a:xfrm>
                    <a:off x="2220" y="8460"/>
                    <a:ext cx="3940" cy="320"/>
                  </a:xfrm>
                  <a:custGeom>
                    <a:avLst/>
                    <a:gdLst/>
                    <a:ahLst/>
                    <a:cxnLst>
                      <a:cxn ang="0">
                        <a:pos x="3940" y="0"/>
                      </a:cxn>
                      <a:cxn ang="0">
                        <a:pos x="3600" y="60"/>
                      </a:cxn>
                      <a:cxn ang="0">
                        <a:pos x="2960" y="100"/>
                      </a:cxn>
                      <a:cxn ang="0">
                        <a:pos x="1140" y="180"/>
                      </a:cxn>
                      <a:cxn ang="0">
                        <a:pos x="480" y="300"/>
                      </a:cxn>
                      <a:cxn ang="0">
                        <a:pos x="0" y="320"/>
                      </a:cxn>
                    </a:cxnLst>
                    <a:rect l="0" t="0" r="r" b="b"/>
                    <a:pathLst>
                      <a:path w="3940" h="320">
                        <a:moveTo>
                          <a:pt x="3940" y="0"/>
                        </a:moveTo>
                        <a:cubicBezTo>
                          <a:pt x="3822" y="15"/>
                          <a:pt x="3717" y="46"/>
                          <a:pt x="3600" y="60"/>
                        </a:cubicBezTo>
                        <a:cubicBezTo>
                          <a:pt x="3378" y="86"/>
                          <a:pt x="3192" y="89"/>
                          <a:pt x="2960" y="100"/>
                        </a:cubicBezTo>
                        <a:cubicBezTo>
                          <a:pt x="2356" y="160"/>
                          <a:pt x="1746" y="154"/>
                          <a:pt x="1140" y="180"/>
                        </a:cubicBezTo>
                        <a:cubicBezTo>
                          <a:pt x="918" y="224"/>
                          <a:pt x="708" y="286"/>
                          <a:pt x="480" y="300"/>
                        </a:cubicBezTo>
                        <a:cubicBezTo>
                          <a:pt x="320" y="310"/>
                          <a:pt x="0" y="320"/>
                          <a:pt x="0" y="3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6" name="Freeform 134"/>
                  <p:cNvSpPr>
                    <a:spLocks noChangeAspect="1"/>
                  </p:cNvSpPr>
                  <p:nvPr/>
                </p:nvSpPr>
                <p:spPr bwMode="auto">
                  <a:xfrm>
                    <a:off x="2240" y="8440"/>
                    <a:ext cx="1220" cy="142"/>
                  </a:xfrm>
                  <a:custGeom>
                    <a:avLst/>
                    <a:gdLst/>
                    <a:ahLst/>
                    <a:cxnLst>
                      <a:cxn ang="0">
                        <a:pos x="1220" y="0"/>
                      </a:cxn>
                      <a:cxn ang="0">
                        <a:pos x="80" y="120"/>
                      </a:cxn>
                      <a:cxn ang="0">
                        <a:pos x="0" y="140"/>
                      </a:cxn>
                    </a:cxnLst>
                    <a:rect l="0" t="0" r="r" b="b"/>
                    <a:pathLst>
                      <a:path w="1220" h="142">
                        <a:moveTo>
                          <a:pt x="1220" y="0"/>
                        </a:moveTo>
                        <a:cubicBezTo>
                          <a:pt x="834" y="97"/>
                          <a:pt x="487" y="105"/>
                          <a:pt x="80" y="120"/>
                        </a:cubicBezTo>
                        <a:cubicBezTo>
                          <a:pt x="14" y="142"/>
                          <a:pt x="41" y="140"/>
                          <a:pt x="0" y="1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7" name="Freeform 135"/>
                  <p:cNvSpPr>
                    <a:spLocks noChangeAspect="1"/>
                  </p:cNvSpPr>
                  <p:nvPr/>
                </p:nvSpPr>
                <p:spPr bwMode="auto">
                  <a:xfrm>
                    <a:off x="9660" y="9090"/>
                    <a:ext cx="240" cy="50"/>
                  </a:xfrm>
                  <a:custGeom>
                    <a:avLst/>
                    <a:gdLst/>
                    <a:ahLst/>
                    <a:cxnLst>
                      <a:cxn ang="0">
                        <a:pos x="0" y="10"/>
                      </a:cxn>
                      <a:cxn ang="0">
                        <a:pos x="240" y="50"/>
                      </a:cxn>
                    </a:cxnLst>
                    <a:rect l="0" t="0" r="r" b="b"/>
                    <a:pathLst>
                      <a:path w="240" h="50">
                        <a:moveTo>
                          <a:pt x="0" y="10"/>
                        </a:moveTo>
                        <a:cubicBezTo>
                          <a:pt x="215" y="31"/>
                          <a:pt x="140" y="0"/>
                          <a:pt x="240" y="5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8" name="Freeform 136"/>
                  <p:cNvSpPr>
                    <a:spLocks noChangeAspect="1"/>
                  </p:cNvSpPr>
                  <p:nvPr/>
                </p:nvSpPr>
                <p:spPr bwMode="auto">
                  <a:xfrm>
                    <a:off x="9700" y="8719"/>
                    <a:ext cx="380" cy="101"/>
                  </a:xfrm>
                  <a:custGeom>
                    <a:avLst/>
                    <a:gdLst/>
                    <a:ahLst/>
                    <a:cxnLst>
                      <a:cxn ang="0">
                        <a:pos x="0" y="101"/>
                      </a:cxn>
                      <a:cxn ang="0">
                        <a:pos x="380" y="101"/>
                      </a:cxn>
                    </a:cxnLst>
                    <a:rect l="0" t="0" r="r" b="b"/>
                    <a:pathLst>
                      <a:path w="380" h="101">
                        <a:moveTo>
                          <a:pt x="0" y="101"/>
                        </a:moveTo>
                        <a:cubicBezTo>
                          <a:pt x="116" y="72"/>
                          <a:pt x="279" y="0"/>
                          <a:pt x="380" y="101"/>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69" name="Freeform 137"/>
                  <p:cNvSpPr>
                    <a:spLocks noChangeAspect="1"/>
                  </p:cNvSpPr>
                  <p:nvPr/>
                </p:nvSpPr>
                <p:spPr bwMode="auto">
                  <a:xfrm>
                    <a:off x="9680" y="8511"/>
                    <a:ext cx="600" cy="109"/>
                  </a:xfrm>
                  <a:custGeom>
                    <a:avLst/>
                    <a:gdLst/>
                    <a:ahLst/>
                    <a:cxnLst>
                      <a:cxn ang="0">
                        <a:pos x="0" y="109"/>
                      </a:cxn>
                      <a:cxn ang="0">
                        <a:pos x="120" y="69"/>
                      </a:cxn>
                      <a:cxn ang="0">
                        <a:pos x="180" y="49"/>
                      </a:cxn>
                      <a:cxn ang="0">
                        <a:pos x="240" y="29"/>
                      </a:cxn>
                      <a:cxn ang="0">
                        <a:pos x="300" y="9"/>
                      </a:cxn>
                      <a:cxn ang="0">
                        <a:pos x="600" y="69"/>
                      </a:cxn>
                    </a:cxnLst>
                    <a:rect l="0" t="0" r="r" b="b"/>
                    <a:pathLst>
                      <a:path w="600" h="109">
                        <a:moveTo>
                          <a:pt x="0" y="109"/>
                        </a:moveTo>
                        <a:cubicBezTo>
                          <a:pt x="40" y="96"/>
                          <a:pt x="80" y="82"/>
                          <a:pt x="120" y="69"/>
                        </a:cubicBezTo>
                        <a:cubicBezTo>
                          <a:pt x="140" y="62"/>
                          <a:pt x="160" y="56"/>
                          <a:pt x="180" y="49"/>
                        </a:cubicBezTo>
                        <a:cubicBezTo>
                          <a:pt x="200" y="42"/>
                          <a:pt x="220" y="36"/>
                          <a:pt x="240" y="29"/>
                        </a:cubicBezTo>
                        <a:cubicBezTo>
                          <a:pt x="260" y="22"/>
                          <a:pt x="300" y="9"/>
                          <a:pt x="300" y="9"/>
                        </a:cubicBezTo>
                        <a:cubicBezTo>
                          <a:pt x="369" y="15"/>
                          <a:pt x="531" y="0"/>
                          <a:pt x="600" y="69"/>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70" name="Freeform 138"/>
                  <p:cNvSpPr>
                    <a:spLocks noChangeAspect="1"/>
                  </p:cNvSpPr>
                  <p:nvPr/>
                </p:nvSpPr>
                <p:spPr bwMode="auto">
                  <a:xfrm>
                    <a:off x="9860" y="8094"/>
                    <a:ext cx="620" cy="226"/>
                  </a:xfrm>
                  <a:custGeom>
                    <a:avLst/>
                    <a:gdLst/>
                    <a:ahLst/>
                    <a:cxnLst>
                      <a:cxn ang="0">
                        <a:pos x="0" y="46"/>
                      </a:cxn>
                      <a:cxn ang="0">
                        <a:pos x="380" y="26"/>
                      </a:cxn>
                      <a:cxn ang="0">
                        <a:pos x="440" y="46"/>
                      </a:cxn>
                      <a:cxn ang="0">
                        <a:pos x="540" y="126"/>
                      </a:cxn>
                      <a:cxn ang="0">
                        <a:pos x="560" y="186"/>
                      </a:cxn>
                      <a:cxn ang="0">
                        <a:pos x="620" y="226"/>
                      </a:cxn>
                    </a:cxnLst>
                    <a:rect l="0" t="0" r="r" b="b"/>
                    <a:pathLst>
                      <a:path w="620" h="226">
                        <a:moveTo>
                          <a:pt x="0" y="46"/>
                        </a:moveTo>
                        <a:cubicBezTo>
                          <a:pt x="185" y="0"/>
                          <a:pt x="123" y="5"/>
                          <a:pt x="380" y="26"/>
                        </a:cubicBezTo>
                        <a:cubicBezTo>
                          <a:pt x="400" y="33"/>
                          <a:pt x="424" y="33"/>
                          <a:pt x="440" y="46"/>
                        </a:cubicBezTo>
                        <a:cubicBezTo>
                          <a:pt x="569" y="149"/>
                          <a:pt x="389" y="76"/>
                          <a:pt x="540" y="126"/>
                        </a:cubicBezTo>
                        <a:cubicBezTo>
                          <a:pt x="547" y="146"/>
                          <a:pt x="547" y="170"/>
                          <a:pt x="560" y="186"/>
                        </a:cubicBezTo>
                        <a:cubicBezTo>
                          <a:pt x="575" y="205"/>
                          <a:pt x="620" y="226"/>
                          <a:pt x="620" y="226"/>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71" name="Freeform 139"/>
                  <p:cNvSpPr>
                    <a:spLocks noChangeAspect="1"/>
                  </p:cNvSpPr>
                  <p:nvPr/>
                </p:nvSpPr>
                <p:spPr bwMode="auto">
                  <a:xfrm>
                    <a:off x="10140" y="7740"/>
                    <a:ext cx="385" cy="180"/>
                  </a:xfrm>
                  <a:custGeom>
                    <a:avLst/>
                    <a:gdLst/>
                    <a:ahLst/>
                    <a:cxnLst>
                      <a:cxn ang="0">
                        <a:pos x="0" y="0"/>
                      </a:cxn>
                      <a:cxn ang="0">
                        <a:pos x="140" y="20"/>
                      </a:cxn>
                      <a:cxn ang="0">
                        <a:pos x="260" y="60"/>
                      </a:cxn>
                      <a:cxn ang="0">
                        <a:pos x="320" y="120"/>
                      </a:cxn>
                      <a:cxn ang="0">
                        <a:pos x="380" y="160"/>
                      </a:cxn>
                      <a:cxn ang="0">
                        <a:pos x="380" y="180"/>
                      </a:cxn>
                    </a:cxnLst>
                    <a:rect l="0" t="0" r="r" b="b"/>
                    <a:pathLst>
                      <a:path w="385" h="180">
                        <a:moveTo>
                          <a:pt x="0" y="0"/>
                        </a:moveTo>
                        <a:cubicBezTo>
                          <a:pt x="47" y="7"/>
                          <a:pt x="94" y="9"/>
                          <a:pt x="140" y="20"/>
                        </a:cubicBezTo>
                        <a:cubicBezTo>
                          <a:pt x="181" y="29"/>
                          <a:pt x="260" y="60"/>
                          <a:pt x="260" y="60"/>
                        </a:cubicBezTo>
                        <a:cubicBezTo>
                          <a:pt x="280" y="80"/>
                          <a:pt x="298" y="102"/>
                          <a:pt x="320" y="120"/>
                        </a:cubicBezTo>
                        <a:cubicBezTo>
                          <a:pt x="338" y="135"/>
                          <a:pt x="363" y="143"/>
                          <a:pt x="380" y="160"/>
                        </a:cubicBezTo>
                        <a:cubicBezTo>
                          <a:pt x="385" y="165"/>
                          <a:pt x="380" y="173"/>
                          <a:pt x="380" y="1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nvGrpSpPr>
              <p:cNvPr id="69772" name="Group 140"/>
              <p:cNvGrpSpPr>
                <a:grpSpLocks noChangeAspect="1"/>
              </p:cNvGrpSpPr>
              <p:nvPr/>
            </p:nvGrpSpPr>
            <p:grpSpPr bwMode="auto">
              <a:xfrm>
                <a:off x="1161" y="3424"/>
                <a:ext cx="9720" cy="4320"/>
                <a:chOff x="1161" y="3424"/>
                <a:chExt cx="9720" cy="4320"/>
              </a:xfrm>
            </p:grpSpPr>
            <p:sp>
              <p:nvSpPr>
                <p:cNvPr id="69773" name="Text Box 141"/>
                <p:cNvSpPr txBox="1">
                  <a:spLocks noChangeAspect="1" noChangeArrowheads="1"/>
                </p:cNvSpPr>
                <p:nvPr/>
              </p:nvSpPr>
              <p:spPr bwMode="auto">
                <a:xfrm>
                  <a:off x="3861" y="6664"/>
                  <a:ext cx="252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0" u="none" strike="noStrike" cap="none" normalizeH="0" baseline="0" smtClean="0">
                      <a:ln>
                        <a:noFill/>
                      </a:ln>
                      <a:solidFill>
                        <a:schemeClr val="tx1"/>
                      </a:solidFill>
                      <a:effectLst/>
                      <a:cs typeface="Arial" pitchFamily="34" charset="0"/>
                    </a:rPr>
                    <a:t>Μέση ποιότητα</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500" b="0" u="none" strike="noStrike" cap="none" normalizeH="0" baseline="0" smtClean="0">
                      <a:ln>
                        <a:noFill/>
                      </a:ln>
                      <a:solidFill>
                        <a:schemeClr val="tx1"/>
                      </a:solidFill>
                      <a:effectLst/>
                      <a:cs typeface="Arial" pitchFamily="34" charset="0"/>
                    </a:rPr>
                    <a:t>π.χ. ξυλεπενδύσεις</a:t>
                  </a:r>
                </a:p>
              </p:txBody>
            </p:sp>
            <p:sp>
              <p:nvSpPr>
                <p:cNvPr id="69774" name="Text Box 142"/>
                <p:cNvSpPr txBox="1">
                  <a:spLocks noChangeAspect="1" noChangeArrowheads="1"/>
                </p:cNvSpPr>
                <p:nvPr/>
              </p:nvSpPr>
              <p:spPr bwMode="auto">
                <a:xfrm>
                  <a:off x="6561" y="6664"/>
                  <a:ext cx="270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0" u="none" strike="noStrike" cap="none" normalizeH="0" baseline="0" smtClean="0">
                      <a:ln>
                        <a:noFill/>
                      </a:ln>
                      <a:solidFill>
                        <a:schemeClr val="tx1"/>
                      </a:solidFill>
                      <a:effectLst/>
                      <a:cs typeface="Arial" pitchFamily="34" charset="0"/>
                    </a:rPr>
                    <a:t>Χαμηλή ποιότητα</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500" b="0" u="none" strike="noStrike" cap="none" normalizeH="0" baseline="0" smtClean="0">
                      <a:ln>
                        <a:noFill/>
                      </a:ln>
                      <a:solidFill>
                        <a:schemeClr val="tx1"/>
                      </a:solidFill>
                      <a:effectLst/>
                      <a:cs typeface="Arial" pitchFamily="34" charset="0"/>
                    </a:rPr>
                    <a:t>π.χ. οικοδομική ξυλεία</a:t>
                  </a:r>
                </a:p>
              </p:txBody>
            </p:sp>
            <p:sp>
              <p:nvSpPr>
                <p:cNvPr id="69775" name="Text Box 143"/>
                <p:cNvSpPr txBox="1">
                  <a:spLocks noChangeAspect="1" noChangeArrowheads="1"/>
                </p:cNvSpPr>
                <p:nvPr/>
              </p:nvSpPr>
              <p:spPr bwMode="auto">
                <a:xfrm>
                  <a:off x="1341" y="6664"/>
                  <a:ext cx="252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0" u="none" strike="noStrike" cap="none" normalizeH="0" baseline="0" smtClean="0">
                      <a:ln>
                        <a:noFill/>
                      </a:ln>
                      <a:solidFill>
                        <a:schemeClr val="tx1"/>
                      </a:solidFill>
                      <a:effectLst/>
                      <a:cs typeface="Arial" pitchFamily="34" charset="0"/>
                    </a:rPr>
                    <a:t>Υψηλή ποιότητα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0" u="none" strike="noStrike" cap="none" normalizeH="0" baseline="0" smtClean="0">
                      <a:ln>
                        <a:noFill/>
                      </a:ln>
                      <a:solidFill>
                        <a:schemeClr val="tx1"/>
                      </a:solidFill>
                      <a:effectLst/>
                      <a:cs typeface="Arial" pitchFamily="34" charset="0"/>
                    </a:rPr>
                    <a:t>π.χ. έπιπλα</a:t>
                  </a:r>
                </a:p>
              </p:txBody>
            </p:sp>
            <p:sp>
              <p:nvSpPr>
                <p:cNvPr id="69776" name="Text Box 144"/>
                <p:cNvSpPr txBox="1">
                  <a:spLocks noChangeAspect="1" noChangeArrowheads="1"/>
                </p:cNvSpPr>
                <p:nvPr/>
              </p:nvSpPr>
              <p:spPr bwMode="auto">
                <a:xfrm>
                  <a:off x="1161" y="4504"/>
                  <a:ext cx="972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sz="1500" b="1" u="none" strike="noStrike" cap="none" normalizeH="0" baseline="0" smtClean="0">
                      <a:ln>
                        <a:noFill/>
                      </a:ln>
                      <a:solidFill>
                        <a:schemeClr val="tx1"/>
                      </a:solidFill>
                      <a:effectLst/>
                      <a:cs typeface="Arial" pitchFamily="34" charset="0"/>
                    </a:rPr>
                    <a:t>Βήμα (</a:t>
                  </a:r>
                  <a:r>
                    <a:rPr kumimoji="0" lang="en-US" sz="1500" b="1" u="none" strike="noStrike" cap="none" normalizeH="0" baseline="0" smtClean="0">
                      <a:ln>
                        <a:noFill/>
                      </a:ln>
                      <a:solidFill>
                        <a:schemeClr val="tx1"/>
                      </a:solidFill>
                      <a:effectLst/>
                      <a:cs typeface="Arial" pitchFamily="34" charset="0"/>
                    </a:rPr>
                    <a:t>Sz</a:t>
                  </a:r>
                  <a:r>
                    <a:rPr kumimoji="0" lang="el-GR" sz="1500" b="1" u="none" strike="noStrike" cap="none" normalizeH="0" baseline="0" smtClean="0">
                      <a:ln>
                        <a:noFill/>
                      </a:ln>
                      <a:solidFill>
                        <a:schemeClr val="tx1"/>
                      </a:solidFill>
                      <a:effectLst/>
                      <a:cs typeface="Arial" pitchFamily="34" charset="0"/>
                    </a:rPr>
                    <a:t>) </a:t>
                  </a:r>
                  <a:r>
                    <a:rPr kumimoji="0" lang="en-US" sz="1500" b="1" u="none" strike="noStrike" cap="none" normalizeH="0" baseline="0" smtClean="0">
                      <a:ln>
                        <a:noFill/>
                      </a:ln>
                      <a:solidFill>
                        <a:schemeClr val="tx1"/>
                      </a:solidFill>
                      <a:effectLst/>
                      <a:cs typeface="Arial" pitchFamily="34" charset="0"/>
                    </a:rPr>
                    <a:t>mm</a:t>
                  </a:r>
                  <a:endParaRPr kumimoji="0" lang="el-GR" sz="1500" b="1" u="none" strike="noStrike" cap="none" normalizeH="0" baseline="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500" b="0" u="none" strike="noStrike" cap="none" normalizeH="0" baseline="0" smtClean="0">
                      <a:ln>
                        <a:noFill/>
                      </a:ln>
                      <a:solidFill>
                        <a:schemeClr val="tx1"/>
                      </a:solidFill>
                      <a:effectLst/>
                      <a:cs typeface="Arial" pitchFamily="34" charset="0"/>
                    </a:rPr>
                    <a:t>                  1,5                1,7                                      2,5                                         5   </a:t>
                  </a:r>
                </a:p>
              </p:txBody>
            </p:sp>
            <p:sp>
              <p:nvSpPr>
                <p:cNvPr id="69777" name="Text Box 145"/>
                <p:cNvSpPr txBox="1">
                  <a:spLocks noChangeAspect="1" noChangeArrowheads="1"/>
                </p:cNvSpPr>
                <p:nvPr/>
              </p:nvSpPr>
              <p:spPr bwMode="auto">
                <a:xfrm>
                  <a:off x="1161" y="5584"/>
                  <a:ext cx="972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l-GR" sz="1500" b="1" u="none" strike="noStrike" cap="none" normalizeH="0" baseline="0" smtClean="0">
                      <a:ln>
                        <a:noFill/>
                      </a:ln>
                      <a:solidFill>
                        <a:schemeClr val="tx1"/>
                      </a:solidFill>
                      <a:effectLst/>
                      <a:cs typeface="Arial" pitchFamily="34" charset="0"/>
                    </a:rPr>
                    <a:t>Βάθος τομής (</a:t>
                  </a:r>
                  <a:r>
                    <a:rPr kumimoji="0" lang="en-US" sz="1500" b="1" u="none" strike="noStrike" cap="none" normalizeH="0" baseline="0" smtClean="0">
                      <a:ln>
                        <a:noFill/>
                      </a:ln>
                      <a:solidFill>
                        <a:schemeClr val="tx1"/>
                      </a:solidFill>
                      <a:effectLst/>
                      <a:cs typeface="Arial" pitchFamily="34" charset="0"/>
                    </a:rPr>
                    <a:t>t</a:t>
                  </a:r>
                  <a:r>
                    <a:rPr kumimoji="0" lang="el-GR" sz="1500" b="1" u="none" strike="noStrike" cap="none" normalizeH="0" baseline="0" smtClean="0">
                      <a:ln>
                        <a:noFill/>
                      </a:ln>
                      <a:solidFill>
                        <a:schemeClr val="tx1"/>
                      </a:solidFill>
                      <a:effectLst/>
                      <a:cs typeface="Arial" pitchFamily="34" charset="0"/>
                    </a:rPr>
                    <a:t>) </a:t>
                  </a:r>
                  <a:r>
                    <a:rPr kumimoji="0" lang="en-US" sz="1500" b="1" u="none" strike="noStrike" cap="none" normalizeH="0" baseline="0" smtClean="0">
                      <a:ln>
                        <a:noFill/>
                      </a:ln>
                      <a:solidFill>
                        <a:schemeClr val="tx1"/>
                      </a:solidFill>
                      <a:effectLst/>
                      <a:cs typeface="Arial" pitchFamily="34" charset="0"/>
                    </a:rPr>
                    <a:t>mm</a:t>
                  </a:r>
                  <a:endParaRPr kumimoji="0" lang="el-GR" sz="1500" b="1" u="none" strike="noStrike" cap="none" normalizeH="0" baseline="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l-GR" sz="1500" b="0" u="none" strike="noStrike" cap="none" normalizeH="0" baseline="0" smtClean="0">
                      <a:ln>
                        <a:noFill/>
                      </a:ln>
                      <a:solidFill>
                        <a:schemeClr val="tx1"/>
                      </a:solidFill>
                      <a:effectLst/>
                      <a:cs typeface="Arial" pitchFamily="34" charset="0"/>
                    </a:rPr>
                    <a:t>               0,003             0,005                                 0,015                </a:t>
                  </a:r>
                  <a:r>
                    <a:rPr kumimoji="0" lang="en-US" sz="1500" b="0" u="none" strike="noStrike" cap="none" normalizeH="0" baseline="0" smtClean="0">
                      <a:ln>
                        <a:noFill/>
                      </a:ln>
                      <a:solidFill>
                        <a:schemeClr val="tx1"/>
                      </a:solidFill>
                      <a:effectLst/>
                      <a:cs typeface="Arial" pitchFamily="34" charset="0"/>
                    </a:rPr>
                    <a:t> </a:t>
                  </a:r>
                  <a:r>
                    <a:rPr kumimoji="0" lang="el-GR" sz="1500" b="0" u="none" strike="noStrike" cap="none" normalizeH="0" baseline="0" smtClean="0">
                      <a:ln>
                        <a:noFill/>
                      </a:ln>
                      <a:solidFill>
                        <a:schemeClr val="tx1"/>
                      </a:solidFill>
                      <a:effectLst/>
                      <a:cs typeface="Arial" pitchFamily="34" charset="0"/>
                    </a:rPr>
                    <a:t>       </a:t>
                  </a:r>
                  <a:r>
                    <a:rPr kumimoji="0" lang="en-US" sz="1500" b="0" u="none" strike="noStrike" cap="none" normalizeH="0" baseline="0" smtClean="0">
                      <a:ln>
                        <a:noFill/>
                      </a:ln>
                      <a:solidFill>
                        <a:schemeClr val="tx1"/>
                      </a:solidFill>
                      <a:effectLst/>
                      <a:cs typeface="Arial" pitchFamily="34" charset="0"/>
                    </a:rPr>
                    <a:t>  </a:t>
                  </a:r>
                  <a:r>
                    <a:rPr kumimoji="0" lang="el-GR" sz="1500" b="0" u="none" strike="noStrike" cap="none" normalizeH="0" baseline="0" smtClean="0">
                      <a:ln>
                        <a:noFill/>
                      </a:ln>
                      <a:solidFill>
                        <a:schemeClr val="tx1"/>
                      </a:solidFill>
                      <a:effectLst/>
                      <a:cs typeface="Arial" pitchFamily="34" charset="0"/>
                    </a:rPr>
                    <a:t>          0,05      </a:t>
                  </a:r>
                </a:p>
              </p:txBody>
            </p:sp>
            <p:grpSp>
              <p:nvGrpSpPr>
                <p:cNvPr id="69778" name="Group 146"/>
                <p:cNvGrpSpPr>
                  <a:grpSpLocks noChangeAspect="1"/>
                </p:cNvGrpSpPr>
                <p:nvPr/>
              </p:nvGrpSpPr>
              <p:grpSpPr bwMode="auto">
                <a:xfrm>
                  <a:off x="1341" y="3424"/>
                  <a:ext cx="9180" cy="4320"/>
                  <a:chOff x="1341" y="3424"/>
                  <a:chExt cx="9180" cy="4320"/>
                </a:xfrm>
              </p:grpSpPr>
              <p:sp>
                <p:nvSpPr>
                  <p:cNvPr id="69779" name="Line 147"/>
                  <p:cNvSpPr>
                    <a:spLocks noChangeAspect="1" noChangeShapeType="1"/>
                  </p:cNvSpPr>
                  <p:nvPr/>
                </p:nvSpPr>
                <p:spPr bwMode="auto">
                  <a:xfrm>
                    <a:off x="6381" y="3424"/>
                    <a:ext cx="0" cy="14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0" name="Line 148"/>
                  <p:cNvSpPr>
                    <a:spLocks noChangeAspect="1" noChangeShapeType="1"/>
                  </p:cNvSpPr>
                  <p:nvPr/>
                </p:nvSpPr>
                <p:spPr bwMode="auto">
                  <a:xfrm>
                    <a:off x="1341" y="5584"/>
                    <a:ext cx="9180" cy="0"/>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1" name="Line 149"/>
                  <p:cNvSpPr>
                    <a:spLocks noChangeAspect="1" noChangeShapeType="1"/>
                  </p:cNvSpPr>
                  <p:nvPr/>
                </p:nvSpPr>
                <p:spPr bwMode="auto">
                  <a:xfrm>
                    <a:off x="1341" y="6664"/>
                    <a:ext cx="9180" cy="0"/>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2" name="Line 150"/>
                  <p:cNvSpPr>
                    <a:spLocks noChangeAspect="1" noChangeShapeType="1"/>
                  </p:cNvSpPr>
                  <p:nvPr/>
                </p:nvSpPr>
                <p:spPr bwMode="auto">
                  <a:xfrm>
                    <a:off x="1341" y="4504"/>
                    <a:ext cx="9180" cy="0"/>
                  </a:xfrm>
                  <a:prstGeom prst="line">
                    <a:avLst/>
                  </a:prstGeom>
                  <a:noFill/>
                  <a:ln w="381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3" name="Line 151"/>
                  <p:cNvSpPr>
                    <a:spLocks noChangeAspect="1" noChangeShapeType="1"/>
                  </p:cNvSpPr>
                  <p:nvPr/>
                </p:nvSpPr>
                <p:spPr bwMode="auto">
                  <a:xfrm>
                    <a:off x="3861" y="3424"/>
                    <a:ext cx="0" cy="14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4" name="Line 152"/>
                  <p:cNvSpPr>
                    <a:spLocks noChangeAspect="1" noChangeShapeType="1"/>
                  </p:cNvSpPr>
                  <p:nvPr/>
                </p:nvSpPr>
                <p:spPr bwMode="auto">
                  <a:xfrm>
                    <a:off x="6381" y="5404"/>
                    <a:ext cx="0" cy="3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5" name="Line 153"/>
                  <p:cNvSpPr>
                    <a:spLocks noChangeAspect="1" noChangeShapeType="1"/>
                  </p:cNvSpPr>
                  <p:nvPr/>
                </p:nvSpPr>
                <p:spPr bwMode="auto">
                  <a:xfrm>
                    <a:off x="3861" y="5404"/>
                    <a:ext cx="0" cy="3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6" name="Line 154"/>
                  <p:cNvSpPr>
                    <a:spLocks noChangeAspect="1" noChangeShapeType="1"/>
                  </p:cNvSpPr>
                  <p:nvPr/>
                </p:nvSpPr>
                <p:spPr bwMode="auto">
                  <a:xfrm>
                    <a:off x="6381" y="6484"/>
                    <a:ext cx="0" cy="12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sp>
                <p:nvSpPr>
                  <p:cNvPr id="69787" name="Line 155"/>
                  <p:cNvSpPr>
                    <a:spLocks noChangeAspect="1" noChangeShapeType="1"/>
                  </p:cNvSpPr>
                  <p:nvPr/>
                </p:nvSpPr>
                <p:spPr bwMode="auto">
                  <a:xfrm>
                    <a:off x="3861" y="6484"/>
                    <a:ext cx="0" cy="126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500"/>
                  </a:p>
                </p:txBody>
              </p:sp>
            </p:grpSp>
          </p:grpSp>
        </p:grpSp>
      </p:grpSp>
      <p:sp>
        <p:nvSpPr>
          <p:cNvPr id="158" name="157 - Ορθογώνιο"/>
          <p:cNvSpPr/>
          <p:nvPr/>
        </p:nvSpPr>
        <p:spPr>
          <a:xfrm>
            <a:off x="564108" y="1140557"/>
            <a:ext cx="10299510" cy="400110"/>
          </a:xfrm>
          <a:prstGeom prst="rect">
            <a:avLst/>
          </a:prstGeom>
        </p:spPr>
        <p:txBody>
          <a:bodyPr wrap="square">
            <a:spAutoFit/>
          </a:bodyPr>
          <a:lstStyle/>
          <a:p>
            <a:r>
              <a:rPr lang="el-GR" sz="2000" dirty="0" smtClean="0"/>
              <a:t>Το μέγεθος του βήματος επηρεάζει σημαντικά την ποιότητα της επιφάνειας. </a:t>
            </a:r>
            <a:endParaRPr lang="el-GR" sz="2000" dirty="0"/>
          </a:p>
        </p:txBody>
      </p:sp>
      <p:sp>
        <p:nvSpPr>
          <p:cNvPr id="159" name="158 - Ορθογώνιο"/>
          <p:cNvSpPr/>
          <p:nvPr/>
        </p:nvSpPr>
        <p:spPr>
          <a:xfrm>
            <a:off x="518615" y="5024314"/>
            <a:ext cx="3903260" cy="1015663"/>
          </a:xfrm>
          <a:prstGeom prst="rect">
            <a:avLst/>
          </a:prstGeom>
        </p:spPr>
        <p:txBody>
          <a:bodyPr wrap="square">
            <a:spAutoFit/>
          </a:bodyPr>
          <a:lstStyle/>
          <a:p>
            <a:pPr algn="r"/>
            <a:r>
              <a:rPr lang="el-GR" sz="2000" dirty="0" smtClean="0"/>
              <a:t>Σχέση βήματος (</a:t>
            </a:r>
            <a:r>
              <a:rPr lang="en-US" sz="2000" dirty="0" err="1" smtClean="0"/>
              <a:t>Sz</a:t>
            </a:r>
            <a:r>
              <a:rPr lang="el-GR" sz="2000" dirty="0" smtClean="0"/>
              <a:t>) και βάθους τομής (</a:t>
            </a:r>
            <a:r>
              <a:rPr lang="en-US" sz="2000" dirty="0" smtClean="0"/>
              <a:t>t</a:t>
            </a:r>
            <a:r>
              <a:rPr lang="el-GR" sz="2000" dirty="0" smtClean="0"/>
              <a:t>) με την ποιότητα πλανίσματος</a:t>
            </a:r>
            <a:endParaRPr lang="el-GR" sz="2000" dirty="0"/>
          </a:p>
        </p:txBody>
      </p:sp>
      <p:sp>
        <p:nvSpPr>
          <p:cNvPr id="160" name="159 - Ορθογώνιο"/>
          <p:cNvSpPr/>
          <p:nvPr/>
        </p:nvSpPr>
        <p:spPr>
          <a:xfrm>
            <a:off x="4541056" y="61586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49" name="48 - Ομάδα"/>
          <p:cNvGrpSpPr/>
          <p:nvPr/>
        </p:nvGrpSpPr>
        <p:grpSpPr>
          <a:xfrm>
            <a:off x="4552661" y="1916529"/>
            <a:ext cx="7318032" cy="3886200"/>
            <a:chOff x="4467568" y="2508490"/>
            <a:chExt cx="4914900" cy="2195513"/>
          </a:xfrm>
        </p:grpSpPr>
        <p:pic>
          <p:nvPicPr>
            <p:cNvPr id="70658" name="Picture 2" descr="Planh"/>
            <p:cNvPicPr>
              <a:picLocks noChangeAspect="1" noChangeArrowheads="1"/>
            </p:cNvPicPr>
            <p:nvPr/>
          </p:nvPicPr>
          <p:blipFill>
            <a:blip r:embed="rId3" cstate="print"/>
            <a:srcRect/>
            <a:stretch>
              <a:fillRect/>
            </a:stretch>
          </p:blipFill>
          <p:spPr bwMode="auto">
            <a:xfrm>
              <a:off x="5964072" y="2661313"/>
              <a:ext cx="3324225" cy="1981200"/>
            </a:xfrm>
            <a:prstGeom prst="rect">
              <a:avLst/>
            </a:prstGeom>
            <a:noFill/>
            <a:ln w="9525">
              <a:noFill/>
              <a:miter lim="800000"/>
              <a:headEnd/>
              <a:tailEnd/>
            </a:ln>
          </p:spPr>
        </p:pic>
        <p:grpSp>
          <p:nvGrpSpPr>
            <p:cNvPr id="70679" name="Group 23"/>
            <p:cNvGrpSpPr>
              <a:grpSpLocks/>
            </p:cNvGrpSpPr>
            <p:nvPr/>
          </p:nvGrpSpPr>
          <p:grpSpPr bwMode="auto">
            <a:xfrm>
              <a:off x="4467568" y="2508490"/>
              <a:ext cx="4914900" cy="2195513"/>
              <a:chOff x="2364" y="3147"/>
              <a:chExt cx="7740" cy="3456"/>
            </a:xfrm>
          </p:grpSpPr>
          <p:sp>
            <p:nvSpPr>
              <p:cNvPr id="70680" name="Text Box 24"/>
              <p:cNvSpPr txBox="1">
                <a:spLocks noChangeArrowheads="1"/>
              </p:cNvSpPr>
              <p:nvPr/>
            </p:nvSpPr>
            <p:spPr bwMode="auto">
              <a:xfrm>
                <a:off x="2364" y="3363"/>
                <a:ext cx="2320" cy="1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1:</a:t>
                </a:r>
                <a:r>
                  <a:rPr kumimoji="0" lang="el-GR" sz="140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2:</a:t>
                </a:r>
                <a:r>
                  <a:rPr kumimoji="0" lang="el-GR" sz="1400" b="0" u="none" strike="noStrike" cap="none" normalizeH="0" baseline="0" dirty="0" smtClean="0">
                    <a:ln>
                      <a:noFill/>
                    </a:ln>
                    <a:solidFill>
                      <a:schemeClr val="tx1"/>
                    </a:solidFill>
                    <a:effectLst/>
                    <a:cs typeface="Arial" pitchFamily="34" charset="0"/>
                  </a:rPr>
                  <a:t> Πίσω τράπεζα</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3:</a:t>
                </a:r>
                <a:r>
                  <a:rPr kumimoji="0" lang="el-GR" sz="1400" b="0" u="none" strike="noStrike" cap="none" normalizeH="0" baseline="0" dirty="0" smtClean="0">
                    <a:ln>
                      <a:noFill/>
                    </a:ln>
                    <a:solidFill>
                      <a:schemeClr val="tx1"/>
                    </a:solidFill>
                    <a:effectLst/>
                    <a:cs typeface="Arial" pitchFamily="34" charset="0"/>
                  </a:rPr>
                  <a:t> Μπροστινή τράπεζα</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4:</a:t>
                </a:r>
                <a:r>
                  <a:rPr kumimoji="0" lang="el-GR" sz="1400" b="0" u="none" strike="noStrike" cap="none" normalizeH="0" baseline="0" dirty="0" smtClean="0">
                    <a:ln>
                      <a:noFill/>
                    </a:ln>
                    <a:solidFill>
                      <a:schemeClr val="tx1"/>
                    </a:solidFill>
                    <a:effectLst/>
                    <a:cs typeface="Arial" pitchFamily="34" charset="0"/>
                  </a:rPr>
                  <a:t> Προφυλακτήρας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5:</a:t>
                </a:r>
                <a:r>
                  <a:rPr kumimoji="0" lang="el-GR" sz="1400" b="0" u="none" strike="noStrike" cap="none" normalizeH="0" baseline="0" dirty="0" smtClean="0">
                    <a:ln>
                      <a:noFill/>
                    </a:ln>
                    <a:solidFill>
                      <a:schemeClr val="tx1"/>
                    </a:solidFill>
                    <a:effectLst/>
                    <a:cs typeface="Arial" pitchFamily="34" charset="0"/>
                  </a:rPr>
                  <a:t> Οδηγός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6:</a:t>
                </a:r>
                <a:r>
                  <a:rPr kumimoji="0" lang="el-GR" sz="1400" b="0" u="none" strike="noStrike" cap="none" normalizeH="0" baseline="0" dirty="0" smtClean="0">
                    <a:ln>
                      <a:noFill/>
                    </a:ln>
                    <a:solidFill>
                      <a:schemeClr val="tx1"/>
                    </a:solidFill>
                    <a:effectLst/>
                    <a:cs typeface="Arial" pitchFamily="34" charset="0"/>
                  </a:rPr>
                  <a:t> Διακόπτες λειτουργίας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7:</a:t>
                </a:r>
                <a:r>
                  <a:rPr kumimoji="0" lang="el-GR" sz="1400" b="0" u="none" strike="noStrike" cap="none" normalizeH="0" baseline="0" dirty="0" smtClean="0">
                    <a:ln>
                      <a:noFill/>
                    </a:ln>
                    <a:solidFill>
                      <a:schemeClr val="tx1"/>
                    </a:solidFill>
                    <a:effectLst/>
                    <a:cs typeface="Arial" pitchFamily="34" charset="0"/>
                  </a:rPr>
                  <a:t> Κεφαλή πλανίσματος</a:t>
                </a:r>
              </a:p>
            </p:txBody>
          </p:sp>
          <p:sp>
            <p:nvSpPr>
              <p:cNvPr id="70681" name="Rectangle 25"/>
              <p:cNvSpPr>
                <a:spLocks noChangeArrowheads="1"/>
              </p:cNvSpPr>
              <p:nvPr/>
            </p:nvSpPr>
            <p:spPr bwMode="auto">
              <a:xfrm>
                <a:off x="2364" y="3183"/>
                <a:ext cx="7740" cy="34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70682" name="Group 26"/>
              <p:cNvGrpSpPr>
                <a:grpSpLocks/>
              </p:cNvGrpSpPr>
              <p:nvPr/>
            </p:nvGrpSpPr>
            <p:grpSpPr bwMode="auto">
              <a:xfrm>
                <a:off x="4524" y="3147"/>
                <a:ext cx="5523" cy="3447"/>
                <a:chOff x="4524" y="3147"/>
                <a:chExt cx="5523" cy="3447"/>
              </a:xfrm>
            </p:grpSpPr>
            <p:sp>
              <p:nvSpPr>
                <p:cNvPr id="70683" name="Text Box 27"/>
                <p:cNvSpPr txBox="1">
                  <a:spLocks noChangeArrowheads="1"/>
                </p:cNvSpPr>
                <p:nvPr/>
              </p:nvSpPr>
              <p:spPr bwMode="auto">
                <a:xfrm>
                  <a:off x="4524" y="3327"/>
                  <a:ext cx="5523" cy="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cs typeface="Arial" pitchFamily="34" charset="0"/>
                  </a:endParaRPr>
                </a:p>
              </p:txBody>
            </p:sp>
            <p:grpSp>
              <p:nvGrpSpPr>
                <p:cNvPr id="70684" name="Group 28"/>
                <p:cNvGrpSpPr>
                  <a:grpSpLocks/>
                </p:cNvGrpSpPr>
                <p:nvPr/>
              </p:nvGrpSpPr>
              <p:grpSpPr bwMode="auto">
                <a:xfrm>
                  <a:off x="4704" y="3147"/>
                  <a:ext cx="5220" cy="3060"/>
                  <a:chOff x="4704" y="3147"/>
                  <a:chExt cx="5220" cy="3060"/>
                </a:xfrm>
              </p:grpSpPr>
              <p:sp>
                <p:nvSpPr>
                  <p:cNvPr id="70685" name="Line 29"/>
                  <p:cNvSpPr>
                    <a:spLocks noChangeShapeType="1"/>
                  </p:cNvSpPr>
                  <p:nvPr/>
                </p:nvSpPr>
                <p:spPr bwMode="auto">
                  <a:xfrm flipV="1">
                    <a:off x="5244" y="5487"/>
                    <a:ext cx="90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86" name="Line 30"/>
                  <p:cNvSpPr>
                    <a:spLocks noChangeShapeType="1"/>
                  </p:cNvSpPr>
                  <p:nvPr/>
                </p:nvSpPr>
                <p:spPr bwMode="auto">
                  <a:xfrm flipH="1" flipV="1">
                    <a:off x="9024" y="4587"/>
                    <a:ext cx="36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87" name="Line 31"/>
                  <p:cNvSpPr>
                    <a:spLocks noChangeShapeType="1"/>
                  </p:cNvSpPr>
                  <p:nvPr/>
                </p:nvSpPr>
                <p:spPr bwMode="auto">
                  <a:xfrm>
                    <a:off x="4884" y="3687"/>
                    <a:ext cx="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88" name="Line 32"/>
                  <p:cNvSpPr>
                    <a:spLocks noChangeShapeType="1"/>
                  </p:cNvSpPr>
                  <p:nvPr/>
                </p:nvSpPr>
                <p:spPr bwMode="auto">
                  <a:xfrm flipV="1">
                    <a:off x="5424" y="4047"/>
                    <a:ext cx="90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89" name="Line 33"/>
                  <p:cNvSpPr>
                    <a:spLocks noChangeShapeType="1"/>
                  </p:cNvSpPr>
                  <p:nvPr/>
                </p:nvSpPr>
                <p:spPr bwMode="auto">
                  <a:xfrm flipH="1">
                    <a:off x="7764" y="3507"/>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90" name="Line 34"/>
                  <p:cNvSpPr>
                    <a:spLocks noChangeShapeType="1"/>
                  </p:cNvSpPr>
                  <p:nvPr/>
                </p:nvSpPr>
                <p:spPr bwMode="auto">
                  <a:xfrm flipH="1" flipV="1">
                    <a:off x="8664" y="4047"/>
                    <a:ext cx="72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91" name="Line 35"/>
                  <p:cNvSpPr>
                    <a:spLocks noChangeShapeType="1"/>
                  </p:cNvSpPr>
                  <p:nvPr/>
                </p:nvSpPr>
                <p:spPr bwMode="auto">
                  <a:xfrm flipV="1">
                    <a:off x="5604" y="4227"/>
                    <a:ext cx="90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70692" name="Text Box 36"/>
                  <p:cNvSpPr txBox="1">
                    <a:spLocks noChangeArrowheads="1"/>
                  </p:cNvSpPr>
                  <p:nvPr/>
                </p:nvSpPr>
                <p:spPr bwMode="auto">
                  <a:xfrm>
                    <a:off x="4884" y="584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1</a:t>
                    </a:r>
                    <a:endParaRPr kumimoji="0" lang="el-GR" sz="1400" b="0" i="0" u="none" strike="noStrike" cap="none" normalizeH="0" baseline="0" smtClean="0">
                      <a:ln>
                        <a:noFill/>
                      </a:ln>
                      <a:solidFill>
                        <a:schemeClr val="tx1"/>
                      </a:solidFill>
                      <a:effectLst/>
                      <a:cs typeface="Arial" pitchFamily="34" charset="0"/>
                    </a:endParaRPr>
                  </a:p>
                </p:txBody>
              </p:sp>
              <p:sp>
                <p:nvSpPr>
                  <p:cNvPr id="70693" name="Text Box 37"/>
                  <p:cNvSpPr txBox="1">
                    <a:spLocks noChangeArrowheads="1"/>
                  </p:cNvSpPr>
                  <p:nvPr/>
                </p:nvSpPr>
                <p:spPr bwMode="auto">
                  <a:xfrm>
                    <a:off x="9204" y="530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2</a:t>
                    </a:r>
                    <a:endParaRPr kumimoji="0" lang="el-GR" sz="1400" b="0" i="0" u="none" strike="noStrike" cap="none" normalizeH="0" baseline="0" smtClean="0">
                      <a:ln>
                        <a:noFill/>
                      </a:ln>
                      <a:solidFill>
                        <a:schemeClr val="tx1"/>
                      </a:solidFill>
                      <a:effectLst/>
                      <a:cs typeface="Arial" pitchFamily="34" charset="0"/>
                    </a:endParaRPr>
                  </a:p>
                </p:txBody>
              </p:sp>
              <p:sp>
                <p:nvSpPr>
                  <p:cNvPr id="70694" name="Text Box 38"/>
                  <p:cNvSpPr txBox="1">
                    <a:spLocks noChangeArrowheads="1"/>
                  </p:cNvSpPr>
                  <p:nvPr/>
                </p:nvSpPr>
                <p:spPr bwMode="auto">
                  <a:xfrm>
                    <a:off x="4704" y="332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3</a:t>
                    </a:r>
                    <a:endParaRPr kumimoji="0" lang="el-GR" sz="1400" b="0" i="0" u="none" strike="noStrike" cap="none" normalizeH="0" baseline="0" smtClean="0">
                      <a:ln>
                        <a:noFill/>
                      </a:ln>
                      <a:solidFill>
                        <a:schemeClr val="tx1"/>
                      </a:solidFill>
                      <a:effectLst/>
                      <a:cs typeface="Arial" pitchFamily="34" charset="0"/>
                    </a:endParaRPr>
                  </a:p>
                </p:txBody>
              </p:sp>
              <p:sp>
                <p:nvSpPr>
                  <p:cNvPr id="70695" name="Text Box 39"/>
                  <p:cNvSpPr txBox="1">
                    <a:spLocks noChangeArrowheads="1"/>
                  </p:cNvSpPr>
                  <p:nvPr/>
                </p:nvSpPr>
                <p:spPr bwMode="auto">
                  <a:xfrm>
                    <a:off x="5064" y="440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4</a:t>
                    </a:r>
                    <a:endParaRPr kumimoji="0" lang="el-GR" sz="1400" b="0" i="0" u="none" strike="noStrike" cap="none" normalizeH="0" baseline="0" smtClean="0">
                      <a:ln>
                        <a:noFill/>
                      </a:ln>
                      <a:solidFill>
                        <a:schemeClr val="tx1"/>
                      </a:solidFill>
                      <a:effectLst/>
                      <a:cs typeface="Arial" pitchFamily="34" charset="0"/>
                    </a:endParaRPr>
                  </a:p>
                </p:txBody>
              </p:sp>
              <p:sp>
                <p:nvSpPr>
                  <p:cNvPr id="70696" name="Text Box 40"/>
                  <p:cNvSpPr txBox="1">
                    <a:spLocks noChangeArrowheads="1"/>
                  </p:cNvSpPr>
                  <p:nvPr/>
                </p:nvSpPr>
                <p:spPr bwMode="auto">
                  <a:xfrm>
                    <a:off x="5244" y="494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7</a:t>
                    </a:r>
                    <a:endParaRPr kumimoji="0" lang="el-GR" sz="1400" b="0" i="0" u="none" strike="noStrike" cap="none" normalizeH="0" baseline="0" smtClean="0">
                      <a:ln>
                        <a:noFill/>
                      </a:ln>
                      <a:solidFill>
                        <a:schemeClr val="tx1"/>
                      </a:solidFill>
                      <a:effectLst/>
                      <a:cs typeface="Arial" pitchFamily="34" charset="0"/>
                    </a:endParaRPr>
                  </a:p>
                </p:txBody>
              </p:sp>
              <p:sp>
                <p:nvSpPr>
                  <p:cNvPr id="70697" name="Text Box 41"/>
                  <p:cNvSpPr txBox="1">
                    <a:spLocks noChangeArrowheads="1"/>
                  </p:cNvSpPr>
                  <p:nvPr/>
                </p:nvSpPr>
                <p:spPr bwMode="auto">
                  <a:xfrm>
                    <a:off x="9384" y="386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cs typeface="Arial" pitchFamily="34" charset="0"/>
                      </a:rPr>
                      <a:t>6</a:t>
                    </a:r>
                    <a:endParaRPr kumimoji="0" lang="el-GR" sz="1400" b="0" i="0" u="none" strike="noStrike" cap="none" normalizeH="0" baseline="0" smtClean="0">
                      <a:ln>
                        <a:noFill/>
                      </a:ln>
                      <a:solidFill>
                        <a:schemeClr val="tx1"/>
                      </a:solidFill>
                      <a:effectLst/>
                      <a:cs typeface="Arial" pitchFamily="34" charset="0"/>
                    </a:endParaRPr>
                  </a:p>
                </p:txBody>
              </p:sp>
              <p:sp>
                <p:nvSpPr>
                  <p:cNvPr id="70698" name="Text Box 42"/>
                  <p:cNvSpPr txBox="1">
                    <a:spLocks noChangeArrowheads="1"/>
                  </p:cNvSpPr>
                  <p:nvPr/>
                </p:nvSpPr>
                <p:spPr bwMode="auto">
                  <a:xfrm>
                    <a:off x="8124" y="314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1" i="0" u="none" strike="noStrike" cap="none" normalizeH="0" baseline="0" dirty="0" smtClean="0">
                        <a:ln>
                          <a:noFill/>
                        </a:ln>
                        <a:solidFill>
                          <a:schemeClr val="tx1"/>
                        </a:solidFill>
                        <a:effectLst/>
                        <a:cs typeface="Arial" pitchFamily="34" charset="0"/>
                      </a:rPr>
                      <a:t>5</a:t>
                    </a:r>
                    <a:endParaRPr kumimoji="0" lang="el-GR" sz="1400" b="0" i="0" u="none" strike="noStrike" cap="none" normalizeH="0" baseline="0" dirty="0" smtClean="0">
                      <a:ln>
                        <a:noFill/>
                      </a:ln>
                      <a:solidFill>
                        <a:schemeClr val="tx1"/>
                      </a:solidFill>
                      <a:effectLst/>
                      <a:cs typeface="Arial" pitchFamily="34" charset="0"/>
                    </a:endParaRPr>
                  </a:p>
                </p:txBody>
              </p:sp>
            </p:grpSp>
          </p:grpSp>
        </p:grpSp>
      </p:grpSp>
      <p:sp>
        <p:nvSpPr>
          <p:cNvPr id="50" name="49 - Ορθογώνιο"/>
          <p:cNvSpPr/>
          <p:nvPr/>
        </p:nvSpPr>
        <p:spPr>
          <a:xfrm>
            <a:off x="286603" y="1815300"/>
            <a:ext cx="4053385" cy="2554545"/>
          </a:xfrm>
          <a:prstGeom prst="rect">
            <a:avLst/>
          </a:prstGeom>
        </p:spPr>
        <p:txBody>
          <a:bodyPr wrap="square">
            <a:spAutoFit/>
          </a:bodyPr>
          <a:lstStyle/>
          <a:p>
            <a:pPr algn="just"/>
            <a:r>
              <a:rPr lang="el-GR" sz="2000" dirty="0" smtClean="0"/>
              <a:t>Η πλάνη συναντάται στις μικρές και μεσαίες επιχειρήσεις κατεργασίας του ξύλου. Η κύρια χρήση της πλάνης είναι το πλάνισμα – γώνιασμα των επιφανειών (πλην των εγκάρσιων) του μασίφ ξύλου. </a:t>
            </a:r>
          </a:p>
          <a:p>
            <a:pPr algn="just"/>
            <a:endParaRPr lang="el-GR" sz="2000" dirty="0" smtClean="0"/>
          </a:p>
          <a:p>
            <a:pPr algn="just"/>
            <a:endParaRPr lang="el-GR" sz="2000" dirty="0"/>
          </a:p>
        </p:txBody>
      </p:sp>
      <p:sp>
        <p:nvSpPr>
          <p:cNvPr id="51" name="50 - Ορθογώνιο"/>
          <p:cNvSpPr/>
          <p:nvPr/>
        </p:nvSpPr>
        <p:spPr>
          <a:xfrm>
            <a:off x="4452156" y="58284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52" name="51 - Ορθογώνιο"/>
          <p:cNvSpPr/>
          <p:nvPr/>
        </p:nvSpPr>
        <p:spPr>
          <a:xfrm>
            <a:off x="6017715" y="6218114"/>
            <a:ext cx="3903260" cy="400110"/>
          </a:xfrm>
          <a:prstGeom prst="rect">
            <a:avLst/>
          </a:prstGeom>
        </p:spPr>
        <p:txBody>
          <a:bodyPr wrap="square">
            <a:spAutoFit/>
          </a:bodyPr>
          <a:lstStyle/>
          <a:p>
            <a:pPr algn="ctr"/>
            <a:r>
              <a:rPr lang="el-GR" sz="2000" dirty="0" smtClean="0"/>
              <a:t>Πλάνη</a:t>
            </a:r>
            <a:endParaRPr lang="el-G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8849" name="Rectangle 1"/>
          <p:cNvSpPr>
            <a:spLocks noChangeArrowheads="1"/>
          </p:cNvSpPr>
          <p:nvPr/>
        </p:nvSpPr>
        <p:spPr bwMode="auto">
          <a:xfrm>
            <a:off x="368300" y="1613069"/>
            <a:ext cx="105791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Πριν από την έναρξη της λειτουργίας της πλάνης ελέγχουμε εάν οι τράπεζες εργασίας είναι στη σωστή θέση. Η πίσω τράπεζα ανεβοκατεβαίνει και ορίζει με αυτόν τον τρόπο το βάθος πλανίσματος. </a:t>
            </a:r>
            <a:endParaRPr kumimoji="0" lang="el-GR" sz="2000" i="0" u="none" strike="noStrike" cap="none" normalizeH="0" baseline="0" dirty="0" smtClean="0">
              <a:ln>
                <a:noFill/>
              </a:ln>
              <a:solidFill>
                <a:schemeClr val="tx1"/>
              </a:solidFill>
              <a:effectLst/>
              <a:cs typeface="Arial" pitchFamily="34" charset="0"/>
            </a:endParaRPr>
          </a:p>
        </p:txBody>
      </p:sp>
      <p:sp>
        <p:nvSpPr>
          <p:cNvPr id="5" name="4 - Ορθογώνιο"/>
          <p:cNvSpPr/>
          <p:nvPr/>
        </p:nvSpPr>
        <p:spPr>
          <a:xfrm>
            <a:off x="5217667" y="851654"/>
            <a:ext cx="15616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Ρυθμίσεις</a:t>
            </a:r>
            <a:endParaRPr lang="el-GR" sz="2000" i="1" dirty="0" smtClean="0">
              <a:cs typeface="Arial" pitchFamily="34" charset="0"/>
            </a:endParaRPr>
          </a:p>
        </p:txBody>
      </p:sp>
      <p:grpSp>
        <p:nvGrpSpPr>
          <p:cNvPr id="78850" name="Group 2"/>
          <p:cNvGrpSpPr>
            <a:grpSpLocks/>
          </p:cNvGrpSpPr>
          <p:nvPr/>
        </p:nvGrpSpPr>
        <p:grpSpPr bwMode="auto">
          <a:xfrm>
            <a:off x="3629025" y="3200400"/>
            <a:ext cx="4914900" cy="2286000"/>
            <a:chOff x="2154" y="7549"/>
            <a:chExt cx="7740" cy="3600"/>
          </a:xfrm>
        </p:grpSpPr>
        <p:sp>
          <p:nvSpPr>
            <p:cNvPr id="78851" name="Rectangle 3"/>
            <p:cNvSpPr>
              <a:spLocks noChangeArrowheads="1"/>
            </p:cNvSpPr>
            <p:nvPr/>
          </p:nvSpPr>
          <p:spPr bwMode="auto">
            <a:xfrm>
              <a:off x="2154" y="7549"/>
              <a:ext cx="7740" cy="3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78852" name="Group 4"/>
            <p:cNvGrpSpPr>
              <a:grpSpLocks/>
            </p:cNvGrpSpPr>
            <p:nvPr/>
          </p:nvGrpSpPr>
          <p:grpSpPr bwMode="auto">
            <a:xfrm>
              <a:off x="2517" y="7920"/>
              <a:ext cx="7038" cy="2880"/>
              <a:chOff x="2517" y="7920"/>
              <a:chExt cx="7038" cy="2880"/>
            </a:xfrm>
          </p:grpSpPr>
          <p:grpSp>
            <p:nvGrpSpPr>
              <p:cNvPr id="78853" name="Group 5"/>
              <p:cNvGrpSpPr>
                <a:grpSpLocks/>
              </p:cNvGrpSpPr>
              <p:nvPr/>
            </p:nvGrpSpPr>
            <p:grpSpPr bwMode="auto">
              <a:xfrm>
                <a:off x="2517" y="7920"/>
                <a:ext cx="7038" cy="2880"/>
                <a:chOff x="2517" y="9419"/>
                <a:chExt cx="7038" cy="2880"/>
              </a:xfrm>
            </p:grpSpPr>
            <p:grpSp>
              <p:nvGrpSpPr>
                <p:cNvPr id="78854" name="Group 6"/>
                <p:cNvGrpSpPr>
                  <a:grpSpLocks/>
                </p:cNvGrpSpPr>
                <p:nvPr/>
              </p:nvGrpSpPr>
              <p:grpSpPr bwMode="auto">
                <a:xfrm>
                  <a:off x="4677" y="9959"/>
                  <a:ext cx="2340" cy="2340"/>
                  <a:chOff x="4677" y="9959"/>
                  <a:chExt cx="2340" cy="2340"/>
                </a:xfrm>
              </p:grpSpPr>
              <p:grpSp>
                <p:nvGrpSpPr>
                  <p:cNvPr id="78855" name="Group 7"/>
                  <p:cNvGrpSpPr>
                    <a:grpSpLocks/>
                  </p:cNvGrpSpPr>
                  <p:nvPr/>
                </p:nvGrpSpPr>
                <p:grpSpPr bwMode="auto">
                  <a:xfrm>
                    <a:off x="5037" y="10076"/>
                    <a:ext cx="1620" cy="1863"/>
                    <a:chOff x="5037" y="10076"/>
                    <a:chExt cx="1620" cy="1863"/>
                  </a:xfrm>
                </p:grpSpPr>
                <p:sp>
                  <p:nvSpPr>
                    <p:cNvPr id="78856" name="Oval 8" descr="Λευκό μάρμαρο"/>
                    <p:cNvSpPr>
                      <a:spLocks noChangeArrowheads="1"/>
                    </p:cNvSpPr>
                    <p:nvPr/>
                  </p:nvSpPr>
                  <p:spPr bwMode="auto">
                    <a:xfrm>
                      <a:off x="5037" y="10319"/>
                      <a:ext cx="1620" cy="1620"/>
                    </a:xfrm>
                    <a:prstGeom prst="ellipse">
                      <a:avLst/>
                    </a:prstGeom>
                    <a:blipFill dpi="0" rotWithShape="0">
                      <a:blip r:embed="rId3" cstate="print"/>
                      <a:srcRect/>
                      <a:tile tx="0" ty="0" sx="100000" sy="100000" flip="none" algn="tl"/>
                    </a:blip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57" name="Freeform 9"/>
                    <p:cNvSpPr>
                      <a:spLocks noChangeAspect="1"/>
                    </p:cNvSpPr>
                    <p:nvPr/>
                  </p:nvSpPr>
                  <p:spPr bwMode="auto">
                    <a:xfrm rot="20580000">
                      <a:off x="5513" y="10076"/>
                      <a:ext cx="664" cy="554"/>
                    </a:xfrm>
                    <a:custGeom>
                      <a:avLst/>
                      <a:gdLst/>
                      <a:ahLst/>
                      <a:cxnLst>
                        <a:cxn ang="0">
                          <a:pos x="0" y="720"/>
                        </a:cxn>
                        <a:cxn ang="0">
                          <a:pos x="720" y="0"/>
                        </a:cxn>
                        <a:cxn ang="0">
                          <a:pos x="1080" y="0"/>
                        </a:cxn>
                        <a:cxn ang="0">
                          <a:pos x="180" y="900"/>
                        </a:cxn>
                        <a:cxn ang="0">
                          <a:pos x="0" y="720"/>
                        </a:cxn>
                      </a:cxnLst>
                      <a:rect l="0" t="0" r="r" b="b"/>
                      <a:pathLst>
                        <a:path w="1080" h="900">
                          <a:moveTo>
                            <a:pt x="0" y="720"/>
                          </a:moveTo>
                          <a:lnTo>
                            <a:pt x="720" y="0"/>
                          </a:lnTo>
                          <a:lnTo>
                            <a:pt x="1080" y="0"/>
                          </a:lnTo>
                          <a:lnTo>
                            <a:pt x="180" y="900"/>
                          </a:lnTo>
                          <a:lnTo>
                            <a:pt x="0" y="72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78858" name="Oval 10"/>
                  <p:cNvSpPr>
                    <a:spLocks noChangeArrowheads="1"/>
                  </p:cNvSpPr>
                  <p:nvPr/>
                </p:nvSpPr>
                <p:spPr bwMode="auto">
                  <a:xfrm>
                    <a:off x="4677" y="9959"/>
                    <a:ext cx="2340" cy="2340"/>
                  </a:xfrm>
                  <a:prstGeom prst="ellipse">
                    <a:avLst/>
                  </a:prstGeom>
                  <a:noFill/>
                  <a:ln w="1587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78859" name="Group 11"/>
                <p:cNvGrpSpPr>
                  <a:grpSpLocks/>
                </p:cNvGrpSpPr>
                <p:nvPr/>
              </p:nvGrpSpPr>
              <p:grpSpPr bwMode="auto">
                <a:xfrm>
                  <a:off x="2517" y="9959"/>
                  <a:ext cx="2880" cy="900"/>
                  <a:chOff x="2517" y="7200"/>
                  <a:chExt cx="2880" cy="900"/>
                </a:xfrm>
              </p:grpSpPr>
              <p:sp>
                <p:nvSpPr>
                  <p:cNvPr id="78860" name="Freeform 12"/>
                  <p:cNvSpPr>
                    <a:spLocks/>
                  </p:cNvSpPr>
                  <p:nvPr/>
                </p:nvSpPr>
                <p:spPr bwMode="auto">
                  <a:xfrm>
                    <a:off x="4317" y="7200"/>
                    <a:ext cx="1080" cy="900"/>
                  </a:xfrm>
                  <a:custGeom>
                    <a:avLst/>
                    <a:gdLst/>
                    <a:ahLst/>
                    <a:cxnLst>
                      <a:cxn ang="0">
                        <a:pos x="1080" y="0"/>
                      </a:cxn>
                      <a:cxn ang="0">
                        <a:pos x="360" y="360"/>
                      </a:cxn>
                      <a:cxn ang="0">
                        <a:pos x="0" y="900"/>
                      </a:cxn>
                    </a:cxnLst>
                    <a:rect l="0" t="0" r="r" b="b"/>
                    <a:pathLst>
                      <a:path w="1080" h="900">
                        <a:moveTo>
                          <a:pt x="1080" y="0"/>
                        </a:moveTo>
                        <a:cubicBezTo>
                          <a:pt x="810" y="105"/>
                          <a:pt x="540" y="210"/>
                          <a:pt x="360" y="360"/>
                        </a:cubicBezTo>
                        <a:cubicBezTo>
                          <a:pt x="180" y="510"/>
                          <a:pt x="90" y="705"/>
                          <a:pt x="0" y="90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61" name="Line 13"/>
                  <p:cNvSpPr>
                    <a:spLocks noChangeShapeType="1"/>
                  </p:cNvSpPr>
                  <p:nvPr/>
                </p:nvSpPr>
                <p:spPr bwMode="auto">
                  <a:xfrm flipH="1">
                    <a:off x="2517" y="7200"/>
                    <a:ext cx="288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62" name="Line 14"/>
                  <p:cNvSpPr>
                    <a:spLocks noChangeShapeType="1"/>
                  </p:cNvSpPr>
                  <p:nvPr/>
                </p:nvSpPr>
                <p:spPr bwMode="auto">
                  <a:xfrm flipH="1">
                    <a:off x="2517" y="8100"/>
                    <a:ext cx="18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78863" name="Group 15"/>
                <p:cNvGrpSpPr>
                  <a:grpSpLocks/>
                </p:cNvGrpSpPr>
                <p:nvPr/>
              </p:nvGrpSpPr>
              <p:grpSpPr bwMode="auto">
                <a:xfrm flipH="1">
                  <a:off x="6657" y="10319"/>
                  <a:ext cx="2880" cy="900"/>
                  <a:chOff x="2517" y="7200"/>
                  <a:chExt cx="2880" cy="900"/>
                </a:xfrm>
              </p:grpSpPr>
              <p:sp>
                <p:nvSpPr>
                  <p:cNvPr id="78864" name="Freeform 16"/>
                  <p:cNvSpPr>
                    <a:spLocks/>
                  </p:cNvSpPr>
                  <p:nvPr/>
                </p:nvSpPr>
                <p:spPr bwMode="auto">
                  <a:xfrm>
                    <a:off x="4317" y="7200"/>
                    <a:ext cx="1080" cy="900"/>
                  </a:xfrm>
                  <a:custGeom>
                    <a:avLst/>
                    <a:gdLst/>
                    <a:ahLst/>
                    <a:cxnLst>
                      <a:cxn ang="0">
                        <a:pos x="1080" y="0"/>
                      </a:cxn>
                      <a:cxn ang="0">
                        <a:pos x="360" y="360"/>
                      </a:cxn>
                      <a:cxn ang="0">
                        <a:pos x="0" y="900"/>
                      </a:cxn>
                    </a:cxnLst>
                    <a:rect l="0" t="0" r="r" b="b"/>
                    <a:pathLst>
                      <a:path w="1080" h="900">
                        <a:moveTo>
                          <a:pt x="1080" y="0"/>
                        </a:moveTo>
                        <a:cubicBezTo>
                          <a:pt x="810" y="105"/>
                          <a:pt x="540" y="210"/>
                          <a:pt x="360" y="360"/>
                        </a:cubicBezTo>
                        <a:cubicBezTo>
                          <a:pt x="180" y="510"/>
                          <a:pt x="90" y="705"/>
                          <a:pt x="0" y="90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65" name="Line 17"/>
                  <p:cNvSpPr>
                    <a:spLocks noChangeShapeType="1"/>
                  </p:cNvSpPr>
                  <p:nvPr/>
                </p:nvSpPr>
                <p:spPr bwMode="auto">
                  <a:xfrm flipH="1">
                    <a:off x="2517" y="7200"/>
                    <a:ext cx="288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66" name="Line 18"/>
                  <p:cNvSpPr>
                    <a:spLocks noChangeShapeType="1"/>
                  </p:cNvSpPr>
                  <p:nvPr/>
                </p:nvSpPr>
                <p:spPr bwMode="auto">
                  <a:xfrm flipH="1">
                    <a:off x="2517" y="8100"/>
                    <a:ext cx="18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78867" name="Group 19"/>
                <p:cNvGrpSpPr>
                  <a:grpSpLocks/>
                </p:cNvGrpSpPr>
                <p:nvPr/>
              </p:nvGrpSpPr>
              <p:grpSpPr bwMode="auto">
                <a:xfrm>
                  <a:off x="4137" y="9419"/>
                  <a:ext cx="5418" cy="900"/>
                  <a:chOff x="4137" y="9419"/>
                  <a:chExt cx="5418" cy="900"/>
                </a:xfrm>
              </p:grpSpPr>
              <p:grpSp>
                <p:nvGrpSpPr>
                  <p:cNvPr id="78868" name="Group 20"/>
                  <p:cNvGrpSpPr>
                    <a:grpSpLocks/>
                  </p:cNvGrpSpPr>
                  <p:nvPr/>
                </p:nvGrpSpPr>
                <p:grpSpPr bwMode="auto">
                  <a:xfrm>
                    <a:off x="4137" y="9419"/>
                    <a:ext cx="5400" cy="900"/>
                    <a:chOff x="4137" y="6660"/>
                    <a:chExt cx="5400" cy="900"/>
                  </a:xfrm>
                </p:grpSpPr>
                <p:sp>
                  <p:nvSpPr>
                    <p:cNvPr id="78869" name="Freeform 21"/>
                    <p:cNvSpPr>
                      <a:spLocks/>
                    </p:cNvSpPr>
                    <p:nvPr/>
                  </p:nvSpPr>
                  <p:spPr bwMode="auto">
                    <a:xfrm>
                      <a:off x="5937" y="7200"/>
                      <a:ext cx="720" cy="360"/>
                    </a:xfrm>
                    <a:custGeom>
                      <a:avLst/>
                      <a:gdLst/>
                      <a:ahLst/>
                      <a:cxnLst>
                        <a:cxn ang="0">
                          <a:pos x="0" y="0"/>
                        </a:cxn>
                        <a:cxn ang="0">
                          <a:pos x="540" y="180"/>
                        </a:cxn>
                        <a:cxn ang="0">
                          <a:pos x="720" y="360"/>
                        </a:cxn>
                      </a:cxnLst>
                      <a:rect l="0" t="0" r="r" b="b"/>
                      <a:pathLst>
                        <a:path w="720" h="360">
                          <a:moveTo>
                            <a:pt x="0" y="0"/>
                          </a:moveTo>
                          <a:cubicBezTo>
                            <a:pt x="210" y="60"/>
                            <a:pt x="420" y="120"/>
                            <a:pt x="540" y="180"/>
                          </a:cubicBezTo>
                          <a:cubicBezTo>
                            <a:pt x="660" y="240"/>
                            <a:pt x="690" y="300"/>
                            <a:pt x="720" y="36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0" name="Line 22"/>
                    <p:cNvSpPr>
                      <a:spLocks noChangeShapeType="1"/>
                    </p:cNvSpPr>
                    <p:nvPr/>
                  </p:nvSpPr>
                  <p:spPr bwMode="auto">
                    <a:xfrm flipH="1">
                      <a:off x="4137" y="7200"/>
                      <a:ext cx="1800"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1" name="Line 23"/>
                    <p:cNvSpPr>
                      <a:spLocks noChangeShapeType="1"/>
                    </p:cNvSpPr>
                    <p:nvPr/>
                  </p:nvSpPr>
                  <p:spPr bwMode="auto">
                    <a:xfrm>
                      <a:off x="6657" y="7560"/>
                      <a:ext cx="2880"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2" name="Line 24"/>
                    <p:cNvSpPr>
                      <a:spLocks noChangeShapeType="1"/>
                    </p:cNvSpPr>
                    <p:nvPr/>
                  </p:nvSpPr>
                  <p:spPr bwMode="auto">
                    <a:xfrm flipV="1">
                      <a:off x="4137" y="6660"/>
                      <a:ext cx="0" cy="5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3" name="Line 25"/>
                    <p:cNvSpPr>
                      <a:spLocks noChangeShapeType="1"/>
                    </p:cNvSpPr>
                    <p:nvPr/>
                  </p:nvSpPr>
                  <p:spPr bwMode="auto">
                    <a:xfrm>
                      <a:off x="4137" y="6660"/>
                      <a:ext cx="5400"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78874" name="Group 26"/>
                  <p:cNvGrpSpPr>
                    <a:grpSpLocks/>
                  </p:cNvGrpSpPr>
                  <p:nvPr/>
                </p:nvGrpSpPr>
                <p:grpSpPr bwMode="auto">
                  <a:xfrm>
                    <a:off x="4155" y="9434"/>
                    <a:ext cx="5400" cy="855"/>
                    <a:chOff x="4155" y="6675"/>
                    <a:chExt cx="5400" cy="855"/>
                  </a:xfrm>
                </p:grpSpPr>
                <p:sp>
                  <p:nvSpPr>
                    <p:cNvPr id="78875" name="Freeform 27"/>
                    <p:cNvSpPr>
                      <a:spLocks/>
                    </p:cNvSpPr>
                    <p:nvPr/>
                  </p:nvSpPr>
                  <p:spPr bwMode="auto">
                    <a:xfrm>
                      <a:off x="4215" y="6675"/>
                      <a:ext cx="4350" cy="465"/>
                    </a:xfrm>
                    <a:custGeom>
                      <a:avLst/>
                      <a:gdLst/>
                      <a:ahLst/>
                      <a:cxnLst>
                        <a:cxn ang="0">
                          <a:pos x="0" y="465"/>
                        </a:cxn>
                        <a:cxn ang="0">
                          <a:pos x="1725" y="360"/>
                        </a:cxn>
                        <a:cxn ang="0">
                          <a:pos x="2550" y="270"/>
                        </a:cxn>
                        <a:cxn ang="0">
                          <a:pos x="3015" y="210"/>
                        </a:cxn>
                        <a:cxn ang="0">
                          <a:pos x="3435" y="150"/>
                        </a:cxn>
                        <a:cxn ang="0">
                          <a:pos x="3915" y="90"/>
                        </a:cxn>
                        <a:cxn ang="0">
                          <a:pos x="4245" y="30"/>
                        </a:cxn>
                        <a:cxn ang="0">
                          <a:pos x="4290" y="15"/>
                        </a:cxn>
                        <a:cxn ang="0">
                          <a:pos x="4350" y="0"/>
                        </a:cxn>
                      </a:cxnLst>
                      <a:rect l="0" t="0" r="r" b="b"/>
                      <a:pathLst>
                        <a:path w="4350" h="465">
                          <a:moveTo>
                            <a:pt x="0" y="465"/>
                          </a:moveTo>
                          <a:cubicBezTo>
                            <a:pt x="542" y="284"/>
                            <a:pt x="1186" y="366"/>
                            <a:pt x="1725" y="360"/>
                          </a:cubicBezTo>
                          <a:cubicBezTo>
                            <a:pt x="1990" y="307"/>
                            <a:pt x="2281" y="291"/>
                            <a:pt x="2550" y="270"/>
                          </a:cubicBezTo>
                          <a:cubicBezTo>
                            <a:pt x="2706" y="258"/>
                            <a:pt x="2859" y="226"/>
                            <a:pt x="3015" y="210"/>
                          </a:cubicBezTo>
                          <a:cubicBezTo>
                            <a:pt x="3149" y="165"/>
                            <a:pt x="3296" y="165"/>
                            <a:pt x="3435" y="150"/>
                          </a:cubicBezTo>
                          <a:cubicBezTo>
                            <a:pt x="3596" y="133"/>
                            <a:pt x="3754" y="106"/>
                            <a:pt x="3915" y="90"/>
                          </a:cubicBezTo>
                          <a:cubicBezTo>
                            <a:pt x="4024" y="63"/>
                            <a:pt x="4135" y="48"/>
                            <a:pt x="4245" y="30"/>
                          </a:cubicBezTo>
                          <a:cubicBezTo>
                            <a:pt x="4261" y="27"/>
                            <a:pt x="4275" y="19"/>
                            <a:pt x="4290" y="15"/>
                          </a:cubicBezTo>
                          <a:cubicBezTo>
                            <a:pt x="4310" y="9"/>
                            <a:pt x="4350" y="0"/>
                            <a:pt x="435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6" name="Freeform 28"/>
                    <p:cNvSpPr>
                      <a:spLocks/>
                    </p:cNvSpPr>
                    <p:nvPr/>
                  </p:nvSpPr>
                  <p:spPr bwMode="auto">
                    <a:xfrm>
                      <a:off x="5565" y="6705"/>
                      <a:ext cx="3960" cy="465"/>
                    </a:xfrm>
                    <a:custGeom>
                      <a:avLst/>
                      <a:gdLst/>
                      <a:ahLst/>
                      <a:cxnLst>
                        <a:cxn ang="0">
                          <a:pos x="0" y="465"/>
                        </a:cxn>
                        <a:cxn ang="0">
                          <a:pos x="1410" y="405"/>
                        </a:cxn>
                        <a:cxn ang="0">
                          <a:pos x="2490" y="255"/>
                        </a:cxn>
                        <a:cxn ang="0">
                          <a:pos x="2895" y="195"/>
                        </a:cxn>
                        <a:cxn ang="0">
                          <a:pos x="3510" y="105"/>
                        </a:cxn>
                        <a:cxn ang="0">
                          <a:pos x="3960" y="0"/>
                        </a:cxn>
                      </a:cxnLst>
                      <a:rect l="0" t="0" r="r" b="b"/>
                      <a:pathLst>
                        <a:path w="3960" h="465">
                          <a:moveTo>
                            <a:pt x="0" y="465"/>
                          </a:moveTo>
                          <a:cubicBezTo>
                            <a:pt x="478" y="453"/>
                            <a:pt x="933" y="417"/>
                            <a:pt x="1410" y="405"/>
                          </a:cubicBezTo>
                          <a:cubicBezTo>
                            <a:pt x="1772" y="360"/>
                            <a:pt x="2126" y="276"/>
                            <a:pt x="2490" y="255"/>
                          </a:cubicBezTo>
                          <a:cubicBezTo>
                            <a:pt x="2622" y="222"/>
                            <a:pt x="2760" y="213"/>
                            <a:pt x="2895" y="195"/>
                          </a:cubicBezTo>
                          <a:cubicBezTo>
                            <a:pt x="3098" y="168"/>
                            <a:pt x="3309" y="145"/>
                            <a:pt x="3510" y="105"/>
                          </a:cubicBezTo>
                          <a:cubicBezTo>
                            <a:pt x="3655" y="76"/>
                            <a:pt x="3812" y="0"/>
                            <a:pt x="396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7" name="Freeform 29"/>
                    <p:cNvSpPr>
                      <a:spLocks/>
                    </p:cNvSpPr>
                    <p:nvPr/>
                  </p:nvSpPr>
                  <p:spPr bwMode="auto">
                    <a:xfrm>
                      <a:off x="6345" y="7020"/>
                      <a:ext cx="3210" cy="300"/>
                    </a:xfrm>
                    <a:custGeom>
                      <a:avLst/>
                      <a:gdLst/>
                      <a:ahLst/>
                      <a:cxnLst>
                        <a:cxn ang="0">
                          <a:pos x="0" y="300"/>
                        </a:cxn>
                        <a:cxn ang="0">
                          <a:pos x="435" y="270"/>
                        </a:cxn>
                        <a:cxn ang="0">
                          <a:pos x="765" y="210"/>
                        </a:cxn>
                        <a:cxn ang="0">
                          <a:pos x="1260" y="195"/>
                        </a:cxn>
                        <a:cxn ang="0">
                          <a:pos x="1725" y="135"/>
                        </a:cxn>
                        <a:cxn ang="0">
                          <a:pos x="2280" y="90"/>
                        </a:cxn>
                        <a:cxn ang="0">
                          <a:pos x="3210" y="0"/>
                        </a:cxn>
                      </a:cxnLst>
                      <a:rect l="0" t="0" r="r" b="b"/>
                      <a:pathLst>
                        <a:path w="3210" h="300">
                          <a:moveTo>
                            <a:pt x="0" y="300"/>
                          </a:moveTo>
                          <a:cubicBezTo>
                            <a:pt x="209" y="289"/>
                            <a:pt x="257" y="291"/>
                            <a:pt x="435" y="270"/>
                          </a:cubicBezTo>
                          <a:cubicBezTo>
                            <a:pt x="544" y="257"/>
                            <a:pt x="657" y="216"/>
                            <a:pt x="765" y="210"/>
                          </a:cubicBezTo>
                          <a:cubicBezTo>
                            <a:pt x="930" y="201"/>
                            <a:pt x="1095" y="200"/>
                            <a:pt x="1260" y="195"/>
                          </a:cubicBezTo>
                          <a:cubicBezTo>
                            <a:pt x="1418" y="183"/>
                            <a:pt x="1569" y="161"/>
                            <a:pt x="1725" y="135"/>
                          </a:cubicBezTo>
                          <a:cubicBezTo>
                            <a:pt x="1908" y="104"/>
                            <a:pt x="2096" y="113"/>
                            <a:pt x="2280" y="90"/>
                          </a:cubicBezTo>
                          <a:cubicBezTo>
                            <a:pt x="2591" y="51"/>
                            <a:pt x="2895" y="0"/>
                            <a:pt x="321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8" name="Freeform 30"/>
                    <p:cNvSpPr>
                      <a:spLocks/>
                    </p:cNvSpPr>
                    <p:nvPr/>
                  </p:nvSpPr>
                  <p:spPr bwMode="auto">
                    <a:xfrm>
                      <a:off x="6690" y="7290"/>
                      <a:ext cx="2805" cy="240"/>
                    </a:xfrm>
                    <a:custGeom>
                      <a:avLst/>
                      <a:gdLst/>
                      <a:ahLst/>
                      <a:cxnLst>
                        <a:cxn ang="0">
                          <a:pos x="0" y="240"/>
                        </a:cxn>
                        <a:cxn ang="0">
                          <a:pos x="555" y="225"/>
                        </a:cxn>
                        <a:cxn ang="0">
                          <a:pos x="870" y="150"/>
                        </a:cxn>
                        <a:cxn ang="0">
                          <a:pos x="1305" y="105"/>
                        </a:cxn>
                        <a:cxn ang="0">
                          <a:pos x="2265" y="45"/>
                        </a:cxn>
                        <a:cxn ang="0">
                          <a:pos x="2805" y="0"/>
                        </a:cxn>
                      </a:cxnLst>
                      <a:rect l="0" t="0" r="r" b="b"/>
                      <a:pathLst>
                        <a:path w="2805" h="240">
                          <a:moveTo>
                            <a:pt x="0" y="240"/>
                          </a:moveTo>
                          <a:cubicBezTo>
                            <a:pt x="187" y="223"/>
                            <a:pt x="367" y="238"/>
                            <a:pt x="555" y="225"/>
                          </a:cubicBezTo>
                          <a:cubicBezTo>
                            <a:pt x="661" y="204"/>
                            <a:pt x="765" y="176"/>
                            <a:pt x="870" y="150"/>
                          </a:cubicBezTo>
                          <a:cubicBezTo>
                            <a:pt x="1008" y="116"/>
                            <a:pt x="1165" y="117"/>
                            <a:pt x="1305" y="105"/>
                          </a:cubicBezTo>
                          <a:cubicBezTo>
                            <a:pt x="1620" y="42"/>
                            <a:pt x="1947" y="53"/>
                            <a:pt x="2265" y="45"/>
                          </a:cubicBezTo>
                          <a:cubicBezTo>
                            <a:pt x="2441" y="1"/>
                            <a:pt x="2623" y="0"/>
                            <a:pt x="280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79" name="Freeform 31"/>
                    <p:cNvSpPr>
                      <a:spLocks/>
                    </p:cNvSpPr>
                    <p:nvPr/>
                  </p:nvSpPr>
                  <p:spPr bwMode="auto">
                    <a:xfrm>
                      <a:off x="4155" y="6675"/>
                      <a:ext cx="2715" cy="270"/>
                    </a:xfrm>
                    <a:custGeom>
                      <a:avLst/>
                      <a:gdLst/>
                      <a:ahLst/>
                      <a:cxnLst>
                        <a:cxn ang="0">
                          <a:pos x="0" y="270"/>
                        </a:cxn>
                        <a:cxn ang="0">
                          <a:pos x="360" y="210"/>
                        </a:cxn>
                        <a:cxn ang="0">
                          <a:pos x="825" y="135"/>
                        </a:cxn>
                        <a:cxn ang="0">
                          <a:pos x="1710" y="120"/>
                        </a:cxn>
                        <a:cxn ang="0">
                          <a:pos x="2325" y="60"/>
                        </a:cxn>
                        <a:cxn ang="0">
                          <a:pos x="2715" y="0"/>
                        </a:cxn>
                      </a:cxnLst>
                      <a:rect l="0" t="0" r="r" b="b"/>
                      <a:pathLst>
                        <a:path w="2715" h="270">
                          <a:moveTo>
                            <a:pt x="0" y="270"/>
                          </a:moveTo>
                          <a:cubicBezTo>
                            <a:pt x="119" y="191"/>
                            <a:pt x="184" y="220"/>
                            <a:pt x="360" y="210"/>
                          </a:cubicBezTo>
                          <a:cubicBezTo>
                            <a:pt x="514" y="188"/>
                            <a:pt x="668" y="140"/>
                            <a:pt x="825" y="135"/>
                          </a:cubicBezTo>
                          <a:cubicBezTo>
                            <a:pt x="1120" y="126"/>
                            <a:pt x="1415" y="125"/>
                            <a:pt x="1710" y="120"/>
                          </a:cubicBezTo>
                          <a:cubicBezTo>
                            <a:pt x="1915" y="104"/>
                            <a:pt x="2121" y="87"/>
                            <a:pt x="2325" y="60"/>
                          </a:cubicBezTo>
                          <a:cubicBezTo>
                            <a:pt x="2452" y="43"/>
                            <a:pt x="2588" y="0"/>
                            <a:pt x="2715"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sp>
            <p:nvSpPr>
              <p:cNvPr id="78880" name="Freeform 32"/>
              <p:cNvSpPr>
                <a:spLocks/>
              </p:cNvSpPr>
              <p:nvPr/>
            </p:nvSpPr>
            <p:spPr bwMode="auto">
              <a:xfrm>
                <a:off x="6297" y="9540"/>
                <a:ext cx="540" cy="720"/>
              </a:xfrm>
              <a:custGeom>
                <a:avLst/>
                <a:gdLst/>
                <a:ahLst/>
                <a:cxnLst>
                  <a:cxn ang="0">
                    <a:pos x="0" y="180"/>
                  </a:cxn>
                  <a:cxn ang="0">
                    <a:pos x="180" y="0"/>
                  </a:cxn>
                  <a:cxn ang="0">
                    <a:pos x="900" y="720"/>
                  </a:cxn>
                  <a:cxn ang="0">
                    <a:pos x="900" y="1080"/>
                  </a:cxn>
                  <a:cxn ang="0">
                    <a:pos x="0" y="180"/>
                  </a:cxn>
                </a:cxnLst>
                <a:rect l="0" t="0" r="r" b="b"/>
                <a:pathLst>
                  <a:path w="900" h="1080">
                    <a:moveTo>
                      <a:pt x="0" y="180"/>
                    </a:moveTo>
                    <a:lnTo>
                      <a:pt x="180" y="0"/>
                    </a:lnTo>
                    <a:lnTo>
                      <a:pt x="900" y="720"/>
                    </a:lnTo>
                    <a:lnTo>
                      <a:pt x="900" y="1080"/>
                    </a:lnTo>
                    <a:lnTo>
                      <a:pt x="0" y="18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78881" name="Freeform 33"/>
              <p:cNvSpPr>
                <a:spLocks/>
              </p:cNvSpPr>
              <p:nvPr/>
            </p:nvSpPr>
            <p:spPr bwMode="auto">
              <a:xfrm rot="6840000">
                <a:off x="4947" y="9630"/>
                <a:ext cx="540" cy="720"/>
              </a:xfrm>
              <a:custGeom>
                <a:avLst/>
                <a:gdLst/>
                <a:ahLst/>
                <a:cxnLst>
                  <a:cxn ang="0">
                    <a:pos x="0" y="180"/>
                  </a:cxn>
                  <a:cxn ang="0">
                    <a:pos x="180" y="0"/>
                  </a:cxn>
                  <a:cxn ang="0">
                    <a:pos x="900" y="720"/>
                  </a:cxn>
                  <a:cxn ang="0">
                    <a:pos x="900" y="1080"/>
                  </a:cxn>
                  <a:cxn ang="0">
                    <a:pos x="0" y="180"/>
                  </a:cxn>
                </a:cxnLst>
                <a:rect l="0" t="0" r="r" b="b"/>
                <a:pathLst>
                  <a:path w="900" h="1080">
                    <a:moveTo>
                      <a:pt x="0" y="180"/>
                    </a:moveTo>
                    <a:lnTo>
                      <a:pt x="180" y="0"/>
                    </a:lnTo>
                    <a:lnTo>
                      <a:pt x="900" y="720"/>
                    </a:lnTo>
                    <a:lnTo>
                      <a:pt x="900" y="1080"/>
                    </a:lnTo>
                    <a:lnTo>
                      <a:pt x="0" y="180"/>
                    </a:lnTo>
                    <a:close/>
                  </a:path>
                </a:pathLst>
              </a:custGeom>
              <a:solidFill>
                <a:srgbClr val="3333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
        <p:nvSpPr>
          <p:cNvPr id="38" name="37 - Ορθογώνιο"/>
          <p:cNvSpPr/>
          <p:nvPr/>
        </p:nvSpPr>
        <p:spPr>
          <a:xfrm>
            <a:off x="3188743" y="5873234"/>
            <a:ext cx="6164316" cy="400110"/>
          </a:xfrm>
          <a:prstGeom prst="rect">
            <a:avLst/>
          </a:prstGeom>
        </p:spPr>
        <p:txBody>
          <a:bodyPr wrap="none">
            <a:spAutoFit/>
          </a:bodyPr>
          <a:lstStyle/>
          <a:p>
            <a:r>
              <a:rPr lang="el-GR" sz="2000" dirty="0" smtClean="0"/>
              <a:t>Σημεία τοποθέτησης των τραπεζών εργασίας της </a:t>
            </a:r>
            <a:r>
              <a:rPr lang="el-GR" sz="2000" dirty="0" smtClean="0"/>
              <a:t>πλάνης</a:t>
            </a:r>
            <a:endParaRPr lang="el-GR" sz="2000" dirty="0"/>
          </a:p>
        </p:txBody>
      </p:sp>
      <p:sp>
        <p:nvSpPr>
          <p:cNvPr id="39" name="38 - Ορθογώνιο"/>
          <p:cNvSpPr/>
          <p:nvPr/>
        </p:nvSpPr>
        <p:spPr>
          <a:xfrm>
            <a:off x="3613956" y="54728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70257" y="1811865"/>
            <a:ext cx="7924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4953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Με την πλάνη μπορούμε να πραγματοποιήσουμε σε μασίφ ξυλεία:</a:t>
            </a:r>
          </a:p>
          <a:p>
            <a:pPr marR="0" lvl="0" algn="just" defTabSz="914400" rtl="0" eaLnBrk="1" fontAlgn="base" latinLnBrk="0" hangingPunct="1">
              <a:lnSpc>
                <a:spcPct val="100000"/>
              </a:lnSpc>
              <a:spcBef>
                <a:spcPct val="0"/>
              </a:spcBef>
              <a:spcAft>
                <a:spcPct val="0"/>
              </a:spcAft>
              <a:buClrTx/>
              <a:buSzTx/>
              <a:buFontTx/>
              <a:buNone/>
              <a:tabLst>
                <a:tab pos="495300" algn="l"/>
              </a:tabLst>
            </a:pPr>
            <a:endParaRPr kumimoji="0" lang="el-GR"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95300" algn="l"/>
              </a:tabLst>
            </a:pPr>
            <a:r>
              <a:rPr kumimoji="0" lang="el-GR" sz="2000" b="1" i="1" u="none" strike="noStrike" cap="none" normalizeH="0" baseline="0" dirty="0" smtClean="0">
                <a:ln>
                  <a:noFill/>
                </a:ln>
                <a:solidFill>
                  <a:schemeClr val="tx1"/>
                </a:solidFill>
                <a:effectLst/>
                <a:ea typeface="Times New Roman" pitchFamily="18" charset="0"/>
                <a:cs typeface="Arial" pitchFamily="34" charset="0"/>
              </a:rPr>
              <a:t> </a:t>
            </a:r>
            <a:r>
              <a:rPr kumimoji="0" lang="el-GR" sz="2000" u="none" strike="noStrike" cap="none" normalizeH="0" baseline="0" dirty="0" smtClean="0">
                <a:ln>
                  <a:noFill/>
                </a:ln>
                <a:solidFill>
                  <a:schemeClr val="tx1"/>
                </a:solidFill>
                <a:effectLst/>
                <a:ea typeface="Times New Roman" pitchFamily="18" charset="0"/>
                <a:cs typeface="Arial" pitchFamily="34" charset="0"/>
              </a:rPr>
              <a:t>πλανίσματα – γωνιάσματα</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953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 λοξά πλανίσματα</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95300" algn="l"/>
              </a:tabLst>
            </a:pPr>
            <a:r>
              <a:rPr lang="el-GR" sz="2000" dirty="0" smtClean="0">
                <a:ea typeface="Times New Roman" pitchFamily="18" charset="0"/>
                <a:cs typeface="Arial" pitchFamily="34" charset="0"/>
              </a:rPr>
              <a:t> κ</a:t>
            </a:r>
            <a:r>
              <a:rPr kumimoji="0" lang="el-GR" sz="2000" u="none" strike="noStrike" cap="none" normalizeH="0" baseline="0" dirty="0" smtClean="0">
                <a:ln>
                  <a:noFill/>
                </a:ln>
                <a:solidFill>
                  <a:schemeClr val="tx1"/>
                </a:solidFill>
                <a:effectLst/>
                <a:ea typeface="Times New Roman" pitchFamily="18" charset="0"/>
                <a:cs typeface="Arial" pitchFamily="34" charset="0"/>
              </a:rPr>
              <a:t>ωνικά πλανίσματα</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953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 μερικά πλανίσματα (με στάση)</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953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 πατούρες</a:t>
            </a:r>
            <a:endParaRPr kumimoji="0" lang="el-GR" sz="3200" u="none" strike="noStrike" cap="none" normalizeH="0" baseline="0" dirty="0" smtClean="0">
              <a:ln>
                <a:noFill/>
              </a:ln>
              <a:solidFill>
                <a:schemeClr val="tx1"/>
              </a:solidFill>
              <a:effectLst/>
              <a:cs typeface="Arial" pitchFamily="34" charset="0"/>
            </a:endParaRPr>
          </a:p>
        </p:txBody>
      </p:sp>
      <p:sp>
        <p:nvSpPr>
          <p:cNvPr id="4"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5062369"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495356" y="851654"/>
            <a:ext cx="300627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Πλάνισμα - γώνιασμα</a:t>
            </a:r>
            <a:endParaRPr lang="el-GR" sz="2000" i="1" dirty="0" smtClean="0">
              <a:cs typeface="Arial" pitchFamily="34" charset="0"/>
            </a:endParaRPr>
          </a:p>
        </p:txBody>
      </p:sp>
      <p:sp>
        <p:nvSpPr>
          <p:cNvPr id="74753" name="Rectangle 1"/>
          <p:cNvSpPr>
            <a:spLocks noChangeArrowheads="1"/>
          </p:cNvSpPr>
          <p:nvPr/>
        </p:nvSpPr>
        <p:spPr bwMode="auto">
          <a:xfrm>
            <a:off x="520700" y="1536870"/>
            <a:ext cx="1107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πλάνισμα – γώνιασμα ενός ξύλου αποτελεί πολύ σημαντική κατεργασία σε ένα ξύλο, διότι επιτυγχάνεται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ορθογωνισμός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σχεδόν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επιπεδοποίηση</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(πλάνισμα) δυο παρακείμενων αξονικών επιφανειών του. </a:t>
            </a:r>
            <a:endParaRPr kumimoji="0" lang="el-GR" sz="2000" i="0" u="none" strike="noStrike" cap="none" normalizeH="0" baseline="0" dirty="0" smtClean="0">
              <a:ln>
                <a:noFill/>
              </a:ln>
              <a:solidFill>
                <a:schemeClr val="tx1"/>
              </a:solidFill>
              <a:effectLst/>
              <a:cs typeface="Arial" pitchFamily="34" charset="0"/>
            </a:endParaRPr>
          </a:p>
        </p:txBody>
      </p:sp>
      <p:pic>
        <p:nvPicPr>
          <p:cNvPr id="74754" name="Picture 2" descr="MVC-034F"/>
          <p:cNvPicPr>
            <a:picLocks noChangeAspect="1" noChangeArrowheads="1"/>
          </p:cNvPicPr>
          <p:nvPr/>
        </p:nvPicPr>
        <p:blipFill>
          <a:blip r:embed="rId3" cstate="print"/>
          <a:srcRect/>
          <a:stretch>
            <a:fillRect/>
          </a:stretch>
        </p:blipFill>
        <p:spPr bwMode="auto">
          <a:xfrm>
            <a:off x="1677917" y="3029804"/>
            <a:ext cx="3849370" cy="2898301"/>
          </a:xfrm>
          <a:prstGeom prst="rect">
            <a:avLst/>
          </a:prstGeom>
          <a:noFill/>
          <a:ln w="9525">
            <a:noFill/>
            <a:miter lim="800000"/>
            <a:headEnd/>
            <a:tailEnd/>
          </a:ln>
        </p:spPr>
      </p:pic>
      <p:pic>
        <p:nvPicPr>
          <p:cNvPr id="74755" name="Picture 3" descr="MVC-035F"/>
          <p:cNvPicPr>
            <a:picLocks noChangeAspect="1" noChangeArrowheads="1"/>
          </p:cNvPicPr>
          <p:nvPr/>
        </p:nvPicPr>
        <p:blipFill>
          <a:blip r:embed="rId4" cstate="print"/>
          <a:srcRect/>
          <a:stretch>
            <a:fillRect/>
          </a:stretch>
        </p:blipFill>
        <p:spPr bwMode="auto">
          <a:xfrm>
            <a:off x="6476810" y="3026389"/>
            <a:ext cx="3811042" cy="2869443"/>
          </a:xfrm>
          <a:prstGeom prst="rect">
            <a:avLst/>
          </a:prstGeom>
          <a:noFill/>
          <a:ln w="9525">
            <a:noFill/>
            <a:miter lim="800000"/>
            <a:headEnd/>
            <a:tailEnd/>
          </a:ln>
        </p:spPr>
      </p:pic>
      <p:sp>
        <p:nvSpPr>
          <p:cNvPr id="8" name="7 - Ορθογώνιο"/>
          <p:cNvSpPr/>
          <p:nvPr/>
        </p:nvSpPr>
        <p:spPr>
          <a:xfrm>
            <a:off x="3332911" y="6270346"/>
            <a:ext cx="4962449" cy="369332"/>
          </a:xfrm>
          <a:prstGeom prst="rect">
            <a:avLst/>
          </a:prstGeom>
        </p:spPr>
        <p:txBody>
          <a:bodyPr wrap="none">
            <a:spAutoFit/>
          </a:bodyPr>
          <a:lstStyle/>
          <a:p>
            <a:r>
              <a:rPr lang="el-GR" dirty="0" smtClean="0"/>
              <a:t>Πλάνισμα της μιας επιφάνειας του ξύλου (</a:t>
            </a:r>
            <a:r>
              <a:rPr lang="el-GR" dirty="0" err="1" smtClean="0"/>
              <a:t>πλανιά</a:t>
            </a:r>
            <a:r>
              <a:rPr lang="el-GR" dirty="0" smtClean="0"/>
              <a:t>)</a:t>
            </a:r>
            <a:endParaRPr lang="el-GR" dirty="0"/>
          </a:p>
        </p:txBody>
      </p:sp>
      <p:sp>
        <p:nvSpPr>
          <p:cNvPr id="9" name="8 - Ορθογώνιο"/>
          <p:cNvSpPr/>
          <p:nvPr/>
        </p:nvSpPr>
        <p:spPr>
          <a:xfrm>
            <a:off x="1686968" y="589133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0" name="9 - Ορθογώνιο"/>
          <p:cNvSpPr/>
          <p:nvPr/>
        </p:nvSpPr>
        <p:spPr>
          <a:xfrm>
            <a:off x="6463684" y="590498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1" name="10 - TextBox"/>
          <p:cNvSpPr txBox="1"/>
          <p:nvPr/>
        </p:nvSpPr>
        <p:spPr>
          <a:xfrm flipH="1">
            <a:off x="3289125" y="2570317"/>
            <a:ext cx="518159" cy="369332"/>
          </a:xfrm>
          <a:prstGeom prst="rect">
            <a:avLst/>
          </a:prstGeom>
          <a:noFill/>
        </p:spPr>
        <p:txBody>
          <a:bodyPr wrap="square" rtlCol="0">
            <a:spAutoFit/>
          </a:bodyPr>
          <a:lstStyle/>
          <a:p>
            <a:pPr algn="ctr"/>
            <a:r>
              <a:rPr lang="el-GR" b="1" dirty="0" smtClean="0"/>
              <a:t>Α</a:t>
            </a:r>
            <a:endParaRPr lang="el-GR" b="1" dirty="0"/>
          </a:p>
        </p:txBody>
      </p:sp>
      <p:sp>
        <p:nvSpPr>
          <p:cNvPr id="12" name="11 - TextBox"/>
          <p:cNvSpPr txBox="1"/>
          <p:nvPr/>
        </p:nvSpPr>
        <p:spPr>
          <a:xfrm flipH="1">
            <a:off x="8161376" y="2679500"/>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495356" y="851654"/>
            <a:ext cx="300627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Πλάνισμα - γώνιασμα</a:t>
            </a:r>
            <a:endParaRPr lang="el-GR" sz="2000" i="1" dirty="0" smtClean="0">
              <a:cs typeface="Arial"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2705" name="Rectangle 1"/>
          <p:cNvSpPr>
            <a:spLocks noChangeArrowheads="1"/>
          </p:cNvSpPr>
          <p:nvPr/>
        </p:nvSpPr>
        <p:spPr bwMode="auto">
          <a:xfrm>
            <a:off x="545910" y="1652630"/>
            <a:ext cx="105360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το πλάνισμα μιας παρακείμενης επιφάνειας (γωνιά), χρησιμοποιείται ο οδηγός της πλάνης. </a:t>
            </a:r>
            <a:endParaRPr kumimoji="0" lang="el-GR" sz="3200" i="0" u="none" strike="noStrike" cap="none" normalizeH="0" baseline="0" dirty="0" smtClean="0">
              <a:ln>
                <a:noFill/>
              </a:ln>
              <a:solidFill>
                <a:schemeClr val="tx1"/>
              </a:solidFill>
              <a:effectLst/>
              <a:cs typeface="Arial" pitchFamily="34" charset="0"/>
            </a:endParaRPr>
          </a:p>
        </p:txBody>
      </p:sp>
      <p:pic>
        <p:nvPicPr>
          <p:cNvPr id="72706" name="Picture 2" descr="MVC-036F"/>
          <p:cNvPicPr>
            <a:picLocks noChangeAspect="1" noChangeArrowheads="1"/>
          </p:cNvPicPr>
          <p:nvPr/>
        </p:nvPicPr>
        <p:blipFill>
          <a:blip r:embed="rId3" cstate="print"/>
          <a:srcRect/>
          <a:stretch>
            <a:fillRect/>
          </a:stretch>
        </p:blipFill>
        <p:spPr bwMode="auto">
          <a:xfrm>
            <a:off x="1965275" y="2755966"/>
            <a:ext cx="3643953" cy="2747659"/>
          </a:xfrm>
          <a:prstGeom prst="rect">
            <a:avLst/>
          </a:prstGeom>
          <a:noFill/>
          <a:ln w="9525">
            <a:solidFill>
              <a:schemeClr val="tx1"/>
            </a:solidFill>
            <a:miter lim="800000"/>
            <a:headEnd/>
            <a:tailEnd/>
          </a:ln>
        </p:spPr>
      </p:pic>
      <p:pic>
        <p:nvPicPr>
          <p:cNvPr id="72707" name="Picture 3" descr="MVC-037F"/>
          <p:cNvPicPr>
            <a:picLocks noChangeAspect="1" noChangeArrowheads="1"/>
          </p:cNvPicPr>
          <p:nvPr/>
        </p:nvPicPr>
        <p:blipFill>
          <a:blip r:embed="rId4" cstate="print"/>
          <a:srcRect/>
          <a:stretch>
            <a:fillRect/>
          </a:stretch>
        </p:blipFill>
        <p:spPr bwMode="auto">
          <a:xfrm>
            <a:off x="6441932" y="2729554"/>
            <a:ext cx="3673613" cy="2770022"/>
          </a:xfrm>
          <a:prstGeom prst="rect">
            <a:avLst/>
          </a:prstGeom>
          <a:noFill/>
          <a:ln w="9525">
            <a:solidFill>
              <a:schemeClr val="tx1"/>
            </a:solidFill>
            <a:miter lim="800000"/>
            <a:headEnd/>
            <a:tailEnd/>
          </a:ln>
        </p:spPr>
      </p:pic>
      <p:sp>
        <p:nvSpPr>
          <p:cNvPr id="8" name="7 - Ορθογώνιο"/>
          <p:cNvSpPr/>
          <p:nvPr/>
        </p:nvSpPr>
        <p:spPr>
          <a:xfrm>
            <a:off x="1918980" y="552284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72708" name="Rectangle 4"/>
          <p:cNvSpPr>
            <a:spLocks noChangeArrowheads="1"/>
          </p:cNvSpPr>
          <p:nvPr/>
        </p:nvSpPr>
        <p:spPr bwMode="auto">
          <a:xfrm>
            <a:off x="1883391" y="5951584"/>
            <a:ext cx="376678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Έλεγχος της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καθετότητας</a:t>
            </a:r>
            <a:r>
              <a:rPr kumimoji="0" lang="el-GR" sz="2000" b="0" u="none" strike="noStrike" cap="none" normalizeH="0" baseline="0" dirty="0" smtClean="0">
                <a:ln>
                  <a:noFill/>
                </a:ln>
                <a:solidFill>
                  <a:schemeClr val="tx1"/>
                </a:solidFill>
                <a:effectLst/>
                <a:ea typeface="Times New Roman" pitchFamily="18" charset="0"/>
                <a:cs typeface="Arial" pitchFamily="34" charset="0"/>
              </a:rPr>
              <a:t> του </a:t>
            </a:r>
            <a:r>
              <a:rPr kumimoji="0" lang="el-GR" sz="2000" b="0" u="none" strike="noStrike" cap="none" normalizeH="0" baseline="0" dirty="0" smtClean="0">
                <a:ln>
                  <a:noFill/>
                </a:ln>
                <a:solidFill>
                  <a:schemeClr val="tx1"/>
                </a:solidFill>
                <a:effectLst/>
                <a:ea typeface="Times New Roman" pitchFamily="18" charset="0"/>
                <a:cs typeface="Arial" pitchFamily="34" charset="0"/>
              </a:rPr>
              <a:t>οδηγού</a:t>
            </a:r>
            <a:endParaRPr kumimoji="0" lang="el-GR" sz="3200" b="0" u="none" strike="noStrike" cap="none" normalizeH="0" baseline="0" dirty="0" smtClean="0">
              <a:ln>
                <a:noFill/>
              </a:ln>
              <a:solidFill>
                <a:schemeClr val="tx1"/>
              </a:solidFill>
              <a:effectLst/>
              <a:cs typeface="Arial" pitchFamily="34" charset="0"/>
            </a:endParaRPr>
          </a:p>
        </p:txBody>
      </p:sp>
      <p:sp>
        <p:nvSpPr>
          <p:cNvPr id="72709" name="Rectangle 5"/>
          <p:cNvSpPr>
            <a:spLocks noChangeArrowheads="1"/>
          </p:cNvSpPr>
          <p:nvPr/>
        </p:nvSpPr>
        <p:spPr bwMode="auto">
          <a:xfrm>
            <a:off x="6400800" y="5848616"/>
            <a:ext cx="376678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Πλάνισμα της δεύτερης επιφάνειας του ξύλου με ταυτόχρονο γώνιασμα (γωνιά</a:t>
            </a:r>
            <a:r>
              <a:rPr kumimoji="0" lang="el-GR" sz="2000" b="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u="none" strike="noStrike" cap="none" normalizeH="0" baseline="0" dirty="0" smtClean="0">
              <a:ln>
                <a:noFill/>
              </a:ln>
              <a:solidFill>
                <a:schemeClr val="tx1"/>
              </a:solidFill>
              <a:effectLst/>
              <a:cs typeface="Arial" pitchFamily="34" charset="0"/>
            </a:endParaRPr>
          </a:p>
        </p:txBody>
      </p:sp>
      <p:sp>
        <p:nvSpPr>
          <p:cNvPr id="11" name="10 - Ορθογώνιο"/>
          <p:cNvSpPr/>
          <p:nvPr/>
        </p:nvSpPr>
        <p:spPr>
          <a:xfrm>
            <a:off x="6436389" y="5509195"/>
            <a:ext cx="2229939" cy="307777"/>
          </a:xfrm>
          <a:prstGeom prst="rect">
            <a:avLst/>
          </a:prstGeom>
        </p:spPr>
        <p:txBody>
          <a:bodyPr wrap="squar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446189" y="211622"/>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Πλάνη</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908610" y="851654"/>
            <a:ext cx="217976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Λοξό πλάνισμα</a:t>
            </a:r>
            <a:endParaRPr lang="el-GR" sz="2000" i="1" dirty="0" smtClean="0">
              <a:cs typeface="Arial" pitchFamily="34" charset="0"/>
            </a:endParaRPr>
          </a:p>
        </p:txBody>
      </p:sp>
      <p:cxnSp>
        <p:nvCxnSpPr>
          <p:cNvPr id="4" name="Straight Connector 65"/>
          <p:cNvCxnSpPr/>
          <p:nvPr/>
        </p:nvCxnSpPr>
        <p:spPr>
          <a:xfrm>
            <a:off x="4038600" y="762000"/>
            <a:ext cx="3860800" cy="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87041" name="Rectangle 1"/>
          <p:cNvSpPr>
            <a:spLocks noChangeArrowheads="1"/>
          </p:cNvSpPr>
          <p:nvPr/>
        </p:nvSpPr>
        <p:spPr bwMode="auto">
          <a:xfrm>
            <a:off x="641444" y="1514749"/>
            <a:ext cx="10495129"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την πλάνη μπορούν να πραγματοποιηθούν λοξά πλανίσματα. Οι παρακείμενες πλανισμένες επιφάνειες δε θα σχηματίζουν μεταξύ τους γωνία 90</a:t>
            </a:r>
            <a:r>
              <a:rPr kumimoji="0" lang="el-GR" sz="2000" i="0" u="none" strike="noStrike" cap="none" normalizeH="0" baseline="30000" dirty="0" smtClean="0">
                <a:ln>
                  <a:noFill/>
                </a:ln>
                <a:solidFill>
                  <a:schemeClr val="tx1"/>
                </a:solidFill>
                <a:effectLst/>
                <a:ea typeface="Times New Roman" pitchFamily="18" charset="0"/>
                <a:cs typeface="Arial" pitchFamily="34" charset="0"/>
              </a:rPr>
              <a:t>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αλλά διαφορετική (φάλτσο). Το λοξό πλάνισμα διακρίνεται στο </a:t>
            </a:r>
            <a:r>
              <a:rPr kumimoji="0" lang="el-GR" sz="2000" b="1" i="1" u="none" strike="noStrike" cap="none" normalizeH="0" baseline="0" dirty="0" smtClean="0">
                <a:ln>
                  <a:noFill/>
                </a:ln>
                <a:solidFill>
                  <a:schemeClr val="tx1"/>
                </a:solidFill>
                <a:effectLst/>
                <a:ea typeface="Times New Roman" pitchFamily="18" charset="0"/>
                <a:cs typeface="Arial" pitchFamily="34" charset="0"/>
              </a:rPr>
              <a:t>ολικό</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το </a:t>
            </a:r>
            <a:r>
              <a:rPr kumimoji="0" lang="el-GR" sz="2000" b="1" i="1" u="none" strike="noStrike" cap="none" normalizeH="0" baseline="0" dirty="0" smtClean="0">
                <a:ln>
                  <a:noFill/>
                </a:ln>
                <a:solidFill>
                  <a:schemeClr val="tx1"/>
                </a:solidFill>
                <a:effectLst/>
                <a:ea typeface="Times New Roman" pitchFamily="18" charset="0"/>
                <a:cs typeface="Arial" pitchFamily="34" charset="0"/>
              </a:rPr>
              <a:t>μερικό</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ολικό λοξό πλάνισμα (Α) ενώνει τις δυο παράλληλες επιφάνειες, ενώ το μερικό (Β), ενώνει τα τμήματα δύο παρακείμενων κάθετων πλευρών.     </a:t>
            </a:r>
            <a:endParaRPr kumimoji="0" lang="el-GR" sz="3200" i="0" u="none" strike="noStrike" cap="none" normalizeH="0" baseline="0" dirty="0" smtClean="0">
              <a:ln>
                <a:noFill/>
              </a:ln>
              <a:solidFill>
                <a:schemeClr val="tx1"/>
              </a:solidFill>
              <a:effectLst/>
              <a:cs typeface="Arial" pitchFamily="34" charset="0"/>
            </a:endParaRPr>
          </a:p>
        </p:txBody>
      </p:sp>
      <p:grpSp>
        <p:nvGrpSpPr>
          <p:cNvPr id="87042" name="Group 2"/>
          <p:cNvGrpSpPr>
            <a:grpSpLocks/>
          </p:cNvGrpSpPr>
          <p:nvPr/>
        </p:nvGrpSpPr>
        <p:grpSpPr bwMode="auto">
          <a:xfrm>
            <a:off x="745628" y="3398293"/>
            <a:ext cx="3621656" cy="2291118"/>
            <a:chOff x="2517" y="1800"/>
            <a:chExt cx="5220" cy="3240"/>
          </a:xfrm>
        </p:grpSpPr>
        <p:grpSp>
          <p:nvGrpSpPr>
            <p:cNvPr id="87043" name="Group 3"/>
            <p:cNvGrpSpPr>
              <a:grpSpLocks noChangeAspect="1"/>
            </p:cNvGrpSpPr>
            <p:nvPr/>
          </p:nvGrpSpPr>
          <p:grpSpPr bwMode="auto">
            <a:xfrm>
              <a:off x="2877" y="2160"/>
              <a:ext cx="2340" cy="2248"/>
              <a:chOff x="720" y="2160"/>
              <a:chExt cx="4320" cy="4150"/>
            </a:xfrm>
          </p:grpSpPr>
          <p:grpSp>
            <p:nvGrpSpPr>
              <p:cNvPr id="87044" name="Group 4"/>
              <p:cNvGrpSpPr>
                <a:grpSpLocks noChangeAspect="1"/>
              </p:cNvGrpSpPr>
              <p:nvPr/>
            </p:nvGrpSpPr>
            <p:grpSpPr bwMode="auto">
              <a:xfrm>
                <a:off x="720" y="2160"/>
                <a:ext cx="4320" cy="4140"/>
                <a:chOff x="717" y="2160"/>
                <a:chExt cx="4320" cy="4140"/>
              </a:xfrm>
            </p:grpSpPr>
            <p:sp>
              <p:nvSpPr>
                <p:cNvPr id="87045" name="Line 5"/>
                <p:cNvSpPr>
                  <a:spLocks noChangeAspect="1" noChangeShapeType="1"/>
                </p:cNvSpPr>
                <p:nvPr/>
              </p:nvSpPr>
              <p:spPr bwMode="auto">
                <a:xfrm>
                  <a:off x="3417" y="6300"/>
                  <a:ext cx="16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46" name="Line 6"/>
                <p:cNvSpPr>
                  <a:spLocks noChangeAspect="1" noChangeShapeType="1"/>
                </p:cNvSpPr>
                <p:nvPr/>
              </p:nvSpPr>
              <p:spPr bwMode="auto">
                <a:xfrm flipV="1">
                  <a:off x="3417" y="5760"/>
                  <a:ext cx="36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47" name="Line 7"/>
                <p:cNvSpPr>
                  <a:spLocks noChangeAspect="1" noChangeShapeType="1"/>
                </p:cNvSpPr>
                <p:nvPr/>
              </p:nvSpPr>
              <p:spPr bwMode="auto">
                <a:xfrm>
                  <a:off x="3777" y="5760"/>
                  <a:ext cx="12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48" name="Line 8"/>
                <p:cNvSpPr>
                  <a:spLocks noChangeAspect="1" noChangeShapeType="1"/>
                </p:cNvSpPr>
                <p:nvPr/>
              </p:nvSpPr>
              <p:spPr bwMode="auto">
                <a:xfrm>
                  <a:off x="5037" y="5760"/>
                  <a:ext cx="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49" name="Line 9"/>
                <p:cNvSpPr>
                  <a:spLocks noChangeAspect="1" noChangeShapeType="1"/>
                </p:cNvSpPr>
                <p:nvPr/>
              </p:nvSpPr>
              <p:spPr bwMode="auto">
                <a:xfrm flipH="1" flipV="1">
                  <a:off x="1077" y="216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0" name="Line 10"/>
                <p:cNvSpPr>
                  <a:spLocks noChangeAspect="1" noChangeShapeType="1"/>
                </p:cNvSpPr>
                <p:nvPr/>
              </p:nvSpPr>
              <p:spPr bwMode="auto">
                <a:xfrm flipH="1" flipV="1">
                  <a:off x="717" y="270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1" name="Line 11"/>
                <p:cNvSpPr>
                  <a:spLocks noChangeAspect="1" noChangeShapeType="1"/>
                </p:cNvSpPr>
                <p:nvPr/>
              </p:nvSpPr>
              <p:spPr bwMode="auto">
                <a:xfrm flipV="1">
                  <a:off x="717" y="2160"/>
                  <a:ext cx="36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2" name="Line 12"/>
                <p:cNvSpPr>
                  <a:spLocks noChangeAspect="1" noChangeShapeType="1"/>
                </p:cNvSpPr>
                <p:nvPr/>
              </p:nvSpPr>
              <p:spPr bwMode="auto">
                <a:xfrm>
                  <a:off x="1077" y="2160"/>
                  <a:ext cx="12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3" name="Line 13"/>
                <p:cNvSpPr>
                  <a:spLocks noChangeAspect="1" noChangeShapeType="1"/>
                </p:cNvSpPr>
                <p:nvPr/>
              </p:nvSpPr>
              <p:spPr bwMode="auto">
                <a:xfrm flipH="1" flipV="1">
                  <a:off x="2337" y="216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grpSp>
          <p:grpSp>
            <p:nvGrpSpPr>
              <p:cNvPr id="87054" name="Group 14"/>
              <p:cNvGrpSpPr>
                <a:grpSpLocks noChangeAspect="1"/>
              </p:cNvGrpSpPr>
              <p:nvPr/>
            </p:nvGrpSpPr>
            <p:grpSpPr bwMode="auto">
              <a:xfrm>
                <a:off x="861" y="2160"/>
                <a:ext cx="4090" cy="4150"/>
                <a:chOff x="861" y="2160"/>
                <a:chExt cx="4090" cy="4150"/>
              </a:xfrm>
            </p:grpSpPr>
            <p:sp>
              <p:nvSpPr>
                <p:cNvPr id="87055" name="Freeform 15"/>
                <p:cNvSpPr>
                  <a:spLocks noChangeAspect="1"/>
                </p:cNvSpPr>
                <p:nvPr/>
              </p:nvSpPr>
              <p:spPr bwMode="auto">
                <a:xfrm>
                  <a:off x="4240" y="5770"/>
                  <a:ext cx="80" cy="530"/>
                </a:xfrm>
                <a:custGeom>
                  <a:avLst/>
                  <a:gdLst/>
                  <a:ahLst/>
                  <a:cxnLst>
                    <a:cxn ang="0">
                      <a:pos x="0" y="0"/>
                    </a:cxn>
                    <a:cxn ang="0">
                      <a:pos x="80" y="200"/>
                    </a:cxn>
                    <a:cxn ang="0">
                      <a:pos x="70" y="340"/>
                    </a:cxn>
                    <a:cxn ang="0">
                      <a:pos x="40" y="530"/>
                    </a:cxn>
                  </a:cxnLst>
                  <a:rect l="0" t="0" r="r" b="b"/>
                  <a:pathLst>
                    <a:path w="80" h="530">
                      <a:moveTo>
                        <a:pt x="0" y="0"/>
                      </a:moveTo>
                      <a:cubicBezTo>
                        <a:pt x="51" y="51"/>
                        <a:pt x="66" y="130"/>
                        <a:pt x="80" y="200"/>
                      </a:cubicBezTo>
                      <a:cubicBezTo>
                        <a:pt x="77" y="247"/>
                        <a:pt x="75" y="293"/>
                        <a:pt x="70" y="340"/>
                      </a:cubicBezTo>
                      <a:cubicBezTo>
                        <a:pt x="67" y="365"/>
                        <a:pt x="40" y="481"/>
                        <a:pt x="40" y="53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6" name="Freeform 16"/>
                <p:cNvSpPr>
                  <a:spLocks noChangeAspect="1"/>
                </p:cNvSpPr>
                <p:nvPr/>
              </p:nvSpPr>
              <p:spPr bwMode="auto">
                <a:xfrm>
                  <a:off x="4880" y="5760"/>
                  <a:ext cx="71" cy="540"/>
                </a:xfrm>
                <a:custGeom>
                  <a:avLst/>
                  <a:gdLst/>
                  <a:ahLst/>
                  <a:cxnLst>
                    <a:cxn ang="0">
                      <a:pos x="0" y="0"/>
                    </a:cxn>
                    <a:cxn ang="0">
                      <a:pos x="60" y="250"/>
                    </a:cxn>
                    <a:cxn ang="0">
                      <a:pos x="10" y="540"/>
                    </a:cxn>
                  </a:cxnLst>
                  <a:rect l="0" t="0" r="r" b="b"/>
                  <a:pathLst>
                    <a:path w="71" h="540">
                      <a:moveTo>
                        <a:pt x="0" y="0"/>
                      </a:moveTo>
                      <a:cubicBezTo>
                        <a:pt x="27" y="82"/>
                        <a:pt x="48" y="165"/>
                        <a:pt x="60" y="250"/>
                      </a:cubicBezTo>
                      <a:cubicBezTo>
                        <a:pt x="57" y="303"/>
                        <a:pt x="71" y="479"/>
                        <a:pt x="10" y="5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7" name="Freeform 17"/>
                <p:cNvSpPr>
                  <a:spLocks noChangeAspect="1"/>
                </p:cNvSpPr>
                <p:nvPr/>
              </p:nvSpPr>
              <p:spPr bwMode="auto">
                <a:xfrm>
                  <a:off x="927" y="2430"/>
                  <a:ext cx="2733" cy="3530"/>
                </a:xfrm>
                <a:custGeom>
                  <a:avLst/>
                  <a:gdLst/>
                  <a:ahLst/>
                  <a:cxnLst>
                    <a:cxn ang="0">
                      <a:pos x="2733" y="3530"/>
                    </a:cxn>
                    <a:cxn ang="0">
                      <a:pos x="2663" y="3410"/>
                    </a:cxn>
                    <a:cxn ang="0">
                      <a:pos x="2543" y="3230"/>
                    </a:cxn>
                    <a:cxn ang="0">
                      <a:pos x="2453" y="3110"/>
                    </a:cxn>
                    <a:cxn ang="0">
                      <a:pos x="2393" y="3020"/>
                    </a:cxn>
                    <a:cxn ang="0">
                      <a:pos x="2333" y="2900"/>
                    </a:cxn>
                    <a:cxn ang="0">
                      <a:pos x="2233" y="2740"/>
                    </a:cxn>
                    <a:cxn ang="0">
                      <a:pos x="2143" y="2680"/>
                    </a:cxn>
                    <a:cxn ang="0">
                      <a:pos x="2033" y="2580"/>
                    </a:cxn>
                    <a:cxn ang="0">
                      <a:pos x="1853" y="2420"/>
                    </a:cxn>
                    <a:cxn ang="0">
                      <a:pos x="1763" y="2300"/>
                    </a:cxn>
                    <a:cxn ang="0">
                      <a:pos x="1673" y="2150"/>
                    </a:cxn>
                    <a:cxn ang="0">
                      <a:pos x="1613" y="2090"/>
                    </a:cxn>
                    <a:cxn ang="0">
                      <a:pos x="1533" y="1970"/>
                    </a:cxn>
                    <a:cxn ang="0">
                      <a:pos x="1363" y="1740"/>
                    </a:cxn>
                    <a:cxn ang="0">
                      <a:pos x="1253" y="1610"/>
                    </a:cxn>
                    <a:cxn ang="0">
                      <a:pos x="1153" y="1480"/>
                    </a:cxn>
                    <a:cxn ang="0">
                      <a:pos x="1033" y="1290"/>
                    </a:cxn>
                    <a:cxn ang="0">
                      <a:pos x="963" y="1220"/>
                    </a:cxn>
                    <a:cxn ang="0">
                      <a:pos x="783" y="920"/>
                    </a:cxn>
                    <a:cxn ang="0">
                      <a:pos x="693" y="820"/>
                    </a:cxn>
                    <a:cxn ang="0">
                      <a:pos x="503" y="610"/>
                    </a:cxn>
                    <a:cxn ang="0">
                      <a:pos x="483" y="580"/>
                    </a:cxn>
                    <a:cxn ang="0">
                      <a:pos x="463" y="520"/>
                    </a:cxn>
                    <a:cxn ang="0">
                      <a:pos x="373" y="460"/>
                    </a:cxn>
                    <a:cxn ang="0">
                      <a:pos x="313" y="400"/>
                    </a:cxn>
                    <a:cxn ang="0">
                      <a:pos x="203" y="210"/>
                    </a:cxn>
                    <a:cxn ang="0">
                      <a:pos x="113" y="100"/>
                    </a:cxn>
                    <a:cxn ang="0">
                      <a:pos x="33" y="30"/>
                    </a:cxn>
                    <a:cxn ang="0">
                      <a:pos x="3" y="0"/>
                    </a:cxn>
                  </a:cxnLst>
                  <a:rect l="0" t="0" r="r" b="b"/>
                  <a:pathLst>
                    <a:path w="2733" h="3530">
                      <a:moveTo>
                        <a:pt x="2733" y="3530"/>
                      </a:moveTo>
                      <a:cubicBezTo>
                        <a:pt x="2701" y="3483"/>
                        <a:pt x="2704" y="3451"/>
                        <a:pt x="2663" y="3410"/>
                      </a:cubicBezTo>
                      <a:cubicBezTo>
                        <a:pt x="2639" y="3339"/>
                        <a:pt x="2588" y="3287"/>
                        <a:pt x="2543" y="3230"/>
                      </a:cubicBezTo>
                      <a:cubicBezTo>
                        <a:pt x="2511" y="3189"/>
                        <a:pt x="2486" y="3149"/>
                        <a:pt x="2453" y="3110"/>
                      </a:cubicBezTo>
                      <a:cubicBezTo>
                        <a:pt x="2424" y="3075"/>
                        <a:pt x="2428" y="3055"/>
                        <a:pt x="2393" y="3020"/>
                      </a:cubicBezTo>
                      <a:cubicBezTo>
                        <a:pt x="2379" y="2977"/>
                        <a:pt x="2355" y="2939"/>
                        <a:pt x="2333" y="2900"/>
                      </a:cubicBezTo>
                      <a:cubicBezTo>
                        <a:pt x="2299" y="2841"/>
                        <a:pt x="2283" y="2790"/>
                        <a:pt x="2233" y="2740"/>
                      </a:cubicBezTo>
                      <a:cubicBezTo>
                        <a:pt x="2200" y="2707"/>
                        <a:pt x="2181" y="2709"/>
                        <a:pt x="2143" y="2680"/>
                      </a:cubicBezTo>
                      <a:cubicBezTo>
                        <a:pt x="2098" y="2647"/>
                        <a:pt x="2089" y="2599"/>
                        <a:pt x="2033" y="2580"/>
                      </a:cubicBezTo>
                      <a:cubicBezTo>
                        <a:pt x="1980" y="2527"/>
                        <a:pt x="1897" y="2477"/>
                        <a:pt x="1853" y="2420"/>
                      </a:cubicBezTo>
                      <a:cubicBezTo>
                        <a:pt x="1819" y="2377"/>
                        <a:pt x="1801" y="2338"/>
                        <a:pt x="1763" y="2300"/>
                      </a:cubicBezTo>
                      <a:cubicBezTo>
                        <a:pt x="1747" y="2252"/>
                        <a:pt x="1710" y="2187"/>
                        <a:pt x="1673" y="2150"/>
                      </a:cubicBezTo>
                      <a:cubicBezTo>
                        <a:pt x="1653" y="2130"/>
                        <a:pt x="1613" y="2090"/>
                        <a:pt x="1613" y="2090"/>
                      </a:cubicBezTo>
                      <a:cubicBezTo>
                        <a:pt x="1596" y="2039"/>
                        <a:pt x="1566" y="2009"/>
                        <a:pt x="1533" y="1970"/>
                      </a:cubicBezTo>
                      <a:cubicBezTo>
                        <a:pt x="1472" y="1897"/>
                        <a:pt x="1406" y="1826"/>
                        <a:pt x="1363" y="1740"/>
                      </a:cubicBezTo>
                      <a:cubicBezTo>
                        <a:pt x="1335" y="1685"/>
                        <a:pt x="1314" y="1630"/>
                        <a:pt x="1253" y="1610"/>
                      </a:cubicBezTo>
                      <a:cubicBezTo>
                        <a:pt x="1195" y="1567"/>
                        <a:pt x="1194" y="1535"/>
                        <a:pt x="1153" y="1480"/>
                      </a:cubicBezTo>
                      <a:cubicBezTo>
                        <a:pt x="1135" y="1409"/>
                        <a:pt x="1082" y="1344"/>
                        <a:pt x="1033" y="1290"/>
                      </a:cubicBezTo>
                      <a:cubicBezTo>
                        <a:pt x="1011" y="1265"/>
                        <a:pt x="963" y="1220"/>
                        <a:pt x="963" y="1220"/>
                      </a:cubicBezTo>
                      <a:cubicBezTo>
                        <a:pt x="931" y="1125"/>
                        <a:pt x="852" y="996"/>
                        <a:pt x="783" y="920"/>
                      </a:cubicBezTo>
                      <a:cubicBezTo>
                        <a:pt x="754" y="888"/>
                        <a:pt x="713" y="860"/>
                        <a:pt x="693" y="820"/>
                      </a:cubicBezTo>
                      <a:cubicBezTo>
                        <a:pt x="654" y="742"/>
                        <a:pt x="589" y="639"/>
                        <a:pt x="503" y="610"/>
                      </a:cubicBezTo>
                      <a:cubicBezTo>
                        <a:pt x="496" y="600"/>
                        <a:pt x="488" y="591"/>
                        <a:pt x="483" y="580"/>
                      </a:cubicBezTo>
                      <a:cubicBezTo>
                        <a:pt x="474" y="561"/>
                        <a:pt x="481" y="532"/>
                        <a:pt x="463" y="520"/>
                      </a:cubicBezTo>
                      <a:cubicBezTo>
                        <a:pt x="433" y="500"/>
                        <a:pt x="395" y="489"/>
                        <a:pt x="373" y="460"/>
                      </a:cubicBezTo>
                      <a:cubicBezTo>
                        <a:pt x="336" y="410"/>
                        <a:pt x="357" y="429"/>
                        <a:pt x="313" y="400"/>
                      </a:cubicBezTo>
                      <a:cubicBezTo>
                        <a:pt x="290" y="330"/>
                        <a:pt x="244" y="272"/>
                        <a:pt x="203" y="210"/>
                      </a:cubicBezTo>
                      <a:cubicBezTo>
                        <a:pt x="175" y="168"/>
                        <a:pt x="155" y="128"/>
                        <a:pt x="113" y="100"/>
                      </a:cubicBezTo>
                      <a:cubicBezTo>
                        <a:pt x="80" y="50"/>
                        <a:pt x="103" y="77"/>
                        <a:pt x="33" y="30"/>
                      </a:cubicBezTo>
                      <a:cubicBezTo>
                        <a:pt x="0" y="8"/>
                        <a:pt x="3" y="22"/>
                        <a:pt x="3"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8" name="Freeform 18"/>
                <p:cNvSpPr>
                  <a:spLocks noChangeAspect="1"/>
                </p:cNvSpPr>
                <p:nvPr/>
              </p:nvSpPr>
              <p:spPr bwMode="auto">
                <a:xfrm>
                  <a:off x="861" y="2879"/>
                  <a:ext cx="2639" cy="3311"/>
                </a:xfrm>
                <a:custGeom>
                  <a:avLst/>
                  <a:gdLst/>
                  <a:ahLst/>
                  <a:cxnLst>
                    <a:cxn ang="0">
                      <a:pos x="2639" y="3311"/>
                    </a:cxn>
                    <a:cxn ang="0">
                      <a:pos x="2499" y="3131"/>
                    </a:cxn>
                    <a:cxn ang="0">
                      <a:pos x="2429" y="3051"/>
                    </a:cxn>
                    <a:cxn ang="0">
                      <a:pos x="2349" y="2941"/>
                    </a:cxn>
                    <a:cxn ang="0">
                      <a:pos x="2239" y="2811"/>
                    </a:cxn>
                    <a:cxn ang="0">
                      <a:pos x="2169" y="2711"/>
                    </a:cxn>
                    <a:cxn ang="0">
                      <a:pos x="2029" y="2521"/>
                    </a:cxn>
                    <a:cxn ang="0">
                      <a:pos x="1959" y="2441"/>
                    </a:cxn>
                    <a:cxn ang="0">
                      <a:pos x="1869" y="2291"/>
                    </a:cxn>
                    <a:cxn ang="0">
                      <a:pos x="1699" y="2111"/>
                    </a:cxn>
                    <a:cxn ang="0">
                      <a:pos x="1609" y="1961"/>
                    </a:cxn>
                    <a:cxn ang="0">
                      <a:pos x="1449" y="1761"/>
                    </a:cxn>
                    <a:cxn ang="0">
                      <a:pos x="1239" y="1471"/>
                    </a:cxn>
                    <a:cxn ang="0">
                      <a:pos x="1179" y="1391"/>
                    </a:cxn>
                    <a:cxn ang="0">
                      <a:pos x="1069" y="1271"/>
                    </a:cxn>
                    <a:cxn ang="0">
                      <a:pos x="909" y="1091"/>
                    </a:cxn>
                    <a:cxn ang="0">
                      <a:pos x="869" y="1001"/>
                    </a:cxn>
                    <a:cxn ang="0">
                      <a:pos x="839" y="971"/>
                    </a:cxn>
                    <a:cxn ang="0">
                      <a:pos x="799" y="911"/>
                    </a:cxn>
                    <a:cxn ang="0">
                      <a:pos x="739" y="861"/>
                    </a:cxn>
                    <a:cxn ang="0">
                      <a:pos x="549" y="641"/>
                    </a:cxn>
                    <a:cxn ang="0">
                      <a:pos x="479" y="541"/>
                    </a:cxn>
                    <a:cxn ang="0">
                      <a:pos x="369" y="401"/>
                    </a:cxn>
                    <a:cxn ang="0">
                      <a:pos x="259" y="271"/>
                    </a:cxn>
                    <a:cxn ang="0">
                      <a:pos x="189" y="191"/>
                    </a:cxn>
                    <a:cxn ang="0">
                      <a:pos x="109" y="111"/>
                    </a:cxn>
                    <a:cxn ang="0">
                      <a:pos x="79" y="71"/>
                    </a:cxn>
                    <a:cxn ang="0">
                      <a:pos x="9" y="11"/>
                    </a:cxn>
                  </a:cxnLst>
                  <a:rect l="0" t="0" r="r" b="b"/>
                  <a:pathLst>
                    <a:path w="2639" h="3311">
                      <a:moveTo>
                        <a:pt x="2639" y="3311"/>
                      </a:moveTo>
                      <a:cubicBezTo>
                        <a:pt x="2597" y="3248"/>
                        <a:pt x="2545" y="3191"/>
                        <a:pt x="2499" y="3131"/>
                      </a:cubicBezTo>
                      <a:cubicBezTo>
                        <a:pt x="2436" y="3050"/>
                        <a:pt x="2487" y="3090"/>
                        <a:pt x="2429" y="3051"/>
                      </a:cubicBezTo>
                      <a:cubicBezTo>
                        <a:pt x="2401" y="3009"/>
                        <a:pt x="2385" y="2977"/>
                        <a:pt x="2349" y="2941"/>
                      </a:cubicBezTo>
                      <a:cubicBezTo>
                        <a:pt x="2331" y="2888"/>
                        <a:pt x="2270" y="2859"/>
                        <a:pt x="2239" y="2811"/>
                      </a:cubicBezTo>
                      <a:cubicBezTo>
                        <a:pt x="2172" y="2706"/>
                        <a:pt x="2232" y="2753"/>
                        <a:pt x="2169" y="2711"/>
                      </a:cubicBezTo>
                      <a:cubicBezTo>
                        <a:pt x="2126" y="2647"/>
                        <a:pt x="2084" y="2576"/>
                        <a:pt x="2029" y="2521"/>
                      </a:cubicBezTo>
                      <a:cubicBezTo>
                        <a:pt x="1993" y="2485"/>
                        <a:pt x="1987" y="2482"/>
                        <a:pt x="1959" y="2441"/>
                      </a:cubicBezTo>
                      <a:cubicBezTo>
                        <a:pt x="1930" y="2398"/>
                        <a:pt x="1903" y="2332"/>
                        <a:pt x="1869" y="2291"/>
                      </a:cubicBezTo>
                      <a:cubicBezTo>
                        <a:pt x="1816" y="2227"/>
                        <a:pt x="1750" y="2177"/>
                        <a:pt x="1699" y="2111"/>
                      </a:cubicBezTo>
                      <a:cubicBezTo>
                        <a:pt x="1662" y="2063"/>
                        <a:pt x="1637" y="2012"/>
                        <a:pt x="1609" y="1961"/>
                      </a:cubicBezTo>
                      <a:cubicBezTo>
                        <a:pt x="1567" y="1885"/>
                        <a:pt x="1495" y="1834"/>
                        <a:pt x="1449" y="1761"/>
                      </a:cubicBezTo>
                      <a:cubicBezTo>
                        <a:pt x="1386" y="1660"/>
                        <a:pt x="1324" y="1556"/>
                        <a:pt x="1239" y="1471"/>
                      </a:cubicBezTo>
                      <a:cubicBezTo>
                        <a:pt x="1226" y="1431"/>
                        <a:pt x="1214" y="1414"/>
                        <a:pt x="1179" y="1391"/>
                      </a:cubicBezTo>
                      <a:cubicBezTo>
                        <a:pt x="1148" y="1345"/>
                        <a:pt x="1108" y="1310"/>
                        <a:pt x="1069" y="1271"/>
                      </a:cubicBezTo>
                      <a:cubicBezTo>
                        <a:pt x="1013" y="1215"/>
                        <a:pt x="966" y="1148"/>
                        <a:pt x="909" y="1091"/>
                      </a:cubicBezTo>
                      <a:cubicBezTo>
                        <a:pt x="885" y="1067"/>
                        <a:pt x="879" y="1031"/>
                        <a:pt x="869" y="1001"/>
                      </a:cubicBezTo>
                      <a:cubicBezTo>
                        <a:pt x="865" y="988"/>
                        <a:pt x="848" y="982"/>
                        <a:pt x="839" y="971"/>
                      </a:cubicBezTo>
                      <a:cubicBezTo>
                        <a:pt x="824" y="952"/>
                        <a:pt x="812" y="931"/>
                        <a:pt x="799" y="911"/>
                      </a:cubicBezTo>
                      <a:cubicBezTo>
                        <a:pt x="785" y="889"/>
                        <a:pt x="756" y="881"/>
                        <a:pt x="739" y="861"/>
                      </a:cubicBezTo>
                      <a:cubicBezTo>
                        <a:pt x="677" y="787"/>
                        <a:pt x="617" y="709"/>
                        <a:pt x="549" y="641"/>
                      </a:cubicBezTo>
                      <a:cubicBezTo>
                        <a:pt x="534" y="597"/>
                        <a:pt x="506" y="576"/>
                        <a:pt x="479" y="541"/>
                      </a:cubicBezTo>
                      <a:cubicBezTo>
                        <a:pt x="441" y="492"/>
                        <a:pt x="409" y="448"/>
                        <a:pt x="369" y="401"/>
                      </a:cubicBezTo>
                      <a:cubicBezTo>
                        <a:pt x="331" y="356"/>
                        <a:pt x="302" y="314"/>
                        <a:pt x="259" y="271"/>
                      </a:cubicBezTo>
                      <a:cubicBezTo>
                        <a:pt x="142" y="154"/>
                        <a:pt x="274" y="248"/>
                        <a:pt x="189" y="191"/>
                      </a:cubicBezTo>
                      <a:cubicBezTo>
                        <a:pt x="166" y="156"/>
                        <a:pt x="136" y="143"/>
                        <a:pt x="109" y="111"/>
                      </a:cubicBezTo>
                      <a:cubicBezTo>
                        <a:pt x="98" y="98"/>
                        <a:pt x="91" y="82"/>
                        <a:pt x="79" y="71"/>
                      </a:cubicBezTo>
                      <a:cubicBezTo>
                        <a:pt x="0" y="0"/>
                        <a:pt x="34" y="61"/>
                        <a:pt x="9" y="11"/>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59" name="Freeform 19"/>
                <p:cNvSpPr>
                  <a:spLocks noChangeAspect="1"/>
                </p:cNvSpPr>
                <p:nvPr/>
              </p:nvSpPr>
              <p:spPr bwMode="auto">
                <a:xfrm>
                  <a:off x="3630" y="5970"/>
                  <a:ext cx="65" cy="340"/>
                </a:xfrm>
                <a:custGeom>
                  <a:avLst/>
                  <a:gdLst/>
                  <a:ahLst/>
                  <a:cxnLst>
                    <a:cxn ang="0">
                      <a:pos x="30" y="0"/>
                    </a:cxn>
                    <a:cxn ang="0">
                      <a:pos x="50" y="60"/>
                    </a:cxn>
                    <a:cxn ang="0">
                      <a:pos x="60" y="90"/>
                    </a:cxn>
                    <a:cxn ang="0">
                      <a:pos x="0" y="340"/>
                    </a:cxn>
                  </a:cxnLst>
                  <a:rect l="0" t="0" r="r" b="b"/>
                  <a:pathLst>
                    <a:path w="65" h="340">
                      <a:moveTo>
                        <a:pt x="30" y="0"/>
                      </a:moveTo>
                      <a:cubicBezTo>
                        <a:pt x="37" y="20"/>
                        <a:pt x="43" y="40"/>
                        <a:pt x="50" y="60"/>
                      </a:cubicBezTo>
                      <a:cubicBezTo>
                        <a:pt x="53" y="70"/>
                        <a:pt x="60" y="90"/>
                        <a:pt x="60" y="90"/>
                      </a:cubicBezTo>
                      <a:cubicBezTo>
                        <a:pt x="54" y="175"/>
                        <a:pt x="65" y="275"/>
                        <a:pt x="0" y="3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0" name="Freeform 20"/>
                <p:cNvSpPr>
                  <a:spLocks noChangeAspect="1"/>
                </p:cNvSpPr>
                <p:nvPr/>
              </p:nvSpPr>
              <p:spPr bwMode="auto">
                <a:xfrm>
                  <a:off x="3920" y="5770"/>
                  <a:ext cx="89" cy="530"/>
                </a:xfrm>
                <a:custGeom>
                  <a:avLst/>
                  <a:gdLst/>
                  <a:ahLst/>
                  <a:cxnLst>
                    <a:cxn ang="0">
                      <a:pos x="30" y="0"/>
                    </a:cxn>
                    <a:cxn ang="0">
                      <a:pos x="60" y="110"/>
                    </a:cxn>
                    <a:cxn ang="0">
                      <a:pos x="70" y="140"/>
                    </a:cxn>
                    <a:cxn ang="0">
                      <a:pos x="80" y="170"/>
                    </a:cxn>
                    <a:cxn ang="0">
                      <a:pos x="50" y="450"/>
                    </a:cxn>
                    <a:cxn ang="0">
                      <a:pos x="10" y="510"/>
                    </a:cxn>
                    <a:cxn ang="0">
                      <a:pos x="0" y="530"/>
                    </a:cxn>
                  </a:cxnLst>
                  <a:rect l="0" t="0" r="r" b="b"/>
                  <a:pathLst>
                    <a:path w="89" h="530">
                      <a:moveTo>
                        <a:pt x="30" y="0"/>
                      </a:moveTo>
                      <a:cubicBezTo>
                        <a:pt x="44" y="71"/>
                        <a:pt x="35" y="34"/>
                        <a:pt x="60" y="110"/>
                      </a:cubicBezTo>
                      <a:cubicBezTo>
                        <a:pt x="63" y="120"/>
                        <a:pt x="67" y="130"/>
                        <a:pt x="70" y="140"/>
                      </a:cubicBezTo>
                      <a:cubicBezTo>
                        <a:pt x="73" y="150"/>
                        <a:pt x="80" y="170"/>
                        <a:pt x="80" y="170"/>
                      </a:cubicBezTo>
                      <a:cubicBezTo>
                        <a:pt x="78" y="208"/>
                        <a:pt x="89" y="379"/>
                        <a:pt x="50" y="450"/>
                      </a:cubicBezTo>
                      <a:cubicBezTo>
                        <a:pt x="38" y="471"/>
                        <a:pt x="21" y="489"/>
                        <a:pt x="10" y="510"/>
                      </a:cubicBezTo>
                      <a:cubicBezTo>
                        <a:pt x="7" y="517"/>
                        <a:pt x="3" y="523"/>
                        <a:pt x="0" y="53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1" name="Freeform 21"/>
                <p:cNvSpPr>
                  <a:spLocks noChangeAspect="1"/>
                </p:cNvSpPr>
                <p:nvPr/>
              </p:nvSpPr>
              <p:spPr bwMode="auto">
                <a:xfrm>
                  <a:off x="1380" y="2160"/>
                  <a:ext cx="2560" cy="3600"/>
                </a:xfrm>
                <a:custGeom>
                  <a:avLst/>
                  <a:gdLst/>
                  <a:ahLst/>
                  <a:cxnLst>
                    <a:cxn ang="0">
                      <a:pos x="2560" y="3600"/>
                    </a:cxn>
                    <a:cxn ang="0">
                      <a:pos x="2500" y="3480"/>
                    </a:cxn>
                    <a:cxn ang="0">
                      <a:pos x="2440" y="3420"/>
                    </a:cxn>
                    <a:cxn ang="0">
                      <a:pos x="2410" y="3390"/>
                    </a:cxn>
                    <a:cxn ang="0">
                      <a:pos x="2310" y="3220"/>
                    </a:cxn>
                    <a:cxn ang="0">
                      <a:pos x="2220" y="3090"/>
                    </a:cxn>
                    <a:cxn ang="0">
                      <a:pos x="2160" y="3040"/>
                    </a:cxn>
                    <a:cxn ang="0">
                      <a:pos x="2100" y="2820"/>
                    </a:cxn>
                    <a:cxn ang="0">
                      <a:pos x="1830" y="2420"/>
                    </a:cxn>
                    <a:cxn ang="0">
                      <a:pos x="1770" y="2320"/>
                    </a:cxn>
                    <a:cxn ang="0">
                      <a:pos x="1700" y="2170"/>
                    </a:cxn>
                    <a:cxn ang="0">
                      <a:pos x="1540" y="2000"/>
                    </a:cxn>
                    <a:cxn ang="0">
                      <a:pos x="1470" y="1920"/>
                    </a:cxn>
                    <a:cxn ang="0">
                      <a:pos x="1430" y="1860"/>
                    </a:cxn>
                    <a:cxn ang="0">
                      <a:pos x="1410" y="1830"/>
                    </a:cxn>
                    <a:cxn ang="0">
                      <a:pos x="1300" y="1620"/>
                    </a:cxn>
                    <a:cxn ang="0">
                      <a:pos x="1240" y="1560"/>
                    </a:cxn>
                    <a:cxn ang="0">
                      <a:pos x="1120" y="1400"/>
                    </a:cxn>
                    <a:cxn ang="0">
                      <a:pos x="1030" y="1270"/>
                    </a:cxn>
                    <a:cxn ang="0">
                      <a:pos x="940" y="1120"/>
                    </a:cxn>
                    <a:cxn ang="0">
                      <a:pos x="850" y="950"/>
                    </a:cxn>
                    <a:cxn ang="0">
                      <a:pos x="710" y="830"/>
                    </a:cxn>
                    <a:cxn ang="0">
                      <a:pos x="490" y="550"/>
                    </a:cxn>
                    <a:cxn ang="0">
                      <a:pos x="330" y="340"/>
                    </a:cxn>
                    <a:cxn ang="0">
                      <a:pos x="230" y="230"/>
                    </a:cxn>
                    <a:cxn ang="0">
                      <a:pos x="160" y="150"/>
                    </a:cxn>
                    <a:cxn ang="0">
                      <a:pos x="60" y="50"/>
                    </a:cxn>
                    <a:cxn ang="0">
                      <a:pos x="0" y="0"/>
                    </a:cxn>
                  </a:cxnLst>
                  <a:rect l="0" t="0" r="r" b="b"/>
                  <a:pathLst>
                    <a:path w="2560" h="3600">
                      <a:moveTo>
                        <a:pt x="2560" y="3600"/>
                      </a:moveTo>
                      <a:cubicBezTo>
                        <a:pt x="2532" y="3517"/>
                        <a:pt x="2552" y="3558"/>
                        <a:pt x="2500" y="3480"/>
                      </a:cubicBezTo>
                      <a:cubicBezTo>
                        <a:pt x="2484" y="3456"/>
                        <a:pt x="2460" y="3440"/>
                        <a:pt x="2440" y="3420"/>
                      </a:cubicBezTo>
                      <a:cubicBezTo>
                        <a:pt x="2430" y="3410"/>
                        <a:pt x="2410" y="3390"/>
                        <a:pt x="2410" y="3390"/>
                      </a:cubicBezTo>
                      <a:cubicBezTo>
                        <a:pt x="2387" y="3321"/>
                        <a:pt x="2373" y="3262"/>
                        <a:pt x="2310" y="3220"/>
                      </a:cubicBezTo>
                      <a:cubicBezTo>
                        <a:pt x="2284" y="3182"/>
                        <a:pt x="2254" y="3124"/>
                        <a:pt x="2220" y="3090"/>
                      </a:cubicBezTo>
                      <a:cubicBezTo>
                        <a:pt x="2215" y="3085"/>
                        <a:pt x="2164" y="3044"/>
                        <a:pt x="2160" y="3040"/>
                      </a:cubicBezTo>
                      <a:cubicBezTo>
                        <a:pt x="2146" y="2984"/>
                        <a:pt x="2131" y="2866"/>
                        <a:pt x="2100" y="2820"/>
                      </a:cubicBezTo>
                      <a:cubicBezTo>
                        <a:pt x="2011" y="2687"/>
                        <a:pt x="1930" y="2540"/>
                        <a:pt x="1830" y="2420"/>
                      </a:cubicBezTo>
                      <a:cubicBezTo>
                        <a:pt x="1804" y="2389"/>
                        <a:pt x="1795" y="2353"/>
                        <a:pt x="1770" y="2320"/>
                      </a:cubicBezTo>
                      <a:cubicBezTo>
                        <a:pt x="1754" y="2271"/>
                        <a:pt x="1734" y="2209"/>
                        <a:pt x="1700" y="2170"/>
                      </a:cubicBezTo>
                      <a:cubicBezTo>
                        <a:pt x="1648" y="2110"/>
                        <a:pt x="1591" y="2060"/>
                        <a:pt x="1540" y="2000"/>
                      </a:cubicBezTo>
                      <a:cubicBezTo>
                        <a:pt x="1517" y="1973"/>
                        <a:pt x="1492" y="1948"/>
                        <a:pt x="1470" y="1920"/>
                      </a:cubicBezTo>
                      <a:cubicBezTo>
                        <a:pt x="1455" y="1901"/>
                        <a:pt x="1443" y="1880"/>
                        <a:pt x="1430" y="1860"/>
                      </a:cubicBezTo>
                      <a:cubicBezTo>
                        <a:pt x="1423" y="1850"/>
                        <a:pt x="1410" y="1830"/>
                        <a:pt x="1410" y="1830"/>
                      </a:cubicBezTo>
                      <a:cubicBezTo>
                        <a:pt x="1397" y="1779"/>
                        <a:pt x="1335" y="1660"/>
                        <a:pt x="1300" y="1620"/>
                      </a:cubicBezTo>
                      <a:cubicBezTo>
                        <a:pt x="1281" y="1599"/>
                        <a:pt x="1255" y="1584"/>
                        <a:pt x="1240" y="1560"/>
                      </a:cubicBezTo>
                      <a:cubicBezTo>
                        <a:pt x="1205" y="1501"/>
                        <a:pt x="1161" y="1453"/>
                        <a:pt x="1120" y="1400"/>
                      </a:cubicBezTo>
                      <a:cubicBezTo>
                        <a:pt x="1088" y="1359"/>
                        <a:pt x="1061" y="1312"/>
                        <a:pt x="1030" y="1270"/>
                      </a:cubicBezTo>
                      <a:cubicBezTo>
                        <a:pt x="1011" y="1212"/>
                        <a:pt x="964" y="1174"/>
                        <a:pt x="940" y="1120"/>
                      </a:cubicBezTo>
                      <a:cubicBezTo>
                        <a:pt x="915" y="1063"/>
                        <a:pt x="899" y="995"/>
                        <a:pt x="850" y="950"/>
                      </a:cubicBezTo>
                      <a:cubicBezTo>
                        <a:pt x="799" y="903"/>
                        <a:pt x="752" y="880"/>
                        <a:pt x="710" y="830"/>
                      </a:cubicBezTo>
                      <a:cubicBezTo>
                        <a:pt x="634" y="739"/>
                        <a:pt x="565" y="642"/>
                        <a:pt x="490" y="550"/>
                      </a:cubicBezTo>
                      <a:cubicBezTo>
                        <a:pt x="434" y="481"/>
                        <a:pt x="387" y="407"/>
                        <a:pt x="330" y="340"/>
                      </a:cubicBezTo>
                      <a:cubicBezTo>
                        <a:pt x="294" y="298"/>
                        <a:pt x="284" y="248"/>
                        <a:pt x="230" y="230"/>
                      </a:cubicBezTo>
                      <a:cubicBezTo>
                        <a:pt x="214" y="181"/>
                        <a:pt x="191" y="189"/>
                        <a:pt x="160" y="150"/>
                      </a:cubicBezTo>
                      <a:cubicBezTo>
                        <a:pt x="88" y="58"/>
                        <a:pt x="158" y="116"/>
                        <a:pt x="60" y="50"/>
                      </a:cubicBezTo>
                      <a:cubicBezTo>
                        <a:pt x="42" y="38"/>
                        <a:pt x="0" y="25"/>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2" name="Freeform 22"/>
                <p:cNvSpPr>
                  <a:spLocks noChangeAspect="1"/>
                </p:cNvSpPr>
                <p:nvPr/>
              </p:nvSpPr>
              <p:spPr bwMode="auto">
                <a:xfrm>
                  <a:off x="1750" y="2180"/>
                  <a:ext cx="2480" cy="3580"/>
                </a:xfrm>
                <a:custGeom>
                  <a:avLst/>
                  <a:gdLst/>
                  <a:ahLst/>
                  <a:cxnLst>
                    <a:cxn ang="0">
                      <a:pos x="2480" y="3580"/>
                    </a:cxn>
                    <a:cxn ang="0">
                      <a:pos x="2440" y="3490"/>
                    </a:cxn>
                    <a:cxn ang="0">
                      <a:pos x="2360" y="3350"/>
                    </a:cxn>
                    <a:cxn ang="0">
                      <a:pos x="2200" y="3090"/>
                    </a:cxn>
                    <a:cxn ang="0">
                      <a:pos x="2080" y="2890"/>
                    </a:cxn>
                    <a:cxn ang="0">
                      <a:pos x="2010" y="2760"/>
                    </a:cxn>
                    <a:cxn ang="0">
                      <a:pos x="1800" y="2450"/>
                    </a:cxn>
                    <a:cxn ang="0">
                      <a:pos x="1690" y="2310"/>
                    </a:cxn>
                    <a:cxn ang="0">
                      <a:pos x="1620" y="2210"/>
                    </a:cxn>
                    <a:cxn ang="0">
                      <a:pos x="1580" y="2150"/>
                    </a:cxn>
                    <a:cxn ang="0">
                      <a:pos x="1570" y="2120"/>
                    </a:cxn>
                    <a:cxn ang="0">
                      <a:pos x="1520" y="2050"/>
                    </a:cxn>
                    <a:cxn ang="0">
                      <a:pos x="1490" y="1970"/>
                    </a:cxn>
                    <a:cxn ang="0">
                      <a:pos x="1390" y="1780"/>
                    </a:cxn>
                    <a:cxn ang="0">
                      <a:pos x="1250" y="1640"/>
                    </a:cxn>
                    <a:cxn ang="0">
                      <a:pos x="1160" y="1550"/>
                    </a:cxn>
                    <a:cxn ang="0">
                      <a:pos x="920" y="1220"/>
                    </a:cxn>
                    <a:cxn ang="0">
                      <a:pos x="880" y="1160"/>
                    </a:cxn>
                    <a:cxn ang="0">
                      <a:pos x="840" y="1120"/>
                    </a:cxn>
                    <a:cxn ang="0">
                      <a:pos x="740" y="960"/>
                    </a:cxn>
                    <a:cxn ang="0">
                      <a:pos x="660" y="890"/>
                    </a:cxn>
                    <a:cxn ang="0">
                      <a:pos x="550" y="720"/>
                    </a:cxn>
                    <a:cxn ang="0">
                      <a:pos x="450" y="570"/>
                    </a:cxn>
                    <a:cxn ang="0">
                      <a:pos x="390" y="420"/>
                    </a:cxn>
                    <a:cxn ang="0">
                      <a:pos x="350" y="360"/>
                    </a:cxn>
                    <a:cxn ang="0">
                      <a:pos x="200" y="190"/>
                    </a:cxn>
                    <a:cxn ang="0">
                      <a:pos x="180" y="160"/>
                    </a:cxn>
                    <a:cxn ang="0">
                      <a:pos x="120" y="120"/>
                    </a:cxn>
                    <a:cxn ang="0">
                      <a:pos x="80" y="80"/>
                    </a:cxn>
                    <a:cxn ang="0">
                      <a:pos x="60" y="50"/>
                    </a:cxn>
                    <a:cxn ang="0">
                      <a:pos x="30" y="20"/>
                    </a:cxn>
                    <a:cxn ang="0">
                      <a:pos x="0" y="0"/>
                    </a:cxn>
                  </a:cxnLst>
                  <a:rect l="0" t="0" r="r" b="b"/>
                  <a:pathLst>
                    <a:path w="2480" h="3580">
                      <a:moveTo>
                        <a:pt x="2480" y="3580"/>
                      </a:moveTo>
                      <a:cubicBezTo>
                        <a:pt x="2456" y="3509"/>
                        <a:pt x="2472" y="3538"/>
                        <a:pt x="2440" y="3490"/>
                      </a:cubicBezTo>
                      <a:cubicBezTo>
                        <a:pt x="2428" y="3430"/>
                        <a:pt x="2412" y="3385"/>
                        <a:pt x="2360" y="3350"/>
                      </a:cubicBezTo>
                      <a:cubicBezTo>
                        <a:pt x="2328" y="3253"/>
                        <a:pt x="2262" y="3169"/>
                        <a:pt x="2200" y="3090"/>
                      </a:cubicBezTo>
                      <a:cubicBezTo>
                        <a:pt x="2151" y="3027"/>
                        <a:pt x="2127" y="2953"/>
                        <a:pt x="2080" y="2890"/>
                      </a:cubicBezTo>
                      <a:cubicBezTo>
                        <a:pt x="2064" y="2843"/>
                        <a:pt x="2032" y="2804"/>
                        <a:pt x="2010" y="2760"/>
                      </a:cubicBezTo>
                      <a:cubicBezTo>
                        <a:pt x="1953" y="2646"/>
                        <a:pt x="1883" y="2547"/>
                        <a:pt x="1800" y="2450"/>
                      </a:cubicBezTo>
                      <a:cubicBezTo>
                        <a:pt x="1762" y="2405"/>
                        <a:pt x="1728" y="2355"/>
                        <a:pt x="1690" y="2310"/>
                      </a:cubicBezTo>
                      <a:cubicBezTo>
                        <a:pt x="1662" y="2277"/>
                        <a:pt x="1651" y="2241"/>
                        <a:pt x="1620" y="2210"/>
                      </a:cubicBezTo>
                      <a:cubicBezTo>
                        <a:pt x="1596" y="2139"/>
                        <a:pt x="1630" y="2225"/>
                        <a:pt x="1580" y="2150"/>
                      </a:cubicBezTo>
                      <a:cubicBezTo>
                        <a:pt x="1574" y="2141"/>
                        <a:pt x="1575" y="2129"/>
                        <a:pt x="1570" y="2120"/>
                      </a:cubicBezTo>
                      <a:cubicBezTo>
                        <a:pt x="1556" y="2095"/>
                        <a:pt x="1536" y="2074"/>
                        <a:pt x="1520" y="2050"/>
                      </a:cubicBezTo>
                      <a:cubicBezTo>
                        <a:pt x="1494" y="1947"/>
                        <a:pt x="1529" y="2075"/>
                        <a:pt x="1490" y="1970"/>
                      </a:cubicBezTo>
                      <a:cubicBezTo>
                        <a:pt x="1466" y="1906"/>
                        <a:pt x="1448" y="1819"/>
                        <a:pt x="1390" y="1780"/>
                      </a:cubicBezTo>
                      <a:cubicBezTo>
                        <a:pt x="1358" y="1717"/>
                        <a:pt x="1308" y="1679"/>
                        <a:pt x="1250" y="1640"/>
                      </a:cubicBezTo>
                      <a:cubicBezTo>
                        <a:pt x="1225" y="1602"/>
                        <a:pt x="1198" y="1575"/>
                        <a:pt x="1160" y="1550"/>
                      </a:cubicBezTo>
                      <a:cubicBezTo>
                        <a:pt x="1092" y="1449"/>
                        <a:pt x="1022" y="1288"/>
                        <a:pt x="920" y="1220"/>
                      </a:cubicBezTo>
                      <a:cubicBezTo>
                        <a:pt x="907" y="1200"/>
                        <a:pt x="897" y="1177"/>
                        <a:pt x="880" y="1160"/>
                      </a:cubicBezTo>
                      <a:cubicBezTo>
                        <a:pt x="867" y="1147"/>
                        <a:pt x="851" y="1135"/>
                        <a:pt x="840" y="1120"/>
                      </a:cubicBezTo>
                      <a:cubicBezTo>
                        <a:pt x="803" y="1070"/>
                        <a:pt x="778" y="1009"/>
                        <a:pt x="740" y="960"/>
                      </a:cubicBezTo>
                      <a:cubicBezTo>
                        <a:pt x="626" y="814"/>
                        <a:pt x="738" y="968"/>
                        <a:pt x="660" y="890"/>
                      </a:cubicBezTo>
                      <a:cubicBezTo>
                        <a:pt x="613" y="843"/>
                        <a:pt x="583" y="778"/>
                        <a:pt x="550" y="720"/>
                      </a:cubicBezTo>
                      <a:cubicBezTo>
                        <a:pt x="521" y="669"/>
                        <a:pt x="481" y="620"/>
                        <a:pt x="450" y="570"/>
                      </a:cubicBezTo>
                      <a:cubicBezTo>
                        <a:pt x="422" y="525"/>
                        <a:pt x="407" y="470"/>
                        <a:pt x="390" y="420"/>
                      </a:cubicBezTo>
                      <a:cubicBezTo>
                        <a:pt x="382" y="397"/>
                        <a:pt x="363" y="380"/>
                        <a:pt x="350" y="360"/>
                      </a:cubicBezTo>
                      <a:cubicBezTo>
                        <a:pt x="309" y="299"/>
                        <a:pt x="260" y="230"/>
                        <a:pt x="200" y="190"/>
                      </a:cubicBezTo>
                      <a:cubicBezTo>
                        <a:pt x="193" y="180"/>
                        <a:pt x="189" y="168"/>
                        <a:pt x="180" y="160"/>
                      </a:cubicBezTo>
                      <a:cubicBezTo>
                        <a:pt x="162" y="144"/>
                        <a:pt x="120" y="120"/>
                        <a:pt x="120" y="120"/>
                      </a:cubicBezTo>
                      <a:cubicBezTo>
                        <a:pt x="98" y="55"/>
                        <a:pt x="128" y="119"/>
                        <a:pt x="80" y="80"/>
                      </a:cubicBezTo>
                      <a:cubicBezTo>
                        <a:pt x="71" y="72"/>
                        <a:pt x="68" y="59"/>
                        <a:pt x="60" y="50"/>
                      </a:cubicBezTo>
                      <a:cubicBezTo>
                        <a:pt x="51" y="39"/>
                        <a:pt x="41" y="29"/>
                        <a:pt x="30" y="20"/>
                      </a:cubicBezTo>
                      <a:cubicBezTo>
                        <a:pt x="21" y="12"/>
                        <a:pt x="0"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3" name="Freeform 23"/>
                <p:cNvSpPr>
                  <a:spLocks noChangeAspect="1"/>
                </p:cNvSpPr>
                <p:nvPr/>
              </p:nvSpPr>
              <p:spPr bwMode="auto">
                <a:xfrm>
                  <a:off x="1970" y="2170"/>
                  <a:ext cx="2560" cy="3580"/>
                </a:xfrm>
                <a:custGeom>
                  <a:avLst/>
                  <a:gdLst/>
                  <a:ahLst/>
                  <a:cxnLst>
                    <a:cxn ang="0">
                      <a:pos x="2560" y="3580"/>
                    </a:cxn>
                    <a:cxn ang="0">
                      <a:pos x="2440" y="3460"/>
                    </a:cxn>
                    <a:cxn ang="0">
                      <a:pos x="2360" y="3340"/>
                    </a:cxn>
                    <a:cxn ang="0">
                      <a:pos x="2320" y="3290"/>
                    </a:cxn>
                    <a:cxn ang="0">
                      <a:pos x="2310" y="3260"/>
                    </a:cxn>
                    <a:cxn ang="0">
                      <a:pos x="2230" y="3130"/>
                    </a:cxn>
                    <a:cxn ang="0">
                      <a:pos x="2060" y="2830"/>
                    </a:cxn>
                    <a:cxn ang="0">
                      <a:pos x="1960" y="2700"/>
                    </a:cxn>
                    <a:cxn ang="0">
                      <a:pos x="1890" y="2600"/>
                    </a:cxn>
                    <a:cxn ang="0">
                      <a:pos x="1810" y="2470"/>
                    </a:cxn>
                    <a:cxn ang="0">
                      <a:pos x="1710" y="2340"/>
                    </a:cxn>
                    <a:cxn ang="0">
                      <a:pos x="1640" y="2250"/>
                    </a:cxn>
                    <a:cxn ang="0">
                      <a:pos x="1570" y="2190"/>
                    </a:cxn>
                    <a:cxn ang="0">
                      <a:pos x="1530" y="2120"/>
                    </a:cxn>
                    <a:cxn ang="0">
                      <a:pos x="1470" y="2040"/>
                    </a:cxn>
                    <a:cxn ang="0">
                      <a:pos x="1380" y="1890"/>
                    </a:cxn>
                    <a:cxn ang="0">
                      <a:pos x="1270" y="1760"/>
                    </a:cxn>
                    <a:cxn ang="0">
                      <a:pos x="1250" y="1720"/>
                    </a:cxn>
                    <a:cxn ang="0">
                      <a:pos x="1190" y="1660"/>
                    </a:cxn>
                    <a:cxn ang="0">
                      <a:pos x="1030" y="1410"/>
                    </a:cxn>
                    <a:cxn ang="0">
                      <a:pos x="920" y="1180"/>
                    </a:cxn>
                    <a:cxn ang="0">
                      <a:pos x="870" y="1120"/>
                    </a:cxn>
                    <a:cxn ang="0">
                      <a:pos x="830" y="1090"/>
                    </a:cxn>
                    <a:cxn ang="0">
                      <a:pos x="720" y="930"/>
                    </a:cxn>
                    <a:cxn ang="0">
                      <a:pos x="610" y="800"/>
                    </a:cxn>
                    <a:cxn ang="0">
                      <a:pos x="580" y="780"/>
                    </a:cxn>
                    <a:cxn ang="0">
                      <a:pos x="470" y="660"/>
                    </a:cxn>
                    <a:cxn ang="0">
                      <a:pos x="360" y="490"/>
                    </a:cxn>
                    <a:cxn ang="0">
                      <a:pos x="320" y="430"/>
                    </a:cxn>
                    <a:cxn ang="0">
                      <a:pos x="250" y="340"/>
                    </a:cxn>
                    <a:cxn ang="0">
                      <a:pos x="140" y="190"/>
                    </a:cxn>
                    <a:cxn ang="0">
                      <a:pos x="80" y="90"/>
                    </a:cxn>
                    <a:cxn ang="0">
                      <a:pos x="0" y="0"/>
                    </a:cxn>
                  </a:cxnLst>
                  <a:rect l="0" t="0" r="r" b="b"/>
                  <a:pathLst>
                    <a:path w="2560" h="3580">
                      <a:moveTo>
                        <a:pt x="2560" y="3580"/>
                      </a:moveTo>
                      <a:cubicBezTo>
                        <a:pt x="2528" y="3531"/>
                        <a:pt x="2488" y="3492"/>
                        <a:pt x="2440" y="3460"/>
                      </a:cubicBezTo>
                      <a:cubicBezTo>
                        <a:pt x="2424" y="3411"/>
                        <a:pt x="2396" y="3376"/>
                        <a:pt x="2360" y="3340"/>
                      </a:cubicBezTo>
                      <a:cubicBezTo>
                        <a:pt x="2335" y="3265"/>
                        <a:pt x="2372" y="3355"/>
                        <a:pt x="2320" y="3290"/>
                      </a:cubicBezTo>
                      <a:cubicBezTo>
                        <a:pt x="2313" y="3282"/>
                        <a:pt x="2315" y="3269"/>
                        <a:pt x="2310" y="3260"/>
                      </a:cubicBezTo>
                      <a:cubicBezTo>
                        <a:pt x="2287" y="3218"/>
                        <a:pt x="2257" y="3170"/>
                        <a:pt x="2230" y="3130"/>
                      </a:cubicBezTo>
                      <a:cubicBezTo>
                        <a:pt x="2202" y="2989"/>
                        <a:pt x="2138" y="2942"/>
                        <a:pt x="2060" y="2830"/>
                      </a:cubicBezTo>
                      <a:cubicBezTo>
                        <a:pt x="2027" y="2783"/>
                        <a:pt x="1997" y="2744"/>
                        <a:pt x="1960" y="2700"/>
                      </a:cubicBezTo>
                      <a:cubicBezTo>
                        <a:pt x="1932" y="2667"/>
                        <a:pt x="1921" y="2631"/>
                        <a:pt x="1890" y="2600"/>
                      </a:cubicBezTo>
                      <a:cubicBezTo>
                        <a:pt x="1873" y="2549"/>
                        <a:pt x="1838" y="2514"/>
                        <a:pt x="1810" y="2470"/>
                      </a:cubicBezTo>
                      <a:cubicBezTo>
                        <a:pt x="1780" y="2422"/>
                        <a:pt x="1747" y="2384"/>
                        <a:pt x="1710" y="2340"/>
                      </a:cubicBezTo>
                      <a:cubicBezTo>
                        <a:pt x="1686" y="2312"/>
                        <a:pt x="1666" y="2276"/>
                        <a:pt x="1640" y="2250"/>
                      </a:cubicBezTo>
                      <a:cubicBezTo>
                        <a:pt x="1574" y="2184"/>
                        <a:pt x="1624" y="2255"/>
                        <a:pt x="1570" y="2190"/>
                      </a:cubicBezTo>
                      <a:cubicBezTo>
                        <a:pt x="1536" y="2149"/>
                        <a:pt x="1563" y="2169"/>
                        <a:pt x="1530" y="2120"/>
                      </a:cubicBezTo>
                      <a:cubicBezTo>
                        <a:pt x="1512" y="2092"/>
                        <a:pt x="1490" y="2067"/>
                        <a:pt x="1470" y="2040"/>
                      </a:cubicBezTo>
                      <a:cubicBezTo>
                        <a:pt x="1435" y="1993"/>
                        <a:pt x="1414" y="1937"/>
                        <a:pt x="1380" y="1890"/>
                      </a:cubicBezTo>
                      <a:cubicBezTo>
                        <a:pt x="1348" y="1845"/>
                        <a:pt x="1302" y="1805"/>
                        <a:pt x="1270" y="1760"/>
                      </a:cubicBezTo>
                      <a:cubicBezTo>
                        <a:pt x="1261" y="1748"/>
                        <a:pt x="1259" y="1732"/>
                        <a:pt x="1250" y="1720"/>
                      </a:cubicBezTo>
                      <a:cubicBezTo>
                        <a:pt x="1232" y="1698"/>
                        <a:pt x="1203" y="1685"/>
                        <a:pt x="1190" y="1660"/>
                      </a:cubicBezTo>
                      <a:cubicBezTo>
                        <a:pt x="1146" y="1572"/>
                        <a:pt x="1084" y="1492"/>
                        <a:pt x="1030" y="1410"/>
                      </a:cubicBezTo>
                      <a:cubicBezTo>
                        <a:pt x="984" y="1341"/>
                        <a:pt x="981" y="1241"/>
                        <a:pt x="920" y="1180"/>
                      </a:cubicBezTo>
                      <a:cubicBezTo>
                        <a:pt x="919" y="1179"/>
                        <a:pt x="873" y="1123"/>
                        <a:pt x="870" y="1120"/>
                      </a:cubicBezTo>
                      <a:cubicBezTo>
                        <a:pt x="858" y="1108"/>
                        <a:pt x="841" y="1102"/>
                        <a:pt x="830" y="1090"/>
                      </a:cubicBezTo>
                      <a:cubicBezTo>
                        <a:pt x="787" y="1042"/>
                        <a:pt x="762" y="979"/>
                        <a:pt x="720" y="930"/>
                      </a:cubicBezTo>
                      <a:cubicBezTo>
                        <a:pt x="684" y="888"/>
                        <a:pt x="649" y="839"/>
                        <a:pt x="610" y="800"/>
                      </a:cubicBezTo>
                      <a:cubicBezTo>
                        <a:pt x="602" y="792"/>
                        <a:pt x="589" y="788"/>
                        <a:pt x="580" y="780"/>
                      </a:cubicBezTo>
                      <a:cubicBezTo>
                        <a:pt x="541" y="746"/>
                        <a:pt x="502" y="701"/>
                        <a:pt x="470" y="660"/>
                      </a:cubicBezTo>
                      <a:cubicBezTo>
                        <a:pt x="428" y="606"/>
                        <a:pt x="401" y="544"/>
                        <a:pt x="360" y="490"/>
                      </a:cubicBezTo>
                      <a:cubicBezTo>
                        <a:pt x="339" y="426"/>
                        <a:pt x="367" y="496"/>
                        <a:pt x="320" y="430"/>
                      </a:cubicBezTo>
                      <a:cubicBezTo>
                        <a:pt x="292" y="391"/>
                        <a:pt x="291" y="368"/>
                        <a:pt x="250" y="340"/>
                      </a:cubicBezTo>
                      <a:cubicBezTo>
                        <a:pt x="229" y="277"/>
                        <a:pt x="177" y="242"/>
                        <a:pt x="140" y="190"/>
                      </a:cubicBezTo>
                      <a:cubicBezTo>
                        <a:pt x="117" y="158"/>
                        <a:pt x="102" y="122"/>
                        <a:pt x="80" y="90"/>
                      </a:cubicBezTo>
                      <a:cubicBezTo>
                        <a:pt x="65" y="67"/>
                        <a:pt x="33"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4" name="Freeform 24"/>
                <p:cNvSpPr>
                  <a:spLocks noChangeAspect="1"/>
                </p:cNvSpPr>
                <p:nvPr/>
              </p:nvSpPr>
              <p:spPr bwMode="auto">
                <a:xfrm>
                  <a:off x="2600" y="2527"/>
                  <a:ext cx="2280" cy="3233"/>
                </a:xfrm>
                <a:custGeom>
                  <a:avLst/>
                  <a:gdLst/>
                  <a:ahLst/>
                  <a:cxnLst>
                    <a:cxn ang="0">
                      <a:pos x="2280" y="3233"/>
                    </a:cxn>
                    <a:cxn ang="0">
                      <a:pos x="2220" y="3183"/>
                    </a:cxn>
                    <a:cxn ang="0">
                      <a:pos x="2200" y="3153"/>
                    </a:cxn>
                    <a:cxn ang="0">
                      <a:pos x="2110" y="3083"/>
                    </a:cxn>
                    <a:cxn ang="0">
                      <a:pos x="1900" y="2833"/>
                    </a:cxn>
                    <a:cxn ang="0">
                      <a:pos x="1830" y="2743"/>
                    </a:cxn>
                    <a:cxn ang="0">
                      <a:pos x="1710" y="2633"/>
                    </a:cxn>
                    <a:cxn ang="0">
                      <a:pos x="1590" y="2473"/>
                    </a:cxn>
                    <a:cxn ang="0">
                      <a:pos x="1570" y="2413"/>
                    </a:cxn>
                    <a:cxn ang="0">
                      <a:pos x="1550" y="2383"/>
                    </a:cxn>
                    <a:cxn ang="0">
                      <a:pos x="1530" y="2323"/>
                    </a:cxn>
                    <a:cxn ang="0">
                      <a:pos x="1520" y="2283"/>
                    </a:cxn>
                    <a:cxn ang="0">
                      <a:pos x="1500" y="2253"/>
                    </a:cxn>
                    <a:cxn ang="0">
                      <a:pos x="1380" y="2083"/>
                    </a:cxn>
                    <a:cxn ang="0">
                      <a:pos x="1300" y="1963"/>
                    </a:cxn>
                    <a:cxn ang="0">
                      <a:pos x="1290" y="1933"/>
                    </a:cxn>
                    <a:cxn ang="0">
                      <a:pos x="1220" y="1833"/>
                    </a:cxn>
                    <a:cxn ang="0">
                      <a:pos x="1050" y="1683"/>
                    </a:cxn>
                    <a:cxn ang="0">
                      <a:pos x="940" y="1553"/>
                    </a:cxn>
                    <a:cxn ang="0">
                      <a:pos x="820" y="1343"/>
                    </a:cxn>
                    <a:cxn ang="0">
                      <a:pos x="790" y="1313"/>
                    </a:cxn>
                    <a:cxn ang="0">
                      <a:pos x="700" y="1183"/>
                    </a:cxn>
                    <a:cxn ang="0">
                      <a:pos x="530" y="953"/>
                    </a:cxn>
                    <a:cxn ang="0">
                      <a:pos x="470" y="833"/>
                    </a:cxn>
                    <a:cxn ang="0">
                      <a:pos x="370" y="703"/>
                    </a:cxn>
                    <a:cxn ang="0">
                      <a:pos x="300" y="613"/>
                    </a:cxn>
                    <a:cxn ang="0">
                      <a:pos x="260" y="553"/>
                    </a:cxn>
                    <a:cxn ang="0">
                      <a:pos x="230" y="493"/>
                    </a:cxn>
                    <a:cxn ang="0">
                      <a:pos x="100" y="243"/>
                    </a:cxn>
                    <a:cxn ang="0">
                      <a:pos x="80" y="183"/>
                    </a:cxn>
                    <a:cxn ang="0">
                      <a:pos x="60" y="153"/>
                    </a:cxn>
                    <a:cxn ang="0">
                      <a:pos x="20" y="33"/>
                    </a:cxn>
                    <a:cxn ang="0">
                      <a:pos x="0" y="3"/>
                    </a:cxn>
                  </a:cxnLst>
                  <a:rect l="0" t="0" r="r" b="b"/>
                  <a:pathLst>
                    <a:path w="2280" h="3233">
                      <a:moveTo>
                        <a:pt x="2280" y="3233"/>
                      </a:moveTo>
                      <a:cubicBezTo>
                        <a:pt x="2262" y="3215"/>
                        <a:pt x="2238" y="3201"/>
                        <a:pt x="2220" y="3183"/>
                      </a:cubicBezTo>
                      <a:cubicBezTo>
                        <a:pt x="2212" y="3175"/>
                        <a:pt x="2208" y="3161"/>
                        <a:pt x="2200" y="3153"/>
                      </a:cubicBezTo>
                      <a:cubicBezTo>
                        <a:pt x="2175" y="3128"/>
                        <a:pt x="2140" y="3103"/>
                        <a:pt x="2110" y="3083"/>
                      </a:cubicBezTo>
                      <a:cubicBezTo>
                        <a:pt x="2057" y="3004"/>
                        <a:pt x="1996" y="2865"/>
                        <a:pt x="1900" y="2833"/>
                      </a:cubicBezTo>
                      <a:cubicBezTo>
                        <a:pt x="1880" y="2803"/>
                        <a:pt x="1855" y="2768"/>
                        <a:pt x="1830" y="2743"/>
                      </a:cubicBezTo>
                      <a:cubicBezTo>
                        <a:pt x="1793" y="2706"/>
                        <a:pt x="1740" y="2678"/>
                        <a:pt x="1710" y="2633"/>
                      </a:cubicBezTo>
                      <a:cubicBezTo>
                        <a:pt x="1672" y="2577"/>
                        <a:pt x="1631" y="2527"/>
                        <a:pt x="1590" y="2473"/>
                      </a:cubicBezTo>
                      <a:cubicBezTo>
                        <a:pt x="1583" y="2453"/>
                        <a:pt x="1582" y="2431"/>
                        <a:pt x="1570" y="2413"/>
                      </a:cubicBezTo>
                      <a:cubicBezTo>
                        <a:pt x="1563" y="2403"/>
                        <a:pt x="1555" y="2394"/>
                        <a:pt x="1550" y="2383"/>
                      </a:cubicBezTo>
                      <a:cubicBezTo>
                        <a:pt x="1541" y="2364"/>
                        <a:pt x="1535" y="2343"/>
                        <a:pt x="1530" y="2323"/>
                      </a:cubicBezTo>
                      <a:cubicBezTo>
                        <a:pt x="1527" y="2310"/>
                        <a:pt x="1525" y="2296"/>
                        <a:pt x="1520" y="2283"/>
                      </a:cubicBezTo>
                      <a:cubicBezTo>
                        <a:pt x="1515" y="2272"/>
                        <a:pt x="1505" y="2264"/>
                        <a:pt x="1500" y="2253"/>
                      </a:cubicBezTo>
                      <a:cubicBezTo>
                        <a:pt x="1468" y="2188"/>
                        <a:pt x="1443" y="2125"/>
                        <a:pt x="1380" y="2083"/>
                      </a:cubicBezTo>
                      <a:cubicBezTo>
                        <a:pt x="1353" y="2043"/>
                        <a:pt x="1327" y="2003"/>
                        <a:pt x="1300" y="1963"/>
                      </a:cubicBezTo>
                      <a:cubicBezTo>
                        <a:pt x="1294" y="1954"/>
                        <a:pt x="1295" y="1942"/>
                        <a:pt x="1290" y="1933"/>
                      </a:cubicBezTo>
                      <a:cubicBezTo>
                        <a:pt x="1273" y="1900"/>
                        <a:pt x="1245" y="1861"/>
                        <a:pt x="1220" y="1833"/>
                      </a:cubicBezTo>
                      <a:cubicBezTo>
                        <a:pt x="1166" y="1773"/>
                        <a:pt x="1116" y="1727"/>
                        <a:pt x="1050" y="1683"/>
                      </a:cubicBezTo>
                      <a:cubicBezTo>
                        <a:pt x="1027" y="1667"/>
                        <a:pt x="957" y="1577"/>
                        <a:pt x="940" y="1553"/>
                      </a:cubicBezTo>
                      <a:cubicBezTo>
                        <a:pt x="893" y="1487"/>
                        <a:pt x="867" y="1408"/>
                        <a:pt x="820" y="1343"/>
                      </a:cubicBezTo>
                      <a:cubicBezTo>
                        <a:pt x="812" y="1331"/>
                        <a:pt x="799" y="1324"/>
                        <a:pt x="790" y="1313"/>
                      </a:cubicBezTo>
                      <a:cubicBezTo>
                        <a:pt x="758" y="1271"/>
                        <a:pt x="735" y="1223"/>
                        <a:pt x="700" y="1183"/>
                      </a:cubicBezTo>
                      <a:cubicBezTo>
                        <a:pt x="642" y="1115"/>
                        <a:pt x="576" y="1031"/>
                        <a:pt x="530" y="953"/>
                      </a:cubicBezTo>
                      <a:cubicBezTo>
                        <a:pt x="507" y="914"/>
                        <a:pt x="490" y="873"/>
                        <a:pt x="470" y="833"/>
                      </a:cubicBezTo>
                      <a:cubicBezTo>
                        <a:pt x="445" y="784"/>
                        <a:pt x="403" y="745"/>
                        <a:pt x="370" y="703"/>
                      </a:cubicBezTo>
                      <a:cubicBezTo>
                        <a:pt x="286" y="595"/>
                        <a:pt x="368" y="681"/>
                        <a:pt x="300" y="613"/>
                      </a:cubicBezTo>
                      <a:cubicBezTo>
                        <a:pt x="276" y="542"/>
                        <a:pt x="310" y="628"/>
                        <a:pt x="260" y="553"/>
                      </a:cubicBezTo>
                      <a:cubicBezTo>
                        <a:pt x="248" y="534"/>
                        <a:pt x="240" y="513"/>
                        <a:pt x="230" y="493"/>
                      </a:cubicBezTo>
                      <a:cubicBezTo>
                        <a:pt x="188" y="410"/>
                        <a:pt x="138" y="329"/>
                        <a:pt x="100" y="243"/>
                      </a:cubicBezTo>
                      <a:cubicBezTo>
                        <a:pt x="91" y="224"/>
                        <a:pt x="92" y="201"/>
                        <a:pt x="80" y="183"/>
                      </a:cubicBezTo>
                      <a:cubicBezTo>
                        <a:pt x="73" y="173"/>
                        <a:pt x="65" y="164"/>
                        <a:pt x="60" y="153"/>
                      </a:cubicBezTo>
                      <a:cubicBezTo>
                        <a:pt x="44" y="116"/>
                        <a:pt x="33" y="72"/>
                        <a:pt x="20" y="33"/>
                      </a:cubicBezTo>
                      <a:cubicBezTo>
                        <a:pt x="9" y="0"/>
                        <a:pt x="21" y="3"/>
                        <a:pt x="0" y="3"/>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5" name="Freeform 25"/>
                <p:cNvSpPr>
                  <a:spLocks noChangeAspect="1"/>
                </p:cNvSpPr>
                <p:nvPr/>
              </p:nvSpPr>
              <p:spPr bwMode="auto">
                <a:xfrm>
                  <a:off x="4530" y="5760"/>
                  <a:ext cx="72" cy="550"/>
                </a:xfrm>
                <a:custGeom>
                  <a:avLst/>
                  <a:gdLst/>
                  <a:ahLst/>
                  <a:cxnLst>
                    <a:cxn ang="0">
                      <a:pos x="0" y="0"/>
                    </a:cxn>
                    <a:cxn ang="0">
                      <a:pos x="60" y="120"/>
                    </a:cxn>
                    <a:cxn ang="0">
                      <a:pos x="70" y="150"/>
                    </a:cxn>
                    <a:cxn ang="0">
                      <a:pos x="30" y="480"/>
                    </a:cxn>
                    <a:cxn ang="0">
                      <a:pos x="0" y="550"/>
                    </a:cxn>
                  </a:cxnLst>
                  <a:rect l="0" t="0" r="r" b="b"/>
                  <a:pathLst>
                    <a:path w="72" h="550">
                      <a:moveTo>
                        <a:pt x="0" y="0"/>
                      </a:moveTo>
                      <a:cubicBezTo>
                        <a:pt x="52" y="78"/>
                        <a:pt x="32" y="37"/>
                        <a:pt x="60" y="120"/>
                      </a:cubicBezTo>
                      <a:cubicBezTo>
                        <a:pt x="63" y="130"/>
                        <a:pt x="70" y="150"/>
                        <a:pt x="70" y="150"/>
                      </a:cubicBezTo>
                      <a:cubicBezTo>
                        <a:pt x="63" y="316"/>
                        <a:pt x="72" y="354"/>
                        <a:pt x="30" y="480"/>
                      </a:cubicBezTo>
                      <a:cubicBezTo>
                        <a:pt x="22" y="505"/>
                        <a:pt x="19" y="531"/>
                        <a:pt x="0" y="55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grpSp>
        </p:grpSp>
        <p:grpSp>
          <p:nvGrpSpPr>
            <p:cNvPr id="87066" name="Group 26"/>
            <p:cNvGrpSpPr>
              <a:grpSpLocks noChangeAspect="1"/>
            </p:cNvGrpSpPr>
            <p:nvPr/>
          </p:nvGrpSpPr>
          <p:grpSpPr bwMode="auto">
            <a:xfrm>
              <a:off x="4857" y="2160"/>
              <a:ext cx="2340" cy="2176"/>
              <a:chOff x="3594" y="1797"/>
              <a:chExt cx="4860" cy="4520"/>
            </a:xfrm>
          </p:grpSpPr>
          <p:grpSp>
            <p:nvGrpSpPr>
              <p:cNvPr id="87067" name="Group 27"/>
              <p:cNvGrpSpPr>
                <a:grpSpLocks noChangeAspect="1"/>
              </p:cNvGrpSpPr>
              <p:nvPr/>
            </p:nvGrpSpPr>
            <p:grpSpPr bwMode="auto">
              <a:xfrm>
                <a:off x="3594" y="1800"/>
                <a:ext cx="4860" cy="4500"/>
                <a:chOff x="3597" y="1800"/>
                <a:chExt cx="4860" cy="4500"/>
              </a:xfrm>
            </p:grpSpPr>
            <p:sp>
              <p:nvSpPr>
                <p:cNvPr id="87068" name="Line 28"/>
                <p:cNvSpPr>
                  <a:spLocks noChangeAspect="1" noChangeShapeType="1"/>
                </p:cNvSpPr>
                <p:nvPr/>
              </p:nvSpPr>
              <p:spPr bwMode="auto">
                <a:xfrm flipH="1" flipV="1">
                  <a:off x="4137" y="180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69" name="Line 29"/>
                <p:cNvSpPr>
                  <a:spLocks noChangeAspect="1" noChangeShapeType="1"/>
                </p:cNvSpPr>
                <p:nvPr/>
              </p:nvSpPr>
              <p:spPr bwMode="auto">
                <a:xfrm>
                  <a:off x="6297" y="6300"/>
                  <a:ext cx="21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0" name="Line 30"/>
                <p:cNvSpPr>
                  <a:spLocks noChangeAspect="1" noChangeShapeType="1"/>
                </p:cNvSpPr>
                <p:nvPr/>
              </p:nvSpPr>
              <p:spPr bwMode="auto">
                <a:xfrm flipV="1">
                  <a:off x="6297" y="5940"/>
                  <a:ext cx="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1" name="Line 31"/>
                <p:cNvSpPr>
                  <a:spLocks noChangeAspect="1" noChangeShapeType="1"/>
                </p:cNvSpPr>
                <p:nvPr/>
              </p:nvSpPr>
              <p:spPr bwMode="auto">
                <a:xfrm flipV="1">
                  <a:off x="6297" y="5400"/>
                  <a:ext cx="54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2" name="Line 32"/>
                <p:cNvSpPr>
                  <a:spLocks noChangeAspect="1" noChangeShapeType="1"/>
                </p:cNvSpPr>
                <p:nvPr/>
              </p:nvSpPr>
              <p:spPr bwMode="auto">
                <a:xfrm>
                  <a:off x="6837" y="5400"/>
                  <a:ext cx="16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3" name="Line 33"/>
                <p:cNvSpPr>
                  <a:spLocks noChangeAspect="1" noChangeShapeType="1"/>
                </p:cNvSpPr>
                <p:nvPr/>
              </p:nvSpPr>
              <p:spPr bwMode="auto">
                <a:xfrm flipV="1">
                  <a:off x="8457" y="5400"/>
                  <a:ext cx="0" cy="9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4" name="Line 34"/>
                <p:cNvSpPr>
                  <a:spLocks noChangeAspect="1" noChangeShapeType="1"/>
                </p:cNvSpPr>
                <p:nvPr/>
              </p:nvSpPr>
              <p:spPr bwMode="auto">
                <a:xfrm>
                  <a:off x="4137" y="1800"/>
                  <a:ext cx="16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5" name="Line 35"/>
                <p:cNvSpPr>
                  <a:spLocks noChangeAspect="1" noChangeShapeType="1"/>
                </p:cNvSpPr>
                <p:nvPr/>
              </p:nvSpPr>
              <p:spPr bwMode="auto">
                <a:xfrm flipV="1">
                  <a:off x="3597" y="1800"/>
                  <a:ext cx="540" cy="54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6" name="Line 36"/>
                <p:cNvSpPr>
                  <a:spLocks noChangeAspect="1" noChangeShapeType="1"/>
                </p:cNvSpPr>
                <p:nvPr/>
              </p:nvSpPr>
              <p:spPr bwMode="auto">
                <a:xfrm flipH="1" flipV="1">
                  <a:off x="3597" y="234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7" name="Line 37"/>
                <p:cNvSpPr>
                  <a:spLocks noChangeAspect="1" noChangeShapeType="1"/>
                </p:cNvSpPr>
                <p:nvPr/>
              </p:nvSpPr>
              <p:spPr bwMode="auto">
                <a:xfrm flipH="1" flipV="1">
                  <a:off x="3597" y="270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8" name="Line 38"/>
                <p:cNvSpPr>
                  <a:spLocks noChangeAspect="1" noChangeShapeType="1"/>
                </p:cNvSpPr>
                <p:nvPr/>
              </p:nvSpPr>
              <p:spPr bwMode="auto">
                <a:xfrm flipH="1" flipV="1">
                  <a:off x="5757" y="1800"/>
                  <a:ext cx="2700" cy="360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79" name="Line 39"/>
                <p:cNvSpPr>
                  <a:spLocks noChangeAspect="1" noChangeShapeType="1"/>
                </p:cNvSpPr>
                <p:nvPr/>
              </p:nvSpPr>
              <p:spPr bwMode="auto">
                <a:xfrm flipV="1">
                  <a:off x="3597" y="2340"/>
                  <a:ext cx="0" cy="36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grpSp>
          <p:grpSp>
            <p:nvGrpSpPr>
              <p:cNvPr id="87080" name="Group 40"/>
              <p:cNvGrpSpPr>
                <a:grpSpLocks noChangeAspect="1"/>
              </p:cNvGrpSpPr>
              <p:nvPr/>
            </p:nvGrpSpPr>
            <p:grpSpPr bwMode="auto">
              <a:xfrm>
                <a:off x="3810" y="1797"/>
                <a:ext cx="4608" cy="4520"/>
                <a:chOff x="3810" y="1797"/>
                <a:chExt cx="4608" cy="4520"/>
              </a:xfrm>
            </p:grpSpPr>
            <p:sp>
              <p:nvSpPr>
                <p:cNvPr id="87081" name="Freeform 41"/>
                <p:cNvSpPr>
                  <a:spLocks noChangeAspect="1"/>
                </p:cNvSpPr>
                <p:nvPr/>
              </p:nvSpPr>
              <p:spPr bwMode="auto">
                <a:xfrm>
                  <a:off x="6540" y="5690"/>
                  <a:ext cx="130" cy="610"/>
                </a:xfrm>
                <a:custGeom>
                  <a:avLst/>
                  <a:gdLst/>
                  <a:ahLst/>
                  <a:cxnLst>
                    <a:cxn ang="0">
                      <a:pos x="0" y="0"/>
                    </a:cxn>
                    <a:cxn ang="0">
                      <a:pos x="130" y="220"/>
                    </a:cxn>
                    <a:cxn ang="0">
                      <a:pos x="100" y="460"/>
                    </a:cxn>
                    <a:cxn ang="0">
                      <a:pos x="70" y="550"/>
                    </a:cxn>
                    <a:cxn ang="0">
                      <a:pos x="50" y="580"/>
                    </a:cxn>
                    <a:cxn ang="0">
                      <a:pos x="40" y="610"/>
                    </a:cxn>
                  </a:cxnLst>
                  <a:rect l="0" t="0" r="r" b="b"/>
                  <a:pathLst>
                    <a:path w="130" h="610">
                      <a:moveTo>
                        <a:pt x="0" y="0"/>
                      </a:moveTo>
                      <a:cubicBezTo>
                        <a:pt x="94" y="31"/>
                        <a:pt x="113" y="135"/>
                        <a:pt x="130" y="220"/>
                      </a:cubicBezTo>
                      <a:cubicBezTo>
                        <a:pt x="124" y="309"/>
                        <a:pt x="121" y="377"/>
                        <a:pt x="100" y="460"/>
                      </a:cubicBezTo>
                      <a:cubicBezTo>
                        <a:pt x="92" y="491"/>
                        <a:pt x="88" y="524"/>
                        <a:pt x="70" y="550"/>
                      </a:cubicBezTo>
                      <a:cubicBezTo>
                        <a:pt x="63" y="560"/>
                        <a:pt x="55" y="569"/>
                        <a:pt x="50" y="580"/>
                      </a:cubicBezTo>
                      <a:cubicBezTo>
                        <a:pt x="45" y="589"/>
                        <a:pt x="40" y="610"/>
                        <a:pt x="40" y="6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2" name="Freeform 42"/>
                <p:cNvSpPr>
                  <a:spLocks noChangeAspect="1"/>
                </p:cNvSpPr>
                <p:nvPr/>
              </p:nvSpPr>
              <p:spPr bwMode="auto">
                <a:xfrm>
                  <a:off x="6707" y="5490"/>
                  <a:ext cx="225" cy="810"/>
                </a:xfrm>
                <a:custGeom>
                  <a:avLst/>
                  <a:gdLst/>
                  <a:ahLst/>
                  <a:cxnLst>
                    <a:cxn ang="0">
                      <a:pos x="43" y="0"/>
                    </a:cxn>
                    <a:cxn ang="0">
                      <a:pos x="63" y="150"/>
                    </a:cxn>
                    <a:cxn ang="0">
                      <a:pos x="133" y="300"/>
                    </a:cxn>
                    <a:cxn ang="0">
                      <a:pos x="193" y="450"/>
                    </a:cxn>
                    <a:cxn ang="0">
                      <a:pos x="153" y="810"/>
                    </a:cxn>
                  </a:cxnLst>
                  <a:rect l="0" t="0" r="r" b="b"/>
                  <a:pathLst>
                    <a:path w="225" h="810">
                      <a:moveTo>
                        <a:pt x="43" y="0"/>
                      </a:moveTo>
                      <a:cubicBezTo>
                        <a:pt x="0" y="64"/>
                        <a:pt x="38" y="94"/>
                        <a:pt x="63" y="150"/>
                      </a:cubicBezTo>
                      <a:cubicBezTo>
                        <a:pt x="98" y="229"/>
                        <a:pt x="84" y="227"/>
                        <a:pt x="133" y="300"/>
                      </a:cubicBezTo>
                      <a:cubicBezTo>
                        <a:pt x="163" y="344"/>
                        <a:pt x="162" y="404"/>
                        <a:pt x="193" y="450"/>
                      </a:cubicBezTo>
                      <a:cubicBezTo>
                        <a:pt x="213" y="528"/>
                        <a:pt x="225" y="738"/>
                        <a:pt x="153" y="8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3" name="Freeform 43"/>
                <p:cNvSpPr>
                  <a:spLocks noChangeAspect="1"/>
                </p:cNvSpPr>
                <p:nvPr/>
              </p:nvSpPr>
              <p:spPr bwMode="auto">
                <a:xfrm>
                  <a:off x="6960" y="5400"/>
                  <a:ext cx="157" cy="890"/>
                </a:xfrm>
                <a:custGeom>
                  <a:avLst/>
                  <a:gdLst/>
                  <a:ahLst/>
                  <a:cxnLst>
                    <a:cxn ang="0">
                      <a:pos x="0" y="0"/>
                    </a:cxn>
                    <a:cxn ang="0">
                      <a:pos x="110" y="150"/>
                    </a:cxn>
                    <a:cxn ang="0">
                      <a:pos x="140" y="260"/>
                    </a:cxn>
                    <a:cxn ang="0">
                      <a:pos x="140" y="670"/>
                    </a:cxn>
                    <a:cxn ang="0">
                      <a:pos x="100" y="890"/>
                    </a:cxn>
                  </a:cxnLst>
                  <a:rect l="0" t="0" r="r" b="b"/>
                  <a:pathLst>
                    <a:path w="157" h="890">
                      <a:moveTo>
                        <a:pt x="0" y="0"/>
                      </a:moveTo>
                      <a:cubicBezTo>
                        <a:pt x="44" y="44"/>
                        <a:pt x="75" y="98"/>
                        <a:pt x="110" y="150"/>
                      </a:cubicBezTo>
                      <a:cubicBezTo>
                        <a:pt x="131" y="182"/>
                        <a:pt x="140" y="260"/>
                        <a:pt x="140" y="260"/>
                      </a:cubicBezTo>
                      <a:cubicBezTo>
                        <a:pt x="157" y="450"/>
                        <a:pt x="156" y="387"/>
                        <a:pt x="140" y="670"/>
                      </a:cubicBezTo>
                      <a:cubicBezTo>
                        <a:pt x="136" y="747"/>
                        <a:pt x="100" y="810"/>
                        <a:pt x="100" y="89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4" name="Freeform 44"/>
                <p:cNvSpPr>
                  <a:spLocks noChangeAspect="1"/>
                </p:cNvSpPr>
                <p:nvPr/>
              </p:nvSpPr>
              <p:spPr bwMode="auto">
                <a:xfrm>
                  <a:off x="7300" y="5390"/>
                  <a:ext cx="182" cy="900"/>
                </a:xfrm>
                <a:custGeom>
                  <a:avLst/>
                  <a:gdLst/>
                  <a:ahLst/>
                  <a:cxnLst>
                    <a:cxn ang="0">
                      <a:pos x="0" y="0"/>
                    </a:cxn>
                    <a:cxn ang="0">
                      <a:pos x="100" y="100"/>
                    </a:cxn>
                    <a:cxn ang="0">
                      <a:pos x="140" y="230"/>
                    </a:cxn>
                    <a:cxn ang="0">
                      <a:pos x="160" y="290"/>
                    </a:cxn>
                    <a:cxn ang="0">
                      <a:pos x="170" y="660"/>
                    </a:cxn>
                    <a:cxn ang="0">
                      <a:pos x="160" y="710"/>
                    </a:cxn>
                    <a:cxn ang="0">
                      <a:pos x="140" y="770"/>
                    </a:cxn>
                    <a:cxn ang="0">
                      <a:pos x="100" y="900"/>
                    </a:cxn>
                  </a:cxnLst>
                  <a:rect l="0" t="0" r="r" b="b"/>
                  <a:pathLst>
                    <a:path w="182" h="900">
                      <a:moveTo>
                        <a:pt x="0" y="0"/>
                      </a:moveTo>
                      <a:cubicBezTo>
                        <a:pt x="47" y="16"/>
                        <a:pt x="65" y="65"/>
                        <a:pt x="100" y="100"/>
                      </a:cubicBezTo>
                      <a:cubicBezTo>
                        <a:pt x="115" y="144"/>
                        <a:pt x="127" y="186"/>
                        <a:pt x="140" y="230"/>
                      </a:cubicBezTo>
                      <a:cubicBezTo>
                        <a:pt x="146" y="250"/>
                        <a:pt x="160" y="290"/>
                        <a:pt x="160" y="290"/>
                      </a:cubicBezTo>
                      <a:cubicBezTo>
                        <a:pt x="172" y="422"/>
                        <a:pt x="182" y="524"/>
                        <a:pt x="170" y="660"/>
                      </a:cubicBezTo>
                      <a:cubicBezTo>
                        <a:pt x="169" y="677"/>
                        <a:pt x="164" y="694"/>
                        <a:pt x="160" y="710"/>
                      </a:cubicBezTo>
                      <a:cubicBezTo>
                        <a:pt x="154" y="730"/>
                        <a:pt x="140" y="770"/>
                        <a:pt x="140" y="770"/>
                      </a:cubicBezTo>
                      <a:cubicBezTo>
                        <a:pt x="133" y="827"/>
                        <a:pt x="138" y="862"/>
                        <a:pt x="100" y="9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5" name="Freeform 45"/>
                <p:cNvSpPr>
                  <a:spLocks noChangeAspect="1"/>
                </p:cNvSpPr>
                <p:nvPr/>
              </p:nvSpPr>
              <p:spPr bwMode="auto">
                <a:xfrm>
                  <a:off x="7633" y="5383"/>
                  <a:ext cx="227" cy="917"/>
                </a:xfrm>
                <a:custGeom>
                  <a:avLst/>
                  <a:gdLst/>
                  <a:ahLst/>
                  <a:cxnLst>
                    <a:cxn ang="0">
                      <a:pos x="17" y="17"/>
                    </a:cxn>
                    <a:cxn ang="0">
                      <a:pos x="67" y="67"/>
                    </a:cxn>
                    <a:cxn ang="0">
                      <a:pos x="97" y="127"/>
                    </a:cxn>
                    <a:cxn ang="0">
                      <a:pos x="127" y="157"/>
                    </a:cxn>
                    <a:cxn ang="0">
                      <a:pos x="167" y="207"/>
                    </a:cxn>
                    <a:cxn ang="0">
                      <a:pos x="217" y="427"/>
                    </a:cxn>
                    <a:cxn ang="0">
                      <a:pos x="167" y="767"/>
                    </a:cxn>
                    <a:cxn ang="0">
                      <a:pos x="117" y="857"/>
                    </a:cxn>
                    <a:cxn ang="0">
                      <a:pos x="87" y="917"/>
                    </a:cxn>
                  </a:cxnLst>
                  <a:rect l="0" t="0" r="r" b="b"/>
                  <a:pathLst>
                    <a:path w="227" h="917">
                      <a:moveTo>
                        <a:pt x="17" y="17"/>
                      </a:moveTo>
                      <a:cubicBezTo>
                        <a:pt x="70" y="97"/>
                        <a:pt x="0" y="0"/>
                        <a:pt x="67" y="67"/>
                      </a:cubicBezTo>
                      <a:cubicBezTo>
                        <a:pt x="114" y="114"/>
                        <a:pt x="64" y="78"/>
                        <a:pt x="97" y="127"/>
                      </a:cubicBezTo>
                      <a:cubicBezTo>
                        <a:pt x="105" y="139"/>
                        <a:pt x="117" y="147"/>
                        <a:pt x="127" y="157"/>
                      </a:cubicBezTo>
                      <a:cubicBezTo>
                        <a:pt x="163" y="266"/>
                        <a:pt x="102" y="104"/>
                        <a:pt x="167" y="207"/>
                      </a:cubicBezTo>
                      <a:cubicBezTo>
                        <a:pt x="203" y="264"/>
                        <a:pt x="209" y="365"/>
                        <a:pt x="217" y="427"/>
                      </a:cubicBezTo>
                      <a:cubicBezTo>
                        <a:pt x="204" y="764"/>
                        <a:pt x="227" y="588"/>
                        <a:pt x="167" y="767"/>
                      </a:cubicBezTo>
                      <a:cubicBezTo>
                        <a:pt x="157" y="797"/>
                        <a:pt x="131" y="829"/>
                        <a:pt x="117" y="857"/>
                      </a:cubicBezTo>
                      <a:cubicBezTo>
                        <a:pt x="107" y="877"/>
                        <a:pt x="87" y="917"/>
                        <a:pt x="87" y="917"/>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6" name="Freeform 46"/>
                <p:cNvSpPr>
                  <a:spLocks noChangeAspect="1"/>
                </p:cNvSpPr>
                <p:nvPr/>
              </p:nvSpPr>
              <p:spPr bwMode="auto">
                <a:xfrm>
                  <a:off x="7976" y="5400"/>
                  <a:ext cx="144" cy="917"/>
                </a:xfrm>
                <a:custGeom>
                  <a:avLst/>
                  <a:gdLst/>
                  <a:ahLst/>
                  <a:cxnLst>
                    <a:cxn ang="0">
                      <a:pos x="24" y="0"/>
                    </a:cxn>
                    <a:cxn ang="0">
                      <a:pos x="134" y="180"/>
                    </a:cxn>
                    <a:cxn ang="0">
                      <a:pos x="144" y="300"/>
                    </a:cxn>
                    <a:cxn ang="0">
                      <a:pos x="134" y="590"/>
                    </a:cxn>
                    <a:cxn ang="0">
                      <a:pos x="84" y="720"/>
                    </a:cxn>
                    <a:cxn ang="0">
                      <a:pos x="34" y="840"/>
                    </a:cxn>
                    <a:cxn ang="0">
                      <a:pos x="4" y="910"/>
                    </a:cxn>
                  </a:cxnLst>
                  <a:rect l="0" t="0" r="r" b="b"/>
                  <a:pathLst>
                    <a:path w="144" h="917">
                      <a:moveTo>
                        <a:pt x="24" y="0"/>
                      </a:moveTo>
                      <a:cubicBezTo>
                        <a:pt x="81" y="38"/>
                        <a:pt x="96" y="123"/>
                        <a:pt x="134" y="180"/>
                      </a:cubicBezTo>
                      <a:cubicBezTo>
                        <a:pt x="137" y="220"/>
                        <a:pt x="144" y="260"/>
                        <a:pt x="144" y="300"/>
                      </a:cubicBezTo>
                      <a:cubicBezTo>
                        <a:pt x="144" y="397"/>
                        <a:pt x="140" y="493"/>
                        <a:pt x="134" y="590"/>
                      </a:cubicBezTo>
                      <a:cubicBezTo>
                        <a:pt x="131" y="640"/>
                        <a:pt x="103" y="678"/>
                        <a:pt x="84" y="720"/>
                      </a:cubicBezTo>
                      <a:cubicBezTo>
                        <a:pt x="66" y="759"/>
                        <a:pt x="51" y="801"/>
                        <a:pt x="34" y="840"/>
                      </a:cubicBezTo>
                      <a:cubicBezTo>
                        <a:pt x="0" y="917"/>
                        <a:pt x="32" y="882"/>
                        <a:pt x="4" y="9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7" name="Freeform 47"/>
                <p:cNvSpPr>
                  <a:spLocks noChangeAspect="1"/>
                </p:cNvSpPr>
                <p:nvPr/>
              </p:nvSpPr>
              <p:spPr bwMode="auto">
                <a:xfrm>
                  <a:off x="8280" y="5410"/>
                  <a:ext cx="138" cy="900"/>
                </a:xfrm>
                <a:custGeom>
                  <a:avLst/>
                  <a:gdLst/>
                  <a:ahLst/>
                  <a:cxnLst>
                    <a:cxn ang="0">
                      <a:pos x="60" y="0"/>
                    </a:cxn>
                    <a:cxn ang="0">
                      <a:pos x="120" y="200"/>
                    </a:cxn>
                    <a:cxn ang="0">
                      <a:pos x="0" y="900"/>
                    </a:cxn>
                  </a:cxnLst>
                  <a:rect l="0" t="0" r="r" b="b"/>
                  <a:pathLst>
                    <a:path w="138" h="900">
                      <a:moveTo>
                        <a:pt x="60" y="0"/>
                      </a:moveTo>
                      <a:cubicBezTo>
                        <a:pt x="82" y="66"/>
                        <a:pt x="98" y="134"/>
                        <a:pt x="120" y="200"/>
                      </a:cubicBezTo>
                      <a:cubicBezTo>
                        <a:pt x="138" y="415"/>
                        <a:pt x="101" y="698"/>
                        <a:pt x="0" y="9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8" name="Freeform 48"/>
                <p:cNvSpPr>
                  <a:spLocks noChangeAspect="1"/>
                </p:cNvSpPr>
                <p:nvPr/>
              </p:nvSpPr>
              <p:spPr bwMode="auto">
                <a:xfrm>
                  <a:off x="4137" y="1800"/>
                  <a:ext cx="2613" cy="3730"/>
                </a:xfrm>
                <a:custGeom>
                  <a:avLst/>
                  <a:gdLst/>
                  <a:ahLst/>
                  <a:cxnLst>
                    <a:cxn ang="0">
                      <a:pos x="2110" y="3040"/>
                    </a:cxn>
                    <a:cxn ang="0">
                      <a:pos x="2020" y="2930"/>
                    </a:cxn>
                    <a:cxn ang="0">
                      <a:pos x="1980" y="2870"/>
                    </a:cxn>
                    <a:cxn ang="0">
                      <a:pos x="1920" y="2810"/>
                    </a:cxn>
                    <a:cxn ang="0">
                      <a:pos x="1900" y="2780"/>
                    </a:cxn>
                    <a:cxn ang="0">
                      <a:pos x="1870" y="2760"/>
                    </a:cxn>
                    <a:cxn ang="0">
                      <a:pos x="1810" y="2700"/>
                    </a:cxn>
                    <a:cxn ang="0">
                      <a:pos x="1710" y="2580"/>
                    </a:cxn>
                    <a:cxn ang="0">
                      <a:pos x="1680" y="2490"/>
                    </a:cxn>
                    <a:cxn ang="0">
                      <a:pos x="1640" y="2430"/>
                    </a:cxn>
                    <a:cxn ang="0">
                      <a:pos x="1520" y="2250"/>
                    </a:cxn>
                    <a:cxn ang="0">
                      <a:pos x="1470" y="2190"/>
                    </a:cxn>
                    <a:cxn ang="0">
                      <a:pos x="1420" y="2080"/>
                    </a:cxn>
                    <a:cxn ang="0">
                      <a:pos x="1330" y="2000"/>
                    </a:cxn>
                    <a:cxn ang="0">
                      <a:pos x="1190" y="1820"/>
                    </a:cxn>
                    <a:cxn ang="0">
                      <a:pos x="1070" y="1630"/>
                    </a:cxn>
                    <a:cxn ang="0">
                      <a:pos x="940" y="1450"/>
                    </a:cxn>
                    <a:cxn ang="0">
                      <a:pos x="900" y="1390"/>
                    </a:cxn>
                    <a:cxn ang="0">
                      <a:pos x="870" y="1360"/>
                    </a:cxn>
                    <a:cxn ang="0">
                      <a:pos x="780" y="1230"/>
                    </a:cxn>
                    <a:cxn ang="0">
                      <a:pos x="740" y="1170"/>
                    </a:cxn>
                    <a:cxn ang="0">
                      <a:pos x="690" y="1070"/>
                    </a:cxn>
                    <a:cxn ang="0">
                      <a:pos x="660" y="1040"/>
                    </a:cxn>
                    <a:cxn ang="0">
                      <a:pos x="600" y="940"/>
                    </a:cxn>
                    <a:cxn ang="0">
                      <a:pos x="510" y="820"/>
                    </a:cxn>
                    <a:cxn ang="0">
                      <a:pos x="470" y="760"/>
                    </a:cxn>
                    <a:cxn ang="0">
                      <a:pos x="390" y="640"/>
                    </a:cxn>
                    <a:cxn ang="0">
                      <a:pos x="320" y="550"/>
                    </a:cxn>
                    <a:cxn ang="0">
                      <a:pos x="270" y="460"/>
                    </a:cxn>
                    <a:cxn ang="0">
                      <a:pos x="250" y="400"/>
                    </a:cxn>
                    <a:cxn ang="0">
                      <a:pos x="230" y="370"/>
                    </a:cxn>
                    <a:cxn ang="0">
                      <a:pos x="180" y="250"/>
                    </a:cxn>
                    <a:cxn ang="0">
                      <a:pos x="150" y="220"/>
                    </a:cxn>
                    <a:cxn ang="0">
                      <a:pos x="80" y="140"/>
                    </a:cxn>
                    <a:cxn ang="0">
                      <a:pos x="0" y="0"/>
                    </a:cxn>
                  </a:cxnLst>
                  <a:rect l="0" t="0" r="r" b="b"/>
                  <a:pathLst>
                    <a:path w="2110" h="3040">
                      <a:moveTo>
                        <a:pt x="2110" y="3040"/>
                      </a:moveTo>
                      <a:cubicBezTo>
                        <a:pt x="2079" y="2993"/>
                        <a:pt x="2064" y="2960"/>
                        <a:pt x="2020" y="2930"/>
                      </a:cubicBezTo>
                      <a:cubicBezTo>
                        <a:pt x="2007" y="2910"/>
                        <a:pt x="1993" y="2890"/>
                        <a:pt x="1980" y="2870"/>
                      </a:cubicBezTo>
                      <a:cubicBezTo>
                        <a:pt x="1964" y="2846"/>
                        <a:pt x="1936" y="2834"/>
                        <a:pt x="1920" y="2810"/>
                      </a:cubicBezTo>
                      <a:cubicBezTo>
                        <a:pt x="1913" y="2800"/>
                        <a:pt x="1908" y="2788"/>
                        <a:pt x="1900" y="2780"/>
                      </a:cubicBezTo>
                      <a:cubicBezTo>
                        <a:pt x="1892" y="2772"/>
                        <a:pt x="1878" y="2768"/>
                        <a:pt x="1870" y="2760"/>
                      </a:cubicBezTo>
                      <a:cubicBezTo>
                        <a:pt x="1796" y="2686"/>
                        <a:pt x="1881" y="2747"/>
                        <a:pt x="1810" y="2700"/>
                      </a:cubicBezTo>
                      <a:cubicBezTo>
                        <a:pt x="1782" y="2657"/>
                        <a:pt x="1746" y="2616"/>
                        <a:pt x="1710" y="2580"/>
                      </a:cubicBezTo>
                      <a:cubicBezTo>
                        <a:pt x="1700" y="2550"/>
                        <a:pt x="1690" y="2520"/>
                        <a:pt x="1680" y="2490"/>
                      </a:cubicBezTo>
                      <a:cubicBezTo>
                        <a:pt x="1672" y="2467"/>
                        <a:pt x="1653" y="2450"/>
                        <a:pt x="1640" y="2430"/>
                      </a:cubicBezTo>
                      <a:cubicBezTo>
                        <a:pt x="1600" y="2370"/>
                        <a:pt x="1560" y="2310"/>
                        <a:pt x="1520" y="2250"/>
                      </a:cubicBezTo>
                      <a:cubicBezTo>
                        <a:pt x="1437" y="2126"/>
                        <a:pt x="1535" y="2305"/>
                        <a:pt x="1470" y="2190"/>
                      </a:cubicBezTo>
                      <a:cubicBezTo>
                        <a:pt x="1451" y="2157"/>
                        <a:pt x="1444" y="2110"/>
                        <a:pt x="1420" y="2080"/>
                      </a:cubicBezTo>
                      <a:cubicBezTo>
                        <a:pt x="1381" y="2031"/>
                        <a:pt x="1371" y="2027"/>
                        <a:pt x="1330" y="2000"/>
                      </a:cubicBezTo>
                      <a:cubicBezTo>
                        <a:pt x="1290" y="1940"/>
                        <a:pt x="1251" y="1861"/>
                        <a:pt x="1190" y="1820"/>
                      </a:cubicBezTo>
                      <a:cubicBezTo>
                        <a:pt x="1148" y="1757"/>
                        <a:pt x="1107" y="1695"/>
                        <a:pt x="1070" y="1630"/>
                      </a:cubicBezTo>
                      <a:cubicBezTo>
                        <a:pt x="1032" y="1564"/>
                        <a:pt x="1004" y="1493"/>
                        <a:pt x="940" y="1450"/>
                      </a:cubicBezTo>
                      <a:cubicBezTo>
                        <a:pt x="927" y="1430"/>
                        <a:pt x="917" y="1407"/>
                        <a:pt x="900" y="1390"/>
                      </a:cubicBezTo>
                      <a:cubicBezTo>
                        <a:pt x="890" y="1380"/>
                        <a:pt x="879" y="1371"/>
                        <a:pt x="870" y="1360"/>
                      </a:cubicBezTo>
                      <a:cubicBezTo>
                        <a:pt x="836" y="1316"/>
                        <a:pt x="819" y="1269"/>
                        <a:pt x="780" y="1230"/>
                      </a:cubicBezTo>
                      <a:cubicBezTo>
                        <a:pt x="756" y="1159"/>
                        <a:pt x="790" y="1245"/>
                        <a:pt x="740" y="1170"/>
                      </a:cubicBezTo>
                      <a:cubicBezTo>
                        <a:pt x="720" y="1141"/>
                        <a:pt x="711" y="1100"/>
                        <a:pt x="690" y="1070"/>
                      </a:cubicBezTo>
                      <a:cubicBezTo>
                        <a:pt x="682" y="1058"/>
                        <a:pt x="669" y="1051"/>
                        <a:pt x="660" y="1040"/>
                      </a:cubicBezTo>
                      <a:cubicBezTo>
                        <a:pt x="607" y="972"/>
                        <a:pt x="633" y="999"/>
                        <a:pt x="600" y="940"/>
                      </a:cubicBezTo>
                      <a:cubicBezTo>
                        <a:pt x="575" y="897"/>
                        <a:pt x="538" y="862"/>
                        <a:pt x="510" y="820"/>
                      </a:cubicBezTo>
                      <a:cubicBezTo>
                        <a:pt x="452" y="733"/>
                        <a:pt x="566" y="856"/>
                        <a:pt x="470" y="760"/>
                      </a:cubicBezTo>
                      <a:cubicBezTo>
                        <a:pt x="453" y="708"/>
                        <a:pt x="421" y="680"/>
                        <a:pt x="390" y="640"/>
                      </a:cubicBezTo>
                      <a:cubicBezTo>
                        <a:pt x="306" y="532"/>
                        <a:pt x="388" y="618"/>
                        <a:pt x="320" y="550"/>
                      </a:cubicBezTo>
                      <a:cubicBezTo>
                        <a:pt x="308" y="514"/>
                        <a:pt x="282" y="496"/>
                        <a:pt x="270" y="460"/>
                      </a:cubicBezTo>
                      <a:cubicBezTo>
                        <a:pt x="263" y="440"/>
                        <a:pt x="262" y="418"/>
                        <a:pt x="250" y="400"/>
                      </a:cubicBezTo>
                      <a:cubicBezTo>
                        <a:pt x="243" y="390"/>
                        <a:pt x="235" y="381"/>
                        <a:pt x="230" y="370"/>
                      </a:cubicBezTo>
                      <a:cubicBezTo>
                        <a:pt x="213" y="331"/>
                        <a:pt x="204" y="285"/>
                        <a:pt x="180" y="250"/>
                      </a:cubicBezTo>
                      <a:cubicBezTo>
                        <a:pt x="172" y="238"/>
                        <a:pt x="159" y="231"/>
                        <a:pt x="150" y="220"/>
                      </a:cubicBezTo>
                      <a:cubicBezTo>
                        <a:pt x="87" y="139"/>
                        <a:pt x="138" y="179"/>
                        <a:pt x="80" y="140"/>
                      </a:cubicBezTo>
                      <a:cubicBezTo>
                        <a:pt x="47" y="90"/>
                        <a:pt x="26" y="51"/>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89" name="Freeform 49"/>
                <p:cNvSpPr>
                  <a:spLocks noChangeAspect="1"/>
                </p:cNvSpPr>
                <p:nvPr/>
              </p:nvSpPr>
              <p:spPr bwMode="auto">
                <a:xfrm>
                  <a:off x="3970" y="1990"/>
                  <a:ext cx="2590" cy="3700"/>
                </a:xfrm>
                <a:custGeom>
                  <a:avLst/>
                  <a:gdLst/>
                  <a:ahLst/>
                  <a:cxnLst>
                    <a:cxn ang="0">
                      <a:pos x="2590" y="3700"/>
                    </a:cxn>
                    <a:cxn ang="0">
                      <a:pos x="2530" y="3610"/>
                    </a:cxn>
                    <a:cxn ang="0">
                      <a:pos x="2440" y="3490"/>
                    </a:cxn>
                    <a:cxn ang="0">
                      <a:pos x="2420" y="3430"/>
                    </a:cxn>
                    <a:cxn ang="0">
                      <a:pos x="2330" y="3330"/>
                    </a:cxn>
                    <a:cxn ang="0">
                      <a:pos x="2140" y="3050"/>
                    </a:cxn>
                    <a:cxn ang="0">
                      <a:pos x="2010" y="2840"/>
                    </a:cxn>
                    <a:cxn ang="0">
                      <a:pos x="1970" y="2790"/>
                    </a:cxn>
                    <a:cxn ang="0">
                      <a:pos x="1910" y="2700"/>
                    </a:cxn>
                    <a:cxn ang="0">
                      <a:pos x="1840" y="2610"/>
                    </a:cxn>
                    <a:cxn ang="0">
                      <a:pos x="1780" y="2560"/>
                    </a:cxn>
                    <a:cxn ang="0">
                      <a:pos x="1710" y="2470"/>
                    </a:cxn>
                    <a:cxn ang="0">
                      <a:pos x="1600" y="2330"/>
                    </a:cxn>
                    <a:cxn ang="0">
                      <a:pos x="1570" y="2270"/>
                    </a:cxn>
                    <a:cxn ang="0">
                      <a:pos x="1490" y="2190"/>
                    </a:cxn>
                    <a:cxn ang="0">
                      <a:pos x="1440" y="2130"/>
                    </a:cxn>
                    <a:cxn ang="0">
                      <a:pos x="1250" y="1850"/>
                    </a:cxn>
                    <a:cxn ang="0">
                      <a:pos x="1220" y="1780"/>
                    </a:cxn>
                    <a:cxn ang="0">
                      <a:pos x="1170" y="1660"/>
                    </a:cxn>
                    <a:cxn ang="0">
                      <a:pos x="1030" y="1480"/>
                    </a:cxn>
                    <a:cxn ang="0">
                      <a:pos x="980" y="1390"/>
                    </a:cxn>
                    <a:cxn ang="0">
                      <a:pos x="830" y="1210"/>
                    </a:cxn>
                    <a:cxn ang="0">
                      <a:pos x="750" y="1080"/>
                    </a:cxn>
                    <a:cxn ang="0">
                      <a:pos x="600" y="850"/>
                    </a:cxn>
                    <a:cxn ang="0">
                      <a:pos x="540" y="770"/>
                    </a:cxn>
                    <a:cxn ang="0">
                      <a:pos x="480" y="710"/>
                    </a:cxn>
                    <a:cxn ang="0">
                      <a:pos x="380" y="510"/>
                    </a:cxn>
                    <a:cxn ang="0">
                      <a:pos x="310" y="410"/>
                    </a:cxn>
                    <a:cxn ang="0">
                      <a:pos x="110" y="150"/>
                    </a:cxn>
                    <a:cxn ang="0">
                      <a:pos x="70" y="90"/>
                    </a:cxn>
                    <a:cxn ang="0">
                      <a:pos x="50" y="60"/>
                    </a:cxn>
                    <a:cxn ang="0">
                      <a:pos x="20" y="30"/>
                    </a:cxn>
                    <a:cxn ang="0">
                      <a:pos x="0" y="0"/>
                    </a:cxn>
                  </a:cxnLst>
                  <a:rect l="0" t="0" r="r" b="b"/>
                  <a:pathLst>
                    <a:path w="2590" h="3700">
                      <a:moveTo>
                        <a:pt x="2590" y="3700"/>
                      </a:moveTo>
                      <a:cubicBezTo>
                        <a:pt x="2559" y="3669"/>
                        <a:pt x="2557" y="3642"/>
                        <a:pt x="2530" y="3610"/>
                      </a:cubicBezTo>
                      <a:cubicBezTo>
                        <a:pt x="2498" y="3571"/>
                        <a:pt x="2468" y="3532"/>
                        <a:pt x="2440" y="3490"/>
                      </a:cubicBezTo>
                      <a:cubicBezTo>
                        <a:pt x="2428" y="3472"/>
                        <a:pt x="2433" y="3447"/>
                        <a:pt x="2420" y="3430"/>
                      </a:cubicBezTo>
                      <a:cubicBezTo>
                        <a:pt x="2393" y="3394"/>
                        <a:pt x="2355" y="3367"/>
                        <a:pt x="2330" y="3330"/>
                      </a:cubicBezTo>
                      <a:cubicBezTo>
                        <a:pt x="2267" y="3236"/>
                        <a:pt x="2203" y="3144"/>
                        <a:pt x="2140" y="3050"/>
                      </a:cubicBezTo>
                      <a:cubicBezTo>
                        <a:pt x="2095" y="2983"/>
                        <a:pt x="2067" y="2897"/>
                        <a:pt x="2010" y="2840"/>
                      </a:cubicBezTo>
                      <a:cubicBezTo>
                        <a:pt x="1987" y="2772"/>
                        <a:pt x="2019" y="2846"/>
                        <a:pt x="1970" y="2790"/>
                      </a:cubicBezTo>
                      <a:cubicBezTo>
                        <a:pt x="1946" y="2763"/>
                        <a:pt x="1930" y="2730"/>
                        <a:pt x="1910" y="2700"/>
                      </a:cubicBezTo>
                      <a:cubicBezTo>
                        <a:pt x="1899" y="2683"/>
                        <a:pt x="1846" y="2619"/>
                        <a:pt x="1840" y="2610"/>
                      </a:cubicBezTo>
                      <a:cubicBezTo>
                        <a:pt x="1826" y="2588"/>
                        <a:pt x="1796" y="2581"/>
                        <a:pt x="1780" y="2560"/>
                      </a:cubicBezTo>
                      <a:cubicBezTo>
                        <a:pt x="1757" y="2530"/>
                        <a:pt x="1733" y="2500"/>
                        <a:pt x="1710" y="2470"/>
                      </a:cubicBezTo>
                      <a:cubicBezTo>
                        <a:pt x="1671" y="2420"/>
                        <a:pt x="1653" y="2365"/>
                        <a:pt x="1600" y="2330"/>
                      </a:cubicBezTo>
                      <a:cubicBezTo>
                        <a:pt x="1588" y="2311"/>
                        <a:pt x="1582" y="2289"/>
                        <a:pt x="1570" y="2270"/>
                      </a:cubicBezTo>
                      <a:cubicBezTo>
                        <a:pt x="1550" y="2241"/>
                        <a:pt x="1519" y="2209"/>
                        <a:pt x="1490" y="2190"/>
                      </a:cubicBezTo>
                      <a:cubicBezTo>
                        <a:pt x="1419" y="2083"/>
                        <a:pt x="1530" y="2245"/>
                        <a:pt x="1440" y="2130"/>
                      </a:cubicBezTo>
                      <a:cubicBezTo>
                        <a:pt x="1372" y="2042"/>
                        <a:pt x="1312" y="1943"/>
                        <a:pt x="1250" y="1850"/>
                      </a:cubicBezTo>
                      <a:cubicBezTo>
                        <a:pt x="1224" y="1744"/>
                        <a:pt x="1259" y="1869"/>
                        <a:pt x="1220" y="1780"/>
                      </a:cubicBezTo>
                      <a:cubicBezTo>
                        <a:pt x="1202" y="1739"/>
                        <a:pt x="1192" y="1699"/>
                        <a:pt x="1170" y="1660"/>
                      </a:cubicBezTo>
                      <a:cubicBezTo>
                        <a:pt x="1133" y="1594"/>
                        <a:pt x="1078" y="1538"/>
                        <a:pt x="1030" y="1480"/>
                      </a:cubicBezTo>
                      <a:cubicBezTo>
                        <a:pt x="1006" y="1452"/>
                        <a:pt x="1004" y="1418"/>
                        <a:pt x="980" y="1390"/>
                      </a:cubicBezTo>
                      <a:cubicBezTo>
                        <a:pt x="931" y="1331"/>
                        <a:pt x="877" y="1271"/>
                        <a:pt x="830" y="1210"/>
                      </a:cubicBezTo>
                      <a:cubicBezTo>
                        <a:pt x="797" y="1167"/>
                        <a:pt x="779" y="1124"/>
                        <a:pt x="750" y="1080"/>
                      </a:cubicBezTo>
                      <a:cubicBezTo>
                        <a:pt x="699" y="1004"/>
                        <a:pt x="651" y="926"/>
                        <a:pt x="600" y="850"/>
                      </a:cubicBezTo>
                      <a:cubicBezTo>
                        <a:pt x="582" y="822"/>
                        <a:pt x="562" y="795"/>
                        <a:pt x="540" y="770"/>
                      </a:cubicBezTo>
                      <a:cubicBezTo>
                        <a:pt x="521" y="749"/>
                        <a:pt x="480" y="710"/>
                        <a:pt x="480" y="710"/>
                      </a:cubicBezTo>
                      <a:cubicBezTo>
                        <a:pt x="465" y="665"/>
                        <a:pt x="403" y="541"/>
                        <a:pt x="380" y="510"/>
                      </a:cubicBezTo>
                      <a:cubicBezTo>
                        <a:pt x="366" y="492"/>
                        <a:pt x="315" y="425"/>
                        <a:pt x="310" y="410"/>
                      </a:cubicBezTo>
                      <a:cubicBezTo>
                        <a:pt x="281" y="322"/>
                        <a:pt x="188" y="202"/>
                        <a:pt x="110" y="150"/>
                      </a:cubicBezTo>
                      <a:cubicBezTo>
                        <a:pt x="97" y="130"/>
                        <a:pt x="83" y="110"/>
                        <a:pt x="70" y="90"/>
                      </a:cubicBezTo>
                      <a:cubicBezTo>
                        <a:pt x="63" y="80"/>
                        <a:pt x="57" y="70"/>
                        <a:pt x="50" y="60"/>
                      </a:cubicBezTo>
                      <a:cubicBezTo>
                        <a:pt x="42" y="48"/>
                        <a:pt x="29" y="41"/>
                        <a:pt x="20" y="30"/>
                      </a:cubicBezTo>
                      <a:cubicBezTo>
                        <a:pt x="12" y="21"/>
                        <a:pt x="0" y="0"/>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0" name="Freeform 50"/>
                <p:cNvSpPr>
                  <a:spLocks noChangeAspect="1"/>
                </p:cNvSpPr>
                <p:nvPr/>
              </p:nvSpPr>
              <p:spPr bwMode="auto">
                <a:xfrm>
                  <a:off x="4720" y="1810"/>
                  <a:ext cx="2240" cy="3580"/>
                </a:xfrm>
                <a:custGeom>
                  <a:avLst/>
                  <a:gdLst/>
                  <a:ahLst/>
                  <a:cxnLst>
                    <a:cxn ang="0">
                      <a:pos x="2240" y="3580"/>
                    </a:cxn>
                    <a:cxn ang="0">
                      <a:pos x="2080" y="3290"/>
                    </a:cxn>
                    <a:cxn ang="0">
                      <a:pos x="2030" y="3190"/>
                    </a:cxn>
                    <a:cxn ang="0">
                      <a:pos x="1940" y="3040"/>
                    </a:cxn>
                    <a:cxn ang="0">
                      <a:pos x="1830" y="2920"/>
                    </a:cxn>
                    <a:cxn ang="0">
                      <a:pos x="1650" y="2660"/>
                    </a:cxn>
                    <a:cxn ang="0">
                      <a:pos x="1600" y="2580"/>
                    </a:cxn>
                    <a:cxn ang="0">
                      <a:pos x="1450" y="2350"/>
                    </a:cxn>
                    <a:cxn ang="0">
                      <a:pos x="1400" y="2250"/>
                    </a:cxn>
                    <a:cxn ang="0">
                      <a:pos x="1310" y="2120"/>
                    </a:cxn>
                    <a:cxn ang="0">
                      <a:pos x="1170" y="1950"/>
                    </a:cxn>
                    <a:cxn ang="0">
                      <a:pos x="1040" y="1800"/>
                    </a:cxn>
                    <a:cxn ang="0">
                      <a:pos x="980" y="1730"/>
                    </a:cxn>
                    <a:cxn ang="0">
                      <a:pos x="800" y="1440"/>
                    </a:cxn>
                    <a:cxn ang="0">
                      <a:pos x="780" y="1400"/>
                    </a:cxn>
                    <a:cxn ang="0">
                      <a:pos x="770" y="1370"/>
                    </a:cxn>
                    <a:cxn ang="0">
                      <a:pos x="620" y="1160"/>
                    </a:cxn>
                    <a:cxn ang="0">
                      <a:pos x="420" y="810"/>
                    </a:cxn>
                    <a:cxn ang="0">
                      <a:pos x="410" y="780"/>
                    </a:cxn>
                    <a:cxn ang="0">
                      <a:pos x="370" y="720"/>
                    </a:cxn>
                    <a:cxn ang="0">
                      <a:pos x="300" y="590"/>
                    </a:cxn>
                    <a:cxn ang="0">
                      <a:pos x="250" y="530"/>
                    </a:cxn>
                    <a:cxn ang="0">
                      <a:pos x="140" y="370"/>
                    </a:cxn>
                    <a:cxn ang="0">
                      <a:pos x="120" y="330"/>
                    </a:cxn>
                    <a:cxn ang="0">
                      <a:pos x="90" y="300"/>
                    </a:cxn>
                    <a:cxn ang="0">
                      <a:pos x="60" y="120"/>
                    </a:cxn>
                    <a:cxn ang="0">
                      <a:pos x="0" y="0"/>
                    </a:cxn>
                  </a:cxnLst>
                  <a:rect l="0" t="0" r="r" b="b"/>
                  <a:pathLst>
                    <a:path w="2240" h="3580">
                      <a:moveTo>
                        <a:pt x="2240" y="3580"/>
                      </a:moveTo>
                      <a:cubicBezTo>
                        <a:pt x="2221" y="3486"/>
                        <a:pt x="2138" y="3367"/>
                        <a:pt x="2080" y="3290"/>
                      </a:cubicBezTo>
                      <a:cubicBezTo>
                        <a:pt x="2068" y="3253"/>
                        <a:pt x="2049" y="3224"/>
                        <a:pt x="2030" y="3190"/>
                      </a:cubicBezTo>
                      <a:cubicBezTo>
                        <a:pt x="2000" y="3136"/>
                        <a:pt x="1982" y="3086"/>
                        <a:pt x="1940" y="3040"/>
                      </a:cubicBezTo>
                      <a:cubicBezTo>
                        <a:pt x="1892" y="2987"/>
                        <a:pt x="1866" y="2975"/>
                        <a:pt x="1830" y="2920"/>
                      </a:cubicBezTo>
                      <a:cubicBezTo>
                        <a:pt x="1772" y="2833"/>
                        <a:pt x="1713" y="2745"/>
                        <a:pt x="1650" y="2660"/>
                      </a:cubicBezTo>
                      <a:cubicBezTo>
                        <a:pt x="1629" y="2598"/>
                        <a:pt x="1654" y="2662"/>
                        <a:pt x="1600" y="2580"/>
                      </a:cubicBezTo>
                      <a:cubicBezTo>
                        <a:pt x="1547" y="2501"/>
                        <a:pt x="1507" y="2426"/>
                        <a:pt x="1450" y="2350"/>
                      </a:cubicBezTo>
                      <a:cubicBezTo>
                        <a:pt x="1428" y="2320"/>
                        <a:pt x="1417" y="2281"/>
                        <a:pt x="1400" y="2250"/>
                      </a:cubicBezTo>
                      <a:cubicBezTo>
                        <a:pt x="1377" y="2209"/>
                        <a:pt x="1342" y="2156"/>
                        <a:pt x="1310" y="2120"/>
                      </a:cubicBezTo>
                      <a:cubicBezTo>
                        <a:pt x="1262" y="2065"/>
                        <a:pt x="1221" y="2001"/>
                        <a:pt x="1170" y="1950"/>
                      </a:cubicBezTo>
                      <a:cubicBezTo>
                        <a:pt x="1112" y="1892"/>
                        <a:pt x="1089" y="1858"/>
                        <a:pt x="1040" y="1800"/>
                      </a:cubicBezTo>
                      <a:cubicBezTo>
                        <a:pt x="1002" y="1756"/>
                        <a:pt x="1014" y="1784"/>
                        <a:pt x="980" y="1730"/>
                      </a:cubicBezTo>
                      <a:cubicBezTo>
                        <a:pt x="920" y="1634"/>
                        <a:pt x="860" y="1536"/>
                        <a:pt x="800" y="1440"/>
                      </a:cubicBezTo>
                      <a:cubicBezTo>
                        <a:pt x="792" y="1427"/>
                        <a:pt x="786" y="1414"/>
                        <a:pt x="780" y="1400"/>
                      </a:cubicBezTo>
                      <a:cubicBezTo>
                        <a:pt x="776" y="1390"/>
                        <a:pt x="775" y="1379"/>
                        <a:pt x="770" y="1370"/>
                      </a:cubicBezTo>
                      <a:cubicBezTo>
                        <a:pt x="728" y="1295"/>
                        <a:pt x="658" y="1236"/>
                        <a:pt x="620" y="1160"/>
                      </a:cubicBezTo>
                      <a:cubicBezTo>
                        <a:pt x="560" y="1039"/>
                        <a:pt x="519" y="909"/>
                        <a:pt x="420" y="810"/>
                      </a:cubicBezTo>
                      <a:cubicBezTo>
                        <a:pt x="417" y="800"/>
                        <a:pt x="415" y="789"/>
                        <a:pt x="410" y="780"/>
                      </a:cubicBezTo>
                      <a:cubicBezTo>
                        <a:pt x="398" y="759"/>
                        <a:pt x="370" y="720"/>
                        <a:pt x="370" y="720"/>
                      </a:cubicBezTo>
                      <a:cubicBezTo>
                        <a:pt x="351" y="643"/>
                        <a:pt x="351" y="663"/>
                        <a:pt x="300" y="590"/>
                      </a:cubicBezTo>
                      <a:cubicBezTo>
                        <a:pt x="256" y="527"/>
                        <a:pt x="308" y="568"/>
                        <a:pt x="250" y="530"/>
                      </a:cubicBezTo>
                      <a:cubicBezTo>
                        <a:pt x="227" y="461"/>
                        <a:pt x="199" y="414"/>
                        <a:pt x="140" y="370"/>
                      </a:cubicBezTo>
                      <a:cubicBezTo>
                        <a:pt x="133" y="357"/>
                        <a:pt x="129" y="342"/>
                        <a:pt x="120" y="330"/>
                      </a:cubicBezTo>
                      <a:cubicBezTo>
                        <a:pt x="112" y="318"/>
                        <a:pt x="96" y="313"/>
                        <a:pt x="90" y="300"/>
                      </a:cubicBezTo>
                      <a:cubicBezTo>
                        <a:pt x="66" y="246"/>
                        <a:pt x="79" y="176"/>
                        <a:pt x="60" y="120"/>
                      </a:cubicBezTo>
                      <a:cubicBezTo>
                        <a:pt x="47" y="80"/>
                        <a:pt x="19" y="38"/>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1" name="Freeform 51"/>
                <p:cNvSpPr>
                  <a:spLocks noChangeAspect="1"/>
                </p:cNvSpPr>
                <p:nvPr/>
              </p:nvSpPr>
              <p:spPr bwMode="auto">
                <a:xfrm>
                  <a:off x="5130" y="1797"/>
                  <a:ext cx="2190" cy="3603"/>
                </a:xfrm>
                <a:custGeom>
                  <a:avLst/>
                  <a:gdLst/>
                  <a:ahLst/>
                  <a:cxnLst>
                    <a:cxn ang="0">
                      <a:pos x="2190" y="3603"/>
                    </a:cxn>
                    <a:cxn ang="0">
                      <a:pos x="2180" y="3573"/>
                    </a:cxn>
                    <a:cxn ang="0">
                      <a:pos x="2160" y="3543"/>
                    </a:cxn>
                    <a:cxn ang="0">
                      <a:pos x="2120" y="3443"/>
                    </a:cxn>
                    <a:cxn ang="0">
                      <a:pos x="2050" y="3353"/>
                    </a:cxn>
                    <a:cxn ang="0">
                      <a:pos x="1990" y="3253"/>
                    </a:cxn>
                    <a:cxn ang="0">
                      <a:pos x="1960" y="3193"/>
                    </a:cxn>
                    <a:cxn ang="0">
                      <a:pos x="1890" y="3123"/>
                    </a:cxn>
                    <a:cxn ang="0">
                      <a:pos x="1800" y="3023"/>
                    </a:cxn>
                    <a:cxn ang="0">
                      <a:pos x="1630" y="2823"/>
                    </a:cxn>
                    <a:cxn ang="0">
                      <a:pos x="1530" y="2683"/>
                    </a:cxn>
                    <a:cxn ang="0">
                      <a:pos x="1500" y="2653"/>
                    </a:cxn>
                    <a:cxn ang="0">
                      <a:pos x="1410" y="2483"/>
                    </a:cxn>
                    <a:cxn ang="0">
                      <a:pos x="1340" y="2373"/>
                    </a:cxn>
                    <a:cxn ang="0">
                      <a:pos x="1290" y="2313"/>
                    </a:cxn>
                    <a:cxn ang="0">
                      <a:pos x="1220" y="2183"/>
                    </a:cxn>
                    <a:cxn ang="0">
                      <a:pos x="1120" y="2043"/>
                    </a:cxn>
                    <a:cxn ang="0">
                      <a:pos x="1050" y="1933"/>
                    </a:cxn>
                    <a:cxn ang="0">
                      <a:pos x="990" y="1863"/>
                    </a:cxn>
                    <a:cxn ang="0">
                      <a:pos x="940" y="1803"/>
                    </a:cxn>
                    <a:cxn ang="0">
                      <a:pos x="910" y="1743"/>
                    </a:cxn>
                    <a:cxn ang="0">
                      <a:pos x="840" y="1613"/>
                    </a:cxn>
                    <a:cxn ang="0">
                      <a:pos x="740" y="1433"/>
                    </a:cxn>
                    <a:cxn ang="0">
                      <a:pos x="660" y="1253"/>
                    </a:cxn>
                    <a:cxn ang="0">
                      <a:pos x="650" y="1213"/>
                    </a:cxn>
                    <a:cxn ang="0">
                      <a:pos x="590" y="1113"/>
                    </a:cxn>
                    <a:cxn ang="0">
                      <a:pos x="530" y="943"/>
                    </a:cxn>
                    <a:cxn ang="0">
                      <a:pos x="390" y="663"/>
                    </a:cxn>
                    <a:cxn ang="0">
                      <a:pos x="260" y="353"/>
                    </a:cxn>
                    <a:cxn ang="0">
                      <a:pos x="190" y="213"/>
                    </a:cxn>
                    <a:cxn ang="0">
                      <a:pos x="150" y="163"/>
                    </a:cxn>
                    <a:cxn ang="0">
                      <a:pos x="140" y="133"/>
                    </a:cxn>
                    <a:cxn ang="0">
                      <a:pos x="110" y="113"/>
                    </a:cxn>
                    <a:cxn ang="0">
                      <a:pos x="20" y="33"/>
                    </a:cxn>
                    <a:cxn ang="0">
                      <a:pos x="0" y="3"/>
                    </a:cxn>
                  </a:cxnLst>
                  <a:rect l="0" t="0" r="r" b="b"/>
                  <a:pathLst>
                    <a:path w="2190" h="3603">
                      <a:moveTo>
                        <a:pt x="2190" y="3603"/>
                      </a:moveTo>
                      <a:cubicBezTo>
                        <a:pt x="2187" y="3593"/>
                        <a:pt x="2185" y="3582"/>
                        <a:pt x="2180" y="3573"/>
                      </a:cubicBezTo>
                      <a:cubicBezTo>
                        <a:pt x="2175" y="3562"/>
                        <a:pt x="2165" y="3554"/>
                        <a:pt x="2160" y="3543"/>
                      </a:cubicBezTo>
                      <a:cubicBezTo>
                        <a:pt x="2146" y="3510"/>
                        <a:pt x="2136" y="3476"/>
                        <a:pt x="2120" y="3443"/>
                      </a:cubicBezTo>
                      <a:cubicBezTo>
                        <a:pt x="2102" y="3408"/>
                        <a:pt x="2070" y="3387"/>
                        <a:pt x="2050" y="3353"/>
                      </a:cubicBezTo>
                      <a:cubicBezTo>
                        <a:pt x="2031" y="3319"/>
                        <a:pt x="2002" y="3290"/>
                        <a:pt x="1990" y="3253"/>
                      </a:cubicBezTo>
                      <a:cubicBezTo>
                        <a:pt x="1981" y="3226"/>
                        <a:pt x="1981" y="3216"/>
                        <a:pt x="1960" y="3193"/>
                      </a:cubicBezTo>
                      <a:cubicBezTo>
                        <a:pt x="1938" y="3168"/>
                        <a:pt x="1913" y="3146"/>
                        <a:pt x="1890" y="3123"/>
                      </a:cubicBezTo>
                      <a:cubicBezTo>
                        <a:pt x="1850" y="3083"/>
                        <a:pt x="1848" y="3059"/>
                        <a:pt x="1800" y="3023"/>
                      </a:cubicBezTo>
                      <a:cubicBezTo>
                        <a:pt x="1759" y="2940"/>
                        <a:pt x="1679" y="2897"/>
                        <a:pt x="1630" y="2823"/>
                      </a:cubicBezTo>
                      <a:cubicBezTo>
                        <a:pt x="1607" y="2789"/>
                        <a:pt x="1555" y="2708"/>
                        <a:pt x="1530" y="2683"/>
                      </a:cubicBezTo>
                      <a:cubicBezTo>
                        <a:pt x="1520" y="2673"/>
                        <a:pt x="1508" y="2665"/>
                        <a:pt x="1500" y="2653"/>
                      </a:cubicBezTo>
                      <a:cubicBezTo>
                        <a:pt x="1467" y="2600"/>
                        <a:pt x="1438" y="2538"/>
                        <a:pt x="1410" y="2483"/>
                      </a:cubicBezTo>
                      <a:cubicBezTo>
                        <a:pt x="1395" y="2454"/>
                        <a:pt x="1359" y="2400"/>
                        <a:pt x="1340" y="2373"/>
                      </a:cubicBezTo>
                      <a:cubicBezTo>
                        <a:pt x="1303" y="2321"/>
                        <a:pt x="1316" y="2366"/>
                        <a:pt x="1290" y="2313"/>
                      </a:cubicBezTo>
                      <a:cubicBezTo>
                        <a:pt x="1267" y="2267"/>
                        <a:pt x="1251" y="2225"/>
                        <a:pt x="1220" y="2183"/>
                      </a:cubicBezTo>
                      <a:cubicBezTo>
                        <a:pt x="1201" y="2125"/>
                        <a:pt x="1156" y="2091"/>
                        <a:pt x="1120" y="2043"/>
                      </a:cubicBezTo>
                      <a:cubicBezTo>
                        <a:pt x="1093" y="2008"/>
                        <a:pt x="1073" y="1970"/>
                        <a:pt x="1050" y="1933"/>
                      </a:cubicBezTo>
                      <a:cubicBezTo>
                        <a:pt x="964" y="1796"/>
                        <a:pt x="1072" y="1978"/>
                        <a:pt x="990" y="1863"/>
                      </a:cubicBezTo>
                      <a:cubicBezTo>
                        <a:pt x="944" y="1798"/>
                        <a:pt x="999" y="1842"/>
                        <a:pt x="940" y="1803"/>
                      </a:cubicBezTo>
                      <a:cubicBezTo>
                        <a:pt x="904" y="1694"/>
                        <a:pt x="962" y="1859"/>
                        <a:pt x="910" y="1743"/>
                      </a:cubicBezTo>
                      <a:cubicBezTo>
                        <a:pt x="881" y="1677"/>
                        <a:pt x="885" y="1673"/>
                        <a:pt x="840" y="1613"/>
                      </a:cubicBezTo>
                      <a:cubicBezTo>
                        <a:pt x="818" y="1548"/>
                        <a:pt x="778" y="1489"/>
                        <a:pt x="740" y="1433"/>
                      </a:cubicBezTo>
                      <a:cubicBezTo>
                        <a:pt x="722" y="1362"/>
                        <a:pt x="684" y="1318"/>
                        <a:pt x="660" y="1253"/>
                      </a:cubicBezTo>
                      <a:cubicBezTo>
                        <a:pt x="655" y="1240"/>
                        <a:pt x="656" y="1225"/>
                        <a:pt x="650" y="1213"/>
                      </a:cubicBezTo>
                      <a:cubicBezTo>
                        <a:pt x="633" y="1178"/>
                        <a:pt x="610" y="1146"/>
                        <a:pt x="590" y="1113"/>
                      </a:cubicBezTo>
                      <a:cubicBezTo>
                        <a:pt x="561" y="1064"/>
                        <a:pt x="556" y="994"/>
                        <a:pt x="530" y="943"/>
                      </a:cubicBezTo>
                      <a:cubicBezTo>
                        <a:pt x="483" y="849"/>
                        <a:pt x="437" y="756"/>
                        <a:pt x="390" y="663"/>
                      </a:cubicBezTo>
                      <a:cubicBezTo>
                        <a:pt x="339" y="562"/>
                        <a:pt x="323" y="447"/>
                        <a:pt x="260" y="353"/>
                      </a:cubicBezTo>
                      <a:cubicBezTo>
                        <a:pt x="227" y="303"/>
                        <a:pt x="237" y="260"/>
                        <a:pt x="190" y="213"/>
                      </a:cubicBezTo>
                      <a:cubicBezTo>
                        <a:pt x="165" y="138"/>
                        <a:pt x="202" y="228"/>
                        <a:pt x="150" y="163"/>
                      </a:cubicBezTo>
                      <a:cubicBezTo>
                        <a:pt x="143" y="155"/>
                        <a:pt x="147" y="141"/>
                        <a:pt x="140" y="133"/>
                      </a:cubicBezTo>
                      <a:cubicBezTo>
                        <a:pt x="132" y="124"/>
                        <a:pt x="119" y="121"/>
                        <a:pt x="110" y="113"/>
                      </a:cubicBezTo>
                      <a:cubicBezTo>
                        <a:pt x="7" y="22"/>
                        <a:pt x="88" y="78"/>
                        <a:pt x="20" y="33"/>
                      </a:cubicBezTo>
                      <a:cubicBezTo>
                        <a:pt x="9" y="0"/>
                        <a:pt x="21" y="3"/>
                        <a:pt x="0" y="3"/>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2" name="Freeform 52"/>
                <p:cNvSpPr>
                  <a:spLocks noChangeAspect="1"/>
                </p:cNvSpPr>
                <p:nvPr/>
              </p:nvSpPr>
              <p:spPr bwMode="auto">
                <a:xfrm>
                  <a:off x="5458" y="1807"/>
                  <a:ext cx="2202" cy="3603"/>
                </a:xfrm>
                <a:custGeom>
                  <a:avLst/>
                  <a:gdLst/>
                  <a:ahLst/>
                  <a:cxnLst>
                    <a:cxn ang="0">
                      <a:pos x="2202" y="3603"/>
                    </a:cxn>
                    <a:cxn ang="0">
                      <a:pos x="1992" y="3373"/>
                    </a:cxn>
                    <a:cxn ang="0">
                      <a:pos x="1942" y="3333"/>
                    </a:cxn>
                    <a:cxn ang="0">
                      <a:pos x="1852" y="3193"/>
                    </a:cxn>
                    <a:cxn ang="0">
                      <a:pos x="1772" y="3093"/>
                    </a:cxn>
                    <a:cxn ang="0">
                      <a:pos x="1632" y="2863"/>
                    </a:cxn>
                    <a:cxn ang="0">
                      <a:pos x="1562" y="2723"/>
                    </a:cxn>
                    <a:cxn ang="0">
                      <a:pos x="1552" y="2693"/>
                    </a:cxn>
                    <a:cxn ang="0">
                      <a:pos x="1472" y="2543"/>
                    </a:cxn>
                    <a:cxn ang="0">
                      <a:pos x="1382" y="2403"/>
                    </a:cxn>
                    <a:cxn ang="0">
                      <a:pos x="1222" y="2133"/>
                    </a:cxn>
                    <a:cxn ang="0">
                      <a:pos x="1192" y="2063"/>
                    </a:cxn>
                    <a:cxn ang="0">
                      <a:pos x="1152" y="2013"/>
                    </a:cxn>
                    <a:cxn ang="0">
                      <a:pos x="1032" y="1843"/>
                    </a:cxn>
                    <a:cxn ang="0">
                      <a:pos x="772" y="1463"/>
                    </a:cxn>
                    <a:cxn ang="0">
                      <a:pos x="432" y="893"/>
                    </a:cxn>
                    <a:cxn ang="0">
                      <a:pos x="352" y="753"/>
                    </a:cxn>
                    <a:cxn ang="0">
                      <a:pos x="342" y="713"/>
                    </a:cxn>
                    <a:cxn ang="0">
                      <a:pos x="322" y="683"/>
                    </a:cxn>
                    <a:cxn ang="0">
                      <a:pos x="302" y="643"/>
                    </a:cxn>
                    <a:cxn ang="0">
                      <a:pos x="232" y="433"/>
                    </a:cxn>
                    <a:cxn ang="0">
                      <a:pos x="202" y="363"/>
                    </a:cxn>
                    <a:cxn ang="0">
                      <a:pos x="172" y="273"/>
                    </a:cxn>
                    <a:cxn ang="0">
                      <a:pos x="72" y="123"/>
                    </a:cxn>
                    <a:cxn ang="0">
                      <a:pos x="22" y="33"/>
                    </a:cxn>
                    <a:cxn ang="0">
                      <a:pos x="2" y="3"/>
                    </a:cxn>
                  </a:cxnLst>
                  <a:rect l="0" t="0" r="r" b="b"/>
                  <a:pathLst>
                    <a:path w="2202" h="3603">
                      <a:moveTo>
                        <a:pt x="2202" y="3603"/>
                      </a:moveTo>
                      <a:cubicBezTo>
                        <a:pt x="2168" y="3501"/>
                        <a:pt x="2064" y="3445"/>
                        <a:pt x="1992" y="3373"/>
                      </a:cubicBezTo>
                      <a:cubicBezTo>
                        <a:pt x="1947" y="3328"/>
                        <a:pt x="2000" y="3352"/>
                        <a:pt x="1942" y="3333"/>
                      </a:cubicBezTo>
                      <a:cubicBezTo>
                        <a:pt x="1911" y="3287"/>
                        <a:pt x="1885" y="3239"/>
                        <a:pt x="1852" y="3193"/>
                      </a:cubicBezTo>
                      <a:cubicBezTo>
                        <a:pt x="1828" y="3159"/>
                        <a:pt x="1791" y="3131"/>
                        <a:pt x="1772" y="3093"/>
                      </a:cubicBezTo>
                      <a:cubicBezTo>
                        <a:pt x="1732" y="3012"/>
                        <a:pt x="1682" y="2938"/>
                        <a:pt x="1632" y="2863"/>
                      </a:cubicBezTo>
                      <a:cubicBezTo>
                        <a:pt x="1618" y="2807"/>
                        <a:pt x="1595" y="2772"/>
                        <a:pt x="1562" y="2723"/>
                      </a:cubicBezTo>
                      <a:cubicBezTo>
                        <a:pt x="1556" y="2714"/>
                        <a:pt x="1557" y="2702"/>
                        <a:pt x="1552" y="2693"/>
                      </a:cubicBezTo>
                      <a:cubicBezTo>
                        <a:pt x="1527" y="2644"/>
                        <a:pt x="1501" y="2590"/>
                        <a:pt x="1472" y="2543"/>
                      </a:cubicBezTo>
                      <a:cubicBezTo>
                        <a:pt x="1446" y="2501"/>
                        <a:pt x="1405" y="2449"/>
                        <a:pt x="1382" y="2403"/>
                      </a:cubicBezTo>
                      <a:cubicBezTo>
                        <a:pt x="1335" y="2309"/>
                        <a:pt x="1273" y="2225"/>
                        <a:pt x="1222" y="2133"/>
                      </a:cubicBezTo>
                      <a:cubicBezTo>
                        <a:pt x="1210" y="2111"/>
                        <a:pt x="1205" y="2085"/>
                        <a:pt x="1192" y="2063"/>
                      </a:cubicBezTo>
                      <a:cubicBezTo>
                        <a:pt x="1181" y="2045"/>
                        <a:pt x="1165" y="2030"/>
                        <a:pt x="1152" y="2013"/>
                      </a:cubicBezTo>
                      <a:cubicBezTo>
                        <a:pt x="1111" y="1957"/>
                        <a:pt x="1081" y="1892"/>
                        <a:pt x="1032" y="1843"/>
                      </a:cubicBezTo>
                      <a:cubicBezTo>
                        <a:pt x="983" y="1696"/>
                        <a:pt x="856" y="1589"/>
                        <a:pt x="772" y="1463"/>
                      </a:cubicBezTo>
                      <a:cubicBezTo>
                        <a:pt x="649" y="1278"/>
                        <a:pt x="531" y="1091"/>
                        <a:pt x="432" y="893"/>
                      </a:cubicBezTo>
                      <a:cubicBezTo>
                        <a:pt x="408" y="846"/>
                        <a:pt x="371" y="803"/>
                        <a:pt x="352" y="753"/>
                      </a:cubicBezTo>
                      <a:cubicBezTo>
                        <a:pt x="347" y="740"/>
                        <a:pt x="347" y="726"/>
                        <a:pt x="342" y="713"/>
                      </a:cubicBezTo>
                      <a:cubicBezTo>
                        <a:pt x="337" y="702"/>
                        <a:pt x="328" y="693"/>
                        <a:pt x="322" y="683"/>
                      </a:cubicBezTo>
                      <a:cubicBezTo>
                        <a:pt x="315" y="670"/>
                        <a:pt x="308" y="657"/>
                        <a:pt x="302" y="643"/>
                      </a:cubicBezTo>
                      <a:cubicBezTo>
                        <a:pt x="275" y="575"/>
                        <a:pt x="255" y="503"/>
                        <a:pt x="232" y="433"/>
                      </a:cubicBezTo>
                      <a:cubicBezTo>
                        <a:pt x="200" y="336"/>
                        <a:pt x="251" y="487"/>
                        <a:pt x="202" y="363"/>
                      </a:cubicBezTo>
                      <a:cubicBezTo>
                        <a:pt x="190" y="334"/>
                        <a:pt x="190" y="299"/>
                        <a:pt x="172" y="273"/>
                      </a:cubicBezTo>
                      <a:cubicBezTo>
                        <a:pt x="145" y="233"/>
                        <a:pt x="88" y="170"/>
                        <a:pt x="72" y="123"/>
                      </a:cubicBezTo>
                      <a:cubicBezTo>
                        <a:pt x="54" y="70"/>
                        <a:pt x="68" y="102"/>
                        <a:pt x="22" y="33"/>
                      </a:cubicBezTo>
                      <a:cubicBezTo>
                        <a:pt x="0" y="0"/>
                        <a:pt x="26" y="3"/>
                        <a:pt x="2" y="3"/>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3" name="Freeform 53"/>
                <p:cNvSpPr>
                  <a:spLocks noChangeAspect="1"/>
                </p:cNvSpPr>
                <p:nvPr/>
              </p:nvSpPr>
              <p:spPr bwMode="auto">
                <a:xfrm>
                  <a:off x="6050" y="2210"/>
                  <a:ext cx="1979" cy="3211"/>
                </a:xfrm>
                <a:custGeom>
                  <a:avLst/>
                  <a:gdLst/>
                  <a:ahLst/>
                  <a:cxnLst>
                    <a:cxn ang="0">
                      <a:pos x="1960" y="3190"/>
                    </a:cxn>
                    <a:cxn ang="0">
                      <a:pos x="1880" y="3100"/>
                    </a:cxn>
                    <a:cxn ang="0">
                      <a:pos x="1750" y="2940"/>
                    </a:cxn>
                    <a:cxn ang="0">
                      <a:pos x="1680" y="2840"/>
                    </a:cxn>
                    <a:cxn ang="0">
                      <a:pos x="1640" y="2750"/>
                    </a:cxn>
                    <a:cxn ang="0">
                      <a:pos x="1510" y="2540"/>
                    </a:cxn>
                    <a:cxn ang="0">
                      <a:pos x="1460" y="2470"/>
                    </a:cxn>
                    <a:cxn ang="0">
                      <a:pos x="1450" y="2440"/>
                    </a:cxn>
                    <a:cxn ang="0">
                      <a:pos x="1420" y="2390"/>
                    </a:cxn>
                    <a:cxn ang="0">
                      <a:pos x="1270" y="2090"/>
                    </a:cxn>
                    <a:cxn ang="0">
                      <a:pos x="1200" y="1950"/>
                    </a:cxn>
                    <a:cxn ang="0">
                      <a:pos x="1190" y="1920"/>
                    </a:cxn>
                    <a:cxn ang="0">
                      <a:pos x="1140" y="1840"/>
                    </a:cxn>
                    <a:cxn ang="0">
                      <a:pos x="1140" y="1840"/>
                    </a:cxn>
                    <a:cxn ang="0">
                      <a:pos x="1060" y="1730"/>
                    </a:cxn>
                    <a:cxn ang="0">
                      <a:pos x="970" y="1590"/>
                    </a:cxn>
                    <a:cxn ang="0">
                      <a:pos x="860" y="1370"/>
                    </a:cxn>
                    <a:cxn ang="0">
                      <a:pos x="770" y="1270"/>
                    </a:cxn>
                    <a:cxn ang="0">
                      <a:pos x="770" y="1270"/>
                    </a:cxn>
                    <a:cxn ang="0">
                      <a:pos x="750" y="1240"/>
                    </a:cxn>
                    <a:cxn ang="0">
                      <a:pos x="720" y="1210"/>
                    </a:cxn>
                    <a:cxn ang="0">
                      <a:pos x="650" y="1100"/>
                    </a:cxn>
                    <a:cxn ang="0">
                      <a:pos x="580" y="1020"/>
                    </a:cxn>
                    <a:cxn ang="0">
                      <a:pos x="500" y="940"/>
                    </a:cxn>
                    <a:cxn ang="0">
                      <a:pos x="380" y="800"/>
                    </a:cxn>
                    <a:cxn ang="0">
                      <a:pos x="210" y="560"/>
                    </a:cxn>
                    <a:cxn ang="0">
                      <a:pos x="120" y="420"/>
                    </a:cxn>
                    <a:cxn ang="0">
                      <a:pos x="50" y="180"/>
                    </a:cxn>
                    <a:cxn ang="0">
                      <a:pos x="0" y="0"/>
                    </a:cxn>
                  </a:cxnLst>
                  <a:rect l="0" t="0" r="r" b="b"/>
                  <a:pathLst>
                    <a:path w="1979" h="3211">
                      <a:moveTo>
                        <a:pt x="1960" y="3190"/>
                      </a:moveTo>
                      <a:cubicBezTo>
                        <a:pt x="1890" y="3096"/>
                        <a:pt x="1979" y="3211"/>
                        <a:pt x="1880" y="3100"/>
                      </a:cubicBezTo>
                      <a:cubicBezTo>
                        <a:pt x="1834" y="3048"/>
                        <a:pt x="1799" y="2989"/>
                        <a:pt x="1750" y="2940"/>
                      </a:cubicBezTo>
                      <a:cubicBezTo>
                        <a:pt x="1735" y="2896"/>
                        <a:pt x="1706" y="2876"/>
                        <a:pt x="1680" y="2840"/>
                      </a:cubicBezTo>
                      <a:cubicBezTo>
                        <a:pt x="1665" y="2819"/>
                        <a:pt x="1650" y="2772"/>
                        <a:pt x="1640" y="2750"/>
                      </a:cubicBezTo>
                      <a:cubicBezTo>
                        <a:pt x="1607" y="2679"/>
                        <a:pt x="1565" y="2595"/>
                        <a:pt x="1510" y="2540"/>
                      </a:cubicBezTo>
                      <a:cubicBezTo>
                        <a:pt x="1487" y="2472"/>
                        <a:pt x="1519" y="2553"/>
                        <a:pt x="1460" y="2470"/>
                      </a:cubicBezTo>
                      <a:cubicBezTo>
                        <a:pt x="1454" y="2461"/>
                        <a:pt x="1455" y="2449"/>
                        <a:pt x="1450" y="2440"/>
                      </a:cubicBezTo>
                      <a:cubicBezTo>
                        <a:pt x="1441" y="2423"/>
                        <a:pt x="1429" y="2407"/>
                        <a:pt x="1420" y="2390"/>
                      </a:cubicBezTo>
                      <a:cubicBezTo>
                        <a:pt x="1371" y="2293"/>
                        <a:pt x="1331" y="2181"/>
                        <a:pt x="1270" y="2090"/>
                      </a:cubicBezTo>
                      <a:cubicBezTo>
                        <a:pt x="1256" y="2034"/>
                        <a:pt x="1233" y="1999"/>
                        <a:pt x="1200" y="1950"/>
                      </a:cubicBezTo>
                      <a:cubicBezTo>
                        <a:pt x="1194" y="1941"/>
                        <a:pt x="1195" y="1929"/>
                        <a:pt x="1190" y="1920"/>
                      </a:cubicBezTo>
                      <a:lnTo>
                        <a:pt x="1140" y="1840"/>
                      </a:lnTo>
                      <a:cubicBezTo>
                        <a:pt x="1140" y="1840"/>
                        <a:pt x="1140" y="1840"/>
                        <a:pt x="1140" y="1840"/>
                      </a:cubicBezTo>
                      <a:cubicBezTo>
                        <a:pt x="1108" y="1808"/>
                        <a:pt x="1084" y="1769"/>
                        <a:pt x="1060" y="1730"/>
                      </a:cubicBezTo>
                      <a:cubicBezTo>
                        <a:pt x="1034" y="1688"/>
                        <a:pt x="988" y="1634"/>
                        <a:pt x="970" y="1590"/>
                      </a:cubicBezTo>
                      <a:cubicBezTo>
                        <a:pt x="940" y="1515"/>
                        <a:pt x="900" y="1440"/>
                        <a:pt x="860" y="1370"/>
                      </a:cubicBezTo>
                      <a:lnTo>
                        <a:pt x="770" y="1270"/>
                      </a:lnTo>
                      <a:cubicBezTo>
                        <a:pt x="770" y="1270"/>
                        <a:pt x="770" y="1270"/>
                        <a:pt x="770" y="1270"/>
                      </a:cubicBezTo>
                      <a:cubicBezTo>
                        <a:pt x="763" y="1260"/>
                        <a:pt x="758" y="1249"/>
                        <a:pt x="750" y="1240"/>
                      </a:cubicBezTo>
                      <a:cubicBezTo>
                        <a:pt x="741" y="1229"/>
                        <a:pt x="728" y="1222"/>
                        <a:pt x="720" y="1210"/>
                      </a:cubicBezTo>
                      <a:cubicBezTo>
                        <a:pt x="695" y="1175"/>
                        <a:pt x="677" y="1135"/>
                        <a:pt x="650" y="1100"/>
                      </a:cubicBezTo>
                      <a:cubicBezTo>
                        <a:pt x="636" y="1058"/>
                        <a:pt x="608" y="1054"/>
                        <a:pt x="580" y="1020"/>
                      </a:cubicBezTo>
                      <a:cubicBezTo>
                        <a:pt x="553" y="988"/>
                        <a:pt x="536" y="964"/>
                        <a:pt x="500" y="940"/>
                      </a:cubicBezTo>
                      <a:cubicBezTo>
                        <a:pt x="466" y="889"/>
                        <a:pt x="418" y="849"/>
                        <a:pt x="380" y="800"/>
                      </a:cubicBezTo>
                      <a:cubicBezTo>
                        <a:pt x="320" y="723"/>
                        <a:pt x="280" y="630"/>
                        <a:pt x="210" y="560"/>
                      </a:cubicBezTo>
                      <a:cubicBezTo>
                        <a:pt x="193" y="510"/>
                        <a:pt x="157" y="457"/>
                        <a:pt x="120" y="420"/>
                      </a:cubicBezTo>
                      <a:cubicBezTo>
                        <a:pt x="93" y="340"/>
                        <a:pt x="73" y="260"/>
                        <a:pt x="50" y="180"/>
                      </a:cubicBezTo>
                      <a:cubicBezTo>
                        <a:pt x="33" y="120"/>
                        <a:pt x="28" y="57"/>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4" name="Freeform 54"/>
                <p:cNvSpPr>
                  <a:spLocks noChangeAspect="1"/>
                </p:cNvSpPr>
                <p:nvPr/>
              </p:nvSpPr>
              <p:spPr bwMode="auto">
                <a:xfrm>
                  <a:off x="7250" y="3790"/>
                  <a:ext cx="1080" cy="1620"/>
                </a:xfrm>
                <a:custGeom>
                  <a:avLst/>
                  <a:gdLst/>
                  <a:ahLst/>
                  <a:cxnLst>
                    <a:cxn ang="0">
                      <a:pos x="1080" y="1620"/>
                    </a:cxn>
                    <a:cxn ang="0">
                      <a:pos x="930" y="1500"/>
                    </a:cxn>
                    <a:cxn ang="0">
                      <a:pos x="740" y="1250"/>
                    </a:cxn>
                    <a:cxn ang="0">
                      <a:pos x="700" y="1170"/>
                    </a:cxn>
                    <a:cxn ang="0">
                      <a:pos x="550" y="930"/>
                    </a:cxn>
                    <a:cxn ang="0">
                      <a:pos x="460" y="800"/>
                    </a:cxn>
                    <a:cxn ang="0">
                      <a:pos x="380" y="650"/>
                    </a:cxn>
                    <a:cxn ang="0">
                      <a:pos x="370" y="620"/>
                    </a:cxn>
                    <a:cxn ang="0">
                      <a:pos x="320" y="560"/>
                    </a:cxn>
                    <a:cxn ang="0">
                      <a:pos x="210" y="350"/>
                    </a:cxn>
                    <a:cxn ang="0">
                      <a:pos x="200" y="320"/>
                    </a:cxn>
                    <a:cxn ang="0">
                      <a:pos x="40" y="110"/>
                    </a:cxn>
                    <a:cxn ang="0">
                      <a:pos x="0" y="0"/>
                    </a:cxn>
                  </a:cxnLst>
                  <a:rect l="0" t="0" r="r" b="b"/>
                  <a:pathLst>
                    <a:path w="1080" h="1620">
                      <a:moveTo>
                        <a:pt x="1080" y="1620"/>
                      </a:moveTo>
                      <a:cubicBezTo>
                        <a:pt x="1009" y="1602"/>
                        <a:pt x="975" y="1554"/>
                        <a:pt x="930" y="1500"/>
                      </a:cubicBezTo>
                      <a:cubicBezTo>
                        <a:pt x="863" y="1420"/>
                        <a:pt x="798" y="1337"/>
                        <a:pt x="740" y="1250"/>
                      </a:cubicBezTo>
                      <a:cubicBezTo>
                        <a:pt x="723" y="1225"/>
                        <a:pt x="717" y="1195"/>
                        <a:pt x="700" y="1170"/>
                      </a:cubicBezTo>
                      <a:cubicBezTo>
                        <a:pt x="648" y="1091"/>
                        <a:pt x="607" y="1006"/>
                        <a:pt x="550" y="930"/>
                      </a:cubicBezTo>
                      <a:cubicBezTo>
                        <a:pt x="521" y="891"/>
                        <a:pt x="475" y="846"/>
                        <a:pt x="460" y="800"/>
                      </a:cubicBezTo>
                      <a:cubicBezTo>
                        <a:pt x="442" y="747"/>
                        <a:pt x="411" y="697"/>
                        <a:pt x="380" y="650"/>
                      </a:cubicBezTo>
                      <a:cubicBezTo>
                        <a:pt x="374" y="641"/>
                        <a:pt x="376" y="629"/>
                        <a:pt x="370" y="620"/>
                      </a:cubicBezTo>
                      <a:cubicBezTo>
                        <a:pt x="307" y="525"/>
                        <a:pt x="369" y="650"/>
                        <a:pt x="320" y="560"/>
                      </a:cubicBezTo>
                      <a:cubicBezTo>
                        <a:pt x="281" y="488"/>
                        <a:pt x="256" y="419"/>
                        <a:pt x="210" y="350"/>
                      </a:cubicBezTo>
                      <a:cubicBezTo>
                        <a:pt x="204" y="341"/>
                        <a:pt x="206" y="329"/>
                        <a:pt x="200" y="320"/>
                      </a:cubicBezTo>
                      <a:cubicBezTo>
                        <a:pt x="157" y="256"/>
                        <a:pt x="65" y="184"/>
                        <a:pt x="40" y="110"/>
                      </a:cubicBezTo>
                      <a:cubicBezTo>
                        <a:pt x="28" y="73"/>
                        <a:pt x="18" y="35"/>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5" name="Freeform 55"/>
                <p:cNvSpPr>
                  <a:spLocks noChangeAspect="1"/>
                </p:cNvSpPr>
                <p:nvPr/>
              </p:nvSpPr>
              <p:spPr bwMode="auto">
                <a:xfrm>
                  <a:off x="3810" y="2170"/>
                  <a:ext cx="2580" cy="3690"/>
                </a:xfrm>
                <a:custGeom>
                  <a:avLst/>
                  <a:gdLst/>
                  <a:ahLst/>
                  <a:cxnLst>
                    <a:cxn ang="0">
                      <a:pos x="2580" y="3690"/>
                    </a:cxn>
                    <a:cxn ang="0">
                      <a:pos x="2500" y="3600"/>
                    </a:cxn>
                    <a:cxn ang="0">
                      <a:pos x="2470" y="3540"/>
                    </a:cxn>
                    <a:cxn ang="0">
                      <a:pos x="2440" y="3440"/>
                    </a:cxn>
                    <a:cxn ang="0">
                      <a:pos x="2400" y="3380"/>
                    </a:cxn>
                    <a:cxn ang="0">
                      <a:pos x="2370" y="3360"/>
                    </a:cxn>
                    <a:cxn ang="0">
                      <a:pos x="2240" y="3190"/>
                    </a:cxn>
                    <a:cxn ang="0">
                      <a:pos x="2180" y="3070"/>
                    </a:cxn>
                    <a:cxn ang="0">
                      <a:pos x="2140" y="3010"/>
                    </a:cxn>
                    <a:cxn ang="0">
                      <a:pos x="2080" y="2950"/>
                    </a:cxn>
                    <a:cxn ang="0">
                      <a:pos x="1950" y="2760"/>
                    </a:cxn>
                    <a:cxn ang="0">
                      <a:pos x="1910" y="2700"/>
                    </a:cxn>
                    <a:cxn ang="0">
                      <a:pos x="1720" y="2470"/>
                    </a:cxn>
                    <a:cxn ang="0">
                      <a:pos x="1670" y="2430"/>
                    </a:cxn>
                    <a:cxn ang="0">
                      <a:pos x="1590" y="2340"/>
                    </a:cxn>
                    <a:cxn ang="0">
                      <a:pos x="1450" y="2180"/>
                    </a:cxn>
                    <a:cxn ang="0">
                      <a:pos x="1410" y="2120"/>
                    </a:cxn>
                    <a:cxn ang="0">
                      <a:pos x="1350" y="2010"/>
                    </a:cxn>
                    <a:cxn ang="0">
                      <a:pos x="1260" y="1880"/>
                    </a:cxn>
                    <a:cxn ang="0">
                      <a:pos x="1210" y="1780"/>
                    </a:cxn>
                    <a:cxn ang="0">
                      <a:pos x="1170" y="1720"/>
                    </a:cxn>
                    <a:cxn ang="0">
                      <a:pos x="1050" y="1520"/>
                    </a:cxn>
                    <a:cxn ang="0">
                      <a:pos x="970" y="1390"/>
                    </a:cxn>
                    <a:cxn ang="0">
                      <a:pos x="930" y="1360"/>
                    </a:cxn>
                    <a:cxn ang="0">
                      <a:pos x="830" y="1230"/>
                    </a:cxn>
                    <a:cxn ang="0">
                      <a:pos x="780" y="1170"/>
                    </a:cxn>
                    <a:cxn ang="0">
                      <a:pos x="620" y="960"/>
                    </a:cxn>
                    <a:cxn ang="0">
                      <a:pos x="550" y="890"/>
                    </a:cxn>
                    <a:cxn ang="0">
                      <a:pos x="420" y="680"/>
                    </a:cxn>
                    <a:cxn ang="0">
                      <a:pos x="350" y="550"/>
                    </a:cxn>
                    <a:cxn ang="0">
                      <a:pos x="280" y="360"/>
                    </a:cxn>
                    <a:cxn ang="0">
                      <a:pos x="260" y="300"/>
                    </a:cxn>
                    <a:cxn ang="0">
                      <a:pos x="150" y="180"/>
                    </a:cxn>
                    <a:cxn ang="0">
                      <a:pos x="100" y="130"/>
                    </a:cxn>
                    <a:cxn ang="0">
                      <a:pos x="40" y="70"/>
                    </a:cxn>
                    <a:cxn ang="0">
                      <a:pos x="0" y="0"/>
                    </a:cxn>
                  </a:cxnLst>
                  <a:rect l="0" t="0" r="r" b="b"/>
                  <a:pathLst>
                    <a:path w="2580" h="3690">
                      <a:moveTo>
                        <a:pt x="2580" y="3690"/>
                      </a:moveTo>
                      <a:cubicBezTo>
                        <a:pt x="2548" y="3658"/>
                        <a:pt x="2537" y="3625"/>
                        <a:pt x="2500" y="3600"/>
                      </a:cubicBezTo>
                      <a:cubicBezTo>
                        <a:pt x="2475" y="3525"/>
                        <a:pt x="2509" y="3618"/>
                        <a:pt x="2470" y="3540"/>
                      </a:cubicBezTo>
                      <a:cubicBezTo>
                        <a:pt x="2454" y="3509"/>
                        <a:pt x="2457" y="3470"/>
                        <a:pt x="2440" y="3440"/>
                      </a:cubicBezTo>
                      <a:cubicBezTo>
                        <a:pt x="2428" y="3419"/>
                        <a:pt x="2420" y="3393"/>
                        <a:pt x="2400" y="3380"/>
                      </a:cubicBezTo>
                      <a:cubicBezTo>
                        <a:pt x="2390" y="3373"/>
                        <a:pt x="2378" y="3369"/>
                        <a:pt x="2370" y="3360"/>
                      </a:cubicBezTo>
                      <a:cubicBezTo>
                        <a:pt x="2323" y="3307"/>
                        <a:pt x="2285" y="3244"/>
                        <a:pt x="2240" y="3190"/>
                      </a:cubicBezTo>
                      <a:cubicBezTo>
                        <a:pt x="2211" y="3155"/>
                        <a:pt x="2201" y="3108"/>
                        <a:pt x="2180" y="3070"/>
                      </a:cubicBezTo>
                      <a:cubicBezTo>
                        <a:pt x="2168" y="3049"/>
                        <a:pt x="2157" y="3027"/>
                        <a:pt x="2140" y="3010"/>
                      </a:cubicBezTo>
                      <a:cubicBezTo>
                        <a:pt x="2120" y="2990"/>
                        <a:pt x="2096" y="2974"/>
                        <a:pt x="2080" y="2950"/>
                      </a:cubicBezTo>
                      <a:cubicBezTo>
                        <a:pt x="2037" y="2886"/>
                        <a:pt x="1994" y="2823"/>
                        <a:pt x="1950" y="2760"/>
                      </a:cubicBezTo>
                      <a:cubicBezTo>
                        <a:pt x="1936" y="2740"/>
                        <a:pt x="1927" y="2717"/>
                        <a:pt x="1910" y="2700"/>
                      </a:cubicBezTo>
                      <a:cubicBezTo>
                        <a:pt x="1840" y="2630"/>
                        <a:pt x="1790" y="2540"/>
                        <a:pt x="1720" y="2470"/>
                      </a:cubicBezTo>
                      <a:cubicBezTo>
                        <a:pt x="1705" y="2455"/>
                        <a:pt x="1686" y="2444"/>
                        <a:pt x="1670" y="2430"/>
                      </a:cubicBezTo>
                      <a:cubicBezTo>
                        <a:pt x="1611" y="2378"/>
                        <a:pt x="1646" y="2401"/>
                        <a:pt x="1590" y="2340"/>
                      </a:cubicBezTo>
                      <a:cubicBezTo>
                        <a:pt x="1539" y="2283"/>
                        <a:pt x="1495" y="2240"/>
                        <a:pt x="1450" y="2180"/>
                      </a:cubicBezTo>
                      <a:cubicBezTo>
                        <a:pt x="1429" y="2116"/>
                        <a:pt x="1457" y="2186"/>
                        <a:pt x="1410" y="2120"/>
                      </a:cubicBezTo>
                      <a:cubicBezTo>
                        <a:pt x="1386" y="2087"/>
                        <a:pt x="1374" y="2043"/>
                        <a:pt x="1350" y="2010"/>
                      </a:cubicBezTo>
                      <a:cubicBezTo>
                        <a:pt x="1319" y="1966"/>
                        <a:pt x="1282" y="1931"/>
                        <a:pt x="1260" y="1880"/>
                      </a:cubicBezTo>
                      <a:cubicBezTo>
                        <a:pt x="1245" y="1846"/>
                        <a:pt x="1230" y="1813"/>
                        <a:pt x="1210" y="1780"/>
                      </a:cubicBezTo>
                      <a:cubicBezTo>
                        <a:pt x="1198" y="1759"/>
                        <a:pt x="1170" y="1720"/>
                        <a:pt x="1170" y="1720"/>
                      </a:cubicBezTo>
                      <a:cubicBezTo>
                        <a:pt x="1151" y="1645"/>
                        <a:pt x="1093" y="1584"/>
                        <a:pt x="1050" y="1520"/>
                      </a:cubicBezTo>
                      <a:cubicBezTo>
                        <a:pt x="1026" y="1484"/>
                        <a:pt x="1004" y="1416"/>
                        <a:pt x="970" y="1390"/>
                      </a:cubicBezTo>
                      <a:cubicBezTo>
                        <a:pt x="957" y="1380"/>
                        <a:pt x="942" y="1372"/>
                        <a:pt x="930" y="1360"/>
                      </a:cubicBezTo>
                      <a:cubicBezTo>
                        <a:pt x="889" y="1319"/>
                        <a:pt x="879" y="1263"/>
                        <a:pt x="830" y="1230"/>
                      </a:cubicBezTo>
                      <a:cubicBezTo>
                        <a:pt x="759" y="1123"/>
                        <a:pt x="870" y="1285"/>
                        <a:pt x="780" y="1170"/>
                      </a:cubicBezTo>
                      <a:cubicBezTo>
                        <a:pt x="725" y="1099"/>
                        <a:pt x="681" y="1027"/>
                        <a:pt x="620" y="960"/>
                      </a:cubicBezTo>
                      <a:cubicBezTo>
                        <a:pt x="598" y="936"/>
                        <a:pt x="568" y="917"/>
                        <a:pt x="550" y="890"/>
                      </a:cubicBezTo>
                      <a:cubicBezTo>
                        <a:pt x="504" y="821"/>
                        <a:pt x="466" y="749"/>
                        <a:pt x="420" y="680"/>
                      </a:cubicBezTo>
                      <a:cubicBezTo>
                        <a:pt x="392" y="638"/>
                        <a:pt x="377" y="591"/>
                        <a:pt x="350" y="550"/>
                      </a:cubicBezTo>
                      <a:cubicBezTo>
                        <a:pt x="336" y="481"/>
                        <a:pt x="308" y="423"/>
                        <a:pt x="280" y="360"/>
                      </a:cubicBezTo>
                      <a:cubicBezTo>
                        <a:pt x="271" y="341"/>
                        <a:pt x="275" y="315"/>
                        <a:pt x="260" y="300"/>
                      </a:cubicBezTo>
                      <a:cubicBezTo>
                        <a:pt x="220" y="260"/>
                        <a:pt x="197" y="211"/>
                        <a:pt x="150" y="180"/>
                      </a:cubicBezTo>
                      <a:cubicBezTo>
                        <a:pt x="109" y="118"/>
                        <a:pt x="155" y="178"/>
                        <a:pt x="100" y="130"/>
                      </a:cubicBezTo>
                      <a:cubicBezTo>
                        <a:pt x="79" y="111"/>
                        <a:pt x="40" y="70"/>
                        <a:pt x="40" y="70"/>
                      </a:cubicBezTo>
                      <a:cubicBezTo>
                        <a:pt x="31" y="42"/>
                        <a:pt x="21" y="21"/>
                        <a:pt x="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6" name="Freeform 56"/>
                <p:cNvSpPr>
                  <a:spLocks noChangeAspect="1"/>
                </p:cNvSpPr>
                <p:nvPr/>
              </p:nvSpPr>
              <p:spPr bwMode="auto">
                <a:xfrm>
                  <a:off x="6360" y="5860"/>
                  <a:ext cx="80" cy="440"/>
                </a:xfrm>
                <a:custGeom>
                  <a:avLst/>
                  <a:gdLst/>
                  <a:ahLst/>
                  <a:cxnLst>
                    <a:cxn ang="0">
                      <a:pos x="30" y="0"/>
                    </a:cxn>
                    <a:cxn ang="0">
                      <a:pos x="60" y="100"/>
                    </a:cxn>
                    <a:cxn ang="0">
                      <a:pos x="70" y="130"/>
                    </a:cxn>
                    <a:cxn ang="0">
                      <a:pos x="80" y="160"/>
                    </a:cxn>
                    <a:cxn ang="0">
                      <a:pos x="70" y="300"/>
                    </a:cxn>
                    <a:cxn ang="0">
                      <a:pos x="0" y="440"/>
                    </a:cxn>
                  </a:cxnLst>
                  <a:rect l="0" t="0" r="r" b="b"/>
                  <a:pathLst>
                    <a:path w="80" h="440">
                      <a:moveTo>
                        <a:pt x="30" y="0"/>
                      </a:moveTo>
                      <a:cubicBezTo>
                        <a:pt x="45" y="60"/>
                        <a:pt x="36" y="27"/>
                        <a:pt x="60" y="100"/>
                      </a:cubicBezTo>
                      <a:cubicBezTo>
                        <a:pt x="63" y="110"/>
                        <a:pt x="67" y="120"/>
                        <a:pt x="70" y="130"/>
                      </a:cubicBezTo>
                      <a:cubicBezTo>
                        <a:pt x="73" y="140"/>
                        <a:pt x="80" y="160"/>
                        <a:pt x="80" y="160"/>
                      </a:cubicBezTo>
                      <a:cubicBezTo>
                        <a:pt x="77" y="207"/>
                        <a:pt x="75" y="254"/>
                        <a:pt x="70" y="300"/>
                      </a:cubicBezTo>
                      <a:cubicBezTo>
                        <a:pt x="67" y="325"/>
                        <a:pt x="18" y="404"/>
                        <a:pt x="0" y="4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2800"/>
                </a:p>
              </p:txBody>
            </p:sp>
          </p:grpSp>
        </p:grpSp>
        <p:sp>
          <p:nvSpPr>
            <p:cNvPr id="87097" name="Rectangle 57"/>
            <p:cNvSpPr>
              <a:spLocks noChangeArrowheads="1"/>
            </p:cNvSpPr>
            <p:nvPr/>
          </p:nvSpPr>
          <p:spPr bwMode="auto">
            <a:xfrm>
              <a:off x="2517" y="1800"/>
              <a:ext cx="5220" cy="32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2800"/>
            </a:p>
          </p:txBody>
        </p:sp>
        <p:sp>
          <p:nvSpPr>
            <p:cNvPr id="87098" name="Text Box 58"/>
            <p:cNvSpPr txBox="1">
              <a:spLocks noChangeArrowheads="1"/>
            </p:cNvSpPr>
            <p:nvPr/>
          </p:nvSpPr>
          <p:spPr bwMode="auto">
            <a:xfrm>
              <a:off x="4497" y="4500"/>
              <a:ext cx="542" cy="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smtClean="0">
                  <a:ln>
                    <a:noFill/>
                  </a:ln>
                  <a:solidFill>
                    <a:schemeClr val="tx1"/>
                  </a:solidFill>
                  <a:effectLst/>
                  <a:cs typeface="Arial" pitchFamily="34" charset="0"/>
                </a:rPr>
                <a:t>Α</a:t>
              </a:r>
              <a:endParaRPr kumimoji="0" lang="el-GR" sz="2800" b="0" i="0" u="none" strike="noStrike" cap="none" normalizeH="0" baseline="0" dirty="0" smtClean="0">
                <a:ln>
                  <a:noFill/>
                </a:ln>
                <a:solidFill>
                  <a:schemeClr val="tx1"/>
                </a:solidFill>
                <a:effectLst/>
                <a:cs typeface="Arial" pitchFamily="34" charset="0"/>
              </a:endParaRPr>
            </a:p>
          </p:txBody>
        </p:sp>
        <p:sp>
          <p:nvSpPr>
            <p:cNvPr id="87099" name="Text Box 59"/>
            <p:cNvSpPr txBox="1">
              <a:spLocks noChangeArrowheads="1"/>
            </p:cNvSpPr>
            <p:nvPr/>
          </p:nvSpPr>
          <p:spPr bwMode="auto">
            <a:xfrm>
              <a:off x="6477" y="45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smtClean="0">
                  <a:ln>
                    <a:noFill/>
                  </a:ln>
                  <a:solidFill>
                    <a:schemeClr val="tx1"/>
                  </a:solidFill>
                  <a:effectLst/>
                  <a:cs typeface="Arial" pitchFamily="34" charset="0"/>
                </a:rPr>
                <a:t>Β</a:t>
              </a:r>
              <a:endParaRPr kumimoji="0" lang="el-GR" sz="2800" b="0" i="0" u="none" strike="noStrike" cap="none" normalizeH="0" baseline="0" smtClean="0">
                <a:ln>
                  <a:noFill/>
                </a:ln>
                <a:solidFill>
                  <a:schemeClr val="tx1"/>
                </a:solidFill>
                <a:effectLst/>
                <a:cs typeface="Arial" pitchFamily="34" charset="0"/>
              </a:endParaRPr>
            </a:p>
          </p:txBody>
        </p:sp>
      </p:grpSp>
      <p:sp>
        <p:nvSpPr>
          <p:cNvPr id="87100" name="Rectangle 60"/>
          <p:cNvSpPr>
            <a:spLocks noChangeArrowheads="1"/>
          </p:cNvSpPr>
          <p:nvPr/>
        </p:nvSpPr>
        <p:spPr bwMode="auto">
          <a:xfrm>
            <a:off x="641443" y="6150114"/>
            <a:ext cx="390780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Λοξά πλανίσματα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(Α: ολικό, Β: μερικό</a:t>
            </a:r>
            <a:r>
              <a:rPr kumimoji="0" lang="el-GR" sz="2000" b="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u="none" strike="noStrike" cap="none" normalizeH="0" baseline="0" dirty="0" smtClean="0">
              <a:ln>
                <a:noFill/>
              </a:ln>
              <a:solidFill>
                <a:schemeClr val="tx1"/>
              </a:solidFill>
              <a:effectLst/>
              <a:cs typeface="Arial" pitchFamily="34" charset="0"/>
            </a:endParaRPr>
          </a:p>
        </p:txBody>
      </p:sp>
      <p:sp>
        <p:nvSpPr>
          <p:cNvPr id="65" name="64 - Ορθογώνιο"/>
          <p:cNvSpPr/>
          <p:nvPr/>
        </p:nvSpPr>
        <p:spPr>
          <a:xfrm>
            <a:off x="745273" y="5713912"/>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pic>
        <p:nvPicPr>
          <p:cNvPr id="87101" name="Picture 61" descr="MVC-038F"/>
          <p:cNvPicPr>
            <a:picLocks noChangeAspect="1" noChangeArrowheads="1"/>
          </p:cNvPicPr>
          <p:nvPr/>
        </p:nvPicPr>
        <p:blipFill>
          <a:blip r:embed="rId3" cstate="print"/>
          <a:srcRect/>
          <a:stretch>
            <a:fillRect/>
          </a:stretch>
        </p:blipFill>
        <p:spPr bwMode="auto">
          <a:xfrm>
            <a:off x="4558353" y="3398293"/>
            <a:ext cx="3098800" cy="2327275"/>
          </a:xfrm>
          <a:prstGeom prst="rect">
            <a:avLst/>
          </a:prstGeom>
          <a:noFill/>
          <a:ln w="9525">
            <a:solidFill>
              <a:schemeClr val="tx1"/>
            </a:solidFill>
            <a:miter lim="800000"/>
            <a:headEnd/>
            <a:tailEnd/>
          </a:ln>
        </p:spPr>
      </p:pic>
      <p:pic>
        <p:nvPicPr>
          <p:cNvPr id="87102" name="Picture 62" descr="MVC-039F"/>
          <p:cNvPicPr>
            <a:picLocks noChangeAspect="1" noChangeArrowheads="1"/>
          </p:cNvPicPr>
          <p:nvPr/>
        </p:nvPicPr>
        <p:blipFill>
          <a:blip r:embed="rId4" cstate="print"/>
          <a:srcRect/>
          <a:stretch>
            <a:fillRect/>
          </a:stretch>
        </p:blipFill>
        <p:spPr bwMode="auto">
          <a:xfrm>
            <a:off x="7902054" y="3398292"/>
            <a:ext cx="3098800" cy="2327275"/>
          </a:xfrm>
          <a:prstGeom prst="rect">
            <a:avLst/>
          </a:prstGeom>
          <a:noFill/>
          <a:ln w="9525">
            <a:solidFill>
              <a:schemeClr val="tx1"/>
            </a:solidFill>
            <a:miter lim="800000"/>
            <a:headEnd/>
            <a:tailEnd/>
          </a:ln>
        </p:spPr>
      </p:pic>
      <p:sp>
        <p:nvSpPr>
          <p:cNvPr id="87103" name="Rectangle 63"/>
          <p:cNvSpPr>
            <a:spLocks noChangeArrowheads="1"/>
          </p:cNvSpPr>
          <p:nvPr/>
        </p:nvSpPr>
        <p:spPr bwMode="auto">
          <a:xfrm>
            <a:off x="4731225" y="6150114"/>
            <a:ext cx="317082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Οδηγός με κλίση σε πλάνη για λοξά </a:t>
            </a:r>
            <a:r>
              <a:rPr kumimoji="0" lang="el-GR" sz="2000" b="0" u="none" strike="noStrike" cap="none" normalizeH="0" baseline="0" dirty="0" smtClean="0">
                <a:ln>
                  <a:noFill/>
                </a:ln>
                <a:solidFill>
                  <a:schemeClr val="tx1"/>
                </a:solidFill>
                <a:effectLst/>
                <a:ea typeface="Times New Roman" pitchFamily="18" charset="0"/>
                <a:cs typeface="Arial" pitchFamily="34" charset="0"/>
              </a:rPr>
              <a:t>πλανίσματα</a:t>
            </a:r>
            <a:endParaRPr kumimoji="0" lang="el-GR" sz="3200" b="0" u="none" strike="noStrike" cap="none" normalizeH="0" baseline="0" dirty="0" smtClean="0">
              <a:ln>
                <a:noFill/>
              </a:ln>
              <a:solidFill>
                <a:schemeClr val="tx1"/>
              </a:solidFill>
              <a:effectLst/>
              <a:cs typeface="Arial" pitchFamily="34" charset="0"/>
            </a:endParaRPr>
          </a:p>
        </p:txBody>
      </p:sp>
      <p:sp>
        <p:nvSpPr>
          <p:cNvPr id="87104" name="Rectangle 64"/>
          <p:cNvSpPr>
            <a:spLocks noChangeArrowheads="1"/>
          </p:cNvSpPr>
          <p:nvPr/>
        </p:nvSpPr>
        <p:spPr bwMode="auto">
          <a:xfrm>
            <a:off x="8215953" y="6224630"/>
            <a:ext cx="314353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Λοξό </a:t>
            </a:r>
            <a:r>
              <a:rPr kumimoji="0" lang="el-GR" sz="2000" b="0" u="none" strike="noStrike" cap="none" normalizeH="0" baseline="0" dirty="0" smtClean="0">
                <a:ln>
                  <a:noFill/>
                </a:ln>
                <a:solidFill>
                  <a:schemeClr val="tx1"/>
                </a:solidFill>
                <a:effectLst/>
                <a:ea typeface="Times New Roman" pitchFamily="18" charset="0"/>
                <a:cs typeface="Arial" pitchFamily="34" charset="0"/>
              </a:rPr>
              <a:t>πλάνισμα</a:t>
            </a:r>
            <a:endParaRPr kumimoji="0" lang="el-GR" sz="3200" b="0" u="none" strike="noStrike" cap="none" normalizeH="0" baseline="0" dirty="0" smtClean="0">
              <a:ln>
                <a:noFill/>
              </a:ln>
              <a:solidFill>
                <a:schemeClr val="tx1"/>
              </a:solidFill>
              <a:effectLst/>
              <a:cs typeface="Arial" pitchFamily="34" charset="0"/>
            </a:endParaRPr>
          </a:p>
        </p:txBody>
      </p:sp>
      <p:sp>
        <p:nvSpPr>
          <p:cNvPr id="70" name="69 - Ορθογώνιο"/>
          <p:cNvSpPr/>
          <p:nvPr/>
        </p:nvSpPr>
        <p:spPr>
          <a:xfrm>
            <a:off x="4552999" y="5700264"/>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71" name="70 - Ορθογώνιο"/>
          <p:cNvSpPr/>
          <p:nvPr/>
        </p:nvSpPr>
        <p:spPr>
          <a:xfrm>
            <a:off x="7896700" y="572756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4820</TotalTime>
  <Words>3318</Words>
  <Application>Microsoft Office PowerPoint</Application>
  <PresentationFormat>Προσαρμογή</PresentationFormat>
  <Paragraphs>262</Paragraphs>
  <Slides>22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503</cp:revision>
  <dcterms:created xsi:type="dcterms:W3CDTF">2016-11-15T19:58:49Z</dcterms:created>
  <dcterms:modified xsi:type="dcterms:W3CDTF">2017-01-30T20:37:56Z</dcterms:modified>
</cp:coreProperties>
</file>