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4"/>
  </p:notesMasterIdLst>
  <p:sldIdLst>
    <p:sldId id="259" r:id="rId2"/>
    <p:sldId id="269" r:id="rId3"/>
    <p:sldId id="268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</p:sldIdLst>
  <p:sldSz cx="9144000" cy="6858000" type="screen4x3"/>
  <p:notesSz cx="6858000" cy="9144000"/>
  <p:defaultTextStyle>
    <a:defPPr>
      <a:defRPr lang="de-DE"/>
    </a:defPPr>
    <a:lvl1pPr marL="0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69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03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38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72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07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41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76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ina" initials="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4A4A"/>
    <a:srgbClr val="C20028"/>
    <a:srgbClr val="CAD2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127" autoAdjust="0"/>
  </p:normalViewPr>
  <p:slideViewPr>
    <p:cSldViewPr snapToGrid="0" showGuides="1">
      <p:cViewPr>
        <p:scale>
          <a:sx n="77" d="100"/>
          <a:sy n="77" d="100"/>
        </p:scale>
        <p:origin x="-1968" y="-8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4-11-11T08:09:01.781" idx="1">
    <p:pos x="732" y="717"/>
    <p:text>This headline is still in German!!!!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9E5059-B19B-4344-A886-856AC08267D7}" type="datetimeFigureOut">
              <a:rPr lang="de-DE" smtClean="0"/>
              <a:pPr/>
              <a:t>13.01.2015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65BBA-042E-4D90-BED4-743D5F106DBD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5497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9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03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38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72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07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41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76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feld 15"/>
          <p:cNvSpPr txBox="1"/>
          <p:nvPr userDrawn="1"/>
        </p:nvSpPr>
        <p:spPr>
          <a:xfrm>
            <a:off x="949648" y="535329"/>
            <a:ext cx="7236804" cy="374487"/>
          </a:xfrm>
          <a:prstGeom prst="rect">
            <a:avLst/>
          </a:prstGeom>
          <a:noFill/>
        </p:spPr>
        <p:txBody>
          <a:bodyPr wrap="square" lIns="91427" tIns="45714" rIns="91427" bIns="45714" rtlCol="0">
            <a:spAutoFit/>
          </a:bodyPr>
          <a:lstStyle/>
          <a:p>
            <a:pPr algn="ctr"/>
            <a:r>
              <a:rPr lang="de-DE" b="1" dirty="0" err="1">
                <a:solidFill>
                  <a:srgbClr val="CAD229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de-DE" b="1" dirty="0" err="1" smtClean="0">
                <a:solidFill>
                  <a:srgbClr val="CAD229"/>
                </a:solidFill>
                <a:latin typeface="Arial" pitchFamily="34" charset="0"/>
                <a:cs typeface="Arial" pitchFamily="34" charset="0"/>
              </a:rPr>
              <a:t>ascil</a:t>
            </a:r>
            <a:r>
              <a:rPr lang="de-DE" b="1" dirty="0" smtClean="0">
                <a:solidFill>
                  <a:srgbClr val="CAD229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de-DE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solidFill>
                  <a:srgbClr val="4A4A4A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de-DE" b="1" dirty="0" err="1" smtClean="0">
                <a:solidFill>
                  <a:srgbClr val="4A4A4A"/>
                </a:solidFill>
                <a:latin typeface="Arial" pitchFamily="34" charset="0"/>
                <a:cs typeface="Arial" pitchFamily="34" charset="0"/>
              </a:rPr>
              <a:t>athematics</a:t>
            </a:r>
            <a:r>
              <a:rPr lang="de-DE" b="1" dirty="0" smtClean="0">
                <a:solidFill>
                  <a:srgbClr val="4A4A4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 smtClean="0">
                <a:solidFill>
                  <a:srgbClr val="4A4A4A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de-DE" b="1" dirty="0" smtClean="0">
                <a:solidFill>
                  <a:srgbClr val="4A4A4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 smtClean="0">
                <a:solidFill>
                  <a:srgbClr val="4A4A4A"/>
                </a:solidFill>
                <a:latin typeface="Arial" pitchFamily="34" charset="0"/>
                <a:cs typeface="Arial" pitchFamily="34" charset="0"/>
              </a:rPr>
              <a:t>science</a:t>
            </a:r>
            <a:r>
              <a:rPr lang="de-DE" b="1" dirty="0" smtClean="0">
                <a:solidFill>
                  <a:srgbClr val="4A4A4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 smtClean="0">
                <a:solidFill>
                  <a:srgbClr val="4A4A4A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de-DE" b="1" dirty="0" smtClean="0">
                <a:solidFill>
                  <a:srgbClr val="4A4A4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 smtClean="0">
                <a:solidFill>
                  <a:srgbClr val="4A4A4A"/>
                </a:solidFill>
                <a:latin typeface="Arial" pitchFamily="34" charset="0"/>
                <a:cs typeface="Arial" pitchFamily="34" charset="0"/>
              </a:rPr>
              <a:t>life</a:t>
            </a:r>
            <a:endParaRPr lang="de-DE" b="1" dirty="0">
              <a:solidFill>
                <a:srgbClr val="4A4A4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platzhalter 35"/>
          <p:cNvSpPr>
            <a:spLocks noGrp="1"/>
          </p:cNvSpPr>
          <p:nvPr>
            <p:ph type="body" sz="quarter" idx="12"/>
          </p:nvPr>
        </p:nvSpPr>
        <p:spPr>
          <a:xfrm>
            <a:off x="1705923" y="3539309"/>
            <a:ext cx="5724525" cy="3238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aseline="0">
                <a:solidFill>
                  <a:srgbClr val="4A4A4A"/>
                </a:solidFill>
                <a:latin typeface="Arial" pitchFamily="34" charset="0"/>
                <a:cs typeface="Arial" pitchFamily="34" charset="0"/>
              </a:defRPr>
            </a:lvl1pPr>
            <a:lvl3pPr marL="914269" indent="0">
              <a:buNone/>
              <a:defRPr/>
            </a:lvl3pPr>
          </a:lstStyle>
          <a:p>
            <a:pPr lvl="0"/>
            <a:endParaRPr lang="de-DE" dirty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>
          <a:xfrm>
            <a:off x="949648" y="2757358"/>
            <a:ext cx="7236804" cy="647700"/>
          </a:xfrm>
        </p:spPr>
        <p:txBody>
          <a:bodyPr>
            <a:normAutofit/>
          </a:bodyPr>
          <a:lstStyle>
            <a:lvl1pPr marL="0" indent="0" algn="ctr">
              <a:buNone/>
              <a:defRPr sz="2800" b="1" cap="all" baseline="0">
                <a:solidFill>
                  <a:srgbClr val="4A4A4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endParaRPr lang="de-DE" dirty="0"/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930" y="5853653"/>
            <a:ext cx="1127760" cy="576072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6686" y="5864326"/>
            <a:ext cx="850354" cy="57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917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/>
          <p:cNvSpPr txBox="1"/>
          <p:nvPr userDrawn="1"/>
        </p:nvSpPr>
        <p:spPr>
          <a:xfrm>
            <a:off x="6566841" y="6243660"/>
            <a:ext cx="22322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000" dirty="0" smtClean="0">
                <a:solidFill>
                  <a:srgbClr val="4A4A4A"/>
                </a:solidFill>
                <a:latin typeface="Arial" pitchFamily="34" charset="0"/>
                <a:cs typeface="Arial" pitchFamily="34" charset="0"/>
              </a:rPr>
              <a:t>www.mascil-project.eu</a:t>
            </a:r>
            <a:endParaRPr lang="de-DE" sz="1000" dirty="0">
              <a:solidFill>
                <a:srgbClr val="4A4A4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4232" y="1077902"/>
            <a:ext cx="7200000" cy="46022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400" b="1" cap="all" baseline="0">
                <a:solidFill>
                  <a:srgbClr val="4A4A4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 smtClean="0"/>
              <a:t>TOPIC OF THE SLIDE</a:t>
            </a:r>
            <a:endParaRPr lang="de-DE" dirty="0"/>
          </a:p>
        </p:txBody>
      </p:sp>
      <p:sp>
        <p:nvSpPr>
          <p:cNvPr id="30" name="Titel 29"/>
          <p:cNvSpPr>
            <a:spLocks noGrp="1"/>
          </p:cNvSpPr>
          <p:nvPr>
            <p:ph type="title" hasCustomPrompt="1"/>
          </p:nvPr>
        </p:nvSpPr>
        <p:spPr>
          <a:xfrm>
            <a:off x="339831" y="408534"/>
            <a:ext cx="6480000" cy="213507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1800" b="1" cap="all" baseline="0">
                <a:solidFill>
                  <a:srgbClr val="C20028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 smtClean="0"/>
              <a:t>THIS IS SPACE FOR YOUR TITLE</a:t>
            </a:r>
            <a:endParaRPr lang="de-DE" dirty="0"/>
          </a:p>
        </p:txBody>
      </p:sp>
      <p:sp>
        <p:nvSpPr>
          <p:cNvPr id="36" name="Textplatzhalter 35"/>
          <p:cNvSpPr>
            <a:spLocks noGrp="1"/>
          </p:cNvSpPr>
          <p:nvPr>
            <p:ph type="body" sz="quarter" idx="15" hasCustomPrompt="1"/>
          </p:nvPr>
        </p:nvSpPr>
        <p:spPr>
          <a:xfrm>
            <a:off x="309140" y="2041760"/>
            <a:ext cx="8402860" cy="395884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Arial" pitchFamily="34" charset="0"/>
              <a:buChar char="•"/>
              <a:defRPr sz="2400" baseline="0">
                <a:solidFill>
                  <a:srgbClr val="4A4A4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 err="1" smtClean="0"/>
              <a:t>Here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put</a:t>
            </a:r>
            <a:r>
              <a:rPr lang="de-DE" dirty="0" smtClean="0"/>
              <a:t> in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text</a:t>
            </a:r>
            <a:r>
              <a:rPr lang="de-DE" dirty="0" smtClean="0"/>
              <a:t> ….</a:t>
            </a:r>
            <a:endParaRPr lang="de-DE" dirty="0"/>
          </a:p>
        </p:txBody>
      </p:sp>
      <p:cxnSp>
        <p:nvCxnSpPr>
          <p:cNvPr id="13" name="Gerade Verbindung 12"/>
          <p:cNvCxnSpPr/>
          <p:nvPr userDrawn="1"/>
        </p:nvCxnSpPr>
        <p:spPr>
          <a:xfrm>
            <a:off x="432000" y="6199453"/>
            <a:ext cx="8280000" cy="821"/>
          </a:xfrm>
          <a:prstGeom prst="line">
            <a:avLst/>
          </a:prstGeom>
          <a:ln w="25400">
            <a:solidFill>
              <a:srgbClr val="4A4A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Datumsplatzhalter 3"/>
          <p:cNvSpPr txBox="1">
            <a:spLocks/>
          </p:cNvSpPr>
          <p:nvPr userDrawn="1"/>
        </p:nvSpPr>
        <p:spPr>
          <a:xfrm>
            <a:off x="340917" y="6182837"/>
            <a:ext cx="87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269" rtl="0" eaLnBrk="1" latinLnBrk="0" hangingPunct="1">
              <a:defRPr sz="1000" kern="1200">
                <a:solidFill>
                  <a:srgbClr val="4A4A4A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134" algn="l" defTabSz="91426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69" algn="l" defTabSz="91426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03" algn="l" defTabSz="91426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38" algn="l" defTabSz="91426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72" algn="l" defTabSz="91426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07" algn="l" defTabSz="91426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41" algn="l" defTabSz="91426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076" algn="l" defTabSz="91426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D84921F-185D-4896-932F-30D5AE03466F}" type="datetimeFigureOut">
              <a:rPr lang="de-DE" smtClean="0">
                <a:solidFill>
                  <a:srgbClr val="4A4A4A"/>
                </a:solidFill>
              </a:rPr>
              <a:pPr/>
              <a:t>13.01.2015</a:t>
            </a:fld>
            <a:endParaRPr lang="de-DE" dirty="0">
              <a:solidFill>
                <a:srgbClr val="4A4A4A"/>
              </a:solidFill>
            </a:endParaRPr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3054" y="423399"/>
            <a:ext cx="803429" cy="410400"/>
          </a:xfrm>
          <a:prstGeom prst="rect">
            <a:avLst/>
          </a:prstGeom>
        </p:spPr>
      </p:pic>
      <p:sp>
        <p:nvSpPr>
          <p:cNvPr id="9" name="Textfeld 2"/>
          <p:cNvSpPr txBox="1">
            <a:spLocks noChangeArrowheads="1"/>
          </p:cNvSpPr>
          <p:nvPr userDrawn="1"/>
        </p:nvSpPr>
        <p:spPr bwMode="auto">
          <a:xfrm>
            <a:off x="3825563" y="6264698"/>
            <a:ext cx="1492874" cy="3338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de-DE" sz="1000" dirty="0" smtClean="0">
                <a:solidFill>
                  <a:srgbClr val="5F5F5F"/>
                </a:solidFill>
                <a:effectLst/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Fotos</a:t>
            </a:r>
            <a:r>
              <a:rPr lang="de-DE" sz="1000" dirty="0">
                <a:solidFill>
                  <a:srgbClr val="5F5F5F"/>
                </a:solidFill>
                <a:effectLst/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: SSS Siedle</a:t>
            </a:r>
            <a:endParaRPr lang="en-GB" sz="1000" dirty="0">
              <a:solidFill>
                <a:srgbClr val="5F5F5F"/>
              </a:solidFill>
              <a:effectLst/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196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4921F-185D-4896-932F-30D5AE03466F}" type="datetimeFigureOut">
              <a:rPr lang="de-DE" smtClean="0"/>
              <a:pPr/>
              <a:t>13.01.2015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B1E49-8C50-4D5F-A4FB-A68068AE74AC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8610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244" b="16916"/>
          <a:stretch/>
        </p:blipFill>
        <p:spPr>
          <a:xfrm>
            <a:off x="5870270" y="1088599"/>
            <a:ext cx="3273730" cy="2064503"/>
          </a:xfrm>
          <a:prstGeom prst="rect">
            <a:avLst/>
          </a:prstGeom>
        </p:spPr>
      </p:pic>
      <p:sp>
        <p:nvSpPr>
          <p:cNvPr id="2" name="Textplatzhalter 1"/>
          <p:cNvSpPr>
            <a:spLocks noGrp="1"/>
          </p:cNvSpPr>
          <p:nvPr>
            <p:ph type="body" sz="quarter" idx="12"/>
          </p:nvPr>
        </p:nvSpPr>
        <p:spPr>
          <a:xfrm>
            <a:off x="1705923" y="3539309"/>
            <a:ext cx="5724525" cy="1253408"/>
          </a:xfrm>
        </p:spPr>
        <p:txBody>
          <a:bodyPr>
            <a:normAutofit/>
          </a:bodyPr>
          <a:lstStyle/>
          <a:p>
            <a:r>
              <a:rPr lang="de-DE" dirty="0" err="1" smtClean="0"/>
              <a:t>Mascil</a:t>
            </a:r>
            <a:r>
              <a:rPr lang="de-DE" dirty="0" smtClean="0"/>
              <a:t> </a:t>
            </a:r>
            <a:r>
              <a:rPr lang="de-DE" dirty="0" err="1" smtClean="0"/>
              <a:t>team</a:t>
            </a:r>
            <a:r>
              <a:rPr lang="de-DE" dirty="0" smtClean="0"/>
              <a:t> Freiburg </a:t>
            </a:r>
            <a:br>
              <a:rPr lang="de-DE" dirty="0" smtClean="0"/>
            </a:br>
            <a:r>
              <a:rPr lang="de-DE" dirty="0" smtClean="0"/>
              <a:t>in </a:t>
            </a:r>
            <a:r>
              <a:rPr lang="de-DE" dirty="0" err="1" smtClean="0"/>
              <a:t>cooperation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Siedle </a:t>
            </a:r>
            <a:r>
              <a:rPr lang="de-DE" dirty="0" err="1" smtClean="0"/>
              <a:t>company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e-DE" dirty="0" err="1" smtClean="0"/>
              <a:t>Procedure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Producing</a:t>
            </a:r>
            <a:r>
              <a:rPr lang="de-DE" dirty="0" smtClean="0"/>
              <a:t> a Pipe </a:t>
            </a:r>
            <a:r>
              <a:rPr lang="de-DE" dirty="0" err="1" smtClean="0"/>
              <a:t>Clamp</a:t>
            </a:r>
            <a:endParaRPr lang="de-DE" dirty="0"/>
          </a:p>
        </p:txBody>
      </p:sp>
      <p:pic>
        <p:nvPicPr>
          <p:cNvPr id="5" name="Picture 2" descr=" 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1300" y="4189379"/>
            <a:ext cx="1333500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feld 2"/>
          <p:cNvSpPr txBox="1">
            <a:spLocks noChangeArrowheads="1"/>
          </p:cNvSpPr>
          <p:nvPr/>
        </p:nvSpPr>
        <p:spPr bwMode="auto">
          <a:xfrm>
            <a:off x="3818522" y="4900339"/>
            <a:ext cx="1492874" cy="3338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de-DE" sz="1200">
                <a:solidFill>
                  <a:srgbClr val="5F5F5F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F</a:t>
            </a:r>
            <a:r>
              <a:rPr lang="de-DE" sz="1200" smtClean="0">
                <a:solidFill>
                  <a:srgbClr val="5F5F5F"/>
                </a:solidFill>
                <a:effectLst/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otos</a:t>
            </a:r>
            <a:r>
              <a:rPr lang="de-DE" sz="1200" dirty="0">
                <a:solidFill>
                  <a:srgbClr val="5F5F5F"/>
                </a:solidFill>
                <a:effectLst/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: SSS Siedle</a:t>
            </a:r>
            <a:endParaRPr lang="en-GB" sz="1200" dirty="0">
              <a:solidFill>
                <a:srgbClr val="5F5F5F"/>
              </a:solidFill>
              <a:effectLst/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8" name="Rektangel 7"/>
          <p:cNvSpPr/>
          <p:nvPr/>
        </p:nvSpPr>
        <p:spPr>
          <a:xfrm>
            <a:off x="1460325" y="5899833"/>
            <a:ext cx="6215449" cy="530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i="1" dirty="0" smtClean="0"/>
              <a:t>CC </a:t>
            </a:r>
            <a:r>
              <a:rPr lang="en-US" sz="1050" i="1" dirty="0"/>
              <a:t>BY-SA </a:t>
            </a:r>
            <a:r>
              <a:rPr lang="en-US" sz="1050" i="1" dirty="0" err="1"/>
              <a:t>mascil</a:t>
            </a:r>
            <a:r>
              <a:rPr lang="en-US" sz="1050" i="1" dirty="0"/>
              <a:t> consortium 2014</a:t>
            </a:r>
          </a:p>
          <a:p>
            <a:pPr algn="ctr"/>
            <a:r>
              <a:rPr lang="en-US" sz="900" dirty="0"/>
              <a:t>The </a:t>
            </a:r>
            <a:r>
              <a:rPr lang="en-US" sz="900" i="1" dirty="0" err="1"/>
              <a:t>mascil</a:t>
            </a:r>
            <a:r>
              <a:rPr lang="en-US" sz="900" dirty="0"/>
              <a:t> project has received funding from the European Union’s Seventh Framework </a:t>
            </a:r>
            <a:r>
              <a:rPr lang="en-US" sz="900" dirty="0" err="1"/>
              <a:t>Programme</a:t>
            </a:r>
            <a:r>
              <a:rPr lang="en-US" sz="900" dirty="0"/>
              <a:t> for research, </a:t>
            </a:r>
            <a:r>
              <a:rPr lang="en-US" sz="900" dirty="0" smtClean="0"/>
              <a:t>technological development and </a:t>
            </a:r>
            <a:r>
              <a:rPr lang="en-US" sz="900" dirty="0"/>
              <a:t>demonstration under grant agreement no 320 693</a:t>
            </a:r>
            <a:endParaRPr lang="nb-NO" sz="900" dirty="0"/>
          </a:p>
        </p:txBody>
      </p:sp>
    </p:spTree>
    <p:extLst>
      <p:ext uri="{BB962C8B-B14F-4D97-AF65-F5344CB8AC3E}">
        <p14:creationId xmlns:p14="http://schemas.microsoft.com/office/powerpoint/2010/main" val="206991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6"/>
          </p:nvPr>
        </p:nvSpPr>
        <p:spPr>
          <a:xfrm>
            <a:off x="334231" y="1077902"/>
            <a:ext cx="8589051" cy="498650"/>
          </a:xfrm>
        </p:spPr>
        <p:txBody>
          <a:bodyPr/>
          <a:lstStyle/>
          <a:p>
            <a:r>
              <a:rPr lang="en-GB" dirty="0" smtClean="0"/>
              <a:t>3</a:t>
            </a:r>
            <a:r>
              <a:rPr lang="en-GB" dirty="0"/>
              <a:t>. Bend the tabs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Procedure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Producing</a:t>
            </a:r>
            <a:r>
              <a:rPr lang="de-DE" dirty="0"/>
              <a:t> a </a:t>
            </a:r>
            <a:r>
              <a:rPr lang="de-DE" dirty="0" err="1"/>
              <a:t>pipe</a:t>
            </a:r>
            <a:r>
              <a:rPr lang="de-DE" dirty="0"/>
              <a:t> </a:t>
            </a:r>
            <a:r>
              <a:rPr lang="de-DE" dirty="0" err="1"/>
              <a:t>clamp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6258910" y="1737205"/>
            <a:ext cx="2453090" cy="42634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As you can see in </a:t>
            </a:r>
            <a:r>
              <a:rPr lang="en-US" dirty="0" smtClean="0"/>
              <a:t>the photo, </a:t>
            </a:r>
            <a:r>
              <a:rPr lang="en-US" dirty="0"/>
              <a:t>you will also need the </a:t>
            </a:r>
            <a:r>
              <a:rPr lang="en-US" dirty="0">
                <a:solidFill>
                  <a:srgbClr val="FF0000"/>
                </a:solidFill>
              </a:rPr>
              <a:t>bending cylinder</a:t>
            </a:r>
            <a:r>
              <a:rPr lang="de-DE" dirty="0" smtClean="0"/>
              <a:t>.  </a:t>
            </a:r>
            <a:endParaRPr lang="de-DE" dirty="0"/>
          </a:p>
        </p:txBody>
      </p:sp>
      <p:pic>
        <p:nvPicPr>
          <p:cNvPr id="6" name="Grafik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888" y="1737205"/>
            <a:ext cx="5646494" cy="4253692"/>
          </a:xfrm>
          <a:prstGeom prst="rect">
            <a:avLst/>
          </a:prstGeom>
          <a:noFill/>
        </p:spPr>
      </p:pic>
      <p:cxnSp>
        <p:nvCxnSpPr>
          <p:cNvPr id="7" name="Gerade Verbindung mit Pfeil 6"/>
          <p:cNvCxnSpPr/>
          <p:nvPr/>
        </p:nvCxnSpPr>
        <p:spPr>
          <a:xfrm flipH="1">
            <a:off x="1650820" y="3484179"/>
            <a:ext cx="4560794" cy="88436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786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6"/>
          </p:nvPr>
        </p:nvSpPr>
        <p:spPr>
          <a:xfrm>
            <a:off x="334231" y="1077902"/>
            <a:ext cx="8589051" cy="498650"/>
          </a:xfrm>
        </p:spPr>
        <p:txBody>
          <a:bodyPr/>
          <a:lstStyle/>
          <a:p>
            <a:r>
              <a:rPr lang="en-GB" dirty="0"/>
              <a:t>3. Bend the tabs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Procedure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Producing</a:t>
            </a:r>
            <a:r>
              <a:rPr lang="de-DE" dirty="0"/>
              <a:t> a </a:t>
            </a:r>
            <a:r>
              <a:rPr lang="de-DE" dirty="0" err="1"/>
              <a:t>pipe</a:t>
            </a:r>
            <a:r>
              <a:rPr lang="de-DE" dirty="0"/>
              <a:t> </a:t>
            </a:r>
            <a:r>
              <a:rPr lang="de-DE" dirty="0" err="1"/>
              <a:t>clamp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6258910" y="1737205"/>
            <a:ext cx="2453090" cy="42634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b) Turn the sheet metal so that the other end is up and bend the second tab just like you did for the first one. </a:t>
            </a:r>
            <a:endParaRPr lang="de-DE" dirty="0"/>
          </a:p>
        </p:txBody>
      </p:sp>
      <p:pic>
        <p:nvPicPr>
          <p:cNvPr id="8" name="Grafik 7" descr="19Aufspannung4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419" y="1737205"/>
            <a:ext cx="5712898" cy="429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88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6"/>
          </p:nvPr>
        </p:nvSpPr>
        <p:spPr>
          <a:xfrm>
            <a:off x="334231" y="1077902"/>
            <a:ext cx="8589051" cy="498650"/>
          </a:xfrm>
        </p:spPr>
        <p:txBody>
          <a:bodyPr/>
          <a:lstStyle/>
          <a:p>
            <a:r>
              <a:rPr lang="de-DE" dirty="0" err="1" smtClean="0"/>
              <a:t>Your</a:t>
            </a:r>
            <a:r>
              <a:rPr lang="de-DE" dirty="0" smtClean="0"/>
              <a:t> Pipe </a:t>
            </a:r>
            <a:r>
              <a:rPr lang="de-DE" dirty="0" err="1" smtClean="0"/>
              <a:t>clamp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finished</a:t>
            </a:r>
            <a:r>
              <a:rPr lang="de-DE" dirty="0" smtClean="0"/>
              <a:t>!</a:t>
            </a:r>
            <a:endParaRPr lang="en-GB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Procedure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Producing</a:t>
            </a:r>
            <a:r>
              <a:rPr lang="de-DE" dirty="0"/>
              <a:t> a </a:t>
            </a:r>
            <a:r>
              <a:rPr lang="de-DE" dirty="0" err="1"/>
              <a:t>pipe</a:t>
            </a:r>
            <a:r>
              <a:rPr lang="de-DE" dirty="0"/>
              <a:t> </a:t>
            </a:r>
            <a:r>
              <a:rPr lang="de-DE" dirty="0" err="1"/>
              <a:t>clamp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Grafik 6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54" b="25354"/>
          <a:stretch/>
        </p:blipFill>
        <p:spPr bwMode="auto">
          <a:xfrm>
            <a:off x="372589" y="1844566"/>
            <a:ext cx="8456100" cy="41305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7995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6"/>
          </p:nvPr>
        </p:nvSpPr>
        <p:spPr>
          <a:xfrm>
            <a:off x="334231" y="1077902"/>
            <a:ext cx="8589051" cy="498650"/>
          </a:xfrm>
        </p:spPr>
        <p:txBody>
          <a:bodyPr/>
          <a:lstStyle/>
          <a:p>
            <a:r>
              <a:rPr lang="en-GB" dirty="0"/>
              <a:t>1. Sketch the bending edges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Procedure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Producing</a:t>
            </a:r>
            <a:r>
              <a:rPr lang="de-DE" dirty="0" smtClean="0"/>
              <a:t> a </a:t>
            </a:r>
            <a:r>
              <a:rPr lang="de-DE" dirty="0" err="1" smtClean="0"/>
              <a:t>pipe</a:t>
            </a:r>
            <a:r>
              <a:rPr lang="de-DE" dirty="0" smtClean="0"/>
              <a:t> </a:t>
            </a:r>
            <a:r>
              <a:rPr lang="de-DE" dirty="0" err="1" smtClean="0"/>
              <a:t>Clamp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309140" y="4414345"/>
            <a:ext cx="8402860" cy="1586264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a) </a:t>
            </a:r>
            <a:r>
              <a:rPr lang="en-GB" dirty="0"/>
              <a:t>Draw a line through the middle of the sheet metal’s </a:t>
            </a:r>
            <a:r>
              <a:rPr lang="en-GB" dirty="0" smtClean="0"/>
              <a:t>width.</a:t>
            </a:r>
            <a:endParaRPr lang="de-DE" dirty="0"/>
          </a:p>
          <a:p>
            <a:pPr marL="0" indent="0">
              <a:buNone/>
            </a:pPr>
            <a:r>
              <a:rPr lang="en-US" b="1" dirty="0"/>
              <a:t>N</a:t>
            </a:r>
            <a:r>
              <a:rPr lang="en-US" b="1" dirty="0" smtClean="0"/>
              <a:t>ote</a:t>
            </a:r>
            <a:r>
              <a:rPr lang="en-US" b="1" dirty="0"/>
              <a:t>: </a:t>
            </a:r>
            <a:r>
              <a:rPr lang="en-US" dirty="0"/>
              <a:t>For exactness, use a marker with a fine tip. </a:t>
            </a:r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357268" y="1872514"/>
            <a:ext cx="8298001" cy="2155593"/>
            <a:chOff x="357268" y="1872514"/>
            <a:chExt cx="8298001" cy="2155593"/>
          </a:xfrm>
        </p:grpSpPr>
        <p:pic>
          <p:nvPicPr>
            <p:cNvPr id="5" name="Grafik 4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4022" b="21111"/>
            <a:stretch/>
          </p:blipFill>
          <p:spPr>
            <a:xfrm>
              <a:off x="357268" y="1872514"/>
              <a:ext cx="8298001" cy="2155593"/>
            </a:xfrm>
            <a:prstGeom prst="rect">
              <a:avLst/>
            </a:prstGeom>
          </p:spPr>
        </p:pic>
        <p:sp>
          <p:nvSpPr>
            <p:cNvPr id="6" name="Rechteck 5"/>
            <p:cNvSpPr/>
            <p:nvPr/>
          </p:nvSpPr>
          <p:spPr>
            <a:xfrm>
              <a:off x="6078682" y="2400300"/>
              <a:ext cx="405245" cy="2805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>
                  <a:ln w="0"/>
                  <a:solidFill>
                    <a:schemeClr val="bg1">
                      <a:lumMod val="65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rPr>
                <a:t>x</a:t>
              </a:r>
              <a:endParaRPr lang="de-DE" dirty="0">
                <a:ln w="0"/>
                <a:solidFill>
                  <a:schemeClr val="bg1">
                    <a:lumMod val="6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5451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6"/>
          </p:nvPr>
        </p:nvSpPr>
        <p:spPr>
          <a:xfrm>
            <a:off x="334231" y="1077902"/>
            <a:ext cx="8589051" cy="498650"/>
          </a:xfrm>
        </p:spPr>
        <p:txBody>
          <a:bodyPr/>
          <a:lstStyle/>
          <a:p>
            <a:r>
              <a:rPr lang="en-GB" dirty="0"/>
              <a:t>1. Sketch the bending edges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Procedure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Producing</a:t>
            </a:r>
            <a:r>
              <a:rPr lang="de-DE" dirty="0" smtClean="0"/>
              <a:t> a </a:t>
            </a:r>
            <a:r>
              <a:rPr lang="de-DE" dirty="0" err="1" smtClean="0"/>
              <a:t>pipe</a:t>
            </a:r>
            <a:r>
              <a:rPr lang="de-DE" dirty="0" smtClean="0"/>
              <a:t> </a:t>
            </a:r>
            <a:r>
              <a:rPr lang="de-DE" dirty="0" err="1" smtClean="0"/>
              <a:t>clamp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309140" y="4398579"/>
            <a:ext cx="8402860" cy="1602030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b) </a:t>
            </a:r>
            <a:r>
              <a:rPr lang="en-GB" dirty="0"/>
              <a:t>Also draw lines for the other two bending edges at the beginning and end of the sheet metal to mark where the clamp tabs will be. Keep in mind that </a:t>
            </a:r>
            <a:r>
              <a:rPr lang="en-US" dirty="0"/>
              <a:t>the sheet metal is 1mm </a:t>
            </a:r>
            <a:r>
              <a:rPr lang="en-US" dirty="0" smtClean="0"/>
              <a:t>thick. </a:t>
            </a:r>
            <a:endParaRPr lang="de-DE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357265" y="1907627"/>
            <a:ext cx="8298001" cy="2096813"/>
            <a:chOff x="357265" y="1907627"/>
            <a:chExt cx="8298001" cy="2096813"/>
          </a:xfrm>
        </p:grpSpPr>
        <p:pic>
          <p:nvPicPr>
            <p:cNvPr id="6" name="Grafik 5" descr="6Anriss19.JPG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1858" b="24392"/>
            <a:stretch/>
          </p:blipFill>
          <p:spPr bwMode="auto">
            <a:xfrm>
              <a:off x="357265" y="1907627"/>
              <a:ext cx="8298001" cy="2096813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7" name="Rechteck 6"/>
            <p:cNvSpPr/>
            <p:nvPr/>
          </p:nvSpPr>
          <p:spPr>
            <a:xfrm>
              <a:off x="6951519" y="2370033"/>
              <a:ext cx="405245" cy="2805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>
                  <a:ln w="0"/>
                  <a:solidFill>
                    <a:schemeClr val="bg1">
                      <a:lumMod val="65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rPr>
                <a:t>x</a:t>
              </a:r>
              <a:endParaRPr lang="de-DE" dirty="0">
                <a:ln w="0"/>
                <a:solidFill>
                  <a:schemeClr val="bg1">
                    <a:lumMod val="6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8" name="Rechteck 7"/>
            <p:cNvSpPr/>
            <p:nvPr/>
          </p:nvSpPr>
          <p:spPr>
            <a:xfrm>
              <a:off x="1153391" y="2510310"/>
              <a:ext cx="405245" cy="28055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>
                  <a:ln w="0"/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rPr>
                <a:t>x</a:t>
              </a:r>
              <a:endParaRPr lang="de-DE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485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6"/>
          </p:nvPr>
        </p:nvSpPr>
        <p:spPr>
          <a:xfrm>
            <a:off x="334231" y="1077902"/>
            <a:ext cx="8589051" cy="498650"/>
          </a:xfrm>
        </p:spPr>
        <p:txBody>
          <a:bodyPr/>
          <a:lstStyle/>
          <a:p>
            <a:r>
              <a:rPr lang="en-GB" dirty="0"/>
              <a:t>2. Bending the semicircle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Procedure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Producing</a:t>
            </a:r>
            <a:r>
              <a:rPr lang="de-DE" dirty="0"/>
              <a:t> a </a:t>
            </a:r>
            <a:r>
              <a:rPr lang="de-DE" dirty="0" err="1"/>
              <a:t>pipe</a:t>
            </a:r>
            <a:r>
              <a:rPr lang="de-DE" dirty="0"/>
              <a:t> </a:t>
            </a:r>
            <a:r>
              <a:rPr lang="de-DE" dirty="0" err="1"/>
              <a:t>clamp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5108028" y="1737205"/>
            <a:ext cx="3603972" cy="42634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/>
              <a:t>a) </a:t>
            </a:r>
            <a:r>
              <a:rPr lang="en-US" dirty="0"/>
              <a:t>Span the sheet metal in the vice for bending. When doing so, make sure that the line you drew to </a:t>
            </a:r>
            <a:r>
              <a:rPr lang="en-US" dirty="0">
                <a:solidFill>
                  <a:srgbClr val="FF0000"/>
                </a:solidFill>
              </a:rPr>
              <a:t>mark </a:t>
            </a:r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middle </a:t>
            </a:r>
            <a:r>
              <a:rPr lang="en-US" dirty="0"/>
              <a:t>of the sheet metal is aligned with the </a:t>
            </a:r>
            <a:r>
              <a:rPr lang="en-US" dirty="0">
                <a:solidFill>
                  <a:srgbClr val="FF0000"/>
                </a:solidFill>
              </a:rPr>
              <a:t>middle </a:t>
            </a:r>
            <a:r>
              <a:rPr lang="en-US" dirty="0"/>
              <a:t>of the bending cylinder and the edge of the vice. Double check that the entire width of the sheet metal is </a:t>
            </a:r>
            <a:r>
              <a:rPr lang="en-US" dirty="0" smtClean="0"/>
              <a:t>aligned!</a:t>
            </a:r>
            <a:endParaRPr lang="de-DE" dirty="0"/>
          </a:p>
        </p:txBody>
      </p:sp>
      <p:pic>
        <p:nvPicPr>
          <p:cNvPr id="7" name="Grafik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888" y="1737205"/>
            <a:ext cx="4429536" cy="4269455"/>
          </a:xfrm>
          <a:prstGeom prst="rect">
            <a:avLst/>
          </a:prstGeom>
        </p:spPr>
      </p:pic>
      <p:cxnSp>
        <p:nvCxnSpPr>
          <p:cNvPr id="8" name="Gerade Verbindung mit Pfeil 7"/>
          <p:cNvCxnSpPr/>
          <p:nvPr/>
        </p:nvCxnSpPr>
        <p:spPr>
          <a:xfrm flipH="1">
            <a:off x="1950364" y="3299254"/>
            <a:ext cx="3128263" cy="87072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477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6"/>
          </p:nvPr>
        </p:nvSpPr>
        <p:spPr>
          <a:xfrm>
            <a:off x="334231" y="1077902"/>
            <a:ext cx="8589051" cy="498650"/>
          </a:xfrm>
        </p:spPr>
        <p:txBody>
          <a:bodyPr/>
          <a:lstStyle/>
          <a:p>
            <a:r>
              <a:rPr lang="en-GB" dirty="0"/>
              <a:t>2. Bending the semicircle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Procedure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Producing</a:t>
            </a:r>
            <a:r>
              <a:rPr lang="de-DE" dirty="0"/>
              <a:t> a </a:t>
            </a:r>
            <a:r>
              <a:rPr lang="de-DE" dirty="0" err="1"/>
              <a:t>pipe</a:t>
            </a:r>
            <a:r>
              <a:rPr lang="de-DE" dirty="0"/>
              <a:t> </a:t>
            </a:r>
            <a:r>
              <a:rPr lang="de-DE" dirty="0" err="1"/>
              <a:t>clamp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6463862" y="1737205"/>
            <a:ext cx="2248138" cy="4263404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b) </a:t>
            </a:r>
            <a:r>
              <a:rPr lang="en-US" dirty="0"/>
              <a:t>Hammer firmly near the bend </a:t>
            </a:r>
            <a:r>
              <a:rPr lang="de-DE" dirty="0" smtClean="0"/>
              <a:t>…</a:t>
            </a:r>
            <a:endParaRPr lang="de-DE" dirty="0"/>
          </a:p>
        </p:txBody>
      </p:sp>
      <p:pic>
        <p:nvPicPr>
          <p:cNvPr id="6" name="Grafik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75" y="1723631"/>
            <a:ext cx="5751014" cy="43145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957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6"/>
          </p:nvPr>
        </p:nvSpPr>
        <p:spPr>
          <a:xfrm>
            <a:off x="334231" y="1077902"/>
            <a:ext cx="8589051" cy="498650"/>
          </a:xfrm>
        </p:spPr>
        <p:txBody>
          <a:bodyPr/>
          <a:lstStyle/>
          <a:p>
            <a:r>
              <a:rPr lang="de-DE" dirty="0"/>
              <a:t>2. Biegen des Halbkreises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Procedure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Producing</a:t>
            </a:r>
            <a:r>
              <a:rPr lang="de-DE" dirty="0"/>
              <a:t> a </a:t>
            </a:r>
            <a:r>
              <a:rPr lang="de-DE" dirty="0" err="1"/>
              <a:t>pipe</a:t>
            </a:r>
            <a:r>
              <a:rPr lang="de-DE" dirty="0"/>
              <a:t> </a:t>
            </a:r>
            <a:r>
              <a:rPr lang="de-DE" dirty="0" err="1"/>
              <a:t>clamp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6463862" y="1737205"/>
            <a:ext cx="2248138" cy="4263404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… </a:t>
            </a:r>
            <a:r>
              <a:rPr lang="en-US" dirty="0"/>
              <a:t>until a right angle </a:t>
            </a:r>
            <a:r>
              <a:rPr lang="en-US" dirty="0" smtClean="0"/>
              <a:t>forms.</a:t>
            </a:r>
            <a:endParaRPr lang="de-DE" dirty="0"/>
          </a:p>
        </p:txBody>
      </p:sp>
      <p:pic>
        <p:nvPicPr>
          <p:cNvPr id="7" name="Grafik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74" y="1723630"/>
            <a:ext cx="5793937" cy="43533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1987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6"/>
          </p:nvPr>
        </p:nvSpPr>
        <p:spPr>
          <a:xfrm>
            <a:off x="334231" y="1077902"/>
            <a:ext cx="8589051" cy="498650"/>
          </a:xfrm>
        </p:spPr>
        <p:txBody>
          <a:bodyPr/>
          <a:lstStyle/>
          <a:p>
            <a:r>
              <a:rPr lang="en-GB" dirty="0"/>
              <a:t>2. Bending the semicircle</a:t>
            </a:r>
            <a:endParaRPr lang="de-DE" dirty="0"/>
          </a:p>
          <a:p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Procedure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Producing</a:t>
            </a:r>
            <a:r>
              <a:rPr lang="de-DE" dirty="0"/>
              <a:t> a </a:t>
            </a:r>
            <a:r>
              <a:rPr lang="de-DE" dirty="0" err="1"/>
              <a:t>pipe</a:t>
            </a:r>
            <a:r>
              <a:rPr lang="de-DE" dirty="0"/>
              <a:t> </a:t>
            </a:r>
            <a:r>
              <a:rPr lang="de-DE" dirty="0" err="1"/>
              <a:t>clamp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6463862" y="1737205"/>
            <a:ext cx="2248138" cy="42634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c) </a:t>
            </a:r>
            <a:r>
              <a:rPr lang="en-GB" dirty="0"/>
              <a:t>Now turn the sheet metal so that the unbent end is pointing </a:t>
            </a:r>
            <a:r>
              <a:rPr lang="en-GB" dirty="0" smtClean="0"/>
              <a:t>up. </a:t>
            </a:r>
            <a:r>
              <a:rPr lang="en-GB" dirty="0"/>
              <a:t>Make sure that all the measurement marks are positioned as </a:t>
            </a:r>
            <a:r>
              <a:rPr lang="en-GB" dirty="0" smtClean="0"/>
              <a:t>before…</a:t>
            </a:r>
            <a:endParaRPr lang="de-DE" dirty="0"/>
          </a:p>
        </p:txBody>
      </p:sp>
      <p:pic>
        <p:nvPicPr>
          <p:cNvPr id="6" name="Grafik 5" descr="11Aufspannung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73" y="1723630"/>
            <a:ext cx="5778171" cy="4341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75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6"/>
          </p:nvPr>
        </p:nvSpPr>
        <p:spPr>
          <a:xfrm>
            <a:off x="334231" y="1077902"/>
            <a:ext cx="8589051" cy="498650"/>
          </a:xfrm>
        </p:spPr>
        <p:txBody>
          <a:bodyPr/>
          <a:lstStyle/>
          <a:p>
            <a:r>
              <a:rPr lang="en-GB" dirty="0"/>
              <a:t>2. Bending the semicircle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Procedure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Producing</a:t>
            </a:r>
            <a:r>
              <a:rPr lang="de-DE" dirty="0"/>
              <a:t> a </a:t>
            </a:r>
            <a:r>
              <a:rPr lang="de-DE" dirty="0" err="1"/>
              <a:t>pipe</a:t>
            </a:r>
            <a:r>
              <a:rPr lang="de-DE" dirty="0"/>
              <a:t> </a:t>
            </a:r>
            <a:r>
              <a:rPr lang="de-DE" dirty="0" err="1"/>
              <a:t>clamp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6463862" y="1737205"/>
            <a:ext cx="2248138" cy="4263404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… </a:t>
            </a:r>
            <a:r>
              <a:rPr lang="en-GB" dirty="0"/>
              <a:t>and use the hammer to bend this end, too. This should result in a </a:t>
            </a:r>
            <a:r>
              <a:rPr lang="en-GB" dirty="0" smtClean="0">
                <a:solidFill>
                  <a:srgbClr val="FF0000"/>
                </a:solidFill>
              </a:rPr>
              <a:t>semicircle</a:t>
            </a:r>
            <a:r>
              <a:rPr lang="en-GB" dirty="0" smtClean="0"/>
              <a:t>.</a:t>
            </a:r>
            <a:endParaRPr lang="de-DE" dirty="0"/>
          </a:p>
        </p:txBody>
      </p:sp>
      <p:pic>
        <p:nvPicPr>
          <p:cNvPr id="7" name="Grafik 6" descr="13Biegen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72" y="1723630"/>
            <a:ext cx="5809703" cy="4346676"/>
          </a:xfrm>
          <a:prstGeom prst="rect">
            <a:avLst/>
          </a:prstGeom>
        </p:spPr>
      </p:pic>
      <p:cxnSp>
        <p:nvCxnSpPr>
          <p:cNvPr id="8" name="Gerade Verbindung mit Pfeil 7"/>
          <p:cNvCxnSpPr/>
          <p:nvPr/>
        </p:nvCxnSpPr>
        <p:spPr>
          <a:xfrm flipH="1" flipV="1">
            <a:off x="3736429" y="3358055"/>
            <a:ext cx="2648606" cy="42311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0736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6"/>
          </p:nvPr>
        </p:nvSpPr>
        <p:spPr>
          <a:xfrm>
            <a:off x="334231" y="1077902"/>
            <a:ext cx="8589051" cy="498650"/>
          </a:xfrm>
        </p:spPr>
        <p:txBody>
          <a:bodyPr/>
          <a:lstStyle/>
          <a:p>
            <a:r>
              <a:rPr lang="en-GB" dirty="0"/>
              <a:t>3. Bend the tabs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Procedure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Producing</a:t>
            </a:r>
            <a:r>
              <a:rPr lang="de-DE" dirty="0"/>
              <a:t> a </a:t>
            </a:r>
            <a:r>
              <a:rPr lang="de-DE" dirty="0" err="1"/>
              <a:t>pipe</a:t>
            </a:r>
            <a:r>
              <a:rPr lang="de-DE" dirty="0"/>
              <a:t> </a:t>
            </a:r>
            <a:r>
              <a:rPr lang="de-DE" dirty="0" err="1"/>
              <a:t>clamp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6258910" y="1737205"/>
            <a:ext cx="2453090" cy="42634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a) </a:t>
            </a:r>
            <a:r>
              <a:rPr lang="en-GB" dirty="0"/>
              <a:t>Span the sheet metal for bending the first tab. </a:t>
            </a:r>
            <a:endParaRPr lang="de-DE" dirty="0"/>
          </a:p>
          <a:p>
            <a:pPr marL="0" indent="0">
              <a:buNone/>
            </a:pPr>
            <a:r>
              <a:rPr lang="en-GB" dirty="0"/>
              <a:t>Make sure that the markings are aligned with the </a:t>
            </a:r>
            <a:r>
              <a:rPr lang="en-GB" dirty="0" smtClean="0">
                <a:solidFill>
                  <a:srgbClr val="FF0000"/>
                </a:solidFill>
              </a:rPr>
              <a:t>rectangular bending block</a:t>
            </a:r>
            <a:r>
              <a:rPr lang="en-GB" dirty="0" smtClean="0"/>
              <a:t>.</a:t>
            </a:r>
            <a:endParaRPr lang="de-DE" dirty="0"/>
          </a:p>
        </p:txBody>
      </p:sp>
      <p:pic>
        <p:nvPicPr>
          <p:cNvPr id="6" name="Grafik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888" y="1737205"/>
            <a:ext cx="5646494" cy="4253692"/>
          </a:xfrm>
          <a:prstGeom prst="rect">
            <a:avLst/>
          </a:prstGeom>
          <a:noFill/>
        </p:spPr>
      </p:pic>
      <p:cxnSp>
        <p:nvCxnSpPr>
          <p:cNvPr id="9" name="Gerade Verbindung mit Pfeil 8"/>
          <p:cNvCxnSpPr/>
          <p:nvPr/>
        </p:nvCxnSpPr>
        <p:spPr>
          <a:xfrm flipH="1" flipV="1">
            <a:off x="3243136" y="4540469"/>
            <a:ext cx="2823246" cy="16553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868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_Slides_Template_mascil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PPT_Slides_Template_mascil</Template>
  <TotalTime>3</TotalTime>
  <Words>427</Words>
  <Application>Microsoft Office PowerPoint</Application>
  <PresentationFormat>Skjermfremvisning (4:3)</PresentationFormat>
  <Paragraphs>42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3" baseType="lpstr">
      <vt:lpstr>PPT_Slides_Template_mascil</vt:lpstr>
      <vt:lpstr>PowerPoint-presentasjon</vt:lpstr>
      <vt:lpstr>Procedure for Producing a pipe Clamp</vt:lpstr>
      <vt:lpstr>Procedure for Producing a pipe clamp</vt:lpstr>
      <vt:lpstr>Procedure for Producing a pipe clamp</vt:lpstr>
      <vt:lpstr>Procedure for Producing a pipe clamp</vt:lpstr>
      <vt:lpstr>Procedure for Producing a pipe clamp</vt:lpstr>
      <vt:lpstr>Procedure for Producing a pipe clamp</vt:lpstr>
      <vt:lpstr>Procedure for Producing a pipe clamp</vt:lpstr>
      <vt:lpstr>Procedure for Producing a pipe clamp</vt:lpstr>
      <vt:lpstr>Procedure for Producing a pipe clamp</vt:lpstr>
      <vt:lpstr>Procedure for Producing a pipe clamp</vt:lpstr>
      <vt:lpstr>Procedure for Producing a pipe clamp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Karen Reitz-Koncebovski (fr)</dc:creator>
  <cp:lastModifiedBy>Maria Immaculata Maya Febri</cp:lastModifiedBy>
  <cp:revision>44</cp:revision>
  <dcterms:created xsi:type="dcterms:W3CDTF">2014-10-16T13:34:42Z</dcterms:created>
  <dcterms:modified xsi:type="dcterms:W3CDTF">2015-01-13T13:26:46Z</dcterms:modified>
</cp:coreProperties>
</file>