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9472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714" autoAdjust="0"/>
  </p:normalViewPr>
  <p:slideViewPr>
    <p:cSldViewPr>
      <p:cViewPr>
        <p:scale>
          <a:sx n="100" d="100"/>
          <a:sy n="100" d="100"/>
        </p:scale>
        <p:origin x="-702" y="3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9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2939CDF0-9D7A-4856-8F90-9074EE7A6FE6}" type="datetimeFigureOut">
              <a:rPr lang="el-GR"/>
              <a:pPr>
                <a:defRPr/>
              </a:pPr>
              <a:t>27/3/2020</a:t>
            </a:fld>
            <a:endParaRPr lang="el-GR" dirty="0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 dirty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noProof="0" smtClean="0"/>
              <a:t>Kλικ για επεξεργασία των στυλ του υποδείγματος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B8A7065C-B925-472D-96CF-D9062434110C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21105161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altLang="el-GR" dirty="0" smtClean="0"/>
          </a:p>
        </p:txBody>
      </p:sp>
      <p:sp>
        <p:nvSpPr>
          <p:cNvPr id="13316" name="3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6D3D533-AB99-48CD-A0AC-501FC523F8C2}" type="slidenum">
              <a:rPr lang="el-GR" altLang="el-GR" smtClean="0"/>
              <a:pPr/>
              <a:t>1</a:t>
            </a:fld>
            <a:endParaRPr lang="el-GR" altLang="el-GR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8A7065C-B925-472D-96CF-D9062434110C}" type="slidenum">
              <a:rPr lang="el-GR" smtClean="0"/>
              <a:pPr>
                <a:defRPr/>
              </a:pPr>
              <a:t>4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- Τίτλος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2" name="21 - Υπότιτλος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3/27/2020</a:t>
            </a:fld>
            <a:endParaRPr lang="en-US" dirty="0"/>
          </a:p>
        </p:txBody>
      </p:sp>
      <p:sp>
        <p:nvSpPr>
          <p:cNvPr id="20" name="1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0" name="9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7 - Έλλειψη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Έλλειψη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3/27/2020</a:t>
            </a:fld>
            <a:endParaRPr lang="en-US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3/27/2020</a:t>
            </a:fld>
            <a:endParaRPr lang="en-US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3/27/2020</a:t>
            </a:fld>
            <a:endParaRPr lang="en-US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3/27/2020</a:t>
            </a:fld>
            <a:endParaRPr lang="en-US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9 - Ορθογώνιο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- Έλλειψη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Έλλειψη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3/27/2020</a:t>
            </a:fld>
            <a:endParaRPr lang="en-US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3/27/2020</a:t>
            </a:fld>
            <a:endParaRPr lang="en-US" dirty="0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3/27/2020</a:t>
            </a:fld>
            <a:endParaRPr lang="en-US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Ορθογώνιο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3/27/2020</a:t>
            </a:fld>
            <a:endParaRPr lang="en-US" dirty="0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5 - Ορθογώνιο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3/27/2020</a:t>
            </a:fld>
            <a:endParaRPr lang="en-US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3/27/2020</a:t>
            </a:fld>
            <a:endParaRPr lang="en-US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7 - Ορθογώνιο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9" name="8 - Διάγραμμα ροής: Διεργασία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- Διάγραμμα ροής: Διεργασία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Πίτα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- Έλλειψη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- Κουλούρα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- Θέση τίτλου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Θέση κειμένου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24" name="2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3/27/2020</a:t>
            </a:fld>
            <a:endParaRPr lang="en-US" dirty="0"/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22" name="21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5" name="14 - Ορθογώνιο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28600"/>
            <a:ext cx="7851648" cy="1676400"/>
          </a:xfrm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sz="4000" dirty="0" smtClean="0">
                <a:latin typeface="Arial" pitchFamily="34" charset="0"/>
                <a:cs typeface="Arial" pitchFamily="34" charset="0"/>
              </a:rPr>
              <a:t>ΣΧΕΣΗ ΑΝΘΡΩΠΟΥ – ΧΩΡΟΥ / ΠΕΡΙΒΑΛΛΟΝΤΟΣ </a:t>
            </a:r>
            <a:br>
              <a:rPr lang="el-GR" sz="4000" dirty="0" smtClean="0">
                <a:latin typeface="Arial" pitchFamily="34" charset="0"/>
                <a:cs typeface="Arial" pitchFamily="34" charset="0"/>
              </a:rPr>
            </a:br>
            <a:r>
              <a:rPr lang="el-GR" sz="4000" dirty="0" smtClean="0">
                <a:latin typeface="Arial" pitchFamily="34" charset="0"/>
                <a:cs typeface="Arial" pitchFamily="34" charset="0"/>
              </a:rPr>
              <a:t>ΣΥΣΤΗΜΑ ΧΩΡΙΚΟΥ ΣΧΕΔΙΑΣΜΟΥ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123" name="Subtitle 2"/>
          <p:cNvSpPr>
            <a:spLocks noGrp="1"/>
          </p:cNvSpPr>
          <p:nvPr>
            <p:ph type="subTitle" idx="1"/>
          </p:nvPr>
        </p:nvSpPr>
        <p:spPr>
          <a:xfrm>
            <a:off x="533400" y="4038600"/>
            <a:ext cx="7854950" cy="1752600"/>
          </a:xfrm>
        </p:spPr>
        <p:txBody>
          <a:bodyPr/>
          <a:lstStyle/>
          <a:p>
            <a:pPr marR="0" eaLnBrk="1" hangingPunct="1"/>
            <a:r>
              <a:rPr lang="el-GR" altLang="el-GR" dirty="0" smtClean="0">
                <a:latin typeface="Arial" pitchFamily="34" charset="0"/>
                <a:cs typeface="Arial" pitchFamily="34" charset="0"/>
              </a:rPr>
              <a:t>Μάριος Χαϊνταρλής</a:t>
            </a:r>
          </a:p>
          <a:p>
            <a:pPr marR="0" eaLnBrk="1" hangingPunct="1"/>
            <a:r>
              <a:rPr lang="el-GR" altLang="el-GR" dirty="0" smtClean="0">
                <a:latin typeface="Arial" pitchFamily="34" charset="0"/>
                <a:cs typeface="Arial" pitchFamily="34" charset="0"/>
              </a:rPr>
              <a:t>Επίκουρος Καθηγητής Πανεπιστημίου Θεσσαλίας</a:t>
            </a:r>
            <a:endParaRPr lang="en-US" altLang="el-GR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153400" cy="1524000"/>
          </a:xfrm>
        </p:spPr>
        <p:txBody>
          <a:bodyPr/>
          <a:lstStyle/>
          <a:p>
            <a:pPr algn="ctr" eaLnBrk="1" hangingPunct="1"/>
            <a:r>
              <a:rPr lang="el-GR" altLang="el-G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Α. ΣΤΡΑΤΗΓΙΚΟΣ ΧΩΡΙΚΟΣ ΣΧΕΔΙΑΣΜΟΣ </a:t>
            </a:r>
            <a:endParaRPr lang="en-US" altLang="el-GR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133600"/>
            <a:ext cx="8305800" cy="4267200"/>
          </a:xfrm>
        </p:spPr>
        <p:txBody>
          <a:bodyPr>
            <a:normAutofit fontScale="85000" lnSpcReduction="20000"/>
          </a:bodyPr>
          <a:lstStyle/>
          <a:p>
            <a:pPr marL="457200" indent="-457200" eaLnBrk="1" fontAlgn="auto" hangingPunct="1">
              <a:spcAft>
                <a:spcPts val="0"/>
              </a:spcAft>
              <a:buClr>
                <a:schemeClr val="accent3"/>
              </a:buClr>
              <a:buAutoNum type="arabicPeriod"/>
              <a:defRPr/>
            </a:pPr>
            <a:r>
              <a:rPr lang="el-GR" sz="2000" dirty="0" smtClean="0">
                <a:cs typeface="Arial" panose="020B0604020202020204" pitchFamily="34" charset="0"/>
              </a:rPr>
              <a:t>Εθνική Χωροταξική Στρατηγική</a:t>
            </a: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– άρθρο 3 ν. 4269/2014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2000" dirty="0">
                <a:cs typeface="Arial" panose="020B0604020202020204" pitchFamily="34" charset="0"/>
              </a:rPr>
              <a:t> </a:t>
            </a:r>
            <a:r>
              <a:rPr lang="el-GR" sz="2000" dirty="0" smtClean="0">
                <a:cs typeface="Arial" panose="020B0604020202020204" pitchFamily="34" charset="0"/>
              </a:rPr>
              <a:t>     </a:t>
            </a:r>
            <a:r>
              <a:rPr lang="el-GR" sz="1800" dirty="0" smtClean="0">
                <a:cs typeface="Arial" panose="020B0604020202020204" pitchFamily="34" charset="0"/>
              </a:rPr>
              <a:t>(εγκρίνεται από το Υπουργικό Συμβούλιο και ανακοινώνεται στη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1800" dirty="0">
                <a:cs typeface="Arial" panose="020B0604020202020204" pitchFamily="34" charset="0"/>
              </a:rPr>
              <a:t> </a:t>
            </a:r>
            <a:r>
              <a:rPr lang="el-GR" sz="1800" dirty="0" smtClean="0">
                <a:cs typeface="Arial" panose="020B0604020202020204" pitchFamily="34" charset="0"/>
              </a:rPr>
              <a:t>     Βουλή) - </a:t>
            </a:r>
            <a:r>
              <a:rPr lang="el-GR" sz="1600" dirty="0" smtClean="0">
                <a:cs typeface="Arial" panose="020B0604020202020204" pitchFamily="34" charset="0"/>
              </a:rPr>
              <a:t>[Γενικό / Εθνικό Χωροταξικό Πλαίσιο – άρθρο 13 παρ. 3 ν. 4269/2014]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el-GR" sz="1600" dirty="0" smtClean="0">
              <a:cs typeface="Arial" panose="020B0604020202020204" pitchFamily="34" charset="0"/>
            </a:endParaRPr>
          </a:p>
          <a:p>
            <a:pPr marL="457200" indent="-457200" eaLnBrk="1" fontAlgn="auto" hangingPunct="1">
              <a:spcAft>
                <a:spcPts val="0"/>
              </a:spcAft>
              <a:buClr>
                <a:schemeClr val="accent3"/>
              </a:buClr>
              <a:buAutoNum type="arabicPeriod" startAt="2"/>
              <a:defRPr/>
            </a:pPr>
            <a:r>
              <a:rPr lang="el-GR" sz="2000" dirty="0" smtClean="0">
                <a:cs typeface="Arial" panose="020B0604020202020204" pitchFamily="34" charset="0"/>
              </a:rPr>
              <a:t>Εθνικά /Ειδικά Χωροταξικά Πλαίσια – άρθρο 5 ν. 4269/2014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2000" dirty="0">
                <a:cs typeface="Arial" panose="020B0604020202020204" pitchFamily="34" charset="0"/>
              </a:rPr>
              <a:t> </a:t>
            </a:r>
            <a:r>
              <a:rPr lang="el-GR" sz="2000" dirty="0" smtClean="0">
                <a:cs typeface="Arial" panose="020B0604020202020204" pitchFamily="34" charset="0"/>
              </a:rPr>
              <a:t>      </a:t>
            </a:r>
            <a:r>
              <a:rPr lang="el-GR" sz="1800" dirty="0" smtClean="0">
                <a:cs typeface="Arial" panose="020B0604020202020204" pitchFamily="34" charset="0"/>
              </a:rPr>
              <a:t>(εγκρίνονται από τον Υπουργό ΠΑΠΕΝ και τους συναρμόδιους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1800" dirty="0">
                <a:cs typeface="Arial" panose="020B0604020202020204" pitchFamily="34" charset="0"/>
              </a:rPr>
              <a:t> </a:t>
            </a:r>
            <a:r>
              <a:rPr lang="el-GR" sz="1800" dirty="0" smtClean="0">
                <a:cs typeface="Arial" panose="020B0604020202020204" pitchFamily="34" charset="0"/>
              </a:rPr>
              <a:t>       Υπουργούς)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1800" dirty="0" smtClean="0">
                <a:cs typeface="Arial" panose="020B0604020202020204" pitchFamily="34" charset="0"/>
              </a:rPr>
              <a:t> </a:t>
            </a:r>
          </a:p>
          <a:p>
            <a:pPr marL="457200" indent="-457200" eaLnBrk="1" fontAlgn="auto" hangingPunct="1">
              <a:spcAft>
                <a:spcPts val="0"/>
              </a:spcAft>
              <a:buClr>
                <a:schemeClr val="accent3"/>
              </a:buClr>
              <a:buAutoNum type="arabicPeriod" startAt="3"/>
              <a:defRPr/>
            </a:pPr>
            <a:r>
              <a:rPr lang="el-GR" sz="2000" dirty="0" smtClean="0">
                <a:cs typeface="Arial" panose="020B0604020202020204" pitchFamily="34" charset="0"/>
              </a:rPr>
              <a:t>Περιφερειακά Χωροταξικά Πλαίσια (για τις 13 Περιφέρειες της Χώρας, εξαιρουμένης της Αττικής) – άρθρο 6 ν. 4269/201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2000" dirty="0" smtClean="0">
                <a:cs typeface="Arial" panose="020B0604020202020204" pitchFamily="34" charset="0"/>
              </a:rPr>
              <a:t>       </a:t>
            </a:r>
            <a:r>
              <a:rPr lang="el-GR" sz="1800" dirty="0" smtClean="0">
                <a:cs typeface="Arial" panose="020B0604020202020204" pitchFamily="34" charset="0"/>
              </a:rPr>
              <a:t>(εγκρίνονται από τον Υπουργό ΠΑΠΕΝ) </a:t>
            </a:r>
            <a:endParaRPr lang="el-GR" sz="1800" dirty="0">
              <a:cs typeface="Arial" panose="020B060402020202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el-GR" sz="2000" dirty="0" smtClean="0">
              <a:solidFill>
                <a:schemeClr val="bg2">
                  <a:lumMod val="90000"/>
                </a:schemeClr>
              </a:solidFill>
              <a:cs typeface="Arial" panose="020B0604020202020204" pitchFamily="34" charset="0"/>
            </a:endParaRPr>
          </a:p>
          <a:p>
            <a:pPr marL="457200" indent="-457200" eaLnBrk="1" fontAlgn="auto" hangingPunct="1">
              <a:spcAft>
                <a:spcPts val="0"/>
              </a:spcAft>
              <a:buClr>
                <a:schemeClr val="accent3"/>
              </a:buClr>
              <a:buAutoNum type="arabicPeriod" startAt="4"/>
              <a:defRPr/>
            </a:pPr>
            <a:r>
              <a:rPr lang="el-GR" sz="2000" dirty="0" smtClean="0">
                <a:solidFill>
                  <a:schemeClr val="tx1">
                    <a:lumMod val="85000"/>
                    <a:lumOff val="15000"/>
                  </a:schemeClr>
                </a:solidFill>
                <a:cs typeface="Arial" panose="020B0604020202020204" pitchFamily="34" charset="0"/>
              </a:rPr>
              <a:t>Ρυθμιστικά Σχέδια (εγκρίθηκαν</a:t>
            </a:r>
            <a:r>
              <a:rPr lang="en-US" sz="2000" dirty="0" smtClean="0">
                <a:solidFill>
                  <a:schemeClr val="tx1">
                    <a:lumMod val="85000"/>
                    <a:lumOff val="15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l-GR" sz="2000" dirty="0" smtClean="0">
                <a:solidFill>
                  <a:schemeClr val="tx1">
                    <a:lumMod val="85000"/>
                    <a:lumOff val="15000"/>
                  </a:schemeClr>
                </a:solidFill>
                <a:cs typeface="Arial" panose="020B0604020202020204" pitchFamily="34" charset="0"/>
              </a:rPr>
              <a:t>με τυπικούς νόμους αυτά των μητροπολιτικών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2000" dirty="0">
                <a:solidFill>
                  <a:schemeClr val="tx1">
                    <a:lumMod val="85000"/>
                    <a:lumOff val="15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l-GR" sz="2000" dirty="0" smtClean="0">
                <a:solidFill>
                  <a:schemeClr val="tx1">
                    <a:lumMod val="85000"/>
                    <a:lumOff val="15000"/>
                  </a:schemeClr>
                </a:solidFill>
                <a:cs typeface="Arial" panose="020B0604020202020204" pitchFamily="34" charset="0"/>
              </a:rPr>
              <a:t>     περιοχών Αθήνας</a:t>
            </a:r>
            <a:r>
              <a:rPr lang="en-US" sz="2000" dirty="0" smtClean="0">
                <a:solidFill>
                  <a:schemeClr val="tx1">
                    <a:lumMod val="85000"/>
                    <a:lumOff val="15000"/>
                  </a:schemeClr>
                </a:solidFill>
                <a:cs typeface="Arial" panose="020B0604020202020204" pitchFamily="34" charset="0"/>
              </a:rPr>
              <a:t> (N. 4277/2014)</a:t>
            </a:r>
            <a:r>
              <a:rPr lang="el-GR" sz="2000" dirty="0" smtClean="0">
                <a:solidFill>
                  <a:schemeClr val="tx1">
                    <a:lumMod val="85000"/>
                    <a:lumOff val="15000"/>
                  </a:schemeClr>
                </a:solidFill>
                <a:cs typeface="Arial" panose="020B0604020202020204" pitchFamily="34" charset="0"/>
              </a:rPr>
              <a:t> και Θεσσαλονίκης (ν. </a:t>
            </a:r>
            <a:r>
              <a:rPr lang="el-GR" sz="2000" smtClean="0">
                <a:solidFill>
                  <a:schemeClr val="tx1">
                    <a:lumMod val="85000"/>
                    <a:lumOff val="15000"/>
                  </a:schemeClr>
                </a:solidFill>
                <a:cs typeface="Arial" panose="020B0604020202020204" pitchFamily="34" charset="0"/>
              </a:rPr>
              <a:t>1561/1985)</a:t>
            </a:r>
            <a:endParaRPr lang="el-GR" sz="2000" dirty="0" smtClean="0">
              <a:solidFill>
                <a:schemeClr val="tx1">
                  <a:lumMod val="85000"/>
                  <a:lumOff val="15000"/>
                </a:schemeClr>
              </a:solidFill>
              <a:cs typeface="Arial" panose="020B060402020202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2000" dirty="0" smtClean="0">
                <a:solidFill>
                  <a:schemeClr val="bg2">
                    <a:lumMod val="90000"/>
                  </a:schemeClr>
                </a:solidFill>
                <a:cs typeface="Arial" panose="020B0604020202020204" pitchFamily="34" charset="0"/>
              </a:rPr>
              <a:t>   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el-GR" sz="2000" dirty="0" smtClean="0">
              <a:cs typeface="Arial" panose="020B0604020202020204" pitchFamily="34" charset="0"/>
            </a:endParaRPr>
          </a:p>
          <a:p>
            <a:pPr marL="457200" indent="-457200" eaLnBrk="1" fontAlgn="auto" hangingPunct="1">
              <a:spcAft>
                <a:spcPts val="0"/>
              </a:spcAft>
              <a:buClr>
                <a:schemeClr val="accent3"/>
              </a:buClr>
              <a:buAutoNum type="arabicPeriod" startAt="3"/>
              <a:defRPr/>
            </a:pPr>
            <a:endParaRPr lang="el-GR" sz="2000" dirty="0">
              <a:cs typeface="Arial" panose="020B0604020202020204" pitchFamily="34" charset="0"/>
            </a:endParaRPr>
          </a:p>
          <a:p>
            <a:pPr marL="457200" indent="-457200" eaLnBrk="1" fontAlgn="auto" hangingPunct="1">
              <a:spcAft>
                <a:spcPts val="0"/>
              </a:spcAft>
              <a:buClr>
                <a:schemeClr val="accent3"/>
              </a:buClr>
              <a:buAutoNum type="arabicPeriod" startAt="3"/>
              <a:defRPr/>
            </a:pPr>
            <a:endParaRPr lang="el-GR" sz="2000" dirty="0">
              <a:cs typeface="Arial" panose="020B0604020202020204" pitchFamily="34" charset="0"/>
            </a:endParaRPr>
          </a:p>
          <a:p>
            <a:pPr marL="457200" indent="-457200" eaLnBrk="1" fontAlgn="auto" hangingPunct="1">
              <a:spcAft>
                <a:spcPts val="0"/>
              </a:spcAft>
              <a:buClr>
                <a:schemeClr val="accent3"/>
              </a:buClr>
              <a:buAutoNum type="arabicPeriod" startAt="3"/>
              <a:defRPr/>
            </a:pPr>
            <a:endParaRPr lang="el-GR" sz="2000" dirty="0" smtClean="0">
              <a:cs typeface="Arial" panose="020B0604020202020204" pitchFamily="34" charset="0"/>
            </a:endParaRPr>
          </a:p>
          <a:p>
            <a:pPr marL="457200" indent="-457200" eaLnBrk="1" fontAlgn="auto" hangingPunct="1">
              <a:spcAft>
                <a:spcPts val="0"/>
              </a:spcAft>
              <a:buClr>
                <a:schemeClr val="accent3"/>
              </a:buClr>
              <a:buAutoNum type="arabicPeriod" startAt="3"/>
              <a:defRPr/>
            </a:pPr>
            <a:endParaRPr lang="el-GR" sz="2000" dirty="0" smtClean="0">
              <a:cs typeface="Arial" panose="020B060402020202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el-GR" sz="2000" dirty="0" smtClean="0">
              <a:cs typeface="Arial" panose="020B0604020202020204" pitchFamily="34" charset="0"/>
            </a:endParaRPr>
          </a:p>
          <a:p>
            <a:pPr marL="457200" indent="-457200" eaLnBrk="1" fontAlgn="auto" hangingPunct="1">
              <a:spcAft>
                <a:spcPts val="0"/>
              </a:spcAft>
              <a:buClr>
                <a:schemeClr val="accent3"/>
              </a:buClr>
              <a:buAutoNum type="arabicPeriod" startAt="3"/>
              <a:defRPr/>
            </a:pPr>
            <a:endParaRPr lang="el-GR" sz="2000" dirty="0" smtClean="0">
              <a:cs typeface="Arial" panose="020B0604020202020204" pitchFamily="34" charset="0"/>
            </a:endParaRPr>
          </a:p>
          <a:p>
            <a:pPr marL="457200" indent="-457200" eaLnBrk="1" fontAlgn="auto" hangingPunct="1">
              <a:spcAft>
                <a:spcPts val="0"/>
              </a:spcAft>
              <a:buClr>
                <a:schemeClr val="accent3"/>
              </a:buClr>
              <a:buAutoNum type="arabicPeriod" startAt="3"/>
              <a:defRPr/>
            </a:pPr>
            <a:endParaRPr lang="el-GR" sz="2000" dirty="0" smtClean="0">
              <a:cs typeface="Arial" panose="020B060402020202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el-GR" sz="2000" b="1" dirty="0"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524000"/>
          </a:xfrm>
        </p:spPr>
        <p:txBody>
          <a:bodyPr/>
          <a:lstStyle/>
          <a:p>
            <a:pPr algn="ctr" eaLnBrk="1" hangingPunct="1"/>
            <a:r>
              <a:rPr lang="el-GR" altLang="el-GR" sz="3200" dirty="0" smtClean="0"/>
              <a:t>Β. ΡΥΘΜΙΣΤΙΚΟΣ ΧΩΡΙΚΟΣ </a:t>
            </a:r>
            <a:br>
              <a:rPr lang="el-GR" altLang="el-GR" sz="3200" dirty="0" smtClean="0"/>
            </a:br>
            <a:r>
              <a:rPr lang="el-GR" altLang="el-GR" sz="3200" dirty="0" smtClean="0"/>
              <a:t>ΣΧΕΔΙΑΣΜΟΣ </a:t>
            </a:r>
            <a:endParaRPr lang="en-US" altLang="el-GR" sz="3200" dirty="0" smtClean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609600" y="1752600"/>
            <a:ext cx="8077200" cy="5181600"/>
          </a:xfrm>
        </p:spPr>
        <p:txBody>
          <a:bodyPr>
            <a:normAutofit fontScale="85000" lnSpcReduction="20000"/>
          </a:bodyPr>
          <a:lstStyle/>
          <a:p>
            <a:pPr marL="366713" lvl="1" indent="0" eaLnBrk="1" hangingPunct="1">
              <a:spcBef>
                <a:spcPts val="0"/>
              </a:spcBef>
              <a:buNone/>
            </a:pPr>
            <a:r>
              <a:rPr lang="el-GR" altLang="el-GR" sz="1800" b="1" dirty="0" smtClean="0">
                <a:cs typeface="Arial" panose="020B0604020202020204" pitchFamily="34" charset="0"/>
              </a:rPr>
              <a:t>1.</a:t>
            </a:r>
            <a:r>
              <a:rPr lang="el-GR" altLang="el-GR" sz="1800" dirty="0" smtClean="0">
                <a:cs typeface="Arial" panose="020B0604020202020204" pitchFamily="34" charset="0"/>
              </a:rPr>
              <a:t> </a:t>
            </a:r>
            <a:r>
              <a:rPr lang="el-GR" altLang="el-GR" sz="1800" b="1" dirty="0" smtClean="0">
                <a:cs typeface="Arial" panose="020B0604020202020204" pitchFamily="34" charset="0"/>
              </a:rPr>
              <a:t>Τοπικό Χωρικό Σχέδιο </a:t>
            </a:r>
            <a:r>
              <a:rPr lang="el-GR" altLang="el-GR" sz="1800" dirty="0" smtClean="0">
                <a:cs typeface="Arial" panose="020B0604020202020204" pitchFamily="34" charset="0"/>
              </a:rPr>
              <a:t>(πρώην: Γ.Π.Σ. / ΣΧΟΟΑΠ)</a:t>
            </a:r>
          </a:p>
          <a:p>
            <a:pPr marL="366713" lvl="1" indent="0" eaLnBrk="1" hangingPunct="1">
              <a:spcBef>
                <a:spcPts val="0"/>
              </a:spcBef>
              <a:buNone/>
            </a:pPr>
            <a:r>
              <a:rPr lang="el-GR" altLang="el-GR" sz="1600" dirty="0" smtClean="0">
                <a:cs typeface="Arial" panose="020B0604020202020204" pitchFamily="34" charset="0"/>
              </a:rPr>
              <a:t>(εγκρίνεται με προεδρικό διάταγμα, άρθρο 7 ν. 4269/2014 α’ επίπεδο πολεοδομικού σχεδιασμού) 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l-GR" altLang="el-GR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l-GR" altLang="el-GR" sz="1800" b="1" dirty="0" smtClean="0">
                <a:cs typeface="Arial" panose="020B0604020202020204" pitchFamily="34" charset="0"/>
              </a:rPr>
              <a:t>2. Ρυμοτομικό Σχέδιο Εφαρμογής </a:t>
            </a:r>
            <a:r>
              <a:rPr lang="el-GR" altLang="el-GR" sz="1600" dirty="0" smtClean="0">
                <a:cs typeface="Arial" panose="020B0604020202020204" pitchFamily="34" charset="0"/>
              </a:rPr>
              <a:t>(πρώην: ρυμοτομικό σχέδιο, 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l-GR" altLang="el-GR" sz="1600" dirty="0">
                <a:cs typeface="Arial" panose="020B0604020202020204" pitchFamily="34" charset="0"/>
              </a:rPr>
              <a:t> </a:t>
            </a:r>
            <a:r>
              <a:rPr lang="el-GR" altLang="el-GR" sz="1600" dirty="0" smtClean="0">
                <a:cs typeface="Arial" panose="020B0604020202020204" pitchFamily="34" charset="0"/>
              </a:rPr>
              <a:t>    σχέδιο πόλεως, πολεοδομικό σχέδιο, πολεοδομική μελέτη : οι όροι αυτοί </a:t>
            </a:r>
          </a:p>
          <a:p>
            <a:pPr marL="0" indent="0" eaLnBrk="1" hangingPunct="1">
              <a:buNone/>
            </a:pPr>
            <a:r>
              <a:rPr lang="el-GR" altLang="el-GR" sz="1600" dirty="0">
                <a:cs typeface="Arial" panose="020B0604020202020204" pitchFamily="34" charset="0"/>
              </a:rPr>
              <a:t> </a:t>
            </a:r>
            <a:r>
              <a:rPr lang="el-GR" altLang="el-GR" sz="1600" dirty="0" smtClean="0">
                <a:cs typeface="Arial" panose="020B0604020202020204" pitchFamily="34" charset="0"/>
              </a:rPr>
              <a:t>    εκφράζουν το ίδιο επίπεδο (β’ επίπεδο) πολεοδομικού σχεδιασμού, </a:t>
            </a:r>
          </a:p>
          <a:p>
            <a:pPr marL="0" indent="0" eaLnBrk="1" hangingPunct="1">
              <a:buNone/>
            </a:pPr>
            <a:r>
              <a:rPr lang="el-GR" altLang="el-GR" sz="1600" dirty="0">
                <a:cs typeface="Arial" panose="020B0604020202020204" pitchFamily="34" charset="0"/>
              </a:rPr>
              <a:t> </a:t>
            </a:r>
            <a:r>
              <a:rPr lang="el-GR" altLang="el-GR" sz="1600" dirty="0" smtClean="0">
                <a:cs typeface="Arial" panose="020B0604020202020204" pitchFamily="34" charset="0"/>
              </a:rPr>
              <a:t>    άρα: «ταυτόσημοι όροι» - εγκρίνεται με απόφαση του Γενικού Γραμματέα </a:t>
            </a:r>
          </a:p>
          <a:p>
            <a:pPr marL="0" indent="0" eaLnBrk="1" hangingPunct="1">
              <a:buNone/>
            </a:pPr>
            <a:r>
              <a:rPr lang="el-GR" altLang="el-GR" sz="1600" dirty="0">
                <a:cs typeface="Arial" panose="020B0604020202020204" pitchFamily="34" charset="0"/>
              </a:rPr>
              <a:t> </a:t>
            </a:r>
            <a:r>
              <a:rPr lang="el-GR" altLang="el-GR" sz="1600" dirty="0" smtClean="0">
                <a:cs typeface="Arial" panose="020B0604020202020204" pitchFamily="34" charset="0"/>
              </a:rPr>
              <a:t>    Αποκεντρωμένης Διοίκησης</a:t>
            </a:r>
          </a:p>
          <a:p>
            <a:pPr marL="0" indent="0" eaLnBrk="1" hangingPunct="1">
              <a:buNone/>
            </a:pPr>
            <a:r>
              <a:rPr lang="el-GR" altLang="el-GR" sz="1800" dirty="0">
                <a:cs typeface="Arial" panose="020B0604020202020204" pitchFamily="34" charset="0"/>
              </a:rPr>
              <a:t> </a:t>
            </a:r>
            <a:r>
              <a:rPr lang="el-GR" altLang="el-GR" sz="1800" dirty="0" smtClean="0">
                <a:cs typeface="Arial" panose="020B0604020202020204" pitchFamily="34" charset="0"/>
              </a:rPr>
              <a:t>    </a:t>
            </a:r>
            <a:r>
              <a:rPr lang="el-GR" altLang="el-GR" sz="1800" b="1" dirty="0" smtClean="0">
                <a:cs typeface="Arial" panose="020B0604020202020204" pitchFamily="34" charset="0"/>
              </a:rPr>
              <a:t>2</a:t>
            </a:r>
            <a:r>
              <a:rPr lang="el-GR" altLang="el-GR" sz="1800" b="1" baseline="30000" dirty="0" smtClean="0">
                <a:cs typeface="Arial" panose="020B0604020202020204" pitchFamily="34" charset="0"/>
              </a:rPr>
              <a:t>α</a:t>
            </a:r>
            <a:r>
              <a:rPr lang="el-GR" altLang="el-GR" sz="1800" b="1" dirty="0" smtClean="0">
                <a:cs typeface="Arial" panose="020B0604020202020204" pitchFamily="34" charset="0"/>
              </a:rPr>
              <a:t>. Πράξη Εφαρμογής</a:t>
            </a:r>
            <a:r>
              <a:rPr lang="el-GR" altLang="el-GR" sz="2000" b="1" dirty="0" smtClean="0">
                <a:cs typeface="Arial" panose="020B0604020202020204" pitchFamily="34" charset="0"/>
              </a:rPr>
              <a:t> </a:t>
            </a:r>
            <a:r>
              <a:rPr lang="el-GR" altLang="el-GR" sz="1600" dirty="0" smtClean="0">
                <a:cs typeface="Arial" panose="020B0604020202020204" pitchFamily="34" charset="0"/>
              </a:rPr>
              <a:t>(εκτελεστικό / καταληκτικό στάδιο του σχεδιασμού, </a:t>
            </a:r>
          </a:p>
          <a:p>
            <a:pPr marL="0" indent="0" eaLnBrk="1" hangingPunct="1">
              <a:buNone/>
            </a:pPr>
            <a:r>
              <a:rPr lang="el-GR" altLang="el-GR" sz="1600" dirty="0">
                <a:cs typeface="Arial" panose="020B0604020202020204" pitchFamily="34" charset="0"/>
              </a:rPr>
              <a:t> </a:t>
            </a:r>
            <a:r>
              <a:rPr lang="el-GR" altLang="el-GR" sz="1600" dirty="0" smtClean="0">
                <a:cs typeface="Arial" panose="020B0604020202020204" pitchFamily="34" charset="0"/>
              </a:rPr>
              <a:t>    εγκρίνεται με απόφαση του οικείου Περιφερειάρχη (αιρετού)</a:t>
            </a:r>
            <a:endParaRPr lang="el-GR" altLang="el-GR" sz="1600" dirty="0">
              <a:cs typeface="Arial" panose="020B0604020202020204" pitchFamily="34" charset="0"/>
            </a:endParaRPr>
          </a:p>
          <a:p>
            <a:pPr marL="0" indent="0" eaLnBrk="1" hangingPunct="1">
              <a:buNone/>
            </a:pPr>
            <a:r>
              <a:rPr lang="el-GR" alt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l-GR" altLang="el-G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3. Ειδικά Χωρικά Σχέδια </a:t>
            </a:r>
            <a:r>
              <a:rPr lang="el-GR" altLang="el-G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(εγκρίνονται με προεδρικό διάταγμα)</a:t>
            </a:r>
          </a:p>
          <a:p>
            <a:pPr marL="0" indent="0" eaLnBrk="1" hangingPunct="1">
              <a:buNone/>
            </a:pPr>
            <a:r>
              <a:rPr lang="el-GR" altLang="el-GR" sz="1600" dirty="0">
                <a:cs typeface="Arial" panose="020B0604020202020204" pitchFamily="34" charset="0"/>
              </a:rPr>
              <a:t> </a:t>
            </a:r>
            <a:r>
              <a:rPr lang="el-GR" altLang="el-GR" sz="1600" dirty="0" smtClean="0">
                <a:cs typeface="Arial" panose="020B0604020202020204" pitchFamily="34" charset="0"/>
              </a:rPr>
              <a:t>    </a:t>
            </a:r>
            <a:r>
              <a:rPr lang="el-GR" altLang="el-GR" sz="1400" dirty="0" smtClean="0">
                <a:cs typeface="Arial" panose="020B0604020202020204" pitchFamily="34" charset="0"/>
              </a:rPr>
              <a:t>Περιπτώσεις Ειδικών Χωρικών Σχεδίων: </a:t>
            </a:r>
            <a:r>
              <a:rPr lang="en-US" altLang="el-GR" sz="1400" dirty="0" smtClean="0">
                <a:cs typeface="Arial" panose="020B0604020202020204" pitchFamily="34" charset="0"/>
              </a:rPr>
              <a:t> </a:t>
            </a:r>
            <a:r>
              <a:rPr lang="el-GR" altLang="el-GR" sz="1400" dirty="0" smtClean="0">
                <a:cs typeface="Arial" panose="020B0604020202020204" pitchFamily="34" charset="0"/>
              </a:rPr>
              <a:t>Περιοχές Ολοκληρωμένης Τουριστικής </a:t>
            </a:r>
          </a:p>
          <a:p>
            <a:pPr marL="0" indent="0" eaLnBrk="1" hangingPunct="1">
              <a:buNone/>
            </a:pPr>
            <a:r>
              <a:rPr lang="el-GR" altLang="el-GR" sz="1400" dirty="0">
                <a:cs typeface="Arial" panose="020B0604020202020204" pitchFamily="34" charset="0"/>
              </a:rPr>
              <a:t> </a:t>
            </a:r>
            <a:r>
              <a:rPr lang="el-GR" altLang="el-GR" sz="1400" dirty="0" smtClean="0">
                <a:cs typeface="Arial" panose="020B0604020202020204" pitchFamily="34" charset="0"/>
              </a:rPr>
              <a:t>     Ανάπτυξης (ΠΟΤΑ), Περιοχές Οργανωμένης Ανάπτυξης Παραγωγικών Δραστηριοτήτων </a:t>
            </a:r>
          </a:p>
          <a:p>
            <a:pPr marL="0" indent="0" eaLnBrk="1" hangingPunct="1">
              <a:buNone/>
            </a:pPr>
            <a:r>
              <a:rPr lang="el-GR" altLang="el-GR" sz="1400" dirty="0">
                <a:cs typeface="Arial" panose="020B0604020202020204" pitchFamily="34" charset="0"/>
              </a:rPr>
              <a:t> </a:t>
            </a:r>
            <a:r>
              <a:rPr lang="el-GR" altLang="el-GR" sz="1400" dirty="0" smtClean="0">
                <a:cs typeface="Arial" panose="020B0604020202020204" pitchFamily="34" charset="0"/>
              </a:rPr>
              <a:t>    (ΠΟΑΠΔ), Επιχειρηματικά Πάρκα, Εμπορευματικά Κέντρα, Εδικά Σχέδια Χωρικής Ανάπτυξης </a:t>
            </a:r>
          </a:p>
          <a:p>
            <a:pPr marL="0" indent="0" eaLnBrk="1" hangingPunct="1">
              <a:buNone/>
            </a:pPr>
            <a:r>
              <a:rPr lang="el-GR" altLang="el-GR" sz="1400" dirty="0">
                <a:cs typeface="Arial" panose="020B0604020202020204" pitchFamily="34" charset="0"/>
              </a:rPr>
              <a:t> </a:t>
            </a:r>
            <a:r>
              <a:rPr lang="el-GR" altLang="el-GR" sz="1400" dirty="0" smtClean="0">
                <a:cs typeface="Arial" panose="020B0604020202020204" pitchFamily="34" charset="0"/>
              </a:rPr>
              <a:t>    Δημοσίων Ακινήτων (ΕΣΧΑΔΑ). Ειδικά Σχέδια Χωρικής Ανάπτυξης Στρατηγικών Επενδύσεων </a:t>
            </a:r>
          </a:p>
          <a:p>
            <a:pPr marL="0" indent="0" eaLnBrk="1" hangingPunct="1">
              <a:buNone/>
            </a:pPr>
            <a:r>
              <a:rPr lang="el-GR" altLang="el-GR" sz="1400" dirty="0">
                <a:cs typeface="Arial" panose="020B0604020202020204" pitchFamily="34" charset="0"/>
              </a:rPr>
              <a:t> </a:t>
            </a:r>
            <a:r>
              <a:rPr lang="el-GR" altLang="el-GR" sz="1400" dirty="0" smtClean="0">
                <a:cs typeface="Arial" panose="020B0604020202020204" pitchFamily="34" charset="0"/>
              </a:rPr>
              <a:t>    (ΕΣΧΑΣΕ), Τοπικά  Ρυμοτομικά (άρθρου 26 ν. 1337/1983)   - Κατά «πλάσμα δικαίου» θεωρούνται </a:t>
            </a:r>
          </a:p>
          <a:p>
            <a:pPr marL="0" indent="0" eaLnBrk="1" hangingPunct="1">
              <a:buNone/>
            </a:pPr>
            <a:r>
              <a:rPr lang="el-GR" altLang="el-GR" sz="1400" dirty="0" smtClean="0">
                <a:cs typeface="Arial" panose="020B0604020202020204" pitchFamily="34" charset="0"/>
              </a:rPr>
              <a:t>     α’ επίπεδο πολεοδομικού σχεδιασμού (άρθρο </a:t>
            </a:r>
            <a:r>
              <a:rPr lang="en-US" altLang="el-GR" sz="1400" dirty="0" smtClean="0">
                <a:cs typeface="Arial" panose="020B0604020202020204" pitchFamily="34" charset="0"/>
              </a:rPr>
              <a:t>8</a:t>
            </a:r>
            <a:r>
              <a:rPr lang="el-GR" altLang="el-GR" sz="1400" dirty="0" smtClean="0">
                <a:cs typeface="Arial" panose="020B0604020202020204" pitchFamily="34" charset="0"/>
              </a:rPr>
              <a:t> παρ. 2 ν. 4269/2014)</a:t>
            </a:r>
            <a:endParaRPr lang="el-GR" altLang="el-GR" sz="1400" dirty="0">
              <a:cs typeface="Arial" panose="020B0604020202020204" pitchFamily="34" charset="0"/>
            </a:endParaRPr>
          </a:p>
          <a:p>
            <a:pPr marL="0" indent="0" eaLnBrk="1" hangingPunct="1">
              <a:buNone/>
            </a:pPr>
            <a:r>
              <a:rPr lang="el-GR" altLang="el-GR" sz="1400" dirty="0" smtClean="0">
                <a:cs typeface="Arial" panose="020B0604020202020204" pitchFamily="34" charset="0"/>
              </a:rPr>
              <a:t> </a:t>
            </a:r>
          </a:p>
          <a:p>
            <a:pPr marL="0" indent="0" eaLnBrk="1" hangingPunct="1">
              <a:buNone/>
            </a:pPr>
            <a:endParaRPr lang="el-GR" altLang="el-GR" dirty="0">
              <a:cs typeface="Arial" panose="020B0604020202020204" pitchFamily="34" charset="0"/>
            </a:endParaRPr>
          </a:p>
          <a:p>
            <a:pPr marL="0" indent="0" eaLnBrk="1" hangingPunct="1">
              <a:buNone/>
            </a:pPr>
            <a:r>
              <a:rPr lang="el-GR" altLang="el-GR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l-GR" altLang="el-GR" dirty="0"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0800000" flipV="1">
            <a:off x="685800" y="-152400"/>
            <a:ext cx="8305800" cy="16764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Γ. ΑΓΓΛΙΚΟ ΚΑΙ ΓΑΛΛΙΚΟ ΣΥΣΤΗΜΑ ΧΩΡΙΚΟ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l-G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ΣΧΕΔΙΑΣΜΟΥ 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838200" y="1752600"/>
            <a:ext cx="8001000" cy="5029200"/>
          </a:xfrm>
        </p:spPr>
        <p:txBody>
          <a:bodyPr>
            <a:normAutofit fontScale="92500" lnSpcReduction="10000"/>
          </a:bodyPr>
          <a:lstStyle/>
          <a:p>
            <a:pPr marL="0" indent="0" eaLnBrk="1" hangingPunct="1">
              <a:spcBef>
                <a:spcPts val="0"/>
              </a:spcBef>
              <a:buNone/>
            </a:pPr>
            <a:r>
              <a:rPr lang="el-GR" altLang="el-G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l-GR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l-GR" altLang="el-G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altLang="el-GR" sz="2000" b="1" u="sng" dirty="0" smtClean="0">
                <a:cs typeface="Arial" panose="020B0604020202020204" pitchFamily="34" charset="0"/>
              </a:rPr>
              <a:t>ΑΓΓΛΙΚΟ:</a:t>
            </a:r>
            <a:r>
              <a:rPr lang="el-GR" altLang="el-GR" sz="2000" u="sng" dirty="0" smtClean="0">
                <a:cs typeface="Arial" panose="020B0604020202020204" pitchFamily="34" charset="0"/>
              </a:rPr>
              <a:t> 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l-GR" altLang="el-GR" sz="2000" dirty="0" smtClean="0">
                <a:cs typeface="Arial" panose="020B0604020202020204" pitchFamily="34" charset="0"/>
              </a:rPr>
              <a:t>  </a:t>
            </a:r>
            <a:r>
              <a:rPr lang="en-US" altLang="el-GR" sz="2000" dirty="0" smtClean="0">
                <a:cs typeface="Arial" panose="020B0604020202020204" pitchFamily="34" charset="0"/>
              </a:rPr>
              <a:t> </a:t>
            </a:r>
            <a:r>
              <a:rPr lang="el-GR" altLang="el-GR" sz="2000" dirty="0" smtClean="0">
                <a:cs typeface="Arial" panose="020B0604020202020204" pitchFamily="34" charset="0"/>
              </a:rPr>
              <a:t> </a:t>
            </a:r>
            <a:r>
              <a:rPr lang="en-US" altLang="el-GR" sz="2000" dirty="0" smtClean="0">
                <a:cs typeface="Arial" panose="020B0604020202020204" pitchFamily="34" charset="0"/>
              </a:rPr>
              <a:t>- </a:t>
            </a:r>
            <a:r>
              <a:rPr lang="el-GR" altLang="el-GR" sz="2000" b="1" dirty="0" smtClean="0">
                <a:cs typeface="Arial" panose="020B0604020202020204" pitchFamily="34" charset="0"/>
              </a:rPr>
              <a:t>Α.</a:t>
            </a:r>
            <a:r>
              <a:rPr lang="el-GR" altLang="el-GR" sz="2000" dirty="0" smtClean="0">
                <a:cs typeface="Arial" panose="020B0604020202020204" pitchFamily="34" charset="0"/>
              </a:rPr>
              <a:t> </a:t>
            </a:r>
            <a:r>
              <a:rPr lang="en-US" altLang="el-GR" sz="2000" dirty="0" smtClean="0">
                <a:cs typeface="Arial" panose="020B0604020202020204" pitchFamily="34" charset="0"/>
              </a:rPr>
              <a:t>NATIONAL PLANNING POLICY FRAMEWORK 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n-US" altLang="el-GR" sz="2000" dirty="0" smtClean="0">
                <a:cs typeface="Arial" panose="020B0604020202020204" pitchFamily="34" charset="0"/>
              </a:rPr>
              <a:t>    </a:t>
            </a:r>
            <a:r>
              <a:rPr lang="en-US" altLang="el-GR" sz="2000" b="1" dirty="0" smtClean="0">
                <a:cs typeface="Arial" panose="020B0604020202020204" pitchFamily="34" charset="0"/>
              </a:rPr>
              <a:t>A1.</a:t>
            </a:r>
            <a:r>
              <a:rPr lang="en-US" altLang="el-GR" sz="2000" dirty="0" smtClean="0">
                <a:cs typeface="Arial" panose="020B0604020202020204" pitchFamily="34" charset="0"/>
              </a:rPr>
              <a:t> PLANNING POLICY STATEMENTS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n-US" altLang="el-GR" sz="2000" dirty="0" smtClean="0">
                <a:cs typeface="Arial" panose="020B0604020202020204" pitchFamily="34" charset="0"/>
              </a:rPr>
              <a:t>   </a:t>
            </a:r>
            <a:r>
              <a:rPr lang="el-GR" altLang="el-GR" sz="2000" dirty="0" smtClean="0">
                <a:cs typeface="Arial" panose="020B0604020202020204" pitchFamily="34" charset="0"/>
              </a:rPr>
              <a:t> </a:t>
            </a:r>
            <a:r>
              <a:rPr lang="en-US" altLang="el-GR" sz="2000" dirty="0" smtClean="0">
                <a:cs typeface="Arial" panose="020B0604020202020204" pitchFamily="34" charset="0"/>
              </a:rPr>
              <a:t>- </a:t>
            </a:r>
            <a:r>
              <a:rPr lang="en-US" altLang="el-GR" sz="2000" b="1" dirty="0" smtClean="0">
                <a:cs typeface="Arial" panose="020B0604020202020204" pitchFamily="34" charset="0"/>
              </a:rPr>
              <a:t>B. </a:t>
            </a:r>
            <a:r>
              <a:rPr lang="en-US" altLang="el-GR" sz="2000" dirty="0" smtClean="0">
                <a:cs typeface="Arial" panose="020B0604020202020204" pitchFamily="34" charset="0"/>
              </a:rPr>
              <a:t>REGIONAL STRATEGIES (</a:t>
            </a:r>
            <a:r>
              <a:rPr lang="el-GR" altLang="el-GR" sz="2000" dirty="0" smtClean="0">
                <a:cs typeface="Arial" panose="020B0604020202020204" pitchFamily="34" charset="0"/>
              </a:rPr>
              <a:t>κατάργηση – πολιτική / </a:t>
            </a:r>
            <a:endParaRPr lang="en-US" altLang="el-GR" sz="2000" dirty="0" smtClean="0">
              <a:cs typeface="Arial" panose="020B0604020202020204" pitchFamily="34" charset="0"/>
            </a:endParaRP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n-US" altLang="el-GR" sz="2000" dirty="0">
                <a:cs typeface="Arial" panose="020B0604020202020204" pitchFamily="34" charset="0"/>
              </a:rPr>
              <a:t> </a:t>
            </a:r>
            <a:r>
              <a:rPr lang="en-US" altLang="el-GR" sz="2000" dirty="0" smtClean="0">
                <a:cs typeface="Arial" panose="020B0604020202020204" pitchFamily="34" charset="0"/>
              </a:rPr>
              <a:t>    </a:t>
            </a:r>
            <a:r>
              <a:rPr lang="el-GR" altLang="el-GR" sz="2000" dirty="0" smtClean="0">
                <a:cs typeface="Arial" panose="020B0604020202020204" pitchFamily="34" charset="0"/>
              </a:rPr>
              <a:t>διαδικαστική προσέγγιση)</a:t>
            </a:r>
            <a:r>
              <a:rPr lang="en-US" altLang="el-GR" sz="2000" dirty="0" smtClean="0">
                <a:cs typeface="Arial" panose="020B0604020202020204" pitchFamily="34" charset="0"/>
              </a:rPr>
              <a:t> 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n-US" altLang="el-GR" sz="2000" dirty="0" smtClean="0">
                <a:cs typeface="Arial" panose="020B0604020202020204" pitchFamily="34" charset="0"/>
              </a:rPr>
              <a:t>   </a:t>
            </a:r>
            <a:r>
              <a:rPr lang="el-GR" altLang="el-GR" sz="2000" dirty="0" smtClean="0">
                <a:cs typeface="Arial" panose="020B0604020202020204" pitchFamily="34" charset="0"/>
              </a:rPr>
              <a:t> </a:t>
            </a:r>
            <a:r>
              <a:rPr lang="en-US" altLang="el-GR" sz="2000" dirty="0" smtClean="0">
                <a:cs typeface="Arial" panose="020B0604020202020204" pitchFamily="34" charset="0"/>
              </a:rPr>
              <a:t>- </a:t>
            </a:r>
            <a:r>
              <a:rPr lang="en-US" altLang="el-GR" sz="2000" b="1" dirty="0" smtClean="0">
                <a:cs typeface="Arial" panose="020B0604020202020204" pitchFamily="34" charset="0"/>
              </a:rPr>
              <a:t>C. </a:t>
            </a:r>
            <a:r>
              <a:rPr lang="en-US" altLang="el-GR" sz="2000" dirty="0" smtClean="0">
                <a:cs typeface="Arial" panose="020B0604020202020204" pitchFamily="34" charset="0"/>
              </a:rPr>
              <a:t>LOCAL DEVELOPMENT FRAMEWORK </a:t>
            </a:r>
            <a:r>
              <a:rPr lang="el-GR" altLang="el-GR" sz="2000" dirty="0" smtClean="0">
                <a:cs typeface="Arial" panose="020B0604020202020204" pitchFamily="34" charset="0"/>
              </a:rPr>
              <a:t>(αντικατέστησε </a:t>
            </a:r>
            <a:endParaRPr lang="en-US" altLang="el-GR" sz="2000" dirty="0" smtClean="0">
              <a:cs typeface="Arial" panose="020B0604020202020204" pitchFamily="34" charset="0"/>
            </a:endParaRP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n-US" altLang="el-GR" sz="2000" dirty="0">
                <a:cs typeface="Arial" panose="020B0604020202020204" pitchFamily="34" charset="0"/>
              </a:rPr>
              <a:t> </a:t>
            </a:r>
            <a:r>
              <a:rPr lang="en-US" altLang="el-GR" sz="2000" dirty="0" smtClean="0">
                <a:cs typeface="Arial" panose="020B0604020202020204" pitchFamily="34" charset="0"/>
              </a:rPr>
              <a:t>     Structure plans </a:t>
            </a:r>
            <a:r>
              <a:rPr lang="el-GR" altLang="el-GR" sz="2000" dirty="0" smtClean="0">
                <a:cs typeface="Arial" panose="020B0604020202020204" pitchFamily="34" charset="0"/>
              </a:rPr>
              <a:t>και </a:t>
            </a:r>
            <a:r>
              <a:rPr lang="en-US" altLang="el-GR" sz="2000" dirty="0" smtClean="0">
                <a:cs typeface="Arial" panose="020B0604020202020204" pitchFamily="34" charset="0"/>
              </a:rPr>
              <a:t>Local Plans)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n-US" altLang="el-GR" sz="2000" dirty="0" smtClean="0">
                <a:cs typeface="Arial" panose="020B0604020202020204" pitchFamily="34" charset="0"/>
              </a:rPr>
              <a:t>   </a:t>
            </a:r>
            <a:r>
              <a:rPr lang="el-GR" altLang="el-GR" sz="2000" dirty="0" smtClean="0">
                <a:cs typeface="Arial" panose="020B0604020202020204" pitchFamily="34" charset="0"/>
              </a:rPr>
              <a:t> </a:t>
            </a:r>
            <a:r>
              <a:rPr lang="en-US" altLang="el-GR" sz="2000" dirty="0" smtClean="0">
                <a:cs typeface="Arial" panose="020B0604020202020204" pitchFamily="34" charset="0"/>
              </a:rPr>
              <a:t> </a:t>
            </a:r>
            <a:r>
              <a:rPr lang="el-GR" altLang="el-GR" sz="2000" dirty="0" smtClean="0">
                <a:cs typeface="Arial" panose="020B0604020202020204" pitchFamily="34" charset="0"/>
              </a:rPr>
              <a:t> </a:t>
            </a:r>
            <a:endParaRPr lang="en-US" altLang="el-GR" sz="2000" u="sng" dirty="0" smtClean="0">
              <a:cs typeface="Arial" panose="020B0604020202020204" pitchFamily="34" charset="0"/>
            </a:endParaRP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n-US" altLang="el-GR" sz="2000" b="1" dirty="0">
                <a:cs typeface="Arial" panose="020B0604020202020204" pitchFamily="34" charset="0"/>
              </a:rPr>
              <a:t> </a:t>
            </a:r>
            <a:r>
              <a:rPr lang="en-US" altLang="el-GR" sz="2000" b="1" dirty="0" smtClean="0">
                <a:cs typeface="Arial" panose="020B0604020202020204" pitchFamily="34" charset="0"/>
              </a:rPr>
              <a:t>    </a:t>
            </a:r>
            <a:r>
              <a:rPr lang="el-GR" altLang="el-GR" sz="2000" b="1" u="sng" dirty="0" smtClean="0">
                <a:cs typeface="Arial" panose="020B0604020202020204" pitchFamily="34" charset="0"/>
              </a:rPr>
              <a:t>ΓΑΛΛΙΚΟ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l-GR" altLang="el-GR" sz="2000" dirty="0" smtClean="0">
                <a:cs typeface="Arial" panose="020B0604020202020204" pitchFamily="34" charset="0"/>
              </a:rPr>
              <a:t>  </a:t>
            </a:r>
            <a:r>
              <a:rPr lang="en-US" altLang="el-GR" sz="2000" dirty="0" smtClean="0">
                <a:cs typeface="Arial" panose="020B0604020202020204" pitchFamily="34" charset="0"/>
              </a:rPr>
              <a:t> </a:t>
            </a:r>
            <a:r>
              <a:rPr lang="el-GR" altLang="el-GR" sz="2000" dirty="0" smtClean="0">
                <a:cs typeface="Arial" panose="020B0604020202020204" pitchFamily="34" charset="0"/>
              </a:rPr>
              <a:t> </a:t>
            </a:r>
            <a:r>
              <a:rPr lang="en-US" altLang="el-GR" sz="2000" dirty="0" smtClean="0">
                <a:cs typeface="Arial" panose="020B0604020202020204" pitchFamily="34" charset="0"/>
              </a:rPr>
              <a:t> </a:t>
            </a:r>
            <a:r>
              <a:rPr lang="el-GR" altLang="el-GR" sz="2000" b="1" dirty="0" smtClean="0">
                <a:cs typeface="Arial" panose="020B0604020202020204" pitchFamily="34" charset="0"/>
              </a:rPr>
              <a:t>- Α.</a:t>
            </a:r>
            <a:r>
              <a:rPr lang="el-GR" altLang="el-GR" sz="2000" dirty="0" smtClean="0">
                <a:cs typeface="Arial" panose="020B0604020202020204" pitchFamily="34" charset="0"/>
              </a:rPr>
              <a:t> </a:t>
            </a:r>
            <a:r>
              <a:rPr lang="en-US" altLang="el-GR" sz="2000" dirty="0" smtClean="0">
                <a:cs typeface="Arial" panose="020B0604020202020204" pitchFamily="34" charset="0"/>
              </a:rPr>
              <a:t>SCHEMAS DES SERVICES COLLECTIFS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n-US" altLang="el-GR" sz="2000" dirty="0">
                <a:cs typeface="Arial" panose="020B0604020202020204" pitchFamily="34" charset="0"/>
              </a:rPr>
              <a:t> </a:t>
            </a:r>
            <a:r>
              <a:rPr lang="en-US" altLang="el-GR" sz="2000" dirty="0" smtClean="0">
                <a:cs typeface="Arial" panose="020B0604020202020204" pitchFamily="34" charset="0"/>
              </a:rPr>
              <a:t>    </a:t>
            </a:r>
            <a:r>
              <a:rPr lang="en-US" altLang="el-GR" sz="2000" b="1" dirty="0" smtClean="0">
                <a:cs typeface="Arial" panose="020B0604020202020204" pitchFamily="34" charset="0"/>
              </a:rPr>
              <a:t>-B.</a:t>
            </a:r>
            <a:r>
              <a:rPr lang="en-US" altLang="el-GR" sz="2000" dirty="0" smtClean="0">
                <a:cs typeface="Arial" panose="020B0604020202020204" pitchFamily="34" charset="0"/>
              </a:rPr>
              <a:t> SCHEMAS REGIONAUX (INTERREGIONAUX) D’ 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n-US" altLang="el-GR" sz="2000" dirty="0">
                <a:cs typeface="Arial" panose="020B0604020202020204" pitchFamily="34" charset="0"/>
              </a:rPr>
              <a:t> </a:t>
            </a:r>
            <a:r>
              <a:rPr lang="en-US" altLang="el-GR" sz="2000" dirty="0" smtClean="0">
                <a:cs typeface="Arial" panose="020B0604020202020204" pitchFamily="34" charset="0"/>
              </a:rPr>
              <a:t>        AMENAGEMENT ET DE DEVELOPPEMENT DURABLE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n-US" altLang="el-GR" sz="2000" dirty="0">
                <a:cs typeface="Arial" panose="020B0604020202020204" pitchFamily="34" charset="0"/>
              </a:rPr>
              <a:t> </a:t>
            </a:r>
            <a:r>
              <a:rPr lang="en-US" altLang="el-GR" sz="2000" dirty="0" smtClean="0">
                <a:cs typeface="Arial" panose="020B0604020202020204" pitchFamily="34" charset="0"/>
              </a:rPr>
              <a:t>   </a:t>
            </a:r>
            <a:r>
              <a:rPr lang="en-US" altLang="el-GR" sz="2000" b="1" dirty="0" smtClean="0">
                <a:cs typeface="Arial" panose="020B0604020202020204" pitchFamily="34" charset="0"/>
              </a:rPr>
              <a:t>-B1. </a:t>
            </a:r>
            <a:r>
              <a:rPr lang="en-US" altLang="el-GR" sz="2000" dirty="0" smtClean="0">
                <a:cs typeface="Arial" panose="020B0604020202020204" pitchFamily="34" charset="0"/>
              </a:rPr>
              <a:t>DIRECTIVES TERRITORIALES D’AMENAGEMENT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n-US" altLang="el-GR" sz="2000" dirty="0">
                <a:cs typeface="Arial" panose="020B0604020202020204" pitchFamily="34" charset="0"/>
              </a:rPr>
              <a:t> </a:t>
            </a:r>
            <a:r>
              <a:rPr lang="en-US" altLang="el-GR" sz="2000" dirty="0" smtClean="0">
                <a:cs typeface="Arial" panose="020B0604020202020204" pitchFamily="34" charset="0"/>
              </a:rPr>
              <a:t>   </a:t>
            </a:r>
            <a:r>
              <a:rPr lang="en-US" altLang="el-GR" sz="2000" b="1" dirty="0" smtClean="0">
                <a:cs typeface="Arial" panose="020B0604020202020204" pitchFamily="34" charset="0"/>
              </a:rPr>
              <a:t>- C.</a:t>
            </a:r>
            <a:r>
              <a:rPr lang="en-US" altLang="el-GR" sz="2000" dirty="0" smtClean="0">
                <a:cs typeface="Arial" panose="020B0604020202020204" pitchFamily="34" charset="0"/>
              </a:rPr>
              <a:t> SCHEMAS DE COHERENCE TERRITORIALE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n-US" altLang="el-GR" sz="2000" dirty="0" smtClean="0">
                <a:cs typeface="Arial" panose="020B0604020202020204" pitchFamily="34" charset="0"/>
              </a:rPr>
              <a:t>    </a:t>
            </a:r>
            <a:r>
              <a:rPr lang="en-US" altLang="el-GR" sz="2000" b="1" dirty="0" smtClean="0">
                <a:cs typeface="Arial" panose="020B0604020202020204" pitchFamily="34" charset="0"/>
              </a:rPr>
              <a:t>- D.</a:t>
            </a:r>
            <a:r>
              <a:rPr lang="en-US" altLang="el-GR" sz="2000" dirty="0" smtClean="0">
                <a:cs typeface="Arial" panose="020B0604020202020204" pitchFamily="34" charset="0"/>
              </a:rPr>
              <a:t> PLAN LOCAUX D’URBANISME     </a:t>
            </a:r>
            <a:endParaRPr lang="en-US" altLang="el-GR" sz="2000" dirty="0">
              <a:cs typeface="Arial" panose="020B0604020202020204" pitchFamily="34" charset="0"/>
            </a:endParaRPr>
          </a:p>
          <a:p>
            <a:pPr marL="0" indent="0" eaLnBrk="1" hangingPunct="1">
              <a:spcBef>
                <a:spcPts val="0"/>
              </a:spcBef>
              <a:buNone/>
            </a:pPr>
            <a:endParaRPr lang="en-US" altLang="el-GR" sz="2000" dirty="0" smtClean="0">
              <a:cs typeface="Arial" panose="020B0604020202020204" pitchFamily="34" charset="0"/>
            </a:endParaRP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n-US" altLang="el-GR" sz="2000" dirty="0" smtClean="0">
                <a:cs typeface="Arial" panose="020B0604020202020204" pitchFamily="34" charset="0"/>
              </a:rPr>
              <a:t>  </a:t>
            </a:r>
            <a:endParaRPr lang="en-US" altLang="el-GR" sz="2000" dirty="0">
              <a:cs typeface="Arial" panose="020B0604020202020204" pitchFamily="34" charset="0"/>
            </a:endParaRP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n-US" altLang="el-GR" sz="2000" dirty="0" smtClean="0">
                <a:cs typeface="Arial" panose="020B0604020202020204" pitchFamily="34" charset="0"/>
              </a:rPr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Ηλιοστάσιο">
  <a:themeElements>
    <a:clrScheme name="Ηλιοστάσιο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Ηλιοστάσιο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Ηλιοστάσιο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952</TotalTime>
  <Words>454</Words>
  <Application>Microsoft Office PowerPoint</Application>
  <PresentationFormat>Προβολή στην οθόνη (4:3)</PresentationFormat>
  <Paragraphs>66</Paragraphs>
  <Slides>4</Slides>
  <Notes>2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5" baseType="lpstr">
      <vt:lpstr>Ηλιοστάσιο</vt:lpstr>
      <vt:lpstr>ΣΧΕΣΗ ΑΝΘΡΩΠΟΥ – ΧΩΡΟΥ / ΠΕΡΙΒΑΛΛΟΝΤΟΣ  ΣΥΣΤΗΜΑ ΧΩΡΙΚΟΥ ΣΧΕΔΙΑΣΜΟΥ</vt:lpstr>
      <vt:lpstr>Α. ΣΤΡΑΤΗΓΙΚΟΣ ΧΩΡΙΚΟΣ ΣΧΕΔΙΑΣΜΟΣ </vt:lpstr>
      <vt:lpstr>Β. ΡΥΘΜΙΣΤΙΚΟΣ ΧΩΡΙΚΟΣ  ΣΧΕΔΙΑΣΜΟΣ </vt:lpstr>
      <vt:lpstr>Γ. ΑΓΓΛΙΚΟ ΚΑΙ ΓΑΛΛΙΚΟ ΣΥΣΤΗΜΑ ΧΩΡΙΚΟY ΣΧΕΔΙΑΣΜΟΥ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Η ΕΦΑΡΜΟΓΗ ΤΟΥ ΘΕΣΜΟΥ ΤΗΣ ΠΡΑΞΗΣ ΕΦΑΡΜΟΓΗΣ ΣΤΗΝ ΠΡΑΞΗ (ΜΕΛΕΤΗ ΠΕΡΙΠΤΩΣΗΣ / CASE STUDY)</dc:title>
  <dc:creator>Manolis Papadopoulos</dc:creator>
  <cp:lastModifiedBy>Marios Chaidarlis</cp:lastModifiedBy>
  <cp:revision>103</cp:revision>
  <cp:lastPrinted>2015-03-20T10:42:22Z</cp:lastPrinted>
  <dcterms:created xsi:type="dcterms:W3CDTF">2006-08-16T00:00:00Z</dcterms:created>
  <dcterms:modified xsi:type="dcterms:W3CDTF">2020-03-27T12:58:16Z</dcterms:modified>
</cp:coreProperties>
</file>