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5"/>
  </p:notesMasterIdLst>
  <p:handoutMasterIdLst>
    <p:handoutMasterId r:id="rId16"/>
  </p:handoutMasterIdLst>
  <p:sldIdLst>
    <p:sldId id="473" r:id="rId2"/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40" autoAdjust="0"/>
    <p:restoredTop sz="94658"/>
  </p:normalViewPr>
  <p:slideViewPr>
    <p:cSldViewPr showGuides="1">
      <p:cViewPr varScale="1">
        <p:scale>
          <a:sx n="120" d="100"/>
          <a:sy n="120" d="100"/>
        </p:scale>
        <p:origin x="1600" y="184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12/21/25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C5684A-60F3-4E2F-BFDF-A4930A22E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D641AD-2B58-43BA-B12D-8B47FEA2F3B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7A06864A-873C-474C-8195-5297A380F4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24B7D1B1-9683-416B-B0B9-09B39DB45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395207C-D404-4E30-8FC2-A2CC6E91E2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E4DA8-4ED3-4FC5-A413-D5E710AC7E0D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E88087B-C86A-46A5-99D4-80DAB59683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3AAE4229-3B99-4C0A-BBB0-A788D27BE7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5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5.1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3F4-CCE4-4D75-9379-EC5F31C8F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3790F-9564-4C01-B706-F52E11F337D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15576-5797-4F9B-9AA0-E617244F9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25C52-EEDC-4AAF-8FA7-7B23ECD3D5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Slide 5.1- </a:t>
            </a:r>
            <a:fld id="{B35263F8-F174-46AB-B20D-5AC9F54CB779}" type="slidenum">
              <a:rPr lang="en-US" altLang="en-US"/>
              <a:pPr/>
              <a:t>‹#›</a:t>
            </a:fld>
            <a:endParaRPr lang="en-CA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C6F18-B33C-43DD-863F-29B3C967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05550"/>
            <a:ext cx="6324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0628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5.1-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832BD945-4FDE-4F89-AD9F-67F4F463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5.1-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E7EF3A0-73B5-4FDC-8957-A72BCED87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Symbol" panose="05050102010706020507" pitchFamily="18" charset="2"/>
              <a:buNone/>
              <a:defRPr sz="1200">
                <a:latin typeface="Arial" panose="020B0604020202020204" pitchFamily="34" charset="0"/>
                <a:sym typeface="Symbol" panose="05050102010706020507" pitchFamily="18" charset="2"/>
              </a:defRPr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3" r:id="rId16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image" Target="../media/image37.wmf"/><Relationship Id="rId7" Type="http://schemas.openxmlformats.org/officeDocument/2006/relationships/image" Target="../media/image39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image" Target="../media/image41.wmf"/><Relationship Id="rId7" Type="http://schemas.openxmlformats.org/officeDocument/2006/relationships/image" Target="../media/image43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4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0.wmf"/><Relationship Id="rId7" Type="http://schemas.openxmlformats.org/officeDocument/2006/relationships/image" Target="../media/image1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png"/><Relationship Id="rId4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504F754B-9DA0-4949-880B-74EA1A4D7F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 err="1"/>
              <a:t>Ιδιοτιμές</a:t>
            </a:r>
            <a:r>
              <a:rPr lang="el-GR" altLang="en-US" dirty="0"/>
              <a:t> και Ιδιοδιανύσματα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283D7B00-80DE-4159-BFDB-E4973476644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1828800" y="6305550"/>
            <a:ext cx="6934200" cy="47625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261124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1E35911-ADCC-41F2-8715-9E23DE4D39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F5156568-07A4-4FB0-B883-CB11B3F89831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729090" name="Rectangle 2">
            <a:extLst>
              <a:ext uri="{FF2B5EF4-FFF2-40B4-BE49-F238E27FC236}">
                <a16:creationId xmlns:a16="http://schemas.microsoft.com/office/drawing/2014/main" id="{C94E4FBB-C038-4C40-856C-102703F24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9091" name="Rectangle 3">
            <a:extLst>
              <a:ext uri="{FF2B5EF4-FFF2-40B4-BE49-F238E27FC236}">
                <a16:creationId xmlns:a16="http://schemas.microsoft.com/office/drawing/2014/main" id="{05217688-57CC-4148-810B-6B955584A4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Ο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μια ιδιοτιμή του Α αν και μόνο αν η εξίσωση                         έχει μια μη τετριμμένη λύση, δηλαδή αν και μόνο αν η εξίσωση έχει μια ελεύθερη μεταβλητή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l-GR" altLang="en-US" sz="2800" dirty="0">
                <a:cs typeface="Times New Roman" panose="02020603050405020304" pitchFamily="18" charset="0"/>
              </a:rPr>
              <a:t>Λόγω των μηδενικών στοιχείων του           , είναι εύκολο να δούμε ότι το.                         έχει μια ελεύθερη μεταβλητή ανν τουλάχιστον ένα από τα διαγώνια στοιχεία του είναι              μηδέν.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</a:t>
            </a:r>
          </a:p>
          <a:p>
            <a:pPr>
              <a:lnSpc>
                <a:spcPct val="90000"/>
              </a:lnSpc>
            </a:pPr>
            <a:r>
              <a:rPr lang="el-GR" altLang="en-US" sz="2800" dirty="0">
                <a:cs typeface="Times New Roman" panose="02020603050405020304" pitchFamily="18" charset="0"/>
              </a:rPr>
              <a:t>Αυτό συμβαίνει ανν το λ ισούται με ένα από τα στοιχεία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11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22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33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του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.       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729092" name="Object 4">
            <a:extLst>
              <a:ext uri="{FF2B5EF4-FFF2-40B4-BE49-F238E27FC236}">
                <a16:creationId xmlns:a16="http://schemas.microsoft.com/office/drawing/2014/main" id="{A7724194-61B3-497E-A1E7-71C6D94B9E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6149246"/>
              </p:ext>
            </p:extLst>
          </p:nvPr>
        </p:nvGraphicFramePr>
        <p:xfrm>
          <a:off x="2133600" y="1790700"/>
          <a:ext cx="215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58920" imgH="431640" progId="Equation.DSMT4">
                  <p:embed/>
                </p:oleObj>
              </mc:Choice>
              <mc:Fallback>
                <p:oleObj name="Equation" r:id="rId2" imgW="21589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790700"/>
                        <a:ext cx="215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3" name="Object 5">
            <a:extLst>
              <a:ext uri="{FF2B5EF4-FFF2-40B4-BE49-F238E27FC236}">
                <a16:creationId xmlns:a16="http://schemas.microsoft.com/office/drawing/2014/main" id="{FF07EF71-7B07-46A9-95F8-CC6965B074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472499"/>
              </p:ext>
            </p:extLst>
          </p:nvPr>
        </p:nvGraphicFramePr>
        <p:xfrm>
          <a:off x="6057900" y="3501067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342720" progId="Equation.DSMT4">
                  <p:embed/>
                </p:oleObj>
              </mc:Choice>
              <mc:Fallback>
                <p:oleObj name="Equation" r:id="rId4" imgW="10411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3501067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4" name="Object 6">
            <a:extLst>
              <a:ext uri="{FF2B5EF4-FFF2-40B4-BE49-F238E27FC236}">
                <a16:creationId xmlns:a16="http://schemas.microsoft.com/office/drawing/2014/main" id="{1D2CC861-0FF5-4EFD-8870-A47542B821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5864828"/>
              </p:ext>
            </p:extLst>
          </p:nvPr>
        </p:nvGraphicFramePr>
        <p:xfrm>
          <a:off x="4255814" y="3878126"/>
          <a:ext cx="215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58920" imgH="431640" progId="Equation.DSMT4">
                  <p:embed/>
                </p:oleObj>
              </mc:Choice>
              <mc:Fallback>
                <p:oleObj name="Equation" r:id="rId6" imgW="21589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5814" y="3878126"/>
                        <a:ext cx="215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095" name="Object 7">
            <a:extLst>
              <a:ext uri="{FF2B5EF4-FFF2-40B4-BE49-F238E27FC236}">
                <a16:creationId xmlns:a16="http://schemas.microsoft.com/office/drawing/2014/main" id="{0845501B-740E-42BB-8277-66062C351A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0113819"/>
              </p:ext>
            </p:extLst>
          </p:nvPr>
        </p:nvGraphicFramePr>
        <p:xfrm>
          <a:off x="4876800" y="4614726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41120" imgH="342720" progId="Equation.DSMT4">
                  <p:embed/>
                </p:oleObj>
              </mc:Choice>
              <mc:Fallback>
                <p:oleObj name="Equation" r:id="rId8" imgW="10411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614726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17514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7CAE213-D4AD-4B72-B339-FFEEECDED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D7C1AC6D-5EFD-4F83-B5DE-4B9D0475AD9E}" type="slidenum">
              <a:rPr lang="en-US" altLang="en-US"/>
              <a:pPr/>
              <a:t>11</a:t>
            </a:fld>
            <a:endParaRPr lang="en-CA" altLang="en-US"/>
          </a:p>
        </p:txBody>
      </p:sp>
      <p:sp>
        <p:nvSpPr>
          <p:cNvPr id="730114" name="Rectangle 2">
            <a:extLst>
              <a:ext uri="{FF2B5EF4-FFF2-40B4-BE49-F238E27FC236}">
                <a16:creationId xmlns:a16="http://schemas.microsoft.com/office/drawing/2014/main" id="{63FCECFF-6989-4DF5-9098-0E97225FA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30115" name="Rectangle 3">
            <a:extLst>
              <a:ext uri="{FF2B5EF4-FFF2-40B4-BE49-F238E27FC236}">
                <a16:creationId xmlns:a16="http://schemas.microsoft.com/office/drawing/2014/main" id="{1E0F1E4B-8D48-49F2-87CD-D55283B782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517" y="1066800"/>
            <a:ext cx="8991600" cy="52578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Αν τα</a:t>
            </a:r>
            <a:r>
              <a:rPr lang="en-US" altLang="en-US" sz="2800" dirty="0"/>
              <a:t>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r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ιδιοδιανύσματα που αντιστοιχούν σε διαφορετικές μεταξύ τους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, …, </a:t>
            </a:r>
            <a:r>
              <a:rPr lang="el-GR" altLang="en-US" sz="2800" dirty="0">
                <a:cs typeface="Times New Roman" panose="02020603050405020304" pitchFamily="18" charset="0"/>
              </a:rPr>
              <a:t>λ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r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ενός           πίνακα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l-GR" altLang="en-US" sz="2800" dirty="0">
                <a:cs typeface="Times New Roman" panose="02020603050405020304" pitchFamily="18" charset="0"/>
              </a:rPr>
              <a:t>τότε το σύνολο </a:t>
            </a:r>
            <a:r>
              <a:rPr lang="en-US" altLang="en-US" sz="2800" dirty="0">
                <a:cs typeface="Times New Roman" panose="02020603050405020304" pitchFamily="18" charset="0"/>
              </a:rPr>
              <a:t>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r</a:t>
            </a:r>
            <a:r>
              <a:rPr lang="en-US" altLang="en-US" sz="2800" dirty="0">
                <a:cs typeface="Times New Roman" panose="02020603050405020304" pitchFamily="18" charset="0"/>
              </a:rPr>
              <a:t>}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γραμμικά ανεξάρτητο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r>
              <a:rPr lang="el-GR" altLang="en-US" sz="2800" b="1" dirty="0">
                <a:cs typeface="Times New Roman" panose="02020603050405020304" pitchFamily="18" charset="0"/>
              </a:rPr>
              <a:t>Απόδειξη</a:t>
            </a:r>
            <a:r>
              <a:rPr lang="en-US" altLang="en-US" sz="2800" b="1" dirty="0">
                <a:cs typeface="Times New Roman" panose="02020603050405020304" pitchFamily="18" charset="0"/>
              </a:rPr>
              <a:t>: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στω</a:t>
            </a:r>
            <a:r>
              <a:rPr lang="el-GR" altLang="en-US" sz="2800" dirty="0">
                <a:cs typeface="Times New Roman" panose="02020603050405020304" pitchFamily="18" charset="0"/>
              </a:rPr>
              <a:t> ότι το</a:t>
            </a:r>
            <a:r>
              <a:rPr lang="en-US" altLang="en-US" sz="2800" dirty="0">
                <a:cs typeface="Times New Roman" panose="02020603050405020304" pitchFamily="18" charset="0"/>
              </a:rPr>
              <a:t>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r</a:t>
            </a:r>
            <a:r>
              <a:rPr lang="en-US" altLang="en-US" sz="2800" dirty="0">
                <a:cs typeface="Times New Roman" panose="02020603050405020304" pitchFamily="18" charset="0"/>
              </a:rPr>
              <a:t>}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γραμμικά εξαρτημένο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Επειδή το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δεν είναι μηδενικό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l-GR" altLang="en-US" sz="2800" dirty="0">
                <a:cs typeface="Times New Roman" panose="02020603050405020304" pitchFamily="18" charset="0"/>
              </a:rPr>
              <a:t>Το θεώρημα 7 της ενότητας 1.7 λέει ότι ένα από τα διανύσματα του συνόλου είναι γραμμικός συνδυασμός των προηγούμενων διανυσμάτων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r>
              <a:rPr lang="el-GR" altLang="en-US" sz="2800" dirty="0">
                <a:cs typeface="Times New Roman" panose="02020603050405020304" pitchFamily="18" charset="0"/>
              </a:rPr>
              <a:t>‘</a:t>
            </a:r>
            <a:r>
              <a:rPr lang="el-GR" altLang="en-US" sz="2800" dirty="0" err="1">
                <a:cs typeface="Times New Roman" panose="02020603050405020304" pitchFamily="18" charset="0"/>
              </a:rPr>
              <a:t>Εστω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p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 μικρότερος δείκτης </a:t>
            </a:r>
            <a:r>
              <a:rPr lang="el-GR" altLang="en-US" sz="2800" dirty="0" err="1">
                <a:cs typeface="Times New Roman" panose="02020603050405020304" pitchFamily="18" charset="0"/>
              </a:rPr>
              <a:t>τ.ω</a:t>
            </a:r>
            <a:r>
              <a:rPr lang="el-GR" altLang="en-US" sz="2800" dirty="0">
                <a:cs typeface="Times New Roman" panose="02020603050405020304" pitchFamily="18" charset="0"/>
              </a:rPr>
              <a:t>. να αποτελεί γραμμικό συνδυασμό των προηγούμενων (γραμμικά ανεξάρτητων) διανυσμάτων.</a:t>
            </a:r>
          </a:p>
        </p:txBody>
      </p:sp>
      <p:graphicFrame>
        <p:nvGraphicFramePr>
          <p:cNvPr id="730116" name="Object 4">
            <a:extLst>
              <a:ext uri="{FF2B5EF4-FFF2-40B4-BE49-F238E27FC236}">
                <a16:creationId xmlns:a16="http://schemas.microsoft.com/office/drawing/2014/main" id="{FC4A9CD6-8430-446C-AD75-A89FA2F3AD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101993"/>
              </p:ext>
            </p:extLst>
          </p:nvPr>
        </p:nvGraphicFramePr>
        <p:xfrm>
          <a:off x="1600200" y="21336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0" imgH="253800" progId="Equation.DSMT4">
                  <p:embed/>
                </p:oleObj>
              </mc:Choice>
              <mc:Fallback>
                <p:oleObj name="Equation" r:id="rId2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1336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7" name="Object 5">
            <a:extLst>
              <a:ext uri="{FF2B5EF4-FFF2-40B4-BE49-F238E27FC236}">
                <a16:creationId xmlns:a16="http://schemas.microsoft.com/office/drawing/2014/main" id="{15F7D120-C3A7-4763-966F-99F2783607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888221"/>
              </p:ext>
            </p:extLst>
          </p:nvPr>
        </p:nvGraphicFramePr>
        <p:xfrm>
          <a:off x="7620000" y="4648200"/>
          <a:ext cx="609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480" imgH="520560" progId="Equation.DSMT4">
                  <p:embed/>
                </p:oleObj>
              </mc:Choice>
              <mc:Fallback>
                <p:oleObj name="Equation" r:id="rId4" imgW="60948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4648200"/>
                        <a:ext cx="609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65305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F9EF6E3-1791-415B-BA0C-07C0CD5FA4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4E55AB0C-474E-4232-9D64-80E5097AC7CB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731138" name="Rectangle 2">
            <a:extLst>
              <a:ext uri="{FF2B5EF4-FFF2-40B4-BE49-F238E27FC236}">
                <a16:creationId xmlns:a16="http://schemas.microsoft.com/office/drawing/2014/main" id="{3B67F095-99AE-44ED-A74D-5FE595A969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31139" name="Rectangle 3">
            <a:extLst>
              <a:ext uri="{FF2B5EF4-FFF2-40B4-BE49-F238E27FC236}">
                <a16:creationId xmlns:a16="http://schemas.microsoft.com/office/drawing/2014/main" id="{B61E50BF-1085-4D72-9266-37F5B752A9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r>
              <a:rPr lang="el-GR" altLang="en-US" sz="2800" dirty="0"/>
              <a:t>Τότε </a:t>
            </a:r>
            <a:r>
              <a:rPr lang="el-GR" altLang="en-US" sz="2800" dirty="0" err="1"/>
              <a:t>υπ</a:t>
            </a:r>
            <a:r>
              <a:rPr lang="en-US" altLang="en-US" sz="2800" dirty="0" err="1"/>
              <a:t>ά</a:t>
            </a:r>
            <a:r>
              <a:rPr lang="el-GR" altLang="en-US" sz="2800" dirty="0" err="1"/>
              <a:t>ρχουν</a:t>
            </a:r>
            <a:r>
              <a:rPr lang="el-GR" altLang="en-US" sz="2800" dirty="0"/>
              <a:t> αριθμοί </a:t>
            </a:r>
            <a:r>
              <a:rPr lang="en-US" altLang="en-US" sz="2800" i="1" dirty="0"/>
              <a:t>c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i="1" dirty="0"/>
              <a:t>c</a:t>
            </a:r>
            <a:r>
              <a:rPr lang="en-US" altLang="en-US" sz="2800" i="1" baseline="-25000" dirty="0"/>
              <a:t>p</a:t>
            </a:r>
            <a:r>
              <a:rPr lang="en-US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(4)</a:t>
            </a:r>
          </a:p>
          <a:p>
            <a:r>
              <a:rPr lang="el-GR" altLang="en-US" sz="2800" dirty="0"/>
              <a:t>Πολλαπλασιάζοντας και τις δύο πλευρές του </a:t>
            </a:r>
            <a:r>
              <a:rPr lang="en-US" altLang="en-US" sz="2800" dirty="0"/>
              <a:t>(4) </a:t>
            </a:r>
            <a:r>
              <a:rPr lang="el-GR" altLang="en-US" sz="2800" dirty="0"/>
              <a:t>με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και χρησιμοποιώντας το γεγονός ότι </a:t>
            </a:r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 (5)</a:t>
            </a:r>
          </a:p>
          <a:p>
            <a:pPr>
              <a:lnSpc>
                <a:spcPts val="3360"/>
              </a:lnSpc>
            </a:pPr>
            <a:r>
              <a:rPr lang="el-GR" altLang="en-US" sz="2800" dirty="0"/>
              <a:t>Πολλαπλασιάζοντας και τις δύο πλευρές του </a:t>
            </a:r>
            <a:r>
              <a:rPr lang="en-US" altLang="en-US" sz="2800" dirty="0"/>
              <a:t>(4) </a:t>
            </a:r>
            <a:r>
              <a:rPr lang="el-GR" altLang="en-US" sz="2800" dirty="0"/>
              <a:t>με</a:t>
            </a:r>
            <a:r>
              <a:rPr lang="en-US" altLang="en-US" sz="2800" dirty="0"/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και αφαιρώντας το αποτέλεσμα από το </a:t>
            </a:r>
            <a:r>
              <a:rPr lang="en-US" altLang="en-US" sz="2800" dirty="0">
                <a:cs typeface="Times New Roman" panose="02020603050405020304" pitchFamily="18" charset="0"/>
              </a:rPr>
              <a:t>(5),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χουμε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>
              <a:lnSpc>
                <a:spcPts val="336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                                                                        (6)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731140" name="Object 4">
            <a:extLst>
              <a:ext uri="{FF2B5EF4-FFF2-40B4-BE49-F238E27FC236}">
                <a16:creationId xmlns:a16="http://schemas.microsoft.com/office/drawing/2014/main" id="{ED67FF46-DC69-4670-9870-0D79F7EBEC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1944930"/>
              </p:ext>
            </p:extLst>
          </p:nvPr>
        </p:nvGraphicFramePr>
        <p:xfrm>
          <a:off x="2622550" y="1930400"/>
          <a:ext cx="3454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54200" imgH="520560" progId="Equation.DSMT4">
                  <p:embed/>
                </p:oleObj>
              </mc:Choice>
              <mc:Fallback>
                <p:oleObj name="Equation" r:id="rId2" imgW="345420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2550" y="1930400"/>
                        <a:ext cx="3454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1141" name="Object 5">
            <a:extLst>
              <a:ext uri="{FF2B5EF4-FFF2-40B4-BE49-F238E27FC236}">
                <a16:creationId xmlns:a16="http://schemas.microsoft.com/office/drawing/2014/main" id="{B978FA3C-C686-4C8C-A6B2-6FB959B37E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9092"/>
              </p:ext>
            </p:extLst>
          </p:nvPr>
        </p:nvGraphicFramePr>
        <p:xfrm>
          <a:off x="2159000" y="3181570"/>
          <a:ext cx="47117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11680" imgH="1193760" progId="Equation.DSMT4">
                  <p:embed/>
                </p:oleObj>
              </mc:Choice>
              <mc:Fallback>
                <p:oleObj name="Equation" r:id="rId4" imgW="4711680" imgH="1193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3181570"/>
                        <a:ext cx="47117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1142" name="Object 6">
            <a:extLst>
              <a:ext uri="{FF2B5EF4-FFF2-40B4-BE49-F238E27FC236}">
                <a16:creationId xmlns:a16="http://schemas.microsoft.com/office/drawing/2014/main" id="{655F807F-B3C9-47A8-BC0A-D378D4FEA1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358132"/>
              </p:ext>
            </p:extLst>
          </p:nvPr>
        </p:nvGraphicFramePr>
        <p:xfrm>
          <a:off x="8280400" y="4375370"/>
          <a:ext cx="584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83920" imgH="520560" progId="Equation.DSMT4">
                  <p:embed/>
                </p:oleObj>
              </mc:Choice>
              <mc:Fallback>
                <p:oleObj name="Equation" r:id="rId6" imgW="5839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0400" y="4375370"/>
                        <a:ext cx="584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1143" name="Object 7">
            <a:extLst>
              <a:ext uri="{FF2B5EF4-FFF2-40B4-BE49-F238E27FC236}">
                <a16:creationId xmlns:a16="http://schemas.microsoft.com/office/drawing/2014/main" id="{2B2E38E7-66DA-459F-851D-D4896EA236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9147316"/>
              </p:ext>
            </p:extLst>
          </p:nvPr>
        </p:nvGraphicFramePr>
        <p:xfrm>
          <a:off x="1085850" y="5346700"/>
          <a:ext cx="6375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75240" imgH="520560" progId="Equation.DSMT4">
                  <p:embed/>
                </p:oleObj>
              </mc:Choice>
              <mc:Fallback>
                <p:oleObj name="Equation" r:id="rId8" imgW="637524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50" y="5346700"/>
                        <a:ext cx="6375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03082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5DBF310-ED98-4B19-A48A-DC4023793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836CADAE-C6D2-47FC-8953-92CE0C8B2D5A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732162" name="Rectangle 2">
            <a:extLst>
              <a:ext uri="{FF2B5EF4-FFF2-40B4-BE49-F238E27FC236}">
                <a16:creationId xmlns:a16="http://schemas.microsoft.com/office/drawing/2014/main" id="{74D3BD6A-5A2A-4474-A58E-B36D54CE3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18642D2B-6F0A-4623-A7D9-26681FC2F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84300"/>
            <a:ext cx="8610600" cy="5257800"/>
          </a:xfrm>
        </p:spPr>
        <p:txBody>
          <a:bodyPr/>
          <a:lstStyle/>
          <a:p>
            <a:r>
              <a:rPr lang="el-GR" altLang="en-US" sz="2800" dirty="0"/>
              <a:t>Αφού το</a:t>
            </a:r>
            <a:r>
              <a:rPr lang="en-US" altLang="en-US" sz="2800" dirty="0"/>
              <a:t>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} </a:t>
            </a:r>
            <a:r>
              <a:rPr lang="el-GR" altLang="en-US" sz="2800" dirty="0"/>
              <a:t>είναι γραμμικά ανεξάρτητο, τα βάρη στο (6) είναι όλα μηδενικά</a:t>
            </a:r>
            <a:r>
              <a:rPr lang="en-US" altLang="en-US" sz="2800" dirty="0"/>
              <a:t>.</a:t>
            </a:r>
          </a:p>
          <a:p>
            <a:endParaRPr lang="en-US" altLang="en-US" sz="2000" dirty="0"/>
          </a:p>
          <a:p>
            <a:r>
              <a:rPr lang="el-GR" altLang="en-US" sz="2800" dirty="0"/>
              <a:t>Κανένας όμως από τους όρους                  δεν είναι μηδενικός, επειδή οι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είναι διαφορετικές</a:t>
            </a:r>
            <a:r>
              <a:rPr lang="en-US" altLang="en-US" sz="2800" dirty="0"/>
              <a:t>.</a:t>
            </a:r>
          </a:p>
          <a:p>
            <a:pPr marL="0" indent="0">
              <a:buNone/>
            </a:pPr>
            <a:endParaRPr lang="en-US" altLang="en-US" sz="1600" dirty="0"/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            </a:t>
            </a:r>
            <a:r>
              <a:rPr lang="el-GR" altLang="en-US" sz="2800" dirty="0"/>
              <a:t>για</a:t>
            </a:r>
            <a:r>
              <a:rPr lang="en-US" altLang="en-US" sz="2800" dirty="0"/>
              <a:t>                  .</a:t>
            </a:r>
          </a:p>
          <a:p>
            <a:endParaRPr lang="en-US" altLang="en-US" sz="1400" dirty="0"/>
          </a:p>
          <a:p>
            <a:r>
              <a:rPr lang="el-GR" altLang="en-US" sz="2800" dirty="0"/>
              <a:t>Αλλά τότε το (4) λέει ότι              </a:t>
            </a:r>
            <a:r>
              <a:rPr lang="en-US" altLang="en-US" sz="2800" dirty="0"/>
              <a:t>, </a:t>
            </a:r>
            <a:r>
              <a:rPr lang="el-GR" altLang="en-US" sz="2800" dirty="0"/>
              <a:t>που είναι αδύνατον</a:t>
            </a:r>
            <a:r>
              <a:rPr lang="en-US" altLang="en-US" sz="2800" dirty="0"/>
              <a:t>.</a:t>
            </a:r>
            <a:endParaRPr lang="el-GR" altLang="en-US" sz="2800" dirty="0"/>
          </a:p>
          <a:p>
            <a:endParaRPr lang="en-US" altLang="en-US" sz="2400" dirty="0"/>
          </a:p>
          <a:p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{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r</a:t>
            </a:r>
            <a:r>
              <a:rPr lang="en-US" altLang="en-US" sz="2800" dirty="0"/>
              <a:t>} </a:t>
            </a:r>
            <a:r>
              <a:rPr lang="el-GR" altLang="en-US" sz="2800" dirty="0"/>
              <a:t>δεν μπορεί να είναι γραμμικά εξαρτημένο και συνεπώς είναι γραμμικά ανεξάρτητο</a:t>
            </a:r>
            <a:r>
              <a:rPr lang="en-US" altLang="en-US" sz="2800" dirty="0"/>
              <a:t>. </a:t>
            </a:r>
          </a:p>
        </p:txBody>
      </p:sp>
      <p:graphicFrame>
        <p:nvGraphicFramePr>
          <p:cNvPr id="732164" name="Object 4">
            <a:extLst>
              <a:ext uri="{FF2B5EF4-FFF2-40B4-BE49-F238E27FC236}">
                <a16:creationId xmlns:a16="http://schemas.microsoft.com/office/drawing/2014/main" id="{81EC4AFB-D0E8-456E-B80E-4289801BCE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325870"/>
              </p:ext>
            </p:extLst>
          </p:nvPr>
        </p:nvGraphicFramePr>
        <p:xfrm>
          <a:off x="5511800" y="2743200"/>
          <a:ext cx="1270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9720" imgH="520560" progId="Equation.DSMT4">
                  <p:embed/>
                </p:oleObj>
              </mc:Choice>
              <mc:Fallback>
                <p:oleObj name="Equation" r:id="rId2" imgW="12697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2743200"/>
                        <a:ext cx="1270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2165" name="Object 5">
            <a:extLst>
              <a:ext uri="{FF2B5EF4-FFF2-40B4-BE49-F238E27FC236}">
                <a16:creationId xmlns:a16="http://schemas.microsoft.com/office/drawing/2014/main" id="{7FE796FA-C7B6-4844-A4EE-4903BB23CC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635572"/>
              </p:ext>
            </p:extLst>
          </p:nvPr>
        </p:nvGraphicFramePr>
        <p:xfrm>
          <a:off x="1714500" y="3981450"/>
          <a:ext cx="9017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440" imgH="482400" progId="Equation.DSMT4">
                  <p:embed/>
                </p:oleObj>
              </mc:Choice>
              <mc:Fallback>
                <p:oleObj name="Equation" r:id="rId4" imgW="9014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3981450"/>
                        <a:ext cx="9017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2166" name="Object 6">
            <a:extLst>
              <a:ext uri="{FF2B5EF4-FFF2-40B4-BE49-F238E27FC236}">
                <a16:creationId xmlns:a16="http://schemas.microsoft.com/office/drawing/2014/main" id="{076FCECD-DC8A-4A5D-AF2B-1130E26588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678442"/>
              </p:ext>
            </p:extLst>
          </p:nvPr>
        </p:nvGraphicFramePr>
        <p:xfrm>
          <a:off x="3232150" y="4013200"/>
          <a:ext cx="1587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87240" imgH="419040" progId="Equation.DSMT4">
                  <p:embed/>
                </p:oleObj>
              </mc:Choice>
              <mc:Fallback>
                <p:oleObj name="Equation" r:id="rId6" imgW="158724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4013200"/>
                        <a:ext cx="1587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2167" name="Object 7">
            <a:extLst>
              <a:ext uri="{FF2B5EF4-FFF2-40B4-BE49-F238E27FC236}">
                <a16:creationId xmlns:a16="http://schemas.microsoft.com/office/drawing/2014/main" id="{897F9E33-AB09-4147-8C56-DC886F1DC3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138136"/>
              </p:ext>
            </p:extLst>
          </p:nvPr>
        </p:nvGraphicFramePr>
        <p:xfrm>
          <a:off x="4572000" y="4720897"/>
          <a:ext cx="1244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44520" imgH="520560" progId="Equation.DSMT4">
                  <p:embed/>
                </p:oleObj>
              </mc:Choice>
              <mc:Fallback>
                <p:oleObj name="Equation" r:id="rId8" imgW="124452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20897"/>
                        <a:ext cx="1244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82791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147D1B55-E4CE-4CA7-85EC-DBBD9F8B4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DF6FDDB6-CAC8-4041-A1AE-1E5C45191A3C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D8294D1F-2530-4970-9192-C6DDC555C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753D4C39-DBDA-4E34-B725-FDCF34003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763000" cy="5181600"/>
          </a:xfrm>
        </p:spPr>
        <p:txBody>
          <a:bodyPr/>
          <a:lstStyle/>
          <a:p>
            <a:pPr marL="609600" indent="-609600"/>
            <a:r>
              <a:rPr lang="el-GR" altLang="en-US" sz="2800" b="1" dirty="0">
                <a:cs typeface="Times New Roman" panose="02020603050405020304" pitchFamily="18" charset="0"/>
              </a:rPr>
              <a:t>Ορισμός</a:t>
            </a:r>
            <a:r>
              <a:rPr lang="en-US" altLang="en-US" sz="2800" b="1" dirty="0">
                <a:cs typeface="Times New Roman" panose="02020603050405020304" pitchFamily="18" charset="0"/>
              </a:rPr>
              <a:t>:</a:t>
            </a:r>
            <a:r>
              <a:rPr lang="el-GR" altLang="en-US" sz="2800" dirty="0">
                <a:cs typeface="Times New Roman" panose="02020603050405020304" pitchFamily="18" charset="0"/>
              </a:rPr>
              <a:t> Ι</a:t>
            </a:r>
            <a:r>
              <a:rPr lang="el-GR" altLang="en-US" sz="2800" b="1" dirty="0">
                <a:cs typeface="Times New Roman" panose="02020603050405020304" pitchFamily="18" charset="0"/>
              </a:rPr>
              <a:t>διοδιάνυσμα</a:t>
            </a:r>
            <a:r>
              <a:rPr lang="el-GR" altLang="en-US" sz="2800" dirty="0">
                <a:cs typeface="Times New Roman" panose="02020603050405020304" pitchFamily="18" charset="0"/>
              </a:rPr>
              <a:t> ενός          πίνακα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ένα μη-μηδενικό διάνυσμα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 err="1">
                <a:cs typeface="Times New Roman" panose="02020603050405020304" pitchFamily="18" charset="0"/>
              </a:rPr>
              <a:t>τ.ω</a:t>
            </a:r>
            <a:r>
              <a:rPr lang="el-GR" altLang="en-US" sz="2800" dirty="0">
                <a:cs typeface="Times New Roman" panose="02020603050405020304" pitchFamily="18" charset="0"/>
              </a:rPr>
              <a:t>.     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         όπου λ είναι ένας αριθμός</a:t>
            </a:r>
            <a:r>
              <a:rPr lang="en-US" altLang="en-US" sz="2800" dirty="0">
                <a:cs typeface="Times New Roman" panose="02020603050405020304" pitchFamily="18" charset="0"/>
              </a:rPr>
              <a:t>. To</a:t>
            </a:r>
            <a:r>
              <a:rPr lang="el-GR" altLang="en-US" sz="2800" dirty="0">
                <a:cs typeface="Times New Roman" panose="02020603050405020304" pitchFamily="18" charset="0"/>
              </a:rPr>
              <a:t> λ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ονομάζεται </a:t>
            </a:r>
            <a:r>
              <a:rPr lang="el-GR" altLang="en-US" sz="2800" b="1" dirty="0">
                <a:cs typeface="Times New Roman" panose="02020603050405020304" pitchFamily="18" charset="0"/>
              </a:rPr>
              <a:t>ιδιοτιμή</a:t>
            </a:r>
            <a:r>
              <a:rPr lang="el-GR" altLang="en-US" sz="2800" dirty="0">
                <a:cs typeface="Times New Roman" panose="02020603050405020304" pitchFamily="18" charset="0"/>
              </a:rPr>
              <a:t> του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 υπάρχει μη τετριμμένη λύση </a:t>
            </a:r>
            <a:r>
              <a:rPr lang="en-US" altLang="en-US" sz="2800" b="1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του</a:t>
            </a:r>
            <a:r>
              <a:rPr lang="en-US" altLang="en-US" sz="2800" dirty="0">
                <a:cs typeface="Times New Roman" panose="02020603050405020304" pitchFamily="18" charset="0"/>
              </a:rPr>
              <a:t>               </a:t>
            </a:r>
            <a:r>
              <a:rPr lang="el-GR" altLang="en-US" sz="2800" dirty="0">
                <a:cs typeface="Times New Roman" panose="02020603050405020304" pitchFamily="18" charset="0"/>
              </a:rPr>
              <a:t>. Ένα τέτοιο </a:t>
            </a:r>
            <a:r>
              <a:rPr lang="en-US" altLang="en-US" sz="2800" b="1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ονομάζεται </a:t>
            </a:r>
            <a:r>
              <a:rPr lang="el-GR" altLang="en-US" sz="2800" i="1" dirty="0">
                <a:cs typeface="Times New Roman" panose="02020603050405020304" pitchFamily="18" charset="0"/>
              </a:rPr>
              <a:t>ιδιοδιάνυσμα που αντιστοιχεί στο λ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609600" indent="-609600"/>
            <a:r>
              <a:rPr lang="el-GR" altLang="en-US" sz="2800" dirty="0">
                <a:cs typeface="Times New Roman" panose="02020603050405020304" pitchFamily="18" charset="0"/>
              </a:rPr>
              <a:t>Το λ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ιδιοτιμή ενός           πίνακα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ανν η εξίσωση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marL="609600" indent="-609600">
              <a:buFont typeface="Wingdings" panose="05000000000000000000" pitchFamily="2" charset="2"/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                                                               (1)</a:t>
            </a:r>
          </a:p>
          <a:p>
            <a:pPr marL="609600" indent="-609600">
              <a:buNone/>
            </a:pPr>
            <a:r>
              <a:rPr lang="en-US" altLang="en-US" sz="2800" dirty="0">
                <a:cs typeface="Times New Roman" panose="02020603050405020304" pitchFamily="18" charset="0"/>
              </a:rPr>
              <a:t>	</a:t>
            </a:r>
            <a:r>
              <a:rPr lang="el-GR" altLang="en-US" sz="2800" dirty="0">
                <a:cs typeface="Times New Roman" panose="02020603050405020304" pitchFamily="18" charset="0"/>
              </a:rPr>
              <a:t> έχει μια μη τετριμμένη λύση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609600" indent="-609600"/>
            <a:r>
              <a:rPr lang="el-GR" altLang="en-US" sz="2800" dirty="0">
                <a:cs typeface="Times New Roman" panose="02020603050405020304" pitchFamily="18" charset="0"/>
              </a:rPr>
              <a:t>Το σύνολο όλων των λύσεων της (1) είναι απλώς ο μηδενικός χώρος του πίνακα</a:t>
            </a:r>
            <a:r>
              <a:rPr lang="en-US" altLang="en-US" sz="2800" dirty="0">
                <a:cs typeface="Times New Roman" panose="02020603050405020304" pitchFamily="18" charset="0"/>
              </a:rPr>
              <a:t>           .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316460" name="Object 44">
            <a:extLst>
              <a:ext uri="{FF2B5EF4-FFF2-40B4-BE49-F238E27FC236}">
                <a16:creationId xmlns:a16="http://schemas.microsoft.com/office/drawing/2014/main" id="{36C61AD4-C689-48C5-A9B5-1F769C07A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680958"/>
              </p:ext>
            </p:extLst>
          </p:nvPr>
        </p:nvGraphicFramePr>
        <p:xfrm>
          <a:off x="5308600" y="145415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145415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1" name="Object 45">
            <a:extLst>
              <a:ext uri="{FF2B5EF4-FFF2-40B4-BE49-F238E27FC236}">
                <a16:creationId xmlns:a16="http://schemas.microsoft.com/office/drawing/2014/main" id="{679CAF33-896C-44A3-B251-1EC3D5C259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268067"/>
              </p:ext>
            </p:extLst>
          </p:nvPr>
        </p:nvGraphicFramePr>
        <p:xfrm>
          <a:off x="5155324" y="1809750"/>
          <a:ext cx="1333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33440" imgH="342720" progId="Equation.DSMT4">
                  <p:embed/>
                </p:oleObj>
              </mc:Choice>
              <mc:Fallback>
                <p:oleObj name="Equation" r:id="rId5" imgW="1333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5324" y="1809750"/>
                        <a:ext cx="1333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2" name="Object 46">
            <a:extLst>
              <a:ext uri="{FF2B5EF4-FFF2-40B4-BE49-F238E27FC236}">
                <a16:creationId xmlns:a16="http://schemas.microsoft.com/office/drawing/2014/main" id="{B89EF000-73BB-4F4E-BE36-05B52DEEEE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5346897"/>
              </p:ext>
            </p:extLst>
          </p:nvPr>
        </p:nvGraphicFramePr>
        <p:xfrm>
          <a:off x="5943600" y="2654300"/>
          <a:ext cx="1333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33440" imgH="342720" progId="Equation.DSMT4">
                  <p:embed/>
                </p:oleObj>
              </mc:Choice>
              <mc:Fallback>
                <p:oleObj name="Equation" r:id="rId7" imgW="1333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654300"/>
                        <a:ext cx="1333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3" name="Object 47">
            <a:extLst>
              <a:ext uri="{FF2B5EF4-FFF2-40B4-BE49-F238E27FC236}">
                <a16:creationId xmlns:a16="http://schemas.microsoft.com/office/drawing/2014/main" id="{D8A576CF-A03B-4237-8E3B-9274723F0D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143530"/>
              </p:ext>
            </p:extLst>
          </p:nvPr>
        </p:nvGraphicFramePr>
        <p:xfrm>
          <a:off x="3429000" y="4083050"/>
          <a:ext cx="2159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58920" imgH="431640" progId="Equation.DSMT4">
                  <p:embed/>
                </p:oleObj>
              </mc:Choice>
              <mc:Fallback>
                <p:oleObj name="Equation" r:id="rId9" imgW="21589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083050"/>
                        <a:ext cx="2159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4" name="Object 48">
            <a:extLst>
              <a:ext uri="{FF2B5EF4-FFF2-40B4-BE49-F238E27FC236}">
                <a16:creationId xmlns:a16="http://schemas.microsoft.com/office/drawing/2014/main" id="{FE0553B7-4F84-402C-940E-C355AFA736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5041996"/>
              </p:ext>
            </p:extLst>
          </p:nvPr>
        </p:nvGraphicFramePr>
        <p:xfrm>
          <a:off x="4438650" y="36957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774360" imgH="253800" progId="Equation.DSMT4">
                  <p:embed/>
                </p:oleObj>
              </mc:Choice>
              <mc:Fallback>
                <p:oleObj name="Equation" r:id="rId11" imgW="7743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36957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5" name="Object 49">
            <a:extLst>
              <a:ext uri="{FF2B5EF4-FFF2-40B4-BE49-F238E27FC236}">
                <a16:creationId xmlns:a16="http://schemas.microsoft.com/office/drawing/2014/main" id="{41FE7F4F-E95E-4F6C-A9BB-6028CEEB2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741638"/>
              </p:ext>
            </p:extLst>
          </p:nvPr>
        </p:nvGraphicFramePr>
        <p:xfrm>
          <a:off x="5118538" y="5537200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041120" imgH="342720" progId="Equation.DSMT4">
                  <p:embed/>
                </p:oleObj>
              </mc:Choice>
              <mc:Fallback>
                <p:oleObj name="Equation" r:id="rId13" imgW="10411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538" y="5537200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4899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275D25E-97C6-45D3-BAF1-9BA627B8AA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00F71EDB-8280-4454-88E4-022E0B2FB864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720898" name="Rectangle 2">
            <a:extLst>
              <a:ext uri="{FF2B5EF4-FFF2-40B4-BE49-F238E27FC236}">
                <a16:creationId xmlns:a16="http://schemas.microsoft.com/office/drawing/2014/main" id="{A2CFE270-97C0-4995-98D6-BFC60CD06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0899" name="Rectangle 3">
                <a:extLst>
                  <a:ext uri="{FF2B5EF4-FFF2-40B4-BE49-F238E27FC236}">
                    <a16:creationId xmlns:a16="http://schemas.microsoft.com/office/drawing/2014/main" id="{E3A2FE8F-7CDE-4A81-A7FD-CFDF99CC4EA3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1371600"/>
                <a:ext cx="8686800" cy="5105400"/>
              </a:xfrm>
            </p:spPr>
            <p:txBody>
              <a:bodyPr/>
              <a:lstStyle/>
              <a:p>
                <a:r>
                  <a:rPr lang="el-GR" altLang="en-US" sz="2800" dirty="0"/>
                  <a:t>Άρα αυτό το σύνολο είναι ένας υποχώρος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 και ονομάζεται </a:t>
                </a:r>
                <a:r>
                  <a:rPr lang="el-GR" altLang="en-US" sz="2800" b="1" dirty="0"/>
                  <a:t>ιδιοχώρος</a:t>
                </a:r>
                <a:r>
                  <a:rPr lang="el-GR" altLang="en-US" sz="2800" dirty="0"/>
                  <a:t> του Α που αντιστοιχεί στο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λ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r>
                  <a:rPr lang="el-GR" altLang="en-US" sz="2800" dirty="0">
                    <a:cs typeface="Times New Roman" panose="02020603050405020304" pitchFamily="18" charset="0"/>
                  </a:rPr>
                  <a:t>Ο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ιδιοχώρος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αποτελείται από το μηδενικό διάνυσμα και όλα τα ιδιοδιανύσματα που αντιστοιχούν στο λ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r>
                  <a:rPr lang="el-GR" altLang="en-US" sz="28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1: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Δείξτε ότι το 7 είναι ιδιοτιμή του πίνακα</a:t>
                </a:r>
              </a:p>
              <a:p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                  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βρείτε τα αντίστοιχα ιδιοδιανύσματα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  <a:endParaRPr lang="el-GR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20899" name="Rectangle 3">
                <a:extLst>
                  <a:ext uri="{FF2B5EF4-FFF2-40B4-BE49-F238E27FC236}">
                    <a16:creationId xmlns:a16="http://schemas.microsoft.com/office/drawing/2014/main" id="{E3A2FE8F-7CDE-4A81-A7FD-CFDF99CC4E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371600"/>
                <a:ext cx="8686800" cy="5105400"/>
              </a:xfrm>
              <a:blipFill>
                <a:blip r:embed="rId2"/>
                <a:stretch>
                  <a:fillRect l="-1314" t="-1489" r="-73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0901" name="Object 5">
            <a:extLst>
              <a:ext uri="{FF2B5EF4-FFF2-40B4-BE49-F238E27FC236}">
                <a16:creationId xmlns:a16="http://schemas.microsoft.com/office/drawing/2014/main" id="{EB27E3A8-12DB-495E-86A1-E727744683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206160"/>
              </p:ext>
            </p:extLst>
          </p:nvPr>
        </p:nvGraphicFramePr>
        <p:xfrm>
          <a:off x="685800" y="4935921"/>
          <a:ext cx="1841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41400" imgH="1143000" progId="Equation.DSMT4">
                  <p:embed/>
                </p:oleObj>
              </mc:Choice>
              <mc:Fallback>
                <p:oleObj name="Equation" r:id="rId3" imgW="184140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935921"/>
                        <a:ext cx="18415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59676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8ED26FE-BE5F-4FC6-BF71-66D4ADA0D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801D3EFC-59A6-4726-A853-621B8AF8078B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721922" name="Rectangle 2">
            <a:extLst>
              <a:ext uri="{FF2B5EF4-FFF2-40B4-BE49-F238E27FC236}">
                <a16:creationId xmlns:a16="http://schemas.microsoft.com/office/drawing/2014/main" id="{64BC4196-B5EB-426E-A625-7D994C4CE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1923" name="Rectangle 3">
            <a:extLst>
              <a:ext uri="{FF2B5EF4-FFF2-40B4-BE49-F238E27FC236}">
                <a16:creationId xmlns:a16="http://schemas.microsoft.com/office/drawing/2014/main" id="{275AD06A-06F6-46DD-B9A8-4F228118F5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Το </a:t>
            </a:r>
            <a:r>
              <a:rPr lang="en-US" altLang="en-US" sz="2800" dirty="0"/>
              <a:t>7 </a:t>
            </a:r>
            <a:r>
              <a:rPr lang="el-GR" altLang="en-US" sz="2800" dirty="0"/>
              <a:t>είναι μια ιδιοτιμή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ανν η εξίσωση    .                                                             </a:t>
            </a:r>
            <a:r>
              <a:rPr lang="en-US" altLang="en-US" sz="2800" dirty="0"/>
              <a:t>(2)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 έχει μια μη τετριμμένη λύση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Αλλά η (2) είναι ισοδύναμη με,                        ή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(3)</a:t>
            </a:r>
          </a:p>
          <a:p>
            <a:r>
              <a:rPr lang="el-GR" altLang="en-US" sz="2800" dirty="0"/>
              <a:t>Για να λύσετε αυτή την ομογενή εξίσωση, σχηματίστε τον πίνακα</a:t>
            </a:r>
          </a:p>
        </p:txBody>
      </p:sp>
      <p:graphicFrame>
        <p:nvGraphicFramePr>
          <p:cNvPr id="721924" name="Object 4">
            <a:extLst>
              <a:ext uri="{FF2B5EF4-FFF2-40B4-BE49-F238E27FC236}">
                <a16:creationId xmlns:a16="http://schemas.microsoft.com/office/drawing/2014/main" id="{D709BE63-31D3-467F-9EA6-CB49FE17FD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566562"/>
              </p:ext>
            </p:extLst>
          </p:nvPr>
        </p:nvGraphicFramePr>
        <p:xfrm>
          <a:off x="3676650" y="1884855"/>
          <a:ext cx="1346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6040" imgH="342720" progId="Equation.DSMT4">
                  <p:embed/>
                </p:oleObj>
              </mc:Choice>
              <mc:Fallback>
                <p:oleObj name="Equation" r:id="rId2" imgW="13460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1884855"/>
                        <a:ext cx="1346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5" name="Object 5">
            <a:extLst>
              <a:ext uri="{FF2B5EF4-FFF2-40B4-BE49-F238E27FC236}">
                <a16:creationId xmlns:a16="http://schemas.microsoft.com/office/drawing/2014/main" id="{DF7A5728-2B6D-484F-A43F-DB8CEA496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1842134"/>
              </p:ext>
            </p:extLst>
          </p:nvPr>
        </p:nvGraphicFramePr>
        <p:xfrm>
          <a:off x="5486400" y="2895600"/>
          <a:ext cx="1917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17360" imgH="342720" progId="Equation.DSMT4">
                  <p:embed/>
                </p:oleObj>
              </mc:Choice>
              <mc:Fallback>
                <p:oleObj name="Equation" r:id="rId4" imgW="19173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895600"/>
                        <a:ext cx="1917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6" name="Object 6">
            <a:extLst>
              <a:ext uri="{FF2B5EF4-FFF2-40B4-BE49-F238E27FC236}">
                <a16:creationId xmlns:a16="http://schemas.microsoft.com/office/drawing/2014/main" id="{68000BF7-43D1-4196-A105-A48CAA319E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893734"/>
              </p:ext>
            </p:extLst>
          </p:nvPr>
        </p:nvGraphicFramePr>
        <p:xfrm>
          <a:off x="3479800" y="3429000"/>
          <a:ext cx="2184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84120" imgH="431640" progId="Equation.DSMT4">
                  <p:embed/>
                </p:oleObj>
              </mc:Choice>
              <mc:Fallback>
                <p:oleObj name="Equation" r:id="rId6" imgW="2184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3429000"/>
                        <a:ext cx="2184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7" name="Object 7">
            <a:extLst>
              <a:ext uri="{FF2B5EF4-FFF2-40B4-BE49-F238E27FC236}">
                <a16:creationId xmlns:a16="http://schemas.microsoft.com/office/drawing/2014/main" id="{7D970EE5-1827-40DA-9B95-1BDA55ED00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5105400"/>
          <a:ext cx="6108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108480" imgH="1143000" progId="Equation.DSMT4">
                  <p:embed/>
                </p:oleObj>
              </mc:Choice>
              <mc:Fallback>
                <p:oleObj name="Equation" r:id="rId8" imgW="610848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105400"/>
                        <a:ext cx="6108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51002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D98CC18-B3CC-443F-ADBE-DD92D88F1F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E2740F0E-B9DA-437B-9F9E-7808D313F629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722946" name="Rectangle 2">
            <a:extLst>
              <a:ext uri="{FF2B5EF4-FFF2-40B4-BE49-F238E27FC236}">
                <a16:creationId xmlns:a16="http://schemas.microsoft.com/office/drawing/2014/main" id="{22105304-0033-4027-9436-47E2E7DBF3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2947" name="Rectangle 3">
            <a:extLst>
              <a:ext uri="{FF2B5EF4-FFF2-40B4-BE49-F238E27FC236}">
                <a16:creationId xmlns:a16="http://schemas.microsoft.com/office/drawing/2014/main" id="{668AD8F8-0050-4A08-BBEA-7DC5A7667F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Οι στήλες του              είναι προφανώς γραμμικά εξαρτημένες, οπότε η (3) έχει μη τετριμμένες λύσεις.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Για να βρείτε τα αντίστοιχα ιδιοδιανύσματα, χρησιμοποιήστε πράξεις γραμμών</a:t>
            </a:r>
            <a:r>
              <a:rPr lang="en-US" altLang="en-US" sz="2800" dirty="0"/>
              <a:t>: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Η γενική λύση έχει τη μορφή           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Κάθε διάνυσμα αυτής της μορφής με             είναι ένα ιδιοδιάνυσμα που αντιστοιχεί στο          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2948" name="Object 4">
            <a:extLst>
              <a:ext uri="{FF2B5EF4-FFF2-40B4-BE49-F238E27FC236}">
                <a16:creationId xmlns:a16="http://schemas.microsoft.com/office/drawing/2014/main" id="{3902FEDB-92C5-468A-A3BA-14A866802A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031231"/>
              </p:ext>
            </p:extLst>
          </p:nvPr>
        </p:nvGraphicFramePr>
        <p:xfrm>
          <a:off x="2971800" y="1219200"/>
          <a:ext cx="1066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66680" imgH="342720" progId="Equation.DSMT4">
                  <p:embed/>
                </p:oleObj>
              </mc:Choice>
              <mc:Fallback>
                <p:oleObj name="Equation" r:id="rId2" imgW="1066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219200"/>
                        <a:ext cx="1066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49" name="Object 5">
            <a:extLst>
              <a:ext uri="{FF2B5EF4-FFF2-40B4-BE49-F238E27FC236}">
                <a16:creationId xmlns:a16="http://schemas.microsoft.com/office/drawing/2014/main" id="{00140D44-6D42-44C0-B1B6-9DD4E93D79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740608"/>
              </p:ext>
            </p:extLst>
          </p:nvPr>
        </p:nvGraphicFramePr>
        <p:xfrm>
          <a:off x="2514600" y="2887553"/>
          <a:ext cx="4267200" cy="107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520880" imgH="1143000" progId="Equation.DSMT4">
                  <p:embed/>
                </p:oleObj>
              </mc:Choice>
              <mc:Fallback>
                <p:oleObj name="Equation" r:id="rId4" imgW="452088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887553"/>
                        <a:ext cx="4267200" cy="107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0" name="Object 6">
            <a:extLst>
              <a:ext uri="{FF2B5EF4-FFF2-40B4-BE49-F238E27FC236}">
                <a16:creationId xmlns:a16="http://schemas.microsoft.com/office/drawing/2014/main" id="{E3214C0F-DCC3-4211-B2E9-3032032B06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169341"/>
              </p:ext>
            </p:extLst>
          </p:nvPr>
        </p:nvGraphicFramePr>
        <p:xfrm>
          <a:off x="5092700" y="4000500"/>
          <a:ext cx="9017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01440" imgH="1143000" progId="Equation.DSMT4">
                  <p:embed/>
                </p:oleObj>
              </mc:Choice>
              <mc:Fallback>
                <p:oleObj name="Equation" r:id="rId6" imgW="90144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4000500"/>
                        <a:ext cx="9017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1" name="Object 7">
            <a:extLst>
              <a:ext uri="{FF2B5EF4-FFF2-40B4-BE49-F238E27FC236}">
                <a16:creationId xmlns:a16="http://schemas.microsoft.com/office/drawing/2014/main" id="{F0B100CC-313A-46E4-8142-0ABFE9767E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428123"/>
              </p:ext>
            </p:extLst>
          </p:nvPr>
        </p:nvGraphicFramePr>
        <p:xfrm>
          <a:off x="6248400" y="5253265"/>
          <a:ext cx="977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77760" imgH="482400" progId="Equation.DSMT4">
                  <p:embed/>
                </p:oleObj>
              </mc:Choice>
              <mc:Fallback>
                <p:oleObj name="Equation" r:id="rId8" imgW="9777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253265"/>
                        <a:ext cx="9779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2" name="Object 8">
            <a:extLst>
              <a:ext uri="{FF2B5EF4-FFF2-40B4-BE49-F238E27FC236}">
                <a16:creationId xmlns:a16="http://schemas.microsoft.com/office/drawing/2014/main" id="{29664901-DB99-4056-92EA-72B8C41E9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722816"/>
              </p:ext>
            </p:extLst>
          </p:nvPr>
        </p:nvGraphicFramePr>
        <p:xfrm>
          <a:off x="5715000" y="5665901"/>
          <a:ext cx="838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38080" imgH="355320" progId="Equation.DSMT4">
                  <p:embed/>
                </p:oleObj>
              </mc:Choice>
              <mc:Fallback>
                <p:oleObj name="Equation" r:id="rId10" imgW="83808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665901"/>
                        <a:ext cx="8382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1278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86A3126-AFA1-472A-81CD-C01C28A4DA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4E885E6B-A589-4B99-8481-DF6212031BF9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723970" name="Rectangle 2">
            <a:extLst>
              <a:ext uri="{FF2B5EF4-FFF2-40B4-BE49-F238E27FC236}">
                <a16:creationId xmlns:a16="http://schemas.microsoft.com/office/drawing/2014/main" id="{8921699D-5094-4CBE-820F-5DA4219C6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3971" name="Rectangle 3">
            <a:extLst>
              <a:ext uri="{FF2B5EF4-FFF2-40B4-BE49-F238E27FC236}">
                <a16:creationId xmlns:a16="http://schemas.microsoft.com/office/drawing/2014/main" id="{749923E6-A7DB-43A5-8708-E3A0532FBD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562600"/>
          </a:xfrm>
        </p:spPr>
        <p:txBody>
          <a:bodyPr/>
          <a:lstStyle/>
          <a:p>
            <a:endParaRPr lang="en-US" altLang="en-US" sz="2800" dirty="0"/>
          </a:p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r>
              <a:rPr lang="en-US" altLang="en-US" sz="2800" dirty="0"/>
              <a:t>                              </a:t>
            </a:r>
            <a:r>
              <a:rPr lang="el-GR" altLang="en-US" sz="2800" dirty="0"/>
              <a:t>  και έστω ότι μια ιδιοτιμή του </a:t>
            </a:r>
            <a:r>
              <a:rPr lang="en-US" altLang="en-US" sz="2800" i="1" dirty="0"/>
              <a:t>A</a:t>
            </a:r>
            <a:r>
              <a:rPr lang="en-US" altLang="en-US" sz="2800" dirty="0"/>
              <a:t> is 2. </a:t>
            </a:r>
            <a:endParaRPr lang="el-GR" altLang="en-US" sz="2800" dirty="0"/>
          </a:p>
          <a:p>
            <a:endParaRPr lang="el-GR" altLang="en-US" sz="2800" dirty="0"/>
          </a:p>
          <a:p>
            <a:r>
              <a:rPr lang="el-GR" altLang="en-US" sz="2800" dirty="0"/>
              <a:t>Βρείτε μια βάση για τον αντίστοιχο </a:t>
            </a:r>
            <a:r>
              <a:rPr lang="el-GR" altLang="en-US" sz="2800" dirty="0" err="1"/>
              <a:t>ιδιοχώρο</a:t>
            </a:r>
            <a:r>
              <a:rPr lang="en-US" altLang="en-US" sz="2800" dirty="0"/>
              <a:t>.</a:t>
            </a:r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Με πράξεις γραμμών στον επαυξημένο πίνακα έχουμε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723972" name="Object 4">
            <a:extLst>
              <a:ext uri="{FF2B5EF4-FFF2-40B4-BE49-F238E27FC236}">
                <a16:creationId xmlns:a16="http://schemas.microsoft.com/office/drawing/2014/main" id="{1F8648F0-204E-4008-A147-7011109121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217010"/>
              </p:ext>
            </p:extLst>
          </p:nvPr>
        </p:nvGraphicFramePr>
        <p:xfrm>
          <a:off x="3898900" y="1124607"/>
          <a:ext cx="2628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28720" imgH="1777680" progId="Equation.DSMT4">
                  <p:embed/>
                </p:oleObj>
              </mc:Choice>
              <mc:Fallback>
                <p:oleObj name="Equation" r:id="rId2" imgW="262872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1124607"/>
                        <a:ext cx="2628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3" name="Object 5">
            <a:extLst>
              <a:ext uri="{FF2B5EF4-FFF2-40B4-BE49-F238E27FC236}">
                <a16:creationId xmlns:a16="http://schemas.microsoft.com/office/drawing/2014/main" id="{272EC48E-F7CA-4EB6-8539-57D5297CD0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452437"/>
              </p:ext>
            </p:extLst>
          </p:nvPr>
        </p:nvGraphicFramePr>
        <p:xfrm>
          <a:off x="1308100" y="3763101"/>
          <a:ext cx="7810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10200" imgH="1777680" progId="Equation.DSMT4">
                  <p:embed/>
                </p:oleObj>
              </mc:Choice>
              <mc:Fallback>
                <p:oleObj name="Equation" r:id="rId4" imgW="78102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3763101"/>
                        <a:ext cx="7810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4" name="Object 6">
            <a:extLst>
              <a:ext uri="{FF2B5EF4-FFF2-40B4-BE49-F238E27FC236}">
                <a16:creationId xmlns:a16="http://schemas.microsoft.com/office/drawing/2014/main" id="{35459E68-3B11-4240-8A6D-FAA6AACBBE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0253437"/>
              </p:ext>
            </p:extLst>
          </p:nvPr>
        </p:nvGraphicFramePr>
        <p:xfrm>
          <a:off x="457200" y="5693501"/>
          <a:ext cx="2184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84120" imgH="431640" progId="Equation.DSMT4">
                  <p:embed/>
                </p:oleObj>
              </mc:Choice>
              <mc:Fallback>
                <p:oleObj name="Equation" r:id="rId6" imgW="2184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693501"/>
                        <a:ext cx="2184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0704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57BBE6C-9A73-4942-AFD5-8F17808C24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B7DFA7F1-6145-44C9-BB68-D89E4FA7EDA8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724994" name="Rectangle 2">
            <a:extLst>
              <a:ext uri="{FF2B5EF4-FFF2-40B4-BE49-F238E27FC236}">
                <a16:creationId xmlns:a16="http://schemas.microsoft.com/office/drawing/2014/main" id="{2831189D-5888-4D45-852C-2F227E2B1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A750A2A9-B9A4-4E13-BFA2-A04E034C4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Σε αυτό το σημείο, είναι σαφές ότι το 2 είναι πράγματι μια ιδιοτιμή του Α, διότι η εξίσωση                        έχει ελεύθερες μεταβλητές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Η γενική λύση είναι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,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3</a:t>
            </a:r>
            <a:r>
              <a:rPr lang="en-US" altLang="en-US" sz="2800" dirty="0"/>
              <a:t> </a:t>
            </a:r>
            <a:r>
              <a:rPr lang="el-GR" altLang="en-US" sz="2800" dirty="0"/>
              <a:t>ελεύθερη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FB96A6D8-9E2C-4338-847E-5D66FEADF0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1143000"/>
          <a:ext cx="4876800" cy="159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435280" imgH="1777680" progId="Equation.DSMT4">
                  <p:embed/>
                </p:oleObj>
              </mc:Choice>
              <mc:Fallback>
                <p:oleObj name="Equation" r:id="rId2" imgW="543528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143000"/>
                        <a:ext cx="4876800" cy="159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7" name="Object 5">
            <a:extLst>
              <a:ext uri="{FF2B5EF4-FFF2-40B4-BE49-F238E27FC236}">
                <a16:creationId xmlns:a16="http://schemas.microsoft.com/office/drawing/2014/main" id="{6AD1E1AE-0F8D-4156-B69A-01413302C3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220740"/>
              </p:ext>
            </p:extLst>
          </p:nvPr>
        </p:nvGraphicFramePr>
        <p:xfrm>
          <a:off x="6019800" y="3232943"/>
          <a:ext cx="19812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84120" imgH="431640" progId="Equation.DSMT4">
                  <p:embed/>
                </p:oleObj>
              </mc:Choice>
              <mc:Fallback>
                <p:oleObj name="Equation" r:id="rId4" imgW="21841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232943"/>
                        <a:ext cx="1981200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8" name="Object 6">
            <a:extLst>
              <a:ext uri="{FF2B5EF4-FFF2-40B4-BE49-F238E27FC236}">
                <a16:creationId xmlns:a16="http://schemas.microsoft.com/office/drawing/2014/main" id="{44FCA368-68D3-4A89-B822-4761ECBF39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4516438"/>
          <a:ext cx="3810000" cy="169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000320" imgH="1777680" progId="Equation.DSMT4">
                  <p:embed/>
                </p:oleObj>
              </mc:Choice>
              <mc:Fallback>
                <p:oleObj name="Equation" r:id="rId6" imgW="400032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516438"/>
                        <a:ext cx="3810000" cy="1693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60381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A1600B6-AA21-4B7A-988E-64FAA60527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Slide 5.1- </a:t>
            </a:r>
            <a:fld id="{9B673866-AD07-48ED-932B-C9EF5B365DDA}" type="slidenum">
              <a:rPr lang="en-US" altLang="en-US"/>
              <a:pPr/>
              <a:t>8</a:t>
            </a:fld>
            <a:endParaRPr lang="en-CA" altLang="en-US" dirty="0"/>
          </a:p>
        </p:txBody>
      </p:sp>
      <p:sp>
        <p:nvSpPr>
          <p:cNvPr id="726018" name="Rectangle 2">
            <a:extLst>
              <a:ext uri="{FF2B5EF4-FFF2-40B4-BE49-F238E27FC236}">
                <a16:creationId xmlns:a16="http://schemas.microsoft.com/office/drawing/2014/main" id="{08F378AB-65EA-4FFF-8604-A05C51110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6020" name="Rectangle 4">
                <a:extLst>
                  <a:ext uri="{FF2B5EF4-FFF2-40B4-BE49-F238E27FC236}">
                    <a16:creationId xmlns:a16="http://schemas.microsoft.com/office/drawing/2014/main" id="{AB9CDB61-4760-4DA0-B965-26CB6255C2ED}"/>
                  </a:ext>
                </a:extLst>
              </p:cNvPr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1066800"/>
                <a:ext cx="8229600" cy="5181600"/>
              </a:xfrm>
            </p:spPr>
            <p:txBody>
              <a:bodyPr/>
              <a:lstStyle/>
              <a:p>
                <a:r>
                  <a:rPr lang="el-GR" altLang="en-US" sz="2800" dirty="0"/>
                  <a:t>Ο </a:t>
                </a:r>
                <a:r>
                  <a:rPr lang="el-GR" altLang="en-US" sz="2800" dirty="0" err="1"/>
                  <a:t>ιδιοχώρος</a:t>
                </a:r>
                <a:r>
                  <a:rPr lang="el-GR" altLang="en-US" sz="2800" dirty="0"/>
                  <a:t>, που φαίνεται στο ακόλουθο σχήμα, είναι ένας δισδιάστατος υποχώρος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en-US" sz="2800" baseline="300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pPr marL="0" indent="0">
                  <a:buNone/>
                </a:pPr>
                <a:endParaRPr lang="en-US" altLang="en-US" sz="2800" dirty="0"/>
              </a:p>
              <a:p>
                <a:pPr>
                  <a:spcBef>
                    <a:spcPts val="3000"/>
                  </a:spcBef>
                </a:pPr>
                <a:r>
                  <a:rPr lang="el-GR" altLang="en-US" sz="2800" dirty="0"/>
                  <a:t>Μια βάση είναι το </a:t>
                </a:r>
                <a:endParaRPr lang="en-US" altLang="en-US" sz="2800" dirty="0"/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726020" name="Rectangle 4">
                <a:extLst>
                  <a:ext uri="{FF2B5EF4-FFF2-40B4-BE49-F238E27FC236}">
                    <a16:creationId xmlns:a16="http://schemas.microsoft.com/office/drawing/2014/main" id="{AB9CDB61-4760-4DA0-B965-26CB6255C2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1066800"/>
                <a:ext cx="8229600" cy="5181600"/>
              </a:xfrm>
              <a:blipFill>
                <a:blip r:embed="rId2"/>
                <a:stretch>
                  <a:fillRect l="-1389" t="-146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6023" name="Object 7">
            <a:extLst>
              <a:ext uri="{FF2B5EF4-FFF2-40B4-BE49-F238E27FC236}">
                <a16:creationId xmlns:a16="http://schemas.microsoft.com/office/drawing/2014/main" id="{7A4401DF-912D-41F4-9535-B60F55C148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190974"/>
              </p:ext>
            </p:extLst>
          </p:nvPr>
        </p:nvGraphicFramePr>
        <p:xfrm>
          <a:off x="3706091" y="4991677"/>
          <a:ext cx="1731818" cy="1599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81080" imgH="1828800" progId="Equation.DSMT4">
                  <p:embed/>
                </p:oleObj>
              </mc:Choice>
              <mc:Fallback>
                <p:oleObj name="Equation" r:id="rId3" imgW="1981080" imgH="1828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6091" y="4991677"/>
                        <a:ext cx="1731818" cy="1599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6042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507" y="2133599"/>
            <a:ext cx="5747717" cy="2799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0702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6405C8E-EF04-4FC9-BDEF-14C9B9C7A5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5.1- </a:t>
            </a:r>
            <a:fld id="{A9275772-0F91-4F1E-B445-7B9CC459619E}" type="slidenum">
              <a:rPr lang="en-US" altLang="en-US"/>
              <a:pPr/>
              <a:t>9</a:t>
            </a:fld>
            <a:endParaRPr lang="en-CA" altLang="en-US"/>
          </a:p>
        </p:txBody>
      </p:sp>
      <p:sp>
        <p:nvSpPr>
          <p:cNvPr id="728066" name="Rectangle 2">
            <a:extLst>
              <a:ext uri="{FF2B5EF4-FFF2-40B4-BE49-F238E27FC236}">
                <a16:creationId xmlns:a16="http://schemas.microsoft.com/office/drawing/2014/main" id="{52A19E80-F5DF-41FD-B355-AB45D1B0D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ΙΔΙΟΤΙΜ</a:t>
            </a:r>
            <a:r>
              <a:rPr lang="en-US" altLang="en-US" dirty="0" err="1"/>
              <a:t>Έ</a:t>
            </a:r>
            <a:r>
              <a:rPr lang="el-GR" altLang="en-US" dirty="0"/>
              <a:t>Σ ΚΑΙ ΙΔΙΟΔΙΑΝΎΣΜΑΤΑ</a:t>
            </a:r>
            <a:endParaRPr lang="en-US" altLang="en-US" dirty="0"/>
          </a:p>
        </p:txBody>
      </p:sp>
      <p:sp>
        <p:nvSpPr>
          <p:cNvPr id="728067" name="Rectangle 3">
            <a:extLst>
              <a:ext uri="{FF2B5EF4-FFF2-40B4-BE49-F238E27FC236}">
                <a16:creationId xmlns:a16="http://schemas.microsoft.com/office/drawing/2014/main" id="{326DBE56-4457-4B20-AED1-C8C11EE0C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5410200"/>
          </a:xfrm>
        </p:spPr>
        <p:txBody>
          <a:bodyPr/>
          <a:lstStyle/>
          <a:p>
            <a:r>
              <a:rPr lang="el-GR" altLang="en-US" sz="2800" b="1" dirty="0"/>
              <a:t>Θεώρημα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Οι </a:t>
            </a:r>
            <a:r>
              <a:rPr lang="el-GR" altLang="en-US" sz="2800" dirty="0" err="1"/>
              <a:t>ιδιοτιμές</a:t>
            </a:r>
            <a:r>
              <a:rPr lang="el-GR" altLang="en-US" sz="2800" dirty="0"/>
              <a:t> ενός τριγωνικού πίνακα είναι τα στοιχεία της κύριας διαγώνιου του</a:t>
            </a:r>
            <a:r>
              <a:rPr lang="en-US" altLang="en-US" sz="2800" dirty="0"/>
              <a:t>.</a:t>
            </a:r>
          </a:p>
          <a:p>
            <a:r>
              <a:rPr lang="el-GR" altLang="en-US" sz="2800" b="1" dirty="0"/>
              <a:t>Απόδειξη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Ας περιοριστούμε στην περίπτωση         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Αν</a:t>
            </a:r>
            <a:r>
              <a:rPr lang="en-US" altLang="en-US" sz="2800" dirty="0"/>
              <a:t> </a:t>
            </a:r>
            <a:r>
              <a:rPr lang="el-GR" altLang="en-US" sz="2800" dirty="0"/>
              <a:t>ο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άνω τριγωνικός</a:t>
            </a:r>
            <a:r>
              <a:rPr lang="en-US" altLang="en-US" sz="2800" dirty="0"/>
              <a:t>, </a:t>
            </a:r>
            <a:r>
              <a:rPr lang="el-GR" altLang="en-US" sz="2800" dirty="0"/>
              <a:t>ο</a:t>
            </a:r>
            <a:r>
              <a:rPr lang="en-US" altLang="en-US" sz="2800" dirty="0"/>
              <a:t>            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χει</a:t>
            </a:r>
            <a:r>
              <a:rPr lang="el-GR" altLang="en-US" sz="2800" dirty="0"/>
              <a:t> την μορφή</a:t>
            </a:r>
            <a:endParaRPr lang="en-US" altLang="en-US" sz="2800" dirty="0"/>
          </a:p>
        </p:txBody>
      </p:sp>
      <p:graphicFrame>
        <p:nvGraphicFramePr>
          <p:cNvPr id="728069" name="Object 5">
            <a:extLst>
              <a:ext uri="{FF2B5EF4-FFF2-40B4-BE49-F238E27FC236}">
                <a16:creationId xmlns:a16="http://schemas.microsoft.com/office/drawing/2014/main" id="{CD7322B6-AE3C-475A-B6E5-706FAF2C06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446492"/>
              </p:ext>
            </p:extLst>
          </p:nvPr>
        </p:nvGraphicFramePr>
        <p:xfrm>
          <a:off x="5334000" y="2677674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120" imgH="342720" progId="Equation.DSMT4">
                  <p:embed/>
                </p:oleObj>
              </mc:Choice>
              <mc:Fallback>
                <p:oleObj name="Equation" r:id="rId2" imgW="10411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677674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0" name="Object 6">
            <a:extLst>
              <a:ext uri="{FF2B5EF4-FFF2-40B4-BE49-F238E27FC236}">
                <a16:creationId xmlns:a16="http://schemas.microsoft.com/office/drawing/2014/main" id="{6FE51567-764E-4EC6-8575-C8EE8E5351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744716"/>
              </p:ext>
            </p:extLst>
          </p:nvPr>
        </p:nvGraphicFramePr>
        <p:xfrm>
          <a:off x="1714500" y="3163615"/>
          <a:ext cx="5715000" cy="351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81400" imgH="3682800" progId="Equation.DSMT4">
                  <p:embed/>
                </p:oleObj>
              </mc:Choice>
              <mc:Fallback>
                <p:oleObj name="Equation" r:id="rId4" imgW="5981400" imgH="3682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3163615"/>
                        <a:ext cx="5715000" cy="351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9E51224F-099F-62EB-0902-23A410FFB2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331320"/>
              </p:ext>
            </p:extLst>
          </p:nvPr>
        </p:nvGraphicFramePr>
        <p:xfrm>
          <a:off x="7620000" y="2159000"/>
          <a:ext cx="711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000" imgH="342720" progId="Equation.DSMT4">
                  <p:embed/>
                </p:oleObj>
              </mc:Choice>
              <mc:Fallback>
                <p:oleObj name="Equation" r:id="rId6" imgW="711000" imgH="342720" progId="Equation.DSMT4">
                  <p:embed/>
                  <p:pic>
                    <p:nvPicPr>
                      <p:cNvPr id="728068" name="Object 4">
                        <a:extLst>
                          <a:ext uri="{FF2B5EF4-FFF2-40B4-BE49-F238E27FC236}">
                            <a16:creationId xmlns:a16="http://schemas.microsoft.com/office/drawing/2014/main" id="{280FB08F-45D8-442C-8645-1F4AEBDB4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2159000"/>
                        <a:ext cx="711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4998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12675</TotalTime>
  <Words>798</Words>
  <Application>Microsoft Macintosh PowerPoint</Application>
  <PresentationFormat>On-screen Show (4:3)</PresentationFormat>
  <Paragraphs>107</Paragraphs>
  <Slides>13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Bookshelf Symbol 2</vt:lpstr>
      <vt:lpstr>Cambria Math</vt:lpstr>
      <vt:lpstr>Symbol</vt:lpstr>
      <vt:lpstr>Times New Roman</vt:lpstr>
      <vt:lpstr>Wingdings</vt:lpstr>
      <vt:lpstr>Blends</vt:lpstr>
      <vt:lpstr>Equation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  <vt:lpstr>ΙΔΙΟΤΙΜΈΣ ΚΑΙ ΙΔΙΟΔΙΑΝΎΣΜΑΤΑ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1060</cp:revision>
  <dcterms:created xsi:type="dcterms:W3CDTF">2005-10-22T18:34:54Z</dcterms:created>
  <dcterms:modified xsi:type="dcterms:W3CDTF">2025-12-21T12:21:31Z</dcterms:modified>
</cp:coreProperties>
</file>