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5"/>
  </p:notesMasterIdLst>
  <p:sldIdLst>
    <p:sldId id="258" r:id="rId2"/>
    <p:sldId id="259" r:id="rId3"/>
    <p:sldId id="260" r:id="rId4"/>
    <p:sldId id="261" r:id="rId5"/>
    <p:sldId id="262" r:id="rId6"/>
    <p:sldId id="263" r:id="rId7"/>
    <p:sldId id="264" r:id="rId8"/>
    <p:sldId id="270" r:id="rId9"/>
    <p:sldId id="266" r:id="rId10"/>
    <p:sldId id="275" r:id="rId11"/>
    <p:sldId id="277" r:id="rId12"/>
    <p:sldId id="276" r:id="rId13"/>
    <p:sldId id="268" r:id="rId14"/>
    <p:sldId id="269" r:id="rId15"/>
    <p:sldId id="265" r:id="rId16"/>
    <p:sldId id="278" r:id="rId17"/>
    <p:sldId id="279" r:id="rId18"/>
    <p:sldId id="271" r:id="rId19"/>
    <p:sldId id="272" r:id="rId20"/>
    <p:sldId id="273" r:id="rId21"/>
    <p:sldId id="280" r:id="rId22"/>
    <p:sldId id="281" r:id="rId23"/>
    <p:sldId id="282" r:id="rId24"/>
    <p:sldId id="283" r:id="rId25"/>
    <p:sldId id="274" r:id="rId26"/>
    <p:sldId id="284" r:id="rId27"/>
    <p:sldId id="285" r:id="rId28"/>
    <p:sldId id="257" r:id="rId29"/>
    <p:sldId id="292" r:id="rId30"/>
    <p:sldId id="291" r:id="rId31"/>
    <p:sldId id="288" r:id="rId32"/>
    <p:sldId id="290" r:id="rId33"/>
    <p:sldId id="287" r:id="rId34"/>
  </p:sldIdLst>
  <p:sldSz cx="12192000" cy="6858000"/>
  <p:notesSz cx="6858000" cy="9144000"/>
  <p:defaultTextStyle>
    <a:defPPr>
      <a:defRPr lang="en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8819"/>
    <p:restoredTop sz="94676"/>
  </p:normalViewPr>
  <p:slideViewPr>
    <p:cSldViewPr snapToGrid="0">
      <p:cViewPr>
        <p:scale>
          <a:sx n="66" d="100"/>
          <a:sy n="66" d="100"/>
        </p:scale>
        <p:origin x="144" y="12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95EC0D4-B60E-9C4B-9E18-FD2AA84413CF}" type="datetimeFigureOut">
              <a:rPr lang="en-GR" smtClean="0"/>
              <a:t>10/12/25</a:t>
            </a:fld>
            <a:endParaRPr lang="en-G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6A99C1D-3B6C-F444-BE4E-1AB316DC35D6}" type="slidenum">
              <a:rPr lang="en-GR" smtClean="0"/>
              <a:t>‹#›</a:t>
            </a:fld>
            <a:endParaRPr lang="en-GR"/>
          </a:p>
        </p:txBody>
      </p:sp>
    </p:spTree>
    <p:extLst>
      <p:ext uri="{BB962C8B-B14F-4D97-AF65-F5344CB8AC3E}">
        <p14:creationId xmlns:p14="http://schemas.microsoft.com/office/powerpoint/2010/main" val="1025431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A99C1D-3B6C-F444-BE4E-1AB316DC35D6}" type="slidenum">
              <a:rPr lang="en-GR" smtClean="0"/>
              <a:t>6</a:t>
            </a:fld>
            <a:endParaRPr lang="en-GR"/>
          </a:p>
        </p:txBody>
      </p:sp>
    </p:spTree>
    <p:extLst>
      <p:ext uri="{BB962C8B-B14F-4D97-AF65-F5344CB8AC3E}">
        <p14:creationId xmlns:p14="http://schemas.microsoft.com/office/powerpoint/2010/main" val="40256420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A99C1D-3B6C-F444-BE4E-1AB316DC35D6}" type="slidenum">
              <a:rPr lang="en-GR" smtClean="0"/>
              <a:t>7</a:t>
            </a:fld>
            <a:endParaRPr lang="en-GR"/>
          </a:p>
        </p:txBody>
      </p:sp>
    </p:spTree>
    <p:extLst>
      <p:ext uri="{BB962C8B-B14F-4D97-AF65-F5344CB8AC3E}">
        <p14:creationId xmlns:p14="http://schemas.microsoft.com/office/powerpoint/2010/main" val="35987533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A99C1D-3B6C-F444-BE4E-1AB316DC35D6}" type="slidenum">
              <a:rPr lang="en-GR" smtClean="0"/>
              <a:t>29</a:t>
            </a:fld>
            <a:endParaRPr lang="en-GR"/>
          </a:p>
        </p:txBody>
      </p:sp>
    </p:spTree>
    <p:extLst>
      <p:ext uri="{BB962C8B-B14F-4D97-AF65-F5344CB8AC3E}">
        <p14:creationId xmlns:p14="http://schemas.microsoft.com/office/powerpoint/2010/main" val="36428259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0EF61B-5232-92CD-B5E8-D9D048045B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GR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98AA227-8AEA-F536-D2CD-0BF217A822D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G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79CCFF-3B8D-892D-A6B2-5F7E07641E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A6EBC-AA9D-5C4B-81F9-D9E28E62CF27}" type="datetimeFigureOut">
              <a:rPr lang="en-GR" smtClean="0"/>
              <a:t>7/12/25</a:t>
            </a:fld>
            <a:endParaRPr lang="en-G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AD3F61-E14A-8FED-7B23-849D66EA1E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CF5148-EA47-370E-B7EB-49C514D5FD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8F654-3DA8-4040-AAE9-99DE1F5FD696}" type="slidenum">
              <a:rPr lang="en-GR" smtClean="0"/>
              <a:t>‹#›</a:t>
            </a:fld>
            <a:endParaRPr lang="en-GR"/>
          </a:p>
        </p:txBody>
      </p:sp>
    </p:spTree>
    <p:extLst>
      <p:ext uri="{BB962C8B-B14F-4D97-AF65-F5344CB8AC3E}">
        <p14:creationId xmlns:p14="http://schemas.microsoft.com/office/powerpoint/2010/main" val="24224528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ABE1C2-9601-D1EE-3075-2D06B408B7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GR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9A6AD17-B4A4-A695-39F2-CE55414B591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571D62-7AC8-283F-3D2B-64BE4575FD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A6EBC-AA9D-5C4B-81F9-D9E28E62CF27}" type="datetimeFigureOut">
              <a:rPr lang="en-GR" smtClean="0"/>
              <a:t>7/12/25</a:t>
            </a:fld>
            <a:endParaRPr lang="en-G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F05B02-26EC-F54E-2B3D-E6CBA7A44B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4683D2-CD74-0DCE-87FD-9389B4B743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8F654-3DA8-4040-AAE9-99DE1F5FD696}" type="slidenum">
              <a:rPr lang="en-GR" smtClean="0"/>
              <a:t>‹#›</a:t>
            </a:fld>
            <a:endParaRPr lang="en-GR"/>
          </a:p>
        </p:txBody>
      </p:sp>
    </p:spTree>
    <p:extLst>
      <p:ext uri="{BB962C8B-B14F-4D97-AF65-F5344CB8AC3E}">
        <p14:creationId xmlns:p14="http://schemas.microsoft.com/office/powerpoint/2010/main" val="12575951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3C04123-0C0D-694F-6D23-7B86D4BE167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GR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9EB172E-0FEE-4768-2F3D-5BB7446D371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D4F677-2CE5-8394-D4B4-0D0C440260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A6EBC-AA9D-5C4B-81F9-D9E28E62CF27}" type="datetimeFigureOut">
              <a:rPr lang="en-GR" smtClean="0"/>
              <a:t>7/12/25</a:t>
            </a:fld>
            <a:endParaRPr lang="en-G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66C2B7-6F1A-9598-5D74-49648EDDCF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8D0982-24A0-102F-9DC6-9D051E7A88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8F654-3DA8-4040-AAE9-99DE1F5FD696}" type="slidenum">
              <a:rPr lang="en-GR" smtClean="0"/>
              <a:t>‹#›</a:t>
            </a:fld>
            <a:endParaRPr lang="en-GR"/>
          </a:p>
        </p:txBody>
      </p:sp>
    </p:spTree>
    <p:extLst>
      <p:ext uri="{BB962C8B-B14F-4D97-AF65-F5344CB8AC3E}">
        <p14:creationId xmlns:p14="http://schemas.microsoft.com/office/powerpoint/2010/main" val="2063990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0CFAD0-8D44-624A-BD63-5F70804FE1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G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3DA7D1-06EE-BA26-6685-663ADC69221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BFF189-1B38-FB02-6958-E17BC094A5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A6EBC-AA9D-5C4B-81F9-D9E28E62CF27}" type="datetimeFigureOut">
              <a:rPr lang="en-GR" smtClean="0"/>
              <a:t>7/12/25</a:t>
            </a:fld>
            <a:endParaRPr lang="en-G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03D7F9-C67B-67C5-4EAF-4C9F5D1FE0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4A3F45-FBE6-C2C3-1F66-308D17C37F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8F654-3DA8-4040-AAE9-99DE1F5FD696}" type="slidenum">
              <a:rPr lang="en-GR" smtClean="0"/>
              <a:t>‹#›</a:t>
            </a:fld>
            <a:endParaRPr lang="en-GR"/>
          </a:p>
        </p:txBody>
      </p:sp>
    </p:spTree>
    <p:extLst>
      <p:ext uri="{BB962C8B-B14F-4D97-AF65-F5344CB8AC3E}">
        <p14:creationId xmlns:p14="http://schemas.microsoft.com/office/powerpoint/2010/main" val="24833108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1933D2-463F-BEA1-B3E8-1355A89B9B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G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27AC147-51B9-9894-7B9B-937A10F256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E8CE0F-9B3E-F130-4FAE-F47E324F06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A6EBC-AA9D-5C4B-81F9-D9E28E62CF27}" type="datetimeFigureOut">
              <a:rPr lang="en-GR" smtClean="0"/>
              <a:t>7/12/25</a:t>
            </a:fld>
            <a:endParaRPr lang="en-G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EDA882-D76D-FE46-20F3-7C7C4B6371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AE4548-7DB4-2485-781E-6870A45333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8F654-3DA8-4040-AAE9-99DE1F5FD696}" type="slidenum">
              <a:rPr lang="en-GR" smtClean="0"/>
              <a:t>‹#›</a:t>
            </a:fld>
            <a:endParaRPr lang="en-GR"/>
          </a:p>
        </p:txBody>
      </p:sp>
    </p:spTree>
    <p:extLst>
      <p:ext uri="{BB962C8B-B14F-4D97-AF65-F5344CB8AC3E}">
        <p14:creationId xmlns:p14="http://schemas.microsoft.com/office/powerpoint/2010/main" val="30988345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5C91F0-7E86-B25C-8693-4D26709A6C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G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F88F4B-EB43-69AD-B4E2-49DBE7BC26A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R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84EB1DA-4F09-8AD3-3961-0A82D4ED8ED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R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AD1E6F7-301D-A16B-5BC9-969A5F4676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A6EBC-AA9D-5C4B-81F9-D9E28E62CF27}" type="datetimeFigureOut">
              <a:rPr lang="en-GR" smtClean="0"/>
              <a:t>7/12/25</a:t>
            </a:fld>
            <a:endParaRPr lang="en-G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3550B0F-26AE-5EEC-6FC7-C1AA019A00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717D7A1-7EC0-8DA4-21BF-778AA467A3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8F654-3DA8-4040-AAE9-99DE1F5FD696}" type="slidenum">
              <a:rPr lang="en-GR" smtClean="0"/>
              <a:t>‹#›</a:t>
            </a:fld>
            <a:endParaRPr lang="en-GR"/>
          </a:p>
        </p:txBody>
      </p:sp>
    </p:spTree>
    <p:extLst>
      <p:ext uri="{BB962C8B-B14F-4D97-AF65-F5344CB8AC3E}">
        <p14:creationId xmlns:p14="http://schemas.microsoft.com/office/powerpoint/2010/main" val="28033596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9A7FB6-517A-63B1-96E4-FA19BC8DD8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G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6BF78A-6BBF-009D-BD9A-FC60AB329F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3E0BC41-5EC8-B589-59B4-21012C36E8E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R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60592CC-9E19-8916-88B7-4BA723F0D8A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6D52633-1405-A4C9-800C-551B17A9283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R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6719786-3ECE-D3AC-A6EA-9F3EA2ABDE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A6EBC-AA9D-5C4B-81F9-D9E28E62CF27}" type="datetimeFigureOut">
              <a:rPr lang="en-GR" smtClean="0"/>
              <a:t>7/12/25</a:t>
            </a:fld>
            <a:endParaRPr lang="en-GR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2A5B8FA-9586-89CD-EA46-BE6D65F8BD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R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48C0960-F5D5-6A55-E89E-B42575BF84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8F654-3DA8-4040-AAE9-99DE1F5FD696}" type="slidenum">
              <a:rPr lang="en-GR" smtClean="0"/>
              <a:t>‹#›</a:t>
            </a:fld>
            <a:endParaRPr lang="en-GR"/>
          </a:p>
        </p:txBody>
      </p:sp>
    </p:spTree>
    <p:extLst>
      <p:ext uri="{BB962C8B-B14F-4D97-AF65-F5344CB8AC3E}">
        <p14:creationId xmlns:p14="http://schemas.microsoft.com/office/powerpoint/2010/main" val="26138778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4ED9A2-C566-B09C-DFD2-95AE34C2E7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GR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8D3B69A-6B28-9A06-1935-BC3EBDE5C9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A6EBC-AA9D-5C4B-81F9-D9E28E62CF27}" type="datetimeFigureOut">
              <a:rPr lang="en-GR" smtClean="0"/>
              <a:t>7/12/25</a:t>
            </a:fld>
            <a:endParaRPr lang="en-GR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6E39C31-157E-1260-7D08-899AD53B03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R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89E5EA3-C962-AA09-4138-97F6CBC6D8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8F654-3DA8-4040-AAE9-99DE1F5FD696}" type="slidenum">
              <a:rPr lang="en-GR" smtClean="0"/>
              <a:t>‹#›</a:t>
            </a:fld>
            <a:endParaRPr lang="en-GR"/>
          </a:p>
        </p:txBody>
      </p:sp>
    </p:spTree>
    <p:extLst>
      <p:ext uri="{BB962C8B-B14F-4D97-AF65-F5344CB8AC3E}">
        <p14:creationId xmlns:p14="http://schemas.microsoft.com/office/powerpoint/2010/main" val="7790196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C9DADDD-679E-6B49-0E78-F57AA5C269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A6EBC-AA9D-5C4B-81F9-D9E28E62CF27}" type="datetimeFigureOut">
              <a:rPr lang="en-GR" smtClean="0"/>
              <a:t>7/12/25</a:t>
            </a:fld>
            <a:endParaRPr lang="en-GR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B44EA97-2384-60A8-2B6F-86FD8CFE7B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R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680D540-0D8A-960A-474A-0C02B9621F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8F654-3DA8-4040-AAE9-99DE1F5FD696}" type="slidenum">
              <a:rPr lang="en-GR" smtClean="0"/>
              <a:t>‹#›</a:t>
            </a:fld>
            <a:endParaRPr lang="en-GR"/>
          </a:p>
        </p:txBody>
      </p:sp>
    </p:spTree>
    <p:extLst>
      <p:ext uri="{BB962C8B-B14F-4D97-AF65-F5344CB8AC3E}">
        <p14:creationId xmlns:p14="http://schemas.microsoft.com/office/powerpoint/2010/main" val="27971128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BAC974-4FE0-569D-CAFB-CD817520F5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G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F5D385-83E8-262B-864C-B0174B1E94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R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2E41892-06E7-3307-48F3-65D8BB13E6E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40E09A7-C3EC-89BE-77BB-CC5061921D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A6EBC-AA9D-5C4B-81F9-D9E28E62CF27}" type="datetimeFigureOut">
              <a:rPr lang="en-GR" smtClean="0"/>
              <a:t>7/12/25</a:t>
            </a:fld>
            <a:endParaRPr lang="en-G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2F42602-9D16-61E1-4429-A217FD00DF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9A0E406-F8F0-6002-F790-7F94413BF8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8F654-3DA8-4040-AAE9-99DE1F5FD696}" type="slidenum">
              <a:rPr lang="en-GR" smtClean="0"/>
              <a:t>‹#›</a:t>
            </a:fld>
            <a:endParaRPr lang="en-GR"/>
          </a:p>
        </p:txBody>
      </p:sp>
    </p:spTree>
    <p:extLst>
      <p:ext uri="{BB962C8B-B14F-4D97-AF65-F5344CB8AC3E}">
        <p14:creationId xmlns:p14="http://schemas.microsoft.com/office/powerpoint/2010/main" val="7375835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10E9C-EF65-3869-C39E-60FD7C453A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GR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096D86B-F970-A394-408D-E39077E71E0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R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A44B1F-7FF6-7971-361D-B394D6735A8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3782612-1749-1EE9-A6EB-8FD1966994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A6EBC-AA9D-5C4B-81F9-D9E28E62CF27}" type="datetimeFigureOut">
              <a:rPr lang="en-GR" smtClean="0"/>
              <a:t>7/12/25</a:t>
            </a:fld>
            <a:endParaRPr lang="en-G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6134667-30FE-D90F-63DA-6A8B5A64CA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C7E30C4-564A-2447-1EEB-9973938F6A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8F654-3DA8-4040-AAE9-99DE1F5FD696}" type="slidenum">
              <a:rPr lang="en-GR" smtClean="0"/>
              <a:t>‹#›</a:t>
            </a:fld>
            <a:endParaRPr lang="en-GR"/>
          </a:p>
        </p:txBody>
      </p:sp>
    </p:spTree>
    <p:extLst>
      <p:ext uri="{BB962C8B-B14F-4D97-AF65-F5344CB8AC3E}">
        <p14:creationId xmlns:p14="http://schemas.microsoft.com/office/powerpoint/2010/main" val="14902683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04FA15D-5414-1B26-10C4-9408502686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G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8F76B68-505B-9055-B37B-041601AA04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93208B-9B95-C331-EF65-1CD6D894E02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09A6EBC-AA9D-5C4B-81F9-D9E28E62CF27}" type="datetimeFigureOut">
              <a:rPr lang="en-GR" smtClean="0"/>
              <a:t>7/12/25</a:t>
            </a:fld>
            <a:endParaRPr lang="en-G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937BC7-E427-CF0A-1FD9-33AD5BD8EC7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G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89DEC0-49C0-5221-788B-5732D16A516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C08F654-3DA8-4040-AAE9-99DE1F5FD696}" type="slidenum">
              <a:rPr lang="en-GR" smtClean="0"/>
              <a:t>‹#›</a:t>
            </a:fld>
            <a:endParaRPr lang="en-GR"/>
          </a:p>
        </p:txBody>
      </p:sp>
    </p:spTree>
    <p:extLst>
      <p:ext uri="{BB962C8B-B14F-4D97-AF65-F5344CB8AC3E}">
        <p14:creationId xmlns:p14="http://schemas.microsoft.com/office/powerpoint/2010/main" val="34797663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hyperlink" Target="https://youtu.be/qvMqe9qrMtY?si=fRNK9qFdz4pLmuhD" TargetMode="Externa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hyperlink" Target="https://op.europa.eu/webpub/eca/special-reports/renevable-energy-5-2018/el/" TargetMode="Externa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hyperlink" Target="https://www.google.com/url?sa=t&amp;rct=j&amp;q=&amp;esrc=s&amp;source=web&amp;cd=&amp;ved=2ahUKEwjt8ZLjuLKRAxXag_0HHesYGMYQwqsBegQIHBAB&amp;url=https%3A%2F%2Fwww.stockholmresilience.org%2Fresearch%2Fresearch-videos%2F2018-09-17-welcome-to-the-anthropocene.html&amp;usg=AOvVaw1j9puFPa-mLkr0abVFOfkW&amp;opi=89978449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youtube.com/playlist?list=PLzW0Ub5HJkzQdJM50bF4aiTpRPSZoJdrN" TargetMode="Externa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hyperlink" Target="https://www.esa.int/ESA_Multimedia/Videos/2018/02/Carbon_Cycle?utm_source=chatgpt.com" TargetMode="Externa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hyperlink" Target="https://publications.pik-potsdam.de/rest/items/item_32589_5/component/file_33151/content" TargetMode="Externa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2aZchDGSAEk?si=JdMvklsBI_vZR3T3" TargetMode="External"/><Relationship Id="rId2" Type="http://schemas.openxmlformats.org/officeDocument/2006/relationships/hyperlink" Target="https://youtu.be/2aZchDGSAEk?si=97_PEASBC0IHFa5C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olorful circle with text and a planet&#10;&#10;AI-generated content may be incorrect.">
            <a:extLst>
              <a:ext uri="{FF2B5EF4-FFF2-40B4-BE49-F238E27FC236}">
                <a16:creationId xmlns:a16="http://schemas.microsoft.com/office/drawing/2014/main" id="{8393664A-9B84-6F44-AF0C-0AB03F66FD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5606" y="0"/>
            <a:ext cx="10340788" cy="6893859"/>
          </a:xfrm>
          <a:prstGeom prst="rect">
            <a:avLst/>
          </a:prstGeom>
        </p:spPr>
      </p:pic>
      <p:pic>
        <p:nvPicPr>
          <p:cNvPr id="2052" name="Picture 4" descr="Noir Et Blanc, Toile, Icône De L'avion. Icône De L'aéroport ...">
            <a:extLst>
              <a:ext uri="{FF2B5EF4-FFF2-40B4-BE49-F238E27FC236}">
                <a16:creationId xmlns:a16="http://schemas.microsoft.com/office/drawing/2014/main" id="{E69BBEFB-B4FA-B9B1-DF4A-9D8098ACAE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1517" y="5325035"/>
            <a:ext cx="1210235" cy="1210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Bateau De Croisière Isolé Sur Fond Noir, Une Vue De Face Du ...">
            <a:extLst>
              <a:ext uri="{FF2B5EF4-FFF2-40B4-BE49-F238E27FC236}">
                <a16:creationId xmlns:a16="http://schemas.microsoft.com/office/drawing/2014/main" id="{8F0B5104-1D2E-9C64-ED96-5D63C3F408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1516" y="4235823"/>
            <a:ext cx="1210235" cy="1210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1136E12-E523-F305-F7B2-61777456F7EB}"/>
              </a:ext>
            </a:extLst>
          </p:cNvPr>
          <p:cNvSpPr txBox="1"/>
          <p:nvPr/>
        </p:nvSpPr>
        <p:spPr>
          <a:xfrm>
            <a:off x="4491316" y="3446929"/>
            <a:ext cx="36038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R" dirty="0">
                <a:solidFill>
                  <a:schemeClr val="bg1"/>
                </a:solidFill>
                <a:highlight>
                  <a:srgbClr val="000000"/>
                </a:highlight>
              </a:rPr>
              <a:t>Nicolas REMY, </a:t>
            </a:r>
            <a:r>
              <a:rPr lang="el-GR" dirty="0">
                <a:solidFill>
                  <a:schemeClr val="bg1"/>
                </a:solidFill>
                <a:highlight>
                  <a:srgbClr val="000000"/>
                </a:highlight>
              </a:rPr>
              <a:t>Τ</a:t>
            </a:r>
            <a:r>
              <a:rPr lang="fr-FR" dirty="0">
                <a:solidFill>
                  <a:schemeClr val="bg1"/>
                </a:solidFill>
                <a:highlight>
                  <a:srgbClr val="000000"/>
                </a:highlight>
              </a:rPr>
              <a:t>.A.M. </a:t>
            </a:r>
            <a:r>
              <a:rPr lang="el-GR" dirty="0">
                <a:solidFill>
                  <a:schemeClr val="bg1"/>
                </a:solidFill>
                <a:highlight>
                  <a:srgbClr val="000000"/>
                </a:highlight>
              </a:rPr>
              <a:t>ΠΘ</a:t>
            </a:r>
            <a:endParaRPr lang="en-GR" dirty="0">
              <a:solidFill>
                <a:schemeClr val="bg1"/>
              </a:solidFill>
              <a:highlight>
                <a:srgbClr val="000000"/>
              </a:highlight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2856B6F-9476-0405-886B-CEBE29F71EF8}"/>
              </a:ext>
            </a:extLst>
          </p:cNvPr>
          <p:cNvSpPr/>
          <p:nvPr/>
        </p:nvSpPr>
        <p:spPr>
          <a:xfrm>
            <a:off x="1420238" y="1867711"/>
            <a:ext cx="7198468" cy="369332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R"/>
          </a:p>
        </p:txBody>
      </p:sp>
    </p:spTree>
    <p:extLst>
      <p:ext uri="{BB962C8B-B14F-4D97-AF65-F5344CB8AC3E}">
        <p14:creationId xmlns:p14="http://schemas.microsoft.com/office/powerpoint/2010/main" val="34009791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9" name="Isosceles Triangle 18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Isosceles Triangle 20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A2F3AF29-A83E-0528-F8D1-36699A43C51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33348953"/>
              </p:ext>
            </p:extLst>
          </p:nvPr>
        </p:nvGraphicFramePr>
        <p:xfrm>
          <a:off x="643467" y="686286"/>
          <a:ext cx="10905069" cy="5485431"/>
        </p:xfrm>
        <a:graphic>
          <a:graphicData uri="http://schemas.openxmlformats.org/drawingml/2006/table">
            <a:tbl>
              <a:tblPr/>
              <a:tblGrid>
                <a:gridCol w="2776158">
                  <a:extLst>
                    <a:ext uri="{9D8B030D-6E8A-4147-A177-3AD203B41FA5}">
                      <a16:colId xmlns:a16="http://schemas.microsoft.com/office/drawing/2014/main" val="3804666261"/>
                    </a:ext>
                  </a:extLst>
                </a:gridCol>
                <a:gridCol w="2451765">
                  <a:extLst>
                    <a:ext uri="{9D8B030D-6E8A-4147-A177-3AD203B41FA5}">
                      <a16:colId xmlns:a16="http://schemas.microsoft.com/office/drawing/2014/main" val="1113367106"/>
                    </a:ext>
                  </a:extLst>
                </a:gridCol>
                <a:gridCol w="2537315">
                  <a:extLst>
                    <a:ext uri="{9D8B030D-6E8A-4147-A177-3AD203B41FA5}">
                      <a16:colId xmlns:a16="http://schemas.microsoft.com/office/drawing/2014/main" val="1160750260"/>
                    </a:ext>
                  </a:extLst>
                </a:gridCol>
                <a:gridCol w="3139831">
                  <a:extLst>
                    <a:ext uri="{9D8B030D-6E8A-4147-A177-3AD203B41FA5}">
                      <a16:colId xmlns:a16="http://schemas.microsoft.com/office/drawing/2014/main" val="756211797"/>
                    </a:ext>
                  </a:extLst>
                </a:gridCol>
              </a:tblGrid>
              <a:tr h="339942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l-GR" sz="1500" b="1" i="0" u="none" strike="noStrike">
                          <a:effectLst/>
                          <a:latin typeface="Arial" panose="020B0604020202020204" pitchFamily="34" charset="0"/>
                        </a:rPr>
                        <a:t>Τα 9 Πλανητικά Όρια</a:t>
                      </a:r>
                      <a:endParaRPr lang="el-GR" sz="15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260" marR="77260" marT="38630" marB="3863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l-GR" sz="1500" b="1" i="0" u="none" strike="noStrike">
                          <a:effectLst/>
                          <a:latin typeface="Arial" panose="020B0604020202020204" pitchFamily="34" charset="0"/>
                        </a:rPr>
                        <a:t>Τρέχουσα Κατάσταση</a:t>
                      </a:r>
                      <a:endParaRPr lang="el-GR" sz="15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260" marR="77260" marT="38630" marB="3863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l-GR" sz="1500" b="1" i="0" u="none" strike="noStrike">
                          <a:effectLst/>
                          <a:latin typeface="Arial" panose="020B0604020202020204" pitchFamily="34" charset="0"/>
                        </a:rPr>
                        <a:t>Αιτίες Υπέρβασης</a:t>
                      </a:r>
                      <a:endParaRPr lang="el-GR" sz="15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260" marR="77260" marT="38630" marB="3863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l-GR" sz="1500" b="1" i="0" u="none" strike="noStrike">
                          <a:effectLst/>
                          <a:latin typeface="Arial" panose="020B0604020202020204" pitchFamily="34" charset="0"/>
                        </a:rPr>
                        <a:t>Λύσεις / Μετασχηματισμοί</a:t>
                      </a:r>
                      <a:endParaRPr lang="el-GR" sz="15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260" marR="77260" marT="38630" marB="3863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452373"/>
                  </a:ext>
                </a:extLst>
              </a:tr>
              <a:tr h="571721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l-GR" sz="1500" b="0" i="0" u="none" strike="noStrike">
                          <a:effectLst/>
                          <a:latin typeface="Arial" panose="020B0604020202020204" pitchFamily="34" charset="0"/>
                        </a:rPr>
                        <a:t>1. Κλιματική Αλλαγή</a:t>
                      </a:r>
                    </a:p>
                  </a:txBody>
                  <a:tcPr marL="77260" marR="77260" marT="38630" marB="3863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l-GR" sz="1500" b="0" i="0" u="none" strike="noStrike">
                          <a:effectLst/>
                          <a:latin typeface="Arial" panose="020B0604020202020204" pitchFamily="34" charset="0"/>
                        </a:rPr>
                        <a:t>Υπό πίεση, αυξανόμενες θερμοκρασίες</a:t>
                      </a:r>
                    </a:p>
                  </a:txBody>
                  <a:tcPr marL="77260" marR="77260" marT="38630" marB="3863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l-GR" sz="1500" b="0" i="0" u="none" strike="noStrike">
                          <a:effectLst/>
                          <a:latin typeface="Arial" panose="020B0604020202020204" pitchFamily="34" charset="0"/>
                        </a:rPr>
                        <a:t>Βιομηχανική παραγωγή, χρήση ορυκτών καυσίμων</a:t>
                      </a:r>
                    </a:p>
                  </a:txBody>
                  <a:tcPr marL="77260" marR="77260" marT="38630" marB="3863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l-GR" sz="1500" b="0" i="0" u="none" strike="noStrike">
                          <a:effectLst/>
                          <a:latin typeface="Arial" panose="020B0604020202020204" pitchFamily="34" charset="0"/>
                        </a:rPr>
                        <a:t>Ενεργειακή μετάβαση, ανανεώσιμες πηγές</a:t>
                      </a:r>
                    </a:p>
                  </a:txBody>
                  <a:tcPr marL="77260" marR="77260" marT="38630" marB="3863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69378838"/>
                  </a:ext>
                </a:extLst>
              </a:tr>
              <a:tr h="571721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l-GR" sz="1500" b="0" i="0" u="none" strike="noStrike">
                          <a:effectLst/>
                          <a:latin typeface="Arial" panose="020B0604020202020204" pitchFamily="34" charset="0"/>
                        </a:rPr>
                        <a:t>2. Απώλεια Βιοποικιλότητας</a:t>
                      </a:r>
                    </a:p>
                  </a:txBody>
                  <a:tcPr marL="77260" marR="77260" marT="38630" marB="3863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l-GR" sz="1500" b="0" i="0" u="none" strike="noStrike">
                          <a:effectLst/>
                          <a:latin typeface="Arial" panose="020B0604020202020204" pitchFamily="34" charset="0"/>
                        </a:rPr>
                        <a:t>Σε κρίσιμη κατάσταση</a:t>
                      </a:r>
                    </a:p>
                  </a:txBody>
                  <a:tcPr marL="77260" marR="77260" marT="38630" marB="3863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l-GR" sz="1500" b="0" i="0" u="none" strike="noStrike">
                          <a:effectLst/>
                          <a:latin typeface="Arial" panose="020B0604020202020204" pitchFamily="34" charset="0"/>
                        </a:rPr>
                        <a:t>Αλλαγές στη χρήση γης, εντατική γεωργία</a:t>
                      </a:r>
                    </a:p>
                  </a:txBody>
                  <a:tcPr marL="77260" marR="77260" marT="38630" marB="3863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l-GR" sz="1500" b="0" i="0" u="none" strike="noStrike">
                          <a:effectLst/>
                          <a:latin typeface="Arial" panose="020B0604020202020204" pitchFamily="34" charset="0"/>
                        </a:rPr>
                        <a:t>Προστασία βιοποικιλότητας, βιώσιμες πόλεις</a:t>
                      </a:r>
                    </a:p>
                  </a:txBody>
                  <a:tcPr marL="77260" marR="77260" marT="38630" marB="3863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44019422"/>
                  </a:ext>
                </a:extLst>
              </a:tr>
              <a:tr h="571721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l-GR" sz="1500" b="0" i="0" u="none" strike="noStrike">
                          <a:effectLst/>
                          <a:latin typeface="Arial" panose="020B0604020202020204" pitchFamily="34" charset="0"/>
                        </a:rPr>
                        <a:t>3. Αλλαγές στη Χρήση Γης</a:t>
                      </a:r>
                    </a:p>
                  </a:txBody>
                  <a:tcPr marL="77260" marR="77260" marT="38630" marB="3863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l-GR" sz="1500" b="0" i="0" u="none" strike="noStrike">
                          <a:effectLst/>
                          <a:latin typeface="Arial" panose="020B0604020202020204" pitchFamily="34" charset="0"/>
                        </a:rPr>
                        <a:t>Υπό πίεση</a:t>
                      </a:r>
                    </a:p>
                  </a:txBody>
                  <a:tcPr marL="77260" marR="77260" marT="38630" marB="3863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l-GR" sz="1500" b="0" i="0" u="none" strike="noStrike">
                          <a:effectLst/>
                          <a:latin typeface="Arial" panose="020B0604020202020204" pitchFamily="34" charset="0"/>
                        </a:rPr>
                        <a:t>Αστικοποίηση, εκχερσώσεις</a:t>
                      </a:r>
                    </a:p>
                  </a:txBody>
                  <a:tcPr marL="77260" marR="77260" marT="38630" marB="3863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l-GR" sz="1500" b="0" i="0" u="none" strike="noStrike">
                          <a:effectLst/>
                          <a:latin typeface="Arial" panose="020B0604020202020204" pitchFamily="34" charset="0"/>
                        </a:rPr>
                        <a:t>Βιώσιμη χρήση γης, αναδάσωση</a:t>
                      </a:r>
                    </a:p>
                  </a:txBody>
                  <a:tcPr marL="77260" marR="77260" marT="38630" marB="3863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87417557"/>
                  </a:ext>
                </a:extLst>
              </a:tr>
              <a:tr h="571721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l-GR" sz="1500" b="0" i="0" u="none" strike="noStrike">
                          <a:effectLst/>
                          <a:latin typeface="Arial" panose="020B0604020202020204" pitchFamily="34" charset="0"/>
                        </a:rPr>
                        <a:t>4. Διαταραχή Κύκλου Αζώτου</a:t>
                      </a:r>
                    </a:p>
                  </a:txBody>
                  <a:tcPr marL="77260" marR="77260" marT="38630" marB="3863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l-GR" sz="1500" b="0" i="0" u="none" strike="noStrike">
                          <a:effectLst/>
                          <a:latin typeface="Arial" panose="020B0604020202020204" pitchFamily="34" charset="0"/>
                        </a:rPr>
                        <a:t>Υπό πίεση</a:t>
                      </a:r>
                    </a:p>
                  </a:txBody>
                  <a:tcPr marL="77260" marR="77260" marT="38630" marB="3863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l-GR" sz="1500" b="0" i="0" u="none" strike="noStrike" dirty="0">
                          <a:effectLst/>
                          <a:latin typeface="Arial" panose="020B0604020202020204" pitchFamily="34" charset="0"/>
                        </a:rPr>
                        <a:t>Λιπάσματα, εντατική γεωργία</a:t>
                      </a:r>
                    </a:p>
                  </a:txBody>
                  <a:tcPr marL="77260" marR="77260" marT="38630" marB="3863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l-GR" sz="1500" b="0" i="0" u="none" strike="noStrike">
                          <a:effectLst/>
                          <a:latin typeface="Arial" panose="020B0604020202020204" pitchFamily="34" charset="0"/>
                        </a:rPr>
                        <a:t>Βιώσιμη γεωργία, μείωση λιπασμάτων</a:t>
                      </a:r>
                    </a:p>
                  </a:txBody>
                  <a:tcPr marL="77260" marR="77260" marT="38630" marB="3863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66062246"/>
                  </a:ext>
                </a:extLst>
              </a:tr>
              <a:tr h="571721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l-GR" sz="1500" b="0" i="0" u="none" strike="noStrike">
                          <a:effectLst/>
                          <a:latin typeface="Arial" panose="020B0604020202020204" pitchFamily="34" charset="0"/>
                        </a:rPr>
                        <a:t>5. Διαταραχή Κύκλου Φώσφορου</a:t>
                      </a:r>
                    </a:p>
                  </a:txBody>
                  <a:tcPr marL="77260" marR="77260" marT="38630" marB="3863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l-GR" sz="1500" b="0" i="0" u="none" strike="noStrike" dirty="0">
                          <a:effectLst/>
                          <a:latin typeface="Arial" panose="020B0604020202020204" pitchFamily="34" charset="0"/>
                        </a:rPr>
                        <a:t>Υπό πίεση</a:t>
                      </a:r>
                    </a:p>
                  </a:txBody>
                  <a:tcPr marL="77260" marR="77260" marT="38630" marB="3863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l-GR" sz="1500" b="0" i="0" u="none" strike="noStrike">
                          <a:effectLst/>
                          <a:latin typeface="Arial" panose="020B0604020202020204" pitchFamily="34" charset="0"/>
                        </a:rPr>
                        <a:t>Λιπάσματα, βιομηχανική παραγωγή</a:t>
                      </a:r>
                    </a:p>
                  </a:txBody>
                  <a:tcPr marL="77260" marR="77260" marT="38630" marB="3863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l-GR" sz="1500" b="0" i="0" u="none" strike="noStrike">
                          <a:effectLst/>
                          <a:latin typeface="Arial" panose="020B0604020202020204" pitchFamily="34" charset="0"/>
                        </a:rPr>
                        <a:t>Κυκλική οικονομία, ανακύκλωση θρεπτικών</a:t>
                      </a:r>
                    </a:p>
                  </a:txBody>
                  <a:tcPr marL="77260" marR="77260" marT="38630" marB="3863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74720466"/>
                  </a:ext>
                </a:extLst>
              </a:tr>
              <a:tr h="803500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l-GR" sz="1500" b="0" i="0" u="none" strike="noStrike">
                          <a:effectLst/>
                          <a:latin typeface="Arial" panose="020B0604020202020204" pitchFamily="34" charset="0"/>
                        </a:rPr>
                        <a:t>6. Οξίνιση Ωκεανών</a:t>
                      </a:r>
                    </a:p>
                  </a:txBody>
                  <a:tcPr marL="77260" marR="77260" marT="38630" marB="3863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l-GR" sz="1500" b="0" i="0" u="none" strike="noStrike">
                          <a:effectLst/>
                          <a:latin typeface="Arial" panose="020B0604020202020204" pitchFamily="34" charset="0"/>
                        </a:rPr>
                        <a:t>Υπό πίεση</a:t>
                      </a:r>
                    </a:p>
                  </a:txBody>
                  <a:tcPr marL="77260" marR="77260" marT="38630" marB="3863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GB" sz="1500" b="0" i="0" u="none" strike="noStrike">
                          <a:effectLst/>
                          <a:latin typeface="Arial" panose="020B0604020202020204" pitchFamily="34" charset="0"/>
                        </a:rPr>
                        <a:t>CO₂, </a:t>
                      </a:r>
                      <a:r>
                        <a:rPr lang="el-GR" sz="1500" b="0" i="0" u="none" strike="noStrike">
                          <a:effectLst/>
                          <a:latin typeface="Arial" panose="020B0604020202020204" pitchFamily="34" charset="0"/>
                        </a:rPr>
                        <a:t>ρύπανση</a:t>
                      </a:r>
                    </a:p>
                  </a:txBody>
                  <a:tcPr marL="77260" marR="77260" marT="38630" marB="3863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l-GR" sz="1500" b="0" i="0" u="none" strike="noStrike">
                          <a:effectLst/>
                          <a:latin typeface="Arial" panose="020B0604020202020204" pitchFamily="34" charset="0"/>
                        </a:rPr>
                        <a:t>Μείωση εκπομπών </a:t>
                      </a:r>
                      <a:r>
                        <a:rPr lang="en-US" sz="1500" b="0" i="0" u="none" strike="noStrike">
                          <a:effectLst/>
                          <a:latin typeface="Arial" panose="020B0604020202020204" pitchFamily="34" charset="0"/>
                        </a:rPr>
                        <a:t>CO₂, </a:t>
                      </a:r>
                      <a:r>
                        <a:rPr lang="el-GR" sz="1500" b="0" i="0" u="none" strike="noStrike">
                          <a:effectLst/>
                          <a:latin typeface="Arial" panose="020B0604020202020204" pitchFamily="34" charset="0"/>
                        </a:rPr>
                        <a:t>προστασία θαλάσσιων οικοσυστημάτων</a:t>
                      </a:r>
                    </a:p>
                  </a:txBody>
                  <a:tcPr marL="77260" marR="77260" marT="38630" marB="3863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00647530"/>
                  </a:ext>
                </a:extLst>
              </a:tr>
              <a:tr h="339942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l-GR" sz="1500" b="0" i="0" u="none" strike="noStrike">
                          <a:effectLst/>
                          <a:latin typeface="Arial" panose="020B0604020202020204" pitchFamily="34" charset="0"/>
                        </a:rPr>
                        <a:t>7. Τρύπα του Όζοντος</a:t>
                      </a:r>
                    </a:p>
                  </a:txBody>
                  <a:tcPr marL="77260" marR="77260" marT="38630" marB="3863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l-GR" sz="1500" b="0" i="0" u="none" strike="noStrike">
                          <a:effectLst/>
                          <a:latin typeface="Arial" panose="020B0604020202020204" pitchFamily="34" charset="0"/>
                        </a:rPr>
                        <a:t>Σχετικά σταθερή</a:t>
                      </a:r>
                    </a:p>
                  </a:txBody>
                  <a:tcPr marL="77260" marR="77260" marT="38630" marB="3863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l-GR" sz="1500" b="0" i="0" u="none" strike="noStrike">
                          <a:effectLst/>
                          <a:latin typeface="Arial" panose="020B0604020202020204" pitchFamily="34" charset="0"/>
                        </a:rPr>
                        <a:t>Χημικές ουσίες </a:t>
                      </a:r>
                      <a:r>
                        <a:rPr lang="en-US" sz="1500" b="0" i="0" u="none" strike="noStrike">
                          <a:effectLst/>
                          <a:latin typeface="Arial" panose="020B0604020202020204" pitchFamily="34" charset="0"/>
                        </a:rPr>
                        <a:t>CFC</a:t>
                      </a:r>
                    </a:p>
                  </a:txBody>
                  <a:tcPr marL="77260" marR="77260" marT="38630" marB="3863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l-GR" sz="1500" b="0" i="0" u="none" strike="noStrike">
                          <a:effectLst/>
                          <a:latin typeface="Arial" panose="020B0604020202020204" pitchFamily="34" charset="0"/>
                        </a:rPr>
                        <a:t>Νομοθεσία, έλεγχος ουσιών</a:t>
                      </a:r>
                    </a:p>
                  </a:txBody>
                  <a:tcPr marL="77260" marR="77260" marT="38630" marB="3863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50331841"/>
                  </a:ext>
                </a:extLst>
              </a:tr>
              <a:tr h="571721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l-GR" sz="1500" b="0" i="0" u="none" strike="noStrike">
                          <a:effectLst/>
                          <a:latin typeface="Arial" panose="020B0604020202020204" pitchFamily="34" charset="0"/>
                        </a:rPr>
                        <a:t>8. Ατμοσφαιρικά Αερολύματα</a:t>
                      </a:r>
                    </a:p>
                  </a:txBody>
                  <a:tcPr marL="77260" marR="77260" marT="38630" marB="3863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l-GR" sz="1500" b="0" i="0" u="none" strike="noStrike">
                          <a:effectLst/>
                          <a:latin typeface="Arial" panose="020B0604020202020204" pitchFamily="34" charset="0"/>
                        </a:rPr>
                        <a:t>Υπό πίεση</a:t>
                      </a:r>
                    </a:p>
                  </a:txBody>
                  <a:tcPr marL="77260" marR="77260" marT="38630" marB="3863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l-GR" sz="1500" b="0" i="0" u="none" strike="noStrike">
                          <a:effectLst/>
                          <a:latin typeface="Arial" panose="020B0604020202020204" pitchFamily="34" charset="0"/>
                        </a:rPr>
                        <a:t>Ρύπανση, καύση καυσίμων</a:t>
                      </a:r>
                    </a:p>
                  </a:txBody>
                  <a:tcPr marL="77260" marR="77260" marT="38630" marB="3863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l-GR" sz="1500" b="0" i="0" u="none" strike="noStrike">
                          <a:effectLst/>
                          <a:latin typeface="Arial" panose="020B0604020202020204" pitchFamily="34" charset="0"/>
                        </a:rPr>
                        <a:t>Μείωση εκπομπών, καθαρές τεχνολογίες</a:t>
                      </a:r>
                    </a:p>
                  </a:txBody>
                  <a:tcPr marL="77260" marR="77260" marT="38630" marB="3863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40509893"/>
                  </a:ext>
                </a:extLst>
              </a:tr>
              <a:tr h="571721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l-GR" sz="1500" b="0" i="0" u="none" strike="noStrike">
                          <a:effectLst/>
                          <a:latin typeface="Arial" panose="020B0604020202020204" pitchFamily="34" charset="0"/>
                        </a:rPr>
                        <a:t>9. Νέες Ουσίες &amp; Χημική Ρύπανση</a:t>
                      </a:r>
                    </a:p>
                  </a:txBody>
                  <a:tcPr marL="77260" marR="77260" marT="38630" marB="3863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l-GR" sz="1500" b="0" i="0" u="none" strike="noStrike">
                          <a:effectLst/>
                          <a:latin typeface="Arial" panose="020B0604020202020204" pitchFamily="34" charset="0"/>
                        </a:rPr>
                        <a:t>Υπό πίεση</a:t>
                      </a:r>
                    </a:p>
                  </a:txBody>
                  <a:tcPr marL="77260" marR="77260" marT="38630" marB="3863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l-GR" sz="1500" b="0" i="0" u="none" strike="noStrike">
                          <a:effectLst/>
                          <a:latin typeface="Arial" panose="020B0604020202020204" pitchFamily="34" charset="0"/>
                        </a:rPr>
                        <a:t>Βιομηχανία, συνθετικές ουσίες</a:t>
                      </a:r>
                    </a:p>
                  </a:txBody>
                  <a:tcPr marL="77260" marR="77260" marT="38630" marB="3863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l-GR" sz="1500" b="0" i="0" u="none" strike="noStrike" dirty="0">
                          <a:effectLst/>
                          <a:latin typeface="Arial" panose="020B0604020202020204" pitchFamily="34" charset="0"/>
                        </a:rPr>
                        <a:t>Έλεγχος χημικών, κυκλική χρήση, ανακύκλωση</a:t>
                      </a:r>
                    </a:p>
                  </a:txBody>
                  <a:tcPr marL="77260" marR="77260" marT="38630" marB="3863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8405129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659157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diagram of different colored circles&#10;&#10;AI-generated content may be incorrect.">
            <a:extLst>
              <a:ext uri="{FF2B5EF4-FFF2-40B4-BE49-F238E27FC236}">
                <a16:creationId xmlns:a16="http://schemas.microsoft.com/office/drawing/2014/main" id="{C23DC6F6-08D1-0992-DE13-D3B741AD08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60449" y="0"/>
            <a:ext cx="6040957" cy="6492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327392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>
            <a:extLst>
              <a:ext uri="{FF2B5EF4-FFF2-40B4-BE49-F238E27FC236}">
                <a16:creationId xmlns:a16="http://schemas.microsoft.com/office/drawing/2014/main" id="{069ECC84-E117-3E42-10FD-24CD021C744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1809117" y="2376451"/>
            <a:ext cx="8455925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R" altLang="en-GR" sz="44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highlight>
                  <a:srgbClr val="000080"/>
                </a:highlight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Μεταφορές vs Πλανητικά Όρια ; </a:t>
            </a:r>
            <a:endParaRPr kumimoji="0" lang="en-GR" altLang="en-GR" sz="44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highlight>
                <a:srgbClr val="000080"/>
              </a:highlight>
              <a:latin typeface="Arial" panose="020B0604020202020204" pitchFamily="34" charset="0"/>
            </a:endParaRPr>
          </a:p>
        </p:txBody>
      </p:sp>
      <p:pic>
        <p:nvPicPr>
          <p:cNvPr id="5" name="Picture 4" descr="A colorful circle with text and a planet&#10;&#10;AI-generated content may be incorrect.">
            <a:extLst>
              <a:ext uri="{FF2B5EF4-FFF2-40B4-BE49-F238E27FC236}">
                <a16:creationId xmlns:a16="http://schemas.microsoft.com/office/drawing/2014/main" id="{C096BF8B-9EBF-91A6-4D63-38479697FA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61095" y="3429000"/>
            <a:ext cx="4469809" cy="2979873"/>
          </a:xfrm>
          <a:prstGeom prst="rect">
            <a:avLst/>
          </a:prstGeom>
        </p:spPr>
      </p:pic>
      <p:pic>
        <p:nvPicPr>
          <p:cNvPr id="6" name="Picture 4" descr="Noir Et Blanc, Toile, Icône De L'avion. Icône De L'aéroport ...">
            <a:extLst>
              <a:ext uri="{FF2B5EF4-FFF2-40B4-BE49-F238E27FC236}">
                <a16:creationId xmlns:a16="http://schemas.microsoft.com/office/drawing/2014/main" id="{F218B2DA-6018-FDF5-CCF3-A727AA2846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3138" y="5745524"/>
            <a:ext cx="523124" cy="523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 descr="Bateau De Croisière Isolé Sur Fond Noir, Une Vue De Face Du ...">
            <a:extLst>
              <a:ext uri="{FF2B5EF4-FFF2-40B4-BE49-F238E27FC236}">
                <a16:creationId xmlns:a16="http://schemas.microsoft.com/office/drawing/2014/main" id="{72C5F10A-C29B-FF3F-47DD-4DF1717B58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3956" y="5745524"/>
            <a:ext cx="523124" cy="523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243311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AF2B8A5-CAF2-876C-534D-5F8DE8F4A57F}"/>
              </a:ext>
            </a:extLst>
          </p:cNvPr>
          <p:cNvSpPr txBox="1"/>
          <p:nvPr/>
        </p:nvSpPr>
        <p:spPr>
          <a:xfrm>
            <a:off x="2565780" y="823345"/>
            <a:ext cx="8038532" cy="54784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400" b="1" dirty="0"/>
              <a:t>1. Κλιματική Αλλαγή</a:t>
            </a:r>
          </a:p>
          <a:p>
            <a:r>
              <a:rPr lang="el-GR" sz="1400" dirty="0"/>
              <a:t>•	Μεγάλη επίδραση</a:t>
            </a:r>
          </a:p>
          <a:p>
            <a:r>
              <a:rPr lang="el-GR" sz="1400" dirty="0"/>
              <a:t>•	Τα μέσα μεταφοράς (οδικά, αεροπορικά, θαλάσσια) εκπέμπουν μεγάλες ποσότητες </a:t>
            </a:r>
            <a:r>
              <a:rPr lang="en-GB" sz="1400" dirty="0"/>
              <a:t>CO₂, CH₄ </a:t>
            </a:r>
            <a:r>
              <a:rPr lang="el-GR" sz="1400" dirty="0"/>
              <a:t>και </a:t>
            </a:r>
            <a:r>
              <a:rPr lang="en-GB" sz="1400" dirty="0"/>
              <a:t>N₂O.</a:t>
            </a:r>
          </a:p>
          <a:p>
            <a:r>
              <a:rPr lang="en-GB" sz="1400" dirty="0"/>
              <a:t>•	</a:t>
            </a:r>
            <a:r>
              <a:rPr lang="el-GR" sz="1400" dirty="0"/>
              <a:t>Συμβολή: περίπου 25% των παγκόσμιων εκπομπών </a:t>
            </a:r>
            <a:r>
              <a:rPr lang="en-GB" sz="1400" dirty="0"/>
              <a:t>CO₂ </a:t>
            </a:r>
            <a:r>
              <a:rPr lang="el-GR" sz="1400" dirty="0"/>
              <a:t>από ενέργεια.</a:t>
            </a:r>
          </a:p>
          <a:p>
            <a:r>
              <a:rPr lang="el-GR" sz="1400" dirty="0"/>
              <a:t>•	Συνέπειες: υπερθέρμανση πλανήτη, άνοδος επιπέδου θαλασσών, ακραία καιρικά φαινόμενα.</a:t>
            </a:r>
            <a:endParaRPr lang="fr-FR" sz="1400" dirty="0"/>
          </a:p>
          <a:p>
            <a:endParaRPr lang="el-GR" sz="1400" dirty="0"/>
          </a:p>
          <a:p>
            <a:r>
              <a:rPr lang="el-GR" sz="1400" b="1" dirty="0"/>
              <a:t>2. Χημική ρύπανση / νέες ουσίες</a:t>
            </a:r>
            <a:endParaRPr lang="el-GR" sz="1400" dirty="0"/>
          </a:p>
          <a:p>
            <a:r>
              <a:rPr lang="el-GR" sz="1400" dirty="0"/>
              <a:t>•	Σημαντική επίδραση</a:t>
            </a:r>
          </a:p>
          <a:p>
            <a:r>
              <a:rPr lang="el-GR" sz="1400" dirty="0"/>
              <a:t>•	Οι κινητήρες εκπέμπουν </a:t>
            </a:r>
            <a:r>
              <a:rPr lang="en-GB" sz="1400" dirty="0"/>
              <a:t>NOₓ, SOₓ, </a:t>
            </a:r>
            <a:r>
              <a:rPr lang="el-GR" sz="1400" dirty="0"/>
              <a:t>λεπτά αιωρούμενα σωματίδια, πτητικές οργανικές ενώσεις και </a:t>
            </a:r>
            <a:r>
              <a:rPr lang="el-GR" sz="1400" dirty="0" err="1"/>
              <a:t>βαρέα</a:t>
            </a:r>
            <a:r>
              <a:rPr lang="el-GR" sz="1400" dirty="0"/>
              <a:t> μέταλλα από φρένα και ελαστικά.</a:t>
            </a:r>
          </a:p>
          <a:p>
            <a:r>
              <a:rPr lang="el-GR" sz="1400" dirty="0"/>
              <a:t>•	Συνέπειες: τοξικότητα για ανθρώπους, διαταραχή οικοσυστημάτων.</a:t>
            </a:r>
            <a:endParaRPr lang="fr-FR" sz="1400" dirty="0"/>
          </a:p>
          <a:p>
            <a:endParaRPr lang="el-GR" sz="1400" dirty="0"/>
          </a:p>
          <a:p>
            <a:r>
              <a:rPr lang="el-GR" sz="1400" b="1" dirty="0"/>
              <a:t>3. Ατμοσφαιρικά αερολύματα</a:t>
            </a:r>
            <a:endParaRPr lang="el-GR" sz="1400" dirty="0"/>
          </a:p>
          <a:p>
            <a:r>
              <a:rPr lang="el-GR" sz="1400" dirty="0"/>
              <a:t>•</a:t>
            </a:r>
            <a:r>
              <a:rPr lang="fr-FR" sz="1400" dirty="0"/>
              <a:t> 	</a:t>
            </a:r>
            <a:r>
              <a:rPr lang="el-GR" sz="1400" dirty="0"/>
              <a:t>Μέτρια έως υψηλή επίδραση</a:t>
            </a:r>
          </a:p>
          <a:p>
            <a:r>
              <a:rPr lang="el-GR" sz="1400" dirty="0"/>
              <a:t>•	Εκπομπές σωματιδίων (</a:t>
            </a:r>
            <a:r>
              <a:rPr lang="en-GB" sz="1400" dirty="0"/>
              <a:t>PM2,5 </a:t>
            </a:r>
            <a:r>
              <a:rPr lang="el-GR" sz="1400" dirty="0"/>
              <a:t>και </a:t>
            </a:r>
            <a:r>
              <a:rPr lang="en-GB" sz="1400" dirty="0"/>
              <a:t>PM10) </a:t>
            </a:r>
            <a:r>
              <a:rPr lang="el-GR" sz="1400" dirty="0"/>
              <a:t>από κινητήρες, καύσιμα και φθορά ελαστικών.</a:t>
            </a:r>
          </a:p>
          <a:p>
            <a:r>
              <a:rPr lang="el-GR" sz="1400" dirty="0"/>
              <a:t>•	Συνέπειες: αλλαγές στο ενεργειακό ισοζύγιο της ατμόσφαιρας, επιπτώσεις στην αναπνευστική υγεία.</a:t>
            </a:r>
            <a:endParaRPr lang="fr-FR" sz="1400" dirty="0"/>
          </a:p>
          <a:p>
            <a:endParaRPr lang="el-GR" sz="1400" dirty="0"/>
          </a:p>
          <a:p>
            <a:r>
              <a:rPr lang="el-GR" sz="1400" b="1" dirty="0"/>
              <a:t>4. Αλλαγή χρήσης γης</a:t>
            </a:r>
            <a:endParaRPr lang="el-GR" sz="1400" dirty="0"/>
          </a:p>
          <a:p>
            <a:r>
              <a:rPr lang="el-GR" sz="1400" dirty="0"/>
              <a:t>•	Έμμεση επίδραση</a:t>
            </a:r>
          </a:p>
          <a:p>
            <a:r>
              <a:rPr lang="el-GR" sz="1400" dirty="0"/>
              <a:t>•	Κατασκευή δρόμων, αυτοκινητοδρόμων, αεροδρομίων, χώρων στάθμευσης: αλλαγή φυσικών οικοσυστημάτων, κατακερματισμός </a:t>
            </a:r>
            <a:r>
              <a:rPr lang="el-GR" sz="1400" dirty="0" err="1"/>
              <a:t>οικοτόπων</a:t>
            </a:r>
            <a:r>
              <a:rPr lang="el-GR" sz="1400" dirty="0"/>
              <a:t>, ασβεστοποίηση εδαφών.</a:t>
            </a:r>
          </a:p>
          <a:p>
            <a:r>
              <a:rPr lang="el-GR" sz="1400" dirty="0"/>
              <a:t>•	Συνέπειες: απώλεια τοπικής βιοποικιλότητας, διαταραχή φυσικών κύκλων.</a:t>
            </a:r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8335E834-08AB-A4ED-69F8-4F6A2C9BB9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25104" y="0"/>
            <a:ext cx="8654954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R" altLang="en-GR" sz="44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highlight>
                  <a:srgbClr val="000080"/>
                </a:highlight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Μεταφορές vs Πλανητικά Όρια</a:t>
            </a:r>
            <a:endParaRPr kumimoji="0" lang="en-GR" altLang="en-GR" sz="44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highlight>
                <a:srgbClr val="000080"/>
              </a:highlight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367826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E7D455C-715F-C40E-85CF-6A62C89BE96F}"/>
              </a:ext>
            </a:extLst>
          </p:cNvPr>
          <p:cNvSpPr txBox="1"/>
          <p:nvPr/>
        </p:nvSpPr>
        <p:spPr>
          <a:xfrm>
            <a:off x="3052549" y="1219635"/>
            <a:ext cx="6428441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sz="1400" b="1" dirty="0"/>
          </a:p>
          <a:p>
            <a:r>
              <a:rPr lang="el-GR" sz="1400" b="1" dirty="0"/>
              <a:t>5. Κύκλος αζώτου και φωσφόρου</a:t>
            </a:r>
          </a:p>
          <a:p>
            <a:r>
              <a:rPr lang="el-GR" sz="1400" dirty="0"/>
              <a:t>•	Έμμεση, μικρή επίδραση</a:t>
            </a:r>
          </a:p>
          <a:p>
            <a:r>
              <a:rPr lang="el-GR" sz="1400" dirty="0"/>
              <a:t>•	Μεταφορά λιπασμάτων και γεωργικών προϊόντων σε μεγάλη κλίμακα αυξάνει την απορροή </a:t>
            </a:r>
            <a:r>
              <a:rPr lang="en-GB" sz="1400" dirty="0"/>
              <a:t>N </a:t>
            </a:r>
            <a:r>
              <a:rPr lang="el-GR" sz="1400" dirty="0"/>
              <a:t>και </a:t>
            </a:r>
            <a:r>
              <a:rPr lang="en-GB" sz="1400" dirty="0"/>
              <a:t>P, </a:t>
            </a:r>
            <a:r>
              <a:rPr lang="el-GR" sz="1400" dirty="0"/>
              <a:t>αλλά δεν είναι κύρια επίδραση των μεταφορών.</a:t>
            </a:r>
            <a:endParaRPr lang="fr-FR" sz="1400" dirty="0"/>
          </a:p>
          <a:p>
            <a:endParaRPr lang="fr-FR" sz="1400" dirty="0"/>
          </a:p>
          <a:p>
            <a:r>
              <a:rPr lang="el-GR" sz="1400" b="1" dirty="0"/>
              <a:t>6. </a:t>
            </a:r>
            <a:r>
              <a:rPr lang="el-GR" sz="1400" b="1" dirty="0" err="1"/>
              <a:t>Οξίνιση</a:t>
            </a:r>
            <a:r>
              <a:rPr lang="el-GR" sz="1400" b="1" dirty="0"/>
              <a:t> των ωκεανών</a:t>
            </a:r>
            <a:endParaRPr lang="el-GR" sz="1400" dirty="0"/>
          </a:p>
          <a:p>
            <a:r>
              <a:rPr lang="el-GR" sz="1400" dirty="0"/>
              <a:t>•	Μικρή επίδραση</a:t>
            </a:r>
          </a:p>
          <a:p>
            <a:r>
              <a:rPr lang="el-GR" sz="1400" dirty="0"/>
              <a:t>•	Οι εκπομπές </a:t>
            </a:r>
            <a:r>
              <a:rPr lang="en-GB" sz="1400" dirty="0"/>
              <a:t>CO₂ </a:t>
            </a:r>
            <a:r>
              <a:rPr lang="el-GR" sz="1400" dirty="0"/>
              <a:t>από τα μέσα μεταφοράς συμβάλλουν έμμεσα, αλλά λιγότερο από τη βιομηχανία και τη γεωργία.</a:t>
            </a:r>
          </a:p>
          <a:p>
            <a:endParaRPr lang="el-GR" sz="1400" dirty="0"/>
          </a:p>
          <a:p>
            <a:r>
              <a:rPr lang="el-GR" sz="1400" b="1" dirty="0"/>
              <a:t>7. Βιοποικιλότητα / απώλεια ειδών</a:t>
            </a:r>
            <a:endParaRPr lang="el-GR" sz="1400" dirty="0"/>
          </a:p>
          <a:p>
            <a:r>
              <a:rPr lang="el-GR" sz="1400" dirty="0"/>
              <a:t>•	Μέτρια επίδραση</a:t>
            </a:r>
          </a:p>
          <a:p>
            <a:r>
              <a:rPr lang="el-GR" sz="1400" dirty="0"/>
              <a:t>•	Ο κατακερματισμός </a:t>
            </a:r>
            <a:r>
              <a:rPr lang="el-GR" sz="1400" dirty="0" err="1"/>
              <a:t>οικοτόπων</a:t>
            </a:r>
            <a:r>
              <a:rPr lang="el-GR" sz="1400" dirty="0"/>
              <a:t> λόγω υποδομών μεταφορών και η ρύπανση είναι σημαντικοί παράγοντες απώλειας ειδών.</a:t>
            </a:r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07445D6B-263A-F65E-3AC5-6B0AC74DDA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51362" y="6088559"/>
            <a:ext cx="8654954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R" altLang="en-GR" sz="44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highlight>
                  <a:srgbClr val="000080"/>
                </a:highlight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Μεταφορές vs Πλανητικά Όρια</a:t>
            </a:r>
            <a:endParaRPr kumimoji="0" lang="en-GR" altLang="en-GR" sz="44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highlight>
                <a:srgbClr val="000080"/>
              </a:highlight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86305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6DAB2F56-5833-8B03-79A6-7F0320A2A02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65196293"/>
              </p:ext>
            </p:extLst>
          </p:nvPr>
        </p:nvGraphicFramePr>
        <p:xfrm>
          <a:off x="961029" y="2178541"/>
          <a:ext cx="10515600" cy="175203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257800">
                  <a:extLst>
                    <a:ext uri="{9D8B030D-6E8A-4147-A177-3AD203B41FA5}">
                      <a16:colId xmlns:a16="http://schemas.microsoft.com/office/drawing/2014/main" val="1242632360"/>
                    </a:ext>
                  </a:extLst>
                </a:gridCol>
                <a:gridCol w="5257800">
                  <a:extLst>
                    <a:ext uri="{9D8B030D-6E8A-4147-A177-3AD203B41FA5}">
                      <a16:colId xmlns:a16="http://schemas.microsoft.com/office/drawing/2014/main" val="358561493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R" sz="1200" kern="0">
                          <a:effectLst/>
                        </a:rPr>
                        <a:t>Πλανητικό όριο</a:t>
                      </a:r>
                      <a:endParaRPr lang="en-GR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R" sz="1200" kern="0">
                          <a:effectLst/>
                        </a:rPr>
                        <a:t>Επίδραση μεταφορών</a:t>
                      </a:r>
                      <a:endParaRPr lang="en-GR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313680733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R" sz="1200" kern="0">
                          <a:effectLst/>
                        </a:rPr>
                        <a:t>Κλιματική Αλλαγή</a:t>
                      </a:r>
                      <a:endParaRPr lang="en-GR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R" sz="1200" kern="0">
                          <a:effectLst/>
                        </a:rPr>
                        <a:t>Πολύ υψηλή</a:t>
                      </a:r>
                      <a:endParaRPr lang="en-GR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21288693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R" sz="1200" kern="0">
                          <a:effectLst/>
                        </a:rPr>
                        <a:t>Απώλεια Βιοποικιλότητας</a:t>
                      </a:r>
                      <a:endParaRPr lang="en-GR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R" sz="1200" kern="0">
                          <a:effectLst/>
                        </a:rPr>
                        <a:t>Μέτρια</a:t>
                      </a:r>
                      <a:endParaRPr lang="en-GR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61931536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R" sz="1200" kern="0">
                          <a:effectLst/>
                        </a:rPr>
                        <a:t>Χημική ρύπανση / νέες ουσίες</a:t>
                      </a:r>
                      <a:endParaRPr lang="en-GR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R" sz="1200" kern="0">
                          <a:effectLst/>
                        </a:rPr>
                        <a:t>Υψηλή</a:t>
                      </a:r>
                      <a:endParaRPr lang="en-GR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42796853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R" sz="1200" kern="0">
                          <a:effectLst/>
                        </a:rPr>
                        <a:t>Ατμοσφαιρικά αερολύματα</a:t>
                      </a:r>
                      <a:endParaRPr lang="en-GR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R" sz="1200" kern="0">
                          <a:effectLst/>
                        </a:rPr>
                        <a:t>Μέτρια έως υψηλή</a:t>
                      </a:r>
                      <a:endParaRPr lang="en-GR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68930007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R" sz="1200" kern="0">
                          <a:effectLst/>
                        </a:rPr>
                        <a:t>Αλλαγή χρήσης γης</a:t>
                      </a:r>
                      <a:endParaRPr lang="en-GR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R" sz="1200" kern="0">
                          <a:effectLst/>
                        </a:rPr>
                        <a:t>Μέτρια</a:t>
                      </a:r>
                      <a:endParaRPr lang="en-GR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347612506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R" sz="1200" kern="0">
                          <a:effectLst/>
                        </a:rPr>
                        <a:t>Κύκλος αζώτου / φωσφόρου</a:t>
                      </a:r>
                      <a:endParaRPr lang="en-GR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R" sz="1200" kern="0">
                          <a:effectLst/>
                        </a:rPr>
                        <a:t>Χαμηλή</a:t>
                      </a:r>
                      <a:endParaRPr lang="en-GR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138394264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R" sz="1200" kern="0">
                          <a:effectLst/>
                        </a:rPr>
                        <a:t>Οξίνιση των ωκεανών</a:t>
                      </a:r>
                      <a:endParaRPr lang="en-GR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R" sz="1200" kern="0" dirty="0">
                          <a:effectLst/>
                        </a:rPr>
                        <a:t>Χαμηλή</a:t>
                      </a:r>
                      <a:endParaRPr lang="en-GR" sz="12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951289770"/>
                  </a:ext>
                </a:extLst>
              </a:tr>
            </a:tbl>
          </a:graphicData>
        </a:graphic>
      </p:graphicFrame>
      <p:sp>
        <p:nvSpPr>
          <p:cNvPr id="6" name="Rectangle 1">
            <a:extLst>
              <a:ext uri="{FF2B5EF4-FFF2-40B4-BE49-F238E27FC236}">
                <a16:creationId xmlns:a16="http://schemas.microsoft.com/office/drawing/2014/main" id="{72B619EC-707D-B2EF-62C3-4656BF3509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1029" y="1721341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R" altLang="en-GR" sz="13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Συνοπτικός πίνακας: Μεταφορές vs Πλανητικά Όρια</a:t>
            </a:r>
            <a:endParaRPr kumimoji="0" lang="en-GR" altLang="en-G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7" name="Rectangle 1">
            <a:extLst>
              <a:ext uri="{FF2B5EF4-FFF2-40B4-BE49-F238E27FC236}">
                <a16:creationId xmlns:a16="http://schemas.microsoft.com/office/drawing/2014/main" id="{F8E1AE03-A3BF-3981-70CF-DD0B5BD1C2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25104" y="0"/>
            <a:ext cx="8654954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R" altLang="en-GR" sz="44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highlight>
                  <a:srgbClr val="000080"/>
                </a:highlight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Μεταφορές vs Πλανητικά Όρια</a:t>
            </a:r>
            <a:endParaRPr kumimoji="0" lang="en-GR" altLang="en-GR" sz="44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highlight>
                <a:srgbClr val="000080"/>
              </a:highlight>
              <a:latin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68174B1-17DA-1554-6261-055C7E8F8B48}"/>
              </a:ext>
            </a:extLst>
          </p:cNvPr>
          <p:cNvSpPr txBox="1"/>
          <p:nvPr/>
        </p:nvSpPr>
        <p:spPr>
          <a:xfrm>
            <a:off x="2388359" y="4572000"/>
            <a:ext cx="570476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R" dirty="0"/>
              <a:t>Η συνδυασμένη εφαρμογή αυτών των λύσεων μπορεί να μειώσει σημαντικά την πίεση των μεταφορών πάνω στα πλανητικά όρια, ιδιαίτερα στην </a:t>
            </a:r>
            <a:r>
              <a:rPr lang="en-GR" b="1" dirty="0"/>
              <a:t>κλιματική αλλαγή, τη χημική ρύπανση, τα αερολύματα και τη βιοποικιλότητα</a:t>
            </a:r>
            <a:r>
              <a:rPr lang="en-GR" dirty="0"/>
              <a:t>.</a:t>
            </a:r>
          </a:p>
          <a:p>
            <a:endParaRPr lang="en-GR" dirty="0"/>
          </a:p>
        </p:txBody>
      </p:sp>
    </p:spTree>
    <p:extLst>
      <p:ext uri="{BB962C8B-B14F-4D97-AF65-F5344CB8AC3E}">
        <p14:creationId xmlns:p14="http://schemas.microsoft.com/office/powerpoint/2010/main" val="199522579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0" name="Isosceles Triangle 19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Isosceles Triangle 21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CF0F422F-BCD5-454C-BD8C-721EF6A168F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72096292"/>
              </p:ext>
            </p:extLst>
          </p:nvPr>
        </p:nvGraphicFramePr>
        <p:xfrm>
          <a:off x="643467" y="856081"/>
          <a:ext cx="10905068" cy="5145839"/>
        </p:xfrm>
        <a:graphic>
          <a:graphicData uri="http://schemas.openxmlformats.org/drawingml/2006/table">
            <a:tbl>
              <a:tblPr/>
              <a:tblGrid>
                <a:gridCol w="3093359">
                  <a:extLst>
                    <a:ext uri="{9D8B030D-6E8A-4147-A177-3AD203B41FA5}">
                      <a16:colId xmlns:a16="http://schemas.microsoft.com/office/drawing/2014/main" val="2399384932"/>
                    </a:ext>
                  </a:extLst>
                </a:gridCol>
                <a:gridCol w="5633601">
                  <a:extLst>
                    <a:ext uri="{9D8B030D-6E8A-4147-A177-3AD203B41FA5}">
                      <a16:colId xmlns:a16="http://schemas.microsoft.com/office/drawing/2014/main" val="2605318723"/>
                    </a:ext>
                  </a:extLst>
                </a:gridCol>
                <a:gridCol w="2178108">
                  <a:extLst>
                    <a:ext uri="{9D8B030D-6E8A-4147-A177-3AD203B41FA5}">
                      <a16:colId xmlns:a16="http://schemas.microsoft.com/office/drawing/2014/main" val="1157843373"/>
                    </a:ext>
                  </a:extLst>
                </a:gridCol>
              </a:tblGrid>
              <a:tr h="570347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l-GR" sz="1500" b="1"/>
                        <a:t>Τύπος Λύσης / Μέτρο</a:t>
                      </a:r>
                      <a:endParaRPr lang="el-GR" sz="1500"/>
                    </a:p>
                  </a:txBody>
                  <a:tcPr marL="56467" marR="56467" marT="28234" marB="2823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l-GR" sz="1500" b="1"/>
                        <a:t>Στοιχεία / Παραδείγματα</a:t>
                      </a:r>
                      <a:endParaRPr lang="el-GR" sz="1500"/>
                    </a:p>
                  </a:txBody>
                  <a:tcPr marL="56467" marR="56467" marT="28234" marB="2823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l-GR" sz="1500" b="1"/>
                        <a:t>Επίδραση / Αποτελεσματικότητα</a:t>
                      </a:r>
                      <a:endParaRPr lang="el-GR" sz="1500"/>
                    </a:p>
                  </a:txBody>
                  <a:tcPr marL="56467" marR="56467" marT="28234" marB="2823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2276877"/>
                  </a:ext>
                </a:extLst>
              </a:tr>
              <a:tr h="1258578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l-GR" sz="1500" b="1"/>
                        <a:t>Μείωση εκπομπών αερίων του θερμοκηπίου</a:t>
                      </a:r>
                      <a:endParaRPr lang="el-GR" sz="1500"/>
                    </a:p>
                  </a:txBody>
                  <a:tcPr marL="56467" marR="56467" marT="28234" marB="2823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l-GR" sz="1500"/>
                        <a:t>- Μετάβαση στην ηλεκτροκίνηση: ηλεκτρικά αυτοκίνητα, λεωφορεία, τρένα- Χρήση εναλλακτικών καυσίμων: πράσινο υδρογόνο, βιώσιμα βιοκαύσιμα- Βελτιστοποίηση εφοδιαστικής αλυσίδας: μείωση άσκοπων διαδρομών, καλύτερος σχεδιασμός μεταφορών εμπορευμάτων</a:t>
                      </a:r>
                    </a:p>
                  </a:txBody>
                  <a:tcPr marL="56467" marR="56467" marT="28234" marB="2823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l-GR" sz="1500"/>
                        <a:t>Πολύ αποτελεσματική</a:t>
                      </a:r>
                    </a:p>
                  </a:txBody>
                  <a:tcPr marL="56467" marR="56467" marT="28234" marB="2823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070697"/>
                  </a:ext>
                </a:extLst>
              </a:tr>
              <a:tr h="1029168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l-GR" sz="1500" b="1"/>
                        <a:t>Μείωση χημικής ρύπανσης και αερολυμάτων</a:t>
                      </a:r>
                      <a:endParaRPr lang="el-GR" sz="1500"/>
                    </a:p>
                  </a:txBody>
                  <a:tcPr marL="56467" marR="56467" marT="28234" marB="2823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l-GR" sz="1500"/>
                        <a:t>- Φίλτρα σωματιδίων &amp; καθαρές τεχνολογίες για υπάρχοντα οχήματα- Ενθάρρυνση ήπιων μέσων μεταφοράς: ποδήλατο, περπάτημα, δημόσια μέσα- Σύγχρονες περιβαλλοντικές προδιαγραφές για κινητήρες και καύσιμα</a:t>
                      </a:r>
                    </a:p>
                  </a:txBody>
                  <a:tcPr marL="56467" marR="56467" marT="28234" marB="2823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l-GR" sz="1500"/>
                        <a:t>Υψηλή</a:t>
                      </a:r>
                    </a:p>
                  </a:txBody>
                  <a:tcPr marL="56467" marR="56467" marT="28234" marB="2823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45761659"/>
                  </a:ext>
                </a:extLst>
              </a:tr>
              <a:tr h="1258578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l-GR" sz="1500" b="1"/>
                        <a:t>Μείωση επιπτώσεων στην αλλαγή χρήσης γης</a:t>
                      </a:r>
                      <a:endParaRPr lang="el-GR" sz="1500"/>
                    </a:p>
                  </a:txBody>
                  <a:tcPr marL="56467" marR="56467" marT="28234" marB="2823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l-GR" sz="1500"/>
                        <a:t>- Συμπαγής και συνδεδεμένη πόλη: περιορίζει ανάγκη για μεγάλους δρόμους &amp; πάρκινγκ- Δημόσια μέσα &amp; κοινόχρηστη κινητικότητα: περιορίζουν επέκταση υποδομών- Πράσινη υποδομή: οικολογικοί διάδρομοι κατά μήκος δρόμων &amp; σιδηροδρομικών γραμμών</a:t>
                      </a:r>
                    </a:p>
                  </a:txBody>
                  <a:tcPr marL="56467" marR="56467" marT="28234" marB="2823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l-GR" sz="1500"/>
                        <a:t>Μέτρια</a:t>
                      </a:r>
                    </a:p>
                  </a:txBody>
                  <a:tcPr marL="56467" marR="56467" marT="28234" marB="2823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60285548"/>
                  </a:ext>
                </a:extLst>
              </a:tr>
              <a:tr h="1029168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l-GR" sz="1500" b="1"/>
                        <a:t>Μετάβαση σε βιώσιμα μοντέλα</a:t>
                      </a:r>
                      <a:endParaRPr lang="el-GR" sz="1500"/>
                    </a:p>
                  </a:txBody>
                  <a:tcPr marL="56467" marR="56467" marT="28234" marB="2823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l-GR" sz="1500"/>
                        <a:t>- Σχεδιασμός βιώσιμης αστικής κινητικότητας: πεζοδρομημένες ζώνες, ποδηλατόδρομοι- Ενθάρρυνση τηλεργασίας &amp; τοπικού εμπορίου: μειώνει μετακινήσεις- Εκπαίδευση &amp; κίνητρα: φορολογικά μέτρα, επιδοτήσεις για καθαρά οχήματα</a:t>
                      </a:r>
                    </a:p>
                  </a:txBody>
                  <a:tcPr marL="56467" marR="56467" marT="28234" marB="2823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l-GR" sz="1500" dirty="0"/>
                        <a:t>Μέτρια</a:t>
                      </a:r>
                    </a:p>
                  </a:txBody>
                  <a:tcPr marL="56467" marR="56467" marT="28234" marB="2823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6902172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1315619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183BC0-A1B0-BA77-F46C-BB627FEF48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3291" y="2316756"/>
            <a:ext cx="11518709" cy="249024"/>
          </a:xfrm>
        </p:spPr>
        <p:txBody>
          <a:bodyPr>
            <a:normAutofit fontScale="90000"/>
          </a:bodyPr>
          <a:lstStyle/>
          <a:p>
            <a:r>
              <a:rPr lang="en-GR" b="1" dirty="0">
                <a:solidFill>
                  <a:schemeClr val="bg1"/>
                </a:solidFill>
                <a:highlight>
                  <a:srgbClr val="000080"/>
                </a:highlight>
              </a:rPr>
              <a:t>εργαλεία για τη μετάβαση σε βιώσιμες μεταφορές</a:t>
            </a:r>
            <a:r>
              <a:rPr lang="en-GR" dirty="0">
                <a:highlight>
                  <a:srgbClr val="000080"/>
                </a:highlight>
              </a:rPr>
              <a:t>:</a:t>
            </a:r>
            <a:br>
              <a:rPr lang="en-GR" dirty="0"/>
            </a:br>
            <a:endParaRPr lang="en-GR" dirty="0"/>
          </a:p>
        </p:txBody>
      </p:sp>
      <p:pic>
        <p:nvPicPr>
          <p:cNvPr id="16388" name="Picture 4" descr="Promoting Sustainability in Freight Forwarding">
            <a:extLst>
              <a:ext uri="{FF2B5EF4-FFF2-40B4-BE49-F238E27FC236}">
                <a16:creationId xmlns:a16="http://schemas.microsoft.com/office/drawing/2014/main" id="{0C59522E-4F8C-8120-A83C-586AC15EF2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2047" y="3330712"/>
            <a:ext cx="3887906" cy="2940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966344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11CBA6-F556-8764-EB44-5E2FE33BD7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Αξιολόγηση Περιβαλλοντικών Επιπτώσεων και Όρια του Πλανήτη στις Μεταφορές</a:t>
            </a:r>
            <a:endParaRPr lang="en-GR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1AF0E4-1E43-F8B5-2302-E0415017C9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98889" y="2311644"/>
            <a:ext cx="6684801" cy="3952678"/>
          </a:xfrm>
        </p:spPr>
        <p:txBody>
          <a:bodyPr>
            <a:normAutofit fontScale="92500" lnSpcReduction="20000"/>
          </a:bodyPr>
          <a:lstStyle/>
          <a:p>
            <a:r>
              <a:rPr lang="en-GR" b="1" dirty="0"/>
              <a:t>1. Ανάλυση Κύκλου Ζωής (LCA – Life Cycle Assessment)</a:t>
            </a:r>
            <a:endParaRPr lang="en-GR" dirty="0"/>
          </a:p>
          <a:p>
            <a:pPr lvl="0"/>
            <a:r>
              <a:rPr lang="en-GR" dirty="0"/>
              <a:t>Αξιολογεί </a:t>
            </a:r>
            <a:r>
              <a:rPr lang="en-GR" b="1" dirty="0"/>
              <a:t>το συνολικό περιβαλλοντικό αποτύπωμα ενός προϊόντος ή υπηρεσίας</a:t>
            </a:r>
            <a:r>
              <a:rPr lang="en-GR" dirty="0"/>
              <a:t> από την παραγωγή, τη χρήση έως το τέλος ζωής του.</a:t>
            </a:r>
          </a:p>
          <a:p>
            <a:pPr lvl="0"/>
            <a:r>
              <a:rPr lang="en-GR" dirty="0"/>
              <a:t>Στις μεταφορές: σύγκριση ηλεκτρικών και θερμικών οχημάτων, καυσίμων και υποδομών.</a:t>
            </a:r>
          </a:p>
          <a:p>
            <a:pPr lvl="0"/>
            <a:r>
              <a:rPr lang="en-GR" dirty="0"/>
              <a:t>Βοηθά στον εντοπισμό των πιο επιβαρυντικών σταδίων και στον καθορισμό στόχων βελτίωσης.</a:t>
            </a:r>
          </a:p>
        </p:txBody>
      </p:sp>
      <p:pic>
        <p:nvPicPr>
          <p:cNvPr id="9229" name="Picture 13" descr="Εκτίμηση κύκλου ζωής, διάγραμμα ανάλυσης ΑΚΖ: Vector στοκ (χωρίς  δικαιώματα) 2512588443 | Shutterstock">
            <a:extLst>
              <a:ext uri="{FF2B5EF4-FFF2-40B4-BE49-F238E27FC236}">
                <a16:creationId xmlns:a16="http://schemas.microsoft.com/office/drawing/2014/main" id="{CFA90B21-9AE5-09EC-EDC8-313DB30273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9466" y="2019869"/>
            <a:ext cx="4132534" cy="4633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3520525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135D393-E372-5096-4140-54C62B2EDF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0" y="525185"/>
            <a:ext cx="7772400" cy="5807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00841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Τι είναι τα Πλανητικά Όρια;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dirty="0"/>
              <a:t> </a:t>
            </a:r>
            <a:r>
              <a:rPr dirty="0" err="1"/>
              <a:t>Πλ</a:t>
            </a:r>
            <a:r>
              <a:rPr dirty="0"/>
              <a:t>α</a:t>
            </a:r>
            <a:r>
              <a:rPr dirty="0" err="1"/>
              <a:t>ίσιο</a:t>
            </a:r>
            <a:r>
              <a:rPr dirty="0"/>
              <a:t> π</a:t>
            </a:r>
            <a:r>
              <a:rPr dirty="0" err="1"/>
              <a:t>ου</a:t>
            </a:r>
            <a:r>
              <a:rPr dirty="0"/>
              <a:t> </a:t>
            </a:r>
            <a:r>
              <a:rPr dirty="0" err="1"/>
              <a:t>κ</a:t>
            </a:r>
            <a:r>
              <a:rPr dirty="0"/>
              <a:t>α</a:t>
            </a:r>
            <a:r>
              <a:rPr dirty="0" err="1"/>
              <a:t>θορίζει</a:t>
            </a:r>
            <a:r>
              <a:rPr dirty="0"/>
              <a:t> </a:t>
            </a:r>
            <a:r>
              <a:rPr dirty="0" err="1"/>
              <a:t>τ</a:t>
            </a:r>
            <a:r>
              <a:rPr dirty="0"/>
              <a:t>α α</a:t>
            </a:r>
            <a:r>
              <a:rPr dirty="0" err="1"/>
              <a:t>σφ</a:t>
            </a:r>
            <a:r>
              <a:rPr dirty="0"/>
              <a:t>α</a:t>
            </a:r>
            <a:r>
              <a:rPr dirty="0" err="1"/>
              <a:t>λή</a:t>
            </a:r>
            <a:r>
              <a:rPr dirty="0"/>
              <a:t> </a:t>
            </a:r>
            <a:r>
              <a:rPr dirty="0" err="1"/>
              <a:t>όρι</a:t>
            </a:r>
            <a:r>
              <a:rPr dirty="0"/>
              <a:t>α </a:t>
            </a:r>
            <a:r>
              <a:rPr dirty="0" err="1"/>
              <a:t>λειτουργί</a:t>
            </a:r>
            <a:r>
              <a:rPr dirty="0"/>
              <a:t>α</a:t>
            </a:r>
            <a:r>
              <a:rPr dirty="0" err="1"/>
              <a:t>ς</a:t>
            </a:r>
            <a:r>
              <a:rPr dirty="0"/>
              <a:t> </a:t>
            </a:r>
            <a:r>
              <a:rPr dirty="0" err="1"/>
              <a:t>του</a:t>
            </a:r>
            <a:r>
              <a:rPr dirty="0"/>
              <a:t> π</a:t>
            </a:r>
            <a:r>
              <a:rPr dirty="0" err="1"/>
              <a:t>λ</a:t>
            </a:r>
            <a:r>
              <a:rPr dirty="0"/>
              <a:t>α</a:t>
            </a:r>
            <a:r>
              <a:rPr dirty="0" err="1"/>
              <a:t>νήτη</a:t>
            </a:r>
            <a:r>
              <a:rPr dirty="0"/>
              <a:t>.</a:t>
            </a:r>
          </a:p>
          <a:p>
            <a:r>
              <a:rPr dirty="0" err="1"/>
              <a:t>Αν</a:t>
            </a:r>
            <a:r>
              <a:rPr dirty="0"/>
              <a:t>απ</a:t>
            </a:r>
            <a:r>
              <a:rPr dirty="0" err="1"/>
              <a:t>τύχθηκε</a:t>
            </a:r>
            <a:r>
              <a:rPr dirty="0"/>
              <a:t> απ</a:t>
            </a:r>
            <a:r>
              <a:rPr dirty="0" err="1"/>
              <a:t>ό</a:t>
            </a:r>
            <a:r>
              <a:rPr dirty="0"/>
              <a:t> </a:t>
            </a:r>
            <a:r>
              <a:rPr dirty="0" err="1"/>
              <a:t>τον</a:t>
            </a:r>
            <a:r>
              <a:rPr dirty="0"/>
              <a:t> Johan </a:t>
            </a:r>
            <a:r>
              <a:rPr dirty="0" err="1"/>
              <a:t>Rockström</a:t>
            </a:r>
            <a:r>
              <a:rPr dirty="0"/>
              <a:t> </a:t>
            </a:r>
            <a:r>
              <a:rPr dirty="0" err="1"/>
              <a:t>κ</a:t>
            </a:r>
            <a:r>
              <a:rPr dirty="0"/>
              <a:t>α</a:t>
            </a:r>
            <a:r>
              <a:rPr dirty="0" err="1"/>
              <a:t>ι</a:t>
            </a:r>
            <a:r>
              <a:rPr dirty="0"/>
              <a:t> </a:t>
            </a:r>
            <a:r>
              <a:rPr dirty="0" err="1"/>
              <a:t>το</a:t>
            </a:r>
            <a:r>
              <a:rPr dirty="0"/>
              <a:t> Stockholm Resilience Centre.</a:t>
            </a:r>
          </a:p>
          <a:p>
            <a:r>
              <a:rPr dirty="0" err="1"/>
              <a:t>Κ</a:t>
            </a:r>
            <a:r>
              <a:rPr dirty="0"/>
              <a:t>α</a:t>
            </a:r>
            <a:r>
              <a:rPr dirty="0" err="1"/>
              <a:t>θορίζουν</a:t>
            </a:r>
            <a:r>
              <a:rPr dirty="0"/>
              <a:t> </a:t>
            </a:r>
            <a:r>
              <a:rPr dirty="0" err="1"/>
              <a:t>κρίσιμες</a:t>
            </a:r>
            <a:r>
              <a:rPr dirty="0"/>
              <a:t> </a:t>
            </a:r>
            <a:r>
              <a:rPr dirty="0" err="1"/>
              <a:t>διεργ</a:t>
            </a:r>
            <a:r>
              <a:rPr dirty="0"/>
              <a:t>α</a:t>
            </a:r>
            <a:r>
              <a:rPr dirty="0" err="1"/>
              <a:t>σίες</a:t>
            </a:r>
            <a:r>
              <a:rPr dirty="0"/>
              <a:t> </a:t>
            </a:r>
            <a:r>
              <a:rPr dirty="0" err="1"/>
              <a:t>του</a:t>
            </a:r>
            <a:r>
              <a:rPr dirty="0"/>
              <a:t> </a:t>
            </a:r>
            <a:r>
              <a:rPr dirty="0" err="1"/>
              <a:t>Γήινου</a:t>
            </a:r>
            <a:r>
              <a:rPr dirty="0"/>
              <a:t> </a:t>
            </a:r>
            <a:r>
              <a:rPr dirty="0" err="1"/>
              <a:t>Συστήμ</a:t>
            </a:r>
            <a:r>
              <a:rPr dirty="0"/>
              <a:t>α</a:t>
            </a:r>
            <a:r>
              <a:rPr dirty="0" err="1"/>
              <a:t>τος</a:t>
            </a:r>
            <a:r>
              <a:rPr dirty="0"/>
              <a:t>.</a:t>
            </a:r>
          </a:p>
        </p:txBody>
      </p:sp>
      <p:pic>
        <p:nvPicPr>
          <p:cNvPr id="4" name="Picture 3">
            <a:hlinkClick r:id="rId2"/>
            <a:extLst>
              <a:ext uri="{FF2B5EF4-FFF2-40B4-BE49-F238E27FC236}">
                <a16:creationId xmlns:a16="http://schemas.microsoft.com/office/drawing/2014/main" id="{323536E9-DC59-BE4B-3CF8-573992D434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34235" y="4627308"/>
            <a:ext cx="7772400" cy="1234090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D4C3C7-E1C1-8674-CABF-21658CBF7B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8FE792-32CD-BA92-25EC-2A759CA25C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Αξιολόγηση Περιβαλλοντικών Επιπτώσεων και Όρια του Πλανήτη στις Μεταφορές</a:t>
            </a:r>
            <a:endParaRPr lang="en-GR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4D9B04-BF8E-50AE-A3DF-E3CF53CCE4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98889" y="2311644"/>
            <a:ext cx="6684801" cy="395267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GR" b="1" dirty="0"/>
              <a:t>2. Αποτύπωμα Άνθρακα (Carbon Footprint)</a:t>
            </a:r>
            <a:endParaRPr lang="en-GR" dirty="0"/>
          </a:p>
          <a:p>
            <a:pPr lvl="0"/>
            <a:r>
              <a:rPr lang="en-GR" dirty="0"/>
              <a:t>Μετρά τις </a:t>
            </a:r>
            <a:r>
              <a:rPr lang="en-GR" b="1" dirty="0"/>
              <a:t>εκπομπές αερίων του θερμοκηπίου</a:t>
            </a:r>
            <a:r>
              <a:rPr lang="en-GR" dirty="0"/>
              <a:t> που σχετίζονται με ένα προϊόν, υπηρεσία ή οργανισμό.</a:t>
            </a:r>
          </a:p>
          <a:p>
            <a:pPr lvl="0"/>
            <a:r>
              <a:rPr lang="en-GR" dirty="0"/>
              <a:t>Στις μεταφορές: εκπομπές CO₂ ανά διαδρομή, στόλο οχημάτων ή υποδομή.</a:t>
            </a:r>
          </a:p>
          <a:p>
            <a:pPr lvl="0"/>
            <a:r>
              <a:rPr lang="en-GR" dirty="0"/>
              <a:t>Χρήσιμο για τον καθορισμό στόχων μείωσης και την παρακολούθηση της προόδου.</a:t>
            </a:r>
          </a:p>
          <a:p>
            <a:pPr marL="0" lvl="0" indent="0">
              <a:buNone/>
            </a:pPr>
            <a:endParaRPr lang="en-GR" dirty="0"/>
          </a:p>
        </p:txBody>
      </p:sp>
      <p:pic>
        <p:nvPicPr>
          <p:cNvPr id="4" name="Picture 2" descr="Product Image">
            <a:extLst>
              <a:ext uri="{FF2B5EF4-FFF2-40B4-BE49-F238E27FC236}">
                <a16:creationId xmlns:a16="http://schemas.microsoft.com/office/drawing/2014/main" id="{8F2BFB00-8DB9-C628-8431-637216FBE8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5325" y="3155954"/>
            <a:ext cx="4726675" cy="2327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B813749-6BF3-469F-1E3C-5C7F399882C9}"/>
              </a:ext>
            </a:extLst>
          </p:cNvPr>
          <p:cNvSpPr txBox="1"/>
          <p:nvPr/>
        </p:nvSpPr>
        <p:spPr>
          <a:xfrm>
            <a:off x="3910502" y="6470019"/>
            <a:ext cx="8281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 err="1"/>
              <a:t>Πηγη</a:t>
            </a:r>
            <a:r>
              <a:rPr lang="el-GR" dirty="0"/>
              <a:t> : </a:t>
            </a:r>
            <a:r>
              <a:rPr lang="en-GB" dirty="0"/>
              <a:t>https://</a:t>
            </a:r>
            <a:r>
              <a:rPr lang="en-GB" dirty="0" err="1"/>
              <a:t>www.samarasgroup.gr</a:t>
            </a:r>
            <a:r>
              <a:rPr lang="en-GB" dirty="0"/>
              <a:t>/</a:t>
            </a:r>
            <a:r>
              <a:rPr lang="el-GR" dirty="0"/>
              <a:t>ανθρακικό-αποτύπωμα-</a:t>
            </a:r>
            <a:r>
              <a:rPr lang="en-GB" dirty="0"/>
              <a:t>to-</a:t>
            </a:r>
            <a:r>
              <a:rPr lang="el-GR" dirty="0"/>
              <a:t>νέο-</a:t>
            </a:r>
            <a:r>
              <a:rPr lang="el-GR" dirty="0" err="1"/>
              <a:t>επιχειρηματ</a:t>
            </a:r>
            <a:r>
              <a:rPr lang="el-GR" dirty="0"/>
              <a:t>/</a:t>
            </a:r>
            <a:endParaRPr lang="en-GR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7BF22A2-7879-0497-F883-A488A855112F}"/>
              </a:ext>
            </a:extLst>
          </p:cNvPr>
          <p:cNvSpPr txBox="1"/>
          <p:nvPr/>
        </p:nvSpPr>
        <p:spPr>
          <a:xfrm>
            <a:off x="8857398" y="5561308"/>
            <a:ext cx="277049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200" dirty="0"/>
              <a:t>Παύλου </a:t>
            </a:r>
            <a:r>
              <a:rPr lang="el-GR" sz="1200" dirty="0" err="1"/>
              <a:t>Κωτσίδη</a:t>
            </a:r>
            <a:r>
              <a:rPr lang="el-GR" sz="1200" dirty="0"/>
              <a:t>, </a:t>
            </a:r>
            <a:r>
              <a:rPr lang="el-GR" sz="1200" dirty="0" err="1"/>
              <a:t>Διπλ</a:t>
            </a:r>
            <a:r>
              <a:rPr lang="el-GR" sz="1200" dirty="0"/>
              <a:t>. Μηχανολόγος Μηχανικός, Μ.Β.Α</a:t>
            </a:r>
            <a:br>
              <a:rPr lang="el-GR" sz="1200" dirty="0"/>
            </a:br>
            <a:r>
              <a:rPr lang="el-GR" sz="1200" dirty="0"/>
              <a:t>Τομέας Ενέργειας της Σαμαράς &amp; Συνεργάτες ΑΕ –Σύμβουλοι Μηχανικοί</a:t>
            </a:r>
            <a:endParaRPr lang="en-GR" sz="1200" dirty="0"/>
          </a:p>
        </p:txBody>
      </p:sp>
    </p:spTree>
    <p:extLst>
      <p:ext uri="{BB962C8B-B14F-4D97-AF65-F5344CB8AC3E}">
        <p14:creationId xmlns:p14="http://schemas.microsoft.com/office/powerpoint/2010/main" val="74933033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711C2A-30A2-8BEA-E16C-5097FDEF02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24B19C-59C4-6E50-0653-F470B77E3F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Αξιολόγηση Περιβαλλοντικών Επιπτώσεων και Όρια του Πλανήτη στις Μεταφορές</a:t>
            </a:r>
            <a:endParaRPr lang="en-GR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AD1074-4D25-5CB5-E32F-B8C382012B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2906" y="2069695"/>
            <a:ext cx="4453647" cy="4423180"/>
          </a:xfrm>
        </p:spPr>
        <p:txBody>
          <a:bodyPr>
            <a:normAutofit fontScale="92500"/>
          </a:bodyPr>
          <a:lstStyle/>
          <a:p>
            <a:r>
              <a:rPr lang="en-GR" b="1" dirty="0"/>
              <a:t>3. Ενεργειακή Ανάλυση</a:t>
            </a:r>
            <a:endParaRPr lang="en-GR" dirty="0"/>
          </a:p>
          <a:p>
            <a:pPr lvl="0"/>
            <a:r>
              <a:rPr lang="en-GR" dirty="0"/>
              <a:t>Μετρά την κατανάλωση ενέργειας και την ενεργειακή αποδοτικότητα.</a:t>
            </a:r>
          </a:p>
          <a:p>
            <a:pPr lvl="0"/>
            <a:r>
              <a:rPr lang="en-GR" dirty="0"/>
              <a:t>Επιτρέπει τη σύγκριση διαφορετικών τύπων κινητήρων (βενζίνης, ντίζελ, ηλεκτρικοί, υδρογόνου).</a:t>
            </a:r>
          </a:p>
          <a:p>
            <a:r>
              <a:rPr lang="en-GR" dirty="0"/>
              <a:t>Συμπληρώνει το LCA και το αποτύπωμα άνθρακα</a:t>
            </a:r>
          </a:p>
        </p:txBody>
      </p:sp>
      <p:sp>
        <p:nvSpPr>
          <p:cNvPr id="6" name="TextBox 5">
            <a:hlinkClick r:id="rId2"/>
            <a:extLst>
              <a:ext uri="{FF2B5EF4-FFF2-40B4-BE49-F238E27FC236}">
                <a16:creationId xmlns:a16="http://schemas.microsoft.com/office/drawing/2014/main" id="{22DE275E-CC34-FE60-D913-1753760397DC}"/>
              </a:ext>
            </a:extLst>
          </p:cNvPr>
          <p:cNvSpPr txBox="1"/>
          <p:nvPr/>
        </p:nvSpPr>
        <p:spPr>
          <a:xfrm>
            <a:off x="5943600" y="6512811"/>
            <a:ext cx="566759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/>
              <a:t>https://</a:t>
            </a:r>
            <a:r>
              <a:rPr lang="en-GB" sz="1200" dirty="0" err="1"/>
              <a:t>op.europa.eu</a:t>
            </a:r>
            <a:r>
              <a:rPr lang="en-GB" sz="1200" dirty="0"/>
              <a:t>/</a:t>
            </a:r>
            <a:r>
              <a:rPr lang="en-GB" sz="1200" dirty="0" err="1"/>
              <a:t>webpub</a:t>
            </a:r>
            <a:r>
              <a:rPr lang="en-GB" sz="1200" dirty="0"/>
              <a:t>/</a:t>
            </a:r>
            <a:r>
              <a:rPr lang="en-GB" sz="1200" dirty="0" err="1"/>
              <a:t>eca</a:t>
            </a:r>
            <a:r>
              <a:rPr lang="en-GB" sz="1200" dirty="0"/>
              <a:t>/special-reports/renevable-energy-5-2018/</a:t>
            </a:r>
            <a:r>
              <a:rPr lang="en-GB" sz="1200" dirty="0" err="1"/>
              <a:t>el</a:t>
            </a:r>
            <a:r>
              <a:rPr lang="en-GB" sz="1200" dirty="0"/>
              <a:t>/</a:t>
            </a:r>
            <a:endParaRPr lang="en-GR" sz="1200" dirty="0"/>
          </a:p>
        </p:txBody>
      </p:sp>
      <p:sp>
        <p:nvSpPr>
          <p:cNvPr id="8" name="AutoShape 4">
            <a:extLst>
              <a:ext uri="{FF2B5EF4-FFF2-40B4-BE49-F238E27FC236}">
                <a16:creationId xmlns:a16="http://schemas.microsoft.com/office/drawing/2014/main" id="{637B8763-49F3-6C03-1C42-F166F43DCFD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R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B4B252A-13D4-6BD4-A933-8FB24916C5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89338" y="1505781"/>
            <a:ext cx="7502662" cy="4758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018591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2BFD94-02E6-9296-9E8D-F7E5C7FACB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FD2059-5483-45E9-07D4-22873340E2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Αξιολόγηση Περιβαλλοντικών Επιπτώσεων και Όρια του Πλανήτη στις Μεταφορές</a:t>
            </a:r>
            <a:endParaRPr lang="en-GR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FA2FDD-D7C7-4148-E229-B14BFBEC19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2906" y="2069695"/>
            <a:ext cx="6593116" cy="4423180"/>
          </a:xfrm>
        </p:spPr>
        <p:txBody>
          <a:bodyPr>
            <a:normAutofit/>
          </a:bodyPr>
          <a:lstStyle/>
          <a:p>
            <a:r>
              <a:rPr lang="en-GR" b="1" dirty="0"/>
              <a:t>4. Εργαλεία σχεδιασμού και μοντελοποίησης κινητικότητας</a:t>
            </a:r>
            <a:endParaRPr lang="en-GR" dirty="0"/>
          </a:p>
          <a:p>
            <a:pPr lvl="0"/>
            <a:r>
              <a:rPr lang="en-GR" b="1" dirty="0"/>
              <a:t>Μοντέλα μεταφορών και προσομοιώσεις</a:t>
            </a:r>
            <a:r>
              <a:rPr lang="en-GR" dirty="0"/>
              <a:t>: εκτιμούν τα αποτελέσματα πολιτικών ή αλλαγών υποδομών.</a:t>
            </a:r>
          </a:p>
          <a:p>
            <a:pPr lvl="0"/>
            <a:r>
              <a:rPr lang="en-GR" b="1" dirty="0"/>
              <a:t>Συστήματα Γεωγραφικών Πληροφοριών (GIS)</a:t>
            </a:r>
            <a:r>
              <a:rPr lang="en-GR" dirty="0"/>
              <a:t>: βελτιστοποίηση δρομολογίων και μείωση περιβαλλοντικού αποτυπώματος.</a:t>
            </a:r>
          </a:p>
          <a:p>
            <a:pPr marL="0" indent="0">
              <a:buNone/>
            </a:pPr>
            <a:endParaRPr lang="en-GR" dirty="0"/>
          </a:p>
        </p:txBody>
      </p:sp>
      <p:sp>
        <p:nvSpPr>
          <p:cNvPr id="8" name="AutoShape 4">
            <a:extLst>
              <a:ext uri="{FF2B5EF4-FFF2-40B4-BE49-F238E27FC236}">
                <a16:creationId xmlns:a16="http://schemas.microsoft.com/office/drawing/2014/main" id="{5845DE1B-1DD1-21E0-AA19-B5D32060E74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R"/>
          </a:p>
        </p:txBody>
      </p:sp>
      <p:pic>
        <p:nvPicPr>
          <p:cNvPr id="20482" name="Picture 2" descr="Γεωγραφικά Συστήματα Πληροφοριών στην διαχείριση δεδομένων και λήψη  αποφάσεων - Geomeletitiki.gr">
            <a:extLst>
              <a:ext uri="{FF2B5EF4-FFF2-40B4-BE49-F238E27FC236}">
                <a16:creationId xmlns:a16="http://schemas.microsoft.com/office/drawing/2014/main" id="{5BB7E685-3807-16AC-305F-11113639B8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6022" y="2069695"/>
            <a:ext cx="5285978" cy="4788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588116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B6A3F5-1E2B-26C3-EFB4-B3C21DB953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C7E232-F8CB-58D4-BAE9-8FDC74862D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Αξιολόγηση Περιβαλλοντικών Επιπτώσεων και Όρια του Πλανήτη στις Μεταφορές</a:t>
            </a:r>
            <a:endParaRPr lang="en-GR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9AD43D-BDF8-8F0D-A618-AB0D46FA11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2906" y="2069695"/>
            <a:ext cx="6593116" cy="4423180"/>
          </a:xfrm>
        </p:spPr>
        <p:txBody>
          <a:bodyPr>
            <a:normAutofit/>
          </a:bodyPr>
          <a:lstStyle/>
          <a:p>
            <a:r>
              <a:rPr lang="en-GR" b="1" dirty="0"/>
              <a:t>5. Ανάλυση πολυκριτηριακής αξιολόγησης (MCA – Multi-Criteria Analysis)</a:t>
            </a:r>
            <a:endParaRPr lang="en-GR" dirty="0"/>
          </a:p>
          <a:p>
            <a:pPr lvl="0"/>
            <a:r>
              <a:rPr lang="en-GR" dirty="0"/>
              <a:t>Συνδυάζει </a:t>
            </a:r>
            <a:r>
              <a:rPr lang="en-GR" b="1" dirty="0"/>
              <a:t>περιβαλλοντικά, οικονομικά και κοινωνικά κριτήρια</a:t>
            </a:r>
            <a:r>
              <a:rPr lang="en-GR" dirty="0"/>
              <a:t>.</a:t>
            </a:r>
          </a:p>
          <a:p>
            <a:pPr lvl="0"/>
            <a:r>
              <a:rPr lang="en-GR" dirty="0"/>
              <a:t>Χρήσιμη για τη λήψη αποφάσεων σε πολιτικές βιώσιμης κινητικότητας.</a:t>
            </a:r>
          </a:p>
        </p:txBody>
      </p:sp>
      <p:sp>
        <p:nvSpPr>
          <p:cNvPr id="8" name="AutoShape 4">
            <a:extLst>
              <a:ext uri="{FF2B5EF4-FFF2-40B4-BE49-F238E27FC236}">
                <a16:creationId xmlns:a16="http://schemas.microsoft.com/office/drawing/2014/main" id="{CECD893F-29E9-9C94-CEED-F12A382188E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R"/>
          </a:p>
        </p:txBody>
      </p:sp>
      <p:pic>
        <p:nvPicPr>
          <p:cNvPr id="22530" name="Picture 2" descr="Η χρήση μεθόδων πολυκριτηριακής ανάλυσης στη βιώσιμη διαχείριση παρά">
            <a:extLst>
              <a:ext uri="{FF2B5EF4-FFF2-40B4-BE49-F238E27FC236}">
                <a16:creationId xmlns:a16="http://schemas.microsoft.com/office/drawing/2014/main" id="{0322AC34-FF2B-4ED8-1B5E-6DF879022C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9600" y="2552700"/>
            <a:ext cx="3962400" cy="205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641899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3A5A15-5604-4B5E-2B4F-ECCB0B1F39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70E84E-D59B-1D06-5921-FC9AD3D766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Αξιολόγηση Περιβαλλοντικών Επιπτώσεων και Όρια του Πλανήτη στις Μεταφορές</a:t>
            </a:r>
            <a:endParaRPr lang="en-GR" dirty="0"/>
          </a:p>
        </p:txBody>
      </p:sp>
      <p:sp>
        <p:nvSpPr>
          <p:cNvPr id="8" name="AutoShape 4">
            <a:extLst>
              <a:ext uri="{FF2B5EF4-FFF2-40B4-BE49-F238E27FC236}">
                <a16:creationId xmlns:a16="http://schemas.microsoft.com/office/drawing/2014/main" id="{839CD0F9-63E4-DE8F-5293-99247EB70FE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R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A866473-29F9-C1C2-ADDB-7DA7BA8A92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90600" y="2091277"/>
            <a:ext cx="5410200" cy="4351338"/>
          </a:xfrm>
        </p:spPr>
        <p:txBody>
          <a:bodyPr>
            <a:normAutofit lnSpcReduction="10000"/>
          </a:bodyPr>
          <a:lstStyle/>
          <a:p>
            <a:r>
              <a:rPr lang="en-GR" b="1" dirty="0"/>
              <a:t>6. Εργαλεία παρακολούθησης και αναφοράς</a:t>
            </a:r>
            <a:endParaRPr lang="en-GR" dirty="0"/>
          </a:p>
          <a:p>
            <a:pPr lvl="0"/>
            <a:r>
              <a:rPr lang="en-GR" b="1" dirty="0"/>
              <a:t>EcoTransIT, </a:t>
            </a:r>
            <a:r>
              <a:rPr lang="en-GR" b="1" dirty="0">
                <a:highlight>
                  <a:srgbClr val="00FFFF"/>
                </a:highlight>
              </a:rPr>
              <a:t>OpenLCA</a:t>
            </a:r>
            <a:r>
              <a:rPr lang="en-GR" b="1" dirty="0"/>
              <a:t>, SimaPro</a:t>
            </a:r>
            <a:r>
              <a:rPr lang="en-GR" dirty="0"/>
              <a:t>: λογισμικά για LCA και αποτύπωμα άνθρακα στις μεταφορές.</a:t>
            </a:r>
          </a:p>
          <a:p>
            <a:pPr lvl="0"/>
            <a:r>
              <a:rPr lang="en-GR" b="1" dirty="0"/>
              <a:t>Transport Emissions Evaluation Models</a:t>
            </a:r>
            <a:r>
              <a:rPr lang="en-GR" dirty="0"/>
              <a:t>: υπολογισμός εκπομπών ανά τύπο οχήματος, καύσιμο και διαδρομή.</a:t>
            </a:r>
          </a:p>
          <a:p>
            <a:endParaRPr lang="en-GR" dirty="0"/>
          </a:p>
        </p:txBody>
      </p:sp>
      <p:pic>
        <p:nvPicPr>
          <p:cNvPr id="24580" name="Picture 4" descr="EcoTransIT World">
            <a:extLst>
              <a:ext uri="{FF2B5EF4-FFF2-40B4-BE49-F238E27FC236}">
                <a16:creationId xmlns:a16="http://schemas.microsoft.com/office/drawing/2014/main" id="{D1AFFD76-74DA-F1EC-5BFE-900A012ED1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0186" y="2091277"/>
            <a:ext cx="1609928" cy="887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82" name="Picture 6" descr="openLCA - YouTube">
            <a:extLst>
              <a:ext uri="{FF2B5EF4-FFF2-40B4-BE49-F238E27FC236}">
                <a16:creationId xmlns:a16="http://schemas.microsoft.com/office/drawing/2014/main" id="{3CBC2A82-7053-A035-4407-436E0A393A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0186" y="3073860"/>
            <a:ext cx="1609928" cy="1609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84" name="Picture 8" descr="SimaPro - Software for life cycle assessment | Miljögiraff">
            <a:extLst>
              <a:ext uri="{FF2B5EF4-FFF2-40B4-BE49-F238E27FC236}">
                <a16:creationId xmlns:a16="http://schemas.microsoft.com/office/drawing/2014/main" id="{BC69945D-5406-61BE-533A-34458C9FFB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8135" y="4683788"/>
            <a:ext cx="2654030" cy="1269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0637497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B8A5552-5230-A6E0-9B33-36DE52A836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7772400" cy="437982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6A8645B-0C55-0E0D-E25A-5C50EE073060}"/>
              </a:ext>
            </a:extLst>
          </p:cNvPr>
          <p:cNvSpPr txBox="1"/>
          <p:nvPr/>
        </p:nvSpPr>
        <p:spPr>
          <a:xfrm>
            <a:off x="1245140" y="4747098"/>
            <a:ext cx="56371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https://</a:t>
            </a:r>
            <a:r>
              <a:rPr lang="en-GB" dirty="0" err="1"/>
              <a:t>youtu.be</a:t>
            </a:r>
            <a:r>
              <a:rPr lang="en-GB" dirty="0"/>
              <a:t>/c9p6mbQ6TvM?si=ItuXhhVMJor-N8iW</a:t>
            </a:r>
            <a:endParaRPr lang="en-GR" dirty="0"/>
          </a:p>
        </p:txBody>
      </p:sp>
    </p:spTree>
    <p:extLst>
      <p:ext uri="{BB962C8B-B14F-4D97-AF65-F5344CB8AC3E}">
        <p14:creationId xmlns:p14="http://schemas.microsoft.com/office/powerpoint/2010/main" val="44034325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Rectangle 50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3" name="Freeform: Shape 52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Freeform: Shape 58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61" name="Isosceles Triangle 60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Isosceles Triangle 62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6A2C8C62-42C9-3674-97C3-FFCF21857AA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20358168"/>
              </p:ext>
            </p:extLst>
          </p:nvPr>
        </p:nvGraphicFramePr>
        <p:xfrm>
          <a:off x="643467" y="825745"/>
          <a:ext cx="10905068" cy="5206514"/>
        </p:xfrm>
        <a:graphic>
          <a:graphicData uri="http://schemas.openxmlformats.org/drawingml/2006/table">
            <a:tbl>
              <a:tblPr firstRow="1" bandRow="1">
                <a:solidFill>
                  <a:schemeClr val="bg1"/>
                </a:solidFill>
              </a:tblPr>
              <a:tblGrid>
                <a:gridCol w="2102353">
                  <a:extLst>
                    <a:ext uri="{9D8B030D-6E8A-4147-A177-3AD203B41FA5}">
                      <a16:colId xmlns:a16="http://schemas.microsoft.com/office/drawing/2014/main" val="2611750051"/>
                    </a:ext>
                  </a:extLst>
                </a:gridCol>
                <a:gridCol w="2485287">
                  <a:extLst>
                    <a:ext uri="{9D8B030D-6E8A-4147-A177-3AD203B41FA5}">
                      <a16:colId xmlns:a16="http://schemas.microsoft.com/office/drawing/2014/main" val="41458020"/>
                    </a:ext>
                  </a:extLst>
                </a:gridCol>
                <a:gridCol w="2119726">
                  <a:extLst>
                    <a:ext uri="{9D8B030D-6E8A-4147-A177-3AD203B41FA5}">
                      <a16:colId xmlns:a16="http://schemas.microsoft.com/office/drawing/2014/main" val="1151990113"/>
                    </a:ext>
                  </a:extLst>
                </a:gridCol>
                <a:gridCol w="2151387">
                  <a:extLst>
                    <a:ext uri="{9D8B030D-6E8A-4147-A177-3AD203B41FA5}">
                      <a16:colId xmlns:a16="http://schemas.microsoft.com/office/drawing/2014/main" val="636352857"/>
                    </a:ext>
                  </a:extLst>
                </a:gridCol>
                <a:gridCol w="2046315">
                  <a:extLst>
                    <a:ext uri="{9D8B030D-6E8A-4147-A177-3AD203B41FA5}">
                      <a16:colId xmlns:a16="http://schemas.microsoft.com/office/drawing/2014/main" val="3260694779"/>
                    </a:ext>
                  </a:extLst>
                </a:gridCol>
              </a:tblGrid>
              <a:tr h="601188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l-GR" sz="1300" b="0" cap="none" spc="0">
                          <a:solidFill>
                            <a:schemeClr val="bg1"/>
                          </a:solidFill>
                        </a:rPr>
                        <a:t>Φάση / </a:t>
                      </a:r>
                      <a:r>
                        <a:rPr lang="en-GB" sz="1300" b="0" cap="none" spc="0">
                          <a:solidFill>
                            <a:schemeClr val="bg1"/>
                          </a:solidFill>
                        </a:rPr>
                        <a:t>Phase</a:t>
                      </a:r>
                    </a:p>
                  </a:txBody>
                  <a:tcPr marL="110596" marR="50605" marT="85074" marB="85074" anchor="ctr">
                    <a:lnL w="19050" cap="flat" cmpd="sng" algn="ctr">
                      <a:solidFill>
                        <a:schemeClr val="tx1"/>
                      </a:solidFill>
                      <a:prstDash val="soli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</a:lnT>
                    <a:lnB w="38100" cmpd="sng"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l-GR" sz="1300" b="0" cap="none" spc="0">
                          <a:solidFill>
                            <a:schemeClr val="bg1"/>
                          </a:solidFill>
                        </a:rPr>
                        <a:t>Καθήκον / </a:t>
                      </a:r>
                      <a:r>
                        <a:rPr lang="en-GB" sz="1300" b="0" cap="none" spc="0">
                          <a:solidFill>
                            <a:schemeClr val="bg1"/>
                          </a:solidFill>
                        </a:rPr>
                        <a:t>Tâches</a:t>
                      </a:r>
                    </a:p>
                  </a:txBody>
                  <a:tcPr marL="110596" marR="50605" marT="85074" marB="85074" anchor="ctr">
                    <a:lnL w="19050" cap="flat" cmpd="sng" algn="ctr">
                      <a:solidFill>
                        <a:schemeClr val="tx1"/>
                      </a:solidFill>
                      <a:prstDash val="soli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</a:lnT>
                    <a:lnB w="38100" cmpd="sng"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l-GR" sz="1300" b="0" cap="none" spc="0">
                          <a:solidFill>
                            <a:schemeClr val="bg1"/>
                          </a:solidFill>
                        </a:rPr>
                        <a:t>Ποσότητες / </a:t>
                      </a:r>
                      <a:r>
                        <a:rPr lang="en-GB" sz="1300" b="0" cap="none" spc="0">
                          <a:solidFill>
                            <a:schemeClr val="bg1"/>
                          </a:solidFill>
                        </a:rPr>
                        <a:t>Quantités</a:t>
                      </a:r>
                    </a:p>
                  </a:txBody>
                  <a:tcPr marL="110596" marR="50605" marT="85074" marB="85074" anchor="ctr">
                    <a:lnL w="19050" cap="flat" cmpd="sng" algn="ctr">
                      <a:solidFill>
                        <a:schemeClr val="tx1"/>
                      </a:solidFill>
                      <a:prstDash val="soli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</a:lnT>
                    <a:lnB w="38100" cmpd="sng"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l-GR" sz="1300" b="0" cap="none" spc="0">
                          <a:solidFill>
                            <a:schemeClr val="bg1"/>
                          </a:solidFill>
                        </a:rPr>
                        <a:t>Υπολογισμός Εκπομπών </a:t>
                      </a:r>
                      <a:r>
                        <a:rPr lang="en-GB" sz="1300" b="0" cap="none" spc="0">
                          <a:solidFill>
                            <a:schemeClr val="bg1"/>
                          </a:solidFill>
                        </a:rPr>
                        <a:t>CO₂</a:t>
                      </a:r>
                    </a:p>
                  </a:txBody>
                  <a:tcPr marL="110596" marR="50605" marT="85074" marB="85074" anchor="ctr">
                    <a:lnL w="19050" cap="flat" cmpd="sng" algn="ctr">
                      <a:solidFill>
                        <a:schemeClr val="tx1"/>
                      </a:solidFill>
                      <a:prstDash val="soli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</a:lnT>
                    <a:lnB w="38100" cmpd="sng"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l-GR" sz="1300" b="0" cap="none" spc="0">
                          <a:solidFill>
                            <a:schemeClr val="bg1"/>
                          </a:solidFill>
                        </a:rPr>
                        <a:t>Αποτέλεσμα (</a:t>
                      </a:r>
                      <a:r>
                        <a:rPr lang="en-GB" sz="1300" b="0" cap="none" spc="0">
                          <a:solidFill>
                            <a:schemeClr val="bg1"/>
                          </a:solidFill>
                        </a:rPr>
                        <a:t>t CO₂ / km)</a:t>
                      </a:r>
                    </a:p>
                  </a:txBody>
                  <a:tcPr marL="110596" marR="50605" marT="85074" marB="85074" anchor="ctr">
                    <a:lnL w="19050" cap="flat" cmpd="sng" algn="ctr">
                      <a:solidFill>
                        <a:schemeClr val="tx1"/>
                      </a:solidFill>
                      <a:prstDash val="solid"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</a:lnT>
                    <a:lnB w="38100" cmpd="sng">
                      <a:noFill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28037353"/>
                  </a:ext>
                </a:extLst>
              </a:tr>
              <a:tr h="998198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l-GR" sz="1300" b="1" cap="none" spc="0">
                          <a:solidFill>
                            <a:schemeClr val="tx1"/>
                          </a:solidFill>
                        </a:rPr>
                        <a:t>Κατασκευή</a:t>
                      </a:r>
                      <a:endParaRPr lang="el-GR" sz="1300" cap="none" spc="0">
                        <a:solidFill>
                          <a:schemeClr val="tx1"/>
                        </a:solidFill>
                      </a:endParaRPr>
                    </a:p>
                  </a:txBody>
                  <a:tcPr marL="110596" marR="50605" marT="85074" marB="85074" anchor="ctr">
                    <a:lnL w="19050" cap="flat" cmpd="sng" algn="ctr">
                      <a:solidFill>
                        <a:schemeClr val="tx1"/>
                      </a:solidFill>
                      <a:prstDash val="soli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R>
                    <a:lnT w="38100" cmpd="sng">
                      <a:noFill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l-GR" sz="1300" cap="none" spc="0">
                          <a:solidFill>
                            <a:schemeClr val="tx1"/>
                          </a:solidFill>
                        </a:rPr>
                        <a:t>Εξόρυξη και παραγωγή υλικών</a:t>
                      </a:r>
                    </a:p>
                  </a:txBody>
                  <a:tcPr marL="110596" marR="50605" marT="85074" marB="85074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R>
                    <a:lnT w="38100" cmpd="sng">
                      <a:noFill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l-GR" sz="1300" cap="none" spc="0">
                          <a:solidFill>
                            <a:schemeClr val="tx1"/>
                          </a:solidFill>
                        </a:rPr>
                        <a:t>Άσφαλτος: 500 </a:t>
                      </a:r>
                      <a:r>
                        <a:rPr lang="en-GB" sz="1300" cap="none" spc="0">
                          <a:solidFill>
                            <a:schemeClr val="tx1"/>
                          </a:solidFill>
                        </a:rPr>
                        <a:t>t, </a:t>
                      </a:r>
                      <a:r>
                        <a:rPr lang="el-GR" sz="1300" cap="none" spc="0">
                          <a:solidFill>
                            <a:schemeClr val="tx1"/>
                          </a:solidFill>
                        </a:rPr>
                        <a:t>Αδρανή: 2000 </a:t>
                      </a:r>
                      <a:r>
                        <a:rPr lang="en-GB" sz="1300" cap="none" spc="0">
                          <a:solidFill>
                            <a:schemeClr val="tx1"/>
                          </a:solidFill>
                        </a:rPr>
                        <a:t>t</a:t>
                      </a:r>
                    </a:p>
                  </a:txBody>
                  <a:tcPr marL="110596" marR="50605" marT="85074" marB="85074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R>
                    <a:lnT w="38100" cmpd="sng">
                      <a:noFill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l-GR" sz="1300" cap="none" spc="0">
                          <a:solidFill>
                            <a:schemeClr val="tx1"/>
                          </a:solidFill>
                        </a:rPr>
                        <a:t>Άσφαλτος: 500 × 0,5 </a:t>
                      </a:r>
                      <a:r>
                        <a:rPr lang="en-GB" sz="1300" cap="none" spc="0">
                          <a:solidFill>
                            <a:schemeClr val="tx1"/>
                          </a:solidFill>
                        </a:rPr>
                        <a:t>t CO₂/t = 250 t CO₂</a:t>
                      </a:r>
                      <a:r>
                        <a:rPr lang="el-GR" sz="1300" cap="none" spc="0">
                          <a:solidFill>
                            <a:schemeClr val="tx1"/>
                          </a:solidFill>
                        </a:rPr>
                        <a:t>Αδρανή: 2000 × 0,015 </a:t>
                      </a:r>
                      <a:r>
                        <a:rPr lang="en-GB" sz="1300" cap="none" spc="0">
                          <a:solidFill>
                            <a:schemeClr val="tx1"/>
                          </a:solidFill>
                        </a:rPr>
                        <a:t>t CO₂/t = 30 t CO₂</a:t>
                      </a:r>
                    </a:p>
                  </a:txBody>
                  <a:tcPr marL="110596" marR="50605" marT="85074" marB="85074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R>
                    <a:lnT w="38100" cmpd="sng">
                      <a:noFill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R" sz="1300" cap="none" spc="0">
                          <a:solidFill>
                            <a:schemeClr val="tx1"/>
                          </a:solidFill>
                        </a:rPr>
                        <a:t>280</a:t>
                      </a:r>
                    </a:p>
                  </a:txBody>
                  <a:tcPr marL="110596" marR="50605" marT="85074" marB="85074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</a:lnR>
                    <a:lnT w="38100" cmpd="sng">
                      <a:noFill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69358976"/>
                  </a:ext>
                </a:extLst>
              </a:tr>
              <a:tr h="799693"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GR" sz="1300" cap="none" spc="0">
                        <a:solidFill>
                          <a:schemeClr val="tx1"/>
                        </a:solidFill>
                      </a:endParaRPr>
                    </a:p>
                  </a:txBody>
                  <a:tcPr marL="110596" marR="50605" marT="85074" marB="85074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l-GR" sz="1300" cap="none" spc="0">
                          <a:solidFill>
                            <a:schemeClr val="tx1"/>
                          </a:solidFill>
                        </a:rPr>
                        <a:t>Μεταφορά υλικών</a:t>
                      </a:r>
                    </a:p>
                  </a:txBody>
                  <a:tcPr marL="110596" marR="50605" marT="85074" marB="85074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l-GR" sz="1300" cap="none" spc="0">
                          <a:solidFill>
                            <a:schemeClr val="tx1"/>
                          </a:solidFill>
                        </a:rPr>
                        <a:t>Υπολογισμός </a:t>
                      </a:r>
                      <a:r>
                        <a:rPr lang="en-GB" sz="1300" cap="none" spc="0">
                          <a:solidFill>
                            <a:schemeClr val="tx1"/>
                          </a:solidFill>
                        </a:rPr>
                        <a:t>CO₂ </a:t>
                      </a:r>
                      <a:r>
                        <a:rPr lang="el-GR" sz="1300" cap="none" spc="0">
                          <a:solidFill>
                            <a:schemeClr val="tx1"/>
                          </a:solidFill>
                        </a:rPr>
                        <a:t>από καύσιμα οχημάτων μεταφοράς</a:t>
                      </a:r>
                    </a:p>
                  </a:txBody>
                  <a:tcPr marL="110596" marR="50605" marT="85074" marB="85074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l-GR" sz="1300" cap="none" spc="0">
                          <a:solidFill>
                            <a:schemeClr val="tx1"/>
                          </a:solidFill>
                        </a:rPr>
                        <a:t>Εκτιμώμενα ~10 </a:t>
                      </a:r>
                      <a:r>
                        <a:rPr lang="en-GB" sz="1300" cap="none" spc="0">
                          <a:solidFill>
                            <a:schemeClr val="tx1"/>
                          </a:solidFill>
                        </a:rPr>
                        <a:t>t CO₂</a:t>
                      </a:r>
                    </a:p>
                  </a:txBody>
                  <a:tcPr marL="110596" marR="50605" marT="85074" marB="85074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R" sz="1300" cap="none" spc="0">
                          <a:solidFill>
                            <a:schemeClr val="tx1"/>
                          </a:solidFill>
                        </a:rPr>
                        <a:t>10</a:t>
                      </a:r>
                    </a:p>
                  </a:txBody>
                  <a:tcPr marL="110596" marR="50605" marT="85074" marB="85074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L>
                    <a:lnR w="12700" cmpd="sng">
                      <a:noFill/>
                      <a:prstDash val="soli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6744189"/>
                  </a:ext>
                </a:extLst>
              </a:tr>
              <a:tr h="601188"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GR" sz="1300" cap="none" spc="0">
                        <a:solidFill>
                          <a:schemeClr val="tx1"/>
                        </a:solidFill>
                      </a:endParaRPr>
                    </a:p>
                  </a:txBody>
                  <a:tcPr marL="110596" marR="50605" marT="85074" marB="85074" anchor="ctr">
                    <a:lnL w="19050" cap="flat" cmpd="sng" algn="ctr">
                      <a:solidFill>
                        <a:schemeClr val="tx1"/>
                      </a:solidFill>
                      <a:prstDash val="soli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R>
                    <a:lnT w="12700" cmpd="sng">
                      <a:noFill/>
                      <a:prstDash val="soli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l-GR" sz="1300" cap="none" spc="0">
                          <a:solidFill>
                            <a:schemeClr val="tx1"/>
                          </a:solidFill>
                        </a:rPr>
                        <a:t>Κατασκευή με μηχανήματα και ενέργεια</a:t>
                      </a:r>
                    </a:p>
                  </a:txBody>
                  <a:tcPr marL="110596" marR="50605" marT="85074" marB="85074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R>
                    <a:lnT w="12700" cmpd="sng">
                      <a:noFill/>
                      <a:prstDash val="soli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l-GR" sz="1300" cap="none" spc="0">
                          <a:solidFill>
                            <a:schemeClr val="tx1"/>
                          </a:solidFill>
                        </a:rPr>
                        <a:t>Κατανάλωση καυσίμων &amp; ηλεκτρισμού</a:t>
                      </a:r>
                    </a:p>
                  </a:txBody>
                  <a:tcPr marL="110596" marR="50605" marT="85074" marB="85074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R>
                    <a:lnT w="12700" cmpd="sng">
                      <a:noFill/>
                      <a:prstDash val="soli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l-GR" sz="1300" cap="none" spc="0">
                          <a:solidFill>
                            <a:schemeClr val="tx1"/>
                          </a:solidFill>
                        </a:rPr>
                        <a:t>Εκτιμώμενα ~5 </a:t>
                      </a:r>
                      <a:r>
                        <a:rPr lang="en-GB" sz="1300" cap="none" spc="0">
                          <a:solidFill>
                            <a:schemeClr val="tx1"/>
                          </a:solidFill>
                        </a:rPr>
                        <a:t>t CO₂</a:t>
                      </a:r>
                    </a:p>
                  </a:txBody>
                  <a:tcPr marL="110596" marR="50605" marT="85074" marB="85074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R>
                    <a:lnT w="12700" cmpd="sng">
                      <a:noFill/>
                      <a:prstDash val="soli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R" sz="1300" cap="none" spc="0">
                          <a:solidFill>
                            <a:schemeClr val="tx1"/>
                          </a:solidFill>
                        </a:rPr>
                        <a:t>5</a:t>
                      </a:r>
                    </a:p>
                  </a:txBody>
                  <a:tcPr marL="110596" marR="50605" marT="85074" marB="85074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</a:lnR>
                    <a:lnT w="12700" cmpd="sng">
                      <a:noFill/>
                      <a:prstDash val="soli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35478344"/>
                  </a:ext>
                </a:extLst>
              </a:tr>
              <a:tr h="601188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l-GR" sz="1300" b="1" cap="none" spc="0">
                          <a:solidFill>
                            <a:schemeClr val="tx1"/>
                          </a:solidFill>
                        </a:rPr>
                        <a:t>Συντήρηση</a:t>
                      </a:r>
                      <a:endParaRPr lang="el-GR" sz="1300" cap="none" spc="0">
                        <a:solidFill>
                          <a:schemeClr val="tx1"/>
                        </a:solidFill>
                      </a:endParaRPr>
                    </a:p>
                  </a:txBody>
                  <a:tcPr marL="110596" marR="50605" marT="85074" marB="85074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l-GR" sz="1300" cap="none" spc="0">
                          <a:solidFill>
                            <a:schemeClr val="tx1"/>
                          </a:solidFill>
                        </a:rPr>
                        <a:t>Περιοδική ασφαλτόστρωση (κάθε 10 χρόνια)</a:t>
                      </a:r>
                    </a:p>
                  </a:txBody>
                  <a:tcPr marL="110596" marR="50605" marT="85074" marB="85074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1300" cap="none" spc="0">
                          <a:solidFill>
                            <a:schemeClr val="tx1"/>
                          </a:solidFill>
                        </a:rPr>
                        <a:t>100 t CO₂ / 10 </a:t>
                      </a:r>
                      <a:r>
                        <a:rPr lang="el-GR" sz="1300" cap="none" spc="0">
                          <a:solidFill>
                            <a:schemeClr val="tx1"/>
                          </a:solidFill>
                        </a:rPr>
                        <a:t>έτη</a:t>
                      </a:r>
                    </a:p>
                  </a:txBody>
                  <a:tcPr marL="110596" marR="50605" marT="85074" marB="85074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1300" cap="none" spc="0">
                          <a:solidFill>
                            <a:schemeClr val="tx1"/>
                          </a:solidFill>
                        </a:rPr>
                        <a:t>100 ÷ 10 = 10 t CO₂ / </a:t>
                      </a:r>
                      <a:r>
                        <a:rPr lang="el-GR" sz="1300" cap="none" spc="0">
                          <a:solidFill>
                            <a:schemeClr val="tx1"/>
                          </a:solidFill>
                        </a:rPr>
                        <a:t>έτος</a:t>
                      </a:r>
                    </a:p>
                  </a:txBody>
                  <a:tcPr marL="110596" marR="50605" marT="85074" marB="85074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R" sz="1300" cap="none" spc="0">
                          <a:solidFill>
                            <a:schemeClr val="tx1"/>
                          </a:solidFill>
                        </a:rPr>
                        <a:t>10</a:t>
                      </a:r>
                    </a:p>
                  </a:txBody>
                  <a:tcPr marL="110596" marR="50605" marT="85074" marB="85074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L>
                    <a:lnR w="12700" cmpd="sng">
                      <a:noFill/>
                      <a:prstDash val="soli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11187504"/>
                  </a:ext>
                </a:extLst>
              </a:tr>
              <a:tr h="601188"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GR" sz="1300" cap="none" spc="0">
                        <a:solidFill>
                          <a:schemeClr val="tx1"/>
                        </a:solidFill>
                      </a:endParaRPr>
                    </a:p>
                  </a:txBody>
                  <a:tcPr marL="110596" marR="50605" marT="85074" marB="85074" anchor="ctr">
                    <a:lnL w="19050" cap="flat" cmpd="sng" algn="ctr">
                      <a:solidFill>
                        <a:schemeClr val="tx1"/>
                      </a:solidFill>
                      <a:prstDash val="soli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R>
                    <a:lnT w="12700" cmpd="sng">
                      <a:noFill/>
                      <a:prstDash val="soli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l-GR" sz="1300" cap="none" spc="0">
                          <a:solidFill>
                            <a:schemeClr val="tx1"/>
                          </a:solidFill>
                        </a:rPr>
                        <a:t>Μικρά έργα συντήρησης</a:t>
                      </a:r>
                    </a:p>
                  </a:txBody>
                  <a:tcPr marL="110596" marR="50605" marT="85074" marB="85074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R>
                    <a:lnT w="12700" cmpd="sng">
                      <a:noFill/>
                      <a:prstDash val="soli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l-GR" sz="1300" cap="none" spc="0">
                          <a:solidFill>
                            <a:schemeClr val="tx1"/>
                          </a:solidFill>
                        </a:rPr>
                        <a:t>Κατανάλωση υλικών &amp; ενέργειας</a:t>
                      </a:r>
                    </a:p>
                  </a:txBody>
                  <a:tcPr marL="110596" marR="50605" marT="85074" marB="85074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R>
                    <a:lnT w="12700" cmpd="sng">
                      <a:noFill/>
                      <a:prstDash val="soli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l-GR" sz="1300" cap="none" spc="0">
                          <a:solidFill>
                            <a:schemeClr val="tx1"/>
                          </a:solidFill>
                        </a:rPr>
                        <a:t>Εκτιμώμενα ~2 </a:t>
                      </a:r>
                      <a:r>
                        <a:rPr lang="en-GB" sz="1300" cap="none" spc="0">
                          <a:solidFill>
                            <a:schemeClr val="tx1"/>
                          </a:solidFill>
                        </a:rPr>
                        <a:t>t CO₂ / </a:t>
                      </a:r>
                      <a:r>
                        <a:rPr lang="el-GR" sz="1300" cap="none" spc="0">
                          <a:solidFill>
                            <a:schemeClr val="tx1"/>
                          </a:solidFill>
                        </a:rPr>
                        <a:t>έτος</a:t>
                      </a:r>
                    </a:p>
                  </a:txBody>
                  <a:tcPr marL="110596" marR="50605" marT="85074" marB="85074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R>
                    <a:lnT w="12700" cmpd="sng">
                      <a:noFill/>
                      <a:prstDash val="soli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R" sz="1300" cap="none" spc="0">
                          <a:solidFill>
                            <a:schemeClr val="tx1"/>
                          </a:solidFill>
                        </a:rPr>
                        <a:t>2</a:t>
                      </a:r>
                    </a:p>
                  </a:txBody>
                  <a:tcPr marL="110596" marR="50605" marT="85074" marB="85074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</a:lnR>
                    <a:lnT w="12700" cmpd="sng">
                      <a:noFill/>
                      <a:prstDash val="soli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15504823"/>
                  </a:ext>
                </a:extLst>
              </a:tr>
              <a:tr h="601188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l-GR" sz="1300" b="1" cap="none" spc="0">
                          <a:solidFill>
                            <a:schemeClr val="tx1"/>
                          </a:solidFill>
                        </a:rPr>
                        <a:t>Χρήση Οχημάτων</a:t>
                      </a:r>
                      <a:endParaRPr lang="el-GR" sz="1300" cap="none" spc="0">
                        <a:solidFill>
                          <a:schemeClr val="tx1"/>
                        </a:solidFill>
                      </a:endParaRPr>
                    </a:p>
                  </a:txBody>
                  <a:tcPr marL="110596" marR="50605" marT="85074" marB="85074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l-GR" sz="1300" cap="none" spc="0">
                          <a:solidFill>
                            <a:schemeClr val="tx1"/>
                          </a:solidFill>
                        </a:rPr>
                        <a:t>Κυκλοφορία 10.000 οχημάτων / ημέρα</a:t>
                      </a:r>
                    </a:p>
                  </a:txBody>
                  <a:tcPr marL="110596" marR="50605" marT="85074" marB="85074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l-GR" sz="1300" cap="none" spc="0">
                          <a:solidFill>
                            <a:schemeClr val="tx1"/>
                          </a:solidFill>
                        </a:rPr>
                        <a:t>Μέση εκπομπή: 0,2 </a:t>
                      </a:r>
                      <a:r>
                        <a:rPr lang="en-GB" sz="1300" cap="none" spc="0">
                          <a:solidFill>
                            <a:schemeClr val="tx1"/>
                          </a:solidFill>
                        </a:rPr>
                        <a:t>kg CO₂ / </a:t>
                      </a:r>
                      <a:r>
                        <a:rPr lang="el-GR" sz="1300" cap="none" spc="0">
                          <a:solidFill>
                            <a:schemeClr val="tx1"/>
                          </a:solidFill>
                        </a:rPr>
                        <a:t>χλμ / όχημα</a:t>
                      </a:r>
                    </a:p>
                  </a:txBody>
                  <a:tcPr marL="110596" marR="50605" marT="85074" marB="85074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1300" cap="none" spc="0">
                          <a:solidFill>
                            <a:schemeClr val="tx1"/>
                          </a:solidFill>
                        </a:rPr>
                        <a:t>10.000 × 0,2 kg = 2.000 kg CO₂ / </a:t>
                      </a:r>
                      <a:r>
                        <a:rPr lang="el-GR" sz="1300" cap="none" spc="0">
                          <a:solidFill>
                            <a:schemeClr val="tx1"/>
                          </a:solidFill>
                        </a:rPr>
                        <a:t>ημέρα → 2 </a:t>
                      </a:r>
                      <a:r>
                        <a:rPr lang="en-GB" sz="1300" cap="none" spc="0">
                          <a:solidFill>
                            <a:schemeClr val="tx1"/>
                          </a:solidFill>
                        </a:rPr>
                        <a:t>t / </a:t>
                      </a:r>
                      <a:r>
                        <a:rPr lang="el-GR" sz="1300" cap="none" spc="0">
                          <a:solidFill>
                            <a:schemeClr val="tx1"/>
                          </a:solidFill>
                        </a:rPr>
                        <a:t>ημέρα</a:t>
                      </a:r>
                    </a:p>
                  </a:txBody>
                  <a:tcPr marL="110596" marR="50605" marT="85074" marB="85074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R" sz="1300" cap="none" spc="0">
                          <a:solidFill>
                            <a:schemeClr val="tx1"/>
                          </a:solidFill>
                        </a:rPr>
                        <a:t>2 × 365 ≈ 730</a:t>
                      </a:r>
                    </a:p>
                  </a:txBody>
                  <a:tcPr marL="110596" marR="50605" marT="85074" marB="85074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L>
                    <a:lnR w="12700" cmpd="sng">
                      <a:noFill/>
                      <a:prstDash val="soli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30691184"/>
                  </a:ext>
                </a:extLst>
              </a:tr>
              <a:tr h="402683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l-GR" sz="1300" b="1" cap="none" spc="0">
                          <a:solidFill>
                            <a:schemeClr val="tx1"/>
                          </a:solidFill>
                        </a:rPr>
                        <a:t>Σύνολο ετησίως</a:t>
                      </a:r>
                      <a:endParaRPr lang="el-GR" sz="1300" cap="none" spc="0">
                        <a:solidFill>
                          <a:schemeClr val="tx1"/>
                        </a:solidFill>
                      </a:endParaRPr>
                    </a:p>
                  </a:txBody>
                  <a:tcPr marL="110596" marR="50605" marT="85074" marB="85074" anchor="ctr">
                    <a:lnL w="19050" cap="flat" cmpd="sng" algn="ctr">
                      <a:solidFill>
                        <a:schemeClr val="tx1"/>
                      </a:solidFill>
                      <a:prstDash val="soli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R>
                    <a:lnT w="12700" cmpd="sng">
                      <a:noFill/>
                      <a:prstDash val="soli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l-GR" sz="1300" cap="none" spc="0">
                          <a:solidFill>
                            <a:schemeClr val="tx1"/>
                          </a:solidFill>
                        </a:rPr>
                        <a:t>Συνδυασμός όλων των φάσεων</a:t>
                      </a:r>
                    </a:p>
                  </a:txBody>
                  <a:tcPr marL="110596" marR="50605" marT="85074" marB="85074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R>
                    <a:lnT w="12700" cmpd="sng">
                      <a:noFill/>
                      <a:prstDash val="soli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R" sz="1300" cap="none" spc="0">
                          <a:solidFill>
                            <a:schemeClr val="tx1"/>
                          </a:solidFill>
                        </a:rPr>
                        <a:t>-</a:t>
                      </a:r>
                    </a:p>
                  </a:txBody>
                  <a:tcPr marL="110596" marR="50605" marT="85074" marB="85074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R>
                    <a:lnT w="12700" cmpd="sng">
                      <a:noFill/>
                      <a:prstDash val="soli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R" sz="1300" cap="none" spc="0">
                          <a:solidFill>
                            <a:schemeClr val="tx1"/>
                          </a:solidFill>
                        </a:rPr>
                        <a:t>-</a:t>
                      </a:r>
                    </a:p>
                  </a:txBody>
                  <a:tcPr marL="110596" marR="50605" marT="85074" marB="85074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R>
                    <a:lnT w="12700" cmpd="sng">
                      <a:noFill/>
                      <a:prstDash val="soli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R" sz="1300" cap="none" spc="0">
                          <a:solidFill>
                            <a:schemeClr val="tx1"/>
                          </a:solidFill>
                        </a:rPr>
                        <a:t>742</a:t>
                      </a:r>
                    </a:p>
                  </a:txBody>
                  <a:tcPr marL="110596" marR="50605" marT="85074" marB="85074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</a:lnR>
                    <a:lnT w="12700" cmpd="sng">
                      <a:noFill/>
                      <a:prstDash val="soli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6453324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1483880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F006AC9-DF38-E44B-728F-256D12FE05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Rectangle 50">
            <a:extLst>
              <a:ext uri="{FF2B5EF4-FFF2-40B4-BE49-F238E27FC236}">
                <a16:creationId xmlns:a16="http://schemas.microsoft.com/office/drawing/2014/main" id="{052191F8-83FC-6B9B-60AD-4467229D0C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3" name="Freeform: Shape 52">
            <a:extLst>
              <a:ext uri="{FF2B5EF4-FFF2-40B4-BE49-F238E27FC236}">
                <a16:creationId xmlns:a16="http://schemas.microsoft.com/office/drawing/2014/main" id="{EFBD5784-5D44-3DF4-70E1-340E4689AD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BA577D31-4F95-5D49-A5D3-4DB8F5B93B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51116B0E-CCE4-2871-4A05-B6FBC194FD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Freeform: Shape 58">
            <a:extLst>
              <a:ext uri="{FF2B5EF4-FFF2-40B4-BE49-F238E27FC236}">
                <a16:creationId xmlns:a16="http://schemas.microsoft.com/office/drawing/2014/main" id="{4EE46429-3F82-EE5D-6D58-4BFFEF8956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61" name="Isosceles Triangle 60">
            <a:extLst>
              <a:ext uri="{FF2B5EF4-FFF2-40B4-BE49-F238E27FC236}">
                <a16:creationId xmlns:a16="http://schemas.microsoft.com/office/drawing/2014/main" id="{831B693E-2878-3F74-5D69-8CD734B780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Isosceles Triangle 62">
            <a:extLst>
              <a:ext uri="{FF2B5EF4-FFF2-40B4-BE49-F238E27FC236}">
                <a16:creationId xmlns:a16="http://schemas.microsoft.com/office/drawing/2014/main" id="{1EEC4692-F221-55A8-1B64-971954F6A0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ED46F43-614D-9B27-7B48-474503483556}"/>
              </a:ext>
            </a:extLst>
          </p:cNvPr>
          <p:cNvSpPr txBox="1"/>
          <p:nvPr/>
        </p:nvSpPr>
        <p:spPr>
          <a:xfrm>
            <a:off x="2219867" y="1685436"/>
            <a:ext cx="8167351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b="1" dirty="0"/>
              <a:t>Σχόλια / </a:t>
            </a:r>
            <a:r>
              <a:rPr lang="en-GB" b="1" dirty="0"/>
              <a:t>Observations</a:t>
            </a:r>
            <a:r>
              <a:rPr lang="en-GB" dirty="0"/>
              <a:t> :</a:t>
            </a:r>
          </a:p>
          <a:p>
            <a:r>
              <a:rPr lang="el-GR" dirty="0"/>
              <a:t>Η φάση </a:t>
            </a:r>
            <a:r>
              <a:rPr lang="el-GR" b="1" dirty="0"/>
              <a:t>χρήσης οχημάτων</a:t>
            </a:r>
            <a:r>
              <a:rPr lang="el-GR" dirty="0"/>
              <a:t> υπερβαίνει κατά πολύ τις εκπομπές κατασκευής και συντήρησης.</a:t>
            </a:r>
          </a:p>
          <a:p>
            <a:r>
              <a:rPr lang="el-GR" dirty="0"/>
              <a:t>Η </a:t>
            </a:r>
            <a:r>
              <a:rPr lang="el-GR" b="1" dirty="0"/>
              <a:t>κατασκευή</a:t>
            </a:r>
            <a:r>
              <a:rPr lang="el-GR" dirty="0"/>
              <a:t> αποτελεί ένα σημαντικό αλλά </a:t>
            </a:r>
            <a:r>
              <a:rPr lang="el-GR" b="1" dirty="0"/>
              <a:t>στατικό αντίκτυπο</a:t>
            </a:r>
            <a:r>
              <a:rPr lang="el-GR" dirty="0"/>
              <a:t> (μία φορά).</a:t>
            </a:r>
          </a:p>
          <a:p>
            <a:r>
              <a:rPr lang="el-GR" dirty="0"/>
              <a:t>Μέτρα μείωσης αποτυπώματος: ηλεκτροκίνηση, βιώσιμα καύσιμα, περιορισμός κυκλοφορίας, βελτιστοποίηση μεταφορών, καλύτερα υλικά και τεχνικές κατασκευής.</a:t>
            </a:r>
            <a:endParaRPr lang="fr-FR" dirty="0"/>
          </a:p>
          <a:p>
            <a:endParaRPr lang="fr-FR" dirty="0"/>
          </a:p>
          <a:p>
            <a:r>
              <a:rPr lang="el-GR" dirty="0"/>
              <a:t>Προσοχή στην ηλεκτροκίνηση: Η παραγωγή μπαταριών απαιτεί σπάνια μέταλλα (</a:t>
            </a:r>
            <a:r>
              <a:rPr lang="el-GR" dirty="0" err="1"/>
              <a:t>λίθιο</a:t>
            </a:r>
            <a:r>
              <a:rPr lang="el-GR" dirty="0"/>
              <a:t>, κοβάλτιο, νικέλιο), με περιορισμούς στην παγκόσμια διαθεσιμότητα και περιβαλλοντικό αντίκτυπο από εξόρυξη.</a:t>
            </a:r>
          </a:p>
          <a:p>
            <a:endParaRPr lang="el-GR" dirty="0"/>
          </a:p>
          <a:p>
            <a:r>
              <a:rPr lang="el-GR" dirty="0"/>
              <a:t>Ανακύκλωση μπαταριών: η επαναχρησιμοποίηση και ανακύκλωση των στοιχείων των μπαταριών μπορεί να μειώσει την ανάγκη για νέα εξόρυξη, να περιορίσει το περιβαλλοντικό αποτύπωμα και να ενισχύσει τη βιωσιμότητα των ηλεκτρικών οχημάτων.</a:t>
            </a:r>
          </a:p>
          <a:p>
            <a:endParaRPr lang="en-GR" dirty="0"/>
          </a:p>
        </p:txBody>
      </p:sp>
    </p:spTree>
    <p:extLst>
      <p:ext uri="{BB962C8B-B14F-4D97-AF65-F5344CB8AC3E}">
        <p14:creationId xmlns:p14="http://schemas.microsoft.com/office/powerpoint/2010/main" val="208123944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D9DBCBFF-02F3-E510-B6D9-AA8B37DE5818}"/>
              </a:ext>
            </a:extLst>
          </p:cNvPr>
          <p:cNvSpPr txBox="1"/>
          <p:nvPr/>
        </p:nvSpPr>
        <p:spPr>
          <a:xfrm>
            <a:off x="714983" y="151177"/>
            <a:ext cx="609924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GB" dirty="0"/>
          </a:p>
          <a:p>
            <a:r>
              <a:rPr lang="en-GB" dirty="0"/>
              <a:t>1300 recycled electric vehicle batteries used for biggest grid ...</a:t>
            </a:r>
          </a:p>
        </p:txBody>
      </p:sp>
      <p:pic>
        <p:nvPicPr>
          <p:cNvPr id="28674" name="Picture 2" descr="1300 recycled electric vehicle batteries used for biggest grid ...">
            <a:extLst>
              <a:ext uri="{FF2B5EF4-FFF2-40B4-BE49-F238E27FC236}">
                <a16:creationId xmlns:a16="http://schemas.microsoft.com/office/drawing/2014/main" id="{539C4165-75E6-72CA-F957-5ADE57A274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984" y="1195435"/>
            <a:ext cx="5381016" cy="3008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76" name="Picture 4" descr="Where could millions of EV batteries retire? Solar farms. | Grist">
            <a:extLst>
              <a:ext uri="{FF2B5EF4-FFF2-40B4-BE49-F238E27FC236}">
                <a16:creationId xmlns:a16="http://schemas.microsoft.com/office/drawing/2014/main" id="{B931FD08-9E06-89B4-A1E0-48CEC1B49B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5999" y="2926331"/>
            <a:ext cx="6005285" cy="3377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78" name="Picture 6" descr="Schematic of a residential community with second‐life battery ...">
            <a:extLst>
              <a:ext uri="{FF2B5EF4-FFF2-40B4-BE49-F238E27FC236}">
                <a16:creationId xmlns:a16="http://schemas.microsoft.com/office/drawing/2014/main" id="{F83876AF-156F-0891-5560-8A33BE7759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7924" y="151177"/>
            <a:ext cx="4931774" cy="2616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F6DA4D0-610E-FF5B-9881-92A5279B5D68}"/>
              </a:ext>
            </a:extLst>
          </p:cNvPr>
          <p:cNvSpPr txBox="1"/>
          <p:nvPr/>
        </p:nvSpPr>
        <p:spPr>
          <a:xfrm>
            <a:off x="714984" y="4462236"/>
            <a:ext cx="280643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https://</a:t>
            </a:r>
            <a:r>
              <a:rPr lang="en-GB" dirty="0" err="1"/>
              <a:t>il.boell.org</a:t>
            </a:r>
            <a:r>
              <a:rPr lang="en-GB" dirty="0"/>
              <a:t>/sites/default/files/2020-11/Using-Second-Life-Electric-Vehicle-Batteries-to-Store-Renewable-Energy-Rafael-Fleischman.pdf?utm_source=</a:t>
            </a:r>
            <a:r>
              <a:rPr lang="en-GB" dirty="0" err="1"/>
              <a:t>chatgpt.com</a:t>
            </a:r>
            <a:endParaRPr lang="en-GR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F8B614E-0D21-5552-5F0D-9268C130E11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50298" y="4174232"/>
            <a:ext cx="2445700" cy="2596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849584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01" name="Rectangle 33800">
            <a:extLst>
              <a:ext uri="{FF2B5EF4-FFF2-40B4-BE49-F238E27FC236}">
                <a16:creationId xmlns:a16="http://schemas.microsoft.com/office/drawing/2014/main" id="{A9F529C3-C941-49FD-8C67-82F134F64B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lumOff val="5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803" name="Rectangle 33802">
            <a:extLst>
              <a:ext uri="{FF2B5EF4-FFF2-40B4-BE49-F238E27FC236}">
                <a16:creationId xmlns:a16="http://schemas.microsoft.com/office/drawing/2014/main" id="{20586029-32A0-47E5-9AEC-AE3ABA6B94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3796" name="Picture 4" descr="What is habitat fragmentation? And what can we do about it?">
            <a:extLst>
              <a:ext uri="{FF2B5EF4-FFF2-40B4-BE49-F238E27FC236}">
                <a16:creationId xmlns:a16="http://schemas.microsoft.com/office/drawing/2014/main" id="{23059546-C325-6B97-E8E9-E92DD639FE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43467" y="1496428"/>
            <a:ext cx="5294716" cy="3865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3805" name="Straight Connector 33804">
            <a:extLst>
              <a:ext uri="{FF2B5EF4-FFF2-40B4-BE49-F238E27FC236}">
                <a16:creationId xmlns:a16="http://schemas.microsoft.com/office/drawing/2014/main" id="{8C730EAB-A532-4295-A302-FB4B90DB9F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79958" y="1143000"/>
            <a:ext cx="0" cy="4572000"/>
          </a:xfrm>
          <a:prstGeom prst="line">
            <a:avLst/>
          </a:prstGeom>
          <a:ln>
            <a:solidFill>
              <a:srgbClr val="4E4E4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3794" name="Picture 2" descr="Deforestation and Biodiversity Loss: A Crisis for Nature and ...">
            <a:extLst>
              <a:ext uri="{FF2B5EF4-FFF2-40B4-BE49-F238E27FC236}">
                <a16:creationId xmlns:a16="http://schemas.microsoft.com/office/drawing/2014/main" id="{30D90D93-1A14-E466-8F44-63E8158FEB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253817" y="781642"/>
            <a:ext cx="5294715" cy="5294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180D190-9236-79FC-586D-BD591AB3B351}"/>
              </a:ext>
            </a:extLst>
          </p:cNvPr>
          <p:cNvSpPr txBox="1"/>
          <p:nvPr/>
        </p:nvSpPr>
        <p:spPr>
          <a:xfrm>
            <a:off x="584044" y="795626"/>
            <a:ext cx="33009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Βιο</a:t>
            </a:r>
            <a:r>
              <a:rPr lang="en-US" dirty="0"/>
              <a:t>π</a:t>
            </a:r>
            <a:r>
              <a:rPr lang="en-US" dirty="0" err="1"/>
              <a:t>οικιλότητ</a:t>
            </a:r>
            <a:r>
              <a:rPr lang="en-US" dirty="0"/>
              <a:t>α </a:t>
            </a:r>
            <a:r>
              <a:rPr lang="en-US" dirty="0" err="1"/>
              <a:t>κ</a:t>
            </a:r>
            <a:r>
              <a:rPr lang="en-US" dirty="0"/>
              <a:t>α</a:t>
            </a:r>
            <a:r>
              <a:rPr lang="en-US" dirty="0" err="1"/>
              <a:t>ι</a:t>
            </a:r>
            <a:r>
              <a:rPr lang="en-US" dirty="0"/>
              <a:t> </a:t>
            </a:r>
            <a:r>
              <a:rPr lang="en-US" dirty="0" err="1"/>
              <a:t>Μετ</a:t>
            </a:r>
            <a:r>
              <a:rPr lang="en-US" dirty="0"/>
              <a:t>α</a:t>
            </a:r>
            <a:r>
              <a:rPr lang="en-US" dirty="0" err="1"/>
              <a:t>φορές</a:t>
            </a:r>
            <a:endParaRPr lang="en-GR" dirty="0"/>
          </a:p>
        </p:txBody>
      </p:sp>
    </p:spTree>
    <p:extLst>
      <p:ext uri="{BB962C8B-B14F-4D97-AF65-F5344CB8AC3E}">
        <p14:creationId xmlns:p14="http://schemas.microsoft.com/office/powerpoint/2010/main" val="25147361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Γιατί είναι σημαντικά;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dirty="0" err="1"/>
              <a:t>Προλ</a:t>
            </a:r>
            <a:r>
              <a:rPr dirty="0"/>
              <a:t>α</a:t>
            </a:r>
            <a:r>
              <a:rPr dirty="0" err="1"/>
              <a:t>μ</a:t>
            </a:r>
            <a:r>
              <a:rPr dirty="0"/>
              <a:t>β</a:t>
            </a:r>
            <a:r>
              <a:rPr dirty="0" err="1"/>
              <a:t>άνουν</a:t>
            </a:r>
            <a:r>
              <a:rPr dirty="0"/>
              <a:t> </a:t>
            </a:r>
            <a:r>
              <a:rPr dirty="0" err="1"/>
              <a:t>μη</a:t>
            </a:r>
            <a:r>
              <a:rPr dirty="0"/>
              <a:t> α</a:t>
            </a:r>
            <a:r>
              <a:rPr dirty="0" err="1"/>
              <a:t>ν</a:t>
            </a:r>
            <a:r>
              <a:rPr dirty="0"/>
              <a:t>α</a:t>
            </a:r>
            <a:r>
              <a:rPr dirty="0" err="1"/>
              <a:t>στρέψιμες</a:t>
            </a:r>
            <a:r>
              <a:rPr dirty="0"/>
              <a:t> α</a:t>
            </a:r>
            <a:r>
              <a:rPr dirty="0" err="1"/>
              <a:t>λλ</a:t>
            </a:r>
            <a:r>
              <a:rPr dirty="0"/>
              <a:t>α</a:t>
            </a:r>
            <a:r>
              <a:rPr dirty="0" err="1"/>
              <a:t>γές</a:t>
            </a:r>
            <a:r>
              <a:rPr dirty="0"/>
              <a:t> </a:t>
            </a:r>
            <a:r>
              <a:rPr dirty="0" err="1"/>
              <a:t>στο</a:t>
            </a:r>
            <a:r>
              <a:rPr dirty="0"/>
              <a:t> </a:t>
            </a:r>
            <a:r>
              <a:rPr dirty="0" err="1"/>
              <a:t>σύστημ</a:t>
            </a:r>
            <a:r>
              <a:rPr dirty="0"/>
              <a:t>α </a:t>
            </a:r>
            <a:r>
              <a:rPr dirty="0" err="1"/>
              <a:t>της</a:t>
            </a:r>
            <a:r>
              <a:rPr dirty="0"/>
              <a:t> </a:t>
            </a:r>
            <a:r>
              <a:rPr dirty="0" err="1"/>
              <a:t>Γης</a:t>
            </a:r>
            <a:r>
              <a:rPr dirty="0"/>
              <a:t>.</a:t>
            </a:r>
          </a:p>
          <a:p>
            <a:r>
              <a:rPr dirty="0" err="1"/>
              <a:t>Δι</a:t>
            </a:r>
            <a:r>
              <a:rPr dirty="0"/>
              <a:t>α</a:t>
            </a:r>
            <a:r>
              <a:rPr dirty="0" err="1"/>
              <a:t>σφ</a:t>
            </a:r>
            <a:r>
              <a:rPr dirty="0"/>
              <a:t>α</a:t>
            </a:r>
            <a:r>
              <a:rPr dirty="0" err="1"/>
              <a:t>λίζουν</a:t>
            </a:r>
            <a:r>
              <a:rPr dirty="0"/>
              <a:t> </a:t>
            </a:r>
            <a:r>
              <a:rPr dirty="0" err="1"/>
              <a:t>στ</a:t>
            </a:r>
            <a:r>
              <a:rPr dirty="0"/>
              <a:t>α</a:t>
            </a:r>
            <a:r>
              <a:rPr dirty="0" err="1"/>
              <a:t>θερότητ</a:t>
            </a:r>
            <a:r>
              <a:rPr dirty="0"/>
              <a:t>α </a:t>
            </a:r>
            <a:r>
              <a:rPr dirty="0" err="1"/>
              <a:t>γι</a:t>
            </a:r>
            <a:r>
              <a:rPr dirty="0"/>
              <a:t>α α</a:t>
            </a:r>
            <a:r>
              <a:rPr dirty="0" err="1"/>
              <a:t>νθρώ</a:t>
            </a:r>
            <a:r>
              <a:rPr dirty="0"/>
              <a:t>π</a:t>
            </a:r>
            <a:r>
              <a:rPr dirty="0" err="1"/>
              <a:t>ινες</a:t>
            </a:r>
            <a:r>
              <a:rPr dirty="0"/>
              <a:t> </a:t>
            </a:r>
            <a:r>
              <a:rPr dirty="0" err="1"/>
              <a:t>κοινωνίες</a:t>
            </a:r>
            <a:r>
              <a:rPr dirty="0"/>
              <a:t>.</a:t>
            </a:r>
          </a:p>
          <a:p>
            <a:r>
              <a:rPr dirty="0" err="1"/>
              <a:t>Κ</a:t>
            </a:r>
            <a:r>
              <a:rPr dirty="0"/>
              <a:t>α</a:t>
            </a:r>
            <a:r>
              <a:rPr dirty="0" err="1"/>
              <a:t>θοδηγούν</a:t>
            </a:r>
            <a:r>
              <a:rPr dirty="0"/>
              <a:t> π</a:t>
            </a:r>
            <a:r>
              <a:rPr dirty="0" err="1"/>
              <a:t>ολιτικές</a:t>
            </a:r>
            <a:r>
              <a:rPr dirty="0"/>
              <a:t> </a:t>
            </a:r>
            <a:r>
              <a:rPr dirty="0" err="1"/>
              <a:t>γι</a:t>
            </a:r>
            <a:r>
              <a:rPr dirty="0"/>
              <a:t>α β</a:t>
            </a:r>
            <a:r>
              <a:rPr dirty="0" err="1"/>
              <a:t>ιώσιμη</a:t>
            </a:r>
            <a:r>
              <a:rPr dirty="0"/>
              <a:t> α</a:t>
            </a:r>
            <a:r>
              <a:rPr dirty="0" err="1"/>
              <a:t>νά</a:t>
            </a:r>
            <a:r>
              <a:rPr dirty="0"/>
              <a:t>π</a:t>
            </a:r>
            <a:r>
              <a:rPr dirty="0" err="1"/>
              <a:t>τυξη</a:t>
            </a:r>
            <a:r>
              <a:rPr dirty="0"/>
              <a:t>.</a:t>
            </a:r>
          </a:p>
        </p:txBody>
      </p:sp>
      <p:pic>
        <p:nvPicPr>
          <p:cNvPr id="4" name="Picture 3">
            <a:hlinkClick r:id="rId2"/>
            <a:extLst>
              <a:ext uri="{FF2B5EF4-FFF2-40B4-BE49-F238E27FC236}">
                <a16:creationId xmlns:a16="http://schemas.microsoft.com/office/drawing/2014/main" id="{C6531175-DD87-0875-2C04-10E126F74B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0774" y="4491851"/>
            <a:ext cx="7772400" cy="115421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0EA5026-20D1-8E7B-B0BB-1704007C4213}"/>
              </a:ext>
            </a:extLst>
          </p:cNvPr>
          <p:cNvSpPr txBox="1"/>
          <p:nvPr/>
        </p:nvSpPr>
        <p:spPr>
          <a:xfrm>
            <a:off x="2703443" y="5726846"/>
            <a:ext cx="692757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Johan </a:t>
            </a:r>
            <a:r>
              <a:rPr lang="en-GB" dirty="0" err="1"/>
              <a:t>Rockström</a:t>
            </a:r>
            <a:r>
              <a:rPr lang="en-GB" dirty="0"/>
              <a:t>, Welcome to The Anthropocene, Open Online Course : Transforming Development: The Science and Practice of Resilience Thinking, 2018 </a:t>
            </a:r>
            <a:r>
              <a:rPr lang="en-GB" dirty="0">
                <a:hlinkClick r:id="rId4"/>
              </a:rPr>
              <a:t>@ MOOC</a:t>
            </a:r>
            <a:endParaRPr lang="en-GB" dirty="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BCED4D40-4B67-4331-AC48-79B82B4A47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F8D17C6-E9F0-272A-A0E6-D7647A1E84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881" y="417576"/>
            <a:ext cx="10909640" cy="969588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ctr"/>
            <a:r>
              <a:rPr lang="en-US" sz="41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Βιο</a:t>
            </a:r>
            <a:r>
              <a:rPr lang="en-US" sz="41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π</a:t>
            </a:r>
            <a:r>
              <a:rPr lang="en-US" sz="41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οικιλότητ</a:t>
            </a:r>
            <a:r>
              <a:rPr lang="en-US" sz="41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α </a:t>
            </a:r>
            <a:r>
              <a:rPr lang="en-US" sz="41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κ</a:t>
            </a:r>
            <a:r>
              <a:rPr lang="en-US" sz="41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α</a:t>
            </a:r>
            <a:r>
              <a:rPr lang="en-US" sz="41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ι</a:t>
            </a:r>
            <a:r>
              <a:rPr lang="en-US" sz="41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41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Μετ</a:t>
            </a:r>
            <a:r>
              <a:rPr lang="en-US" sz="41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α</a:t>
            </a:r>
            <a:r>
              <a:rPr lang="en-US" sz="41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φορές</a:t>
            </a:r>
            <a:r>
              <a:rPr lang="en-US" sz="41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: </a:t>
            </a:r>
            <a:r>
              <a:rPr lang="en-US" sz="41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Ε</a:t>
            </a:r>
            <a:r>
              <a:rPr lang="en-US" sz="41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π</a:t>
            </a:r>
            <a:r>
              <a:rPr lang="en-US" sz="41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ι</a:t>
            </a:r>
            <a:r>
              <a:rPr lang="en-US" sz="41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π</a:t>
            </a:r>
            <a:r>
              <a:rPr lang="en-US" sz="41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τώσεις</a:t>
            </a:r>
            <a:r>
              <a:rPr lang="en-US" sz="41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41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κ</a:t>
            </a:r>
            <a:r>
              <a:rPr lang="en-US" sz="41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α</a:t>
            </a:r>
            <a:r>
              <a:rPr lang="en-US" sz="41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ι</a:t>
            </a:r>
            <a:r>
              <a:rPr lang="en-US" sz="41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41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Λύσεις</a:t>
            </a:r>
            <a:endParaRPr lang="en-US" sz="41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1" name="sketch line">
            <a:extLst>
              <a:ext uri="{FF2B5EF4-FFF2-40B4-BE49-F238E27FC236}">
                <a16:creationId xmlns:a16="http://schemas.microsoft.com/office/drawing/2014/main" id="{670CEDEF-4F34-412E-84EE-329C1E936A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07702" y="1733454"/>
            <a:ext cx="4572000" cy="18288"/>
          </a:xfrm>
          <a:custGeom>
            <a:avLst/>
            <a:gdLst>
              <a:gd name="csX0" fmla="*/ 0 w 4572000"/>
              <a:gd name="csY0" fmla="*/ 0 h 18288"/>
              <a:gd name="csX1" fmla="*/ 515983 w 4572000"/>
              <a:gd name="csY1" fmla="*/ 0 h 18288"/>
              <a:gd name="csX2" fmla="*/ 1031966 w 4572000"/>
              <a:gd name="csY2" fmla="*/ 0 h 18288"/>
              <a:gd name="csX3" fmla="*/ 1639389 w 4572000"/>
              <a:gd name="csY3" fmla="*/ 0 h 18288"/>
              <a:gd name="csX4" fmla="*/ 2383971 w 4572000"/>
              <a:gd name="csY4" fmla="*/ 0 h 18288"/>
              <a:gd name="csX5" fmla="*/ 2945674 w 4572000"/>
              <a:gd name="csY5" fmla="*/ 0 h 18288"/>
              <a:gd name="csX6" fmla="*/ 3507377 w 4572000"/>
              <a:gd name="csY6" fmla="*/ 0 h 18288"/>
              <a:gd name="csX7" fmla="*/ 4572000 w 4572000"/>
              <a:gd name="csY7" fmla="*/ 0 h 18288"/>
              <a:gd name="csX8" fmla="*/ 4572000 w 4572000"/>
              <a:gd name="csY8" fmla="*/ 18288 h 18288"/>
              <a:gd name="csX9" fmla="*/ 3873137 w 4572000"/>
              <a:gd name="csY9" fmla="*/ 18288 h 18288"/>
              <a:gd name="csX10" fmla="*/ 3311434 w 4572000"/>
              <a:gd name="csY10" fmla="*/ 18288 h 18288"/>
              <a:gd name="csX11" fmla="*/ 2749731 w 4572000"/>
              <a:gd name="csY11" fmla="*/ 18288 h 18288"/>
              <a:gd name="csX12" fmla="*/ 2050869 w 4572000"/>
              <a:gd name="csY12" fmla="*/ 18288 h 18288"/>
              <a:gd name="csX13" fmla="*/ 1306286 w 4572000"/>
              <a:gd name="csY13" fmla="*/ 18288 h 18288"/>
              <a:gd name="csX14" fmla="*/ 790303 w 4572000"/>
              <a:gd name="csY14" fmla="*/ 18288 h 18288"/>
              <a:gd name="csX15" fmla="*/ 0 w 4572000"/>
              <a:gd name="csY15" fmla="*/ 18288 h 18288"/>
              <a:gd name="csX16" fmla="*/ 0 w 4572000"/>
              <a:gd name="csY16" fmla="*/ 0 h 1828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</a:cxnLst>
            <a:rect l="l" t="t" r="r" b="b"/>
            <a:pathLst>
              <a:path w="4572000" h="18288" fill="none" extrusionOk="0">
                <a:moveTo>
                  <a:pt x="0" y="0"/>
                </a:moveTo>
                <a:cubicBezTo>
                  <a:pt x="105156" y="-20963"/>
                  <a:pt x="340432" y="822"/>
                  <a:pt x="515983" y="0"/>
                </a:cubicBezTo>
                <a:cubicBezTo>
                  <a:pt x="691534" y="-822"/>
                  <a:pt x="850679" y="16479"/>
                  <a:pt x="1031966" y="0"/>
                </a:cubicBezTo>
                <a:cubicBezTo>
                  <a:pt x="1213253" y="-16479"/>
                  <a:pt x="1443646" y="-18730"/>
                  <a:pt x="1639389" y="0"/>
                </a:cubicBezTo>
                <a:cubicBezTo>
                  <a:pt x="1835132" y="18730"/>
                  <a:pt x="2159975" y="18531"/>
                  <a:pt x="2383971" y="0"/>
                </a:cubicBezTo>
                <a:cubicBezTo>
                  <a:pt x="2607967" y="-18531"/>
                  <a:pt x="2719096" y="-12030"/>
                  <a:pt x="2945674" y="0"/>
                </a:cubicBezTo>
                <a:cubicBezTo>
                  <a:pt x="3172252" y="12030"/>
                  <a:pt x="3269167" y="27666"/>
                  <a:pt x="3507377" y="0"/>
                </a:cubicBezTo>
                <a:cubicBezTo>
                  <a:pt x="3745587" y="-27666"/>
                  <a:pt x="4116741" y="18705"/>
                  <a:pt x="4572000" y="0"/>
                </a:cubicBezTo>
                <a:cubicBezTo>
                  <a:pt x="4572895" y="8974"/>
                  <a:pt x="4571454" y="9359"/>
                  <a:pt x="4572000" y="18288"/>
                </a:cubicBezTo>
                <a:cubicBezTo>
                  <a:pt x="4374698" y="3942"/>
                  <a:pt x="4098874" y="-11042"/>
                  <a:pt x="3873137" y="18288"/>
                </a:cubicBezTo>
                <a:cubicBezTo>
                  <a:pt x="3647400" y="47618"/>
                  <a:pt x="3517055" y="5421"/>
                  <a:pt x="3311434" y="18288"/>
                </a:cubicBezTo>
                <a:cubicBezTo>
                  <a:pt x="3105813" y="31155"/>
                  <a:pt x="3025168" y="17856"/>
                  <a:pt x="2749731" y="18288"/>
                </a:cubicBezTo>
                <a:cubicBezTo>
                  <a:pt x="2474294" y="18720"/>
                  <a:pt x="2291766" y="-14168"/>
                  <a:pt x="2050869" y="18288"/>
                </a:cubicBezTo>
                <a:cubicBezTo>
                  <a:pt x="1809972" y="50744"/>
                  <a:pt x="1540276" y="46798"/>
                  <a:pt x="1306286" y="18288"/>
                </a:cubicBezTo>
                <a:cubicBezTo>
                  <a:pt x="1072296" y="-10222"/>
                  <a:pt x="972445" y="19645"/>
                  <a:pt x="790303" y="18288"/>
                </a:cubicBezTo>
                <a:cubicBezTo>
                  <a:pt x="608161" y="16931"/>
                  <a:pt x="200981" y="8241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572000" h="18288" stroke="0" extrusionOk="0">
                <a:moveTo>
                  <a:pt x="0" y="0"/>
                </a:moveTo>
                <a:cubicBezTo>
                  <a:pt x="143285" y="-9565"/>
                  <a:pt x="327959" y="-11498"/>
                  <a:pt x="561703" y="0"/>
                </a:cubicBezTo>
                <a:cubicBezTo>
                  <a:pt x="795447" y="11498"/>
                  <a:pt x="838260" y="18255"/>
                  <a:pt x="1077686" y="0"/>
                </a:cubicBezTo>
                <a:cubicBezTo>
                  <a:pt x="1317112" y="-18255"/>
                  <a:pt x="1437472" y="23514"/>
                  <a:pt x="1639389" y="0"/>
                </a:cubicBezTo>
                <a:cubicBezTo>
                  <a:pt x="1841306" y="-23514"/>
                  <a:pt x="2037142" y="-12551"/>
                  <a:pt x="2292531" y="0"/>
                </a:cubicBezTo>
                <a:cubicBezTo>
                  <a:pt x="2547920" y="12551"/>
                  <a:pt x="2810436" y="-20352"/>
                  <a:pt x="2991394" y="0"/>
                </a:cubicBezTo>
                <a:cubicBezTo>
                  <a:pt x="3172352" y="20352"/>
                  <a:pt x="3530025" y="-13347"/>
                  <a:pt x="3735977" y="0"/>
                </a:cubicBezTo>
                <a:cubicBezTo>
                  <a:pt x="3941929" y="13347"/>
                  <a:pt x="4161497" y="34086"/>
                  <a:pt x="4572000" y="0"/>
                </a:cubicBezTo>
                <a:cubicBezTo>
                  <a:pt x="4571545" y="6162"/>
                  <a:pt x="4571903" y="11775"/>
                  <a:pt x="4572000" y="18288"/>
                </a:cubicBezTo>
                <a:cubicBezTo>
                  <a:pt x="4228040" y="36490"/>
                  <a:pt x="4199736" y="42557"/>
                  <a:pt x="3873137" y="18288"/>
                </a:cubicBezTo>
                <a:cubicBezTo>
                  <a:pt x="3546538" y="-5981"/>
                  <a:pt x="3472124" y="16809"/>
                  <a:pt x="3128554" y="18288"/>
                </a:cubicBezTo>
                <a:cubicBezTo>
                  <a:pt x="2784984" y="19767"/>
                  <a:pt x="2735896" y="-17781"/>
                  <a:pt x="2383971" y="18288"/>
                </a:cubicBezTo>
                <a:cubicBezTo>
                  <a:pt x="2032046" y="54357"/>
                  <a:pt x="2019324" y="2920"/>
                  <a:pt x="1867989" y="18288"/>
                </a:cubicBezTo>
                <a:cubicBezTo>
                  <a:pt x="1716654" y="33656"/>
                  <a:pt x="1418675" y="32575"/>
                  <a:pt x="1169126" y="18288"/>
                </a:cubicBezTo>
                <a:cubicBezTo>
                  <a:pt x="919577" y="4001"/>
                  <a:pt x="798537" y="16165"/>
                  <a:pt x="561703" y="18288"/>
                </a:cubicBezTo>
                <a:cubicBezTo>
                  <a:pt x="324869" y="20411"/>
                  <a:pt x="221395" y="-912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10BE9396-CA2B-F2F1-20E9-BC0A76A8A01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15499256"/>
              </p:ext>
            </p:extLst>
          </p:nvPr>
        </p:nvGraphicFramePr>
        <p:xfrm>
          <a:off x="320040" y="2845863"/>
          <a:ext cx="11548873" cy="3161574"/>
        </p:xfrm>
        <a:graphic>
          <a:graphicData uri="http://schemas.openxmlformats.org/drawingml/2006/table">
            <a:tbl>
              <a:tblPr>
                <a:solidFill>
                  <a:schemeClr val="accent1">
                    <a:lumMod val="20000"/>
                    <a:lumOff val="80000"/>
                  </a:schemeClr>
                </a:solidFill>
              </a:tblPr>
              <a:tblGrid>
                <a:gridCol w="2624476">
                  <a:extLst>
                    <a:ext uri="{9D8B030D-6E8A-4147-A177-3AD203B41FA5}">
                      <a16:colId xmlns:a16="http://schemas.microsoft.com/office/drawing/2014/main" val="239557055"/>
                    </a:ext>
                  </a:extLst>
                </a:gridCol>
                <a:gridCol w="4467148">
                  <a:extLst>
                    <a:ext uri="{9D8B030D-6E8A-4147-A177-3AD203B41FA5}">
                      <a16:colId xmlns:a16="http://schemas.microsoft.com/office/drawing/2014/main" val="3571608895"/>
                    </a:ext>
                  </a:extLst>
                </a:gridCol>
                <a:gridCol w="4457249">
                  <a:extLst>
                    <a:ext uri="{9D8B030D-6E8A-4147-A177-3AD203B41FA5}">
                      <a16:colId xmlns:a16="http://schemas.microsoft.com/office/drawing/2014/main" val="3904291057"/>
                    </a:ext>
                  </a:extLst>
                </a:gridCol>
              </a:tblGrid>
              <a:tr h="272986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l-GR" sz="1100" b="1" cap="none" spc="0">
                          <a:solidFill>
                            <a:schemeClr val="tx1"/>
                          </a:solidFill>
                        </a:rPr>
                        <a:t>Τίτλος</a:t>
                      </a:r>
                      <a:endParaRPr lang="el-GR" sz="1100" cap="none" spc="0">
                        <a:solidFill>
                          <a:schemeClr val="tx1"/>
                        </a:solidFill>
                      </a:endParaRPr>
                    </a:p>
                  </a:txBody>
                  <a:tcPr marL="29618" marR="29618" marT="14809" marB="63486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l-GR" sz="1100" b="1" cap="none" spc="0">
                          <a:solidFill>
                            <a:schemeClr val="tx1"/>
                          </a:solidFill>
                        </a:rPr>
                        <a:t>Περιεχόμενο / </a:t>
                      </a:r>
                      <a:r>
                        <a:rPr lang="en-GB" sz="1100" b="1" cap="none" spc="0">
                          <a:solidFill>
                            <a:schemeClr val="tx1"/>
                          </a:solidFill>
                        </a:rPr>
                        <a:t>Bullets</a:t>
                      </a:r>
                      <a:endParaRPr lang="en-GB" sz="1100" cap="none" spc="0">
                        <a:solidFill>
                          <a:schemeClr val="tx1"/>
                        </a:solidFill>
                      </a:endParaRPr>
                    </a:p>
                  </a:txBody>
                  <a:tcPr marL="29618" marR="29618" marT="14809" marB="63486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l-GR" sz="1100" b="1" cap="none" spc="0">
                          <a:solidFill>
                            <a:schemeClr val="tx1"/>
                          </a:solidFill>
                        </a:rPr>
                        <a:t>Λύσεις / Μέτρα</a:t>
                      </a:r>
                      <a:endParaRPr lang="el-GR" sz="1100" cap="none" spc="0">
                        <a:solidFill>
                          <a:schemeClr val="tx1"/>
                        </a:solidFill>
                      </a:endParaRPr>
                    </a:p>
                  </a:txBody>
                  <a:tcPr marL="29618" marR="29618" marT="14809" marB="63486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13987152"/>
                  </a:ext>
                </a:extLst>
              </a:tr>
              <a:tr h="442281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l-GR" sz="1100" cap="none" spc="0">
                          <a:solidFill>
                            <a:schemeClr val="tx1"/>
                          </a:solidFill>
                        </a:rPr>
                        <a:t>Βιοποικιλότητα και Μεταφορές</a:t>
                      </a:r>
                    </a:p>
                  </a:txBody>
                  <a:tcPr marL="29618" marR="29618" marT="14809" marB="63486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l-GR" sz="1100" cap="none" spc="0">
                          <a:solidFill>
                            <a:schemeClr val="tx1"/>
                          </a:solidFill>
                        </a:rPr>
                        <a:t>- Η βιοποικιλότητα επηρεάζεται από υποδομές και ανθρώπινες δραστηριότητες- Οι μεταφορές αποτελούν σημαντική πηγή πίεσης</a:t>
                      </a:r>
                    </a:p>
                  </a:txBody>
                  <a:tcPr marL="29618" marR="29618" marT="14809" marB="63486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l-GR" sz="1100" cap="none" spc="0">
                          <a:solidFill>
                            <a:schemeClr val="tx1"/>
                          </a:solidFill>
                        </a:rPr>
                        <a:t>- Προστασία φυσικών οικοσυστημάτων- Οικολογικοί διάδρομοι</a:t>
                      </a:r>
                    </a:p>
                  </a:txBody>
                  <a:tcPr marL="29618" marR="29618" marT="14809" marB="63486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84688190"/>
                  </a:ext>
                </a:extLst>
              </a:tr>
              <a:tr h="442281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l-GR" sz="1100" cap="none" spc="0">
                          <a:solidFill>
                            <a:schemeClr val="tx1"/>
                          </a:solidFill>
                        </a:rPr>
                        <a:t>Επιπτώσεις των μεταφορών</a:t>
                      </a:r>
                    </a:p>
                  </a:txBody>
                  <a:tcPr marL="29618" marR="29618" marT="14809" marB="63486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l-GR" sz="1100" cap="none" spc="0">
                          <a:solidFill>
                            <a:schemeClr val="tx1"/>
                          </a:solidFill>
                        </a:rPr>
                        <a:t>- Κατακερματισμός οικοτόπων- Ρύπανση αέρα, νερού και εδάφους- Θόρυβος και δονήσεις- Διαταραχή φυσικών κύκλων- Απώλεια ειδών</a:t>
                      </a:r>
                    </a:p>
                  </a:txBody>
                  <a:tcPr marL="29618" marR="29618" marT="14809" marB="63486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l-GR" sz="1100" cap="none" spc="0">
                          <a:solidFill>
                            <a:schemeClr val="tx1"/>
                          </a:solidFill>
                        </a:rPr>
                        <a:t>- Περιορισμός νέων δρόμων σε οικολογικά ευαίσθητες περιοχές- Δημόσια και κοινόχρηστα μέσα μεταφοράς</a:t>
                      </a:r>
                    </a:p>
                  </a:txBody>
                  <a:tcPr marL="29618" marR="29618" marT="14809" marB="63486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44712394"/>
                  </a:ext>
                </a:extLst>
              </a:tr>
              <a:tr h="611577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l-GR" sz="1100" cap="none" spc="0">
                          <a:solidFill>
                            <a:schemeClr val="tx1"/>
                          </a:solidFill>
                        </a:rPr>
                        <a:t>Στατιστικά &amp; δεδομένα</a:t>
                      </a:r>
                    </a:p>
                  </a:txBody>
                  <a:tcPr marL="29618" marR="29618" marT="14809" marB="63486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l-GR" sz="1100" cap="none" spc="0">
                          <a:solidFill>
                            <a:schemeClr val="tx1"/>
                          </a:solidFill>
                        </a:rPr>
                        <a:t>- Μεταφορές συνεισφέρουν μέτρια έως υψηλά στην πίεση της βιοποικιλότητας- Περιοχές κοντά σε δίκτυα δρόμων: μείωση πληθυσμών άγριας ζωής</a:t>
                      </a:r>
                    </a:p>
                  </a:txBody>
                  <a:tcPr marL="29618" marR="29618" marT="14809" marB="63486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l-GR" sz="1100" cap="none" spc="0">
                          <a:solidFill>
                            <a:schemeClr val="tx1"/>
                          </a:solidFill>
                        </a:rPr>
                        <a:t>- Παρακολούθηση και ποσοτικοποίηση επιπτώσεων- Σχεδιασμός βιώσιμης κινητικότητας</a:t>
                      </a:r>
                    </a:p>
                  </a:txBody>
                  <a:tcPr marL="29618" marR="29618" marT="14809" marB="63486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51444478"/>
                  </a:ext>
                </a:extLst>
              </a:tr>
              <a:tr h="780872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l-GR" sz="1100" cap="none" spc="0">
                          <a:solidFill>
                            <a:schemeClr val="tx1"/>
                          </a:solidFill>
                        </a:rPr>
                        <a:t>Μέτρα μείωσης επιπτώσεων</a:t>
                      </a:r>
                    </a:p>
                  </a:txBody>
                  <a:tcPr marL="29618" marR="29618" marT="14809" marB="63486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l-GR" sz="1100" cap="none" spc="0">
                          <a:solidFill>
                            <a:schemeClr val="tx1"/>
                          </a:solidFill>
                        </a:rPr>
                        <a:t>- Οικολογικοί διάδρομοι / περάσματα άγριας ζωής- Περιορισμός νέων δρόμων σε φυσικά οικοσυστήματα- Δημόσια και κοινόχρηστα μέσα μεταφοράς- Ηλεκτροκίνηση και καθαρές τεχνολογίες- Αστικό σχέδιο που περιορίζει μεγάλες υποδομές</a:t>
                      </a:r>
                    </a:p>
                  </a:txBody>
                  <a:tcPr marL="29618" marR="29618" marT="14809" marB="63486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l-GR" sz="1100" cap="none" spc="0">
                          <a:solidFill>
                            <a:schemeClr val="tx1"/>
                          </a:solidFill>
                        </a:rPr>
                        <a:t>- Προώθηση ηλεκτρικών οχημάτων και βιώσιμων καυσίμων- Ποδηλατόδρομοι και πεζοδρομημένες ζώνες- Πράσινες υποδομές εντός πόλης</a:t>
                      </a:r>
                    </a:p>
                  </a:txBody>
                  <a:tcPr marL="29618" marR="29618" marT="14809" marB="63486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10445253"/>
                  </a:ext>
                </a:extLst>
              </a:tr>
              <a:tr h="611577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l-GR" sz="1100" cap="none" spc="0">
                          <a:solidFill>
                            <a:schemeClr val="tx1"/>
                          </a:solidFill>
                        </a:rPr>
                        <a:t>Συμπέρασμα</a:t>
                      </a:r>
                    </a:p>
                  </a:txBody>
                  <a:tcPr marL="29618" marR="29618" marT="14809" marB="63486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l-GR" sz="1100" cap="none" spc="0">
                          <a:solidFill>
                            <a:schemeClr val="tx1"/>
                          </a:solidFill>
                        </a:rPr>
                        <a:t>- Μεταφορές: βασικός παράγοντας πίεσης στη βιοποικιλότητα- Βιώσιμες υποδομές μειώνουν την επίδραση- Διατήρηση βιοποικιλότητας = ανθεκτικότητα πλανήτη</a:t>
                      </a:r>
                    </a:p>
                  </a:txBody>
                  <a:tcPr marL="29618" marR="29618" marT="14809" marB="63486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l-GR" sz="1100" cap="none" spc="0">
                          <a:solidFill>
                            <a:schemeClr val="tx1"/>
                          </a:solidFill>
                        </a:rPr>
                        <a:t>- Σχεδιασμός πολυλειτουργικών βιώσιμων πόλεων- Συνδυασμός μέτρων για μείωση επιπτώσεων στις υποδομές και μετακινήσεις</a:t>
                      </a:r>
                    </a:p>
                  </a:txBody>
                  <a:tcPr marL="29618" marR="29618" marT="14809" marB="63486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9852639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7462888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hlinkClick r:id="rId2"/>
            <a:extLst>
              <a:ext uri="{FF2B5EF4-FFF2-40B4-BE49-F238E27FC236}">
                <a16:creationId xmlns:a16="http://schemas.microsoft.com/office/drawing/2014/main" id="{AC3CD189-5F4F-96D6-5AD3-2D12BAC293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1039" y="260291"/>
            <a:ext cx="5894962" cy="316871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16B40DB-04F2-3A66-08D0-88927BD492D6}"/>
              </a:ext>
            </a:extLst>
          </p:cNvPr>
          <p:cNvSpPr txBox="1"/>
          <p:nvPr/>
        </p:nvSpPr>
        <p:spPr>
          <a:xfrm>
            <a:off x="6297038" y="260291"/>
            <a:ext cx="5894962" cy="64633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/>
              <a:t>Ο κύκλος του άνθρακα περιγράφει την κυκλοφορία του άνθρακα μεταξύ ατμόσφαιρας, ωκεανών, εδάφους και </a:t>
            </a:r>
            <a:r>
              <a:rPr lang="el-GR" dirty="0" err="1"/>
              <a:t>βιοσφαίρας</a:t>
            </a:r>
            <a:r>
              <a:rPr lang="el-GR" dirty="0"/>
              <a:t>, μέσω φυσικών διαδικασιών όπως η φωτοσύνθεση, η αναπνοή, η απορρόφηση από τους ωκεανούς και η αποσύνθεση οργανικών υλικών.</a:t>
            </a:r>
          </a:p>
          <a:p>
            <a:endParaRPr lang="el-GR" dirty="0"/>
          </a:p>
          <a:p>
            <a:r>
              <a:rPr lang="el-GR" dirty="0"/>
              <a:t>Η ανθρώπινη δραστηριότητα (καύση ορυκτών καυσίμων, αποψίλωση δασών, εκπομπές </a:t>
            </a:r>
            <a:r>
              <a:rPr lang="en-GB" dirty="0"/>
              <a:t>CO₂) </a:t>
            </a:r>
            <a:r>
              <a:rPr lang="el-GR" dirty="0"/>
              <a:t>προσθέτει επιπλέον άνθρακα στην ατμόσφαιρα, διαταράσσοντας τον φυσικό κύκλο και προκαλώντας συσσώρευση </a:t>
            </a:r>
            <a:r>
              <a:rPr lang="en-GB" dirty="0"/>
              <a:t>CO₂ — </a:t>
            </a:r>
            <a:r>
              <a:rPr lang="el-GR" dirty="0"/>
              <a:t>αυτό συμβάλλει στην κλιματική αλλαγή και την υπέρβαση των πλανητικών ορίων.</a:t>
            </a:r>
          </a:p>
          <a:p>
            <a:endParaRPr lang="el-GR" dirty="0"/>
          </a:p>
          <a:p>
            <a:r>
              <a:rPr lang="el-GR" dirty="0"/>
              <a:t>Η διατάραξη του κύκλου άνθρακα υπενθυμίζει πως οι φυσικές διεργασίες που καθιστούν βιώσιμη τη ζωή στον πλανήτη δεν είναι ανεξάντλητες — διασύνδεση με το πλαίσιο των 9 </a:t>
            </a:r>
            <a:r>
              <a:rPr lang="en-GB" dirty="0"/>
              <a:t>Planetary Boundaries.</a:t>
            </a:r>
          </a:p>
          <a:p>
            <a:endParaRPr lang="en-GB" dirty="0"/>
          </a:p>
          <a:p>
            <a:r>
              <a:rPr lang="el-GR" dirty="0"/>
              <a:t>Επομένως, για να σεβόμαστε τα πλανητικά όρια, είναι κρίσιμο να μειώσουμε τις ανθρωπογενείς εκπομπές άνθρακα, να προστατεύσουμε τα οικοσυστήματα (δάση, ωκεανούς) που απορροφούν </a:t>
            </a:r>
            <a:r>
              <a:rPr lang="en-GB" dirty="0"/>
              <a:t>CO₂, </a:t>
            </a:r>
            <a:r>
              <a:rPr lang="el-GR" dirty="0"/>
              <a:t>και να προωθήσουμε βιώσιμες μορφές ενέργειας και χρήσης γης.</a:t>
            </a:r>
            <a:endParaRPr lang="en-GR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DA6B4B2-F5EB-056F-54AE-BEA7816D53C6}"/>
              </a:ext>
            </a:extLst>
          </p:cNvPr>
          <p:cNvSpPr txBox="1"/>
          <p:nvPr/>
        </p:nvSpPr>
        <p:spPr>
          <a:xfrm>
            <a:off x="1177047" y="5116749"/>
            <a:ext cx="334631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R" sz="4400" dirty="0">
                <a:solidFill>
                  <a:schemeClr val="bg1"/>
                </a:solidFill>
                <a:highlight>
                  <a:srgbClr val="000080"/>
                </a:highlight>
              </a:rPr>
              <a:t>DeCarbon ? </a:t>
            </a:r>
          </a:p>
        </p:txBody>
      </p:sp>
    </p:spTree>
    <p:extLst>
      <p:ext uri="{BB962C8B-B14F-4D97-AF65-F5344CB8AC3E}">
        <p14:creationId xmlns:p14="http://schemas.microsoft.com/office/powerpoint/2010/main" val="26710927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9B0B51F-2D23-31CF-A1B9-134A8F82DFED}"/>
              </a:ext>
            </a:extLst>
          </p:cNvPr>
          <p:cNvSpPr txBox="1"/>
          <p:nvPr/>
        </p:nvSpPr>
        <p:spPr>
          <a:xfrm>
            <a:off x="313198" y="5978532"/>
            <a:ext cx="57828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https://</a:t>
            </a:r>
            <a:r>
              <a:rPr lang="en-GB" dirty="0" err="1"/>
              <a:t>youtu.be</a:t>
            </a:r>
            <a:r>
              <a:rPr lang="en-GB" dirty="0"/>
              <a:t>/yhX89sNo-uw?si=KWGJS4Vx9ZaVBmv9</a:t>
            </a:r>
            <a:endParaRPr lang="en-GR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3E12CFF-ED83-F321-D174-B99D745DA2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3178" y="290899"/>
            <a:ext cx="10027595" cy="5687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603565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51F3D5-11E3-E6E6-0471-7C820294E5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olorful circle with text and a planet&#10;&#10;AI-generated content may be incorrect.">
            <a:extLst>
              <a:ext uri="{FF2B5EF4-FFF2-40B4-BE49-F238E27FC236}">
                <a16:creationId xmlns:a16="http://schemas.microsoft.com/office/drawing/2014/main" id="{6933F0C7-A0CF-66C6-1F46-C89DAB4425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5606" y="0"/>
            <a:ext cx="10340788" cy="6893859"/>
          </a:xfrm>
          <a:prstGeom prst="rect">
            <a:avLst/>
          </a:prstGeom>
        </p:spPr>
      </p:pic>
      <p:pic>
        <p:nvPicPr>
          <p:cNvPr id="2052" name="Picture 4" descr="Noir Et Blanc, Toile, Icône De L'avion. Icône De L'aéroport ...">
            <a:extLst>
              <a:ext uri="{FF2B5EF4-FFF2-40B4-BE49-F238E27FC236}">
                <a16:creationId xmlns:a16="http://schemas.microsoft.com/office/drawing/2014/main" id="{7ABAE0E4-E324-1BD9-D250-3AB72840B9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1517" y="5325035"/>
            <a:ext cx="1210235" cy="1210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Bateau De Croisière Isolé Sur Fond Noir, Une Vue De Face Du ...">
            <a:extLst>
              <a:ext uri="{FF2B5EF4-FFF2-40B4-BE49-F238E27FC236}">
                <a16:creationId xmlns:a16="http://schemas.microsoft.com/office/drawing/2014/main" id="{ABDF0A8E-3C83-8817-CA26-44C043BA4D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81954" y="3816261"/>
            <a:ext cx="1629797" cy="1629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1DCF988-7962-1A3A-452F-06160B08444A}"/>
              </a:ext>
            </a:extLst>
          </p:cNvPr>
          <p:cNvSpPr txBox="1"/>
          <p:nvPr/>
        </p:nvSpPr>
        <p:spPr>
          <a:xfrm>
            <a:off x="4491316" y="3446929"/>
            <a:ext cx="36038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R" dirty="0">
                <a:solidFill>
                  <a:schemeClr val="bg1"/>
                </a:solidFill>
                <a:highlight>
                  <a:srgbClr val="000000"/>
                </a:highlight>
              </a:rPr>
              <a:t>Nicolas REMY, </a:t>
            </a:r>
            <a:r>
              <a:rPr lang="el-GR" dirty="0">
                <a:solidFill>
                  <a:schemeClr val="bg1"/>
                </a:solidFill>
                <a:highlight>
                  <a:srgbClr val="000000"/>
                </a:highlight>
              </a:rPr>
              <a:t>Τ</a:t>
            </a:r>
            <a:r>
              <a:rPr lang="fr-FR" dirty="0">
                <a:solidFill>
                  <a:schemeClr val="bg1"/>
                </a:solidFill>
                <a:highlight>
                  <a:srgbClr val="000000"/>
                </a:highlight>
              </a:rPr>
              <a:t>.A.M. </a:t>
            </a:r>
            <a:r>
              <a:rPr lang="el-GR" dirty="0">
                <a:solidFill>
                  <a:schemeClr val="bg1"/>
                </a:solidFill>
                <a:highlight>
                  <a:srgbClr val="000000"/>
                </a:highlight>
              </a:rPr>
              <a:t>ΠΘ</a:t>
            </a:r>
            <a:endParaRPr lang="en-GR" dirty="0">
              <a:solidFill>
                <a:schemeClr val="bg1"/>
              </a:solidFill>
              <a:highlight>
                <a:srgbClr val="000000"/>
              </a:highlight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CF030D9-3741-E706-B196-5E9702E78085}"/>
              </a:ext>
            </a:extLst>
          </p:cNvPr>
          <p:cNvSpPr/>
          <p:nvPr/>
        </p:nvSpPr>
        <p:spPr>
          <a:xfrm>
            <a:off x="1420238" y="1867711"/>
            <a:ext cx="7198468" cy="369332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R"/>
          </a:p>
        </p:txBody>
      </p:sp>
    </p:spTree>
    <p:extLst>
      <p:ext uri="{BB962C8B-B14F-4D97-AF65-F5344CB8AC3E}">
        <p14:creationId xmlns:p14="http://schemas.microsoft.com/office/powerpoint/2010/main" val="21313257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dirty="0" err="1"/>
              <a:t>Τ</a:t>
            </a:r>
            <a:r>
              <a:rPr dirty="0"/>
              <a:t>α 9 </a:t>
            </a:r>
            <a:r>
              <a:rPr dirty="0" err="1"/>
              <a:t>Πλ</a:t>
            </a:r>
            <a:r>
              <a:rPr dirty="0"/>
              <a:t>α</a:t>
            </a:r>
            <a:r>
              <a:rPr dirty="0" err="1"/>
              <a:t>νητικά</a:t>
            </a:r>
            <a:r>
              <a:rPr dirty="0"/>
              <a:t> </a:t>
            </a:r>
            <a:r>
              <a:rPr dirty="0" err="1"/>
              <a:t>Όρι</a:t>
            </a:r>
            <a:r>
              <a:rPr dirty="0"/>
              <a:t>α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6019800" cy="487101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dirty="0"/>
              <a:t>1</a:t>
            </a:r>
            <a:r>
              <a:rPr lang="en-GR" dirty="0"/>
              <a:t>. </a:t>
            </a:r>
            <a:r>
              <a:rPr dirty="0" err="1"/>
              <a:t>Κλιμ</a:t>
            </a:r>
            <a:r>
              <a:rPr dirty="0"/>
              <a:t>α</a:t>
            </a:r>
            <a:r>
              <a:rPr dirty="0" err="1"/>
              <a:t>τική</a:t>
            </a:r>
            <a:r>
              <a:rPr dirty="0"/>
              <a:t> </a:t>
            </a:r>
            <a:r>
              <a:rPr dirty="0" err="1"/>
              <a:t>Αλλ</a:t>
            </a:r>
            <a:r>
              <a:rPr dirty="0"/>
              <a:t>α</a:t>
            </a:r>
            <a:r>
              <a:rPr dirty="0" err="1"/>
              <a:t>γή</a:t>
            </a:r>
            <a:endParaRPr dirty="0"/>
          </a:p>
          <a:p>
            <a:pPr marL="0" indent="0">
              <a:buNone/>
            </a:pPr>
            <a:r>
              <a:rPr dirty="0"/>
              <a:t>2. </a:t>
            </a:r>
            <a:r>
              <a:rPr dirty="0" err="1"/>
              <a:t>Α</a:t>
            </a:r>
            <a:r>
              <a:rPr dirty="0"/>
              <a:t>π</a:t>
            </a:r>
            <a:r>
              <a:rPr dirty="0" err="1"/>
              <a:t>ώλει</a:t>
            </a:r>
            <a:r>
              <a:rPr dirty="0"/>
              <a:t>α </a:t>
            </a:r>
            <a:r>
              <a:rPr dirty="0" err="1"/>
              <a:t>Βιο</a:t>
            </a:r>
            <a:r>
              <a:rPr dirty="0"/>
              <a:t>π</a:t>
            </a:r>
            <a:r>
              <a:rPr dirty="0" err="1"/>
              <a:t>οικιλότητ</a:t>
            </a:r>
            <a:r>
              <a:rPr dirty="0"/>
              <a:t>α</a:t>
            </a:r>
            <a:r>
              <a:rPr dirty="0" err="1"/>
              <a:t>ς</a:t>
            </a:r>
            <a:endParaRPr dirty="0"/>
          </a:p>
          <a:p>
            <a:pPr marL="0" indent="0">
              <a:buNone/>
            </a:pPr>
            <a:r>
              <a:rPr dirty="0"/>
              <a:t>3. </a:t>
            </a:r>
            <a:r>
              <a:rPr dirty="0" err="1"/>
              <a:t>Αλλ</a:t>
            </a:r>
            <a:r>
              <a:rPr dirty="0"/>
              <a:t>α</a:t>
            </a:r>
            <a:r>
              <a:rPr dirty="0" err="1"/>
              <a:t>γές</a:t>
            </a:r>
            <a:r>
              <a:rPr dirty="0"/>
              <a:t> </a:t>
            </a:r>
            <a:r>
              <a:rPr dirty="0" err="1"/>
              <a:t>στη</a:t>
            </a:r>
            <a:r>
              <a:rPr dirty="0"/>
              <a:t> </a:t>
            </a:r>
            <a:r>
              <a:rPr dirty="0" err="1"/>
              <a:t>Χρήση</a:t>
            </a:r>
            <a:r>
              <a:rPr dirty="0"/>
              <a:t> </a:t>
            </a:r>
            <a:r>
              <a:rPr dirty="0" err="1"/>
              <a:t>Γης</a:t>
            </a:r>
            <a:endParaRPr dirty="0"/>
          </a:p>
          <a:p>
            <a:pPr marL="0" indent="0">
              <a:buNone/>
            </a:pPr>
            <a:r>
              <a:rPr dirty="0"/>
              <a:t>4. </a:t>
            </a:r>
            <a:r>
              <a:rPr dirty="0" err="1"/>
              <a:t>Δι</a:t>
            </a:r>
            <a:r>
              <a:rPr dirty="0"/>
              <a:t>α</a:t>
            </a:r>
            <a:r>
              <a:rPr dirty="0" err="1"/>
              <a:t>τ</a:t>
            </a:r>
            <a:r>
              <a:rPr dirty="0"/>
              <a:t>α</a:t>
            </a:r>
            <a:r>
              <a:rPr dirty="0" err="1"/>
              <a:t>ρ</a:t>
            </a:r>
            <a:r>
              <a:rPr dirty="0"/>
              <a:t>α</a:t>
            </a:r>
            <a:r>
              <a:rPr dirty="0" err="1"/>
              <a:t>χή</a:t>
            </a:r>
            <a:r>
              <a:rPr dirty="0"/>
              <a:t> </a:t>
            </a:r>
            <a:r>
              <a:rPr dirty="0" err="1"/>
              <a:t>Κύκλου</a:t>
            </a:r>
            <a:r>
              <a:rPr dirty="0"/>
              <a:t> </a:t>
            </a:r>
            <a:r>
              <a:rPr dirty="0" err="1"/>
              <a:t>Αζώτου</a:t>
            </a:r>
            <a:endParaRPr dirty="0"/>
          </a:p>
          <a:p>
            <a:pPr marL="0" indent="0">
              <a:buNone/>
            </a:pPr>
            <a:r>
              <a:rPr dirty="0"/>
              <a:t>5. </a:t>
            </a:r>
            <a:r>
              <a:rPr dirty="0" err="1"/>
              <a:t>Δι</a:t>
            </a:r>
            <a:r>
              <a:rPr dirty="0"/>
              <a:t>α</a:t>
            </a:r>
            <a:r>
              <a:rPr dirty="0" err="1"/>
              <a:t>τ</a:t>
            </a:r>
            <a:r>
              <a:rPr dirty="0"/>
              <a:t>α</a:t>
            </a:r>
            <a:r>
              <a:rPr dirty="0" err="1"/>
              <a:t>ρ</a:t>
            </a:r>
            <a:r>
              <a:rPr dirty="0"/>
              <a:t>α</a:t>
            </a:r>
            <a:r>
              <a:rPr dirty="0" err="1"/>
              <a:t>χή</a:t>
            </a:r>
            <a:r>
              <a:rPr dirty="0"/>
              <a:t> </a:t>
            </a:r>
            <a:r>
              <a:rPr dirty="0" err="1"/>
              <a:t>Κύκλου</a:t>
            </a:r>
            <a:r>
              <a:rPr dirty="0"/>
              <a:t> </a:t>
            </a:r>
            <a:r>
              <a:rPr dirty="0" err="1"/>
              <a:t>Φώσφορου</a:t>
            </a:r>
            <a:endParaRPr dirty="0"/>
          </a:p>
          <a:p>
            <a:pPr marL="0" indent="0">
              <a:buNone/>
            </a:pPr>
            <a:r>
              <a:rPr dirty="0"/>
              <a:t>6. </a:t>
            </a:r>
            <a:r>
              <a:rPr dirty="0" err="1"/>
              <a:t>Οξίνιση</a:t>
            </a:r>
            <a:r>
              <a:rPr dirty="0"/>
              <a:t> </a:t>
            </a:r>
            <a:r>
              <a:rPr dirty="0" err="1"/>
              <a:t>Ωκε</a:t>
            </a:r>
            <a:r>
              <a:rPr dirty="0"/>
              <a:t>α</a:t>
            </a:r>
            <a:r>
              <a:rPr dirty="0" err="1"/>
              <a:t>νών</a:t>
            </a:r>
            <a:endParaRPr dirty="0"/>
          </a:p>
          <a:p>
            <a:pPr marL="0" indent="0">
              <a:buNone/>
            </a:pPr>
            <a:r>
              <a:rPr dirty="0"/>
              <a:t>7. </a:t>
            </a:r>
            <a:r>
              <a:rPr dirty="0" err="1"/>
              <a:t>Τρύ</a:t>
            </a:r>
            <a:r>
              <a:rPr dirty="0"/>
              <a:t>πα </a:t>
            </a:r>
            <a:r>
              <a:rPr dirty="0" err="1"/>
              <a:t>του</a:t>
            </a:r>
            <a:r>
              <a:rPr dirty="0"/>
              <a:t> </a:t>
            </a:r>
            <a:r>
              <a:rPr dirty="0" err="1"/>
              <a:t>Όζοντος</a:t>
            </a:r>
            <a:endParaRPr dirty="0"/>
          </a:p>
          <a:p>
            <a:pPr marL="0" indent="0">
              <a:buNone/>
            </a:pPr>
            <a:r>
              <a:rPr dirty="0"/>
              <a:t>8. </a:t>
            </a:r>
            <a:r>
              <a:rPr dirty="0" err="1"/>
              <a:t>Ατμοσφ</a:t>
            </a:r>
            <a:r>
              <a:rPr dirty="0"/>
              <a:t>α</a:t>
            </a:r>
            <a:r>
              <a:rPr dirty="0" err="1"/>
              <a:t>ιρικά</a:t>
            </a:r>
            <a:r>
              <a:rPr dirty="0"/>
              <a:t> </a:t>
            </a:r>
            <a:r>
              <a:rPr dirty="0" err="1"/>
              <a:t>Αερολύμ</a:t>
            </a:r>
            <a:r>
              <a:rPr dirty="0"/>
              <a:t>α</a:t>
            </a:r>
            <a:r>
              <a:rPr dirty="0" err="1"/>
              <a:t>τ</a:t>
            </a:r>
            <a:r>
              <a:rPr dirty="0"/>
              <a:t>α</a:t>
            </a:r>
          </a:p>
          <a:p>
            <a:pPr marL="0" indent="0">
              <a:buNone/>
            </a:pPr>
            <a:r>
              <a:rPr dirty="0"/>
              <a:t>9. </a:t>
            </a:r>
            <a:r>
              <a:rPr dirty="0" err="1"/>
              <a:t>Νέες</a:t>
            </a:r>
            <a:r>
              <a:rPr dirty="0"/>
              <a:t> </a:t>
            </a:r>
            <a:r>
              <a:rPr dirty="0" err="1"/>
              <a:t>Ουσίες</a:t>
            </a:r>
            <a:r>
              <a:rPr dirty="0"/>
              <a:t> &amp; </a:t>
            </a:r>
            <a:r>
              <a:rPr dirty="0" err="1"/>
              <a:t>Χημική</a:t>
            </a:r>
            <a:r>
              <a:rPr dirty="0"/>
              <a:t> </a:t>
            </a:r>
            <a:r>
              <a:rPr dirty="0" err="1"/>
              <a:t>Ρύ</a:t>
            </a:r>
            <a:r>
              <a:rPr dirty="0"/>
              <a:t>πα</a:t>
            </a:r>
            <a:r>
              <a:rPr dirty="0" err="1"/>
              <a:t>νση</a:t>
            </a:r>
            <a:endParaRPr dirty="0"/>
          </a:p>
        </p:txBody>
      </p:sp>
      <p:pic>
        <p:nvPicPr>
          <p:cNvPr id="5" name="Picture 4" descr="A diagram of different colored circles&#10;&#10;AI-generated content may be incorrect.">
            <a:extLst>
              <a:ext uri="{FF2B5EF4-FFF2-40B4-BE49-F238E27FC236}">
                <a16:creationId xmlns:a16="http://schemas.microsoft.com/office/drawing/2014/main" id="{7EDB7308-210F-49B9-6375-A0B448AAED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90753" y="0"/>
            <a:ext cx="6040957" cy="6492875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over of a book&#10;&#10;AI-generated content may be incorrect.">
            <a:hlinkClick r:id="rId2"/>
            <a:extLst>
              <a:ext uri="{FF2B5EF4-FFF2-40B4-BE49-F238E27FC236}">
                <a16:creationId xmlns:a16="http://schemas.microsoft.com/office/drawing/2014/main" id="{406EDBBF-9E53-1F21-6199-E61785BB04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62330" y="0"/>
            <a:ext cx="486733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99BD61A-9AB3-8CC4-B9D1-ABCF72DDAAA1}"/>
              </a:ext>
            </a:extLst>
          </p:cNvPr>
          <p:cNvSpPr txBox="1"/>
          <p:nvPr/>
        </p:nvSpPr>
        <p:spPr>
          <a:xfrm>
            <a:off x="8823634" y="5540188"/>
            <a:ext cx="298288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hlinkClick r:id="rId2"/>
              </a:rPr>
              <a:t>https://</a:t>
            </a:r>
            <a:r>
              <a:rPr lang="en-GB" dirty="0" err="1">
                <a:hlinkClick r:id="rId2"/>
              </a:rPr>
              <a:t>publications.pik-potsdam.de</a:t>
            </a:r>
            <a:r>
              <a:rPr lang="en-GB" dirty="0">
                <a:hlinkClick r:id="rId2"/>
              </a:rPr>
              <a:t>/rest/items/item_32589_5/component/file_33151/content</a:t>
            </a:r>
            <a:endParaRPr lang="en-GR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EF11DF2-593A-156F-9DF2-438DD41319D2}"/>
              </a:ext>
            </a:extLst>
          </p:cNvPr>
          <p:cNvSpPr txBox="1"/>
          <p:nvPr/>
        </p:nvSpPr>
        <p:spPr>
          <a:xfrm>
            <a:off x="0" y="5657671"/>
            <a:ext cx="336836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https://</a:t>
            </a:r>
            <a:r>
              <a:rPr lang="en-GB" dirty="0" err="1"/>
              <a:t>publications.pik-potsdam.de</a:t>
            </a:r>
            <a:r>
              <a:rPr lang="en-GB" dirty="0"/>
              <a:t>/</a:t>
            </a:r>
            <a:r>
              <a:rPr lang="en-GB" dirty="0" err="1"/>
              <a:t>pubman</a:t>
            </a:r>
            <a:r>
              <a:rPr lang="en-GB" dirty="0"/>
              <a:t>/faces/</a:t>
            </a:r>
            <a:r>
              <a:rPr lang="en-GB" dirty="0" err="1"/>
              <a:t>ViewItemOverviewPage.jsp?itemId</a:t>
            </a:r>
            <a:r>
              <a:rPr lang="en-GB" dirty="0"/>
              <a:t>=item_32589</a:t>
            </a:r>
            <a:endParaRPr lang="en-GR" dirty="0"/>
          </a:p>
        </p:txBody>
      </p:sp>
    </p:spTree>
    <p:extLst>
      <p:ext uri="{BB962C8B-B14F-4D97-AF65-F5344CB8AC3E}">
        <p14:creationId xmlns:p14="http://schemas.microsoft.com/office/powerpoint/2010/main" val="26836891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age of a book&#10;&#10;AI-generated content may be incorrect.">
            <a:extLst>
              <a:ext uri="{FF2B5EF4-FFF2-40B4-BE49-F238E27FC236}">
                <a16:creationId xmlns:a16="http://schemas.microsoft.com/office/drawing/2014/main" id="{256F8DDE-6767-5378-A4C5-7EDD708A61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77760" y="152400"/>
            <a:ext cx="5270500" cy="670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137665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hart of a number of biochemical processes&#10;&#10;AI-generated content may be incorrect.">
            <a:extLst>
              <a:ext uri="{FF2B5EF4-FFF2-40B4-BE49-F238E27FC236}">
                <a16:creationId xmlns:a16="http://schemas.microsoft.com/office/drawing/2014/main" id="{8CC2EA99-C143-48DB-03B5-54A26301BF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84143" y="144162"/>
            <a:ext cx="5939491" cy="6569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629168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EBB66A2C-AF7D-47E7-0949-9FFBA36EAAAA}"/>
              </a:ext>
            </a:extLst>
          </p:cNvPr>
          <p:cNvSpPr txBox="1"/>
          <p:nvPr/>
        </p:nvSpPr>
        <p:spPr>
          <a:xfrm>
            <a:off x="914401" y="1282890"/>
            <a:ext cx="1034500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Professor Johan </a:t>
            </a:r>
            <a:r>
              <a:rPr lang="en-GB" dirty="0" err="1"/>
              <a:t>Rockström</a:t>
            </a:r>
            <a:r>
              <a:rPr lang="en-GB" dirty="0"/>
              <a:t> reviews the </a:t>
            </a:r>
            <a:r>
              <a:rPr lang="en-GB" dirty="0">
                <a:hlinkClick r:id="rId2"/>
              </a:rPr>
              <a:t>Planetary Boundaries framework</a:t>
            </a:r>
            <a:r>
              <a:rPr lang="en-GB" dirty="0"/>
              <a:t>, exploring its scientific verification over a decade. The presentation uses IPCC assessments and climate models to illustrate the framework's relevance. This lecture highlights key scientific advancements supporting the framework's core tenets.</a:t>
            </a:r>
            <a:endParaRPr lang="en-GR" dirty="0"/>
          </a:p>
        </p:txBody>
      </p:sp>
      <p:pic>
        <p:nvPicPr>
          <p:cNvPr id="8" name="Picture 7">
            <a:hlinkClick r:id="rId3"/>
            <a:extLst>
              <a:ext uri="{FF2B5EF4-FFF2-40B4-BE49-F238E27FC236}">
                <a16:creationId xmlns:a16="http://schemas.microsoft.com/office/drawing/2014/main" id="{3340AA01-4E31-639A-DB25-F53F388347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09800" y="2854712"/>
            <a:ext cx="7772400" cy="1148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47919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hart of a health hazard&#10;&#10;AI-generated content may be incorrect.">
            <a:extLst>
              <a:ext uri="{FF2B5EF4-FFF2-40B4-BE49-F238E27FC236}">
                <a16:creationId xmlns:a16="http://schemas.microsoft.com/office/drawing/2014/main" id="{C6218A9D-5296-4FCD-22D5-E40AE3A3EE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1358" y="229109"/>
            <a:ext cx="6048789" cy="6549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122903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5096</TotalTime>
  <Words>2008</Words>
  <Application>Microsoft Macintosh PowerPoint</Application>
  <PresentationFormat>Widescreen</PresentationFormat>
  <Paragraphs>245</Paragraphs>
  <Slides>33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7" baseType="lpstr">
      <vt:lpstr>Aptos</vt:lpstr>
      <vt:lpstr>Aptos Display</vt:lpstr>
      <vt:lpstr>Arial</vt:lpstr>
      <vt:lpstr>Office Theme</vt:lpstr>
      <vt:lpstr>PowerPoint Presentation</vt:lpstr>
      <vt:lpstr>Τι είναι τα Πλανητικά Όρια;</vt:lpstr>
      <vt:lpstr>Γιατί είναι σημαντικά;</vt:lpstr>
      <vt:lpstr>Τα 9 Πλανητικά Όρια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Μεταφορές vs Πλανητικά Όρια ; </vt:lpstr>
      <vt:lpstr>PowerPoint Presentation</vt:lpstr>
      <vt:lpstr>PowerPoint Presentation</vt:lpstr>
      <vt:lpstr>PowerPoint Presentation</vt:lpstr>
      <vt:lpstr>PowerPoint Presentation</vt:lpstr>
      <vt:lpstr>εργαλεία για τη μετάβαση σε βιώσιμες μεταφορές: </vt:lpstr>
      <vt:lpstr>Αξιολόγηση Περιβαλλοντικών Επιπτώσεων και Όρια του Πλανήτη στις Μεταφορές</vt:lpstr>
      <vt:lpstr>PowerPoint Presentation</vt:lpstr>
      <vt:lpstr>Αξιολόγηση Περιβαλλοντικών Επιπτώσεων και Όρια του Πλανήτη στις Μεταφορές</vt:lpstr>
      <vt:lpstr>Αξιολόγηση Περιβαλλοντικών Επιπτώσεων και Όρια του Πλανήτη στις Μεταφορές</vt:lpstr>
      <vt:lpstr>Αξιολόγηση Περιβαλλοντικών Επιπτώσεων και Όρια του Πλανήτη στις Μεταφορές</vt:lpstr>
      <vt:lpstr>Αξιολόγηση Περιβαλλοντικών Επιπτώσεων και Όρια του Πλανήτη στις Μεταφορές</vt:lpstr>
      <vt:lpstr>Αξιολόγηση Περιβαλλοντικών Επιπτώσεων και Όρια του Πλανήτη στις Μεταφορές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Βιοποικιλότητα και Μεταφορές: Επιπτώσεις και Λύσεις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REMY NICOLAS-MICHEL-PHILIPPE</dc:creator>
  <cp:lastModifiedBy>REMY NICOLAS-MICHEL-PHILIPPE</cp:lastModifiedBy>
  <cp:revision>5</cp:revision>
  <cp:lastPrinted>2025-12-10T11:27:54Z</cp:lastPrinted>
  <dcterms:created xsi:type="dcterms:W3CDTF">2025-12-07T07:15:22Z</dcterms:created>
  <dcterms:modified xsi:type="dcterms:W3CDTF">2025-12-10T20:11:59Z</dcterms:modified>
</cp:coreProperties>
</file>