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7"/>
  </p:notes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91" r:id="rId45"/>
    <p:sldId id="300" r:id="rId46"/>
    <p:sldId id="301" r:id="rId47"/>
    <p:sldId id="302" r:id="rId48"/>
    <p:sldId id="303" r:id="rId49"/>
    <p:sldId id="305" r:id="rId50"/>
    <p:sldId id="306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4C02D-EB69-4EDC-A6D5-0F397B7F41DD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25F8E-1601-4D7C-AC0E-443FF03A188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483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>
                <a:gd name="T0" fmla="*/ 1523 w 3699"/>
                <a:gd name="T1" fmla="*/ 2611 h 2613"/>
                <a:gd name="T2" fmla="*/ 3698 w 3699"/>
                <a:gd name="T3" fmla="*/ 2612 h 2613"/>
                <a:gd name="T4" fmla="*/ 3698 w 3699"/>
                <a:gd name="T5" fmla="*/ 2228 h 2613"/>
                <a:gd name="T6" fmla="*/ 0 w 3699"/>
                <a:gd name="T7" fmla="*/ 0 h 2613"/>
                <a:gd name="T8" fmla="*/ 160 w 3699"/>
                <a:gd name="T9" fmla="*/ 118 h 2613"/>
                <a:gd name="T10" fmla="*/ 292 w 3699"/>
                <a:gd name="T11" fmla="*/ 219 h 2613"/>
                <a:gd name="T12" fmla="*/ 441 w 3699"/>
                <a:gd name="T13" fmla="*/ 347 h 2613"/>
                <a:gd name="T14" fmla="*/ 585 w 3699"/>
                <a:gd name="T15" fmla="*/ 482 h 2613"/>
                <a:gd name="T16" fmla="*/ 796 w 3699"/>
                <a:gd name="T17" fmla="*/ 711 h 2613"/>
                <a:gd name="T18" fmla="*/ 983 w 3699"/>
                <a:gd name="T19" fmla="*/ 955 h 2613"/>
                <a:gd name="T20" fmla="*/ 1119 w 3699"/>
                <a:gd name="T21" fmla="*/ 1168 h 2613"/>
                <a:gd name="T22" fmla="*/ 1238 w 3699"/>
                <a:gd name="T23" fmla="*/ 1388 h 2613"/>
                <a:gd name="T24" fmla="*/ 1331 w 3699"/>
                <a:gd name="T25" fmla="*/ 1608 h 2613"/>
                <a:gd name="T26" fmla="*/ 1400 w 3699"/>
                <a:gd name="T27" fmla="*/ 1809 h 2613"/>
                <a:gd name="T28" fmla="*/ 1447 w 3699"/>
                <a:gd name="T29" fmla="*/ 1979 h 2613"/>
                <a:gd name="T30" fmla="*/ 1490 w 3699"/>
                <a:gd name="T31" fmla="*/ 2190 h 2613"/>
                <a:gd name="T32" fmla="*/ 1511 w 3699"/>
                <a:gd name="T33" fmla="*/ 2374 h 2613"/>
                <a:gd name="T34" fmla="*/ 1523 w 3699"/>
                <a:gd name="T35" fmla="*/ 2611 h 2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07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>
                <a:solidFill>
                  <a:srgbClr val="FFCC66"/>
                </a:solidFill>
              </a:defRPr>
            </a:lvl1pPr>
          </a:lstStyle>
          <a:p>
            <a:pPr lvl="0"/>
            <a:r>
              <a:rPr lang="el-GR" altLang="el-GR" noProof="0"/>
              <a:t>Στυλ κύριου τίτλου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l-GR" altLang="el-GR" noProof="0"/>
              <a:t>Στυλ κύριου υπότιτλου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414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522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013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0204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34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58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092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2219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856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μια εικόνα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15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051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>
                <a:gd name="T0" fmla="*/ 1905 w 2359"/>
                <a:gd name="T1" fmla="*/ 3312 h 3314"/>
                <a:gd name="T2" fmla="*/ 2358 w 2359"/>
                <a:gd name="T3" fmla="*/ 3313 h 3314"/>
                <a:gd name="T4" fmla="*/ 2358 w 2359"/>
                <a:gd name="T5" fmla="*/ 1437 h 3314"/>
                <a:gd name="T6" fmla="*/ 0 w 2359"/>
                <a:gd name="T7" fmla="*/ 0 h 3314"/>
                <a:gd name="T8" fmla="*/ 201 w 2359"/>
                <a:gd name="T9" fmla="*/ 150 h 3314"/>
                <a:gd name="T10" fmla="*/ 366 w 2359"/>
                <a:gd name="T11" fmla="*/ 279 h 3314"/>
                <a:gd name="T12" fmla="*/ 552 w 2359"/>
                <a:gd name="T13" fmla="*/ 441 h 3314"/>
                <a:gd name="T14" fmla="*/ 732 w 2359"/>
                <a:gd name="T15" fmla="*/ 612 h 3314"/>
                <a:gd name="T16" fmla="*/ 996 w 2359"/>
                <a:gd name="T17" fmla="*/ 903 h 3314"/>
                <a:gd name="T18" fmla="*/ 1230 w 2359"/>
                <a:gd name="T19" fmla="*/ 1212 h 3314"/>
                <a:gd name="T20" fmla="*/ 1400 w 2359"/>
                <a:gd name="T21" fmla="*/ 1482 h 3314"/>
                <a:gd name="T22" fmla="*/ 1548 w 2359"/>
                <a:gd name="T23" fmla="*/ 1761 h 3314"/>
                <a:gd name="T24" fmla="*/ 1665 w 2359"/>
                <a:gd name="T25" fmla="*/ 2040 h 3314"/>
                <a:gd name="T26" fmla="*/ 1751 w 2359"/>
                <a:gd name="T27" fmla="*/ 2295 h 3314"/>
                <a:gd name="T28" fmla="*/ 1809 w 2359"/>
                <a:gd name="T29" fmla="*/ 2511 h 3314"/>
                <a:gd name="T30" fmla="*/ 1863 w 2359"/>
                <a:gd name="T31" fmla="*/ 2778 h 3314"/>
                <a:gd name="T32" fmla="*/ 1890 w 2359"/>
                <a:gd name="T33" fmla="*/ 3012 h 3314"/>
                <a:gd name="T34" fmla="*/ 1905 w 2359"/>
                <a:gd name="T35" fmla="*/ 3312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rgbClr val="2851CC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052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επεξεργασία του τίτλου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 επίπεδο</a:t>
            </a:r>
          </a:p>
          <a:p>
            <a:pPr lvl="2"/>
            <a:r>
              <a:rPr lang="el-GR" altLang="el-GR"/>
              <a:t>Τρίτο επίπεδο</a:t>
            </a:r>
          </a:p>
          <a:p>
            <a:pPr lvl="3"/>
            <a:r>
              <a:rPr lang="el-GR" altLang="el-GR"/>
              <a:t>Τέταρτο επίπεδο</a:t>
            </a:r>
          </a:p>
          <a:p>
            <a:pPr lvl="4"/>
            <a:r>
              <a:rPr lang="el-GR" altLang="el-GR"/>
              <a:t>Πέμπτο επίπεδο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F4F2919C-0589-4E10-A2E8-EFBB9BB50C13}" type="datetimeFigureOut">
              <a:rPr lang="el-GR" smtClean="0"/>
              <a:pPr/>
              <a:t>26/4/2023</a:t>
            </a:fld>
            <a:endParaRPr lang="el-GR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l-GR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FF559E5-91FF-48F6-9A49-3073F0D9700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 sz="quarter"/>
          </p:nvPr>
        </p:nvSpPr>
        <p:spPr>
          <a:xfrm>
            <a:off x="0" y="476672"/>
            <a:ext cx="9144000" cy="1944216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/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πρώτο Μάθημα </a:t>
            </a:r>
            <a:br>
              <a:rPr lang="el-GR" dirty="0">
                <a:solidFill>
                  <a:srgbClr val="FFFF00"/>
                </a:solidFill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sz="quarter" idx="1"/>
          </p:nvPr>
        </p:nvSpPr>
        <p:spPr>
          <a:xfrm>
            <a:off x="0" y="2492896"/>
            <a:ext cx="9108504" cy="4365104"/>
          </a:xfrm>
        </p:spPr>
        <p:txBody>
          <a:bodyPr/>
          <a:lstStyle/>
          <a:p>
            <a:endParaRPr lang="el-GR" dirty="0">
              <a:solidFill>
                <a:srgbClr val="FFC000"/>
              </a:solidFill>
            </a:endParaRPr>
          </a:p>
          <a:p>
            <a:r>
              <a:rPr lang="el-GR" sz="4400" dirty="0"/>
              <a:t>Δημοσθένης Α. Χατζηλέλεκας</a:t>
            </a:r>
          </a:p>
          <a:p>
            <a:r>
              <a:rPr lang="el-GR" sz="4400" dirty="0">
                <a:solidFill>
                  <a:schemeClr val="tx1"/>
                </a:solidFill>
              </a:rPr>
              <a:t>Σύμβουλος Εκπαίδευσης ΠΕ-70</a:t>
            </a:r>
          </a:p>
          <a:p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6981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Μελετά, επίσης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 ζωή μέσα σ’ αυτά τα νερά, τις οικολογικές σχέσεις που υπάρχουν ανάμεσα σε διαφορετικά περιβάλλοντα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B44763E-6A90-4DD7-D07B-5E076E848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νερό εκτοξεύεται πολλά μέτρα στον αέρα,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4D444A3-7FC5-B900-8293-983137431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σχηματίζοντας έτσι έναν πίδακα που θα διαρκέσει μέχρι να απελευθερωθεί η πίεση.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0676288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8A045E2-6FD1-9A48-3AE3-BE1E268AD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Τέτοια, κάτω από πίεση, υδροφόρα στρώματα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0C85219-5B98-C4B6-F619-4BE8CAB4D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καλούνται αρτεσιανά. Ο όρος προέρχεται από την πόλη 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Artois 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Γαλλίας, όπου λέγεται ότι για πρώτη φορά παρατηρήθηκε ένα τέτοιο φαινόμενο.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67232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960B53-AFAA-65E6-9EA2-5CA14F7F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Υπάρχει περίπτωση, καθώς το νερό ρέει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890048E-C683-1664-EFA0-490B63089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κατακόρυφα και οριζόντια κάτω από την επιφάνεια του εδάφους,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40175564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8AB44AE-F6CC-9A99-BFB2-DA3F61A6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να διαποτίσει αυτό ή και να εξέλθει,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32999B77-E346-21D4-8D9D-B8EDEC2DF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οπότε ρέει και πάλι ως επίγειο ρεύμα προς τις λίμνες και τις θάλασσες.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63126822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B3A3566-5049-5D9D-C146-79CA319CF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Γενικά, η ροή του νερού στην επιφάνεια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29E010E-5E6D-040F-A3E5-C9AE9929D8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εξαρτάται από την τοπογραφία της περιοχής,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2364142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EF50032-824E-DA30-6680-DAEBF533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 δομή και τη σύσταση του εδάφους,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6BB410F-8D7D-AB97-2DC8-4F4F40A64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τα ατμοσφαιρικά κατακρημνίσματα, το κλίμα, τη βλάστηση και από τη χρήση της γης».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645582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Τους φυτικούς και ζωικούς οργανισμούς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800" dirty="0"/>
              <a:t>και τους </a:t>
            </a:r>
            <a:r>
              <a:rPr lang="el-GR" sz="4800" dirty="0">
                <a:solidFill>
                  <a:srgbClr val="FF0000"/>
                </a:solidFill>
              </a:rPr>
              <a:t>φυτικούς</a:t>
            </a:r>
            <a:r>
              <a:rPr lang="el-GR" sz="4800" dirty="0"/>
              <a:t> και </a:t>
            </a:r>
            <a:r>
              <a:rPr lang="el-GR" sz="4800" dirty="0">
                <a:solidFill>
                  <a:schemeClr val="accent1"/>
                </a:solidFill>
              </a:rPr>
              <a:t>ζωικούς </a:t>
            </a:r>
            <a:r>
              <a:rPr lang="el-GR" sz="4800" dirty="0"/>
              <a:t>οργανισμούς που ζουν εκεί, </a:t>
            </a:r>
          </a:p>
          <a:p>
            <a:endParaRPr lang="el-GR" sz="4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>Μελετά τις αλληλεπιδράσεις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οργανισμών, τη μεταφορά της ύλης και της ενέργειας, την παραγωγή θρεπτικών ουσιών,</a:t>
            </a:r>
          </a:p>
        </p:txBody>
      </p:sp>
    </p:spTree>
    <p:extLst>
      <p:ext uri="{BB962C8B-B14F-4D97-AF65-F5344CB8AC3E}">
        <p14:creationId xmlns:p14="http://schemas.microsoft.com/office/powerpoint/2010/main" val="2627479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καθώς και τον ρόλο του ανθρώπου: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Ρόλος του κατασκευαστή (τεχνητές λίμνες), του διαχειριστή, του καταστροφέα (μόλυνση-</a:t>
            </a:r>
            <a:r>
              <a:rPr lang="el-GR" sz="4400" dirty="0" err="1"/>
              <a:t>ρύπανσ</a:t>
            </a:r>
            <a:r>
              <a:rPr lang="el-GR" sz="4400" dirty="0"/>
              <a:t>η, αποξήρανση) αυτών των υδάτινων συστημάτων. </a:t>
            </a:r>
          </a:p>
        </p:txBody>
      </p:sp>
    </p:spTree>
    <p:extLst>
      <p:ext uri="{BB962C8B-B14F-4D97-AF65-F5344CB8AC3E}">
        <p14:creationId xmlns:p14="http://schemas.microsoft.com/office/powerpoint/2010/main" val="247153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σχηματισμός, για παράδειγμα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</a:t>
            </a:r>
            <a:r>
              <a:rPr lang="el-GR" sz="4400" dirty="0">
                <a:solidFill>
                  <a:schemeClr val="accent1"/>
                </a:solidFill>
              </a:rPr>
              <a:t>παράκτιας κιμωλίας </a:t>
            </a:r>
            <a:r>
              <a:rPr lang="el-GR" sz="4400" dirty="0"/>
              <a:t>που αποτελεί αντικείμενο μελέτης του Γεωλόγου, ενδιαφέρει εξίσου και τον Βιολόγο. </a:t>
            </a:r>
          </a:p>
        </p:txBody>
      </p:sp>
    </p:spTree>
    <p:extLst>
      <p:ext uri="{BB962C8B-B14F-4D97-AF65-F5344CB8AC3E}">
        <p14:creationId xmlns:p14="http://schemas.microsoft.com/office/powerpoint/2010/main" val="4134846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ενδιαφέρεται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για όλες τις φυσικές ενέργειες και επιδράσεις, των οποίων ο άνθρωπος είναι θεατής ή πρωταγωνιστής.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38010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Ασχολείται με κάθε είδους συγκέντρωση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ηπειρωτικών νερών, όποιο και αν είναι το μέγεθος ή η προέλευσή τους.</a:t>
            </a:r>
          </a:p>
        </p:txBody>
      </p:sp>
    </p:spTree>
    <p:extLst>
      <p:ext uri="{BB962C8B-B14F-4D97-AF65-F5344CB8AC3E}">
        <p14:creationId xmlns:p14="http://schemas.microsoft.com/office/powerpoint/2010/main" val="3518954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είναι η μελέτη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των λειτουργικών σχέσεων και της παραγωγικότητας των </a:t>
            </a:r>
            <a:r>
              <a:rPr lang="el-GR" sz="4400" dirty="0" err="1"/>
              <a:t>βιοκοινωνιών</a:t>
            </a:r>
            <a:r>
              <a:rPr lang="el-GR" sz="4400" dirty="0"/>
              <a:t> των εσωτερικών νερών,</a:t>
            </a:r>
          </a:p>
        </p:txBody>
      </p:sp>
    </p:spTree>
    <p:extLst>
      <p:ext uri="{BB962C8B-B14F-4D97-AF65-F5344CB8AC3E}">
        <p14:creationId xmlns:p14="http://schemas.microsoft.com/office/powerpoint/2010/main" val="926023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αυτές διαμορφώνονται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τους φυσικούς, χημικούς και βιοτικούς παράγοντες του περιβάλλοντος.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86338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Από τότε που δημιουργήθηκε 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έγινε σιγά σιγά Υδρολογία (σε πλατιά έννοια) των ηπειρωτικών νερών.</a:t>
            </a:r>
          </a:p>
        </p:txBody>
      </p:sp>
    </p:spTree>
    <p:extLst>
      <p:ext uri="{BB962C8B-B14F-4D97-AF65-F5344CB8AC3E}">
        <p14:creationId xmlns:p14="http://schemas.microsoft.com/office/powerpoint/2010/main" val="417650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: </a:t>
            </a:r>
            <a:br>
              <a:rPr lang="el-GR" dirty="0">
                <a:solidFill>
                  <a:srgbClr val="FFFF00"/>
                </a:solidFill>
              </a:rPr>
            </a:br>
            <a:r>
              <a:rPr lang="el-GR" dirty="0">
                <a:solidFill>
                  <a:srgbClr val="FFFF00"/>
                </a:solidFill>
              </a:rPr>
              <a:t>Θεωρία και Ασκήσεις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Η ύλη έχει αντληθεί από το Βιβλίο του κ. Αποστόλου Ι. </a:t>
            </a:r>
            <a:r>
              <a:rPr lang="el-GR" sz="4400" dirty="0" err="1"/>
              <a:t>Σίνη</a:t>
            </a:r>
            <a:r>
              <a:rPr lang="el-GR" sz="4400" dirty="0"/>
              <a:t>, </a:t>
            </a:r>
            <a:r>
              <a:rPr lang="en-US" sz="4400" dirty="0"/>
              <a:t>University Studio Press</a:t>
            </a:r>
            <a:r>
              <a:rPr lang="el-GR" sz="4400" dirty="0"/>
              <a:t> (Εκδόσεις Επιστημονικών Βιβλίων και Περιοδικών)</a:t>
            </a:r>
            <a:r>
              <a:rPr lang="en-US" sz="4400" dirty="0"/>
              <a:t>, </a:t>
            </a:r>
            <a:r>
              <a:rPr lang="el-GR" sz="4400" dirty="0"/>
              <a:t>Θεσσαλονίκη, 2005.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, όπως και οι άλλες επιστήμες,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μια αναζήτηση για θεμελιώδεις αρχές.</a:t>
            </a:r>
          </a:p>
        </p:txBody>
      </p:sp>
    </p:spTree>
    <p:extLst>
      <p:ext uri="{BB962C8B-B14F-4D97-AF65-F5344CB8AC3E}">
        <p14:creationId xmlns:p14="http://schemas.microsoft.com/office/powerpoint/2010/main" val="80463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Σε αυτήν την αναζήτηση, οι </a:t>
            </a:r>
            <a:r>
              <a:rPr lang="el-GR" dirty="0" err="1">
                <a:solidFill>
                  <a:srgbClr val="FFFF00"/>
                </a:solidFill>
              </a:rPr>
              <a:t>Λιμνολόγοι</a:t>
            </a:r>
            <a:r>
              <a:rPr lang="el-GR" dirty="0">
                <a:solidFill>
                  <a:srgbClr val="FFFF00"/>
                </a:solidFill>
              </a:rPr>
              <a:t> έχουν βρει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έναν μεγάλο αριθμό εφαρμόσιμων αρχών που δημιουργούν τη βάση για συγκρίσεις και προβλέψεις.</a:t>
            </a:r>
          </a:p>
        </p:txBody>
      </p:sp>
    </p:spTree>
    <p:extLst>
      <p:ext uri="{BB962C8B-B14F-4D97-AF65-F5344CB8AC3E}">
        <p14:creationId xmlns:p14="http://schemas.microsoft.com/office/powerpoint/2010/main" val="2550188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Ένας έμπειρος </a:t>
            </a:r>
            <a:r>
              <a:rPr lang="el-GR" dirty="0" err="1">
                <a:solidFill>
                  <a:srgbClr val="FFFF00"/>
                </a:solidFill>
              </a:rPr>
              <a:t>Λιμνολόγος</a:t>
            </a:r>
            <a:r>
              <a:rPr lang="el-GR" dirty="0">
                <a:solidFill>
                  <a:srgbClr val="FFFF00"/>
                </a:solidFill>
              </a:rPr>
              <a:t> μπορεί συχνά να προβλέψει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οικολογικά προβλήματα στις περισσότερες περιοχές του κόσμου, δίχως καν να τις έχει επισκεφτεί.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82480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μέλλον της </a:t>
            </a:r>
            <a:r>
              <a:rPr lang="el-GR" dirty="0" err="1">
                <a:solidFill>
                  <a:srgbClr val="FFFF00"/>
                </a:solidFill>
              </a:rPr>
              <a:t>Λιμνολογίας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σχετίζεται άμεσα με τη γενικότερη πρόοδο της τεχνολογίας και της επιστήμης.</a:t>
            </a:r>
          </a:p>
        </p:txBody>
      </p:sp>
    </p:spTree>
    <p:extLst>
      <p:ext uri="{BB962C8B-B14F-4D97-AF65-F5344CB8AC3E}">
        <p14:creationId xmlns:p14="http://schemas.microsoft.com/office/powerpoint/2010/main" val="4290153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ανάλυση των </a:t>
            </a:r>
            <a:r>
              <a:rPr lang="el-GR" dirty="0" err="1">
                <a:solidFill>
                  <a:srgbClr val="FFFF00"/>
                </a:solidFill>
              </a:rPr>
              <a:t>λιμνολογικών</a:t>
            </a:r>
            <a:r>
              <a:rPr lang="el-GR" dirty="0">
                <a:solidFill>
                  <a:srgbClr val="FFFF00"/>
                </a:solidFill>
              </a:rPr>
              <a:t> δεδομένων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να παρέχει περισσότερες γνώσεις και αλληλεπιδράσεις,</a:t>
            </a:r>
          </a:p>
        </p:txBody>
      </p:sp>
    </p:spTree>
    <p:extLst>
      <p:ext uri="{BB962C8B-B14F-4D97-AF65-F5344CB8AC3E}">
        <p14:creationId xmlns:p14="http://schemas.microsoft.com/office/powerpoint/2010/main" val="867019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αυτές ανάμεσα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στο κλίμα, τις λεκάνες απορροής, τη διαδοχή των υδρόβιων οργανισμών κ.λπ.</a:t>
            </a:r>
          </a:p>
        </p:txBody>
      </p:sp>
    </p:spTree>
    <p:extLst>
      <p:ext uri="{BB962C8B-B14F-4D97-AF65-F5344CB8AC3E}">
        <p14:creationId xmlns:p14="http://schemas.microsoft.com/office/powerpoint/2010/main" val="712008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Λεκάνη απορροής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323.498 Εικόνες για «Λεκάνη απορροής», φωτογραφίες κα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76328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3330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Λεκάνη απορροής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 descr="323.498 Εικόνες για «Λεκάνη απορροής», φωτογραφίες και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77686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409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  <a:effectLst/>
              </a:rPr>
              <a:t/>
            </a:r>
            <a:br>
              <a:rPr lang="el-GR" dirty="0">
                <a:solidFill>
                  <a:srgbClr val="FFFF00"/>
                </a:solidFill>
                <a:effectLst/>
              </a:rPr>
            </a:br>
            <a:r>
              <a:rPr lang="el-GR" dirty="0">
                <a:solidFill>
                  <a:srgbClr val="FFFF00"/>
                </a:solidFill>
                <a:effectLst/>
              </a:rPr>
              <a:t>Πρώτο μέρος: Υδάτινα οικοσυστήματα</a:t>
            </a:r>
            <a:br>
              <a:rPr lang="el-GR" dirty="0">
                <a:solidFill>
                  <a:srgbClr val="FFFF00"/>
                </a:solidFill>
                <a:effectLst/>
              </a:rPr>
            </a:b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Κεφάλαιο 1: Το Νερό</a:t>
            </a:r>
            <a:br>
              <a:rPr lang="el-GR" sz="4400" dirty="0"/>
            </a:br>
            <a:r>
              <a:rPr lang="el-GR" sz="4400" dirty="0"/>
              <a:t>Ιδιότητες του νερού </a:t>
            </a:r>
          </a:p>
        </p:txBody>
      </p:sp>
    </p:spTree>
    <p:extLst>
      <p:ext uri="{BB962C8B-B14F-4D97-AF65-F5344CB8AC3E}">
        <p14:creationId xmlns:p14="http://schemas.microsoft.com/office/powerpoint/2010/main" val="111415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αρχαίοι Έλληνες</a:t>
            </a:r>
            <a:r>
              <a:rPr lang="el-GR" dirty="0"/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όπως ο Αριστοτέλης (350 </a:t>
            </a:r>
            <a:r>
              <a:rPr lang="el-GR" sz="4400" dirty="0" err="1" smtClean="0"/>
              <a:t>π.Χ</a:t>
            </a:r>
            <a:r>
              <a:rPr lang="el-GR" sz="4400" dirty="0" err="1"/>
              <a:t>.</a:t>
            </a:r>
            <a:r>
              <a:rPr lang="el-GR" sz="4400" dirty="0"/>
              <a:t>), πίστευαν ότι το σύμπαν αποτελείται από τέσσερα στοιχεία: γη, φωτιά, αέρα και νερό. </a:t>
            </a:r>
          </a:p>
        </p:txBody>
      </p:sp>
    </p:spTree>
    <p:extLst>
      <p:ext uri="{BB962C8B-B14F-4D97-AF65-F5344CB8AC3E}">
        <p14:creationId xmlns:p14="http://schemas.microsoft.com/office/powerpoint/2010/main" val="5704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620688"/>
            <a:ext cx="77724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πρώτος όρος της </a:t>
            </a:r>
            <a:r>
              <a:rPr lang="el-GR" dirty="0" err="1">
                <a:solidFill>
                  <a:srgbClr val="FFFF00"/>
                </a:solidFill>
              </a:rPr>
              <a:t>Λιμνολογίας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Δόθηκε από τον </a:t>
            </a:r>
            <a:r>
              <a:rPr lang="en-US" sz="4400" dirty="0" err="1"/>
              <a:t>Forel</a:t>
            </a:r>
            <a:r>
              <a:rPr lang="en-US" sz="4400" dirty="0"/>
              <a:t> (1892), </a:t>
            </a:r>
            <a:r>
              <a:rPr lang="el-GR" sz="4400" dirty="0"/>
              <a:t>ως η «Ωκεανογραφία των λιμνών». </a:t>
            </a:r>
          </a:p>
          <a:p>
            <a:endParaRPr lang="el-GR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αρχαίοι Κινέζοι,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κατά τον </a:t>
            </a:r>
            <a:r>
              <a:rPr lang="en-US" sz="4400" dirty="0"/>
              <a:t>Lao</a:t>
            </a:r>
            <a:r>
              <a:rPr lang="el-GR" sz="4400" dirty="0"/>
              <a:t>-</a:t>
            </a:r>
            <a:r>
              <a:rPr lang="en-US" sz="4400" dirty="0" err="1"/>
              <a:t>Tze</a:t>
            </a:r>
            <a:r>
              <a:rPr lang="en-US" sz="4400" dirty="0"/>
              <a:t> </a:t>
            </a:r>
            <a:r>
              <a:rPr lang="el-GR" sz="4400" dirty="0"/>
              <a:t>(580 π. Χ.), αναγνώριζαν πέντε στοιχεία: γη, φωτιά, ξύλο, μέταλλο και νερό.  </a:t>
            </a:r>
          </a:p>
        </p:txBody>
      </p:sp>
    </p:spTree>
    <p:extLst>
      <p:ext uri="{BB962C8B-B14F-4D97-AF65-F5344CB8AC3E}">
        <p14:creationId xmlns:p14="http://schemas.microsoft.com/office/powerpoint/2010/main" val="87011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υπήρχε ισορροπία, όλα πήγαιναν καλά,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όταν όμως η ισορροπία διαταρασσόταν, τότε εμφανιζόταν ασθένειες, σεισμοί και άλλες καταστροφές.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83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Όπως προκύπτει και από την αρχαία λογοτεχνία,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δεν υπάρχει καμιά αμφιβολία ότι το νερό θεωρούνταν η βάση της ζωής.</a:t>
            </a:r>
          </a:p>
        </p:txBody>
      </p:sp>
    </p:spTree>
    <p:extLst>
      <p:ext uri="{BB962C8B-B14F-4D97-AF65-F5344CB8AC3E}">
        <p14:creationId xmlns:p14="http://schemas.microsoft.com/office/powerpoint/2010/main" val="2800663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Πράγματι, χωρίς το νερό, η ζωή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όπως την ξέρουμε σήμερα πάνω στη γη θα ήταν αδύνατη και η ίδια η γη θα </a:t>
            </a:r>
            <a:r>
              <a:rPr lang="el-GR" sz="4400" dirty="0" err="1"/>
              <a:t>υπόκειταν</a:t>
            </a:r>
            <a:r>
              <a:rPr lang="el-GR" sz="4400" dirty="0"/>
              <a:t> σε ακραίες διακυμάνσεις της θερμοκρασίας.</a:t>
            </a:r>
          </a:p>
        </p:txBody>
      </p:sp>
    </p:spTree>
    <p:extLst>
      <p:ext uri="{BB962C8B-B14F-4D97-AF65-F5344CB8AC3E}">
        <p14:creationId xmlns:p14="http://schemas.microsoft.com/office/powerpoint/2010/main" val="28291651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Αν δεχθούμε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ότι ο φλοιός της γης έχει πάχος περίπου 5 </a:t>
            </a:r>
            <a:r>
              <a:rPr lang="en-US" sz="4400" dirty="0"/>
              <a:t>km</a:t>
            </a:r>
            <a:r>
              <a:rPr lang="el-GR" sz="44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5515688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τότε έχουμε ένα στρώμα 2.540 εκατομμύρια </a:t>
            </a:r>
            <a:r>
              <a:rPr lang="en-US" dirty="0">
                <a:solidFill>
                  <a:srgbClr val="FFFF00"/>
                </a:solidFill>
              </a:rPr>
              <a:t>km</a:t>
            </a:r>
            <a:r>
              <a:rPr lang="el-GR" baseline="30000" dirty="0">
                <a:solidFill>
                  <a:srgbClr val="FFFF00"/>
                </a:solidFill>
              </a:rPr>
              <a:t>3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δηλαδή πάνω από το μισό είναι νερό. </a:t>
            </a:r>
          </a:p>
          <a:p>
            <a:pPr algn="ctr"/>
            <a:r>
              <a:rPr lang="el-GR" sz="4400" dirty="0"/>
              <a:t>Συνεπώς, το νερό στη γη είναι άφθονο. </a:t>
            </a:r>
            <a:r>
              <a:rPr lang="el-GR" sz="4400" baseline="30000" dirty="0"/>
              <a:t> </a:t>
            </a:r>
            <a:r>
              <a:rPr lang="el-GR" sz="4400" dirty="0"/>
              <a:t>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92501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Στην πραγματικότητα, ούτε στις μέρες μας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μπορούμε να περιγράψουμε με βεβαιότητα το εσωτερικό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21178903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 είναι λογικό,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αν σκεφτούμε ότι το βαθύτερο ορυχείο δεν ξεπερνά σε βάθος τα 4 </a:t>
            </a:r>
            <a:r>
              <a:rPr lang="el-GR" sz="4400" dirty="0" err="1"/>
              <a:t>χλμ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8703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και η βαθύτερη γεώτρηση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στη χερσόνησο Κόλα της Ρωσίας δεν προχώρησε περισσότερο από 12 </a:t>
            </a:r>
            <a:r>
              <a:rPr lang="el-GR" sz="4400" dirty="0" err="1"/>
              <a:t>χλμ</a:t>
            </a:r>
            <a:r>
              <a:rPr lang="el-GR" sz="4400" dirty="0"/>
              <a:t>.,</a:t>
            </a:r>
          </a:p>
        </p:txBody>
      </p:sp>
    </p:spTree>
    <p:extLst>
      <p:ext uri="{BB962C8B-B14F-4D97-AF65-F5344CB8AC3E}">
        <p14:creationId xmlns:p14="http://schemas.microsoft.com/office/powerpoint/2010/main" val="4054209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 descr="Φινλανδία - Σουηδία στο ΝΑΤΟ και ο χάρτης αλλάζει | Protagon.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155330" cy="6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0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Μελέτη της Σύνθεσης 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pPr algn="ctr"/>
            <a:r>
              <a:rPr lang="el-GR" sz="4400" dirty="0"/>
              <a:t>Των </a:t>
            </a:r>
            <a:r>
              <a:rPr lang="el-GR" sz="4400" dirty="0">
                <a:solidFill>
                  <a:srgbClr val="FFC000"/>
                </a:solidFill>
              </a:rPr>
              <a:t>φυσικών και βιολογικών </a:t>
            </a:r>
            <a:r>
              <a:rPr lang="el-GR" sz="4400" dirty="0">
                <a:solidFill>
                  <a:schemeClr val="accent1"/>
                </a:solidFill>
              </a:rPr>
              <a:t>φαινομένων</a:t>
            </a:r>
            <a:r>
              <a:rPr lang="el-GR" sz="4400" dirty="0"/>
              <a:t>, σύνθεση που θα αντανακλά την ενότητα του θαλάσσιου κόσμου.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τη στιγμή που η ακτίνα της Γης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6.700 </a:t>
            </a:r>
            <a:r>
              <a:rPr lang="el-GR" sz="4400" dirty="0" err="1"/>
              <a:t>χλμ</a:t>
            </a:r>
            <a:r>
              <a:rPr lang="el-GR" sz="4400" dirty="0"/>
              <a:t>. περίπου (δηλαδή σχεδόν το 1/500 της ακτίνας της Γης).</a:t>
            </a:r>
          </a:p>
        </p:txBody>
      </p:sp>
    </p:spTree>
    <p:extLst>
      <p:ext uri="{BB962C8B-B14F-4D97-AF65-F5344CB8AC3E}">
        <p14:creationId xmlns:p14="http://schemas.microsoft.com/office/powerpoint/2010/main" val="3209976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Εντούτοις, οι επιστήμονες έχουν σχηματίσει ένα μοντέλο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εσωτερικού της Γης, βασισμένοι κυρίως, στη μελέτη διάδοσης των σεισμικών κυμάτων.</a:t>
            </a:r>
          </a:p>
        </p:txBody>
      </p:sp>
    </p:spTree>
    <p:extLst>
      <p:ext uri="{BB962C8B-B14F-4D97-AF65-F5344CB8AC3E}">
        <p14:creationId xmlns:p14="http://schemas.microsoft.com/office/powerpoint/2010/main" val="131197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Μετρώντας τον χρόνο που χρειάζονται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σεισμικά κύματα για να φτάσουν σε διάφορα σημεία της Γης,</a:t>
            </a:r>
          </a:p>
        </p:txBody>
      </p:sp>
    </p:spTree>
    <p:extLst>
      <p:ext uri="{BB962C8B-B14F-4D97-AF65-F5344CB8AC3E}">
        <p14:creationId xmlns:p14="http://schemas.microsoft.com/office/powerpoint/2010/main" val="30585294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Οι επιστήμονες μπορούν να εκτιμήσουν, αν αυτά τα κύματα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ταξιδεύουν ευθύγραμμα ή αν αλλάζουν πορεία, καθώς «διαπερνούν» υλικά διαφορετικής πυκνότητας στο εσωτερικό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1044236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Εικόν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067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ηπειρωτικός φλοιός είναι ένα λεπτό και σκληρό στρώμα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«επιπλέει» πάνω στον μανδύα. Θα μπορούσε να χαρακτηριστεί η «επιδερμίδα της Γης», γιατί το μεγαλύτερο πάχος του δεν ξεπερνά τα 70 </a:t>
            </a:r>
            <a:r>
              <a:rPr lang="el-GR" sz="4400" dirty="0" err="1" smtClean="0"/>
              <a:t>χλ.μ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835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</a:t>
            </a:r>
            <a:r>
              <a:rPr lang="el-GR" b="1" dirty="0">
                <a:solidFill>
                  <a:srgbClr val="FFFF00"/>
                </a:solidFill>
              </a:rPr>
              <a:t> </a:t>
            </a:r>
            <a:r>
              <a:rPr lang="el-GR" dirty="0">
                <a:solidFill>
                  <a:srgbClr val="FFFF00"/>
                </a:solidFill>
              </a:rPr>
              <a:t>ωκεάνιος φλοιός καλύπτει το 71% περίπου της επιφάνειας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της λιθόσφαιρας, είναι πιο λεπτός και πιο νέος από τον ηπειρωτικό.</a:t>
            </a:r>
          </a:p>
        </p:txBody>
      </p:sp>
    </p:spTree>
    <p:extLst>
      <p:ext uri="{BB962C8B-B14F-4D97-AF65-F5344CB8AC3E}">
        <p14:creationId xmlns:p14="http://schemas.microsoft.com/office/powerpoint/2010/main" val="30065218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Ο πυρήνας είναι ακόμη πιο θερμός από τον μανδύα.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Νεότερα δεδομένα υποστηρίζουν ότι υπάρχουν ένας εξωτερικός «υγρός» πυρήνας και ένας εσωτερικός «στερεός» πυρήνας.</a:t>
            </a:r>
          </a:p>
        </p:txBody>
      </p:sp>
    </p:spTree>
    <p:extLst>
      <p:ext uri="{BB962C8B-B14F-4D97-AF65-F5344CB8AC3E}">
        <p14:creationId xmlns:p14="http://schemas.microsoft.com/office/powerpoint/2010/main" val="3231073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«καρδιά» της Γης είναι μια σφαίρα από σίδηρο και νικέλιο.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/>
          </a:p>
          <a:p>
            <a:pPr algn="ctr"/>
            <a:r>
              <a:rPr lang="el-GR" sz="4400"/>
              <a:t>Αν </a:t>
            </a:r>
            <a:r>
              <a:rPr lang="el-GR" sz="4400" dirty="0"/>
              <a:t>και οι θερμοκρασίες στον πυρήνα της Γης φτάνουν τους 3.700°</a:t>
            </a:r>
            <a:r>
              <a:rPr lang="en-US" sz="4400" dirty="0"/>
              <a:t>C</a:t>
            </a:r>
            <a:r>
              <a:rPr lang="el-GR" sz="4400" dirty="0"/>
              <a:t>, οι επιστήμονες πιστεύουν ότι οι υψηλές πιέσεις που επικρατούν σ’ αυτόν εμποδίζουν την τήξη του.</a:t>
            </a:r>
          </a:p>
        </p:txBody>
      </p:sp>
    </p:spTree>
    <p:extLst>
      <p:ext uri="{BB962C8B-B14F-4D97-AF65-F5344CB8AC3E}">
        <p14:creationId xmlns:p14="http://schemas.microsoft.com/office/powerpoint/2010/main" val="946926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έχει μια ασυνήθιστη δομή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dirty="0"/>
          </a:p>
          <a:p>
            <a:pPr algn="ctr"/>
            <a:r>
              <a:rPr lang="el-GR" sz="4400" dirty="0"/>
              <a:t>Ένα μόριο νερού αποτελείται από ένα άτομο οξυγόνου και δύο άτομα υδρογόνου. </a:t>
            </a:r>
          </a:p>
        </p:txBody>
      </p:sp>
    </p:spTree>
    <p:extLst>
      <p:ext uri="{BB962C8B-B14F-4D97-AF65-F5344CB8AC3E}">
        <p14:creationId xmlns:p14="http://schemas.microsoft.com/office/powerpoint/2010/main" val="4162550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Λίμνη κατά την επιστημονική έννοια του όρου, είναι: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Μια μάζα φυσικού νερού οποιουδήποτε </a:t>
            </a:r>
            <a:r>
              <a:rPr lang="el-GR" sz="4400" dirty="0">
                <a:solidFill>
                  <a:schemeClr val="accent1"/>
                </a:solidFill>
              </a:rPr>
              <a:t>μεγέθους ή βάθους ή </a:t>
            </a:r>
            <a:r>
              <a:rPr lang="el-GR" sz="4400" dirty="0" err="1">
                <a:solidFill>
                  <a:schemeClr val="accent1"/>
                </a:solidFill>
              </a:rPr>
              <a:t>αλατότητας</a:t>
            </a:r>
            <a:r>
              <a:rPr lang="el-GR" sz="4400" dirty="0"/>
              <a:t> και αν είναι, </a:t>
            </a:r>
            <a:r>
              <a:rPr lang="el-GR" sz="4400" dirty="0">
                <a:solidFill>
                  <a:srgbClr val="FFC000"/>
                </a:solidFill>
              </a:rPr>
              <a:t>με άμεση σύνδεση ή χωρίς σύνδεση με τη θάλασσα</a:t>
            </a:r>
            <a:r>
              <a:rPr lang="el-GR" sz="4400" dirty="0"/>
              <a:t>.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Τα άτομα αποτελούνται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έναν πυρήνα και από </a:t>
            </a:r>
            <a:r>
              <a:rPr lang="el-GR" sz="4400" dirty="0" smtClean="0"/>
              <a:t>ηλεκτρόνια, </a:t>
            </a:r>
            <a:r>
              <a:rPr lang="el-GR" sz="4400" dirty="0"/>
              <a:t>τα οποία περιστρέφονται γύρω από αυτόν σε μια ή περισσότερες τροχιές.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65794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Στα περισσότερα ορυκτά που υπάρχουν στη φύση,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άτομα συγκρατιούνται μεταξύ τους με ηλεκτρικούς δεσμούς,</a:t>
            </a:r>
          </a:p>
        </p:txBody>
      </p:sp>
    </p:spTree>
    <p:extLst>
      <p:ext uri="{BB962C8B-B14F-4D97-AF65-F5344CB8AC3E}">
        <p14:creationId xmlns:p14="http://schemas.microsoft.com/office/powerpoint/2010/main" val="27014147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μόριο του νερού με το θετικό και αρνητικό φορτίο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μπορεί εύκολα να εισέρχεται ανάμεσα στα άτομα άλλων μορίων.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90688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Αυτός είναι και ο λόγος που το νερό έχει μια τόσο μεγάλη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διαλυτική ικανότητα. Δεν είναι γνωστό κανένα άλλα υγρό το οποίο να έχει παρόμοια διαλυτική ικανότητα.</a:t>
            </a:r>
          </a:p>
        </p:txBody>
      </p:sp>
    </p:spTree>
    <p:extLst>
      <p:ext uri="{BB962C8B-B14F-4D97-AF65-F5344CB8AC3E}">
        <p14:creationId xmlns:p14="http://schemas.microsoft.com/office/powerpoint/2010/main" val="33142294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Αυτή η ικανότητά του εξηγεί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κατά ένα μέρος τη δράση του νερού πάνω στο έδαφος που είναι γνωστή ως διάβρωση.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10899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το νερό μετατρέπεται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την υγρή στη στερεά κατάσταση (παγώνει), τα μόριά του παίρνουν ανοιχτή κρυσταλλική δομή. Συνεπώς, ο πάγος είναι λιγότερο πυκνός από το νερό.</a:t>
            </a:r>
          </a:p>
        </p:txBody>
      </p:sp>
    </p:spTree>
    <p:extLst>
      <p:ext uri="{BB962C8B-B14F-4D97-AF65-F5344CB8AC3E}">
        <p14:creationId xmlns:p14="http://schemas.microsoft.com/office/powerpoint/2010/main" val="25486098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 ο πάγος λιώνει, τότε μετατρέπεται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από τη στερεά στην υγρή φάση, τα μόριά του μετακινούνται ευκολότερα και το νερό γίνεται πυκνότερο.</a:t>
            </a:r>
          </a:p>
        </p:txBody>
      </p:sp>
    </p:spTree>
    <p:extLst>
      <p:ext uri="{BB962C8B-B14F-4D97-AF65-F5344CB8AC3E}">
        <p14:creationId xmlns:p14="http://schemas.microsoft.com/office/powerpoint/2010/main" val="28542946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την αύξηση της θερμοκρασίας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μόρια κινούνται όλο και ταχύτερα, καταλαμβάνοντας όλο και μεγαλύτερο χώρο</a:t>
            </a:r>
          </a:p>
        </p:txBody>
      </p:sp>
    </p:spTree>
    <p:extLst>
      <p:ext uri="{BB962C8B-B14F-4D97-AF65-F5344CB8AC3E}">
        <p14:creationId xmlns:p14="http://schemas.microsoft.com/office/powerpoint/2010/main" val="7405934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μέχρι το σημείο των 100</a:t>
            </a:r>
            <a:r>
              <a:rPr lang="el-GR" baseline="30000" dirty="0">
                <a:solidFill>
                  <a:srgbClr val="FFFF00"/>
                </a:solidFill>
              </a:rPr>
              <a:t>0</a:t>
            </a:r>
            <a:r>
              <a:rPr lang="en-US" dirty="0">
                <a:solidFill>
                  <a:srgbClr val="FFFF00"/>
                </a:solidFill>
              </a:rPr>
              <a:t>C</a:t>
            </a:r>
            <a:r>
              <a:rPr lang="el-GR" dirty="0">
                <a:solidFill>
                  <a:srgbClr val="FFFF00"/>
                </a:solidFill>
              </a:rPr>
              <a:t>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όπου το νερά βράζει, οπότε και μεταβαίνει από την υγρή στην αέρια φάση.</a:t>
            </a:r>
          </a:p>
        </p:txBody>
      </p:sp>
    </p:spTree>
    <p:extLst>
      <p:ext uri="{BB962C8B-B14F-4D97-AF65-F5344CB8AC3E}">
        <p14:creationId xmlns:p14="http://schemas.microsoft.com/office/powerpoint/2010/main" val="302649053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Εξαιτίας των πολύ ισχυρών μοριακών έλξεων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απαιτείται τεράστιο ποσό ενέργειας, για να μεταβεί το νερό στην αέρια κατάσταση.</a:t>
            </a:r>
          </a:p>
        </p:txBody>
      </p:sp>
    </p:spTree>
    <p:extLst>
      <p:ext uri="{BB962C8B-B14F-4D97-AF65-F5344CB8AC3E}">
        <p14:creationId xmlns:p14="http://schemas.microsoft.com/office/powerpoint/2010/main" val="1918341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Στις λίμνες περιλαμβάνονται: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Οι </a:t>
            </a:r>
            <a:r>
              <a:rPr lang="el-GR" sz="4400" dirty="0">
                <a:solidFill>
                  <a:srgbClr val="FFC000"/>
                </a:solidFill>
              </a:rPr>
              <a:t>λιμνοθάλασσες</a:t>
            </a:r>
            <a:r>
              <a:rPr lang="el-GR" sz="4400" dirty="0"/>
              <a:t>, οι </a:t>
            </a:r>
            <a:r>
              <a:rPr lang="el-GR" sz="4400" dirty="0">
                <a:solidFill>
                  <a:srgbClr val="FF0000"/>
                </a:solidFill>
              </a:rPr>
              <a:t>εσωτερικές λίμνες </a:t>
            </a:r>
            <a:r>
              <a:rPr lang="el-GR" sz="4400" dirty="0"/>
              <a:t>και οι </a:t>
            </a:r>
            <a:r>
              <a:rPr lang="el-GR" sz="4400" dirty="0" err="1">
                <a:solidFill>
                  <a:schemeClr val="accent1"/>
                </a:solidFill>
              </a:rPr>
              <a:t>υδατοσυλλογές</a:t>
            </a:r>
            <a:r>
              <a:rPr lang="el-GR" sz="4400" dirty="0"/>
              <a:t> για ιχθυοτροφική ή άλλη χρήση. 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Αλλά και στην αντίθετη περίπτωση,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όταν δηλαδή συμπυκνώνεται, απελευθερώνονται τεράστιες ποσότητες ενέργειας.</a:t>
            </a:r>
          </a:p>
        </p:txBody>
      </p:sp>
    </p:spTree>
    <p:extLst>
      <p:ext uri="{BB962C8B-B14F-4D97-AF65-F5344CB8AC3E}">
        <p14:creationId xmlns:p14="http://schemas.microsoft.com/office/powerpoint/2010/main" val="1457047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Όταν, για παράδειγμα, το καλοκαίρι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υπάρχουν πολύ πυκνά σύννεφα, είναι δυνατόν μέσα σε λίγο χρόνο να προκληθεί καταιγίδα.</a:t>
            </a:r>
          </a:p>
        </p:txBody>
      </p:sp>
    </p:spTree>
    <p:extLst>
      <p:ext uri="{BB962C8B-B14F-4D97-AF65-F5344CB8AC3E}">
        <p14:creationId xmlns:p14="http://schemas.microsoft.com/office/powerpoint/2010/main" val="210051695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Μια μέσης ισχύος καταιγίδα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έχει την ίδια ενέργεια που παράγεται από την καύση 6.000 τόνων άνθρακα.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5081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βιομηχανική ανάπτυξη συνετέλεσε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ώστε να καίγονται όλο και μεγαλύτερες ποσότητες καύσιμων υλών (άνθρακας, πετρέλαιο, αέριο), </a:t>
            </a:r>
          </a:p>
        </p:txBody>
      </p:sp>
    </p:spTree>
    <p:extLst>
      <p:ext uri="{BB962C8B-B14F-4D97-AF65-F5344CB8AC3E}">
        <p14:creationId xmlns:p14="http://schemas.microsoft.com/office/powerpoint/2010/main" val="1706474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αποτέλεσμα να έχει αυξηθεί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σημαντικά και η συγκέντρωση του </a:t>
            </a:r>
            <a:r>
              <a:rPr lang="en-US" sz="4400" dirty="0"/>
              <a:t>CO</a:t>
            </a:r>
            <a:r>
              <a:rPr lang="el-GR" sz="4400" baseline="-25000" dirty="0"/>
              <a:t>2 </a:t>
            </a:r>
            <a:r>
              <a:rPr lang="el-GR" sz="4400" dirty="0"/>
              <a:t>στην ατμόσφαιρα.</a:t>
            </a:r>
          </a:p>
        </p:txBody>
      </p:sp>
    </p:spTree>
    <p:extLst>
      <p:ext uri="{BB962C8B-B14F-4D97-AF65-F5344CB8AC3E}">
        <p14:creationId xmlns:p14="http://schemas.microsoft.com/office/powerpoint/2010/main" val="20475441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Έτσι, οι θάλασσες, οι ωκεανοί και όλα τα επιφανειακά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1981200"/>
            <a:ext cx="8784976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απορροφούν τεράστιες ποσότητες </a:t>
            </a:r>
            <a:r>
              <a:rPr lang="en-US" sz="4400" dirty="0"/>
              <a:t>CO</a:t>
            </a:r>
            <a:r>
              <a:rPr lang="el-GR" sz="4400" baseline="-25000" dirty="0"/>
              <a:t>2 </a:t>
            </a:r>
            <a:r>
              <a:rPr lang="el-GR" sz="4400" dirty="0"/>
              <a:t>και συνεπώς ενεργούν σαν ρυθμιστές των αλλαγών που επέρχονται στο ατμοσφαιρικό </a:t>
            </a:r>
            <a:r>
              <a:rPr lang="en-US" sz="4400" dirty="0"/>
              <a:t>CO</a:t>
            </a:r>
            <a:r>
              <a:rPr lang="el-GR" sz="4400" baseline="-25000" dirty="0"/>
              <a:t>2.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3912680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Πρέπει πάντως να σημειωθεί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ότι παραπέρα αυξήσεις του περιεχομένου στον αέρα </a:t>
            </a:r>
            <a:r>
              <a:rPr lang="en-US" sz="4400" dirty="0"/>
              <a:t>CO</a:t>
            </a:r>
            <a:r>
              <a:rPr lang="el-GR" sz="4400" baseline="-25000" dirty="0"/>
              <a:t>2,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61124312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ίσως προκαλέσουν μια σημαντική αύξηση της θερμοκρασίας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του αέρα και επιδράσουν μια σημαντική αύξηση της θερμοκρασίας του αέρα και επιδράσουν έτσι στη μεταβολή του κλίματος στο μέλλον.</a:t>
            </a:r>
          </a:p>
        </p:txBody>
      </p:sp>
    </p:spTree>
    <p:extLst>
      <p:ext uri="{BB962C8B-B14F-4D97-AF65-F5344CB8AC3E}">
        <p14:creationId xmlns:p14="http://schemas.microsoft.com/office/powerpoint/2010/main" val="39203442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</a:t>
            </a:r>
            <a:r>
              <a:rPr lang="en-US" dirty="0">
                <a:solidFill>
                  <a:srgbClr val="FFFF00"/>
                </a:solidFill>
              </a:rPr>
              <a:t>CO</a:t>
            </a:r>
            <a:r>
              <a:rPr lang="el-GR" baseline="-25000" dirty="0">
                <a:solidFill>
                  <a:srgbClr val="FFFF00"/>
                </a:solidFill>
              </a:rPr>
              <a:t>2 </a:t>
            </a:r>
            <a:r>
              <a:rPr lang="el-GR" dirty="0">
                <a:solidFill>
                  <a:srgbClr val="FFFF00"/>
                </a:solidFill>
              </a:rPr>
              <a:t>επιτρέπει την είσοδο της ηλιακής ακτινοβολίας,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αλλά εμποδίζει την έξοδο της θερμικής ακτινοβολίας που εκπέμπεται από τη γη. Το φαινόμενο είναι γνωστό ως «φαινόμενο θερμοκηπίου».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287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Συνεπώς, όσο περισσότερο </a:t>
            </a:r>
            <a:r>
              <a:rPr lang="en-US" dirty="0">
                <a:solidFill>
                  <a:srgbClr val="FFFF00"/>
                </a:solidFill>
              </a:rPr>
              <a:t>CO</a:t>
            </a:r>
            <a:r>
              <a:rPr lang="el-GR" baseline="-25000" dirty="0">
                <a:solidFill>
                  <a:srgbClr val="FFFF00"/>
                </a:solidFill>
              </a:rPr>
              <a:t>2</a:t>
            </a:r>
            <a:r>
              <a:rPr lang="el-GR" dirty="0">
                <a:solidFill>
                  <a:srgbClr val="FFFF00"/>
                </a:solidFill>
              </a:rPr>
              <a:t> περιέχει η ατμόσφαιρα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τόσο υψηλότερη θα είναι η θερμοκρασία της γης.</a:t>
            </a:r>
          </a:p>
        </p:txBody>
      </p:sp>
    </p:spTree>
    <p:extLst>
      <p:ext uri="{BB962C8B-B14F-4D97-AF65-F5344CB8AC3E}">
        <p14:creationId xmlns:p14="http://schemas.microsoft.com/office/powerpoint/2010/main" val="228820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Η </a:t>
            </a:r>
            <a:r>
              <a:rPr lang="el-GR" dirty="0" err="1">
                <a:solidFill>
                  <a:srgbClr val="FFFF00"/>
                </a:solidFill>
              </a:rPr>
              <a:t>Λιμνολογία</a:t>
            </a:r>
            <a:r>
              <a:rPr lang="el-GR" dirty="0">
                <a:solidFill>
                  <a:srgbClr val="FFFF00"/>
                </a:solidFill>
              </a:rPr>
              <a:t> μελετά: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endParaRPr lang="el-GR" dirty="0"/>
          </a:p>
          <a:p>
            <a:pPr algn="ctr"/>
            <a:r>
              <a:rPr lang="el-GR" sz="4400" dirty="0" smtClean="0"/>
              <a:t>τα </a:t>
            </a:r>
            <a:r>
              <a:rPr lang="el-GR" sz="4400" dirty="0"/>
              <a:t>ηπειρωτικά (εσωτερικά) νερά και ενδιαφέρεται εξίσου τόσο για τη </a:t>
            </a:r>
            <a:r>
              <a:rPr lang="el-GR" sz="4400" dirty="0">
                <a:solidFill>
                  <a:srgbClr val="FF0000"/>
                </a:solidFill>
              </a:rPr>
              <a:t>φυσική</a:t>
            </a:r>
            <a:r>
              <a:rPr lang="el-GR" sz="4400" dirty="0"/>
              <a:t> αυτών των μέσων όσο και για την </a:t>
            </a:r>
            <a:r>
              <a:rPr lang="el-GR" sz="4400" dirty="0">
                <a:solidFill>
                  <a:srgbClr val="FFC000"/>
                </a:solidFill>
              </a:rPr>
              <a:t>υδροδυναμική</a:t>
            </a:r>
            <a:r>
              <a:rPr lang="el-GR" sz="4400" dirty="0"/>
              <a:t> τους.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φυσικό νερό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(πηγών, ποταμών, λιμνών κτλ.) δεν είναι η καθαρή χημική ένωση </a:t>
            </a:r>
            <a:r>
              <a:rPr lang="en-US" sz="4400" dirty="0"/>
              <a:t>H</a:t>
            </a:r>
            <a:r>
              <a:rPr lang="el-GR" sz="4400" baseline="-25000" dirty="0"/>
              <a:t>2</a:t>
            </a:r>
            <a:r>
              <a:rPr lang="en-US" sz="4400" dirty="0"/>
              <a:t>O</a:t>
            </a:r>
            <a:r>
              <a:rPr lang="el-GR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37130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Περιέχει, σχεδόν πάντοτε,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σε διάλυση ανόργανα άλατα, αέρια και άλλες ουσίες, μερικές φορές και οργανικές.</a:t>
            </a:r>
          </a:p>
        </p:txBody>
      </p:sp>
    </p:spTree>
    <p:extLst>
      <p:ext uri="{BB962C8B-B14F-4D97-AF65-F5344CB8AC3E}">
        <p14:creationId xmlns:p14="http://schemas.microsoft.com/office/powerpoint/2010/main" val="9039897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Το νερό της βροχής διαλύει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n-US" sz="4400" dirty="0"/>
          </a:p>
          <a:p>
            <a:pPr algn="ctr"/>
            <a:r>
              <a:rPr lang="el-GR" sz="4400" dirty="0"/>
              <a:t>διάφορα συστατικά της ατμόσφαιρας, όπως διοξείδιο του άνθρακα και λίγο οξυγόνο και άζωτο, συμπαρασύρει κονιορτό, αιθάλη και άλλες αιωρούμενες ουσίες.</a:t>
            </a:r>
          </a:p>
        </p:txBody>
      </p:sp>
    </p:spTree>
    <p:extLst>
      <p:ext uri="{BB962C8B-B14F-4D97-AF65-F5344CB8AC3E}">
        <p14:creationId xmlns:p14="http://schemas.microsoft.com/office/powerpoint/2010/main" val="360044818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Συνοψίζοντας τα παραπάνω μπορούμε να πούμε ότι: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α) το νερό είναι το πλέον άφθονο απ’ όλες τις ουσίες που υπάρχουν στην επιφάνεια της γης,</a:t>
            </a:r>
          </a:p>
        </p:txBody>
      </p:sp>
    </p:spTree>
    <p:extLst>
      <p:ext uri="{BB962C8B-B14F-4D97-AF65-F5344CB8AC3E}">
        <p14:creationId xmlns:p14="http://schemas.microsoft.com/office/powerpoint/2010/main" val="41062288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β) είναι σχεδόν το μόνο ανόργανο υγρό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που είναι δυνατό να βρεθεί στη φύση σε μορφή αέρα, υγρή και στερεά και μάλιστα πολλές φορές τον ίδιο χρόνο,</a:t>
            </a:r>
          </a:p>
        </p:txBody>
      </p:sp>
    </p:spTree>
    <p:extLst>
      <p:ext uri="{BB962C8B-B14F-4D97-AF65-F5344CB8AC3E}">
        <p14:creationId xmlns:p14="http://schemas.microsoft.com/office/powerpoint/2010/main" val="33082309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γ) το νερό έχει τη μεγαλύτερη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διαλυτική ικανότητα απ’ οποιοδήποτε άλλο ρευστό,</a:t>
            </a:r>
          </a:p>
        </p:txBody>
      </p:sp>
    </p:spTree>
    <p:extLst>
      <p:ext uri="{BB962C8B-B14F-4D97-AF65-F5344CB8AC3E}">
        <p14:creationId xmlns:p14="http://schemas.microsoft.com/office/powerpoint/2010/main" val="26499642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δ) οι θάλασσες, οι ωκεανοί και όλα τα επιφανειακά νερά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981200"/>
            <a:ext cx="8928992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βοηθούν στη διατήρηση των χημικών συνθηκών της ατμόσφαιρας σε ισορροπία και επιδρούν στη θερμοκρασία και στο κλίμα.</a:t>
            </a:r>
          </a:p>
        </p:txBody>
      </p:sp>
    </p:spTree>
    <p:extLst>
      <p:ext uri="{BB962C8B-B14F-4D97-AF65-F5344CB8AC3E}">
        <p14:creationId xmlns:p14="http://schemas.microsoft.com/office/powerpoint/2010/main" val="25796257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Πρέπει να σημειωθεί ότι τα παραπάνω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είναι μερικές μόνο από τις πολλές εξαιρετικές ιδιότητες του νερού. </a:t>
            </a:r>
          </a:p>
          <a:p>
            <a:pPr algn="ctr"/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28153056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92C218-0333-B530-F4C5-818C907E9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l-GR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Κύκλος του νερού στη φύση</a:t>
            </a:r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D53125A-6109-8438-AF28-ABDAFA7A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«Ο κύκλος του νερού στη φύση περιλαμβάνει τρεις κύριες φάσεις: την εξάτμιση, την κατακρήμνιση και τη ροή (επιφανειακή και υπόγεια).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737042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85AA2A9-3664-C4AA-2E01-C9BC7E8B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Σε καθεμιά από αυτές τις φάσεις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E5B7C1E-92FB-C6F2-BCBF-B97F7A7F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γίνεται μεταφορά, αποθήκευση και αλλαγή της φυσικής κατάστασης του νερού. 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126710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Ασχολείται με: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τα </a:t>
            </a:r>
            <a:r>
              <a:rPr lang="el-GR" sz="4400" dirty="0">
                <a:solidFill>
                  <a:srgbClr val="FF0000"/>
                </a:solidFill>
              </a:rPr>
              <a:t>ορυκτά συστατικά </a:t>
            </a:r>
            <a:r>
              <a:rPr lang="el-GR" sz="4400" dirty="0" smtClean="0"/>
              <a:t>τους, </a:t>
            </a:r>
            <a:r>
              <a:rPr lang="el-GR" sz="4400" dirty="0"/>
              <a:t>διαλυμένα ή αιωρούμενα, με τα </a:t>
            </a:r>
            <a:r>
              <a:rPr lang="el-GR" sz="4400" dirty="0">
                <a:solidFill>
                  <a:srgbClr val="FFC000"/>
                </a:solidFill>
              </a:rPr>
              <a:t>γεωλογικά φαινόμενα</a:t>
            </a:r>
            <a:r>
              <a:rPr lang="el-GR" sz="4400" dirty="0"/>
              <a:t> </a:t>
            </a:r>
            <a:r>
              <a:rPr lang="el-GR" sz="4400" dirty="0" smtClean="0"/>
              <a:t>που </a:t>
            </a:r>
            <a:r>
              <a:rPr lang="el-GR" sz="4400" dirty="0"/>
              <a:t>συνδέονται με αυτά τα περιβάλλοντα,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0EEBACC-F8A8-CBC3-AE22-9A6D718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Όλοι γνωρίζουμε ότι το νερό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CA5213C-7DAC-A8B9-8A1C-80839FD5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ea typeface="Times New Roman" panose="02020603050405020304" pitchFamily="18" charset="0"/>
              </a:rPr>
              <a:t>δεν είναι απαραίτητο να βράσει για να παράγει ατμούς</a:t>
            </a:r>
            <a:r>
              <a:rPr lang="ar-SA" sz="4400" dirty="0">
                <a:effectLst/>
                <a:ea typeface="Times New Roman" panose="02020603050405020304" pitchFamily="18" charset="0"/>
              </a:rPr>
              <a:t>﮲</a:t>
            </a:r>
            <a:r>
              <a:rPr lang="el-GR" sz="4400" dirty="0">
                <a:effectLst/>
                <a:ea typeface="Times New Roman" panose="02020603050405020304" pitchFamily="18" charset="0"/>
              </a:rPr>
              <a:t> αλλά ατμοί εξέρχονται από το ζεστό νερό πολύ πριν βράσει.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71655706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E25DEB-A643-CF49-55C7-26027C2F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Θα έχετε ίσως παρατηρήσει κάποιο κρύο πρωινό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3E148DA-983B-1038-97CE-A8FF9BA38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 ύπαιθρο, ένα στρώμα ατμού στον αέρα πάνω από το νερό που χρησιμοποιείται για άρδευση.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756215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9F07BA-9322-7085-798E-E00DBC881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ενέργεια που απαιτείται για την εξάτμιση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FAFF253D-FDC5-7A18-3268-19037D14C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προέρχεται σχεδόν όλη από τον ήλιο. Μία φορά στις δώδεκα ημέρες όλο το νερό που υπάρχει στον αέρα πέφτει και ανανεώνεται.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374274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71CDD35-78F3-435C-85E1-53BA30D4B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 μεγαλύτερη ποσότητα νερού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5F21AFE-8A79-40ED-82B1-C5FCDD997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εξατμίζεται από την ηλιακή ενέργεια προέρχεται από τις θάλασσες και τους ωκεανούς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794723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551FDB9-5A9B-EF65-8999-C32A2202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μόνο το 16% περίπου προέρχεται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6189A472-831C-208B-94F6-CF02C7970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τις επιφάνειες της ξηράς, των λιμνών, των ποταμών, των υγρών εδαφών και από τη διαπνοή των φυτών.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03022779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F0B26F6-9AD5-26FA-8E88-8F0DA5DE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Ένα μεγάλο μέρος από το νερό που εξατμίζεται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19E6820E-3635-323E-3F72-6A84CD4B3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ξαναπέφτει στις θάλασσες και τους ωκεανούς, ενώ περίπου 24% από αυτό πέφτει στην ξηρά.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1134728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FB8D6CE-386A-79E4-8937-6C143D207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Συνεπώς, η ποσότητα του νερού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93D9D82-80F6-769B-6FCD-68EC40FD5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που πέφτει στην ξηρά είναι μεγαλύτερη από αυτήν που εξατμίζεται.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8183518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C81CDF5-0D88-31DD-6757-5B0DB9C93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9% όμως από αυτό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63D3765-EA3F-1D30-2C57-1124109F7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δεν παραμένει για μεγάλο χρονικά διάστημα στην επιφάνεια της ξηράς.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05265573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ABC13A8-43C5-9E2F-F7CF-CC06CE82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Σύντομα φτάνει στους χειμάρρους και τους ποταμούς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49D1617-FCBA-A451-D9C0-00909BBE47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μέσα σε διάστημα που κυμαίνεται από λίγες ώρες μέχρι λίγες εβδομάδες μεταφέρεται στις λίμνες, στις θάλασσες και στους ωκεανούς.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94776324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14249B4-86B8-CCE3-20D3-14AC878A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υπόλοιπο 15%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552F0E4-3DC2-46ED-FA16-9D3DF7C1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παραμένει στην ξηρά με μορφή πάγου, χιονιού και υγρασίας εδάφους.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398753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FF00"/>
                </a:solidFill>
              </a:rPr>
              <a:t>με τις σχέσεις που υπάρχουν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14800"/>
          </a:xfrm>
        </p:spPr>
        <p:txBody>
          <a:bodyPr/>
          <a:lstStyle/>
          <a:p>
            <a:pPr algn="ctr"/>
            <a:endParaRPr lang="el-GR" sz="4400" dirty="0"/>
          </a:p>
          <a:p>
            <a:pPr algn="ctr"/>
            <a:r>
              <a:rPr lang="el-GR" sz="4400" dirty="0"/>
              <a:t>στις επιφάνειες νερού-αέρα (</a:t>
            </a:r>
            <a:r>
              <a:rPr lang="el-GR" sz="4400" dirty="0" err="1">
                <a:solidFill>
                  <a:schemeClr val="accent1"/>
                </a:solidFill>
              </a:rPr>
              <a:t>Υδρομετεωρολογία</a:t>
            </a:r>
            <a:r>
              <a:rPr lang="el-GR" sz="4400" dirty="0"/>
              <a:t>) και νερού-εδάφους (</a:t>
            </a:r>
            <a:r>
              <a:rPr lang="el-GR" sz="4400" dirty="0" err="1">
                <a:solidFill>
                  <a:srgbClr val="FF0000"/>
                </a:solidFill>
              </a:rPr>
              <a:t>Υδροεδαφολογία</a:t>
            </a:r>
            <a:r>
              <a:rPr lang="el-GR" sz="4400" dirty="0"/>
              <a:t>).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C40351FB-C387-8B95-A834-3196C192F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έδαφος ενεργεί σαν σπόγγος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E464B05-5B23-3D3C-5951-8AC9F40DE3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μπορεί να συγκρατήσει ορισμένη ποσότητα.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793966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26DF4B2-A8B1-A053-34DA-20CE544A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η ικανότητα συγκράτησης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24678A7-F2FF-C876-8233-2D3C7AA7D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 έδαφος φτάσει στο ανώτατο όριο,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6040293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B4502B8-9761-F62D-5983-24136F87A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τότε με την επίδραση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55DBF9CC-D7C3-87A7-457D-3AE3A7FF8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της βαρύτητας και της τριχοειδούς έλξης, το νερό εισέρχεται βαθύτερα με ρυθμό διήθησης (φιλτραρίσματος).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33458817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2166F5C2-21A3-ABAC-534E-D2CC5147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Όταν η βροχή πέφτει ταχύτερα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44FE3ABB-9CD0-8673-EA90-040CCE7E0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από τον ρυθμό διήθησης, το νερό συγκεντρώνεται σε βυθίσματα και τάφρους,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8420892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D8754D2-BBA7-095E-C914-13E0431D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ρέει ελεύθερα,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2851F6CE-A441-0D7B-5A13-0EF019922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ακολουθώντας τα πρανή (πλαγιά, κατηφορικό μέρος) του εδάφους και φτάνει στους χειμάρρους και τα ποτάμια».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9618176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8167F55-F181-AD7C-6AB9-7051EDFA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«Ένα μέρος του νερού που έχει εισχωρήσει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FFB2FAD-7E53-B87A-9A59-53A12F89F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στο έδαφος, μπορεί να αποθηκεύεται προσωρινά ως υγρασία του εδάφους.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89503869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A0C8A1C2-CA42-80EC-89CE-0632C6CD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Το υπόλοιπο μπορεί να συνεχίσει τον δρόμο του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E609C63-F3A8-90D9-9D79-8EFC1A32A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διεισδύοντας βαθύτερα και να φτάσει στον υδροφόρο ορίζοντα, όπου αποθηκεύεται ως υπόγειο νερό».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12542619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7C03731-F8F4-910A-A5FF-3C92ABFDC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«Αν γεμίσουμε με άμμο ένα γυάλινο δοχείο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78D94138-5E9E-04EE-75EF-1D8AFF5DE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και προσθέσουμε μετά κάποια ποσότητα νερού, θα παρατηρήσουμε μια ευδιάκριτη γραμμή που χωρίζει την υγρή από την ξηρή άμμο.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4925235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87A0F5F8-0586-74CF-1894-5B37A23C6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Αυτή η γραμμή αντιστοιχεί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B69F9CA5-444D-2A0F-1220-1943D2DDC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στην επιφάνεια του υδροφόρου ορίζοντα.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258266805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AA1D78C-6080-404B-11EE-AF81A6C9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Μερικές φορές το υπόγειο νερό υφίσταται</a:t>
            </a: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C478DA8C-54D7-2B14-B991-E6B85B9F5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l-GR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l-GR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τεράστιες πιέσεις που οφείλονται στα υπερκείμενα πετρώματα και γι’ αυτό όταν δημιουργηθεί κάποιο άνοιγμα (φυσικό ή τεχνητό),</a:t>
            </a:r>
            <a:endParaRPr lang="el-GR" sz="4400" dirty="0"/>
          </a:p>
        </p:txBody>
      </p:sp>
    </p:spTree>
    <p:extLst>
      <p:ext uri="{BB962C8B-B14F-4D97-AF65-F5344CB8AC3E}">
        <p14:creationId xmlns:p14="http://schemas.microsoft.com/office/powerpoint/2010/main" val="962048580"/>
      </p:ext>
    </p:extLst>
  </p:cSld>
  <p:clrMapOvr>
    <a:masterClrMapping/>
  </p:clrMapOvr>
</p:sld>
</file>

<file path=ppt/theme/theme1.xml><?xml version="1.0" encoding="utf-8"?>
<a:theme xmlns:a="http://schemas.openxmlformats.org/drawingml/2006/main" name="Πρότυπο σχεδίασης- Ύψος">
  <a:themeElements>
    <a:clrScheme name="Θέμα του Office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FFFF00"/>
      </a:accent2>
      <a:accent3>
        <a:srgbClr val="AAAAFF"/>
      </a:accent3>
      <a:accent4>
        <a:srgbClr val="DADADA"/>
      </a:accent4>
      <a:accent5>
        <a:srgbClr val="AAFFFF"/>
      </a:accent5>
      <a:accent6>
        <a:srgbClr val="E7E700"/>
      </a:accent6>
      <a:hlink>
        <a:srgbClr val="FF0033"/>
      </a:hlink>
      <a:folHlink>
        <a:srgbClr val="3366FF"/>
      </a:folHlink>
    </a:clrScheme>
    <a:fontScheme name="Θέμα του Offic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σχεδίασης- Ύψος</Template>
  <TotalTime>3687</TotalTime>
  <Words>2195</Words>
  <Application>Microsoft Office PowerPoint</Application>
  <PresentationFormat>Προβολή στην οθόνη (4:3)</PresentationFormat>
  <Paragraphs>307</Paragraphs>
  <Slides>105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105</vt:i4>
      </vt:variant>
    </vt:vector>
  </HeadingPairs>
  <TitlesOfParts>
    <vt:vector size="106" baseType="lpstr">
      <vt:lpstr>Πρότυπο σχεδίασης- Ύψος</vt:lpstr>
      <vt:lpstr>              Λιμνολογία: πρώτο Μάθημα  </vt:lpstr>
      <vt:lpstr>Λιμνολογία:  Θεωρία και Ασκήσεις</vt:lpstr>
      <vt:lpstr>Ο πρώτος όρος της Λιμνολογίας</vt:lpstr>
      <vt:lpstr>Μελέτη της Σύνθεσης </vt:lpstr>
      <vt:lpstr>Λίμνη κατά την επιστημονική έννοια του όρου, είναι:</vt:lpstr>
      <vt:lpstr>Στις λίμνες περιλαμβάνονται:</vt:lpstr>
      <vt:lpstr>Η Λιμνολογία μελετά:</vt:lpstr>
      <vt:lpstr>Ασχολείται με:</vt:lpstr>
      <vt:lpstr>με τις σχέσεις που υπάρχουν</vt:lpstr>
      <vt:lpstr>Μελετά, επίσης</vt:lpstr>
      <vt:lpstr>Τους φυτικούς και ζωικούς οργανισμούς</vt:lpstr>
      <vt:lpstr>Μελετά τις αλληλεπιδράσεις</vt:lpstr>
      <vt:lpstr>καθώς και τον ρόλο του ανθρώπου:</vt:lpstr>
      <vt:lpstr>Ο σχηματισμός, για παράδειγμα</vt:lpstr>
      <vt:lpstr>Η Λιμνολογία ενδιαφέρεται </vt:lpstr>
      <vt:lpstr>Ασχολείται με κάθε είδους συγκέντρωση</vt:lpstr>
      <vt:lpstr>Λιμνολογία είναι η μελέτη</vt:lpstr>
      <vt:lpstr>όπως αυτές διαμορφώνονται</vt:lpstr>
      <vt:lpstr>Από τότε που δημιουργήθηκε η Λιμνολογία,</vt:lpstr>
      <vt:lpstr>Η Λιμνολογία, όπως και οι άλλες επιστήμες,</vt:lpstr>
      <vt:lpstr>Σε αυτήν την αναζήτηση, οι Λιμνολόγοι έχουν βρει</vt:lpstr>
      <vt:lpstr>Ένας έμπειρος Λιμνολόγος μπορεί συχνά να προβλέψει</vt:lpstr>
      <vt:lpstr>Το μέλλον της Λιμνολογίας</vt:lpstr>
      <vt:lpstr>Η ανάλυση των λιμνολογικών δεδομένων</vt:lpstr>
      <vt:lpstr>όπως αυτές ανάμεσα</vt:lpstr>
      <vt:lpstr>Λεκάνη απορροής</vt:lpstr>
      <vt:lpstr>Λεκάνη απορροής</vt:lpstr>
      <vt:lpstr> Πρώτο μέρος: Υδάτινα οικοσυστήματα </vt:lpstr>
      <vt:lpstr>Οι αρχαίοι Έλληνες,</vt:lpstr>
      <vt:lpstr>Οι αρχαίοι Κινέζοι,</vt:lpstr>
      <vt:lpstr>Όταν υπήρχε ισορροπία, όλα πήγαιναν καλά,</vt:lpstr>
      <vt:lpstr>Όπως προκύπτει και από την αρχαία λογοτεχνία,</vt:lpstr>
      <vt:lpstr>Πράγματι, χωρίς το νερό, η ζωή</vt:lpstr>
      <vt:lpstr>Αν δεχθούμε</vt:lpstr>
      <vt:lpstr>τότε έχουμε ένα στρώμα 2.540 εκατομμύρια km3</vt:lpstr>
      <vt:lpstr>Στην πραγματικότητα, ούτε στις μέρες μας</vt:lpstr>
      <vt:lpstr>Αυτό είναι λογικό,</vt:lpstr>
      <vt:lpstr>και η βαθύτερη γεώτρηση</vt:lpstr>
      <vt:lpstr>Παρουσίαση του PowerPoint</vt:lpstr>
      <vt:lpstr>τη στιγμή που η ακτίνα της Γης</vt:lpstr>
      <vt:lpstr>Εντούτοις, οι επιστήμονες έχουν σχηματίσει ένα μοντέλο</vt:lpstr>
      <vt:lpstr>Μετρώντας τον χρόνο που χρειάζονται</vt:lpstr>
      <vt:lpstr>Οι επιστήμονες μπορούν να εκτιμήσουν, αν αυτά τα κύματα</vt:lpstr>
      <vt:lpstr>Παρουσίαση του PowerPoint</vt:lpstr>
      <vt:lpstr>Ο ηπειρωτικός φλοιός είναι ένα λεπτό και σκληρό στρώμα</vt:lpstr>
      <vt:lpstr>Ο ωκεάνιος φλοιός καλύπτει το 71% περίπου της επιφάνειας</vt:lpstr>
      <vt:lpstr>Ο πυρήνας είναι ακόμη πιο θερμός από τον μανδύα.</vt:lpstr>
      <vt:lpstr>Η «καρδιά» της Γης είναι μια σφαίρα από σίδηρο και νικέλιο.</vt:lpstr>
      <vt:lpstr>Το νερό έχει μια ασυνήθιστη δομή</vt:lpstr>
      <vt:lpstr>Τα άτομα αποτελούνται</vt:lpstr>
      <vt:lpstr>Στα περισσότερα ορυκτά που υπάρχουν στη φύση,</vt:lpstr>
      <vt:lpstr>Το μόριο του νερού με το θετικό και αρνητικό φορτίο</vt:lpstr>
      <vt:lpstr>Αυτός είναι και ο λόγος που το νερό έχει μια τόσο μεγάλη</vt:lpstr>
      <vt:lpstr>Αυτή η ικανότητά του εξηγεί</vt:lpstr>
      <vt:lpstr>Όταν το νερό μετατρέπεται</vt:lpstr>
      <vt:lpstr>Όταν ο πάγος λιώνει, τότε μετατρέπεται</vt:lpstr>
      <vt:lpstr>Με την αύξηση της θερμοκρασίας</vt:lpstr>
      <vt:lpstr>μέχρι το σημείο των 1000C,</vt:lpstr>
      <vt:lpstr>Εξαιτίας των πολύ ισχυρών μοριακών έλξεων</vt:lpstr>
      <vt:lpstr>Αλλά και στην αντίθετη περίπτωση,</vt:lpstr>
      <vt:lpstr>Όταν, για παράδειγμα, το καλοκαίρι</vt:lpstr>
      <vt:lpstr>Μια μέσης ισχύος καταιγίδα</vt:lpstr>
      <vt:lpstr>Η βιομηχανική ανάπτυξη συνετέλεσε</vt:lpstr>
      <vt:lpstr>με αποτέλεσμα να έχει αυξηθεί</vt:lpstr>
      <vt:lpstr>Έτσι, οι θάλασσες, οι ωκεανοί και όλα τα επιφανειακά νερά</vt:lpstr>
      <vt:lpstr>Πρέπει πάντως να σημειωθεί</vt:lpstr>
      <vt:lpstr>ίσως προκαλέσουν μια σημαντική αύξηση της θερμοκρασίας</vt:lpstr>
      <vt:lpstr>Το CO2 επιτρέπει την είσοδο της ηλιακής ακτινοβολίας,</vt:lpstr>
      <vt:lpstr>Συνεπώς, όσο περισσότερο CO2 περιέχει η ατμόσφαιρα</vt:lpstr>
      <vt:lpstr>Το φυσικό νερό</vt:lpstr>
      <vt:lpstr>Περιέχει, σχεδόν πάντοτε,</vt:lpstr>
      <vt:lpstr>Το νερό της βροχής διαλύει</vt:lpstr>
      <vt:lpstr>Συνοψίζοντας τα παραπάνω μπορούμε να πούμε ότι:</vt:lpstr>
      <vt:lpstr>β) είναι σχεδόν το μόνο ανόργανο υγρό</vt:lpstr>
      <vt:lpstr>γ) το νερό έχει τη μεγαλύτερη</vt:lpstr>
      <vt:lpstr>δ) οι θάλασσες, οι ωκεανοί και όλα τα επιφανειακά νερά</vt:lpstr>
      <vt:lpstr>Πρέπει να σημειωθεί ότι τα παραπάνω</vt:lpstr>
      <vt:lpstr> Κύκλος του νερού στη φύση </vt:lpstr>
      <vt:lpstr>Σε καθεμιά από αυτές τις φάσεις</vt:lpstr>
      <vt:lpstr>Όλοι γνωρίζουμε ότι το νερό</vt:lpstr>
      <vt:lpstr>Θα έχετε ίσως παρατηρήσει κάποιο κρύο πρωινό</vt:lpstr>
      <vt:lpstr>Η ενέργεια που απαιτείται για την εξάτμιση</vt:lpstr>
      <vt:lpstr>Η μεγαλύτερη ποσότητα νερού</vt:lpstr>
      <vt:lpstr>και μόνο το 16% περίπου προέρχεται</vt:lpstr>
      <vt:lpstr>Ένα μεγάλο μέρος από το νερό που εξατμίζεται</vt:lpstr>
      <vt:lpstr>Συνεπώς, η ποσότητα του νερού</vt:lpstr>
      <vt:lpstr>Το 9% όμως από αυτό</vt:lpstr>
      <vt:lpstr>Σύντομα φτάνει στους χειμάρρους και τους ποταμούς</vt:lpstr>
      <vt:lpstr>Το υπόλοιπο 15%</vt:lpstr>
      <vt:lpstr>Το έδαφος ενεργεί σαν σπόγγος</vt:lpstr>
      <vt:lpstr>Όταν η ικανότητα συγκράτησης</vt:lpstr>
      <vt:lpstr>τότε με την επίδραση</vt:lpstr>
      <vt:lpstr>Όταν η βροχή πέφτει ταχύτερα</vt:lpstr>
      <vt:lpstr>ρέει ελεύθερα,</vt:lpstr>
      <vt:lpstr>«Ένα μέρος του νερού που έχει εισχωρήσει</vt:lpstr>
      <vt:lpstr>Το υπόλοιπο μπορεί να συνεχίσει τον δρόμο του</vt:lpstr>
      <vt:lpstr>«Αν γεμίσουμε με άμμο ένα γυάλινο δοχείο</vt:lpstr>
      <vt:lpstr>Αυτή η γραμμή αντιστοιχεί</vt:lpstr>
      <vt:lpstr>Μερικές φορές το υπόγειο νερό υφίσταται</vt:lpstr>
      <vt:lpstr>το νερό εκτοξεύεται πολλά μέτρα στον αέρα,</vt:lpstr>
      <vt:lpstr>Τέτοια, κάτω από πίεση, υδροφόρα στρώματα</vt:lpstr>
      <vt:lpstr>Υπάρχει περίπτωση, καθώς το νερό ρέει</vt:lpstr>
      <vt:lpstr>να διαποτίσει αυτό ή και να εξέλθει,</vt:lpstr>
      <vt:lpstr>Γενικά, η ροή του νερού στην επιφάνεια</vt:lpstr>
      <vt:lpstr>τη δομή και τη σύσταση του εδάφους,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Ρωσοτουρκικός πόλεμος</dc:title>
  <dc:creator>Maria</dc:creator>
  <cp:lastModifiedBy>Maria</cp:lastModifiedBy>
  <cp:revision>162</cp:revision>
  <dcterms:created xsi:type="dcterms:W3CDTF">2019-05-10T18:29:09Z</dcterms:created>
  <dcterms:modified xsi:type="dcterms:W3CDTF">2023-04-26T10:25:29Z</dcterms:modified>
</cp:coreProperties>
</file>