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8"/>
  </p:notesMasterIdLst>
  <p:handoutMasterIdLst>
    <p:handoutMasterId r:id="rId19"/>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306" r:id="rId1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38" autoAdjust="0"/>
    <p:restoredTop sz="95574" autoAdjust="0"/>
  </p:normalViewPr>
  <p:slideViewPr>
    <p:cSldViewPr snapToGrid="0" snapToObjects="1">
      <p:cViewPr varScale="1">
        <p:scale>
          <a:sx n="101" d="100"/>
          <a:sy n="101" d="100"/>
        </p:scale>
        <p:origin x="94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9/21/23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vectoropenstock.com/"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GB" dirty="0"/>
              <a:t>Image courtesy of </a:t>
            </a:r>
            <a:r>
              <a:rPr lang="en-US" dirty="0"/>
              <a:t>Vector Open Stock - </a:t>
            </a:r>
            <a:r>
              <a:rPr lang="en-US" dirty="0">
                <a:hlinkClick r:id="rId3"/>
              </a:rPr>
              <a:t>http://www.vectoropenstock.com/</a:t>
            </a:r>
            <a:r>
              <a:rPr lang="en-US" dirty="0"/>
              <a:t> under a CC BY 3.0 license </a:t>
            </a:r>
            <a:endParaRPr lang="en-GB" dirty="0"/>
          </a:p>
        </p:txBody>
      </p:sp>
      <p:sp>
        <p:nvSpPr>
          <p:cNvPr id="4" name="Slide Number Placeholder 3"/>
          <p:cNvSpPr>
            <a:spLocks noGrp="1"/>
          </p:cNvSpPr>
          <p:nvPr>
            <p:ph type="sldNum" sz="quarter" idx="10"/>
          </p:nvPr>
        </p:nvSpPr>
        <p:spPr/>
        <p:txBody>
          <a:bodyPr/>
          <a:lstStyle/>
          <a:p>
            <a:pPr>
              <a:defRPr/>
            </a:pPr>
            <a:fld id="{B5E1D95A-4D7F-0D4D-8657-F619D81D3FC6}" type="slidenum">
              <a:rPr lang="en-US" smtClean="0"/>
              <a:pPr>
                <a:defRPr/>
              </a:pPr>
              <a:t>3</a:t>
            </a:fld>
            <a:endParaRPr lang="en-US"/>
          </a:p>
        </p:txBody>
      </p:sp>
    </p:spTree>
    <p:extLst>
      <p:ext uri="{BB962C8B-B14F-4D97-AF65-F5344CB8AC3E}">
        <p14:creationId xmlns:p14="http://schemas.microsoft.com/office/powerpoint/2010/main" val="4700337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811006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Click to edit Master text styles</a:t>
            </a:r>
          </a:p>
          <a:p>
            <a:pPr lvl="1"/>
            <a:r>
              <a:rPr lang="el-GR" dirty="0"/>
              <a:t>Second level</a:t>
            </a:r>
          </a:p>
          <a:p>
            <a:pPr lvl="2"/>
            <a:r>
              <a:rPr lang="el-GR" dirty="0"/>
              <a:t>Third level</a:t>
            </a:r>
          </a:p>
          <a:p>
            <a:pPr lvl="3"/>
            <a:r>
              <a:rPr lang="el-GR" dirty="0"/>
              <a:t>Fourth level</a:t>
            </a:r>
          </a:p>
          <a:p>
            <a:pPr lvl="4"/>
            <a:r>
              <a:rPr lang="el-GR"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6" name="Slide Number Placeholder 5"/>
          <p:cNvSpPr>
            <a:spLocks noGrp="1"/>
          </p:cNvSpPr>
          <p:nvPr>
            <p:ph type="sldNum" sz="quarter" idx="11"/>
          </p:nvPr>
        </p:nvSpPr>
        <p:spPr/>
        <p:txBody>
          <a:bodyPr/>
          <a:lstStyle>
            <a:lvl1pPr>
              <a:defRPr/>
            </a:lvl1pPr>
          </a:lstStyle>
          <a:p>
            <a:pPr>
              <a:defRPr/>
            </a:pPr>
            <a:r>
              <a:rPr lang="el-GR"/>
              <a:t>Διαφάνεια </a:t>
            </a:r>
            <a:fld id="{624B0523-D47E-2247-B983-B9E272A2D9C0}" type="slidenum">
              <a:rPr lang="en-US"/>
              <a:pPr>
                <a:defRPr/>
              </a:pPr>
              <a:t>‹#›</a:t>
            </a:fld>
            <a:endParaRPr lang="en-US"/>
          </a:p>
        </p:txBody>
      </p:sp>
    </p:spTree>
    <p:extLst>
      <p:ext uri="{BB962C8B-B14F-4D97-AF65-F5344CB8AC3E}">
        <p14:creationId xmlns:p14="http://schemas.microsoft.com/office/powerpoint/2010/main" val="2969096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29</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Προετοιμασία για Παρουσίαση Εργασιών και Υποστήριξη Διατριβών</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Κριτήρια επιλογής ενός εξωτερικού εξεταστή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251570335"/>
              </p:ext>
            </p:extLst>
          </p:nvPr>
        </p:nvGraphicFramePr>
        <p:xfrm>
          <a:off x="457200" y="1380700"/>
          <a:ext cx="7962179" cy="4533174"/>
        </p:xfrm>
        <a:graphic>
          <a:graphicData uri="http://schemas.openxmlformats.org/drawingml/2006/table">
            <a:tbl>
              <a:tblPr firstRow="1" bandRow="1">
                <a:tableStyleId>{FABFCF23-3B69-468F-B69F-88F6DE6A72F2}</a:tableStyleId>
              </a:tblPr>
              <a:tblGrid>
                <a:gridCol w="3326597">
                  <a:extLst>
                    <a:ext uri="{9D8B030D-6E8A-4147-A177-3AD203B41FA5}">
                      <a16:colId xmlns:a16="http://schemas.microsoft.com/office/drawing/2014/main" val="1492991318"/>
                    </a:ext>
                  </a:extLst>
                </a:gridCol>
                <a:gridCol w="4635582">
                  <a:extLst>
                    <a:ext uri="{9D8B030D-6E8A-4147-A177-3AD203B41FA5}">
                      <a16:colId xmlns:a16="http://schemas.microsoft.com/office/drawing/2014/main" val="948055425"/>
                    </a:ext>
                  </a:extLst>
                </a:gridCol>
              </a:tblGrid>
              <a:tr h="666549">
                <a:tc>
                  <a:txBody>
                    <a:bodyPr/>
                    <a:lstStyle/>
                    <a:p>
                      <a:pPr indent="0" algn="l">
                        <a:lnSpc>
                          <a:spcPct val="100000"/>
                        </a:lnSpc>
                        <a:spcAft>
                          <a:spcPts val="600"/>
                        </a:spcAft>
                      </a:pPr>
                      <a:r>
                        <a:rPr lang="el-GR" sz="1800" dirty="0">
                          <a:effectLst/>
                        </a:rPr>
                        <a:t>Επιλέγουμε εξεταστές που …</a:t>
                      </a:r>
                      <a:endParaRPr lang="en-US" sz="1800" dirty="0">
                        <a:effectLst/>
                        <a:latin typeface="Times New Roman"/>
                        <a:ea typeface="Yu Mincho"/>
                      </a:endParaRPr>
                    </a:p>
                  </a:txBody>
                  <a:tcPr marL="68580" marR="68580" marT="0" marB="0" anchor="ctr"/>
                </a:tc>
                <a:tc>
                  <a:txBody>
                    <a:bodyPr/>
                    <a:lstStyle/>
                    <a:p>
                      <a:pPr indent="0" algn="l">
                        <a:lnSpc>
                          <a:spcPct val="100000"/>
                        </a:lnSpc>
                        <a:spcAft>
                          <a:spcPts val="600"/>
                        </a:spcAft>
                      </a:pPr>
                      <a:r>
                        <a:rPr lang="el-GR" sz="1800">
                          <a:effectLst/>
                        </a:rPr>
                        <a:t>Αποφεύγουμε εξεταστές που …</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545365293"/>
                  </a:ext>
                </a:extLst>
              </a:tr>
              <a:tr h="666549">
                <a:tc>
                  <a:txBody>
                    <a:bodyPr/>
                    <a:lstStyle/>
                    <a:p>
                      <a:pPr indent="0" algn="l">
                        <a:lnSpc>
                          <a:spcPct val="100000"/>
                        </a:lnSpc>
                        <a:spcAft>
                          <a:spcPts val="600"/>
                        </a:spcAft>
                      </a:pPr>
                      <a:r>
                        <a:rPr lang="el-GR" sz="1800">
                          <a:effectLst/>
                        </a:rPr>
                        <a:t>Χαίρουν υψηλής εκτίμησης στο πεδίο τους.</a:t>
                      </a:r>
                      <a:endParaRPr lang="en-US" sz="1800">
                        <a:effectLst/>
                        <a:latin typeface="Times New Roman"/>
                        <a:ea typeface="Yu Mincho"/>
                      </a:endParaRPr>
                    </a:p>
                  </a:txBody>
                  <a:tcPr marL="68580" marR="68580" marT="0" marB="0" anchor="ctr"/>
                </a:tc>
                <a:tc>
                  <a:txBody>
                    <a:bodyPr/>
                    <a:lstStyle/>
                    <a:p>
                      <a:pPr indent="0" algn="l">
                        <a:lnSpc>
                          <a:spcPct val="100000"/>
                        </a:lnSpc>
                        <a:spcAft>
                          <a:spcPts val="600"/>
                        </a:spcAft>
                      </a:pPr>
                      <a:r>
                        <a:rPr lang="el-GR" sz="1800">
                          <a:effectLst/>
                        </a:rPr>
                        <a:t>Είναι άγνωστοι στο πεδίο τους.</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2070718619"/>
                  </a:ext>
                </a:extLst>
              </a:tr>
              <a:tr h="893635">
                <a:tc>
                  <a:txBody>
                    <a:bodyPr/>
                    <a:lstStyle/>
                    <a:p>
                      <a:pPr indent="0" algn="l">
                        <a:lnSpc>
                          <a:spcPct val="100000"/>
                        </a:lnSpc>
                        <a:spcAft>
                          <a:spcPts val="600"/>
                        </a:spcAft>
                      </a:pPr>
                      <a:r>
                        <a:rPr lang="el-GR" sz="1800">
                          <a:effectLst/>
                        </a:rPr>
                        <a:t>Εργάζονται σε μία ερευνητική περιοχή που σχετίζεται με τη δική μας.</a:t>
                      </a:r>
                      <a:endParaRPr lang="en-US" sz="1800">
                        <a:effectLst/>
                        <a:latin typeface="Times New Roman"/>
                        <a:ea typeface="Yu Mincho"/>
                      </a:endParaRPr>
                    </a:p>
                  </a:txBody>
                  <a:tcPr marL="68580" marR="68580" marT="0" marB="0" anchor="ctr"/>
                </a:tc>
                <a:tc>
                  <a:txBody>
                    <a:bodyPr/>
                    <a:lstStyle/>
                    <a:p>
                      <a:pPr indent="0" algn="l">
                        <a:lnSpc>
                          <a:spcPct val="100000"/>
                        </a:lnSpc>
                        <a:spcAft>
                          <a:spcPts val="600"/>
                        </a:spcAft>
                      </a:pPr>
                      <a:r>
                        <a:rPr lang="el-GR" sz="1800">
                          <a:effectLst/>
                        </a:rPr>
                        <a:t>Εργάζονται σε μία ερευνητική περιοχή που δεν σχετίζεται ή που είναι οριακά εφαπτόμενη με τη δική μας.</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564397649"/>
                  </a:ext>
                </a:extLst>
              </a:tr>
              <a:tr h="881972">
                <a:tc>
                  <a:txBody>
                    <a:bodyPr/>
                    <a:lstStyle/>
                    <a:p>
                      <a:pPr indent="0" algn="l">
                        <a:lnSpc>
                          <a:spcPct val="100000"/>
                        </a:lnSpc>
                        <a:spcAft>
                          <a:spcPts val="600"/>
                        </a:spcAft>
                      </a:pPr>
                      <a:r>
                        <a:rPr lang="el-GR" sz="1800">
                          <a:effectLst/>
                        </a:rPr>
                        <a:t>Συμμερίζονται τα κεντρικά μας επιχειρήματα.</a:t>
                      </a:r>
                      <a:endParaRPr lang="en-US" sz="1800">
                        <a:effectLst/>
                        <a:latin typeface="Times New Roman"/>
                        <a:ea typeface="Yu Mincho"/>
                      </a:endParaRPr>
                    </a:p>
                  </a:txBody>
                  <a:tcPr marL="68580" marR="68580" marT="0" marB="0" anchor="ctr"/>
                </a:tc>
                <a:tc>
                  <a:txBody>
                    <a:bodyPr/>
                    <a:lstStyle/>
                    <a:p>
                      <a:pPr indent="0" algn="l">
                        <a:lnSpc>
                          <a:spcPct val="100000"/>
                        </a:lnSpc>
                        <a:spcAft>
                          <a:spcPts val="600"/>
                        </a:spcAft>
                      </a:pPr>
                      <a:r>
                        <a:rPr lang="el-GR" sz="1800" dirty="0">
                          <a:effectLst/>
                        </a:rPr>
                        <a:t>Είναι πιθανό να αντιτίθενται ή να είναι εχθρικοί στα κεντρικά μας επιχειρήματα.</a:t>
                      </a:r>
                      <a:endParaRPr lang="en-US" sz="1800" dirty="0">
                        <a:effectLst/>
                        <a:latin typeface="Times New Roman"/>
                        <a:ea typeface="Yu Mincho"/>
                      </a:endParaRPr>
                    </a:p>
                  </a:txBody>
                  <a:tcPr marL="68580" marR="68580" marT="0" marB="0" anchor="ctr"/>
                </a:tc>
                <a:extLst>
                  <a:ext uri="{0D108BD9-81ED-4DB2-BD59-A6C34878D82A}">
                    <a16:rowId xmlns:a16="http://schemas.microsoft.com/office/drawing/2014/main" val="2446715093"/>
                  </a:ext>
                </a:extLst>
              </a:tr>
              <a:tr h="1424469">
                <a:tc>
                  <a:txBody>
                    <a:bodyPr/>
                    <a:lstStyle/>
                    <a:p>
                      <a:pPr indent="0" algn="l">
                        <a:lnSpc>
                          <a:spcPct val="100000"/>
                        </a:lnSpc>
                        <a:spcAft>
                          <a:spcPts val="600"/>
                        </a:spcAft>
                      </a:pPr>
                      <a:r>
                        <a:rPr lang="el-GR" sz="1800">
                          <a:effectLst/>
                        </a:rPr>
                        <a:t>Δημοσιεύουν έρευνες χρησιμοποιώντας παρόμοιες μεθοδολογίες με τις δικές μας.</a:t>
                      </a:r>
                      <a:endParaRPr lang="en-US" sz="1800">
                        <a:effectLst/>
                        <a:latin typeface="Times New Roman"/>
                        <a:ea typeface="Yu Mincho"/>
                      </a:endParaRPr>
                    </a:p>
                  </a:txBody>
                  <a:tcPr marL="68580" marR="68580" marT="0" marB="0" anchor="ctr"/>
                </a:tc>
                <a:tc>
                  <a:txBody>
                    <a:bodyPr/>
                    <a:lstStyle/>
                    <a:p>
                      <a:pPr indent="0" algn="l">
                        <a:lnSpc>
                          <a:spcPct val="100000"/>
                        </a:lnSpc>
                        <a:spcAft>
                          <a:spcPts val="600"/>
                        </a:spcAft>
                      </a:pPr>
                      <a:r>
                        <a:rPr lang="el-GR" sz="1800" dirty="0">
                          <a:effectLst/>
                        </a:rPr>
                        <a:t>Δημοσιεύουν έρευνες χρησιμοποιώντας μεθοδολογίες που έρχονται σε απευθείας αντίθεση με τη δική μας.</a:t>
                      </a:r>
                      <a:endParaRPr lang="en-US" sz="1800" dirty="0">
                        <a:effectLst/>
                        <a:latin typeface="Times New Roman"/>
                        <a:ea typeface="Yu Mincho"/>
                      </a:endParaRPr>
                    </a:p>
                  </a:txBody>
                  <a:tcPr marL="68580" marR="68580" marT="0" marB="0" anchor="ctr"/>
                </a:tc>
                <a:extLst>
                  <a:ext uri="{0D108BD9-81ED-4DB2-BD59-A6C34878D82A}">
                    <a16:rowId xmlns:a16="http://schemas.microsoft.com/office/drawing/2014/main" val="2906649190"/>
                  </a:ext>
                </a:extLst>
              </a:tr>
            </a:tbl>
          </a:graphicData>
        </a:graphic>
      </p:graphicFrame>
    </p:spTree>
    <p:extLst>
      <p:ext uri="{BB962C8B-B14F-4D97-AF65-F5344CB8AC3E}">
        <p14:creationId xmlns:p14="http://schemas.microsoft.com/office/powerpoint/2010/main" val="3755425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Εντοπίστε τις αδυναμίες σας</a:t>
            </a:r>
            <a:endParaRPr lang="en-US" dirty="0"/>
          </a:p>
        </p:txBody>
      </p:sp>
      <p:sp>
        <p:nvSpPr>
          <p:cNvPr id="3" name="Content Placeholder 2"/>
          <p:cNvSpPr>
            <a:spLocks noGrp="1"/>
          </p:cNvSpPr>
          <p:nvPr>
            <p:ph type="body" idx="1"/>
          </p:nvPr>
        </p:nvSpPr>
        <p:spPr/>
        <p:txBody>
          <a:bodyPr>
            <a:normAutofit lnSpcReduction="10000"/>
          </a:bodyPr>
          <a:lstStyle/>
          <a:p>
            <a:pPr>
              <a:spcAft>
                <a:spcPts val="1200"/>
              </a:spcAft>
            </a:pPr>
            <a:r>
              <a:rPr lang="el-GR" sz="2000" dirty="0"/>
              <a:t>Κρίσιμες παραλείψεις στα κεφάλαια της βιβλιογραφία</a:t>
            </a:r>
            <a:endParaRPr lang="en-US" sz="2000" dirty="0"/>
          </a:p>
          <a:p>
            <a:pPr lvl="0">
              <a:spcAft>
                <a:spcPts val="1200"/>
              </a:spcAft>
            </a:pPr>
            <a:r>
              <a:rPr lang="el-GR" sz="2000" dirty="0"/>
              <a:t>Η αποτυχία να παρουσιάσουμε ένα σύνολο συνεκτικών και καλοσχηματισμένων ερευνητικών ερωτημάτων.</a:t>
            </a:r>
            <a:endParaRPr lang="en-US" sz="2000" dirty="0"/>
          </a:p>
          <a:p>
            <a:pPr lvl="0">
              <a:spcAft>
                <a:spcPts val="1200"/>
              </a:spcAft>
            </a:pPr>
            <a:r>
              <a:rPr lang="el-GR" sz="2000" dirty="0"/>
              <a:t>Η έλλειψη ενός συνεκτικού ερευνητικού σχεδιασμού που να είναι κατάλληλος για τα διατυπωμένα ερευνητικά ερωτήματα.</a:t>
            </a:r>
            <a:endParaRPr lang="en-US" sz="2000" dirty="0"/>
          </a:p>
          <a:p>
            <a:pPr>
              <a:spcAft>
                <a:spcPts val="1200"/>
              </a:spcAft>
            </a:pPr>
            <a:r>
              <a:rPr lang="el-GR" sz="2000" dirty="0"/>
              <a:t>Τα προβλήματα στην επιλογή του δείγματος</a:t>
            </a:r>
            <a:endParaRPr lang="en-US" sz="2000" dirty="0"/>
          </a:p>
          <a:p>
            <a:pPr lvl="0">
              <a:spcAft>
                <a:spcPts val="1200"/>
              </a:spcAft>
            </a:pPr>
            <a:r>
              <a:rPr lang="el-GR" sz="2000" dirty="0"/>
              <a:t>Η αποτυχία να αναγνωριστούν εναλλακτικές ερμηνείες για τα δεδομένα.</a:t>
            </a:r>
            <a:endParaRPr lang="en-US" sz="2000" dirty="0"/>
          </a:p>
          <a:p>
            <a:pPr lvl="0">
              <a:spcAft>
                <a:spcPts val="1200"/>
              </a:spcAft>
            </a:pPr>
            <a:r>
              <a:rPr lang="el-GR" sz="2000" dirty="0"/>
              <a:t>Η διατύπωση υπερβολικών συμπερασμάτων </a:t>
            </a:r>
            <a:endParaRPr lang="en-GB" sz="2000" dirty="0"/>
          </a:p>
          <a:p>
            <a:endParaRPr lang="en-US" sz="2000" dirty="0"/>
          </a:p>
        </p:txBody>
      </p:sp>
    </p:spTree>
    <p:extLst>
      <p:ext uri="{BB962C8B-B14F-4D97-AF65-F5344CB8AC3E}">
        <p14:creationId xmlns:p14="http://schemas.microsoft.com/office/powerpoint/2010/main" val="130705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Κατά τη διάρκεια της υποστήριξης</a:t>
            </a:r>
            <a:endParaRPr lang="en-US" dirty="0"/>
          </a:p>
        </p:txBody>
      </p:sp>
      <p:sp>
        <p:nvSpPr>
          <p:cNvPr id="3" name="Content Placeholder 2"/>
          <p:cNvSpPr>
            <a:spLocks noGrp="1"/>
          </p:cNvSpPr>
          <p:nvPr>
            <p:ph type="body" idx="1"/>
          </p:nvPr>
        </p:nvSpPr>
        <p:spPr/>
        <p:txBody>
          <a:bodyPr>
            <a:normAutofit lnSpcReduction="10000"/>
          </a:bodyPr>
          <a:lstStyle/>
          <a:p>
            <a:pPr lvl="0"/>
            <a:r>
              <a:rPr lang="el-GR" sz="2000" dirty="0"/>
              <a:t>Συμπεριέλαβε ο υποψήφιος τις κύριες συζητήσεις (συγκρουόμενες απόψεις) της θεματικής περιοχής; Υπάρχουν κρίσιμες πηγές ή συζητήσεις που παραλήφθηκαν;</a:t>
            </a:r>
            <a:endParaRPr lang="en-US" sz="2000" dirty="0"/>
          </a:p>
          <a:p>
            <a:pPr lvl="0"/>
            <a:r>
              <a:rPr lang="el-GR" sz="2000" dirty="0"/>
              <a:t>Εντόπισε ο υποψήφιος τα κύρια κενά στην τρέχουσα βιβλιογραφία του ερευνητικού θέματος; Έχουν αυτά διατυπωθεί με ευκρίνεια;</a:t>
            </a:r>
            <a:endParaRPr lang="en-US" sz="2000" dirty="0"/>
          </a:p>
          <a:p>
            <a:pPr lvl="0"/>
            <a:r>
              <a:rPr lang="el-GR" sz="2000" dirty="0"/>
              <a:t>Για αυτά τα κενά, έχουν διατυπωθεί ερευνητικά ερωτήματα; Σχηματίστηκαν ξεκάθαρα;</a:t>
            </a:r>
            <a:endParaRPr lang="en-US" sz="2000" dirty="0"/>
          </a:p>
          <a:p>
            <a:pPr lvl="0"/>
            <a:r>
              <a:rPr lang="el-GR" sz="2000" dirty="0"/>
              <a:t>Περιέχει αυτή η διατριβή χρήσιμες οδηγίες για τον αναγνώστη; Είναι εύκολο κάποιος να πλοηγηθεί στο κείμενο της διατριβής; Είναι ξεκάθαρο τι προσπαθεί να επιτύχει ο υποψήφιος με κάθε κεφάλαιο και ενότητα;</a:t>
            </a:r>
            <a:endParaRPr lang="en-US" sz="2000" dirty="0"/>
          </a:p>
          <a:p>
            <a:pPr lvl="0"/>
            <a:r>
              <a:rPr lang="el-GR" sz="2000" dirty="0"/>
              <a:t>Κατά την παρουσίαση των ευρημάτων και της συζήτησης, επιστρέφει ο υποψήφιος στα αρχικά ερωτήματα για να τα απαντήσει;</a:t>
            </a:r>
            <a:endParaRPr lang="en-US" sz="2000" dirty="0"/>
          </a:p>
        </p:txBody>
      </p:sp>
    </p:spTree>
    <p:extLst>
      <p:ext uri="{BB962C8B-B14F-4D97-AF65-F5344CB8AC3E}">
        <p14:creationId xmlns:p14="http://schemas.microsoft.com/office/powerpoint/2010/main" val="870060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Μετά την υποστήριξη</a:t>
            </a:r>
            <a:endParaRPr lang="en-US" dirty="0"/>
          </a:p>
        </p:txBody>
      </p:sp>
      <p:sp>
        <p:nvSpPr>
          <p:cNvPr id="3" name="Content Placeholder 2"/>
          <p:cNvSpPr>
            <a:spLocks noGrp="1"/>
          </p:cNvSpPr>
          <p:nvPr>
            <p:ph type="body" idx="1"/>
          </p:nvPr>
        </p:nvSpPr>
        <p:spPr/>
        <p:txBody>
          <a:bodyPr>
            <a:normAutofit lnSpcReduction="10000"/>
          </a:bodyPr>
          <a:lstStyle/>
          <a:p>
            <a:pPr lvl="0"/>
            <a:r>
              <a:rPr lang="el-GR" sz="2400" dirty="0"/>
              <a:t>Αν υπάρχουν κάποιες διορθώσεις που πρέπει να γίνουν</a:t>
            </a:r>
            <a:r>
              <a:rPr lang="en-US" sz="2400" dirty="0"/>
              <a:t> </a:t>
            </a:r>
            <a:r>
              <a:rPr lang="en-GB" sz="2400" dirty="0"/>
              <a:t>, </a:t>
            </a:r>
            <a:r>
              <a:rPr lang="el-GR" sz="2400" dirty="0"/>
              <a:t>σιγουρευτείτε πως έχετε πραγματικά καταλάβει τι ζητάνε</a:t>
            </a:r>
            <a:r>
              <a:rPr lang="en-US" sz="2400" dirty="0"/>
              <a:t> </a:t>
            </a:r>
            <a:endParaRPr lang="el-GR" sz="2400" dirty="0"/>
          </a:p>
          <a:p>
            <a:pPr lvl="0"/>
            <a:r>
              <a:rPr lang="el-GR" sz="2400" dirty="0"/>
              <a:t>Καταρτίστε ένα χρονοδιάγραμμα για την ολοκλήρωση των διορθώσεων </a:t>
            </a:r>
          </a:p>
          <a:p>
            <a:pPr lvl="0"/>
            <a:r>
              <a:rPr lang="el-GR" sz="2400" dirty="0"/>
              <a:t>Φτιάξτε έναν πίνακα με δύο στήλες, με τις απαιτούμενες αλλαγές να απαριθμούνται στην αριστερή στήλη και μία περιγραφή με τις αλλαγές και τις προσθήκες που έχουν γίνει (μαζί με τον αριθμό των αντίστοιχων σελίδων) στη δεξιά στήλη. Αυτό βοηθά τον εξεταστή να εντοπίσει τις διορθώσεις γρήγορα και αποδοτικά μετά από την </a:t>
            </a:r>
            <a:r>
              <a:rPr lang="el-GR" sz="2400" dirty="0" err="1"/>
              <a:t>επανυποβολή</a:t>
            </a:r>
            <a:r>
              <a:rPr lang="el-GR" sz="2400" dirty="0"/>
              <a:t>.</a:t>
            </a:r>
            <a:r>
              <a:rPr lang="en-US" sz="2400" dirty="0"/>
              <a:t> </a:t>
            </a:r>
          </a:p>
        </p:txBody>
      </p:sp>
    </p:spTree>
    <p:extLst>
      <p:ext uri="{BB962C8B-B14F-4D97-AF65-F5344CB8AC3E}">
        <p14:creationId xmlns:p14="http://schemas.microsoft.com/office/powerpoint/2010/main" val="39724113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Άλλες Πιθανές Μέθοδοι Αξιολόγησης</a:t>
            </a:r>
            <a:endParaRPr lang="en-US" dirty="0"/>
          </a:p>
        </p:txBody>
      </p:sp>
      <p:sp>
        <p:nvSpPr>
          <p:cNvPr id="3" name="Content Placeholder 2"/>
          <p:cNvSpPr>
            <a:spLocks noGrp="1"/>
          </p:cNvSpPr>
          <p:nvPr>
            <p:ph type="body" idx="1"/>
          </p:nvPr>
        </p:nvSpPr>
        <p:spPr/>
        <p:txBody>
          <a:bodyPr>
            <a:normAutofit/>
          </a:bodyPr>
          <a:lstStyle/>
          <a:p>
            <a:pPr marL="457200" indent="-457200">
              <a:buFont typeface="+mj-lt"/>
              <a:buAutoNum type="arabicPeriod"/>
            </a:pPr>
            <a:r>
              <a:rPr lang="el-GR" sz="2400" dirty="0"/>
              <a:t>Κριτική αξιολόγηση άρθρου</a:t>
            </a:r>
            <a:r>
              <a:rPr lang="en-GB" sz="2400" dirty="0"/>
              <a:t>/</a:t>
            </a:r>
            <a:r>
              <a:rPr lang="el-GR" sz="2400" dirty="0"/>
              <a:t>βιβλιογραφική επισκόπηση</a:t>
            </a:r>
            <a:r>
              <a:rPr lang="en-GB" sz="2400" dirty="0"/>
              <a:t>: </a:t>
            </a:r>
            <a:r>
              <a:rPr lang="el-GR" sz="2400" dirty="0"/>
              <a:t>μία κριτική αξιολόγηση ενός ακαδημαϊκού  άρθρου, η να συγκρίνουμε και να αντιπαραβάλλουμε δύο άρθρα</a:t>
            </a:r>
            <a:r>
              <a:rPr lang="en-US" sz="2400" dirty="0"/>
              <a:t> </a:t>
            </a:r>
            <a:r>
              <a:rPr lang="el-GR" sz="2400" dirty="0"/>
              <a:t> </a:t>
            </a:r>
          </a:p>
          <a:p>
            <a:pPr marL="457200" indent="-457200">
              <a:buFont typeface="Arial"/>
              <a:buAutoNum type="arabicPeriod"/>
            </a:pPr>
            <a:r>
              <a:rPr lang="el-GR" sz="2400" dirty="0"/>
              <a:t>Αυτό-αξιολόγηση και αξιολόγηση από συναδέλφους</a:t>
            </a:r>
            <a:r>
              <a:rPr lang="en-GB" sz="2400" dirty="0"/>
              <a:t>: </a:t>
            </a:r>
            <a:r>
              <a:rPr lang="el-GR" sz="2400" dirty="0"/>
              <a:t>συνήθως γίνεται ως προς ένα προκαθορισμένο σύνολο κριτηρίων αξιολόγησης</a:t>
            </a:r>
          </a:p>
          <a:p>
            <a:pPr marL="457200" indent="-457200">
              <a:buFont typeface="Arial"/>
              <a:buAutoNum type="arabicPeriod"/>
            </a:pPr>
            <a:r>
              <a:rPr lang="el-GR" sz="2400" dirty="0"/>
              <a:t>Έρευνα κατά τη διάρκεια μιας πρακτικής άσκησης</a:t>
            </a:r>
            <a:r>
              <a:rPr lang="en-GB" sz="2400" dirty="0"/>
              <a:t>:</a:t>
            </a:r>
            <a:r>
              <a:rPr lang="el-GR" sz="2400" dirty="0"/>
              <a:t> παρουσίαση με αφίσα ή διαφάνειες, τελική </a:t>
            </a:r>
            <a:r>
              <a:rPr lang="el-GR" sz="2400" dirty="0" err="1"/>
              <a:t>αναστοχαστική</a:t>
            </a:r>
            <a:r>
              <a:rPr lang="el-GR" sz="2400" dirty="0"/>
              <a:t> αναφορά,</a:t>
            </a:r>
            <a:r>
              <a:rPr lang="en-GB" sz="2400" dirty="0"/>
              <a:t> </a:t>
            </a:r>
            <a:r>
              <a:rPr lang="el-GR" sz="2400" dirty="0"/>
              <a:t>αναφορά εκπαίδευσης</a:t>
            </a:r>
          </a:p>
          <a:p>
            <a:endParaRPr lang="en-US" sz="2400" dirty="0"/>
          </a:p>
        </p:txBody>
      </p:sp>
    </p:spTree>
    <p:extLst>
      <p:ext uri="{BB962C8B-B14F-4D97-AF65-F5344CB8AC3E}">
        <p14:creationId xmlns:p14="http://schemas.microsoft.com/office/powerpoint/2010/main" val="1247768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a:bodyPr>
          <a:lstStyle/>
          <a:p>
            <a:pPr marL="0" indent="0">
              <a:buNone/>
            </a:pPr>
            <a:r>
              <a:rPr lang="el-GR" sz="2400" dirty="0"/>
              <a:t>Έχοντας μελετήσει αυτό το κεφάλαιο θα είστε σε θέση να:</a:t>
            </a:r>
          </a:p>
          <a:p>
            <a:pPr lvl="0"/>
            <a:r>
              <a:rPr lang="el-GR" sz="2400" dirty="0"/>
              <a:t>Σχεδιάσετε και δομήσετε μία παρουσίαση.</a:t>
            </a:r>
            <a:endParaRPr lang="en-US" sz="2400" dirty="0"/>
          </a:p>
          <a:p>
            <a:pPr lvl="0"/>
            <a:r>
              <a:rPr lang="el-GR" sz="2400" dirty="0"/>
              <a:t>Δώσετε μία παρουσίαση που να ανταποκρίνεται στις ανάγκες του ακροατηρίου σας.</a:t>
            </a:r>
            <a:endParaRPr lang="en-US" sz="2400" dirty="0"/>
          </a:p>
          <a:p>
            <a:pPr lvl="0"/>
            <a:r>
              <a:rPr lang="el-GR" sz="2400" dirty="0"/>
              <a:t>Χρησιμοποιείτε αποτελεσματικά τα οπτικά βοηθήματα.</a:t>
            </a:r>
            <a:endParaRPr lang="en-US" sz="2400" dirty="0"/>
          </a:p>
          <a:p>
            <a:pPr lvl="0"/>
            <a:r>
              <a:rPr lang="el-GR" sz="2400" dirty="0"/>
              <a:t>Πραγματοποιείτε μία «επαγγελματική» παρουσίαση.</a:t>
            </a:r>
            <a:endParaRPr lang="en-US" sz="2400" dirty="0"/>
          </a:p>
          <a:p>
            <a:pPr lvl="0"/>
            <a:r>
              <a:rPr lang="el-GR" sz="2400" dirty="0"/>
              <a:t>Προετοιμάζεστε και επιτυγχάνετε σε μία προφορική εξέταση.</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Προετοιμασία της Παρουσίασης</a:t>
            </a:r>
            <a:endParaRPr lang="en-US" dirty="0"/>
          </a:p>
        </p:txBody>
      </p:sp>
      <p:sp>
        <p:nvSpPr>
          <p:cNvPr id="3" name="Content Placeholder 2"/>
          <p:cNvSpPr>
            <a:spLocks noGrp="1"/>
          </p:cNvSpPr>
          <p:nvPr>
            <p:ph type="body" idx="1"/>
          </p:nvPr>
        </p:nvSpPr>
        <p:spPr/>
        <p:txBody>
          <a:bodyPr/>
          <a:lstStyle/>
          <a:p>
            <a:pPr marL="514350" indent="-514350">
              <a:buAutoNum type="arabicPeriod"/>
            </a:pPr>
            <a:r>
              <a:rPr lang="el-GR" sz="2400" dirty="0"/>
              <a:t>Γνώση του ακροατηρίου</a:t>
            </a:r>
          </a:p>
          <a:p>
            <a:pPr marL="514350" indent="-514350">
              <a:buAutoNum type="arabicPeriod"/>
            </a:pPr>
            <a:r>
              <a:rPr lang="el-GR" sz="2400" dirty="0"/>
              <a:t>Γνώση του προγράμματος</a:t>
            </a:r>
          </a:p>
          <a:p>
            <a:pPr marL="514350" indent="-514350">
              <a:buAutoNum type="arabicPeriod"/>
            </a:pPr>
            <a:r>
              <a:rPr lang="el-GR" sz="2400" dirty="0"/>
              <a:t>Διερεύνηση των εγκαταστάσεων</a:t>
            </a:r>
          </a:p>
          <a:p>
            <a:pPr marL="514350" indent="-514350">
              <a:buAutoNum type="arabicPeriod"/>
            </a:pPr>
            <a:r>
              <a:rPr lang="el-GR" sz="2400" dirty="0"/>
              <a:t>Αντιμετωπίζοντας το άγχος</a:t>
            </a:r>
          </a:p>
          <a:p>
            <a:pPr marL="514350" indent="-514350">
              <a:buAutoNum type="arabicPeriod"/>
            </a:pPr>
            <a:r>
              <a:rPr lang="el-GR" sz="2400" dirty="0"/>
              <a:t>Ενδυμασία παρουσίασης</a:t>
            </a:r>
            <a:endParaRPr lang="en-US" sz="2400" dirty="0"/>
          </a:p>
        </p:txBody>
      </p:sp>
    </p:spTree>
    <p:extLst>
      <p:ext uri="{BB962C8B-B14F-4D97-AF65-F5344CB8AC3E}">
        <p14:creationId xmlns:p14="http://schemas.microsoft.com/office/powerpoint/2010/main" val="39506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Δόμηση της Παρουσίασης</a:t>
            </a:r>
            <a:endParaRPr lang="en-US" dirty="0"/>
          </a:p>
        </p:txBody>
      </p:sp>
      <p:sp>
        <p:nvSpPr>
          <p:cNvPr id="3" name="Content Placeholder 2"/>
          <p:cNvSpPr>
            <a:spLocks noGrp="1"/>
          </p:cNvSpPr>
          <p:nvPr>
            <p:ph type="body" idx="1"/>
          </p:nvPr>
        </p:nvSpPr>
        <p:spPr/>
        <p:txBody>
          <a:bodyPr/>
          <a:lstStyle/>
          <a:p>
            <a:r>
              <a:rPr lang="el-GR" sz="2400" dirty="0"/>
              <a:t>Η </a:t>
            </a:r>
            <a:r>
              <a:rPr lang="el-GR" sz="2400" b="1" dirty="0"/>
              <a:t>Αρχή</a:t>
            </a:r>
            <a:r>
              <a:rPr lang="el-GR" sz="2400" dirty="0"/>
              <a:t>:</a:t>
            </a:r>
            <a:r>
              <a:rPr lang="en-GB" sz="2400" dirty="0">
                <a:sym typeface="Wingdings" panose="05000000000000000000" pitchFamily="2" charset="2"/>
              </a:rPr>
              <a:t> </a:t>
            </a:r>
            <a:r>
              <a:rPr lang="el-GR" sz="2400" dirty="0">
                <a:sym typeface="Wingdings" panose="05000000000000000000" pitchFamily="2" charset="2"/>
              </a:rPr>
              <a:t>συνδεθείτε με το κοινό </a:t>
            </a:r>
            <a:r>
              <a:rPr lang="el-GR" sz="2400" dirty="0" err="1">
                <a:sym typeface="Wingdings" panose="05000000000000000000" pitchFamily="2" charset="2"/>
              </a:rPr>
              <a:t>παρουσίαστε</a:t>
            </a:r>
            <a:r>
              <a:rPr lang="el-GR" sz="2400" dirty="0">
                <a:sym typeface="Wingdings" panose="05000000000000000000" pitchFamily="2" charset="2"/>
              </a:rPr>
              <a:t> τον εαυτό σας και την εργασίας σας</a:t>
            </a:r>
            <a:endParaRPr lang="en-GB" sz="2400" dirty="0"/>
          </a:p>
          <a:p>
            <a:r>
              <a:rPr lang="el-GR" sz="2400" dirty="0"/>
              <a:t>Η </a:t>
            </a:r>
            <a:r>
              <a:rPr lang="el-GR" sz="2400" b="1" dirty="0"/>
              <a:t>Μέση</a:t>
            </a:r>
            <a:r>
              <a:rPr lang="el-GR" sz="2400" dirty="0">
                <a:sym typeface="Wingdings" panose="05000000000000000000" pitchFamily="2" charset="2"/>
              </a:rPr>
              <a:t>: </a:t>
            </a:r>
            <a:r>
              <a:rPr lang="el-GR" sz="2400" dirty="0"/>
              <a:t>επαγωγική προσέγγιση, παραγωγική προσέγγιση, εκτενής προσέγγιση, κατάσταση, επιλογές, και το επόμενο βήμα</a:t>
            </a:r>
            <a:endParaRPr lang="en-US" sz="2400" dirty="0"/>
          </a:p>
          <a:p>
            <a:r>
              <a:rPr lang="el-GR" sz="2400" dirty="0">
                <a:sym typeface="Wingdings" panose="05000000000000000000" pitchFamily="2" charset="2"/>
              </a:rPr>
              <a:t>Το </a:t>
            </a:r>
            <a:r>
              <a:rPr lang="el-GR" sz="2400" b="1" dirty="0">
                <a:sym typeface="Wingdings" panose="05000000000000000000" pitchFamily="2" charset="2"/>
              </a:rPr>
              <a:t>Τέλος</a:t>
            </a:r>
            <a:r>
              <a:rPr lang="el-GR" sz="2400" dirty="0">
                <a:sym typeface="Wingdings" panose="05000000000000000000" pitchFamily="2" charset="2"/>
              </a:rPr>
              <a:t>: κάντε εντύπωση, εστιάστε σε μερικά καίρια σημεία με ενθουσιασμό</a:t>
            </a:r>
            <a:endParaRPr lang="en-GB" sz="2400" dirty="0"/>
          </a:p>
          <a:p>
            <a:endParaRPr lang="en-US" sz="2400" dirty="0"/>
          </a:p>
        </p:txBody>
      </p:sp>
    </p:spTree>
    <p:extLst>
      <p:ext uri="{BB962C8B-B14F-4D97-AF65-F5344CB8AC3E}">
        <p14:creationId xmlns:p14="http://schemas.microsoft.com/office/powerpoint/2010/main" val="999226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Παρουσίαση σύνθετων διαδικασιών</a:t>
            </a:r>
            <a:endParaRPr lang="en-US" dirty="0"/>
          </a:p>
        </p:txBody>
      </p:sp>
      <p:sp>
        <p:nvSpPr>
          <p:cNvPr id="3" name="Content Placeholder 2"/>
          <p:cNvSpPr>
            <a:spLocks noGrp="1"/>
          </p:cNvSpPr>
          <p:nvPr>
            <p:ph type="body" idx="1"/>
          </p:nvPr>
        </p:nvSpPr>
        <p:spPr/>
        <p:txBody>
          <a:bodyPr>
            <a:normAutofit fontScale="92500" lnSpcReduction="10000"/>
          </a:bodyPr>
          <a:lstStyle/>
          <a:p>
            <a:pPr lvl="0">
              <a:spcAft>
                <a:spcPts val="1200"/>
              </a:spcAft>
            </a:pPr>
            <a:r>
              <a:rPr lang="el-GR" sz="2400" dirty="0"/>
              <a:t>Παρουσιάζουμε μία διαγραμματική επισκόπηση ολόκληρου του συστήματος. Εξηγούμε, περιληπτικά, τα κύρια συστατικά της διαδικασίας, όχι τις λεπτομέρειες.</a:t>
            </a:r>
            <a:endParaRPr lang="en-US" sz="2400" dirty="0"/>
          </a:p>
          <a:p>
            <a:pPr lvl="0">
              <a:spcAft>
                <a:spcPts val="1200"/>
              </a:spcAft>
            </a:pPr>
            <a:r>
              <a:rPr lang="el-GR" sz="2400" dirty="0"/>
              <a:t>Ξεκινώντας από μία λευκή σελίδα, παρουσιάζουμε το πρώτο στάδιο του συστήματος, ρωτάμε αν υπάρχουν απορίες.</a:t>
            </a:r>
            <a:endParaRPr lang="en-US" sz="2400" dirty="0"/>
          </a:p>
          <a:p>
            <a:pPr lvl="0">
              <a:spcAft>
                <a:spcPts val="1200"/>
              </a:spcAft>
            </a:pPr>
            <a:r>
              <a:rPr lang="el-GR" sz="2400" dirty="0"/>
              <a:t>Παρουσιάζουμε το επόμενο στάδιο. Ρωτάμε αν υπάρχουν απορίες.</a:t>
            </a:r>
            <a:endParaRPr lang="en-US" sz="2400" dirty="0"/>
          </a:p>
          <a:p>
            <a:pPr lvl="0">
              <a:spcAft>
                <a:spcPts val="1200"/>
              </a:spcAft>
            </a:pPr>
            <a:r>
              <a:rPr lang="el-GR" sz="2400" dirty="0"/>
              <a:t>Παρουσιάζουμε το επόμενο στάδιο, </a:t>
            </a:r>
            <a:r>
              <a:rPr lang="el-GR" sz="2400" dirty="0" err="1"/>
              <a:t>κ.ο.κ</a:t>
            </a:r>
            <a:r>
              <a:rPr lang="el-GR" sz="2400" dirty="0"/>
              <a:t>. Ρωτάμε για απορίες.</a:t>
            </a:r>
            <a:endParaRPr lang="en-US" sz="2400" dirty="0"/>
          </a:p>
          <a:p>
            <a:pPr lvl="0">
              <a:spcAft>
                <a:spcPts val="1200"/>
              </a:spcAft>
            </a:pPr>
            <a:r>
              <a:rPr lang="el-GR" sz="2400" dirty="0"/>
              <a:t>Χρησιμοποιούμε αρκετές περιλήψεις.</a:t>
            </a:r>
            <a:endParaRPr lang="en-US" sz="2400" dirty="0"/>
          </a:p>
        </p:txBody>
      </p:sp>
    </p:spTree>
    <p:extLst>
      <p:ext uri="{BB962C8B-B14F-4D97-AF65-F5344CB8AC3E}">
        <p14:creationId xmlns:p14="http://schemas.microsoft.com/office/powerpoint/2010/main" val="1411214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Προσέλκυση Ενδιαφέροντος Σε Παρουσιάσεις</a:t>
            </a:r>
            <a:endParaRPr lang="en-US" dirty="0"/>
          </a:p>
        </p:txBody>
      </p:sp>
      <p:sp>
        <p:nvSpPr>
          <p:cNvPr id="3" name="Content Placeholder 2"/>
          <p:cNvSpPr>
            <a:spLocks noGrp="1"/>
          </p:cNvSpPr>
          <p:nvPr>
            <p:ph type="body" idx="1"/>
          </p:nvPr>
        </p:nvSpPr>
        <p:spPr/>
        <p:txBody>
          <a:bodyPr>
            <a:normAutofit fontScale="92500"/>
          </a:bodyPr>
          <a:lstStyle/>
          <a:p>
            <a:pPr marL="457200" indent="-457200">
              <a:spcAft>
                <a:spcPts val="1200"/>
              </a:spcAft>
              <a:buFont typeface="Arial"/>
              <a:buAutoNum type="arabicPeriod"/>
            </a:pPr>
            <a:r>
              <a:rPr lang="el-GR" sz="1800" dirty="0"/>
              <a:t>Χρήση προσωπικών ιστοριών</a:t>
            </a:r>
            <a:r>
              <a:rPr lang="en-GB" sz="1800" dirty="0">
                <a:sym typeface="Wingdings" panose="05000000000000000000" pitchFamily="2" charset="2"/>
              </a:rPr>
              <a:t> </a:t>
            </a:r>
            <a:r>
              <a:rPr lang="el-GR" sz="1800" dirty="0"/>
              <a:t>λειτουργούν καλύτερα όταν είναι σύντομες</a:t>
            </a:r>
            <a:r>
              <a:rPr lang="en-US" sz="1800" dirty="0"/>
              <a:t> </a:t>
            </a:r>
            <a:endParaRPr lang="el-GR" sz="1800" dirty="0"/>
          </a:p>
          <a:p>
            <a:pPr marL="457200" indent="-457200">
              <a:spcAft>
                <a:spcPts val="1200"/>
              </a:spcAft>
              <a:buFont typeface="Arial"/>
              <a:buAutoNum type="arabicPeriod"/>
            </a:pPr>
            <a:r>
              <a:rPr lang="el-GR" sz="1800" dirty="0">
                <a:sym typeface="Wingdings" panose="05000000000000000000" pitchFamily="2" charset="2"/>
              </a:rPr>
              <a:t>Χρήση παρομοιώσεων</a:t>
            </a:r>
            <a:r>
              <a:rPr lang="en-GB" sz="1800" dirty="0">
                <a:sym typeface="Wingdings" panose="05000000000000000000" pitchFamily="2" charset="2"/>
              </a:rPr>
              <a:t> </a:t>
            </a:r>
            <a:r>
              <a:rPr lang="el-GR" sz="1800" dirty="0"/>
              <a:t>δημιουργεί μία δυνατή συναισθηματική εικόνα </a:t>
            </a:r>
            <a:endParaRPr lang="en-GB" sz="1800" dirty="0">
              <a:sym typeface="Wingdings" panose="05000000000000000000" pitchFamily="2" charset="2"/>
            </a:endParaRPr>
          </a:p>
          <a:p>
            <a:pPr marL="457200" indent="-457200">
              <a:spcAft>
                <a:spcPts val="1200"/>
              </a:spcAft>
              <a:buFont typeface="Arial"/>
              <a:buAutoNum type="arabicPeriod"/>
            </a:pPr>
            <a:r>
              <a:rPr lang="el-GR" sz="1800" dirty="0">
                <a:sym typeface="Wingdings" panose="05000000000000000000" pitchFamily="2" charset="2"/>
              </a:rPr>
              <a:t>Χρήση οπτικών βοηθημάτων</a:t>
            </a:r>
            <a:r>
              <a:rPr lang="en-GB" sz="1800" dirty="0">
                <a:sym typeface="Wingdings" panose="05000000000000000000" pitchFamily="2" charset="2"/>
              </a:rPr>
              <a:t> </a:t>
            </a:r>
            <a:r>
              <a:rPr lang="el-GR" sz="1800" dirty="0">
                <a:sym typeface="Wingdings" panose="05000000000000000000" pitchFamily="2" charset="2"/>
              </a:rPr>
              <a:t>δίνουν </a:t>
            </a:r>
            <a:r>
              <a:rPr lang="el-GR" sz="1800" dirty="0"/>
              <a:t>μία καλύτερη αίσθηση της πληροφορίας</a:t>
            </a:r>
            <a:r>
              <a:rPr lang="en-US" sz="1800" dirty="0"/>
              <a:t> </a:t>
            </a:r>
            <a:endParaRPr lang="en-GB" sz="1800" dirty="0">
              <a:sym typeface="Wingdings" panose="05000000000000000000" pitchFamily="2" charset="2"/>
            </a:endParaRPr>
          </a:p>
          <a:p>
            <a:pPr marL="457200" indent="-457200">
              <a:spcAft>
                <a:spcPts val="1200"/>
              </a:spcAft>
              <a:buFont typeface="Arial"/>
              <a:buAutoNum type="arabicPeriod"/>
            </a:pPr>
            <a:r>
              <a:rPr lang="el-GR" sz="1800" dirty="0">
                <a:sym typeface="Wingdings" panose="05000000000000000000" pitchFamily="2" charset="2"/>
              </a:rPr>
              <a:t>Προσέλκυση προσοχής </a:t>
            </a:r>
            <a:r>
              <a:rPr lang="en-GB" sz="1800" dirty="0">
                <a:sym typeface="Wingdings" panose="05000000000000000000" pitchFamily="2" charset="2"/>
              </a:rPr>
              <a:t> </a:t>
            </a:r>
            <a:r>
              <a:rPr lang="el-GR" sz="1800" dirty="0">
                <a:sym typeface="Wingdings" panose="05000000000000000000" pitchFamily="2" charset="2"/>
              </a:rPr>
              <a:t>η σημασία των πρώτων 10 δευτερολέπτων</a:t>
            </a:r>
            <a:endParaRPr lang="en-GB" sz="1800" dirty="0">
              <a:sym typeface="Wingdings" panose="05000000000000000000" pitchFamily="2" charset="2"/>
            </a:endParaRPr>
          </a:p>
          <a:p>
            <a:pPr marL="457200" indent="-457200">
              <a:spcAft>
                <a:spcPts val="1200"/>
              </a:spcAft>
              <a:buAutoNum type="arabicPeriod"/>
            </a:pPr>
            <a:r>
              <a:rPr lang="el-GR" sz="1800" dirty="0">
                <a:sym typeface="Wingdings" panose="05000000000000000000" pitchFamily="2" charset="2"/>
              </a:rPr>
              <a:t>Χρησιμοποιείστε αποτελεσματική γλώσσα του σώματος</a:t>
            </a:r>
            <a:endParaRPr lang="en-GB" sz="1800" dirty="0">
              <a:sym typeface="Wingdings" panose="05000000000000000000" pitchFamily="2" charset="2"/>
            </a:endParaRPr>
          </a:p>
          <a:p>
            <a:pPr marL="457200" indent="-457200">
              <a:spcAft>
                <a:spcPts val="1200"/>
              </a:spcAft>
              <a:buAutoNum type="arabicPeriod"/>
            </a:pPr>
            <a:r>
              <a:rPr lang="el-GR" sz="1800" dirty="0">
                <a:sym typeface="Wingdings" panose="05000000000000000000" pitchFamily="2" charset="2"/>
              </a:rPr>
              <a:t>Χρησιμοποιείστε τη φωνή σας για να δώσετε έμφαση σε θέματα-κλειδιά ή κάνετε δραματικές παύσεις </a:t>
            </a:r>
          </a:p>
          <a:p>
            <a:pPr marL="457200" indent="-457200">
              <a:spcAft>
                <a:spcPts val="1200"/>
              </a:spcAft>
              <a:buAutoNum type="arabicPeriod"/>
            </a:pPr>
            <a:r>
              <a:rPr lang="el-GR" sz="1800" dirty="0">
                <a:sym typeface="Wingdings" panose="05000000000000000000" pitchFamily="2" charset="2"/>
              </a:rPr>
              <a:t>Απαντήστε ήρεμα σε ερωτήσεις ή ζητήστε να γίνει διάλογος</a:t>
            </a:r>
            <a:endParaRPr lang="en-US" sz="1800" dirty="0"/>
          </a:p>
        </p:txBody>
      </p:sp>
    </p:spTree>
    <p:extLst>
      <p:ext uri="{BB962C8B-B14F-4D97-AF65-F5344CB8AC3E}">
        <p14:creationId xmlns:p14="http://schemas.microsoft.com/office/powerpoint/2010/main" val="2817349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Ομαδικές Παρουσιάσεις</a:t>
            </a:r>
            <a:endParaRPr lang="en-US" dirty="0"/>
          </a:p>
        </p:txBody>
      </p:sp>
      <p:sp>
        <p:nvSpPr>
          <p:cNvPr id="7" name="Content Placeholder 6"/>
          <p:cNvSpPr>
            <a:spLocks noGrp="1"/>
          </p:cNvSpPr>
          <p:nvPr>
            <p:ph type="body" idx="1"/>
          </p:nvPr>
        </p:nvSpPr>
        <p:spPr>
          <a:xfrm>
            <a:off x="457200" y="1600200"/>
            <a:ext cx="4699000" cy="4525963"/>
          </a:xfrm>
        </p:spPr>
        <p:txBody>
          <a:bodyPr>
            <a:normAutofit/>
          </a:bodyPr>
          <a:lstStyle/>
          <a:p>
            <a:pPr marL="457200" lvl="5" indent="-457200">
              <a:spcBef>
                <a:spcPts val="0"/>
              </a:spcBef>
              <a:spcAft>
                <a:spcPts val="600"/>
              </a:spcAft>
            </a:pPr>
            <a:r>
              <a:rPr lang="el-GR" sz="2400" dirty="0"/>
              <a:t>Στοχεύστε σε μία αψεγάδιαστη εισαγωγή, </a:t>
            </a:r>
            <a:r>
              <a:rPr lang="el-GR" sz="2400" dirty="0" err="1"/>
              <a:t>όμαλές</a:t>
            </a:r>
            <a:r>
              <a:rPr lang="el-GR" sz="2400" dirty="0"/>
              <a:t> μεταβάσεις και μία αβίαστη και αποφασιστική σύνοψη / συμπεράσματα</a:t>
            </a:r>
          </a:p>
          <a:p>
            <a:pPr marL="457200" lvl="5" indent="-457200">
              <a:spcBef>
                <a:spcPts val="0"/>
              </a:spcBef>
              <a:spcAft>
                <a:spcPts val="600"/>
              </a:spcAft>
            </a:pPr>
            <a:r>
              <a:rPr lang="el-GR" sz="2400" dirty="0"/>
              <a:t>Πρώτα ακούστε και μετά συνεισφέρετε</a:t>
            </a:r>
          </a:p>
          <a:p>
            <a:pPr marL="457200" lvl="5" indent="-457200">
              <a:spcBef>
                <a:spcPts val="0"/>
              </a:spcBef>
              <a:spcAft>
                <a:spcPts val="600"/>
              </a:spcAft>
            </a:pPr>
            <a:r>
              <a:rPr lang="el-GR" sz="2400" dirty="0"/>
              <a:t>Αξιολογήστε τις ιδέες των άλλων και δημιουργήστε νέες ιδέες</a:t>
            </a:r>
            <a:endParaRPr lang="en-US" dirty="0"/>
          </a:p>
        </p:txBody>
      </p:sp>
      <p:sp>
        <p:nvSpPr>
          <p:cNvPr id="4" name="Footer Placeholder 3"/>
          <p:cNvSpPr>
            <a:spLocks noGrp="1"/>
          </p:cNvSpPr>
          <p:nvPr>
            <p:ph type="ftr" sz="quarter" idx="4294967295"/>
          </p:nvPr>
        </p:nvSpPr>
        <p:spPr>
          <a:xfrm>
            <a:off x="5574506" y="5992813"/>
            <a:ext cx="3160713" cy="266700"/>
          </a:xfrm>
        </p:spPr>
        <p:txBody>
          <a:bodyPr/>
          <a:lstStyle/>
          <a:p>
            <a:pPr>
              <a:defRPr/>
            </a:pPr>
            <a:r>
              <a:rPr lang="el-GR" dirty="0"/>
              <a:t>Προσαρμογή από </a:t>
            </a:r>
            <a:r>
              <a:rPr lang="en-US" dirty="0"/>
              <a:t>Billingham, 2003</a:t>
            </a:r>
            <a:endParaRPr lang="el-GR" dirty="0"/>
          </a:p>
        </p:txBody>
      </p:sp>
      <p:pic>
        <p:nvPicPr>
          <p:cNvPr id="6" name="Picture 5" descr="A diagram of a diagram&#10;&#10;Description automatically generated with medium confidence">
            <a:extLst>
              <a:ext uri="{FF2B5EF4-FFF2-40B4-BE49-F238E27FC236}">
                <a16:creationId xmlns:a16="http://schemas.microsoft.com/office/drawing/2014/main" id="{FAD7F59D-48FB-CE0A-37D7-E12DDD36EFF5}"/>
              </a:ext>
            </a:extLst>
          </p:cNvPr>
          <p:cNvPicPr>
            <a:picLocks noChangeAspect="1"/>
          </p:cNvPicPr>
          <p:nvPr/>
        </p:nvPicPr>
        <p:blipFill>
          <a:blip r:embed="rId2"/>
          <a:stretch>
            <a:fillRect/>
          </a:stretch>
        </p:blipFill>
        <p:spPr>
          <a:xfrm>
            <a:off x="5574506" y="1510714"/>
            <a:ext cx="2882900" cy="4058236"/>
          </a:xfrm>
          <a:prstGeom prst="rect">
            <a:avLst/>
          </a:prstGeom>
        </p:spPr>
      </p:pic>
    </p:spTree>
    <p:extLst>
      <p:ext uri="{BB962C8B-B14F-4D97-AF65-F5344CB8AC3E}">
        <p14:creationId xmlns:p14="http://schemas.microsoft.com/office/powerpoint/2010/main" val="1294397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l-GR" dirty="0"/>
              <a:t>Προφορική Εξέταση</a:t>
            </a:r>
            <a:endParaRPr lang="en-US" dirty="0"/>
          </a:p>
        </p:txBody>
      </p:sp>
      <p:sp>
        <p:nvSpPr>
          <p:cNvPr id="8" name="Content Placeholder 7"/>
          <p:cNvSpPr>
            <a:spLocks noGrp="1"/>
          </p:cNvSpPr>
          <p:nvPr>
            <p:ph type="body" idx="1"/>
          </p:nvPr>
        </p:nvSpPr>
        <p:spPr/>
        <p:txBody>
          <a:bodyPr/>
          <a:lstStyle/>
          <a:p>
            <a:r>
              <a:rPr lang="el-GR" sz="2400" dirty="0"/>
              <a:t>Μία προφορική εξέταση ως μέρος ενός μεταπτυχιακού ερευνητικού τίτλου</a:t>
            </a:r>
            <a:r>
              <a:rPr lang="en-GB" sz="2400" dirty="0">
                <a:sym typeface="Wingdings" panose="05000000000000000000" pitchFamily="2" charset="2"/>
              </a:rPr>
              <a:t>:</a:t>
            </a:r>
          </a:p>
          <a:p>
            <a:pPr lvl="1"/>
            <a:r>
              <a:rPr lang="el-GR" sz="2400" dirty="0"/>
              <a:t>Ελέγχει τη γνώση του υποψηφίου για τη διατριβή τους, διασφαλίζοντας πως αποτελεί δική τους δουλειά.</a:t>
            </a:r>
            <a:endParaRPr lang="en-US" sz="2400" dirty="0"/>
          </a:p>
          <a:p>
            <a:pPr lvl="1"/>
            <a:r>
              <a:rPr lang="el-GR" sz="2400" dirty="0"/>
              <a:t>Δίνει στον υποψήφιο την ευκαιρία να υποστηρίξει τις ιδέες του και, αν χρειαστεί, να δώσει περαιτέρω λεπτομέρειες και εξηγήσεις.</a:t>
            </a:r>
            <a:endParaRPr lang="en-US" sz="2400" dirty="0"/>
          </a:p>
          <a:p>
            <a:pPr marL="0" indent="0">
              <a:buNone/>
            </a:pPr>
            <a:endParaRPr lang="en-US" sz="2400" dirty="0"/>
          </a:p>
        </p:txBody>
      </p:sp>
    </p:spTree>
    <p:extLst>
      <p:ext uri="{BB962C8B-B14F-4D97-AF65-F5344CB8AC3E}">
        <p14:creationId xmlns:p14="http://schemas.microsoft.com/office/powerpoint/2010/main" val="2161149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Έξι Πιθανά Αποτελέσματα Για Την Εξέταση (διαφορές ανά χώρα) </a:t>
            </a:r>
            <a:endParaRPr lang="en-US" dirty="0"/>
          </a:p>
        </p:txBody>
      </p:sp>
      <p:sp>
        <p:nvSpPr>
          <p:cNvPr id="3" name="Content Placeholder 2"/>
          <p:cNvSpPr>
            <a:spLocks noGrp="1"/>
          </p:cNvSpPr>
          <p:nvPr>
            <p:ph type="body" idx="1"/>
          </p:nvPr>
        </p:nvSpPr>
        <p:spPr/>
        <p:txBody>
          <a:bodyPr>
            <a:normAutofit fontScale="92500" lnSpcReduction="20000"/>
          </a:bodyPr>
          <a:lstStyle/>
          <a:p>
            <a:pPr lvl="0"/>
            <a:r>
              <a:rPr lang="el-GR" sz="2000" dirty="0"/>
              <a:t>Ο τίτλος μπορεί να απονεμηθεί.</a:t>
            </a:r>
            <a:endParaRPr lang="en-US" sz="2000" dirty="0"/>
          </a:p>
          <a:p>
            <a:pPr lvl="0"/>
            <a:r>
              <a:rPr lang="el-GR" sz="2000" dirty="0"/>
              <a:t>Ο τίτλος μπορεί να απονεμηθεί, μετά από κάποιες μικρές διορθώσεις.</a:t>
            </a:r>
            <a:endParaRPr lang="en-US" sz="2000" dirty="0"/>
          </a:p>
          <a:p>
            <a:pPr lvl="0"/>
            <a:r>
              <a:rPr lang="el-GR" sz="2000" dirty="0"/>
              <a:t>Ο τίτλος δεν μπορεί να απονεμηθεί, αλλά ο φοιτητής μπορεί να υποβάλλει μία διορθωμένη διατριβή, μέχρι μία προθεσμία, με ή χωρίς περαιτέρω έρευνα, και να επανεξεταστεί με ή χωρίς προφορική υποστήριξη.</a:t>
            </a:r>
            <a:endParaRPr lang="en-US" sz="2000" dirty="0"/>
          </a:p>
          <a:p>
            <a:pPr lvl="0"/>
            <a:r>
              <a:rPr lang="el-GR" sz="2000" dirty="0"/>
              <a:t>Ο τίτλος δεν μπορεί να απονεμηθεί και δεν υπάρχει κάποια πρόταση για </a:t>
            </a:r>
            <a:r>
              <a:rPr lang="el-GR" sz="2000" dirty="0" err="1"/>
              <a:t>επανυποβολή</a:t>
            </a:r>
            <a:r>
              <a:rPr lang="el-GR" sz="2000" dirty="0"/>
              <a:t> της διατριβής.</a:t>
            </a:r>
            <a:endParaRPr lang="en-US" sz="2000" dirty="0"/>
          </a:p>
          <a:p>
            <a:pPr lvl="0"/>
            <a:r>
              <a:rPr lang="el-GR" sz="2000" dirty="0"/>
              <a:t>Δεν θα απονεμηθεί ο τίτλος για διδακτορικό, αλλά μπορεί να απονεμηθεί ένας μεταπτυχιακό τίτλος, μετά από κάποιες μικρές διορθώσεις.</a:t>
            </a:r>
            <a:endParaRPr lang="en-US" sz="2000" dirty="0"/>
          </a:p>
          <a:p>
            <a:pPr lvl="0"/>
            <a:r>
              <a:rPr lang="el-GR" sz="2000" dirty="0"/>
              <a:t>Δεν θα απονεμηθεί ο τίτλος για διδακτορικό, αλλά ο φοιτητής μπορεί να υποβάλλει μία διορθωμένη διατριβή, για τον μεταπτυχιακό τίτλο, μέχρι μία προθεσμία, με ή χωρίς περαιτέρω έρευνα, και να επανεξεταστεί με ή χωρίς προφορική υποστήριξη.</a:t>
            </a:r>
            <a:endParaRPr lang="en-US" sz="2000" dirty="0"/>
          </a:p>
        </p:txBody>
      </p:sp>
    </p:spTree>
    <p:extLst>
      <p:ext uri="{BB962C8B-B14F-4D97-AF65-F5344CB8AC3E}">
        <p14:creationId xmlns:p14="http://schemas.microsoft.com/office/powerpoint/2010/main" val="1517841798"/>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9</TotalTime>
  <Words>1270</Words>
  <Application>Microsoft Macintosh PowerPoint</Application>
  <PresentationFormat>On-screen Show (4:3)</PresentationFormat>
  <Paragraphs>93</Paragraphs>
  <Slides>15</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Προετοιμασία της Παρουσίασης</vt:lpstr>
      <vt:lpstr>Δόμηση της Παρουσίασης</vt:lpstr>
      <vt:lpstr>Παρουσίαση σύνθετων διαδικασιών</vt:lpstr>
      <vt:lpstr>Προσέλκυση Ενδιαφέροντος Σε Παρουσιάσεις</vt:lpstr>
      <vt:lpstr>Ομαδικές Παρουσιάσεις</vt:lpstr>
      <vt:lpstr>Προφορική Εξέταση</vt:lpstr>
      <vt:lpstr>Έξι Πιθανά Αποτελέσματα Για Την Εξέταση (διαφορές ανά χώρα) </vt:lpstr>
      <vt:lpstr>Κριτήρια επιλογής ενός εξωτερικού εξεταστή </vt:lpstr>
      <vt:lpstr>Εντοπίστε τις αδυναμίες σας</vt:lpstr>
      <vt:lpstr>Κατά τη διάρκεια της υποστήριξης</vt:lpstr>
      <vt:lpstr>Μετά την υποστήριξη</vt:lpstr>
      <vt:lpstr>Άλλες Πιθανές Μέθοδοι Αξιολόγησης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2</cp:revision>
  <dcterms:created xsi:type="dcterms:W3CDTF">2023-09-21T06:52:07Z</dcterms:created>
  <dcterms:modified xsi:type="dcterms:W3CDTF">2023-09-21T07:01:09Z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