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325" r:id="rId3"/>
    <p:sldId id="290" r:id="rId4"/>
    <p:sldId id="324" r:id="rId5"/>
    <p:sldId id="326" r:id="rId6"/>
    <p:sldId id="328" r:id="rId7"/>
    <p:sldId id="329" r:id="rId8"/>
    <p:sldId id="330" r:id="rId9"/>
    <p:sldId id="331" r:id="rId10"/>
    <p:sldId id="283" r:id="rId11"/>
    <p:sldId id="285" r:id="rId12"/>
    <p:sldId id="332" r:id="rId13"/>
    <p:sldId id="333" r:id="rId14"/>
    <p:sldId id="320" r:id="rId15"/>
    <p:sldId id="334" r:id="rId16"/>
    <p:sldId id="336" r:id="rId17"/>
    <p:sldId id="337" r:id="rId18"/>
    <p:sldId id="335" r:id="rId19"/>
    <p:sldId id="338"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46F890A9-2807-4EBB-B81D-B2AA78EC7F39}" styleName="Σκούρο στυλ 2 - Έμφαση 5/Έμφαση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Σκούρο στυλ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90" d="100"/>
          <a:sy n="90" d="100"/>
        </p:scale>
        <p:origin x="326" y="53"/>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1C1BA9-EC77-41D8-A545-40D80D542AC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E2855E6-D270-45B5-A133-180E15587925}">
      <dgm:prSet phldrT="[Κείμενο]" custT="1"/>
      <dgm:spPr>
        <a:ln>
          <a:solidFill>
            <a:schemeClr val="accent1">
              <a:lumMod val="50000"/>
            </a:schemeClr>
          </a:solidFill>
        </a:ln>
      </dgm:spPr>
      <dgm:t>
        <a:bodyPr/>
        <a:lstStyle/>
        <a:p>
          <a:r>
            <a:rPr lang="el-GR" sz="1600" b="1" dirty="0">
              <a:solidFill>
                <a:schemeClr val="bg1"/>
              </a:solidFill>
              <a:latin typeface="Calibri" panose="020F0502020204030204" pitchFamily="34" charset="0"/>
              <a:cs typeface="Calibri" panose="020F0502020204030204" pitchFamily="34" charset="0"/>
            </a:rPr>
            <a:t>Οικοδομική άδεια</a:t>
          </a:r>
          <a:endParaRPr lang="en-US" sz="1600" b="1" dirty="0">
            <a:solidFill>
              <a:schemeClr val="bg1"/>
            </a:solidFill>
            <a:latin typeface="Calibri" panose="020F0502020204030204" pitchFamily="34" charset="0"/>
            <a:cs typeface="Calibri" panose="020F0502020204030204" pitchFamily="34" charset="0"/>
          </a:endParaRPr>
        </a:p>
      </dgm:t>
    </dgm:pt>
    <dgm:pt modelId="{49FAC348-8730-4B9D-8178-0831780C3AF7}" type="parTrans" cxnId="{BD13A9A7-5291-4D44-AC6E-B5BCC157AB73}">
      <dgm:prSet/>
      <dgm:spPr/>
      <dgm:t>
        <a:bodyPr/>
        <a:lstStyle/>
        <a:p>
          <a:endParaRPr lang="en-US" sz="1600"/>
        </a:p>
      </dgm:t>
    </dgm:pt>
    <dgm:pt modelId="{9F029C02-EB91-4BC1-B636-62D7C74B9B1E}" type="sibTrans" cxnId="{BD13A9A7-5291-4D44-AC6E-B5BCC157AB73}">
      <dgm:prSet/>
      <dgm:spPr/>
      <dgm:t>
        <a:bodyPr/>
        <a:lstStyle/>
        <a:p>
          <a:endParaRPr lang="en-US" sz="1600"/>
        </a:p>
      </dgm:t>
    </dgm:pt>
    <dgm:pt modelId="{A794684A-43DD-4DBE-8836-9932FF88D949}">
      <dgm:prSet phldrT="[Κείμενο]" custT="1"/>
      <dgm:spPr>
        <a:ln>
          <a:solidFill>
            <a:schemeClr val="accent1">
              <a:lumMod val="50000"/>
            </a:schemeClr>
          </a:solidFill>
        </a:ln>
      </dgm:spPr>
      <dgm:t>
        <a:bodyPr/>
        <a:lstStyle/>
        <a:p>
          <a:r>
            <a:rPr lang="el-GR" sz="1600" b="1" dirty="0">
              <a:solidFill>
                <a:schemeClr val="bg1"/>
              </a:solidFill>
              <a:latin typeface="Calibri" panose="020F0502020204030204" pitchFamily="34" charset="0"/>
              <a:cs typeface="Calibri" panose="020F0502020204030204" pitchFamily="34" charset="0"/>
            </a:rPr>
            <a:t>Προέγκριση οικοδομικής άδειας</a:t>
          </a:r>
          <a:endParaRPr lang="en-US" sz="1600" b="1" dirty="0">
            <a:solidFill>
              <a:schemeClr val="bg1"/>
            </a:solidFill>
            <a:latin typeface="Calibri" panose="020F0502020204030204" pitchFamily="34" charset="0"/>
            <a:cs typeface="Calibri" panose="020F0502020204030204" pitchFamily="34" charset="0"/>
          </a:endParaRPr>
        </a:p>
      </dgm:t>
    </dgm:pt>
    <dgm:pt modelId="{B31AFDDA-3307-46D6-BFD5-BB94AA366224}" type="parTrans" cxnId="{4DB47297-4AC7-43E3-8CBE-A4BB1A76F57C}">
      <dgm:prSet/>
      <dgm:spPr/>
      <dgm:t>
        <a:bodyPr/>
        <a:lstStyle/>
        <a:p>
          <a:endParaRPr lang="en-US" sz="1600"/>
        </a:p>
      </dgm:t>
    </dgm:pt>
    <dgm:pt modelId="{2BAE370C-6408-4349-B3F4-5D0698AE27B6}" type="sibTrans" cxnId="{4DB47297-4AC7-43E3-8CBE-A4BB1A76F57C}">
      <dgm:prSet/>
      <dgm:spPr/>
      <dgm:t>
        <a:bodyPr/>
        <a:lstStyle/>
        <a:p>
          <a:endParaRPr lang="en-US" sz="1600"/>
        </a:p>
      </dgm:t>
    </dgm:pt>
    <dgm:pt modelId="{6C1F68B9-DC90-4AA2-B846-C2CD801D91D7}">
      <dgm:prSet phldrT="[Κείμενο]" custT="1"/>
      <dgm:spPr>
        <a:ln>
          <a:solidFill>
            <a:schemeClr val="accent1">
              <a:lumMod val="50000"/>
            </a:schemeClr>
          </a:solidFill>
        </a:ln>
      </dgm:spPr>
      <dgm:t>
        <a:bodyPr/>
        <a:lstStyle/>
        <a:p>
          <a:r>
            <a:rPr lang="el-GR" sz="1600" b="1" dirty="0">
              <a:solidFill>
                <a:schemeClr val="bg1"/>
              </a:solidFill>
            </a:rPr>
            <a:t>‘</a:t>
          </a:r>
          <a:r>
            <a:rPr lang="el-GR" sz="1600" b="1" dirty="0">
              <a:solidFill>
                <a:schemeClr val="bg1"/>
              </a:solidFill>
              <a:latin typeface="Calibri" panose="020F0502020204030204" pitchFamily="34" charset="0"/>
              <a:cs typeface="Calibri" panose="020F0502020204030204" pitchFamily="34" charset="0"/>
            </a:rPr>
            <a:t>Έγκριση εργασιών μικρής κλίμακας</a:t>
          </a:r>
          <a:endParaRPr lang="en-US" sz="1600" b="1" dirty="0">
            <a:solidFill>
              <a:schemeClr val="bg1"/>
            </a:solidFill>
            <a:latin typeface="Calibri" panose="020F0502020204030204" pitchFamily="34" charset="0"/>
            <a:cs typeface="Calibri" panose="020F0502020204030204" pitchFamily="34" charset="0"/>
          </a:endParaRPr>
        </a:p>
      </dgm:t>
    </dgm:pt>
    <dgm:pt modelId="{6E37405C-7058-4974-B06A-8D74CE05BF3D}" type="parTrans" cxnId="{5AD7BE83-D822-4EEC-83C4-8EE29A5B7CB5}">
      <dgm:prSet/>
      <dgm:spPr/>
      <dgm:t>
        <a:bodyPr/>
        <a:lstStyle/>
        <a:p>
          <a:endParaRPr lang="en-US" sz="1600"/>
        </a:p>
      </dgm:t>
    </dgm:pt>
    <dgm:pt modelId="{CB236E03-6A2D-4078-99A6-758BC35B0D3C}" type="sibTrans" cxnId="{5AD7BE83-D822-4EEC-83C4-8EE29A5B7CB5}">
      <dgm:prSet/>
      <dgm:spPr/>
      <dgm:t>
        <a:bodyPr/>
        <a:lstStyle/>
        <a:p>
          <a:endParaRPr lang="en-US" sz="1600"/>
        </a:p>
      </dgm:t>
    </dgm:pt>
    <dgm:pt modelId="{1D0F41AD-0EE4-4B23-A0D5-8BA59863A1BF}">
      <dgm:prSet phldrT="[Κείμενο]" custT="1"/>
      <dgm:spPr>
        <a:ln>
          <a:solidFill>
            <a:schemeClr val="accent1">
              <a:lumMod val="50000"/>
            </a:schemeClr>
          </a:solidFill>
        </a:ln>
      </dgm:spPr>
      <dgm:t>
        <a:bodyPr/>
        <a:lstStyle/>
        <a:p>
          <a:r>
            <a:rPr lang="el-GR" sz="1600" b="1" dirty="0">
              <a:solidFill>
                <a:schemeClr val="bg1"/>
              </a:solidFill>
              <a:latin typeface="Calibri" panose="020F0502020204030204" pitchFamily="34" charset="0"/>
              <a:cs typeface="Calibri" panose="020F0502020204030204" pitchFamily="34" charset="0"/>
            </a:rPr>
            <a:t>Έγκριση εκτέλεσης εργασιών</a:t>
          </a:r>
          <a:endParaRPr lang="en-US" sz="1600" b="1" dirty="0">
            <a:solidFill>
              <a:schemeClr val="bg1"/>
            </a:solidFill>
            <a:latin typeface="Calibri" panose="020F0502020204030204" pitchFamily="34" charset="0"/>
            <a:cs typeface="Calibri" panose="020F0502020204030204" pitchFamily="34" charset="0"/>
          </a:endParaRPr>
        </a:p>
      </dgm:t>
    </dgm:pt>
    <dgm:pt modelId="{F346CA00-2E14-4780-AB32-79C4B1D76B7D}" type="parTrans" cxnId="{12B5AA6B-27AB-42D5-B6EC-98B3723BBC55}">
      <dgm:prSet/>
      <dgm:spPr/>
      <dgm:t>
        <a:bodyPr/>
        <a:lstStyle/>
        <a:p>
          <a:endParaRPr lang="en-US" sz="1600"/>
        </a:p>
      </dgm:t>
    </dgm:pt>
    <dgm:pt modelId="{5EF742FA-B002-4F89-AEA7-A61A8DCA8A31}" type="sibTrans" cxnId="{12B5AA6B-27AB-42D5-B6EC-98B3723BBC55}">
      <dgm:prSet/>
      <dgm:spPr/>
      <dgm:t>
        <a:bodyPr/>
        <a:lstStyle/>
        <a:p>
          <a:endParaRPr lang="en-US" sz="1600"/>
        </a:p>
      </dgm:t>
    </dgm:pt>
    <dgm:pt modelId="{AD573919-0AF4-4E65-91B7-8DD66F1C9270}">
      <dgm:prSet phldrT="[Κείμενο]" custT="1"/>
      <dgm:spPr>
        <a:ln>
          <a:solidFill>
            <a:schemeClr val="accent1">
              <a:lumMod val="50000"/>
            </a:schemeClr>
          </a:solidFill>
        </a:ln>
      </dgm:spPr>
      <dgm:t>
        <a:bodyPr/>
        <a:lstStyle/>
        <a:p>
          <a:r>
            <a:rPr lang="el-GR" sz="1600" b="1" dirty="0">
              <a:solidFill>
                <a:schemeClr val="bg1"/>
              </a:solidFill>
              <a:latin typeface="Calibri" panose="020F0502020204030204" pitchFamily="34" charset="0"/>
              <a:ea typeface="Calibri" panose="020F0502020204030204" pitchFamily="34" charset="0"/>
              <a:cs typeface="Calibri" panose="020F0502020204030204" pitchFamily="34" charset="0"/>
            </a:rPr>
            <a:t>Έγκριση εργασιών αποπεράτωσης αυθαίρετης κατασκευής</a:t>
          </a:r>
          <a:endParaRPr lang="en-US" sz="16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dgm:t>
    </dgm:pt>
    <dgm:pt modelId="{1016E0A0-237B-4718-B999-47A484490652}" type="parTrans" cxnId="{8EF6DC68-1C5E-4BFA-A4B9-18EE981162C4}">
      <dgm:prSet/>
      <dgm:spPr/>
      <dgm:t>
        <a:bodyPr/>
        <a:lstStyle/>
        <a:p>
          <a:endParaRPr lang="en-US" sz="1600"/>
        </a:p>
      </dgm:t>
    </dgm:pt>
    <dgm:pt modelId="{1CBFD63F-559C-49ED-8A2C-882046B183C2}" type="sibTrans" cxnId="{8EF6DC68-1C5E-4BFA-A4B9-18EE981162C4}">
      <dgm:prSet/>
      <dgm:spPr/>
      <dgm:t>
        <a:bodyPr/>
        <a:lstStyle/>
        <a:p>
          <a:endParaRPr lang="en-US" sz="1600"/>
        </a:p>
      </dgm:t>
    </dgm:pt>
    <dgm:pt modelId="{45212F2F-C69A-4413-8F39-C38AD62AD422}">
      <dgm:prSet custT="1"/>
      <dgm:spPr>
        <a:ln>
          <a:solidFill>
            <a:schemeClr val="accent1">
              <a:lumMod val="50000"/>
            </a:schemeClr>
          </a:solidFill>
        </a:ln>
      </dgm:spPr>
      <dgm:t>
        <a:bodyPr/>
        <a:lstStyle/>
        <a:p>
          <a:r>
            <a:rPr lang="el-GR" sz="1600" b="1" dirty="0">
              <a:solidFill>
                <a:schemeClr val="bg1"/>
              </a:solidFill>
              <a:latin typeface="Calibri" panose="020F0502020204030204" pitchFamily="34" charset="0"/>
              <a:cs typeface="Calibri" panose="020F0502020204030204" pitchFamily="34" charset="0"/>
            </a:rPr>
            <a:t>Εργασίες για τις οποίες δεν απαιτείται οικοδομική άδεια ή έγκριση εργασιών μικρής κλίμακας</a:t>
          </a:r>
          <a:endParaRPr lang="en-GB" sz="1600" b="1" dirty="0">
            <a:solidFill>
              <a:schemeClr val="bg1"/>
            </a:solidFill>
            <a:latin typeface="Calibri" panose="020F0502020204030204" pitchFamily="34" charset="0"/>
            <a:cs typeface="Calibri" panose="020F0502020204030204" pitchFamily="34" charset="0"/>
          </a:endParaRPr>
        </a:p>
      </dgm:t>
    </dgm:pt>
    <dgm:pt modelId="{5064E243-1D68-46F6-961C-DDC509B4B1D5}" type="parTrans" cxnId="{0B7F9F68-04BB-4710-AFFC-1727004E8A47}">
      <dgm:prSet/>
      <dgm:spPr/>
      <dgm:t>
        <a:bodyPr/>
        <a:lstStyle/>
        <a:p>
          <a:endParaRPr lang="en-GB" sz="1600"/>
        </a:p>
      </dgm:t>
    </dgm:pt>
    <dgm:pt modelId="{F2D534E6-07BD-43BC-A390-4C210401B8CA}" type="sibTrans" cxnId="{0B7F9F68-04BB-4710-AFFC-1727004E8A47}">
      <dgm:prSet/>
      <dgm:spPr/>
      <dgm:t>
        <a:bodyPr/>
        <a:lstStyle/>
        <a:p>
          <a:endParaRPr lang="en-GB" sz="1600"/>
        </a:p>
      </dgm:t>
    </dgm:pt>
    <dgm:pt modelId="{C346A9DD-2A6A-4AC2-8056-D07BB063838A}">
      <dgm:prSet custT="1"/>
      <dgm:spPr>
        <a:ln>
          <a:solidFill>
            <a:schemeClr val="accent1">
              <a:lumMod val="50000"/>
            </a:schemeClr>
          </a:solidFill>
        </a:ln>
      </dgm:spPr>
      <dgm:t>
        <a:bodyPr/>
        <a:lstStyle/>
        <a:p>
          <a:r>
            <a:rPr lang="el-GR" sz="1600" b="1" dirty="0">
              <a:solidFill>
                <a:schemeClr val="bg1"/>
              </a:solidFill>
              <a:latin typeface="Calibri" panose="020F0502020204030204" pitchFamily="34" charset="0"/>
              <a:cs typeface="Calibri" panose="020F0502020204030204" pitchFamily="34" charset="0"/>
            </a:rPr>
            <a:t>Άδεια νομιμοποίησης</a:t>
          </a:r>
          <a:endParaRPr lang="en-GB" sz="1600" b="1" dirty="0">
            <a:solidFill>
              <a:schemeClr val="bg1"/>
            </a:solidFill>
            <a:latin typeface="Calibri" panose="020F0502020204030204" pitchFamily="34" charset="0"/>
            <a:cs typeface="Calibri" panose="020F0502020204030204" pitchFamily="34" charset="0"/>
          </a:endParaRPr>
        </a:p>
      </dgm:t>
    </dgm:pt>
    <dgm:pt modelId="{EA109434-1D78-43BB-A97F-49E6F8BFE584}" type="parTrans" cxnId="{8BFD1DA4-D718-4992-A7DC-7325939A4CBF}">
      <dgm:prSet/>
      <dgm:spPr/>
      <dgm:t>
        <a:bodyPr/>
        <a:lstStyle/>
        <a:p>
          <a:endParaRPr lang="en-GB" sz="1600"/>
        </a:p>
      </dgm:t>
    </dgm:pt>
    <dgm:pt modelId="{18AE5BB3-AB3C-4D4B-A710-D8675EF3C0C2}" type="sibTrans" cxnId="{8BFD1DA4-D718-4992-A7DC-7325939A4CBF}">
      <dgm:prSet/>
      <dgm:spPr/>
      <dgm:t>
        <a:bodyPr/>
        <a:lstStyle/>
        <a:p>
          <a:endParaRPr lang="en-GB" sz="1600"/>
        </a:p>
      </dgm:t>
    </dgm:pt>
    <dgm:pt modelId="{B23A029B-4719-4F7F-B52B-5CDB49A6F086}" type="pres">
      <dgm:prSet presAssocID="{7A1C1BA9-EC77-41D8-A545-40D80D542AC6}" presName="diagram" presStyleCnt="0">
        <dgm:presLayoutVars>
          <dgm:dir/>
          <dgm:resizeHandles val="exact"/>
        </dgm:presLayoutVars>
      </dgm:prSet>
      <dgm:spPr/>
    </dgm:pt>
    <dgm:pt modelId="{28D41CF4-2530-40E9-8BDF-1E4313F18725}" type="pres">
      <dgm:prSet presAssocID="{7E2855E6-D270-45B5-A133-180E15587925}" presName="node" presStyleLbl="node1" presStyleIdx="0" presStyleCnt="7" custLinFactNeighborX="2313" custLinFactNeighborY="-228">
        <dgm:presLayoutVars>
          <dgm:bulletEnabled val="1"/>
        </dgm:presLayoutVars>
      </dgm:prSet>
      <dgm:spPr>
        <a:prstGeom prst="ellipse">
          <a:avLst/>
        </a:prstGeom>
      </dgm:spPr>
    </dgm:pt>
    <dgm:pt modelId="{E61786AB-4F18-45E3-B250-0A49E97212B0}" type="pres">
      <dgm:prSet presAssocID="{9F029C02-EB91-4BC1-B636-62D7C74B9B1E}" presName="sibTrans" presStyleCnt="0"/>
      <dgm:spPr/>
    </dgm:pt>
    <dgm:pt modelId="{9C70576D-7C09-4091-B417-31C41F7ACC58}" type="pres">
      <dgm:prSet presAssocID="{A794684A-43DD-4DBE-8836-9932FF88D949}" presName="node" presStyleLbl="node1" presStyleIdx="1" presStyleCnt="7">
        <dgm:presLayoutVars>
          <dgm:bulletEnabled val="1"/>
        </dgm:presLayoutVars>
      </dgm:prSet>
      <dgm:spPr>
        <a:prstGeom prst="ellipse">
          <a:avLst/>
        </a:prstGeom>
      </dgm:spPr>
    </dgm:pt>
    <dgm:pt modelId="{7DA678DA-4DD1-4584-AA6E-C61EB160EB1C}" type="pres">
      <dgm:prSet presAssocID="{2BAE370C-6408-4349-B3F4-5D0698AE27B6}" presName="sibTrans" presStyleCnt="0"/>
      <dgm:spPr/>
    </dgm:pt>
    <dgm:pt modelId="{4E151318-732D-4E25-959E-EE7B56564C31}" type="pres">
      <dgm:prSet presAssocID="{6C1F68B9-DC90-4AA2-B846-C2CD801D91D7}" presName="node" presStyleLbl="node1" presStyleIdx="2" presStyleCnt="7">
        <dgm:presLayoutVars>
          <dgm:bulletEnabled val="1"/>
        </dgm:presLayoutVars>
      </dgm:prSet>
      <dgm:spPr>
        <a:prstGeom prst="ellipse">
          <a:avLst/>
        </a:prstGeom>
      </dgm:spPr>
    </dgm:pt>
    <dgm:pt modelId="{8E19C3DC-F202-4457-8855-0992265478FF}" type="pres">
      <dgm:prSet presAssocID="{CB236E03-6A2D-4078-99A6-758BC35B0D3C}" presName="sibTrans" presStyleCnt="0"/>
      <dgm:spPr/>
    </dgm:pt>
    <dgm:pt modelId="{BA55ED1A-1C8F-4F08-BD2F-B81AB719BA3C}" type="pres">
      <dgm:prSet presAssocID="{1D0F41AD-0EE4-4B23-A0D5-8BA59863A1BF}" presName="node" presStyleLbl="node1" presStyleIdx="3" presStyleCnt="7" custLinFactNeighborX="-982" custLinFactNeighborY="-1635">
        <dgm:presLayoutVars>
          <dgm:bulletEnabled val="1"/>
        </dgm:presLayoutVars>
      </dgm:prSet>
      <dgm:spPr>
        <a:prstGeom prst="ellipse">
          <a:avLst/>
        </a:prstGeom>
      </dgm:spPr>
    </dgm:pt>
    <dgm:pt modelId="{3B354292-799A-4795-AFAD-D8D2D0A54984}" type="pres">
      <dgm:prSet presAssocID="{5EF742FA-B002-4F89-AEA7-A61A8DCA8A31}" presName="sibTrans" presStyleCnt="0"/>
      <dgm:spPr/>
    </dgm:pt>
    <dgm:pt modelId="{A62143CE-0D7E-462F-9ABA-FE4B48EB0275}" type="pres">
      <dgm:prSet presAssocID="{AD573919-0AF4-4E65-91B7-8DD66F1C9270}" presName="node" presStyleLbl="node1" presStyleIdx="4" presStyleCnt="7" custScaleX="97611" custScaleY="103017" custLinFactNeighborX="-2200" custLinFactNeighborY="2079">
        <dgm:presLayoutVars>
          <dgm:bulletEnabled val="1"/>
        </dgm:presLayoutVars>
      </dgm:prSet>
      <dgm:spPr>
        <a:prstGeom prst="ellipse">
          <a:avLst/>
        </a:prstGeom>
      </dgm:spPr>
    </dgm:pt>
    <dgm:pt modelId="{B9AE1023-0B65-407F-B461-833CA7DD043B}" type="pres">
      <dgm:prSet presAssocID="{1CBFD63F-559C-49ED-8A2C-882046B183C2}" presName="sibTrans" presStyleCnt="0"/>
      <dgm:spPr/>
    </dgm:pt>
    <dgm:pt modelId="{D500FC7C-029C-4746-944F-F07BE79598F2}" type="pres">
      <dgm:prSet presAssocID="{45212F2F-C69A-4413-8F39-C38AD62AD422}" presName="node" presStyleLbl="node1" presStyleIdx="5" presStyleCnt="7">
        <dgm:presLayoutVars>
          <dgm:bulletEnabled val="1"/>
        </dgm:presLayoutVars>
      </dgm:prSet>
      <dgm:spPr>
        <a:prstGeom prst="ellipse">
          <a:avLst/>
        </a:prstGeom>
      </dgm:spPr>
    </dgm:pt>
    <dgm:pt modelId="{8E023A86-4A5B-4E56-8978-4DD4F7FD1E24}" type="pres">
      <dgm:prSet presAssocID="{F2D534E6-07BD-43BC-A390-4C210401B8CA}" presName="sibTrans" presStyleCnt="0"/>
      <dgm:spPr/>
    </dgm:pt>
    <dgm:pt modelId="{F973144E-A869-47C6-96BD-707A1044295D}" type="pres">
      <dgm:prSet presAssocID="{C346A9DD-2A6A-4AC2-8056-D07BB063838A}" presName="node" presStyleLbl="node1" presStyleIdx="6" presStyleCnt="7">
        <dgm:presLayoutVars>
          <dgm:bulletEnabled val="1"/>
        </dgm:presLayoutVars>
      </dgm:prSet>
      <dgm:spPr>
        <a:prstGeom prst="ellipse">
          <a:avLst/>
        </a:prstGeom>
      </dgm:spPr>
    </dgm:pt>
  </dgm:ptLst>
  <dgm:cxnLst>
    <dgm:cxn modelId="{42C3C104-6FF9-4822-9F56-D71F6964882C}" type="presOf" srcId="{45212F2F-C69A-4413-8F39-C38AD62AD422}" destId="{D500FC7C-029C-4746-944F-F07BE79598F2}" srcOrd="0" destOrd="0" presId="urn:microsoft.com/office/officeart/2005/8/layout/default"/>
    <dgm:cxn modelId="{FB24E006-1535-4090-ABB8-E27B9C57F7C8}" type="presOf" srcId="{7A1C1BA9-EC77-41D8-A545-40D80D542AC6}" destId="{B23A029B-4719-4F7F-B52B-5CDB49A6F086}" srcOrd="0" destOrd="0" presId="urn:microsoft.com/office/officeart/2005/8/layout/default"/>
    <dgm:cxn modelId="{48EA6B2D-7990-4263-B0F2-1DDD0F001A6E}" type="presOf" srcId="{AD573919-0AF4-4E65-91B7-8DD66F1C9270}" destId="{A62143CE-0D7E-462F-9ABA-FE4B48EB0275}" srcOrd="0" destOrd="0" presId="urn:microsoft.com/office/officeart/2005/8/layout/default"/>
    <dgm:cxn modelId="{C529973F-E908-4055-B037-DD4BF4E18A1C}" type="presOf" srcId="{A794684A-43DD-4DBE-8836-9932FF88D949}" destId="{9C70576D-7C09-4091-B417-31C41F7ACC58}" srcOrd="0" destOrd="0" presId="urn:microsoft.com/office/officeart/2005/8/layout/default"/>
    <dgm:cxn modelId="{7C2BE640-820F-433D-AFC7-7DBB84028602}" type="presOf" srcId="{6C1F68B9-DC90-4AA2-B846-C2CD801D91D7}" destId="{4E151318-732D-4E25-959E-EE7B56564C31}" srcOrd="0" destOrd="0" presId="urn:microsoft.com/office/officeart/2005/8/layout/default"/>
    <dgm:cxn modelId="{78B99363-F920-43BE-8040-65822F99E2B8}" type="presOf" srcId="{C346A9DD-2A6A-4AC2-8056-D07BB063838A}" destId="{F973144E-A869-47C6-96BD-707A1044295D}" srcOrd="0" destOrd="0" presId="urn:microsoft.com/office/officeart/2005/8/layout/default"/>
    <dgm:cxn modelId="{0B7F9F68-04BB-4710-AFFC-1727004E8A47}" srcId="{7A1C1BA9-EC77-41D8-A545-40D80D542AC6}" destId="{45212F2F-C69A-4413-8F39-C38AD62AD422}" srcOrd="5" destOrd="0" parTransId="{5064E243-1D68-46F6-961C-DDC509B4B1D5}" sibTransId="{F2D534E6-07BD-43BC-A390-4C210401B8CA}"/>
    <dgm:cxn modelId="{8EF6DC68-1C5E-4BFA-A4B9-18EE981162C4}" srcId="{7A1C1BA9-EC77-41D8-A545-40D80D542AC6}" destId="{AD573919-0AF4-4E65-91B7-8DD66F1C9270}" srcOrd="4" destOrd="0" parTransId="{1016E0A0-237B-4718-B999-47A484490652}" sibTransId="{1CBFD63F-559C-49ED-8A2C-882046B183C2}"/>
    <dgm:cxn modelId="{12B5AA6B-27AB-42D5-B6EC-98B3723BBC55}" srcId="{7A1C1BA9-EC77-41D8-A545-40D80D542AC6}" destId="{1D0F41AD-0EE4-4B23-A0D5-8BA59863A1BF}" srcOrd="3" destOrd="0" parTransId="{F346CA00-2E14-4780-AB32-79C4B1D76B7D}" sibTransId="{5EF742FA-B002-4F89-AEA7-A61A8DCA8A31}"/>
    <dgm:cxn modelId="{5AD7BE83-D822-4EEC-83C4-8EE29A5B7CB5}" srcId="{7A1C1BA9-EC77-41D8-A545-40D80D542AC6}" destId="{6C1F68B9-DC90-4AA2-B846-C2CD801D91D7}" srcOrd="2" destOrd="0" parTransId="{6E37405C-7058-4974-B06A-8D74CE05BF3D}" sibTransId="{CB236E03-6A2D-4078-99A6-758BC35B0D3C}"/>
    <dgm:cxn modelId="{4DB47297-4AC7-43E3-8CBE-A4BB1A76F57C}" srcId="{7A1C1BA9-EC77-41D8-A545-40D80D542AC6}" destId="{A794684A-43DD-4DBE-8836-9932FF88D949}" srcOrd="1" destOrd="0" parTransId="{B31AFDDA-3307-46D6-BFD5-BB94AA366224}" sibTransId="{2BAE370C-6408-4349-B3F4-5D0698AE27B6}"/>
    <dgm:cxn modelId="{8BFD1DA4-D718-4992-A7DC-7325939A4CBF}" srcId="{7A1C1BA9-EC77-41D8-A545-40D80D542AC6}" destId="{C346A9DD-2A6A-4AC2-8056-D07BB063838A}" srcOrd="6" destOrd="0" parTransId="{EA109434-1D78-43BB-A97F-49E6F8BFE584}" sibTransId="{18AE5BB3-AB3C-4D4B-A710-D8675EF3C0C2}"/>
    <dgm:cxn modelId="{BD13A9A7-5291-4D44-AC6E-B5BCC157AB73}" srcId="{7A1C1BA9-EC77-41D8-A545-40D80D542AC6}" destId="{7E2855E6-D270-45B5-A133-180E15587925}" srcOrd="0" destOrd="0" parTransId="{49FAC348-8730-4B9D-8178-0831780C3AF7}" sibTransId="{9F029C02-EB91-4BC1-B636-62D7C74B9B1E}"/>
    <dgm:cxn modelId="{D70DC0DB-BA95-4513-A998-C7213A124039}" type="presOf" srcId="{1D0F41AD-0EE4-4B23-A0D5-8BA59863A1BF}" destId="{BA55ED1A-1C8F-4F08-BD2F-B81AB719BA3C}" srcOrd="0" destOrd="0" presId="urn:microsoft.com/office/officeart/2005/8/layout/default"/>
    <dgm:cxn modelId="{AD4E12FA-399B-41CE-B6E6-7537C545FB9C}" type="presOf" srcId="{7E2855E6-D270-45B5-A133-180E15587925}" destId="{28D41CF4-2530-40E9-8BDF-1E4313F18725}" srcOrd="0" destOrd="0" presId="urn:microsoft.com/office/officeart/2005/8/layout/default"/>
    <dgm:cxn modelId="{64E234E9-1D7A-4A07-8B07-26EED3A1F282}" type="presParOf" srcId="{B23A029B-4719-4F7F-B52B-5CDB49A6F086}" destId="{28D41CF4-2530-40E9-8BDF-1E4313F18725}" srcOrd="0" destOrd="0" presId="urn:microsoft.com/office/officeart/2005/8/layout/default"/>
    <dgm:cxn modelId="{F806D599-C66C-49F5-ACA4-C92CF109B07F}" type="presParOf" srcId="{B23A029B-4719-4F7F-B52B-5CDB49A6F086}" destId="{E61786AB-4F18-45E3-B250-0A49E97212B0}" srcOrd="1" destOrd="0" presId="urn:microsoft.com/office/officeart/2005/8/layout/default"/>
    <dgm:cxn modelId="{26F1676D-8BAB-4ED0-BC64-DDEF8DE5738F}" type="presParOf" srcId="{B23A029B-4719-4F7F-B52B-5CDB49A6F086}" destId="{9C70576D-7C09-4091-B417-31C41F7ACC58}" srcOrd="2" destOrd="0" presId="urn:microsoft.com/office/officeart/2005/8/layout/default"/>
    <dgm:cxn modelId="{B5E9DEFD-A77D-4360-8ABD-A0AEDCC008D9}" type="presParOf" srcId="{B23A029B-4719-4F7F-B52B-5CDB49A6F086}" destId="{7DA678DA-4DD1-4584-AA6E-C61EB160EB1C}" srcOrd="3" destOrd="0" presId="urn:microsoft.com/office/officeart/2005/8/layout/default"/>
    <dgm:cxn modelId="{43C23E4E-B72C-4DDF-B5CE-CD8EF09B8542}" type="presParOf" srcId="{B23A029B-4719-4F7F-B52B-5CDB49A6F086}" destId="{4E151318-732D-4E25-959E-EE7B56564C31}" srcOrd="4" destOrd="0" presId="urn:microsoft.com/office/officeart/2005/8/layout/default"/>
    <dgm:cxn modelId="{095BD70D-E683-4329-9E4E-5443047CE9A3}" type="presParOf" srcId="{B23A029B-4719-4F7F-B52B-5CDB49A6F086}" destId="{8E19C3DC-F202-4457-8855-0992265478FF}" srcOrd="5" destOrd="0" presId="urn:microsoft.com/office/officeart/2005/8/layout/default"/>
    <dgm:cxn modelId="{6440F754-733C-4BA7-B981-CB09CE7ACBD5}" type="presParOf" srcId="{B23A029B-4719-4F7F-B52B-5CDB49A6F086}" destId="{BA55ED1A-1C8F-4F08-BD2F-B81AB719BA3C}" srcOrd="6" destOrd="0" presId="urn:microsoft.com/office/officeart/2005/8/layout/default"/>
    <dgm:cxn modelId="{A1FC903E-8FC7-4109-96BE-E818DA997359}" type="presParOf" srcId="{B23A029B-4719-4F7F-B52B-5CDB49A6F086}" destId="{3B354292-799A-4795-AFAD-D8D2D0A54984}" srcOrd="7" destOrd="0" presId="urn:microsoft.com/office/officeart/2005/8/layout/default"/>
    <dgm:cxn modelId="{F1C388F6-9F9D-4C94-BB15-8CA374A44F0A}" type="presParOf" srcId="{B23A029B-4719-4F7F-B52B-5CDB49A6F086}" destId="{A62143CE-0D7E-462F-9ABA-FE4B48EB0275}" srcOrd="8" destOrd="0" presId="urn:microsoft.com/office/officeart/2005/8/layout/default"/>
    <dgm:cxn modelId="{2E13E91E-65DD-4F60-BF1E-8BBEAA1626D3}" type="presParOf" srcId="{B23A029B-4719-4F7F-B52B-5CDB49A6F086}" destId="{B9AE1023-0B65-407F-B461-833CA7DD043B}" srcOrd="9" destOrd="0" presId="urn:microsoft.com/office/officeart/2005/8/layout/default"/>
    <dgm:cxn modelId="{15E0D179-E9BD-47D8-8B44-B12AFF3779E8}" type="presParOf" srcId="{B23A029B-4719-4F7F-B52B-5CDB49A6F086}" destId="{D500FC7C-029C-4746-944F-F07BE79598F2}" srcOrd="10" destOrd="0" presId="urn:microsoft.com/office/officeart/2005/8/layout/default"/>
    <dgm:cxn modelId="{DE5F58EE-8EFF-4FFD-B2D7-1BFBC8D0C2B2}" type="presParOf" srcId="{B23A029B-4719-4F7F-B52B-5CDB49A6F086}" destId="{8E023A86-4A5B-4E56-8978-4DD4F7FD1E24}" srcOrd="11" destOrd="0" presId="urn:microsoft.com/office/officeart/2005/8/layout/default"/>
    <dgm:cxn modelId="{4970FCE3-F15A-42DD-B523-1FC26636511F}" type="presParOf" srcId="{B23A029B-4719-4F7F-B52B-5CDB49A6F086}" destId="{F973144E-A869-47C6-96BD-707A1044295D}" srcOrd="12" destOrd="0" presId="urn:microsoft.com/office/officeart/2005/8/layout/default"/>
  </dgm:cxnLst>
  <dgm:bg>
    <a:solidFill>
      <a:schemeClr val="accent1">
        <a:lumMod val="60000"/>
        <a:lumOff val="4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D41CF4-2530-40E9-8BDF-1E4313F18725}">
      <dsp:nvSpPr>
        <dsp:cNvPr id="0" name=""/>
        <dsp:cNvSpPr/>
      </dsp:nvSpPr>
      <dsp:spPr>
        <a:xfrm>
          <a:off x="674149" y="2"/>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cs typeface="Calibri" panose="020F0502020204030204" pitchFamily="34" charset="0"/>
            </a:rPr>
            <a:t>Οικοδομική άδεια</a:t>
          </a:r>
          <a:endParaRPr lang="en-US" sz="1600" b="1" kern="1200" dirty="0">
            <a:solidFill>
              <a:schemeClr val="bg1"/>
            </a:solidFill>
            <a:latin typeface="Calibri" panose="020F0502020204030204" pitchFamily="34" charset="0"/>
            <a:cs typeface="Calibri" panose="020F0502020204030204" pitchFamily="34" charset="0"/>
          </a:endParaRPr>
        </a:p>
      </dsp:txBody>
      <dsp:txXfrm>
        <a:off x="1071533" y="238432"/>
        <a:ext cx="1918740" cy="1151245"/>
      </dsp:txXfrm>
    </dsp:sp>
    <dsp:sp modelId="{9C70576D-7C09-4091-B417-31C41F7ACC58}">
      <dsp:nvSpPr>
        <dsp:cNvPr id="0" name=""/>
        <dsp:cNvSpPr/>
      </dsp:nvSpPr>
      <dsp:spPr>
        <a:xfrm>
          <a:off x="3596245" y="3714"/>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cs typeface="Calibri" panose="020F0502020204030204" pitchFamily="34" charset="0"/>
            </a:rPr>
            <a:t>Προέγκριση οικοδομικής άδειας</a:t>
          </a:r>
          <a:endParaRPr lang="en-US" sz="1600" b="1" kern="1200" dirty="0">
            <a:solidFill>
              <a:schemeClr val="bg1"/>
            </a:solidFill>
            <a:latin typeface="Calibri" panose="020F0502020204030204" pitchFamily="34" charset="0"/>
            <a:cs typeface="Calibri" panose="020F0502020204030204" pitchFamily="34" charset="0"/>
          </a:endParaRPr>
        </a:p>
      </dsp:txBody>
      <dsp:txXfrm>
        <a:off x="3993629" y="242144"/>
        <a:ext cx="1918740" cy="1151245"/>
      </dsp:txXfrm>
    </dsp:sp>
    <dsp:sp modelId="{4E151318-732D-4E25-959E-EE7B56564C31}">
      <dsp:nvSpPr>
        <dsp:cNvPr id="0" name=""/>
        <dsp:cNvSpPr/>
      </dsp:nvSpPr>
      <dsp:spPr>
        <a:xfrm>
          <a:off x="6581105" y="3714"/>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rPr>
            <a:t>‘</a:t>
          </a:r>
          <a:r>
            <a:rPr lang="el-GR" sz="1600" b="1" kern="1200" dirty="0">
              <a:solidFill>
                <a:schemeClr val="bg1"/>
              </a:solidFill>
              <a:latin typeface="Calibri" panose="020F0502020204030204" pitchFamily="34" charset="0"/>
              <a:cs typeface="Calibri" panose="020F0502020204030204" pitchFamily="34" charset="0"/>
            </a:rPr>
            <a:t>Έγκριση εργασιών μικρής κλίμακας</a:t>
          </a:r>
          <a:endParaRPr lang="en-US" sz="1600" b="1" kern="1200" dirty="0">
            <a:solidFill>
              <a:schemeClr val="bg1"/>
            </a:solidFill>
            <a:latin typeface="Calibri" panose="020F0502020204030204" pitchFamily="34" charset="0"/>
            <a:cs typeface="Calibri" panose="020F0502020204030204" pitchFamily="34" charset="0"/>
          </a:endParaRPr>
        </a:p>
      </dsp:txBody>
      <dsp:txXfrm>
        <a:off x="6978489" y="242144"/>
        <a:ext cx="1918740" cy="1151245"/>
      </dsp:txXfrm>
    </dsp:sp>
    <dsp:sp modelId="{BA55ED1A-1C8F-4F08-BD2F-B81AB719BA3C}">
      <dsp:nvSpPr>
        <dsp:cNvPr id="0" name=""/>
        <dsp:cNvSpPr/>
      </dsp:nvSpPr>
      <dsp:spPr>
        <a:xfrm>
          <a:off x="617152" y="1901111"/>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cs typeface="Calibri" panose="020F0502020204030204" pitchFamily="34" charset="0"/>
            </a:rPr>
            <a:t>Έγκριση εκτέλεσης εργασιών</a:t>
          </a:r>
          <a:endParaRPr lang="en-US" sz="1600" b="1" kern="1200" dirty="0">
            <a:solidFill>
              <a:schemeClr val="bg1"/>
            </a:solidFill>
            <a:latin typeface="Calibri" panose="020F0502020204030204" pitchFamily="34" charset="0"/>
            <a:cs typeface="Calibri" panose="020F0502020204030204" pitchFamily="34" charset="0"/>
          </a:endParaRPr>
        </a:p>
      </dsp:txBody>
      <dsp:txXfrm>
        <a:off x="1014536" y="2139541"/>
        <a:ext cx="1918740" cy="1151245"/>
      </dsp:txXfrm>
    </dsp:sp>
    <dsp:sp modelId="{A62143CE-0D7E-462F-9ABA-FE4B48EB0275}">
      <dsp:nvSpPr>
        <dsp:cNvPr id="0" name=""/>
        <dsp:cNvSpPr/>
      </dsp:nvSpPr>
      <dsp:spPr>
        <a:xfrm>
          <a:off x="3568961" y="1937019"/>
          <a:ext cx="2648683" cy="167722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ea typeface="Calibri" panose="020F0502020204030204" pitchFamily="34" charset="0"/>
              <a:cs typeface="Calibri" panose="020F0502020204030204" pitchFamily="34" charset="0"/>
            </a:rPr>
            <a:t>Έγκριση εργασιών αποπεράτωσης αυθαίρετης κατασκευής</a:t>
          </a:r>
          <a:endParaRPr lang="en-US" sz="1600" b="1" kern="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dsp:txBody>
      <dsp:txXfrm>
        <a:off x="3956852" y="2182643"/>
        <a:ext cx="1872901" cy="1185977"/>
      </dsp:txXfrm>
    </dsp:sp>
    <dsp:sp modelId="{D500FC7C-029C-4746-944F-F07BE79598F2}">
      <dsp:nvSpPr>
        <dsp:cNvPr id="0" name=""/>
        <dsp:cNvSpPr/>
      </dsp:nvSpPr>
      <dsp:spPr>
        <a:xfrm>
          <a:off x="6548692" y="1927730"/>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cs typeface="Calibri" panose="020F0502020204030204" pitchFamily="34" charset="0"/>
            </a:rPr>
            <a:t>Εργασίες για τις οποίες δεν απαιτείται οικοδομική άδεια ή έγκριση εργασιών μικρής κλίμακας</a:t>
          </a:r>
          <a:endParaRPr lang="en-GB" sz="1600" b="1" kern="1200" dirty="0">
            <a:solidFill>
              <a:schemeClr val="bg1"/>
            </a:solidFill>
            <a:latin typeface="Calibri" panose="020F0502020204030204" pitchFamily="34" charset="0"/>
            <a:cs typeface="Calibri" panose="020F0502020204030204" pitchFamily="34" charset="0"/>
          </a:endParaRPr>
        </a:p>
      </dsp:txBody>
      <dsp:txXfrm>
        <a:off x="6946076" y="2166160"/>
        <a:ext cx="1918740" cy="1151245"/>
      </dsp:txXfrm>
    </dsp:sp>
    <dsp:sp modelId="{F973144E-A869-47C6-96BD-707A1044295D}">
      <dsp:nvSpPr>
        <dsp:cNvPr id="0" name=""/>
        <dsp:cNvSpPr/>
      </dsp:nvSpPr>
      <dsp:spPr>
        <a:xfrm>
          <a:off x="3596245" y="3851746"/>
          <a:ext cx="2713508" cy="1628105"/>
        </a:xfrm>
        <a:prstGeom prst="ellipse">
          <a:avLst/>
        </a:prstGeom>
        <a:solidFill>
          <a:schemeClr val="accent1">
            <a:hueOff val="0"/>
            <a:satOff val="0"/>
            <a:lumOff val="0"/>
            <a:alphaOff val="0"/>
          </a:schemeClr>
        </a:solidFill>
        <a:ln w="15875"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bg1"/>
              </a:solidFill>
              <a:latin typeface="Calibri" panose="020F0502020204030204" pitchFamily="34" charset="0"/>
              <a:cs typeface="Calibri" panose="020F0502020204030204" pitchFamily="34" charset="0"/>
            </a:rPr>
            <a:t>Άδεια νομιμοποίησης</a:t>
          </a:r>
          <a:endParaRPr lang="en-GB" sz="1600" b="1" kern="1200" dirty="0">
            <a:solidFill>
              <a:schemeClr val="bg1"/>
            </a:solidFill>
            <a:latin typeface="Calibri" panose="020F0502020204030204" pitchFamily="34" charset="0"/>
            <a:cs typeface="Calibri" panose="020F0502020204030204" pitchFamily="34" charset="0"/>
          </a:endParaRPr>
        </a:p>
      </dsp:txBody>
      <dsp:txXfrm>
        <a:off x="3993629" y="4090176"/>
        <a:ext cx="1918740" cy="115124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25/05/2025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5/25/2025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dirty="0"/>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dirty="0"/>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5/25/2025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602037"/>
            <a:ext cx="8791575" cy="2346001"/>
          </a:xfrm>
        </p:spPr>
        <p:txBody>
          <a:bodyPr>
            <a:normAutofit lnSpcReduction="1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10</a:t>
            </a:r>
          </a:p>
          <a:p>
            <a:pPr marL="285750" marR="0" lvl="0" indent="-285750" defTabSz="457200" rtl="0" eaLnBrk="1" fontAlgn="auto" latinLnBrk="0" hangingPunct="1">
              <a:lnSpc>
                <a:spcPct val="100000"/>
              </a:lnSpc>
              <a:spcBef>
                <a:spcPts val="1000"/>
              </a:spcBef>
              <a:spcAft>
                <a:spcPts val="0"/>
              </a:spcAft>
              <a:buClr>
                <a:srgbClr val="353535"/>
              </a:buClr>
              <a:buSzTx/>
              <a:buFontTx/>
              <a:buChar char="-"/>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Οικοδομικές άδειες</a:t>
            </a:r>
          </a:p>
          <a:p>
            <a:pPr marL="285750" marR="0" lvl="0" indent="-285750" defTabSz="457200" rtl="0" eaLnBrk="1" fontAlgn="auto" latinLnBrk="0" hangingPunct="1">
              <a:lnSpc>
                <a:spcPct val="100000"/>
              </a:lnSpc>
              <a:spcBef>
                <a:spcPts val="1000"/>
              </a:spcBef>
              <a:spcAft>
                <a:spcPts val="0"/>
              </a:spcAft>
              <a:buClr>
                <a:srgbClr val="353535"/>
              </a:buClr>
              <a:buSzTx/>
              <a:buFontTx/>
              <a:buChar char="-"/>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Ηλεκτρονική Ταυτότητα Κτιρίου ή διηρημένης ιδιοκτησίας</a:t>
            </a:r>
          </a:p>
          <a:p>
            <a:pPr marL="285750" marR="0" lvl="0" indent="-285750" defTabSz="457200" rtl="0" eaLnBrk="1" fontAlgn="auto" latinLnBrk="0" hangingPunct="1">
              <a:lnSpc>
                <a:spcPct val="100000"/>
              </a:lnSpc>
              <a:spcBef>
                <a:spcPts val="1000"/>
              </a:spcBef>
              <a:spcAft>
                <a:spcPts val="0"/>
              </a:spcAft>
              <a:buClr>
                <a:srgbClr val="353535"/>
              </a:buClr>
              <a:buSzTx/>
              <a:buFontTx/>
              <a:buChar char="-"/>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Αυθαίρετες κατασκευές και αλλαγές χρήσεως</a:t>
            </a:r>
          </a:p>
          <a:p>
            <a:pPr marL="285750" marR="0" lvl="0" indent="-285750" defTabSz="457200" rtl="0" eaLnBrk="1" fontAlgn="auto" latinLnBrk="0" hangingPunct="1">
              <a:lnSpc>
                <a:spcPct val="100000"/>
              </a:lnSpc>
              <a:spcBef>
                <a:spcPts val="1000"/>
              </a:spcBef>
              <a:spcAft>
                <a:spcPts val="0"/>
              </a:spcAft>
              <a:buClr>
                <a:srgbClr val="353535"/>
              </a:buClr>
              <a:buSzTx/>
              <a:buFontTx/>
              <a:buChar char="-"/>
              <a:tabLst/>
              <a:defRPr/>
            </a:pPr>
            <a:endPar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800" cap="none"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kumimoji="0" lang="el-GR" sz="1800"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endParaRPr>
          </a:p>
          <a:p>
            <a:endParaRPr lang="en-US" dirty="0">
              <a:solidFill>
                <a:schemeClr val="bg1"/>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EE3CE2-AEF5-88C3-9E5B-0BA6E54BA1CA}"/>
              </a:ext>
            </a:extLst>
          </p:cNvPr>
          <p:cNvSpPr>
            <a:spLocks noGrp="1"/>
          </p:cNvSpPr>
          <p:nvPr>
            <p:ph type="title"/>
          </p:nvPr>
        </p:nvSpPr>
        <p:spPr>
          <a:xfrm>
            <a:off x="1141413" y="618518"/>
            <a:ext cx="9905998" cy="98654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Θ. ΑΔΕΙΑ ΝΟΜΙΜΟΠΟΙΗΣΗΣ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AAAE88E-ABF8-DE83-7F8A-92B11B72EF27}"/>
              </a:ext>
            </a:extLst>
          </p:cNvPr>
          <p:cNvSpPr>
            <a:spLocks noGrp="1"/>
          </p:cNvSpPr>
          <p:nvPr>
            <p:ph idx="1"/>
          </p:nvPr>
        </p:nvSpPr>
        <p:spPr>
          <a:xfrm>
            <a:off x="1141412" y="1682885"/>
            <a:ext cx="9905999" cy="4889365"/>
          </a:xfrm>
        </p:spPr>
        <p:txBody>
          <a:bodyPr>
            <a:normAutofit/>
          </a:bodyPr>
          <a:lstStyle/>
          <a:p>
            <a:pPr algn="just">
              <a:buFont typeface="Wingdings" panose="05000000000000000000" pitchFamily="2" charset="2"/>
              <a:buChar char="Ø"/>
            </a:pP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Άδεια νομιμοποίησης»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είναι η οικοδομική άδεια ή η έγκριση εργασιών μικρής κλίμακας, που </a:t>
            </a:r>
            <a:r>
              <a:rPr lang="el-GR"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εκδίδεται, μετά την εκτέλεση εργασιών ή κατασκευών ή αλλαγών χρήσης χωρίς την έκδοση της απαιτούμενης διοικητικής πράξης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εξαιρουμένων των προστατευόμενων από το Υπουργείο Πολιτισμού και Αθλητισμού μνημείων για τις οποίες θα πρέπει να προηγηθεί των εργασιών η έγκριση δυνάμει του ν. 3028/2002, </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προκειμένου να νομιμοποιηθούν αυτές, εφόσον είναι σύμφωνες είτε με τις ισχύουσες κατά τον χρόνο έκδοσης της άδειας νομιμοποίησης διατάξεις, είτε με αυτές που ίσχυαν, κατά τον χρόνο εκτέλεσής αυτών.</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Σε περίπτωση αυθαίρετης κατασκευής, που τηρεί τις ισχύουσες πολεοδομικές διατάξεις ή αυτές που ίσχυαν κατά το χρόνο κατασκευής της, αυτή είναι δυνατόν να νομιμοποιηθεί ύστερα από έκδοση ή αναθεώρηση ή ενημέρωση της άδειας δόμησης είτε μετά από την έκδοση έγκρισης εργασιών μικρής κλίμακας.</a:t>
            </a:r>
          </a:p>
          <a:p>
            <a:pPr algn="just">
              <a:buFont typeface="Wingdings" panose="05000000000000000000" pitchFamily="2" charset="2"/>
              <a:buChar char="Ø"/>
            </a:pP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την έκδοση ή αναθεώρηση της παραπάνω οικοδομικής άδειας ή έγκρισης εργασιών μικρής κλίμακας, η κατασκευή παύει να είναι αυθαίρετη και κατεδαφιστέα.</a:t>
            </a:r>
            <a:endParaRPr lang="en-US" sz="16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7405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D7E883-9181-49CC-5E2B-910F9707D9EC}"/>
              </a:ext>
            </a:extLst>
          </p:cNvPr>
          <p:cNvSpPr>
            <a:spLocks noGrp="1"/>
          </p:cNvSpPr>
          <p:nvPr>
            <p:ph type="title"/>
          </p:nvPr>
        </p:nvSpPr>
        <p:spPr>
          <a:xfrm>
            <a:off x="1178456" y="812801"/>
            <a:ext cx="9905998" cy="576728"/>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Η. ΚΑΤΗΓΟΡΙΕΣ ΤΡΟΠΟΥ ΕΚΔΟΣΗΣ ΟΙΚΟΔΟΜΙΚΩΝ ΑΔΕΙΩΝ</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E52A2367-5CE4-CEB8-CA65-687A3517CEE5}"/>
              </a:ext>
            </a:extLst>
          </p:cNvPr>
          <p:cNvSpPr>
            <a:spLocks noGrp="1"/>
          </p:cNvSpPr>
          <p:nvPr>
            <p:ph idx="1"/>
          </p:nvPr>
        </p:nvSpPr>
        <p:spPr>
          <a:xfrm>
            <a:off x="1107545" y="1389530"/>
            <a:ext cx="9905999" cy="5332284"/>
          </a:xfrm>
          <a:prstGeom prst="snip1Rect">
            <a:avLst/>
          </a:prstGeom>
        </p:spPr>
        <p:txBody>
          <a:bodyPr>
            <a:noAutofit/>
          </a:bodyPr>
          <a:lstStyle/>
          <a:p>
            <a:pPr marL="0" indent="0" algn="just">
              <a:buNone/>
            </a:pPr>
            <a:r>
              <a:rPr lang="el-GR" sz="1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 τρόπος έκδοσης οικοδομικών αδειών κατηγοριοποιείται, ανάλογα με την περιοχή, τη θέση, τη χρήση, το μέγεθος και το περιβαλλοντικό αποτύπωμα του κτιρίου που πρόκειται να ανεγερθεί, ως εξής:</a:t>
            </a:r>
          </a:p>
          <a:p>
            <a:pPr marL="0" indent="0" algn="just">
              <a:buNone/>
            </a:pPr>
            <a:r>
              <a:rPr lang="el-GR" sz="1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ΚΑΤΗΓΟΡΙΑ 1: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Πρόκειται κυρίως για εργασίες σε κτίρια και περιοχές που εμπίπτουν σε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καθεστώς ιδιαίτερης προστασίας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(π.χ. διατηρητέα κτίρια, μνημεία, παραδοσιακοί οικισμοί, προστατευόμενες περιοχές του ν. 1650/1986) ή σε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περιοχές που δεν καλύπτονται από ολοκληρωμένο πολεοδομικό σχεδιασμό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(πχ ανέγερση κτιρίου κατοικίας σε περιοχή εκτός σχεδίου χωρίς </a:t>
            </a:r>
            <a:r>
              <a:rPr lang="el-GR" sz="1000" dirty="0" err="1">
                <a:solidFill>
                  <a:schemeClr val="bg2"/>
                </a:solidFill>
                <a:latin typeface="Calibri" panose="020F0502020204030204" pitchFamily="34" charset="0"/>
                <a:ea typeface="Calibri" panose="020F0502020204030204" pitchFamily="34" charset="0"/>
                <a:cs typeface="Calibri" panose="020F0502020204030204" pitchFamily="34" charset="0"/>
              </a:rPr>
              <a:t>κτηματογράφηση</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ή σε μη άρτια κατά τον κανόνα οικόπεδα, ανέγερση ειδικών κτιρίων σε εκτός σχεδίου περιοχές ή σε οριοθετημένους οικισμούς κάτω των 2000 κατοίκων ή προ του 1923), ή σε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ακίνητα σε επαφή με οριοθετημένα ρέματα, αιγιαλό και παραλία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κ.λπ.</a:t>
            </a:r>
          </a:p>
          <a:p>
            <a:pPr marL="0" indent="0" algn="just">
              <a:buNone/>
            </a:pP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τις εργασίες αυτές προβλέφθηκε αρχικά υποχρεωτικός προληπτικός έλεγχος, ενώ η οικοδομική άδεια εκδίδεται εντός αποκλειστικής προθεσμίας ενός (1) μηνός από την υποβολή του αιτήματος και των απαραίτητων στοιχείων και δικαιολογητικών με δυνατότητα παράτασης για ακόμη έναν (1) μήνα με απόφαση του Δ/</a:t>
            </a:r>
            <a:r>
              <a:rPr lang="el-GR" sz="1000" dirty="0" err="1">
                <a:solidFill>
                  <a:schemeClr val="bg2"/>
                </a:solidFill>
                <a:latin typeface="Calibri" panose="020F0502020204030204" pitchFamily="34" charset="0"/>
                <a:ea typeface="Calibri" panose="020F0502020204030204" pitchFamily="34" charset="0"/>
                <a:cs typeface="Calibri" panose="020F0502020204030204" pitchFamily="34" charset="0"/>
              </a:rPr>
              <a:t>ντή</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της ΥΔΟΜ.</a:t>
            </a:r>
          </a:p>
          <a:p>
            <a:pPr marL="0" indent="0" algn="just">
              <a:buNone/>
            </a:pPr>
            <a:r>
              <a:rPr lang="el-GR" sz="1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ΚΑΤΗΓΟΡΙΑ 2: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Πρόκειται κυρίως για εργασίες ανέγερσης κτιρίου σε οικόπεδο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εντός οικισμούς προ-</a:t>
            </a:r>
            <a:r>
              <a:rPr lang="el-GR" sz="10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ϋφισταμένου</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 του έτους 1923, χωρίς εγκεκριμένα όρια</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στους οποίους απαιτείται να διαπιστωθεί αν το ακίνητο βρίσκεται εντός ή εκτός του οικισμού,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νομιμοποιήσεις κτιρίων και κατασκευών και αλλαγών χρήσης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τις οποίες είναι απαραίτητος ο προηγούμενος έλεγχος (αυτοψία) της δηλωθείσας ως υφιστάμενης κατάστασης</a:t>
            </a:r>
          </a:p>
          <a:p>
            <a:pPr marL="0" indent="0" algn="just">
              <a:buNone/>
            </a:pP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τις εργασίες αυτές προβλέφθηκε αρχικά ότι χορηγούνται ύστερα από έλεγχο της αρμόδιας Υ.ΔΟΜ. εντός αποκλειστικής προθεσμίας δύο (2) μηνών από την υποβολή του αιτήματος και των απαραίτητων στοιχείων και δικαιολογητικών με δυνατότητα παράτασης για ακόμη έναν (1) μήνα με απόφαση του Δ/</a:t>
            </a:r>
            <a:r>
              <a:rPr lang="el-GR" sz="1000" dirty="0" err="1">
                <a:solidFill>
                  <a:schemeClr val="bg2"/>
                </a:solidFill>
                <a:latin typeface="Calibri" panose="020F0502020204030204" pitchFamily="34" charset="0"/>
                <a:ea typeface="Calibri" panose="020F0502020204030204" pitchFamily="34" charset="0"/>
                <a:cs typeface="Calibri" panose="020F0502020204030204" pitchFamily="34" charset="0"/>
              </a:rPr>
              <a:t>ντή</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της ΥΔΟΜ</a:t>
            </a:r>
          </a:p>
          <a:p>
            <a:pPr marL="0" indent="0" algn="just">
              <a:buNone/>
            </a:pPr>
            <a:r>
              <a:rPr lang="el-GR" sz="1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ΚΑΤΗΓΟΡΙΑ 3: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Οικοδομικές εργασίες που δεν δημιουργούν σοβαρό κίνδυνο βλάβης του περιβάλλοντος </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ή του κοινωνικού συνόλου, όπως ανέγερση κτιρίων σε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περιοχές με εγκεκριμένο πολεοδομικό σχεδιασμό α’ ή β’ επιπέδου,</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ή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εντός οριοθετημένων οικισμών κάτω των 2000 κατοίκων,</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ή </a:t>
            </a:r>
            <a:r>
              <a:rPr lang="el-GR" sz="1000" u="sng" dirty="0">
                <a:solidFill>
                  <a:schemeClr val="bg2"/>
                </a:solidFill>
                <a:latin typeface="Calibri" panose="020F0502020204030204" pitchFamily="34" charset="0"/>
                <a:ea typeface="Calibri" panose="020F0502020204030204" pitchFamily="34" charset="0"/>
                <a:cs typeface="Calibri" panose="020F0502020204030204" pitchFamily="34" charset="0"/>
              </a:rPr>
              <a:t>προσθήκη δόμησης σε νομίμως υφιστάμενο κτίριο ή εργασίες επισκευής και αλλαγής διαρρύθμισης νομίμως υφιστάμενων κτιρίων</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0" indent="0" algn="just">
              <a:buNone/>
            </a:pP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Στις περιπτώσεις αυτές προβλέφθηκε ότι οι οικοδομικές άδειες εκδίδονται </a:t>
            </a:r>
            <a:r>
              <a:rPr lang="el-GR" sz="1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αυτόματα</a:t>
            </a: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 ύστερα από ηλεκτρονική υποβολή του φακέλου με τα απαιτούμενα δικαιολογητικά. Απαραίτητη προϋπόθεση ήταν η έγγραφη βεβαίωση της αρμόδιας Υ.ΔΟΜ., στην οποία αναγράφονται οι όροι δόμησης που ισχύουν στη θέση του ακινήτου και οι κατά περίπτωση απαραίτητες εγκρίσεις φορέων και υπηρεσιών.</a:t>
            </a:r>
          </a:p>
          <a:p>
            <a:pPr marL="0" indent="0" algn="just">
              <a:buNone/>
            </a:pPr>
            <a:r>
              <a:rPr lang="el-GR" sz="1000" dirty="0">
                <a:solidFill>
                  <a:schemeClr val="bg2"/>
                </a:solidFill>
                <a:latin typeface="Calibri" panose="020F0502020204030204" pitchFamily="34" charset="0"/>
                <a:ea typeface="Calibri" panose="020F0502020204030204" pitchFamily="34" charset="0"/>
                <a:cs typeface="Calibri" panose="020F0502020204030204" pitchFamily="34" charset="0"/>
              </a:rPr>
              <a:t>Αυτόματη έκδοση έχει προβλεφθεί και για την έγκριση εργασιών δόμησης μικρής κλίμακας, μετά την ηλεκτρονική υποβολή των απαιτούμενων μελετών, δικαιολογητικών και στοιχείων.</a:t>
            </a:r>
            <a:endParaRPr lang="en-US" sz="10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3370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B08CFA-1DF6-4E96-ECEF-9C8CDC2C1A88}"/>
              </a:ext>
            </a:extLst>
          </p:cNvPr>
          <p:cNvSpPr>
            <a:spLocks noGrp="1"/>
          </p:cNvSpPr>
          <p:nvPr>
            <p:ph type="title"/>
          </p:nvPr>
        </p:nvSpPr>
        <p:spPr>
          <a:xfrm>
            <a:off x="1141413" y="618518"/>
            <a:ext cx="9905998" cy="717223"/>
          </a:xfrm>
        </p:spPr>
        <p:txBody>
          <a:bodyPr>
            <a:normAutofit fontScale="90000"/>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Θ. Η ΜΕΤΑΒΑΣΗ ΣΤΟ ΚΑΘΕΣΤΩΣ ΤΗΣ «ΑΥΤΟΜΑΤΗΣ» </a:t>
            </a:r>
            <a:b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ΕΚΔΟΣΗΣ ΟΙΚΟΔΟΜΙΚΩΝ ΑΔΕΙΩΝ </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F833E7C-A9A3-3AF0-78B4-34D69BB133B0}"/>
              </a:ext>
            </a:extLst>
          </p:cNvPr>
          <p:cNvSpPr>
            <a:spLocks noGrp="1"/>
          </p:cNvSpPr>
          <p:nvPr>
            <p:ph idx="1"/>
          </p:nvPr>
        </p:nvSpPr>
        <p:spPr>
          <a:xfrm>
            <a:off x="1141412" y="1550894"/>
            <a:ext cx="9905999" cy="4240307"/>
          </a:xfrm>
        </p:spPr>
        <p:txBody>
          <a:bodyPr>
            <a:normAutofit fontScale="70000" lnSpcReduction="20000"/>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άρθρο 56 του ν. 4759/2020 επανακαθορίσθηκε ο τρόπος έκδοσης των οικοδομικών αδειών των Κατηγοριών 1, 2 και 3, για τις οποίες είχε προηγηθεί προέγκριση, καθώς και των αδειών της κατηγορίας 3 χωρίς προέγκριση.</a:t>
            </a:r>
          </a:p>
          <a:p>
            <a:pPr algn="just"/>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 τη διάταξη αυτή ορίστηκε ότι οι άδειες των ανωτέρω κατηγοριών εκδίδονται «αυτόματα», ύστερα από ηλεκτρονική υποβολή φακέλου με τα απαιτούμενα δικαιολογητικά και τις αναγκαίες μελέτες.</a:t>
            </a:r>
            <a:endPar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Ειδικά για τις άδειες της Κατηγορίας 3 χωρίς προέγκριση προβλέφθηκε ότι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εκδίδονται αυτόματα, ύστερα από την ηλεκτρονική υποβολή του φακέλου με τα απαιτούμενα δικαιολογητικά και τις αναγκαίες μελέτες.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Στα δικαιολογητικά συμπεριλαμβάνεται υποχρεωτικά έγγραφη βεβαίωση της αρμόδιας Υ.ΔΟΜ., στην οποία αναγράφονται οι όροι δόμησης που ισχύουν στη θέση του ακινήτου και οι κατά περίπτωση απαραίτητες εγκρίσεις φορέων και υπηρεσιών. Η ανωτέρω έγγραφη βεβαίωση εκδίδεται εντός προθεσμίας δέκα (10) ημερών από την υποβολή της σχετικής αίτησης. Η ανωτέρω έγγραφη βεβαίωση συνοδεύεται υποχρεωτικά από υπεύθυνη δήλωση του μελετητή μηχανικού, ότι δεν έχουν μεταβληθεί οι όροι και οι προϋποθέσεις δόμησης στην περιοχή του ακινήτου για το οποίο εκδόθηκε.</a:t>
            </a:r>
          </a:p>
          <a:p>
            <a:pPr algn="just"/>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 το  άρθρο 156 Ν.4951/2022 το καθεστώς της αυτόματης έκδοσης οικοδομικών αδειών επεκτάθηκε σε όλες τις κατηγορίες οικοδομικών αδειών, οι οποίες εκδίδονται πλέον με ευθύνη του αρμόδιου μηχανικού, χωρίς προηγούμενο έλεγχο από τις ΥΔΟΜ. </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Επιπρόσθετα ε</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πανακαθορίσθηκαν τα δικαιολογητικά των οικοδομικών αδειών που εκδίδονται χωρίς προέγκριση, ώστε απαιτείται πλέον υποχρεωτική έγγραφη βεβαίωση της αρμόδιας Υ.ΔΟΜ., στην οποία αναγράφονται οι όροι δόμησης που ισχύουν στη θέση του ακινήτου και οι κατά περίπτωση απαραίτητες εγκρίσεις φορέων και υπηρεσιών.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Για τις Κατηγορίες 1 και 2 επίσης ελέγχεται το τοπογραφικό διάγραμμα.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ανωτέρω έγγραφη βεβαίωση συνοδεύεται υποχρεωτικά από υπεύθυνη δήλωση του μελετητή μηχανικού, ότι δεν έχουν μεταβληθεί οι όροι και οι προϋποθέσεις δόμησης στην περιοχή του ακινήτου για το οποίο εκδόθηκε.</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Ο αριθμός οικοδομικής άδειας που εκδίδεται ηλεκτρονικά, αναρτάται αμελλητί στο διαδίκτυο και επιτρέπεται η έναρξη των οικοδομικών εργασιών.</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Η αρμόδια Υ.ΔΟΜ. διενεργεί υποχρεωτικά δειγματοληπτικό έλεγχο της νομιμότητας των υποβαλλόμενων μελετών και στοιχείων, σε ποσοστό 30% τουλάχιστον των οικοδομικών αδειών που χορηγούνται με την ανωτέρω διαδικασία. Ο υποχρεωτικός δειγματοληπτικός έλεγχος διενεργείται ανά εξάμηνο για τις άδειες του παρελθόντος εξαμήνου.</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Υποχρεωτικός έλεγχος διενεργείται σε περίπτωση καταγγελίας για τη νομιμότητα της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εκδοθείσας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αδείας, ανεξαρτήτως της κατηγορίας αυτής, καθώς και σε περίπτωση καταγγελίας για τη νομιμότητα της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εκδοθείσας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έγκρισης Εργασιών μικρής κλίμακας.</a:t>
            </a:r>
          </a:p>
          <a:p>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0870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A0AEBEE-52EB-6C2E-9027-13EB99CFD3E0}"/>
              </a:ext>
            </a:extLst>
          </p:cNvPr>
          <p:cNvSpPr>
            <a:spLocks noGrp="1"/>
          </p:cNvSpPr>
          <p:nvPr>
            <p:ph type="title"/>
          </p:nvPr>
        </p:nvSpPr>
        <p:spPr>
          <a:xfrm>
            <a:off x="1141413" y="618518"/>
            <a:ext cx="9905998" cy="555858"/>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 ΗΛΕΚΤΡΟΝΙΚΕΣ ΥΠΗΡΕΣΙΕΣ ΓΙΑ ΤΗΝ ΕΚΔΟΣΗ ΟΙΚΟΔΟΜΙΚΩΝ ΑΔΕΙΏΝ </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401F01E-D403-689B-6BA3-21C101D7FC1E}"/>
              </a:ext>
            </a:extLst>
          </p:cNvPr>
          <p:cNvSpPr>
            <a:spLocks noGrp="1"/>
          </p:cNvSpPr>
          <p:nvPr>
            <p:ph idx="1"/>
          </p:nvPr>
        </p:nvSpPr>
        <p:spPr>
          <a:xfrm>
            <a:off x="1141412" y="1174376"/>
            <a:ext cx="9905999" cy="4616825"/>
          </a:xfrm>
        </p:spPr>
        <p:txBody>
          <a:bodyPr>
            <a:normAutofit/>
          </a:bodyPr>
          <a:lstStyle/>
          <a:p>
            <a:pPr algn="just">
              <a:buFont typeface="Wingdings" panose="05000000000000000000" pitchFamily="2" charset="2"/>
              <a:buChar char="Ø"/>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Από τις 15.10.2018 έχει τεθεί σε λειτουργία το πληροφοριακό σύστημα </a:t>
            </a:r>
            <a:r>
              <a:rPr 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e-</a:t>
            </a:r>
            <a:r>
              <a:rPr lang="en-US" sz="14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adeies</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έχει αναπτύξει το ΤΕΕ για λογαριασμό του ΥΠΕΝ.</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Όλα τα αιτήματα και τα δικαιολογητικά για την έκδοση οικοδομικών αδειών υποβάλλονται πλέον αποκλειστικά σε ηλεκτρονική μορφή, ενώ ηλεκτρονικά εκδίδονται και οι άδειες.</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την ηλεκτρονική έγκριση από την Υπηρεσία Δόμησης (ΥΔΟΜ) ,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η οικοδομική άδεια αναρτάται στην «Διαύγεια» και σε διαδικτυακό τόπο του ΥΠΕΝ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στον οποίο παρέχεται ελεύθερη πρόσβαση στους πολίτες στα στοιχεία του εντύπου της οικοδομικής άδειας, καθώς και του τοπογραφικού διαγράμματος και του διαγράμματος κάλυψης.</a:t>
            </a:r>
          </a:p>
          <a:p>
            <a:pPr algn="just">
              <a:buFont typeface="Wingdings" panose="05000000000000000000" pitchFamily="2" charset="2"/>
              <a:buChar char="Ø"/>
            </a:pP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https://services.tee.gr/adeiapublic/faces/main</a:t>
            </a:r>
          </a:p>
        </p:txBody>
      </p:sp>
    </p:spTree>
    <p:extLst>
      <p:ext uri="{BB962C8B-B14F-4D97-AF65-F5344CB8AC3E}">
        <p14:creationId xmlns:p14="http://schemas.microsoft.com/office/powerpoint/2010/main" val="245923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EB52EA-607B-3E7A-02AF-39FE94EDF347}"/>
              </a:ext>
            </a:extLst>
          </p:cNvPr>
          <p:cNvSpPr>
            <a:spLocks noGrp="1"/>
          </p:cNvSpPr>
          <p:nvPr>
            <p:ph type="title"/>
          </p:nvPr>
        </p:nvSpPr>
        <p:spPr>
          <a:xfrm>
            <a:off x="1141413" y="618519"/>
            <a:ext cx="9905998" cy="600682"/>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ΙΑ. ΙΣΧΥΣ, ΑΝΑΘΕΩΡΗΣΗ ΚΑΙ ΕΝΗΜΕΡΩΣΗ ΟΙΚΟΔΟΜΙΚΩΝ ΑΔΕΙΩΝ</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4FEB7FD-54D0-8129-D012-F49B26E7A001}"/>
              </a:ext>
            </a:extLst>
          </p:cNvPr>
          <p:cNvSpPr>
            <a:spLocks noGrp="1"/>
          </p:cNvSpPr>
          <p:nvPr>
            <p:ph idx="1"/>
          </p:nvPr>
        </p:nvSpPr>
        <p:spPr>
          <a:xfrm>
            <a:off x="1141412" y="1219202"/>
            <a:ext cx="9905999" cy="5317786"/>
          </a:xfrm>
        </p:spPr>
        <p:txBody>
          <a:bodyPr>
            <a:normAutofit lnSpcReduction="10000"/>
          </a:bodyPr>
          <a:lstStyle/>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οικοδομική άδεια ισχύει για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τέσσερα (4) έτη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από τη χορήγησή της. Κατ` εξαίρεση, άδειες για την ανέγερση κτιρίου ή κτιρίων με συνολική επιφάνεια μεγαλύτερη των 5.000 τ.μ. μέτρων ισχύουν για έξι (6) έτη, ενώ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άδειες κατεδαφίσεων, εκσκαφών, </a:t>
            </a:r>
            <a:r>
              <a:rPr lang="el-GR" sz="14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επιχώσεων</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διαμορφώσεων και κοπής δέντρων ισχύουν για ένα (1) έτος από τη χορήγησή τους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42 ν. 4495/2017).</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εγκρίσεις εργασιών δόμησης μικρής κλίμακας ισχύουν ένα (1) έτος από την έκδοσή τους, με δυνατότητα αναθεώρησης του χρόνου ισχύος τους κατά ένα (1) έτος.</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Προκειμένου να αποφεύγεται η αισθητική υποβάθμιση του δομημένου και φυσικού από ημιτελείς οικοδομές ορίζεται ότι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οι ιδιοκτήτες των ακινήτων οφείλουν να αποπερατώνουν τις όψεις του κτιρίου σε συγκεκριμένο χρονικό διάστημα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Ειδικότερα, οι ιδιοκτήτες οφείλουν να αποπερατώνουν τις όψεις του κτιρίου: α) εντός (4) τεσσάρων ετών από την υλοποίηση του φέροντος οργανισμού, που αποδεικνύεται από το πόρισμα του ελεγκτή δόμησης σε κατασκευές οι οποίες βρίσκονται σε κέντρα πόλεων, σε παραδοσιακά τμήματα πόλεων, σε παραδοσιακούς οικισμούς, σε περιοχές ιδιαίτερου φυσικού κάλλους, σε αρχαιολογικούς χώρους, καθώς και σε ιστορικούς τόπους, και β) εντός έξι (6) ετών από την υλοποίηση του φέροντος οργανισμού που αποδεικνύεται από το πόρισμα του ελεγκτή δόμησης σε κατασκευές, οι οποίες βρίσκονται σε όλες τις άλλες περιοχές.</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Σε περίπτωση αδυναμίας αποπεράτωσης των όψεων, οι ιδιοκτήτες οφείλουν να ενημερώσουν εγγράφως την οικεία Υ.ΔΟΜ. και να υποβάλουν, το αργότερο εντός έξι (6) μηνών από τη λήξη της προθεσμίας των έξι (6) ετών, σχετική μελέτη στο Συμβούλιο Αρχιτεκτονικής, καθώς και να προβούν στην εκτέλεση των προβλεπόμενων εργασιών. Η μελέτη περιλαμβάνει τεχνική έκθεση με περιγραφή κατασκευών, συνοδευόμενη από ενδεικτικές όψεις. Οι κατασκευές αυτές επιτρέπεται να είναι από όποιο υλικό συνάδει κατά περίπτωση, όπως ξύλινα πάνελ, επιφάνειες από διάτρητη λαμαρίνα, σύνθετες κατασκευές με ορθοστάτες και πλήρωση των κενών με ξύλο, καραβόπανο ή όποιο άλλο υλικό κρίνεται κατάλληλο. Σκοπός είναι να αποκοπεί η ημιτελής κατασκευή, που δεν είναι εναρμονισμένη αισθητικά με το περιβάλλον, από τη δημόσια θέα, να αναβαθμισθεί αισθητικά ο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περιβάλλων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χώρος και να εξασφαλίζεται η ασφάλεια των πολιτών.</a:t>
            </a:r>
            <a:endParaRPr lang="en-US" dirty="0">
              <a:solidFill>
                <a:schemeClr val="bg1"/>
              </a:solidFill>
            </a:endParaRPr>
          </a:p>
        </p:txBody>
      </p:sp>
    </p:spTree>
    <p:extLst>
      <p:ext uri="{BB962C8B-B14F-4D97-AF65-F5344CB8AC3E}">
        <p14:creationId xmlns:p14="http://schemas.microsoft.com/office/powerpoint/2010/main" val="32021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5941B0-2109-F1C0-6939-95BCC53C0EDC}"/>
              </a:ext>
            </a:extLst>
          </p:cNvPr>
          <p:cNvSpPr>
            <a:spLocks noGrp="1"/>
          </p:cNvSpPr>
          <p:nvPr>
            <p:ph type="title"/>
          </p:nvPr>
        </p:nvSpPr>
        <p:spPr>
          <a:xfrm>
            <a:off x="1141413" y="618518"/>
            <a:ext cx="9905998" cy="582753"/>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ΙΒ. ΑΝΑΘΕΩΡΗΣΗ ΚΑΙ ΕΝΗΜΕΡΩΣΗ ΟΙΚΟΔΟΜΙΚΗΣ ΑΔΕΙΑΣ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4607240-B7BB-898D-4B73-2FCD4B8FA7D9}"/>
              </a:ext>
            </a:extLst>
          </p:cNvPr>
          <p:cNvSpPr>
            <a:spLocks noGrp="1"/>
          </p:cNvSpPr>
          <p:nvPr>
            <p:ph idx="1"/>
          </p:nvPr>
        </p:nvSpPr>
        <p:spPr>
          <a:xfrm>
            <a:off x="1141412" y="1201270"/>
            <a:ext cx="9905999" cy="5038211"/>
          </a:xfrm>
        </p:spPr>
        <p:txBody>
          <a:bodyPr>
            <a:normAutofit fontScale="92500" lnSpcReduction="10000"/>
          </a:bodyPr>
          <a:lstStyle/>
          <a:p>
            <a:pPr marL="0" indent="0"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τροποποιηθούν διαγράμματα ή η αρχιτεκτονική μελέτη ή μεταβληθούν οι λοιπές μελέτες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τις οποίες δεν επιτρέπεται η ενημέρωση της άδειας ή αν απαιτούνται εγκρίσεις από άλλους φορείς ή λόγω προδήλου σφάλματος, η προέγκριση και η οικοδομική άδεια αναθεωρούνται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τη διάρκεια ισχύος τους.</a:t>
            </a:r>
          </a:p>
          <a:p>
            <a:pPr marL="0" indent="0"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Επίσης η οικοδομική άδεια αναθεωρείται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τον χρόνο ισχύος της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 παραιτηθεί ή αντικατασταθεί - αλλάξει ο επιβλέπων μηχανικός </a:t>
            </a:r>
          </a:p>
          <a:p>
            <a:pPr marL="0" indent="0">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οικοδομική άδεια αναθεωρείται, μετά τη λήξη της, για την παράταση της ισχύος της, ύστερα από αίτηση του δικαιούχου και αυτοψία από ελεγκτή δόμησης:</a:t>
            </a:r>
          </a:p>
          <a:p>
            <a:pPr indent="0" algn="just">
              <a:buNone/>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 για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τέσσερα (4) έτη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από την ημερομηνία λήξης της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και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τις διατάξεις που ισχύουν κατά τον χρόνο έκδοσης της πράξης αναθεώρησης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 μέχρι τη λήξη της ισχύος της άδειας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δεν έχει περατωθεί ο φέρων οργανισμός του κτιρίου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indent="0" algn="just">
              <a:buNone/>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β) για τέσσερα (4) έτη από την ημερομηνία λήξης της και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τις διατάξεις που ίσχυαν κατά τον χρόνο έκδοσής της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 μέχρι τη λήξη της ισχύος της άδειας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έχει περατωθεί ο φέρων οργανισμός του κτιρίου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indent="0" algn="just">
              <a:buNone/>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γ)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για αόριστο χρόνο και σύμφωνα με τις διατάξεις που ίσχυαν κατά τον χρόνο έκδοσής της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αν μέχρι τη λήξη της ισχύος της άδειας ή της πράξης αναθεώρησής της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έχουν περατωθεί ο φέρων οργανισμός, οι όψεις του κτιρίου και η στέγη του κτιρίου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όπου αυτή είναι υποχρεωτική και εφόσον ο ιδιοκτήτης και ο επιβλέπων μηχανικός του έργου υποβάλλουν υπογεγραμμένο χρονοδιάγραμμα προόδου της εκτέλεσης του έργου στην αρμόδια Υ.ΔΟΜ..</a:t>
            </a:r>
          </a:p>
          <a:p>
            <a:pPr marL="0" indent="0"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Ενημέρωση φακέλου: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Ο φάκελος της άδειας ενημερώνεται σε περίπτωση αλλαγής του ιδιοκτήτη, τροποποίησης των μελετών, εφόσον δεν μεταβάλλονται τα πολεοδομικά μεγέθη κάλυψης, δόμησης, όγκου, ύψους, οι πλάγιες και οπίσθιες αποστάσεις και ο υπολογισμός των αναγκών σε χώρους στάθμευσης του διαγράμματος κάλυψης, μεταβολών των διαστάσεων του κτιρίου ή του οικοπέδου ή αποκλίσεων της θέσης του κτιρίου, εφόσον με τις αποκλίσεις αυτές δεν παραβιάζονται κοινόχρηστοι χώροι</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0088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CA1079-9B70-7D9F-5890-18426B8D8923}"/>
              </a:ext>
            </a:extLst>
          </p:cNvPr>
          <p:cNvSpPr>
            <a:spLocks noGrp="1"/>
          </p:cNvSpPr>
          <p:nvPr>
            <p:ph type="title"/>
          </p:nvPr>
        </p:nvSpPr>
        <p:spPr>
          <a:xfrm>
            <a:off x="1141413" y="618518"/>
            <a:ext cx="9905998" cy="896517"/>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ΙΓ. ΕΛΕΓΧΟΣ ΕΦΑΡΜΟΓΗΣ ΟΙΚΟΔΟΜΙΚΩΝ ΑΔΕΙΩΝ</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4D1AF27-C985-37BD-BB87-B07210BC2C92}"/>
              </a:ext>
            </a:extLst>
          </p:cNvPr>
          <p:cNvSpPr>
            <a:spLocks noGrp="1"/>
          </p:cNvSpPr>
          <p:nvPr>
            <p:ph idx="1"/>
          </p:nvPr>
        </p:nvSpPr>
        <p:spPr>
          <a:xfrm>
            <a:off x="1141412" y="1604681"/>
            <a:ext cx="9905999" cy="5029201"/>
          </a:xfrm>
        </p:spPr>
        <p:txBody>
          <a:bodyPr>
            <a:normAutofit/>
          </a:bodyPr>
          <a:lstStyle/>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σκοπό την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πρόληψη και εντοπισμό κάθε αυθαίρετης δόμησης στις νέες οικοδομές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ο ν. 4495/2017 ορίζει αναλυτικά τη διαδικασία ελέγχου της εφαρμογής των οικοδομικών αδειών κατά στάδια. Ο έλεγχος εφαρμογής είναι υποχρεωτικός για κάθε έργο που εκτελείται με οικοδομική άδεια η έναρξη του οποίου έγινε μετά τις 1.3.2012. Ο έλεγχος διενεργείται από διαφορετικούς κάθε φορά Ελεγκτές Δόμησης με αυτοψία και έλεγχο της εφαρμογής των μελετών, σύμφωνα με τις οποίες εκδόθηκε η οικοδομική άδεια.</a:t>
            </a:r>
          </a:p>
          <a:p>
            <a:pPr algn="just"/>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έλεγχοι διενεργούνται στα εξής στάδια:</a:t>
            </a: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α) αρχικός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αμέσως μετά την ολοκλήρωση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ξυλοτύπων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οπλισμού θεμελίωσης και τοιχίων υπογείου, εφόσον υπάρχουν. Ο έλεγχος αφορά την τήρηση του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ξυλοτύπου</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του βάθους θεμελίωσης, της θέσης του κτιρίου στο οικόπεδο ή στο γήπεδο, των πλαγίων αποστάσεων και των διαστάσεων του κτιρίου</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β) ενδιάμεσος: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αμέσως μετά την ολοκλήρωση του φέροντος οργανισμού και της εξωτερικής τοιχοποιίας. Ο έλεγχος αφορά τις εξωτερικές διαστάσεις σε όλες τις στάθμες, το διαμορφωμένο ύψος, τη θέση του κτιρίου, το είδος της τοιχοποιίας, της θερμομόνωσης του κτιρίου, την τήρηση του εύρους του αντισεισμικού αρμού και τις διαστάσεις των εξωστών</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indent="0" algn="just">
              <a:buNone/>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γ) τελικός: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την ολοκλήρωση του κτιρίου. Ο έλεγχος αφορά τις εξωτερικές διαστάσεις, τις όψεις, το ύψος της στέγης και το συνολικό ύψος της, τις διαστάσεις των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ημιυπαίθριων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χώρων και των εξωστών, τις τελικές στάθμες ορόφων, τη διαμόρφωση του περιβάλλοντος χώρου, όπως υποχρεωτική φύτευση,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προκήπιο</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και ακάλυπτος χώρος, τήρηση των θέσεων στάθμευσης, θέση και διαστάσεις κολυμβητικών δεξαμενών και υδάτινων επιφανειών, θέση και διαστάσεις δεξαμενών λυμάτων, θέση και διαστάσεις λεβητοστασίου και διαστάσεις των ανοιγμάτων του, καθώς και τις προβλεπόμενες εγκαταστάσεις.</a:t>
            </a:r>
          </a:p>
          <a:p>
            <a:pPr algn="just"/>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2995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480F78-ED37-2F9F-93FD-2087C14A6F28}"/>
              </a:ext>
            </a:extLst>
          </p:cNvPr>
          <p:cNvSpPr>
            <a:spLocks noGrp="1"/>
          </p:cNvSpPr>
          <p:nvPr>
            <p:ph type="title"/>
          </p:nvPr>
        </p:nvSpPr>
        <p:spPr>
          <a:xfrm>
            <a:off x="1141413" y="618518"/>
            <a:ext cx="9905998" cy="541415"/>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ΙΔ. ΕΛΕΓΧΟΣ ΕΦΑΡΜΟΓΗΣ ΟΙΚΟΔΟΜΙΚΩΝ ΑΔΕΙΩΝ</a:t>
            </a:r>
            <a:endParaRPr lang="en-US" sz="2400" dirty="0"/>
          </a:p>
        </p:txBody>
      </p:sp>
      <p:sp>
        <p:nvSpPr>
          <p:cNvPr id="3" name="Θέση περιεχομένου 2">
            <a:extLst>
              <a:ext uri="{FF2B5EF4-FFF2-40B4-BE49-F238E27FC236}">
                <a16:creationId xmlns:a16="http://schemas.microsoft.com/office/drawing/2014/main" id="{DA2EF025-E0A1-B757-4BAF-BE406491FD81}"/>
              </a:ext>
            </a:extLst>
          </p:cNvPr>
          <p:cNvSpPr>
            <a:spLocks noGrp="1"/>
          </p:cNvSpPr>
          <p:nvPr>
            <p:ph idx="1"/>
          </p:nvPr>
        </p:nvSpPr>
        <p:spPr>
          <a:xfrm>
            <a:off x="1141412" y="1703294"/>
            <a:ext cx="9905999" cy="4894730"/>
          </a:xfrm>
        </p:spPr>
        <p:txBody>
          <a:bodyPr>
            <a:normAutofit fontScale="92500"/>
          </a:bodyPr>
          <a:lstStyle/>
          <a:p>
            <a:pPr algn="just"/>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Οι έλεγχοι κάθε σταδίου, σε όλες τις περιπτώσεις, διενεργούνται από διαφορετικούς κάθε φορά Ελεγκτές Δόμησης, με την παρουσία των επιβλεπόντων μηχανικών.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Ελεγκτές Δόμησης είναι πιστοποιημένοι ιδιώτες μηχανικοί, μέλη του ΤΕΕ, εγγεγραμμένοι στο Μητρώο Ελεγκτών Δόμησης του ΥΠΕΝ.</a:t>
            </a:r>
          </a:p>
          <a:p>
            <a:pPr algn="just"/>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 διενέργεια του επιτόπιου ελέγχου οι Ελεγκτές Δόμησης συντάσσουν το σχετικό πόρισμα ελέγχου. Το πόρισμα ελέγχου επέχει θέση έκθεσης αυτοψίας και απαιτείται σαφής διατύπωση του αποτελέσματος του ελέγχου, δηλαδή να αποτυπώνονται τόσο οι παραβάσεις όσο και η έλλειψη οποιασδήποτε παράβασης. Αν δεν διαπιστωθούν παραβάσεις, το πόρισμα συντάσσεται από τους Ελεγκτές Δόμησης εντός 24 ωρών και αποστέλλεται ηλεκτρονικά στην οικεία ΥΔΟΜ, η οποία ενημερώνει εντός 24 ωρών τον κύριο του έργου και τον επιβλέποντα μηχανικό. Στην περίπτωση τελικού ελέγχου, η υπηρεσία δόμησης εκδίδει εντός 24 ωρών το Πιστοποιητικό Ελέγχου Κατασκευής (Π.Ε.Κ.), που αποστέλλεται στον κύριο του έργου και στον γενικό επιβλέποντα μηχανικό. </a:t>
            </a:r>
            <a:r>
              <a:rPr lang="el-GR" sz="1200" u="sng" dirty="0">
                <a:solidFill>
                  <a:schemeClr val="bg2"/>
                </a:solidFill>
                <a:latin typeface="Calibri" panose="020F0502020204030204" pitchFamily="34" charset="0"/>
                <a:ea typeface="Calibri" panose="020F0502020204030204" pitchFamily="34" charset="0"/>
                <a:cs typeface="Calibri" panose="020F0502020204030204" pitchFamily="34" charset="0"/>
              </a:rPr>
              <a:t>Αν διαπιστωθούν παραβάσεις, το Πόρισμα Ελέγχου συντάσσεται από τους Ελεγκτές Δόμησης μέσα σε δύο (2) εργάσιμες ημέρες και αποστέλλεται ηλεκτρονικά στην οικεία Υ.ΔΟΜ. και στο τοπικό Παρατηρητήριο, το οποίο επιβάλλει τις προβλεπόμενες κυρώσεις σύμφωνα με τις περί αυθαιρέτων διατάξεις.</a:t>
            </a:r>
          </a:p>
          <a:p>
            <a:pPr algn="just"/>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Κατά των πορισμάτων των Ελεγκτών Δόμησης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προβλέπεται η άσκηση </a:t>
            </a:r>
            <a:r>
              <a:rPr lang="el-GR" sz="12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ενδικοφανούς</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 προσφυγής που κατατίθεται στην Υ.ΔΟΜ. εντός προθεσμίας τριάντα (30) ημερών από της γνωστοποίησης του πορίσματος.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Υ.ΔΟΜ. εντός προθεσμίας δέκα πέντε (15) ημερών υποχρεούται να διαβιβάσει την προσφυγή με τα στοιχεία του φακέλου και σχετική εισήγηση στο ΣΥ.ΠΟ.Θ.Α.. Η προσφυγή εξετάζεται από το ΣΥ.ΠΟ.Θ.Α. Η απόφαση του συμβουλίου είναι οριστική.</a:t>
            </a:r>
          </a:p>
          <a:p>
            <a:pPr algn="just"/>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Αποπεράτωση του έργου και σύνδεση με δίκτυα κοινής ωφέλειας: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την τελευταία αυτοψία από τον Ελεγκτή Δόμησης και αφού εκδοθεί το Πιστοποιητικό Ενεργειακής Απόδοσης (Π.Ε.Α.) από τον ενεργειακό επιθεωρητή, εκδίδεται από την Υπηρεσία Δόμησης (Υ.ΔΟΜ.) το Πιστοποιητικό Ελέγχου Κατασκευής (Π.Ε.Κ.) και ενημερώνονται ηλεκτρονικά το τοπικό Παρατηρητήριο Δομημένου Περιβάλλοντος και ο κύριος του έργου για να διατυπώσει τυχόν αντιρρήσεις. Μετά την έκδοση του ΠΕΚ, για τη σύνδεση με τα δίκτυα κοινής ωφελείας, υποβάλλεται αίτημα ηλεκτρονικά, διά της Ενιαίας Ψηφιακής Πύλης της Δημόσιας Διοίκησης (gov.gr), από τον ιδιοκτήτη μέσω εξουσιοδοτημένου μηχανικού αίτηση στην Υ.ΔΟΜ., η οποία ελέγχει τα αποδεικτικά καταβολής των οφειλόμενων εισφορών υπέρ του Δημοσίου και του e-ΕΦΚΑ και το αποδεικτικό καταβολής της συμφωνηθείσας αμοιβής επίβλεψης και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θεωρεί την οικοδομική άδεια.</a:t>
            </a:r>
          </a:p>
          <a:p>
            <a:pPr algn="just"/>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οικοδομή ή τμήμα της με αυτοτελή λειτουργία, θεωρούνται περατωμένα, αν υπολείπονται εργασίες για τις οποίες δεν απαιτείται οικοδομική άδεια</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Θεώρηση της οικοδομικής άδειας μπορεί να γίνει και για περατωμένο τμήμα της οικοδομής, εφόσον αποτελείται από χώρους με αυτοτελή λειτουργία</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τη θεώρησή της για σύνδεση με τα δίκτυα, η οικοδομική άδεια παύει να ισχύει για το τμήμα το οποίο αποπερατώθηκε.</a:t>
            </a:r>
          </a:p>
          <a:p>
            <a:pPr algn="just"/>
            <a:endParaRPr lang="en-US" sz="1200" b="1"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86832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79ACE0-1257-BE70-CF31-B8827BFCDB10}"/>
              </a:ext>
            </a:extLst>
          </p:cNvPr>
          <p:cNvSpPr>
            <a:spLocks noGrp="1"/>
          </p:cNvSpPr>
          <p:nvPr>
            <p:ph type="title"/>
          </p:nvPr>
        </p:nvSpPr>
        <p:spPr>
          <a:xfrm>
            <a:off x="1141413" y="618519"/>
            <a:ext cx="9905998" cy="600682"/>
          </a:xfrm>
        </p:spPr>
        <p:txBody>
          <a:bodyPr>
            <a:normAutofit/>
          </a:bodyPr>
          <a:lstStyle/>
          <a:p>
            <a:pPr algn="ctr"/>
            <a:r>
              <a:rPr lang="el-GR" sz="2400" b="1" dirty="0">
                <a:solidFill>
                  <a:schemeClr val="bg2"/>
                </a:solidFill>
              </a:rPr>
              <a:t>ΙΕ. ΗΛΕΚΤΡΟΝΙΚΗ ΤΑΥΤΟΤΗΤΑ ΚΤΙΡΙΟΥ Ή ΔΙΗΡΗΜΕΝΗΣ ΙΔΙΟΚΤΗΣΙΑΣ</a:t>
            </a:r>
            <a:endParaRPr lang="en-US" sz="2400" b="1" dirty="0">
              <a:solidFill>
                <a:schemeClr val="bg2"/>
              </a:solidFill>
            </a:endParaRPr>
          </a:p>
        </p:txBody>
      </p:sp>
      <p:sp>
        <p:nvSpPr>
          <p:cNvPr id="3" name="Θέση περιεχομένου 2">
            <a:extLst>
              <a:ext uri="{FF2B5EF4-FFF2-40B4-BE49-F238E27FC236}">
                <a16:creationId xmlns:a16="http://schemas.microsoft.com/office/drawing/2014/main" id="{D63AFECB-BCFD-1276-EFA4-356B578274F7}"/>
              </a:ext>
            </a:extLst>
          </p:cNvPr>
          <p:cNvSpPr>
            <a:spLocks noGrp="1"/>
          </p:cNvSpPr>
          <p:nvPr>
            <p:ph idx="1"/>
          </p:nvPr>
        </p:nvSpPr>
        <p:spPr>
          <a:xfrm>
            <a:off x="1141412" y="1470212"/>
            <a:ext cx="9905999" cy="4320989"/>
          </a:xfrm>
        </p:spPr>
        <p:txBody>
          <a:bodyPr>
            <a:normAutofit/>
          </a:bodyPr>
          <a:lstStyle/>
          <a:p>
            <a:pPr algn="just"/>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Σκοπός της Ηλεκτρονικής Ταυτότητας Κτιρίου (ΗΤΚ):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περιοδική και διαρκής καταγραφή των βασικών χαρακτηριστικών των νέων κτιρίων, όπως αυτά διαμορφώνονται κατά τη διάρκεια και μετά την ολοκλήρωση της κατασκευής τους και όπως εξελίσσονται μέσα στον χρόνο, καθώς και η απογραφή των παλαιών κτιρίων και των βασικών δομικών χαρακτηριστικών τους, όπως αυτά έχουν μεταβληθεί  κατά τη διάρκεια του χρόνου ζωής τους.</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Σε διαδικασία έκδοσης ΗΤΚ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υπάγονται τα κτίρια και οι διηρημένες ιδιοκτησίες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επί κτιρίων που έχουν ανεγερθεί ή ανεγείρονται βάσει οικοδομικής άδειας, καθώς και τα κτίρια και οι διηρημένες ιδιοκτησίες (κάθετες ή οριζόντιες), στα οποία επιτρέπεται η σύσταση ή μεταβίβαση εμπράγματου δικαιώματος. Χωρίς την έκδοση ΗΤΚ η συμβολαιογραφική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π΄ραξη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πάσχει από ακυρότητα.</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Εάν εκδοθεί ΗΤΚ για το συνολικό κτίριο, δεν απαιτείται να εκδοθεί ΗΤΚ για μεμονωμένης διηρημένη ιδιοκτησία. Μπορείς όμως να εκδίδεται και για κάθε διηρημένη ιδιοκτησία αυτοτελώς.</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Δήλωση ΗΤΚ γίνεται από εξουσιοδοτημένο από τον ιδιοκτήτη μηχανικό ανά κτίριο ή διηρημένη ιδιοκτησία. Αν έχουν συσταθεί διηρημένες ιδιοκτησίες στο κτίριο, ο εξουσιοδοτημένος μηχανικός μπορεί να ορίζεται με απόφαση της πλειοψηφίας των κοινωνών, σύμφωνα με τον Κανονισμό της πολυκατοικίας.</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την ολοκλήρωση της διαδικασίας εκδίδεται Πιστοποιητικό Πληρότητας ΗΤΚ. Το σύστημα έχει τεθεί σε εφαρμογή από την 1.4.2022.</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8912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A74213-77BC-1F31-1506-2CB25D4450CA}"/>
              </a:ext>
            </a:extLst>
          </p:cNvPr>
          <p:cNvSpPr>
            <a:spLocks noGrp="1"/>
          </p:cNvSpPr>
          <p:nvPr>
            <p:ph type="title"/>
          </p:nvPr>
        </p:nvSpPr>
        <p:spPr>
          <a:xfrm>
            <a:off x="1141413" y="618518"/>
            <a:ext cx="9905998" cy="786949"/>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ΙΣΤ. ΑΥΘΑΙΡΕΤΕΣ ΚΑΤΑΣΚΕΥΕΣ ΚΑΙ ΑΛΛΑΓΕΣ ΧΡΗΣΗΣ</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D0D302D-6F32-5AD7-2040-A8673EFF4144}"/>
              </a:ext>
            </a:extLst>
          </p:cNvPr>
          <p:cNvSpPr>
            <a:spLocks noGrp="1"/>
          </p:cNvSpPr>
          <p:nvPr>
            <p:ph idx="1"/>
          </p:nvPr>
        </p:nvSpPr>
        <p:spPr>
          <a:xfrm>
            <a:off x="1141412" y="1329267"/>
            <a:ext cx="9905999" cy="4461934"/>
          </a:xfrm>
        </p:spPr>
        <p:txBody>
          <a:bodyPr>
            <a:normAutofit fontScale="92500" lnSpcReduction="20000"/>
          </a:bodyPr>
          <a:lstStyle/>
          <a:p>
            <a:pPr>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φαινόμενο της αυθαίρετης δόμησης στην Ελλάδα είναι αρκετά παλαιό. Το ζήτημα της εξαίρεσης από την υποχρέωση κατεδάφιση των αυθαίρετων κατασκευών και αλλαγών χρήσεων έχει απασχολήσει πολλές φορές τον εθνικό νομοθέτη (Ν. 410/1968, 720/1977, 1337/1983, 3044/2012).</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Στην πρόσφατη περίοδο επανήλθε με τους ν. 3843/2010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ημιυπαίθριοι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4014/2011, 4178/2013 και 4495/2017. Οι διατάξεις του ν. 4014/2011 κρίθηκαν αντισυνταγματικές, καθώς θεωρήθηκε ότι νοθεύουν/ανατρέπουν τον ορθολογικό πολεοδομικό σχεδιασμό (βλ.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3500/2009, 3921/2010,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ΣτΕΟλομ</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3341/2013 και 1118-9/2014).</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την απόφαση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ΣτΕΟλομ</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1858/2015 οι διατάξεις του ν. 4178/2013 κρίθηκαν κατά πλειοψηφία ως συνταγματικά ανεκτές, ενόψει ιδίως της ανασύνταξης των μεθόδων αντιμετώπισης της αυθαίρετης δόμησης, με τη χρήση νέων τεχνολογιών και με προβάδισμα στην πρόληψη και αποτροπή έναντι του μέτρου της κατεδάφισης που έχει παραμείνει σε μεγάλο βαθμό ανενεργό.</a:t>
            </a:r>
          </a:p>
          <a:p>
            <a:pPr>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Πρόκειται για μεταστροφή της νομολογίας προς μία πιο ρεαλιστική κατεύθυνση.</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Ισχύον νομικό καθεστώς (άρθρα 81-125 Ν. 4495/2017):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Δυνατότητα αναστολής επιβολής κυρώσεων ή εξαίρεσης από κατεδάφιση για ορισμένες κατηγορίες αυθαίρετων κατασκευών ή αλλαγών χρήσεων μέχρι τις 21.7.2011.</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Διάκριση αυθαιρέτων σε 5 κατηγορίες, ανάλογα προς το είδος και τη βαρύτητα της παράβασης.</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Απαγόρευση δικαιοπραξιών εφόσον υφίστανται αυθαίρετες κατασκευές ή αλλαγές χρήσης επί ποινή ακυρότητας</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εγκυρότητα της δικαιοπραξίας απαιτείται η επισύναψη υπεύθυνης δήλωσης ιδιοκτήτη και βεβαίωση μηχανικού είτε περί νομιμότητας των κατασκευών είτε, εάν υπάρχουν αυθαίρετες κατασκευές ή αλλαγές χρήσης περί υπαγωγής σε διαδικασία αναστολής κυρώσεων ή εξαίρεσης από την κατεδάφιση σύμφωνα με τις διατάξεις του ν. 4495/2017. ΟΙ παραπάνω υπεύθυνη δήλωση ιδιοκτήτη και βεβαίωση μηχανικού έχουν πλέον ενσωματωθεί στην ΗΤΚ.</a:t>
            </a:r>
            <a:endPar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2743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46CFE-3AD3-2841-3916-7296536B2ED1}"/>
              </a:ext>
            </a:extLst>
          </p:cNvPr>
          <p:cNvSpPr>
            <a:spLocks noGrp="1"/>
          </p:cNvSpPr>
          <p:nvPr>
            <p:ph type="title"/>
          </p:nvPr>
        </p:nvSpPr>
        <p:spPr>
          <a:xfrm>
            <a:off x="1141413" y="618518"/>
            <a:ext cx="9905998" cy="926197"/>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Α. ΕΝΝΟΙΑ ΚΑΙ ΣΚΟΠΟΣ ΤΗΣ ΟΙΚΟΔΟΜΙΚΗΣ ΑΔΕΙΑΣ</a:t>
            </a:r>
            <a:endParaRPr lang="en-GB" sz="2400" dirty="0">
              <a:solidFill>
                <a:schemeClr val="bg2"/>
              </a:solidFill>
            </a:endParaRPr>
          </a:p>
        </p:txBody>
      </p:sp>
      <p:sp>
        <p:nvSpPr>
          <p:cNvPr id="3" name="Content Placeholder 2">
            <a:extLst>
              <a:ext uri="{FF2B5EF4-FFF2-40B4-BE49-F238E27FC236}">
                <a16:creationId xmlns:a16="http://schemas.microsoft.com/office/drawing/2014/main" id="{31DD8A87-1DC4-91A0-CCA4-8A791CF98722}"/>
              </a:ext>
            </a:extLst>
          </p:cNvPr>
          <p:cNvSpPr>
            <a:spLocks noGrp="1"/>
          </p:cNvSpPr>
          <p:nvPr>
            <p:ph idx="1"/>
          </p:nvPr>
        </p:nvSpPr>
        <p:spPr>
          <a:xfrm>
            <a:off x="1141412" y="1544715"/>
            <a:ext cx="9905999" cy="4982546"/>
          </a:xfrm>
        </p:spPr>
        <p:txBody>
          <a:bodyPr>
            <a:normAutofit/>
          </a:bodyPr>
          <a:lstStyle/>
          <a:p>
            <a:pPr algn="just">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Οικοδομική άδεια είναι η διοικητική πράξη, με την οποία δίδεται η </a:t>
            </a:r>
            <a:r>
              <a:rPr lang="el-GR" sz="1600" b="1" u="sng" dirty="0">
                <a:solidFill>
                  <a:schemeClr val="bg2"/>
                </a:solidFill>
                <a:latin typeface="Calibri" panose="020F0502020204030204" pitchFamily="34" charset="0"/>
                <a:cs typeface="Calibri" panose="020F0502020204030204" pitchFamily="34" charset="0"/>
              </a:rPr>
              <a:t>δυνατότητα εκτέλεσης οικοδομικών εργασιών </a:t>
            </a:r>
            <a:r>
              <a:rPr lang="el-GR" sz="1600" dirty="0">
                <a:solidFill>
                  <a:schemeClr val="bg2"/>
                </a:solidFill>
                <a:latin typeface="Calibri" panose="020F0502020204030204" pitchFamily="34" charset="0"/>
                <a:cs typeface="Calibri" panose="020F0502020204030204" pitchFamily="34" charset="0"/>
              </a:rPr>
              <a:t>σε οικόπεδο ή γήπεδο</a:t>
            </a:r>
            <a:r>
              <a:rPr lang="en-US" sz="1600" dirty="0">
                <a:solidFill>
                  <a:schemeClr val="bg2"/>
                </a:solidFill>
                <a:latin typeface="Calibri" panose="020F0502020204030204" pitchFamily="34" charset="0"/>
                <a:cs typeface="Calibri" panose="020F0502020204030204" pitchFamily="34" charset="0"/>
              </a:rPr>
              <a:t>.</a:t>
            </a:r>
            <a:endParaRPr lang="el-GR" sz="16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Η έκδοση οικοδομικής άδειας </a:t>
            </a:r>
            <a:r>
              <a:rPr lang="el-GR" sz="1600" b="1" u="sng" dirty="0">
                <a:solidFill>
                  <a:schemeClr val="bg2"/>
                </a:solidFill>
                <a:latin typeface="Calibri" panose="020F0502020204030204" pitchFamily="34" charset="0"/>
                <a:cs typeface="Calibri" panose="020F0502020204030204" pitchFamily="34" charset="0"/>
              </a:rPr>
              <a:t>απαιτείται για κάθε κατασκευή, ιδιωτική ή δημόσια</a:t>
            </a:r>
            <a:r>
              <a:rPr lang="el-GR" sz="1600" dirty="0">
                <a:solidFill>
                  <a:schemeClr val="bg2"/>
                </a:solidFill>
                <a:latin typeface="Calibri" panose="020F0502020204030204" pitchFamily="34" charset="0"/>
                <a:cs typeface="Calibri" panose="020F0502020204030204" pitchFamily="34" charset="0"/>
              </a:rPr>
              <a:t>, και περιλαμβάνει καταρχάς τη διαπίστωση ότι οι </a:t>
            </a:r>
            <a:r>
              <a:rPr lang="el-GR" sz="1600" b="1" u="sng" dirty="0">
                <a:solidFill>
                  <a:schemeClr val="bg2"/>
                </a:solidFill>
                <a:latin typeface="Calibri" panose="020F0502020204030204" pitchFamily="34" charset="0"/>
                <a:cs typeface="Calibri" panose="020F0502020204030204" pitchFamily="34" charset="0"/>
              </a:rPr>
              <a:t>εργασίες που περιγράφονται στις μελέτες του φακέλου που συνοδεύουν την άδεια είναι σύμφωνες με τους ισχύοντες πολεοδομικούς και κτιριοδομικούς κανόνες</a:t>
            </a:r>
            <a:r>
              <a:rPr lang="el-GR" sz="1600" dirty="0">
                <a:solidFill>
                  <a:schemeClr val="bg2"/>
                </a:solidFill>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Η οικοδομική άδεια </a:t>
            </a:r>
            <a:r>
              <a:rPr lang="el-GR" sz="1600" b="1" u="sng" dirty="0">
                <a:solidFill>
                  <a:schemeClr val="bg2"/>
                </a:solidFill>
                <a:latin typeface="Calibri" panose="020F0502020204030204" pitchFamily="34" charset="0"/>
                <a:cs typeface="Calibri" panose="020F0502020204030204" pitchFamily="34" charset="0"/>
              </a:rPr>
              <a:t>οριστικοποιεί τη μορφή του οικοδομικού έργου</a:t>
            </a:r>
            <a:r>
              <a:rPr lang="el-GR" sz="1600" dirty="0">
                <a:solidFill>
                  <a:schemeClr val="bg2"/>
                </a:solidFill>
                <a:latin typeface="Calibri" panose="020F0502020204030204" pitchFamily="34" charset="0"/>
                <a:cs typeface="Calibri" panose="020F0502020204030204" pitchFamily="34" charset="0"/>
              </a:rPr>
              <a:t>, δηλαδή τις </a:t>
            </a:r>
            <a:r>
              <a:rPr lang="el-GR" sz="1600" u="sng" dirty="0">
                <a:solidFill>
                  <a:schemeClr val="bg2"/>
                </a:solidFill>
                <a:latin typeface="Calibri" panose="020F0502020204030204" pitchFamily="34" charset="0"/>
                <a:cs typeface="Calibri" panose="020F0502020204030204" pitchFamily="34" charset="0"/>
              </a:rPr>
              <a:t>διαστάσεις, τον όγκο, τη θέση του κτιρίου </a:t>
            </a:r>
            <a:r>
              <a:rPr lang="el-GR" sz="1600" dirty="0">
                <a:solidFill>
                  <a:schemeClr val="bg2"/>
                </a:solidFill>
                <a:latin typeface="Calibri" panose="020F0502020204030204" pitchFamily="34" charset="0"/>
                <a:cs typeface="Calibri" panose="020F0502020204030204" pitchFamily="34" charset="0"/>
              </a:rPr>
              <a:t>στο οικόπεδο/γήπεδο, αλλά και </a:t>
            </a:r>
            <a:r>
              <a:rPr lang="el-GR" sz="1600" u="sng" dirty="0">
                <a:solidFill>
                  <a:schemeClr val="bg2"/>
                </a:solidFill>
                <a:latin typeface="Calibri" panose="020F0502020204030204" pitchFamily="34" charset="0"/>
                <a:cs typeface="Calibri" panose="020F0502020204030204" pitchFamily="34" charset="0"/>
              </a:rPr>
              <a:t>σε σχέση με τα όμορα οικόπεδα/γήπεδα </a:t>
            </a:r>
            <a:r>
              <a:rPr lang="el-GR" sz="1600" dirty="0">
                <a:solidFill>
                  <a:schemeClr val="bg2"/>
                </a:solidFill>
                <a:latin typeface="Calibri" panose="020F0502020204030204" pitchFamily="34" charset="0"/>
                <a:cs typeface="Calibri" panose="020F0502020204030204" pitchFamily="34" charset="0"/>
              </a:rPr>
              <a:t>και εξασφαλίζει την ένταξη της οικοδομής σε ορισμένη τοποθεσία, την υγιεινή και άνετη διαβίωση, τον σωστό </a:t>
            </a:r>
            <a:r>
              <a:rPr lang="el-GR" sz="1600" u="sng" dirty="0">
                <a:solidFill>
                  <a:schemeClr val="bg2"/>
                </a:solidFill>
                <a:latin typeface="Calibri" panose="020F0502020204030204" pitchFamily="34" charset="0"/>
                <a:cs typeface="Calibri" panose="020F0502020204030204" pitchFamily="34" charset="0"/>
              </a:rPr>
              <a:t>αερισμό και φωτισμό, την στατική επάρκεια, την πυρασφάλεια, την αισθητική και λειτουργικότητα </a:t>
            </a:r>
            <a:r>
              <a:rPr lang="el-GR" sz="1600" dirty="0">
                <a:solidFill>
                  <a:schemeClr val="bg2"/>
                </a:solidFill>
                <a:latin typeface="Calibri" panose="020F0502020204030204" pitchFamily="34" charset="0"/>
                <a:cs typeface="Calibri" panose="020F0502020204030204" pitchFamily="34" charset="0"/>
              </a:rPr>
              <a:t>των κτισμάτων, την </a:t>
            </a:r>
            <a:r>
              <a:rPr lang="el-GR" sz="1600" u="sng" dirty="0">
                <a:solidFill>
                  <a:schemeClr val="bg2"/>
                </a:solidFill>
                <a:latin typeface="Calibri" panose="020F0502020204030204" pitchFamily="34" charset="0"/>
                <a:cs typeface="Calibri" panose="020F0502020204030204" pitchFamily="34" charset="0"/>
              </a:rPr>
              <a:t>εξοικονόμηση ενέργειας</a:t>
            </a:r>
            <a:r>
              <a:rPr lang="el-GR" sz="1600" dirty="0">
                <a:solidFill>
                  <a:schemeClr val="bg2"/>
                </a:solidFill>
                <a:latin typeface="Calibri" panose="020F0502020204030204" pitchFamily="34" charset="0"/>
                <a:cs typeface="Calibri" panose="020F0502020204030204" pitchFamily="34" charset="0"/>
              </a:rPr>
              <a:t>, την </a:t>
            </a:r>
            <a:r>
              <a:rPr lang="el-GR" sz="1600" u="sng" dirty="0">
                <a:solidFill>
                  <a:schemeClr val="bg2"/>
                </a:solidFill>
                <a:latin typeface="Calibri" panose="020F0502020204030204" pitchFamily="34" charset="0"/>
                <a:cs typeface="Calibri" panose="020F0502020204030204" pitchFamily="34" charset="0"/>
              </a:rPr>
              <a:t>ορθή διαχείριση οικοδομικών αποβλήτων </a:t>
            </a:r>
            <a:r>
              <a:rPr lang="el-GR" sz="1600" dirty="0">
                <a:solidFill>
                  <a:schemeClr val="bg2"/>
                </a:solidFill>
                <a:latin typeface="Calibri" panose="020F0502020204030204" pitchFamily="34" charset="0"/>
                <a:cs typeface="Calibri" panose="020F0502020204030204" pitchFamily="34" charset="0"/>
              </a:rPr>
              <a:t>(από εκσκαφές, κατεδαφίσεις, κατασκευές)</a:t>
            </a:r>
          </a:p>
          <a:p>
            <a:pPr algn="just">
              <a:buFont typeface="Wingdings" panose="05000000000000000000" pitchFamily="2" charset="2"/>
              <a:buChar char="Ø"/>
            </a:pPr>
            <a:r>
              <a:rPr lang="el-GR" sz="1600" dirty="0">
                <a:solidFill>
                  <a:schemeClr val="bg2"/>
                </a:solidFill>
                <a:latin typeface="Calibri" panose="020F0502020204030204" pitchFamily="34" charset="0"/>
                <a:cs typeface="Calibri" panose="020F0502020204030204" pitchFamily="34" charset="0"/>
              </a:rPr>
              <a:t>Μέσω της οικοδομικής άδειας, </a:t>
            </a:r>
            <a:r>
              <a:rPr lang="el-GR" sz="1600" b="1" dirty="0">
                <a:solidFill>
                  <a:schemeClr val="bg2"/>
                </a:solidFill>
                <a:latin typeface="Calibri" panose="020F0502020204030204" pitchFamily="34" charset="0"/>
                <a:cs typeface="Calibri" panose="020F0502020204030204" pitchFamily="34" charset="0"/>
              </a:rPr>
              <a:t>η οικοδομική δραστηριότητα υπάγεται σε προληπτικό διοικητικό έλεγχο</a:t>
            </a:r>
            <a:r>
              <a:rPr lang="el-GR" sz="1600" dirty="0">
                <a:solidFill>
                  <a:schemeClr val="bg2"/>
                </a:solidFill>
                <a:latin typeface="Calibri" panose="020F0502020204030204" pitchFamily="34" charset="0"/>
                <a:cs typeface="Calibri" panose="020F0502020204030204" pitchFamily="34" charset="0"/>
              </a:rPr>
              <a:t>, με σκοπό την προστασία των ενοίκων και χρηστών της οικοδομής, την αποφυγή κινδύνων και καταστροφών του περιβάλλοντος, καθώς και την προστασία στοιχείων του φυσικού, οικιστικού και πολιτιστικού περιβάλλοντος (κοινόχρηστοι χώροι, αρχιτεκτονική κληρονομιά, αρχαιολογικοί χώροι, δασικές εκτάσεις, αιγιαλός, παραλία κ.λπ.).</a:t>
            </a:r>
            <a:endParaRPr lang="en-GB" sz="1600" dirty="0">
              <a:solidFill>
                <a:schemeClr val="bg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9848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1F27E0-589A-9024-A8A4-F25B07AC4368}"/>
              </a:ext>
            </a:extLst>
          </p:cNvPr>
          <p:cNvSpPr>
            <a:spLocks noGrp="1"/>
          </p:cNvSpPr>
          <p:nvPr>
            <p:ph type="title"/>
          </p:nvPr>
        </p:nvSpPr>
        <p:spPr>
          <a:xfrm>
            <a:off x="1141413" y="301556"/>
            <a:ext cx="9905998" cy="888051"/>
          </a:xfrm>
        </p:spPr>
        <p:txBody>
          <a:bodyPr>
            <a:noAutofit/>
          </a:bodyPr>
          <a:lstStyle/>
          <a:p>
            <a:pPr algn="ct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Β. ΚΑΤΗΓΟΡΙΕΣ ΑΔΕΙΩΝ ΓΙΑ ΤΗΝ ΕΚΤΕΛΕΣΗ ΟΙΚΟΔ</a:t>
            </a:r>
            <a:r>
              <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rPr>
              <a:t>O</a:t>
            </a: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ΜΙΚΩΝ ΕΡΓΑΣΙΩΝ </a:t>
            </a:r>
            <a:b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(Ν. 4495/2017)</a:t>
            </a:r>
            <a:endParaRPr lang="en-US"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2" name="Θέση περιεχομένου 11">
            <a:extLst>
              <a:ext uri="{FF2B5EF4-FFF2-40B4-BE49-F238E27FC236}">
                <a16:creationId xmlns:a16="http://schemas.microsoft.com/office/drawing/2014/main" id="{38CBB7A4-AB99-FFBE-C27D-739A00296B0F}"/>
              </a:ext>
            </a:extLst>
          </p:cNvPr>
          <p:cNvGraphicFramePr>
            <a:graphicFrameLocks noGrp="1"/>
          </p:cNvGraphicFramePr>
          <p:nvPr>
            <p:ph idx="1"/>
            <p:extLst>
              <p:ext uri="{D42A27DB-BD31-4B8C-83A1-F6EECF244321}">
                <p14:modId xmlns:p14="http://schemas.microsoft.com/office/powerpoint/2010/main" val="3734404388"/>
              </p:ext>
            </p:extLst>
          </p:nvPr>
        </p:nvGraphicFramePr>
        <p:xfrm>
          <a:off x="1141413" y="1189607"/>
          <a:ext cx="9906000" cy="54835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3833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98173-853D-50FF-C9D2-E8CBAC59F1F9}"/>
              </a:ext>
            </a:extLst>
          </p:cNvPr>
          <p:cNvSpPr>
            <a:spLocks noGrp="1"/>
          </p:cNvSpPr>
          <p:nvPr>
            <p:ph type="title"/>
          </p:nvPr>
        </p:nvSpPr>
        <p:spPr>
          <a:xfrm>
            <a:off x="1141413" y="618518"/>
            <a:ext cx="9905998" cy="748643"/>
          </a:xfrm>
        </p:spPr>
        <p:txBody>
          <a:bodyPr>
            <a:normAutofit/>
          </a:bodyPr>
          <a:lstStyle/>
          <a:p>
            <a:pPr algn="ctr"/>
            <a:r>
              <a:rPr lang="el-GR" sz="2400" b="1" dirty="0">
                <a:solidFill>
                  <a:schemeClr val="bg2"/>
                </a:solidFill>
                <a:latin typeface="Calibri" panose="020F0502020204030204" pitchFamily="34" charset="0"/>
                <a:cs typeface="Calibri" panose="020F0502020204030204" pitchFamily="34" charset="0"/>
              </a:rPr>
              <a:t>Γ. ΟΙΚΟΔΟΜΙΚΗ ΑΔΕΙΑ</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6FD52AF-9CCD-BE93-7192-B0BDB80C61C4}"/>
              </a:ext>
            </a:extLst>
          </p:cNvPr>
          <p:cNvSpPr>
            <a:spLocks noGrp="1"/>
          </p:cNvSpPr>
          <p:nvPr>
            <p:ph idx="1"/>
          </p:nvPr>
        </p:nvSpPr>
        <p:spPr>
          <a:xfrm>
            <a:off x="1141412" y="1157592"/>
            <a:ext cx="9905999" cy="5677740"/>
          </a:xfrm>
        </p:spPr>
        <p:txBody>
          <a:bodyPr>
            <a:normAutofit/>
          </a:bodyPr>
          <a:lstStyle/>
          <a:p>
            <a:pPr algn="just">
              <a:buFont typeface="Wingdings" panose="05000000000000000000" pitchFamily="2" charset="2"/>
              <a:buChar char="Ø"/>
            </a:pPr>
            <a:r>
              <a:rPr lang="el-GR" sz="1200" dirty="0">
                <a:solidFill>
                  <a:schemeClr val="bg2"/>
                </a:solidFill>
                <a:latin typeface="Calibri" panose="020F0502020204030204" pitchFamily="34" charset="0"/>
                <a:cs typeface="Calibri" panose="020F0502020204030204" pitchFamily="34" charset="0"/>
              </a:rPr>
              <a:t>«</a:t>
            </a:r>
            <a:r>
              <a:rPr lang="el-GR" sz="1200" b="1" u="sng" dirty="0">
                <a:solidFill>
                  <a:schemeClr val="bg2"/>
                </a:solidFill>
                <a:latin typeface="Calibri" panose="020F0502020204030204" pitchFamily="34" charset="0"/>
                <a:cs typeface="Calibri" panose="020F0502020204030204" pitchFamily="34" charset="0"/>
              </a:rPr>
              <a:t>Οικοδομική Άδεια</a:t>
            </a:r>
            <a:r>
              <a:rPr lang="el-GR" sz="1200" dirty="0">
                <a:solidFill>
                  <a:schemeClr val="bg2"/>
                </a:solidFill>
                <a:latin typeface="Calibri" panose="020F0502020204030204" pitchFamily="34" charset="0"/>
                <a:cs typeface="Calibri" panose="020F0502020204030204" pitchFamily="34" charset="0"/>
              </a:rPr>
              <a:t>»: </a:t>
            </a:r>
            <a:r>
              <a:rPr lang="el-GR" sz="1200" b="1" dirty="0">
                <a:solidFill>
                  <a:schemeClr val="bg2"/>
                </a:solidFill>
                <a:latin typeface="Calibri" panose="020F0502020204030204" pitchFamily="34" charset="0"/>
                <a:cs typeface="Calibri" panose="020F0502020204030204" pitchFamily="34" charset="0"/>
              </a:rPr>
              <a:t>Η διοικητική πράξη που επιτρέπει την εκτέλεση σε οικόπεδο ή γήπεδο των οικοδομικών εργασιών που προβλέπονται στις μελέτες που τη συνοδεύουν, εφόσον οι εργασίες αυτές είναι σύμφωνες με τις ισχύουσες διατάξεις </a:t>
            </a:r>
            <a:r>
              <a:rPr lang="el-GR" sz="1200" dirty="0">
                <a:solidFill>
                  <a:schemeClr val="bg2"/>
                </a:solidFill>
                <a:latin typeface="Calibri" panose="020F0502020204030204" pitchFamily="34" charset="0"/>
                <a:cs typeface="Calibri" panose="020F0502020204030204" pitchFamily="34" charset="0"/>
              </a:rPr>
              <a:t>(άρθρο 28 περ. α’ Ν. 4495/2017). </a:t>
            </a:r>
          </a:p>
          <a:p>
            <a:pPr algn="just">
              <a:buFont typeface="Wingdings" panose="05000000000000000000" pitchFamily="2" charset="2"/>
              <a:buChar char="Ø"/>
            </a:pPr>
            <a:r>
              <a:rPr lang="el-GR" sz="1200" dirty="0">
                <a:solidFill>
                  <a:schemeClr val="bg2"/>
                </a:solidFill>
                <a:latin typeface="Calibri" panose="020F0502020204030204" pitchFamily="34" charset="0"/>
                <a:cs typeface="Calibri" panose="020F0502020204030204" pitchFamily="34" charset="0"/>
              </a:rPr>
              <a:t>Στην έννοια των οικοδομικών εργασιών για ανέγερση νέας οικοδομής ή προσθήκης σε υφιστάμενη οικοδομή περιλαμβάνονται και οι εργασίες που καθιστούν το κτίριο άρτιο για λειτουργία, όπως οι εργασίες για την </a:t>
            </a:r>
            <a:r>
              <a:rPr lang="el-GR" sz="1200" u="sng" dirty="0">
                <a:solidFill>
                  <a:schemeClr val="bg2"/>
                </a:solidFill>
                <a:latin typeface="Calibri" panose="020F0502020204030204" pitchFamily="34" charset="0"/>
                <a:cs typeface="Calibri" panose="020F0502020204030204" pitchFamily="34" charset="0"/>
              </a:rPr>
              <a:t>κατασκευή περιτοιχίσεων ή περιφράξεων, βόθρων, υπογείων δεξαμενών νερού, εκσκαφών, </a:t>
            </a:r>
            <a:r>
              <a:rPr lang="el-GR" sz="1200" u="sng" dirty="0" err="1">
                <a:solidFill>
                  <a:schemeClr val="bg2"/>
                </a:solidFill>
                <a:latin typeface="Calibri" panose="020F0502020204030204" pitchFamily="34" charset="0"/>
                <a:cs typeface="Calibri" panose="020F0502020204030204" pitchFamily="34" charset="0"/>
              </a:rPr>
              <a:t>επιχώσεων</a:t>
            </a:r>
            <a:r>
              <a:rPr lang="el-GR" sz="1200" u="sng" dirty="0">
                <a:solidFill>
                  <a:schemeClr val="bg2"/>
                </a:solidFill>
                <a:latin typeface="Calibri" panose="020F0502020204030204" pitchFamily="34" charset="0"/>
                <a:cs typeface="Calibri" panose="020F0502020204030204" pitchFamily="34" charset="0"/>
              </a:rPr>
              <a:t> και κοπής δένδρων</a:t>
            </a:r>
            <a:r>
              <a:rPr lang="el-GR" sz="1200" dirty="0">
                <a:solidFill>
                  <a:schemeClr val="bg2"/>
                </a:solidFill>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200" dirty="0">
                <a:solidFill>
                  <a:schemeClr val="bg2"/>
                </a:solidFill>
                <a:latin typeface="Calibri" panose="020F0502020204030204" pitchFamily="34" charset="0"/>
                <a:cs typeface="Calibri" panose="020F0502020204030204" pitchFamily="34" charset="0"/>
              </a:rPr>
              <a:t> Στην έννοια της οικοδομικής άδειας περιλαμβάνονται και άδειες οι οποίες δεν δημιουργούν δόμηση, ιδίως η </a:t>
            </a:r>
            <a:r>
              <a:rPr lang="el-GR" sz="1200" u="sng" dirty="0">
                <a:solidFill>
                  <a:schemeClr val="bg2"/>
                </a:solidFill>
                <a:latin typeface="Calibri" panose="020F0502020204030204" pitchFamily="34" charset="0"/>
                <a:cs typeface="Calibri" panose="020F0502020204030204" pitchFamily="34" charset="0"/>
              </a:rPr>
              <a:t>άδεια κατεδάφισης, η άδεια αλλαγής χρήσης, η άδεια διαμορφώσεων, επισκευής, διασκευής, ενισχύσεων, η άδεια για αυτοτελείς εργασίες περιτοιχίσεων, </a:t>
            </a:r>
            <a:r>
              <a:rPr lang="el-GR" sz="1200" u="sng" dirty="0" err="1">
                <a:solidFill>
                  <a:schemeClr val="bg2"/>
                </a:solidFill>
                <a:latin typeface="Calibri" panose="020F0502020204030204" pitchFamily="34" charset="0"/>
                <a:cs typeface="Calibri" panose="020F0502020204030204" pitchFamily="34" charset="0"/>
              </a:rPr>
              <a:t>επιχώσεων</a:t>
            </a:r>
            <a:r>
              <a:rPr lang="el-GR" sz="1200" u="sng" dirty="0">
                <a:solidFill>
                  <a:schemeClr val="bg2"/>
                </a:solidFill>
                <a:latin typeface="Calibri" panose="020F0502020204030204" pitchFamily="34" charset="0"/>
                <a:cs typeface="Calibri" panose="020F0502020204030204" pitchFamily="34" charset="0"/>
              </a:rPr>
              <a:t> ή εκσκαφών, καθώς και κοπής δένδρω</a:t>
            </a:r>
            <a:r>
              <a:rPr lang="el-GR" sz="1200" dirty="0">
                <a:solidFill>
                  <a:schemeClr val="bg2"/>
                </a:solidFill>
                <a:latin typeface="Calibri" panose="020F0502020204030204" pitchFamily="34" charset="0"/>
                <a:cs typeface="Calibri" panose="020F0502020204030204" pitchFamily="34" charset="0"/>
              </a:rPr>
              <a:t>ν. Ως οικοδομική άδεια νοείται και η άδεια δόμησης.</a:t>
            </a:r>
          </a:p>
          <a:p>
            <a:pPr algn="just">
              <a:buFont typeface="Wingdings" panose="05000000000000000000" pitchFamily="2" charset="2"/>
              <a:buChar char="Ø"/>
            </a:pPr>
            <a:r>
              <a:rPr lang="el-GR" sz="1200" dirty="0">
                <a:solidFill>
                  <a:schemeClr val="bg2"/>
                </a:solidFill>
                <a:latin typeface="Calibri" panose="020F0502020204030204" pitchFamily="34" charset="0"/>
                <a:cs typeface="Calibri" panose="020F0502020204030204" pitchFamily="34" charset="0"/>
              </a:rPr>
              <a:t>Οικοδομική άδεια απαιτείται για την εκτέλεση οποιασδήποτε εργασίας δόμησης, η οποία δεν εμπίπτει στις εργασίες δόμησης μικρής κλίμακας και αφορά ιδίως:</a:t>
            </a:r>
          </a:p>
          <a:p>
            <a:pPr algn="just">
              <a:buFont typeface="Wingdings" panose="05000000000000000000" pitchFamily="2" charset="2"/>
              <a:buChar char="Ø"/>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n-GB" sz="1400" dirty="0">
              <a:solidFill>
                <a:schemeClr val="bg2"/>
              </a:solidFill>
              <a:latin typeface="Calibri" panose="020F0502020204030204" pitchFamily="34" charset="0"/>
              <a:cs typeface="Calibri" panose="020F0502020204030204" pitchFamily="34" charset="0"/>
            </a:endParaRPr>
          </a:p>
        </p:txBody>
      </p:sp>
      <p:graphicFrame>
        <p:nvGraphicFramePr>
          <p:cNvPr id="8" name="Table 7">
            <a:extLst>
              <a:ext uri="{FF2B5EF4-FFF2-40B4-BE49-F238E27FC236}">
                <a16:creationId xmlns:a16="http://schemas.microsoft.com/office/drawing/2014/main" id="{02C5B6FE-B024-7121-DDB0-842E3014F3BE}"/>
              </a:ext>
            </a:extLst>
          </p:cNvPr>
          <p:cNvGraphicFramePr>
            <a:graphicFrameLocks noGrp="1"/>
          </p:cNvGraphicFramePr>
          <p:nvPr>
            <p:extLst>
              <p:ext uri="{D42A27DB-BD31-4B8C-83A1-F6EECF244321}">
                <p14:modId xmlns:p14="http://schemas.microsoft.com/office/powerpoint/2010/main" val="640682237"/>
              </p:ext>
            </p:extLst>
          </p:nvPr>
        </p:nvGraphicFramePr>
        <p:xfrm>
          <a:off x="1731146" y="4046412"/>
          <a:ext cx="8966446" cy="2743200"/>
        </p:xfrm>
        <a:graphic>
          <a:graphicData uri="http://schemas.openxmlformats.org/drawingml/2006/table">
            <a:tbl>
              <a:tblPr firstRow="1" bandRow="1">
                <a:tableStyleId>{93296810-A885-4BE3-A3E7-6D5BEEA58F35}</a:tableStyleId>
              </a:tblPr>
              <a:tblGrid>
                <a:gridCol w="4483223">
                  <a:extLst>
                    <a:ext uri="{9D8B030D-6E8A-4147-A177-3AD203B41FA5}">
                      <a16:colId xmlns:a16="http://schemas.microsoft.com/office/drawing/2014/main" val="182553591"/>
                    </a:ext>
                  </a:extLst>
                </a:gridCol>
                <a:gridCol w="4483223">
                  <a:extLst>
                    <a:ext uri="{9D8B030D-6E8A-4147-A177-3AD203B41FA5}">
                      <a16:colId xmlns:a16="http://schemas.microsoft.com/office/drawing/2014/main" val="1019033399"/>
                    </a:ext>
                  </a:extLst>
                </a:gridCol>
              </a:tblGrid>
              <a:tr h="343701">
                <a:tc>
                  <a:txBody>
                    <a:bodyPr/>
                    <a:lstStyle/>
                    <a:p>
                      <a:pPr algn="ctr"/>
                      <a:r>
                        <a:rPr lang="el-GR" sz="1000" b="0" dirty="0">
                          <a:solidFill>
                            <a:schemeClr val="bg2"/>
                          </a:solidFill>
                        </a:rPr>
                        <a:t>ανέγερση, προσθήκη και επισκευή κτιρίων</a:t>
                      </a:r>
                      <a:endParaRPr lang="en-GB" sz="1000" b="0" dirty="0"/>
                    </a:p>
                  </a:txBody>
                  <a:tcPr/>
                </a:tc>
                <a:tc>
                  <a:txBody>
                    <a:bodyPr/>
                    <a:lstStyle/>
                    <a:p>
                      <a:pPr algn="ctr"/>
                      <a:r>
                        <a:rPr lang="el-GR" sz="1000" b="0" dirty="0">
                          <a:solidFill>
                            <a:schemeClr val="bg2"/>
                          </a:solidFill>
                        </a:rPr>
                        <a:t>κατασκευή τοίχων αντιστήριξης, καθώς και περιτοιχίσεων και περιφράξεων που δεν καλύπτονται από την έγκριση εργασιών δόμησης μικρής κλίμακας</a:t>
                      </a:r>
                      <a:endParaRPr lang="en-GB" sz="1000" b="0" dirty="0"/>
                    </a:p>
                  </a:txBody>
                  <a:tcPr/>
                </a:tc>
                <a:extLst>
                  <a:ext uri="{0D108BD9-81ED-4DB2-BD59-A6C34878D82A}">
                    <a16:rowId xmlns:a16="http://schemas.microsoft.com/office/drawing/2014/main" val="4189840585"/>
                  </a:ext>
                </a:extLst>
              </a:tr>
              <a:tr h="3437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solidFill>
                            <a:schemeClr val="bg2"/>
                          </a:solidFill>
                        </a:rPr>
                        <a:t>κατεδάφιση κατασκευών</a:t>
                      </a:r>
                    </a:p>
                    <a:p>
                      <a:pPr algn="ctr"/>
                      <a:endParaRPr lang="en-GB" sz="1000" dirty="0"/>
                    </a:p>
                  </a:txBody>
                  <a:tcPr/>
                </a:tc>
                <a:tc>
                  <a:txBody>
                    <a:bodyPr/>
                    <a:lstStyle/>
                    <a:p>
                      <a:pPr algn="ctr"/>
                      <a:r>
                        <a:rPr lang="el-GR" sz="1000" dirty="0">
                          <a:solidFill>
                            <a:schemeClr val="bg2"/>
                          </a:solidFill>
                        </a:rPr>
                        <a:t>κατασκευή υπόγειων δεξαμενών</a:t>
                      </a:r>
                      <a:endParaRPr lang="en-GB" sz="1000" dirty="0"/>
                    </a:p>
                  </a:txBody>
                  <a:tcPr/>
                </a:tc>
                <a:extLst>
                  <a:ext uri="{0D108BD9-81ED-4DB2-BD59-A6C34878D82A}">
                    <a16:rowId xmlns:a16="http://schemas.microsoft.com/office/drawing/2014/main" val="207077050"/>
                  </a:ext>
                </a:extLst>
              </a:tr>
              <a:tr h="472588">
                <a:tc>
                  <a:txBody>
                    <a:bodyPr/>
                    <a:lstStyle/>
                    <a:p>
                      <a:pPr algn="ctr"/>
                      <a:r>
                        <a:rPr lang="el-GR" sz="1000" dirty="0">
                          <a:solidFill>
                            <a:schemeClr val="bg2"/>
                          </a:solidFill>
                        </a:rPr>
                        <a:t>εκσκαφές ή </a:t>
                      </a:r>
                      <a:r>
                        <a:rPr lang="el-GR" sz="1000" dirty="0" err="1">
                          <a:solidFill>
                            <a:schemeClr val="bg2"/>
                          </a:solidFill>
                        </a:rPr>
                        <a:t>επιχώσεις</a:t>
                      </a:r>
                      <a:r>
                        <a:rPr lang="el-GR" sz="1000" dirty="0">
                          <a:solidFill>
                            <a:schemeClr val="bg2"/>
                          </a:solidFill>
                        </a:rPr>
                        <a:t> μεγαλύτερες του συν/πλην 0,80 μέτρα, καθώς και επιστρώσεις, διαμορφώσεις οικοπέδων και γηπέδων με σκοπό τη δόμηση</a:t>
                      </a:r>
                      <a:endParaRPr lang="en-GB" sz="1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solidFill>
                            <a:schemeClr val="bg2"/>
                          </a:solidFill>
                        </a:rPr>
                        <a:t>εργασίες τοποθέτησης υπόγειων, προκατασκευασμένων δεξαμενών υγρών και αερίων καυσίμων σε πρατήρια καυσίμων</a:t>
                      </a:r>
                    </a:p>
                    <a:p>
                      <a:pPr algn="ctr"/>
                      <a:endParaRPr lang="en-GB" sz="1000" dirty="0"/>
                    </a:p>
                  </a:txBody>
                  <a:tcPr/>
                </a:tc>
                <a:extLst>
                  <a:ext uri="{0D108BD9-81ED-4DB2-BD59-A6C34878D82A}">
                    <a16:rowId xmlns:a16="http://schemas.microsoft.com/office/drawing/2014/main" val="1822080333"/>
                  </a:ext>
                </a:extLst>
              </a:tr>
              <a:tr h="5162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solidFill>
                            <a:schemeClr val="bg2"/>
                          </a:solidFill>
                        </a:rPr>
                        <a:t>κατασκευή πισίνας</a:t>
                      </a:r>
                    </a:p>
                    <a:p>
                      <a:pPr algn="ctr"/>
                      <a:endParaRPr lang="en-GB" sz="1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u="sng" dirty="0">
                          <a:solidFill>
                            <a:schemeClr val="bg2"/>
                          </a:solidFill>
                        </a:rPr>
                        <a:t>εργασίες μικρής κλίμακας, προϋπολογισμού άνω των € 25.000, ανά οριζόντια η κάθετη ιδιοκτησία</a:t>
                      </a:r>
                    </a:p>
                    <a:p>
                      <a:pPr algn="ctr"/>
                      <a:endParaRPr lang="en-GB" sz="1000" dirty="0"/>
                    </a:p>
                  </a:txBody>
                  <a:tcPr/>
                </a:tc>
                <a:extLst>
                  <a:ext uri="{0D108BD9-81ED-4DB2-BD59-A6C34878D82A}">
                    <a16:rowId xmlns:a16="http://schemas.microsoft.com/office/drawing/2014/main" val="3025600080"/>
                  </a:ext>
                </a:extLst>
              </a:tr>
              <a:tr h="73036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dirty="0">
                          <a:solidFill>
                            <a:schemeClr val="bg2"/>
                          </a:solidFill>
                        </a:rPr>
                        <a:t>αλλαγή χρήσης, αν επέρχεται αλλαγή προς το δυσμενέστερο, στα στοιχεία του διαγράμματος κάλυψης ή στα φορτία σχεδιασμού της στατικής μελέτης ή αλλαγή μηχανολογικών εγκαταστάσεων ως προς τις διελεύσεις τους από άλλους ορόφους ή κοινόχρηστους χώρους,</a:t>
                      </a:r>
                    </a:p>
                    <a:p>
                      <a:pPr algn="ctr"/>
                      <a:endParaRPr lang="en-GB" sz="1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000" u="sng" dirty="0">
                          <a:solidFill>
                            <a:schemeClr val="bg2"/>
                          </a:solidFill>
                        </a:rPr>
                        <a:t>νομιμοποίηση κάθε </a:t>
                      </a:r>
                      <a:r>
                        <a:rPr lang="el-GR" sz="1000" u="sng" dirty="0" err="1">
                          <a:solidFill>
                            <a:schemeClr val="bg2"/>
                          </a:solidFill>
                        </a:rPr>
                        <a:t>εκτελεσθείσας</a:t>
                      </a:r>
                      <a:r>
                        <a:rPr lang="el-GR" sz="1000" u="sng" dirty="0">
                          <a:solidFill>
                            <a:schemeClr val="bg2"/>
                          </a:solidFill>
                        </a:rPr>
                        <a:t> εργασίας για την οποία απαιτείται η έκδοση οικοδομικής άδειας</a:t>
                      </a:r>
                    </a:p>
                    <a:p>
                      <a:pPr algn="ctr"/>
                      <a:endParaRPr lang="en-GB" sz="1000" dirty="0"/>
                    </a:p>
                  </a:txBody>
                  <a:tcPr/>
                </a:tc>
                <a:extLst>
                  <a:ext uri="{0D108BD9-81ED-4DB2-BD59-A6C34878D82A}">
                    <a16:rowId xmlns:a16="http://schemas.microsoft.com/office/drawing/2014/main" val="2624467373"/>
                  </a:ext>
                </a:extLst>
              </a:tr>
            </a:tbl>
          </a:graphicData>
        </a:graphic>
      </p:graphicFrame>
    </p:spTree>
    <p:extLst>
      <p:ext uri="{BB962C8B-B14F-4D97-AF65-F5344CB8AC3E}">
        <p14:creationId xmlns:p14="http://schemas.microsoft.com/office/powerpoint/2010/main" val="518791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6C46-0756-CB51-E592-767DEB567448}"/>
              </a:ext>
            </a:extLst>
          </p:cNvPr>
          <p:cNvSpPr>
            <a:spLocks noGrp="1"/>
          </p:cNvSpPr>
          <p:nvPr>
            <p:ph type="title"/>
          </p:nvPr>
        </p:nvSpPr>
        <p:spPr>
          <a:xfrm>
            <a:off x="1141413" y="618518"/>
            <a:ext cx="9905998" cy="810787"/>
          </a:xfrm>
        </p:spPr>
        <p:txBody>
          <a:bodyPr>
            <a:normAutofit/>
          </a:bodyPr>
          <a:lstStyle/>
          <a:p>
            <a:pPr algn="ctr"/>
            <a:r>
              <a:rPr lang="el-GR" sz="2400" b="1" dirty="0">
                <a:solidFill>
                  <a:schemeClr val="bg2"/>
                </a:solidFill>
                <a:latin typeface="Calibri" panose="020F0502020204030204" pitchFamily="34" charset="0"/>
                <a:cs typeface="Calibri" panose="020F0502020204030204" pitchFamily="34" charset="0"/>
              </a:rPr>
              <a:t>Δ. ΠΡΟΕΓΚΡΙΣΗ ΟΙΚΟΔΟΜΙΚΗΣ ΑΔΕΙΑΣ</a:t>
            </a:r>
            <a:endParaRPr lang="en-GB" sz="2400" b="1"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06CFE58-FFBE-2E0C-3A71-A5EB64B43FDC}"/>
              </a:ext>
            </a:extLst>
          </p:cNvPr>
          <p:cNvSpPr>
            <a:spLocks noGrp="1"/>
          </p:cNvSpPr>
          <p:nvPr>
            <p:ph idx="1"/>
          </p:nvPr>
        </p:nvSpPr>
        <p:spPr>
          <a:xfrm>
            <a:off x="1141413" y="1553593"/>
            <a:ext cx="9905999" cy="4767308"/>
          </a:xfrm>
        </p:spPr>
        <p:txBody>
          <a:bodyPr>
            <a:normAutofit fontScale="77500" lnSpcReduction="20000"/>
          </a:bodyPr>
          <a:lstStyle/>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 Της χορήγησης άδειας μπορεί να προηγείται η </a:t>
            </a:r>
            <a:r>
              <a:rPr lang="el-GR" sz="1400" b="1" u="sng" dirty="0">
                <a:solidFill>
                  <a:schemeClr val="bg2"/>
                </a:solidFill>
                <a:latin typeface="Calibri" panose="020F0502020204030204" pitchFamily="34" charset="0"/>
                <a:cs typeface="Calibri" panose="020F0502020204030204" pitchFamily="34" charset="0"/>
              </a:rPr>
              <a:t>«προέγκριση οικοδομικής  άδειας», </a:t>
            </a:r>
            <a:r>
              <a:rPr lang="el-GR" sz="1400" dirty="0">
                <a:solidFill>
                  <a:schemeClr val="bg2"/>
                </a:solidFill>
                <a:latin typeface="Calibri" panose="020F0502020204030204" pitchFamily="34" charset="0"/>
                <a:cs typeface="Calibri" panose="020F0502020204030204" pitchFamily="34" charset="0"/>
              </a:rPr>
              <a:t>με την οποία </a:t>
            </a:r>
            <a:r>
              <a:rPr lang="el-GR" sz="1400" b="1" u="sng" dirty="0">
                <a:solidFill>
                  <a:schemeClr val="bg2"/>
                </a:solidFill>
                <a:latin typeface="Calibri" panose="020F0502020204030204" pitchFamily="34" charset="0"/>
                <a:cs typeface="Calibri" panose="020F0502020204030204" pitchFamily="34" charset="0"/>
              </a:rPr>
              <a:t>πιστοποιείται το δικαίωμα έκδοσης οικοδομικής άδειας, από την άποψη των πολεοδομικών διατάξεων και των πολεοδομικών μεγεθών (δόμηση, κάλυψη, ύψος) που ισχύουν κατά τον χρόνο έκδοσης της προέγκρισης</a:t>
            </a:r>
            <a:r>
              <a:rPr lang="el-GR" sz="1400" dirty="0">
                <a:solidFill>
                  <a:schemeClr val="bg2"/>
                </a:solidFill>
                <a:latin typeface="Calibri" panose="020F0502020204030204" pitchFamily="34" charset="0"/>
                <a:cs typeface="Calibri" panose="020F0502020204030204" pitchFamily="34" charset="0"/>
              </a:rPr>
              <a:t>, εφόσον η οικοδομική άδεια/άδεια αναθεώρησης εκδοθεί εντός του χρόνου ισχύος της προέγκρισης. </a:t>
            </a:r>
            <a:endParaRPr lang="en-GB"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προέγκριση αποτελεί εκτελεστή διοικητική πράξη η οποία </a:t>
            </a:r>
            <a:r>
              <a:rPr lang="el-GR" sz="1400" dirty="0" err="1">
                <a:solidFill>
                  <a:schemeClr val="bg2"/>
                </a:solidFill>
                <a:latin typeface="Calibri" panose="020F0502020204030204" pitchFamily="34" charset="0"/>
                <a:cs typeface="Calibri" panose="020F0502020204030204" pitchFamily="34" charset="0"/>
              </a:rPr>
              <a:t>παραδεκτώς</a:t>
            </a:r>
            <a:r>
              <a:rPr lang="el-GR" sz="1400" dirty="0">
                <a:solidFill>
                  <a:schemeClr val="bg2"/>
                </a:solidFill>
                <a:latin typeface="Calibri" panose="020F0502020204030204" pitchFamily="34" charset="0"/>
                <a:cs typeface="Calibri" panose="020F0502020204030204" pitchFamily="34" charset="0"/>
              </a:rPr>
              <a:t> προσβάλλεται αυτοτελώς με αίτηση ακυρώσεως εφόσον δεν έχει εκδοθεί η οικοδομική άδεια (</a:t>
            </a:r>
            <a:r>
              <a:rPr lang="el-GR" sz="1400" dirty="0" err="1">
                <a:solidFill>
                  <a:schemeClr val="bg2"/>
                </a:solidFill>
                <a:latin typeface="Calibri" panose="020F0502020204030204" pitchFamily="34" charset="0"/>
                <a:cs typeface="Calibri" panose="020F0502020204030204" pitchFamily="34" charset="0"/>
              </a:rPr>
              <a:t>ΣτΕΟλ</a:t>
            </a:r>
            <a:r>
              <a:rPr lang="el-GR" sz="1400" dirty="0">
                <a:solidFill>
                  <a:schemeClr val="bg2"/>
                </a:solidFill>
                <a:latin typeface="Calibri" panose="020F0502020204030204" pitchFamily="34" charset="0"/>
                <a:cs typeface="Calibri" panose="020F0502020204030204" pitchFamily="34" charset="0"/>
              </a:rPr>
              <a:t> 2103/2019)</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προέγκριση </a:t>
            </a:r>
            <a:r>
              <a:rPr lang="el-GR" sz="1400" b="1" u="sng" dirty="0">
                <a:solidFill>
                  <a:schemeClr val="bg2"/>
                </a:solidFill>
                <a:latin typeface="Calibri" panose="020F0502020204030204" pitchFamily="34" charset="0"/>
                <a:cs typeface="Calibri" panose="020F0502020204030204" pitchFamily="34" charset="0"/>
              </a:rPr>
              <a:t>ισχύει για δύο (2) έτη </a:t>
            </a:r>
            <a:r>
              <a:rPr lang="el-GR" sz="1400" dirty="0">
                <a:solidFill>
                  <a:schemeClr val="bg2"/>
                </a:solidFill>
                <a:latin typeface="Calibri" panose="020F0502020204030204" pitchFamily="34" charset="0"/>
                <a:cs typeface="Calibri" panose="020F0502020204030204" pitchFamily="34" charset="0"/>
              </a:rPr>
              <a:t>ανεξαρτήτως επιφανείας κτιρίου.</a:t>
            </a:r>
          </a:p>
          <a:p>
            <a:pPr algn="just">
              <a:buFont typeface="Wingdings" panose="05000000000000000000" pitchFamily="2" charset="2"/>
              <a:buChar char="Ø"/>
            </a:pPr>
            <a:r>
              <a:rPr lang="el-GR" sz="1400" b="1" u="sng" dirty="0">
                <a:solidFill>
                  <a:schemeClr val="bg2"/>
                </a:solidFill>
                <a:latin typeface="Calibri" panose="020F0502020204030204" pitchFamily="34" charset="0"/>
                <a:cs typeface="Calibri" panose="020F0502020204030204" pitchFamily="34" charset="0"/>
              </a:rPr>
              <a:t>Το πιστοποιούμενο μέσω της προέγκρισης δικαίωμα δόμησης δεν μπορεί να αμφισβητηθεί κατά την έκδοση της οικοδομικής άδειας, εφόσον αυτή εκδοθεί εντός του χρόνου ισχύος της προέγκρισης.</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Έτσι, οι ιδιοκτήτες που επιλέγουν να κάνουν χρήση της δυνατότητας προέγκρισης </a:t>
            </a:r>
            <a:r>
              <a:rPr lang="el-GR" sz="1400" b="1" u="sng" dirty="0">
                <a:solidFill>
                  <a:schemeClr val="bg2"/>
                </a:solidFill>
                <a:latin typeface="Calibri" panose="020F0502020204030204" pitchFamily="34" charset="0"/>
                <a:cs typeface="Calibri" panose="020F0502020204030204" pitchFamily="34" charset="0"/>
              </a:rPr>
              <a:t>προστατεύονται, κατά τον χρόνο ισχύος της, από πιθανές μεταβολές του πολεοδομικού καθεστώτος στις περιοχές </a:t>
            </a:r>
            <a:r>
              <a:rPr lang="el-GR" sz="1400" dirty="0">
                <a:solidFill>
                  <a:schemeClr val="bg2"/>
                </a:solidFill>
                <a:latin typeface="Calibri" panose="020F0502020204030204" pitchFamily="34" charset="0"/>
                <a:cs typeface="Calibri" panose="020F0502020204030204" pitchFamily="34" charset="0"/>
              </a:rPr>
              <a:t>που βρίσκονται τα ακίνητά τους. Η προστασία αυτή όμως δεν είναι απόλυτη, καθώς κατ` εξαίρεση, αν μεταβληθεί το πολεοδομικό καθεστώς λόγω τροποποίησης ρυμοτομικών και οικοδομικών γραμμών ή τροποποίησης οικοδομήσιμων χώρων σε κοινόχρηστους, καθώς και σε περιπτώσεις μεταγενέστερης ένταξης της περιοχής σε καθεστώς προστασίας πολιτιστικής κληρονομίας ή προστασίας της φύσης, η προέγκριση πιστοποιεί το δικαίωμα δόμησης, μόνο κατά τον χρόνο έκδοσής της.</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προέγκριση της οικοδομικής άδειας αναθεωρείται, ύστερα από αίτηση του δικαιούχου μέσα στον χρόνο ισχύος της, πριν από την έκδοση της οικοδομικής αδείας, αν τροποποιηθούν τα δικαιολογητικά στοιχεία ή διαγράμματα που έχει εγκρίνει η Υπηρεσία Δόμησης (Υ.ΔΟΜ.) ή λόγω προδήλου σφάλματος.</a:t>
            </a:r>
          </a:p>
          <a:p>
            <a:pPr algn="just">
              <a:buFont typeface="Wingdings" panose="05000000000000000000" pitchFamily="2" charset="2"/>
              <a:buChar char="Ø"/>
            </a:pPr>
            <a:r>
              <a:rPr lang="el-GR" sz="1400" dirty="0">
                <a:solidFill>
                  <a:schemeClr val="bg2"/>
                </a:solidFill>
                <a:latin typeface="Calibri" panose="020F0502020204030204" pitchFamily="34" charset="0"/>
                <a:cs typeface="Calibri" panose="020F0502020204030204" pitchFamily="34" charset="0"/>
              </a:rPr>
              <a:t>Η προέγκριση για την έκδοση οικοδομικής είναι </a:t>
            </a:r>
            <a:r>
              <a:rPr lang="el-GR" sz="1400" b="1" u="sng" dirty="0">
                <a:solidFill>
                  <a:schemeClr val="bg2"/>
                </a:solidFill>
                <a:latin typeface="Calibri" panose="020F0502020204030204" pitchFamily="34" charset="0"/>
                <a:cs typeface="Calibri" panose="020F0502020204030204" pitchFamily="34" charset="0"/>
              </a:rPr>
              <a:t>προαιρετική για όλες τις κατηγορίες οικοδομικών αδειών</a:t>
            </a:r>
            <a:r>
              <a:rPr lang="el-GR" sz="1400" dirty="0">
                <a:solidFill>
                  <a:schemeClr val="bg2"/>
                </a:solidFill>
                <a:latin typeface="Calibri" panose="020F0502020204030204" pitchFamily="34" charset="0"/>
                <a:cs typeface="Calibri" panose="020F0502020204030204" pitchFamily="34" charset="0"/>
              </a:rPr>
              <a:t>. Κατ’ εξαίρεση, είναι υποχρεωτική στις εξής περιπτώσεις: α) Σε </a:t>
            </a:r>
            <a:r>
              <a:rPr lang="el-GR" sz="1400" u="sng" dirty="0">
                <a:solidFill>
                  <a:schemeClr val="bg2"/>
                </a:solidFill>
                <a:latin typeface="Calibri" panose="020F0502020204030204" pitchFamily="34" charset="0"/>
                <a:cs typeface="Calibri" panose="020F0502020204030204" pitchFamily="34" charset="0"/>
              </a:rPr>
              <a:t>νεοαναγειρόμενα κτίρια με επιφάνεια που </a:t>
            </a:r>
            <a:r>
              <a:rPr lang="el-GR" sz="1400" u="sng" dirty="0" err="1">
                <a:solidFill>
                  <a:schemeClr val="bg2"/>
                </a:solidFill>
                <a:latin typeface="Calibri" panose="020F0502020204030204" pitchFamily="34" charset="0"/>
                <a:cs typeface="Calibri" panose="020F0502020204030204" pitchFamily="34" charset="0"/>
              </a:rPr>
              <a:t>προσμετράται</a:t>
            </a:r>
            <a:r>
              <a:rPr lang="el-GR" sz="1400" u="sng" dirty="0">
                <a:solidFill>
                  <a:schemeClr val="bg2"/>
                </a:solidFill>
                <a:latin typeface="Calibri" panose="020F0502020204030204" pitchFamily="34" charset="0"/>
                <a:cs typeface="Calibri" panose="020F0502020204030204" pitchFamily="34" charset="0"/>
              </a:rPr>
              <a:t> στη δόμηση μεγαλύτερη των 3.000 </a:t>
            </a:r>
            <a:r>
              <a:rPr lang="el-GR" sz="1400" dirty="0">
                <a:solidFill>
                  <a:schemeClr val="bg2"/>
                </a:solidFill>
                <a:latin typeface="Calibri" panose="020F0502020204030204" pitchFamily="34" charset="0"/>
                <a:cs typeface="Calibri" panose="020F0502020204030204" pitchFamily="34" charset="0"/>
              </a:rPr>
              <a:t>τ.μ. και </a:t>
            </a:r>
            <a:r>
              <a:rPr lang="el-GR" sz="1400" u="sng" dirty="0">
                <a:solidFill>
                  <a:schemeClr val="bg2"/>
                </a:solidFill>
                <a:latin typeface="Calibri" panose="020F0502020204030204" pitchFamily="34" charset="0"/>
                <a:cs typeface="Calibri" panose="020F0502020204030204" pitchFamily="34" charset="0"/>
              </a:rPr>
              <a:t>προσθηκών σε υφιστάμενα κτίρια με συνολική </a:t>
            </a:r>
            <a:r>
              <a:rPr lang="el-GR" sz="1400" u="sng" dirty="0" err="1">
                <a:solidFill>
                  <a:schemeClr val="bg2"/>
                </a:solidFill>
                <a:latin typeface="Calibri" panose="020F0502020204030204" pitchFamily="34" charset="0"/>
                <a:cs typeface="Calibri" panose="020F0502020204030204" pitchFamily="34" charset="0"/>
              </a:rPr>
              <a:t>προκύπτουσα</a:t>
            </a:r>
            <a:r>
              <a:rPr lang="el-GR" sz="1400" u="sng" dirty="0">
                <a:solidFill>
                  <a:schemeClr val="bg2"/>
                </a:solidFill>
                <a:latin typeface="Calibri" panose="020F0502020204030204" pitchFamily="34" charset="0"/>
                <a:cs typeface="Calibri" panose="020F0502020204030204" pitchFamily="34" charset="0"/>
              </a:rPr>
              <a:t> επιφάνεια </a:t>
            </a:r>
            <a:r>
              <a:rPr lang="el-GR" sz="1400" u="sng" dirty="0" err="1">
                <a:solidFill>
                  <a:schemeClr val="bg2"/>
                </a:solidFill>
                <a:latin typeface="Calibri" panose="020F0502020204030204" pitchFamily="34" charset="0"/>
                <a:cs typeface="Calibri" panose="020F0502020204030204" pitchFamily="34" charset="0"/>
              </a:rPr>
              <a:t>προσμετρούμενη</a:t>
            </a:r>
            <a:r>
              <a:rPr lang="el-GR" sz="1400" u="sng" dirty="0">
                <a:solidFill>
                  <a:schemeClr val="bg2"/>
                </a:solidFill>
                <a:latin typeface="Calibri" panose="020F0502020204030204" pitchFamily="34" charset="0"/>
                <a:cs typeface="Calibri" panose="020F0502020204030204" pitchFamily="34" charset="0"/>
              </a:rPr>
              <a:t> στη δόμηση μεγαλύτερη των 3.000 </a:t>
            </a:r>
            <a:r>
              <a:rPr lang="el-GR" sz="1400" dirty="0">
                <a:solidFill>
                  <a:schemeClr val="bg2"/>
                </a:solidFill>
                <a:latin typeface="Calibri" panose="020F0502020204030204" pitchFamily="34" charset="0"/>
                <a:cs typeface="Calibri" panose="020F0502020204030204" pitchFamily="34" charset="0"/>
              </a:rPr>
              <a:t>τ.μ.,  β) </a:t>
            </a:r>
            <a:r>
              <a:rPr lang="el-GR" sz="1400" u="sng" dirty="0">
                <a:solidFill>
                  <a:schemeClr val="bg2"/>
                </a:solidFill>
                <a:latin typeface="Calibri" panose="020F0502020204030204" pitchFamily="34" charset="0"/>
                <a:cs typeface="Calibri" panose="020F0502020204030204" pitchFamily="34" charset="0"/>
              </a:rPr>
              <a:t>όπου προβλέπεται η έκδοση οικοδομικής άδειας από άλλες υπηρεσίες, πλην της Υπηρεσίας Δόμησης (Υ.ΔΟΜ.), οπότε και χορηγείται πάντα από την οικεία Υ.ΔΟΜ.</a:t>
            </a:r>
            <a:r>
              <a:rPr lang="el-GR" sz="1400" dirty="0">
                <a:solidFill>
                  <a:schemeClr val="bg2"/>
                </a:solidFill>
                <a:latin typeface="Calibri" panose="020F0502020204030204" pitchFamily="34" charset="0"/>
                <a:cs typeface="Calibri" panose="020F0502020204030204" pitchFamily="34" charset="0"/>
              </a:rPr>
              <a:t>, γ) για την κατασκευή μόνιμων κτιριακών εγκαταστάσεων, έργων ιδιαίτερης περιβαλλοντικής και οικιστικής σημασίας ή και έργων που άπτονται ειδικού ελέγχου ως προς τους όρους δόμησης, καθώς και στις περιπτώσεις κτιρίων επιφάνειας άνω των 3.000 τ.μ.</a:t>
            </a:r>
          </a:p>
        </p:txBody>
      </p:sp>
    </p:spTree>
    <p:extLst>
      <p:ext uri="{BB962C8B-B14F-4D97-AF65-F5344CB8AC3E}">
        <p14:creationId xmlns:p14="http://schemas.microsoft.com/office/powerpoint/2010/main" val="276379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D8DC8E-4A4C-8163-C2A9-D9B0259F9680}"/>
              </a:ext>
            </a:extLst>
          </p:cNvPr>
          <p:cNvSpPr>
            <a:spLocks noGrp="1"/>
          </p:cNvSpPr>
          <p:nvPr>
            <p:ph type="title"/>
          </p:nvPr>
        </p:nvSpPr>
        <p:spPr>
          <a:xfrm>
            <a:off x="1141413" y="618518"/>
            <a:ext cx="9905998" cy="448281"/>
          </a:xfrm>
        </p:spPr>
        <p:txBody>
          <a:bodyPr>
            <a:normAutofit/>
          </a:bodyPr>
          <a:lstStyle/>
          <a:p>
            <a:pPr algn="ctr"/>
            <a:r>
              <a:rPr lang="el-GR"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 ΕΓΚΡΙΣΗ ΕΡΓΑΣΙΩΝ ΔΟΜΗΣΗΣ ΜΙΚΡΗΣ ΚΛΙΜΑΚΑΣ</a:t>
            </a:r>
            <a:endParaRPr lang="en-US"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Θέση περιεχομένου 4">
            <a:extLst>
              <a:ext uri="{FF2B5EF4-FFF2-40B4-BE49-F238E27FC236}">
                <a16:creationId xmlns:a16="http://schemas.microsoft.com/office/drawing/2014/main" id="{BB02ED26-8931-5524-BB4E-F747E307C0B5}"/>
              </a:ext>
            </a:extLst>
          </p:cNvPr>
          <p:cNvGraphicFramePr>
            <a:graphicFrameLocks noGrp="1"/>
          </p:cNvGraphicFramePr>
          <p:nvPr>
            <p:ph idx="1"/>
            <p:extLst>
              <p:ext uri="{D42A27DB-BD31-4B8C-83A1-F6EECF244321}">
                <p14:modId xmlns:p14="http://schemas.microsoft.com/office/powerpoint/2010/main" val="1373141148"/>
              </p:ext>
            </p:extLst>
          </p:nvPr>
        </p:nvGraphicFramePr>
        <p:xfrm>
          <a:off x="143436" y="1066799"/>
          <a:ext cx="11358281" cy="6248400"/>
        </p:xfrm>
        <a:graphic>
          <a:graphicData uri="http://schemas.openxmlformats.org/drawingml/2006/table">
            <a:tbl>
              <a:tblPr firstRow="1" bandRow="1">
                <a:tableStyleId>{46F890A9-2807-4EBB-B81D-B2AA78EC7F39}</a:tableStyleId>
              </a:tblPr>
              <a:tblGrid>
                <a:gridCol w="2806619">
                  <a:extLst>
                    <a:ext uri="{9D8B030D-6E8A-4147-A177-3AD203B41FA5}">
                      <a16:colId xmlns:a16="http://schemas.microsoft.com/office/drawing/2014/main" val="3075027445"/>
                    </a:ext>
                  </a:extLst>
                </a:gridCol>
                <a:gridCol w="2850554">
                  <a:extLst>
                    <a:ext uri="{9D8B030D-6E8A-4147-A177-3AD203B41FA5}">
                      <a16:colId xmlns:a16="http://schemas.microsoft.com/office/drawing/2014/main" val="2624095596"/>
                    </a:ext>
                  </a:extLst>
                </a:gridCol>
                <a:gridCol w="2850554">
                  <a:extLst>
                    <a:ext uri="{9D8B030D-6E8A-4147-A177-3AD203B41FA5}">
                      <a16:colId xmlns:a16="http://schemas.microsoft.com/office/drawing/2014/main" val="530796122"/>
                    </a:ext>
                  </a:extLst>
                </a:gridCol>
                <a:gridCol w="2850554">
                  <a:extLst>
                    <a:ext uri="{9D8B030D-6E8A-4147-A177-3AD203B41FA5}">
                      <a16:colId xmlns:a16="http://schemas.microsoft.com/office/drawing/2014/main" val="2221699348"/>
                    </a:ext>
                  </a:extLst>
                </a:gridCol>
              </a:tblGrid>
              <a:tr h="277294">
                <a:tc gridSpan="4">
                  <a:txBody>
                    <a:bodyPr/>
                    <a:lstStyle/>
                    <a:p>
                      <a:pPr algn="ct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 διοικητική πράξη που επιτρέπει την εκτέλεση των παρακάτω κυρίως εργασιών (άρθρο 29 παρ. 2 του Ν. 4495/2017)</a:t>
                      </a:r>
                      <a:endParaRPr lang="en-US"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tc>
                <a:tc hMerge="1">
                  <a:txBody>
                    <a:bodyPr/>
                    <a:lstStyle/>
                    <a:p>
                      <a:pPr algn="ctr"/>
                      <a:endParaRPr lang="en-US"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9364954"/>
                  </a:ext>
                </a:extLst>
              </a:tr>
              <a:tr h="831881">
                <a:tc>
                  <a:txBody>
                    <a:bodyPr/>
                    <a:lstStyle/>
                    <a:p>
                      <a:pPr algn="just"/>
                      <a:r>
                        <a:rPr lang="el-GR" sz="900" dirty="0">
                          <a:latin typeface="Calibri" panose="020F0502020204030204" pitchFamily="34" charset="0"/>
                          <a:ea typeface="Calibri" panose="020F0502020204030204" pitchFamily="34" charset="0"/>
                          <a:cs typeface="Calibri" panose="020F0502020204030204" pitchFamily="34" charset="0"/>
                        </a:rPr>
                        <a:t>1) Δοκιμαστικές τομές του εδάφους και εκσκαφή ύστερα από έγγραφο της αρχαιολογικής υπηρεσίας, καθώς για εργασίες που απαιτούνται για γεωτεχνικές έρευνες σύμφωνα με τον ΕΑΚ 2003.</a:t>
                      </a:r>
                      <a:endParaRPr lang="en-US" sz="9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9) τοποθέτηση ικριωμάτων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17) εσωτερικές διαρρυθμίσεις και εργασίες αλλαγής χρήσης για τις οποίες δεν απαιτείται οικοδομική άδεια, εφόσον δεν θίγονται στοιχεία του φέροντος οργανισμού του κτιρίου και δεν μεταβάλλονται προς το δυσμενέστερο τα φορτία και η κατηγορία σεισμικής σπουδαιότητας σύμφωνα με τον ΕΑΚ</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25) κατασκευή τζακιών με τις καπνοδόχους τους σε οριζόντιες ιδιοκτησίες με χρήση κατοικίας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7051322"/>
                  </a:ext>
                </a:extLst>
              </a:tr>
              <a:tr h="582317">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 Τοποθέτηση προκατασκευασμένων κατοικιών για προγράμματα κάλυψης στεγαστικών αναγκών μειονεκτικών και ειδικών ομάδων πληθυσμού ή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παλιννοστούντων</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και πληγέντων από βίαια συμβάντα</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10) τοποθέτηση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εργοταξιακών</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οικίσκων</a:t>
                      </a:r>
                    </a:p>
                    <a:p>
                      <a:pPr algn="just"/>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18) κατασκευή φυτεμένων δωμάτων και φυτεμένων επιφανειών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26) ανακατασκευή στέγης, με υποβολή δήλωσης στατικής επάρκειας </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3349288"/>
                  </a:ext>
                </a:extLst>
              </a:tr>
              <a:tr h="457535">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3) αντλητικές εγκαταστάσεις και κτίσματα με τις απολύτως απαραίτητες διαστάσεις για τη στέγασή τους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11) εκσκαφές καναλιών οδεύσεως καλωδίων εντός των γηπέδων/οικοπέδων πρατηρίων υγρών καυσίμων για την εγκατάσταση των συστημάτων εισροών-εκροών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19) τοποθέτηση εξωτερικής θερμομόνωσης ή παθητικών ηλιακών συστημάτων στις εξωτερικές όψεις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27) λειτουργική συνένωση χώρων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5122561"/>
                  </a:ext>
                </a:extLst>
              </a:tr>
              <a:tr h="457535">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4) κατασκευή υπόγειων εγκαταστάσεων νεκροταφείων, όπως χωνευτήρι, βυθιζόμενων κάδων και δεξαμενή νερού, μέγιστης επιφάνειας 25 τ.μ. και βάθους έως 4 μ.</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12) εργασίες εξωτερικών χρωματισμών ή αντικατάσταση κιγκλιδωμάτων ή επισκευή επιχρισμάτων ή επισκευή όψεων με χρήση ικριωμάτων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20) συντήρηση και επισκευή στεγών με χρήση ικριωμάτων</a:t>
                      </a:r>
                    </a:p>
                    <a:p>
                      <a:pPr algn="just"/>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28) τοποθέτηση κεραιών, πλην κεραιών λήψης ραδιοτηλεοπτικού σήματος, καθώς και κεραιών ραδιοεπικοινωνίας και κινητής τηλεφωνίας.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9113455"/>
                  </a:ext>
                </a:extLst>
              </a:tr>
              <a:tr h="457535">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5) εγκατάσταση προσωρινών κατασκευών που συνοδεύεται από πιστοποιητικό στατικής επάρκειας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13) επένδυση όψεων και αντικατάσταση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υαλοπετασμάτων</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με χρήση ικριωμάτων</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21) απλή περιτοίχιση από λιθοδομή μέχρι ύψους 1μ. ή περίφραξη από ελαφρύ υλικό γηπέδων σε εκτός σχεδίου περιοχές και σε οικισμούς χωρίς σχέδιο </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29) εγκατάσταση αυτόνομου συστήματος θέρμανσης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7952479"/>
                  </a:ext>
                </a:extLst>
              </a:tr>
              <a:tr h="707099">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6) Κατασκευή ανελκυστήρα για τη μετακίνηση ατόμων με αναπηρία ή εμποδιζόμενων ατόμων σε υφιστάμενα κτίρια </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14) κατασκευή πέργκολας επιφάνειας άνω των 50 τ.μ. σε ακάλυπτους χώρους,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προκήπια</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βεράντες ισογείων. Σε δώματα, υπαίθριους χώρους και ανοιχτούς εξώστες επιβάλλεται η έγκριση εργασιών δόμησης μικρής κλίμακας ανεξαρτήτως επιφάνειας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dirty="0">
                          <a:latin typeface="Calibri" panose="020F0502020204030204" pitchFamily="34" charset="0"/>
                          <a:ea typeface="Calibri" panose="020F0502020204030204" pitchFamily="34" charset="0"/>
                          <a:cs typeface="Calibri" panose="020F0502020204030204" pitchFamily="34" charset="0"/>
                        </a:rPr>
                        <a:t>22) περίφραξη με πρόχειρη κατασκευή, όπως συρματόπλεγμα, σε οικόπεδα μη ρυμοτομούμενα σε εντός σχεδίου περιοχές</a:t>
                      </a:r>
                      <a:endParaRPr lang="en-US" sz="9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dirty="0">
                          <a:latin typeface="Calibri" panose="020F0502020204030204" pitchFamily="34" charset="0"/>
                          <a:ea typeface="Calibri" panose="020F0502020204030204" pitchFamily="34" charset="0"/>
                          <a:cs typeface="Calibri" panose="020F0502020204030204" pitchFamily="34" charset="0"/>
                        </a:rPr>
                        <a:t>30) στέγαστρα και προστεγάσματα, </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πρόχειρες ξύλινες κατασκευές βοηθητικής χρήσης έως 8 τ.μ. και μεγίστου ύψους 2,50 μέτρων, που τοποθετούνται στον ακάλυπτο χώρο</a:t>
                      </a:r>
                      <a:endParaRPr lang="en-US" sz="9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1899530"/>
                  </a:ext>
                </a:extLst>
              </a:tr>
              <a:tr h="956663">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7) Κοπή δένδρων μέσα σε εγκεκριμένα ρυμοτομικά σχέδια ή σε ΖΟΕ και σε οικισμούς προϋφιστάμενους του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ν.δ.</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17.7.1923 και οικισμούς κάτω των 2000 κατοίκων. </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15) τοποθέτηση ασκεπούς δεξαμενής νερού ή πισίνας, μέγιστης επιφάνειας 50 τ.μ., εφόσον δεν απαιτείται τοιχίο από οπλισμένο σκυρόδεμα, το ύψος σε κανένα σημείο δεν υπερβαίνει το  1 μέτρο από την οριστική στάθμη εδάφους, δεν απαιτούνται εκσκαφές ή </a:t>
                      </a:r>
                      <a:r>
                        <a:rPr lang="el-GR" sz="900" kern="1200" dirty="0" err="1">
                          <a:solidFill>
                            <a:schemeClr val="dk1"/>
                          </a:solidFill>
                          <a:latin typeface="Calibri" panose="020F0502020204030204" pitchFamily="34" charset="0"/>
                          <a:ea typeface="Calibri" panose="020F0502020204030204" pitchFamily="34" charset="0"/>
                          <a:cs typeface="Calibri" panose="020F0502020204030204" pitchFamily="34" charset="0"/>
                        </a:rPr>
                        <a:t>επιχώσεις</a:t>
                      </a:r>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 του φυσικού εδάφους μεγαλύτερες από 1,50 μέτρο και φυτεύεται ο  υποχρεωτικώς ακάλυπτος χώρος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dirty="0">
                          <a:latin typeface="Calibri" panose="020F0502020204030204" pitchFamily="34" charset="0"/>
                          <a:ea typeface="Calibri" panose="020F0502020204030204" pitchFamily="34" charset="0"/>
                          <a:cs typeface="Calibri" panose="020F0502020204030204" pitchFamily="34" charset="0"/>
                        </a:rPr>
                        <a:t>23) κατασκευή μιας και μόνο λιθόκτιστης αποθήκης ανά καλλιεργούμενο αγρόκτημα επιφάνειας μέχρι 15 τ.μ. και συνολικό ύψος με τη στέγη έως και 3 μ.</a:t>
                      </a:r>
                      <a:endParaRPr lang="en-US" sz="9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dirty="0">
                          <a:latin typeface="Calibri" panose="020F0502020204030204" pitchFamily="34" charset="0"/>
                          <a:ea typeface="Calibri" panose="020F0502020204030204" pitchFamily="34" charset="0"/>
                          <a:cs typeface="Calibri" panose="020F0502020204030204" pitchFamily="34" charset="0"/>
                        </a:rPr>
                        <a:t>31) επεμβάσεις στις όψεις κτιρίων για την τροποποίηση ή τη διάνοιξη νέων ανοιγμάτων, εφόσον δεν θίγεται ο φέρων οργανισμός και οι επεμβάσεις δεν αντίκεινται σε ειδικότερες διατάξεις.</a:t>
                      </a:r>
                      <a:endParaRPr lang="en-US" sz="900" dirty="0">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4859649"/>
                  </a:ext>
                </a:extLst>
              </a:tr>
              <a:tr h="0">
                <a:tc>
                  <a:txBody>
                    <a:bodyPr/>
                    <a:lstStyle/>
                    <a:p>
                      <a:pPr algn="just"/>
                      <a:r>
                        <a:rPr lang="el-GR" sz="1000" kern="1200" dirty="0">
                          <a:solidFill>
                            <a:schemeClr val="dk1"/>
                          </a:solidFill>
                          <a:latin typeface="Calibri" panose="020F0502020204030204" pitchFamily="34" charset="0"/>
                          <a:ea typeface="Calibri" panose="020F0502020204030204" pitchFamily="34" charset="0"/>
                          <a:cs typeface="Calibri" panose="020F0502020204030204" pitchFamily="34" charset="0"/>
                        </a:rPr>
                        <a:t>8) υπόγειοι σταθμοί διανομής ή μέτρησης και ρύθμισης φυσικού αερίου</a:t>
                      </a:r>
                      <a:endParaRPr lang="en-US" sz="10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1000" kern="1200" dirty="0">
                          <a:solidFill>
                            <a:schemeClr val="dk1"/>
                          </a:solidFill>
                          <a:latin typeface="Calibri" panose="020F0502020204030204" pitchFamily="34" charset="0"/>
                          <a:ea typeface="Calibri" panose="020F0502020204030204" pitchFamily="34" charset="0"/>
                          <a:cs typeface="Calibri" panose="020F0502020204030204" pitchFamily="34" charset="0"/>
                        </a:rPr>
                        <a:t>16) αγωγοί αερισμού </a:t>
                      </a:r>
                      <a:endParaRPr lang="en-US" sz="10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24) κατασκευή εστιών και φούρνων με τις καπνοδόχους τους, για την εξυπηρέτηση επαγγελματικής χρήσης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l-GR" sz="900" kern="1200" dirty="0">
                          <a:solidFill>
                            <a:schemeClr val="dk1"/>
                          </a:solidFill>
                          <a:latin typeface="Calibri" panose="020F0502020204030204" pitchFamily="34" charset="0"/>
                          <a:ea typeface="Calibri" panose="020F0502020204030204" pitchFamily="34" charset="0"/>
                          <a:cs typeface="Calibri" panose="020F0502020204030204" pitchFamily="34" charset="0"/>
                        </a:rPr>
                        <a:t>32) Εργασίες εγκατάστασης φ/β συστημάτων, ανεμογεννητριών. Για τις εργασίες των υπόλοιπων περιπτώσεων οι οποίες εκτελούνται είτε συνδυαστικά είτε μεμονωμένα και εφόσον ο συνολικός προϋπολογισμός τους υπερβαίνει τις € 25.000, ανά οριζόντια ή κάθετη ιδιοκτησία απαιτείται η έκδοση οικοδομικής άδειας.</a:t>
                      </a:r>
                      <a:endParaRPr lang="en-US" sz="9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3764345"/>
                  </a:ext>
                </a:extLst>
              </a:tr>
            </a:tbl>
          </a:graphicData>
        </a:graphic>
      </p:graphicFrame>
    </p:spTree>
    <p:extLst>
      <p:ext uri="{BB962C8B-B14F-4D97-AF65-F5344CB8AC3E}">
        <p14:creationId xmlns:p14="http://schemas.microsoft.com/office/powerpoint/2010/main" val="2084019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16A0B4-D424-6757-7A20-48BF364C2D20}"/>
              </a:ext>
            </a:extLst>
          </p:cNvPr>
          <p:cNvSpPr>
            <a:spLocks noGrp="1"/>
          </p:cNvSpPr>
          <p:nvPr>
            <p:ph type="title"/>
          </p:nvPr>
        </p:nvSpPr>
        <p:spPr>
          <a:xfrm>
            <a:off x="1141413" y="618518"/>
            <a:ext cx="9905998" cy="806870"/>
          </a:xfrm>
        </p:spPr>
        <p:txBody>
          <a:bodyPr>
            <a:normAutofit/>
          </a:bodyPr>
          <a:lstStyle/>
          <a:p>
            <a:pPr algn="ctr"/>
            <a:r>
              <a:rPr lang="el-GR"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ΣΤ. ΕΓΚΡΙΣΗ ΕΚΤΕΛΕΣΗΣ ΕΡΓΑΣΙΩΝ</a:t>
            </a:r>
            <a:br>
              <a:rPr lang="el-GR"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br>
            <a:r>
              <a:rPr lang="el-GR"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(άρθρο 28 περ. ε και 29 παρ. </a:t>
            </a:r>
            <a:r>
              <a:rPr lang="en-US"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4 </a:t>
            </a:r>
            <a:r>
              <a:rPr lang="el-GR"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Ν. 4495/2017)</a:t>
            </a:r>
            <a:endParaRPr lang="en-US"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0BF712DA-2702-40D6-0440-D3555C254F86}"/>
              </a:ext>
            </a:extLst>
          </p:cNvPr>
          <p:cNvSpPr>
            <a:spLocks noGrp="1"/>
          </p:cNvSpPr>
          <p:nvPr>
            <p:ph idx="1"/>
          </p:nvPr>
        </p:nvSpPr>
        <p:spPr>
          <a:xfrm>
            <a:off x="1141412" y="1362635"/>
            <a:ext cx="9905999" cy="4428566"/>
          </a:xfrm>
        </p:spPr>
        <p:txBody>
          <a:bodyPr/>
          <a:lstStyle/>
          <a:p>
            <a:pPr algn="just">
              <a:buFont typeface="Wingdings" panose="05000000000000000000" pitchFamily="2" charset="2"/>
              <a:buChar char="Ø"/>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r>
              <a:rPr lang="el-GR" sz="1400" b="1"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Έγκριση εκτέλεσης εργασιών»: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 διοικητική πράξη που επιτρέπει, ύστερα από υποβολή τεχνικής έκθεσης και δήλωσης ανάληψης επίβλεψης από αρμόδιο μηχανικό, την εκτέλεση των ακόλουθων εργασιών:</a:t>
            </a:r>
          </a:p>
          <a:p>
            <a:pPr marL="287338" indent="0" algn="just">
              <a:buNone/>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α)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κατεδάφιση κατασκευών ή κτιρίων, που χαρακτηρίζονται επικινδύνως ετοιμόρροπα</a:t>
            </a:r>
            <a:endPar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287338" indent="0" algn="just">
              <a:buNone/>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β)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εφαρμογή των μέτρων ασφαλείας</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που καθορίζονται από την αρμόδια Υπηρεσία Δόμησης,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σε κτίριο ή κατασκευές που έχουν χαρακτηριστεί επικίνδυνες,</a:t>
            </a:r>
          </a:p>
          <a:p>
            <a:pPr marL="287338" indent="0" algn="just">
              <a:buNone/>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γ)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κατεδάφιση ή αποκατάσταση κατασκευών που έχουν κριθεί οριστικά αυθαίρετες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ή για τις οποίες έχει εκδοθεί άδεια νομιμοποίησης, ή αυθαιρέτων κατασκευών, για τις οποίες έχει περαιωθεί η διαδικασία κατά τις διατάξεις περί </a:t>
            </a:r>
            <a:r>
              <a:rPr lang="el-GR" sz="1400"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ημιυπαιθρίωνν</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χώρων, καθώς και των κατασκευών που έχουν ενταχθεί στις ρυθμίσεις του ν. 4178/2013 και του 4495/2017, για τις οποίες έχει περαιωθεί η διαδικασία ή είναι σε στάδιο οριστικής υπαγωγής και έχει ολοκληρωθεί η υποβολή στο πληροφοριακό σύστημα των απαραίτητων δικαιολογητικών.</a:t>
            </a:r>
            <a:endParaRPr lang="en-US" dirty="0"/>
          </a:p>
        </p:txBody>
      </p:sp>
    </p:spTree>
    <p:extLst>
      <p:ext uri="{BB962C8B-B14F-4D97-AF65-F5344CB8AC3E}">
        <p14:creationId xmlns:p14="http://schemas.microsoft.com/office/powerpoint/2010/main" val="3816593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29FAD-C976-5AFD-4BDB-F7D6140C49E0}"/>
              </a:ext>
            </a:extLst>
          </p:cNvPr>
          <p:cNvSpPr>
            <a:spLocks noGrp="1"/>
          </p:cNvSpPr>
          <p:nvPr>
            <p:ph type="title"/>
          </p:nvPr>
        </p:nvSpPr>
        <p:spPr>
          <a:xfrm>
            <a:off x="1141413" y="618518"/>
            <a:ext cx="9905998" cy="779976"/>
          </a:xfrm>
        </p:spPr>
        <p:txBody>
          <a:bodyPr>
            <a:normAutofit/>
          </a:bodyPr>
          <a:lstStyle/>
          <a:p>
            <a:pPr algn="ctr"/>
            <a:r>
              <a:rPr lang="el-GR"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Ζ. ΕΓΚΡΙΣΗ ΕΡΓΑΣΙΩΝ ΑΠΟΠΕΡΑΤΩΣΗΣ ΑΥΘΑΙΡΕΤΗΣ ΚΑΤΑΣΚΕΥΗΣ</a:t>
            </a:r>
            <a:br>
              <a:rPr lang="el-GR" sz="2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br>
            <a:r>
              <a:rPr lang="el-GR"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(Άρθρο 28 περ. ε ν. 4495/2017)</a:t>
            </a:r>
            <a:endParaRPr lang="en-US"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9647B31B-A29B-12EC-D28F-C14A01CC44C3}"/>
              </a:ext>
            </a:extLst>
          </p:cNvPr>
          <p:cNvSpPr>
            <a:spLocks noGrp="1"/>
          </p:cNvSpPr>
          <p:nvPr>
            <p:ph idx="1"/>
          </p:nvPr>
        </p:nvSpPr>
        <p:spPr>
          <a:xfrm>
            <a:off x="1141412" y="1604682"/>
            <a:ext cx="9905999" cy="4930589"/>
          </a:xfrm>
        </p:spPr>
        <p:txBody>
          <a:bodyPr>
            <a:normAutofit fontScale="92500" lnSpcReduction="20000"/>
          </a:bodyPr>
          <a:lstStyle/>
          <a:p>
            <a:pPr marL="0" indent="0" algn="just">
              <a:buNone/>
            </a:pPr>
            <a:r>
              <a:rPr lang="el-GR" sz="1400" b="1"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«Έγκριση εργασιών αποπεράτωσης αυθαίρετης κατασκευής»: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 διοικητική πράξη που επιτρέπει την εκτέλεση των εργασιών της παρ. 5 του άρθρου 107, δηλαδή </a:t>
            </a:r>
            <a:r>
              <a:rPr lang="el-GR" sz="1400" b="1"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εργασίες αποπεράτωσης αυθαίρετης κατασκευής</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για τις οποίες έχει περαιωθεί η διαδικασία, σύμφωνα με τις διατάξεις των νόμων 3775/2009 και 3843/2010, καθώς και των κατασκευών που έχουν ενταχθεί στις ρυθμίσεις των νόμων 4014/2011, 4178/2013 και του ν. 4495/2017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και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για τις οποίες έχει περαιωθεί η σχετική διαδικασία ή έχει εξοφληθεί ποσοστό τριάντα τοις εκατό (30%) του συνολικού ποσού ενιαίου ειδικού προστίμου, και ειδικότερα</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
            </a:pP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εργασίες επισκευής που αποβλέπουν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στην υγιεινή, την αισθητική βελτίωση-αποκατάσταση, τη συνήθη συντήρησή τους, καθώς και εργασίες προσαρμογής, </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κατεδάφισης,</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κατασκευής στέγης ή φύτευσης δώματος,</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ενίσχυσης, όπως αυτή προκύπτει από τη μελέτη στατικής επάρκειας, χωρίς να επέρχεται αντικατάσταση του φέροντος οργανισμού.</a:t>
            </a:r>
          </a:p>
          <a:p>
            <a:pPr marL="0" indent="0" algn="just">
              <a:buNone/>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H εκτέλεση των ανωτέρω εργασιών αφορά τα αυθαίρετα τμήματα κτιρίων, ενώ για τα τμήματα που καλύπτονται από οικοδομική άδεια επιτρέπονται οι κατά νόμο προβλεπόμενες εργασίες.</a:t>
            </a:r>
          </a:p>
          <a:p>
            <a:pPr marL="0" indent="0" algn="just">
              <a:buNone/>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 εκτέλεση των παραπάνω εργασιών επιτρέπεται  εφόσον οι εργασίες, για τις οποίες ζητείται η εκτέλεση, δεν επαυξάνουν το κτίσμα σε όγκο, εκτός των περιπτώσεων:</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κατασκευής ανελκυστήρα ατόμων με αναπηρία (</a:t>
            </a:r>
            <a:r>
              <a:rPr lang="el-GR" sz="1400"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ΑμεΑ</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κατασκευής υποχρεωτικής στέγης, σύμφωνα με τους ειδικούς όρους και περιορισμούς δόμησης που ισχύουν στην περιοχή του ακινήτου,</a:t>
            </a:r>
          </a:p>
          <a:p>
            <a:pPr algn="just">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κατασκευής στέγης, σύμφωνα με την ισχύουσα άδεια οικοδομής και μόνο εφόσον δεν υφίσταται υπέρβαση καθ’ ύψος που δεν υπερβαίνει σε ποσοστό 10% το προβλεπόμενο στην άδεια. </a:t>
            </a:r>
          </a:p>
        </p:txBody>
      </p:sp>
    </p:spTree>
    <p:extLst>
      <p:ext uri="{BB962C8B-B14F-4D97-AF65-F5344CB8AC3E}">
        <p14:creationId xmlns:p14="http://schemas.microsoft.com/office/powerpoint/2010/main" val="1524327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3300F8-0833-EFA8-D7C9-827607C83712}"/>
              </a:ext>
            </a:extLst>
          </p:cNvPr>
          <p:cNvSpPr>
            <a:spLocks noGrp="1"/>
          </p:cNvSpPr>
          <p:nvPr>
            <p:ph type="title"/>
          </p:nvPr>
        </p:nvSpPr>
        <p:spPr>
          <a:xfrm>
            <a:off x="1141413" y="430306"/>
            <a:ext cx="9905998" cy="977153"/>
          </a:xfrm>
        </p:spPr>
        <p:txBody>
          <a:bodyPr>
            <a:normAutofit fontScale="90000"/>
          </a:bodyPr>
          <a:lstStyle/>
          <a:p>
            <a:pPr algn="ctr"/>
            <a:b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b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ΕργασΙες</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για τις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οποΙες</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δεν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απαιτεΙται</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οικοδομικΗ</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άδεια ή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Εγκριση</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εργασιΩν</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μικρΗς</a:t>
            </a:r>
            <a:r>
              <a:rPr lang="el-GR" sz="27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l-GR" sz="2700" b="1"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κλΙμακας</a:t>
            </a:r>
            <a:br>
              <a:rPr lang="el-GR" dirty="0"/>
            </a:br>
            <a:endParaRPr lang="en-US" dirty="0"/>
          </a:p>
        </p:txBody>
      </p:sp>
      <p:sp>
        <p:nvSpPr>
          <p:cNvPr id="3" name="Θέση περιεχομένου 2">
            <a:extLst>
              <a:ext uri="{FF2B5EF4-FFF2-40B4-BE49-F238E27FC236}">
                <a16:creationId xmlns:a16="http://schemas.microsoft.com/office/drawing/2014/main" id="{FD300719-81A8-0DFE-B2A9-EBE0DE73F074}"/>
              </a:ext>
            </a:extLst>
          </p:cNvPr>
          <p:cNvSpPr>
            <a:spLocks noGrp="1"/>
          </p:cNvSpPr>
          <p:nvPr>
            <p:ph idx="1"/>
          </p:nvPr>
        </p:nvSpPr>
        <p:spPr>
          <a:xfrm>
            <a:off x="1141412" y="1640541"/>
            <a:ext cx="9905999" cy="4921623"/>
          </a:xfrm>
        </p:spPr>
        <p:txBody>
          <a:bodyPr>
            <a:normAutofit fontScale="92500" lnSpcReduction="20000"/>
          </a:bodyPr>
          <a:lstStyle/>
          <a:p>
            <a:pPr marL="0" indent="0">
              <a:buNone/>
            </a:pPr>
            <a:r>
              <a:rPr lang="el-GR" sz="1400" b="1"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Δεν απαιτείται οικοδομική άδεια ούτε έγκριση εργασιών μικρής κλίμακας για τις εξής εργασίες, με την επιφύλαξη των ειδικών διατάξεων που αφορούν την περιοχή ή το κτίριο, όπως ενδεικτικά:</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εργασίες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εσωτερικών χρωματισμών, μικρών επισκευών θυρών και παραθύρων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ή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μεμονωμένων επισκευών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για λόγους χρήσης και υγιεινής, επισκευής ή αντικατάστασης δαπέδων,</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μικρής έκτασης εσωτερικές επισκευές ή διασκευές που δεν μεταβάλλουν τη φέρουσα κατασκευή του κτιρίου, καθώς και κατασκευές που απαιτούνται για τη μετακίνηση ή την κάθε μορφής εξυπηρέτηση των ατόμων με αναπηρία ή εμποδιζόμενων ατόμων. </a:t>
            </a:r>
          </a:p>
          <a:p>
            <a:pPr>
              <a:buFont typeface="Wingdings" panose="05000000000000000000" pitchFamily="2" charset="2"/>
              <a:buChar char="§"/>
            </a:pP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εξωτερικοί χρωματισμοί ή αντικατάσταση κιγκλιδωμάτων ή επισκευή επιχρισμάτων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ή επισκευή όψεων </a:t>
            </a:r>
            <a:r>
              <a:rPr lang="el-GR" sz="1400" b="1"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χωρίς χρήση ικριωμάτων</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p>
          <a:p>
            <a:pPr>
              <a:buFont typeface="Wingdings" panose="05000000000000000000" pitchFamily="2" charset="2"/>
              <a:buChar char="§"/>
            </a:pP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συντήρηση, επισκευή, διασκευή ή και τμηματική αντικατάσταση εγκαταστάσεων και αγωγών κτιρίων</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αντικατάσταση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εσωτερικών ή εξωτερικών κουφωμάτων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και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υαλοπινάκων στο ίδιο άνοιγμα</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p>
          <a:p>
            <a:pPr>
              <a:buFont typeface="Wingdings" panose="05000000000000000000" pitchFamily="2" charset="2"/>
              <a:buChar char="§"/>
            </a:pP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συντήρηση και επισκευή στεγών ή δωμάτων χωρίς χρήση ικριωμάτων</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t>
            </a:r>
          </a:p>
          <a:p>
            <a:pPr>
              <a:buFont typeface="Wingdings" panose="05000000000000000000" pitchFamily="2" charset="2"/>
              <a:buChar char="§"/>
            </a:pP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μικρές διαμορφώσεις του εδάφους μέχρι συν/πλην 0,80 μ. από το φυσικό έδαφος</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τοποθέτηση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κλιματιστικών και </a:t>
            </a:r>
            <a:r>
              <a:rPr lang="el-GR" sz="1400" u="sng"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επιτοίχιων</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λεβήτων αερίου </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για θέρμανση και παραγωγή ζεστού νερού χρήσης σε υφιστάμενα κτίρια, </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τοποθέτηση </a:t>
            </a:r>
            <a:r>
              <a:rPr lang="el-GR" sz="1400" u="sng"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ηλιακών θερμοσιφώνων</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
            </a:pP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κατασκευή εστιών, φούρνων και τζακιών με τις καπνοδόχους τους σε ακάλυπτους χώρους, κατασκευή πέργκολας με ή χωρίς προσωρινά σκίαστρα επιφανείας έως 50 τ.μ., κατασκευές, όπως σκάλες, κεκλιμένα επίπεδα (ράμπες), αντηρίδες και πεζούλια σε ακαλύπτους χώρους οικοπέδων και γηπέδων, τοποθέτηση προσωρινών σκιάστρων, περσίδων, προστεγασμάτων και τεντών, </a:t>
            </a:r>
            <a:r>
              <a:rPr lang="el-GR" sz="1400" dirty="0" err="1">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φωτοβολταϊκά</a:t>
            </a:r>
            <a:r>
              <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συστήματα πάνω σε κτίρια και για ισχύ συστημάτων έως και 100kW κ.λπ.</a:t>
            </a:r>
          </a:p>
          <a:p>
            <a:pPr>
              <a:buFont typeface="Wingdings" panose="05000000000000000000" pitchFamily="2" charset="2"/>
              <a:buChar char="Ø"/>
            </a:pPr>
            <a:endPar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el-GR"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endParaRPr lang="en-US" sz="14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54818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4152</TotalTime>
  <Words>5660</Words>
  <Application>Microsoft Office PowerPoint</Application>
  <PresentationFormat>Ευρεία οθόνη</PresentationFormat>
  <Paragraphs>176</Paragraphs>
  <Slides>20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20</vt:i4>
      </vt:variant>
    </vt:vector>
  </HeadingPairs>
  <TitlesOfParts>
    <vt:vector size="26" baseType="lpstr">
      <vt:lpstr>Arial</vt:lpstr>
      <vt:lpstr>Calibri</vt:lpstr>
      <vt:lpstr>Tw Cen MT</vt:lpstr>
      <vt:lpstr>Wingdings</vt:lpstr>
      <vt:lpstr>Wingdings 3</vt:lpstr>
      <vt:lpstr>Κύκλωμα</vt:lpstr>
      <vt:lpstr>ΔΙΚΑΙΟ ΠΟΛΕΟΔΟΜΙΑΣ ΧΩΡΟΤΑΞΙΑΣ &amp; ΠΕΡΙΒΑΛΛΟΝΤΟΣ Ι </vt:lpstr>
      <vt:lpstr>Α. ΕΝΝΟΙΑ ΚΑΙ ΣΚΟΠΟΣ ΤΗΣ ΟΙΚΟΔΟΜΙΚΗΣ ΑΔΕΙΑΣ</vt:lpstr>
      <vt:lpstr>Β. ΚΑΤΗΓΟΡΙΕΣ ΑΔΕΙΩΝ ΓΙΑ ΤΗΝ ΕΚΤΕΛΕΣΗ ΟΙΚΟΔOΜΙΚΩΝ ΕΡΓΑΣΙΩΝ  (Ν. 4495/2017)</vt:lpstr>
      <vt:lpstr>Γ. ΟΙΚΟΔΟΜΙΚΗ ΑΔΕΙΑ</vt:lpstr>
      <vt:lpstr>Δ. ΠΡΟΕΓΚΡΙΣΗ ΟΙΚΟΔΟΜΙΚΗΣ ΑΔΕΙΑΣ</vt:lpstr>
      <vt:lpstr>Ε. ΕΓΚΡΙΣΗ ΕΡΓΑΣΙΩΝ ΔΟΜΗΣΗΣ ΜΙΚΡΗΣ ΚΛΙΜΑΚΑΣ</vt:lpstr>
      <vt:lpstr>ΣΤ. ΕΓΚΡΙΣΗ ΕΚΤΕΛΕΣΗΣ ΕΡΓΑΣΙΩΝ  (άρθρο 28 περ. ε και 29 παρ. 4 Ν. 4495/2017)</vt:lpstr>
      <vt:lpstr>Ζ. ΕΓΚΡΙΣΗ ΕΡΓΑΣΙΩΝ ΑΠΟΠΕΡΑΤΩΣΗΣ ΑΥΘΑΙΡΕΤΗΣ ΚΑΤΑΣΚΕΥΗΣ (Άρθρο 28 περ. ε ν. 4495/2017)</vt:lpstr>
      <vt:lpstr> Η. ΕργασΙες για τις οποΙες δεν απαιτεΙται οικοδομικΗ άδεια ή Εγκριση εργασιΩν μικρΗς κλΙμακας </vt:lpstr>
      <vt:lpstr>Θ. ΑΔΕΙΑ ΝΟΜΙΜΟΠΟΙΗΣΗΣ</vt:lpstr>
      <vt:lpstr>Η. ΚΑΤΗΓΟΡΙΕΣ ΤΡΟΠΟΥ ΕΚΔΟΣΗΣ ΟΙΚΟΔΟΜΙΚΩΝ ΑΔΕΙΩΝ</vt:lpstr>
      <vt:lpstr>Θ. Η ΜΕΤΑΒΑΣΗ ΣΤΟ ΚΑΘΕΣΤΩΣ ΤΗΣ «ΑΥΤΟΜΑΤΗΣ»  ΕΚΔΟΣΗΣ ΟΙΚΟΔΟΜΙΚΩΝ ΑΔΕΙΩΝ </vt:lpstr>
      <vt:lpstr>Ι. ΗΛΕΚΤΡΟΝΙΚΕΣ ΥΠΗΡΕΣΙΕΣ ΓΙΑ ΤΗΝ ΕΚΔΟΣΗ ΟΙΚΟΔΟΜΙΚΩΝ ΑΔΕΙΏΝ </vt:lpstr>
      <vt:lpstr>ΙΑ. ΙΣΧΥΣ, ΑΝΑΘΕΩΡΗΣΗ ΚΑΙ ΕΝΗΜΕΡΩΣΗ ΟΙΚΟΔΟΜΙΚΩΝ ΑΔΕΙΩΝ</vt:lpstr>
      <vt:lpstr>ΙΒ. ΑΝΑΘΕΩΡΗΣΗ ΚΑΙ ΕΝΗΜΕΡΩΣΗ ΟΙΚΟΔΟΜΙΚΗΣ ΑΔΕΙΑΣ</vt:lpstr>
      <vt:lpstr>ΙΓ. ΕΛΕΓΧΟΣ ΕΦΑΡΜΟΓΗΣ ΟΙΚΟΔΟΜΙΚΩΝ ΑΔΕΙΩΝ</vt:lpstr>
      <vt:lpstr>ΙΔ. ΕΛΕΓΧΟΣ ΕΦΑΡΜΟΓΗΣ ΟΙΚΟΔΟΜΙΚΩΝ ΑΔΕΙΩΝ</vt:lpstr>
      <vt:lpstr>ΙΕ. ΗΛΕΚΤΡΟΝΙΚΗ ΤΑΥΤΟΤΗΤΑ ΚΤΙΡΙΟΥ Ή ΔΙΗΡΗΜΕΝΗΣ ΙΔΙΟΚΤΗΣΙΑΣ</vt:lpstr>
      <vt:lpstr>ΙΣΤ. ΑΥΘΑΙΡΕΤΕΣ ΚΑΤΑΣΚΕΥΕΣ ΚΑΙ ΑΛΛΑΓΕΣ ΧΡΗΣΗΣ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360</cp:revision>
  <dcterms:created xsi:type="dcterms:W3CDTF">2023-11-01T21:01:17Z</dcterms:created>
  <dcterms:modified xsi:type="dcterms:W3CDTF">2025-05-25T13:20:21Z</dcterms:modified>
</cp:coreProperties>
</file>