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6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B4B93E-7A00-4CFC-BBA7-D0B3AD4AEB16}" v="30" dt="2021-01-09T18:07:17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6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D097D-066F-46EB-8EE6-85D0BE561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120971-AC04-460D-8569-E75F1AEECD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DBA99-FC83-40D6-8610-C4D064B41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8C097-7F88-43AC-A146-A40AE549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0DA34-C7C6-4E5F-8054-EFFA247C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64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4D812-A106-4227-923B-4B47F420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B9BB3B-B7B5-4C97-A8CD-8C47BBA3C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7C526-DD80-4B4C-9362-D957FAC40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69895-CFA5-4333-A840-331631EC8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68B59-2E75-4547-BB3D-E4A9CFD26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7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337CA4-8B84-4FC9-AC5F-28E76078C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813F9-4D26-451C-9042-6B923FA48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0E7D4-5370-4F32-BB68-283BDA6B8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E1CE3-32CA-416D-A5C3-1868FDC54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FA00-E898-44FD-A972-6B70ED49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68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BAFA7-D3AB-4674-B6B9-0D1D9BFF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6EA28-4242-4833-85EA-5D0F5E573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D0EF1-04EF-404E-BB51-560C365AD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6BEC2-A66C-49ED-9FD3-64667CCC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968B5-804D-4FD1-9AC0-31F5C549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25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A1718-89D9-428E-A02C-763612B0C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DC5FF-064E-4A8A-B981-D1FD69F94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B9EA5-3004-4BFC-843A-07BB80C0F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5A8A8-FD38-4779-9AEA-16C6530A7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BA950-86A7-4BEF-B55D-CA3F3D83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73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A469C-3267-42C9-B779-2185B79BF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56DF0-A127-459A-810D-697C48C2B2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E93247-E084-4833-8B73-48440779F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28B1B-E221-4A63-BA89-9DF01B539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AB572-0919-4A9E-9C2E-559A59D7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49EEE8-BF4D-452C-A3ED-46B1872DC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26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177F6-DDE0-49CA-BC67-4FE9CB92C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38578-A9FD-4A42-AA1B-7C22D14AB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6AD63F-F08F-4068-BBE2-E758B18B7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4E6E2-FFA2-4832-8D38-E7F4A03C4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3DAF05-95AC-4371-9B28-A20679340B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9D1A81-24FC-45DE-B0FB-C5FAA812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2189B9-42CE-4FA8-A766-B96490F6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E1F613-F0DC-4BDF-BBB6-3F5D639B5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017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62497-22AB-4867-BBE1-ED270799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6E0AFE-6B39-421D-8D1B-944542F82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926E43-8679-48F0-8297-D95434E9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34A83-D5F9-44C4-AE8D-A477B63B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1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73484A-8ACA-4888-AD22-B2608F672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40E876-4FEE-482D-A64F-597D9F3F1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0C544-530F-4DED-8E8A-1F5763D0E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24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BDF3B-D562-46F4-821B-C414B4835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7B919-F7E9-44A6-B621-ACFD41EDE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EE552-AA6C-4794-90AE-57E3D584B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9EBF52-0380-42CC-B8EE-E28FBDC1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566A4-2AE0-4C1F-AA6C-50B680AE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E95D-CBCB-4E53-B93B-2B0BE97B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337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1FAE2-F23F-4A46-B8FD-80EE6FBD4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09A4B-CD51-4CCB-9490-5659B3C0CF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343CBE-9795-4D4A-9DF6-98584E906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0167A-8FF0-4440-A848-FA46BBA92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B57FE-B8AA-47B9-BF44-53159FC41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62ADC-8E56-4652-BB96-7147E8AFC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46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A1B48A-92C6-4E12-83E5-E57C0C6B7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03CC7-005F-466F-B0F3-CFE9FC38C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CD320-B811-4EA3-B5B1-E014F84E54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0484E-EC94-480F-8817-B7A7A6A7F262}" type="datetimeFigureOut">
              <a:rPr lang="en-GB" smtClean="0"/>
              <a:t>09/01/2021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D5763-7A00-4DA7-B884-BC972551C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2063D-8332-492B-A095-64E081A84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50B0F-19CF-4DAE-8280-6AEE32B499E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6A2D8C-0DDB-4E6C-AD80-FE905578256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867900" y="355600"/>
            <a:ext cx="23241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6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8B140-0F5E-430A-BB96-8B28A334D6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/>
              <a:t>Αλληλούχιση</a:t>
            </a:r>
            <a:r>
              <a:rPr lang="el-GR" dirty="0"/>
              <a:t> επόμενης γενιάς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6CCD1-1D79-44F0-8ABB-479432ABDB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Next </a:t>
            </a:r>
            <a:r>
              <a:rPr lang="en-US" dirty="0"/>
              <a:t>G</a:t>
            </a:r>
            <a:r>
              <a:rPr lang="en-GB" dirty="0" err="1"/>
              <a:t>eneration</a:t>
            </a:r>
            <a:r>
              <a:rPr lang="en-GB" dirty="0"/>
              <a:t> Sequencing </a:t>
            </a:r>
          </a:p>
          <a:p>
            <a:r>
              <a:rPr lang="en-GB" dirty="0"/>
              <a:t>(</a:t>
            </a:r>
            <a:r>
              <a:rPr lang="en-GB" dirty="0" err="1"/>
              <a:t>NextGenSeq</a:t>
            </a:r>
            <a:r>
              <a:rPr lang="en-GB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383F91-A7C1-4F70-BBAE-B6269A601DFD}"/>
              </a:ext>
            </a:extLst>
          </p:cNvPr>
          <p:cNvSpPr txBox="1"/>
          <p:nvPr/>
        </p:nvSpPr>
        <p:spPr>
          <a:xfrm>
            <a:off x="3048000" y="4996973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dirty="0"/>
              <a:t>Δρ. Ηλίας Αναστασόπουλος,</a:t>
            </a:r>
          </a:p>
          <a:p>
            <a:pPr algn="ctr"/>
            <a:r>
              <a:rPr lang="el-GR" dirty="0"/>
              <a:t>Καθηγητής, Πανεπιστήμιο Θεσσαλίας, </a:t>
            </a:r>
          </a:p>
          <a:p>
            <a:pPr algn="ctr"/>
            <a:r>
              <a:rPr lang="el-GR" dirty="0"/>
              <a:t>ΓΑΙΟΠΟΛΙΣ, Τ.Κ. 411 10, Λάρισα, Ελλάδα.</a:t>
            </a:r>
          </a:p>
          <a:p>
            <a:pPr algn="ctr"/>
            <a:endParaRPr lang="el-GR" dirty="0"/>
          </a:p>
          <a:p>
            <a:pPr algn="ctr"/>
            <a:r>
              <a:rPr lang="el-GR" dirty="0" err="1"/>
              <a:t>Τηλ</a:t>
            </a:r>
            <a:r>
              <a:rPr lang="el-GR" dirty="0"/>
              <a:t> 2410 684560  </a:t>
            </a:r>
            <a:r>
              <a:rPr lang="el-GR" dirty="0" err="1"/>
              <a:t>Ηλ.Ταχ</a:t>
            </a:r>
            <a:r>
              <a:rPr lang="el-GR" dirty="0"/>
              <a:t>: anastasop@uth.gr</a:t>
            </a:r>
          </a:p>
        </p:txBody>
      </p:sp>
    </p:spTree>
    <p:extLst>
      <p:ext uri="{BB962C8B-B14F-4D97-AF65-F5344CB8AC3E}">
        <p14:creationId xmlns:p14="http://schemas.microsoft.com/office/powerpoint/2010/main" val="3829925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0">
            <a:extLst>
              <a:ext uri="{FF2B5EF4-FFF2-40B4-BE49-F238E27FC236}">
                <a16:creationId xmlns:a16="http://schemas.microsoft.com/office/drawing/2014/main" id="{BEE73255-8084-4DF9-BB0B-15EAC92E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09B877-7EFE-4106-998A-DF848F3B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38" y="640081"/>
            <a:ext cx="2608655" cy="52577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>
                <a:solidFill>
                  <a:srgbClr val="2C2C2C"/>
                </a:solidFill>
              </a:rPr>
              <a:t>Συσκευές Αλληλούχισης</a:t>
            </a:r>
          </a:p>
        </p:txBody>
      </p:sp>
      <p:sp>
        <p:nvSpPr>
          <p:cNvPr id="27" name="Rounded Rectangle 9">
            <a:extLst>
              <a:ext uri="{FF2B5EF4-FFF2-40B4-BE49-F238E27FC236}">
                <a16:creationId xmlns:a16="http://schemas.microsoft.com/office/drawing/2014/main" id="{67048353-8981-459A-9BC6-9711CE462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9C9647FB-9806-47EA-81D8-43FD62CBA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413"/>
          <a:stretch/>
        </p:blipFill>
        <p:spPr>
          <a:xfrm>
            <a:off x="4062964" y="942538"/>
            <a:ext cx="7163222" cy="4808332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6E5E214-C0C8-469F-89E4-CC555732BB54}"/>
              </a:ext>
            </a:extLst>
          </p:cNvPr>
          <p:cNvSpPr/>
          <p:nvPr/>
        </p:nvSpPr>
        <p:spPr>
          <a:xfrm>
            <a:off x="10251440" y="4500880"/>
            <a:ext cx="1056640" cy="1493520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884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77598F-6C4C-45E6-AAAB-E004B10D9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407" y="743447"/>
            <a:ext cx="3973385" cy="3692028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dirty="0" err="1"/>
              <a:t>Θάλ</a:t>
            </a:r>
            <a:r>
              <a:rPr lang="en-US" sz="5200" dirty="0"/>
              <a:t>αμοι </a:t>
            </a:r>
            <a:r>
              <a:rPr lang="el-GR" sz="5200" dirty="0"/>
              <a:t>ροής</a:t>
            </a:r>
            <a:br>
              <a:rPr lang="en-US" sz="5200" dirty="0"/>
            </a:br>
            <a:r>
              <a:rPr lang="el-GR" sz="5200" dirty="0" err="1"/>
              <a:t>αλληλούχισης</a:t>
            </a:r>
            <a:br>
              <a:rPr lang="el-GR" sz="5200" dirty="0"/>
            </a:br>
            <a:br>
              <a:rPr lang="el-GR" sz="5200" dirty="0"/>
            </a:br>
            <a:r>
              <a:rPr lang="en-US" sz="5200" dirty="0"/>
              <a:t> Sequencing Flow Cells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C18848-4581-47D4-B97F-B514AA91C0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992" r="1" b="11307"/>
          <a:stretch/>
        </p:blipFill>
        <p:spPr>
          <a:xfrm>
            <a:off x="20" y="10"/>
            <a:ext cx="699288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65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8BF-0F4A-4A30-9A95-66AAF4A8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Προσαρμογείς - </a:t>
            </a:r>
            <a:r>
              <a:rPr lang="en-US" dirty="0"/>
              <a:t>Adapters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1FD9C0-7901-47BC-8930-E4092B99B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8475" y="3505994"/>
            <a:ext cx="6115050" cy="9906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2CC001-87FA-4F48-AF7E-E5C8D94E856D}"/>
              </a:ext>
            </a:extLst>
          </p:cNvPr>
          <p:cNvSpPr txBox="1"/>
          <p:nvPr/>
        </p:nvSpPr>
        <p:spPr>
          <a:xfrm>
            <a:off x="8256861" y="4196314"/>
            <a:ext cx="102675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Adapters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EF801D-AC54-41E3-B251-A1B685616F6A}"/>
              </a:ext>
            </a:extLst>
          </p:cNvPr>
          <p:cNvSpPr txBox="1"/>
          <p:nvPr/>
        </p:nvSpPr>
        <p:spPr>
          <a:xfrm>
            <a:off x="3038475" y="4196314"/>
            <a:ext cx="102675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Adapters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C4A479-70E2-47AD-831E-323EA3907CCC}"/>
              </a:ext>
            </a:extLst>
          </p:cNvPr>
          <p:cNvSpPr txBox="1"/>
          <p:nvPr/>
        </p:nvSpPr>
        <p:spPr>
          <a:xfrm>
            <a:off x="5689600" y="3436942"/>
            <a:ext cx="60946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DNA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D2C807-6541-46B3-B2B9-B85ACE567BE2}"/>
              </a:ext>
            </a:extLst>
          </p:cNvPr>
          <p:cNvSpPr txBox="1"/>
          <p:nvPr/>
        </p:nvSpPr>
        <p:spPr>
          <a:xfrm>
            <a:off x="3647440" y="5436914"/>
            <a:ext cx="732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Χρησιμεύουν για την πρόσδεση του </a:t>
            </a:r>
            <a:r>
              <a:rPr lang="en-US" dirty="0"/>
              <a:t>DNA </a:t>
            </a:r>
            <a:r>
              <a:rPr lang="el-GR" dirty="0"/>
              <a:t>στην επιφάνεια του θαλάμου ροής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9564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6DD1D9-2056-4CE6-9871-69DBCA194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Εκκίνηση πολυμερισμού στο θάλαμο ροής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6BEF1F-DAEC-447B-962F-28BA255FC4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0095" y="1011927"/>
            <a:ext cx="5841265" cy="520027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47790AF-995D-4388-8009-7FF3F802FCBA}"/>
              </a:ext>
            </a:extLst>
          </p:cNvPr>
          <p:cNvCxnSpPr/>
          <p:nvPr/>
        </p:nvCxnSpPr>
        <p:spPr>
          <a:xfrm flipH="1">
            <a:off x="6410960" y="3095625"/>
            <a:ext cx="266700" cy="117157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2B17C07-FD71-4F86-97FC-53C82B66E8A0}"/>
              </a:ext>
            </a:extLst>
          </p:cNvPr>
          <p:cNvCxnSpPr/>
          <p:nvPr/>
        </p:nvCxnSpPr>
        <p:spPr>
          <a:xfrm flipH="1">
            <a:off x="6828455" y="3095625"/>
            <a:ext cx="76200" cy="100965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DF72933-8665-4E6D-8D1A-AF593E9202EA}"/>
              </a:ext>
            </a:extLst>
          </p:cNvPr>
          <p:cNvSpPr txBox="1"/>
          <p:nvPr/>
        </p:nvSpPr>
        <p:spPr>
          <a:xfrm>
            <a:off x="6029325" y="2857500"/>
            <a:ext cx="1552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dirty="0"/>
              <a:t>Προσαρμογείς</a:t>
            </a: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9C7FC1-D401-4635-B292-66571540BE55}"/>
              </a:ext>
            </a:extLst>
          </p:cNvPr>
          <p:cNvSpPr txBox="1"/>
          <p:nvPr/>
        </p:nvSpPr>
        <p:spPr>
          <a:xfrm>
            <a:off x="8177825" y="1669018"/>
            <a:ext cx="124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DNA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μήτρα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695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64CE88-3D46-4057-A6D1-94D24251C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112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DF601-F1E5-42C2-AEBA-5D39E05C1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Αναπαραγωγή 1000 αντιγράφων / DNA μόριο</a:t>
            </a: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619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CA9FCD-50C3-41EC-A071-066347079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3" r="-1" b="3062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27E318-50DD-44D9-91FF-78A69B6E0D17}"/>
              </a:ext>
            </a:extLst>
          </p:cNvPr>
          <p:cNvCxnSpPr/>
          <p:nvPr/>
        </p:nvCxnSpPr>
        <p:spPr>
          <a:xfrm flipV="1">
            <a:off x="5923280" y="3429000"/>
            <a:ext cx="762000" cy="431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3EF42AB-203C-4C57-8F8F-82BFB566867F}"/>
              </a:ext>
            </a:extLst>
          </p:cNvPr>
          <p:cNvSpPr txBox="1"/>
          <p:nvPr/>
        </p:nvSpPr>
        <p:spPr>
          <a:xfrm>
            <a:off x="5000625" y="3244334"/>
            <a:ext cx="1555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Θάλαμος ροής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834594A-C503-4D13-90AF-9C3A4E11DD9E}"/>
              </a:ext>
            </a:extLst>
          </p:cNvPr>
          <p:cNvCxnSpPr/>
          <p:nvPr/>
        </p:nvCxnSpPr>
        <p:spPr>
          <a:xfrm flipH="1">
            <a:off x="5923280" y="578134"/>
            <a:ext cx="982345" cy="476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17E175B-D5D4-4CE5-B190-0FAB52AA904D}"/>
              </a:ext>
            </a:extLst>
          </p:cNvPr>
          <p:cNvSpPr txBox="1"/>
          <p:nvPr/>
        </p:nvSpPr>
        <p:spPr>
          <a:xfrm>
            <a:off x="6905625" y="297418"/>
            <a:ext cx="88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Αντλίες</a:t>
            </a:r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1EED15-F209-49FF-BFA6-C8E22CA962F4}"/>
              </a:ext>
            </a:extLst>
          </p:cNvPr>
          <p:cNvSpPr txBox="1"/>
          <p:nvPr/>
        </p:nvSpPr>
        <p:spPr>
          <a:xfrm>
            <a:off x="3276600" y="2913102"/>
            <a:ext cx="2113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Θήκη θαλάμου ροής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61B2B11-5D84-41DF-B771-1D78AF8E955D}"/>
              </a:ext>
            </a:extLst>
          </p:cNvPr>
          <p:cNvCxnSpPr>
            <a:cxnSpLocks/>
          </p:cNvCxnSpPr>
          <p:nvPr/>
        </p:nvCxnSpPr>
        <p:spPr>
          <a:xfrm flipH="1" flipV="1">
            <a:off x="4924425" y="2707270"/>
            <a:ext cx="76200" cy="28993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958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98B3EB-97BE-443E-93A7-CB0FE8AC7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8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228F51-841C-445B-A8EA-063F42256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/>
              <a:t>Άντληση αντιδραστηρίων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8C227F6-D273-43C0-8D26-F91378B0FF4F}"/>
              </a:ext>
            </a:extLst>
          </p:cNvPr>
          <p:cNvSpPr txBox="1"/>
          <p:nvPr/>
        </p:nvSpPr>
        <p:spPr>
          <a:xfrm>
            <a:off x="3885890" y="5271770"/>
            <a:ext cx="1095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Δεξαμενή</a:t>
            </a:r>
            <a:endParaRPr lang="en-GB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EAACDEC-32F1-4949-A474-7D9CBB94B7F1}"/>
              </a:ext>
            </a:extLst>
          </p:cNvPr>
          <p:cNvCxnSpPr/>
          <p:nvPr/>
        </p:nvCxnSpPr>
        <p:spPr>
          <a:xfrm flipV="1">
            <a:off x="4981575" y="4991100"/>
            <a:ext cx="619125" cy="390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78EBA49-33E5-473A-8A46-7AF1374959C7}"/>
              </a:ext>
            </a:extLst>
          </p:cNvPr>
          <p:cNvSpPr txBox="1"/>
          <p:nvPr/>
        </p:nvSpPr>
        <p:spPr>
          <a:xfrm>
            <a:off x="3820959" y="2785070"/>
            <a:ext cx="88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Αντλίες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9E0321F-C51E-43BE-813D-CF6AA0708390}"/>
              </a:ext>
            </a:extLst>
          </p:cNvPr>
          <p:cNvCxnSpPr/>
          <p:nvPr/>
        </p:nvCxnSpPr>
        <p:spPr>
          <a:xfrm flipV="1">
            <a:off x="4703380" y="2785070"/>
            <a:ext cx="449645" cy="171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290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1255B2-A15C-4C2A-845F-5F7ABF07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09" y="502400"/>
            <a:ext cx="3367171" cy="181806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dirty="0"/>
              <a:t>Ο </a:t>
            </a:r>
            <a:r>
              <a:rPr lang="el-GR" sz="2800" dirty="0" err="1"/>
              <a:t>θαλαμος</a:t>
            </a:r>
            <a:r>
              <a:rPr lang="el-GR" sz="2800" dirty="0"/>
              <a:t> ροής με τα </a:t>
            </a:r>
            <a:r>
              <a:rPr lang="en-US" sz="2800" dirty="0"/>
              <a:t>DNA </a:t>
            </a:r>
            <a:r>
              <a:rPr lang="el-GR" sz="2800" dirty="0"/>
              <a:t>αντίγραφα (μονόκλωνα) και τους </a:t>
            </a:r>
            <a:r>
              <a:rPr lang="el-GR" sz="2800" dirty="0" err="1"/>
              <a:t>εκκινητές</a:t>
            </a:r>
            <a:r>
              <a:rPr lang="el-GR" sz="2800" dirty="0"/>
              <a:t> μεταφέρονται για </a:t>
            </a:r>
            <a:r>
              <a:rPr lang="el-GR" sz="2800" dirty="0" err="1"/>
              <a:t>αλληλούχιση</a:t>
            </a:r>
            <a:endParaRPr lang="en-GB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7B66B2-5064-4F61-BC8D-0B354B7CAE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2" r="1" b="1"/>
          <a:stretch/>
        </p:blipFill>
        <p:spPr>
          <a:xfrm>
            <a:off x="5218300" y="239880"/>
            <a:ext cx="6973699" cy="252284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AAC9AC-A881-41BA-91EA-AD4F8FA1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6" r="3405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D7FA2F3-753C-4778-BE52-70A5F6B46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8300" y="3003264"/>
            <a:ext cx="5742432" cy="1102013"/>
          </a:xfrm>
        </p:spPr>
        <p:txBody>
          <a:bodyPr anchor="ctr">
            <a:normAutofit/>
          </a:bodyPr>
          <a:lstStyle/>
          <a:p>
            <a:r>
              <a:rPr lang="el-GR" sz="2000" dirty="0"/>
              <a:t>Η </a:t>
            </a:r>
            <a:r>
              <a:rPr lang="el-GR" sz="2000" dirty="0" err="1"/>
              <a:t>αλληλούχιση</a:t>
            </a:r>
            <a:r>
              <a:rPr lang="el-GR" sz="2000" dirty="0"/>
              <a:t> συνεχίζεται σε μεγαλύτερη συσκευή που διαθέτει μικροσκόπιο και όπου ενσωματώνονται τα φθορίζοντα </a:t>
            </a:r>
            <a:r>
              <a:rPr lang="el-GR" sz="2000" dirty="0" err="1"/>
              <a:t>νουκλεοτίδια</a:t>
            </a:r>
            <a:endParaRPr lang="en-US" sz="2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0EDE2E8-9F11-46EB-854C-390B5ACC03A4}"/>
              </a:ext>
            </a:extLst>
          </p:cNvPr>
          <p:cNvCxnSpPr>
            <a:cxnSpLocks/>
          </p:cNvCxnSpPr>
          <p:nvPr/>
        </p:nvCxnSpPr>
        <p:spPr>
          <a:xfrm flipH="1">
            <a:off x="3956181" y="1279593"/>
            <a:ext cx="3938139" cy="1816032"/>
          </a:xfrm>
          <a:prstGeom prst="straightConnector1">
            <a:avLst/>
          </a:prstGeom>
          <a:ln w="44450">
            <a:prstDash val="lg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Arrow: Up 22">
            <a:extLst>
              <a:ext uri="{FF2B5EF4-FFF2-40B4-BE49-F238E27FC236}">
                <a16:creationId xmlns:a16="http://schemas.microsoft.com/office/drawing/2014/main" id="{ED9644F3-F2C6-4323-8EEF-C938B7B09082}"/>
              </a:ext>
            </a:extLst>
          </p:cNvPr>
          <p:cNvSpPr/>
          <p:nvPr/>
        </p:nvSpPr>
        <p:spPr>
          <a:xfrm>
            <a:off x="11192065" y="3269002"/>
            <a:ext cx="571310" cy="1358560"/>
          </a:xfrm>
          <a:prstGeom prst="up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E5DC6DD-36C6-49B0-A2F5-6011CD7BB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7935" y="4006210"/>
            <a:ext cx="3620664" cy="2410124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CBD3C04-2E65-4334-B538-584888579377}"/>
              </a:ext>
            </a:extLst>
          </p:cNvPr>
          <p:cNvCxnSpPr/>
          <p:nvPr/>
        </p:nvCxnSpPr>
        <p:spPr>
          <a:xfrm>
            <a:off x="4886325" y="2651721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E9B7803-AE39-4DAC-934F-7C000BF0E355}"/>
              </a:ext>
            </a:extLst>
          </p:cNvPr>
          <p:cNvSpPr txBox="1"/>
          <p:nvPr/>
        </p:nvSpPr>
        <p:spPr>
          <a:xfrm>
            <a:off x="5925250" y="6504059"/>
            <a:ext cx="4464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Η ενσωμάτωση είναι </a:t>
            </a:r>
            <a:r>
              <a:rPr lang="el-GR" dirty="0">
                <a:solidFill>
                  <a:srgbClr val="FF0000"/>
                </a:solidFill>
              </a:rPr>
              <a:t>αντιστρεπτή διαδικασία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342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FA78734-7FD0-40EC-A3FA-303420888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" y="2374900"/>
            <a:ext cx="5435600" cy="3606800"/>
          </a:xfrm>
          <a:prstGeom prst="rect">
            <a:avLst/>
          </a:prstGeom>
        </p:spPr>
      </p:pic>
      <p:pic>
        <p:nvPicPr>
          <p:cNvPr id="5" name="Content Placeholder 4" descr="Diagram, shape, polygon&#10;&#10;Description automatically generated">
            <a:extLst>
              <a:ext uri="{FF2B5EF4-FFF2-40B4-BE49-F238E27FC236}">
                <a16:creationId xmlns:a16="http://schemas.microsoft.com/office/drawing/2014/main" id="{6918F0B5-D153-4ECC-8303-8E73D3F46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75658" y="2313633"/>
            <a:ext cx="4292600" cy="36068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1E03ED-36FC-4895-BB96-3A9796FB4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1027156" cy="1325563"/>
          </a:xfrm>
        </p:spPr>
        <p:txBody>
          <a:bodyPr anchor="ctr">
            <a:normAutofit/>
          </a:bodyPr>
          <a:lstStyle/>
          <a:p>
            <a:pPr algn="ctr"/>
            <a:r>
              <a:rPr lang="el-GR" sz="3600" dirty="0"/>
              <a:t>Τα φθορίζοντα μόρια μπορούν να επαναχρησιμοποιηθούν  </a:t>
            </a:r>
            <a:br>
              <a:rPr lang="el-GR" sz="3600" dirty="0"/>
            </a:br>
            <a:r>
              <a:rPr lang="el-GR" sz="3600" b="1" dirty="0"/>
              <a:t>ΜΕΙΩΣΗ ΚΟΣΤΟΥΣ ΑΝΑΛΩΣΙΜΩΝ</a:t>
            </a:r>
            <a:endParaRPr lang="en-GB" sz="3600" b="1" dirty="0"/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5516CEB3-86F0-4792-B3C7-D97265D4BCBB}"/>
              </a:ext>
            </a:extLst>
          </p:cNvPr>
          <p:cNvSpPr/>
          <p:nvPr/>
        </p:nvSpPr>
        <p:spPr>
          <a:xfrm>
            <a:off x="5959366" y="3867807"/>
            <a:ext cx="1124606" cy="31049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937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3" name="Rectangle 47">
            <a:extLst>
              <a:ext uri="{FF2B5EF4-FFF2-40B4-BE49-F238E27FC236}">
                <a16:creationId xmlns:a16="http://schemas.microsoft.com/office/drawing/2014/main" id="{CEF6118E-44FB-4509-B4D9-129052E4C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D67378-3A74-41C0-97B8-DE601FBF9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5" y="1734870"/>
            <a:ext cx="3986155" cy="28065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b="1" dirty="0" err="1"/>
              <a:t>Το</a:t>
            </a:r>
            <a:r>
              <a:rPr lang="en-US" sz="3700" b="1" dirty="0"/>
              <a:t> </a:t>
            </a:r>
            <a:r>
              <a:rPr lang="en-US" sz="3700" b="1" dirty="0" err="1"/>
              <a:t>μικροσκό</a:t>
            </a:r>
            <a:r>
              <a:rPr lang="en-US" sz="3700" b="1" dirty="0"/>
              <a:t>πιο ανιχνεύει το χρώμα των κουκίδων</a:t>
            </a:r>
            <a:r>
              <a:rPr lang="el-GR" sz="3700" b="1" dirty="0"/>
              <a:t> </a:t>
            </a:r>
            <a:br>
              <a:rPr lang="el-GR" sz="3700" b="1" dirty="0"/>
            </a:br>
            <a:r>
              <a:rPr lang="el-GR" sz="3700" b="1" dirty="0"/>
              <a:t>(</a:t>
            </a:r>
            <a:r>
              <a:rPr lang="en-US" sz="3700" b="1" dirty="0"/>
              <a:t>DNA </a:t>
            </a:r>
            <a:r>
              <a:rPr lang="el-GR" sz="3700" b="1" dirty="0"/>
              <a:t>αντίγραφα)</a:t>
            </a:r>
            <a:endParaRPr lang="en-US" sz="37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AAB778-F5FD-43EC-B46C-E762AB8186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43"/>
          <a:stretch/>
        </p:blipFill>
        <p:spPr>
          <a:xfrm>
            <a:off x="5186554" y="163646"/>
            <a:ext cx="6806703" cy="262309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B72012-100D-476C-A8F8-E6D08C190B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1" r="-1" b="-1"/>
          <a:stretch/>
        </p:blipFill>
        <p:spPr>
          <a:xfrm>
            <a:off x="5186554" y="2956875"/>
            <a:ext cx="6806703" cy="335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0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168A4EE-F334-4DBE-B669-86668A2FA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1150" y="2267744"/>
            <a:ext cx="8858250" cy="382905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10AD8A-59C3-42A7-A100-5624AA866377}"/>
              </a:ext>
            </a:extLst>
          </p:cNvPr>
          <p:cNvSpPr txBox="1"/>
          <p:nvPr/>
        </p:nvSpPr>
        <p:spPr>
          <a:xfrm>
            <a:off x="5252720" y="6350000"/>
            <a:ext cx="5013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https://www.youtube.com/watch?v=mI0Fo9kaWqo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ADCA5-BDE0-4DB3-AA9D-F06A446A631B}"/>
              </a:ext>
            </a:extLst>
          </p:cNvPr>
          <p:cNvSpPr txBox="1"/>
          <p:nvPr/>
        </p:nvSpPr>
        <p:spPr>
          <a:xfrm>
            <a:off x="1642629" y="2438400"/>
            <a:ext cx="380313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3600" dirty="0"/>
              <a:t>Προσαρμογή από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976421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9389D3E0-BA02-41D3-B2AC-8FD6AA893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E74B01-4C16-491F-B053-1DD06C6B7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966463" cy="5571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Από </a:t>
            </a:r>
            <a:r>
              <a:rPr lang="en-US" b="1" dirty="0" err="1"/>
              <a:t>τέσσερ</a:t>
            </a:r>
            <a:r>
              <a:rPr lang="en-US" b="1" dirty="0"/>
              <a:t>α</a:t>
            </a:r>
            <a:r>
              <a:rPr lang="en-US" dirty="0"/>
              <a:t> σε </a:t>
            </a:r>
            <a:r>
              <a:rPr lang="en-US" b="1" dirty="0"/>
              <a:t>δύο</a:t>
            </a:r>
            <a:r>
              <a:rPr lang="en-US" dirty="0"/>
              <a:t> φθορίζοντα μόρια </a:t>
            </a:r>
            <a:br>
              <a:rPr lang="en-US" sz="4800" dirty="0"/>
            </a:br>
            <a:br>
              <a:rPr lang="el-GR" sz="4800" dirty="0"/>
            </a:br>
            <a:br>
              <a:rPr lang="el-GR" sz="4800" dirty="0"/>
            </a:br>
            <a:r>
              <a:rPr lang="en-US" sz="4800" dirty="0"/>
              <a:t>ΜΕΙΩΣΗ ΚΟΣΤΟΥΣ ΑΝΑΛΩΣΙΜΩΝ</a:t>
            </a:r>
          </a:p>
        </p:txBody>
      </p:sp>
      <p:pic>
        <p:nvPicPr>
          <p:cNvPr id="5" name="Content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1C1F298-8204-405E-8D68-0CB5B475FC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" b="952"/>
          <a:stretch/>
        </p:blipFill>
        <p:spPr>
          <a:xfrm>
            <a:off x="5176911" y="720190"/>
            <a:ext cx="6833848" cy="558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46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9">
            <a:extLst>
              <a:ext uri="{FF2B5EF4-FFF2-40B4-BE49-F238E27FC236}">
                <a16:creationId xmlns:a16="http://schemas.microsoft.com/office/drawing/2014/main" id="{D35D61A1-8484-4749-8AD0-A3455E075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BD1BE-4713-44D5-8A03-DF075668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 dirty="0" err="1"/>
              <a:t>Αλληλούχιση</a:t>
            </a:r>
            <a:r>
              <a:rPr lang="en-US" sz="4100" dirty="0"/>
              <a:t> </a:t>
            </a:r>
            <a:r>
              <a:rPr lang="en-US" sz="4100" dirty="0" err="1"/>
              <a:t>μόνο</a:t>
            </a:r>
            <a:r>
              <a:rPr lang="en-US" sz="4100" dirty="0"/>
              <a:t> μ</a:t>
            </a:r>
            <a:r>
              <a:rPr lang="el-GR" sz="4100" dirty="0"/>
              <a:t>ε</a:t>
            </a:r>
            <a:r>
              <a:rPr lang="en-US" sz="4100" dirty="0"/>
              <a:t> </a:t>
            </a:r>
            <a:r>
              <a:rPr lang="en-US" sz="4100" b="1" dirty="0" err="1"/>
              <a:t>μι</a:t>
            </a:r>
            <a:r>
              <a:rPr lang="en-US" sz="4100" b="1" dirty="0"/>
              <a:t>α</a:t>
            </a:r>
            <a:r>
              <a:rPr lang="en-US" sz="4100" dirty="0"/>
              <a:t> φθορίζουσα χρωστική </a:t>
            </a:r>
            <a:br>
              <a:rPr lang="en-US" sz="4100" dirty="0"/>
            </a:br>
            <a:r>
              <a:rPr lang="en-US" sz="4100" dirty="0"/>
              <a:t>ΜΕΙΩΣΗ ΚΟΣΤΟΥΣ ΑΝΑΛΩΣΙΜΩΝ</a:t>
            </a: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1447903E-2B66-479D-959B-F2EBB2CC9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28801"/>
            <a:ext cx="10515600" cy="43624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hart, scatter chart&#10;&#10;Description automatically generated">
            <a:extLst>
              <a:ext uri="{FF2B5EF4-FFF2-40B4-BE49-F238E27FC236}">
                <a16:creationId xmlns:a16="http://schemas.microsoft.com/office/drawing/2014/main" id="{63990656-AD01-4D88-8BA1-558F8DF98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82"/>
          <a:stretch/>
        </p:blipFill>
        <p:spPr>
          <a:xfrm>
            <a:off x="1158240" y="2149222"/>
            <a:ext cx="9875520" cy="37216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43066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F66A575-7835-4400-BEDE-89F2EF03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4B5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E88926-EE8D-4514-B5FC-CDBA64E45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29" y="640080"/>
            <a:ext cx="4225290" cy="55788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Αλλα Συστήματα Αλληλούχισης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BEE30F-BA17-48C8-81A9-25E3D00EB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7339" b="1"/>
          <a:stretch/>
        </p:blipFill>
        <p:spPr>
          <a:xfrm>
            <a:off x="6096000" y="955170"/>
            <a:ext cx="5151120" cy="5263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85ACFF-CE89-4F66-A3E0-27DD9CDCD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283960"/>
            <a:ext cx="32004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48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45BE0B-A52A-4086-9106-673F65512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572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D800EF-E524-4C05-AFC7-3FADC92F2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 err="1">
                <a:solidFill>
                  <a:srgbClr val="FFFFFF"/>
                </a:solidFill>
              </a:rPr>
              <a:t>Ανάλογ</a:t>
            </a:r>
            <a:r>
              <a:rPr lang="en-US" sz="5200" dirty="0">
                <a:solidFill>
                  <a:srgbClr val="FFFFFF"/>
                </a:solidFill>
              </a:rPr>
              <a:t>α με το νουκλεοτίδιο που περνά καθε φορά από το συγκεκριμένο </a:t>
            </a:r>
            <a:r>
              <a:rPr lang="en-US" sz="5200" b="1" dirty="0">
                <a:solidFill>
                  <a:srgbClr val="FFFFFF"/>
                </a:solidFill>
              </a:rPr>
              <a:t>πόρο</a:t>
            </a:r>
            <a:r>
              <a:rPr lang="en-US" sz="5200" dirty="0">
                <a:solidFill>
                  <a:srgbClr val="FFFFFF"/>
                </a:solidFill>
              </a:rPr>
              <a:t> παράγεται και διαφορετικής τάσης ρεύμα</a:t>
            </a:r>
          </a:p>
        </p:txBody>
      </p:sp>
    </p:spTree>
    <p:extLst>
      <p:ext uri="{BB962C8B-B14F-4D97-AF65-F5344CB8AC3E}">
        <p14:creationId xmlns:p14="http://schemas.microsoft.com/office/powerpoint/2010/main" val="1492125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21">
            <a:extLst>
              <a:ext uri="{FF2B5EF4-FFF2-40B4-BE49-F238E27FC236}">
                <a16:creationId xmlns:a16="http://schemas.microsoft.com/office/drawing/2014/main" id="{79B4B56F-BCC9-4009-91E2-AE49F626B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077D59-C9E6-491C-AD9F-66D8215AE2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2" r="3" b="3"/>
          <a:stretch/>
        </p:blipFill>
        <p:spPr>
          <a:xfrm>
            <a:off x="6" y="3557522"/>
            <a:ext cx="6000749" cy="3300478"/>
          </a:xfrm>
          <a:custGeom>
            <a:avLst/>
            <a:gdLst/>
            <a:ahLst/>
            <a:cxnLst/>
            <a:rect l="l" t="t" r="r" b="b"/>
            <a:pathLst>
              <a:path w="6000749" h="3300478">
                <a:moveTo>
                  <a:pt x="0" y="0"/>
                </a:moveTo>
                <a:lnTo>
                  <a:pt x="72689" y="17405"/>
                </a:lnTo>
                <a:cubicBezTo>
                  <a:pt x="148479" y="30382"/>
                  <a:pt x="220740" y="46697"/>
                  <a:pt x="296224" y="60096"/>
                </a:cubicBezTo>
                <a:cubicBezTo>
                  <a:pt x="370204" y="73143"/>
                  <a:pt x="437718" y="89378"/>
                  <a:pt x="480347" y="125215"/>
                </a:cubicBezTo>
                <a:cubicBezTo>
                  <a:pt x="499354" y="141006"/>
                  <a:pt x="525380" y="157497"/>
                  <a:pt x="557941" y="163614"/>
                </a:cubicBezTo>
                <a:cubicBezTo>
                  <a:pt x="604343" y="172287"/>
                  <a:pt x="661151" y="169659"/>
                  <a:pt x="711163" y="175552"/>
                </a:cubicBezTo>
                <a:cubicBezTo>
                  <a:pt x="770061" y="182442"/>
                  <a:pt x="837586" y="186026"/>
                  <a:pt x="879547" y="204397"/>
                </a:cubicBezTo>
                <a:cubicBezTo>
                  <a:pt x="916853" y="220789"/>
                  <a:pt x="953852" y="232503"/>
                  <a:pt x="1001114" y="239543"/>
                </a:cubicBezTo>
                <a:cubicBezTo>
                  <a:pt x="1034229" y="244449"/>
                  <a:pt x="1060244" y="258297"/>
                  <a:pt x="1094193" y="261385"/>
                </a:cubicBezTo>
                <a:cubicBezTo>
                  <a:pt x="1138864" y="265585"/>
                  <a:pt x="1183576" y="267514"/>
                  <a:pt x="1223712" y="278215"/>
                </a:cubicBezTo>
                <a:cubicBezTo>
                  <a:pt x="1265353" y="289267"/>
                  <a:pt x="1311848" y="296040"/>
                  <a:pt x="1355116" y="305727"/>
                </a:cubicBezTo>
                <a:cubicBezTo>
                  <a:pt x="1378077" y="310948"/>
                  <a:pt x="1397486" y="319319"/>
                  <a:pt x="1419784" y="325013"/>
                </a:cubicBezTo>
                <a:cubicBezTo>
                  <a:pt x="1460606" y="335426"/>
                  <a:pt x="1502092" y="345368"/>
                  <a:pt x="1543855" y="354703"/>
                </a:cubicBezTo>
                <a:cubicBezTo>
                  <a:pt x="1585613" y="364041"/>
                  <a:pt x="1625936" y="376036"/>
                  <a:pt x="1671044" y="380741"/>
                </a:cubicBezTo>
                <a:cubicBezTo>
                  <a:pt x="1747929" y="388654"/>
                  <a:pt x="1830544" y="388195"/>
                  <a:pt x="1905503" y="397893"/>
                </a:cubicBezTo>
                <a:cubicBezTo>
                  <a:pt x="1981585" y="407807"/>
                  <a:pt x="2054121" y="423516"/>
                  <a:pt x="2122943" y="441264"/>
                </a:cubicBezTo>
                <a:cubicBezTo>
                  <a:pt x="2177383" y="455211"/>
                  <a:pt x="2228579" y="469433"/>
                  <a:pt x="2294750" y="471131"/>
                </a:cubicBezTo>
                <a:cubicBezTo>
                  <a:pt x="2331675" y="472095"/>
                  <a:pt x="2371411" y="480021"/>
                  <a:pt x="2395406" y="492458"/>
                </a:cubicBezTo>
                <a:cubicBezTo>
                  <a:pt x="2447356" y="519599"/>
                  <a:pt x="2511089" y="534865"/>
                  <a:pt x="2582173" y="545492"/>
                </a:cubicBezTo>
                <a:cubicBezTo>
                  <a:pt x="2677107" y="559893"/>
                  <a:pt x="2771049" y="575002"/>
                  <a:pt x="2866260" y="588796"/>
                </a:cubicBezTo>
                <a:cubicBezTo>
                  <a:pt x="2922428" y="597021"/>
                  <a:pt x="2978373" y="606221"/>
                  <a:pt x="3037154" y="609730"/>
                </a:cubicBezTo>
                <a:cubicBezTo>
                  <a:pt x="3157310" y="617134"/>
                  <a:pt x="3279823" y="620612"/>
                  <a:pt x="3400817" y="626198"/>
                </a:cubicBezTo>
                <a:cubicBezTo>
                  <a:pt x="3440399" y="627913"/>
                  <a:pt x="3478286" y="633081"/>
                  <a:pt x="3518453" y="633771"/>
                </a:cubicBezTo>
                <a:cubicBezTo>
                  <a:pt x="3561907" y="634557"/>
                  <a:pt x="3607885" y="630075"/>
                  <a:pt x="3651342" y="630861"/>
                </a:cubicBezTo>
                <a:cubicBezTo>
                  <a:pt x="3723632" y="632064"/>
                  <a:pt x="3794230" y="636720"/>
                  <a:pt x="3866543" y="638109"/>
                </a:cubicBezTo>
                <a:cubicBezTo>
                  <a:pt x="4006046" y="640675"/>
                  <a:pt x="4145773" y="642266"/>
                  <a:pt x="4285471" y="643671"/>
                </a:cubicBezTo>
                <a:cubicBezTo>
                  <a:pt x="4315374" y="643936"/>
                  <a:pt x="4347225" y="639959"/>
                  <a:pt x="4376825" y="640644"/>
                </a:cubicBezTo>
                <a:cubicBezTo>
                  <a:pt x="4455420" y="642648"/>
                  <a:pt x="4533819" y="645811"/>
                  <a:pt x="4611883" y="649214"/>
                </a:cubicBezTo>
                <a:cubicBezTo>
                  <a:pt x="4659172" y="651342"/>
                  <a:pt x="4705681" y="655657"/>
                  <a:pt x="4753273" y="657363"/>
                </a:cubicBezTo>
                <a:cubicBezTo>
                  <a:pt x="4791348" y="658728"/>
                  <a:pt x="4830282" y="658460"/>
                  <a:pt x="4869416" y="657032"/>
                </a:cubicBezTo>
                <a:cubicBezTo>
                  <a:pt x="4903113" y="655812"/>
                  <a:pt x="4937685" y="650501"/>
                  <a:pt x="4971133" y="650072"/>
                </a:cubicBezTo>
                <a:cubicBezTo>
                  <a:pt x="5061656" y="648862"/>
                  <a:pt x="5151315" y="649288"/>
                  <a:pt x="5241228" y="648921"/>
                </a:cubicBezTo>
                <a:cubicBezTo>
                  <a:pt x="5277251" y="648692"/>
                  <a:pt x="5313809" y="647064"/>
                  <a:pt x="5348948" y="648281"/>
                </a:cubicBezTo>
                <a:cubicBezTo>
                  <a:pt x="5442983" y="651292"/>
                  <a:pt x="5535908" y="656726"/>
                  <a:pt x="5630171" y="658761"/>
                </a:cubicBezTo>
                <a:cubicBezTo>
                  <a:pt x="5708354" y="660446"/>
                  <a:pt x="5788179" y="658309"/>
                  <a:pt x="5867227" y="658360"/>
                </a:cubicBezTo>
                <a:cubicBezTo>
                  <a:pt x="5900754" y="658487"/>
                  <a:pt x="5933144" y="660851"/>
                  <a:pt x="5966562" y="660236"/>
                </a:cubicBezTo>
                <a:lnTo>
                  <a:pt x="6000749" y="659419"/>
                </a:lnTo>
                <a:lnTo>
                  <a:pt x="6000749" y="3300478"/>
                </a:lnTo>
                <a:lnTo>
                  <a:pt x="0" y="3300478"/>
                </a:lnTo>
                <a:close/>
              </a:path>
            </a:pathLst>
          </a:cu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7569DE-DFF4-4525-807C-2C88BD83BC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13" r="1" b="2151"/>
          <a:stretch/>
        </p:blipFill>
        <p:spPr>
          <a:xfrm>
            <a:off x="6191245" y="3477464"/>
            <a:ext cx="6000750" cy="3380536"/>
          </a:xfrm>
          <a:custGeom>
            <a:avLst/>
            <a:gdLst/>
            <a:ahLst/>
            <a:cxnLst/>
            <a:rect l="l" t="t" r="r" b="b"/>
            <a:pathLst>
              <a:path w="6000750" h="3380536">
                <a:moveTo>
                  <a:pt x="6000750" y="0"/>
                </a:moveTo>
                <a:lnTo>
                  <a:pt x="6000750" y="3380536"/>
                </a:lnTo>
                <a:lnTo>
                  <a:pt x="0" y="3380536"/>
                </a:lnTo>
                <a:lnTo>
                  <a:pt x="0" y="734920"/>
                </a:lnTo>
                <a:lnTo>
                  <a:pt x="1093" y="734894"/>
                </a:lnTo>
                <a:cubicBezTo>
                  <a:pt x="43982" y="734250"/>
                  <a:pt x="86046" y="738067"/>
                  <a:pt x="129383" y="735472"/>
                </a:cubicBezTo>
                <a:cubicBezTo>
                  <a:pt x="232305" y="729284"/>
                  <a:pt x="335599" y="720589"/>
                  <a:pt x="438999" y="712634"/>
                </a:cubicBezTo>
                <a:cubicBezTo>
                  <a:pt x="545632" y="704405"/>
                  <a:pt x="651967" y="696598"/>
                  <a:pt x="758502" y="687629"/>
                </a:cubicBezTo>
                <a:cubicBezTo>
                  <a:pt x="816777" y="682526"/>
                  <a:pt x="875042" y="674778"/>
                  <a:pt x="933290" y="669489"/>
                </a:cubicBezTo>
                <a:cubicBezTo>
                  <a:pt x="984350" y="664848"/>
                  <a:pt x="1035368" y="662477"/>
                  <a:pt x="1086504" y="658393"/>
                </a:cubicBezTo>
                <a:cubicBezTo>
                  <a:pt x="1130780" y="654718"/>
                  <a:pt x="1175255" y="649883"/>
                  <a:pt x="1219532" y="646211"/>
                </a:cubicBezTo>
                <a:cubicBezTo>
                  <a:pt x="1290460" y="640432"/>
                  <a:pt x="1361111" y="635262"/>
                  <a:pt x="1431709" y="629721"/>
                </a:cubicBezTo>
                <a:cubicBezTo>
                  <a:pt x="1461215" y="627211"/>
                  <a:pt x="1492576" y="627456"/>
                  <a:pt x="1519665" y="620761"/>
                </a:cubicBezTo>
                <a:cubicBezTo>
                  <a:pt x="1587914" y="603847"/>
                  <a:pt x="1656385" y="596155"/>
                  <a:pt x="1725964" y="591136"/>
                </a:cubicBezTo>
                <a:cubicBezTo>
                  <a:pt x="1749760" y="589442"/>
                  <a:pt x="1775052" y="585455"/>
                  <a:pt x="1797448" y="579050"/>
                </a:cubicBezTo>
                <a:cubicBezTo>
                  <a:pt x="1843314" y="566085"/>
                  <a:pt x="1887378" y="550735"/>
                  <a:pt x="1932321" y="536393"/>
                </a:cubicBezTo>
                <a:cubicBezTo>
                  <a:pt x="1937187" y="534756"/>
                  <a:pt x="1943228" y="533703"/>
                  <a:pt x="1948501" y="532386"/>
                </a:cubicBezTo>
                <a:cubicBezTo>
                  <a:pt x="1978396" y="524909"/>
                  <a:pt x="2007929" y="517486"/>
                  <a:pt x="2037878" y="510381"/>
                </a:cubicBezTo>
                <a:cubicBezTo>
                  <a:pt x="2054084" y="506558"/>
                  <a:pt x="2070836" y="503979"/>
                  <a:pt x="2087074" y="500340"/>
                </a:cubicBezTo>
                <a:cubicBezTo>
                  <a:pt x="2149871" y="486094"/>
                  <a:pt x="2221077" y="484809"/>
                  <a:pt x="2272856" y="454575"/>
                </a:cubicBezTo>
                <a:cubicBezTo>
                  <a:pt x="2306493" y="435047"/>
                  <a:pt x="2341593" y="433439"/>
                  <a:pt x="2380102" y="430210"/>
                </a:cubicBezTo>
                <a:cubicBezTo>
                  <a:pt x="2409255" y="427750"/>
                  <a:pt x="2438805" y="422967"/>
                  <a:pt x="2468101" y="418977"/>
                </a:cubicBezTo>
                <a:cubicBezTo>
                  <a:pt x="2519583" y="412197"/>
                  <a:pt x="2571012" y="405050"/>
                  <a:pt x="2622546" y="398641"/>
                </a:cubicBezTo>
                <a:cubicBezTo>
                  <a:pt x="2639021" y="396667"/>
                  <a:pt x="2656456" y="398901"/>
                  <a:pt x="2672416" y="395869"/>
                </a:cubicBezTo>
                <a:cubicBezTo>
                  <a:pt x="2746162" y="381759"/>
                  <a:pt x="2819618" y="365613"/>
                  <a:pt x="2893417" y="351874"/>
                </a:cubicBezTo>
                <a:cubicBezTo>
                  <a:pt x="2935273" y="344015"/>
                  <a:pt x="2978970" y="341367"/>
                  <a:pt x="3020364" y="332819"/>
                </a:cubicBezTo>
                <a:cubicBezTo>
                  <a:pt x="3068129" y="322982"/>
                  <a:pt x="3114165" y="308673"/>
                  <a:pt x="3161340" y="297221"/>
                </a:cubicBezTo>
                <a:cubicBezTo>
                  <a:pt x="3174361" y="294043"/>
                  <a:pt x="3189234" y="293619"/>
                  <a:pt x="3203209" y="292002"/>
                </a:cubicBezTo>
                <a:cubicBezTo>
                  <a:pt x="3218968" y="290132"/>
                  <a:pt x="3234424" y="288682"/>
                  <a:pt x="3250157" y="286626"/>
                </a:cubicBezTo>
                <a:cubicBezTo>
                  <a:pt x="3298044" y="280172"/>
                  <a:pt x="3345797" y="272792"/>
                  <a:pt x="3393816" y="267263"/>
                </a:cubicBezTo>
                <a:cubicBezTo>
                  <a:pt x="3423190" y="263828"/>
                  <a:pt x="3454970" y="267035"/>
                  <a:pt x="3481707" y="260387"/>
                </a:cubicBezTo>
                <a:cubicBezTo>
                  <a:pt x="3536267" y="247128"/>
                  <a:pt x="3593313" y="251261"/>
                  <a:pt x="3647214" y="233375"/>
                </a:cubicBezTo>
                <a:cubicBezTo>
                  <a:pt x="3663930" y="227969"/>
                  <a:pt x="3688543" y="232010"/>
                  <a:pt x="3709301" y="229426"/>
                </a:cubicBezTo>
                <a:cubicBezTo>
                  <a:pt x="3761192" y="222966"/>
                  <a:pt x="3812924" y="215397"/>
                  <a:pt x="3864656" y="207827"/>
                </a:cubicBezTo>
                <a:cubicBezTo>
                  <a:pt x="3911037" y="201021"/>
                  <a:pt x="3959597" y="196736"/>
                  <a:pt x="4003477" y="185188"/>
                </a:cubicBezTo>
                <a:cubicBezTo>
                  <a:pt x="4049448" y="172966"/>
                  <a:pt x="4091674" y="167696"/>
                  <a:pt x="4137906" y="167519"/>
                </a:cubicBezTo>
                <a:cubicBezTo>
                  <a:pt x="4169570" y="167345"/>
                  <a:pt x="4202490" y="163215"/>
                  <a:pt x="4234799" y="159925"/>
                </a:cubicBezTo>
                <a:cubicBezTo>
                  <a:pt x="4269635" y="156466"/>
                  <a:pt x="4307277" y="147130"/>
                  <a:pt x="4339561" y="148755"/>
                </a:cubicBezTo>
                <a:cubicBezTo>
                  <a:pt x="4435674" y="153547"/>
                  <a:pt x="4532250" y="143733"/>
                  <a:pt x="4630056" y="129778"/>
                </a:cubicBezTo>
                <a:cubicBezTo>
                  <a:pt x="4647906" y="127231"/>
                  <a:pt x="4665742" y="122044"/>
                  <a:pt x="4682476" y="116824"/>
                </a:cubicBezTo>
                <a:cubicBezTo>
                  <a:pt x="4780053" y="85907"/>
                  <a:pt x="4880569" y="73077"/>
                  <a:pt x="4983755" y="68740"/>
                </a:cubicBezTo>
                <a:cubicBezTo>
                  <a:pt x="5005134" y="67956"/>
                  <a:pt x="5028744" y="64966"/>
                  <a:pt x="5049489" y="59740"/>
                </a:cubicBezTo>
                <a:cubicBezTo>
                  <a:pt x="5107823" y="44808"/>
                  <a:pt x="5163760" y="25875"/>
                  <a:pt x="5222715" y="12743"/>
                </a:cubicBezTo>
                <a:cubicBezTo>
                  <a:pt x="5320150" y="-8899"/>
                  <a:pt x="5409108" y="4464"/>
                  <a:pt x="5499654" y="8541"/>
                </a:cubicBezTo>
                <a:cubicBezTo>
                  <a:pt x="5585786" y="12301"/>
                  <a:pt x="5662247" y="37645"/>
                  <a:pt x="5760350" y="15528"/>
                </a:cubicBezTo>
                <a:cubicBezTo>
                  <a:pt x="5770235" y="13363"/>
                  <a:pt x="5782015" y="16781"/>
                  <a:pt x="5793267" y="16498"/>
                </a:cubicBezTo>
                <a:cubicBezTo>
                  <a:pt x="5824109" y="15685"/>
                  <a:pt x="5855057" y="15611"/>
                  <a:pt x="5885995" y="12898"/>
                </a:cubicBezTo>
                <a:cubicBezTo>
                  <a:pt x="5923792" y="9771"/>
                  <a:pt x="5961883" y="3581"/>
                  <a:pt x="5999626" y="83"/>
                </a:cubicBezTo>
                <a:close/>
              </a:path>
            </a:pathLst>
          </a:custGeom>
        </p:spPr>
      </p:pic>
      <p:grpSp>
        <p:nvGrpSpPr>
          <p:cNvPr id="63" name="Group 23">
            <a:extLst>
              <a:ext uri="{FF2B5EF4-FFF2-40B4-BE49-F238E27FC236}">
                <a16:creationId xmlns:a16="http://schemas.microsoft.com/office/drawing/2014/main" id="{770B9411-A26D-4F61-AA38-0B77CFF58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14035"/>
            <a:ext cx="12192000" cy="1203824"/>
            <a:chOff x="0" y="3014035"/>
            <a:chExt cx="12192000" cy="1203824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0B2A89E-A97A-4FA1-9512-8C6F1C60FE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014035"/>
              <a:ext cx="12192000" cy="1203824"/>
            </a:xfrm>
            <a:custGeom>
              <a:avLst/>
              <a:gdLst>
                <a:gd name="connsiteX0" fmla="*/ 12192000 w 12192000"/>
                <a:gd name="connsiteY0" fmla="*/ 0 h 1203824"/>
                <a:gd name="connsiteX1" fmla="*/ 12192000 w 12192000"/>
                <a:gd name="connsiteY1" fmla="*/ 463429 h 1203824"/>
                <a:gd name="connsiteX2" fmla="*/ 12190876 w 12192000"/>
                <a:gd name="connsiteY2" fmla="*/ 463512 h 1203824"/>
                <a:gd name="connsiteX3" fmla="*/ 12077245 w 12192000"/>
                <a:gd name="connsiteY3" fmla="*/ 476327 h 1203824"/>
                <a:gd name="connsiteX4" fmla="*/ 11984517 w 12192000"/>
                <a:gd name="connsiteY4" fmla="*/ 479927 h 1203824"/>
                <a:gd name="connsiteX5" fmla="*/ 11951600 w 12192000"/>
                <a:gd name="connsiteY5" fmla="*/ 478957 h 1203824"/>
                <a:gd name="connsiteX6" fmla="*/ 11690904 w 12192000"/>
                <a:gd name="connsiteY6" fmla="*/ 471970 h 1203824"/>
                <a:gd name="connsiteX7" fmla="*/ 11413965 w 12192000"/>
                <a:gd name="connsiteY7" fmla="*/ 476172 h 1203824"/>
                <a:gd name="connsiteX8" fmla="*/ 11240739 w 12192000"/>
                <a:gd name="connsiteY8" fmla="*/ 523169 h 1203824"/>
                <a:gd name="connsiteX9" fmla="*/ 11175005 w 12192000"/>
                <a:gd name="connsiteY9" fmla="*/ 532169 h 1203824"/>
                <a:gd name="connsiteX10" fmla="*/ 10873726 w 12192000"/>
                <a:gd name="connsiteY10" fmla="*/ 580253 h 1203824"/>
                <a:gd name="connsiteX11" fmla="*/ 10821306 w 12192000"/>
                <a:gd name="connsiteY11" fmla="*/ 593207 h 1203824"/>
                <a:gd name="connsiteX12" fmla="*/ 10530811 w 12192000"/>
                <a:gd name="connsiteY12" fmla="*/ 612184 h 1203824"/>
                <a:gd name="connsiteX13" fmla="*/ 10426049 w 12192000"/>
                <a:gd name="connsiteY13" fmla="*/ 623354 h 1203824"/>
                <a:gd name="connsiteX14" fmla="*/ 10329156 w 12192000"/>
                <a:gd name="connsiteY14" fmla="*/ 630948 h 1203824"/>
                <a:gd name="connsiteX15" fmla="*/ 10194727 w 12192000"/>
                <a:gd name="connsiteY15" fmla="*/ 648617 h 1203824"/>
                <a:gd name="connsiteX16" fmla="*/ 10055906 w 12192000"/>
                <a:gd name="connsiteY16" fmla="*/ 671256 h 1203824"/>
                <a:gd name="connsiteX17" fmla="*/ 9900551 w 12192000"/>
                <a:gd name="connsiteY17" fmla="*/ 692855 h 1203824"/>
                <a:gd name="connsiteX18" fmla="*/ 9838464 w 12192000"/>
                <a:gd name="connsiteY18" fmla="*/ 696804 h 1203824"/>
                <a:gd name="connsiteX19" fmla="*/ 9672957 w 12192000"/>
                <a:gd name="connsiteY19" fmla="*/ 723816 h 1203824"/>
                <a:gd name="connsiteX20" fmla="*/ 9585066 w 12192000"/>
                <a:gd name="connsiteY20" fmla="*/ 730692 h 1203824"/>
                <a:gd name="connsiteX21" fmla="*/ 9441407 w 12192000"/>
                <a:gd name="connsiteY21" fmla="*/ 750055 h 1203824"/>
                <a:gd name="connsiteX22" fmla="*/ 9394459 w 12192000"/>
                <a:gd name="connsiteY22" fmla="*/ 755431 h 1203824"/>
                <a:gd name="connsiteX23" fmla="*/ 9352590 w 12192000"/>
                <a:gd name="connsiteY23" fmla="*/ 760650 h 1203824"/>
                <a:gd name="connsiteX24" fmla="*/ 9211614 w 12192000"/>
                <a:gd name="connsiteY24" fmla="*/ 796248 h 1203824"/>
                <a:gd name="connsiteX25" fmla="*/ 9084667 w 12192000"/>
                <a:gd name="connsiteY25" fmla="*/ 815303 h 1203824"/>
                <a:gd name="connsiteX26" fmla="*/ 8863666 w 12192000"/>
                <a:gd name="connsiteY26" fmla="*/ 859298 h 1203824"/>
                <a:gd name="connsiteX27" fmla="*/ 8813796 w 12192000"/>
                <a:gd name="connsiteY27" fmla="*/ 862070 h 1203824"/>
                <a:gd name="connsiteX28" fmla="*/ 8659351 w 12192000"/>
                <a:gd name="connsiteY28" fmla="*/ 882406 h 1203824"/>
                <a:gd name="connsiteX29" fmla="*/ 8571352 w 12192000"/>
                <a:gd name="connsiteY29" fmla="*/ 893639 h 1203824"/>
                <a:gd name="connsiteX30" fmla="*/ 8464106 w 12192000"/>
                <a:gd name="connsiteY30" fmla="*/ 918004 h 1203824"/>
                <a:gd name="connsiteX31" fmla="*/ 8278324 w 12192000"/>
                <a:gd name="connsiteY31" fmla="*/ 963769 h 1203824"/>
                <a:gd name="connsiteX32" fmla="*/ 8229128 w 12192000"/>
                <a:gd name="connsiteY32" fmla="*/ 973810 h 1203824"/>
                <a:gd name="connsiteX33" fmla="*/ 8139751 w 12192000"/>
                <a:gd name="connsiteY33" fmla="*/ 995815 h 1203824"/>
                <a:gd name="connsiteX34" fmla="*/ 8123571 w 12192000"/>
                <a:gd name="connsiteY34" fmla="*/ 999822 h 1203824"/>
                <a:gd name="connsiteX35" fmla="*/ 7988699 w 12192000"/>
                <a:gd name="connsiteY35" fmla="*/ 1042479 h 1203824"/>
                <a:gd name="connsiteX36" fmla="*/ 7917214 w 12192000"/>
                <a:gd name="connsiteY36" fmla="*/ 1054565 h 1203824"/>
                <a:gd name="connsiteX37" fmla="*/ 7710915 w 12192000"/>
                <a:gd name="connsiteY37" fmla="*/ 1084190 h 1203824"/>
                <a:gd name="connsiteX38" fmla="*/ 7622959 w 12192000"/>
                <a:gd name="connsiteY38" fmla="*/ 1093150 h 1203824"/>
                <a:gd name="connsiteX39" fmla="*/ 7410782 w 12192000"/>
                <a:gd name="connsiteY39" fmla="*/ 1109640 h 1203824"/>
                <a:gd name="connsiteX40" fmla="*/ 7277754 w 12192000"/>
                <a:gd name="connsiteY40" fmla="*/ 1121822 h 1203824"/>
                <a:gd name="connsiteX41" fmla="*/ 7124540 w 12192000"/>
                <a:gd name="connsiteY41" fmla="*/ 1132918 h 1203824"/>
                <a:gd name="connsiteX42" fmla="*/ 6949752 w 12192000"/>
                <a:gd name="connsiteY42" fmla="*/ 1151058 h 1203824"/>
                <a:gd name="connsiteX43" fmla="*/ 6630249 w 12192000"/>
                <a:gd name="connsiteY43" fmla="*/ 1176063 h 1203824"/>
                <a:gd name="connsiteX44" fmla="*/ 6320634 w 12192000"/>
                <a:gd name="connsiteY44" fmla="*/ 1198901 h 1203824"/>
                <a:gd name="connsiteX45" fmla="*/ 6192343 w 12192000"/>
                <a:gd name="connsiteY45" fmla="*/ 1198323 h 1203824"/>
                <a:gd name="connsiteX46" fmla="*/ 5966562 w 12192000"/>
                <a:gd name="connsiteY46" fmla="*/ 1203723 h 1203824"/>
                <a:gd name="connsiteX47" fmla="*/ 5867227 w 12192000"/>
                <a:gd name="connsiteY47" fmla="*/ 1201847 h 1203824"/>
                <a:gd name="connsiteX48" fmla="*/ 5630172 w 12192000"/>
                <a:gd name="connsiteY48" fmla="*/ 1202248 h 1203824"/>
                <a:gd name="connsiteX49" fmla="*/ 5348949 w 12192000"/>
                <a:gd name="connsiteY49" fmla="*/ 1191768 h 1203824"/>
                <a:gd name="connsiteX50" fmla="*/ 5241228 w 12192000"/>
                <a:gd name="connsiteY50" fmla="*/ 1192408 h 1203824"/>
                <a:gd name="connsiteX51" fmla="*/ 4971133 w 12192000"/>
                <a:gd name="connsiteY51" fmla="*/ 1193559 h 1203824"/>
                <a:gd name="connsiteX52" fmla="*/ 4869416 w 12192000"/>
                <a:gd name="connsiteY52" fmla="*/ 1200519 h 1203824"/>
                <a:gd name="connsiteX53" fmla="*/ 4753274 w 12192000"/>
                <a:gd name="connsiteY53" fmla="*/ 1200850 h 1203824"/>
                <a:gd name="connsiteX54" fmla="*/ 4611883 w 12192000"/>
                <a:gd name="connsiteY54" fmla="*/ 1192701 h 1203824"/>
                <a:gd name="connsiteX55" fmla="*/ 4376825 w 12192000"/>
                <a:gd name="connsiteY55" fmla="*/ 1184131 h 1203824"/>
                <a:gd name="connsiteX56" fmla="*/ 4285471 w 12192000"/>
                <a:gd name="connsiteY56" fmla="*/ 1187158 h 1203824"/>
                <a:gd name="connsiteX57" fmla="*/ 3866543 w 12192000"/>
                <a:gd name="connsiteY57" fmla="*/ 1181596 h 1203824"/>
                <a:gd name="connsiteX58" fmla="*/ 3651342 w 12192000"/>
                <a:gd name="connsiteY58" fmla="*/ 1174348 h 1203824"/>
                <a:gd name="connsiteX59" fmla="*/ 3518453 w 12192000"/>
                <a:gd name="connsiteY59" fmla="*/ 1177258 h 1203824"/>
                <a:gd name="connsiteX60" fmla="*/ 3400818 w 12192000"/>
                <a:gd name="connsiteY60" fmla="*/ 1169685 h 1203824"/>
                <a:gd name="connsiteX61" fmla="*/ 3037154 w 12192000"/>
                <a:gd name="connsiteY61" fmla="*/ 1153217 h 1203824"/>
                <a:gd name="connsiteX62" fmla="*/ 2866260 w 12192000"/>
                <a:gd name="connsiteY62" fmla="*/ 1132283 h 1203824"/>
                <a:gd name="connsiteX63" fmla="*/ 2582173 w 12192000"/>
                <a:gd name="connsiteY63" fmla="*/ 1088979 h 1203824"/>
                <a:gd name="connsiteX64" fmla="*/ 2395406 w 12192000"/>
                <a:gd name="connsiteY64" fmla="*/ 1035945 h 1203824"/>
                <a:gd name="connsiteX65" fmla="*/ 2294751 w 12192000"/>
                <a:gd name="connsiteY65" fmla="*/ 1014618 h 1203824"/>
                <a:gd name="connsiteX66" fmla="*/ 2122944 w 12192000"/>
                <a:gd name="connsiteY66" fmla="*/ 984751 h 1203824"/>
                <a:gd name="connsiteX67" fmla="*/ 1905504 w 12192000"/>
                <a:gd name="connsiteY67" fmla="*/ 941380 h 1203824"/>
                <a:gd name="connsiteX68" fmla="*/ 1671045 w 12192000"/>
                <a:gd name="connsiteY68" fmla="*/ 924228 h 1203824"/>
                <a:gd name="connsiteX69" fmla="*/ 1543856 w 12192000"/>
                <a:gd name="connsiteY69" fmla="*/ 898190 h 1203824"/>
                <a:gd name="connsiteX70" fmla="*/ 1419784 w 12192000"/>
                <a:gd name="connsiteY70" fmla="*/ 868500 h 1203824"/>
                <a:gd name="connsiteX71" fmla="*/ 1355116 w 12192000"/>
                <a:gd name="connsiteY71" fmla="*/ 849214 h 1203824"/>
                <a:gd name="connsiteX72" fmla="*/ 1223713 w 12192000"/>
                <a:gd name="connsiteY72" fmla="*/ 821702 h 1203824"/>
                <a:gd name="connsiteX73" fmla="*/ 1094193 w 12192000"/>
                <a:gd name="connsiteY73" fmla="*/ 804872 h 1203824"/>
                <a:gd name="connsiteX74" fmla="*/ 1001115 w 12192000"/>
                <a:gd name="connsiteY74" fmla="*/ 783030 h 1203824"/>
                <a:gd name="connsiteX75" fmla="*/ 879548 w 12192000"/>
                <a:gd name="connsiteY75" fmla="*/ 747884 h 1203824"/>
                <a:gd name="connsiteX76" fmla="*/ 711163 w 12192000"/>
                <a:gd name="connsiteY76" fmla="*/ 719039 h 1203824"/>
                <a:gd name="connsiteX77" fmla="*/ 557941 w 12192000"/>
                <a:gd name="connsiteY77" fmla="*/ 707101 h 1203824"/>
                <a:gd name="connsiteX78" fmla="*/ 480347 w 12192000"/>
                <a:gd name="connsiteY78" fmla="*/ 668702 h 1203824"/>
                <a:gd name="connsiteX79" fmla="*/ 296224 w 12192000"/>
                <a:gd name="connsiteY79" fmla="*/ 603583 h 1203824"/>
                <a:gd name="connsiteX80" fmla="*/ 72689 w 12192000"/>
                <a:gd name="connsiteY80" fmla="*/ 560892 h 1203824"/>
                <a:gd name="connsiteX81" fmla="*/ 0 w 12192000"/>
                <a:gd name="connsiteY81" fmla="*/ 543486 h 1203824"/>
                <a:gd name="connsiteX82" fmla="*/ 0 w 12192000"/>
                <a:gd name="connsiteY82" fmla="*/ 384357 h 1203824"/>
                <a:gd name="connsiteX83" fmla="*/ 51784 w 12192000"/>
                <a:gd name="connsiteY83" fmla="*/ 393937 h 1203824"/>
                <a:gd name="connsiteX84" fmla="*/ 205561 w 12192000"/>
                <a:gd name="connsiteY84" fmla="*/ 414859 h 1203824"/>
                <a:gd name="connsiteX85" fmla="*/ 354391 w 12192000"/>
                <a:gd name="connsiteY85" fmla="*/ 426667 h 1203824"/>
                <a:gd name="connsiteX86" fmla="*/ 448281 w 12192000"/>
                <a:gd name="connsiteY86" fmla="*/ 436308 h 1203824"/>
                <a:gd name="connsiteX87" fmla="*/ 611518 w 12192000"/>
                <a:gd name="connsiteY87" fmla="*/ 434166 h 1203824"/>
                <a:gd name="connsiteX88" fmla="*/ 746076 w 12192000"/>
                <a:gd name="connsiteY88" fmla="*/ 422520 h 1203824"/>
                <a:gd name="connsiteX89" fmla="*/ 902724 w 12192000"/>
                <a:gd name="connsiteY89" fmla="*/ 409989 h 1203824"/>
                <a:gd name="connsiteX90" fmla="*/ 1113854 w 12192000"/>
                <a:gd name="connsiteY90" fmla="*/ 414230 h 1203824"/>
                <a:gd name="connsiteX91" fmla="*/ 1333449 w 12192000"/>
                <a:gd name="connsiteY91" fmla="*/ 459938 h 1203824"/>
                <a:gd name="connsiteX92" fmla="*/ 1408608 w 12192000"/>
                <a:gd name="connsiteY92" fmla="*/ 458278 h 1203824"/>
                <a:gd name="connsiteX93" fmla="*/ 1630191 w 12192000"/>
                <a:gd name="connsiteY93" fmla="*/ 403061 h 1203824"/>
                <a:gd name="connsiteX94" fmla="*/ 1956289 w 12192000"/>
                <a:gd name="connsiteY94" fmla="*/ 332366 h 1203824"/>
                <a:gd name="connsiteX95" fmla="*/ 2042814 w 12192000"/>
                <a:gd name="connsiteY95" fmla="*/ 344002 h 1203824"/>
                <a:gd name="connsiteX96" fmla="*/ 2183420 w 12192000"/>
                <a:gd name="connsiteY96" fmla="*/ 369635 h 1203824"/>
                <a:gd name="connsiteX97" fmla="*/ 2269566 w 12192000"/>
                <a:gd name="connsiteY97" fmla="*/ 439859 h 1203824"/>
                <a:gd name="connsiteX98" fmla="*/ 2331129 w 12192000"/>
                <a:gd name="connsiteY98" fmla="*/ 524163 h 1203824"/>
                <a:gd name="connsiteX99" fmla="*/ 2385112 w 12192000"/>
                <a:gd name="connsiteY99" fmla="*/ 555357 h 1203824"/>
                <a:gd name="connsiteX100" fmla="*/ 2444033 w 12192000"/>
                <a:gd name="connsiteY100" fmla="*/ 572629 h 1203824"/>
                <a:gd name="connsiteX101" fmla="*/ 2525979 w 12192000"/>
                <a:gd name="connsiteY101" fmla="*/ 603233 h 1203824"/>
                <a:gd name="connsiteX102" fmla="*/ 2603911 w 12192000"/>
                <a:gd name="connsiteY102" fmla="*/ 684825 h 1203824"/>
                <a:gd name="connsiteX103" fmla="*/ 2678828 w 12192000"/>
                <a:gd name="connsiteY103" fmla="*/ 706990 h 1203824"/>
                <a:gd name="connsiteX104" fmla="*/ 2738094 w 12192000"/>
                <a:gd name="connsiteY104" fmla="*/ 711376 h 1203824"/>
                <a:gd name="connsiteX105" fmla="*/ 2983806 w 12192000"/>
                <a:gd name="connsiteY105" fmla="*/ 728243 h 1203824"/>
                <a:gd name="connsiteX106" fmla="*/ 3013997 w 12192000"/>
                <a:gd name="connsiteY106" fmla="*/ 725446 h 1203824"/>
                <a:gd name="connsiteX107" fmla="*/ 3364419 w 12192000"/>
                <a:gd name="connsiteY107" fmla="*/ 720577 h 1203824"/>
                <a:gd name="connsiteX108" fmla="*/ 3460521 w 12192000"/>
                <a:gd name="connsiteY108" fmla="*/ 717628 h 1203824"/>
                <a:gd name="connsiteX109" fmla="*/ 3710982 w 12192000"/>
                <a:gd name="connsiteY109" fmla="*/ 714182 h 1203824"/>
                <a:gd name="connsiteX110" fmla="*/ 3850961 w 12192000"/>
                <a:gd name="connsiteY110" fmla="*/ 778802 h 1203824"/>
                <a:gd name="connsiteX111" fmla="*/ 3946286 w 12192000"/>
                <a:gd name="connsiteY111" fmla="*/ 816372 h 1203824"/>
                <a:gd name="connsiteX112" fmla="*/ 4065132 w 12192000"/>
                <a:gd name="connsiteY112" fmla="*/ 832459 h 1203824"/>
                <a:gd name="connsiteX113" fmla="*/ 4132173 w 12192000"/>
                <a:gd name="connsiteY113" fmla="*/ 835167 h 1203824"/>
                <a:gd name="connsiteX114" fmla="*/ 4305858 w 12192000"/>
                <a:gd name="connsiteY114" fmla="*/ 804156 h 1203824"/>
                <a:gd name="connsiteX115" fmla="*/ 4382131 w 12192000"/>
                <a:gd name="connsiteY115" fmla="*/ 769481 h 1203824"/>
                <a:gd name="connsiteX116" fmla="*/ 4453289 w 12192000"/>
                <a:gd name="connsiteY116" fmla="*/ 752531 h 1203824"/>
                <a:gd name="connsiteX117" fmla="*/ 4657971 w 12192000"/>
                <a:gd name="connsiteY117" fmla="*/ 795835 h 1203824"/>
                <a:gd name="connsiteX118" fmla="*/ 4682399 w 12192000"/>
                <a:gd name="connsiteY118" fmla="*/ 813876 h 1203824"/>
                <a:gd name="connsiteX119" fmla="*/ 4771814 w 12192000"/>
                <a:gd name="connsiteY119" fmla="*/ 907046 h 1203824"/>
                <a:gd name="connsiteX120" fmla="*/ 4827520 w 12192000"/>
                <a:gd name="connsiteY120" fmla="*/ 929876 h 1203824"/>
                <a:gd name="connsiteX121" fmla="*/ 4849942 w 12192000"/>
                <a:gd name="connsiteY121" fmla="*/ 933851 h 1203824"/>
                <a:gd name="connsiteX122" fmla="*/ 5009626 w 12192000"/>
                <a:gd name="connsiteY122" fmla="*/ 957896 h 1203824"/>
                <a:gd name="connsiteX123" fmla="*/ 5158711 w 12192000"/>
                <a:gd name="connsiteY123" fmla="*/ 963814 h 1203824"/>
                <a:gd name="connsiteX124" fmla="*/ 5376427 w 12192000"/>
                <a:gd name="connsiteY124" fmla="*/ 963151 h 1203824"/>
                <a:gd name="connsiteX125" fmla="*/ 5475787 w 12192000"/>
                <a:gd name="connsiteY125" fmla="*/ 980508 h 1203824"/>
                <a:gd name="connsiteX126" fmla="*/ 5653401 w 12192000"/>
                <a:gd name="connsiteY126" fmla="*/ 987268 h 1203824"/>
                <a:gd name="connsiteX127" fmla="*/ 5726340 w 12192000"/>
                <a:gd name="connsiteY127" fmla="*/ 985357 h 1203824"/>
                <a:gd name="connsiteX128" fmla="*/ 5790563 w 12192000"/>
                <a:gd name="connsiteY128" fmla="*/ 991300 h 1203824"/>
                <a:gd name="connsiteX129" fmla="*/ 5860260 w 12192000"/>
                <a:gd name="connsiteY129" fmla="*/ 1004958 h 1203824"/>
                <a:gd name="connsiteX130" fmla="*/ 6042101 w 12192000"/>
                <a:gd name="connsiteY130" fmla="*/ 1036226 h 1203824"/>
                <a:gd name="connsiteX131" fmla="*/ 6301998 w 12192000"/>
                <a:gd name="connsiteY131" fmla="*/ 989138 h 1203824"/>
                <a:gd name="connsiteX132" fmla="*/ 6452025 w 12192000"/>
                <a:gd name="connsiteY132" fmla="*/ 968489 h 1203824"/>
                <a:gd name="connsiteX133" fmla="*/ 6589205 w 12192000"/>
                <a:gd name="connsiteY133" fmla="*/ 939474 h 1203824"/>
                <a:gd name="connsiteX134" fmla="*/ 6631069 w 12192000"/>
                <a:gd name="connsiteY134" fmla="*/ 911222 h 1203824"/>
                <a:gd name="connsiteX135" fmla="*/ 6828274 w 12192000"/>
                <a:gd name="connsiteY135" fmla="*/ 942941 h 1203824"/>
                <a:gd name="connsiteX136" fmla="*/ 6900803 w 12192000"/>
                <a:gd name="connsiteY136" fmla="*/ 984140 h 1203824"/>
                <a:gd name="connsiteX137" fmla="*/ 7034668 w 12192000"/>
                <a:gd name="connsiteY137" fmla="*/ 1018665 h 1203824"/>
                <a:gd name="connsiteX138" fmla="*/ 7281067 w 12192000"/>
                <a:gd name="connsiteY138" fmla="*/ 966327 h 1203824"/>
                <a:gd name="connsiteX139" fmla="*/ 7412780 w 12192000"/>
                <a:gd name="connsiteY139" fmla="*/ 909206 h 1203824"/>
                <a:gd name="connsiteX140" fmla="*/ 7500327 w 12192000"/>
                <a:gd name="connsiteY140" fmla="*/ 894826 h 1203824"/>
                <a:gd name="connsiteX141" fmla="*/ 7662324 w 12192000"/>
                <a:gd name="connsiteY141" fmla="*/ 927415 h 1203824"/>
                <a:gd name="connsiteX142" fmla="*/ 7725334 w 12192000"/>
                <a:gd name="connsiteY142" fmla="*/ 924844 h 1203824"/>
                <a:gd name="connsiteX143" fmla="*/ 7833279 w 12192000"/>
                <a:gd name="connsiteY143" fmla="*/ 913031 h 1203824"/>
                <a:gd name="connsiteX144" fmla="*/ 7928605 w 12192000"/>
                <a:gd name="connsiteY144" fmla="*/ 881683 h 1203824"/>
                <a:gd name="connsiteX145" fmla="*/ 8146597 w 12192000"/>
                <a:gd name="connsiteY145" fmla="*/ 762968 h 1203824"/>
                <a:gd name="connsiteX146" fmla="*/ 8183577 w 12192000"/>
                <a:gd name="connsiteY146" fmla="*/ 749005 h 1203824"/>
                <a:gd name="connsiteX147" fmla="*/ 8250224 w 12192000"/>
                <a:gd name="connsiteY147" fmla="*/ 733642 h 1203824"/>
                <a:gd name="connsiteX148" fmla="*/ 8505929 w 12192000"/>
                <a:gd name="connsiteY148" fmla="*/ 626542 h 1203824"/>
                <a:gd name="connsiteX149" fmla="*/ 8564194 w 12192000"/>
                <a:gd name="connsiteY149" fmla="*/ 618796 h 1203824"/>
                <a:gd name="connsiteX150" fmla="*/ 8660705 w 12192000"/>
                <a:gd name="connsiteY150" fmla="*/ 611069 h 1203824"/>
                <a:gd name="connsiteX151" fmla="*/ 8762255 w 12192000"/>
                <a:gd name="connsiteY151" fmla="*/ 585060 h 1203824"/>
                <a:gd name="connsiteX152" fmla="*/ 8836439 w 12192000"/>
                <a:gd name="connsiteY152" fmla="*/ 566358 h 1203824"/>
                <a:gd name="connsiteX153" fmla="*/ 9050728 w 12192000"/>
                <a:gd name="connsiteY153" fmla="*/ 559575 h 1203824"/>
                <a:gd name="connsiteX154" fmla="*/ 9229627 w 12192000"/>
                <a:gd name="connsiteY154" fmla="*/ 557464 h 1203824"/>
                <a:gd name="connsiteX155" fmla="*/ 9253451 w 12192000"/>
                <a:gd name="connsiteY155" fmla="*/ 550855 h 1203824"/>
                <a:gd name="connsiteX156" fmla="*/ 9484214 w 12192000"/>
                <a:gd name="connsiteY156" fmla="*/ 498671 h 1203824"/>
                <a:gd name="connsiteX157" fmla="*/ 9582633 w 12192000"/>
                <a:gd name="connsiteY157" fmla="*/ 458384 h 1203824"/>
                <a:gd name="connsiteX158" fmla="*/ 9719670 w 12192000"/>
                <a:gd name="connsiteY158" fmla="*/ 415607 h 1203824"/>
                <a:gd name="connsiteX159" fmla="*/ 9871784 w 12192000"/>
                <a:gd name="connsiteY159" fmla="*/ 366147 h 1203824"/>
                <a:gd name="connsiteX160" fmla="*/ 9984494 w 12192000"/>
                <a:gd name="connsiteY160" fmla="*/ 336660 h 1203824"/>
                <a:gd name="connsiteX161" fmla="*/ 10154708 w 12192000"/>
                <a:gd name="connsiteY161" fmla="*/ 322193 h 1203824"/>
                <a:gd name="connsiteX162" fmla="*/ 10190446 w 12192000"/>
                <a:gd name="connsiteY162" fmla="*/ 325025 h 1203824"/>
                <a:gd name="connsiteX163" fmla="*/ 10530736 w 12192000"/>
                <a:gd name="connsiteY163" fmla="*/ 335953 h 1203824"/>
                <a:gd name="connsiteX164" fmla="*/ 10752157 w 12192000"/>
                <a:gd name="connsiteY164" fmla="*/ 305117 h 1203824"/>
                <a:gd name="connsiteX165" fmla="*/ 10824452 w 12192000"/>
                <a:gd name="connsiteY165" fmla="*/ 285927 h 1203824"/>
                <a:gd name="connsiteX166" fmla="*/ 10953152 w 12192000"/>
                <a:gd name="connsiteY166" fmla="*/ 228102 h 1203824"/>
                <a:gd name="connsiteX167" fmla="*/ 11011614 w 12192000"/>
                <a:gd name="connsiteY167" fmla="*/ 214096 h 1203824"/>
                <a:gd name="connsiteX168" fmla="*/ 11116031 w 12192000"/>
                <a:gd name="connsiteY168" fmla="*/ 195421 h 1203824"/>
                <a:gd name="connsiteX169" fmla="*/ 11344303 w 12192000"/>
                <a:gd name="connsiteY169" fmla="*/ 166629 h 1203824"/>
                <a:gd name="connsiteX170" fmla="*/ 11639050 w 12192000"/>
                <a:gd name="connsiteY170" fmla="*/ 108526 h 1203824"/>
                <a:gd name="connsiteX171" fmla="*/ 11757532 w 12192000"/>
                <a:gd name="connsiteY171" fmla="*/ 96530 h 1203824"/>
                <a:gd name="connsiteX172" fmla="*/ 11885799 w 12192000"/>
                <a:gd name="connsiteY172" fmla="*/ 86728 h 1203824"/>
                <a:gd name="connsiteX173" fmla="*/ 11922874 w 12192000"/>
                <a:gd name="connsiteY173" fmla="*/ 81060 h 1203824"/>
                <a:gd name="connsiteX174" fmla="*/ 12115331 w 12192000"/>
                <a:gd name="connsiteY174" fmla="*/ 33587 h 1203824"/>
                <a:gd name="connsiteX175" fmla="*/ 12158080 w 12192000"/>
                <a:gd name="connsiteY175" fmla="*/ 14081 h 120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2000" h="1203824">
                  <a:moveTo>
                    <a:pt x="12192000" y="0"/>
                  </a:moveTo>
                  <a:lnTo>
                    <a:pt x="12192000" y="463429"/>
                  </a:lnTo>
                  <a:lnTo>
                    <a:pt x="12190876" y="463512"/>
                  </a:lnTo>
                  <a:cubicBezTo>
                    <a:pt x="12153133" y="467010"/>
                    <a:pt x="12115042" y="473200"/>
                    <a:pt x="12077245" y="476327"/>
                  </a:cubicBezTo>
                  <a:cubicBezTo>
                    <a:pt x="12046307" y="479040"/>
                    <a:pt x="12015359" y="479114"/>
                    <a:pt x="11984517" y="479927"/>
                  </a:cubicBezTo>
                  <a:cubicBezTo>
                    <a:pt x="11973265" y="480210"/>
                    <a:pt x="11961485" y="476792"/>
                    <a:pt x="11951600" y="478957"/>
                  </a:cubicBezTo>
                  <a:cubicBezTo>
                    <a:pt x="11853497" y="501074"/>
                    <a:pt x="11777036" y="475730"/>
                    <a:pt x="11690904" y="471970"/>
                  </a:cubicBezTo>
                  <a:cubicBezTo>
                    <a:pt x="11600358" y="467893"/>
                    <a:pt x="11511400" y="454530"/>
                    <a:pt x="11413965" y="476172"/>
                  </a:cubicBezTo>
                  <a:cubicBezTo>
                    <a:pt x="11355010" y="489304"/>
                    <a:pt x="11299073" y="508237"/>
                    <a:pt x="11240739" y="523169"/>
                  </a:cubicBezTo>
                  <a:cubicBezTo>
                    <a:pt x="11219994" y="528395"/>
                    <a:pt x="11196384" y="531385"/>
                    <a:pt x="11175005" y="532169"/>
                  </a:cubicBezTo>
                  <a:cubicBezTo>
                    <a:pt x="11071819" y="536506"/>
                    <a:pt x="10971303" y="549336"/>
                    <a:pt x="10873726" y="580253"/>
                  </a:cubicBezTo>
                  <a:cubicBezTo>
                    <a:pt x="10856992" y="585473"/>
                    <a:pt x="10839156" y="590660"/>
                    <a:pt x="10821306" y="593207"/>
                  </a:cubicBezTo>
                  <a:cubicBezTo>
                    <a:pt x="10723500" y="607162"/>
                    <a:pt x="10626924" y="616976"/>
                    <a:pt x="10530811" y="612184"/>
                  </a:cubicBezTo>
                  <a:cubicBezTo>
                    <a:pt x="10498527" y="610559"/>
                    <a:pt x="10460885" y="619895"/>
                    <a:pt x="10426049" y="623354"/>
                  </a:cubicBezTo>
                  <a:cubicBezTo>
                    <a:pt x="10393740" y="626644"/>
                    <a:pt x="10360820" y="630774"/>
                    <a:pt x="10329156" y="630948"/>
                  </a:cubicBezTo>
                  <a:cubicBezTo>
                    <a:pt x="10282924" y="631125"/>
                    <a:pt x="10240698" y="636395"/>
                    <a:pt x="10194727" y="648617"/>
                  </a:cubicBezTo>
                  <a:cubicBezTo>
                    <a:pt x="10150847" y="660165"/>
                    <a:pt x="10102287" y="664450"/>
                    <a:pt x="10055906" y="671256"/>
                  </a:cubicBezTo>
                  <a:cubicBezTo>
                    <a:pt x="10004174" y="678826"/>
                    <a:pt x="9952442" y="686395"/>
                    <a:pt x="9900551" y="692855"/>
                  </a:cubicBezTo>
                  <a:cubicBezTo>
                    <a:pt x="9879793" y="695439"/>
                    <a:pt x="9855180" y="691398"/>
                    <a:pt x="9838464" y="696804"/>
                  </a:cubicBezTo>
                  <a:cubicBezTo>
                    <a:pt x="9784563" y="714690"/>
                    <a:pt x="9727517" y="710557"/>
                    <a:pt x="9672957" y="723816"/>
                  </a:cubicBezTo>
                  <a:cubicBezTo>
                    <a:pt x="9646220" y="730464"/>
                    <a:pt x="9614440" y="727257"/>
                    <a:pt x="9585066" y="730692"/>
                  </a:cubicBezTo>
                  <a:cubicBezTo>
                    <a:pt x="9537047" y="736221"/>
                    <a:pt x="9489294" y="743601"/>
                    <a:pt x="9441407" y="750055"/>
                  </a:cubicBezTo>
                  <a:cubicBezTo>
                    <a:pt x="9425674" y="752111"/>
                    <a:pt x="9410218" y="753561"/>
                    <a:pt x="9394459" y="755431"/>
                  </a:cubicBezTo>
                  <a:cubicBezTo>
                    <a:pt x="9380484" y="757048"/>
                    <a:pt x="9365611" y="757472"/>
                    <a:pt x="9352590" y="760650"/>
                  </a:cubicBezTo>
                  <a:cubicBezTo>
                    <a:pt x="9305415" y="772102"/>
                    <a:pt x="9259379" y="786411"/>
                    <a:pt x="9211614" y="796248"/>
                  </a:cubicBezTo>
                  <a:cubicBezTo>
                    <a:pt x="9170220" y="804796"/>
                    <a:pt x="9126523" y="807444"/>
                    <a:pt x="9084667" y="815303"/>
                  </a:cubicBezTo>
                  <a:cubicBezTo>
                    <a:pt x="9010868" y="829042"/>
                    <a:pt x="8937412" y="845188"/>
                    <a:pt x="8863666" y="859298"/>
                  </a:cubicBezTo>
                  <a:cubicBezTo>
                    <a:pt x="8847706" y="862330"/>
                    <a:pt x="8830271" y="860096"/>
                    <a:pt x="8813796" y="862070"/>
                  </a:cubicBezTo>
                  <a:cubicBezTo>
                    <a:pt x="8762262" y="868479"/>
                    <a:pt x="8710833" y="875626"/>
                    <a:pt x="8659351" y="882406"/>
                  </a:cubicBezTo>
                  <a:cubicBezTo>
                    <a:pt x="8630055" y="886396"/>
                    <a:pt x="8600505" y="891179"/>
                    <a:pt x="8571352" y="893639"/>
                  </a:cubicBezTo>
                  <a:cubicBezTo>
                    <a:pt x="8532843" y="896868"/>
                    <a:pt x="8497743" y="898476"/>
                    <a:pt x="8464106" y="918004"/>
                  </a:cubicBezTo>
                  <a:cubicBezTo>
                    <a:pt x="8412327" y="948238"/>
                    <a:pt x="8341122" y="949523"/>
                    <a:pt x="8278324" y="963769"/>
                  </a:cubicBezTo>
                  <a:cubicBezTo>
                    <a:pt x="8262086" y="967408"/>
                    <a:pt x="8245335" y="969987"/>
                    <a:pt x="8229128" y="973810"/>
                  </a:cubicBezTo>
                  <a:cubicBezTo>
                    <a:pt x="8199180" y="980915"/>
                    <a:pt x="8169646" y="988338"/>
                    <a:pt x="8139751" y="995815"/>
                  </a:cubicBezTo>
                  <a:cubicBezTo>
                    <a:pt x="8134478" y="997132"/>
                    <a:pt x="8128438" y="998185"/>
                    <a:pt x="8123571" y="999822"/>
                  </a:cubicBezTo>
                  <a:cubicBezTo>
                    <a:pt x="8078628" y="1014164"/>
                    <a:pt x="8034565" y="1029514"/>
                    <a:pt x="7988699" y="1042479"/>
                  </a:cubicBezTo>
                  <a:cubicBezTo>
                    <a:pt x="7966302" y="1048884"/>
                    <a:pt x="7941011" y="1052871"/>
                    <a:pt x="7917214" y="1054565"/>
                  </a:cubicBezTo>
                  <a:cubicBezTo>
                    <a:pt x="7847636" y="1059584"/>
                    <a:pt x="7779165" y="1067276"/>
                    <a:pt x="7710915" y="1084190"/>
                  </a:cubicBezTo>
                  <a:cubicBezTo>
                    <a:pt x="7683826" y="1090885"/>
                    <a:pt x="7652466" y="1090640"/>
                    <a:pt x="7622959" y="1093150"/>
                  </a:cubicBezTo>
                  <a:cubicBezTo>
                    <a:pt x="7552361" y="1098691"/>
                    <a:pt x="7481710" y="1103861"/>
                    <a:pt x="7410782" y="1109640"/>
                  </a:cubicBezTo>
                  <a:cubicBezTo>
                    <a:pt x="7366505" y="1113312"/>
                    <a:pt x="7322030" y="1118147"/>
                    <a:pt x="7277754" y="1121822"/>
                  </a:cubicBezTo>
                  <a:cubicBezTo>
                    <a:pt x="7226619" y="1125906"/>
                    <a:pt x="7175601" y="1128277"/>
                    <a:pt x="7124540" y="1132918"/>
                  </a:cubicBezTo>
                  <a:cubicBezTo>
                    <a:pt x="7066293" y="1138207"/>
                    <a:pt x="7008028" y="1145955"/>
                    <a:pt x="6949752" y="1151058"/>
                  </a:cubicBezTo>
                  <a:cubicBezTo>
                    <a:pt x="6843217" y="1160027"/>
                    <a:pt x="6736882" y="1167834"/>
                    <a:pt x="6630249" y="1176063"/>
                  </a:cubicBezTo>
                  <a:cubicBezTo>
                    <a:pt x="6526849" y="1184018"/>
                    <a:pt x="6423556" y="1192713"/>
                    <a:pt x="6320634" y="1198901"/>
                  </a:cubicBezTo>
                  <a:cubicBezTo>
                    <a:pt x="6277297" y="1201496"/>
                    <a:pt x="6235232" y="1197679"/>
                    <a:pt x="6192343" y="1198323"/>
                  </a:cubicBezTo>
                  <a:cubicBezTo>
                    <a:pt x="6117131" y="1199612"/>
                    <a:pt x="6041418" y="1202485"/>
                    <a:pt x="5966562" y="1203723"/>
                  </a:cubicBezTo>
                  <a:cubicBezTo>
                    <a:pt x="5933144" y="1204338"/>
                    <a:pt x="5900754" y="1201974"/>
                    <a:pt x="5867227" y="1201847"/>
                  </a:cubicBezTo>
                  <a:cubicBezTo>
                    <a:pt x="5788180" y="1201796"/>
                    <a:pt x="5708354" y="1203933"/>
                    <a:pt x="5630172" y="1202248"/>
                  </a:cubicBezTo>
                  <a:cubicBezTo>
                    <a:pt x="5535908" y="1200213"/>
                    <a:pt x="5442984" y="1194779"/>
                    <a:pt x="5348949" y="1191768"/>
                  </a:cubicBezTo>
                  <a:cubicBezTo>
                    <a:pt x="5313810" y="1190551"/>
                    <a:pt x="5277251" y="1192179"/>
                    <a:pt x="5241228" y="1192408"/>
                  </a:cubicBezTo>
                  <a:cubicBezTo>
                    <a:pt x="5151316" y="1192775"/>
                    <a:pt x="5061657" y="1192349"/>
                    <a:pt x="4971133" y="1193559"/>
                  </a:cubicBezTo>
                  <a:cubicBezTo>
                    <a:pt x="4937685" y="1193988"/>
                    <a:pt x="4903114" y="1199299"/>
                    <a:pt x="4869416" y="1200519"/>
                  </a:cubicBezTo>
                  <a:cubicBezTo>
                    <a:pt x="4830283" y="1201947"/>
                    <a:pt x="4791348" y="1202215"/>
                    <a:pt x="4753274" y="1200850"/>
                  </a:cubicBezTo>
                  <a:cubicBezTo>
                    <a:pt x="4705682" y="1199144"/>
                    <a:pt x="4659172" y="1194829"/>
                    <a:pt x="4611883" y="1192701"/>
                  </a:cubicBezTo>
                  <a:cubicBezTo>
                    <a:pt x="4533819" y="1189298"/>
                    <a:pt x="4455420" y="1186135"/>
                    <a:pt x="4376825" y="1184131"/>
                  </a:cubicBezTo>
                  <a:cubicBezTo>
                    <a:pt x="4347226" y="1183446"/>
                    <a:pt x="4315374" y="1187423"/>
                    <a:pt x="4285471" y="1187158"/>
                  </a:cubicBezTo>
                  <a:cubicBezTo>
                    <a:pt x="4145774" y="1185753"/>
                    <a:pt x="4006046" y="1184162"/>
                    <a:pt x="3866543" y="1181596"/>
                  </a:cubicBezTo>
                  <a:cubicBezTo>
                    <a:pt x="3794230" y="1180207"/>
                    <a:pt x="3723633" y="1175551"/>
                    <a:pt x="3651342" y="1174348"/>
                  </a:cubicBezTo>
                  <a:cubicBezTo>
                    <a:pt x="3607885" y="1173562"/>
                    <a:pt x="3561907" y="1178044"/>
                    <a:pt x="3518453" y="1177258"/>
                  </a:cubicBezTo>
                  <a:cubicBezTo>
                    <a:pt x="3478287" y="1176568"/>
                    <a:pt x="3440399" y="1171400"/>
                    <a:pt x="3400818" y="1169685"/>
                  </a:cubicBezTo>
                  <a:cubicBezTo>
                    <a:pt x="3279824" y="1164099"/>
                    <a:pt x="3157310" y="1160621"/>
                    <a:pt x="3037154" y="1153217"/>
                  </a:cubicBezTo>
                  <a:cubicBezTo>
                    <a:pt x="2978373" y="1149708"/>
                    <a:pt x="2922429" y="1140508"/>
                    <a:pt x="2866260" y="1132283"/>
                  </a:cubicBezTo>
                  <a:cubicBezTo>
                    <a:pt x="2771049" y="1118489"/>
                    <a:pt x="2677107" y="1103380"/>
                    <a:pt x="2582173" y="1088979"/>
                  </a:cubicBezTo>
                  <a:cubicBezTo>
                    <a:pt x="2511090" y="1078352"/>
                    <a:pt x="2447356" y="1063086"/>
                    <a:pt x="2395406" y="1035945"/>
                  </a:cubicBezTo>
                  <a:cubicBezTo>
                    <a:pt x="2371411" y="1023508"/>
                    <a:pt x="2331675" y="1015582"/>
                    <a:pt x="2294751" y="1014618"/>
                  </a:cubicBezTo>
                  <a:cubicBezTo>
                    <a:pt x="2228580" y="1012920"/>
                    <a:pt x="2177384" y="998698"/>
                    <a:pt x="2122944" y="984751"/>
                  </a:cubicBezTo>
                  <a:cubicBezTo>
                    <a:pt x="2054121" y="967003"/>
                    <a:pt x="1981585" y="951294"/>
                    <a:pt x="1905504" y="941380"/>
                  </a:cubicBezTo>
                  <a:cubicBezTo>
                    <a:pt x="1830544" y="931682"/>
                    <a:pt x="1747929" y="932141"/>
                    <a:pt x="1671045" y="924228"/>
                  </a:cubicBezTo>
                  <a:cubicBezTo>
                    <a:pt x="1625936" y="919523"/>
                    <a:pt x="1585613" y="907528"/>
                    <a:pt x="1543856" y="898190"/>
                  </a:cubicBezTo>
                  <a:cubicBezTo>
                    <a:pt x="1502093" y="888855"/>
                    <a:pt x="1460606" y="878913"/>
                    <a:pt x="1419784" y="868500"/>
                  </a:cubicBezTo>
                  <a:cubicBezTo>
                    <a:pt x="1397486" y="862806"/>
                    <a:pt x="1378078" y="854435"/>
                    <a:pt x="1355116" y="849214"/>
                  </a:cubicBezTo>
                  <a:cubicBezTo>
                    <a:pt x="1311848" y="839527"/>
                    <a:pt x="1265353" y="832754"/>
                    <a:pt x="1223713" y="821702"/>
                  </a:cubicBezTo>
                  <a:cubicBezTo>
                    <a:pt x="1183577" y="811001"/>
                    <a:pt x="1138864" y="809072"/>
                    <a:pt x="1094193" y="804872"/>
                  </a:cubicBezTo>
                  <a:cubicBezTo>
                    <a:pt x="1060244" y="801784"/>
                    <a:pt x="1034230" y="787936"/>
                    <a:pt x="1001115" y="783030"/>
                  </a:cubicBezTo>
                  <a:cubicBezTo>
                    <a:pt x="953853" y="775990"/>
                    <a:pt x="916853" y="764276"/>
                    <a:pt x="879548" y="747884"/>
                  </a:cubicBezTo>
                  <a:cubicBezTo>
                    <a:pt x="837586" y="729513"/>
                    <a:pt x="770061" y="725929"/>
                    <a:pt x="711163" y="719039"/>
                  </a:cubicBezTo>
                  <a:cubicBezTo>
                    <a:pt x="661152" y="713146"/>
                    <a:pt x="604343" y="715774"/>
                    <a:pt x="557941" y="707101"/>
                  </a:cubicBezTo>
                  <a:cubicBezTo>
                    <a:pt x="525381" y="700984"/>
                    <a:pt x="499355" y="684493"/>
                    <a:pt x="480347" y="668702"/>
                  </a:cubicBezTo>
                  <a:cubicBezTo>
                    <a:pt x="437718" y="632865"/>
                    <a:pt x="370204" y="616630"/>
                    <a:pt x="296224" y="603583"/>
                  </a:cubicBezTo>
                  <a:cubicBezTo>
                    <a:pt x="220741" y="590184"/>
                    <a:pt x="148480" y="573869"/>
                    <a:pt x="72689" y="560892"/>
                  </a:cubicBezTo>
                  <a:lnTo>
                    <a:pt x="0" y="543486"/>
                  </a:lnTo>
                  <a:lnTo>
                    <a:pt x="0" y="384357"/>
                  </a:lnTo>
                  <a:lnTo>
                    <a:pt x="51784" y="393937"/>
                  </a:lnTo>
                  <a:cubicBezTo>
                    <a:pt x="104770" y="397707"/>
                    <a:pt x="153378" y="409086"/>
                    <a:pt x="205561" y="414859"/>
                  </a:cubicBezTo>
                  <a:cubicBezTo>
                    <a:pt x="254062" y="420400"/>
                    <a:pt x="305001" y="422574"/>
                    <a:pt x="354391" y="426667"/>
                  </a:cubicBezTo>
                  <a:cubicBezTo>
                    <a:pt x="386450" y="429269"/>
                    <a:pt x="420771" y="429847"/>
                    <a:pt x="448281" y="436308"/>
                  </a:cubicBezTo>
                  <a:cubicBezTo>
                    <a:pt x="499904" y="448391"/>
                    <a:pt x="551004" y="446576"/>
                    <a:pt x="611518" y="434166"/>
                  </a:cubicBezTo>
                  <a:cubicBezTo>
                    <a:pt x="654695" y="425361"/>
                    <a:pt x="702395" y="422710"/>
                    <a:pt x="746076" y="422520"/>
                  </a:cubicBezTo>
                  <a:cubicBezTo>
                    <a:pt x="798481" y="422218"/>
                    <a:pt x="848400" y="419817"/>
                    <a:pt x="902724" y="409989"/>
                  </a:cubicBezTo>
                  <a:cubicBezTo>
                    <a:pt x="977291" y="396518"/>
                    <a:pt x="1048428" y="397321"/>
                    <a:pt x="1113854" y="414230"/>
                  </a:cubicBezTo>
                  <a:cubicBezTo>
                    <a:pt x="1184155" y="432145"/>
                    <a:pt x="1258677" y="446437"/>
                    <a:pt x="1333449" y="459938"/>
                  </a:cubicBezTo>
                  <a:cubicBezTo>
                    <a:pt x="1354772" y="463883"/>
                    <a:pt x="1385284" y="463304"/>
                    <a:pt x="1408608" y="458278"/>
                  </a:cubicBezTo>
                  <a:cubicBezTo>
                    <a:pt x="1483492" y="441930"/>
                    <a:pt x="1561495" y="427025"/>
                    <a:pt x="1630191" y="403061"/>
                  </a:cubicBezTo>
                  <a:cubicBezTo>
                    <a:pt x="1735315" y="366348"/>
                    <a:pt x="1840887" y="337881"/>
                    <a:pt x="1956289" y="332366"/>
                  </a:cubicBezTo>
                  <a:cubicBezTo>
                    <a:pt x="1986669" y="330865"/>
                    <a:pt x="2019100" y="336056"/>
                    <a:pt x="2042814" y="344002"/>
                  </a:cubicBezTo>
                  <a:cubicBezTo>
                    <a:pt x="2085261" y="358150"/>
                    <a:pt x="2126350" y="370413"/>
                    <a:pt x="2183420" y="369635"/>
                  </a:cubicBezTo>
                  <a:cubicBezTo>
                    <a:pt x="2235035" y="368879"/>
                    <a:pt x="2279659" y="405942"/>
                    <a:pt x="2269566" y="439859"/>
                  </a:cubicBezTo>
                  <a:cubicBezTo>
                    <a:pt x="2258267" y="478101"/>
                    <a:pt x="2277762" y="504964"/>
                    <a:pt x="2331129" y="524163"/>
                  </a:cubicBezTo>
                  <a:cubicBezTo>
                    <a:pt x="2352980" y="531807"/>
                    <a:pt x="2364861" y="546162"/>
                    <a:pt x="2385112" y="555357"/>
                  </a:cubicBezTo>
                  <a:cubicBezTo>
                    <a:pt x="2401860" y="562976"/>
                    <a:pt x="2421927" y="570875"/>
                    <a:pt x="2444033" y="572629"/>
                  </a:cubicBezTo>
                  <a:cubicBezTo>
                    <a:pt x="2483469" y="575878"/>
                    <a:pt x="2509763" y="584022"/>
                    <a:pt x="2525979" y="603233"/>
                  </a:cubicBezTo>
                  <a:cubicBezTo>
                    <a:pt x="2549282" y="631254"/>
                    <a:pt x="2578520" y="657481"/>
                    <a:pt x="2603911" y="684825"/>
                  </a:cubicBezTo>
                  <a:cubicBezTo>
                    <a:pt x="2618910" y="700624"/>
                    <a:pt x="2643515" y="707120"/>
                    <a:pt x="2678828" y="706990"/>
                  </a:cubicBezTo>
                  <a:cubicBezTo>
                    <a:pt x="2699243" y="707100"/>
                    <a:pt x="2725615" y="705603"/>
                    <a:pt x="2738094" y="711376"/>
                  </a:cubicBezTo>
                  <a:cubicBezTo>
                    <a:pt x="2805960" y="742855"/>
                    <a:pt x="2895980" y="733032"/>
                    <a:pt x="2983806" y="728243"/>
                  </a:cubicBezTo>
                  <a:cubicBezTo>
                    <a:pt x="2993929" y="727744"/>
                    <a:pt x="3004007" y="726871"/>
                    <a:pt x="3013997" y="725446"/>
                  </a:cubicBezTo>
                  <a:cubicBezTo>
                    <a:pt x="3136002" y="707474"/>
                    <a:pt x="3250133" y="713470"/>
                    <a:pt x="3364419" y="720577"/>
                  </a:cubicBezTo>
                  <a:cubicBezTo>
                    <a:pt x="3394563" y="722507"/>
                    <a:pt x="3428050" y="719807"/>
                    <a:pt x="3460521" y="717628"/>
                  </a:cubicBezTo>
                  <a:cubicBezTo>
                    <a:pt x="3545330" y="712137"/>
                    <a:pt x="3633314" y="698262"/>
                    <a:pt x="3710982" y="714182"/>
                  </a:cubicBezTo>
                  <a:cubicBezTo>
                    <a:pt x="3772122" y="726607"/>
                    <a:pt x="3825029" y="745116"/>
                    <a:pt x="3850961" y="778802"/>
                  </a:cubicBezTo>
                  <a:cubicBezTo>
                    <a:pt x="3868395" y="801427"/>
                    <a:pt x="3898481" y="813185"/>
                    <a:pt x="3946286" y="816372"/>
                  </a:cubicBezTo>
                  <a:cubicBezTo>
                    <a:pt x="3987480" y="819179"/>
                    <a:pt x="4025130" y="827781"/>
                    <a:pt x="4065132" y="832459"/>
                  </a:cubicBezTo>
                  <a:cubicBezTo>
                    <a:pt x="4086246" y="834922"/>
                    <a:pt x="4110400" y="838274"/>
                    <a:pt x="4132173" y="835167"/>
                  </a:cubicBezTo>
                  <a:cubicBezTo>
                    <a:pt x="4190358" y="826865"/>
                    <a:pt x="4249453" y="817300"/>
                    <a:pt x="4305858" y="804156"/>
                  </a:cubicBezTo>
                  <a:cubicBezTo>
                    <a:pt x="4334041" y="797490"/>
                    <a:pt x="4360739" y="782919"/>
                    <a:pt x="4382131" y="769481"/>
                  </a:cubicBezTo>
                  <a:cubicBezTo>
                    <a:pt x="4404161" y="755388"/>
                    <a:pt x="4425552" y="747047"/>
                    <a:pt x="4453289" y="752531"/>
                  </a:cubicBezTo>
                  <a:cubicBezTo>
                    <a:pt x="4522267" y="766292"/>
                    <a:pt x="4590589" y="780524"/>
                    <a:pt x="4657971" y="795835"/>
                  </a:cubicBezTo>
                  <a:cubicBezTo>
                    <a:pt x="4669645" y="798513"/>
                    <a:pt x="4675987" y="807238"/>
                    <a:pt x="4682399" y="813876"/>
                  </a:cubicBezTo>
                  <a:cubicBezTo>
                    <a:pt x="4712325" y="844914"/>
                    <a:pt x="4739115" y="876968"/>
                    <a:pt x="4771814" y="907046"/>
                  </a:cubicBezTo>
                  <a:cubicBezTo>
                    <a:pt x="4783117" y="917329"/>
                    <a:pt x="4807945" y="922850"/>
                    <a:pt x="4827520" y="929876"/>
                  </a:cubicBezTo>
                  <a:cubicBezTo>
                    <a:pt x="4833681" y="932206"/>
                    <a:pt x="4845543" y="931081"/>
                    <a:pt x="4849942" y="933851"/>
                  </a:cubicBezTo>
                  <a:cubicBezTo>
                    <a:pt x="4888949" y="959631"/>
                    <a:pt x="4951287" y="954890"/>
                    <a:pt x="5009626" y="957896"/>
                  </a:cubicBezTo>
                  <a:cubicBezTo>
                    <a:pt x="5059523" y="960407"/>
                    <a:pt x="5111928" y="960104"/>
                    <a:pt x="5158711" y="963814"/>
                  </a:cubicBezTo>
                  <a:cubicBezTo>
                    <a:pt x="5231307" y="969696"/>
                    <a:pt x="5298173" y="973751"/>
                    <a:pt x="5376427" y="963151"/>
                  </a:cubicBezTo>
                  <a:cubicBezTo>
                    <a:pt x="5408579" y="958754"/>
                    <a:pt x="5448461" y="970245"/>
                    <a:pt x="5475787" y="980508"/>
                  </a:cubicBezTo>
                  <a:cubicBezTo>
                    <a:pt x="5528518" y="1000363"/>
                    <a:pt x="5584839" y="1001958"/>
                    <a:pt x="5653401" y="987268"/>
                  </a:cubicBezTo>
                  <a:cubicBezTo>
                    <a:pt x="5676008" y="982341"/>
                    <a:pt x="5702558" y="984595"/>
                    <a:pt x="5726340" y="985357"/>
                  </a:cubicBezTo>
                  <a:cubicBezTo>
                    <a:pt x="5748643" y="985952"/>
                    <a:pt x="5770110" y="988364"/>
                    <a:pt x="5790563" y="991300"/>
                  </a:cubicBezTo>
                  <a:cubicBezTo>
                    <a:pt x="5815128" y="994969"/>
                    <a:pt x="5845522" y="996110"/>
                    <a:pt x="5860260" y="1004958"/>
                  </a:cubicBezTo>
                  <a:cubicBezTo>
                    <a:pt x="5906803" y="1032493"/>
                    <a:pt x="5977069" y="1037385"/>
                    <a:pt x="6042101" y="1036226"/>
                  </a:cubicBezTo>
                  <a:cubicBezTo>
                    <a:pt x="6128232" y="1034888"/>
                    <a:pt x="6222269" y="1027704"/>
                    <a:pt x="6301998" y="989138"/>
                  </a:cubicBezTo>
                  <a:cubicBezTo>
                    <a:pt x="6349672" y="965909"/>
                    <a:pt x="6396952" y="955198"/>
                    <a:pt x="6452025" y="968489"/>
                  </a:cubicBezTo>
                  <a:cubicBezTo>
                    <a:pt x="6489401" y="977695"/>
                    <a:pt x="6558002" y="960731"/>
                    <a:pt x="6589205" y="939474"/>
                  </a:cubicBezTo>
                  <a:cubicBezTo>
                    <a:pt x="6600499" y="931821"/>
                    <a:pt x="6612148" y="924116"/>
                    <a:pt x="6631069" y="911222"/>
                  </a:cubicBezTo>
                  <a:cubicBezTo>
                    <a:pt x="6674305" y="951313"/>
                    <a:pt x="6752346" y="944332"/>
                    <a:pt x="6828274" y="942941"/>
                  </a:cubicBezTo>
                  <a:cubicBezTo>
                    <a:pt x="6874780" y="942157"/>
                    <a:pt x="6889173" y="963896"/>
                    <a:pt x="6900803" y="984140"/>
                  </a:cubicBezTo>
                  <a:cubicBezTo>
                    <a:pt x="6921316" y="1020676"/>
                    <a:pt x="6959796" y="1032557"/>
                    <a:pt x="7034668" y="1018665"/>
                  </a:cubicBezTo>
                  <a:cubicBezTo>
                    <a:pt x="7117337" y="1003282"/>
                    <a:pt x="7199637" y="985309"/>
                    <a:pt x="7281067" y="966327"/>
                  </a:cubicBezTo>
                  <a:cubicBezTo>
                    <a:pt x="7332521" y="954266"/>
                    <a:pt x="7378029" y="936255"/>
                    <a:pt x="7412780" y="909206"/>
                  </a:cubicBezTo>
                  <a:cubicBezTo>
                    <a:pt x="7446535" y="882864"/>
                    <a:pt x="7455445" y="884046"/>
                    <a:pt x="7500327" y="894826"/>
                  </a:cubicBezTo>
                  <a:cubicBezTo>
                    <a:pt x="7552743" y="907363"/>
                    <a:pt x="7606735" y="918164"/>
                    <a:pt x="7662324" y="927415"/>
                  </a:cubicBezTo>
                  <a:cubicBezTo>
                    <a:pt x="7679867" y="930387"/>
                    <a:pt x="7704114" y="926740"/>
                    <a:pt x="7725334" y="924844"/>
                  </a:cubicBezTo>
                  <a:cubicBezTo>
                    <a:pt x="7761320" y="921787"/>
                    <a:pt x="7798617" y="920242"/>
                    <a:pt x="7833279" y="913031"/>
                  </a:cubicBezTo>
                  <a:cubicBezTo>
                    <a:pt x="7866516" y="906023"/>
                    <a:pt x="7898634" y="893700"/>
                    <a:pt x="7928605" y="881683"/>
                  </a:cubicBezTo>
                  <a:cubicBezTo>
                    <a:pt x="8012311" y="848025"/>
                    <a:pt x="8088138" y="810205"/>
                    <a:pt x="8146597" y="762968"/>
                  </a:cubicBezTo>
                  <a:cubicBezTo>
                    <a:pt x="8154091" y="756800"/>
                    <a:pt x="8170249" y="752606"/>
                    <a:pt x="8183577" y="749005"/>
                  </a:cubicBezTo>
                  <a:cubicBezTo>
                    <a:pt x="8205312" y="743071"/>
                    <a:pt x="8227788" y="737222"/>
                    <a:pt x="8250224" y="733642"/>
                  </a:cubicBezTo>
                  <a:cubicBezTo>
                    <a:pt x="8359189" y="716209"/>
                    <a:pt x="8441164" y="678078"/>
                    <a:pt x="8505929" y="626542"/>
                  </a:cubicBezTo>
                  <a:cubicBezTo>
                    <a:pt x="8524585" y="611796"/>
                    <a:pt x="8540107" y="608259"/>
                    <a:pt x="8564194" y="618796"/>
                  </a:cubicBezTo>
                  <a:cubicBezTo>
                    <a:pt x="8592162" y="631043"/>
                    <a:pt x="8628032" y="619507"/>
                    <a:pt x="8660705" y="611069"/>
                  </a:cubicBezTo>
                  <a:cubicBezTo>
                    <a:pt x="8694442" y="602479"/>
                    <a:pt x="8728514" y="593651"/>
                    <a:pt x="8762255" y="585060"/>
                  </a:cubicBezTo>
                  <a:cubicBezTo>
                    <a:pt x="8787227" y="578855"/>
                    <a:pt x="8811899" y="573069"/>
                    <a:pt x="8836439" y="566358"/>
                  </a:cubicBezTo>
                  <a:cubicBezTo>
                    <a:pt x="8912856" y="545447"/>
                    <a:pt x="8983243" y="538425"/>
                    <a:pt x="9050728" y="559575"/>
                  </a:cubicBezTo>
                  <a:cubicBezTo>
                    <a:pt x="9102219" y="575830"/>
                    <a:pt x="9164950" y="573868"/>
                    <a:pt x="9229627" y="557464"/>
                  </a:cubicBezTo>
                  <a:cubicBezTo>
                    <a:pt x="9237706" y="555368"/>
                    <a:pt x="9247529" y="550190"/>
                    <a:pt x="9253451" y="550855"/>
                  </a:cubicBezTo>
                  <a:cubicBezTo>
                    <a:pt x="9342568" y="560232"/>
                    <a:pt x="9405310" y="512383"/>
                    <a:pt x="9484214" y="498671"/>
                  </a:cubicBezTo>
                  <a:cubicBezTo>
                    <a:pt x="9519035" y="492570"/>
                    <a:pt x="9552778" y="473783"/>
                    <a:pt x="9582633" y="458384"/>
                  </a:cubicBezTo>
                  <a:cubicBezTo>
                    <a:pt x="9623689" y="437231"/>
                    <a:pt x="9660183" y="417297"/>
                    <a:pt x="9719670" y="415607"/>
                  </a:cubicBezTo>
                  <a:cubicBezTo>
                    <a:pt x="9779189" y="414101"/>
                    <a:pt x="9830940" y="393878"/>
                    <a:pt x="9871784" y="366147"/>
                  </a:cubicBezTo>
                  <a:cubicBezTo>
                    <a:pt x="9903014" y="345075"/>
                    <a:pt x="9939570" y="338349"/>
                    <a:pt x="9984494" y="336660"/>
                  </a:cubicBezTo>
                  <a:cubicBezTo>
                    <a:pt x="10040642" y="334503"/>
                    <a:pt x="10098165" y="326674"/>
                    <a:pt x="10154708" y="322193"/>
                  </a:cubicBezTo>
                  <a:cubicBezTo>
                    <a:pt x="10166953" y="321201"/>
                    <a:pt x="10182669" y="321603"/>
                    <a:pt x="10190446" y="325025"/>
                  </a:cubicBezTo>
                  <a:cubicBezTo>
                    <a:pt x="10285769" y="367692"/>
                    <a:pt x="10408999" y="350677"/>
                    <a:pt x="10530736" y="335953"/>
                  </a:cubicBezTo>
                  <a:cubicBezTo>
                    <a:pt x="10604506" y="327127"/>
                    <a:pt x="10678397" y="316584"/>
                    <a:pt x="10752157" y="305117"/>
                  </a:cubicBezTo>
                  <a:cubicBezTo>
                    <a:pt x="10777120" y="301365"/>
                    <a:pt x="10803110" y="294636"/>
                    <a:pt x="10824452" y="285927"/>
                  </a:cubicBezTo>
                  <a:cubicBezTo>
                    <a:pt x="10868837" y="267698"/>
                    <a:pt x="10909147" y="246465"/>
                    <a:pt x="10953152" y="228102"/>
                  </a:cubicBezTo>
                  <a:cubicBezTo>
                    <a:pt x="10969622" y="221030"/>
                    <a:pt x="10991730" y="217688"/>
                    <a:pt x="11011614" y="214096"/>
                  </a:cubicBezTo>
                  <a:cubicBezTo>
                    <a:pt x="11046743" y="207573"/>
                    <a:pt x="11086641" y="206412"/>
                    <a:pt x="11116031" y="195421"/>
                  </a:cubicBezTo>
                  <a:cubicBezTo>
                    <a:pt x="11192467" y="166956"/>
                    <a:pt x="11266913" y="160299"/>
                    <a:pt x="11344303" y="166629"/>
                  </a:cubicBezTo>
                  <a:cubicBezTo>
                    <a:pt x="11452657" y="175527"/>
                    <a:pt x="11551626" y="159519"/>
                    <a:pt x="11639050" y="108526"/>
                  </a:cubicBezTo>
                  <a:cubicBezTo>
                    <a:pt x="11678385" y="85543"/>
                    <a:pt x="11720243" y="87879"/>
                    <a:pt x="11757532" y="96530"/>
                  </a:cubicBezTo>
                  <a:cubicBezTo>
                    <a:pt x="11800499" y="106640"/>
                    <a:pt x="11840704" y="105056"/>
                    <a:pt x="11885799" y="86728"/>
                  </a:cubicBezTo>
                  <a:cubicBezTo>
                    <a:pt x="11895784" y="82659"/>
                    <a:pt x="11910604" y="81867"/>
                    <a:pt x="11922874" y="81060"/>
                  </a:cubicBezTo>
                  <a:cubicBezTo>
                    <a:pt x="11992783" y="75806"/>
                    <a:pt x="12063500" y="73647"/>
                    <a:pt x="12115331" y="33587"/>
                  </a:cubicBezTo>
                  <a:cubicBezTo>
                    <a:pt x="12125500" y="25715"/>
                    <a:pt x="12143693" y="20477"/>
                    <a:pt x="12158080" y="140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16200000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4" name="Freeform: Shape 25">
              <a:extLst>
                <a:ext uri="{FF2B5EF4-FFF2-40B4-BE49-F238E27FC236}">
                  <a16:creationId xmlns:a16="http://schemas.microsoft.com/office/drawing/2014/main" id="{2E89A7A5-0E38-41FA-99A1-057DFCDD6E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014035"/>
              <a:ext cx="12192000" cy="1203824"/>
            </a:xfrm>
            <a:custGeom>
              <a:avLst/>
              <a:gdLst>
                <a:gd name="connsiteX0" fmla="*/ 12192000 w 12192000"/>
                <a:gd name="connsiteY0" fmla="*/ 0 h 1203824"/>
                <a:gd name="connsiteX1" fmla="*/ 12192000 w 12192000"/>
                <a:gd name="connsiteY1" fmla="*/ 463429 h 1203824"/>
                <a:gd name="connsiteX2" fmla="*/ 12190876 w 12192000"/>
                <a:gd name="connsiteY2" fmla="*/ 463512 h 1203824"/>
                <a:gd name="connsiteX3" fmla="*/ 12077245 w 12192000"/>
                <a:gd name="connsiteY3" fmla="*/ 476327 h 1203824"/>
                <a:gd name="connsiteX4" fmla="*/ 11984517 w 12192000"/>
                <a:gd name="connsiteY4" fmla="*/ 479927 h 1203824"/>
                <a:gd name="connsiteX5" fmla="*/ 11951600 w 12192000"/>
                <a:gd name="connsiteY5" fmla="*/ 478957 h 1203824"/>
                <a:gd name="connsiteX6" fmla="*/ 11690904 w 12192000"/>
                <a:gd name="connsiteY6" fmla="*/ 471970 h 1203824"/>
                <a:gd name="connsiteX7" fmla="*/ 11413965 w 12192000"/>
                <a:gd name="connsiteY7" fmla="*/ 476172 h 1203824"/>
                <a:gd name="connsiteX8" fmla="*/ 11240739 w 12192000"/>
                <a:gd name="connsiteY8" fmla="*/ 523169 h 1203824"/>
                <a:gd name="connsiteX9" fmla="*/ 11175005 w 12192000"/>
                <a:gd name="connsiteY9" fmla="*/ 532169 h 1203824"/>
                <a:gd name="connsiteX10" fmla="*/ 10873726 w 12192000"/>
                <a:gd name="connsiteY10" fmla="*/ 580253 h 1203824"/>
                <a:gd name="connsiteX11" fmla="*/ 10821306 w 12192000"/>
                <a:gd name="connsiteY11" fmla="*/ 593207 h 1203824"/>
                <a:gd name="connsiteX12" fmla="*/ 10530811 w 12192000"/>
                <a:gd name="connsiteY12" fmla="*/ 612184 h 1203824"/>
                <a:gd name="connsiteX13" fmla="*/ 10426049 w 12192000"/>
                <a:gd name="connsiteY13" fmla="*/ 623354 h 1203824"/>
                <a:gd name="connsiteX14" fmla="*/ 10329156 w 12192000"/>
                <a:gd name="connsiteY14" fmla="*/ 630948 h 1203824"/>
                <a:gd name="connsiteX15" fmla="*/ 10194727 w 12192000"/>
                <a:gd name="connsiteY15" fmla="*/ 648617 h 1203824"/>
                <a:gd name="connsiteX16" fmla="*/ 10055906 w 12192000"/>
                <a:gd name="connsiteY16" fmla="*/ 671256 h 1203824"/>
                <a:gd name="connsiteX17" fmla="*/ 9900551 w 12192000"/>
                <a:gd name="connsiteY17" fmla="*/ 692855 h 1203824"/>
                <a:gd name="connsiteX18" fmla="*/ 9838464 w 12192000"/>
                <a:gd name="connsiteY18" fmla="*/ 696804 h 1203824"/>
                <a:gd name="connsiteX19" fmla="*/ 9672957 w 12192000"/>
                <a:gd name="connsiteY19" fmla="*/ 723816 h 1203824"/>
                <a:gd name="connsiteX20" fmla="*/ 9585066 w 12192000"/>
                <a:gd name="connsiteY20" fmla="*/ 730692 h 1203824"/>
                <a:gd name="connsiteX21" fmla="*/ 9441407 w 12192000"/>
                <a:gd name="connsiteY21" fmla="*/ 750055 h 1203824"/>
                <a:gd name="connsiteX22" fmla="*/ 9394459 w 12192000"/>
                <a:gd name="connsiteY22" fmla="*/ 755431 h 1203824"/>
                <a:gd name="connsiteX23" fmla="*/ 9352590 w 12192000"/>
                <a:gd name="connsiteY23" fmla="*/ 760650 h 1203824"/>
                <a:gd name="connsiteX24" fmla="*/ 9211614 w 12192000"/>
                <a:gd name="connsiteY24" fmla="*/ 796248 h 1203824"/>
                <a:gd name="connsiteX25" fmla="*/ 9084667 w 12192000"/>
                <a:gd name="connsiteY25" fmla="*/ 815303 h 1203824"/>
                <a:gd name="connsiteX26" fmla="*/ 8863666 w 12192000"/>
                <a:gd name="connsiteY26" fmla="*/ 859298 h 1203824"/>
                <a:gd name="connsiteX27" fmla="*/ 8813796 w 12192000"/>
                <a:gd name="connsiteY27" fmla="*/ 862070 h 1203824"/>
                <a:gd name="connsiteX28" fmla="*/ 8659351 w 12192000"/>
                <a:gd name="connsiteY28" fmla="*/ 882406 h 1203824"/>
                <a:gd name="connsiteX29" fmla="*/ 8571352 w 12192000"/>
                <a:gd name="connsiteY29" fmla="*/ 893639 h 1203824"/>
                <a:gd name="connsiteX30" fmla="*/ 8464106 w 12192000"/>
                <a:gd name="connsiteY30" fmla="*/ 918004 h 1203824"/>
                <a:gd name="connsiteX31" fmla="*/ 8278324 w 12192000"/>
                <a:gd name="connsiteY31" fmla="*/ 963769 h 1203824"/>
                <a:gd name="connsiteX32" fmla="*/ 8229128 w 12192000"/>
                <a:gd name="connsiteY32" fmla="*/ 973810 h 1203824"/>
                <a:gd name="connsiteX33" fmla="*/ 8139751 w 12192000"/>
                <a:gd name="connsiteY33" fmla="*/ 995815 h 1203824"/>
                <a:gd name="connsiteX34" fmla="*/ 8123571 w 12192000"/>
                <a:gd name="connsiteY34" fmla="*/ 999822 h 1203824"/>
                <a:gd name="connsiteX35" fmla="*/ 7988699 w 12192000"/>
                <a:gd name="connsiteY35" fmla="*/ 1042479 h 1203824"/>
                <a:gd name="connsiteX36" fmla="*/ 7917214 w 12192000"/>
                <a:gd name="connsiteY36" fmla="*/ 1054565 h 1203824"/>
                <a:gd name="connsiteX37" fmla="*/ 7710915 w 12192000"/>
                <a:gd name="connsiteY37" fmla="*/ 1084190 h 1203824"/>
                <a:gd name="connsiteX38" fmla="*/ 7622959 w 12192000"/>
                <a:gd name="connsiteY38" fmla="*/ 1093150 h 1203824"/>
                <a:gd name="connsiteX39" fmla="*/ 7410782 w 12192000"/>
                <a:gd name="connsiteY39" fmla="*/ 1109640 h 1203824"/>
                <a:gd name="connsiteX40" fmla="*/ 7277754 w 12192000"/>
                <a:gd name="connsiteY40" fmla="*/ 1121822 h 1203824"/>
                <a:gd name="connsiteX41" fmla="*/ 7124540 w 12192000"/>
                <a:gd name="connsiteY41" fmla="*/ 1132918 h 1203824"/>
                <a:gd name="connsiteX42" fmla="*/ 6949752 w 12192000"/>
                <a:gd name="connsiteY42" fmla="*/ 1151058 h 1203824"/>
                <a:gd name="connsiteX43" fmla="*/ 6630249 w 12192000"/>
                <a:gd name="connsiteY43" fmla="*/ 1176063 h 1203824"/>
                <a:gd name="connsiteX44" fmla="*/ 6320634 w 12192000"/>
                <a:gd name="connsiteY44" fmla="*/ 1198901 h 1203824"/>
                <a:gd name="connsiteX45" fmla="*/ 6192343 w 12192000"/>
                <a:gd name="connsiteY45" fmla="*/ 1198323 h 1203824"/>
                <a:gd name="connsiteX46" fmla="*/ 5966562 w 12192000"/>
                <a:gd name="connsiteY46" fmla="*/ 1203723 h 1203824"/>
                <a:gd name="connsiteX47" fmla="*/ 5867227 w 12192000"/>
                <a:gd name="connsiteY47" fmla="*/ 1201847 h 1203824"/>
                <a:gd name="connsiteX48" fmla="*/ 5630172 w 12192000"/>
                <a:gd name="connsiteY48" fmla="*/ 1202248 h 1203824"/>
                <a:gd name="connsiteX49" fmla="*/ 5348949 w 12192000"/>
                <a:gd name="connsiteY49" fmla="*/ 1191768 h 1203824"/>
                <a:gd name="connsiteX50" fmla="*/ 5241228 w 12192000"/>
                <a:gd name="connsiteY50" fmla="*/ 1192408 h 1203824"/>
                <a:gd name="connsiteX51" fmla="*/ 4971133 w 12192000"/>
                <a:gd name="connsiteY51" fmla="*/ 1193559 h 1203824"/>
                <a:gd name="connsiteX52" fmla="*/ 4869416 w 12192000"/>
                <a:gd name="connsiteY52" fmla="*/ 1200519 h 1203824"/>
                <a:gd name="connsiteX53" fmla="*/ 4753274 w 12192000"/>
                <a:gd name="connsiteY53" fmla="*/ 1200850 h 1203824"/>
                <a:gd name="connsiteX54" fmla="*/ 4611883 w 12192000"/>
                <a:gd name="connsiteY54" fmla="*/ 1192701 h 1203824"/>
                <a:gd name="connsiteX55" fmla="*/ 4376825 w 12192000"/>
                <a:gd name="connsiteY55" fmla="*/ 1184131 h 1203824"/>
                <a:gd name="connsiteX56" fmla="*/ 4285471 w 12192000"/>
                <a:gd name="connsiteY56" fmla="*/ 1187158 h 1203824"/>
                <a:gd name="connsiteX57" fmla="*/ 3866543 w 12192000"/>
                <a:gd name="connsiteY57" fmla="*/ 1181596 h 1203824"/>
                <a:gd name="connsiteX58" fmla="*/ 3651342 w 12192000"/>
                <a:gd name="connsiteY58" fmla="*/ 1174348 h 1203824"/>
                <a:gd name="connsiteX59" fmla="*/ 3518453 w 12192000"/>
                <a:gd name="connsiteY59" fmla="*/ 1177258 h 1203824"/>
                <a:gd name="connsiteX60" fmla="*/ 3400818 w 12192000"/>
                <a:gd name="connsiteY60" fmla="*/ 1169685 h 1203824"/>
                <a:gd name="connsiteX61" fmla="*/ 3037154 w 12192000"/>
                <a:gd name="connsiteY61" fmla="*/ 1153217 h 1203824"/>
                <a:gd name="connsiteX62" fmla="*/ 2866260 w 12192000"/>
                <a:gd name="connsiteY62" fmla="*/ 1132283 h 1203824"/>
                <a:gd name="connsiteX63" fmla="*/ 2582173 w 12192000"/>
                <a:gd name="connsiteY63" fmla="*/ 1088979 h 1203824"/>
                <a:gd name="connsiteX64" fmla="*/ 2395406 w 12192000"/>
                <a:gd name="connsiteY64" fmla="*/ 1035945 h 1203824"/>
                <a:gd name="connsiteX65" fmla="*/ 2294751 w 12192000"/>
                <a:gd name="connsiteY65" fmla="*/ 1014618 h 1203824"/>
                <a:gd name="connsiteX66" fmla="*/ 2122944 w 12192000"/>
                <a:gd name="connsiteY66" fmla="*/ 984751 h 1203824"/>
                <a:gd name="connsiteX67" fmla="*/ 1905504 w 12192000"/>
                <a:gd name="connsiteY67" fmla="*/ 941380 h 1203824"/>
                <a:gd name="connsiteX68" fmla="*/ 1671045 w 12192000"/>
                <a:gd name="connsiteY68" fmla="*/ 924228 h 1203824"/>
                <a:gd name="connsiteX69" fmla="*/ 1543856 w 12192000"/>
                <a:gd name="connsiteY69" fmla="*/ 898190 h 1203824"/>
                <a:gd name="connsiteX70" fmla="*/ 1419784 w 12192000"/>
                <a:gd name="connsiteY70" fmla="*/ 868500 h 1203824"/>
                <a:gd name="connsiteX71" fmla="*/ 1355116 w 12192000"/>
                <a:gd name="connsiteY71" fmla="*/ 849214 h 1203824"/>
                <a:gd name="connsiteX72" fmla="*/ 1223713 w 12192000"/>
                <a:gd name="connsiteY72" fmla="*/ 821702 h 1203824"/>
                <a:gd name="connsiteX73" fmla="*/ 1094193 w 12192000"/>
                <a:gd name="connsiteY73" fmla="*/ 804872 h 1203824"/>
                <a:gd name="connsiteX74" fmla="*/ 1001115 w 12192000"/>
                <a:gd name="connsiteY74" fmla="*/ 783030 h 1203824"/>
                <a:gd name="connsiteX75" fmla="*/ 879548 w 12192000"/>
                <a:gd name="connsiteY75" fmla="*/ 747884 h 1203824"/>
                <a:gd name="connsiteX76" fmla="*/ 711163 w 12192000"/>
                <a:gd name="connsiteY76" fmla="*/ 719039 h 1203824"/>
                <a:gd name="connsiteX77" fmla="*/ 557941 w 12192000"/>
                <a:gd name="connsiteY77" fmla="*/ 707101 h 1203824"/>
                <a:gd name="connsiteX78" fmla="*/ 480347 w 12192000"/>
                <a:gd name="connsiteY78" fmla="*/ 668702 h 1203824"/>
                <a:gd name="connsiteX79" fmla="*/ 296224 w 12192000"/>
                <a:gd name="connsiteY79" fmla="*/ 603583 h 1203824"/>
                <a:gd name="connsiteX80" fmla="*/ 72689 w 12192000"/>
                <a:gd name="connsiteY80" fmla="*/ 560892 h 1203824"/>
                <a:gd name="connsiteX81" fmla="*/ 0 w 12192000"/>
                <a:gd name="connsiteY81" fmla="*/ 543486 h 1203824"/>
                <a:gd name="connsiteX82" fmla="*/ 0 w 12192000"/>
                <a:gd name="connsiteY82" fmla="*/ 384357 h 1203824"/>
                <a:gd name="connsiteX83" fmla="*/ 51784 w 12192000"/>
                <a:gd name="connsiteY83" fmla="*/ 393937 h 1203824"/>
                <a:gd name="connsiteX84" fmla="*/ 205561 w 12192000"/>
                <a:gd name="connsiteY84" fmla="*/ 414859 h 1203824"/>
                <a:gd name="connsiteX85" fmla="*/ 354391 w 12192000"/>
                <a:gd name="connsiteY85" fmla="*/ 426667 h 1203824"/>
                <a:gd name="connsiteX86" fmla="*/ 448281 w 12192000"/>
                <a:gd name="connsiteY86" fmla="*/ 436308 h 1203824"/>
                <a:gd name="connsiteX87" fmla="*/ 611518 w 12192000"/>
                <a:gd name="connsiteY87" fmla="*/ 434166 h 1203824"/>
                <a:gd name="connsiteX88" fmla="*/ 746076 w 12192000"/>
                <a:gd name="connsiteY88" fmla="*/ 422520 h 1203824"/>
                <a:gd name="connsiteX89" fmla="*/ 902724 w 12192000"/>
                <a:gd name="connsiteY89" fmla="*/ 409989 h 1203824"/>
                <a:gd name="connsiteX90" fmla="*/ 1113854 w 12192000"/>
                <a:gd name="connsiteY90" fmla="*/ 414230 h 1203824"/>
                <a:gd name="connsiteX91" fmla="*/ 1333449 w 12192000"/>
                <a:gd name="connsiteY91" fmla="*/ 459938 h 1203824"/>
                <a:gd name="connsiteX92" fmla="*/ 1408608 w 12192000"/>
                <a:gd name="connsiteY92" fmla="*/ 458278 h 1203824"/>
                <a:gd name="connsiteX93" fmla="*/ 1630191 w 12192000"/>
                <a:gd name="connsiteY93" fmla="*/ 403061 h 1203824"/>
                <a:gd name="connsiteX94" fmla="*/ 1956289 w 12192000"/>
                <a:gd name="connsiteY94" fmla="*/ 332366 h 1203824"/>
                <a:gd name="connsiteX95" fmla="*/ 2042814 w 12192000"/>
                <a:gd name="connsiteY95" fmla="*/ 344002 h 1203824"/>
                <a:gd name="connsiteX96" fmla="*/ 2183420 w 12192000"/>
                <a:gd name="connsiteY96" fmla="*/ 369635 h 1203824"/>
                <a:gd name="connsiteX97" fmla="*/ 2269566 w 12192000"/>
                <a:gd name="connsiteY97" fmla="*/ 439859 h 1203824"/>
                <a:gd name="connsiteX98" fmla="*/ 2331129 w 12192000"/>
                <a:gd name="connsiteY98" fmla="*/ 524163 h 1203824"/>
                <a:gd name="connsiteX99" fmla="*/ 2385112 w 12192000"/>
                <a:gd name="connsiteY99" fmla="*/ 555357 h 1203824"/>
                <a:gd name="connsiteX100" fmla="*/ 2444033 w 12192000"/>
                <a:gd name="connsiteY100" fmla="*/ 572629 h 1203824"/>
                <a:gd name="connsiteX101" fmla="*/ 2525979 w 12192000"/>
                <a:gd name="connsiteY101" fmla="*/ 603233 h 1203824"/>
                <a:gd name="connsiteX102" fmla="*/ 2603911 w 12192000"/>
                <a:gd name="connsiteY102" fmla="*/ 684825 h 1203824"/>
                <a:gd name="connsiteX103" fmla="*/ 2678828 w 12192000"/>
                <a:gd name="connsiteY103" fmla="*/ 706990 h 1203824"/>
                <a:gd name="connsiteX104" fmla="*/ 2738094 w 12192000"/>
                <a:gd name="connsiteY104" fmla="*/ 711376 h 1203824"/>
                <a:gd name="connsiteX105" fmla="*/ 2983806 w 12192000"/>
                <a:gd name="connsiteY105" fmla="*/ 728243 h 1203824"/>
                <a:gd name="connsiteX106" fmla="*/ 3013997 w 12192000"/>
                <a:gd name="connsiteY106" fmla="*/ 725446 h 1203824"/>
                <a:gd name="connsiteX107" fmla="*/ 3364419 w 12192000"/>
                <a:gd name="connsiteY107" fmla="*/ 720577 h 1203824"/>
                <a:gd name="connsiteX108" fmla="*/ 3460521 w 12192000"/>
                <a:gd name="connsiteY108" fmla="*/ 717628 h 1203824"/>
                <a:gd name="connsiteX109" fmla="*/ 3710982 w 12192000"/>
                <a:gd name="connsiteY109" fmla="*/ 714182 h 1203824"/>
                <a:gd name="connsiteX110" fmla="*/ 3850961 w 12192000"/>
                <a:gd name="connsiteY110" fmla="*/ 778802 h 1203824"/>
                <a:gd name="connsiteX111" fmla="*/ 3946286 w 12192000"/>
                <a:gd name="connsiteY111" fmla="*/ 816372 h 1203824"/>
                <a:gd name="connsiteX112" fmla="*/ 4065132 w 12192000"/>
                <a:gd name="connsiteY112" fmla="*/ 832459 h 1203824"/>
                <a:gd name="connsiteX113" fmla="*/ 4132173 w 12192000"/>
                <a:gd name="connsiteY113" fmla="*/ 835167 h 1203824"/>
                <a:gd name="connsiteX114" fmla="*/ 4305858 w 12192000"/>
                <a:gd name="connsiteY114" fmla="*/ 804156 h 1203824"/>
                <a:gd name="connsiteX115" fmla="*/ 4382131 w 12192000"/>
                <a:gd name="connsiteY115" fmla="*/ 769481 h 1203824"/>
                <a:gd name="connsiteX116" fmla="*/ 4453289 w 12192000"/>
                <a:gd name="connsiteY116" fmla="*/ 752531 h 1203824"/>
                <a:gd name="connsiteX117" fmla="*/ 4657971 w 12192000"/>
                <a:gd name="connsiteY117" fmla="*/ 795835 h 1203824"/>
                <a:gd name="connsiteX118" fmla="*/ 4682399 w 12192000"/>
                <a:gd name="connsiteY118" fmla="*/ 813876 h 1203824"/>
                <a:gd name="connsiteX119" fmla="*/ 4771814 w 12192000"/>
                <a:gd name="connsiteY119" fmla="*/ 907046 h 1203824"/>
                <a:gd name="connsiteX120" fmla="*/ 4827520 w 12192000"/>
                <a:gd name="connsiteY120" fmla="*/ 929876 h 1203824"/>
                <a:gd name="connsiteX121" fmla="*/ 4849942 w 12192000"/>
                <a:gd name="connsiteY121" fmla="*/ 933851 h 1203824"/>
                <a:gd name="connsiteX122" fmla="*/ 5009626 w 12192000"/>
                <a:gd name="connsiteY122" fmla="*/ 957896 h 1203824"/>
                <a:gd name="connsiteX123" fmla="*/ 5158711 w 12192000"/>
                <a:gd name="connsiteY123" fmla="*/ 963814 h 1203824"/>
                <a:gd name="connsiteX124" fmla="*/ 5376427 w 12192000"/>
                <a:gd name="connsiteY124" fmla="*/ 963151 h 1203824"/>
                <a:gd name="connsiteX125" fmla="*/ 5475787 w 12192000"/>
                <a:gd name="connsiteY125" fmla="*/ 980508 h 1203824"/>
                <a:gd name="connsiteX126" fmla="*/ 5653401 w 12192000"/>
                <a:gd name="connsiteY126" fmla="*/ 987268 h 1203824"/>
                <a:gd name="connsiteX127" fmla="*/ 5726340 w 12192000"/>
                <a:gd name="connsiteY127" fmla="*/ 985357 h 1203824"/>
                <a:gd name="connsiteX128" fmla="*/ 5790563 w 12192000"/>
                <a:gd name="connsiteY128" fmla="*/ 991300 h 1203824"/>
                <a:gd name="connsiteX129" fmla="*/ 5860260 w 12192000"/>
                <a:gd name="connsiteY129" fmla="*/ 1004958 h 1203824"/>
                <a:gd name="connsiteX130" fmla="*/ 6042101 w 12192000"/>
                <a:gd name="connsiteY130" fmla="*/ 1036226 h 1203824"/>
                <a:gd name="connsiteX131" fmla="*/ 6301998 w 12192000"/>
                <a:gd name="connsiteY131" fmla="*/ 989138 h 1203824"/>
                <a:gd name="connsiteX132" fmla="*/ 6452025 w 12192000"/>
                <a:gd name="connsiteY132" fmla="*/ 968489 h 1203824"/>
                <a:gd name="connsiteX133" fmla="*/ 6589205 w 12192000"/>
                <a:gd name="connsiteY133" fmla="*/ 939474 h 1203824"/>
                <a:gd name="connsiteX134" fmla="*/ 6631069 w 12192000"/>
                <a:gd name="connsiteY134" fmla="*/ 911222 h 1203824"/>
                <a:gd name="connsiteX135" fmla="*/ 6828274 w 12192000"/>
                <a:gd name="connsiteY135" fmla="*/ 942941 h 1203824"/>
                <a:gd name="connsiteX136" fmla="*/ 6900803 w 12192000"/>
                <a:gd name="connsiteY136" fmla="*/ 984140 h 1203824"/>
                <a:gd name="connsiteX137" fmla="*/ 7034668 w 12192000"/>
                <a:gd name="connsiteY137" fmla="*/ 1018665 h 1203824"/>
                <a:gd name="connsiteX138" fmla="*/ 7281067 w 12192000"/>
                <a:gd name="connsiteY138" fmla="*/ 966327 h 1203824"/>
                <a:gd name="connsiteX139" fmla="*/ 7412780 w 12192000"/>
                <a:gd name="connsiteY139" fmla="*/ 909206 h 1203824"/>
                <a:gd name="connsiteX140" fmla="*/ 7500327 w 12192000"/>
                <a:gd name="connsiteY140" fmla="*/ 894826 h 1203824"/>
                <a:gd name="connsiteX141" fmla="*/ 7662324 w 12192000"/>
                <a:gd name="connsiteY141" fmla="*/ 927415 h 1203824"/>
                <a:gd name="connsiteX142" fmla="*/ 7725334 w 12192000"/>
                <a:gd name="connsiteY142" fmla="*/ 924844 h 1203824"/>
                <a:gd name="connsiteX143" fmla="*/ 7833279 w 12192000"/>
                <a:gd name="connsiteY143" fmla="*/ 913031 h 1203824"/>
                <a:gd name="connsiteX144" fmla="*/ 7928605 w 12192000"/>
                <a:gd name="connsiteY144" fmla="*/ 881683 h 1203824"/>
                <a:gd name="connsiteX145" fmla="*/ 8146597 w 12192000"/>
                <a:gd name="connsiteY145" fmla="*/ 762968 h 1203824"/>
                <a:gd name="connsiteX146" fmla="*/ 8183577 w 12192000"/>
                <a:gd name="connsiteY146" fmla="*/ 749005 h 1203824"/>
                <a:gd name="connsiteX147" fmla="*/ 8250224 w 12192000"/>
                <a:gd name="connsiteY147" fmla="*/ 733642 h 1203824"/>
                <a:gd name="connsiteX148" fmla="*/ 8505929 w 12192000"/>
                <a:gd name="connsiteY148" fmla="*/ 626542 h 1203824"/>
                <a:gd name="connsiteX149" fmla="*/ 8564194 w 12192000"/>
                <a:gd name="connsiteY149" fmla="*/ 618796 h 1203824"/>
                <a:gd name="connsiteX150" fmla="*/ 8660705 w 12192000"/>
                <a:gd name="connsiteY150" fmla="*/ 611069 h 1203824"/>
                <a:gd name="connsiteX151" fmla="*/ 8762255 w 12192000"/>
                <a:gd name="connsiteY151" fmla="*/ 585060 h 1203824"/>
                <a:gd name="connsiteX152" fmla="*/ 8836439 w 12192000"/>
                <a:gd name="connsiteY152" fmla="*/ 566358 h 1203824"/>
                <a:gd name="connsiteX153" fmla="*/ 9050728 w 12192000"/>
                <a:gd name="connsiteY153" fmla="*/ 559575 h 1203824"/>
                <a:gd name="connsiteX154" fmla="*/ 9229627 w 12192000"/>
                <a:gd name="connsiteY154" fmla="*/ 557464 h 1203824"/>
                <a:gd name="connsiteX155" fmla="*/ 9253451 w 12192000"/>
                <a:gd name="connsiteY155" fmla="*/ 550855 h 1203824"/>
                <a:gd name="connsiteX156" fmla="*/ 9484214 w 12192000"/>
                <a:gd name="connsiteY156" fmla="*/ 498671 h 1203824"/>
                <a:gd name="connsiteX157" fmla="*/ 9582633 w 12192000"/>
                <a:gd name="connsiteY157" fmla="*/ 458384 h 1203824"/>
                <a:gd name="connsiteX158" fmla="*/ 9719670 w 12192000"/>
                <a:gd name="connsiteY158" fmla="*/ 415607 h 1203824"/>
                <a:gd name="connsiteX159" fmla="*/ 9871784 w 12192000"/>
                <a:gd name="connsiteY159" fmla="*/ 366147 h 1203824"/>
                <a:gd name="connsiteX160" fmla="*/ 9984494 w 12192000"/>
                <a:gd name="connsiteY160" fmla="*/ 336660 h 1203824"/>
                <a:gd name="connsiteX161" fmla="*/ 10154708 w 12192000"/>
                <a:gd name="connsiteY161" fmla="*/ 322193 h 1203824"/>
                <a:gd name="connsiteX162" fmla="*/ 10190446 w 12192000"/>
                <a:gd name="connsiteY162" fmla="*/ 325025 h 1203824"/>
                <a:gd name="connsiteX163" fmla="*/ 10530736 w 12192000"/>
                <a:gd name="connsiteY163" fmla="*/ 335953 h 1203824"/>
                <a:gd name="connsiteX164" fmla="*/ 10752157 w 12192000"/>
                <a:gd name="connsiteY164" fmla="*/ 305117 h 1203824"/>
                <a:gd name="connsiteX165" fmla="*/ 10824452 w 12192000"/>
                <a:gd name="connsiteY165" fmla="*/ 285927 h 1203824"/>
                <a:gd name="connsiteX166" fmla="*/ 10953152 w 12192000"/>
                <a:gd name="connsiteY166" fmla="*/ 228102 h 1203824"/>
                <a:gd name="connsiteX167" fmla="*/ 11011614 w 12192000"/>
                <a:gd name="connsiteY167" fmla="*/ 214096 h 1203824"/>
                <a:gd name="connsiteX168" fmla="*/ 11116031 w 12192000"/>
                <a:gd name="connsiteY168" fmla="*/ 195421 h 1203824"/>
                <a:gd name="connsiteX169" fmla="*/ 11344303 w 12192000"/>
                <a:gd name="connsiteY169" fmla="*/ 166629 h 1203824"/>
                <a:gd name="connsiteX170" fmla="*/ 11639050 w 12192000"/>
                <a:gd name="connsiteY170" fmla="*/ 108526 h 1203824"/>
                <a:gd name="connsiteX171" fmla="*/ 11757532 w 12192000"/>
                <a:gd name="connsiteY171" fmla="*/ 96530 h 1203824"/>
                <a:gd name="connsiteX172" fmla="*/ 11885799 w 12192000"/>
                <a:gd name="connsiteY172" fmla="*/ 86728 h 1203824"/>
                <a:gd name="connsiteX173" fmla="*/ 11922874 w 12192000"/>
                <a:gd name="connsiteY173" fmla="*/ 81060 h 1203824"/>
                <a:gd name="connsiteX174" fmla="*/ 12115331 w 12192000"/>
                <a:gd name="connsiteY174" fmla="*/ 33587 h 1203824"/>
                <a:gd name="connsiteX175" fmla="*/ 12158080 w 12192000"/>
                <a:gd name="connsiteY175" fmla="*/ 14081 h 120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192000" h="1203824">
                  <a:moveTo>
                    <a:pt x="12192000" y="0"/>
                  </a:moveTo>
                  <a:lnTo>
                    <a:pt x="12192000" y="463429"/>
                  </a:lnTo>
                  <a:lnTo>
                    <a:pt x="12190876" y="463512"/>
                  </a:lnTo>
                  <a:cubicBezTo>
                    <a:pt x="12153133" y="467010"/>
                    <a:pt x="12115042" y="473200"/>
                    <a:pt x="12077245" y="476327"/>
                  </a:cubicBezTo>
                  <a:cubicBezTo>
                    <a:pt x="12046307" y="479040"/>
                    <a:pt x="12015359" y="479114"/>
                    <a:pt x="11984517" y="479927"/>
                  </a:cubicBezTo>
                  <a:cubicBezTo>
                    <a:pt x="11973265" y="480210"/>
                    <a:pt x="11961485" y="476792"/>
                    <a:pt x="11951600" y="478957"/>
                  </a:cubicBezTo>
                  <a:cubicBezTo>
                    <a:pt x="11853497" y="501074"/>
                    <a:pt x="11777036" y="475730"/>
                    <a:pt x="11690904" y="471970"/>
                  </a:cubicBezTo>
                  <a:cubicBezTo>
                    <a:pt x="11600358" y="467893"/>
                    <a:pt x="11511400" y="454530"/>
                    <a:pt x="11413965" y="476172"/>
                  </a:cubicBezTo>
                  <a:cubicBezTo>
                    <a:pt x="11355010" y="489304"/>
                    <a:pt x="11299073" y="508237"/>
                    <a:pt x="11240739" y="523169"/>
                  </a:cubicBezTo>
                  <a:cubicBezTo>
                    <a:pt x="11219994" y="528395"/>
                    <a:pt x="11196384" y="531385"/>
                    <a:pt x="11175005" y="532169"/>
                  </a:cubicBezTo>
                  <a:cubicBezTo>
                    <a:pt x="11071819" y="536506"/>
                    <a:pt x="10971303" y="549336"/>
                    <a:pt x="10873726" y="580253"/>
                  </a:cubicBezTo>
                  <a:cubicBezTo>
                    <a:pt x="10856992" y="585473"/>
                    <a:pt x="10839156" y="590660"/>
                    <a:pt x="10821306" y="593207"/>
                  </a:cubicBezTo>
                  <a:cubicBezTo>
                    <a:pt x="10723500" y="607162"/>
                    <a:pt x="10626924" y="616976"/>
                    <a:pt x="10530811" y="612184"/>
                  </a:cubicBezTo>
                  <a:cubicBezTo>
                    <a:pt x="10498527" y="610559"/>
                    <a:pt x="10460885" y="619895"/>
                    <a:pt x="10426049" y="623354"/>
                  </a:cubicBezTo>
                  <a:cubicBezTo>
                    <a:pt x="10393740" y="626644"/>
                    <a:pt x="10360820" y="630774"/>
                    <a:pt x="10329156" y="630948"/>
                  </a:cubicBezTo>
                  <a:cubicBezTo>
                    <a:pt x="10282924" y="631125"/>
                    <a:pt x="10240698" y="636395"/>
                    <a:pt x="10194727" y="648617"/>
                  </a:cubicBezTo>
                  <a:cubicBezTo>
                    <a:pt x="10150847" y="660165"/>
                    <a:pt x="10102287" y="664450"/>
                    <a:pt x="10055906" y="671256"/>
                  </a:cubicBezTo>
                  <a:cubicBezTo>
                    <a:pt x="10004174" y="678826"/>
                    <a:pt x="9952442" y="686395"/>
                    <a:pt x="9900551" y="692855"/>
                  </a:cubicBezTo>
                  <a:cubicBezTo>
                    <a:pt x="9879793" y="695439"/>
                    <a:pt x="9855180" y="691398"/>
                    <a:pt x="9838464" y="696804"/>
                  </a:cubicBezTo>
                  <a:cubicBezTo>
                    <a:pt x="9784563" y="714690"/>
                    <a:pt x="9727517" y="710557"/>
                    <a:pt x="9672957" y="723816"/>
                  </a:cubicBezTo>
                  <a:cubicBezTo>
                    <a:pt x="9646220" y="730464"/>
                    <a:pt x="9614440" y="727257"/>
                    <a:pt x="9585066" y="730692"/>
                  </a:cubicBezTo>
                  <a:cubicBezTo>
                    <a:pt x="9537047" y="736221"/>
                    <a:pt x="9489294" y="743601"/>
                    <a:pt x="9441407" y="750055"/>
                  </a:cubicBezTo>
                  <a:cubicBezTo>
                    <a:pt x="9425674" y="752111"/>
                    <a:pt x="9410218" y="753561"/>
                    <a:pt x="9394459" y="755431"/>
                  </a:cubicBezTo>
                  <a:cubicBezTo>
                    <a:pt x="9380484" y="757048"/>
                    <a:pt x="9365611" y="757472"/>
                    <a:pt x="9352590" y="760650"/>
                  </a:cubicBezTo>
                  <a:cubicBezTo>
                    <a:pt x="9305415" y="772102"/>
                    <a:pt x="9259379" y="786411"/>
                    <a:pt x="9211614" y="796248"/>
                  </a:cubicBezTo>
                  <a:cubicBezTo>
                    <a:pt x="9170220" y="804796"/>
                    <a:pt x="9126523" y="807444"/>
                    <a:pt x="9084667" y="815303"/>
                  </a:cubicBezTo>
                  <a:cubicBezTo>
                    <a:pt x="9010868" y="829042"/>
                    <a:pt x="8937412" y="845188"/>
                    <a:pt x="8863666" y="859298"/>
                  </a:cubicBezTo>
                  <a:cubicBezTo>
                    <a:pt x="8847706" y="862330"/>
                    <a:pt x="8830271" y="860096"/>
                    <a:pt x="8813796" y="862070"/>
                  </a:cubicBezTo>
                  <a:cubicBezTo>
                    <a:pt x="8762262" y="868479"/>
                    <a:pt x="8710833" y="875626"/>
                    <a:pt x="8659351" y="882406"/>
                  </a:cubicBezTo>
                  <a:cubicBezTo>
                    <a:pt x="8630055" y="886396"/>
                    <a:pt x="8600505" y="891179"/>
                    <a:pt x="8571352" y="893639"/>
                  </a:cubicBezTo>
                  <a:cubicBezTo>
                    <a:pt x="8532843" y="896868"/>
                    <a:pt x="8497743" y="898476"/>
                    <a:pt x="8464106" y="918004"/>
                  </a:cubicBezTo>
                  <a:cubicBezTo>
                    <a:pt x="8412327" y="948238"/>
                    <a:pt x="8341122" y="949523"/>
                    <a:pt x="8278324" y="963769"/>
                  </a:cubicBezTo>
                  <a:cubicBezTo>
                    <a:pt x="8262086" y="967408"/>
                    <a:pt x="8245335" y="969987"/>
                    <a:pt x="8229128" y="973810"/>
                  </a:cubicBezTo>
                  <a:cubicBezTo>
                    <a:pt x="8199180" y="980915"/>
                    <a:pt x="8169646" y="988338"/>
                    <a:pt x="8139751" y="995815"/>
                  </a:cubicBezTo>
                  <a:cubicBezTo>
                    <a:pt x="8134478" y="997132"/>
                    <a:pt x="8128438" y="998185"/>
                    <a:pt x="8123571" y="999822"/>
                  </a:cubicBezTo>
                  <a:cubicBezTo>
                    <a:pt x="8078628" y="1014164"/>
                    <a:pt x="8034565" y="1029514"/>
                    <a:pt x="7988699" y="1042479"/>
                  </a:cubicBezTo>
                  <a:cubicBezTo>
                    <a:pt x="7966302" y="1048884"/>
                    <a:pt x="7941011" y="1052871"/>
                    <a:pt x="7917214" y="1054565"/>
                  </a:cubicBezTo>
                  <a:cubicBezTo>
                    <a:pt x="7847636" y="1059584"/>
                    <a:pt x="7779165" y="1067276"/>
                    <a:pt x="7710915" y="1084190"/>
                  </a:cubicBezTo>
                  <a:cubicBezTo>
                    <a:pt x="7683826" y="1090885"/>
                    <a:pt x="7652466" y="1090640"/>
                    <a:pt x="7622959" y="1093150"/>
                  </a:cubicBezTo>
                  <a:cubicBezTo>
                    <a:pt x="7552361" y="1098691"/>
                    <a:pt x="7481710" y="1103861"/>
                    <a:pt x="7410782" y="1109640"/>
                  </a:cubicBezTo>
                  <a:cubicBezTo>
                    <a:pt x="7366505" y="1113312"/>
                    <a:pt x="7322030" y="1118147"/>
                    <a:pt x="7277754" y="1121822"/>
                  </a:cubicBezTo>
                  <a:cubicBezTo>
                    <a:pt x="7226619" y="1125906"/>
                    <a:pt x="7175601" y="1128277"/>
                    <a:pt x="7124540" y="1132918"/>
                  </a:cubicBezTo>
                  <a:cubicBezTo>
                    <a:pt x="7066293" y="1138207"/>
                    <a:pt x="7008028" y="1145955"/>
                    <a:pt x="6949752" y="1151058"/>
                  </a:cubicBezTo>
                  <a:cubicBezTo>
                    <a:pt x="6843217" y="1160027"/>
                    <a:pt x="6736882" y="1167834"/>
                    <a:pt x="6630249" y="1176063"/>
                  </a:cubicBezTo>
                  <a:cubicBezTo>
                    <a:pt x="6526849" y="1184018"/>
                    <a:pt x="6423556" y="1192713"/>
                    <a:pt x="6320634" y="1198901"/>
                  </a:cubicBezTo>
                  <a:cubicBezTo>
                    <a:pt x="6277297" y="1201496"/>
                    <a:pt x="6235232" y="1197679"/>
                    <a:pt x="6192343" y="1198323"/>
                  </a:cubicBezTo>
                  <a:cubicBezTo>
                    <a:pt x="6117131" y="1199612"/>
                    <a:pt x="6041418" y="1202485"/>
                    <a:pt x="5966562" y="1203723"/>
                  </a:cubicBezTo>
                  <a:cubicBezTo>
                    <a:pt x="5933144" y="1204338"/>
                    <a:pt x="5900754" y="1201974"/>
                    <a:pt x="5867227" y="1201847"/>
                  </a:cubicBezTo>
                  <a:cubicBezTo>
                    <a:pt x="5788180" y="1201796"/>
                    <a:pt x="5708354" y="1203933"/>
                    <a:pt x="5630172" y="1202248"/>
                  </a:cubicBezTo>
                  <a:cubicBezTo>
                    <a:pt x="5535908" y="1200213"/>
                    <a:pt x="5442984" y="1194779"/>
                    <a:pt x="5348949" y="1191768"/>
                  </a:cubicBezTo>
                  <a:cubicBezTo>
                    <a:pt x="5313810" y="1190551"/>
                    <a:pt x="5277251" y="1192179"/>
                    <a:pt x="5241228" y="1192408"/>
                  </a:cubicBezTo>
                  <a:cubicBezTo>
                    <a:pt x="5151316" y="1192775"/>
                    <a:pt x="5061657" y="1192349"/>
                    <a:pt x="4971133" y="1193559"/>
                  </a:cubicBezTo>
                  <a:cubicBezTo>
                    <a:pt x="4937685" y="1193988"/>
                    <a:pt x="4903114" y="1199299"/>
                    <a:pt x="4869416" y="1200519"/>
                  </a:cubicBezTo>
                  <a:cubicBezTo>
                    <a:pt x="4830283" y="1201947"/>
                    <a:pt x="4791348" y="1202215"/>
                    <a:pt x="4753274" y="1200850"/>
                  </a:cubicBezTo>
                  <a:cubicBezTo>
                    <a:pt x="4705682" y="1199144"/>
                    <a:pt x="4659172" y="1194829"/>
                    <a:pt x="4611883" y="1192701"/>
                  </a:cubicBezTo>
                  <a:cubicBezTo>
                    <a:pt x="4533819" y="1189298"/>
                    <a:pt x="4455420" y="1186135"/>
                    <a:pt x="4376825" y="1184131"/>
                  </a:cubicBezTo>
                  <a:cubicBezTo>
                    <a:pt x="4347226" y="1183446"/>
                    <a:pt x="4315374" y="1187423"/>
                    <a:pt x="4285471" y="1187158"/>
                  </a:cubicBezTo>
                  <a:cubicBezTo>
                    <a:pt x="4145774" y="1185753"/>
                    <a:pt x="4006046" y="1184162"/>
                    <a:pt x="3866543" y="1181596"/>
                  </a:cubicBezTo>
                  <a:cubicBezTo>
                    <a:pt x="3794230" y="1180207"/>
                    <a:pt x="3723633" y="1175551"/>
                    <a:pt x="3651342" y="1174348"/>
                  </a:cubicBezTo>
                  <a:cubicBezTo>
                    <a:pt x="3607885" y="1173562"/>
                    <a:pt x="3561907" y="1178044"/>
                    <a:pt x="3518453" y="1177258"/>
                  </a:cubicBezTo>
                  <a:cubicBezTo>
                    <a:pt x="3478287" y="1176568"/>
                    <a:pt x="3440399" y="1171400"/>
                    <a:pt x="3400818" y="1169685"/>
                  </a:cubicBezTo>
                  <a:cubicBezTo>
                    <a:pt x="3279824" y="1164099"/>
                    <a:pt x="3157310" y="1160621"/>
                    <a:pt x="3037154" y="1153217"/>
                  </a:cubicBezTo>
                  <a:cubicBezTo>
                    <a:pt x="2978373" y="1149708"/>
                    <a:pt x="2922429" y="1140508"/>
                    <a:pt x="2866260" y="1132283"/>
                  </a:cubicBezTo>
                  <a:cubicBezTo>
                    <a:pt x="2771049" y="1118489"/>
                    <a:pt x="2677107" y="1103380"/>
                    <a:pt x="2582173" y="1088979"/>
                  </a:cubicBezTo>
                  <a:cubicBezTo>
                    <a:pt x="2511090" y="1078352"/>
                    <a:pt x="2447356" y="1063086"/>
                    <a:pt x="2395406" y="1035945"/>
                  </a:cubicBezTo>
                  <a:cubicBezTo>
                    <a:pt x="2371411" y="1023508"/>
                    <a:pt x="2331675" y="1015582"/>
                    <a:pt x="2294751" y="1014618"/>
                  </a:cubicBezTo>
                  <a:cubicBezTo>
                    <a:pt x="2228580" y="1012920"/>
                    <a:pt x="2177384" y="998698"/>
                    <a:pt x="2122944" y="984751"/>
                  </a:cubicBezTo>
                  <a:cubicBezTo>
                    <a:pt x="2054121" y="967003"/>
                    <a:pt x="1981585" y="951294"/>
                    <a:pt x="1905504" y="941380"/>
                  </a:cubicBezTo>
                  <a:cubicBezTo>
                    <a:pt x="1830544" y="931682"/>
                    <a:pt x="1747929" y="932141"/>
                    <a:pt x="1671045" y="924228"/>
                  </a:cubicBezTo>
                  <a:cubicBezTo>
                    <a:pt x="1625936" y="919523"/>
                    <a:pt x="1585613" y="907528"/>
                    <a:pt x="1543856" y="898190"/>
                  </a:cubicBezTo>
                  <a:cubicBezTo>
                    <a:pt x="1502093" y="888855"/>
                    <a:pt x="1460606" y="878913"/>
                    <a:pt x="1419784" y="868500"/>
                  </a:cubicBezTo>
                  <a:cubicBezTo>
                    <a:pt x="1397486" y="862806"/>
                    <a:pt x="1378078" y="854435"/>
                    <a:pt x="1355116" y="849214"/>
                  </a:cubicBezTo>
                  <a:cubicBezTo>
                    <a:pt x="1311848" y="839527"/>
                    <a:pt x="1265353" y="832754"/>
                    <a:pt x="1223713" y="821702"/>
                  </a:cubicBezTo>
                  <a:cubicBezTo>
                    <a:pt x="1183577" y="811001"/>
                    <a:pt x="1138864" y="809072"/>
                    <a:pt x="1094193" y="804872"/>
                  </a:cubicBezTo>
                  <a:cubicBezTo>
                    <a:pt x="1060244" y="801784"/>
                    <a:pt x="1034230" y="787936"/>
                    <a:pt x="1001115" y="783030"/>
                  </a:cubicBezTo>
                  <a:cubicBezTo>
                    <a:pt x="953853" y="775990"/>
                    <a:pt x="916853" y="764276"/>
                    <a:pt x="879548" y="747884"/>
                  </a:cubicBezTo>
                  <a:cubicBezTo>
                    <a:pt x="837586" y="729513"/>
                    <a:pt x="770061" y="725929"/>
                    <a:pt x="711163" y="719039"/>
                  </a:cubicBezTo>
                  <a:cubicBezTo>
                    <a:pt x="661152" y="713146"/>
                    <a:pt x="604343" y="715774"/>
                    <a:pt x="557941" y="707101"/>
                  </a:cubicBezTo>
                  <a:cubicBezTo>
                    <a:pt x="525381" y="700984"/>
                    <a:pt x="499355" y="684493"/>
                    <a:pt x="480347" y="668702"/>
                  </a:cubicBezTo>
                  <a:cubicBezTo>
                    <a:pt x="437718" y="632865"/>
                    <a:pt x="370204" y="616630"/>
                    <a:pt x="296224" y="603583"/>
                  </a:cubicBezTo>
                  <a:cubicBezTo>
                    <a:pt x="220741" y="590184"/>
                    <a:pt x="148480" y="573869"/>
                    <a:pt x="72689" y="560892"/>
                  </a:cubicBezTo>
                  <a:lnTo>
                    <a:pt x="0" y="543486"/>
                  </a:lnTo>
                  <a:lnTo>
                    <a:pt x="0" y="384357"/>
                  </a:lnTo>
                  <a:lnTo>
                    <a:pt x="51784" y="393937"/>
                  </a:lnTo>
                  <a:cubicBezTo>
                    <a:pt x="104770" y="397707"/>
                    <a:pt x="153378" y="409086"/>
                    <a:pt x="205561" y="414859"/>
                  </a:cubicBezTo>
                  <a:cubicBezTo>
                    <a:pt x="254062" y="420400"/>
                    <a:pt x="305001" y="422574"/>
                    <a:pt x="354391" y="426667"/>
                  </a:cubicBezTo>
                  <a:cubicBezTo>
                    <a:pt x="386450" y="429269"/>
                    <a:pt x="420771" y="429847"/>
                    <a:pt x="448281" y="436308"/>
                  </a:cubicBezTo>
                  <a:cubicBezTo>
                    <a:pt x="499904" y="448391"/>
                    <a:pt x="551004" y="446576"/>
                    <a:pt x="611518" y="434166"/>
                  </a:cubicBezTo>
                  <a:cubicBezTo>
                    <a:pt x="654695" y="425361"/>
                    <a:pt x="702395" y="422710"/>
                    <a:pt x="746076" y="422520"/>
                  </a:cubicBezTo>
                  <a:cubicBezTo>
                    <a:pt x="798481" y="422218"/>
                    <a:pt x="848400" y="419817"/>
                    <a:pt x="902724" y="409989"/>
                  </a:cubicBezTo>
                  <a:cubicBezTo>
                    <a:pt x="977291" y="396518"/>
                    <a:pt x="1048428" y="397321"/>
                    <a:pt x="1113854" y="414230"/>
                  </a:cubicBezTo>
                  <a:cubicBezTo>
                    <a:pt x="1184155" y="432145"/>
                    <a:pt x="1258677" y="446437"/>
                    <a:pt x="1333449" y="459938"/>
                  </a:cubicBezTo>
                  <a:cubicBezTo>
                    <a:pt x="1354772" y="463883"/>
                    <a:pt x="1385284" y="463304"/>
                    <a:pt x="1408608" y="458278"/>
                  </a:cubicBezTo>
                  <a:cubicBezTo>
                    <a:pt x="1483492" y="441930"/>
                    <a:pt x="1561495" y="427025"/>
                    <a:pt x="1630191" y="403061"/>
                  </a:cubicBezTo>
                  <a:cubicBezTo>
                    <a:pt x="1735315" y="366348"/>
                    <a:pt x="1840887" y="337881"/>
                    <a:pt x="1956289" y="332366"/>
                  </a:cubicBezTo>
                  <a:cubicBezTo>
                    <a:pt x="1986669" y="330865"/>
                    <a:pt x="2019100" y="336056"/>
                    <a:pt x="2042814" y="344002"/>
                  </a:cubicBezTo>
                  <a:cubicBezTo>
                    <a:pt x="2085261" y="358150"/>
                    <a:pt x="2126350" y="370413"/>
                    <a:pt x="2183420" y="369635"/>
                  </a:cubicBezTo>
                  <a:cubicBezTo>
                    <a:pt x="2235035" y="368879"/>
                    <a:pt x="2279659" y="405942"/>
                    <a:pt x="2269566" y="439859"/>
                  </a:cubicBezTo>
                  <a:cubicBezTo>
                    <a:pt x="2258267" y="478101"/>
                    <a:pt x="2277762" y="504964"/>
                    <a:pt x="2331129" y="524163"/>
                  </a:cubicBezTo>
                  <a:cubicBezTo>
                    <a:pt x="2352980" y="531807"/>
                    <a:pt x="2364861" y="546162"/>
                    <a:pt x="2385112" y="555357"/>
                  </a:cubicBezTo>
                  <a:cubicBezTo>
                    <a:pt x="2401860" y="562976"/>
                    <a:pt x="2421927" y="570875"/>
                    <a:pt x="2444033" y="572629"/>
                  </a:cubicBezTo>
                  <a:cubicBezTo>
                    <a:pt x="2483469" y="575878"/>
                    <a:pt x="2509763" y="584022"/>
                    <a:pt x="2525979" y="603233"/>
                  </a:cubicBezTo>
                  <a:cubicBezTo>
                    <a:pt x="2549282" y="631254"/>
                    <a:pt x="2578520" y="657481"/>
                    <a:pt x="2603911" y="684825"/>
                  </a:cubicBezTo>
                  <a:cubicBezTo>
                    <a:pt x="2618910" y="700624"/>
                    <a:pt x="2643515" y="707120"/>
                    <a:pt x="2678828" y="706990"/>
                  </a:cubicBezTo>
                  <a:cubicBezTo>
                    <a:pt x="2699243" y="707100"/>
                    <a:pt x="2725615" y="705603"/>
                    <a:pt x="2738094" y="711376"/>
                  </a:cubicBezTo>
                  <a:cubicBezTo>
                    <a:pt x="2805960" y="742855"/>
                    <a:pt x="2895980" y="733032"/>
                    <a:pt x="2983806" y="728243"/>
                  </a:cubicBezTo>
                  <a:cubicBezTo>
                    <a:pt x="2993929" y="727744"/>
                    <a:pt x="3004007" y="726871"/>
                    <a:pt x="3013997" y="725446"/>
                  </a:cubicBezTo>
                  <a:cubicBezTo>
                    <a:pt x="3136002" y="707474"/>
                    <a:pt x="3250133" y="713470"/>
                    <a:pt x="3364419" y="720577"/>
                  </a:cubicBezTo>
                  <a:cubicBezTo>
                    <a:pt x="3394563" y="722507"/>
                    <a:pt x="3428050" y="719807"/>
                    <a:pt x="3460521" y="717628"/>
                  </a:cubicBezTo>
                  <a:cubicBezTo>
                    <a:pt x="3545330" y="712137"/>
                    <a:pt x="3633314" y="698262"/>
                    <a:pt x="3710982" y="714182"/>
                  </a:cubicBezTo>
                  <a:cubicBezTo>
                    <a:pt x="3772122" y="726607"/>
                    <a:pt x="3825029" y="745116"/>
                    <a:pt x="3850961" y="778802"/>
                  </a:cubicBezTo>
                  <a:cubicBezTo>
                    <a:pt x="3868395" y="801427"/>
                    <a:pt x="3898481" y="813185"/>
                    <a:pt x="3946286" y="816372"/>
                  </a:cubicBezTo>
                  <a:cubicBezTo>
                    <a:pt x="3987480" y="819179"/>
                    <a:pt x="4025130" y="827781"/>
                    <a:pt x="4065132" y="832459"/>
                  </a:cubicBezTo>
                  <a:cubicBezTo>
                    <a:pt x="4086246" y="834922"/>
                    <a:pt x="4110400" y="838274"/>
                    <a:pt x="4132173" y="835167"/>
                  </a:cubicBezTo>
                  <a:cubicBezTo>
                    <a:pt x="4190358" y="826865"/>
                    <a:pt x="4249453" y="817300"/>
                    <a:pt x="4305858" y="804156"/>
                  </a:cubicBezTo>
                  <a:cubicBezTo>
                    <a:pt x="4334041" y="797490"/>
                    <a:pt x="4360739" y="782919"/>
                    <a:pt x="4382131" y="769481"/>
                  </a:cubicBezTo>
                  <a:cubicBezTo>
                    <a:pt x="4404161" y="755388"/>
                    <a:pt x="4425552" y="747047"/>
                    <a:pt x="4453289" y="752531"/>
                  </a:cubicBezTo>
                  <a:cubicBezTo>
                    <a:pt x="4522267" y="766292"/>
                    <a:pt x="4590589" y="780524"/>
                    <a:pt x="4657971" y="795835"/>
                  </a:cubicBezTo>
                  <a:cubicBezTo>
                    <a:pt x="4669645" y="798513"/>
                    <a:pt x="4675987" y="807238"/>
                    <a:pt x="4682399" y="813876"/>
                  </a:cubicBezTo>
                  <a:cubicBezTo>
                    <a:pt x="4712325" y="844914"/>
                    <a:pt x="4739115" y="876968"/>
                    <a:pt x="4771814" y="907046"/>
                  </a:cubicBezTo>
                  <a:cubicBezTo>
                    <a:pt x="4783117" y="917329"/>
                    <a:pt x="4807945" y="922850"/>
                    <a:pt x="4827520" y="929876"/>
                  </a:cubicBezTo>
                  <a:cubicBezTo>
                    <a:pt x="4833681" y="932206"/>
                    <a:pt x="4845543" y="931081"/>
                    <a:pt x="4849942" y="933851"/>
                  </a:cubicBezTo>
                  <a:cubicBezTo>
                    <a:pt x="4888949" y="959631"/>
                    <a:pt x="4951287" y="954890"/>
                    <a:pt x="5009626" y="957896"/>
                  </a:cubicBezTo>
                  <a:cubicBezTo>
                    <a:pt x="5059523" y="960407"/>
                    <a:pt x="5111928" y="960104"/>
                    <a:pt x="5158711" y="963814"/>
                  </a:cubicBezTo>
                  <a:cubicBezTo>
                    <a:pt x="5231307" y="969696"/>
                    <a:pt x="5298173" y="973751"/>
                    <a:pt x="5376427" y="963151"/>
                  </a:cubicBezTo>
                  <a:cubicBezTo>
                    <a:pt x="5408579" y="958754"/>
                    <a:pt x="5448461" y="970245"/>
                    <a:pt x="5475787" y="980508"/>
                  </a:cubicBezTo>
                  <a:cubicBezTo>
                    <a:pt x="5528518" y="1000363"/>
                    <a:pt x="5584839" y="1001958"/>
                    <a:pt x="5653401" y="987268"/>
                  </a:cubicBezTo>
                  <a:cubicBezTo>
                    <a:pt x="5676008" y="982341"/>
                    <a:pt x="5702558" y="984595"/>
                    <a:pt x="5726340" y="985357"/>
                  </a:cubicBezTo>
                  <a:cubicBezTo>
                    <a:pt x="5748643" y="985952"/>
                    <a:pt x="5770110" y="988364"/>
                    <a:pt x="5790563" y="991300"/>
                  </a:cubicBezTo>
                  <a:cubicBezTo>
                    <a:pt x="5815128" y="994969"/>
                    <a:pt x="5845522" y="996110"/>
                    <a:pt x="5860260" y="1004958"/>
                  </a:cubicBezTo>
                  <a:cubicBezTo>
                    <a:pt x="5906803" y="1032493"/>
                    <a:pt x="5977069" y="1037385"/>
                    <a:pt x="6042101" y="1036226"/>
                  </a:cubicBezTo>
                  <a:cubicBezTo>
                    <a:pt x="6128232" y="1034888"/>
                    <a:pt x="6222269" y="1027704"/>
                    <a:pt x="6301998" y="989138"/>
                  </a:cubicBezTo>
                  <a:cubicBezTo>
                    <a:pt x="6349672" y="965909"/>
                    <a:pt x="6396952" y="955198"/>
                    <a:pt x="6452025" y="968489"/>
                  </a:cubicBezTo>
                  <a:cubicBezTo>
                    <a:pt x="6489401" y="977695"/>
                    <a:pt x="6558002" y="960731"/>
                    <a:pt x="6589205" y="939474"/>
                  </a:cubicBezTo>
                  <a:cubicBezTo>
                    <a:pt x="6600499" y="931821"/>
                    <a:pt x="6612148" y="924116"/>
                    <a:pt x="6631069" y="911222"/>
                  </a:cubicBezTo>
                  <a:cubicBezTo>
                    <a:pt x="6674305" y="951313"/>
                    <a:pt x="6752346" y="944332"/>
                    <a:pt x="6828274" y="942941"/>
                  </a:cubicBezTo>
                  <a:cubicBezTo>
                    <a:pt x="6874780" y="942157"/>
                    <a:pt x="6889173" y="963896"/>
                    <a:pt x="6900803" y="984140"/>
                  </a:cubicBezTo>
                  <a:cubicBezTo>
                    <a:pt x="6921316" y="1020676"/>
                    <a:pt x="6959796" y="1032557"/>
                    <a:pt x="7034668" y="1018665"/>
                  </a:cubicBezTo>
                  <a:cubicBezTo>
                    <a:pt x="7117337" y="1003282"/>
                    <a:pt x="7199637" y="985309"/>
                    <a:pt x="7281067" y="966327"/>
                  </a:cubicBezTo>
                  <a:cubicBezTo>
                    <a:pt x="7332521" y="954266"/>
                    <a:pt x="7378029" y="936255"/>
                    <a:pt x="7412780" y="909206"/>
                  </a:cubicBezTo>
                  <a:cubicBezTo>
                    <a:pt x="7446535" y="882864"/>
                    <a:pt x="7455445" y="884046"/>
                    <a:pt x="7500327" y="894826"/>
                  </a:cubicBezTo>
                  <a:cubicBezTo>
                    <a:pt x="7552743" y="907363"/>
                    <a:pt x="7606735" y="918164"/>
                    <a:pt x="7662324" y="927415"/>
                  </a:cubicBezTo>
                  <a:cubicBezTo>
                    <a:pt x="7679867" y="930387"/>
                    <a:pt x="7704114" y="926740"/>
                    <a:pt x="7725334" y="924844"/>
                  </a:cubicBezTo>
                  <a:cubicBezTo>
                    <a:pt x="7761320" y="921787"/>
                    <a:pt x="7798617" y="920242"/>
                    <a:pt x="7833279" y="913031"/>
                  </a:cubicBezTo>
                  <a:cubicBezTo>
                    <a:pt x="7866516" y="906023"/>
                    <a:pt x="7898634" y="893700"/>
                    <a:pt x="7928605" y="881683"/>
                  </a:cubicBezTo>
                  <a:cubicBezTo>
                    <a:pt x="8012311" y="848025"/>
                    <a:pt x="8088138" y="810205"/>
                    <a:pt x="8146597" y="762968"/>
                  </a:cubicBezTo>
                  <a:cubicBezTo>
                    <a:pt x="8154091" y="756800"/>
                    <a:pt x="8170249" y="752606"/>
                    <a:pt x="8183577" y="749005"/>
                  </a:cubicBezTo>
                  <a:cubicBezTo>
                    <a:pt x="8205312" y="743071"/>
                    <a:pt x="8227788" y="737222"/>
                    <a:pt x="8250224" y="733642"/>
                  </a:cubicBezTo>
                  <a:cubicBezTo>
                    <a:pt x="8359189" y="716209"/>
                    <a:pt x="8441164" y="678078"/>
                    <a:pt x="8505929" y="626542"/>
                  </a:cubicBezTo>
                  <a:cubicBezTo>
                    <a:pt x="8524585" y="611796"/>
                    <a:pt x="8540107" y="608259"/>
                    <a:pt x="8564194" y="618796"/>
                  </a:cubicBezTo>
                  <a:cubicBezTo>
                    <a:pt x="8592162" y="631043"/>
                    <a:pt x="8628032" y="619507"/>
                    <a:pt x="8660705" y="611069"/>
                  </a:cubicBezTo>
                  <a:cubicBezTo>
                    <a:pt x="8694442" y="602479"/>
                    <a:pt x="8728514" y="593651"/>
                    <a:pt x="8762255" y="585060"/>
                  </a:cubicBezTo>
                  <a:cubicBezTo>
                    <a:pt x="8787227" y="578855"/>
                    <a:pt x="8811899" y="573069"/>
                    <a:pt x="8836439" y="566358"/>
                  </a:cubicBezTo>
                  <a:cubicBezTo>
                    <a:pt x="8912856" y="545447"/>
                    <a:pt x="8983243" y="538425"/>
                    <a:pt x="9050728" y="559575"/>
                  </a:cubicBezTo>
                  <a:cubicBezTo>
                    <a:pt x="9102219" y="575830"/>
                    <a:pt x="9164950" y="573868"/>
                    <a:pt x="9229627" y="557464"/>
                  </a:cubicBezTo>
                  <a:cubicBezTo>
                    <a:pt x="9237706" y="555368"/>
                    <a:pt x="9247529" y="550190"/>
                    <a:pt x="9253451" y="550855"/>
                  </a:cubicBezTo>
                  <a:cubicBezTo>
                    <a:pt x="9342568" y="560232"/>
                    <a:pt x="9405310" y="512383"/>
                    <a:pt x="9484214" y="498671"/>
                  </a:cubicBezTo>
                  <a:cubicBezTo>
                    <a:pt x="9519035" y="492570"/>
                    <a:pt x="9552778" y="473783"/>
                    <a:pt x="9582633" y="458384"/>
                  </a:cubicBezTo>
                  <a:cubicBezTo>
                    <a:pt x="9623689" y="437231"/>
                    <a:pt x="9660183" y="417297"/>
                    <a:pt x="9719670" y="415607"/>
                  </a:cubicBezTo>
                  <a:cubicBezTo>
                    <a:pt x="9779189" y="414101"/>
                    <a:pt x="9830940" y="393878"/>
                    <a:pt x="9871784" y="366147"/>
                  </a:cubicBezTo>
                  <a:cubicBezTo>
                    <a:pt x="9903014" y="345075"/>
                    <a:pt x="9939570" y="338349"/>
                    <a:pt x="9984494" y="336660"/>
                  </a:cubicBezTo>
                  <a:cubicBezTo>
                    <a:pt x="10040642" y="334503"/>
                    <a:pt x="10098165" y="326674"/>
                    <a:pt x="10154708" y="322193"/>
                  </a:cubicBezTo>
                  <a:cubicBezTo>
                    <a:pt x="10166953" y="321201"/>
                    <a:pt x="10182669" y="321603"/>
                    <a:pt x="10190446" y="325025"/>
                  </a:cubicBezTo>
                  <a:cubicBezTo>
                    <a:pt x="10285769" y="367692"/>
                    <a:pt x="10408999" y="350677"/>
                    <a:pt x="10530736" y="335953"/>
                  </a:cubicBezTo>
                  <a:cubicBezTo>
                    <a:pt x="10604506" y="327127"/>
                    <a:pt x="10678397" y="316584"/>
                    <a:pt x="10752157" y="305117"/>
                  </a:cubicBezTo>
                  <a:cubicBezTo>
                    <a:pt x="10777120" y="301365"/>
                    <a:pt x="10803110" y="294636"/>
                    <a:pt x="10824452" y="285927"/>
                  </a:cubicBezTo>
                  <a:cubicBezTo>
                    <a:pt x="10868837" y="267698"/>
                    <a:pt x="10909147" y="246465"/>
                    <a:pt x="10953152" y="228102"/>
                  </a:cubicBezTo>
                  <a:cubicBezTo>
                    <a:pt x="10969622" y="221030"/>
                    <a:pt x="10991730" y="217688"/>
                    <a:pt x="11011614" y="214096"/>
                  </a:cubicBezTo>
                  <a:cubicBezTo>
                    <a:pt x="11046743" y="207573"/>
                    <a:pt x="11086641" y="206412"/>
                    <a:pt x="11116031" y="195421"/>
                  </a:cubicBezTo>
                  <a:cubicBezTo>
                    <a:pt x="11192467" y="166956"/>
                    <a:pt x="11266913" y="160299"/>
                    <a:pt x="11344303" y="166629"/>
                  </a:cubicBezTo>
                  <a:cubicBezTo>
                    <a:pt x="11452657" y="175527"/>
                    <a:pt x="11551626" y="159519"/>
                    <a:pt x="11639050" y="108526"/>
                  </a:cubicBezTo>
                  <a:cubicBezTo>
                    <a:pt x="11678385" y="85543"/>
                    <a:pt x="11720243" y="87879"/>
                    <a:pt x="11757532" y="96530"/>
                  </a:cubicBezTo>
                  <a:cubicBezTo>
                    <a:pt x="11800499" y="106640"/>
                    <a:pt x="11840704" y="105056"/>
                    <a:pt x="11885799" y="86728"/>
                  </a:cubicBezTo>
                  <a:cubicBezTo>
                    <a:pt x="11895784" y="82659"/>
                    <a:pt x="11910604" y="81867"/>
                    <a:pt x="11922874" y="81060"/>
                  </a:cubicBezTo>
                  <a:cubicBezTo>
                    <a:pt x="11992783" y="75806"/>
                    <a:pt x="12063500" y="73647"/>
                    <a:pt x="12115331" y="33587"/>
                  </a:cubicBezTo>
                  <a:cubicBezTo>
                    <a:pt x="12125500" y="25715"/>
                    <a:pt x="12143693" y="20477"/>
                    <a:pt x="12158080" y="14081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1E86A30-5698-452B-A9CB-B954873CA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75"/>
            <a:ext cx="4391024" cy="20154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ΠΛΕΟΝΕΚΤΗΜΑΤΑ: 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Φορητότητ</a:t>
            </a:r>
            <a:r>
              <a:rPr lang="en-US" sz="31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α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Αλληλούχιση μεγάλου μήκους DNA αντιγράφων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25C4516-518F-4597-B1AE-3D9D9E5FA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1134964"/>
            <a:ext cx="5692774" cy="180000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l-GR" sz="3200" kern="1200" dirty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ΜΕΙΟΝΕΚΤΗΜΑΤΑ</a:t>
            </a:r>
            <a:r>
              <a:rPr lang="en-US" sz="3200" kern="1200" dirty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</a:p>
          <a:p>
            <a:pPr marL="0" indent="0">
              <a:buNone/>
            </a:pPr>
            <a:r>
              <a:rPr lang="el-GR" sz="3200" kern="1200" dirty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Μεγάλο % λαθών</a:t>
            </a:r>
          </a:p>
          <a:p>
            <a:pPr marL="0" indent="0">
              <a:buNone/>
            </a:pPr>
            <a:r>
              <a:rPr lang="en-US" sz="3200" kern="1200" dirty="0" err="1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Συστημ</a:t>
            </a:r>
            <a:r>
              <a:rPr lang="en-US" sz="3200" kern="1200" dirty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ατικά λάθη (συμβαίνουν σε συγκεκριμένες αλληλουχίες)</a:t>
            </a:r>
          </a:p>
        </p:txBody>
      </p:sp>
    </p:spTree>
    <p:extLst>
      <p:ext uri="{BB962C8B-B14F-4D97-AF65-F5344CB8AC3E}">
        <p14:creationId xmlns:p14="http://schemas.microsoft.com/office/powerpoint/2010/main" val="2496973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F60FCA6E-0894-46CD-BD49-5955A51E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3">
            <a:extLst>
              <a:ext uri="{FF2B5EF4-FFF2-40B4-BE49-F238E27FC236}">
                <a16:creationId xmlns:a16="http://schemas.microsoft.com/office/drawing/2014/main" id="{E78C6E4B-A1F1-4B6C-97EC-BE997495D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F79137-6626-4DA6-B3A5-477A4597D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29884"/>
            <a:ext cx="5802656" cy="1096331"/>
          </a:xfrm>
        </p:spPr>
        <p:txBody>
          <a:bodyPr>
            <a:normAutofit/>
          </a:bodyPr>
          <a:lstStyle/>
          <a:p>
            <a:r>
              <a:rPr lang="el-GR" sz="2200">
                <a:solidFill>
                  <a:srgbClr val="303030"/>
                </a:solidFill>
              </a:rPr>
              <a:t>Η αστροναύτης </a:t>
            </a:r>
            <a:r>
              <a:rPr lang="en-GB" sz="2200">
                <a:solidFill>
                  <a:srgbClr val="303030"/>
                </a:solidFill>
              </a:rPr>
              <a:t> Kate Rubins </a:t>
            </a:r>
            <a:r>
              <a:rPr lang="el-GR" sz="2200">
                <a:solidFill>
                  <a:srgbClr val="303030"/>
                </a:solidFill>
              </a:rPr>
              <a:t>με συσκευή αλληλουχισης </a:t>
            </a:r>
            <a:r>
              <a:rPr lang="en-US" sz="2200">
                <a:solidFill>
                  <a:srgbClr val="303030"/>
                </a:solidFill>
              </a:rPr>
              <a:t>Oxford Nanopore </a:t>
            </a:r>
            <a:r>
              <a:rPr lang="el-GR" sz="2200">
                <a:solidFill>
                  <a:srgbClr val="303030"/>
                </a:solidFill>
              </a:rPr>
              <a:t>στον Διεθνή Διαστημικό Σταθμό (</a:t>
            </a:r>
            <a:r>
              <a:rPr lang="en-GB" sz="2200">
                <a:solidFill>
                  <a:srgbClr val="303030"/>
                </a:solidFill>
              </a:rPr>
              <a:t>ISS</a:t>
            </a:r>
            <a:r>
              <a:rPr lang="el-GR" sz="2200">
                <a:solidFill>
                  <a:srgbClr val="303030"/>
                </a:solidFill>
              </a:rPr>
              <a:t>) τον Αυγουστο του 2016</a:t>
            </a:r>
            <a:r>
              <a:rPr lang="en-GB" sz="2200">
                <a:solidFill>
                  <a:srgbClr val="303030"/>
                </a:solidFill>
              </a:rPr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97B004-DF9D-4946-AA52-51A5E1CD88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78" b="-3"/>
          <a:stretch/>
        </p:blipFill>
        <p:spPr>
          <a:xfrm>
            <a:off x="841248" y="604158"/>
            <a:ext cx="6049941" cy="4350110"/>
          </a:xfrm>
          <a:prstGeom prst="rect">
            <a:avLst/>
          </a:prstGeom>
        </p:spPr>
      </p:pic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A3616FF2-EF76-4356-8946-A95716162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601315"/>
            <a:ext cx="4008101" cy="4384342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/>
              <a:t>Στο μέλλον με τον ίδιο τρόπο μπορεί να </a:t>
            </a:r>
            <a:r>
              <a:rPr lang="el-GR" sz="3200" dirty="0" err="1"/>
              <a:t>αλληλουχούνται</a:t>
            </a:r>
            <a:r>
              <a:rPr lang="el-GR" sz="3200" dirty="0"/>
              <a:t> </a:t>
            </a:r>
            <a:r>
              <a:rPr lang="en-US" sz="3200" dirty="0"/>
              <a:t>RNA </a:t>
            </a:r>
            <a:r>
              <a:rPr lang="el-GR" sz="3200" dirty="0"/>
              <a:t>μόρια και </a:t>
            </a:r>
            <a:r>
              <a:rPr lang="el-GR" sz="3200" dirty="0" err="1"/>
              <a:t>πρωτεϊνες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C0FD32-FB90-467B-8B14-67A2EA9C4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042" y="4874099"/>
            <a:ext cx="227647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14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23C1D6-1A7E-4532-A8EC-B6626A3EF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75" y="365125"/>
            <a:ext cx="9304130" cy="53975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4B4334-5A7E-412C-9A8E-E6D4B71C8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42" y="5902324"/>
            <a:ext cx="2505075" cy="2381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29D2DE7-D9FE-41EF-BD52-F9E5725CB337}"/>
              </a:ext>
            </a:extLst>
          </p:cNvPr>
          <p:cNvSpPr/>
          <p:nvPr/>
        </p:nvSpPr>
        <p:spPr>
          <a:xfrm>
            <a:off x="4467225" y="365125"/>
            <a:ext cx="2390775" cy="59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480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70B7B1-F0B4-4B1E-86E2-8DB826BAF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z="3400" dirty="0"/>
              <a:t>+  </a:t>
            </a:r>
            <a:r>
              <a:rPr lang="en-US" sz="3400" dirty="0" err="1"/>
              <a:t>Αλληλούχιση</a:t>
            </a:r>
            <a:r>
              <a:rPr lang="en-US" sz="3400" dirty="0"/>
              <a:t> </a:t>
            </a:r>
            <a:r>
              <a:rPr lang="en-US" sz="3400" dirty="0" err="1"/>
              <a:t>μεγάλου</a:t>
            </a:r>
            <a:r>
              <a:rPr lang="en-US" sz="3400" dirty="0"/>
              <a:t> </a:t>
            </a:r>
            <a:r>
              <a:rPr lang="en-US" sz="3400" dirty="0" err="1"/>
              <a:t>μήκους</a:t>
            </a:r>
            <a:r>
              <a:rPr lang="en-US" sz="3400" dirty="0"/>
              <a:t> DNA α</a:t>
            </a:r>
            <a:r>
              <a:rPr lang="en-US" sz="3400" dirty="0" err="1"/>
              <a:t>ντιγράφων</a:t>
            </a:r>
            <a:endParaRPr lang="en-US" sz="34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42908E-7935-408C-8308-5754D536986A}"/>
              </a:ext>
            </a:extLst>
          </p:cNvPr>
          <p:cNvSpPr txBox="1"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l-GR" sz="2800" dirty="0"/>
              <a:t>- </a:t>
            </a:r>
            <a:r>
              <a:rPr lang="en-US" sz="2800" dirty="0" err="1"/>
              <a:t>Μεγάλο</a:t>
            </a:r>
            <a:r>
              <a:rPr lang="en-US" sz="2800" dirty="0"/>
              <a:t> % ΤΥΧΑΙΩΝ λα</a:t>
            </a:r>
            <a:r>
              <a:rPr lang="en-US" sz="2800" dirty="0" err="1"/>
              <a:t>θών</a:t>
            </a:r>
            <a:r>
              <a:rPr lang="en-US" sz="2800" dirty="0"/>
              <a:t> (ΔΕΝ ΕΠΑΝΑΛΑΜΒΑΝΟΝΤΑΙ ΣΤΑ ΙΔΙΑ ΝΟΥΚΛΕΟΤΙΔΙΑ)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l-GR" sz="2800" dirty="0"/>
              <a:t>- </a:t>
            </a:r>
            <a:r>
              <a:rPr lang="en-US" sz="2800" dirty="0"/>
              <a:t>Οπ</a:t>
            </a:r>
            <a:r>
              <a:rPr lang="en-US" sz="2800" dirty="0" err="1"/>
              <a:t>ου</a:t>
            </a:r>
            <a:r>
              <a:rPr lang="en-US" sz="2800" dirty="0"/>
              <a:t> </a:t>
            </a:r>
            <a:r>
              <a:rPr lang="en-US" sz="2800" dirty="0" err="1"/>
              <a:t>έχουμε</a:t>
            </a:r>
            <a:r>
              <a:rPr lang="en-US" sz="2800" dirty="0"/>
              <a:t> επανα</a:t>
            </a:r>
            <a:r>
              <a:rPr lang="en-US" sz="2800" dirty="0" err="1"/>
              <a:t>λήψεις</a:t>
            </a:r>
            <a:r>
              <a:rPr lang="en-US" sz="2800" dirty="0"/>
              <a:t> λα</a:t>
            </a:r>
            <a:r>
              <a:rPr lang="en-US" sz="2800" dirty="0" err="1"/>
              <a:t>θών</a:t>
            </a:r>
            <a:r>
              <a:rPr lang="en-US" sz="2800" dirty="0"/>
              <a:t> (</a:t>
            </a:r>
            <a:r>
              <a:rPr lang="en-US" sz="2800" dirty="0" err="1"/>
              <a:t>κόκκιν</a:t>
            </a:r>
            <a:r>
              <a:rPr lang="en-US" sz="2800" dirty="0"/>
              <a:t>α αστέρια) οφείλονται σε μεταλλάξεις και όχι σε τυχαία λάθη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A2E054-5688-4D7A-BA50-0787DF6A2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09" r="1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19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B51F4-2B8A-402A-98F7-0D314793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22160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/>
              <a:t>DNA </a:t>
            </a:r>
            <a:r>
              <a:rPr lang="el-GR" sz="2400" b="1" dirty="0" err="1"/>
              <a:t>εκκινητής</a:t>
            </a:r>
            <a:r>
              <a:rPr lang="el-GR" sz="2400" b="1" dirty="0"/>
              <a:t> </a:t>
            </a:r>
            <a:r>
              <a:rPr lang="en-US" sz="2400" b="1" dirty="0"/>
              <a:t>(</a:t>
            </a:r>
            <a:r>
              <a:rPr lang="el-GR" sz="2400" b="1" dirty="0"/>
              <a:t>κόκκινο) </a:t>
            </a:r>
            <a:r>
              <a:rPr lang="en-GB" sz="2400" b="1" dirty="0"/>
              <a:t>Primer </a:t>
            </a:r>
            <a:br>
              <a:rPr lang="en-US" sz="2400" b="1" dirty="0"/>
            </a:br>
            <a:r>
              <a:rPr lang="en-US" sz="2400" b="1" dirty="0"/>
              <a:t>DNA </a:t>
            </a:r>
            <a:r>
              <a:rPr lang="el-GR" sz="2400" b="1" dirty="0"/>
              <a:t>μήτρα (μαύρο) Τ</a:t>
            </a:r>
            <a:r>
              <a:rPr lang="en-GB" sz="2400" b="1" dirty="0" err="1"/>
              <a:t>emplate</a:t>
            </a:r>
            <a:r>
              <a:rPr lang="en-GB" sz="2400" b="1" dirty="0"/>
              <a:t> </a:t>
            </a:r>
            <a:br>
              <a:rPr lang="el-GR" sz="2400" b="1" dirty="0"/>
            </a:br>
            <a:r>
              <a:rPr lang="en-US" sz="2400" b="1" dirty="0"/>
              <a:t>DNA </a:t>
            </a:r>
            <a:r>
              <a:rPr lang="el-GR" sz="2400" b="1" dirty="0" err="1"/>
              <a:t>πολυμεράση</a:t>
            </a:r>
            <a:r>
              <a:rPr lang="el-GR" sz="2400" b="1" dirty="0"/>
              <a:t> (πορτοκαλί) </a:t>
            </a:r>
            <a:r>
              <a:rPr lang="en-US" sz="2400" b="1" dirty="0"/>
              <a:t>P</a:t>
            </a:r>
            <a:r>
              <a:rPr lang="en-GB" sz="2400" b="1" dirty="0" err="1"/>
              <a:t>olymerase</a:t>
            </a:r>
            <a:r>
              <a:rPr lang="en-GB" sz="2400" b="1" dirty="0"/>
              <a:t> </a:t>
            </a:r>
            <a:br>
              <a:rPr lang="en-GB" sz="2400" b="1" dirty="0"/>
            </a:br>
            <a:r>
              <a:rPr lang="el-GR" sz="2400" b="1" dirty="0" err="1"/>
              <a:t>Νουκλεοτίδια</a:t>
            </a:r>
            <a:r>
              <a:rPr lang="el-GR" sz="2400" b="1" dirty="0"/>
              <a:t> </a:t>
            </a:r>
            <a:r>
              <a:rPr lang="en-US" sz="2400" b="1" dirty="0"/>
              <a:t>(</a:t>
            </a:r>
            <a:r>
              <a:rPr lang="el-GR" sz="2400" b="1" dirty="0"/>
              <a:t>κίτρινα, μπλε, πράσινα, βυσσινί) </a:t>
            </a:r>
            <a:r>
              <a:rPr lang="en-US" sz="2400" b="1" dirty="0"/>
              <a:t>dNTPs</a:t>
            </a:r>
            <a:endParaRPr lang="en-GB" sz="24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63518F-C13B-4E78-B7AD-2AE6AE711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2920" y="0"/>
            <a:ext cx="8102600" cy="5119859"/>
          </a:xfr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7581B57-CA46-4D5D-B4A2-6D51951448FE}"/>
              </a:ext>
            </a:extLst>
          </p:cNvPr>
          <p:cNvSpPr/>
          <p:nvPr/>
        </p:nvSpPr>
        <p:spPr>
          <a:xfrm>
            <a:off x="7406640" y="1300480"/>
            <a:ext cx="422910" cy="45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911665-6FB8-499C-8F24-D1234DCF8408}"/>
              </a:ext>
            </a:extLst>
          </p:cNvPr>
          <p:cNvSpPr/>
          <p:nvPr/>
        </p:nvSpPr>
        <p:spPr>
          <a:xfrm>
            <a:off x="7559040" y="1452880"/>
            <a:ext cx="422910" cy="45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C2962B1-AD95-40DA-A000-2C899EA45134}"/>
              </a:ext>
            </a:extLst>
          </p:cNvPr>
          <p:cNvSpPr/>
          <p:nvPr/>
        </p:nvSpPr>
        <p:spPr>
          <a:xfrm>
            <a:off x="7711440" y="1605280"/>
            <a:ext cx="422910" cy="45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9275178-FE5E-4392-B8E4-B4955221E750}"/>
              </a:ext>
            </a:extLst>
          </p:cNvPr>
          <p:cNvSpPr/>
          <p:nvPr/>
        </p:nvSpPr>
        <p:spPr>
          <a:xfrm>
            <a:off x="7863840" y="1757680"/>
            <a:ext cx="422910" cy="45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C60535E-7D08-4BBB-9969-D5B13B837A2C}"/>
              </a:ext>
            </a:extLst>
          </p:cNvPr>
          <p:cNvSpPr/>
          <p:nvPr/>
        </p:nvSpPr>
        <p:spPr>
          <a:xfrm>
            <a:off x="6265545" y="1605280"/>
            <a:ext cx="422910" cy="452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C1A0F88-DB40-4239-A037-C6219A0D99A9}"/>
              </a:ext>
            </a:extLst>
          </p:cNvPr>
          <p:cNvSpPr/>
          <p:nvPr/>
        </p:nvSpPr>
        <p:spPr>
          <a:xfrm>
            <a:off x="6417945" y="1757680"/>
            <a:ext cx="422910" cy="452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ACBF0BE-DD71-4DBF-9E80-DFFD990EF51F}"/>
              </a:ext>
            </a:extLst>
          </p:cNvPr>
          <p:cNvSpPr/>
          <p:nvPr/>
        </p:nvSpPr>
        <p:spPr>
          <a:xfrm>
            <a:off x="6570345" y="1910080"/>
            <a:ext cx="422910" cy="452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BE8D715-DE24-4C79-8DD6-A2ABB36A456C}"/>
              </a:ext>
            </a:extLst>
          </p:cNvPr>
          <p:cNvSpPr/>
          <p:nvPr/>
        </p:nvSpPr>
        <p:spPr>
          <a:xfrm>
            <a:off x="6722745" y="2062480"/>
            <a:ext cx="422910" cy="452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CE0C936-A98B-4646-9171-ED8F609D298D}"/>
              </a:ext>
            </a:extLst>
          </p:cNvPr>
          <p:cNvSpPr/>
          <p:nvPr/>
        </p:nvSpPr>
        <p:spPr>
          <a:xfrm>
            <a:off x="8505825" y="1272686"/>
            <a:ext cx="422910" cy="4521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962AA4-3032-4B89-B4B6-6FB228B120AE}"/>
              </a:ext>
            </a:extLst>
          </p:cNvPr>
          <p:cNvSpPr/>
          <p:nvPr/>
        </p:nvSpPr>
        <p:spPr>
          <a:xfrm>
            <a:off x="8658225" y="1425086"/>
            <a:ext cx="422910" cy="4521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E9D5E98-3A36-4DE9-96CE-AA61C51F00D7}"/>
              </a:ext>
            </a:extLst>
          </p:cNvPr>
          <p:cNvSpPr/>
          <p:nvPr/>
        </p:nvSpPr>
        <p:spPr>
          <a:xfrm>
            <a:off x="8810625" y="1577486"/>
            <a:ext cx="422910" cy="4521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10FEB06-D7DC-4304-B420-3765B698B84F}"/>
              </a:ext>
            </a:extLst>
          </p:cNvPr>
          <p:cNvSpPr/>
          <p:nvPr/>
        </p:nvSpPr>
        <p:spPr>
          <a:xfrm>
            <a:off x="8963025" y="1729886"/>
            <a:ext cx="422910" cy="4521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405B1CD-6765-45B1-B1A9-7EA3D55B8549}"/>
              </a:ext>
            </a:extLst>
          </p:cNvPr>
          <p:cNvSpPr/>
          <p:nvPr/>
        </p:nvSpPr>
        <p:spPr>
          <a:xfrm>
            <a:off x="9469755" y="972966"/>
            <a:ext cx="422910" cy="45212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2837AE1-6945-4E5A-9367-794F26844433}"/>
              </a:ext>
            </a:extLst>
          </p:cNvPr>
          <p:cNvSpPr/>
          <p:nvPr/>
        </p:nvSpPr>
        <p:spPr>
          <a:xfrm>
            <a:off x="9622155" y="1125366"/>
            <a:ext cx="422910" cy="45212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A8FA42-BE1F-4B72-A7DF-9CC3F54771A7}"/>
              </a:ext>
            </a:extLst>
          </p:cNvPr>
          <p:cNvSpPr/>
          <p:nvPr/>
        </p:nvSpPr>
        <p:spPr>
          <a:xfrm>
            <a:off x="9774555" y="1277766"/>
            <a:ext cx="422910" cy="45212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A0BE898-4CA1-41D1-8588-BDFBEE359C4B}"/>
              </a:ext>
            </a:extLst>
          </p:cNvPr>
          <p:cNvSpPr/>
          <p:nvPr/>
        </p:nvSpPr>
        <p:spPr>
          <a:xfrm>
            <a:off x="9926955" y="1430166"/>
            <a:ext cx="422910" cy="45212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743755-B7BB-4376-9291-433A2F909BF5}"/>
              </a:ext>
            </a:extLst>
          </p:cNvPr>
          <p:cNvSpPr txBox="1"/>
          <p:nvPr/>
        </p:nvSpPr>
        <p:spPr>
          <a:xfrm>
            <a:off x="0" y="2352675"/>
            <a:ext cx="3669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ΠΟΛΥΜΕΡΙΣΜΟΣ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13204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A577C-6074-4753-9347-05058540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dNTPs</a:t>
            </a:r>
            <a:r>
              <a:rPr lang="en-US" dirty="0"/>
              <a:t> – </a:t>
            </a:r>
            <a:r>
              <a:rPr lang="el-GR" dirty="0"/>
              <a:t>Δομικά στοιχεία του </a:t>
            </a:r>
            <a:r>
              <a:rPr lang="en-US" dirty="0"/>
              <a:t>DNA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4C5DB5-DF83-4347-9B8E-0D6E95F06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89" y="3226121"/>
            <a:ext cx="2586942" cy="1116957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67D89DD-42C3-4942-A6AB-9E75FFB996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32132" y="1508128"/>
            <a:ext cx="5721668" cy="4890887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A38A05-7012-4400-B486-8E38C3DE8912}"/>
              </a:ext>
            </a:extLst>
          </p:cNvPr>
          <p:cNvSpPr txBox="1"/>
          <p:nvPr/>
        </p:nvSpPr>
        <p:spPr>
          <a:xfrm>
            <a:off x="3545840" y="2773418"/>
            <a:ext cx="3078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=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30568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6B8CC7F-3622-46E3-9272-E1956397D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4905" cy="456278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FE55B4-2EE5-4A4A-AD80-1A14F660F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4906" y="0"/>
            <a:ext cx="795640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267E9C1-58F1-46EE-9BBE-108764BF9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34D967-2A77-424D-953A-43A0BA1A6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20" y="5073812"/>
            <a:ext cx="6331904" cy="11460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>
                <a:solidFill>
                  <a:srgbClr val="000000"/>
                </a:solidFill>
              </a:rPr>
              <a:t>Φθορίζοντες τερματιστές πολυμερισμού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AA4267D-70D1-4832-B746-DEBB0122E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6177" y="0"/>
            <a:ext cx="3615137" cy="80597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1800" dirty="0" err="1">
                <a:solidFill>
                  <a:srgbClr val="000000"/>
                </a:solidFill>
              </a:rPr>
              <a:t>Μέθοδος</a:t>
            </a:r>
            <a:r>
              <a:rPr lang="en-US" sz="1800" dirty="0">
                <a:solidFill>
                  <a:srgbClr val="000000"/>
                </a:solidFill>
              </a:rPr>
              <a:t> Sanger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62B8A8C-A996-46DA-AB61-1A4DD7073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84" y="2"/>
            <a:ext cx="3799103" cy="3822917"/>
          </a:xfrm>
          <a:custGeom>
            <a:avLst/>
            <a:gdLst>
              <a:gd name="connsiteX0" fmla="*/ 370922 w 3799103"/>
              <a:gd name="connsiteY0" fmla="*/ 0 h 3822917"/>
              <a:gd name="connsiteX1" fmla="*/ 2961741 w 3799103"/>
              <a:gd name="connsiteY1" fmla="*/ 0 h 3822917"/>
              <a:gd name="connsiteX2" fmla="*/ 3023310 w 3799103"/>
              <a:gd name="connsiteY2" fmla="*/ 46041 h 3822917"/>
              <a:gd name="connsiteX3" fmla="*/ 3799103 w 3799103"/>
              <a:gd name="connsiteY3" fmla="*/ 1691074 h 3822917"/>
              <a:gd name="connsiteX4" fmla="*/ 1667260 w 3799103"/>
              <a:gd name="connsiteY4" fmla="*/ 3822917 h 3822917"/>
              <a:gd name="connsiteX5" fmla="*/ 22227 w 3799103"/>
              <a:gd name="connsiteY5" fmla="*/ 3047124 h 3822917"/>
              <a:gd name="connsiteX6" fmla="*/ 0 w 3799103"/>
              <a:gd name="connsiteY6" fmla="*/ 3017401 h 3822917"/>
              <a:gd name="connsiteX7" fmla="*/ 0 w 3799103"/>
              <a:gd name="connsiteY7" fmla="*/ 364747 h 3822917"/>
              <a:gd name="connsiteX8" fmla="*/ 22227 w 3799103"/>
              <a:gd name="connsiteY8" fmla="*/ 335024 h 3822917"/>
              <a:gd name="connsiteX9" fmla="*/ 351088 w 3799103"/>
              <a:gd name="connsiteY9" fmla="*/ 13924 h 38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99103" h="3822917">
                <a:moveTo>
                  <a:pt x="370922" y="0"/>
                </a:moveTo>
                <a:lnTo>
                  <a:pt x="2961741" y="0"/>
                </a:lnTo>
                <a:lnTo>
                  <a:pt x="3023310" y="46041"/>
                </a:lnTo>
                <a:cubicBezTo>
                  <a:pt x="3497106" y="437052"/>
                  <a:pt x="3799103" y="1028796"/>
                  <a:pt x="3799103" y="1691074"/>
                </a:cubicBezTo>
                <a:cubicBezTo>
                  <a:pt x="3799103" y="2868458"/>
                  <a:pt x="2844644" y="3822917"/>
                  <a:pt x="1667260" y="3822917"/>
                </a:cubicBezTo>
                <a:cubicBezTo>
                  <a:pt x="1004982" y="3822917"/>
                  <a:pt x="413238" y="3520920"/>
                  <a:pt x="22227" y="3047124"/>
                </a:cubicBezTo>
                <a:lnTo>
                  <a:pt x="0" y="3017401"/>
                </a:lnTo>
                <a:lnTo>
                  <a:pt x="0" y="364747"/>
                </a:lnTo>
                <a:lnTo>
                  <a:pt x="22227" y="335024"/>
                </a:lnTo>
                <a:cubicBezTo>
                  <a:pt x="119980" y="216575"/>
                  <a:pt x="230278" y="108864"/>
                  <a:pt x="351088" y="139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7DE246-F307-43A3-B236-DE8591571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100" y="529598"/>
            <a:ext cx="2629584" cy="2349550"/>
          </a:xfrm>
          <a:prstGeom prst="rect">
            <a:avLst/>
          </a:prstGeom>
        </p:spPr>
      </p:pic>
      <p:sp>
        <p:nvSpPr>
          <p:cNvPr id="26" name="Freeform 63">
            <a:extLst>
              <a:ext uri="{FF2B5EF4-FFF2-40B4-BE49-F238E27FC236}">
                <a16:creationId xmlns:a16="http://schemas.microsoft.com/office/drawing/2014/main" id="{F429BE5F-6DE0-4144-A557-3BE62DC2D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81589" y="2057400"/>
            <a:ext cx="4310411" cy="4800600"/>
          </a:xfrm>
          <a:custGeom>
            <a:avLst/>
            <a:gdLst>
              <a:gd name="connsiteX0" fmla="*/ 2631284 w 4180773"/>
              <a:gd name="connsiteY0" fmla="*/ 0 h 4656219"/>
              <a:gd name="connsiteX1" fmla="*/ 4102460 w 4180773"/>
              <a:gd name="connsiteY1" fmla="*/ 449382 h 4656219"/>
              <a:gd name="connsiteX2" fmla="*/ 4180773 w 4180773"/>
              <a:gd name="connsiteY2" fmla="*/ 507944 h 4656219"/>
              <a:gd name="connsiteX3" fmla="*/ 4180773 w 4180773"/>
              <a:gd name="connsiteY3" fmla="*/ 4656219 h 4656219"/>
              <a:gd name="connsiteX4" fmla="*/ 951501 w 4180773"/>
              <a:gd name="connsiteY4" fmla="*/ 4656219 h 4656219"/>
              <a:gd name="connsiteX5" fmla="*/ 770685 w 4180773"/>
              <a:gd name="connsiteY5" fmla="*/ 4491883 h 4656219"/>
              <a:gd name="connsiteX6" fmla="*/ 0 w 4180773"/>
              <a:gd name="connsiteY6" fmla="*/ 2631284 h 4656219"/>
              <a:gd name="connsiteX7" fmla="*/ 2631284 w 4180773"/>
              <a:gd name="connsiteY7" fmla="*/ 0 h 465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80773" h="4656219">
                <a:moveTo>
                  <a:pt x="2631284" y="0"/>
                </a:moveTo>
                <a:cubicBezTo>
                  <a:pt x="3176241" y="0"/>
                  <a:pt x="3682504" y="165666"/>
                  <a:pt x="4102460" y="449382"/>
                </a:cubicBezTo>
                <a:lnTo>
                  <a:pt x="4180773" y="507944"/>
                </a:lnTo>
                <a:lnTo>
                  <a:pt x="4180773" y="4656219"/>
                </a:lnTo>
                <a:lnTo>
                  <a:pt x="951501" y="4656219"/>
                </a:lnTo>
                <a:lnTo>
                  <a:pt x="770685" y="4491883"/>
                </a:lnTo>
                <a:cubicBezTo>
                  <a:pt x="294517" y="4015714"/>
                  <a:pt x="0" y="3357893"/>
                  <a:pt x="0" y="2631284"/>
                </a:cubicBezTo>
                <a:cubicBezTo>
                  <a:pt x="0" y="1178066"/>
                  <a:pt x="1178066" y="0"/>
                  <a:pt x="2631284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E1EFC02-FB03-4241-83C8-4FBA4CAD6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7624" y="0"/>
            <a:ext cx="3383280" cy="2942512"/>
          </a:xfrm>
          <a:custGeom>
            <a:avLst/>
            <a:gdLst>
              <a:gd name="connsiteX0" fmla="*/ 555657 w 3383280"/>
              <a:gd name="connsiteY0" fmla="*/ 0 h 2942512"/>
              <a:gd name="connsiteX1" fmla="*/ 2827623 w 3383280"/>
              <a:gd name="connsiteY1" fmla="*/ 0 h 2942512"/>
              <a:gd name="connsiteX2" fmla="*/ 2887810 w 3383280"/>
              <a:gd name="connsiteY2" fmla="*/ 54702 h 2942512"/>
              <a:gd name="connsiteX3" fmla="*/ 3383280 w 3383280"/>
              <a:gd name="connsiteY3" fmla="*/ 1250872 h 2942512"/>
              <a:gd name="connsiteX4" fmla="*/ 1691640 w 3383280"/>
              <a:gd name="connsiteY4" fmla="*/ 2942512 h 2942512"/>
              <a:gd name="connsiteX5" fmla="*/ 0 w 3383280"/>
              <a:gd name="connsiteY5" fmla="*/ 1250872 h 2942512"/>
              <a:gd name="connsiteX6" fmla="*/ 495470 w 3383280"/>
              <a:gd name="connsiteY6" fmla="*/ 54702 h 294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3280" h="2942512">
                <a:moveTo>
                  <a:pt x="555657" y="0"/>
                </a:moveTo>
                <a:lnTo>
                  <a:pt x="2827623" y="0"/>
                </a:lnTo>
                <a:lnTo>
                  <a:pt x="2887810" y="54702"/>
                </a:lnTo>
                <a:cubicBezTo>
                  <a:pt x="3193937" y="360829"/>
                  <a:pt x="3383280" y="783739"/>
                  <a:pt x="3383280" y="1250872"/>
                </a:cubicBezTo>
                <a:cubicBezTo>
                  <a:pt x="3383280" y="2185139"/>
                  <a:pt x="2625907" y="2942512"/>
                  <a:pt x="1691640" y="2942512"/>
                </a:cubicBezTo>
                <a:cubicBezTo>
                  <a:pt x="757373" y="2942512"/>
                  <a:pt x="0" y="2185139"/>
                  <a:pt x="0" y="1250872"/>
                </a:cubicBezTo>
                <a:cubicBezTo>
                  <a:pt x="0" y="783739"/>
                  <a:pt x="189344" y="360829"/>
                  <a:pt x="495470" y="54702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149C46-D58F-4B1F-AAF2-FB690793C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561" y="417925"/>
            <a:ext cx="2365405" cy="18338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D35570-8885-47B4-AEA3-0B2F06518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4899" y="3433497"/>
            <a:ext cx="3217333" cy="2780195"/>
          </a:xfrm>
          <a:prstGeom prst="rect">
            <a:avLst/>
          </a:prstGeom>
        </p:spPr>
      </p:pic>
      <p:sp>
        <p:nvSpPr>
          <p:cNvPr id="21" name="Content Placeholder 12">
            <a:extLst>
              <a:ext uri="{FF2B5EF4-FFF2-40B4-BE49-F238E27FC236}">
                <a16:creationId xmlns:a16="http://schemas.microsoft.com/office/drawing/2014/main" id="{CCF08527-2B88-4CF9-B5C7-E2DDA4DBC032}"/>
              </a:ext>
            </a:extLst>
          </p:cNvPr>
          <p:cNvSpPr txBox="1">
            <a:spLocks/>
          </p:cNvSpPr>
          <p:nvPr/>
        </p:nvSpPr>
        <p:spPr>
          <a:xfrm>
            <a:off x="8536412" y="2689916"/>
            <a:ext cx="5946202" cy="8059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>
                <a:solidFill>
                  <a:srgbClr val="000000"/>
                </a:solidFill>
              </a:rPr>
              <a:t>Μέθοδος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NextGenSeq</a:t>
            </a:r>
            <a:endParaRPr lang="en-US" b="1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7551815-689B-46EA-B910-8BD492430674}"/>
              </a:ext>
            </a:extLst>
          </p:cNvPr>
          <p:cNvCxnSpPr/>
          <p:nvPr/>
        </p:nvCxnSpPr>
        <p:spPr>
          <a:xfrm>
            <a:off x="8704214" y="5801360"/>
            <a:ext cx="968106" cy="711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F8B1957-E2A1-44A4-B677-BAE1A665C70A}"/>
              </a:ext>
            </a:extLst>
          </p:cNvPr>
          <p:cNvCxnSpPr/>
          <p:nvPr/>
        </p:nvCxnSpPr>
        <p:spPr>
          <a:xfrm flipH="1" flipV="1">
            <a:off x="11509513" y="5073812"/>
            <a:ext cx="89452" cy="7275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BFA0D08-A795-40C6-93A4-4827081ED275}"/>
              </a:ext>
            </a:extLst>
          </p:cNvPr>
          <p:cNvSpPr txBox="1"/>
          <p:nvPr/>
        </p:nvSpPr>
        <p:spPr>
          <a:xfrm>
            <a:off x="8299174" y="5317435"/>
            <a:ext cx="1364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l-GR" dirty="0" err="1"/>
              <a:t>ερματιστής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012BA1-3D99-439C-8183-2ED94B14260B}"/>
              </a:ext>
            </a:extLst>
          </p:cNvPr>
          <p:cNvSpPr txBox="1"/>
          <p:nvPr/>
        </p:nvSpPr>
        <p:spPr>
          <a:xfrm>
            <a:off x="10909348" y="5865860"/>
            <a:ext cx="109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/>
              <a:t>Φθοριζον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558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2A0AE-4BB7-477A-AE1E-4778BBC3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Αποτέλεσμα Πολυμερισμού</a:t>
            </a:r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8167EB-3614-484D-A8FA-AA73E7CC8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84440"/>
            <a:ext cx="9697720" cy="5173560"/>
          </a:xfrm>
        </p:spPr>
      </p:pic>
    </p:spTree>
    <p:extLst>
      <p:ext uri="{BB962C8B-B14F-4D97-AF65-F5344CB8AC3E}">
        <p14:creationId xmlns:p14="http://schemas.microsoft.com/office/powerpoint/2010/main" val="1070714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51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85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7E1487-AFBE-415C-AAA6-BC6ABCF6F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Διαχωρισμός με βάση το μέγεθος του DNA</a:t>
            </a:r>
          </a:p>
        </p:txBody>
      </p:sp>
      <p:sp>
        <p:nvSpPr>
          <p:cNvPr id="64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63995AE-D5CD-44D2-BAB6-22CDA69CDF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884" b="5913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2320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051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A19AA0-2303-4E9E-B321-7E9A9FF06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dirty="0" err="1">
                <a:solidFill>
                  <a:srgbClr val="FFFFFF"/>
                </a:solidFill>
              </a:rPr>
              <a:t>Δρ</a:t>
            </a:r>
            <a:r>
              <a:rPr lang="en-US" sz="3300" dirty="0">
                <a:solidFill>
                  <a:srgbClr val="FFFFFF"/>
                </a:solidFill>
              </a:rPr>
              <a:t>αματική </a:t>
            </a:r>
            <a:r>
              <a:rPr lang="el-GR" sz="3300" dirty="0">
                <a:solidFill>
                  <a:srgbClr val="FFFFFF"/>
                </a:solidFill>
              </a:rPr>
              <a:t>μείωση</a:t>
            </a:r>
            <a:r>
              <a:rPr lang="en-US" sz="3300" dirty="0">
                <a:solidFill>
                  <a:srgbClr val="FFFFFF"/>
                </a:solidFill>
              </a:rPr>
              <a:t> κόστους αλληλουχίσης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8CE8565-2004-4D59-9866-ACCC25DCF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354" y="430951"/>
            <a:ext cx="8213766" cy="5831505"/>
          </a:xfr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165D33EA-C1D7-47A2-A200-05E0DC687FEB}"/>
              </a:ext>
            </a:extLst>
          </p:cNvPr>
          <p:cNvSpPr/>
          <p:nvPr/>
        </p:nvSpPr>
        <p:spPr>
          <a:xfrm>
            <a:off x="3814762" y="1479845"/>
            <a:ext cx="314325" cy="638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EB480DFF-1749-4819-8FBE-93D567F7067C}"/>
              </a:ext>
            </a:extLst>
          </p:cNvPr>
          <p:cNvSpPr/>
          <p:nvPr/>
        </p:nvSpPr>
        <p:spPr>
          <a:xfrm>
            <a:off x="7360602" y="4101125"/>
            <a:ext cx="314325" cy="638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010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39562-1C19-4789-8C91-BF15DBB02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32479"/>
            <a:ext cx="10515600" cy="2844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4800" dirty="0"/>
              <a:t>Που οφείλεται αυτή η μείωση</a:t>
            </a:r>
            <a:r>
              <a:rPr lang="en-US" sz="4800" dirty="0"/>
              <a:t>;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889490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FDE0CAC38503FF47AD4F69038B864C8A" ma:contentTypeVersion="6" ma:contentTypeDescription="Δημιουργία νέου εγγράφου" ma:contentTypeScope="" ma:versionID="7d774d696c043cf85c534422d12ce18b">
  <xsd:schema xmlns:xsd="http://www.w3.org/2001/XMLSchema" xmlns:xs="http://www.w3.org/2001/XMLSchema" xmlns:p="http://schemas.microsoft.com/office/2006/metadata/properties" xmlns:ns3="55971126-b8a1-464e-886d-e3c03614eb63" targetNamespace="http://schemas.microsoft.com/office/2006/metadata/properties" ma:root="true" ma:fieldsID="b0bc4be0c0eee2b2f52f22df6a92f8f7" ns3:_="">
    <xsd:import namespace="55971126-b8a1-464e-886d-e3c03614eb6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971126-b8a1-464e-886d-e3c03614eb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C79AAF-0A11-4CE2-8DCE-D4494931C3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971126-b8a1-464e-886d-e3c03614eb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FFB28F-6A8B-44BC-9A00-614C5507FD58}">
  <ds:schemaRefs>
    <ds:schemaRef ds:uri="http://www.w3.org/XML/1998/namespace"/>
    <ds:schemaRef ds:uri="55971126-b8a1-464e-886d-e3c03614eb63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E892F33-70C7-4120-BE4D-D3214E4BA2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377</Words>
  <Application>Microsoft Office PowerPoint</Application>
  <PresentationFormat>Widescreen</PresentationFormat>
  <Paragraphs>58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Αλληλούχιση επόμενης γενιάς</vt:lpstr>
      <vt:lpstr>PowerPoint Presentation</vt:lpstr>
      <vt:lpstr>DNA εκκινητής (κόκκινο) Primer  DNA μήτρα (μαύρο) Τemplate  DNA πολυμεράση (πορτοκαλί) Polymerase  Νουκλεοτίδια (κίτρινα, μπλε, πράσινα, βυσσινί) dNTPs</vt:lpstr>
      <vt:lpstr>dNTPs – Δομικά στοιχεία του DNA</vt:lpstr>
      <vt:lpstr>Φθορίζοντες τερματιστές πολυμερισμού</vt:lpstr>
      <vt:lpstr>Αποτέλεσμα Πολυμερισμού</vt:lpstr>
      <vt:lpstr>Διαχωρισμός με βάση το μέγεθος του DNA</vt:lpstr>
      <vt:lpstr>Δραματική μείωση κόστους αλληλουχίσης</vt:lpstr>
      <vt:lpstr>PowerPoint Presentation</vt:lpstr>
      <vt:lpstr>Συσκευές Αλληλούχισης</vt:lpstr>
      <vt:lpstr>Θάλαμοι ροής αλληλούχισης   Sequencing Flow Cells</vt:lpstr>
      <vt:lpstr>Προσαρμογείς - Adapters</vt:lpstr>
      <vt:lpstr>Εκκίνηση πολυμερισμού στο θάλαμο ροής</vt:lpstr>
      <vt:lpstr>Αναπαραγωγή 1000 αντιγράφων / DNA μόριο</vt:lpstr>
      <vt:lpstr>PowerPoint Presentation</vt:lpstr>
      <vt:lpstr>Άντληση αντιδραστηρίων</vt:lpstr>
      <vt:lpstr>Ο θαλαμος ροής με τα DNA αντίγραφα (μονόκλωνα) και τους εκκινητές μεταφέρονται για αλληλούχιση</vt:lpstr>
      <vt:lpstr>Τα φθορίζοντα μόρια μπορούν να επαναχρησιμοποιηθούν   ΜΕΙΩΣΗ ΚΟΣΤΟΥΣ ΑΝΑΛΩΣΙΜΩΝ</vt:lpstr>
      <vt:lpstr>Το μικροσκόπιο ανιχνεύει το χρώμα των κουκίδων  (DNA αντίγραφα)</vt:lpstr>
      <vt:lpstr>Από τέσσερα σε δύο φθορίζοντα μόρια    ΜΕΙΩΣΗ ΚΟΣΤΟΥΣ ΑΝΑΛΩΣΙΜΩΝ</vt:lpstr>
      <vt:lpstr>Αλληλούχιση μόνο με μια φθορίζουσα χρωστική  ΜΕΙΩΣΗ ΚΟΣΤΟΥΣ ΑΝΑΛΩΣΙΜΩΝ</vt:lpstr>
      <vt:lpstr>Αλλα Συστήματα Αλληλούχισης</vt:lpstr>
      <vt:lpstr>Ανάλογα με το νουκλεοτίδιο που περνά καθε φορά από το συγκεκριμένο πόρο παράγεται και διαφορετικής τάσης ρεύμα</vt:lpstr>
      <vt:lpstr>ΠΛΕΟΝΕΚΤΗΜΑΤΑ:  Φορητότητα Αλληλούχιση μεγάλου μήκους DNA αντιγράφων</vt:lpstr>
      <vt:lpstr>Η αστροναύτης  Kate Rubins με συσκευή αλληλουχισης Oxford Nanopore στον Διεθνή Διαστημικό Σταθμό (ISS) τον Αυγουστο του 2016.</vt:lpstr>
      <vt:lpstr>PowerPoint Presentation</vt:lpstr>
      <vt:lpstr>+  Αλληλούχιση μεγάλου μήκους DNA αντιγράφων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Αλληλούχιση επόμενης γενιάς</dc:title>
  <dc:creator>ANASTASOPOULOS ILIAS</dc:creator>
  <cp:lastModifiedBy>ANASTASOPOULOS ILIAS</cp:lastModifiedBy>
  <cp:revision>2</cp:revision>
  <dcterms:created xsi:type="dcterms:W3CDTF">2021-01-09T17:41:35Z</dcterms:created>
  <dcterms:modified xsi:type="dcterms:W3CDTF">2021-01-09T18:10:29Z</dcterms:modified>
</cp:coreProperties>
</file>