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4B93E-7A00-4CFC-BBA7-D0B3AD4AEB16}" v="30" dt="2021-01-09T18:07:17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097D-066F-46EB-8EE6-85D0BE561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20971-AC04-460D-8569-E75F1AEEC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DBA99-FC83-40D6-8610-C4D064B4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C097-7F88-43AC-A146-A40AE549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0DA34-C7C6-4E5F-8054-EFFA247C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D812-A106-4227-923B-4B47F420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9BB3B-B7B5-4C97-A8CD-8C47BBA3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7C526-DD80-4B4C-9362-D957FAC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69895-CFA5-4333-A840-331631EC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68B59-2E75-4547-BB3D-E4A9CFD2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57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37CA4-8B84-4FC9-AC5F-28E76078C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813F9-4D26-451C-9042-6B923FA48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E7D4-5370-4F32-BB68-283BDA6B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E1CE3-32CA-416D-A5C3-1868FDC5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FA00-E898-44FD-A972-6B70ED49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8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AFA7-D3AB-4674-B6B9-0D1D9BFF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EA28-4242-4833-85EA-5D0F5E573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0EF1-04EF-404E-BB51-560C365A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6BEC2-A66C-49ED-9FD3-64667CCC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968B5-804D-4FD1-9AC0-31F5C549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1718-89D9-428E-A02C-763612B0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DC5FF-064E-4A8A-B981-D1FD69F94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9EA5-3004-4BFC-843A-07BB80C0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5A8A8-FD38-4779-9AEA-16C6530A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BA950-86A7-4BEF-B55D-CA3F3D83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3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469C-3267-42C9-B779-2185B79B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56DF0-A127-459A-810D-697C48C2B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93247-E084-4833-8B73-48440779F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28B1B-E221-4A63-BA89-9DF01B53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B572-0919-4A9E-9C2E-559A59D7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9EEE8-BF4D-452C-A3ED-46B1872D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6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77F6-DDE0-49CA-BC67-4FE9CB92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38578-A9FD-4A42-AA1B-7C22D14AB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AD63F-F08F-4068-BBE2-E758B18B7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4E6E2-FFA2-4832-8D38-E7F4A03C4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DAF05-95AC-4371-9B28-A20679340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D1A81-24FC-45DE-B0FB-C5FAA812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189B9-42CE-4FA8-A766-B96490F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1F613-F0DC-4BDF-BBB6-3F5D639B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1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2497-22AB-4867-BBE1-ED270799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E0AFE-6B39-421D-8D1B-944542F8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26E43-8679-48F0-8297-D95434E9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34A83-D5F9-44C4-AE8D-A477B63B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3484A-8ACA-4888-AD22-B2608F672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0E876-4FEE-482D-A64F-597D9F3F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0C544-530F-4DED-8E8A-1F5763D0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4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DF3B-D562-46F4-821B-C414B48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B919-F7E9-44A6-B621-ACFD41EDE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EE552-AA6C-4794-90AE-57E3D584B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EBF52-0380-42CC-B8EE-E28FBDC1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566A4-2AE0-4C1F-AA6C-50B680AE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1E95D-CBCB-4E53-B93B-2B0BE97B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3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FAE2-F23F-4A46-B8FD-80EE6FBD4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09A4B-CD51-4CCB-9490-5659B3C0C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43CBE-9795-4D4A-9DF6-98584E906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0167A-8FF0-4440-A848-FA46BBA9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B57FE-B8AA-47B9-BF44-53159FC4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62ADC-8E56-4652-BB96-7147E8AF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6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1B48A-92C6-4E12-83E5-E57C0C6B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03CC7-005F-466F-B0F3-CFE9FC38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CD320-B811-4EA3-B5B1-E014F84E5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484E-EC94-480F-8817-B7A7A6A7F262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D5763-7A00-4DA7-B884-BC972551C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063D-8332-492B-A095-64E081A84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0B0F-19CF-4DAE-8280-6AEE32B499E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6A2D8C-0DDB-4E6C-AD80-FE90557825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67900" y="355600"/>
            <a:ext cx="2324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6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B140-0F5E-430A-BB96-8B28A334D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Αλληλούχιση</a:t>
            </a:r>
            <a:r>
              <a:rPr lang="el-GR" dirty="0"/>
              <a:t> επόμενης γενιάς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6CCD1-1D79-44F0-8ABB-479432ABD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US" dirty="0"/>
              <a:t>G</a:t>
            </a:r>
            <a:r>
              <a:rPr lang="en-GB" dirty="0" err="1"/>
              <a:t>eneration</a:t>
            </a:r>
            <a:r>
              <a:rPr lang="en-GB" dirty="0"/>
              <a:t> Sequencing </a:t>
            </a:r>
          </a:p>
          <a:p>
            <a:r>
              <a:rPr lang="en-GB" dirty="0"/>
              <a:t>(</a:t>
            </a:r>
            <a:r>
              <a:rPr lang="en-GB" dirty="0" err="1"/>
              <a:t>NextGenSeq</a:t>
            </a:r>
            <a:r>
              <a:rPr lang="en-GB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83F91-A7C1-4F70-BBAE-B6269A601DFD}"/>
              </a:ext>
            </a:extLst>
          </p:cNvPr>
          <p:cNvSpPr txBox="1"/>
          <p:nvPr/>
        </p:nvSpPr>
        <p:spPr>
          <a:xfrm>
            <a:off x="3048000" y="499697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Δρ. Ηλίας Αναστασόπουλος,</a:t>
            </a:r>
          </a:p>
          <a:p>
            <a:pPr algn="ctr"/>
            <a:r>
              <a:rPr lang="el-GR" dirty="0"/>
              <a:t>Καθηγητής, Πανεπιστήμιο Θεσσαλίας, </a:t>
            </a:r>
          </a:p>
          <a:p>
            <a:pPr algn="ctr"/>
            <a:r>
              <a:rPr lang="el-GR" dirty="0"/>
              <a:t>ΓΑΙΟΠΟΛΙΣ, Τ.Κ. 411 10, Λάρισα, Ελλάδα.</a:t>
            </a:r>
          </a:p>
          <a:p>
            <a:pPr algn="ctr"/>
            <a:endParaRPr lang="el-GR" dirty="0"/>
          </a:p>
          <a:p>
            <a:pPr algn="ctr"/>
            <a:r>
              <a:rPr lang="el-GR" dirty="0" err="1"/>
              <a:t>Τηλ</a:t>
            </a:r>
            <a:r>
              <a:rPr lang="el-GR" dirty="0"/>
              <a:t> 2410 684560  </a:t>
            </a:r>
            <a:r>
              <a:rPr lang="el-GR" dirty="0" err="1"/>
              <a:t>Ηλ.Ταχ</a:t>
            </a:r>
            <a:r>
              <a:rPr lang="el-GR" dirty="0"/>
              <a:t>: anastasop@uth.gr</a:t>
            </a:r>
          </a:p>
        </p:txBody>
      </p:sp>
    </p:spTree>
    <p:extLst>
      <p:ext uri="{BB962C8B-B14F-4D97-AF65-F5344CB8AC3E}">
        <p14:creationId xmlns:p14="http://schemas.microsoft.com/office/powerpoint/2010/main" val="382992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9B877-7EFE-4106-998A-DF848F3B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2C2C2C"/>
                </a:solidFill>
              </a:rPr>
              <a:t>Συσκευές Αλληλούχισης</a:t>
            </a: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C9647FB-9806-47EA-81D8-43FD62CBA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13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E5E214-C0C8-469F-89E4-CC555732BB54}"/>
              </a:ext>
            </a:extLst>
          </p:cNvPr>
          <p:cNvSpPr/>
          <p:nvPr/>
        </p:nvSpPr>
        <p:spPr>
          <a:xfrm>
            <a:off x="10251440" y="4500880"/>
            <a:ext cx="1056640" cy="149352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8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7598F-6C4C-45E6-AAAB-E004B10D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 err="1"/>
              <a:t>Θάλ</a:t>
            </a:r>
            <a:r>
              <a:rPr lang="en-US" sz="5200" dirty="0"/>
              <a:t>αμοι </a:t>
            </a:r>
            <a:r>
              <a:rPr lang="el-GR" sz="5200" dirty="0"/>
              <a:t>ροής</a:t>
            </a:r>
            <a:br>
              <a:rPr lang="en-US" sz="5200" dirty="0"/>
            </a:br>
            <a:r>
              <a:rPr lang="el-GR" sz="5200" dirty="0" err="1"/>
              <a:t>αλληλούχισης</a:t>
            </a:r>
            <a:br>
              <a:rPr lang="el-GR" sz="5200" dirty="0"/>
            </a:br>
            <a:br>
              <a:rPr lang="el-GR" sz="5200" dirty="0"/>
            </a:br>
            <a:r>
              <a:rPr lang="en-US" sz="5200" dirty="0"/>
              <a:t> Sequencing Flow Cells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C18848-4581-47D4-B97F-B514AA91C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92" r="1" b="11307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8BF-0F4A-4A30-9A95-66AAF4A8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Προσαρμογείς - </a:t>
            </a:r>
            <a:r>
              <a:rPr lang="en-US" dirty="0"/>
              <a:t>Adapters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FD9C0-7901-47BC-8930-E4092B99B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8475" y="3505994"/>
            <a:ext cx="6115050" cy="990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2CC001-87FA-4F48-AF7E-E5C8D94E856D}"/>
              </a:ext>
            </a:extLst>
          </p:cNvPr>
          <p:cNvSpPr txBox="1"/>
          <p:nvPr/>
        </p:nvSpPr>
        <p:spPr>
          <a:xfrm>
            <a:off x="8256861" y="4196314"/>
            <a:ext cx="1026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Adapters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F801D-AC54-41E3-B251-A1B685616F6A}"/>
              </a:ext>
            </a:extLst>
          </p:cNvPr>
          <p:cNvSpPr txBox="1"/>
          <p:nvPr/>
        </p:nvSpPr>
        <p:spPr>
          <a:xfrm>
            <a:off x="3038475" y="4196314"/>
            <a:ext cx="1026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Adapters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4A479-70E2-47AD-831E-323EA3907CCC}"/>
              </a:ext>
            </a:extLst>
          </p:cNvPr>
          <p:cNvSpPr txBox="1"/>
          <p:nvPr/>
        </p:nvSpPr>
        <p:spPr>
          <a:xfrm>
            <a:off x="5689600" y="3436942"/>
            <a:ext cx="6094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DNA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2C807-6541-46B3-B2B9-B85ACE567BE2}"/>
              </a:ext>
            </a:extLst>
          </p:cNvPr>
          <p:cNvSpPr txBox="1"/>
          <p:nvPr/>
        </p:nvSpPr>
        <p:spPr>
          <a:xfrm>
            <a:off x="3647440" y="5436914"/>
            <a:ext cx="732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Χρησιμεύουν για την πρόσδεση του </a:t>
            </a:r>
            <a:r>
              <a:rPr lang="en-US" dirty="0"/>
              <a:t>DNA </a:t>
            </a:r>
            <a:r>
              <a:rPr lang="el-GR" dirty="0"/>
              <a:t>στην επιφάνεια του θαλάμου ροής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56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DD1D9-2056-4CE6-9871-69DBCA19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Εκκίνηση πολυμερισμού στο θάλαμο ροής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BEF1F-DAEC-447B-962F-28BA255FC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095" y="1011927"/>
            <a:ext cx="5841265" cy="520027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7790AF-995D-4388-8009-7FF3F802FCBA}"/>
              </a:ext>
            </a:extLst>
          </p:cNvPr>
          <p:cNvCxnSpPr/>
          <p:nvPr/>
        </p:nvCxnSpPr>
        <p:spPr>
          <a:xfrm flipH="1">
            <a:off x="6410960" y="3095625"/>
            <a:ext cx="266700" cy="117157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B17C07-FD71-4F86-97FC-53C82B66E8A0}"/>
              </a:ext>
            </a:extLst>
          </p:cNvPr>
          <p:cNvCxnSpPr/>
          <p:nvPr/>
        </p:nvCxnSpPr>
        <p:spPr>
          <a:xfrm flipH="1">
            <a:off x="6828455" y="3095625"/>
            <a:ext cx="76200" cy="100965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F72933-8665-4E6D-8D1A-AF593E9202EA}"/>
              </a:ext>
            </a:extLst>
          </p:cNvPr>
          <p:cNvSpPr txBox="1"/>
          <p:nvPr/>
        </p:nvSpPr>
        <p:spPr>
          <a:xfrm>
            <a:off x="6029325" y="2857500"/>
            <a:ext cx="155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Προσαρμογείς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C7FC1-D401-4635-B292-66571540BE55}"/>
              </a:ext>
            </a:extLst>
          </p:cNvPr>
          <p:cNvSpPr txBox="1"/>
          <p:nvPr/>
        </p:nvSpPr>
        <p:spPr>
          <a:xfrm>
            <a:off x="8177825" y="1669018"/>
            <a:ext cx="12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DNA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μήτρα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9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64CE88-3D46-4057-A6D1-94D24251C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DF601-F1E5-42C2-AEBA-5D39E05C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Αναπαραγωγή 1000 αντιγράφων / DNA μόριο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61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CA9FCD-50C3-41EC-A071-066347079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3" r="-1" b="306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7E318-50DD-44D9-91FF-78A69B6E0D17}"/>
              </a:ext>
            </a:extLst>
          </p:cNvPr>
          <p:cNvCxnSpPr/>
          <p:nvPr/>
        </p:nvCxnSpPr>
        <p:spPr>
          <a:xfrm flipV="1">
            <a:off x="5923280" y="3429000"/>
            <a:ext cx="762000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EF42AB-203C-4C57-8F8F-82BFB566867F}"/>
              </a:ext>
            </a:extLst>
          </p:cNvPr>
          <p:cNvSpPr txBox="1"/>
          <p:nvPr/>
        </p:nvSpPr>
        <p:spPr>
          <a:xfrm>
            <a:off x="5000625" y="3244334"/>
            <a:ext cx="155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Θάλαμος ροής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34594A-C503-4D13-90AF-9C3A4E11DD9E}"/>
              </a:ext>
            </a:extLst>
          </p:cNvPr>
          <p:cNvCxnSpPr/>
          <p:nvPr/>
        </p:nvCxnSpPr>
        <p:spPr>
          <a:xfrm flipH="1">
            <a:off x="5923280" y="578134"/>
            <a:ext cx="982345" cy="476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17E175B-D5D4-4CE5-B190-0FAB52AA904D}"/>
              </a:ext>
            </a:extLst>
          </p:cNvPr>
          <p:cNvSpPr txBox="1"/>
          <p:nvPr/>
        </p:nvSpPr>
        <p:spPr>
          <a:xfrm>
            <a:off x="6905625" y="297418"/>
            <a:ext cx="88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Αντλίες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1EED15-F209-49FF-BFA6-C8E22CA962F4}"/>
              </a:ext>
            </a:extLst>
          </p:cNvPr>
          <p:cNvSpPr txBox="1"/>
          <p:nvPr/>
        </p:nvSpPr>
        <p:spPr>
          <a:xfrm>
            <a:off x="3276600" y="2913102"/>
            <a:ext cx="211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Θήκη θαλάμου ροής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1B2B11-5D84-41DF-B771-1D78AF8E955D}"/>
              </a:ext>
            </a:extLst>
          </p:cNvPr>
          <p:cNvCxnSpPr>
            <a:cxnSpLocks/>
          </p:cNvCxnSpPr>
          <p:nvPr/>
        </p:nvCxnSpPr>
        <p:spPr>
          <a:xfrm flipH="1" flipV="1">
            <a:off x="4924425" y="2707270"/>
            <a:ext cx="76200" cy="2899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958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98B3EB-97BE-443E-93A7-CB0FE8AC7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28F51-841C-445B-A8EA-063F4225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Άντληση αντιδραστηρίων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C227F6-D273-43C0-8D26-F91378B0FF4F}"/>
              </a:ext>
            </a:extLst>
          </p:cNvPr>
          <p:cNvSpPr txBox="1"/>
          <p:nvPr/>
        </p:nvSpPr>
        <p:spPr>
          <a:xfrm>
            <a:off x="3885890" y="5271770"/>
            <a:ext cx="109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Δεξαμενή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AACDEC-32F1-4949-A474-7D9CBB94B7F1}"/>
              </a:ext>
            </a:extLst>
          </p:cNvPr>
          <p:cNvCxnSpPr/>
          <p:nvPr/>
        </p:nvCxnSpPr>
        <p:spPr>
          <a:xfrm flipV="1">
            <a:off x="4981575" y="4991100"/>
            <a:ext cx="619125" cy="390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8EBA49-33E5-473A-8A46-7AF1374959C7}"/>
              </a:ext>
            </a:extLst>
          </p:cNvPr>
          <p:cNvSpPr txBox="1"/>
          <p:nvPr/>
        </p:nvSpPr>
        <p:spPr>
          <a:xfrm>
            <a:off x="3820959" y="2785070"/>
            <a:ext cx="88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Αντλίες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E0321F-C51E-43BE-813D-CF6AA0708390}"/>
              </a:ext>
            </a:extLst>
          </p:cNvPr>
          <p:cNvCxnSpPr/>
          <p:nvPr/>
        </p:nvCxnSpPr>
        <p:spPr>
          <a:xfrm flipV="1">
            <a:off x="4703380" y="2785070"/>
            <a:ext cx="449645" cy="171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29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255B2-A15C-4C2A-845F-5F7ABF07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dirty="0"/>
              <a:t>Ο </a:t>
            </a:r>
            <a:r>
              <a:rPr lang="el-GR" sz="2800" dirty="0" err="1"/>
              <a:t>θαλαμος</a:t>
            </a:r>
            <a:r>
              <a:rPr lang="el-GR" sz="2800" dirty="0"/>
              <a:t> ροής με τα </a:t>
            </a:r>
            <a:r>
              <a:rPr lang="en-US" sz="2800" dirty="0"/>
              <a:t>DNA </a:t>
            </a:r>
            <a:r>
              <a:rPr lang="el-GR" sz="2800" dirty="0"/>
              <a:t>αντίγραφα (μονόκλωνα) και τους </a:t>
            </a:r>
            <a:r>
              <a:rPr lang="el-GR" sz="2800" dirty="0" err="1"/>
              <a:t>εκκινητές</a:t>
            </a:r>
            <a:r>
              <a:rPr lang="el-GR" sz="2800" dirty="0"/>
              <a:t> μεταφέρονται για </a:t>
            </a:r>
            <a:r>
              <a:rPr lang="el-GR" sz="2800" dirty="0" err="1"/>
              <a:t>αλληλούχιση</a:t>
            </a:r>
            <a:endParaRPr lang="en-GB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B66B2-5064-4F61-BC8D-0B354B7CA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2" r="1" b="1"/>
          <a:stretch/>
        </p:blipFill>
        <p:spPr>
          <a:xfrm>
            <a:off x="5218300" y="239880"/>
            <a:ext cx="6973699" cy="25228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AC9AC-A881-41BA-91EA-AD4F8FA1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6" r="3405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D7FA2F3-753C-4778-BE52-70A5F6B4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300" y="3003264"/>
            <a:ext cx="5742432" cy="1102013"/>
          </a:xfrm>
        </p:spPr>
        <p:txBody>
          <a:bodyPr anchor="ctr">
            <a:normAutofit/>
          </a:bodyPr>
          <a:lstStyle/>
          <a:p>
            <a:r>
              <a:rPr lang="el-GR" sz="2000" dirty="0"/>
              <a:t>Η </a:t>
            </a:r>
            <a:r>
              <a:rPr lang="el-GR" sz="2000" dirty="0" err="1"/>
              <a:t>αλληλούχιση</a:t>
            </a:r>
            <a:r>
              <a:rPr lang="el-GR" sz="2000" dirty="0"/>
              <a:t> συνεχίζεται σε μεγαλύτερη συσκευή που διαθέτει μικροσκόπιο και όπου ενσωματώνονται τα φθορίζοντα </a:t>
            </a:r>
            <a:r>
              <a:rPr lang="el-GR" sz="2000" dirty="0" err="1"/>
              <a:t>νουκλεοτίδια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EDE2E8-9F11-46EB-854C-390B5ACC03A4}"/>
              </a:ext>
            </a:extLst>
          </p:cNvPr>
          <p:cNvCxnSpPr>
            <a:cxnSpLocks/>
          </p:cNvCxnSpPr>
          <p:nvPr/>
        </p:nvCxnSpPr>
        <p:spPr>
          <a:xfrm flipH="1">
            <a:off x="3956181" y="1279593"/>
            <a:ext cx="3938139" cy="1816032"/>
          </a:xfrm>
          <a:prstGeom prst="straightConnector1">
            <a:avLst/>
          </a:prstGeom>
          <a:ln w="444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Arrow: Up 22">
            <a:extLst>
              <a:ext uri="{FF2B5EF4-FFF2-40B4-BE49-F238E27FC236}">
                <a16:creationId xmlns:a16="http://schemas.microsoft.com/office/drawing/2014/main" id="{ED9644F3-F2C6-4323-8EEF-C938B7B09082}"/>
              </a:ext>
            </a:extLst>
          </p:cNvPr>
          <p:cNvSpPr/>
          <p:nvPr/>
        </p:nvSpPr>
        <p:spPr>
          <a:xfrm>
            <a:off x="11192065" y="3269002"/>
            <a:ext cx="571310" cy="1358560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5DC6DD-36C6-49B0-A2F5-6011CD7BB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935" y="4006210"/>
            <a:ext cx="3620664" cy="2410124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BD3C04-2E65-4334-B538-584888579377}"/>
              </a:ext>
            </a:extLst>
          </p:cNvPr>
          <p:cNvCxnSpPr/>
          <p:nvPr/>
        </p:nvCxnSpPr>
        <p:spPr>
          <a:xfrm>
            <a:off x="4886325" y="265172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E9B7803-AE39-4DAC-934F-7C000BF0E355}"/>
              </a:ext>
            </a:extLst>
          </p:cNvPr>
          <p:cNvSpPr txBox="1"/>
          <p:nvPr/>
        </p:nvSpPr>
        <p:spPr>
          <a:xfrm>
            <a:off x="5925250" y="6504059"/>
            <a:ext cx="446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ενσωμάτωση είναι </a:t>
            </a:r>
            <a:r>
              <a:rPr lang="el-GR" dirty="0">
                <a:solidFill>
                  <a:srgbClr val="FF0000"/>
                </a:solidFill>
              </a:rPr>
              <a:t>αντιστρεπτή διαδικασία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4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FA78734-7FD0-40EC-A3FA-30342088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2374900"/>
            <a:ext cx="5435600" cy="3606800"/>
          </a:xfrm>
          <a:prstGeom prst="rect">
            <a:avLst/>
          </a:prstGeom>
        </p:spPr>
      </p:pic>
      <p:pic>
        <p:nvPicPr>
          <p:cNvPr id="5" name="Content Placeholder 4" descr="Diagram, shape, polygon&#10;&#10;Description automatically generated">
            <a:extLst>
              <a:ext uri="{FF2B5EF4-FFF2-40B4-BE49-F238E27FC236}">
                <a16:creationId xmlns:a16="http://schemas.microsoft.com/office/drawing/2014/main" id="{6918F0B5-D153-4ECC-8303-8E73D3F46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5658" y="2313633"/>
            <a:ext cx="4292600" cy="3606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E03ED-36FC-4895-BB96-3A9796FB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1027156" cy="1325563"/>
          </a:xfrm>
        </p:spPr>
        <p:txBody>
          <a:bodyPr anchor="ctr">
            <a:normAutofit/>
          </a:bodyPr>
          <a:lstStyle/>
          <a:p>
            <a:pPr algn="ctr"/>
            <a:r>
              <a:rPr lang="el-GR" sz="3600" dirty="0"/>
              <a:t>Τα φθορίζοντα μόρια μπορούν να επαναχρησιμοποιηθούν  </a:t>
            </a:r>
            <a:br>
              <a:rPr lang="el-GR" sz="3600" dirty="0"/>
            </a:br>
            <a:r>
              <a:rPr lang="el-GR" sz="3600" b="1" dirty="0"/>
              <a:t>ΜΕΙΩΣΗ ΚΟΣΤΟΥΣ ΑΝΑΛΩΣΙΜΩΝ</a:t>
            </a:r>
            <a:endParaRPr lang="en-GB" sz="3600" b="1" dirty="0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516CEB3-86F0-4792-B3C7-D97265D4BCBB}"/>
              </a:ext>
            </a:extLst>
          </p:cNvPr>
          <p:cNvSpPr/>
          <p:nvPr/>
        </p:nvSpPr>
        <p:spPr>
          <a:xfrm>
            <a:off x="5959366" y="3867807"/>
            <a:ext cx="1124606" cy="3104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3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47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67378-3A74-41C0-97B8-DE601FBF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1734870"/>
            <a:ext cx="3986155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dirty="0" err="1"/>
              <a:t>Το</a:t>
            </a:r>
            <a:r>
              <a:rPr lang="en-US" sz="3700" b="1" dirty="0"/>
              <a:t> </a:t>
            </a:r>
            <a:r>
              <a:rPr lang="en-US" sz="3700" b="1" dirty="0" err="1"/>
              <a:t>μικροσκό</a:t>
            </a:r>
            <a:r>
              <a:rPr lang="en-US" sz="3700" b="1" dirty="0"/>
              <a:t>πιο ανιχνεύει το χρώμα των κουκίδων</a:t>
            </a:r>
            <a:r>
              <a:rPr lang="el-GR" sz="3700" b="1" dirty="0"/>
              <a:t> </a:t>
            </a:r>
            <a:br>
              <a:rPr lang="el-GR" sz="3700" b="1" dirty="0"/>
            </a:br>
            <a:r>
              <a:rPr lang="el-GR" sz="3700" b="1" dirty="0"/>
              <a:t>(</a:t>
            </a:r>
            <a:r>
              <a:rPr lang="en-US" sz="3700" b="1" dirty="0"/>
              <a:t>DNA </a:t>
            </a:r>
            <a:r>
              <a:rPr lang="el-GR" sz="3700" b="1" dirty="0"/>
              <a:t>αντίγραφα)</a:t>
            </a:r>
            <a:endParaRPr lang="en-US" sz="37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AB778-F5FD-43EC-B46C-E762AB818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43"/>
          <a:stretch/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B72012-100D-476C-A8F8-E6D08C190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" r="-1" b="-1"/>
          <a:stretch/>
        </p:blipFill>
        <p:spPr>
          <a:xfrm>
            <a:off x="5186554" y="2956875"/>
            <a:ext cx="6806703" cy="33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0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68A4EE-F334-4DBE-B669-86668A2FA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50" y="2267744"/>
            <a:ext cx="8858250" cy="38290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0AD8A-59C3-42A7-A100-5624AA866377}"/>
              </a:ext>
            </a:extLst>
          </p:cNvPr>
          <p:cNvSpPr txBox="1"/>
          <p:nvPr/>
        </p:nvSpPr>
        <p:spPr>
          <a:xfrm>
            <a:off x="5252720" y="6350000"/>
            <a:ext cx="501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https://www.youtube.com/watch?v=mI0Fo9kaWqo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ADCA5-BDE0-4DB3-AA9D-F06A446A631B}"/>
              </a:ext>
            </a:extLst>
          </p:cNvPr>
          <p:cNvSpPr txBox="1"/>
          <p:nvPr/>
        </p:nvSpPr>
        <p:spPr>
          <a:xfrm>
            <a:off x="1642629" y="2438400"/>
            <a:ext cx="38031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600" dirty="0"/>
              <a:t>Προσαρμογή από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7642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74B01-4C16-491F-B053-1DD06C6B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966463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Από </a:t>
            </a:r>
            <a:r>
              <a:rPr lang="en-US" b="1" dirty="0" err="1"/>
              <a:t>τέσσερ</a:t>
            </a:r>
            <a:r>
              <a:rPr lang="en-US" b="1" dirty="0"/>
              <a:t>α</a:t>
            </a:r>
            <a:r>
              <a:rPr lang="en-US" dirty="0"/>
              <a:t> σε </a:t>
            </a:r>
            <a:r>
              <a:rPr lang="en-US" b="1" dirty="0"/>
              <a:t>δύο</a:t>
            </a:r>
            <a:r>
              <a:rPr lang="en-US" dirty="0"/>
              <a:t> φθορίζοντα μόρια </a:t>
            </a:r>
            <a:br>
              <a:rPr lang="en-US" sz="4800" dirty="0"/>
            </a:br>
            <a:br>
              <a:rPr lang="el-GR" sz="4800" dirty="0"/>
            </a:br>
            <a:br>
              <a:rPr lang="el-GR" sz="4800" dirty="0"/>
            </a:br>
            <a:r>
              <a:rPr lang="en-US" sz="4800" dirty="0"/>
              <a:t>ΜΕΙΩΣΗ ΚΟΣΤΟΥΣ ΑΝΑΛΩΣΙΜΩΝ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1C1F298-8204-405E-8D68-0CB5B475F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952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4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BD1BE-4713-44D5-8A03-DF075668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 err="1"/>
              <a:t>Αλληλούχιση</a:t>
            </a:r>
            <a:r>
              <a:rPr lang="en-US" sz="4100" dirty="0"/>
              <a:t> </a:t>
            </a:r>
            <a:r>
              <a:rPr lang="en-US" sz="4100" dirty="0" err="1"/>
              <a:t>μόνο</a:t>
            </a:r>
            <a:r>
              <a:rPr lang="en-US" sz="4100" dirty="0"/>
              <a:t> μ</a:t>
            </a:r>
            <a:r>
              <a:rPr lang="el-GR" sz="4100" dirty="0"/>
              <a:t>ε</a:t>
            </a:r>
            <a:r>
              <a:rPr lang="en-US" sz="4100" dirty="0"/>
              <a:t> </a:t>
            </a:r>
            <a:r>
              <a:rPr lang="en-US" sz="4100" b="1" dirty="0" err="1"/>
              <a:t>μι</a:t>
            </a:r>
            <a:r>
              <a:rPr lang="en-US" sz="4100" b="1" dirty="0"/>
              <a:t>α</a:t>
            </a:r>
            <a:r>
              <a:rPr lang="en-US" sz="4100" dirty="0"/>
              <a:t> φθορίζουσα χρωστική </a:t>
            </a:r>
            <a:br>
              <a:rPr lang="en-US" sz="4100" dirty="0"/>
            </a:br>
            <a:r>
              <a:rPr lang="en-US" sz="4100" dirty="0"/>
              <a:t>ΜΕΙΩΣΗ ΚΟΣΤΟΥΣ ΑΝΑΛΩΣΙΜΩΝ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63990656-AD01-4D88-8BA1-558F8DF98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2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3066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B5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88926-EE8D-4514-B5FC-CDBA64E4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Αλλα Συστήματα Αλληλούχισης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BEE30F-BA17-48C8-81A9-25E3D00EB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339" b="1"/>
          <a:stretch/>
        </p:blipFill>
        <p:spPr>
          <a:xfrm>
            <a:off x="6096000" y="955170"/>
            <a:ext cx="5151120" cy="5263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85ACFF-CE89-4F66-A3E0-27DD9CDCD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83960"/>
            <a:ext cx="32004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4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45BE0B-A52A-4086-9106-673F65512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7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800EF-E524-4C05-AFC7-3FADC92F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Ανάλογ</a:t>
            </a:r>
            <a:r>
              <a:rPr lang="en-US" sz="5200" dirty="0">
                <a:solidFill>
                  <a:srgbClr val="FFFFFF"/>
                </a:solidFill>
              </a:rPr>
              <a:t>α με το νουκλεοτίδιο που περνά καθε φορά από το συγκεκριμένο </a:t>
            </a:r>
            <a:r>
              <a:rPr lang="en-US" sz="5200" b="1" dirty="0">
                <a:solidFill>
                  <a:srgbClr val="FFFFFF"/>
                </a:solidFill>
              </a:rPr>
              <a:t>πόρο</a:t>
            </a:r>
            <a:r>
              <a:rPr lang="en-US" sz="5200" dirty="0">
                <a:solidFill>
                  <a:srgbClr val="FFFFFF"/>
                </a:solidFill>
              </a:rPr>
              <a:t> παράγεται και διαφορετικής τάσης ρεύμα</a:t>
            </a:r>
          </a:p>
        </p:txBody>
      </p:sp>
    </p:spTree>
    <p:extLst>
      <p:ext uri="{BB962C8B-B14F-4D97-AF65-F5344CB8AC3E}">
        <p14:creationId xmlns:p14="http://schemas.microsoft.com/office/powerpoint/2010/main" val="1492125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21">
            <a:extLst>
              <a:ext uri="{FF2B5EF4-FFF2-40B4-BE49-F238E27FC236}">
                <a16:creationId xmlns:a16="http://schemas.microsoft.com/office/drawing/2014/main" id="{79B4B56F-BCC9-4009-91E2-AE49F626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77D59-C9E6-491C-AD9F-66D8215AE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2" r="3" b="3"/>
          <a:stretch/>
        </p:blipFill>
        <p:spPr>
          <a:xfrm>
            <a:off x="6" y="3557522"/>
            <a:ext cx="6000749" cy="3300478"/>
          </a:xfrm>
          <a:custGeom>
            <a:avLst/>
            <a:gdLst/>
            <a:ahLst/>
            <a:cxnLst/>
            <a:rect l="l" t="t" r="r" b="b"/>
            <a:pathLst>
              <a:path w="6000749" h="3300478">
                <a:moveTo>
                  <a:pt x="0" y="0"/>
                </a:moveTo>
                <a:lnTo>
                  <a:pt x="72689" y="17405"/>
                </a:lnTo>
                <a:cubicBezTo>
                  <a:pt x="148479" y="30382"/>
                  <a:pt x="220740" y="46697"/>
                  <a:pt x="296224" y="60096"/>
                </a:cubicBezTo>
                <a:cubicBezTo>
                  <a:pt x="370204" y="73143"/>
                  <a:pt x="437718" y="89378"/>
                  <a:pt x="480347" y="125215"/>
                </a:cubicBezTo>
                <a:cubicBezTo>
                  <a:pt x="499354" y="141006"/>
                  <a:pt x="525380" y="157497"/>
                  <a:pt x="557941" y="163614"/>
                </a:cubicBezTo>
                <a:cubicBezTo>
                  <a:pt x="604343" y="172287"/>
                  <a:pt x="661151" y="169659"/>
                  <a:pt x="711163" y="175552"/>
                </a:cubicBezTo>
                <a:cubicBezTo>
                  <a:pt x="770061" y="182442"/>
                  <a:pt x="837586" y="186026"/>
                  <a:pt x="879547" y="204397"/>
                </a:cubicBezTo>
                <a:cubicBezTo>
                  <a:pt x="916853" y="220789"/>
                  <a:pt x="953852" y="232503"/>
                  <a:pt x="1001114" y="239543"/>
                </a:cubicBezTo>
                <a:cubicBezTo>
                  <a:pt x="1034229" y="244449"/>
                  <a:pt x="1060244" y="258297"/>
                  <a:pt x="1094193" y="261385"/>
                </a:cubicBezTo>
                <a:cubicBezTo>
                  <a:pt x="1138864" y="265585"/>
                  <a:pt x="1183576" y="267514"/>
                  <a:pt x="1223712" y="278215"/>
                </a:cubicBezTo>
                <a:cubicBezTo>
                  <a:pt x="1265353" y="289267"/>
                  <a:pt x="1311848" y="296040"/>
                  <a:pt x="1355116" y="305727"/>
                </a:cubicBezTo>
                <a:cubicBezTo>
                  <a:pt x="1378077" y="310948"/>
                  <a:pt x="1397486" y="319319"/>
                  <a:pt x="1419784" y="325013"/>
                </a:cubicBezTo>
                <a:cubicBezTo>
                  <a:pt x="1460606" y="335426"/>
                  <a:pt x="1502092" y="345368"/>
                  <a:pt x="1543855" y="354703"/>
                </a:cubicBezTo>
                <a:cubicBezTo>
                  <a:pt x="1585613" y="364041"/>
                  <a:pt x="1625936" y="376036"/>
                  <a:pt x="1671044" y="380741"/>
                </a:cubicBezTo>
                <a:cubicBezTo>
                  <a:pt x="1747929" y="388654"/>
                  <a:pt x="1830544" y="388195"/>
                  <a:pt x="1905503" y="397893"/>
                </a:cubicBezTo>
                <a:cubicBezTo>
                  <a:pt x="1981585" y="407807"/>
                  <a:pt x="2054121" y="423516"/>
                  <a:pt x="2122943" y="441264"/>
                </a:cubicBezTo>
                <a:cubicBezTo>
                  <a:pt x="2177383" y="455211"/>
                  <a:pt x="2228579" y="469433"/>
                  <a:pt x="2294750" y="471131"/>
                </a:cubicBezTo>
                <a:cubicBezTo>
                  <a:pt x="2331675" y="472095"/>
                  <a:pt x="2371411" y="480021"/>
                  <a:pt x="2395406" y="492458"/>
                </a:cubicBezTo>
                <a:cubicBezTo>
                  <a:pt x="2447356" y="519599"/>
                  <a:pt x="2511089" y="534865"/>
                  <a:pt x="2582173" y="545492"/>
                </a:cubicBezTo>
                <a:cubicBezTo>
                  <a:pt x="2677107" y="559893"/>
                  <a:pt x="2771049" y="575002"/>
                  <a:pt x="2866260" y="588796"/>
                </a:cubicBezTo>
                <a:cubicBezTo>
                  <a:pt x="2922428" y="597021"/>
                  <a:pt x="2978373" y="606221"/>
                  <a:pt x="3037154" y="609730"/>
                </a:cubicBezTo>
                <a:cubicBezTo>
                  <a:pt x="3157310" y="617134"/>
                  <a:pt x="3279823" y="620612"/>
                  <a:pt x="3400817" y="626198"/>
                </a:cubicBezTo>
                <a:cubicBezTo>
                  <a:pt x="3440399" y="627913"/>
                  <a:pt x="3478286" y="633081"/>
                  <a:pt x="3518453" y="633771"/>
                </a:cubicBezTo>
                <a:cubicBezTo>
                  <a:pt x="3561907" y="634557"/>
                  <a:pt x="3607885" y="630075"/>
                  <a:pt x="3651342" y="630861"/>
                </a:cubicBezTo>
                <a:cubicBezTo>
                  <a:pt x="3723632" y="632064"/>
                  <a:pt x="3794230" y="636720"/>
                  <a:pt x="3866543" y="638109"/>
                </a:cubicBezTo>
                <a:cubicBezTo>
                  <a:pt x="4006046" y="640675"/>
                  <a:pt x="4145773" y="642266"/>
                  <a:pt x="4285471" y="643671"/>
                </a:cubicBezTo>
                <a:cubicBezTo>
                  <a:pt x="4315374" y="643936"/>
                  <a:pt x="4347225" y="639959"/>
                  <a:pt x="4376825" y="640644"/>
                </a:cubicBezTo>
                <a:cubicBezTo>
                  <a:pt x="4455420" y="642648"/>
                  <a:pt x="4533819" y="645811"/>
                  <a:pt x="4611883" y="649214"/>
                </a:cubicBezTo>
                <a:cubicBezTo>
                  <a:pt x="4659172" y="651342"/>
                  <a:pt x="4705681" y="655657"/>
                  <a:pt x="4753273" y="657363"/>
                </a:cubicBezTo>
                <a:cubicBezTo>
                  <a:pt x="4791348" y="658728"/>
                  <a:pt x="4830282" y="658460"/>
                  <a:pt x="4869416" y="657032"/>
                </a:cubicBezTo>
                <a:cubicBezTo>
                  <a:pt x="4903113" y="655812"/>
                  <a:pt x="4937685" y="650501"/>
                  <a:pt x="4971133" y="650072"/>
                </a:cubicBezTo>
                <a:cubicBezTo>
                  <a:pt x="5061656" y="648862"/>
                  <a:pt x="5151315" y="649288"/>
                  <a:pt x="5241228" y="648921"/>
                </a:cubicBezTo>
                <a:cubicBezTo>
                  <a:pt x="5277251" y="648692"/>
                  <a:pt x="5313809" y="647064"/>
                  <a:pt x="5348948" y="648281"/>
                </a:cubicBezTo>
                <a:cubicBezTo>
                  <a:pt x="5442983" y="651292"/>
                  <a:pt x="5535908" y="656726"/>
                  <a:pt x="5630171" y="658761"/>
                </a:cubicBezTo>
                <a:cubicBezTo>
                  <a:pt x="5708354" y="660446"/>
                  <a:pt x="5788179" y="658309"/>
                  <a:pt x="5867227" y="658360"/>
                </a:cubicBezTo>
                <a:cubicBezTo>
                  <a:pt x="5900754" y="658487"/>
                  <a:pt x="5933144" y="660851"/>
                  <a:pt x="5966562" y="660236"/>
                </a:cubicBezTo>
                <a:lnTo>
                  <a:pt x="6000749" y="659419"/>
                </a:lnTo>
                <a:lnTo>
                  <a:pt x="6000749" y="3300478"/>
                </a:lnTo>
                <a:lnTo>
                  <a:pt x="0" y="3300478"/>
                </a:ln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569DE-DFF4-4525-807C-2C88BD83B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13" r="1" b="2151"/>
          <a:stretch/>
        </p:blipFill>
        <p:spPr>
          <a:xfrm>
            <a:off x="6191245" y="3477464"/>
            <a:ext cx="6000750" cy="3380536"/>
          </a:xfrm>
          <a:custGeom>
            <a:avLst/>
            <a:gdLst/>
            <a:ahLst/>
            <a:cxnLst/>
            <a:rect l="l" t="t" r="r" b="b"/>
            <a:pathLst>
              <a:path w="6000750" h="3380536">
                <a:moveTo>
                  <a:pt x="6000750" y="0"/>
                </a:moveTo>
                <a:lnTo>
                  <a:pt x="6000750" y="3380536"/>
                </a:lnTo>
                <a:lnTo>
                  <a:pt x="0" y="3380536"/>
                </a:lnTo>
                <a:lnTo>
                  <a:pt x="0" y="734920"/>
                </a:lnTo>
                <a:lnTo>
                  <a:pt x="1093" y="734894"/>
                </a:lnTo>
                <a:cubicBezTo>
                  <a:pt x="43982" y="734250"/>
                  <a:pt x="86046" y="738067"/>
                  <a:pt x="129383" y="735472"/>
                </a:cubicBezTo>
                <a:cubicBezTo>
                  <a:pt x="232305" y="729284"/>
                  <a:pt x="335599" y="720589"/>
                  <a:pt x="438999" y="712634"/>
                </a:cubicBezTo>
                <a:cubicBezTo>
                  <a:pt x="545632" y="704405"/>
                  <a:pt x="651967" y="696598"/>
                  <a:pt x="758502" y="687629"/>
                </a:cubicBezTo>
                <a:cubicBezTo>
                  <a:pt x="816777" y="682526"/>
                  <a:pt x="875042" y="674778"/>
                  <a:pt x="933290" y="669489"/>
                </a:cubicBezTo>
                <a:cubicBezTo>
                  <a:pt x="984350" y="664848"/>
                  <a:pt x="1035368" y="662477"/>
                  <a:pt x="1086504" y="658393"/>
                </a:cubicBezTo>
                <a:cubicBezTo>
                  <a:pt x="1130780" y="654718"/>
                  <a:pt x="1175255" y="649883"/>
                  <a:pt x="1219532" y="646211"/>
                </a:cubicBezTo>
                <a:cubicBezTo>
                  <a:pt x="1290460" y="640432"/>
                  <a:pt x="1361111" y="635262"/>
                  <a:pt x="1431709" y="629721"/>
                </a:cubicBezTo>
                <a:cubicBezTo>
                  <a:pt x="1461215" y="627211"/>
                  <a:pt x="1492576" y="627456"/>
                  <a:pt x="1519665" y="620761"/>
                </a:cubicBezTo>
                <a:cubicBezTo>
                  <a:pt x="1587914" y="603847"/>
                  <a:pt x="1656385" y="596155"/>
                  <a:pt x="1725964" y="591136"/>
                </a:cubicBezTo>
                <a:cubicBezTo>
                  <a:pt x="1749760" y="589442"/>
                  <a:pt x="1775052" y="585455"/>
                  <a:pt x="1797448" y="579050"/>
                </a:cubicBezTo>
                <a:cubicBezTo>
                  <a:pt x="1843314" y="566085"/>
                  <a:pt x="1887378" y="550735"/>
                  <a:pt x="1932321" y="536393"/>
                </a:cubicBezTo>
                <a:cubicBezTo>
                  <a:pt x="1937187" y="534756"/>
                  <a:pt x="1943228" y="533703"/>
                  <a:pt x="1948501" y="532386"/>
                </a:cubicBezTo>
                <a:cubicBezTo>
                  <a:pt x="1978396" y="524909"/>
                  <a:pt x="2007929" y="517486"/>
                  <a:pt x="2037878" y="510381"/>
                </a:cubicBezTo>
                <a:cubicBezTo>
                  <a:pt x="2054084" y="506558"/>
                  <a:pt x="2070836" y="503979"/>
                  <a:pt x="2087074" y="500340"/>
                </a:cubicBezTo>
                <a:cubicBezTo>
                  <a:pt x="2149871" y="486094"/>
                  <a:pt x="2221077" y="484809"/>
                  <a:pt x="2272856" y="454575"/>
                </a:cubicBezTo>
                <a:cubicBezTo>
                  <a:pt x="2306493" y="435047"/>
                  <a:pt x="2341593" y="433439"/>
                  <a:pt x="2380102" y="430210"/>
                </a:cubicBezTo>
                <a:cubicBezTo>
                  <a:pt x="2409255" y="427750"/>
                  <a:pt x="2438805" y="422967"/>
                  <a:pt x="2468101" y="418977"/>
                </a:cubicBezTo>
                <a:cubicBezTo>
                  <a:pt x="2519583" y="412197"/>
                  <a:pt x="2571012" y="405050"/>
                  <a:pt x="2622546" y="398641"/>
                </a:cubicBezTo>
                <a:cubicBezTo>
                  <a:pt x="2639021" y="396667"/>
                  <a:pt x="2656456" y="398901"/>
                  <a:pt x="2672416" y="395869"/>
                </a:cubicBezTo>
                <a:cubicBezTo>
                  <a:pt x="2746162" y="381759"/>
                  <a:pt x="2819618" y="365613"/>
                  <a:pt x="2893417" y="351874"/>
                </a:cubicBezTo>
                <a:cubicBezTo>
                  <a:pt x="2935273" y="344015"/>
                  <a:pt x="2978970" y="341367"/>
                  <a:pt x="3020364" y="332819"/>
                </a:cubicBezTo>
                <a:cubicBezTo>
                  <a:pt x="3068129" y="322982"/>
                  <a:pt x="3114165" y="308673"/>
                  <a:pt x="3161340" y="297221"/>
                </a:cubicBezTo>
                <a:cubicBezTo>
                  <a:pt x="3174361" y="294043"/>
                  <a:pt x="3189234" y="293619"/>
                  <a:pt x="3203209" y="292002"/>
                </a:cubicBezTo>
                <a:cubicBezTo>
                  <a:pt x="3218968" y="290132"/>
                  <a:pt x="3234424" y="288682"/>
                  <a:pt x="3250157" y="286626"/>
                </a:cubicBezTo>
                <a:cubicBezTo>
                  <a:pt x="3298044" y="280172"/>
                  <a:pt x="3345797" y="272792"/>
                  <a:pt x="3393816" y="267263"/>
                </a:cubicBezTo>
                <a:cubicBezTo>
                  <a:pt x="3423190" y="263828"/>
                  <a:pt x="3454970" y="267035"/>
                  <a:pt x="3481707" y="260387"/>
                </a:cubicBezTo>
                <a:cubicBezTo>
                  <a:pt x="3536267" y="247128"/>
                  <a:pt x="3593313" y="251261"/>
                  <a:pt x="3647214" y="233375"/>
                </a:cubicBezTo>
                <a:cubicBezTo>
                  <a:pt x="3663930" y="227969"/>
                  <a:pt x="3688543" y="232010"/>
                  <a:pt x="3709301" y="229426"/>
                </a:cubicBezTo>
                <a:cubicBezTo>
                  <a:pt x="3761192" y="222966"/>
                  <a:pt x="3812924" y="215397"/>
                  <a:pt x="3864656" y="207827"/>
                </a:cubicBezTo>
                <a:cubicBezTo>
                  <a:pt x="3911037" y="201021"/>
                  <a:pt x="3959597" y="196736"/>
                  <a:pt x="4003477" y="185188"/>
                </a:cubicBezTo>
                <a:cubicBezTo>
                  <a:pt x="4049448" y="172966"/>
                  <a:pt x="4091674" y="167696"/>
                  <a:pt x="4137906" y="167519"/>
                </a:cubicBezTo>
                <a:cubicBezTo>
                  <a:pt x="4169570" y="167345"/>
                  <a:pt x="4202490" y="163215"/>
                  <a:pt x="4234799" y="159925"/>
                </a:cubicBezTo>
                <a:cubicBezTo>
                  <a:pt x="4269635" y="156466"/>
                  <a:pt x="4307277" y="147130"/>
                  <a:pt x="4339561" y="148755"/>
                </a:cubicBezTo>
                <a:cubicBezTo>
                  <a:pt x="4435674" y="153547"/>
                  <a:pt x="4532250" y="143733"/>
                  <a:pt x="4630056" y="129778"/>
                </a:cubicBezTo>
                <a:cubicBezTo>
                  <a:pt x="4647906" y="127231"/>
                  <a:pt x="4665742" y="122044"/>
                  <a:pt x="4682476" y="116824"/>
                </a:cubicBezTo>
                <a:cubicBezTo>
                  <a:pt x="4780053" y="85907"/>
                  <a:pt x="4880569" y="73077"/>
                  <a:pt x="4983755" y="68740"/>
                </a:cubicBezTo>
                <a:cubicBezTo>
                  <a:pt x="5005134" y="67956"/>
                  <a:pt x="5028744" y="64966"/>
                  <a:pt x="5049489" y="59740"/>
                </a:cubicBezTo>
                <a:cubicBezTo>
                  <a:pt x="5107823" y="44808"/>
                  <a:pt x="5163760" y="25875"/>
                  <a:pt x="5222715" y="12743"/>
                </a:cubicBezTo>
                <a:cubicBezTo>
                  <a:pt x="5320150" y="-8899"/>
                  <a:pt x="5409108" y="4464"/>
                  <a:pt x="5499654" y="8541"/>
                </a:cubicBezTo>
                <a:cubicBezTo>
                  <a:pt x="5585786" y="12301"/>
                  <a:pt x="5662247" y="37645"/>
                  <a:pt x="5760350" y="15528"/>
                </a:cubicBezTo>
                <a:cubicBezTo>
                  <a:pt x="5770235" y="13363"/>
                  <a:pt x="5782015" y="16781"/>
                  <a:pt x="5793267" y="16498"/>
                </a:cubicBezTo>
                <a:cubicBezTo>
                  <a:pt x="5824109" y="15685"/>
                  <a:pt x="5855057" y="15611"/>
                  <a:pt x="5885995" y="12898"/>
                </a:cubicBezTo>
                <a:cubicBezTo>
                  <a:pt x="5923792" y="9771"/>
                  <a:pt x="5961883" y="3581"/>
                  <a:pt x="5999626" y="83"/>
                </a:cubicBezTo>
                <a:close/>
              </a:path>
            </a:pathLst>
          </a:custGeom>
        </p:spPr>
      </p:pic>
      <p:grpSp>
        <p:nvGrpSpPr>
          <p:cNvPr id="63" name="Group 23">
            <a:extLst>
              <a:ext uri="{FF2B5EF4-FFF2-40B4-BE49-F238E27FC236}">
                <a16:creationId xmlns:a16="http://schemas.microsoft.com/office/drawing/2014/main" id="{770B9411-A26D-4F61-AA38-0B77CFF58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14035"/>
            <a:ext cx="12192000" cy="1203824"/>
            <a:chOff x="0" y="3014035"/>
            <a:chExt cx="12192000" cy="120382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0B2A89E-A97A-4FA1-9512-8C6F1C60F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62000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25">
              <a:extLst>
                <a:ext uri="{FF2B5EF4-FFF2-40B4-BE49-F238E27FC236}">
                  <a16:creationId xmlns:a16="http://schemas.microsoft.com/office/drawing/2014/main" id="{2E89A7A5-0E38-41FA-99A1-057DFCDD6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E86A30-5698-452B-A9CB-B954873C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75"/>
            <a:ext cx="4391024" cy="2015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ΠΛΕΟΝΕΚΤΗΜΑΤΑ: 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Φορητότητ</a:t>
            </a:r>
            <a: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Αλληλούχιση μεγάλου μήκους DNA αντιγράφων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5C4516-518F-4597-B1AE-3D9D9E5F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1134964"/>
            <a:ext cx="5692774" cy="18000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l-GR" sz="3200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ΜΕΙΟΝΕΚΤΗΜΑΤΑ</a:t>
            </a:r>
            <a:r>
              <a:rPr lang="en-US" sz="3200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marL="0" indent="0">
              <a:buNone/>
            </a:pPr>
            <a:r>
              <a:rPr lang="el-GR" sz="3200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Μεγάλο % λαθών</a:t>
            </a:r>
          </a:p>
          <a:p>
            <a:pPr marL="0" indent="0">
              <a:buNone/>
            </a:pPr>
            <a:r>
              <a:rPr lang="en-US" sz="3200" kern="1200" dirty="0" err="1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Συστημ</a:t>
            </a:r>
            <a:r>
              <a:rPr lang="en-US" sz="3200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ατικά λάθη (συμβαίνουν σε συγκεκριμένες αλληλουχίες)</a:t>
            </a:r>
          </a:p>
        </p:txBody>
      </p:sp>
    </p:spTree>
    <p:extLst>
      <p:ext uri="{BB962C8B-B14F-4D97-AF65-F5344CB8AC3E}">
        <p14:creationId xmlns:p14="http://schemas.microsoft.com/office/powerpoint/2010/main" val="2496973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79137-6626-4DA6-B3A5-477A4597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el-GR" sz="2200">
                <a:solidFill>
                  <a:srgbClr val="303030"/>
                </a:solidFill>
              </a:rPr>
              <a:t>Η αστροναύτης </a:t>
            </a:r>
            <a:r>
              <a:rPr lang="en-GB" sz="2200">
                <a:solidFill>
                  <a:srgbClr val="303030"/>
                </a:solidFill>
              </a:rPr>
              <a:t> Kate Rubins </a:t>
            </a:r>
            <a:r>
              <a:rPr lang="el-GR" sz="2200">
                <a:solidFill>
                  <a:srgbClr val="303030"/>
                </a:solidFill>
              </a:rPr>
              <a:t>με συσκευή αλληλουχισης </a:t>
            </a:r>
            <a:r>
              <a:rPr lang="en-US" sz="2200">
                <a:solidFill>
                  <a:srgbClr val="303030"/>
                </a:solidFill>
              </a:rPr>
              <a:t>Oxford Nanopore </a:t>
            </a:r>
            <a:r>
              <a:rPr lang="el-GR" sz="2200">
                <a:solidFill>
                  <a:srgbClr val="303030"/>
                </a:solidFill>
              </a:rPr>
              <a:t>στον Διεθνή Διαστημικό Σταθμό (</a:t>
            </a:r>
            <a:r>
              <a:rPr lang="en-GB" sz="2200">
                <a:solidFill>
                  <a:srgbClr val="303030"/>
                </a:solidFill>
              </a:rPr>
              <a:t>ISS</a:t>
            </a:r>
            <a:r>
              <a:rPr lang="el-GR" sz="2200">
                <a:solidFill>
                  <a:srgbClr val="303030"/>
                </a:solidFill>
              </a:rPr>
              <a:t>) τον Αυγουστο του 2016</a:t>
            </a:r>
            <a:r>
              <a:rPr lang="en-GB" sz="2200">
                <a:solidFill>
                  <a:srgbClr val="303030"/>
                </a:solidFill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97B004-DF9D-4946-AA52-51A5E1CD8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8" b="-3"/>
          <a:stretch/>
        </p:blipFill>
        <p:spPr>
          <a:xfrm>
            <a:off x="841248" y="604158"/>
            <a:ext cx="6049941" cy="4350110"/>
          </a:xfrm>
          <a:prstGeom prst="rect">
            <a:avLst/>
          </a:prstGeom>
        </p:spPr>
      </p:pic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3616FF2-EF76-4356-8946-A95716162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601315"/>
            <a:ext cx="4008101" cy="4384342"/>
          </a:xfrm>
        </p:spPr>
        <p:txBody>
          <a:bodyPr anchor="ctr">
            <a:normAutofit/>
          </a:bodyPr>
          <a:lstStyle/>
          <a:p>
            <a:pPr algn="ctr"/>
            <a:r>
              <a:rPr lang="el-GR" sz="3200" dirty="0"/>
              <a:t>Στο μέλλον με τον ίδιο τρόπο μπορεί να </a:t>
            </a:r>
            <a:r>
              <a:rPr lang="el-GR" sz="3200" dirty="0" err="1"/>
              <a:t>αλληλουχούνται</a:t>
            </a:r>
            <a:r>
              <a:rPr lang="el-GR" sz="3200" dirty="0"/>
              <a:t> </a:t>
            </a:r>
            <a:r>
              <a:rPr lang="en-US" sz="3200" dirty="0"/>
              <a:t>RNA </a:t>
            </a:r>
            <a:r>
              <a:rPr lang="el-GR" sz="3200" dirty="0"/>
              <a:t>μόρια και </a:t>
            </a:r>
            <a:r>
              <a:rPr lang="el-GR" sz="3200" dirty="0" err="1"/>
              <a:t>πρωτεϊνες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0FD32-FB90-467B-8B14-67A2EA9C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42" y="4874099"/>
            <a:ext cx="22764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14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23C1D6-1A7E-4532-A8EC-B6626A3EF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365125"/>
            <a:ext cx="9304130" cy="5397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4B4334-5A7E-412C-9A8E-E6D4B71C8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42" y="5902324"/>
            <a:ext cx="2505075" cy="2381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D2DE7-D9FE-41EF-BD52-F9E5725CB337}"/>
              </a:ext>
            </a:extLst>
          </p:cNvPr>
          <p:cNvSpPr/>
          <p:nvPr/>
        </p:nvSpPr>
        <p:spPr>
          <a:xfrm>
            <a:off x="4467225" y="365125"/>
            <a:ext cx="2390775" cy="59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80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0B7B1-F0B4-4B1E-86E2-8DB826BA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400" dirty="0"/>
              <a:t>+  </a:t>
            </a:r>
            <a:r>
              <a:rPr lang="en-US" sz="3400" dirty="0" err="1"/>
              <a:t>Αλληλούχιση</a:t>
            </a:r>
            <a:r>
              <a:rPr lang="en-US" sz="3400" dirty="0"/>
              <a:t> </a:t>
            </a:r>
            <a:r>
              <a:rPr lang="en-US" sz="3400" dirty="0" err="1"/>
              <a:t>μεγάλου</a:t>
            </a:r>
            <a:r>
              <a:rPr lang="en-US" sz="3400" dirty="0"/>
              <a:t> </a:t>
            </a:r>
            <a:r>
              <a:rPr lang="en-US" sz="3400" dirty="0" err="1"/>
              <a:t>μήκους</a:t>
            </a:r>
            <a:r>
              <a:rPr lang="en-US" sz="3400" dirty="0"/>
              <a:t> DNA α</a:t>
            </a:r>
            <a:r>
              <a:rPr lang="en-US" sz="3400" dirty="0" err="1"/>
              <a:t>ντιγράφων</a:t>
            </a:r>
            <a:endParaRPr lang="en-US" sz="3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2908E-7935-408C-8308-5754D536986A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l-GR" sz="2800" dirty="0"/>
              <a:t>- </a:t>
            </a:r>
            <a:r>
              <a:rPr lang="en-US" sz="2800" dirty="0" err="1"/>
              <a:t>Μεγάλο</a:t>
            </a:r>
            <a:r>
              <a:rPr lang="en-US" sz="2800" dirty="0"/>
              <a:t> % ΤΥΧΑΙΩΝ λα</a:t>
            </a:r>
            <a:r>
              <a:rPr lang="en-US" sz="2800" dirty="0" err="1"/>
              <a:t>θών</a:t>
            </a:r>
            <a:r>
              <a:rPr lang="en-US" sz="2800" dirty="0"/>
              <a:t> (ΔΕΝ ΕΠΑΝΑΛΑΜΒΑΝΟΝΤΑΙ ΣΤΑ ΙΔΙΑ ΝΟΥΚΛΕΟΤΙΔΙΑ)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l-GR" sz="2800" dirty="0"/>
              <a:t>- </a:t>
            </a:r>
            <a:r>
              <a:rPr lang="en-US" sz="2800" dirty="0"/>
              <a:t>Οπ</a:t>
            </a:r>
            <a:r>
              <a:rPr lang="en-US" sz="2800" dirty="0" err="1"/>
              <a:t>ου</a:t>
            </a:r>
            <a:r>
              <a:rPr lang="en-US" sz="2800" dirty="0"/>
              <a:t> </a:t>
            </a:r>
            <a:r>
              <a:rPr lang="en-US" sz="2800" dirty="0" err="1"/>
              <a:t>έχουμε</a:t>
            </a:r>
            <a:r>
              <a:rPr lang="en-US" sz="2800" dirty="0"/>
              <a:t> επανα</a:t>
            </a:r>
            <a:r>
              <a:rPr lang="en-US" sz="2800" dirty="0" err="1"/>
              <a:t>λήψεις</a:t>
            </a:r>
            <a:r>
              <a:rPr lang="en-US" sz="2800" dirty="0"/>
              <a:t> λα</a:t>
            </a:r>
            <a:r>
              <a:rPr lang="en-US" sz="2800" dirty="0" err="1"/>
              <a:t>θών</a:t>
            </a:r>
            <a:r>
              <a:rPr lang="en-US" sz="2800" dirty="0"/>
              <a:t> (</a:t>
            </a:r>
            <a:r>
              <a:rPr lang="en-US" sz="2800" dirty="0" err="1"/>
              <a:t>κόκκιν</a:t>
            </a:r>
            <a:r>
              <a:rPr lang="en-US" sz="2800" dirty="0"/>
              <a:t>α αστέρια) οφείλονται σε μεταλλάξεις και όχι σε τυχαία λάθη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A2E054-5688-4D7A-BA50-0787DF6A2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9" r="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1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51F4-2B8A-402A-98F7-0D314793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2216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DNA </a:t>
            </a:r>
            <a:r>
              <a:rPr lang="el-GR" sz="2400" b="1" dirty="0" err="1"/>
              <a:t>εκκινητής</a:t>
            </a:r>
            <a:r>
              <a:rPr lang="el-GR" sz="2400" b="1" dirty="0"/>
              <a:t> </a:t>
            </a:r>
            <a:r>
              <a:rPr lang="en-US" sz="2400" b="1" dirty="0"/>
              <a:t>(</a:t>
            </a:r>
            <a:r>
              <a:rPr lang="el-GR" sz="2400" b="1" dirty="0"/>
              <a:t>κόκκινο) </a:t>
            </a:r>
            <a:r>
              <a:rPr lang="en-GB" sz="2400" b="1" dirty="0"/>
              <a:t>Primer </a:t>
            </a:r>
            <a:br>
              <a:rPr lang="en-US" sz="2400" b="1" dirty="0"/>
            </a:br>
            <a:r>
              <a:rPr lang="en-US" sz="2400" b="1" dirty="0"/>
              <a:t>DNA </a:t>
            </a:r>
            <a:r>
              <a:rPr lang="el-GR" sz="2400" b="1" dirty="0"/>
              <a:t>μήτρα (μαύρο) Τ</a:t>
            </a:r>
            <a:r>
              <a:rPr lang="en-GB" sz="2400" b="1" dirty="0" err="1"/>
              <a:t>emplate</a:t>
            </a:r>
            <a:r>
              <a:rPr lang="en-GB" sz="2400" b="1" dirty="0"/>
              <a:t> </a:t>
            </a:r>
            <a:br>
              <a:rPr lang="el-GR" sz="2400" b="1" dirty="0"/>
            </a:br>
            <a:r>
              <a:rPr lang="en-US" sz="2400" b="1" dirty="0"/>
              <a:t>DNA </a:t>
            </a:r>
            <a:r>
              <a:rPr lang="el-GR" sz="2400" b="1" dirty="0" err="1"/>
              <a:t>πολυμεράση</a:t>
            </a:r>
            <a:r>
              <a:rPr lang="el-GR" sz="2400" b="1" dirty="0"/>
              <a:t> (πορτοκαλί) </a:t>
            </a:r>
            <a:r>
              <a:rPr lang="en-US" sz="2400" b="1" dirty="0"/>
              <a:t>P</a:t>
            </a:r>
            <a:r>
              <a:rPr lang="en-GB" sz="2400" b="1" dirty="0" err="1"/>
              <a:t>olymerase</a:t>
            </a:r>
            <a:r>
              <a:rPr lang="en-GB" sz="2400" b="1" dirty="0"/>
              <a:t> </a:t>
            </a:r>
            <a:br>
              <a:rPr lang="en-GB" sz="2400" b="1" dirty="0"/>
            </a:br>
            <a:r>
              <a:rPr lang="el-GR" sz="2400" b="1" dirty="0" err="1"/>
              <a:t>Νουκλεοτίδια</a:t>
            </a:r>
            <a:r>
              <a:rPr lang="el-GR" sz="2400" b="1" dirty="0"/>
              <a:t> </a:t>
            </a:r>
            <a:r>
              <a:rPr lang="en-US" sz="2400" b="1" dirty="0"/>
              <a:t>(</a:t>
            </a:r>
            <a:r>
              <a:rPr lang="el-GR" sz="2400" b="1" dirty="0"/>
              <a:t>κίτρινα, μπλε, πράσινα, βυσσινί) </a:t>
            </a:r>
            <a:r>
              <a:rPr lang="en-US" sz="2400" b="1" dirty="0"/>
              <a:t>dNTPs</a:t>
            </a:r>
            <a:endParaRPr lang="en-GB" sz="2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63518F-C13B-4E78-B7AD-2AE6AE711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920" y="0"/>
            <a:ext cx="8102600" cy="5119859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7581B57-CA46-4D5D-B4A2-6D51951448FE}"/>
              </a:ext>
            </a:extLst>
          </p:cNvPr>
          <p:cNvSpPr/>
          <p:nvPr/>
        </p:nvSpPr>
        <p:spPr>
          <a:xfrm>
            <a:off x="7406640" y="1300480"/>
            <a:ext cx="422910" cy="452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911665-6FB8-499C-8F24-D1234DCF8408}"/>
              </a:ext>
            </a:extLst>
          </p:cNvPr>
          <p:cNvSpPr/>
          <p:nvPr/>
        </p:nvSpPr>
        <p:spPr>
          <a:xfrm>
            <a:off x="7559040" y="1452880"/>
            <a:ext cx="422910" cy="452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2962B1-AD95-40DA-A000-2C899EA45134}"/>
              </a:ext>
            </a:extLst>
          </p:cNvPr>
          <p:cNvSpPr/>
          <p:nvPr/>
        </p:nvSpPr>
        <p:spPr>
          <a:xfrm>
            <a:off x="7711440" y="1605280"/>
            <a:ext cx="422910" cy="452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275178-FE5E-4392-B8E4-B4955221E750}"/>
              </a:ext>
            </a:extLst>
          </p:cNvPr>
          <p:cNvSpPr/>
          <p:nvPr/>
        </p:nvSpPr>
        <p:spPr>
          <a:xfrm>
            <a:off x="7863840" y="1757680"/>
            <a:ext cx="422910" cy="452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60535E-7D08-4BBB-9969-D5B13B837A2C}"/>
              </a:ext>
            </a:extLst>
          </p:cNvPr>
          <p:cNvSpPr/>
          <p:nvPr/>
        </p:nvSpPr>
        <p:spPr>
          <a:xfrm>
            <a:off x="6265545" y="1605280"/>
            <a:ext cx="422910" cy="452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1A0F88-DB40-4239-A037-C6219A0D99A9}"/>
              </a:ext>
            </a:extLst>
          </p:cNvPr>
          <p:cNvSpPr/>
          <p:nvPr/>
        </p:nvSpPr>
        <p:spPr>
          <a:xfrm>
            <a:off x="6417945" y="1757680"/>
            <a:ext cx="422910" cy="452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CBF0BE-DD71-4DBF-9E80-DFFD990EF51F}"/>
              </a:ext>
            </a:extLst>
          </p:cNvPr>
          <p:cNvSpPr/>
          <p:nvPr/>
        </p:nvSpPr>
        <p:spPr>
          <a:xfrm>
            <a:off x="6570345" y="1910080"/>
            <a:ext cx="422910" cy="452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E8D715-DE24-4C79-8DD6-A2ABB36A456C}"/>
              </a:ext>
            </a:extLst>
          </p:cNvPr>
          <p:cNvSpPr/>
          <p:nvPr/>
        </p:nvSpPr>
        <p:spPr>
          <a:xfrm>
            <a:off x="6722745" y="2062480"/>
            <a:ext cx="422910" cy="452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CE0C936-A98B-4646-9171-ED8F609D298D}"/>
              </a:ext>
            </a:extLst>
          </p:cNvPr>
          <p:cNvSpPr/>
          <p:nvPr/>
        </p:nvSpPr>
        <p:spPr>
          <a:xfrm>
            <a:off x="8505825" y="1272686"/>
            <a:ext cx="422910" cy="452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962AA4-3032-4B89-B4B6-6FB228B120AE}"/>
              </a:ext>
            </a:extLst>
          </p:cNvPr>
          <p:cNvSpPr/>
          <p:nvPr/>
        </p:nvSpPr>
        <p:spPr>
          <a:xfrm>
            <a:off x="8658225" y="1425086"/>
            <a:ext cx="422910" cy="452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9D5E98-3A36-4DE9-96CE-AA61C51F00D7}"/>
              </a:ext>
            </a:extLst>
          </p:cNvPr>
          <p:cNvSpPr/>
          <p:nvPr/>
        </p:nvSpPr>
        <p:spPr>
          <a:xfrm>
            <a:off x="8810625" y="1577486"/>
            <a:ext cx="422910" cy="452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10FEB06-D7DC-4304-B420-3765B698B84F}"/>
              </a:ext>
            </a:extLst>
          </p:cNvPr>
          <p:cNvSpPr/>
          <p:nvPr/>
        </p:nvSpPr>
        <p:spPr>
          <a:xfrm>
            <a:off x="8963025" y="1729886"/>
            <a:ext cx="422910" cy="452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05B1CD-6765-45B1-B1A9-7EA3D55B8549}"/>
              </a:ext>
            </a:extLst>
          </p:cNvPr>
          <p:cNvSpPr/>
          <p:nvPr/>
        </p:nvSpPr>
        <p:spPr>
          <a:xfrm>
            <a:off x="9469755" y="972966"/>
            <a:ext cx="422910" cy="4521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2837AE1-6945-4E5A-9367-794F26844433}"/>
              </a:ext>
            </a:extLst>
          </p:cNvPr>
          <p:cNvSpPr/>
          <p:nvPr/>
        </p:nvSpPr>
        <p:spPr>
          <a:xfrm>
            <a:off x="9622155" y="1125366"/>
            <a:ext cx="422910" cy="4521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A8FA42-BE1F-4B72-A7DF-9CC3F54771A7}"/>
              </a:ext>
            </a:extLst>
          </p:cNvPr>
          <p:cNvSpPr/>
          <p:nvPr/>
        </p:nvSpPr>
        <p:spPr>
          <a:xfrm>
            <a:off x="9774555" y="1277766"/>
            <a:ext cx="422910" cy="4521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0BE898-4CA1-41D1-8588-BDFBEE359C4B}"/>
              </a:ext>
            </a:extLst>
          </p:cNvPr>
          <p:cNvSpPr/>
          <p:nvPr/>
        </p:nvSpPr>
        <p:spPr>
          <a:xfrm>
            <a:off x="9926955" y="1430166"/>
            <a:ext cx="422910" cy="4521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743755-B7BB-4376-9291-433A2F909BF5}"/>
              </a:ext>
            </a:extLst>
          </p:cNvPr>
          <p:cNvSpPr txBox="1"/>
          <p:nvPr/>
        </p:nvSpPr>
        <p:spPr>
          <a:xfrm>
            <a:off x="0" y="2352675"/>
            <a:ext cx="366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ΠΟΛΥΜΕΡΙΣΜΟΣ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320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577C-6074-4753-9347-05058540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dNTPs</a:t>
            </a:r>
            <a:r>
              <a:rPr lang="en-US" dirty="0"/>
              <a:t> – </a:t>
            </a:r>
            <a:r>
              <a:rPr lang="el-GR" dirty="0"/>
              <a:t>Δομικά στοιχεία του </a:t>
            </a:r>
            <a:r>
              <a:rPr lang="en-US" dirty="0"/>
              <a:t>DNA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C5DB5-DF83-4347-9B8E-0D6E95F0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9" y="3226121"/>
            <a:ext cx="2586942" cy="111695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67D89DD-42C3-4942-A6AB-9E75FFB99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2132" y="1508128"/>
            <a:ext cx="5721668" cy="489088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A38A05-7012-4400-B486-8E38C3DE8912}"/>
              </a:ext>
            </a:extLst>
          </p:cNvPr>
          <p:cNvSpPr txBox="1"/>
          <p:nvPr/>
        </p:nvSpPr>
        <p:spPr>
          <a:xfrm>
            <a:off x="3545840" y="2773418"/>
            <a:ext cx="3078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=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30568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4D967-2A77-424D-953A-43A0BA1A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5073812"/>
            <a:ext cx="6331904" cy="1146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Φθορίζοντες τερματιστές πολυμερισμού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AA4267D-70D1-4832-B746-DEBB0122E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6177" y="0"/>
            <a:ext cx="3615137" cy="8059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</a:rPr>
              <a:t>Μέθοδος</a:t>
            </a:r>
            <a:r>
              <a:rPr lang="en-US" sz="1800" dirty="0">
                <a:solidFill>
                  <a:srgbClr val="000000"/>
                </a:solidFill>
              </a:rPr>
              <a:t> Sanger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DE246-F307-43A3-B236-DE8591571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00" y="529598"/>
            <a:ext cx="2629584" cy="2349550"/>
          </a:xfrm>
          <a:prstGeom prst="rect">
            <a:avLst/>
          </a:prstGeom>
        </p:spPr>
      </p:pic>
      <p:sp>
        <p:nvSpPr>
          <p:cNvPr id="26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49C46-D58F-4B1F-AAF2-FB690793C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561" y="417925"/>
            <a:ext cx="2365405" cy="1833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35570-8885-47B4-AEA3-0B2F06518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899" y="3433497"/>
            <a:ext cx="3217333" cy="2780195"/>
          </a:xfrm>
          <a:prstGeom prst="rect">
            <a:avLst/>
          </a:prstGeom>
        </p:spPr>
      </p:pic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CCF08527-2B88-4CF9-B5C7-E2DDA4DBC032}"/>
              </a:ext>
            </a:extLst>
          </p:cNvPr>
          <p:cNvSpPr txBox="1">
            <a:spLocks/>
          </p:cNvSpPr>
          <p:nvPr/>
        </p:nvSpPr>
        <p:spPr>
          <a:xfrm>
            <a:off x="8536412" y="2689916"/>
            <a:ext cx="5946202" cy="805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000000"/>
                </a:solidFill>
              </a:rPr>
              <a:t>Μέθοδος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NextGenSeq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551815-689B-46EA-B910-8BD492430674}"/>
              </a:ext>
            </a:extLst>
          </p:cNvPr>
          <p:cNvCxnSpPr/>
          <p:nvPr/>
        </p:nvCxnSpPr>
        <p:spPr>
          <a:xfrm>
            <a:off x="8704214" y="5801360"/>
            <a:ext cx="968106" cy="71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8B1957-E2A1-44A4-B677-BAE1A665C70A}"/>
              </a:ext>
            </a:extLst>
          </p:cNvPr>
          <p:cNvCxnSpPr/>
          <p:nvPr/>
        </p:nvCxnSpPr>
        <p:spPr>
          <a:xfrm flipH="1" flipV="1">
            <a:off x="11509513" y="5073812"/>
            <a:ext cx="89452" cy="7275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FA0D08-A795-40C6-93A4-4827081ED275}"/>
              </a:ext>
            </a:extLst>
          </p:cNvPr>
          <p:cNvSpPr txBox="1"/>
          <p:nvPr/>
        </p:nvSpPr>
        <p:spPr>
          <a:xfrm>
            <a:off x="8299174" y="5317435"/>
            <a:ext cx="136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l-GR" dirty="0" err="1"/>
              <a:t>ερματιστής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12BA1-3D99-439C-8183-2ED94B14260B}"/>
              </a:ext>
            </a:extLst>
          </p:cNvPr>
          <p:cNvSpPr txBox="1"/>
          <p:nvPr/>
        </p:nvSpPr>
        <p:spPr>
          <a:xfrm>
            <a:off x="10909348" y="586586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Φθοριζον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55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A0AE-4BB7-477A-AE1E-4778BBC3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Αποτέλεσμα Πολυμερισμού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8167EB-3614-484D-A8FA-AA73E7CC8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4440"/>
            <a:ext cx="9697720" cy="5173560"/>
          </a:xfrm>
        </p:spPr>
      </p:pic>
    </p:spTree>
    <p:extLst>
      <p:ext uri="{BB962C8B-B14F-4D97-AF65-F5344CB8AC3E}">
        <p14:creationId xmlns:p14="http://schemas.microsoft.com/office/powerpoint/2010/main" val="107071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5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E1487-AFBE-415C-AAA6-BC6ABCF6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Διαχωρισμός με βάση το μέγεθος του DNA</a:t>
            </a:r>
          </a:p>
        </p:txBody>
      </p:sp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3995AE-D5CD-44D2-BAB6-22CDA69CD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84" b="591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320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19AA0-2303-4E9E-B321-7E9A9FF0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dirty="0" err="1">
                <a:solidFill>
                  <a:srgbClr val="FFFFFF"/>
                </a:solidFill>
              </a:rPr>
              <a:t>Δρ</a:t>
            </a:r>
            <a:r>
              <a:rPr lang="en-US" sz="3300" dirty="0">
                <a:solidFill>
                  <a:srgbClr val="FFFFFF"/>
                </a:solidFill>
              </a:rPr>
              <a:t>αματική </a:t>
            </a:r>
            <a:r>
              <a:rPr lang="el-GR" sz="3300" dirty="0">
                <a:solidFill>
                  <a:srgbClr val="FFFFFF"/>
                </a:solidFill>
              </a:rPr>
              <a:t>μείωση</a:t>
            </a:r>
            <a:r>
              <a:rPr lang="en-US" sz="3300" dirty="0">
                <a:solidFill>
                  <a:srgbClr val="FFFFFF"/>
                </a:solidFill>
              </a:rPr>
              <a:t> κόστους αλληλουχίσης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CE8565-2004-4D59-9866-ACCC25DCF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354" y="430951"/>
            <a:ext cx="8213766" cy="5831505"/>
          </a:xfr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65D33EA-C1D7-47A2-A200-05E0DC687FEB}"/>
              </a:ext>
            </a:extLst>
          </p:cNvPr>
          <p:cNvSpPr/>
          <p:nvPr/>
        </p:nvSpPr>
        <p:spPr>
          <a:xfrm>
            <a:off x="3814762" y="1479845"/>
            <a:ext cx="314325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EB480DFF-1749-4819-8FBE-93D567F7067C}"/>
              </a:ext>
            </a:extLst>
          </p:cNvPr>
          <p:cNvSpPr/>
          <p:nvPr/>
        </p:nvSpPr>
        <p:spPr>
          <a:xfrm>
            <a:off x="7360602" y="4101125"/>
            <a:ext cx="314325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39562-1C19-4789-8C91-BF15DBB02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32479"/>
            <a:ext cx="10515600" cy="2844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800" dirty="0"/>
              <a:t>Που οφείλεται αυτή η μείωση</a:t>
            </a:r>
            <a:r>
              <a:rPr lang="en-US" sz="4800" dirty="0"/>
              <a:t>;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8949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DE0CAC38503FF47AD4F69038B864C8A" ma:contentTypeVersion="6" ma:contentTypeDescription="Δημιουργία νέου εγγράφου" ma:contentTypeScope="" ma:versionID="7d774d696c043cf85c534422d12ce18b">
  <xsd:schema xmlns:xsd="http://www.w3.org/2001/XMLSchema" xmlns:xs="http://www.w3.org/2001/XMLSchema" xmlns:p="http://schemas.microsoft.com/office/2006/metadata/properties" xmlns:ns3="55971126-b8a1-464e-886d-e3c03614eb63" targetNamespace="http://schemas.microsoft.com/office/2006/metadata/properties" ma:root="true" ma:fieldsID="b0bc4be0c0eee2b2f52f22df6a92f8f7" ns3:_="">
    <xsd:import namespace="55971126-b8a1-464e-886d-e3c03614eb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71126-b8a1-464e-886d-e3c03614e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C79AAF-0A11-4CE2-8DCE-D4494931C3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71126-b8a1-464e-886d-e3c03614e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FFB28F-6A8B-44BC-9A00-614C5507FD58}">
  <ds:schemaRefs>
    <ds:schemaRef ds:uri="http://www.w3.org/XML/1998/namespace"/>
    <ds:schemaRef ds:uri="55971126-b8a1-464e-886d-e3c03614eb6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892F33-70C7-4120-BE4D-D3214E4BA2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377</Words>
  <Application>Microsoft Office PowerPoint</Application>
  <PresentationFormat>Widescreen</PresentationFormat>
  <Paragraphs>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Αλληλούχιση επόμενης γενιάς</vt:lpstr>
      <vt:lpstr>PowerPoint Presentation</vt:lpstr>
      <vt:lpstr>DNA εκκινητής (κόκκινο) Primer  DNA μήτρα (μαύρο) Τemplate  DNA πολυμεράση (πορτοκαλί) Polymerase  Νουκλεοτίδια (κίτρινα, μπλε, πράσινα, βυσσινί) dNTPs</vt:lpstr>
      <vt:lpstr>dNTPs – Δομικά στοιχεία του DNA</vt:lpstr>
      <vt:lpstr>Φθορίζοντες τερματιστές πολυμερισμού</vt:lpstr>
      <vt:lpstr>Αποτέλεσμα Πολυμερισμού</vt:lpstr>
      <vt:lpstr>Διαχωρισμός με βάση το μέγεθος του DNA</vt:lpstr>
      <vt:lpstr>Δραματική μείωση κόστους αλληλουχίσης</vt:lpstr>
      <vt:lpstr>PowerPoint Presentation</vt:lpstr>
      <vt:lpstr>Συσκευές Αλληλούχισης</vt:lpstr>
      <vt:lpstr>Θάλαμοι ροής αλληλούχισης   Sequencing Flow Cells</vt:lpstr>
      <vt:lpstr>Προσαρμογείς - Adapters</vt:lpstr>
      <vt:lpstr>Εκκίνηση πολυμερισμού στο θάλαμο ροής</vt:lpstr>
      <vt:lpstr>Αναπαραγωγή 1000 αντιγράφων / DNA μόριο</vt:lpstr>
      <vt:lpstr>PowerPoint Presentation</vt:lpstr>
      <vt:lpstr>Άντληση αντιδραστηρίων</vt:lpstr>
      <vt:lpstr>Ο θαλαμος ροής με τα DNA αντίγραφα (μονόκλωνα) και τους εκκινητές μεταφέρονται για αλληλούχιση</vt:lpstr>
      <vt:lpstr>Τα φθορίζοντα μόρια μπορούν να επαναχρησιμοποιηθούν   ΜΕΙΩΣΗ ΚΟΣΤΟΥΣ ΑΝΑΛΩΣΙΜΩΝ</vt:lpstr>
      <vt:lpstr>Το μικροσκόπιο ανιχνεύει το χρώμα των κουκίδων  (DNA αντίγραφα)</vt:lpstr>
      <vt:lpstr>Από τέσσερα σε δύο φθορίζοντα μόρια    ΜΕΙΩΣΗ ΚΟΣΤΟΥΣ ΑΝΑΛΩΣΙΜΩΝ</vt:lpstr>
      <vt:lpstr>Αλληλούχιση μόνο με μια φθορίζουσα χρωστική  ΜΕΙΩΣΗ ΚΟΣΤΟΥΣ ΑΝΑΛΩΣΙΜΩΝ</vt:lpstr>
      <vt:lpstr>Αλλα Συστήματα Αλληλούχισης</vt:lpstr>
      <vt:lpstr>Ανάλογα με το νουκλεοτίδιο που περνά καθε φορά από το συγκεκριμένο πόρο παράγεται και διαφορετικής τάσης ρεύμα</vt:lpstr>
      <vt:lpstr>ΠΛΕΟΝΕΚΤΗΜΑΤΑ:  Φορητότητα Αλληλούχιση μεγάλου μήκους DNA αντιγράφων</vt:lpstr>
      <vt:lpstr>Η αστροναύτης  Kate Rubins με συσκευή αλληλουχισης Oxford Nanopore στον Διεθνή Διαστημικό Σταθμό (ISS) τον Αυγουστο του 2016.</vt:lpstr>
      <vt:lpstr>PowerPoint Presentation</vt:lpstr>
      <vt:lpstr>+  Αλληλούχιση μεγάλου μήκους DNA αντιγράφων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Αλληλούχιση επόμενης γενιάς</dc:title>
  <dc:creator>ANASTASOPOULOS ILIAS</dc:creator>
  <cp:lastModifiedBy>ANASTASOPOULOS ILIAS</cp:lastModifiedBy>
  <cp:revision>2</cp:revision>
  <dcterms:created xsi:type="dcterms:W3CDTF">2021-01-09T17:41:35Z</dcterms:created>
  <dcterms:modified xsi:type="dcterms:W3CDTF">2021-01-09T18:10:29Z</dcterms:modified>
</cp:coreProperties>
</file>