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8" r:id="rId3"/>
  </p:sldMasterIdLst>
  <p:notesMasterIdLst>
    <p:notesMasterId r:id="rId7"/>
  </p:notesMasterIdLst>
  <p:sldIdLst>
    <p:sldId id="260" r:id="rId4"/>
    <p:sldId id="258" r:id="rId5"/>
    <p:sldId id="259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7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E0B12-CBE1-44B2-9F2F-0FD712A278E9}" type="datetimeFigureOut">
              <a:rPr lang="el-GR" smtClean="0"/>
              <a:t>9/11/2023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2C8FD-8BB0-461C-ADC1-E752404A47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1534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87C5C1-95BC-4191-9EF5-DC091D720847}" type="slidenum">
              <a:rPr kumimoji="0" lang="en-US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487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63CB00-95EE-4DB6-9A76-E37B8C32D011}" type="slidenum">
              <a:rPr kumimoji="0" lang="en-US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81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BFC8B3-B811-4805-8C34-214238133F43}" type="slidenum">
              <a:rPr kumimoji="0" lang="en-US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898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2407E0-35D5-4D11-B013-62640D0CBDF7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229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64600" y="473076"/>
            <a:ext cx="2717800" cy="53943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711200" y="473076"/>
            <a:ext cx="7950200" cy="53943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25F6E2-50CE-4D91-8F3D-989DBFE64154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3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11200" y="473075"/>
            <a:ext cx="108712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711200" y="1828800"/>
            <a:ext cx="5334000" cy="40386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248400" y="1828800"/>
            <a:ext cx="5334000" cy="40386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B54560-6962-4655-A854-6A80877A5AEF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416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Τίτλος, 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11200" y="473075"/>
            <a:ext cx="108712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711200" y="1828800"/>
            <a:ext cx="5334000" cy="40386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6248400" y="1828800"/>
            <a:ext cx="5334000" cy="19431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6248400" y="3924300"/>
            <a:ext cx="5334000" cy="19431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CC9E10-C107-4E81-93B2-360EBEBACE7F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101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Τίτλος και 4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sz="quarter"/>
          </p:nvPr>
        </p:nvSpPr>
        <p:spPr>
          <a:xfrm>
            <a:off x="711200" y="473075"/>
            <a:ext cx="10871200" cy="11430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711200" y="1828800"/>
            <a:ext cx="5334000" cy="19431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6248400" y="1828800"/>
            <a:ext cx="5334000" cy="19431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711200" y="3924300"/>
            <a:ext cx="5334000" cy="19431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48400" y="3924300"/>
            <a:ext cx="5334000" cy="19431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2F6D61-C814-42BF-B782-3DB8AC346C4B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724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2407E0-35D5-4D11-B013-62640D0CBDF7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726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164E7A-0911-4490-8AE2-0B7D830B4BA1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239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711200" y="1828800"/>
            <a:ext cx="5334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248400" y="1828800"/>
            <a:ext cx="5334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1126EA-C13E-4EA1-9C75-9931D0024A62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9837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802C87-5B6F-4326-9197-138559C2B738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029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77770B-8268-4C7C-B13C-807E02AA0A42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5739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2CC627-6B60-474F-8ABD-6BE0A0CA29AF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44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164E7A-0911-4490-8AE2-0B7D830B4BA1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4069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81590F-63EA-4079-8FF5-45CA9D6E2490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3594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76BE8D-0AD4-423E-A02B-193F4EE06B40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9683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34645E-4609-459D-A892-11ED89371342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4454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64600" y="473076"/>
            <a:ext cx="2717800" cy="53943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711200" y="473076"/>
            <a:ext cx="7950200" cy="53943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25F6E2-50CE-4D91-8F3D-989DBFE64154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9691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11200" y="473075"/>
            <a:ext cx="108712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711200" y="1828800"/>
            <a:ext cx="5334000" cy="40386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248400" y="1828800"/>
            <a:ext cx="5334000" cy="40386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B54560-6962-4655-A854-6A80877A5AEF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9785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Τίτλος, 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11200" y="473075"/>
            <a:ext cx="108712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711200" y="1828800"/>
            <a:ext cx="5334000" cy="40386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6248400" y="1828800"/>
            <a:ext cx="5334000" cy="19431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6248400" y="3924300"/>
            <a:ext cx="5334000" cy="19431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CC9E10-C107-4E81-93B2-360EBEBACE7F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7829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Τίτλος και 4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sz="quarter"/>
          </p:nvPr>
        </p:nvSpPr>
        <p:spPr>
          <a:xfrm>
            <a:off x="711200" y="473075"/>
            <a:ext cx="10871200" cy="11430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711200" y="1828800"/>
            <a:ext cx="5334000" cy="19431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6248400" y="1828800"/>
            <a:ext cx="5334000" cy="19431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711200" y="3924300"/>
            <a:ext cx="5334000" cy="19431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48400" y="3924300"/>
            <a:ext cx="5334000" cy="19431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2F6D61-C814-42BF-B782-3DB8AC346C4B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9371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2407E0-35D5-4D11-B013-62640D0CBDF7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051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164E7A-0911-4490-8AE2-0B7D830B4BA1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0761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711200" y="1828800"/>
            <a:ext cx="5334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248400" y="1828800"/>
            <a:ext cx="5334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1126EA-C13E-4EA1-9C75-9931D0024A62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90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711200" y="1828800"/>
            <a:ext cx="5334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248400" y="1828800"/>
            <a:ext cx="5334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1126EA-C13E-4EA1-9C75-9931D0024A62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067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802C87-5B6F-4326-9197-138559C2B738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7705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77770B-8268-4C7C-B13C-807E02AA0A42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4285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2CC627-6B60-474F-8ABD-6BE0A0CA29AF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1887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81590F-63EA-4079-8FF5-45CA9D6E2490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5383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76BE8D-0AD4-423E-A02B-193F4EE06B40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7072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34645E-4609-459D-A892-11ED89371342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7584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64600" y="473076"/>
            <a:ext cx="2717800" cy="53943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711200" y="473076"/>
            <a:ext cx="7950200" cy="53943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25F6E2-50CE-4D91-8F3D-989DBFE64154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7350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11200" y="473075"/>
            <a:ext cx="108712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711200" y="1828800"/>
            <a:ext cx="5334000" cy="40386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248400" y="1828800"/>
            <a:ext cx="5334000" cy="40386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B54560-6962-4655-A854-6A80877A5AEF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3760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Τίτλος, 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11200" y="473075"/>
            <a:ext cx="108712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711200" y="1828800"/>
            <a:ext cx="5334000" cy="40386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6248400" y="1828800"/>
            <a:ext cx="5334000" cy="19431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6248400" y="3924300"/>
            <a:ext cx="5334000" cy="19431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CC9E10-C107-4E81-93B2-360EBEBACE7F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468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Τίτλος και 4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sz="quarter"/>
          </p:nvPr>
        </p:nvSpPr>
        <p:spPr>
          <a:xfrm>
            <a:off x="711200" y="473075"/>
            <a:ext cx="10871200" cy="11430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711200" y="1828800"/>
            <a:ext cx="5334000" cy="19431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6248400" y="1828800"/>
            <a:ext cx="5334000" cy="19431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711200" y="3924300"/>
            <a:ext cx="5334000" cy="19431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48400" y="3924300"/>
            <a:ext cx="5334000" cy="19431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2F6D61-C814-42BF-B782-3DB8AC346C4B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372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802C87-5B6F-4326-9197-138559C2B738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42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77770B-8268-4C7C-B13C-807E02AA0A42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294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2CC627-6B60-474F-8ABD-6BE0A0CA29AF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38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81590F-63EA-4079-8FF5-45CA9D6E2490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376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76BE8D-0AD4-423E-A02B-193F4EE06B40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607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34645E-4609-459D-A892-11ED89371342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479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04800" y="228600"/>
            <a:ext cx="11582400" cy="5943600"/>
            <a:chOff x="144" y="144"/>
            <a:chExt cx="5472" cy="3744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355DFA48-5B02-4D12-B5F2-CEBC8C7EA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altLang="el-GR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AE1134D5-EBA0-4A0C-8467-F4932C539FAB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altLang="el-GR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473075"/>
            <a:ext cx="10871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828800"/>
            <a:ext cx="10871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55336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484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355337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80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355338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D1E7BF-D5E3-43D7-8926-FEBAF0BF3C25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25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04800" y="228600"/>
            <a:ext cx="11582400" cy="5943600"/>
            <a:chOff x="144" y="144"/>
            <a:chExt cx="5472" cy="3744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355DFA48-5B02-4D12-B5F2-CEBC8C7EA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altLang="el-GR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AE1134D5-EBA0-4A0C-8467-F4932C539FAB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altLang="el-GR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473075"/>
            <a:ext cx="10871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828800"/>
            <a:ext cx="10871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55336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484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355337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80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355338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D1E7BF-D5E3-43D7-8926-FEBAF0BF3C25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53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sldNum="0"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04800" y="228600"/>
            <a:ext cx="11582400" cy="5943600"/>
            <a:chOff x="144" y="144"/>
            <a:chExt cx="5472" cy="3744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355DFA48-5B02-4D12-B5F2-CEBC8C7EA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altLang="el-GR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AE1134D5-EBA0-4A0C-8467-F4932C539FAB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altLang="el-GR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473075"/>
            <a:ext cx="10871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828800"/>
            <a:ext cx="10871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55336" name="Rectangle 8">
            <a:extLst>
              <a:ext uri="{FF2B5EF4-FFF2-40B4-BE49-F238E27FC236}">
                <a16:creationId xmlns:a16="http://schemas.microsoft.com/office/drawing/2014/main" id="{7FFF5FDD-63F8-4DB9-A3CB-02B5B998B3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484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355337" name="Rectangle 9">
            <a:extLst>
              <a:ext uri="{FF2B5EF4-FFF2-40B4-BE49-F238E27FC236}">
                <a16:creationId xmlns:a16="http://schemas.microsoft.com/office/drawing/2014/main" id="{5701D318-00A6-4B3E-954B-800804176D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80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FFFFFF"/>
                </a:solidFill>
              </a:rPr>
              <a:t>Εργαστήριο Υδρομηχανικής και Περιβαλλοντικής Τεχνικής, Τμήμα Πολιτικών Μηχανικών Π.Θ.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355338" name="Rectangle 10">
            <a:extLst>
              <a:ext uri="{FF2B5EF4-FFF2-40B4-BE49-F238E27FC236}">
                <a16:creationId xmlns:a16="http://schemas.microsoft.com/office/drawing/2014/main" id="{C081DAF7-86B8-4D36-AAD1-4B8BCB3B113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D1E7BF-D5E3-43D7-8926-FEBAF0BF3C25}" type="slidenum">
              <a:rPr lang="el-GR" altLang="el-G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445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hf sldNum="0"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05"/>
          <p:cNvSpPr>
            <a:spLocks noChangeArrowheads="1"/>
          </p:cNvSpPr>
          <p:nvPr/>
        </p:nvSpPr>
        <p:spPr bwMode="auto">
          <a:xfrm>
            <a:off x="2057400" y="2819400"/>
            <a:ext cx="81153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l-GR" sz="2400" b="1" dirty="0">
                <a:solidFill>
                  <a:srgbClr val="002060"/>
                </a:solidFill>
                <a:ea typeface="宋体" panose="02010600030101010101" pitchFamily="2" charset="-122"/>
              </a:rPr>
              <a:t>Σχολή Τεχνολογίας, Τμήμα Περιβάλλοντος</a:t>
            </a:r>
            <a:endParaRPr lang="en-US" altLang="el-GR" sz="2400" b="1" dirty="0">
              <a:solidFill>
                <a:srgbClr val="002060"/>
              </a:solidFill>
              <a:ea typeface="宋体" panose="02010600030101010101" pitchFamily="2" charset="-12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l-GR" sz="2400" b="1" dirty="0">
              <a:solidFill>
                <a:srgbClr val="002060"/>
              </a:solidFill>
              <a:ea typeface="宋体" panose="02010600030101010101" pitchFamily="2" charset="-12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l-GR" sz="2000" b="1" dirty="0">
                <a:solidFill>
                  <a:srgbClr val="002060"/>
                </a:solidFill>
                <a:ea typeface="宋体" panose="02010600030101010101" pitchFamily="2" charset="-122"/>
              </a:rPr>
              <a:t>Τίτλος μαθήματος: Διαχείριση Φυσικών Πόρων και Κυκλική Οικονομία</a:t>
            </a:r>
            <a:endParaRPr lang="en-US" altLang="el-GR" sz="2000" b="1" dirty="0">
              <a:solidFill>
                <a:srgbClr val="002060"/>
              </a:solidFill>
              <a:ea typeface="宋体" panose="02010600030101010101" pitchFamily="2" charset="-12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l-GR" altLang="el-GR" sz="2400" b="1" dirty="0">
              <a:solidFill>
                <a:srgbClr val="002060"/>
              </a:solidFill>
              <a:ea typeface="宋体" panose="02010600030101010101" pitchFamily="2" charset="-12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l-GR" sz="1800" b="1" dirty="0">
                <a:solidFill>
                  <a:srgbClr val="002060"/>
                </a:solidFill>
                <a:ea typeface="宋体" panose="02010600030101010101" pitchFamily="2" charset="-122"/>
              </a:rPr>
              <a:t>Τίτλος θεματικής ενότητας: </a:t>
            </a:r>
            <a:r>
              <a:rPr lang="en-US" altLang="el-GR" sz="1800" b="1" dirty="0" smtClean="0">
                <a:solidFill>
                  <a:srgbClr val="002060"/>
                </a:solidFill>
                <a:ea typeface="宋体" panose="02010600030101010101" pitchFamily="2" charset="-122"/>
              </a:rPr>
              <a:t>CASE STUDY – </a:t>
            </a:r>
            <a:r>
              <a:rPr lang="el-GR" altLang="el-GR" sz="1800" b="1" dirty="0" smtClean="0">
                <a:solidFill>
                  <a:srgbClr val="002060"/>
                </a:solidFill>
                <a:ea typeface="宋体" panose="02010600030101010101" pitchFamily="2" charset="-122"/>
              </a:rPr>
              <a:t>ΒΙΟΜΗΧΑΝΙΚΗ ΣΥΜΒΙΩΣΗ</a:t>
            </a:r>
            <a:endParaRPr lang="el-GR" altLang="el-GR" sz="1800" dirty="0">
              <a:solidFill>
                <a:srgbClr val="C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l-GR" sz="1800" dirty="0">
                <a:solidFill>
                  <a:srgbClr val="C00000"/>
                </a:solidFill>
              </a:rPr>
              <a:t>Διδάσκοντες: Δρ Ξενοφών Σπηλιώτης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l-GR" sz="1800" dirty="0">
                <a:solidFill>
                  <a:srgbClr val="C00000"/>
                </a:solidFill>
              </a:rPr>
              <a:t>                               </a:t>
            </a:r>
            <a:r>
              <a:rPr lang="el-GR" altLang="el-GR" sz="1800" dirty="0" smtClean="0">
                <a:solidFill>
                  <a:srgbClr val="C00000"/>
                </a:solidFill>
              </a:rPr>
              <a:t> </a:t>
            </a:r>
            <a:endParaRPr lang="el-GR" altLang="el-GR" sz="1800" dirty="0">
              <a:solidFill>
                <a:srgbClr val="C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l-GR" altLang="el-GR" sz="1800" b="1" i="1" dirty="0">
              <a:solidFill>
                <a:srgbClr val="002060"/>
              </a:solidFill>
              <a:ea typeface="宋体" panose="02010600030101010101" pitchFamily="2" charset="-12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l-GR" altLang="el-GR" sz="1800" b="1" i="1" dirty="0">
              <a:solidFill>
                <a:srgbClr val="002060"/>
              </a:solidFill>
              <a:ea typeface="宋体" panose="02010600030101010101" pitchFamily="2" charset="-12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l-GR" altLang="el-GR" sz="1800" b="1" i="1" dirty="0">
              <a:solidFill>
                <a:srgbClr val="002060"/>
              </a:solidFill>
              <a:ea typeface="宋体" panose="02010600030101010101" pitchFamily="2" charset="-122"/>
            </a:endParaRPr>
          </a:p>
        </p:txBody>
      </p:sp>
      <p:sp>
        <p:nvSpPr>
          <p:cNvPr id="8195" name="Rectangle 307"/>
          <p:cNvSpPr>
            <a:spLocks noChangeArrowheads="1"/>
          </p:cNvSpPr>
          <p:nvPr/>
        </p:nvSpPr>
        <p:spPr bwMode="auto">
          <a:xfrm>
            <a:off x="1905000" y="5486400"/>
            <a:ext cx="845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FFFFFF"/>
              </a:buClr>
              <a:buNone/>
            </a:pPr>
            <a:endParaRPr lang="el-GR" altLang="el-GR" sz="1600" i="1">
              <a:solidFill>
                <a:srgbClr val="000066"/>
              </a:solidFill>
            </a:endParaRPr>
          </a:p>
        </p:txBody>
      </p:sp>
      <p:sp>
        <p:nvSpPr>
          <p:cNvPr id="8196" name="Ορθογώνιο 2"/>
          <p:cNvSpPr>
            <a:spLocks noChangeArrowheads="1"/>
          </p:cNvSpPr>
          <p:nvPr/>
        </p:nvSpPr>
        <p:spPr bwMode="auto">
          <a:xfrm>
            <a:off x="1846264" y="5759450"/>
            <a:ext cx="8326437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l-GR" sz="1600">
                <a:solidFill>
                  <a:srgbClr val="002060"/>
                </a:solidFill>
              </a:rPr>
              <a:t>ΕΞΑΜΗΝΟ: ΧΕΙΜΕΡΙΝΟ 2023-2024</a:t>
            </a:r>
          </a:p>
        </p:txBody>
      </p:sp>
      <p:pic>
        <p:nvPicPr>
          <p:cNvPr id="8197" name="Εικόνα 7" descr="http://www.uth.gr/images/logos/UTH-logo-gree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1" y="650876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Εικόνα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1" y="650876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Ορθογώνιο 3"/>
          <p:cNvSpPr>
            <a:spLocks noChangeArrowheads="1"/>
          </p:cNvSpPr>
          <p:nvPr/>
        </p:nvSpPr>
        <p:spPr bwMode="auto">
          <a:xfrm>
            <a:off x="2930526" y="693738"/>
            <a:ext cx="6442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l-GR" sz="1600" b="1">
                <a:solidFill>
                  <a:srgbClr val="00206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ΠANEΠIΣTHMIO ΘEΣΣAΛIAΣ</a:t>
            </a:r>
            <a:endParaRPr lang="el-GR" altLang="el-GR" sz="1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l-GR" sz="1600" b="1">
                <a:solidFill>
                  <a:srgbClr val="00206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Πρόγραμμα Μεταπτυχιακών Σπουδών «Διαχείριση Περιβάλλοντος»</a:t>
            </a:r>
            <a:endParaRPr lang="el-GR" altLang="el-GR" sz="1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22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05"/>
          <p:cNvSpPr>
            <a:spLocks noChangeArrowheads="1"/>
          </p:cNvSpPr>
          <p:nvPr/>
        </p:nvSpPr>
        <p:spPr bwMode="auto">
          <a:xfrm>
            <a:off x="1854200" y="871538"/>
            <a:ext cx="84582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03600" indent="-3403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l-GR" sz="1600">
                <a:solidFill>
                  <a:srgbClr val="FFFF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πακέτου για την κυκλική οικονομία στις 2 Δεκεμβρίου του 2015</a:t>
            </a:r>
            <a:endParaRPr lang="el-GR" altLang="el-GR" sz="1800" i="1">
              <a:solidFill>
                <a:srgbClr val="002060"/>
              </a:solidFill>
              <a:ea typeface="宋体" panose="02010600030101010101" pitchFamily="2" charset="-122"/>
            </a:endParaRPr>
          </a:p>
        </p:txBody>
      </p:sp>
      <p:sp>
        <p:nvSpPr>
          <p:cNvPr id="4099" name="Rectangle 307"/>
          <p:cNvSpPr>
            <a:spLocks noChangeArrowheads="1"/>
          </p:cNvSpPr>
          <p:nvPr/>
        </p:nvSpPr>
        <p:spPr bwMode="auto">
          <a:xfrm>
            <a:off x="1905000" y="5486400"/>
            <a:ext cx="845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FFFFFF"/>
              </a:buClr>
              <a:buNone/>
            </a:pPr>
            <a:endParaRPr lang="el-GR" altLang="el-GR" sz="1600" i="1">
              <a:solidFill>
                <a:srgbClr val="000066"/>
              </a:solidFill>
            </a:endParaRPr>
          </a:p>
        </p:txBody>
      </p:sp>
      <p:sp>
        <p:nvSpPr>
          <p:cNvPr id="4100" name="Ορθογώνιο 2"/>
          <p:cNvSpPr>
            <a:spLocks noChangeArrowheads="1"/>
          </p:cNvSpPr>
          <p:nvPr/>
        </p:nvSpPr>
        <p:spPr bwMode="auto">
          <a:xfrm>
            <a:off x="1938339" y="6343650"/>
            <a:ext cx="8326437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l-GR" sz="1600">
                <a:solidFill>
                  <a:srgbClr val="002060"/>
                </a:solidFill>
              </a:rPr>
              <a:t>ΕΞΑΜΗΝΟ: ΧΕΙΜΕΡΙΝΟ 2023-2024</a:t>
            </a:r>
          </a:p>
        </p:txBody>
      </p:sp>
      <p:sp>
        <p:nvSpPr>
          <p:cNvPr id="4101" name="Ορθογώνιο 1"/>
          <p:cNvSpPr>
            <a:spLocks noChangeArrowheads="1"/>
          </p:cNvSpPr>
          <p:nvPr/>
        </p:nvSpPr>
        <p:spPr bwMode="auto">
          <a:xfrm>
            <a:off x="1905001" y="2819401"/>
            <a:ext cx="83597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l-GR" sz="2400">
                <a:solidFill>
                  <a:srgbClr val="FFFFFF"/>
                </a:solidFill>
              </a:rPr>
              <a:t>πακέτου για την κυκλική οικονομία στις 2 Δεκεμβρίου του 2015</a:t>
            </a:r>
          </a:p>
        </p:txBody>
      </p:sp>
      <p:sp>
        <p:nvSpPr>
          <p:cNvPr id="4102" name="Τίτλος 6"/>
          <p:cNvSpPr>
            <a:spLocks noGrp="1" noChangeArrowheads="1"/>
          </p:cNvSpPr>
          <p:nvPr>
            <p:ph type="title"/>
          </p:nvPr>
        </p:nvSpPr>
        <p:spPr>
          <a:xfrm>
            <a:off x="1905000" y="381000"/>
            <a:ext cx="8407400" cy="490538"/>
          </a:xfrm>
          <a:solidFill>
            <a:srgbClr val="66FFCC"/>
          </a:solidFill>
        </p:spPr>
        <p:txBody>
          <a:bodyPr/>
          <a:lstStyle/>
          <a:p>
            <a:pPr marL="342900" indent="-342900" algn="ctr">
              <a:lnSpc>
                <a:spcPct val="115000"/>
              </a:lnSpc>
              <a:spcBef>
                <a:spcPts val="1000"/>
              </a:spcBef>
            </a:pPr>
            <a:r>
              <a:rPr lang="el-GR" altLang="el-GR" sz="3200" b="1">
                <a:solidFill>
                  <a:srgbClr val="4472C4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/>
            </a:r>
            <a:br>
              <a:rPr lang="el-GR" altLang="el-GR" sz="3200" b="1">
                <a:solidFill>
                  <a:srgbClr val="4472C4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</a:br>
            <a:r>
              <a:rPr lang="el-GR" altLang="el-GR" sz="3200" b="1">
                <a:solidFill>
                  <a:srgbClr val="4472C4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Βιομηχανική Συμβίωση</a:t>
            </a:r>
            <a:endParaRPr lang="el-GR" altLang="el-GR" sz="2800"/>
          </a:p>
        </p:txBody>
      </p:sp>
      <p:pic>
        <p:nvPicPr>
          <p:cNvPr id="4103" name="Θέση περιεχομένου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908050"/>
            <a:ext cx="7620000" cy="5105400"/>
          </a:xfrm>
        </p:spPr>
      </p:pic>
    </p:spTree>
    <p:extLst>
      <p:ext uri="{BB962C8B-B14F-4D97-AF65-F5344CB8AC3E}">
        <p14:creationId xmlns:p14="http://schemas.microsoft.com/office/powerpoint/2010/main" val="280562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05"/>
          <p:cNvSpPr>
            <a:spLocks noChangeArrowheads="1"/>
          </p:cNvSpPr>
          <p:nvPr/>
        </p:nvSpPr>
        <p:spPr bwMode="auto">
          <a:xfrm>
            <a:off x="1854200" y="871538"/>
            <a:ext cx="84582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03600" indent="-3403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l-GR" sz="1600">
                <a:solidFill>
                  <a:srgbClr val="FFFF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πακέτου για την κυκλική οικονομία στις 2 Δεκεμβρίου του 2015</a:t>
            </a:r>
            <a:endParaRPr lang="el-GR" altLang="el-GR" sz="1800" i="1">
              <a:solidFill>
                <a:srgbClr val="002060"/>
              </a:solidFill>
              <a:ea typeface="宋体" panose="02010600030101010101" pitchFamily="2" charset="-122"/>
            </a:endParaRPr>
          </a:p>
        </p:txBody>
      </p:sp>
      <p:sp>
        <p:nvSpPr>
          <p:cNvPr id="6147" name="Rectangle 307"/>
          <p:cNvSpPr>
            <a:spLocks noChangeArrowheads="1"/>
          </p:cNvSpPr>
          <p:nvPr/>
        </p:nvSpPr>
        <p:spPr bwMode="auto">
          <a:xfrm>
            <a:off x="1905000" y="5486400"/>
            <a:ext cx="845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FFFFFF"/>
              </a:buClr>
              <a:buNone/>
            </a:pPr>
            <a:endParaRPr lang="el-GR" altLang="el-GR" sz="1600" i="1">
              <a:solidFill>
                <a:srgbClr val="000066"/>
              </a:solidFill>
            </a:endParaRPr>
          </a:p>
        </p:txBody>
      </p:sp>
      <p:sp>
        <p:nvSpPr>
          <p:cNvPr id="6148" name="Ορθογώνιο 1"/>
          <p:cNvSpPr>
            <a:spLocks noChangeArrowheads="1"/>
          </p:cNvSpPr>
          <p:nvPr/>
        </p:nvSpPr>
        <p:spPr bwMode="auto">
          <a:xfrm>
            <a:off x="1905001" y="2819401"/>
            <a:ext cx="83597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l-GR" sz="2400">
                <a:solidFill>
                  <a:srgbClr val="FFFFFF"/>
                </a:solidFill>
              </a:rPr>
              <a:t>πακέτου για την κυκλική οικονομία στις 2 Δεκεμβρίου του 2015</a:t>
            </a:r>
          </a:p>
        </p:txBody>
      </p:sp>
      <p:sp>
        <p:nvSpPr>
          <p:cNvPr id="6149" name="Τίτλος 6"/>
          <p:cNvSpPr>
            <a:spLocks noGrp="1" noChangeArrowheads="1"/>
          </p:cNvSpPr>
          <p:nvPr>
            <p:ph type="title"/>
          </p:nvPr>
        </p:nvSpPr>
        <p:spPr>
          <a:xfrm>
            <a:off x="1905000" y="381000"/>
            <a:ext cx="8407400" cy="490538"/>
          </a:xfrm>
          <a:solidFill>
            <a:srgbClr val="66FFCC"/>
          </a:solidFill>
        </p:spPr>
        <p:txBody>
          <a:bodyPr/>
          <a:lstStyle/>
          <a:p>
            <a:pPr marL="342900" indent="-342900" algn="ctr">
              <a:lnSpc>
                <a:spcPct val="115000"/>
              </a:lnSpc>
              <a:spcBef>
                <a:spcPts val="1000"/>
              </a:spcBef>
            </a:pPr>
            <a:r>
              <a:rPr lang="el-GR" altLang="el-GR" sz="3200" b="1">
                <a:solidFill>
                  <a:srgbClr val="4472C4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/>
            </a:r>
            <a:br>
              <a:rPr lang="el-GR" altLang="el-GR" sz="3200" b="1">
                <a:solidFill>
                  <a:srgbClr val="4472C4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</a:br>
            <a:r>
              <a:rPr lang="el-GR" altLang="el-GR" sz="3200" b="1">
                <a:solidFill>
                  <a:srgbClr val="4472C4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Βιομηχανική Συμβίωση</a:t>
            </a:r>
            <a:endParaRPr lang="el-GR" altLang="el-GR" sz="2800"/>
          </a:p>
        </p:txBody>
      </p:sp>
      <p:pic>
        <p:nvPicPr>
          <p:cNvPr id="6150" name="Θέση περιεχομένου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8339" y="871538"/>
            <a:ext cx="8326437" cy="5105400"/>
          </a:xfrm>
        </p:spPr>
      </p:pic>
      <p:sp>
        <p:nvSpPr>
          <p:cNvPr id="6151" name="Ορθογώνιο 2"/>
          <p:cNvSpPr>
            <a:spLocks noChangeArrowheads="1"/>
          </p:cNvSpPr>
          <p:nvPr/>
        </p:nvSpPr>
        <p:spPr bwMode="auto">
          <a:xfrm>
            <a:off x="1938339" y="6343650"/>
            <a:ext cx="8326437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l-GR" sz="1600">
                <a:solidFill>
                  <a:srgbClr val="002060"/>
                </a:solidFill>
              </a:rPr>
              <a:t>ΕΞΑΜΗΝΟ: ΧΕΙΜΕΡΙΝΟ 2023-2024</a:t>
            </a:r>
          </a:p>
        </p:txBody>
      </p:sp>
    </p:spTree>
    <p:extLst>
      <p:ext uri="{BB962C8B-B14F-4D97-AF65-F5344CB8AC3E}">
        <p14:creationId xmlns:p14="http://schemas.microsoft.com/office/powerpoint/2010/main" val="192703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fined">
  <a:themeElements>
    <a:clrScheme name="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DADADA"/>
      </a:accent4>
      <a:accent5>
        <a:srgbClr val="FFFFFF"/>
      </a:accent5>
      <a:accent6>
        <a:srgbClr val="E7E7E7"/>
      </a:accent6>
      <a:hlink>
        <a:srgbClr val="000066"/>
      </a:hlink>
      <a:folHlink>
        <a:srgbClr val="000066"/>
      </a:folHlink>
    </a:clrScheme>
    <a:fontScheme name="Refine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9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0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EAEAEA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1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990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2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3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0000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4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B2B2B2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5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000066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6">
        <a:dk1>
          <a:srgbClr val="FFFFFF"/>
        </a:dk1>
        <a:lt1>
          <a:srgbClr val="FFFFFF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EAEAEA"/>
        </a:accent2>
        <a:accent3>
          <a:srgbClr val="FFFFFF"/>
        </a:accent3>
        <a:accent4>
          <a:srgbClr val="DADADA"/>
        </a:accent4>
        <a:accent5>
          <a:srgbClr val="FFFFFF"/>
        </a:accent5>
        <a:accent6>
          <a:srgbClr val="D4D4D4"/>
        </a:accent6>
        <a:hlink>
          <a:srgbClr val="0000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Refined">
  <a:themeElements>
    <a:clrScheme name="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DADADA"/>
      </a:accent4>
      <a:accent5>
        <a:srgbClr val="FFFFFF"/>
      </a:accent5>
      <a:accent6>
        <a:srgbClr val="E7E7E7"/>
      </a:accent6>
      <a:hlink>
        <a:srgbClr val="000066"/>
      </a:hlink>
      <a:folHlink>
        <a:srgbClr val="000066"/>
      </a:folHlink>
    </a:clrScheme>
    <a:fontScheme name="Refine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9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0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EAEAEA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1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990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2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3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0000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4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B2B2B2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5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000066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6">
        <a:dk1>
          <a:srgbClr val="FFFFFF"/>
        </a:dk1>
        <a:lt1>
          <a:srgbClr val="FFFFFF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EAEAEA"/>
        </a:accent2>
        <a:accent3>
          <a:srgbClr val="FFFFFF"/>
        </a:accent3>
        <a:accent4>
          <a:srgbClr val="DADADA"/>
        </a:accent4>
        <a:accent5>
          <a:srgbClr val="FFFFFF"/>
        </a:accent5>
        <a:accent6>
          <a:srgbClr val="D4D4D4"/>
        </a:accent6>
        <a:hlink>
          <a:srgbClr val="0000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Refined">
  <a:themeElements>
    <a:clrScheme name="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DADADA"/>
      </a:accent4>
      <a:accent5>
        <a:srgbClr val="FFFFFF"/>
      </a:accent5>
      <a:accent6>
        <a:srgbClr val="E7E7E7"/>
      </a:accent6>
      <a:hlink>
        <a:srgbClr val="000066"/>
      </a:hlink>
      <a:folHlink>
        <a:srgbClr val="000066"/>
      </a:folHlink>
    </a:clrScheme>
    <a:fontScheme name="Refine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9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0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EAEAEA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1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990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2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3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0000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4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B2B2B2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5">
        <a:dk1>
          <a:srgbClr val="000000"/>
        </a:dk1>
        <a:lt1>
          <a:srgbClr val="FFFFFF"/>
        </a:lt1>
        <a:dk2>
          <a:srgbClr val="000000"/>
        </a:dk2>
        <a:lt2>
          <a:srgbClr val="990000"/>
        </a:lt2>
        <a:accent1>
          <a:srgbClr val="CC3300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D4D4D4"/>
        </a:accent6>
        <a:hlink>
          <a:srgbClr val="000066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16">
        <a:dk1>
          <a:srgbClr val="FFFFFF"/>
        </a:dk1>
        <a:lt1>
          <a:srgbClr val="FFFFFF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EAEAEA"/>
        </a:accent2>
        <a:accent3>
          <a:srgbClr val="FFFFFF"/>
        </a:accent3>
        <a:accent4>
          <a:srgbClr val="DADADA"/>
        </a:accent4>
        <a:accent5>
          <a:srgbClr val="FFFFFF"/>
        </a:accent5>
        <a:accent6>
          <a:srgbClr val="D4D4D4"/>
        </a:accent6>
        <a:hlink>
          <a:srgbClr val="0000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93</Words>
  <Application>Microsoft Office PowerPoint</Application>
  <PresentationFormat>Ευρεία οθόνη</PresentationFormat>
  <Paragraphs>22</Paragraphs>
  <Slides>3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3</vt:i4>
      </vt:variant>
      <vt:variant>
        <vt:lpstr>Τίτλοι διαφανειών</vt:lpstr>
      </vt:variant>
      <vt:variant>
        <vt:i4>3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Cambria</vt:lpstr>
      <vt:lpstr>Times New Roman</vt:lpstr>
      <vt:lpstr>Wingdings</vt:lpstr>
      <vt:lpstr>Refined</vt:lpstr>
      <vt:lpstr>1_Refined</vt:lpstr>
      <vt:lpstr>2_Refined</vt:lpstr>
      <vt:lpstr>Παρουσίαση του PowerPoint</vt:lpstr>
      <vt:lpstr> Βιομηχανική Συμβίωση</vt:lpstr>
      <vt:lpstr> Βιομηχανική Συμβίωση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ΞΕΝΟΦΩΝ ΣΠΗΛΙΩΤΗΣ</dc:creator>
  <cp:lastModifiedBy>ΞΕΝΟΦΩΝ ΣΠΗΛΙΩΤΗΣ</cp:lastModifiedBy>
  <cp:revision>1</cp:revision>
  <dcterms:created xsi:type="dcterms:W3CDTF">2023-11-09T10:21:18Z</dcterms:created>
  <dcterms:modified xsi:type="dcterms:W3CDTF">2023-11-09T10:27:29Z</dcterms:modified>
</cp:coreProperties>
</file>