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4" r:id="rId6"/>
    <p:sldId id="806" r:id="rId7"/>
    <p:sldId id="807" r:id="rId8"/>
    <p:sldId id="808" r:id="rId9"/>
    <p:sldId id="810" r:id="rId10"/>
    <p:sldId id="811" r:id="rId11"/>
    <p:sldId id="843" r:id="rId12"/>
    <p:sldId id="837" r:id="rId13"/>
    <p:sldId id="846" r:id="rId14"/>
    <p:sldId id="847" r:id="rId15"/>
    <p:sldId id="812" r:id="rId16"/>
    <p:sldId id="788" r:id="rId17"/>
    <p:sldId id="789" r:id="rId18"/>
    <p:sldId id="838" r:id="rId19"/>
    <p:sldId id="790" r:id="rId20"/>
    <p:sldId id="791" r:id="rId21"/>
    <p:sldId id="792" r:id="rId22"/>
    <p:sldId id="793" r:id="rId23"/>
    <p:sldId id="844" r:id="rId24"/>
    <p:sldId id="839" r:id="rId25"/>
    <p:sldId id="824" r:id="rId26"/>
    <p:sldId id="794" r:id="rId27"/>
    <p:sldId id="825" r:id="rId28"/>
    <p:sldId id="840" r:id="rId29"/>
    <p:sldId id="845" r:id="rId30"/>
    <p:sldId id="821" r:id="rId31"/>
    <p:sldId id="353" r:id="rId32"/>
    <p:sldId id="795" r:id="rId33"/>
    <p:sldId id="842" r:id="rId34"/>
    <p:sldId id="827" r:id="rId35"/>
    <p:sldId id="833" r:id="rId36"/>
    <p:sldId id="831" r:id="rId37"/>
    <p:sldId id="832" r:id="rId38"/>
    <p:sldId id="828" r:id="rId39"/>
    <p:sldId id="829" r:id="rId40"/>
    <p:sldId id="826" r:id="rId41"/>
    <p:sldId id="796" r:id="rId42"/>
    <p:sldId id="830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30" d="100"/>
          <a:sy n="130" d="100"/>
        </p:scale>
        <p:origin x="144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11/12/2024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FRLXvHPhzU" TargetMode="External"/><Relationship Id="rId2" Type="http://schemas.openxmlformats.org/officeDocument/2006/relationships/hyperlink" Target="http://www.poseidon.hcmr.gr/weather_forecast_gr.php?area_id=gr" TargetMode="Externa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youtube.com/watch?v=7NdtCAGj3vk" TargetMode="External"/><Relationship Id="rId5" Type="http://schemas.openxmlformats.org/officeDocument/2006/relationships/hyperlink" Target="https://www.youtube.com/watch?v=H-Pzw92KHEc" TargetMode="External"/><Relationship Id="rId4" Type="http://schemas.openxmlformats.org/officeDocument/2006/relationships/hyperlink" Target="https://www.youtube.com/watch?v=232LFz-aiz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vnN9D3pkw" TargetMode="External"/><Relationship Id="rId2" Type="http://schemas.openxmlformats.org/officeDocument/2006/relationships/hyperlink" Target="https://www.youtube.com/watch?v=bymT5AcV-C4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NdtCAGj3vk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W65QLWsjE" TargetMode="External"/><Relationship Id="rId2" Type="http://schemas.openxmlformats.org/officeDocument/2006/relationships/hyperlink" Target="https://www.youtube.com/watch?v=6s0b_keOiOU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rgD74Sc5VM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youtube.com/watch?v=B8H06ZA2xm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yperphysics.phy-astr.gsu.edu/hbase/thermo/coobod.html#c2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DF6D3660-5CCF-4FA9-B560-C92D39301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9"/>
            <a:ext cx="4416491" cy="3312368"/>
          </a:xfr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0C00E7D-8D15-4F34-92DD-5B8F8056C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11" y="3645024"/>
            <a:ext cx="4187957" cy="31409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82A090-D365-4B78-9FF4-57F16F8CC2E1}"/>
              </a:ext>
            </a:extLst>
          </p:cNvPr>
          <p:cNvSpPr txBox="1"/>
          <p:nvPr/>
        </p:nvSpPr>
        <p:spPr>
          <a:xfrm>
            <a:off x="5292080" y="1700808"/>
            <a:ext cx="2209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ΠΗΛΙΟ, 6 Δεκεμβρίου</a:t>
            </a:r>
          </a:p>
        </p:txBody>
      </p:sp>
    </p:spTree>
    <p:extLst>
      <p:ext uri="{BB962C8B-B14F-4D97-AF65-F5344CB8AC3E}">
        <p14:creationId xmlns:p14="http://schemas.microsoft.com/office/powerpoint/2010/main" val="1508954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3072319A-501A-4755-9D44-C405895D4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6875" y="1025733"/>
            <a:ext cx="6120678" cy="459050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CC0A87-64B7-4941-A528-FDF595D5CD37}"/>
              </a:ext>
            </a:extLst>
          </p:cNvPr>
          <p:cNvSpPr txBox="1"/>
          <p:nvPr/>
        </p:nvSpPr>
        <p:spPr>
          <a:xfrm>
            <a:off x="611560" y="1412776"/>
            <a:ext cx="353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Περίεργο φαινόμενο συμπύκνωσης</a:t>
            </a:r>
          </a:p>
        </p:txBody>
      </p:sp>
    </p:spTree>
    <p:extLst>
      <p:ext uri="{BB962C8B-B14F-4D97-AF65-F5344CB8AC3E}">
        <p14:creationId xmlns:p14="http://schemas.microsoft.com/office/powerpoint/2010/main" val="1720190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prstClr val="black"/>
                </a:solidFill>
              </a:rPr>
              <a:t>Εξάτμιση και συμπύκνωση (2/2)</a:t>
            </a:r>
            <a:br>
              <a:rPr lang="en-US" dirty="0">
                <a:solidFill>
                  <a:prstClr val="black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Στη Γη: </a:t>
            </a:r>
            <a:r>
              <a:rPr lang="el-GR" sz="3000" dirty="0">
                <a:solidFill>
                  <a:prstClr val="black"/>
                </a:solidFill>
              </a:rPr>
              <a:t>μετεωρολογικά φαινόμενα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http://www.poseidon.hcmr.gr/weather_forecast_gr.php?area_id=gr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χάνονται </a:t>
            </a:r>
            <a:r>
              <a:rPr lang="en-US" sz="3000" dirty="0">
                <a:solidFill>
                  <a:prstClr val="black"/>
                </a:solidFill>
                <a:hlinkClick r:id="rId3"/>
              </a:rPr>
              <a:t>https://www.youtube.com/watch?v=1FRLXvHPhzU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</a:t>
            </a:r>
            <a:r>
              <a:rPr lang="el-GR" sz="3000" dirty="0" err="1">
                <a:solidFill>
                  <a:prstClr val="black"/>
                </a:solidFill>
              </a:rPr>
              <a:t>εμφανιζονται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4"/>
              </a:rPr>
              <a:t>https://www.youtube.com/watch?v=232LFz-aiz4</a:t>
            </a:r>
            <a:endParaRPr lang="el-GR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</a:t>
            </a:r>
            <a:r>
              <a:rPr lang="el-GR" sz="3000" dirty="0" err="1">
                <a:solidFill>
                  <a:prstClr val="black"/>
                </a:solidFill>
              </a:rPr>
              <a:t>πανω</a:t>
            </a:r>
            <a:r>
              <a:rPr lang="el-GR" sz="3000" dirty="0">
                <a:solidFill>
                  <a:prstClr val="black"/>
                </a:solidFill>
              </a:rPr>
              <a:t> από μια λίμνη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5"/>
              </a:rPr>
              <a:t>https://www.youtube.com/watch?v=H-Pzw92KHEc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στην κουζίνα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000" dirty="0">
                <a:solidFill>
                  <a:prstClr val="black"/>
                </a:solidFill>
                <a:hlinkClick r:id="rId6"/>
              </a:rPr>
              <a:t>https://www.youtube.com/watch?v=7NdtCAGj3vk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Επίδειξη: βραστήρας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8059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000000"/>
                </a:solidFill>
              </a:rPr>
              <a:t>Εξάτμιση και συμπύκνωση</a:t>
            </a:r>
            <a:endParaRPr lang="el-GR" altLang="el-GR" dirty="0"/>
          </a:p>
        </p:txBody>
      </p:sp>
      <p:sp>
        <p:nvSpPr>
          <p:cNvPr id="8294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 dirty="0"/>
              <a:t>συμπύκνωση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2"/>
              </a:rPr>
              <a:t>https://www.youtube.com/watch?v=bymT5AcV-C4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/>
              <a:t>Και εξάτμιση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3"/>
              </a:rPr>
              <a:t>https://www.youtube.com/watch?v=GZvnN9D3pkw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endParaRPr lang="el-GR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>
                <a:solidFill>
                  <a:srgbClr val="FF0000"/>
                </a:solidFill>
              </a:rPr>
              <a:t>Από πού έρχεται και πού πάει το νερό;</a:t>
            </a:r>
            <a:endParaRPr lang="en-US" alt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8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l-GR" dirty="0"/>
            </a:br>
            <a:r>
              <a:rPr lang="el-GR" dirty="0"/>
              <a:t>Ανακαλούμε την </a:t>
            </a:r>
            <a:r>
              <a:rPr lang="el-GR" dirty="0" err="1"/>
              <a:t>προυπάρχουσα</a:t>
            </a:r>
            <a:r>
              <a:rPr lang="el-GR" dirty="0"/>
              <a:t> γνώση</a:t>
            </a:r>
          </a:p>
        </p:txBody>
      </p:sp>
      <p:sp>
        <p:nvSpPr>
          <p:cNvPr id="83971" name="Θέση περιεχομένου 2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/>
              <a:t>Γράψτε τώρα τη δική σας εξήγηση για καθένα από τα δυο φαινόμενα:</a:t>
            </a:r>
          </a:p>
          <a:p>
            <a:pPr marL="0" indent="0">
              <a:buFont typeface="Arial" charset="0"/>
              <a:buNone/>
            </a:pPr>
            <a:r>
              <a:rPr lang="el-GR" altLang="el-GR"/>
              <a:t>Α) Πώς και εμφανίστηκε νερό στα τοιχώματα του πρώτου ποτηριού; Από πού βρέθηκε αυτό το νερό;</a:t>
            </a:r>
          </a:p>
          <a:p>
            <a:pPr marL="0" indent="0">
              <a:buFont typeface="Arial" charset="0"/>
              <a:buNone/>
            </a:pPr>
            <a:r>
              <a:rPr lang="el-GR" altLang="el-GR"/>
              <a:t>Β) Πώς και χάνεται το νερό του δεύτερου ποτηριού; Που πάει; Μπορουμε να το ξαναμαζέψουμε;</a:t>
            </a:r>
          </a:p>
        </p:txBody>
      </p:sp>
    </p:spTree>
    <p:extLst>
      <p:ext uri="{BB962C8B-B14F-4D97-AF65-F5344CB8AC3E}">
        <p14:creationId xmlns:p14="http://schemas.microsoft.com/office/powerpoint/2010/main" val="3588004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686E97-C245-A1FE-CFF9-F978E9B6B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Ας </a:t>
            </a:r>
            <a:r>
              <a:rPr lang="el-GR" dirty="0" err="1"/>
              <a:t>βαλουμε</a:t>
            </a:r>
            <a:r>
              <a:rPr lang="el-GR" dirty="0"/>
              <a:t> ερωτήματα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914DB13-3339-52E2-916F-F42974A5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Θυμόσαστε να έχετε απορίες για τέτοια θέματα εντός ή εκτός σχολείου;</a:t>
            </a:r>
          </a:p>
        </p:txBody>
      </p:sp>
    </p:spTree>
    <p:extLst>
      <p:ext uri="{BB962C8B-B14F-4D97-AF65-F5344CB8AC3E}">
        <p14:creationId xmlns:p14="http://schemas.microsoft.com/office/powerpoint/2010/main" val="31160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Εμπεδοκλής ο </a:t>
            </a:r>
            <a:r>
              <a:rPr lang="el-GR" dirty="0" err="1"/>
              <a:t>Ακραγαντινός</a:t>
            </a:r>
            <a:r>
              <a:rPr lang="el-GR" dirty="0"/>
              <a:t> (</a:t>
            </a:r>
            <a:r>
              <a:rPr lang="en-US" dirty="0"/>
              <a:t>495-435 </a:t>
            </a:r>
            <a:r>
              <a:rPr lang="el-GR" dirty="0"/>
              <a:t> </a:t>
            </a:r>
            <a:r>
              <a:rPr lang="el-GR" dirty="0" err="1"/>
              <a:t>πΧ</a:t>
            </a:r>
            <a:r>
              <a:rPr lang="en-US" dirty="0"/>
              <a:t>)</a:t>
            </a:r>
            <a:r>
              <a:rPr lang="el-GR" dirty="0"/>
              <a:t>. Συστηματοποιεί 4 στοιχεία (Γη, Νερό, Αέρας, Φωτιά)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Αριστοτέλης: Μετεωρολογικά 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/>
              <a:t>Χρησιμοποιεί μετατροπές </a:t>
            </a:r>
            <a:r>
              <a:rPr lang="el-GR" dirty="0" err="1"/>
              <a:t>στοιχειων</a:t>
            </a:r>
            <a:r>
              <a:rPr lang="el-GR" dirty="0"/>
              <a:t> και συνθέσεις στοιχείων (ιδιότητες στοιχείων: θερμό/ψυχρό, υγρό/ξυρό)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Στις Αρχές του 17</a:t>
            </a:r>
            <a:r>
              <a:rPr lang="el-GR" baseline="30000" dirty="0"/>
              <a:t>ου</a:t>
            </a:r>
            <a:r>
              <a:rPr lang="el-GR" dirty="0"/>
              <a:t> αιώνα </a:t>
            </a:r>
            <a:r>
              <a:rPr lang="el-GR" dirty="0" err="1"/>
              <a:t>αλληλομετρατροπες</a:t>
            </a:r>
            <a:r>
              <a:rPr lang="el-GR" dirty="0"/>
              <a:t> ανάμεσα σε αέρα και νερό ή ανάμεσα σε νερό και Γη ήταν γενικώς αποδεκτές.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Οι αχνοί θεωρούνται </a:t>
            </a:r>
            <a:r>
              <a:rPr lang="el-GR" dirty="0" err="1"/>
              <a:t>μικρες</a:t>
            </a:r>
            <a:r>
              <a:rPr lang="el-GR" dirty="0"/>
              <a:t> φυσαλίδες νερού που </a:t>
            </a:r>
            <a:r>
              <a:rPr lang="el-GR" dirty="0" err="1"/>
              <a:t>ειχαν</a:t>
            </a:r>
            <a:r>
              <a:rPr lang="el-GR" dirty="0"/>
              <a:t> φωτιά στο εσωτερικό.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Στην Ινδία, την Κίνα, την Κορέα μετρητές όγκου βροχής από παλιά. </a:t>
            </a:r>
            <a:r>
              <a:rPr lang="el-GR" dirty="0" err="1"/>
              <a:t>Ωστοσο</a:t>
            </a:r>
            <a:r>
              <a:rPr lang="el-GR" dirty="0"/>
              <a:t> η πλήρης γκάμα των οργάνων της μετεωρολογίας πρόσφατη (θερμόμετρα, βροχόμετρα, βαρόμετρα, υγρόμετρα) και στην Ευρώπη.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Κατανόηση κοντινή στη σύγχρονη για αλλαγές φάσεις και εξάτμιση συμπύκνωση μόλις στα μέσα του 19</a:t>
            </a:r>
            <a:r>
              <a:rPr lang="el-GR" baseline="30000" dirty="0"/>
              <a:t>ου</a:t>
            </a:r>
            <a:r>
              <a:rPr lang="el-GR" dirty="0"/>
              <a:t> αιώνα!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>
                <a:solidFill>
                  <a:srgbClr val="FF0000"/>
                </a:solidFill>
              </a:rPr>
              <a:t>Όμως </a:t>
            </a:r>
            <a:r>
              <a:rPr lang="el-GR" dirty="0" err="1">
                <a:solidFill>
                  <a:srgbClr val="FF0000"/>
                </a:solidFill>
              </a:rPr>
              <a:t>παρατηρηστε</a:t>
            </a:r>
            <a:r>
              <a:rPr lang="el-GR" dirty="0">
                <a:solidFill>
                  <a:srgbClr val="FF0000"/>
                </a:solidFill>
              </a:rPr>
              <a:t> α) την </a:t>
            </a:r>
            <a:r>
              <a:rPr lang="el-GR" dirty="0" err="1">
                <a:solidFill>
                  <a:srgbClr val="FF0000"/>
                </a:solidFill>
              </a:rPr>
              <a:t>φαντασια</a:t>
            </a:r>
            <a:r>
              <a:rPr lang="el-GR" dirty="0">
                <a:solidFill>
                  <a:srgbClr val="FF0000"/>
                </a:solidFill>
              </a:rPr>
              <a:t> και επινοητικότητα των ανθρώπων και β) τη δυσκολία/πρόκληση τους </a:t>
            </a:r>
            <a:r>
              <a:rPr lang="el-GR" dirty="0" err="1">
                <a:solidFill>
                  <a:srgbClr val="FF0000"/>
                </a:solidFill>
              </a:rPr>
              <a:t>εγχειρηματος</a:t>
            </a:r>
            <a:r>
              <a:rPr lang="el-GR" dirty="0">
                <a:solidFill>
                  <a:srgbClr val="FF0000"/>
                </a:solidFill>
              </a:rPr>
              <a:t>. Και τον </a:t>
            </a:r>
            <a:r>
              <a:rPr lang="el-GR" dirty="0" err="1">
                <a:solidFill>
                  <a:srgbClr val="FF0000"/>
                </a:solidFill>
              </a:rPr>
              <a:t>ενθουσιασμο</a:t>
            </a:r>
            <a:r>
              <a:rPr lang="el-GR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8914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αναδρομή(2/2)</a:t>
            </a:r>
          </a:p>
        </p:txBody>
      </p:sp>
      <p:pic>
        <p:nvPicPr>
          <p:cNvPr id="860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628775"/>
            <a:ext cx="2859088" cy="2243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650" y="1916113"/>
            <a:ext cx="4392613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Διυλιστήρια , Ζώσιμος ο 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Πανοπολίτης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3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- 4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αιώνας</a:t>
            </a: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(το αποδίδει στην Μαρία την Εβραία – που ανακάλυψε και το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μπέν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μαρι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(από συλλογή κειμένων που τον 7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-8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 μάλλον διδασκόταν στην Μαγναύρα στην Κων/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πολη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cs typeface="Arial" charset="0"/>
                <a:hlinkClick r:id="rId3"/>
              </a:rPr>
              <a:t>https://www.youtube.com/watch?v=7NdtCAGj3vk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499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Εξάσκηση με αλλαγές φάσεις πριν περάσουμε στο </a:t>
            </a:r>
            <a:r>
              <a:rPr lang="el-GR" dirty="0">
                <a:solidFill>
                  <a:srgbClr val="0070C0"/>
                </a:solidFill>
              </a:rPr>
              <a:t>μοντέλο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</a:t>
            </a:r>
            <a:r>
              <a:rPr lang="el-GR" dirty="0" err="1"/>
              <a:t>παγος</a:t>
            </a:r>
            <a:r>
              <a:rPr lang="el-GR" dirty="0"/>
              <a:t> λιώνει: </a:t>
            </a:r>
            <a:r>
              <a:rPr lang="en-US" dirty="0">
                <a:hlinkClick r:id="rId2"/>
              </a:rPr>
              <a:t>https://www.youtube.com/watch?v=6s0b_keOiOU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νερό παγώνει: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https://www.youtube.com/watch?v=RIW65QLWsjE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srgbClr val="FF0000"/>
                </a:solidFill>
              </a:rPr>
              <a:t>Στην εικόνα αυτή οι </a:t>
            </a:r>
            <a:r>
              <a:rPr lang="el-GR" dirty="0" err="1">
                <a:solidFill>
                  <a:srgbClr val="FF0000"/>
                </a:solidFill>
              </a:rPr>
              <a:t>αλλαγες</a:t>
            </a:r>
            <a:r>
              <a:rPr lang="el-GR" dirty="0">
                <a:solidFill>
                  <a:srgbClr val="FF0000"/>
                </a:solidFill>
              </a:rPr>
              <a:t> φάσεις «προβάλλονται» σε γεωμετρικές αλλαγές. </a:t>
            </a:r>
            <a:r>
              <a:rPr lang="el-GR" b="1" dirty="0">
                <a:solidFill>
                  <a:srgbClr val="FF0000"/>
                </a:solidFill>
              </a:rPr>
              <a:t>Η </a:t>
            </a:r>
            <a:r>
              <a:rPr lang="el-GR" b="1" dirty="0" err="1">
                <a:solidFill>
                  <a:srgbClr val="FF0000"/>
                </a:solidFill>
              </a:rPr>
              <a:t>καθημερινη</a:t>
            </a:r>
            <a:r>
              <a:rPr lang="el-GR" b="1" dirty="0">
                <a:solidFill>
                  <a:srgbClr val="FF0000"/>
                </a:solidFill>
              </a:rPr>
              <a:t> εμπειρία δεν μας υποβάλλει καθόλου μια τέτοια προσέγγιση.</a:t>
            </a:r>
          </a:p>
        </p:txBody>
      </p:sp>
    </p:spTree>
    <p:extLst>
      <p:ext uri="{BB962C8B-B14F-4D97-AF65-F5344CB8AC3E}">
        <p14:creationId xmlns:p14="http://schemas.microsoft.com/office/powerpoint/2010/main" val="4220986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(</a:t>
            </a:r>
            <a:r>
              <a:rPr lang="el-GR" i="1" dirty="0"/>
              <a:t>Ξεκινήστε από την </a:t>
            </a:r>
            <a:r>
              <a:rPr lang="el-GR" i="1" dirty="0" err="1"/>
              <a:t>κλωτσοπατινάδα</a:t>
            </a:r>
            <a:r>
              <a:rPr lang="el-GR" i="1" dirty="0"/>
              <a:t> μορίων που συνδέουμε με την αγωγή θερμότητας</a:t>
            </a:r>
            <a:r>
              <a:rPr lang="el-GR" dirty="0"/>
              <a:t>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97286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45BC03-DF71-A44F-9807-D24B8AF999EF}"/>
              </a:ext>
            </a:extLst>
          </p:cNvPr>
          <p:cNvSpPr txBox="1"/>
          <p:nvPr/>
        </p:nvSpPr>
        <p:spPr>
          <a:xfrm>
            <a:off x="5724128" y="1557338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ΕΝΕΡΓΕΙΑ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77881F-7A58-E3A5-AF4F-2D76DB1EE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3E1A87-6A40-3566-14F7-5DC5D2F6A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Αναπαράσταση </a:t>
            </a:r>
            <a:r>
              <a:rPr lang="el-GR" dirty="0" err="1"/>
              <a:t>μεσα</a:t>
            </a:r>
            <a:r>
              <a:rPr lang="el-GR" dirty="0"/>
              <a:t>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3635585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 αυτό που βλέπετε ήταν έργο τέχνης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2160240"/>
          </a:xfrm>
        </p:spPr>
        <p:txBody>
          <a:bodyPr/>
          <a:lstStyle/>
          <a:p>
            <a:r>
              <a:rPr lang="el-GR" dirty="0"/>
              <a:t>ποιος θα </a:t>
            </a:r>
            <a:r>
              <a:rPr lang="el-GR" dirty="0" err="1"/>
              <a:t>ηταν</a:t>
            </a:r>
            <a:r>
              <a:rPr lang="el-GR" dirty="0"/>
              <a:t> ο τίτλος του;</a:t>
            </a:r>
          </a:p>
          <a:p>
            <a:r>
              <a:rPr lang="el-GR" dirty="0"/>
              <a:t>Τι σας προκαλεί ή σας μπερδεύει; Τι σας φαίνεται κακόγουστο;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35248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003" y="1812651"/>
            <a:ext cx="3718428" cy="248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428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 θερμό.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1946026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128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357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«Υδρατμοί»; Τι </a:t>
            </a:r>
            <a:r>
              <a:rPr lang="el-GR" dirty="0" err="1"/>
              <a:t>γινεται</a:t>
            </a:r>
            <a:r>
              <a:rPr lang="el-GR" dirty="0"/>
              <a:t> με αυτούς;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1285603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Τι </a:t>
            </a:r>
            <a:r>
              <a:rPr lang="el-GR" dirty="0" err="1"/>
              <a:t>νοιωθει</a:t>
            </a:r>
            <a:r>
              <a:rPr lang="el-GR" dirty="0"/>
              <a:t> αυτό το χέρι; Αισθάνεται κάποια πιθανή βοήθεια; Τι σκέφτεται; Για τι </a:t>
            </a:r>
            <a:r>
              <a:rPr lang="el-GR" dirty="0" err="1"/>
              <a:t>νοιαζεται</a:t>
            </a:r>
            <a:r>
              <a:rPr lang="el-GR" dirty="0"/>
              <a:t>;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59"/>
            <a:ext cx="4272707" cy="320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4089834" cy="23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699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8B5AD7-0C39-E31E-DBC6-505564B5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E6AA64F-37B6-C1D8-7F03-D3CD0709F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930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3893029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>
            <a:extLst>
              <a:ext uri="{FF2B5EF4-FFF2-40B4-BE49-F238E27FC236}">
                <a16:creationId xmlns:a16="http://schemas.microsoft.com/office/drawing/2014/main" id="{0A58221B-6B4B-388E-1324-59153A67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E25D8A18-AB3F-8D6B-27BD-94355B2204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6350"/>
            <a:ext cx="8229600" cy="452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A8DDB5BC-1DA6-2DCF-229C-A24ED691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3367088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4">
            <a:extLst>
              <a:ext uri="{FF2B5EF4-FFF2-40B4-BE49-F238E27FC236}">
                <a16:creationId xmlns:a16="http://schemas.microsoft.com/office/drawing/2014/main" id="{BB877630-2BEF-9C93-3DA0-D21B831BA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40275"/>
            <a:ext cx="31369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214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274638"/>
            <a:ext cx="8928546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2228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35600" y="4508500"/>
            <a:ext cx="14398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0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2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814699383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Μοντελο</a:t>
            </a:r>
            <a:r>
              <a:rPr lang="el-GR" dirty="0"/>
              <a:t>/</a:t>
            </a:r>
            <a:r>
              <a:rPr lang="el-GR" dirty="0" err="1"/>
              <a:t>Μερος</a:t>
            </a:r>
            <a:r>
              <a:rPr lang="el-GR" dirty="0"/>
              <a:t> </a:t>
            </a:r>
            <a:r>
              <a:rPr lang="el-GR" dirty="0" err="1"/>
              <a:t>Ιστοριας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5013176"/>
            <a:ext cx="9036496" cy="1285603"/>
          </a:xfrm>
        </p:spPr>
        <p:txBody>
          <a:bodyPr/>
          <a:lstStyle/>
          <a:p>
            <a:r>
              <a:rPr lang="el-GR" sz="2400" dirty="0"/>
              <a:t>Αν η </a:t>
            </a:r>
            <a:r>
              <a:rPr lang="el-GR" sz="2400" dirty="0" err="1"/>
              <a:t>εικονα</a:t>
            </a:r>
            <a:r>
              <a:rPr lang="el-GR" sz="2400" dirty="0"/>
              <a:t> αυτή είναι η αρχή μιας </a:t>
            </a:r>
            <a:r>
              <a:rPr lang="el-GR" sz="2400" dirty="0" err="1"/>
              <a:t>ιστοριας</a:t>
            </a:r>
            <a:r>
              <a:rPr lang="el-GR" sz="2400" dirty="0"/>
              <a:t> ποια είναι η συνέχειά της;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μεσο</a:t>
            </a:r>
            <a:r>
              <a:rPr lang="el-GR" sz="2400" dirty="0"/>
              <a:t> τι </a:t>
            </a:r>
            <a:r>
              <a:rPr lang="el-GR" sz="2400" dirty="0" err="1"/>
              <a:t>συνεβη</a:t>
            </a:r>
            <a:r>
              <a:rPr lang="el-GR" sz="2400" dirty="0"/>
              <a:t> </a:t>
            </a:r>
            <a:r>
              <a:rPr lang="el-GR" sz="2400" dirty="0" err="1"/>
              <a:t>αραγε</a:t>
            </a:r>
            <a:r>
              <a:rPr lang="el-GR" sz="2400" dirty="0"/>
              <a:t> πριν και τι θα </a:t>
            </a:r>
            <a:r>
              <a:rPr lang="el-GR" sz="2400" dirty="0" err="1"/>
              <a:t>συμβει</a:t>
            </a:r>
            <a:r>
              <a:rPr lang="el-GR" sz="2400" dirty="0"/>
              <a:t> </a:t>
            </a:r>
            <a:r>
              <a:rPr lang="el-GR" sz="2400" dirty="0" err="1"/>
              <a:t>μετα</a:t>
            </a:r>
            <a:r>
              <a:rPr lang="el-GR" sz="2400" dirty="0"/>
              <a:t>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τελος</a:t>
            </a:r>
            <a:r>
              <a:rPr lang="el-GR" sz="2400" dirty="0"/>
              <a:t> μιας </a:t>
            </a:r>
            <a:r>
              <a:rPr lang="el-GR" sz="2400" dirty="0" err="1"/>
              <a:t>ιστοριας</a:t>
            </a:r>
            <a:r>
              <a:rPr lang="el-GR" sz="2400" dirty="0"/>
              <a:t>, τι </a:t>
            </a:r>
            <a:r>
              <a:rPr lang="el-GR" sz="2400" dirty="0" err="1"/>
              <a:t>εχει</a:t>
            </a:r>
            <a:r>
              <a:rPr lang="el-GR" sz="2400" dirty="0"/>
              <a:t> </a:t>
            </a:r>
            <a:r>
              <a:rPr lang="el-GR" sz="2400" dirty="0" err="1"/>
              <a:t>προηγηθει</a:t>
            </a:r>
            <a:r>
              <a:rPr lang="el-GR" sz="2400" dirty="0"/>
              <a:t>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046640" cy="340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76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1771143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4070313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990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2141782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66208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υπάρχει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1377423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στη Γη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/>
              <a:t>Ενεργεια</a:t>
            </a:r>
            <a:r>
              <a:rPr lang="el-GR" dirty="0"/>
              <a:t> κατά την </a:t>
            </a:r>
            <a:r>
              <a:rPr lang="el-GR" dirty="0" err="1"/>
              <a:t>υγροποιηση</a:t>
            </a:r>
            <a:r>
              <a:rPr lang="el-GR" dirty="0"/>
              <a:t> και την </a:t>
            </a:r>
            <a:r>
              <a:rPr lang="el-GR" dirty="0" err="1"/>
              <a:t>εξαρτμηση</a:t>
            </a:r>
            <a:r>
              <a:rPr lang="el-GR" dirty="0"/>
              <a:t> του </a:t>
            </a:r>
            <a:r>
              <a:rPr lang="el-GR" dirty="0" err="1"/>
              <a:t>νερου</a:t>
            </a:r>
            <a:r>
              <a:rPr lang="el-GR" dirty="0"/>
              <a:t>. (</a:t>
            </a:r>
            <a:r>
              <a:rPr lang="el-GR" dirty="0" err="1"/>
              <a:t>συνδεεται</a:t>
            </a:r>
            <a:r>
              <a:rPr lang="el-GR" dirty="0"/>
              <a:t> με την </a:t>
            </a:r>
            <a:r>
              <a:rPr lang="el-GR" dirty="0" err="1"/>
              <a:t>ενεργεια</a:t>
            </a:r>
            <a:r>
              <a:rPr lang="el-GR" dirty="0"/>
              <a:t> των </a:t>
            </a:r>
            <a:r>
              <a:rPr lang="el-GR" dirty="0" err="1"/>
              <a:t>καταιγιδων</a:t>
            </a:r>
            <a:r>
              <a:rPr lang="el-GR" dirty="0"/>
              <a:t> και των τυφώνων)</a:t>
            </a:r>
          </a:p>
          <a:p>
            <a:r>
              <a:rPr lang="el-GR" dirty="0"/>
              <a:t>Ο </a:t>
            </a:r>
            <a:r>
              <a:rPr lang="el-GR" dirty="0" err="1"/>
              <a:t>ιδρωτας</a:t>
            </a:r>
            <a:r>
              <a:rPr lang="el-GR" dirty="0"/>
              <a:t> της Γης. Τα ξηρότερα μέρη στο </a:t>
            </a:r>
            <a:r>
              <a:rPr lang="el-GR" dirty="0" err="1"/>
              <a:t>εσωτερικο</a:t>
            </a:r>
            <a:r>
              <a:rPr lang="el-GR" dirty="0"/>
              <a:t> των </a:t>
            </a:r>
            <a:r>
              <a:rPr lang="el-GR" dirty="0" err="1"/>
              <a:t>ηπειρων</a:t>
            </a:r>
            <a:r>
              <a:rPr lang="el-GR" dirty="0"/>
              <a:t> δεν </a:t>
            </a:r>
            <a:r>
              <a:rPr lang="el-GR" dirty="0" err="1"/>
              <a:t>μπορουν</a:t>
            </a:r>
            <a:r>
              <a:rPr lang="el-GR" dirty="0"/>
              <a:t> να «</a:t>
            </a:r>
            <a:r>
              <a:rPr lang="el-GR" dirty="0" err="1"/>
              <a:t>ιδρωσουν</a:t>
            </a:r>
            <a:r>
              <a:rPr lang="el-GR" dirty="0"/>
              <a:t>» όπως </a:t>
            </a:r>
            <a:r>
              <a:rPr lang="el-GR" dirty="0" err="1"/>
              <a:t>παλια</a:t>
            </a:r>
            <a:r>
              <a:rPr lang="el-GR" dirty="0"/>
              <a:t>. </a:t>
            </a:r>
            <a:r>
              <a:rPr lang="el-GR" dirty="0" err="1"/>
              <a:t>Μεγαλυτερη</a:t>
            </a:r>
            <a:r>
              <a:rPr lang="el-GR" dirty="0"/>
              <a:t> </a:t>
            </a:r>
            <a:r>
              <a:rPr lang="el-GR" dirty="0" err="1"/>
              <a:t>αυξηση</a:t>
            </a:r>
            <a:r>
              <a:rPr lang="el-GR" dirty="0"/>
              <a:t> της </a:t>
            </a:r>
            <a:r>
              <a:rPr lang="el-GR" dirty="0" err="1"/>
              <a:t>θερμοκρασιας</a:t>
            </a:r>
            <a:r>
              <a:rPr lang="el-GR" dirty="0"/>
              <a:t>.</a:t>
            </a:r>
          </a:p>
          <a:p>
            <a:r>
              <a:rPr lang="el-GR" dirty="0"/>
              <a:t>Ο </a:t>
            </a:r>
            <a:r>
              <a:rPr lang="el-GR" dirty="0" err="1"/>
              <a:t>θερμος</a:t>
            </a:r>
            <a:r>
              <a:rPr lang="el-GR" dirty="0"/>
              <a:t> αέρας «</a:t>
            </a:r>
            <a:r>
              <a:rPr lang="el-GR" dirty="0" err="1"/>
              <a:t>χωρα</a:t>
            </a:r>
            <a:r>
              <a:rPr lang="el-GR" dirty="0"/>
              <a:t>» </a:t>
            </a:r>
            <a:r>
              <a:rPr lang="el-GR" dirty="0" err="1"/>
              <a:t>περισσοτερα</a:t>
            </a:r>
            <a:r>
              <a:rPr lang="el-GR" dirty="0"/>
              <a:t> </a:t>
            </a:r>
            <a:r>
              <a:rPr lang="el-GR" dirty="0" err="1"/>
              <a:t>μορια</a:t>
            </a:r>
            <a:r>
              <a:rPr lang="el-GR" dirty="0"/>
              <a:t> </a:t>
            </a:r>
            <a:r>
              <a:rPr lang="el-GR" dirty="0" err="1"/>
              <a:t>νερου</a:t>
            </a:r>
            <a:r>
              <a:rPr lang="el-GR" dirty="0"/>
              <a:t>. </a:t>
            </a:r>
            <a:r>
              <a:rPr lang="el-GR" dirty="0" err="1"/>
              <a:t>Αρα</a:t>
            </a:r>
            <a:r>
              <a:rPr lang="el-GR" dirty="0"/>
              <a:t> </a:t>
            </a:r>
            <a:r>
              <a:rPr lang="el-GR" dirty="0" err="1"/>
              <a:t>ξηρασια</a:t>
            </a:r>
            <a:r>
              <a:rPr lang="el-GR" dirty="0"/>
              <a:t> (</a:t>
            </a:r>
            <a:r>
              <a:rPr lang="el-GR" dirty="0" err="1"/>
              <a:t>επιπτωσεις</a:t>
            </a:r>
            <a:r>
              <a:rPr lang="el-GR" dirty="0"/>
              <a:t> στο έδαφος και τη </a:t>
            </a:r>
            <a:r>
              <a:rPr lang="el-GR" dirty="0" err="1"/>
              <a:t>ζωη</a:t>
            </a:r>
            <a:r>
              <a:rPr lang="el-GR" dirty="0"/>
              <a:t> του. Το </a:t>
            </a:r>
            <a:r>
              <a:rPr lang="el-GR" dirty="0" err="1"/>
              <a:t>εδαφος</a:t>
            </a:r>
            <a:r>
              <a:rPr lang="el-GR" dirty="0"/>
              <a:t> ΔΕΝ είναι </a:t>
            </a:r>
            <a:r>
              <a:rPr lang="el-GR" dirty="0" err="1"/>
              <a:t>νεκρο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124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51965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227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/>
              <a:t>Ρευματα</a:t>
            </a:r>
            <a:r>
              <a:rPr lang="el-GR" dirty="0"/>
              <a:t> σε υγρά και αέρια που συνδέονται με </a:t>
            </a:r>
            <a:r>
              <a:rPr lang="el-GR" dirty="0" err="1"/>
              <a:t>αλλαγες</a:t>
            </a:r>
            <a:r>
              <a:rPr lang="el-GR" dirty="0"/>
              <a:t> στη θερμοκρασία</a:t>
            </a: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05038"/>
            <a:ext cx="38877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2" name="Ορθογώνιο 2"/>
          <p:cNvSpPr>
            <a:spLocks noChangeArrowheads="1"/>
          </p:cNvSpPr>
          <p:nvPr/>
        </p:nvSpPr>
        <p:spPr bwMode="auto">
          <a:xfrm>
            <a:off x="4140200" y="25050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>
                <a:solidFill>
                  <a:srgbClr val="000000"/>
                </a:solidFill>
                <a:cs typeface="Arial" charset="0"/>
              </a:rPr>
              <a:t>Biomimicry https://www.youtube.com/watch?v=620omdSZzBs </a:t>
            </a:r>
          </a:p>
        </p:txBody>
      </p:sp>
      <p:sp>
        <p:nvSpPr>
          <p:cNvPr id="53253" name="Ορθογώνιο 3"/>
          <p:cNvSpPr>
            <a:spLocks noChangeArrowheads="1"/>
          </p:cNvSpPr>
          <p:nvPr/>
        </p:nvSpPr>
        <p:spPr bwMode="auto">
          <a:xfrm>
            <a:off x="3995738" y="42211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3"/>
              </a:rPr>
              <a:t>https://www.youtube.com/watch?v=nrgD74Sc5VM</a:t>
            </a: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Ενας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τυπος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θερμομετρου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του Γαλιλαίου</a:t>
            </a:r>
          </a:p>
        </p:txBody>
      </p:sp>
      <p:sp>
        <p:nvSpPr>
          <p:cNvPr id="53254" name="Ορθογώνιο 4"/>
          <p:cNvSpPr>
            <a:spLocks noChangeArrowheads="1"/>
          </p:cNvSpPr>
          <p:nvPr/>
        </p:nvSpPr>
        <p:spPr bwMode="auto">
          <a:xfrm>
            <a:off x="3995738" y="5805488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4"/>
              </a:rPr>
              <a:t>https://www.youtube.com/watch?v=B8H06ZA2xmo</a:t>
            </a:r>
            <a:endParaRPr lang="el-GR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Παρουσιαση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ρεύματος νερού</a:t>
            </a:r>
          </a:p>
        </p:txBody>
      </p:sp>
    </p:spTree>
    <p:extLst>
      <p:ext uri="{BB962C8B-B14F-4D97-AF65-F5344CB8AC3E}">
        <p14:creationId xmlns:p14="http://schemas.microsoft.com/office/powerpoint/2010/main" val="311770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/>
              <a:t>Άλλη μια </a:t>
            </a:r>
            <a:r>
              <a:rPr lang="el-GR" dirty="0" err="1"/>
              <a:t>περιπτωση</a:t>
            </a:r>
            <a:r>
              <a:rPr lang="el-GR" dirty="0"/>
              <a:t> </a:t>
            </a:r>
            <a:r>
              <a:rPr lang="el-GR" dirty="0" err="1"/>
              <a:t>συνδεσης</a:t>
            </a:r>
            <a:r>
              <a:rPr lang="el-GR" dirty="0"/>
              <a:t> της θερμοκρασίας με τη θερμότητα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609975" cy="49244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Όταν ένα </a:t>
            </a:r>
            <a:r>
              <a:rPr lang="el-GR" dirty="0" err="1"/>
              <a:t>υψηλης</a:t>
            </a:r>
            <a:r>
              <a:rPr lang="el-GR" dirty="0"/>
              <a:t> ή χαμηλής θερμοκρασίας ρεύμα συναντά το σώμα μας νοιώθουμε άμεσα ότι ζεσταινόμαστε ή κρυώνουμε.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Κάποιες φορές </a:t>
            </a:r>
            <a:r>
              <a:rPr lang="el-GR" dirty="0" err="1"/>
              <a:t>ταυτιζουμε</a:t>
            </a:r>
            <a:r>
              <a:rPr lang="el-GR" dirty="0"/>
              <a:t> ένα </a:t>
            </a:r>
            <a:r>
              <a:rPr lang="el-GR" dirty="0" err="1"/>
              <a:t>τετοιο</a:t>
            </a:r>
            <a:r>
              <a:rPr lang="el-GR" dirty="0"/>
              <a:t> ρεύμα με τη «θερμότητα» (</a:t>
            </a:r>
            <a:r>
              <a:rPr lang="el-GR" dirty="0">
                <a:solidFill>
                  <a:srgbClr val="FF0000"/>
                </a:solidFill>
              </a:rPr>
              <a:t>αυτή είναι μια </a:t>
            </a:r>
            <a:r>
              <a:rPr lang="el-GR" dirty="0" err="1">
                <a:solidFill>
                  <a:srgbClr val="FF0000"/>
                </a:solidFill>
              </a:rPr>
              <a:t>θερμότηταΚ</a:t>
            </a:r>
            <a:r>
              <a:rPr lang="el-GR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 Φυσική </a:t>
            </a:r>
            <a:r>
              <a:rPr lang="el-GR" dirty="0" err="1"/>
              <a:t>λεμε</a:t>
            </a:r>
            <a:r>
              <a:rPr lang="el-GR" dirty="0"/>
              <a:t>: </a:t>
            </a:r>
            <a:r>
              <a:rPr lang="el-GR" dirty="0" err="1"/>
              <a:t>ειναι</a:t>
            </a:r>
            <a:r>
              <a:rPr lang="el-GR" dirty="0"/>
              <a:t> ένας τρόπος μετάδοσης της θερμότητας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Και ήπειροι ζούνε κάτι παρόμοιο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57350"/>
            <a:ext cx="2195512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673475"/>
            <a:ext cx="4506912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41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74638"/>
            <a:ext cx="8964488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/>
              <a:t>Εξάτμιση και συμπύκνωση 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0165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Στο σώμα μας</a:t>
            </a:r>
            <a:r>
              <a:rPr lang="el-GR" sz="3000" dirty="0">
                <a:solidFill>
                  <a:prstClr val="black"/>
                </a:solidFill>
              </a:rPr>
              <a:t>: ιδρώτας (πολύ </a:t>
            </a:r>
            <a:r>
              <a:rPr lang="el-GR" sz="3000" dirty="0" err="1">
                <a:solidFill>
                  <a:prstClr val="black"/>
                </a:solidFill>
              </a:rPr>
              <a:t>σημαντικος</a:t>
            </a:r>
            <a:r>
              <a:rPr lang="el-GR" sz="3000" dirty="0">
                <a:solidFill>
                  <a:prstClr val="black"/>
                </a:solidFill>
              </a:rPr>
              <a:t>)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http://hyperphysics.phy-astr.gsu.edu/hbase/thermo/coobod.html#c2</a:t>
            </a:r>
            <a:r>
              <a:rPr lang="el-GR" sz="3000" dirty="0">
                <a:solidFill>
                  <a:prstClr val="black"/>
                </a:solidFill>
              </a:rPr>
              <a:t> , αναπνευστικό σύστημα.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Ένα (1) </a:t>
            </a:r>
            <a:r>
              <a:rPr lang="en-US" sz="3000" dirty="0">
                <a:solidFill>
                  <a:prstClr val="black"/>
                </a:solidFill>
              </a:rPr>
              <a:t>gr </a:t>
            </a:r>
            <a:r>
              <a:rPr lang="el-GR" sz="3000" dirty="0" err="1">
                <a:solidFill>
                  <a:prstClr val="black"/>
                </a:solidFill>
              </a:rPr>
              <a:t>νερου</a:t>
            </a:r>
            <a:r>
              <a:rPr lang="el-GR" sz="3000" dirty="0">
                <a:solidFill>
                  <a:prstClr val="black"/>
                </a:solidFill>
              </a:rPr>
              <a:t> γίνεται αέριο: με την </a:t>
            </a:r>
            <a:r>
              <a:rPr lang="el-GR" sz="3000" dirty="0" err="1">
                <a:solidFill>
                  <a:prstClr val="black"/>
                </a:solidFill>
              </a:rPr>
              <a:t>ιδια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l-GR" sz="3000" dirty="0" err="1">
                <a:solidFill>
                  <a:prstClr val="black"/>
                </a:solidFill>
              </a:rPr>
              <a:t>ενεργεια</a:t>
            </a:r>
            <a:r>
              <a:rPr lang="el-GR" sz="3000" dirty="0">
                <a:solidFill>
                  <a:prstClr val="black"/>
                </a:solidFill>
              </a:rPr>
              <a:t> ψύχονται 250</a:t>
            </a:r>
            <a:r>
              <a:rPr lang="en-US" sz="3000" dirty="0">
                <a:solidFill>
                  <a:prstClr val="black"/>
                </a:solidFill>
              </a:rPr>
              <a:t> gr</a:t>
            </a:r>
            <a:r>
              <a:rPr lang="el-GR" sz="3000" dirty="0">
                <a:solidFill>
                  <a:prstClr val="black"/>
                </a:solidFill>
              </a:rPr>
              <a:t> νερού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l-GR" sz="3000" dirty="0">
                <a:solidFill>
                  <a:prstClr val="black"/>
                </a:solidFill>
              </a:rPr>
              <a:t>κατά 2,5</a:t>
            </a:r>
            <a:r>
              <a:rPr lang="el-GR" sz="3000" baseline="30000" dirty="0">
                <a:solidFill>
                  <a:prstClr val="black"/>
                </a:solidFill>
              </a:rPr>
              <a:t>ο</a:t>
            </a:r>
            <a:r>
              <a:rPr lang="en-US" sz="3000" dirty="0">
                <a:solidFill>
                  <a:prstClr val="black"/>
                </a:solidFill>
              </a:rPr>
              <a:t>C</a:t>
            </a:r>
            <a:r>
              <a:rPr lang="el-GR" sz="3000" dirty="0">
                <a:solidFill>
                  <a:prstClr val="black"/>
                </a:solidFill>
              </a:rPr>
              <a:t>!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Ιδρώνει η Γη;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412875"/>
            <a:ext cx="36703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4105275"/>
            <a:ext cx="36703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A27BDD-7013-F2AA-28CA-729EDCA1E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30D37EB-4884-D416-3FF9-0A0BCB9D7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261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5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941168"/>
            <a:ext cx="9036496" cy="1285603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Τι βλέπετε;</a:t>
            </a:r>
          </a:p>
          <a:p>
            <a:r>
              <a:rPr lang="el-GR" dirty="0"/>
              <a:t>Τι σκέψεις σας φέρνει αυτό που βλέπετε;</a:t>
            </a:r>
          </a:p>
          <a:p>
            <a:r>
              <a:rPr lang="el-GR" dirty="0"/>
              <a:t>Τι απορίες σας φέρνει στο νου αυτό που </a:t>
            </a:r>
            <a:r>
              <a:rPr lang="el-GR" dirty="0" err="1"/>
              <a:t>βλεπετε</a:t>
            </a:r>
            <a:r>
              <a:rPr lang="el-GR" dirty="0"/>
              <a:t>;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833515" cy="287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830737" cy="287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41255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7699</TotalTime>
  <Words>1887</Words>
  <Application>Microsoft Office PowerPoint</Application>
  <PresentationFormat>Προβολή στην οθόνη (4:3)</PresentationFormat>
  <Paragraphs>200</Paragraphs>
  <Slides>39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</vt:lpstr>
      <vt:lpstr>Calibri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Οργανώνουμε τη σκέψη μας</vt:lpstr>
      <vt:lpstr>Η θερμότητα: ενέργεια που ταξιδεύει με «ατσούμπαλους» τρόπους</vt:lpstr>
      <vt:lpstr>Ρευματα σε υγρά και αέρια που συνδέονται με αλλαγες στη θερμοκρασία</vt:lpstr>
      <vt:lpstr>Άλλη μια περιπτωση συνδεσης της θερμοκρασίας με τη θερμότητα</vt:lpstr>
      <vt:lpstr>Η θερμότητα: ενέργεια που ταξιδεύει με «ατσούμπαλους» τρόπους</vt:lpstr>
      <vt:lpstr>Εξάτμιση και συμπύκνωση (1/2)</vt:lpstr>
      <vt:lpstr>Παρουσίαση του PowerPoint</vt:lpstr>
      <vt:lpstr>ΔΙΑΛΕΞΗ 5</vt:lpstr>
      <vt:lpstr>Παρουσίαση του PowerPoint</vt:lpstr>
      <vt:lpstr>Παρουσίαση του PowerPoint</vt:lpstr>
      <vt:lpstr>Εξάτμιση και συμπύκνωση (2/2) </vt:lpstr>
      <vt:lpstr>Εξάτμιση και συμπύκνωση</vt:lpstr>
      <vt:lpstr> Ανακαλούμε την προυπάρχουσα γνώση</vt:lpstr>
      <vt:lpstr>Ας βαλουμε ερωτήματα</vt:lpstr>
      <vt:lpstr>Ιστορική αναδρομή(1/2)</vt:lpstr>
      <vt:lpstr>Ιστορική αναδρομή(2/2)</vt:lpstr>
      <vt:lpstr>Εξάσκηση με αλλαγές φάσεις πριν περάσουμε στο μοντέλο</vt:lpstr>
      <vt:lpstr>Το μοντελο για την εξάτμιση και τη συμπύκνωση(1/4)</vt:lpstr>
      <vt:lpstr>Παρουσίαση του PowerPoint</vt:lpstr>
      <vt:lpstr>Αν αυτό που βλέπετε ήταν έργο τέχνης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«Υδρατμοί»; Τι γινεται με αυτούς;</vt:lpstr>
      <vt:lpstr>Παρουσίαση του PowerPoint</vt:lpstr>
      <vt:lpstr>Το μοντελο για την εξάτμιση και τη συμπύκνωση</vt:lpstr>
      <vt:lpstr>Παρουσίαση του PowerPoint</vt:lpstr>
      <vt:lpstr>Εικόνες που μας βοηθούν να αυτονομηθούμε</vt:lpstr>
      <vt:lpstr>Μοντελο/Μερος Ιστοριας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Εφαρμογές στη Γη</vt:lpstr>
      <vt:lpstr>Αναστοχασμός</vt:lpstr>
      <vt:lpstr>Εφαρμογή 4 (συνεχεια)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 </cp:lastModifiedBy>
  <cp:revision>401</cp:revision>
  <cp:lastPrinted>2020-12-11T11:35:15Z</cp:lastPrinted>
  <dcterms:created xsi:type="dcterms:W3CDTF">2020-09-21T06:35:47Z</dcterms:created>
  <dcterms:modified xsi:type="dcterms:W3CDTF">2024-12-11T14:06:03Z</dcterms:modified>
</cp:coreProperties>
</file>