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439" r:id="rId3"/>
    <p:sldId id="257" r:id="rId4"/>
    <p:sldId id="803" r:id="rId5"/>
    <p:sldId id="851" r:id="rId6"/>
    <p:sldId id="785" r:id="rId7"/>
    <p:sldId id="848" r:id="rId8"/>
    <p:sldId id="825" r:id="rId9"/>
    <p:sldId id="850" r:id="rId10"/>
    <p:sldId id="828" r:id="rId11"/>
    <p:sldId id="827" r:id="rId12"/>
    <p:sldId id="852" r:id="rId13"/>
    <p:sldId id="832" r:id="rId14"/>
    <p:sldId id="833" r:id="rId15"/>
    <p:sldId id="853" r:id="rId16"/>
    <p:sldId id="834" r:id="rId17"/>
    <p:sldId id="854" r:id="rId18"/>
    <p:sldId id="861" r:id="rId19"/>
    <p:sldId id="855" r:id="rId20"/>
    <p:sldId id="805" r:id="rId21"/>
    <p:sldId id="799" r:id="rId22"/>
    <p:sldId id="820" r:id="rId23"/>
    <p:sldId id="856" r:id="rId24"/>
    <p:sldId id="857" r:id="rId25"/>
    <p:sldId id="858" r:id="rId26"/>
    <p:sldId id="859" r:id="rId27"/>
    <p:sldId id="800" r:id="rId28"/>
    <p:sldId id="821" r:id="rId29"/>
    <p:sldId id="819" r:id="rId30"/>
    <p:sldId id="267" r:id="rId31"/>
    <p:sldId id="824" r:id="rId32"/>
    <p:sldId id="860" r:id="rId33"/>
    <p:sldId id="838" r:id="rId34"/>
    <p:sldId id="839" r:id="rId35"/>
    <p:sldId id="840" r:id="rId36"/>
    <p:sldId id="841" r:id="rId37"/>
    <p:sldId id="842" r:id="rId38"/>
    <p:sldId id="843" r:id="rId39"/>
    <p:sldId id="844" r:id="rId40"/>
    <p:sldId id="845" r:id="rId41"/>
    <p:sldId id="846" r:id="rId42"/>
    <p:sldId id="847" r:id="rId43"/>
    <p:sldId id="837" r:id="rId4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94660"/>
  </p:normalViewPr>
  <p:slideViewPr>
    <p:cSldViewPr>
      <p:cViewPr varScale="1">
        <p:scale>
          <a:sx n="107" d="100"/>
          <a:sy n="107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15/1/2021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91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15/1/2021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17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15/1/2021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87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15/1/2021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619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15/1/2021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66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15/1/2021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717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15/1/2021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159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15/1/2021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471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15/1/2021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19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15/1/2021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84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15/1/2021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72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15/1/2021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607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_ab2cOQQ1Y" TargetMode="External"/><Relationship Id="rId2" Type="http://schemas.openxmlformats.org/officeDocument/2006/relationships/hyperlink" Target="https://www.youtube.com/watch?v=q9ezMbDpIH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YrmRKsFWV3A" TargetMode="External"/><Relationship Id="rId4" Type="http://schemas.openxmlformats.org/officeDocument/2006/relationships/hyperlink" Target="https://www.youtube.com/watch?v=wULZi9FrJ8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_gxBUP1aec" TargetMode="External"/><Relationship Id="rId2" Type="http://schemas.openxmlformats.org/officeDocument/2006/relationships/hyperlink" Target="https://www.youtube.com/watch?v=aPswnDcteS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aGUW1d0w8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het.colorado.edu/el/simulation/legacy/soun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RLBmWF9Xo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64xcPKKES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a.europa.eu/el/highlights/o-arithmos-ton-eyropaion-poy" TargetMode="External"/><Relationship Id="rId2" Type="http://schemas.openxmlformats.org/officeDocument/2006/relationships/hyperlink" Target="https://www.kathimerini.gr/life/health/1058921/ichorypansi-o-ypoylos-echthros-tis-kathimerinotita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oise.eea.europa.eu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lumenlearning.com/physics/chapter/17-3-sound-intensity-and-sound-level/#footnote-3592-1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4H93V-I7A" TargetMode="External"/><Relationship Id="rId2" Type="http://schemas.openxmlformats.org/officeDocument/2006/relationships/hyperlink" Target="https://www.youtube.com/watch?v=RiVx5Lih_44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GrK3P15TYU" TargetMode="External"/><Relationship Id="rId2" Type="http://schemas.openxmlformats.org/officeDocument/2006/relationships/hyperlink" Target="https://www.youtube.com/watch?v=CP6tUeStGW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kwxf1D38G7c" TargetMode="External"/><Relationship Id="rId4" Type="http://schemas.openxmlformats.org/officeDocument/2006/relationships/hyperlink" Target="https://www.youtube.com/watch?v=8ch_H8pt9M8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ricktu288.github.io/ray-optics/simulator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3cXuisH8PI" TargetMode="External"/><Relationship Id="rId2" Type="http://schemas.openxmlformats.org/officeDocument/2006/relationships/hyperlink" Target="https://www.youtube.com/watch?v=GClPr5Qpd5A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ebooks/v/pdf/8547/708/10-0197-02_Fysika_E-Dimotikou_Vivlio-Mathiti/" TargetMode="External"/><Relationship Id="rId2" Type="http://schemas.openxmlformats.org/officeDocument/2006/relationships/hyperlink" Target="http://ebooks.edu.gr/ebooks/v/pdf/8547/628/10-0133-02_Fysika_E-Dimotikou_Tetradio-Ergasion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P0Bb3WXJ_k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zvhuQ5RWJE" TargetMode="External"/><Relationship Id="rId2" Type="http://schemas.openxmlformats.org/officeDocument/2006/relationships/hyperlink" Target="https://www.youtube.com/watch?v=bGRSIAjSzbU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athena.net.gr/trapeza/index.php?action=preview_html&amp;id=513" TargetMode="External"/><Relationship Id="rId2" Type="http://schemas.openxmlformats.org/officeDocument/2006/relationships/hyperlink" Target="http://apps.athena.net.gr/trapeza/index.php?action=preview_html&amp;id=50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ps.athena.net.gr/trapeza/index.php?action=preview_html&amp;id=51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peechling.com/how-to/how-to-say-good-morning-in-japanese-1128" TargetMode="External"/><Relationship Id="rId2" Type="http://schemas.openxmlformats.org/officeDocument/2006/relationships/hyperlink" Target="https://speechling.com/how-to/how-to-say-good-morning-in-chinese-112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speechling.com/how-to/how-to-say-good-morning-in-korean-1128" TargetMode="External"/><Relationship Id="rId4" Type="http://schemas.openxmlformats.org/officeDocument/2006/relationships/hyperlink" Target="https://speechling.com/how-to/how-to-say-good-morning-in-russian-112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c27GxSD_bI" TargetMode="External"/><Relationship Id="rId2" Type="http://schemas.openxmlformats.org/officeDocument/2006/relationships/hyperlink" Target="https://www.youtube.com/watch?v=17tqXgvCN0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ΒΑΣΙΚΕΣ ΕΝΟΙΕΣ ΦΥΣΙΚΩΝ ΕΠΙΣΤΗΜΩΝ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ΒΑΣΙΛΗΣ ΚΟΛΛΙΑΣ</a:t>
            </a:r>
          </a:p>
          <a:p>
            <a:r>
              <a:rPr lang="el-GR" dirty="0" smtClean="0"/>
              <a:t>ΣΤΕΦΑΝΟΣ ΑΣΗΜΟΠΟΥΛΟΣ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814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Κάτι ταξιδεύει;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www.youtube.com/watch?v=q9ezMbDpIHI</a:t>
            </a:r>
            <a:r>
              <a:rPr lang="el-GR" dirty="0" smtClean="0"/>
              <a:t> 1:48</a:t>
            </a:r>
          </a:p>
          <a:p>
            <a:r>
              <a:rPr lang="el-GR" dirty="0"/>
              <a:t>Πώς μπορεί να </a:t>
            </a:r>
            <a:r>
              <a:rPr lang="el-GR" dirty="0" err="1"/>
              <a:t>ταξιδευει</a:t>
            </a:r>
            <a:r>
              <a:rPr lang="el-GR" dirty="0"/>
              <a:t> </a:t>
            </a:r>
            <a:r>
              <a:rPr lang="el-GR" dirty="0" err="1"/>
              <a:t>κατι</a:t>
            </a:r>
            <a:r>
              <a:rPr lang="el-GR" dirty="0"/>
              <a:t> υλικό σε ένα στερεό;</a:t>
            </a:r>
          </a:p>
          <a:p>
            <a:endParaRPr lang="el-GR" dirty="0" smtClean="0"/>
          </a:p>
          <a:p>
            <a:r>
              <a:rPr lang="el-GR" dirty="0"/>
              <a:t>Πως </a:t>
            </a:r>
            <a:r>
              <a:rPr lang="el-GR" dirty="0" err="1"/>
              <a:t>μπορει</a:t>
            </a:r>
            <a:r>
              <a:rPr lang="el-GR" dirty="0"/>
              <a:t> ένα </a:t>
            </a:r>
            <a:r>
              <a:rPr lang="el-GR" dirty="0" err="1"/>
              <a:t>φυσημα</a:t>
            </a:r>
            <a:r>
              <a:rPr lang="el-GR" dirty="0"/>
              <a:t> να «</a:t>
            </a:r>
            <a:r>
              <a:rPr lang="el-GR" dirty="0" err="1"/>
              <a:t>χανεται</a:t>
            </a:r>
            <a:r>
              <a:rPr lang="el-GR" dirty="0"/>
              <a:t>» </a:t>
            </a:r>
            <a:r>
              <a:rPr lang="el-GR" dirty="0" err="1"/>
              <a:t>αμεσως</a:t>
            </a:r>
            <a:r>
              <a:rPr lang="el-GR" dirty="0"/>
              <a:t> </a:t>
            </a:r>
            <a:r>
              <a:rPr lang="el-GR" dirty="0" err="1"/>
              <a:t>αλλα</a:t>
            </a:r>
            <a:r>
              <a:rPr lang="el-GR" dirty="0"/>
              <a:t> αυτό το «μήνυμα» να ταξιδεύει</a:t>
            </a:r>
            <a:r>
              <a:rPr lang="el-GR" dirty="0" smtClean="0"/>
              <a:t>;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www.youtube.com/watch?v=K_ab2cOQQ1Y</a:t>
            </a:r>
            <a:r>
              <a:rPr lang="el-GR" dirty="0" smtClean="0"/>
              <a:t> </a:t>
            </a:r>
            <a:endParaRPr lang="el-GR" dirty="0"/>
          </a:p>
          <a:p>
            <a:r>
              <a:rPr lang="el-GR" dirty="0" smtClean="0"/>
              <a:t>Πώς </a:t>
            </a:r>
            <a:r>
              <a:rPr lang="el-GR" dirty="0" err="1"/>
              <a:t>γινεται</a:t>
            </a:r>
            <a:r>
              <a:rPr lang="el-GR" dirty="0"/>
              <a:t> ένα </a:t>
            </a:r>
            <a:r>
              <a:rPr lang="el-GR" dirty="0" err="1"/>
              <a:t>ρευμα</a:t>
            </a:r>
            <a:r>
              <a:rPr lang="el-GR" dirty="0"/>
              <a:t> να </a:t>
            </a:r>
            <a:r>
              <a:rPr lang="el-GR" dirty="0" err="1"/>
              <a:t>ταξιδευει</a:t>
            </a:r>
            <a:r>
              <a:rPr lang="el-GR" dirty="0"/>
              <a:t> </a:t>
            </a:r>
            <a:r>
              <a:rPr lang="el-GR" dirty="0" err="1"/>
              <a:t>τοσο</a:t>
            </a:r>
            <a:r>
              <a:rPr lang="el-GR" dirty="0"/>
              <a:t> μακριά σε ένα υγρό</a:t>
            </a:r>
            <a:r>
              <a:rPr lang="el-GR" dirty="0" smtClean="0"/>
              <a:t>;</a:t>
            </a:r>
            <a:r>
              <a:rPr lang="en-US" dirty="0"/>
              <a:t> (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www.youtube.com/watch?v=wULZi9FrJ80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www.youtube.com/watch?v=YrmRKsFWV3A</a:t>
            </a:r>
            <a:r>
              <a:rPr lang="en-US" dirty="0" smtClean="0"/>
              <a:t> )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380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05433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8680"/>
            <a:ext cx="19526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650" y="417354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254113"/>
            <a:ext cx="4997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Και μάλιστα χρειάζεται </a:t>
            </a:r>
            <a:r>
              <a:rPr lang="el-GR" dirty="0" err="1" smtClean="0"/>
              <a:t>υλικο</a:t>
            </a:r>
            <a:endParaRPr lang="el-GR" dirty="0" smtClean="0"/>
          </a:p>
          <a:p>
            <a:endParaRPr lang="el-GR" dirty="0"/>
          </a:p>
          <a:p>
            <a:r>
              <a:rPr lang="en-US" dirty="0"/>
              <a:t>https://www.youtube.com/watch?v=YxUERaXBAU8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1264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Στάση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Πώς </a:t>
            </a:r>
            <a:r>
              <a:rPr lang="el-GR" dirty="0" err="1" smtClean="0"/>
              <a:t>μπορει</a:t>
            </a:r>
            <a:r>
              <a:rPr lang="el-GR" dirty="0" smtClean="0"/>
              <a:t> να ταξιδεύει κάτι; Τι </a:t>
            </a:r>
            <a:r>
              <a:rPr lang="el-GR" dirty="0" err="1" smtClean="0"/>
              <a:t>μπορει</a:t>
            </a:r>
            <a:r>
              <a:rPr lang="el-GR" dirty="0" smtClean="0"/>
              <a:t> να είναι;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6434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Ε</a:t>
            </a:r>
            <a:r>
              <a:rPr lang="el-GR" dirty="0" err="1" smtClean="0"/>
              <a:t>χουμε</a:t>
            </a:r>
            <a:r>
              <a:rPr lang="el-GR" dirty="0" smtClean="0"/>
              <a:t> να κάνουμε με ένα πολύ «λεπτό» φαινόμενο. Κάτι πολύ «έξυπνο»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Τίποτε δεν ταξιδεύει και όμως </a:t>
            </a:r>
            <a:r>
              <a:rPr lang="el-GR" dirty="0" err="1" smtClean="0"/>
              <a:t>κατι</a:t>
            </a:r>
            <a:r>
              <a:rPr lang="el-GR" dirty="0" smtClean="0"/>
              <a:t> ταξιδεύει!</a:t>
            </a:r>
          </a:p>
          <a:p>
            <a:r>
              <a:rPr lang="en-US" dirty="0" smtClean="0"/>
              <a:t>A</a:t>
            </a:r>
            <a:r>
              <a:rPr lang="el-GR" dirty="0" smtClean="0"/>
              <a:t>ς </a:t>
            </a:r>
            <a:r>
              <a:rPr lang="el-GR" dirty="0" err="1" smtClean="0"/>
              <a:t>δουμε</a:t>
            </a:r>
            <a:r>
              <a:rPr lang="el-GR" dirty="0" smtClean="0"/>
              <a:t> ένα </a:t>
            </a:r>
            <a:r>
              <a:rPr lang="el-GR" dirty="0" err="1" smtClean="0"/>
              <a:t>αεριο</a:t>
            </a:r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www.youtube.com/watch?v=aPswnDcteS4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n-US" dirty="0">
                <a:hlinkClick r:id="rId3"/>
              </a:rPr>
              <a:t>https://www.youtube.com/watch?v=z_gxBUP1aec</a:t>
            </a:r>
            <a:r>
              <a:rPr lang="el-GR" dirty="0"/>
              <a:t>  (0:51 -2:42</a:t>
            </a:r>
            <a:r>
              <a:rPr lang="el-GR" dirty="0" smtClean="0"/>
              <a:t>)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Δείτε και στις δυο περιπτώσεις τη σημασία της αδράνειας και της ελαστικότητας</a:t>
            </a:r>
            <a:endParaRPr lang="el-GR" dirty="0">
              <a:solidFill>
                <a:srgbClr val="FF000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8098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Λέμε ότι </a:t>
            </a:r>
            <a:r>
              <a:rPr lang="el-GR" dirty="0" err="1" smtClean="0"/>
              <a:t>ταξιδευει</a:t>
            </a:r>
            <a:r>
              <a:rPr lang="el-GR" dirty="0" smtClean="0"/>
              <a:t> «ενέργεια»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Για να καταφέρει αυτό το κατόρθωμα</a:t>
            </a:r>
            <a:r>
              <a:rPr lang="en-US" dirty="0" smtClean="0"/>
              <a:t>, </a:t>
            </a:r>
            <a:r>
              <a:rPr lang="el-GR" dirty="0" smtClean="0"/>
              <a:t>αυτό που ταξιδεύει,  αποκτά πολύ «περίεργες» </a:t>
            </a:r>
            <a:r>
              <a:rPr lang="el-GR" dirty="0" err="1" smtClean="0"/>
              <a:t>ιδιοτητες</a:t>
            </a:r>
            <a:endParaRPr lang="el-GR" dirty="0" smtClean="0"/>
          </a:p>
          <a:p>
            <a:r>
              <a:rPr lang="el-GR" dirty="0" err="1" smtClean="0"/>
              <a:t>Αλλωτε</a:t>
            </a:r>
            <a:r>
              <a:rPr lang="el-GR" dirty="0" smtClean="0"/>
              <a:t> </a:t>
            </a:r>
            <a:r>
              <a:rPr lang="el-GR" dirty="0" err="1" smtClean="0"/>
              <a:t>μοιαζει</a:t>
            </a:r>
            <a:r>
              <a:rPr lang="el-GR" dirty="0" smtClean="0"/>
              <a:t> με το </a:t>
            </a:r>
            <a:r>
              <a:rPr lang="el-GR" dirty="0" err="1" smtClean="0"/>
              <a:t>ταξιδι</a:t>
            </a:r>
            <a:r>
              <a:rPr lang="el-GR" dirty="0" smtClean="0"/>
              <a:t> ενός </a:t>
            </a:r>
            <a:r>
              <a:rPr lang="el-GR" dirty="0" err="1" smtClean="0"/>
              <a:t>αντικειμενου</a:t>
            </a:r>
            <a:r>
              <a:rPr lang="el-GR" dirty="0" smtClean="0"/>
              <a:t> (</a:t>
            </a:r>
            <a:r>
              <a:rPr lang="en-US" dirty="0" err="1" smtClean="0"/>
              <a:t>phet</a:t>
            </a:r>
            <a:r>
              <a:rPr lang="en-US" dirty="0" smtClean="0"/>
              <a:t> </a:t>
            </a:r>
            <a:r>
              <a:rPr lang="el-GR" dirty="0" err="1" smtClean="0"/>
              <a:t>πηγη</a:t>
            </a:r>
            <a:r>
              <a:rPr lang="el-GR" dirty="0" smtClean="0"/>
              <a:t>)</a:t>
            </a:r>
          </a:p>
          <a:p>
            <a:r>
              <a:rPr lang="el-GR" dirty="0" smtClean="0"/>
              <a:t>Άλλοτε όμως ΌΧΙ! (</a:t>
            </a:r>
            <a:r>
              <a:rPr lang="en-US" dirty="0" err="1" smtClean="0"/>
              <a:t>phet</a:t>
            </a:r>
            <a:r>
              <a:rPr lang="en-US" dirty="0" smtClean="0"/>
              <a:t> </a:t>
            </a:r>
            <a:r>
              <a:rPr lang="el-GR" dirty="0" err="1" smtClean="0"/>
              <a:t>επαλληλιες</a:t>
            </a:r>
            <a:r>
              <a:rPr lang="el-GR" dirty="0" smtClean="0"/>
              <a:t>)</a:t>
            </a:r>
            <a:endParaRPr lang="en-US" dirty="0" smtClean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Να μια άλλη </a:t>
            </a:r>
            <a:r>
              <a:rPr lang="el-GR" dirty="0" err="1" smtClean="0"/>
              <a:t>περιπτωση</a:t>
            </a:r>
            <a:r>
              <a:rPr lang="el-GR" dirty="0" smtClean="0"/>
              <a:t> που </a:t>
            </a:r>
            <a:r>
              <a:rPr lang="el-GR" dirty="0" err="1" smtClean="0"/>
              <a:t>καποιος</a:t>
            </a:r>
            <a:r>
              <a:rPr lang="el-GR" dirty="0" smtClean="0"/>
              <a:t> </a:t>
            </a:r>
            <a:r>
              <a:rPr lang="el-GR" dirty="0" err="1" smtClean="0"/>
              <a:t>αναγκαζεται</a:t>
            </a:r>
            <a:r>
              <a:rPr lang="el-GR" dirty="0" smtClean="0"/>
              <a:t> να </a:t>
            </a:r>
            <a:r>
              <a:rPr lang="el-GR" dirty="0" err="1" smtClean="0"/>
              <a:t>κανει</a:t>
            </a:r>
            <a:r>
              <a:rPr lang="el-GR" dirty="0" smtClean="0"/>
              <a:t> </a:t>
            </a:r>
            <a:r>
              <a:rPr lang="el-GR" dirty="0" err="1" smtClean="0"/>
              <a:t>κατι</a:t>
            </a:r>
            <a:r>
              <a:rPr lang="el-GR" dirty="0" smtClean="0"/>
              <a:t> </a:t>
            </a:r>
            <a:r>
              <a:rPr lang="el-GR" dirty="0" err="1" smtClean="0"/>
              <a:t>διαφορετικο</a:t>
            </a:r>
            <a:r>
              <a:rPr lang="el-GR" dirty="0" smtClean="0"/>
              <a:t> </a:t>
            </a:r>
            <a:r>
              <a:rPr lang="el-GR" dirty="0" err="1" smtClean="0"/>
              <a:t>αλλα</a:t>
            </a:r>
            <a:r>
              <a:rPr lang="el-GR" dirty="0" smtClean="0"/>
              <a:t> με κόστος</a:t>
            </a:r>
            <a:r>
              <a:rPr lang="el-GR" dirty="0"/>
              <a:t>! (</a:t>
            </a:r>
            <a:r>
              <a:rPr lang="el-GR" dirty="0" err="1"/>
              <a:t>Φόσμπερι</a:t>
            </a:r>
            <a:r>
              <a:rPr lang="el-GR" dirty="0"/>
              <a:t> </a:t>
            </a:r>
            <a:r>
              <a:rPr lang="el-GR" dirty="0" err="1" smtClean="0"/>
              <a:t>Φλοπ</a:t>
            </a:r>
            <a:r>
              <a:rPr lang="el-GR" dirty="0" smtClean="0"/>
              <a:t>)</a:t>
            </a:r>
            <a:endParaRPr lang="en-US" dirty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www.youtube.com/watch?v=RaGUW1d0w8g</a:t>
            </a:r>
            <a:endParaRPr lang="en-US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6879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Μέρος 3ο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Χαρακτηριστικά και </a:t>
            </a:r>
            <a:r>
              <a:rPr lang="el-GR" dirty="0" err="1"/>
              <a:t>ιδιοτητες</a:t>
            </a:r>
            <a:r>
              <a:rPr lang="el-GR" dirty="0"/>
              <a:t> του </a:t>
            </a:r>
            <a:r>
              <a:rPr lang="el-GR" dirty="0" err="1"/>
              <a:t>ήχου(ταχύτητα</a:t>
            </a:r>
            <a:r>
              <a:rPr lang="el-GR" dirty="0"/>
              <a:t>, ανάκλαση, διάθλαση)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6620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470228"/>
            <a:ext cx="4618856" cy="4911100"/>
          </a:xfrm>
        </p:spPr>
        <p:txBody>
          <a:bodyPr>
            <a:normAutofit fontScale="92500" lnSpcReduction="10000"/>
          </a:bodyPr>
          <a:lstStyle/>
          <a:p>
            <a:r>
              <a:rPr lang="el-GR" dirty="0" err="1" smtClean="0"/>
              <a:t>Υψος</a:t>
            </a:r>
            <a:r>
              <a:rPr lang="el-GR" dirty="0" smtClean="0"/>
              <a:t> και ένταση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phet.colorado.edu/el/simulation/legacy/sound</a:t>
            </a:r>
            <a:endParaRPr lang="el-GR" dirty="0" smtClean="0"/>
          </a:p>
          <a:p>
            <a:r>
              <a:rPr lang="el-GR" dirty="0" smtClean="0"/>
              <a:t>Ταχύτητα («σκληρά ελατήρια» + μικρή αδράνεια= μεγάλη ταχύτητα)</a:t>
            </a:r>
          </a:p>
          <a:p>
            <a:r>
              <a:rPr lang="el-GR" dirty="0" smtClean="0"/>
              <a:t>Παραγωγή (ταξίδι στο σώμα)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2760627" cy="351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90950"/>
            <a:ext cx="2831648" cy="227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80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Ανάκλαση και Διάθλαση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Phet</a:t>
            </a:r>
            <a:r>
              <a:rPr lang="en-US" dirty="0"/>
              <a:t> (</a:t>
            </a:r>
            <a:r>
              <a:rPr lang="el-GR" dirty="0" err="1"/>
              <a:t>ανακλαση</a:t>
            </a:r>
            <a:r>
              <a:rPr lang="el-GR" dirty="0"/>
              <a:t>)</a:t>
            </a:r>
            <a:endParaRPr lang="en-US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Ηχητικός </a:t>
            </a:r>
            <a:r>
              <a:rPr lang="el-GR" dirty="0" err="1"/>
              <a:t>φακος</a:t>
            </a:r>
            <a:endParaRPr lang="el-GR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www.youtube.com/watch?v=RLBmWF9Xo10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81" y="980728"/>
            <a:ext cx="2153419" cy="175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9131"/>
            <a:ext cx="8229600" cy="174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178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Στάση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Καταλαβαίνουμε </a:t>
            </a:r>
            <a:r>
              <a:rPr lang="el-GR" dirty="0" err="1" smtClean="0"/>
              <a:t>καλυτερα</a:t>
            </a:r>
            <a:r>
              <a:rPr lang="el-GR" dirty="0" smtClean="0"/>
              <a:t> τώρα;</a:t>
            </a:r>
          </a:p>
          <a:p>
            <a:r>
              <a:rPr lang="en-US" dirty="0">
                <a:hlinkClick r:id="rId2"/>
              </a:rPr>
              <a:t>https://www.youtube.com/watch?v=F64xcPKKES8</a:t>
            </a:r>
            <a:r>
              <a:rPr lang="el-GR" dirty="0"/>
              <a:t>, </a:t>
            </a:r>
            <a:r>
              <a:rPr lang="el-GR" dirty="0" smtClean="0"/>
              <a:t>«</a:t>
            </a:r>
            <a:r>
              <a:rPr lang="el-GR" dirty="0" err="1" smtClean="0"/>
              <a:t>καποιες</a:t>
            </a:r>
            <a:r>
              <a:rPr lang="el-GR" dirty="0" smtClean="0"/>
              <a:t> </a:t>
            </a:r>
            <a:r>
              <a:rPr lang="el-GR" dirty="0" err="1"/>
              <a:t>δυσκολες</a:t>
            </a:r>
            <a:r>
              <a:rPr lang="el-GR" dirty="0"/>
              <a:t> </a:t>
            </a:r>
            <a:r>
              <a:rPr lang="el-GR" dirty="0" smtClean="0"/>
              <a:t>συχνότητες».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2243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Μέρος 4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Εφαρμογές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879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Προηγούμενη διάλεξη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Ηλεκτρισμός</a:t>
            </a:r>
            <a:r>
              <a:rPr lang="en-US" dirty="0" smtClean="0"/>
              <a:t>-</a:t>
            </a:r>
            <a:r>
              <a:rPr lang="el-GR" dirty="0" err="1" smtClean="0"/>
              <a:t>Μαγνητισμος</a:t>
            </a:r>
            <a:r>
              <a:rPr lang="el-GR" dirty="0" smtClean="0"/>
              <a:t>, στην τεχνολογία, τη χημεία, το σώμα μας</a:t>
            </a:r>
          </a:p>
          <a:p>
            <a:r>
              <a:rPr lang="el-GR" dirty="0" smtClean="0"/>
              <a:t>Ένα μοντέλο για τα κυκλώματα συνεχούς ρεύματος</a:t>
            </a:r>
          </a:p>
          <a:p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8476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42"/>
            <a:ext cx="8229600" cy="181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4" y="1928464"/>
            <a:ext cx="3181747" cy="199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39712"/>
            <a:ext cx="57816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28710"/>
            <a:ext cx="5310753" cy="254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738874"/>
            <a:ext cx="26336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Χρήση των ΤΠΕ</a:t>
            </a:r>
          </a:p>
          <a:p>
            <a:endParaRPr lang="el-GR" dirty="0"/>
          </a:p>
          <a:p>
            <a:r>
              <a:rPr lang="el-GR" dirty="0" smtClean="0"/>
              <a:t>Μικρόφωνο και ελεύθερο</a:t>
            </a:r>
          </a:p>
          <a:p>
            <a:r>
              <a:rPr lang="el-GR" dirty="0" smtClean="0"/>
              <a:t>Λογισμικό</a:t>
            </a:r>
          </a:p>
          <a:p>
            <a:endParaRPr lang="el-GR" dirty="0"/>
          </a:p>
          <a:p>
            <a:r>
              <a:rPr lang="el-GR" dirty="0" smtClean="0"/>
              <a:t>Πχ </a:t>
            </a:r>
            <a:r>
              <a:rPr lang="en-US" dirty="0" smtClean="0"/>
              <a:t>Audacity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0059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Ζητηματα</a:t>
            </a:r>
            <a:r>
              <a:rPr lang="el-GR" dirty="0"/>
              <a:t> βελτίωσης του </a:t>
            </a:r>
            <a:r>
              <a:rPr lang="el-GR" dirty="0" smtClean="0"/>
              <a:t>ήχου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https://www.youtube.com/watch?v=JPYt10zrclQ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5243209" cy="298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792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6036"/>
            <a:ext cx="8229600" cy="325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482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Υπέρηχοι</a:t>
            </a:r>
            <a:endParaRPr lang="el-G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447353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6136" y="2281061"/>
            <a:ext cx="2995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>
                <a:solidFill>
                  <a:srgbClr val="FF0000"/>
                </a:solidFill>
              </a:rPr>
              <a:t>Αραγε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αν ανεβάσουμε πολύ 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Ψηλά τη συχνότητα του ήχου 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Θα γίνει φως;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81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Ηχορύπανση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 smtClean="0"/>
              <a:t>1.«έρευνα </a:t>
            </a:r>
            <a:r>
              <a:rPr lang="el-GR" dirty="0"/>
              <a:t>βάσης του Παγκόσμιου Οργανισμού Υγείας («</a:t>
            </a:r>
            <a:r>
              <a:rPr lang="en-US" dirty="0"/>
              <a:t>Burden of disease from environmental noise: Quantification of healthy life years lost in Europe») </a:t>
            </a:r>
            <a:r>
              <a:rPr lang="el-GR" dirty="0"/>
              <a:t>έδειξε ότι, μετά την ατμοσφαιρική ρύπανση, η ηχορύπανση έρχεται δεύτερη στην κατάταξη επικινδυνότητας των περιβαλλοντικών απειλών για την υγεία</a:t>
            </a:r>
            <a:r>
              <a:rPr lang="el-GR" dirty="0" smtClean="0"/>
              <a:t>.»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https://www.kathimerini.gr/life/health/1058921/ichorypansi-o-ypoylos-echthros-tis-kathimerinotitas</a:t>
            </a:r>
            <a:r>
              <a:rPr lang="en-US" dirty="0" smtClean="0">
                <a:hlinkClick r:id="rId2"/>
              </a:rPr>
              <a:t>/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2.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www.eea.europa.eu/el/highlights/o-arithmos-ton-eyropaion-poy</a:t>
            </a:r>
            <a:r>
              <a:rPr lang="el-GR" dirty="0" smtClean="0"/>
              <a:t> </a:t>
            </a:r>
          </a:p>
          <a:p>
            <a:pPr marL="0" indent="0">
              <a:buNone/>
            </a:pPr>
            <a:r>
              <a:rPr lang="el-GR" dirty="0" smtClean="0"/>
              <a:t>3. </a:t>
            </a:r>
            <a:r>
              <a:rPr lang="en-US" dirty="0">
                <a:hlinkClick r:id="rId4"/>
              </a:rPr>
              <a:t>https://noise.eea.europa.eu</a:t>
            </a:r>
            <a:r>
              <a:rPr lang="en-US" dirty="0" smtClean="0">
                <a:hlinkClick r:id="rId4"/>
              </a:rPr>
              <a:t>/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5512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Συγκρίνει </a:t>
            </a:r>
            <a:r>
              <a:rPr lang="el-GR" dirty="0" smtClean="0"/>
              <a:t>μεταξύ τους εντάσεις ήχου (γενικότερα εντάσεις)</a:t>
            </a:r>
          </a:p>
          <a:p>
            <a:r>
              <a:rPr lang="el-GR" dirty="0" smtClean="0"/>
              <a:t>Πχ Αν 10 </a:t>
            </a:r>
            <a:r>
              <a:rPr lang="el-GR" dirty="0" err="1" smtClean="0"/>
              <a:t>φορες</a:t>
            </a:r>
            <a:r>
              <a:rPr lang="el-GR" dirty="0" smtClean="0"/>
              <a:t> </a:t>
            </a:r>
            <a:r>
              <a:rPr lang="el-GR" dirty="0" err="1" smtClean="0"/>
              <a:t>μεγαλυτερη</a:t>
            </a:r>
            <a:r>
              <a:rPr lang="el-GR" dirty="0" smtClean="0"/>
              <a:t> ένταση (πολλαπλασιαστικά) τότε 10 </a:t>
            </a:r>
            <a:r>
              <a:rPr lang="el-GR" dirty="0" err="1" smtClean="0"/>
              <a:t>φορες</a:t>
            </a:r>
            <a:r>
              <a:rPr lang="el-GR" dirty="0" smtClean="0"/>
              <a:t> πιο μεγάλο (αθροιστικά)</a:t>
            </a:r>
          </a:p>
          <a:p>
            <a:r>
              <a:rPr lang="el-GR" dirty="0" smtClean="0"/>
              <a:t>Πχ αν </a:t>
            </a:r>
            <a:r>
              <a:rPr lang="el-GR" dirty="0" err="1" smtClean="0"/>
              <a:t>θεωρουσαμε</a:t>
            </a:r>
            <a:r>
              <a:rPr lang="el-GR" dirty="0" smtClean="0"/>
              <a:t> το </a:t>
            </a:r>
            <a:r>
              <a:rPr lang="el-GR" dirty="0" smtClean="0"/>
              <a:t>μυρμήγκι </a:t>
            </a:r>
            <a:r>
              <a:rPr lang="el-GR" dirty="0" smtClean="0"/>
              <a:t>ως </a:t>
            </a:r>
            <a:r>
              <a:rPr lang="el-GR" dirty="0" err="1" smtClean="0"/>
              <a:t>βαση</a:t>
            </a:r>
            <a:r>
              <a:rPr lang="el-GR" dirty="0" smtClean="0"/>
              <a:t> </a:t>
            </a:r>
            <a:r>
              <a:rPr lang="el-GR" dirty="0" err="1" smtClean="0"/>
              <a:t>μηκους</a:t>
            </a:r>
            <a:r>
              <a:rPr lang="el-GR" dirty="0" smtClean="0"/>
              <a:t> </a:t>
            </a:r>
            <a:r>
              <a:rPr lang="el-GR" dirty="0" err="1" smtClean="0"/>
              <a:t>τοτε</a:t>
            </a:r>
            <a:r>
              <a:rPr lang="el-GR" dirty="0" smtClean="0"/>
              <a:t> πχ 100 </a:t>
            </a:r>
            <a:r>
              <a:rPr lang="el-GR" dirty="0" err="1" smtClean="0"/>
              <a:t>φορες</a:t>
            </a:r>
            <a:r>
              <a:rPr lang="el-GR" dirty="0" smtClean="0"/>
              <a:t> πιο πολύ= 20</a:t>
            </a:r>
            <a:r>
              <a:rPr lang="en-US" dirty="0" err="1" smtClean="0"/>
              <a:t>db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2493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575573"/>
              </p:ext>
            </p:extLst>
          </p:nvPr>
        </p:nvGraphicFramePr>
        <p:xfrm>
          <a:off x="251520" y="260648"/>
          <a:ext cx="8712968" cy="6336700"/>
        </p:xfrm>
        <a:graphic>
          <a:graphicData uri="http://schemas.openxmlformats.org/drawingml/2006/table">
            <a:tbl>
              <a:tblPr/>
              <a:tblGrid>
                <a:gridCol w="1916947"/>
                <a:gridCol w="1916947"/>
                <a:gridCol w="4879074"/>
              </a:tblGrid>
              <a:tr h="25986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700" dirty="0">
                          <a:effectLst/>
                          <a:latin typeface="proxima-nova"/>
                        </a:rPr>
                        <a:t>Table 1. Sound Intensity Levels and Intensities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197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dirty="0">
                          <a:effectLst/>
                          <a:latin typeface="proxima-nova"/>
                        </a:rPr>
                        <a:t>Sound intensity level </a:t>
                      </a:r>
                      <a:r>
                        <a:rPr lang="en-US" sz="700" i="1" dirty="0">
                          <a:effectLst/>
                          <a:latin typeface="proxima-nova"/>
                        </a:rPr>
                        <a:t>β</a:t>
                      </a:r>
                      <a:r>
                        <a:rPr lang="en-US" sz="700" dirty="0">
                          <a:effectLst/>
                          <a:latin typeface="proxima-nova"/>
                        </a:rPr>
                        <a:t> (dB)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  <a:latin typeface="proxima-nova"/>
                        </a:rPr>
                        <a:t>Intensity </a:t>
                      </a:r>
                      <a:r>
                        <a:rPr lang="en-US" sz="700" i="1">
                          <a:effectLst/>
                          <a:latin typeface="proxima-nova"/>
                        </a:rPr>
                        <a:t>I</a:t>
                      </a:r>
                      <a:r>
                        <a:rPr lang="en-US" sz="700">
                          <a:effectLst/>
                          <a:latin typeface="proxima-nova"/>
                        </a:rPr>
                        <a:t>(W/m</a:t>
                      </a:r>
                      <a:r>
                        <a:rPr lang="en-US" sz="700" baseline="30000">
                          <a:effectLst/>
                          <a:latin typeface="proxima-nova"/>
                        </a:rPr>
                        <a:t>2</a:t>
                      </a:r>
                      <a:r>
                        <a:rPr lang="en-US" sz="700">
                          <a:effectLst/>
                          <a:latin typeface="proxima-nova"/>
                        </a:rPr>
                        <a:t>)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  <a:latin typeface="proxima-nova"/>
                        </a:rPr>
                        <a:t>Example/effect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9782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dirty="0">
                          <a:effectLst/>
                          <a:latin typeface="proxima-nova"/>
                        </a:rPr>
                        <a:t>0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>
                          <a:effectLst/>
                          <a:latin typeface="proxima-nova"/>
                        </a:rPr>
                        <a:t>1 × 10</a:t>
                      </a:r>
                      <a:r>
                        <a:rPr lang="el-GR" sz="700" baseline="30000">
                          <a:effectLst/>
                          <a:latin typeface="proxima-nova"/>
                        </a:rPr>
                        <a:t>–12</a:t>
                      </a:r>
                      <a:endParaRPr lang="el-GR" sz="700">
                        <a:effectLst/>
                        <a:latin typeface="proxima-nova"/>
                      </a:endParaRP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  <a:latin typeface="proxima-nova"/>
                        </a:rPr>
                        <a:t>Threshold of hearing at 1000 Hz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259864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>
                          <a:effectLst/>
                          <a:latin typeface="proxima-nova"/>
                        </a:rPr>
                        <a:t>10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>
                          <a:effectLst/>
                          <a:latin typeface="proxima-nova"/>
                        </a:rPr>
                        <a:t>1 × 10</a:t>
                      </a:r>
                      <a:r>
                        <a:rPr lang="el-GR" sz="700" baseline="30000">
                          <a:effectLst/>
                          <a:latin typeface="proxima-nova"/>
                        </a:rPr>
                        <a:t>–11</a:t>
                      </a:r>
                      <a:endParaRPr lang="el-GR" sz="700">
                        <a:effectLst/>
                        <a:latin typeface="proxima-nova"/>
                      </a:endParaRP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  <a:latin typeface="proxima-nova"/>
                        </a:rPr>
                        <a:t>Rustle of leaves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9864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>
                          <a:effectLst/>
                          <a:latin typeface="proxima-nova"/>
                        </a:rPr>
                        <a:t>20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>
                          <a:effectLst/>
                          <a:latin typeface="proxima-nova"/>
                        </a:rPr>
                        <a:t>1 × 10</a:t>
                      </a:r>
                      <a:r>
                        <a:rPr lang="el-GR" sz="700" baseline="30000">
                          <a:effectLst/>
                          <a:latin typeface="proxima-nova"/>
                        </a:rPr>
                        <a:t>–10</a:t>
                      </a:r>
                      <a:endParaRPr lang="el-GR" sz="700">
                        <a:effectLst/>
                        <a:latin typeface="proxima-nova"/>
                      </a:endParaRP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  <a:latin typeface="proxima-nova"/>
                        </a:rPr>
                        <a:t>Whisper at 1 m distance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259864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>
                          <a:effectLst/>
                          <a:latin typeface="proxima-nova"/>
                        </a:rPr>
                        <a:t>30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>
                          <a:effectLst/>
                          <a:latin typeface="proxima-nova"/>
                        </a:rPr>
                        <a:t>1 × 10</a:t>
                      </a:r>
                      <a:r>
                        <a:rPr lang="el-GR" sz="700" baseline="30000">
                          <a:effectLst/>
                          <a:latin typeface="proxima-nova"/>
                        </a:rPr>
                        <a:t>–9</a:t>
                      </a:r>
                      <a:endParaRPr lang="el-GR" sz="700">
                        <a:effectLst/>
                        <a:latin typeface="proxima-nova"/>
                      </a:endParaRP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  <a:latin typeface="proxima-nova"/>
                        </a:rPr>
                        <a:t>Quiet home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9864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>
                          <a:effectLst/>
                          <a:latin typeface="proxima-nova"/>
                        </a:rPr>
                        <a:t>40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dirty="0">
                          <a:effectLst/>
                          <a:latin typeface="proxima-nova"/>
                        </a:rPr>
                        <a:t>1 × 10</a:t>
                      </a:r>
                      <a:r>
                        <a:rPr lang="el-GR" sz="700" baseline="30000" dirty="0">
                          <a:effectLst/>
                          <a:latin typeface="proxima-nova"/>
                        </a:rPr>
                        <a:t>–8</a:t>
                      </a:r>
                      <a:endParaRPr lang="el-GR" sz="700" dirty="0">
                        <a:effectLst/>
                        <a:latin typeface="proxima-nova"/>
                      </a:endParaRP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  <a:latin typeface="proxima-nova"/>
                        </a:rPr>
                        <a:t>Average home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259864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>
                          <a:effectLst/>
                          <a:latin typeface="proxima-nova"/>
                        </a:rPr>
                        <a:t>50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>
                          <a:effectLst/>
                          <a:latin typeface="proxima-nova"/>
                        </a:rPr>
                        <a:t>1 × 10</a:t>
                      </a:r>
                      <a:r>
                        <a:rPr lang="el-GR" sz="700" baseline="30000">
                          <a:effectLst/>
                          <a:latin typeface="proxima-nova"/>
                        </a:rPr>
                        <a:t>–7</a:t>
                      </a:r>
                      <a:endParaRPr lang="el-GR" sz="700">
                        <a:effectLst/>
                        <a:latin typeface="proxima-nova"/>
                      </a:endParaRP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  <a:latin typeface="proxima-nova"/>
                        </a:rPr>
                        <a:t>Average office, soft music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9864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>
                          <a:effectLst/>
                          <a:latin typeface="proxima-nova"/>
                        </a:rPr>
                        <a:t>60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>
                          <a:effectLst/>
                          <a:latin typeface="proxima-nova"/>
                        </a:rPr>
                        <a:t>1 × 10</a:t>
                      </a:r>
                      <a:r>
                        <a:rPr lang="el-GR" sz="700" baseline="30000">
                          <a:effectLst/>
                          <a:latin typeface="proxima-nova"/>
                        </a:rPr>
                        <a:t>–6</a:t>
                      </a:r>
                      <a:endParaRPr lang="el-GR" sz="700">
                        <a:effectLst/>
                        <a:latin typeface="proxima-nova"/>
                      </a:endParaRP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  <a:latin typeface="proxima-nova"/>
                        </a:rPr>
                        <a:t>Normal conversation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259864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>
                          <a:effectLst/>
                          <a:latin typeface="proxima-nova"/>
                        </a:rPr>
                        <a:t>70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dirty="0">
                          <a:effectLst/>
                          <a:latin typeface="proxima-nova"/>
                        </a:rPr>
                        <a:t>1 × 10</a:t>
                      </a:r>
                      <a:r>
                        <a:rPr lang="el-GR" sz="700" baseline="30000" dirty="0">
                          <a:effectLst/>
                          <a:latin typeface="proxima-nova"/>
                        </a:rPr>
                        <a:t>–5</a:t>
                      </a:r>
                      <a:endParaRPr lang="el-GR" sz="700" dirty="0">
                        <a:effectLst/>
                        <a:latin typeface="proxima-nova"/>
                      </a:endParaRP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  <a:latin typeface="proxima-nova"/>
                        </a:rPr>
                        <a:t>Noisy office, busy traffic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9782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>
                          <a:effectLst/>
                          <a:latin typeface="proxima-nova"/>
                        </a:rPr>
                        <a:t>80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>
                          <a:effectLst/>
                          <a:latin typeface="proxima-nova"/>
                        </a:rPr>
                        <a:t>1 × 10</a:t>
                      </a:r>
                      <a:r>
                        <a:rPr lang="el-GR" sz="700" baseline="30000">
                          <a:effectLst/>
                          <a:latin typeface="proxima-nova"/>
                        </a:rPr>
                        <a:t>–4</a:t>
                      </a:r>
                      <a:endParaRPr lang="el-GR" sz="700">
                        <a:effectLst/>
                        <a:latin typeface="proxima-nova"/>
                      </a:endParaRP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dirty="0">
                          <a:effectLst/>
                          <a:latin typeface="proxima-nova"/>
                        </a:rPr>
                        <a:t>Loud radio, classroom lecture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5796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>
                          <a:effectLst/>
                          <a:latin typeface="proxima-nova"/>
                        </a:rPr>
                        <a:t>90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>
                          <a:effectLst/>
                          <a:latin typeface="proxima-nova"/>
                        </a:rPr>
                        <a:t>1 × 10</a:t>
                      </a:r>
                      <a:r>
                        <a:rPr lang="el-GR" sz="700" baseline="30000">
                          <a:effectLst/>
                          <a:latin typeface="proxima-nova"/>
                        </a:rPr>
                        <a:t>–3</a:t>
                      </a:r>
                      <a:endParaRPr lang="el-GR" sz="700">
                        <a:effectLst/>
                        <a:latin typeface="proxima-nova"/>
                      </a:endParaRP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  <a:latin typeface="proxima-nova"/>
                        </a:rPr>
                        <a:t>Inside a heavy truck; damage from prolonged exposure</a:t>
                      </a:r>
                      <a:r>
                        <a:rPr lang="en-US" sz="700" b="1" u="sng" baseline="30000">
                          <a:solidFill>
                            <a:srgbClr val="6053C6"/>
                          </a:solidFill>
                          <a:effectLst/>
                          <a:latin typeface="proxima-nova"/>
                          <a:hlinkClick r:id="rId2" tooltip="Several government agencies and health-related professional associations recommend that 85 dB not be exceeded for 8-hour daily exposures in the absence of hearing protection."/>
                        </a:rPr>
                        <a:t>[1]</a:t>
                      </a:r>
                      <a:endParaRPr lang="en-US" sz="700">
                        <a:effectLst/>
                        <a:latin typeface="proxima-nova"/>
                      </a:endParaRP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96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>
                          <a:effectLst/>
                          <a:latin typeface="proxima-nova"/>
                        </a:rPr>
                        <a:t>100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>
                          <a:effectLst/>
                          <a:latin typeface="proxima-nova"/>
                        </a:rPr>
                        <a:t>1 × 10</a:t>
                      </a:r>
                      <a:r>
                        <a:rPr lang="el-GR" sz="700" baseline="30000">
                          <a:effectLst/>
                          <a:latin typeface="proxima-nova"/>
                        </a:rPr>
                        <a:t>–2</a:t>
                      </a:r>
                      <a:endParaRPr lang="el-GR" sz="700">
                        <a:effectLst/>
                        <a:latin typeface="proxima-nova"/>
                      </a:endParaRP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  <a:latin typeface="proxima-nova"/>
                        </a:rPr>
                        <a:t>Noisy factory, siren at 30 m; damage from 8 h per day exposure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419782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>
                          <a:effectLst/>
                          <a:latin typeface="proxima-nova"/>
                        </a:rPr>
                        <a:t>110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>
                          <a:effectLst/>
                          <a:latin typeface="proxima-nova"/>
                        </a:rPr>
                        <a:t>1 × 10</a:t>
                      </a:r>
                      <a:r>
                        <a:rPr lang="el-GR" sz="700" baseline="30000">
                          <a:effectLst/>
                          <a:latin typeface="proxima-nova"/>
                        </a:rPr>
                        <a:t>–1</a:t>
                      </a:r>
                      <a:endParaRPr lang="el-GR" sz="700">
                        <a:effectLst/>
                        <a:latin typeface="proxima-nova"/>
                      </a:endParaRP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  <a:latin typeface="proxima-nova"/>
                        </a:rPr>
                        <a:t>Damage from 30 min per day exposure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96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>
                          <a:effectLst/>
                          <a:latin typeface="proxima-nova"/>
                        </a:rPr>
                        <a:t>120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>
                          <a:effectLst/>
                          <a:latin typeface="proxima-nova"/>
                        </a:rPr>
                        <a:t>1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  <a:latin typeface="proxima-nova"/>
                        </a:rPr>
                        <a:t>Loud rock concert, pneumatic chipper at 2 m; threshold of pain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5796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>
                          <a:effectLst/>
                          <a:latin typeface="proxima-nova"/>
                        </a:rPr>
                        <a:t>140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>
                          <a:effectLst/>
                          <a:latin typeface="proxima-nova"/>
                        </a:rPr>
                        <a:t>1 × 10</a:t>
                      </a:r>
                      <a:r>
                        <a:rPr lang="el-GR" sz="700" baseline="30000">
                          <a:effectLst/>
                          <a:latin typeface="proxima-nova"/>
                        </a:rPr>
                        <a:t>2</a:t>
                      </a:r>
                      <a:endParaRPr lang="el-GR" sz="700">
                        <a:effectLst/>
                        <a:latin typeface="proxima-nova"/>
                      </a:endParaRP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  <a:latin typeface="proxima-nova"/>
                        </a:rPr>
                        <a:t>Jet airplane at 30 m; severe pain, damage in seconds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9864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>
                          <a:effectLst/>
                          <a:latin typeface="proxima-nova"/>
                        </a:rPr>
                        <a:t>160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>
                          <a:effectLst/>
                          <a:latin typeface="proxima-nova"/>
                        </a:rPr>
                        <a:t>1 × 10</a:t>
                      </a:r>
                      <a:r>
                        <a:rPr lang="el-GR" sz="700" baseline="30000">
                          <a:effectLst/>
                          <a:latin typeface="proxima-nova"/>
                        </a:rPr>
                        <a:t>4</a:t>
                      </a:r>
                      <a:endParaRPr lang="el-GR" sz="700">
                        <a:effectLst/>
                        <a:latin typeface="proxima-nova"/>
                      </a:endParaRP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dirty="0">
                          <a:effectLst/>
                          <a:latin typeface="proxima-nova"/>
                        </a:rPr>
                        <a:t>Bursting of eardrums</a:t>
                      </a:r>
                    </a:p>
                  </a:txBody>
                  <a:tcPr marL="47592" marR="47592" marT="35694" marB="35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903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Μέρος 5ο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Ηχος</a:t>
            </a:r>
            <a:r>
              <a:rPr lang="el-GR" dirty="0" smtClean="0"/>
              <a:t> και το </a:t>
            </a:r>
            <a:r>
              <a:rPr lang="el-GR" dirty="0" err="1" smtClean="0"/>
              <a:t>σωμα</a:t>
            </a:r>
            <a:r>
              <a:rPr lang="el-GR" dirty="0" smtClean="0"/>
              <a:t> μας</a:t>
            </a:r>
          </a:p>
          <a:p>
            <a:r>
              <a:rPr lang="el-GR" dirty="0" smtClean="0"/>
              <a:t>Πώς ακούμε τον ήχο 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94" y="3501008"/>
            <a:ext cx="4187957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312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ακούμε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www.youtube.com/watch?v=RiVx5Lih_44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www.youtube.com/watch?v=HC4H93V-I7A</a:t>
            </a:r>
            <a:endParaRPr lang="en-US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0531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καταλαβαίνετε </a:t>
            </a:r>
            <a:r>
              <a:rPr lang="el-GR" dirty="0" err="1" smtClean="0"/>
              <a:t>καλυτερα</a:t>
            </a:r>
            <a:r>
              <a:rPr lang="el-GR" dirty="0" smtClean="0"/>
              <a:t> τώρα;</a:t>
            </a:r>
            <a:endParaRPr lang="el-G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25" y="1600200"/>
            <a:ext cx="670714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417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ΔΙΑΛΕΞΗ </a:t>
            </a:r>
            <a:r>
              <a:rPr lang="en-US" dirty="0" smtClean="0"/>
              <a:t>1</a:t>
            </a:r>
            <a:r>
              <a:rPr lang="el-GR" dirty="0" smtClean="0"/>
              <a:t>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</a:t>
            </a:r>
            <a:r>
              <a:rPr lang="el-GR" baseline="30000" dirty="0" smtClean="0">
                <a:solidFill>
                  <a:srgbClr val="FF0000"/>
                </a:solidFill>
              </a:rPr>
              <a:t>Ο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ΜΕΡΟΣ : </a:t>
            </a:r>
            <a:r>
              <a:rPr lang="el-GR" dirty="0" err="1" smtClean="0">
                <a:solidFill>
                  <a:srgbClr val="FF0000"/>
                </a:solidFill>
              </a:rPr>
              <a:t>Ηχος</a:t>
            </a:r>
            <a:r>
              <a:rPr lang="el-GR" dirty="0" smtClean="0">
                <a:solidFill>
                  <a:srgbClr val="FF0000"/>
                </a:solidFill>
              </a:rPr>
              <a:t> και Γλώσσα. </a:t>
            </a:r>
          </a:p>
          <a:p>
            <a:r>
              <a:rPr lang="el-GR" dirty="0">
                <a:solidFill>
                  <a:srgbClr val="FF0000"/>
                </a:solidFill>
              </a:rPr>
              <a:t>2</a:t>
            </a:r>
            <a:r>
              <a:rPr lang="el-GR" baseline="30000" dirty="0">
                <a:solidFill>
                  <a:srgbClr val="FF0000"/>
                </a:solidFill>
              </a:rPr>
              <a:t>ο</a:t>
            </a:r>
            <a:r>
              <a:rPr lang="el-GR" dirty="0">
                <a:solidFill>
                  <a:srgbClr val="FF0000"/>
                </a:solidFill>
              </a:rPr>
              <a:t> ΜΕΡΟΣ</a:t>
            </a:r>
            <a:r>
              <a:rPr lang="el-GR" dirty="0" smtClean="0">
                <a:solidFill>
                  <a:srgbClr val="FF0000"/>
                </a:solidFill>
              </a:rPr>
              <a:t>: Συντονισμός,  Ήχος, Κάτι ταξιδεύει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3</a:t>
            </a:r>
            <a:r>
              <a:rPr lang="el-GR" baseline="30000" dirty="0" smtClean="0">
                <a:solidFill>
                  <a:srgbClr val="FF0000"/>
                </a:solidFill>
              </a:rPr>
              <a:t>ο</a:t>
            </a:r>
            <a:r>
              <a:rPr lang="el-GR" dirty="0" smtClean="0">
                <a:solidFill>
                  <a:srgbClr val="FF0000"/>
                </a:solidFill>
              </a:rPr>
              <a:t> ΜΕΡΟΣ: Χαρακτηριστικά και </a:t>
            </a:r>
            <a:r>
              <a:rPr lang="el-GR" dirty="0" err="1" smtClean="0">
                <a:solidFill>
                  <a:srgbClr val="FF0000"/>
                </a:solidFill>
              </a:rPr>
              <a:t>ιδιοτητες</a:t>
            </a:r>
            <a:r>
              <a:rPr lang="el-GR" dirty="0" smtClean="0">
                <a:solidFill>
                  <a:srgbClr val="FF0000"/>
                </a:solidFill>
              </a:rPr>
              <a:t> του ήχου (ταχύτητα, ανάκλαση, διάθλαση)</a:t>
            </a:r>
          </a:p>
          <a:p>
            <a:r>
              <a:rPr lang="el-GR" dirty="0">
                <a:solidFill>
                  <a:srgbClr val="FF0000"/>
                </a:solidFill>
              </a:rPr>
              <a:t>4ο ΜΕΡΟΣ: </a:t>
            </a:r>
            <a:r>
              <a:rPr lang="el-GR" dirty="0" smtClean="0">
                <a:solidFill>
                  <a:srgbClr val="FF0000"/>
                </a:solidFill>
              </a:rPr>
              <a:t>Εφαρμογές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5</a:t>
            </a:r>
            <a:r>
              <a:rPr lang="el-GR" baseline="30000" dirty="0" smtClean="0">
                <a:solidFill>
                  <a:srgbClr val="FF0000"/>
                </a:solidFill>
              </a:rPr>
              <a:t>ο</a:t>
            </a:r>
            <a:r>
              <a:rPr lang="el-GR" dirty="0" smtClean="0">
                <a:solidFill>
                  <a:srgbClr val="FF0000"/>
                </a:solidFill>
              </a:rPr>
              <a:t> ΜΕΡΟΣ: Η </a:t>
            </a:r>
            <a:r>
              <a:rPr lang="el-GR" dirty="0" err="1" smtClean="0">
                <a:solidFill>
                  <a:srgbClr val="FF0000"/>
                </a:solidFill>
              </a:rPr>
              <a:t>ηχος</a:t>
            </a:r>
            <a:r>
              <a:rPr lang="el-GR" dirty="0" smtClean="0">
                <a:solidFill>
                  <a:srgbClr val="FF0000"/>
                </a:solidFill>
              </a:rPr>
              <a:t> στο </a:t>
            </a:r>
            <a:r>
              <a:rPr lang="el-GR" dirty="0" err="1" smtClean="0">
                <a:solidFill>
                  <a:srgbClr val="FF0000"/>
                </a:solidFill>
              </a:rPr>
              <a:t>σωμα</a:t>
            </a:r>
            <a:r>
              <a:rPr lang="el-GR" dirty="0" smtClean="0">
                <a:solidFill>
                  <a:srgbClr val="FF0000"/>
                </a:solidFill>
              </a:rPr>
              <a:t> μας 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6</a:t>
            </a:r>
            <a:r>
              <a:rPr lang="el-GR" baseline="30000" dirty="0" smtClean="0">
                <a:solidFill>
                  <a:srgbClr val="FF0000"/>
                </a:solidFill>
              </a:rPr>
              <a:t>ο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ΜΕΡΟΣ: Μια </a:t>
            </a:r>
            <a:r>
              <a:rPr lang="el-GR" dirty="0" err="1" smtClean="0">
                <a:solidFill>
                  <a:srgbClr val="FF0000"/>
                </a:solidFill>
              </a:rPr>
              <a:t>γενικη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ματια</a:t>
            </a:r>
            <a:r>
              <a:rPr lang="el-GR" dirty="0" smtClean="0">
                <a:solidFill>
                  <a:srgbClr val="FF0000"/>
                </a:solidFill>
              </a:rPr>
              <a:t> σε </a:t>
            </a:r>
            <a:r>
              <a:rPr lang="el-GR" dirty="0" err="1" smtClean="0">
                <a:solidFill>
                  <a:srgbClr val="FF0000"/>
                </a:solidFill>
              </a:rPr>
              <a:t>ολο</a:t>
            </a:r>
            <a:r>
              <a:rPr lang="el-GR" dirty="0" smtClean="0">
                <a:solidFill>
                  <a:srgbClr val="FF0000"/>
                </a:solidFill>
              </a:rPr>
              <a:t> το </a:t>
            </a:r>
            <a:r>
              <a:rPr lang="el-GR" dirty="0" err="1" smtClean="0">
                <a:solidFill>
                  <a:srgbClr val="FF0000"/>
                </a:solidFill>
              </a:rPr>
              <a:t>μαθημα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85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ΜΕΡΟΣ 6</a:t>
            </a:r>
            <a:r>
              <a:rPr lang="el-GR" baseline="30000" dirty="0" smtClean="0"/>
              <a:t>ο</a:t>
            </a:r>
            <a:r>
              <a:rPr lang="el-GR" dirty="0" smtClean="0"/>
              <a:t>  </a:t>
            </a:r>
            <a:br>
              <a:rPr lang="el-GR" dirty="0" smtClean="0"/>
            </a:br>
            <a:r>
              <a:rPr lang="el-GR" dirty="0" smtClean="0"/>
              <a:t>Σύνοψη Γενική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125" y="2243931"/>
            <a:ext cx="48577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378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ΞΑΝΑΚΟΙΤΩΝΤΑΣ ΤΟ ΜΑΘΗΜΑ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err="1" smtClean="0"/>
              <a:t>Θελουμε</a:t>
            </a:r>
            <a:r>
              <a:rPr lang="el-GR" dirty="0" smtClean="0"/>
              <a:t> οι μαθητές να </a:t>
            </a:r>
            <a:r>
              <a:rPr lang="el-GR" dirty="0" err="1" smtClean="0"/>
              <a:t>αλληλεπιδρουν</a:t>
            </a:r>
            <a:r>
              <a:rPr lang="el-GR" dirty="0" smtClean="0"/>
              <a:t> με την πραγματικότητα</a:t>
            </a:r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www.youtube.com/watch?v=CP6tUeStGWA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www.youtube.com/watch?v=9GrK3P15TYU</a:t>
            </a:r>
            <a:endParaRPr lang="el-GR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www.youtube.com/watch?v=8ch_H8pt9M8</a:t>
            </a:r>
            <a:r>
              <a:rPr lang="el-GR" dirty="0" smtClean="0"/>
              <a:t> 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www.youtube.com/watch?v=kwxf1D38G7c</a:t>
            </a:r>
            <a:endParaRPr lang="el-GR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5172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μοντέλα είναι </a:t>
            </a:r>
            <a:r>
              <a:rPr lang="el-GR" dirty="0" err="1" smtClean="0"/>
              <a:t>ενας</a:t>
            </a:r>
            <a:r>
              <a:rPr lang="el-GR" dirty="0" smtClean="0"/>
              <a:t> </a:t>
            </a:r>
            <a:r>
              <a:rPr lang="el-GR" dirty="0" err="1" smtClean="0"/>
              <a:t>τροπος</a:t>
            </a:r>
            <a:r>
              <a:rPr lang="el-GR" dirty="0" smtClean="0"/>
              <a:t> να μας αγγίξει ο φυσικός κόσμος και να τον αγγίξουμε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9004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Ήδη μιλαμε για ακτίνες;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 smtClean="0"/>
              <a:t>(Μήπως σας ξεγέλασα;) </a:t>
            </a:r>
            <a:r>
              <a:rPr lang="el-GR" dirty="0" err="1" smtClean="0"/>
              <a:t>Γιατι</a:t>
            </a:r>
            <a:r>
              <a:rPr lang="el-GR" dirty="0" smtClean="0"/>
              <a:t> ακτίνες;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 smtClean="0"/>
              <a:t>Τι είναι αυτές οι ακτίνες;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 smtClean="0">
                <a:solidFill>
                  <a:srgbClr val="0070C0"/>
                </a:solidFill>
              </a:rPr>
              <a:t>Θα δουλέψουμε με ένα «μοντέλο» 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dirty="0" smtClean="0">
                <a:solidFill>
                  <a:srgbClr val="0070C0"/>
                </a:solidFill>
              </a:rPr>
              <a:t>Μια βασική μοιρασιά ρόλων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dirty="0" smtClean="0">
                <a:solidFill>
                  <a:srgbClr val="0070C0"/>
                </a:solidFill>
              </a:rPr>
              <a:t>Λίγοι ήρωες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dirty="0" smtClean="0">
                <a:solidFill>
                  <a:srgbClr val="0070C0"/>
                </a:solidFill>
              </a:rPr>
              <a:t>Συγκεκριμένος χαρακτήρας κάθε ήρωα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dirty="0" smtClean="0">
                <a:solidFill>
                  <a:srgbClr val="0070C0"/>
                </a:solidFill>
              </a:rPr>
              <a:t>Λεπτομέρεια στον χώρο και τον χρόνο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dirty="0" smtClean="0">
                <a:solidFill>
                  <a:srgbClr val="0070C0"/>
                </a:solidFill>
              </a:rPr>
              <a:t>Μας </a:t>
            </a:r>
            <a:r>
              <a:rPr lang="el-GR" dirty="0" err="1" smtClean="0">
                <a:solidFill>
                  <a:srgbClr val="0070C0"/>
                </a:solidFill>
              </a:rPr>
              <a:t>ενδιαφερουν</a:t>
            </a:r>
            <a:r>
              <a:rPr lang="el-GR" dirty="0" smtClean="0">
                <a:solidFill>
                  <a:srgbClr val="0070C0"/>
                </a:solidFill>
              </a:rPr>
              <a:t> αναγκαίες εξαρτήσεις (πχ αιτιότητα)</a:t>
            </a:r>
          </a:p>
        </p:txBody>
      </p:sp>
    </p:spTree>
    <p:extLst>
      <p:ext uri="{BB962C8B-B14F-4D97-AF65-F5344CB8AC3E}">
        <p14:creationId xmlns:p14="http://schemas.microsoft.com/office/powerpoint/2010/main" val="1382627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rgbClr val="0070C0"/>
                </a:solidFill>
              </a:rPr>
              <a:t>Ένα μοντέλο για την οπτική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err="1" smtClean="0"/>
              <a:t>Ηρωες</a:t>
            </a:r>
            <a:r>
              <a:rPr lang="el-GR" dirty="0" smtClean="0"/>
              <a:t>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b="1" dirty="0" smtClean="0"/>
              <a:t>Ακτίνες. </a:t>
            </a:r>
            <a:r>
              <a:rPr lang="el-GR" dirty="0" smtClean="0"/>
              <a:t>Γεννούνται στα αυτόφωτα σώματα (</a:t>
            </a:r>
            <a:r>
              <a:rPr lang="el-GR" dirty="0" err="1" smtClean="0">
                <a:solidFill>
                  <a:srgbClr val="0070C0"/>
                </a:solidFill>
              </a:rPr>
              <a:t>ασ</a:t>
            </a:r>
            <a:r>
              <a:rPr lang="el-GR" dirty="0" smtClean="0"/>
              <a:t>). Συνήθως από κάθε σημείο του </a:t>
            </a:r>
            <a:r>
              <a:rPr lang="el-GR" dirty="0" err="1" smtClean="0">
                <a:solidFill>
                  <a:srgbClr val="0070C0"/>
                </a:solidFill>
              </a:rPr>
              <a:t>ασ</a:t>
            </a:r>
            <a:r>
              <a:rPr lang="el-GR" dirty="0" smtClean="0"/>
              <a:t> προς όλες τις κατευθύνσεις.</a:t>
            </a:r>
            <a:r>
              <a:rPr lang="en-US" dirty="0" smtClean="0"/>
              <a:t> </a:t>
            </a:r>
            <a:r>
              <a:rPr lang="el-GR" dirty="0" smtClean="0"/>
              <a:t>Όσο είναι στο ίδιο μέσο κινούνται ευθύγραμμα.  Ανακλώνται ή απορροφώνται (μερικώς ή ολικώς)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b="1" dirty="0" smtClean="0"/>
              <a:t>Υλικά. </a:t>
            </a:r>
            <a:r>
              <a:rPr lang="el-GR" dirty="0" smtClean="0"/>
              <a:t>Διαφανή, αδιαφανή, ημιδιαφανή. Επηρεάζουν την πορεία των ακτινών.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b="1" dirty="0" smtClean="0"/>
              <a:t>Αμφιβληστροειδής</a:t>
            </a:r>
            <a:r>
              <a:rPr lang="el-GR" dirty="0" smtClean="0"/>
              <a:t>. Ειδικό υλικό. Πύλη των βιωμάτων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2"/>
              </a:rPr>
              <a:t>https://ricktu288.github.io/ray-optics/simulator</a:t>
            </a:r>
            <a:r>
              <a:rPr lang="en-US" dirty="0" smtClean="0">
                <a:hlinkClick r:id="rId2"/>
              </a:rPr>
              <a:t>/</a:t>
            </a:r>
            <a:r>
              <a:rPr lang="el-GR" dirty="0" smtClean="0"/>
              <a:t> για να δοκιμάσετε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936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l-GR" sz="3200" dirty="0">
                <a:solidFill>
                  <a:srgbClr val="0070C0"/>
                </a:solidFill>
              </a:rPr>
              <a:t>Τι σας προτείνουμε </a:t>
            </a:r>
            <a:r>
              <a:rPr lang="el-GR" altLang="el-GR" sz="3200" dirty="0" err="1">
                <a:solidFill>
                  <a:srgbClr val="0070C0"/>
                </a:solidFill>
              </a:rPr>
              <a:t>εμεις</a:t>
            </a:r>
            <a:r>
              <a:rPr lang="el-GR" altLang="el-GR" sz="3200" dirty="0">
                <a:solidFill>
                  <a:srgbClr val="0070C0"/>
                </a:solidFill>
              </a:rPr>
              <a:t> οι Φυσικοί ( όψεις ενός μοντέλου) για τη </a:t>
            </a:r>
            <a:r>
              <a:rPr lang="el-GR" altLang="el-GR" sz="3200" dirty="0" err="1">
                <a:solidFill>
                  <a:srgbClr val="0070C0"/>
                </a:solidFill>
              </a:rPr>
              <a:t>ΘερμότηταΦ</a:t>
            </a:r>
            <a:r>
              <a:rPr lang="el-GR" altLang="el-GR" sz="3200" dirty="0">
                <a:solidFill>
                  <a:srgbClr val="0070C0"/>
                </a:solidFill>
              </a:rPr>
              <a:t> και τη Θερμοκρασία: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773238"/>
            <a:ext cx="8564562" cy="4895850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Tahoma" pitchFamily="34" charset="0"/>
              <a:buAutoNum type="arabicPeriod"/>
            </a:pPr>
            <a:r>
              <a:rPr lang="el-GR" altLang="el-GR" sz="1800" b="1" dirty="0" smtClean="0"/>
              <a:t>ΔΥΟ</a:t>
            </a:r>
            <a:r>
              <a:rPr lang="el-GR" altLang="el-GR" sz="1800" dirty="0" smtClean="0"/>
              <a:t> διαφορετικές έννοιες: </a:t>
            </a:r>
            <a:r>
              <a:rPr lang="el-GR" altLang="el-GR" sz="1800" u="sng" dirty="0" smtClean="0">
                <a:solidFill>
                  <a:srgbClr val="FF0000"/>
                </a:solidFill>
              </a:rPr>
              <a:t>θερμοκρασία</a:t>
            </a:r>
            <a:r>
              <a:rPr lang="el-GR" altLang="el-GR" sz="1800" dirty="0" smtClean="0"/>
              <a:t> και </a:t>
            </a:r>
            <a:r>
              <a:rPr lang="el-GR" altLang="el-GR" sz="1800" u="sng" dirty="0" smtClean="0">
                <a:solidFill>
                  <a:srgbClr val="7030A0"/>
                </a:solidFill>
              </a:rPr>
              <a:t>θερμότητα</a:t>
            </a:r>
            <a:r>
              <a:rPr lang="el-GR" altLang="el-GR" sz="1800" dirty="0" smtClean="0"/>
              <a:t> αντί για </a:t>
            </a:r>
            <a:r>
              <a:rPr lang="el-GR" altLang="el-GR" sz="1800" b="1" dirty="0" smtClean="0"/>
              <a:t>δυο</a:t>
            </a:r>
            <a:r>
              <a:rPr lang="el-GR" altLang="el-GR" sz="1800" dirty="0" smtClean="0"/>
              <a:t> άλλες: </a:t>
            </a:r>
            <a:r>
              <a:rPr lang="el-GR" altLang="el-GR" sz="1800" dirty="0" smtClean="0">
                <a:solidFill>
                  <a:srgbClr val="00B050"/>
                </a:solidFill>
              </a:rPr>
              <a:t>«ζέστη» και «κρύο». </a:t>
            </a:r>
            <a:r>
              <a:rPr lang="el-GR" altLang="el-GR" sz="1800" dirty="0" smtClean="0"/>
              <a:t>Καθεμιά έχει ένα διαφορετικό ρόλο</a:t>
            </a:r>
          </a:p>
          <a:p>
            <a:pPr>
              <a:lnSpc>
                <a:spcPct val="80000"/>
              </a:lnSpc>
              <a:buFont typeface="Tahoma" pitchFamily="34" charset="0"/>
              <a:buAutoNum type="arabicPeriod"/>
            </a:pPr>
            <a:r>
              <a:rPr lang="el-GR" altLang="el-GR" sz="1800" dirty="0" smtClean="0"/>
              <a:t>Η </a:t>
            </a:r>
            <a:r>
              <a:rPr lang="el-GR" altLang="el-GR" sz="1800" dirty="0" smtClean="0">
                <a:solidFill>
                  <a:srgbClr val="FF0000"/>
                </a:solidFill>
              </a:rPr>
              <a:t>θερμοκρασία</a:t>
            </a:r>
            <a:r>
              <a:rPr lang="el-GR" altLang="el-GR" sz="1800" dirty="0" smtClean="0"/>
              <a:t> σε μια περιοχή αποδίδει το αν θα γίνουν κάποιες αλλαγές σε ένα σώμα που θα ακουμπήσει εκεί και πόσο έντονες θα είναι στιγμιαία και τοπικά. Επίσης αλλαγές που </a:t>
            </a:r>
            <a:r>
              <a:rPr lang="el-GR" altLang="el-GR" sz="1800" dirty="0" err="1" smtClean="0"/>
              <a:t>μπορει</a:t>
            </a:r>
            <a:r>
              <a:rPr lang="el-GR" altLang="el-GR" sz="1800" dirty="0" smtClean="0"/>
              <a:t> να γίνουν στο </a:t>
            </a:r>
            <a:r>
              <a:rPr lang="el-GR" altLang="el-GR" sz="1800" dirty="0" err="1" smtClean="0"/>
              <a:t>ιδιο</a:t>
            </a:r>
            <a:r>
              <a:rPr lang="el-GR" altLang="el-GR" sz="1800" dirty="0" smtClean="0"/>
              <a:t> το σώμα. Χαρακτηρίζει τοπικά ένα σώμα. Είναι χαρακτηριστικό του και δεν μεταδίδεται.</a:t>
            </a:r>
          </a:p>
          <a:p>
            <a:pPr>
              <a:lnSpc>
                <a:spcPct val="80000"/>
              </a:lnSpc>
              <a:buFont typeface="Tahoma" pitchFamily="34" charset="0"/>
              <a:buAutoNum type="arabicPeriod"/>
            </a:pPr>
            <a:r>
              <a:rPr lang="el-GR" altLang="el-GR" sz="1800" dirty="0" smtClean="0"/>
              <a:t>Η </a:t>
            </a:r>
            <a:r>
              <a:rPr lang="el-GR" altLang="el-GR" sz="1800" dirty="0" smtClean="0">
                <a:solidFill>
                  <a:srgbClr val="7030A0"/>
                </a:solidFill>
              </a:rPr>
              <a:t>θερμότητα </a:t>
            </a:r>
            <a:r>
              <a:rPr lang="el-GR" altLang="el-GR" sz="1800" dirty="0" smtClean="0"/>
              <a:t>είναι ενέργεια που ταξιδεύει </a:t>
            </a:r>
            <a:r>
              <a:rPr lang="el-GR" altLang="el-GR" sz="1800" dirty="0" err="1" smtClean="0"/>
              <a:t>απο</a:t>
            </a:r>
            <a:r>
              <a:rPr lang="el-GR" altLang="el-GR" sz="1800" dirty="0" smtClean="0"/>
              <a:t> ένα σώμα σε ένα άλλο. Μπορεί να ταξιδεύει με ακτίνες (όπως το φώς), να ταξιδεύει από ένα σώμα σε ένα άλλο όταν ακουμπάνε ή να ταξιδεύει μαζί με κάποιο υλικό (πχ αέριο ρεύμα)</a:t>
            </a:r>
          </a:p>
          <a:p>
            <a:pPr lvl="1">
              <a:lnSpc>
                <a:spcPct val="80000"/>
              </a:lnSpc>
              <a:buFont typeface="Tahoma" pitchFamily="34" charset="0"/>
              <a:buAutoNum type="arabicPeriod"/>
            </a:pPr>
            <a:r>
              <a:rPr lang="el-GR" altLang="el-GR" sz="1400" dirty="0" smtClean="0"/>
              <a:t>Όταν </a:t>
            </a:r>
            <a:r>
              <a:rPr lang="el-GR" altLang="el-GR" sz="1400" dirty="0" err="1" smtClean="0"/>
              <a:t>νοιωθουμε</a:t>
            </a:r>
            <a:r>
              <a:rPr lang="el-GR" altLang="el-GR" sz="1400" dirty="0" smtClean="0"/>
              <a:t> ζεστασιά ή κρυάδα, </a:t>
            </a:r>
            <a:r>
              <a:rPr lang="el-GR" altLang="el-GR" sz="1400" dirty="0" err="1" smtClean="0"/>
              <a:t>επιρεαζόμαστε</a:t>
            </a:r>
            <a:r>
              <a:rPr lang="el-GR" altLang="el-GR" sz="1400" dirty="0" smtClean="0"/>
              <a:t> από τη ροή της </a:t>
            </a:r>
            <a:r>
              <a:rPr lang="el-GR" altLang="el-GR" sz="1400" dirty="0" smtClean="0">
                <a:solidFill>
                  <a:srgbClr val="7030A0"/>
                </a:solidFill>
              </a:rPr>
              <a:t>θερμότητας</a:t>
            </a:r>
            <a:r>
              <a:rPr lang="el-GR" altLang="el-GR" sz="1400" dirty="0" smtClean="0"/>
              <a:t>. Αυτή η ροή σε συνδυασμό με την ομοιόσταση στο σώμα μας καθορίζει τη </a:t>
            </a:r>
            <a:r>
              <a:rPr lang="el-GR" altLang="el-GR" sz="1400" dirty="0" smtClean="0">
                <a:solidFill>
                  <a:srgbClr val="FF0000"/>
                </a:solidFill>
              </a:rPr>
              <a:t>θερμοκρασία</a:t>
            </a:r>
            <a:r>
              <a:rPr lang="el-GR" altLang="el-GR" sz="1400" dirty="0" smtClean="0"/>
              <a:t> στο δέρμα μας. </a:t>
            </a:r>
          </a:p>
          <a:p>
            <a:pPr lvl="1">
              <a:lnSpc>
                <a:spcPct val="80000"/>
              </a:lnSpc>
              <a:buFont typeface="Tahoma" pitchFamily="34" charset="0"/>
              <a:buAutoNum type="arabicPeriod"/>
            </a:pPr>
            <a:r>
              <a:rPr lang="el-GR" altLang="el-GR" sz="1400" dirty="0" smtClean="0"/>
              <a:t>Δεν έχουμε ανάγκη να μιλάμε για αίσθημα ζεστού και κρύου, αλλά για </a:t>
            </a:r>
            <a:r>
              <a:rPr lang="el-GR" altLang="el-GR" sz="1400" dirty="0" smtClean="0">
                <a:solidFill>
                  <a:srgbClr val="7030A0"/>
                </a:solidFill>
              </a:rPr>
              <a:t>θερμότητα</a:t>
            </a:r>
            <a:r>
              <a:rPr lang="el-GR" altLang="el-GR" sz="1400" dirty="0" smtClean="0"/>
              <a:t> που μπαίνει ή βγαίνει από το σώμα μας</a:t>
            </a:r>
            <a:endParaRPr lang="el-GR" altLang="el-GR" sz="1800" dirty="0" smtClean="0"/>
          </a:p>
          <a:p>
            <a:pPr>
              <a:lnSpc>
                <a:spcPct val="80000"/>
              </a:lnSpc>
              <a:buFont typeface="Tahoma" pitchFamily="34" charset="0"/>
              <a:buAutoNum type="arabicPeriod"/>
            </a:pPr>
            <a:r>
              <a:rPr lang="el-GR" altLang="el-GR" sz="1800" dirty="0" smtClean="0"/>
              <a:t>Η </a:t>
            </a:r>
            <a:r>
              <a:rPr lang="el-GR" altLang="el-GR" sz="1800" dirty="0" smtClean="0">
                <a:solidFill>
                  <a:srgbClr val="7030A0"/>
                </a:solidFill>
              </a:rPr>
              <a:t>θερμότητα</a:t>
            </a:r>
            <a:r>
              <a:rPr lang="el-GR" altLang="el-GR" sz="1800" dirty="0" smtClean="0"/>
              <a:t> </a:t>
            </a:r>
            <a:r>
              <a:rPr lang="el-GR" altLang="el-GR" sz="1800" dirty="0" err="1" smtClean="0"/>
              <a:t>μπορει</a:t>
            </a:r>
            <a:r>
              <a:rPr lang="el-GR" altLang="el-GR" sz="1800" dirty="0" smtClean="0"/>
              <a:t> να προκαλέσει και άλλες αλλαγές εκτός από την αλλαγή της </a:t>
            </a:r>
            <a:r>
              <a:rPr lang="el-GR" altLang="el-GR" sz="1800" dirty="0" smtClean="0">
                <a:solidFill>
                  <a:srgbClr val="FF0000"/>
                </a:solidFill>
              </a:rPr>
              <a:t>θερμοκρασίας </a:t>
            </a:r>
            <a:r>
              <a:rPr lang="el-GR" altLang="el-GR" sz="1800" dirty="0" smtClean="0"/>
              <a:t>(ή και χωρίς καθόλου να αλλάξει η θερμοκρασία). Η </a:t>
            </a:r>
            <a:r>
              <a:rPr lang="el-GR" altLang="el-GR" sz="1800" dirty="0" smtClean="0">
                <a:solidFill>
                  <a:srgbClr val="7030A0"/>
                </a:solidFill>
              </a:rPr>
              <a:t>θερμοκρασία</a:t>
            </a:r>
            <a:r>
              <a:rPr lang="el-GR" altLang="el-GR" sz="1800" dirty="0" smtClean="0"/>
              <a:t> </a:t>
            </a:r>
            <a:r>
              <a:rPr lang="el-GR" altLang="el-GR" sz="1800" dirty="0" err="1" smtClean="0"/>
              <a:t>μπορει</a:t>
            </a:r>
            <a:r>
              <a:rPr lang="el-GR" altLang="el-GR" sz="1800" dirty="0" smtClean="0"/>
              <a:t> να αλλάξει και χωρίς να </a:t>
            </a:r>
            <a:r>
              <a:rPr lang="el-GR" altLang="el-GR" sz="1800" dirty="0" err="1" smtClean="0"/>
              <a:t>μπεί</a:t>
            </a:r>
            <a:r>
              <a:rPr lang="el-GR" altLang="el-GR" sz="1800" dirty="0" smtClean="0"/>
              <a:t> ή να </a:t>
            </a:r>
            <a:r>
              <a:rPr lang="el-GR" altLang="el-GR" sz="1800" dirty="0" err="1" smtClean="0"/>
              <a:t>βγεί</a:t>
            </a:r>
            <a:r>
              <a:rPr lang="el-GR" altLang="el-GR" sz="1800" dirty="0" smtClean="0"/>
              <a:t> </a:t>
            </a:r>
            <a:r>
              <a:rPr lang="el-GR" altLang="el-GR" sz="1800" dirty="0" err="1" smtClean="0">
                <a:solidFill>
                  <a:srgbClr val="FF0000"/>
                </a:solidFill>
              </a:rPr>
              <a:t>θερμότητα</a:t>
            </a:r>
            <a:r>
              <a:rPr lang="el-GR" altLang="el-GR" sz="1800" dirty="0" err="1" smtClean="0"/>
              <a:t>.(πχ</a:t>
            </a:r>
            <a:r>
              <a:rPr lang="el-GR" altLang="el-GR" sz="1800" dirty="0" smtClean="0"/>
              <a:t> νερό και οινόπνευμα)</a:t>
            </a:r>
          </a:p>
          <a:p>
            <a:pPr>
              <a:lnSpc>
                <a:spcPct val="80000"/>
              </a:lnSpc>
              <a:buFont typeface="Tahoma" pitchFamily="34" charset="0"/>
              <a:buAutoNum type="arabicPeriod"/>
            </a:pPr>
            <a:r>
              <a:rPr lang="el-GR" altLang="el-GR" sz="1800" dirty="0" smtClean="0"/>
              <a:t>Ακόμα και όταν η ροή </a:t>
            </a:r>
            <a:r>
              <a:rPr lang="el-GR" altLang="el-GR" sz="1800" dirty="0" smtClean="0">
                <a:solidFill>
                  <a:srgbClr val="7030A0"/>
                </a:solidFill>
              </a:rPr>
              <a:t>θερμότητας</a:t>
            </a:r>
            <a:r>
              <a:rPr lang="el-GR" altLang="el-GR" sz="1800" dirty="0" smtClean="0"/>
              <a:t> (είσοδος ή έξοδος) έχει ως συνέπεια μόνο αλλαγή της </a:t>
            </a:r>
            <a:r>
              <a:rPr lang="el-GR" altLang="el-GR" sz="1800" dirty="0" smtClean="0">
                <a:solidFill>
                  <a:srgbClr val="FF0000"/>
                </a:solidFill>
              </a:rPr>
              <a:t>θερμοκρασίας</a:t>
            </a:r>
            <a:r>
              <a:rPr lang="el-GR" altLang="el-GR" sz="1800" dirty="0" smtClean="0"/>
              <a:t>, η αλλαγή αυτή εξαρτάται από το </a:t>
            </a:r>
            <a:r>
              <a:rPr lang="el-GR" altLang="el-GR" sz="1800" dirty="0" err="1" smtClean="0"/>
              <a:t>υλικο</a:t>
            </a:r>
            <a:r>
              <a:rPr lang="el-GR" altLang="el-GR" sz="1800" dirty="0" smtClean="0"/>
              <a:t> και την ποσότητα (μάζα) του σώματος</a:t>
            </a:r>
          </a:p>
        </p:txBody>
      </p:sp>
    </p:spTree>
    <p:extLst>
      <p:ext uri="{BB962C8B-B14F-4D97-AF65-F5344CB8AC3E}">
        <p14:creationId xmlns:p14="http://schemas.microsoft.com/office/powerpoint/2010/main" val="1438313126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Το </a:t>
            </a:r>
            <a:r>
              <a:rPr lang="el-GR" dirty="0" err="1" smtClean="0">
                <a:solidFill>
                  <a:srgbClr val="0070C0"/>
                </a:solidFill>
              </a:rPr>
              <a:t>μοντελο</a:t>
            </a:r>
            <a:r>
              <a:rPr lang="el-GR" dirty="0" smtClean="0">
                <a:solidFill>
                  <a:srgbClr val="0070C0"/>
                </a:solidFill>
              </a:rPr>
              <a:t> για την εξάτμιση και τη συμπύκνωση(1/2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 smtClean="0"/>
              <a:t>Κατ </a:t>
            </a:r>
            <a:r>
              <a:rPr lang="el-GR" dirty="0" err="1" smtClean="0"/>
              <a:t>αρχας</a:t>
            </a:r>
            <a:r>
              <a:rPr lang="el-GR" dirty="0" smtClean="0"/>
              <a:t> πώς φανταζόμαστε σταγόνες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www.youtube.com/watch?v=GClPr5Qpd5A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www.youtube.com/watch?v=B3cXuisH8PI</a:t>
            </a: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marL="514350" indent="-514350">
              <a:buAutoNum type="arabicPeriod"/>
            </a:pPr>
            <a:r>
              <a:rPr lang="el-GR" dirty="0" smtClean="0"/>
              <a:t>Πάντα πετιούνται μόρια </a:t>
            </a:r>
            <a:r>
              <a:rPr lang="el-GR" dirty="0" err="1" smtClean="0"/>
              <a:t>νερου</a:t>
            </a:r>
            <a:endParaRPr lang="el-GR" dirty="0" smtClean="0"/>
          </a:p>
          <a:p>
            <a:pPr marL="514350" indent="-514350">
              <a:buAutoNum type="arabicPeriod"/>
            </a:pPr>
            <a:r>
              <a:rPr lang="el-GR" dirty="0" smtClean="0"/>
              <a:t> Αλλά και κάποια μπαίνουν</a:t>
            </a:r>
          </a:p>
          <a:p>
            <a:pPr marL="514350" indent="-514350">
              <a:buAutoNum type="arabicPeriod"/>
            </a:pPr>
            <a:r>
              <a:rPr lang="el-GR" dirty="0" smtClean="0"/>
              <a:t>Όσο μεγαλύτερη η θερμοκρασία του νερού τόσο περισσότερα μόρια νερού πετιούνται έξω</a:t>
            </a:r>
          </a:p>
          <a:p>
            <a:pPr marL="514350" indent="-514350">
              <a:buAutoNum type="arabicPeriod"/>
            </a:pPr>
            <a:r>
              <a:rPr lang="el-GR" dirty="0" smtClean="0"/>
              <a:t>Όσο μεγαλύτερη η πυκνότητα μορίων νερού στον αέρα τόσο περισσότερα πέφτουν μέσα</a:t>
            </a:r>
          </a:p>
          <a:p>
            <a:pPr marL="514350" indent="-514350">
              <a:buAutoNum type="arabicPeriod"/>
            </a:pPr>
            <a:r>
              <a:rPr lang="el-GR" dirty="0" smtClean="0"/>
              <a:t>Το αν </a:t>
            </a:r>
            <a:r>
              <a:rPr lang="el-GR" dirty="0" err="1" smtClean="0"/>
              <a:t>εχουμε</a:t>
            </a:r>
            <a:r>
              <a:rPr lang="el-GR" dirty="0" smtClean="0"/>
              <a:t> μακροσκοπικά εξάτμιση ή συμπύκνωση εξαρτάται από το ισοζύγιο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683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>
                <a:solidFill>
                  <a:srgbClr val="0070C0"/>
                </a:solidFill>
              </a:rPr>
              <a:t>Το </a:t>
            </a:r>
            <a:r>
              <a:rPr lang="el-GR" sz="4000" dirty="0" err="1">
                <a:solidFill>
                  <a:srgbClr val="0070C0"/>
                </a:solidFill>
              </a:rPr>
              <a:t>μοντελο</a:t>
            </a:r>
            <a:r>
              <a:rPr lang="el-GR" sz="4000" dirty="0">
                <a:solidFill>
                  <a:srgbClr val="0070C0"/>
                </a:solidFill>
              </a:rPr>
              <a:t> για την εξάτμιση και τη συμπύκνωση(2/2)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Τι σημαίνει «ισοζύγιο»;</a:t>
            </a:r>
          </a:p>
          <a:p>
            <a:r>
              <a:rPr lang="el-GR" dirty="0" smtClean="0"/>
              <a:t>Χρήματα μπαίνουν και βγαίνουν στο λογαριασμό μας</a:t>
            </a:r>
          </a:p>
          <a:p>
            <a:r>
              <a:rPr lang="el-GR" dirty="0" smtClean="0"/>
              <a:t>Θερμική ακτινοβολία που βγαίνει από και μπαίνει σε ένα σώμα</a:t>
            </a:r>
          </a:p>
          <a:p>
            <a:r>
              <a:rPr lang="el-GR" dirty="0" smtClean="0"/>
              <a:t>Είσοδοι και έξοδοι στα </a:t>
            </a:r>
            <a:r>
              <a:rPr lang="el-GR" dirty="0" err="1" smtClean="0"/>
              <a:t>συνορα</a:t>
            </a:r>
            <a:r>
              <a:rPr lang="el-GR" dirty="0" smtClean="0"/>
              <a:t> μιας χώρας,</a:t>
            </a:r>
          </a:p>
          <a:p>
            <a:pPr marL="0" indent="0">
              <a:buNone/>
            </a:pPr>
            <a:r>
              <a:rPr lang="el-GR" dirty="0" smtClean="0"/>
              <a:t>Γεννήσεις και θάνατοι σε μια </a:t>
            </a:r>
            <a:r>
              <a:rPr lang="el-GR" dirty="0" err="1" smtClean="0"/>
              <a:t>χωρα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476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Το μοντέλο των ατόμων και των μορίων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Αρχικά η ιδέα ότι υπάρχει ένα «ελάχιστο κομμάτι» με κάποια «βασικά» χαρακτηριστικά (μέγεθος, μάζα/βάρος, </a:t>
            </a:r>
            <a:r>
              <a:rPr lang="el-GR" dirty="0" err="1" smtClean="0"/>
              <a:t>ομοιες</a:t>
            </a:r>
            <a:r>
              <a:rPr lang="el-GR" dirty="0" smtClean="0"/>
              <a:t> ιδιότητες)</a:t>
            </a:r>
          </a:p>
          <a:p>
            <a:pPr marL="0" indent="0">
              <a:buNone/>
            </a:pPr>
            <a:r>
              <a:rPr lang="el-GR" dirty="0" smtClean="0"/>
              <a:t>…….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30052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4900" dirty="0" err="1">
                <a:solidFill>
                  <a:srgbClr val="0070C0"/>
                </a:solidFill>
              </a:rPr>
              <a:t>ΔυναμηΦ</a:t>
            </a:r>
            <a:r>
              <a:rPr lang="el-GR" sz="4900" dirty="0">
                <a:solidFill>
                  <a:srgbClr val="0070C0"/>
                </a:solidFill>
              </a:rPr>
              <a:t> -Το </a:t>
            </a:r>
            <a:r>
              <a:rPr lang="el-GR" sz="4900" dirty="0" err="1">
                <a:solidFill>
                  <a:srgbClr val="0070C0"/>
                </a:solidFill>
              </a:rPr>
              <a:t>μοντελο</a:t>
            </a:r>
            <a:r>
              <a:rPr lang="el-GR" sz="4900" dirty="0">
                <a:solidFill>
                  <a:srgbClr val="0070C0"/>
                </a:solidFill>
              </a:rPr>
              <a:t> (1)</a:t>
            </a:r>
            <a:endParaRPr lang="el-GR" sz="4900" dirty="0">
              <a:solidFill>
                <a:srgbClr val="0070C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Οι κανόνες του μοντέλου:</a:t>
            </a:r>
          </a:p>
          <a:p>
            <a:pPr marL="457200" indent="-457200">
              <a:buAutoNum type="arabicPeriod"/>
            </a:pPr>
            <a:r>
              <a:rPr lang="el-GR" dirty="0" smtClean="0"/>
              <a:t>Οι </a:t>
            </a:r>
            <a:r>
              <a:rPr lang="el-GR" dirty="0" err="1" smtClean="0"/>
              <a:t>δυνάμειςΦ</a:t>
            </a:r>
            <a:r>
              <a:rPr lang="el-GR" dirty="0" smtClean="0"/>
              <a:t> </a:t>
            </a:r>
            <a:r>
              <a:rPr lang="el-GR" dirty="0" err="1" smtClean="0"/>
              <a:t>λογαρίαζονται</a:t>
            </a:r>
            <a:r>
              <a:rPr lang="el-GR" dirty="0" smtClean="0"/>
              <a:t> σε </a:t>
            </a:r>
            <a:r>
              <a:rPr lang="el-GR" dirty="0" err="1" smtClean="0"/>
              <a:t>εκεινο</a:t>
            </a:r>
            <a:r>
              <a:rPr lang="el-GR" dirty="0" smtClean="0"/>
              <a:t> το σώμα που </a:t>
            </a:r>
            <a:r>
              <a:rPr lang="el-GR" dirty="0" err="1" smtClean="0"/>
              <a:t>επιρεάζουν</a:t>
            </a:r>
            <a:r>
              <a:rPr lang="el-GR" dirty="0" smtClean="0"/>
              <a:t> (όχι στο σώμα που τις «ασκεί»)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l-GR" dirty="0" smtClean="0"/>
              <a:t>Οι </a:t>
            </a:r>
            <a:r>
              <a:rPr lang="el-GR" dirty="0" err="1" smtClean="0"/>
              <a:t>δυνάμειςΦ</a:t>
            </a:r>
            <a:r>
              <a:rPr lang="el-GR" dirty="0" smtClean="0"/>
              <a:t> «</a:t>
            </a:r>
            <a:r>
              <a:rPr lang="el-GR" dirty="0" err="1" smtClean="0"/>
              <a:t>χαράσονται</a:t>
            </a:r>
            <a:r>
              <a:rPr lang="el-GR" dirty="0" smtClean="0"/>
              <a:t>» με συγκεκριμένο τρόπο (πώς «</a:t>
            </a:r>
            <a:r>
              <a:rPr lang="el-GR" dirty="0" err="1" smtClean="0"/>
              <a:t>χαράσουμε</a:t>
            </a:r>
            <a:r>
              <a:rPr lang="el-GR" dirty="0" smtClean="0"/>
              <a:t>» τις δυνάμεις;)</a:t>
            </a:r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91836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Ήχος στα </a:t>
            </a:r>
            <a:r>
              <a:rPr lang="el-GR" dirty="0"/>
              <a:t>τρέχοντα βιβλία του Δημοτικού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92442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Πεμπτη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Δημοτικου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σελ 144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τετραδιο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εργασιων</a:t>
            </a:r>
            <a:endParaRPr lang="el-GR" altLang="el-GR" sz="1300" dirty="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el-GR" altLang="el-GR" sz="1300" u="sng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  <a:hlinkClick r:id="rId2"/>
              </a:rPr>
              <a:t>http://ebooks.edu.gr/ebooks/v/pdf/8547/628/10-0133-02_Fysika_E-Dimotikou_Tetradio-Ergasion/</a:t>
            </a:r>
            <a:endParaRPr lang="el-GR" altLang="el-GR" sz="1300" dirty="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el-GR" altLang="el-GR" sz="13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Παραγωγή, Διάδοση, Ανάκλαση, Απορρόφηση του ήχου.  Ο ήχος και το σώμα μας. Ηχορρύπανση</a:t>
            </a:r>
          </a:p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Πεμπτη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Δημοτικου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σελ 84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βιβλιο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μαθητη</a:t>
            </a:r>
            <a:endParaRPr lang="el-GR" altLang="el-GR" sz="1300" dirty="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el-GR" altLang="el-GR" sz="1300" u="sng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  <a:hlinkClick r:id="rId3"/>
              </a:rPr>
              <a:t>http://ebooks.edu.gr/ebooks/v/pdf/8547/708/10-0197-02_Fysika_E-Dimotikou_Vivlio-Mathiti/</a:t>
            </a:r>
            <a:endParaRPr lang="el-GR" altLang="el-GR" sz="1300" dirty="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el-GR" altLang="el-GR" sz="13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Παραγωγή, Διάδοση, Ανάκλαση, Απορρόφηση του ήχου.  Ο ήχος και το σώμα μας. Ηχορρύπανση</a:t>
            </a:r>
          </a:p>
        </p:txBody>
      </p:sp>
    </p:spTree>
    <p:extLst>
      <p:ext uri="{BB962C8B-B14F-4D97-AF65-F5344CB8AC3E}">
        <p14:creationId xmlns:p14="http://schemas.microsoft.com/office/powerpoint/2010/main" val="22717079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>
                <a:solidFill>
                  <a:srgbClr val="0070C0"/>
                </a:solidFill>
              </a:rPr>
              <a:t>ΔυναμηΦ</a:t>
            </a:r>
            <a:r>
              <a:rPr lang="el-GR" dirty="0">
                <a:solidFill>
                  <a:srgbClr val="0070C0"/>
                </a:solidFill>
              </a:rPr>
              <a:t> -Το </a:t>
            </a:r>
            <a:r>
              <a:rPr lang="el-GR" dirty="0" err="1">
                <a:solidFill>
                  <a:srgbClr val="0070C0"/>
                </a:solidFill>
              </a:rPr>
              <a:t>μοντελο</a:t>
            </a:r>
            <a:r>
              <a:rPr lang="el-GR" dirty="0">
                <a:solidFill>
                  <a:srgbClr val="0070C0"/>
                </a:solidFill>
              </a:rPr>
              <a:t> (1,5)</a:t>
            </a:r>
            <a:endParaRPr lang="el-GR" altLang="el-GR" dirty="0">
              <a:solidFill>
                <a:srgbClr val="0070C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el-GR" altLang="el-GR" dirty="0"/>
              <a:t>Η «</a:t>
            </a:r>
            <a:r>
              <a:rPr lang="el-GR" altLang="el-GR" dirty="0" err="1"/>
              <a:t>δυναμη</a:t>
            </a:r>
            <a:r>
              <a:rPr lang="el-GR" altLang="el-GR" dirty="0"/>
              <a:t>» στη Φυσική ποτέ δεν </a:t>
            </a:r>
            <a:r>
              <a:rPr lang="el-GR" altLang="el-GR" dirty="0" err="1"/>
              <a:t>εμφανιζεται</a:t>
            </a:r>
            <a:r>
              <a:rPr lang="el-GR" altLang="el-GR" dirty="0"/>
              <a:t> </a:t>
            </a:r>
            <a:r>
              <a:rPr lang="el-GR" altLang="el-GR" dirty="0" err="1"/>
              <a:t>μονη</a:t>
            </a:r>
            <a:r>
              <a:rPr lang="el-GR" altLang="el-GR" dirty="0"/>
              <a:t> της. </a:t>
            </a:r>
            <a:r>
              <a:rPr lang="el-GR" altLang="el-GR" b="1" dirty="0" err="1"/>
              <a:t>Παντα</a:t>
            </a:r>
            <a:r>
              <a:rPr lang="el-GR" altLang="el-GR" b="1" dirty="0"/>
              <a:t> οι </a:t>
            </a:r>
            <a:r>
              <a:rPr lang="el-GR" altLang="el-GR" b="1" dirty="0" err="1"/>
              <a:t>δυνάμεις</a:t>
            </a:r>
            <a:r>
              <a:rPr lang="el-GR" altLang="el-GR" b="1" baseline="30000" dirty="0" err="1"/>
              <a:t>Φ</a:t>
            </a:r>
            <a:r>
              <a:rPr lang="el-GR" altLang="el-GR" b="1" dirty="0"/>
              <a:t> </a:t>
            </a:r>
            <a:r>
              <a:rPr lang="el-GR" altLang="el-GR" b="1" dirty="0" err="1"/>
              <a:t>εμφανιζονται</a:t>
            </a:r>
            <a:r>
              <a:rPr lang="el-GR" altLang="el-GR" b="1" dirty="0"/>
              <a:t> σε </a:t>
            </a:r>
            <a:r>
              <a:rPr lang="el-GR" altLang="el-GR" b="1" dirty="0" err="1"/>
              <a:t>ζευγαρια</a:t>
            </a:r>
            <a:r>
              <a:rPr lang="el-GR" altLang="el-GR" b="1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el-GR" altLang="el-GR" dirty="0"/>
              <a:t>Τα δυο </a:t>
            </a:r>
            <a:r>
              <a:rPr lang="el-GR" altLang="el-GR" dirty="0" err="1"/>
              <a:t>μελη</a:t>
            </a:r>
            <a:r>
              <a:rPr lang="el-GR" altLang="el-GR" dirty="0"/>
              <a:t> του </a:t>
            </a:r>
            <a:r>
              <a:rPr lang="el-GR" altLang="el-GR" dirty="0" err="1"/>
              <a:t>ζευγαριου</a:t>
            </a:r>
            <a:r>
              <a:rPr lang="el-GR" altLang="el-GR" dirty="0"/>
              <a:t> δεν </a:t>
            </a:r>
            <a:r>
              <a:rPr lang="el-GR" altLang="el-GR" dirty="0" err="1"/>
              <a:t>ασκουνται</a:t>
            </a:r>
            <a:r>
              <a:rPr lang="el-GR" altLang="el-GR" dirty="0"/>
              <a:t> ΠΟΤΕ στο </a:t>
            </a:r>
            <a:r>
              <a:rPr lang="el-GR" altLang="el-GR" dirty="0" err="1"/>
              <a:t>ιδιο</a:t>
            </a:r>
            <a:r>
              <a:rPr lang="el-GR" altLang="el-GR" dirty="0"/>
              <a:t> </a:t>
            </a:r>
            <a:r>
              <a:rPr lang="el-GR" altLang="el-GR" dirty="0" err="1"/>
              <a:t>σωμα</a:t>
            </a:r>
            <a:r>
              <a:rPr lang="el-GR" altLang="el-GR" dirty="0"/>
              <a:t>. </a:t>
            </a:r>
            <a:r>
              <a:rPr lang="el-GR" altLang="el-GR" b="1" dirty="0"/>
              <a:t>Πάντα η κάθε </a:t>
            </a:r>
            <a:r>
              <a:rPr lang="el-GR" altLang="el-GR" b="1" dirty="0" err="1"/>
              <a:t>δύναμη</a:t>
            </a:r>
            <a:r>
              <a:rPr lang="el-GR" altLang="el-GR" b="1" baseline="30000" dirty="0" err="1"/>
              <a:t>Φ</a:t>
            </a:r>
            <a:r>
              <a:rPr lang="el-GR" altLang="el-GR" b="1" dirty="0"/>
              <a:t> του </a:t>
            </a:r>
            <a:r>
              <a:rPr lang="el-GR" altLang="el-GR" b="1" dirty="0" err="1"/>
              <a:t>ζευγαριου</a:t>
            </a:r>
            <a:r>
              <a:rPr lang="el-GR" altLang="el-GR" b="1" dirty="0"/>
              <a:t> </a:t>
            </a:r>
            <a:r>
              <a:rPr lang="el-GR" altLang="el-GR" b="1" dirty="0" err="1"/>
              <a:t>ασκειται</a:t>
            </a:r>
            <a:r>
              <a:rPr lang="el-GR" altLang="el-GR" b="1" dirty="0"/>
              <a:t> σε άλλο </a:t>
            </a:r>
            <a:r>
              <a:rPr lang="el-GR" altLang="el-GR" b="1" dirty="0" smtClean="0"/>
              <a:t>σώμα</a:t>
            </a:r>
          </a:p>
          <a:p>
            <a:pPr>
              <a:buFont typeface="Wingdings" pitchFamily="2" charset="2"/>
              <a:buNone/>
            </a:pPr>
            <a:endParaRPr lang="el-GR" altLang="el-GR" b="1" dirty="0"/>
          </a:p>
          <a:p>
            <a:pPr>
              <a:buFont typeface="Wingdings" pitchFamily="2" charset="2"/>
              <a:buNone/>
            </a:pPr>
            <a:r>
              <a:rPr lang="el-GR" altLang="el-GR" b="1" dirty="0" smtClean="0"/>
              <a:t>Οι δυο δυνάμεις του </a:t>
            </a:r>
            <a:r>
              <a:rPr lang="el-GR" altLang="el-GR" b="1" dirty="0" err="1" smtClean="0"/>
              <a:t>ζευγαριου</a:t>
            </a:r>
            <a:r>
              <a:rPr lang="el-GR" altLang="el-GR" b="1" dirty="0" smtClean="0"/>
              <a:t> είναι </a:t>
            </a:r>
            <a:r>
              <a:rPr lang="el-GR" altLang="el-GR" b="1" dirty="0" err="1" smtClean="0"/>
              <a:t>ισες</a:t>
            </a:r>
            <a:r>
              <a:rPr lang="el-GR" altLang="el-GR" b="1" dirty="0" smtClean="0"/>
              <a:t> στο μέγεθος, είναι </a:t>
            </a:r>
            <a:r>
              <a:rPr lang="el-GR" altLang="el-GR" b="1" dirty="0" err="1" smtClean="0"/>
              <a:t>πανω</a:t>
            </a:r>
            <a:r>
              <a:rPr lang="el-GR" altLang="el-GR" b="1" dirty="0" smtClean="0"/>
              <a:t> στην </a:t>
            </a:r>
            <a:r>
              <a:rPr lang="el-GR" altLang="el-GR" b="1" dirty="0" err="1" smtClean="0"/>
              <a:t>ιδια</a:t>
            </a:r>
            <a:r>
              <a:rPr lang="el-GR" altLang="el-GR" b="1" dirty="0" smtClean="0"/>
              <a:t> ευθεία (= ίδια διεύθυνση) και στρέφονται προς αντίθετες </a:t>
            </a:r>
            <a:r>
              <a:rPr lang="el-GR" altLang="el-GR" b="1" dirty="0" err="1" smtClean="0"/>
              <a:t>κατευθυνσεις</a:t>
            </a:r>
            <a:r>
              <a:rPr lang="el-GR" altLang="el-GR" b="1" dirty="0" smtClean="0"/>
              <a:t> (= αντίθετη φορά)</a:t>
            </a:r>
          </a:p>
          <a:p>
            <a:pPr>
              <a:buFont typeface="Wingdings" pitchFamily="2" charset="2"/>
              <a:buNone/>
            </a:pPr>
            <a:r>
              <a:rPr lang="el-GR" altLang="el-GR" b="1" dirty="0" smtClean="0"/>
              <a:t>3</a:t>
            </a:r>
            <a:r>
              <a:rPr lang="el-GR" altLang="el-GR" b="1" baseline="30000" dirty="0" smtClean="0"/>
              <a:t>ος</a:t>
            </a:r>
            <a:r>
              <a:rPr lang="el-GR" altLang="el-GR" b="1" dirty="0" smtClean="0"/>
              <a:t> </a:t>
            </a:r>
            <a:r>
              <a:rPr lang="el-GR" altLang="el-GR" b="1" dirty="0" err="1" smtClean="0"/>
              <a:t>Νομος</a:t>
            </a:r>
            <a:r>
              <a:rPr lang="el-GR" altLang="el-GR" b="1" dirty="0" smtClean="0"/>
              <a:t> του Νεύτωνα (</a:t>
            </a:r>
            <a:r>
              <a:rPr lang="el-GR" altLang="el-GR" b="1" dirty="0" err="1" smtClean="0">
                <a:solidFill>
                  <a:srgbClr val="FF0000"/>
                </a:solidFill>
              </a:rPr>
              <a:t>τελειως</a:t>
            </a:r>
            <a:r>
              <a:rPr lang="el-GR" altLang="el-GR" b="1" dirty="0" smtClean="0">
                <a:solidFill>
                  <a:srgbClr val="FF0000"/>
                </a:solidFill>
              </a:rPr>
              <a:t> παράλογος!</a:t>
            </a:r>
            <a:r>
              <a:rPr lang="el-GR" altLang="el-GR" b="1" dirty="0" smtClean="0"/>
              <a:t>)</a:t>
            </a:r>
          </a:p>
          <a:p>
            <a:pPr>
              <a:buNone/>
            </a:pPr>
            <a:r>
              <a:rPr lang="en-US" dirty="0">
                <a:hlinkClick r:id="rId2"/>
              </a:rPr>
              <a:t>https://youtu.be/cP0Bb3WXJ_k</a:t>
            </a:r>
            <a:endParaRPr lang="el-GR" dirty="0"/>
          </a:p>
          <a:p>
            <a:pPr>
              <a:buFont typeface="Wingdings" pitchFamily="2" charset="2"/>
              <a:buNone/>
            </a:pPr>
            <a:endParaRPr lang="el-GR" altLang="el-GR" b="1" dirty="0"/>
          </a:p>
        </p:txBody>
      </p:sp>
    </p:spTree>
    <p:extLst>
      <p:ext uri="{BB962C8B-B14F-4D97-AF65-F5344CB8AC3E}">
        <p14:creationId xmlns:p14="http://schemas.microsoft.com/office/powerpoint/2010/main" val="39405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900" dirty="0" err="1">
                <a:solidFill>
                  <a:srgbClr val="0070C0"/>
                </a:solidFill>
              </a:rPr>
              <a:t>Δυναμη(Φ</a:t>
            </a:r>
            <a:r>
              <a:rPr lang="el-GR" sz="4900" dirty="0">
                <a:solidFill>
                  <a:srgbClr val="0070C0"/>
                </a:solidFill>
              </a:rPr>
              <a:t>)-Το </a:t>
            </a:r>
            <a:r>
              <a:rPr lang="el-GR" sz="4900" dirty="0" err="1">
                <a:solidFill>
                  <a:srgbClr val="0070C0"/>
                </a:solidFill>
              </a:rPr>
              <a:t>μοντελο</a:t>
            </a:r>
            <a:r>
              <a:rPr lang="el-GR" sz="4900" dirty="0">
                <a:solidFill>
                  <a:srgbClr val="0070C0"/>
                </a:solidFill>
              </a:rPr>
              <a:t> (</a:t>
            </a:r>
            <a:r>
              <a:rPr lang="el-GR" sz="4900" dirty="0">
                <a:solidFill>
                  <a:srgbClr val="0070C0"/>
                </a:solidFill>
              </a:rPr>
              <a:t>2)</a:t>
            </a:r>
            <a:r>
              <a:rPr lang="el-GR" dirty="0"/>
              <a:t/>
            </a:r>
            <a:br>
              <a:rPr lang="el-GR" dirty="0"/>
            </a:br>
            <a:r>
              <a:rPr lang="el-GR" sz="3100" dirty="0">
                <a:solidFill>
                  <a:srgbClr val="FF0000"/>
                </a:solidFill>
              </a:rPr>
              <a:t>Ε και τι, άμα ξέρουμε τις δυνάμεις σε ένα σώμα;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/>
              <a:t>Εξετάζουμε το </a:t>
            </a:r>
            <a:r>
              <a:rPr lang="el-GR" dirty="0" err="1"/>
              <a:t>καθετι</a:t>
            </a:r>
            <a:r>
              <a:rPr lang="el-GR" dirty="0"/>
              <a:t> στιγμή προς στιγμή (</a:t>
            </a:r>
            <a:r>
              <a:rPr lang="el-GR" dirty="0" err="1"/>
              <a:t>καρε</a:t>
            </a:r>
            <a:r>
              <a:rPr lang="el-GR" dirty="0"/>
              <a:t> </a:t>
            </a:r>
            <a:r>
              <a:rPr lang="el-GR" dirty="0" err="1"/>
              <a:t>καρε</a:t>
            </a:r>
            <a:r>
              <a:rPr lang="el-GR" dirty="0"/>
              <a:t>)</a:t>
            </a:r>
          </a:p>
          <a:p>
            <a:pPr marL="0" indent="0">
              <a:buNone/>
            </a:pPr>
            <a:r>
              <a:rPr lang="el-GR" b="1" dirty="0" smtClean="0"/>
              <a:t>2</a:t>
            </a:r>
            <a:r>
              <a:rPr lang="el-GR" b="1" baseline="30000" dirty="0" smtClean="0"/>
              <a:t>ος</a:t>
            </a:r>
            <a:r>
              <a:rPr lang="el-GR" b="1" dirty="0" smtClean="0"/>
              <a:t> </a:t>
            </a:r>
            <a:r>
              <a:rPr lang="el-GR" b="1" dirty="0" err="1"/>
              <a:t>Νομος</a:t>
            </a:r>
            <a:r>
              <a:rPr lang="el-GR" b="1" dirty="0"/>
              <a:t> του </a:t>
            </a:r>
            <a:r>
              <a:rPr lang="el-GR" b="1" dirty="0" err="1"/>
              <a:t>Νευτωνα</a:t>
            </a:r>
            <a:r>
              <a:rPr lang="el-GR" b="1" dirty="0"/>
              <a:t> </a:t>
            </a:r>
            <a:r>
              <a:rPr lang="el-GR" altLang="el-GR" dirty="0" smtClean="0">
                <a:hlinkClick r:id="rId2"/>
              </a:rPr>
              <a:t>https</a:t>
            </a:r>
            <a:r>
              <a:rPr lang="el-GR" altLang="el-GR" dirty="0">
                <a:hlinkClick r:id="rId2"/>
              </a:rPr>
              <a:t>://www.youtube.com/watch?v=bGRSIAjSzbU</a:t>
            </a:r>
            <a:r>
              <a:rPr lang="el-GR" altLang="el-GR" dirty="0"/>
              <a:t> </a:t>
            </a:r>
            <a:endParaRPr lang="el-GR" altLang="el-GR" dirty="0" smtClean="0"/>
          </a:p>
          <a:p>
            <a:pPr marL="0" indent="0">
              <a:buNone/>
            </a:pPr>
            <a:r>
              <a:rPr lang="el-GR" dirty="0" smtClean="0"/>
              <a:t>(</a:t>
            </a:r>
            <a:r>
              <a:rPr lang="el-GR" i="1" dirty="0" err="1" smtClean="0"/>
              <a:t>αλλα</a:t>
            </a:r>
            <a:r>
              <a:rPr lang="el-GR" i="1" dirty="0" smtClean="0"/>
              <a:t> μας πείθει αυτό;)</a:t>
            </a:r>
            <a:endParaRPr lang="el-GR" i="1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youtu.be/WzvhuQ5RWJE</a:t>
            </a:r>
            <a:r>
              <a:rPr lang="el-GR" dirty="0" smtClean="0"/>
              <a:t> </a:t>
            </a:r>
            <a:endParaRPr lang="en-US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Στη </a:t>
            </a:r>
            <a:r>
              <a:rPr lang="el-GR" dirty="0"/>
              <a:t>φυσική εκπλησσόμαστε μόνο από τις αλλαγές στην </a:t>
            </a:r>
            <a:r>
              <a:rPr lang="el-GR" dirty="0" err="1"/>
              <a:t>κινηση</a:t>
            </a:r>
            <a:r>
              <a:rPr lang="el-GR" dirty="0"/>
              <a:t>. «Φυσική» είναι η </a:t>
            </a:r>
            <a:r>
              <a:rPr lang="el-GR" dirty="0" err="1"/>
              <a:t>κινηση</a:t>
            </a:r>
            <a:r>
              <a:rPr lang="el-GR" dirty="0"/>
              <a:t> με </a:t>
            </a:r>
            <a:r>
              <a:rPr lang="el-GR" dirty="0" err="1"/>
              <a:t>σταθερη</a:t>
            </a:r>
            <a:r>
              <a:rPr lang="el-GR" dirty="0"/>
              <a:t> ταχύτητα και όχι </a:t>
            </a:r>
            <a:r>
              <a:rPr lang="el-GR" dirty="0" err="1"/>
              <a:t>μονο</a:t>
            </a:r>
            <a:r>
              <a:rPr lang="el-GR" dirty="0"/>
              <a:t> η ειδική </a:t>
            </a:r>
            <a:r>
              <a:rPr lang="el-GR" dirty="0" err="1"/>
              <a:t>περιπτωση</a:t>
            </a:r>
            <a:r>
              <a:rPr lang="el-GR" dirty="0"/>
              <a:t> όπου η </a:t>
            </a:r>
            <a:r>
              <a:rPr lang="el-GR" dirty="0" err="1"/>
              <a:t>ταχυτητα</a:t>
            </a:r>
            <a:r>
              <a:rPr lang="el-GR" dirty="0"/>
              <a:t> είναι </a:t>
            </a:r>
            <a:r>
              <a:rPr lang="el-GR" dirty="0" err="1"/>
              <a:t>μηδεν</a:t>
            </a:r>
            <a:r>
              <a:rPr lang="el-GR" dirty="0"/>
              <a:t>.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Παραδείγματα: </a:t>
            </a:r>
          </a:p>
          <a:p>
            <a:r>
              <a:rPr lang="el-GR" dirty="0"/>
              <a:t>1.Κινούμαι σε ένα αυτοκίνητο με σταθερή ταχύτητα. Τι μου προσφέρει το αυτοκίνητο;</a:t>
            </a:r>
          </a:p>
          <a:p>
            <a:r>
              <a:rPr lang="el-GR" dirty="0"/>
              <a:t>2. Θλάσεις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765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>
                <a:solidFill>
                  <a:srgbClr val="0070C0"/>
                </a:solidFill>
              </a:rPr>
              <a:t>Μοντελο</a:t>
            </a:r>
            <a:r>
              <a:rPr lang="el-GR" dirty="0">
                <a:solidFill>
                  <a:srgbClr val="0070C0"/>
                </a:solidFill>
              </a:rPr>
              <a:t>-Συνολικά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Στη Φυσική όποτε </a:t>
            </a:r>
            <a:r>
              <a:rPr lang="el-GR" dirty="0" err="1">
                <a:solidFill>
                  <a:srgbClr val="FF0000"/>
                </a:solidFill>
              </a:rPr>
              <a:t>μιλαμε</a:t>
            </a:r>
            <a:r>
              <a:rPr lang="el-GR" dirty="0">
                <a:solidFill>
                  <a:srgbClr val="FF0000"/>
                </a:solidFill>
              </a:rPr>
              <a:t> για: σπρώχνω, </a:t>
            </a:r>
            <a:r>
              <a:rPr lang="el-GR" dirty="0" err="1">
                <a:solidFill>
                  <a:srgbClr val="FF0000"/>
                </a:solidFill>
              </a:rPr>
              <a:t>τραβω</a:t>
            </a:r>
            <a:r>
              <a:rPr lang="el-GR" dirty="0">
                <a:solidFill>
                  <a:srgbClr val="FF0000"/>
                </a:solidFill>
              </a:rPr>
              <a:t>, κρατώ, εμποδίζω----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 όλα τα «μεταφράζουμε» σε </a:t>
            </a:r>
            <a:r>
              <a:rPr lang="el-GR" dirty="0" smtClean="0">
                <a:solidFill>
                  <a:srgbClr val="FF0000"/>
                </a:solidFill>
                <a:sym typeface="Wingdings" panose="05000000000000000000" pitchFamily="2" charset="2"/>
              </a:rPr>
              <a:t>δυνάμεις (από απόσταση και από επαφή)</a:t>
            </a:r>
            <a:endParaRPr lang="el-G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Στη Φυσική όποτε μιλάμε για τις κινήσεις «σωμάτων» τις παρακολουθούμε με λεπτομέρεια μέσα από τη </a:t>
            </a:r>
            <a:r>
              <a:rPr lang="el-GR" dirty="0" err="1">
                <a:solidFill>
                  <a:srgbClr val="FF0000"/>
                </a:solidFill>
                <a:sym typeface="Wingdings" panose="05000000000000000000" pitchFamily="2" charset="2"/>
              </a:rPr>
              <a:t>συνδεση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l-GR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l-G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l-GR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910097"/>
              </p:ext>
            </p:extLst>
          </p:nvPr>
        </p:nvGraphicFramePr>
        <p:xfrm>
          <a:off x="1043608" y="5013176"/>
          <a:ext cx="6096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704528"/>
                <a:gridCol w="1343472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Αρχικά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Θέση</a:t>
                      </a:r>
                      <a:r>
                        <a:rPr lang="el-GR" dirty="0" err="1" smtClean="0">
                          <a:sym typeface="Wingdings" panose="05000000000000000000" pitchFamily="2" charset="2"/>
                        </a:rPr>
                        <a:t>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Δύναμη</a:t>
                      </a:r>
                      <a:r>
                        <a:rPr lang="el-GR" dirty="0" err="1" smtClean="0">
                          <a:sym typeface="Wingdings" panose="05000000000000000000" pitchFamily="2" charset="2"/>
                        </a:rPr>
                        <a:t>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Επιτάγχυνση</a:t>
                      </a:r>
                      <a:r>
                        <a:rPr lang="el-GR" dirty="0" err="1" smtClean="0">
                          <a:sym typeface="Wingdings" panose="05000000000000000000" pitchFamily="2" charset="2"/>
                        </a:rPr>
                        <a:t>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Νέα ταχύτητα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Ταχύτητα</a:t>
                      </a:r>
                      <a:r>
                        <a:rPr lang="el-GR" dirty="0" err="1" smtClean="0">
                          <a:sym typeface="Wingdings" panose="05000000000000000000" pitchFamily="2" charset="2"/>
                        </a:rPr>
                        <a:t>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Νεα</a:t>
                      </a:r>
                      <a:r>
                        <a:rPr lang="el-GR" dirty="0" smtClean="0"/>
                        <a:t> θέση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36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Ένα μοντέλο για τα απλά κυκλώματα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dirty="0"/>
              <a:t>Οι </a:t>
            </a:r>
            <a:r>
              <a:rPr lang="el-GR" dirty="0" err="1"/>
              <a:t>κανονες</a:t>
            </a:r>
            <a:r>
              <a:rPr lang="el-GR" dirty="0"/>
              <a:t> των </a:t>
            </a:r>
            <a:r>
              <a:rPr lang="el-GR" dirty="0" err="1"/>
              <a:t>απλων</a:t>
            </a:r>
            <a:r>
              <a:rPr lang="el-GR" dirty="0"/>
              <a:t> κυκλωμάτων: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1. Μια </a:t>
            </a:r>
            <a:r>
              <a:rPr lang="el-GR" dirty="0" err="1"/>
              <a:t>μπαταρια</a:t>
            </a:r>
            <a:r>
              <a:rPr lang="el-GR" dirty="0"/>
              <a:t> ΔΕΝ </a:t>
            </a:r>
            <a:r>
              <a:rPr lang="el-GR" dirty="0" err="1"/>
              <a:t>ειναι</a:t>
            </a:r>
            <a:r>
              <a:rPr lang="el-GR" dirty="0"/>
              <a:t> </a:t>
            </a:r>
            <a:r>
              <a:rPr lang="el-GR" dirty="0" err="1"/>
              <a:t>πηγη</a:t>
            </a:r>
            <a:r>
              <a:rPr lang="el-GR" dirty="0"/>
              <a:t> των </a:t>
            </a:r>
            <a:r>
              <a:rPr lang="el-GR" dirty="0" err="1"/>
              <a:t>φορτιων</a:t>
            </a:r>
            <a:r>
              <a:rPr lang="el-GR" dirty="0"/>
              <a:t>, ΔΕΝ παρέχει </a:t>
            </a:r>
            <a:r>
              <a:rPr lang="el-GR" dirty="0" err="1"/>
              <a:t>ηλεκτρονια</a:t>
            </a:r>
            <a:r>
              <a:rPr lang="el-GR" dirty="0"/>
              <a:t> με </a:t>
            </a:r>
            <a:r>
              <a:rPr lang="el-GR" dirty="0" err="1"/>
              <a:t>σταθερο</a:t>
            </a:r>
            <a:r>
              <a:rPr lang="el-GR" dirty="0"/>
              <a:t> </a:t>
            </a:r>
            <a:r>
              <a:rPr lang="el-GR" dirty="0" err="1"/>
              <a:t>ρυθμο</a:t>
            </a:r>
            <a:r>
              <a:rPr lang="el-GR" dirty="0"/>
              <a:t> ΟΥΤΕ </a:t>
            </a:r>
            <a:r>
              <a:rPr lang="el-GR" dirty="0" err="1"/>
              <a:t>δινει</a:t>
            </a:r>
            <a:r>
              <a:rPr lang="el-GR" dirty="0"/>
              <a:t> </a:t>
            </a:r>
            <a:r>
              <a:rPr lang="el-GR" dirty="0" err="1"/>
              <a:t>παντα</a:t>
            </a:r>
            <a:r>
              <a:rPr lang="el-GR" dirty="0"/>
              <a:t> </a:t>
            </a:r>
            <a:r>
              <a:rPr lang="el-GR" dirty="0" err="1" smtClean="0"/>
              <a:t>σταθερη</a:t>
            </a:r>
            <a:r>
              <a:rPr lang="el-GR" dirty="0" smtClean="0"/>
              <a:t> </a:t>
            </a:r>
            <a:r>
              <a:rPr lang="el-GR" dirty="0" err="1"/>
              <a:t>ισχυ</a:t>
            </a:r>
            <a:r>
              <a:rPr lang="el-GR" dirty="0"/>
              <a:t> (</a:t>
            </a:r>
            <a:r>
              <a:rPr lang="el-GR" dirty="0" err="1"/>
              <a:t>ενεργεια</a:t>
            </a:r>
            <a:r>
              <a:rPr lang="el-GR" dirty="0"/>
              <a:t> με </a:t>
            </a:r>
            <a:r>
              <a:rPr lang="el-GR" dirty="0" err="1"/>
              <a:t>σταθερο</a:t>
            </a:r>
            <a:r>
              <a:rPr lang="el-GR" dirty="0"/>
              <a:t> </a:t>
            </a:r>
            <a:r>
              <a:rPr lang="el-GR" dirty="0" err="1"/>
              <a:t>ρυθμο</a:t>
            </a:r>
            <a:r>
              <a:rPr lang="el-GR" dirty="0"/>
              <a:t>). </a:t>
            </a:r>
            <a:r>
              <a:rPr lang="el-GR" dirty="0" err="1"/>
              <a:t>Αυτο</a:t>
            </a:r>
            <a:r>
              <a:rPr lang="el-GR" dirty="0"/>
              <a:t> που </a:t>
            </a:r>
            <a:r>
              <a:rPr lang="el-GR" dirty="0" err="1"/>
              <a:t>κανει</a:t>
            </a:r>
            <a:r>
              <a:rPr lang="el-GR" dirty="0"/>
              <a:t> </a:t>
            </a:r>
            <a:r>
              <a:rPr lang="el-GR" dirty="0" err="1"/>
              <a:t>ειναι</a:t>
            </a:r>
            <a:r>
              <a:rPr lang="el-GR" dirty="0"/>
              <a:t> </a:t>
            </a:r>
            <a:r>
              <a:rPr lang="el-GR" dirty="0" err="1"/>
              <a:t>οτι</a:t>
            </a:r>
            <a:r>
              <a:rPr lang="el-GR" dirty="0"/>
              <a:t> </a:t>
            </a:r>
            <a:r>
              <a:rPr lang="el-GR" dirty="0" err="1"/>
              <a:t>παρεχει</a:t>
            </a:r>
            <a:r>
              <a:rPr lang="el-GR" dirty="0"/>
              <a:t> σε </a:t>
            </a:r>
            <a:r>
              <a:rPr lang="el-GR" dirty="0" err="1"/>
              <a:t>καθε</a:t>
            </a:r>
            <a:r>
              <a:rPr lang="el-GR" dirty="0"/>
              <a:t> </a:t>
            </a:r>
            <a:r>
              <a:rPr lang="el-GR" dirty="0" err="1"/>
              <a:t>ηλεκτρονιο</a:t>
            </a:r>
            <a:r>
              <a:rPr lang="el-GR" dirty="0"/>
              <a:t> που </a:t>
            </a:r>
            <a:r>
              <a:rPr lang="el-GR" dirty="0" err="1"/>
              <a:t>περνα</a:t>
            </a:r>
            <a:r>
              <a:rPr lang="el-GR" dirty="0"/>
              <a:t> </a:t>
            </a:r>
            <a:r>
              <a:rPr lang="el-GR" dirty="0" err="1"/>
              <a:t>απο</a:t>
            </a:r>
            <a:r>
              <a:rPr lang="el-GR" dirty="0"/>
              <a:t> </a:t>
            </a:r>
            <a:r>
              <a:rPr lang="el-GR" dirty="0" err="1"/>
              <a:t>αυτη</a:t>
            </a:r>
            <a:r>
              <a:rPr lang="el-GR" dirty="0"/>
              <a:t> το </a:t>
            </a:r>
            <a:r>
              <a:rPr lang="el-GR" dirty="0" err="1"/>
              <a:t>ιδιο</a:t>
            </a:r>
            <a:r>
              <a:rPr lang="el-GR" dirty="0"/>
              <a:t> </a:t>
            </a:r>
            <a:r>
              <a:rPr lang="el-GR" dirty="0" err="1"/>
              <a:t>ποσο</a:t>
            </a:r>
            <a:r>
              <a:rPr lang="el-GR" dirty="0"/>
              <a:t> </a:t>
            </a:r>
            <a:r>
              <a:rPr lang="el-GR" dirty="0" err="1"/>
              <a:t>ενεργειας</a:t>
            </a:r>
            <a:r>
              <a:rPr lang="el-GR" dirty="0"/>
              <a:t>, </a:t>
            </a:r>
            <a:r>
              <a:rPr lang="el-GR" dirty="0" err="1"/>
              <a:t>οποια</a:t>
            </a:r>
            <a:r>
              <a:rPr lang="el-GR" dirty="0"/>
              <a:t> </a:t>
            </a:r>
            <a:r>
              <a:rPr lang="el-GR" dirty="0" err="1"/>
              <a:t>πορεια</a:t>
            </a:r>
            <a:r>
              <a:rPr lang="el-GR" dirty="0"/>
              <a:t> και αν </a:t>
            </a:r>
            <a:r>
              <a:rPr lang="el-GR" dirty="0" err="1"/>
              <a:t>ακολουθησει</a:t>
            </a:r>
            <a:r>
              <a:rPr lang="el-GR" dirty="0"/>
              <a:t> και σε </a:t>
            </a:r>
            <a:r>
              <a:rPr lang="el-GR" dirty="0" err="1"/>
              <a:t>οποιο</a:t>
            </a:r>
            <a:r>
              <a:rPr lang="el-GR" dirty="0"/>
              <a:t> </a:t>
            </a:r>
            <a:r>
              <a:rPr lang="el-GR" dirty="0" err="1"/>
              <a:t>κυκλωμα</a:t>
            </a:r>
            <a:r>
              <a:rPr lang="el-GR" dirty="0"/>
              <a:t> και αν </a:t>
            </a:r>
            <a:r>
              <a:rPr lang="el-GR" dirty="0" err="1"/>
              <a:t>εχουμε</a:t>
            </a:r>
            <a:r>
              <a:rPr lang="el-GR" dirty="0"/>
              <a:t> την </a:t>
            </a:r>
            <a:r>
              <a:rPr lang="el-GR" dirty="0" err="1"/>
              <a:t>μπαταρια</a:t>
            </a:r>
            <a:r>
              <a:rPr lang="el-GR" dirty="0"/>
              <a:t>. Την </a:t>
            </a:r>
            <a:r>
              <a:rPr lang="el-GR" dirty="0" err="1"/>
              <a:t>ενεργεια</a:t>
            </a:r>
            <a:r>
              <a:rPr lang="el-GR" dirty="0"/>
              <a:t> </a:t>
            </a:r>
            <a:r>
              <a:rPr lang="el-GR" dirty="0" err="1"/>
              <a:t>αυτη</a:t>
            </a:r>
            <a:r>
              <a:rPr lang="el-GR" dirty="0"/>
              <a:t> την </a:t>
            </a:r>
            <a:r>
              <a:rPr lang="el-GR" dirty="0" err="1"/>
              <a:t>ξοδευει</a:t>
            </a:r>
            <a:r>
              <a:rPr lang="el-GR" dirty="0"/>
              <a:t> τη </a:t>
            </a:r>
            <a:r>
              <a:rPr lang="el-GR" dirty="0" err="1"/>
              <a:t>ηλεκτρονιο</a:t>
            </a:r>
            <a:r>
              <a:rPr lang="el-GR" dirty="0"/>
              <a:t>, </a:t>
            </a:r>
            <a:r>
              <a:rPr lang="el-GR" dirty="0" err="1"/>
              <a:t>χωρις</a:t>
            </a:r>
            <a:r>
              <a:rPr lang="el-GR" dirty="0"/>
              <a:t> αποταμίευση και </a:t>
            </a:r>
            <a:r>
              <a:rPr lang="el-GR" dirty="0" err="1"/>
              <a:t>χωρις</a:t>
            </a:r>
            <a:r>
              <a:rPr lang="el-GR" dirty="0"/>
              <a:t> </a:t>
            </a:r>
            <a:r>
              <a:rPr lang="el-GR" dirty="0" err="1"/>
              <a:t>χρεη</a:t>
            </a:r>
            <a:r>
              <a:rPr lang="el-GR" dirty="0"/>
              <a:t>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2. Τα </a:t>
            </a:r>
            <a:r>
              <a:rPr lang="el-GR" dirty="0" err="1"/>
              <a:t>ηλεκτρονια</a:t>
            </a:r>
            <a:r>
              <a:rPr lang="el-GR" dirty="0"/>
              <a:t> δεν μποτιλιάρονται </a:t>
            </a:r>
            <a:r>
              <a:rPr lang="el-GR" dirty="0" err="1"/>
              <a:t>ουτε</a:t>
            </a:r>
            <a:r>
              <a:rPr lang="el-GR" dirty="0"/>
              <a:t> </a:t>
            </a:r>
            <a:r>
              <a:rPr lang="el-GR" dirty="0" err="1"/>
              <a:t>εχουν</a:t>
            </a:r>
            <a:r>
              <a:rPr lang="el-GR" dirty="0"/>
              <a:t> αραιώματα στα καλώδια.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3. Για τα </a:t>
            </a:r>
            <a:r>
              <a:rPr lang="el-GR" dirty="0" err="1"/>
              <a:t>φωτακια</a:t>
            </a:r>
            <a:r>
              <a:rPr lang="el-GR" dirty="0"/>
              <a:t> που </a:t>
            </a:r>
            <a:r>
              <a:rPr lang="el-GR" dirty="0" err="1"/>
              <a:t>χρησιμοποιουμε</a:t>
            </a:r>
            <a:r>
              <a:rPr lang="el-GR" dirty="0"/>
              <a:t> ως </a:t>
            </a:r>
            <a:r>
              <a:rPr lang="el-GR" dirty="0" err="1" smtClean="0"/>
              <a:t>παραδειγμα</a:t>
            </a:r>
            <a:r>
              <a:rPr lang="el-GR" dirty="0" smtClean="0"/>
              <a:t>, </a:t>
            </a:r>
            <a:r>
              <a:rPr lang="el-GR" dirty="0" err="1"/>
              <a:t>οσο</a:t>
            </a:r>
            <a:r>
              <a:rPr lang="el-GR" dirty="0"/>
              <a:t> </a:t>
            </a:r>
            <a:r>
              <a:rPr lang="el-GR" dirty="0" err="1"/>
              <a:t>γρηγοροτερα</a:t>
            </a:r>
            <a:r>
              <a:rPr lang="el-GR" dirty="0"/>
              <a:t> </a:t>
            </a:r>
            <a:r>
              <a:rPr lang="el-GR" dirty="0" err="1"/>
              <a:t>τρεχουν</a:t>
            </a:r>
            <a:r>
              <a:rPr lang="el-GR" dirty="0"/>
              <a:t> τα </a:t>
            </a:r>
            <a:r>
              <a:rPr lang="el-GR" dirty="0" err="1"/>
              <a:t>ηλεκτρονια</a:t>
            </a:r>
            <a:r>
              <a:rPr lang="el-GR" dirty="0"/>
              <a:t> </a:t>
            </a:r>
            <a:r>
              <a:rPr lang="el-GR" dirty="0" err="1"/>
              <a:t>μεσα</a:t>
            </a:r>
            <a:r>
              <a:rPr lang="el-GR" dirty="0"/>
              <a:t> τους </a:t>
            </a:r>
            <a:r>
              <a:rPr lang="el-GR" dirty="0" err="1"/>
              <a:t>τοσο</a:t>
            </a:r>
            <a:r>
              <a:rPr lang="el-GR" dirty="0"/>
              <a:t> πιο </a:t>
            </a:r>
            <a:r>
              <a:rPr lang="el-GR" dirty="0" err="1"/>
              <a:t>πολυ</a:t>
            </a:r>
            <a:r>
              <a:rPr lang="el-GR" dirty="0"/>
              <a:t> </a:t>
            </a:r>
            <a:r>
              <a:rPr lang="el-GR" dirty="0" err="1"/>
              <a:t>ενεργεια</a:t>
            </a:r>
            <a:r>
              <a:rPr lang="el-GR" dirty="0"/>
              <a:t> θα </a:t>
            </a:r>
            <a:r>
              <a:rPr lang="el-GR" dirty="0" err="1"/>
              <a:t>ξοδεψουν</a:t>
            </a:r>
            <a:r>
              <a:rPr lang="el-GR" dirty="0"/>
              <a:t> στο πέρασμά τους. (αν </a:t>
            </a:r>
            <a:r>
              <a:rPr lang="el-GR" dirty="0" err="1"/>
              <a:t>εχουμε</a:t>
            </a:r>
            <a:r>
              <a:rPr lang="el-GR" dirty="0"/>
              <a:t> </a:t>
            </a:r>
            <a:r>
              <a:rPr lang="el-GR" dirty="0" err="1"/>
              <a:t>αλλες</a:t>
            </a:r>
            <a:r>
              <a:rPr lang="el-GR" dirty="0"/>
              <a:t> </a:t>
            </a:r>
            <a:r>
              <a:rPr lang="el-GR" dirty="0" err="1"/>
              <a:t>συσκευες</a:t>
            </a:r>
            <a:r>
              <a:rPr lang="el-GR" dirty="0"/>
              <a:t> πχ LED </a:t>
            </a:r>
            <a:r>
              <a:rPr lang="el-GR" dirty="0" err="1"/>
              <a:t>λαμπες</a:t>
            </a:r>
            <a:r>
              <a:rPr lang="el-GR" dirty="0"/>
              <a:t>, </a:t>
            </a:r>
            <a:r>
              <a:rPr lang="el-GR" dirty="0" err="1"/>
              <a:t>κινητηρες</a:t>
            </a:r>
            <a:r>
              <a:rPr lang="el-GR" dirty="0"/>
              <a:t> κλπ </a:t>
            </a:r>
            <a:r>
              <a:rPr lang="el-GR" dirty="0" err="1"/>
              <a:t>μπορει</a:t>
            </a:r>
            <a:r>
              <a:rPr lang="el-GR" dirty="0"/>
              <a:t> να </a:t>
            </a:r>
            <a:r>
              <a:rPr lang="el-GR" dirty="0" err="1"/>
              <a:t>υπαρχει</a:t>
            </a:r>
            <a:r>
              <a:rPr lang="el-GR" dirty="0"/>
              <a:t> μια </a:t>
            </a:r>
            <a:r>
              <a:rPr lang="el-GR" dirty="0" err="1"/>
              <a:t>αλλη</a:t>
            </a:r>
            <a:r>
              <a:rPr lang="el-GR" dirty="0"/>
              <a:t>, πιο </a:t>
            </a:r>
            <a:r>
              <a:rPr lang="el-GR" dirty="0" err="1"/>
              <a:t>συνθετη</a:t>
            </a:r>
            <a:r>
              <a:rPr lang="el-GR" dirty="0"/>
              <a:t> </a:t>
            </a:r>
            <a:r>
              <a:rPr lang="el-GR" dirty="0" err="1"/>
              <a:t>σχεση</a:t>
            </a:r>
            <a:r>
              <a:rPr lang="el-GR" dirty="0"/>
              <a:t>. </a:t>
            </a:r>
            <a:r>
              <a:rPr lang="el-GR" dirty="0" err="1"/>
              <a:t>Εμεις</a:t>
            </a:r>
            <a:r>
              <a:rPr lang="el-GR" dirty="0"/>
              <a:t> σε </a:t>
            </a:r>
            <a:r>
              <a:rPr lang="el-GR" dirty="0" err="1"/>
              <a:t>αυτα</a:t>
            </a:r>
            <a:r>
              <a:rPr lang="el-GR" dirty="0"/>
              <a:t> τα </a:t>
            </a:r>
            <a:r>
              <a:rPr lang="el-GR" dirty="0" err="1"/>
              <a:t>μαθηματα</a:t>
            </a:r>
            <a:r>
              <a:rPr lang="el-GR" dirty="0"/>
              <a:t> δεν </a:t>
            </a:r>
            <a:r>
              <a:rPr lang="el-GR" dirty="0" err="1"/>
              <a:t>μπαινουμε</a:t>
            </a:r>
            <a:r>
              <a:rPr lang="el-GR" dirty="0"/>
              <a:t> σε </a:t>
            </a:r>
            <a:r>
              <a:rPr lang="el-GR" dirty="0" err="1"/>
              <a:t>αυτες</a:t>
            </a:r>
            <a:r>
              <a:rPr lang="el-GR" dirty="0"/>
              <a:t> τις πιο </a:t>
            </a:r>
            <a:r>
              <a:rPr lang="el-GR" dirty="0" err="1"/>
              <a:t>συνθετες</a:t>
            </a:r>
            <a:r>
              <a:rPr lang="el-GR" dirty="0"/>
              <a:t> </a:t>
            </a:r>
            <a:r>
              <a:rPr lang="el-GR" dirty="0" err="1"/>
              <a:t>περιπτωσεις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6190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Ασκήσεις ήχου σε εξετάσεις εισαγωγής σε πειραματικά σχολεία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>
                <a:hlinkClick r:id="rId2"/>
              </a:rPr>
              <a:t>http://apps.athena.net.gr/trapeza/index.php?action=preview_html&amp;id=506</a:t>
            </a:r>
            <a:endParaRPr lang="el-GR" dirty="0"/>
          </a:p>
          <a:p>
            <a:r>
              <a:rPr lang="el-GR" u="sng" dirty="0">
                <a:hlinkClick r:id="rId3"/>
              </a:rPr>
              <a:t>http://apps.athena.net.gr/trapeza/index.php?action=preview_html&amp;id=513</a:t>
            </a:r>
            <a:endParaRPr lang="el-GR" dirty="0"/>
          </a:p>
          <a:p>
            <a:r>
              <a:rPr lang="el-GR" u="sng" dirty="0">
                <a:hlinkClick r:id="rId4"/>
              </a:rPr>
              <a:t>http://apps.athena.net.gr/trapeza/index.php?action=preview_html&amp;id=516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2840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Μέρος 1ο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70000" lnSpcReduction="20000"/>
          </a:bodyPr>
          <a:lstStyle/>
          <a:p>
            <a:r>
              <a:rPr lang="el-GR" dirty="0" err="1" smtClean="0"/>
              <a:t>Ηχος</a:t>
            </a:r>
            <a:r>
              <a:rPr lang="el-GR" dirty="0" smtClean="0"/>
              <a:t> και </a:t>
            </a:r>
            <a:r>
              <a:rPr lang="el-GR" dirty="0" err="1" smtClean="0"/>
              <a:t>γλωσσα</a:t>
            </a:r>
            <a:r>
              <a:rPr lang="en-US" dirty="0" smtClean="0"/>
              <a:t>. </a:t>
            </a:r>
            <a:r>
              <a:rPr lang="el-GR" dirty="0" smtClean="0"/>
              <a:t>Πολύ δύσκολο να </a:t>
            </a:r>
            <a:r>
              <a:rPr lang="el-GR" dirty="0" err="1" smtClean="0"/>
              <a:t>διακρηθούν</a:t>
            </a:r>
            <a:r>
              <a:rPr lang="el-GR" dirty="0" smtClean="0"/>
              <a:t>. 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https://speechling.com/how-to/how-to-say-good-morning-in-chinese-1128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speechling.com/how-to/how-to-say-good-morning-in-japanese-1128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speechling.com/how-to/how-to-say-good-morning-in-russian-1128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speechling.com/how-to/how-to-say-good-morning-in-korean-1128</a:t>
            </a:r>
            <a:endParaRPr lang="en-US" dirty="0" smtClean="0"/>
          </a:p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81128"/>
            <a:ext cx="4572000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4427984" y="168822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«Αν </a:t>
            </a:r>
            <a:r>
              <a:rPr lang="el-GR" dirty="0"/>
              <a:t>η φωνή των γυναικών είχε άλλο τόνο, αν ήταν πιο ψιλή ή πιο βαθειά, μπορεί, ποιος ξέρει, η ψυχή ολόκληρη να ήταν διαφορετική, όλη μας η ευαισθησία</a:t>
            </a:r>
            <a:r>
              <a:rPr lang="el-GR" dirty="0" smtClean="0"/>
              <a:t>.»</a:t>
            </a:r>
            <a:endParaRPr lang="el-GR" dirty="0"/>
          </a:p>
          <a:p>
            <a:endParaRPr lang="el-GR" dirty="0"/>
          </a:p>
          <a:p>
            <a:r>
              <a:rPr lang="el-GR" dirty="0"/>
              <a:t> </a:t>
            </a:r>
            <a:r>
              <a:rPr lang="el-GR" dirty="0" smtClean="0"/>
              <a:t>Σεφέρης Επίμετρο </a:t>
            </a:r>
            <a:r>
              <a:rPr lang="el-GR" dirty="0"/>
              <a:t>1925. Μέρες, Α΄. Ίκαρος, 1975. 35.</a:t>
            </a:r>
          </a:p>
        </p:txBody>
      </p:sp>
    </p:spTree>
    <p:extLst>
      <p:ext uri="{BB962C8B-B14F-4D97-AF65-F5344CB8AC3E}">
        <p14:creationId xmlns:p14="http://schemas.microsoft.com/office/powerpoint/2010/main" val="139170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Μέρος 2ο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Συντονισμός, </a:t>
            </a:r>
            <a:r>
              <a:rPr lang="el-GR" dirty="0" err="1" smtClean="0"/>
              <a:t>Ηχος</a:t>
            </a:r>
            <a:r>
              <a:rPr lang="el-GR" dirty="0" smtClean="0"/>
              <a:t>, Κάτι ταξιδεύει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725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Συντονισμός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www.youtube.com/watch?v=17tqXgvCN0E</a:t>
            </a:r>
            <a:endParaRPr lang="el-GR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www.youtube.com/watch?v=Oc27GxSD_bI</a:t>
            </a:r>
            <a:r>
              <a:rPr lang="el-GR" dirty="0" smtClean="0"/>
              <a:t>  </a:t>
            </a:r>
            <a:r>
              <a:rPr lang="en-US" dirty="0" smtClean="0"/>
              <a:t>, 6:38</a:t>
            </a:r>
            <a:r>
              <a:rPr lang="el-GR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l-GR" dirty="0" smtClean="0"/>
              <a:t>Κάτι ταξιδεύει; Πώς επηρεάζεται το ποτήρι;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759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8912"/>
            <a:ext cx="3888000" cy="279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0478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30588"/>
            <a:ext cx="341947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81109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7682</TotalTime>
  <Words>1853</Words>
  <Application>Microsoft Office PowerPoint</Application>
  <PresentationFormat>Προβολή στην οθόνη (4:3)</PresentationFormat>
  <Paragraphs>255</Paragraphs>
  <Slides>43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4" baseType="lpstr">
      <vt:lpstr>Θέμα του Office</vt:lpstr>
      <vt:lpstr>ΒΑΣΙΚΕΣ ΕΝΟΙΕΣ ΦΥΣΙΚΩΝ ΕΠΙΣΤΗΜΩΝ</vt:lpstr>
      <vt:lpstr>Προηγούμενη διάλεξη </vt:lpstr>
      <vt:lpstr>ΔΙΑΛΕΞΗ 12</vt:lpstr>
      <vt:lpstr>Ήχος στα τρέχοντα βιβλία του Δημοτικού</vt:lpstr>
      <vt:lpstr>Ασκήσεις ήχου σε εξετάσεις εισαγωγής σε πειραματικά σχολεία</vt:lpstr>
      <vt:lpstr>Μέρος 1ο</vt:lpstr>
      <vt:lpstr>Μέρος 2ο</vt:lpstr>
      <vt:lpstr>Συντονισμός</vt:lpstr>
      <vt:lpstr>Παρουσίαση του PowerPoint</vt:lpstr>
      <vt:lpstr>Κάτι ταξιδεύει;</vt:lpstr>
      <vt:lpstr>Παρουσίαση του PowerPoint</vt:lpstr>
      <vt:lpstr>Στάση</vt:lpstr>
      <vt:lpstr>Εχουμε να κάνουμε με ένα πολύ «λεπτό» φαινόμενο. Κάτι πολύ «έξυπνο»</vt:lpstr>
      <vt:lpstr>Λέμε ότι ταξιδευει «ενέργεια»</vt:lpstr>
      <vt:lpstr>Μέρος 3ο</vt:lpstr>
      <vt:lpstr>Χαρακτηριστικά</vt:lpstr>
      <vt:lpstr>Ανάκλαση και Διάθλαση</vt:lpstr>
      <vt:lpstr>Στάση</vt:lpstr>
      <vt:lpstr>Μέρος 4ο </vt:lpstr>
      <vt:lpstr>Παρουσίαση του PowerPoint</vt:lpstr>
      <vt:lpstr>Ζητηματα βελτίωσης του ήχου </vt:lpstr>
      <vt:lpstr>Παρουσίαση του PowerPoint</vt:lpstr>
      <vt:lpstr>Υπέρηχοι</vt:lpstr>
      <vt:lpstr>Ηχορύπανση</vt:lpstr>
      <vt:lpstr>dB</vt:lpstr>
      <vt:lpstr>Παρουσίαση του PowerPoint</vt:lpstr>
      <vt:lpstr>Μέρος 5ο</vt:lpstr>
      <vt:lpstr>Πώς ακούμε</vt:lpstr>
      <vt:lpstr>Τα καταλαβαίνετε καλυτερα τώρα;</vt:lpstr>
      <vt:lpstr>ΜΕΡΟΣ 6ο   Σύνοψη Γενική</vt:lpstr>
      <vt:lpstr>ΞΑΝΑΚΟΙΤΩΝΤΑΣ ΤΟ ΜΑΘΗΜΑ</vt:lpstr>
      <vt:lpstr>Παρουσίαση του PowerPoint</vt:lpstr>
      <vt:lpstr>Ήδη μιλαμε για ακτίνες;</vt:lpstr>
      <vt:lpstr>Ένα μοντέλο για την οπτική</vt:lpstr>
      <vt:lpstr>Τι σας προτείνουμε εμεις οι Φυσικοί ( όψεις ενός μοντέλου) για τη ΘερμότηταΦ και τη Θερμοκρασία:</vt:lpstr>
      <vt:lpstr>Το μοντελο για την εξάτμιση και τη συμπύκνωση(1/2)</vt:lpstr>
      <vt:lpstr>Το μοντελο για την εξάτμιση και τη συμπύκνωση(2/2)</vt:lpstr>
      <vt:lpstr>Το μοντέλο των ατόμων και των μορίων</vt:lpstr>
      <vt:lpstr> ΔυναμηΦ -Το μοντελο (1)</vt:lpstr>
      <vt:lpstr>ΔυναμηΦ -Το μοντελο (1,5)</vt:lpstr>
      <vt:lpstr>Δυναμη(Φ)-Το μοντελο (2) Ε και τι, άμα ξέρουμε τις δυνάμεις σε ένα σώμα;</vt:lpstr>
      <vt:lpstr>Μοντελο-Συνολικά</vt:lpstr>
      <vt:lpstr>Ένα μοντέλο για τα απλά κυκλώματα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ΒΑΣΙΚΕΣ ΕΝΟΙΕΣ ΦΥΣΙΚΩΝ ΕΠΙΣΤΗΜΩΝ</dc:title>
  <dc:creator>ΠΤΔΕ</dc:creator>
  <cp:lastModifiedBy>ΠΤΔΕ</cp:lastModifiedBy>
  <cp:revision>429</cp:revision>
  <cp:lastPrinted>2020-12-11T11:35:15Z</cp:lastPrinted>
  <dcterms:created xsi:type="dcterms:W3CDTF">2020-09-21T06:35:47Z</dcterms:created>
  <dcterms:modified xsi:type="dcterms:W3CDTF">2021-01-15T20:39:27Z</dcterms:modified>
</cp:coreProperties>
</file>