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17/11/2020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17/11/2020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17/11/2020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17/11/2020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17/11/2020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17/11/2020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17/11/2020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17/11/2020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17/11/2020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17/11/2020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17/11/2020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17/11/2020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2400" b="1" dirty="0" smtClean="0">
                <a:latin typeface="Arial" panose="020B0604020202020204" pitchFamily="34" charset="0"/>
                <a:cs typeface="Arial" panose="020B0604020202020204" pitchFamily="34" charset="0"/>
              </a:rPr>
              <a:t/>
            </a:r>
            <a:br>
              <a:rPr lang="el-GR" sz="2400" b="1" dirty="0" smtClean="0">
                <a:latin typeface="Arial" panose="020B0604020202020204" pitchFamily="34" charset="0"/>
                <a:cs typeface="Arial" panose="020B0604020202020204" pitchFamily="34" charset="0"/>
              </a:rPr>
            </a:br>
            <a:r>
              <a:rPr lang="en-US" sz="3200" b="1" dirty="0" smtClean="0">
                <a:latin typeface="Arial" panose="020B0604020202020204" pitchFamily="34" charset="0"/>
                <a:cs typeface="Arial" panose="020B0604020202020204" pitchFamily="34" charset="0"/>
              </a:rPr>
              <a:t>HACCP</a:t>
            </a:r>
            <a:r>
              <a:rPr lang="el-GR" sz="2400" b="1" dirty="0">
                <a:latin typeface="Arial" panose="020B0604020202020204" pitchFamily="34" charset="0"/>
                <a:cs typeface="Arial" panose="020B0604020202020204" pitchFamily="34" charset="0"/>
              </a:rPr>
              <a:t/>
            </a:r>
            <a:br>
              <a:rPr lang="el-GR" sz="2400" b="1" dirty="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(Hazard Analysis Critical Control Point)</a:t>
            </a:r>
            <a:r>
              <a:rPr lang="el-GR" sz="2400" b="1" dirty="0" smtClean="0">
                <a:latin typeface="Arial" panose="020B0604020202020204" pitchFamily="34" charset="0"/>
                <a:cs typeface="Arial" panose="020B0604020202020204" pitchFamily="34" charset="0"/>
              </a:rPr>
              <a:t/>
            </a:r>
            <a:br>
              <a:rPr lang="el-GR" sz="2400" b="1" dirty="0" smtClean="0">
                <a:latin typeface="Arial" panose="020B0604020202020204" pitchFamily="34" charset="0"/>
                <a:cs typeface="Arial" panose="020B0604020202020204" pitchFamily="34" charset="0"/>
              </a:rPr>
            </a:br>
            <a:r>
              <a:rPr lang="el-GR" sz="2400" b="1" dirty="0" smtClean="0">
                <a:latin typeface="Arial" panose="020B0604020202020204" pitchFamily="34" charset="0"/>
                <a:cs typeface="Arial" panose="020B0604020202020204" pitchFamily="34" charset="0"/>
              </a:rPr>
              <a:t>Ανάλυση Επικινδυνότητας και Κρίσιμα Σημεία Ελέγχου</a:t>
            </a: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endParaRPr lang="el-GR" sz="24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Autofit/>
          </a:bodyPr>
          <a:lstStyle/>
          <a:p>
            <a:r>
              <a:rPr lang="el-GR" sz="2000" dirty="0">
                <a:latin typeface="Arial" panose="020B0604020202020204" pitchFamily="34" charset="0"/>
                <a:cs typeface="Arial" panose="020B0604020202020204" pitchFamily="34" charset="0"/>
              </a:rPr>
              <a:t>Το HACCP (</a:t>
            </a:r>
            <a:r>
              <a:rPr lang="el-GR" sz="2000" dirty="0" err="1">
                <a:latin typeface="Arial" panose="020B0604020202020204" pitchFamily="34" charset="0"/>
                <a:cs typeface="Arial" panose="020B0604020202020204" pitchFamily="34" charset="0"/>
              </a:rPr>
              <a:t>Hazard</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Analysis</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Critical</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Control</a:t>
            </a:r>
            <a:r>
              <a:rPr lang="el-GR" sz="2000" dirty="0">
                <a:latin typeface="Arial" panose="020B0604020202020204" pitchFamily="34" charset="0"/>
                <a:cs typeface="Arial" panose="020B0604020202020204" pitchFamily="34" charset="0"/>
              </a:rPr>
              <a:t> </a:t>
            </a:r>
            <a:r>
              <a:rPr lang="el-GR" sz="2000" dirty="0" err="1">
                <a:latin typeface="Arial" panose="020B0604020202020204" pitchFamily="34" charset="0"/>
                <a:cs typeface="Arial" panose="020B0604020202020204" pitchFamily="34" charset="0"/>
              </a:rPr>
              <a:t>Points</a:t>
            </a:r>
            <a:r>
              <a:rPr lang="el-GR" sz="2000" dirty="0">
                <a:latin typeface="Arial" panose="020B0604020202020204" pitchFamily="34" charset="0"/>
                <a:cs typeface="Arial" panose="020B0604020202020204" pitchFamily="34" charset="0"/>
              </a:rPr>
              <a:t>) ή αλλιώς Ανάλυση Κινδύνων και Κρίσιμα Σημεία Ελέγχου, είναι μια μέθοδος που σκοπό έχει την εξασφάλιση της ασφάλειας και υγιεινής των τροφίμων και ποτών που παράγει μια επιχείρηση σε όλα τα στάδια της διαδικασίας παραγωγής και διάθεσης.</a:t>
            </a:r>
          </a:p>
          <a:p>
            <a:endParaRPr lang="el-GR" sz="2000" dirty="0">
              <a:latin typeface="Arial" panose="020B0604020202020204" pitchFamily="34" charset="0"/>
              <a:cs typeface="Arial" panose="020B0604020202020204" pitchFamily="34" charset="0"/>
            </a:endParaRPr>
          </a:p>
          <a:p>
            <a:r>
              <a:rPr lang="el-GR" sz="2000" dirty="0">
                <a:latin typeface="Arial" panose="020B0604020202020204" pitchFamily="34" charset="0"/>
                <a:cs typeface="Arial" panose="020B0604020202020204" pitchFamily="34" charset="0"/>
              </a:rPr>
              <a:t>Ξεκίνησε στις ΗΠΑ την δεκαετία του 1960 από την εταιρία </a:t>
            </a:r>
            <a:r>
              <a:rPr lang="el-GR" sz="2000" dirty="0" err="1">
                <a:latin typeface="Arial" panose="020B0604020202020204" pitchFamily="34" charset="0"/>
                <a:cs typeface="Arial" panose="020B0604020202020204" pitchFamily="34" charset="0"/>
              </a:rPr>
              <a:t>Pillsbury</a:t>
            </a:r>
            <a:r>
              <a:rPr lang="el-GR" sz="2000" dirty="0">
                <a:latin typeface="Arial" panose="020B0604020202020204" pitchFamily="34" charset="0"/>
                <a:cs typeface="Arial" panose="020B0604020202020204" pitchFamily="34" charset="0"/>
              </a:rPr>
              <a:t> για να εξυπηρετήσει τις ανάγκες των διαστημικών αποστολών της NASA και πλέον θεωρείται παγκοσμίως ως η πλέον οικονομικά αποδοτικότερη προσέγγιση που έχει ποτέ εφαρμοσθεί στην ασφάλεια των τροφίμων.</a:t>
            </a:r>
          </a:p>
          <a:p>
            <a:endParaRPr lang="el-GR" sz="2000" dirty="0">
              <a:latin typeface="Arial" panose="020B0604020202020204" pitchFamily="34" charset="0"/>
              <a:cs typeface="Arial" panose="020B0604020202020204" pitchFamily="34" charset="0"/>
            </a:endParaRPr>
          </a:p>
          <a:p>
            <a:r>
              <a:rPr lang="el-GR" sz="2000" dirty="0">
                <a:latin typeface="Arial" panose="020B0604020202020204" pitchFamily="34" charset="0"/>
                <a:cs typeface="Arial" panose="020B0604020202020204" pitchFamily="34" charset="0"/>
              </a:rPr>
              <a:t>Η Ευρωπαϊκή Ένωση με τον Κανονισμό ΕΚ 852/2004 στον οποίο βασίζεται πλέον και η ελληνική νομοθεσία, θέτει την υποχρέωση των υπευθύνων των επιχειρήσεων τροφίμων να τηρούν και να εφαρμόζουν διαδικασίες βάσει των αρχών του HACCP.</a:t>
            </a:r>
          </a:p>
        </p:txBody>
      </p:sp>
    </p:spTree>
    <p:extLst>
      <p:ext uri="{BB962C8B-B14F-4D97-AF65-F5344CB8AC3E}">
        <p14:creationId xmlns:p14="http://schemas.microsoft.com/office/powerpoint/2010/main" val="2915496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200" b="1" dirty="0">
                <a:solidFill>
                  <a:prstClr val="black"/>
                </a:solidFill>
                <a:latin typeface="Arial" panose="020B0604020202020204" pitchFamily="34" charset="0"/>
                <a:cs typeface="Arial" panose="020B0604020202020204" pitchFamily="34" charset="0"/>
              </a:rPr>
              <a:t>Παραδείγματα</a:t>
            </a:r>
            <a:r>
              <a:rPr lang="el-GR" sz="3200" dirty="0">
                <a:solidFill>
                  <a:prstClr val="black"/>
                </a:solidFill>
                <a:latin typeface="Arial" panose="020B0604020202020204" pitchFamily="34" charset="0"/>
                <a:cs typeface="Arial" panose="020B0604020202020204" pitchFamily="34" charset="0"/>
              </a:rPr>
              <a:t/>
            </a:r>
            <a:br>
              <a:rPr lang="el-GR" sz="3200" dirty="0">
                <a:solidFill>
                  <a:prstClr val="black"/>
                </a:solidFill>
                <a:latin typeface="Arial" panose="020B0604020202020204" pitchFamily="34" charset="0"/>
                <a:cs typeface="Arial" panose="020B0604020202020204" pitchFamily="34" charset="0"/>
              </a:rPr>
            </a:br>
            <a:r>
              <a:rPr lang="el-GR" sz="3200" dirty="0">
                <a:solidFill>
                  <a:prstClr val="black"/>
                </a:solidFill>
                <a:latin typeface="Arial" panose="020B0604020202020204" pitchFamily="34" charset="0"/>
                <a:cs typeface="Arial" panose="020B0604020202020204" pitchFamily="34" charset="0"/>
              </a:rPr>
              <a:t> </a:t>
            </a:r>
            <a:r>
              <a:rPr lang="el-GR" sz="2400" dirty="0">
                <a:solidFill>
                  <a:prstClr val="black"/>
                </a:solidFill>
                <a:latin typeface="Arial" panose="020B0604020202020204" pitchFamily="34" charset="0"/>
                <a:cs typeface="Arial" panose="020B0604020202020204" pitchFamily="34" charset="0"/>
              </a:rPr>
              <a:t>οδηγιών ελέγχου της επικινδυνότητας των τροφίμων κατά την παραλαβή τους</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2400" b="1" dirty="0" smtClean="0">
                <a:latin typeface="Arial" panose="020B0604020202020204" pitchFamily="34" charset="0"/>
                <a:cs typeface="Arial" panose="020B0604020202020204" pitchFamily="34" charset="0"/>
              </a:rPr>
              <a:t> Αλιεύματα νωπά και κατεψυγμένα</a:t>
            </a:r>
          </a:p>
          <a:p>
            <a:pPr marL="0" indent="0">
              <a:buNone/>
            </a:pPr>
            <a:endParaRPr lang="el-GR" sz="2400" b="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Ελέγχεται η παρουσία παθογόνων μικροοργανισμών και παρασίτων και βαρέων μετάλλων. </a:t>
            </a:r>
          </a:p>
          <a:p>
            <a:pPr marL="0" indent="0">
              <a:buNone/>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Ελέγχεται η παρουσία ξένων σωμάτων.</a:t>
            </a:r>
          </a:p>
          <a:p>
            <a:pPr marL="0" indent="0">
              <a:buNone/>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Παραλαβή νωπών σε θερμοκρασία 5</a:t>
            </a:r>
            <a:r>
              <a:rPr lang="en-US"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βαθμών κελσίου και κατεψυγμένων στους -15.</a:t>
            </a:r>
          </a:p>
          <a:p>
            <a:pPr marL="457200" indent="-457200">
              <a:buFont typeface="+mj-lt"/>
              <a:buAutoNum type="arabicParenR"/>
            </a:pPr>
            <a:endParaRPr lang="el-GR"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01744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Παραδείγματα</a:t>
            </a:r>
            <a:br>
              <a:rPr lang="el-GR" dirty="0" smtClean="0"/>
            </a:br>
            <a:r>
              <a:rPr lang="el-GR" sz="2700" b="1" dirty="0" smtClean="0">
                <a:latin typeface="Arial" panose="020B0604020202020204" pitchFamily="34" charset="0"/>
                <a:cs typeface="Arial" panose="020B0604020202020204" pitchFamily="34" charset="0"/>
              </a:rPr>
              <a:t>προστατευτικών μέτρων κατά την παραλαβή των τροφίμων</a:t>
            </a:r>
            <a:endParaRPr lang="el-GR" sz="27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sz="2400" b="1" dirty="0" smtClean="0">
                <a:latin typeface="Arial" panose="020B0604020202020204" pitchFamily="34" charset="0"/>
                <a:cs typeface="Arial" panose="020B0604020202020204" pitchFamily="34" charset="0"/>
              </a:rPr>
              <a:t>Πουλερικά</a:t>
            </a:r>
          </a:p>
          <a:p>
            <a:pPr marL="0" indent="0">
              <a:buNone/>
            </a:pPr>
            <a:endParaRPr lang="el-GR" sz="2400" b="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Να είναι πλήρως σχηματισμένα και με καθαρή εμφάνιση</a:t>
            </a:r>
          </a:p>
          <a:p>
            <a:pPr marL="0" indent="0">
              <a:buNone/>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Το δέρμα να είναι συνεχές και καλά κολλημένο στην σάρκα, να μην είναι ιδιαίτερα στεγνό, κολλώδες ή γλιστερό.</a:t>
            </a:r>
          </a:p>
          <a:p>
            <a:pPr marL="0" indent="0">
              <a:buNone/>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Το δέρμα δεν πρέπει να παρουσιάζει αιματώματα, ασυνήθιστα κοψίματα ή αμυχές.</a:t>
            </a:r>
          </a:p>
          <a:p>
            <a:pPr marL="0" indent="0">
              <a:buNone/>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Η μυρωδιά δεν πρέπει να είναι όξινη. </a:t>
            </a:r>
          </a:p>
          <a:p>
            <a:pPr marL="0" indent="0">
              <a:buNone/>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Να μην υπάρχουν σπασμένα κόκαλα. </a:t>
            </a:r>
          </a:p>
          <a:p>
            <a:pPr marL="0" indent="0">
              <a:buNone/>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Τα πόδια να είναι προσκολλημένα στο σώμα.</a:t>
            </a:r>
          </a:p>
          <a:p>
            <a:pPr marL="0" indent="0">
              <a:buNone/>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Η κοιλιά να είναι ελαφρά τεντωμένη και όχι γλοιώδης, μαλακή ή υποπράσινη. </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60053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4000" dirty="0">
                <a:solidFill>
                  <a:prstClr val="black"/>
                </a:solidFill>
              </a:rPr>
              <a:t>Παραδείγματα</a:t>
            </a:r>
            <a:br>
              <a:rPr lang="el-GR" sz="4000" dirty="0">
                <a:solidFill>
                  <a:prstClr val="black"/>
                </a:solidFill>
              </a:rPr>
            </a:br>
            <a:r>
              <a:rPr lang="el-GR" sz="2400" b="1" dirty="0">
                <a:solidFill>
                  <a:prstClr val="black"/>
                </a:solidFill>
                <a:latin typeface="Arial" panose="020B0604020202020204" pitchFamily="34" charset="0"/>
                <a:cs typeface="Arial" panose="020B0604020202020204" pitchFamily="34" charset="0"/>
              </a:rPr>
              <a:t>προστατευτικών μέτρων κατά την παραλαβή των τροφίμων</a:t>
            </a: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b="1" dirty="0" smtClean="0">
                <a:latin typeface="Arial" panose="020B0604020202020204" pitchFamily="34" charset="0"/>
                <a:cs typeface="Arial" panose="020B0604020202020204" pitchFamily="34" charset="0"/>
              </a:rPr>
              <a:t>Αυγά</a:t>
            </a:r>
          </a:p>
          <a:p>
            <a:pPr marL="0" indent="0">
              <a:buNone/>
            </a:pPr>
            <a:endParaRPr lang="el-GR" b="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Να έχουν κέλυφος καθαρό χωρίς αίμα, κουτσουλιές, ή ξένα σώματα να μην είναι δύσμορφο, παραμορφωμένο ή ραγισμένο.</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Το ασπράδι του αυγού να έχει παχύρευστη υφή, να μην είναι αραιό ή νερουλό και να είναι καθαρό.</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Ο κρόκος να είναι σφαιρικός, </a:t>
            </a:r>
            <a:r>
              <a:rPr lang="el-GR" sz="2400" dirty="0">
                <a:latin typeface="Arial" panose="020B0604020202020204" pitchFamily="34" charset="0"/>
                <a:cs typeface="Arial" panose="020B0604020202020204" pitchFamily="34" charset="0"/>
              </a:rPr>
              <a:t>έ</a:t>
            </a:r>
            <a:r>
              <a:rPr lang="el-GR" sz="2400" dirty="0" smtClean="0">
                <a:latin typeface="Arial" panose="020B0604020202020204" pitchFamily="34" charset="0"/>
                <a:cs typeface="Arial" panose="020B0604020202020204" pitchFamily="34" charset="0"/>
              </a:rPr>
              <a:t>ντονου κίτρινου χρώματος και να μη σπάει εύκολα κατά το σπάσιμο του αυγού.</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Δεν πρέπει να υπάρχει στο εσωτερικό του άλλου κυτταρικού σπέρματος.</a:t>
            </a: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12917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εφαρμογή του HACCP</a:t>
            </a:r>
            <a:br>
              <a:rPr lang="el-GR" dirty="0"/>
            </a:br>
            <a:r>
              <a:rPr lang="el-GR" dirty="0"/>
              <a:t>στο εστιατόριο</a:t>
            </a:r>
          </a:p>
        </p:txBody>
      </p:sp>
      <p:sp>
        <p:nvSpPr>
          <p:cNvPr id="3" name="Θέση περιεχομένου 2"/>
          <p:cNvSpPr>
            <a:spLocks noGrp="1"/>
          </p:cNvSpPr>
          <p:nvPr>
            <p:ph idx="1"/>
          </p:nvPr>
        </p:nvSpPr>
        <p:spPr/>
        <p:txBody>
          <a:bodyPr>
            <a:normAutofit fontScale="77500" lnSpcReduction="20000"/>
          </a:bodyPr>
          <a:lstStyle/>
          <a:p>
            <a:pPr marL="0" indent="0" algn="just">
              <a:buNone/>
            </a:pPr>
            <a:r>
              <a:rPr lang="el-GR" sz="3100" b="1" dirty="0">
                <a:latin typeface="Arial" panose="020B0604020202020204" pitchFamily="34" charset="0"/>
                <a:cs typeface="Arial" panose="020B0604020202020204" pitchFamily="34" charset="0"/>
              </a:rPr>
              <a:t>Αποτελεί εγγύηση για τον κάθε πελάτη και ανταγωνιστικό πλεονέκτημα αφού θα ζητείται από τους καταναλωτές ως απαραίτητη προϋπόθεση σε συνδυασμό με την προσφορά υπηρεσιών ποιότητας και έχει ως αποτέλεσμα:</a:t>
            </a:r>
          </a:p>
          <a:p>
            <a:endParaRPr lang="el-GR" dirty="0"/>
          </a:p>
          <a:p>
            <a:r>
              <a:rPr lang="el-GR" dirty="0"/>
              <a:t>Ευχαριστημένους και υγιείς πελάτες και εργαζόμενους.</a:t>
            </a:r>
          </a:p>
          <a:p>
            <a:r>
              <a:rPr lang="el-GR" dirty="0"/>
              <a:t>Καλή φήμη</a:t>
            </a:r>
          </a:p>
          <a:p>
            <a:r>
              <a:rPr lang="el-GR" dirty="0"/>
              <a:t>Αύξηση πελατείας</a:t>
            </a:r>
          </a:p>
          <a:p>
            <a:r>
              <a:rPr lang="el-GR" dirty="0"/>
              <a:t>Αύξηση κέρδους της </a:t>
            </a:r>
            <a:r>
              <a:rPr lang="el-GR" dirty="0" smtClean="0"/>
              <a:t>επιχείρησης</a:t>
            </a:r>
            <a:endParaRPr lang="el-GR" dirty="0"/>
          </a:p>
          <a:p>
            <a:r>
              <a:rPr lang="el-GR" dirty="0"/>
              <a:t>Συμφωνία με τη νομοθεσία</a:t>
            </a:r>
          </a:p>
          <a:p>
            <a:pPr marL="0" indent="0">
              <a:buNone/>
            </a:pPr>
            <a:r>
              <a:rPr lang="el-GR" dirty="0"/>
              <a:t> </a:t>
            </a:r>
          </a:p>
          <a:p>
            <a:endParaRPr lang="el-GR" dirty="0"/>
          </a:p>
        </p:txBody>
      </p:sp>
    </p:spTree>
    <p:extLst>
      <p:ext uri="{BB962C8B-B14F-4D97-AF65-F5344CB8AC3E}">
        <p14:creationId xmlns:p14="http://schemas.microsoft.com/office/powerpoint/2010/main" val="15786281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b="1" dirty="0" smtClean="0">
                <a:latin typeface="Arial" panose="020B0604020202020204" pitchFamily="34" charset="0"/>
                <a:cs typeface="Arial" panose="020B0604020202020204" pitchFamily="34" charset="0"/>
              </a:rPr>
              <a:t>Η υγιεινή των χώρων και του εξοπλισμού</a:t>
            </a:r>
            <a:br>
              <a:rPr lang="el-GR" sz="3200" b="1" dirty="0" smtClean="0">
                <a:latin typeface="Arial" panose="020B0604020202020204" pitchFamily="34" charset="0"/>
                <a:cs typeface="Arial" panose="020B0604020202020204" pitchFamily="34" charset="0"/>
              </a:rPr>
            </a:br>
            <a:r>
              <a:rPr lang="el-GR" sz="3200" b="1" dirty="0" smtClean="0">
                <a:latin typeface="Arial" panose="020B0604020202020204" pitchFamily="34" charset="0"/>
                <a:cs typeface="Arial" panose="020B0604020202020204" pitchFamily="34" charset="0"/>
              </a:rPr>
              <a:t>(σύμφωνα με την νομοθεσία)</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92500"/>
          </a:bodyPr>
          <a:lstStyle/>
          <a:p>
            <a:pPr marL="0" indent="0">
              <a:buNone/>
            </a:pPr>
            <a:r>
              <a:rPr lang="el-GR" sz="2400" b="1" dirty="0" smtClean="0">
                <a:latin typeface="Arial" panose="020B0604020202020204" pitchFamily="34" charset="0"/>
                <a:cs typeface="Arial" panose="020B0604020202020204" pitchFamily="34" charset="0"/>
              </a:rPr>
              <a:t>Κουζίνα</a:t>
            </a:r>
            <a:r>
              <a:rPr lang="el-GR" sz="2400" dirty="0" smtClean="0">
                <a:latin typeface="Arial" panose="020B0604020202020204" pitchFamily="34" charset="0"/>
                <a:cs typeface="Arial" panose="020B0604020202020204" pitchFamily="34" charset="0"/>
              </a:rPr>
              <a:t> (χώρος παραγωγής)</a:t>
            </a:r>
          </a:p>
          <a:p>
            <a:pPr marL="457200" indent="-457200">
              <a:buFont typeface="+mj-lt"/>
              <a:buAutoNum type="arabicPeriod"/>
            </a:pPr>
            <a:r>
              <a:rPr lang="el-GR" sz="2400" dirty="0">
                <a:latin typeface="Arial" panose="020B0604020202020204" pitchFamily="34" charset="0"/>
                <a:cs typeface="Arial" panose="020B0604020202020204" pitchFamily="34" charset="0"/>
              </a:rPr>
              <a:t> ν</a:t>
            </a:r>
            <a:r>
              <a:rPr lang="el-GR" sz="2400" dirty="0" smtClean="0">
                <a:latin typeface="Arial" panose="020B0604020202020204" pitchFamily="34" charset="0"/>
                <a:cs typeface="Arial" panose="020B0604020202020204" pitchFamily="34" charset="0"/>
              </a:rPr>
              <a:t>α επιτρέπει την εφαρμογή ορθής υγιεινής πρακτικής ιδίως στην πρόληψη της επιμόλυνσης μεταξύ χειρισμών και από τα τρόφιμα κατά την προετοιμασία, επεξεργασία (ζεστή, κρύα κουζίνα), αποθήκευσης &amp; διάθεσης τροφίμων.</a:t>
            </a:r>
          </a:p>
          <a:p>
            <a:pPr marL="457200" indent="-457200">
              <a:buFont typeface="+mj-lt"/>
              <a:buAutoNum type="arabicPeriod"/>
            </a:pPr>
            <a:r>
              <a:rPr lang="el-GR" sz="2400" dirty="0" smtClean="0">
                <a:latin typeface="Arial" panose="020B0604020202020204" pitchFamily="34" charset="0"/>
                <a:cs typeface="Arial" panose="020B0604020202020204" pitchFamily="34" charset="0"/>
              </a:rPr>
              <a:t>Να επιτρέπει τον κατάλληλο καθαρισμό ή και την απολύμανση.</a:t>
            </a:r>
          </a:p>
          <a:p>
            <a:pPr marL="457200" indent="-457200">
              <a:buFont typeface="+mj-lt"/>
              <a:buAutoNum type="arabicPeriod"/>
            </a:pPr>
            <a:r>
              <a:rPr lang="el-GR" sz="2400" dirty="0" smtClean="0">
                <a:latin typeface="Arial" panose="020B0604020202020204" pitchFamily="34" charset="0"/>
                <a:cs typeface="Arial" panose="020B0604020202020204" pitchFamily="34" charset="0"/>
              </a:rPr>
              <a:t>Να μην επιτρέπει στις επιφάνειες συσσώρευση ρύπων, την επαφή με τοξικά υλικά και την πτώση σωματιδίων μέσα στα τρόφιμα. </a:t>
            </a:r>
          </a:p>
          <a:p>
            <a:pPr marL="457200" indent="-457200">
              <a:buFont typeface="+mj-lt"/>
              <a:buAutoNum type="arabicPeriod"/>
            </a:pPr>
            <a:r>
              <a:rPr lang="el-GR" sz="2400" dirty="0" smtClean="0">
                <a:latin typeface="Arial" panose="020B0604020202020204" pitchFamily="34" charset="0"/>
                <a:cs typeface="Arial" panose="020B0604020202020204" pitchFamily="34" charset="0"/>
              </a:rPr>
              <a:t>Να προστατεύει τις επιφάνειες από το σχηματισμό υγρασίας ή ανεπιθύμητης μούχλας. </a:t>
            </a:r>
          </a:p>
          <a:p>
            <a:pPr marL="457200" indent="-457200">
              <a:buFont typeface="+mj-lt"/>
              <a:buAutoNum type="arabicPeriod"/>
            </a:pPr>
            <a:endParaRPr lang="el-GR" sz="2400" dirty="0" smtClean="0">
              <a:latin typeface="Arial" panose="020B0604020202020204" pitchFamily="34" charset="0"/>
              <a:cs typeface="Arial" panose="020B0604020202020204" pitchFamily="34" charset="0"/>
            </a:endParaRPr>
          </a:p>
          <a:p>
            <a:pPr marL="0" indent="0">
              <a:buNone/>
            </a:pPr>
            <a:endParaRPr lang="el-GR" sz="2400" dirty="0">
              <a:latin typeface="Arial" panose="020B0604020202020204" pitchFamily="34" charset="0"/>
              <a:cs typeface="Arial" panose="020B0604020202020204" pitchFamily="34" charset="0"/>
            </a:endParaRPr>
          </a:p>
          <a:p>
            <a:pPr marL="0" indent="0">
              <a:buNone/>
            </a:pPr>
            <a:endParaRPr lang="el-GR" sz="2400" dirty="0" smtClean="0">
              <a:latin typeface="Arial" panose="020B0604020202020204" pitchFamily="34" charset="0"/>
              <a:cs typeface="Arial" panose="020B0604020202020204" pitchFamily="34" charset="0"/>
            </a:endParaRPr>
          </a:p>
          <a:p>
            <a:pPr marL="0" indent="0">
              <a:buNone/>
            </a:pP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58918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Η υγιεινή των χώρων και του εξοπλισμού</a:t>
            </a:r>
            <a:br>
              <a:rPr lang="el-GR" sz="3200" b="1" dirty="0">
                <a:solidFill>
                  <a:prstClr val="black"/>
                </a:solidFill>
                <a:latin typeface="Arial" panose="020B0604020202020204" pitchFamily="34" charset="0"/>
                <a:cs typeface="Arial" panose="020B0604020202020204" pitchFamily="34" charset="0"/>
              </a:rPr>
            </a:br>
            <a:r>
              <a:rPr lang="el-GR" sz="3200" b="1" dirty="0">
                <a:solidFill>
                  <a:prstClr val="black"/>
                </a:solidFill>
                <a:latin typeface="Arial" panose="020B0604020202020204" pitchFamily="34" charset="0"/>
                <a:cs typeface="Arial" panose="020B0604020202020204" pitchFamily="34" charset="0"/>
              </a:rPr>
              <a:t>(σύμφωνα με την νομοθεσία)</a:t>
            </a:r>
            <a:endParaRPr lang="el-GR" dirty="0"/>
          </a:p>
        </p:txBody>
      </p:sp>
      <p:sp>
        <p:nvSpPr>
          <p:cNvPr id="3" name="Θέση περιεχομένου 2"/>
          <p:cNvSpPr>
            <a:spLocks noGrp="1"/>
          </p:cNvSpPr>
          <p:nvPr>
            <p:ph idx="1"/>
          </p:nvPr>
        </p:nvSpPr>
        <p:spPr/>
        <p:txBody>
          <a:bodyPr>
            <a:normAutofit fontScale="70000" lnSpcReduction="20000"/>
          </a:bodyPr>
          <a:lstStyle/>
          <a:p>
            <a:pPr marL="0" indent="0">
              <a:buNone/>
            </a:pPr>
            <a:r>
              <a:rPr lang="el-GR" sz="2800" b="1" dirty="0" smtClean="0">
                <a:latin typeface="Arial" panose="020B0604020202020204" pitchFamily="34" charset="0"/>
                <a:cs typeface="Arial" panose="020B0604020202020204" pitchFamily="34" charset="0"/>
              </a:rPr>
              <a:t>Έπιπλα</a:t>
            </a:r>
          </a:p>
          <a:p>
            <a:pPr marL="0" indent="0">
              <a:buNone/>
            </a:pPr>
            <a:endParaRPr lang="el-GR" sz="2800" b="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Να είναι  καλής κατασκευής με λείες ελαιοχρωματισμένες ή στιλβωμένες επιφάνειες καλά διατηρημένες &amp; καθαρές. </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Οι επιφάνειες που πραγματοποιείται, ο τεμαχισμός, η επεξεργασία κρεάτων κτλ. , θα πρέπει να είναι καλυμμένες με πλάκα μαρμάρινη ή ανοξείδωτο χάλυβα ή ξύλο όπου επιβλέπεται χωρίς να παρουσιάζει ρωγμές ή φθορές. </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Τα ξύλα κοπής κρέατος (κούτσουρα) θα πρέπει να διατηρούνται σε καλή κατάσταση χωρίς ρωγμές ή φθορές και να καλύπτονται με καθαρό κάλυμμα από αδιαπότιστο πλαστικό υλικό σύμφωνα με τις προδιαγραφές του ΕΦΕΤ</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Στο τέλος της εργασίας η οριζόντια επιφάνεια αφού ξυθεί καλά ώστε να αφαιρεθεί κάθε στρώμα λίπους , σάρκας ή αίματος,  που σχηματίστηκε κατά τον τεμαχισμό θα πρέπει να πλένεται με άφθονο νερό ή ποτάσα.</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Οι προσθήκες και τα ερμάρια που χρησιμοποιούνται για την έκθεση ή φύλαξη θα κλείνουν ερμητικά ώστε να εμποδίζεται η είσοδος ποντικιών, εντόμων και σκόνης.  </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Η θήκη ψωμιού είναι μεταλλική ή πλαστική ή ξύλινη επενδυμένη εσωτερικά ανοξείδωτη λαμαρίνα και θα πρέπει να κλείνει ερμητικά.  </a:t>
            </a: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6761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Η υγιεινή των χώρων και του εξοπλισμού</a:t>
            </a:r>
            <a:br>
              <a:rPr lang="el-GR" sz="3200" b="1" dirty="0">
                <a:solidFill>
                  <a:prstClr val="black"/>
                </a:solidFill>
                <a:latin typeface="Arial" panose="020B0604020202020204" pitchFamily="34" charset="0"/>
                <a:cs typeface="Arial" panose="020B0604020202020204" pitchFamily="34" charset="0"/>
              </a:rPr>
            </a:br>
            <a:r>
              <a:rPr lang="el-GR" sz="3200" b="1" dirty="0">
                <a:solidFill>
                  <a:prstClr val="black"/>
                </a:solidFill>
                <a:latin typeface="Arial" panose="020B0604020202020204" pitchFamily="34" charset="0"/>
                <a:cs typeface="Arial" panose="020B0604020202020204" pitchFamily="34" charset="0"/>
              </a:rPr>
              <a:t>(σύμφωνα με την νομοθεσία)</a:t>
            </a:r>
            <a:endParaRPr lang="el-GR" dirty="0"/>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sz="2800" b="1" dirty="0" smtClean="0">
                <a:latin typeface="Arial" panose="020B0604020202020204" pitchFamily="34" charset="0"/>
                <a:cs typeface="Arial" panose="020B0604020202020204" pitchFamily="34" charset="0"/>
              </a:rPr>
              <a:t>Ψυγεία</a:t>
            </a:r>
            <a:r>
              <a:rPr lang="el-GR" sz="2800" dirty="0" smtClean="0"/>
              <a:t> </a:t>
            </a:r>
            <a:endParaRPr lang="el-GR" sz="2800" dirty="0"/>
          </a:p>
          <a:p>
            <a:pPr algn="just">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Τα τρόφιμα που αλλοιώνονται εύκολα, πρέπει να διατηρούνται σε ηλεκτρικά ή άλλα κατάλληλα ψυγεία με επαρκή χωρητικότητα υπό σταθερή ψύξη (τουλάχιστον στους +5 βαθμούς κελσίου) ανάλογα με το είδος του τροφίμου και τον επιθυμητό χρόνο συντήρησης.</a:t>
            </a:r>
          </a:p>
          <a:p>
            <a:pPr algn="just">
              <a:buFont typeface="Wingdings" panose="05000000000000000000" pitchFamily="2" charset="2"/>
              <a:buChar char="Ø"/>
            </a:pPr>
            <a:endParaRPr lang="el-GR" sz="2400" dirty="0" smtClean="0">
              <a:latin typeface="Arial" panose="020B0604020202020204" pitchFamily="34" charset="0"/>
              <a:cs typeface="Arial" panose="020B0604020202020204" pitchFamily="34" charset="0"/>
            </a:endParaRPr>
          </a:p>
          <a:p>
            <a:pPr marL="0" indent="0" algn="just">
              <a:buNone/>
            </a:pPr>
            <a:r>
              <a:rPr lang="el-GR" sz="2800" b="1" dirty="0" err="1" smtClean="0">
                <a:latin typeface="Arial" panose="020B0604020202020204" pitchFamily="34" charset="0"/>
                <a:cs typeface="Arial" panose="020B0604020202020204" pitchFamily="34" charset="0"/>
              </a:rPr>
              <a:t>Θερμοθάλαμοι</a:t>
            </a:r>
            <a:endParaRPr lang="el-GR" sz="2800" b="1"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Τα είδη που προσφέρονται ζεστά διατηρούνται σε </a:t>
            </a:r>
            <a:r>
              <a:rPr lang="el-GR" sz="2400" dirty="0" err="1" smtClean="0">
                <a:latin typeface="Arial" panose="020B0604020202020204" pitchFamily="34" charset="0"/>
                <a:cs typeface="Arial" panose="020B0604020202020204" pitchFamily="34" charset="0"/>
              </a:rPr>
              <a:t>θερμοθαλάμους</a:t>
            </a:r>
            <a:r>
              <a:rPr lang="el-GR" sz="2400" dirty="0" smtClean="0">
                <a:latin typeface="Arial" panose="020B0604020202020204" pitchFamily="34" charset="0"/>
                <a:cs typeface="Arial" panose="020B0604020202020204" pitchFamily="34" charset="0"/>
              </a:rPr>
              <a:t> ή σε συσκευές </a:t>
            </a:r>
            <a:r>
              <a:rPr lang="el-GR" sz="2400" dirty="0" err="1" smtClean="0">
                <a:latin typeface="Arial" panose="020B0604020202020204" pitchFamily="34" charset="0"/>
                <a:cs typeface="Arial" panose="020B0604020202020204" pitchFamily="34" charset="0"/>
              </a:rPr>
              <a:t>μπεν</a:t>
            </a:r>
            <a:r>
              <a:rPr lang="el-GR" sz="2400" dirty="0" smtClean="0">
                <a:latin typeface="Arial" panose="020B0604020202020204" pitchFamily="34" charset="0"/>
                <a:cs typeface="Arial" panose="020B0604020202020204" pitchFamily="34" charset="0"/>
              </a:rPr>
              <a:t>-</a:t>
            </a:r>
            <a:r>
              <a:rPr lang="el-GR" sz="2400" dirty="0" err="1" smtClean="0">
                <a:latin typeface="Arial" panose="020B0604020202020204" pitchFamily="34" charset="0"/>
                <a:cs typeface="Arial" panose="020B0604020202020204" pitchFamily="34" charset="0"/>
              </a:rPr>
              <a:t>μαρί</a:t>
            </a:r>
            <a:r>
              <a:rPr lang="el-GR" sz="2400" dirty="0" smtClean="0">
                <a:latin typeface="Arial" panose="020B0604020202020204" pitchFamily="34" charset="0"/>
                <a:cs typeface="Arial" panose="020B0604020202020204" pitchFamily="34" charset="0"/>
              </a:rPr>
              <a:t> με θερμοκρασία των +60 βαθμών κελσίου.</a:t>
            </a:r>
          </a:p>
          <a:p>
            <a:pPr algn="just">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Κλείνουν ερμητικά και παραμένουν καθαροί</a:t>
            </a:r>
            <a:r>
              <a:rPr lang="en-US" sz="2400" dirty="0" smtClean="0">
                <a:latin typeface="Arial" panose="020B0604020202020204" pitchFamily="34" charset="0"/>
                <a:cs typeface="Arial" panose="020B0604020202020204" pitchFamily="34" charset="0"/>
              </a:rPr>
              <a:t>.</a:t>
            </a:r>
          </a:p>
          <a:p>
            <a:pPr algn="just">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Στους θαλάμους και στα </a:t>
            </a:r>
            <a:r>
              <a:rPr lang="el-GR" sz="2400" dirty="0" err="1" smtClean="0">
                <a:latin typeface="Arial" panose="020B0604020202020204" pitchFamily="34" charset="0"/>
                <a:cs typeface="Arial" panose="020B0604020202020204" pitchFamily="34" charset="0"/>
              </a:rPr>
              <a:t>μπεν</a:t>
            </a:r>
            <a:r>
              <a:rPr lang="el-GR" sz="2400" dirty="0" smtClean="0">
                <a:latin typeface="Arial" panose="020B0604020202020204" pitchFamily="34" charset="0"/>
                <a:cs typeface="Arial" panose="020B0604020202020204" pitchFamily="34" charset="0"/>
              </a:rPr>
              <a:t> – </a:t>
            </a:r>
            <a:r>
              <a:rPr lang="el-GR" sz="2400" dirty="0" err="1" smtClean="0">
                <a:latin typeface="Arial" panose="020B0604020202020204" pitchFamily="34" charset="0"/>
                <a:cs typeface="Arial" panose="020B0604020202020204" pitchFamily="34" charset="0"/>
              </a:rPr>
              <a:t>μαρί</a:t>
            </a:r>
            <a:r>
              <a:rPr lang="el-GR" sz="2400" dirty="0" smtClean="0">
                <a:latin typeface="Arial" panose="020B0604020202020204" pitchFamily="34" charset="0"/>
                <a:cs typeface="Arial" panose="020B0604020202020204" pitchFamily="34" charset="0"/>
              </a:rPr>
              <a:t> υπάρχουν μόνιμα θερμόμετρα για την ακριβή μέτρηση της θερμοκρασίας.</a:t>
            </a:r>
          </a:p>
          <a:p>
            <a:pPr algn="just">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Τα αδιάθετα φαγητά πριν μπουν στο ψυγείο θα πρέπει να αποκτήσουν τη θερμοκρασία του </a:t>
            </a:r>
            <a:r>
              <a:rPr lang="el-GR" sz="2400" dirty="0" err="1" smtClean="0">
                <a:latin typeface="Arial" panose="020B0604020202020204" pitchFamily="34" charset="0"/>
                <a:cs typeface="Arial" panose="020B0604020202020204" pitchFamily="34" charset="0"/>
              </a:rPr>
              <a:t>περιβάλοντος</a:t>
            </a:r>
            <a:r>
              <a:rPr lang="el-GR" sz="2400" dirty="0" smtClean="0">
                <a:latin typeface="Arial" panose="020B0604020202020204" pitchFamily="34" charset="0"/>
                <a:cs typeface="Arial" panose="020B0604020202020204" pitchFamily="34" charset="0"/>
              </a:rPr>
              <a:t>.</a:t>
            </a: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7868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Η υγιεινή των χώρων και του εξοπλισμού</a:t>
            </a:r>
            <a:br>
              <a:rPr lang="el-GR" sz="3200" b="1" dirty="0">
                <a:solidFill>
                  <a:prstClr val="black"/>
                </a:solidFill>
                <a:latin typeface="Arial" panose="020B0604020202020204" pitchFamily="34" charset="0"/>
                <a:cs typeface="Arial" panose="020B0604020202020204" pitchFamily="34" charset="0"/>
              </a:rPr>
            </a:br>
            <a:r>
              <a:rPr lang="el-GR" sz="3200" b="1" dirty="0">
                <a:solidFill>
                  <a:prstClr val="black"/>
                </a:solidFill>
                <a:latin typeface="Arial" panose="020B0604020202020204" pitchFamily="34" charset="0"/>
                <a:cs typeface="Arial" panose="020B0604020202020204" pitchFamily="34" charset="0"/>
              </a:rPr>
              <a:t>(σύμφωνα με την νομοθεσία)</a:t>
            </a:r>
            <a:endParaRPr lang="el-GR" dirty="0"/>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sz="2800" b="1" dirty="0" smtClean="0">
                <a:latin typeface="Arial" panose="020B0604020202020204" pitchFamily="34" charset="0"/>
                <a:cs typeface="Arial" panose="020B0604020202020204" pitchFamily="34" charset="0"/>
              </a:rPr>
              <a:t>Χώρος πλύσεως σκευών</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Ευρύτερος χώρος της κουζίνας με χώρισμα τοίχου ή άλλη κατασκευή ανθεκτική στην υγρασία, η οποία αν δε φτάνει στην οροφή, έχει τουλάχιστον 2 </a:t>
            </a:r>
            <a:r>
              <a:rPr lang="en-US" sz="2400" dirty="0" smtClean="0">
                <a:latin typeface="Arial" panose="020B0604020202020204" pitchFamily="34" charset="0"/>
                <a:cs typeface="Arial" panose="020B0604020202020204" pitchFamily="34" charset="0"/>
              </a:rPr>
              <a:t>m </a:t>
            </a:r>
            <a:r>
              <a:rPr lang="el-GR" sz="2400" dirty="0" smtClean="0">
                <a:latin typeface="Arial" panose="020B0604020202020204" pitchFamily="34" charset="0"/>
                <a:cs typeface="Arial" panose="020B0604020202020204" pitchFamily="34" charset="0"/>
              </a:rPr>
              <a:t>ύψος, εκτός αν οι διατάξεις προβλέπουν κάτι διαφορετικό.</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Το δάπεδο καλύπτεται από συνεχές και αδιαπότιστο υλικό με κλίση στο φρεάτιο για καθαρισμό, ενώ οι  επιφάνειες των τοίχων, μέχρι του ύψους 1,80</a:t>
            </a:r>
            <a:r>
              <a:rPr lang="en-US" sz="2400" dirty="0" smtClean="0">
                <a:latin typeface="Arial" panose="020B0604020202020204" pitchFamily="34" charset="0"/>
                <a:cs typeface="Arial" panose="020B0604020202020204" pitchFamily="34" charset="0"/>
              </a:rPr>
              <a:t>m</a:t>
            </a:r>
            <a:r>
              <a:rPr lang="el-GR" sz="2400" dirty="0" smtClean="0">
                <a:latin typeface="Arial" panose="020B0604020202020204" pitchFamily="34" charset="0"/>
                <a:cs typeface="Arial" panose="020B0604020202020204" pitchFamily="34" charset="0"/>
              </a:rPr>
              <a:t> είναι επενδυμένες με πλακίδια ή ελαιοχρωματισμένες αφού έχουν προηγουμένως </a:t>
            </a:r>
            <a:r>
              <a:rPr lang="el-GR" sz="2400" dirty="0" err="1" smtClean="0">
                <a:latin typeface="Arial" panose="020B0604020202020204" pitchFamily="34" charset="0"/>
                <a:cs typeface="Arial" panose="020B0604020202020204" pitchFamily="34" charset="0"/>
              </a:rPr>
              <a:t>σπατουλαριστεί</a:t>
            </a:r>
            <a:r>
              <a:rPr lang="el-GR" sz="2400" dirty="0" smtClean="0">
                <a:latin typeface="Arial" panose="020B0604020202020204" pitchFamily="34" charset="0"/>
                <a:cs typeface="Arial" panose="020B0604020202020204" pitchFamily="34" charset="0"/>
              </a:rPr>
              <a:t>.</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Αν το κατάστημα έχει πάνω από 200 καθίσματα, τότε απαραίτητα θα διαθέτει ηλεκτρικό πλυντήριο  και εφεδρικό διπλό σύστημα πλύσεως. </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Τα σκεύη αφού πλυθούν, τοποθετούνται σε ειδικό κλίβανο για στέγνωμα ή αν δεν υπάρχει σε ειδική σχάρα για στράγγιση και αφού σκουπιστούν με πετσέτες τοποθετούνται στις κατάλληλες προθήκες.</a:t>
            </a:r>
          </a:p>
          <a:p>
            <a:pPr>
              <a:buFont typeface="Wingdings" panose="05000000000000000000" pitchFamily="2" charset="2"/>
              <a:buChar char="Ø"/>
            </a:pPr>
            <a:endParaRPr lang="el-GR" sz="2400" dirty="0" smtClean="0">
              <a:latin typeface="Arial" panose="020B0604020202020204" pitchFamily="34" charset="0"/>
              <a:cs typeface="Arial" panose="020B0604020202020204" pitchFamily="34" charset="0"/>
            </a:endParaRPr>
          </a:p>
          <a:p>
            <a:pPr marL="0" indent="0">
              <a:buNone/>
            </a:pPr>
            <a:endParaRPr lang="el-GR" sz="2400" dirty="0">
              <a:latin typeface="Arial" panose="020B0604020202020204" pitchFamily="34" charset="0"/>
              <a:cs typeface="Arial" panose="020B0604020202020204" pitchFamily="34" charset="0"/>
            </a:endParaRPr>
          </a:p>
          <a:p>
            <a:pPr marL="0" indent="0">
              <a:buNone/>
            </a:pP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1339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Η υγιεινή των χώρων και του εξοπλισμού</a:t>
            </a:r>
            <a:br>
              <a:rPr lang="el-GR" sz="3200" b="1" dirty="0">
                <a:solidFill>
                  <a:prstClr val="black"/>
                </a:solidFill>
                <a:latin typeface="Arial" panose="020B0604020202020204" pitchFamily="34" charset="0"/>
                <a:cs typeface="Arial" panose="020B0604020202020204" pitchFamily="34" charset="0"/>
              </a:rPr>
            </a:br>
            <a:r>
              <a:rPr lang="el-GR" sz="3200" b="1" dirty="0">
                <a:solidFill>
                  <a:prstClr val="black"/>
                </a:solidFill>
                <a:latin typeface="Arial" panose="020B0604020202020204" pitchFamily="34" charset="0"/>
                <a:cs typeface="Arial" panose="020B0604020202020204" pitchFamily="34" charset="0"/>
              </a:rPr>
              <a:t>(σύμφωνα με την νομοθεσία)</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2400" b="1" dirty="0" smtClean="0">
                <a:latin typeface="Arial" panose="020B0604020202020204" pitchFamily="34" charset="0"/>
                <a:cs typeface="Arial" panose="020B0604020202020204" pitchFamily="34" charset="0"/>
              </a:rPr>
              <a:t>Χώρος πλύσεως τροφίμων</a:t>
            </a:r>
          </a:p>
          <a:p>
            <a:pPr marL="0" indent="0">
              <a:buNone/>
            </a:pPr>
            <a:endParaRPr lang="el-GR" sz="28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Στους χώρους παρασκευής των τροφίμων τοποθετούνται σε σημεία κατάλληλα νεροχύτες που χρησιμοποιούνται για το πλύσιμο των τροφίμων. </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Στην περίπτωση που η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 διαχειρίζεται ωμά κρέατα, πουλερικά και ιχθυώδη, πρέπει για το πλύσιμο τους να χρησιμοποιείται διαφορετικός νεροχύτης από εκείνον για τα λαχανικά. Αν δεν είναι εφικτό τότε το πλύσιμο γίνεται σε διαφορετικούς χρόνους.</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Το πλύσιμο των σκευών, εργαλείων, δοχείων, θα πρέπει να γίνεται σε ειδική εγκατάσταση, στην περίπτωση που η δυναμικότητα της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/σης το απαιτεί.</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24453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b="1" dirty="0" smtClean="0">
                <a:latin typeface="Arial" panose="020B0604020202020204" pitchFamily="34" charset="0"/>
                <a:cs typeface="Arial" panose="020B0604020202020204" pitchFamily="34" charset="0"/>
              </a:rPr>
              <a:t>Υγιεινή των εγκαταστάσεων</a:t>
            </a:r>
            <a:br>
              <a:rPr lang="el-GR" sz="3600" b="1" dirty="0" smtClean="0">
                <a:latin typeface="Arial" panose="020B0604020202020204" pitchFamily="34" charset="0"/>
                <a:cs typeface="Arial" panose="020B0604020202020204" pitchFamily="34" charset="0"/>
              </a:rPr>
            </a:br>
            <a:r>
              <a:rPr lang="el-GR" sz="2700" b="1" dirty="0" smtClean="0">
                <a:latin typeface="Arial" panose="020B0604020202020204" pitchFamily="34" charset="0"/>
                <a:cs typeface="Arial" panose="020B0604020202020204" pitchFamily="34" charset="0"/>
              </a:rPr>
              <a:t>ύδρευση – αποχέτευση – φωτισμός - εξαερισμός</a:t>
            </a:r>
            <a:endParaRPr lang="el-GR" sz="27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sz="2800" b="1" dirty="0" smtClean="0">
                <a:latin typeface="Arial" panose="020B0604020202020204" pitchFamily="34" charset="0"/>
                <a:cs typeface="Arial" panose="020B0604020202020204" pitchFamily="34" charset="0"/>
              </a:rPr>
              <a:t>Ύδρευση</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Γίνεται υποχρεωτικά από το δίκτυο ύδρευσης του δήμου ή της κοινότητας. Αν δεν υπάρχει τότε χρησιμοποιείται νερό διαφορετικής προέλευσης (δοχεία, βυτιοφόρα κτλ), που έχει χαρακτηριστεί ως πόσιμο από τις αρμόδιες αρχές.</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Ο υγειονομικός κανονισμός περιγράφει τα υλικά, τα δοχεία μεταφοράς, τις τεχνικές υγειονομικής προστασίας της υδατοδεξαμενής κτλ.</a:t>
            </a:r>
          </a:p>
          <a:p>
            <a:pPr marL="0" indent="0">
              <a:buNone/>
            </a:pPr>
            <a:r>
              <a:rPr lang="el-GR" sz="2800" b="1" dirty="0" smtClean="0">
                <a:latin typeface="Arial" panose="020B0604020202020204" pitchFamily="34" charset="0"/>
                <a:cs typeface="Arial" panose="020B0604020202020204" pitchFamily="34" charset="0"/>
              </a:rPr>
              <a:t>Αποχέτευση</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Τα απομακρύνονται με κλειστούς αγωγούς υποχρεωτικά προς το δίκτυο υπονόμων του δήμου. Αν δεν υπάρχει διοχετεύονται σε σηπτική δεξαμενή και απορροφητικό βόθρο ή στεγανή δεξαμενή και όχι σε χώρους όπως αυλές, χωράφια, ακάλυπτους χώρους κτλ.</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Απαραίτητη είναι η χρήση </a:t>
            </a:r>
            <a:r>
              <a:rPr lang="el-GR" sz="2000" dirty="0" err="1" smtClean="0">
                <a:latin typeface="Arial" panose="020B0604020202020204" pitchFamily="34" charset="0"/>
                <a:cs typeface="Arial" panose="020B0604020202020204" pitchFamily="34" charset="0"/>
              </a:rPr>
              <a:t>λιποπαγίδων</a:t>
            </a:r>
            <a:r>
              <a:rPr lang="el-GR" sz="2000" dirty="0" smtClean="0">
                <a:latin typeface="Arial" panose="020B0604020202020204" pitchFamily="34" charset="0"/>
                <a:cs typeface="Arial" panose="020B0604020202020204" pitchFamily="34" charset="0"/>
              </a:rPr>
              <a:t> καθώς επίσης και ειδικά πλέγματα τα οποία περιορίζουν την είσοδο εντόμων και τρωκτικών στην </a:t>
            </a:r>
            <a:r>
              <a:rPr lang="el-GR" sz="2000" dirty="0" err="1" smtClean="0">
                <a:latin typeface="Arial" panose="020B0604020202020204" pitchFamily="34" charset="0"/>
                <a:cs typeface="Arial" panose="020B0604020202020204" pitchFamily="34" charset="0"/>
              </a:rPr>
              <a:t>επιχ</a:t>
            </a:r>
            <a:r>
              <a:rPr lang="el-GR" sz="2000" dirty="0" smtClean="0">
                <a:latin typeface="Arial" panose="020B0604020202020204" pitchFamily="34" charset="0"/>
                <a:cs typeface="Arial" panose="020B0604020202020204" pitchFamily="34" charset="0"/>
              </a:rPr>
              <a:t>/ση.</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331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b="1" dirty="0" smtClean="0">
                <a:latin typeface="Arial" panose="020B0604020202020204" pitchFamily="34" charset="0"/>
                <a:cs typeface="Arial" panose="020B0604020202020204" pitchFamily="34" charset="0"/>
              </a:rPr>
              <a:t>Σκοπός του </a:t>
            </a:r>
            <a:r>
              <a:rPr lang="en-US" sz="3600" b="1" dirty="0" smtClean="0">
                <a:latin typeface="Arial" panose="020B0604020202020204" pitchFamily="34" charset="0"/>
                <a:cs typeface="Arial" panose="020B0604020202020204" pitchFamily="34" charset="0"/>
              </a:rPr>
              <a:t>HACCP</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lnSpcReduction="10000"/>
          </a:bodyPr>
          <a:lstStyle/>
          <a:p>
            <a:r>
              <a:rPr lang="el-GR" dirty="0"/>
              <a:t>Στην αναγνώριση των πάσης φύσεως κινδύνων που έχουν σχέση με οποιοδήποτε στάδιο του κύκλου ζωής των τροφίμων (ανάλυση κινδύνων)</a:t>
            </a:r>
          </a:p>
          <a:p>
            <a:r>
              <a:rPr lang="el-GR" dirty="0"/>
              <a:t>Στη διερεύνηση των σημείων που μπορούν να ελαττώσουν ή να εξαλείψουν τους πιθανούς κινδύνους (κρίσιμα σημεία ελέγχου)</a:t>
            </a:r>
          </a:p>
          <a:p>
            <a:r>
              <a:rPr lang="el-GR" dirty="0"/>
              <a:t>Στην εφαρμογή διαδικασιών ελέγχου και τεκμηρίωσης</a:t>
            </a:r>
          </a:p>
          <a:p>
            <a:pPr marL="0" indent="0">
              <a:buNone/>
            </a:pPr>
            <a:endParaRPr lang="el-GR" dirty="0"/>
          </a:p>
        </p:txBody>
      </p:sp>
    </p:spTree>
    <p:extLst>
      <p:ext uri="{BB962C8B-B14F-4D97-AF65-F5344CB8AC3E}">
        <p14:creationId xmlns:p14="http://schemas.microsoft.com/office/powerpoint/2010/main" val="26539270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600" b="1" dirty="0">
                <a:solidFill>
                  <a:prstClr val="black"/>
                </a:solidFill>
                <a:latin typeface="Arial" panose="020B0604020202020204" pitchFamily="34" charset="0"/>
                <a:cs typeface="Arial" panose="020B0604020202020204" pitchFamily="34" charset="0"/>
              </a:rPr>
              <a:t>Υγιεινή των εγκαταστάσεων</a:t>
            </a:r>
            <a:br>
              <a:rPr lang="el-GR" sz="3600" b="1" dirty="0">
                <a:solidFill>
                  <a:prstClr val="black"/>
                </a:solidFill>
                <a:latin typeface="Arial" panose="020B0604020202020204" pitchFamily="34" charset="0"/>
                <a:cs typeface="Arial" panose="020B0604020202020204" pitchFamily="34" charset="0"/>
              </a:rPr>
            </a:br>
            <a:r>
              <a:rPr lang="el-GR" sz="2700" b="1" dirty="0">
                <a:solidFill>
                  <a:prstClr val="black"/>
                </a:solidFill>
                <a:latin typeface="Arial" panose="020B0604020202020204" pitchFamily="34" charset="0"/>
                <a:cs typeface="Arial" panose="020B0604020202020204" pitchFamily="34" charset="0"/>
              </a:rPr>
              <a:t>ύδρευση – αποχέτευση – φωτισμός - εξαερισμός</a:t>
            </a: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sz="2800" b="1" dirty="0" smtClean="0">
                <a:latin typeface="Arial" panose="020B0604020202020204" pitchFamily="34" charset="0"/>
                <a:cs typeface="Arial" panose="020B0604020202020204" pitchFamily="34" charset="0"/>
              </a:rPr>
              <a:t>Φωτισμός</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Οι χώροι παρασκευής των τροφίμων πρέπει να διαθέτουν επαρκή φωτισμό (φυσικό ή τεχνητό).</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Να είναι επαρκής, για τον ασφαλή χειρισμό των τροφίμων, καθαρισμό του χώρου, του εξοπλισμού, την επιθεώρηση των εργασιών, να μην κουράζει τα μάτια των χειριστών, μην αλλοιώνει το χρώμα των τροφίμων και τέλος οι λάμπες να έχουν προστατευτικά άθραυστα καλύμματα ώστε να αποφεύγεται η επιμόλυνση των τροφίμων σε περίπτωση θραύσης τους.</a:t>
            </a:r>
          </a:p>
          <a:p>
            <a:pPr marL="0" indent="0">
              <a:buNone/>
            </a:pPr>
            <a:r>
              <a:rPr lang="el-GR" sz="2800" b="1" dirty="0" smtClean="0">
                <a:latin typeface="Arial" panose="020B0604020202020204" pitchFamily="34" charset="0"/>
                <a:cs typeface="Arial" panose="020B0604020202020204" pitchFamily="34" charset="0"/>
              </a:rPr>
              <a:t>Εξαερισμός</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Ο χώρος παραγωγής πρέπει να έχει φυσικό (πόρτες – παράθυρα) ή μηχανικό εξαερισμό, ώστε να μην επιτρέπει την αύξηση της θερμοκρασίας, της υγρασίας, τη συσσώρευση ατμών, καπνών, οσμών και τη συμπύκνωση υδρατμών σε επίπεδα τέτοια που να κινδυνεύουν τα τρόφιμα σε αλλοίωση. Ο καθαρισμός των συστημάτων εξαερισμού θα πρέπει να είναι τακτικός και σύμφωνα πάντα με τα πρότυπα και τους υγειονομικούς κανόνες και τις νομοθετικές επιταγές.</a:t>
            </a:r>
          </a:p>
          <a:p>
            <a:pPr>
              <a:buFont typeface="Wingdings" panose="05000000000000000000" pitchFamily="2" charset="2"/>
              <a:buChar char="Ø"/>
            </a:pPr>
            <a:endParaRPr lang="el-G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l-GR" sz="2800" b="1" dirty="0" smtClean="0">
              <a:latin typeface="Arial" panose="020B0604020202020204" pitchFamily="34" charset="0"/>
              <a:cs typeface="Arial" panose="020B0604020202020204" pitchFamily="34" charset="0"/>
            </a:endParaRPr>
          </a:p>
          <a:p>
            <a:pPr marL="0" indent="0">
              <a:buNone/>
            </a:pPr>
            <a:endParaRPr lang="el-G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7637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Η υγιεινή των χώρων υποστήριξης</a:t>
            </a:r>
            <a:br>
              <a:rPr lang="el-GR" sz="3200" b="1" dirty="0" smtClean="0">
                <a:latin typeface="Arial" panose="020B0604020202020204" pitchFamily="34" charset="0"/>
                <a:cs typeface="Arial" panose="020B0604020202020204" pitchFamily="34" charset="0"/>
              </a:rPr>
            </a:br>
            <a:r>
              <a:rPr lang="el-GR" sz="2200" b="1" dirty="0" smtClean="0">
                <a:latin typeface="Arial" panose="020B0604020202020204" pitchFamily="34" charset="0"/>
                <a:cs typeface="Arial" panose="020B0604020202020204" pitchFamily="34" charset="0"/>
              </a:rPr>
              <a:t>τουαλέτες προσωπικού – αποδυτήρια προσωπικού</a:t>
            </a:r>
            <a:endParaRPr lang="el-GR" sz="2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sz="2800" b="1" dirty="0" smtClean="0">
                <a:latin typeface="Arial" panose="020B0604020202020204" pitchFamily="34" charset="0"/>
                <a:cs typeface="Arial" panose="020B0604020202020204" pitchFamily="34" charset="0"/>
              </a:rPr>
              <a:t>Τουαλέτες προσωπικού</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Οι τουαλέτες θα πρέπει να κατασκευάζονται με προθάλαμο και οι πόρτες δε θα ανοίγουν κατευθείαν στους χώρους τροφίμων, ενώ θα πρέπει να διαθέτουν φυσικό ή μηχανικό εξαερισμό.</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Οι νιπτήρες πρέπει να είναι εφοδιασμένοι με υλικά για τον καθαρισμό των χεριών και το υγιεινό τους στέγνωμα.</a:t>
            </a:r>
          </a:p>
          <a:p>
            <a:pPr marL="0" indent="0">
              <a:buNone/>
            </a:pPr>
            <a:endParaRPr lang="el-GR" sz="2000" dirty="0">
              <a:latin typeface="Arial" panose="020B0604020202020204" pitchFamily="34" charset="0"/>
              <a:cs typeface="Arial" panose="020B0604020202020204" pitchFamily="34" charset="0"/>
            </a:endParaRPr>
          </a:p>
          <a:p>
            <a:pPr marL="0" indent="0">
              <a:buNone/>
            </a:pPr>
            <a:r>
              <a:rPr lang="el-GR" sz="2800" b="1" dirty="0" smtClean="0">
                <a:latin typeface="Arial" panose="020B0604020202020204" pitchFamily="34" charset="0"/>
                <a:cs typeface="Arial" panose="020B0604020202020204" pitchFamily="34" charset="0"/>
              </a:rPr>
              <a:t>Αποδυτήρια προσωπικού</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Ιδιαίτερος χώρος που δεν θα πρέπει να έχει άμεση επαφή με τους χώρους τροφίμων, να έχει ερμάρια σε επαρκή αριθμό στα οποία θα φυλάσσονται τα προσωπικά τους είδη. </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Δεν θα πρέπει προσέρχονται στην εργασία με την ενδυμασία της δουλειάς.</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Τα αποδυτήρια είναι απαραίτητα σε καταστήματα που απασχολούν πάνω από 3 άτομα. </a:t>
            </a:r>
            <a:r>
              <a:rPr lang="el-GR" sz="2800" b="1" dirty="0" smtClean="0">
                <a:latin typeface="Arial" panose="020B0604020202020204" pitchFamily="34" charset="0"/>
                <a:cs typeface="Arial" panose="020B0604020202020204" pitchFamily="34" charset="0"/>
              </a:rPr>
              <a:t>  </a:t>
            </a:r>
            <a:endParaRPr lang="el-G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60152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200" b="1" dirty="0">
                <a:solidFill>
                  <a:prstClr val="black"/>
                </a:solidFill>
                <a:latin typeface="Arial" panose="020B0604020202020204" pitchFamily="34" charset="0"/>
                <a:cs typeface="Arial" panose="020B0604020202020204" pitchFamily="34" charset="0"/>
              </a:rPr>
              <a:t>Η υγιεινή </a:t>
            </a:r>
            <a:r>
              <a:rPr lang="el-GR" sz="3200" b="1" dirty="0" smtClean="0">
                <a:solidFill>
                  <a:prstClr val="black"/>
                </a:solidFill>
                <a:latin typeface="Arial" panose="020B0604020202020204" pitchFamily="34" charset="0"/>
                <a:cs typeface="Arial" panose="020B0604020202020204" pitchFamily="34" charset="0"/>
              </a:rPr>
              <a:t>του χώρου πελατών (τραπεζαρία)</a:t>
            </a:r>
            <a:r>
              <a:rPr lang="el-GR" sz="3200" b="1" dirty="0">
                <a:solidFill>
                  <a:prstClr val="black"/>
                </a:solidFill>
                <a:latin typeface="Arial" panose="020B0604020202020204" pitchFamily="34" charset="0"/>
                <a:cs typeface="Arial" panose="020B0604020202020204" pitchFamily="34" charset="0"/>
              </a:rPr>
              <a:t/>
            </a:r>
            <a:br>
              <a:rPr lang="el-GR" sz="3200" b="1" dirty="0">
                <a:solidFill>
                  <a:prstClr val="black"/>
                </a:solidFill>
                <a:latin typeface="Arial" panose="020B0604020202020204" pitchFamily="34" charset="0"/>
                <a:cs typeface="Arial" panose="020B0604020202020204" pitchFamily="34" charset="0"/>
              </a:rPr>
            </a:br>
            <a:r>
              <a:rPr lang="el-GR" sz="2200" b="1" dirty="0" smtClean="0">
                <a:solidFill>
                  <a:prstClr val="black"/>
                </a:solidFill>
                <a:latin typeface="Arial" panose="020B0604020202020204" pitchFamily="34" charset="0"/>
                <a:cs typeface="Arial" panose="020B0604020202020204" pitchFamily="34" charset="0"/>
              </a:rPr>
              <a:t>επιτραπέζια σκεύη – ιματισμός</a:t>
            </a: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sz="2800" b="1" dirty="0" smtClean="0">
                <a:latin typeface="Arial" panose="020B0604020202020204" pitchFamily="34" charset="0"/>
                <a:cs typeface="Arial" panose="020B0604020202020204" pitchFamily="34" charset="0"/>
              </a:rPr>
              <a:t>Επιτραπέζια σκεύη</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Τα σκεύη θα πρέπει να είναι επαρκή σε αριθμό, επιτρεπόμενο από τη νομοθεσία υλικό, χωρίς ρωγμές, φθορές ή οξείδωση,  παραμορφώσεις και διατηρούνται καθαρά σε κατάλληλες προθήκες ή συρτάρια και για κάθε κάθισμα θα αναλογούν 2 τουλάχιστον τεμάχια από κάθε είδος.</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Τα είδη καθορίζονται από το είδος του εστιατορίου και των προσφερόμενων φαγητών και ποτών.</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Αν χρησιμοποιούνται σκεύη μιας χρήσης, θα πρέπει να υπάρχει αναρτημένη επιγραφή σε εμφανές σημείο, που να υποδεικνύει στους πελάτες να τα καταστρέφουν μετά τη χρήση τους. </a:t>
            </a:r>
            <a:endParaRPr lang="el-GR" sz="2000" dirty="0">
              <a:latin typeface="Arial" panose="020B0604020202020204" pitchFamily="34" charset="0"/>
              <a:cs typeface="Arial" panose="020B0604020202020204" pitchFamily="34" charset="0"/>
            </a:endParaRPr>
          </a:p>
          <a:p>
            <a:pPr marL="0" indent="0">
              <a:buNone/>
            </a:pPr>
            <a:r>
              <a:rPr lang="el-GR" sz="2800" b="1" dirty="0" smtClean="0">
                <a:latin typeface="Arial" panose="020B0604020202020204" pitchFamily="34" charset="0"/>
                <a:cs typeface="Arial" panose="020B0604020202020204" pitchFamily="34" charset="0"/>
              </a:rPr>
              <a:t>Ιματισμός </a:t>
            </a:r>
            <a:r>
              <a:rPr lang="el-GR" sz="2000" dirty="0" smtClean="0">
                <a:latin typeface="Arial" panose="020B0604020202020204" pitchFamily="34" charset="0"/>
                <a:cs typeface="Arial" panose="020B0604020202020204" pitchFamily="34" charset="0"/>
              </a:rPr>
              <a:t> </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Τα τραπέζια καλύπτονται με καθαρά λευκά ή χρωματιστά τραπεζομάντιλα, πολλαπλώς ή μιας χρήσης, ανάλογα με την κατηγορία του εστιατορίου.</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Η αντικατάσταση των μεταχειρισμένων τραπεζομάντηλων με καθαρά γίνεται πάντα με παρουσία του πελάτη, αφού καθαριστούν επιμελώς με βρεγμένο πανί ή σφουγγάρι, αμέσως κατά την προσέλευση του πελάτη.</a:t>
            </a:r>
          </a:p>
          <a:p>
            <a:pPr>
              <a:buFont typeface="Wingdings" panose="05000000000000000000" pitchFamily="2" charset="2"/>
              <a:buChar char="Ø"/>
            </a:pPr>
            <a:r>
              <a:rPr lang="el-GR" sz="2000" dirty="0" smtClean="0">
                <a:latin typeface="Arial" panose="020B0604020202020204" pitchFamily="34" charset="0"/>
                <a:cs typeface="Arial" panose="020B0604020202020204" pitchFamily="34" charset="0"/>
              </a:rPr>
              <a:t>Δεν επιτρέπεται το στρώσιμο των τραπεζιών και η τοποθέτηση σκευών πριν την άφιξη του πελάτη  εκτός και αν αυτά πρόκειται να καλυφθούν με </a:t>
            </a:r>
            <a:r>
              <a:rPr lang="el-GR" sz="2000" dirty="0" err="1" smtClean="0">
                <a:latin typeface="Arial" panose="020B0604020202020204" pitchFamily="34" charset="0"/>
                <a:cs typeface="Arial" panose="020B0604020202020204" pitchFamily="34" charset="0"/>
              </a:rPr>
              <a:t>ναπερόν</a:t>
            </a:r>
            <a:r>
              <a:rPr lang="el-GR" sz="2000" dirty="0" smtClean="0">
                <a:latin typeface="Arial" panose="020B0604020202020204" pitchFamily="34" charset="0"/>
                <a:cs typeface="Arial" panose="020B0604020202020204" pitchFamily="34" charset="0"/>
              </a:rPr>
              <a:t> ή τραπεζομάντηλα από άλλη επιτρεπόμενη ύλη, παρουσία του πελάτη. Κατ’ εξαίρεση επιτρέπεται το στρώσιμο των τραπεζιών σε περιπτώσεις γάμων, συνεστιάσεων κτλ.</a:t>
            </a:r>
          </a:p>
        </p:txBody>
      </p:sp>
    </p:spTree>
    <p:extLst>
      <p:ext uri="{BB962C8B-B14F-4D97-AF65-F5344CB8AC3E}">
        <p14:creationId xmlns:p14="http://schemas.microsoft.com/office/powerpoint/2010/main" val="4069050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Η διαχείριση των απορριμμάτων </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buNone/>
            </a:pPr>
            <a:r>
              <a:rPr lang="el-GR" sz="2000" b="1" dirty="0" smtClean="0">
                <a:latin typeface="Arial" panose="020B0604020202020204" pitchFamily="34" charset="0"/>
                <a:cs typeface="Arial" panose="020B0604020202020204" pitchFamily="34" charset="0"/>
              </a:rPr>
              <a:t>Απορρίμματα</a:t>
            </a:r>
            <a:r>
              <a:rPr lang="el-GR" sz="2000" dirty="0" smtClean="0">
                <a:latin typeface="Arial" panose="020B0604020202020204" pitchFamily="34" charset="0"/>
                <a:cs typeface="Arial" panose="020B0604020202020204" pitchFamily="34" charset="0"/>
              </a:rPr>
              <a:t> θεωρούνται όλα τα υπολείμματα τροφίμων και συστατικά τροφίμων, υλικά συσκευασίας, καθαρισμού, και ακατάλληλα προϊόντα που δεν είναι δυνατή η περαιτέρω χρήση τους και απαιτείται η απόρριψη τους. </a:t>
            </a:r>
            <a:r>
              <a:rPr lang="el-GR" sz="2000" b="1" dirty="0" smtClean="0">
                <a:latin typeface="Arial" panose="020B0604020202020204" pitchFamily="34" charset="0"/>
                <a:cs typeface="Arial" panose="020B0604020202020204" pitchFamily="34" charset="0"/>
              </a:rPr>
              <a:t>Η διαχείριση </a:t>
            </a:r>
            <a:r>
              <a:rPr lang="el-GR" sz="2000" dirty="0" smtClean="0">
                <a:latin typeface="Arial" panose="020B0604020202020204" pitchFamily="34" charset="0"/>
                <a:cs typeface="Arial" panose="020B0604020202020204" pitchFamily="34" charset="0"/>
              </a:rPr>
              <a:t>αφορά την επικινδυνότητα επιμόλυνσης των τροφίμων και η δημιουργία εστιών μόλυνσης, που προσελκύουν έντομα, τρωκτικά και ζώα. </a:t>
            </a:r>
            <a:r>
              <a:rPr lang="el-GR" sz="2000" b="1" dirty="0" smtClean="0">
                <a:latin typeface="Arial" panose="020B0604020202020204" pitchFamily="34" charset="0"/>
                <a:cs typeface="Arial" panose="020B0604020202020204" pitchFamily="34" charset="0"/>
              </a:rPr>
              <a:t>Η ορθή διαχείρισή </a:t>
            </a:r>
            <a:r>
              <a:rPr lang="el-GR" sz="2000" dirty="0" smtClean="0">
                <a:latin typeface="Arial" panose="020B0604020202020204" pitchFamily="34" charset="0"/>
                <a:cs typeface="Arial" panose="020B0604020202020204" pitchFamily="34" charset="0"/>
              </a:rPr>
              <a:t>τους επιτυγχάνεται με την άμεση απομάκρυνση και απόρριψή τους σε ειδικά για το σκοπό αυτό προοριζόμενα δοχεία που πληρούν τους όρους υγιεινής και ασφάλειας, σύμφωνα με τη νομοθεσία, ενώ θα πρέπει να καταβάλλεται προσπάθεια για την </a:t>
            </a:r>
            <a:r>
              <a:rPr lang="el-GR" sz="2000" b="1" dirty="0" smtClean="0">
                <a:latin typeface="Arial" panose="020B0604020202020204" pitchFamily="34" charset="0"/>
                <a:cs typeface="Arial" panose="020B0604020202020204" pitchFamily="34" charset="0"/>
              </a:rPr>
              <a:t>ανακύκλωση</a:t>
            </a:r>
            <a:r>
              <a:rPr lang="el-GR" sz="2000" dirty="0" smtClean="0">
                <a:latin typeface="Arial" panose="020B0604020202020204" pitchFamily="34" charset="0"/>
                <a:cs typeface="Arial" panose="020B0604020202020204" pitchFamily="34" charset="0"/>
              </a:rPr>
              <a:t> και </a:t>
            </a:r>
            <a:r>
              <a:rPr lang="el-GR" sz="2000" b="1" dirty="0" smtClean="0">
                <a:latin typeface="Arial" panose="020B0604020202020204" pitchFamily="34" charset="0"/>
                <a:cs typeface="Arial" panose="020B0604020202020204" pitchFamily="34" charset="0"/>
              </a:rPr>
              <a:t>αξιοποίηση</a:t>
            </a:r>
            <a:r>
              <a:rPr lang="el-GR" sz="2000" dirty="0" smtClean="0">
                <a:latin typeface="Arial" panose="020B0604020202020204" pitchFamily="34" charset="0"/>
                <a:cs typeface="Arial" panose="020B0604020202020204" pitchFamily="34" charset="0"/>
              </a:rPr>
              <a:t> των απορριμμάτων.    </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7330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332656"/>
            <a:ext cx="8229600" cy="1143000"/>
          </a:xfrm>
        </p:spPr>
        <p:txBody>
          <a:bodyPr>
            <a:normAutofit/>
          </a:bodyPr>
          <a:lstStyle/>
          <a:p>
            <a:r>
              <a:rPr lang="el-GR" sz="3600" b="1" dirty="0" smtClean="0">
                <a:latin typeface="Arial" panose="020B0604020202020204" pitchFamily="34" charset="0"/>
                <a:cs typeface="Arial" panose="020B0604020202020204" pitchFamily="34" charset="0"/>
              </a:rPr>
              <a:t>Βασικές αρχές </a:t>
            </a:r>
            <a:r>
              <a:rPr lang="en-US" sz="3600" b="1" dirty="0" smtClean="0">
                <a:latin typeface="Arial" panose="020B0604020202020204" pitchFamily="34" charset="0"/>
                <a:cs typeface="Arial" panose="020B0604020202020204" pitchFamily="34" charset="0"/>
              </a:rPr>
              <a:t>HACCP</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Autofit/>
          </a:bodyPr>
          <a:lstStyle/>
          <a:p>
            <a:pPr>
              <a:buFont typeface="Wingdings" panose="05000000000000000000" pitchFamily="2" charset="2"/>
              <a:buChar char="Ø"/>
            </a:pPr>
            <a:r>
              <a:rPr lang="el-GR" sz="2000" dirty="0">
                <a:latin typeface="Arial" panose="020B0604020202020204" pitchFamily="34" charset="0"/>
                <a:cs typeface="Arial" panose="020B0604020202020204" pitchFamily="34" charset="0"/>
              </a:rPr>
              <a:t>Εντοπισμός των Πιθανών Πηγών Κινδύνου οι οποίες πρέπει να προληφθούν, να εξαλειφθούν ή να μειωθούν σε αποδεκτά επίπεδα</a:t>
            </a:r>
          </a:p>
          <a:p>
            <a:pPr>
              <a:buFont typeface="Wingdings" panose="05000000000000000000" pitchFamily="2" charset="2"/>
              <a:buChar char="Ø"/>
            </a:pPr>
            <a:r>
              <a:rPr lang="el-GR" sz="2000" dirty="0">
                <a:latin typeface="Arial" panose="020B0604020202020204" pitchFamily="34" charset="0"/>
                <a:cs typeface="Arial" panose="020B0604020202020204" pitchFamily="34" charset="0"/>
              </a:rPr>
              <a:t>Εντοπισμός των Κρίσιμων Σημείων Ελέγχου στα στάδια για την πρόληψη ή τη μείωση ή και την εξάλειψη μιας Πηγής Κινδύνου</a:t>
            </a:r>
          </a:p>
          <a:p>
            <a:pPr>
              <a:buFont typeface="Wingdings" panose="05000000000000000000" pitchFamily="2" charset="2"/>
              <a:buChar char="Ø"/>
            </a:pPr>
            <a:r>
              <a:rPr lang="el-GR" sz="2000" dirty="0">
                <a:latin typeface="Arial" panose="020B0604020202020204" pitchFamily="34" charset="0"/>
                <a:cs typeface="Arial" panose="020B0604020202020204" pitchFamily="34" charset="0"/>
              </a:rPr>
              <a:t>Καθορισμός των Κρίσιμων Ορίων στα επιμέρους Κρίσιμα Σημεία Ελέγχου</a:t>
            </a:r>
          </a:p>
          <a:p>
            <a:pPr>
              <a:buFont typeface="Wingdings" panose="05000000000000000000" pitchFamily="2" charset="2"/>
              <a:buChar char="Ø"/>
            </a:pPr>
            <a:r>
              <a:rPr lang="el-GR" sz="2000" dirty="0">
                <a:latin typeface="Arial" panose="020B0604020202020204" pitchFamily="34" charset="0"/>
                <a:cs typeface="Arial" panose="020B0604020202020204" pitchFamily="34" charset="0"/>
              </a:rPr>
              <a:t>Καθορισμός αποτελεσματικών Διαδικασιών Παρακολούθησης στα Κρίσιμα Σημεία Ελέγχου</a:t>
            </a:r>
          </a:p>
          <a:p>
            <a:pPr>
              <a:buFont typeface="Wingdings" panose="05000000000000000000" pitchFamily="2" charset="2"/>
              <a:buChar char="Ø"/>
            </a:pPr>
            <a:r>
              <a:rPr lang="el-GR" sz="2000" dirty="0">
                <a:latin typeface="Arial" panose="020B0604020202020204" pitchFamily="34" charset="0"/>
                <a:cs typeface="Arial" panose="020B0604020202020204" pitchFamily="34" charset="0"/>
              </a:rPr>
              <a:t>Καθορισμός Διορθωτικών Μέτρων σε περίπτωση εντοπισμού αποκλίσεων από τα Καθορισμένα Κρίσιμα Όρια</a:t>
            </a:r>
          </a:p>
          <a:p>
            <a:pPr>
              <a:buFont typeface="Wingdings" panose="05000000000000000000" pitchFamily="2" charset="2"/>
              <a:buChar char="Ø"/>
            </a:pPr>
            <a:r>
              <a:rPr lang="el-GR" sz="2000" dirty="0">
                <a:latin typeface="Arial" panose="020B0604020202020204" pitchFamily="34" charset="0"/>
                <a:cs typeface="Arial" panose="020B0604020202020204" pitchFamily="34" charset="0"/>
              </a:rPr>
              <a:t>Καθορισμός διαδικασιών τήρησης αποτελεσματικότητας των σημείων 1 έως 5</a:t>
            </a:r>
          </a:p>
          <a:p>
            <a:pPr>
              <a:buFont typeface="Wingdings" panose="05000000000000000000" pitchFamily="2" charset="2"/>
              <a:buChar char="Ø"/>
            </a:pPr>
            <a:r>
              <a:rPr lang="el-GR" sz="2000" dirty="0">
                <a:latin typeface="Arial" panose="020B0604020202020204" pitchFamily="34" charset="0"/>
                <a:cs typeface="Arial" panose="020B0604020202020204" pitchFamily="34" charset="0"/>
              </a:rPr>
              <a:t>Κατάρτιση εγγράφων καταγραφής των διαδικασιών ελέγχου, λήψης και αντιμετώπισης μέτρων που αναφέρονται στα σημεία 1 έως 6</a:t>
            </a:r>
          </a:p>
        </p:txBody>
      </p:sp>
    </p:spTree>
    <p:extLst>
      <p:ext uri="{BB962C8B-B14F-4D97-AF65-F5344CB8AC3E}">
        <p14:creationId xmlns:p14="http://schemas.microsoft.com/office/powerpoint/2010/main" val="30815046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dirty="0" smtClean="0">
                <a:latin typeface="Arial" panose="020B0604020202020204" pitchFamily="34" charset="0"/>
                <a:cs typeface="Arial" panose="020B0604020202020204" pitchFamily="34" charset="0"/>
              </a:rPr>
              <a:t>Πλεονεκτήματα εφαρμογής </a:t>
            </a:r>
            <a:r>
              <a:rPr lang="en-US" sz="3600" dirty="0" smtClean="0">
                <a:latin typeface="Arial" panose="020B0604020202020204" pitchFamily="34" charset="0"/>
                <a:cs typeface="Arial" panose="020B0604020202020204" pitchFamily="34" charset="0"/>
              </a:rPr>
              <a:t>HACCP</a:t>
            </a:r>
            <a:endParaRPr lang="el-GR" sz="36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70000" lnSpcReduction="20000"/>
          </a:bodyPr>
          <a:lstStyle/>
          <a:p>
            <a:r>
              <a:rPr lang="el-GR" dirty="0"/>
              <a:t>Αξιοπιστία – Τήρηση αυστηρών διαδικασιών ασφάλειας και υγείας</a:t>
            </a:r>
          </a:p>
          <a:p>
            <a:r>
              <a:rPr lang="el-GR" dirty="0"/>
              <a:t>Σεβασμός στον καταναλωτή – Ασφαλή και υγιεινά προϊόντα</a:t>
            </a:r>
          </a:p>
          <a:p>
            <a:r>
              <a:rPr lang="el-GR" dirty="0"/>
              <a:t>Βελτιστοποίηση της ποιότητας των προϊόντων – Ανίχνευση πηγών κινδύνου</a:t>
            </a:r>
          </a:p>
          <a:p>
            <a:r>
              <a:rPr lang="el-GR" dirty="0"/>
              <a:t>Ελαχιστοποίηση του κόστους παραγωγής – Μείωση των απορριπτέων τελικών προϊόντων λόγω εφαρμογής προληπτικών μέτρων</a:t>
            </a:r>
          </a:p>
          <a:p>
            <a:r>
              <a:rPr lang="el-GR" dirty="0"/>
              <a:t>Οργάνωση – Ξεκάθαρη ιεράρχηση αρμοδιοτήτων προσωπικού</a:t>
            </a:r>
          </a:p>
          <a:p>
            <a:r>
              <a:rPr lang="el-GR" dirty="0"/>
              <a:t>Βελτιστοποίηση της εργασίας – Εκπαίδευση προσωπικού για κάθε στάδιο παραγωγής</a:t>
            </a:r>
          </a:p>
          <a:p>
            <a:r>
              <a:rPr lang="el-GR" dirty="0"/>
              <a:t>Αποφυγή επιβολής κυρώσεων – Συμμόρφωση με την νομοθεσία τροφίμων</a:t>
            </a:r>
          </a:p>
          <a:p>
            <a:r>
              <a:rPr lang="el-GR" dirty="0"/>
              <a:t>Αποφυγή δυσφήμισης – Ελαχιστοποίηση πιθανότητας παραγωγής μη ασφαλούς / μη υγιεινού προϊόντος</a:t>
            </a:r>
          </a:p>
        </p:txBody>
      </p:sp>
    </p:spTree>
    <p:extLst>
      <p:ext uri="{BB962C8B-B14F-4D97-AF65-F5344CB8AC3E}">
        <p14:creationId xmlns:p14="http://schemas.microsoft.com/office/powerpoint/2010/main" val="37206246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b="1" dirty="0" smtClean="0">
                <a:latin typeface="Arial" panose="020B0604020202020204" pitchFamily="34" charset="0"/>
                <a:cs typeface="Arial" panose="020B0604020202020204" pitchFamily="34" charset="0"/>
              </a:rPr>
              <a:t>Στάδια εφαρμογής</a:t>
            </a:r>
            <a:r>
              <a:rPr lang="en-US" sz="3600" b="1" dirty="0" smtClean="0">
                <a:latin typeface="Arial" panose="020B0604020202020204" pitchFamily="34" charset="0"/>
                <a:cs typeface="Arial" panose="020B0604020202020204" pitchFamily="34" charset="0"/>
              </a:rPr>
              <a:t> HACCP</a:t>
            </a:r>
            <a:r>
              <a:rPr lang="el-GR" sz="3600" b="1" dirty="0" smtClean="0">
                <a:latin typeface="Arial" panose="020B0604020202020204" pitchFamily="34" charset="0"/>
                <a:cs typeface="Arial" panose="020B0604020202020204" pitchFamily="34" charset="0"/>
              </a:rPr>
              <a:t> </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85000" lnSpcReduction="20000"/>
          </a:bodyPr>
          <a:lstStyle/>
          <a:p>
            <a:pPr marL="514350" indent="-514350">
              <a:buFont typeface="+mj-lt"/>
              <a:buAutoNum type="arabicPeriod"/>
            </a:pPr>
            <a:r>
              <a:rPr lang="el-GR" sz="2400" dirty="0" smtClean="0">
                <a:latin typeface="Arial" panose="020B0604020202020204" pitchFamily="34" charset="0"/>
                <a:cs typeface="Arial" panose="020B0604020202020204" pitchFamily="34" charset="0"/>
              </a:rPr>
              <a:t>Προσδιορισμός των δυνητικά επικινδύνων τροφίμων και ανάλυση των διεργασιών (</a:t>
            </a:r>
            <a:r>
              <a:rPr lang="en-US" sz="2400" dirty="0">
                <a:latin typeface="Arial" panose="020B0604020202020204" pitchFamily="34" charset="0"/>
                <a:cs typeface="Arial" panose="020B0604020202020204" pitchFamily="34" charset="0"/>
              </a:rPr>
              <a:t>Hazard </a:t>
            </a:r>
            <a:r>
              <a:rPr lang="en-US" sz="2400" dirty="0" smtClean="0">
                <a:latin typeface="Arial" panose="020B0604020202020204" pitchFamily="34" charset="0"/>
                <a:cs typeface="Arial" panose="020B0604020202020204" pitchFamily="34" charset="0"/>
              </a:rPr>
              <a:t>Analysis</a:t>
            </a:r>
            <a:r>
              <a:rPr lang="el-GR" sz="2400" dirty="0" smtClean="0">
                <a:latin typeface="Arial" panose="020B0604020202020204" pitchFamily="34" charset="0"/>
                <a:cs typeface="Arial" panose="020B0604020202020204" pitchFamily="34" charset="0"/>
              </a:rPr>
              <a:t>)</a:t>
            </a:r>
            <a:r>
              <a:rPr lang="en-US" sz="2400" dirty="0" smtClean="0">
                <a:latin typeface="Arial" panose="020B0604020202020204" pitchFamily="34" charset="0"/>
                <a:cs typeface="Arial" panose="020B0604020202020204" pitchFamily="34" charset="0"/>
              </a:rPr>
              <a:t> </a:t>
            </a:r>
            <a:endParaRPr lang="el-GR" sz="2400" dirty="0" smtClean="0">
              <a:latin typeface="Arial" panose="020B0604020202020204" pitchFamily="34" charset="0"/>
              <a:cs typeface="Arial" panose="020B0604020202020204" pitchFamily="34" charset="0"/>
            </a:endParaRPr>
          </a:p>
          <a:p>
            <a:pPr marL="514350" indent="-514350">
              <a:buFont typeface="+mj-lt"/>
              <a:buAutoNum type="arabicPeriod"/>
            </a:pPr>
            <a:r>
              <a:rPr lang="el-GR" sz="2400" dirty="0" smtClean="0">
                <a:latin typeface="Arial" panose="020B0604020202020204" pitchFamily="34" charset="0"/>
                <a:cs typeface="Arial" panose="020B0604020202020204" pitchFamily="34" charset="0"/>
              </a:rPr>
              <a:t>Προσδιορισμός </a:t>
            </a:r>
            <a:r>
              <a:rPr lang="el-GR" sz="2400" dirty="0" smtClean="0">
                <a:latin typeface="Arial" panose="020B0604020202020204" pitchFamily="34" charset="0"/>
                <a:cs typeface="Arial" panose="020B0604020202020204" pitchFamily="34" charset="0"/>
              </a:rPr>
              <a:t>των κρίσιμων σημείων ελέγχου (</a:t>
            </a:r>
            <a:r>
              <a:rPr lang="en-US" sz="2400" dirty="0">
                <a:latin typeface="Arial" panose="020B0604020202020204" pitchFamily="34" charset="0"/>
                <a:cs typeface="Arial" panose="020B0604020202020204" pitchFamily="34" charset="0"/>
              </a:rPr>
              <a:t>Critical Control </a:t>
            </a:r>
            <a:r>
              <a:rPr lang="en-US" sz="2400" dirty="0" smtClean="0">
                <a:latin typeface="Arial" panose="020B0604020202020204" pitchFamily="34" charset="0"/>
                <a:cs typeface="Arial" panose="020B0604020202020204" pitchFamily="34" charset="0"/>
              </a:rPr>
              <a:t>Point</a:t>
            </a:r>
            <a:r>
              <a:rPr lang="el-GR" sz="2400" dirty="0" smtClean="0">
                <a:latin typeface="Arial" panose="020B0604020202020204" pitchFamily="34" charset="0"/>
                <a:cs typeface="Arial" panose="020B0604020202020204" pitchFamily="34" charset="0"/>
              </a:rPr>
              <a:t>) κατά τις διεργασίες προετοιμασίας, αναμονής παράδοσης πχ. σερβίρισμα </a:t>
            </a:r>
          </a:p>
          <a:p>
            <a:pPr marL="514350" indent="-514350">
              <a:buFont typeface="+mj-lt"/>
              <a:buAutoNum type="arabicPeriod"/>
            </a:pPr>
            <a:r>
              <a:rPr lang="el-GR" sz="2400" dirty="0" smtClean="0">
                <a:latin typeface="Arial" panose="020B0604020202020204" pitchFamily="34" charset="0"/>
                <a:cs typeface="Arial" panose="020B0604020202020204" pitchFamily="34" charset="0"/>
              </a:rPr>
              <a:t>Δημιουργία προδιαγραφών με προσδιορισμό των κρίσιμων ορίων ή ανοχών για κάθε κρίσιμο σημείο ελέγχου. </a:t>
            </a:r>
          </a:p>
          <a:p>
            <a:pPr marL="514350" indent="-514350">
              <a:buFont typeface="+mj-lt"/>
              <a:buAutoNum type="arabicPeriod"/>
            </a:pPr>
            <a:r>
              <a:rPr lang="el-GR" sz="2400" dirty="0" smtClean="0">
                <a:latin typeface="Arial" panose="020B0604020202020204" pitchFamily="34" charset="0"/>
                <a:cs typeface="Arial" panose="020B0604020202020204" pitchFamily="34" charset="0"/>
              </a:rPr>
              <a:t>Καθιέρωση διαδικασιών ελέγχου και παρακολούθησες των  </a:t>
            </a:r>
            <a:r>
              <a:rPr lang="en-US" sz="2400" dirty="0">
                <a:latin typeface="Arial" panose="020B0604020202020204" pitchFamily="34" charset="0"/>
                <a:cs typeface="Arial" panose="020B0604020202020204" pitchFamily="34" charset="0"/>
              </a:rPr>
              <a:t>Critical Control </a:t>
            </a:r>
            <a:r>
              <a:rPr lang="en-US" sz="2400" dirty="0" smtClean="0">
                <a:latin typeface="Arial" panose="020B0604020202020204" pitchFamily="34" charset="0"/>
                <a:cs typeface="Arial" panose="020B0604020202020204" pitchFamily="34" charset="0"/>
              </a:rPr>
              <a:t>Points </a:t>
            </a:r>
            <a:r>
              <a:rPr lang="el-GR" sz="2400" dirty="0" smtClean="0">
                <a:latin typeface="Arial" panose="020B0604020202020204" pitchFamily="34" charset="0"/>
                <a:cs typeface="Arial" panose="020B0604020202020204" pitchFamily="34" charset="0"/>
              </a:rPr>
              <a:t>για εξασφάλιση ασφαλών χειρισμών </a:t>
            </a:r>
          </a:p>
          <a:p>
            <a:pPr marL="514350" indent="-514350">
              <a:buFont typeface="+mj-lt"/>
              <a:buAutoNum type="arabicPeriod"/>
            </a:pPr>
            <a:r>
              <a:rPr lang="el-GR" sz="2400" dirty="0" smtClean="0">
                <a:latin typeface="Arial" panose="020B0604020202020204" pitchFamily="34" charset="0"/>
                <a:cs typeface="Arial" panose="020B0604020202020204" pitchFamily="34" charset="0"/>
              </a:rPr>
              <a:t>Καθορισμός διορθωτικών ενεργειών που θα γίνονται σε περιπτώσεις που ο έλεγχος δείξει ότι υπάρχει απόκλιση από το κρίσιμη όριο</a:t>
            </a:r>
          </a:p>
          <a:p>
            <a:pPr marL="514350" indent="-514350">
              <a:buFont typeface="+mj-lt"/>
              <a:buAutoNum type="arabicPeriod"/>
            </a:pPr>
            <a:r>
              <a:rPr lang="el-GR" sz="2400" dirty="0" smtClean="0">
                <a:latin typeface="Arial" panose="020B0604020202020204" pitchFamily="34" charset="0"/>
                <a:cs typeface="Arial" panose="020B0604020202020204" pitchFamily="34" charset="0"/>
              </a:rPr>
              <a:t>Δημιουργία αποτελεσματικής διαδικασίας αρχειοθέτησης που να τεκμηριώνει το σύστημα </a:t>
            </a:r>
            <a:r>
              <a:rPr lang="en-US" sz="2400" dirty="0" smtClean="0">
                <a:latin typeface="Arial" panose="020B0604020202020204" pitchFamily="34" charset="0"/>
                <a:cs typeface="Arial" panose="020B0604020202020204" pitchFamily="34" charset="0"/>
              </a:rPr>
              <a:t>HACCP</a:t>
            </a:r>
          </a:p>
          <a:p>
            <a:pPr marL="514350" indent="-514350">
              <a:buFont typeface="+mj-lt"/>
              <a:buAutoNum type="arabicPeriod"/>
            </a:pPr>
            <a:r>
              <a:rPr lang="el-GR" sz="2400" dirty="0" smtClean="0">
                <a:latin typeface="Arial" panose="020B0604020202020204" pitchFamily="34" charset="0"/>
                <a:cs typeface="Arial" panose="020B0604020202020204" pitchFamily="34" charset="0"/>
              </a:rPr>
              <a:t>Επαλήθευση μέσω περιοδικών επιθεωρήσεων της αποτελεσματικότητας του συστήματος </a:t>
            </a:r>
            <a:r>
              <a:rPr lang="en-US" sz="2400" dirty="0" smtClean="0">
                <a:latin typeface="Arial" panose="020B0604020202020204" pitchFamily="34" charset="0"/>
                <a:cs typeface="Arial" panose="020B0604020202020204" pitchFamily="34" charset="0"/>
              </a:rPr>
              <a:t>HACCP</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εφαρμόζεται </a:t>
            </a: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83796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Κρίσιμα σημεία που προκαλούν επικινδυνότητα στα τρόφιμα</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sz="2400" dirty="0" smtClean="0">
                <a:latin typeface="Arial" panose="020B0604020202020204" pitchFamily="34" charset="0"/>
                <a:cs typeface="Arial" panose="020B0604020202020204" pitchFamily="34" charset="0"/>
              </a:rPr>
              <a:t>Το εστιατόριο που εφαρμόζει το σύστημα </a:t>
            </a:r>
            <a:r>
              <a:rPr lang="en-US" sz="2400" dirty="0" smtClean="0">
                <a:latin typeface="Arial" panose="020B0604020202020204" pitchFamily="34" charset="0"/>
                <a:cs typeface="Arial" panose="020B0604020202020204" pitchFamily="34" charset="0"/>
              </a:rPr>
              <a:t>HACCP </a:t>
            </a:r>
            <a:r>
              <a:rPr lang="el-GR" sz="2400" dirty="0" smtClean="0">
                <a:latin typeface="Arial" panose="020B0604020202020204" pitchFamily="34" charset="0"/>
                <a:cs typeface="Arial" panose="020B0604020202020204" pitchFamily="34" charset="0"/>
              </a:rPr>
              <a:t>πρέπει να εντοπίσει έπειτα από μελέτη τα πιθανά επικίνδυνα σημεία κατά την παρασκευή, επεξεργασία, παραγωγή κτλ. τροφίμων, που θα αποτελέσουν απειλή για τη ανθρώπινη υγεία και να αποδείξει σε κάθε αρμόδιο φορέα, ότι υπάρχει πρόβλεψη ενεργειών που θα διασφαλίσουν την αποφυγή σφαλμάτων. Κρίσιμα σημεία είναι:</a:t>
            </a:r>
          </a:p>
          <a:p>
            <a:pPr marL="0" indent="0">
              <a:buNone/>
            </a:pPr>
            <a:endParaRPr lang="el-GR" sz="2400" dirty="0" smtClean="0">
              <a:latin typeface="Arial" panose="020B0604020202020204" pitchFamily="34" charset="0"/>
              <a:cs typeface="Arial" panose="020B0604020202020204" pitchFamily="34" charset="0"/>
            </a:endParaRPr>
          </a:p>
          <a:p>
            <a:pPr>
              <a:buFont typeface="Wingdings" panose="05000000000000000000" pitchFamily="2" charset="2"/>
              <a:buChar char="§"/>
            </a:pPr>
            <a:r>
              <a:rPr lang="el-GR" sz="2400" b="1" dirty="0" smtClean="0">
                <a:latin typeface="Arial" panose="020B0604020202020204" pitchFamily="34" charset="0"/>
                <a:cs typeface="Arial" panose="020B0604020202020204" pitchFamily="34" charset="0"/>
              </a:rPr>
              <a:t>Η υγιεινή του προσωπικού </a:t>
            </a:r>
          </a:p>
          <a:p>
            <a:pPr>
              <a:buFont typeface="Wingdings" panose="05000000000000000000" pitchFamily="2" charset="2"/>
              <a:buChar char="§"/>
            </a:pPr>
            <a:r>
              <a:rPr lang="el-GR" sz="2400" b="1" dirty="0" smtClean="0">
                <a:latin typeface="Arial" panose="020B0604020202020204" pitchFamily="34" charset="0"/>
                <a:cs typeface="Arial" panose="020B0604020202020204" pitchFamily="34" charset="0"/>
              </a:rPr>
              <a:t>Η προμήθεια Ά υλών</a:t>
            </a:r>
          </a:p>
          <a:p>
            <a:pPr>
              <a:buFont typeface="Wingdings" panose="05000000000000000000" pitchFamily="2" charset="2"/>
              <a:buChar char="§"/>
            </a:pPr>
            <a:r>
              <a:rPr lang="el-GR" sz="2400" b="1" dirty="0" smtClean="0">
                <a:latin typeface="Arial" panose="020B0604020202020204" pitchFamily="34" charset="0"/>
                <a:cs typeface="Arial" panose="020B0604020202020204" pitchFamily="34" charset="0"/>
              </a:rPr>
              <a:t>Η παραλαβή</a:t>
            </a:r>
          </a:p>
          <a:p>
            <a:pPr>
              <a:buFont typeface="Wingdings" panose="05000000000000000000" pitchFamily="2" charset="2"/>
              <a:buChar char="§"/>
            </a:pPr>
            <a:r>
              <a:rPr lang="el-GR" sz="2400" b="1" dirty="0" smtClean="0">
                <a:latin typeface="Arial" panose="020B0604020202020204" pitchFamily="34" charset="0"/>
                <a:cs typeface="Arial" panose="020B0604020202020204" pitchFamily="34" charset="0"/>
              </a:rPr>
              <a:t>Η προετοιμασία</a:t>
            </a:r>
          </a:p>
          <a:p>
            <a:pPr>
              <a:buFont typeface="Wingdings" panose="05000000000000000000" pitchFamily="2" charset="2"/>
              <a:buChar char="§"/>
            </a:pPr>
            <a:r>
              <a:rPr lang="el-GR" sz="2400" b="1" dirty="0" smtClean="0">
                <a:latin typeface="Arial" panose="020B0604020202020204" pitchFamily="34" charset="0"/>
                <a:cs typeface="Arial" panose="020B0604020202020204" pitchFamily="34" charset="0"/>
              </a:rPr>
              <a:t>Το σερβίρισμα</a:t>
            </a:r>
          </a:p>
          <a:p>
            <a:pPr>
              <a:buFont typeface="Wingdings" panose="05000000000000000000" pitchFamily="2" charset="2"/>
              <a:buChar char="§"/>
            </a:pPr>
            <a:r>
              <a:rPr lang="el-GR" sz="2400" b="1" dirty="0" smtClean="0">
                <a:latin typeface="Arial" panose="020B0604020202020204" pitchFamily="34" charset="0"/>
                <a:cs typeface="Arial" panose="020B0604020202020204" pitchFamily="34" charset="0"/>
              </a:rPr>
              <a:t>Το νερό </a:t>
            </a:r>
          </a:p>
          <a:p>
            <a:pPr>
              <a:buFont typeface="Wingdings" panose="05000000000000000000" pitchFamily="2" charset="2"/>
              <a:buChar char="§"/>
            </a:pPr>
            <a:r>
              <a:rPr lang="el-GR" sz="2400" b="1" dirty="0" smtClean="0">
                <a:latin typeface="Arial" panose="020B0604020202020204" pitchFamily="34" charset="0"/>
                <a:cs typeface="Arial" panose="020B0604020202020204" pitchFamily="34" charset="0"/>
              </a:rPr>
              <a:t>Η καθαριότητα των σκευών και του εξοπλισμού</a:t>
            </a:r>
          </a:p>
          <a:p>
            <a:pPr>
              <a:buFont typeface="Wingdings" panose="05000000000000000000" pitchFamily="2" charset="2"/>
              <a:buChar char="§"/>
            </a:pPr>
            <a:r>
              <a:rPr lang="el-GR" sz="2400" b="1" dirty="0" smtClean="0">
                <a:latin typeface="Arial" panose="020B0604020202020204" pitchFamily="34" charset="0"/>
                <a:cs typeface="Arial" panose="020B0604020202020204" pitchFamily="34" charset="0"/>
              </a:rPr>
              <a:t>Η διαχείριση απορριμμάτων</a:t>
            </a:r>
            <a:endParaRPr lang="el-G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4290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b="1" dirty="0" smtClean="0">
                <a:latin typeface="Arial" panose="020B0604020202020204" pitchFamily="34" charset="0"/>
                <a:cs typeface="Arial" panose="020B0604020202020204" pitchFamily="34" charset="0"/>
              </a:rPr>
              <a:t>Έκδοση αναλυτικών οδηγιών </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92500" lnSpcReduction="10000"/>
          </a:bodyPr>
          <a:lstStyle/>
          <a:p>
            <a:r>
              <a:rPr lang="el-GR" sz="2000" dirty="0" smtClean="0">
                <a:latin typeface="Arial" panose="020B0604020202020204" pitchFamily="34" charset="0"/>
                <a:cs typeface="Arial" panose="020B0604020202020204" pitchFamily="34" charset="0"/>
              </a:rPr>
              <a:t>Κατάλογο εγκεκριμένων και πιστοποιημένων προμηθευτών</a:t>
            </a:r>
          </a:p>
          <a:p>
            <a:endParaRPr lang="el-GR" sz="2000" dirty="0" smtClean="0">
              <a:latin typeface="Arial" panose="020B0604020202020204" pitchFamily="34" charset="0"/>
              <a:cs typeface="Arial" panose="020B0604020202020204" pitchFamily="34" charset="0"/>
            </a:endParaRPr>
          </a:p>
          <a:p>
            <a:r>
              <a:rPr lang="el-GR" sz="2000" dirty="0" smtClean="0">
                <a:latin typeface="Arial" panose="020B0604020202020204" pitchFamily="34" charset="0"/>
                <a:cs typeface="Arial" panose="020B0604020202020204" pitchFamily="34" charset="0"/>
              </a:rPr>
              <a:t>Δημιουργία διαδικασιών παραγγελιών, παραλαβών και αποθήκευσης Α υλών, εξοπλισμού, σκευών, ειδών καθαριότητας, απολύμανσης, </a:t>
            </a:r>
            <a:r>
              <a:rPr lang="el-GR" sz="2000" dirty="0" smtClean="0">
                <a:latin typeface="Arial" panose="020B0604020202020204" pitchFamily="34" charset="0"/>
                <a:cs typeface="Arial" panose="020B0604020202020204" pitchFamily="34" charset="0"/>
              </a:rPr>
              <a:t>άλλων </a:t>
            </a:r>
            <a:r>
              <a:rPr lang="el-GR" sz="2000" dirty="0" smtClean="0">
                <a:latin typeface="Arial" panose="020B0604020202020204" pitchFamily="34" charset="0"/>
                <a:cs typeface="Arial" panose="020B0604020202020204" pitchFamily="34" charset="0"/>
              </a:rPr>
              <a:t>(έντυπα, διαδικασίες). Δημιουργία προδιαγραφών παραλαβής προϊόντων από την αποθήκη (έντυπα, διαδικασίες) </a:t>
            </a:r>
          </a:p>
          <a:p>
            <a:r>
              <a:rPr lang="el-GR" sz="2000" dirty="0" smtClean="0">
                <a:latin typeface="Arial" panose="020B0604020202020204" pitchFamily="34" charset="0"/>
                <a:cs typeface="Arial" panose="020B0604020202020204" pitchFamily="34" charset="0"/>
              </a:rPr>
              <a:t>Ανάδειξη επικινδυνότητας παραλαμβανόμενων τροφίμων και προϊόντων</a:t>
            </a:r>
          </a:p>
          <a:p>
            <a:r>
              <a:rPr lang="el-GR" sz="2000" dirty="0" smtClean="0">
                <a:latin typeface="Arial" panose="020B0604020202020204" pitchFamily="34" charset="0"/>
                <a:cs typeface="Arial" panose="020B0604020202020204" pitchFamily="34" charset="0"/>
              </a:rPr>
              <a:t>Δημιουργία προδιαγραφών προετοιμασίας (έντυπα , διαδικασίες)</a:t>
            </a:r>
          </a:p>
          <a:p>
            <a:r>
              <a:rPr lang="el-GR" sz="2000" dirty="0" smtClean="0">
                <a:latin typeface="Arial" panose="020B0604020202020204" pitchFamily="34" charset="0"/>
                <a:cs typeface="Arial" panose="020B0604020202020204" pitchFamily="34" charset="0"/>
              </a:rPr>
              <a:t>Δημιουργία προδιαγραφών σερβιρίσματος (έντυπα, διαδικασίες)</a:t>
            </a:r>
          </a:p>
          <a:p>
            <a:r>
              <a:rPr lang="el-GR" sz="2000" dirty="0" smtClean="0">
                <a:latin typeface="Arial" panose="020B0604020202020204" pitchFamily="34" charset="0"/>
                <a:cs typeface="Arial" panose="020B0604020202020204" pitchFamily="34" charset="0"/>
              </a:rPr>
              <a:t>Δημιουργία προδιαγραφών καθαριότητας των σκευών και του εξοπλισμού</a:t>
            </a:r>
          </a:p>
          <a:p>
            <a:r>
              <a:rPr lang="el-GR" sz="2000" dirty="0" smtClean="0">
                <a:latin typeface="Arial" panose="020B0604020202020204" pitchFamily="34" charset="0"/>
                <a:cs typeface="Arial" panose="020B0604020202020204" pitchFamily="34" charset="0"/>
              </a:rPr>
              <a:t>Δημιουργία προδιαγραφών ελέγχου του νερού</a:t>
            </a:r>
          </a:p>
          <a:p>
            <a:r>
              <a:rPr lang="el-GR" sz="2000" dirty="0" smtClean="0">
                <a:latin typeface="Arial" panose="020B0604020202020204" pitchFamily="34" charset="0"/>
                <a:cs typeface="Arial" panose="020B0604020202020204" pitchFamily="34" charset="0"/>
              </a:rPr>
              <a:t>Δημιουργία προδιαγραφών διαχείρισης των απορριμμάτων</a:t>
            </a:r>
          </a:p>
          <a:p>
            <a:pPr marL="0" indent="0">
              <a:buNone/>
            </a:pPr>
            <a:r>
              <a:rPr lang="el-GR" sz="2000" dirty="0" smtClean="0">
                <a:latin typeface="Arial" panose="020B0604020202020204" pitchFamily="34" charset="0"/>
                <a:cs typeface="Arial" panose="020B0604020202020204" pitchFamily="34" charset="0"/>
              </a:rPr>
              <a:t>   </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5009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b="1" dirty="0" smtClean="0">
                <a:latin typeface="Arial" panose="020B0604020202020204" pitchFamily="34" charset="0"/>
                <a:cs typeface="Arial" panose="020B0604020202020204" pitchFamily="34" charset="0"/>
              </a:rPr>
              <a:t>Παραδείγματα οδηγιών</a:t>
            </a:r>
            <a:r>
              <a:rPr lang="el-GR" sz="2800" b="1" dirty="0" smtClean="0">
                <a:latin typeface="Arial" panose="020B0604020202020204" pitchFamily="34" charset="0"/>
                <a:cs typeface="Arial" panose="020B0604020202020204" pitchFamily="34" charset="0"/>
              </a:rPr>
              <a:t/>
            </a:r>
            <a:br>
              <a:rPr lang="el-GR" sz="2800" b="1" dirty="0" smtClean="0">
                <a:latin typeface="Arial" panose="020B0604020202020204" pitchFamily="34" charset="0"/>
                <a:cs typeface="Arial" panose="020B0604020202020204" pitchFamily="34" charset="0"/>
              </a:rPr>
            </a:br>
            <a:r>
              <a:rPr lang="el-GR" sz="2800" b="1" dirty="0" smtClean="0">
                <a:latin typeface="Arial" panose="020B0604020202020204" pitchFamily="34" charset="0"/>
                <a:cs typeface="Arial" panose="020B0604020202020204" pitchFamily="34" charset="0"/>
              </a:rPr>
              <a:t> </a:t>
            </a:r>
            <a:r>
              <a:rPr lang="el-GR" sz="2400" b="1" dirty="0" smtClean="0">
                <a:latin typeface="Arial" panose="020B0604020202020204" pitchFamily="34" charset="0"/>
                <a:cs typeface="Arial" panose="020B0604020202020204" pitchFamily="34" charset="0"/>
              </a:rPr>
              <a:t>παραλαβής, αποθήκευσης, προετοιμασίας, επεξεργασίας , σερβιρίσματος, με αναλυτικές οδηγίες</a:t>
            </a:r>
            <a:endParaRPr lang="el-GR" sz="24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fontScale="92500" lnSpcReduction="20000"/>
          </a:bodyPr>
          <a:lstStyle/>
          <a:p>
            <a:pPr lvl="0"/>
            <a:r>
              <a:rPr lang="el-GR" sz="1700" dirty="0" smtClean="0">
                <a:solidFill>
                  <a:prstClr val="black"/>
                </a:solidFill>
                <a:latin typeface="Arial" panose="020B0604020202020204" pitchFamily="34" charset="0"/>
                <a:cs typeface="Arial" panose="020B0604020202020204" pitchFamily="34" charset="0"/>
              </a:rPr>
              <a:t>τρόφιμα </a:t>
            </a:r>
            <a:r>
              <a:rPr lang="el-GR" sz="1700" dirty="0">
                <a:solidFill>
                  <a:prstClr val="black"/>
                </a:solidFill>
                <a:latin typeface="Arial" panose="020B0604020202020204" pitchFamily="34" charset="0"/>
                <a:cs typeface="Arial" panose="020B0604020202020204" pitchFamily="34" charset="0"/>
              </a:rPr>
              <a:t>μη σύμφωνα με τις προδιαγραφές επιστρέφονται στον </a:t>
            </a:r>
            <a:r>
              <a:rPr lang="el-GR" sz="1700" dirty="0" smtClean="0">
                <a:solidFill>
                  <a:prstClr val="black"/>
                </a:solidFill>
                <a:latin typeface="Arial" panose="020B0604020202020204" pitchFamily="34" charset="0"/>
                <a:cs typeface="Arial" panose="020B0604020202020204" pitchFamily="34" charset="0"/>
              </a:rPr>
              <a:t>προμηθευτή</a:t>
            </a:r>
          </a:p>
          <a:p>
            <a:pPr marL="0" lvl="0" indent="0">
              <a:buNone/>
            </a:pPr>
            <a:endParaRPr lang="el-GR" sz="1700" dirty="0" smtClean="0">
              <a:solidFill>
                <a:prstClr val="black"/>
              </a:solidFill>
              <a:latin typeface="Arial" panose="020B0604020202020204" pitchFamily="34" charset="0"/>
              <a:cs typeface="Arial" panose="020B0604020202020204" pitchFamily="34" charset="0"/>
            </a:endParaRPr>
          </a:p>
          <a:p>
            <a:pPr lvl="0"/>
            <a:r>
              <a:rPr lang="el-GR" sz="1700" dirty="0" smtClean="0">
                <a:solidFill>
                  <a:prstClr val="black"/>
                </a:solidFill>
                <a:latin typeface="Arial" panose="020B0604020202020204" pitchFamily="34" charset="0"/>
                <a:cs typeface="Arial" panose="020B0604020202020204" pitchFamily="34" charset="0"/>
              </a:rPr>
              <a:t>τα τρόφιμα που παραλαμβάνονται </a:t>
            </a:r>
            <a:r>
              <a:rPr lang="el-GR" sz="1700" dirty="0">
                <a:solidFill>
                  <a:prstClr val="black"/>
                </a:solidFill>
                <a:latin typeface="Arial" panose="020B0604020202020204" pitchFamily="34" charset="0"/>
                <a:cs typeface="Arial" panose="020B0604020202020204" pitchFamily="34" charset="0"/>
              </a:rPr>
              <a:t>προωθούνται σε (ξηρά – ψύξη – </a:t>
            </a:r>
            <a:r>
              <a:rPr lang="el-GR" sz="1700" dirty="0" smtClean="0">
                <a:solidFill>
                  <a:prstClr val="black"/>
                </a:solidFill>
                <a:latin typeface="Arial" panose="020B0604020202020204" pitchFamily="34" charset="0"/>
                <a:cs typeface="Arial" panose="020B0604020202020204" pitchFamily="34" charset="0"/>
              </a:rPr>
              <a:t>κατάψυξη</a:t>
            </a:r>
            <a:r>
              <a:rPr lang="en-US" sz="1700" dirty="0" smtClean="0">
                <a:solidFill>
                  <a:prstClr val="black"/>
                </a:solidFill>
                <a:latin typeface="Arial" panose="020B0604020202020204" pitchFamily="34" charset="0"/>
                <a:cs typeface="Arial" panose="020B0604020202020204" pitchFamily="34" charset="0"/>
              </a:rPr>
              <a:t>)</a:t>
            </a:r>
            <a:r>
              <a:rPr lang="el-GR" sz="1700" dirty="0" smtClean="0">
                <a:solidFill>
                  <a:prstClr val="black"/>
                </a:solidFill>
                <a:latin typeface="Arial" panose="020B0604020202020204" pitchFamily="34" charset="0"/>
                <a:cs typeface="Arial" panose="020B0604020202020204" pitchFamily="34" charset="0"/>
              </a:rPr>
              <a:t>, </a:t>
            </a:r>
            <a:r>
              <a:rPr lang="el-GR" sz="1700" dirty="0" smtClean="0">
                <a:solidFill>
                  <a:prstClr val="black"/>
                </a:solidFill>
                <a:latin typeface="Arial" panose="020B0604020202020204" pitchFamily="34" charset="0"/>
                <a:cs typeface="Arial" panose="020B0604020202020204" pitchFamily="34" charset="0"/>
              </a:rPr>
              <a:t>αποθήκευση</a:t>
            </a:r>
          </a:p>
          <a:p>
            <a:pPr marL="0" lvl="0" indent="0">
              <a:buNone/>
            </a:pPr>
            <a:endParaRPr lang="el-GR" sz="1700" dirty="0" smtClean="0">
              <a:solidFill>
                <a:prstClr val="black"/>
              </a:solidFill>
              <a:latin typeface="Arial" panose="020B0604020202020204" pitchFamily="34" charset="0"/>
              <a:cs typeface="Arial" panose="020B0604020202020204" pitchFamily="34" charset="0"/>
            </a:endParaRPr>
          </a:p>
          <a:p>
            <a:pPr lvl="0"/>
            <a:r>
              <a:rPr lang="el-GR" sz="1700" dirty="0" smtClean="0">
                <a:solidFill>
                  <a:prstClr val="black"/>
                </a:solidFill>
                <a:latin typeface="Arial" panose="020B0604020202020204" pitchFamily="34" charset="0"/>
                <a:cs typeface="Arial" panose="020B0604020202020204" pitchFamily="34" charset="0"/>
              </a:rPr>
              <a:t>Τρόφιμα ξηράς αποθήκευσης και ψύξης δέχονται επεξεργασία με πλύσιμο και καθαρισμό</a:t>
            </a:r>
          </a:p>
          <a:p>
            <a:pPr marL="0" lvl="0" indent="0">
              <a:buNone/>
            </a:pPr>
            <a:endParaRPr lang="el-GR" sz="1700" dirty="0" smtClean="0">
              <a:solidFill>
                <a:prstClr val="black"/>
              </a:solidFill>
              <a:latin typeface="Arial" panose="020B0604020202020204" pitchFamily="34" charset="0"/>
              <a:cs typeface="Arial" panose="020B0604020202020204" pitchFamily="34" charset="0"/>
            </a:endParaRPr>
          </a:p>
          <a:p>
            <a:pPr lvl="0"/>
            <a:r>
              <a:rPr lang="el-GR" sz="1700" dirty="0" smtClean="0">
                <a:solidFill>
                  <a:prstClr val="black"/>
                </a:solidFill>
                <a:latin typeface="Arial" panose="020B0604020202020204" pitchFamily="34" charset="0"/>
                <a:cs typeface="Arial" panose="020B0604020202020204" pitchFamily="34" charset="0"/>
              </a:rPr>
              <a:t>Τρόφιμα κατάψυξης πρώτα αποψύχονται και στη συνέχεια δέχονται επεξεργασία (αποφλοίωση, τεμαχισμό, ανάμιξη) . Ωστόσο σε ορισμένα τρόφιμα μπορεί να ακολουθηθεί κρύο σερβίρισμα ή θερμική επεξεργασία</a:t>
            </a:r>
          </a:p>
          <a:p>
            <a:pPr marL="0" lvl="0" indent="0">
              <a:buNone/>
            </a:pPr>
            <a:endParaRPr lang="el-GR" sz="1700" dirty="0" smtClean="0">
              <a:solidFill>
                <a:prstClr val="black"/>
              </a:solidFill>
              <a:latin typeface="Arial" panose="020B0604020202020204" pitchFamily="34" charset="0"/>
              <a:cs typeface="Arial" panose="020B0604020202020204" pitchFamily="34" charset="0"/>
            </a:endParaRPr>
          </a:p>
          <a:p>
            <a:pPr lvl="0"/>
            <a:r>
              <a:rPr lang="el-GR" sz="1700" dirty="0" smtClean="0">
                <a:solidFill>
                  <a:prstClr val="black"/>
                </a:solidFill>
                <a:latin typeface="Arial" panose="020B0604020202020204" pitchFamily="34" charset="0"/>
                <a:cs typeface="Arial" panose="020B0604020202020204" pitchFamily="34" charset="0"/>
              </a:rPr>
              <a:t>Μετά την επεξεργασία τα τρόφιμα σερβίρονται σε συγκεκριμένη θερμοκρασία.</a:t>
            </a:r>
          </a:p>
          <a:p>
            <a:pPr marL="0" lvl="0" indent="0">
              <a:buNone/>
            </a:pPr>
            <a:endParaRPr lang="el-GR" sz="1700" dirty="0" smtClean="0">
              <a:solidFill>
                <a:prstClr val="black"/>
              </a:solidFill>
              <a:latin typeface="Arial" panose="020B0604020202020204" pitchFamily="34" charset="0"/>
              <a:cs typeface="Arial" panose="020B0604020202020204" pitchFamily="34" charset="0"/>
            </a:endParaRPr>
          </a:p>
          <a:p>
            <a:pPr lvl="0"/>
            <a:r>
              <a:rPr lang="el-GR" sz="1700" dirty="0" smtClean="0">
                <a:solidFill>
                  <a:prstClr val="black"/>
                </a:solidFill>
                <a:latin typeface="Arial" panose="020B0604020202020204" pitchFamily="34" charset="0"/>
                <a:cs typeface="Arial" panose="020B0604020202020204" pitchFamily="34" charset="0"/>
              </a:rPr>
              <a:t>Μετά την επεξεργασία τα τρόφιμα διατηρούνται σε θέρμανση και σερβίρονται, όταν ζητηθούν, προσδιορίζεται η θερμοκρασία διατήρησης</a:t>
            </a:r>
          </a:p>
          <a:p>
            <a:pPr lvl="0"/>
            <a:endParaRPr lang="el-GR" sz="1700" dirty="0" smtClean="0">
              <a:solidFill>
                <a:prstClr val="black"/>
              </a:solidFill>
              <a:latin typeface="Arial" panose="020B0604020202020204" pitchFamily="34" charset="0"/>
              <a:cs typeface="Arial" panose="020B0604020202020204" pitchFamily="34" charset="0"/>
            </a:endParaRPr>
          </a:p>
          <a:p>
            <a:pPr lvl="0"/>
            <a:r>
              <a:rPr lang="el-GR" sz="1700" dirty="0">
                <a:solidFill>
                  <a:prstClr val="black"/>
                </a:solidFill>
                <a:latin typeface="Arial" panose="020B0604020202020204" pitchFamily="34" charset="0"/>
                <a:cs typeface="Arial" panose="020B0604020202020204" pitchFamily="34" charset="0"/>
              </a:rPr>
              <a:t>Μετά την επεξεργασία τα τρόφιμα διατηρούνται σε </a:t>
            </a:r>
            <a:r>
              <a:rPr lang="el-GR" sz="1700" dirty="0" smtClean="0">
                <a:solidFill>
                  <a:prstClr val="black"/>
                </a:solidFill>
                <a:latin typeface="Arial" panose="020B0604020202020204" pitchFamily="34" charset="0"/>
                <a:cs typeface="Arial" panose="020B0604020202020204" pitchFamily="34" charset="0"/>
              </a:rPr>
              <a:t>ψύξη και σερβίρονται κρύα ή ζεστά έπειτα από αναθέρμανση (προσδιορίζεται η θερμοκρασία σερβιρίσματος)</a:t>
            </a:r>
          </a:p>
          <a:p>
            <a:pPr lvl="0"/>
            <a:endParaRPr lang="el-GR" sz="1700" dirty="0" smtClean="0">
              <a:solidFill>
                <a:prstClr val="black"/>
              </a:solidFill>
              <a:latin typeface="Arial" panose="020B0604020202020204" pitchFamily="34" charset="0"/>
              <a:cs typeface="Arial" panose="020B0604020202020204" pitchFamily="34" charset="0"/>
            </a:endParaRPr>
          </a:p>
          <a:p>
            <a:pPr lvl="0"/>
            <a:endParaRPr lang="el-GR" sz="1700" dirty="0" smtClean="0">
              <a:solidFill>
                <a:prstClr val="black"/>
              </a:solidFill>
              <a:latin typeface="Arial" panose="020B0604020202020204" pitchFamily="34" charset="0"/>
              <a:cs typeface="Arial" panose="020B0604020202020204" pitchFamily="34" charset="0"/>
            </a:endParaRPr>
          </a:p>
          <a:p>
            <a:pPr lvl="0"/>
            <a:endParaRPr lang="el-GR" sz="1700" dirty="0">
              <a:solidFill>
                <a:prstClr val="black"/>
              </a:solidFill>
              <a:latin typeface="Arial" panose="020B0604020202020204" pitchFamily="34" charset="0"/>
              <a:cs typeface="Arial" panose="020B0604020202020204" pitchFamily="34" charset="0"/>
            </a:endParaRPr>
          </a:p>
          <a:p>
            <a:pPr lvl="0"/>
            <a:endParaRPr lang="el-GR" sz="1700" dirty="0">
              <a:solidFill>
                <a:prstClr val="black"/>
              </a:solidFill>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8572913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404664"/>
            <a:ext cx="8229600" cy="1143000"/>
          </a:xfrm>
        </p:spPr>
        <p:txBody>
          <a:bodyPr>
            <a:noAutofit/>
          </a:bodyPr>
          <a:lstStyle/>
          <a:p>
            <a:r>
              <a:rPr lang="el-GR" sz="3200" b="1" dirty="0" smtClean="0">
                <a:latin typeface="Arial" panose="020B0604020202020204" pitchFamily="34" charset="0"/>
                <a:cs typeface="Arial" panose="020B0604020202020204" pitchFamily="34" charset="0"/>
              </a:rPr>
              <a:t>Παραδείγματα</a:t>
            </a:r>
            <a:r>
              <a:rPr lang="el-GR" sz="3200" dirty="0" smtClean="0">
                <a:latin typeface="Arial" panose="020B0604020202020204" pitchFamily="34" charset="0"/>
                <a:cs typeface="Arial" panose="020B0604020202020204" pitchFamily="34" charset="0"/>
              </a:rPr>
              <a:t/>
            </a:r>
            <a:br>
              <a:rPr lang="el-GR" sz="3200" dirty="0" smtClean="0">
                <a:latin typeface="Arial" panose="020B0604020202020204" pitchFamily="34" charset="0"/>
                <a:cs typeface="Arial" panose="020B0604020202020204" pitchFamily="34" charset="0"/>
              </a:rPr>
            </a:br>
            <a:r>
              <a:rPr lang="el-GR" sz="32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οδηγιών ελέγχου της επικινδυνότητας των τροφίμων κατά την παραλαβή τους</a:t>
            </a:r>
            <a:endParaRPr lang="el-GR" sz="24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lnSpcReduction="10000"/>
          </a:bodyPr>
          <a:lstStyle/>
          <a:p>
            <a:pPr marL="0" indent="0">
              <a:buNone/>
            </a:pPr>
            <a:r>
              <a:rPr lang="el-GR" sz="2400" b="1" dirty="0" smtClean="0">
                <a:latin typeface="Arial" panose="020B0604020202020204" pitchFamily="34" charset="0"/>
                <a:cs typeface="Arial" panose="020B0604020202020204" pitchFamily="34" charset="0"/>
              </a:rPr>
              <a:t>Κρέατα νωπά ή κατεψυγμένα πχ χοιρινό, κοτόπουλο, γαλοπούλα με ή χωρίς κόκαλα</a:t>
            </a:r>
          </a:p>
          <a:p>
            <a:pPr marL="0" indent="0">
              <a:buNone/>
            </a:pPr>
            <a:endParaRPr lang="el-GR" sz="2400" b="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Ελέγχεται η παρουσία παθογόνων μικροοργανισμών.</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Η παραλαβή πραγματοποιείται σε θερμοκρασία μικρότερη των 5 βαθμών κελσίου.</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Η παραλαβή </a:t>
            </a:r>
            <a:r>
              <a:rPr lang="el-GR" sz="2400" dirty="0">
                <a:latin typeface="Arial" panose="020B0604020202020204" pitchFamily="34" charset="0"/>
                <a:cs typeface="Arial" panose="020B0604020202020204" pitchFamily="34" charset="0"/>
              </a:rPr>
              <a:t>κατεψυγμένων πραγματοποιείται σε θερμοκρασία μικρότερη των </a:t>
            </a:r>
            <a:r>
              <a:rPr lang="el-GR" sz="2400" dirty="0" smtClean="0">
                <a:latin typeface="Arial" panose="020B0604020202020204" pitchFamily="34" charset="0"/>
                <a:cs typeface="Arial" panose="020B0604020202020204" pitchFamily="34" charset="0"/>
              </a:rPr>
              <a:t>-12 </a:t>
            </a:r>
            <a:r>
              <a:rPr lang="el-GR" sz="2400" dirty="0">
                <a:latin typeface="Arial" panose="020B0604020202020204" pitchFamily="34" charset="0"/>
                <a:cs typeface="Arial" panose="020B0604020202020204" pitchFamily="34" charset="0"/>
              </a:rPr>
              <a:t>βαθμών κελσίου</a:t>
            </a:r>
            <a:r>
              <a:rPr lang="el-GR" sz="2400" dirty="0" smtClean="0">
                <a:latin typeface="Arial" panose="020B0604020202020204" pitchFamily="34" charset="0"/>
                <a:cs typeface="Arial" panose="020B0604020202020204" pitchFamily="34" charset="0"/>
              </a:rPr>
              <a:t>.</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Ελέγχεται η παρουσία καταλοίπων φυτοφαρμάκων και απολυμαντικών, ορμονών.</a:t>
            </a:r>
          </a:p>
          <a:p>
            <a:pPr>
              <a:buFont typeface="Wingdings" panose="05000000000000000000" pitchFamily="2" charset="2"/>
              <a:buChar char="Ø"/>
            </a:pPr>
            <a:r>
              <a:rPr lang="el-GR" sz="2400" dirty="0" smtClean="0">
                <a:latin typeface="Arial" panose="020B0604020202020204" pitchFamily="34" charset="0"/>
                <a:cs typeface="Arial" panose="020B0604020202020204" pitchFamily="34" charset="0"/>
              </a:rPr>
              <a:t>Ελέγχεται η παρουσία ξένων σωμάτων πχ ξύλα, πλαστικά, σπάγκος, μεταλλικά αντικείμενα κα.</a:t>
            </a:r>
            <a:endParaRPr lang="el-GR" sz="24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l-G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1815206"/>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755</TotalTime>
  <Words>2358</Words>
  <Application>Microsoft Office PowerPoint</Application>
  <PresentationFormat>Προβολή στην οθόνη (4:3)</PresentationFormat>
  <Paragraphs>195</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Θέμα του Office</vt:lpstr>
      <vt:lpstr> HACCP (Hazard Analysis Critical Control Point) Ανάλυση Επικινδυνότητας και Κρίσιμα Σημεία Ελέγχου </vt:lpstr>
      <vt:lpstr>Σκοπός του HACCP</vt:lpstr>
      <vt:lpstr>Βασικές αρχές HACCP</vt:lpstr>
      <vt:lpstr>Πλεονεκτήματα εφαρμογής HACCP</vt:lpstr>
      <vt:lpstr>Στάδια εφαρμογής HACCP </vt:lpstr>
      <vt:lpstr>Κρίσιμα σημεία που προκαλούν επικινδυνότητα στα τρόφιμα</vt:lpstr>
      <vt:lpstr>Έκδοση αναλυτικών οδηγιών </vt:lpstr>
      <vt:lpstr>Παραδείγματα οδηγιών  παραλαβής, αποθήκευσης, προετοιμασίας, επεξεργασίας , σερβιρίσματος, με αναλυτικές οδηγίες</vt:lpstr>
      <vt:lpstr>Παραδείγματα  οδηγιών ελέγχου της επικινδυνότητας των τροφίμων κατά την παραλαβή τους</vt:lpstr>
      <vt:lpstr>Παραδείγματα  οδηγιών ελέγχου της επικινδυνότητας των τροφίμων κατά την παραλαβή τους</vt:lpstr>
      <vt:lpstr>Παραδείγματα προστατευτικών μέτρων κατά την παραλαβή των τροφίμων</vt:lpstr>
      <vt:lpstr>Παραδείγματα προστατευτικών μέτρων κατά την παραλαβή των τροφίμων</vt:lpstr>
      <vt:lpstr>Η εφαρμογή του HACCP στο εστιατόριο</vt:lpstr>
      <vt:lpstr>Η υγιεινή των χώρων και του εξοπλισμού (σύμφωνα με την νομοθεσία)</vt:lpstr>
      <vt:lpstr>Η υγιεινή των χώρων και του εξοπλισμού (σύμφωνα με την νομοθεσία)</vt:lpstr>
      <vt:lpstr>Η υγιεινή των χώρων και του εξοπλισμού (σύμφωνα με την νομοθεσία)</vt:lpstr>
      <vt:lpstr>Η υγιεινή των χώρων και του εξοπλισμού (σύμφωνα με την νομοθεσία)</vt:lpstr>
      <vt:lpstr>Η υγιεινή των χώρων και του εξοπλισμού (σύμφωνα με την νομοθεσία)</vt:lpstr>
      <vt:lpstr>Υγιεινή των εγκαταστάσεων ύδρευση – αποχέτευση – φωτισμός - εξαερισμός</vt:lpstr>
      <vt:lpstr>Υγιεινή των εγκαταστάσεων ύδρευση – αποχέτευση – φωτισμός - εξαερισμός</vt:lpstr>
      <vt:lpstr>Η υγιεινή των χώρων υποστήριξης τουαλέτες προσωπικού – αποδυτήρια προσωπικού</vt:lpstr>
      <vt:lpstr>Η υγιεινή του χώρου πελατών (τραπεζαρία) επιτραπέζια σκεύη – ιματισμός</vt:lpstr>
      <vt:lpstr>Η διαχείριση των απορριμμάτων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HACCP (Hazard Analysis Critical Control Point) Ανάλυση Επικινδυνότητας και Κρίσιμα Σημεία Ελέγχου</dc:title>
  <dc:creator>user</dc:creator>
  <cp:lastModifiedBy>user</cp:lastModifiedBy>
  <cp:revision>81</cp:revision>
  <dcterms:created xsi:type="dcterms:W3CDTF">2020-11-07T09:35:11Z</dcterms:created>
  <dcterms:modified xsi:type="dcterms:W3CDTF">2020-11-17T17:30:02Z</dcterms:modified>
</cp:coreProperties>
</file>