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263" r:id="rId4"/>
    <p:sldId id="258" r:id="rId5"/>
    <p:sldId id="276" r:id="rId6"/>
    <p:sldId id="279" r:id="rId7"/>
    <p:sldId id="281" r:id="rId8"/>
    <p:sldId id="282" r:id="rId9"/>
    <p:sldId id="283" r:id="rId10"/>
    <p:sldId id="259" r:id="rId11"/>
    <p:sldId id="284" r:id="rId12"/>
    <p:sldId id="285" r:id="rId13"/>
    <p:sldId id="287" r:id="rId14"/>
    <p:sldId id="288" r:id="rId15"/>
    <p:sldId id="289" r:id="rId16"/>
    <p:sldId id="290" r:id="rId17"/>
    <p:sldId id="297" r:id="rId18"/>
    <p:sldId id="298" r:id="rId19"/>
    <p:sldId id="293" r:id="rId20"/>
    <p:sldId id="299" r:id="rId21"/>
    <p:sldId id="296" r:id="rId22"/>
    <p:sldId id="300" r:id="rId23"/>
    <p:sldId id="301" r:id="rId24"/>
    <p:sldId id="302" r:id="rId2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E3CC4-D069-49AE-91F6-433FD7E36E12}" type="datetimeFigureOut">
              <a:rPr lang="el-GR" smtClean="0"/>
              <a:t>9/11/2023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38258-E585-453B-AC17-078512EF3756}" type="slidenum">
              <a:rPr lang="el-GR" smtClean="0"/>
              <a:t>‹#›</a:t>
            </a:fld>
            <a:endParaRPr lang="el-GR"/>
          </a:p>
        </p:txBody>
      </p:sp>
    </p:spTree>
    <p:extLst>
      <p:ext uri="{BB962C8B-B14F-4D97-AF65-F5344CB8AC3E}">
        <p14:creationId xmlns:p14="http://schemas.microsoft.com/office/powerpoint/2010/main" val="85742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824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https://breezometer.com/#air-quality-map</a:t>
            </a:r>
          </a:p>
          <a:p>
            <a:r>
              <a:rPr lang="el-GR" dirty="0"/>
              <a:t>https://breezometer.com/air-quality-map/</a:t>
            </a:r>
          </a:p>
          <a:p>
            <a:r>
              <a:rPr lang="el-GR" dirty="0"/>
              <a:t>https://miltoschrysanthidis.blogspot.gr/ - </a:t>
            </a:r>
            <a:r>
              <a:rPr lang="el-GR" dirty="0" err="1"/>
              <a:t>ιντερλευκίνες</a:t>
            </a:r>
            <a:r>
              <a:rPr lang="el-GR" dirty="0"/>
              <a:t> στην Χρόνια Αποφρακτική πνευμονοπάθεια</a:t>
            </a:r>
          </a:p>
          <a:p>
            <a:endParaRPr lang="en-US" dirty="0"/>
          </a:p>
        </p:txBody>
      </p:sp>
      <p:sp>
        <p:nvSpPr>
          <p:cNvPr id="4" name="Slide Number Placeholder 3"/>
          <p:cNvSpPr>
            <a:spLocks noGrp="1"/>
          </p:cNvSpPr>
          <p:nvPr>
            <p:ph type="sldNum" sz="quarter" idx="10"/>
          </p:nvPr>
        </p:nvSpPr>
        <p:spPr/>
        <p:txBody>
          <a:bodyPr/>
          <a:lstStyle/>
          <a:p>
            <a:fld id="{C8585AB9-EF6E-4AD8-829A-A77669C959F6}" type="slidenum">
              <a:rPr lang="en-US" smtClean="0"/>
              <a:t>4</a:t>
            </a:fld>
            <a:endParaRPr lang="en-US"/>
          </a:p>
        </p:txBody>
      </p:sp>
    </p:spTree>
    <p:extLst>
      <p:ext uri="{BB962C8B-B14F-4D97-AF65-F5344CB8AC3E}">
        <p14:creationId xmlns:p14="http://schemas.microsoft.com/office/powerpoint/2010/main" val="74938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Πρωτογενείς: ρύποι που εκπέμπονται άμεσα από τις πηγές ρύπανσης (SO2, NO, CO, σωματίδια)</a:t>
            </a:r>
          </a:p>
          <a:p>
            <a:r>
              <a:rPr lang="el-GR" dirty="0"/>
              <a:t>Δευτερογενείς: ρύποι που σχηματίζονται στην ατμόσφαιρα σαν αποτέλεσμα χημικών αντιδράσεων μεταξύ των πρωτογενών (ΝΟ2, Ο3)</a:t>
            </a:r>
          </a:p>
          <a:p>
            <a:r>
              <a:rPr lang="el-GR" dirty="0"/>
              <a:t>διοξείδιο του θείου-SO2</a:t>
            </a:r>
          </a:p>
          <a:p>
            <a:r>
              <a:rPr lang="el-GR" dirty="0"/>
              <a:t>οξείδια του αζώτου-</a:t>
            </a:r>
            <a:r>
              <a:rPr lang="el-GR" dirty="0" err="1"/>
              <a:t>NOx</a:t>
            </a:r>
            <a:endParaRPr lang="el-GR" dirty="0"/>
          </a:p>
          <a:p>
            <a:r>
              <a:rPr lang="el-GR" dirty="0"/>
              <a:t> μονοξείδιο του άνθρακα-CO</a:t>
            </a:r>
          </a:p>
          <a:p>
            <a:r>
              <a:rPr lang="el-GR" dirty="0"/>
              <a:t>αιωρούμενα σωματίδια, με διάμετρο &lt;10μm, γιατί αυτά εισπνέονται</a:t>
            </a:r>
            <a:endParaRPr lang="en-US" dirty="0"/>
          </a:p>
          <a:p>
            <a:r>
              <a:rPr lang="el-GR" dirty="0"/>
              <a:t> μόλυβδος-</a:t>
            </a:r>
            <a:r>
              <a:rPr lang="el-GR" dirty="0" err="1"/>
              <a:t>Pb</a:t>
            </a:r>
            <a:r>
              <a:rPr lang="el-GR" dirty="0"/>
              <a:t>, λόγω της τοξικότητάς του</a:t>
            </a:r>
          </a:p>
          <a:p>
            <a:r>
              <a:rPr lang="el-GR" dirty="0"/>
              <a:t>όζον-Ο3</a:t>
            </a:r>
          </a:p>
          <a:p>
            <a:endParaRPr lang="en-US" dirty="0"/>
          </a:p>
        </p:txBody>
      </p:sp>
      <p:sp>
        <p:nvSpPr>
          <p:cNvPr id="4" name="Slide Number Placeholder 3"/>
          <p:cNvSpPr>
            <a:spLocks noGrp="1"/>
          </p:cNvSpPr>
          <p:nvPr>
            <p:ph type="sldNum" sz="quarter" idx="10"/>
          </p:nvPr>
        </p:nvSpPr>
        <p:spPr/>
        <p:txBody>
          <a:bodyPr/>
          <a:lstStyle/>
          <a:p>
            <a:fld id="{C8585AB9-EF6E-4AD8-829A-A77669C959F6}" type="slidenum">
              <a:rPr lang="en-US" smtClean="0"/>
              <a:t>9</a:t>
            </a:fld>
            <a:endParaRPr lang="en-US"/>
          </a:p>
        </p:txBody>
      </p:sp>
    </p:spTree>
    <p:extLst>
      <p:ext uri="{BB962C8B-B14F-4D97-AF65-F5344CB8AC3E}">
        <p14:creationId xmlns:p14="http://schemas.microsoft.com/office/powerpoint/2010/main" val="417846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3C38258-E585-453B-AC17-078512EF3756}" type="slidenum">
              <a:rPr lang="el-GR" smtClean="0"/>
              <a:t>10</a:t>
            </a:fld>
            <a:endParaRPr lang="el-GR"/>
          </a:p>
        </p:txBody>
      </p:sp>
    </p:spTree>
    <p:extLst>
      <p:ext uri="{BB962C8B-B14F-4D97-AF65-F5344CB8AC3E}">
        <p14:creationId xmlns:p14="http://schemas.microsoft.com/office/powerpoint/2010/main" val="165622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3C38258-E585-453B-AC17-078512EF3756}" type="slidenum">
              <a:rPr lang="el-GR" smtClean="0"/>
              <a:t>18</a:t>
            </a:fld>
            <a:endParaRPr lang="el-GR"/>
          </a:p>
        </p:txBody>
      </p:sp>
    </p:spTree>
    <p:extLst>
      <p:ext uri="{BB962C8B-B14F-4D97-AF65-F5344CB8AC3E}">
        <p14:creationId xmlns:p14="http://schemas.microsoft.com/office/powerpoint/2010/main" val="27652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38258-E585-453B-AC17-078512EF375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728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860B-7C91-4089-9EF4-32C5967983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0CFE2149-8211-4726-AE34-7534EB12A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6E02C7EF-433E-4890-B667-53E73F0F3AB9}"/>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5" name="Footer Placeholder 4">
            <a:extLst>
              <a:ext uri="{FF2B5EF4-FFF2-40B4-BE49-F238E27FC236}">
                <a16:creationId xmlns:a16="http://schemas.microsoft.com/office/drawing/2014/main" id="{BD22C25F-BC63-42B8-B9C5-0579680917F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8E4E314-A128-47ED-9E18-632EA260175A}"/>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337569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500C7-9A04-45D1-A5AC-2B211F1F3FD7}"/>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8E506A6A-78F3-457E-9E3E-523E23D7C7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A4020F7-1DA8-4757-AABC-9F927E0BFD81}"/>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5" name="Footer Placeholder 4">
            <a:extLst>
              <a:ext uri="{FF2B5EF4-FFF2-40B4-BE49-F238E27FC236}">
                <a16:creationId xmlns:a16="http://schemas.microsoft.com/office/drawing/2014/main" id="{7969DD4F-4525-4791-ABC8-CCEC707CD15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6E8B2EF-2380-4C42-AC11-20A1CD82DE35}"/>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273620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124DB3-CD47-4FA4-98BA-0D86D71E8A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BE9AB7C3-3653-4EE6-86D4-57DE8C4862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60AF2A5-5E0B-4692-A90D-00C8CBF4E575}"/>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5" name="Footer Placeholder 4">
            <a:extLst>
              <a:ext uri="{FF2B5EF4-FFF2-40B4-BE49-F238E27FC236}">
                <a16:creationId xmlns:a16="http://schemas.microsoft.com/office/drawing/2014/main" id="{D22B309F-D920-4181-BA70-5C1FC516ACD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B86928B-181C-43B6-9C21-385F40ED0AB6}"/>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2843418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45700" y="2452551"/>
            <a:ext cx="105184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4800">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cxnSp>
        <p:nvCxnSpPr>
          <p:cNvPr id="11" name="Google Shape;11;p2"/>
          <p:cNvCxnSpPr/>
          <p:nvPr/>
        </p:nvCxnSpPr>
        <p:spPr>
          <a:xfrm rot="10800000">
            <a:off x="3450800" y="4651625"/>
            <a:ext cx="5290400" cy="0"/>
          </a:xfrm>
          <a:prstGeom prst="straightConnector1">
            <a:avLst/>
          </a:prstGeom>
          <a:noFill/>
          <a:ln w="9525" cap="flat" cmpd="sng">
            <a:solidFill>
              <a:schemeClr val="lt1"/>
            </a:solidFill>
            <a:prstDash val="solid"/>
            <a:round/>
            <a:headEnd type="oval" w="med" len="med"/>
            <a:tailEnd type="oval" w="med" len="med"/>
          </a:ln>
        </p:spPr>
      </p:cxnSp>
    </p:spTree>
    <p:extLst>
      <p:ext uri="{BB962C8B-B14F-4D97-AF65-F5344CB8AC3E}">
        <p14:creationId xmlns:p14="http://schemas.microsoft.com/office/powerpoint/2010/main" val="1662390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96C3-5B15-4BDE-8717-247E75328AD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9D60CC99-132B-454F-80F8-8A01D52013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894F496-43BD-41BD-8B92-60CBD855AFFC}"/>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5" name="Footer Placeholder 4">
            <a:extLst>
              <a:ext uri="{FF2B5EF4-FFF2-40B4-BE49-F238E27FC236}">
                <a16:creationId xmlns:a16="http://schemas.microsoft.com/office/drawing/2014/main" id="{1D740F57-3F32-4373-BFCE-934DCE0A8891}"/>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881019A-8AEF-42F5-AEF2-0071EB5FF3E6}"/>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201484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F362-0F63-4B0D-8B1F-BEE224AE88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102163DF-C224-422E-B6F5-B29FFF854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9D2D4D-B328-42B0-81A6-213FE48E80C4}"/>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5" name="Footer Placeholder 4">
            <a:extLst>
              <a:ext uri="{FF2B5EF4-FFF2-40B4-BE49-F238E27FC236}">
                <a16:creationId xmlns:a16="http://schemas.microsoft.com/office/drawing/2014/main" id="{0B16A6CD-F4BE-4FE3-9870-7CE851FC784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2B053CE2-4627-4436-90D8-0BC8B4DAF44D}"/>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2885107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6F485-8A05-49DB-AE17-AE023123EB50}"/>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A01916C4-98B2-4074-90DB-F915213ECC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11F952D1-63AD-4C69-ABC3-3DB9E3F914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F0503A9A-884E-444A-9B92-88DCFC0A59A6}"/>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6" name="Footer Placeholder 5">
            <a:extLst>
              <a:ext uri="{FF2B5EF4-FFF2-40B4-BE49-F238E27FC236}">
                <a16:creationId xmlns:a16="http://schemas.microsoft.com/office/drawing/2014/main" id="{FDEFDF9B-76F2-4C30-8633-1B3719610B5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4B24D25-2789-4154-BE3E-D6C52FEF7E0D}"/>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374225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C2F4-373D-455D-A100-87F68E6266EA}"/>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958243D2-4B76-4CF1-8B42-F78CA78A4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54633-F684-4D00-83F2-0BF25D5551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80F37438-DE26-4AC1-9FE5-B5D51ECA03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17CA1A-29F8-4348-A2D4-7BE0FC8ADD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B645D1B5-2054-4B4C-829F-255298EB56F0}"/>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8" name="Footer Placeholder 7">
            <a:extLst>
              <a:ext uri="{FF2B5EF4-FFF2-40B4-BE49-F238E27FC236}">
                <a16:creationId xmlns:a16="http://schemas.microsoft.com/office/drawing/2014/main" id="{527B149F-A7FD-4FE6-BDCE-AA52D11AF5EE}"/>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D5428BC3-85E6-4D7C-9B37-4B6249520F10}"/>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2796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C7E9-89FD-4B20-AD0F-95CEE7628491}"/>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2E24F9B-6FF7-4B72-87F9-F0EB963562A4}"/>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4" name="Footer Placeholder 3">
            <a:extLst>
              <a:ext uri="{FF2B5EF4-FFF2-40B4-BE49-F238E27FC236}">
                <a16:creationId xmlns:a16="http://schemas.microsoft.com/office/drawing/2014/main" id="{E160D97C-6605-45B7-A9DD-ABF7048BC3FC}"/>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8AD5AFE0-4A94-46FE-8844-D8B10867815A}"/>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235568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51022-3A20-4D21-ABDD-736AA458E71D}"/>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3" name="Footer Placeholder 2">
            <a:extLst>
              <a:ext uri="{FF2B5EF4-FFF2-40B4-BE49-F238E27FC236}">
                <a16:creationId xmlns:a16="http://schemas.microsoft.com/office/drawing/2014/main" id="{EA2523B9-D55E-4C6D-88A5-D6DB00CF849B}"/>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57EA3FEF-CE49-498A-9D48-EC2C15939AF7}"/>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3723280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671D-A47F-4C54-9E8E-596BAB814B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3C93F957-C06D-458D-A40F-35ECB3AE74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76BC185B-2850-418E-A2F6-D180D6310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7B5AB-C268-443F-9D61-9A1C1293C76D}"/>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6" name="Footer Placeholder 5">
            <a:extLst>
              <a:ext uri="{FF2B5EF4-FFF2-40B4-BE49-F238E27FC236}">
                <a16:creationId xmlns:a16="http://schemas.microsoft.com/office/drawing/2014/main" id="{8F329624-89D6-465B-99F9-AB896F85F3E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5B521AC-832E-478F-B3DB-47BE41123D2E}"/>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406388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3765-F697-4AB7-AF54-15EF8AAA5C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FFA7738A-FD4B-4306-AB3E-CF06C261C6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FA8248DC-80DC-4AB4-A98C-938755F68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926D5-A714-4D3A-A358-D915BAF5D439}"/>
              </a:ext>
            </a:extLst>
          </p:cNvPr>
          <p:cNvSpPr>
            <a:spLocks noGrp="1"/>
          </p:cNvSpPr>
          <p:nvPr>
            <p:ph type="dt" sz="half" idx="10"/>
          </p:nvPr>
        </p:nvSpPr>
        <p:spPr/>
        <p:txBody>
          <a:bodyPr/>
          <a:lstStyle/>
          <a:p>
            <a:fld id="{30509DB2-9B79-4F5B-98FB-E7779741929F}" type="datetimeFigureOut">
              <a:rPr lang="el-GR" smtClean="0"/>
              <a:t>9/11/2023</a:t>
            </a:fld>
            <a:endParaRPr lang="el-GR"/>
          </a:p>
        </p:txBody>
      </p:sp>
      <p:sp>
        <p:nvSpPr>
          <p:cNvPr id="6" name="Footer Placeholder 5">
            <a:extLst>
              <a:ext uri="{FF2B5EF4-FFF2-40B4-BE49-F238E27FC236}">
                <a16:creationId xmlns:a16="http://schemas.microsoft.com/office/drawing/2014/main" id="{18AD7299-6575-482B-BB99-D469B7D1779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C8244D4C-BE33-43C1-A33E-6F379A02F306}"/>
              </a:ext>
            </a:extLst>
          </p:cNvPr>
          <p:cNvSpPr>
            <a:spLocks noGrp="1"/>
          </p:cNvSpPr>
          <p:nvPr>
            <p:ph type="sldNum" sz="quarter" idx="12"/>
          </p:nvPr>
        </p:nvSpPr>
        <p:spPr/>
        <p:txBody>
          <a:bodyPr/>
          <a:lstStyle/>
          <a:p>
            <a:fld id="{72956826-3E3C-4E50-A630-52227E74799C}" type="slidenum">
              <a:rPr lang="el-GR" smtClean="0"/>
              <a:t>‹#›</a:t>
            </a:fld>
            <a:endParaRPr lang="el-GR"/>
          </a:p>
        </p:txBody>
      </p:sp>
    </p:spTree>
    <p:extLst>
      <p:ext uri="{BB962C8B-B14F-4D97-AF65-F5344CB8AC3E}">
        <p14:creationId xmlns:p14="http://schemas.microsoft.com/office/powerpoint/2010/main" val="748105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0C537-7780-4F23-970A-9289FB680F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6C213EBB-F85C-418E-B326-C64B7D474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2B8C263-C245-4E86-90BE-51F7EEC878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09DB2-9B79-4F5B-98FB-E7779741929F}" type="datetimeFigureOut">
              <a:rPr lang="el-GR" smtClean="0"/>
              <a:t>9/11/2023</a:t>
            </a:fld>
            <a:endParaRPr lang="el-GR"/>
          </a:p>
        </p:txBody>
      </p:sp>
      <p:sp>
        <p:nvSpPr>
          <p:cNvPr id="5" name="Footer Placeholder 4">
            <a:extLst>
              <a:ext uri="{FF2B5EF4-FFF2-40B4-BE49-F238E27FC236}">
                <a16:creationId xmlns:a16="http://schemas.microsoft.com/office/drawing/2014/main" id="{DE39B0A8-930A-4C75-AF7D-9F0A4D5BD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1B94F8DA-28FF-4300-9A08-2935B981A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956826-3E3C-4E50-A630-52227E74799C}" type="slidenum">
              <a:rPr lang="el-GR" smtClean="0"/>
              <a:t>‹#›</a:t>
            </a:fld>
            <a:endParaRPr lang="el-GR"/>
          </a:p>
        </p:txBody>
      </p:sp>
    </p:spTree>
    <p:extLst>
      <p:ext uri="{BB962C8B-B14F-4D97-AF65-F5344CB8AC3E}">
        <p14:creationId xmlns:p14="http://schemas.microsoft.com/office/powerpoint/2010/main" val="428983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40467" y="274667"/>
            <a:ext cx="5711200" cy="1143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1pPr>
            <a:lvl2pPr lvl="1"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2pPr>
            <a:lvl3pPr lvl="2"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3pPr>
            <a:lvl4pPr lvl="3"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4pPr>
            <a:lvl5pPr lvl="4"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5pPr>
            <a:lvl6pPr lvl="5"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6pPr>
            <a:lvl7pPr lvl="6"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7pPr>
            <a:lvl8pPr lvl="7"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8pPr>
            <a:lvl9pPr lvl="8" algn="ctr">
              <a:spcBef>
                <a:spcPts val="0"/>
              </a:spcBef>
              <a:spcAft>
                <a:spcPts val="0"/>
              </a:spcAft>
              <a:buClr>
                <a:schemeClr val="dk1"/>
              </a:buClr>
              <a:buSzPts val="1600"/>
              <a:buFont typeface="Montserrat"/>
              <a:buNone/>
              <a:defRPr sz="16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822800" y="1693151"/>
            <a:ext cx="10546400" cy="42872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600"/>
              </a:spcBef>
              <a:spcAft>
                <a:spcPts val="0"/>
              </a:spcAft>
              <a:buClr>
                <a:schemeClr val="accent3"/>
              </a:buClr>
              <a:buSzPts val="2400"/>
              <a:buFont typeface="PT Serif"/>
              <a:buChar char="○"/>
              <a:defRPr sz="2400">
                <a:solidFill>
                  <a:schemeClr val="dk1"/>
                </a:solidFill>
                <a:latin typeface="PT Serif"/>
                <a:ea typeface="PT Serif"/>
                <a:cs typeface="PT Serif"/>
                <a:sym typeface="PT Serif"/>
              </a:defRPr>
            </a:lvl1pPr>
            <a:lvl2pPr marL="914400" lvl="1" indent="-381000">
              <a:lnSpc>
                <a:spcPct val="115000"/>
              </a:lnSpc>
              <a:spcBef>
                <a:spcPts val="0"/>
              </a:spcBef>
              <a:spcAft>
                <a:spcPts val="0"/>
              </a:spcAft>
              <a:buClr>
                <a:schemeClr val="accent3"/>
              </a:buClr>
              <a:buSzPts val="2400"/>
              <a:buFont typeface="PT Serif"/>
              <a:buChar char="□"/>
              <a:defRPr sz="2400">
                <a:solidFill>
                  <a:schemeClr val="dk1"/>
                </a:solidFill>
                <a:latin typeface="PT Serif"/>
                <a:ea typeface="PT Serif"/>
                <a:cs typeface="PT Serif"/>
                <a:sym typeface="PT Serif"/>
              </a:defRPr>
            </a:lvl2pPr>
            <a:lvl3pPr marL="1371600" lvl="2" indent="-381000">
              <a:lnSpc>
                <a:spcPct val="115000"/>
              </a:lnSpc>
              <a:spcBef>
                <a:spcPts val="0"/>
              </a:spcBef>
              <a:spcAft>
                <a:spcPts val="0"/>
              </a:spcAft>
              <a:buClr>
                <a:schemeClr val="accent3"/>
              </a:buClr>
              <a:buSzPts val="2400"/>
              <a:buFont typeface="PT Serif"/>
              <a:buChar char="○"/>
              <a:defRPr sz="2400">
                <a:solidFill>
                  <a:schemeClr val="dk1"/>
                </a:solidFill>
                <a:latin typeface="PT Serif"/>
                <a:ea typeface="PT Serif"/>
                <a:cs typeface="PT Serif"/>
                <a:sym typeface="PT Serif"/>
              </a:defRPr>
            </a:lvl3pPr>
            <a:lvl4pPr marL="1828800" lvl="3"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4pPr>
            <a:lvl5pPr marL="2286000" lvl="4"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5pPr>
            <a:lvl6pPr marL="2743200" lvl="5"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6pPr>
            <a:lvl7pPr marL="3200400" lvl="6"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7pPr>
            <a:lvl8pPr marL="3657600" lvl="7"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8pPr>
            <a:lvl9pPr marL="4114800" lvl="8" indent="-381000">
              <a:lnSpc>
                <a:spcPct val="115000"/>
              </a:lnSpc>
              <a:spcBef>
                <a:spcPts val="0"/>
              </a:spcBef>
              <a:spcAft>
                <a:spcPts val="0"/>
              </a:spcAft>
              <a:buClr>
                <a:schemeClr val="dk1"/>
              </a:buClr>
              <a:buSzPts val="2400"/>
              <a:buFont typeface="PT Serif"/>
              <a:buChar char="■"/>
              <a:defRPr sz="2400">
                <a:solidFill>
                  <a:schemeClr val="dk1"/>
                </a:solidFill>
                <a:latin typeface="PT Serif"/>
                <a:ea typeface="PT Serif"/>
                <a:cs typeface="PT Serif"/>
                <a:sym typeface="PT Serif"/>
              </a:defRPr>
            </a:lvl9pPr>
          </a:lstStyle>
          <a:p>
            <a:endParaRPr/>
          </a:p>
        </p:txBody>
      </p:sp>
      <p:sp>
        <p:nvSpPr>
          <p:cNvPr id="8" name="Google Shape;8;p1"/>
          <p:cNvSpPr txBox="1">
            <a:spLocks noGrp="1"/>
          </p:cNvSpPr>
          <p:nvPr>
            <p:ph type="sldNum" idx="12"/>
          </p:nvPr>
        </p:nvSpPr>
        <p:spPr>
          <a:xfrm>
            <a:off x="5730200" y="6333135"/>
            <a:ext cx="731600" cy="524800"/>
          </a:xfrm>
          <a:prstGeom prst="rect">
            <a:avLst/>
          </a:prstGeom>
          <a:noFill/>
          <a:ln>
            <a:noFill/>
          </a:ln>
        </p:spPr>
        <p:txBody>
          <a:bodyPr spcFirstLastPara="1" wrap="square" lIns="91425" tIns="91425" rIns="91425" bIns="91425" anchor="t" anchorCtr="0">
            <a:noAutofit/>
          </a:bodyPr>
          <a:lstStyle>
            <a:lvl1pPr lvl="0" algn="ctr">
              <a:buNone/>
              <a:defRPr sz="1733">
                <a:solidFill>
                  <a:schemeClr val="accent1"/>
                </a:solidFill>
                <a:latin typeface="PT Serif"/>
                <a:ea typeface="PT Serif"/>
                <a:cs typeface="PT Serif"/>
                <a:sym typeface="PT Serif"/>
              </a:defRPr>
            </a:lvl1pPr>
            <a:lvl2pPr lvl="1" algn="ctr">
              <a:buNone/>
              <a:defRPr sz="1733">
                <a:solidFill>
                  <a:schemeClr val="accent1"/>
                </a:solidFill>
                <a:latin typeface="PT Serif"/>
                <a:ea typeface="PT Serif"/>
                <a:cs typeface="PT Serif"/>
                <a:sym typeface="PT Serif"/>
              </a:defRPr>
            </a:lvl2pPr>
            <a:lvl3pPr lvl="2" algn="ctr">
              <a:buNone/>
              <a:defRPr sz="1733">
                <a:solidFill>
                  <a:schemeClr val="accent1"/>
                </a:solidFill>
                <a:latin typeface="PT Serif"/>
                <a:ea typeface="PT Serif"/>
                <a:cs typeface="PT Serif"/>
                <a:sym typeface="PT Serif"/>
              </a:defRPr>
            </a:lvl3pPr>
            <a:lvl4pPr lvl="3" algn="ctr">
              <a:buNone/>
              <a:defRPr sz="1733">
                <a:solidFill>
                  <a:schemeClr val="accent1"/>
                </a:solidFill>
                <a:latin typeface="PT Serif"/>
                <a:ea typeface="PT Serif"/>
                <a:cs typeface="PT Serif"/>
                <a:sym typeface="PT Serif"/>
              </a:defRPr>
            </a:lvl4pPr>
            <a:lvl5pPr lvl="4" algn="ctr">
              <a:buNone/>
              <a:defRPr sz="1733">
                <a:solidFill>
                  <a:schemeClr val="accent1"/>
                </a:solidFill>
                <a:latin typeface="PT Serif"/>
                <a:ea typeface="PT Serif"/>
                <a:cs typeface="PT Serif"/>
                <a:sym typeface="PT Serif"/>
              </a:defRPr>
            </a:lvl5pPr>
            <a:lvl6pPr lvl="5" algn="ctr">
              <a:buNone/>
              <a:defRPr sz="1733">
                <a:solidFill>
                  <a:schemeClr val="accent1"/>
                </a:solidFill>
                <a:latin typeface="PT Serif"/>
                <a:ea typeface="PT Serif"/>
                <a:cs typeface="PT Serif"/>
                <a:sym typeface="PT Serif"/>
              </a:defRPr>
            </a:lvl6pPr>
            <a:lvl7pPr lvl="6" algn="ctr">
              <a:buNone/>
              <a:defRPr sz="1733">
                <a:solidFill>
                  <a:schemeClr val="accent1"/>
                </a:solidFill>
                <a:latin typeface="PT Serif"/>
                <a:ea typeface="PT Serif"/>
                <a:cs typeface="PT Serif"/>
                <a:sym typeface="PT Serif"/>
              </a:defRPr>
            </a:lvl7pPr>
            <a:lvl8pPr lvl="7" algn="ctr">
              <a:buNone/>
              <a:defRPr sz="1733">
                <a:solidFill>
                  <a:schemeClr val="accent1"/>
                </a:solidFill>
                <a:latin typeface="PT Serif"/>
                <a:ea typeface="PT Serif"/>
                <a:cs typeface="PT Serif"/>
                <a:sym typeface="PT Serif"/>
              </a:defRPr>
            </a:lvl8pPr>
            <a:lvl9pPr lvl="8" algn="ctr">
              <a:buNone/>
              <a:defRPr sz="1733">
                <a:solidFill>
                  <a:schemeClr val="accent1"/>
                </a:solidFill>
                <a:latin typeface="PT Serif"/>
                <a:ea typeface="PT Serif"/>
                <a:cs typeface="PT Serif"/>
                <a:sym typeface="PT Serif"/>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73731100"/>
      </p:ext>
    </p:extLst>
  </p:cSld>
  <p:clrMap bg1="lt1" tx1="dk1" bg2="dk2" tx2="lt2" accent1="accent1" accent2="accent2" accent3="accent3" accent4="accent4" accent5="accent5" accent6="accent6" hlink="hlink" folHlink="folHlink"/>
  <p:sldLayoutIdLst>
    <p:sldLayoutId id="2147483661"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ctrTitle"/>
          </p:nvPr>
        </p:nvSpPr>
        <p:spPr>
          <a:xfrm>
            <a:off x="836800" y="2848185"/>
            <a:ext cx="10518400" cy="1546400"/>
          </a:xfrm>
          <a:prstGeom prst="rect">
            <a:avLst/>
          </a:prstGeom>
        </p:spPr>
        <p:txBody>
          <a:bodyPr spcFirstLastPara="1" wrap="square" lIns="121900" tIns="121900" rIns="121900" bIns="121900" anchor="ctr" anchorCtr="0">
            <a:noAutofit/>
          </a:bodyPr>
          <a:lstStyle/>
          <a:p>
            <a:r>
              <a:rPr lang="el-GR" sz="3200" dirty="0">
                <a:solidFill>
                  <a:srgbClr val="C00000"/>
                </a:solidFill>
                <a:latin typeface="Century Gothic" panose="020B0502020202020204" pitchFamily="34" charset="0"/>
                <a:cs typeface="Calibri" panose="020F0502020204030204" pitchFamily="34" charset="0"/>
              </a:rPr>
              <a:t>ΑΤΜΟΣΦΑΙΡΙΚΗ ΡΥΠΑΝΣΗ</a:t>
            </a:r>
          </a:p>
        </p:txBody>
      </p:sp>
      <p:cxnSp>
        <p:nvCxnSpPr>
          <p:cNvPr id="3" name="Ευθεία γραμμή σύνδεσης 2"/>
          <p:cNvCxnSpPr/>
          <p:nvPr/>
        </p:nvCxnSpPr>
        <p:spPr>
          <a:xfrm>
            <a:off x="3454400" y="4663924"/>
            <a:ext cx="5283200" cy="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9" name="Picture 1">
            <a:extLst>
              <a:ext uri="{FF2B5EF4-FFF2-40B4-BE49-F238E27FC236}">
                <a16:creationId xmlns:a16="http://schemas.microsoft.com/office/drawing/2014/main" id="{23E37E0C-5AC4-4956-9E04-45BFD82B57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1107" y="182352"/>
            <a:ext cx="1387877" cy="13878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88674" y="187673"/>
            <a:ext cx="10149356" cy="1135737"/>
          </a:xfrm>
        </p:spPr>
        <p:txBody>
          <a:bodyPr>
            <a:normAutofit/>
          </a:bodyPr>
          <a:lstStyle/>
          <a:p>
            <a:pPr algn="just"/>
            <a:r>
              <a:rPr lang="el-GR" sz="3600" b="1" dirty="0">
                <a:effectLst>
                  <a:outerShdw blurRad="38100" dist="38100" dir="2700000" algn="tl">
                    <a:srgbClr val="000000">
                      <a:alpha val="43137"/>
                    </a:srgbClr>
                  </a:outerShdw>
                </a:effectLst>
              </a:rPr>
              <a:t>Ατμοσφαιρική Ρύπανση Αναγωγικού Τύπου- Μη Φωτοχημική Ρύπανση</a:t>
            </a:r>
            <a:endParaRPr lang="en-US" sz="3600" b="1"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4" name="Content Placeholder 3">
            <a:extLst>
              <a:ext uri="{FF2B5EF4-FFF2-40B4-BE49-F238E27FC236}">
                <a16:creationId xmlns:a16="http://schemas.microsoft.com/office/drawing/2014/main" id="{220A1CF1-F393-48A6-B10B-C00D09459A71}"/>
              </a:ext>
            </a:extLst>
          </p:cNvPr>
          <p:cNvSpPr>
            <a:spLocks noGrp="1"/>
          </p:cNvSpPr>
          <p:nvPr>
            <p:ph idx="1"/>
          </p:nvPr>
        </p:nvSpPr>
        <p:spPr>
          <a:xfrm>
            <a:off x="838200" y="1700570"/>
            <a:ext cx="10515600" cy="4351338"/>
          </a:xfrm>
        </p:spPr>
        <p:txBody>
          <a:bodyPr>
            <a:normAutofit/>
          </a:bodyPr>
          <a:lstStyle/>
          <a:p>
            <a:r>
              <a:rPr lang="el-GR" sz="2000" dirty="0">
                <a:effectLst>
                  <a:outerShdw blurRad="38100" dist="38100" dir="2700000" algn="tl">
                    <a:srgbClr val="000000">
                      <a:alpha val="43137"/>
                    </a:srgbClr>
                  </a:outerShdw>
                </a:effectLst>
              </a:rPr>
              <a:t>Χαρακτηρίζεται από την παρουσία υψηλών συγκεντρώσεων SO</a:t>
            </a:r>
            <a:r>
              <a:rPr lang="el-GR" sz="2000" baseline="-25000" dirty="0">
                <a:effectLst>
                  <a:outerShdw blurRad="38100" dist="38100" dir="2700000" algn="tl">
                    <a:srgbClr val="000000">
                      <a:alpha val="43137"/>
                    </a:srgbClr>
                  </a:outerShdw>
                </a:effectLst>
              </a:rPr>
              <a:t>2</a:t>
            </a:r>
            <a:r>
              <a:rPr lang="el-GR" sz="2000" dirty="0">
                <a:effectLst>
                  <a:outerShdw blurRad="38100" dist="38100" dir="2700000" algn="tl">
                    <a:srgbClr val="000000">
                      <a:alpha val="43137"/>
                    </a:srgbClr>
                  </a:outerShdw>
                </a:effectLst>
              </a:rPr>
              <a:t>, αιθάλης (καπνού) και χαμηλών θερμοκρασιών.</a:t>
            </a:r>
          </a:p>
          <a:p>
            <a:r>
              <a:rPr lang="el-GR" sz="2000" dirty="0">
                <a:effectLst>
                  <a:outerShdw blurRad="38100" dist="38100" dir="2700000" algn="tl">
                    <a:srgbClr val="000000">
                      <a:alpha val="43137"/>
                    </a:srgbClr>
                  </a:outerShdw>
                </a:effectLst>
              </a:rPr>
              <a:t>Βασίζεται στην ερεθιστική δράση του SO</a:t>
            </a:r>
            <a:r>
              <a:rPr lang="el-GR" sz="2000" baseline="-25000" dirty="0">
                <a:effectLst>
                  <a:outerShdw blurRad="38100" dist="38100" dir="2700000" algn="tl">
                    <a:srgbClr val="000000">
                      <a:alpha val="43137"/>
                    </a:srgbClr>
                  </a:outerShdw>
                </a:effectLst>
              </a:rPr>
              <a:t>2 </a:t>
            </a:r>
            <a:r>
              <a:rPr lang="el-GR" sz="2000" dirty="0">
                <a:effectLst>
                  <a:outerShdw blurRad="38100" dist="38100" dir="2700000" algn="tl">
                    <a:srgbClr val="000000">
                      <a:alpha val="43137"/>
                    </a:srgbClr>
                  </a:outerShdw>
                </a:effectLst>
              </a:rPr>
              <a:t>και των προϊόντων οξείδωσής του, εξ’ αιτίας της διαλυτότητας του στο νερό σε συνδυασμό με την υγρασία της ατμόσφαιρας.</a:t>
            </a:r>
          </a:p>
          <a:p>
            <a:pPr marL="0" indent="0" algn="just">
              <a:buNone/>
            </a:pPr>
            <a:endParaRPr lang="el-GR" sz="1800" u="sng" dirty="0">
              <a:effectLst>
                <a:outerShdw blurRad="38100" dist="38100" dir="2700000" algn="tl">
                  <a:srgbClr val="000000">
                    <a:alpha val="43137"/>
                  </a:srgbClr>
                </a:outerShdw>
              </a:effectLst>
            </a:endParaRPr>
          </a:p>
          <a:p>
            <a:pPr marL="0" indent="0" algn="just">
              <a:buNone/>
            </a:pPr>
            <a:r>
              <a:rPr lang="el-GR" sz="1800" u="sng" dirty="0">
                <a:effectLst>
                  <a:outerShdw blurRad="38100" dist="38100" dir="2700000" algn="tl">
                    <a:srgbClr val="000000">
                      <a:alpha val="43137"/>
                    </a:srgbClr>
                  </a:outerShdw>
                </a:effectLst>
              </a:rPr>
              <a:t>Πηγές </a:t>
            </a:r>
            <a:r>
              <a:rPr lang="en-US" sz="1800" u="sng" dirty="0">
                <a:effectLst>
                  <a:outerShdw blurRad="38100" dist="38100" dir="2700000" algn="tl">
                    <a:srgbClr val="000000">
                      <a:alpha val="43137"/>
                    </a:srgbClr>
                  </a:outerShdw>
                </a:effectLst>
              </a:rPr>
              <a:t>SO</a:t>
            </a:r>
            <a:r>
              <a:rPr lang="en-US" sz="1800" u="sng" baseline="-25000" dirty="0">
                <a:effectLst>
                  <a:outerShdw blurRad="38100" dist="38100" dir="2700000" algn="tl">
                    <a:srgbClr val="000000">
                      <a:alpha val="43137"/>
                    </a:srgbClr>
                  </a:outerShdw>
                </a:effectLst>
              </a:rPr>
              <a:t>2</a:t>
            </a:r>
            <a:r>
              <a:rPr lang="el-GR" sz="1800" u="sng" dirty="0">
                <a:effectLst>
                  <a:outerShdw blurRad="38100" dist="38100" dir="2700000" algn="tl">
                    <a:srgbClr val="000000">
                      <a:alpha val="43137"/>
                    </a:srgbClr>
                  </a:outerShdw>
                </a:effectLst>
              </a:rPr>
              <a:t>:</a:t>
            </a: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καύση άνθρακα και πετρελαίου</a:t>
            </a: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διαδικασία εξαγωγής άνθρακα από τα ορυκτά</a:t>
            </a: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εξαγωγή βενζίνης από το πετρέλαιο</a:t>
            </a: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καύση καυσίμων σε διάφορα μηχανοκίνητα</a:t>
            </a:r>
          </a:p>
        </p:txBody>
      </p:sp>
      <p:pic>
        <p:nvPicPr>
          <p:cNvPr id="7" name="Picture 6">
            <a:extLst>
              <a:ext uri="{FF2B5EF4-FFF2-40B4-BE49-F238E27FC236}">
                <a16:creationId xmlns:a16="http://schemas.microsoft.com/office/drawing/2014/main" id="{54B8BBFB-6B47-4830-8014-9BCD272255F0}"/>
              </a:ext>
            </a:extLst>
          </p:cNvPr>
          <p:cNvPicPr>
            <a:picLocks noChangeAspect="1"/>
          </p:cNvPicPr>
          <p:nvPr/>
        </p:nvPicPr>
        <p:blipFill rotWithShape="1">
          <a:blip r:embed="rId4"/>
          <a:srcRect l="4854" t="1534" r="15650"/>
          <a:stretch/>
        </p:blipFill>
        <p:spPr>
          <a:xfrm>
            <a:off x="6714982" y="3429000"/>
            <a:ext cx="4397143" cy="3024249"/>
          </a:xfrm>
          <a:prstGeom prst="rect">
            <a:avLst/>
          </a:prstGeom>
        </p:spPr>
      </p:pic>
      <p:sp>
        <p:nvSpPr>
          <p:cNvPr id="15" name="Rectangle: Rounded Corners 14">
            <a:extLst>
              <a:ext uri="{FF2B5EF4-FFF2-40B4-BE49-F238E27FC236}">
                <a16:creationId xmlns:a16="http://schemas.microsoft.com/office/drawing/2014/main" id="{9C5219E1-5512-47AB-B495-6CB35C8B61DA}"/>
              </a:ext>
            </a:extLst>
          </p:cNvPr>
          <p:cNvSpPr/>
          <p:nvPr/>
        </p:nvSpPr>
        <p:spPr>
          <a:xfrm>
            <a:off x="3170859" y="5780518"/>
            <a:ext cx="4298323" cy="8771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l-GR"/>
          </a:p>
        </p:txBody>
      </p:sp>
      <p:sp>
        <p:nvSpPr>
          <p:cNvPr id="13" name="Lightning Bolt 12">
            <a:extLst>
              <a:ext uri="{FF2B5EF4-FFF2-40B4-BE49-F238E27FC236}">
                <a16:creationId xmlns:a16="http://schemas.microsoft.com/office/drawing/2014/main" id="{A2503FDC-AB8A-4FD2-9EF7-545CF147F42A}"/>
              </a:ext>
            </a:extLst>
          </p:cNvPr>
          <p:cNvSpPr/>
          <p:nvPr/>
        </p:nvSpPr>
        <p:spPr>
          <a:xfrm>
            <a:off x="2438768" y="5377087"/>
            <a:ext cx="839680" cy="615389"/>
          </a:xfrm>
          <a:prstGeom prst="lightningBol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26612F79-412D-4797-ACFD-DCC5E66D9650}"/>
              </a:ext>
            </a:extLst>
          </p:cNvPr>
          <p:cNvSpPr txBox="1"/>
          <p:nvPr/>
        </p:nvSpPr>
        <p:spPr>
          <a:xfrm>
            <a:off x="3186477" y="5787339"/>
            <a:ext cx="4287915" cy="877163"/>
          </a:xfrm>
          <a:prstGeom prst="rect">
            <a:avLst/>
          </a:prstGeom>
          <a:noFill/>
        </p:spPr>
        <p:txBody>
          <a:bodyPr wrap="square" rtlCol="0">
            <a:spAutoFit/>
          </a:bodyPr>
          <a:lstStyle/>
          <a:p>
            <a:pPr algn="just"/>
            <a:r>
              <a:rPr lang="el-GR" sz="1700" dirty="0">
                <a:effectLst>
                  <a:outerShdw blurRad="38100" dist="38100" dir="2700000" algn="tl">
                    <a:srgbClr val="000000">
                      <a:alpha val="43137"/>
                    </a:srgbClr>
                  </a:outerShdw>
                </a:effectLst>
              </a:rPr>
              <a:t>Οι καύσεις υπεύθυνες για το 85 % των εκπομπών SO</a:t>
            </a:r>
            <a:r>
              <a:rPr lang="el-GR" sz="1700" baseline="-25000" dirty="0">
                <a:effectLst>
                  <a:outerShdw blurRad="38100" dist="38100" dir="2700000" algn="tl">
                    <a:srgbClr val="000000">
                      <a:alpha val="43137"/>
                    </a:srgbClr>
                  </a:outerShdw>
                </a:effectLst>
              </a:rPr>
              <a:t>2</a:t>
            </a:r>
            <a:r>
              <a:rPr lang="el-GR" sz="1700" dirty="0">
                <a:effectLst>
                  <a:outerShdw blurRad="38100" dist="38100" dir="2700000" algn="tl">
                    <a:srgbClr val="000000">
                      <a:alpha val="43137"/>
                    </a:srgbClr>
                  </a:outerShdw>
                </a:effectLst>
              </a:rPr>
              <a:t>, ενώ μόλις το 7 % οφείλεται στα μέσα μεταφοράς</a:t>
            </a:r>
          </a:p>
        </p:txBody>
      </p:sp>
    </p:spTree>
    <p:extLst>
      <p:ext uri="{BB962C8B-B14F-4D97-AF65-F5344CB8AC3E}">
        <p14:creationId xmlns:p14="http://schemas.microsoft.com/office/powerpoint/2010/main" val="1983844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94" name="Picture 2" descr="Μόριο διοξειδίου θείου, χημική δομή Διανυσματική απεικόνιση - εικονογραφία  από bipeds, atmospherically: 63437069">
            <a:extLst>
              <a:ext uri="{FF2B5EF4-FFF2-40B4-BE49-F238E27FC236}">
                <a16:creationId xmlns:a16="http://schemas.microsoft.com/office/drawing/2014/main" id="{AFB6A2AA-39ED-44F4-A2C1-34FCB02927E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07" t="7379" r="1973" b="12737"/>
          <a:stretch/>
        </p:blipFill>
        <p:spPr bwMode="auto">
          <a:xfrm>
            <a:off x="8105886" y="3872917"/>
            <a:ext cx="3741583" cy="241096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88674" y="187673"/>
            <a:ext cx="10149356" cy="1135737"/>
          </a:xfrm>
        </p:spPr>
        <p:txBody>
          <a:bodyPr>
            <a:normAutofit/>
          </a:bodyPr>
          <a:lstStyle/>
          <a:p>
            <a:pPr algn="just"/>
            <a:r>
              <a:rPr lang="el-GR" sz="3600" b="1" dirty="0">
                <a:effectLst>
                  <a:outerShdw blurRad="38100" dist="38100" dir="2700000" algn="tl">
                    <a:srgbClr val="000000">
                      <a:alpha val="43137"/>
                    </a:srgbClr>
                  </a:outerShdw>
                </a:effectLst>
              </a:rPr>
              <a:t>Διοξείδιο του θείου - SO</a:t>
            </a:r>
            <a:r>
              <a:rPr lang="el-GR" sz="3600" b="1" baseline="-25000" dirty="0">
                <a:effectLst>
                  <a:outerShdw blurRad="38100" dist="38100" dir="2700000" algn="tl">
                    <a:srgbClr val="000000">
                      <a:alpha val="43137"/>
                    </a:srgbClr>
                  </a:outerShdw>
                </a:effectLst>
              </a:rPr>
              <a:t>2</a:t>
            </a:r>
            <a:endParaRPr lang="en-US" sz="3600" b="1"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27" name="Content Placeholder 5">
            <a:extLst>
              <a:ext uri="{FF2B5EF4-FFF2-40B4-BE49-F238E27FC236}">
                <a16:creationId xmlns:a16="http://schemas.microsoft.com/office/drawing/2014/main" id="{D2C05074-4BFA-4BFA-91D7-690A6119F76F}"/>
              </a:ext>
            </a:extLst>
          </p:cNvPr>
          <p:cNvSpPr txBox="1">
            <a:spLocks/>
          </p:cNvSpPr>
          <p:nvPr/>
        </p:nvSpPr>
        <p:spPr>
          <a:xfrm>
            <a:off x="1078234" y="1305037"/>
            <a:ext cx="5207156" cy="26873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Υδατοδιαλυτό ερεθιστικό αέριο</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el-GR" sz="1700" dirty="0">
                <a:solidFill>
                  <a:prstClr val="black"/>
                </a:solidFill>
                <a:effectLst>
                  <a:outerShdw blurRad="38100" dist="38100" dir="2700000" algn="tl">
                    <a:srgbClr val="000000">
                      <a:alpha val="43137"/>
                    </a:srgbClr>
                  </a:outerShdw>
                </a:effectLst>
                <a:latin typeface="Calibri" panose="020F0502020204030204"/>
              </a:rPr>
              <a:t>Α</a:t>
            </a: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πορροφάται κυρίως από τους ανώτερους αεραγωγούς</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el-GR" sz="1700" dirty="0">
                <a:solidFill>
                  <a:prstClr val="black"/>
                </a:solidFill>
                <a:effectLst>
                  <a:outerShdw blurRad="38100" dist="38100" dir="2700000" algn="tl">
                    <a:srgbClr val="000000">
                      <a:alpha val="43137"/>
                    </a:srgbClr>
                  </a:outerShdw>
                </a:effectLst>
                <a:latin typeface="Calibri" panose="020F0502020204030204"/>
              </a:rPr>
              <a:t>Διεγείρει τη βρογχοσυστολή και την έκκριση βλέννας</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ΗΠΑ: συγκεντρώσεις &lt; 0,1 </a:t>
            </a:r>
            <a:r>
              <a:rPr kumimoji="0" lang="en-US"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ppm</a:t>
            </a:r>
            <a:endPar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el-GR" sz="1700" dirty="0">
                <a:solidFill>
                  <a:prstClr val="black"/>
                </a:solidFill>
                <a:effectLst>
                  <a:outerShdw blurRad="38100" dist="38100" dir="2700000" algn="tl">
                    <a:srgbClr val="000000">
                      <a:alpha val="43137"/>
                    </a:srgbClr>
                  </a:outerShdw>
                </a:effectLst>
                <a:latin typeface="Calibri" panose="020F0502020204030204"/>
              </a:rPr>
              <a:t>Έκθεση διάρκειας 2 λεπτών σε συγκεντρώσεις 0,4 – 1,0 </a:t>
            </a:r>
            <a:r>
              <a:rPr lang="en-US" sz="1700" dirty="0">
                <a:solidFill>
                  <a:prstClr val="black"/>
                </a:solidFill>
                <a:effectLst>
                  <a:outerShdw blurRad="38100" dist="38100" dir="2700000" algn="tl">
                    <a:srgbClr val="000000">
                      <a:alpha val="43137"/>
                    </a:srgbClr>
                  </a:outerShdw>
                </a:effectLst>
                <a:latin typeface="Calibri" panose="020F0502020204030204"/>
              </a:rPr>
              <a:t>ppm</a:t>
            </a:r>
            <a:r>
              <a:rPr lang="el-GR" sz="1700" dirty="0">
                <a:solidFill>
                  <a:prstClr val="black"/>
                </a:solidFill>
                <a:effectLst>
                  <a:outerShdw blurRad="38100" dist="38100" dir="2700000" algn="tl">
                    <a:srgbClr val="000000">
                      <a:alpha val="43137"/>
                    </a:srgbClr>
                  </a:outerShdw>
                </a:effectLst>
                <a:latin typeface="Calibri" panose="020F0502020204030204"/>
              </a:rPr>
              <a:t> </a:t>
            </a:r>
            <a:r>
              <a:rPr lang="el-GR" sz="1700" dirty="0">
                <a:solidFill>
                  <a:prstClr val="black"/>
                </a:solidFill>
                <a:effectLst>
                  <a:outerShdw blurRad="38100" dist="38100" dir="2700000" algn="tl">
                    <a:srgbClr val="000000">
                      <a:alpha val="43137"/>
                    </a:srgbClr>
                  </a:outerShdw>
                </a:effectLst>
                <a:latin typeface="Calibri" panose="020F0502020204030204"/>
                <a:cs typeface="Calibri" panose="020F0502020204030204" pitchFamily="34" charset="0"/>
              </a:rPr>
              <a:t>→ βρογχοσυστολή σε ασθματικούς ασθενείς, μέσα σε 5-10 λεπτά.</a:t>
            </a:r>
            <a:endPar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0" name="Content Placeholder 5">
            <a:extLst>
              <a:ext uri="{FF2B5EF4-FFF2-40B4-BE49-F238E27FC236}">
                <a16:creationId xmlns:a16="http://schemas.microsoft.com/office/drawing/2014/main" id="{47D3B744-6B90-4F78-A419-0748BEF53DD0}"/>
              </a:ext>
            </a:extLst>
          </p:cNvPr>
          <p:cNvSpPr txBox="1">
            <a:spLocks/>
          </p:cNvSpPr>
          <p:nvPr/>
        </p:nvSpPr>
        <p:spPr>
          <a:xfrm>
            <a:off x="7451241" y="1198532"/>
            <a:ext cx="4352364" cy="1905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Διείσδυση</a:t>
            </a:r>
            <a:r>
              <a:rPr lang="el-GR" sz="1700" dirty="0">
                <a:effectLst>
                  <a:outerShdw blurRad="38100" dist="38100" dir="2700000" algn="tl">
                    <a:srgbClr val="000000">
                      <a:alpha val="43137"/>
                    </a:srgbClr>
                  </a:outerShdw>
                </a:effectLst>
              </a:rPr>
              <a:t> SO</a:t>
            </a:r>
            <a:r>
              <a:rPr lang="el-GR" sz="1700" baseline="-25000" dirty="0">
                <a:effectLst>
                  <a:outerShdw blurRad="38100" dist="38100" dir="2700000" algn="tl">
                    <a:srgbClr val="000000">
                      <a:alpha val="43137"/>
                    </a:srgbClr>
                  </a:outerShdw>
                </a:effectLst>
              </a:rPr>
              <a:t>2</a:t>
            </a:r>
            <a:r>
              <a:rPr lang="el-GR" sz="1700" dirty="0">
                <a:effectLst>
                  <a:outerShdw blurRad="38100" dist="38100" dir="2700000" algn="tl">
                    <a:srgbClr val="000000">
                      <a:alpha val="43137"/>
                    </a:srgbClr>
                  </a:outerShdw>
                </a:effectLst>
              </a:rPr>
              <a:t> στους πνεύμονες: μεγαλύτερη κατά την αναπνοή εκ στόματος παρά εκ μύτης</a:t>
            </a:r>
            <a:endParaRPr lang="el-GR" sz="1700" dirty="0">
              <a:solidFill>
                <a:prstClr val="black"/>
              </a:solidFill>
              <a:effectLst>
                <a:outerShdw blurRad="38100" dist="38100" dir="2700000" algn="tl">
                  <a:srgbClr val="000000">
                    <a:alpha val="43137"/>
                  </a:srgbClr>
                </a:outerShdw>
              </a:effectLst>
              <a:latin typeface="Calibri" panose="020F0502020204030204"/>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cs typeface="Calibri" panose="020F0502020204030204" pitchFamily="34" charset="0"/>
              </a:rPr>
              <a:t>↑ ρυθμού ροής αέρα: </a:t>
            </a: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βαθμό διείσδυσής του στα βαθύτερα τμήματα των πνευμόνων</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l-GR" sz="1700" dirty="0">
                <a:solidFill>
                  <a:prstClr val="black"/>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Κατά τη διάρκεια άσκησης: μεγαλύτερη ποσότητα εισπνοής </a:t>
            </a:r>
            <a:r>
              <a:rPr lang="el-GR" sz="1700" dirty="0">
                <a:effectLst>
                  <a:outerShdw blurRad="38100" dist="38100" dir="2700000" algn="tl">
                    <a:srgbClr val="000000">
                      <a:alpha val="43137"/>
                    </a:srgbClr>
                  </a:outerShdw>
                </a:effectLst>
              </a:rPr>
              <a:t>SO</a:t>
            </a:r>
            <a:r>
              <a:rPr lang="el-GR" sz="1700" baseline="-25000" dirty="0">
                <a:effectLst>
                  <a:outerShdw blurRad="38100" dist="38100" dir="2700000" algn="tl">
                    <a:srgbClr val="000000">
                      <a:alpha val="43137"/>
                    </a:srgbClr>
                  </a:outerShdw>
                </a:effectLst>
              </a:rPr>
              <a:t>2</a:t>
            </a:r>
            <a:endParaRPr kumimoji="0" lang="en-US"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F5F17D6-6636-4710-A82A-F1CB90A6B5A0}"/>
              </a:ext>
            </a:extLst>
          </p:cNvPr>
          <p:cNvSpPr txBox="1"/>
          <p:nvPr/>
        </p:nvSpPr>
        <p:spPr>
          <a:xfrm>
            <a:off x="1668265" y="4366381"/>
            <a:ext cx="6094520" cy="2185214"/>
          </a:xfrm>
          <a:prstGeom prst="rect">
            <a:avLst/>
          </a:prstGeom>
          <a:noFill/>
        </p:spPr>
        <p:txBody>
          <a:bodyPr wrap="square">
            <a:spAutoFit/>
          </a:bodyPr>
          <a:lstStyle/>
          <a:p>
            <a:pPr algn="l"/>
            <a:r>
              <a:rPr lang="el-GR" sz="1700" b="0" i="0" u="none" strike="noStrike" baseline="0" dirty="0">
                <a:solidFill>
                  <a:srgbClr val="000000"/>
                </a:solidFill>
                <a:effectLst>
                  <a:outerShdw blurRad="38100" dist="38100" dir="2700000" algn="tl">
                    <a:srgbClr val="000000">
                      <a:alpha val="43137"/>
                    </a:srgbClr>
                  </a:outerShdw>
                </a:effectLst>
              </a:rPr>
              <a:t>Προβλήματα σε:</a:t>
            </a:r>
          </a:p>
          <a:p>
            <a:pPr marL="285750" indent="-285750" algn="l">
              <a:buFont typeface="Wingdings" panose="05000000000000000000" pitchFamily="2" charset="2"/>
              <a:buChar char="ü"/>
            </a:pPr>
            <a:r>
              <a:rPr lang="el-GR" sz="1700" b="0" i="0" u="none" strike="noStrike" baseline="0" dirty="0">
                <a:solidFill>
                  <a:srgbClr val="000000"/>
                </a:solidFill>
                <a:effectLst>
                  <a:outerShdw blurRad="38100" dist="38100" dir="2700000" algn="tl">
                    <a:srgbClr val="000000">
                      <a:alpha val="43137"/>
                    </a:srgbClr>
                  </a:outerShdw>
                </a:effectLst>
              </a:rPr>
              <a:t>Αναπνευστικό σύστημα, ιδιαίτερα σε συνδυασμό με υψηλές συγκεντρώσεις αιωρουμένων σωματιδίων</a:t>
            </a:r>
          </a:p>
          <a:p>
            <a:pPr marL="285750" indent="-285750" algn="l">
              <a:buFont typeface="Wingdings" panose="05000000000000000000" pitchFamily="2" charset="2"/>
              <a:buChar char="ü"/>
            </a:pPr>
            <a:r>
              <a:rPr lang="el-GR" sz="1700" dirty="0">
                <a:solidFill>
                  <a:srgbClr val="000000"/>
                </a:solidFill>
                <a:effectLst>
                  <a:outerShdw blurRad="38100" dist="38100" dir="2700000" algn="tl">
                    <a:srgbClr val="000000">
                      <a:alpha val="43137"/>
                    </a:srgbClr>
                  </a:outerShdw>
                </a:effectLst>
              </a:rPr>
              <a:t>Βρογχοσυστολή</a:t>
            </a:r>
          </a:p>
          <a:p>
            <a:pPr marL="285750" indent="-285750" algn="l">
              <a:buFont typeface="Wingdings" panose="05000000000000000000" pitchFamily="2" charset="2"/>
              <a:buChar char="ü"/>
            </a:pPr>
            <a:r>
              <a:rPr lang="el-GR" sz="1700" b="0" i="0" u="none" strike="noStrike" baseline="0" dirty="0">
                <a:solidFill>
                  <a:srgbClr val="000000"/>
                </a:solidFill>
                <a:effectLst>
                  <a:outerShdw blurRad="38100" dist="38100" dir="2700000" algn="tl">
                    <a:srgbClr val="000000">
                      <a:alpha val="43137"/>
                    </a:srgbClr>
                  </a:outerShdw>
                </a:effectLst>
              </a:rPr>
              <a:t>Στένωση αεραγωγών </a:t>
            </a:r>
            <a:r>
              <a:rPr lang="el-GR" sz="1700" b="0" i="0" u="none" strike="noStrike" baseline="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παρεμπόδιση ροής αέρα από και προς τους πνεύμονες</a:t>
            </a:r>
          </a:p>
          <a:p>
            <a:pPr marL="285750" indent="-285750" algn="l">
              <a:buFont typeface="Wingdings" panose="05000000000000000000" pitchFamily="2" charset="2"/>
              <a:buChar char="ü"/>
            </a:pPr>
            <a:r>
              <a:rPr lang="el-GR" sz="170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Ήπια χρόνια βρογχίτιδα,</a:t>
            </a:r>
            <a:r>
              <a:rPr lang="en-US" sz="170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70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σε χρόνια καθημερινή έκθεση ίση με 100 μ</a:t>
            </a:r>
            <a:r>
              <a:rPr lang="en-US" sz="170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g/m</a:t>
            </a:r>
            <a:r>
              <a:rPr lang="en-US" sz="1700" baseline="3000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l-GR" sz="170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l-GR" sz="1700" b="0" i="0" u="none" strike="noStrike" baseline="0" dirty="0">
              <a:solidFill>
                <a:srgbClr val="000000"/>
              </a:solidFill>
              <a:effectLst>
                <a:outerShdw blurRad="38100" dist="38100" dir="2700000" algn="tl">
                  <a:srgbClr val="000000">
                    <a:alpha val="43137"/>
                  </a:srgbClr>
                </a:outerShdw>
              </a:effectLst>
            </a:endParaRPr>
          </a:p>
        </p:txBody>
      </p:sp>
      <p:pic>
        <p:nvPicPr>
          <p:cNvPr id="8198" name="Picture 6" descr="θαυμαστικό">
            <a:extLst>
              <a:ext uri="{FF2B5EF4-FFF2-40B4-BE49-F238E27FC236}">
                <a16:creationId xmlns:a16="http://schemas.microsoft.com/office/drawing/2014/main" id="{C427C85D-BD7A-4565-9925-66869ECCBAC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9955" t="4660" r="37766" b="8868"/>
          <a:stretch/>
        </p:blipFill>
        <p:spPr bwMode="auto">
          <a:xfrm rot="20338114">
            <a:off x="997035" y="3698679"/>
            <a:ext cx="408373" cy="133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036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88674" y="187673"/>
            <a:ext cx="10149356" cy="1135737"/>
          </a:xfrm>
        </p:spPr>
        <p:txBody>
          <a:bodyPr>
            <a:normAutofit/>
          </a:bodyPr>
          <a:lstStyle/>
          <a:p>
            <a:pPr algn="just"/>
            <a:r>
              <a:rPr lang="el-GR" sz="3600" b="1" dirty="0">
                <a:effectLst>
                  <a:outerShdw blurRad="38100" dist="38100" dir="2700000" algn="tl">
                    <a:srgbClr val="000000">
                      <a:alpha val="43137"/>
                    </a:srgbClr>
                  </a:outerShdw>
                </a:effectLst>
              </a:rPr>
              <a:t>Αιωρούμενα σωματίδια</a:t>
            </a:r>
            <a:r>
              <a:rPr lang="en-US" sz="3600" b="1" dirty="0">
                <a:effectLst>
                  <a:outerShdw blurRad="38100" dist="38100" dir="2700000" algn="tl">
                    <a:srgbClr val="000000">
                      <a:alpha val="43137"/>
                    </a:srgbClr>
                  </a:outerShdw>
                </a:effectLst>
              </a:rPr>
              <a:t> </a:t>
            </a:r>
            <a:r>
              <a:rPr lang="el-GR" sz="3600" b="1" dirty="0">
                <a:effectLst>
                  <a:outerShdw blurRad="38100" dist="38100" dir="2700000" algn="tl">
                    <a:srgbClr val="000000">
                      <a:alpha val="43137"/>
                    </a:srgbClr>
                  </a:outerShdw>
                </a:effectLst>
              </a:rPr>
              <a:t>-</a:t>
            </a:r>
            <a:r>
              <a:rPr lang="en-US" sz="3600" b="1" dirty="0">
                <a:effectLst>
                  <a:outerShdw blurRad="38100" dist="38100" dir="2700000" algn="tl">
                    <a:srgbClr val="000000">
                      <a:alpha val="43137"/>
                    </a:srgbClr>
                  </a:outerShdw>
                </a:effectLst>
              </a:rPr>
              <a:t> Particulate matter (PM)</a:t>
            </a: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27" name="Content Placeholder 5">
            <a:extLst>
              <a:ext uri="{FF2B5EF4-FFF2-40B4-BE49-F238E27FC236}">
                <a16:creationId xmlns:a16="http://schemas.microsoft.com/office/drawing/2014/main" id="{D2C05074-4BFA-4BFA-91D7-690A6119F76F}"/>
              </a:ext>
            </a:extLst>
          </p:cNvPr>
          <p:cNvSpPr txBox="1">
            <a:spLocks/>
          </p:cNvSpPr>
          <p:nvPr/>
        </p:nvSpPr>
        <p:spPr>
          <a:xfrm>
            <a:off x="1078234" y="1511083"/>
            <a:ext cx="5207156" cy="38421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l-GR" sz="1600" dirty="0">
                <a:effectLst>
                  <a:outerShdw blurRad="38100" dist="38100" dir="2700000" algn="tl">
                    <a:srgbClr val="000000">
                      <a:alpha val="43137"/>
                    </a:srgbClr>
                  </a:outerShdw>
                </a:effectLst>
              </a:rPr>
              <a:t>Μείγμα οργανικών, ανόργανων και βιολογικών υλικών</a:t>
            </a:r>
          </a:p>
          <a:p>
            <a:pPr algn="just"/>
            <a:endParaRPr lang="el-GR" sz="1600" dirty="0">
              <a:effectLst>
                <a:outerShdw blurRad="38100" dist="38100" dir="2700000" algn="tl">
                  <a:srgbClr val="000000">
                    <a:alpha val="43137"/>
                  </a:srgbClr>
                </a:outerShdw>
              </a:effectLst>
            </a:endParaRPr>
          </a:p>
          <a:p>
            <a:pPr algn="just"/>
            <a:r>
              <a:rPr lang="el-GR" sz="1600" dirty="0">
                <a:effectLst>
                  <a:outerShdw blurRad="38100" dist="38100" dir="2700000" algn="tl">
                    <a:srgbClr val="000000">
                      <a:alpha val="43137"/>
                    </a:srgbClr>
                  </a:outerShdw>
                </a:effectLst>
              </a:rPr>
              <a:t>Στερεά σωματίδια και υγρά σταγονίδια που αιωρούνται στην ατμόσφαιρα</a:t>
            </a:r>
          </a:p>
          <a:p>
            <a:pPr algn="just"/>
            <a:endParaRPr lang="el-GR" sz="1600" dirty="0">
              <a:effectLst>
                <a:outerShdw blurRad="38100" dist="38100" dir="2700000" algn="tl">
                  <a:srgbClr val="000000">
                    <a:alpha val="43137"/>
                  </a:srgbClr>
                </a:outerShdw>
              </a:effectLst>
            </a:endParaRPr>
          </a:p>
          <a:p>
            <a:pPr algn="just"/>
            <a:r>
              <a:rPr lang="el-GR" sz="1600" dirty="0">
                <a:effectLst>
                  <a:outerShdw blurRad="38100" dist="38100" dir="2700000" algn="tl">
                    <a:srgbClr val="000000">
                      <a:alpha val="43137"/>
                    </a:srgbClr>
                  </a:outerShdw>
                </a:effectLst>
              </a:rPr>
              <a:t>Ορατά είτε με το μάτι (σκόνη, χώμα, αιθάλη, καπνός), είτε με ηλεκτρονικό μικροσκόπιο</a:t>
            </a:r>
          </a:p>
          <a:p>
            <a:pPr algn="just"/>
            <a:endParaRPr lang="el-GR" sz="1600" dirty="0">
              <a:effectLst>
                <a:outerShdw blurRad="38100" dist="38100" dir="2700000" algn="tl">
                  <a:srgbClr val="000000">
                    <a:alpha val="43137"/>
                  </a:srgbClr>
                </a:outerShdw>
              </a:effectLst>
            </a:endParaRPr>
          </a:p>
          <a:p>
            <a:pPr algn="just"/>
            <a:r>
              <a:rPr lang="el-GR" sz="1600" dirty="0">
                <a:effectLst>
                  <a:outerShdw blurRad="38100" dist="38100" dir="2700000" algn="tl">
                    <a:srgbClr val="000000">
                      <a:alpha val="43137"/>
                    </a:srgbClr>
                  </a:outerShdw>
                </a:effectLst>
              </a:rPr>
              <a:t>Βρίσκονται σε ύψος</a:t>
            </a:r>
            <a:r>
              <a:rPr lang="en-US" sz="1600" dirty="0">
                <a:effectLst>
                  <a:outerShdw blurRad="38100" dist="38100" dir="2700000" algn="tl">
                    <a:srgbClr val="000000">
                      <a:alpha val="43137"/>
                    </a:srgbClr>
                  </a:outerShdw>
                </a:effectLst>
              </a:rPr>
              <a:t> </a:t>
            </a:r>
            <a:r>
              <a:rPr lang="el-GR" sz="1600" dirty="0">
                <a:effectLst>
                  <a:outerShdw blurRad="38100" dist="38100" dir="2700000" algn="tl">
                    <a:srgbClr val="000000">
                      <a:alpha val="43137"/>
                    </a:srgbClr>
                  </a:outerShdw>
                </a:effectLst>
              </a:rPr>
              <a:t>έως και 40 </a:t>
            </a:r>
            <a:r>
              <a:rPr lang="en-US" sz="1600" dirty="0">
                <a:effectLst>
                  <a:outerShdw blurRad="38100" dist="38100" dir="2700000" algn="tl">
                    <a:srgbClr val="000000">
                      <a:alpha val="43137"/>
                    </a:srgbClr>
                  </a:outerShdw>
                </a:effectLst>
              </a:rPr>
              <a:t>km </a:t>
            </a:r>
            <a:r>
              <a:rPr lang="el-GR" sz="1600" dirty="0">
                <a:effectLst>
                  <a:outerShdw blurRad="38100" dist="38100" dir="2700000" algn="tl">
                    <a:srgbClr val="000000">
                      <a:alpha val="43137"/>
                    </a:srgbClr>
                  </a:outerShdw>
                </a:effectLst>
              </a:rPr>
              <a:t>από το έδαφος</a:t>
            </a:r>
          </a:p>
          <a:p>
            <a:pPr algn="just"/>
            <a:endParaRPr lang="el-GR" sz="1600" dirty="0">
              <a:effectLst>
                <a:outerShdw blurRad="38100" dist="38100" dir="2700000" algn="tl">
                  <a:srgbClr val="000000">
                    <a:alpha val="43137"/>
                  </a:srgbClr>
                </a:outerShdw>
              </a:effectLst>
            </a:endParaRPr>
          </a:p>
          <a:p>
            <a:pPr algn="just"/>
            <a:r>
              <a:rPr lang="el-GR" sz="1600" dirty="0">
                <a:effectLst>
                  <a:outerShdw blurRad="38100" dist="38100" dir="2700000" algn="tl">
                    <a:srgbClr val="000000">
                      <a:alpha val="43137"/>
                    </a:srgbClr>
                  </a:outerShdw>
                </a:effectLst>
              </a:rPr>
              <a:t>Ιδιαίτερα επικίνδυνοι ατμοσφαιρικοί ρύποι: εύκολα εισπνεόμενοι από τη μύτη και το στόμα</a:t>
            </a:r>
            <a:endParaRPr lang="en-US" sz="1600" dirty="0">
              <a:effectLst>
                <a:outerShdw blurRad="38100" dist="38100" dir="2700000" algn="tl">
                  <a:srgbClr val="000000">
                    <a:alpha val="43137"/>
                  </a:srgbClr>
                </a:outerShdw>
              </a:effectLst>
            </a:endParaRPr>
          </a:p>
        </p:txBody>
      </p:sp>
      <p:pic>
        <p:nvPicPr>
          <p:cNvPr id="16" name="23 - Εικόνα" descr="volcanoes-air-pollutants.jpg">
            <a:extLst>
              <a:ext uri="{FF2B5EF4-FFF2-40B4-BE49-F238E27FC236}">
                <a16:creationId xmlns:a16="http://schemas.microsoft.com/office/drawing/2014/main" id="{A4D90507-EB4B-4A59-BE09-ADBBD56EE364}"/>
              </a:ext>
            </a:extLst>
          </p:cNvPr>
          <p:cNvPicPr>
            <a:picLocks noChangeAspect="1"/>
          </p:cNvPicPr>
          <p:nvPr/>
        </p:nvPicPr>
        <p:blipFill>
          <a:blip r:embed="rId3" cstate="print"/>
          <a:srcRect b="6257"/>
          <a:stretch>
            <a:fillRect/>
          </a:stretch>
        </p:blipFill>
        <p:spPr>
          <a:xfrm>
            <a:off x="6927817" y="1738852"/>
            <a:ext cx="2320922" cy="1465118"/>
          </a:xfrm>
          <a:prstGeom prst="rect">
            <a:avLst/>
          </a:prstGeom>
        </p:spPr>
      </p:pic>
      <p:pic>
        <p:nvPicPr>
          <p:cNvPr id="17" name="15 - Εικόνα" descr="Empty-Quarter-Desert-Saudi-Arabia-..-Photograph-by-Muhannad-Abu-Ghdaib.jpg">
            <a:extLst>
              <a:ext uri="{FF2B5EF4-FFF2-40B4-BE49-F238E27FC236}">
                <a16:creationId xmlns:a16="http://schemas.microsoft.com/office/drawing/2014/main" id="{35906AD7-DB5E-41B3-8677-F23616C254D5}"/>
              </a:ext>
            </a:extLst>
          </p:cNvPr>
          <p:cNvPicPr>
            <a:picLocks noChangeAspect="1"/>
          </p:cNvPicPr>
          <p:nvPr/>
        </p:nvPicPr>
        <p:blipFill>
          <a:blip r:embed="rId4" cstate="print"/>
          <a:stretch>
            <a:fillRect/>
          </a:stretch>
        </p:blipFill>
        <p:spPr>
          <a:xfrm>
            <a:off x="9369512" y="1738852"/>
            <a:ext cx="2197678" cy="1465118"/>
          </a:xfrm>
          <a:prstGeom prst="rect">
            <a:avLst/>
          </a:prstGeom>
        </p:spPr>
      </p:pic>
      <p:pic>
        <p:nvPicPr>
          <p:cNvPr id="18" name="20 - Εικόνα" descr="MDF52464.JPG">
            <a:extLst>
              <a:ext uri="{FF2B5EF4-FFF2-40B4-BE49-F238E27FC236}">
                <a16:creationId xmlns:a16="http://schemas.microsoft.com/office/drawing/2014/main" id="{518675FC-FBB0-4C38-B23C-0C43767BC627}"/>
              </a:ext>
            </a:extLst>
          </p:cNvPr>
          <p:cNvPicPr>
            <a:picLocks/>
          </p:cNvPicPr>
          <p:nvPr/>
        </p:nvPicPr>
        <p:blipFill>
          <a:blip r:embed="rId5" cstate="print"/>
          <a:stretch>
            <a:fillRect/>
          </a:stretch>
        </p:blipFill>
        <p:spPr>
          <a:xfrm>
            <a:off x="6927817" y="4265540"/>
            <a:ext cx="2322000" cy="1465200"/>
          </a:xfrm>
          <a:prstGeom prst="rect">
            <a:avLst/>
          </a:prstGeom>
        </p:spPr>
      </p:pic>
      <p:pic>
        <p:nvPicPr>
          <p:cNvPr id="19" name="22 - Εικόνα" descr="traffic-cc-epSos.de-2009-big.jpg">
            <a:extLst>
              <a:ext uri="{FF2B5EF4-FFF2-40B4-BE49-F238E27FC236}">
                <a16:creationId xmlns:a16="http://schemas.microsoft.com/office/drawing/2014/main" id="{7D0F53C9-3133-4E7D-8B92-46BCB5CE5CBD}"/>
              </a:ext>
            </a:extLst>
          </p:cNvPr>
          <p:cNvPicPr>
            <a:picLocks/>
          </p:cNvPicPr>
          <p:nvPr/>
        </p:nvPicPr>
        <p:blipFill>
          <a:blip r:embed="rId6" cstate="print"/>
          <a:stretch>
            <a:fillRect/>
          </a:stretch>
        </p:blipFill>
        <p:spPr>
          <a:xfrm>
            <a:off x="9403626" y="4265540"/>
            <a:ext cx="2163563" cy="1465200"/>
          </a:xfrm>
          <a:prstGeom prst="rect">
            <a:avLst/>
          </a:prstGeom>
        </p:spPr>
      </p:pic>
      <p:sp>
        <p:nvSpPr>
          <p:cNvPr id="21" name="Rectangle 20">
            <a:extLst>
              <a:ext uri="{FF2B5EF4-FFF2-40B4-BE49-F238E27FC236}">
                <a16:creationId xmlns:a16="http://schemas.microsoft.com/office/drawing/2014/main" id="{2E36FD4F-5351-4A7D-9E5E-F253395693F9}"/>
              </a:ext>
            </a:extLst>
          </p:cNvPr>
          <p:cNvSpPr/>
          <p:nvPr/>
        </p:nvSpPr>
        <p:spPr>
          <a:xfrm>
            <a:off x="6910200" y="1321553"/>
            <a:ext cx="2722072" cy="2914644"/>
          </a:xfrm>
          <a:prstGeom prst="rect">
            <a:avLst/>
          </a:prstGeom>
        </p:spPr>
        <p:txBody>
          <a:bodyPr wrap="square">
            <a:spAutoFit/>
          </a:bodyPr>
          <a:lstStyle/>
          <a:p>
            <a:pPr marL="285750" lvl="0" indent="-285750" algn="just">
              <a:lnSpc>
                <a:spcPct val="90000"/>
              </a:lnSpc>
              <a:spcBef>
                <a:spcPts val="1200"/>
              </a:spcBef>
              <a:spcAft>
                <a:spcPts val="200"/>
              </a:spcAft>
              <a:buSzPct val="100000"/>
              <a:buFont typeface="Arial" panose="020B0604020202020204" pitchFamily="34" charset="0"/>
              <a:buChar char="•"/>
            </a:pPr>
            <a:r>
              <a:rPr lang="el-GR" sz="1700" dirty="0">
                <a:solidFill>
                  <a:srgbClr val="2E2B21"/>
                </a:solidFill>
                <a:effectLst>
                  <a:outerShdw blurRad="38100" dist="38100" dir="2700000" algn="tl">
                    <a:srgbClr val="000000">
                      <a:alpha val="43137"/>
                    </a:srgbClr>
                  </a:outerShdw>
                </a:effectLst>
              </a:rPr>
              <a:t>Φυσικές</a:t>
            </a:r>
            <a:r>
              <a:rPr lang="en-US" sz="1700" dirty="0">
                <a:solidFill>
                  <a:srgbClr val="2E2B21"/>
                </a:solidFill>
                <a:effectLst>
                  <a:outerShdw blurRad="38100" dist="38100" dir="2700000" algn="tl">
                    <a:srgbClr val="000000">
                      <a:alpha val="43137"/>
                    </a:srgbClr>
                  </a:outerShdw>
                </a:effectLst>
              </a:rPr>
              <a:t> </a:t>
            </a:r>
            <a:r>
              <a:rPr lang="el-GR" sz="1700" dirty="0">
                <a:solidFill>
                  <a:srgbClr val="2E2B21"/>
                </a:solidFill>
                <a:effectLst>
                  <a:outerShdw blurRad="38100" dist="38100" dir="2700000" algn="tl">
                    <a:srgbClr val="000000">
                      <a:alpha val="43137"/>
                    </a:srgbClr>
                  </a:outerShdw>
                </a:effectLst>
              </a:rPr>
              <a:t>πηγές:</a:t>
            </a:r>
          </a:p>
          <a:p>
            <a:pPr marL="91440" lvl="0" indent="-91440" algn="just">
              <a:lnSpc>
                <a:spcPct val="90000"/>
              </a:lnSpc>
              <a:spcBef>
                <a:spcPts val="1200"/>
              </a:spcBef>
              <a:spcAft>
                <a:spcPts val="200"/>
              </a:spcAft>
              <a:buClr>
                <a:srgbClr val="9CBEBD"/>
              </a:buClr>
              <a:buSzPct val="100000"/>
              <a:buFont typeface="Wingdings" panose="05000000000000000000" pitchFamily="2" charset="2"/>
              <a:buChar char="Ø"/>
            </a:pPr>
            <a:endParaRPr lang="el-GR" sz="1700" dirty="0">
              <a:solidFill>
                <a:srgbClr val="2E2B21"/>
              </a:solidFill>
              <a:effectLst>
                <a:outerShdw blurRad="38100" dist="38100" dir="2700000" algn="tl">
                  <a:srgbClr val="000000">
                    <a:alpha val="43137"/>
                  </a:srgbClr>
                </a:outerShdw>
              </a:effectLst>
            </a:endParaRPr>
          </a:p>
          <a:p>
            <a:pPr marL="91440" lvl="0" indent="-91440" algn="just">
              <a:lnSpc>
                <a:spcPct val="90000"/>
              </a:lnSpc>
              <a:spcBef>
                <a:spcPts val="1200"/>
              </a:spcBef>
              <a:spcAft>
                <a:spcPts val="200"/>
              </a:spcAft>
              <a:buClr>
                <a:srgbClr val="9CBEBD"/>
              </a:buClr>
              <a:buSzPct val="100000"/>
              <a:buFont typeface="Wingdings" panose="05000000000000000000" pitchFamily="2" charset="2"/>
              <a:buChar char="Ø"/>
            </a:pPr>
            <a:endParaRPr lang="el-GR" sz="1700" dirty="0">
              <a:solidFill>
                <a:srgbClr val="2E2B21"/>
              </a:solidFill>
              <a:effectLst>
                <a:outerShdw blurRad="38100" dist="38100" dir="2700000" algn="tl">
                  <a:srgbClr val="000000">
                    <a:alpha val="43137"/>
                  </a:srgbClr>
                </a:outerShdw>
              </a:effectLst>
            </a:endParaRPr>
          </a:p>
          <a:p>
            <a:pPr lvl="0" algn="just">
              <a:lnSpc>
                <a:spcPct val="90000"/>
              </a:lnSpc>
              <a:spcBef>
                <a:spcPts val="1200"/>
              </a:spcBef>
              <a:spcAft>
                <a:spcPts val="200"/>
              </a:spcAft>
              <a:buClr>
                <a:srgbClr val="9CBEBD"/>
              </a:buClr>
              <a:buSzPct val="100000"/>
            </a:pPr>
            <a:endParaRPr lang="el-GR" sz="1700" dirty="0">
              <a:solidFill>
                <a:srgbClr val="2E2B21"/>
              </a:solidFill>
              <a:effectLst>
                <a:outerShdw blurRad="38100" dist="38100" dir="2700000" algn="tl">
                  <a:srgbClr val="000000">
                    <a:alpha val="43137"/>
                  </a:srgbClr>
                </a:outerShdw>
              </a:effectLst>
            </a:endParaRPr>
          </a:p>
          <a:p>
            <a:pPr lvl="0" algn="just">
              <a:lnSpc>
                <a:spcPct val="90000"/>
              </a:lnSpc>
              <a:spcBef>
                <a:spcPts val="1200"/>
              </a:spcBef>
              <a:spcAft>
                <a:spcPts val="200"/>
              </a:spcAft>
              <a:buClr>
                <a:srgbClr val="9CBEBD"/>
              </a:buClr>
              <a:buSzPct val="100000"/>
            </a:pPr>
            <a:endParaRPr lang="el-GR" sz="1700" dirty="0">
              <a:solidFill>
                <a:srgbClr val="2E2B21"/>
              </a:solidFill>
              <a:effectLst>
                <a:outerShdw blurRad="38100" dist="38100" dir="2700000" algn="tl">
                  <a:srgbClr val="000000">
                    <a:alpha val="43137"/>
                  </a:srgbClr>
                </a:outerShdw>
              </a:effectLst>
            </a:endParaRPr>
          </a:p>
          <a:p>
            <a:pPr lvl="0" algn="just">
              <a:lnSpc>
                <a:spcPct val="90000"/>
              </a:lnSpc>
              <a:spcBef>
                <a:spcPts val="1200"/>
              </a:spcBef>
              <a:spcAft>
                <a:spcPts val="200"/>
              </a:spcAft>
              <a:buClr>
                <a:srgbClr val="9CBEBD"/>
              </a:buClr>
              <a:buSzPct val="100000"/>
            </a:pPr>
            <a:endParaRPr lang="el-GR" sz="1700" dirty="0">
              <a:solidFill>
                <a:srgbClr val="2E2B21"/>
              </a:solidFill>
              <a:effectLst>
                <a:outerShdw blurRad="38100" dist="38100" dir="2700000" algn="tl">
                  <a:srgbClr val="000000">
                    <a:alpha val="43137"/>
                  </a:srgbClr>
                </a:outerShdw>
              </a:effectLst>
            </a:endParaRPr>
          </a:p>
          <a:p>
            <a:pPr marL="285750" lvl="0" indent="-285750" algn="just">
              <a:lnSpc>
                <a:spcPct val="90000"/>
              </a:lnSpc>
              <a:spcBef>
                <a:spcPts val="1200"/>
              </a:spcBef>
              <a:spcAft>
                <a:spcPts val="200"/>
              </a:spcAft>
              <a:buSzPct val="100000"/>
              <a:buFont typeface="Arial" panose="020B0604020202020204" pitchFamily="34" charset="0"/>
              <a:buChar char="•"/>
            </a:pPr>
            <a:r>
              <a:rPr lang="el-GR" sz="1700" dirty="0">
                <a:solidFill>
                  <a:srgbClr val="2E2B21"/>
                </a:solidFill>
                <a:effectLst>
                  <a:outerShdw blurRad="38100" dist="38100" dir="2700000" algn="tl">
                    <a:srgbClr val="000000">
                      <a:alpha val="43137"/>
                    </a:srgbClr>
                  </a:outerShdw>
                </a:effectLst>
              </a:rPr>
              <a:t>Ανθρωπογενείς πηγές:</a:t>
            </a:r>
            <a:endParaRPr lang="en-US" sz="1700" dirty="0">
              <a:solidFill>
                <a:srgbClr val="2E2B21"/>
              </a:solidFill>
              <a:effectLst>
                <a:outerShdw blurRad="38100" dist="38100" dir="2700000" algn="tl">
                  <a:srgbClr val="000000">
                    <a:alpha val="43137"/>
                  </a:srgbClr>
                </a:outerShdw>
              </a:effectLst>
            </a:endParaRPr>
          </a:p>
        </p:txBody>
      </p:sp>
      <p:pic>
        <p:nvPicPr>
          <p:cNvPr id="23" name="Picture 22">
            <a:extLst>
              <a:ext uri="{FF2B5EF4-FFF2-40B4-BE49-F238E27FC236}">
                <a16:creationId xmlns:a16="http://schemas.microsoft.com/office/drawing/2014/main" id="{5EF3886D-5BE1-4D85-BB96-3851E3B0DF40}"/>
              </a:ext>
            </a:extLst>
          </p:cNvPr>
          <p:cNvPicPr>
            <a:picLocks noChangeAspect="1"/>
          </p:cNvPicPr>
          <p:nvPr/>
        </p:nvPicPr>
        <p:blipFill rotWithShape="1">
          <a:blip r:embed="rId7"/>
          <a:srcRect l="57462" t="15185" r="17827" b="46043"/>
          <a:stretch/>
        </p:blipFill>
        <p:spPr>
          <a:xfrm>
            <a:off x="871295" y="1386205"/>
            <a:ext cx="5793233" cy="4832955"/>
          </a:xfrm>
          <a:prstGeom prst="rect">
            <a:avLst/>
          </a:prstGeom>
        </p:spPr>
      </p:pic>
    </p:spTree>
    <p:extLst>
      <p:ext uri="{BB962C8B-B14F-4D97-AF65-F5344CB8AC3E}">
        <p14:creationId xmlns:p14="http://schemas.microsoft.com/office/powerpoint/2010/main" val="32536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80524" y="138756"/>
            <a:ext cx="5979063" cy="1135737"/>
          </a:xfrm>
        </p:spPr>
        <p:txBody>
          <a:bodyPr>
            <a:normAutofit/>
          </a:bodyPr>
          <a:lstStyle/>
          <a:p>
            <a:r>
              <a:rPr lang="el-GR" sz="3600" b="1" cap="none" dirty="0">
                <a:effectLst>
                  <a:outerShdw blurRad="38100" dist="38100" dir="2700000" algn="tl">
                    <a:srgbClr val="000000">
                      <a:alpha val="43137"/>
                    </a:srgbClr>
                  </a:outerShdw>
                </a:effectLst>
              </a:rPr>
              <a:t>Αιωρούμενα Σωματίδια - </a:t>
            </a:r>
            <a:r>
              <a:rPr lang="en-US" sz="3600" b="1" cap="none" dirty="0">
                <a:effectLst>
                  <a:outerShdw blurRad="38100" dist="38100" dir="2700000" algn="tl">
                    <a:srgbClr val="000000">
                      <a:alpha val="43137"/>
                    </a:srgbClr>
                  </a:outerShdw>
                </a:effectLst>
              </a:rPr>
              <a:t>PM</a:t>
            </a:r>
            <a:r>
              <a:rPr lang="en-US" sz="3600" b="1" cap="none" baseline="-25000" dirty="0">
                <a:effectLst>
                  <a:outerShdw blurRad="38100" dist="38100" dir="2700000" algn="tl">
                    <a:srgbClr val="000000">
                      <a:alpha val="43137"/>
                    </a:srgbClr>
                  </a:outerShdw>
                </a:effectLst>
              </a:rPr>
              <a:t>10</a:t>
            </a:r>
            <a:r>
              <a:rPr lang="en-US" sz="3600" b="1" cap="none" dirty="0">
                <a:effectLst>
                  <a:outerShdw blurRad="38100" dist="38100" dir="2700000" algn="tl">
                    <a:srgbClr val="000000">
                      <a:alpha val="43137"/>
                    </a:srgbClr>
                  </a:outerShdw>
                </a:effectLst>
              </a:rPr>
              <a:t>, PM</a:t>
            </a:r>
            <a:r>
              <a:rPr lang="en-US" sz="3600" b="1" cap="none" baseline="-25000" dirty="0">
                <a:effectLst>
                  <a:outerShdw blurRad="38100" dist="38100" dir="2700000" algn="tl">
                    <a:srgbClr val="000000">
                      <a:alpha val="43137"/>
                    </a:srgbClr>
                  </a:outerShdw>
                </a:effectLst>
              </a:rPr>
              <a:t>2,5</a:t>
            </a:r>
            <a:endParaRPr lang="en-US" sz="3600" b="1"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20" name="Content Placeholder 2">
            <a:extLst>
              <a:ext uri="{FF2B5EF4-FFF2-40B4-BE49-F238E27FC236}">
                <a16:creationId xmlns:a16="http://schemas.microsoft.com/office/drawing/2014/main" id="{D462FBE1-3040-4C5E-AEAC-CCC99396BD41}"/>
              </a:ext>
            </a:extLst>
          </p:cNvPr>
          <p:cNvSpPr>
            <a:spLocks noGrp="1"/>
          </p:cNvSpPr>
          <p:nvPr>
            <p:ph idx="1"/>
          </p:nvPr>
        </p:nvSpPr>
        <p:spPr>
          <a:xfrm>
            <a:off x="972709" y="1274493"/>
            <a:ext cx="6705599" cy="4023360"/>
          </a:xfrm>
        </p:spPr>
        <p:txBody>
          <a:bodyPr>
            <a:normAutofit/>
          </a:bodyPr>
          <a:lstStyle/>
          <a:p>
            <a:r>
              <a:rPr lang="el-GR" sz="1800" dirty="0">
                <a:effectLst>
                  <a:outerShdw blurRad="38100" dist="38100" dir="2700000" algn="tl">
                    <a:srgbClr val="000000">
                      <a:alpha val="43137"/>
                    </a:srgbClr>
                  </a:outerShdw>
                </a:effectLst>
              </a:rPr>
              <a:t>Ανάλογα με τη διάμετρό τους:</a:t>
            </a:r>
          </a:p>
          <a:p>
            <a:pPr>
              <a:buFont typeface="Wingdings" panose="05000000000000000000" pitchFamily="2" charset="2"/>
              <a:buChar char="ü"/>
            </a:pPr>
            <a:r>
              <a:rPr lang="el-GR" sz="1800" dirty="0">
                <a:effectLst>
                  <a:outerShdw blurRad="38100" dist="38100" dir="2700000" algn="tl">
                    <a:srgbClr val="000000">
                      <a:alpha val="43137"/>
                    </a:srgbClr>
                  </a:outerShdw>
                </a:effectLst>
              </a:rPr>
              <a:t>  </a:t>
            </a:r>
            <a:r>
              <a:rPr lang="en-US" sz="1800" dirty="0">
                <a:effectLst>
                  <a:outerShdw blurRad="38100" dist="38100" dir="2700000" algn="tl">
                    <a:srgbClr val="000000">
                      <a:alpha val="43137"/>
                    </a:srgbClr>
                  </a:outerShdw>
                </a:effectLst>
              </a:rPr>
              <a:t>PM</a:t>
            </a:r>
            <a:r>
              <a:rPr lang="en-US" sz="1800" baseline="-25000" dirty="0">
                <a:effectLst>
                  <a:outerShdw blurRad="38100" dist="38100" dir="2700000" algn="tl">
                    <a:srgbClr val="000000">
                      <a:alpha val="43137"/>
                    </a:srgbClr>
                  </a:outerShdw>
                </a:effectLst>
              </a:rPr>
              <a:t>10</a:t>
            </a:r>
            <a:r>
              <a:rPr lang="el-GR" sz="1800" dirty="0">
                <a:effectLst>
                  <a:outerShdw blurRad="38100" dist="38100" dir="2700000" algn="tl">
                    <a:srgbClr val="000000">
                      <a:alpha val="43137"/>
                    </a:srgbClr>
                  </a:outerShdw>
                </a:effectLst>
              </a:rPr>
              <a:t>: εισπνεόμενα σωματίδια, με διάμετρο ≤ 10 μ</a:t>
            </a:r>
            <a:r>
              <a:rPr lang="en-US" sz="1800" dirty="0">
                <a:effectLst>
                  <a:outerShdw blurRad="38100" dist="38100" dir="2700000" algn="tl">
                    <a:srgbClr val="000000">
                      <a:alpha val="43137"/>
                    </a:srgbClr>
                  </a:outerShdw>
                </a:effectLst>
              </a:rPr>
              <a:t>m</a:t>
            </a:r>
          </a:p>
          <a:p>
            <a:pPr>
              <a:buFont typeface="Wingdings" panose="05000000000000000000" pitchFamily="2" charset="2"/>
              <a:buChar char="ü"/>
            </a:pPr>
            <a:r>
              <a:rPr lang="en-US" sz="1800" dirty="0">
                <a:effectLst>
                  <a:outerShdw blurRad="38100" dist="38100" dir="2700000" algn="tl">
                    <a:srgbClr val="000000">
                      <a:alpha val="43137"/>
                    </a:srgbClr>
                  </a:outerShdw>
                </a:effectLst>
              </a:rPr>
              <a:t>  </a:t>
            </a:r>
            <a:r>
              <a:rPr lang="el-GR" sz="1800" dirty="0">
                <a:effectLst>
                  <a:outerShdw blurRad="38100" dist="38100" dir="2700000" algn="tl">
                    <a:srgbClr val="000000">
                      <a:alpha val="43137"/>
                    </a:srgbClr>
                  </a:outerShdw>
                </a:effectLst>
              </a:rPr>
              <a:t>PM</a:t>
            </a:r>
            <a:r>
              <a:rPr lang="el-GR" sz="1800" baseline="-25000" dirty="0">
                <a:effectLst>
                  <a:outerShdw blurRad="38100" dist="38100" dir="2700000" algn="tl">
                    <a:srgbClr val="000000">
                      <a:alpha val="43137"/>
                    </a:srgbClr>
                  </a:outerShdw>
                </a:effectLst>
              </a:rPr>
              <a:t>2.5</a:t>
            </a:r>
            <a:r>
              <a:rPr lang="el-GR" sz="1800" dirty="0">
                <a:effectLst>
                  <a:outerShdw blurRad="38100" dist="38100" dir="2700000" algn="tl">
                    <a:srgbClr val="000000">
                      <a:alpha val="43137"/>
                    </a:srgbClr>
                  </a:outerShdw>
                </a:effectLst>
              </a:rPr>
              <a:t>: λεπτά</a:t>
            </a:r>
            <a:r>
              <a:rPr lang="en-US" sz="1800" dirty="0">
                <a:effectLst>
                  <a:outerShdw blurRad="38100" dist="38100" dir="2700000" algn="tl">
                    <a:srgbClr val="000000">
                      <a:alpha val="43137"/>
                    </a:srgbClr>
                  </a:outerShdw>
                </a:effectLst>
              </a:rPr>
              <a:t> </a:t>
            </a:r>
            <a:r>
              <a:rPr lang="el-GR" sz="1800" dirty="0">
                <a:effectLst>
                  <a:outerShdw blurRad="38100" dist="38100" dir="2700000" algn="tl">
                    <a:srgbClr val="000000">
                      <a:alpha val="43137"/>
                    </a:srgbClr>
                  </a:outerShdw>
                </a:effectLst>
              </a:rPr>
              <a:t>εισπνεόμενα σωματίδια, με διάμετρο ≤ 2,5 μ</a:t>
            </a:r>
            <a:r>
              <a:rPr lang="en-US" sz="1800" dirty="0">
                <a:effectLst>
                  <a:outerShdw blurRad="38100" dist="38100" dir="2700000" algn="tl">
                    <a:srgbClr val="000000">
                      <a:alpha val="43137"/>
                    </a:srgbClr>
                  </a:outerShdw>
                </a:effectLst>
              </a:rPr>
              <a:t>m</a:t>
            </a:r>
            <a:endParaRPr lang="el-GR" sz="1800" dirty="0">
              <a:effectLst>
                <a:outerShdw blurRad="38100" dist="38100" dir="2700000" algn="tl">
                  <a:srgbClr val="000000">
                    <a:alpha val="43137"/>
                  </a:srgbClr>
                </a:outerShdw>
              </a:effectLst>
            </a:endParaRPr>
          </a:p>
          <a:p>
            <a:pPr>
              <a:buFont typeface="Wingdings" panose="05000000000000000000" pitchFamily="2" charset="2"/>
              <a:buChar char="ü"/>
            </a:pPr>
            <a:r>
              <a:rPr lang="el-GR" sz="1800" dirty="0">
                <a:effectLst>
                  <a:outerShdw blurRad="38100" dist="38100" dir="2700000" algn="tl">
                    <a:srgbClr val="000000">
                      <a:alpha val="43137"/>
                    </a:srgbClr>
                  </a:outerShdw>
                </a:effectLst>
              </a:rPr>
              <a:t>  μικροσκοπικά εισπνεόμενα σωματίδια, με διάμετρο ≤ 0,1 μ</a:t>
            </a:r>
            <a:r>
              <a:rPr lang="en-US" sz="1800" dirty="0">
                <a:effectLst>
                  <a:outerShdw blurRad="38100" dist="38100" dir="2700000" algn="tl">
                    <a:srgbClr val="000000">
                      <a:alpha val="43137"/>
                    </a:srgbClr>
                  </a:outerShdw>
                </a:effectLst>
              </a:rPr>
              <a:t>m</a:t>
            </a:r>
          </a:p>
          <a:p>
            <a:endParaRPr lang="el-GR" sz="1800" dirty="0">
              <a:effectLst>
                <a:outerShdw blurRad="38100" dist="38100" dir="2700000" algn="tl">
                  <a:srgbClr val="000000">
                    <a:alpha val="43137"/>
                  </a:srgbClr>
                </a:outerShdw>
              </a:effectLst>
            </a:endParaRPr>
          </a:p>
          <a:p>
            <a:r>
              <a:rPr lang="el-GR" sz="1800" dirty="0">
                <a:effectLst>
                  <a:outerShdw blurRad="38100" dist="38100" dir="2700000" algn="tl">
                    <a:srgbClr val="000000">
                      <a:alpha val="43137"/>
                    </a:srgbClr>
                  </a:outerShdw>
                </a:effectLst>
              </a:rPr>
              <a:t>Αληλλεπίδραση με καρκινογόνα και τοξικά μέταλλα: αλουμίνιο, μαγγάνιο, νικέλιο, ψευδάργυρος, αρσενικό, μόλυβδο, σίδηρος</a:t>
            </a:r>
          </a:p>
          <a:p>
            <a:endParaRPr lang="el-GR" sz="1800" dirty="0">
              <a:effectLst>
                <a:outerShdw blurRad="38100" dist="38100" dir="2700000" algn="tl">
                  <a:srgbClr val="000000">
                    <a:alpha val="43137"/>
                  </a:srgbClr>
                </a:outerShdw>
              </a:effectLst>
            </a:endParaRPr>
          </a:p>
          <a:p>
            <a:r>
              <a:rPr lang="el-GR" sz="1800" dirty="0">
                <a:effectLst>
                  <a:outerShdw blurRad="38100" dist="38100" dir="2700000" algn="tl">
                    <a:srgbClr val="000000">
                      <a:alpha val="43137"/>
                    </a:srgbClr>
                  </a:outerShdw>
                </a:effectLst>
              </a:rPr>
              <a:t>Επιτρεπόμενα όρια σύμφωνα με τον </a:t>
            </a:r>
            <a:r>
              <a:rPr lang="en-US" sz="1800" dirty="0">
                <a:effectLst>
                  <a:outerShdw blurRad="38100" dist="38100" dir="2700000" algn="tl">
                    <a:srgbClr val="000000">
                      <a:alpha val="43137"/>
                    </a:srgbClr>
                  </a:outerShdw>
                </a:effectLst>
              </a:rPr>
              <a:t>WHO </a:t>
            </a:r>
            <a:r>
              <a:rPr lang="el-GR" sz="1800" dirty="0">
                <a:effectLst>
                  <a:outerShdw blurRad="38100" dist="38100" dir="2700000" algn="tl">
                    <a:srgbClr val="000000">
                      <a:alpha val="43137"/>
                    </a:srgbClr>
                  </a:outerShdw>
                </a:effectLst>
              </a:rPr>
              <a:t>και την ΕΕ:</a:t>
            </a:r>
            <a:endParaRPr lang="en-US" sz="1800" dirty="0">
              <a:effectLst>
                <a:outerShdw blurRad="38100" dist="38100" dir="2700000" algn="tl">
                  <a:srgbClr val="000000">
                    <a:alpha val="43137"/>
                  </a:srgbClr>
                </a:outerShdw>
              </a:effectLst>
            </a:endParaRPr>
          </a:p>
        </p:txBody>
      </p:sp>
      <p:pic>
        <p:nvPicPr>
          <p:cNvPr id="31" name="Picture 30">
            <a:extLst>
              <a:ext uri="{FF2B5EF4-FFF2-40B4-BE49-F238E27FC236}">
                <a16:creationId xmlns:a16="http://schemas.microsoft.com/office/drawing/2014/main" id="{56C8BA7E-C74E-436F-B288-131449F8E22C}"/>
              </a:ext>
            </a:extLst>
          </p:cNvPr>
          <p:cNvPicPr>
            <a:picLocks noChangeAspect="1"/>
          </p:cNvPicPr>
          <p:nvPr/>
        </p:nvPicPr>
        <p:blipFill>
          <a:blip r:embed="rId3"/>
          <a:stretch>
            <a:fillRect/>
          </a:stretch>
        </p:blipFill>
        <p:spPr>
          <a:xfrm>
            <a:off x="1210716" y="4457519"/>
            <a:ext cx="3887470" cy="1574215"/>
          </a:xfrm>
          <a:prstGeom prst="rect">
            <a:avLst/>
          </a:prstGeom>
        </p:spPr>
      </p:pic>
      <p:sp>
        <p:nvSpPr>
          <p:cNvPr id="32" name="Rectangle 31">
            <a:extLst>
              <a:ext uri="{FF2B5EF4-FFF2-40B4-BE49-F238E27FC236}">
                <a16:creationId xmlns:a16="http://schemas.microsoft.com/office/drawing/2014/main" id="{BFCCC29A-EB88-47BB-8227-D7732BDC5BDB}"/>
              </a:ext>
            </a:extLst>
          </p:cNvPr>
          <p:cNvSpPr/>
          <p:nvPr/>
        </p:nvSpPr>
        <p:spPr>
          <a:xfrm>
            <a:off x="972709" y="6064984"/>
            <a:ext cx="5891578" cy="553998"/>
          </a:xfrm>
          <a:prstGeom prst="rect">
            <a:avLst/>
          </a:prstGeom>
        </p:spPr>
        <p:txBody>
          <a:bodyPr wrap="square">
            <a:spAutoFit/>
          </a:bodyPr>
          <a:lstStyle/>
          <a:p>
            <a:pPr algn="just"/>
            <a:r>
              <a:rPr lang="en-US" sz="1500" dirty="0">
                <a:effectLst>
                  <a:outerShdw blurRad="38100" dist="38100" dir="2700000" algn="tl">
                    <a:srgbClr val="000000">
                      <a:alpha val="43137"/>
                    </a:srgbClr>
                  </a:outerShdw>
                </a:effectLst>
              </a:rPr>
              <a:t> EU Air Quality Directive (2008/50/EC), WHO, 2006, Air quality guidelines: Global update 2005</a:t>
            </a:r>
          </a:p>
        </p:txBody>
      </p:sp>
      <p:pic>
        <p:nvPicPr>
          <p:cNvPr id="33" name="Picture 32">
            <a:extLst>
              <a:ext uri="{FF2B5EF4-FFF2-40B4-BE49-F238E27FC236}">
                <a16:creationId xmlns:a16="http://schemas.microsoft.com/office/drawing/2014/main" id="{4C5408B5-14E7-46BF-AE4F-A215AD69A8E3}"/>
              </a:ext>
            </a:extLst>
          </p:cNvPr>
          <p:cNvPicPr>
            <a:picLocks noChangeAspect="1"/>
          </p:cNvPicPr>
          <p:nvPr/>
        </p:nvPicPr>
        <p:blipFill rotWithShape="1">
          <a:blip r:embed="rId4"/>
          <a:srcRect l="9217" r="12738"/>
          <a:stretch/>
        </p:blipFill>
        <p:spPr>
          <a:xfrm>
            <a:off x="7359587" y="0"/>
            <a:ext cx="4832413" cy="6858000"/>
          </a:xfrm>
          <a:prstGeom prst="rect">
            <a:avLst/>
          </a:prstGeom>
        </p:spPr>
      </p:pic>
    </p:spTree>
    <p:extLst>
      <p:ext uri="{BB962C8B-B14F-4D97-AF65-F5344CB8AC3E}">
        <p14:creationId xmlns:p14="http://schemas.microsoft.com/office/powerpoint/2010/main" val="175395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80524" y="138756"/>
            <a:ext cx="5979063" cy="1135737"/>
          </a:xfrm>
        </p:spPr>
        <p:txBody>
          <a:bodyPr>
            <a:normAutofit/>
          </a:bodyPr>
          <a:lstStyle/>
          <a:p>
            <a:r>
              <a:rPr lang="el-GR" sz="3600" b="1" cap="none" dirty="0">
                <a:effectLst>
                  <a:outerShdw blurRad="38100" dist="38100" dir="2700000" algn="tl">
                    <a:srgbClr val="000000">
                      <a:alpha val="43137"/>
                    </a:srgbClr>
                  </a:outerShdw>
                </a:effectLst>
              </a:rPr>
              <a:t>Επιδράσεις των </a:t>
            </a:r>
            <a:r>
              <a:rPr lang="en-US" sz="3600" b="1" cap="none" dirty="0">
                <a:effectLst>
                  <a:outerShdw blurRad="38100" dist="38100" dir="2700000" algn="tl">
                    <a:srgbClr val="000000">
                      <a:alpha val="43137"/>
                    </a:srgbClr>
                  </a:outerShdw>
                </a:effectLst>
              </a:rPr>
              <a:t>PM</a:t>
            </a:r>
            <a:endParaRPr lang="en-US" sz="3600" b="1"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17" name="Content Placeholder 2">
            <a:extLst>
              <a:ext uri="{FF2B5EF4-FFF2-40B4-BE49-F238E27FC236}">
                <a16:creationId xmlns:a16="http://schemas.microsoft.com/office/drawing/2014/main" id="{44B31D34-B0C1-478D-831A-5D5C6AD9D921}"/>
              </a:ext>
            </a:extLst>
          </p:cNvPr>
          <p:cNvSpPr txBox="1">
            <a:spLocks/>
          </p:cNvSpPr>
          <p:nvPr/>
        </p:nvSpPr>
        <p:spPr>
          <a:xfrm>
            <a:off x="1078234" y="1375857"/>
            <a:ext cx="4754880" cy="4947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1800" dirty="0">
                <a:effectLst>
                  <a:outerShdw blurRad="38100" dist="38100" dir="2700000" algn="tl">
                    <a:srgbClr val="000000">
                      <a:alpha val="43137"/>
                    </a:srgbClr>
                  </a:outerShdw>
                </a:effectLst>
              </a:rPr>
              <a:t> </a:t>
            </a:r>
            <a:r>
              <a:rPr lang="el-GR" sz="1800" u="sng" dirty="0">
                <a:effectLst>
                  <a:outerShdw blurRad="38100" dist="38100" dir="2700000" algn="tl">
                    <a:srgbClr val="000000">
                      <a:alpha val="43137"/>
                    </a:srgbClr>
                  </a:outerShdw>
                </a:effectLst>
              </a:rPr>
              <a:t>Ανθρώπινη Υγεία</a:t>
            </a:r>
          </a:p>
          <a:p>
            <a:r>
              <a:rPr lang="el-GR" sz="1800" dirty="0">
                <a:effectLst>
                  <a:outerShdw blurRad="38100" dist="38100" dir="2700000" algn="tl">
                    <a:srgbClr val="000000">
                      <a:alpha val="43137"/>
                    </a:srgbClr>
                  </a:outerShdw>
                </a:effectLst>
              </a:rPr>
              <a:t> μακροχρόνια έκθεση (σε περιοχές με υψηλά επίπεδα </a:t>
            </a:r>
            <a:r>
              <a:rPr lang="en-US" sz="1800" dirty="0">
                <a:effectLst>
                  <a:outerShdw blurRad="38100" dist="38100" dir="2700000" algn="tl">
                    <a:srgbClr val="000000">
                      <a:alpha val="43137"/>
                    </a:srgbClr>
                  </a:outerShdw>
                </a:effectLst>
              </a:rPr>
              <a:t>PM):</a:t>
            </a:r>
            <a:endParaRPr lang="el-GR" sz="1800" dirty="0">
              <a:effectLst>
                <a:outerShdw blurRad="38100" dist="38100" dir="2700000" algn="tl">
                  <a:srgbClr val="000000">
                    <a:alpha val="43137"/>
                  </a:srgbClr>
                </a:outerShdw>
              </a:effectLst>
            </a:endParaRPr>
          </a:p>
          <a:p>
            <a:pPr>
              <a:buFont typeface="Wingdings" panose="05000000000000000000" pitchFamily="2" charset="2"/>
              <a:buChar char="ü"/>
            </a:pPr>
            <a:r>
              <a:rPr lang="el-GR" sz="1800" dirty="0">
                <a:effectLst>
                  <a:outerShdw blurRad="38100" dist="38100" dir="2700000" algn="tl">
                    <a:srgbClr val="000000">
                      <a:alpha val="43137"/>
                    </a:srgbClr>
                  </a:outerShdw>
                </a:effectLst>
              </a:rPr>
              <a:t> δυσλειτουργία αναπνευστικού</a:t>
            </a:r>
          </a:p>
          <a:p>
            <a:pPr>
              <a:buFont typeface="Wingdings" panose="05000000000000000000" pitchFamily="2" charset="2"/>
              <a:buChar char="ü"/>
            </a:pPr>
            <a:r>
              <a:rPr lang="el-GR" sz="1800" dirty="0">
                <a:effectLst>
                  <a:outerShdw blurRad="38100" dist="38100" dir="2700000" algn="tl">
                    <a:srgbClr val="000000">
                      <a:alpha val="43137"/>
                    </a:srgbClr>
                  </a:outerShdw>
                </a:effectLst>
              </a:rPr>
              <a:t> ανάπτυξη χρόνιας βρογχίτιδας</a:t>
            </a:r>
          </a:p>
          <a:p>
            <a:pPr>
              <a:buFont typeface="Wingdings" panose="05000000000000000000" pitchFamily="2" charset="2"/>
              <a:buChar char="ü"/>
            </a:pPr>
            <a:r>
              <a:rPr lang="el-GR" sz="1800" dirty="0">
                <a:effectLst>
                  <a:outerShdw blurRad="38100" dist="38100" dir="2700000" algn="tl">
                    <a:srgbClr val="000000">
                      <a:alpha val="43137"/>
                    </a:srgbClr>
                  </a:outerShdw>
                </a:effectLst>
              </a:rPr>
              <a:t> καρκίνο πνεύμονα</a:t>
            </a:r>
          </a:p>
          <a:p>
            <a:pPr>
              <a:buFont typeface="Wingdings" panose="05000000000000000000" pitchFamily="2" charset="2"/>
              <a:buChar char="ü"/>
            </a:pPr>
            <a:r>
              <a:rPr lang="el-GR" sz="1800" dirty="0">
                <a:effectLst>
                  <a:outerShdw blurRad="38100" dist="38100" dir="2700000" algn="tl">
                    <a:srgbClr val="000000">
                      <a:alpha val="43137"/>
                    </a:srgbClr>
                  </a:outerShdw>
                </a:effectLst>
              </a:rPr>
              <a:t> πρόωρο θάνατο- </a:t>
            </a:r>
            <a:r>
              <a:rPr lang="el-GR" sz="1800" u="sng" dirty="0">
                <a:effectLst>
                  <a:outerShdw blurRad="38100" dist="38100" dir="2700000" algn="tl">
                    <a:srgbClr val="000000">
                      <a:alpha val="43137"/>
                    </a:srgbClr>
                  </a:outerShdw>
                </a:effectLst>
              </a:rPr>
              <a:t>6,1 εκατ. Παγκοσμίως</a:t>
            </a:r>
          </a:p>
          <a:p>
            <a:pPr marL="0" indent="0">
              <a:buNone/>
            </a:pPr>
            <a:endParaRPr lang="el-GR" sz="1800" u="sng" dirty="0">
              <a:effectLst>
                <a:outerShdw blurRad="38100" dist="38100" dir="2700000" algn="tl">
                  <a:srgbClr val="000000">
                    <a:alpha val="43137"/>
                  </a:srgbClr>
                </a:outerShdw>
              </a:effectLst>
            </a:endParaRPr>
          </a:p>
          <a:p>
            <a:r>
              <a:rPr lang="el-GR" sz="1800" dirty="0">
                <a:effectLst>
                  <a:outerShdw blurRad="38100" dist="38100" dir="2700000" algn="tl">
                    <a:srgbClr val="000000">
                      <a:alpha val="43137"/>
                    </a:srgbClr>
                  </a:outerShdw>
                </a:effectLst>
              </a:rPr>
              <a:t> βραχυχρόνια έκθεση (ώρες/μέρες):</a:t>
            </a:r>
          </a:p>
          <a:p>
            <a:pPr>
              <a:buFont typeface="Wingdings" panose="05000000000000000000" pitchFamily="2" charset="2"/>
              <a:buChar char="ü"/>
            </a:pPr>
            <a:r>
              <a:rPr lang="el-GR" sz="1800" dirty="0">
                <a:effectLst>
                  <a:outerShdw blurRad="38100" dist="38100" dir="2700000" algn="tl">
                    <a:srgbClr val="000000">
                      <a:alpha val="43137"/>
                    </a:srgbClr>
                  </a:outerShdw>
                </a:effectLst>
              </a:rPr>
              <a:t> κρίσεις άσθματος</a:t>
            </a:r>
          </a:p>
          <a:p>
            <a:pPr>
              <a:buFont typeface="Wingdings" panose="05000000000000000000" pitchFamily="2" charset="2"/>
              <a:buChar char="ü"/>
            </a:pPr>
            <a:r>
              <a:rPr lang="el-GR" sz="1800" dirty="0">
                <a:effectLst>
                  <a:outerShdw blurRad="38100" dist="38100" dir="2700000" algn="tl">
                    <a:srgbClr val="000000">
                      <a:alpha val="43137"/>
                    </a:srgbClr>
                  </a:outerShdw>
                </a:effectLst>
              </a:rPr>
              <a:t> οξεία βρογχίτιδα</a:t>
            </a:r>
          </a:p>
          <a:p>
            <a:pPr>
              <a:buFont typeface="Wingdings" panose="05000000000000000000" pitchFamily="2" charset="2"/>
              <a:buChar char="ü"/>
            </a:pPr>
            <a:r>
              <a:rPr lang="el-GR" sz="1800" dirty="0">
                <a:effectLst>
                  <a:outerShdw blurRad="38100" dist="38100" dir="2700000" algn="tl">
                    <a:srgbClr val="000000">
                      <a:alpha val="43137"/>
                    </a:srgbClr>
                  </a:outerShdw>
                </a:effectLst>
              </a:rPr>
              <a:t> καρδιακές προσβολές-αρρυθμίες </a:t>
            </a:r>
          </a:p>
          <a:p>
            <a:pPr>
              <a:buFont typeface="Wingdings" panose="05000000000000000000" pitchFamily="2" charset="2"/>
              <a:buChar char="ü"/>
            </a:pPr>
            <a:r>
              <a:rPr lang="en-US" sz="1800" dirty="0">
                <a:effectLst>
                  <a:outerShdw blurRad="38100" dist="38100" dir="2700000" algn="tl">
                    <a:srgbClr val="000000">
                      <a:alpha val="43137"/>
                    </a:srgbClr>
                  </a:outerShdw>
                </a:effectLst>
              </a:rPr>
              <a:t> </a:t>
            </a:r>
            <a:r>
              <a:rPr lang="el-GR" sz="1800" dirty="0">
                <a:effectLst>
                  <a:outerShdw blurRad="38100" dist="38100" dir="2700000" algn="tl">
                    <a:srgbClr val="000000">
                      <a:alpha val="43137"/>
                    </a:srgbClr>
                  </a:outerShdw>
                </a:effectLst>
              </a:rPr>
              <a:t>ερεθισμός ματιών, μύτης και λαιμού</a:t>
            </a:r>
          </a:p>
        </p:txBody>
      </p:sp>
      <p:sp>
        <p:nvSpPr>
          <p:cNvPr id="18" name="Content Placeholder 4">
            <a:extLst>
              <a:ext uri="{FF2B5EF4-FFF2-40B4-BE49-F238E27FC236}">
                <a16:creationId xmlns:a16="http://schemas.microsoft.com/office/drawing/2014/main" id="{FAB098EE-BC4F-4D00-883A-E98FD6FB1251}"/>
              </a:ext>
            </a:extLst>
          </p:cNvPr>
          <p:cNvSpPr txBox="1">
            <a:spLocks/>
          </p:cNvSpPr>
          <p:nvPr/>
        </p:nvSpPr>
        <p:spPr>
          <a:xfrm>
            <a:off x="6766415" y="1500219"/>
            <a:ext cx="475488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l-GR" sz="1800" dirty="0">
                <a:effectLst>
                  <a:outerShdw blurRad="38100" dist="38100" dir="2700000" algn="tl">
                    <a:srgbClr val="000000">
                      <a:alpha val="43137"/>
                    </a:srgbClr>
                  </a:outerShdw>
                </a:effectLst>
              </a:rPr>
              <a:t> </a:t>
            </a:r>
            <a:r>
              <a:rPr lang="el-GR" sz="1800" u="sng" dirty="0">
                <a:effectLst>
                  <a:outerShdw blurRad="38100" dist="38100" dir="2700000" algn="tl">
                    <a:srgbClr val="000000">
                      <a:alpha val="43137"/>
                    </a:srgbClr>
                  </a:outerShdw>
                </a:effectLst>
              </a:rPr>
              <a:t>Ορατότητα</a:t>
            </a:r>
          </a:p>
          <a:p>
            <a:pPr marL="0" indent="0">
              <a:buFont typeface="Arial" panose="020B0604020202020204" pitchFamily="34" charset="0"/>
              <a:buNone/>
            </a:pPr>
            <a:endParaRPr lang="el-GR" sz="1800" u="sng" dirty="0">
              <a:effectLst>
                <a:outerShdw blurRad="38100" dist="38100" dir="2700000" algn="tl">
                  <a:srgbClr val="000000">
                    <a:alpha val="43137"/>
                  </a:srgbClr>
                </a:outerShdw>
              </a:effectLst>
            </a:endParaRPr>
          </a:p>
          <a:p>
            <a:pPr marL="0" indent="0">
              <a:buFont typeface="Arial" panose="020B0604020202020204" pitchFamily="34" charset="0"/>
              <a:buNone/>
            </a:pPr>
            <a:r>
              <a:rPr lang="el-GR" sz="1800" dirty="0">
                <a:effectLst>
                  <a:outerShdw blurRad="38100" dist="38100" dir="2700000" algn="tl">
                    <a:srgbClr val="000000">
                      <a:alpha val="43137"/>
                    </a:srgbClr>
                  </a:outerShdw>
                </a:effectLst>
              </a:rPr>
              <a:t> </a:t>
            </a:r>
          </a:p>
          <a:p>
            <a:pPr>
              <a:buFont typeface="Wingdings" panose="05000000000000000000" pitchFamily="2" charset="2"/>
              <a:buChar char="Ø"/>
            </a:pPr>
            <a:endParaRPr lang="el-GR" sz="1800" u="sng" dirty="0">
              <a:effectLst>
                <a:outerShdw blurRad="38100" dist="38100" dir="2700000" algn="tl">
                  <a:srgbClr val="000000">
                    <a:alpha val="43137"/>
                  </a:srgbClr>
                </a:outerShdw>
              </a:effectLst>
            </a:endParaRPr>
          </a:p>
          <a:p>
            <a:pPr>
              <a:buFont typeface="Wingdings" panose="05000000000000000000" pitchFamily="2" charset="2"/>
              <a:buChar char="Ø"/>
            </a:pPr>
            <a:endParaRPr lang="el-GR" sz="1800" u="sng" dirty="0">
              <a:effectLst>
                <a:outerShdw blurRad="38100" dist="38100" dir="2700000" algn="tl">
                  <a:srgbClr val="000000">
                    <a:alpha val="43137"/>
                  </a:srgbClr>
                </a:outerShdw>
              </a:effectLst>
            </a:endParaRPr>
          </a:p>
          <a:p>
            <a:pPr>
              <a:buFont typeface="Wingdings" panose="05000000000000000000" pitchFamily="2" charset="2"/>
              <a:buChar char="Ø"/>
            </a:pPr>
            <a:endParaRPr lang="el-GR" sz="1800" u="sng" dirty="0">
              <a:effectLst>
                <a:outerShdw blurRad="38100" dist="38100" dir="2700000" algn="tl">
                  <a:srgbClr val="000000">
                    <a:alpha val="43137"/>
                  </a:srgbClr>
                </a:outerShdw>
              </a:effectLst>
            </a:endParaRPr>
          </a:p>
          <a:p>
            <a:pPr>
              <a:buFont typeface="Wingdings" panose="05000000000000000000" pitchFamily="2" charset="2"/>
              <a:buChar char="Ø"/>
            </a:pPr>
            <a:endParaRPr lang="el-GR" sz="1800" u="sng" dirty="0">
              <a:effectLst>
                <a:outerShdw blurRad="38100" dist="38100" dir="2700000" algn="tl">
                  <a:srgbClr val="000000">
                    <a:alpha val="43137"/>
                  </a:srgbClr>
                </a:outerShdw>
              </a:effectLst>
            </a:endParaRPr>
          </a:p>
          <a:p>
            <a:pPr marL="0" indent="0">
              <a:buFont typeface="Arial" panose="020B0604020202020204" pitchFamily="34" charset="0"/>
              <a:buNone/>
            </a:pPr>
            <a:endParaRPr lang="en-US" sz="1800" u="sng" dirty="0">
              <a:effectLst>
                <a:outerShdw blurRad="38100" dist="38100" dir="2700000" algn="tl">
                  <a:srgbClr val="000000">
                    <a:alpha val="43137"/>
                  </a:srgbClr>
                </a:outerShdw>
              </a:effectLst>
            </a:endParaRPr>
          </a:p>
          <a:p>
            <a:pPr marL="0" indent="0">
              <a:buFont typeface="Arial" panose="020B0604020202020204" pitchFamily="34" charset="0"/>
              <a:buNone/>
            </a:pPr>
            <a:endParaRPr lang="el-GR" sz="1800" u="sng" dirty="0">
              <a:effectLst>
                <a:outerShdw blurRad="38100" dist="38100" dir="2700000" algn="tl">
                  <a:srgbClr val="000000">
                    <a:alpha val="43137"/>
                  </a:srgbClr>
                </a:outerShdw>
              </a:effectLst>
            </a:endParaRPr>
          </a:p>
          <a:p>
            <a:pPr>
              <a:buFont typeface="Wingdings" panose="05000000000000000000" pitchFamily="2" charset="2"/>
              <a:buChar char="v"/>
            </a:pPr>
            <a:r>
              <a:rPr lang="el-GR" sz="1800" u="sng" dirty="0">
                <a:effectLst>
                  <a:outerShdw blurRad="38100" dist="38100" dir="2700000" algn="tl">
                    <a:srgbClr val="000000">
                      <a:alpha val="43137"/>
                    </a:srgbClr>
                  </a:outerShdw>
                </a:effectLst>
              </a:rPr>
              <a:t>Κλιματική αλλαγή</a:t>
            </a:r>
            <a:r>
              <a:rPr lang="en-US" sz="1800" u="sng" dirty="0">
                <a:effectLst>
                  <a:outerShdw blurRad="38100" dist="38100" dir="2700000" algn="tl">
                    <a:srgbClr val="000000">
                      <a:alpha val="43137"/>
                    </a:srgbClr>
                  </a:outerShdw>
                </a:effectLst>
              </a:rPr>
              <a:t>,</a:t>
            </a:r>
            <a:r>
              <a:rPr lang="el-GR" sz="1800" dirty="0">
                <a:effectLst>
                  <a:outerShdw blurRad="38100" dist="38100" dir="2700000" algn="tl">
                    <a:srgbClr val="000000">
                      <a:alpha val="43137"/>
                    </a:srgbClr>
                  </a:outerShdw>
                </a:effectLst>
              </a:rPr>
              <a:t> αφού μπορούν να μεταφερθούν σε μεγάλες αποστάσεις με τον αέρα</a:t>
            </a:r>
            <a:endParaRPr lang="en-US" sz="1800" u="sng" dirty="0">
              <a:effectLst>
                <a:outerShdw blurRad="38100" dist="38100" dir="2700000" algn="tl">
                  <a:srgbClr val="000000">
                    <a:alpha val="43137"/>
                  </a:srgbClr>
                </a:outerShdw>
              </a:effectLst>
            </a:endParaRPr>
          </a:p>
          <a:p>
            <a:endParaRPr lang="en-US" sz="1800" dirty="0"/>
          </a:p>
        </p:txBody>
      </p:sp>
      <p:pic>
        <p:nvPicPr>
          <p:cNvPr id="19" name="Picture 18">
            <a:extLst>
              <a:ext uri="{FF2B5EF4-FFF2-40B4-BE49-F238E27FC236}">
                <a16:creationId xmlns:a16="http://schemas.microsoft.com/office/drawing/2014/main" id="{6549552F-650C-4F94-B97D-74C5A22E67B1}"/>
              </a:ext>
            </a:extLst>
          </p:cNvPr>
          <p:cNvPicPr>
            <a:picLocks noChangeAspect="1"/>
          </p:cNvPicPr>
          <p:nvPr/>
        </p:nvPicPr>
        <p:blipFill rotWithShape="1">
          <a:blip r:embed="rId3"/>
          <a:srcRect l="57177" t="52627" r="6629" b="18485"/>
          <a:stretch/>
        </p:blipFill>
        <p:spPr>
          <a:xfrm>
            <a:off x="6897003" y="2042067"/>
            <a:ext cx="4493704" cy="2017581"/>
          </a:xfrm>
          <a:prstGeom prst="rect">
            <a:avLst/>
          </a:prstGeom>
        </p:spPr>
      </p:pic>
    </p:spTree>
    <p:extLst>
      <p:ext uri="{BB962C8B-B14F-4D97-AF65-F5344CB8AC3E}">
        <p14:creationId xmlns:p14="http://schemas.microsoft.com/office/powerpoint/2010/main" val="3620045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88674" y="187673"/>
            <a:ext cx="10149356" cy="1135737"/>
          </a:xfrm>
        </p:spPr>
        <p:txBody>
          <a:bodyPr>
            <a:normAutofit/>
          </a:bodyPr>
          <a:lstStyle/>
          <a:p>
            <a:pPr algn="ctr"/>
            <a:r>
              <a:rPr lang="el-GR" sz="3600" b="1" dirty="0">
                <a:effectLst>
                  <a:outerShdw blurRad="38100" dist="38100" dir="2700000" algn="tl">
                    <a:srgbClr val="000000">
                      <a:alpha val="43137"/>
                    </a:srgbClr>
                  </a:outerShdw>
                </a:effectLst>
              </a:rPr>
              <a:t>Ατμοσφαιρική Ρύπανση Οξειδωτικού Τύπου - Φωτοχημική Ρύπανση</a:t>
            </a:r>
            <a:endParaRPr lang="en-US" sz="3600" b="1"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4" name="Content Placeholder 3">
            <a:extLst>
              <a:ext uri="{FF2B5EF4-FFF2-40B4-BE49-F238E27FC236}">
                <a16:creationId xmlns:a16="http://schemas.microsoft.com/office/drawing/2014/main" id="{220A1CF1-F393-48A6-B10B-C00D09459A71}"/>
              </a:ext>
            </a:extLst>
          </p:cNvPr>
          <p:cNvSpPr>
            <a:spLocks noGrp="1"/>
          </p:cNvSpPr>
          <p:nvPr>
            <p:ph idx="1"/>
          </p:nvPr>
        </p:nvSpPr>
        <p:spPr>
          <a:xfrm>
            <a:off x="838200" y="1700570"/>
            <a:ext cx="10515600" cy="4351338"/>
          </a:xfrm>
        </p:spPr>
        <p:txBody>
          <a:bodyPr>
            <a:normAutofit/>
          </a:bodyPr>
          <a:lstStyle/>
          <a:p>
            <a:r>
              <a:rPr lang="el-GR" sz="2000" dirty="0">
                <a:effectLst>
                  <a:outerShdw blurRad="38100" dist="38100" dir="2700000" algn="tl">
                    <a:srgbClr val="000000">
                      <a:alpha val="43137"/>
                    </a:srgbClr>
                  </a:outerShdw>
                </a:effectLst>
              </a:rPr>
              <a:t>Σχηματίζεται από μια σειρά πολύπλοκων αντιδράσεων στην τροπόσφαιρα, οι οποίες ενεργοποιούνται από το υπεριώδες φάσμα του ηλιακού φωτός.</a:t>
            </a:r>
          </a:p>
          <a:p>
            <a:r>
              <a:rPr lang="el-GR" sz="2000" dirty="0">
                <a:effectLst>
                  <a:outerShdw blurRad="38100" dist="38100" dir="2700000" algn="tl">
                    <a:srgbClr val="000000">
                      <a:alpha val="43137"/>
                    </a:srgbClr>
                  </a:outerShdw>
                </a:effectLst>
              </a:rPr>
              <a:t>Περιλαμβάνει μείγμα από όζον (Ο</a:t>
            </a:r>
            <a:r>
              <a:rPr lang="el-GR" sz="2000" baseline="-25000" dirty="0">
                <a:effectLst>
                  <a:outerShdw blurRad="38100" dist="38100" dir="2700000" algn="tl">
                    <a:srgbClr val="000000">
                      <a:alpha val="43137"/>
                    </a:srgbClr>
                  </a:outerShdw>
                </a:effectLst>
              </a:rPr>
              <a:t>3</a:t>
            </a:r>
            <a:r>
              <a:rPr lang="el-GR" sz="2000" dirty="0">
                <a:effectLst>
                  <a:outerShdw blurRad="38100" dist="38100" dir="2700000" algn="tl">
                    <a:srgbClr val="000000">
                      <a:alpha val="43137"/>
                    </a:srgbClr>
                  </a:outerShdw>
                </a:effectLst>
              </a:rPr>
              <a:t>), οξείδια του αζώτου (ΝΟ</a:t>
            </a:r>
            <a:r>
              <a:rPr lang="en-US" sz="2000" baseline="-25000" dirty="0">
                <a:effectLst>
                  <a:outerShdw blurRad="38100" dist="38100" dir="2700000" algn="tl">
                    <a:srgbClr val="000000">
                      <a:alpha val="43137"/>
                    </a:srgbClr>
                  </a:outerShdw>
                </a:effectLst>
              </a:rPr>
              <a:t>x</a:t>
            </a: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αλδεΰδες, νιτρικά υπεροξυακετύλια και δραστικούς υδρογονάνθρακες (</a:t>
            </a:r>
            <a:r>
              <a:rPr lang="en-US" sz="2000" dirty="0">
                <a:effectLst>
                  <a:outerShdw blurRad="38100" dist="38100" dir="2700000" algn="tl">
                    <a:srgbClr val="000000">
                      <a:alpha val="43137"/>
                    </a:srgbClr>
                  </a:outerShdw>
                </a:effectLst>
              </a:rPr>
              <a:t>HCs).</a:t>
            </a:r>
          </a:p>
          <a:p>
            <a:r>
              <a:rPr lang="el-GR" altLang="el-GR" sz="2000" dirty="0">
                <a:effectLst>
                  <a:outerShdw blurRad="38100" dist="38100" dir="2700000" algn="tl">
                    <a:srgbClr val="000000">
                      <a:alpha val="43137"/>
                    </a:srgbClr>
                  </a:outerShdw>
                </a:effectLst>
              </a:rPr>
              <a:t>Προκαλείται όταν η υπεριώδης ηλιακή ακτινοβολία επιδράσει επί του </a:t>
            </a:r>
            <a:r>
              <a:rPr lang="en-US" altLang="el-GR" sz="2000" dirty="0">
                <a:effectLst>
                  <a:outerShdw blurRad="38100" dist="38100" dir="2700000" algn="tl">
                    <a:srgbClr val="000000">
                      <a:alpha val="43137"/>
                    </a:srgbClr>
                  </a:outerShdw>
                </a:effectLst>
              </a:rPr>
              <a:t>NO</a:t>
            </a:r>
            <a:r>
              <a:rPr lang="en-US" altLang="el-GR" sz="2000" baseline="-25000" dirty="0">
                <a:effectLst>
                  <a:outerShdw blurRad="38100" dist="38100" dir="2700000" algn="tl">
                    <a:srgbClr val="000000">
                      <a:alpha val="43137"/>
                    </a:srgbClr>
                  </a:outerShdw>
                </a:effectLst>
              </a:rPr>
              <a:t>2</a:t>
            </a:r>
            <a:r>
              <a:rPr lang="en-US" altLang="el-GR" sz="2000" dirty="0">
                <a:effectLst>
                  <a:outerShdw blurRad="38100" dist="38100" dir="2700000" algn="tl">
                    <a:srgbClr val="000000">
                      <a:alpha val="43137"/>
                    </a:srgbClr>
                  </a:outerShdw>
                </a:effectLst>
              </a:rPr>
              <a:t> </a:t>
            </a:r>
            <a:r>
              <a:rPr lang="el-GR" altLang="el-GR" sz="2000" dirty="0">
                <a:effectLst>
                  <a:outerShdw blurRad="38100" dist="38100" dir="2700000" algn="tl">
                    <a:srgbClr val="000000">
                      <a:alpha val="43137"/>
                    </a:srgbClr>
                  </a:outerShdw>
                </a:effectLst>
              </a:rPr>
              <a:t>:</a:t>
            </a:r>
          </a:p>
          <a:p>
            <a:pPr algn="ctr" eaLnBrk="1" hangingPunct="1">
              <a:lnSpc>
                <a:spcPct val="80000"/>
              </a:lnSpc>
              <a:buFont typeface="Wingdings" panose="05000000000000000000" pitchFamily="2" charset="2"/>
              <a:buNone/>
            </a:pPr>
            <a:r>
              <a:rPr lang="en-US" altLang="el-GR" sz="2000" dirty="0">
                <a:effectLst>
                  <a:outerShdw blurRad="38100" dist="38100" dir="2700000" algn="tl">
                    <a:srgbClr val="000000">
                      <a:alpha val="43137"/>
                    </a:srgbClr>
                  </a:outerShdw>
                </a:effectLst>
              </a:rPr>
              <a:t>NO</a:t>
            </a:r>
            <a:r>
              <a:rPr lang="en-US" altLang="el-GR" sz="2000" baseline="-25000" dirty="0">
                <a:effectLst>
                  <a:outerShdw blurRad="38100" dist="38100" dir="2700000" algn="tl">
                    <a:srgbClr val="000000">
                      <a:alpha val="43137"/>
                    </a:srgbClr>
                  </a:outerShdw>
                </a:effectLst>
              </a:rPr>
              <a:t>2</a:t>
            </a:r>
            <a:r>
              <a:rPr lang="en-US" altLang="el-GR" sz="2000" dirty="0">
                <a:effectLst>
                  <a:outerShdw blurRad="38100" dist="38100" dir="2700000" algn="tl">
                    <a:srgbClr val="000000">
                      <a:alpha val="43137"/>
                    </a:srgbClr>
                  </a:outerShdw>
                </a:effectLst>
              </a:rPr>
              <a:t> </a:t>
            </a:r>
            <a:r>
              <a:rPr lang="el-GR" altLang="el-GR" sz="2000" dirty="0">
                <a:effectLst>
                  <a:outerShdw blurRad="38100" dist="38100" dir="2700000" algn="tl">
                    <a:srgbClr val="000000">
                      <a:alpha val="43137"/>
                    </a:srgbClr>
                  </a:outerShdw>
                </a:effectLst>
              </a:rPr>
              <a:t> </a:t>
            </a:r>
            <a:r>
              <a:rPr lang="en-US" altLang="el-GR" sz="2000" dirty="0">
                <a:effectLst>
                  <a:outerShdw blurRad="38100" dist="38100" dir="2700000" algn="tl">
                    <a:srgbClr val="000000">
                      <a:alpha val="43137"/>
                    </a:srgbClr>
                  </a:outerShdw>
                </a:effectLst>
                <a:sym typeface="Wingdings" panose="05000000000000000000" pitchFamily="2" charset="2"/>
              </a:rPr>
              <a:t>NO + O (1)</a:t>
            </a:r>
          </a:p>
          <a:p>
            <a:pPr algn="ctr" eaLnBrk="1" hangingPunct="1">
              <a:lnSpc>
                <a:spcPct val="80000"/>
              </a:lnSpc>
              <a:buFont typeface="Wingdings" panose="05000000000000000000" pitchFamily="2" charset="2"/>
              <a:buNone/>
            </a:pPr>
            <a:r>
              <a:rPr lang="en-US" altLang="el-GR" sz="2000" dirty="0">
                <a:effectLst>
                  <a:outerShdw blurRad="38100" dist="38100" dir="2700000" algn="tl">
                    <a:srgbClr val="000000">
                      <a:alpha val="43137"/>
                    </a:srgbClr>
                  </a:outerShdw>
                </a:effectLst>
                <a:sym typeface="Wingdings" panose="05000000000000000000" pitchFamily="2" charset="2"/>
              </a:rPr>
              <a:t>O </a:t>
            </a:r>
            <a:r>
              <a:rPr lang="en-US" altLang="el-GR" sz="2000" dirty="0">
                <a:effectLst>
                  <a:outerShdw blurRad="38100" dist="38100" dir="2700000" algn="tl">
                    <a:srgbClr val="000000">
                      <a:alpha val="43137"/>
                    </a:srgbClr>
                  </a:outerShdw>
                </a:effectLst>
              </a:rPr>
              <a:t>+ O</a:t>
            </a:r>
            <a:r>
              <a:rPr lang="en-US" altLang="el-GR" sz="2000" baseline="-25000" dirty="0">
                <a:effectLst>
                  <a:outerShdw blurRad="38100" dist="38100" dir="2700000" algn="tl">
                    <a:srgbClr val="000000">
                      <a:alpha val="43137"/>
                    </a:srgbClr>
                  </a:outerShdw>
                </a:effectLst>
              </a:rPr>
              <a:t>2</a:t>
            </a:r>
            <a:r>
              <a:rPr lang="en-US" altLang="el-GR" sz="2000" dirty="0">
                <a:effectLst>
                  <a:outerShdw blurRad="38100" dist="38100" dir="2700000" algn="tl">
                    <a:srgbClr val="000000">
                      <a:alpha val="43137"/>
                    </a:srgbClr>
                  </a:outerShdw>
                </a:effectLst>
              </a:rPr>
              <a:t> </a:t>
            </a:r>
            <a:r>
              <a:rPr lang="en-US" altLang="el-GR" sz="2000" dirty="0">
                <a:effectLst>
                  <a:outerShdw blurRad="38100" dist="38100" dir="2700000" algn="tl">
                    <a:srgbClr val="000000">
                      <a:alpha val="43137"/>
                    </a:srgbClr>
                  </a:outerShdw>
                </a:effectLst>
                <a:sym typeface="Wingdings" panose="05000000000000000000" pitchFamily="2" charset="2"/>
              </a:rPr>
              <a:t> </a:t>
            </a:r>
            <a:r>
              <a:rPr lang="en-US" altLang="el-GR" sz="2000" dirty="0">
                <a:solidFill>
                  <a:srgbClr val="CC0000"/>
                </a:solidFill>
                <a:effectLst>
                  <a:outerShdw blurRad="38100" dist="38100" dir="2700000" algn="tl">
                    <a:srgbClr val="000000">
                      <a:alpha val="43137"/>
                    </a:srgbClr>
                  </a:outerShdw>
                </a:effectLst>
                <a:sym typeface="Wingdings" panose="05000000000000000000" pitchFamily="2" charset="2"/>
              </a:rPr>
              <a:t>O</a:t>
            </a:r>
            <a:r>
              <a:rPr lang="en-US" altLang="el-GR" sz="2000" baseline="-25000" dirty="0">
                <a:solidFill>
                  <a:srgbClr val="CC0000"/>
                </a:solidFill>
                <a:effectLst>
                  <a:outerShdw blurRad="38100" dist="38100" dir="2700000" algn="tl">
                    <a:srgbClr val="000000">
                      <a:alpha val="43137"/>
                    </a:srgbClr>
                  </a:outerShdw>
                </a:effectLst>
                <a:sym typeface="Wingdings" panose="05000000000000000000" pitchFamily="2" charset="2"/>
              </a:rPr>
              <a:t>3</a:t>
            </a:r>
            <a:r>
              <a:rPr lang="en-US" altLang="el-GR" sz="2000" dirty="0">
                <a:effectLst>
                  <a:outerShdw blurRad="38100" dist="38100" dir="2700000" algn="tl">
                    <a:srgbClr val="000000">
                      <a:alpha val="43137"/>
                    </a:srgbClr>
                  </a:outerShdw>
                </a:effectLst>
                <a:sym typeface="Wingdings" panose="05000000000000000000" pitchFamily="2" charset="2"/>
              </a:rPr>
              <a:t> (2)</a:t>
            </a:r>
          </a:p>
          <a:p>
            <a:pPr algn="ctr" eaLnBrk="1" hangingPunct="1">
              <a:lnSpc>
                <a:spcPct val="80000"/>
              </a:lnSpc>
              <a:buFont typeface="Wingdings" panose="05000000000000000000" pitchFamily="2" charset="2"/>
              <a:buNone/>
            </a:pPr>
            <a:r>
              <a:rPr lang="en-US" altLang="el-GR" sz="2000" dirty="0">
                <a:solidFill>
                  <a:srgbClr val="CC0000"/>
                </a:solidFill>
                <a:effectLst>
                  <a:outerShdw blurRad="38100" dist="38100" dir="2700000" algn="tl">
                    <a:srgbClr val="000000">
                      <a:alpha val="43137"/>
                    </a:srgbClr>
                  </a:outerShdw>
                </a:effectLst>
                <a:sym typeface="Wingdings" panose="05000000000000000000" pitchFamily="2" charset="2"/>
              </a:rPr>
              <a:t>O</a:t>
            </a:r>
            <a:r>
              <a:rPr lang="en-US" altLang="el-GR" sz="2000" baseline="-25000" dirty="0">
                <a:solidFill>
                  <a:srgbClr val="CC0000"/>
                </a:solidFill>
                <a:effectLst>
                  <a:outerShdw blurRad="38100" dist="38100" dir="2700000" algn="tl">
                    <a:srgbClr val="000000">
                      <a:alpha val="43137"/>
                    </a:srgbClr>
                  </a:outerShdw>
                </a:effectLst>
                <a:sym typeface="Wingdings" panose="05000000000000000000" pitchFamily="2" charset="2"/>
              </a:rPr>
              <a:t>3</a:t>
            </a:r>
            <a:r>
              <a:rPr lang="en-US" altLang="el-GR" sz="2000" dirty="0">
                <a:effectLst>
                  <a:outerShdw blurRad="38100" dist="38100" dir="2700000" algn="tl">
                    <a:srgbClr val="000000">
                      <a:alpha val="43137"/>
                    </a:srgbClr>
                  </a:outerShdw>
                </a:effectLst>
                <a:sym typeface="Wingdings" panose="05000000000000000000" pitchFamily="2" charset="2"/>
              </a:rPr>
              <a:t> + NO  NO</a:t>
            </a:r>
            <a:r>
              <a:rPr lang="en-US" altLang="el-GR" sz="2000" baseline="-25000" dirty="0">
                <a:effectLst>
                  <a:outerShdw blurRad="38100" dist="38100" dir="2700000" algn="tl">
                    <a:srgbClr val="000000">
                      <a:alpha val="43137"/>
                    </a:srgbClr>
                  </a:outerShdw>
                </a:effectLst>
                <a:sym typeface="Wingdings" panose="05000000000000000000" pitchFamily="2" charset="2"/>
              </a:rPr>
              <a:t>2</a:t>
            </a:r>
            <a:r>
              <a:rPr lang="en-US" altLang="el-GR" sz="2000" dirty="0">
                <a:effectLst>
                  <a:outerShdw blurRad="38100" dist="38100" dir="2700000" algn="tl">
                    <a:srgbClr val="000000">
                      <a:alpha val="43137"/>
                    </a:srgbClr>
                  </a:outerShdw>
                </a:effectLst>
                <a:sym typeface="Wingdings" panose="05000000000000000000" pitchFamily="2" charset="2"/>
              </a:rPr>
              <a:t> + O</a:t>
            </a:r>
            <a:r>
              <a:rPr lang="en-US" altLang="el-GR" sz="2000" baseline="-25000" dirty="0">
                <a:effectLst>
                  <a:outerShdw blurRad="38100" dist="38100" dir="2700000" algn="tl">
                    <a:srgbClr val="000000">
                      <a:alpha val="43137"/>
                    </a:srgbClr>
                  </a:outerShdw>
                </a:effectLst>
                <a:sym typeface="Wingdings" panose="05000000000000000000" pitchFamily="2" charset="2"/>
              </a:rPr>
              <a:t>2</a:t>
            </a:r>
            <a:r>
              <a:rPr lang="en-US" altLang="el-GR" sz="2000" dirty="0">
                <a:effectLst>
                  <a:outerShdw blurRad="38100" dist="38100" dir="2700000" algn="tl">
                    <a:srgbClr val="000000">
                      <a:alpha val="43137"/>
                    </a:srgbClr>
                  </a:outerShdw>
                </a:effectLst>
                <a:sym typeface="Wingdings" panose="05000000000000000000" pitchFamily="2" charset="2"/>
              </a:rPr>
              <a:t> (3)</a:t>
            </a:r>
          </a:p>
          <a:p>
            <a:pPr eaLnBrk="1" hangingPunct="1">
              <a:lnSpc>
                <a:spcPct val="80000"/>
              </a:lnSpc>
              <a:buSzPct val="80000"/>
              <a:buFont typeface="Wingdings" panose="05000000000000000000" pitchFamily="2" charset="2"/>
              <a:buChar char="Ø"/>
            </a:pPr>
            <a:r>
              <a:rPr lang="en-US" altLang="el-GR" sz="2000" dirty="0">
                <a:effectLst>
                  <a:outerShdw blurRad="38100" dist="38100" dir="2700000" algn="tl">
                    <a:srgbClr val="000000">
                      <a:alpha val="43137"/>
                    </a:srgbClr>
                  </a:outerShdw>
                </a:effectLst>
                <a:sym typeface="Wingdings" panose="05000000000000000000" pitchFamily="2" charset="2"/>
              </a:rPr>
              <a:t>H </a:t>
            </a:r>
            <a:r>
              <a:rPr lang="el-GR" altLang="el-GR" sz="2000" dirty="0">
                <a:effectLst>
                  <a:outerShdw blurRad="38100" dist="38100" dir="2700000" algn="tl">
                    <a:srgbClr val="000000">
                      <a:alpha val="43137"/>
                    </a:srgbClr>
                  </a:outerShdw>
                </a:effectLst>
                <a:sym typeface="Wingdings" panose="05000000000000000000" pitchFamily="2" charset="2"/>
              </a:rPr>
              <a:t>επίδραση είναι κυκλική, δεν διακόπτεται ποτέ και το </a:t>
            </a:r>
            <a:r>
              <a:rPr lang="en-US" altLang="el-GR" sz="2000" dirty="0">
                <a:effectLst>
                  <a:outerShdw blurRad="38100" dist="38100" dir="2700000" algn="tl">
                    <a:srgbClr val="000000">
                      <a:alpha val="43137"/>
                    </a:srgbClr>
                  </a:outerShdw>
                </a:effectLst>
                <a:sym typeface="Wingdings" panose="05000000000000000000" pitchFamily="2" charset="2"/>
              </a:rPr>
              <a:t>O</a:t>
            </a:r>
            <a:r>
              <a:rPr lang="en-US" altLang="el-GR" sz="2000" baseline="-25000" dirty="0">
                <a:effectLst>
                  <a:outerShdw blurRad="38100" dist="38100" dir="2700000" algn="tl">
                    <a:srgbClr val="000000">
                      <a:alpha val="43137"/>
                    </a:srgbClr>
                  </a:outerShdw>
                </a:effectLst>
                <a:sym typeface="Wingdings" panose="05000000000000000000" pitchFamily="2" charset="2"/>
              </a:rPr>
              <a:t>3</a:t>
            </a:r>
            <a:r>
              <a:rPr lang="el-GR" altLang="el-GR" sz="2000" dirty="0">
                <a:effectLst>
                  <a:outerShdw blurRad="38100" dist="38100" dir="2700000" algn="tl">
                    <a:srgbClr val="000000">
                      <a:alpha val="43137"/>
                    </a:srgbClr>
                  </a:outerShdw>
                </a:effectLst>
                <a:sym typeface="Wingdings" panose="05000000000000000000" pitchFamily="2" charset="2"/>
              </a:rPr>
              <a:t> συνεχώς αναγεννάται, σχηματίζοντας έναν μόνιμο φραγμό στην </a:t>
            </a:r>
            <a:r>
              <a:rPr lang="en-US" altLang="el-GR" sz="2000" dirty="0">
                <a:effectLst>
                  <a:outerShdw blurRad="38100" dist="38100" dir="2700000" algn="tl">
                    <a:srgbClr val="000000">
                      <a:alpha val="43137"/>
                    </a:srgbClr>
                  </a:outerShdw>
                </a:effectLst>
                <a:sym typeface="Wingdings" panose="05000000000000000000" pitchFamily="2" charset="2"/>
              </a:rPr>
              <a:t>UV</a:t>
            </a:r>
            <a:r>
              <a:rPr lang="el-GR" altLang="el-GR" sz="2000" dirty="0">
                <a:effectLst>
                  <a:outerShdw blurRad="38100" dist="38100" dir="2700000" algn="tl">
                    <a:srgbClr val="000000">
                      <a:alpha val="43137"/>
                    </a:srgbClr>
                  </a:outerShdw>
                </a:effectLst>
                <a:sym typeface="Wingdings" panose="05000000000000000000" pitchFamily="2" charset="2"/>
              </a:rPr>
              <a:t> ακτινοβολία</a:t>
            </a:r>
          </a:p>
          <a:p>
            <a:r>
              <a:rPr lang="el-GR" sz="2000" u="sng" dirty="0">
                <a:effectLst>
                  <a:outerShdw blurRad="38100" dist="38100" dir="2700000" algn="tl">
                    <a:srgbClr val="000000">
                      <a:alpha val="43137"/>
                    </a:srgbClr>
                  </a:outerShdw>
                </a:effectLst>
              </a:rPr>
              <a:t>Όζον (Ο</a:t>
            </a:r>
            <a:r>
              <a:rPr lang="el-GR" sz="2000" u="sng" baseline="-25000" dirty="0">
                <a:effectLst>
                  <a:outerShdw blurRad="38100" dist="38100" dir="2700000" algn="tl">
                    <a:srgbClr val="000000">
                      <a:alpha val="43137"/>
                    </a:srgbClr>
                  </a:outerShdw>
                </a:effectLst>
              </a:rPr>
              <a:t>3 </a:t>
            </a:r>
            <a:r>
              <a:rPr lang="el-GR" sz="2000" u="sng"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Ο πιο τοξικός ρύπος της φωτοχημικής ατμοσφαιρικής ρύπανσης.</a:t>
            </a:r>
            <a:endParaRPr lang="en-US" sz="2000" dirty="0">
              <a:effectLst>
                <a:outerShdw blurRad="38100" dist="38100" dir="2700000" algn="tl">
                  <a:srgbClr val="000000">
                    <a:alpha val="43137"/>
                  </a:srgbClr>
                </a:outerShdw>
              </a:effectLst>
            </a:endParaRPr>
          </a:p>
          <a:p>
            <a:endParaRPr lang="el-GR" sz="18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1311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13" name="Title 1">
            <a:extLst>
              <a:ext uri="{FF2B5EF4-FFF2-40B4-BE49-F238E27FC236}">
                <a16:creationId xmlns:a16="http://schemas.microsoft.com/office/drawing/2014/main" id="{04601EFD-33CA-45EB-B31C-04898FA8FDE6}"/>
              </a:ext>
            </a:extLst>
          </p:cNvPr>
          <p:cNvSpPr txBox="1">
            <a:spLocks/>
          </p:cNvSpPr>
          <p:nvPr/>
        </p:nvSpPr>
        <p:spPr>
          <a:xfrm>
            <a:off x="3686556" y="216640"/>
            <a:ext cx="4818888" cy="92287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baseline="-25000" dirty="0">
              <a:effectLst>
                <a:outerShdw blurRad="38100" dist="38100" dir="2700000" algn="tl">
                  <a:srgbClr val="000000">
                    <a:alpha val="43137"/>
                  </a:srgbClr>
                </a:outerShdw>
              </a:effectLst>
            </a:endParaRPr>
          </a:p>
        </p:txBody>
      </p:sp>
      <p:sp>
        <p:nvSpPr>
          <p:cNvPr id="6" name="Title 5">
            <a:extLst>
              <a:ext uri="{FF2B5EF4-FFF2-40B4-BE49-F238E27FC236}">
                <a16:creationId xmlns:a16="http://schemas.microsoft.com/office/drawing/2014/main" id="{F4EBDF21-2007-41EA-BA8D-7B8BB45189E3}"/>
              </a:ext>
            </a:extLst>
          </p:cNvPr>
          <p:cNvSpPr>
            <a:spLocks noGrp="1"/>
          </p:cNvSpPr>
          <p:nvPr>
            <p:ph type="title"/>
          </p:nvPr>
        </p:nvSpPr>
        <p:spPr>
          <a:xfrm>
            <a:off x="1169370" y="293961"/>
            <a:ext cx="10515600" cy="931218"/>
          </a:xfrm>
        </p:spPr>
        <p:txBody>
          <a:bodyPr>
            <a:noAutofit/>
          </a:bodyPr>
          <a:lstStyle/>
          <a:p>
            <a:pPr algn="ctr"/>
            <a:r>
              <a:rPr lang="el-GR" sz="3600" b="1" dirty="0">
                <a:effectLst>
                  <a:outerShdw blurRad="38100" dist="38100" dir="2700000" algn="tl">
                    <a:srgbClr val="000000">
                      <a:alpha val="43137"/>
                    </a:srgbClr>
                  </a:outerShdw>
                </a:effectLst>
              </a:rPr>
              <a:t>Οζον – Ο</a:t>
            </a:r>
            <a:r>
              <a:rPr lang="el-GR" sz="3600" b="1" baseline="-25000" dirty="0">
                <a:effectLst>
                  <a:outerShdw blurRad="38100" dist="38100" dir="2700000" algn="tl">
                    <a:srgbClr val="000000">
                      <a:alpha val="43137"/>
                    </a:srgbClr>
                  </a:outerShdw>
                </a:effectLst>
              </a:rPr>
              <a:t>3</a:t>
            </a:r>
            <a:r>
              <a:rPr lang="en-US" sz="3600" b="1" dirty="0">
                <a:effectLst>
                  <a:outerShdw blurRad="38100" dist="38100" dir="2700000" algn="tl">
                    <a:srgbClr val="000000">
                      <a:alpha val="43137"/>
                    </a:srgbClr>
                  </a:outerShdw>
                </a:effectLst>
              </a:rPr>
              <a:t> (1)</a:t>
            </a:r>
            <a:br>
              <a:rPr lang="en-US" sz="3600" b="1" baseline="-25000" dirty="0">
                <a:effectLst>
                  <a:outerShdw blurRad="38100" dist="38100" dir="2700000" algn="tl">
                    <a:srgbClr val="000000">
                      <a:alpha val="43137"/>
                    </a:srgbClr>
                  </a:outerShdw>
                </a:effectLst>
              </a:rPr>
            </a:br>
            <a:endParaRPr lang="el-GR" sz="3600" dirty="0"/>
          </a:p>
        </p:txBody>
      </p:sp>
      <p:sp>
        <p:nvSpPr>
          <p:cNvPr id="16" name="Content Placeholder 3">
            <a:extLst>
              <a:ext uri="{FF2B5EF4-FFF2-40B4-BE49-F238E27FC236}">
                <a16:creationId xmlns:a16="http://schemas.microsoft.com/office/drawing/2014/main" id="{9DC55AE6-FCE8-4FE8-8155-629539256A7D}"/>
              </a:ext>
            </a:extLst>
          </p:cNvPr>
          <p:cNvSpPr>
            <a:spLocks noGrp="1"/>
          </p:cNvSpPr>
          <p:nvPr>
            <p:ph idx="1"/>
          </p:nvPr>
        </p:nvSpPr>
        <p:spPr>
          <a:xfrm>
            <a:off x="778403" y="1519140"/>
            <a:ext cx="5692917" cy="3757383"/>
          </a:xfrm>
        </p:spPr>
        <p:txBody>
          <a:bodyPr anchor="t">
            <a:noAutofit/>
          </a:bodyPr>
          <a:lstStyle/>
          <a:p>
            <a:pPr algn="just"/>
            <a:r>
              <a:rPr lang="el-GR" sz="1700" dirty="0">
                <a:effectLst>
                  <a:outerShdw blurRad="38100" dist="38100" dir="2700000" algn="tl">
                    <a:srgbClr val="000000">
                      <a:alpha val="43137"/>
                    </a:srgbClr>
                  </a:outerShdw>
                </a:effectLst>
              </a:rPr>
              <a:t>Δευτερογενής ατμοσφαιρικός ρύπος, </a:t>
            </a:r>
            <a:r>
              <a:rPr lang="el-GR" sz="1700" u="sng" dirty="0">
                <a:effectLst>
                  <a:outerShdw blurRad="38100" dist="38100" dir="2700000" algn="tl">
                    <a:srgbClr val="000000">
                      <a:alpha val="43137"/>
                    </a:srgbClr>
                  </a:outerShdw>
                </a:effectLst>
              </a:rPr>
              <a:t>δεν εκλύεται άμεσα στην ατμόσφαιρα.</a:t>
            </a:r>
          </a:p>
          <a:p>
            <a:pPr algn="just"/>
            <a:r>
              <a:rPr lang="el-GR" sz="1700" dirty="0">
                <a:effectLst>
                  <a:outerShdw blurRad="38100" dist="38100" dir="2700000" algn="tl">
                    <a:srgbClr val="000000">
                      <a:alpha val="43137"/>
                    </a:srgbClr>
                  </a:outerShdw>
                </a:effectLst>
              </a:rPr>
              <a:t>Παράγεται σε περιόδους έντονης ηλιακής ακτινοβολίας και σημαντικής συσσώρευσης VOCs και ΝΟx.</a:t>
            </a:r>
          </a:p>
          <a:p>
            <a:pPr algn="just"/>
            <a:r>
              <a:rPr lang="el-GR" sz="1700" dirty="0">
                <a:effectLst>
                  <a:outerShdw blurRad="38100" dist="38100" dir="2700000" algn="tl">
                    <a:srgbClr val="000000">
                      <a:alpha val="43137"/>
                    </a:srgbClr>
                  </a:outerShdw>
                </a:effectLst>
              </a:rPr>
              <a:t>Βρίσκεται είτε στην στρατόσφαιρα (μακριά-στοιβάδα όζοντος) είτε στην τροπόσφαιρα (κοντά)</a:t>
            </a:r>
          </a:p>
          <a:p>
            <a:pPr algn="just"/>
            <a:r>
              <a:rPr lang="el-GR" sz="1700" dirty="0">
                <a:effectLst>
                  <a:outerShdw blurRad="38100" dist="38100" dir="2700000" algn="tl">
                    <a:srgbClr val="000000">
                      <a:alpha val="43137"/>
                    </a:srgbClr>
                  </a:outerShdw>
                </a:effectLst>
              </a:rPr>
              <a:t>“Το καλό όζον” βρίσκεται στην στρατόσφαιρα και μας προστατεύει από την καταστροφική UV ακτινοβολία. </a:t>
            </a:r>
          </a:p>
          <a:p>
            <a:pPr algn="just"/>
            <a:r>
              <a:rPr lang="el-GR" sz="1700" dirty="0">
                <a:effectLst>
                  <a:outerShdw blurRad="38100" dist="38100" dir="2700000" algn="tl">
                    <a:srgbClr val="000000">
                      <a:alpha val="43137"/>
                    </a:srgbClr>
                  </a:outerShdw>
                </a:effectLst>
              </a:rPr>
              <a:t>“To κακό όζον” είναι αυτό που βρίσκεται κοντά στην επιφάνεια του εδάφους, προκαλώντας ερεθισμό στα μάτια, αναπνευστικά προβλήματα (άσθμα, βρογχίτιδα), μειώνει την φωτοσύνθεση στα φυτά και είναι ιδιαίτερα τοξικό για τους οργανισμούς μέχρι και θανατηφόρο.</a:t>
            </a:r>
          </a:p>
        </p:txBody>
      </p:sp>
      <p:pic>
        <p:nvPicPr>
          <p:cNvPr id="17" name="Picture 16">
            <a:extLst>
              <a:ext uri="{FF2B5EF4-FFF2-40B4-BE49-F238E27FC236}">
                <a16:creationId xmlns:a16="http://schemas.microsoft.com/office/drawing/2014/main" id="{20FE3280-8384-4992-8EB3-EE5B3CD11426}"/>
              </a:ext>
            </a:extLst>
          </p:cNvPr>
          <p:cNvPicPr>
            <a:picLocks noChangeAspect="1"/>
          </p:cNvPicPr>
          <p:nvPr/>
        </p:nvPicPr>
        <p:blipFill rotWithShape="1">
          <a:blip r:embed="rId3"/>
          <a:srcRect l="36953" t="28221" r="20782" b="29028"/>
          <a:stretch/>
        </p:blipFill>
        <p:spPr>
          <a:xfrm>
            <a:off x="6691681" y="1511964"/>
            <a:ext cx="5458968" cy="3105976"/>
          </a:xfrm>
          <a:prstGeom prst="rect">
            <a:avLst/>
          </a:prstGeom>
        </p:spPr>
      </p:pic>
      <p:sp>
        <p:nvSpPr>
          <p:cNvPr id="18" name="TextBox 17">
            <a:extLst>
              <a:ext uri="{FF2B5EF4-FFF2-40B4-BE49-F238E27FC236}">
                <a16:creationId xmlns:a16="http://schemas.microsoft.com/office/drawing/2014/main" id="{3CFC5A93-B6D4-48E2-9F32-9C453E6F484B}"/>
              </a:ext>
            </a:extLst>
          </p:cNvPr>
          <p:cNvSpPr txBox="1"/>
          <p:nvPr/>
        </p:nvSpPr>
        <p:spPr>
          <a:xfrm>
            <a:off x="7249723" y="4617940"/>
            <a:ext cx="4365143" cy="276999"/>
          </a:xfrm>
          <a:prstGeom prst="rect">
            <a:avLst/>
          </a:prstGeom>
          <a:noFill/>
        </p:spPr>
        <p:txBody>
          <a:bodyPr wrap="square" rtlCol="0">
            <a:spAutoFit/>
          </a:bodyPr>
          <a:lstStyle/>
          <a:p>
            <a:r>
              <a:rPr lang="el-GR" sz="1200" dirty="0">
                <a:effectLst>
                  <a:outerShdw blurRad="38100" dist="38100" dir="2700000" algn="tl">
                    <a:srgbClr val="000000">
                      <a:alpha val="43137"/>
                    </a:srgbClr>
                  </a:outerShdw>
                </a:effectLst>
              </a:rPr>
              <a:t>Σχηματική παράσταση προέλευσης του όζοντος της τροπόσφαιρας</a:t>
            </a:r>
          </a:p>
        </p:txBody>
      </p:sp>
    </p:spTree>
    <p:extLst>
      <p:ext uri="{BB962C8B-B14F-4D97-AF65-F5344CB8AC3E}">
        <p14:creationId xmlns:p14="http://schemas.microsoft.com/office/powerpoint/2010/main" val="3542053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4EBDF21-2007-41EA-BA8D-7B8BB45189E3}"/>
              </a:ext>
            </a:extLst>
          </p:cNvPr>
          <p:cNvSpPr>
            <a:spLocks noGrp="1"/>
          </p:cNvSpPr>
          <p:nvPr>
            <p:ph type="title"/>
          </p:nvPr>
        </p:nvSpPr>
        <p:spPr>
          <a:xfrm>
            <a:off x="1380525" y="365871"/>
            <a:ext cx="5981278" cy="1684638"/>
          </a:xfrm>
        </p:spPr>
        <p:txBody>
          <a:bodyPr>
            <a:normAutofit/>
          </a:bodyPr>
          <a:lstStyle/>
          <a:p>
            <a:r>
              <a:rPr lang="el-GR" sz="4000" b="1" dirty="0">
                <a:effectLst>
                  <a:outerShdw blurRad="38100" dist="38100" dir="2700000" algn="tl">
                    <a:srgbClr val="000000">
                      <a:alpha val="43137"/>
                    </a:srgbClr>
                  </a:outerShdw>
                </a:effectLst>
              </a:rPr>
              <a:t>Όζον – Ο</a:t>
            </a:r>
            <a:r>
              <a:rPr lang="el-GR" sz="4000" b="1" baseline="-25000" dirty="0">
                <a:effectLst>
                  <a:outerShdw blurRad="38100" dist="38100" dir="2700000" algn="tl">
                    <a:srgbClr val="000000">
                      <a:alpha val="43137"/>
                    </a:srgbClr>
                  </a:outerShdw>
                </a:effectLst>
              </a:rPr>
              <a:t>3</a:t>
            </a:r>
            <a:r>
              <a:rPr lang="en-US" sz="4000" b="1" dirty="0">
                <a:effectLst>
                  <a:outerShdw blurRad="38100" dist="38100" dir="2700000" algn="tl">
                    <a:srgbClr val="000000">
                      <a:alpha val="43137"/>
                    </a:srgbClr>
                  </a:outerShdw>
                </a:effectLst>
              </a:rPr>
              <a:t> (2)</a:t>
            </a:r>
            <a:br>
              <a:rPr lang="en-US" sz="4000" b="1" baseline="-25000" dirty="0">
                <a:effectLst>
                  <a:outerShdw blurRad="38100" dist="38100" dir="2700000" algn="tl">
                    <a:srgbClr val="000000">
                      <a:alpha val="43137"/>
                    </a:srgbClr>
                  </a:outerShdw>
                </a:effectLst>
              </a:rPr>
            </a:br>
            <a:endParaRPr lang="el-GR" sz="4000" dirty="0"/>
          </a:p>
        </p:txBody>
      </p:sp>
      <p:sp>
        <p:nvSpPr>
          <p:cNvPr id="16" name="Content Placeholder 3">
            <a:extLst>
              <a:ext uri="{FF2B5EF4-FFF2-40B4-BE49-F238E27FC236}">
                <a16:creationId xmlns:a16="http://schemas.microsoft.com/office/drawing/2014/main" id="{9DC55AE6-FCE8-4FE8-8155-629539256A7D}"/>
              </a:ext>
            </a:extLst>
          </p:cNvPr>
          <p:cNvSpPr>
            <a:spLocks noGrp="1"/>
          </p:cNvSpPr>
          <p:nvPr>
            <p:ph idx="1"/>
          </p:nvPr>
        </p:nvSpPr>
        <p:spPr>
          <a:xfrm>
            <a:off x="551761" y="2153482"/>
            <a:ext cx="5981278" cy="3690551"/>
          </a:xfrm>
        </p:spPr>
        <p:txBody>
          <a:bodyPr>
            <a:normAutofit/>
          </a:bodyPr>
          <a:lstStyle/>
          <a:p>
            <a:r>
              <a:rPr lang="el-GR" sz="1700" dirty="0">
                <a:effectLst>
                  <a:outerShdw blurRad="38100" dist="38100" dir="2700000" algn="tl">
                    <a:srgbClr val="000000">
                      <a:alpha val="43137"/>
                    </a:srgbClr>
                  </a:outerShdw>
                </a:effectLst>
              </a:rPr>
              <a:t>Επάγει ποικιλία επιδράσεων στον άνθρωπο σε υψηλές συγκεντρώσεις που παρατειρούνται σε αστικές περιοχές.</a:t>
            </a:r>
          </a:p>
          <a:p>
            <a:r>
              <a:rPr lang="el-GR" sz="1700" dirty="0">
                <a:effectLst>
                  <a:outerShdw blurRad="38100" dist="38100" dir="2700000" algn="tl">
                    <a:srgbClr val="000000">
                      <a:alpha val="43137"/>
                    </a:srgbClr>
                  </a:outerShdw>
                </a:effectLst>
              </a:rPr>
              <a:t>Μορφολογικές, λειτουργικές, ανοσολογικές, βιοχημικές μεταβολές</a:t>
            </a:r>
          </a:p>
          <a:p>
            <a:r>
              <a:rPr lang="el-GR" sz="1700" dirty="0">
                <a:effectLst>
                  <a:outerShdw blurRad="38100" dist="38100" dir="2700000" algn="tl">
                    <a:srgbClr val="000000">
                      <a:alpha val="43137"/>
                    </a:srgbClr>
                  </a:outerShdw>
                </a:effectLst>
              </a:rPr>
              <a:t>Χαμηλή υδατοδιαλυτότητα </a:t>
            </a:r>
            <a:r>
              <a:rPr lang="el-GR" sz="1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διεισδύει βαθιά στον πνεύμονα</a:t>
            </a:r>
          </a:p>
          <a:p>
            <a:r>
              <a:rPr lang="el-GR" sz="1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Διαταραχή πνευμονικής λειτουργίας </a:t>
            </a:r>
          </a:p>
          <a:p>
            <a:r>
              <a:rPr lang="el-GR" sz="1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Φλεγμονή → βλάβη επιθηλιακών κυττάρων επί της αναπνευστικής οδού</a:t>
            </a:r>
          </a:p>
          <a:p>
            <a:r>
              <a:rPr lang="el-GR" sz="17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Πρώιμη </a:t>
            </a:r>
            <a:r>
              <a:rPr lang="en-US" sz="17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l-GR" sz="17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γήρανση</a:t>
            </a:r>
            <a:r>
              <a:rPr lang="en-US" sz="17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l-GR" sz="17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των πνευμόνων</a:t>
            </a:r>
          </a:p>
        </p:txBody>
      </p:sp>
      <p:pic>
        <p:nvPicPr>
          <p:cNvPr id="10242" name="Picture 2" descr="Όζον (χημικό στοιχείο): ιδιότητες, τύπος, ονομασία">
            <a:extLst>
              <a:ext uri="{FF2B5EF4-FFF2-40B4-BE49-F238E27FC236}">
                <a16:creationId xmlns:a16="http://schemas.microsoft.com/office/drawing/2014/main" id="{C9610D70-193A-447F-8C9A-6FF8ABBEF7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79487" y="156595"/>
            <a:ext cx="2492337" cy="2492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13" name="Title 1">
            <a:extLst>
              <a:ext uri="{FF2B5EF4-FFF2-40B4-BE49-F238E27FC236}">
                <a16:creationId xmlns:a16="http://schemas.microsoft.com/office/drawing/2014/main" id="{04601EFD-33CA-45EB-B31C-04898FA8FDE6}"/>
              </a:ext>
            </a:extLst>
          </p:cNvPr>
          <p:cNvSpPr txBox="1">
            <a:spLocks/>
          </p:cNvSpPr>
          <p:nvPr/>
        </p:nvSpPr>
        <p:spPr>
          <a:xfrm>
            <a:off x="3686556" y="216640"/>
            <a:ext cx="4818888" cy="92287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endParaRPr>
          </a:p>
        </p:txBody>
      </p:sp>
      <p:graphicFrame>
        <p:nvGraphicFramePr>
          <p:cNvPr id="15" name="Table 9">
            <a:extLst>
              <a:ext uri="{FF2B5EF4-FFF2-40B4-BE49-F238E27FC236}">
                <a16:creationId xmlns:a16="http://schemas.microsoft.com/office/drawing/2014/main" id="{6BE07C93-1E78-4DF1-A366-4FFB13CD7A7C}"/>
              </a:ext>
            </a:extLst>
          </p:cNvPr>
          <p:cNvGraphicFramePr>
            <a:graphicFrameLocks/>
          </p:cNvGraphicFramePr>
          <p:nvPr>
            <p:extLst>
              <p:ext uri="{D42A27DB-BD31-4B8C-83A1-F6EECF244321}">
                <p14:modId xmlns:p14="http://schemas.microsoft.com/office/powerpoint/2010/main" val="137176126"/>
              </p:ext>
            </p:extLst>
          </p:nvPr>
        </p:nvGraphicFramePr>
        <p:xfrm>
          <a:off x="7084801" y="3104615"/>
          <a:ext cx="4276725" cy="3405753"/>
        </p:xfrm>
        <a:graphic>
          <a:graphicData uri="http://schemas.openxmlformats.org/drawingml/2006/table">
            <a:tbl>
              <a:tblPr firstRow="1" bandRow="1">
                <a:tableStyleId>{9D7B26C5-4107-4FEC-AEDC-1716B250A1EF}</a:tableStyleId>
              </a:tblPr>
              <a:tblGrid>
                <a:gridCol w="4276725">
                  <a:extLst>
                    <a:ext uri="{9D8B030D-6E8A-4147-A177-3AD203B41FA5}">
                      <a16:colId xmlns:a16="http://schemas.microsoft.com/office/drawing/2014/main" val="1859549396"/>
                    </a:ext>
                  </a:extLst>
                </a:gridCol>
              </a:tblGrid>
              <a:tr h="378417">
                <a:tc>
                  <a:txBody>
                    <a:bodyPr/>
                    <a:lstStyle/>
                    <a:p>
                      <a:r>
                        <a:rPr lang="el-GR" sz="1500" dirty="0">
                          <a:effectLst>
                            <a:outerShdw blurRad="38100" dist="38100" dir="2700000" algn="tl">
                              <a:srgbClr val="000000">
                                <a:alpha val="43137"/>
                              </a:srgbClr>
                            </a:outerShdw>
                          </a:effectLst>
                        </a:rPr>
                        <a:t>Συμπτώματα υψηλών συγκεντρώσεων Ο</a:t>
                      </a:r>
                      <a:r>
                        <a:rPr lang="el-GR" sz="1500" baseline="-25000" dirty="0">
                          <a:effectLst>
                            <a:outerShdw blurRad="38100" dist="38100" dir="2700000" algn="tl">
                              <a:srgbClr val="000000">
                                <a:alpha val="43137"/>
                              </a:srgbClr>
                            </a:outerShdw>
                          </a:effectLst>
                        </a:rPr>
                        <a:t>3</a:t>
                      </a:r>
                    </a:p>
                  </a:txBody>
                  <a:tcPr marL="82378" marR="82378" marT="41189" marB="41189"/>
                </a:tc>
                <a:extLst>
                  <a:ext uri="{0D108BD9-81ED-4DB2-BD59-A6C34878D82A}">
                    <a16:rowId xmlns:a16="http://schemas.microsoft.com/office/drawing/2014/main" val="3280627462"/>
                  </a:ext>
                </a:extLst>
              </a:tr>
              <a:tr h="378417">
                <a:tc>
                  <a:txBody>
                    <a:bodyPr/>
                    <a:lstStyle/>
                    <a:p>
                      <a:r>
                        <a:rPr lang="el-GR" sz="1500" dirty="0">
                          <a:effectLst>
                            <a:outerShdw blurRad="38100" dist="38100" dir="2700000" algn="tl">
                              <a:srgbClr val="000000">
                                <a:alpha val="43137"/>
                              </a:srgbClr>
                            </a:outerShdw>
                          </a:effectLst>
                        </a:rPr>
                        <a:t>Πόνος στο στήθος</a:t>
                      </a:r>
                    </a:p>
                  </a:txBody>
                  <a:tcPr marL="82378" marR="82378" marT="41189" marB="41189"/>
                </a:tc>
                <a:extLst>
                  <a:ext uri="{0D108BD9-81ED-4DB2-BD59-A6C34878D82A}">
                    <a16:rowId xmlns:a16="http://schemas.microsoft.com/office/drawing/2014/main" val="2059399036"/>
                  </a:ext>
                </a:extLst>
              </a:tr>
              <a:tr h="378417">
                <a:tc>
                  <a:txBody>
                    <a:bodyPr/>
                    <a:lstStyle/>
                    <a:p>
                      <a:r>
                        <a:rPr lang="el-GR" sz="1500" dirty="0">
                          <a:effectLst>
                            <a:outerShdw blurRad="38100" dist="38100" dir="2700000" algn="tl">
                              <a:srgbClr val="000000">
                                <a:alpha val="43137"/>
                              </a:srgbClr>
                            </a:outerShdw>
                          </a:effectLst>
                        </a:rPr>
                        <a:t>Βήχα, άσθμα</a:t>
                      </a:r>
                    </a:p>
                  </a:txBody>
                  <a:tcPr marL="82378" marR="82378" marT="41189" marB="41189"/>
                </a:tc>
                <a:extLst>
                  <a:ext uri="{0D108BD9-81ED-4DB2-BD59-A6C34878D82A}">
                    <a16:rowId xmlns:a16="http://schemas.microsoft.com/office/drawing/2014/main" val="601320541"/>
                  </a:ext>
                </a:extLst>
              </a:tr>
              <a:tr h="378417">
                <a:tc>
                  <a:txBody>
                    <a:bodyPr/>
                    <a:lstStyle/>
                    <a:p>
                      <a:r>
                        <a:rPr lang="el-GR" sz="1500" dirty="0">
                          <a:effectLst>
                            <a:outerShdw blurRad="38100" dist="38100" dir="2700000" algn="tl">
                              <a:srgbClr val="000000">
                                <a:alpha val="43137"/>
                              </a:srgbClr>
                            </a:outerShdw>
                          </a:effectLst>
                        </a:rPr>
                        <a:t>Πνευμονική και ρυνική συμφόρηση</a:t>
                      </a:r>
                    </a:p>
                  </a:txBody>
                  <a:tcPr marL="82378" marR="82378" marT="41189" marB="41189"/>
                </a:tc>
                <a:extLst>
                  <a:ext uri="{0D108BD9-81ED-4DB2-BD59-A6C34878D82A}">
                    <a16:rowId xmlns:a16="http://schemas.microsoft.com/office/drawing/2014/main" val="2593108967"/>
                  </a:ext>
                </a:extLst>
              </a:tr>
              <a:tr h="378417">
                <a:tc>
                  <a:txBody>
                    <a:bodyPr/>
                    <a:lstStyle/>
                    <a:p>
                      <a:r>
                        <a:rPr lang="el-GR" sz="1500">
                          <a:effectLst>
                            <a:outerShdw blurRad="38100" dist="38100" dir="2700000" algn="tl">
                              <a:srgbClr val="000000">
                                <a:alpha val="43137"/>
                              </a:srgbClr>
                            </a:outerShdw>
                          </a:effectLst>
                        </a:rPr>
                        <a:t>Ερεθισμό στα μάτια και στη μύτη</a:t>
                      </a:r>
                    </a:p>
                  </a:txBody>
                  <a:tcPr marL="82378" marR="82378" marT="41189" marB="41189"/>
                </a:tc>
                <a:extLst>
                  <a:ext uri="{0D108BD9-81ED-4DB2-BD59-A6C34878D82A}">
                    <a16:rowId xmlns:a16="http://schemas.microsoft.com/office/drawing/2014/main" val="3671065231"/>
                  </a:ext>
                </a:extLst>
              </a:tr>
              <a:tr h="378417">
                <a:tc>
                  <a:txBody>
                    <a:bodyPr/>
                    <a:lstStyle/>
                    <a:p>
                      <a:r>
                        <a:rPr lang="el-GR" sz="1500">
                          <a:effectLst>
                            <a:outerShdw blurRad="38100" dist="38100" dir="2700000" algn="tl">
                              <a:srgbClr val="000000">
                                <a:alpha val="43137"/>
                              </a:srgbClr>
                            </a:outerShdw>
                          </a:effectLst>
                        </a:rPr>
                        <a:t>Καρδιακή δυσλειτουργία</a:t>
                      </a:r>
                    </a:p>
                  </a:txBody>
                  <a:tcPr marL="82378" marR="82378" marT="41189" marB="41189"/>
                </a:tc>
                <a:extLst>
                  <a:ext uri="{0D108BD9-81ED-4DB2-BD59-A6C34878D82A}">
                    <a16:rowId xmlns:a16="http://schemas.microsoft.com/office/drawing/2014/main" val="190066594"/>
                  </a:ext>
                </a:extLst>
              </a:tr>
              <a:tr h="378417">
                <a:tc>
                  <a:txBody>
                    <a:bodyPr/>
                    <a:lstStyle/>
                    <a:p>
                      <a:r>
                        <a:rPr lang="el-GR" sz="1500" dirty="0">
                          <a:effectLst>
                            <a:outerShdw blurRad="38100" dist="38100" dir="2700000" algn="tl">
                              <a:srgbClr val="000000">
                                <a:alpha val="43137"/>
                              </a:srgbClr>
                            </a:outerShdw>
                          </a:effectLst>
                        </a:rPr>
                        <a:t>Διαταραχή στο κεντρικό νευρικό σύστημα</a:t>
                      </a:r>
                    </a:p>
                  </a:txBody>
                  <a:tcPr marL="82378" marR="82378" marT="41189" marB="41189"/>
                </a:tc>
                <a:extLst>
                  <a:ext uri="{0D108BD9-81ED-4DB2-BD59-A6C34878D82A}">
                    <a16:rowId xmlns:a16="http://schemas.microsoft.com/office/drawing/2014/main" val="3087312317"/>
                  </a:ext>
                </a:extLst>
              </a:tr>
              <a:tr h="378417">
                <a:tc>
                  <a:txBody>
                    <a:bodyPr/>
                    <a:lstStyle/>
                    <a:p>
                      <a:r>
                        <a:rPr lang="el-GR" sz="1500" dirty="0">
                          <a:effectLst>
                            <a:outerShdw blurRad="38100" dist="38100" dir="2700000" algn="tl">
                              <a:srgbClr val="000000">
                                <a:alpha val="43137"/>
                              </a:srgbClr>
                            </a:outerShdw>
                          </a:effectLst>
                        </a:rPr>
                        <a:t>Διαταραχή στο συκώτι, στο αίμα</a:t>
                      </a:r>
                    </a:p>
                  </a:txBody>
                  <a:tcPr marL="82378" marR="82378" marT="41189" marB="41189"/>
                </a:tc>
                <a:extLst>
                  <a:ext uri="{0D108BD9-81ED-4DB2-BD59-A6C34878D82A}">
                    <a16:rowId xmlns:a16="http://schemas.microsoft.com/office/drawing/2014/main" val="901840083"/>
                  </a:ext>
                </a:extLst>
              </a:tr>
              <a:tr h="378417">
                <a:tc>
                  <a:txBody>
                    <a:bodyPr/>
                    <a:lstStyle/>
                    <a:p>
                      <a:r>
                        <a:rPr lang="el-GR" sz="1500" dirty="0">
                          <a:effectLst>
                            <a:outerShdw blurRad="38100" dist="38100" dir="2700000" algn="tl">
                              <a:srgbClr val="000000">
                                <a:alpha val="43137"/>
                              </a:srgbClr>
                            </a:outerShdw>
                          </a:effectLst>
                        </a:rPr>
                        <a:t>Διαταραχή στο ενδοκρινικό σύστημα</a:t>
                      </a:r>
                    </a:p>
                  </a:txBody>
                  <a:tcPr marL="82378" marR="82378" marT="41189" marB="41189"/>
                </a:tc>
                <a:extLst>
                  <a:ext uri="{0D108BD9-81ED-4DB2-BD59-A6C34878D82A}">
                    <a16:rowId xmlns:a16="http://schemas.microsoft.com/office/drawing/2014/main" val="1604900737"/>
                  </a:ext>
                </a:extLst>
              </a:tr>
            </a:tbl>
          </a:graphicData>
        </a:graphic>
      </p:graphicFrame>
    </p:spTree>
    <p:extLst>
      <p:ext uri="{BB962C8B-B14F-4D97-AF65-F5344CB8AC3E}">
        <p14:creationId xmlns:p14="http://schemas.microsoft.com/office/powerpoint/2010/main" val="537616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52243" y="185816"/>
            <a:ext cx="5974343" cy="1135737"/>
          </a:xfrm>
        </p:spPr>
        <p:txBody>
          <a:bodyPr>
            <a:normAutofit/>
          </a:bodyPr>
          <a:lstStyle/>
          <a:p>
            <a:pPr algn="just"/>
            <a:r>
              <a:rPr lang="el-GR" sz="3600" b="1" dirty="0">
                <a:effectLst>
                  <a:outerShdw blurRad="38100" dist="38100" dir="2700000" algn="tl">
                    <a:srgbClr val="000000">
                      <a:alpha val="43137"/>
                    </a:srgbClr>
                  </a:outerShdw>
                </a:effectLst>
              </a:rPr>
              <a:t>Διοξείδιο του Αζώτου – ΝΟ</a:t>
            </a:r>
            <a:r>
              <a:rPr lang="el-GR" sz="3600" b="1" baseline="-25000" dirty="0">
                <a:effectLst>
                  <a:outerShdw blurRad="38100" dist="38100" dir="2700000" algn="tl">
                    <a:srgbClr val="000000">
                      <a:alpha val="43137"/>
                    </a:srgbClr>
                  </a:outerShdw>
                </a:effectLst>
              </a:rPr>
              <a:t>2</a:t>
            </a:r>
            <a:r>
              <a:rPr lang="en-US" sz="3600" b="1" dirty="0">
                <a:effectLst>
                  <a:outerShdw blurRad="38100" dist="38100" dir="2700000" algn="tl">
                    <a:srgbClr val="000000">
                      <a:alpha val="43137"/>
                    </a:srgbClr>
                  </a:outerShdw>
                </a:effectLst>
              </a:rPr>
              <a:t> (1)</a:t>
            </a:r>
            <a:endParaRPr lang="en-US" sz="3600" b="1" baseline="-25000"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4" name="Content Placeholder 3">
            <a:extLst>
              <a:ext uri="{FF2B5EF4-FFF2-40B4-BE49-F238E27FC236}">
                <a16:creationId xmlns:a16="http://schemas.microsoft.com/office/drawing/2014/main" id="{220A1CF1-F393-48A6-B10B-C00D09459A71}"/>
              </a:ext>
            </a:extLst>
          </p:cNvPr>
          <p:cNvSpPr>
            <a:spLocks noGrp="1"/>
          </p:cNvSpPr>
          <p:nvPr>
            <p:ph idx="1"/>
          </p:nvPr>
        </p:nvSpPr>
        <p:spPr>
          <a:xfrm>
            <a:off x="788034" y="1672236"/>
            <a:ext cx="6147062" cy="4351338"/>
          </a:xfrm>
        </p:spPr>
        <p:txBody>
          <a:bodyPr>
            <a:normAutofit lnSpcReduction="10000"/>
          </a:bodyPr>
          <a:lstStyle/>
          <a:p>
            <a:pPr algn="just"/>
            <a:r>
              <a:rPr lang="el-GR" sz="1800" dirty="0">
                <a:effectLst>
                  <a:outerShdw blurRad="38100" dist="38100" dir="2700000" algn="tl">
                    <a:srgbClr val="000000">
                      <a:alpha val="43137"/>
                    </a:srgbClr>
                  </a:outerShdw>
                </a:effectLst>
              </a:rPr>
              <a:t>Αέριος ρύπος που παράγεται κατά την καύση στερεών, υγρών και αέριων καυσίμων, καθώς και  σε φωτοχημικές αντιδράσεις στην ατμόσφαιρα, παρουσία υψηλών θερμοκρασιών.</a:t>
            </a:r>
          </a:p>
          <a:p>
            <a:pPr algn="just"/>
            <a:r>
              <a:rPr lang="el-GR" sz="1800" dirty="0">
                <a:effectLst>
                  <a:outerShdw blurRad="38100" dist="38100" dir="2700000" algn="tl">
                    <a:srgbClr val="000000">
                      <a:alpha val="43137"/>
                    </a:srgbClr>
                  </a:outerShdw>
                </a:effectLst>
              </a:rPr>
              <a:t>Είναι κιτρινωπό-καφέ αέριο, που δίνει στην αιθαλομίχλη (αστικό νέφος) το χαρακτηριστικό καφέ χρώμα της ατμόσφαιρας.</a:t>
            </a:r>
          </a:p>
          <a:p>
            <a:pPr algn="just"/>
            <a:r>
              <a:rPr lang="el-GR" sz="1800" dirty="0">
                <a:effectLst>
                  <a:outerShdw blurRad="38100" dist="38100" dir="2700000" algn="tl">
                    <a:srgbClr val="000000">
                      <a:alpha val="43137"/>
                    </a:srgbClr>
                  </a:outerShdw>
                </a:effectLst>
              </a:rPr>
              <a:t>Δραστικό χημικό συστατικό, διαλυτό στο νερό, ισχυρό οξειδωτικό, με οξεία ερεθιστική οσμή.</a:t>
            </a:r>
          </a:p>
          <a:p>
            <a:pPr algn="just"/>
            <a:r>
              <a:rPr lang="el-GR" sz="1800" dirty="0">
                <a:effectLst>
                  <a:outerShdw blurRad="38100" dist="38100" dir="2700000" algn="tl">
                    <a:srgbClr val="000000">
                      <a:alpha val="43137"/>
                    </a:srgbClr>
                  </a:outerShdw>
                </a:effectLst>
              </a:rPr>
              <a:t>Το ΝΟ</a:t>
            </a:r>
            <a:r>
              <a:rPr lang="el-GR" sz="1800" baseline="-25000" dirty="0">
                <a:effectLst>
                  <a:outerShdw blurRad="38100" dist="38100" dir="2700000" algn="tl">
                    <a:srgbClr val="000000">
                      <a:alpha val="43137"/>
                    </a:srgbClr>
                  </a:outerShdw>
                </a:effectLst>
              </a:rPr>
              <a:t>2</a:t>
            </a:r>
            <a:r>
              <a:rPr lang="el-GR" sz="1800" dirty="0">
                <a:effectLst>
                  <a:outerShdw blurRad="38100" dist="38100" dir="2700000" algn="tl">
                    <a:srgbClr val="000000">
                      <a:alpha val="43137"/>
                    </a:srgbClr>
                  </a:outerShdw>
                </a:effectLst>
              </a:rPr>
              <a:t> εμπλέκεται και ενεργοποιεί τον φωτοχημικό κύκλο αντιδράσεων στην ατμόσφαιρα </a:t>
            </a: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800" dirty="0">
                <a:effectLst>
                  <a:outerShdw blurRad="38100" dist="38100" dir="2700000" algn="tl">
                    <a:srgbClr val="000000">
                      <a:alpha val="43137"/>
                    </a:srgbClr>
                  </a:outerShdw>
                </a:effectLst>
              </a:rPr>
              <a:t>φωτοχημική ρύπανση.</a:t>
            </a:r>
          </a:p>
          <a:p>
            <a:pPr algn="just"/>
            <a:r>
              <a:rPr lang="el-GR" sz="1800" dirty="0">
                <a:effectLst>
                  <a:outerShdw blurRad="38100" dist="38100" dir="2700000" algn="tl">
                    <a:srgbClr val="000000">
                      <a:alpha val="43137"/>
                    </a:srgbClr>
                  </a:outerShdw>
                </a:effectLst>
              </a:rPr>
              <a:t>Παίζει καθοριστικό ρόλο στον έλεγχο του τροποσφαιρικού όζοντος.</a:t>
            </a:r>
          </a:p>
          <a:p>
            <a:pPr algn="just"/>
            <a:r>
              <a:rPr lang="el-GR" sz="1800" dirty="0">
                <a:effectLst>
                  <a:outerShdw blurRad="38100" dist="38100" dir="2700000" algn="tl">
                    <a:srgbClr val="000000">
                      <a:alpha val="43137"/>
                    </a:srgbClr>
                  </a:outerShdw>
                </a:effectLst>
              </a:rPr>
              <a:t>Συμβάλλει στη δημιουργία της όξινης βροχής και προκαλεί νιτρορύπανση.</a:t>
            </a:r>
          </a:p>
        </p:txBody>
      </p:sp>
      <p:pic>
        <p:nvPicPr>
          <p:cNvPr id="1026" name="Picture 2" descr="Nitrogen Oxides | UCAR Center for Science Education">
            <a:extLst>
              <a:ext uri="{FF2B5EF4-FFF2-40B4-BE49-F238E27FC236}">
                <a16:creationId xmlns:a16="http://schemas.microsoft.com/office/drawing/2014/main" id="{B21FCBAF-B32B-42FF-AB17-7F2299AA867F}"/>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568688" y="80886"/>
            <a:ext cx="3211122" cy="17839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A2C226B-6712-4E96-B9C5-50A3F2E05AF6}"/>
              </a:ext>
            </a:extLst>
          </p:cNvPr>
          <p:cNvSpPr txBox="1"/>
          <p:nvPr/>
        </p:nvSpPr>
        <p:spPr>
          <a:xfrm>
            <a:off x="7461763" y="2311578"/>
            <a:ext cx="1256058" cy="369332"/>
          </a:xfrm>
          <a:prstGeom prst="rect">
            <a:avLst/>
          </a:prstGeom>
          <a:noFill/>
        </p:spPr>
        <p:txBody>
          <a:bodyPr wrap="square">
            <a:spAutoFit/>
          </a:bodyPr>
          <a:lstStyle/>
          <a:p>
            <a:pPr marL="0" indent="0" algn="just">
              <a:buNone/>
            </a:pPr>
            <a:r>
              <a:rPr lang="el-GR" sz="1800" u="sng" dirty="0">
                <a:effectLst>
                  <a:outerShdw blurRad="38100" dist="38100" dir="2700000" algn="tl">
                    <a:srgbClr val="000000">
                      <a:alpha val="43137"/>
                    </a:srgbClr>
                  </a:outerShdw>
                </a:effectLst>
              </a:rPr>
              <a:t>Πηγές </a:t>
            </a:r>
            <a:r>
              <a:rPr lang="en-US" u="sng" dirty="0">
                <a:effectLst>
                  <a:outerShdw blurRad="38100" dist="38100" dir="2700000" algn="tl">
                    <a:srgbClr val="000000">
                      <a:alpha val="43137"/>
                    </a:srgbClr>
                  </a:outerShdw>
                </a:effectLst>
              </a:rPr>
              <a:t>N</a:t>
            </a:r>
            <a:r>
              <a:rPr lang="en-US" sz="1800" u="sng" dirty="0">
                <a:effectLst>
                  <a:outerShdw blurRad="38100" dist="38100" dir="2700000" algn="tl">
                    <a:srgbClr val="000000">
                      <a:alpha val="43137"/>
                    </a:srgbClr>
                  </a:outerShdw>
                </a:effectLst>
              </a:rPr>
              <a:t>O</a:t>
            </a:r>
            <a:r>
              <a:rPr lang="en-US" sz="1800" u="sng" baseline="-25000" dirty="0">
                <a:effectLst>
                  <a:outerShdw blurRad="38100" dist="38100" dir="2700000" algn="tl">
                    <a:srgbClr val="000000">
                      <a:alpha val="43137"/>
                    </a:srgbClr>
                  </a:outerShdw>
                </a:effectLst>
              </a:rPr>
              <a:t>2</a:t>
            </a:r>
            <a:endParaRPr lang="el-GR" sz="1800" u="sng"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12C4E03A-8931-4F1B-B859-24FBB959477D}"/>
              </a:ext>
            </a:extLst>
          </p:cNvPr>
          <p:cNvPicPr>
            <a:picLocks noChangeAspect="1"/>
          </p:cNvPicPr>
          <p:nvPr/>
        </p:nvPicPr>
        <p:blipFill rotWithShape="1">
          <a:blip r:embed="rId5">
            <a:clrChange>
              <a:clrFrom>
                <a:srgbClr val="FFFFFF"/>
              </a:clrFrom>
              <a:clrTo>
                <a:srgbClr val="FFFFFF">
                  <a:alpha val="0"/>
                </a:srgbClr>
              </a:clrTo>
            </a:clrChange>
          </a:blip>
          <a:srcRect l="8366" t="1475" r="4601" b="7458"/>
          <a:stretch/>
        </p:blipFill>
        <p:spPr>
          <a:xfrm>
            <a:off x="7461763" y="3036873"/>
            <a:ext cx="4223207" cy="2352345"/>
          </a:xfrm>
          <a:prstGeom prst="rect">
            <a:avLst/>
          </a:prstGeom>
        </p:spPr>
      </p:pic>
    </p:spTree>
    <p:extLst>
      <p:ext uri="{BB962C8B-B14F-4D97-AF65-F5344CB8AC3E}">
        <p14:creationId xmlns:p14="http://schemas.microsoft.com/office/powerpoint/2010/main" val="3387348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925319" y="151351"/>
            <a:ext cx="5993196" cy="1135737"/>
          </a:xfrm>
        </p:spPr>
        <p:txBody>
          <a:bodyPr>
            <a:normAutofit/>
          </a:bodyPr>
          <a:lstStyle/>
          <a:p>
            <a:pPr algn="just"/>
            <a:r>
              <a:rPr lang="el-GR" sz="3600" b="1" dirty="0">
                <a:effectLst>
                  <a:outerShdw blurRad="38100" dist="38100" dir="2700000" algn="tl">
                    <a:srgbClr val="000000">
                      <a:alpha val="43137"/>
                    </a:srgbClr>
                  </a:outerShdw>
                </a:effectLst>
              </a:rPr>
              <a:t>Διοξείδιο του Αζώτου – ΝΟ</a:t>
            </a:r>
            <a:r>
              <a:rPr lang="el-GR" sz="3600" b="1" baseline="-25000" dirty="0">
                <a:effectLst>
                  <a:outerShdw blurRad="38100" dist="38100" dir="2700000" algn="tl">
                    <a:srgbClr val="000000">
                      <a:alpha val="43137"/>
                    </a:srgbClr>
                  </a:outerShdw>
                </a:effectLst>
              </a:rPr>
              <a:t>2</a:t>
            </a:r>
            <a:r>
              <a:rPr lang="en-US" sz="3600" b="1" dirty="0">
                <a:effectLst>
                  <a:outerShdw blurRad="38100" dist="38100" dir="2700000" algn="tl">
                    <a:srgbClr val="000000">
                      <a:alpha val="43137"/>
                    </a:srgbClr>
                  </a:outerShdw>
                </a:effectLst>
              </a:rPr>
              <a:t> (2)</a:t>
            </a:r>
            <a:br>
              <a:rPr lang="el-GR" sz="3600" b="1" dirty="0">
                <a:effectLst>
                  <a:outerShdw blurRad="38100" dist="38100" dir="2700000" algn="tl">
                    <a:srgbClr val="000000">
                      <a:alpha val="43137"/>
                    </a:srgbClr>
                  </a:outerShdw>
                </a:effectLst>
              </a:rPr>
            </a:br>
            <a:r>
              <a:rPr lang="el-GR" sz="3600" b="1" dirty="0">
                <a:effectLst>
                  <a:outerShdw blurRad="38100" dist="38100" dir="2700000" algn="tl">
                    <a:srgbClr val="000000">
                      <a:alpha val="43137"/>
                    </a:srgbClr>
                  </a:outerShdw>
                </a:effectLst>
              </a:rPr>
              <a:t>Επιπτώσεις στην υγεία</a:t>
            </a:r>
            <a:endParaRPr lang="en-US" sz="3600" b="1" baseline="-25000"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4" name="Content Placeholder 3">
            <a:extLst>
              <a:ext uri="{FF2B5EF4-FFF2-40B4-BE49-F238E27FC236}">
                <a16:creationId xmlns:a16="http://schemas.microsoft.com/office/drawing/2014/main" id="{220A1CF1-F393-48A6-B10B-C00D09459A71}"/>
              </a:ext>
            </a:extLst>
          </p:cNvPr>
          <p:cNvSpPr>
            <a:spLocks noGrp="1"/>
          </p:cNvSpPr>
          <p:nvPr>
            <p:ph idx="1"/>
          </p:nvPr>
        </p:nvSpPr>
        <p:spPr>
          <a:xfrm>
            <a:off x="713201" y="1671938"/>
            <a:ext cx="6288569" cy="4728862"/>
          </a:xfrm>
        </p:spPr>
        <p:txBody>
          <a:bodyPr>
            <a:normAutofit fontScale="92500" lnSpcReduction="10000"/>
          </a:bodyPr>
          <a:lstStyle/>
          <a:p>
            <a:pPr algn="just"/>
            <a:r>
              <a:rPr lang="el-GR" sz="1800" dirty="0">
                <a:effectLst>
                  <a:outerShdw blurRad="38100" dist="38100" dir="2700000" algn="tl">
                    <a:srgbClr val="000000">
                      <a:alpha val="43137"/>
                    </a:srgbClr>
                  </a:outerShdw>
                </a:effectLst>
              </a:rPr>
              <a:t>Όπως και το Ο</a:t>
            </a:r>
            <a:r>
              <a:rPr lang="el-GR" sz="1800" baseline="-25000" dirty="0">
                <a:effectLst>
                  <a:outerShdw blurRad="38100" dist="38100" dir="2700000" algn="tl">
                    <a:srgbClr val="000000">
                      <a:alpha val="43137"/>
                    </a:srgbClr>
                  </a:outerShdw>
                </a:effectLst>
              </a:rPr>
              <a:t>3</a:t>
            </a:r>
            <a:r>
              <a:rPr lang="el-GR" sz="1800" dirty="0">
                <a:effectLst>
                  <a:outerShdw blurRad="38100" dist="38100" dir="2700000" algn="tl">
                    <a:srgbClr val="000000">
                      <a:alpha val="43137"/>
                    </a:srgbClr>
                  </a:outerShdw>
                </a:effectLst>
              </a:rPr>
              <a:t>, είναι ερεθιστικό για τους πνεύμονες, προκαλλώντας πνευμονικό οίδημα, εάν εισπνευστεί σε υψηλές συγκεντρώσεις.</a:t>
            </a:r>
          </a:p>
          <a:p>
            <a:pPr algn="just"/>
            <a:r>
              <a:rPr lang="en-US" sz="1800" dirty="0">
                <a:effectLst>
                  <a:outerShdw blurRad="38100" dist="38100" dir="2700000" algn="tl">
                    <a:srgbClr val="000000">
                      <a:alpha val="43137"/>
                    </a:srgbClr>
                  </a:outerShdw>
                </a:effectLst>
              </a:rPr>
              <a:t>M</a:t>
            </a:r>
            <a:r>
              <a:rPr lang="el-GR" sz="1800" dirty="0">
                <a:effectLst>
                  <a:outerShdw blurRad="38100" dist="38100" dir="2700000" algn="tl">
                    <a:srgbClr val="000000">
                      <a:alpha val="43137"/>
                    </a:srgbClr>
                  </a:outerShdw>
                </a:effectLst>
              </a:rPr>
              <a:t>ετά από έκθεση σε επίπεδα 75-100 </a:t>
            </a:r>
            <a:r>
              <a:rPr lang="en-US" sz="1800" dirty="0">
                <a:effectLst>
                  <a:outerShdw blurRad="38100" dist="38100" dir="2700000" algn="tl">
                    <a:srgbClr val="000000">
                      <a:alpha val="43137"/>
                    </a:srgbClr>
                  </a:outerShdw>
                </a:effectLst>
              </a:rPr>
              <a:t>ppm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άμεση δύσνοια</a:t>
            </a:r>
          </a:p>
          <a:p>
            <a:pPr algn="just"/>
            <a:endPar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Σε υψηλές συγκεντρώσεις:</a:t>
            </a:r>
          </a:p>
          <a:p>
            <a:pPr algn="just">
              <a:buFont typeface="Wingdings" panose="05000000000000000000" pitchFamily="2" charset="2"/>
              <a:buChar char="ü"/>
            </a:pP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προσβολή κυψελιδικών πόρων</a:t>
            </a:r>
          </a:p>
          <a:p>
            <a:pPr algn="just">
              <a:buFont typeface="Wingdings" panose="05000000000000000000" pitchFamily="2" charset="2"/>
              <a:buChar char="ü"/>
            </a:pP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Βλάβη επιθηλιακών κυττάρων των βρογχιολίων</a:t>
            </a:r>
          </a:p>
          <a:p>
            <a:pPr algn="just"/>
            <a:endPar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Βρογχική φλεγμονή μετά από 4-6 ώρες έκθεση σε συγκέντρωση ίση με 2,0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ppm</a:t>
            </a:r>
            <a:endPar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Βλάβη στα Τ-λεμφοκύτταρα, έπειτα από έκθεση σε συγκεντρώσεις 2,0-5,0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ppm</a:t>
            </a:r>
            <a:endPar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Αυξημένα ποσοστά ιογενών λοιμώξεων, μετά από έκθεση σε</a:t>
            </a:r>
            <a:r>
              <a:rPr lang="el-GR" sz="1800" b="1" dirty="0">
                <a:effectLst>
                  <a:outerShdw blurRad="38100" dist="38100" dir="2700000" algn="tl">
                    <a:srgbClr val="000000">
                      <a:alpha val="43137"/>
                    </a:srgbClr>
                  </a:outerShdw>
                </a:effectLst>
              </a:rPr>
              <a:t> </a:t>
            </a:r>
            <a:r>
              <a:rPr lang="el-GR" sz="1800" dirty="0">
                <a:effectLst>
                  <a:outerShdw blurRad="38100" dist="38100" dir="2700000" algn="tl">
                    <a:srgbClr val="000000">
                      <a:alpha val="43137"/>
                    </a:srgbClr>
                  </a:outerShdw>
                </a:effectLst>
              </a:rPr>
              <a:t>ΝΟ</a:t>
            </a:r>
            <a:r>
              <a:rPr lang="el-GR" sz="1800" baseline="-25000" dirty="0">
                <a:effectLst>
                  <a:outerShdw blurRad="38100" dist="38100" dir="2700000" algn="tl">
                    <a:srgbClr val="000000">
                      <a:alpha val="43137"/>
                    </a:srgbClr>
                  </a:outerShdw>
                </a:effectLst>
              </a:rPr>
              <a:t>2</a:t>
            </a:r>
            <a:r>
              <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ιδίως κατά την διάρκεια του χειμώνα (χρήση θερμαστρών υγραερίου σε μη αεριζόμενους κλειστούς χώρους.</a:t>
            </a:r>
          </a:p>
        </p:txBody>
      </p:sp>
      <p:pic>
        <p:nvPicPr>
          <p:cNvPr id="1026" name="Picture 2" descr="Nitrogen Oxides | UCAR Center for Science Education">
            <a:extLst>
              <a:ext uri="{FF2B5EF4-FFF2-40B4-BE49-F238E27FC236}">
                <a16:creationId xmlns:a16="http://schemas.microsoft.com/office/drawing/2014/main" id="{B21FCBAF-B32B-42FF-AB17-7F2299AA867F}"/>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568688" y="80886"/>
            <a:ext cx="3211122" cy="1783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CDB38B0-55C6-40BA-899E-893B1CEEA87D}"/>
              </a:ext>
            </a:extLst>
          </p:cNvPr>
          <p:cNvPicPr>
            <a:picLocks noChangeAspect="1"/>
          </p:cNvPicPr>
          <p:nvPr/>
        </p:nvPicPr>
        <p:blipFill>
          <a:blip r:embed="rId5"/>
          <a:stretch>
            <a:fillRect/>
          </a:stretch>
        </p:blipFill>
        <p:spPr>
          <a:xfrm>
            <a:off x="7501518" y="2099256"/>
            <a:ext cx="4481848" cy="2659487"/>
          </a:xfrm>
          <a:prstGeom prst="rect">
            <a:avLst/>
          </a:prstGeom>
        </p:spPr>
      </p:pic>
      <p:sp>
        <p:nvSpPr>
          <p:cNvPr id="17" name="Rectangle: Rounded Corners 16">
            <a:extLst>
              <a:ext uri="{FF2B5EF4-FFF2-40B4-BE49-F238E27FC236}">
                <a16:creationId xmlns:a16="http://schemas.microsoft.com/office/drawing/2014/main" id="{0782FA0F-CEAF-4897-BB6F-38C3F996D5B6}"/>
              </a:ext>
            </a:extLst>
          </p:cNvPr>
          <p:cNvSpPr/>
          <p:nvPr/>
        </p:nvSpPr>
        <p:spPr>
          <a:xfrm>
            <a:off x="7810926" y="5358953"/>
            <a:ext cx="4298323" cy="8771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l-GR"/>
          </a:p>
        </p:txBody>
      </p:sp>
      <p:sp>
        <p:nvSpPr>
          <p:cNvPr id="19" name="Lightning Bolt 18">
            <a:extLst>
              <a:ext uri="{FF2B5EF4-FFF2-40B4-BE49-F238E27FC236}">
                <a16:creationId xmlns:a16="http://schemas.microsoft.com/office/drawing/2014/main" id="{02893290-9D49-4AF1-8B30-92FE1AD90B47}"/>
              </a:ext>
            </a:extLst>
          </p:cNvPr>
          <p:cNvSpPr/>
          <p:nvPr/>
        </p:nvSpPr>
        <p:spPr>
          <a:xfrm>
            <a:off x="7078835" y="4955522"/>
            <a:ext cx="839680" cy="615389"/>
          </a:xfrm>
          <a:prstGeom prst="lightningBol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l-GR"/>
          </a:p>
        </p:txBody>
      </p:sp>
      <p:sp>
        <p:nvSpPr>
          <p:cNvPr id="20" name="TextBox 19">
            <a:extLst>
              <a:ext uri="{FF2B5EF4-FFF2-40B4-BE49-F238E27FC236}">
                <a16:creationId xmlns:a16="http://schemas.microsoft.com/office/drawing/2014/main" id="{6CFF454D-B5CD-4BF1-BA8B-313BF9FE954D}"/>
              </a:ext>
            </a:extLst>
          </p:cNvPr>
          <p:cNvSpPr txBox="1"/>
          <p:nvPr/>
        </p:nvSpPr>
        <p:spPr>
          <a:xfrm>
            <a:off x="7826544" y="5365774"/>
            <a:ext cx="4287915" cy="877163"/>
          </a:xfrm>
          <a:prstGeom prst="rect">
            <a:avLst/>
          </a:prstGeom>
          <a:noFill/>
        </p:spPr>
        <p:txBody>
          <a:bodyPr wrap="square" rtlCol="0">
            <a:spAutoFit/>
          </a:bodyPr>
          <a:lstStyle/>
          <a:p>
            <a:pPr algn="just"/>
            <a:r>
              <a:rPr lang="el-GR" sz="1700" dirty="0">
                <a:effectLst>
                  <a:outerShdw blurRad="38100" dist="38100" dir="2700000" algn="tl">
                    <a:srgbClr val="000000">
                      <a:alpha val="43137"/>
                    </a:srgbClr>
                  </a:outerShdw>
                </a:effectLst>
              </a:rPr>
              <a:t>Η ευπάθεια των λοιμώξεων επηρεάζεται περισσότερο από τα </a:t>
            </a:r>
            <a:r>
              <a:rPr lang="el-GR" sz="1700" dirty="0">
                <a:solidFill>
                  <a:srgbClr val="C00000"/>
                </a:solidFill>
                <a:effectLst>
                  <a:outerShdw blurRad="38100" dist="38100" dir="2700000" algn="tl">
                    <a:srgbClr val="000000">
                      <a:alpha val="43137"/>
                    </a:srgbClr>
                  </a:outerShdw>
                </a:effectLst>
              </a:rPr>
              <a:t>ποσοστά συγκέντρωσης</a:t>
            </a:r>
            <a:r>
              <a:rPr lang="el-GR" sz="1700" dirty="0">
                <a:effectLst>
                  <a:outerShdw blurRad="38100" dist="38100" dir="2700000" algn="tl">
                    <a:srgbClr val="000000">
                      <a:alpha val="43137"/>
                    </a:srgbClr>
                  </a:outerShdw>
                </a:effectLst>
              </a:rPr>
              <a:t>, παρά από το χρόνο έκθεσης</a:t>
            </a:r>
          </a:p>
        </p:txBody>
      </p:sp>
    </p:spTree>
    <p:extLst>
      <p:ext uri="{BB962C8B-B14F-4D97-AF65-F5344CB8AC3E}">
        <p14:creationId xmlns:p14="http://schemas.microsoft.com/office/powerpoint/2010/main" val="942174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17" name="Title 1">
            <a:extLst>
              <a:ext uri="{FF2B5EF4-FFF2-40B4-BE49-F238E27FC236}">
                <a16:creationId xmlns:a16="http://schemas.microsoft.com/office/drawing/2014/main" id="{91AB02F8-998E-4BE4-9ABA-25C2B4C83983}"/>
              </a:ext>
            </a:extLst>
          </p:cNvPr>
          <p:cNvSpPr txBox="1">
            <a:spLocks/>
          </p:cNvSpPr>
          <p:nvPr/>
        </p:nvSpPr>
        <p:spPr>
          <a:xfrm>
            <a:off x="935352" y="1134021"/>
            <a:ext cx="10058400" cy="694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b="1" dirty="0">
                <a:effectLst>
                  <a:outerShdw blurRad="38100" dist="38100" dir="2700000" algn="tl">
                    <a:srgbClr val="000000">
                      <a:alpha val="43137"/>
                    </a:srgbClr>
                  </a:outerShdw>
                </a:effectLst>
              </a:rPr>
              <a:t>Ατμοσφαιρική Ρύπανση</a:t>
            </a:r>
            <a:endParaRPr lang="en-US" b="1" dirty="0">
              <a:effectLst>
                <a:outerShdw blurRad="38100" dist="38100" dir="2700000" algn="tl">
                  <a:srgbClr val="000000">
                    <a:alpha val="43137"/>
                  </a:srgbClr>
                </a:outerShdw>
              </a:effectLst>
            </a:endParaRPr>
          </a:p>
        </p:txBody>
      </p:sp>
      <p:sp>
        <p:nvSpPr>
          <p:cNvPr id="18" name="Rectangle 17">
            <a:extLst>
              <a:ext uri="{FF2B5EF4-FFF2-40B4-BE49-F238E27FC236}">
                <a16:creationId xmlns:a16="http://schemas.microsoft.com/office/drawing/2014/main" id="{40C92A47-18ED-40C5-8C84-A9DA05F14978}"/>
              </a:ext>
            </a:extLst>
          </p:cNvPr>
          <p:cNvSpPr/>
          <p:nvPr/>
        </p:nvSpPr>
        <p:spPr>
          <a:xfrm>
            <a:off x="935352" y="2089813"/>
            <a:ext cx="6367984" cy="1477328"/>
          </a:xfrm>
          <a:prstGeom prst="rect">
            <a:avLst/>
          </a:prstGeom>
        </p:spPr>
        <p:txBody>
          <a:bodyPr wrap="square">
            <a:spAutoFit/>
          </a:bodyPr>
          <a:lstStyle/>
          <a:p>
            <a:pPr marL="285750" indent="-285750" algn="just">
              <a:buFont typeface="Wingdings" panose="05000000000000000000" pitchFamily="2" charset="2"/>
              <a:buChar char="Ø"/>
            </a:pPr>
            <a:r>
              <a:rPr lang="el-GR" dirty="0">
                <a:effectLst>
                  <a:outerShdw blurRad="38100" dist="38100" dir="2700000" algn="tl">
                    <a:srgbClr val="000000">
                      <a:alpha val="43137"/>
                    </a:srgbClr>
                  </a:outerShdw>
                </a:effectLst>
              </a:rPr>
              <a:t>Η παρουσία ρύπων στον αέρα, δηλαδή κάθε είδους ουσιών, θορύβου ή ακτινοβολίας σε ποσότητα, συγκέντρωση ή διάρκεια τέτοια ώστε να είναι δυνατόν να προκληθούν αρνητικές συνέπειες στην ανθρώπινη υγεία και στους ζωντανούς οργανισμούς (οδηγία 2008/50/ΕΚ)</a:t>
            </a:r>
            <a:endParaRPr lang="en-US" dirty="0">
              <a:effectLst>
                <a:outerShdw blurRad="38100" dist="38100" dir="2700000" algn="tl">
                  <a:srgbClr val="000000">
                    <a:alpha val="43137"/>
                  </a:srgbClr>
                </a:outerShdw>
              </a:effectLst>
            </a:endParaRPr>
          </a:p>
        </p:txBody>
      </p:sp>
      <p:sp>
        <p:nvSpPr>
          <p:cNvPr id="19" name="Rectangle 18">
            <a:extLst>
              <a:ext uri="{FF2B5EF4-FFF2-40B4-BE49-F238E27FC236}">
                <a16:creationId xmlns:a16="http://schemas.microsoft.com/office/drawing/2014/main" id="{2E8DAB22-06AA-44B2-A803-11B97C096099}"/>
              </a:ext>
            </a:extLst>
          </p:cNvPr>
          <p:cNvSpPr/>
          <p:nvPr/>
        </p:nvSpPr>
        <p:spPr>
          <a:xfrm>
            <a:off x="935351" y="4282920"/>
            <a:ext cx="4881017" cy="369332"/>
          </a:xfrm>
          <a:prstGeom prst="rect">
            <a:avLst/>
          </a:prstGeom>
        </p:spPr>
        <p:txBody>
          <a:bodyPr wrap="square">
            <a:spAutoFit/>
          </a:bodyPr>
          <a:lstStyle/>
          <a:p>
            <a:pPr marL="285750" indent="-285750" algn="just">
              <a:buFont typeface="Wingdings" panose="05000000000000000000" pitchFamily="2" charset="2"/>
              <a:buChar char="Ø"/>
            </a:pPr>
            <a:r>
              <a:rPr lang="el-GR" dirty="0">
                <a:effectLst>
                  <a:outerShdw blurRad="38100" dist="38100" dir="2700000" algn="tl">
                    <a:srgbClr val="000000">
                      <a:alpha val="43137"/>
                    </a:srgbClr>
                  </a:outerShdw>
                </a:effectLst>
              </a:rPr>
              <a:t>Υποβάθμιση της ποιότητας του περιβάλλοντος</a:t>
            </a:r>
            <a:endParaRPr lang="en-US" dirty="0">
              <a:effectLst>
                <a:outerShdw blurRad="38100" dist="38100" dir="2700000" algn="tl">
                  <a:srgbClr val="000000">
                    <a:alpha val="43137"/>
                  </a:srgbClr>
                </a:outerShdw>
              </a:effectLst>
            </a:endParaRPr>
          </a:p>
        </p:txBody>
      </p:sp>
      <p:pic>
        <p:nvPicPr>
          <p:cNvPr id="20" name="Picture 19">
            <a:extLst>
              <a:ext uri="{FF2B5EF4-FFF2-40B4-BE49-F238E27FC236}">
                <a16:creationId xmlns:a16="http://schemas.microsoft.com/office/drawing/2014/main" id="{54D64CFE-461A-4819-AF42-BE542AB204CB}"/>
              </a:ext>
            </a:extLst>
          </p:cNvPr>
          <p:cNvPicPr>
            <a:picLocks noChangeAspect="1"/>
          </p:cNvPicPr>
          <p:nvPr/>
        </p:nvPicPr>
        <p:blipFill>
          <a:blip r:embed="rId3"/>
          <a:stretch>
            <a:fillRect/>
          </a:stretch>
        </p:blipFill>
        <p:spPr>
          <a:xfrm>
            <a:off x="8011684" y="1928778"/>
            <a:ext cx="3709828" cy="2458115"/>
          </a:xfrm>
          <a:prstGeom prst="rect">
            <a:avLst/>
          </a:prstGeom>
        </p:spPr>
      </p:pic>
      <p:pic>
        <p:nvPicPr>
          <p:cNvPr id="21" name="Picture 20">
            <a:extLst>
              <a:ext uri="{FF2B5EF4-FFF2-40B4-BE49-F238E27FC236}">
                <a16:creationId xmlns:a16="http://schemas.microsoft.com/office/drawing/2014/main" id="{6AE27F1B-DE4C-464F-811B-14EE008543F0}"/>
              </a:ext>
            </a:extLst>
          </p:cNvPr>
          <p:cNvPicPr>
            <a:picLocks noChangeAspect="1"/>
          </p:cNvPicPr>
          <p:nvPr/>
        </p:nvPicPr>
        <p:blipFill rotWithShape="1">
          <a:blip r:embed="rId4"/>
          <a:srcRect l="35078" t="62011" r="46048" b="15675"/>
          <a:stretch/>
        </p:blipFill>
        <p:spPr>
          <a:xfrm>
            <a:off x="5964552" y="4533596"/>
            <a:ext cx="3451761" cy="2295502"/>
          </a:xfrm>
          <a:prstGeom prst="rect">
            <a:avLst/>
          </a:prstGeom>
        </p:spPr>
      </p:pic>
    </p:spTree>
    <p:extLst>
      <p:ext uri="{BB962C8B-B14F-4D97-AF65-F5344CB8AC3E}">
        <p14:creationId xmlns:p14="http://schemas.microsoft.com/office/powerpoint/2010/main" val="766547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88674" y="187673"/>
            <a:ext cx="6369586" cy="1135737"/>
          </a:xfrm>
        </p:spPr>
        <p:txBody>
          <a:bodyPr>
            <a:normAutofit/>
          </a:bodyPr>
          <a:lstStyle/>
          <a:p>
            <a:pPr algn="ctr"/>
            <a:r>
              <a:rPr lang="el-GR" sz="3600" b="1" dirty="0">
                <a:effectLst>
                  <a:outerShdw blurRad="38100" dist="38100" dir="2700000" algn="tl">
                    <a:srgbClr val="000000">
                      <a:alpha val="43137"/>
                    </a:srgbClr>
                  </a:outerShdw>
                </a:effectLst>
              </a:rPr>
              <a:t>Μονοξείδιο του Άνθρακα – </a:t>
            </a:r>
            <a:r>
              <a:rPr lang="en-US" sz="3600" b="1" dirty="0">
                <a:effectLst>
                  <a:outerShdw blurRad="38100" dist="38100" dir="2700000" algn="tl">
                    <a:srgbClr val="000000">
                      <a:alpha val="43137"/>
                    </a:srgbClr>
                  </a:outerShdw>
                </a:effectLst>
              </a:rPr>
              <a:t>CO</a:t>
            </a:r>
            <a:r>
              <a:rPr lang="el-GR" sz="3600" b="1" dirty="0">
                <a:effectLst>
                  <a:outerShdw blurRad="38100" dist="38100" dir="2700000" algn="tl">
                    <a:srgbClr val="000000">
                      <a:alpha val="43137"/>
                    </a:srgbClr>
                  </a:outerShdw>
                </a:effectLst>
              </a:rPr>
              <a:t> (1)</a:t>
            </a:r>
            <a:endParaRPr lang="en-US" sz="3600" b="1" baseline="-25000"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4" name="Content Placeholder 3">
            <a:extLst>
              <a:ext uri="{FF2B5EF4-FFF2-40B4-BE49-F238E27FC236}">
                <a16:creationId xmlns:a16="http://schemas.microsoft.com/office/drawing/2014/main" id="{220A1CF1-F393-48A6-B10B-C00D09459A71}"/>
              </a:ext>
            </a:extLst>
          </p:cNvPr>
          <p:cNvSpPr>
            <a:spLocks noGrp="1"/>
          </p:cNvSpPr>
          <p:nvPr>
            <p:ph idx="1"/>
          </p:nvPr>
        </p:nvSpPr>
        <p:spPr>
          <a:xfrm>
            <a:off x="838200" y="1803402"/>
            <a:ext cx="10515600" cy="3179671"/>
          </a:xfrm>
        </p:spPr>
        <p:txBody>
          <a:bodyPr>
            <a:normAutofit/>
          </a:bodyPr>
          <a:lstStyle/>
          <a:p>
            <a:pPr algn="l"/>
            <a:r>
              <a:rPr lang="el-GR" sz="1800" dirty="0">
                <a:effectLst>
                  <a:outerShdw blurRad="38100" dist="38100" dir="2700000" algn="tl">
                    <a:srgbClr val="000000">
                      <a:alpha val="43137"/>
                    </a:srgbClr>
                  </a:outerShdw>
                </a:effectLst>
                <a:latin typeface="ArialMT"/>
              </a:rPr>
              <a:t>Α</a:t>
            </a:r>
            <a:r>
              <a:rPr lang="el-GR" sz="1800" b="0" i="0" u="none" strike="noStrike" baseline="0" dirty="0">
                <a:effectLst>
                  <a:outerShdw blurRad="38100" dist="38100" dir="2700000" algn="tl">
                    <a:srgbClr val="000000">
                      <a:alpha val="43137"/>
                    </a:srgbClr>
                  </a:outerShdw>
                </a:effectLst>
                <a:latin typeface="ArialMT"/>
              </a:rPr>
              <a:t>έριο άοσμο, δηλητηριώδες,</a:t>
            </a:r>
            <a:r>
              <a:rPr lang="en-US" sz="1800" b="0" i="0" u="none" strike="noStrike" baseline="0" dirty="0">
                <a:effectLst>
                  <a:outerShdw blurRad="38100" dist="38100" dir="2700000" algn="tl">
                    <a:srgbClr val="000000">
                      <a:alpha val="43137"/>
                    </a:srgbClr>
                  </a:outerShdw>
                </a:effectLst>
                <a:latin typeface="ArialMT"/>
              </a:rPr>
              <a:t> </a:t>
            </a:r>
            <a:r>
              <a:rPr lang="el-GR" sz="1800" b="0" i="0" u="none" strike="noStrike" baseline="0" dirty="0">
                <a:effectLst>
                  <a:outerShdw blurRad="38100" dist="38100" dir="2700000" algn="tl">
                    <a:srgbClr val="000000">
                      <a:alpha val="43137"/>
                    </a:srgbClr>
                  </a:outerShdw>
                </a:effectLst>
                <a:latin typeface="ArialMT"/>
              </a:rPr>
              <a:t>άχρωμο, άγευστο, ελαφρύτερο του αέρα και ελάχιστα διαλυτό</a:t>
            </a:r>
            <a:r>
              <a:rPr lang="en-US" sz="1800" b="0" i="0" u="none" strike="noStrike" baseline="0" dirty="0">
                <a:effectLst>
                  <a:outerShdw blurRad="38100" dist="38100" dir="2700000" algn="tl">
                    <a:srgbClr val="000000">
                      <a:alpha val="43137"/>
                    </a:srgbClr>
                  </a:outerShdw>
                </a:effectLst>
                <a:latin typeface="ArialMT"/>
              </a:rPr>
              <a:t> </a:t>
            </a:r>
            <a:r>
              <a:rPr lang="el-GR" sz="1800" b="0" i="0" u="none" strike="noStrike" baseline="0" dirty="0">
                <a:effectLst>
                  <a:outerShdw blurRad="38100" dist="38100" dir="2700000" algn="tl">
                    <a:srgbClr val="000000">
                      <a:alpha val="43137"/>
                    </a:srgbClr>
                  </a:outerShdw>
                </a:effectLst>
                <a:latin typeface="ArialMT"/>
              </a:rPr>
              <a:t>στο νερό. Το CO οξειδώνεται από την ελεύθερη ρίζα του ΟΗ σε</a:t>
            </a:r>
            <a:r>
              <a:rPr lang="en-US" sz="1800" b="0" i="0" u="none" strike="noStrike" baseline="0" dirty="0">
                <a:effectLst>
                  <a:outerShdw blurRad="38100" dist="38100" dir="2700000" algn="tl">
                    <a:srgbClr val="000000">
                      <a:alpha val="43137"/>
                    </a:srgbClr>
                  </a:outerShdw>
                </a:effectLst>
                <a:latin typeface="ArialMT"/>
              </a:rPr>
              <a:t> </a:t>
            </a:r>
            <a:r>
              <a:rPr lang="el-GR" sz="1800" b="0" i="0" u="none" strike="noStrike" baseline="0" dirty="0">
                <a:effectLst>
                  <a:outerShdw blurRad="38100" dist="38100" dir="2700000" algn="tl">
                    <a:srgbClr val="000000">
                      <a:alpha val="43137"/>
                    </a:srgbClr>
                  </a:outerShdw>
                </a:effectLst>
                <a:latin typeface="ArialMT"/>
              </a:rPr>
              <a:t>CO</a:t>
            </a:r>
            <a:r>
              <a:rPr lang="el-GR" sz="1800" b="0" i="0" u="none" strike="noStrike" baseline="-25000" dirty="0">
                <a:effectLst>
                  <a:outerShdw blurRad="38100" dist="38100" dir="2700000" algn="tl">
                    <a:srgbClr val="000000">
                      <a:alpha val="43137"/>
                    </a:srgbClr>
                  </a:outerShdw>
                </a:effectLst>
                <a:latin typeface="ArialMT"/>
              </a:rPr>
              <a:t>2</a:t>
            </a:r>
            <a:r>
              <a:rPr lang="el-GR" sz="1800" b="0" i="0" u="none" strike="noStrike" baseline="0" dirty="0">
                <a:effectLst>
                  <a:outerShdw blurRad="38100" dist="38100" dir="2700000" algn="tl">
                    <a:srgbClr val="000000">
                      <a:alpha val="43137"/>
                    </a:srgbClr>
                  </a:outerShdw>
                </a:effectLst>
                <a:latin typeface="ArialMT"/>
              </a:rPr>
              <a:t> έχοντας χρόνος ζωής 2-4 μήνες.</a:t>
            </a:r>
          </a:p>
          <a:p>
            <a:pPr algn="l"/>
            <a:r>
              <a:rPr lang="el-GR" sz="1800" dirty="0">
                <a:effectLst>
                  <a:outerShdw blurRad="38100" dist="38100" dir="2700000" algn="tl">
                    <a:srgbClr val="000000">
                      <a:alpha val="43137"/>
                    </a:srgbClr>
                  </a:outerShdw>
                </a:effectLst>
                <a:latin typeface="ArialMT"/>
              </a:rPr>
              <a:t>Τοξικολογική κατάταξη: χημικό ασφυξιογόνο.</a:t>
            </a:r>
          </a:p>
          <a:p>
            <a:pPr algn="l"/>
            <a:r>
              <a:rPr lang="el-GR" sz="1800" b="0" i="0" u="none" strike="noStrike" baseline="0" dirty="0">
                <a:effectLst>
                  <a:outerShdw blurRad="38100" dist="38100" dir="2700000" algn="tl">
                    <a:srgbClr val="000000">
                      <a:alpha val="43137"/>
                    </a:srgbClr>
                  </a:outerShdw>
                </a:effectLst>
                <a:latin typeface="ArialMT"/>
              </a:rPr>
              <a:t>Ασκεί την τοξική του δράση μέσω της αλ</a:t>
            </a:r>
            <a:r>
              <a:rPr lang="el-GR" sz="1800" dirty="0">
                <a:effectLst>
                  <a:outerShdw blurRad="38100" dist="38100" dir="2700000" algn="tl">
                    <a:srgbClr val="000000">
                      <a:alpha val="43137"/>
                    </a:srgbClr>
                  </a:outerShdw>
                </a:effectLst>
                <a:latin typeface="ArialMT"/>
              </a:rPr>
              <a:t>ηλλεπίδρασής του με την αιμοσφαιρίνη.</a:t>
            </a:r>
            <a:endParaRPr lang="el-GR" sz="1800" b="0" i="0" u="none" strike="noStrike" baseline="0" dirty="0">
              <a:effectLst>
                <a:outerShdw blurRad="38100" dist="38100" dir="2700000" algn="tl">
                  <a:srgbClr val="000000">
                    <a:alpha val="43137"/>
                  </a:srgbClr>
                </a:outerShdw>
              </a:effectLst>
              <a:latin typeface="ArialMT"/>
            </a:endParaRPr>
          </a:p>
          <a:p>
            <a:pPr algn="l"/>
            <a:r>
              <a:rPr lang="el-GR" sz="1800" dirty="0">
                <a:effectLst>
                  <a:outerShdw blurRad="38100" dist="38100" dir="2700000" algn="tl">
                    <a:srgbClr val="000000">
                      <a:alpha val="43137"/>
                    </a:srgbClr>
                  </a:outerShdw>
                </a:effectLst>
                <a:latin typeface="ArialMT"/>
              </a:rPr>
              <a:t>Σ</a:t>
            </a:r>
            <a:r>
              <a:rPr lang="el-GR" sz="1800" b="0" i="0" u="none" strike="noStrike" baseline="0" dirty="0">
                <a:effectLst>
                  <a:outerShdw blurRad="38100" dist="38100" dir="2700000" algn="tl">
                    <a:srgbClr val="000000">
                      <a:alpha val="43137"/>
                    </a:srgbClr>
                  </a:outerShdw>
                </a:effectLst>
                <a:latin typeface="ArialMT"/>
              </a:rPr>
              <a:t>υσσωρεύεται τοπικά και εμφανίζεται ιδιαίτερα αυξημένο σε περιόδους κυκλοφοριακής αιχμής.</a:t>
            </a:r>
          </a:p>
          <a:p>
            <a:pPr algn="l"/>
            <a:r>
              <a:rPr lang="el-GR" sz="1800" b="0" i="0" u="none" strike="noStrike" baseline="0" dirty="0">
                <a:effectLst>
                  <a:outerShdw blurRad="38100" dist="38100" dir="2700000" algn="tl">
                    <a:srgbClr val="000000">
                      <a:alpha val="43137"/>
                    </a:srgbClr>
                  </a:outerShdw>
                </a:effectLst>
                <a:latin typeface="ArialMT"/>
              </a:rPr>
              <a:t>Τα επίπεδά του είναι συνήθως πιο αυξημένα τον χειμώνα, λόγω των μεγάλων ποσοτήτων καυσίμων που καίγονται για τη θέρμανση των κτηρίων.</a:t>
            </a:r>
          </a:p>
          <a:p>
            <a:pPr algn="l"/>
            <a:r>
              <a:rPr lang="el-GR" sz="1800" dirty="0">
                <a:effectLst>
                  <a:outerShdw blurRad="38100" dist="38100" dir="2700000" algn="tl">
                    <a:srgbClr val="000000">
                      <a:alpha val="43137"/>
                    </a:srgbClr>
                  </a:outerShdw>
                </a:effectLst>
                <a:latin typeface="ArialMT"/>
              </a:rPr>
              <a:t>Καπνός τσιγάρου: η μεγαλύτερη έκθεση του ανθρώπου στο μονοξείδιο του άνθρακα.</a:t>
            </a:r>
          </a:p>
        </p:txBody>
      </p:sp>
      <p:pic>
        <p:nvPicPr>
          <p:cNvPr id="2050" name="Picture 2" descr="Carbon monoxide Structural formula Carbon dioxide Molecule, 30, text,  trademark, logo png | PNGWing">
            <a:extLst>
              <a:ext uri="{FF2B5EF4-FFF2-40B4-BE49-F238E27FC236}">
                <a16:creationId xmlns:a16="http://schemas.microsoft.com/office/drawing/2014/main" id="{33872F08-B1A0-4D39-8CAE-648995786531}"/>
              </a:ext>
            </a:extLst>
          </p:cNvPr>
          <p:cNvPicPr>
            <a:picLocks noChangeAspect="1" noChangeArrowheads="1"/>
          </p:cNvPicPr>
          <p:nvPr/>
        </p:nvPicPr>
        <p:blipFill rotWithShape="1">
          <a:blip r:embed="rId3">
            <a:clrChange>
              <a:clrFrom>
                <a:srgbClr val="E6E6E6"/>
              </a:clrFrom>
              <a:clrTo>
                <a:srgbClr val="E6E6E6">
                  <a:alpha val="0"/>
                </a:srgbClr>
              </a:clrTo>
            </a:clrChange>
            <a:extLst>
              <a:ext uri="{28A0092B-C50C-407E-A947-70E740481C1C}">
                <a14:useLocalDpi xmlns:a14="http://schemas.microsoft.com/office/drawing/2010/main" val="0"/>
              </a:ext>
            </a:extLst>
          </a:blip>
          <a:srcRect l="9741" r="8438"/>
          <a:stretch/>
        </p:blipFill>
        <p:spPr bwMode="auto">
          <a:xfrm>
            <a:off x="8913490" y="187673"/>
            <a:ext cx="2771480" cy="12923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Diagonal Corners Rounded 2">
            <a:extLst>
              <a:ext uri="{FF2B5EF4-FFF2-40B4-BE49-F238E27FC236}">
                <a16:creationId xmlns:a16="http://schemas.microsoft.com/office/drawing/2014/main" id="{FDB74AE8-50DA-494F-A8EF-98663DCCEDE3}"/>
              </a:ext>
            </a:extLst>
          </p:cNvPr>
          <p:cNvSpPr/>
          <p:nvPr/>
        </p:nvSpPr>
        <p:spPr>
          <a:xfrm>
            <a:off x="972709" y="4851166"/>
            <a:ext cx="3900592" cy="1152914"/>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l-GR" dirty="0">
                <a:effectLst>
                  <a:outerShdw blurRad="38100" dist="38100" dir="2700000" algn="tl">
                    <a:srgbClr val="000000">
                      <a:alpha val="43137"/>
                    </a:srgbClr>
                  </a:outerShdw>
                </a:effectLst>
              </a:rPr>
              <a:t>Ύστερα από μελέτη παρακολούθησης ποιότητας αέρα στην Καλιφόρνια:</a:t>
            </a:r>
            <a:endParaRPr lang="en-US" dirty="0">
              <a:effectLst>
                <a:outerShdw blurRad="38100" dist="38100" dir="2700000" algn="tl">
                  <a:srgbClr val="000000">
                    <a:alpha val="43137"/>
                  </a:srgbClr>
                </a:outerShdw>
              </a:effectLst>
            </a:endParaRPr>
          </a:p>
          <a:p>
            <a:pPr algn="just"/>
            <a:r>
              <a:rPr lang="el-GR" dirty="0">
                <a:effectLst>
                  <a:outerShdw blurRad="38100" dist="38100" dir="2700000" algn="tl">
                    <a:srgbClr val="000000">
                      <a:alpha val="43137"/>
                    </a:srgbClr>
                  </a:outerShdw>
                </a:effectLst>
              </a:rPr>
              <a:t>- μέσες τιμές/8ωρο: 10-40 </a:t>
            </a:r>
            <a:r>
              <a:rPr lang="en-US" dirty="0">
                <a:effectLst>
                  <a:outerShdw blurRad="38100" dist="38100" dir="2700000" algn="tl">
                    <a:srgbClr val="000000">
                      <a:alpha val="43137"/>
                    </a:srgbClr>
                  </a:outerShdw>
                </a:effectLst>
              </a:rPr>
              <a:t>ppm</a:t>
            </a:r>
            <a:r>
              <a:rPr lang="el-GR"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CO</a:t>
            </a:r>
            <a:endParaRPr lang="el-GR" dirty="0">
              <a:effectLst>
                <a:outerShdw blurRad="38100" dist="38100" dir="2700000" algn="tl">
                  <a:srgbClr val="000000">
                    <a:alpha val="43137"/>
                  </a:srgbClr>
                </a:outerShdw>
              </a:effectLst>
            </a:endParaRPr>
          </a:p>
        </p:txBody>
      </p:sp>
      <p:sp>
        <p:nvSpPr>
          <p:cNvPr id="15" name="Rectangle: Diagonal Corners Rounded 14">
            <a:extLst>
              <a:ext uri="{FF2B5EF4-FFF2-40B4-BE49-F238E27FC236}">
                <a16:creationId xmlns:a16="http://schemas.microsoft.com/office/drawing/2014/main" id="{F47DA846-657E-4233-A1BD-D064A0843929}"/>
              </a:ext>
            </a:extLst>
          </p:cNvPr>
          <p:cNvSpPr/>
          <p:nvPr/>
        </p:nvSpPr>
        <p:spPr>
          <a:xfrm>
            <a:off x="6591780" y="4851166"/>
            <a:ext cx="4258810" cy="1152914"/>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l-GR" dirty="0">
                <a:effectLst>
                  <a:outerShdw blurRad="38100" dist="38100" dir="2700000" algn="tl">
                    <a:srgbClr val="000000">
                      <a:alpha val="43137"/>
                    </a:srgbClr>
                  </a:outerShdw>
                </a:effectLst>
              </a:rPr>
              <a:t>Συγκεντρώσεις &gt; 87 </a:t>
            </a:r>
            <a:r>
              <a:rPr lang="en-US" dirty="0">
                <a:effectLst>
                  <a:outerShdw blurRad="38100" dist="38100" dir="2700000" algn="tl">
                    <a:srgbClr val="000000">
                      <a:alpha val="43137"/>
                    </a:srgbClr>
                  </a:outerShdw>
                </a:effectLst>
              </a:rPr>
              <a:t>ppm</a:t>
            </a:r>
            <a:r>
              <a:rPr lang="el-GR" dirty="0">
                <a:effectLst>
                  <a:outerShdw blurRad="38100" dist="38100" dir="2700000" algn="tl">
                    <a:srgbClr val="000000">
                      <a:alpha val="43137"/>
                    </a:srgbClr>
                  </a:outerShdw>
                </a:effectLst>
              </a:rPr>
              <a:t>: σε υπόγειους χώρους στάθμευσης, σύρραγες και κτήρια σε δρόμους ταχειας κυκλοφορίας</a:t>
            </a:r>
          </a:p>
        </p:txBody>
      </p:sp>
    </p:spTree>
    <p:extLst>
      <p:ext uri="{BB962C8B-B14F-4D97-AF65-F5344CB8AC3E}">
        <p14:creationId xmlns:p14="http://schemas.microsoft.com/office/powerpoint/2010/main" val="524906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486049" y="257481"/>
            <a:ext cx="6360159" cy="1135737"/>
          </a:xfrm>
        </p:spPr>
        <p:txBody>
          <a:bodyPr>
            <a:normAutofit/>
          </a:bodyPr>
          <a:lstStyle/>
          <a:p>
            <a:pPr algn="ctr"/>
            <a:r>
              <a:rPr lang="el-GR" sz="3600" b="1" dirty="0">
                <a:effectLst>
                  <a:outerShdw blurRad="38100" dist="38100" dir="2700000" algn="tl">
                    <a:srgbClr val="000000">
                      <a:alpha val="43137"/>
                    </a:srgbClr>
                  </a:outerShdw>
                </a:effectLst>
              </a:rPr>
              <a:t>Μονοξείδιο του Άνθρακα – </a:t>
            </a:r>
            <a:r>
              <a:rPr lang="en-US" sz="3600" b="1" dirty="0">
                <a:effectLst>
                  <a:outerShdw blurRad="38100" dist="38100" dir="2700000" algn="tl">
                    <a:srgbClr val="000000">
                      <a:alpha val="43137"/>
                    </a:srgbClr>
                  </a:outerShdw>
                </a:effectLst>
              </a:rPr>
              <a:t>CO</a:t>
            </a:r>
            <a:r>
              <a:rPr lang="el-GR" sz="3600" b="1" dirty="0">
                <a:effectLst>
                  <a:outerShdw blurRad="38100" dist="38100" dir="2700000" algn="tl">
                    <a:srgbClr val="000000">
                      <a:alpha val="43137"/>
                    </a:srgbClr>
                  </a:outerShdw>
                </a:effectLst>
              </a:rPr>
              <a:t> (2)</a:t>
            </a:r>
            <a:endParaRPr lang="en-US" sz="3600" b="1" baseline="-25000"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16" name="TextBox 15">
            <a:extLst>
              <a:ext uri="{FF2B5EF4-FFF2-40B4-BE49-F238E27FC236}">
                <a16:creationId xmlns:a16="http://schemas.microsoft.com/office/drawing/2014/main" id="{01B453C3-E103-4BF3-ACFA-CD7CD13F3111}"/>
              </a:ext>
            </a:extLst>
          </p:cNvPr>
          <p:cNvSpPr txBox="1"/>
          <p:nvPr/>
        </p:nvSpPr>
        <p:spPr>
          <a:xfrm>
            <a:off x="2236532" y="2092931"/>
            <a:ext cx="1256058" cy="369332"/>
          </a:xfrm>
          <a:prstGeom prst="rect">
            <a:avLst/>
          </a:prstGeom>
          <a:noFill/>
        </p:spPr>
        <p:txBody>
          <a:bodyPr wrap="square">
            <a:spAutoFit/>
          </a:bodyPr>
          <a:lstStyle/>
          <a:p>
            <a:pPr marL="0" indent="0" algn="just">
              <a:buNone/>
            </a:pPr>
            <a:r>
              <a:rPr lang="el-GR" sz="1800" u="sng" dirty="0">
                <a:effectLst>
                  <a:outerShdw blurRad="38100" dist="38100" dir="2700000" algn="tl">
                    <a:srgbClr val="000000">
                      <a:alpha val="43137"/>
                    </a:srgbClr>
                  </a:outerShdw>
                </a:effectLst>
              </a:rPr>
              <a:t>Πηγές </a:t>
            </a:r>
            <a:r>
              <a:rPr lang="en-US" u="sng" dirty="0">
                <a:effectLst>
                  <a:outerShdw blurRad="38100" dist="38100" dir="2700000" algn="tl">
                    <a:srgbClr val="000000">
                      <a:alpha val="43137"/>
                    </a:srgbClr>
                  </a:outerShdw>
                </a:effectLst>
              </a:rPr>
              <a:t>N</a:t>
            </a:r>
            <a:r>
              <a:rPr lang="en-US" sz="1800" u="sng" dirty="0">
                <a:effectLst>
                  <a:outerShdw blurRad="38100" dist="38100" dir="2700000" algn="tl">
                    <a:srgbClr val="000000">
                      <a:alpha val="43137"/>
                    </a:srgbClr>
                  </a:outerShdw>
                </a:effectLst>
              </a:rPr>
              <a:t>O</a:t>
            </a:r>
            <a:r>
              <a:rPr lang="en-US" sz="1800" u="sng" baseline="-25000" dirty="0">
                <a:effectLst>
                  <a:outerShdw blurRad="38100" dist="38100" dir="2700000" algn="tl">
                    <a:srgbClr val="000000">
                      <a:alpha val="43137"/>
                    </a:srgbClr>
                  </a:outerShdw>
                </a:effectLst>
              </a:rPr>
              <a:t>2</a:t>
            </a:r>
            <a:endParaRPr lang="el-GR" sz="1800" u="sng"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5AD0AE0B-2ED0-48B1-90EB-F18083849CF7}"/>
              </a:ext>
            </a:extLst>
          </p:cNvPr>
          <p:cNvPicPr>
            <a:picLocks noChangeAspect="1"/>
          </p:cNvPicPr>
          <p:nvPr/>
        </p:nvPicPr>
        <p:blipFill rotWithShape="1">
          <a:blip r:embed="rId3"/>
          <a:srcRect l="2878" r="976" b="8618"/>
          <a:stretch/>
        </p:blipFill>
        <p:spPr>
          <a:xfrm>
            <a:off x="575035" y="2741769"/>
            <a:ext cx="4609869" cy="2754058"/>
          </a:xfrm>
          <a:prstGeom prst="rect">
            <a:avLst/>
          </a:prstGeom>
        </p:spPr>
      </p:pic>
      <p:graphicFrame>
        <p:nvGraphicFramePr>
          <p:cNvPr id="18" name="Table 9">
            <a:extLst>
              <a:ext uri="{FF2B5EF4-FFF2-40B4-BE49-F238E27FC236}">
                <a16:creationId xmlns:a16="http://schemas.microsoft.com/office/drawing/2014/main" id="{CB5D3BB1-4339-4055-A35C-F73E93A9569D}"/>
              </a:ext>
            </a:extLst>
          </p:cNvPr>
          <p:cNvGraphicFramePr>
            <a:graphicFrameLocks/>
          </p:cNvGraphicFramePr>
          <p:nvPr>
            <p:extLst>
              <p:ext uri="{D42A27DB-BD31-4B8C-83A1-F6EECF244321}">
                <p14:modId xmlns:p14="http://schemas.microsoft.com/office/powerpoint/2010/main" val="1704091217"/>
              </p:ext>
            </p:extLst>
          </p:nvPr>
        </p:nvGraphicFramePr>
        <p:xfrm>
          <a:off x="5571580" y="1922567"/>
          <a:ext cx="5279010" cy="4162587"/>
        </p:xfrm>
        <a:graphic>
          <a:graphicData uri="http://schemas.openxmlformats.org/drawingml/2006/table">
            <a:tbl>
              <a:tblPr firstRow="1" bandRow="1">
                <a:tableStyleId>{9D7B26C5-4107-4FEC-AEDC-1716B250A1EF}</a:tableStyleId>
              </a:tblPr>
              <a:tblGrid>
                <a:gridCol w="5279010">
                  <a:extLst>
                    <a:ext uri="{9D8B030D-6E8A-4147-A177-3AD203B41FA5}">
                      <a16:colId xmlns:a16="http://schemas.microsoft.com/office/drawing/2014/main" val="1859549396"/>
                    </a:ext>
                  </a:extLst>
                </a:gridCol>
              </a:tblGrid>
              <a:tr h="378417">
                <a:tc>
                  <a:txBody>
                    <a:bodyPr/>
                    <a:lstStyle/>
                    <a:p>
                      <a:r>
                        <a:rPr lang="el-GR" sz="1700" dirty="0">
                          <a:effectLst>
                            <a:outerShdw blurRad="38100" dist="38100" dir="2700000" algn="tl">
                              <a:srgbClr val="000000">
                                <a:alpha val="43137"/>
                              </a:srgbClr>
                            </a:outerShdw>
                          </a:effectLst>
                        </a:rPr>
                        <a:t>Συμπτώματα υψηλών συγκεντρώσεων </a:t>
                      </a:r>
                      <a:r>
                        <a:rPr lang="en-US" sz="1700" dirty="0">
                          <a:effectLst>
                            <a:outerShdw blurRad="38100" dist="38100" dir="2700000" algn="tl">
                              <a:srgbClr val="000000">
                                <a:alpha val="43137"/>
                              </a:srgbClr>
                            </a:outerShdw>
                          </a:effectLst>
                        </a:rPr>
                        <a:t>C</a:t>
                      </a:r>
                      <a:r>
                        <a:rPr lang="el-GR" sz="1700" dirty="0">
                          <a:effectLst>
                            <a:outerShdw blurRad="38100" dist="38100" dir="2700000" algn="tl">
                              <a:srgbClr val="000000">
                                <a:alpha val="43137"/>
                              </a:srgbClr>
                            </a:outerShdw>
                          </a:effectLst>
                        </a:rPr>
                        <a:t>Ο</a:t>
                      </a:r>
                      <a:endParaRPr lang="el-GR" sz="1700" baseline="-25000" dirty="0">
                        <a:effectLst>
                          <a:outerShdw blurRad="38100" dist="38100" dir="2700000" algn="tl">
                            <a:srgbClr val="000000">
                              <a:alpha val="43137"/>
                            </a:srgbClr>
                          </a:outerShdw>
                        </a:effectLst>
                      </a:endParaRPr>
                    </a:p>
                  </a:txBody>
                  <a:tcPr marL="82378" marR="82378" marT="41189" marB="41189"/>
                </a:tc>
                <a:extLst>
                  <a:ext uri="{0D108BD9-81ED-4DB2-BD59-A6C34878D82A}">
                    <a16:rowId xmlns:a16="http://schemas.microsoft.com/office/drawing/2014/main" val="3280627462"/>
                  </a:ext>
                </a:extLst>
              </a:tr>
              <a:tr h="378417">
                <a:tc>
                  <a:txBody>
                    <a:bodyPr/>
                    <a:lstStyle/>
                    <a:p>
                      <a:r>
                        <a:rPr lang="el-GR" sz="1700" dirty="0">
                          <a:effectLst>
                            <a:outerShdw blurRad="38100" dist="38100" dir="2700000" algn="tl">
                              <a:srgbClr val="000000">
                                <a:alpha val="43137"/>
                              </a:srgbClr>
                            </a:outerShdw>
                          </a:effectLst>
                        </a:rPr>
                        <a:t>Δηλητηριώδες</a:t>
                      </a:r>
                    </a:p>
                  </a:txBody>
                  <a:tcPr marL="82378" marR="82378" marT="41189" marB="41189"/>
                </a:tc>
                <a:extLst>
                  <a:ext uri="{0D108BD9-81ED-4DB2-BD59-A6C34878D82A}">
                    <a16:rowId xmlns:a16="http://schemas.microsoft.com/office/drawing/2014/main" val="2059399036"/>
                  </a:ext>
                </a:extLst>
              </a:tr>
              <a:tr h="378417">
                <a:tc>
                  <a:txBody>
                    <a:bodyPr/>
                    <a:lstStyle/>
                    <a:p>
                      <a:r>
                        <a:rPr lang="el-GR" sz="1700" dirty="0">
                          <a:effectLst>
                            <a:outerShdw blurRad="38100" dist="38100" dir="2700000" algn="tl">
                              <a:srgbClr val="000000">
                                <a:alpha val="43137"/>
                              </a:srgbClr>
                            </a:outerShdw>
                          </a:effectLst>
                        </a:rPr>
                        <a:t>Διαταραχή στο κεντρικό νευρικό σύστημα</a:t>
                      </a:r>
                    </a:p>
                  </a:txBody>
                  <a:tcPr marL="82378" marR="82378" marT="41189" marB="41189"/>
                </a:tc>
                <a:extLst>
                  <a:ext uri="{0D108BD9-81ED-4DB2-BD59-A6C34878D82A}">
                    <a16:rowId xmlns:a16="http://schemas.microsoft.com/office/drawing/2014/main" val="601320541"/>
                  </a:ext>
                </a:extLst>
              </a:tr>
              <a:tr h="378417">
                <a:tc>
                  <a:txBody>
                    <a:bodyPr/>
                    <a:lstStyle/>
                    <a:p>
                      <a:r>
                        <a:rPr lang="el-GR" sz="1700" dirty="0">
                          <a:effectLst>
                            <a:outerShdw blurRad="38100" dist="38100" dir="2700000" algn="tl">
                              <a:srgbClr val="000000">
                                <a:alpha val="43137"/>
                              </a:srgbClr>
                            </a:outerShdw>
                          </a:effectLst>
                        </a:rPr>
                        <a:t>Καρδιακή δυσλειτουργία</a:t>
                      </a:r>
                    </a:p>
                  </a:txBody>
                  <a:tcPr marL="82378" marR="82378" marT="41189" marB="41189"/>
                </a:tc>
                <a:extLst>
                  <a:ext uri="{0D108BD9-81ED-4DB2-BD59-A6C34878D82A}">
                    <a16:rowId xmlns:a16="http://schemas.microsoft.com/office/drawing/2014/main" val="190066594"/>
                  </a:ext>
                </a:extLst>
              </a:tr>
              <a:tr h="378417">
                <a:tc>
                  <a:txBody>
                    <a:bodyPr/>
                    <a:lstStyle/>
                    <a:p>
                      <a:r>
                        <a:rPr lang="el-GR" sz="1700" dirty="0">
                          <a:effectLst>
                            <a:outerShdw blurRad="38100" dist="38100" dir="2700000" algn="tl">
                              <a:srgbClr val="000000">
                                <a:alpha val="43137"/>
                              </a:srgbClr>
                            </a:outerShdw>
                          </a:effectLst>
                        </a:rPr>
                        <a:t>Πονοκέφαλος, ζάλη, υπνηλία, ναυτία, λιποθυμία</a:t>
                      </a:r>
                    </a:p>
                  </a:txBody>
                  <a:tcPr marL="82378" marR="82378" marT="41189" marB="41189"/>
                </a:tc>
                <a:extLst>
                  <a:ext uri="{0D108BD9-81ED-4DB2-BD59-A6C34878D82A}">
                    <a16:rowId xmlns:a16="http://schemas.microsoft.com/office/drawing/2014/main" val="3087312317"/>
                  </a:ext>
                </a:extLst>
              </a:tr>
              <a:tr h="378417">
                <a:tc>
                  <a:txBody>
                    <a:bodyPr/>
                    <a:lstStyle/>
                    <a:p>
                      <a:r>
                        <a:rPr lang="el-GR" sz="1700" dirty="0">
                          <a:effectLst>
                            <a:outerShdw blurRad="38100" dist="38100" dir="2700000" algn="tl">
                              <a:srgbClr val="000000">
                                <a:alpha val="43137"/>
                              </a:srgbClr>
                            </a:outerShdw>
                          </a:effectLst>
                        </a:rPr>
                        <a:t>Διαταραχές εγκεφάλου</a:t>
                      </a:r>
                    </a:p>
                  </a:txBody>
                  <a:tcPr marL="82378" marR="82378" marT="41189" marB="41189"/>
                </a:tc>
                <a:extLst>
                  <a:ext uri="{0D108BD9-81ED-4DB2-BD59-A6C34878D82A}">
                    <a16:rowId xmlns:a16="http://schemas.microsoft.com/office/drawing/2014/main" val="4109390403"/>
                  </a:ext>
                </a:extLst>
              </a:tr>
              <a:tr h="378417">
                <a:tc>
                  <a:txBody>
                    <a:bodyPr/>
                    <a:lstStyle/>
                    <a:p>
                      <a:r>
                        <a:rPr lang="el-GR" sz="1700" dirty="0">
                          <a:effectLst>
                            <a:outerShdw blurRad="38100" dist="38100" dir="2700000" algn="tl">
                              <a:srgbClr val="000000">
                                <a:alpha val="43137"/>
                              </a:srgbClr>
                            </a:outerShdw>
                          </a:effectLst>
                        </a:rPr>
                        <a:t>Διαταραχές κύησης</a:t>
                      </a:r>
                    </a:p>
                  </a:txBody>
                  <a:tcPr marL="82378" marR="82378" marT="41189" marB="41189"/>
                </a:tc>
                <a:extLst>
                  <a:ext uri="{0D108BD9-81ED-4DB2-BD59-A6C34878D82A}">
                    <a16:rowId xmlns:a16="http://schemas.microsoft.com/office/drawing/2014/main" val="1163375979"/>
                  </a:ext>
                </a:extLst>
              </a:tr>
              <a:tr h="378417">
                <a:tc>
                  <a:txBody>
                    <a:bodyPr/>
                    <a:lstStyle/>
                    <a:p>
                      <a:r>
                        <a:rPr lang="el-GR" sz="1700" dirty="0">
                          <a:effectLst>
                            <a:outerShdw blurRad="38100" dist="38100" dir="2700000" algn="tl">
                              <a:srgbClr val="000000">
                                <a:alpha val="43137"/>
                              </a:srgbClr>
                            </a:outerShdw>
                          </a:effectLst>
                        </a:rPr>
                        <a:t>Στένωση αρτηριών</a:t>
                      </a:r>
                    </a:p>
                  </a:txBody>
                  <a:tcPr marL="82378" marR="82378" marT="41189" marB="41189"/>
                </a:tc>
                <a:extLst>
                  <a:ext uri="{0D108BD9-81ED-4DB2-BD59-A6C34878D82A}">
                    <a16:rowId xmlns:a16="http://schemas.microsoft.com/office/drawing/2014/main" val="805727535"/>
                  </a:ext>
                </a:extLst>
              </a:tr>
              <a:tr h="378417">
                <a:tc>
                  <a:txBody>
                    <a:bodyPr/>
                    <a:lstStyle/>
                    <a:p>
                      <a:r>
                        <a:rPr lang="el-GR" sz="1700" dirty="0">
                          <a:effectLst>
                            <a:outerShdw blurRad="38100" dist="38100" dir="2700000" algn="tl">
                              <a:srgbClr val="000000">
                                <a:alpha val="43137"/>
                              </a:srgbClr>
                            </a:outerShdw>
                          </a:effectLst>
                        </a:rPr>
                        <a:t>Πνευμονικές δυσλειτουργίες</a:t>
                      </a:r>
                    </a:p>
                  </a:txBody>
                  <a:tcPr marL="82378" marR="82378" marT="41189" marB="41189"/>
                </a:tc>
                <a:extLst>
                  <a:ext uri="{0D108BD9-81ED-4DB2-BD59-A6C34878D82A}">
                    <a16:rowId xmlns:a16="http://schemas.microsoft.com/office/drawing/2014/main" val="2275165973"/>
                  </a:ext>
                </a:extLst>
              </a:tr>
              <a:tr h="378417">
                <a:tc>
                  <a:txBody>
                    <a:bodyPr/>
                    <a:lstStyle/>
                    <a:p>
                      <a:r>
                        <a:rPr lang="el-GR" sz="1700" dirty="0">
                          <a:effectLst>
                            <a:outerShdw blurRad="38100" dist="38100" dir="2700000" algn="tl">
                              <a:srgbClr val="000000">
                                <a:alpha val="43137"/>
                              </a:srgbClr>
                            </a:outerShdw>
                          </a:effectLst>
                        </a:rPr>
                        <a:t>Αδυναμία προσοχής και συγκέντρωσης</a:t>
                      </a:r>
                    </a:p>
                  </a:txBody>
                  <a:tcPr marL="82378" marR="82378" marT="41189" marB="41189"/>
                </a:tc>
                <a:extLst>
                  <a:ext uri="{0D108BD9-81ED-4DB2-BD59-A6C34878D82A}">
                    <a16:rowId xmlns:a16="http://schemas.microsoft.com/office/drawing/2014/main" val="3079455044"/>
                  </a:ext>
                </a:extLst>
              </a:tr>
              <a:tr h="378417">
                <a:tc>
                  <a:txBody>
                    <a:bodyPr/>
                    <a:lstStyle/>
                    <a:p>
                      <a:r>
                        <a:rPr lang="el-GR" sz="1700" dirty="0">
                          <a:effectLst>
                            <a:outerShdw blurRad="38100" dist="38100" dir="2700000" algn="tl">
                              <a:srgbClr val="000000">
                                <a:alpha val="43137"/>
                              </a:srgbClr>
                            </a:outerShdw>
                          </a:effectLst>
                        </a:rPr>
                        <a:t>Ανωμαλίες της όρασης, κακή εκτίμηση χώρου και χρόνου</a:t>
                      </a:r>
                    </a:p>
                  </a:txBody>
                  <a:tcPr marL="82378" marR="82378" marT="41189" marB="41189"/>
                </a:tc>
                <a:extLst>
                  <a:ext uri="{0D108BD9-81ED-4DB2-BD59-A6C34878D82A}">
                    <a16:rowId xmlns:a16="http://schemas.microsoft.com/office/drawing/2014/main" val="2772593364"/>
                  </a:ext>
                </a:extLst>
              </a:tr>
            </a:tbl>
          </a:graphicData>
        </a:graphic>
      </p:graphicFrame>
      <p:pic>
        <p:nvPicPr>
          <p:cNvPr id="4098" name="Picture 2" descr="Carbon monoxide molecular structure isolated on white Stock Photo by  ©olla.davies 51409521">
            <a:extLst>
              <a:ext uri="{FF2B5EF4-FFF2-40B4-BE49-F238E27FC236}">
                <a16:creationId xmlns:a16="http://schemas.microsoft.com/office/drawing/2014/main" id="{5FC3AE63-B762-40BD-81A6-4894AB759FC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151" t="22086" r="19541" b="14939"/>
          <a:stretch/>
        </p:blipFill>
        <p:spPr bwMode="auto">
          <a:xfrm>
            <a:off x="9750584" y="-1"/>
            <a:ext cx="2271608" cy="193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834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021322" y="187673"/>
            <a:ext cx="10149356" cy="1135737"/>
          </a:xfrm>
        </p:spPr>
        <p:txBody>
          <a:bodyPr>
            <a:normAutofit/>
          </a:bodyPr>
          <a:lstStyle/>
          <a:p>
            <a:pPr algn="ctr"/>
            <a:r>
              <a:rPr lang="el-GR" sz="3600" b="1" dirty="0">
                <a:effectLst>
                  <a:outerShdw blurRad="38100" dist="38100" dir="2700000" algn="tl">
                    <a:srgbClr val="000000">
                      <a:alpha val="43137"/>
                    </a:srgbClr>
                  </a:outerShdw>
                </a:effectLst>
              </a:rPr>
              <a:t>Βασικά Σημεία</a:t>
            </a:r>
            <a:endParaRPr lang="en-US" sz="3600" b="1" baseline="-25000"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4" name="Content Placeholder 3">
            <a:extLst>
              <a:ext uri="{FF2B5EF4-FFF2-40B4-BE49-F238E27FC236}">
                <a16:creationId xmlns:a16="http://schemas.microsoft.com/office/drawing/2014/main" id="{220A1CF1-F393-48A6-B10B-C00D09459A71}"/>
              </a:ext>
            </a:extLst>
          </p:cNvPr>
          <p:cNvSpPr>
            <a:spLocks noGrp="1"/>
          </p:cNvSpPr>
          <p:nvPr>
            <p:ph idx="1"/>
          </p:nvPr>
        </p:nvSpPr>
        <p:spPr>
          <a:xfrm>
            <a:off x="496083" y="1928749"/>
            <a:ext cx="6074268" cy="3388896"/>
          </a:xfrm>
        </p:spPr>
        <p:txBody>
          <a:bodyPr>
            <a:normAutofit/>
          </a:bodyPr>
          <a:lstStyle/>
          <a:p>
            <a:r>
              <a:rPr lang="el-GR" sz="1800" dirty="0">
                <a:effectLst>
                  <a:outerShdw blurRad="38100" dist="38100" dir="2700000" algn="tl">
                    <a:srgbClr val="000000">
                      <a:alpha val="43137"/>
                    </a:srgbClr>
                  </a:outerShdw>
                </a:effectLst>
              </a:rPr>
              <a:t>Αέρας εσωτερικών χώρων: πολυσύνθετος από εκείνον της υπαίθρου</a:t>
            </a:r>
          </a:p>
          <a:p>
            <a:pPr marL="0" indent="0" algn="ctr">
              <a:buNone/>
            </a:pPr>
            <a:r>
              <a:rPr lang="el-GR" sz="1800" b="1" u="sng" dirty="0">
                <a:effectLst>
                  <a:outerShdw blurRad="38100" dist="38100" dir="2700000" algn="tl">
                    <a:srgbClr val="000000">
                      <a:alpha val="43137"/>
                    </a:srgbClr>
                  </a:outerShdw>
                </a:effectLst>
              </a:rPr>
              <a:t>Αλλά</a:t>
            </a:r>
          </a:p>
          <a:p>
            <a:pPr algn="just"/>
            <a:r>
              <a:rPr lang="el-GR" sz="1800" dirty="0">
                <a:effectLst>
                  <a:outerShdw blurRad="38100" dist="38100" dir="2700000" algn="tl">
                    <a:srgbClr val="000000">
                      <a:alpha val="43137"/>
                    </a:srgbClr>
                  </a:outerShdw>
                </a:effectLst>
              </a:rPr>
              <a:t>Εξωτερικός αέρας εισέρχεται σε εσωτερικους χώρους, επιβαρύνοντας την ατμόσφαιρα των κτηρίων</a:t>
            </a:r>
          </a:p>
          <a:p>
            <a:pPr algn="just"/>
            <a:endParaRPr lang="el-GR" sz="1800" dirty="0">
              <a:effectLst>
                <a:outerShdw blurRad="38100" dist="38100" dir="2700000" algn="tl">
                  <a:srgbClr val="000000">
                    <a:alpha val="43137"/>
                  </a:srgbClr>
                </a:outerShdw>
              </a:effectLst>
            </a:endParaRPr>
          </a:p>
          <a:p>
            <a:pPr algn="just"/>
            <a:endParaRPr lang="el-GR" sz="1800" dirty="0">
              <a:effectLst>
                <a:outerShdw blurRad="38100" dist="38100" dir="2700000" algn="tl">
                  <a:srgbClr val="000000">
                    <a:alpha val="43137"/>
                  </a:srgbClr>
                </a:outerShdw>
              </a:effectLst>
            </a:endParaRPr>
          </a:p>
          <a:p>
            <a:pPr marL="0" indent="0" algn="ctr">
              <a:buNone/>
            </a:pPr>
            <a:r>
              <a:rPr lang="el-GR" sz="1800" dirty="0">
                <a:effectLst>
                  <a:outerShdw blurRad="38100" dist="38100" dir="2700000" algn="tl">
                    <a:srgbClr val="000000">
                      <a:alpha val="43137"/>
                    </a:srgbClr>
                  </a:outerShdw>
                </a:effectLst>
              </a:rPr>
              <a:t>Σύνδρομο «άρρωστου» κτηρίου: σε νεόδμητα κτήρια με ανεπαρκή αερισμό, λόγω απελευθέρωσης προϊόντων καύσης, πτητικών χημικών ουσιών, βιολογικά υλικά και ατμοί</a:t>
            </a:r>
          </a:p>
          <a:p>
            <a:pPr algn="just"/>
            <a:endParaRPr lang="el-GR" sz="1800" dirty="0">
              <a:effectLst>
                <a:outerShdw blurRad="38100" dist="38100" dir="2700000" algn="tl">
                  <a:srgbClr val="000000">
                    <a:alpha val="43137"/>
                  </a:srgbClr>
                </a:outerShdw>
              </a:effectLst>
            </a:endParaRPr>
          </a:p>
        </p:txBody>
      </p:sp>
      <p:sp>
        <p:nvSpPr>
          <p:cNvPr id="13" name="Arrow: Pentagon 12">
            <a:extLst>
              <a:ext uri="{FF2B5EF4-FFF2-40B4-BE49-F238E27FC236}">
                <a16:creationId xmlns:a16="http://schemas.microsoft.com/office/drawing/2014/main" id="{12EE40A4-541C-48F5-A3E9-9AD715D15333}"/>
              </a:ext>
            </a:extLst>
          </p:cNvPr>
          <p:cNvSpPr/>
          <p:nvPr/>
        </p:nvSpPr>
        <p:spPr>
          <a:xfrm rot="5400000">
            <a:off x="7069707" y="1712351"/>
            <a:ext cx="1554193" cy="1456921"/>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dirty="0"/>
          </a:p>
        </p:txBody>
      </p:sp>
      <p:sp>
        <p:nvSpPr>
          <p:cNvPr id="14" name="TextBox 13">
            <a:extLst>
              <a:ext uri="{FF2B5EF4-FFF2-40B4-BE49-F238E27FC236}">
                <a16:creationId xmlns:a16="http://schemas.microsoft.com/office/drawing/2014/main" id="{0AB70A93-ED8E-43AD-BD7B-51132BB47191}"/>
              </a:ext>
            </a:extLst>
          </p:cNvPr>
          <p:cNvSpPr txBox="1"/>
          <p:nvPr/>
        </p:nvSpPr>
        <p:spPr>
          <a:xfrm>
            <a:off x="6945504" y="1663714"/>
            <a:ext cx="1739021" cy="1138773"/>
          </a:xfrm>
          <a:prstGeom prst="rect">
            <a:avLst/>
          </a:prstGeom>
          <a:noFill/>
        </p:spPr>
        <p:txBody>
          <a:bodyPr wrap="square" rtlCol="0">
            <a:spAutoFit/>
          </a:bodyPr>
          <a:lstStyle/>
          <a:p>
            <a:pPr algn="ctr"/>
            <a:r>
              <a:rPr lang="el-GR" sz="1700" dirty="0">
                <a:effectLst>
                  <a:outerShdw blurRad="38100" dist="38100" dir="2700000" algn="tl">
                    <a:srgbClr val="000000">
                      <a:alpha val="43137"/>
                    </a:srgbClr>
                  </a:outerShdw>
                </a:effectLst>
              </a:rPr>
              <a:t>Αναγωγικός τύπος – Μη φωτοχημική ρύπανση</a:t>
            </a:r>
          </a:p>
        </p:txBody>
      </p:sp>
      <p:sp>
        <p:nvSpPr>
          <p:cNvPr id="15" name="Rectangle: Rounded Corners 14">
            <a:extLst>
              <a:ext uri="{FF2B5EF4-FFF2-40B4-BE49-F238E27FC236}">
                <a16:creationId xmlns:a16="http://schemas.microsoft.com/office/drawing/2014/main" id="{194F0B41-9E2C-4D12-8A4B-36841DD21729}"/>
              </a:ext>
            </a:extLst>
          </p:cNvPr>
          <p:cNvSpPr/>
          <p:nvPr/>
        </p:nvSpPr>
        <p:spPr>
          <a:xfrm>
            <a:off x="8575264" y="1663713"/>
            <a:ext cx="3059017" cy="831833"/>
          </a:xfrm>
          <a:prstGeom prst="roundRect">
            <a:avLst>
              <a:gd name="adj" fmla="val 0"/>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38" name="TextBox 37">
            <a:extLst>
              <a:ext uri="{FF2B5EF4-FFF2-40B4-BE49-F238E27FC236}">
                <a16:creationId xmlns:a16="http://schemas.microsoft.com/office/drawing/2014/main" id="{D8702379-E354-46D8-A37C-33FD4691BB2C}"/>
              </a:ext>
            </a:extLst>
          </p:cNvPr>
          <p:cNvSpPr txBox="1"/>
          <p:nvPr/>
        </p:nvSpPr>
        <p:spPr>
          <a:xfrm>
            <a:off x="8656328" y="1737545"/>
            <a:ext cx="1991609" cy="646331"/>
          </a:xfrm>
          <a:prstGeom prst="rect">
            <a:avLst/>
          </a:prstGeom>
          <a:noFill/>
        </p:spPr>
        <p:txBody>
          <a:bodyPr wrap="square">
            <a:spAutoFit/>
          </a:bodyPr>
          <a:lstStyle/>
          <a:p>
            <a:pPr marL="285750" lvl="0" indent="-285750">
              <a:buFont typeface="Arial" panose="020B0604020202020204" pitchFamily="34" charset="0"/>
              <a:buChar char="•"/>
            </a:pPr>
            <a:r>
              <a:rPr lang="el-GR" sz="1800" dirty="0">
                <a:solidFill>
                  <a:schemeClr val="tx1"/>
                </a:solidFill>
                <a:effectLst>
                  <a:outerShdw blurRad="38100" dist="38100" dir="2700000" algn="tl">
                    <a:srgbClr val="000000">
                      <a:alpha val="43137"/>
                    </a:srgbClr>
                  </a:outerShdw>
                </a:effectLst>
              </a:rPr>
              <a:t>Παρουσία </a:t>
            </a:r>
            <a:r>
              <a:rPr lang="en-US" sz="1800" dirty="0">
                <a:solidFill>
                  <a:schemeClr val="tx1"/>
                </a:solidFill>
                <a:effectLst>
                  <a:outerShdw blurRad="38100" dist="38100" dir="2700000" algn="tl">
                    <a:srgbClr val="000000">
                      <a:alpha val="43137"/>
                    </a:srgbClr>
                  </a:outerShdw>
                </a:effectLst>
              </a:rPr>
              <a:t>SO</a:t>
            </a:r>
            <a:r>
              <a:rPr lang="en-US" sz="1800" baseline="-25000" dirty="0">
                <a:solidFill>
                  <a:schemeClr val="tx1"/>
                </a:solidFill>
                <a:effectLst>
                  <a:outerShdw blurRad="38100" dist="38100" dir="2700000" algn="tl">
                    <a:srgbClr val="000000">
                      <a:alpha val="43137"/>
                    </a:srgbClr>
                  </a:outerShdw>
                </a:effectLst>
              </a:rPr>
              <a:t>2</a:t>
            </a:r>
            <a:endParaRPr lang="el-GR" sz="1800" baseline="-25000" dirty="0">
              <a:solidFill>
                <a:schemeClr val="tx1"/>
              </a:solidFill>
              <a:effectLst>
                <a:outerShdw blurRad="38100" dist="38100" dir="2700000" algn="tl">
                  <a:srgbClr val="000000">
                    <a:alpha val="43137"/>
                  </a:srgbClr>
                </a:outerShdw>
              </a:effectLst>
            </a:endParaRPr>
          </a:p>
          <a:p>
            <a:pPr marL="285750" lvl="0" indent="-285750">
              <a:buFont typeface="Arial" panose="020B0604020202020204" pitchFamily="34" charset="0"/>
              <a:buChar char="•"/>
            </a:pPr>
            <a:r>
              <a:rPr lang="el-GR" sz="1800" dirty="0">
                <a:solidFill>
                  <a:schemeClr val="tx1"/>
                </a:solidFill>
                <a:effectLst>
                  <a:outerShdw blurRad="38100" dist="38100" dir="2700000" algn="tl">
                    <a:srgbClr val="000000">
                      <a:alpha val="43137"/>
                    </a:srgbClr>
                  </a:outerShdw>
                </a:effectLst>
              </a:rPr>
              <a:t>Καπνός</a:t>
            </a:r>
          </a:p>
        </p:txBody>
      </p:sp>
      <p:sp>
        <p:nvSpPr>
          <p:cNvPr id="19" name="Arrow: Chevron 18">
            <a:extLst>
              <a:ext uri="{FF2B5EF4-FFF2-40B4-BE49-F238E27FC236}">
                <a16:creationId xmlns:a16="http://schemas.microsoft.com/office/drawing/2014/main" id="{CAB8920F-AEED-43C9-A8A1-3DF6A4480DA9}"/>
              </a:ext>
            </a:extLst>
          </p:cNvPr>
          <p:cNvSpPr/>
          <p:nvPr/>
        </p:nvSpPr>
        <p:spPr>
          <a:xfrm rot="5400000">
            <a:off x="6819106" y="3234915"/>
            <a:ext cx="2055393" cy="1456921"/>
          </a:xfrm>
          <a:prstGeom prst="chevr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a:solidFill>
                <a:schemeClr val="tx1"/>
              </a:solidFill>
            </a:endParaRPr>
          </a:p>
        </p:txBody>
      </p:sp>
      <p:sp>
        <p:nvSpPr>
          <p:cNvPr id="20" name="TextBox 19">
            <a:extLst>
              <a:ext uri="{FF2B5EF4-FFF2-40B4-BE49-F238E27FC236}">
                <a16:creationId xmlns:a16="http://schemas.microsoft.com/office/drawing/2014/main" id="{D676B69E-AA13-4D8E-BF30-75E0E9EC0BB7}"/>
              </a:ext>
            </a:extLst>
          </p:cNvPr>
          <p:cNvSpPr txBox="1"/>
          <p:nvPr/>
        </p:nvSpPr>
        <p:spPr>
          <a:xfrm>
            <a:off x="7143920" y="3555672"/>
            <a:ext cx="1456922" cy="1138773"/>
          </a:xfrm>
          <a:prstGeom prst="rect">
            <a:avLst/>
          </a:prstGeom>
          <a:noFill/>
        </p:spPr>
        <p:txBody>
          <a:bodyPr wrap="square" rtlCol="0">
            <a:spAutoFit/>
          </a:bodyPr>
          <a:lstStyle/>
          <a:p>
            <a:pPr algn="ctr"/>
            <a:r>
              <a:rPr lang="el-GR" sz="1700" dirty="0">
                <a:effectLst>
                  <a:outerShdw blurRad="38100" dist="38100" dir="2700000" algn="tl">
                    <a:srgbClr val="000000">
                      <a:alpha val="43137"/>
                    </a:srgbClr>
                  </a:outerShdw>
                </a:effectLst>
              </a:rPr>
              <a:t>Οξειδωτικός τύπος- Φωτοχημική ρύπανση</a:t>
            </a:r>
          </a:p>
        </p:txBody>
      </p:sp>
      <p:sp>
        <p:nvSpPr>
          <p:cNvPr id="39" name="Rectangle: Rounded Corners 38">
            <a:extLst>
              <a:ext uri="{FF2B5EF4-FFF2-40B4-BE49-F238E27FC236}">
                <a16:creationId xmlns:a16="http://schemas.microsoft.com/office/drawing/2014/main" id="{6E7B9F9E-5084-4140-AE3B-D1163834D86B}"/>
              </a:ext>
            </a:extLst>
          </p:cNvPr>
          <p:cNvSpPr/>
          <p:nvPr/>
        </p:nvSpPr>
        <p:spPr>
          <a:xfrm>
            <a:off x="8579065" y="2945406"/>
            <a:ext cx="3064944" cy="1316088"/>
          </a:xfrm>
          <a:prstGeom prst="roundRect">
            <a:avLst>
              <a:gd name="adj" fmla="val 0"/>
            </a:avLst>
          </a:prstGeom>
        </p:spPr>
        <p:style>
          <a:lnRef idx="2">
            <a:schemeClr val="accent3"/>
          </a:lnRef>
          <a:fillRef idx="1">
            <a:schemeClr val="lt1"/>
          </a:fillRef>
          <a:effectRef idx="0">
            <a:schemeClr val="accent3"/>
          </a:effectRef>
          <a:fontRef idx="minor">
            <a:schemeClr val="dk1"/>
          </a:fontRef>
        </p:style>
        <p:txBody>
          <a:bodyPr rtlCol="0" anchor="ctr"/>
          <a:lstStyle/>
          <a:p>
            <a:pPr marL="285750" lvl="0" indent="-285750">
              <a:buFont typeface="Arial" panose="020B0604020202020204" pitchFamily="34" charset="0"/>
              <a:buChar char="•"/>
            </a:pPr>
            <a:r>
              <a:rPr lang="el-GR" sz="1800" dirty="0">
                <a:solidFill>
                  <a:schemeClr val="tx1"/>
                </a:solidFill>
                <a:effectLst>
                  <a:outerShdw blurRad="38100" dist="38100" dir="2700000" algn="tl">
                    <a:srgbClr val="000000">
                      <a:alpha val="43137"/>
                    </a:srgbClr>
                  </a:outerShdw>
                </a:effectLst>
              </a:rPr>
              <a:t>Όζον</a:t>
            </a:r>
          </a:p>
          <a:p>
            <a:pPr marL="285750" lvl="0" indent="-285750">
              <a:buFont typeface="Arial" panose="020B0604020202020204" pitchFamily="34" charset="0"/>
              <a:buChar char="•"/>
            </a:pPr>
            <a:r>
              <a:rPr lang="el-GR" sz="1800" dirty="0">
                <a:solidFill>
                  <a:schemeClr val="tx1"/>
                </a:solidFill>
                <a:effectLst>
                  <a:outerShdw blurRad="38100" dist="38100" dir="2700000" algn="tl">
                    <a:srgbClr val="000000">
                      <a:alpha val="43137"/>
                    </a:srgbClr>
                  </a:outerShdw>
                </a:effectLst>
              </a:rPr>
              <a:t>Οξείδια του Αζώτου</a:t>
            </a:r>
          </a:p>
          <a:p>
            <a:pPr marL="285750" lvl="0" indent="-285750">
              <a:buFont typeface="Arial" panose="020B0604020202020204" pitchFamily="34" charset="0"/>
              <a:buChar char="•"/>
            </a:pPr>
            <a:r>
              <a:rPr lang="el-GR" sz="1800" dirty="0">
                <a:solidFill>
                  <a:schemeClr val="tx1"/>
                </a:solidFill>
                <a:effectLst>
                  <a:outerShdw blurRad="38100" dist="38100" dir="2700000" algn="tl">
                    <a:srgbClr val="000000">
                      <a:alpha val="43137"/>
                    </a:srgbClr>
                  </a:outerShdw>
                </a:effectLst>
              </a:rPr>
              <a:t>Αλδεΰδες</a:t>
            </a:r>
          </a:p>
          <a:p>
            <a:pPr marL="285750" lvl="0" indent="-285750">
              <a:buFont typeface="Arial" panose="020B0604020202020204" pitchFamily="34" charset="0"/>
              <a:buChar char="•"/>
            </a:pPr>
            <a:r>
              <a:rPr lang="el-GR" sz="1800" dirty="0">
                <a:solidFill>
                  <a:schemeClr val="tx1"/>
                </a:solidFill>
                <a:effectLst>
                  <a:outerShdw blurRad="38100" dist="38100" dir="2700000" algn="tl">
                    <a:srgbClr val="000000">
                      <a:alpha val="43137"/>
                    </a:srgbClr>
                  </a:outerShdw>
                </a:effectLst>
              </a:rPr>
              <a:t>Μονοξείδιο του Άνθρακα</a:t>
            </a:r>
          </a:p>
        </p:txBody>
      </p:sp>
      <p:cxnSp>
        <p:nvCxnSpPr>
          <p:cNvPr id="23" name="Straight Arrow Connector 22">
            <a:extLst>
              <a:ext uri="{FF2B5EF4-FFF2-40B4-BE49-F238E27FC236}">
                <a16:creationId xmlns:a16="http://schemas.microsoft.com/office/drawing/2014/main" id="{93684351-770A-44FE-835E-5BC40E150D43}"/>
              </a:ext>
            </a:extLst>
          </p:cNvPr>
          <p:cNvCxnSpPr/>
          <p:nvPr/>
        </p:nvCxnSpPr>
        <p:spPr>
          <a:xfrm>
            <a:off x="3438029" y="3603450"/>
            <a:ext cx="0" cy="649646"/>
          </a:xfrm>
          <a:prstGeom prst="straightConnector1">
            <a:avLst/>
          </a:prstGeom>
          <a:ln w="57150">
            <a:solidFill>
              <a:srgbClr val="00B0F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40264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40">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Shape 42">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44">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46">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48">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50">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Rectangle 52">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74" name="Freeform: Shape 5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5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Text Placeholder 2">
            <a:extLst>
              <a:ext uri="{FF2B5EF4-FFF2-40B4-BE49-F238E27FC236}">
                <a16:creationId xmlns:a16="http://schemas.microsoft.com/office/drawing/2014/main" id="{DD479276-AF96-4358-B425-E4A4E00AF2E7}"/>
              </a:ext>
            </a:extLst>
          </p:cNvPr>
          <p:cNvSpPr>
            <a:spLocks noGrp="1"/>
          </p:cNvSpPr>
          <p:nvPr>
            <p:ph type="body" idx="1"/>
          </p:nvPr>
        </p:nvSpPr>
        <p:spPr>
          <a:xfrm>
            <a:off x="3006491" y="5544649"/>
            <a:ext cx="5931470" cy="609537"/>
          </a:xfrm>
          <a:noFill/>
        </p:spPr>
        <p:txBody>
          <a:bodyPr vert="horz" lIns="91440" tIns="45720" rIns="91440" bIns="45720" rtlCol="0">
            <a:noAutofit/>
          </a:bodyPr>
          <a:lstStyle/>
          <a:p>
            <a:pPr algn="ctr"/>
            <a:r>
              <a:rPr lang="el-GR" b="1" kern="1200" dirty="0">
                <a:solidFill>
                  <a:srgbClr val="080808"/>
                </a:solidFill>
                <a:effectLst>
                  <a:outerShdw blurRad="38100" dist="38100" dir="2700000" algn="tl">
                    <a:srgbClr val="000000">
                      <a:alpha val="43137"/>
                    </a:srgbClr>
                  </a:outerShdw>
                </a:effectLst>
                <a:latin typeface="+mn-lt"/>
                <a:ea typeface="+mn-ea"/>
                <a:cs typeface="+mn-cs"/>
              </a:rPr>
              <a:t>Σας ευχαριστώ πολύ για την προσοχή σας!!!</a:t>
            </a:r>
            <a:endParaRPr lang="en-US" b="1" kern="1200" dirty="0">
              <a:solidFill>
                <a:srgbClr val="080808"/>
              </a:solidFill>
              <a:effectLst>
                <a:outerShdw blurRad="38100" dist="38100" dir="2700000" algn="tl">
                  <a:srgbClr val="000000">
                    <a:alpha val="43137"/>
                  </a:srgbClr>
                </a:outerShdw>
              </a:effectLst>
              <a:latin typeface="+mn-lt"/>
              <a:ea typeface="+mn-ea"/>
              <a:cs typeface="+mn-cs"/>
            </a:endParaRPr>
          </a:p>
        </p:txBody>
      </p:sp>
      <p:sp>
        <p:nvSpPr>
          <p:cNvPr id="2" name="Title 1"/>
          <p:cNvSpPr>
            <a:spLocks noGrp="1"/>
          </p:cNvSpPr>
          <p:nvPr>
            <p:ph type="title"/>
          </p:nvPr>
        </p:nvSpPr>
        <p:spPr>
          <a:xfrm>
            <a:off x="3283014" y="3018038"/>
            <a:ext cx="5619135" cy="811967"/>
          </a:xfrm>
          <a:noFill/>
        </p:spPr>
        <p:txBody>
          <a:bodyPr vert="horz" lIns="91440" tIns="45720" rIns="91440" bIns="45720" rtlCol="0" anchor="ctr">
            <a:normAutofit/>
          </a:bodyPr>
          <a:lstStyle/>
          <a:p>
            <a:pPr algn="ctr"/>
            <a:r>
              <a:rPr lang="en-US" sz="4000" b="1" kern="1200" dirty="0" err="1">
                <a:solidFill>
                  <a:srgbClr val="080808"/>
                </a:solidFill>
                <a:effectLst>
                  <a:outerShdw blurRad="38100" dist="38100" dir="2700000" algn="tl">
                    <a:srgbClr val="000000">
                      <a:alpha val="43137"/>
                    </a:srgbClr>
                  </a:outerShdw>
                </a:effectLst>
                <a:latin typeface="+mn-lt"/>
                <a:ea typeface="+mj-ea"/>
                <a:cs typeface="+mj-cs"/>
              </a:rPr>
              <a:t>Ερωτήσεις</a:t>
            </a:r>
            <a:r>
              <a:rPr lang="en-US" sz="4000" b="1" kern="1200" dirty="0">
                <a:solidFill>
                  <a:srgbClr val="080808"/>
                </a:solidFill>
                <a:effectLst>
                  <a:outerShdw blurRad="38100" dist="38100" dir="2700000" algn="tl">
                    <a:srgbClr val="000000">
                      <a:alpha val="43137"/>
                    </a:srgbClr>
                  </a:outerShdw>
                </a:effectLst>
                <a:latin typeface="+mn-lt"/>
                <a:ea typeface="+mj-ea"/>
                <a:cs typeface="+mj-cs"/>
              </a:rPr>
              <a:t> - Απ</a:t>
            </a:r>
            <a:r>
              <a:rPr lang="en-US" sz="4000" b="1" kern="1200" dirty="0" err="1">
                <a:solidFill>
                  <a:srgbClr val="080808"/>
                </a:solidFill>
                <a:effectLst>
                  <a:outerShdw blurRad="38100" dist="38100" dir="2700000" algn="tl">
                    <a:srgbClr val="000000">
                      <a:alpha val="43137"/>
                    </a:srgbClr>
                  </a:outerShdw>
                </a:effectLst>
                <a:latin typeface="+mn-lt"/>
                <a:ea typeface="+mj-ea"/>
                <a:cs typeface="+mj-cs"/>
              </a:rPr>
              <a:t>ορίες</a:t>
            </a:r>
            <a:endParaRPr lang="en-US" sz="4000" b="1" kern="1200" baseline="-25000" dirty="0">
              <a:solidFill>
                <a:srgbClr val="080808"/>
              </a:solidFill>
              <a:effectLst>
                <a:outerShdw blurRad="38100" dist="38100" dir="2700000" algn="tl">
                  <a:srgbClr val="000000">
                    <a:alpha val="43137"/>
                  </a:srgbClr>
                </a:outerShdw>
              </a:effectLst>
              <a:latin typeface="+mn-lt"/>
              <a:ea typeface="+mj-ea"/>
              <a:cs typeface="+mj-cs"/>
            </a:endParaRPr>
          </a:p>
        </p:txBody>
      </p:sp>
      <p:sp>
        <p:nvSpPr>
          <p:cNvPr id="76" name="Freeform: Shape 5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Rectangle 6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pic>
        <p:nvPicPr>
          <p:cNvPr id="1028" name="Picture 4" descr="Κρίση κορωνοϊού: 5 απορίες που χρειάζονται απάντηση">
            <a:extLst>
              <a:ext uri="{FF2B5EF4-FFF2-40B4-BE49-F238E27FC236}">
                <a16:creationId xmlns:a16="http://schemas.microsoft.com/office/drawing/2014/main" id="{F52D718D-ADE4-40E4-BED1-DD44B85E477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187" t="2363" r="13396"/>
          <a:stretch/>
        </p:blipFill>
        <p:spPr bwMode="auto">
          <a:xfrm>
            <a:off x="9521239" y="92911"/>
            <a:ext cx="2543370" cy="2704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9 Ερωτήσεις που δεν θα κάνετε ποτέ σε μια συνέντευξη! | MyInterview.GR">
            <a:extLst>
              <a:ext uri="{FF2B5EF4-FFF2-40B4-BE49-F238E27FC236}">
                <a16:creationId xmlns:a16="http://schemas.microsoft.com/office/drawing/2014/main" id="{73128E59-A234-41EB-A597-B8EFF9E17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82394">
            <a:off x="504044" y="1327469"/>
            <a:ext cx="2970483" cy="1534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22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1399175" y="399785"/>
            <a:ext cx="4305997" cy="1135737"/>
          </a:xfrm>
        </p:spPr>
        <p:txBody>
          <a:bodyPr>
            <a:normAutofit/>
          </a:bodyPr>
          <a:lstStyle/>
          <a:p>
            <a:r>
              <a:rPr lang="el-GR" sz="3600" b="1" cap="none" dirty="0">
                <a:effectLst>
                  <a:outerShdw blurRad="38100" dist="38100" dir="2700000" algn="tl">
                    <a:srgbClr val="000000">
                      <a:alpha val="43137"/>
                    </a:srgbClr>
                  </a:outerShdw>
                </a:effectLst>
              </a:rPr>
              <a:t>Από πού προέρχεται?</a:t>
            </a:r>
            <a:endParaRPr lang="en-US" sz="3600" b="1" cap="none" dirty="0">
              <a:effectLst>
                <a:outerShdw blurRad="38100" dist="38100" dir="2700000" algn="tl">
                  <a:srgbClr val="000000">
                    <a:alpha val="43137"/>
                  </a:srgbClr>
                </a:outerShdw>
              </a:effectLst>
            </a:endParaRPr>
          </a:p>
        </p:txBody>
      </p:sp>
      <p:pic>
        <p:nvPicPr>
          <p:cNvPr id="3" name="Picture 2" descr="Graphical user interface, chart, application&#10;&#10;Description automatically generated"/>
          <p:cNvPicPr>
            <a:picLocks noChangeAspect="1"/>
          </p:cNvPicPr>
          <p:nvPr/>
        </p:nvPicPr>
        <p:blipFill rotWithShape="1">
          <a:blip r:embed="rId2"/>
          <a:srcRect l="20089" t="38011" r="52315" b="16860"/>
          <a:stretch/>
        </p:blipFill>
        <p:spPr>
          <a:xfrm>
            <a:off x="1399175" y="1782981"/>
            <a:ext cx="4741797" cy="4361892"/>
          </a:xfrm>
          <a:prstGeom prst="rect">
            <a:avLst/>
          </a:prstGeom>
        </p:spPr>
      </p:pic>
      <p:sp>
        <p:nvSpPr>
          <p:cNvPr id="6" name="Content Placeholder 5"/>
          <p:cNvSpPr>
            <a:spLocks noGrp="1"/>
          </p:cNvSpPr>
          <p:nvPr>
            <p:ph idx="1"/>
          </p:nvPr>
        </p:nvSpPr>
        <p:spPr>
          <a:xfrm>
            <a:off x="7544052" y="1782981"/>
            <a:ext cx="4004479" cy="4393982"/>
          </a:xfrm>
        </p:spPr>
        <p:txBody>
          <a:bodyPr>
            <a:normAutofit/>
          </a:bodyPr>
          <a:lstStyle/>
          <a:p>
            <a:pPr>
              <a:buFont typeface="Wingdings" panose="05000000000000000000" pitchFamily="2" charset="2"/>
              <a:buChar char="v"/>
            </a:pPr>
            <a:r>
              <a:rPr lang="el-GR" sz="1700">
                <a:effectLst>
                  <a:outerShdw blurRad="38100" dist="38100" dir="2700000" algn="tl">
                    <a:srgbClr val="000000">
                      <a:alpha val="43137"/>
                    </a:srgbClr>
                  </a:outerShdw>
                </a:effectLst>
              </a:rPr>
              <a:t> Φυσικές πηγές:</a:t>
            </a:r>
          </a:p>
          <a:p>
            <a:pPr>
              <a:buFont typeface="Wingdings" panose="05000000000000000000" pitchFamily="2" charset="2"/>
              <a:buChar char="ü"/>
            </a:pPr>
            <a:r>
              <a:rPr lang="el-GR" sz="1700">
                <a:effectLst>
                  <a:outerShdw blurRad="38100" dist="38100" dir="2700000" algn="tl">
                    <a:srgbClr val="000000">
                      <a:alpha val="43137"/>
                    </a:srgbClr>
                  </a:outerShdw>
                </a:effectLst>
              </a:rPr>
              <a:t>πυρκαγιές δασών (εκπομπές αιωρούμενων σωματιδίων και αερίων),</a:t>
            </a:r>
          </a:p>
          <a:p>
            <a:pPr>
              <a:buFont typeface="Wingdings" panose="05000000000000000000" pitchFamily="2" charset="2"/>
              <a:buChar char="ü"/>
            </a:pPr>
            <a:r>
              <a:rPr lang="el-GR" sz="1700">
                <a:effectLst>
                  <a:outerShdw blurRad="38100" dist="38100" dir="2700000" algn="tl">
                    <a:srgbClr val="000000">
                      <a:alpha val="43137"/>
                    </a:srgbClr>
                  </a:outerShdw>
                </a:effectLst>
              </a:rPr>
              <a:t>ηφαιστειακές εκρήξεις (θειϊκά αερολύματα, τέφρα)</a:t>
            </a:r>
          </a:p>
          <a:p>
            <a:pPr>
              <a:buFont typeface="Wingdings" panose="05000000000000000000" pitchFamily="2" charset="2"/>
              <a:buChar char="ü"/>
            </a:pPr>
            <a:r>
              <a:rPr lang="el-GR" sz="1700">
                <a:effectLst>
                  <a:outerShdw blurRad="38100" dist="38100" dir="2700000" algn="tl">
                    <a:srgbClr val="000000">
                      <a:alpha val="43137"/>
                    </a:srgbClr>
                  </a:outerShdw>
                </a:effectLst>
              </a:rPr>
              <a:t> διάβρωση εδαφών (μεταφορά σκόνης από ερημικές περιοχές)</a:t>
            </a:r>
          </a:p>
          <a:p>
            <a:pPr marL="0" indent="0">
              <a:buNone/>
            </a:pPr>
            <a:endParaRPr lang="el-GR" sz="1700">
              <a:effectLst>
                <a:outerShdw blurRad="38100" dist="38100" dir="2700000" algn="tl">
                  <a:srgbClr val="000000">
                    <a:alpha val="43137"/>
                  </a:srgbClr>
                </a:outerShdw>
              </a:effectLst>
            </a:endParaRPr>
          </a:p>
          <a:p>
            <a:pPr>
              <a:buFont typeface="Wingdings" panose="05000000000000000000" pitchFamily="2" charset="2"/>
              <a:buChar char="v"/>
            </a:pPr>
            <a:r>
              <a:rPr lang="el-GR" sz="1700">
                <a:effectLst>
                  <a:outerShdw blurRad="38100" dist="38100" dir="2700000" algn="tl">
                    <a:srgbClr val="000000">
                      <a:alpha val="43137"/>
                    </a:srgbClr>
                  </a:outerShdw>
                </a:effectLst>
              </a:rPr>
              <a:t>Ανθρωπογενείς πηγές: </a:t>
            </a:r>
          </a:p>
          <a:p>
            <a:pPr>
              <a:buFont typeface="Wingdings" panose="05000000000000000000" pitchFamily="2" charset="2"/>
              <a:buChar char="ü"/>
            </a:pPr>
            <a:r>
              <a:rPr lang="el-GR" sz="1700" u="sng">
                <a:effectLst>
                  <a:outerShdw blurRad="38100" dist="38100" dir="2700000" algn="tl">
                    <a:srgbClr val="000000">
                      <a:alpha val="43137"/>
                    </a:srgbClr>
                  </a:outerShdw>
                </a:effectLst>
              </a:rPr>
              <a:t>Σταθερές</a:t>
            </a:r>
            <a:r>
              <a:rPr lang="el-GR" sz="1700">
                <a:effectLst>
                  <a:outerShdw blurRad="38100" dist="38100" dir="2700000" algn="tl">
                    <a:srgbClr val="000000">
                      <a:alpha val="43137"/>
                    </a:srgbClr>
                  </a:outerShdw>
                </a:effectLst>
              </a:rPr>
              <a:t>: παραγωγή ενέργειας από στερεά και υγρά καύσιμα, οι βιομηχανίες,</a:t>
            </a:r>
            <a:r>
              <a:rPr lang="en-US" sz="1700">
                <a:effectLst>
                  <a:outerShdw blurRad="38100" dist="38100" dir="2700000" algn="tl">
                    <a:srgbClr val="000000">
                      <a:alpha val="43137"/>
                    </a:srgbClr>
                  </a:outerShdw>
                </a:effectLst>
              </a:rPr>
              <a:t> </a:t>
            </a:r>
            <a:r>
              <a:rPr lang="el-GR" sz="1700">
                <a:effectLst>
                  <a:outerShdw blurRad="38100" dist="38100" dir="2700000" algn="tl">
                    <a:srgbClr val="000000">
                      <a:alpha val="43137"/>
                    </a:srgbClr>
                  </a:outerShdw>
                </a:effectLst>
              </a:rPr>
              <a:t>η θέρμανση των κτιρίων </a:t>
            </a:r>
          </a:p>
          <a:p>
            <a:pPr>
              <a:buFont typeface="Wingdings" panose="05000000000000000000" pitchFamily="2" charset="2"/>
              <a:buChar char="ü"/>
            </a:pPr>
            <a:r>
              <a:rPr lang="el-GR" sz="1700" u="sng">
                <a:effectLst>
                  <a:outerShdw blurRad="38100" dist="38100" dir="2700000" algn="tl">
                    <a:srgbClr val="000000">
                      <a:alpha val="43137"/>
                    </a:srgbClr>
                  </a:outerShdw>
                </a:effectLst>
              </a:rPr>
              <a:t>Κινητές</a:t>
            </a:r>
            <a:r>
              <a:rPr lang="el-GR" sz="1700">
                <a:effectLst>
                  <a:outerShdw blurRad="38100" dist="38100" dir="2700000" algn="tl">
                    <a:srgbClr val="000000">
                      <a:alpha val="43137"/>
                    </a:srgbClr>
                  </a:outerShdw>
                </a:effectLst>
              </a:rPr>
              <a:t>: αυτοκίνητα, πλοία, αεροπλάνα</a:t>
            </a:r>
            <a:endParaRPr lang="en-US" sz="170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808" y="157624"/>
            <a:ext cx="1040908" cy="1040908"/>
          </a:xfrm>
          <a:prstGeom prst="rect">
            <a:avLst/>
          </a:prstGeom>
        </p:spPr>
      </p:pic>
    </p:spTree>
    <p:extLst>
      <p:ext uri="{BB962C8B-B14F-4D97-AF65-F5344CB8AC3E}">
        <p14:creationId xmlns:p14="http://schemas.microsoft.com/office/powerpoint/2010/main" val="1374527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9808" y="1919181"/>
            <a:ext cx="6918959" cy="4663440"/>
          </a:xfrm>
          <a:prstGeom prst="rect">
            <a:avLst/>
          </a:prstGeom>
        </p:spPr>
      </p:pic>
      <p:sp>
        <p:nvSpPr>
          <p:cNvPr id="5" name="Title 1"/>
          <p:cNvSpPr>
            <a:spLocks noGrp="1"/>
          </p:cNvSpPr>
          <p:nvPr>
            <p:ph type="title"/>
          </p:nvPr>
        </p:nvSpPr>
        <p:spPr>
          <a:xfrm>
            <a:off x="1998607" y="678078"/>
            <a:ext cx="3261360" cy="908304"/>
          </a:xfrm>
        </p:spPr>
        <p:txBody>
          <a:bodyPr>
            <a:normAutofit/>
          </a:bodyPr>
          <a:lstStyle/>
          <a:p>
            <a:r>
              <a:rPr lang="el-GR" sz="4400" b="1" cap="none" dirty="0">
                <a:effectLst>
                  <a:outerShdw blurRad="38100" dist="38100" dir="2700000" algn="tl">
                    <a:srgbClr val="000000">
                      <a:alpha val="43137"/>
                    </a:srgbClr>
                  </a:outerShdw>
                </a:effectLst>
              </a:rPr>
              <a:t>Τι προκαλεί?</a:t>
            </a:r>
            <a:endParaRPr lang="en-US" sz="4400" b="1" cap="none" dirty="0">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4"/>
          <a:srcRect t="44912"/>
          <a:stretch/>
        </p:blipFill>
        <p:spPr>
          <a:xfrm>
            <a:off x="7125711" y="3549602"/>
            <a:ext cx="5049376" cy="3303724"/>
          </a:xfrm>
          <a:prstGeom prst="rect">
            <a:avLst/>
          </a:prstGeom>
        </p:spPr>
      </p:pic>
      <p:pic>
        <p:nvPicPr>
          <p:cNvPr id="8" name="Picture 7">
            <a:extLst>
              <a:ext uri="{FF2B5EF4-FFF2-40B4-BE49-F238E27FC236}">
                <a16:creationId xmlns:a16="http://schemas.microsoft.com/office/drawing/2014/main" id="{4B1D0B8A-1F39-41CB-8E20-95ACC16C992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9808" y="157624"/>
            <a:ext cx="1040908" cy="1040908"/>
          </a:xfrm>
          <a:prstGeom prst="rect">
            <a:avLst/>
          </a:prstGeom>
        </p:spPr>
      </p:pic>
      <p:pic>
        <p:nvPicPr>
          <p:cNvPr id="10" name="Content Placeholder 12">
            <a:extLst>
              <a:ext uri="{FF2B5EF4-FFF2-40B4-BE49-F238E27FC236}">
                <a16:creationId xmlns:a16="http://schemas.microsoft.com/office/drawing/2014/main" id="{5BDB2FDF-2508-4B77-8E71-EE4DC660D6DF}"/>
              </a:ext>
            </a:extLst>
          </p:cNvPr>
          <p:cNvPicPr>
            <a:picLocks noChangeAspect="1"/>
          </p:cNvPicPr>
          <p:nvPr/>
        </p:nvPicPr>
        <p:blipFill rotWithShape="1">
          <a:blip r:embed="rId6"/>
          <a:srcRect l="6875" t="16750" r="37343" b="7920"/>
          <a:stretch/>
        </p:blipFill>
        <p:spPr>
          <a:xfrm>
            <a:off x="7232073" y="3579"/>
            <a:ext cx="4724846" cy="3589087"/>
          </a:xfrm>
          <a:prstGeom prst="rect">
            <a:avLst/>
          </a:prstGeom>
        </p:spPr>
      </p:pic>
    </p:spTree>
    <p:extLst>
      <p:ext uri="{BB962C8B-B14F-4D97-AF65-F5344CB8AC3E}">
        <p14:creationId xmlns:p14="http://schemas.microsoft.com/office/powerpoint/2010/main" val="429300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9492" y="157624"/>
            <a:ext cx="9799155" cy="1156744"/>
          </a:xfrm>
        </p:spPr>
        <p:txBody>
          <a:bodyPr vert="horz" lIns="91440" tIns="45720" rIns="91440" bIns="45720" rtlCol="0">
            <a:normAutofit/>
          </a:bodyPr>
          <a:lstStyle/>
          <a:p>
            <a:r>
              <a:rPr lang="el-GR" sz="3400" b="1" dirty="0">
                <a:effectLst>
                  <a:outerShdw blurRad="38100" dist="38100" dir="2700000" algn="tl">
                    <a:srgbClr val="000000">
                      <a:alpha val="43137"/>
                    </a:srgbClr>
                  </a:outerShdw>
                </a:effectLst>
              </a:rPr>
              <a:t>Ατμοσφαιρική Ρύπανση: αναπόσπαστο στοιχείο του τρόπου ζωής του 21</a:t>
            </a:r>
            <a:r>
              <a:rPr lang="el-GR" sz="3400" b="1" baseline="30000" dirty="0">
                <a:effectLst>
                  <a:outerShdw blurRad="38100" dist="38100" dir="2700000" algn="tl">
                    <a:srgbClr val="000000">
                      <a:alpha val="43137"/>
                    </a:srgbClr>
                  </a:outerShdw>
                </a:effectLst>
              </a:rPr>
              <a:t>ου</a:t>
            </a:r>
            <a:r>
              <a:rPr lang="el-GR" sz="3400" b="1" dirty="0">
                <a:effectLst>
                  <a:outerShdw blurRad="38100" dist="38100" dir="2700000" algn="tl">
                    <a:srgbClr val="000000">
                      <a:alpha val="43137"/>
                    </a:srgbClr>
                  </a:outerShdw>
                </a:effectLst>
              </a:rPr>
              <a:t> αιώνα</a:t>
            </a:r>
            <a:endParaRPr lang="en-US" sz="3400" b="1" cap="none" dirty="0">
              <a:effectLst>
                <a:outerShdw blurRad="38100" dist="38100" dir="2700000" algn="tl">
                  <a:srgbClr val="000000">
                    <a:alpha val="43137"/>
                  </a:srgbClr>
                </a:outerShdw>
              </a:effectLst>
            </a:endParaRPr>
          </a:p>
        </p:txBody>
      </p:sp>
      <p:sp>
        <p:nvSpPr>
          <p:cNvPr id="52" name="Content Placeholder 51">
            <a:extLst>
              <a:ext uri="{FF2B5EF4-FFF2-40B4-BE49-F238E27FC236}">
                <a16:creationId xmlns:a16="http://schemas.microsoft.com/office/drawing/2014/main" id="{EAA8551D-5535-41A8-A433-8166102FE89A}"/>
              </a:ext>
            </a:extLst>
          </p:cNvPr>
          <p:cNvSpPr>
            <a:spLocks noGrp="1"/>
          </p:cNvSpPr>
          <p:nvPr>
            <p:ph idx="1"/>
          </p:nvPr>
        </p:nvSpPr>
        <p:spPr>
          <a:xfrm>
            <a:off x="345131" y="1696968"/>
            <a:ext cx="4972593" cy="931021"/>
          </a:xfrm>
        </p:spPr>
        <p:txBody>
          <a:bodyPr anchor="ctr">
            <a:normAutofit/>
          </a:bodyPr>
          <a:lstStyle/>
          <a:p>
            <a:r>
              <a:rPr lang="el-GR" sz="1800" dirty="0">
                <a:effectLst>
                  <a:outerShdw blurRad="38100" dist="38100" dir="2700000" algn="tl">
                    <a:srgbClr val="000000">
                      <a:alpha val="43137"/>
                    </a:srgbClr>
                  </a:outerShdw>
                </a:effectLst>
              </a:rPr>
              <a:t>Χαμηλή ποιότητα ατμοσφαιρικού αέρα</a:t>
            </a:r>
          </a:p>
          <a:p>
            <a:pPr>
              <a:buFont typeface="Wingdings" panose="05000000000000000000" pitchFamily="2" charset="2"/>
              <a:buChar char="ü"/>
            </a:pPr>
            <a:r>
              <a:rPr lang="el-GR" sz="1800" dirty="0">
                <a:effectLst>
                  <a:outerShdw blurRad="38100" dist="38100" dir="2700000" algn="tl">
                    <a:srgbClr val="000000">
                      <a:alpha val="43137"/>
                    </a:srgbClr>
                  </a:outerShdw>
                </a:effectLst>
              </a:rPr>
              <a:t>Πρόβλημα για μεγάλα αστικά κέντρα  </a:t>
            </a:r>
            <a:endParaRPr lang="en-US" sz="1800" dirty="0">
              <a:effectLst>
                <a:outerShdw blurRad="38100" dist="38100" dir="2700000" algn="tl">
                  <a:srgbClr val="000000">
                    <a:alpha val="43137"/>
                  </a:srgbClr>
                </a:outerShdw>
              </a:effectLst>
            </a:endParaRPr>
          </a:p>
        </p:txBody>
      </p:sp>
      <p:pic>
        <p:nvPicPr>
          <p:cNvPr id="12" name="Picture 2" descr="Βιωσιμότητα | sostegr | Σελίδα 7">
            <a:extLst>
              <a:ext uri="{FF2B5EF4-FFF2-40B4-BE49-F238E27FC236}">
                <a16:creationId xmlns:a16="http://schemas.microsoft.com/office/drawing/2014/main" id="{F8B8988E-0C76-4831-8A78-0E34577E49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89" t="2912" r="2643" b="1512"/>
          <a:stretch/>
        </p:blipFill>
        <p:spPr bwMode="auto">
          <a:xfrm>
            <a:off x="1021414" y="2943832"/>
            <a:ext cx="4686928" cy="3598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18" name="Content Placeholder 51">
            <a:extLst>
              <a:ext uri="{FF2B5EF4-FFF2-40B4-BE49-F238E27FC236}">
                <a16:creationId xmlns:a16="http://schemas.microsoft.com/office/drawing/2014/main" id="{F380DC88-193C-4136-838E-F9744D76F08E}"/>
              </a:ext>
            </a:extLst>
          </p:cNvPr>
          <p:cNvSpPr txBox="1">
            <a:spLocks/>
          </p:cNvSpPr>
          <p:nvPr/>
        </p:nvSpPr>
        <p:spPr>
          <a:xfrm>
            <a:off x="6579133" y="1696967"/>
            <a:ext cx="5178960" cy="46150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l-GR" sz="1800" dirty="0">
                <a:effectLst>
                  <a:outerShdw blurRad="38100" dist="38100" dir="2700000" algn="tl">
                    <a:srgbClr val="000000">
                      <a:alpha val="43137"/>
                    </a:srgbClr>
                  </a:outerShdw>
                </a:effectLst>
              </a:rPr>
              <a:t>Εκβιομηχανισμένες χώρες: &gt; 80 % του χρόνου των εργαζομένων σε εσωτερικούς χώρους (εργασία, σχολείο, σπίτι, αυτοκίνητο)</a:t>
            </a:r>
          </a:p>
          <a:p>
            <a:pPr algn="just"/>
            <a:endParaRPr lang="el-GR" sz="1800" dirty="0">
              <a:effectLst>
                <a:outerShdw blurRad="38100" dist="38100" dir="2700000" algn="tl">
                  <a:srgbClr val="000000">
                    <a:alpha val="43137"/>
                  </a:srgbClr>
                </a:outerShdw>
              </a:effectLst>
            </a:endParaRPr>
          </a:p>
          <a:p>
            <a:pPr algn="just"/>
            <a:r>
              <a:rPr lang="el-GR" sz="1800" dirty="0">
                <a:effectLst>
                  <a:outerShdw blurRad="38100" dist="38100" dir="2700000" algn="tl">
                    <a:srgbClr val="000000">
                      <a:alpha val="43137"/>
                    </a:srgbClr>
                  </a:outerShdw>
                </a:effectLst>
              </a:rPr>
              <a:t>Ενήλικοι: δυσανάλογα περισσότερο χρόνο σε κλειστούς χώρους </a:t>
            </a:r>
            <a:r>
              <a:rPr lang="en-US" sz="1800" i="1" dirty="0">
                <a:effectLst>
                  <a:outerShdw blurRad="38100" dist="38100" dir="2700000" algn="tl">
                    <a:srgbClr val="000000">
                      <a:alpha val="43137"/>
                    </a:srgbClr>
                  </a:outerShdw>
                </a:effectLst>
              </a:rPr>
              <a:t>vs</a:t>
            </a:r>
            <a:r>
              <a:rPr lang="el-GR" sz="1800" dirty="0">
                <a:effectLst>
                  <a:outerShdw blurRad="38100" dist="38100" dir="2700000" algn="tl">
                    <a:srgbClr val="000000">
                      <a:alpha val="43137"/>
                    </a:srgbClr>
                  </a:outerShdw>
                </a:effectLst>
              </a:rPr>
              <a:t> χρόνο για δραστηριότητες στην ύπαιθρο</a:t>
            </a:r>
          </a:p>
          <a:p>
            <a:pPr algn="just"/>
            <a:endParaRPr lang="el-GR" sz="1800" dirty="0">
              <a:effectLst>
                <a:outerShdw blurRad="38100" dist="38100" dir="2700000" algn="tl">
                  <a:srgbClr val="000000">
                    <a:alpha val="43137"/>
                  </a:srgbClr>
                </a:outerShdw>
              </a:effectLst>
            </a:endParaRPr>
          </a:p>
          <a:p>
            <a:pPr algn="just"/>
            <a:r>
              <a:rPr lang="el-GR" sz="1800" dirty="0">
                <a:effectLst>
                  <a:outerShdw blurRad="38100" dist="38100" dir="2700000" algn="tl">
                    <a:srgbClr val="000000">
                      <a:alpha val="43137"/>
                    </a:srgbClr>
                  </a:outerShdw>
                </a:effectLst>
              </a:rPr>
              <a:t>Αέρας μιας κατοικίας με τυπική μόνωση: 30-80% μεγαλύτερη συγκέντρωση ρύπων στους εσωτερικούς χώρους σε σχέση με τις συγκεντρώσεις ρύπων στην ύπαιθρο</a:t>
            </a:r>
          </a:p>
        </p:txBody>
      </p:sp>
    </p:spTree>
    <p:extLst>
      <p:ext uri="{BB962C8B-B14F-4D97-AF65-F5344CB8AC3E}">
        <p14:creationId xmlns:p14="http://schemas.microsoft.com/office/powerpoint/2010/main" val="31500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99175" y="399785"/>
            <a:ext cx="10149356" cy="1135737"/>
          </a:xfrm>
        </p:spPr>
        <p:txBody>
          <a:bodyPr>
            <a:normAutofit/>
          </a:bodyPr>
          <a:lstStyle/>
          <a:p>
            <a:pPr algn="just"/>
            <a:r>
              <a:rPr lang="el-GR" sz="3600" b="1" dirty="0">
                <a:effectLst>
                  <a:outerShdw blurRad="38100" dist="38100" dir="2700000" algn="tl">
                    <a:srgbClr val="000000">
                      <a:alpha val="43137"/>
                    </a:srgbClr>
                  </a:outerShdw>
                </a:effectLst>
              </a:rPr>
              <a:t>Πτητικές οργανικές ενώσεις – </a:t>
            </a:r>
            <a:r>
              <a:rPr lang="en-US" sz="3600" b="1" dirty="0">
                <a:effectLst>
                  <a:outerShdw blurRad="38100" dist="38100" dir="2700000" algn="tl">
                    <a:srgbClr val="000000">
                      <a:alpha val="43137"/>
                    </a:srgbClr>
                  </a:outerShdw>
                </a:effectLst>
              </a:rPr>
              <a:t>Volatile Organic Compounds (VOCs)</a:t>
            </a:r>
          </a:p>
        </p:txBody>
      </p:sp>
      <p:sp>
        <p:nvSpPr>
          <p:cNvPr id="6" name="Content Placeholder 5"/>
          <p:cNvSpPr>
            <a:spLocks noGrp="1"/>
          </p:cNvSpPr>
          <p:nvPr>
            <p:ph idx="1"/>
          </p:nvPr>
        </p:nvSpPr>
        <p:spPr>
          <a:xfrm>
            <a:off x="7940710" y="1687681"/>
            <a:ext cx="4004479" cy="4393982"/>
          </a:xfrm>
        </p:spPr>
        <p:txBody>
          <a:bodyPr>
            <a:normAutofit/>
          </a:bodyPr>
          <a:lstStyle/>
          <a:p>
            <a:pPr algn="just"/>
            <a:r>
              <a:rPr lang="el-GR" sz="1800" dirty="0">
                <a:effectLst>
                  <a:outerShdw blurRad="38100" dist="38100" dir="2700000" algn="tl">
                    <a:srgbClr val="000000">
                      <a:alpha val="43137"/>
                    </a:srgbClr>
                  </a:outerShdw>
                </a:effectLst>
              </a:rPr>
              <a:t> Πολλές από τις ενώσεις που απαντώνται στην ατμόσφαιρα των πόλεων ως ρύποι, έχουν </a:t>
            </a:r>
            <a:r>
              <a:rPr lang="el-GR" sz="1800" u="sng" dirty="0">
                <a:effectLst>
                  <a:outerShdw blurRad="38100" dist="38100" dir="2700000" algn="tl">
                    <a:srgbClr val="000000">
                      <a:alpha val="43137"/>
                    </a:srgbClr>
                  </a:outerShdw>
                </a:effectLst>
              </a:rPr>
              <a:t>καρκινογόνο δράση</a:t>
            </a:r>
            <a:r>
              <a:rPr lang="el-GR" sz="1800" dirty="0">
                <a:effectLst>
                  <a:outerShdw blurRad="38100" dist="38100" dir="2700000" algn="tl">
                    <a:srgbClr val="000000">
                      <a:alpha val="43137"/>
                    </a:srgbClr>
                  </a:outerShdw>
                </a:effectLst>
              </a:rPr>
              <a:t>:</a:t>
            </a: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 Εξασθενές χρώμιο- </a:t>
            </a:r>
            <a:r>
              <a:rPr lang="en-US" sz="1800" dirty="0">
                <a:effectLst>
                  <a:outerShdw blurRad="38100" dist="38100" dir="2700000" algn="tl">
                    <a:srgbClr val="000000">
                      <a:alpha val="43137"/>
                    </a:srgbClr>
                  </a:outerShdw>
                </a:effectLst>
              </a:rPr>
              <a:t>Cr(VI)</a:t>
            </a:r>
            <a:endParaRPr lang="el-GR" sz="1800" dirty="0">
              <a:effectLst>
                <a:outerShdw blurRad="38100" dist="38100" dir="2700000" algn="tl">
                  <a:srgbClr val="000000">
                    <a:alpha val="43137"/>
                  </a:srgbClr>
                </a:outerShdw>
              </a:effectLst>
            </a:endParaRP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Βενζόλιο- </a:t>
            </a:r>
            <a:r>
              <a:rPr lang="en-US" sz="1800" dirty="0">
                <a:effectLst>
                  <a:outerShdw blurRad="38100" dist="38100" dir="2700000" algn="tl">
                    <a:srgbClr val="000000">
                      <a:alpha val="43137"/>
                    </a:srgbClr>
                  </a:outerShdw>
                </a:effectLst>
              </a:rPr>
              <a:t>C</a:t>
            </a:r>
            <a:r>
              <a:rPr lang="en-US" sz="1800" baseline="-25000" dirty="0">
                <a:effectLst>
                  <a:outerShdw blurRad="38100" dist="38100" dir="2700000" algn="tl">
                    <a:srgbClr val="000000">
                      <a:alpha val="43137"/>
                    </a:srgbClr>
                  </a:outerShdw>
                </a:effectLst>
              </a:rPr>
              <a:t>6</a:t>
            </a:r>
            <a:r>
              <a:rPr lang="en-US" sz="1800" dirty="0">
                <a:effectLst>
                  <a:outerShdw blurRad="38100" dist="38100" dir="2700000" algn="tl">
                    <a:srgbClr val="000000">
                      <a:alpha val="43137"/>
                    </a:srgbClr>
                  </a:outerShdw>
                </a:effectLst>
              </a:rPr>
              <a:t>H</a:t>
            </a:r>
            <a:r>
              <a:rPr lang="en-US" sz="1800" baseline="-25000" dirty="0">
                <a:effectLst>
                  <a:outerShdw blurRad="38100" dist="38100" dir="2700000" algn="tl">
                    <a:srgbClr val="000000">
                      <a:alpha val="43137"/>
                    </a:srgbClr>
                  </a:outerShdw>
                </a:effectLst>
              </a:rPr>
              <a:t>6</a:t>
            </a:r>
            <a:endParaRPr lang="el-GR" sz="1800" baseline="-25000" dirty="0">
              <a:effectLst>
                <a:outerShdw blurRad="38100" dist="38100" dir="2700000" algn="tl">
                  <a:srgbClr val="000000">
                    <a:alpha val="43137"/>
                  </a:srgbClr>
                </a:outerShdw>
              </a:effectLst>
            </a:endParaRP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Φορμαλδεΰδη- </a:t>
            </a:r>
            <a:r>
              <a:rPr lang="en-US" sz="1800" dirty="0">
                <a:effectLst>
                  <a:outerShdw blurRad="38100" dist="38100" dir="2700000" algn="tl">
                    <a:srgbClr val="000000">
                      <a:alpha val="43137"/>
                    </a:srgbClr>
                  </a:outerShdw>
                </a:effectLst>
              </a:rPr>
              <a:t>CH</a:t>
            </a:r>
            <a:r>
              <a:rPr lang="en-US" sz="1800" baseline="-25000" dirty="0">
                <a:effectLst>
                  <a:outerShdw blurRad="38100" dist="38100" dir="2700000" algn="tl">
                    <a:srgbClr val="000000">
                      <a:alpha val="43137"/>
                    </a:srgbClr>
                  </a:outerShdw>
                </a:effectLst>
              </a:rPr>
              <a:t>2</a:t>
            </a:r>
            <a:r>
              <a:rPr lang="en-US" sz="1800" dirty="0">
                <a:effectLst>
                  <a:outerShdw blurRad="38100" dist="38100" dir="2700000" algn="tl">
                    <a:srgbClr val="000000">
                      <a:alpha val="43137"/>
                    </a:srgbClr>
                  </a:outerShdw>
                </a:effectLst>
              </a:rPr>
              <a:t>O</a:t>
            </a:r>
            <a:endParaRPr lang="el-GR" sz="1800" dirty="0">
              <a:effectLst>
                <a:outerShdw blurRad="38100" dist="38100" dir="2700000" algn="tl">
                  <a:srgbClr val="000000">
                    <a:alpha val="43137"/>
                  </a:srgbClr>
                </a:outerShdw>
              </a:effectLst>
            </a:endParaRP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Αμίαντος</a:t>
            </a: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Αρσενικό- </a:t>
            </a:r>
            <a:r>
              <a:rPr lang="en-US" sz="1800" dirty="0">
                <a:effectLst>
                  <a:outerShdw blurRad="38100" dist="38100" dir="2700000" algn="tl">
                    <a:srgbClr val="000000">
                      <a:alpha val="43137"/>
                    </a:srgbClr>
                  </a:outerShdw>
                </a:effectLst>
              </a:rPr>
              <a:t>As</a:t>
            </a:r>
            <a:endParaRPr lang="el-GR" sz="1800" dirty="0">
              <a:effectLst>
                <a:outerShdw blurRad="38100" dist="38100" dir="2700000" algn="tl">
                  <a:srgbClr val="000000">
                    <a:alpha val="43137"/>
                  </a:srgbClr>
                </a:outerShdw>
              </a:effectLst>
            </a:endParaRP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Τετραχλωράνθρακας- </a:t>
            </a:r>
            <a:r>
              <a:rPr lang="en-US" sz="1800" dirty="0">
                <a:effectLst>
                  <a:outerShdw blurRad="38100" dist="38100" dir="2700000" algn="tl">
                    <a:srgbClr val="000000">
                      <a:alpha val="43137"/>
                    </a:srgbClr>
                  </a:outerShdw>
                </a:effectLst>
              </a:rPr>
              <a:t>CCl</a:t>
            </a:r>
            <a:r>
              <a:rPr lang="en-US" sz="1800" baseline="-25000" dirty="0">
                <a:effectLst>
                  <a:outerShdw blurRad="38100" dist="38100" dir="2700000" algn="tl">
                    <a:srgbClr val="000000">
                      <a:alpha val="43137"/>
                    </a:srgbClr>
                  </a:outerShdw>
                </a:effectLst>
              </a:rPr>
              <a:t>4</a:t>
            </a:r>
            <a:endParaRPr lang="el-GR" sz="1800" baseline="-25000" dirty="0">
              <a:effectLst>
                <a:outerShdw blurRad="38100" dist="38100" dir="2700000" algn="tl">
                  <a:srgbClr val="000000">
                    <a:alpha val="43137"/>
                  </a:srgbClr>
                </a:outerShdw>
              </a:effectLst>
            </a:endParaRP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Διοξίνες</a:t>
            </a:r>
          </a:p>
          <a:p>
            <a:pPr algn="just">
              <a:buFont typeface="Wingdings" panose="05000000000000000000" pitchFamily="2" charset="2"/>
              <a:buChar char="ü"/>
            </a:pPr>
            <a:r>
              <a:rPr lang="el-GR" sz="1800" dirty="0">
                <a:effectLst>
                  <a:outerShdw blurRad="38100" dist="38100" dir="2700000" algn="tl">
                    <a:srgbClr val="000000">
                      <a:alpha val="43137"/>
                    </a:srgbClr>
                  </a:outerShdw>
                </a:effectLst>
              </a:rPr>
              <a:t>Χλωροφόρμιο- </a:t>
            </a:r>
            <a:r>
              <a:rPr lang="en-US" sz="1800" dirty="0" err="1">
                <a:effectLst>
                  <a:outerShdw blurRad="38100" dist="38100" dir="2700000" algn="tl">
                    <a:srgbClr val="000000">
                      <a:alpha val="43137"/>
                    </a:srgbClr>
                  </a:outerShdw>
                </a:effectLst>
              </a:rPr>
              <a:t>CHCl</a:t>
            </a:r>
            <a:r>
              <a:rPr lang="el-GR" sz="1800" baseline="-25000" dirty="0">
                <a:effectLst>
                  <a:outerShdw blurRad="38100" dist="38100" dir="2700000" algn="tl">
                    <a:srgbClr val="000000">
                      <a:alpha val="43137"/>
                    </a:srgbClr>
                  </a:outerShdw>
                </a:effectLst>
              </a:rPr>
              <a:t>3</a:t>
            </a: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pic>
        <p:nvPicPr>
          <p:cNvPr id="2050" name="Picture 2" descr="Δοκιμές πτητικών οργανικών ενώσεων (VOC)">
            <a:extLst>
              <a:ext uri="{FF2B5EF4-FFF2-40B4-BE49-F238E27FC236}">
                <a16:creationId xmlns:a16="http://schemas.microsoft.com/office/drawing/2014/main" id="{0289AA03-0998-4F76-9628-899B074A5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022" y="4660816"/>
            <a:ext cx="3355956" cy="2259677"/>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5">
            <a:extLst>
              <a:ext uri="{FF2B5EF4-FFF2-40B4-BE49-F238E27FC236}">
                <a16:creationId xmlns:a16="http://schemas.microsoft.com/office/drawing/2014/main" id="{D2C05074-4BFA-4BFA-91D7-690A6119F76F}"/>
              </a:ext>
            </a:extLst>
          </p:cNvPr>
          <p:cNvSpPr txBox="1">
            <a:spLocks/>
          </p:cNvSpPr>
          <p:nvPr/>
        </p:nvSpPr>
        <p:spPr>
          <a:xfrm>
            <a:off x="797036" y="1935307"/>
            <a:ext cx="4177130" cy="36336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800" dirty="0">
                <a:effectLst>
                  <a:outerShdw blurRad="38100" dist="38100" dir="2700000" algn="tl">
                    <a:srgbClr val="000000">
                      <a:alpha val="43137"/>
                    </a:srgbClr>
                  </a:outerShdw>
                </a:effectLst>
              </a:rPr>
              <a:t>O</a:t>
            </a:r>
            <a:r>
              <a:rPr lang="el-GR" sz="1800" dirty="0">
                <a:effectLst>
                  <a:outerShdw blurRad="38100" dist="38100" dir="2700000" algn="tl">
                    <a:srgbClr val="000000">
                      <a:alpha val="43137"/>
                    </a:srgbClr>
                  </a:outerShdw>
                </a:effectLst>
              </a:rPr>
              <a:t>ποιαδήποτε οργανική ένωση με αρχικό σημείο ζέσης ≤ των 250 °C (482 °F) και μπορεί να προκαλέσει βλάβη σε οπτικές ή ακουστικές αισθήσεις </a:t>
            </a:r>
            <a:r>
              <a:rPr lang="el-GR" sz="1100" dirty="0">
                <a:effectLst>
                  <a:outerShdw blurRad="38100" dist="38100" dir="2700000" algn="tl">
                    <a:srgbClr val="000000">
                      <a:alpha val="43137"/>
                    </a:srgbClr>
                  </a:outerShdw>
                </a:effectLst>
              </a:rPr>
              <a:t>(οδηγία 2004/42, Ε.Ε)</a:t>
            </a:r>
            <a:r>
              <a:rPr lang="el-GR" sz="1800" dirty="0">
                <a:effectLst>
                  <a:outerShdw blurRad="38100" dist="38100" dir="2700000" algn="tl">
                    <a:srgbClr val="000000">
                      <a:alpha val="43137"/>
                    </a:srgbClr>
                  </a:outerShdw>
                </a:effectLst>
              </a:rPr>
              <a:t>.</a:t>
            </a:r>
            <a:endParaRPr lang="el-GR" sz="1800" u="sng" dirty="0">
              <a:effectLst>
                <a:outerShdw blurRad="38100" dist="38100" dir="2700000" algn="tl">
                  <a:srgbClr val="000000">
                    <a:alpha val="43137"/>
                  </a:srgbClr>
                </a:outerShdw>
              </a:effectLst>
            </a:endParaRPr>
          </a:p>
          <a:p>
            <a:pPr marL="0" indent="0" algn="ctr">
              <a:buNone/>
            </a:pPr>
            <a:endParaRPr lang="el-GR" sz="1800" dirty="0">
              <a:effectLst>
                <a:outerShdw blurRad="38100" dist="38100" dir="2700000" algn="tl">
                  <a:srgbClr val="000000">
                    <a:alpha val="43137"/>
                  </a:srgbClr>
                </a:outerShdw>
              </a:effectLst>
            </a:endParaRPr>
          </a:p>
          <a:p>
            <a:pPr marL="0" indent="0" algn="ctr">
              <a:buNone/>
            </a:pPr>
            <a:r>
              <a:rPr lang="el-GR" sz="1800" dirty="0">
                <a:effectLst>
                  <a:outerShdw blurRad="38100" dist="38100" dir="2700000" algn="tl">
                    <a:srgbClr val="000000">
                      <a:alpha val="43137"/>
                    </a:srgbClr>
                  </a:outerShdw>
                </a:effectLst>
              </a:rPr>
              <a:t>Προέρχονται από:</a:t>
            </a:r>
          </a:p>
          <a:p>
            <a:pPr marL="0" indent="0" algn="just">
              <a:buNone/>
            </a:pPr>
            <a:r>
              <a:rPr lang="el-GR" sz="1800" dirty="0">
                <a:effectLst>
                  <a:outerShdw blurRad="38100" dist="38100" dir="2700000" algn="tl">
                    <a:srgbClr val="000000">
                      <a:alpha val="43137"/>
                    </a:srgbClr>
                  </a:outerShdw>
                </a:effectLst>
              </a:rPr>
              <a:t>- πηγές καύσης (τσιγάρο, σταθμοί παραγωγής ενέργειας, οχήματα)</a:t>
            </a:r>
          </a:p>
          <a:p>
            <a:pPr marL="0" indent="0" algn="ctr">
              <a:buNone/>
            </a:pPr>
            <a:r>
              <a:rPr lang="el-GR" sz="1800" b="1" dirty="0">
                <a:effectLst>
                  <a:outerShdw blurRad="38100" dist="38100" dir="2700000" algn="tl">
                    <a:srgbClr val="000000">
                      <a:alpha val="43137"/>
                    </a:srgbClr>
                  </a:outerShdw>
                </a:effectLst>
              </a:rPr>
              <a:t>ή</a:t>
            </a:r>
          </a:p>
          <a:p>
            <a:pPr marL="0" indent="0" algn="just">
              <a:buNone/>
            </a:pPr>
            <a:r>
              <a:rPr lang="el-GR" sz="1800" dirty="0">
                <a:effectLst>
                  <a:outerShdw blurRad="38100" dist="38100" dir="2700000" algn="tl">
                    <a:srgbClr val="000000">
                      <a:alpha val="43137"/>
                    </a:srgbClr>
                  </a:outerShdw>
                </a:effectLst>
              </a:rPr>
              <a:t>- διαρροές ή τυχαίες εκλύσεις χημικών ουσιών </a:t>
            </a:r>
          </a:p>
          <a:p>
            <a:pPr marL="0" indent="0" algn="ctr">
              <a:buNone/>
            </a:pPr>
            <a:endParaRPr lang="en-US"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1341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53846" y="783999"/>
            <a:ext cx="3889220" cy="1294453"/>
          </a:xfrm>
        </p:spPr>
        <p:txBody>
          <a:bodyPr anchor="b">
            <a:noAutofit/>
          </a:bodyPr>
          <a:lstStyle/>
          <a:p>
            <a:r>
              <a:rPr lang="el-GR" sz="3600" b="1" dirty="0">
                <a:effectLst>
                  <a:outerShdw blurRad="38100" dist="38100" dir="2700000" algn="tl">
                    <a:srgbClr val="000000">
                      <a:alpha val="43137"/>
                    </a:srgbClr>
                  </a:outerShdw>
                </a:effectLst>
              </a:rPr>
              <a:t>Ρύπανση του αέρα εσωτερικών χώρων</a:t>
            </a:r>
            <a:endParaRPr lang="en-US" sz="3600" b="1" dirty="0">
              <a:effectLst>
                <a:outerShdw blurRad="38100" dist="38100" dir="2700000" algn="tl">
                  <a:srgbClr val="000000">
                    <a:alpha val="43137"/>
                  </a:srgbClr>
                </a:outerShdw>
              </a:effectLst>
            </a:endParaRPr>
          </a:p>
        </p:txBody>
      </p:sp>
      <p:sp>
        <p:nvSpPr>
          <p:cNvPr id="3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30935" y="2807208"/>
            <a:ext cx="4349437" cy="3575304"/>
          </a:xfrm>
        </p:spPr>
        <p:txBody>
          <a:bodyPr anchor="t">
            <a:noAutofit/>
          </a:bodyPr>
          <a:lstStyle/>
          <a:p>
            <a:pPr marL="0" indent="0">
              <a:buNone/>
            </a:pPr>
            <a:r>
              <a:rPr lang="el-GR" sz="1800" b="1" u="sng" dirty="0">
                <a:effectLst>
                  <a:outerShdw blurRad="38100" dist="38100" dir="2700000" algn="tl">
                    <a:srgbClr val="000000">
                      <a:alpha val="43137"/>
                    </a:srgbClr>
                  </a:outerShdw>
                </a:effectLst>
              </a:rPr>
              <a:t>Από πού προέρχεται?</a:t>
            </a:r>
          </a:p>
          <a:p>
            <a:pPr marL="0" indent="0">
              <a:buNone/>
            </a:pPr>
            <a:endParaRPr lang="el-GR" sz="1800" b="1" u="sng" dirty="0">
              <a:effectLst>
                <a:outerShdw blurRad="38100" dist="38100" dir="2700000" algn="tl">
                  <a:srgbClr val="000000">
                    <a:alpha val="43137"/>
                  </a:srgbClr>
                </a:outerShdw>
              </a:effectLst>
            </a:endParaRPr>
          </a:p>
          <a:p>
            <a:pPr>
              <a:buFont typeface="Wingdings" panose="05000000000000000000" pitchFamily="2" charset="2"/>
              <a:buChar char="ü"/>
            </a:pPr>
            <a:r>
              <a:rPr lang="el-GR" sz="1800" dirty="0">
                <a:effectLst>
                  <a:outerShdw blurRad="38100" dist="38100" dir="2700000" algn="tl">
                    <a:srgbClr val="000000">
                      <a:alpha val="43137"/>
                    </a:srgbClr>
                  </a:outerShdw>
                </a:effectLst>
              </a:rPr>
              <a:t>Καύσεις: καπνός τσιγάρου, θέρμανση με ξύλα ή πετρέλαιο, μαγείρεμα</a:t>
            </a:r>
          </a:p>
          <a:p>
            <a:pPr>
              <a:buFont typeface="Wingdings" panose="05000000000000000000" pitchFamily="2" charset="2"/>
              <a:buChar char="ü"/>
            </a:pPr>
            <a:r>
              <a:rPr lang="el-GR" sz="1800" dirty="0">
                <a:effectLst>
                  <a:outerShdw blurRad="38100" dist="38100" dir="2700000" algn="tl">
                    <a:srgbClr val="000000">
                      <a:alpha val="43137"/>
                    </a:srgbClr>
                  </a:outerShdw>
                </a:effectLst>
              </a:rPr>
              <a:t>Κτήριο και έπιπλα: μπογιές, κόλλες, δομικά/ κατασκευαστικά υλικά</a:t>
            </a:r>
          </a:p>
          <a:p>
            <a:pPr>
              <a:buFont typeface="Wingdings" panose="05000000000000000000" pitchFamily="2" charset="2"/>
              <a:buChar char="ü"/>
            </a:pPr>
            <a:r>
              <a:rPr lang="el-GR" sz="1800" dirty="0">
                <a:effectLst>
                  <a:outerShdw blurRad="38100" dist="38100" dir="2700000" algn="tl">
                    <a:srgbClr val="000000">
                      <a:alpha val="43137"/>
                    </a:srgbClr>
                  </a:outerShdw>
                </a:effectLst>
              </a:rPr>
              <a:t>Προϊόντα οικιακης χρήσης: εντομοκτόνα, καθαριστικά, σαπούνια</a:t>
            </a:r>
          </a:p>
          <a:p>
            <a:pPr>
              <a:buFont typeface="Wingdings" panose="05000000000000000000" pitchFamily="2" charset="2"/>
              <a:buChar char="ü"/>
            </a:pPr>
            <a:r>
              <a:rPr lang="el-GR" sz="1800" dirty="0">
                <a:effectLst>
                  <a:outerShdw blurRad="38100" dist="38100" dir="2700000" algn="tl">
                    <a:srgbClr val="000000">
                      <a:alpha val="43137"/>
                    </a:srgbClr>
                  </a:outerShdw>
                </a:effectLst>
              </a:rPr>
              <a:t>Εξωτερικούς χώρους</a:t>
            </a:r>
          </a:p>
          <a:p>
            <a:pPr>
              <a:buFont typeface="Wingdings" panose="05000000000000000000" pitchFamily="2" charset="2"/>
              <a:buChar char="ü"/>
            </a:pPr>
            <a:r>
              <a:rPr lang="el-GR" sz="1800" dirty="0">
                <a:effectLst>
                  <a:outerShdw blurRad="38100" dist="38100" dir="2700000" algn="tl">
                    <a:srgbClr val="000000">
                      <a:alpha val="43137"/>
                    </a:srgbClr>
                  </a:outerShdw>
                </a:effectLst>
              </a:rPr>
              <a:t>Έδαφος</a:t>
            </a:r>
          </a:p>
          <a:p>
            <a:pPr>
              <a:buFont typeface="Wingdings" panose="05000000000000000000" pitchFamily="2" charset="2"/>
              <a:buChar char="ü"/>
            </a:pPr>
            <a:endParaRPr lang="el-GR" sz="1800" dirty="0">
              <a:effectLst>
                <a:outerShdw blurRad="38100" dist="38100" dir="2700000" algn="tl">
                  <a:srgbClr val="000000">
                    <a:alpha val="43137"/>
                  </a:srgbClr>
                </a:outerShdw>
              </a:effectLst>
            </a:endParaRPr>
          </a:p>
        </p:txBody>
      </p:sp>
      <p:pic>
        <p:nvPicPr>
          <p:cNvPr id="4" name="Picture 3" descr="A screenshot of a computer&#10;&#10;Description automatically generated with medium confidence">
            <a:extLst>
              <a:ext uri="{FF2B5EF4-FFF2-40B4-BE49-F238E27FC236}">
                <a16:creationId xmlns:a16="http://schemas.microsoft.com/office/drawing/2014/main" id="{3B9CC9EA-6513-4B66-8CB5-6E3F50071F7F}"/>
              </a:ext>
            </a:extLst>
          </p:cNvPr>
          <p:cNvPicPr>
            <a:picLocks noChangeAspect="1"/>
          </p:cNvPicPr>
          <p:nvPr/>
        </p:nvPicPr>
        <p:blipFill rotWithShape="1">
          <a:blip r:embed="rId2">
            <a:clrChange>
              <a:clrFrom>
                <a:srgbClr val="00E673"/>
              </a:clrFrom>
              <a:clrTo>
                <a:srgbClr val="00E673">
                  <a:alpha val="0"/>
                </a:srgbClr>
              </a:clrTo>
            </a:clrChange>
          </a:blip>
          <a:srcRect l="58282" t="31805" r="9765" b="20000"/>
          <a:stretch/>
        </p:blipFill>
        <p:spPr>
          <a:xfrm>
            <a:off x="5653141" y="813704"/>
            <a:ext cx="6369051" cy="5403655"/>
          </a:xfrm>
          <a:prstGeom prst="rect">
            <a:avLst/>
          </a:prstGeom>
        </p:spPr>
      </p:pic>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808" y="157624"/>
            <a:ext cx="1040908" cy="1040908"/>
          </a:xfrm>
          <a:prstGeom prst="rect">
            <a:avLst/>
          </a:prstGeom>
        </p:spPr>
      </p:pic>
    </p:spTree>
    <p:extLst>
      <p:ext uri="{BB962C8B-B14F-4D97-AF65-F5344CB8AC3E}">
        <p14:creationId xmlns:p14="http://schemas.microsoft.com/office/powerpoint/2010/main" val="302011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25" name="Rectangle 24">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25">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388674" y="187673"/>
            <a:ext cx="10149356" cy="1135737"/>
          </a:xfrm>
        </p:spPr>
        <p:txBody>
          <a:bodyPr>
            <a:normAutofit/>
          </a:bodyPr>
          <a:lstStyle/>
          <a:p>
            <a:pPr algn="just"/>
            <a:r>
              <a:rPr lang="el-GR" sz="3600" b="1" dirty="0">
                <a:effectLst>
                  <a:outerShdw blurRad="38100" dist="38100" dir="2700000" algn="tl">
                    <a:srgbClr val="000000">
                      <a:alpha val="43137"/>
                    </a:srgbClr>
                  </a:outerShdw>
                </a:effectLst>
              </a:rPr>
              <a:t>Το Σύνδρομο του «άρρωστου» κτηρίου</a:t>
            </a:r>
            <a:endParaRPr lang="en-US" sz="3600" b="1" dirty="0">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29" name="Isosceles Triangle 28">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6019183E-C7F8-4F59-B7F8-59D9D5F5FA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08" y="157624"/>
            <a:ext cx="1040908" cy="1040908"/>
          </a:xfrm>
          <a:prstGeom prst="rect">
            <a:avLst/>
          </a:prstGeom>
        </p:spPr>
      </p:pic>
      <p:sp>
        <p:nvSpPr>
          <p:cNvPr id="27" name="Content Placeholder 5">
            <a:extLst>
              <a:ext uri="{FF2B5EF4-FFF2-40B4-BE49-F238E27FC236}">
                <a16:creationId xmlns:a16="http://schemas.microsoft.com/office/drawing/2014/main" id="{D2C05074-4BFA-4BFA-91D7-690A6119F76F}"/>
              </a:ext>
            </a:extLst>
          </p:cNvPr>
          <p:cNvSpPr txBox="1">
            <a:spLocks/>
          </p:cNvSpPr>
          <p:nvPr/>
        </p:nvSpPr>
        <p:spPr>
          <a:xfrm>
            <a:off x="701003" y="1443667"/>
            <a:ext cx="4177130" cy="1833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Πρόκειται για μια κατάσταση υγείας κατά την οποία τα άτομα που διαμένουν σε κλειστούς χώρους παρουσιάζουν συμπτώματα, όπως </a:t>
            </a:r>
            <a:r>
              <a:rPr kumimoji="0" lang="el-GR" sz="17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κούραση</a:t>
            </a: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l-GR" sz="17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λήθαργο</a:t>
            </a: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l-GR" sz="17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πονοκέφαλο</a:t>
            </a: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l-GR" sz="17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αδυναμία</a:t>
            </a: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l-GR" sz="17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συγκέντρωσης</a:t>
            </a: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κ.ά., τα οποία εξαφανίζονται, όταν τα άτομα απομακρυνθούν από το κτήριο.</a:t>
            </a:r>
          </a:p>
        </p:txBody>
      </p:sp>
      <p:graphicFrame>
        <p:nvGraphicFramePr>
          <p:cNvPr id="9" name="Table 9">
            <a:extLst>
              <a:ext uri="{FF2B5EF4-FFF2-40B4-BE49-F238E27FC236}">
                <a16:creationId xmlns:a16="http://schemas.microsoft.com/office/drawing/2014/main" id="{D4AC5427-362B-430F-B043-923A26849314}"/>
              </a:ext>
            </a:extLst>
          </p:cNvPr>
          <p:cNvGraphicFramePr>
            <a:graphicFrameLocks noGrp="1"/>
          </p:cNvGraphicFramePr>
          <p:nvPr>
            <p:ph idx="1"/>
            <p:extLst>
              <p:ext uri="{D42A27DB-BD31-4B8C-83A1-F6EECF244321}">
                <p14:modId xmlns:p14="http://schemas.microsoft.com/office/powerpoint/2010/main" val="2804478775"/>
              </p:ext>
            </p:extLst>
          </p:nvPr>
        </p:nvGraphicFramePr>
        <p:xfrm>
          <a:off x="6119312" y="3165127"/>
          <a:ext cx="3931566" cy="3505200"/>
        </p:xfrm>
        <a:graphic>
          <a:graphicData uri="http://schemas.openxmlformats.org/drawingml/2006/table">
            <a:tbl>
              <a:tblPr firstRow="1" bandRow="1">
                <a:tableStyleId>{5C22544A-7EE6-4342-B048-85BDC9FD1C3A}</a:tableStyleId>
              </a:tblPr>
              <a:tblGrid>
                <a:gridCol w="3931566">
                  <a:extLst>
                    <a:ext uri="{9D8B030D-6E8A-4147-A177-3AD203B41FA5}">
                      <a16:colId xmlns:a16="http://schemas.microsoft.com/office/drawing/2014/main" val="1859549396"/>
                    </a:ext>
                  </a:extLst>
                </a:gridCol>
              </a:tblGrid>
              <a:tr h="281039">
                <a:tc>
                  <a:txBody>
                    <a:bodyPr/>
                    <a:lstStyle/>
                    <a:p>
                      <a:r>
                        <a:rPr lang="el-GR" sz="1700" dirty="0">
                          <a:effectLst>
                            <a:outerShdw blurRad="38100" dist="38100" dir="2700000" algn="tl">
                              <a:srgbClr val="000000">
                                <a:alpha val="43137"/>
                              </a:srgbClr>
                            </a:outerShdw>
                          </a:effectLst>
                        </a:rPr>
                        <a:t>Συμπτώματα του… «άρρωστου» κτηρίου</a:t>
                      </a:r>
                    </a:p>
                  </a:txBody>
                  <a:tcPr/>
                </a:tc>
                <a:extLst>
                  <a:ext uri="{0D108BD9-81ED-4DB2-BD59-A6C34878D82A}">
                    <a16:rowId xmlns:a16="http://schemas.microsoft.com/office/drawing/2014/main" val="3280627462"/>
                  </a:ext>
                </a:extLst>
              </a:tr>
              <a:tr h="281039">
                <a:tc>
                  <a:txBody>
                    <a:bodyPr/>
                    <a:lstStyle/>
                    <a:p>
                      <a:r>
                        <a:rPr lang="el-GR" sz="1700" dirty="0">
                          <a:effectLst>
                            <a:outerShdw blurRad="38100" dist="38100" dir="2700000" algn="tl">
                              <a:srgbClr val="000000">
                                <a:alpha val="43137"/>
                              </a:srgbClr>
                            </a:outerShdw>
                          </a:effectLst>
                        </a:rPr>
                        <a:t>Ερεθισμός μύτης, οφθαλμών, λαιμού</a:t>
                      </a:r>
                    </a:p>
                  </a:txBody>
                  <a:tcPr/>
                </a:tc>
                <a:extLst>
                  <a:ext uri="{0D108BD9-81ED-4DB2-BD59-A6C34878D82A}">
                    <a16:rowId xmlns:a16="http://schemas.microsoft.com/office/drawing/2014/main" val="2059399036"/>
                  </a:ext>
                </a:extLst>
              </a:tr>
              <a:tr h="281039">
                <a:tc>
                  <a:txBody>
                    <a:bodyPr/>
                    <a:lstStyle/>
                    <a:p>
                      <a:r>
                        <a:rPr lang="el-GR" sz="1700" dirty="0">
                          <a:effectLst>
                            <a:outerShdw blurRad="38100" dist="38100" dir="2700000" algn="tl">
                              <a:srgbClr val="000000">
                                <a:alpha val="43137"/>
                              </a:srgbClr>
                            </a:outerShdw>
                          </a:effectLst>
                        </a:rPr>
                        <a:t>Κεφαλαγία</a:t>
                      </a:r>
                    </a:p>
                  </a:txBody>
                  <a:tcPr/>
                </a:tc>
                <a:extLst>
                  <a:ext uri="{0D108BD9-81ED-4DB2-BD59-A6C34878D82A}">
                    <a16:rowId xmlns:a16="http://schemas.microsoft.com/office/drawing/2014/main" val="601320541"/>
                  </a:ext>
                </a:extLst>
              </a:tr>
              <a:tr h="281039">
                <a:tc>
                  <a:txBody>
                    <a:bodyPr/>
                    <a:lstStyle/>
                    <a:p>
                      <a:r>
                        <a:rPr lang="el-GR" sz="1700" dirty="0">
                          <a:effectLst>
                            <a:outerShdw blurRad="38100" dist="38100" dir="2700000" algn="tl">
                              <a:srgbClr val="000000">
                                <a:alpha val="43137"/>
                              </a:srgbClr>
                            </a:outerShdw>
                          </a:effectLst>
                        </a:rPr>
                        <a:t>Κόπωση</a:t>
                      </a:r>
                    </a:p>
                  </a:txBody>
                  <a:tcPr/>
                </a:tc>
                <a:extLst>
                  <a:ext uri="{0D108BD9-81ED-4DB2-BD59-A6C34878D82A}">
                    <a16:rowId xmlns:a16="http://schemas.microsoft.com/office/drawing/2014/main" val="2593108967"/>
                  </a:ext>
                </a:extLst>
              </a:tr>
              <a:tr h="281039">
                <a:tc>
                  <a:txBody>
                    <a:bodyPr/>
                    <a:lstStyle/>
                    <a:p>
                      <a:r>
                        <a:rPr lang="el-GR" sz="1700" dirty="0">
                          <a:effectLst>
                            <a:outerShdw blurRad="38100" dist="38100" dir="2700000" algn="tl">
                              <a:srgbClr val="000000">
                                <a:alpha val="43137"/>
                              </a:srgbClr>
                            </a:outerShdw>
                          </a:effectLst>
                        </a:rPr>
                        <a:t>Μειωμένη ικανότητα προσήλωσης</a:t>
                      </a:r>
                    </a:p>
                  </a:txBody>
                  <a:tcPr/>
                </a:tc>
                <a:extLst>
                  <a:ext uri="{0D108BD9-81ED-4DB2-BD59-A6C34878D82A}">
                    <a16:rowId xmlns:a16="http://schemas.microsoft.com/office/drawing/2014/main" val="3671065231"/>
                  </a:ext>
                </a:extLst>
              </a:tr>
              <a:tr h="281039">
                <a:tc>
                  <a:txBody>
                    <a:bodyPr/>
                    <a:lstStyle/>
                    <a:p>
                      <a:r>
                        <a:rPr lang="el-GR" sz="1700" dirty="0">
                          <a:effectLst>
                            <a:outerShdw blurRad="38100" dist="38100" dir="2700000" algn="tl">
                              <a:srgbClr val="000000">
                                <a:alpha val="43137"/>
                              </a:srgbClr>
                            </a:outerShdw>
                          </a:effectLst>
                        </a:rPr>
                        <a:t>Ευερεθιστότητα</a:t>
                      </a:r>
                    </a:p>
                  </a:txBody>
                  <a:tcPr/>
                </a:tc>
                <a:extLst>
                  <a:ext uri="{0D108BD9-81ED-4DB2-BD59-A6C34878D82A}">
                    <a16:rowId xmlns:a16="http://schemas.microsoft.com/office/drawing/2014/main" val="190066594"/>
                  </a:ext>
                </a:extLst>
              </a:tr>
              <a:tr h="281039">
                <a:tc>
                  <a:txBody>
                    <a:bodyPr/>
                    <a:lstStyle/>
                    <a:p>
                      <a:r>
                        <a:rPr lang="el-GR" sz="1700" dirty="0">
                          <a:effectLst>
                            <a:outerShdw blurRad="38100" dist="38100" dir="2700000" algn="tl">
                              <a:srgbClr val="000000">
                                <a:alpha val="43137"/>
                              </a:srgbClr>
                            </a:outerShdw>
                          </a:effectLst>
                        </a:rPr>
                        <a:t>Ρινική συμφόριση, δύσπνοια</a:t>
                      </a:r>
                    </a:p>
                  </a:txBody>
                  <a:tcPr/>
                </a:tc>
                <a:extLst>
                  <a:ext uri="{0D108BD9-81ED-4DB2-BD59-A6C34878D82A}">
                    <a16:rowId xmlns:a16="http://schemas.microsoft.com/office/drawing/2014/main" val="3087312317"/>
                  </a:ext>
                </a:extLst>
              </a:tr>
              <a:tr h="281039">
                <a:tc>
                  <a:txBody>
                    <a:bodyPr/>
                    <a:lstStyle/>
                    <a:p>
                      <a:r>
                        <a:rPr lang="el-GR" sz="1700" dirty="0">
                          <a:effectLst>
                            <a:outerShdw blurRad="38100" dist="38100" dir="2700000" algn="tl">
                              <a:srgbClr val="000000">
                                <a:alpha val="43137"/>
                              </a:srgbClr>
                            </a:outerShdw>
                          </a:effectLst>
                        </a:rPr>
                        <a:t>Ρινορραγία</a:t>
                      </a:r>
                    </a:p>
                  </a:txBody>
                  <a:tcPr/>
                </a:tc>
                <a:extLst>
                  <a:ext uri="{0D108BD9-81ED-4DB2-BD59-A6C34878D82A}">
                    <a16:rowId xmlns:a16="http://schemas.microsoft.com/office/drawing/2014/main" val="901840083"/>
                  </a:ext>
                </a:extLst>
              </a:tr>
              <a:tr h="281039">
                <a:tc>
                  <a:txBody>
                    <a:bodyPr/>
                    <a:lstStyle/>
                    <a:p>
                      <a:r>
                        <a:rPr lang="el-GR" sz="1700" dirty="0">
                          <a:effectLst>
                            <a:outerShdw blurRad="38100" dist="38100" dir="2700000" algn="tl">
                              <a:srgbClr val="000000">
                                <a:alpha val="43137"/>
                              </a:srgbClr>
                            </a:outerShdw>
                          </a:effectLst>
                        </a:rPr>
                        <a:t>Ξηροδερμία</a:t>
                      </a:r>
                    </a:p>
                  </a:txBody>
                  <a:tcPr/>
                </a:tc>
                <a:extLst>
                  <a:ext uri="{0D108BD9-81ED-4DB2-BD59-A6C34878D82A}">
                    <a16:rowId xmlns:a16="http://schemas.microsoft.com/office/drawing/2014/main" val="1604900737"/>
                  </a:ext>
                </a:extLst>
              </a:tr>
              <a:tr h="281039">
                <a:tc>
                  <a:txBody>
                    <a:bodyPr/>
                    <a:lstStyle/>
                    <a:p>
                      <a:r>
                        <a:rPr lang="el-GR" sz="1700" dirty="0">
                          <a:effectLst>
                            <a:outerShdw blurRad="38100" dist="38100" dir="2700000" algn="tl">
                              <a:srgbClr val="000000">
                                <a:alpha val="43137"/>
                              </a:srgbClr>
                            </a:outerShdw>
                          </a:effectLst>
                        </a:rPr>
                        <a:t>Ναυτία</a:t>
                      </a:r>
                    </a:p>
                  </a:txBody>
                  <a:tcPr/>
                </a:tc>
                <a:extLst>
                  <a:ext uri="{0D108BD9-81ED-4DB2-BD59-A6C34878D82A}">
                    <a16:rowId xmlns:a16="http://schemas.microsoft.com/office/drawing/2014/main" val="3954957433"/>
                  </a:ext>
                </a:extLst>
              </a:tr>
            </a:tbl>
          </a:graphicData>
        </a:graphic>
      </p:graphicFrame>
      <p:pic>
        <p:nvPicPr>
          <p:cNvPr id="6146" name="Picture 2" descr="Οι περισσότεροι άνθρωποι περνούν περίπου το 90% της ζωής τους μέσα σε κ">
            <a:extLst>
              <a:ext uri="{FF2B5EF4-FFF2-40B4-BE49-F238E27FC236}">
                <a16:creationId xmlns:a16="http://schemas.microsoft.com/office/drawing/2014/main" id="{7708A96B-6373-406B-930B-A4AB2BC0C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9864" y="86666"/>
            <a:ext cx="2156440" cy="249693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5">
            <a:extLst>
              <a:ext uri="{FF2B5EF4-FFF2-40B4-BE49-F238E27FC236}">
                <a16:creationId xmlns:a16="http://schemas.microsoft.com/office/drawing/2014/main" id="{47D3B744-6B90-4F78-A419-0748BEF53DD0}"/>
              </a:ext>
            </a:extLst>
          </p:cNvPr>
          <p:cNvSpPr txBox="1">
            <a:spLocks/>
          </p:cNvSpPr>
          <p:nvPr/>
        </p:nvSpPr>
        <p:spPr>
          <a:xfrm>
            <a:off x="5162675" y="1443667"/>
            <a:ext cx="4177130" cy="1905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Ο κακός σχεδιασμός του κτηρίου, η ελλιπής συντήρηση, ο κακός φωτισμός, η κακή λειτουργία των κλιματιστικών και πιθανώς η παρουσία διαφόρων ρύπων, οι οποίοι είναι δυνατόν να δρουν αθροιστικά ή συνδυαστικά, αποτελούν αιτίες του συνδρόμου.</a:t>
            </a:r>
            <a:endParaRPr kumimoji="0" lang="en-US"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Content Placeholder 5">
            <a:extLst>
              <a:ext uri="{FF2B5EF4-FFF2-40B4-BE49-F238E27FC236}">
                <a16:creationId xmlns:a16="http://schemas.microsoft.com/office/drawing/2014/main" id="{7B7F5408-581A-422C-8701-BDC53A490E4A}"/>
              </a:ext>
            </a:extLst>
          </p:cNvPr>
          <p:cNvSpPr txBox="1">
            <a:spLocks/>
          </p:cNvSpPr>
          <p:nvPr/>
        </p:nvSpPr>
        <p:spPr>
          <a:xfrm>
            <a:off x="1324367" y="4150833"/>
            <a:ext cx="4177130" cy="18336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Ύπαρξη επίμονων συμπτωμάτων με διάρκεια άνω των 2 εβδομάδων</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l-GR" sz="1700" dirty="0">
                <a:solidFill>
                  <a:prstClr val="black"/>
                </a:solidFill>
                <a:effectLst>
                  <a:outerShdw blurRad="38100" dist="38100" dir="2700000" algn="tl">
                    <a:srgbClr val="000000">
                      <a:alpha val="43137"/>
                    </a:srgbClr>
                  </a:outerShdw>
                </a:effectLst>
                <a:latin typeface="Calibri" panose="020F0502020204030204"/>
              </a:rPr>
              <a:t>Παρατηρείται σε νεόκτιστα ή προσφάτως ανακαινισμένα κτήρια γραφείων, χωρίς επαρκή αερισμό</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17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Αιτίες:</a:t>
            </a:r>
            <a:r>
              <a:rPr kumimoji="0" lang="el-GR" sz="1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προϊόντα καύσης, χημικά προϊόντα, βιολογικά υλικά και ατμοί</a:t>
            </a:r>
          </a:p>
        </p:txBody>
      </p:sp>
    </p:spTree>
    <p:extLst>
      <p:ext uri="{BB962C8B-B14F-4D97-AF65-F5344CB8AC3E}">
        <p14:creationId xmlns:p14="http://schemas.microsoft.com/office/powerpoint/2010/main" val="427450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56518" y="157624"/>
            <a:ext cx="6177280" cy="3699562"/>
          </a:xfrm>
          <a:prstGeom prst="rect">
            <a:avLst/>
          </a:prstGeom>
        </p:spPr>
      </p:pic>
      <p:sp>
        <p:nvSpPr>
          <p:cNvPr id="6" name="Title 5"/>
          <p:cNvSpPr>
            <a:spLocks noGrp="1"/>
          </p:cNvSpPr>
          <p:nvPr>
            <p:ph type="title"/>
          </p:nvPr>
        </p:nvSpPr>
        <p:spPr>
          <a:xfrm>
            <a:off x="211282" y="1382914"/>
            <a:ext cx="5592156" cy="1776845"/>
          </a:xfrm>
        </p:spPr>
        <p:txBody>
          <a:bodyPr>
            <a:noAutofit/>
          </a:bodyPr>
          <a:lstStyle/>
          <a:p>
            <a:r>
              <a:rPr lang="el-GR" sz="3800" b="1" cap="none" dirty="0">
                <a:effectLst>
                  <a:outerShdw blurRad="38100" dist="38100" dir="2700000" algn="tl">
                    <a:srgbClr val="000000">
                      <a:alpha val="43137"/>
                    </a:srgbClr>
                  </a:outerShdw>
                </a:effectLst>
              </a:rPr>
              <a:t>Βασικοί Ατμοσφαιρικοί Ρύποι </a:t>
            </a:r>
            <a:r>
              <a:rPr lang="el-GR" sz="3800" cap="none" baseline="-25000" dirty="0">
                <a:effectLst>
                  <a:outerShdw blurRad="38100" dist="38100" dir="2700000" algn="tl">
                    <a:srgbClr val="000000">
                      <a:alpha val="43137"/>
                    </a:srgbClr>
                  </a:outerShdw>
                </a:effectLst>
              </a:rPr>
              <a:t>(</a:t>
            </a:r>
            <a:r>
              <a:rPr lang="en-US" sz="3800" cap="none" baseline="-25000" dirty="0">
                <a:effectLst>
                  <a:outerShdw blurRad="38100" dist="38100" dir="2700000" algn="tl">
                    <a:srgbClr val="000000">
                      <a:alpha val="43137"/>
                    </a:srgbClr>
                  </a:outerShdw>
                </a:effectLst>
              </a:rPr>
              <a:t>EPA-Environmental Protection Agency)</a:t>
            </a:r>
          </a:p>
        </p:txBody>
      </p:sp>
      <p:pic>
        <p:nvPicPr>
          <p:cNvPr id="8" name="Picture 7">
            <a:extLst>
              <a:ext uri="{FF2B5EF4-FFF2-40B4-BE49-F238E27FC236}">
                <a16:creationId xmlns:a16="http://schemas.microsoft.com/office/drawing/2014/main" id="{D191D609-8177-434D-BBD1-038E4CF99CB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9808" y="157624"/>
            <a:ext cx="1040908" cy="1040908"/>
          </a:xfrm>
          <a:prstGeom prst="rect">
            <a:avLst/>
          </a:prstGeom>
        </p:spPr>
      </p:pic>
      <p:pic>
        <p:nvPicPr>
          <p:cNvPr id="7" name="Picture 6">
            <a:extLst>
              <a:ext uri="{FF2B5EF4-FFF2-40B4-BE49-F238E27FC236}">
                <a16:creationId xmlns:a16="http://schemas.microsoft.com/office/drawing/2014/main" id="{8C77AA3F-D4D8-4065-874D-8EE9CCC789A6}"/>
              </a:ext>
            </a:extLst>
          </p:cNvPr>
          <p:cNvPicPr>
            <a:picLocks noChangeAspect="1"/>
          </p:cNvPicPr>
          <p:nvPr/>
        </p:nvPicPr>
        <p:blipFill rotWithShape="1">
          <a:blip r:embed="rId5"/>
          <a:srcRect l="59850" t="40933" r="5500" b="35066"/>
          <a:stretch/>
        </p:blipFill>
        <p:spPr>
          <a:xfrm>
            <a:off x="30117" y="4041568"/>
            <a:ext cx="5954486" cy="2319930"/>
          </a:xfrm>
          <a:prstGeom prst="rect">
            <a:avLst/>
          </a:prstGeom>
        </p:spPr>
      </p:pic>
      <p:pic>
        <p:nvPicPr>
          <p:cNvPr id="10" name="Picture 9">
            <a:extLst>
              <a:ext uri="{FF2B5EF4-FFF2-40B4-BE49-F238E27FC236}">
                <a16:creationId xmlns:a16="http://schemas.microsoft.com/office/drawing/2014/main" id="{E2004583-35FE-456A-BD8D-4F214D905C91}"/>
              </a:ext>
            </a:extLst>
          </p:cNvPr>
          <p:cNvPicPr>
            <a:picLocks noChangeAspect="1"/>
          </p:cNvPicPr>
          <p:nvPr/>
        </p:nvPicPr>
        <p:blipFill rotWithShape="1">
          <a:blip r:embed="rId6"/>
          <a:srcRect l="59185" t="30001" r="5353" b="43768"/>
          <a:stretch/>
        </p:blipFill>
        <p:spPr>
          <a:xfrm>
            <a:off x="6172922" y="3982201"/>
            <a:ext cx="5860876" cy="2438664"/>
          </a:xfrm>
          <a:prstGeom prst="rect">
            <a:avLst/>
          </a:prstGeom>
        </p:spPr>
      </p:pic>
    </p:spTree>
    <p:extLst>
      <p:ext uri="{BB962C8B-B14F-4D97-AF65-F5344CB8AC3E}">
        <p14:creationId xmlns:p14="http://schemas.microsoft.com/office/powerpoint/2010/main" val="837733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atrice template">
  <a:themeElements>
    <a:clrScheme name="Custom 347">
      <a:dk1>
        <a:srgbClr val="1D1D1B"/>
      </a:dk1>
      <a:lt1>
        <a:srgbClr val="F3EFEA"/>
      </a:lt1>
      <a:dk2>
        <a:srgbClr val="434343"/>
      </a:dk2>
      <a:lt2>
        <a:srgbClr val="FFFFFF"/>
      </a:lt2>
      <a:accent1>
        <a:srgbClr val="8F7B87"/>
      </a:accent1>
      <a:accent2>
        <a:srgbClr val="A797A1"/>
      </a:accent2>
      <a:accent3>
        <a:srgbClr val="C0B5BC"/>
      </a:accent3>
      <a:accent4>
        <a:srgbClr val="E4DDE1"/>
      </a:accent4>
      <a:accent5>
        <a:srgbClr val="EFECED"/>
      </a:accent5>
      <a:accent6>
        <a:srgbClr val="F3EFEA"/>
      </a:accent6>
      <a:hlink>
        <a:srgbClr val="1D1D1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5298</TotalTime>
  <Words>1901</Words>
  <Application>Microsoft Office PowerPoint</Application>
  <PresentationFormat>Widescreen</PresentationFormat>
  <Paragraphs>245</Paragraphs>
  <Slides>23</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ArialMT</vt:lpstr>
      <vt:lpstr>Calibri</vt:lpstr>
      <vt:lpstr>Calibri Light</vt:lpstr>
      <vt:lpstr>Century Gothic</vt:lpstr>
      <vt:lpstr>Montserrat</vt:lpstr>
      <vt:lpstr>PT Serif</vt:lpstr>
      <vt:lpstr>Wingdings</vt:lpstr>
      <vt:lpstr>Office Theme</vt:lpstr>
      <vt:lpstr>Beatrice template</vt:lpstr>
      <vt:lpstr>ΑΤΜΟΣΦΑΙΡΙΚΗ ΡΥΠΑΝΣΗ</vt:lpstr>
      <vt:lpstr>PowerPoint Presentation</vt:lpstr>
      <vt:lpstr>Από πού προέρχεται?</vt:lpstr>
      <vt:lpstr>Τι προκαλεί?</vt:lpstr>
      <vt:lpstr>Ατμοσφαιρική Ρύπανση: αναπόσπαστο στοιχείο του τρόπου ζωής του 21ου αιώνα</vt:lpstr>
      <vt:lpstr>Πτητικές οργανικές ενώσεις – Volatile Organic Compounds (VOCs)</vt:lpstr>
      <vt:lpstr>Ρύπανση του αέρα εσωτερικών χώρων</vt:lpstr>
      <vt:lpstr>Το Σύνδρομο του «άρρωστου» κτηρίου</vt:lpstr>
      <vt:lpstr>Βασικοί Ατμοσφαιρικοί Ρύποι (EPA-Environmental Protection Agency)</vt:lpstr>
      <vt:lpstr>Ατμοσφαιρική Ρύπανση Αναγωγικού Τύπου- Μη Φωτοχημική Ρύπανση</vt:lpstr>
      <vt:lpstr>Διοξείδιο του θείου - SO2</vt:lpstr>
      <vt:lpstr>Αιωρούμενα σωματίδια - Particulate matter (PM)</vt:lpstr>
      <vt:lpstr>Αιωρούμενα Σωματίδια - PM10, PM2,5</vt:lpstr>
      <vt:lpstr>Επιδράσεις των PM</vt:lpstr>
      <vt:lpstr>Ατμοσφαιρική Ρύπανση Οξειδωτικού Τύπου - Φωτοχημική Ρύπανση</vt:lpstr>
      <vt:lpstr>Οζον – Ο3 (1) </vt:lpstr>
      <vt:lpstr>Όζον – Ο3 (2) </vt:lpstr>
      <vt:lpstr>Διοξείδιο του Αζώτου – ΝΟ2 (1)</vt:lpstr>
      <vt:lpstr>Διοξείδιο του Αζώτου – ΝΟ2 (2) Επιπτώσεις στην υγεία</vt:lpstr>
      <vt:lpstr>Μονοξείδιο του Άνθρακα – CO (1)</vt:lpstr>
      <vt:lpstr>Μονοξείδιο του Άνθρακα – CO (2)</vt:lpstr>
      <vt:lpstr>Βασικά Σημεία</vt:lpstr>
      <vt:lpstr>Ερωτήσεις - Απορίες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MAKRI  SOTIRIA</dc:creator>
  <cp:lastModifiedBy>Periklis Vardakas</cp:lastModifiedBy>
  <cp:revision>87</cp:revision>
  <dcterms:created xsi:type="dcterms:W3CDTF">2021-10-03T16:16:36Z</dcterms:created>
  <dcterms:modified xsi:type="dcterms:W3CDTF">2023-11-09T10:04:15Z</dcterms:modified>
</cp:coreProperties>
</file>