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10" r:id="rId3"/>
    <p:sldId id="256" r:id="rId4"/>
    <p:sldId id="284" r:id="rId5"/>
    <p:sldId id="294" r:id="rId6"/>
    <p:sldId id="303" r:id="rId7"/>
    <p:sldId id="295" r:id="rId8"/>
    <p:sldId id="288" r:id="rId9"/>
    <p:sldId id="296" r:id="rId10"/>
    <p:sldId id="297" r:id="rId11"/>
    <p:sldId id="298" r:id="rId12"/>
    <p:sldId id="299" r:id="rId13"/>
    <p:sldId id="300" r:id="rId14"/>
    <p:sldId id="301" r:id="rId15"/>
    <p:sldId id="265" r:id="rId16"/>
    <p:sldId id="302" r:id="rId17"/>
    <p:sldId id="289" r:id="rId18"/>
    <p:sldId id="292" r:id="rId19"/>
    <p:sldId id="308" r:id="rId20"/>
    <p:sldId id="309" r:id="rId21"/>
    <p:sldId id="293" r:id="rId22"/>
    <p:sldId id="304" r:id="rId23"/>
    <p:sldId id="307" r:id="rId24"/>
    <p:sldId id="290" r:id="rId25"/>
    <p:sldId id="305" r:id="rId26"/>
    <p:sldId id="291" r:id="rId27"/>
    <p:sldId id="286" r:id="rId28"/>
    <p:sldId id="306" r:id="rId29"/>
    <p:sldId id="311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36BF-3B55-483D-9C4F-2BEAA09E32FA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B8CB3-5ED2-4FD3-989B-3038B96B22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42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8CB3-5ED2-4FD3-989B-3038B96B22E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FF7-2AD8-410F-8638-DCAAB0AB5FDE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58AB-5369-466E-8797-FE6305C1E77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2ggISbsu62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155B60-25EC-4394-846B-177BE7A52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64" y="4968484"/>
            <a:ext cx="5122070" cy="1889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6C0F6E-1236-4143-BA2B-E2CC3FD60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66" y="1"/>
            <a:ext cx="4436269" cy="524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F28FFF-5A68-4ACC-AEED-387BD11C1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57" y="1"/>
            <a:ext cx="2178844" cy="63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Εμπορευματοποίηση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	Έχει αλλάξει η εμπορευματοποίηση την φύση των αθλημάτων; </a:t>
            </a:r>
            <a:r>
              <a:rPr lang="en-US" dirty="0" smtClean="0"/>
              <a:t> </a:t>
            </a:r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79512" y="3068960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λλαγή κανονισμών για να γίνει το άθλημα πιο ελκυστικό ως τηλεοπτικό </a:t>
            </a:r>
            <a:r>
              <a:rPr lang="el-GR" sz="3200" dirty="0" smtClean="0">
                <a:solidFill>
                  <a:prstClr val="black"/>
                </a:solidFill>
              </a:rPr>
              <a:t>προϊόν (πχ </a:t>
            </a:r>
            <a:r>
              <a:rPr lang="el-GR" sz="3200" dirty="0" err="1" smtClean="0">
                <a:solidFill>
                  <a:prstClr val="black"/>
                </a:solidFill>
              </a:rPr>
              <a:t>πετοσφαίριση</a:t>
            </a:r>
            <a:r>
              <a:rPr lang="el-GR" sz="32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Αναζήτηση για υψηλότερες επιδόσεις, σκορ και θέαμα (πχ καλαθοσφαίριση)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>
                <a:solidFill>
                  <a:prstClr val="black"/>
                </a:solidFill>
              </a:rPr>
              <a:t>Περισσότεροι αγώνες (επίδραση στη διαδικασία προπόνησης)  </a:t>
            </a:r>
          </a:p>
          <a:p>
            <a:pPr marL="342900" indent="-342900">
              <a:spcBef>
                <a:spcPct val="20000"/>
              </a:spcBef>
            </a:pP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Εμπορευματοποίηση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4100" b="1" dirty="0" smtClean="0"/>
              <a:t>Τύποι παθολογίας </a:t>
            </a:r>
            <a:r>
              <a:rPr lang="el-GR" dirty="0" smtClean="0"/>
              <a:t>	</a:t>
            </a:r>
            <a:endParaRPr lang="en-US" dirty="0" smtClean="0"/>
          </a:p>
          <a:p>
            <a:r>
              <a:rPr lang="el-GR" dirty="0" smtClean="0"/>
              <a:t>Έμφαση στα εξωτερικά κίνητρα που οδηγούν σε μη θεμιτές πρακτικές (πχ «κλέψιμο», ντόπινγκ, στημένα παιχνίδια)</a:t>
            </a:r>
            <a:endParaRPr lang="en-US" i="1" dirty="0" smtClean="0"/>
          </a:p>
          <a:p>
            <a:r>
              <a:rPr lang="el-GR" dirty="0" smtClean="0"/>
              <a:t>Τα αθλήματα θεωρούνται ως μέσο οικονομικού κέρδους και οι αθλητές ως προϊόν που πωλείται και αγοράζονται</a:t>
            </a:r>
            <a:endParaRPr lang="en-US" i="1" dirty="0" smtClean="0"/>
          </a:p>
          <a:p>
            <a:r>
              <a:rPr lang="el-GR" dirty="0" smtClean="0"/>
              <a:t>Υψηλές τιμές εισιτηρίων στις οποίες  πιθανά δεν μπορούν να ανταποκριθούν  ορισμένοι αυθεντικοί φίλαθλοι του αθλήματος</a:t>
            </a:r>
          </a:p>
          <a:p>
            <a:r>
              <a:rPr lang="el-GR" dirty="0" smtClean="0"/>
              <a:t>Οι παραπάνω παθολογίες ίσως οδηγήσουν στον κίνδυνο  επιβίωσης ενός αθλήματος (πχ λόγω έλλειψης ενδιαφέροντος για ένα άθλημα και </a:t>
            </a:r>
            <a:r>
              <a:rPr lang="el-GR" dirty="0" err="1" smtClean="0"/>
              <a:t>υποχρηματοδότησής</a:t>
            </a:r>
            <a:r>
              <a:rPr lang="el-GR" dirty="0" smtClean="0"/>
              <a:t> του)</a:t>
            </a:r>
          </a:p>
          <a:p>
            <a:pPr>
              <a:buNone/>
            </a:pPr>
            <a:endParaRPr lang="en-US" i="1" dirty="0" smtClean="0"/>
          </a:p>
          <a:p>
            <a:pPr algn="r">
              <a:buNone/>
            </a:pPr>
            <a:r>
              <a:rPr lang="en-US" dirty="0" smtClean="0"/>
              <a:t>Walsh and </a:t>
            </a:r>
            <a:r>
              <a:rPr lang="en-US" dirty="0" err="1" smtClean="0"/>
              <a:t>Giulianotti</a:t>
            </a:r>
            <a:r>
              <a:rPr lang="el-GR" dirty="0" smtClean="0"/>
              <a:t>, </a:t>
            </a:r>
            <a:r>
              <a:rPr lang="en-US" dirty="0" smtClean="0"/>
              <a:t>2007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Εμπορευματοποίηση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Υπάρχουν πλεονεκτήματα στην εμπορευματοποίηση του αθλητισμού; </a:t>
            </a:r>
            <a:r>
              <a:rPr lang="en-US" dirty="0" smtClean="0"/>
              <a:t> </a:t>
            </a:r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51520" y="3284984"/>
            <a:ext cx="8892480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Περισσότερες ευκαιρίες συμμετοχής σε αθλήματα σε επαγγελματικό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επίπεδο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Αθλητικές εγκαταστάσεις</a:t>
            </a:r>
            <a:endParaRPr kumimoji="0" lang="el-G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baseline="0" dirty="0" smtClean="0"/>
              <a:t>Υψηλότερο</a:t>
            </a:r>
            <a:r>
              <a:rPr lang="el-GR" sz="3200" dirty="0" smtClean="0"/>
              <a:t> αθλητικό επίπεδο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Ευκαιρίες διασκέδασης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Autofit/>
          </a:bodyPr>
          <a:lstStyle/>
          <a:p>
            <a:pPr lvl="0"/>
            <a:r>
              <a:rPr lang="el-GR" sz="3600" dirty="0" smtClean="0"/>
              <a:t>Προτάσεις για μείωση των αρνητικών συνεπειών της Εμπορευματοποίησης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7880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Ρυθμίσεις και κανόνες για αποφυγή της διαφθοράς</a:t>
            </a:r>
          </a:p>
          <a:p>
            <a:r>
              <a:rPr lang="el-GR" dirty="0" smtClean="0"/>
              <a:t>Ρυθμίσεις για μείωση των ανισοτήτων</a:t>
            </a:r>
          </a:p>
          <a:p>
            <a:r>
              <a:rPr lang="el-GR" dirty="0" smtClean="0"/>
              <a:t>Οι αυθεντικοί φίλαθλοι να έχουν πρόσβαση στις αθλητικές εκδηλώσεις</a:t>
            </a:r>
          </a:p>
          <a:p>
            <a:r>
              <a:rPr lang="el-GR" dirty="0" smtClean="0"/>
              <a:t>Πρόσβαση σε μεταδόσεις αθλητικών αγώνων μέσω τηλεοπτικών σταθμών ανοικτής πρόσβασης</a:t>
            </a:r>
          </a:p>
          <a:p>
            <a:r>
              <a:rPr lang="el-GR" dirty="0" smtClean="0"/>
              <a:t>Οι επαγγελματικοί σύλλογοι να επενδύουν και στις ακαδημίες του αθλήματος</a:t>
            </a:r>
          </a:p>
          <a:p>
            <a:r>
              <a:rPr lang="el-GR" dirty="0" smtClean="0"/>
              <a:t>Οι αθλητές και όλοι όσοι ασχολούνται με τα αθλήματα να λαμβάνουν εκπαίδευση σε θέματα ηθικής</a:t>
            </a:r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Διαφθορά στον Αθλητισμό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Κάθε παράνομη, ανήθικη ή αντιδεοντολογική δραστηριότητα που προσπαθεί σκόπιμα να αλλοιώσει το αποτέλεσμα ενός αθλητικού γεγονότος (ή οποιοδήποτε στοιχείου αυτού) για προσωπικό κέρδος ενός ή περισσοτέρων μερών που εμπλέκονται σε αυτό το γεγονός </a:t>
            </a:r>
          </a:p>
          <a:p>
            <a:pPr algn="r">
              <a:buNone/>
            </a:pPr>
            <a:r>
              <a:rPr lang="en-US" sz="2400" dirty="0" smtClean="0"/>
              <a:t>Gorse and Chadwick</a:t>
            </a:r>
            <a:r>
              <a:rPr lang="el-GR" sz="2400" dirty="0" smtClean="0"/>
              <a:t>,</a:t>
            </a:r>
            <a:r>
              <a:rPr lang="en-US" sz="2400" dirty="0" smtClean="0"/>
              <a:t> 2011</a:t>
            </a:r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Διαφθορά στον Αθλητισμό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72032"/>
          </a:xfrm>
        </p:spPr>
        <p:txBody>
          <a:bodyPr>
            <a:normAutofit/>
          </a:bodyPr>
          <a:lstStyle/>
          <a:p>
            <a:r>
              <a:rPr lang="el-GR" dirty="0" smtClean="0"/>
              <a:t>Στημένα παιχνίδια</a:t>
            </a:r>
          </a:p>
          <a:p>
            <a:r>
              <a:rPr lang="el-GR" dirty="0" smtClean="0"/>
              <a:t>Δωροδοκίες παραγόντων</a:t>
            </a:r>
          </a:p>
          <a:p>
            <a:r>
              <a:rPr lang="el-GR" dirty="0" smtClean="0"/>
              <a:t>Ντόπινγκ</a:t>
            </a:r>
          </a:p>
          <a:p>
            <a:pPr>
              <a:buNone/>
            </a:pPr>
            <a:endParaRPr lang="en-US" dirty="0" smtClean="0"/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Στημένα παιχνίδια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85926"/>
            <a:ext cx="8435280" cy="457203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Το στήσιμο παιχνιδιού είναι παγκόσμιο φαινόμενο σε διάφορα αθλήματα</a:t>
            </a:r>
            <a:r>
              <a:rPr kumimoji="1" lang="en-GB" dirty="0" smtClean="0">
                <a:latin typeface="Calibri" pitchFamily="34" charset="0"/>
              </a:rPr>
              <a:t> </a:t>
            </a:r>
            <a:endParaRPr kumimoji="1" lang="el-GR" dirty="0" smtClean="0">
              <a:latin typeface="Calibri" pitchFamily="34" charset="0"/>
            </a:endParaRPr>
          </a:p>
          <a:p>
            <a:endParaRPr kumimoji="1" lang="el-GR" i="1" dirty="0" smtClean="0">
              <a:latin typeface="Calibri" pitchFamily="34" charset="0"/>
            </a:endParaRPr>
          </a:p>
          <a:p>
            <a:r>
              <a:rPr lang="el-GR" dirty="0" smtClean="0"/>
              <a:t>Αναφέρεται στον χειρισμό ενός αθλητικού αποτελέσματος και περιλαμβάνει την ρύθμιση του αποτελέσματος ενός αθλητικού γεγονότος ή οποιουδήποτε επιμέρους γεγονότος (πχ αγώνας ή φάση αγώνα) προκειμένου να αποκτηθεί οικονομικό όφελος και να αφαιρεθεί η αβεβαιότητα που συνοδεύει κανονικά το αποτέλεσμα ενός αθλητικού αγώνα</a:t>
            </a:r>
            <a:endParaRPr lang="en-US" dirty="0" smtClean="0"/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Στημένα παιχνίδια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kumimoji="1" lang="el-GR" sz="3400" i="1" dirty="0" smtClean="0">
                <a:latin typeface="Calibri" pitchFamily="34" charset="0"/>
              </a:rPr>
              <a:t>Ένας πιο ευρύς και ολοκληρωμένος ορισμός του στησίματος παιχνιδιών:</a:t>
            </a:r>
          </a:p>
          <a:p>
            <a:r>
              <a:rPr lang="el-GR" sz="3400" dirty="0" smtClean="0"/>
              <a:t>Το στήσιμο παιχνιδιού περιλαμβάνει τον χειρισμό ενός αποτελέσματος ή μιας πιθανότητας από του παίκτες, τις ομάδες, τους παράγοντες, το βοηθητικό προσωπικό, τους διαιτητές ή άλλους που εμπλέκονται στο συγκεκριμένο γεγονός </a:t>
            </a:r>
          </a:p>
          <a:p>
            <a:endParaRPr lang="el-GR" sz="3400" dirty="0" smtClean="0"/>
          </a:p>
          <a:p>
            <a:pPr>
              <a:buNone/>
            </a:pPr>
            <a:r>
              <a:rPr lang="el-GR" sz="3400" dirty="0" smtClean="0"/>
              <a:t>Μια τέτοια συμφωνία περιλαμβάνει</a:t>
            </a:r>
            <a:r>
              <a:rPr lang="en-US" sz="3400" dirty="0" smtClean="0"/>
              <a:t>:</a:t>
            </a:r>
          </a:p>
          <a:p>
            <a:r>
              <a:rPr lang="el-GR" sz="3400" dirty="0" smtClean="0"/>
              <a:t>Τον σκόπιμο καθορισμό ενός διαγωνισμού, ή ενός γεγονότος εντός του διαγωνισμού ή το εύρος του σκορ</a:t>
            </a:r>
            <a:endParaRPr lang="en-US" sz="3400" dirty="0" smtClean="0"/>
          </a:p>
          <a:p>
            <a:r>
              <a:rPr lang="el-GR" sz="3400" dirty="0" smtClean="0"/>
              <a:t>Σκόπιμη μειωμένη απόδοση</a:t>
            </a:r>
            <a:endParaRPr lang="en-US" sz="3400" dirty="0" smtClean="0"/>
          </a:p>
          <a:p>
            <a:r>
              <a:rPr lang="el-GR" sz="3400" dirty="0" smtClean="0"/>
              <a:t>Απόσυρση από το παιχνίδι </a:t>
            </a:r>
            <a:endParaRPr lang="en-US" sz="3400" dirty="0" smtClean="0"/>
          </a:p>
          <a:p>
            <a:r>
              <a:rPr lang="el-GR" sz="3400" dirty="0" smtClean="0"/>
              <a:t>Σκόπιμη λανθασμένη εφαρμογή των κανονισμών από τους διαιτητές </a:t>
            </a:r>
          </a:p>
          <a:p>
            <a:r>
              <a:rPr lang="el-GR" sz="3400" dirty="0" smtClean="0"/>
              <a:t>Κατάχρηση εσωτερικής πληροφόρησης για </a:t>
            </a:r>
            <a:r>
              <a:rPr lang="el-GR" sz="3400" dirty="0" err="1" smtClean="0"/>
              <a:t>στοιχιματισμό</a:t>
            </a:r>
            <a:r>
              <a:rPr lang="el-GR" sz="3400" dirty="0" smtClean="0"/>
              <a:t> ή στρατολόγηση ατόμων για τον χειρισμό ενός αποτελέσματος </a:t>
            </a:r>
          </a:p>
          <a:p>
            <a:endParaRPr lang="el-GR" sz="2600" dirty="0" smtClean="0"/>
          </a:p>
          <a:p>
            <a:pPr algn="r">
              <a:buNone/>
            </a:pPr>
            <a:r>
              <a:rPr lang="en-US" sz="2600" dirty="0" smtClean="0"/>
              <a:t>Australian Sport Minister (Sport and Recreation Ministers’</a:t>
            </a:r>
            <a:r>
              <a:rPr lang="el-GR" sz="2600" dirty="0" smtClean="0"/>
              <a:t> </a:t>
            </a:r>
            <a:r>
              <a:rPr lang="en-US" sz="2600" dirty="0" smtClean="0"/>
              <a:t>Council Communiqué 2011</a:t>
            </a:r>
            <a:endParaRPr lang="el-GR" sz="26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Στημένα παιχνίδια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l-GR" sz="3400" dirty="0" smtClean="0">
                <a:latin typeface="Calibri" pitchFamily="34" charset="0"/>
              </a:rPr>
              <a:t>Μπορεί να εμπλακούν:</a:t>
            </a:r>
          </a:p>
          <a:p>
            <a:r>
              <a:rPr kumimoji="1" lang="el-GR" sz="3400" dirty="0" smtClean="0">
                <a:latin typeface="Calibri" pitchFamily="34" charset="0"/>
              </a:rPr>
              <a:t>Παίκτες</a:t>
            </a:r>
          </a:p>
          <a:p>
            <a:r>
              <a:rPr kumimoji="1" lang="el-GR" sz="3400" dirty="0" smtClean="0">
                <a:latin typeface="Calibri" pitchFamily="34" charset="0"/>
              </a:rPr>
              <a:t>Προπονητές</a:t>
            </a:r>
          </a:p>
          <a:p>
            <a:r>
              <a:rPr kumimoji="1" lang="el-GR" sz="3400" dirty="0" smtClean="0">
                <a:latin typeface="Calibri" pitchFamily="34" charset="0"/>
              </a:rPr>
              <a:t>Παράγοντες</a:t>
            </a:r>
          </a:p>
          <a:p>
            <a:r>
              <a:rPr kumimoji="1" lang="el-GR" sz="3400" dirty="0" smtClean="0">
                <a:latin typeface="Calibri" pitchFamily="34" charset="0"/>
              </a:rPr>
              <a:t>Διαιτητές</a:t>
            </a:r>
          </a:p>
          <a:p>
            <a:r>
              <a:rPr kumimoji="1" lang="el-GR" sz="3400" dirty="0" smtClean="0">
                <a:latin typeface="Calibri" pitchFamily="34" charset="0"/>
              </a:rPr>
              <a:t>Εξωτερικοί παράγοντες</a:t>
            </a:r>
            <a:endParaRPr lang="el-GR" sz="26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Στημένα παιχνίδια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kumimoji="1" lang="el-GR" sz="3400" dirty="0" smtClean="0">
                <a:latin typeface="Calibri" pitchFamily="34" charset="0"/>
              </a:rPr>
              <a:t>Ένας παίκτης μπορεί να στήσει ένα παιχνίδι:</a:t>
            </a:r>
          </a:p>
          <a:p>
            <a:pPr>
              <a:lnSpc>
                <a:spcPct val="150000"/>
              </a:lnSpc>
              <a:defRPr/>
            </a:pPr>
            <a:r>
              <a:rPr lang="el-GR" sz="3600" dirty="0" smtClean="0"/>
              <a:t>Μειωμένη απόδοση</a:t>
            </a:r>
            <a:endParaRPr lang="en-US" sz="3600" dirty="0" smtClean="0"/>
          </a:p>
          <a:p>
            <a:pPr>
              <a:lnSpc>
                <a:spcPct val="150000"/>
              </a:lnSpc>
              <a:defRPr/>
            </a:pPr>
            <a:r>
              <a:rPr lang="el-GR" sz="3600" dirty="0" smtClean="0"/>
              <a:t>Ασυνήθιστη απόδοση</a:t>
            </a:r>
            <a:endParaRPr lang="en-US" sz="3600" dirty="0" smtClean="0"/>
          </a:p>
          <a:p>
            <a:pPr>
              <a:lnSpc>
                <a:spcPct val="150000"/>
              </a:lnSpc>
              <a:defRPr/>
            </a:pPr>
            <a:r>
              <a:rPr lang="el-GR" sz="3600" dirty="0" smtClean="0"/>
              <a:t>Αυξημένη απόδοση</a:t>
            </a:r>
            <a:endParaRPr lang="en-US" sz="3600" dirty="0" smtClean="0"/>
          </a:p>
          <a:p>
            <a:pPr>
              <a:lnSpc>
                <a:spcPct val="150000"/>
              </a:lnSpc>
              <a:defRPr/>
            </a:pPr>
            <a:r>
              <a:rPr lang="el-GR" sz="3600" dirty="0" err="1" smtClean="0"/>
              <a:t>Αυτο</a:t>
            </a:r>
            <a:r>
              <a:rPr lang="el-GR" sz="3600" dirty="0" smtClean="0"/>
              <a:t>-τραυματισμός</a:t>
            </a:r>
            <a:endParaRPr lang="en-US" sz="3600" dirty="0" smtClean="0"/>
          </a:p>
          <a:p>
            <a:pPr>
              <a:lnSpc>
                <a:spcPct val="150000"/>
              </a:lnSpc>
              <a:defRPr/>
            </a:pPr>
            <a:r>
              <a:rPr lang="el-GR" sz="3600" dirty="0" smtClean="0"/>
              <a:t>Αλλαγή τακτικής παιχνιδιού</a:t>
            </a:r>
            <a:endParaRPr lang="en-US" sz="3600" dirty="0" smtClean="0"/>
          </a:p>
          <a:p>
            <a:pPr>
              <a:lnSpc>
                <a:spcPct val="150000"/>
              </a:lnSpc>
              <a:defRPr/>
            </a:pPr>
            <a:r>
              <a:rPr lang="el-GR" sz="3600" dirty="0" smtClean="0"/>
              <a:t>Έλλειψη ομαδικότητας</a:t>
            </a:r>
            <a:endParaRPr lang="en-US" sz="3600" dirty="0" smtClean="0"/>
          </a:p>
          <a:p>
            <a:pPr>
              <a:lnSpc>
                <a:spcPct val="150000"/>
              </a:lnSpc>
              <a:defRPr/>
            </a:pPr>
            <a:r>
              <a:rPr lang="el-GR" sz="3600" dirty="0" smtClean="0"/>
              <a:t>Σκόπιμη παραβίαση κανονισμών</a:t>
            </a:r>
            <a:endParaRPr lang="en-US" sz="3600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296144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B0F0"/>
                </a:solidFill>
              </a:rPr>
              <a:t>Θέματα Ηθικής στον Αθλητισμό</a:t>
            </a:r>
            <a:br>
              <a:rPr lang="el-GR" sz="3200" b="1" dirty="0" smtClean="0">
                <a:solidFill>
                  <a:srgbClr val="00B0F0"/>
                </a:solidFill>
              </a:rPr>
            </a:br>
            <a:r>
              <a:rPr lang="el-GR" sz="3200" b="1" dirty="0" smtClean="0">
                <a:solidFill>
                  <a:srgbClr val="00B0F0"/>
                </a:solidFill>
              </a:rPr>
              <a:t> </a:t>
            </a:r>
            <a:endParaRPr lang="el-GR" sz="3200" b="1" dirty="0">
              <a:solidFill>
                <a:srgbClr val="00B0F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648072"/>
          </a:xfrm>
        </p:spPr>
        <p:txBody>
          <a:bodyPr>
            <a:normAutofit/>
          </a:bodyPr>
          <a:lstStyle/>
          <a:p>
            <a:endParaRPr lang="el-GR" dirty="0" smtClean="0">
              <a:solidFill>
                <a:schemeClr val="tx1"/>
              </a:solidFill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1\Documents\ΣΑΚΗΣ\ΕΡΕΥΝΗΤΙΚΑ ΠΡΟΓΡΑΜΜΑΤΑ\TAGS\logos for translated materials\logosbeneficaireserasmusleft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7880" y="0"/>
            <a:ext cx="2456120" cy="5400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39552" y="2210574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Διάλεξη </a:t>
            </a:r>
            <a:r>
              <a:rPr lang="el-GR" sz="3200" dirty="0" smtClean="0"/>
              <a:t>12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4400" dirty="0" smtClean="0"/>
              <a:t>Διαφθορά</a:t>
            </a:r>
            <a:r>
              <a:rPr lang="el-GR" sz="4400" dirty="0"/>
              <a:t> </a:t>
            </a:r>
            <a:r>
              <a:rPr lang="el-GR" sz="4400" dirty="0" smtClean="0"/>
              <a:t>στον Αθλητισμό</a:t>
            </a:r>
            <a:endParaRPr lang="el-GR" sz="4400" dirty="0" smtClean="0"/>
          </a:p>
          <a:p>
            <a:pPr algn="ctr"/>
            <a:endParaRPr lang="el-GR" sz="4400" dirty="0" smtClean="0"/>
          </a:p>
          <a:p>
            <a:pPr algn="ctr"/>
            <a:endParaRPr lang="el-GR" sz="4400" dirty="0" smtClean="0"/>
          </a:p>
          <a:p>
            <a:pPr algn="ctr"/>
            <a:endParaRPr lang="el-GR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Στημένα παιχνίδια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017190"/>
          </a:xfrm>
        </p:spPr>
        <p:txBody>
          <a:bodyPr>
            <a:normAutofit/>
          </a:bodyPr>
          <a:lstStyle/>
          <a:p>
            <a:r>
              <a:rPr kumimoji="1" lang="el-GR" i="1" dirty="0" smtClean="0">
                <a:latin typeface="Calibri" pitchFamily="34" charset="0"/>
              </a:rPr>
              <a:t>Ο πυγμάχος </a:t>
            </a:r>
            <a:r>
              <a:rPr kumimoji="1" lang="el-GR" i="1" dirty="0" err="1" smtClean="0">
                <a:latin typeface="Calibri" pitchFamily="34" charset="0"/>
              </a:rPr>
              <a:t>Εύπωλος</a:t>
            </a:r>
            <a:r>
              <a:rPr kumimoji="1" lang="el-GR" i="1" dirty="0" smtClean="0">
                <a:latin typeface="Calibri" pitchFamily="34" charset="0"/>
              </a:rPr>
              <a:t> ο Θεσσαλός δωροδόκησε τρεις αντιπάλους του ώστε να νικήσει και να ανακηρυχτεί ολυμπιονίκης το  </a:t>
            </a:r>
            <a:r>
              <a:rPr kumimoji="1" lang="en-US" i="1" dirty="0" smtClean="0">
                <a:latin typeface="Calibri" pitchFamily="34" charset="0"/>
              </a:rPr>
              <a:t>388 </a:t>
            </a:r>
            <a:r>
              <a:rPr kumimoji="1" lang="el-GR" i="1" dirty="0" err="1" smtClean="0">
                <a:latin typeface="Calibri" pitchFamily="34" charset="0"/>
              </a:rPr>
              <a:t>π.Χ.</a:t>
            </a:r>
            <a:r>
              <a:rPr kumimoji="1" lang="el-GR" i="1" dirty="0" smtClean="0">
                <a:latin typeface="Calibri" pitchFamily="34" charset="0"/>
              </a:rPr>
              <a:t> </a:t>
            </a:r>
          </a:p>
          <a:p>
            <a:endParaRPr kumimoji="1" lang="el-GR" i="1" dirty="0" smtClean="0">
              <a:latin typeface="Calibri" pitchFamily="34" charset="0"/>
            </a:endParaRPr>
          </a:p>
          <a:p>
            <a:r>
              <a:rPr kumimoji="1" lang="el-GR" i="1" dirty="0" smtClean="0">
                <a:latin typeface="Calibri" pitchFamily="34" charset="0"/>
              </a:rPr>
              <a:t>Ιταλικό πρωτάθλημα ποδοσφαίρου 2006: Σκάνδαλο με στημένα παιχνίδια – Υποβιβασμός της Γιουβέντους και αφαίρεση του τίτλου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Στημένα παιχνίδια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5688632" cy="5517232"/>
          </a:xfrm>
        </p:spPr>
        <p:txBody>
          <a:bodyPr>
            <a:normAutofit/>
          </a:bodyPr>
          <a:lstStyle/>
          <a:p>
            <a:r>
              <a:rPr kumimoji="1" lang="en-US" dirty="0" err="1" smtClean="0">
                <a:latin typeface="Calibri" pitchFamily="34" charset="0"/>
              </a:rPr>
              <a:t>Singaporegate</a:t>
            </a:r>
            <a:r>
              <a:rPr kumimoji="1" lang="el-GR" dirty="0" smtClean="0">
                <a:latin typeface="Calibri" pitchFamily="34" charset="0"/>
              </a:rPr>
              <a:t> στην </a:t>
            </a:r>
            <a:r>
              <a:rPr kumimoji="1" lang="en-US" dirty="0" smtClean="0">
                <a:latin typeface="Calibri" pitchFamily="34" charset="0"/>
              </a:rPr>
              <a:t> Formula One </a:t>
            </a:r>
            <a:r>
              <a:rPr kumimoji="1" lang="el-GR" dirty="0" smtClean="0">
                <a:latin typeface="Calibri" pitchFamily="34" charset="0"/>
              </a:rPr>
              <a:t>το </a:t>
            </a:r>
            <a:r>
              <a:rPr kumimoji="1" lang="en-US" dirty="0" smtClean="0">
                <a:latin typeface="Calibri" pitchFamily="34" charset="0"/>
              </a:rPr>
              <a:t>2008</a:t>
            </a:r>
            <a:endParaRPr kumimoji="1" lang="el-GR" dirty="0" smtClean="0">
              <a:latin typeface="Calibri" pitchFamily="34" charset="0"/>
            </a:endParaRPr>
          </a:p>
          <a:p>
            <a:endParaRPr kumimoji="1" lang="el-GR" dirty="0" smtClean="0">
              <a:latin typeface="Calibri" pitchFamily="34" charset="0"/>
            </a:endParaRPr>
          </a:p>
          <a:p>
            <a:r>
              <a:rPr kumimoji="1" lang="el-GR" dirty="0" smtClean="0">
                <a:latin typeface="Calibri" pitchFamily="34" charset="0"/>
              </a:rPr>
              <a:t>Η ομάδα </a:t>
            </a:r>
            <a:r>
              <a:rPr kumimoji="1" lang="en-US" dirty="0" smtClean="0">
                <a:latin typeface="Calibri" pitchFamily="34" charset="0"/>
              </a:rPr>
              <a:t>Renault F1 </a:t>
            </a:r>
            <a:r>
              <a:rPr kumimoji="1" lang="el-GR" dirty="0" smtClean="0">
                <a:latin typeface="Calibri" pitchFamily="34" charset="0"/>
              </a:rPr>
              <a:t>έδωσε εντολή στον πιλότο της </a:t>
            </a:r>
            <a:r>
              <a:rPr kumimoji="1" lang="en-US" dirty="0" smtClean="0">
                <a:latin typeface="Calibri" pitchFamily="34" charset="0"/>
              </a:rPr>
              <a:t>Nelson Piquet Jr. </a:t>
            </a:r>
            <a:r>
              <a:rPr kumimoji="1" lang="el-GR" dirty="0" smtClean="0">
                <a:latin typeface="Calibri" pitchFamily="34" charset="0"/>
              </a:rPr>
              <a:t>να προκαλέσει σκόπιμα ατύχημα ώστε να κερδίσει πλεονέκτημα ο πρώτος οδηγός της ομάδας </a:t>
            </a:r>
            <a:r>
              <a:rPr kumimoji="1" lang="en-US" dirty="0" smtClean="0">
                <a:latin typeface="Calibri" pitchFamily="34" charset="0"/>
              </a:rPr>
              <a:t>Fernando Alonso</a:t>
            </a:r>
            <a:r>
              <a:rPr kumimoji="1" lang="el-GR" dirty="0" smtClean="0">
                <a:latin typeface="Calibri" pitchFamily="34" charset="0"/>
              </a:rPr>
              <a:t> </a:t>
            </a:r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commons/f/f3/2008_Singapore_Grand_Prix_Renault_Nelson_Piquet_Jr_cr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1628800"/>
            <a:ext cx="3238500" cy="501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Στημένα παιχνίδια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517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hlinkClick r:id="rId2"/>
              </a:rPr>
              <a:t>https://www.youtube.com/watch?v=2ggISbsu62U</a:t>
            </a:r>
            <a:endParaRPr lang="el-GR" sz="2800" dirty="0" smtClean="0"/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err="1" smtClean="0"/>
              <a:t>Στοιχηματισμός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017190"/>
          </a:xfrm>
        </p:spPr>
        <p:txBody>
          <a:bodyPr>
            <a:normAutofit lnSpcReduction="10000"/>
          </a:bodyPr>
          <a:lstStyle/>
          <a:p>
            <a:r>
              <a:rPr kumimoji="1" lang="el-GR" dirty="0" smtClean="0">
                <a:latin typeface="Calibri" pitchFamily="34" charset="0"/>
              </a:rPr>
              <a:t>Ο </a:t>
            </a:r>
            <a:r>
              <a:rPr kumimoji="1" lang="el-GR" dirty="0" err="1" smtClean="0">
                <a:latin typeface="Calibri" pitchFamily="34" charset="0"/>
              </a:rPr>
              <a:t>στοιχηματισμός</a:t>
            </a:r>
            <a:r>
              <a:rPr kumimoji="1" lang="el-GR" dirty="0" smtClean="0">
                <a:latin typeface="Calibri" pitchFamily="34" charset="0"/>
              </a:rPr>
              <a:t> στα αθλήματα είναι νόμιμος σήμερα</a:t>
            </a:r>
            <a:endParaRPr kumimoji="1" lang="en-GB" dirty="0" smtClean="0">
              <a:latin typeface="Calibri" pitchFamily="34" charset="0"/>
            </a:endParaRPr>
          </a:p>
          <a:p>
            <a:r>
              <a:rPr kumimoji="1" lang="el-GR" dirty="0" smtClean="0">
                <a:latin typeface="Calibri" pitchFamily="34" charset="0"/>
              </a:rPr>
              <a:t>Πολλοί άνθρωποι βρίσκουν συναρπαστικό τον σχηματισμό για το αποτέλεσμα ενός αγώνα</a:t>
            </a:r>
          </a:p>
          <a:p>
            <a:r>
              <a:rPr kumimoji="1" lang="el-GR" dirty="0" smtClean="0">
                <a:latin typeface="Calibri" pitchFamily="34" charset="0"/>
              </a:rPr>
              <a:t>Σήμερα, ο </a:t>
            </a:r>
            <a:r>
              <a:rPr kumimoji="1" lang="el-GR" dirty="0" err="1" smtClean="0">
                <a:latin typeface="Calibri" pitchFamily="34" charset="0"/>
              </a:rPr>
              <a:t>στοιχηματισμός</a:t>
            </a:r>
            <a:r>
              <a:rPr kumimoji="1" lang="el-GR" dirty="0" smtClean="0">
                <a:latin typeface="Calibri" pitchFamily="34" charset="0"/>
              </a:rPr>
              <a:t> είναι πλέον πολύ πιο εύκολος και προσιτός σε περισσότερο κόσμο μέσω του διαδικτύου</a:t>
            </a:r>
          </a:p>
          <a:p>
            <a:endParaRPr kumimoji="1" lang="el-GR" sz="1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/>
              </a:rPr>
              <a:t>€1.400 </a:t>
            </a:r>
            <a:r>
              <a:rPr lang="el-GR" sz="3600" dirty="0" smtClean="0">
                <a:latin typeface="Arial"/>
              </a:rPr>
              <a:t>δισεκατομμύρια </a:t>
            </a:r>
          </a:p>
          <a:p>
            <a:pPr>
              <a:buNone/>
            </a:pPr>
            <a:r>
              <a:rPr lang="el-GR" sz="3600" dirty="0" smtClean="0">
                <a:latin typeface="Arial"/>
              </a:rPr>
              <a:t>παγκοσμίως</a:t>
            </a:r>
            <a:endParaRPr lang="el-GR" sz="36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pic>
        <p:nvPicPr>
          <p:cNvPr id="5" name="Picture 2" descr="Image result for match fix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614" y="4734000"/>
            <a:ext cx="3772386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err="1" smtClean="0"/>
              <a:t>Στοιχηματισμός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017190"/>
          </a:xfrm>
        </p:spPr>
        <p:txBody>
          <a:bodyPr>
            <a:normAutofit/>
          </a:bodyPr>
          <a:lstStyle/>
          <a:p>
            <a:r>
              <a:rPr kumimoji="1" lang="el-GR" dirty="0" smtClean="0">
                <a:latin typeface="Calibri" pitchFamily="34" charset="0"/>
              </a:rPr>
              <a:t>Το βασικό ζήτημα είναι ότι ο </a:t>
            </a:r>
            <a:r>
              <a:rPr kumimoji="1" lang="el-GR" dirty="0" err="1" smtClean="0">
                <a:latin typeface="Calibri" pitchFamily="34" charset="0"/>
              </a:rPr>
              <a:t>στοιχηματισμός</a:t>
            </a:r>
            <a:r>
              <a:rPr kumimoji="1" lang="el-GR" dirty="0" smtClean="0">
                <a:latin typeface="Calibri" pitchFamily="34" charset="0"/>
              </a:rPr>
              <a:t> στα αθλήματα συνδέεται με το στήσιμο παιχνιδιών</a:t>
            </a:r>
            <a:endParaRPr kumimoji="1" lang="en-GB" dirty="0" smtClean="0">
              <a:latin typeface="Calibri" pitchFamily="34" charset="0"/>
            </a:endParaRPr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pic>
        <p:nvPicPr>
          <p:cNvPr id="5" name="Picture 2" descr="Image result for match fix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614" y="4734000"/>
            <a:ext cx="3772386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err="1" smtClean="0"/>
              <a:t>Στοιχηματισμός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32"/>
          </a:xfrm>
        </p:spPr>
        <p:txBody>
          <a:bodyPr>
            <a:normAutofit/>
          </a:bodyPr>
          <a:lstStyle/>
          <a:p>
            <a:r>
              <a:rPr kumimoji="1" lang="el-GR" dirty="0" smtClean="0">
                <a:latin typeface="Calibri" pitchFamily="34" charset="0"/>
              </a:rPr>
              <a:t>Πολλές εταιρίες σχηματισμού διαφημίζονται μέσω αθλητικών ομάδων ή αθλητικών γεγονότων</a:t>
            </a:r>
          </a:p>
          <a:p>
            <a:r>
              <a:rPr kumimoji="1" lang="el-GR" dirty="0" smtClean="0">
                <a:latin typeface="Calibri" pitchFamily="34" charset="0"/>
              </a:rPr>
              <a:t>Πρέπει να επιτρέπεται αυτό;</a:t>
            </a:r>
          </a:p>
          <a:p>
            <a:r>
              <a:rPr kumimoji="1" lang="el-GR" dirty="0" smtClean="0">
                <a:latin typeface="Calibri" pitchFamily="34" charset="0"/>
              </a:rPr>
              <a:t>Μήπως ενθαρρύνει τον </a:t>
            </a:r>
            <a:r>
              <a:rPr kumimoji="1" lang="el-GR" dirty="0" err="1" smtClean="0">
                <a:latin typeface="Calibri" pitchFamily="34" charset="0"/>
              </a:rPr>
              <a:t>στοιχηματισμό</a:t>
            </a:r>
            <a:r>
              <a:rPr kumimoji="1" lang="el-GR" dirty="0" smtClean="0">
                <a:latin typeface="Calibri" pitchFamily="34" charset="0"/>
              </a:rPr>
              <a:t>;</a:t>
            </a:r>
            <a:endParaRPr kumimoji="1" lang="en-GB" dirty="0" smtClean="0">
              <a:latin typeface="Calibri" pitchFamily="34" charset="0"/>
            </a:endParaRP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pic>
        <p:nvPicPr>
          <p:cNvPr id="6" name="Picture 4" descr="Image result for betting companies sponsors"/>
          <p:cNvPicPr>
            <a:picLocks noChangeAspect="1" noChangeArrowheads="1"/>
          </p:cNvPicPr>
          <p:nvPr/>
        </p:nvPicPr>
        <p:blipFill>
          <a:blip r:embed="rId3" cstate="print"/>
          <a:srcRect l="6572" t="2" r="2838" b="745"/>
          <a:stretch>
            <a:fillRect/>
          </a:stretch>
        </p:blipFill>
        <p:spPr bwMode="auto">
          <a:xfrm>
            <a:off x="4637134" y="4374000"/>
            <a:ext cx="4506866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Τι μέτρα μπορούμε να λάβουμε;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752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 smtClean="0"/>
              <a:t>Εκπαίδευση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Έλεγχος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Αυστηρές ποινές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Μηδενική ανοχή σε φαινόμενα διαφθοράς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Ηθικό </a:t>
            </a:r>
            <a:r>
              <a:rPr lang="el-GR" dirty="0" err="1" smtClean="0"/>
              <a:t>δίλημα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Δύο ομάδες ευνοούνται από την ισοπαλία και παίζουν παθητικά</a:t>
            </a:r>
          </a:p>
          <a:p>
            <a:pPr algn="ctr">
              <a:buNone/>
            </a:pPr>
            <a:r>
              <a:rPr lang="el-GR" dirty="0" smtClean="0"/>
              <a:t>(Δεν σχετίζεται με </a:t>
            </a:r>
            <a:r>
              <a:rPr lang="el-GR" dirty="0" err="1" smtClean="0"/>
              <a:t>στοιχηματισμό</a:t>
            </a:r>
            <a:r>
              <a:rPr lang="el-GR" dirty="0" smtClean="0"/>
              <a:t>)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Είναι αυτό στήσιμο παιχνιδιού; </a:t>
            </a:r>
          </a:p>
          <a:p>
            <a:pPr algn="ctr">
              <a:buNone/>
            </a:pPr>
            <a:r>
              <a:rPr lang="el-GR" dirty="0" smtClean="0"/>
              <a:t>Είναι ηθικό; </a:t>
            </a:r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ED2394-3BE5-46F6-A46E-64D34B3BF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33" y="76201"/>
            <a:ext cx="1760935" cy="2083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93C167-90FB-4FD4-B72F-93C2747DA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2764" cy="101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26122C-10AD-4380-9393-4B779A4D388B}"/>
              </a:ext>
            </a:extLst>
          </p:cNvPr>
          <p:cNvSpPr txBox="1"/>
          <p:nvPr/>
        </p:nvSpPr>
        <p:spPr>
          <a:xfrm>
            <a:off x="532311" y="2082442"/>
            <a:ext cx="625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Βιβλιογραφία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: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47C91A-CC71-46E9-B26A-9B9B76C753C2}"/>
              </a:ext>
            </a:extLst>
          </p:cNvPr>
          <p:cNvSpPr/>
          <p:nvPr/>
        </p:nvSpPr>
        <p:spPr>
          <a:xfrm>
            <a:off x="532311" y="2667217"/>
            <a:ext cx="80793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Ciomaga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B., &amp; Kent, C. (2015). Rethinking the consequences of commercializing sport.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Sport, Ethics and Philosophy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9(1): 18-31. doi:10.1080/17511321.2015.1017521</a:t>
            </a:r>
          </a:p>
          <a:p>
            <a:pPr lvl="0"/>
            <a:endParaRPr lang="en-GB" sz="14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  <a:p>
            <a:pPr lvl="0"/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Ecorys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 and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Manoli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A.E. (2018)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Mapping of Corruption in Sport in the EU: A report to the European Commission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. European Commission, Brussels. December 2018.</a:t>
            </a:r>
          </a:p>
          <a:p>
            <a:pPr lvl="0"/>
            <a:endParaRPr lang="en-GB" sz="14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  <a:p>
            <a:pPr lvl="0"/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Harvey, A. (2015). Match-fixing: Working towards an ethical framework.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Journal of the Philosophy of Sport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42(3): 393-407. doi:10.1080/00948705.2015.1037767</a:t>
            </a:r>
          </a:p>
          <a:p>
            <a:pPr lvl="0"/>
            <a:endParaRPr lang="en-GB" sz="14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  <a:p>
            <a:pPr lvl="0"/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McNamee, M. (2013). The integrity of sport: Unregulated gambling, match fixing and corruption.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Sport, Ethics and Philosophy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7(2): 173-174. doi:10.1080/17511321.2013.791159</a:t>
            </a:r>
          </a:p>
          <a:p>
            <a:pPr lvl="0"/>
            <a:endParaRPr lang="en-GB" sz="14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  <a:p>
            <a:pPr lvl="0"/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Morgan, W. (2006).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Why Sports Morally Matter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(Routledge critical studies in sport). New York: Routledge.</a:t>
            </a:r>
          </a:p>
          <a:p>
            <a:pPr lvl="0"/>
            <a:endParaRPr lang="en-GB" sz="1400" dirty="0">
              <a:solidFill>
                <a:schemeClr val="accent1">
                  <a:lumMod val="50000"/>
                </a:schemeClr>
              </a:solidFill>
              <a:latin typeface="GillSans" pitchFamily="2" charset="0"/>
            </a:endParaRPr>
          </a:p>
          <a:p>
            <a:pPr lvl="0"/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Walsh, A., &amp;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Giulianotti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, R. (2007).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Ethics, Money, And Sport: This sporting mammon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Sans" pitchFamily="2" charset="0"/>
              </a:rPr>
              <a:t>(Ethics and sport). New York, NY: Routledge.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04832D-7104-4A58-9C5E-A7CA13533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61611"/>
            <a:ext cx="1803197" cy="5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Μαθησιακοί στόχοι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679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4000" dirty="0" smtClean="0"/>
              <a:t>Εμπορευματοποίηση στον αθλητισμό</a:t>
            </a:r>
          </a:p>
          <a:p>
            <a:pPr lvl="0"/>
            <a:r>
              <a:rPr lang="el-GR" sz="4000" dirty="0" smtClean="0"/>
              <a:t>Διαφθορά στον αθλητισμό</a:t>
            </a:r>
          </a:p>
          <a:p>
            <a:pPr lvl="0"/>
            <a:r>
              <a:rPr lang="el-GR" sz="4000" dirty="0" smtClean="0"/>
              <a:t>Στημένα παιχνίδια</a:t>
            </a:r>
          </a:p>
          <a:p>
            <a:pPr lvl="0"/>
            <a:r>
              <a:rPr lang="el-GR" sz="4000" dirty="0" err="1" smtClean="0"/>
              <a:t>Στοιχηματισμός</a:t>
            </a:r>
            <a:endParaRPr lang="el-GR" sz="4000" dirty="0" smtClean="0"/>
          </a:p>
          <a:p>
            <a:r>
              <a:rPr lang="el-GR" sz="4000" dirty="0" smtClean="0"/>
              <a:t>Αναγνώριση και αξιολόγηση σχετικών παραγόντων</a:t>
            </a:r>
            <a:endParaRPr lang="en-US" sz="4000" dirty="0" smtClean="0"/>
          </a:p>
          <a:p>
            <a:pPr lvl="0"/>
            <a:r>
              <a:rPr lang="el-GR" sz="4000" dirty="0" smtClean="0"/>
              <a:t>Ηθικά ζητήματα</a:t>
            </a:r>
            <a:endParaRPr lang="el-GR" dirty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Εμπορευματοποίηση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968552"/>
          </a:xfrm>
        </p:spPr>
        <p:txBody>
          <a:bodyPr>
            <a:normAutofit fontScale="92500" lnSpcReduction="20000"/>
          </a:bodyPr>
          <a:lstStyle/>
          <a:p>
            <a:r>
              <a:rPr lang="el-GR" sz="3900" dirty="0" smtClean="0"/>
              <a:t>Ο αθλητισμός ως προϊόν προς πώληση</a:t>
            </a:r>
          </a:p>
          <a:p>
            <a:pPr lvl="1"/>
            <a:r>
              <a:rPr lang="el-GR" sz="3500" dirty="0" smtClean="0"/>
              <a:t>Αθλητικός αγώνας (πχ εισιτήρια, τηλεοπτικά δικαιώματα)</a:t>
            </a:r>
          </a:p>
          <a:p>
            <a:pPr lvl="1"/>
            <a:r>
              <a:rPr lang="el-GR" sz="3500" dirty="0" smtClean="0"/>
              <a:t>Σχετικά προϊόντα (πχ  μπλουζάκια, σημαίες)</a:t>
            </a:r>
          </a:p>
          <a:p>
            <a:pPr lvl="1"/>
            <a:r>
              <a:rPr lang="el-GR" sz="3500" dirty="0" smtClean="0"/>
              <a:t>Αθλητές</a:t>
            </a:r>
          </a:p>
          <a:p>
            <a:r>
              <a:rPr lang="el-GR" sz="3900" dirty="0" smtClean="0"/>
              <a:t>Νόμος της προσφοράς και της ζήτησης</a:t>
            </a:r>
          </a:p>
          <a:p>
            <a:r>
              <a:rPr lang="el-GR" sz="3900" dirty="0" smtClean="0"/>
              <a:t>Ελεύθερη αγορά</a:t>
            </a:r>
          </a:p>
          <a:p>
            <a:r>
              <a:rPr lang="el-GR" sz="3900" dirty="0" smtClean="0"/>
              <a:t>Μαζική παραγωγή</a:t>
            </a:r>
          </a:p>
          <a:p>
            <a:r>
              <a:rPr lang="el-GR" sz="3900" dirty="0" smtClean="0"/>
              <a:t>Διαφήμιση</a:t>
            </a:r>
            <a:endParaRPr lang="en-US" dirty="0" smtClean="0"/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Τύποι Εμπορευματοποίησης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3900" dirty="0" smtClean="0"/>
              <a:t>«Βρώμικη» εμπορευματοποίηση</a:t>
            </a:r>
          </a:p>
          <a:p>
            <a:pPr>
              <a:buNone/>
            </a:pPr>
            <a:r>
              <a:rPr lang="el-GR" dirty="0" smtClean="0"/>
              <a:t>Τα χρήματα χρησιμοποιούνται για να επηρεάσουν το αποτέλεσμα ενός αγώνα (πχ στήσιμο αγώνων)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3900" dirty="0" err="1" smtClean="0"/>
              <a:t>Ημι</a:t>
            </a:r>
            <a:r>
              <a:rPr lang="el-GR" sz="3900" dirty="0" smtClean="0"/>
              <a:t>-εμπορευματοποίηση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Τα χρήματα χρησιμοποιούνται άμεσα για να επηρεάσουν το αποτέλεσμα ενός αγώνα, αλλά όχι παράνομα (πχ ένας πλούσιος παράγοντας αγοράζει τους καλύτερους παίκτες)</a:t>
            </a:r>
          </a:p>
          <a:p>
            <a:pPr>
              <a:buNone/>
            </a:pPr>
            <a:endParaRPr lang="el-GR" dirty="0" smtClean="0"/>
          </a:p>
          <a:p>
            <a:pPr algn="r">
              <a:buNone/>
            </a:pPr>
            <a:r>
              <a:rPr lang="en-US" dirty="0" smtClean="0"/>
              <a:t>Walsh and </a:t>
            </a:r>
            <a:r>
              <a:rPr lang="en-US" dirty="0" err="1" smtClean="0"/>
              <a:t>Giulianotti</a:t>
            </a:r>
            <a:r>
              <a:rPr lang="el-GR" dirty="0" smtClean="0"/>
              <a:t>, </a:t>
            </a:r>
            <a:r>
              <a:rPr lang="en-US" dirty="0" smtClean="0"/>
              <a:t>2007</a:t>
            </a:r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Εμπορευματοποίηση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900" dirty="0" smtClean="0"/>
              <a:t>Είναι η εμπορευματοποίηση του αθλητισμού σύγχρονο φαινόμενο; </a:t>
            </a:r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23528" y="3068960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Αρχαίοι Ολυμπιακοί αγώνες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347864" y="4221088"/>
            <a:ext cx="518457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7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l-GR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Δωρεάν γεύμα δια βίου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51520" y="5589240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αυτό μορφή εμπορευματοποίησης;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Αποτέλεσμα εικόνας για κότινο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Αποτέλεσμα εικόνας για κότιν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2424854" cy="21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err="1" smtClean="0"/>
              <a:t>Υπερ</a:t>
            </a:r>
            <a:r>
              <a:rPr lang="el-GR" dirty="0" smtClean="0"/>
              <a:t>-Εμπορευματοποίηση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880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Καθοριστικοί παράγοντες:</a:t>
            </a:r>
          </a:p>
          <a:p>
            <a:r>
              <a:rPr lang="el-GR" dirty="0" smtClean="0"/>
              <a:t>Μετατροπή των αθλητικών συλλόγων σε επιχειρήσεις</a:t>
            </a:r>
            <a:endParaRPr lang="en-US" dirty="0" smtClean="0"/>
          </a:p>
          <a:p>
            <a:r>
              <a:rPr lang="el-GR" dirty="0" smtClean="0"/>
              <a:t>Αύξηση του αριθμού των επαγγελματιών αθλητών</a:t>
            </a:r>
            <a:endParaRPr lang="en-US" dirty="0" smtClean="0"/>
          </a:p>
          <a:p>
            <a:r>
              <a:rPr lang="el-GR" dirty="0" smtClean="0"/>
              <a:t>Μεγάλη εξάπλωση της διαφήμισης και της προώθησης προϊόντων </a:t>
            </a:r>
            <a:endParaRPr lang="en-US" dirty="0" smtClean="0"/>
          </a:p>
          <a:p>
            <a:r>
              <a:rPr lang="el-GR" dirty="0" smtClean="0"/>
              <a:t>Αλλοίωση του αθλητικού ιδεώδους (π.χ. κυριαρχία των αμοιβών ως κίνητρο για συμμετοχή και επιτυχία στα αθλήματα)</a:t>
            </a:r>
          </a:p>
          <a:p>
            <a:pPr algn="r">
              <a:buNone/>
            </a:pPr>
            <a:r>
              <a:rPr lang="en-US" dirty="0" smtClean="0"/>
              <a:t>Walsh and </a:t>
            </a:r>
            <a:r>
              <a:rPr lang="en-US" dirty="0" err="1" smtClean="0"/>
              <a:t>Giulianotti</a:t>
            </a:r>
            <a:r>
              <a:rPr lang="el-GR" dirty="0" smtClean="0"/>
              <a:t>, </a:t>
            </a:r>
            <a:r>
              <a:rPr lang="en-US" dirty="0" smtClean="0"/>
              <a:t>2007</a:t>
            </a:r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err="1" smtClean="0"/>
              <a:t>Υπερ</a:t>
            </a:r>
            <a:r>
              <a:rPr lang="el-GR" dirty="0" smtClean="0"/>
              <a:t>-Εμπορευματοποίηση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0436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dirty="0" smtClean="0"/>
              <a:t>Είναι ηθικό ένας αθλητής να αμείβεται με τόσο υψηλές αμοιβές;  </a:t>
            </a:r>
            <a:endParaRPr lang="en-US" dirty="0" smtClean="0"/>
          </a:p>
          <a:p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  <p:pic>
        <p:nvPicPr>
          <p:cNvPr id="41986" name="Picture 2" descr="Αποτέλεσμα εικόνας για νειμα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4799978" cy="31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Εμπορευματοποίηση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88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Η εμπορευματοποίηση έχει μετατρέψει την αξία του αθλητισμού από εσωτερική (πχ χαρά της συμμετοχής, ανάπτυξη της αθλητικής αριστείας) σε εξωτερική (μέσο για κέρδος).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l-GR" sz="1400" dirty="0" smtClean="0"/>
          </a:p>
        </p:txBody>
      </p:sp>
      <p:pic>
        <p:nvPicPr>
          <p:cNvPr id="4" name="Picture 3" descr="C:\Users\User1\Documents\ΣΑΚΗΣ\ΕΡΕΥΝΗΤΙΚΑ ΠΡΟΓΡΑΜΜΑΤΑ\TAGS\logos for translated materials\TAGS log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2617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903</Words>
  <Application>Microsoft Office PowerPoint</Application>
  <PresentationFormat>Προβολή στην οθόνη (4:3)</PresentationFormat>
  <Paragraphs>158</Paragraphs>
  <Slides>28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Θέμα του Office</vt:lpstr>
      <vt:lpstr>Προσαρμοσμένη σχεδίαση</vt:lpstr>
      <vt:lpstr>Παρουσίαση του PowerPoint</vt:lpstr>
      <vt:lpstr>Θέματα Ηθικής στον Αθλητισμό  </vt:lpstr>
      <vt:lpstr>  Μαθησιακοί στόχοι</vt:lpstr>
      <vt:lpstr>Εμπορευματοποίηση </vt:lpstr>
      <vt:lpstr>Τύποι Εμπορευματοποίησης </vt:lpstr>
      <vt:lpstr>Εμπορευματοποίηση </vt:lpstr>
      <vt:lpstr>Υπερ-Εμπορευματοποίηση </vt:lpstr>
      <vt:lpstr>Υπερ-Εμπορευματοποίηση </vt:lpstr>
      <vt:lpstr>Εμπορευματοποίηση </vt:lpstr>
      <vt:lpstr>Εμπορευματοποίηση </vt:lpstr>
      <vt:lpstr>Εμπορευματοποίηση </vt:lpstr>
      <vt:lpstr>Εμπορευματοποίηση </vt:lpstr>
      <vt:lpstr>Προτάσεις για μείωση των αρνητικών συνεπειών της Εμπορευματοποίησης</vt:lpstr>
      <vt:lpstr>Διαφθορά στον Αθλητισμό</vt:lpstr>
      <vt:lpstr>Διαφθορά στον Αθλητισμό</vt:lpstr>
      <vt:lpstr>Στημένα παιχνίδια</vt:lpstr>
      <vt:lpstr>Στημένα παιχνίδια</vt:lpstr>
      <vt:lpstr>Στημένα παιχνίδια</vt:lpstr>
      <vt:lpstr>Στημένα παιχνίδια</vt:lpstr>
      <vt:lpstr>Στημένα παιχνίδια</vt:lpstr>
      <vt:lpstr>Στημένα παιχνίδια</vt:lpstr>
      <vt:lpstr>Στημένα παιχνίδια</vt:lpstr>
      <vt:lpstr>Στοιχηματισμός</vt:lpstr>
      <vt:lpstr>Στοιχηματισμός</vt:lpstr>
      <vt:lpstr>Στοιχηματισμός</vt:lpstr>
      <vt:lpstr> Τι μέτρα μπορούμε να λάβουμε; </vt:lpstr>
      <vt:lpstr>Ηθικό δίλημα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User</cp:lastModifiedBy>
  <cp:revision>179</cp:revision>
  <dcterms:created xsi:type="dcterms:W3CDTF">2019-02-06T21:34:07Z</dcterms:created>
  <dcterms:modified xsi:type="dcterms:W3CDTF">2020-01-10T09:15:19Z</dcterms:modified>
</cp:coreProperties>
</file>