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notesSlides/notesSlide30.xml" ContentType="application/vnd.openxmlformats-officedocument.presentationml.notesSlide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theme/themeOverride6.xml" ContentType="application/vnd.openxmlformats-officedocument.themeOverride+xml"/>
  <Override PartName="/ppt/notesSlides/notesSlide31.xml" ContentType="application/vnd.openxmlformats-officedocument.presentationml.notesSlide+xml"/>
  <Override PartName="/ppt/charts/chart7.xml" ContentType="application/vnd.openxmlformats-officedocument.drawingml.chart+xml"/>
  <Override PartName="/ppt/theme/themeOverride7.xml" ContentType="application/vnd.openxmlformats-officedocument.themeOverride+xml"/>
  <Override PartName="/ppt/charts/chart8.xml" ContentType="application/vnd.openxmlformats-officedocument.drawingml.chart+xml"/>
  <Override PartName="/ppt/theme/themeOverride8.xml" ContentType="application/vnd.openxmlformats-officedocument.themeOverride+xml"/>
  <Override PartName="/ppt/notesSlides/notesSlide32.xml" ContentType="application/vnd.openxmlformats-officedocument.presentationml.notesSlide+xml"/>
  <Override PartName="/ppt/charts/chart9.xml" ContentType="application/vnd.openxmlformats-officedocument.drawingml.chart+xml"/>
  <Override PartName="/ppt/theme/themeOverride9.xml" ContentType="application/vnd.openxmlformats-officedocument.themeOverride+xml"/>
  <Override PartName="/ppt/charts/chart10.xml" ContentType="application/vnd.openxmlformats-officedocument.drawingml.chart+xml"/>
  <Override PartName="/ppt/theme/themeOverride10.xml" ContentType="application/vnd.openxmlformats-officedocument.themeOverr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50" r:id="rId1"/>
  </p:sldMasterIdLst>
  <p:notesMasterIdLst>
    <p:notesMasterId r:id="rId41"/>
  </p:notesMasterIdLst>
  <p:handoutMasterIdLst>
    <p:handoutMasterId r:id="rId42"/>
  </p:handoutMasterIdLst>
  <p:sldIdLst>
    <p:sldId id="256" r:id="rId2"/>
    <p:sldId id="286" r:id="rId3"/>
    <p:sldId id="258" r:id="rId4"/>
    <p:sldId id="264" r:id="rId5"/>
    <p:sldId id="268" r:id="rId6"/>
    <p:sldId id="269" r:id="rId7"/>
    <p:sldId id="270" r:id="rId8"/>
    <p:sldId id="265" r:id="rId9"/>
    <p:sldId id="271" r:id="rId10"/>
    <p:sldId id="272" r:id="rId11"/>
    <p:sldId id="275" r:id="rId12"/>
    <p:sldId id="273" r:id="rId13"/>
    <p:sldId id="274" r:id="rId14"/>
    <p:sldId id="267" r:id="rId15"/>
    <p:sldId id="287" r:id="rId16"/>
    <p:sldId id="288" r:id="rId17"/>
    <p:sldId id="303" r:id="rId18"/>
    <p:sldId id="309" r:id="rId19"/>
    <p:sldId id="289" r:id="rId20"/>
    <p:sldId id="291" r:id="rId21"/>
    <p:sldId id="292" r:id="rId22"/>
    <p:sldId id="294" r:id="rId23"/>
    <p:sldId id="295" r:id="rId24"/>
    <p:sldId id="306" r:id="rId25"/>
    <p:sldId id="307" r:id="rId26"/>
    <p:sldId id="308" r:id="rId27"/>
    <p:sldId id="263" r:id="rId28"/>
    <p:sldId id="297" r:id="rId29"/>
    <p:sldId id="310" r:id="rId30"/>
    <p:sldId id="298" r:id="rId31"/>
    <p:sldId id="299" r:id="rId32"/>
    <p:sldId id="300" r:id="rId33"/>
    <p:sldId id="301" r:id="rId34"/>
    <p:sldId id="312" r:id="rId35"/>
    <p:sldId id="311" r:id="rId36"/>
    <p:sldId id="316" r:id="rId37"/>
    <p:sldId id="317" r:id="rId38"/>
    <p:sldId id="315" r:id="rId39"/>
    <p:sldId id="313" r:id="rId40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 scaleToFitPaper="1"/>
  <p:clrMru>
    <a:srgbClr val="355C8C"/>
    <a:srgbClr val="F77C7A"/>
    <a:srgbClr val="CFF684"/>
    <a:srgbClr val="C0524F"/>
    <a:srgbClr val="675F47"/>
    <a:srgbClr val="6AFF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235" autoAdjust="0"/>
    <p:restoredTop sz="69478" autoAdjust="0"/>
  </p:normalViewPr>
  <p:slideViewPr>
    <p:cSldViewPr snapToGrid="0" snapToObjects="1">
      <p:cViewPr varScale="1">
        <p:scale>
          <a:sx n="66" d="100"/>
          <a:sy n="66" d="100"/>
        </p:scale>
        <p:origin x="2080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9.xlsx"/><Relationship Id="rId1" Type="http://schemas.openxmlformats.org/officeDocument/2006/relationships/themeOverride" Target="../theme/themeOverride10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.xlsx"/><Relationship Id="rId1" Type="http://schemas.openxmlformats.org/officeDocument/2006/relationships/themeOverride" Target="../theme/themeOverride6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6.xlsx"/><Relationship Id="rId1" Type="http://schemas.openxmlformats.org/officeDocument/2006/relationships/themeOverride" Target="../theme/themeOverride7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7.xlsx"/><Relationship Id="rId1" Type="http://schemas.openxmlformats.org/officeDocument/2006/relationships/themeOverride" Target="../theme/themeOverride8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8.xlsx"/><Relationship Id="rId1" Type="http://schemas.openxmlformats.org/officeDocument/2006/relationships/themeOverride" Target="../theme/themeOverrid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800"/>
            </a:pPr>
            <a:r>
              <a:rPr lang="el-GR" sz="1800" b="1" i="0" u="none" strike="noStrike" baseline="0" dirty="0">
                <a:effectLst/>
              </a:rPr>
              <a:t>Μετά</a:t>
            </a:r>
            <a:endParaRPr lang="en-US" sz="1800" dirty="0"/>
          </a:p>
        </c:rich>
      </c:tx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Πώς αντιμετωπίζουν οι συμμετέχοντες την έννοια «Αξία» μετά τις εφαρμογές 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200" b="1" i="0">
                    <a:solidFill>
                      <a:srgbClr val="660066"/>
                    </a:solidFill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Αντιλαμβανονται κάποια διάσταση της έννοιας</c:v>
                </c:pt>
                <c:pt idx="1">
                  <c:v>Μπερδεύονται με την έννοια, αλλά προσπαθούν να εκφραστούν λεκτικά</c:v>
                </c:pt>
                <c:pt idx="2">
                  <c:v>Δεν απαντούν, δεν γνωρίζουν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15</c:v>
                </c:pt>
                <c:pt idx="1">
                  <c:v>5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810-7644-8F37-200E1A47A4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b"/>
      <c:overlay val="0"/>
      <c:txPr>
        <a:bodyPr/>
        <a:lstStyle/>
        <a:p>
          <a:pPr>
            <a:defRPr sz="1400"/>
          </a:pPr>
          <a:endParaRPr lang="sv-SE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l-GR" sz="1200" b="1" i="0" u="none" strike="noStrike" baseline="0" dirty="0">
                <a:effectLst/>
              </a:rPr>
              <a:t> </a:t>
            </a:r>
            <a:r>
              <a:rPr lang="el-GR" sz="1600" b="1" i="0" u="none" strike="noStrike" baseline="0" dirty="0">
                <a:effectLst/>
              </a:rPr>
              <a:t>Μετά</a:t>
            </a:r>
            <a:endParaRPr lang="en-US" sz="1600" dirty="0"/>
          </a:p>
        </c:rich>
      </c:tx>
      <c:layout>
        <c:manualLayout>
          <c:xMode val="edge"/>
          <c:yMode val="edge"/>
          <c:x val="7.9221238580785405E-2"/>
          <c:y val="0.14093961636860999"/>
        </c:manualLayout>
      </c:layout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Πώς αντιμετωπίζουν οι συμμετέχοντες την έννοια «Αξία» μετά τις εφαρμογές 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200" b="1" i="0">
                    <a:solidFill>
                      <a:srgbClr val="660066"/>
                    </a:solidFill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Δεν έχει αντιστοιχίσει</c:v>
                </c:pt>
                <c:pt idx="1">
                  <c:v>Έχει αντιστοιχίσει ελάχιστα σωστά</c:v>
                </c:pt>
                <c:pt idx="2">
                  <c:v>Έχει αντιστοιχίσει αρκετά σωστά</c:v>
                </c:pt>
                <c:pt idx="3">
                  <c:v>Έχει αντιστοιχίσει σωστά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0</c:v>
                </c:pt>
                <c:pt idx="1">
                  <c:v>11</c:v>
                </c:pt>
                <c:pt idx="2">
                  <c:v>9</c:v>
                </c:pt>
                <c:pt idx="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D52-764D-AE4A-1268827B39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600"/>
            </a:pPr>
            <a:r>
              <a:rPr lang="el-GR" sz="1600" b="1" i="0" u="none" strike="noStrike" baseline="0" dirty="0">
                <a:effectLst/>
              </a:rPr>
              <a:t>Πριν</a:t>
            </a:r>
            <a:endParaRPr lang="en-US" sz="1600" dirty="0"/>
          </a:p>
        </c:rich>
      </c:tx>
      <c:layout>
        <c:manualLayout>
          <c:xMode val="edge"/>
          <c:yMode val="edge"/>
          <c:x val="0.22766872124283699"/>
          <c:y val="0.14844057487029599"/>
        </c:manualLayout>
      </c:layout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200" b="1" i="0">
                    <a:solidFill>
                      <a:srgbClr val="660066"/>
                    </a:solidFill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Αντιλαμβανονται κάποια διάσταση της έννοιας</c:v>
                </c:pt>
                <c:pt idx="1">
                  <c:v>Μπερδεύονται με την έννοια, αλλά προσπαθούν να εκφραστούν λεκτικά</c:v>
                </c:pt>
                <c:pt idx="2">
                  <c:v>Δεν απαντούν, δεν γνωρίζουν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14</c:v>
                </c:pt>
                <c:pt idx="1">
                  <c:v>4</c:v>
                </c:pt>
                <c:pt idx="2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EEA-9642-AB4C-24420213FD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800"/>
            </a:pPr>
            <a:r>
              <a:rPr lang="el-GR" sz="1800" b="1" i="0" u="none" strike="noStrike" baseline="0" dirty="0">
                <a:effectLst/>
              </a:rPr>
              <a:t>Πριν</a:t>
            </a:r>
            <a:endParaRPr lang="en-US" sz="1800" dirty="0"/>
          </a:p>
        </c:rich>
      </c:tx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200" b="1" i="0">
                    <a:solidFill>
                      <a:srgbClr val="660066"/>
                    </a:solidFill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Αντιλαμβανονται κάποια διάσταση της έννοιας</c:v>
                </c:pt>
                <c:pt idx="1">
                  <c:v>Μπερδεύονται με την έννοια, αλλά προσπαθούν να εκφραστούν λεκτικά</c:v>
                </c:pt>
                <c:pt idx="2">
                  <c:v>Δεν απαντούν, δεν γνωρίζουν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0</c:v>
                </c:pt>
                <c:pt idx="1">
                  <c:v>5</c:v>
                </c:pt>
                <c:pt idx="2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FC1-B448-84F3-B8AD6C6E4D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l-GR" sz="1600" b="1" i="0" u="none" strike="noStrike" baseline="0" dirty="0">
                <a:effectLst/>
              </a:rPr>
              <a:t>Μετά</a:t>
            </a:r>
            <a:endParaRPr lang="en-US" sz="1600" dirty="0"/>
          </a:p>
        </c:rich>
      </c:tx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Πώς αντιμετωπίζουν οι συμμετέχοντες την έννοια «Αξία» μετά τις εφαρμογές 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200" b="1" i="0">
                    <a:solidFill>
                      <a:srgbClr val="660066"/>
                    </a:solidFill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Αντιλαμβανονται κάποια διάσταση της έννοιας</c:v>
                </c:pt>
                <c:pt idx="1">
                  <c:v>Μπερδεύονται με την έννοια, αλλά προσπαθούν να εκφραστούν λεκτικά</c:v>
                </c:pt>
                <c:pt idx="2">
                  <c:v>Δεν απαντούν, δεν γνωρίζουν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12</c:v>
                </c:pt>
                <c:pt idx="1">
                  <c:v>6</c:v>
                </c:pt>
                <c:pt idx="2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B73-1B48-A4F9-304C8ADE98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b"/>
      <c:overlay val="0"/>
      <c:txPr>
        <a:bodyPr/>
        <a:lstStyle/>
        <a:p>
          <a:pPr>
            <a:defRPr sz="1400"/>
          </a:pPr>
          <a:endParaRPr lang="sv-SE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l-GR" sz="1600" b="1" i="0" u="none" strike="noStrike" baseline="0" dirty="0">
                <a:effectLst/>
              </a:rPr>
              <a:t>Πριν</a:t>
            </a:r>
            <a:endParaRPr lang="en-US" sz="1600" dirty="0"/>
          </a:p>
        </c:rich>
      </c:tx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200" b="1" i="0">
                    <a:solidFill>
                      <a:srgbClr val="660066"/>
                    </a:solidFill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Αντιλαμβανονται κάποια διάσταση της έννοιας</c:v>
                </c:pt>
                <c:pt idx="1">
                  <c:v>Μπερδεύονται με την έννοια, αλλά προσπαθούν να εκφραστούν λεκτικά</c:v>
                </c:pt>
                <c:pt idx="2">
                  <c:v>Δεν απαντούν, δεν γνωρίζουν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3</c:v>
                </c:pt>
                <c:pt idx="1">
                  <c:v>2</c:v>
                </c:pt>
                <c:pt idx="2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2C6-BB40-BA1F-072C186451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l-GR" sz="1600" b="1" i="0" u="none" strike="noStrike" baseline="0" dirty="0">
                <a:effectLst/>
              </a:rPr>
              <a:t>Μετά</a:t>
            </a:r>
            <a:endParaRPr lang="en-US" sz="1600" dirty="0"/>
          </a:p>
        </c:rich>
      </c:tx>
      <c:layout>
        <c:manualLayout>
          <c:xMode val="edge"/>
          <c:yMode val="edge"/>
          <c:x val="0.41599430948875799"/>
          <c:y val="2.7821009542188101E-2"/>
        </c:manualLayout>
      </c:layout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Πώς αντιμετωπίζουν οι συμμετέχοντες την έννοια «Αξία» μετά τις εφαρμογές 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200" b="1" i="0">
                    <a:solidFill>
                      <a:srgbClr val="660066"/>
                    </a:solidFill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Αντιλαμβανονται κάποια διάσταση της έννοιας</c:v>
                </c:pt>
                <c:pt idx="1">
                  <c:v>Μπερδεύονται με την έννοια, αλλά προσπαθούν να εκφραστούν λεκτικά</c:v>
                </c:pt>
                <c:pt idx="2">
                  <c:v>Δεν απαντούν, δεν γνωρίζουν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21</c:v>
                </c:pt>
                <c:pt idx="1">
                  <c:v>2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699-A04D-92AC-3186313FC55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b"/>
      <c:overlay val="0"/>
      <c:txPr>
        <a:bodyPr/>
        <a:lstStyle/>
        <a:p>
          <a:pPr>
            <a:defRPr sz="1400"/>
          </a:pPr>
          <a:endParaRPr lang="sv-SE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l-GR" sz="1600" b="1" i="0" u="none" strike="noStrike" baseline="0" dirty="0">
                <a:effectLst/>
              </a:rPr>
              <a:t>Πριν</a:t>
            </a:r>
            <a:endParaRPr lang="en-US" sz="1600" dirty="0"/>
          </a:p>
        </c:rich>
      </c:tx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200" b="1" i="0">
                    <a:solidFill>
                      <a:srgbClr val="660066"/>
                    </a:solidFill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Γνωρίζουν τα νομίσματα μέτρια - καθόλου</c:v>
                </c:pt>
                <c:pt idx="1">
                  <c:v>Γνωρίζουν τα νομίσματα καλά</c:v>
                </c:pt>
                <c:pt idx="2">
                  <c:v>Γνωρίζουν τα νομίσματα πολύ καλά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8</c:v>
                </c:pt>
                <c:pt idx="1">
                  <c:v>12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50D-4D4C-8B86-42C0CF4E0D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b"/>
      <c:layout>
        <c:manualLayout>
          <c:xMode val="edge"/>
          <c:yMode val="edge"/>
          <c:x val="3.7780249770803798E-2"/>
          <c:y val="0.76813303892516904"/>
          <c:w val="0.61764657360555597"/>
          <c:h val="0.20919271192500399"/>
        </c:manualLayout>
      </c:layout>
      <c:overlay val="0"/>
      <c:txPr>
        <a:bodyPr/>
        <a:lstStyle/>
        <a:p>
          <a:pPr>
            <a:defRPr sz="1200"/>
          </a:pPr>
          <a:endParaRPr lang="sv-SE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l-GR" sz="1600" b="1" i="0" u="none" strike="noStrike" baseline="0" dirty="0">
                <a:effectLst/>
              </a:rPr>
              <a:t>Μετά</a:t>
            </a:r>
            <a:endParaRPr lang="en-US" sz="1600" dirty="0"/>
          </a:p>
        </c:rich>
      </c:tx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Πώς αντιμετωπίζουν οι συμμετέχοντες την έννοια «Αξία» μετά τις εφαρμογές 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200" b="1" i="0">
                    <a:solidFill>
                      <a:srgbClr val="660066"/>
                    </a:solidFill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Γνωρίζουν τα νομίσματα μέτρια - καθόλου</c:v>
                </c:pt>
                <c:pt idx="1">
                  <c:v>Γνωρίζουν τα νομίσματα καλά</c:v>
                </c:pt>
                <c:pt idx="2">
                  <c:v>Γνωρίζουν τα νομίσματα πολύ καλά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0</c:v>
                </c:pt>
                <c:pt idx="1">
                  <c:v>7</c:v>
                </c:pt>
                <c:pt idx="2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F6C-7443-B5D9-54C5FFFE11B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l-GR" sz="1600" b="1" i="0" u="none" strike="noStrike" baseline="0" dirty="0">
                <a:effectLst/>
              </a:rPr>
              <a:t>Πριν</a:t>
            </a:r>
            <a:endParaRPr lang="en-US" sz="1600" dirty="0"/>
          </a:p>
        </c:rich>
      </c:tx>
      <c:layout>
        <c:manualLayout>
          <c:xMode val="edge"/>
          <c:yMode val="edge"/>
          <c:x val="0.18055866867030099"/>
          <c:y val="4.7397900576905502E-2"/>
        </c:manualLayout>
      </c:layout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200" b="1" i="0">
                    <a:solidFill>
                      <a:srgbClr val="660066"/>
                    </a:solidFill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Δεν έχει αντιστοιχίσει</c:v>
                </c:pt>
                <c:pt idx="1">
                  <c:v>Έχει αντιστοιχίσει ελάχιστα σωστά</c:v>
                </c:pt>
                <c:pt idx="2">
                  <c:v>Έχει αντιστοιχίσει αρκετά σωστά</c:v>
                </c:pt>
                <c:pt idx="3">
                  <c:v>Έχει αντιστοιχίσει σωστά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</c:v>
                </c:pt>
                <c:pt idx="1">
                  <c:v>15</c:v>
                </c:pt>
                <c:pt idx="2">
                  <c:v>2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811-ED42-9567-D044CA5B836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b"/>
      <c:overlay val="0"/>
      <c:txPr>
        <a:bodyPr/>
        <a:lstStyle/>
        <a:p>
          <a:pPr>
            <a:defRPr sz="1400"/>
          </a:pPr>
          <a:endParaRPr lang="sv-SE"/>
        </a:p>
      </c:txPr>
    </c:legend>
    <c:plotVisOnly val="1"/>
    <c:dispBlanksAs val="gap"/>
    <c:showDLblsOverMax val="0"/>
  </c:chart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78AA7D-F929-644A-80CE-42B149215A89}" type="datetimeFigureOut">
              <a:rPr lang="en-US" smtClean="0"/>
              <a:t>10/18/18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6514EA-676D-8843-9E7D-439BFE92B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80753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A22717-A974-E647-83FB-D221694EFF48}" type="datetimeFigureOut">
              <a:rPr lang="en-US" smtClean="0"/>
              <a:t>10/18/18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Click to edit Master text styles</a:t>
            </a:r>
          </a:p>
          <a:p>
            <a:pPr lvl="1"/>
            <a:r>
              <a:rPr lang="el-GR"/>
              <a:t>Second level</a:t>
            </a:r>
          </a:p>
          <a:p>
            <a:pPr lvl="2"/>
            <a:r>
              <a:rPr lang="el-GR"/>
              <a:t>Third level</a:t>
            </a:r>
          </a:p>
          <a:p>
            <a:pPr lvl="3"/>
            <a:r>
              <a:rPr lang="el-GR"/>
              <a:t>Fourth level</a:t>
            </a:r>
          </a:p>
          <a:p>
            <a:pPr lvl="4"/>
            <a:r>
              <a:rPr lang="el-GR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4DDFC3-9EB7-0241-8932-6550FF5981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7197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Η παρούσα εργασία συζητά την διερεύνηση γύρω από το πώς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μπορούν να προσεγγίσουν τα παιδιά πρώτης σχολικής ηλικίας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βασικές μαθηματικές έννοιες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4DDFC3-9EB7-0241-8932-6550FF59812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695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Το κάθε παιδί του σχολείου φέρνει αντικείμενα που δεν χρειάζεται και</a:t>
            </a:r>
          </a:p>
          <a:p>
            <a:r>
              <a:rPr lang="el-GR" dirty="0"/>
              <a:t>Τα παιδιά της πρώτης τα ομαδοποιούν </a:t>
            </a:r>
            <a:r>
              <a:rPr lang="el-GR" dirty="0" err="1"/>
              <a:t>ανα</a:t>
            </a:r>
            <a:r>
              <a:rPr lang="el-GR" dirty="0"/>
              <a:t> είδος και τιμή (που τα ίδια καθορίζουν)</a:t>
            </a:r>
          </a:p>
          <a:p>
            <a:r>
              <a:rPr lang="el-GR" dirty="0"/>
              <a:t>Και καταγράφουν λίστες με τα είδη που παραλαμβάνουν.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4DDFC3-9EB7-0241-8932-6550FF59812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8577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Κατασκευάζουν διάφορες ταμπέλες και επανεξετάζουν ομαδικά τις τιμολογήσεις.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4DDFC3-9EB7-0241-8932-6550FF59812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09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Η κάθε ομάδα διαμορφώνει στο χαρτί την κάτοψη της τάξης προκειμένου</a:t>
            </a:r>
          </a:p>
          <a:p>
            <a:r>
              <a:rPr lang="el-GR" dirty="0"/>
              <a:t>Να προταθεί ο τρόπος στησίματος των θρανίων για την ημέρα λειτουργίας.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4DDFC3-9EB7-0241-8932-6550FF59812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02576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Το επιλεγμένο σχέδιο αποτελεί οδηγό για την τάξη</a:t>
            </a:r>
          </a:p>
          <a:p>
            <a:r>
              <a:rPr lang="el-GR" dirty="0"/>
              <a:t>Στη διαμόρφωση του καταστήματος.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4DDFC3-9EB7-0241-8932-6550FF59812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8905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Την ημέρα λειτουργίας</a:t>
            </a:r>
            <a:r>
              <a:rPr lang="el-GR" baseline="0" dirty="0"/>
              <a:t> τα παιδιά εκτελούν ρόλους που</a:t>
            </a:r>
          </a:p>
          <a:p>
            <a:r>
              <a:rPr lang="el-GR" baseline="0" dirty="0"/>
              <a:t>Έχουν επιλέξει. Πωλητές, ταμίες, υποδοχή, αποθηκάριοι.</a:t>
            </a:r>
          </a:p>
          <a:p>
            <a:r>
              <a:rPr lang="el-GR" baseline="0" dirty="0"/>
              <a:t>Οι ταμίες καλούνται να υπολογίζουν το άθροισμα του κόστους</a:t>
            </a:r>
          </a:p>
          <a:p>
            <a:r>
              <a:rPr lang="el-GR" baseline="0" dirty="0"/>
              <a:t>Των αντικειμένων που έχει επιλέξει ο πελάτης και στη συνέχεια να</a:t>
            </a:r>
          </a:p>
          <a:p>
            <a:r>
              <a:rPr lang="el-GR" baseline="0" dirty="0"/>
              <a:t>Ακυρώσει την αντίστοιχη αξία σε κουπόνια.</a:t>
            </a:r>
          </a:p>
          <a:p>
            <a:r>
              <a:rPr lang="el-GR" baseline="0" dirty="0"/>
              <a:t>Ο πελάτες αγοράζουν τα κουπόνια με την είσοδό τους στο σχολείο.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4DDFC3-9EB7-0241-8932-6550FF59812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8897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Η μέθοδος που επιλέχτηκε για</a:t>
            </a:r>
            <a:r>
              <a:rPr lang="el-GR" baseline="0" dirty="0"/>
              <a:t> την διεξαγωγή της συγκεκριμένης έρευνας είναι το διδακτικό πείραμα</a:t>
            </a:r>
          </a:p>
          <a:p>
            <a:r>
              <a:rPr lang="el-GR" baseline="0" dirty="0"/>
              <a:t>Το διδακτικό πείραμα είναι μία μέθοδος διερεύνησης της διαδικασίας της μάθησης και όχι μόνο του αποτελέσματος,</a:t>
            </a:r>
          </a:p>
          <a:p>
            <a:r>
              <a:rPr lang="el-GR" baseline="0" dirty="0"/>
              <a:t>Προσεγγίζει υποκειμενικά την πραγματικότητα δίνοντας τη δυνατότητα στον ερευνητή</a:t>
            </a:r>
          </a:p>
          <a:p>
            <a:r>
              <a:rPr lang="el-GR" baseline="0" dirty="0"/>
              <a:t>Να μελετήσει περισσότερους στόχους και να παρατηρήσει ξεχωριστά τους συμμετέχοντες</a:t>
            </a:r>
          </a:p>
          <a:p>
            <a:r>
              <a:rPr lang="el-GR" baseline="0" dirty="0"/>
              <a:t>Με τη μέθοδο αυτή αναγνωρίζεται ο συμμετέχων ως δημιουργός γνώσης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4DDFC3-9EB7-0241-8932-6550FF59812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85966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Η βιολογική και η κοινωνική ανάπτυξη του παιδιού αντιμετωπίζονται ως εμπλεκόμενες σε μία διαλογική σχέση.</a:t>
            </a:r>
          </a:p>
          <a:p>
            <a:r>
              <a:rPr lang="el-GR" dirty="0" err="1"/>
              <a:t>Προέγεται</a:t>
            </a:r>
            <a:r>
              <a:rPr lang="el-GR" dirty="0"/>
              <a:t> η </a:t>
            </a:r>
            <a:r>
              <a:rPr lang="el-GR" dirty="0" err="1"/>
              <a:t>αυτοαντίληψη</a:t>
            </a:r>
            <a:r>
              <a:rPr lang="el-GR" dirty="0"/>
              <a:t> και η </a:t>
            </a:r>
            <a:r>
              <a:rPr lang="el-GR" dirty="0" err="1"/>
              <a:t>ενσυναίσθηση</a:t>
            </a:r>
            <a:r>
              <a:rPr lang="el-GR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4DDFC3-9EB7-0241-8932-6550FF59812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52517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Οι</a:t>
            </a:r>
            <a:r>
              <a:rPr lang="el-GR" baseline="0" dirty="0"/>
              <a:t> </a:t>
            </a:r>
            <a:r>
              <a:rPr lang="el-GR" baseline="0" dirty="0" err="1"/>
              <a:t>Άιζενχάρτ</a:t>
            </a:r>
            <a:r>
              <a:rPr lang="el-GR" baseline="0" dirty="0"/>
              <a:t> και </a:t>
            </a:r>
            <a:r>
              <a:rPr lang="el-GR" baseline="0" dirty="0" err="1"/>
              <a:t>Χάου</a:t>
            </a:r>
            <a:r>
              <a:rPr lang="el-GR" baseline="0" dirty="0"/>
              <a:t> καθορίζουν την </a:t>
            </a:r>
            <a:r>
              <a:rPr lang="el-GR" baseline="0" dirty="0" err="1"/>
              <a:t>εμπιστευσιμότητα</a:t>
            </a:r>
            <a:r>
              <a:rPr lang="el-GR" baseline="0" dirty="0"/>
              <a:t> σε σχέση με το πόσο προσεχτικά </a:t>
            </a:r>
          </a:p>
          <a:p>
            <a:r>
              <a:rPr lang="el-GR" baseline="0" dirty="0"/>
              <a:t>‘</a:t>
            </a:r>
            <a:r>
              <a:rPr lang="el-GR" baseline="0" dirty="0" err="1"/>
              <a:t>εχει</a:t>
            </a:r>
            <a:r>
              <a:rPr lang="el-GR" baseline="0" dirty="0"/>
              <a:t> σχεδιαστεί, διεξαχθεί και παρουσιαστεί η έρευνα</a:t>
            </a:r>
          </a:p>
          <a:p>
            <a:r>
              <a:rPr lang="el-GR" baseline="0" dirty="0"/>
              <a:t>Η ευαισθησία σε ανθρώπινες καταστάσεις</a:t>
            </a:r>
          </a:p>
          <a:p>
            <a:r>
              <a:rPr lang="el-GR" baseline="0" dirty="0"/>
              <a:t>Και η συμβολή της σε εκπαιδευτικά θέματα.</a:t>
            </a:r>
          </a:p>
          <a:p>
            <a:endParaRPr lang="el-GR" baseline="0" dirty="0"/>
          </a:p>
          <a:p>
            <a:r>
              <a:rPr lang="en-US" baseline="0" dirty="0"/>
              <a:t>Lincoln </a:t>
            </a:r>
            <a:r>
              <a:rPr lang="en-US" baseline="0" dirty="0" err="1"/>
              <a:t>kai</a:t>
            </a:r>
            <a:r>
              <a:rPr lang="en-US" baseline="0" dirty="0"/>
              <a:t> </a:t>
            </a:r>
            <a:r>
              <a:rPr lang="en-US" baseline="0" dirty="0" err="1"/>
              <a:t>Guda</a:t>
            </a:r>
            <a:r>
              <a:rPr lang="el-GR" baseline="0" dirty="0"/>
              <a:t> προσθέτουν </a:t>
            </a:r>
          </a:p>
          <a:p>
            <a:r>
              <a:rPr lang="el-G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της αξιοπιστίας (που επικυρώνεται με μεθόδους όπως παρατεταμένη και επίμονη παρατήρηση, </a:t>
            </a:r>
          </a:p>
          <a:p>
            <a:r>
              <a:rPr lang="el-G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τριγωνοποίηση</a:t>
            </a:r>
            <a:r>
              <a:rPr lang="el-G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ψηφιακή καταγραφή, έλεγχος των συμμετεχόντων </a:t>
            </a:r>
            <a:r>
              <a:rPr lang="el-G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αναστοχαστική</a:t>
            </a:r>
            <a:r>
              <a:rPr lang="el-G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περίοδος), </a:t>
            </a:r>
          </a:p>
          <a:p>
            <a:r>
              <a:rPr lang="el-G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της </a:t>
            </a:r>
            <a:r>
              <a:rPr lang="el-G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μεταφορικότητας</a:t>
            </a:r>
            <a:r>
              <a:rPr lang="el-G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(με λεπτομερείς περιγραφές, δειγματοληψία με προκαθορισμένα κριτήρια, </a:t>
            </a:r>
          </a:p>
          <a:p>
            <a:r>
              <a:rPr lang="el-G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αναστοχαστικές</a:t>
            </a:r>
            <a:r>
              <a:rPr lang="el-G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περιόδους), </a:t>
            </a:r>
          </a:p>
          <a:p>
            <a:r>
              <a:rPr lang="el-G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της συνοχής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l-G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και της ουδετερότητας </a:t>
            </a:r>
          </a:p>
          <a:p>
            <a:r>
              <a:rPr lang="el-G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(χρησιμοποιώντας ένα άτομο δικλείδα ασφαλείας/ παρατηρητή για της διασφάλιση της </a:t>
            </a:r>
            <a:r>
              <a:rPr lang="el-G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εμπιστευσιμότητας</a:t>
            </a:r>
            <a:r>
              <a:rPr lang="el-G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της έρευνας). </a:t>
            </a:r>
            <a:endParaRPr lang="en-US" dirty="0">
              <a:effectLst/>
            </a:endParaRPr>
          </a:p>
          <a:p>
            <a:endParaRPr lang="el-GR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4DDFC3-9EB7-0241-8932-6550FF59812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5886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>
                <a:solidFill>
                  <a:schemeClr val="tx1"/>
                </a:solidFill>
              </a:rPr>
              <a:t>Η </a:t>
            </a:r>
            <a:r>
              <a:rPr lang="el-GR" dirty="0" err="1">
                <a:solidFill>
                  <a:schemeClr val="tx1"/>
                </a:solidFill>
              </a:rPr>
              <a:t>εμπιστευσιμότητα</a:t>
            </a:r>
            <a:r>
              <a:rPr lang="el-GR" dirty="0">
                <a:solidFill>
                  <a:schemeClr val="tx1"/>
                </a:solidFill>
              </a:rPr>
              <a:t> στην παρούσα έρευνα διασφαλίζεται</a:t>
            </a:r>
          </a:p>
          <a:p>
            <a:endParaRPr lang="el-GR" dirty="0">
              <a:solidFill>
                <a:schemeClr val="tx1"/>
              </a:solidFill>
            </a:endParaRPr>
          </a:p>
          <a:p>
            <a:r>
              <a:rPr lang="el-GR" sz="1800" dirty="0">
                <a:solidFill>
                  <a:schemeClr val="tx1"/>
                </a:solidFill>
              </a:rPr>
              <a:t>Πολλαπλή παρατήρηση (</a:t>
            </a:r>
            <a:r>
              <a:rPr lang="el-GR" sz="1800" dirty="0" err="1">
                <a:solidFill>
                  <a:schemeClr val="tx1"/>
                </a:solidFill>
              </a:rPr>
              <a:t>τριγωνοποίηση</a:t>
            </a:r>
            <a:r>
              <a:rPr lang="el-GR" sz="1800" dirty="0">
                <a:solidFill>
                  <a:schemeClr val="tx1"/>
                </a:solidFill>
              </a:rPr>
              <a:t>): Ερευνητής-Παρατηρητής-Γονείς</a:t>
            </a:r>
          </a:p>
          <a:p>
            <a:pPr lvl="1"/>
            <a:r>
              <a:rPr lang="el-GR" sz="1600" dirty="0">
                <a:solidFill>
                  <a:schemeClr val="tx1"/>
                </a:solidFill>
              </a:rPr>
              <a:t>Το ημερολόγιο της έρευνας </a:t>
            </a:r>
          </a:p>
          <a:p>
            <a:pPr lvl="1"/>
            <a:r>
              <a:rPr lang="el-GR" sz="1600" dirty="0">
                <a:solidFill>
                  <a:schemeClr val="tx1"/>
                </a:solidFill>
              </a:rPr>
              <a:t>Καταγραφές που βασίζονται στην παρατήρηση</a:t>
            </a:r>
          </a:p>
          <a:p>
            <a:pPr lvl="1"/>
            <a:r>
              <a:rPr lang="el-GR" sz="1600" dirty="0">
                <a:solidFill>
                  <a:schemeClr val="tx1"/>
                </a:solidFill>
              </a:rPr>
              <a:t>Ερωτηματολόγιο γονιών</a:t>
            </a:r>
          </a:p>
          <a:p>
            <a:r>
              <a:rPr lang="el-GR" sz="1800" dirty="0">
                <a:solidFill>
                  <a:schemeClr val="tx1"/>
                </a:solidFill>
              </a:rPr>
              <a:t>Το </a:t>
            </a:r>
            <a:r>
              <a:rPr lang="el-GR" sz="1800" dirty="0" err="1">
                <a:solidFill>
                  <a:schemeClr val="tx1"/>
                </a:solidFill>
              </a:rPr>
              <a:t>πορτφόλιο</a:t>
            </a:r>
            <a:r>
              <a:rPr lang="el-GR" sz="1800" dirty="0">
                <a:solidFill>
                  <a:schemeClr val="tx1"/>
                </a:solidFill>
              </a:rPr>
              <a:t> των συμμετεχόντων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endParaRPr lang="el-GR" sz="1800" dirty="0">
              <a:solidFill>
                <a:schemeClr val="tx1"/>
              </a:solidFill>
            </a:endParaRPr>
          </a:p>
          <a:p>
            <a:pPr lvl="1"/>
            <a:r>
              <a:rPr lang="el-GR" sz="1600" dirty="0">
                <a:solidFill>
                  <a:schemeClr val="tx1"/>
                </a:solidFill>
              </a:rPr>
              <a:t>Περιγραφή δασκάλου</a:t>
            </a:r>
          </a:p>
          <a:p>
            <a:pPr lvl="1"/>
            <a:r>
              <a:rPr lang="el-GR" sz="1600" dirty="0">
                <a:solidFill>
                  <a:schemeClr val="tx1"/>
                </a:solidFill>
              </a:rPr>
              <a:t>Φύλλα εργασίας</a:t>
            </a:r>
          </a:p>
          <a:p>
            <a:pPr lvl="1"/>
            <a:r>
              <a:rPr lang="el-GR" sz="1600" dirty="0">
                <a:solidFill>
                  <a:schemeClr val="tx1"/>
                </a:solidFill>
              </a:rPr>
              <a:t>Παρουσίαση ερωτηματολογίου γονέων</a:t>
            </a:r>
          </a:p>
          <a:p>
            <a:endParaRPr lang="el-GR" sz="1800" dirty="0">
              <a:solidFill>
                <a:schemeClr val="tx1"/>
              </a:solidFill>
            </a:endParaRPr>
          </a:p>
          <a:p>
            <a:r>
              <a:rPr lang="el-GR" sz="1800" dirty="0">
                <a:solidFill>
                  <a:schemeClr val="tx1"/>
                </a:solidFill>
              </a:rPr>
              <a:t> Ο δάσκαλος – ερευνητής σε ρόλο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endParaRPr lang="el-GR" sz="1800" dirty="0">
              <a:solidFill>
                <a:schemeClr val="tx1"/>
              </a:solidFill>
            </a:endParaRPr>
          </a:p>
          <a:p>
            <a:r>
              <a:rPr lang="el-GR" sz="1800" dirty="0">
                <a:solidFill>
                  <a:schemeClr val="tx1"/>
                </a:solidFill>
              </a:rPr>
              <a:t>Ο αφηγηματικός τρόπος παρουσίασης των δεδομένων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endParaRPr lang="el-GR" sz="1800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4DDFC3-9EB7-0241-8932-6550FF59812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48279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Το θεωρητικό υπόβαθρο της έρευνας διαμορφώθηκε μέσα από τη μελέτη τριών αξόνων:</a:t>
            </a:r>
          </a:p>
          <a:p>
            <a:pPr marL="228600" indent="-228600">
              <a:buAutoNum type="arabicPeriod"/>
            </a:pPr>
            <a:r>
              <a:rPr lang="el-GR" baseline="0" dirty="0"/>
              <a:t>Τα μαθηματικά στις μικρές ηλικίες</a:t>
            </a:r>
          </a:p>
          <a:p>
            <a:pPr marL="228600" indent="-228600">
              <a:buAutoNum type="arabicPeriod"/>
            </a:pPr>
            <a:r>
              <a:rPr lang="el-GR" baseline="0" dirty="0"/>
              <a:t>Τη ΔΤΕ</a:t>
            </a:r>
          </a:p>
          <a:p>
            <a:pPr marL="228600" indent="-228600">
              <a:buAutoNum type="arabicPeriod"/>
            </a:pPr>
            <a:r>
              <a:rPr lang="el-GR" baseline="0" dirty="0"/>
              <a:t>Τη συμβολή της ΔΤΕ στη μαθηματική εκπαίδευση.</a:t>
            </a:r>
          </a:p>
          <a:p>
            <a:pPr marL="228600" indent="-228600">
              <a:buAutoNum type="arabicPeriod"/>
            </a:pPr>
            <a:endParaRPr lang="el-GR" baseline="0" dirty="0"/>
          </a:p>
          <a:p>
            <a:pPr marL="0" indent="0">
              <a:buNone/>
            </a:pPr>
            <a:r>
              <a:rPr lang="el-GR" baseline="0" dirty="0"/>
              <a:t>Αφού μελετήθηκε η θεωρία του Πιαζέ και έρευνες που βασίστηκαν σε αυτήν</a:t>
            </a:r>
          </a:p>
          <a:p>
            <a:pPr marL="0" indent="0">
              <a:buNone/>
            </a:pPr>
            <a:r>
              <a:rPr lang="el-GR" dirty="0"/>
              <a:t>καθώς και η κριτική που ασκήθηκε σε αυτήν από τους </a:t>
            </a:r>
            <a:r>
              <a:rPr lang="en-US" dirty="0"/>
              <a:t>Bruner, </a:t>
            </a:r>
            <a:r>
              <a:rPr lang="en-US" dirty="0" err="1"/>
              <a:t>Vygotsky</a:t>
            </a:r>
            <a:r>
              <a:rPr lang="en-US" dirty="0"/>
              <a:t> </a:t>
            </a:r>
            <a:r>
              <a:rPr lang="en-US" dirty="0" err="1"/>
              <a:t>kai</a:t>
            </a:r>
            <a:r>
              <a:rPr lang="en-US" dirty="0"/>
              <a:t> Donaldson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4DDFC3-9EB7-0241-8932-6550FF59812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9798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Μικρό Ιδιωτικό Δημοτικό Σχολείο </a:t>
            </a:r>
          </a:p>
          <a:p>
            <a:r>
              <a:rPr lang="el-GR" dirty="0"/>
              <a:t>Η φιλοσοφία του είναι να δομείται η γνώση μέσα από δραστηριότητες</a:t>
            </a:r>
          </a:p>
          <a:p>
            <a:r>
              <a:rPr lang="el-GR" dirty="0"/>
              <a:t>Που αφορούν τα παιδιά και</a:t>
            </a:r>
            <a:r>
              <a:rPr lang="el-GR" baseline="0" dirty="0"/>
              <a:t> χαρακτηρίζονται από δημιουργικότητα</a:t>
            </a:r>
          </a:p>
          <a:p>
            <a:r>
              <a:rPr lang="el-GR" baseline="0" dirty="0"/>
              <a:t>Πρωτοτυπία και αποτελεσματικότητα</a:t>
            </a:r>
          </a:p>
          <a:p>
            <a:r>
              <a:rPr lang="el-GR" baseline="0" dirty="0"/>
              <a:t>Η προσέγγιση της γνώσης γίνεται μέσω της </a:t>
            </a:r>
            <a:r>
              <a:rPr lang="el-GR" baseline="0" dirty="0" err="1"/>
              <a:t>ομαδοσυνεργατικής</a:t>
            </a:r>
            <a:r>
              <a:rPr lang="el-GR" baseline="0" dirty="0"/>
              <a:t> μεθόδου</a:t>
            </a:r>
          </a:p>
          <a:p>
            <a:r>
              <a:rPr lang="el-GR" baseline="0" dirty="0"/>
              <a:t>Οι γονείς στηρίζουν αυτήν την αντίληψη</a:t>
            </a:r>
          </a:p>
          <a:p>
            <a:endParaRPr lang="el-GR" baseline="0" dirty="0"/>
          </a:p>
          <a:p>
            <a:r>
              <a:rPr lang="el-GR" baseline="0" dirty="0"/>
              <a:t>Τα παιδιά βρίσκονται σε διαδικασία κατάκτησης νέων</a:t>
            </a:r>
          </a:p>
          <a:p>
            <a:r>
              <a:rPr lang="el-GR" baseline="0" dirty="0"/>
              <a:t>Γνώσεων και δεξιοτήτων. Δομούν νέες μαθηματικές έννοιες</a:t>
            </a:r>
          </a:p>
          <a:p>
            <a:r>
              <a:rPr lang="el-GR" baseline="0" dirty="0"/>
              <a:t>Και κατακτούν σταδιακά τον γραπτό λόγο.</a:t>
            </a:r>
          </a:p>
          <a:p>
            <a:r>
              <a:rPr lang="el-GR" baseline="0" dirty="0"/>
              <a:t>Είναι 23 συμμετέχοντες με ένα παιδί που έχει ανάγκη παράλληλης στήριξης.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4DDFC3-9EB7-0241-8932-6550FF59812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40693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Και τέλος αφού μελετήθηκαν οι αρχές των αναλυτικών προγραμμάτων </a:t>
            </a:r>
          </a:p>
          <a:p>
            <a:r>
              <a:rPr lang="el-GR" dirty="0"/>
              <a:t>όπως αυτές ορίζονται</a:t>
            </a:r>
            <a:r>
              <a:rPr lang="el-GR" baseline="0" dirty="0"/>
              <a:t> βασικά από μαθηματικές εταιρείες της Αμερικής (</a:t>
            </a:r>
            <a:r>
              <a:rPr lang="en-US" baseline="0" dirty="0"/>
              <a:t>PSSM)</a:t>
            </a:r>
          </a:p>
          <a:p>
            <a:endParaRPr lang="en-US" dirty="0"/>
          </a:p>
          <a:p>
            <a:r>
              <a:rPr lang="el-GR" dirty="0"/>
              <a:t>Καθώς και η κριτική που ασκείται σε</a:t>
            </a:r>
            <a:r>
              <a:rPr lang="el-GR" baseline="0" dirty="0"/>
              <a:t> αυτά από διάφορους ερευνητές - μελετητές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4DDFC3-9EB7-0241-8932-6550FF59812F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32090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Ο</a:t>
            </a:r>
            <a:r>
              <a:rPr lang="el-GR" baseline="0" dirty="0"/>
              <a:t> ερευνητής της παρούσας έρευνας οδηγήθηκε σε δύο γενικότερες διαπιστώσεις:</a:t>
            </a:r>
          </a:p>
          <a:p>
            <a:pPr marL="228600" indent="-228600">
              <a:buAutoNum type="arabicPeriod"/>
            </a:pPr>
            <a:r>
              <a:rPr lang="el-GR" baseline="0" dirty="0"/>
              <a:t>Η ανάγκη βιωματικής προσέγγισης μαθηματικών στόχων</a:t>
            </a:r>
          </a:p>
          <a:p>
            <a:pPr marL="228600" indent="-228600">
              <a:buAutoNum type="arabicPeriod"/>
            </a:pPr>
            <a:r>
              <a:rPr lang="el-GR" baseline="0" dirty="0"/>
              <a:t>Ο κυρίαρχος ρόλος της γλώσσας την στη γνωστική ανάπτυξη των παιδιών απαραίτητη και στην κατάκτηση μαθηματικών στόχων.</a:t>
            </a:r>
          </a:p>
          <a:p>
            <a:pPr marL="228600" indent="-228600">
              <a:buAutoNum type="arabicPeriod"/>
            </a:pPr>
            <a:endParaRPr lang="el-GR" baseline="0" dirty="0"/>
          </a:p>
          <a:p>
            <a:pPr marL="0" indent="0">
              <a:buNone/>
            </a:pPr>
            <a:r>
              <a:rPr lang="el-GR" baseline="0" dirty="0"/>
              <a:t>Στη συνέχεια μελετήθηκαν έρευνες σχετικά με βιωματικούς τρόπους προσέγγισης μαθηματικών στόχων όπως αυτές των </a:t>
            </a:r>
          </a:p>
          <a:p>
            <a:pPr marL="0" indent="0">
              <a:buNone/>
            </a:pPr>
            <a:r>
              <a:rPr lang="en-US" baseline="0" dirty="0"/>
              <a:t>Bryant, </a:t>
            </a:r>
            <a:r>
              <a:rPr lang="el-GR" sz="1200" dirty="0">
                <a:solidFill>
                  <a:srgbClr val="6F664C"/>
                </a:solidFill>
              </a:rPr>
              <a:t>Chapin , O' Connor, &amp; Anderson</a:t>
            </a:r>
            <a:r>
              <a:rPr lang="en-US" sz="1200" dirty="0">
                <a:solidFill>
                  <a:srgbClr val="6F664C"/>
                </a:solidFill>
              </a:rPr>
              <a:t>, </a:t>
            </a:r>
            <a:r>
              <a:rPr lang="el-GR" sz="1200" dirty="0" err="1">
                <a:solidFill>
                  <a:srgbClr val="6F664C"/>
                </a:solidFill>
              </a:rPr>
              <a:t>Bäckman</a:t>
            </a:r>
            <a:r>
              <a:rPr lang="en-US" sz="1200" dirty="0">
                <a:solidFill>
                  <a:srgbClr val="6F664C"/>
                </a:solidFill>
              </a:rPr>
              <a:t>, </a:t>
            </a:r>
            <a:r>
              <a:rPr lang="el-GR" sz="1200" dirty="0" err="1">
                <a:solidFill>
                  <a:srgbClr val="6F664C"/>
                </a:solidFill>
              </a:rPr>
              <a:t>Palmér</a:t>
            </a:r>
            <a:r>
              <a:rPr lang="en-US" sz="1200" dirty="0">
                <a:solidFill>
                  <a:srgbClr val="6F664C"/>
                </a:solidFill>
              </a:rPr>
              <a:t>, Saxe, </a:t>
            </a:r>
            <a:r>
              <a:rPr lang="en-US" sz="1200" dirty="0" err="1">
                <a:solidFill>
                  <a:srgbClr val="6F664C"/>
                </a:solidFill>
              </a:rPr>
              <a:t>kai</a:t>
            </a:r>
            <a:r>
              <a:rPr lang="en-US" sz="1200" baseline="0" dirty="0">
                <a:solidFill>
                  <a:srgbClr val="6F664C"/>
                </a:solidFill>
              </a:rPr>
              <a:t> </a:t>
            </a:r>
            <a:r>
              <a:rPr lang="en-US" sz="1200" dirty="0">
                <a:solidFill>
                  <a:srgbClr val="6F664C"/>
                </a:solidFill>
              </a:rPr>
              <a:t>Ginsburg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4DDFC3-9EB7-0241-8932-6550FF59812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12688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11480" lvl="1" indent="0">
              <a:lnSpc>
                <a:spcPct val="120000"/>
              </a:lnSpc>
              <a:buClrTx/>
              <a:buNone/>
            </a:pPr>
            <a:r>
              <a:rPr lang="el-GR" sz="1800" dirty="0">
                <a:solidFill>
                  <a:srgbClr val="2F2B20"/>
                </a:solidFill>
              </a:rPr>
              <a:t>Η </a:t>
            </a:r>
            <a:r>
              <a:rPr lang="el-GR" sz="1800" u="sng" dirty="0">
                <a:solidFill>
                  <a:srgbClr val="2F2B20"/>
                </a:solidFill>
              </a:rPr>
              <a:t>Δραματική Τέχνη στην Εκπαίδευση </a:t>
            </a:r>
            <a:r>
              <a:rPr lang="el-GR" sz="1800" dirty="0">
                <a:solidFill>
                  <a:srgbClr val="2F2B20"/>
                </a:solidFill>
              </a:rPr>
              <a:t>(ΔΤΕ) σύμφωνα με τον </a:t>
            </a:r>
            <a:r>
              <a:rPr lang="en-US" sz="1800" dirty="0">
                <a:solidFill>
                  <a:srgbClr val="2F2B20"/>
                </a:solidFill>
              </a:rPr>
              <a:t>Gavin Bolton  (</a:t>
            </a:r>
            <a:r>
              <a:rPr lang="en-US" sz="1800" dirty="0" err="1">
                <a:solidFill>
                  <a:srgbClr val="2F2B20"/>
                </a:solidFill>
              </a:rPr>
              <a:t>Landy</a:t>
            </a:r>
            <a:r>
              <a:rPr lang="en-US" sz="1800" dirty="0">
                <a:solidFill>
                  <a:srgbClr val="2F2B20"/>
                </a:solidFill>
              </a:rPr>
              <a:t>, 1982:16) </a:t>
            </a:r>
            <a:r>
              <a:rPr lang="el-GR" sz="1800" dirty="0">
                <a:solidFill>
                  <a:srgbClr val="2F2B20"/>
                </a:solidFill>
              </a:rPr>
              <a:t>είναι:</a:t>
            </a:r>
          </a:p>
          <a:p>
            <a:pPr lvl="1">
              <a:lnSpc>
                <a:spcPct val="120000"/>
              </a:lnSpc>
              <a:buClrTx/>
            </a:pPr>
            <a:r>
              <a:rPr lang="el-GR" sz="1800" dirty="0">
                <a:solidFill>
                  <a:srgbClr val="2F2B20"/>
                </a:solidFill>
              </a:rPr>
              <a:t>μία βραχυπρόθεσμη διαδικασία</a:t>
            </a:r>
          </a:p>
          <a:p>
            <a:pPr lvl="1">
              <a:lnSpc>
                <a:spcPct val="120000"/>
              </a:lnSpc>
              <a:buClrTx/>
            </a:pPr>
            <a:r>
              <a:rPr lang="el-GR" sz="1800" dirty="0">
                <a:solidFill>
                  <a:srgbClr val="2F2B20"/>
                </a:solidFill>
              </a:rPr>
              <a:t>με εξειδικευμένο εκπαιδευτικό σκοπό και </a:t>
            </a:r>
          </a:p>
          <a:p>
            <a:pPr lvl="1">
              <a:lnSpc>
                <a:spcPct val="120000"/>
              </a:lnSpc>
              <a:buClrTx/>
            </a:pPr>
            <a:r>
              <a:rPr lang="el-GR" sz="1800" dirty="0">
                <a:solidFill>
                  <a:srgbClr val="2F2B20"/>
                </a:solidFill>
              </a:rPr>
              <a:t>πεπερασμένο χρόνο</a:t>
            </a:r>
            <a:r>
              <a:rPr lang="en-US" sz="1800" dirty="0">
                <a:solidFill>
                  <a:srgbClr val="2F2B20"/>
                </a:solidFill>
              </a:rPr>
              <a:t> </a:t>
            </a:r>
            <a:endParaRPr lang="el-GR" sz="1800" dirty="0">
              <a:solidFill>
                <a:srgbClr val="2F2B20"/>
              </a:solidFill>
            </a:endParaRPr>
          </a:p>
          <a:p>
            <a:pPr marL="411480" lvl="1" indent="0">
              <a:lnSpc>
                <a:spcPct val="120000"/>
              </a:lnSpc>
              <a:buClrTx/>
              <a:buNone/>
            </a:pPr>
            <a:endParaRPr lang="el-GR" sz="1800" dirty="0">
              <a:solidFill>
                <a:srgbClr val="2F2B20"/>
              </a:solidFill>
            </a:endParaRPr>
          </a:p>
          <a:p>
            <a:pPr marL="411480" lvl="1" indent="0">
              <a:lnSpc>
                <a:spcPct val="120000"/>
              </a:lnSpc>
              <a:buClrTx/>
              <a:buNone/>
            </a:pPr>
            <a:r>
              <a:rPr lang="el-GR" sz="1800" dirty="0">
                <a:solidFill>
                  <a:srgbClr val="2F2B20"/>
                </a:solidFill>
              </a:rPr>
              <a:t>Η ΔΤΕ όπως εισήχθηκε από την </a:t>
            </a:r>
            <a:r>
              <a:rPr lang="en-US" sz="1800" dirty="0">
                <a:solidFill>
                  <a:srgbClr val="2F2B20"/>
                </a:solidFill>
              </a:rPr>
              <a:t>Dorothy </a:t>
            </a:r>
            <a:r>
              <a:rPr lang="en-US" sz="1800" dirty="0" err="1">
                <a:solidFill>
                  <a:srgbClr val="2F2B20"/>
                </a:solidFill>
              </a:rPr>
              <a:t>Heathcote</a:t>
            </a:r>
            <a:r>
              <a:rPr lang="en-US" sz="1800" dirty="0">
                <a:solidFill>
                  <a:srgbClr val="2F2B20"/>
                </a:solidFill>
              </a:rPr>
              <a:t> (</a:t>
            </a:r>
            <a:r>
              <a:rPr lang="en-US" sz="1800" dirty="0" err="1">
                <a:solidFill>
                  <a:srgbClr val="2F2B20"/>
                </a:solidFill>
              </a:rPr>
              <a:t>Landy</a:t>
            </a:r>
            <a:r>
              <a:rPr lang="en-US" sz="1800" dirty="0">
                <a:solidFill>
                  <a:srgbClr val="2F2B20"/>
                </a:solidFill>
              </a:rPr>
              <a:t>, 1982:16) </a:t>
            </a:r>
            <a:r>
              <a:rPr lang="el-GR" sz="1800" dirty="0">
                <a:solidFill>
                  <a:srgbClr val="2F2B20"/>
                </a:solidFill>
              </a:rPr>
              <a:t>είναι:</a:t>
            </a:r>
            <a:endParaRPr lang="en-US" sz="1800" dirty="0">
              <a:solidFill>
                <a:srgbClr val="2F2B20"/>
              </a:solidFill>
            </a:endParaRPr>
          </a:p>
          <a:p>
            <a:pPr lvl="1">
              <a:lnSpc>
                <a:spcPct val="120000"/>
              </a:lnSpc>
              <a:buClrTx/>
            </a:pPr>
            <a:r>
              <a:rPr lang="el-GR" sz="1800" dirty="0">
                <a:solidFill>
                  <a:srgbClr val="2F2B20"/>
                </a:solidFill>
              </a:rPr>
              <a:t>μία εμπειρία των ανθρώπινων σχέσεων</a:t>
            </a:r>
          </a:p>
          <a:p>
            <a:pPr lvl="1">
              <a:lnSpc>
                <a:spcPct val="120000"/>
              </a:lnSpc>
              <a:buClrTx/>
            </a:pPr>
            <a:r>
              <a:rPr lang="el-GR" sz="1800" dirty="0">
                <a:solidFill>
                  <a:srgbClr val="2F2B20"/>
                </a:solidFill>
              </a:rPr>
              <a:t>που ενισχύει τη γνωστική ανάπτυξη των παιδιών</a:t>
            </a:r>
          </a:p>
          <a:p>
            <a:pPr lvl="1">
              <a:lnSpc>
                <a:spcPct val="120000"/>
              </a:lnSpc>
              <a:buClrTx/>
            </a:pPr>
            <a:r>
              <a:rPr lang="el-GR" sz="1800" dirty="0">
                <a:solidFill>
                  <a:srgbClr val="2F2B20"/>
                </a:solidFill>
              </a:rPr>
              <a:t>την αποσαφήνιση των αξιών και </a:t>
            </a:r>
          </a:p>
          <a:p>
            <a:pPr lvl="1">
              <a:lnSpc>
                <a:spcPct val="120000"/>
              </a:lnSpc>
              <a:buClrTx/>
            </a:pPr>
            <a:r>
              <a:rPr lang="el-GR" sz="1800" dirty="0">
                <a:solidFill>
                  <a:srgbClr val="2F2B20"/>
                </a:solidFill>
              </a:rPr>
              <a:t>την ανάπτυξη των αισθήσεων και της αντίληψης </a:t>
            </a:r>
            <a:r>
              <a:rPr lang="en-US" sz="1800" dirty="0">
                <a:solidFill>
                  <a:srgbClr val="2F2B20"/>
                </a:solidFill>
              </a:rPr>
              <a:t>(</a:t>
            </a:r>
            <a:r>
              <a:rPr lang="en-US" sz="1800" dirty="0" err="1">
                <a:solidFill>
                  <a:srgbClr val="2F2B20"/>
                </a:solidFill>
              </a:rPr>
              <a:t>Landy</a:t>
            </a:r>
            <a:r>
              <a:rPr lang="en-US" sz="1800" dirty="0">
                <a:solidFill>
                  <a:srgbClr val="2F2B20"/>
                </a:solidFill>
              </a:rPr>
              <a:t>, 1982:24)</a:t>
            </a:r>
          </a:p>
          <a:p>
            <a:endParaRPr lang="en-US" dirty="0">
              <a:solidFill>
                <a:srgbClr val="2F2B2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4DDFC3-9EB7-0241-8932-6550FF59812F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88909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11480" lvl="1" indent="0">
              <a:lnSpc>
                <a:spcPct val="120000"/>
              </a:lnSpc>
              <a:buClrTx/>
              <a:buNone/>
            </a:pPr>
            <a:r>
              <a:rPr lang="el-GR" sz="1800" dirty="0">
                <a:solidFill>
                  <a:srgbClr val="2F2B20"/>
                </a:solidFill>
              </a:rPr>
              <a:t>Το παιχνίδι ρόλου (</a:t>
            </a:r>
            <a:r>
              <a:rPr lang="en-US" sz="1800" dirty="0" err="1">
                <a:solidFill>
                  <a:srgbClr val="2F2B20"/>
                </a:solidFill>
              </a:rPr>
              <a:t>roleplay</a:t>
            </a:r>
            <a:r>
              <a:rPr lang="en-US" sz="1800" dirty="0">
                <a:solidFill>
                  <a:srgbClr val="2F2B20"/>
                </a:solidFill>
              </a:rPr>
              <a:t>) </a:t>
            </a:r>
            <a:r>
              <a:rPr lang="en-US" sz="1800" dirty="0" err="1">
                <a:solidFill>
                  <a:srgbClr val="2F2B20"/>
                </a:solidFill>
              </a:rPr>
              <a:t>είν</a:t>
            </a:r>
            <a:r>
              <a:rPr lang="en-US" sz="1800" dirty="0">
                <a:solidFill>
                  <a:srgbClr val="2F2B20"/>
                </a:solidFill>
              </a:rPr>
              <a:t>αι </a:t>
            </a:r>
          </a:p>
          <a:p>
            <a:pPr lvl="1">
              <a:lnSpc>
                <a:spcPct val="120000"/>
              </a:lnSpc>
              <a:buClrTx/>
            </a:pPr>
            <a:r>
              <a:rPr lang="en-US" sz="1800" dirty="0" err="1">
                <a:solidFill>
                  <a:srgbClr val="2F2B20"/>
                </a:solidFill>
              </a:rPr>
              <a:t>μί</a:t>
            </a:r>
            <a:r>
              <a:rPr lang="en-US" sz="1800" dirty="0">
                <a:solidFill>
                  <a:srgbClr val="2F2B20"/>
                </a:solidFill>
              </a:rPr>
              <a:t>α βα</a:t>
            </a:r>
            <a:r>
              <a:rPr lang="en-US" sz="1800" dirty="0" err="1">
                <a:solidFill>
                  <a:srgbClr val="2F2B20"/>
                </a:solidFill>
              </a:rPr>
              <a:t>σική</a:t>
            </a:r>
            <a:r>
              <a:rPr lang="en-US" sz="1800" dirty="0">
                <a:solidFill>
                  <a:srgbClr val="2F2B20"/>
                </a:solidFill>
              </a:rPr>
              <a:t> </a:t>
            </a:r>
            <a:r>
              <a:rPr lang="en-US" sz="1800" dirty="0" err="1">
                <a:solidFill>
                  <a:srgbClr val="2F2B20"/>
                </a:solidFill>
              </a:rPr>
              <a:t>δι</a:t>
            </a:r>
            <a:r>
              <a:rPr lang="en-US" sz="1800" dirty="0">
                <a:solidFill>
                  <a:srgbClr val="2F2B20"/>
                </a:solidFill>
              </a:rPr>
              <a:t>α</a:t>
            </a:r>
            <a:r>
              <a:rPr lang="en-US" sz="1800" dirty="0" err="1">
                <a:solidFill>
                  <a:srgbClr val="2F2B20"/>
                </a:solidFill>
              </a:rPr>
              <a:t>δικ</a:t>
            </a:r>
            <a:r>
              <a:rPr lang="en-US" sz="1800" dirty="0">
                <a:solidFill>
                  <a:srgbClr val="2F2B20"/>
                </a:solidFill>
              </a:rPr>
              <a:t>α</a:t>
            </a:r>
            <a:r>
              <a:rPr lang="en-US" sz="1800" dirty="0" err="1">
                <a:solidFill>
                  <a:srgbClr val="2F2B20"/>
                </a:solidFill>
              </a:rPr>
              <a:t>σί</a:t>
            </a:r>
            <a:r>
              <a:rPr lang="en-US" sz="1800" dirty="0">
                <a:solidFill>
                  <a:srgbClr val="2F2B20"/>
                </a:solidFill>
              </a:rPr>
              <a:t>α της </a:t>
            </a:r>
            <a:r>
              <a:rPr lang="en-US" sz="1800" dirty="0" err="1">
                <a:solidFill>
                  <a:srgbClr val="2F2B20"/>
                </a:solidFill>
              </a:rPr>
              <a:t>δρ</a:t>
            </a:r>
            <a:r>
              <a:rPr lang="en-US" sz="1800" dirty="0">
                <a:solidFill>
                  <a:srgbClr val="2F2B20"/>
                </a:solidFill>
              </a:rPr>
              <a:t>αμα</a:t>
            </a:r>
            <a:r>
              <a:rPr lang="en-US" sz="1800" dirty="0" err="1">
                <a:solidFill>
                  <a:srgbClr val="2F2B20"/>
                </a:solidFill>
              </a:rPr>
              <a:t>τικής</a:t>
            </a:r>
            <a:r>
              <a:rPr lang="en-US" sz="1800" dirty="0">
                <a:solidFill>
                  <a:srgbClr val="2F2B20"/>
                </a:solidFill>
              </a:rPr>
              <a:t> τέχνης </a:t>
            </a:r>
            <a:endParaRPr lang="el-GR" sz="1800" dirty="0">
              <a:solidFill>
                <a:srgbClr val="2F2B20"/>
              </a:solidFill>
            </a:endParaRPr>
          </a:p>
          <a:p>
            <a:pPr lvl="1">
              <a:lnSpc>
                <a:spcPct val="120000"/>
              </a:lnSpc>
              <a:buClrTx/>
            </a:pPr>
            <a:r>
              <a:rPr lang="el-GR" sz="1800" dirty="0">
                <a:solidFill>
                  <a:srgbClr val="2F2B20"/>
                </a:solidFill>
              </a:rPr>
              <a:t>μ</a:t>
            </a:r>
            <a:r>
              <a:rPr lang="en-US" sz="1800" dirty="0" err="1">
                <a:solidFill>
                  <a:srgbClr val="2F2B20"/>
                </a:solidFill>
              </a:rPr>
              <a:t>ί</a:t>
            </a:r>
            <a:r>
              <a:rPr lang="en-US" sz="1800" dirty="0">
                <a:solidFill>
                  <a:srgbClr val="2F2B20"/>
                </a:solidFill>
              </a:rPr>
              <a:t>α μέθοδος που </a:t>
            </a:r>
            <a:r>
              <a:rPr lang="en-US" sz="1800" dirty="0" err="1">
                <a:solidFill>
                  <a:srgbClr val="2F2B20"/>
                </a:solidFill>
              </a:rPr>
              <a:t>χρησιμο</a:t>
            </a:r>
            <a:r>
              <a:rPr lang="en-US" sz="1800" dirty="0">
                <a:solidFill>
                  <a:srgbClr val="2F2B20"/>
                </a:solidFill>
              </a:rPr>
              <a:t>π</a:t>
            </a:r>
            <a:r>
              <a:rPr lang="el-GR" sz="1800" dirty="0">
                <a:solidFill>
                  <a:srgbClr val="2F2B20"/>
                </a:solidFill>
              </a:rPr>
              <a:t>ο</a:t>
            </a:r>
            <a:r>
              <a:rPr lang="en-US" sz="1800" dirty="0" err="1">
                <a:solidFill>
                  <a:srgbClr val="2F2B20"/>
                </a:solidFill>
              </a:rPr>
              <a:t>ιείτ</a:t>
            </a:r>
            <a:r>
              <a:rPr lang="en-US" sz="1800" dirty="0">
                <a:solidFill>
                  <a:srgbClr val="2F2B20"/>
                </a:solidFill>
              </a:rPr>
              <a:t>αι ευρέως ως </a:t>
            </a:r>
            <a:r>
              <a:rPr lang="en-US" sz="1800" dirty="0" err="1">
                <a:solidFill>
                  <a:srgbClr val="2F2B20"/>
                </a:solidFill>
              </a:rPr>
              <a:t>εργ</a:t>
            </a:r>
            <a:r>
              <a:rPr lang="en-US" sz="1800" dirty="0">
                <a:solidFill>
                  <a:srgbClr val="2F2B20"/>
                </a:solidFill>
              </a:rPr>
              <a:t>αλείο </a:t>
            </a:r>
            <a:r>
              <a:rPr lang="el-GR" sz="1800" dirty="0">
                <a:solidFill>
                  <a:srgbClr val="2F2B20"/>
                </a:solidFill>
              </a:rPr>
              <a:t>μ</a:t>
            </a:r>
            <a:r>
              <a:rPr lang="en-US" sz="1800" dirty="0" err="1">
                <a:solidFill>
                  <a:srgbClr val="2F2B20"/>
                </a:solidFill>
              </a:rPr>
              <a:t>άθησης</a:t>
            </a:r>
            <a:endParaRPr lang="el-GR" sz="1800" dirty="0">
              <a:solidFill>
                <a:srgbClr val="2F2B20"/>
              </a:solidFill>
            </a:endParaRPr>
          </a:p>
          <a:p>
            <a:pPr lvl="1">
              <a:lnSpc>
                <a:spcPct val="120000"/>
              </a:lnSpc>
              <a:buClrTx/>
            </a:pPr>
            <a:r>
              <a:rPr lang="en-US" sz="1800" dirty="0">
                <a:solidFill>
                  <a:srgbClr val="2F2B20"/>
                </a:solidFill>
              </a:rPr>
              <a:t>Βοηθάει </a:t>
            </a:r>
            <a:r>
              <a:rPr lang="en-US" sz="1800" dirty="0" err="1">
                <a:solidFill>
                  <a:srgbClr val="2F2B20"/>
                </a:solidFill>
              </a:rPr>
              <a:t>ιδι</a:t>
            </a:r>
            <a:r>
              <a:rPr lang="en-US" sz="1800" dirty="0">
                <a:solidFill>
                  <a:srgbClr val="2F2B20"/>
                </a:solidFill>
              </a:rPr>
              <a:t>α</a:t>
            </a:r>
            <a:r>
              <a:rPr lang="en-US" sz="1800" dirty="0" err="1">
                <a:solidFill>
                  <a:srgbClr val="2F2B20"/>
                </a:solidFill>
              </a:rPr>
              <a:t>ίτερ</a:t>
            </a:r>
            <a:r>
              <a:rPr lang="en-US" sz="1800" dirty="0">
                <a:solidFill>
                  <a:srgbClr val="2F2B20"/>
                </a:solidFill>
              </a:rPr>
              <a:t>α μα</a:t>
            </a:r>
            <a:r>
              <a:rPr lang="en-US" sz="1800" dirty="0" err="1">
                <a:solidFill>
                  <a:srgbClr val="2F2B20"/>
                </a:solidFill>
              </a:rPr>
              <a:t>θητές</a:t>
            </a:r>
            <a:r>
              <a:rPr lang="en-US" sz="1800" dirty="0">
                <a:solidFill>
                  <a:srgbClr val="2F2B20"/>
                </a:solidFill>
              </a:rPr>
              <a:t> που </a:t>
            </a:r>
            <a:r>
              <a:rPr lang="en-US" sz="1800" dirty="0" err="1">
                <a:solidFill>
                  <a:srgbClr val="2F2B20"/>
                </a:solidFill>
              </a:rPr>
              <a:t>δυσκολεύοντ</a:t>
            </a:r>
            <a:r>
              <a:rPr lang="en-US" sz="1800" dirty="0">
                <a:solidFill>
                  <a:srgbClr val="2F2B20"/>
                </a:solidFill>
              </a:rPr>
              <a:t>αι σε συγκεκριμένους τομείς γνώσης ή </a:t>
            </a:r>
            <a:r>
              <a:rPr lang="en-US" sz="1800" dirty="0" err="1">
                <a:solidFill>
                  <a:srgbClr val="2F2B20"/>
                </a:solidFill>
              </a:rPr>
              <a:t>συμ</a:t>
            </a:r>
            <a:r>
              <a:rPr lang="en-US" sz="1800" dirty="0">
                <a:solidFill>
                  <a:srgbClr val="2F2B20"/>
                </a:solidFill>
              </a:rPr>
              <a:t>π</a:t>
            </a:r>
            <a:r>
              <a:rPr lang="en-US" sz="1800" dirty="0" err="1">
                <a:solidFill>
                  <a:srgbClr val="2F2B20"/>
                </a:solidFill>
              </a:rPr>
              <a:t>εριφοράς</a:t>
            </a:r>
            <a:r>
              <a:rPr lang="el-GR" sz="1800" dirty="0">
                <a:solidFill>
                  <a:srgbClr val="2F2B20"/>
                </a:solidFill>
              </a:rPr>
              <a:t> </a:t>
            </a:r>
            <a:r>
              <a:rPr lang="en-US" sz="1800" dirty="0">
                <a:solidFill>
                  <a:srgbClr val="2F2B20"/>
                </a:solidFill>
              </a:rPr>
              <a:t>(</a:t>
            </a:r>
            <a:r>
              <a:rPr lang="el-GR" sz="1800" dirty="0" err="1">
                <a:solidFill>
                  <a:srgbClr val="2F2B20"/>
                </a:solidFill>
              </a:rPr>
              <a:t>Κοντογιάννη</a:t>
            </a:r>
            <a:r>
              <a:rPr lang="el-GR" sz="1800" dirty="0">
                <a:solidFill>
                  <a:srgbClr val="2F2B20"/>
                </a:solidFill>
              </a:rPr>
              <a:t>, 2000:70)</a:t>
            </a:r>
            <a:endParaRPr lang="en-US" sz="1800" dirty="0">
              <a:solidFill>
                <a:srgbClr val="2F2B20"/>
              </a:solidFill>
            </a:endParaRPr>
          </a:p>
          <a:p>
            <a:pPr lvl="1">
              <a:lnSpc>
                <a:spcPct val="120000"/>
              </a:lnSpc>
              <a:buClrTx/>
            </a:pPr>
            <a:r>
              <a:rPr lang="en-US" sz="1800" dirty="0">
                <a:solidFill>
                  <a:srgbClr val="2F2B20"/>
                </a:solidFill>
              </a:rPr>
              <a:t>Η </a:t>
            </a:r>
            <a:r>
              <a:rPr lang="en-US" sz="1800" dirty="0" err="1">
                <a:solidFill>
                  <a:srgbClr val="2F2B20"/>
                </a:solidFill>
              </a:rPr>
              <a:t>εφ</a:t>
            </a:r>
            <a:r>
              <a:rPr lang="en-US" sz="1800" dirty="0">
                <a:solidFill>
                  <a:srgbClr val="2F2B20"/>
                </a:solidFill>
              </a:rPr>
              <a:t>α</a:t>
            </a:r>
            <a:r>
              <a:rPr lang="en-US" sz="1800" dirty="0" err="1">
                <a:solidFill>
                  <a:srgbClr val="2F2B20"/>
                </a:solidFill>
              </a:rPr>
              <a:t>ρμογή</a:t>
            </a:r>
            <a:r>
              <a:rPr lang="en-US" sz="1800" dirty="0">
                <a:solidFill>
                  <a:srgbClr val="2F2B20"/>
                </a:solidFill>
              </a:rPr>
              <a:t> του </a:t>
            </a:r>
            <a:r>
              <a:rPr lang="en-US" sz="1800" dirty="0" err="1">
                <a:solidFill>
                  <a:srgbClr val="2F2B20"/>
                </a:solidFill>
              </a:rPr>
              <a:t>ενδείκνυτ</a:t>
            </a:r>
            <a:r>
              <a:rPr lang="en-US" sz="1800" dirty="0">
                <a:solidFill>
                  <a:srgbClr val="2F2B20"/>
                </a:solidFill>
              </a:rPr>
              <a:t>αι </a:t>
            </a:r>
            <a:r>
              <a:rPr lang="en-US" sz="1800" dirty="0" err="1">
                <a:solidFill>
                  <a:srgbClr val="2F2B20"/>
                </a:solidFill>
              </a:rPr>
              <a:t>ιδι</a:t>
            </a:r>
            <a:r>
              <a:rPr lang="en-US" sz="1800" dirty="0">
                <a:solidFill>
                  <a:srgbClr val="2F2B20"/>
                </a:solidFill>
              </a:rPr>
              <a:t>α</a:t>
            </a:r>
            <a:r>
              <a:rPr lang="en-US" sz="1800" dirty="0" err="1">
                <a:solidFill>
                  <a:srgbClr val="2F2B20"/>
                </a:solidFill>
              </a:rPr>
              <a:t>ίτερ</a:t>
            </a:r>
            <a:r>
              <a:rPr lang="en-US" sz="1800" dirty="0">
                <a:solidFill>
                  <a:srgbClr val="2F2B20"/>
                </a:solidFill>
              </a:rPr>
              <a:t>α στην π</a:t>
            </a:r>
            <a:r>
              <a:rPr lang="en-US" sz="1800" dirty="0" err="1">
                <a:solidFill>
                  <a:srgbClr val="2F2B20"/>
                </a:solidFill>
              </a:rPr>
              <a:t>ροσ</a:t>
            </a:r>
            <a:r>
              <a:rPr lang="el-GR" sz="1800" dirty="0" err="1">
                <a:solidFill>
                  <a:srgbClr val="2F2B20"/>
                </a:solidFill>
              </a:rPr>
              <a:t>έ</a:t>
            </a:r>
            <a:r>
              <a:rPr lang="en-US" sz="1800" dirty="0" err="1">
                <a:solidFill>
                  <a:srgbClr val="2F2B20"/>
                </a:solidFill>
              </a:rPr>
              <a:t>γγιση</a:t>
            </a:r>
            <a:r>
              <a:rPr lang="en-US" sz="1800" dirty="0">
                <a:solidFill>
                  <a:srgbClr val="2F2B20"/>
                </a:solidFill>
              </a:rPr>
              <a:t> π</a:t>
            </a:r>
            <a:r>
              <a:rPr lang="en-US" sz="1800" dirty="0" err="1">
                <a:solidFill>
                  <a:srgbClr val="2F2B20"/>
                </a:solidFill>
              </a:rPr>
              <a:t>ιο</a:t>
            </a:r>
            <a:r>
              <a:rPr lang="en-US" sz="1800" dirty="0">
                <a:solidFill>
                  <a:srgbClr val="2F2B20"/>
                </a:solidFill>
              </a:rPr>
              <a:t> π</a:t>
            </a:r>
            <a:r>
              <a:rPr lang="en-US" sz="1800" dirty="0" err="1">
                <a:solidFill>
                  <a:srgbClr val="2F2B20"/>
                </a:solidFill>
              </a:rPr>
              <a:t>ολύ</a:t>
            </a:r>
            <a:r>
              <a:rPr lang="en-US" sz="1800" dirty="0">
                <a:solidFill>
                  <a:srgbClr val="2F2B20"/>
                </a:solidFill>
              </a:rPr>
              <a:t>π</a:t>
            </a:r>
            <a:r>
              <a:rPr lang="en-US" sz="1800" dirty="0" err="1">
                <a:solidFill>
                  <a:srgbClr val="2F2B20"/>
                </a:solidFill>
              </a:rPr>
              <a:t>λοκων</a:t>
            </a:r>
            <a:r>
              <a:rPr lang="en-US" sz="1800" dirty="0">
                <a:solidFill>
                  <a:srgbClr val="2F2B20"/>
                </a:solidFill>
              </a:rPr>
              <a:t> συστημάτων ή ιδεών (</a:t>
            </a:r>
            <a:r>
              <a:rPr lang="en-US" sz="1800" dirty="0" err="1">
                <a:solidFill>
                  <a:srgbClr val="2F2B20"/>
                </a:solidFill>
              </a:rPr>
              <a:t>Ching</a:t>
            </a:r>
            <a:r>
              <a:rPr lang="en-US" sz="1800" dirty="0">
                <a:solidFill>
                  <a:srgbClr val="2F2B20"/>
                </a:solidFill>
              </a:rPr>
              <a:t>, 2014</a:t>
            </a:r>
            <a:r>
              <a:rPr lang="el-GR" sz="1800" dirty="0">
                <a:solidFill>
                  <a:srgbClr val="2F2B20"/>
                </a:solidFill>
              </a:rPr>
              <a:t>: 295</a:t>
            </a:r>
            <a:r>
              <a:rPr lang="en-US" sz="1800" dirty="0">
                <a:solidFill>
                  <a:srgbClr val="2F2B20"/>
                </a:solidFill>
              </a:rPr>
              <a:t>).</a:t>
            </a:r>
          </a:p>
          <a:p>
            <a:endParaRPr lang="en-US" dirty="0">
              <a:solidFill>
                <a:srgbClr val="2F2B2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4DDFC3-9EB7-0241-8932-6550FF59812F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66726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Οι έρευνες που να χρησιμοποιούν τη ΔΤΕ ως εργαλείο για τη μαθηματική εκπαίδευση</a:t>
            </a:r>
            <a:r>
              <a:rPr lang="el-GR" baseline="0" dirty="0"/>
              <a:t> </a:t>
            </a:r>
          </a:p>
          <a:p>
            <a:r>
              <a:rPr lang="el-GR" baseline="0" dirty="0"/>
              <a:t>δεν είναι αρκετές και κάποιες από αυτές δεν καταλήγουν σε ξεκάθαρα συμπεράσματα.</a:t>
            </a:r>
            <a:endParaRPr lang="en-US" dirty="0"/>
          </a:p>
          <a:p>
            <a:r>
              <a:rPr lang="el-GR" dirty="0"/>
              <a:t>Μέσα</a:t>
            </a:r>
            <a:r>
              <a:rPr lang="el-GR" baseline="0" dirty="0"/>
              <a:t> από την μελέτη των </a:t>
            </a:r>
            <a:r>
              <a:rPr lang="el-GR" baseline="0" dirty="0" err="1"/>
              <a:t>αξιολογότερων</a:t>
            </a:r>
            <a:endParaRPr lang="el-GR" baseline="0" dirty="0"/>
          </a:p>
          <a:p>
            <a:r>
              <a:rPr lang="el-GR" dirty="0"/>
              <a:t>διαπιστώνεται η σημασία για την ανάπτυξη της μαθηματικής σκέψης</a:t>
            </a:r>
          </a:p>
          <a:p>
            <a:r>
              <a:rPr lang="el-GR" dirty="0"/>
              <a:t>της γλώσσας</a:t>
            </a:r>
          </a:p>
          <a:p>
            <a:r>
              <a:rPr lang="el-GR" dirty="0"/>
              <a:t>Του περιβάλλοντος</a:t>
            </a:r>
          </a:p>
          <a:p>
            <a:r>
              <a:rPr lang="el-GR" dirty="0"/>
              <a:t>Και των υλικών</a:t>
            </a:r>
            <a:endParaRPr lang="en-US" dirty="0"/>
          </a:p>
          <a:p>
            <a:r>
              <a:rPr lang="el-GR" dirty="0"/>
              <a:t>Τέλος η σημαντικότητα της συμμετοχής των παιδιών στη διαμόρφωση του περιεχομένου </a:t>
            </a:r>
          </a:p>
          <a:p>
            <a:r>
              <a:rPr lang="el-GR" dirty="0"/>
              <a:t>Όσων θα μάθουν ή ακόμη και του τρόπου που θα</a:t>
            </a:r>
            <a:r>
              <a:rPr lang="el-GR" baseline="0" dirty="0"/>
              <a:t> τα μάθουν.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4DDFC3-9EB7-0241-8932-6550FF59812F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69467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200" dirty="0">
                <a:solidFill>
                  <a:srgbClr val="2F2B20"/>
                </a:solidFill>
              </a:rPr>
              <a:t>Έρευνες που εμπεριέχουν δραστηριότητες με παιχνίδι ρόλου και την έννοια της συναλλαγής:</a:t>
            </a:r>
            <a:endParaRPr lang="en-US" sz="1200" dirty="0">
              <a:solidFill>
                <a:srgbClr val="2F2B20"/>
              </a:solidFill>
            </a:endParaRPr>
          </a:p>
          <a:p>
            <a:endParaRPr lang="en-US" dirty="0">
              <a:solidFill>
                <a:srgbClr val="2F2B2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4DDFC3-9EB7-0241-8932-6550FF59812F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69617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l-GR" sz="1200" dirty="0">
                <a:solidFill>
                  <a:srgbClr val="2F2B20"/>
                </a:solidFill>
              </a:rPr>
              <a:t>Τα παιδιά θα βοηθηθούν από τη συγκεκριμένη διαδικασία</a:t>
            </a:r>
            <a:endParaRPr lang="en-US" sz="1200" dirty="0">
              <a:solidFill>
                <a:srgbClr val="2F2B20"/>
              </a:solidFill>
            </a:endParaRPr>
          </a:p>
          <a:p>
            <a:pPr lvl="0"/>
            <a:r>
              <a:rPr lang="el-GR" sz="1200" dirty="0">
                <a:solidFill>
                  <a:srgbClr val="2F2B20"/>
                </a:solidFill>
              </a:rPr>
              <a:t>να αναπτύξουν μαθηματικές δεξιότητες </a:t>
            </a:r>
          </a:p>
          <a:p>
            <a:pPr lvl="0"/>
            <a:r>
              <a:rPr lang="el-GR" sz="1200" dirty="0">
                <a:solidFill>
                  <a:srgbClr val="2F2B20"/>
                </a:solidFill>
              </a:rPr>
              <a:t>και να ανακαλύψουν εργαλεία αθροίσματος καθώς και</a:t>
            </a:r>
          </a:p>
          <a:p>
            <a:pPr lvl="0"/>
            <a:r>
              <a:rPr lang="el-GR" sz="1200" dirty="0">
                <a:solidFill>
                  <a:srgbClr val="2F2B20"/>
                </a:solidFill>
              </a:rPr>
              <a:t> να αναγνωρίζουν τα νομίσματα και να μπορούν να αντιστοιχίσουν με αυτά την αγοραστική τους δύναμη;</a:t>
            </a:r>
            <a:endParaRPr lang="en-US" sz="1200" dirty="0">
              <a:solidFill>
                <a:srgbClr val="2F2B20"/>
              </a:solidFill>
            </a:endParaRPr>
          </a:p>
          <a:p>
            <a:pPr lvl="0"/>
            <a:endParaRPr lang="el-GR" sz="1200" dirty="0">
              <a:solidFill>
                <a:srgbClr val="2F2B20"/>
              </a:solidFill>
            </a:endParaRPr>
          </a:p>
          <a:p>
            <a:pPr lvl="0"/>
            <a:r>
              <a:rPr lang="el-GR" sz="1200" dirty="0">
                <a:solidFill>
                  <a:srgbClr val="2F2B20"/>
                </a:solidFill>
              </a:rPr>
              <a:t>να εξερευνήσουν τις έννοιες: «αξία», «συναλλαγή», «ανταλλαγή» και την κοινωνική τους διάσταση;</a:t>
            </a:r>
            <a:endParaRPr lang="en-US" sz="1200" dirty="0">
              <a:solidFill>
                <a:srgbClr val="2F2B20"/>
              </a:solidFill>
            </a:endParaRPr>
          </a:p>
          <a:p>
            <a:pPr lvl="0"/>
            <a:endParaRPr lang="el-GR" sz="1200" dirty="0">
              <a:solidFill>
                <a:srgbClr val="2F2B20"/>
              </a:solidFill>
            </a:endParaRPr>
          </a:p>
          <a:p>
            <a:pPr lvl="0"/>
            <a:r>
              <a:rPr lang="el-GR" sz="1200" dirty="0">
                <a:solidFill>
                  <a:srgbClr val="2F2B20"/>
                </a:solidFill>
              </a:rPr>
              <a:t>να προσανατολίζονται στο χώρο και να οργανώνονται χωροταξικά;</a:t>
            </a:r>
            <a:endParaRPr lang="en-US" sz="1200" dirty="0">
              <a:solidFill>
                <a:srgbClr val="2F2B20"/>
              </a:solidFill>
            </a:endParaRPr>
          </a:p>
          <a:p>
            <a:pPr lvl="0"/>
            <a:endParaRPr lang="el-GR" sz="1200" dirty="0">
              <a:solidFill>
                <a:srgbClr val="2F2B20"/>
              </a:solidFill>
            </a:endParaRPr>
          </a:p>
          <a:p>
            <a:pPr lvl="0"/>
            <a:r>
              <a:rPr lang="el-GR" sz="1200" dirty="0">
                <a:solidFill>
                  <a:srgbClr val="2F2B20"/>
                </a:solidFill>
              </a:rPr>
              <a:t>να βρίσκουν λύσεις σε καταστάσεις προβληματισμού;</a:t>
            </a:r>
            <a:endParaRPr lang="en-US" sz="1200" dirty="0">
              <a:solidFill>
                <a:srgbClr val="2F2B20"/>
              </a:solidFill>
            </a:endParaRPr>
          </a:p>
          <a:p>
            <a:endParaRPr lang="en-US" dirty="0">
              <a:solidFill>
                <a:srgbClr val="2F2B2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4DDFC3-9EB7-0241-8932-6550FF59812F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69031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Τα</a:t>
            </a:r>
            <a:r>
              <a:rPr lang="el-GR" baseline="0" dirty="0"/>
              <a:t> αποτελέσματα βασίστηκαν στις </a:t>
            </a:r>
            <a:r>
              <a:rPr lang="el-GR" baseline="0" dirty="0" err="1"/>
              <a:t>συνεντέυξεις</a:t>
            </a:r>
            <a:r>
              <a:rPr lang="el-GR" baseline="0" dirty="0"/>
              <a:t> των παιδιών</a:t>
            </a:r>
          </a:p>
          <a:p>
            <a:r>
              <a:rPr lang="el-GR" baseline="0" dirty="0"/>
              <a:t>Στο δάσκαλο σε ρόλο</a:t>
            </a:r>
            <a:endParaRPr lang="el-GR" dirty="0"/>
          </a:p>
          <a:p>
            <a:endParaRPr lang="el-GR" dirty="0"/>
          </a:p>
          <a:p>
            <a:r>
              <a:rPr lang="el-GR" dirty="0"/>
              <a:t>Μικρή εξέλιξη</a:t>
            </a:r>
          </a:p>
          <a:p>
            <a:r>
              <a:rPr lang="el-GR" dirty="0"/>
              <a:t>Πλειοψηφία των παιδιών αντιλαμβάνεται κάποια διάσταση της έννοιας</a:t>
            </a:r>
          </a:p>
          <a:p>
            <a:r>
              <a:rPr lang="el-GR" dirty="0"/>
              <a:t>Η έννοια αξία έχει πολλές διαστάσεις και λίγο πιο κάτω θα δούμε ότι τα παιδιά</a:t>
            </a:r>
          </a:p>
          <a:p>
            <a:r>
              <a:rPr lang="el-GR" dirty="0"/>
              <a:t>Την αντιλαμβάνονται και με άλλους τρόπους.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4DDFC3-9EB7-0241-8932-6550FF59812F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84265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Μία άλλη διάσταση</a:t>
            </a:r>
            <a:r>
              <a:rPr lang="el-GR" baseline="0" dirty="0"/>
              <a:t> της έννοιας αξία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4DDFC3-9EB7-0241-8932-6550FF59812F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582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Σημαντική εξέλιξη στην αντίληψη κάποιας διάστασης της έρευνας.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4DDFC3-9EB7-0241-8932-6550FF59812F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7872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Η τάξη πολυκατάστημα</a:t>
            </a:r>
          </a:p>
          <a:p>
            <a:r>
              <a:rPr lang="el-GR" dirty="0"/>
              <a:t>Η κάθε ομάδα – ένα μαγαζάκι</a:t>
            </a:r>
          </a:p>
          <a:p>
            <a:r>
              <a:rPr lang="el-GR" dirty="0"/>
              <a:t>Δημοκρατικές διαδικασίες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4DDFC3-9EB7-0241-8932-6550FF59812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3756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Ακόμη μεγαλύτερη αντίληψη της έννοιας ανταλλαγή.</a:t>
            </a:r>
          </a:p>
          <a:p>
            <a:r>
              <a:rPr lang="el-GR" dirty="0"/>
              <a:t>Πιο κοντά στην καθημερινότητά τους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4DDFC3-9EB7-0241-8932-6550FF59812F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05657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4DDFC3-9EB7-0241-8932-6550FF59812F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44671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Η αντιστοίχιση χρημάτων και αγοραστικής δύναμης εμπεριέχει την</a:t>
            </a:r>
            <a:r>
              <a:rPr lang="el-GR" baseline="0" dirty="0"/>
              <a:t> κάποια διάσταση της έννοιας αξία.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4DDFC3-9EB7-0241-8932-6550FF59812F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0694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Χτυπάει 2 φορές το </a:t>
            </a:r>
            <a:r>
              <a:rPr lang="el-GR" dirty="0" err="1"/>
              <a:t>δίευρο</a:t>
            </a:r>
            <a:r>
              <a:rPr lang="el-GR" dirty="0"/>
              <a:t>, </a:t>
            </a:r>
          </a:p>
          <a:p>
            <a:r>
              <a:rPr lang="el-GR" dirty="0"/>
              <a:t>ομαδοποιεί με την παλάμη του</a:t>
            </a:r>
          </a:p>
          <a:p>
            <a:r>
              <a:rPr lang="el-GR" dirty="0"/>
              <a:t>Πρώτη προσέγγιση της υπέρβασης της δεκάδας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4DDFC3-9EB7-0241-8932-6550FF59812F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50115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4DDFC3-9EB7-0241-8932-6550FF59812F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78628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Αξιολόγηση</a:t>
            </a:r>
            <a:r>
              <a:rPr lang="el-GR" baseline="0" dirty="0"/>
              <a:t> του μαθητή από το δάσκαλο πριν τα διδακτικά πειράματα</a:t>
            </a:r>
          </a:p>
          <a:p>
            <a:endParaRPr lang="el-GR" baseline="0" dirty="0"/>
          </a:p>
          <a:p>
            <a:r>
              <a:rPr lang="el-GR" baseline="0" dirty="0"/>
              <a:t>Η γνώση των νομισμάτων πριν και μετά τα διδακτικά πειράματα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4DDFC3-9EB7-0241-8932-6550FF59812F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8493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Καταγραφή της συνέντευξης σχετικά με τις έννοιες αξία – συναλλαγή – ανταλλαγή</a:t>
            </a:r>
          </a:p>
          <a:p>
            <a:r>
              <a:rPr lang="el-GR" dirty="0"/>
              <a:t>Πριν και μετά τα διδακτικά πειράματα</a:t>
            </a:r>
          </a:p>
          <a:p>
            <a:endParaRPr lang="el-GR" dirty="0"/>
          </a:p>
          <a:p>
            <a:r>
              <a:rPr lang="el-GR" dirty="0"/>
              <a:t>Καταγραφές των παιδιών</a:t>
            </a:r>
          </a:p>
          <a:p>
            <a:endParaRPr lang="el-GR" dirty="0"/>
          </a:p>
          <a:p>
            <a:r>
              <a:rPr lang="el-GR" dirty="0"/>
              <a:t>Σύνοψη των ερωτηματολογίων  των γονιών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4DDFC3-9EB7-0241-8932-6550FF59812F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06085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Συνοψίζοντας τις βασικές διαπιστώσεις της παρούσας έρευνας συμπεραίνεται ότι η ΔΤΕ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είναι ένα σημαντικό εργαλείο στην προσέγγιση και εμπέδωση μαθηματικών στόχων.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Ο κοινωνικός χαρακτήρας της, η προσομοίωση της πραγματικότητας,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η συναισθηματική εμπλοκή των παιδιών είναι τα βασικότερα πλεονεκτήματα της μεθόδου.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Επιπλέον, η αντιμετώπιση των μαθηματικών ως κοινωνική επιστήμη,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που διαχέεται σε κάθε συνθήκη της καθημερινότητάς μας,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βοηθάει τα παιδιά να τα αντιμετωπίσουν ως προσωπική τους υπόθεση.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Δεν διαπιστώθηκε ολοκληρωτική επιτυχία σε όλους τους συμμετέχοντες και σε όλους τους στόχους.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Άλλωστε η ΔΤΕ δεν αποτελεί το μοναδικό εργαλείο προσέγγισης των στόχων.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Ο δάσκαλος αναστοχάζεται και επιλέγει το επόμενο εργαλείο ώστε η ομάδα των μαθητών του να πετύχει στο μεγαλύτερο μέρος τους στόχους της.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800" dirty="0"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4DDFC3-9EB7-0241-8932-6550FF59812F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695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Αναλαμβάνουν ρόλους διαχείρισης του καταστήματος</a:t>
            </a:r>
          </a:p>
          <a:p>
            <a:r>
              <a:rPr lang="el-GR" dirty="0"/>
              <a:t>Και ρόλους πελάτη.</a:t>
            </a:r>
          </a:p>
          <a:p>
            <a:r>
              <a:rPr lang="el-GR" dirty="0"/>
              <a:t>Έχουν να διαχειριστούν 3€</a:t>
            </a:r>
          </a:p>
          <a:p>
            <a:r>
              <a:rPr lang="el-GR" dirty="0"/>
              <a:t>Εναλλαγή στους ρόλους συντονισμένα.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4DDFC3-9EB7-0241-8932-6550FF59812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3097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Ασκούνται σε διαδικασίες τυπικής επικοινωνίας,</a:t>
            </a:r>
          </a:p>
          <a:p>
            <a:r>
              <a:rPr lang="el-GR" dirty="0"/>
              <a:t>Υπολογισμών, διαχείρισης χρημάτων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4DDFC3-9EB7-0241-8932-6550FF59812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7834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Κατασκευάζουν τα προϊόντα του καταστήματος,</a:t>
            </a:r>
          </a:p>
          <a:p>
            <a:r>
              <a:rPr lang="el-GR" dirty="0"/>
              <a:t>τους τιμοκαταλόγους, τις ταμπέλες.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4DDFC3-9EB7-0241-8932-6550FF59812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7829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Στο τέλος τα παιδιά συζητούν γι’ αυτά που τα δυσκόλεψαν, που τα ευχαρίστησαν, που τους προκάλεσαν συναισθήματα</a:t>
            </a:r>
          </a:p>
          <a:p>
            <a:r>
              <a:rPr lang="el-GR" dirty="0"/>
              <a:t>Και πώς ξεπέρασαν τις δυσκολίες.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4DDFC3-9EB7-0241-8932-6550FF59812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1038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Πρόκειται για μία μεγάλη διοργάνωση που αφορά όλο το σχολείο και αναλαμβάνει </a:t>
            </a:r>
          </a:p>
          <a:p>
            <a:r>
              <a:rPr lang="el-GR" dirty="0"/>
              <a:t>Να</a:t>
            </a:r>
            <a:r>
              <a:rPr lang="el-GR" baseline="0" dirty="0"/>
              <a:t> την συντονίσει η α΄ δημοτικού.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4DDFC3-9EB7-0241-8932-6550FF59812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5323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Οι συμμετέχοντες ενημερώνουν το σχολείο και τους γονείς</a:t>
            </a:r>
          </a:p>
          <a:p>
            <a:r>
              <a:rPr lang="el-GR" dirty="0"/>
              <a:t>Κατασκευάζοντας αφίσες,</a:t>
            </a:r>
            <a:r>
              <a:rPr lang="el-GR" baseline="0" dirty="0"/>
              <a:t> </a:t>
            </a:r>
            <a:r>
              <a:rPr lang="el-GR" dirty="0"/>
              <a:t>γράφοντας γράμματα</a:t>
            </a:r>
          </a:p>
          <a:p>
            <a:r>
              <a:rPr lang="el-GR" dirty="0"/>
              <a:t>Και παρουσιάζοντας προφορικά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4DDFC3-9EB7-0241-8932-6550FF59812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8212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l-GR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F466F-BDA4-4F18-9C7B-FF0A9A1B0E80}" type="datetime1">
              <a:rPr lang="en-US" smtClean="0"/>
              <a:pPr/>
              <a:t>10/18/18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circl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Click to edit Master text styles</a:t>
            </a:r>
          </a:p>
          <a:p>
            <a:pPr lvl="1"/>
            <a:r>
              <a:rPr lang="el-GR"/>
              <a:t>Second level</a:t>
            </a:r>
          </a:p>
          <a:p>
            <a:pPr lvl="2"/>
            <a:r>
              <a:rPr lang="el-GR"/>
              <a:t>Third level</a:t>
            </a:r>
          </a:p>
          <a:p>
            <a:pPr lvl="3"/>
            <a:r>
              <a:rPr lang="el-GR"/>
              <a:t>Fourth level</a:t>
            </a:r>
          </a:p>
          <a:p>
            <a:pPr lvl="4"/>
            <a:r>
              <a:rPr lang="el-G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B4290-6522-4139-852E-05BD9E7F0D2E}" type="datetime1">
              <a:rPr lang="en-US" smtClean="0"/>
              <a:pPr/>
              <a:t>10/18/18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circl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l-GR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/>
              <a:t>Click to edit Master text styles</a:t>
            </a:r>
          </a:p>
          <a:p>
            <a:pPr lvl="1"/>
            <a:r>
              <a:rPr lang="el-GR"/>
              <a:t>Second level</a:t>
            </a:r>
          </a:p>
          <a:p>
            <a:pPr lvl="2"/>
            <a:r>
              <a:rPr lang="el-GR"/>
              <a:t>Third level</a:t>
            </a:r>
          </a:p>
          <a:p>
            <a:pPr lvl="3"/>
            <a:r>
              <a:rPr lang="el-GR"/>
              <a:t>Fourth level</a:t>
            </a:r>
          </a:p>
          <a:p>
            <a:pPr lvl="4"/>
            <a:r>
              <a:rPr lang="el-G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955F9-81EA-47C5-8059-9E5C2B437C70}" type="datetime1">
              <a:rPr lang="en-US" smtClean="0"/>
              <a:pPr/>
              <a:t>10/18/18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Click to edit Master text styles</a:t>
            </a:r>
          </a:p>
          <a:p>
            <a:pPr lvl="1"/>
            <a:r>
              <a:rPr lang="el-GR"/>
              <a:t>Second level</a:t>
            </a:r>
          </a:p>
          <a:p>
            <a:pPr lvl="2"/>
            <a:r>
              <a:rPr lang="el-GR"/>
              <a:t>Third level</a:t>
            </a:r>
          </a:p>
          <a:p>
            <a:pPr lvl="3"/>
            <a:r>
              <a:rPr lang="el-GR"/>
              <a:t>Fourth level</a:t>
            </a:r>
          </a:p>
          <a:p>
            <a:pPr lvl="4"/>
            <a:r>
              <a:rPr lang="el-G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607B-A47E-422C-9BEF-122CCDB7C526}" type="datetime1">
              <a:rPr lang="en-US" smtClean="0"/>
              <a:pPr/>
              <a:t>10/18/18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l-GR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9A7CB-BEE6-4F99-898E-913F06E8E125}" type="datetime1">
              <a:rPr lang="en-US" smtClean="0"/>
              <a:pPr/>
              <a:t>10/18/18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Click to edit Master text styles</a:t>
            </a:r>
          </a:p>
          <a:p>
            <a:pPr lvl="1"/>
            <a:r>
              <a:rPr lang="el-GR"/>
              <a:t>Second level</a:t>
            </a:r>
          </a:p>
          <a:p>
            <a:pPr lvl="2"/>
            <a:r>
              <a:rPr lang="el-GR"/>
              <a:t>Third level</a:t>
            </a:r>
          </a:p>
          <a:p>
            <a:pPr lvl="3"/>
            <a:r>
              <a:rPr lang="el-GR"/>
              <a:t>Fourth level</a:t>
            </a:r>
          </a:p>
          <a:p>
            <a:pPr lvl="4"/>
            <a:r>
              <a:rPr lang="el-GR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Click to edit Master text styles</a:t>
            </a:r>
          </a:p>
          <a:p>
            <a:pPr lvl="1"/>
            <a:r>
              <a:rPr lang="el-GR"/>
              <a:t>Second level</a:t>
            </a:r>
          </a:p>
          <a:p>
            <a:pPr lvl="2"/>
            <a:r>
              <a:rPr lang="el-GR"/>
              <a:t>Third level</a:t>
            </a:r>
          </a:p>
          <a:p>
            <a:pPr lvl="3"/>
            <a:r>
              <a:rPr lang="el-GR"/>
              <a:t>Fourth level</a:t>
            </a:r>
          </a:p>
          <a:p>
            <a:pPr lvl="4"/>
            <a:r>
              <a:rPr lang="el-GR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E300C-6FC5-4FC3-AF1A-075E4F50620D}" type="datetime1">
              <a:rPr lang="en-US" smtClean="0"/>
              <a:pPr/>
              <a:t>10/18/18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Click to edit Master text styles</a:t>
            </a:r>
          </a:p>
          <a:p>
            <a:pPr lvl="1"/>
            <a:r>
              <a:rPr lang="el-GR"/>
              <a:t>Second level</a:t>
            </a:r>
          </a:p>
          <a:p>
            <a:pPr lvl="2"/>
            <a:r>
              <a:rPr lang="el-GR"/>
              <a:t>Third level</a:t>
            </a:r>
          </a:p>
          <a:p>
            <a:pPr lvl="3"/>
            <a:r>
              <a:rPr lang="el-GR"/>
              <a:t>Fourth level</a:t>
            </a:r>
          </a:p>
          <a:p>
            <a:pPr lvl="4"/>
            <a:r>
              <a:rPr lang="el-GR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Click to edit Master text styles</a:t>
            </a:r>
          </a:p>
          <a:p>
            <a:pPr lvl="1"/>
            <a:r>
              <a:rPr lang="el-GR"/>
              <a:t>Second level</a:t>
            </a:r>
          </a:p>
          <a:p>
            <a:pPr lvl="2"/>
            <a:r>
              <a:rPr lang="el-GR"/>
              <a:t>Third level</a:t>
            </a:r>
          </a:p>
          <a:p>
            <a:pPr lvl="3"/>
            <a:r>
              <a:rPr lang="el-GR"/>
              <a:t>Fourth level</a:t>
            </a:r>
          </a:p>
          <a:p>
            <a:pPr lvl="4"/>
            <a:r>
              <a:rPr lang="el-GR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D295D-4A77-4DEB-B04C-9F4282A8BC04}" type="datetime1">
              <a:rPr lang="en-US" smtClean="0"/>
              <a:pPr/>
              <a:t>10/18/18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28685-4D0C-42D5-8013-B5904CD1FCBC}" type="datetime1">
              <a:rPr lang="en-US" smtClean="0"/>
              <a:pPr/>
              <a:t>10/18/18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circl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226C0-9885-4BA9-BBFA-A52CBFEBB775}" type="datetime1">
              <a:rPr lang="en-US" smtClean="0"/>
              <a:pPr/>
              <a:t>10/18/18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circl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l-GR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E1B38-C5EB-4D66-9137-0AFE9CDEDE8F}" type="datetime1">
              <a:rPr lang="en-US" smtClean="0"/>
              <a:pPr/>
              <a:t>10/18/18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l-GR"/>
              <a:t>Click to edit Master text styles</a:t>
            </a:r>
          </a:p>
          <a:p>
            <a:pPr lvl="1"/>
            <a:r>
              <a:rPr lang="el-GR"/>
              <a:t>Second level</a:t>
            </a:r>
          </a:p>
          <a:p>
            <a:pPr lvl="2"/>
            <a:r>
              <a:rPr lang="el-GR"/>
              <a:t>Third level</a:t>
            </a:r>
          </a:p>
          <a:p>
            <a:pPr lvl="3"/>
            <a:r>
              <a:rPr lang="el-GR"/>
              <a:t>Fourth level</a:t>
            </a:r>
          </a:p>
          <a:p>
            <a:pPr lvl="4"/>
            <a:r>
              <a:rPr lang="el-GR"/>
              <a:t>Fifth level</a:t>
            </a:r>
            <a:endParaRPr lang="en-US"/>
          </a:p>
        </p:txBody>
      </p:sp>
    </p:spTree>
  </p:cSld>
  <p:clrMapOvr>
    <a:masterClrMapping/>
  </p:clrMapOvr>
  <p:transition spd="slow">
    <p:circl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l-GR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B613C-1AD7-49D3-885D-F654C5CDBAA6}" type="datetime1">
              <a:rPr lang="en-US" smtClean="0"/>
              <a:pPr/>
              <a:t>10/18/18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ransition spd="slow">
    <p:circl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l-GR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Click to edit Master text styles</a:t>
            </a:r>
          </a:p>
          <a:p>
            <a:pPr lvl="1"/>
            <a:r>
              <a:rPr lang="el-GR"/>
              <a:t>Second level</a:t>
            </a:r>
          </a:p>
          <a:p>
            <a:pPr lvl="2"/>
            <a:r>
              <a:rPr lang="el-GR"/>
              <a:t>Third level</a:t>
            </a:r>
          </a:p>
          <a:p>
            <a:pPr lvl="3"/>
            <a:r>
              <a:rPr lang="el-GR"/>
              <a:t>Fourth level</a:t>
            </a:r>
          </a:p>
          <a:p>
            <a:pPr lvl="4"/>
            <a:r>
              <a:rPr lang="el-GR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327B613C-1AD7-49D3-885D-F654C5CDBAA6}" type="datetime1">
              <a:rPr lang="en-US" smtClean="0"/>
              <a:pPr/>
              <a:t>10/18/18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1" r:id="rId1"/>
    <p:sldLayoutId id="2147483952" r:id="rId2"/>
    <p:sldLayoutId id="2147483953" r:id="rId3"/>
    <p:sldLayoutId id="2147483954" r:id="rId4"/>
    <p:sldLayoutId id="2147483955" r:id="rId5"/>
    <p:sldLayoutId id="2147483956" r:id="rId6"/>
    <p:sldLayoutId id="2147483957" r:id="rId7"/>
    <p:sldLayoutId id="2147483958" r:id="rId8"/>
    <p:sldLayoutId id="2147483959" r:id="rId9"/>
    <p:sldLayoutId id="2147483960" r:id="rId10"/>
    <p:sldLayoutId id="2147483961" r:id="rId11"/>
  </p:sldLayoutIdLst>
  <p:transition spd="slow">
    <p:circle/>
  </p:transition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28.xml"/><Relationship Id="rId2" Type="http://schemas.openxmlformats.org/officeDocument/2006/relationships/slide" Target="slide34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6.xml"/><Relationship Id="rId5" Type="http://schemas.openxmlformats.org/officeDocument/2006/relationships/slide" Target="slide35.xml"/><Relationship Id="rId4" Type="http://schemas.openxmlformats.org/officeDocument/2006/relationships/slide" Target="slide3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3.png"/><Relationship Id="rId4" Type="http://schemas.openxmlformats.org/officeDocument/2006/relationships/notesSlide" Target="../notesSlides/notesSlide2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27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" Target="slide27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10.xml"/><Relationship Id="rId4" Type="http://schemas.openxmlformats.org/officeDocument/2006/relationships/chart" Target="../charts/chart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34.png"/><Relationship Id="rId5" Type="http://schemas.openxmlformats.org/officeDocument/2006/relationships/slide" Target="slide27.xml"/><Relationship Id="rId4" Type="http://schemas.openxmlformats.org/officeDocument/2006/relationships/notesSlide" Target="../notesSlides/notesSlide3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35.png"/><Relationship Id="rId4" Type="http://schemas.openxmlformats.org/officeDocument/2006/relationships/notesSlide" Target="../notesSlides/notesSlide3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1402" y="1905000"/>
            <a:ext cx="7543800" cy="2593975"/>
          </a:xfrm>
        </p:spPr>
        <p:txBody>
          <a:bodyPr/>
          <a:lstStyle/>
          <a:p>
            <a:pPr algn="r"/>
            <a:r>
              <a:rPr lang="el-GR" b="1" dirty="0"/>
              <a:t>Το </a:t>
            </a:r>
            <a:r>
              <a:rPr lang="el-GR" b="1" dirty="0" err="1"/>
              <a:t>Μαγαζάκι</a:t>
            </a:r>
            <a:r>
              <a:rPr lang="el-GR" b="1" dirty="0"/>
              <a:t> στην </a:t>
            </a:r>
            <a:r>
              <a:rPr lang="el-GR" b="1" dirty="0" err="1"/>
              <a:t>Τάξη</a:t>
            </a:r>
            <a:r>
              <a:rPr lang="el-GR" b="1" dirty="0"/>
              <a:t> </a:t>
            </a:r>
            <a:br>
              <a:rPr lang="el-GR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40715" y="4572000"/>
            <a:ext cx="6461760" cy="1066800"/>
          </a:xfrm>
        </p:spPr>
        <p:txBody>
          <a:bodyPr>
            <a:normAutofit fontScale="85000" lnSpcReduction="10000"/>
          </a:bodyPr>
          <a:lstStyle/>
          <a:p>
            <a:pPr algn="r"/>
            <a:r>
              <a:rPr lang="el-GR" b="1" dirty="0"/>
              <a:t>Το </a:t>
            </a:r>
            <a:r>
              <a:rPr lang="el-GR" b="1" dirty="0" err="1"/>
              <a:t>Παιχνίδι</a:t>
            </a:r>
            <a:r>
              <a:rPr lang="el-GR" b="1" dirty="0"/>
              <a:t> </a:t>
            </a:r>
            <a:r>
              <a:rPr lang="el-GR" b="1" dirty="0" err="1"/>
              <a:t>Ρόλου</a:t>
            </a:r>
            <a:r>
              <a:rPr lang="el-GR" b="1" dirty="0"/>
              <a:t> </a:t>
            </a:r>
            <a:r>
              <a:rPr lang="el-GR" dirty="0"/>
              <a:t>ως </a:t>
            </a:r>
            <a:r>
              <a:rPr lang="el-GR" dirty="0" err="1"/>
              <a:t>πλαίσιο</a:t>
            </a:r>
            <a:r>
              <a:rPr lang="el-GR" dirty="0"/>
              <a:t> </a:t>
            </a:r>
            <a:r>
              <a:rPr lang="el-GR" dirty="0" err="1"/>
              <a:t>προσέγγισης</a:t>
            </a:r>
            <a:r>
              <a:rPr lang="el-GR" dirty="0"/>
              <a:t> </a:t>
            </a:r>
            <a:r>
              <a:rPr lang="el-GR" dirty="0" err="1"/>
              <a:t>μαθηματικών</a:t>
            </a:r>
            <a:r>
              <a:rPr lang="el-GR" dirty="0"/>
              <a:t> </a:t>
            </a:r>
            <a:r>
              <a:rPr lang="el-GR" dirty="0" err="1"/>
              <a:t>εννοιών</a:t>
            </a:r>
            <a:r>
              <a:rPr lang="el-GR" dirty="0"/>
              <a:t>. </a:t>
            </a:r>
          </a:p>
          <a:p>
            <a:pPr algn="r"/>
            <a:r>
              <a:rPr lang="el-GR" dirty="0"/>
              <a:t> </a:t>
            </a:r>
            <a:r>
              <a:rPr lang="el-GR" dirty="0" err="1"/>
              <a:t>Μία</a:t>
            </a:r>
            <a:r>
              <a:rPr lang="el-GR" dirty="0"/>
              <a:t> </a:t>
            </a:r>
            <a:r>
              <a:rPr lang="el-GR" dirty="0" err="1"/>
              <a:t>πειραματικη</a:t>
            </a:r>
            <a:r>
              <a:rPr lang="el-GR" dirty="0"/>
              <a:t>́ </a:t>
            </a:r>
            <a:r>
              <a:rPr lang="el-GR" dirty="0" err="1"/>
              <a:t>έρευνα</a:t>
            </a:r>
            <a:r>
              <a:rPr lang="el-GR" dirty="0"/>
              <a:t> σε </a:t>
            </a:r>
            <a:r>
              <a:rPr lang="el-GR" dirty="0" err="1"/>
              <a:t>παιδια</a:t>
            </a:r>
            <a:r>
              <a:rPr lang="el-GR" dirty="0"/>
              <a:t>́ α ́ </a:t>
            </a:r>
            <a:r>
              <a:rPr lang="el-GR" dirty="0" err="1"/>
              <a:t>Δημοτικου</a:t>
            </a:r>
            <a:r>
              <a:rPr lang="el-GR" dirty="0"/>
              <a:t>́ </a:t>
            </a:r>
          </a:p>
          <a:p>
            <a:pPr algn="r"/>
            <a:r>
              <a:rPr lang="el-GR" dirty="0"/>
              <a:t>σε </a:t>
            </a:r>
            <a:r>
              <a:rPr lang="el-GR" dirty="0" err="1"/>
              <a:t>Δημοτικο</a:t>
            </a:r>
            <a:r>
              <a:rPr lang="el-GR" dirty="0"/>
              <a:t>́ </a:t>
            </a:r>
            <a:r>
              <a:rPr lang="el-GR" dirty="0" err="1"/>
              <a:t>σχολείο</a:t>
            </a:r>
            <a:r>
              <a:rPr lang="el-GR" dirty="0"/>
              <a:t> της </a:t>
            </a:r>
            <a:r>
              <a:rPr lang="el-GR" dirty="0" err="1"/>
              <a:t>Ανατολικής</a:t>
            </a:r>
            <a:r>
              <a:rPr lang="el-GR" dirty="0"/>
              <a:t> </a:t>
            </a:r>
            <a:r>
              <a:rPr lang="el-GR" dirty="0" err="1"/>
              <a:t>Αττικής</a:t>
            </a:r>
            <a:r>
              <a:rPr lang="el-GR" dirty="0"/>
              <a:t> </a:t>
            </a:r>
          </a:p>
          <a:p>
            <a:pPr algn="r"/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01402" y="251865"/>
            <a:ext cx="77304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ΠΑΝΕΠΙΣΤΗΜΙΟ ΠΕΛΟΠΟΝΝΗΣΟΥ – ΣΧΟΛΗ ΚΑΛΩΝ ΤΕΧΝΩΝ – ΤΜΗΜΑ ΘΕΑΤΡΙΚΩΝ ΣΠΟΥΔΩΝ</a:t>
            </a:r>
          </a:p>
          <a:p>
            <a:pPr algn="ctr"/>
            <a:r>
              <a:rPr lang="el-G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ΠΤΥΧΙΑΚΗ ΔΙΑΤΡΙΒΗ ΒΑΓΓΕΛΗ ΚΤΙΣΤΟΠΟΥΛΟΥ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1472491"/>
      </p:ext>
    </p:extLst>
  </p:cSld>
  <p:clrMapOvr>
    <a:masterClrMapping/>
  </p:clrMapOvr>
  <p:transition spd="slow">
    <p:circl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Προετοιμασία</a:t>
            </a:r>
            <a:endParaRPr lang="en-US" dirty="0"/>
          </a:p>
        </p:txBody>
      </p:sp>
      <p:pic>
        <p:nvPicPr>
          <p:cNvPr id="6" name="Picture 5" descr="IMAG1210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498" y="1417638"/>
            <a:ext cx="3866683" cy="257778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28330" y="6036288"/>
            <a:ext cx="77437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spc="-1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Ομαδοποίηση - Καταγραφή προϊόντων</a:t>
            </a:r>
            <a:endParaRPr lang="en-US" sz="1050" dirty="0"/>
          </a:p>
        </p:txBody>
      </p:sp>
      <p:pic>
        <p:nvPicPr>
          <p:cNvPr id="3" name="Picture 2" descr="IMG_1665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9707" y="1394060"/>
            <a:ext cx="3717493" cy="2601366"/>
          </a:xfrm>
          <a:prstGeom prst="rect">
            <a:avLst/>
          </a:prstGeom>
        </p:spPr>
      </p:pic>
      <p:pic>
        <p:nvPicPr>
          <p:cNvPr id="4" name="Picture 3" descr="IMG_1666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498" y="4189606"/>
            <a:ext cx="2230496" cy="1672872"/>
          </a:xfrm>
          <a:prstGeom prst="rect">
            <a:avLst/>
          </a:prstGeom>
        </p:spPr>
      </p:pic>
      <p:pic>
        <p:nvPicPr>
          <p:cNvPr id="5" name="Picture 4" descr="IMG_1674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8732" y="4189607"/>
            <a:ext cx="2268925" cy="1701694"/>
          </a:xfrm>
          <a:prstGeom prst="rect">
            <a:avLst/>
          </a:prstGeom>
        </p:spPr>
      </p:pic>
      <p:pic>
        <p:nvPicPr>
          <p:cNvPr id="8" name="Picture 7" descr="IMG_1678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4793" y="4189607"/>
            <a:ext cx="2692407" cy="1672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519163"/>
      </p:ext>
    </p:extLst>
  </p:cSld>
  <p:clrMapOvr>
    <a:masterClrMapping/>
  </p:clrMapOvr>
  <p:transition spd="slow">
    <p:circl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7620000" cy="1143000"/>
          </a:xfrm>
        </p:spPr>
        <p:txBody>
          <a:bodyPr/>
          <a:lstStyle/>
          <a:p>
            <a:pPr algn="ctr"/>
            <a:r>
              <a:rPr lang="el-GR" dirty="0"/>
              <a:t>Προετοιμασία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28330" y="5774678"/>
            <a:ext cx="324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spc="-1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Τιμολόγηση</a:t>
            </a:r>
            <a:endParaRPr lang="en-US" sz="1050" dirty="0"/>
          </a:p>
        </p:txBody>
      </p:sp>
      <p:pic>
        <p:nvPicPr>
          <p:cNvPr id="9" name="Picture 8" descr="IMG_0701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560358" y="1520988"/>
            <a:ext cx="3240000" cy="2160000"/>
          </a:xfrm>
          <a:prstGeom prst="rect">
            <a:avLst/>
          </a:prstGeom>
        </p:spPr>
      </p:pic>
      <p:pic>
        <p:nvPicPr>
          <p:cNvPr id="10" name="Picture 9" descr="IMG_0706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330" y="3319508"/>
            <a:ext cx="3240000" cy="2160000"/>
          </a:xfrm>
          <a:prstGeom prst="rect">
            <a:avLst/>
          </a:prstGeom>
        </p:spPr>
      </p:pic>
      <p:pic>
        <p:nvPicPr>
          <p:cNvPr id="11" name="Picture 10" descr="IMG_0709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330" y="980988"/>
            <a:ext cx="3240000" cy="2160000"/>
          </a:xfrm>
          <a:prstGeom prst="rect">
            <a:avLst/>
          </a:prstGeom>
        </p:spPr>
      </p:pic>
      <p:pic>
        <p:nvPicPr>
          <p:cNvPr id="12" name="Picture 11" descr="IMG_0710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168031" y="1520988"/>
            <a:ext cx="3240000" cy="2160000"/>
          </a:xfrm>
          <a:prstGeom prst="rect">
            <a:avLst/>
          </a:prstGeom>
        </p:spPr>
      </p:pic>
      <p:pic>
        <p:nvPicPr>
          <p:cNvPr id="13" name="Picture 12" descr="IMG_0713.JPG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83" r="7428"/>
          <a:stretch/>
        </p:blipFill>
        <p:spPr>
          <a:xfrm rot="10800000">
            <a:off x="3752399" y="4399508"/>
            <a:ext cx="4509749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791321"/>
      </p:ext>
    </p:extLst>
  </p:cSld>
  <p:clrMapOvr>
    <a:masterClrMapping/>
  </p:clrMapOvr>
  <p:transition spd="slow">
    <p:circl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3830" y="225889"/>
            <a:ext cx="3851533" cy="1143000"/>
          </a:xfrm>
        </p:spPr>
        <p:txBody>
          <a:bodyPr/>
          <a:lstStyle/>
          <a:p>
            <a:pPr algn="ctr"/>
            <a:r>
              <a:rPr lang="el-GR" dirty="0"/>
              <a:t>Προετοιμασία</a:t>
            </a:r>
            <a:endParaRPr lang="en-US" dirty="0"/>
          </a:p>
        </p:txBody>
      </p:sp>
      <p:pic>
        <p:nvPicPr>
          <p:cNvPr id="3" name="Picture 2" descr="κ4.jpe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708545" y="863052"/>
            <a:ext cx="2952389" cy="406156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-1122417" y="5365599"/>
            <a:ext cx="77437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spc="-1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Κάτοψη τάξης – Διαμόρφωση χώρου</a:t>
            </a:r>
            <a:endParaRPr lang="en-US" sz="1050" dirty="0"/>
          </a:p>
        </p:txBody>
      </p:sp>
      <p:pic>
        <p:nvPicPr>
          <p:cNvPr id="9" name="Picture 8" descr="IMG_1695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42" y="1417638"/>
            <a:ext cx="1930572" cy="1447929"/>
          </a:xfrm>
          <a:prstGeom prst="rect">
            <a:avLst/>
          </a:prstGeom>
        </p:spPr>
      </p:pic>
      <p:pic>
        <p:nvPicPr>
          <p:cNvPr id="10" name="Picture 9" descr="IMG_1699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42" y="3258988"/>
            <a:ext cx="1930572" cy="1447929"/>
          </a:xfrm>
          <a:prstGeom prst="rect">
            <a:avLst/>
          </a:prstGeom>
        </p:spPr>
      </p:pic>
      <p:pic>
        <p:nvPicPr>
          <p:cNvPr id="11" name="Picture 10" descr="IMG_1701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9909" y="4696571"/>
            <a:ext cx="2287291" cy="1715468"/>
          </a:xfrm>
          <a:prstGeom prst="rect">
            <a:avLst/>
          </a:prstGeom>
        </p:spPr>
      </p:pic>
      <p:pic>
        <p:nvPicPr>
          <p:cNvPr id="12" name="Picture 11" descr="IMG_1703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7641" y="3030535"/>
            <a:ext cx="1960624" cy="1470468"/>
          </a:xfrm>
          <a:prstGeom prst="rect">
            <a:avLst/>
          </a:prstGeom>
        </p:spPr>
      </p:pic>
      <p:pic>
        <p:nvPicPr>
          <p:cNvPr id="13" name="Picture 12" descr="IMG_1707.JP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053775" y="548393"/>
            <a:ext cx="2590933" cy="19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622561"/>
      </p:ext>
    </p:extLst>
  </p:cSld>
  <p:clrMapOvr>
    <a:masterClrMapping/>
  </p:clrMapOvr>
  <p:transition spd="slow">
    <p:circl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Προετοιμασία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33498" y="6150429"/>
            <a:ext cx="77437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spc="-1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Διαμόρφωση χώρου με βάση το σχέδιο</a:t>
            </a:r>
            <a:endParaRPr lang="en-US" sz="1050" dirty="0"/>
          </a:p>
        </p:txBody>
      </p:sp>
      <p:pic>
        <p:nvPicPr>
          <p:cNvPr id="4" name="Picture 3" descr="IMG_1718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262738"/>
            <a:ext cx="3159869" cy="2369902"/>
          </a:xfrm>
          <a:prstGeom prst="rect">
            <a:avLst/>
          </a:prstGeom>
        </p:spPr>
      </p:pic>
      <p:pic>
        <p:nvPicPr>
          <p:cNvPr id="5" name="Picture 4" descr="IMG_1722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6027" y="1278228"/>
            <a:ext cx="2871173" cy="2369902"/>
          </a:xfrm>
          <a:prstGeom prst="rect">
            <a:avLst/>
          </a:prstGeom>
        </p:spPr>
      </p:pic>
      <p:pic>
        <p:nvPicPr>
          <p:cNvPr id="6" name="Picture 5" descr="IMG_1723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765038"/>
            <a:ext cx="3180521" cy="2385391"/>
          </a:xfrm>
          <a:prstGeom prst="rect">
            <a:avLst/>
          </a:prstGeom>
        </p:spPr>
      </p:pic>
      <p:pic>
        <p:nvPicPr>
          <p:cNvPr id="9" name="Picture 8" descr="IMG_1732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5331" y="3765038"/>
            <a:ext cx="3151869" cy="2363902"/>
          </a:xfrm>
          <a:prstGeom prst="rect">
            <a:avLst/>
          </a:prstGeom>
        </p:spPr>
      </p:pic>
      <p:pic>
        <p:nvPicPr>
          <p:cNvPr id="7" name="Picture 6" descr="IMG_1726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692" y="2610156"/>
            <a:ext cx="2437497" cy="1828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689865"/>
      </p:ext>
    </p:extLst>
  </p:cSld>
  <p:clrMapOvr>
    <a:masterClrMapping/>
  </p:clrMapOvr>
  <p:transition spd="slow">
    <p:circl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7620000" cy="1143000"/>
          </a:xfrm>
        </p:spPr>
        <p:txBody>
          <a:bodyPr/>
          <a:lstStyle/>
          <a:p>
            <a:pPr algn="ctr"/>
            <a:r>
              <a:rPr lang="el-GR" dirty="0"/>
              <a:t>Το μαγαζάκι Αλληλεγγύης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249826" y="6168708"/>
            <a:ext cx="3943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spc="-1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Ημέρα λειτουργίας</a:t>
            </a:r>
            <a:endParaRPr lang="en-US" sz="1050" dirty="0"/>
          </a:p>
        </p:txBody>
      </p:sp>
      <p:pic>
        <p:nvPicPr>
          <p:cNvPr id="3" name="Picture 2" descr="IMG_0694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83"/>
          <a:stretch/>
        </p:blipFill>
        <p:spPr>
          <a:xfrm rot="16200000">
            <a:off x="4169903" y="1622470"/>
            <a:ext cx="4386770" cy="3427829"/>
          </a:xfrm>
          <a:prstGeom prst="rect">
            <a:avLst/>
          </a:prstGeom>
        </p:spPr>
      </p:pic>
      <p:pic>
        <p:nvPicPr>
          <p:cNvPr id="4" name="Picture 3" descr="IMG_0918.JPG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470"/>
          <a:stretch/>
        </p:blipFill>
        <p:spPr>
          <a:xfrm>
            <a:off x="167807" y="1143001"/>
            <a:ext cx="4119931" cy="2404108"/>
          </a:xfrm>
          <a:prstGeom prst="rect">
            <a:avLst/>
          </a:prstGeom>
        </p:spPr>
      </p:pic>
      <p:pic>
        <p:nvPicPr>
          <p:cNvPr id="5" name="Picture 4" descr="IMG_0925.JPG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04"/>
          <a:stretch/>
        </p:blipFill>
        <p:spPr>
          <a:xfrm>
            <a:off x="147899" y="4135711"/>
            <a:ext cx="4119931" cy="201431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649373" y="5630446"/>
            <a:ext cx="3427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spc="-1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Ρόλος: πωλητής</a:t>
            </a:r>
            <a:endParaRPr lang="en-US" sz="1000" dirty="0"/>
          </a:p>
        </p:txBody>
      </p:sp>
      <p:sp>
        <p:nvSpPr>
          <p:cNvPr id="9" name="TextBox 8"/>
          <p:cNvSpPr txBox="1"/>
          <p:nvPr/>
        </p:nvSpPr>
        <p:spPr>
          <a:xfrm>
            <a:off x="278286" y="3612491"/>
            <a:ext cx="3943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spc="-1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Ρόλος: ταμίας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889964397"/>
      </p:ext>
    </p:extLst>
  </p:cSld>
  <p:clrMapOvr>
    <a:masterClrMapping/>
  </p:clrMapOvr>
  <p:transition spd="slow">
    <p:circl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Η μέθοδος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1800" dirty="0">
                <a:solidFill>
                  <a:srgbClr val="6F664C"/>
                </a:solidFill>
              </a:rPr>
              <a:t>Το διδακτικό πείραμα βασίζεται στη θεωρία του </a:t>
            </a:r>
            <a:r>
              <a:rPr lang="en-US" sz="1800" dirty="0" err="1">
                <a:solidFill>
                  <a:srgbClr val="6F664C"/>
                </a:solidFill>
              </a:rPr>
              <a:t>Vygotsky</a:t>
            </a:r>
            <a:r>
              <a:rPr lang="el-GR" sz="1800" dirty="0">
                <a:solidFill>
                  <a:srgbClr val="6F664C"/>
                </a:solidFill>
              </a:rPr>
              <a:t> ότι «η γνώση δεν είναι ουρά της ψυχικής ανάπτυξης του παιδιού αλλά προπομπός της» (</a:t>
            </a:r>
            <a:r>
              <a:rPr lang="el-GR" sz="1800" dirty="0" err="1">
                <a:solidFill>
                  <a:srgbClr val="6F664C"/>
                </a:solidFill>
              </a:rPr>
              <a:t>Πουρκός</a:t>
            </a:r>
            <a:r>
              <a:rPr lang="el-GR" sz="1800" dirty="0">
                <a:solidFill>
                  <a:srgbClr val="6F664C"/>
                </a:solidFill>
              </a:rPr>
              <a:t> &amp; </a:t>
            </a:r>
            <a:r>
              <a:rPr lang="el-GR" sz="1800" dirty="0" err="1">
                <a:solidFill>
                  <a:srgbClr val="6F664C"/>
                </a:solidFill>
              </a:rPr>
              <a:t>Δαφέρμος</a:t>
            </a:r>
            <a:r>
              <a:rPr lang="el-GR" sz="1800" dirty="0">
                <a:solidFill>
                  <a:srgbClr val="6F664C"/>
                </a:solidFill>
              </a:rPr>
              <a:t>, 2010:42)</a:t>
            </a:r>
            <a:r>
              <a:rPr lang="en-US" sz="1800" dirty="0">
                <a:solidFill>
                  <a:srgbClr val="6F664C"/>
                </a:solidFill>
              </a:rPr>
              <a:t> </a:t>
            </a:r>
            <a:endParaRPr lang="el-GR" sz="1800" dirty="0">
              <a:solidFill>
                <a:srgbClr val="6F664C"/>
              </a:solidFill>
            </a:endParaRPr>
          </a:p>
          <a:p>
            <a:endParaRPr lang="el-GR" sz="1800" dirty="0">
              <a:solidFill>
                <a:srgbClr val="6F664C"/>
              </a:solidFill>
            </a:endParaRPr>
          </a:p>
          <a:p>
            <a:r>
              <a:rPr lang="el-GR" sz="1800" dirty="0">
                <a:solidFill>
                  <a:srgbClr val="6F664C"/>
                </a:solidFill>
              </a:rPr>
              <a:t>Το διδακτικό πείραμα αφορά μέθοδο «διερεύνησης της διαδικασίας της μάθησης και της διδασκαλίας και όχι μόνο του αποτελέσματος» (</a:t>
            </a:r>
            <a:r>
              <a:rPr lang="el-GR" sz="1800" dirty="0" err="1">
                <a:solidFill>
                  <a:srgbClr val="6F664C"/>
                </a:solidFill>
              </a:rPr>
              <a:t>Χρονάκη</a:t>
            </a:r>
            <a:r>
              <a:rPr lang="el-GR" sz="1800" dirty="0">
                <a:solidFill>
                  <a:srgbClr val="6F664C"/>
                </a:solidFill>
              </a:rPr>
              <a:t>, 2010:605)</a:t>
            </a:r>
            <a:r>
              <a:rPr lang="en-US" sz="1800" dirty="0">
                <a:solidFill>
                  <a:srgbClr val="6F664C"/>
                </a:solidFill>
              </a:rPr>
              <a:t> </a:t>
            </a:r>
            <a:endParaRPr lang="el-GR" sz="1800" dirty="0">
              <a:solidFill>
                <a:srgbClr val="6F664C"/>
              </a:solidFill>
            </a:endParaRPr>
          </a:p>
          <a:p>
            <a:endParaRPr lang="el-GR" sz="1800" dirty="0">
              <a:solidFill>
                <a:srgbClr val="6F664C"/>
              </a:solidFill>
            </a:endParaRPr>
          </a:p>
          <a:p>
            <a:r>
              <a:rPr lang="el-GR" sz="1800" dirty="0">
                <a:solidFill>
                  <a:srgbClr val="6F664C"/>
                </a:solidFill>
              </a:rPr>
              <a:t>Ε</a:t>
            </a:r>
            <a:r>
              <a:rPr lang="en-US" sz="1800" dirty="0" err="1">
                <a:solidFill>
                  <a:srgbClr val="6F664C"/>
                </a:solidFill>
              </a:rPr>
              <a:t>ντάσσετ</a:t>
            </a:r>
            <a:r>
              <a:rPr lang="en-US" sz="1800" dirty="0">
                <a:solidFill>
                  <a:srgbClr val="6F664C"/>
                </a:solidFill>
              </a:rPr>
              <a:t>αι στην π</a:t>
            </a:r>
            <a:r>
              <a:rPr lang="en-US" sz="1800" dirty="0" err="1">
                <a:solidFill>
                  <a:srgbClr val="6F664C"/>
                </a:solidFill>
              </a:rPr>
              <a:t>οιοτική</a:t>
            </a:r>
            <a:r>
              <a:rPr lang="en-US" sz="1800" dirty="0">
                <a:solidFill>
                  <a:srgbClr val="6F664C"/>
                </a:solidFill>
              </a:rPr>
              <a:t> </a:t>
            </a:r>
            <a:r>
              <a:rPr lang="en-US" sz="1800" dirty="0" err="1">
                <a:solidFill>
                  <a:srgbClr val="6F664C"/>
                </a:solidFill>
              </a:rPr>
              <a:t>έρευν</a:t>
            </a:r>
            <a:r>
              <a:rPr lang="en-US" sz="1800" dirty="0">
                <a:solidFill>
                  <a:srgbClr val="6F664C"/>
                </a:solidFill>
              </a:rPr>
              <a:t>α </a:t>
            </a:r>
            <a:r>
              <a:rPr lang="el-GR" sz="1800" dirty="0">
                <a:solidFill>
                  <a:srgbClr val="6F664C"/>
                </a:solidFill>
              </a:rPr>
              <a:t>και </a:t>
            </a:r>
            <a:r>
              <a:rPr lang="en-US" sz="1800" dirty="0">
                <a:solidFill>
                  <a:srgbClr val="6F664C"/>
                </a:solidFill>
              </a:rPr>
              <a:t>βα</a:t>
            </a:r>
            <a:r>
              <a:rPr lang="en-US" sz="1800" dirty="0" err="1">
                <a:solidFill>
                  <a:srgbClr val="6F664C"/>
                </a:solidFill>
              </a:rPr>
              <a:t>σίζετ</a:t>
            </a:r>
            <a:r>
              <a:rPr lang="en-US" sz="1800" dirty="0">
                <a:solidFill>
                  <a:srgbClr val="6F664C"/>
                </a:solidFill>
              </a:rPr>
              <a:t>αι στην α</a:t>
            </a:r>
            <a:r>
              <a:rPr lang="en-US" sz="1800" dirty="0" err="1">
                <a:solidFill>
                  <a:srgbClr val="6F664C"/>
                </a:solidFill>
              </a:rPr>
              <a:t>νάγκη</a:t>
            </a:r>
            <a:r>
              <a:rPr lang="en-US" sz="1800" dirty="0">
                <a:solidFill>
                  <a:srgbClr val="6F664C"/>
                </a:solidFill>
              </a:rPr>
              <a:t> να π</a:t>
            </a:r>
            <a:r>
              <a:rPr lang="en-US" sz="1800" dirty="0" err="1">
                <a:solidFill>
                  <a:srgbClr val="6F664C"/>
                </a:solidFill>
              </a:rPr>
              <a:t>ροσεγγιστεί</a:t>
            </a:r>
            <a:r>
              <a:rPr lang="en-US" sz="1800" dirty="0">
                <a:solidFill>
                  <a:srgbClr val="6F664C"/>
                </a:solidFill>
              </a:rPr>
              <a:t> η π</a:t>
            </a:r>
            <a:r>
              <a:rPr lang="en-US" sz="1800" dirty="0" err="1">
                <a:solidFill>
                  <a:srgbClr val="6F664C"/>
                </a:solidFill>
              </a:rPr>
              <a:t>ρ</a:t>
            </a:r>
            <a:r>
              <a:rPr lang="en-US" sz="1800" dirty="0">
                <a:solidFill>
                  <a:srgbClr val="6F664C"/>
                </a:solidFill>
              </a:rPr>
              <a:t>α</a:t>
            </a:r>
            <a:r>
              <a:rPr lang="en-US" sz="1800" dirty="0" err="1">
                <a:solidFill>
                  <a:srgbClr val="6F664C"/>
                </a:solidFill>
              </a:rPr>
              <a:t>γμ</a:t>
            </a:r>
            <a:r>
              <a:rPr lang="en-US" sz="1800" dirty="0">
                <a:solidFill>
                  <a:srgbClr val="6F664C"/>
                </a:solidFill>
              </a:rPr>
              <a:t>α</a:t>
            </a:r>
            <a:r>
              <a:rPr lang="en-US" sz="1800" dirty="0" err="1">
                <a:solidFill>
                  <a:srgbClr val="6F664C"/>
                </a:solidFill>
              </a:rPr>
              <a:t>τικότητ</a:t>
            </a:r>
            <a:r>
              <a:rPr lang="en-US" sz="1800" dirty="0">
                <a:solidFill>
                  <a:srgbClr val="6F664C"/>
                </a:solidFill>
              </a:rPr>
              <a:t>α </a:t>
            </a:r>
            <a:r>
              <a:rPr lang="en-US" sz="1800" dirty="0" err="1">
                <a:solidFill>
                  <a:srgbClr val="6F664C"/>
                </a:solidFill>
              </a:rPr>
              <a:t>υ</a:t>
            </a:r>
            <a:r>
              <a:rPr lang="en-US" sz="1800" dirty="0">
                <a:solidFill>
                  <a:srgbClr val="6F664C"/>
                </a:solidFill>
              </a:rPr>
              <a:t>π</a:t>
            </a:r>
            <a:r>
              <a:rPr lang="en-US" sz="1800" dirty="0" err="1">
                <a:solidFill>
                  <a:srgbClr val="6F664C"/>
                </a:solidFill>
              </a:rPr>
              <a:t>οκειμενικά</a:t>
            </a:r>
            <a:r>
              <a:rPr lang="el-GR" sz="1800" dirty="0">
                <a:solidFill>
                  <a:srgbClr val="6F664C"/>
                </a:solidFill>
              </a:rPr>
              <a:t> (</a:t>
            </a:r>
            <a:r>
              <a:rPr lang="el-GR" sz="1800" dirty="0" err="1">
                <a:solidFill>
                  <a:srgbClr val="6F664C"/>
                </a:solidFill>
              </a:rPr>
              <a:t>Πουρκός</a:t>
            </a:r>
            <a:r>
              <a:rPr lang="el-GR" sz="1800" dirty="0">
                <a:solidFill>
                  <a:srgbClr val="6F664C"/>
                </a:solidFill>
              </a:rPr>
              <a:t> &amp; </a:t>
            </a:r>
            <a:r>
              <a:rPr lang="el-GR" sz="1800" dirty="0" err="1">
                <a:solidFill>
                  <a:srgbClr val="6F664C"/>
                </a:solidFill>
              </a:rPr>
              <a:t>Δαφέρμος</a:t>
            </a:r>
            <a:r>
              <a:rPr lang="el-GR" sz="1800" dirty="0">
                <a:solidFill>
                  <a:srgbClr val="6F664C"/>
                </a:solidFill>
              </a:rPr>
              <a:t>, 2010:22)</a:t>
            </a:r>
          </a:p>
          <a:p>
            <a:endParaRPr lang="el-GR" sz="1800" dirty="0">
              <a:solidFill>
                <a:srgbClr val="6F664C"/>
              </a:solidFill>
            </a:endParaRPr>
          </a:p>
          <a:p>
            <a:r>
              <a:rPr lang="el-GR" sz="1800" dirty="0">
                <a:solidFill>
                  <a:srgbClr val="6F664C"/>
                </a:solidFill>
              </a:rPr>
              <a:t>Αναγνώριση του υποκειμένου ως δημιουργό γνώσης και νοήματος (</a:t>
            </a:r>
            <a:r>
              <a:rPr lang="el-GR" sz="1800" dirty="0" err="1">
                <a:solidFill>
                  <a:srgbClr val="6F664C"/>
                </a:solidFill>
              </a:rPr>
              <a:t>Χρονάκη</a:t>
            </a:r>
            <a:r>
              <a:rPr lang="el-GR" sz="1800" dirty="0">
                <a:solidFill>
                  <a:srgbClr val="6F664C"/>
                </a:solidFill>
              </a:rPr>
              <a:t>, 2010:615)</a:t>
            </a:r>
            <a:r>
              <a:rPr lang="en-US" sz="1800" dirty="0">
                <a:solidFill>
                  <a:srgbClr val="6F664C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19567373"/>
      </p:ext>
    </p:extLst>
  </p:cSld>
  <p:clrMapOvr>
    <a:masterClrMapping/>
  </p:clrMapOvr>
  <p:transition spd="slow">
    <p:circl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Η μέθοδος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600199"/>
            <a:ext cx="7620000" cy="3764669"/>
          </a:xfrm>
        </p:spPr>
        <p:txBody>
          <a:bodyPr>
            <a:normAutofit/>
          </a:bodyPr>
          <a:lstStyle/>
          <a:p>
            <a:r>
              <a:rPr lang="el-GR" sz="1800" dirty="0">
                <a:solidFill>
                  <a:srgbClr val="6F664C"/>
                </a:solidFill>
              </a:rPr>
              <a:t>Το παιδί εξελίσσεται σε μία σχέση μεταξύ της βιολογική και της κοινωνικής του ανάπτυξης. Η σχέση αυτή είναι αμφίδρομη και διαλογική (Bruner, 1986:71)</a:t>
            </a:r>
            <a:r>
              <a:rPr lang="en-US" sz="1800" dirty="0">
                <a:solidFill>
                  <a:srgbClr val="6F664C"/>
                </a:solidFill>
              </a:rPr>
              <a:t> </a:t>
            </a:r>
            <a:endParaRPr lang="el-GR" sz="1800" dirty="0">
              <a:solidFill>
                <a:srgbClr val="6F664C"/>
              </a:solidFill>
            </a:endParaRPr>
          </a:p>
          <a:p>
            <a:endParaRPr lang="el-GR" sz="1800" dirty="0">
              <a:solidFill>
                <a:srgbClr val="6F664C"/>
              </a:solidFill>
            </a:endParaRPr>
          </a:p>
          <a:p>
            <a:r>
              <a:rPr lang="el-GR" sz="1800" dirty="0">
                <a:solidFill>
                  <a:srgbClr val="6F664C"/>
                </a:solidFill>
              </a:rPr>
              <a:t>Το διδακτικό πείραμα δίνει τη δυνατότητα να μελετήσει ο ερευνητής περισσότερα από ένα δεδομένα και να αναλύσει ξεχωριστά σε κάθε υποκείμενο ιδιαίτερες εξελίξεις (Greene S., Hogan D., &amp; others, 2005:3)</a:t>
            </a:r>
            <a:r>
              <a:rPr lang="en-US" sz="1800" dirty="0">
                <a:solidFill>
                  <a:srgbClr val="6F664C"/>
                </a:solidFill>
              </a:rPr>
              <a:t> </a:t>
            </a:r>
            <a:endParaRPr lang="el-GR" sz="1800" dirty="0">
              <a:solidFill>
                <a:srgbClr val="6F664C"/>
              </a:solidFill>
            </a:endParaRPr>
          </a:p>
          <a:p>
            <a:endParaRPr lang="el-GR" sz="1800" dirty="0">
              <a:solidFill>
                <a:srgbClr val="6F664C"/>
              </a:solidFill>
            </a:endParaRPr>
          </a:p>
          <a:p>
            <a:r>
              <a:rPr lang="el-GR" sz="1800" dirty="0">
                <a:solidFill>
                  <a:srgbClr val="6F664C"/>
                </a:solidFill>
              </a:rPr>
              <a:t>Οι συνθήκες του διδακτικού πειράματος βάζουν το παιδί στη διαδικασία να σκεφτεί τη δική του θέση και στάση, αλλά και το πώς νιώθουν, τι επιθυμούν και οι άλλοι </a:t>
            </a:r>
            <a:r>
              <a:rPr lang="en-US" sz="1800" dirty="0">
                <a:solidFill>
                  <a:srgbClr val="6F664C"/>
                </a:solidFill>
              </a:rPr>
              <a:t>(Craft, 2000) </a:t>
            </a:r>
          </a:p>
        </p:txBody>
      </p:sp>
    </p:spTree>
    <p:extLst>
      <p:ext uri="{BB962C8B-B14F-4D97-AF65-F5344CB8AC3E}">
        <p14:creationId xmlns:p14="http://schemas.microsoft.com/office/powerpoint/2010/main" val="1168604999"/>
      </p:ext>
    </p:extLst>
  </p:cSld>
  <p:clrMapOvr>
    <a:masterClrMapping/>
  </p:clrMapOvr>
  <p:transition spd="slow">
    <p:circl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14300" indent="0"/>
            <a:r>
              <a:rPr lang="el-GR" sz="4800" dirty="0" err="1">
                <a:solidFill>
                  <a:srgbClr val="6F664C"/>
                </a:solidFill>
              </a:rPr>
              <a:t>Εμπιστευσιμότητα</a:t>
            </a:r>
            <a:endParaRPr lang="el-GR" sz="4800" dirty="0">
              <a:solidFill>
                <a:srgbClr val="6F664C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600199"/>
            <a:ext cx="7620000" cy="3764669"/>
          </a:xfrm>
        </p:spPr>
        <p:txBody>
          <a:bodyPr>
            <a:normAutofit/>
          </a:bodyPr>
          <a:lstStyle/>
          <a:p>
            <a:r>
              <a:rPr lang="en-US" sz="1800" dirty="0" err="1">
                <a:solidFill>
                  <a:srgbClr val="6F664C"/>
                </a:solidFill>
              </a:rPr>
              <a:t>Eisanehart</a:t>
            </a:r>
            <a:r>
              <a:rPr lang="en-US" sz="1800" dirty="0">
                <a:solidFill>
                  <a:srgbClr val="6F664C"/>
                </a:solidFill>
              </a:rPr>
              <a:t> και Howe (1992, in </a:t>
            </a:r>
            <a:r>
              <a:rPr lang="en-US" sz="1800" dirty="0" err="1">
                <a:solidFill>
                  <a:srgbClr val="6F664C"/>
                </a:solidFill>
              </a:rPr>
              <a:t>Chronaki</a:t>
            </a:r>
            <a:r>
              <a:rPr lang="en-US" sz="1800" dirty="0">
                <a:solidFill>
                  <a:srgbClr val="6F664C"/>
                </a:solidFill>
              </a:rPr>
              <a:t> 1997:66) </a:t>
            </a:r>
            <a:r>
              <a:rPr lang="en-US" sz="1800" dirty="0" err="1">
                <a:solidFill>
                  <a:srgbClr val="6F664C"/>
                </a:solidFill>
              </a:rPr>
              <a:t>υ</a:t>
            </a:r>
            <a:r>
              <a:rPr lang="en-US" sz="1800" dirty="0">
                <a:solidFill>
                  <a:srgbClr val="6F664C"/>
                </a:solidFill>
              </a:rPr>
              <a:t>π</a:t>
            </a:r>
            <a:r>
              <a:rPr lang="en-US" sz="1800" dirty="0" err="1">
                <a:solidFill>
                  <a:srgbClr val="6F664C"/>
                </a:solidFill>
              </a:rPr>
              <a:t>οστηρίζουν</a:t>
            </a:r>
            <a:r>
              <a:rPr lang="en-US" sz="1800" dirty="0">
                <a:solidFill>
                  <a:srgbClr val="6F664C"/>
                </a:solidFill>
              </a:rPr>
              <a:t> πως ο όρος «</a:t>
            </a:r>
            <a:r>
              <a:rPr lang="en-US" sz="1800" dirty="0" err="1">
                <a:solidFill>
                  <a:srgbClr val="6F664C"/>
                </a:solidFill>
              </a:rPr>
              <a:t>εμ</a:t>
            </a:r>
            <a:r>
              <a:rPr lang="en-US" sz="1800" dirty="0">
                <a:solidFill>
                  <a:srgbClr val="6F664C"/>
                </a:solidFill>
              </a:rPr>
              <a:t>π</a:t>
            </a:r>
            <a:r>
              <a:rPr lang="en-US" sz="1800" dirty="0" err="1">
                <a:solidFill>
                  <a:srgbClr val="6F664C"/>
                </a:solidFill>
              </a:rPr>
              <a:t>ιστευσιμότητ</a:t>
            </a:r>
            <a:r>
              <a:rPr lang="en-US" sz="1800" dirty="0">
                <a:solidFill>
                  <a:srgbClr val="6F664C"/>
                </a:solidFill>
              </a:rPr>
              <a:t>α» μπ</a:t>
            </a:r>
            <a:r>
              <a:rPr lang="en-US" sz="1800" dirty="0" err="1">
                <a:solidFill>
                  <a:srgbClr val="6F664C"/>
                </a:solidFill>
              </a:rPr>
              <a:t>ορεί</a:t>
            </a:r>
            <a:r>
              <a:rPr lang="en-US" sz="1800" dirty="0">
                <a:solidFill>
                  <a:srgbClr val="6F664C"/>
                </a:solidFill>
              </a:rPr>
              <a:t> να κα</a:t>
            </a:r>
            <a:r>
              <a:rPr lang="en-US" sz="1800" dirty="0" err="1">
                <a:solidFill>
                  <a:srgbClr val="6F664C"/>
                </a:solidFill>
              </a:rPr>
              <a:t>θοριστεί</a:t>
            </a:r>
            <a:r>
              <a:rPr lang="en-US" sz="1800" dirty="0">
                <a:solidFill>
                  <a:srgbClr val="6F664C"/>
                </a:solidFill>
              </a:rPr>
              <a:t> απ</a:t>
            </a:r>
            <a:r>
              <a:rPr lang="en-US" sz="1800" dirty="0" err="1">
                <a:solidFill>
                  <a:srgbClr val="6F664C"/>
                </a:solidFill>
              </a:rPr>
              <a:t>ό</a:t>
            </a:r>
            <a:r>
              <a:rPr lang="en-US" sz="1800" dirty="0">
                <a:solidFill>
                  <a:srgbClr val="6F664C"/>
                </a:solidFill>
              </a:rPr>
              <a:t> το πόσο π</a:t>
            </a:r>
            <a:r>
              <a:rPr lang="en-US" sz="1800" dirty="0" err="1">
                <a:solidFill>
                  <a:srgbClr val="6F664C"/>
                </a:solidFill>
              </a:rPr>
              <a:t>ροσεκτικά</a:t>
            </a:r>
            <a:r>
              <a:rPr lang="en-US" sz="1800" dirty="0">
                <a:solidFill>
                  <a:srgbClr val="6F664C"/>
                </a:solidFill>
              </a:rPr>
              <a:t> έχει </a:t>
            </a:r>
            <a:r>
              <a:rPr lang="en-US" sz="1800" dirty="0" err="1">
                <a:solidFill>
                  <a:srgbClr val="6F664C"/>
                </a:solidFill>
              </a:rPr>
              <a:t>σχεδι</a:t>
            </a:r>
            <a:r>
              <a:rPr lang="en-US" sz="1800" dirty="0">
                <a:solidFill>
                  <a:srgbClr val="6F664C"/>
                </a:solidFill>
              </a:rPr>
              <a:t>α</a:t>
            </a:r>
            <a:r>
              <a:rPr lang="en-US" sz="1800" dirty="0" err="1">
                <a:solidFill>
                  <a:srgbClr val="6F664C"/>
                </a:solidFill>
              </a:rPr>
              <a:t>στεί</a:t>
            </a:r>
            <a:r>
              <a:rPr lang="en-US" sz="1800" dirty="0">
                <a:solidFill>
                  <a:srgbClr val="6F664C"/>
                </a:solidFill>
              </a:rPr>
              <a:t>, </a:t>
            </a:r>
            <a:r>
              <a:rPr lang="en-US" sz="1800" dirty="0" err="1">
                <a:solidFill>
                  <a:srgbClr val="6F664C"/>
                </a:solidFill>
              </a:rPr>
              <a:t>διεξ</a:t>
            </a:r>
            <a:r>
              <a:rPr lang="en-US" sz="1800" dirty="0">
                <a:solidFill>
                  <a:srgbClr val="6F664C"/>
                </a:solidFill>
              </a:rPr>
              <a:t>α</a:t>
            </a:r>
            <a:r>
              <a:rPr lang="en-US" sz="1800" dirty="0" err="1">
                <a:solidFill>
                  <a:srgbClr val="6F664C"/>
                </a:solidFill>
              </a:rPr>
              <a:t>χθεί</a:t>
            </a:r>
            <a:r>
              <a:rPr lang="en-US" sz="1800" dirty="0">
                <a:solidFill>
                  <a:srgbClr val="6F664C"/>
                </a:solidFill>
              </a:rPr>
              <a:t> και πα</a:t>
            </a:r>
            <a:r>
              <a:rPr lang="en-US" sz="1800" dirty="0" err="1">
                <a:solidFill>
                  <a:srgbClr val="6F664C"/>
                </a:solidFill>
              </a:rPr>
              <a:t>ρουσι</a:t>
            </a:r>
            <a:r>
              <a:rPr lang="en-US" sz="1800" dirty="0">
                <a:solidFill>
                  <a:srgbClr val="6F664C"/>
                </a:solidFill>
              </a:rPr>
              <a:t>α</a:t>
            </a:r>
            <a:r>
              <a:rPr lang="en-US" sz="1800" dirty="0" err="1">
                <a:solidFill>
                  <a:srgbClr val="6F664C"/>
                </a:solidFill>
              </a:rPr>
              <a:t>στεί</a:t>
            </a:r>
            <a:r>
              <a:rPr lang="en-US" sz="1800" dirty="0">
                <a:solidFill>
                  <a:srgbClr val="6F664C"/>
                </a:solidFill>
              </a:rPr>
              <a:t>  η </a:t>
            </a:r>
            <a:r>
              <a:rPr lang="en-US" sz="1800" dirty="0" err="1">
                <a:solidFill>
                  <a:srgbClr val="6F664C"/>
                </a:solidFill>
              </a:rPr>
              <a:t>έρευν</a:t>
            </a:r>
            <a:r>
              <a:rPr lang="en-US" sz="1800" dirty="0">
                <a:solidFill>
                  <a:srgbClr val="6F664C"/>
                </a:solidFill>
              </a:rPr>
              <a:t>α, με πόση ευα</a:t>
            </a:r>
            <a:r>
              <a:rPr lang="en-US" sz="1800" dirty="0" err="1">
                <a:solidFill>
                  <a:srgbClr val="6F664C"/>
                </a:solidFill>
              </a:rPr>
              <a:t>ισθησί</a:t>
            </a:r>
            <a:r>
              <a:rPr lang="en-US" sz="1800" dirty="0">
                <a:solidFill>
                  <a:srgbClr val="6F664C"/>
                </a:solidFill>
              </a:rPr>
              <a:t>α μετα</a:t>
            </a:r>
            <a:r>
              <a:rPr lang="en-US" sz="1800" dirty="0" err="1">
                <a:solidFill>
                  <a:srgbClr val="6F664C"/>
                </a:solidFill>
              </a:rPr>
              <a:t>χειρίζετ</a:t>
            </a:r>
            <a:r>
              <a:rPr lang="en-US" sz="1800" dirty="0">
                <a:solidFill>
                  <a:srgbClr val="6F664C"/>
                </a:solidFill>
              </a:rPr>
              <a:t>αι τις α</a:t>
            </a:r>
            <a:r>
              <a:rPr lang="en-US" sz="1800" dirty="0" err="1">
                <a:solidFill>
                  <a:srgbClr val="6F664C"/>
                </a:solidFill>
              </a:rPr>
              <a:t>νθρώ</a:t>
            </a:r>
            <a:r>
              <a:rPr lang="en-US" sz="1800" dirty="0">
                <a:solidFill>
                  <a:srgbClr val="6F664C"/>
                </a:solidFill>
              </a:rPr>
              <a:t>π</a:t>
            </a:r>
            <a:r>
              <a:rPr lang="en-US" sz="1800" dirty="0" err="1">
                <a:solidFill>
                  <a:srgbClr val="6F664C"/>
                </a:solidFill>
              </a:rPr>
              <a:t>ινες</a:t>
            </a:r>
            <a:r>
              <a:rPr lang="en-US" sz="1800" dirty="0">
                <a:solidFill>
                  <a:srgbClr val="6F664C"/>
                </a:solidFill>
              </a:rPr>
              <a:t> καταστάσεις και πόσο </a:t>
            </a:r>
            <a:r>
              <a:rPr lang="en-US" sz="1800" dirty="0" err="1">
                <a:solidFill>
                  <a:srgbClr val="6F664C"/>
                </a:solidFill>
              </a:rPr>
              <a:t>συμ</a:t>
            </a:r>
            <a:r>
              <a:rPr lang="en-US" sz="1800" dirty="0">
                <a:solidFill>
                  <a:srgbClr val="6F664C"/>
                </a:solidFill>
              </a:rPr>
              <a:t>β</a:t>
            </a:r>
            <a:r>
              <a:rPr lang="en-US" sz="1800" dirty="0" err="1">
                <a:solidFill>
                  <a:srgbClr val="6F664C"/>
                </a:solidFill>
              </a:rPr>
              <a:t>άλει</a:t>
            </a:r>
            <a:r>
              <a:rPr lang="en-US" sz="1800" dirty="0">
                <a:solidFill>
                  <a:srgbClr val="6F664C"/>
                </a:solidFill>
              </a:rPr>
              <a:t> σε </a:t>
            </a:r>
            <a:r>
              <a:rPr lang="en-US" sz="1800" dirty="0" err="1">
                <a:solidFill>
                  <a:srgbClr val="6F664C"/>
                </a:solidFill>
              </a:rPr>
              <a:t>σημ</a:t>
            </a:r>
            <a:r>
              <a:rPr lang="en-US" sz="1800" dirty="0">
                <a:solidFill>
                  <a:srgbClr val="6F664C"/>
                </a:solidFill>
              </a:rPr>
              <a:t>α</a:t>
            </a:r>
            <a:r>
              <a:rPr lang="en-US" sz="1800" dirty="0" err="1">
                <a:solidFill>
                  <a:srgbClr val="6F664C"/>
                </a:solidFill>
              </a:rPr>
              <a:t>ντικά</a:t>
            </a:r>
            <a:r>
              <a:rPr lang="en-US" sz="1800" dirty="0">
                <a:solidFill>
                  <a:srgbClr val="6F664C"/>
                </a:solidFill>
              </a:rPr>
              <a:t> εκπα</a:t>
            </a:r>
            <a:r>
              <a:rPr lang="en-US" sz="1800" dirty="0" err="1">
                <a:solidFill>
                  <a:srgbClr val="6F664C"/>
                </a:solidFill>
              </a:rPr>
              <a:t>ιδευτικά</a:t>
            </a:r>
            <a:r>
              <a:rPr lang="en-US" sz="1800" dirty="0">
                <a:solidFill>
                  <a:srgbClr val="6F664C"/>
                </a:solidFill>
              </a:rPr>
              <a:t> </a:t>
            </a:r>
            <a:r>
              <a:rPr lang="en-US" sz="1800" dirty="0" err="1">
                <a:solidFill>
                  <a:srgbClr val="6F664C"/>
                </a:solidFill>
              </a:rPr>
              <a:t>θέμ</a:t>
            </a:r>
            <a:r>
              <a:rPr lang="en-US" sz="1800" dirty="0">
                <a:solidFill>
                  <a:srgbClr val="6F664C"/>
                </a:solidFill>
              </a:rPr>
              <a:t>ατα. </a:t>
            </a:r>
            <a:endParaRPr lang="el-GR" sz="1800" dirty="0">
              <a:solidFill>
                <a:srgbClr val="6F664C"/>
              </a:solidFill>
            </a:endParaRPr>
          </a:p>
          <a:p>
            <a:r>
              <a:rPr lang="en-US" sz="1800" dirty="0" err="1">
                <a:solidFill>
                  <a:srgbClr val="6F664C"/>
                </a:solidFill>
              </a:rPr>
              <a:t>Licoln</a:t>
            </a:r>
            <a:r>
              <a:rPr lang="en-US" sz="1800" dirty="0">
                <a:solidFill>
                  <a:srgbClr val="6F664C"/>
                </a:solidFill>
              </a:rPr>
              <a:t> και </a:t>
            </a:r>
            <a:r>
              <a:rPr lang="en-US" sz="1800" dirty="0" err="1">
                <a:solidFill>
                  <a:srgbClr val="6F664C"/>
                </a:solidFill>
              </a:rPr>
              <a:t>Guda</a:t>
            </a:r>
            <a:r>
              <a:rPr lang="en-US" sz="1800" dirty="0">
                <a:solidFill>
                  <a:srgbClr val="6F664C"/>
                </a:solidFill>
              </a:rPr>
              <a:t> (1985, in </a:t>
            </a:r>
            <a:r>
              <a:rPr lang="en-US" sz="1800" dirty="0" err="1">
                <a:solidFill>
                  <a:srgbClr val="6F664C"/>
                </a:solidFill>
              </a:rPr>
              <a:t>cronaki</a:t>
            </a:r>
            <a:r>
              <a:rPr lang="en-US" sz="1800" dirty="0">
                <a:solidFill>
                  <a:srgbClr val="6F664C"/>
                </a:solidFill>
              </a:rPr>
              <a:t> 1997: 66,67): </a:t>
            </a:r>
            <a:endParaRPr lang="el-GR" sz="1800" dirty="0">
              <a:solidFill>
                <a:srgbClr val="6F664C"/>
              </a:solidFill>
            </a:endParaRPr>
          </a:p>
          <a:p>
            <a:pPr lvl="1"/>
            <a:r>
              <a:rPr lang="el-GR" sz="1800" dirty="0">
                <a:solidFill>
                  <a:srgbClr val="6F664C"/>
                </a:solidFill>
              </a:rPr>
              <a:t>Αξιοπιστία και εγκυρότητα</a:t>
            </a:r>
          </a:p>
          <a:p>
            <a:pPr lvl="1"/>
            <a:r>
              <a:rPr lang="el-GR" sz="1800" dirty="0">
                <a:solidFill>
                  <a:srgbClr val="6F664C"/>
                </a:solidFill>
              </a:rPr>
              <a:t>Μεταφορά γνώσεων</a:t>
            </a:r>
          </a:p>
          <a:p>
            <a:pPr lvl="1"/>
            <a:r>
              <a:rPr lang="el-GR" sz="1800" dirty="0">
                <a:solidFill>
                  <a:srgbClr val="6F664C"/>
                </a:solidFill>
              </a:rPr>
              <a:t>Σ</a:t>
            </a:r>
            <a:r>
              <a:rPr lang="en-US" sz="1800" dirty="0" err="1">
                <a:solidFill>
                  <a:srgbClr val="6F664C"/>
                </a:solidFill>
              </a:rPr>
              <a:t>υνοχή</a:t>
            </a:r>
            <a:endParaRPr lang="el-GR" sz="1800" dirty="0">
              <a:solidFill>
                <a:srgbClr val="6F664C"/>
              </a:solidFill>
            </a:endParaRPr>
          </a:p>
          <a:p>
            <a:pPr lvl="1"/>
            <a:r>
              <a:rPr lang="el-GR" sz="1800" dirty="0">
                <a:solidFill>
                  <a:srgbClr val="6F664C"/>
                </a:solidFill>
              </a:rPr>
              <a:t>Ο</a:t>
            </a:r>
            <a:r>
              <a:rPr lang="en-US" sz="1800" dirty="0" err="1">
                <a:solidFill>
                  <a:srgbClr val="6F664C"/>
                </a:solidFill>
              </a:rPr>
              <a:t>υδετερότητ</a:t>
            </a:r>
            <a:r>
              <a:rPr lang="en-US" sz="1800" dirty="0">
                <a:solidFill>
                  <a:srgbClr val="6F664C"/>
                </a:solidFill>
              </a:rPr>
              <a:t>α</a:t>
            </a:r>
            <a:endParaRPr lang="el-GR" sz="1800" dirty="0">
              <a:solidFill>
                <a:srgbClr val="6F664C"/>
              </a:solidFill>
            </a:endParaRPr>
          </a:p>
          <a:p>
            <a:endParaRPr lang="el-GR" dirty="0">
              <a:solidFill>
                <a:srgbClr val="6F664C"/>
              </a:solidFill>
            </a:endParaRPr>
          </a:p>
          <a:p>
            <a:pPr marL="114300" indent="0">
              <a:buNone/>
            </a:pPr>
            <a:endParaRPr lang="en-US" sz="1800" dirty="0">
              <a:solidFill>
                <a:srgbClr val="6F664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7938587"/>
      </p:ext>
    </p:extLst>
  </p:cSld>
  <p:clrMapOvr>
    <a:masterClrMapping/>
  </p:clrMapOvr>
  <p:transition spd="slow">
    <p:circl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14300" indent="0"/>
            <a:r>
              <a:rPr lang="el-GR" sz="4800" dirty="0" err="1">
                <a:solidFill>
                  <a:srgbClr val="6F664C"/>
                </a:solidFill>
              </a:rPr>
              <a:t>Εμπιστευσιμότητα</a:t>
            </a:r>
            <a:endParaRPr lang="el-GR" sz="4800" dirty="0">
              <a:solidFill>
                <a:srgbClr val="6F664C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600199"/>
            <a:ext cx="7620000" cy="3764669"/>
          </a:xfrm>
        </p:spPr>
        <p:txBody>
          <a:bodyPr>
            <a:normAutofit/>
          </a:bodyPr>
          <a:lstStyle/>
          <a:p>
            <a:r>
              <a:rPr lang="el-GR" sz="1800" dirty="0">
                <a:solidFill>
                  <a:srgbClr val="6F664C"/>
                </a:solidFill>
              </a:rPr>
              <a:t>Πολλαπλή παρατήρηση: Ερευνητής-Παρατηρητής-Γονείς</a:t>
            </a:r>
          </a:p>
          <a:p>
            <a:pPr lvl="1"/>
            <a:r>
              <a:rPr lang="el-GR" sz="1600" dirty="0">
                <a:solidFill>
                  <a:srgbClr val="6F664C"/>
                </a:solidFill>
              </a:rPr>
              <a:t>Το ημερολόγιο της έρευνας </a:t>
            </a:r>
          </a:p>
          <a:p>
            <a:pPr lvl="1"/>
            <a:r>
              <a:rPr lang="el-GR" sz="1600" dirty="0">
                <a:solidFill>
                  <a:srgbClr val="6F664C"/>
                </a:solidFill>
              </a:rPr>
              <a:t>Καταγραφές που βασίζονται στην παρατήρηση</a:t>
            </a:r>
          </a:p>
          <a:p>
            <a:pPr lvl="1"/>
            <a:r>
              <a:rPr lang="el-GR" sz="1600" dirty="0">
                <a:solidFill>
                  <a:srgbClr val="6F664C"/>
                </a:solidFill>
              </a:rPr>
              <a:t>Ερωτηματολόγιο γονιών</a:t>
            </a:r>
          </a:p>
          <a:p>
            <a:r>
              <a:rPr lang="el-GR" sz="1800" dirty="0">
                <a:solidFill>
                  <a:srgbClr val="6F664C"/>
                </a:solidFill>
              </a:rPr>
              <a:t>Το </a:t>
            </a:r>
            <a:r>
              <a:rPr lang="el-GR" sz="1800" dirty="0" err="1">
                <a:solidFill>
                  <a:srgbClr val="6F664C"/>
                </a:solidFill>
              </a:rPr>
              <a:t>πορτφόλιο</a:t>
            </a:r>
            <a:r>
              <a:rPr lang="el-GR" sz="1800" dirty="0">
                <a:solidFill>
                  <a:srgbClr val="6F664C"/>
                </a:solidFill>
              </a:rPr>
              <a:t> των συμμετεχόντων</a:t>
            </a:r>
            <a:r>
              <a:rPr lang="en-US" sz="1800" dirty="0">
                <a:solidFill>
                  <a:srgbClr val="6F664C"/>
                </a:solidFill>
              </a:rPr>
              <a:t> </a:t>
            </a:r>
            <a:endParaRPr lang="el-GR" sz="1800" dirty="0">
              <a:solidFill>
                <a:srgbClr val="6F664C"/>
              </a:solidFill>
            </a:endParaRPr>
          </a:p>
          <a:p>
            <a:pPr lvl="1"/>
            <a:r>
              <a:rPr lang="el-GR" sz="1600" dirty="0">
                <a:solidFill>
                  <a:srgbClr val="6F664C"/>
                </a:solidFill>
              </a:rPr>
              <a:t>Περιγραφή δασκάλου</a:t>
            </a:r>
          </a:p>
          <a:p>
            <a:pPr lvl="1"/>
            <a:r>
              <a:rPr lang="el-GR" sz="1600" dirty="0">
                <a:solidFill>
                  <a:srgbClr val="6F664C"/>
                </a:solidFill>
              </a:rPr>
              <a:t>Φύλλα εργασίας</a:t>
            </a:r>
          </a:p>
          <a:p>
            <a:pPr lvl="1"/>
            <a:r>
              <a:rPr lang="el-GR" sz="1600" dirty="0">
                <a:solidFill>
                  <a:srgbClr val="6F664C"/>
                </a:solidFill>
              </a:rPr>
              <a:t>Παρουσίαση ερωτηματολογίου γονέων</a:t>
            </a:r>
          </a:p>
          <a:p>
            <a:r>
              <a:rPr lang="el-GR" sz="1800" dirty="0">
                <a:solidFill>
                  <a:srgbClr val="6F664C"/>
                </a:solidFill>
              </a:rPr>
              <a:t> Ο δάσκαλος – ερευνητής σε ρόλο</a:t>
            </a:r>
            <a:r>
              <a:rPr lang="en-US" sz="1800" dirty="0">
                <a:solidFill>
                  <a:srgbClr val="6F664C"/>
                </a:solidFill>
              </a:rPr>
              <a:t> </a:t>
            </a:r>
            <a:endParaRPr lang="el-GR" sz="1800" dirty="0">
              <a:solidFill>
                <a:srgbClr val="6F664C"/>
              </a:solidFill>
            </a:endParaRPr>
          </a:p>
          <a:p>
            <a:r>
              <a:rPr lang="el-GR" sz="1800" dirty="0">
                <a:solidFill>
                  <a:srgbClr val="6F664C"/>
                </a:solidFill>
              </a:rPr>
              <a:t>Ο αφηγηματικός τρόπος παρουσίασης των δεδομένων</a:t>
            </a:r>
            <a:r>
              <a:rPr lang="en-US" sz="1800" dirty="0">
                <a:solidFill>
                  <a:srgbClr val="6F664C"/>
                </a:solidFill>
              </a:rPr>
              <a:t> </a:t>
            </a:r>
            <a:endParaRPr lang="el-GR" sz="1800" dirty="0">
              <a:solidFill>
                <a:srgbClr val="6F664C"/>
              </a:solidFill>
            </a:endParaRPr>
          </a:p>
          <a:p>
            <a:pPr marL="114300" indent="0">
              <a:buNone/>
            </a:pPr>
            <a:endParaRPr lang="en-US" sz="1800" dirty="0">
              <a:solidFill>
                <a:srgbClr val="6F664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3359527"/>
      </p:ext>
    </p:extLst>
  </p:cSld>
  <p:clrMapOvr>
    <a:masterClrMapping/>
  </p:clrMapOvr>
  <p:transition spd="slow">
    <p:circl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3046"/>
            <a:ext cx="7620000" cy="1143000"/>
          </a:xfrm>
        </p:spPr>
        <p:txBody>
          <a:bodyPr/>
          <a:lstStyle/>
          <a:p>
            <a:r>
              <a:rPr lang="el-GR" dirty="0"/>
              <a:t>Θεωρητικό Πλαίσιο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89251"/>
            <a:ext cx="7620000" cy="4815746"/>
          </a:xfrm>
        </p:spPr>
        <p:txBody>
          <a:bodyPr>
            <a:noAutofit/>
          </a:bodyPr>
          <a:lstStyle/>
          <a:p>
            <a:pPr marL="114300" indent="0">
              <a:buNone/>
            </a:pPr>
            <a:r>
              <a:rPr lang="el-GR" sz="1800" dirty="0">
                <a:solidFill>
                  <a:srgbClr val="6F664C"/>
                </a:solidFill>
              </a:rPr>
              <a:t>Κριτική στη θεωρία του </a:t>
            </a:r>
            <a:r>
              <a:rPr lang="en-US" sz="1800" dirty="0">
                <a:solidFill>
                  <a:srgbClr val="6F664C"/>
                </a:solidFill>
              </a:rPr>
              <a:t>Piaget</a:t>
            </a:r>
            <a:endParaRPr lang="el-GR" sz="1800" dirty="0">
              <a:solidFill>
                <a:srgbClr val="6F664C"/>
              </a:solidFill>
            </a:endParaRPr>
          </a:p>
          <a:p>
            <a:r>
              <a:rPr lang="en-US" sz="1800" dirty="0">
                <a:solidFill>
                  <a:srgbClr val="6F664C"/>
                </a:solidFill>
              </a:rPr>
              <a:t>Bruner (1966)</a:t>
            </a:r>
            <a:endParaRPr lang="el-GR" sz="1800" dirty="0">
              <a:solidFill>
                <a:srgbClr val="6F664C"/>
              </a:solidFill>
            </a:endParaRPr>
          </a:p>
          <a:p>
            <a:pPr lvl="1"/>
            <a:r>
              <a:rPr lang="el-GR" sz="1800" dirty="0">
                <a:solidFill>
                  <a:srgbClr val="6F664C"/>
                </a:solidFill>
              </a:rPr>
              <a:t>Η γνωστική εξέλιξη αντιμετωπίζεται συνολικά</a:t>
            </a:r>
          </a:p>
          <a:p>
            <a:pPr lvl="1"/>
            <a:r>
              <a:rPr lang="el-GR" sz="1800" dirty="0">
                <a:solidFill>
                  <a:srgbClr val="6F664C"/>
                </a:solidFill>
              </a:rPr>
              <a:t>Η Γλώσσα είναι η αιτία της γνωστικής ανάπτυξης</a:t>
            </a:r>
          </a:p>
          <a:p>
            <a:pPr lvl="1"/>
            <a:r>
              <a:rPr lang="el-GR" sz="1800" dirty="0">
                <a:solidFill>
                  <a:srgbClr val="6F664C"/>
                </a:solidFill>
              </a:rPr>
              <a:t>Το παιδί μπορεί να «επιταχύνει» τη γνωστική του εξέλιξη</a:t>
            </a:r>
          </a:p>
          <a:p>
            <a:r>
              <a:rPr lang="el-GR" sz="1800" dirty="0">
                <a:solidFill>
                  <a:srgbClr val="6F664C"/>
                </a:solidFill>
              </a:rPr>
              <a:t> </a:t>
            </a:r>
            <a:r>
              <a:rPr lang="en-US" sz="1800" dirty="0" err="1">
                <a:solidFill>
                  <a:srgbClr val="6F664C"/>
                </a:solidFill>
              </a:rPr>
              <a:t>Vygotsky</a:t>
            </a:r>
            <a:r>
              <a:rPr lang="en-US" sz="1800" dirty="0">
                <a:solidFill>
                  <a:srgbClr val="6F664C"/>
                </a:solidFill>
              </a:rPr>
              <a:t> (1978)</a:t>
            </a:r>
          </a:p>
          <a:p>
            <a:pPr lvl="1"/>
            <a:r>
              <a:rPr lang="el-GR" sz="1800" dirty="0">
                <a:solidFill>
                  <a:srgbClr val="6F664C"/>
                </a:solidFill>
              </a:rPr>
              <a:t>Το παιδί βαίνει τη «ζώνη της εγγύτερης ανάπτυξης»</a:t>
            </a:r>
            <a:r>
              <a:rPr lang="en-US" sz="1800" dirty="0">
                <a:solidFill>
                  <a:srgbClr val="6F664C"/>
                </a:solidFill>
              </a:rPr>
              <a:t> </a:t>
            </a:r>
            <a:endParaRPr lang="el-GR" sz="1800" dirty="0">
              <a:solidFill>
                <a:srgbClr val="6F664C"/>
              </a:solidFill>
            </a:endParaRPr>
          </a:p>
          <a:p>
            <a:pPr lvl="1"/>
            <a:r>
              <a:rPr lang="el-GR" sz="1800" dirty="0">
                <a:solidFill>
                  <a:srgbClr val="6F664C"/>
                </a:solidFill>
              </a:rPr>
              <a:t>η γνωστική ανάπτυξη του παιδιού επηρεάζεται από κοινωνικά, πολιτιστικά στοιχεία κάθε περιοχής, και δεν εξελίσσεται ενιαία παγκοσμίως σε ένα ατομικό επίπεδο</a:t>
            </a:r>
            <a:r>
              <a:rPr lang="en-US" sz="1800" dirty="0">
                <a:solidFill>
                  <a:srgbClr val="6F664C"/>
                </a:solidFill>
              </a:rPr>
              <a:t> </a:t>
            </a:r>
            <a:endParaRPr lang="el-GR" sz="1800" dirty="0">
              <a:solidFill>
                <a:srgbClr val="6F664C"/>
              </a:solidFill>
            </a:endParaRPr>
          </a:p>
          <a:p>
            <a:r>
              <a:rPr lang="en-US" sz="1800" dirty="0">
                <a:solidFill>
                  <a:srgbClr val="6F664C"/>
                </a:solidFill>
              </a:rPr>
              <a:t>Donaldson (1979:55)</a:t>
            </a:r>
            <a:r>
              <a:rPr lang="el-GR" sz="1800" dirty="0">
                <a:solidFill>
                  <a:srgbClr val="6F664C"/>
                </a:solidFill>
              </a:rPr>
              <a:t>:</a:t>
            </a:r>
          </a:p>
          <a:p>
            <a:pPr lvl="1"/>
            <a:r>
              <a:rPr lang="el-GR" sz="1800" dirty="0">
                <a:solidFill>
                  <a:srgbClr val="6F664C"/>
                </a:solidFill>
              </a:rPr>
              <a:t>Το παιδί δεν διέρχεται από κάποιο «εγωκεντρικό στάδιο»</a:t>
            </a:r>
          </a:p>
          <a:p>
            <a:pPr lvl="1"/>
            <a:r>
              <a:rPr lang="el-GR" sz="1800" dirty="0">
                <a:solidFill>
                  <a:srgbClr val="6F664C"/>
                </a:solidFill>
              </a:rPr>
              <a:t>Δεν υπολείπεται στην αφαιρετική αιτιολόγηση</a:t>
            </a:r>
          </a:p>
          <a:p>
            <a:pPr lvl="1"/>
            <a:r>
              <a:rPr lang="el-GR" sz="1800" dirty="0">
                <a:solidFill>
                  <a:srgbClr val="6F664C"/>
                </a:solidFill>
              </a:rPr>
              <a:t>Οι γλωσσικές δεξιότητες δεν είναι απομονωμένες από τη γενικότερη γνωστική ανάπτυξη</a:t>
            </a:r>
          </a:p>
          <a:p>
            <a:endParaRPr lang="el-GR" sz="1800" dirty="0">
              <a:solidFill>
                <a:srgbClr val="6F664C"/>
              </a:solidFill>
            </a:endParaRPr>
          </a:p>
          <a:p>
            <a:endParaRPr lang="en-US" sz="1800" dirty="0">
              <a:solidFill>
                <a:srgbClr val="6F664C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73513" y="933791"/>
            <a:ext cx="36127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solidFill>
                  <a:srgbClr val="6F664C"/>
                </a:solidFill>
              </a:rPr>
              <a:t>Τα Μαθηματικά στις μικρές ηλικίες</a:t>
            </a:r>
            <a:endParaRPr lang="en-US" dirty="0">
              <a:solidFill>
                <a:srgbClr val="6F664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2927525"/>
      </p:ext>
    </p:extLst>
  </p:cSld>
  <p:clrMapOvr>
    <a:masterClrMapping/>
  </p:clrMapOvr>
  <p:transition spd="slow">
    <p:circl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Κοινωνικό πλαίσιο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620000" cy="287782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l-GR" sz="2000" dirty="0">
                <a:solidFill>
                  <a:srgbClr val="6F664C"/>
                </a:solidFill>
              </a:rPr>
              <a:t>Ιδιωτικό σχολείο. μικρό - οικογενειακό</a:t>
            </a:r>
          </a:p>
          <a:p>
            <a:pPr>
              <a:lnSpc>
                <a:spcPct val="150000"/>
              </a:lnSpc>
            </a:pPr>
            <a:r>
              <a:rPr lang="el-GR" sz="2000" dirty="0">
                <a:solidFill>
                  <a:srgbClr val="6F664C"/>
                </a:solidFill>
              </a:rPr>
              <a:t>Φιλοσοφία του σχολείου</a:t>
            </a:r>
          </a:p>
          <a:p>
            <a:pPr>
              <a:lnSpc>
                <a:spcPct val="150000"/>
              </a:lnSpc>
            </a:pPr>
            <a:r>
              <a:rPr lang="el-GR" sz="2000" dirty="0">
                <a:solidFill>
                  <a:srgbClr val="6F664C"/>
                </a:solidFill>
              </a:rPr>
              <a:t>Οικογένειες των παιδιών</a:t>
            </a:r>
          </a:p>
          <a:p>
            <a:pPr>
              <a:lnSpc>
                <a:spcPct val="150000"/>
              </a:lnSpc>
            </a:pPr>
            <a:r>
              <a:rPr lang="el-GR" sz="2000" dirty="0">
                <a:solidFill>
                  <a:srgbClr val="6F664C"/>
                </a:solidFill>
              </a:rPr>
              <a:t>Οι συμμετέχοντες στην έρευνα (κοινωνικότητα και γνωστική ανάπτυξη)</a:t>
            </a:r>
          </a:p>
          <a:p>
            <a:pPr>
              <a:lnSpc>
                <a:spcPct val="150000"/>
              </a:lnSpc>
            </a:pPr>
            <a:endParaRPr lang="el-GR" sz="1800" dirty="0">
              <a:solidFill>
                <a:srgbClr val="6F664C"/>
              </a:solidFill>
            </a:endParaRPr>
          </a:p>
          <a:p>
            <a:pPr>
              <a:lnSpc>
                <a:spcPct val="150000"/>
              </a:lnSpc>
            </a:pPr>
            <a:endParaRPr lang="en-US" sz="1800" dirty="0">
              <a:solidFill>
                <a:srgbClr val="6F664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44394"/>
      </p:ext>
    </p:extLst>
  </p:cSld>
  <p:clrMapOvr>
    <a:masterClrMapping/>
  </p:clrMapOvr>
  <p:transition spd="slow">
    <p:circl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3046"/>
            <a:ext cx="7620000" cy="1143000"/>
          </a:xfrm>
        </p:spPr>
        <p:txBody>
          <a:bodyPr/>
          <a:lstStyle/>
          <a:p>
            <a:r>
              <a:rPr lang="el-GR" dirty="0"/>
              <a:t>Θεωρητικό Πλαίσιο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62968"/>
            <a:ext cx="7620000" cy="3370516"/>
          </a:xfrm>
        </p:spPr>
        <p:txBody>
          <a:bodyPr>
            <a:normAutofit fontScale="32500" lnSpcReduction="20000"/>
          </a:bodyPr>
          <a:lstStyle/>
          <a:p>
            <a:pPr marL="452438" lvl="0">
              <a:lnSpc>
                <a:spcPct val="120000"/>
              </a:lnSpc>
              <a:buClrTx/>
            </a:pPr>
            <a:r>
              <a:rPr lang="el-GR" sz="5500" dirty="0">
                <a:solidFill>
                  <a:srgbClr val="6F664C"/>
                </a:solidFill>
              </a:rPr>
              <a:t>Κριτική στο πλαίσιο των αναλυτικών προγραμμάτων</a:t>
            </a:r>
          </a:p>
          <a:p>
            <a:pPr lvl="1">
              <a:lnSpc>
                <a:spcPct val="120000"/>
              </a:lnSpc>
              <a:buClrTx/>
            </a:pPr>
            <a:r>
              <a:rPr lang="el-GR" sz="5500" dirty="0">
                <a:solidFill>
                  <a:srgbClr val="6F664C"/>
                </a:solidFill>
              </a:rPr>
              <a:t>Υπερβολή και την ανούσια μηχανιστική εξάσκηση (</a:t>
            </a:r>
            <a:r>
              <a:rPr lang="el-GR" sz="5500" dirty="0" err="1">
                <a:solidFill>
                  <a:srgbClr val="6F664C"/>
                </a:solidFill>
              </a:rPr>
              <a:t>Nunes</a:t>
            </a:r>
            <a:r>
              <a:rPr lang="el-GR" sz="5500" dirty="0">
                <a:solidFill>
                  <a:srgbClr val="6F664C"/>
                </a:solidFill>
              </a:rPr>
              <a:t>, Schliemann, &amp; </a:t>
            </a:r>
            <a:r>
              <a:rPr lang="el-GR" sz="5500" dirty="0" err="1">
                <a:solidFill>
                  <a:srgbClr val="6F664C"/>
                </a:solidFill>
              </a:rPr>
              <a:t>Carraher</a:t>
            </a:r>
            <a:r>
              <a:rPr lang="el-GR" sz="5500" dirty="0">
                <a:solidFill>
                  <a:srgbClr val="6F664C"/>
                </a:solidFill>
              </a:rPr>
              <a:t>, 1993)</a:t>
            </a:r>
          </a:p>
          <a:p>
            <a:pPr lvl="1">
              <a:lnSpc>
                <a:spcPct val="120000"/>
              </a:lnSpc>
              <a:buClrTx/>
            </a:pPr>
            <a:r>
              <a:rPr lang="el-GR" sz="5500" dirty="0">
                <a:solidFill>
                  <a:srgbClr val="6F664C"/>
                </a:solidFill>
              </a:rPr>
              <a:t>Αντίθεση με προσχολική εκπαίδευση. Στο δημοτικό προωθείται περισσότερο ο έλεγχος των τρόπων και ο περιορισμός της εξερεύνησης εισάγοντας αλγόριθμους και αποστηθίσεις μαθηματικές  (</a:t>
            </a:r>
            <a:r>
              <a:rPr lang="el-GR" sz="5500" dirty="0" err="1">
                <a:solidFill>
                  <a:srgbClr val="6F664C"/>
                </a:solidFill>
              </a:rPr>
              <a:t>Lembrér</a:t>
            </a:r>
            <a:r>
              <a:rPr lang="el-GR" sz="5500" dirty="0">
                <a:solidFill>
                  <a:srgbClr val="6F664C"/>
                </a:solidFill>
              </a:rPr>
              <a:t> &amp; </a:t>
            </a:r>
            <a:r>
              <a:rPr lang="el-GR" sz="5500" dirty="0" err="1">
                <a:solidFill>
                  <a:srgbClr val="6F664C"/>
                </a:solidFill>
              </a:rPr>
              <a:t>Meaney</a:t>
            </a:r>
            <a:r>
              <a:rPr lang="el-GR" sz="5500" dirty="0">
                <a:solidFill>
                  <a:srgbClr val="6F664C"/>
                </a:solidFill>
              </a:rPr>
              <a:t>, 2014:237) </a:t>
            </a:r>
            <a:r>
              <a:rPr lang="en-US" sz="5500" dirty="0">
                <a:solidFill>
                  <a:srgbClr val="6F664C"/>
                </a:solidFill>
              </a:rPr>
              <a:t>πα</a:t>
            </a:r>
            <a:r>
              <a:rPr lang="en-US" sz="5500" dirty="0" err="1">
                <a:solidFill>
                  <a:srgbClr val="6F664C"/>
                </a:solidFill>
              </a:rPr>
              <a:t>ρά</a:t>
            </a:r>
            <a:r>
              <a:rPr lang="en-US" sz="5500" dirty="0">
                <a:solidFill>
                  <a:srgbClr val="6F664C"/>
                </a:solidFill>
              </a:rPr>
              <a:t> σύνολο </a:t>
            </a:r>
            <a:r>
              <a:rPr lang="en-US" sz="5500" dirty="0" err="1">
                <a:solidFill>
                  <a:srgbClr val="6F664C"/>
                </a:solidFill>
              </a:rPr>
              <a:t>δι</a:t>
            </a:r>
            <a:r>
              <a:rPr lang="en-US" sz="5500" dirty="0">
                <a:solidFill>
                  <a:srgbClr val="6F664C"/>
                </a:solidFill>
              </a:rPr>
              <a:t>α</a:t>
            </a:r>
            <a:r>
              <a:rPr lang="en-US" sz="5500" dirty="0" err="1">
                <a:solidFill>
                  <a:srgbClr val="6F664C"/>
                </a:solidFill>
              </a:rPr>
              <a:t>δικ</a:t>
            </a:r>
            <a:r>
              <a:rPr lang="en-US" sz="5500" dirty="0">
                <a:solidFill>
                  <a:srgbClr val="6F664C"/>
                </a:solidFill>
              </a:rPr>
              <a:t>α</a:t>
            </a:r>
            <a:r>
              <a:rPr lang="en-US" sz="5500" dirty="0" err="1">
                <a:solidFill>
                  <a:srgbClr val="6F664C"/>
                </a:solidFill>
              </a:rPr>
              <a:t>σιών</a:t>
            </a:r>
            <a:r>
              <a:rPr lang="en-US" sz="5500" dirty="0">
                <a:solidFill>
                  <a:srgbClr val="6F664C"/>
                </a:solidFill>
              </a:rPr>
              <a:t> </a:t>
            </a:r>
            <a:r>
              <a:rPr lang="en-US" sz="5500" dirty="0" err="1">
                <a:solidFill>
                  <a:srgbClr val="6F664C"/>
                </a:solidFill>
              </a:rPr>
              <a:t>ό</a:t>
            </a:r>
            <a:r>
              <a:rPr lang="en-US" sz="5500" dirty="0">
                <a:solidFill>
                  <a:srgbClr val="6F664C"/>
                </a:solidFill>
              </a:rPr>
              <a:t>πως το πα</a:t>
            </a:r>
            <a:r>
              <a:rPr lang="en-US" sz="5500" dirty="0" err="1">
                <a:solidFill>
                  <a:srgbClr val="6F664C"/>
                </a:solidFill>
              </a:rPr>
              <a:t>ιχνίδι</a:t>
            </a:r>
            <a:r>
              <a:rPr lang="en-US" sz="5500" dirty="0">
                <a:solidFill>
                  <a:srgbClr val="6F664C"/>
                </a:solidFill>
              </a:rPr>
              <a:t>,  ο ανα</a:t>
            </a:r>
            <a:r>
              <a:rPr lang="en-US" sz="5500" dirty="0" err="1">
                <a:solidFill>
                  <a:srgbClr val="6F664C"/>
                </a:solidFill>
              </a:rPr>
              <a:t>στοχ</a:t>
            </a:r>
            <a:r>
              <a:rPr lang="en-US" sz="5500" dirty="0">
                <a:solidFill>
                  <a:srgbClr val="6F664C"/>
                </a:solidFill>
              </a:rPr>
              <a:t>α</a:t>
            </a:r>
            <a:r>
              <a:rPr lang="en-US" sz="5500" dirty="0" err="1">
                <a:solidFill>
                  <a:srgbClr val="6F664C"/>
                </a:solidFill>
              </a:rPr>
              <a:t>σμός</a:t>
            </a:r>
            <a:r>
              <a:rPr lang="en-US" sz="5500" dirty="0">
                <a:solidFill>
                  <a:srgbClr val="6F664C"/>
                </a:solidFill>
              </a:rPr>
              <a:t>, ο </a:t>
            </a:r>
            <a:r>
              <a:rPr lang="en-US" sz="5500" dirty="0" err="1">
                <a:solidFill>
                  <a:srgbClr val="6F664C"/>
                </a:solidFill>
              </a:rPr>
              <a:t>σχεδι</a:t>
            </a:r>
            <a:r>
              <a:rPr lang="en-US" sz="5500" dirty="0">
                <a:solidFill>
                  <a:srgbClr val="6F664C"/>
                </a:solidFill>
              </a:rPr>
              <a:t>α</a:t>
            </a:r>
            <a:r>
              <a:rPr lang="en-US" sz="5500" dirty="0" err="1">
                <a:solidFill>
                  <a:srgbClr val="6F664C"/>
                </a:solidFill>
              </a:rPr>
              <a:t>σμός</a:t>
            </a:r>
            <a:r>
              <a:rPr lang="en-US" sz="5500" dirty="0">
                <a:solidFill>
                  <a:srgbClr val="6F664C"/>
                </a:solidFill>
              </a:rPr>
              <a:t>, η μέτρηση, η εκτίμηση απ</a:t>
            </a:r>
            <a:r>
              <a:rPr lang="en-US" sz="5500" dirty="0" err="1">
                <a:solidFill>
                  <a:srgbClr val="6F664C"/>
                </a:solidFill>
              </a:rPr>
              <a:t>οτελέσμ</a:t>
            </a:r>
            <a:r>
              <a:rPr lang="en-US" sz="5500" dirty="0">
                <a:solidFill>
                  <a:srgbClr val="6F664C"/>
                </a:solidFill>
              </a:rPr>
              <a:t>ατο</a:t>
            </a:r>
            <a:r>
              <a:rPr lang="el-GR" sz="5500" dirty="0">
                <a:solidFill>
                  <a:srgbClr val="6F664C"/>
                </a:solidFill>
              </a:rPr>
              <a:t>ς</a:t>
            </a:r>
          </a:p>
          <a:p>
            <a:pPr>
              <a:lnSpc>
                <a:spcPct val="120000"/>
              </a:lnSpc>
              <a:buClrTx/>
            </a:pPr>
            <a:r>
              <a:rPr lang="el-GR" sz="5700" dirty="0">
                <a:solidFill>
                  <a:srgbClr val="6F664C"/>
                </a:solidFill>
              </a:rPr>
              <a:t>Ελληνικά Αναλυτικά προγράμματα</a:t>
            </a:r>
          </a:p>
          <a:p>
            <a:pPr lvl="1">
              <a:lnSpc>
                <a:spcPct val="120000"/>
              </a:lnSpc>
              <a:buClrTx/>
            </a:pPr>
            <a:endParaRPr lang="el-GR" sz="5500" dirty="0">
              <a:solidFill>
                <a:srgbClr val="6F664C"/>
              </a:solidFill>
            </a:endParaRPr>
          </a:p>
          <a:p>
            <a:pPr lvl="1">
              <a:lnSpc>
                <a:spcPct val="120000"/>
              </a:lnSpc>
              <a:buClrTx/>
            </a:pPr>
            <a:endParaRPr lang="el-GR" sz="5500" dirty="0">
              <a:solidFill>
                <a:srgbClr val="6F664C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73513" y="882992"/>
            <a:ext cx="36127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solidFill>
                  <a:srgbClr val="6F664C"/>
                </a:solidFill>
              </a:rPr>
              <a:t>Τα Μαθηματικά στις μικρές ηλικίες</a:t>
            </a:r>
            <a:endParaRPr lang="en-US" dirty="0">
              <a:solidFill>
                <a:srgbClr val="6F664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0073975"/>
      </p:ext>
    </p:extLst>
  </p:cSld>
  <p:clrMapOvr>
    <a:masterClrMapping/>
  </p:clrMapOvr>
  <p:transition spd="slow">
    <p:circl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3046"/>
            <a:ext cx="7620000" cy="1143000"/>
          </a:xfrm>
        </p:spPr>
        <p:txBody>
          <a:bodyPr/>
          <a:lstStyle/>
          <a:p>
            <a:r>
              <a:rPr lang="el-GR" dirty="0"/>
              <a:t>Θεωρητικό Πλαίσιο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4717"/>
            <a:ext cx="7620000" cy="4937870"/>
          </a:xfrm>
        </p:spPr>
        <p:txBody>
          <a:bodyPr>
            <a:noAutofit/>
          </a:bodyPr>
          <a:lstStyle/>
          <a:p>
            <a:pPr marL="114300" indent="0">
              <a:buNone/>
            </a:pPr>
            <a:r>
              <a:rPr lang="el-GR" sz="1800" dirty="0">
                <a:solidFill>
                  <a:srgbClr val="6F664C"/>
                </a:solidFill>
              </a:rPr>
              <a:t>Διαπιστώσεις:</a:t>
            </a:r>
          </a:p>
          <a:p>
            <a:r>
              <a:rPr lang="el-GR" sz="1800" dirty="0">
                <a:solidFill>
                  <a:srgbClr val="6F664C"/>
                </a:solidFill>
              </a:rPr>
              <a:t>Βιωματική προσέγγιση των μαθηματικών</a:t>
            </a:r>
          </a:p>
          <a:p>
            <a:r>
              <a:rPr lang="el-GR" sz="1800" dirty="0">
                <a:solidFill>
                  <a:srgbClr val="6F664C"/>
                </a:solidFill>
              </a:rPr>
              <a:t>Η γλώσσα παίζει κυρίαρχο ρόλο</a:t>
            </a:r>
          </a:p>
          <a:p>
            <a:pPr marL="114300" indent="0">
              <a:buNone/>
            </a:pPr>
            <a:endParaRPr lang="el-GR" sz="1800" dirty="0">
              <a:solidFill>
                <a:srgbClr val="6F664C"/>
              </a:solidFill>
            </a:endParaRPr>
          </a:p>
          <a:p>
            <a:pPr marL="114300" indent="0">
              <a:buNone/>
            </a:pPr>
            <a:r>
              <a:rPr lang="el-GR" sz="1800" dirty="0">
                <a:solidFill>
                  <a:srgbClr val="6F664C"/>
                </a:solidFill>
              </a:rPr>
              <a:t>Έρευνες εφαρμογής μεθόδων βιωματικής προσέγγισης μαθηματικών στόχων:</a:t>
            </a:r>
          </a:p>
          <a:p>
            <a:r>
              <a:rPr lang="el-GR" sz="1800" dirty="0">
                <a:solidFill>
                  <a:srgbClr val="6F664C"/>
                </a:solidFill>
              </a:rPr>
              <a:t>Η </a:t>
            </a:r>
            <a:r>
              <a:rPr lang="el-GR" sz="1800" dirty="0" err="1">
                <a:solidFill>
                  <a:srgbClr val="6F664C"/>
                </a:solidFill>
              </a:rPr>
              <a:t>μαθηματικοποίηση</a:t>
            </a:r>
            <a:r>
              <a:rPr lang="el-GR" sz="1800" dirty="0">
                <a:solidFill>
                  <a:srgbClr val="6F664C"/>
                </a:solidFill>
              </a:rPr>
              <a:t> της σκέψης των παιδιών μικρών ηλικιών μέσα από τις </a:t>
            </a:r>
            <a:r>
              <a:rPr lang="el-GR" sz="1800" dirty="0" err="1">
                <a:solidFill>
                  <a:srgbClr val="6F664C"/>
                </a:solidFill>
              </a:rPr>
              <a:t>καθημαρινές</a:t>
            </a:r>
            <a:r>
              <a:rPr lang="el-GR" sz="1800" dirty="0">
                <a:solidFill>
                  <a:srgbClr val="6F664C"/>
                </a:solidFill>
              </a:rPr>
              <a:t> τους εμπειρίες </a:t>
            </a:r>
            <a:r>
              <a:rPr lang="en-US" sz="1800" dirty="0">
                <a:solidFill>
                  <a:srgbClr val="6F664C"/>
                </a:solidFill>
              </a:rPr>
              <a:t>(Bryant, 1997</a:t>
            </a:r>
            <a:r>
              <a:rPr lang="el-GR" sz="1800" dirty="0">
                <a:solidFill>
                  <a:srgbClr val="6F664C"/>
                </a:solidFill>
              </a:rPr>
              <a:t>)</a:t>
            </a:r>
          </a:p>
          <a:p>
            <a:r>
              <a:rPr lang="el-GR" sz="1800" dirty="0">
                <a:solidFill>
                  <a:srgbClr val="6F664C"/>
                </a:solidFill>
              </a:rPr>
              <a:t>Δραστηριότητες ανταλλαγής – κατάκτηση μαθηματικών στόχων (Chapin , O' Connor, &amp; Anderson, 2009) </a:t>
            </a:r>
          </a:p>
          <a:p>
            <a:r>
              <a:rPr lang="el-GR" sz="1800" dirty="0">
                <a:solidFill>
                  <a:srgbClr val="6F664C"/>
                </a:solidFill>
              </a:rPr>
              <a:t>Δόμηση μαθηματικών εννοιών κατά τις ελεύθερες δραστηριότητες (</a:t>
            </a:r>
            <a:r>
              <a:rPr lang="el-GR" sz="1800" dirty="0" err="1">
                <a:solidFill>
                  <a:srgbClr val="6F664C"/>
                </a:solidFill>
              </a:rPr>
              <a:t>Bäckman</a:t>
            </a:r>
            <a:r>
              <a:rPr lang="el-GR" sz="1800" dirty="0">
                <a:solidFill>
                  <a:srgbClr val="6F664C"/>
                </a:solidFill>
              </a:rPr>
              <a:t>, 2014)</a:t>
            </a:r>
            <a:r>
              <a:rPr lang="en-US" sz="1800" dirty="0">
                <a:solidFill>
                  <a:srgbClr val="6F664C"/>
                </a:solidFill>
              </a:rPr>
              <a:t> </a:t>
            </a:r>
            <a:endParaRPr lang="el-GR" sz="1800" dirty="0">
              <a:solidFill>
                <a:srgbClr val="6F664C"/>
              </a:solidFill>
            </a:endParaRPr>
          </a:p>
          <a:p>
            <a:r>
              <a:rPr lang="el-GR" sz="1800" dirty="0">
                <a:solidFill>
                  <a:srgbClr val="6F664C"/>
                </a:solidFill>
              </a:rPr>
              <a:t>Επίλυση καταστάσεων προβληματισμού δομούν της μαθηματική σκέψη (</a:t>
            </a:r>
            <a:r>
              <a:rPr lang="el-GR" sz="1800" dirty="0" err="1">
                <a:solidFill>
                  <a:srgbClr val="6F664C"/>
                </a:solidFill>
              </a:rPr>
              <a:t>Palmér</a:t>
            </a:r>
            <a:r>
              <a:rPr lang="el-GR" sz="1800" dirty="0">
                <a:solidFill>
                  <a:srgbClr val="6F664C"/>
                </a:solidFill>
              </a:rPr>
              <a:t>, 2014)</a:t>
            </a:r>
            <a:r>
              <a:rPr lang="en-US" sz="1800" dirty="0">
                <a:solidFill>
                  <a:srgbClr val="6F664C"/>
                </a:solidFill>
              </a:rPr>
              <a:t> </a:t>
            </a:r>
            <a:endParaRPr lang="el-GR" sz="1800" dirty="0">
              <a:solidFill>
                <a:srgbClr val="6F664C"/>
              </a:solidFill>
            </a:endParaRPr>
          </a:p>
          <a:p>
            <a:r>
              <a:rPr lang="el-GR" sz="1800" dirty="0">
                <a:solidFill>
                  <a:srgbClr val="6F664C"/>
                </a:solidFill>
              </a:rPr>
              <a:t>Αυθόρμητοι τρόποι υπολογισμών μέσα από συγκεκριμένες δραστηριότητες της καθημερινότητας </a:t>
            </a:r>
            <a:r>
              <a:rPr lang="en-US" sz="1800" dirty="0">
                <a:solidFill>
                  <a:srgbClr val="6F664C"/>
                </a:solidFill>
              </a:rPr>
              <a:t>(Saxe, 2014</a:t>
            </a:r>
            <a:r>
              <a:rPr lang="el-GR" sz="1800" dirty="0">
                <a:solidFill>
                  <a:srgbClr val="6F664C"/>
                </a:solidFill>
              </a:rPr>
              <a:t>) και (</a:t>
            </a:r>
            <a:r>
              <a:rPr lang="en-US" sz="1800" dirty="0">
                <a:solidFill>
                  <a:srgbClr val="6F664C"/>
                </a:solidFill>
              </a:rPr>
              <a:t>Ginsburg H., Choi E. </a:t>
            </a:r>
            <a:r>
              <a:rPr lang="el-GR" sz="1800" dirty="0">
                <a:solidFill>
                  <a:srgbClr val="6F664C"/>
                </a:solidFill>
              </a:rPr>
              <a:t>κοκ, 1997)</a:t>
            </a:r>
            <a:r>
              <a:rPr lang="en-US" sz="1800" dirty="0">
                <a:solidFill>
                  <a:srgbClr val="6F664C"/>
                </a:solidFill>
              </a:rPr>
              <a:t> </a:t>
            </a:r>
            <a:endParaRPr lang="el-GR" sz="1800" dirty="0">
              <a:solidFill>
                <a:srgbClr val="6F664C"/>
              </a:solidFill>
            </a:endParaRPr>
          </a:p>
          <a:p>
            <a:endParaRPr lang="en-US" sz="1800" dirty="0"/>
          </a:p>
          <a:p>
            <a:pPr lvl="1">
              <a:buClrTx/>
            </a:pPr>
            <a:endParaRPr lang="el-GR" sz="1800" dirty="0">
              <a:solidFill>
                <a:srgbClr val="6F664C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73513" y="882992"/>
            <a:ext cx="36127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solidFill>
                  <a:srgbClr val="6F664C"/>
                </a:solidFill>
              </a:rPr>
              <a:t>Τα Μαθηματικά στις μικρές ηλικίες</a:t>
            </a:r>
            <a:endParaRPr lang="en-US" dirty="0">
              <a:solidFill>
                <a:srgbClr val="6F664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5865946"/>
      </p:ext>
    </p:extLst>
  </p:cSld>
  <p:clrMapOvr>
    <a:masterClrMapping/>
  </p:clrMapOvr>
  <p:transition spd="slow">
    <p:circl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3046"/>
            <a:ext cx="7620000" cy="1143000"/>
          </a:xfrm>
        </p:spPr>
        <p:txBody>
          <a:bodyPr/>
          <a:lstStyle/>
          <a:p>
            <a:r>
              <a:rPr lang="el-GR" dirty="0"/>
              <a:t>Θεωρητικό Πλαίσιο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45454"/>
            <a:ext cx="7620000" cy="4859543"/>
          </a:xfrm>
        </p:spPr>
        <p:txBody>
          <a:bodyPr>
            <a:noAutofit/>
          </a:bodyPr>
          <a:lstStyle/>
          <a:p>
            <a:pPr marL="411480" lvl="1" indent="0">
              <a:lnSpc>
                <a:spcPct val="120000"/>
              </a:lnSpc>
              <a:buClrTx/>
              <a:buNone/>
            </a:pPr>
            <a:r>
              <a:rPr lang="el-GR" sz="1800" dirty="0">
                <a:solidFill>
                  <a:srgbClr val="6F664C"/>
                </a:solidFill>
              </a:rPr>
              <a:t>Η </a:t>
            </a:r>
            <a:r>
              <a:rPr lang="el-GR" sz="1800" u="sng" dirty="0">
                <a:solidFill>
                  <a:srgbClr val="6F664C"/>
                </a:solidFill>
              </a:rPr>
              <a:t>Δραματική Τέχνη στην Εκπαίδευση </a:t>
            </a:r>
            <a:r>
              <a:rPr lang="el-GR" sz="1800" dirty="0">
                <a:solidFill>
                  <a:srgbClr val="6F664C"/>
                </a:solidFill>
              </a:rPr>
              <a:t>(ΔΤΕ) σύμφωνα με τον </a:t>
            </a:r>
            <a:r>
              <a:rPr lang="en-US" sz="1800" dirty="0">
                <a:solidFill>
                  <a:srgbClr val="6F664C"/>
                </a:solidFill>
              </a:rPr>
              <a:t>Gavin Bolton  (</a:t>
            </a:r>
            <a:r>
              <a:rPr lang="en-US" sz="1800" dirty="0" err="1">
                <a:solidFill>
                  <a:srgbClr val="6F664C"/>
                </a:solidFill>
              </a:rPr>
              <a:t>Landy</a:t>
            </a:r>
            <a:r>
              <a:rPr lang="en-US" sz="1800" dirty="0">
                <a:solidFill>
                  <a:srgbClr val="6F664C"/>
                </a:solidFill>
              </a:rPr>
              <a:t>, 1982:16) </a:t>
            </a:r>
            <a:r>
              <a:rPr lang="el-GR" sz="1800" dirty="0">
                <a:solidFill>
                  <a:srgbClr val="6F664C"/>
                </a:solidFill>
              </a:rPr>
              <a:t>είναι:</a:t>
            </a:r>
          </a:p>
          <a:p>
            <a:pPr lvl="1">
              <a:lnSpc>
                <a:spcPct val="120000"/>
              </a:lnSpc>
              <a:buClrTx/>
            </a:pPr>
            <a:r>
              <a:rPr lang="el-GR" sz="1800" dirty="0">
                <a:solidFill>
                  <a:srgbClr val="6F664C"/>
                </a:solidFill>
              </a:rPr>
              <a:t>μία βραχυπρόθεσμη διαδικασία</a:t>
            </a:r>
          </a:p>
          <a:p>
            <a:pPr lvl="1">
              <a:lnSpc>
                <a:spcPct val="120000"/>
              </a:lnSpc>
              <a:buClrTx/>
            </a:pPr>
            <a:r>
              <a:rPr lang="el-GR" sz="1800" dirty="0">
                <a:solidFill>
                  <a:srgbClr val="6F664C"/>
                </a:solidFill>
              </a:rPr>
              <a:t>με εξειδικευμένο εκπαιδευτικό σκοπό και </a:t>
            </a:r>
          </a:p>
          <a:p>
            <a:pPr lvl="1">
              <a:lnSpc>
                <a:spcPct val="120000"/>
              </a:lnSpc>
              <a:buClrTx/>
            </a:pPr>
            <a:r>
              <a:rPr lang="el-GR" sz="1800" dirty="0">
                <a:solidFill>
                  <a:srgbClr val="6F664C"/>
                </a:solidFill>
              </a:rPr>
              <a:t>πεπερασμένο χρόνο</a:t>
            </a:r>
            <a:r>
              <a:rPr lang="en-US" sz="1800" dirty="0">
                <a:solidFill>
                  <a:srgbClr val="6F664C"/>
                </a:solidFill>
              </a:rPr>
              <a:t> </a:t>
            </a:r>
            <a:endParaRPr lang="el-GR" sz="1800" dirty="0">
              <a:solidFill>
                <a:srgbClr val="6F664C"/>
              </a:solidFill>
            </a:endParaRPr>
          </a:p>
          <a:p>
            <a:pPr marL="411480" lvl="1" indent="0">
              <a:lnSpc>
                <a:spcPct val="120000"/>
              </a:lnSpc>
              <a:buClrTx/>
              <a:buNone/>
            </a:pPr>
            <a:endParaRPr lang="el-GR" sz="1800" dirty="0">
              <a:solidFill>
                <a:srgbClr val="6F664C"/>
              </a:solidFill>
            </a:endParaRPr>
          </a:p>
          <a:p>
            <a:pPr marL="411480" lvl="1" indent="0">
              <a:lnSpc>
                <a:spcPct val="120000"/>
              </a:lnSpc>
              <a:buClrTx/>
              <a:buNone/>
            </a:pPr>
            <a:r>
              <a:rPr lang="el-GR" sz="1800" dirty="0">
                <a:solidFill>
                  <a:srgbClr val="6F664C"/>
                </a:solidFill>
              </a:rPr>
              <a:t>Η ΔΤΕ όπως εισήχθηκε από την </a:t>
            </a:r>
            <a:r>
              <a:rPr lang="en-US" sz="1800" dirty="0">
                <a:solidFill>
                  <a:srgbClr val="6F664C"/>
                </a:solidFill>
              </a:rPr>
              <a:t>Dorothy </a:t>
            </a:r>
            <a:r>
              <a:rPr lang="en-US" sz="1800" dirty="0" err="1">
                <a:solidFill>
                  <a:srgbClr val="6F664C"/>
                </a:solidFill>
              </a:rPr>
              <a:t>Heathcote</a:t>
            </a:r>
            <a:r>
              <a:rPr lang="en-US" sz="1800" dirty="0">
                <a:solidFill>
                  <a:srgbClr val="6F664C"/>
                </a:solidFill>
              </a:rPr>
              <a:t> (</a:t>
            </a:r>
            <a:r>
              <a:rPr lang="en-US" sz="1800" dirty="0" err="1">
                <a:solidFill>
                  <a:srgbClr val="6F664C"/>
                </a:solidFill>
              </a:rPr>
              <a:t>Landy</a:t>
            </a:r>
            <a:r>
              <a:rPr lang="en-US" sz="1800" dirty="0">
                <a:solidFill>
                  <a:srgbClr val="6F664C"/>
                </a:solidFill>
              </a:rPr>
              <a:t>, 1982:16) </a:t>
            </a:r>
            <a:r>
              <a:rPr lang="el-GR" sz="1800" dirty="0">
                <a:solidFill>
                  <a:srgbClr val="6F664C"/>
                </a:solidFill>
              </a:rPr>
              <a:t>είναι:</a:t>
            </a:r>
            <a:endParaRPr lang="en-US" sz="1800" dirty="0">
              <a:solidFill>
                <a:srgbClr val="6F664C"/>
              </a:solidFill>
            </a:endParaRPr>
          </a:p>
          <a:p>
            <a:pPr lvl="1">
              <a:lnSpc>
                <a:spcPct val="120000"/>
              </a:lnSpc>
              <a:buClrTx/>
            </a:pPr>
            <a:r>
              <a:rPr lang="el-GR" sz="1800" dirty="0">
                <a:solidFill>
                  <a:srgbClr val="6F664C"/>
                </a:solidFill>
              </a:rPr>
              <a:t>μία εμπειρία των ανθρώπινων σχέσεων</a:t>
            </a:r>
          </a:p>
          <a:p>
            <a:pPr lvl="1">
              <a:lnSpc>
                <a:spcPct val="120000"/>
              </a:lnSpc>
              <a:buClrTx/>
            </a:pPr>
            <a:r>
              <a:rPr lang="el-GR" sz="1800" dirty="0">
                <a:solidFill>
                  <a:srgbClr val="6F664C"/>
                </a:solidFill>
              </a:rPr>
              <a:t>που ενισχύει τη γνωστική ανάπτυξη των παιδιών</a:t>
            </a:r>
          </a:p>
          <a:p>
            <a:pPr lvl="1">
              <a:lnSpc>
                <a:spcPct val="120000"/>
              </a:lnSpc>
              <a:buClrTx/>
            </a:pPr>
            <a:r>
              <a:rPr lang="el-GR" sz="1800" dirty="0">
                <a:solidFill>
                  <a:srgbClr val="6F664C"/>
                </a:solidFill>
              </a:rPr>
              <a:t>την αποσαφήνιση των αξιών και </a:t>
            </a:r>
          </a:p>
          <a:p>
            <a:pPr lvl="1">
              <a:lnSpc>
                <a:spcPct val="120000"/>
              </a:lnSpc>
              <a:buClrTx/>
            </a:pPr>
            <a:r>
              <a:rPr lang="el-GR" sz="1800" dirty="0">
                <a:solidFill>
                  <a:srgbClr val="6F664C"/>
                </a:solidFill>
              </a:rPr>
              <a:t>την ανάπτυξη των αισθήσεων και της αντίληψης </a:t>
            </a:r>
            <a:r>
              <a:rPr lang="en-US" sz="1800" dirty="0">
                <a:solidFill>
                  <a:srgbClr val="6F664C"/>
                </a:solidFill>
              </a:rPr>
              <a:t>(</a:t>
            </a:r>
            <a:r>
              <a:rPr lang="en-US" sz="1800" dirty="0" err="1">
                <a:solidFill>
                  <a:srgbClr val="6F664C"/>
                </a:solidFill>
              </a:rPr>
              <a:t>Landy</a:t>
            </a:r>
            <a:r>
              <a:rPr lang="en-US" sz="1800" dirty="0">
                <a:solidFill>
                  <a:srgbClr val="6F664C"/>
                </a:solidFill>
              </a:rPr>
              <a:t>, 1982:24)</a:t>
            </a:r>
          </a:p>
          <a:p>
            <a:pPr marL="411480" lvl="1" indent="0">
              <a:lnSpc>
                <a:spcPct val="120000"/>
              </a:lnSpc>
              <a:buClrTx/>
              <a:buNone/>
            </a:pPr>
            <a:endParaRPr lang="el-GR" sz="1800" dirty="0">
              <a:solidFill>
                <a:srgbClr val="6F664C"/>
              </a:solidFill>
            </a:endParaRPr>
          </a:p>
          <a:p>
            <a:pPr marL="411480" lvl="1" indent="0">
              <a:lnSpc>
                <a:spcPct val="120000"/>
              </a:lnSpc>
              <a:buClrTx/>
              <a:buNone/>
            </a:pPr>
            <a:endParaRPr lang="el-GR" sz="1800" dirty="0">
              <a:solidFill>
                <a:srgbClr val="6F664C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09299" y="1021380"/>
            <a:ext cx="3864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solidFill>
                  <a:srgbClr val="6F664C"/>
                </a:solidFill>
              </a:rPr>
              <a:t>Η ΔΤΕ στην Εκπαιδευτική διαδικασία </a:t>
            </a:r>
            <a:endParaRPr lang="en-US" dirty="0">
              <a:solidFill>
                <a:srgbClr val="6F664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0422970"/>
      </p:ext>
    </p:extLst>
  </p:cSld>
  <p:clrMapOvr>
    <a:masterClrMapping/>
  </p:clrMapOvr>
  <p:transition spd="slow">
    <p:circl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3046"/>
            <a:ext cx="7620000" cy="1143000"/>
          </a:xfrm>
        </p:spPr>
        <p:txBody>
          <a:bodyPr/>
          <a:lstStyle/>
          <a:p>
            <a:r>
              <a:rPr lang="el-GR" dirty="0"/>
              <a:t>Θεωρητικό Πλαίσιο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45454"/>
            <a:ext cx="7620000" cy="4859543"/>
          </a:xfrm>
        </p:spPr>
        <p:txBody>
          <a:bodyPr>
            <a:noAutofit/>
          </a:bodyPr>
          <a:lstStyle/>
          <a:p>
            <a:pPr marL="411480" lvl="1" indent="0">
              <a:lnSpc>
                <a:spcPct val="120000"/>
              </a:lnSpc>
              <a:buClrTx/>
              <a:buNone/>
            </a:pPr>
            <a:r>
              <a:rPr lang="el-GR" sz="1800" dirty="0">
                <a:solidFill>
                  <a:srgbClr val="6F664C"/>
                </a:solidFill>
              </a:rPr>
              <a:t>Το παιχνίδι ρόλου (</a:t>
            </a:r>
            <a:r>
              <a:rPr lang="en-US" sz="1800" dirty="0" err="1">
                <a:solidFill>
                  <a:srgbClr val="6F664C"/>
                </a:solidFill>
              </a:rPr>
              <a:t>roleplay</a:t>
            </a:r>
            <a:r>
              <a:rPr lang="en-US" sz="1800" dirty="0">
                <a:solidFill>
                  <a:srgbClr val="6F664C"/>
                </a:solidFill>
              </a:rPr>
              <a:t>) </a:t>
            </a:r>
            <a:r>
              <a:rPr lang="en-US" sz="1800" dirty="0" err="1">
                <a:solidFill>
                  <a:srgbClr val="6F664C"/>
                </a:solidFill>
              </a:rPr>
              <a:t>είν</a:t>
            </a:r>
            <a:r>
              <a:rPr lang="en-US" sz="1800" dirty="0">
                <a:solidFill>
                  <a:srgbClr val="6F664C"/>
                </a:solidFill>
              </a:rPr>
              <a:t>αι</a:t>
            </a:r>
            <a:r>
              <a:rPr lang="en-US" sz="1800" dirty="0"/>
              <a:t> </a:t>
            </a:r>
          </a:p>
          <a:p>
            <a:pPr lvl="1">
              <a:lnSpc>
                <a:spcPct val="120000"/>
              </a:lnSpc>
              <a:buClrTx/>
            </a:pPr>
            <a:r>
              <a:rPr lang="en-US" sz="1800" dirty="0" err="1">
                <a:solidFill>
                  <a:srgbClr val="6F664C"/>
                </a:solidFill>
              </a:rPr>
              <a:t>μί</a:t>
            </a:r>
            <a:r>
              <a:rPr lang="en-US" sz="1800" dirty="0">
                <a:solidFill>
                  <a:srgbClr val="6F664C"/>
                </a:solidFill>
              </a:rPr>
              <a:t>α βα</a:t>
            </a:r>
            <a:r>
              <a:rPr lang="en-US" sz="1800" dirty="0" err="1">
                <a:solidFill>
                  <a:srgbClr val="6F664C"/>
                </a:solidFill>
              </a:rPr>
              <a:t>σική</a:t>
            </a:r>
            <a:r>
              <a:rPr lang="en-US" sz="1800" dirty="0">
                <a:solidFill>
                  <a:srgbClr val="6F664C"/>
                </a:solidFill>
              </a:rPr>
              <a:t> </a:t>
            </a:r>
            <a:r>
              <a:rPr lang="en-US" sz="1800" dirty="0" err="1">
                <a:solidFill>
                  <a:srgbClr val="6F664C"/>
                </a:solidFill>
              </a:rPr>
              <a:t>δι</a:t>
            </a:r>
            <a:r>
              <a:rPr lang="en-US" sz="1800" dirty="0">
                <a:solidFill>
                  <a:srgbClr val="6F664C"/>
                </a:solidFill>
              </a:rPr>
              <a:t>α</a:t>
            </a:r>
            <a:r>
              <a:rPr lang="en-US" sz="1800" dirty="0" err="1">
                <a:solidFill>
                  <a:srgbClr val="6F664C"/>
                </a:solidFill>
              </a:rPr>
              <a:t>δικ</a:t>
            </a:r>
            <a:r>
              <a:rPr lang="en-US" sz="1800" dirty="0">
                <a:solidFill>
                  <a:srgbClr val="6F664C"/>
                </a:solidFill>
              </a:rPr>
              <a:t>α</a:t>
            </a:r>
            <a:r>
              <a:rPr lang="en-US" sz="1800" dirty="0" err="1">
                <a:solidFill>
                  <a:srgbClr val="6F664C"/>
                </a:solidFill>
              </a:rPr>
              <a:t>σί</a:t>
            </a:r>
            <a:r>
              <a:rPr lang="en-US" sz="1800" dirty="0">
                <a:solidFill>
                  <a:srgbClr val="6F664C"/>
                </a:solidFill>
              </a:rPr>
              <a:t>α της </a:t>
            </a:r>
            <a:r>
              <a:rPr lang="en-US" sz="1800" dirty="0" err="1">
                <a:solidFill>
                  <a:srgbClr val="6F664C"/>
                </a:solidFill>
              </a:rPr>
              <a:t>δρ</a:t>
            </a:r>
            <a:r>
              <a:rPr lang="en-US" sz="1800" dirty="0">
                <a:solidFill>
                  <a:srgbClr val="6F664C"/>
                </a:solidFill>
              </a:rPr>
              <a:t>αμα</a:t>
            </a:r>
            <a:r>
              <a:rPr lang="en-US" sz="1800" dirty="0" err="1">
                <a:solidFill>
                  <a:srgbClr val="6F664C"/>
                </a:solidFill>
              </a:rPr>
              <a:t>τικής</a:t>
            </a:r>
            <a:r>
              <a:rPr lang="en-US" sz="1800" dirty="0">
                <a:solidFill>
                  <a:srgbClr val="6F664C"/>
                </a:solidFill>
              </a:rPr>
              <a:t> τέχνης </a:t>
            </a:r>
            <a:endParaRPr lang="el-GR" sz="1800" dirty="0">
              <a:solidFill>
                <a:srgbClr val="6F664C"/>
              </a:solidFill>
            </a:endParaRPr>
          </a:p>
          <a:p>
            <a:pPr lvl="1">
              <a:lnSpc>
                <a:spcPct val="120000"/>
              </a:lnSpc>
              <a:buClrTx/>
            </a:pPr>
            <a:r>
              <a:rPr lang="el-GR" sz="1800" dirty="0">
                <a:solidFill>
                  <a:srgbClr val="6F664C"/>
                </a:solidFill>
              </a:rPr>
              <a:t>μ</a:t>
            </a:r>
            <a:r>
              <a:rPr lang="en-US" sz="1800" dirty="0" err="1">
                <a:solidFill>
                  <a:srgbClr val="6F664C"/>
                </a:solidFill>
              </a:rPr>
              <a:t>ί</a:t>
            </a:r>
            <a:r>
              <a:rPr lang="en-US" sz="1800" dirty="0">
                <a:solidFill>
                  <a:srgbClr val="6F664C"/>
                </a:solidFill>
              </a:rPr>
              <a:t>α μέθοδος που </a:t>
            </a:r>
            <a:r>
              <a:rPr lang="en-US" sz="1800" dirty="0" err="1">
                <a:solidFill>
                  <a:srgbClr val="6F664C"/>
                </a:solidFill>
              </a:rPr>
              <a:t>χρησιμο</a:t>
            </a:r>
            <a:r>
              <a:rPr lang="en-US" sz="1800" dirty="0">
                <a:solidFill>
                  <a:srgbClr val="6F664C"/>
                </a:solidFill>
              </a:rPr>
              <a:t>π</a:t>
            </a:r>
            <a:r>
              <a:rPr lang="el-GR" sz="1800" dirty="0">
                <a:solidFill>
                  <a:srgbClr val="6F664C"/>
                </a:solidFill>
              </a:rPr>
              <a:t>ο</a:t>
            </a:r>
            <a:r>
              <a:rPr lang="en-US" sz="1800" dirty="0" err="1">
                <a:solidFill>
                  <a:srgbClr val="6F664C"/>
                </a:solidFill>
              </a:rPr>
              <a:t>ιείτ</a:t>
            </a:r>
            <a:r>
              <a:rPr lang="en-US" sz="1800" dirty="0">
                <a:solidFill>
                  <a:srgbClr val="6F664C"/>
                </a:solidFill>
              </a:rPr>
              <a:t>αι ευρέως ως </a:t>
            </a:r>
            <a:r>
              <a:rPr lang="en-US" sz="1800" dirty="0" err="1">
                <a:solidFill>
                  <a:srgbClr val="6F664C"/>
                </a:solidFill>
              </a:rPr>
              <a:t>εργ</a:t>
            </a:r>
            <a:r>
              <a:rPr lang="en-US" sz="1800" dirty="0">
                <a:solidFill>
                  <a:srgbClr val="6F664C"/>
                </a:solidFill>
              </a:rPr>
              <a:t>αλείο </a:t>
            </a:r>
            <a:r>
              <a:rPr lang="el-GR" sz="1800" dirty="0">
                <a:solidFill>
                  <a:srgbClr val="6F664C"/>
                </a:solidFill>
              </a:rPr>
              <a:t>μ</a:t>
            </a:r>
            <a:r>
              <a:rPr lang="en-US" sz="1800" dirty="0" err="1">
                <a:solidFill>
                  <a:srgbClr val="6F664C"/>
                </a:solidFill>
              </a:rPr>
              <a:t>άθησης</a:t>
            </a:r>
            <a:endParaRPr lang="el-GR" sz="1800" dirty="0">
              <a:solidFill>
                <a:srgbClr val="6F664C"/>
              </a:solidFill>
            </a:endParaRPr>
          </a:p>
          <a:p>
            <a:pPr lvl="1">
              <a:lnSpc>
                <a:spcPct val="120000"/>
              </a:lnSpc>
              <a:buClrTx/>
            </a:pPr>
            <a:r>
              <a:rPr lang="en-US" sz="1800" dirty="0">
                <a:solidFill>
                  <a:srgbClr val="6F664C"/>
                </a:solidFill>
              </a:rPr>
              <a:t>Βοηθάει </a:t>
            </a:r>
            <a:r>
              <a:rPr lang="en-US" sz="1800" dirty="0" err="1">
                <a:solidFill>
                  <a:srgbClr val="6F664C"/>
                </a:solidFill>
              </a:rPr>
              <a:t>ιδι</a:t>
            </a:r>
            <a:r>
              <a:rPr lang="en-US" sz="1800" dirty="0">
                <a:solidFill>
                  <a:srgbClr val="6F664C"/>
                </a:solidFill>
              </a:rPr>
              <a:t>α</a:t>
            </a:r>
            <a:r>
              <a:rPr lang="en-US" sz="1800" dirty="0" err="1">
                <a:solidFill>
                  <a:srgbClr val="6F664C"/>
                </a:solidFill>
              </a:rPr>
              <a:t>ίτερ</a:t>
            </a:r>
            <a:r>
              <a:rPr lang="en-US" sz="1800" dirty="0">
                <a:solidFill>
                  <a:srgbClr val="6F664C"/>
                </a:solidFill>
              </a:rPr>
              <a:t>α μα</a:t>
            </a:r>
            <a:r>
              <a:rPr lang="en-US" sz="1800" dirty="0" err="1">
                <a:solidFill>
                  <a:srgbClr val="6F664C"/>
                </a:solidFill>
              </a:rPr>
              <a:t>θητές</a:t>
            </a:r>
            <a:r>
              <a:rPr lang="en-US" sz="1800" dirty="0">
                <a:solidFill>
                  <a:srgbClr val="6F664C"/>
                </a:solidFill>
              </a:rPr>
              <a:t> που </a:t>
            </a:r>
            <a:r>
              <a:rPr lang="en-US" sz="1800" dirty="0" err="1">
                <a:solidFill>
                  <a:srgbClr val="6F664C"/>
                </a:solidFill>
              </a:rPr>
              <a:t>δυσκολεύοντ</a:t>
            </a:r>
            <a:r>
              <a:rPr lang="en-US" sz="1800" dirty="0">
                <a:solidFill>
                  <a:srgbClr val="6F664C"/>
                </a:solidFill>
              </a:rPr>
              <a:t>αι σε συγκεκριμένους τομείς γνώσης ή </a:t>
            </a:r>
            <a:r>
              <a:rPr lang="en-US" sz="1800" dirty="0" err="1">
                <a:solidFill>
                  <a:srgbClr val="6F664C"/>
                </a:solidFill>
              </a:rPr>
              <a:t>συμ</a:t>
            </a:r>
            <a:r>
              <a:rPr lang="en-US" sz="1800" dirty="0">
                <a:solidFill>
                  <a:srgbClr val="6F664C"/>
                </a:solidFill>
              </a:rPr>
              <a:t>π</a:t>
            </a:r>
            <a:r>
              <a:rPr lang="en-US" sz="1800" dirty="0" err="1">
                <a:solidFill>
                  <a:srgbClr val="6F664C"/>
                </a:solidFill>
              </a:rPr>
              <a:t>εριφοράς</a:t>
            </a:r>
            <a:r>
              <a:rPr lang="el-GR" sz="1800" dirty="0">
                <a:solidFill>
                  <a:srgbClr val="6F664C"/>
                </a:solidFill>
              </a:rPr>
              <a:t> </a:t>
            </a:r>
            <a:r>
              <a:rPr lang="en-US" sz="1800" dirty="0">
                <a:solidFill>
                  <a:srgbClr val="6F664C"/>
                </a:solidFill>
              </a:rPr>
              <a:t>(</a:t>
            </a:r>
            <a:r>
              <a:rPr lang="el-GR" sz="1800" dirty="0" err="1">
                <a:solidFill>
                  <a:srgbClr val="6F664C"/>
                </a:solidFill>
              </a:rPr>
              <a:t>Κοντογιάννη</a:t>
            </a:r>
            <a:r>
              <a:rPr lang="el-GR" sz="1800" dirty="0">
                <a:solidFill>
                  <a:srgbClr val="6F664C"/>
                </a:solidFill>
              </a:rPr>
              <a:t>, 2000:70)</a:t>
            </a:r>
            <a:endParaRPr lang="en-US" sz="1800" dirty="0">
              <a:solidFill>
                <a:srgbClr val="6F664C"/>
              </a:solidFill>
            </a:endParaRPr>
          </a:p>
          <a:p>
            <a:pPr lvl="1">
              <a:lnSpc>
                <a:spcPct val="120000"/>
              </a:lnSpc>
              <a:buClrTx/>
            </a:pPr>
            <a:r>
              <a:rPr lang="en-US" sz="1800" dirty="0">
                <a:solidFill>
                  <a:srgbClr val="6F664C"/>
                </a:solidFill>
              </a:rPr>
              <a:t>Η </a:t>
            </a:r>
            <a:r>
              <a:rPr lang="en-US" sz="1800" dirty="0" err="1">
                <a:solidFill>
                  <a:srgbClr val="6F664C"/>
                </a:solidFill>
              </a:rPr>
              <a:t>εφ</a:t>
            </a:r>
            <a:r>
              <a:rPr lang="en-US" sz="1800" dirty="0">
                <a:solidFill>
                  <a:srgbClr val="6F664C"/>
                </a:solidFill>
              </a:rPr>
              <a:t>α</a:t>
            </a:r>
            <a:r>
              <a:rPr lang="en-US" sz="1800" dirty="0" err="1">
                <a:solidFill>
                  <a:srgbClr val="6F664C"/>
                </a:solidFill>
              </a:rPr>
              <a:t>ρμογή</a:t>
            </a:r>
            <a:r>
              <a:rPr lang="en-US" sz="1800" dirty="0">
                <a:solidFill>
                  <a:srgbClr val="6F664C"/>
                </a:solidFill>
              </a:rPr>
              <a:t> του </a:t>
            </a:r>
            <a:r>
              <a:rPr lang="en-US" sz="1800" dirty="0" err="1">
                <a:solidFill>
                  <a:srgbClr val="6F664C"/>
                </a:solidFill>
              </a:rPr>
              <a:t>ενδείκνυτ</a:t>
            </a:r>
            <a:r>
              <a:rPr lang="en-US" sz="1800" dirty="0">
                <a:solidFill>
                  <a:srgbClr val="6F664C"/>
                </a:solidFill>
              </a:rPr>
              <a:t>αι </a:t>
            </a:r>
            <a:r>
              <a:rPr lang="en-US" sz="1800" dirty="0" err="1">
                <a:solidFill>
                  <a:srgbClr val="6F664C"/>
                </a:solidFill>
              </a:rPr>
              <a:t>ιδι</a:t>
            </a:r>
            <a:r>
              <a:rPr lang="en-US" sz="1800" dirty="0">
                <a:solidFill>
                  <a:srgbClr val="6F664C"/>
                </a:solidFill>
              </a:rPr>
              <a:t>α</a:t>
            </a:r>
            <a:r>
              <a:rPr lang="en-US" sz="1800" dirty="0" err="1">
                <a:solidFill>
                  <a:srgbClr val="6F664C"/>
                </a:solidFill>
              </a:rPr>
              <a:t>ίτερ</a:t>
            </a:r>
            <a:r>
              <a:rPr lang="en-US" sz="1800" dirty="0">
                <a:solidFill>
                  <a:srgbClr val="6F664C"/>
                </a:solidFill>
              </a:rPr>
              <a:t>α στην π</a:t>
            </a:r>
            <a:r>
              <a:rPr lang="en-US" sz="1800" dirty="0" err="1">
                <a:solidFill>
                  <a:srgbClr val="6F664C"/>
                </a:solidFill>
              </a:rPr>
              <a:t>ροσ</a:t>
            </a:r>
            <a:r>
              <a:rPr lang="el-GR" sz="1800" dirty="0" err="1">
                <a:solidFill>
                  <a:srgbClr val="6F664C"/>
                </a:solidFill>
              </a:rPr>
              <a:t>έ</a:t>
            </a:r>
            <a:r>
              <a:rPr lang="en-US" sz="1800" dirty="0" err="1">
                <a:solidFill>
                  <a:srgbClr val="6F664C"/>
                </a:solidFill>
              </a:rPr>
              <a:t>γγιση</a:t>
            </a:r>
            <a:r>
              <a:rPr lang="en-US" sz="1800" dirty="0">
                <a:solidFill>
                  <a:srgbClr val="6F664C"/>
                </a:solidFill>
              </a:rPr>
              <a:t> π</a:t>
            </a:r>
            <a:r>
              <a:rPr lang="en-US" sz="1800" dirty="0" err="1">
                <a:solidFill>
                  <a:srgbClr val="6F664C"/>
                </a:solidFill>
              </a:rPr>
              <a:t>ιο</a:t>
            </a:r>
            <a:r>
              <a:rPr lang="en-US" sz="1800" dirty="0">
                <a:solidFill>
                  <a:srgbClr val="6F664C"/>
                </a:solidFill>
              </a:rPr>
              <a:t> π</a:t>
            </a:r>
            <a:r>
              <a:rPr lang="en-US" sz="1800" dirty="0" err="1">
                <a:solidFill>
                  <a:srgbClr val="6F664C"/>
                </a:solidFill>
              </a:rPr>
              <a:t>ολύ</a:t>
            </a:r>
            <a:r>
              <a:rPr lang="en-US" sz="1800" dirty="0">
                <a:solidFill>
                  <a:srgbClr val="6F664C"/>
                </a:solidFill>
              </a:rPr>
              <a:t>π</a:t>
            </a:r>
            <a:r>
              <a:rPr lang="en-US" sz="1800" dirty="0" err="1">
                <a:solidFill>
                  <a:srgbClr val="6F664C"/>
                </a:solidFill>
              </a:rPr>
              <a:t>λοκων</a:t>
            </a:r>
            <a:r>
              <a:rPr lang="en-US" sz="1800" dirty="0">
                <a:solidFill>
                  <a:srgbClr val="6F664C"/>
                </a:solidFill>
              </a:rPr>
              <a:t> συστημάτων ή ιδεών (</a:t>
            </a:r>
            <a:r>
              <a:rPr lang="en-US" sz="1800" dirty="0" err="1">
                <a:solidFill>
                  <a:srgbClr val="6F664C"/>
                </a:solidFill>
              </a:rPr>
              <a:t>Ching</a:t>
            </a:r>
            <a:r>
              <a:rPr lang="en-US" sz="1800" dirty="0">
                <a:solidFill>
                  <a:srgbClr val="6F664C"/>
                </a:solidFill>
              </a:rPr>
              <a:t>, 2014</a:t>
            </a:r>
            <a:r>
              <a:rPr lang="el-GR" sz="1800" dirty="0">
                <a:solidFill>
                  <a:srgbClr val="6F664C"/>
                </a:solidFill>
              </a:rPr>
              <a:t>: 295</a:t>
            </a:r>
            <a:r>
              <a:rPr lang="en-US" sz="1800" dirty="0">
                <a:solidFill>
                  <a:srgbClr val="6F664C"/>
                </a:solidFill>
              </a:rPr>
              <a:t>).</a:t>
            </a:r>
          </a:p>
          <a:p>
            <a:pPr marL="411480" lvl="1" indent="0">
              <a:lnSpc>
                <a:spcPct val="120000"/>
              </a:lnSpc>
              <a:buClrTx/>
              <a:buNone/>
            </a:pPr>
            <a:endParaRPr lang="el-GR" sz="1800" dirty="0">
              <a:solidFill>
                <a:srgbClr val="6F664C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09299" y="1021380"/>
            <a:ext cx="3864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solidFill>
                  <a:srgbClr val="6F664C"/>
                </a:solidFill>
              </a:rPr>
              <a:t>Η ΔΤΕ στην Εκπαιδευτική διαδικασία </a:t>
            </a:r>
            <a:endParaRPr lang="en-US" dirty="0">
              <a:solidFill>
                <a:srgbClr val="6F664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9593754"/>
      </p:ext>
    </p:extLst>
  </p:cSld>
  <p:clrMapOvr>
    <a:masterClrMapping/>
  </p:clrMapOvr>
  <p:transition spd="slow">
    <p:circl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3046"/>
            <a:ext cx="7620000" cy="1143000"/>
          </a:xfrm>
        </p:spPr>
        <p:txBody>
          <a:bodyPr/>
          <a:lstStyle/>
          <a:p>
            <a:r>
              <a:rPr lang="el-GR" dirty="0"/>
              <a:t>Θεωρητικό Πλαίσιο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45454"/>
            <a:ext cx="7620000" cy="4859543"/>
          </a:xfrm>
        </p:spPr>
        <p:txBody>
          <a:bodyPr>
            <a:noAutofit/>
          </a:bodyPr>
          <a:lstStyle/>
          <a:p>
            <a:pPr marL="114300" indent="0">
              <a:buNone/>
            </a:pPr>
            <a:r>
              <a:rPr lang="el-GR" sz="1800" u="sng" dirty="0">
                <a:solidFill>
                  <a:srgbClr val="6F664C"/>
                </a:solidFill>
              </a:rPr>
              <a:t>Διαμόρφωση</a:t>
            </a:r>
            <a:r>
              <a:rPr lang="el-GR" sz="1800" b="1" u="sng" dirty="0">
                <a:solidFill>
                  <a:srgbClr val="6F664C"/>
                </a:solidFill>
              </a:rPr>
              <a:t> </a:t>
            </a:r>
            <a:r>
              <a:rPr lang="el-GR" sz="1800" u="sng" dirty="0">
                <a:solidFill>
                  <a:srgbClr val="6F664C"/>
                </a:solidFill>
              </a:rPr>
              <a:t>του περιεχομένου μαθηματικής εκπαίδευσης – Συμμετοχή των παιδιών</a:t>
            </a:r>
          </a:p>
          <a:p>
            <a:r>
              <a:rPr lang="el-GR" sz="1800" dirty="0">
                <a:solidFill>
                  <a:srgbClr val="6F664C"/>
                </a:solidFill>
              </a:rPr>
              <a:t>Ρόλος του ενήλικου είναι η διαμόρφωση κατάλληλου κλίματος ώστε τα παιδιά να μπορέσουν να παρέμβουν όχι μόνο στο χώρο και στα υλικά, αλλά και σε αυτό καθεαυτό το εκπαιδευτικό πρόγραμμα ως συνεργάτες (</a:t>
            </a:r>
            <a:r>
              <a:rPr lang="el-GR" sz="1800" dirty="0" err="1">
                <a:solidFill>
                  <a:srgbClr val="6F664C"/>
                </a:solidFill>
              </a:rPr>
              <a:t>Duah</a:t>
            </a:r>
            <a:r>
              <a:rPr lang="el-GR" sz="1800" dirty="0">
                <a:solidFill>
                  <a:srgbClr val="6F664C"/>
                </a:solidFill>
              </a:rPr>
              <a:t> &amp; Croft, 2011:11)</a:t>
            </a:r>
            <a:r>
              <a:rPr lang="en-US" sz="1800" dirty="0">
                <a:solidFill>
                  <a:srgbClr val="6F664C"/>
                </a:solidFill>
              </a:rPr>
              <a:t> </a:t>
            </a:r>
            <a:endParaRPr lang="el-GR" sz="1800" dirty="0">
              <a:solidFill>
                <a:srgbClr val="6F664C"/>
              </a:solidFill>
            </a:endParaRPr>
          </a:p>
          <a:p>
            <a:r>
              <a:rPr lang="el-GR" sz="1800" dirty="0">
                <a:solidFill>
                  <a:srgbClr val="6F664C"/>
                </a:solidFill>
              </a:rPr>
              <a:t>Με αυτόν τον τρόπο τα παιδιά μπορούν να εμβαθύνουν στην κατανόηση των μαθηματικών εννοιών</a:t>
            </a:r>
            <a:r>
              <a:rPr lang="en-US" sz="1800" dirty="0">
                <a:solidFill>
                  <a:srgbClr val="6F664C"/>
                </a:solidFill>
              </a:rPr>
              <a:t> (</a:t>
            </a:r>
            <a:r>
              <a:rPr lang="en-US" sz="1800" dirty="0" err="1">
                <a:solidFill>
                  <a:srgbClr val="6F664C"/>
                </a:solidFill>
              </a:rPr>
              <a:t>Nunes</a:t>
            </a:r>
            <a:r>
              <a:rPr lang="en-US" sz="1800" dirty="0">
                <a:solidFill>
                  <a:srgbClr val="6F664C"/>
                </a:solidFill>
              </a:rPr>
              <a:t> &amp; Bryant, 1996:22) </a:t>
            </a:r>
            <a:endParaRPr lang="el-GR" sz="1800" dirty="0">
              <a:solidFill>
                <a:srgbClr val="6F664C"/>
              </a:solidFill>
            </a:endParaRPr>
          </a:p>
          <a:p>
            <a:r>
              <a:rPr lang="el-GR" sz="1800" dirty="0">
                <a:solidFill>
                  <a:srgbClr val="6F664C"/>
                </a:solidFill>
              </a:rPr>
              <a:t>Ο ενήλικος οφείλει να παρέχει χώρο και χρόνο ώστε τα παιδιά να αναπτύσσουν τα δικά τους σχέδια σχετικά με τη γνώση που έχουν ανάγκη να προσεγγίσουν</a:t>
            </a:r>
            <a:r>
              <a:rPr lang="en-US" sz="1800" dirty="0">
                <a:solidFill>
                  <a:srgbClr val="6F664C"/>
                </a:solidFill>
              </a:rPr>
              <a:t> </a:t>
            </a:r>
            <a:r>
              <a:rPr lang="el-GR" sz="1800" dirty="0">
                <a:solidFill>
                  <a:srgbClr val="6F664C"/>
                </a:solidFill>
              </a:rPr>
              <a:t>(</a:t>
            </a:r>
            <a:r>
              <a:rPr lang="el-GR" sz="1800" dirty="0" err="1">
                <a:solidFill>
                  <a:srgbClr val="6F664C"/>
                </a:solidFill>
              </a:rPr>
              <a:t>Chronaki</a:t>
            </a:r>
            <a:r>
              <a:rPr lang="el-GR" sz="1800" dirty="0">
                <a:solidFill>
                  <a:srgbClr val="6F664C"/>
                </a:solidFill>
              </a:rPr>
              <a:t>, 2008:119)</a:t>
            </a:r>
            <a:r>
              <a:rPr lang="en-US" sz="1800" dirty="0">
                <a:solidFill>
                  <a:srgbClr val="6F664C"/>
                </a:solidFill>
              </a:rPr>
              <a:t> </a:t>
            </a:r>
          </a:p>
          <a:p>
            <a:r>
              <a:rPr lang="el-GR" sz="1800" dirty="0">
                <a:solidFill>
                  <a:srgbClr val="6F664C"/>
                </a:solidFill>
              </a:rPr>
              <a:t>Όταν οι δραστηριότητες έχουν νόημα για τα παιδιά, τότε χρησιμοποιούν αποτελεσματικά τη σκέψη τους </a:t>
            </a:r>
            <a:r>
              <a:rPr lang="en-US" sz="1800" dirty="0">
                <a:solidFill>
                  <a:srgbClr val="6F664C"/>
                </a:solidFill>
              </a:rPr>
              <a:t>(</a:t>
            </a:r>
            <a:r>
              <a:rPr lang="en-US" sz="1800" dirty="0" err="1">
                <a:solidFill>
                  <a:srgbClr val="6F664C"/>
                </a:solidFill>
              </a:rPr>
              <a:t>Nunes</a:t>
            </a:r>
            <a:r>
              <a:rPr lang="en-US" sz="1800" dirty="0">
                <a:solidFill>
                  <a:srgbClr val="6F664C"/>
                </a:solidFill>
              </a:rPr>
              <a:t> &amp; Bryant, 1996:30) </a:t>
            </a:r>
          </a:p>
          <a:p>
            <a:endParaRPr lang="el-GR" sz="1800" dirty="0">
              <a:solidFill>
                <a:srgbClr val="6F664C"/>
              </a:solidFill>
            </a:endParaRPr>
          </a:p>
          <a:p>
            <a:endParaRPr lang="el-GR" sz="1800" dirty="0">
              <a:solidFill>
                <a:srgbClr val="6F664C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09299" y="1021380"/>
            <a:ext cx="3864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solidFill>
                  <a:srgbClr val="6F664C"/>
                </a:solidFill>
              </a:rPr>
              <a:t>Η ΔΤΕ στη Μαθηματική εκπαίδευση</a:t>
            </a:r>
            <a:endParaRPr lang="en-US" dirty="0">
              <a:solidFill>
                <a:srgbClr val="6F664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8163633"/>
      </p:ext>
    </p:extLst>
  </p:cSld>
  <p:clrMapOvr>
    <a:masterClrMapping/>
  </p:clrMapOvr>
  <p:transition spd="slow">
    <p:circl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3046"/>
            <a:ext cx="7620000" cy="1143000"/>
          </a:xfrm>
        </p:spPr>
        <p:txBody>
          <a:bodyPr/>
          <a:lstStyle/>
          <a:p>
            <a:r>
              <a:rPr lang="el-GR" dirty="0"/>
              <a:t>Θεωρητικό Πλαίσιο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18575"/>
            <a:ext cx="7620000" cy="3136807"/>
          </a:xfrm>
        </p:spPr>
        <p:txBody>
          <a:bodyPr>
            <a:noAutofit/>
          </a:bodyPr>
          <a:lstStyle/>
          <a:p>
            <a:pPr marL="114300" indent="0">
              <a:buNone/>
            </a:pPr>
            <a:r>
              <a:rPr lang="el-GR" sz="1800" dirty="0">
                <a:solidFill>
                  <a:srgbClr val="6F664C"/>
                </a:solidFill>
              </a:rPr>
              <a:t>Έρευνες που εμπεριέχουν δραστηριότητες με παιχνίδι ρόλου και την έννοια της συναλλαγής:</a:t>
            </a:r>
            <a:endParaRPr lang="en-US" sz="1800" dirty="0">
              <a:solidFill>
                <a:srgbClr val="6F664C"/>
              </a:solidFill>
            </a:endParaRPr>
          </a:p>
          <a:p>
            <a:r>
              <a:rPr lang="en-US" sz="1800" dirty="0">
                <a:solidFill>
                  <a:srgbClr val="6F664C"/>
                </a:solidFill>
              </a:rPr>
              <a:t>Anna </a:t>
            </a:r>
            <a:r>
              <a:rPr lang="en-US" sz="1800" dirty="0" err="1">
                <a:solidFill>
                  <a:srgbClr val="6F664C"/>
                </a:solidFill>
              </a:rPr>
              <a:t>Chronaki</a:t>
            </a:r>
            <a:r>
              <a:rPr lang="en-US" sz="1800" dirty="0">
                <a:solidFill>
                  <a:srgbClr val="6F664C"/>
                </a:solidFill>
              </a:rPr>
              <a:t> (2011) </a:t>
            </a:r>
            <a:endParaRPr lang="el-GR" sz="1800" dirty="0">
              <a:solidFill>
                <a:srgbClr val="6F664C"/>
              </a:solidFill>
            </a:endParaRPr>
          </a:p>
          <a:p>
            <a:r>
              <a:rPr lang="en-US" sz="1800" dirty="0" err="1">
                <a:solidFill>
                  <a:srgbClr val="6F664C"/>
                </a:solidFill>
              </a:rPr>
              <a:t>Ivinson</a:t>
            </a:r>
            <a:r>
              <a:rPr lang="en-US" sz="1800" dirty="0">
                <a:solidFill>
                  <a:srgbClr val="6F664C"/>
                </a:solidFill>
              </a:rPr>
              <a:t> Gabrielle (2011) </a:t>
            </a:r>
            <a:endParaRPr lang="el-GR" sz="1800" dirty="0">
              <a:solidFill>
                <a:srgbClr val="6F664C"/>
              </a:solidFill>
            </a:endParaRPr>
          </a:p>
          <a:p>
            <a:r>
              <a:rPr lang="en-US" sz="1800" dirty="0" err="1">
                <a:solidFill>
                  <a:srgbClr val="6F664C"/>
                </a:solidFill>
              </a:rPr>
              <a:t>Wilms</a:t>
            </a:r>
            <a:r>
              <a:rPr lang="en-US" sz="1800" dirty="0">
                <a:solidFill>
                  <a:srgbClr val="6F664C"/>
                </a:solidFill>
              </a:rPr>
              <a:t> (2011) </a:t>
            </a:r>
            <a:endParaRPr lang="el-GR" sz="1800" dirty="0">
              <a:solidFill>
                <a:srgbClr val="6F664C"/>
              </a:solidFill>
            </a:endParaRPr>
          </a:p>
          <a:p>
            <a:r>
              <a:rPr lang="en-US" sz="1800" dirty="0" err="1">
                <a:solidFill>
                  <a:srgbClr val="6F664C"/>
                </a:solidFill>
              </a:rPr>
              <a:t>Steinweg</a:t>
            </a:r>
            <a:r>
              <a:rPr lang="en-US" sz="1800" dirty="0">
                <a:solidFill>
                  <a:srgbClr val="6F664C"/>
                </a:solidFill>
              </a:rPr>
              <a:t> (2014) </a:t>
            </a:r>
            <a:endParaRPr lang="el-GR" sz="1800" dirty="0">
              <a:solidFill>
                <a:srgbClr val="6F664C"/>
              </a:solidFill>
            </a:endParaRPr>
          </a:p>
          <a:p>
            <a:r>
              <a:rPr lang="el-GR" sz="1800" dirty="0">
                <a:solidFill>
                  <a:srgbClr val="6F664C"/>
                </a:solidFill>
              </a:rPr>
              <a:t>αλλά και οι αναφορές σχετικά με την ενασχόληση των παιδιών με μαθηματικές δραστηριότητες όπως αναφέρονται από τους </a:t>
            </a:r>
            <a:r>
              <a:rPr lang="en-US" sz="1800" dirty="0">
                <a:solidFill>
                  <a:srgbClr val="6F664C"/>
                </a:solidFill>
              </a:rPr>
              <a:t>Abreu, Bishop, &amp; </a:t>
            </a:r>
            <a:r>
              <a:rPr lang="en-US" sz="1800" dirty="0" err="1">
                <a:solidFill>
                  <a:srgbClr val="6F664C"/>
                </a:solidFill>
              </a:rPr>
              <a:t>Pompeu</a:t>
            </a:r>
            <a:r>
              <a:rPr lang="en-US" sz="1800" dirty="0">
                <a:solidFill>
                  <a:srgbClr val="6F664C"/>
                </a:solidFill>
              </a:rPr>
              <a:t> Jr. (1997) </a:t>
            </a:r>
            <a:endParaRPr lang="el-GR" sz="1800" dirty="0">
              <a:solidFill>
                <a:srgbClr val="6F664C"/>
              </a:solidFill>
            </a:endParaRPr>
          </a:p>
          <a:p>
            <a:endParaRPr lang="el-GR" sz="1800" dirty="0">
              <a:solidFill>
                <a:srgbClr val="6F664C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09299" y="1021380"/>
            <a:ext cx="3864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solidFill>
                  <a:srgbClr val="6F664C"/>
                </a:solidFill>
              </a:rPr>
              <a:t>Η ΔΤΕ στη Μαθηματική εκπαίδευση</a:t>
            </a:r>
            <a:endParaRPr lang="en-US" dirty="0">
              <a:solidFill>
                <a:srgbClr val="6F664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4784318"/>
      </p:ext>
    </p:extLst>
  </p:cSld>
  <p:clrMapOvr>
    <a:masterClrMapping/>
  </p:clrMapOvr>
  <p:transition spd="slow">
    <p:circl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3046"/>
            <a:ext cx="7620000" cy="1143000"/>
          </a:xfrm>
        </p:spPr>
        <p:txBody>
          <a:bodyPr/>
          <a:lstStyle/>
          <a:p>
            <a:r>
              <a:rPr lang="el-GR" dirty="0"/>
              <a:t>Ερευνητικά Ερωτήματα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14934"/>
            <a:ext cx="7620000" cy="2950679"/>
          </a:xfrm>
        </p:spPr>
        <p:txBody>
          <a:bodyPr>
            <a:noAutofit/>
          </a:bodyPr>
          <a:lstStyle/>
          <a:p>
            <a:pPr marL="114300" indent="0">
              <a:buNone/>
            </a:pPr>
            <a:r>
              <a:rPr lang="el-GR" sz="1800" dirty="0">
                <a:solidFill>
                  <a:srgbClr val="6F664C"/>
                </a:solidFill>
              </a:rPr>
              <a:t>Τα παιδιά θα βοηθηθούν από τη συγκεκριμένη διαδικασία</a:t>
            </a:r>
            <a:endParaRPr lang="en-US" sz="1800" dirty="0">
              <a:solidFill>
                <a:srgbClr val="6F664C"/>
              </a:solidFill>
            </a:endParaRPr>
          </a:p>
          <a:p>
            <a:pPr lvl="0"/>
            <a:r>
              <a:rPr lang="el-GR" sz="1800" dirty="0">
                <a:solidFill>
                  <a:srgbClr val="6F664C"/>
                </a:solidFill>
              </a:rPr>
              <a:t>να αναπτύξουν μαθηματικές δεξιότητες και να ανακαλύψουν εργαλεία αθροίσματος καθώς και να αναγνωρίζουν τα νομίσματα και να μπορούν να αντιστοιχίσουν με αυτά την αγοραστική τους δύναμη;</a:t>
            </a:r>
            <a:endParaRPr lang="en-US" sz="1800" dirty="0">
              <a:solidFill>
                <a:srgbClr val="6F664C"/>
              </a:solidFill>
            </a:endParaRPr>
          </a:p>
          <a:p>
            <a:pPr lvl="0"/>
            <a:r>
              <a:rPr lang="el-GR" sz="1800" dirty="0">
                <a:solidFill>
                  <a:srgbClr val="6F664C"/>
                </a:solidFill>
              </a:rPr>
              <a:t>να εξερευνήσουν τις έννοιες: «αξία», «συναλλαγή», «ανταλλαγή» και την κοινωνική τους διάσταση;</a:t>
            </a:r>
            <a:endParaRPr lang="en-US" sz="1800" dirty="0">
              <a:solidFill>
                <a:srgbClr val="6F664C"/>
              </a:solidFill>
            </a:endParaRPr>
          </a:p>
          <a:p>
            <a:pPr lvl="0"/>
            <a:r>
              <a:rPr lang="el-GR" sz="1800" dirty="0">
                <a:solidFill>
                  <a:srgbClr val="6F664C"/>
                </a:solidFill>
              </a:rPr>
              <a:t>να προσανατολίζονται στο χώρο και να οργανώνονται χωροταξικά;</a:t>
            </a:r>
            <a:endParaRPr lang="en-US" sz="1800" dirty="0">
              <a:solidFill>
                <a:srgbClr val="6F664C"/>
              </a:solidFill>
            </a:endParaRPr>
          </a:p>
          <a:p>
            <a:pPr lvl="0"/>
            <a:r>
              <a:rPr lang="el-GR" sz="1800" dirty="0">
                <a:solidFill>
                  <a:srgbClr val="6F664C"/>
                </a:solidFill>
              </a:rPr>
              <a:t>να βρίσκουν λύσεις σε καταστάσεις προβληματισμού;</a:t>
            </a:r>
            <a:endParaRPr lang="en-US" sz="1800" dirty="0">
              <a:solidFill>
                <a:srgbClr val="6F664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768135"/>
      </p:ext>
    </p:extLst>
  </p:cSld>
  <p:clrMapOvr>
    <a:masterClrMapping/>
  </p:clrMapOvr>
  <p:transition spd="slow">
    <p:circl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Συζήτηση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>
                <a:hlinkClick r:id="rId2" action="ppaction://hlinksldjump"/>
              </a:rPr>
              <a:t>Τεχνικές αθροισμάτων</a:t>
            </a:r>
            <a:endParaRPr lang="el-GR" dirty="0"/>
          </a:p>
          <a:p>
            <a:r>
              <a:rPr lang="el-GR" dirty="0">
                <a:hlinkClick r:id="rId3" action="ppaction://hlinksldjump"/>
              </a:rPr>
              <a:t>Η έννοια «αξία», «συναλλαγή», «ανταλλαγή»</a:t>
            </a:r>
            <a:endParaRPr lang="el-GR" dirty="0"/>
          </a:p>
          <a:p>
            <a:r>
              <a:rPr lang="el-GR" dirty="0">
                <a:hlinkClick r:id="rId4" action="ppaction://hlinksldjump"/>
              </a:rPr>
              <a:t>Γνώση νομισμάτων και αντιστοίχιση αξίας και αγοραστικής δύναμης</a:t>
            </a:r>
            <a:endParaRPr lang="el-GR" dirty="0"/>
          </a:p>
          <a:p>
            <a:r>
              <a:rPr lang="el-GR" dirty="0">
                <a:hlinkClick r:id="rId5" action="ppaction://hlinksldjump"/>
              </a:rPr>
              <a:t>Κοινωνική διάσταση της αξίας, συναλλαγής, ανταλλαγής</a:t>
            </a:r>
            <a:endParaRPr lang="el-GR" dirty="0"/>
          </a:p>
          <a:p>
            <a:r>
              <a:rPr lang="el-GR" dirty="0" err="1">
                <a:hlinkClick r:id="rId6" action="ppaction://hlinksldjump"/>
              </a:rPr>
              <a:t>Πορτφόλιο</a:t>
            </a:r>
            <a:r>
              <a:rPr lang="el-GR" dirty="0">
                <a:hlinkClick r:id="rId6" action="ppaction://hlinksldjump"/>
              </a:rPr>
              <a:t> ως εργαλείο μελέτης</a:t>
            </a:r>
            <a:endParaRPr lang="el-G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0787506"/>
      </p:ext>
    </p:extLst>
  </p:cSld>
  <p:clrMapOvr>
    <a:masterClrMapping/>
  </p:clrMapOvr>
  <p:transition spd="slow">
    <p:circl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18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US" sz="2400" b="1" dirty="0">
                <a:solidFill>
                  <a:srgbClr val="675F47"/>
                </a:solidFill>
              </a:rPr>
              <a:t>Πώς α</a:t>
            </a:r>
            <a:r>
              <a:rPr lang="en-US" sz="2400" b="1" dirty="0" err="1">
                <a:solidFill>
                  <a:srgbClr val="675F47"/>
                </a:solidFill>
              </a:rPr>
              <a:t>ντιμετω</a:t>
            </a:r>
            <a:r>
              <a:rPr lang="en-US" sz="2400" b="1" dirty="0">
                <a:solidFill>
                  <a:srgbClr val="675F47"/>
                </a:solidFill>
              </a:rPr>
              <a:t>π</a:t>
            </a:r>
            <a:r>
              <a:rPr lang="en-US" sz="2400" b="1" dirty="0" err="1">
                <a:solidFill>
                  <a:srgbClr val="675F47"/>
                </a:solidFill>
              </a:rPr>
              <a:t>ίζουν</a:t>
            </a:r>
            <a:r>
              <a:rPr lang="en-US" sz="2400" b="1" dirty="0">
                <a:solidFill>
                  <a:srgbClr val="675F47"/>
                </a:solidFill>
              </a:rPr>
              <a:t> οι συμμετέχοντες την </a:t>
            </a:r>
            <a:r>
              <a:rPr lang="en-US" sz="2400" b="1" dirty="0" err="1">
                <a:solidFill>
                  <a:srgbClr val="675F47"/>
                </a:solidFill>
              </a:rPr>
              <a:t>έννοι</a:t>
            </a:r>
            <a:r>
              <a:rPr lang="en-US" sz="2400" b="1" dirty="0">
                <a:solidFill>
                  <a:srgbClr val="675F47"/>
                </a:solidFill>
              </a:rPr>
              <a:t>α «</a:t>
            </a:r>
            <a:r>
              <a:rPr lang="en-US" sz="2400" b="1" dirty="0" err="1">
                <a:solidFill>
                  <a:srgbClr val="675F47"/>
                </a:solidFill>
              </a:rPr>
              <a:t>Αξί</a:t>
            </a:r>
            <a:r>
              <a:rPr lang="en-US" sz="2400" b="1" dirty="0">
                <a:solidFill>
                  <a:srgbClr val="675F47"/>
                </a:solidFill>
              </a:rPr>
              <a:t>α»</a:t>
            </a:r>
            <a:r>
              <a:rPr lang="el-GR" sz="2400" b="1" dirty="0">
                <a:solidFill>
                  <a:srgbClr val="675F47"/>
                </a:solidFill>
              </a:rPr>
              <a:t> </a:t>
            </a:r>
            <a:br>
              <a:rPr lang="el-GR" sz="2400" b="1" dirty="0">
                <a:solidFill>
                  <a:srgbClr val="675F47"/>
                </a:solidFill>
              </a:rPr>
            </a:br>
            <a:r>
              <a:rPr lang="el-GR" sz="2400" b="1" dirty="0">
                <a:solidFill>
                  <a:srgbClr val="675F47"/>
                </a:solidFill>
              </a:rPr>
              <a:t>πριν και  μετά από τα διδακτικά πειράματα</a:t>
            </a:r>
            <a:endParaRPr lang="en-US" sz="2400" dirty="0">
              <a:solidFill>
                <a:srgbClr val="675F47"/>
              </a:solidFill>
            </a:endParaRPr>
          </a:p>
        </p:txBody>
      </p:sp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val="345894511"/>
              </p:ext>
            </p:extLst>
          </p:nvPr>
        </p:nvGraphicFramePr>
        <p:xfrm>
          <a:off x="2963477" y="1273965"/>
          <a:ext cx="5113724" cy="49886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Char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79771265"/>
              </p:ext>
            </p:extLst>
          </p:nvPr>
        </p:nvGraphicFramePr>
        <p:xfrm>
          <a:off x="264596" y="1273965"/>
          <a:ext cx="3916022" cy="35586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225608653"/>
      </p:ext>
    </p:extLst>
  </p:cSld>
  <p:clrMapOvr>
    <a:masterClrMapping/>
  </p:clrMapOvr>
  <p:transition spd="slow">
    <p:circl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Το </a:t>
            </a:r>
            <a:r>
              <a:rPr lang="el-GR" dirty="0" err="1"/>
              <a:t>δίευρο</a:t>
            </a:r>
            <a:r>
              <a:rPr lang="el-GR" dirty="0"/>
              <a:t> είναι ένα ή δύο;</a:t>
            </a:r>
            <a:endParaRPr lang="en-US" dirty="0"/>
          </a:p>
        </p:txBody>
      </p:sp>
      <p:pic>
        <p:nvPicPr>
          <p:cNvPr id="5" name="ΣΤΙΓΜΙΟΤΥΠΟ 1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57200" y="1857375"/>
            <a:ext cx="7620000" cy="4286250"/>
          </a:xfrm>
        </p:spPr>
      </p:pic>
    </p:spTree>
    <p:extLst>
      <p:ext uri="{BB962C8B-B14F-4D97-AF65-F5344CB8AC3E}">
        <p14:creationId xmlns:p14="http://schemas.microsoft.com/office/powerpoint/2010/main" val="1738835896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Το Μαγαζάκι στην Τάξη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33498" y="5536006"/>
            <a:ext cx="77437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spc="-1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Τα παιδιά δημιουργούν το δικό τους  μαγαζάκι</a:t>
            </a:r>
            <a:endParaRPr lang="en-US" sz="1050" dirty="0"/>
          </a:p>
        </p:txBody>
      </p:sp>
      <p:pic>
        <p:nvPicPr>
          <p:cNvPr id="8" name="Content Placeholder 7" descr="μαγαζακι00001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7" r="5357"/>
          <a:stretch>
            <a:fillRect/>
          </a:stretch>
        </p:blipFill>
        <p:spPr>
          <a:xfrm>
            <a:off x="1448751" y="1600200"/>
            <a:ext cx="5675846" cy="3575783"/>
          </a:xfrm>
        </p:spPr>
      </p:pic>
    </p:spTree>
    <p:extLst>
      <p:ext uri="{BB962C8B-B14F-4D97-AF65-F5344CB8AC3E}">
        <p14:creationId xmlns:p14="http://schemas.microsoft.com/office/powerpoint/2010/main" val="1132653579"/>
      </p:ext>
    </p:extLst>
  </p:cSld>
  <p:clrMapOvr>
    <a:masterClrMapping/>
  </p:clrMapOvr>
  <p:transition spd="slow">
    <p:circl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18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US" sz="2400" b="1" dirty="0">
                <a:solidFill>
                  <a:srgbClr val="675F47"/>
                </a:solidFill>
              </a:rPr>
              <a:t>Πώς α</a:t>
            </a:r>
            <a:r>
              <a:rPr lang="en-US" sz="2400" b="1" dirty="0" err="1">
                <a:solidFill>
                  <a:srgbClr val="675F47"/>
                </a:solidFill>
              </a:rPr>
              <a:t>ντιμετω</a:t>
            </a:r>
            <a:r>
              <a:rPr lang="en-US" sz="2400" b="1" dirty="0">
                <a:solidFill>
                  <a:srgbClr val="675F47"/>
                </a:solidFill>
              </a:rPr>
              <a:t>π</a:t>
            </a:r>
            <a:r>
              <a:rPr lang="en-US" sz="2400" b="1" dirty="0" err="1">
                <a:solidFill>
                  <a:srgbClr val="675F47"/>
                </a:solidFill>
              </a:rPr>
              <a:t>ίζουν</a:t>
            </a:r>
            <a:r>
              <a:rPr lang="en-US" sz="2400" b="1" dirty="0">
                <a:solidFill>
                  <a:srgbClr val="675F47"/>
                </a:solidFill>
              </a:rPr>
              <a:t> οι συμμετέχοντες την </a:t>
            </a:r>
            <a:r>
              <a:rPr lang="en-US" sz="2400" b="1" dirty="0" err="1">
                <a:solidFill>
                  <a:srgbClr val="675F47"/>
                </a:solidFill>
              </a:rPr>
              <a:t>έννοι</a:t>
            </a:r>
            <a:r>
              <a:rPr lang="en-US" sz="2400" b="1" dirty="0">
                <a:solidFill>
                  <a:srgbClr val="675F47"/>
                </a:solidFill>
              </a:rPr>
              <a:t>α «</a:t>
            </a:r>
            <a:r>
              <a:rPr lang="el-GR" sz="2400" b="1" dirty="0">
                <a:solidFill>
                  <a:srgbClr val="675F47"/>
                </a:solidFill>
              </a:rPr>
              <a:t>Συναλλαγή</a:t>
            </a:r>
            <a:r>
              <a:rPr lang="en-US" sz="2400" b="1" dirty="0">
                <a:solidFill>
                  <a:srgbClr val="675F47"/>
                </a:solidFill>
              </a:rPr>
              <a:t>»</a:t>
            </a:r>
            <a:r>
              <a:rPr lang="el-GR" sz="2400" b="1" dirty="0">
                <a:solidFill>
                  <a:srgbClr val="675F47"/>
                </a:solidFill>
              </a:rPr>
              <a:t> πριν και  μετά από τα διδακτικά πειράματα</a:t>
            </a:r>
            <a:endParaRPr lang="en-US" sz="2400" dirty="0">
              <a:solidFill>
                <a:srgbClr val="675F47"/>
              </a:solidFill>
            </a:endParaRPr>
          </a:p>
        </p:txBody>
      </p:sp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290264765"/>
              </p:ext>
            </p:extLst>
          </p:nvPr>
        </p:nvGraphicFramePr>
        <p:xfrm>
          <a:off x="-272690" y="1417638"/>
          <a:ext cx="4610719" cy="35571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Chart 10"/>
          <p:cNvGraphicFramePr/>
          <p:nvPr>
            <p:extLst>
              <p:ext uri="{D42A27DB-BD31-4B8C-83A1-F6EECF244321}">
                <p14:modId xmlns:p14="http://schemas.microsoft.com/office/powerpoint/2010/main" val="3735809122"/>
              </p:ext>
            </p:extLst>
          </p:nvPr>
        </p:nvGraphicFramePr>
        <p:xfrm>
          <a:off x="3681955" y="1417637"/>
          <a:ext cx="4395245" cy="49331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166369089"/>
      </p:ext>
    </p:extLst>
  </p:cSld>
  <p:clrMapOvr>
    <a:masterClrMapping/>
  </p:clrMapOvr>
  <p:transition spd="slow">
    <p:circl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18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US" sz="2400" b="1" dirty="0">
                <a:solidFill>
                  <a:srgbClr val="675F47"/>
                </a:solidFill>
                <a:hlinkClick r:id="rId3" action="ppaction://hlinksldjump"/>
              </a:rPr>
              <a:t>Πώς α</a:t>
            </a:r>
            <a:r>
              <a:rPr lang="en-US" sz="2400" b="1" dirty="0" err="1">
                <a:solidFill>
                  <a:srgbClr val="675F47"/>
                </a:solidFill>
                <a:hlinkClick r:id="rId3" action="ppaction://hlinksldjump"/>
              </a:rPr>
              <a:t>ντιμετω</a:t>
            </a:r>
            <a:r>
              <a:rPr lang="en-US" sz="2400" b="1" dirty="0">
                <a:solidFill>
                  <a:srgbClr val="675F47"/>
                </a:solidFill>
                <a:hlinkClick r:id="rId3" action="ppaction://hlinksldjump"/>
              </a:rPr>
              <a:t>π</a:t>
            </a:r>
            <a:r>
              <a:rPr lang="en-US" sz="2400" b="1" dirty="0" err="1">
                <a:solidFill>
                  <a:srgbClr val="675F47"/>
                </a:solidFill>
                <a:hlinkClick r:id="rId3" action="ppaction://hlinksldjump"/>
              </a:rPr>
              <a:t>ίζουν</a:t>
            </a:r>
            <a:r>
              <a:rPr lang="en-US" sz="2400" b="1" dirty="0">
                <a:solidFill>
                  <a:srgbClr val="675F47"/>
                </a:solidFill>
                <a:hlinkClick r:id="rId3" action="ppaction://hlinksldjump"/>
              </a:rPr>
              <a:t> οι συμμετέχοντες την </a:t>
            </a:r>
            <a:r>
              <a:rPr lang="en-US" sz="2400" b="1" dirty="0" err="1">
                <a:solidFill>
                  <a:srgbClr val="675F47"/>
                </a:solidFill>
                <a:hlinkClick r:id="rId3" action="ppaction://hlinksldjump"/>
              </a:rPr>
              <a:t>έννοι</a:t>
            </a:r>
            <a:r>
              <a:rPr lang="en-US" sz="2400" b="1" dirty="0">
                <a:solidFill>
                  <a:srgbClr val="675F47"/>
                </a:solidFill>
                <a:hlinkClick r:id="rId3" action="ppaction://hlinksldjump"/>
              </a:rPr>
              <a:t>α «</a:t>
            </a:r>
            <a:r>
              <a:rPr lang="el-GR" sz="2400" b="1" dirty="0">
                <a:solidFill>
                  <a:srgbClr val="675F47"/>
                </a:solidFill>
                <a:hlinkClick r:id="rId3" action="ppaction://hlinksldjump"/>
              </a:rPr>
              <a:t>Ανταλλαγή</a:t>
            </a:r>
            <a:r>
              <a:rPr lang="en-US" sz="2400" b="1" dirty="0">
                <a:solidFill>
                  <a:srgbClr val="675F47"/>
                </a:solidFill>
                <a:hlinkClick r:id="rId3" action="ppaction://hlinksldjump"/>
              </a:rPr>
              <a:t>»</a:t>
            </a:r>
            <a:r>
              <a:rPr lang="el-GR" sz="2400" b="1" dirty="0">
                <a:solidFill>
                  <a:srgbClr val="675F47"/>
                </a:solidFill>
                <a:hlinkClick r:id="rId3" action="ppaction://hlinksldjump"/>
              </a:rPr>
              <a:t> πριν και  μετά από τα διδακτικά πειράματα</a:t>
            </a:r>
            <a:endParaRPr lang="en-US" sz="2400" dirty="0">
              <a:solidFill>
                <a:srgbClr val="675F47"/>
              </a:solidFill>
            </a:endParaRPr>
          </a:p>
        </p:txBody>
      </p:sp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val="1289937962"/>
              </p:ext>
            </p:extLst>
          </p:nvPr>
        </p:nvGraphicFramePr>
        <p:xfrm>
          <a:off x="0" y="1567951"/>
          <a:ext cx="4461618" cy="34421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Chart 9"/>
          <p:cNvGraphicFramePr/>
          <p:nvPr>
            <p:extLst>
              <p:ext uri="{D42A27DB-BD31-4B8C-83A1-F6EECF244321}">
                <p14:modId xmlns:p14="http://schemas.microsoft.com/office/powerpoint/2010/main" val="2605648164"/>
              </p:ext>
            </p:extLst>
          </p:nvPr>
        </p:nvGraphicFramePr>
        <p:xfrm>
          <a:off x="3933662" y="1417637"/>
          <a:ext cx="4359538" cy="50213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13488569"/>
      </p:ext>
    </p:extLst>
  </p:cSld>
  <p:clrMapOvr>
    <a:masterClrMapping/>
  </p:clrMapOvr>
  <p:transition spd="slow">
    <p:circl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18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l-GR" sz="2400" b="1" dirty="0">
                <a:solidFill>
                  <a:srgbClr val="675F47"/>
                </a:solidFill>
              </a:rPr>
              <a:t>Πόσο καλά γνωρίζουν οι συμμετέχοντες τα νομίσματα </a:t>
            </a:r>
            <a:br>
              <a:rPr lang="el-GR" sz="2400" b="1" dirty="0">
                <a:solidFill>
                  <a:srgbClr val="675F47"/>
                </a:solidFill>
              </a:rPr>
            </a:br>
            <a:r>
              <a:rPr lang="el-GR" sz="2400" b="1" dirty="0">
                <a:solidFill>
                  <a:srgbClr val="675F47"/>
                </a:solidFill>
              </a:rPr>
              <a:t>πριν και μετά από τα διδακτικά πειράματα</a:t>
            </a:r>
            <a:endParaRPr lang="en-US" sz="2400" dirty="0">
              <a:solidFill>
                <a:srgbClr val="675F47"/>
              </a:solidFill>
            </a:endParaRPr>
          </a:p>
        </p:txBody>
      </p:sp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549560885"/>
              </p:ext>
            </p:extLst>
          </p:nvPr>
        </p:nvGraphicFramePr>
        <p:xfrm>
          <a:off x="250732" y="1673797"/>
          <a:ext cx="4270636" cy="47859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Chart 10"/>
          <p:cNvGraphicFramePr/>
          <p:nvPr>
            <p:extLst>
              <p:ext uri="{D42A27DB-BD31-4B8C-83A1-F6EECF244321}">
                <p14:modId xmlns:p14="http://schemas.microsoft.com/office/powerpoint/2010/main" val="4210991596"/>
              </p:ext>
            </p:extLst>
          </p:nvPr>
        </p:nvGraphicFramePr>
        <p:xfrm>
          <a:off x="3897352" y="1564310"/>
          <a:ext cx="4300271" cy="39319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072438" y="5342364"/>
            <a:ext cx="3916022" cy="307777"/>
          </a:xfrm>
          <a:prstGeom prst="rect">
            <a:avLst/>
          </a:prstGeom>
          <a:noFill/>
          <a:ln>
            <a:solidFill>
              <a:srgbClr val="355C8C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0</a:t>
            </a:r>
            <a:r>
              <a:rPr lang="el-GR" sz="1400" dirty="0"/>
              <a:t>-4 Σωστές απαντήσεις</a:t>
            </a:r>
            <a:endParaRPr lang="en-US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3072438" y="5650141"/>
            <a:ext cx="3916022" cy="307777"/>
          </a:xfrm>
          <a:prstGeom prst="rect">
            <a:avLst/>
          </a:prstGeom>
          <a:noFill/>
          <a:ln>
            <a:solidFill>
              <a:srgbClr val="F77C7A"/>
            </a:solidFill>
          </a:ln>
        </p:spPr>
        <p:txBody>
          <a:bodyPr wrap="square" rtlCol="0">
            <a:spAutoFit/>
          </a:bodyPr>
          <a:lstStyle/>
          <a:p>
            <a:r>
              <a:rPr lang="el-GR" sz="1400" dirty="0"/>
              <a:t>Πριν: 5-8 	Μετά: 5-7 σωστές απαντήσεις</a:t>
            </a:r>
            <a:endParaRPr lang="en-US" sz="1400" dirty="0"/>
          </a:p>
        </p:txBody>
      </p:sp>
      <p:sp>
        <p:nvSpPr>
          <p:cNvPr id="9" name="TextBox 8"/>
          <p:cNvSpPr txBox="1"/>
          <p:nvPr/>
        </p:nvSpPr>
        <p:spPr>
          <a:xfrm>
            <a:off x="3072438" y="5957918"/>
            <a:ext cx="3916022" cy="307777"/>
          </a:xfrm>
          <a:prstGeom prst="rect">
            <a:avLst/>
          </a:prstGeom>
          <a:noFill/>
          <a:ln>
            <a:solidFill>
              <a:srgbClr val="CFF684"/>
            </a:solidFill>
          </a:ln>
        </p:spPr>
        <p:txBody>
          <a:bodyPr wrap="square" rtlCol="0">
            <a:spAutoFit/>
          </a:bodyPr>
          <a:lstStyle/>
          <a:p>
            <a:r>
              <a:rPr lang="el-GR" sz="1400" dirty="0"/>
              <a:t>Πριν: 9-13 	Μετά: 8-9  σωστές αντιστοιχίσεις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521896032"/>
      </p:ext>
    </p:extLst>
  </p:cSld>
  <p:clrMapOvr>
    <a:masterClrMapping/>
  </p:clrMapOvr>
  <p:transition spd="slow">
    <p:circl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l-GR" sz="2400" b="1" dirty="0">
                <a:solidFill>
                  <a:srgbClr val="675F47"/>
                </a:solidFill>
                <a:hlinkClick r:id="rId3" action="ppaction://hlinksldjump"/>
              </a:rPr>
              <a:t>Αντιστοίχιση αξίας χρημάτων και αγοραστικής δύναμης</a:t>
            </a:r>
            <a:br>
              <a:rPr lang="el-GR" sz="2400" b="1" dirty="0">
                <a:solidFill>
                  <a:srgbClr val="675F47"/>
                </a:solidFill>
                <a:hlinkClick r:id="rId3" action="ppaction://hlinksldjump"/>
              </a:rPr>
            </a:br>
            <a:r>
              <a:rPr lang="el-GR" sz="2400" b="1" dirty="0">
                <a:solidFill>
                  <a:srgbClr val="675F47"/>
                </a:solidFill>
                <a:hlinkClick r:id="rId3" action="ppaction://hlinksldjump"/>
              </a:rPr>
              <a:t>πριν και μετά  από τα διδακτικά πειράματα</a:t>
            </a:r>
            <a:endParaRPr lang="en-US" sz="2400" b="1" dirty="0">
              <a:solidFill>
                <a:srgbClr val="675F47"/>
              </a:solidFill>
            </a:endParaRPr>
          </a:p>
        </p:txBody>
      </p:sp>
      <p:graphicFrame>
        <p:nvGraphicFramePr>
          <p:cNvPr id="9" name="Chart 8"/>
          <p:cNvGraphicFramePr/>
          <p:nvPr>
            <p:extLst>
              <p:ext uri="{D42A27DB-BD31-4B8C-83A1-F6EECF244321}">
                <p14:modId xmlns:p14="http://schemas.microsoft.com/office/powerpoint/2010/main" val="3367269113"/>
              </p:ext>
            </p:extLst>
          </p:nvPr>
        </p:nvGraphicFramePr>
        <p:xfrm>
          <a:off x="0" y="1417638"/>
          <a:ext cx="4586332" cy="51272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2" name="Chart 11"/>
          <p:cNvGraphicFramePr/>
          <p:nvPr>
            <p:extLst>
              <p:ext uri="{D42A27DB-BD31-4B8C-83A1-F6EECF244321}">
                <p14:modId xmlns:p14="http://schemas.microsoft.com/office/powerpoint/2010/main" val="3243855521"/>
              </p:ext>
            </p:extLst>
          </p:nvPr>
        </p:nvGraphicFramePr>
        <p:xfrm>
          <a:off x="3827824" y="1411368"/>
          <a:ext cx="4359538" cy="38747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3827824" y="5541369"/>
            <a:ext cx="3916022" cy="307777"/>
          </a:xfrm>
          <a:prstGeom prst="rect">
            <a:avLst/>
          </a:prstGeom>
          <a:noFill/>
          <a:ln>
            <a:solidFill>
              <a:srgbClr val="C0524F"/>
            </a:solidFill>
          </a:ln>
        </p:spPr>
        <p:txBody>
          <a:bodyPr wrap="square" rtlCol="0">
            <a:spAutoFit/>
          </a:bodyPr>
          <a:lstStyle/>
          <a:p>
            <a:r>
              <a:rPr lang="el-GR" sz="1400" dirty="0"/>
              <a:t>1-4 Σωστές αντιστοιχίσεις </a:t>
            </a:r>
            <a:endParaRPr lang="en-US" sz="1400" dirty="0"/>
          </a:p>
        </p:txBody>
      </p:sp>
      <p:sp>
        <p:nvSpPr>
          <p:cNvPr id="14" name="TextBox 13"/>
          <p:cNvSpPr txBox="1"/>
          <p:nvPr/>
        </p:nvSpPr>
        <p:spPr>
          <a:xfrm>
            <a:off x="3827824" y="5849146"/>
            <a:ext cx="3916022" cy="307777"/>
          </a:xfrm>
          <a:prstGeom prst="rect">
            <a:avLst/>
          </a:prstGeom>
          <a:noFill/>
          <a:ln>
            <a:solidFill>
              <a:srgbClr val="CFF684"/>
            </a:solidFill>
          </a:ln>
        </p:spPr>
        <p:txBody>
          <a:bodyPr wrap="square" rtlCol="0">
            <a:spAutoFit/>
          </a:bodyPr>
          <a:lstStyle/>
          <a:p>
            <a:r>
              <a:rPr lang="el-GR" sz="1400" dirty="0"/>
              <a:t>Πριν: 5-8 	Μετά: 5-7 σωστές αντιστοιχίσεις </a:t>
            </a:r>
            <a:endParaRPr lang="en-US" sz="1400" dirty="0"/>
          </a:p>
        </p:txBody>
      </p:sp>
      <p:sp>
        <p:nvSpPr>
          <p:cNvPr id="15" name="TextBox 14"/>
          <p:cNvSpPr txBox="1"/>
          <p:nvPr/>
        </p:nvSpPr>
        <p:spPr>
          <a:xfrm>
            <a:off x="3827824" y="6156923"/>
            <a:ext cx="3916022" cy="307777"/>
          </a:xfrm>
          <a:prstGeom prst="rect">
            <a:avLst/>
          </a:prstGeom>
          <a:noFill/>
          <a:ln>
            <a:solidFill>
              <a:srgbClr val="C0524F"/>
            </a:solidFill>
          </a:ln>
        </p:spPr>
        <p:txBody>
          <a:bodyPr wrap="square" rtlCol="0">
            <a:spAutoFit/>
          </a:bodyPr>
          <a:lstStyle/>
          <a:p>
            <a:r>
              <a:rPr lang="el-GR" sz="1400" dirty="0"/>
              <a:t>Πριν: 9-13 	Μετά: 8-9  σωστές αντιστοιχίσεις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940247149"/>
      </p:ext>
    </p:extLst>
  </p:cSld>
  <p:clrMapOvr>
    <a:masterClrMapping/>
  </p:clrMapOvr>
  <p:transition spd="slow">
    <p:circl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>
                <a:hlinkClick r:id="rId5" action="ppaction://hlinksldjump"/>
              </a:rPr>
              <a:t>Υπολογισμοί αθροισμάτων - τεχνικές</a:t>
            </a:r>
            <a:endParaRPr lang="en-US" sz="3600" dirty="0"/>
          </a:p>
        </p:txBody>
      </p:sp>
      <p:pic>
        <p:nvPicPr>
          <p:cNvPr id="4" name="ΣΤΙΓΜΙΟΤΥΠΟ 8Α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57200" y="1857375"/>
            <a:ext cx="7620000" cy="4286250"/>
          </a:xfrm>
        </p:spPr>
      </p:pic>
    </p:spTree>
    <p:extLst>
      <p:ext uri="{BB962C8B-B14F-4D97-AF65-F5344CB8AC3E}">
        <p14:creationId xmlns:p14="http://schemas.microsoft.com/office/powerpoint/2010/main" val="3903527405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/>
              <a:t>Παιδί παίρνει αντικείμενο χωρίς να πληρώσει</a:t>
            </a:r>
            <a:endParaRPr lang="en-US" sz="3600" dirty="0"/>
          </a:p>
        </p:txBody>
      </p:sp>
      <p:pic>
        <p:nvPicPr>
          <p:cNvPr id="4" name="ΣΤΙΓΜΙΟΤΥΠΟ 6β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57200" y="1879273"/>
            <a:ext cx="7620000" cy="4286250"/>
          </a:xfrm>
        </p:spPr>
      </p:pic>
    </p:spTree>
    <p:extLst>
      <p:ext uri="{BB962C8B-B14F-4D97-AF65-F5344CB8AC3E}">
        <p14:creationId xmlns:p14="http://schemas.microsoft.com/office/powerpoint/2010/main" val="1508953308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ΔΕΙΓΜΑ ΓΙΑ ΠΑΡΟΥΣΙΑΣΗ.jpg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959"/>
          <a:stretch/>
        </p:blipFill>
        <p:spPr>
          <a:xfrm>
            <a:off x="457200" y="1417638"/>
            <a:ext cx="7620000" cy="4418026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/>
              <a:t>ΠΟΡΤΦΟΛΙΟ ΣΥΜΜΕΤΕΧΟΝΤΩΝ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228435907"/>
      </p:ext>
    </p:extLst>
  </p:cSld>
  <p:clrMapOvr>
    <a:masterClrMapping/>
  </p:clrMapOvr>
  <p:transition spd="slow">
    <p:circl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/>
              <a:t>ΠΟΡΤΦΟΛΙΟ ΣΥΜΜΕΤΕΧΟΝΤΩΝ</a:t>
            </a:r>
            <a:endParaRPr lang="en-US" sz="3600" dirty="0"/>
          </a:p>
        </p:txBody>
      </p:sp>
      <p:pic>
        <p:nvPicPr>
          <p:cNvPr id="5" name="Content Placeholder 4" descr="ΔΕΙΓΜΑ ΓΙΑ ΠΑΡΟΥΣΙΑΣΗ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192" b="11665"/>
          <a:stretch/>
        </p:blipFill>
        <p:spPr>
          <a:xfrm>
            <a:off x="457200" y="1417637"/>
            <a:ext cx="7620000" cy="5074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596195"/>
      </p:ext>
    </p:extLst>
  </p:cSld>
  <p:clrMapOvr>
    <a:masterClrMapping/>
  </p:clrMapOvr>
  <p:transition spd="slow">
    <p:circl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Συνοψίζοντας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η ΔΤΕ είναι ένα σημαντικό εργαλείο στην προσέγγιση και εμπέδωση μαθηματικών στόχων. </a:t>
            </a:r>
          </a:p>
          <a:p>
            <a:r>
              <a:rPr lang="el-GR" dirty="0"/>
              <a:t>Πλεονεκτήματα:</a:t>
            </a:r>
          </a:p>
          <a:p>
            <a:pPr lvl="1"/>
            <a:r>
              <a:rPr lang="el-GR" dirty="0"/>
              <a:t>Ο κοινωνικός χαρακτήρας της, </a:t>
            </a:r>
          </a:p>
          <a:p>
            <a:pPr lvl="1"/>
            <a:r>
              <a:rPr lang="el-GR" dirty="0"/>
              <a:t>η προσομοίωση της πραγματικότητας,</a:t>
            </a:r>
          </a:p>
          <a:p>
            <a:pPr lvl="1"/>
            <a:r>
              <a:rPr lang="el-GR" dirty="0"/>
              <a:t> η συναισθηματική εμπλοκή των παιδιών </a:t>
            </a:r>
          </a:p>
          <a:p>
            <a:endParaRPr lang="el-GR" dirty="0"/>
          </a:p>
          <a:p>
            <a:r>
              <a:rPr lang="el-GR" dirty="0"/>
              <a:t>Η αντιμετώπιση των μαθηματικών ως κοινωνική επιστήμη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2790360"/>
      </p:ext>
    </p:extLst>
  </p:cSld>
  <p:clrMapOvr>
    <a:masterClrMapping/>
  </p:clrMapOvr>
  <p:transition spd="slow">
    <p:circl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00200"/>
            <a:ext cx="7620000" cy="1143000"/>
          </a:xfrm>
        </p:spPr>
        <p:txBody>
          <a:bodyPr/>
          <a:lstStyle/>
          <a:p>
            <a:pPr algn="ctr"/>
            <a:r>
              <a:rPr lang="el-GR" dirty="0"/>
              <a:t>Σας ευχαριστώ για την προσοχή σας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871842"/>
      </p:ext>
    </p:extLst>
  </p:cSld>
  <p:clrMapOvr>
    <a:masterClrMapping/>
  </p:clrMapOvr>
  <p:transition spd="slow">
    <p:circl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Αναλαμβάνουν ρόλους</a:t>
            </a:r>
            <a:endParaRPr lang="en-US" dirty="0"/>
          </a:p>
        </p:txBody>
      </p:sp>
      <p:pic>
        <p:nvPicPr>
          <p:cNvPr id="5" name="Picture 4" descr="IMAG0050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0111" y="1417638"/>
            <a:ext cx="5814105" cy="387607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33498" y="5536006"/>
            <a:ext cx="77437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spc="-1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Πωλητές</a:t>
            </a:r>
          </a:p>
        </p:txBody>
      </p:sp>
    </p:spTree>
    <p:extLst>
      <p:ext uri="{BB962C8B-B14F-4D97-AF65-F5344CB8AC3E}">
        <p14:creationId xmlns:p14="http://schemas.microsoft.com/office/powerpoint/2010/main" val="3101193255"/>
      </p:ext>
    </p:extLst>
  </p:cSld>
  <p:clrMapOvr>
    <a:masterClrMapping/>
  </p:clrMapOvr>
  <p:transition spd="slow">
    <p:circl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Αναλαμβάνουν ρόλους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33498" y="5536006"/>
            <a:ext cx="77437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spc="-1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Ταμίες</a:t>
            </a:r>
          </a:p>
        </p:txBody>
      </p:sp>
      <p:pic>
        <p:nvPicPr>
          <p:cNvPr id="4" name="Picture 3" descr="μαγαζακι0001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95" y="1595136"/>
            <a:ext cx="6425111" cy="3614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745157"/>
      </p:ext>
    </p:extLst>
  </p:cSld>
  <p:clrMapOvr>
    <a:masterClrMapping/>
  </p:clrMapOvr>
  <p:transition spd="slow">
    <p:circl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Αναλαμβάνουν ρόλους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33498" y="5536006"/>
            <a:ext cx="77437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spc="-1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Πελάτες</a:t>
            </a:r>
          </a:p>
        </p:txBody>
      </p:sp>
      <p:pic>
        <p:nvPicPr>
          <p:cNvPr id="3" name="Picture 2" descr="μαγαζακι00003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504" y="1417638"/>
            <a:ext cx="6549148" cy="3683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823761"/>
      </p:ext>
    </p:extLst>
  </p:cSld>
  <p:clrMapOvr>
    <a:masterClrMapping/>
  </p:clrMapOvr>
  <p:transition spd="slow">
    <p:circl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Αναλαμβάνουν ρόλους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33498" y="5536006"/>
            <a:ext cx="77437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spc="-1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Πελάτες</a:t>
            </a:r>
          </a:p>
        </p:txBody>
      </p:sp>
      <p:pic>
        <p:nvPicPr>
          <p:cNvPr id="4" name="Picture 3" descr="μαγαζακι00015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140" y="1417637"/>
            <a:ext cx="6747607" cy="3795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305493"/>
      </p:ext>
    </p:extLst>
  </p:cSld>
  <p:clrMapOvr>
    <a:masterClrMapping/>
  </p:clrMapOvr>
  <p:transition spd="slow">
    <p:circl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490230" cy="1143000"/>
          </a:xfrm>
        </p:spPr>
        <p:txBody>
          <a:bodyPr/>
          <a:lstStyle/>
          <a:p>
            <a:pPr algn="ctr"/>
            <a:r>
              <a:rPr lang="el-GR" dirty="0"/>
              <a:t>Το μαγαζάκι Αλληλεγγύης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33499" y="4069349"/>
            <a:ext cx="361393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spc="-1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Μία δραστηριότητα που αγγίζει πολλές πτυχές της γνώσης και της κοινωνικότητας των παιδιών.</a:t>
            </a:r>
            <a:endParaRPr lang="en-US" sz="1050" dirty="0"/>
          </a:p>
        </p:txBody>
      </p:sp>
      <p:pic>
        <p:nvPicPr>
          <p:cNvPr id="8" name="Picture 7" descr="ημερα λειτουργιας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7430" y="-158739"/>
            <a:ext cx="48462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193255"/>
      </p:ext>
    </p:extLst>
  </p:cSld>
  <p:clrMapOvr>
    <a:masterClrMapping/>
  </p:clrMapOvr>
  <p:transition spd="slow">
    <p:circl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7813" y="-222309"/>
            <a:ext cx="4371801" cy="877105"/>
          </a:xfrm>
        </p:spPr>
        <p:txBody>
          <a:bodyPr/>
          <a:lstStyle/>
          <a:p>
            <a:pPr algn="ctr"/>
            <a:r>
              <a:rPr lang="el-GR" dirty="0"/>
              <a:t>Προετοιμασία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74732" y="1132687"/>
            <a:ext cx="323526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Arial"/>
              <a:buChar char="•"/>
            </a:pPr>
            <a:r>
              <a:rPr lang="el-GR" sz="2800" spc="-1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Ενημέρωση του σχολείου  </a:t>
            </a:r>
          </a:p>
          <a:p>
            <a:pPr marL="457200" indent="-457200" algn="ctr">
              <a:buFont typeface="Arial"/>
              <a:buChar char="•"/>
            </a:pPr>
            <a:r>
              <a:rPr lang="el-GR" sz="2800" spc="-1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Ενημέρωση των γονιών</a:t>
            </a:r>
            <a:endParaRPr lang="en-US" sz="1050" dirty="0"/>
          </a:p>
        </p:txBody>
      </p:sp>
      <p:pic>
        <p:nvPicPr>
          <p:cNvPr id="3" name="Picture 2" descr="ΑΦΙΣΑ ΜΑΓΑΖΑΚΙ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63"/>
          <a:stretch/>
        </p:blipFill>
        <p:spPr>
          <a:xfrm>
            <a:off x="3409997" y="654796"/>
            <a:ext cx="4849398" cy="6044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519163"/>
      </p:ext>
    </p:extLst>
  </p:cSld>
  <p:clrMapOvr>
    <a:masterClrMapping/>
  </p:clrMapOvr>
  <p:transition spd="slow">
    <p:circl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Adjacency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mbria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mbria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mbria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mbria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mbria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mbria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mbria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mbria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mbria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mbria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Adjacency.thmx</Template>
  <TotalTime>4881</TotalTime>
  <Words>2631</Words>
  <Application>Microsoft Macintosh PowerPoint</Application>
  <PresentationFormat>On-screen Show (4:3)</PresentationFormat>
  <Paragraphs>384</Paragraphs>
  <Slides>39</Slides>
  <Notes>37</Notes>
  <HiddenSlides>0</HiddenSlides>
  <MMClips>3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3" baseType="lpstr">
      <vt:lpstr>Arial</vt:lpstr>
      <vt:lpstr>Calibri</vt:lpstr>
      <vt:lpstr>Cambria</vt:lpstr>
      <vt:lpstr>Adjacency</vt:lpstr>
      <vt:lpstr>Το Μαγαζάκι στην Τάξη  </vt:lpstr>
      <vt:lpstr>Κοινωνικό πλαίσιο</vt:lpstr>
      <vt:lpstr>Το Μαγαζάκι στην Τάξη</vt:lpstr>
      <vt:lpstr>Αναλαμβάνουν ρόλους</vt:lpstr>
      <vt:lpstr>Αναλαμβάνουν ρόλους</vt:lpstr>
      <vt:lpstr>Αναλαμβάνουν ρόλους</vt:lpstr>
      <vt:lpstr>Αναλαμβάνουν ρόλους</vt:lpstr>
      <vt:lpstr>Το μαγαζάκι Αλληλεγγύης</vt:lpstr>
      <vt:lpstr>Προετοιμασία</vt:lpstr>
      <vt:lpstr>Προετοιμασία</vt:lpstr>
      <vt:lpstr>Προετοιμασία</vt:lpstr>
      <vt:lpstr>Προετοιμασία</vt:lpstr>
      <vt:lpstr>Προετοιμασία</vt:lpstr>
      <vt:lpstr>Το μαγαζάκι Αλληλεγγύης</vt:lpstr>
      <vt:lpstr>Η μέθοδος</vt:lpstr>
      <vt:lpstr>Η μέθοδος</vt:lpstr>
      <vt:lpstr>Εμπιστευσιμότητα</vt:lpstr>
      <vt:lpstr>Εμπιστευσιμότητα</vt:lpstr>
      <vt:lpstr>Θεωρητικό Πλαίσιο</vt:lpstr>
      <vt:lpstr>Θεωρητικό Πλαίσιο</vt:lpstr>
      <vt:lpstr>Θεωρητικό Πλαίσιο</vt:lpstr>
      <vt:lpstr>Θεωρητικό Πλαίσιο</vt:lpstr>
      <vt:lpstr>Θεωρητικό Πλαίσιο</vt:lpstr>
      <vt:lpstr>Θεωρητικό Πλαίσιο</vt:lpstr>
      <vt:lpstr>Θεωρητικό Πλαίσιο</vt:lpstr>
      <vt:lpstr>Ερευνητικά Ερωτήματα</vt:lpstr>
      <vt:lpstr>Συζήτηση</vt:lpstr>
      <vt:lpstr>Πώς αντιμετωπίζουν οι συμμετέχοντες την έννοια «Αξία»  πριν και  μετά από τα διδακτικά πειράματα</vt:lpstr>
      <vt:lpstr>Το δίευρο είναι ένα ή δύο;</vt:lpstr>
      <vt:lpstr>Πώς αντιμετωπίζουν οι συμμετέχοντες την έννοια «Συναλλαγή» πριν και  μετά από τα διδακτικά πειράματα</vt:lpstr>
      <vt:lpstr>Πώς αντιμετωπίζουν οι συμμετέχοντες την έννοια «Ανταλλαγή» πριν και  μετά από τα διδακτικά πειράματα</vt:lpstr>
      <vt:lpstr>Πόσο καλά γνωρίζουν οι συμμετέχοντες τα νομίσματα  πριν και μετά από τα διδακτικά πειράματα</vt:lpstr>
      <vt:lpstr>Αντιστοίχιση αξίας χρημάτων και αγοραστικής δύναμης πριν και μετά  από τα διδακτικά πειράματα</vt:lpstr>
      <vt:lpstr>Υπολογισμοί αθροισμάτων - τεχνικές</vt:lpstr>
      <vt:lpstr>Παιδί παίρνει αντικείμενο χωρίς να πληρώσει</vt:lpstr>
      <vt:lpstr>ΠΟΡΤΦΟΛΙΟ ΣΥΜΜΕΤΕΧΟΝΤΩΝ</vt:lpstr>
      <vt:lpstr>ΠΟΡΤΦΟΛΙΟ ΣΥΜΜΕΤΕΧΟΝΤΩΝ</vt:lpstr>
      <vt:lpstr>Συνοψίζοντας</vt:lpstr>
      <vt:lpstr>Σας ευχαριστώ για την προσοχή σας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Το Μαγαζάκι στην Τάξη  </dc:title>
  <dc:creator>macuser</dc:creator>
  <cp:lastModifiedBy>Anna Chronaki</cp:lastModifiedBy>
  <cp:revision>86</cp:revision>
  <cp:lastPrinted>2017-03-28T20:06:35Z</cp:lastPrinted>
  <dcterms:created xsi:type="dcterms:W3CDTF">2017-02-21T20:34:14Z</dcterms:created>
  <dcterms:modified xsi:type="dcterms:W3CDTF">2018-10-17T22:25:13Z</dcterms:modified>
</cp:coreProperties>
</file>