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71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83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97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14" y="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1/16/2026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smtClean="0"/>
              <a:t>Διατροφή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αγωγή στην ενήλικο ζωή και Τρίτη ηλικία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PhDc</a:t>
            </a:r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δείχνει η έρευνα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62739"/>
          </a:xfrm>
        </p:spPr>
        <p:txBody>
          <a:bodyPr>
            <a:normAutofit fontScale="85000" lnSpcReduction="20000"/>
          </a:bodyPr>
          <a:lstStyle/>
          <a:p>
            <a:r>
              <a:rPr lang="el-GR" b="1" dirty="0" err="1"/>
              <a:t>Μετα</a:t>
            </a:r>
            <a:r>
              <a:rPr lang="el-GR" b="1" dirty="0"/>
              <a:t>-ανάλυση </a:t>
            </a:r>
            <a:r>
              <a:rPr lang="el-GR" b="1" dirty="0" err="1"/>
              <a:t>RCTs</a:t>
            </a:r>
            <a:r>
              <a:rPr lang="el-GR" b="1" dirty="0"/>
              <a:t>: διατροφική εκπαίδευση σε ηλικιωμένους αυξάνει λαχανικά, φρούτα, φυτικές ίνες (μικρή–μέτρια επίδραση</a:t>
            </a:r>
            <a:r>
              <a:rPr lang="el-GR" b="1" dirty="0" smtClean="0"/>
              <a:t>)</a:t>
            </a:r>
          </a:p>
          <a:p>
            <a:r>
              <a:rPr lang="el-GR" b="1" dirty="0" err="1"/>
              <a:t>Scoping</a:t>
            </a:r>
            <a:r>
              <a:rPr lang="el-GR" b="1" dirty="0"/>
              <a:t> </a:t>
            </a:r>
            <a:r>
              <a:rPr lang="el-GR" b="1" dirty="0" err="1"/>
              <a:t>review</a:t>
            </a:r>
            <a:r>
              <a:rPr lang="el-GR" b="1" dirty="0"/>
              <a:t> σε προγράμματα «</a:t>
            </a:r>
            <a:r>
              <a:rPr lang="el-GR" b="1" dirty="0" err="1"/>
              <a:t>culinary</a:t>
            </a:r>
            <a:r>
              <a:rPr lang="el-GR" b="1" dirty="0"/>
              <a:t> </a:t>
            </a:r>
            <a:r>
              <a:rPr lang="el-GR" b="1" dirty="0" err="1"/>
              <a:t>nutrition</a:t>
            </a:r>
            <a:r>
              <a:rPr lang="el-GR" b="1" dirty="0"/>
              <a:t>»: όλα είναι δια ζώσης, με 1–20 μαθήματα, συνδυάζοντας θεωρία, επίδειξη και μαγείρεμα, και στοχεύουν σε διατροφή, βάρος, </a:t>
            </a:r>
            <a:r>
              <a:rPr lang="el-GR" b="1" dirty="0" smtClean="0"/>
              <a:t>υγεία</a:t>
            </a:r>
          </a:p>
          <a:p>
            <a:r>
              <a:rPr lang="el-GR" b="1" dirty="0"/>
              <a:t>Εξατομίκευση σε ευπάθεια, </a:t>
            </a:r>
            <a:r>
              <a:rPr lang="el-GR" b="1" dirty="0" err="1"/>
              <a:t>σαρκοπενία</a:t>
            </a:r>
            <a:r>
              <a:rPr lang="el-GR" b="1" dirty="0"/>
              <a:t>, πολλαπλά νοσήματα, </a:t>
            </a:r>
            <a:r>
              <a:rPr lang="el-GR" b="1" dirty="0" smtClean="0"/>
              <a:t>φάρμακα</a:t>
            </a:r>
          </a:p>
          <a:p>
            <a:r>
              <a:rPr lang="el-GR" b="1" dirty="0"/>
              <a:t>Συνδυασμός εκπαίδευσης με τροποποίηση τροφής/υφής, </a:t>
            </a:r>
            <a:r>
              <a:rPr lang="el-GR" b="1" dirty="0" err="1"/>
              <a:t>snacks</a:t>
            </a:r>
            <a:r>
              <a:rPr lang="el-GR" b="1" dirty="0"/>
              <a:t>, </a:t>
            </a:r>
            <a:r>
              <a:rPr lang="el-GR" b="1" dirty="0" err="1"/>
              <a:t>finger</a:t>
            </a:r>
            <a:r>
              <a:rPr lang="el-GR" b="1" dirty="0"/>
              <a:t> </a:t>
            </a:r>
            <a:r>
              <a:rPr lang="el-GR" b="1" dirty="0" err="1"/>
              <a:t>foods</a:t>
            </a:r>
            <a:r>
              <a:rPr lang="el-GR" b="1" dirty="0"/>
              <a:t>, </a:t>
            </a:r>
            <a:r>
              <a:rPr lang="el-GR" b="1" dirty="0" smtClean="0"/>
              <a:t>ενυδάτωση</a:t>
            </a:r>
            <a:endParaRPr lang="el-GR" b="1" dirty="0" smtClean="0"/>
          </a:p>
          <a:p>
            <a:r>
              <a:rPr lang="el-GR" b="1" dirty="0"/>
              <a:t>Ενίσχυση κίνητρου, οικογενειακής/κοινοτικής στήριξης και μείωση εμποδίων (πρόσβαση σε τρόφιμα, κόπωση, γνωστικές δυσκολίες)</a:t>
            </a:r>
          </a:p>
        </p:txBody>
      </p:sp>
    </p:spTree>
    <p:extLst>
      <p:ext uri="{BB962C8B-B14F-4D97-AF65-F5344CB8AC3E}">
        <p14:creationId xmlns:p14="http://schemas.microsoft.com/office/powerpoint/2010/main" val="135025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Δραστηριότητα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Αναφέρετε 3 διατροφικές συμβουλές για κάθε ένα από τα παρακάτω περιστατικά :</a:t>
            </a:r>
          </a:p>
          <a:p>
            <a:pPr marL="514350" indent="-514350">
              <a:buAutoNum type="arabicPeriod"/>
            </a:pPr>
            <a:r>
              <a:rPr lang="el-GR" dirty="0" smtClean="0"/>
              <a:t>Εγκυμονούσες γυναίκες</a:t>
            </a:r>
          </a:p>
          <a:p>
            <a:pPr marL="514350" indent="-514350">
              <a:buAutoNum type="arabicPeriod"/>
            </a:pPr>
            <a:r>
              <a:rPr lang="el-GR" dirty="0" smtClean="0"/>
              <a:t>Άντρας 40 ετών που γυμνάζεται συστηματικά</a:t>
            </a:r>
          </a:p>
          <a:p>
            <a:pPr marL="514350" indent="-514350">
              <a:buAutoNum type="arabicPeriod"/>
            </a:pPr>
            <a:r>
              <a:rPr lang="el-GR" dirty="0" smtClean="0"/>
              <a:t>Γυναίκα 50 χρονών στην εμμηνόπαυση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Άντρας με σακχαρώδη διαβήτη τύπου ΙΙ</a:t>
            </a:r>
          </a:p>
          <a:p>
            <a:pPr marL="514350" indent="-514350">
              <a:buAutoNum type="arabicPeriod"/>
            </a:pPr>
            <a:r>
              <a:rPr lang="el-GR" dirty="0" smtClean="0"/>
              <a:t>Γυναίκα 70 ετών με οστεοπόρωση και </a:t>
            </a:r>
            <a:r>
              <a:rPr lang="el-GR" dirty="0" err="1" smtClean="0"/>
              <a:t>σαρκοπενία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Άντρας 70 ετών με </a:t>
            </a:r>
            <a:r>
              <a:rPr lang="el-GR" smtClean="0"/>
              <a:t>καρδιακή ανεπάρκεια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5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σημασία της διατροφικής αγωγής στους ενήλικες</a:t>
            </a:r>
          </a:p>
          <a:p>
            <a:r>
              <a:rPr lang="el-GR" dirty="0" smtClean="0"/>
              <a:t>Μέθοδοι διατροφικής αγωγής στους ενήλικες</a:t>
            </a:r>
          </a:p>
          <a:p>
            <a:r>
              <a:rPr lang="el-GR" dirty="0"/>
              <a:t>Μέθοδοι διατροφικής αγωγής στους </a:t>
            </a:r>
            <a:r>
              <a:rPr lang="el-GR" dirty="0" smtClean="0"/>
              <a:t>ηλικιωμένους</a:t>
            </a:r>
          </a:p>
          <a:p>
            <a:r>
              <a:rPr lang="el-GR" dirty="0" smtClean="0"/>
              <a:t>Δραστηριότητα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σημασία της διατροφικής αγωγής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Πρωτογενής πρόληψη</a:t>
            </a:r>
          </a:p>
          <a:p>
            <a:r>
              <a:rPr lang="el-GR" dirty="0" smtClean="0"/>
              <a:t>Σωματική και ψυχική υγεία</a:t>
            </a:r>
          </a:p>
          <a:p>
            <a:r>
              <a:rPr lang="el-GR" dirty="0" smtClean="0"/>
              <a:t>Πρόληψη χρόνιων νοσημάτων</a:t>
            </a:r>
          </a:p>
          <a:p>
            <a:r>
              <a:rPr lang="el-GR" dirty="0"/>
              <a:t>Θεμέλιο υγείας δια </a:t>
            </a:r>
            <a:r>
              <a:rPr lang="el-GR" dirty="0" smtClean="0"/>
              <a:t>βίου</a:t>
            </a:r>
          </a:p>
          <a:p>
            <a:r>
              <a:rPr lang="el-GR" dirty="0" smtClean="0"/>
              <a:t>Ειδικές κατηγορίες ενηλίκων με βάση τα χρόνια νοσήματα</a:t>
            </a:r>
          </a:p>
          <a:p>
            <a:r>
              <a:rPr lang="el-GR" dirty="0" smtClean="0"/>
              <a:t>Ανάγκη για εξατομίκευση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460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Ενδεικτικά οφέλη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482753"/>
              </p:ext>
            </p:extLst>
          </p:nvPr>
        </p:nvGraphicFramePr>
        <p:xfrm>
          <a:off x="76952" y="1231271"/>
          <a:ext cx="8931246" cy="5418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5623">
                  <a:extLst>
                    <a:ext uri="{9D8B030D-6E8A-4147-A177-3AD203B41FA5}">
                      <a16:colId xmlns:a16="http://schemas.microsoft.com/office/drawing/2014/main" val="3873632614"/>
                    </a:ext>
                  </a:extLst>
                </a:gridCol>
                <a:gridCol w="4465623">
                  <a:extLst>
                    <a:ext uri="{9D8B030D-6E8A-4147-A177-3AD203B41FA5}">
                      <a16:colId xmlns:a16="http://schemas.microsoft.com/office/drawing/2014/main" val="3237300473"/>
                    </a:ext>
                  </a:extLst>
                </a:gridCol>
              </a:tblGrid>
              <a:tr h="356707"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Πληθυσμός ενηλίκων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Κύριο αποτέλεσμα διατροφικής αγωγής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4078039397"/>
                  </a:ext>
                </a:extLst>
              </a:tr>
              <a:tr h="1173812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Ηλικιωμένοι που ζουν μόνοι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Βελτίωση συνηθειών, γνώσεων &amp; πρόσληψης πρωτεΐνης/βιταμινών μετά από 8 εβδομάδες εξατομικευμένης εκπαίδευσης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341964571"/>
                  </a:ext>
                </a:extLst>
              </a:tr>
              <a:tr h="902932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Ηλικιωμένοι σε κοινότητα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Αύξηση γνώσεων &amp; θετικών στάσεων στη «υγιεινή διατροφή» μετά από σύντομο πρόγραμμα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563484984"/>
                  </a:ext>
                </a:extLst>
              </a:tr>
              <a:tr h="1173812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Ενήλικες με διαβήτη τύπου 2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Μείωση HbA1c (βραχυπρόθεσμα), πίεσης και ενεργειακής πρόσληψης μετά από οργανωμένο πρόγραμμα διατροφικής εκπαίδευσης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18007064"/>
                  </a:ext>
                </a:extLst>
              </a:tr>
              <a:tr h="902932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Ενήλικες χαμηλού εισοδήματος (</a:t>
                      </a: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SNAP-Ed)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Περισσότερα φρούτα/λαχανικά, αλλά ανάγκη συνδυασμού με αλλαγές στο περιβάλλον τροφίμων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975438194"/>
                  </a:ext>
                </a:extLst>
              </a:tr>
              <a:tr h="818494"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Γενικός ενήλικος πληθυσμός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600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Οπτικοποιημένη</a:t>
                      </a:r>
                      <a:r>
                        <a:rPr lang="el-GR" sz="16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εκπαίδευση βελτιώνει πρόσληψη φυτικών ινών και, οριακά, φρούτων/λαχανικών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331326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53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Βασικά στοιχεία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Επαναλαμβανόμενα και προσαρμοσμένα μαθήματα έχουν </a:t>
            </a:r>
            <a:r>
              <a:rPr lang="el-GR" dirty="0"/>
              <a:t>μεγαλύτερο </a:t>
            </a:r>
            <a:r>
              <a:rPr lang="el-GR" dirty="0" smtClean="0"/>
              <a:t>αντίκτυπο</a:t>
            </a:r>
          </a:p>
          <a:p>
            <a:r>
              <a:rPr lang="el-GR" dirty="0"/>
              <a:t>Συνδυασμός θεωρίας + πρακτικής μαγειρικής ενισχύει την αυτοπεποίθηση στο μαγείρεμα και υγιεινές </a:t>
            </a:r>
            <a:r>
              <a:rPr lang="el-GR" dirty="0" smtClean="0"/>
              <a:t>επιλογές</a:t>
            </a:r>
          </a:p>
          <a:p>
            <a:r>
              <a:rPr lang="el-GR" dirty="0" err="1"/>
              <a:t>Στοχευμένες</a:t>
            </a:r>
            <a:r>
              <a:rPr lang="el-GR" dirty="0"/>
              <a:t> παρεμβάσεις σε ομάδες υψηλού κινδύνου (ηλικιωμένοι, χαμηλό εισόδημα, χρόνια νοσήματα) είναι ιδιαίτερα σημαντικές</a:t>
            </a:r>
          </a:p>
        </p:txBody>
      </p:sp>
    </p:spTree>
    <p:extLst>
      <p:ext uri="{BB962C8B-B14F-4D97-AF65-F5344CB8AC3E}">
        <p14:creationId xmlns:p14="http://schemas.microsoft.com/office/powerpoint/2010/main" val="753451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Μελέτες συσχέτισης διατροφικής αγωγής και βελτίωσης υγείας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1515206"/>
              </p:ext>
            </p:extLst>
          </p:nvPr>
        </p:nvGraphicFramePr>
        <p:xfrm>
          <a:off x="117693" y="1435744"/>
          <a:ext cx="8962932" cy="5737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644">
                  <a:extLst>
                    <a:ext uri="{9D8B030D-6E8A-4147-A177-3AD203B41FA5}">
                      <a16:colId xmlns:a16="http://schemas.microsoft.com/office/drawing/2014/main" val="516544372"/>
                    </a:ext>
                  </a:extLst>
                </a:gridCol>
                <a:gridCol w="2987644">
                  <a:extLst>
                    <a:ext uri="{9D8B030D-6E8A-4147-A177-3AD203B41FA5}">
                      <a16:colId xmlns:a16="http://schemas.microsoft.com/office/drawing/2014/main" val="1806419939"/>
                    </a:ext>
                  </a:extLst>
                </a:gridCol>
                <a:gridCol w="2987644">
                  <a:extLst>
                    <a:ext uri="{9D8B030D-6E8A-4147-A177-3AD203B41FA5}">
                      <a16:colId xmlns:a16="http://schemas.microsoft.com/office/drawing/2014/main" val="1550565873"/>
                    </a:ext>
                  </a:extLst>
                </a:gridCol>
              </a:tblGrid>
              <a:tr h="432770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Πληθυσμός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Παρέμβαση διατροφικής αγωγής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Κύρια βελτίωση υγείας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1558413392"/>
                  </a:ext>
                </a:extLst>
              </a:tr>
              <a:tr h="426928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Ηλικιωμένοι, Αιθιοπία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Εκπαίδευση βασισμένη στη Social </a:t>
                      </a:r>
                      <a:r>
                        <a:rPr lang="el-GR" sz="1400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Cognitive</a:t>
                      </a:r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</a:t>
                      </a:r>
                      <a:r>
                        <a:rPr lang="el-GR" sz="1400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Theory</a:t>
                      </a:r>
                      <a:endParaRPr lang="el-GR" sz="1400" b="0" dirty="0">
                        <a:solidFill>
                          <a:schemeClr val="tx1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Μεγαλύτερη διατροφική ποικιλία, σημαντική βελτίωση θρεπτικής κατάστασης (MNA)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788884361"/>
                  </a:ext>
                </a:extLst>
              </a:tr>
              <a:tr h="551448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Παχύσαρκοι ενήλικες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8μηνο πρόγραμμα διατροφικής εκπαίδευσης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-3% σωματικό βάρος, μείωση πρόσληψης λιπαρών/επεξεργασμένων, βελτίωση βιοχημικών δεικτών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057195783"/>
                  </a:ext>
                </a:extLst>
              </a:tr>
              <a:tr h="761258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Υπέρβαρες/παχύσαρκες γυναίκες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E‑health </a:t>
                      </a:r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διατροφική αγωγή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Μείωση «ηδονικής πείνας», ενεργειακής πυκνότητας δίαιτας και ΔΜΣ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763969286"/>
                  </a:ext>
                </a:extLst>
              </a:tr>
              <a:tr h="800489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Ενήλικες με χρόνια νοσήματα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Ψηφιακή διατροφική </a:t>
                      </a:r>
                      <a:r>
                        <a:rPr lang="el-GR" sz="1400" b="0" dirty="0" smtClean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εκπαίδευση</a:t>
                      </a:r>
                      <a:endParaRPr lang="el-GR" sz="1400" b="0" dirty="0">
                        <a:solidFill>
                          <a:schemeClr val="tx1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Μικρή αλλά σημαντική μείωση βάρους, περιφέρειας μέσης, HbA1c· βελτίωση προσκόλλησης σε μεσογειακή δίαιτα &amp; κατανάλωσης φρούτων/λαχανικών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467078837"/>
                  </a:ext>
                </a:extLst>
              </a:tr>
              <a:tr h="688261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Τύπου 2 διαβήτης &amp; επισιτιστική ανασφάλεια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Προγράμματα food prescriptions + διατροφική εκπαίδευση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Συνεπής μείωση HbA1c, συχνά βελτίωση ποιότητας δίαιτας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367905701"/>
                  </a:ext>
                </a:extLst>
              </a:tr>
              <a:tr h="615263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Ηλικιωμένοι με ανορεξία γήρανσης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Συμβουλευτική διατροφής 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vs </a:t>
                      </a:r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συμπληρώματα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Βελτίωση όρεξης και δύναμης λαβής στη συμβουλευτική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950552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253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Ειδικότερα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Υψηλότερη διατροφική γνώση συσχετίζεται με καλύτερη ποιότητα </a:t>
            </a:r>
            <a:r>
              <a:rPr lang="el-GR" b="1" dirty="0" smtClean="0"/>
              <a:t>δίαιτας</a:t>
            </a:r>
          </a:p>
          <a:p>
            <a:r>
              <a:rPr lang="el-GR" b="1" dirty="0"/>
              <a:t>Σε μεγάλη πολωνική μελέτη (n=4000), περισσότερη διατροφική γνώση συνδέεται με καλύτερο </a:t>
            </a:r>
            <a:r>
              <a:rPr lang="el-GR" b="1" dirty="0" err="1"/>
              <a:t>Diet</a:t>
            </a:r>
            <a:r>
              <a:rPr lang="el-GR" b="1" dirty="0"/>
              <a:t> Quality </a:t>
            </a:r>
            <a:r>
              <a:rPr lang="el-GR" b="1" dirty="0" err="1"/>
              <a:t>Index</a:t>
            </a:r>
            <a:r>
              <a:rPr lang="el-GR" b="1" dirty="0"/>
              <a:t>, ανεξάρτητα από ηλικία και </a:t>
            </a:r>
            <a:r>
              <a:rPr lang="el-GR" b="1" dirty="0" smtClean="0"/>
              <a:t>φύλο</a:t>
            </a:r>
          </a:p>
          <a:p>
            <a:r>
              <a:rPr lang="el-GR" b="1" dirty="0"/>
              <a:t>Στην Κίνα, μεγαλύτερη γνώση για τη διατροφή συνδέεται με καλύτερη </a:t>
            </a:r>
            <a:r>
              <a:rPr lang="el-GR" b="1" dirty="0" err="1"/>
              <a:t>αυτοαντιλαμβανόμενη</a:t>
            </a:r>
            <a:r>
              <a:rPr lang="el-GR" b="1" dirty="0"/>
              <a:t> υγεία και ωφελεί περισσότερο άτομα με χαμηλότερο μορφωτικό επίπεδο και αγροτικούς </a:t>
            </a:r>
            <a:r>
              <a:rPr lang="el-GR" b="1" dirty="0" smtClean="0"/>
              <a:t>πληθυσμούς</a:t>
            </a:r>
          </a:p>
          <a:p>
            <a:r>
              <a:rPr lang="el-GR" b="1" dirty="0"/>
              <a:t>Ισπανοί ενήλικες με σπουδές υγείας (άρα περισσότερη διατροφική εκπαίδευση) </a:t>
            </a:r>
            <a:r>
              <a:rPr lang="el-GR" b="1" dirty="0" smtClean="0"/>
              <a:t>έχουν: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υψηλότερη </a:t>
            </a:r>
            <a:r>
              <a:rPr lang="el-GR" b="1" dirty="0"/>
              <a:t>κατανάλωση </a:t>
            </a:r>
            <a:r>
              <a:rPr lang="el-GR" b="1" dirty="0" smtClean="0"/>
              <a:t>λαχανικών, οσπρίων</a:t>
            </a:r>
            <a:r>
              <a:rPr lang="el-GR" b="1" dirty="0"/>
              <a:t>, δημητριακών ολικής </a:t>
            </a:r>
            <a:r>
              <a:rPr lang="el-GR" b="1" dirty="0" smtClean="0"/>
              <a:t>άλεσης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χαμηλότερη </a:t>
            </a:r>
            <a:r>
              <a:rPr lang="el-GR" b="1" dirty="0"/>
              <a:t>κατανάλωση κόκκινου </a:t>
            </a:r>
            <a:r>
              <a:rPr lang="el-GR" b="1" dirty="0" smtClean="0"/>
              <a:t>κρέατος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καλύτερη </a:t>
            </a:r>
            <a:r>
              <a:rPr lang="el-GR" b="1" dirty="0" err="1"/>
              <a:t>αυτοαντιλαμβανόμενη</a:t>
            </a:r>
            <a:r>
              <a:rPr lang="el-GR" b="1" dirty="0"/>
              <a:t> </a:t>
            </a:r>
            <a:r>
              <a:rPr lang="el-GR" b="1" dirty="0" smtClean="0"/>
              <a:t>υγεία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χαμηλότερο </a:t>
            </a:r>
            <a:r>
              <a:rPr lang="el-GR" b="1" dirty="0"/>
              <a:t>ΔΜΣ</a:t>
            </a:r>
          </a:p>
        </p:txBody>
      </p:sp>
    </p:spTree>
    <p:extLst>
      <p:ext uri="{BB962C8B-B14F-4D97-AF65-F5344CB8AC3E}">
        <p14:creationId xmlns:p14="http://schemas.microsoft.com/office/powerpoint/2010/main" val="790585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διατροφικής αγωγής σε ενήλικες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2678493"/>
              </p:ext>
            </p:extLst>
          </p:nvPr>
        </p:nvGraphicFramePr>
        <p:xfrm>
          <a:off x="457200" y="1600200"/>
          <a:ext cx="8686800" cy="513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140310809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485220680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118478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Μέθοδος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Τρόπος υλοποίησης / παραδείγματα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Ευρήματα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355051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Ατομική συμβουλευτική (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dietetic consultation)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1:1 συνεδρίες με διαιτολόγο στην πρωτοβάθμια φροντίδα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Βελτίωση πρόσληψης τροφίμων, HbA1c, βάρους· πιο αδύναμα αποτελέσματα σε λιπίδια/πίεση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761892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Ομαδική εκπαίδευση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Μαθήματα σε κοινότητα, ΚΑΠΗ, κέντρα υγείας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Διαλέξεις, συζητήσεις, παιχνίδια, στόχοι· βελτίωση γνώσεων, συχνά και πρόσληψης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510326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Μαγειρική + θεωρία (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culinary nutrition, culinary medicine)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Συνδυασμός θεωρητικής ενημέρωσης και εργαστηρίων μαγειρικής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Βελτίωση διατροφικών συνηθειών, υγειονομικού γραμματισμού, υψηλή αποδοχή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034899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Ψηφιακή/εξ αποστάσεως αγωγή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Online </a:t>
                      </a:r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μαθήματα, πλατφόρμες, 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apps, SMS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Υψηλή αποδοχή· αποτελεσματικότητα εξαρτάται από «δόση» και εμπλοκή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506883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Ενσωμάτωση σε κλινικές παρεμβάσεις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Ραδιοθεραπεία, διαβήτης, τροφική ανασφάλεια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Δομημένα προγράμματα NEC, </a:t>
                      </a:r>
                      <a:r>
                        <a:rPr lang="el-GR" sz="1400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food</a:t>
                      </a:r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</a:t>
                      </a:r>
                      <a:r>
                        <a:rPr lang="el-GR" sz="1400" b="0" dirty="0" err="1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prescriptions</a:t>
                      </a:r>
                      <a:r>
                        <a:rPr lang="el-GR" sz="14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 με εκπαίδευση → λιγότερη κακή θρέψη, μείωση HbA1c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998098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368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Μέθοδοι διατροφικής αγωγής σε ηλικιωμένους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41307"/>
              </p:ext>
            </p:extLst>
          </p:nvPr>
        </p:nvGraphicFramePr>
        <p:xfrm>
          <a:off x="0" y="1179214"/>
          <a:ext cx="9144000" cy="559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01928517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5924745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470328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l-GR" sz="13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Τύπος μεθόδου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Παράδειγμα εφαρμογής σε ηλικιωμένους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Ευρήματα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3153204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Καθαρή διατροφική εκπαίδευση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Ομαδικά μαθήματα, φυλλάδια, ταχυδρομημένα εξατομικευμένα ενημερωτικά δελτία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↑ κατανάλωση φρούτων, λαχανικών, ινών· βελτίωση διατροφικής ποικιλίας και γνώσεων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806415040"/>
                  </a:ext>
                </a:extLst>
              </a:tr>
              <a:tr h="632712"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Συμβουλευτική / εξατομικευμένη διατροφολογική υποστήριξη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Ατομική δίωξη σε κοινότητα, σε εύθραυστους ηλικιωμένους ή σε διαβητικούς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Βελτίωση θρέψης, διαχείριση σαρκοπενίας/ευπάθειας, προσαρμογή σε παθήσεις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565375354"/>
                  </a:ext>
                </a:extLst>
              </a:tr>
              <a:tr h="632712"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Παρεμβάσεις «</a:t>
                      </a:r>
                      <a:r>
                        <a:rPr lang="en-US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meal service»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Υγιεινότερα γεύματα σε δομές, επαναλαμβανόμενη έκθεση σε λαχανικά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↑ ποικιλία, καλύτερο διατροφικό </a:t>
                      </a:r>
                      <a:r>
                        <a:rPr lang="en-US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status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654433415"/>
                  </a:ext>
                </a:extLst>
              </a:tr>
              <a:tr h="632712"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Πολυσύνθετες παρεμβάσεις (δίαιτα + συμβουλή)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Μεσογειακό πρότυπο με παροχή ελαιολάδου/ξηρών καρπών + διαιτολογική καθοδήγηση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↓ κίνδυνος χρόνιων νοσημάτων, βελτίωση φυσικής κατάστασης/δεικτών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479882332"/>
                  </a:ext>
                </a:extLst>
              </a:tr>
              <a:tr h="632712"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Μαγειρική &amp; «</a:t>
                      </a:r>
                      <a:r>
                        <a:rPr lang="en-US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culinary nutrition»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Εργαστήρια μαγειρικής + θεωρία διατροφής σε ηλικιωμένους στην κοινότητα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Βελτίωση συνηθειών, υγειονομικού γραμματισμού, συχνά και σωματικών δεικτών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176223628"/>
                  </a:ext>
                </a:extLst>
              </a:tr>
              <a:tr h="817254"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Εκπαίδευση προσωπικού &amp; περιβάλλοντος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Σε νοσηλευτικές μονάδες: εκπαίδευση διεύθυνσης/προσωπικού για μενού/υφές, snacks κ.λπ.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Καλύτερες αποφάσεις για υφή/παρουσίαση, υποστήριξη πρόσληψης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549289486"/>
                  </a:ext>
                </a:extLst>
              </a:tr>
              <a:tr h="632712">
                <a:tc>
                  <a:txBody>
                    <a:bodyPr/>
                    <a:lstStyle/>
                    <a:p>
                      <a:pPr algn="l" fontAlgn="t"/>
                      <a:r>
                        <a:rPr lang="en-US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eHealth / </a:t>
                      </a:r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τηλειατρική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Εφαρμογές, τηλεμαθήματα, πλατφόρμες τύπου Food’n’Go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300" b="0" dirty="0">
                          <a:solidFill>
                            <a:schemeClr val="tx1"/>
                          </a:solidFill>
                          <a:effectLst/>
                          <a:latin typeface="CircularXXWeb"/>
                        </a:rPr>
                        <a:t>Υποστήριξη επάρκειας πρόσληψης, αποδεκτά από ηλικιωμένους όταν είναι απλά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655528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86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1928</TotalTime>
  <Words>873</Words>
  <Application>Microsoft Office PowerPoint</Application>
  <PresentationFormat>Προβολή στην οθόνη (4:3)</PresentationFormat>
  <Paragraphs>124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6" baseType="lpstr">
      <vt:lpstr>Arial</vt:lpstr>
      <vt:lpstr>Calibri</vt:lpstr>
      <vt:lpstr>CircularXXWeb</vt:lpstr>
      <vt:lpstr>Θέμα του Office</vt:lpstr>
      <vt:lpstr>Διατροφή – Εργαστήριο</vt:lpstr>
      <vt:lpstr>Θεματολογία διάλεξης</vt:lpstr>
      <vt:lpstr>Η σημασία της διατροφικής αγωγής</vt:lpstr>
      <vt:lpstr>Ενδεικτικά οφέλη</vt:lpstr>
      <vt:lpstr>Βασικά στοιχεία</vt:lpstr>
      <vt:lpstr>Μελέτες συσχέτισης διατροφικής αγωγής και βελτίωσης υγείας</vt:lpstr>
      <vt:lpstr>Ειδικότερα</vt:lpstr>
      <vt:lpstr>Μέθοδοι διατροφικής αγωγής σε ενήλικες</vt:lpstr>
      <vt:lpstr>Μέθοδοι διατροφικής αγωγής σε ηλικιωμένους</vt:lpstr>
      <vt:lpstr>Τι δείχνει η έρευνα</vt:lpstr>
      <vt:lpstr>Δραστηριότητα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>user</dc:creator>
  <cp:keywords/>
  <dc:description>generated using python-pptx</dc:description>
  <cp:lastModifiedBy>user</cp:lastModifiedBy>
  <cp:revision>83</cp:revision>
  <dcterms:created xsi:type="dcterms:W3CDTF">2013-01-27T09:14:16Z</dcterms:created>
  <dcterms:modified xsi:type="dcterms:W3CDTF">2026-01-16T12:20:10Z</dcterms:modified>
  <cp:category/>
</cp:coreProperties>
</file>