
<file path=[Content_Types].xml><?xml version="1.0" encoding="utf-8"?>
<Types xmlns="http://schemas.openxmlformats.org/package/2006/content-types">
  <Default Extension="bin" ContentType="image/unknown"/>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2"/>
  </p:notesMasterIdLst>
  <p:sldIdLst>
    <p:sldId id="256" r:id="rId2"/>
    <p:sldId id="412" r:id="rId3"/>
    <p:sldId id="457" r:id="rId4"/>
    <p:sldId id="413" r:id="rId5"/>
    <p:sldId id="414" r:id="rId6"/>
    <p:sldId id="415" r:id="rId7"/>
    <p:sldId id="416" r:id="rId8"/>
    <p:sldId id="458" r:id="rId9"/>
    <p:sldId id="459" r:id="rId10"/>
    <p:sldId id="417" r:id="rId11"/>
    <p:sldId id="460" r:id="rId12"/>
    <p:sldId id="418" r:id="rId13"/>
    <p:sldId id="419" r:id="rId14"/>
    <p:sldId id="420" r:id="rId15"/>
    <p:sldId id="461" r:id="rId16"/>
    <p:sldId id="421" r:id="rId17"/>
    <p:sldId id="422" r:id="rId18"/>
    <p:sldId id="423" r:id="rId19"/>
    <p:sldId id="424" r:id="rId20"/>
    <p:sldId id="425" r:id="rId21"/>
    <p:sldId id="426" r:id="rId22"/>
    <p:sldId id="427" r:id="rId23"/>
    <p:sldId id="428" r:id="rId24"/>
    <p:sldId id="429" r:id="rId25"/>
    <p:sldId id="430" r:id="rId26"/>
    <p:sldId id="431" r:id="rId27"/>
    <p:sldId id="462" r:id="rId28"/>
    <p:sldId id="432" r:id="rId29"/>
    <p:sldId id="433" r:id="rId30"/>
    <p:sldId id="434" r:id="rId31"/>
    <p:sldId id="435" r:id="rId32"/>
    <p:sldId id="436" r:id="rId33"/>
    <p:sldId id="437" r:id="rId34"/>
    <p:sldId id="438" r:id="rId35"/>
    <p:sldId id="439" r:id="rId36"/>
    <p:sldId id="440" r:id="rId37"/>
    <p:sldId id="441" r:id="rId38"/>
    <p:sldId id="442" r:id="rId39"/>
    <p:sldId id="443" r:id="rId40"/>
    <p:sldId id="444" r:id="rId41"/>
    <p:sldId id="463" r:id="rId42"/>
    <p:sldId id="445" r:id="rId43"/>
    <p:sldId id="464" r:id="rId44"/>
    <p:sldId id="446" r:id="rId45"/>
    <p:sldId id="465" r:id="rId46"/>
    <p:sldId id="447" r:id="rId47"/>
    <p:sldId id="448" r:id="rId48"/>
    <p:sldId id="466" r:id="rId49"/>
    <p:sldId id="449" r:id="rId50"/>
    <p:sldId id="450" r:id="rId51"/>
    <p:sldId id="451" r:id="rId52"/>
    <p:sldId id="452" r:id="rId53"/>
    <p:sldId id="453" r:id="rId54"/>
    <p:sldId id="454" r:id="rId55"/>
    <p:sldId id="455" r:id="rId56"/>
    <p:sldId id="456" r:id="rId57"/>
    <p:sldId id="257" r:id="rId58"/>
    <p:sldId id="258" r:id="rId59"/>
    <p:sldId id="259" r:id="rId60"/>
    <p:sldId id="260" r:id="rId61"/>
    <p:sldId id="261" r:id="rId62"/>
    <p:sldId id="262" r:id="rId63"/>
    <p:sldId id="263" r:id="rId64"/>
    <p:sldId id="264" r:id="rId65"/>
    <p:sldId id="265" r:id="rId66"/>
    <p:sldId id="266" r:id="rId67"/>
    <p:sldId id="267" r:id="rId68"/>
    <p:sldId id="268" r:id="rId69"/>
    <p:sldId id="269" r:id="rId70"/>
    <p:sldId id="270" r:id="rId71"/>
    <p:sldId id="271" r:id="rId72"/>
    <p:sldId id="272" r:id="rId73"/>
    <p:sldId id="273" r:id="rId74"/>
    <p:sldId id="274" r:id="rId75"/>
    <p:sldId id="275" r:id="rId76"/>
    <p:sldId id="276" r:id="rId77"/>
    <p:sldId id="277" r:id="rId78"/>
    <p:sldId id="278" r:id="rId79"/>
    <p:sldId id="288" r:id="rId80"/>
    <p:sldId id="289" r:id="rId81"/>
    <p:sldId id="290" r:id="rId82"/>
    <p:sldId id="291" r:id="rId83"/>
    <p:sldId id="279" r:id="rId84"/>
    <p:sldId id="280" r:id="rId85"/>
    <p:sldId id="281" r:id="rId86"/>
    <p:sldId id="282" r:id="rId87"/>
    <p:sldId id="283" r:id="rId88"/>
    <p:sldId id="284" r:id="rId89"/>
    <p:sldId id="285" r:id="rId90"/>
    <p:sldId id="286" r:id="rId91"/>
    <p:sldId id="287" r:id="rId92"/>
    <p:sldId id="292" r:id="rId93"/>
    <p:sldId id="293" r:id="rId94"/>
    <p:sldId id="294" r:id="rId95"/>
    <p:sldId id="295" r:id="rId96"/>
    <p:sldId id="296" r:id="rId97"/>
    <p:sldId id="297" r:id="rId98"/>
    <p:sldId id="298" r:id="rId99"/>
    <p:sldId id="299" r:id="rId100"/>
    <p:sldId id="300" r:id="rId10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A4C02D-EB69-4EDC-A6D5-0F397B7F41DD}" type="datetimeFigureOut">
              <a:rPr lang="el-GR" smtClean="0"/>
              <a:pPr/>
              <a:t>4/6/2025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925F8E-1601-4D7C-AC0E-443FF03A188F}" type="slidenum">
              <a:rPr lang="el-GR" smtClean="0"/>
              <a:pPr/>
              <a:t>‹#›</a:t>
            </a:fld>
            <a:endParaRPr lang="el-GR"/>
          </a:p>
        </p:txBody>
      </p:sp>
    </p:spTree>
    <p:extLst>
      <p:ext uri="{BB962C8B-B14F-4D97-AF65-F5344CB8AC3E}">
        <p14:creationId xmlns:p14="http://schemas.microsoft.com/office/powerpoint/2010/main" val="2555483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3074" name="Group 2"/>
          <p:cNvGrpSpPr>
            <a:grpSpLocks/>
          </p:cNvGrpSpPr>
          <p:nvPr/>
        </p:nvGrpSpPr>
        <p:grpSpPr bwMode="auto">
          <a:xfrm>
            <a:off x="-1035050" y="1552575"/>
            <a:ext cx="10179050" cy="5305425"/>
            <a:chOff x="-652" y="978"/>
            <a:chExt cx="6412" cy="3342"/>
          </a:xfrm>
        </p:grpSpPr>
        <p:sp>
          <p:nvSpPr>
            <p:cNvPr id="3075" name="Freeform 3"/>
            <p:cNvSpPr>
              <a:spLocks/>
            </p:cNvSpPr>
            <p:nvPr/>
          </p:nvSpPr>
          <p:spPr bwMode="auto">
            <a:xfrm>
              <a:off x="2061" y="1707"/>
              <a:ext cx="3699" cy="2613"/>
            </a:xfrm>
            <a:custGeom>
              <a:avLst/>
              <a:gdLst>
                <a:gd name="T0" fmla="*/ 1523 w 3699"/>
                <a:gd name="T1" fmla="*/ 2611 h 2613"/>
                <a:gd name="T2" fmla="*/ 3698 w 3699"/>
                <a:gd name="T3" fmla="*/ 2612 h 2613"/>
                <a:gd name="T4" fmla="*/ 3698 w 3699"/>
                <a:gd name="T5" fmla="*/ 2228 h 2613"/>
                <a:gd name="T6" fmla="*/ 0 w 3699"/>
                <a:gd name="T7" fmla="*/ 0 h 2613"/>
                <a:gd name="T8" fmla="*/ 160 w 3699"/>
                <a:gd name="T9" fmla="*/ 118 h 2613"/>
                <a:gd name="T10" fmla="*/ 292 w 3699"/>
                <a:gd name="T11" fmla="*/ 219 h 2613"/>
                <a:gd name="T12" fmla="*/ 441 w 3699"/>
                <a:gd name="T13" fmla="*/ 347 h 2613"/>
                <a:gd name="T14" fmla="*/ 585 w 3699"/>
                <a:gd name="T15" fmla="*/ 482 h 2613"/>
                <a:gd name="T16" fmla="*/ 796 w 3699"/>
                <a:gd name="T17" fmla="*/ 711 h 2613"/>
                <a:gd name="T18" fmla="*/ 983 w 3699"/>
                <a:gd name="T19" fmla="*/ 955 h 2613"/>
                <a:gd name="T20" fmla="*/ 1119 w 3699"/>
                <a:gd name="T21" fmla="*/ 1168 h 2613"/>
                <a:gd name="T22" fmla="*/ 1238 w 3699"/>
                <a:gd name="T23" fmla="*/ 1388 h 2613"/>
                <a:gd name="T24" fmla="*/ 1331 w 3699"/>
                <a:gd name="T25" fmla="*/ 1608 h 2613"/>
                <a:gd name="T26" fmla="*/ 1400 w 3699"/>
                <a:gd name="T27" fmla="*/ 1809 h 2613"/>
                <a:gd name="T28" fmla="*/ 1447 w 3699"/>
                <a:gd name="T29" fmla="*/ 1979 h 2613"/>
                <a:gd name="T30" fmla="*/ 1490 w 3699"/>
                <a:gd name="T31" fmla="*/ 2190 h 2613"/>
                <a:gd name="T32" fmla="*/ 1511 w 3699"/>
                <a:gd name="T33" fmla="*/ 2374 h 2613"/>
                <a:gd name="T34" fmla="*/ 1523 w 3699"/>
                <a:gd name="T35" fmla="*/ 2611 h 26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rgbClr val="2851CC"/>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3076" name="Arc 4"/>
            <p:cNvSpPr>
              <a:spLocks/>
            </p:cNvSpPr>
            <p:nvPr/>
          </p:nvSpPr>
          <p:spPr bwMode="auto">
            <a:xfrm>
              <a:off x="-652" y="978"/>
              <a:ext cx="4237" cy="3342"/>
            </a:xfrm>
            <a:custGeom>
              <a:avLst/>
              <a:gdLst>
                <a:gd name="G0" fmla="+- 0 0 0"/>
                <a:gd name="G1" fmla="+- 21231 0 0"/>
                <a:gd name="G2" fmla="+- 21600 0 0"/>
                <a:gd name="T0" fmla="*/ 3977 w 21600"/>
                <a:gd name="T1" fmla="*/ 0 h 21231"/>
                <a:gd name="T2" fmla="*/ 21600 w 21600"/>
                <a:gd name="T3" fmla="*/ 21231 h 21231"/>
                <a:gd name="T4" fmla="*/ 0 w 21600"/>
                <a:gd name="T5" fmla="*/ 21231 h 21231"/>
              </a:gdLst>
              <a:ahLst/>
              <a:cxnLst>
                <a:cxn ang="0">
                  <a:pos x="T0" y="T1"/>
                </a:cxn>
                <a:cxn ang="0">
                  <a:pos x="T2" y="T3"/>
                </a:cxn>
                <a:cxn ang="0">
                  <a:pos x="T4" y="T5"/>
                </a:cxn>
              </a:cxnLst>
              <a:rect l="0" t="0" r="r" b="b"/>
              <a:pathLst>
                <a:path w="21600" h="21231" fill="none" extrusionOk="0">
                  <a:moveTo>
                    <a:pt x="3976" y="0"/>
                  </a:moveTo>
                  <a:cubicBezTo>
                    <a:pt x="14194" y="1914"/>
                    <a:pt x="21600" y="10835"/>
                    <a:pt x="21600" y="21231"/>
                  </a:cubicBezTo>
                </a:path>
                <a:path w="21600" h="21231" stroke="0" extrusionOk="0">
                  <a:moveTo>
                    <a:pt x="3976" y="0"/>
                  </a:moveTo>
                  <a:cubicBezTo>
                    <a:pt x="14194" y="1914"/>
                    <a:pt x="21600" y="10835"/>
                    <a:pt x="21600" y="21231"/>
                  </a:cubicBezTo>
                  <a:lnTo>
                    <a:pt x="0" y="21231"/>
                  </a:lnTo>
                  <a:close/>
                </a:path>
              </a:pathLst>
            </a:custGeom>
            <a:noFill/>
            <a:ln w="12700" cap="rnd">
              <a:solidFill>
                <a:schemeClr val="folHlink"/>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grpSp>
      <p:sp>
        <p:nvSpPr>
          <p:cNvPr id="3077" name="Rectangle 5"/>
          <p:cNvSpPr>
            <a:spLocks noGrp="1" noChangeArrowheads="1"/>
          </p:cNvSpPr>
          <p:nvPr>
            <p:ph type="ctrTitle" sz="quarter"/>
          </p:nvPr>
        </p:nvSpPr>
        <p:spPr>
          <a:xfrm>
            <a:off x="1293813" y="762000"/>
            <a:ext cx="7772400" cy="1143000"/>
          </a:xfrm>
        </p:spPr>
        <p:txBody>
          <a:bodyPr anchor="b"/>
          <a:lstStyle>
            <a:lvl1pPr>
              <a:defRPr>
                <a:solidFill>
                  <a:srgbClr val="FFCC66"/>
                </a:solidFill>
              </a:defRPr>
            </a:lvl1pPr>
          </a:lstStyle>
          <a:p>
            <a:pPr lvl="0"/>
            <a:r>
              <a:rPr lang="el-GR" altLang="el-GR" noProof="0"/>
              <a:t>Στυλ κύριου τίτλου</a:t>
            </a:r>
          </a:p>
        </p:txBody>
      </p:sp>
      <p:sp>
        <p:nvSpPr>
          <p:cNvPr id="3078" name="Rectangle 6"/>
          <p:cNvSpPr>
            <a:spLocks noGrp="1" noChangeArrowheads="1"/>
          </p:cNvSpPr>
          <p:nvPr>
            <p:ph type="subTitle" sz="quarter" idx="1"/>
          </p:nvPr>
        </p:nvSpPr>
        <p:spPr>
          <a:xfrm>
            <a:off x="685800" y="3429000"/>
            <a:ext cx="6400800" cy="1752600"/>
          </a:xfrm>
        </p:spPr>
        <p:txBody>
          <a:bodyPr anchor="ctr"/>
          <a:lstStyle>
            <a:lvl1pPr marL="0" indent="0" algn="ctr">
              <a:buFontTx/>
              <a:buNone/>
              <a:defRPr>
                <a:solidFill>
                  <a:srgbClr val="FFFFFF"/>
                </a:solidFill>
              </a:defRPr>
            </a:lvl1pPr>
          </a:lstStyle>
          <a:p>
            <a:pPr lvl="0"/>
            <a:r>
              <a:rPr lang="el-GR" altLang="el-GR" noProof="0"/>
              <a:t>Στυλ κύριου υπότιτλου</a:t>
            </a:r>
          </a:p>
        </p:txBody>
      </p:sp>
      <p:sp>
        <p:nvSpPr>
          <p:cNvPr id="3079" name="Rectangle 7"/>
          <p:cNvSpPr>
            <a:spLocks noGrp="1" noChangeArrowheads="1"/>
          </p:cNvSpPr>
          <p:nvPr>
            <p:ph type="dt" sz="quarter" idx="2"/>
          </p:nvPr>
        </p:nvSpPr>
        <p:spPr/>
        <p:txBody>
          <a:bodyPr/>
          <a:lstStyle>
            <a:lvl1pPr>
              <a:defRPr>
                <a:solidFill>
                  <a:srgbClr val="FFFFFF"/>
                </a:solidFill>
              </a:defRPr>
            </a:lvl1pPr>
          </a:lstStyle>
          <a:p>
            <a:fld id="{F4F2919C-0589-4E10-A2E8-EFBB9BB50C13}" type="datetimeFigureOut">
              <a:rPr lang="el-GR" smtClean="0"/>
              <a:pPr/>
              <a:t>4/6/2025</a:t>
            </a:fld>
            <a:endParaRPr lang="el-GR"/>
          </a:p>
        </p:txBody>
      </p:sp>
      <p:sp>
        <p:nvSpPr>
          <p:cNvPr id="3080" name="Rectangle 8"/>
          <p:cNvSpPr>
            <a:spLocks noGrp="1" noChangeArrowheads="1"/>
          </p:cNvSpPr>
          <p:nvPr>
            <p:ph type="ftr" sz="quarter" idx="3"/>
          </p:nvPr>
        </p:nvSpPr>
        <p:spPr/>
        <p:txBody>
          <a:bodyPr/>
          <a:lstStyle>
            <a:lvl1pPr>
              <a:defRPr>
                <a:solidFill>
                  <a:srgbClr val="FFFFFF"/>
                </a:solidFill>
              </a:defRPr>
            </a:lvl1pPr>
          </a:lstStyle>
          <a:p>
            <a:endParaRPr lang="el-GR"/>
          </a:p>
        </p:txBody>
      </p:sp>
      <p:sp>
        <p:nvSpPr>
          <p:cNvPr id="3081" name="Rectangle 9"/>
          <p:cNvSpPr>
            <a:spLocks noGrp="1" noChangeArrowheads="1"/>
          </p:cNvSpPr>
          <p:nvPr>
            <p:ph type="sldNum" sz="quarter" idx="4"/>
          </p:nvPr>
        </p:nvSpPr>
        <p:spPr/>
        <p:txBody>
          <a:bodyPr/>
          <a:lstStyle>
            <a:lvl1pPr>
              <a:defRPr>
                <a:solidFill>
                  <a:srgbClr val="FFFFFF"/>
                </a:solidFill>
              </a:defRPr>
            </a:lvl1pPr>
          </a:lstStyle>
          <a:p>
            <a:fld id="{4FF559E5-91FF-48F6-9A49-3073F0D97006}"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lvl1pPr>
              <a:defRPr/>
            </a:lvl1pPr>
          </a:lstStyle>
          <a:p>
            <a:fld id="{F4F2919C-0589-4E10-A2E8-EFBB9BB50C13}" type="datetimeFigureOut">
              <a:rPr lang="el-GR" smtClean="0"/>
              <a:pPr/>
              <a:t>4/6/2025</a:t>
            </a:fld>
            <a:endParaRPr lang="el-GR"/>
          </a:p>
        </p:txBody>
      </p:sp>
      <p:sp>
        <p:nvSpPr>
          <p:cNvPr id="5" name="Θέση υποσέλιδου 4"/>
          <p:cNvSpPr>
            <a:spLocks noGrp="1"/>
          </p:cNvSpPr>
          <p:nvPr>
            <p:ph type="ftr" sz="quarter" idx="11"/>
          </p:nvPr>
        </p:nvSpPr>
        <p:spPr/>
        <p:txBody>
          <a:bodyPr/>
          <a:lstStyle>
            <a:lvl1pPr>
              <a:defRPr/>
            </a:lvl1pPr>
          </a:lstStyle>
          <a:p>
            <a:endParaRPr lang="el-GR"/>
          </a:p>
        </p:txBody>
      </p:sp>
      <p:sp>
        <p:nvSpPr>
          <p:cNvPr id="6" name="Θέση αριθμού διαφάνειας 5"/>
          <p:cNvSpPr>
            <a:spLocks noGrp="1"/>
          </p:cNvSpPr>
          <p:nvPr>
            <p:ph type="sldNum" sz="quarter" idx="12"/>
          </p:nvPr>
        </p:nvSpPr>
        <p:spPr/>
        <p:txBody>
          <a:bodyPr/>
          <a:lstStyle>
            <a:lvl1pPr>
              <a:defRPr/>
            </a:lvl1pPr>
          </a:lstStyle>
          <a:p>
            <a:fld id="{4FF559E5-91FF-48F6-9A49-3073F0D97006}" type="slidenum">
              <a:rPr lang="el-GR" smtClean="0"/>
              <a:pPr/>
              <a:t>‹#›</a:t>
            </a:fld>
            <a:endParaRPr lang="el-GR"/>
          </a:p>
        </p:txBody>
      </p:sp>
    </p:spTree>
    <p:extLst>
      <p:ext uri="{BB962C8B-B14F-4D97-AF65-F5344CB8AC3E}">
        <p14:creationId xmlns:p14="http://schemas.microsoft.com/office/powerpoint/2010/main" val="1034145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15100" y="609600"/>
            <a:ext cx="1943100" cy="5486400"/>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85800" y="609600"/>
            <a:ext cx="5676900" cy="5486400"/>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lvl1pPr>
              <a:defRPr/>
            </a:lvl1pPr>
          </a:lstStyle>
          <a:p>
            <a:fld id="{F4F2919C-0589-4E10-A2E8-EFBB9BB50C13}" type="datetimeFigureOut">
              <a:rPr lang="el-GR" smtClean="0"/>
              <a:pPr/>
              <a:t>4/6/2025</a:t>
            </a:fld>
            <a:endParaRPr lang="el-GR"/>
          </a:p>
        </p:txBody>
      </p:sp>
      <p:sp>
        <p:nvSpPr>
          <p:cNvPr id="5" name="Θέση υποσέλιδου 4"/>
          <p:cNvSpPr>
            <a:spLocks noGrp="1"/>
          </p:cNvSpPr>
          <p:nvPr>
            <p:ph type="ftr" sz="quarter" idx="11"/>
          </p:nvPr>
        </p:nvSpPr>
        <p:spPr/>
        <p:txBody>
          <a:bodyPr/>
          <a:lstStyle>
            <a:lvl1pPr>
              <a:defRPr/>
            </a:lvl1pPr>
          </a:lstStyle>
          <a:p>
            <a:endParaRPr lang="el-GR"/>
          </a:p>
        </p:txBody>
      </p:sp>
      <p:sp>
        <p:nvSpPr>
          <p:cNvPr id="6" name="Θέση αριθμού διαφάνειας 5"/>
          <p:cNvSpPr>
            <a:spLocks noGrp="1"/>
          </p:cNvSpPr>
          <p:nvPr>
            <p:ph type="sldNum" sz="quarter" idx="12"/>
          </p:nvPr>
        </p:nvSpPr>
        <p:spPr/>
        <p:txBody>
          <a:bodyPr/>
          <a:lstStyle>
            <a:lvl1pPr>
              <a:defRPr/>
            </a:lvl1pPr>
          </a:lstStyle>
          <a:p>
            <a:fld id="{4FF559E5-91FF-48F6-9A49-3073F0D97006}" type="slidenum">
              <a:rPr lang="el-GR" smtClean="0"/>
              <a:pPr/>
              <a:t>‹#›</a:t>
            </a:fld>
            <a:endParaRPr lang="el-GR"/>
          </a:p>
        </p:txBody>
      </p:sp>
    </p:spTree>
    <p:extLst>
      <p:ext uri="{BB962C8B-B14F-4D97-AF65-F5344CB8AC3E}">
        <p14:creationId xmlns:p14="http://schemas.microsoft.com/office/powerpoint/2010/main" val="115522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lvl1pPr>
              <a:defRPr/>
            </a:lvl1pPr>
          </a:lstStyle>
          <a:p>
            <a:fld id="{F4F2919C-0589-4E10-A2E8-EFBB9BB50C13}" type="datetimeFigureOut">
              <a:rPr lang="el-GR" smtClean="0"/>
              <a:pPr/>
              <a:t>4/6/2025</a:t>
            </a:fld>
            <a:endParaRPr lang="el-GR"/>
          </a:p>
        </p:txBody>
      </p:sp>
      <p:sp>
        <p:nvSpPr>
          <p:cNvPr id="5" name="Θέση υποσέλιδου 4"/>
          <p:cNvSpPr>
            <a:spLocks noGrp="1"/>
          </p:cNvSpPr>
          <p:nvPr>
            <p:ph type="ftr" sz="quarter" idx="11"/>
          </p:nvPr>
        </p:nvSpPr>
        <p:spPr/>
        <p:txBody>
          <a:bodyPr/>
          <a:lstStyle>
            <a:lvl1pPr>
              <a:defRPr/>
            </a:lvl1pPr>
          </a:lstStyle>
          <a:p>
            <a:endParaRPr lang="el-GR"/>
          </a:p>
        </p:txBody>
      </p:sp>
      <p:sp>
        <p:nvSpPr>
          <p:cNvPr id="6" name="Θέση αριθμού διαφάνειας 5"/>
          <p:cNvSpPr>
            <a:spLocks noGrp="1"/>
          </p:cNvSpPr>
          <p:nvPr>
            <p:ph type="sldNum" sz="quarter" idx="12"/>
          </p:nvPr>
        </p:nvSpPr>
        <p:spPr/>
        <p:txBody>
          <a:bodyPr/>
          <a:lstStyle>
            <a:lvl1pPr>
              <a:defRPr/>
            </a:lvl1pPr>
          </a:lstStyle>
          <a:p>
            <a:fld id="{4FF559E5-91FF-48F6-9A49-3073F0D97006}" type="slidenum">
              <a:rPr lang="el-GR" smtClean="0"/>
              <a:pPr/>
              <a:t>‹#›</a:t>
            </a:fld>
            <a:endParaRPr lang="el-GR"/>
          </a:p>
        </p:txBody>
      </p:sp>
    </p:spTree>
    <p:extLst>
      <p:ext uri="{BB962C8B-B14F-4D97-AF65-F5344CB8AC3E}">
        <p14:creationId xmlns:p14="http://schemas.microsoft.com/office/powerpoint/2010/main" val="1460135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a:t>Στυλ κύριου τίτλου</a:t>
            </a: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lvl1pPr>
              <a:defRPr/>
            </a:lvl1pPr>
          </a:lstStyle>
          <a:p>
            <a:fld id="{F4F2919C-0589-4E10-A2E8-EFBB9BB50C13}" type="datetimeFigureOut">
              <a:rPr lang="el-GR" smtClean="0"/>
              <a:pPr/>
              <a:t>4/6/2025</a:t>
            </a:fld>
            <a:endParaRPr lang="el-GR"/>
          </a:p>
        </p:txBody>
      </p:sp>
      <p:sp>
        <p:nvSpPr>
          <p:cNvPr id="5" name="Θέση υποσέλιδου 4"/>
          <p:cNvSpPr>
            <a:spLocks noGrp="1"/>
          </p:cNvSpPr>
          <p:nvPr>
            <p:ph type="ftr" sz="quarter" idx="11"/>
          </p:nvPr>
        </p:nvSpPr>
        <p:spPr/>
        <p:txBody>
          <a:bodyPr/>
          <a:lstStyle>
            <a:lvl1pPr>
              <a:defRPr/>
            </a:lvl1pPr>
          </a:lstStyle>
          <a:p>
            <a:endParaRPr lang="el-GR"/>
          </a:p>
        </p:txBody>
      </p:sp>
      <p:sp>
        <p:nvSpPr>
          <p:cNvPr id="6" name="Θέση αριθμού διαφάνειας 5"/>
          <p:cNvSpPr>
            <a:spLocks noGrp="1"/>
          </p:cNvSpPr>
          <p:nvPr>
            <p:ph type="sldNum" sz="quarter" idx="12"/>
          </p:nvPr>
        </p:nvSpPr>
        <p:spPr/>
        <p:txBody>
          <a:bodyPr/>
          <a:lstStyle>
            <a:lvl1pPr>
              <a:defRPr/>
            </a:lvl1pPr>
          </a:lstStyle>
          <a:p>
            <a:fld id="{4FF559E5-91FF-48F6-9A49-3073F0D97006}" type="slidenum">
              <a:rPr lang="el-GR" smtClean="0"/>
              <a:pPr/>
              <a:t>‹#›</a:t>
            </a:fld>
            <a:endParaRPr lang="el-GR"/>
          </a:p>
        </p:txBody>
      </p:sp>
    </p:spTree>
    <p:extLst>
      <p:ext uri="{BB962C8B-B14F-4D97-AF65-F5344CB8AC3E}">
        <p14:creationId xmlns:p14="http://schemas.microsoft.com/office/powerpoint/2010/main" val="3600204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lvl1pPr>
              <a:defRPr/>
            </a:lvl1pPr>
          </a:lstStyle>
          <a:p>
            <a:fld id="{F4F2919C-0589-4E10-A2E8-EFBB9BB50C13}" type="datetimeFigureOut">
              <a:rPr lang="el-GR" smtClean="0"/>
              <a:pPr/>
              <a:t>4/6/2025</a:t>
            </a:fld>
            <a:endParaRPr lang="el-GR"/>
          </a:p>
        </p:txBody>
      </p:sp>
      <p:sp>
        <p:nvSpPr>
          <p:cNvPr id="6" name="Θέση υποσέλιδου 5"/>
          <p:cNvSpPr>
            <a:spLocks noGrp="1"/>
          </p:cNvSpPr>
          <p:nvPr>
            <p:ph type="ftr" sz="quarter" idx="11"/>
          </p:nvPr>
        </p:nvSpPr>
        <p:spPr/>
        <p:txBody>
          <a:bodyPr/>
          <a:lstStyle>
            <a:lvl1pPr>
              <a:defRPr/>
            </a:lvl1pPr>
          </a:lstStyle>
          <a:p>
            <a:endParaRPr lang="el-GR"/>
          </a:p>
        </p:txBody>
      </p:sp>
      <p:sp>
        <p:nvSpPr>
          <p:cNvPr id="7" name="Θέση αριθμού διαφάνειας 6"/>
          <p:cNvSpPr>
            <a:spLocks noGrp="1"/>
          </p:cNvSpPr>
          <p:nvPr>
            <p:ph type="sldNum" sz="quarter" idx="12"/>
          </p:nvPr>
        </p:nvSpPr>
        <p:spPr/>
        <p:txBody>
          <a:bodyPr/>
          <a:lstStyle>
            <a:lvl1pPr>
              <a:defRPr/>
            </a:lvl1pPr>
          </a:lstStyle>
          <a:p>
            <a:fld id="{4FF559E5-91FF-48F6-9A49-3073F0D97006}" type="slidenum">
              <a:rPr lang="el-GR" smtClean="0"/>
              <a:pPr/>
              <a:t>‹#›</a:t>
            </a:fld>
            <a:endParaRPr lang="el-GR"/>
          </a:p>
        </p:txBody>
      </p:sp>
    </p:spTree>
    <p:extLst>
      <p:ext uri="{BB962C8B-B14F-4D97-AF65-F5344CB8AC3E}">
        <p14:creationId xmlns:p14="http://schemas.microsoft.com/office/powerpoint/2010/main" val="202342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lstStyle>
            <a:lvl1pPr>
              <a:defRPr/>
            </a:lvl1pPr>
          </a:lstStyle>
          <a:p>
            <a:r>
              <a:rPr lang="el-GR"/>
              <a:t>Στυλ κύριου τίτλου</a:t>
            </a: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lvl1pPr>
              <a:defRPr/>
            </a:lvl1pPr>
          </a:lstStyle>
          <a:p>
            <a:fld id="{F4F2919C-0589-4E10-A2E8-EFBB9BB50C13}" type="datetimeFigureOut">
              <a:rPr lang="el-GR" smtClean="0"/>
              <a:pPr/>
              <a:t>4/6/2025</a:t>
            </a:fld>
            <a:endParaRPr lang="el-GR"/>
          </a:p>
        </p:txBody>
      </p:sp>
      <p:sp>
        <p:nvSpPr>
          <p:cNvPr id="8" name="Θέση υποσέλιδου 7"/>
          <p:cNvSpPr>
            <a:spLocks noGrp="1"/>
          </p:cNvSpPr>
          <p:nvPr>
            <p:ph type="ftr" sz="quarter" idx="11"/>
          </p:nvPr>
        </p:nvSpPr>
        <p:spPr/>
        <p:txBody>
          <a:bodyPr/>
          <a:lstStyle>
            <a:lvl1pPr>
              <a:defRPr/>
            </a:lvl1pPr>
          </a:lstStyle>
          <a:p>
            <a:endParaRPr lang="el-GR"/>
          </a:p>
        </p:txBody>
      </p:sp>
      <p:sp>
        <p:nvSpPr>
          <p:cNvPr id="9" name="Θέση αριθμού διαφάνειας 8"/>
          <p:cNvSpPr>
            <a:spLocks noGrp="1"/>
          </p:cNvSpPr>
          <p:nvPr>
            <p:ph type="sldNum" sz="quarter" idx="12"/>
          </p:nvPr>
        </p:nvSpPr>
        <p:spPr/>
        <p:txBody>
          <a:bodyPr/>
          <a:lstStyle>
            <a:lvl1pPr>
              <a:defRPr/>
            </a:lvl1pPr>
          </a:lstStyle>
          <a:p>
            <a:fld id="{4FF559E5-91FF-48F6-9A49-3073F0D97006}" type="slidenum">
              <a:rPr lang="el-GR" smtClean="0"/>
              <a:pPr/>
              <a:t>‹#›</a:t>
            </a:fld>
            <a:endParaRPr lang="el-GR"/>
          </a:p>
        </p:txBody>
      </p:sp>
    </p:spTree>
    <p:extLst>
      <p:ext uri="{BB962C8B-B14F-4D97-AF65-F5344CB8AC3E}">
        <p14:creationId xmlns:p14="http://schemas.microsoft.com/office/powerpoint/2010/main" val="2933585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lvl1pPr>
              <a:defRPr/>
            </a:lvl1pPr>
          </a:lstStyle>
          <a:p>
            <a:fld id="{F4F2919C-0589-4E10-A2E8-EFBB9BB50C13}" type="datetimeFigureOut">
              <a:rPr lang="el-GR" smtClean="0"/>
              <a:pPr/>
              <a:t>4/6/2025</a:t>
            </a:fld>
            <a:endParaRPr lang="el-GR"/>
          </a:p>
        </p:txBody>
      </p:sp>
      <p:sp>
        <p:nvSpPr>
          <p:cNvPr id="4" name="Θέση υποσέλιδου 3"/>
          <p:cNvSpPr>
            <a:spLocks noGrp="1"/>
          </p:cNvSpPr>
          <p:nvPr>
            <p:ph type="ftr" sz="quarter" idx="11"/>
          </p:nvPr>
        </p:nvSpPr>
        <p:spPr/>
        <p:txBody>
          <a:bodyPr/>
          <a:lstStyle>
            <a:lvl1pPr>
              <a:defRPr/>
            </a:lvl1pPr>
          </a:lstStyle>
          <a:p>
            <a:endParaRPr lang="el-GR"/>
          </a:p>
        </p:txBody>
      </p:sp>
      <p:sp>
        <p:nvSpPr>
          <p:cNvPr id="5" name="Θέση αριθμού διαφάνειας 4"/>
          <p:cNvSpPr>
            <a:spLocks noGrp="1"/>
          </p:cNvSpPr>
          <p:nvPr>
            <p:ph type="sldNum" sz="quarter" idx="12"/>
          </p:nvPr>
        </p:nvSpPr>
        <p:spPr/>
        <p:txBody>
          <a:bodyPr/>
          <a:lstStyle>
            <a:lvl1pPr>
              <a:defRPr/>
            </a:lvl1pPr>
          </a:lstStyle>
          <a:p>
            <a:fld id="{4FF559E5-91FF-48F6-9A49-3073F0D97006}" type="slidenum">
              <a:rPr lang="el-GR" smtClean="0"/>
              <a:pPr/>
              <a:t>‹#›</a:t>
            </a:fld>
            <a:endParaRPr lang="el-GR"/>
          </a:p>
        </p:txBody>
      </p:sp>
    </p:spTree>
    <p:extLst>
      <p:ext uri="{BB962C8B-B14F-4D97-AF65-F5344CB8AC3E}">
        <p14:creationId xmlns:p14="http://schemas.microsoft.com/office/powerpoint/2010/main" val="1148092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lvl1pPr>
              <a:defRPr/>
            </a:lvl1pPr>
          </a:lstStyle>
          <a:p>
            <a:fld id="{F4F2919C-0589-4E10-A2E8-EFBB9BB50C13}" type="datetimeFigureOut">
              <a:rPr lang="el-GR" smtClean="0"/>
              <a:pPr/>
              <a:t>4/6/2025</a:t>
            </a:fld>
            <a:endParaRPr lang="el-GR"/>
          </a:p>
        </p:txBody>
      </p:sp>
      <p:sp>
        <p:nvSpPr>
          <p:cNvPr id="3" name="Θέση υποσέλιδου 2"/>
          <p:cNvSpPr>
            <a:spLocks noGrp="1"/>
          </p:cNvSpPr>
          <p:nvPr>
            <p:ph type="ftr" sz="quarter" idx="11"/>
          </p:nvPr>
        </p:nvSpPr>
        <p:spPr/>
        <p:txBody>
          <a:bodyPr/>
          <a:lstStyle>
            <a:lvl1pPr>
              <a:defRPr/>
            </a:lvl1pPr>
          </a:lstStyle>
          <a:p>
            <a:endParaRPr lang="el-GR"/>
          </a:p>
        </p:txBody>
      </p:sp>
      <p:sp>
        <p:nvSpPr>
          <p:cNvPr id="4" name="Θέση αριθμού διαφάνειας 3"/>
          <p:cNvSpPr>
            <a:spLocks noGrp="1"/>
          </p:cNvSpPr>
          <p:nvPr>
            <p:ph type="sldNum" sz="quarter" idx="12"/>
          </p:nvPr>
        </p:nvSpPr>
        <p:spPr/>
        <p:txBody>
          <a:bodyPr/>
          <a:lstStyle>
            <a:lvl1pPr>
              <a:defRPr/>
            </a:lvl1pPr>
          </a:lstStyle>
          <a:p>
            <a:fld id="{4FF559E5-91FF-48F6-9A49-3073F0D97006}" type="slidenum">
              <a:rPr lang="el-GR" smtClean="0"/>
              <a:pPr/>
              <a:t>‹#›</a:t>
            </a:fld>
            <a:endParaRPr lang="el-GR"/>
          </a:p>
        </p:txBody>
      </p:sp>
    </p:spTree>
    <p:extLst>
      <p:ext uri="{BB962C8B-B14F-4D97-AF65-F5344CB8AC3E}">
        <p14:creationId xmlns:p14="http://schemas.microsoft.com/office/powerpoint/2010/main" val="2622219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a:t>Στυλ κύριου τίτλου</a:t>
            </a: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lvl1pPr>
              <a:defRPr/>
            </a:lvl1pPr>
          </a:lstStyle>
          <a:p>
            <a:fld id="{F4F2919C-0589-4E10-A2E8-EFBB9BB50C13}" type="datetimeFigureOut">
              <a:rPr lang="el-GR" smtClean="0"/>
              <a:pPr/>
              <a:t>4/6/2025</a:t>
            </a:fld>
            <a:endParaRPr lang="el-GR"/>
          </a:p>
        </p:txBody>
      </p:sp>
      <p:sp>
        <p:nvSpPr>
          <p:cNvPr id="6" name="Θέση υποσέλιδου 5"/>
          <p:cNvSpPr>
            <a:spLocks noGrp="1"/>
          </p:cNvSpPr>
          <p:nvPr>
            <p:ph type="ftr" sz="quarter" idx="11"/>
          </p:nvPr>
        </p:nvSpPr>
        <p:spPr/>
        <p:txBody>
          <a:bodyPr/>
          <a:lstStyle>
            <a:lvl1pPr>
              <a:defRPr/>
            </a:lvl1pPr>
          </a:lstStyle>
          <a:p>
            <a:endParaRPr lang="el-GR"/>
          </a:p>
        </p:txBody>
      </p:sp>
      <p:sp>
        <p:nvSpPr>
          <p:cNvPr id="7" name="Θέση αριθμού διαφάνειας 6"/>
          <p:cNvSpPr>
            <a:spLocks noGrp="1"/>
          </p:cNvSpPr>
          <p:nvPr>
            <p:ph type="sldNum" sz="quarter" idx="12"/>
          </p:nvPr>
        </p:nvSpPr>
        <p:spPr/>
        <p:txBody>
          <a:bodyPr/>
          <a:lstStyle>
            <a:lvl1pPr>
              <a:defRPr/>
            </a:lvl1pPr>
          </a:lstStyle>
          <a:p>
            <a:fld id="{4FF559E5-91FF-48F6-9A49-3073F0D97006}" type="slidenum">
              <a:rPr lang="el-GR" smtClean="0"/>
              <a:pPr/>
              <a:t>‹#›</a:t>
            </a:fld>
            <a:endParaRPr lang="el-GR"/>
          </a:p>
        </p:txBody>
      </p:sp>
    </p:spTree>
    <p:extLst>
      <p:ext uri="{BB962C8B-B14F-4D97-AF65-F5344CB8AC3E}">
        <p14:creationId xmlns:p14="http://schemas.microsoft.com/office/powerpoint/2010/main" val="2328565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a:t>Στυλ κύριου τίτλου</a:t>
            </a: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μια εικόνα</a:t>
            </a: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lvl1pPr>
              <a:defRPr/>
            </a:lvl1pPr>
          </a:lstStyle>
          <a:p>
            <a:fld id="{F4F2919C-0589-4E10-A2E8-EFBB9BB50C13}" type="datetimeFigureOut">
              <a:rPr lang="el-GR" smtClean="0"/>
              <a:pPr/>
              <a:t>4/6/2025</a:t>
            </a:fld>
            <a:endParaRPr lang="el-GR"/>
          </a:p>
        </p:txBody>
      </p:sp>
      <p:sp>
        <p:nvSpPr>
          <p:cNvPr id="6" name="Θέση υποσέλιδου 5"/>
          <p:cNvSpPr>
            <a:spLocks noGrp="1"/>
          </p:cNvSpPr>
          <p:nvPr>
            <p:ph type="ftr" sz="quarter" idx="11"/>
          </p:nvPr>
        </p:nvSpPr>
        <p:spPr/>
        <p:txBody>
          <a:bodyPr/>
          <a:lstStyle>
            <a:lvl1pPr>
              <a:defRPr/>
            </a:lvl1pPr>
          </a:lstStyle>
          <a:p>
            <a:endParaRPr lang="el-GR"/>
          </a:p>
        </p:txBody>
      </p:sp>
      <p:sp>
        <p:nvSpPr>
          <p:cNvPr id="7" name="Θέση αριθμού διαφάνειας 6"/>
          <p:cNvSpPr>
            <a:spLocks noGrp="1"/>
          </p:cNvSpPr>
          <p:nvPr>
            <p:ph type="sldNum" sz="quarter" idx="12"/>
          </p:nvPr>
        </p:nvSpPr>
        <p:spPr/>
        <p:txBody>
          <a:bodyPr/>
          <a:lstStyle>
            <a:lvl1pPr>
              <a:defRPr/>
            </a:lvl1pPr>
          </a:lstStyle>
          <a:p>
            <a:fld id="{4FF559E5-91FF-48F6-9A49-3073F0D97006}" type="slidenum">
              <a:rPr lang="el-GR" smtClean="0"/>
              <a:pPr/>
              <a:t>‹#›</a:t>
            </a:fld>
            <a:endParaRPr lang="el-GR"/>
          </a:p>
        </p:txBody>
      </p:sp>
    </p:spTree>
    <p:extLst>
      <p:ext uri="{BB962C8B-B14F-4D97-AF65-F5344CB8AC3E}">
        <p14:creationId xmlns:p14="http://schemas.microsoft.com/office/powerpoint/2010/main" val="1771519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1588"/>
            <a:ext cx="9132888" cy="6845300"/>
            <a:chOff x="0" y="1"/>
            <a:chExt cx="5753" cy="4312"/>
          </a:xfrm>
        </p:grpSpPr>
        <p:sp>
          <p:nvSpPr>
            <p:cNvPr id="2051" name="Freeform 3"/>
            <p:cNvSpPr>
              <a:spLocks/>
            </p:cNvSpPr>
            <p:nvPr/>
          </p:nvSpPr>
          <p:spPr bwMode="auto">
            <a:xfrm>
              <a:off x="3394" y="999"/>
              <a:ext cx="2359" cy="3314"/>
            </a:xfrm>
            <a:custGeom>
              <a:avLst/>
              <a:gdLst>
                <a:gd name="T0" fmla="*/ 1905 w 2359"/>
                <a:gd name="T1" fmla="*/ 3312 h 3314"/>
                <a:gd name="T2" fmla="*/ 2358 w 2359"/>
                <a:gd name="T3" fmla="*/ 3313 h 3314"/>
                <a:gd name="T4" fmla="*/ 2358 w 2359"/>
                <a:gd name="T5" fmla="*/ 1437 h 3314"/>
                <a:gd name="T6" fmla="*/ 0 w 2359"/>
                <a:gd name="T7" fmla="*/ 0 h 3314"/>
                <a:gd name="T8" fmla="*/ 201 w 2359"/>
                <a:gd name="T9" fmla="*/ 150 h 3314"/>
                <a:gd name="T10" fmla="*/ 366 w 2359"/>
                <a:gd name="T11" fmla="*/ 279 h 3314"/>
                <a:gd name="T12" fmla="*/ 552 w 2359"/>
                <a:gd name="T13" fmla="*/ 441 h 3314"/>
                <a:gd name="T14" fmla="*/ 732 w 2359"/>
                <a:gd name="T15" fmla="*/ 612 h 3314"/>
                <a:gd name="T16" fmla="*/ 996 w 2359"/>
                <a:gd name="T17" fmla="*/ 903 h 3314"/>
                <a:gd name="T18" fmla="*/ 1230 w 2359"/>
                <a:gd name="T19" fmla="*/ 1212 h 3314"/>
                <a:gd name="T20" fmla="*/ 1400 w 2359"/>
                <a:gd name="T21" fmla="*/ 1482 h 3314"/>
                <a:gd name="T22" fmla="*/ 1548 w 2359"/>
                <a:gd name="T23" fmla="*/ 1761 h 3314"/>
                <a:gd name="T24" fmla="*/ 1665 w 2359"/>
                <a:gd name="T25" fmla="*/ 2040 h 3314"/>
                <a:gd name="T26" fmla="*/ 1751 w 2359"/>
                <a:gd name="T27" fmla="*/ 2295 h 3314"/>
                <a:gd name="T28" fmla="*/ 1809 w 2359"/>
                <a:gd name="T29" fmla="*/ 2511 h 3314"/>
                <a:gd name="T30" fmla="*/ 1863 w 2359"/>
                <a:gd name="T31" fmla="*/ 2778 h 3314"/>
                <a:gd name="T32" fmla="*/ 1890 w 2359"/>
                <a:gd name="T33" fmla="*/ 3012 h 3314"/>
                <a:gd name="T34" fmla="*/ 1905 w 2359"/>
                <a:gd name="T35" fmla="*/ 3312 h 3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rgbClr val="2851CC"/>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2052" name="Arc 4"/>
            <p:cNvSpPr>
              <a:spLocks/>
            </p:cNvSpPr>
            <p:nvPr/>
          </p:nvSpPr>
          <p:spPr bwMode="auto">
            <a:xfrm>
              <a:off x="0" y="1"/>
              <a:ext cx="5298" cy="431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12700" cap="rnd">
              <a:solidFill>
                <a:schemeClr val="folHlink"/>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grpSp>
      <p:sp>
        <p:nvSpPr>
          <p:cNvPr id="2053" name="Rectangle 5"/>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7" rIns="92075" bIns="46037" numCol="1" anchor="ctr" anchorCtr="0" compatLnSpc="1">
            <a:prstTxWarp prst="textNoShape">
              <a:avLst/>
            </a:prstTxWarp>
          </a:bodyPr>
          <a:lstStyle/>
          <a:p>
            <a:pPr lvl="0"/>
            <a:r>
              <a:rPr lang="el-GR" altLang="el-GR"/>
              <a:t>Κάντε κλικ για επεξεργασία του τίτλου</a:t>
            </a:r>
          </a:p>
        </p:txBody>
      </p:sp>
      <p:sp>
        <p:nvSpPr>
          <p:cNvPr id="2054" name="Rectangle 6"/>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7" rIns="92075" bIns="46037" numCol="1" anchor="t" anchorCtr="0" compatLnSpc="1">
            <a:prstTxWarp prst="textNoShape">
              <a:avLst/>
            </a:prstTxWarp>
          </a:bodyPr>
          <a:lstStyle/>
          <a:p>
            <a:pPr lvl="0"/>
            <a:r>
              <a:rPr lang="el-GR" altLang="el-GR"/>
              <a:t>Κάντε κλικ για να επεξεργαστείτε τα στυλ κειμένου του υποδείγματος</a:t>
            </a:r>
          </a:p>
          <a:p>
            <a:pPr lvl="1"/>
            <a:r>
              <a:rPr lang="el-GR" altLang="el-GR"/>
              <a:t>Δεύτερο επίπεδο</a:t>
            </a:r>
          </a:p>
          <a:p>
            <a:pPr lvl="2"/>
            <a:r>
              <a:rPr lang="el-GR" altLang="el-GR"/>
              <a:t>Τρίτο επίπεδο</a:t>
            </a:r>
          </a:p>
          <a:p>
            <a:pPr lvl="3"/>
            <a:r>
              <a:rPr lang="el-GR" altLang="el-GR"/>
              <a:t>Τέταρτο επίπεδο</a:t>
            </a:r>
          </a:p>
          <a:p>
            <a:pPr lvl="4"/>
            <a:r>
              <a:rPr lang="el-GR" altLang="el-GR"/>
              <a:t>Πέμπτο επίπεδο</a:t>
            </a:r>
          </a:p>
        </p:txBody>
      </p:sp>
      <p:sp>
        <p:nvSpPr>
          <p:cNvPr id="2055" name="Rectangle 7"/>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7" rIns="92075" bIns="46037" numCol="1" anchor="ctr" anchorCtr="0" compatLnSpc="1">
            <a:prstTxWarp prst="textNoShape">
              <a:avLst/>
            </a:prstTxWarp>
          </a:bodyPr>
          <a:lstStyle>
            <a:lvl1pPr eaLnBrk="0" hangingPunct="0">
              <a:defRPr sz="1400"/>
            </a:lvl1pPr>
          </a:lstStyle>
          <a:p>
            <a:fld id="{F4F2919C-0589-4E10-A2E8-EFBB9BB50C13}" type="datetimeFigureOut">
              <a:rPr lang="el-GR" smtClean="0"/>
              <a:pPr/>
              <a:t>4/6/2025</a:t>
            </a:fld>
            <a:endParaRPr lang="el-GR"/>
          </a:p>
        </p:txBody>
      </p:sp>
      <p:sp>
        <p:nvSpPr>
          <p:cNvPr id="2056" name="Rectangle 8"/>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7" rIns="92075" bIns="46037" numCol="1" anchor="ctr" anchorCtr="0" compatLnSpc="1">
            <a:prstTxWarp prst="textNoShape">
              <a:avLst/>
            </a:prstTxWarp>
          </a:bodyPr>
          <a:lstStyle>
            <a:lvl1pPr algn="ctr" eaLnBrk="0" hangingPunct="0">
              <a:defRPr sz="1400"/>
            </a:lvl1pPr>
          </a:lstStyle>
          <a:p>
            <a:endParaRPr lang="el-GR"/>
          </a:p>
        </p:txBody>
      </p:sp>
      <p:sp>
        <p:nvSpPr>
          <p:cNvPr id="2057" name="Rectangle 9"/>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7" rIns="92075" bIns="46037" numCol="1" anchor="ctr" anchorCtr="0" compatLnSpc="1">
            <a:prstTxWarp prst="textNoShape">
              <a:avLst/>
            </a:prstTxWarp>
          </a:bodyPr>
          <a:lstStyle>
            <a:lvl1pPr algn="r" eaLnBrk="0" hangingPunct="0">
              <a:defRPr sz="1400"/>
            </a:lvl1pPr>
          </a:lstStyle>
          <a:p>
            <a:fld id="{4FF559E5-91FF-48F6-9A49-3073F0D97006}" type="slidenum">
              <a:rPr lang="el-GR" smtClean="0"/>
              <a:pPr/>
              <a:t>‹#›</a:t>
            </a:fld>
            <a:endParaRPr lang="el-G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1" fontAlgn="base" hangingPunct="1">
        <a:spcBef>
          <a:spcPct val="20000"/>
        </a:spcBef>
        <a:spcAft>
          <a:spcPct val="0"/>
        </a:spcAft>
        <a:buClr>
          <a:schemeClr val="accent2"/>
        </a:buClr>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3200">
          <a:solidFill>
            <a:schemeClr val="tx1"/>
          </a:solidFill>
          <a:latin typeface="+mn-lt"/>
        </a:defRPr>
      </a:lvl2pPr>
      <a:lvl3pPr marL="1143000" indent="-228600" algn="l" rtl="0" eaLnBrk="1" fontAlgn="base" hangingPunct="1">
        <a:spcBef>
          <a:spcPct val="20000"/>
        </a:spcBef>
        <a:spcAft>
          <a:spcPct val="0"/>
        </a:spcAft>
        <a:buClr>
          <a:schemeClr val="accent1"/>
        </a:buClr>
        <a:buChar char="•"/>
        <a:defRPr sz="3200">
          <a:solidFill>
            <a:schemeClr val="tx1"/>
          </a:solidFill>
          <a:latin typeface="+mn-lt"/>
        </a:defRPr>
      </a:lvl3pPr>
      <a:lvl4pPr marL="1600200" indent="-228600" algn="l" rtl="0" eaLnBrk="1" fontAlgn="base" hangingPunct="1">
        <a:spcBef>
          <a:spcPct val="20000"/>
        </a:spcBef>
        <a:spcAft>
          <a:spcPct val="0"/>
        </a:spcAft>
        <a:buClr>
          <a:schemeClr val="tx1"/>
        </a:buClr>
        <a:buChar char="•"/>
        <a:defRPr sz="3200">
          <a:solidFill>
            <a:schemeClr val="tx1"/>
          </a:solidFill>
          <a:latin typeface="+mn-lt"/>
        </a:defRPr>
      </a:lvl4pPr>
      <a:lvl5pPr marL="2057400" indent="-228600" algn="l" rtl="0" eaLnBrk="1" fontAlgn="base" hangingPunct="1">
        <a:spcBef>
          <a:spcPct val="20000"/>
        </a:spcBef>
        <a:spcAft>
          <a:spcPct val="0"/>
        </a:spcAft>
        <a:buClr>
          <a:schemeClr val="accent1"/>
        </a:buClr>
        <a:buChar char="•"/>
        <a:defRPr sz="3200">
          <a:solidFill>
            <a:schemeClr val="tx1"/>
          </a:solidFill>
          <a:latin typeface="+mn-lt"/>
        </a:defRPr>
      </a:lvl5pPr>
      <a:lvl6pPr marL="2514600" indent="-228600" algn="l" rtl="0" eaLnBrk="1" fontAlgn="base" hangingPunct="1">
        <a:spcBef>
          <a:spcPct val="20000"/>
        </a:spcBef>
        <a:spcAft>
          <a:spcPct val="0"/>
        </a:spcAft>
        <a:buClr>
          <a:schemeClr val="accent1"/>
        </a:buClr>
        <a:buChar char="•"/>
        <a:defRPr sz="3200">
          <a:solidFill>
            <a:schemeClr val="tx1"/>
          </a:solidFill>
          <a:latin typeface="+mn-lt"/>
        </a:defRPr>
      </a:lvl6pPr>
      <a:lvl7pPr marL="2971800" indent="-228600" algn="l" rtl="0" eaLnBrk="1" fontAlgn="base" hangingPunct="1">
        <a:spcBef>
          <a:spcPct val="20000"/>
        </a:spcBef>
        <a:spcAft>
          <a:spcPct val="0"/>
        </a:spcAft>
        <a:buClr>
          <a:schemeClr val="accent1"/>
        </a:buClr>
        <a:buChar char="•"/>
        <a:defRPr sz="3200">
          <a:solidFill>
            <a:schemeClr val="tx1"/>
          </a:solidFill>
          <a:latin typeface="+mn-lt"/>
        </a:defRPr>
      </a:lvl7pPr>
      <a:lvl8pPr marL="3429000" indent="-228600" algn="l" rtl="0" eaLnBrk="1" fontAlgn="base" hangingPunct="1">
        <a:spcBef>
          <a:spcPct val="20000"/>
        </a:spcBef>
        <a:spcAft>
          <a:spcPct val="0"/>
        </a:spcAft>
        <a:buClr>
          <a:schemeClr val="accent1"/>
        </a:buClr>
        <a:buChar char="•"/>
        <a:defRPr sz="3200">
          <a:solidFill>
            <a:schemeClr val="tx1"/>
          </a:solidFill>
          <a:latin typeface="+mn-lt"/>
        </a:defRPr>
      </a:lvl8pPr>
      <a:lvl9pPr marL="3886200" indent="-228600" algn="l" rtl="0" eaLnBrk="1" fontAlgn="base" hangingPunct="1">
        <a:spcBef>
          <a:spcPct val="20000"/>
        </a:spcBef>
        <a:spcAft>
          <a:spcPct val="0"/>
        </a:spcAft>
        <a:buClr>
          <a:schemeClr val="accent1"/>
        </a:buClr>
        <a:buChar char="•"/>
        <a:defRPr sz="32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3.bin"/><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5.bin"/><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image" Target="../media/image5.bin"/><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bin"/><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image" Target="../media/image12.bin"/><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sz="quarter"/>
          </p:nvPr>
        </p:nvSpPr>
        <p:spPr>
          <a:xfrm>
            <a:off x="611560" y="404664"/>
            <a:ext cx="7920880" cy="2304256"/>
          </a:xfrm>
        </p:spPr>
        <p:txBody>
          <a:bodyPr/>
          <a:lstStyle/>
          <a:p>
            <a:br>
              <a:rPr lang="el-GR" dirty="0">
                <a:solidFill>
                  <a:srgbClr val="FFFF00"/>
                </a:solidFill>
              </a:rPr>
            </a:br>
            <a:br>
              <a:rPr lang="el-GR" dirty="0">
                <a:solidFill>
                  <a:srgbClr val="FFFF00"/>
                </a:solidFill>
              </a:rPr>
            </a:br>
            <a:br>
              <a:rPr lang="el-GR" dirty="0">
                <a:solidFill>
                  <a:srgbClr val="FFFF00"/>
                </a:solidFill>
              </a:rPr>
            </a:br>
            <a:br>
              <a:rPr lang="el-GR" dirty="0">
                <a:solidFill>
                  <a:srgbClr val="FFFF00"/>
                </a:solidFill>
              </a:rPr>
            </a:br>
            <a:br>
              <a:rPr lang="el-GR" dirty="0">
                <a:solidFill>
                  <a:srgbClr val="FFFF00"/>
                </a:solidFill>
              </a:rPr>
            </a:br>
            <a:br>
              <a:rPr lang="el-GR" dirty="0">
                <a:solidFill>
                  <a:srgbClr val="FFFF00"/>
                </a:solidFill>
              </a:rPr>
            </a:br>
            <a:br>
              <a:rPr lang="el-GR" dirty="0">
                <a:solidFill>
                  <a:srgbClr val="FFFF00"/>
                </a:solidFill>
              </a:rPr>
            </a:br>
            <a:br>
              <a:rPr lang="el-GR" dirty="0">
                <a:solidFill>
                  <a:srgbClr val="FFFF00"/>
                </a:solidFill>
              </a:rPr>
            </a:br>
            <a:br>
              <a:rPr lang="el-GR" dirty="0">
                <a:solidFill>
                  <a:srgbClr val="FFFF00"/>
                </a:solidFill>
              </a:rPr>
            </a:br>
            <a:br>
              <a:rPr lang="el-GR" dirty="0">
                <a:solidFill>
                  <a:srgbClr val="FFFF00"/>
                </a:solidFill>
              </a:rPr>
            </a:br>
            <a:br>
              <a:rPr lang="el-GR" dirty="0">
                <a:solidFill>
                  <a:srgbClr val="FFFF00"/>
                </a:solidFill>
              </a:rPr>
            </a:br>
            <a:br>
              <a:rPr lang="el-GR" dirty="0">
                <a:solidFill>
                  <a:srgbClr val="FFFF00"/>
                </a:solidFill>
              </a:rPr>
            </a:br>
            <a:br>
              <a:rPr lang="el-GR" dirty="0">
                <a:solidFill>
                  <a:srgbClr val="FFFF00"/>
                </a:solidFill>
              </a:rPr>
            </a:br>
            <a:br>
              <a:rPr lang="el-GR" dirty="0">
                <a:solidFill>
                  <a:srgbClr val="FFFF00"/>
                </a:solidFill>
              </a:rPr>
            </a:br>
            <a:br>
              <a:rPr lang="el-GR" dirty="0">
                <a:solidFill>
                  <a:srgbClr val="FFFF00"/>
                </a:solidFill>
              </a:rPr>
            </a:br>
            <a:br>
              <a:rPr lang="el-GR" dirty="0">
                <a:solidFill>
                  <a:srgbClr val="FFFF00"/>
                </a:solidFill>
              </a:rPr>
            </a:br>
            <a:br>
              <a:rPr lang="el-GR" dirty="0">
                <a:solidFill>
                  <a:srgbClr val="FFFF00"/>
                </a:solidFill>
              </a:rPr>
            </a:br>
            <a:br>
              <a:rPr lang="el-GR" dirty="0">
                <a:solidFill>
                  <a:srgbClr val="FFFF00"/>
                </a:solidFill>
              </a:rPr>
            </a:br>
            <a:br>
              <a:rPr lang="el-GR" dirty="0">
                <a:solidFill>
                  <a:srgbClr val="FFFF00"/>
                </a:solidFill>
              </a:rPr>
            </a:br>
            <a:br>
              <a:rPr lang="el-GR" dirty="0">
                <a:solidFill>
                  <a:srgbClr val="FFFF00"/>
                </a:solidFill>
              </a:rPr>
            </a:br>
            <a:br>
              <a:rPr lang="el-GR" dirty="0">
                <a:solidFill>
                  <a:srgbClr val="FFFF00"/>
                </a:solidFill>
              </a:rPr>
            </a:br>
            <a:r>
              <a:rPr lang="el-GR" dirty="0" err="1">
                <a:solidFill>
                  <a:srgbClr val="FFFF00"/>
                </a:solidFill>
              </a:rPr>
              <a:t>Λιμνολογία</a:t>
            </a:r>
            <a:r>
              <a:rPr lang="el-GR">
                <a:solidFill>
                  <a:srgbClr val="FFFF00"/>
                </a:solidFill>
              </a:rPr>
              <a:t>: Ένατο </a:t>
            </a:r>
            <a:r>
              <a:rPr lang="el-GR" dirty="0">
                <a:solidFill>
                  <a:srgbClr val="FFFF00"/>
                </a:solidFill>
              </a:rPr>
              <a:t>Μάθημα </a:t>
            </a:r>
            <a:br>
              <a:rPr lang="el-GR" dirty="0">
                <a:solidFill>
                  <a:srgbClr val="FFFF00"/>
                </a:solidFill>
              </a:rPr>
            </a:br>
            <a:endParaRPr lang="el-GR" dirty="0">
              <a:solidFill>
                <a:srgbClr val="FFFF00"/>
              </a:solidFill>
            </a:endParaRPr>
          </a:p>
        </p:txBody>
      </p:sp>
      <p:sp>
        <p:nvSpPr>
          <p:cNvPr id="3" name="Υπότιτλος 2"/>
          <p:cNvSpPr>
            <a:spLocks noGrp="1"/>
          </p:cNvSpPr>
          <p:nvPr>
            <p:ph type="subTitle" sz="quarter" idx="1"/>
          </p:nvPr>
        </p:nvSpPr>
        <p:spPr>
          <a:xfrm>
            <a:off x="0" y="2996952"/>
            <a:ext cx="9108504" cy="3861048"/>
          </a:xfrm>
        </p:spPr>
        <p:txBody>
          <a:bodyPr/>
          <a:lstStyle/>
          <a:p>
            <a:endParaRPr lang="el-GR" dirty="0">
              <a:solidFill>
                <a:srgbClr val="FFC000"/>
              </a:solidFill>
            </a:endParaRPr>
          </a:p>
          <a:p>
            <a:r>
              <a:rPr lang="el-GR" sz="4400" dirty="0"/>
              <a:t>Δημοσθένης Α. Χατζηλέλεκας</a:t>
            </a:r>
          </a:p>
          <a:p>
            <a:r>
              <a:rPr lang="el-GR" sz="4400" dirty="0">
                <a:solidFill>
                  <a:schemeClr val="tx1"/>
                </a:solidFill>
              </a:rPr>
              <a:t>Σύμβουλος Εκπαίδευσης ΠΕ-70</a:t>
            </a:r>
          </a:p>
          <a:p>
            <a:endParaRPr lang="el-GR" sz="4400" dirty="0"/>
          </a:p>
        </p:txBody>
      </p:sp>
    </p:spTree>
    <p:extLst>
      <p:ext uri="{BB962C8B-B14F-4D97-AF65-F5344CB8AC3E}">
        <p14:creationId xmlns:p14="http://schemas.microsoft.com/office/powerpoint/2010/main" val="336981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8A686-4326-1F88-E7CC-713311D88F47}"/>
              </a:ext>
            </a:extLst>
          </p:cNvPr>
          <p:cNvSpPr>
            <a:spLocks noGrp="1"/>
          </p:cNvSpPr>
          <p:nvPr>
            <p:ph type="title"/>
          </p:nvPr>
        </p:nvSpPr>
        <p:spPr/>
        <p:txBody>
          <a:bodyPr/>
          <a:lstStyle/>
          <a:p>
            <a:r>
              <a:rPr lang="el-GR" dirty="0">
                <a:effectLst/>
                <a:latin typeface="Times New Roman" panose="02020603050405020304" pitchFamily="18" charset="0"/>
                <a:ea typeface="Times New Roman" panose="02020603050405020304" pitchFamily="18" charset="0"/>
              </a:rPr>
              <a:t>Το επινευστό περιλαμβάνει οργανισμούς</a:t>
            </a:r>
            <a:endParaRPr lang="el-GR" dirty="0"/>
          </a:p>
        </p:txBody>
      </p:sp>
      <p:sp>
        <p:nvSpPr>
          <p:cNvPr id="3" name="Content Placeholder 2">
            <a:extLst>
              <a:ext uri="{FF2B5EF4-FFF2-40B4-BE49-F238E27FC236}">
                <a16:creationId xmlns:a16="http://schemas.microsoft.com/office/drawing/2014/main" id="{00241C45-31D6-AA6B-3FFE-9AF98FAFB373}"/>
              </a:ext>
            </a:extLst>
          </p:cNvPr>
          <p:cNvSpPr>
            <a:spLocks noGrp="1"/>
          </p:cNvSpPr>
          <p:nvPr>
            <p:ph idx="1"/>
          </p:nvPr>
        </p:nvSpPr>
        <p:spPr>
          <a:xfrm>
            <a:off x="0" y="1981200"/>
            <a:ext cx="9144000" cy="4114800"/>
          </a:xfrm>
        </p:spPr>
        <p:txBody>
          <a:bodyPr/>
          <a:lstStyle/>
          <a:p>
            <a:pPr algn="ctr"/>
            <a:endParaRPr lang="el-GR" dirty="0">
              <a:effectLst/>
              <a:latin typeface="Times New Roman" panose="02020603050405020304" pitchFamily="18" charset="0"/>
              <a:ea typeface="Times New Roman" panose="02020603050405020304" pitchFamily="18" charset="0"/>
            </a:endParaRPr>
          </a:p>
          <a:p>
            <a:pPr algn="ctr"/>
            <a:r>
              <a:rPr lang="el-GR" sz="3600" dirty="0">
                <a:effectLst/>
                <a:latin typeface="Times New Roman" panose="02020603050405020304" pitchFamily="18" charset="0"/>
                <a:ea typeface="Times New Roman" panose="02020603050405020304" pitchFamily="18" charset="0"/>
              </a:rPr>
              <a:t>που είναι πάνω στην επιφάνεια. Στο τροπικό επινευστό συναντάμε τα έντομα </a:t>
            </a:r>
            <a:r>
              <a:rPr lang="en-US" sz="3600" dirty="0" err="1">
                <a:effectLst/>
                <a:latin typeface="Times New Roman" panose="02020603050405020304" pitchFamily="18" charset="0"/>
                <a:ea typeface="Times New Roman" panose="02020603050405020304" pitchFamily="18" charset="0"/>
              </a:rPr>
              <a:t>Halobates</a:t>
            </a:r>
            <a:r>
              <a:rPr lang="en-US" sz="3600" dirty="0">
                <a:effectLst/>
                <a:latin typeface="Times New Roman" panose="02020603050405020304" pitchFamily="18" charset="0"/>
                <a:ea typeface="Times New Roman" panose="02020603050405020304" pitchFamily="18" charset="0"/>
              </a:rPr>
              <a:t> </a:t>
            </a:r>
            <a:r>
              <a:rPr lang="el-GR" sz="3600" dirty="0">
                <a:effectLst/>
                <a:latin typeface="Times New Roman" panose="02020603050405020304" pitchFamily="18" charset="0"/>
                <a:ea typeface="Times New Roman" panose="02020603050405020304" pitchFamily="18" charset="0"/>
              </a:rPr>
              <a:t>(περιπατητές της θάλασσας) που είναι συγγενικά είδη του γλυκού νερού που βλέπουμε πάνω στις λίμνες και τους ποταμούς.</a:t>
            </a:r>
            <a:endParaRPr lang="el-GR" sz="3600" dirty="0"/>
          </a:p>
        </p:txBody>
      </p:sp>
    </p:spTree>
    <p:extLst>
      <p:ext uri="{BB962C8B-B14F-4D97-AF65-F5344CB8AC3E}">
        <p14:creationId xmlns:p14="http://schemas.microsoft.com/office/powerpoint/2010/main" val="3647928222"/>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E05C527-5B7D-5BDE-4D40-91C80BD0D108}"/>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Ένας μεγάλος αριθμός νεαρών,</a:t>
            </a:r>
            <a:endParaRPr lang="el-GR" dirty="0"/>
          </a:p>
        </p:txBody>
      </p:sp>
      <p:sp>
        <p:nvSpPr>
          <p:cNvPr id="3" name="Θέση περιεχομένου 2">
            <a:extLst>
              <a:ext uri="{FF2B5EF4-FFF2-40B4-BE49-F238E27FC236}">
                <a16:creationId xmlns:a16="http://schemas.microsoft.com/office/drawing/2014/main" id="{06D89198-35F7-4226-3A3F-D37761D02895}"/>
              </a:ext>
            </a:extLst>
          </p:cNvPr>
          <p:cNvSpPr>
            <a:spLocks noGrp="1"/>
          </p:cNvSpPr>
          <p:nvPr>
            <p:ph idx="1"/>
          </p:nvPr>
        </p:nvSpPr>
        <p:spPr/>
        <p:txBody>
          <a:bodyPr/>
          <a:lstStyle/>
          <a:p>
            <a:pPr algn="ctr"/>
            <a:endParaRPr lang="el-GR" sz="4000" dirty="0">
              <a:effectLst/>
              <a:latin typeface="Times New Roman" panose="02020603050405020304" pitchFamily="18" charset="0"/>
              <a:ea typeface="Times New Roman" panose="02020603050405020304" pitchFamily="18" charset="0"/>
            </a:endParaRPr>
          </a:p>
          <a:p>
            <a:pPr algn="ctr"/>
            <a:r>
              <a:rPr lang="el-GR" sz="4000" dirty="0">
                <a:effectLst/>
                <a:latin typeface="Times New Roman" panose="02020603050405020304" pitchFamily="18" charset="0"/>
                <a:ea typeface="Times New Roman" panose="02020603050405020304" pitchFamily="18" charset="0"/>
              </a:rPr>
              <a:t>καθώς και ατόμων </a:t>
            </a:r>
            <a:r>
              <a:rPr lang="el-GR" sz="4000" dirty="0" err="1">
                <a:effectLst/>
                <a:latin typeface="Times New Roman" panose="02020603050405020304" pitchFamily="18" charset="0"/>
                <a:ea typeface="Times New Roman" panose="02020603050405020304" pitchFamily="18" charset="0"/>
              </a:rPr>
              <a:t>ζωοπλαγκτού</a:t>
            </a:r>
            <a:r>
              <a:rPr lang="el-GR" sz="4000" dirty="0">
                <a:effectLst/>
                <a:latin typeface="Times New Roman" panose="02020603050405020304" pitchFamily="18" charset="0"/>
                <a:ea typeface="Times New Roman" panose="02020603050405020304" pitchFamily="18" charset="0"/>
              </a:rPr>
              <a:t> που έχουν διαχειμάσει, στηρίζονται τροφικά στην ανοιξιάτικη άνθηση των </a:t>
            </a:r>
            <a:r>
              <a:rPr lang="el-GR" sz="4000" dirty="0" err="1">
                <a:effectLst/>
                <a:latin typeface="Times New Roman" panose="02020603050405020304" pitchFamily="18" charset="0"/>
                <a:ea typeface="Times New Roman" panose="02020603050405020304" pitchFamily="18" charset="0"/>
              </a:rPr>
              <a:t>διατόμων</a:t>
            </a:r>
            <a:r>
              <a:rPr lang="el-GR" sz="4000" dirty="0">
                <a:effectLst/>
                <a:latin typeface="Times New Roman" panose="02020603050405020304" pitchFamily="18" charset="0"/>
                <a:ea typeface="Times New Roman" panose="02020603050405020304" pitchFamily="18" charset="0"/>
              </a:rPr>
              <a:t> (</a:t>
            </a:r>
            <a:r>
              <a:rPr lang="el-GR" sz="4000" dirty="0" err="1">
                <a:effectLst/>
                <a:latin typeface="Times New Roman" panose="02020603050405020304" pitchFamily="18" charset="0"/>
                <a:ea typeface="Times New Roman" panose="02020603050405020304" pitchFamily="18" charset="0"/>
              </a:rPr>
              <a:t>φυτοπλαγκτικοί</a:t>
            </a:r>
            <a:r>
              <a:rPr lang="el-GR" sz="4000" dirty="0">
                <a:effectLst/>
                <a:latin typeface="Times New Roman" panose="02020603050405020304" pitchFamily="18" charset="0"/>
                <a:ea typeface="Times New Roman" panose="02020603050405020304" pitchFamily="18" charset="0"/>
              </a:rPr>
              <a:t> οργανισμοί).</a:t>
            </a:r>
            <a:endParaRPr lang="el-GR" sz="4000" dirty="0"/>
          </a:p>
        </p:txBody>
      </p:sp>
    </p:spTree>
    <p:extLst>
      <p:ext uri="{BB962C8B-B14F-4D97-AF65-F5344CB8AC3E}">
        <p14:creationId xmlns:p14="http://schemas.microsoft.com/office/powerpoint/2010/main" val="2042972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0D61734-C1B5-D8D2-5C2C-D23113A672C1}"/>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Έντομα </a:t>
            </a:r>
            <a:r>
              <a:rPr lang="en-US" sz="4400" dirty="0" err="1">
                <a:effectLst/>
                <a:latin typeface="Times New Roman" panose="02020603050405020304" pitchFamily="18" charset="0"/>
                <a:ea typeface="Times New Roman" panose="02020603050405020304" pitchFamily="18" charset="0"/>
              </a:rPr>
              <a:t>Halobates</a:t>
            </a:r>
            <a:endParaRPr lang="el-GR" dirty="0"/>
          </a:p>
        </p:txBody>
      </p:sp>
      <p:pic>
        <p:nvPicPr>
          <p:cNvPr id="6" name="Θέση περιεχομένου 5">
            <a:extLst>
              <a:ext uri="{FF2B5EF4-FFF2-40B4-BE49-F238E27FC236}">
                <a16:creationId xmlns:a16="http://schemas.microsoft.com/office/drawing/2014/main" id="{AC5F26F1-9F82-A48E-9B02-7FEC9DEB536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5800" y="1556792"/>
            <a:ext cx="7772400" cy="4691608"/>
          </a:xfrm>
        </p:spPr>
      </p:pic>
      <p:sp>
        <p:nvSpPr>
          <p:cNvPr id="4" name="AutoShape 2" descr="Sea skaters are a super source of inspiration - KAUST Discovery">
            <a:extLst>
              <a:ext uri="{FF2B5EF4-FFF2-40B4-BE49-F238E27FC236}">
                <a16:creationId xmlns:a16="http://schemas.microsoft.com/office/drawing/2014/main" id="{E4C1A710-ABAC-966F-5407-6EF8D5444CF6}"/>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Tree>
    <p:extLst>
      <p:ext uri="{BB962C8B-B14F-4D97-AF65-F5344CB8AC3E}">
        <p14:creationId xmlns:p14="http://schemas.microsoft.com/office/powerpoint/2010/main" val="21864953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E2C4E-D2A5-5402-DE1A-5344713990A2}"/>
              </a:ext>
            </a:extLst>
          </p:cNvPr>
          <p:cNvSpPr>
            <a:spLocks noGrp="1"/>
          </p:cNvSpPr>
          <p:nvPr>
            <p:ph type="title"/>
          </p:nvPr>
        </p:nvSpPr>
        <p:spPr/>
        <p:txBody>
          <a:bodyPr/>
          <a:lstStyle/>
          <a:p>
            <a:r>
              <a:rPr lang="el-GR" dirty="0">
                <a:effectLst/>
                <a:latin typeface="Times New Roman" panose="02020603050405020304" pitchFamily="18" charset="0"/>
                <a:ea typeface="Times New Roman" panose="02020603050405020304" pitchFamily="18" charset="0"/>
              </a:rPr>
              <a:t>Είναι τόσο ελαφρά που μπορούν να χρησιμοποιούν</a:t>
            </a:r>
            <a:endParaRPr lang="el-GR" dirty="0"/>
          </a:p>
        </p:txBody>
      </p:sp>
      <p:sp>
        <p:nvSpPr>
          <p:cNvPr id="3" name="Content Placeholder 2">
            <a:extLst>
              <a:ext uri="{FF2B5EF4-FFF2-40B4-BE49-F238E27FC236}">
                <a16:creationId xmlns:a16="http://schemas.microsoft.com/office/drawing/2014/main" id="{CD1EA835-15BD-55C1-5A44-8A5C5C656CAE}"/>
              </a:ext>
            </a:extLst>
          </p:cNvPr>
          <p:cNvSpPr>
            <a:spLocks noGrp="1"/>
          </p:cNvSpPr>
          <p:nvPr>
            <p:ph idx="1"/>
          </p:nvPr>
        </p:nvSpPr>
        <p:spPr/>
        <p:txBody>
          <a:bodyPr/>
          <a:lstStyle/>
          <a:p>
            <a:pPr algn="ctr"/>
            <a:endParaRPr lang="el-GR" dirty="0">
              <a:effectLst/>
              <a:latin typeface="Times New Roman" panose="02020603050405020304" pitchFamily="18" charset="0"/>
              <a:ea typeface="Times New Roman" panose="02020603050405020304" pitchFamily="18" charset="0"/>
            </a:endParaRPr>
          </a:p>
          <a:p>
            <a:pPr algn="ctr"/>
            <a:r>
              <a:rPr lang="el-GR" dirty="0">
                <a:effectLst/>
                <a:latin typeface="Times New Roman" panose="02020603050405020304" pitchFamily="18" charset="0"/>
                <a:ea typeface="Times New Roman" panose="02020603050405020304" pitchFamily="18" charset="0"/>
              </a:rPr>
              <a:t>την επιφάνεια του νερού σαν πίστα, όπου μετακινούνται με εντυπωσιακή ταχύτητα. Δεν είναι ζώα αυστηρά υδρόβια, αφού ζουν πάνω στην επιφάνεια και αποθέτουν τα αυγά τους πάνω σε αντικείμενα που επιπλέουν. Αν βυθιστούν δεν μπορούν να επιβιώσουν. </a:t>
            </a:r>
          </a:p>
          <a:p>
            <a:endParaRPr lang="el-GR" dirty="0"/>
          </a:p>
        </p:txBody>
      </p:sp>
    </p:spTree>
    <p:extLst>
      <p:ext uri="{BB962C8B-B14F-4D97-AF65-F5344CB8AC3E}">
        <p14:creationId xmlns:p14="http://schemas.microsoft.com/office/powerpoint/2010/main" val="16862599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4A8D1-DD2B-8975-C851-24B225885040}"/>
              </a:ext>
            </a:extLst>
          </p:cNvPr>
          <p:cNvSpPr>
            <a:spLocks noGrp="1"/>
          </p:cNvSpPr>
          <p:nvPr>
            <p:ph type="title"/>
          </p:nvPr>
        </p:nvSpPr>
        <p:spPr/>
        <p:txBody>
          <a:bodyPr/>
          <a:lstStyle/>
          <a:p>
            <a:r>
              <a:rPr lang="el-GR" dirty="0">
                <a:effectLst/>
                <a:latin typeface="Times New Roman" panose="02020603050405020304" pitchFamily="18" charset="0"/>
                <a:ea typeface="Times New Roman" panose="02020603050405020304" pitchFamily="18" charset="0"/>
              </a:rPr>
              <a:t>Το υπονευστό κατοικεί τα πρώτα εκατοστά του νερού:</a:t>
            </a:r>
            <a:endParaRPr lang="el-GR" dirty="0"/>
          </a:p>
        </p:txBody>
      </p:sp>
      <p:sp>
        <p:nvSpPr>
          <p:cNvPr id="3" name="Content Placeholder 2">
            <a:extLst>
              <a:ext uri="{FF2B5EF4-FFF2-40B4-BE49-F238E27FC236}">
                <a16:creationId xmlns:a16="http://schemas.microsoft.com/office/drawing/2014/main" id="{6F36D984-8048-497A-B606-AB495FF73C01}"/>
              </a:ext>
            </a:extLst>
          </p:cNvPr>
          <p:cNvSpPr>
            <a:spLocks noGrp="1"/>
          </p:cNvSpPr>
          <p:nvPr>
            <p:ph idx="1"/>
          </p:nvPr>
        </p:nvSpPr>
        <p:spPr>
          <a:xfrm>
            <a:off x="0" y="1981200"/>
            <a:ext cx="9144000" cy="4114800"/>
          </a:xfrm>
        </p:spPr>
        <p:txBody>
          <a:bodyPr/>
          <a:lstStyle/>
          <a:p>
            <a:pPr algn="ctr"/>
            <a:endParaRPr lang="el-GR" dirty="0">
              <a:effectLst/>
              <a:latin typeface="Times New Roman" panose="02020603050405020304" pitchFamily="18" charset="0"/>
              <a:ea typeface="Times New Roman" panose="02020603050405020304" pitchFamily="18" charset="0"/>
            </a:endParaRPr>
          </a:p>
          <a:p>
            <a:pPr algn="ctr"/>
            <a:r>
              <a:rPr lang="el-GR" sz="3600" dirty="0">
                <a:effectLst/>
                <a:latin typeface="Times New Roman" panose="02020603050405020304" pitchFamily="18" charset="0"/>
                <a:ea typeface="Times New Roman" panose="02020603050405020304" pitchFamily="18" charset="0"/>
              </a:rPr>
              <a:t>Το στρώμα αυτό έχει αναμφίβολα, ιδιαίτερα φυσικοχημικά και βιοχημικά χαρακτηριστικά, όπως: φαινόμενα επιφανειακής τάσης, δράση υπεριώδους ακτινοβολίας, υψηλή συγκέντρωση θρεπτικών αλάτων, άφθονη οργανική ύλη κ.τλ.</a:t>
            </a:r>
            <a:endParaRPr lang="el-GR" sz="3600" dirty="0"/>
          </a:p>
        </p:txBody>
      </p:sp>
    </p:spTree>
    <p:extLst>
      <p:ext uri="{BB962C8B-B14F-4D97-AF65-F5344CB8AC3E}">
        <p14:creationId xmlns:p14="http://schemas.microsoft.com/office/powerpoint/2010/main" val="5314954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17106-F672-1B7C-D56B-A2460A019A16}"/>
              </a:ext>
            </a:extLst>
          </p:cNvPr>
          <p:cNvSpPr>
            <a:spLocks noGrp="1"/>
          </p:cNvSpPr>
          <p:nvPr>
            <p:ph type="title"/>
          </p:nvPr>
        </p:nvSpPr>
        <p:spPr/>
        <p:txBody>
          <a:bodyPr/>
          <a:lstStyle/>
          <a:p>
            <a:r>
              <a:rPr lang="el-GR" dirty="0">
                <a:effectLst/>
                <a:latin typeface="Times New Roman" panose="02020603050405020304" pitchFamily="18" charset="0"/>
                <a:ea typeface="Times New Roman" panose="02020603050405020304" pitchFamily="18" charset="0"/>
              </a:rPr>
              <a:t>Η πανίδα εδώ αποτελείται, ανάμεσα στα άλλα,</a:t>
            </a:r>
            <a:endParaRPr lang="el-GR" dirty="0"/>
          </a:p>
        </p:txBody>
      </p:sp>
      <p:sp>
        <p:nvSpPr>
          <p:cNvPr id="3" name="Content Placeholder 2">
            <a:extLst>
              <a:ext uri="{FF2B5EF4-FFF2-40B4-BE49-F238E27FC236}">
                <a16:creationId xmlns:a16="http://schemas.microsoft.com/office/drawing/2014/main" id="{ECD51CBF-B267-C13E-73B8-ACC083E46D17}"/>
              </a:ext>
            </a:extLst>
          </p:cNvPr>
          <p:cNvSpPr>
            <a:spLocks noGrp="1"/>
          </p:cNvSpPr>
          <p:nvPr>
            <p:ph idx="1"/>
          </p:nvPr>
        </p:nvSpPr>
        <p:spPr/>
        <p:txBody>
          <a:bodyPr/>
          <a:lstStyle/>
          <a:p>
            <a:pPr algn="ctr"/>
            <a:endParaRPr lang="el-GR" dirty="0">
              <a:effectLst/>
              <a:latin typeface="Times New Roman" panose="02020603050405020304" pitchFamily="18" charset="0"/>
              <a:ea typeface="Times New Roman" panose="02020603050405020304" pitchFamily="18" charset="0"/>
            </a:endParaRPr>
          </a:p>
          <a:p>
            <a:pPr algn="ctr"/>
            <a:r>
              <a:rPr lang="el-GR" dirty="0">
                <a:effectLst/>
                <a:latin typeface="Times New Roman" panose="02020603050405020304" pitchFamily="18" charset="0"/>
                <a:ea typeface="Times New Roman" panose="02020603050405020304" pitchFamily="18" charset="0"/>
              </a:rPr>
              <a:t>και από πολυάριθμα κωπήποδα, προνυμφικά στάδια ασπονδύλων, αυγά και προνύμφες ορισμένων ψαριών κ.ά. </a:t>
            </a:r>
            <a:endParaRPr lang="el-GR" dirty="0"/>
          </a:p>
        </p:txBody>
      </p:sp>
    </p:spTree>
    <p:extLst>
      <p:ext uri="{BB962C8B-B14F-4D97-AF65-F5344CB8AC3E}">
        <p14:creationId xmlns:p14="http://schemas.microsoft.com/office/powerpoint/2010/main" val="28243664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914BB72-DB09-6BB1-CF7C-C1CDCC521186}"/>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Ορισμένα είδη είναι μόνιμα </a:t>
            </a:r>
            <a:r>
              <a:rPr lang="el-GR" sz="4400" dirty="0" err="1">
                <a:effectLst/>
                <a:latin typeface="Times New Roman" panose="02020603050405020304" pitchFamily="18" charset="0"/>
                <a:ea typeface="Times New Roman" panose="02020603050405020304" pitchFamily="18" charset="0"/>
              </a:rPr>
              <a:t>υπονευστονικά</a:t>
            </a:r>
            <a:r>
              <a:rPr lang="el-GR" sz="4400" dirty="0">
                <a:effectLst/>
                <a:latin typeface="Times New Roman" panose="02020603050405020304" pitchFamily="18" charset="0"/>
                <a:ea typeface="Times New Roman" panose="02020603050405020304" pitchFamily="18" charset="0"/>
              </a:rPr>
              <a:t>,</a:t>
            </a:r>
            <a:endParaRPr lang="el-GR" dirty="0"/>
          </a:p>
        </p:txBody>
      </p:sp>
      <p:sp>
        <p:nvSpPr>
          <p:cNvPr id="3" name="Θέση περιεχομένου 2">
            <a:extLst>
              <a:ext uri="{FF2B5EF4-FFF2-40B4-BE49-F238E27FC236}">
                <a16:creationId xmlns:a16="http://schemas.microsoft.com/office/drawing/2014/main" id="{1926F051-5248-C89D-D599-760A34BFEEB8}"/>
              </a:ext>
            </a:extLst>
          </p:cNvPr>
          <p:cNvSpPr>
            <a:spLocks noGrp="1"/>
          </p:cNvSpPr>
          <p:nvPr>
            <p:ph idx="1"/>
          </p:nvPr>
        </p:nvSpPr>
        <p:spPr/>
        <p:txBody>
          <a:bodyPr/>
          <a:lstStyle/>
          <a:p>
            <a:pPr algn="ctr"/>
            <a:endParaRPr lang="el-GR" sz="4400" dirty="0">
              <a:effectLst/>
              <a:latin typeface="Times New Roman" panose="02020603050405020304" pitchFamily="18" charset="0"/>
              <a:ea typeface="Times New Roman" panose="02020603050405020304" pitchFamily="18" charset="0"/>
            </a:endParaRPr>
          </a:p>
          <a:p>
            <a:pPr algn="ctr"/>
            <a:r>
              <a:rPr lang="el-GR" sz="4400" dirty="0">
                <a:effectLst/>
                <a:latin typeface="Times New Roman" panose="02020603050405020304" pitchFamily="18" charset="0"/>
                <a:ea typeface="Times New Roman" panose="02020603050405020304" pitchFamily="18" charset="0"/>
              </a:rPr>
              <a:t>ενώ άλλα μόνο κατά το </a:t>
            </a:r>
            <a:r>
              <a:rPr lang="el-GR" sz="4400" dirty="0" err="1">
                <a:effectLst/>
                <a:latin typeface="Times New Roman" panose="02020603050405020304" pitchFamily="18" charset="0"/>
                <a:ea typeface="Times New Roman" panose="02020603050405020304" pitchFamily="18" charset="0"/>
              </a:rPr>
              <a:t>προνυμφικό</a:t>
            </a:r>
            <a:r>
              <a:rPr lang="el-GR" sz="4400" dirty="0">
                <a:effectLst/>
                <a:latin typeface="Times New Roman" panose="02020603050405020304" pitchFamily="18" charset="0"/>
                <a:ea typeface="Times New Roman" panose="02020603050405020304" pitchFamily="18" charset="0"/>
              </a:rPr>
              <a:t> στάδιο ή ακόμη τη νύχτα. </a:t>
            </a:r>
          </a:p>
          <a:p>
            <a:endParaRPr lang="el-GR" dirty="0"/>
          </a:p>
        </p:txBody>
      </p:sp>
    </p:spTree>
    <p:extLst>
      <p:ext uri="{BB962C8B-B14F-4D97-AF65-F5344CB8AC3E}">
        <p14:creationId xmlns:p14="http://schemas.microsoft.com/office/powerpoint/2010/main" val="41063700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67835-82BC-0530-7612-CCCB7008EBE9}"/>
              </a:ext>
            </a:extLst>
          </p:cNvPr>
          <p:cNvSpPr>
            <a:spLocks noGrp="1"/>
          </p:cNvSpPr>
          <p:nvPr>
            <p:ph type="title"/>
          </p:nvPr>
        </p:nvSpPr>
        <p:spPr/>
        <p:txBody>
          <a:bodyPr/>
          <a:lstStyle/>
          <a:p>
            <a:r>
              <a:rPr lang="el-GR" dirty="0">
                <a:effectLst/>
                <a:latin typeface="Times New Roman" panose="02020603050405020304" pitchFamily="18" charset="0"/>
                <a:ea typeface="Times New Roman" panose="02020603050405020304" pitchFamily="18" charset="0"/>
              </a:rPr>
              <a:t>Η ανάπτυξη του νευστού και ιδιαίτερα του επινευστού</a:t>
            </a:r>
            <a:endParaRPr lang="el-GR" dirty="0"/>
          </a:p>
        </p:txBody>
      </p:sp>
      <p:sp>
        <p:nvSpPr>
          <p:cNvPr id="3" name="Content Placeholder 2">
            <a:extLst>
              <a:ext uri="{FF2B5EF4-FFF2-40B4-BE49-F238E27FC236}">
                <a16:creationId xmlns:a16="http://schemas.microsoft.com/office/drawing/2014/main" id="{118F909C-2CC0-6B2E-ECEE-BAA3DD5173AE}"/>
              </a:ext>
            </a:extLst>
          </p:cNvPr>
          <p:cNvSpPr>
            <a:spLocks noGrp="1"/>
          </p:cNvSpPr>
          <p:nvPr>
            <p:ph idx="1"/>
          </p:nvPr>
        </p:nvSpPr>
        <p:spPr/>
        <p:txBody>
          <a:bodyPr/>
          <a:lstStyle/>
          <a:p>
            <a:pPr algn="ctr"/>
            <a:endParaRPr lang="el-GR" dirty="0">
              <a:effectLst/>
              <a:latin typeface="Times New Roman" panose="02020603050405020304" pitchFamily="18" charset="0"/>
              <a:ea typeface="Times New Roman" panose="02020603050405020304" pitchFamily="18" charset="0"/>
            </a:endParaRPr>
          </a:p>
          <a:p>
            <a:pPr algn="ctr"/>
            <a:r>
              <a:rPr lang="el-GR" sz="4000" dirty="0">
                <a:effectLst/>
                <a:latin typeface="Times New Roman" panose="02020603050405020304" pitchFamily="18" charset="0"/>
                <a:ea typeface="Times New Roman" panose="02020603050405020304" pitchFamily="18" charset="0"/>
              </a:rPr>
              <a:t>είναι εμφανής σε μικρής έκτασης νερά, ήρεμα, στην παραλιακή ζώνη ή στα άκρα κατά μήκος των ρευμάτων με νερά που λιμνάζουν.  </a:t>
            </a:r>
          </a:p>
          <a:p>
            <a:endParaRPr lang="el-GR" dirty="0"/>
          </a:p>
        </p:txBody>
      </p:sp>
    </p:spTree>
    <p:extLst>
      <p:ext uri="{BB962C8B-B14F-4D97-AF65-F5344CB8AC3E}">
        <p14:creationId xmlns:p14="http://schemas.microsoft.com/office/powerpoint/2010/main" val="7127492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EA196-B975-9C65-16CC-A97D278CAA52}"/>
              </a:ext>
            </a:extLst>
          </p:cNvPr>
          <p:cNvSpPr>
            <a:spLocks noGrp="1"/>
          </p:cNvSpPr>
          <p:nvPr>
            <p:ph type="title"/>
          </p:nvPr>
        </p:nvSpPr>
        <p:spPr/>
        <p:txBody>
          <a:bodyPr/>
          <a:lstStyle/>
          <a:p>
            <a:r>
              <a:rPr lang="el-GR" dirty="0">
                <a:effectLst/>
                <a:latin typeface="Times New Roman" panose="02020603050405020304" pitchFamily="18" charset="0"/>
                <a:ea typeface="Times New Roman" panose="02020603050405020304" pitchFamily="18" charset="0"/>
              </a:rPr>
              <a:t>Το πλευστό περιλαμβάνει μερικά ασπόνδυλα,</a:t>
            </a:r>
            <a:endParaRPr lang="el-GR" dirty="0"/>
          </a:p>
        </p:txBody>
      </p:sp>
      <p:sp>
        <p:nvSpPr>
          <p:cNvPr id="3" name="Content Placeholder 2">
            <a:extLst>
              <a:ext uri="{FF2B5EF4-FFF2-40B4-BE49-F238E27FC236}">
                <a16:creationId xmlns:a16="http://schemas.microsoft.com/office/drawing/2014/main" id="{ABAA713D-03C9-9AEE-5D88-D5FD28AE1A4E}"/>
              </a:ext>
            </a:extLst>
          </p:cNvPr>
          <p:cNvSpPr>
            <a:spLocks noGrp="1"/>
          </p:cNvSpPr>
          <p:nvPr>
            <p:ph idx="1"/>
          </p:nvPr>
        </p:nvSpPr>
        <p:spPr>
          <a:xfrm>
            <a:off x="0" y="1981200"/>
            <a:ext cx="9144000" cy="4114800"/>
          </a:xfrm>
        </p:spPr>
        <p:txBody>
          <a:bodyPr/>
          <a:lstStyle/>
          <a:p>
            <a:pPr algn="ctr"/>
            <a:endParaRPr lang="el-GR" dirty="0">
              <a:effectLst/>
              <a:latin typeface="Times New Roman" panose="02020603050405020304" pitchFamily="18" charset="0"/>
              <a:ea typeface="Times New Roman" panose="02020603050405020304" pitchFamily="18" charset="0"/>
            </a:endParaRPr>
          </a:p>
          <a:p>
            <a:pPr algn="ctr"/>
            <a:r>
              <a:rPr lang="el-GR" sz="3600" dirty="0">
                <a:effectLst/>
                <a:latin typeface="Times New Roman" panose="02020603050405020304" pitchFamily="18" charset="0"/>
                <a:ea typeface="Times New Roman" panose="02020603050405020304" pitchFamily="18" charset="0"/>
              </a:rPr>
              <a:t>των οποίων ένα τμήμα του σώματός τους ξεπερνά την επιφάνεια του νερού, γεγονός που τα κάνει ώστε οι μετακινήσεις τους, αυστηρά παθητικές, να είναι το αποτέλεσμα της προέλευσης των ρευμάτων και της δράσης των ανέμων.</a:t>
            </a:r>
            <a:endParaRPr lang="el-GR" sz="3600" dirty="0"/>
          </a:p>
        </p:txBody>
      </p:sp>
    </p:spTree>
    <p:extLst>
      <p:ext uri="{BB962C8B-B14F-4D97-AF65-F5344CB8AC3E}">
        <p14:creationId xmlns:p14="http://schemas.microsoft.com/office/powerpoint/2010/main" val="16363684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05E17-D4B0-330C-3489-9E80F24B122E}"/>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Οι φυτικοί οργανισμοί που επιπλέουν</a:t>
            </a:r>
            <a:endParaRPr lang="el-GR" dirty="0"/>
          </a:p>
        </p:txBody>
      </p:sp>
      <p:sp>
        <p:nvSpPr>
          <p:cNvPr id="3" name="Content Placeholder 2">
            <a:extLst>
              <a:ext uri="{FF2B5EF4-FFF2-40B4-BE49-F238E27FC236}">
                <a16:creationId xmlns:a16="http://schemas.microsoft.com/office/drawing/2014/main" id="{E074252F-B8B9-DE91-C387-AC837A694F37}"/>
              </a:ext>
            </a:extLst>
          </p:cNvPr>
          <p:cNvSpPr>
            <a:spLocks noGrp="1"/>
          </p:cNvSpPr>
          <p:nvPr>
            <p:ph idx="1"/>
          </p:nvPr>
        </p:nvSpPr>
        <p:spPr/>
        <p:txBody>
          <a:bodyPr/>
          <a:lstStyle/>
          <a:p>
            <a:pPr algn="ctr"/>
            <a:endParaRPr lang="el-GR" sz="3600" dirty="0">
              <a:effectLst/>
              <a:latin typeface="Times New Roman" panose="02020603050405020304" pitchFamily="18" charset="0"/>
              <a:ea typeface="Times New Roman" panose="02020603050405020304" pitchFamily="18" charset="0"/>
            </a:endParaRPr>
          </a:p>
          <a:p>
            <a:pPr algn="ctr"/>
            <a:r>
              <a:rPr lang="el-GR" sz="3600" dirty="0">
                <a:effectLst/>
                <a:latin typeface="Times New Roman" panose="02020603050405020304" pitchFamily="18" charset="0"/>
                <a:ea typeface="Times New Roman" panose="02020603050405020304" pitchFamily="18" charset="0"/>
              </a:rPr>
              <a:t>και σχηματίζουν το πλευστό αποτελούνται από τμήματα φυκών που αποσπάστηκαν και από μικροσκοπικά μονοκύτταρα φύκη, τα οποία ανέρχονται στην επιφάνεια του νερού. </a:t>
            </a:r>
          </a:p>
          <a:p>
            <a:endParaRPr lang="el-GR" dirty="0"/>
          </a:p>
        </p:txBody>
      </p:sp>
    </p:spTree>
    <p:extLst>
      <p:ext uri="{BB962C8B-B14F-4D97-AF65-F5344CB8AC3E}">
        <p14:creationId xmlns:p14="http://schemas.microsoft.com/office/powerpoint/2010/main" val="10193646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1DE9A-55CF-3F3F-F769-04673FCA5DEF}"/>
              </a:ext>
            </a:extLst>
          </p:cNvPr>
          <p:cNvSpPr>
            <a:spLocks noGrp="1"/>
          </p:cNvSpPr>
          <p:nvPr>
            <p:ph type="title"/>
          </p:nvPr>
        </p:nvSpPr>
        <p:spPr/>
        <p:txBody>
          <a:bodyPr/>
          <a:lstStyle/>
          <a:p>
            <a:br>
              <a:rPr lang="el-GR" sz="4400" b="1" dirty="0">
                <a:effectLst/>
                <a:latin typeface="Times New Roman" panose="02020603050405020304" pitchFamily="18" charset="0"/>
                <a:ea typeface="Times New Roman" panose="02020603050405020304" pitchFamily="18" charset="0"/>
              </a:rPr>
            </a:br>
            <a:r>
              <a:rPr lang="el-GR" sz="4400" dirty="0">
                <a:effectLst/>
                <a:latin typeface="Times New Roman" panose="02020603050405020304" pitchFamily="18" charset="0"/>
                <a:ea typeface="Times New Roman" panose="02020603050405020304" pitchFamily="18" charset="0"/>
              </a:rPr>
              <a:t>Φυτοπλαγκτό</a:t>
            </a:r>
            <a:br>
              <a:rPr lang="el-GR" sz="4400" dirty="0">
                <a:effectLst/>
                <a:latin typeface="Times New Roman" panose="02020603050405020304" pitchFamily="18" charset="0"/>
                <a:ea typeface="Times New Roman" panose="02020603050405020304" pitchFamily="18" charset="0"/>
              </a:rPr>
            </a:br>
            <a:endParaRPr lang="el-GR" dirty="0"/>
          </a:p>
        </p:txBody>
      </p:sp>
      <p:sp>
        <p:nvSpPr>
          <p:cNvPr id="3" name="Content Placeholder 2">
            <a:extLst>
              <a:ext uri="{FF2B5EF4-FFF2-40B4-BE49-F238E27FC236}">
                <a16:creationId xmlns:a16="http://schemas.microsoft.com/office/drawing/2014/main" id="{EB8DB379-AC1F-91E2-6BE6-75512D6CD8C2}"/>
              </a:ext>
            </a:extLst>
          </p:cNvPr>
          <p:cNvSpPr>
            <a:spLocks noGrp="1"/>
          </p:cNvSpPr>
          <p:nvPr>
            <p:ph idx="1"/>
          </p:nvPr>
        </p:nvSpPr>
        <p:spPr>
          <a:xfrm>
            <a:off x="0" y="1981200"/>
            <a:ext cx="9144000" cy="4114800"/>
          </a:xfrm>
        </p:spPr>
        <p:txBody>
          <a:bodyPr/>
          <a:lstStyle/>
          <a:p>
            <a:pPr algn="ctr"/>
            <a:endParaRPr lang="el-GR" sz="3600" dirty="0">
              <a:effectLst/>
              <a:latin typeface="Times New Roman" panose="02020603050405020304" pitchFamily="18" charset="0"/>
              <a:ea typeface="Times New Roman" panose="02020603050405020304" pitchFamily="18" charset="0"/>
            </a:endParaRPr>
          </a:p>
          <a:p>
            <a:pPr algn="ctr"/>
            <a:r>
              <a:rPr lang="el-GR" sz="3600" dirty="0">
                <a:effectLst/>
                <a:latin typeface="Times New Roman" panose="02020603050405020304" pitchFamily="18" charset="0"/>
                <a:ea typeface="Times New Roman" panose="02020603050405020304" pitchFamily="18" charset="0"/>
              </a:rPr>
              <a:t>Ο σημαντικός ρόλος του φυτοπλαγκτού σε μια μάζα νερού προκύπτει από το γεγονός ότι οι φωτοαυτότροφοι οργανισμοί είναι οι παραγωγοί Ν</a:t>
            </a:r>
            <a:r>
              <a:rPr lang="el-GR" sz="3600" baseline="30000" dirty="0">
                <a:effectLst/>
                <a:latin typeface="Times New Roman" panose="02020603050405020304" pitchFamily="18" charset="0"/>
                <a:ea typeface="Times New Roman" panose="02020603050405020304" pitchFamily="18" charset="0"/>
              </a:rPr>
              <a:t>ο </a:t>
            </a:r>
            <a:r>
              <a:rPr lang="el-GR" sz="3600" dirty="0">
                <a:effectLst/>
                <a:latin typeface="Times New Roman" panose="02020603050405020304" pitchFamily="18" charset="0"/>
                <a:ea typeface="Times New Roman" panose="02020603050405020304" pitchFamily="18" charset="0"/>
              </a:rPr>
              <a:t>1 από τους οποίους εξαρτάται η υδρόβια ζωή.</a:t>
            </a:r>
            <a:endParaRPr lang="el-GR" sz="3600" dirty="0"/>
          </a:p>
        </p:txBody>
      </p:sp>
    </p:spTree>
    <p:extLst>
      <p:ext uri="{BB962C8B-B14F-4D97-AF65-F5344CB8AC3E}">
        <p14:creationId xmlns:p14="http://schemas.microsoft.com/office/powerpoint/2010/main" val="307424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8FDE2-F7F5-BFBE-D272-8CE81B7AEB9A}"/>
              </a:ext>
            </a:extLst>
          </p:cNvPr>
          <p:cNvSpPr>
            <a:spLocks noGrp="1"/>
          </p:cNvSpPr>
          <p:nvPr>
            <p:ph type="title"/>
          </p:nvPr>
        </p:nvSpPr>
        <p:spPr/>
        <p:txBody>
          <a:bodyPr/>
          <a:lstStyle/>
          <a:p>
            <a:br>
              <a:rPr lang="el-GR" sz="4400" b="1" dirty="0">
                <a:effectLst/>
                <a:latin typeface="Times New Roman" panose="02020603050405020304" pitchFamily="18" charset="0"/>
                <a:ea typeface="Times New Roman" panose="02020603050405020304" pitchFamily="18" charset="0"/>
              </a:rPr>
            </a:br>
            <a:r>
              <a:rPr lang="el-GR" sz="4400" b="1" dirty="0">
                <a:effectLst/>
                <a:latin typeface="Times New Roman" panose="02020603050405020304" pitchFamily="18" charset="0"/>
                <a:ea typeface="Times New Roman" panose="02020603050405020304" pitchFamily="18" charset="0"/>
              </a:rPr>
              <a:t>Κεφάλαιο 10</a:t>
            </a:r>
            <a:r>
              <a:rPr lang="el-GR" sz="4400" b="1" baseline="30000" dirty="0">
                <a:effectLst/>
                <a:latin typeface="Times New Roman" panose="02020603050405020304" pitchFamily="18" charset="0"/>
                <a:ea typeface="Times New Roman" panose="02020603050405020304" pitchFamily="18" charset="0"/>
              </a:rPr>
              <a:t>ο</a:t>
            </a:r>
            <a:r>
              <a:rPr lang="el-GR" sz="4400" b="1" dirty="0">
                <a:effectLst/>
                <a:latin typeface="Times New Roman" panose="02020603050405020304" pitchFamily="18" charset="0"/>
                <a:ea typeface="Times New Roman" panose="02020603050405020304" pitchFamily="18" charset="0"/>
              </a:rPr>
              <a:t>: Πλαγκτό: γενικά</a:t>
            </a:r>
            <a:br>
              <a:rPr lang="el-GR" sz="4400" dirty="0">
                <a:effectLst/>
                <a:latin typeface="Times New Roman" panose="02020603050405020304" pitchFamily="18" charset="0"/>
                <a:ea typeface="Times New Roman" panose="02020603050405020304" pitchFamily="18" charset="0"/>
              </a:rPr>
            </a:br>
            <a:endParaRPr lang="el-GR" dirty="0"/>
          </a:p>
        </p:txBody>
      </p:sp>
      <p:sp>
        <p:nvSpPr>
          <p:cNvPr id="3" name="Content Placeholder 2">
            <a:extLst>
              <a:ext uri="{FF2B5EF4-FFF2-40B4-BE49-F238E27FC236}">
                <a16:creationId xmlns:a16="http://schemas.microsoft.com/office/drawing/2014/main" id="{19EB9F06-B85A-FF5A-8F5A-8E802650B665}"/>
              </a:ext>
            </a:extLst>
          </p:cNvPr>
          <p:cNvSpPr>
            <a:spLocks noGrp="1"/>
          </p:cNvSpPr>
          <p:nvPr>
            <p:ph idx="1"/>
          </p:nvPr>
        </p:nvSpPr>
        <p:spPr/>
        <p:txBody>
          <a:bodyPr/>
          <a:lstStyle/>
          <a:p>
            <a:pPr marL="0" indent="0" algn="ctr">
              <a:buNone/>
            </a:pPr>
            <a:endParaRPr lang="el-GR" dirty="0">
              <a:effectLst/>
              <a:latin typeface="Times New Roman" panose="02020603050405020304" pitchFamily="18" charset="0"/>
              <a:ea typeface="Times New Roman" panose="02020603050405020304" pitchFamily="18" charset="0"/>
            </a:endParaRPr>
          </a:p>
          <a:p>
            <a:pPr marL="0" indent="0" algn="ctr">
              <a:buNone/>
            </a:pPr>
            <a:r>
              <a:rPr lang="el-GR" sz="4400" dirty="0">
                <a:effectLst/>
                <a:latin typeface="Times New Roman" panose="02020603050405020304" pitchFamily="18" charset="0"/>
                <a:ea typeface="Times New Roman" panose="02020603050405020304" pitchFamily="18" charset="0"/>
              </a:rPr>
              <a:t>Στα φυσικά νερά διακρίνουμε βασικά δύο επικράτειες: </a:t>
            </a:r>
            <a:r>
              <a:rPr lang="el-GR" sz="4400" dirty="0">
                <a:solidFill>
                  <a:srgbClr val="FFC000"/>
                </a:solidFill>
                <a:effectLst/>
                <a:latin typeface="Times New Roman" panose="02020603050405020304" pitchFamily="18" charset="0"/>
                <a:ea typeface="Times New Roman" panose="02020603050405020304" pitchFamily="18" charset="0"/>
              </a:rPr>
              <a:t>την πελαγική και τη βενθική</a:t>
            </a:r>
            <a:r>
              <a:rPr lang="el-GR" sz="4400" dirty="0">
                <a:effectLst/>
                <a:latin typeface="Times New Roman" panose="02020603050405020304" pitchFamily="18" charset="0"/>
                <a:ea typeface="Times New Roman" panose="02020603050405020304" pitchFamily="18" charset="0"/>
              </a:rPr>
              <a:t>. </a:t>
            </a:r>
            <a:endParaRPr lang="el-GR" sz="4400" dirty="0"/>
          </a:p>
        </p:txBody>
      </p:sp>
    </p:spTree>
    <p:extLst>
      <p:ext uri="{BB962C8B-B14F-4D97-AF65-F5344CB8AC3E}">
        <p14:creationId xmlns:p14="http://schemas.microsoft.com/office/powerpoint/2010/main" val="19301638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6E8BA-3AB1-0D45-3C85-F675413A60F0}"/>
              </a:ext>
            </a:extLst>
          </p:cNvPr>
          <p:cNvSpPr>
            <a:spLocks noGrp="1"/>
          </p:cNvSpPr>
          <p:nvPr>
            <p:ph type="title"/>
          </p:nvPr>
        </p:nvSpPr>
        <p:spPr/>
        <p:txBody>
          <a:bodyPr/>
          <a:lstStyle/>
          <a:p>
            <a:r>
              <a:rPr lang="el-GR" dirty="0">
                <a:effectLst/>
                <a:latin typeface="Times New Roman" panose="02020603050405020304" pitchFamily="18" charset="0"/>
                <a:ea typeface="Times New Roman" panose="02020603050405020304" pitchFamily="18" charset="0"/>
              </a:rPr>
              <a:t>Μερικοί κατώτεροι φυτικοί οργανισμοί και μάλιστα φύκη</a:t>
            </a:r>
            <a:endParaRPr lang="el-GR" dirty="0"/>
          </a:p>
        </p:txBody>
      </p:sp>
      <p:sp>
        <p:nvSpPr>
          <p:cNvPr id="3" name="Content Placeholder 2">
            <a:extLst>
              <a:ext uri="{FF2B5EF4-FFF2-40B4-BE49-F238E27FC236}">
                <a16:creationId xmlns:a16="http://schemas.microsoft.com/office/drawing/2014/main" id="{E28253EF-1549-6C66-1012-25272F378C6C}"/>
              </a:ext>
            </a:extLst>
          </p:cNvPr>
          <p:cNvSpPr>
            <a:spLocks noGrp="1"/>
          </p:cNvSpPr>
          <p:nvPr>
            <p:ph idx="1"/>
          </p:nvPr>
        </p:nvSpPr>
        <p:spPr>
          <a:xfrm>
            <a:off x="0" y="1981200"/>
            <a:ext cx="9144000" cy="4114800"/>
          </a:xfrm>
        </p:spPr>
        <p:txBody>
          <a:bodyPr/>
          <a:lstStyle/>
          <a:p>
            <a:pPr algn="ctr"/>
            <a:endParaRPr lang="el-GR" dirty="0">
              <a:effectLst/>
              <a:latin typeface="Times New Roman" panose="02020603050405020304" pitchFamily="18" charset="0"/>
              <a:ea typeface="Times New Roman" panose="02020603050405020304" pitchFamily="18" charset="0"/>
            </a:endParaRPr>
          </a:p>
          <a:p>
            <a:pPr algn="ctr"/>
            <a:r>
              <a:rPr lang="el-GR" sz="3600" dirty="0">
                <a:effectLst/>
                <a:latin typeface="Times New Roman" panose="02020603050405020304" pitchFamily="18" charset="0"/>
                <a:ea typeface="Times New Roman" panose="02020603050405020304" pitchFamily="18" charset="0"/>
              </a:rPr>
              <a:t>συγκεντρώνονται στην επιφάνεια του νερού με μορφή πυκνών  και ορατών επιστρωμάτων. Το φαινόμενο αυτό, γνωστό σαν «άνθη του νερού» εξαιτίας της χρώσης των νερών, χαρακτηρίζεται από την άφθονη παραγωγή φυκών που κατανέμονται στο νερό ομοιόμορφα.</a:t>
            </a:r>
            <a:endParaRPr lang="el-GR" sz="3600" dirty="0"/>
          </a:p>
        </p:txBody>
      </p:sp>
    </p:spTree>
    <p:extLst>
      <p:ext uri="{BB962C8B-B14F-4D97-AF65-F5344CB8AC3E}">
        <p14:creationId xmlns:p14="http://schemas.microsoft.com/office/powerpoint/2010/main" val="4185437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CAD4E-9EAF-FEE2-092B-63BDB637B9F7}"/>
              </a:ext>
            </a:extLst>
          </p:cNvPr>
          <p:cNvSpPr>
            <a:spLocks noGrp="1"/>
          </p:cNvSpPr>
          <p:nvPr>
            <p:ph type="title"/>
          </p:nvPr>
        </p:nvSpPr>
        <p:spPr/>
        <p:txBody>
          <a:bodyPr/>
          <a:lstStyle/>
          <a:p>
            <a:r>
              <a:rPr lang="el-GR">
                <a:effectLst/>
                <a:latin typeface="Times New Roman" panose="02020603050405020304" pitchFamily="18" charset="0"/>
                <a:ea typeface="Times New Roman" panose="02020603050405020304" pitchFamily="18" charset="0"/>
              </a:rPr>
              <a:t>Τα πρώτα «άνθη του νερού»</a:t>
            </a:r>
            <a:endParaRPr lang="el-GR"/>
          </a:p>
        </p:txBody>
      </p:sp>
      <p:sp>
        <p:nvSpPr>
          <p:cNvPr id="3" name="Content Placeholder 2">
            <a:extLst>
              <a:ext uri="{FF2B5EF4-FFF2-40B4-BE49-F238E27FC236}">
                <a16:creationId xmlns:a16="http://schemas.microsoft.com/office/drawing/2014/main" id="{8E9942BD-93A9-2D9D-9FE8-B1B89ABFEB18}"/>
              </a:ext>
            </a:extLst>
          </p:cNvPr>
          <p:cNvSpPr>
            <a:spLocks noGrp="1"/>
          </p:cNvSpPr>
          <p:nvPr>
            <p:ph idx="1"/>
          </p:nvPr>
        </p:nvSpPr>
        <p:spPr>
          <a:xfrm>
            <a:off x="0" y="1981200"/>
            <a:ext cx="9144000" cy="4114800"/>
          </a:xfrm>
        </p:spPr>
        <p:txBody>
          <a:bodyPr/>
          <a:lstStyle/>
          <a:p>
            <a:pPr algn="ctr"/>
            <a:endParaRPr lang="el-GR" dirty="0">
              <a:effectLst/>
              <a:latin typeface="Times New Roman" panose="02020603050405020304" pitchFamily="18" charset="0"/>
              <a:ea typeface="Times New Roman" panose="02020603050405020304" pitchFamily="18" charset="0"/>
            </a:endParaRPr>
          </a:p>
          <a:p>
            <a:pPr algn="ctr"/>
            <a:r>
              <a:rPr lang="el-GR" sz="3600" dirty="0">
                <a:effectLst/>
                <a:latin typeface="Times New Roman" panose="02020603050405020304" pitchFamily="18" charset="0"/>
                <a:ea typeface="Times New Roman" panose="02020603050405020304" pitchFamily="18" charset="0"/>
              </a:rPr>
              <a:t>αρχίζουν να εμφανίζονται την άνοιξη με την αύξηση της ηλιοφάνειας, ενώ η φθινοπωρινή αύξηση τερματίζεται, καθώς το φως μειώνεται τον χειμώνα. Στις πολικές περιοχές υπάρχει μόνο μια μικρή περίοδος αύξησης. </a:t>
            </a:r>
          </a:p>
          <a:p>
            <a:endParaRPr lang="el-GR" dirty="0"/>
          </a:p>
        </p:txBody>
      </p:sp>
    </p:spTree>
    <p:extLst>
      <p:ext uri="{BB962C8B-B14F-4D97-AF65-F5344CB8AC3E}">
        <p14:creationId xmlns:p14="http://schemas.microsoft.com/office/powerpoint/2010/main" val="20124363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92B1C8-636A-CD21-5C10-78E3F22BD622}"/>
              </a:ext>
            </a:extLst>
          </p:cNvPr>
          <p:cNvSpPr>
            <a:spLocks noGrp="1"/>
          </p:cNvSpPr>
          <p:nvPr>
            <p:ph type="title"/>
          </p:nvPr>
        </p:nvSpPr>
        <p:spPr/>
        <p:txBody>
          <a:bodyPr/>
          <a:lstStyle/>
          <a:p>
            <a:r>
              <a:rPr lang="el-GR" dirty="0">
                <a:effectLst/>
                <a:latin typeface="Times New Roman" panose="02020603050405020304" pitchFamily="18" charset="0"/>
                <a:ea typeface="Times New Roman" panose="02020603050405020304" pitchFamily="18" charset="0"/>
              </a:rPr>
              <a:t>Ο κύκλος ζωής κάθε είδους εξαρτάται, επίσης,</a:t>
            </a:r>
            <a:endParaRPr lang="el-GR" dirty="0"/>
          </a:p>
        </p:txBody>
      </p:sp>
      <p:sp>
        <p:nvSpPr>
          <p:cNvPr id="3" name="Θέση περιεχομένου 2">
            <a:extLst>
              <a:ext uri="{FF2B5EF4-FFF2-40B4-BE49-F238E27FC236}">
                <a16:creationId xmlns:a16="http://schemas.microsoft.com/office/drawing/2014/main" id="{125D9FA8-8649-349B-CC0C-B73BE7290CFC}"/>
              </a:ext>
            </a:extLst>
          </p:cNvPr>
          <p:cNvSpPr>
            <a:spLocks noGrp="1"/>
          </p:cNvSpPr>
          <p:nvPr>
            <p:ph idx="1"/>
          </p:nvPr>
        </p:nvSpPr>
        <p:spPr>
          <a:xfrm>
            <a:off x="0" y="1981200"/>
            <a:ext cx="9144000" cy="4114800"/>
          </a:xfrm>
        </p:spPr>
        <p:txBody>
          <a:bodyPr/>
          <a:lstStyle/>
          <a:p>
            <a:pPr algn="ctr"/>
            <a:endParaRPr lang="el-GR" dirty="0">
              <a:effectLst/>
              <a:latin typeface="Times New Roman" panose="02020603050405020304" pitchFamily="18" charset="0"/>
              <a:ea typeface="Times New Roman" panose="02020603050405020304" pitchFamily="18" charset="0"/>
            </a:endParaRPr>
          </a:p>
          <a:p>
            <a:pPr algn="ctr"/>
            <a:r>
              <a:rPr lang="el-GR" dirty="0">
                <a:effectLst/>
                <a:latin typeface="Times New Roman" panose="02020603050405020304" pitchFamily="18" charset="0"/>
                <a:ea typeface="Times New Roman" panose="02020603050405020304" pitchFamily="18" charset="0"/>
              </a:rPr>
              <a:t>από τη διαθεσιμότητα των θρεπτικών, τον βαθμό της θερμικής </a:t>
            </a:r>
            <a:r>
              <a:rPr lang="el-GR" dirty="0" err="1">
                <a:effectLst/>
                <a:latin typeface="Times New Roman" panose="02020603050405020304" pitchFamily="18" charset="0"/>
                <a:ea typeface="Times New Roman" panose="02020603050405020304" pitchFamily="18" charset="0"/>
              </a:rPr>
              <a:t>στρωμάτωσης</a:t>
            </a:r>
            <a:r>
              <a:rPr lang="el-GR" dirty="0">
                <a:effectLst/>
                <a:latin typeface="Times New Roman" panose="02020603050405020304" pitchFamily="18" charset="0"/>
                <a:ea typeface="Times New Roman" panose="02020603050405020304" pitchFamily="18" charset="0"/>
              </a:rPr>
              <a:t>, τις κινήσεις των </a:t>
            </a:r>
            <a:r>
              <a:rPr lang="el-GR" dirty="0" err="1">
                <a:effectLst/>
                <a:latin typeface="Times New Roman" panose="02020603050405020304" pitchFamily="18" charset="0"/>
                <a:ea typeface="Times New Roman" panose="02020603050405020304" pitchFamily="18" charset="0"/>
              </a:rPr>
              <a:t>φυκών</a:t>
            </a:r>
            <a:r>
              <a:rPr lang="el-GR" dirty="0">
                <a:effectLst/>
                <a:latin typeface="Times New Roman" panose="02020603050405020304" pitchFamily="18" charset="0"/>
                <a:ea typeface="Times New Roman" panose="02020603050405020304" pitchFamily="18" charset="0"/>
              </a:rPr>
              <a:t>, σε σχέση με το νερό, τη θήρευση από το </a:t>
            </a:r>
            <a:r>
              <a:rPr lang="el-GR" dirty="0" err="1">
                <a:effectLst/>
                <a:latin typeface="Times New Roman" panose="02020603050405020304" pitchFamily="18" charset="0"/>
                <a:ea typeface="Times New Roman" panose="02020603050405020304" pitchFamily="18" charset="0"/>
              </a:rPr>
              <a:t>ζωοπλαγκτό</a:t>
            </a:r>
            <a:r>
              <a:rPr lang="el-GR" dirty="0">
                <a:effectLst/>
                <a:latin typeface="Times New Roman" panose="02020603050405020304" pitchFamily="18" charset="0"/>
                <a:ea typeface="Times New Roman" panose="02020603050405020304" pitchFamily="18" charset="0"/>
              </a:rPr>
              <a:t>, τον </a:t>
            </a:r>
            <a:r>
              <a:rPr lang="el-GR" dirty="0" err="1">
                <a:effectLst/>
                <a:latin typeface="Times New Roman" panose="02020603050405020304" pitchFamily="18" charset="0"/>
                <a:ea typeface="Times New Roman" panose="02020603050405020304" pitchFamily="18" charset="0"/>
              </a:rPr>
              <a:t>ενδοφυτικό</a:t>
            </a:r>
            <a:r>
              <a:rPr lang="el-GR" dirty="0">
                <a:effectLst/>
                <a:latin typeface="Times New Roman" panose="02020603050405020304" pitchFamily="18" charset="0"/>
                <a:ea typeface="Times New Roman" panose="02020603050405020304" pitchFamily="18" charset="0"/>
              </a:rPr>
              <a:t> ανταγωνισμό και τον παρασιτισμό από πρωτόζωα, μύκητες, βακτήρια ή ιούς.</a:t>
            </a:r>
            <a:endParaRPr lang="el-GR" dirty="0"/>
          </a:p>
        </p:txBody>
      </p:sp>
    </p:spTree>
    <p:extLst>
      <p:ext uri="{BB962C8B-B14F-4D97-AF65-F5344CB8AC3E}">
        <p14:creationId xmlns:p14="http://schemas.microsoft.com/office/powerpoint/2010/main" val="32347454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5B77DB-6E45-36B1-7A77-5360D802C4AA}"/>
              </a:ext>
            </a:extLst>
          </p:cNvPr>
          <p:cNvSpPr>
            <a:spLocks noGrp="1"/>
          </p:cNvSpPr>
          <p:nvPr>
            <p:ph type="title"/>
          </p:nvPr>
        </p:nvSpPr>
        <p:spPr/>
        <p:txBody>
          <a:bodyPr/>
          <a:lstStyle/>
          <a:p>
            <a:r>
              <a:rPr lang="el-GR" dirty="0">
                <a:effectLst/>
                <a:latin typeface="Times New Roman" panose="02020603050405020304" pitchFamily="18" charset="0"/>
                <a:ea typeface="Times New Roman" panose="02020603050405020304" pitchFamily="18" charset="0"/>
              </a:rPr>
              <a:t>Τα </a:t>
            </a:r>
            <a:r>
              <a:rPr lang="el-GR" dirty="0" err="1">
                <a:effectLst/>
                <a:latin typeface="Times New Roman" panose="02020603050405020304" pitchFamily="18" charset="0"/>
                <a:ea typeface="Times New Roman" panose="02020603050405020304" pitchFamily="18" charset="0"/>
              </a:rPr>
              <a:t>φύκη</a:t>
            </a:r>
            <a:r>
              <a:rPr lang="el-GR" dirty="0">
                <a:effectLst/>
                <a:latin typeface="Times New Roman" panose="02020603050405020304" pitchFamily="18" charset="0"/>
                <a:ea typeface="Times New Roman" panose="02020603050405020304" pitchFamily="18" charset="0"/>
              </a:rPr>
              <a:t> έχουν αναπτύξει διάφορες στρατηγικές</a:t>
            </a:r>
            <a:endParaRPr lang="el-GR" dirty="0"/>
          </a:p>
        </p:txBody>
      </p:sp>
      <p:sp>
        <p:nvSpPr>
          <p:cNvPr id="3" name="Θέση περιεχομένου 2">
            <a:extLst>
              <a:ext uri="{FF2B5EF4-FFF2-40B4-BE49-F238E27FC236}">
                <a16:creationId xmlns:a16="http://schemas.microsoft.com/office/drawing/2014/main" id="{35B78625-0F08-EAF9-E0A6-E63721791A81}"/>
              </a:ext>
            </a:extLst>
          </p:cNvPr>
          <p:cNvSpPr>
            <a:spLocks noGrp="1"/>
          </p:cNvSpPr>
          <p:nvPr>
            <p:ph idx="1"/>
          </p:nvPr>
        </p:nvSpPr>
        <p:spPr>
          <a:xfrm>
            <a:off x="0" y="1981200"/>
            <a:ext cx="9144000" cy="4114800"/>
          </a:xfrm>
        </p:spPr>
        <p:txBody>
          <a:bodyPr/>
          <a:lstStyle/>
          <a:p>
            <a:pPr algn="ctr"/>
            <a:endParaRPr lang="el-GR" dirty="0">
              <a:effectLst/>
              <a:latin typeface="Times New Roman" panose="02020603050405020304" pitchFamily="18" charset="0"/>
              <a:ea typeface="Times New Roman" panose="02020603050405020304" pitchFamily="18" charset="0"/>
            </a:endParaRPr>
          </a:p>
          <a:p>
            <a:pPr algn="ctr"/>
            <a:r>
              <a:rPr lang="el-GR" sz="3600" dirty="0">
                <a:effectLst/>
                <a:latin typeface="Times New Roman" panose="02020603050405020304" pitchFamily="18" charset="0"/>
                <a:ea typeface="Times New Roman" panose="02020603050405020304" pitchFamily="18" charset="0"/>
              </a:rPr>
              <a:t>για να ανταπεξέλθουν στην ελαχιστοποίηση των θρεπτικών και στη θήρευση. Αυτές περιλαμβάνουν την παραγωγή ειδικών ενζύμων που κατασκευάζουν θρεπτικά ή </a:t>
            </a:r>
            <a:r>
              <a:rPr lang="el-GR" sz="3600" dirty="0">
                <a:solidFill>
                  <a:srgbClr val="FFFF00"/>
                </a:solidFill>
                <a:effectLst/>
                <a:latin typeface="Times New Roman" panose="02020603050405020304" pitchFamily="18" charset="0"/>
                <a:ea typeface="Times New Roman" panose="02020603050405020304" pitchFamily="18" charset="0"/>
              </a:rPr>
              <a:t>αποτρέπουν την πρόσληψή τους σε χαμηλές συγκεντρώσεις</a:t>
            </a:r>
            <a:r>
              <a:rPr lang="el-GR" sz="3600" dirty="0">
                <a:effectLst/>
                <a:latin typeface="Times New Roman" panose="02020603050405020304" pitchFamily="18" charset="0"/>
                <a:ea typeface="Times New Roman" panose="02020603050405020304" pitchFamily="18" charset="0"/>
              </a:rPr>
              <a:t>. </a:t>
            </a:r>
          </a:p>
          <a:p>
            <a:endParaRPr lang="el-GR" dirty="0"/>
          </a:p>
        </p:txBody>
      </p:sp>
    </p:spTree>
    <p:extLst>
      <p:ext uri="{BB962C8B-B14F-4D97-AF65-F5344CB8AC3E}">
        <p14:creationId xmlns:p14="http://schemas.microsoft.com/office/powerpoint/2010/main" val="21082278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9153C0B-972C-EB5E-B960-79FBFAA79081}"/>
              </a:ext>
            </a:extLst>
          </p:cNvPr>
          <p:cNvSpPr>
            <a:spLocks noGrp="1"/>
          </p:cNvSpPr>
          <p:nvPr>
            <p:ph type="title"/>
          </p:nvPr>
        </p:nvSpPr>
        <p:spPr>
          <a:xfrm>
            <a:off x="0" y="609600"/>
            <a:ext cx="9144000" cy="1143000"/>
          </a:xfrm>
        </p:spPr>
        <p:txBody>
          <a:bodyPr/>
          <a:lstStyle/>
          <a:p>
            <a:r>
              <a:rPr lang="el-GR" sz="4400" dirty="0">
                <a:effectLst/>
                <a:latin typeface="Times New Roman" panose="02020603050405020304" pitchFamily="18" charset="0"/>
                <a:ea typeface="Times New Roman" panose="02020603050405020304" pitchFamily="18" charset="0"/>
              </a:rPr>
              <a:t>Η ποσότητα και η σύνθεση του </a:t>
            </a:r>
            <a:r>
              <a:rPr lang="el-GR" sz="4400" dirty="0" err="1">
                <a:effectLst/>
                <a:latin typeface="Times New Roman" panose="02020603050405020304" pitchFamily="18" charset="0"/>
                <a:ea typeface="Times New Roman" panose="02020603050405020304" pitchFamily="18" charset="0"/>
              </a:rPr>
              <a:t>φυτοπλαγκτού</a:t>
            </a:r>
            <a:endParaRPr lang="el-GR" dirty="0"/>
          </a:p>
        </p:txBody>
      </p:sp>
      <p:sp>
        <p:nvSpPr>
          <p:cNvPr id="3" name="Θέση περιεχομένου 2">
            <a:extLst>
              <a:ext uri="{FF2B5EF4-FFF2-40B4-BE49-F238E27FC236}">
                <a16:creationId xmlns:a16="http://schemas.microsoft.com/office/drawing/2014/main" id="{6183E144-D597-65EC-A94C-E7153B09A03E}"/>
              </a:ext>
            </a:extLst>
          </p:cNvPr>
          <p:cNvSpPr>
            <a:spLocks noGrp="1"/>
          </p:cNvSpPr>
          <p:nvPr>
            <p:ph idx="1"/>
          </p:nvPr>
        </p:nvSpPr>
        <p:spPr/>
        <p:txBody>
          <a:bodyPr/>
          <a:lstStyle/>
          <a:p>
            <a:pPr algn="ctr"/>
            <a:endParaRPr lang="el-GR" sz="4000" dirty="0">
              <a:effectLst/>
              <a:latin typeface="Times New Roman" panose="02020603050405020304" pitchFamily="18" charset="0"/>
              <a:ea typeface="Times New Roman" panose="02020603050405020304" pitchFamily="18" charset="0"/>
            </a:endParaRPr>
          </a:p>
          <a:p>
            <a:pPr algn="ctr"/>
            <a:r>
              <a:rPr lang="el-GR" sz="4000" dirty="0">
                <a:effectLst/>
                <a:latin typeface="Times New Roman" panose="02020603050405020304" pitchFamily="18" charset="0"/>
                <a:ea typeface="Times New Roman" panose="02020603050405020304" pitchFamily="18" charset="0"/>
              </a:rPr>
              <a:t>είναι ποικίλη και διαφορετική στα νερά διάφορων γεωγραφικών πλατών, τα βάθη των στρωμάτων και την εποχή του έτους.</a:t>
            </a:r>
            <a:endParaRPr lang="el-GR" sz="4000" dirty="0"/>
          </a:p>
        </p:txBody>
      </p:sp>
    </p:spTree>
    <p:extLst>
      <p:ext uri="{BB962C8B-B14F-4D97-AF65-F5344CB8AC3E}">
        <p14:creationId xmlns:p14="http://schemas.microsoft.com/office/powerpoint/2010/main" val="27072926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12369F-8908-7617-D250-730AA98010DC}"/>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Γενικά, το </a:t>
            </a:r>
            <a:r>
              <a:rPr lang="el-GR" sz="4400" dirty="0" err="1">
                <a:effectLst/>
                <a:latin typeface="Times New Roman" panose="02020603050405020304" pitchFamily="18" charset="0"/>
                <a:ea typeface="Times New Roman" panose="02020603050405020304" pitchFamily="18" charset="0"/>
              </a:rPr>
              <a:t>φυτοπλαγκτό</a:t>
            </a:r>
            <a:r>
              <a:rPr lang="el-GR" sz="4400" dirty="0">
                <a:effectLst/>
                <a:latin typeface="Times New Roman" panose="02020603050405020304" pitchFamily="18" charset="0"/>
                <a:ea typeface="Times New Roman" panose="02020603050405020304" pitchFamily="18" charset="0"/>
              </a:rPr>
              <a:t> υπόκειται σε εποχικές μεταβολές</a:t>
            </a:r>
            <a:endParaRPr lang="el-GR" dirty="0"/>
          </a:p>
        </p:txBody>
      </p:sp>
      <p:sp>
        <p:nvSpPr>
          <p:cNvPr id="3" name="Θέση περιεχομένου 2">
            <a:extLst>
              <a:ext uri="{FF2B5EF4-FFF2-40B4-BE49-F238E27FC236}">
                <a16:creationId xmlns:a16="http://schemas.microsoft.com/office/drawing/2014/main" id="{B26C3595-125A-6282-37AE-FE470532AB78}"/>
              </a:ext>
            </a:extLst>
          </p:cNvPr>
          <p:cNvSpPr>
            <a:spLocks noGrp="1"/>
          </p:cNvSpPr>
          <p:nvPr>
            <p:ph idx="1"/>
          </p:nvPr>
        </p:nvSpPr>
        <p:spPr>
          <a:xfrm>
            <a:off x="0" y="1981200"/>
            <a:ext cx="9144000" cy="4114800"/>
          </a:xfrm>
        </p:spPr>
        <p:txBody>
          <a:bodyPr/>
          <a:lstStyle/>
          <a:p>
            <a:pPr algn="ctr"/>
            <a:endParaRPr lang="el-GR" sz="4000" dirty="0">
              <a:effectLst/>
              <a:latin typeface="Times New Roman" panose="02020603050405020304" pitchFamily="18" charset="0"/>
              <a:ea typeface="Times New Roman" panose="02020603050405020304" pitchFamily="18" charset="0"/>
            </a:endParaRPr>
          </a:p>
          <a:p>
            <a:pPr algn="ctr"/>
            <a:r>
              <a:rPr lang="el-GR" sz="4000" dirty="0">
                <a:effectLst/>
                <a:latin typeface="Times New Roman" panose="02020603050405020304" pitchFamily="18" charset="0"/>
                <a:ea typeface="Times New Roman" panose="02020603050405020304" pitchFamily="18" charset="0"/>
              </a:rPr>
              <a:t>της σύνθεσής του, παράλληλα με τις φυσικοχημικές μεταβολές των νερών κατά τη διάρκεια του έτους (θερμοκρασία, φως, αλλαγή χημικής σύστασης κ.τ.λ.). </a:t>
            </a:r>
          </a:p>
          <a:p>
            <a:endParaRPr lang="el-GR" dirty="0"/>
          </a:p>
        </p:txBody>
      </p:sp>
    </p:spTree>
    <p:extLst>
      <p:ext uri="{BB962C8B-B14F-4D97-AF65-F5344CB8AC3E}">
        <p14:creationId xmlns:p14="http://schemas.microsoft.com/office/powerpoint/2010/main" val="25684609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FDF7E7-07FD-2E4F-E2ED-D04999EA2400}"/>
              </a:ext>
            </a:extLst>
          </p:cNvPr>
          <p:cNvSpPr>
            <a:spLocks noGrp="1"/>
          </p:cNvSpPr>
          <p:nvPr>
            <p:ph type="title"/>
          </p:nvPr>
        </p:nvSpPr>
        <p:spPr/>
        <p:txBody>
          <a:bodyPr/>
          <a:lstStyle/>
          <a:p>
            <a:br>
              <a:rPr lang="el-GR" dirty="0">
                <a:solidFill>
                  <a:srgbClr val="FFFF00"/>
                </a:solidFill>
                <a:effectLst/>
                <a:latin typeface="Times New Roman" panose="02020603050405020304" pitchFamily="18" charset="0"/>
                <a:ea typeface="Times New Roman" panose="02020603050405020304" pitchFamily="18" charset="0"/>
              </a:rPr>
            </a:br>
            <a:r>
              <a:rPr lang="el-GR" dirty="0" err="1">
                <a:solidFill>
                  <a:srgbClr val="FFFF00"/>
                </a:solidFill>
                <a:effectLst/>
                <a:latin typeface="Times New Roman" panose="02020603050405020304" pitchFamily="18" charset="0"/>
                <a:ea typeface="Times New Roman" panose="02020603050405020304" pitchFamily="18" charset="0"/>
              </a:rPr>
              <a:t>Ζωοπλαγκτό</a:t>
            </a:r>
            <a:br>
              <a:rPr lang="el-GR" dirty="0">
                <a:solidFill>
                  <a:srgbClr val="FFFF00"/>
                </a:solidFill>
                <a:effectLst/>
                <a:latin typeface="Times New Roman" panose="02020603050405020304" pitchFamily="18" charset="0"/>
                <a:ea typeface="Times New Roman" panose="02020603050405020304" pitchFamily="18" charset="0"/>
              </a:rPr>
            </a:br>
            <a:endParaRPr lang="el-GR" dirty="0">
              <a:solidFill>
                <a:srgbClr val="FFFF00"/>
              </a:solidFill>
            </a:endParaRPr>
          </a:p>
        </p:txBody>
      </p:sp>
      <p:sp>
        <p:nvSpPr>
          <p:cNvPr id="3" name="Θέση περιεχομένου 2">
            <a:extLst>
              <a:ext uri="{FF2B5EF4-FFF2-40B4-BE49-F238E27FC236}">
                <a16:creationId xmlns:a16="http://schemas.microsoft.com/office/drawing/2014/main" id="{F09FEB37-289D-4B36-98BC-26A145E6F038}"/>
              </a:ext>
            </a:extLst>
          </p:cNvPr>
          <p:cNvSpPr>
            <a:spLocks noGrp="1"/>
          </p:cNvSpPr>
          <p:nvPr>
            <p:ph idx="1"/>
          </p:nvPr>
        </p:nvSpPr>
        <p:spPr/>
        <p:txBody>
          <a:bodyPr/>
          <a:lstStyle/>
          <a:p>
            <a:pPr algn="ctr">
              <a:buNone/>
            </a:pPr>
            <a:endParaRPr lang="el-GR" dirty="0">
              <a:effectLst/>
              <a:latin typeface="Times New Roman" panose="02020603050405020304" pitchFamily="18" charset="0"/>
              <a:ea typeface="Times New Roman" panose="02020603050405020304" pitchFamily="18" charset="0"/>
            </a:endParaRPr>
          </a:p>
          <a:p>
            <a:pPr algn="ctr">
              <a:buNone/>
            </a:pPr>
            <a:r>
              <a:rPr lang="el-GR" sz="4000" dirty="0">
                <a:effectLst/>
                <a:latin typeface="Times New Roman" panose="02020603050405020304" pitchFamily="18" charset="0"/>
                <a:ea typeface="Times New Roman" panose="02020603050405020304" pitchFamily="18" charset="0"/>
              </a:rPr>
              <a:t>Το </a:t>
            </a:r>
            <a:r>
              <a:rPr lang="el-GR" sz="4000" dirty="0" err="1">
                <a:effectLst/>
                <a:latin typeface="Times New Roman" panose="02020603050405020304" pitchFamily="18" charset="0"/>
                <a:ea typeface="Times New Roman" panose="02020603050405020304" pitchFamily="18" charset="0"/>
              </a:rPr>
              <a:t>ζωοπλαγκτό</a:t>
            </a:r>
            <a:r>
              <a:rPr lang="el-GR" sz="4000" dirty="0">
                <a:effectLst/>
                <a:latin typeface="Times New Roman" panose="02020603050405020304" pitchFamily="18" charset="0"/>
                <a:ea typeface="Times New Roman" panose="02020603050405020304" pitchFamily="18" charset="0"/>
              </a:rPr>
              <a:t> περιλαμβάνει ζώα, τα οποία αιωρούνται στο νερό με περιορισμένες δυνατότητες μετακίνησης. </a:t>
            </a:r>
            <a:endParaRPr lang="el-GR" sz="4000" dirty="0"/>
          </a:p>
        </p:txBody>
      </p:sp>
    </p:spTree>
    <p:extLst>
      <p:ext uri="{BB962C8B-B14F-4D97-AF65-F5344CB8AC3E}">
        <p14:creationId xmlns:p14="http://schemas.microsoft.com/office/powerpoint/2010/main" val="13897434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940F53-BA4E-9B21-06DF-6C2BB413500D}"/>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Όπως το </a:t>
            </a:r>
            <a:r>
              <a:rPr lang="el-GR" sz="4400" dirty="0" err="1">
                <a:effectLst/>
                <a:latin typeface="Times New Roman" panose="02020603050405020304" pitchFamily="18" charset="0"/>
                <a:ea typeface="Times New Roman" panose="02020603050405020304" pitchFamily="18" charset="0"/>
              </a:rPr>
              <a:t>φυτοπλαγκτό</a:t>
            </a:r>
            <a:r>
              <a:rPr lang="el-GR" sz="4400" dirty="0">
                <a:effectLst/>
                <a:latin typeface="Times New Roman" panose="02020603050405020304" pitchFamily="18" charset="0"/>
                <a:ea typeface="Times New Roman" panose="02020603050405020304" pitchFamily="18" charset="0"/>
              </a:rPr>
              <a:t>,</a:t>
            </a:r>
            <a:endParaRPr lang="el-GR" dirty="0"/>
          </a:p>
        </p:txBody>
      </p:sp>
      <p:sp>
        <p:nvSpPr>
          <p:cNvPr id="3" name="Θέση περιεχομένου 2">
            <a:extLst>
              <a:ext uri="{FF2B5EF4-FFF2-40B4-BE49-F238E27FC236}">
                <a16:creationId xmlns:a16="http://schemas.microsoft.com/office/drawing/2014/main" id="{74C219D3-481A-153B-D4A5-11E74D71A9A2}"/>
              </a:ext>
            </a:extLst>
          </p:cNvPr>
          <p:cNvSpPr>
            <a:spLocks noGrp="1"/>
          </p:cNvSpPr>
          <p:nvPr>
            <p:ph idx="1"/>
          </p:nvPr>
        </p:nvSpPr>
        <p:spPr/>
        <p:txBody>
          <a:bodyPr/>
          <a:lstStyle/>
          <a:p>
            <a:pPr algn="ctr"/>
            <a:endParaRPr lang="el-GR" sz="4000" dirty="0">
              <a:effectLst/>
              <a:latin typeface="Times New Roman" panose="02020603050405020304" pitchFamily="18" charset="0"/>
              <a:ea typeface="Times New Roman" panose="02020603050405020304" pitchFamily="18" charset="0"/>
            </a:endParaRPr>
          </a:p>
          <a:p>
            <a:pPr algn="ctr"/>
            <a:r>
              <a:rPr lang="el-GR" sz="4000" dirty="0">
                <a:effectLst/>
                <a:latin typeface="Times New Roman" panose="02020603050405020304" pitchFamily="18" charset="0"/>
                <a:ea typeface="Times New Roman" panose="02020603050405020304" pitchFamily="18" charset="0"/>
              </a:rPr>
              <a:t>έτσι και το </a:t>
            </a:r>
            <a:r>
              <a:rPr lang="el-GR" sz="4000" dirty="0" err="1">
                <a:effectLst/>
                <a:latin typeface="Times New Roman" panose="02020603050405020304" pitchFamily="18" charset="0"/>
                <a:ea typeface="Times New Roman" panose="02020603050405020304" pitchFamily="18" charset="0"/>
              </a:rPr>
              <a:t>ζωοπλαγκτό</a:t>
            </a:r>
            <a:r>
              <a:rPr lang="el-GR" sz="4000" dirty="0">
                <a:effectLst/>
                <a:latin typeface="Times New Roman" panose="02020603050405020304" pitchFamily="18" charset="0"/>
                <a:ea typeface="Times New Roman" panose="02020603050405020304" pitchFamily="18" charset="0"/>
              </a:rPr>
              <a:t> είναι συνήθως πυκνότερο από το νερό και μπορεί να βυθίζεται σε μεγαλύτερα βάθη.</a:t>
            </a:r>
            <a:endParaRPr lang="el-GR" sz="4000" dirty="0"/>
          </a:p>
        </p:txBody>
      </p:sp>
    </p:spTree>
    <p:extLst>
      <p:ext uri="{BB962C8B-B14F-4D97-AF65-F5344CB8AC3E}">
        <p14:creationId xmlns:p14="http://schemas.microsoft.com/office/powerpoint/2010/main" val="18570432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2EB58D-F3DC-7345-A787-2E107E76EC1B}"/>
              </a:ext>
            </a:extLst>
          </p:cNvPr>
          <p:cNvSpPr>
            <a:spLocks noGrp="1"/>
          </p:cNvSpPr>
          <p:nvPr>
            <p:ph type="title"/>
          </p:nvPr>
        </p:nvSpPr>
        <p:spPr/>
        <p:txBody>
          <a:bodyPr/>
          <a:lstStyle/>
          <a:p>
            <a:r>
              <a:rPr lang="el-GR" dirty="0">
                <a:effectLst/>
                <a:latin typeface="Times New Roman" panose="02020603050405020304" pitchFamily="18" charset="0"/>
                <a:ea typeface="Times New Roman" panose="02020603050405020304" pitchFamily="18" charset="0"/>
              </a:rPr>
              <a:t>Τα </a:t>
            </a:r>
            <a:r>
              <a:rPr lang="el-GR" dirty="0" err="1">
                <a:effectLst/>
                <a:latin typeface="Times New Roman" panose="02020603050405020304" pitchFamily="18" charset="0"/>
                <a:ea typeface="Times New Roman" panose="02020603050405020304" pitchFamily="18" charset="0"/>
              </a:rPr>
              <a:t>πλαγκτικά</a:t>
            </a:r>
            <a:r>
              <a:rPr lang="el-GR" dirty="0">
                <a:effectLst/>
                <a:latin typeface="Times New Roman" panose="02020603050405020304" pitchFamily="18" charset="0"/>
                <a:ea typeface="Times New Roman" panose="02020603050405020304" pitchFamily="18" charset="0"/>
              </a:rPr>
              <a:t> πρωτόζωα</a:t>
            </a:r>
            <a:endParaRPr lang="el-GR" dirty="0"/>
          </a:p>
        </p:txBody>
      </p:sp>
      <p:sp>
        <p:nvSpPr>
          <p:cNvPr id="3" name="Θέση περιεχομένου 2">
            <a:extLst>
              <a:ext uri="{FF2B5EF4-FFF2-40B4-BE49-F238E27FC236}">
                <a16:creationId xmlns:a16="http://schemas.microsoft.com/office/drawing/2014/main" id="{7FC0A4F3-2E00-F576-4336-05F42ED157F1}"/>
              </a:ext>
            </a:extLst>
          </p:cNvPr>
          <p:cNvSpPr>
            <a:spLocks noGrp="1"/>
          </p:cNvSpPr>
          <p:nvPr>
            <p:ph idx="1"/>
          </p:nvPr>
        </p:nvSpPr>
        <p:spPr>
          <a:xfrm>
            <a:off x="0" y="1981200"/>
            <a:ext cx="9144000" cy="4114800"/>
          </a:xfrm>
        </p:spPr>
        <p:txBody>
          <a:bodyPr/>
          <a:lstStyle/>
          <a:p>
            <a:pPr algn="ctr"/>
            <a:endParaRPr lang="el-GR" dirty="0">
              <a:effectLst/>
              <a:latin typeface="Times New Roman" panose="02020603050405020304" pitchFamily="18" charset="0"/>
              <a:ea typeface="Times New Roman" panose="02020603050405020304" pitchFamily="18" charset="0"/>
            </a:endParaRPr>
          </a:p>
          <a:p>
            <a:pPr algn="ctr"/>
            <a:r>
              <a:rPr lang="el-GR" sz="3600" dirty="0">
                <a:effectLst/>
                <a:latin typeface="Times New Roman" panose="02020603050405020304" pitchFamily="18" charset="0"/>
                <a:ea typeface="Times New Roman" panose="02020603050405020304" pitchFamily="18" charset="0"/>
              </a:rPr>
              <a:t>έχουν περιορισμένη ικανότητα μετακίνησης, αλλά τα </a:t>
            </a:r>
            <a:r>
              <a:rPr lang="el-GR" sz="3600" dirty="0" err="1">
                <a:effectLst/>
                <a:latin typeface="Times New Roman" panose="02020603050405020304" pitchFamily="18" charset="0"/>
                <a:ea typeface="Times New Roman" panose="02020603050405020304" pitchFamily="18" charset="0"/>
              </a:rPr>
              <a:t>τροχόζωα</a:t>
            </a:r>
            <a:r>
              <a:rPr lang="el-GR" sz="3600" dirty="0">
                <a:effectLst/>
                <a:latin typeface="Times New Roman" panose="02020603050405020304" pitchFamily="18" charset="0"/>
                <a:ea typeface="Times New Roman" panose="02020603050405020304" pitchFamily="18" charset="0"/>
              </a:rPr>
              <a:t>, τα </a:t>
            </a:r>
            <a:r>
              <a:rPr lang="el-GR" sz="3600" dirty="0" err="1">
                <a:effectLst/>
                <a:latin typeface="Times New Roman" panose="02020603050405020304" pitchFamily="18" charset="0"/>
                <a:ea typeface="Times New Roman" panose="02020603050405020304" pitchFamily="18" charset="0"/>
              </a:rPr>
              <a:t>κλαδοκερωτά</a:t>
            </a:r>
            <a:r>
              <a:rPr lang="el-GR" sz="3600" dirty="0">
                <a:effectLst/>
                <a:latin typeface="Times New Roman" panose="02020603050405020304" pitchFamily="18" charset="0"/>
                <a:ea typeface="Times New Roman" panose="02020603050405020304" pitchFamily="18" charset="0"/>
              </a:rPr>
              <a:t>, τα </a:t>
            </a:r>
            <a:r>
              <a:rPr lang="el-GR" sz="3600" dirty="0" err="1">
                <a:effectLst/>
                <a:latin typeface="Times New Roman" panose="02020603050405020304" pitchFamily="18" charset="0"/>
                <a:ea typeface="Times New Roman" panose="02020603050405020304" pitchFamily="18" charset="0"/>
              </a:rPr>
              <a:t>κωπήποδα</a:t>
            </a:r>
            <a:r>
              <a:rPr lang="el-GR" sz="3600" dirty="0">
                <a:effectLst/>
                <a:latin typeface="Times New Roman" panose="02020603050405020304" pitchFamily="18" charset="0"/>
                <a:ea typeface="Times New Roman" panose="02020603050405020304" pitchFamily="18" charset="0"/>
              </a:rPr>
              <a:t>, ορισμένα ανώριμα άτομα και προνύμφες εντόμων, μετακινούνται αρκετά σε ήρεμα νερά λιμνών. </a:t>
            </a:r>
            <a:endParaRPr lang="el-GR" sz="3600" dirty="0"/>
          </a:p>
        </p:txBody>
      </p:sp>
    </p:spTree>
    <p:extLst>
      <p:ext uri="{BB962C8B-B14F-4D97-AF65-F5344CB8AC3E}">
        <p14:creationId xmlns:p14="http://schemas.microsoft.com/office/powerpoint/2010/main" val="33140589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F32C2A3-323E-10F2-7DFB-7BB389A6D699}"/>
              </a:ext>
            </a:extLst>
          </p:cNvPr>
          <p:cNvSpPr>
            <a:spLocks noGrp="1"/>
          </p:cNvSpPr>
          <p:nvPr>
            <p:ph type="title"/>
          </p:nvPr>
        </p:nvSpPr>
        <p:spPr/>
        <p:txBody>
          <a:bodyPr/>
          <a:lstStyle/>
          <a:p>
            <a:r>
              <a:rPr lang="el-GR" dirty="0">
                <a:effectLst/>
                <a:latin typeface="Times New Roman" panose="02020603050405020304" pitchFamily="18" charset="0"/>
                <a:ea typeface="Times New Roman" panose="02020603050405020304" pitchFamily="18" charset="0"/>
              </a:rPr>
              <a:t>Η διάκριση ανάμεσα στο αιωρούμενο </a:t>
            </a:r>
            <a:r>
              <a:rPr lang="el-GR" dirty="0" err="1">
                <a:effectLst/>
                <a:latin typeface="Times New Roman" panose="02020603050405020304" pitchFamily="18" charset="0"/>
                <a:ea typeface="Times New Roman" panose="02020603050405020304" pitchFamily="18" charset="0"/>
              </a:rPr>
              <a:t>ζωοπλαγκτό</a:t>
            </a:r>
            <a:endParaRPr lang="el-GR" dirty="0"/>
          </a:p>
        </p:txBody>
      </p:sp>
      <p:sp>
        <p:nvSpPr>
          <p:cNvPr id="3" name="Θέση περιεχομένου 2">
            <a:extLst>
              <a:ext uri="{FF2B5EF4-FFF2-40B4-BE49-F238E27FC236}">
                <a16:creationId xmlns:a16="http://schemas.microsoft.com/office/drawing/2014/main" id="{3750E417-D954-2EA3-6FA2-1C4E56118451}"/>
              </a:ext>
            </a:extLst>
          </p:cNvPr>
          <p:cNvSpPr>
            <a:spLocks noGrp="1"/>
          </p:cNvSpPr>
          <p:nvPr>
            <p:ph idx="1"/>
          </p:nvPr>
        </p:nvSpPr>
        <p:spPr>
          <a:xfrm>
            <a:off x="0" y="1981200"/>
            <a:ext cx="9144000" cy="4114800"/>
          </a:xfrm>
        </p:spPr>
        <p:txBody>
          <a:bodyPr/>
          <a:lstStyle/>
          <a:p>
            <a:pPr algn="ctr"/>
            <a:endParaRPr lang="el-GR" dirty="0">
              <a:effectLst/>
              <a:latin typeface="Times New Roman" panose="02020603050405020304" pitchFamily="18" charset="0"/>
              <a:ea typeface="Times New Roman" panose="02020603050405020304" pitchFamily="18" charset="0"/>
            </a:endParaRPr>
          </a:p>
          <a:p>
            <a:pPr algn="ctr"/>
            <a:r>
              <a:rPr lang="el-GR" sz="3600" dirty="0">
                <a:effectLst/>
                <a:latin typeface="Times New Roman" panose="02020603050405020304" pitchFamily="18" charset="0"/>
                <a:ea typeface="Times New Roman" panose="02020603050405020304" pitchFamily="18" charset="0"/>
              </a:rPr>
              <a:t>που έχει περιορισμένη ικανότητα μετακίνησης και τα ζώα εκείνα που είναι δυνατόν να μετακινούνται ανεξάρτητα από την ύπαρξη ή μη κυματισμού και ρευμάτων, τα τελευταία αναφέρονται ως </a:t>
            </a:r>
            <a:r>
              <a:rPr lang="el-GR" sz="3600" dirty="0" err="1">
                <a:effectLst/>
                <a:latin typeface="Times New Roman" panose="02020603050405020304" pitchFamily="18" charset="0"/>
                <a:ea typeface="Times New Roman" panose="02020603050405020304" pitchFamily="18" charset="0"/>
              </a:rPr>
              <a:t>νηκτό</a:t>
            </a:r>
            <a:r>
              <a:rPr lang="el-GR" sz="3600" dirty="0">
                <a:effectLst/>
                <a:latin typeface="Times New Roman" panose="02020603050405020304" pitchFamily="18" charset="0"/>
                <a:ea typeface="Times New Roman" panose="02020603050405020304" pitchFamily="18" charset="0"/>
              </a:rPr>
              <a:t>, είναι ακόμη αμφισβητούμενη.</a:t>
            </a:r>
            <a:endParaRPr lang="el-GR" sz="3600" dirty="0"/>
          </a:p>
        </p:txBody>
      </p:sp>
    </p:spTree>
    <p:extLst>
      <p:ext uri="{BB962C8B-B14F-4D97-AF65-F5344CB8AC3E}">
        <p14:creationId xmlns:p14="http://schemas.microsoft.com/office/powerpoint/2010/main" val="2816948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EB87AB7-A1B4-364C-4CB6-A223D55666F1}"/>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Η πελαγική επικράτεια περιλαμβάνει</a:t>
            </a:r>
            <a:endParaRPr lang="el-GR" dirty="0"/>
          </a:p>
        </p:txBody>
      </p:sp>
      <p:sp>
        <p:nvSpPr>
          <p:cNvPr id="3" name="Θέση περιεχομένου 2">
            <a:extLst>
              <a:ext uri="{FF2B5EF4-FFF2-40B4-BE49-F238E27FC236}">
                <a16:creationId xmlns:a16="http://schemas.microsoft.com/office/drawing/2014/main" id="{B0A7F741-5B0B-972A-7F03-2D4DFA0A89EF}"/>
              </a:ext>
            </a:extLst>
          </p:cNvPr>
          <p:cNvSpPr>
            <a:spLocks noGrp="1"/>
          </p:cNvSpPr>
          <p:nvPr>
            <p:ph idx="1"/>
          </p:nvPr>
        </p:nvSpPr>
        <p:spPr>
          <a:xfrm>
            <a:off x="0" y="1981200"/>
            <a:ext cx="9144000" cy="4114800"/>
          </a:xfrm>
        </p:spPr>
        <p:txBody>
          <a:bodyPr/>
          <a:lstStyle/>
          <a:p>
            <a:pPr algn="ctr"/>
            <a:endParaRPr lang="el-GR" sz="4000" dirty="0">
              <a:effectLst/>
              <a:latin typeface="Times New Roman" panose="02020603050405020304" pitchFamily="18" charset="0"/>
              <a:ea typeface="Times New Roman" panose="02020603050405020304" pitchFamily="18" charset="0"/>
            </a:endParaRPr>
          </a:p>
          <a:p>
            <a:pPr algn="ctr"/>
            <a:r>
              <a:rPr lang="el-GR" sz="4000" dirty="0">
                <a:effectLst/>
                <a:latin typeface="Times New Roman" panose="02020603050405020304" pitchFamily="18" charset="0"/>
                <a:ea typeface="Times New Roman" panose="02020603050405020304" pitchFamily="18" charset="0"/>
              </a:rPr>
              <a:t>δύο μεγάλες ενότητες οργανισμών, ανάλογα με τον βαθμό ελευθερίας τους σε σχέση με τις μετατοπίσεις μαζών νερού, </a:t>
            </a:r>
            <a:r>
              <a:rPr lang="el-GR" sz="4000" dirty="0">
                <a:solidFill>
                  <a:srgbClr val="FFFF00"/>
                </a:solidFill>
                <a:effectLst/>
                <a:latin typeface="Times New Roman" panose="02020603050405020304" pitchFamily="18" charset="0"/>
                <a:ea typeface="Times New Roman" panose="02020603050405020304" pitchFamily="18" charset="0"/>
              </a:rPr>
              <a:t>το </a:t>
            </a:r>
            <a:r>
              <a:rPr lang="el-GR" sz="4000" dirty="0" err="1">
                <a:solidFill>
                  <a:srgbClr val="FFFF00"/>
                </a:solidFill>
                <a:effectLst/>
                <a:latin typeface="Times New Roman" panose="02020603050405020304" pitchFamily="18" charset="0"/>
                <a:ea typeface="Times New Roman" panose="02020603050405020304" pitchFamily="18" charset="0"/>
              </a:rPr>
              <a:t>πλαγκτό</a:t>
            </a:r>
            <a:r>
              <a:rPr lang="el-GR" sz="4000" dirty="0">
                <a:solidFill>
                  <a:srgbClr val="FFFF00"/>
                </a:solidFill>
                <a:effectLst/>
                <a:latin typeface="Times New Roman" panose="02020603050405020304" pitchFamily="18" charset="0"/>
                <a:ea typeface="Times New Roman" panose="02020603050405020304" pitchFamily="18" charset="0"/>
              </a:rPr>
              <a:t> και </a:t>
            </a:r>
            <a:r>
              <a:rPr lang="el-GR" sz="4000" dirty="0" err="1">
                <a:solidFill>
                  <a:srgbClr val="FFFF00"/>
                </a:solidFill>
                <a:effectLst/>
                <a:latin typeface="Times New Roman" panose="02020603050405020304" pitchFamily="18" charset="0"/>
                <a:ea typeface="Times New Roman" panose="02020603050405020304" pitchFamily="18" charset="0"/>
              </a:rPr>
              <a:t>νηκτό</a:t>
            </a:r>
            <a:r>
              <a:rPr lang="el-GR" sz="4000" dirty="0">
                <a:effectLst/>
                <a:latin typeface="Times New Roman" panose="02020603050405020304" pitchFamily="18" charset="0"/>
                <a:ea typeface="Times New Roman" panose="02020603050405020304" pitchFamily="18" charset="0"/>
              </a:rPr>
              <a:t>.</a:t>
            </a:r>
            <a:endParaRPr lang="el-GR" sz="4000" dirty="0"/>
          </a:p>
        </p:txBody>
      </p:sp>
    </p:spTree>
    <p:extLst>
      <p:ext uri="{BB962C8B-B14F-4D97-AF65-F5344CB8AC3E}">
        <p14:creationId xmlns:p14="http://schemas.microsoft.com/office/powerpoint/2010/main" val="20932672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996864D-CC74-9FC9-C1FA-A73B78D6F8FA}"/>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Πάντως, ορισμένα </a:t>
            </a:r>
            <a:r>
              <a:rPr lang="el-GR" sz="4400" dirty="0" err="1">
                <a:effectLst/>
                <a:latin typeface="Times New Roman" panose="02020603050405020304" pitchFamily="18" charset="0"/>
                <a:ea typeface="Times New Roman" panose="02020603050405020304" pitchFamily="18" charset="0"/>
              </a:rPr>
              <a:t>ζωοπλαγκτικά</a:t>
            </a:r>
            <a:r>
              <a:rPr lang="el-GR" sz="4400">
                <a:effectLst/>
                <a:latin typeface="Times New Roman" panose="02020603050405020304" pitchFamily="18" charset="0"/>
                <a:ea typeface="Times New Roman" panose="02020603050405020304" pitchFamily="18" charset="0"/>
              </a:rPr>
              <a:t> είδη,</a:t>
            </a:r>
            <a:endParaRPr lang="el-GR"/>
          </a:p>
        </p:txBody>
      </p:sp>
      <p:sp>
        <p:nvSpPr>
          <p:cNvPr id="3" name="Θέση περιεχομένου 2">
            <a:extLst>
              <a:ext uri="{FF2B5EF4-FFF2-40B4-BE49-F238E27FC236}">
                <a16:creationId xmlns:a16="http://schemas.microsoft.com/office/drawing/2014/main" id="{E7BC50F7-F551-22FB-E456-294A33E1CB8D}"/>
              </a:ext>
            </a:extLst>
          </p:cNvPr>
          <p:cNvSpPr>
            <a:spLocks noGrp="1"/>
          </p:cNvSpPr>
          <p:nvPr>
            <p:ph idx="1"/>
          </p:nvPr>
        </p:nvSpPr>
        <p:spPr>
          <a:xfrm>
            <a:off x="0" y="1981200"/>
            <a:ext cx="9144000" cy="4114800"/>
          </a:xfrm>
        </p:spPr>
        <p:txBody>
          <a:bodyPr/>
          <a:lstStyle/>
          <a:p>
            <a:pPr algn="ctr"/>
            <a:endParaRPr lang="el-GR" sz="4000" dirty="0">
              <a:effectLst/>
              <a:latin typeface="Times New Roman" panose="02020603050405020304" pitchFamily="18" charset="0"/>
              <a:ea typeface="Times New Roman" panose="02020603050405020304" pitchFamily="18" charset="0"/>
            </a:endParaRPr>
          </a:p>
          <a:p>
            <a:pPr algn="ctr"/>
            <a:r>
              <a:rPr lang="el-GR" sz="4000" dirty="0">
                <a:effectLst/>
                <a:latin typeface="Times New Roman" panose="02020603050405020304" pitchFamily="18" charset="0"/>
                <a:ea typeface="Times New Roman" panose="02020603050405020304" pitchFamily="18" charset="0"/>
              </a:rPr>
              <a:t>καθώς και τα πρώτα στάδια των ψαριών είναι στην αρχή </a:t>
            </a:r>
            <a:r>
              <a:rPr lang="el-GR" sz="4000" dirty="0" err="1">
                <a:effectLst/>
                <a:latin typeface="Times New Roman" panose="02020603050405020304" pitchFamily="18" charset="0"/>
                <a:ea typeface="Times New Roman" panose="02020603050405020304" pitchFamily="18" charset="0"/>
              </a:rPr>
              <a:t>πλαγκτικά</a:t>
            </a:r>
            <a:r>
              <a:rPr lang="el-GR" sz="4000" dirty="0">
                <a:effectLst/>
                <a:latin typeface="Times New Roman" panose="02020603050405020304" pitchFamily="18" charset="0"/>
                <a:ea typeface="Times New Roman" panose="02020603050405020304" pitchFamily="18" charset="0"/>
              </a:rPr>
              <a:t> και μετέπειτα (στα επόμενα στάδια ζωής) καθαρά νηκτικά (που έχουν την ικανότητα να κολυμπούν). </a:t>
            </a:r>
          </a:p>
          <a:p>
            <a:endParaRPr lang="el-GR" dirty="0"/>
          </a:p>
        </p:txBody>
      </p:sp>
    </p:spTree>
    <p:extLst>
      <p:ext uri="{BB962C8B-B14F-4D97-AF65-F5344CB8AC3E}">
        <p14:creationId xmlns:p14="http://schemas.microsoft.com/office/powerpoint/2010/main" val="41300056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64EC88-E497-76A5-CD47-93A974888D9A}"/>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Το λιμναίο </a:t>
            </a:r>
            <a:r>
              <a:rPr lang="el-GR" sz="4400" dirty="0" err="1">
                <a:effectLst/>
                <a:latin typeface="Times New Roman" panose="02020603050405020304" pitchFamily="18" charset="0"/>
                <a:ea typeface="Times New Roman" panose="02020603050405020304" pitchFamily="18" charset="0"/>
              </a:rPr>
              <a:t>ζωοπλαγκτό</a:t>
            </a:r>
            <a:r>
              <a:rPr lang="el-GR" sz="4400" dirty="0">
                <a:effectLst/>
                <a:latin typeface="Times New Roman" panose="02020603050405020304" pitchFamily="18" charset="0"/>
                <a:ea typeface="Times New Roman" panose="02020603050405020304" pitchFamily="18" charset="0"/>
              </a:rPr>
              <a:t> εμφανίζεται παντού.</a:t>
            </a:r>
            <a:endParaRPr lang="el-GR" dirty="0"/>
          </a:p>
        </p:txBody>
      </p:sp>
      <p:sp>
        <p:nvSpPr>
          <p:cNvPr id="3" name="Θέση περιεχομένου 2">
            <a:extLst>
              <a:ext uri="{FF2B5EF4-FFF2-40B4-BE49-F238E27FC236}">
                <a16:creationId xmlns:a16="http://schemas.microsoft.com/office/drawing/2014/main" id="{7CDE9F6B-CCE1-D25C-E39D-75DA3A753EEE}"/>
              </a:ext>
            </a:extLst>
          </p:cNvPr>
          <p:cNvSpPr>
            <a:spLocks noGrp="1"/>
          </p:cNvSpPr>
          <p:nvPr>
            <p:ph idx="1"/>
          </p:nvPr>
        </p:nvSpPr>
        <p:spPr>
          <a:xfrm>
            <a:off x="0" y="1981200"/>
            <a:ext cx="9144000" cy="4114800"/>
          </a:xfrm>
        </p:spPr>
        <p:txBody>
          <a:bodyPr/>
          <a:lstStyle/>
          <a:p>
            <a:pPr algn="ctr"/>
            <a:endParaRPr lang="el-GR" sz="3600" dirty="0">
              <a:effectLst/>
              <a:latin typeface="Times New Roman" panose="02020603050405020304" pitchFamily="18" charset="0"/>
              <a:ea typeface="Times New Roman" panose="02020603050405020304" pitchFamily="18" charset="0"/>
            </a:endParaRPr>
          </a:p>
          <a:p>
            <a:pPr algn="ctr"/>
            <a:r>
              <a:rPr lang="el-GR" sz="4000" dirty="0">
                <a:effectLst/>
                <a:latin typeface="Times New Roman" panose="02020603050405020304" pitchFamily="18" charset="0"/>
                <a:ea typeface="Times New Roman" panose="02020603050405020304" pitchFamily="18" charset="0"/>
              </a:rPr>
              <a:t>Τα κύρια στοιχεία του είναι τα πρωτόζωα, </a:t>
            </a:r>
            <a:r>
              <a:rPr lang="el-GR" sz="4000" dirty="0" err="1">
                <a:effectLst/>
                <a:latin typeface="Times New Roman" panose="02020603050405020304" pitchFamily="18" charset="0"/>
                <a:ea typeface="Times New Roman" panose="02020603050405020304" pitchFamily="18" charset="0"/>
              </a:rPr>
              <a:t>τροχόζωα</a:t>
            </a:r>
            <a:r>
              <a:rPr lang="el-GR" sz="4000" dirty="0">
                <a:effectLst/>
                <a:latin typeface="Times New Roman" panose="02020603050405020304" pitchFamily="18" charset="0"/>
                <a:ea typeface="Times New Roman" panose="02020603050405020304" pitchFamily="18" charset="0"/>
              </a:rPr>
              <a:t> και καρκινοειδή, τα οποία περιλαμβάνουν </a:t>
            </a:r>
            <a:r>
              <a:rPr lang="el-GR" sz="4000" dirty="0" err="1">
                <a:effectLst/>
                <a:latin typeface="Times New Roman" panose="02020603050405020304" pitchFamily="18" charset="0"/>
                <a:ea typeface="Times New Roman" panose="02020603050405020304" pitchFamily="18" charset="0"/>
              </a:rPr>
              <a:t>κλαδοκερωτά</a:t>
            </a:r>
            <a:r>
              <a:rPr lang="el-GR" sz="4000" dirty="0">
                <a:effectLst/>
                <a:latin typeface="Times New Roman" panose="02020603050405020304" pitchFamily="18" charset="0"/>
                <a:ea typeface="Times New Roman" panose="02020603050405020304" pitchFamily="18" charset="0"/>
              </a:rPr>
              <a:t>, </a:t>
            </a:r>
            <a:r>
              <a:rPr lang="el-GR" sz="4000" dirty="0" err="1">
                <a:effectLst/>
                <a:latin typeface="Times New Roman" panose="02020603050405020304" pitchFamily="18" charset="0"/>
                <a:ea typeface="Times New Roman" panose="02020603050405020304" pitchFamily="18" charset="0"/>
              </a:rPr>
              <a:t>κωπήποδα</a:t>
            </a:r>
            <a:r>
              <a:rPr lang="el-GR" sz="4000" dirty="0">
                <a:effectLst/>
                <a:latin typeface="Times New Roman" panose="02020603050405020304" pitchFamily="18" charset="0"/>
                <a:ea typeface="Times New Roman" panose="02020603050405020304" pitchFamily="18" charset="0"/>
              </a:rPr>
              <a:t> και </a:t>
            </a:r>
            <a:r>
              <a:rPr lang="el-GR" sz="4000" dirty="0" err="1">
                <a:effectLst/>
                <a:latin typeface="Times New Roman" panose="02020603050405020304" pitchFamily="18" charset="0"/>
                <a:ea typeface="Times New Roman" panose="02020603050405020304" pitchFamily="18" charset="0"/>
              </a:rPr>
              <a:t>κυκλωποειδή</a:t>
            </a:r>
            <a:r>
              <a:rPr lang="el-GR" sz="4000" dirty="0">
                <a:effectLst/>
                <a:latin typeface="Times New Roman" panose="02020603050405020304" pitchFamily="18" charset="0"/>
                <a:ea typeface="Times New Roman" panose="02020603050405020304" pitchFamily="18" charset="0"/>
              </a:rPr>
              <a:t>. </a:t>
            </a:r>
            <a:endParaRPr lang="el-GR" sz="4000" dirty="0"/>
          </a:p>
        </p:txBody>
      </p:sp>
    </p:spTree>
    <p:extLst>
      <p:ext uri="{BB962C8B-B14F-4D97-AF65-F5344CB8AC3E}">
        <p14:creationId xmlns:p14="http://schemas.microsoft.com/office/powerpoint/2010/main" val="7743609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A4A00A1-37FE-0D22-B34E-A2C1D2D2CD57}"/>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Τα περισσότερα είδη του </a:t>
            </a:r>
            <a:r>
              <a:rPr lang="el-GR" sz="4400" dirty="0" err="1">
                <a:effectLst/>
                <a:latin typeface="Times New Roman" panose="02020603050405020304" pitchFamily="18" charset="0"/>
                <a:ea typeface="Times New Roman" panose="02020603050405020304" pitchFamily="18" charset="0"/>
              </a:rPr>
              <a:t>ζωοπλαγκτού</a:t>
            </a:r>
            <a:endParaRPr lang="el-GR" dirty="0"/>
          </a:p>
        </p:txBody>
      </p:sp>
      <p:sp>
        <p:nvSpPr>
          <p:cNvPr id="3" name="Θέση περιεχομένου 2">
            <a:extLst>
              <a:ext uri="{FF2B5EF4-FFF2-40B4-BE49-F238E27FC236}">
                <a16:creationId xmlns:a16="http://schemas.microsoft.com/office/drawing/2014/main" id="{3566E0B2-2BB3-0544-4A97-C7FF0E263BB0}"/>
              </a:ext>
            </a:extLst>
          </p:cNvPr>
          <p:cNvSpPr>
            <a:spLocks noGrp="1"/>
          </p:cNvSpPr>
          <p:nvPr>
            <p:ph idx="1"/>
          </p:nvPr>
        </p:nvSpPr>
        <p:spPr/>
        <p:txBody>
          <a:bodyPr/>
          <a:lstStyle/>
          <a:p>
            <a:pPr algn="ctr"/>
            <a:endParaRPr lang="el-GR" sz="4000" dirty="0">
              <a:effectLst/>
              <a:latin typeface="Times New Roman" panose="02020603050405020304" pitchFamily="18" charset="0"/>
              <a:ea typeface="Times New Roman" panose="02020603050405020304" pitchFamily="18" charset="0"/>
            </a:endParaRPr>
          </a:p>
          <a:p>
            <a:pPr algn="ctr"/>
            <a:r>
              <a:rPr lang="el-GR" sz="4000" dirty="0">
                <a:effectLst/>
                <a:latin typeface="Times New Roman" panose="02020603050405020304" pitchFamily="18" charset="0"/>
                <a:ea typeface="Times New Roman" panose="02020603050405020304" pitchFamily="18" charset="0"/>
              </a:rPr>
              <a:t>έχουν μήκος από 0,5 έως 1 </a:t>
            </a:r>
            <a:r>
              <a:rPr lang="en-US" sz="4000" dirty="0">
                <a:effectLst/>
                <a:latin typeface="Times New Roman" panose="02020603050405020304" pitchFamily="18" charset="0"/>
                <a:ea typeface="Times New Roman" panose="02020603050405020304" pitchFamily="18" charset="0"/>
              </a:rPr>
              <a:t>mm</a:t>
            </a:r>
            <a:r>
              <a:rPr lang="el-GR" sz="4000" dirty="0">
                <a:effectLst/>
                <a:latin typeface="Times New Roman" panose="02020603050405020304" pitchFamily="18" charset="0"/>
                <a:ea typeface="Times New Roman" panose="02020603050405020304" pitchFamily="18" charset="0"/>
              </a:rPr>
              <a:t>, λίγα είναι μικρότερα από 0,1 </a:t>
            </a:r>
            <a:r>
              <a:rPr lang="en-US" sz="4000" dirty="0">
                <a:effectLst/>
                <a:latin typeface="Times New Roman" panose="02020603050405020304" pitchFamily="18" charset="0"/>
                <a:ea typeface="Times New Roman" panose="02020603050405020304" pitchFamily="18" charset="0"/>
              </a:rPr>
              <a:t>mm</a:t>
            </a:r>
            <a:r>
              <a:rPr lang="el-GR" sz="4000" dirty="0">
                <a:effectLst/>
                <a:latin typeface="Times New Roman" panose="02020603050405020304" pitchFamily="18" charset="0"/>
                <a:ea typeface="Times New Roman" panose="02020603050405020304" pitchFamily="18" charset="0"/>
              </a:rPr>
              <a:t> και μεγαλύτερα από 3 </a:t>
            </a:r>
            <a:r>
              <a:rPr lang="en-US" sz="4000" dirty="0">
                <a:effectLst/>
                <a:latin typeface="Times New Roman" panose="02020603050405020304" pitchFamily="18" charset="0"/>
                <a:ea typeface="Times New Roman" panose="02020603050405020304" pitchFamily="18" charset="0"/>
              </a:rPr>
              <a:t>mm</a:t>
            </a:r>
            <a:r>
              <a:rPr lang="el-GR" sz="4000" dirty="0">
                <a:effectLst/>
                <a:latin typeface="Times New Roman" panose="02020603050405020304" pitchFamily="18" charset="0"/>
                <a:ea typeface="Times New Roman" panose="02020603050405020304" pitchFamily="18" charset="0"/>
              </a:rPr>
              <a:t>. Μπορεί να είναι φυτοφάγα ή </a:t>
            </a:r>
            <a:r>
              <a:rPr lang="el-GR" sz="4000" dirty="0" err="1">
                <a:effectLst/>
                <a:latin typeface="Times New Roman" panose="02020603050405020304" pitchFamily="18" charset="0"/>
                <a:ea typeface="Times New Roman" panose="02020603050405020304" pitchFamily="18" charset="0"/>
              </a:rPr>
              <a:t>σαρκοφάγα</a:t>
            </a:r>
            <a:r>
              <a:rPr lang="el-GR" sz="4000" dirty="0">
                <a:effectLst/>
                <a:latin typeface="Times New Roman" panose="02020603050405020304" pitchFamily="18" charset="0"/>
                <a:ea typeface="Times New Roman" panose="02020603050405020304" pitchFamily="18" charset="0"/>
              </a:rPr>
              <a:t>.</a:t>
            </a:r>
            <a:endParaRPr lang="el-GR" sz="4000" dirty="0"/>
          </a:p>
        </p:txBody>
      </p:sp>
    </p:spTree>
    <p:extLst>
      <p:ext uri="{BB962C8B-B14F-4D97-AF65-F5344CB8AC3E}">
        <p14:creationId xmlns:p14="http://schemas.microsoft.com/office/powerpoint/2010/main" val="42323702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CA707D4-13D1-5C5E-B550-D7BAD63A93A1}"/>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Η αφθονία του </a:t>
            </a:r>
            <a:r>
              <a:rPr lang="el-GR" sz="4400" dirty="0" err="1">
                <a:effectLst/>
                <a:latin typeface="Times New Roman" panose="02020603050405020304" pitchFamily="18" charset="0"/>
                <a:ea typeface="Times New Roman" panose="02020603050405020304" pitchFamily="18" charset="0"/>
              </a:rPr>
              <a:t>ζωοπλαγκτού</a:t>
            </a:r>
            <a:r>
              <a:rPr lang="el-GR" sz="4400" dirty="0">
                <a:effectLst/>
                <a:latin typeface="Times New Roman" panose="02020603050405020304" pitchFamily="18" charset="0"/>
                <a:ea typeface="Times New Roman" panose="02020603050405020304" pitchFamily="18" charset="0"/>
              </a:rPr>
              <a:t> κυμαίνεται</a:t>
            </a:r>
            <a:endParaRPr lang="el-GR" dirty="0"/>
          </a:p>
        </p:txBody>
      </p:sp>
      <p:sp>
        <p:nvSpPr>
          <p:cNvPr id="3" name="Θέση περιεχομένου 2">
            <a:extLst>
              <a:ext uri="{FF2B5EF4-FFF2-40B4-BE49-F238E27FC236}">
                <a16:creationId xmlns:a16="http://schemas.microsoft.com/office/drawing/2014/main" id="{1FB4AD4C-932A-0AE7-B371-CE7CE912CDF5}"/>
              </a:ext>
            </a:extLst>
          </p:cNvPr>
          <p:cNvSpPr>
            <a:spLocks noGrp="1"/>
          </p:cNvSpPr>
          <p:nvPr>
            <p:ph idx="1"/>
          </p:nvPr>
        </p:nvSpPr>
        <p:spPr/>
        <p:txBody>
          <a:bodyPr/>
          <a:lstStyle/>
          <a:p>
            <a:pPr algn="ctr"/>
            <a:endParaRPr lang="el-GR" sz="4000" dirty="0">
              <a:effectLst/>
              <a:latin typeface="Times New Roman" panose="02020603050405020304" pitchFamily="18" charset="0"/>
              <a:ea typeface="Times New Roman" panose="02020603050405020304" pitchFamily="18" charset="0"/>
            </a:endParaRPr>
          </a:p>
          <a:p>
            <a:pPr algn="ctr"/>
            <a:r>
              <a:rPr lang="el-GR" sz="4000" dirty="0">
                <a:effectLst/>
                <a:latin typeface="Times New Roman" panose="02020603050405020304" pitchFamily="18" charset="0"/>
                <a:ea typeface="Times New Roman" panose="02020603050405020304" pitchFamily="18" charset="0"/>
              </a:rPr>
              <a:t>από 500 άτομα ανά λίτρο, σε </a:t>
            </a:r>
            <a:r>
              <a:rPr lang="el-GR" sz="4000" dirty="0" err="1">
                <a:effectLst/>
                <a:latin typeface="Times New Roman" panose="02020603050405020304" pitchFamily="18" charset="0"/>
                <a:ea typeface="Times New Roman" panose="02020603050405020304" pitchFamily="18" charset="0"/>
              </a:rPr>
              <a:t>εύτροφες</a:t>
            </a:r>
            <a:r>
              <a:rPr lang="el-GR" sz="4000" dirty="0">
                <a:effectLst/>
                <a:latin typeface="Times New Roman" panose="02020603050405020304" pitchFamily="18" charset="0"/>
                <a:ea typeface="Times New Roman" panose="02020603050405020304" pitchFamily="18" charset="0"/>
              </a:rPr>
              <a:t> λίμνες και σε λιγότερο από ένα άτομο ανά λίτρο στις περισσότερες </a:t>
            </a:r>
            <a:r>
              <a:rPr lang="el-GR" sz="4000" dirty="0" err="1">
                <a:effectLst/>
                <a:latin typeface="Times New Roman" panose="02020603050405020304" pitchFamily="18" charset="0"/>
                <a:ea typeface="Times New Roman" panose="02020603050405020304" pitchFamily="18" charset="0"/>
              </a:rPr>
              <a:t>ολιγότροφες</a:t>
            </a:r>
            <a:r>
              <a:rPr lang="el-GR" sz="4000" dirty="0">
                <a:effectLst/>
                <a:latin typeface="Times New Roman" panose="02020603050405020304" pitchFamily="18" charset="0"/>
                <a:ea typeface="Times New Roman" panose="02020603050405020304" pitchFamily="18" charset="0"/>
              </a:rPr>
              <a:t> λίμνες. </a:t>
            </a:r>
            <a:endParaRPr lang="el-GR" sz="4000" dirty="0"/>
          </a:p>
        </p:txBody>
      </p:sp>
    </p:spTree>
    <p:extLst>
      <p:ext uri="{BB962C8B-B14F-4D97-AF65-F5344CB8AC3E}">
        <p14:creationId xmlns:p14="http://schemas.microsoft.com/office/powerpoint/2010/main" val="17326489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1FEA2D-468F-3CCE-B024-7AB49C7C4336}"/>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Η θήρευσή τους μειώνεται</a:t>
            </a:r>
            <a:endParaRPr lang="el-GR" dirty="0"/>
          </a:p>
        </p:txBody>
      </p:sp>
      <p:sp>
        <p:nvSpPr>
          <p:cNvPr id="3" name="Θέση περιεχομένου 2">
            <a:extLst>
              <a:ext uri="{FF2B5EF4-FFF2-40B4-BE49-F238E27FC236}">
                <a16:creationId xmlns:a16="http://schemas.microsoft.com/office/drawing/2014/main" id="{CB5C7E03-53C3-1565-BA09-C86B0C7D8E9B}"/>
              </a:ext>
            </a:extLst>
          </p:cNvPr>
          <p:cNvSpPr>
            <a:spLocks noGrp="1"/>
          </p:cNvSpPr>
          <p:nvPr>
            <p:ph idx="1"/>
          </p:nvPr>
        </p:nvSpPr>
        <p:spPr/>
        <p:txBody>
          <a:bodyPr/>
          <a:lstStyle/>
          <a:p>
            <a:endParaRPr lang="el-GR" dirty="0">
              <a:effectLst/>
              <a:latin typeface="Times New Roman" panose="02020603050405020304" pitchFamily="18" charset="0"/>
              <a:ea typeface="Times New Roman" panose="02020603050405020304" pitchFamily="18" charset="0"/>
            </a:endParaRPr>
          </a:p>
          <a:p>
            <a:pPr algn="ctr"/>
            <a:r>
              <a:rPr lang="el-GR" sz="3600" dirty="0">
                <a:effectLst/>
                <a:latin typeface="Times New Roman" panose="02020603050405020304" pitchFamily="18" charset="0"/>
                <a:ea typeface="Times New Roman" panose="02020603050405020304" pitchFamily="18" charset="0"/>
              </a:rPr>
              <a:t>κατά τη διάρκεια της ημέρας και με τη διαφάνεια του σώματος που συνήθως παρουσιάζουν. Μπορεί να έχουν άκανθες που μειώνουν τον βαθμό βύθισης και αυξάνουν την προστασία τους. </a:t>
            </a:r>
          </a:p>
          <a:p>
            <a:endParaRPr lang="el-GR" dirty="0"/>
          </a:p>
        </p:txBody>
      </p:sp>
    </p:spTree>
    <p:extLst>
      <p:ext uri="{BB962C8B-B14F-4D97-AF65-F5344CB8AC3E}">
        <p14:creationId xmlns:p14="http://schemas.microsoft.com/office/powerpoint/2010/main" val="4960236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5519F6-2E8A-7CA5-FEE6-4E4A07BE30E0}"/>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Η πρωταρχική σημασία του </a:t>
            </a:r>
            <a:r>
              <a:rPr lang="el-GR" sz="4400" dirty="0" err="1">
                <a:effectLst/>
                <a:latin typeface="Times New Roman" panose="02020603050405020304" pitchFamily="18" charset="0"/>
                <a:ea typeface="Times New Roman" panose="02020603050405020304" pitchFamily="18" charset="0"/>
              </a:rPr>
              <a:t>ζωοπλαγκτού</a:t>
            </a:r>
            <a:endParaRPr lang="el-GR" dirty="0"/>
          </a:p>
        </p:txBody>
      </p:sp>
      <p:sp>
        <p:nvSpPr>
          <p:cNvPr id="3" name="Θέση περιεχομένου 2">
            <a:extLst>
              <a:ext uri="{FF2B5EF4-FFF2-40B4-BE49-F238E27FC236}">
                <a16:creationId xmlns:a16="http://schemas.microsoft.com/office/drawing/2014/main" id="{C248B546-FF99-06A4-9772-E29BF19FA20E}"/>
              </a:ext>
            </a:extLst>
          </p:cNvPr>
          <p:cNvSpPr>
            <a:spLocks noGrp="1"/>
          </p:cNvSpPr>
          <p:nvPr>
            <p:ph idx="1"/>
          </p:nvPr>
        </p:nvSpPr>
        <p:spPr>
          <a:xfrm>
            <a:off x="0" y="1981200"/>
            <a:ext cx="9144000" cy="4114800"/>
          </a:xfrm>
        </p:spPr>
        <p:txBody>
          <a:bodyPr/>
          <a:lstStyle/>
          <a:p>
            <a:pPr algn="ctr"/>
            <a:endParaRPr lang="el-GR" sz="3600" dirty="0">
              <a:effectLst/>
              <a:latin typeface="Times New Roman" panose="02020603050405020304" pitchFamily="18" charset="0"/>
              <a:ea typeface="Times New Roman" panose="02020603050405020304" pitchFamily="18" charset="0"/>
            </a:endParaRPr>
          </a:p>
          <a:p>
            <a:pPr algn="ctr"/>
            <a:r>
              <a:rPr lang="el-GR" sz="3600" dirty="0">
                <a:effectLst/>
                <a:latin typeface="Times New Roman" panose="02020603050405020304" pitchFamily="18" charset="0"/>
                <a:ea typeface="Times New Roman" panose="02020603050405020304" pitchFamily="18" charset="0"/>
              </a:rPr>
              <a:t>στην οικονομία μιας υδάτινης μάζας συνάγεται από το γεγονός ότι η πλειονότητα των </a:t>
            </a:r>
            <a:r>
              <a:rPr lang="el-GR" sz="3600" dirty="0" err="1">
                <a:effectLst/>
                <a:latin typeface="Times New Roman" panose="02020603050405020304" pitchFamily="18" charset="0"/>
                <a:ea typeface="Times New Roman" panose="02020603050405020304" pitchFamily="18" charset="0"/>
              </a:rPr>
              <a:t>ζωοπλαγκτικών</a:t>
            </a:r>
            <a:r>
              <a:rPr lang="el-GR" sz="3600" dirty="0">
                <a:effectLst/>
                <a:latin typeface="Times New Roman" panose="02020603050405020304" pitchFamily="18" charset="0"/>
                <a:ea typeface="Times New Roman" panose="02020603050405020304" pitchFamily="18" charset="0"/>
              </a:rPr>
              <a:t> οργανισμών μετατρέπουν τη φυτική ύλη του </a:t>
            </a:r>
            <a:r>
              <a:rPr lang="el-GR" sz="3600" dirty="0" err="1">
                <a:effectLst/>
                <a:latin typeface="Times New Roman" panose="02020603050405020304" pitchFamily="18" charset="0"/>
                <a:ea typeface="Times New Roman" panose="02020603050405020304" pitchFamily="18" charset="0"/>
              </a:rPr>
              <a:t>φυτοπλαγκτού</a:t>
            </a:r>
            <a:r>
              <a:rPr lang="el-GR" sz="3600" dirty="0">
                <a:effectLst/>
                <a:latin typeface="Times New Roman" panose="02020603050405020304" pitchFamily="18" charset="0"/>
                <a:ea typeface="Times New Roman" panose="02020603050405020304" pitchFamily="18" charset="0"/>
              </a:rPr>
              <a:t> σε ζωικές πρωτεΐνες. </a:t>
            </a:r>
          </a:p>
          <a:p>
            <a:endParaRPr lang="el-GR" dirty="0"/>
          </a:p>
        </p:txBody>
      </p:sp>
    </p:spTree>
    <p:extLst>
      <p:ext uri="{BB962C8B-B14F-4D97-AF65-F5344CB8AC3E}">
        <p14:creationId xmlns:p14="http://schemas.microsoft.com/office/powerpoint/2010/main" val="35549635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716694-5142-3E6E-EF8B-10965750C199}"/>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Είναι τα βασικά φυτοφάγα</a:t>
            </a:r>
            <a:endParaRPr lang="el-GR" dirty="0"/>
          </a:p>
        </p:txBody>
      </p:sp>
      <p:sp>
        <p:nvSpPr>
          <p:cNvPr id="3" name="Θέση περιεχομένου 2">
            <a:extLst>
              <a:ext uri="{FF2B5EF4-FFF2-40B4-BE49-F238E27FC236}">
                <a16:creationId xmlns:a16="http://schemas.microsoft.com/office/drawing/2014/main" id="{C7FE51F9-B26B-B735-2C21-50563CBDE4BF}"/>
              </a:ext>
            </a:extLst>
          </p:cNvPr>
          <p:cNvSpPr>
            <a:spLocks noGrp="1"/>
          </p:cNvSpPr>
          <p:nvPr>
            <p:ph idx="1"/>
          </p:nvPr>
        </p:nvSpPr>
        <p:spPr/>
        <p:txBody>
          <a:bodyPr/>
          <a:lstStyle/>
          <a:p>
            <a:pPr algn="ctr"/>
            <a:endParaRPr lang="el-GR" sz="3600" dirty="0">
              <a:effectLst/>
              <a:latin typeface="Times New Roman" panose="02020603050405020304" pitchFamily="18" charset="0"/>
              <a:ea typeface="Times New Roman" panose="02020603050405020304" pitchFamily="18" charset="0"/>
            </a:endParaRPr>
          </a:p>
          <a:p>
            <a:pPr algn="ctr"/>
            <a:r>
              <a:rPr lang="el-GR" sz="3600" dirty="0">
                <a:effectLst/>
                <a:latin typeface="Times New Roman" panose="02020603050405020304" pitchFamily="18" charset="0"/>
                <a:ea typeface="Times New Roman" panose="02020603050405020304" pitchFamily="18" charset="0"/>
              </a:rPr>
              <a:t>και συνεπώς παραγωγοί κλειδιά. Τα φυτοφάγα μπορούν να φαγωθούν είτε από μεγαλύτερα ζώα του </a:t>
            </a:r>
            <a:r>
              <a:rPr lang="el-GR" sz="3600" dirty="0" err="1">
                <a:effectLst/>
                <a:latin typeface="Times New Roman" panose="02020603050405020304" pitchFamily="18" charset="0"/>
                <a:ea typeface="Times New Roman" panose="02020603050405020304" pitchFamily="18" charset="0"/>
              </a:rPr>
              <a:t>πλαγκτού</a:t>
            </a:r>
            <a:r>
              <a:rPr lang="el-GR" sz="3600" dirty="0">
                <a:effectLst/>
                <a:latin typeface="Times New Roman" panose="02020603050405020304" pitchFamily="18" charset="0"/>
                <a:ea typeface="Times New Roman" panose="02020603050405020304" pitchFamily="18" charset="0"/>
              </a:rPr>
              <a:t> είτε από ευκίνητους κολυμβητές του </a:t>
            </a:r>
            <a:r>
              <a:rPr lang="el-GR" sz="3600" dirty="0" err="1">
                <a:effectLst/>
                <a:latin typeface="Times New Roman" panose="02020603050405020304" pitchFamily="18" charset="0"/>
                <a:ea typeface="Times New Roman" panose="02020603050405020304" pitchFamily="18" charset="0"/>
              </a:rPr>
              <a:t>νηκτού</a:t>
            </a:r>
            <a:r>
              <a:rPr lang="el-GR" sz="3600" dirty="0">
                <a:effectLst/>
                <a:latin typeface="Times New Roman" panose="02020603050405020304" pitchFamily="18" charset="0"/>
                <a:ea typeface="Times New Roman" panose="02020603050405020304" pitchFamily="18" charset="0"/>
              </a:rPr>
              <a:t>.</a:t>
            </a:r>
            <a:endParaRPr lang="el-GR" sz="3600" dirty="0"/>
          </a:p>
        </p:txBody>
      </p:sp>
    </p:spTree>
    <p:extLst>
      <p:ext uri="{BB962C8B-B14F-4D97-AF65-F5344CB8AC3E}">
        <p14:creationId xmlns:p14="http://schemas.microsoft.com/office/powerpoint/2010/main" val="30716739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44AD1D-7F3E-2BC5-5155-91686C939427}"/>
              </a:ext>
            </a:extLst>
          </p:cNvPr>
          <p:cNvSpPr>
            <a:spLocks noGrp="1"/>
          </p:cNvSpPr>
          <p:nvPr>
            <p:ph type="title"/>
          </p:nvPr>
        </p:nvSpPr>
        <p:spPr>
          <a:xfrm>
            <a:off x="179512" y="609600"/>
            <a:ext cx="8784976" cy="1143000"/>
          </a:xfrm>
        </p:spPr>
        <p:txBody>
          <a:bodyPr/>
          <a:lstStyle/>
          <a:p>
            <a:r>
              <a:rPr lang="el-GR" sz="4400" dirty="0">
                <a:effectLst/>
                <a:latin typeface="Times New Roman" panose="02020603050405020304" pitchFamily="18" charset="0"/>
                <a:ea typeface="Times New Roman" panose="02020603050405020304" pitchFamily="18" charset="0"/>
              </a:rPr>
              <a:t>Μ’ αυτόν τον τρόπο η πολυπλοκότητα του </a:t>
            </a:r>
            <a:r>
              <a:rPr lang="el-GR" sz="4400" dirty="0" err="1">
                <a:effectLst/>
                <a:latin typeface="Times New Roman" panose="02020603050405020304" pitchFamily="18" charset="0"/>
                <a:ea typeface="Times New Roman" panose="02020603050405020304" pitchFamily="18" charset="0"/>
              </a:rPr>
              <a:t>ζωοπλαγκτού</a:t>
            </a:r>
            <a:endParaRPr lang="el-GR" dirty="0"/>
          </a:p>
        </p:txBody>
      </p:sp>
      <p:sp>
        <p:nvSpPr>
          <p:cNvPr id="3" name="Θέση περιεχομένου 2">
            <a:extLst>
              <a:ext uri="{FF2B5EF4-FFF2-40B4-BE49-F238E27FC236}">
                <a16:creationId xmlns:a16="http://schemas.microsoft.com/office/drawing/2014/main" id="{C9E2E9BD-0F10-E902-8CBE-163BA5FFED5B}"/>
              </a:ext>
            </a:extLst>
          </p:cNvPr>
          <p:cNvSpPr>
            <a:spLocks noGrp="1"/>
          </p:cNvSpPr>
          <p:nvPr>
            <p:ph idx="1"/>
          </p:nvPr>
        </p:nvSpPr>
        <p:spPr>
          <a:xfrm>
            <a:off x="0" y="1981200"/>
            <a:ext cx="9144000" cy="4114800"/>
          </a:xfrm>
        </p:spPr>
        <p:txBody>
          <a:bodyPr/>
          <a:lstStyle/>
          <a:p>
            <a:pPr algn="ctr"/>
            <a:endParaRPr lang="el-GR" sz="4000" dirty="0">
              <a:effectLst/>
              <a:latin typeface="Times New Roman" panose="02020603050405020304" pitchFamily="18" charset="0"/>
              <a:ea typeface="Times New Roman" panose="02020603050405020304" pitchFamily="18" charset="0"/>
            </a:endParaRPr>
          </a:p>
          <a:p>
            <a:pPr algn="ctr"/>
            <a:r>
              <a:rPr lang="el-GR" sz="4000" dirty="0">
                <a:effectLst/>
                <a:latin typeface="Times New Roman" panose="02020603050405020304" pitchFamily="18" charset="0"/>
                <a:ea typeface="Times New Roman" panose="02020603050405020304" pitchFamily="18" charset="0"/>
              </a:rPr>
              <a:t>δημιουργεί τη σύνδεση ανάμεσα στους μικροσκοπικούς βοσκότοπους και τους μεγαλύτερους κατοίκους των νερών. </a:t>
            </a:r>
          </a:p>
          <a:p>
            <a:endParaRPr lang="el-GR" dirty="0"/>
          </a:p>
        </p:txBody>
      </p:sp>
    </p:spTree>
    <p:extLst>
      <p:ext uri="{BB962C8B-B14F-4D97-AF65-F5344CB8AC3E}">
        <p14:creationId xmlns:p14="http://schemas.microsoft.com/office/powerpoint/2010/main" val="380478034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C0BCCA8-39EA-B510-F46C-0B62474A1998}"/>
              </a:ext>
            </a:extLst>
          </p:cNvPr>
          <p:cNvSpPr>
            <a:spLocks noGrp="1"/>
          </p:cNvSpPr>
          <p:nvPr>
            <p:ph type="title"/>
          </p:nvPr>
        </p:nvSpPr>
        <p:spPr/>
        <p:txBody>
          <a:bodyPr/>
          <a:lstStyle/>
          <a:p>
            <a:r>
              <a:rPr lang="el-GR" dirty="0">
                <a:effectLst/>
                <a:latin typeface="Times New Roman" panose="02020603050405020304" pitchFamily="18" charset="0"/>
                <a:ea typeface="Times New Roman" panose="02020603050405020304" pitchFamily="18" charset="0"/>
              </a:rPr>
              <a:t>Ανάμεσα στους μετατροπείς της φυτικής ύλης</a:t>
            </a:r>
            <a:endParaRPr lang="el-GR" dirty="0"/>
          </a:p>
        </p:txBody>
      </p:sp>
      <p:sp>
        <p:nvSpPr>
          <p:cNvPr id="3" name="Θέση περιεχομένου 2">
            <a:extLst>
              <a:ext uri="{FF2B5EF4-FFF2-40B4-BE49-F238E27FC236}">
                <a16:creationId xmlns:a16="http://schemas.microsoft.com/office/drawing/2014/main" id="{07F8A4F6-2729-8243-EE6E-C4AF58766A72}"/>
              </a:ext>
            </a:extLst>
          </p:cNvPr>
          <p:cNvSpPr>
            <a:spLocks noGrp="1"/>
          </p:cNvSpPr>
          <p:nvPr>
            <p:ph idx="1"/>
          </p:nvPr>
        </p:nvSpPr>
        <p:spPr>
          <a:xfrm>
            <a:off x="0" y="1981200"/>
            <a:ext cx="9144000" cy="4114800"/>
          </a:xfrm>
        </p:spPr>
        <p:txBody>
          <a:bodyPr/>
          <a:lstStyle/>
          <a:p>
            <a:pPr algn="ctr"/>
            <a:endParaRPr lang="el-GR" dirty="0">
              <a:effectLst/>
              <a:latin typeface="Times New Roman" panose="02020603050405020304" pitchFamily="18" charset="0"/>
              <a:ea typeface="Times New Roman" panose="02020603050405020304" pitchFamily="18" charset="0"/>
            </a:endParaRPr>
          </a:p>
          <a:p>
            <a:pPr algn="ctr"/>
            <a:r>
              <a:rPr lang="el-GR" dirty="0">
                <a:effectLst/>
                <a:latin typeface="Times New Roman" panose="02020603050405020304" pitchFamily="18" charset="0"/>
                <a:ea typeface="Times New Roman" panose="02020603050405020304" pitchFamily="18" charset="0"/>
              </a:rPr>
              <a:t>σε ζωικές πρωτεΐνες, πρέπει να επισημάνουμε τον πρωταγωνιστικό ρόλο των </a:t>
            </a:r>
            <a:r>
              <a:rPr lang="el-GR" dirty="0" err="1">
                <a:effectLst/>
                <a:latin typeface="Times New Roman" panose="02020603050405020304" pitchFamily="18" charset="0"/>
                <a:ea typeface="Times New Roman" panose="02020603050405020304" pitchFamily="18" charset="0"/>
              </a:rPr>
              <a:t>κωπηπόδων</a:t>
            </a:r>
            <a:r>
              <a:rPr lang="el-GR" dirty="0">
                <a:effectLst/>
                <a:latin typeface="Times New Roman" panose="02020603050405020304" pitchFamily="18" charset="0"/>
                <a:ea typeface="Times New Roman" panose="02020603050405020304" pitchFamily="18" charset="0"/>
              </a:rPr>
              <a:t>. Αυτά τα ζώα έχουν τόσο μεγάλη αποτελεσματικότητα στη μετατροπή του </a:t>
            </a:r>
            <a:r>
              <a:rPr lang="el-GR" dirty="0" err="1">
                <a:effectLst/>
                <a:latin typeface="Times New Roman" panose="02020603050405020304" pitchFamily="18" charset="0"/>
                <a:ea typeface="Times New Roman" panose="02020603050405020304" pitchFamily="18" charset="0"/>
              </a:rPr>
              <a:t>φυτοπλαγκτού</a:t>
            </a:r>
            <a:r>
              <a:rPr lang="el-GR" dirty="0">
                <a:effectLst/>
                <a:latin typeface="Times New Roman" panose="02020603050405020304" pitchFamily="18" charset="0"/>
                <a:ea typeface="Times New Roman" panose="02020603050405020304" pitchFamily="18" charset="0"/>
              </a:rPr>
              <a:t> (ενέργεια που ο άνθρωπος δεν έχει κατορθώσει ακόμα να πραγματοποιεί με οικονομικό τρόπο),</a:t>
            </a:r>
            <a:endParaRPr lang="el-GR" dirty="0"/>
          </a:p>
        </p:txBody>
      </p:sp>
    </p:spTree>
    <p:extLst>
      <p:ext uri="{BB962C8B-B14F-4D97-AF65-F5344CB8AC3E}">
        <p14:creationId xmlns:p14="http://schemas.microsoft.com/office/powerpoint/2010/main" val="13256545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495C38-4ACA-5E27-A632-D0A893690E6F}"/>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ώστε θα μπορούσαν να γίνουν μια σημαντική πηγή τροφής</a:t>
            </a:r>
            <a:endParaRPr lang="el-GR" dirty="0"/>
          </a:p>
        </p:txBody>
      </p:sp>
      <p:sp>
        <p:nvSpPr>
          <p:cNvPr id="3" name="Θέση περιεχομένου 2">
            <a:extLst>
              <a:ext uri="{FF2B5EF4-FFF2-40B4-BE49-F238E27FC236}">
                <a16:creationId xmlns:a16="http://schemas.microsoft.com/office/drawing/2014/main" id="{C1F06B60-78EA-7684-7F9B-3B564DB731BE}"/>
              </a:ext>
            </a:extLst>
          </p:cNvPr>
          <p:cNvSpPr>
            <a:spLocks noGrp="1"/>
          </p:cNvSpPr>
          <p:nvPr>
            <p:ph idx="1"/>
          </p:nvPr>
        </p:nvSpPr>
        <p:spPr/>
        <p:txBody>
          <a:bodyPr/>
          <a:lstStyle/>
          <a:p>
            <a:pPr algn="ctr"/>
            <a:endParaRPr lang="el-GR" sz="3600" dirty="0">
              <a:effectLst/>
              <a:latin typeface="Times New Roman" panose="02020603050405020304" pitchFamily="18" charset="0"/>
              <a:ea typeface="Times New Roman" panose="02020603050405020304" pitchFamily="18" charset="0"/>
            </a:endParaRPr>
          </a:p>
          <a:p>
            <a:pPr algn="ctr"/>
            <a:r>
              <a:rPr lang="el-GR" sz="3600" dirty="0">
                <a:effectLst/>
                <a:latin typeface="Times New Roman" panose="02020603050405020304" pitchFamily="18" charset="0"/>
                <a:ea typeface="Times New Roman" panose="02020603050405020304" pitchFamily="18" charset="0"/>
              </a:rPr>
              <a:t>για τον άνθρωπο, τον ίδιο όσο για τα υδρόβια ζώα. Επιπλέον, η μεγάλη σημασία τους προκύπτει και από τον υπερβολικά μεγάλο αριθμό τους. </a:t>
            </a:r>
          </a:p>
          <a:p>
            <a:endParaRPr lang="el-GR" dirty="0"/>
          </a:p>
        </p:txBody>
      </p:sp>
    </p:spTree>
    <p:extLst>
      <p:ext uri="{BB962C8B-B14F-4D97-AF65-F5344CB8AC3E}">
        <p14:creationId xmlns:p14="http://schemas.microsoft.com/office/powerpoint/2010/main" val="8897786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873EB-07E5-C0B5-5228-81E614017E47}"/>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Η βενθική επικράτεια περιλαμβάνει το βένθος,</a:t>
            </a:r>
            <a:endParaRPr lang="el-GR" dirty="0"/>
          </a:p>
        </p:txBody>
      </p:sp>
      <p:sp>
        <p:nvSpPr>
          <p:cNvPr id="3" name="Content Placeholder 2">
            <a:extLst>
              <a:ext uri="{FF2B5EF4-FFF2-40B4-BE49-F238E27FC236}">
                <a16:creationId xmlns:a16="http://schemas.microsoft.com/office/drawing/2014/main" id="{555C5971-1EE3-75BC-8E72-E878D7471A50}"/>
              </a:ext>
            </a:extLst>
          </p:cNvPr>
          <p:cNvSpPr>
            <a:spLocks noGrp="1"/>
          </p:cNvSpPr>
          <p:nvPr>
            <p:ph idx="1"/>
          </p:nvPr>
        </p:nvSpPr>
        <p:spPr/>
        <p:txBody>
          <a:bodyPr/>
          <a:lstStyle/>
          <a:p>
            <a:pPr algn="ctr"/>
            <a:endParaRPr lang="el-GR" sz="4000" dirty="0">
              <a:effectLst/>
              <a:latin typeface="Times New Roman" panose="02020603050405020304" pitchFamily="18" charset="0"/>
              <a:ea typeface="Times New Roman" panose="02020603050405020304" pitchFamily="18" charset="0"/>
            </a:endParaRPr>
          </a:p>
          <a:p>
            <a:pPr algn="ctr"/>
            <a:r>
              <a:rPr lang="el-GR" sz="4000" dirty="0">
                <a:effectLst/>
                <a:latin typeface="Times New Roman" panose="02020603050405020304" pitchFamily="18" charset="0"/>
                <a:ea typeface="Times New Roman" panose="02020603050405020304" pitchFamily="18" charset="0"/>
              </a:rPr>
              <a:t>δηλαδή όλους τους οργανισμούς που ζουν στον βυθό τόσο στην επιφάνεια του υποστρώματος όσο και μέσα στο υπόστρωμα. </a:t>
            </a:r>
          </a:p>
          <a:p>
            <a:endParaRPr lang="el-GR" dirty="0"/>
          </a:p>
        </p:txBody>
      </p:sp>
    </p:spTree>
    <p:extLst>
      <p:ext uri="{BB962C8B-B14F-4D97-AF65-F5344CB8AC3E}">
        <p14:creationId xmlns:p14="http://schemas.microsoft.com/office/powerpoint/2010/main" val="232737660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3304915-8DC4-C2BE-550A-446A4D81935B}"/>
              </a:ext>
            </a:extLst>
          </p:cNvPr>
          <p:cNvSpPr>
            <a:spLocks noGrp="1"/>
          </p:cNvSpPr>
          <p:nvPr>
            <p:ph type="title"/>
          </p:nvPr>
        </p:nvSpPr>
        <p:spPr/>
        <p:txBody>
          <a:bodyPr/>
          <a:lstStyle/>
          <a:p>
            <a:r>
              <a:rPr lang="el-GR" b="1" dirty="0">
                <a:effectLst/>
                <a:latin typeface="Times New Roman" panose="02020603050405020304" pitchFamily="18" charset="0"/>
                <a:ea typeface="Times New Roman" panose="02020603050405020304" pitchFamily="18" charset="0"/>
              </a:rPr>
              <a:t>Δομή του πληθυσμού</a:t>
            </a:r>
            <a:br>
              <a:rPr lang="el-GR" dirty="0">
                <a:effectLst/>
                <a:latin typeface="Times New Roman" panose="02020603050405020304" pitchFamily="18" charset="0"/>
                <a:ea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2D671E20-E1E2-366F-2F01-939273F1B132}"/>
              </a:ext>
            </a:extLst>
          </p:cNvPr>
          <p:cNvSpPr>
            <a:spLocks noGrp="1"/>
          </p:cNvSpPr>
          <p:nvPr>
            <p:ph idx="1"/>
          </p:nvPr>
        </p:nvSpPr>
        <p:spPr>
          <a:xfrm>
            <a:off x="0" y="1981200"/>
            <a:ext cx="9144000" cy="4114800"/>
          </a:xfrm>
        </p:spPr>
        <p:txBody>
          <a:bodyPr/>
          <a:lstStyle/>
          <a:p>
            <a:pPr algn="ctr">
              <a:buNone/>
            </a:pPr>
            <a:endParaRPr lang="el-GR" sz="4000" dirty="0">
              <a:effectLst/>
              <a:latin typeface="Times New Roman" panose="02020603050405020304" pitchFamily="18" charset="0"/>
              <a:ea typeface="Times New Roman" panose="02020603050405020304" pitchFamily="18" charset="0"/>
            </a:endParaRPr>
          </a:p>
          <a:p>
            <a:pPr algn="ctr">
              <a:buNone/>
            </a:pPr>
            <a:r>
              <a:rPr lang="el-GR" sz="4000" dirty="0">
                <a:effectLst/>
                <a:latin typeface="Times New Roman" panose="02020603050405020304" pitchFamily="18" charset="0"/>
                <a:ea typeface="Times New Roman" panose="02020603050405020304" pitchFamily="18" charset="0"/>
              </a:rPr>
              <a:t>Ένα μεγάλο μέρος του ενδιαφέροντος στη μελέτη των λιμνών οφείλεται στη δομή και τη δυναμική των πληθυσμών των </a:t>
            </a:r>
            <a:r>
              <a:rPr lang="el-GR" sz="4000" dirty="0" err="1">
                <a:effectLst/>
                <a:latin typeface="Times New Roman" panose="02020603050405020304" pitchFamily="18" charset="0"/>
                <a:ea typeface="Times New Roman" panose="02020603050405020304" pitchFamily="18" charset="0"/>
              </a:rPr>
              <a:t>ζωοπλαγκτικών</a:t>
            </a:r>
            <a:r>
              <a:rPr lang="el-GR" sz="4000" dirty="0">
                <a:effectLst/>
                <a:latin typeface="Times New Roman" panose="02020603050405020304" pitchFamily="18" charset="0"/>
                <a:ea typeface="Times New Roman" panose="02020603050405020304" pitchFamily="18" charset="0"/>
              </a:rPr>
              <a:t> οργανισμών στον χώρο και στον χρόνο. </a:t>
            </a:r>
            <a:endParaRPr lang="el-GR" sz="4000" dirty="0"/>
          </a:p>
        </p:txBody>
      </p:sp>
    </p:spTree>
    <p:extLst>
      <p:ext uri="{BB962C8B-B14F-4D97-AF65-F5344CB8AC3E}">
        <p14:creationId xmlns:p14="http://schemas.microsoft.com/office/powerpoint/2010/main" val="306267470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3634950-8B30-F0DF-C194-3A717D844DAA}"/>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Η κοινότητα του </a:t>
            </a:r>
            <a:r>
              <a:rPr lang="el-GR" sz="4400" dirty="0" err="1">
                <a:effectLst/>
                <a:latin typeface="Times New Roman" panose="02020603050405020304" pitchFamily="18" charset="0"/>
                <a:ea typeface="Times New Roman" panose="02020603050405020304" pitchFamily="18" charset="0"/>
              </a:rPr>
              <a:t>ζωοπλαγκτού</a:t>
            </a:r>
            <a:endParaRPr lang="el-GR" dirty="0"/>
          </a:p>
        </p:txBody>
      </p:sp>
      <p:sp>
        <p:nvSpPr>
          <p:cNvPr id="3" name="Θέση περιεχομένου 2">
            <a:extLst>
              <a:ext uri="{FF2B5EF4-FFF2-40B4-BE49-F238E27FC236}">
                <a16:creationId xmlns:a16="http://schemas.microsoft.com/office/drawing/2014/main" id="{53AE4CE3-B1F6-2B59-F43F-CA9C4B0AA3BB}"/>
              </a:ext>
            </a:extLst>
          </p:cNvPr>
          <p:cNvSpPr>
            <a:spLocks noGrp="1"/>
          </p:cNvSpPr>
          <p:nvPr>
            <p:ph idx="1"/>
          </p:nvPr>
        </p:nvSpPr>
        <p:spPr/>
        <p:txBody>
          <a:bodyPr/>
          <a:lstStyle/>
          <a:p>
            <a:pPr algn="ctr"/>
            <a:endParaRPr lang="el-GR" sz="4000" dirty="0">
              <a:effectLst/>
              <a:latin typeface="Times New Roman" panose="02020603050405020304" pitchFamily="18" charset="0"/>
              <a:ea typeface="Times New Roman" panose="02020603050405020304" pitchFamily="18" charset="0"/>
            </a:endParaRPr>
          </a:p>
          <a:p>
            <a:pPr algn="ctr"/>
            <a:r>
              <a:rPr lang="el-GR" sz="4000" dirty="0">
                <a:effectLst/>
                <a:latin typeface="Times New Roman" panose="02020603050405020304" pitchFamily="18" charset="0"/>
                <a:ea typeface="Times New Roman" panose="02020603050405020304" pitchFamily="18" charset="0"/>
              </a:rPr>
              <a:t>στις περισσότερες λίμνες αποτελείται από </a:t>
            </a:r>
            <a:r>
              <a:rPr lang="el-GR" sz="4000" dirty="0">
                <a:solidFill>
                  <a:srgbClr val="FFC000"/>
                </a:solidFill>
                <a:effectLst/>
                <a:latin typeface="Times New Roman" panose="02020603050405020304" pitchFamily="18" charset="0"/>
                <a:ea typeface="Times New Roman" panose="02020603050405020304" pitchFamily="18" charset="0"/>
              </a:rPr>
              <a:t>πέντε έως οκτώ επικρατέστερα είδη </a:t>
            </a:r>
            <a:r>
              <a:rPr lang="el-GR" sz="4000" dirty="0">
                <a:effectLst/>
                <a:latin typeface="Times New Roman" panose="02020603050405020304" pitchFamily="18" charset="0"/>
                <a:ea typeface="Times New Roman" panose="02020603050405020304" pitchFamily="18" charset="0"/>
              </a:rPr>
              <a:t>και αρκετές άλλες σπανιότερες μορφές.</a:t>
            </a:r>
            <a:endParaRPr lang="el-GR" sz="4000" dirty="0"/>
          </a:p>
        </p:txBody>
      </p:sp>
    </p:spTree>
    <p:extLst>
      <p:ext uri="{BB962C8B-B14F-4D97-AF65-F5344CB8AC3E}">
        <p14:creationId xmlns:p14="http://schemas.microsoft.com/office/powerpoint/2010/main" val="402198213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4C5174A-72F2-5C34-0667-078C565C4BF9}"/>
              </a:ext>
            </a:extLst>
          </p:cNvPr>
          <p:cNvSpPr>
            <a:spLocks noGrp="1"/>
          </p:cNvSpPr>
          <p:nvPr>
            <p:ph type="title"/>
          </p:nvPr>
        </p:nvSpPr>
        <p:spPr/>
        <p:txBody>
          <a:bodyPr/>
          <a:lstStyle/>
          <a:p>
            <a:r>
              <a:rPr lang="el-GR" dirty="0">
                <a:effectLst/>
                <a:latin typeface="Times New Roman" panose="02020603050405020304" pitchFamily="18" charset="0"/>
                <a:ea typeface="Times New Roman" panose="02020603050405020304" pitchFamily="18" charset="0"/>
              </a:rPr>
              <a:t>Παράγοντες,</a:t>
            </a:r>
            <a:endParaRPr lang="el-GR" dirty="0"/>
          </a:p>
        </p:txBody>
      </p:sp>
      <p:sp>
        <p:nvSpPr>
          <p:cNvPr id="3" name="Θέση περιεχομένου 2">
            <a:extLst>
              <a:ext uri="{FF2B5EF4-FFF2-40B4-BE49-F238E27FC236}">
                <a16:creationId xmlns:a16="http://schemas.microsoft.com/office/drawing/2014/main" id="{066A3D68-30FC-B018-2712-122EFA25C109}"/>
              </a:ext>
            </a:extLst>
          </p:cNvPr>
          <p:cNvSpPr>
            <a:spLocks noGrp="1"/>
          </p:cNvSpPr>
          <p:nvPr>
            <p:ph idx="1"/>
          </p:nvPr>
        </p:nvSpPr>
        <p:spPr/>
        <p:txBody>
          <a:bodyPr/>
          <a:lstStyle/>
          <a:p>
            <a:pPr algn="ctr"/>
            <a:endParaRPr lang="el-GR" dirty="0">
              <a:effectLst/>
              <a:latin typeface="Times New Roman" panose="02020603050405020304" pitchFamily="18" charset="0"/>
              <a:ea typeface="Times New Roman" panose="02020603050405020304" pitchFamily="18" charset="0"/>
            </a:endParaRPr>
          </a:p>
          <a:p>
            <a:pPr algn="ctr"/>
            <a:r>
              <a:rPr lang="el-GR" sz="4000" dirty="0">
                <a:effectLst/>
                <a:latin typeface="Times New Roman" panose="02020603050405020304" pitchFamily="18" charset="0"/>
                <a:ea typeface="Times New Roman" panose="02020603050405020304" pitchFamily="18" charset="0"/>
              </a:rPr>
              <a:t>όπως το οξυγόνο, το </a:t>
            </a:r>
            <a:r>
              <a:rPr lang="en-US" sz="4000" dirty="0">
                <a:effectLst/>
                <a:latin typeface="Times New Roman" panose="02020603050405020304" pitchFamily="18" charset="0"/>
                <a:ea typeface="Times New Roman" panose="02020603050405020304" pitchFamily="18" charset="0"/>
              </a:rPr>
              <a:t>pH</a:t>
            </a:r>
            <a:r>
              <a:rPr lang="el-GR" sz="4000" dirty="0">
                <a:effectLst/>
                <a:latin typeface="Times New Roman" panose="02020603050405020304" pitchFamily="18" charset="0"/>
                <a:ea typeface="Times New Roman" panose="02020603050405020304" pitchFamily="18" charset="0"/>
              </a:rPr>
              <a:t>, το φως, η θερμοκρασία, η τροφή και οι κινήσεις του νερού επηρεάζουν τον αριθμό των ειδών στις λίμνες. </a:t>
            </a:r>
            <a:endParaRPr lang="el-GR" sz="4000" dirty="0"/>
          </a:p>
        </p:txBody>
      </p:sp>
    </p:spTree>
    <p:extLst>
      <p:ext uri="{BB962C8B-B14F-4D97-AF65-F5344CB8AC3E}">
        <p14:creationId xmlns:p14="http://schemas.microsoft.com/office/powerpoint/2010/main" val="234060776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0953494-DB54-09FA-0F57-D06A89B38FC6}"/>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Χαμηλό </a:t>
            </a:r>
            <a:r>
              <a:rPr lang="en-US" sz="4400" dirty="0">
                <a:effectLst/>
                <a:latin typeface="Times New Roman" panose="02020603050405020304" pitchFamily="18" charset="0"/>
                <a:ea typeface="Times New Roman" panose="02020603050405020304" pitchFamily="18" charset="0"/>
              </a:rPr>
              <a:t>pH</a:t>
            </a:r>
            <a:r>
              <a:rPr lang="el-GR" sz="4400" dirty="0">
                <a:effectLst/>
                <a:latin typeface="Times New Roman" panose="02020603050405020304" pitchFamily="18" charset="0"/>
                <a:ea typeface="Times New Roman" panose="02020603050405020304" pitchFamily="18" charset="0"/>
              </a:rPr>
              <a:t>, για παράδειγμα,</a:t>
            </a:r>
            <a:endParaRPr lang="el-GR" dirty="0"/>
          </a:p>
        </p:txBody>
      </p:sp>
      <p:sp>
        <p:nvSpPr>
          <p:cNvPr id="3" name="Θέση περιεχομένου 2">
            <a:extLst>
              <a:ext uri="{FF2B5EF4-FFF2-40B4-BE49-F238E27FC236}">
                <a16:creationId xmlns:a16="http://schemas.microsoft.com/office/drawing/2014/main" id="{3FCE938C-5B90-2714-5C7A-2540552F175D}"/>
              </a:ext>
            </a:extLst>
          </p:cNvPr>
          <p:cNvSpPr>
            <a:spLocks noGrp="1"/>
          </p:cNvSpPr>
          <p:nvPr>
            <p:ph idx="1"/>
          </p:nvPr>
        </p:nvSpPr>
        <p:spPr/>
        <p:txBody>
          <a:bodyPr/>
          <a:lstStyle/>
          <a:p>
            <a:pPr algn="ctr"/>
            <a:endParaRPr lang="el-GR" sz="4000" dirty="0">
              <a:effectLst/>
              <a:latin typeface="Times New Roman" panose="02020603050405020304" pitchFamily="18" charset="0"/>
              <a:ea typeface="Times New Roman" panose="02020603050405020304" pitchFamily="18" charset="0"/>
            </a:endParaRPr>
          </a:p>
          <a:p>
            <a:pPr algn="ctr"/>
            <a:r>
              <a:rPr lang="el-GR" sz="4000" dirty="0">
                <a:effectLst/>
                <a:latin typeface="Times New Roman" panose="02020603050405020304" pitchFamily="18" charset="0"/>
                <a:ea typeface="Times New Roman" panose="02020603050405020304" pitchFamily="18" charset="0"/>
              </a:rPr>
              <a:t>είναι δυνατόν να προκαλέσει μείωση τόσο στην αφθονία όσο και στην ποικιλότητα των ειδών.</a:t>
            </a:r>
            <a:endParaRPr lang="el-GR" sz="4000" dirty="0"/>
          </a:p>
        </p:txBody>
      </p:sp>
    </p:spTree>
    <p:extLst>
      <p:ext uri="{BB962C8B-B14F-4D97-AF65-F5344CB8AC3E}">
        <p14:creationId xmlns:p14="http://schemas.microsoft.com/office/powerpoint/2010/main" val="345292522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651F712-B170-E84D-71A7-FF068979BA9D}"/>
              </a:ext>
            </a:extLst>
          </p:cNvPr>
          <p:cNvSpPr>
            <a:spLocks noGrp="1"/>
          </p:cNvSpPr>
          <p:nvPr>
            <p:ph type="title"/>
          </p:nvPr>
        </p:nvSpPr>
        <p:spPr/>
        <p:txBody>
          <a:bodyPr/>
          <a:lstStyle/>
          <a:p>
            <a:r>
              <a:rPr lang="el-GR" dirty="0">
                <a:effectLst/>
                <a:latin typeface="Times New Roman" panose="02020603050405020304" pitchFamily="18" charset="0"/>
                <a:ea typeface="Times New Roman" panose="02020603050405020304" pitchFamily="18" charset="0"/>
              </a:rPr>
              <a:t>Όσο περισσότερα είδη ψαριών υπάρχουν σε μια λίμνη</a:t>
            </a:r>
            <a:endParaRPr lang="el-GR" dirty="0"/>
          </a:p>
        </p:txBody>
      </p:sp>
      <p:sp>
        <p:nvSpPr>
          <p:cNvPr id="3" name="Θέση περιεχομένου 2">
            <a:extLst>
              <a:ext uri="{FF2B5EF4-FFF2-40B4-BE49-F238E27FC236}">
                <a16:creationId xmlns:a16="http://schemas.microsoft.com/office/drawing/2014/main" id="{A17DAFC5-7B5E-847C-44EB-60773C6607FA}"/>
              </a:ext>
            </a:extLst>
          </p:cNvPr>
          <p:cNvSpPr>
            <a:spLocks noGrp="1"/>
          </p:cNvSpPr>
          <p:nvPr>
            <p:ph idx="1"/>
          </p:nvPr>
        </p:nvSpPr>
        <p:spPr/>
        <p:txBody>
          <a:bodyPr/>
          <a:lstStyle/>
          <a:p>
            <a:pPr algn="ctr"/>
            <a:endParaRPr lang="el-GR" dirty="0">
              <a:effectLst/>
              <a:latin typeface="Times New Roman" panose="02020603050405020304" pitchFamily="18" charset="0"/>
              <a:ea typeface="Times New Roman" panose="02020603050405020304" pitchFamily="18" charset="0"/>
            </a:endParaRPr>
          </a:p>
          <a:p>
            <a:pPr algn="ctr"/>
            <a:endParaRPr lang="en-US" dirty="0">
              <a:effectLst/>
              <a:latin typeface="Times New Roman" panose="02020603050405020304" pitchFamily="18" charset="0"/>
              <a:ea typeface="Times New Roman" panose="02020603050405020304" pitchFamily="18" charset="0"/>
            </a:endParaRPr>
          </a:p>
          <a:p>
            <a:pPr algn="ctr"/>
            <a:r>
              <a:rPr lang="el-GR" sz="4000" dirty="0">
                <a:effectLst/>
                <a:latin typeface="Times New Roman" panose="02020603050405020304" pitchFamily="18" charset="0"/>
                <a:ea typeface="Times New Roman" panose="02020603050405020304" pitchFamily="18" charset="0"/>
              </a:rPr>
              <a:t>τόσο μεγαλύτερος είναι και ο αριθμός των ειδών του </a:t>
            </a:r>
            <a:r>
              <a:rPr lang="el-GR" sz="4000" dirty="0" err="1">
                <a:effectLst/>
                <a:latin typeface="Times New Roman" panose="02020603050405020304" pitchFamily="18" charset="0"/>
                <a:ea typeface="Times New Roman" panose="02020603050405020304" pitchFamily="18" charset="0"/>
              </a:rPr>
              <a:t>ζωοπλαγκτού</a:t>
            </a:r>
            <a:r>
              <a:rPr lang="el-GR" sz="4000" dirty="0">
                <a:effectLst/>
                <a:latin typeface="Times New Roman" panose="02020603050405020304" pitchFamily="18" charset="0"/>
                <a:ea typeface="Times New Roman" panose="02020603050405020304" pitchFamily="18" charset="0"/>
              </a:rPr>
              <a:t> που είναι δυνατόν να βρίσκονται σε αυτήν. </a:t>
            </a:r>
            <a:endParaRPr lang="el-GR" sz="4000" dirty="0"/>
          </a:p>
        </p:txBody>
      </p:sp>
    </p:spTree>
    <p:extLst>
      <p:ext uri="{BB962C8B-B14F-4D97-AF65-F5344CB8AC3E}">
        <p14:creationId xmlns:p14="http://schemas.microsoft.com/office/powerpoint/2010/main" val="214129626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BF8F3D-7474-19C7-07BB-822613383FBE}"/>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Ένα ενδιαίτημα κατάλληλο</a:t>
            </a:r>
            <a:endParaRPr lang="el-GR" dirty="0"/>
          </a:p>
        </p:txBody>
      </p:sp>
      <p:sp>
        <p:nvSpPr>
          <p:cNvPr id="3" name="Θέση περιεχομένου 2">
            <a:extLst>
              <a:ext uri="{FF2B5EF4-FFF2-40B4-BE49-F238E27FC236}">
                <a16:creationId xmlns:a16="http://schemas.microsoft.com/office/drawing/2014/main" id="{1B9A982E-D964-109D-F6F1-4DC30ACB68A7}"/>
              </a:ext>
            </a:extLst>
          </p:cNvPr>
          <p:cNvSpPr>
            <a:spLocks noGrp="1"/>
          </p:cNvSpPr>
          <p:nvPr>
            <p:ph idx="1"/>
          </p:nvPr>
        </p:nvSpPr>
        <p:spPr/>
        <p:txBody>
          <a:bodyPr/>
          <a:lstStyle/>
          <a:p>
            <a:pPr algn="ctr"/>
            <a:endParaRPr lang="en-US" sz="4000" dirty="0">
              <a:effectLst/>
              <a:latin typeface="Times New Roman" panose="02020603050405020304" pitchFamily="18" charset="0"/>
              <a:ea typeface="Times New Roman" panose="02020603050405020304" pitchFamily="18" charset="0"/>
            </a:endParaRPr>
          </a:p>
          <a:p>
            <a:pPr algn="ctr"/>
            <a:r>
              <a:rPr lang="el-GR" sz="4000" dirty="0">
                <a:effectLst/>
                <a:latin typeface="Times New Roman" panose="02020603050405020304" pitchFamily="18" charset="0"/>
                <a:ea typeface="Times New Roman" panose="02020603050405020304" pitchFamily="18" charset="0"/>
              </a:rPr>
              <a:t>για μεγάλη ποικιλία ειδών ψαριών είναι επίσης κατάλληλο για μεγάλη ποικιλία </a:t>
            </a:r>
            <a:r>
              <a:rPr lang="el-GR" sz="4000" dirty="0" err="1">
                <a:effectLst/>
                <a:latin typeface="Times New Roman" panose="02020603050405020304" pitchFamily="18" charset="0"/>
                <a:ea typeface="Times New Roman" panose="02020603050405020304" pitchFamily="18" charset="0"/>
              </a:rPr>
              <a:t>ζωοπλαγκτικών</a:t>
            </a:r>
            <a:r>
              <a:rPr lang="el-GR" sz="4000" dirty="0">
                <a:effectLst/>
                <a:latin typeface="Times New Roman" panose="02020603050405020304" pitchFamily="18" charset="0"/>
                <a:ea typeface="Times New Roman" panose="02020603050405020304" pitchFamily="18" charset="0"/>
              </a:rPr>
              <a:t> οργανισμών. </a:t>
            </a:r>
          </a:p>
          <a:p>
            <a:endParaRPr lang="el-GR" dirty="0"/>
          </a:p>
        </p:txBody>
      </p:sp>
    </p:spTree>
    <p:extLst>
      <p:ext uri="{BB962C8B-B14F-4D97-AF65-F5344CB8AC3E}">
        <p14:creationId xmlns:p14="http://schemas.microsoft.com/office/powerpoint/2010/main" val="172025687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053682-A297-4DBA-70C6-93E2299D62D3}"/>
              </a:ext>
            </a:extLst>
          </p:cNvPr>
          <p:cNvSpPr>
            <a:spLocks noGrp="1"/>
          </p:cNvSpPr>
          <p:nvPr>
            <p:ph type="title"/>
          </p:nvPr>
        </p:nvSpPr>
        <p:spPr/>
        <p:txBody>
          <a:bodyPr/>
          <a:lstStyle/>
          <a:p>
            <a:r>
              <a:rPr lang="el-GR" dirty="0">
                <a:effectLst/>
                <a:latin typeface="Times New Roman" panose="02020603050405020304" pitchFamily="18" charset="0"/>
                <a:ea typeface="Times New Roman" panose="02020603050405020304" pitchFamily="18" charset="0"/>
              </a:rPr>
              <a:t>Η θήρευση από ψάρια και ασπόνδυλα</a:t>
            </a:r>
            <a:endParaRPr lang="el-GR" dirty="0"/>
          </a:p>
        </p:txBody>
      </p:sp>
      <p:sp>
        <p:nvSpPr>
          <p:cNvPr id="3" name="Θέση περιεχομένου 2">
            <a:extLst>
              <a:ext uri="{FF2B5EF4-FFF2-40B4-BE49-F238E27FC236}">
                <a16:creationId xmlns:a16="http://schemas.microsoft.com/office/drawing/2014/main" id="{CA983D54-CFCE-4FCC-166D-8DDA2E21546A}"/>
              </a:ext>
            </a:extLst>
          </p:cNvPr>
          <p:cNvSpPr>
            <a:spLocks noGrp="1"/>
          </p:cNvSpPr>
          <p:nvPr>
            <p:ph idx="1"/>
          </p:nvPr>
        </p:nvSpPr>
        <p:spPr>
          <a:xfrm>
            <a:off x="107504" y="1981200"/>
            <a:ext cx="8928992" cy="4114800"/>
          </a:xfrm>
        </p:spPr>
        <p:txBody>
          <a:bodyPr/>
          <a:lstStyle/>
          <a:p>
            <a:pPr algn="ctr"/>
            <a:endParaRPr lang="el-GR" dirty="0">
              <a:effectLst/>
              <a:latin typeface="Times New Roman" panose="02020603050405020304" pitchFamily="18" charset="0"/>
              <a:ea typeface="Times New Roman" panose="02020603050405020304" pitchFamily="18" charset="0"/>
            </a:endParaRPr>
          </a:p>
          <a:p>
            <a:pPr algn="ctr"/>
            <a:r>
              <a:rPr lang="el-GR" dirty="0">
                <a:effectLst/>
                <a:latin typeface="Times New Roman" panose="02020603050405020304" pitchFamily="18" charset="0"/>
                <a:ea typeface="Times New Roman" panose="02020603050405020304" pitchFamily="18" charset="0"/>
              </a:rPr>
              <a:t>είναι ο μηχανισμός που προκαλεί τις εποχικές αλλαγές στη μορφή του </a:t>
            </a:r>
            <a:r>
              <a:rPr lang="el-GR" dirty="0" err="1">
                <a:effectLst/>
                <a:latin typeface="Times New Roman" panose="02020603050405020304" pitchFamily="18" charset="0"/>
                <a:ea typeface="Times New Roman" panose="02020603050405020304" pitchFamily="18" charset="0"/>
              </a:rPr>
              <a:t>ζωοπλαγκτού</a:t>
            </a:r>
            <a:r>
              <a:rPr lang="el-GR" dirty="0">
                <a:effectLst/>
                <a:latin typeface="Times New Roman" panose="02020603050405020304" pitchFamily="18" charset="0"/>
                <a:ea typeface="Times New Roman" panose="02020603050405020304" pitchFamily="18" charset="0"/>
              </a:rPr>
              <a:t>, η οποία καλείται </a:t>
            </a:r>
            <a:r>
              <a:rPr lang="el-GR" dirty="0" err="1">
                <a:effectLst/>
                <a:latin typeface="Times New Roman" panose="02020603050405020304" pitchFamily="18" charset="0"/>
                <a:ea typeface="Times New Roman" panose="02020603050405020304" pitchFamily="18" charset="0"/>
              </a:rPr>
              <a:t>κυκλομόρφωση</a:t>
            </a:r>
            <a:r>
              <a:rPr lang="el-GR" dirty="0">
                <a:effectLst/>
                <a:latin typeface="Times New Roman" panose="02020603050405020304" pitchFamily="18" charset="0"/>
                <a:ea typeface="Times New Roman" panose="02020603050405020304" pitchFamily="18" charset="0"/>
              </a:rPr>
              <a:t> και στην κατανομή του μεγέθους του. Οι κατακόρυφες μετακινήσεις είναι συχνά μια απόκριση στη θήρευση.</a:t>
            </a:r>
            <a:endParaRPr lang="el-GR" dirty="0"/>
          </a:p>
        </p:txBody>
      </p:sp>
    </p:spTree>
    <p:extLst>
      <p:ext uri="{BB962C8B-B14F-4D97-AF65-F5344CB8AC3E}">
        <p14:creationId xmlns:p14="http://schemas.microsoft.com/office/powerpoint/2010/main" val="265318704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90BA40-8E14-6BD4-C782-9758FCCBB2E1}"/>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Γενικά τα ψάρια επιλέγουν</a:t>
            </a:r>
            <a:endParaRPr lang="el-GR" dirty="0"/>
          </a:p>
        </p:txBody>
      </p:sp>
      <p:sp>
        <p:nvSpPr>
          <p:cNvPr id="3" name="Θέση περιεχομένου 2">
            <a:extLst>
              <a:ext uri="{FF2B5EF4-FFF2-40B4-BE49-F238E27FC236}">
                <a16:creationId xmlns:a16="http://schemas.microsoft.com/office/drawing/2014/main" id="{9626BBBA-D4AB-9321-4D96-24CD42B95CC1}"/>
              </a:ext>
            </a:extLst>
          </p:cNvPr>
          <p:cNvSpPr>
            <a:spLocks noGrp="1"/>
          </p:cNvSpPr>
          <p:nvPr>
            <p:ph idx="1"/>
          </p:nvPr>
        </p:nvSpPr>
        <p:spPr/>
        <p:txBody>
          <a:bodyPr/>
          <a:lstStyle/>
          <a:p>
            <a:pPr algn="ctr"/>
            <a:endParaRPr lang="el-GR" sz="3600" dirty="0">
              <a:effectLst/>
              <a:latin typeface="Times New Roman" panose="02020603050405020304" pitchFamily="18" charset="0"/>
              <a:ea typeface="Times New Roman" panose="02020603050405020304" pitchFamily="18" charset="0"/>
            </a:endParaRPr>
          </a:p>
          <a:p>
            <a:pPr algn="ctr"/>
            <a:r>
              <a:rPr lang="el-GR" sz="3600" dirty="0">
                <a:effectLst/>
                <a:latin typeface="Times New Roman" panose="02020603050405020304" pitchFamily="18" charset="0"/>
                <a:ea typeface="Times New Roman" panose="02020603050405020304" pitchFamily="18" charset="0"/>
              </a:rPr>
              <a:t>το πιο ορατό, μεγάλου μεγέθους </a:t>
            </a:r>
            <a:r>
              <a:rPr lang="el-GR" sz="3600" dirty="0" err="1">
                <a:effectLst/>
                <a:latin typeface="Times New Roman" panose="02020603050405020304" pitchFamily="18" charset="0"/>
                <a:ea typeface="Times New Roman" panose="02020603050405020304" pitchFamily="18" charset="0"/>
              </a:rPr>
              <a:t>ζωοπλαγκτό</a:t>
            </a:r>
            <a:r>
              <a:rPr lang="el-GR" sz="3600" dirty="0">
                <a:effectLst/>
                <a:latin typeface="Times New Roman" panose="02020603050405020304" pitchFamily="18" charset="0"/>
                <a:ea typeface="Times New Roman" panose="02020603050405020304" pitchFamily="18" charset="0"/>
              </a:rPr>
              <a:t>, όπως τη </a:t>
            </a:r>
            <a:r>
              <a:rPr lang="en-US" sz="3600" dirty="0">
                <a:effectLst/>
                <a:latin typeface="Times New Roman" panose="02020603050405020304" pitchFamily="18" charset="0"/>
                <a:ea typeface="Times New Roman" panose="02020603050405020304" pitchFamily="18" charset="0"/>
              </a:rPr>
              <a:t>Daphnia rosea</a:t>
            </a:r>
            <a:r>
              <a:rPr lang="el-GR" sz="3600" dirty="0">
                <a:effectLst/>
                <a:latin typeface="Times New Roman" panose="02020603050405020304" pitchFamily="18" charset="0"/>
                <a:ea typeface="Times New Roman" panose="02020603050405020304" pitchFamily="18" charset="0"/>
              </a:rPr>
              <a:t>, επιτρέποντας έτσι τη σχετική αύξηση ειδών μικρότερου μεγέθους.</a:t>
            </a:r>
            <a:endParaRPr lang="el-GR" sz="3600" dirty="0"/>
          </a:p>
        </p:txBody>
      </p:sp>
    </p:spTree>
    <p:extLst>
      <p:ext uri="{BB962C8B-B14F-4D97-AF65-F5344CB8AC3E}">
        <p14:creationId xmlns:p14="http://schemas.microsoft.com/office/powerpoint/2010/main" val="60779732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873CE7-CC42-C7B9-FCEF-1B4C73B4E1C4}"/>
              </a:ext>
            </a:extLst>
          </p:cNvPr>
          <p:cNvSpPr>
            <a:spLocks noGrp="1"/>
          </p:cNvSpPr>
          <p:nvPr>
            <p:ph type="title"/>
          </p:nvPr>
        </p:nvSpPr>
        <p:spPr/>
        <p:txBody>
          <a:bodyPr/>
          <a:lstStyle/>
          <a:p>
            <a:r>
              <a:rPr lang="en-US" sz="4400" dirty="0">
                <a:effectLst/>
                <a:latin typeface="Times New Roman" panose="02020603050405020304" pitchFamily="18" charset="0"/>
                <a:ea typeface="Times New Roman" panose="02020603050405020304" pitchFamily="18" charset="0"/>
              </a:rPr>
              <a:t>Daphnia rosea</a:t>
            </a:r>
            <a:endParaRPr lang="el-GR" dirty="0"/>
          </a:p>
        </p:txBody>
      </p:sp>
      <p:sp>
        <p:nvSpPr>
          <p:cNvPr id="3" name="Θέση περιεχομένου 2">
            <a:extLst>
              <a:ext uri="{FF2B5EF4-FFF2-40B4-BE49-F238E27FC236}">
                <a16:creationId xmlns:a16="http://schemas.microsoft.com/office/drawing/2014/main" id="{901C81B2-9899-A5D0-3034-227CA1DC2C9A}"/>
              </a:ext>
            </a:extLst>
          </p:cNvPr>
          <p:cNvSpPr>
            <a:spLocks noGrp="1"/>
          </p:cNvSpPr>
          <p:nvPr>
            <p:ph idx="1"/>
          </p:nvPr>
        </p:nvSpPr>
        <p:spPr/>
        <p:txBody>
          <a:bodyPr/>
          <a:lstStyle/>
          <a:p>
            <a:endParaRPr lang="el-GR"/>
          </a:p>
        </p:txBody>
      </p:sp>
      <p:pic>
        <p:nvPicPr>
          <p:cNvPr id="2050" name="Picture 2">
            <a:extLst>
              <a:ext uri="{FF2B5EF4-FFF2-40B4-BE49-F238E27FC236}">
                <a16:creationId xmlns:a16="http://schemas.microsoft.com/office/drawing/2014/main" id="{E5874B7C-51F0-40DC-CEA2-95B4208BB93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2060849"/>
            <a:ext cx="6408712" cy="37444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359847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39DBD2A-D1B7-D5FA-996B-400D64502CEB}"/>
              </a:ext>
            </a:extLst>
          </p:cNvPr>
          <p:cNvSpPr>
            <a:spLocks noGrp="1"/>
          </p:cNvSpPr>
          <p:nvPr>
            <p:ph type="title"/>
          </p:nvPr>
        </p:nvSpPr>
        <p:spPr/>
        <p:txBody>
          <a:bodyPr/>
          <a:lstStyle/>
          <a:p>
            <a:r>
              <a:rPr lang="el-GR" dirty="0">
                <a:effectLst/>
                <a:latin typeface="Times New Roman" panose="02020603050405020304" pitchFamily="18" charset="0"/>
                <a:ea typeface="Times New Roman" panose="02020603050405020304" pitchFamily="18" charset="0"/>
              </a:rPr>
              <a:t>Τα </a:t>
            </a:r>
            <a:r>
              <a:rPr lang="el-GR" dirty="0" err="1">
                <a:effectLst/>
                <a:latin typeface="Times New Roman" panose="02020603050405020304" pitchFamily="18" charset="0"/>
                <a:ea typeface="Times New Roman" panose="02020603050405020304" pitchFamily="18" charset="0"/>
              </a:rPr>
              <a:t>ιχθύδια</a:t>
            </a:r>
            <a:r>
              <a:rPr lang="el-GR" dirty="0">
                <a:effectLst/>
                <a:latin typeface="Times New Roman" panose="02020603050405020304" pitchFamily="18" charset="0"/>
                <a:ea typeface="Times New Roman" panose="02020603050405020304" pitchFamily="18" charset="0"/>
              </a:rPr>
              <a:t>, όπως είναι οι ασπόνδυλοι άρπαγες</a:t>
            </a:r>
            <a:endParaRPr lang="el-GR" dirty="0"/>
          </a:p>
        </p:txBody>
      </p:sp>
      <p:sp>
        <p:nvSpPr>
          <p:cNvPr id="3" name="Θέση περιεχομένου 2">
            <a:extLst>
              <a:ext uri="{FF2B5EF4-FFF2-40B4-BE49-F238E27FC236}">
                <a16:creationId xmlns:a16="http://schemas.microsoft.com/office/drawing/2014/main" id="{CB2E9406-6DDB-B99C-2262-5C4980DD2832}"/>
              </a:ext>
            </a:extLst>
          </p:cNvPr>
          <p:cNvSpPr>
            <a:spLocks noGrp="1"/>
          </p:cNvSpPr>
          <p:nvPr>
            <p:ph idx="1"/>
          </p:nvPr>
        </p:nvSpPr>
        <p:spPr>
          <a:xfrm>
            <a:off x="0" y="1981200"/>
            <a:ext cx="9144000" cy="4114800"/>
          </a:xfrm>
        </p:spPr>
        <p:txBody>
          <a:bodyPr/>
          <a:lstStyle/>
          <a:p>
            <a:pPr algn="ctr"/>
            <a:endParaRPr lang="el-GR" dirty="0">
              <a:effectLst/>
              <a:latin typeface="Times New Roman" panose="02020603050405020304" pitchFamily="18" charset="0"/>
              <a:ea typeface="Times New Roman" panose="02020603050405020304" pitchFamily="18" charset="0"/>
            </a:endParaRPr>
          </a:p>
          <a:p>
            <a:pPr algn="ctr"/>
            <a:r>
              <a:rPr lang="el-GR" dirty="0">
                <a:effectLst/>
                <a:latin typeface="Times New Roman" panose="02020603050405020304" pitchFamily="18" charset="0"/>
                <a:ea typeface="Times New Roman" panose="02020603050405020304" pitchFamily="18" charset="0"/>
              </a:rPr>
              <a:t>θηρεύουν μικρότερου μεγέθους </a:t>
            </a:r>
            <a:r>
              <a:rPr lang="el-GR" dirty="0" err="1">
                <a:effectLst/>
                <a:latin typeface="Times New Roman" panose="02020603050405020304" pitchFamily="18" charset="0"/>
                <a:ea typeface="Times New Roman" panose="02020603050405020304" pitchFamily="18" charset="0"/>
              </a:rPr>
              <a:t>ζωοπλαγκτό</a:t>
            </a:r>
            <a:r>
              <a:rPr lang="el-GR" dirty="0">
                <a:effectLst/>
                <a:latin typeface="Times New Roman" panose="02020603050405020304" pitchFamily="18" charset="0"/>
                <a:ea typeface="Times New Roman" panose="02020603050405020304" pitchFamily="18" charset="0"/>
              </a:rPr>
              <a:t>, όπως </a:t>
            </a:r>
            <a:r>
              <a:rPr lang="en-US" dirty="0">
                <a:effectLst/>
                <a:latin typeface="Times New Roman" panose="02020603050405020304" pitchFamily="18" charset="0"/>
                <a:ea typeface="Times New Roman" panose="02020603050405020304" pitchFamily="18" charset="0"/>
              </a:rPr>
              <a:t>Bosmina</a:t>
            </a:r>
            <a:r>
              <a:rPr lang="el-GR"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Ceriodaphnia</a:t>
            </a:r>
            <a:r>
              <a:rPr lang="el-GR" dirty="0">
                <a:effectLst/>
                <a:latin typeface="Times New Roman" panose="02020603050405020304" pitchFamily="18" charset="0"/>
                <a:ea typeface="Times New Roman" panose="02020603050405020304" pitchFamily="18" charset="0"/>
              </a:rPr>
              <a:t> και άλλα μικρότερα από 1 </a:t>
            </a:r>
            <a:r>
              <a:rPr lang="en-US" dirty="0">
                <a:effectLst/>
                <a:latin typeface="Times New Roman" panose="02020603050405020304" pitchFamily="18" charset="0"/>
                <a:ea typeface="Times New Roman" panose="02020603050405020304" pitchFamily="18" charset="0"/>
              </a:rPr>
              <a:t>mm </a:t>
            </a:r>
            <a:r>
              <a:rPr lang="el-GR" dirty="0">
                <a:effectLst/>
                <a:latin typeface="Times New Roman" panose="02020603050405020304" pitchFamily="18" charset="0"/>
                <a:ea typeface="Times New Roman" panose="02020603050405020304" pitchFamily="18" charset="0"/>
              </a:rPr>
              <a:t>μήκους. Όσο αυξάνει το μήκος πάνω από 1 </a:t>
            </a:r>
            <a:r>
              <a:rPr lang="en-US" dirty="0">
                <a:effectLst/>
                <a:latin typeface="Times New Roman" panose="02020603050405020304" pitchFamily="18" charset="0"/>
                <a:ea typeface="Times New Roman" panose="02020603050405020304" pitchFamily="18" charset="0"/>
              </a:rPr>
              <a:t>mm</a:t>
            </a:r>
            <a:r>
              <a:rPr lang="el-GR" dirty="0">
                <a:effectLst/>
                <a:latin typeface="Times New Roman" panose="02020603050405020304" pitchFamily="18" charset="0"/>
                <a:ea typeface="Times New Roman" panose="02020603050405020304" pitchFamily="18" charset="0"/>
              </a:rPr>
              <a:t>, η απώλεια ατόμων εξαιτίας της θήρευσης από ψάρια αυξάνει πολύ. </a:t>
            </a:r>
          </a:p>
          <a:p>
            <a:endParaRPr lang="el-GR" dirty="0"/>
          </a:p>
        </p:txBody>
      </p:sp>
    </p:spTree>
    <p:extLst>
      <p:ext uri="{BB962C8B-B14F-4D97-AF65-F5344CB8AC3E}">
        <p14:creationId xmlns:p14="http://schemas.microsoft.com/office/powerpoint/2010/main" val="29801814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25EC6-6AFC-EBFD-5A86-5D0AE8038085}"/>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Το πλαγκτό αποτελείται από</a:t>
            </a:r>
            <a:endParaRPr lang="el-GR" dirty="0"/>
          </a:p>
        </p:txBody>
      </p:sp>
      <p:sp>
        <p:nvSpPr>
          <p:cNvPr id="3" name="Content Placeholder 2">
            <a:extLst>
              <a:ext uri="{FF2B5EF4-FFF2-40B4-BE49-F238E27FC236}">
                <a16:creationId xmlns:a16="http://schemas.microsoft.com/office/drawing/2014/main" id="{B96A5493-24F8-49AB-BD18-D10D154D17BD}"/>
              </a:ext>
            </a:extLst>
          </p:cNvPr>
          <p:cNvSpPr>
            <a:spLocks noGrp="1"/>
          </p:cNvSpPr>
          <p:nvPr>
            <p:ph idx="1"/>
          </p:nvPr>
        </p:nvSpPr>
        <p:spPr>
          <a:xfrm>
            <a:off x="0" y="1981200"/>
            <a:ext cx="9144000" cy="4114800"/>
          </a:xfrm>
        </p:spPr>
        <p:txBody>
          <a:bodyPr/>
          <a:lstStyle/>
          <a:p>
            <a:pPr algn="ctr"/>
            <a:endParaRPr lang="el-GR" sz="4000" dirty="0">
              <a:effectLst/>
              <a:latin typeface="Times New Roman" panose="02020603050405020304" pitchFamily="18" charset="0"/>
              <a:ea typeface="Times New Roman" panose="02020603050405020304" pitchFamily="18" charset="0"/>
            </a:endParaRPr>
          </a:p>
          <a:p>
            <a:pPr algn="ctr"/>
            <a:r>
              <a:rPr lang="el-GR" sz="4000" dirty="0">
                <a:effectLst/>
                <a:latin typeface="Times New Roman" panose="02020603050405020304" pitchFamily="18" charset="0"/>
                <a:ea typeface="Times New Roman" panose="02020603050405020304" pitchFamily="18" charset="0"/>
              </a:rPr>
              <a:t>μικρούς οργανισμούς ζωικούς (ζωοπλαγκτό) και φυτικούς (φυτοπλαγκτό) που δεν έχουν ή έχουν πολύ μικρή δυνατότητα μετακίνησης. </a:t>
            </a:r>
          </a:p>
          <a:p>
            <a:endParaRPr lang="el-GR" dirty="0"/>
          </a:p>
        </p:txBody>
      </p:sp>
    </p:spTree>
    <p:extLst>
      <p:ext uri="{BB962C8B-B14F-4D97-AF65-F5344CB8AC3E}">
        <p14:creationId xmlns:p14="http://schemas.microsoft.com/office/powerpoint/2010/main" val="407307533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6493DF6-C060-483A-F074-D8488F6256AB}"/>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Σύμφωνα με την </a:t>
            </a:r>
            <a:r>
              <a:rPr lang="en-US" sz="4400" dirty="0" err="1">
                <a:effectLst/>
                <a:latin typeface="Times New Roman" panose="02020603050405020304" pitchFamily="18" charset="0"/>
                <a:ea typeface="Times New Roman" panose="02020603050405020304" pitchFamily="18" charset="0"/>
              </a:rPr>
              <a:t>Zarfdjian</a:t>
            </a:r>
            <a:r>
              <a:rPr lang="en-US" sz="4400" dirty="0">
                <a:effectLst/>
                <a:latin typeface="Times New Roman" panose="02020603050405020304" pitchFamily="18" charset="0"/>
                <a:ea typeface="Times New Roman" panose="02020603050405020304" pitchFamily="18" charset="0"/>
              </a:rPr>
              <a:t> et al</a:t>
            </a:r>
            <a:r>
              <a:rPr lang="el-GR" sz="4400" dirty="0">
                <a:effectLst/>
                <a:latin typeface="Times New Roman" panose="02020603050405020304" pitchFamily="18" charset="0"/>
                <a:ea typeface="Times New Roman" panose="02020603050405020304" pitchFamily="18" charset="0"/>
              </a:rPr>
              <a:t> (1995),</a:t>
            </a:r>
            <a:endParaRPr lang="el-GR" dirty="0"/>
          </a:p>
        </p:txBody>
      </p:sp>
      <p:sp>
        <p:nvSpPr>
          <p:cNvPr id="3" name="Θέση περιεχομένου 2">
            <a:extLst>
              <a:ext uri="{FF2B5EF4-FFF2-40B4-BE49-F238E27FC236}">
                <a16:creationId xmlns:a16="http://schemas.microsoft.com/office/drawing/2014/main" id="{EAE74058-4153-03B3-1990-3A43F6DFE81A}"/>
              </a:ext>
            </a:extLst>
          </p:cNvPr>
          <p:cNvSpPr>
            <a:spLocks noGrp="1"/>
          </p:cNvSpPr>
          <p:nvPr>
            <p:ph idx="1"/>
          </p:nvPr>
        </p:nvSpPr>
        <p:spPr/>
        <p:txBody>
          <a:bodyPr/>
          <a:lstStyle/>
          <a:p>
            <a:pPr algn="ctr"/>
            <a:endParaRPr lang="el-GR" sz="3600" dirty="0">
              <a:effectLst/>
              <a:latin typeface="Times New Roman" panose="02020603050405020304" pitchFamily="18" charset="0"/>
              <a:ea typeface="Times New Roman" panose="02020603050405020304" pitchFamily="18" charset="0"/>
            </a:endParaRPr>
          </a:p>
          <a:p>
            <a:pPr algn="ctr"/>
            <a:endParaRPr lang="el-GR" sz="3600" dirty="0">
              <a:latin typeface="Times New Roman" panose="02020603050405020304" pitchFamily="18" charset="0"/>
              <a:ea typeface="Times New Roman" panose="02020603050405020304" pitchFamily="18" charset="0"/>
            </a:endParaRPr>
          </a:p>
          <a:p>
            <a:pPr algn="ctr"/>
            <a:r>
              <a:rPr lang="el-GR" sz="3600" dirty="0">
                <a:effectLst/>
                <a:latin typeface="Times New Roman" panose="02020603050405020304" pitchFamily="18" charset="0"/>
                <a:ea typeface="Times New Roman" panose="02020603050405020304" pitchFamily="18" charset="0"/>
              </a:rPr>
              <a:t>στη λίμνη Βόλβη η θήρευση των μεγαλόσωμων </a:t>
            </a:r>
            <a:r>
              <a:rPr lang="el-GR" sz="3600" dirty="0" err="1">
                <a:effectLst/>
                <a:latin typeface="Times New Roman" panose="02020603050405020304" pitchFamily="18" charset="0"/>
                <a:ea typeface="Times New Roman" panose="02020603050405020304" pitchFamily="18" charset="0"/>
              </a:rPr>
              <a:t>ζωοπλαγκτικών</a:t>
            </a:r>
            <a:r>
              <a:rPr lang="el-GR" sz="3600" dirty="0">
                <a:effectLst/>
                <a:latin typeface="Times New Roman" panose="02020603050405020304" pitchFamily="18" charset="0"/>
                <a:ea typeface="Times New Roman" panose="02020603050405020304" pitchFamily="18" charset="0"/>
              </a:rPr>
              <a:t> ειδών και ατόμων από τα </a:t>
            </a:r>
            <a:r>
              <a:rPr lang="el-GR" sz="3600" dirty="0" err="1">
                <a:effectLst/>
                <a:latin typeface="Times New Roman" panose="02020603050405020304" pitchFamily="18" charset="0"/>
                <a:ea typeface="Times New Roman" panose="02020603050405020304" pitchFamily="18" charset="0"/>
              </a:rPr>
              <a:t>πλαγκτοφάγα</a:t>
            </a:r>
            <a:r>
              <a:rPr lang="el-GR" sz="3600" dirty="0">
                <a:effectLst/>
                <a:latin typeface="Times New Roman" panose="02020603050405020304" pitchFamily="18" charset="0"/>
                <a:ea typeface="Times New Roman" panose="02020603050405020304" pitchFamily="18" charset="0"/>
              </a:rPr>
              <a:t> ψάρια είναι πολύ έντονη.</a:t>
            </a:r>
            <a:endParaRPr lang="el-GR" sz="3600" dirty="0"/>
          </a:p>
        </p:txBody>
      </p:sp>
    </p:spTree>
    <p:extLst>
      <p:ext uri="{BB962C8B-B14F-4D97-AF65-F5344CB8AC3E}">
        <p14:creationId xmlns:p14="http://schemas.microsoft.com/office/powerpoint/2010/main" val="243997236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51F220F-00F3-D5B0-1D89-C87840D48916}"/>
              </a:ext>
            </a:extLst>
          </p:cNvPr>
          <p:cNvSpPr>
            <a:spLocks noGrp="1"/>
          </p:cNvSpPr>
          <p:nvPr>
            <p:ph type="title"/>
          </p:nvPr>
        </p:nvSpPr>
        <p:spPr/>
        <p:txBody>
          <a:bodyPr/>
          <a:lstStyle/>
          <a:p>
            <a:r>
              <a:rPr lang="el-GR" dirty="0">
                <a:effectLst/>
                <a:latin typeface="Times New Roman" panose="02020603050405020304" pitchFamily="18" charset="0"/>
                <a:ea typeface="Times New Roman" panose="02020603050405020304" pitchFamily="18" charset="0"/>
              </a:rPr>
              <a:t>Η επικράτηση των </a:t>
            </a:r>
            <a:r>
              <a:rPr lang="el-GR" dirty="0" err="1">
                <a:effectLst/>
                <a:latin typeface="Times New Roman" panose="02020603050405020304" pitchFamily="18" charset="0"/>
                <a:ea typeface="Times New Roman" panose="02020603050405020304" pitchFamily="18" charset="0"/>
              </a:rPr>
              <a:t>τροχοζώων</a:t>
            </a:r>
            <a:r>
              <a:rPr lang="el-GR" dirty="0">
                <a:effectLst/>
                <a:latin typeface="Times New Roman" panose="02020603050405020304" pitchFamily="18" charset="0"/>
                <a:ea typeface="Times New Roman" panose="02020603050405020304" pitchFamily="18" charset="0"/>
              </a:rPr>
              <a:t>,</a:t>
            </a:r>
            <a:endParaRPr lang="el-GR" dirty="0"/>
          </a:p>
        </p:txBody>
      </p:sp>
      <p:sp>
        <p:nvSpPr>
          <p:cNvPr id="3" name="Θέση περιεχομένου 2">
            <a:extLst>
              <a:ext uri="{FF2B5EF4-FFF2-40B4-BE49-F238E27FC236}">
                <a16:creationId xmlns:a16="http://schemas.microsoft.com/office/drawing/2014/main" id="{3DF605CC-1CED-554C-91CB-ABBC99C2E7DE}"/>
              </a:ext>
            </a:extLst>
          </p:cNvPr>
          <p:cNvSpPr>
            <a:spLocks noGrp="1"/>
          </p:cNvSpPr>
          <p:nvPr>
            <p:ph idx="1"/>
          </p:nvPr>
        </p:nvSpPr>
        <p:spPr>
          <a:xfrm>
            <a:off x="0" y="1981200"/>
            <a:ext cx="9144000" cy="4114800"/>
          </a:xfrm>
        </p:spPr>
        <p:txBody>
          <a:bodyPr/>
          <a:lstStyle/>
          <a:p>
            <a:pPr algn="ctr"/>
            <a:endParaRPr lang="en-US" dirty="0">
              <a:effectLst/>
              <a:latin typeface="Times New Roman" panose="02020603050405020304" pitchFamily="18" charset="0"/>
              <a:ea typeface="Times New Roman" panose="02020603050405020304" pitchFamily="18" charset="0"/>
            </a:endParaRPr>
          </a:p>
          <a:p>
            <a:pPr algn="ctr"/>
            <a:r>
              <a:rPr lang="el-GR" dirty="0">
                <a:effectLst/>
                <a:latin typeface="Times New Roman" panose="02020603050405020304" pitchFamily="18" charset="0"/>
                <a:ea typeface="Times New Roman" panose="02020603050405020304" pitchFamily="18" charset="0"/>
              </a:rPr>
              <a:t>η έλλειψη μεγαλόσωμων </a:t>
            </a:r>
            <a:r>
              <a:rPr lang="el-GR" dirty="0" err="1">
                <a:effectLst/>
                <a:latin typeface="Times New Roman" panose="02020603050405020304" pitchFamily="18" charset="0"/>
                <a:ea typeface="Times New Roman" panose="02020603050405020304" pitchFamily="18" charset="0"/>
              </a:rPr>
              <a:t>κλαδοκερωτών</a:t>
            </a:r>
            <a:r>
              <a:rPr lang="el-GR" dirty="0">
                <a:effectLst/>
                <a:latin typeface="Times New Roman" panose="02020603050405020304" pitchFamily="18" charset="0"/>
                <a:ea typeface="Times New Roman" panose="02020603050405020304" pitchFamily="18" charset="0"/>
              </a:rPr>
              <a:t>, η πρόωρη </a:t>
            </a:r>
            <a:r>
              <a:rPr lang="el-GR" dirty="0" err="1">
                <a:effectLst/>
                <a:latin typeface="Times New Roman" panose="02020603050405020304" pitchFamily="18" charset="0"/>
                <a:ea typeface="Times New Roman" panose="02020603050405020304" pitchFamily="18" charset="0"/>
              </a:rPr>
              <a:t>ωοφορία</a:t>
            </a:r>
            <a:r>
              <a:rPr lang="el-GR" dirty="0">
                <a:effectLst/>
                <a:latin typeface="Times New Roman" panose="02020603050405020304" pitchFamily="18" charset="0"/>
                <a:ea typeface="Times New Roman" panose="02020603050405020304" pitchFamily="18" charset="0"/>
              </a:rPr>
              <a:t> τους και η περιορισμένη </a:t>
            </a:r>
            <a:r>
              <a:rPr lang="el-GR" dirty="0" err="1">
                <a:effectLst/>
                <a:latin typeface="Times New Roman" panose="02020603050405020304" pitchFamily="18" charset="0"/>
                <a:ea typeface="Times New Roman" panose="02020603050405020304" pitchFamily="18" charset="0"/>
              </a:rPr>
              <a:t>ζωοπλαγκτική</a:t>
            </a:r>
            <a:r>
              <a:rPr lang="el-GR" dirty="0">
                <a:effectLst/>
                <a:latin typeface="Times New Roman" panose="02020603050405020304" pitchFamily="18" charset="0"/>
                <a:ea typeface="Times New Roman" panose="02020603050405020304" pitchFamily="18" charset="0"/>
              </a:rPr>
              <a:t> βιομάζα τη θερμή περίοδο, αποδίδονται στη θηρευτική πίεση από ένα κυρίως </a:t>
            </a:r>
            <a:r>
              <a:rPr lang="el-GR" dirty="0" err="1">
                <a:effectLst/>
                <a:latin typeface="Times New Roman" panose="02020603050405020304" pitchFamily="18" charset="0"/>
                <a:ea typeface="Times New Roman" panose="02020603050405020304" pitchFamily="18" charset="0"/>
              </a:rPr>
              <a:t>πλαγκτοφάγο</a:t>
            </a:r>
            <a:r>
              <a:rPr lang="el-GR" dirty="0">
                <a:effectLst/>
                <a:latin typeface="Times New Roman" panose="02020603050405020304" pitchFamily="18" charset="0"/>
                <a:ea typeface="Times New Roman" panose="02020603050405020304" pitchFamily="18" charset="0"/>
              </a:rPr>
              <a:t> ψάρι, τη </a:t>
            </a:r>
            <a:r>
              <a:rPr lang="el-GR" dirty="0" err="1">
                <a:effectLst/>
                <a:latin typeface="Times New Roman" panose="02020603050405020304" pitchFamily="18" charset="0"/>
                <a:ea typeface="Times New Roman" panose="02020603050405020304" pitchFamily="18" charset="0"/>
              </a:rPr>
              <a:t>λιπαριά</a:t>
            </a:r>
            <a:r>
              <a:rPr lang="el-GR"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Alosa Macedonica</a:t>
            </a:r>
            <a:r>
              <a:rPr lang="el-GR" dirty="0">
                <a:effectLst/>
                <a:latin typeface="Times New Roman" panose="02020603050405020304" pitchFamily="18" charset="0"/>
                <a:ea typeface="Times New Roman" panose="02020603050405020304" pitchFamily="18" charset="0"/>
              </a:rPr>
              <a:t>), το οποίο είναι ενδημικό στη λίμνη και σε μεγάλο πληθυσμό.</a:t>
            </a:r>
            <a:endParaRPr lang="el-GR" dirty="0"/>
          </a:p>
        </p:txBody>
      </p:sp>
    </p:spTree>
    <p:extLst>
      <p:ext uri="{BB962C8B-B14F-4D97-AF65-F5344CB8AC3E}">
        <p14:creationId xmlns:p14="http://schemas.microsoft.com/office/powerpoint/2010/main" val="315268669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E7916E-A348-F46B-B139-0BF0F9925B29}"/>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Η πληθυσμιακή αφθονία της </a:t>
            </a:r>
            <a:r>
              <a:rPr lang="el-GR" sz="4400" dirty="0" err="1">
                <a:effectLst/>
                <a:latin typeface="Times New Roman" panose="02020603050405020304" pitchFamily="18" charset="0"/>
                <a:ea typeface="Times New Roman" panose="02020603050405020304" pitchFamily="18" charset="0"/>
              </a:rPr>
              <a:t>λιπαριάς</a:t>
            </a:r>
            <a:endParaRPr lang="el-GR" dirty="0"/>
          </a:p>
        </p:txBody>
      </p:sp>
      <p:sp>
        <p:nvSpPr>
          <p:cNvPr id="3" name="Θέση περιεχομένου 2">
            <a:extLst>
              <a:ext uri="{FF2B5EF4-FFF2-40B4-BE49-F238E27FC236}">
                <a16:creationId xmlns:a16="http://schemas.microsoft.com/office/drawing/2014/main" id="{45EBA49B-75BF-5422-326A-504BBB6C62BB}"/>
              </a:ext>
            </a:extLst>
          </p:cNvPr>
          <p:cNvSpPr>
            <a:spLocks noGrp="1"/>
          </p:cNvSpPr>
          <p:nvPr>
            <p:ph idx="1"/>
          </p:nvPr>
        </p:nvSpPr>
        <p:spPr/>
        <p:txBody>
          <a:bodyPr/>
          <a:lstStyle/>
          <a:p>
            <a:pPr algn="ctr"/>
            <a:endParaRPr lang="el-GR" sz="3600" dirty="0">
              <a:effectLst/>
              <a:latin typeface="Times New Roman" panose="02020603050405020304" pitchFamily="18" charset="0"/>
              <a:ea typeface="Times New Roman" panose="02020603050405020304" pitchFamily="18" charset="0"/>
            </a:endParaRPr>
          </a:p>
          <a:p>
            <a:pPr algn="ctr"/>
            <a:r>
              <a:rPr lang="el-GR" sz="3600" dirty="0">
                <a:effectLst/>
                <a:latin typeface="Times New Roman" panose="02020603050405020304" pitchFamily="18" charset="0"/>
                <a:ea typeface="Times New Roman" panose="02020603050405020304" pitchFamily="18" charset="0"/>
              </a:rPr>
              <a:t>οφείλεται στην αλιευτική διαχείριση της λίμνης (</a:t>
            </a:r>
            <a:r>
              <a:rPr lang="el-GR" sz="3600" dirty="0" err="1">
                <a:effectLst/>
                <a:latin typeface="Times New Roman" panose="02020603050405020304" pitchFamily="18" charset="0"/>
                <a:ea typeface="Times New Roman" panose="02020603050405020304" pitchFamily="18" charset="0"/>
              </a:rPr>
              <a:t>υποαλίευση</a:t>
            </a:r>
            <a:r>
              <a:rPr lang="el-GR" sz="3600" dirty="0">
                <a:effectLst/>
                <a:latin typeface="Times New Roman" panose="02020603050405020304" pitchFamily="18" charset="0"/>
                <a:ea typeface="Times New Roman" panose="02020603050405020304" pitchFamily="18" charset="0"/>
              </a:rPr>
              <a:t> της </a:t>
            </a:r>
            <a:r>
              <a:rPr lang="el-GR" sz="3600" dirty="0" err="1">
                <a:effectLst/>
                <a:latin typeface="Times New Roman" panose="02020603050405020304" pitchFamily="18" charset="0"/>
                <a:ea typeface="Times New Roman" panose="02020603050405020304" pitchFamily="18" charset="0"/>
              </a:rPr>
              <a:t>λιπαριάς</a:t>
            </a:r>
            <a:r>
              <a:rPr lang="el-GR" sz="3600" dirty="0">
                <a:effectLst/>
                <a:latin typeface="Times New Roman" panose="02020603050405020304" pitchFamily="18" charset="0"/>
                <a:ea typeface="Times New Roman" panose="02020603050405020304" pitchFamily="18" charset="0"/>
              </a:rPr>
              <a:t>, </a:t>
            </a:r>
            <a:r>
              <a:rPr lang="el-GR" sz="3600" dirty="0" err="1">
                <a:effectLst/>
                <a:latin typeface="Times New Roman" panose="02020603050405020304" pitchFamily="18" charset="0"/>
                <a:ea typeface="Times New Roman" panose="02020603050405020304" pitchFamily="18" charset="0"/>
              </a:rPr>
              <a:t>υπεραλίευση</a:t>
            </a:r>
            <a:r>
              <a:rPr lang="el-GR" sz="3600" dirty="0">
                <a:effectLst/>
                <a:latin typeface="Times New Roman" panose="02020603050405020304" pitchFamily="18" charset="0"/>
                <a:ea typeface="Times New Roman" panose="02020603050405020304" pitchFamily="18" charset="0"/>
              </a:rPr>
              <a:t> των αρπακτικών, κυρίως της πέρκας (</a:t>
            </a:r>
            <a:r>
              <a:rPr lang="en-US" sz="3600" dirty="0">
                <a:effectLst/>
                <a:latin typeface="Times New Roman" panose="02020603050405020304" pitchFamily="18" charset="0"/>
                <a:ea typeface="Times New Roman" panose="02020603050405020304" pitchFamily="18" charset="0"/>
              </a:rPr>
              <a:t>Perca fluviatilis</a:t>
            </a:r>
            <a:r>
              <a:rPr lang="el-GR" sz="3600" dirty="0">
                <a:effectLst/>
                <a:latin typeface="Times New Roman" panose="02020603050405020304" pitchFamily="18" charset="0"/>
                <a:ea typeface="Times New Roman" panose="02020603050405020304" pitchFamily="18" charset="0"/>
              </a:rPr>
              <a:t>). Διαμορφώνεται δηλαδή μια σχέση του είδους:</a:t>
            </a:r>
          </a:p>
          <a:p>
            <a:endParaRPr lang="el-GR" dirty="0"/>
          </a:p>
        </p:txBody>
      </p:sp>
    </p:spTree>
    <p:extLst>
      <p:ext uri="{BB962C8B-B14F-4D97-AF65-F5344CB8AC3E}">
        <p14:creationId xmlns:p14="http://schemas.microsoft.com/office/powerpoint/2010/main" val="330326649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685EB9-1A26-A431-981D-FF1215125DFE}"/>
              </a:ext>
            </a:extLst>
          </p:cNvPr>
          <p:cNvSpPr>
            <a:spLocks noGrp="1"/>
          </p:cNvSpPr>
          <p:nvPr>
            <p:ph type="title"/>
          </p:nvPr>
        </p:nvSpPr>
        <p:spPr/>
        <p:txBody>
          <a:bodyPr/>
          <a:lstStyle/>
          <a:p>
            <a:r>
              <a:rPr lang="el-GR" dirty="0">
                <a:effectLst/>
                <a:latin typeface="Times New Roman" panose="02020603050405020304" pitchFamily="18" charset="0"/>
                <a:ea typeface="Times New Roman" panose="02020603050405020304" pitchFamily="18" charset="0"/>
              </a:rPr>
              <a:t>Λίγα αρπακτικά ψάρια: πολλά </a:t>
            </a:r>
            <a:r>
              <a:rPr lang="el-GR" dirty="0" err="1">
                <a:effectLst/>
                <a:latin typeface="Times New Roman" panose="02020603050405020304" pitchFamily="18" charset="0"/>
                <a:ea typeface="Times New Roman" panose="02020603050405020304" pitchFamily="18" charset="0"/>
              </a:rPr>
              <a:t>πλαγκτοφάγα</a:t>
            </a:r>
            <a:r>
              <a:rPr lang="el-GR" dirty="0">
                <a:effectLst/>
                <a:latin typeface="Times New Roman" panose="02020603050405020304" pitchFamily="18" charset="0"/>
                <a:ea typeface="Times New Roman" panose="02020603050405020304" pitchFamily="18" charset="0"/>
              </a:rPr>
              <a:t> ψάρια:</a:t>
            </a:r>
            <a:endParaRPr lang="el-GR" dirty="0"/>
          </a:p>
        </p:txBody>
      </p:sp>
      <p:sp>
        <p:nvSpPr>
          <p:cNvPr id="3" name="Θέση περιεχομένου 2">
            <a:extLst>
              <a:ext uri="{FF2B5EF4-FFF2-40B4-BE49-F238E27FC236}">
                <a16:creationId xmlns:a16="http://schemas.microsoft.com/office/drawing/2014/main" id="{24499000-60B5-A427-B649-E92BCF37ABE9}"/>
              </a:ext>
            </a:extLst>
          </p:cNvPr>
          <p:cNvSpPr>
            <a:spLocks noGrp="1"/>
          </p:cNvSpPr>
          <p:nvPr>
            <p:ph idx="1"/>
          </p:nvPr>
        </p:nvSpPr>
        <p:spPr>
          <a:xfrm>
            <a:off x="0" y="1981200"/>
            <a:ext cx="9144000" cy="4114800"/>
          </a:xfrm>
        </p:spPr>
        <p:txBody>
          <a:bodyPr/>
          <a:lstStyle/>
          <a:p>
            <a:endParaRPr lang="el-GR" dirty="0"/>
          </a:p>
          <a:p>
            <a:pPr algn="ctr">
              <a:lnSpc>
                <a:spcPct val="115000"/>
              </a:lnSpc>
              <a:buNone/>
            </a:pPr>
            <a:r>
              <a:rPr lang="el-GR" dirty="0">
                <a:effectLst/>
                <a:latin typeface="Times New Roman" panose="02020603050405020304" pitchFamily="18" charset="0"/>
                <a:ea typeface="Times New Roman" panose="02020603050405020304" pitchFamily="18" charset="0"/>
              </a:rPr>
              <a:t>περιορισμένο μεγαλόσωμο </a:t>
            </a:r>
            <a:r>
              <a:rPr lang="el-GR" dirty="0" err="1">
                <a:effectLst/>
                <a:latin typeface="Times New Roman" panose="02020603050405020304" pitchFamily="18" charset="0"/>
                <a:ea typeface="Times New Roman" panose="02020603050405020304" pitchFamily="18" charset="0"/>
              </a:rPr>
              <a:t>ζωοπλαγκτό</a:t>
            </a:r>
            <a:r>
              <a:rPr lang="el-GR" dirty="0">
                <a:effectLst/>
                <a:latin typeface="Times New Roman" panose="02020603050405020304" pitchFamily="18" charset="0"/>
                <a:ea typeface="Times New Roman" panose="02020603050405020304" pitchFamily="18" charset="0"/>
              </a:rPr>
              <a:t>: άφθονο μικρόσωμο </a:t>
            </a:r>
            <a:r>
              <a:rPr lang="el-GR" dirty="0" err="1">
                <a:effectLst/>
                <a:latin typeface="Times New Roman" panose="02020603050405020304" pitchFamily="18" charset="0"/>
                <a:ea typeface="Times New Roman" panose="02020603050405020304" pitchFamily="18" charset="0"/>
              </a:rPr>
              <a:t>ζωοπλαγκτό</a:t>
            </a:r>
            <a:r>
              <a:rPr lang="el-GR" dirty="0">
                <a:effectLst/>
                <a:latin typeface="Times New Roman" panose="02020603050405020304" pitchFamily="18" charset="0"/>
                <a:ea typeface="Times New Roman" panose="02020603050405020304" pitchFamily="18" charset="0"/>
              </a:rPr>
              <a:t>.  </a:t>
            </a:r>
          </a:p>
          <a:p>
            <a:pPr indent="-810260" algn="ctr">
              <a:lnSpc>
                <a:spcPct val="115000"/>
              </a:lnSpc>
            </a:pPr>
            <a:r>
              <a:rPr lang="el-GR" b="0" kern="0" dirty="0">
                <a:effectLst/>
                <a:latin typeface="Times New Roman" panose="02020603050405020304" pitchFamily="18" charset="0"/>
              </a:rPr>
              <a:t>Κατά τη διάρκεια της έρευνας, ο εμπλουτισμός με πέρκες προκάλεσε τη μείωση του αριθμού των </a:t>
            </a:r>
            <a:r>
              <a:rPr lang="el-GR" b="0" kern="0" dirty="0" err="1">
                <a:effectLst/>
                <a:latin typeface="Times New Roman" panose="02020603050405020304" pitchFamily="18" charset="0"/>
              </a:rPr>
              <a:t>πλαγκτοφάγων</a:t>
            </a:r>
            <a:r>
              <a:rPr lang="el-GR" b="0" kern="0" dirty="0">
                <a:effectLst/>
                <a:latin typeface="Times New Roman" panose="02020603050405020304" pitchFamily="18" charset="0"/>
              </a:rPr>
              <a:t> ψαριών που οδήγησε σε αύξηση της </a:t>
            </a:r>
            <a:r>
              <a:rPr lang="el-GR" b="0" kern="0" dirty="0" err="1">
                <a:effectLst/>
                <a:latin typeface="Times New Roman" panose="02020603050405020304" pitchFamily="18" charset="0"/>
              </a:rPr>
              <a:t>ζωοπλαγκτικής</a:t>
            </a:r>
            <a:r>
              <a:rPr lang="el-GR" b="0" kern="0" dirty="0">
                <a:effectLst/>
                <a:latin typeface="Times New Roman" panose="02020603050405020304" pitchFamily="18" charset="0"/>
              </a:rPr>
              <a:t> βιομάζας. </a:t>
            </a:r>
            <a:endParaRPr lang="el-GR" b="1" kern="0" dirty="0">
              <a:effectLst/>
              <a:latin typeface="Arial Black" panose="020B0A04020102020204" pitchFamily="34" charset="0"/>
            </a:endParaRPr>
          </a:p>
          <a:p>
            <a:endParaRPr lang="el-GR" dirty="0"/>
          </a:p>
        </p:txBody>
      </p:sp>
    </p:spTree>
    <p:extLst>
      <p:ext uri="{BB962C8B-B14F-4D97-AF65-F5344CB8AC3E}">
        <p14:creationId xmlns:p14="http://schemas.microsoft.com/office/powerpoint/2010/main" val="131237941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2DA9D48-7AE4-C9BE-A6A2-CAC8B927D007}"/>
              </a:ext>
            </a:extLst>
          </p:cNvPr>
          <p:cNvSpPr>
            <a:spLocks noGrp="1"/>
          </p:cNvSpPr>
          <p:nvPr>
            <p:ph type="title"/>
          </p:nvPr>
        </p:nvSpPr>
        <p:spPr/>
        <p:txBody>
          <a:bodyPr/>
          <a:lstStyle/>
          <a:p>
            <a:r>
              <a:rPr lang="el-GR" kern="0" dirty="0">
                <a:effectLst/>
                <a:latin typeface="Times New Roman" panose="02020603050405020304" pitchFamily="18" charset="0"/>
                <a:ea typeface="Times New Roman" panose="02020603050405020304" pitchFamily="18" charset="0"/>
              </a:rPr>
              <a:t>Το </a:t>
            </a:r>
            <a:r>
              <a:rPr lang="el-GR" kern="0" dirty="0" err="1">
                <a:effectLst/>
                <a:latin typeface="Times New Roman" panose="02020603050405020304" pitchFamily="18" charset="0"/>
                <a:ea typeface="Times New Roman" panose="02020603050405020304" pitchFamily="18" charset="0"/>
              </a:rPr>
              <a:t>μεγαλο-ζωοπλαγκτό</a:t>
            </a:r>
            <a:r>
              <a:rPr lang="el-GR" kern="0" dirty="0">
                <a:effectLst/>
                <a:latin typeface="Times New Roman" panose="02020603050405020304" pitchFamily="18" charset="0"/>
                <a:ea typeface="Times New Roman" panose="02020603050405020304" pitchFamily="18" charset="0"/>
              </a:rPr>
              <a:t> επικρατεί,</a:t>
            </a:r>
            <a:endParaRPr lang="el-GR" dirty="0"/>
          </a:p>
        </p:txBody>
      </p:sp>
      <p:sp>
        <p:nvSpPr>
          <p:cNvPr id="3" name="Θέση περιεχομένου 2">
            <a:extLst>
              <a:ext uri="{FF2B5EF4-FFF2-40B4-BE49-F238E27FC236}">
                <a16:creationId xmlns:a16="http://schemas.microsoft.com/office/drawing/2014/main" id="{0BA65F40-27E9-327A-7B62-5FB1F6249C58}"/>
              </a:ext>
            </a:extLst>
          </p:cNvPr>
          <p:cNvSpPr>
            <a:spLocks noGrp="1"/>
          </p:cNvSpPr>
          <p:nvPr>
            <p:ph idx="1"/>
          </p:nvPr>
        </p:nvSpPr>
        <p:spPr/>
        <p:txBody>
          <a:bodyPr/>
          <a:lstStyle/>
          <a:p>
            <a:pPr algn="ctr"/>
            <a:endParaRPr lang="el-GR" kern="0" dirty="0">
              <a:effectLst/>
              <a:latin typeface="Times New Roman" panose="02020603050405020304" pitchFamily="18" charset="0"/>
              <a:ea typeface="Times New Roman" panose="02020603050405020304" pitchFamily="18" charset="0"/>
            </a:endParaRPr>
          </a:p>
          <a:p>
            <a:pPr algn="ctr"/>
            <a:r>
              <a:rPr lang="el-GR" kern="0" dirty="0">
                <a:effectLst/>
                <a:latin typeface="Times New Roman" panose="02020603050405020304" pitchFamily="18" charset="0"/>
                <a:ea typeface="Times New Roman" panose="02020603050405020304" pitchFamily="18" charset="0"/>
              </a:rPr>
              <a:t>όταν τα </a:t>
            </a:r>
            <a:r>
              <a:rPr lang="el-GR" kern="0" dirty="0" err="1">
                <a:effectLst/>
                <a:latin typeface="Times New Roman" panose="02020603050405020304" pitchFamily="18" charset="0"/>
                <a:ea typeface="Times New Roman" panose="02020603050405020304" pitchFamily="18" charset="0"/>
              </a:rPr>
              <a:t>ζωπλαγκτιβόρα</a:t>
            </a:r>
            <a:r>
              <a:rPr lang="el-GR" kern="0" dirty="0">
                <a:effectLst/>
                <a:latin typeface="Times New Roman" panose="02020603050405020304" pitchFamily="18" charset="0"/>
                <a:ea typeface="Times New Roman" panose="02020603050405020304" pitchFamily="18" charset="0"/>
              </a:rPr>
              <a:t> ψάρια απουσιάζουν, αλλά μπορεί σύντομα να εξαφανιστεί, αν εισαχθούν θηρευτές. Μπορεί να υπάρχουν κάποιες εξαιρέσεις, αν το μεγάλο μέγεθος οφείλεται σε άκανθες ή άλλα χαρακτηριστικά που είναι αόρατα στον θηρευτή. </a:t>
            </a:r>
            <a:endParaRPr lang="el-GR" dirty="0"/>
          </a:p>
        </p:txBody>
      </p:sp>
    </p:spTree>
    <p:extLst>
      <p:ext uri="{BB962C8B-B14F-4D97-AF65-F5344CB8AC3E}">
        <p14:creationId xmlns:p14="http://schemas.microsoft.com/office/powerpoint/2010/main" val="48633184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78AA61-2FA9-F61F-977C-D5B40285D7B9}"/>
              </a:ext>
            </a:extLst>
          </p:cNvPr>
          <p:cNvSpPr>
            <a:spLocks noGrp="1"/>
          </p:cNvSpPr>
          <p:nvPr>
            <p:ph type="title"/>
          </p:nvPr>
        </p:nvSpPr>
        <p:spPr/>
        <p:txBody>
          <a:bodyPr/>
          <a:lstStyle/>
          <a:p>
            <a:r>
              <a:rPr lang="el-GR" sz="4400" kern="0" dirty="0">
                <a:effectLst/>
                <a:latin typeface="Times New Roman" panose="02020603050405020304" pitchFamily="18" charset="0"/>
                <a:ea typeface="Times New Roman" panose="02020603050405020304" pitchFamily="18" charset="0"/>
              </a:rPr>
              <a:t>Τα ψάρια μπορούν εύκολα να διακρίνουν</a:t>
            </a:r>
            <a:endParaRPr lang="el-GR" dirty="0"/>
          </a:p>
        </p:txBody>
      </p:sp>
      <p:sp>
        <p:nvSpPr>
          <p:cNvPr id="3" name="Θέση περιεχομένου 2">
            <a:extLst>
              <a:ext uri="{FF2B5EF4-FFF2-40B4-BE49-F238E27FC236}">
                <a16:creationId xmlns:a16="http://schemas.microsoft.com/office/drawing/2014/main" id="{BE6C92E0-A2B3-900F-D9B7-50DD19829CC7}"/>
              </a:ext>
            </a:extLst>
          </p:cNvPr>
          <p:cNvSpPr>
            <a:spLocks noGrp="1"/>
          </p:cNvSpPr>
          <p:nvPr>
            <p:ph idx="1"/>
          </p:nvPr>
        </p:nvSpPr>
        <p:spPr/>
        <p:txBody>
          <a:bodyPr/>
          <a:lstStyle/>
          <a:p>
            <a:pPr algn="ctr"/>
            <a:endParaRPr lang="el-GR" sz="3600" kern="0" dirty="0">
              <a:effectLst/>
              <a:latin typeface="Times New Roman" panose="02020603050405020304" pitchFamily="18" charset="0"/>
              <a:ea typeface="Times New Roman" panose="02020603050405020304" pitchFamily="18" charset="0"/>
            </a:endParaRPr>
          </a:p>
          <a:p>
            <a:pPr algn="ctr"/>
            <a:r>
              <a:rPr lang="el-GR" sz="3600" kern="0" dirty="0">
                <a:effectLst/>
                <a:latin typeface="Times New Roman" panose="02020603050405020304" pitchFamily="18" charset="0"/>
                <a:ea typeface="Times New Roman" panose="02020603050405020304" pitchFamily="18" charset="0"/>
              </a:rPr>
              <a:t>τη χρωστική κηλίδα του ματιού ή το σκούρο περιεχόμενο του εντερικού σωλήνα, αλλά μπορεί να τους είναι αδύνατο να δουν το σώμα ή το περίβλημα, που μπορεί να είναι διαφανή.</a:t>
            </a:r>
            <a:endParaRPr lang="el-GR" sz="3600" dirty="0"/>
          </a:p>
        </p:txBody>
      </p:sp>
    </p:spTree>
    <p:extLst>
      <p:ext uri="{BB962C8B-B14F-4D97-AF65-F5344CB8AC3E}">
        <p14:creationId xmlns:p14="http://schemas.microsoft.com/office/powerpoint/2010/main" val="92735297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87B486-91EB-42A1-38B0-B04986A11C14}"/>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Εφόσον τα ψάρια και τα </a:t>
            </a:r>
            <a:r>
              <a:rPr lang="el-GR" sz="4400" dirty="0" err="1">
                <a:effectLst/>
                <a:latin typeface="Times New Roman" panose="02020603050405020304" pitchFamily="18" charset="0"/>
                <a:ea typeface="Times New Roman" panose="02020603050405020304" pitchFamily="18" charset="0"/>
              </a:rPr>
              <a:t>φύκη</a:t>
            </a:r>
            <a:r>
              <a:rPr lang="el-GR" sz="4400" dirty="0">
                <a:effectLst/>
                <a:latin typeface="Times New Roman" panose="02020603050405020304" pitchFamily="18" charset="0"/>
                <a:ea typeface="Times New Roman" panose="02020603050405020304" pitchFamily="18" charset="0"/>
              </a:rPr>
              <a:t> υποφέρουν</a:t>
            </a:r>
            <a:endParaRPr lang="el-GR" dirty="0"/>
          </a:p>
        </p:txBody>
      </p:sp>
      <p:sp>
        <p:nvSpPr>
          <p:cNvPr id="3" name="Θέση περιεχομένου 2">
            <a:extLst>
              <a:ext uri="{FF2B5EF4-FFF2-40B4-BE49-F238E27FC236}">
                <a16:creationId xmlns:a16="http://schemas.microsoft.com/office/drawing/2014/main" id="{D6A4FE25-EFF2-E50C-6BFB-DDD07517AE34}"/>
              </a:ext>
            </a:extLst>
          </p:cNvPr>
          <p:cNvSpPr>
            <a:spLocks noGrp="1"/>
          </p:cNvSpPr>
          <p:nvPr>
            <p:ph idx="1"/>
          </p:nvPr>
        </p:nvSpPr>
        <p:spPr/>
        <p:txBody>
          <a:bodyPr/>
          <a:lstStyle/>
          <a:p>
            <a:pPr algn="ctr"/>
            <a:endParaRPr lang="el-GR" sz="3600" dirty="0">
              <a:effectLst/>
              <a:latin typeface="Times New Roman" panose="02020603050405020304" pitchFamily="18" charset="0"/>
              <a:ea typeface="Times New Roman" panose="02020603050405020304" pitchFamily="18" charset="0"/>
            </a:endParaRPr>
          </a:p>
          <a:p>
            <a:pPr algn="ctr"/>
            <a:r>
              <a:rPr lang="el-GR" sz="3600" dirty="0">
                <a:effectLst/>
                <a:latin typeface="Times New Roman" panose="02020603050405020304" pitchFamily="18" charset="0"/>
                <a:ea typeface="Times New Roman" panose="02020603050405020304" pitchFamily="18" charset="0"/>
              </a:rPr>
              <a:t>από ασθένειες και παράσιτα, είναι επίσης πιθανόν και οι πληθυσμοί του </a:t>
            </a:r>
            <a:r>
              <a:rPr lang="el-GR" sz="3600" dirty="0" err="1">
                <a:effectLst/>
                <a:latin typeface="Times New Roman" panose="02020603050405020304" pitchFamily="18" charset="0"/>
                <a:ea typeface="Times New Roman" panose="02020603050405020304" pitchFamily="18" charset="0"/>
              </a:rPr>
              <a:t>ζωοπλαγκτού</a:t>
            </a:r>
            <a:r>
              <a:rPr lang="el-GR" sz="3600" dirty="0">
                <a:effectLst/>
                <a:latin typeface="Times New Roman" panose="02020603050405020304" pitchFamily="18" charset="0"/>
                <a:ea typeface="Times New Roman" panose="02020603050405020304" pitchFamily="18" charset="0"/>
              </a:rPr>
              <a:t> να προσβάλλονται, αλλά λίγες μελέτες έχουν δώσει στοιχεία για το πόσο σημαντικές ποσοτικά είναι οι προσβολές αυτές. </a:t>
            </a:r>
          </a:p>
          <a:p>
            <a:endParaRPr lang="el-GR" dirty="0"/>
          </a:p>
        </p:txBody>
      </p:sp>
    </p:spTree>
    <p:extLst>
      <p:ext uri="{BB962C8B-B14F-4D97-AF65-F5344CB8AC3E}">
        <p14:creationId xmlns:p14="http://schemas.microsoft.com/office/powerpoint/2010/main" val="130110154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19FEA2C-AAE9-5E85-43B4-1807D78911B4}"/>
              </a:ext>
            </a:extLst>
          </p:cNvPr>
          <p:cNvSpPr>
            <a:spLocks noGrp="1"/>
          </p:cNvSpPr>
          <p:nvPr>
            <p:ph type="title"/>
          </p:nvPr>
        </p:nvSpPr>
        <p:spPr/>
        <p:txBody>
          <a:bodyPr/>
          <a:lstStyle/>
          <a:p>
            <a:r>
              <a:rPr lang="el-GR" dirty="0">
                <a:effectLst/>
                <a:latin typeface="Times New Roman" panose="02020603050405020304" pitchFamily="18" charset="0"/>
                <a:ea typeface="Times New Roman" panose="02020603050405020304" pitchFamily="18" charset="0"/>
              </a:rPr>
              <a:t>Στις βαθιές λίμνες το </a:t>
            </a:r>
            <a:r>
              <a:rPr lang="el-GR" dirty="0" err="1">
                <a:effectLst/>
                <a:latin typeface="Times New Roman" panose="02020603050405020304" pitchFamily="18" charset="0"/>
                <a:ea typeface="Times New Roman" panose="02020603050405020304" pitchFamily="18" charset="0"/>
              </a:rPr>
              <a:t>ζωοπλαγκτό</a:t>
            </a:r>
            <a:endParaRPr lang="el-GR" dirty="0"/>
          </a:p>
        </p:txBody>
      </p:sp>
      <p:sp>
        <p:nvSpPr>
          <p:cNvPr id="3" name="Θέση περιεχομένου 2">
            <a:extLst>
              <a:ext uri="{FF2B5EF4-FFF2-40B4-BE49-F238E27FC236}">
                <a16:creationId xmlns:a16="http://schemas.microsoft.com/office/drawing/2014/main" id="{D527CC2C-28BB-7E53-F9D8-201C6DAFF92D}"/>
              </a:ext>
            </a:extLst>
          </p:cNvPr>
          <p:cNvSpPr>
            <a:spLocks noGrp="1"/>
          </p:cNvSpPr>
          <p:nvPr>
            <p:ph idx="1"/>
          </p:nvPr>
        </p:nvSpPr>
        <p:spPr/>
        <p:txBody>
          <a:bodyPr/>
          <a:lstStyle/>
          <a:p>
            <a:pPr algn="ctr"/>
            <a:endParaRPr lang="el-GR" dirty="0">
              <a:effectLst/>
              <a:latin typeface="Times New Roman" panose="02020603050405020304" pitchFamily="18" charset="0"/>
              <a:ea typeface="Times New Roman" panose="02020603050405020304" pitchFamily="18" charset="0"/>
            </a:endParaRPr>
          </a:p>
          <a:p>
            <a:pPr algn="ctr"/>
            <a:r>
              <a:rPr lang="el-GR" dirty="0">
                <a:effectLst/>
                <a:latin typeface="Times New Roman" panose="02020603050405020304" pitchFamily="18" charset="0"/>
                <a:ea typeface="Times New Roman" panose="02020603050405020304" pitchFamily="18" charset="0"/>
              </a:rPr>
              <a:t>μπορεί να απομονώνεται σε διάφορα επίπεδα κατά τη διάρκεια της ημέρας. Τα περισσότερα ζώα ανταποκρίνονται στις αλλαγές της έντασης του φωτός με κίνηση προς τα πάνω κατά το απόγευμα και με αντίθετης φοράς κίνηση κατά την αυγή. </a:t>
            </a:r>
          </a:p>
          <a:p>
            <a:endParaRPr lang="el-GR" dirty="0"/>
          </a:p>
        </p:txBody>
      </p:sp>
    </p:spTree>
    <p:extLst>
      <p:ext uri="{BB962C8B-B14F-4D97-AF65-F5344CB8AC3E}">
        <p14:creationId xmlns:p14="http://schemas.microsoft.com/office/powerpoint/2010/main" val="146333699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41FFD1-13E4-A1A6-B979-25DD2D04724C}"/>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Η μετακίνηση προς τα κάτω</a:t>
            </a:r>
            <a:endParaRPr lang="el-GR" dirty="0"/>
          </a:p>
        </p:txBody>
      </p:sp>
      <p:sp>
        <p:nvSpPr>
          <p:cNvPr id="3" name="Θέση περιεχομένου 2">
            <a:extLst>
              <a:ext uri="{FF2B5EF4-FFF2-40B4-BE49-F238E27FC236}">
                <a16:creationId xmlns:a16="http://schemas.microsoft.com/office/drawing/2014/main" id="{6BB841F4-F091-316E-B5A2-7856621CD988}"/>
              </a:ext>
            </a:extLst>
          </p:cNvPr>
          <p:cNvSpPr>
            <a:spLocks noGrp="1"/>
          </p:cNvSpPr>
          <p:nvPr>
            <p:ph idx="1"/>
          </p:nvPr>
        </p:nvSpPr>
        <p:spPr/>
        <p:txBody>
          <a:bodyPr/>
          <a:lstStyle/>
          <a:p>
            <a:pPr algn="ctr"/>
            <a:endParaRPr lang="el-GR" sz="4000" dirty="0">
              <a:effectLst/>
              <a:latin typeface="Times New Roman" panose="02020603050405020304" pitchFamily="18" charset="0"/>
              <a:ea typeface="Times New Roman" panose="02020603050405020304" pitchFamily="18" charset="0"/>
            </a:endParaRPr>
          </a:p>
          <a:p>
            <a:pPr algn="ctr"/>
            <a:r>
              <a:rPr lang="el-GR" sz="4000" dirty="0">
                <a:effectLst/>
                <a:latin typeface="Times New Roman" panose="02020603050405020304" pitchFamily="18" charset="0"/>
                <a:ea typeface="Times New Roman" panose="02020603050405020304" pitchFamily="18" charset="0"/>
              </a:rPr>
              <a:t>μπορεί να πραγματοποιείται είτε με παθητικό βύθισμα είτε με ενεργητική κολύμβηση μακριά από το φως. </a:t>
            </a:r>
          </a:p>
          <a:p>
            <a:endParaRPr lang="el-GR" dirty="0"/>
          </a:p>
        </p:txBody>
      </p:sp>
    </p:spTree>
    <p:extLst>
      <p:ext uri="{BB962C8B-B14F-4D97-AF65-F5344CB8AC3E}">
        <p14:creationId xmlns:p14="http://schemas.microsoft.com/office/powerpoint/2010/main" val="115701737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A52B13-B8B5-D602-BD15-0D6C69F1290D}"/>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Κατά τη θερμική </a:t>
            </a:r>
            <a:r>
              <a:rPr lang="el-GR" sz="4400" dirty="0" err="1">
                <a:effectLst/>
                <a:latin typeface="Times New Roman" panose="02020603050405020304" pitchFamily="18" charset="0"/>
                <a:ea typeface="Times New Roman" panose="02020603050405020304" pitchFamily="18" charset="0"/>
              </a:rPr>
              <a:t>στρωμάτωση</a:t>
            </a:r>
            <a:endParaRPr lang="el-GR" dirty="0"/>
          </a:p>
        </p:txBody>
      </p:sp>
      <p:sp>
        <p:nvSpPr>
          <p:cNvPr id="3" name="Θέση περιεχομένου 2">
            <a:extLst>
              <a:ext uri="{FF2B5EF4-FFF2-40B4-BE49-F238E27FC236}">
                <a16:creationId xmlns:a16="http://schemas.microsoft.com/office/drawing/2014/main" id="{1BBADADE-CAA8-2DB3-750C-FF700F633483}"/>
              </a:ext>
            </a:extLst>
          </p:cNvPr>
          <p:cNvSpPr>
            <a:spLocks noGrp="1"/>
          </p:cNvSpPr>
          <p:nvPr>
            <p:ph idx="1"/>
          </p:nvPr>
        </p:nvSpPr>
        <p:spPr/>
        <p:txBody>
          <a:bodyPr/>
          <a:lstStyle/>
          <a:p>
            <a:pPr algn="ctr"/>
            <a:endParaRPr lang="el-GR" sz="3600" dirty="0">
              <a:effectLst/>
              <a:latin typeface="Times New Roman" panose="02020603050405020304" pitchFamily="18" charset="0"/>
              <a:ea typeface="Times New Roman" panose="02020603050405020304" pitchFamily="18" charset="0"/>
            </a:endParaRPr>
          </a:p>
          <a:p>
            <a:pPr algn="ctr"/>
            <a:r>
              <a:rPr lang="el-GR" sz="3600" dirty="0">
                <a:effectLst/>
                <a:latin typeface="Times New Roman" panose="02020603050405020304" pitchFamily="18" charset="0"/>
                <a:ea typeface="Times New Roman" panose="02020603050405020304" pitchFamily="18" charset="0"/>
              </a:rPr>
              <a:t>οι ισχυροί κολυμβητές περνούν μέσα από το </a:t>
            </a:r>
            <a:r>
              <a:rPr lang="el-GR" sz="3600" dirty="0" err="1">
                <a:effectLst/>
                <a:latin typeface="Times New Roman" panose="02020603050405020304" pitchFamily="18" charset="0"/>
                <a:ea typeface="Times New Roman" panose="02020603050405020304" pitchFamily="18" charset="0"/>
              </a:rPr>
              <a:t>θερμόκλινο</a:t>
            </a:r>
            <a:r>
              <a:rPr lang="el-GR" sz="3600" dirty="0">
                <a:effectLst/>
                <a:latin typeface="Times New Roman" panose="02020603050405020304" pitchFamily="18" charset="0"/>
                <a:ea typeface="Times New Roman" panose="02020603050405020304" pitchFamily="18" charset="0"/>
              </a:rPr>
              <a:t> για να βοσκήσουν στο </a:t>
            </a:r>
            <a:r>
              <a:rPr lang="el-GR" sz="3600" dirty="0" err="1">
                <a:effectLst/>
                <a:latin typeface="Times New Roman" panose="02020603050405020304" pitchFamily="18" charset="0"/>
                <a:ea typeface="Times New Roman" panose="02020603050405020304" pitchFamily="18" charset="0"/>
              </a:rPr>
              <a:t>επιλίμνιο</a:t>
            </a:r>
            <a:r>
              <a:rPr lang="el-GR" sz="3600" dirty="0">
                <a:effectLst/>
                <a:latin typeface="Times New Roman" panose="02020603050405020304" pitchFamily="18" charset="0"/>
                <a:ea typeface="Times New Roman" panose="02020603050405020304" pitchFamily="18" charset="0"/>
              </a:rPr>
              <a:t> τις σκοτεινές ώρες με μειωμένο κίνδυνο από τους θηρευτές. Μετά επιστρέφουν στα πιο κρύα νερά του </a:t>
            </a:r>
            <a:r>
              <a:rPr lang="el-GR" sz="3600" dirty="0" err="1">
                <a:effectLst/>
                <a:latin typeface="Times New Roman" panose="02020603050405020304" pitchFamily="18" charset="0"/>
                <a:ea typeface="Times New Roman" panose="02020603050405020304" pitchFamily="18" charset="0"/>
              </a:rPr>
              <a:t>υπολίμνιου</a:t>
            </a:r>
            <a:r>
              <a:rPr lang="el-GR" sz="3600" dirty="0">
                <a:effectLst/>
                <a:latin typeface="Times New Roman" panose="02020603050405020304" pitchFamily="18" charset="0"/>
                <a:ea typeface="Times New Roman" panose="02020603050405020304" pitchFamily="18" charset="0"/>
              </a:rPr>
              <a:t> την ημέρα. </a:t>
            </a:r>
          </a:p>
          <a:p>
            <a:endParaRPr lang="el-GR" dirty="0"/>
          </a:p>
        </p:txBody>
      </p:sp>
    </p:spTree>
    <p:extLst>
      <p:ext uri="{BB962C8B-B14F-4D97-AF65-F5344CB8AC3E}">
        <p14:creationId xmlns:p14="http://schemas.microsoft.com/office/powerpoint/2010/main" val="834505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BA0F71-BA47-DE90-3D65-E4BBF776AAEE}"/>
              </a:ext>
            </a:extLst>
          </p:cNvPr>
          <p:cNvSpPr>
            <a:spLocks noGrp="1"/>
          </p:cNvSpPr>
          <p:nvPr>
            <p:ph type="title"/>
          </p:nvPr>
        </p:nvSpPr>
        <p:spPr/>
        <p:txBody>
          <a:bodyPr/>
          <a:lstStyle/>
          <a:p>
            <a:r>
              <a:rPr lang="el-GR" dirty="0">
                <a:effectLst/>
                <a:latin typeface="Times New Roman" panose="02020603050405020304" pitchFamily="18" charset="0"/>
                <a:ea typeface="Times New Roman" panose="02020603050405020304" pitchFamily="18" charset="0"/>
              </a:rPr>
              <a:t>Έτσι, είναι λίγο-πολύ εκτεθειμένοι στις μετακινήσεις</a:t>
            </a:r>
            <a:endParaRPr lang="el-GR" dirty="0"/>
          </a:p>
        </p:txBody>
      </p:sp>
      <p:sp>
        <p:nvSpPr>
          <p:cNvPr id="3" name="Content Placeholder 2">
            <a:extLst>
              <a:ext uri="{FF2B5EF4-FFF2-40B4-BE49-F238E27FC236}">
                <a16:creationId xmlns:a16="http://schemas.microsoft.com/office/drawing/2014/main" id="{29D60C49-A57C-7CEB-933A-CBDE88D27054}"/>
              </a:ext>
            </a:extLst>
          </p:cNvPr>
          <p:cNvSpPr>
            <a:spLocks noGrp="1"/>
          </p:cNvSpPr>
          <p:nvPr>
            <p:ph idx="1"/>
          </p:nvPr>
        </p:nvSpPr>
        <p:spPr>
          <a:xfrm>
            <a:off x="0" y="1981200"/>
            <a:ext cx="9144000" cy="4114800"/>
          </a:xfrm>
        </p:spPr>
        <p:txBody>
          <a:bodyPr/>
          <a:lstStyle/>
          <a:p>
            <a:pPr algn="ctr"/>
            <a:endParaRPr lang="el-GR" dirty="0">
              <a:effectLst/>
              <a:latin typeface="Times New Roman" panose="02020603050405020304" pitchFamily="18" charset="0"/>
              <a:ea typeface="Times New Roman" panose="02020603050405020304" pitchFamily="18" charset="0"/>
            </a:endParaRPr>
          </a:p>
          <a:p>
            <a:pPr algn="ctr"/>
            <a:r>
              <a:rPr lang="el-GR" dirty="0">
                <a:effectLst/>
                <a:latin typeface="Times New Roman" panose="02020603050405020304" pitchFamily="18" charset="0"/>
                <a:ea typeface="Times New Roman" panose="02020603050405020304" pitchFamily="18" charset="0"/>
              </a:rPr>
              <a:t>από τη δράση των κυμάτων. </a:t>
            </a:r>
            <a:r>
              <a:rPr lang="el-GR" dirty="0">
                <a:solidFill>
                  <a:schemeClr val="accent1"/>
                </a:solidFill>
                <a:effectLst/>
                <a:latin typeface="Times New Roman" panose="02020603050405020304" pitchFamily="18" charset="0"/>
                <a:ea typeface="Times New Roman" panose="02020603050405020304" pitchFamily="18" charset="0"/>
              </a:rPr>
              <a:t>Ορισμένα πλαγκτικά φύκη μετακινούνται</a:t>
            </a:r>
            <a:r>
              <a:rPr lang="el-GR" dirty="0">
                <a:effectLst/>
                <a:latin typeface="Times New Roman" panose="02020603050405020304" pitchFamily="18" charset="0"/>
                <a:ea typeface="Times New Roman" panose="02020603050405020304" pitchFamily="18" charset="0"/>
              </a:rPr>
              <a:t>, </a:t>
            </a:r>
            <a:r>
              <a:rPr lang="el-GR" dirty="0">
                <a:solidFill>
                  <a:srgbClr val="FFFF00"/>
                </a:solidFill>
                <a:effectLst/>
                <a:latin typeface="Times New Roman" panose="02020603050405020304" pitchFamily="18" charset="0"/>
                <a:ea typeface="Times New Roman" panose="02020603050405020304" pitchFamily="18" charset="0"/>
              </a:rPr>
              <a:t>επειδή έχουν αναπτύξει ποικίλους μηχανισμούς που αυξάνουν την πλευστότητά τους</a:t>
            </a:r>
            <a:r>
              <a:rPr lang="el-GR" dirty="0">
                <a:effectLst/>
                <a:latin typeface="Times New Roman" panose="02020603050405020304" pitchFamily="18" charset="0"/>
                <a:ea typeface="Times New Roman" panose="02020603050405020304" pitchFamily="18" charset="0"/>
              </a:rPr>
              <a:t>. Πάντως, τα περισσότερα επιπλέουν ελεύθερα ή είναι λίγο πυκνότερα από το νερό και βυθίζονται. </a:t>
            </a:r>
          </a:p>
          <a:p>
            <a:endParaRPr lang="el-GR" dirty="0"/>
          </a:p>
        </p:txBody>
      </p:sp>
    </p:spTree>
    <p:extLst>
      <p:ext uri="{BB962C8B-B14F-4D97-AF65-F5344CB8AC3E}">
        <p14:creationId xmlns:p14="http://schemas.microsoft.com/office/powerpoint/2010/main" val="147626430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1606AD-89F6-7F48-9308-68D1DAB9CC38}"/>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Οι αιτίες των μετακινήσεων και η ταχύτητα αυτής της απόκρισης </a:t>
            </a:r>
            <a:endParaRPr lang="el-GR" dirty="0"/>
          </a:p>
        </p:txBody>
      </p:sp>
      <p:sp>
        <p:nvSpPr>
          <p:cNvPr id="3" name="Θέση περιεχομένου 2">
            <a:extLst>
              <a:ext uri="{FF2B5EF4-FFF2-40B4-BE49-F238E27FC236}">
                <a16:creationId xmlns:a16="http://schemas.microsoft.com/office/drawing/2014/main" id="{F6E7D39B-BFA8-9784-9A11-A1E4DE7DF67E}"/>
              </a:ext>
            </a:extLst>
          </p:cNvPr>
          <p:cNvSpPr>
            <a:spLocks noGrp="1"/>
          </p:cNvSpPr>
          <p:nvPr>
            <p:ph idx="1"/>
          </p:nvPr>
        </p:nvSpPr>
        <p:spPr/>
        <p:txBody>
          <a:bodyPr/>
          <a:lstStyle/>
          <a:p>
            <a:pPr algn="ctr"/>
            <a:endParaRPr lang="en-US" sz="4000" dirty="0">
              <a:effectLst/>
              <a:latin typeface="Times New Roman" panose="02020603050405020304" pitchFamily="18" charset="0"/>
              <a:ea typeface="Times New Roman" panose="02020603050405020304" pitchFamily="18" charset="0"/>
            </a:endParaRPr>
          </a:p>
          <a:p>
            <a:pPr algn="ctr"/>
            <a:r>
              <a:rPr lang="el-GR" sz="4000" dirty="0">
                <a:effectLst/>
                <a:latin typeface="Times New Roman" panose="02020603050405020304" pitchFamily="18" charset="0"/>
                <a:ea typeface="Times New Roman" panose="02020603050405020304" pitchFamily="18" charset="0"/>
              </a:rPr>
              <a:t>ποικίλλουν, αλλά προφανώς παρέχουν κάποια πλεονεκτήματα στο </a:t>
            </a:r>
            <a:r>
              <a:rPr lang="el-GR" sz="4000" dirty="0" err="1">
                <a:effectLst/>
                <a:latin typeface="Times New Roman" panose="02020603050405020304" pitchFamily="18" charset="0"/>
                <a:ea typeface="Times New Roman" panose="02020603050405020304" pitchFamily="18" charset="0"/>
              </a:rPr>
              <a:t>ζωοπλαγκτό</a:t>
            </a:r>
            <a:r>
              <a:rPr lang="el-GR" sz="4000" dirty="0">
                <a:effectLst/>
                <a:latin typeface="Times New Roman" panose="02020603050405020304" pitchFamily="18" charset="0"/>
                <a:ea typeface="Times New Roman" panose="02020603050405020304" pitchFamily="18" charset="0"/>
              </a:rPr>
              <a:t>.</a:t>
            </a:r>
            <a:endParaRPr lang="el-GR" sz="4000" dirty="0"/>
          </a:p>
        </p:txBody>
      </p:sp>
    </p:spTree>
    <p:extLst>
      <p:ext uri="{BB962C8B-B14F-4D97-AF65-F5344CB8AC3E}">
        <p14:creationId xmlns:p14="http://schemas.microsoft.com/office/powerpoint/2010/main" val="208137535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6A5FA6-7CC9-E8FB-AE0C-8183E07645E0}"/>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Μεγάλου μεγέθους είδη, όπως το καρκινοειδές </a:t>
            </a:r>
            <a:r>
              <a:rPr lang="en-US" sz="4400" dirty="0">
                <a:effectLst/>
                <a:latin typeface="Times New Roman" panose="02020603050405020304" pitchFamily="18" charset="0"/>
                <a:ea typeface="Times New Roman" panose="02020603050405020304" pitchFamily="18" charset="0"/>
              </a:rPr>
              <a:t>Mysis </a:t>
            </a:r>
            <a:r>
              <a:rPr lang="en-US" sz="4400" dirty="0" err="1">
                <a:effectLst/>
                <a:latin typeface="Times New Roman" panose="02020603050405020304" pitchFamily="18" charset="0"/>
                <a:ea typeface="Times New Roman" panose="02020603050405020304" pitchFamily="18" charset="0"/>
              </a:rPr>
              <a:t>relicta</a:t>
            </a:r>
            <a:r>
              <a:rPr lang="el-GR" sz="4400" dirty="0">
                <a:effectLst/>
                <a:latin typeface="Times New Roman" panose="02020603050405020304" pitchFamily="18" charset="0"/>
                <a:ea typeface="Times New Roman" panose="02020603050405020304" pitchFamily="18" charset="0"/>
              </a:rPr>
              <a:t>,</a:t>
            </a:r>
            <a:endParaRPr lang="el-GR" dirty="0"/>
          </a:p>
        </p:txBody>
      </p:sp>
      <p:sp>
        <p:nvSpPr>
          <p:cNvPr id="3" name="Θέση περιεχομένου 2">
            <a:extLst>
              <a:ext uri="{FF2B5EF4-FFF2-40B4-BE49-F238E27FC236}">
                <a16:creationId xmlns:a16="http://schemas.microsoft.com/office/drawing/2014/main" id="{DFD438E9-2449-B984-B481-6E99B021E45E}"/>
              </a:ext>
            </a:extLst>
          </p:cNvPr>
          <p:cNvSpPr>
            <a:spLocks noGrp="1"/>
          </p:cNvSpPr>
          <p:nvPr>
            <p:ph idx="1"/>
          </p:nvPr>
        </p:nvSpPr>
        <p:spPr>
          <a:xfrm>
            <a:off x="0" y="1981200"/>
            <a:ext cx="9144000" cy="4114800"/>
          </a:xfrm>
        </p:spPr>
        <p:txBody>
          <a:bodyPr/>
          <a:lstStyle/>
          <a:p>
            <a:pPr algn="ctr"/>
            <a:endParaRPr lang="en-US" sz="4000" dirty="0">
              <a:effectLst/>
              <a:latin typeface="Times New Roman" panose="02020603050405020304" pitchFamily="18" charset="0"/>
              <a:ea typeface="Times New Roman" panose="02020603050405020304" pitchFamily="18" charset="0"/>
            </a:endParaRPr>
          </a:p>
          <a:p>
            <a:pPr algn="ctr"/>
            <a:r>
              <a:rPr lang="el-GR" sz="4000" dirty="0">
                <a:effectLst/>
                <a:latin typeface="Times New Roman" panose="02020603050405020304" pitchFamily="18" charset="0"/>
                <a:ea typeface="Times New Roman" panose="02020603050405020304" pitchFamily="18" charset="0"/>
              </a:rPr>
              <a:t>μετακινούνται με ταχύτητα μεγαλύτερη από 1,7 </a:t>
            </a:r>
            <a:r>
              <a:rPr lang="en-US" sz="4000" dirty="0">
                <a:effectLst/>
                <a:latin typeface="Times New Roman" panose="02020603050405020304" pitchFamily="18" charset="0"/>
                <a:ea typeface="Times New Roman" panose="02020603050405020304" pitchFamily="18" charset="0"/>
              </a:rPr>
              <a:t>cm</a:t>
            </a:r>
            <a:r>
              <a:rPr lang="el-GR" sz="4000" dirty="0">
                <a:effectLst/>
                <a:latin typeface="Times New Roman" panose="02020603050405020304" pitchFamily="18" charset="0"/>
                <a:ea typeface="Times New Roman" panose="02020603050405020304" pitchFamily="18" charset="0"/>
              </a:rPr>
              <a:t>/</a:t>
            </a:r>
            <a:r>
              <a:rPr lang="en-US" sz="4000" dirty="0">
                <a:effectLst/>
                <a:latin typeface="Times New Roman" panose="02020603050405020304" pitchFamily="18" charset="0"/>
                <a:ea typeface="Times New Roman" panose="02020603050405020304" pitchFamily="18" charset="0"/>
              </a:rPr>
              <a:t>sec </a:t>
            </a:r>
            <a:r>
              <a:rPr lang="el-GR" sz="4000" dirty="0">
                <a:effectLst/>
                <a:latin typeface="Times New Roman" panose="02020603050405020304" pitchFamily="18" charset="0"/>
                <a:ea typeface="Times New Roman" panose="02020603050405020304" pitchFamily="18" charset="0"/>
              </a:rPr>
              <a:t>κατά της απογευματινές ώρες και τρέφονται με άλλους </a:t>
            </a:r>
            <a:r>
              <a:rPr lang="el-GR" sz="4000" dirty="0" err="1">
                <a:effectLst/>
                <a:latin typeface="Times New Roman" panose="02020603050405020304" pitchFamily="18" charset="0"/>
                <a:ea typeface="Times New Roman" panose="02020603050405020304" pitchFamily="18" charset="0"/>
              </a:rPr>
              <a:t>ζωοπλαγκτικούς</a:t>
            </a:r>
            <a:r>
              <a:rPr lang="el-GR" sz="4000" dirty="0">
                <a:effectLst/>
                <a:latin typeface="Times New Roman" panose="02020603050405020304" pitchFamily="18" charset="0"/>
                <a:ea typeface="Times New Roman" panose="02020603050405020304" pitchFamily="18" charset="0"/>
              </a:rPr>
              <a:t> οργανισμούς μικρότερου μεγέθους.</a:t>
            </a:r>
            <a:endParaRPr lang="el-GR" sz="4000" dirty="0"/>
          </a:p>
        </p:txBody>
      </p:sp>
    </p:spTree>
    <p:extLst>
      <p:ext uri="{BB962C8B-B14F-4D97-AF65-F5344CB8AC3E}">
        <p14:creationId xmlns:p14="http://schemas.microsoft.com/office/powerpoint/2010/main" val="188627838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1E7D13-2F61-AEFB-EA28-2326CCEBABD8}"/>
              </a:ext>
            </a:extLst>
          </p:cNvPr>
          <p:cNvSpPr>
            <a:spLocks noGrp="1"/>
          </p:cNvSpPr>
          <p:nvPr>
            <p:ph type="title"/>
          </p:nvPr>
        </p:nvSpPr>
        <p:spPr/>
        <p:txBody>
          <a:bodyPr/>
          <a:lstStyle/>
          <a:p>
            <a:r>
              <a:rPr lang="en-US" sz="4400" dirty="0">
                <a:effectLst/>
                <a:latin typeface="Times New Roman" panose="02020603050405020304" pitchFamily="18" charset="0"/>
                <a:ea typeface="Times New Roman" panose="02020603050405020304" pitchFamily="18" charset="0"/>
              </a:rPr>
              <a:t>Mysis </a:t>
            </a:r>
            <a:r>
              <a:rPr lang="en-US" sz="4400" dirty="0" err="1">
                <a:effectLst/>
                <a:latin typeface="Times New Roman" panose="02020603050405020304" pitchFamily="18" charset="0"/>
                <a:ea typeface="Times New Roman" panose="02020603050405020304" pitchFamily="18" charset="0"/>
              </a:rPr>
              <a:t>relicta</a:t>
            </a:r>
            <a:endParaRPr lang="el-GR" dirty="0"/>
          </a:p>
        </p:txBody>
      </p:sp>
      <p:pic>
        <p:nvPicPr>
          <p:cNvPr id="6" name="Θέση περιεχομένου 5">
            <a:extLst>
              <a:ext uri="{FF2B5EF4-FFF2-40B4-BE49-F238E27FC236}">
                <a16:creationId xmlns:a16="http://schemas.microsoft.com/office/drawing/2014/main" id="{254233DE-7578-EA8F-D5B0-0737A6401D3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87624" y="1988840"/>
            <a:ext cx="6984776" cy="4259560"/>
          </a:xfrm>
        </p:spPr>
      </p:pic>
      <p:sp>
        <p:nvSpPr>
          <p:cNvPr id="4" name="AutoShape 2" descr="Mysis relicta - Wikipedia">
            <a:extLst>
              <a:ext uri="{FF2B5EF4-FFF2-40B4-BE49-F238E27FC236}">
                <a16:creationId xmlns:a16="http://schemas.microsoft.com/office/drawing/2014/main" id="{183CE8CC-A4C8-CC34-00A4-51605411AC89}"/>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Tree>
    <p:extLst>
      <p:ext uri="{BB962C8B-B14F-4D97-AF65-F5344CB8AC3E}">
        <p14:creationId xmlns:p14="http://schemas.microsoft.com/office/powerpoint/2010/main" val="325279302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C19E5E5-0CAE-4ABF-8AFC-E6E0078AAB32}"/>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Τα περισσότερα </a:t>
            </a:r>
            <a:r>
              <a:rPr lang="el-GR" sz="4400" dirty="0" err="1">
                <a:effectLst/>
                <a:latin typeface="Times New Roman" panose="02020603050405020304" pitchFamily="18" charset="0"/>
                <a:ea typeface="Times New Roman" panose="02020603050405020304" pitchFamily="18" charset="0"/>
              </a:rPr>
              <a:t>κωπήποδα</a:t>
            </a:r>
            <a:r>
              <a:rPr lang="el-GR" sz="4400" dirty="0">
                <a:effectLst/>
                <a:latin typeface="Times New Roman" panose="02020603050405020304" pitchFamily="18" charset="0"/>
                <a:ea typeface="Times New Roman" panose="02020603050405020304" pitchFamily="18" charset="0"/>
              </a:rPr>
              <a:t> και </a:t>
            </a:r>
            <a:r>
              <a:rPr lang="el-GR" sz="4400" dirty="0" err="1">
                <a:effectLst/>
                <a:latin typeface="Times New Roman" panose="02020603050405020304" pitchFamily="18" charset="0"/>
                <a:ea typeface="Times New Roman" panose="02020603050405020304" pitchFamily="18" charset="0"/>
              </a:rPr>
              <a:t>κλαδοκερωτά</a:t>
            </a:r>
            <a:endParaRPr lang="el-GR" dirty="0"/>
          </a:p>
        </p:txBody>
      </p:sp>
      <p:sp>
        <p:nvSpPr>
          <p:cNvPr id="3" name="Θέση περιεχομένου 2">
            <a:extLst>
              <a:ext uri="{FF2B5EF4-FFF2-40B4-BE49-F238E27FC236}">
                <a16:creationId xmlns:a16="http://schemas.microsoft.com/office/drawing/2014/main" id="{D28C197D-6B98-8A66-3032-C95FFF9381A3}"/>
              </a:ext>
            </a:extLst>
          </p:cNvPr>
          <p:cNvSpPr>
            <a:spLocks noGrp="1"/>
          </p:cNvSpPr>
          <p:nvPr>
            <p:ph idx="1"/>
          </p:nvPr>
        </p:nvSpPr>
        <p:spPr/>
        <p:txBody>
          <a:bodyPr/>
          <a:lstStyle/>
          <a:p>
            <a:pPr algn="ctr"/>
            <a:endParaRPr lang="en-US" sz="4400" dirty="0">
              <a:effectLst/>
              <a:latin typeface="Times New Roman" panose="02020603050405020304" pitchFamily="18" charset="0"/>
              <a:ea typeface="Times New Roman" panose="02020603050405020304" pitchFamily="18" charset="0"/>
            </a:endParaRPr>
          </a:p>
          <a:p>
            <a:pPr algn="ctr"/>
            <a:r>
              <a:rPr lang="el-GR" sz="4400" dirty="0">
                <a:effectLst/>
                <a:latin typeface="Times New Roman" panose="02020603050405020304" pitchFamily="18" charset="0"/>
                <a:ea typeface="Times New Roman" panose="02020603050405020304" pitchFamily="18" charset="0"/>
              </a:rPr>
              <a:t>του γλυκού νερού κολυμπούν με τη μισή ταχύτητα του </a:t>
            </a:r>
            <a:r>
              <a:rPr lang="en-US" sz="4400" dirty="0">
                <a:effectLst/>
                <a:latin typeface="Times New Roman" panose="02020603050405020304" pitchFamily="18" charset="0"/>
                <a:ea typeface="Times New Roman" panose="02020603050405020304" pitchFamily="18" charset="0"/>
              </a:rPr>
              <a:t>Mysis</a:t>
            </a:r>
            <a:r>
              <a:rPr lang="el-GR" sz="4400" dirty="0">
                <a:effectLst/>
                <a:latin typeface="Times New Roman" panose="02020603050405020304" pitchFamily="18" charset="0"/>
                <a:ea typeface="Times New Roman" panose="02020603050405020304" pitchFamily="18" charset="0"/>
              </a:rPr>
              <a:t>. </a:t>
            </a:r>
          </a:p>
          <a:p>
            <a:endParaRPr lang="el-GR" dirty="0"/>
          </a:p>
        </p:txBody>
      </p:sp>
    </p:spTree>
    <p:extLst>
      <p:ext uri="{BB962C8B-B14F-4D97-AF65-F5344CB8AC3E}">
        <p14:creationId xmlns:p14="http://schemas.microsoft.com/office/powerpoint/2010/main" val="296020717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82ECEAE-A69B-2399-A04A-181B3A2995C4}"/>
              </a:ext>
            </a:extLst>
          </p:cNvPr>
          <p:cNvSpPr>
            <a:spLocks noGrp="1"/>
          </p:cNvSpPr>
          <p:nvPr>
            <p:ph type="title"/>
          </p:nvPr>
        </p:nvSpPr>
        <p:spPr/>
        <p:txBody>
          <a:bodyPr/>
          <a:lstStyle/>
          <a:p>
            <a:r>
              <a:rPr lang="el-GR" dirty="0" err="1"/>
              <a:t>Κωπήποδα</a:t>
            </a:r>
            <a:r>
              <a:rPr lang="el-GR" dirty="0"/>
              <a:t> </a:t>
            </a:r>
          </a:p>
        </p:txBody>
      </p:sp>
      <p:sp>
        <p:nvSpPr>
          <p:cNvPr id="3" name="Θέση περιεχομένου 2">
            <a:extLst>
              <a:ext uri="{FF2B5EF4-FFF2-40B4-BE49-F238E27FC236}">
                <a16:creationId xmlns:a16="http://schemas.microsoft.com/office/drawing/2014/main" id="{A1C93B8D-9BA4-6A59-5862-FC196AC2E54A}"/>
              </a:ext>
            </a:extLst>
          </p:cNvPr>
          <p:cNvSpPr>
            <a:spLocks noGrp="1"/>
          </p:cNvSpPr>
          <p:nvPr>
            <p:ph idx="1"/>
          </p:nvPr>
        </p:nvSpPr>
        <p:spPr/>
        <p:txBody>
          <a:bodyPr/>
          <a:lstStyle/>
          <a:p>
            <a:endParaRPr lang="el-GR"/>
          </a:p>
        </p:txBody>
      </p:sp>
      <p:pic>
        <p:nvPicPr>
          <p:cNvPr id="2050" name="Picture 2">
            <a:extLst>
              <a:ext uri="{FF2B5EF4-FFF2-40B4-BE49-F238E27FC236}">
                <a16:creationId xmlns:a16="http://schemas.microsoft.com/office/drawing/2014/main" id="{D8DC8736-1186-2B3E-5733-ED29EB60DF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060848"/>
            <a:ext cx="7772400" cy="40351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767517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8323E01-046B-A05C-5DE0-915845A17C85}"/>
              </a:ext>
            </a:extLst>
          </p:cNvPr>
          <p:cNvSpPr>
            <a:spLocks noGrp="1"/>
          </p:cNvSpPr>
          <p:nvPr>
            <p:ph type="title"/>
          </p:nvPr>
        </p:nvSpPr>
        <p:spPr/>
        <p:txBody>
          <a:bodyPr/>
          <a:lstStyle/>
          <a:p>
            <a:r>
              <a:rPr lang="el-GR" dirty="0" err="1"/>
              <a:t>Κλαδοκεραιωτά</a:t>
            </a:r>
            <a:r>
              <a:rPr lang="el-GR" dirty="0"/>
              <a:t> </a:t>
            </a:r>
          </a:p>
        </p:txBody>
      </p:sp>
      <p:pic>
        <p:nvPicPr>
          <p:cNvPr id="6" name="Θέση περιεχομένου 5">
            <a:extLst>
              <a:ext uri="{FF2B5EF4-FFF2-40B4-BE49-F238E27FC236}">
                <a16:creationId xmlns:a16="http://schemas.microsoft.com/office/drawing/2014/main" id="{63C3FDBB-F0DD-FE09-BF71-9E5EBF61033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5800" y="1844824"/>
            <a:ext cx="7772400" cy="4403576"/>
          </a:xfrm>
        </p:spPr>
      </p:pic>
      <p:sp>
        <p:nvSpPr>
          <p:cNvPr id="4" name="AutoShape 2" descr="3 Diplostraca Images: PICRYL - Public Domain Media Search Engine Public Domain Search">
            <a:extLst>
              <a:ext uri="{FF2B5EF4-FFF2-40B4-BE49-F238E27FC236}">
                <a16:creationId xmlns:a16="http://schemas.microsoft.com/office/drawing/2014/main" id="{A7E1CF3F-9FE8-4EE1-575B-4E98B2DB5C42}"/>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Tree>
    <p:extLst>
      <p:ext uri="{BB962C8B-B14F-4D97-AF65-F5344CB8AC3E}">
        <p14:creationId xmlns:p14="http://schemas.microsoft.com/office/powerpoint/2010/main" val="134373635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848191-3C64-0A8F-82BE-9F0D5413D7C5}"/>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Οι μετακινήσεις των </a:t>
            </a:r>
            <a:r>
              <a:rPr lang="el-GR" sz="4400" dirty="0" err="1">
                <a:effectLst/>
                <a:latin typeface="Times New Roman" panose="02020603050405020304" pitchFamily="18" charset="0"/>
                <a:ea typeface="Times New Roman" panose="02020603050405020304" pitchFamily="18" charset="0"/>
              </a:rPr>
              <a:t>πλαγκτικών</a:t>
            </a:r>
            <a:r>
              <a:rPr lang="el-GR" sz="4400" dirty="0">
                <a:effectLst/>
                <a:latin typeface="Times New Roman" panose="02020603050405020304" pitchFamily="18" charset="0"/>
                <a:ea typeface="Times New Roman" panose="02020603050405020304" pitchFamily="18" charset="0"/>
              </a:rPr>
              <a:t> καρκινοειδών</a:t>
            </a:r>
            <a:endParaRPr lang="el-GR" dirty="0"/>
          </a:p>
        </p:txBody>
      </p:sp>
      <p:sp>
        <p:nvSpPr>
          <p:cNvPr id="3" name="Θέση περιεχομένου 2">
            <a:extLst>
              <a:ext uri="{FF2B5EF4-FFF2-40B4-BE49-F238E27FC236}">
                <a16:creationId xmlns:a16="http://schemas.microsoft.com/office/drawing/2014/main" id="{06A37286-69BC-4EE7-48DD-AB77552F3AA2}"/>
              </a:ext>
            </a:extLst>
          </p:cNvPr>
          <p:cNvSpPr>
            <a:spLocks noGrp="1"/>
          </p:cNvSpPr>
          <p:nvPr>
            <p:ph idx="1"/>
          </p:nvPr>
        </p:nvSpPr>
        <p:spPr/>
        <p:txBody>
          <a:bodyPr/>
          <a:lstStyle/>
          <a:p>
            <a:pPr algn="ctr"/>
            <a:endParaRPr lang="el-GR" sz="4000" dirty="0">
              <a:effectLst/>
              <a:latin typeface="Times New Roman" panose="02020603050405020304" pitchFamily="18" charset="0"/>
              <a:ea typeface="Times New Roman" panose="02020603050405020304" pitchFamily="18" charset="0"/>
            </a:endParaRPr>
          </a:p>
          <a:p>
            <a:pPr algn="ctr"/>
            <a:r>
              <a:rPr lang="el-GR" sz="4000" dirty="0">
                <a:effectLst/>
                <a:latin typeface="Times New Roman" panose="02020603050405020304" pitchFamily="18" charset="0"/>
                <a:ea typeface="Times New Roman" panose="02020603050405020304" pitchFamily="18" charset="0"/>
              </a:rPr>
              <a:t>οδηγεί σε μια πολύ πιο εμφανή </a:t>
            </a:r>
            <a:r>
              <a:rPr lang="el-GR" sz="4000" dirty="0" err="1">
                <a:effectLst/>
                <a:latin typeface="Times New Roman" panose="02020603050405020304" pitchFamily="18" charset="0"/>
                <a:ea typeface="Times New Roman" panose="02020603050405020304" pitchFamily="18" charset="0"/>
              </a:rPr>
              <a:t>στρωμάτωση</a:t>
            </a:r>
            <a:r>
              <a:rPr lang="el-GR" sz="4000" dirty="0">
                <a:effectLst/>
                <a:latin typeface="Times New Roman" panose="02020603050405020304" pitchFamily="18" charset="0"/>
                <a:ea typeface="Times New Roman" panose="02020603050405020304" pitchFamily="18" charset="0"/>
              </a:rPr>
              <a:t>, από αυτήν που οφείλεται στο λιγότερο κινούμενο </a:t>
            </a:r>
            <a:r>
              <a:rPr lang="el-GR" sz="4000" dirty="0" err="1">
                <a:effectLst/>
                <a:latin typeface="Times New Roman" panose="02020603050405020304" pitchFamily="18" charset="0"/>
                <a:ea typeface="Times New Roman" panose="02020603050405020304" pitchFamily="18" charset="0"/>
              </a:rPr>
              <a:t>φυτοπλαγκτό</a:t>
            </a:r>
            <a:r>
              <a:rPr lang="el-GR" sz="4000" dirty="0">
                <a:effectLst/>
                <a:latin typeface="Times New Roman" panose="02020603050405020304" pitchFamily="18" charset="0"/>
                <a:ea typeface="Times New Roman" panose="02020603050405020304" pitchFamily="18" charset="0"/>
              </a:rPr>
              <a:t>. </a:t>
            </a:r>
          </a:p>
          <a:p>
            <a:endParaRPr lang="el-GR" dirty="0"/>
          </a:p>
        </p:txBody>
      </p:sp>
    </p:spTree>
    <p:extLst>
      <p:ext uri="{BB962C8B-B14F-4D97-AF65-F5344CB8AC3E}">
        <p14:creationId xmlns:p14="http://schemas.microsoft.com/office/powerpoint/2010/main" val="106079572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66DE830-F1A1-2093-8D41-5F7704A42D4E}"/>
              </a:ext>
            </a:extLst>
          </p:cNvPr>
          <p:cNvSpPr>
            <a:spLocks noGrp="1"/>
          </p:cNvSpPr>
          <p:nvPr>
            <p:ph type="title"/>
          </p:nvPr>
        </p:nvSpPr>
        <p:spPr/>
        <p:txBody>
          <a:bodyPr/>
          <a:lstStyle/>
          <a:p>
            <a:r>
              <a:rPr lang="el-GR" dirty="0"/>
              <a:t>Καρκινοειδή </a:t>
            </a:r>
          </a:p>
        </p:txBody>
      </p:sp>
      <p:sp>
        <p:nvSpPr>
          <p:cNvPr id="3" name="Θέση περιεχομένου 2">
            <a:extLst>
              <a:ext uri="{FF2B5EF4-FFF2-40B4-BE49-F238E27FC236}">
                <a16:creationId xmlns:a16="http://schemas.microsoft.com/office/drawing/2014/main" id="{C630759D-358B-6B8F-6CC3-529FA734DF0F}"/>
              </a:ext>
            </a:extLst>
          </p:cNvPr>
          <p:cNvSpPr>
            <a:spLocks noGrp="1"/>
          </p:cNvSpPr>
          <p:nvPr>
            <p:ph idx="1"/>
          </p:nvPr>
        </p:nvSpPr>
        <p:spPr/>
        <p:txBody>
          <a:bodyPr/>
          <a:lstStyle/>
          <a:p>
            <a:endParaRPr lang="el-GR"/>
          </a:p>
        </p:txBody>
      </p:sp>
      <p:pic>
        <p:nvPicPr>
          <p:cNvPr id="4098" name="Picture 2" descr="Abludomelita obtusata, ένα αμφίποδο">
            <a:extLst>
              <a:ext uri="{FF2B5EF4-FFF2-40B4-BE49-F238E27FC236}">
                <a16:creationId xmlns:a16="http://schemas.microsoft.com/office/drawing/2014/main" id="{FA60095C-AB9B-B34D-8524-C707B5233E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981200"/>
            <a:ext cx="7702624" cy="40400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596597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69452C2-A6D4-F053-FB61-953EF5F46DD2}"/>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Το ιδανικό βάθος ποικίλλει ανάλογα</a:t>
            </a:r>
            <a:endParaRPr lang="el-GR" dirty="0"/>
          </a:p>
        </p:txBody>
      </p:sp>
      <p:sp>
        <p:nvSpPr>
          <p:cNvPr id="3" name="Θέση περιεχομένου 2">
            <a:extLst>
              <a:ext uri="{FF2B5EF4-FFF2-40B4-BE49-F238E27FC236}">
                <a16:creationId xmlns:a16="http://schemas.microsoft.com/office/drawing/2014/main" id="{7D17F2F2-477C-D5CD-ED2B-767E54E62B03}"/>
              </a:ext>
            </a:extLst>
          </p:cNvPr>
          <p:cNvSpPr>
            <a:spLocks noGrp="1"/>
          </p:cNvSpPr>
          <p:nvPr>
            <p:ph idx="1"/>
          </p:nvPr>
        </p:nvSpPr>
        <p:spPr>
          <a:xfrm>
            <a:off x="107504" y="1981200"/>
            <a:ext cx="8928992" cy="4114800"/>
          </a:xfrm>
        </p:spPr>
        <p:txBody>
          <a:bodyPr/>
          <a:lstStyle/>
          <a:p>
            <a:pPr algn="ctr"/>
            <a:endParaRPr lang="el-GR" sz="4000" dirty="0">
              <a:effectLst/>
              <a:latin typeface="Times New Roman" panose="02020603050405020304" pitchFamily="18" charset="0"/>
              <a:ea typeface="Times New Roman" panose="02020603050405020304" pitchFamily="18" charset="0"/>
            </a:endParaRPr>
          </a:p>
          <a:p>
            <a:pPr algn="ctr"/>
            <a:r>
              <a:rPr lang="el-GR" sz="4400" dirty="0">
                <a:effectLst/>
                <a:latin typeface="Times New Roman" panose="02020603050405020304" pitchFamily="18" charset="0"/>
                <a:ea typeface="Times New Roman" panose="02020603050405020304" pitchFamily="18" charset="0"/>
              </a:rPr>
              <a:t>με το είδος και με το στάδιο ανάπτυξης. </a:t>
            </a:r>
            <a:endParaRPr lang="el-GR" sz="4000" dirty="0"/>
          </a:p>
        </p:txBody>
      </p:sp>
    </p:spTree>
    <p:extLst>
      <p:ext uri="{BB962C8B-B14F-4D97-AF65-F5344CB8AC3E}">
        <p14:creationId xmlns:p14="http://schemas.microsoft.com/office/powerpoint/2010/main" val="38549056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733B3EF-3F66-6475-1033-421D0CD2BA08}"/>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Αυτού του είδους ο χωρικός διαχωρισμός</a:t>
            </a:r>
            <a:endParaRPr lang="el-GR" dirty="0"/>
          </a:p>
        </p:txBody>
      </p:sp>
      <p:sp>
        <p:nvSpPr>
          <p:cNvPr id="3" name="Θέση περιεχομένου 2">
            <a:extLst>
              <a:ext uri="{FF2B5EF4-FFF2-40B4-BE49-F238E27FC236}">
                <a16:creationId xmlns:a16="http://schemas.microsoft.com/office/drawing/2014/main" id="{CF4B34A2-62EC-9439-22C0-EF5207D52BDE}"/>
              </a:ext>
            </a:extLst>
          </p:cNvPr>
          <p:cNvSpPr>
            <a:spLocks noGrp="1"/>
          </p:cNvSpPr>
          <p:nvPr>
            <p:ph idx="1"/>
          </p:nvPr>
        </p:nvSpPr>
        <p:spPr/>
        <p:txBody>
          <a:bodyPr/>
          <a:lstStyle/>
          <a:p>
            <a:pPr algn="ctr"/>
            <a:endParaRPr lang="el-GR" sz="4400" dirty="0">
              <a:effectLst/>
              <a:latin typeface="Times New Roman" panose="02020603050405020304" pitchFamily="18" charset="0"/>
              <a:ea typeface="Times New Roman" panose="02020603050405020304" pitchFamily="18" charset="0"/>
            </a:endParaRPr>
          </a:p>
          <a:p>
            <a:pPr algn="ctr"/>
            <a:r>
              <a:rPr lang="el-GR" sz="4400" dirty="0">
                <a:effectLst/>
                <a:latin typeface="Times New Roman" panose="02020603050405020304" pitchFamily="18" charset="0"/>
                <a:ea typeface="Times New Roman" panose="02020603050405020304" pitchFamily="18" charset="0"/>
              </a:rPr>
              <a:t>μας παρέχει ένα στοιχείο της δομής στα υδάτινα οικοσυστήματα.</a:t>
            </a:r>
            <a:endParaRPr lang="el-GR" sz="4400" dirty="0"/>
          </a:p>
        </p:txBody>
      </p:sp>
    </p:spTree>
    <p:extLst>
      <p:ext uri="{BB962C8B-B14F-4D97-AF65-F5344CB8AC3E}">
        <p14:creationId xmlns:p14="http://schemas.microsoft.com/office/powerpoint/2010/main" val="2568734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0235E5-0248-CE28-283B-BE994621BD99}"/>
              </a:ext>
            </a:extLst>
          </p:cNvPr>
          <p:cNvSpPr>
            <a:spLocks noGrp="1"/>
          </p:cNvSpPr>
          <p:nvPr>
            <p:ph type="title"/>
          </p:nvPr>
        </p:nvSpPr>
        <p:spPr/>
        <p:txBody>
          <a:bodyPr/>
          <a:lstStyle/>
          <a:p>
            <a:r>
              <a:rPr lang="el-GR" dirty="0">
                <a:effectLst/>
                <a:latin typeface="Times New Roman" panose="02020603050405020304" pitchFamily="18" charset="0"/>
                <a:ea typeface="Times New Roman" panose="02020603050405020304" pitchFamily="18" charset="0"/>
              </a:rPr>
              <a:t>Η λέξη πλαγκτό είναι ελληνική και σημαίνει περιπλανώμενος.</a:t>
            </a:r>
            <a:endParaRPr lang="el-GR" dirty="0"/>
          </a:p>
        </p:txBody>
      </p:sp>
      <p:sp>
        <p:nvSpPr>
          <p:cNvPr id="3" name="Content Placeholder 2">
            <a:extLst>
              <a:ext uri="{FF2B5EF4-FFF2-40B4-BE49-F238E27FC236}">
                <a16:creationId xmlns:a16="http://schemas.microsoft.com/office/drawing/2014/main" id="{D8C5F635-25C4-1F57-CD5B-A23FD6C0E2D5}"/>
              </a:ext>
            </a:extLst>
          </p:cNvPr>
          <p:cNvSpPr>
            <a:spLocks noGrp="1"/>
          </p:cNvSpPr>
          <p:nvPr>
            <p:ph idx="1"/>
          </p:nvPr>
        </p:nvSpPr>
        <p:spPr/>
        <p:txBody>
          <a:bodyPr/>
          <a:lstStyle/>
          <a:p>
            <a:pPr algn="ctr"/>
            <a:endParaRPr lang="el-GR" dirty="0">
              <a:effectLst/>
              <a:latin typeface="Times New Roman" panose="02020603050405020304" pitchFamily="18" charset="0"/>
              <a:ea typeface="Times New Roman" panose="02020603050405020304" pitchFamily="18" charset="0"/>
            </a:endParaRPr>
          </a:p>
          <a:p>
            <a:pPr algn="ctr"/>
            <a:r>
              <a:rPr lang="el-GR" dirty="0">
                <a:effectLst/>
                <a:latin typeface="Times New Roman" panose="02020603050405020304" pitchFamily="18" charset="0"/>
                <a:ea typeface="Times New Roman" panose="02020603050405020304" pitchFamily="18" charset="0"/>
              </a:rPr>
              <a:t>Η ενότητα του πλαγκτού διακρίνεται τα τελευταία χρόνια σε δύο ευδιάκριτες υποενότητες, το νευστό και το πλευστό. </a:t>
            </a:r>
            <a:endParaRPr lang="el-GR" dirty="0"/>
          </a:p>
        </p:txBody>
      </p:sp>
    </p:spTree>
    <p:extLst>
      <p:ext uri="{BB962C8B-B14F-4D97-AF65-F5344CB8AC3E}">
        <p14:creationId xmlns:p14="http://schemas.microsoft.com/office/powerpoint/2010/main" val="401983352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0DE08E-C2D2-2519-917E-54A0623B4E26}"/>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Κατά τη διάρκεια της νυχτερινής του μετακίνησης</a:t>
            </a:r>
            <a:endParaRPr lang="el-GR" dirty="0"/>
          </a:p>
        </p:txBody>
      </p:sp>
      <p:sp>
        <p:nvSpPr>
          <p:cNvPr id="3" name="Θέση περιεχομένου 2">
            <a:extLst>
              <a:ext uri="{FF2B5EF4-FFF2-40B4-BE49-F238E27FC236}">
                <a16:creationId xmlns:a16="http://schemas.microsoft.com/office/drawing/2014/main" id="{9F1822D9-72F5-417C-9D8D-3ECFF093FFA5}"/>
              </a:ext>
            </a:extLst>
          </p:cNvPr>
          <p:cNvSpPr>
            <a:spLocks noGrp="1"/>
          </p:cNvSpPr>
          <p:nvPr>
            <p:ph idx="1"/>
          </p:nvPr>
        </p:nvSpPr>
        <p:spPr/>
        <p:txBody>
          <a:bodyPr/>
          <a:lstStyle/>
          <a:p>
            <a:pPr algn="ctr"/>
            <a:endParaRPr lang="el-GR" sz="3600" dirty="0">
              <a:effectLst/>
              <a:latin typeface="Times New Roman" panose="02020603050405020304" pitchFamily="18" charset="0"/>
              <a:ea typeface="Times New Roman" panose="02020603050405020304" pitchFamily="18" charset="0"/>
            </a:endParaRPr>
          </a:p>
          <a:p>
            <a:pPr algn="ctr"/>
            <a:r>
              <a:rPr lang="el-GR" sz="3600" dirty="0">
                <a:effectLst/>
                <a:latin typeface="Times New Roman" panose="02020603050405020304" pitchFamily="18" charset="0"/>
                <a:ea typeface="Times New Roman" panose="02020603050405020304" pitchFamily="18" charset="0"/>
              </a:rPr>
              <a:t>ο μεγάλου μεγέθους θηρευτής </a:t>
            </a:r>
            <a:r>
              <a:rPr lang="en-US" sz="3600" dirty="0">
                <a:effectLst/>
                <a:latin typeface="Times New Roman" panose="02020603050405020304" pitchFamily="18" charset="0"/>
                <a:ea typeface="Times New Roman" panose="02020603050405020304" pitchFamily="18" charset="0"/>
              </a:rPr>
              <a:t>Mysis </a:t>
            </a:r>
            <a:r>
              <a:rPr lang="en-US" sz="3600" dirty="0" err="1">
                <a:effectLst/>
                <a:latin typeface="Times New Roman" panose="02020603050405020304" pitchFamily="18" charset="0"/>
                <a:ea typeface="Times New Roman" panose="02020603050405020304" pitchFamily="18" charset="0"/>
              </a:rPr>
              <a:t>relicta</a:t>
            </a:r>
            <a:r>
              <a:rPr lang="el-GR" sz="3600" dirty="0">
                <a:effectLst/>
                <a:latin typeface="Times New Roman" panose="02020603050405020304" pitchFamily="18" charset="0"/>
                <a:ea typeface="Times New Roman" panose="02020603050405020304" pitchFamily="18" charset="0"/>
              </a:rPr>
              <a:t> αποφεύγει τα θερμά νερά της επιφάνειας και παραμένει κάτω από </a:t>
            </a:r>
            <a:r>
              <a:rPr lang="el-GR" sz="3600" dirty="0" err="1">
                <a:effectLst/>
                <a:latin typeface="Times New Roman" panose="02020603050405020304" pitchFamily="18" charset="0"/>
                <a:ea typeface="Times New Roman" panose="02020603050405020304" pitchFamily="18" charset="0"/>
              </a:rPr>
              <a:t>θερμόκλινο</a:t>
            </a:r>
            <a:r>
              <a:rPr lang="el-GR" sz="3600" dirty="0">
                <a:effectLst/>
                <a:latin typeface="Times New Roman" panose="02020603050405020304" pitchFamily="18" charset="0"/>
                <a:ea typeface="Times New Roman" panose="02020603050405020304" pitchFamily="18" charset="0"/>
              </a:rPr>
              <a:t> το καλοκαίρι. </a:t>
            </a:r>
          </a:p>
          <a:p>
            <a:endParaRPr lang="el-GR" dirty="0"/>
          </a:p>
        </p:txBody>
      </p:sp>
    </p:spTree>
    <p:extLst>
      <p:ext uri="{BB962C8B-B14F-4D97-AF65-F5344CB8AC3E}">
        <p14:creationId xmlns:p14="http://schemas.microsoft.com/office/powerpoint/2010/main" val="253623248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8583323-65F4-9C2B-61A6-F7F69625562C}"/>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Τα </a:t>
            </a:r>
            <a:r>
              <a:rPr lang="el-GR" sz="4400" dirty="0" err="1">
                <a:effectLst/>
                <a:latin typeface="Times New Roman" panose="02020603050405020304" pitchFamily="18" charset="0"/>
                <a:ea typeface="Times New Roman" panose="02020603050405020304" pitchFamily="18" charset="0"/>
              </a:rPr>
              <a:t>κωπήποδα</a:t>
            </a:r>
            <a:endParaRPr lang="el-GR" dirty="0"/>
          </a:p>
        </p:txBody>
      </p:sp>
      <p:sp>
        <p:nvSpPr>
          <p:cNvPr id="3" name="Θέση περιεχομένου 2">
            <a:extLst>
              <a:ext uri="{FF2B5EF4-FFF2-40B4-BE49-F238E27FC236}">
                <a16:creationId xmlns:a16="http://schemas.microsoft.com/office/drawing/2014/main" id="{589E479E-00CE-9E12-BA47-E465B354B8A6}"/>
              </a:ext>
            </a:extLst>
          </p:cNvPr>
          <p:cNvSpPr>
            <a:spLocks noGrp="1"/>
          </p:cNvSpPr>
          <p:nvPr>
            <p:ph idx="1"/>
          </p:nvPr>
        </p:nvSpPr>
        <p:spPr/>
        <p:txBody>
          <a:bodyPr/>
          <a:lstStyle/>
          <a:p>
            <a:pPr algn="ctr"/>
            <a:endParaRPr lang="el-GR" sz="4000" dirty="0">
              <a:effectLst/>
              <a:latin typeface="Times New Roman" panose="02020603050405020304" pitchFamily="18" charset="0"/>
              <a:ea typeface="Times New Roman" panose="02020603050405020304" pitchFamily="18" charset="0"/>
            </a:endParaRPr>
          </a:p>
          <a:p>
            <a:pPr algn="ctr"/>
            <a:r>
              <a:rPr lang="en-US" sz="4000" dirty="0" err="1">
                <a:effectLst/>
                <a:latin typeface="Times New Roman" panose="02020603050405020304" pitchFamily="18" charset="0"/>
                <a:ea typeface="Times New Roman" panose="02020603050405020304" pitchFamily="18" charset="0"/>
              </a:rPr>
              <a:t>Diaptomus</a:t>
            </a:r>
            <a:r>
              <a:rPr lang="en-US" sz="4000" dirty="0">
                <a:effectLst/>
                <a:latin typeface="Times New Roman" panose="02020603050405020304" pitchFamily="18" charset="0"/>
                <a:ea typeface="Times New Roman" panose="02020603050405020304" pitchFamily="18" charset="0"/>
              </a:rPr>
              <a:t> </a:t>
            </a:r>
            <a:r>
              <a:rPr lang="el-GR" sz="4000" dirty="0">
                <a:effectLst/>
                <a:latin typeface="Times New Roman" panose="02020603050405020304" pitchFamily="18" charset="0"/>
                <a:ea typeface="Times New Roman" panose="02020603050405020304" pitchFamily="18" charset="0"/>
              </a:rPr>
              <a:t>και ειδικά το </a:t>
            </a:r>
            <a:r>
              <a:rPr lang="en-US" sz="4000" dirty="0" err="1">
                <a:effectLst/>
                <a:latin typeface="Times New Roman" panose="02020603050405020304" pitchFamily="18" charset="0"/>
                <a:ea typeface="Times New Roman" panose="02020603050405020304" pitchFamily="18" charset="0"/>
              </a:rPr>
              <a:t>Epischura</a:t>
            </a:r>
            <a:r>
              <a:rPr lang="en-US" sz="4000" dirty="0">
                <a:effectLst/>
                <a:latin typeface="Times New Roman" panose="02020603050405020304" pitchFamily="18" charset="0"/>
                <a:ea typeface="Times New Roman" panose="02020603050405020304" pitchFamily="18" charset="0"/>
              </a:rPr>
              <a:t> </a:t>
            </a:r>
            <a:r>
              <a:rPr lang="el-GR" sz="4000" dirty="0">
                <a:effectLst/>
                <a:latin typeface="Times New Roman" panose="02020603050405020304" pitchFamily="18" charset="0"/>
                <a:ea typeface="Times New Roman" panose="02020603050405020304" pitchFamily="18" charset="0"/>
              </a:rPr>
              <a:t>μετακινούνται τη νύχτα προς τα πάνω, προς τα θερμότερα επιφανειακά νερά.</a:t>
            </a:r>
            <a:endParaRPr lang="el-GR" sz="4000" dirty="0"/>
          </a:p>
        </p:txBody>
      </p:sp>
    </p:spTree>
    <p:extLst>
      <p:ext uri="{BB962C8B-B14F-4D97-AF65-F5344CB8AC3E}">
        <p14:creationId xmlns:p14="http://schemas.microsoft.com/office/powerpoint/2010/main" val="67999008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041F7A4-3311-DC13-0342-3040CFB5C218}"/>
              </a:ext>
            </a:extLst>
          </p:cNvPr>
          <p:cNvSpPr>
            <a:spLocks noGrp="1"/>
          </p:cNvSpPr>
          <p:nvPr>
            <p:ph type="title"/>
          </p:nvPr>
        </p:nvSpPr>
        <p:spPr/>
        <p:txBody>
          <a:bodyPr/>
          <a:lstStyle/>
          <a:p>
            <a:r>
              <a:rPr lang="el-GR" sz="4400" dirty="0" err="1">
                <a:effectLst/>
                <a:latin typeface="Times New Roman" panose="02020603050405020304" pitchFamily="18" charset="0"/>
                <a:ea typeface="Times New Roman" panose="02020603050405020304" pitchFamily="18" charset="0"/>
              </a:rPr>
              <a:t>Κωπήποδο</a:t>
            </a:r>
            <a:r>
              <a:rPr lang="el-GR" sz="4400" dirty="0">
                <a:effectLst/>
                <a:latin typeface="Times New Roman" panose="02020603050405020304" pitchFamily="18" charset="0"/>
                <a:ea typeface="Times New Roman" panose="02020603050405020304" pitchFamily="18" charset="0"/>
              </a:rPr>
              <a:t>: </a:t>
            </a:r>
            <a:r>
              <a:rPr lang="en-US" sz="4400" dirty="0" err="1">
                <a:effectLst/>
                <a:latin typeface="Times New Roman" panose="02020603050405020304" pitchFamily="18" charset="0"/>
                <a:ea typeface="Times New Roman" panose="02020603050405020304" pitchFamily="18" charset="0"/>
              </a:rPr>
              <a:t>Diaptomus</a:t>
            </a:r>
            <a:endParaRPr lang="el-GR" dirty="0"/>
          </a:p>
        </p:txBody>
      </p:sp>
      <p:sp>
        <p:nvSpPr>
          <p:cNvPr id="3" name="Θέση περιεχομένου 2">
            <a:extLst>
              <a:ext uri="{FF2B5EF4-FFF2-40B4-BE49-F238E27FC236}">
                <a16:creationId xmlns:a16="http://schemas.microsoft.com/office/drawing/2014/main" id="{28BAF157-E00B-44F5-2D66-ED4C6D2A02ED}"/>
              </a:ext>
            </a:extLst>
          </p:cNvPr>
          <p:cNvSpPr>
            <a:spLocks noGrp="1"/>
          </p:cNvSpPr>
          <p:nvPr>
            <p:ph idx="1"/>
          </p:nvPr>
        </p:nvSpPr>
        <p:spPr/>
        <p:txBody>
          <a:bodyPr/>
          <a:lstStyle/>
          <a:p>
            <a:endParaRPr lang="el-GR"/>
          </a:p>
        </p:txBody>
      </p:sp>
      <p:pic>
        <p:nvPicPr>
          <p:cNvPr id="1026" name="Picture 2">
            <a:extLst>
              <a:ext uri="{FF2B5EF4-FFF2-40B4-BE49-F238E27FC236}">
                <a16:creationId xmlns:a16="http://schemas.microsoft.com/office/drawing/2014/main" id="{739D34D8-C872-E88C-95FF-3B2E5745B46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1981200"/>
            <a:ext cx="7560840" cy="41147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822366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D2A62B-D3F4-5A67-2AE3-17D7F784DC90}"/>
              </a:ext>
            </a:extLst>
          </p:cNvPr>
          <p:cNvSpPr>
            <a:spLocks noGrp="1"/>
          </p:cNvSpPr>
          <p:nvPr>
            <p:ph type="title"/>
          </p:nvPr>
        </p:nvSpPr>
        <p:spPr/>
        <p:txBody>
          <a:bodyPr/>
          <a:lstStyle/>
          <a:p>
            <a:r>
              <a:rPr lang="el-GR" dirty="0">
                <a:effectLst/>
                <a:latin typeface="Times New Roman" panose="02020603050405020304" pitchFamily="18" charset="0"/>
                <a:ea typeface="Times New Roman" panose="02020603050405020304" pitchFamily="18" charset="0"/>
              </a:rPr>
              <a:t>Το </a:t>
            </a:r>
            <a:r>
              <a:rPr lang="el-GR" dirty="0" err="1">
                <a:effectLst/>
                <a:latin typeface="Times New Roman" panose="02020603050405020304" pitchFamily="18" charset="0"/>
                <a:ea typeface="Times New Roman" panose="02020603050405020304" pitchFamily="18" charset="0"/>
              </a:rPr>
              <a:t>κωπήποδο</a:t>
            </a:r>
            <a:r>
              <a:rPr lang="el-GR"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Epischura</a:t>
            </a:r>
            <a:endParaRPr lang="el-GR" dirty="0"/>
          </a:p>
        </p:txBody>
      </p:sp>
      <p:sp>
        <p:nvSpPr>
          <p:cNvPr id="3" name="Θέση περιεχομένου 2">
            <a:extLst>
              <a:ext uri="{FF2B5EF4-FFF2-40B4-BE49-F238E27FC236}">
                <a16:creationId xmlns:a16="http://schemas.microsoft.com/office/drawing/2014/main" id="{72B05565-5829-64F9-5BB4-2A2296F15B22}"/>
              </a:ext>
            </a:extLst>
          </p:cNvPr>
          <p:cNvSpPr>
            <a:spLocks noGrp="1"/>
          </p:cNvSpPr>
          <p:nvPr>
            <p:ph idx="1"/>
          </p:nvPr>
        </p:nvSpPr>
        <p:spPr/>
        <p:txBody>
          <a:bodyPr/>
          <a:lstStyle/>
          <a:p>
            <a:endParaRPr lang="el-GR"/>
          </a:p>
        </p:txBody>
      </p:sp>
      <p:pic>
        <p:nvPicPr>
          <p:cNvPr id="2050" name="Picture 2">
            <a:extLst>
              <a:ext uri="{FF2B5EF4-FFF2-40B4-BE49-F238E27FC236}">
                <a16:creationId xmlns:a16="http://schemas.microsoft.com/office/drawing/2014/main" id="{FC338608-0EE6-0544-FFCC-EF73865345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981200"/>
            <a:ext cx="7772400" cy="411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960466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590D7E-FB1A-B9E4-D28E-3B50B707C434}"/>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Οι </a:t>
            </a:r>
            <a:r>
              <a:rPr lang="el-GR" sz="4400" dirty="0" err="1">
                <a:effectLst/>
                <a:latin typeface="Times New Roman" panose="02020603050405020304" pitchFamily="18" charset="0"/>
                <a:ea typeface="Times New Roman" panose="02020603050405020304" pitchFamily="18" charset="0"/>
              </a:rPr>
              <a:t>ναύπλιοι</a:t>
            </a:r>
            <a:r>
              <a:rPr lang="el-GR" sz="4400" dirty="0">
                <a:effectLst/>
                <a:latin typeface="Times New Roman" panose="02020603050405020304" pitchFamily="18" charset="0"/>
                <a:ea typeface="Times New Roman" panose="02020603050405020304" pitchFamily="18" charset="0"/>
              </a:rPr>
              <a:t> του </a:t>
            </a:r>
            <a:r>
              <a:rPr lang="en-US" sz="4400" dirty="0" err="1">
                <a:effectLst/>
                <a:latin typeface="Times New Roman" panose="02020603050405020304" pitchFamily="18" charset="0"/>
                <a:ea typeface="Times New Roman" panose="02020603050405020304" pitchFamily="18" charset="0"/>
              </a:rPr>
              <a:t>Diaptomus</a:t>
            </a:r>
            <a:endParaRPr lang="el-GR" dirty="0"/>
          </a:p>
        </p:txBody>
      </p:sp>
      <p:sp>
        <p:nvSpPr>
          <p:cNvPr id="3" name="Θέση περιεχομένου 2">
            <a:extLst>
              <a:ext uri="{FF2B5EF4-FFF2-40B4-BE49-F238E27FC236}">
                <a16:creationId xmlns:a16="http://schemas.microsoft.com/office/drawing/2014/main" id="{A834224B-7E89-36FF-5611-39EC4EA3E66F}"/>
              </a:ext>
            </a:extLst>
          </p:cNvPr>
          <p:cNvSpPr>
            <a:spLocks noGrp="1"/>
          </p:cNvSpPr>
          <p:nvPr>
            <p:ph idx="1"/>
          </p:nvPr>
        </p:nvSpPr>
        <p:spPr/>
        <p:txBody>
          <a:bodyPr/>
          <a:lstStyle/>
          <a:p>
            <a:pPr algn="ctr"/>
            <a:endParaRPr lang="el-GR" sz="4000" dirty="0">
              <a:effectLst/>
              <a:latin typeface="Times New Roman" panose="02020603050405020304" pitchFamily="18" charset="0"/>
              <a:ea typeface="Times New Roman" panose="02020603050405020304" pitchFamily="18" charset="0"/>
            </a:endParaRPr>
          </a:p>
          <a:p>
            <a:pPr algn="ctr"/>
            <a:r>
              <a:rPr lang="el-GR" sz="4000" dirty="0">
                <a:effectLst/>
                <a:latin typeface="Times New Roman" panose="02020603050405020304" pitchFamily="18" charset="0"/>
                <a:ea typeface="Times New Roman" panose="02020603050405020304" pitchFamily="18" charset="0"/>
              </a:rPr>
              <a:t>παραμένουν στα βαθύτερα και πιο ψυχρά νερά, κάτω από το σημείο της μεγαλύτερης αφθονίας τους </a:t>
            </a:r>
            <a:r>
              <a:rPr lang="en-US" sz="4000" dirty="0">
                <a:effectLst/>
                <a:latin typeface="Times New Roman" panose="02020603050405020304" pitchFamily="18" charset="0"/>
                <a:ea typeface="Times New Roman" panose="02020603050405020304" pitchFamily="18" charset="0"/>
              </a:rPr>
              <a:t>Mysis</a:t>
            </a:r>
            <a:r>
              <a:rPr lang="el-GR" sz="4000" dirty="0">
                <a:effectLst/>
                <a:latin typeface="Times New Roman" panose="02020603050405020304" pitchFamily="18" charset="0"/>
                <a:ea typeface="Times New Roman" panose="02020603050405020304" pitchFamily="18" charset="0"/>
              </a:rPr>
              <a:t>.</a:t>
            </a:r>
            <a:endParaRPr lang="el-GR" sz="4000" dirty="0"/>
          </a:p>
        </p:txBody>
      </p:sp>
    </p:spTree>
    <p:extLst>
      <p:ext uri="{BB962C8B-B14F-4D97-AF65-F5344CB8AC3E}">
        <p14:creationId xmlns:p14="http://schemas.microsoft.com/office/powerpoint/2010/main" val="223048576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EE1481-FC96-6421-542D-C2E2C91A3656}"/>
              </a:ext>
            </a:extLst>
          </p:cNvPr>
          <p:cNvSpPr>
            <a:spLocks noGrp="1"/>
          </p:cNvSpPr>
          <p:nvPr>
            <p:ph type="title"/>
          </p:nvPr>
        </p:nvSpPr>
        <p:spPr/>
        <p:txBody>
          <a:bodyPr/>
          <a:lstStyle/>
          <a:p>
            <a:r>
              <a:rPr lang="el-GR" sz="4400" dirty="0" err="1">
                <a:effectLst/>
                <a:latin typeface="Times New Roman" panose="02020603050405020304" pitchFamily="18" charset="0"/>
                <a:ea typeface="Times New Roman" panose="02020603050405020304" pitchFamily="18" charset="0"/>
              </a:rPr>
              <a:t>Κωπήποδ</a:t>
            </a:r>
            <a:r>
              <a:rPr lang="el-GR" dirty="0" err="1">
                <a:effectLst/>
                <a:latin typeface="Times New Roman" panose="02020603050405020304" pitchFamily="18" charset="0"/>
                <a:ea typeface="Times New Roman" panose="02020603050405020304" pitchFamily="18" charset="0"/>
              </a:rPr>
              <a:t>α</a:t>
            </a:r>
            <a:r>
              <a:rPr lang="el-GR" dirty="0">
                <a:effectLst/>
                <a:latin typeface="Times New Roman" panose="02020603050405020304" pitchFamily="18" charset="0"/>
                <a:ea typeface="Times New Roman" panose="02020603050405020304" pitchFamily="18" charset="0"/>
              </a:rPr>
              <a:t>:</a:t>
            </a:r>
            <a:endParaRPr lang="el-GR" dirty="0"/>
          </a:p>
        </p:txBody>
      </p:sp>
      <p:sp>
        <p:nvSpPr>
          <p:cNvPr id="3" name="Θέση περιεχομένου 2">
            <a:extLst>
              <a:ext uri="{FF2B5EF4-FFF2-40B4-BE49-F238E27FC236}">
                <a16:creationId xmlns:a16="http://schemas.microsoft.com/office/drawing/2014/main" id="{F6863849-7F72-778F-0C58-AEEA83A58AF4}"/>
              </a:ext>
            </a:extLst>
          </p:cNvPr>
          <p:cNvSpPr>
            <a:spLocks noGrp="1"/>
          </p:cNvSpPr>
          <p:nvPr>
            <p:ph idx="1"/>
          </p:nvPr>
        </p:nvSpPr>
        <p:spPr/>
        <p:txBody>
          <a:bodyPr/>
          <a:lstStyle/>
          <a:p>
            <a:pPr algn="ctr"/>
            <a:endParaRPr lang="el-GR" b="0" i="0" dirty="0">
              <a:effectLst/>
              <a:latin typeface="Arial" panose="020B0604020202020204" pitchFamily="34" charset="0"/>
            </a:endParaRPr>
          </a:p>
          <a:p>
            <a:pPr algn="ctr"/>
            <a:r>
              <a:rPr lang="el-GR" sz="4400" b="0" i="0" dirty="0">
                <a:effectLst/>
                <a:latin typeface="Arial" panose="020B0604020202020204" pitchFamily="34" charset="0"/>
              </a:rPr>
              <a:t>Τα χαρακτηριστικά τους: πολύ μακριές κεραίες: υπερβαίνουν το μήκος του σώματος.</a:t>
            </a:r>
            <a:endParaRPr lang="el-GR" sz="4400" dirty="0"/>
          </a:p>
        </p:txBody>
      </p:sp>
    </p:spTree>
    <p:extLst>
      <p:ext uri="{BB962C8B-B14F-4D97-AF65-F5344CB8AC3E}">
        <p14:creationId xmlns:p14="http://schemas.microsoft.com/office/powerpoint/2010/main" val="383123316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64A9B88-66FF-299F-00EF-23896F8223C6}"/>
              </a:ext>
            </a:extLst>
          </p:cNvPr>
          <p:cNvSpPr>
            <a:spLocks noGrp="1"/>
          </p:cNvSpPr>
          <p:nvPr>
            <p:ph type="title"/>
          </p:nvPr>
        </p:nvSpPr>
        <p:spPr>
          <a:xfrm>
            <a:off x="0" y="609600"/>
            <a:ext cx="9144000" cy="1143000"/>
          </a:xfrm>
        </p:spPr>
        <p:txBody>
          <a:bodyPr/>
          <a:lstStyle/>
          <a:p>
            <a:r>
              <a:rPr lang="el-GR" dirty="0">
                <a:effectLst/>
                <a:latin typeface="Times New Roman" panose="02020603050405020304" pitchFamily="18" charset="0"/>
                <a:ea typeface="Times New Roman" panose="02020603050405020304" pitchFamily="18" charset="0"/>
              </a:rPr>
              <a:t>Αυτή η κατανομή της λείας προκαλεί μείωση στον αριθμό των θηρευτών.</a:t>
            </a:r>
            <a:endParaRPr lang="el-GR" dirty="0"/>
          </a:p>
        </p:txBody>
      </p:sp>
      <p:sp>
        <p:nvSpPr>
          <p:cNvPr id="3" name="Θέση περιεχομένου 2">
            <a:extLst>
              <a:ext uri="{FF2B5EF4-FFF2-40B4-BE49-F238E27FC236}">
                <a16:creationId xmlns:a16="http://schemas.microsoft.com/office/drawing/2014/main" id="{F530F353-3101-2A31-75A6-3EDC0C686BC7}"/>
              </a:ext>
            </a:extLst>
          </p:cNvPr>
          <p:cNvSpPr>
            <a:spLocks noGrp="1"/>
          </p:cNvSpPr>
          <p:nvPr>
            <p:ph idx="1"/>
          </p:nvPr>
        </p:nvSpPr>
        <p:spPr/>
        <p:txBody>
          <a:bodyPr/>
          <a:lstStyle/>
          <a:p>
            <a:pPr algn="ctr"/>
            <a:endParaRPr lang="el-GR" dirty="0">
              <a:effectLst/>
              <a:latin typeface="Times New Roman" panose="02020603050405020304" pitchFamily="18" charset="0"/>
              <a:ea typeface="Times New Roman" panose="02020603050405020304" pitchFamily="18" charset="0"/>
            </a:endParaRPr>
          </a:p>
          <a:p>
            <a:pPr algn="ctr"/>
            <a:r>
              <a:rPr lang="el-GR" dirty="0">
                <a:effectLst/>
                <a:latin typeface="Times New Roman" panose="02020603050405020304" pitchFamily="18" charset="0"/>
                <a:ea typeface="Times New Roman" panose="02020603050405020304" pitchFamily="18" charset="0"/>
              </a:rPr>
              <a:t>Τα θρεπτικά σε μια συγκεκριμένη στοιβάδα νερού μπορεί να αυξηθούν από τα απεκκρίματα του </a:t>
            </a:r>
            <a:r>
              <a:rPr lang="el-GR" dirty="0" err="1">
                <a:effectLst/>
                <a:latin typeface="Times New Roman" panose="02020603050405020304" pitchFamily="18" charset="0"/>
                <a:ea typeface="Times New Roman" panose="02020603050405020304" pitchFamily="18" charset="0"/>
              </a:rPr>
              <a:t>ζωοπλαγκτού</a:t>
            </a:r>
            <a:r>
              <a:rPr lang="el-GR" dirty="0">
                <a:effectLst/>
                <a:latin typeface="Times New Roman" panose="02020603050405020304" pitchFamily="18" charset="0"/>
                <a:ea typeface="Times New Roman" panose="02020603050405020304" pitchFamily="18" charset="0"/>
              </a:rPr>
              <a:t> και από μικρότερους ρυθμούς της πρόσληψής τους εξαιτίας του μειωμένου αριθμού των </a:t>
            </a:r>
            <a:r>
              <a:rPr lang="el-GR" dirty="0" err="1">
                <a:effectLst/>
                <a:latin typeface="Times New Roman" panose="02020603050405020304" pitchFamily="18" charset="0"/>
                <a:ea typeface="Times New Roman" panose="02020603050405020304" pitchFamily="18" charset="0"/>
              </a:rPr>
              <a:t>φυκών</a:t>
            </a:r>
            <a:r>
              <a:rPr lang="el-GR" dirty="0">
                <a:effectLst/>
                <a:latin typeface="Times New Roman" panose="02020603050405020304" pitchFamily="18" charset="0"/>
                <a:ea typeface="Times New Roman" panose="02020603050405020304" pitchFamily="18" charset="0"/>
              </a:rPr>
              <a:t>.</a:t>
            </a:r>
            <a:endParaRPr lang="el-GR" dirty="0"/>
          </a:p>
        </p:txBody>
      </p:sp>
    </p:spTree>
    <p:extLst>
      <p:ext uri="{BB962C8B-B14F-4D97-AF65-F5344CB8AC3E}">
        <p14:creationId xmlns:p14="http://schemas.microsoft.com/office/powerpoint/2010/main" val="329151945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23DEB0-7AF0-20DF-1048-0150DB20ABF3}"/>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Η μείωση του οξυγόνου στο </a:t>
            </a:r>
            <a:r>
              <a:rPr lang="el-GR" sz="4400" dirty="0" err="1">
                <a:effectLst/>
                <a:latin typeface="Times New Roman" panose="02020603050405020304" pitchFamily="18" charset="0"/>
                <a:ea typeface="Times New Roman" panose="02020603050405020304" pitchFamily="18" charset="0"/>
              </a:rPr>
              <a:t>μεταλίμνιο</a:t>
            </a:r>
            <a:endParaRPr lang="el-GR" dirty="0"/>
          </a:p>
        </p:txBody>
      </p:sp>
      <p:sp>
        <p:nvSpPr>
          <p:cNvPr id="3" name="Θέση περιεχομένου 2">
            <a:extLst>
              <a:ext uri="{FF2B5EF4-FFF2-40B4-BE49-F238E27FC236}">
                <a16:creationId xmlns:a16="http://schemas.microsoft.com/office/drawing/2014/main" id="{DF5A4C88-DC45-BD3C-0B0D-0D46A20A1B8E}"/>
              </a:ext>
            </a:extLst>
          </p:cNvPr>
          <p:cNvSpPr>
            <a:spLocks noGrp="1"/>
          </p:cNvSpPr>
          <p:nvPr>
            <p:ph idx="1"/>
          </p:nvPr>
        </p:nvSpPr>
        <p:spPr/>
        <p:txBody>
          <a:bodyPr/>
          <a:lstStyle/>
          <a:p>
            <a:pPr algn="ctr"/>
            <a:endParaRPr lang="el-GR" sz="3600" dirty="0">
              <a:effectLst/>
              <a:latin typeface="Times New Roman" panose="02020603050405020304" pitchFamily="18" charset="0"/>
              <a:ea typeface="Times New Roman" panose="02020603050405020304" pitchFamily="18" charset="0"/>
            </a:endParaRPr>
          </a:p>
          <a:p>
            <a:pPr algn="ctr"/>
            <a:r>
              <a:rPr lang="el-GR" sz="3600" dirty="0">
                <a:effectLst/>
                <a:latin typeface="Times New Roman" panose="02020603050405020304" pitchFamily="18" charset="0"/>
                <a:ea typeface="Times New Roman" panose="02020603050405020304" pitchFamily="18" charset="0"/>
              </a:rPr>
              <a:t>μπορεί να είναι αποτέλεσμα της αναπνοής του </a:t>
            </a:r>
            <a:r>
              <a:rPr lang="el-GR" sz="3600" dirty="0" err="1">
                <a:effectLst/>
                <a:latin typeface="Times New Roman" panose="02020603050405020304" pitchFamily="18" charset="0"/>
                <a:ea typeface="Times New Roman" panose="02020603050405020304" pitchFamily="18" charset="0"/>
              </a:rPr>
              <a:t>ζωοπλαγκτού</a:t>
            </a:r>
            <a:r>
              <a:rPr lang="el-GR" sz="3600" dirty="0">
                <a:effectLst/>
                <a:latin typeface="Times New Roman" panose="02020603050405020304" pitchFamily="18" charset="0"/>
                <a:ea typeface="Times New Roman" panose="02020603050405020304" pitchFamily="18" charset="0"/>
              </a:rPr>
              <a:t> και της μειωμένης παραγωγής του από </a:t>
            </a:r>
            <a:r>
              <a:rPr lang="el-GR" sz="3600" dirty="0" err="1">
                <a:effectLst/>
                <a:latin typeface="Times New Roman" panose="02020603050405020304" pitchFamily="18" charset="0"/>
                <a:ea typeface="Times New Roman" panose="02020603050405020304" pitchFamily="18" charset="0"/>
              </a:rPr>
              <a:t>φυτοπλαγκτό</a:t>
            </a:r>
            <a:r>
              <a:rPr lang="el-GR" sz="3600" dirty="0">
                <a:effectLst/>
                <a:latin typeface="Times New Roman" panose="02020603050405020304" pitchFamily="18" charset="0"/>
                <a:ea typeface="Times New Roman" panose="02020603050405020304" pitchFamily="18" charset="0"/>
              </a:rPr>
              <a:t>. </a:t>
            </a:r>
          </a:p>
          <a:p>
            <a:endParaRPr lang="el-GR" dirty="0"/>
          </a:p>
        </p:txBody>
      </p:sp>
    </p:spTree>
    <p:extLst>
      <p:ext uri="{BB962C8B-B14F-4D97-AF65-F5344CB8AC3E}">
        <p14:creationId xmlns:p14="http://schemas.microsoft.com/office/powerpoint/2010/main" val="234707036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C80054E-3D9C-210A-5608-DCDD7ADDE8DB}"/>
              </a:ext>
            </a:extLst>
          </p:cNvPr>
          <p:cNvSpPr>
            <a:spLocks noGrp="1"/>
          </p:cNvSpPr>
          <p:nvPr>
            <p:ph type="title"/>
          </p:nvPr>
        </p:nvSpPr>
        <p:spPr>
          <a:xfrm>
            <a:off x="0" y="609600"/>
            <a:ext cx="9144000" cy="1143000"/>
          </a:xfrm>
        </p:spPr>
        <p:txBody>
          <a:bodyPr/>
          <a:lstStyle/>
          <a:p>
            <a:r>
              <a:rPr lang="el-GR" sz="4400" dirty="0">
                <a:effectLst/>
                <a:latin typeface="Times New Roman" panose="02020603050405020304" pitchFamily="18" charset="0"/>
                <a:ea typeface="Times New Roman" panose="02020603050405020304" pitchFamily="18" charset="0"/>
              </a:rPr>
              <a:t>Μερικά </a:t>
            </a:r>
            <a:r>
              <a:rPr lang="el-GR" sz="4400" dirty="0" err="1">
                <a:effectLst/>
                <a:latin typeface="Times New Roman" panose="02020603050405020304" pitchFamily="18" charset="0"/>
                <a:ea typeface="Times New Roman" panose="02020603050405020304" pitchFamily="18" charset="0"/>
              </a:rPr>
              <a:t>πλαγκτικά</a:t>
            </a:r>
            <a:r>
              <a:rPr lang="el-GR" sz="4400" dirty="0">
                <a:effectLst/>
                <a:latin typeface="Times New Roman" panose="02020603050405020304" pitchFamily="18" charset="0"/>
                <a:ea typeface="Times New Roman" panose="02020603050405020304" pitchFamily="18" charset="0"/>
              </a:rPr>
              <a:t> είδη καταφεύγουν στην παραλιακή ζώνη,</a:t>
            </a:r>
            <a:endParaRPr lang="el-GR" dirty="0"/>
          </a:p>
        </p:txBody>
      </p:sp>
      <p:sp>
        <p:nvSpPr>
          <p:cNvPr id="3" name="Θέση περιεχομένου 2">
            <a:extLst>
              <a:ext uri="{FF2B5EF4-FFF2-40B4-BE49-F238E27FC236}">
                <a16:creationId xmlns:a16="http://schemas.microsoft.com/office/drawing/2014/main" id="{69CF389F-2B24-E1C7-8EFD-4EEB3E6ACE49}"/>
              </a:ext>
            </a:extLst>
          </p:cNvPr>
          <p:cNvSpPr>
            <a:spLocks noGrp="1"/>
          </p:cNvSpPr>
          <p:nvPr>
            <p:ph idx="1"/>
          </p:nvPr>
        </p:nvSpPr>
        <p:spPr/>
        <p:txBody>
          <a:bodyPr/>
          <a:lstStyle/>
          <a:p>
            <a:pPr algn="ctr"/>
            <a:endParaRPr lang="el-GR" sz="3600" dirty="0">
              <a:effectLst/>
              <a:latin typeface="Times New Roman" panose="02020603050405020304" pitchFamily="18" charset="0"/>
              <a:ea typeface="Times New Roman" panose="02020603050405020304" pitchFamily="18" charset="0"/>
            </a:endParaRPr>
          </a:p>
          <a:p>
            <a:pPr algn="ctr"/>
            <a:r>
              <a:rPr lang="el-GR" sz="3600" dirty="0">
                <a:effectLst/>
                <a:latin typeface="Times New Roman" panose="02020603050405020304" pitchFamily="18" charset="0"/>
                <a:ea typeface="Times New Roman" panose="02020603050405020304" pitchFamily="18" charset="0"/>
              </a:rPr>
              <a:t>στην οποία εκτελούν οριζόντιες μετακινήσεις μακριά από την όχθη της λίμνης. Τείνουν να δημιουργούν κοπάδια, καθώς κολυμπούν ενεργητικά μακριά από την ακτογραμμή. </a:t>
            </a:r>
          </a:p>
          <a:p>
            <a:endParaRPr lang="el-GR" dirty="0"/>
          </a:p>
        </p:txBody>
      </p:sp>
    </p:spTree>
    <p:extLst>
      <p:ext uri="{BB962C8B-B14F-4D97-AF65-F5344CB8AC3E}">
        <p14:creationId xmlns:p14="http://schemas.microsoft.com/office/powerpoint/2010/main" val="393385983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EBBBBA-B5E1-8021-8B9F-407CC1AB86AE}"/>
              </a:ext>
            </a:extLst>
          </p:cNvPr>
          <p:cNvSpPr>
            <a:spLocks noGrp="1"/>
          </p:cNvSpPr>
          <p:nvPr>
            <p:ph type="title"/>
          </p:nvPr>
        </p:nvSpPr>
        <p:spPr/>
        <p:txBody>
          <a:bodyPr/>
          <a:lstStyle/>
          <a:p>
            <a:r>
              <a:rPr lang="el-GR" dirty="0">
                <a:effectLst/>
                <a:latin typeface="Times New Roman" panose="02020603050405020304" pitchFamily="18" charset="0"/>
                <a:ea typeface="Times New Roman" panose="02020603050405020304" pitchFamily="18" charset="0"/>
              </a:rPr>
              <a:t>Ζωοπλαγκτόν:</a:t>
            </a:r>
            <a:r>
              <a:rPr lang="en-US" dirty="0">
                <a:effectLst/>
                <a:latin typeface="Times New Roman" panose="02020603050405020304" pitchFamily="18" charset="0"/>
                <a:ea typeface="Times New Roman" panose="02020603050405020304" pitchFamily="18" charset="0"/>
              </a:rPr>
              <a:t> </a:t>
            </a:r>
            <a:endParaRPr lang="el-GR" dirty="0"/>
          </a:p>
        </p:txBody>
      </p:sp>
      <p:sp>
        <p:nvSpPr>
          <p:cNvPr id="3" name="Θέση περιεχομένου 2">
            <a:extLst>
              <a:ext uri="{FF2B5EF4-FFF2-40B4-BE49-F238E27FC236}">
                <a16:creationId xmlns:a16="http://schemas.microsoft.com/office/drawing/2014/main" id="{C52FCF01-C1EE-8AEA-87E5-62D308E79D0C}"/>
              </a:ext>
            </a:extLst>
          </p:cNvPr>
          <p:cNvSpPr>
            <a:spLocks noGrp="1"/>
          </p:cNvSpPr>
          <p:nvPr>
            <p:ph idx="1"/>
          </p:nvPr>
        </p:nvSpPr>
        <p:spPr>
          <a:xfrm>
            <a:off x="0" y="1981200"/>
            <a:ext cx="9144000" cy="4114800"/>
          </a:xfrm>
        </p:spPr>
        <p:txBody>
          <a:bodyPr/>
          <a:lstStyle/>
          <a:p>
            <a:pPr algn="ctr"/>
            <a:endParaRPr lang="el-GR" dirty="0">
              <a:effectLst/>
              <a:latin typeface="Times New Roman" panose="02020603050405020304" pitchFamily="18" charset="0"/>
              <a:ea typeface="Times New Roman" panose="02020603050405020304" pitchFamily="18" charset="0"/>
            </a:endParaRPr>
          </a:p>
          <a:p>
            <a:pPr algn="ctr"/>
            <a:r>
              <a:rPr lang="el-GR" dirty="0" err="1">
                <a:effectLst/>
                <a:latin typeface="Times New Roman" panose="02020603050405020304" pitchFamily="18" charset="0"/>
                <a:ea typeface="Times New Roman" panose="02020603050405020304" pitchFamily="18" charset="0"/>
              </a:rPr>
              <a:t>ετερότροφοι</a:t>
            </a:r>
            <a:r>
              <a:rPr lang="el-GR" dirty="0">
                <a:effectLst/>
                <a:latin typeface="Times New Roman" panose="02020603050405020304" pitchFamily="18" charset="0"/>
                <a:ea typeface="Times New Roman" panose="02020603050405020304" pitchFamily="18" charset="0"/>
              </a:rPr>
              <a:t> οργανισμοί, μικρού μεγέθους συνήθως, που ζουν στο νερό και ακολουθούν την κίνησή του,</a:t>
            </a:r>
            <a:r>
              <a:rPr lang="en-US" dirty="0">
                <a:effectLst/>
                <a:latin typeface="Times New Roman" panose="02020603050405020304" pitchFamily="18" charset="0"/>
                <a:ea typeface="Times New Roman" panose="02020603050405020304" pitchFamily="18" charset="0"/>
              </a:rPr>
              <a:t> </a:t>
            </a:r>
            <a:r>
              <a:rPr lang="el-GR" dirty="0">
                <a:effectLst/>
                <a:latin typeface="Times New Roman" panose="02020603050405020304" pitchFamily="18" charset="0"/>
                <a:ea typeface="Times New Roman" panose="02020603050405020304" pitchFamily="18" charset="0"/>
              </a:rPr>
              <a:t>καθώς διαθέτουν περιορισμένες ή και καθόλου δυνατότητες ενεργητικής μετακίνησης (πρωτόζωα, </a:t>
            </a:r>
            <a:r>
              <a:rPr lang="el-GR" dirty="0" err="1">
                <a:effectLst/>
                <a:latin typeface="Times New Roman" panose="02020603050405020304" pitchFamily="18" charset="0"/>
                <a:ea typeface="Times New Roman" panose="02020603050405020304" pitchFamily="18" charset="0"/>
              </a:rPr>
              <a:t>τροχόζωα</a:t>
            </a:r>
            <a:r>
              <a:rPr lang="el-GR" dirty="0">
                <a:effectLst/>
                <a:latin typeface="Times New Roman" panose="02020603050405020304" pitchFamily="18" charset="0"/>
                <a:ea typeface="Times New Roman" panose="02020603050405020304" pitchFamily="18" charset="0"/>
              </a:rPr>
              <a:t>, </a:t>
            </a:r>
            <a:r>
              <a:rPr lang="el-GR" dirty="0" err="1">
                <a:effectLst/>
                <a:latin typeface="Times New Roman" panose="02020603050405020304" pitchFamily="18" charset="0"/>
                <a:ea typeface="Times New Roman" panose="02020603050405020304" pitchFamily="18" charset="0"/>
              </a:rPr>
              <a:t>κλαδοκερωτά</a:t>
            </a:r>
            <a:r>
              <a:rPr lang="el-GR" dirty="0">
                <a:effectLst/>
                <a:latin typeface="Times New Roman" panose="02020603050405020304" pitchFamily="18" charset="0"/>
                <a:ea typeface="Times New Roman" panose="02020603050405020304" pitchFamily="18" charset="0"/>
              </a:rPr>
              <a:t>, </a:t>
            </a:r>
            <a:r>
              <a:rPr lang="el-GR" dirty="0" err="1">
                <a:effectLst/>
                <a:latin typeface="Times New Roman" panose="02020603050405020304" pitchFamily="18" charset="0"/>
                <a:ea typeface="Times New Roman" panose="02020603050405020304" pitchFamily="18" charset="0"/>
              </a:rPr>
              <a:t>κωπήποδα</a:t>
            </a:r>
            <a:r>
              <a:rPr lang="el-GR" dirty="0">
                <a:effectLst/>
                <a:latin typeface="Times New Roman" panose="02020603050405020304" pitchFamily="18" charset="0"/>
                <a:ea typeface="Times New Roman" panose="02020603050405020304" pitchFamily="18" charset="0"/>
              </a:rPr>
              <a:t>, προνύμφες εντόμων κ.ά.).</a:t>
            </a:r>
            <a:endParaRPr lang="el-GR" dirty="0"/>
          </a:p>
        </p:txBody>
      </p:sp>
    </p:spTree>
    <p:extLst>
      <p:ext uri="{BB962C8B-B14F-4D97-AF65-F5344CB8AC3E}">
        <p14:creationId xmlns:p14="http://schemas.microsoft.com/office/powerpoint/2010/main" val="34718763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9FC634F-8FAF-8949-BAAA-C87D7DC32D75}"/>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Με τον γενικό όρο </a:t>
            </a:r>
            <a:r>
              <a:rPr lang="el-GR" sz="4400" dirty="0" err="1">
                <a:effectLst/>
                <a:latin typeface="Times New Roman" panose="02020603050405020304" pitchFamily="18" charset="0"/>
                <a:ea typeface="Times New Roman" panose="02020603050405020304" pitchFamily="18" charset="0"/>
              </a:rPr>
              <a:t>νευστό</a:t>
            </a:r>
            <a:endParaRPr lang="el-GR" dirty="0"/>
          </a:p>
        </p:txBody>
      </p:sp>
      <p:sp>
        <p:nvSpPr>
          <p:cNvPr id="3" name="Θέση περιεχομένου 2">
            <a:extLst>
              <a:ext uri="{FF2B5EF4-FFF2-40B4-BE49-F238E27FC236}">
                <a16:creationId xmlns:a16="http://schemas.microsoft.com/office/drawing/2014/main" id="{D28B09E9-5863-9A08-4CC6-C2E8662701BD}"/>
              </a:ext>
            </a:extLst>
          </p:cNvPr>
          <p:cNvSpPr>
            <a:spLocks noGrp="1"/>
          </p:cNvSpPr>
          <p:nvPr>
            <p:ph idx="1"/>
          </p:nvPr>
        </p:nvSpPr>
        <p:spPr>
          <a:xfrm>
            <a:off x="0" y="1981200"/>
            <a:ext cx="9144000" cy="4114800"/>
          </a:xfrm>
        </p:spPr>
        <p:txBody>
          <a:bodyPr/>
          <a:lstStyle/>
          <a:p>
            <a:endParaRPr lang="el-GR" dirty="0">
              <a:effectLst/>
              <a:latin typeface="Times New Roman" panose="02020603050405020304" pitchFamily="18" charset="0"/>
              <a:ea typeface="Times New Roman" panose="02020603050405020304" pitchFamily="18" charset="0"/>
            </a:endParaRPr>
          </a:p>
          <a:p>
            <a:pPr algn="ctr"/>
            <a:r>
              <a:rPr lang="el-GR" sz="4000" dirty="0">
                <a:effectLst/>
                <a:latin typeface="Times New Roman" panose="02020603050405020304" pitchFamily="18" charset="0"/>
                <a:ea typeface="Times New Roman" panose="02020603050405020304" pitchFamily="18" charset="0"/>
              </a:rPr>
              <a:t>χαρακτηρίζονται οι εξειδικευμένοι οργανισμοί που ζουν στην </a:t>
            </a:r>
            <a:r>
              <a:rPr lang="el-GR" sz="4000" dirty="0" err="1">
                <a:effectLst/>
                <a:latin typeface="Times New Roman" panose="02020603050405020304" pitchFamily="18" charset="0"/>
                <a:ea typeface="Times New Roman" panose="02020603050405020304" pitchFamily="18" charset="0"/>
              </a:rPr>
              <a:t>μεσεπιφάνεια</a:t>
            </a:r>
            <a:r>
              <a:rPr lang="el-GR" sz="4000" dirty="0">
                <a:effectLst/>
                <a:latin typeface="Times New Roman" panose="02020603050405020304" pitchFamily="18" charset="0"/>
                <a:ea typeface="Times New Roman" panose="02020603050405020304" pitchFamily="18" charset="0"/>
              </a:rPr>
              <a:t> νερού-ατμόσφαιρας. Διακρίνονται σε </a:t>
            </a:r>
            <a:r>
              <a:rPr lang="el-GR" sz="4000" dirty="0" err="1">
                <a:effectLst/>
                <a:latin typeface="Times New Roman" panose="02020603050405020304" pitchFamily="18" charset="0"/>
                <a:ea typeface="Times New Roman" panose="02020603050405020304" pitchFamily="18" charset="0"/>
              </a:rPr>
              <a:t>επινευστό</a:t>
            </a:r>
            <a:r>
              <a:rPr lang="el-GR" sz="4000" dirty="0">
                <a:effectLst/>
                <a:latin typeface="Times New Roman" panose="02020603050405020304" pitchFamily="18" charset="0"/>
                <a:ea typeface="Times New Roman" panose="02020603050405020304" pitchFamily="18" charset="0"/>
              </a:rPr>
              <a:t> και </a:t>
            </a:r>
            <a:r>
              <a:rPr lang="el-GR" sz="4000" dirty="0" err="1">
                <a:effectLst/>
                <a:latin typeface="Times New Roman" panose="02020603050405020304" pitchFamily="18" charset="0"/>
                <a:ea typeface="Times New Roman" panose="02020603050405020304" pitchFamily="18" charset="0"/>
              </a:rPr>
              <a:t>υπονευστό</a:t>
            </a:r>
            <a:r>
              <a:rPr lang="el-GR" sz="4000" dirty="0">
                <a:effectLst/>
                <a:latin typeface="Times New Roman" panose="02020603050405020304" pitchFamily="18" charset="0"/>
                <a:ea typeface="Times New Roman" panose="02020603050405020304" pitchFamily="18" charset="0"/>
              </a:rPr>
              <a:t>. </a:t>
            </a:r>
          </a:p>
          <a:p>
            <a:endParaRPr lang="el-GR" dirty="0"/>
          </a:p>
        </p:txBody>
      </p:sp>
    </p:spTree>
    <p:extLst>
      <p:ext uri="{BB962C8B-B14F-4D97-AF65-F5344CB8AC3E}">
        <p14:creationId xmlns:p14="http://schemas.microsoft.com/office/powerpoint/2010/main" val="271842870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8F88792-24C1-2E35-8C6C-0677B8950EBF}"/>
              </a:ext>
            </a:extLst>
          </p:cNvPr>
          <p:cNvSpPr>
            <a:spLocks noGrp="1"/>
          </p:cNvSpPr>
          <p:nvPr>
            <p:ph type="title"/>
          </p:nvPr>
        </p:nvSpPr>
        <p:spPr/>
        <p:txBody>
          <a:bodyPr/>
          <a:lstStyle/>
          <a:p>
            <a:r>
              <a:rPr lang="el-GR" dirty="0">
                <a:effectLst/>
                <a:latin typeface="Times New Roman" panose="02020603050405020304" pitchFamily="18" charset="0"/>
                <a:ea typeface="Times New Roman" panose="02020603050405020304" pitchFamily="18" charset="0"/>
              </a:rPr>
              <a:t>Το μέγεθος των περισσότερων </a:t>
            </a:r>
            <a:r>
              <a:rPr lang="el-GR" dirty="0" err="1">
                <a:effectLst/>
                <a:latin typeface="Times New Roman" panose="02020603050405020304" pitchFamily="18" charset="0"/>
                <a:ea typeface="Times New Roman" panose="02020603050405020304" pitchFamily="18" charset="0"/>
              </a:rPr>
              <a:t>ζωοπλαγκτικών</a:t>
            </a:r>
            <a:r>
              <a:rPr lang="el-GR" dirty="0">
                <a:effectLst/>
                <a:latin typeface="Times New Roman" panose="02020603050405020304" pitchFamily="18" charset="0"/>
                <a:ea typeface="Times New Roman" panose="02020603050405020304" pitchFamily="18" charset="0"/>
              </a:rPr>
              <a:t> οργανισμών</a:t>
            </a:r>
            <a:endParaRPr lang="el-GR" dirty="0"/>
          </a:p>
        </p:txBody>
      </p:sp>
      <p:sp>
        <p:nvSpPr>
          <p:cNvPr id="3" name="Θέση περιεχομένου 2">
            <a:extLst>
              <a:ext uri="{FF2B5EF4-FFF2-40B4-BE49-F238E27FC236}">
                <a16:creationId xmlns:a16="http://schemas.microsoft.com/office/drawing/2014/main" id="{3733583C-7C54-1AAC-E02C-4BE9A09CFAC4}"/>
              </a:ext>
            </a:extLst>
          </p:cNvPr>
          <p:cNvSpPr>
            <a:spLocks noGrp="1"/>
          </p:cNvSpPr>
          <p:nvPr>
            <p:ph idx="1"/>
          </p:nvPr>
        </p:nvSpPr>
        <p:spPr>
          <a:xfrm>
            <a:off x="0" y="1981200"/>
            <a:ext cx="9144000" cy="4114800"/>
          </a:xfrm>
        </p:spPr>
        <p:txBody>
          <a:bodyPr/>
          <a:lstStyle/>
          <a:p>
            <a:pPr algn="ctr"/>
            <a:endParaRPr lang="el-GR" dirty="0">
              <a:effectLst/>
              <a:latin typeface="Times New Roman" panose="02020603050405020304" pitchFamily="18" charset="0"/>
              <a:ea typeface="Times New Roman" panose="02020603050405020304" pitchFamily="18" charset="0"/>
            </a:endParaRPr>
          </a:p>
          <a:p>
            <a:pPr algn="ctr"/>
            <a:r>
              <a:rPr lang="el-GR" dirty="0">
                <a:effectLst/>
                <a:latin typeface="Times New Roman" panose="02020603050405020304" pitchFamily="18" charset="0"/>
                <a:ea typeface="Times New Roman" panose="02020603050405020304" pitchFamily="18" charset="0"/>
              </a:rPr>
              <a:t>κυμαίνεται μεταξύ 0,5</a:t>
            </a:r>
            <a:r>
              <a:rPr lang="en-US" dirty="0">
                <a:effectLst/>
                <a:latin typeface="Times New Roman" panose="02020603050405020304" pitchFamily="18" charset="0"/>
                <a:ea typeface="Times New Roman" panose="02020603050405020304" pitchFamily="18" charset="0"/>
              </a:rPr>
              <a:t>mm</a:t>
            </a:r>
            <a:r>
              <a:rPr lang="el-GR" dirty="0">
                <a:effectLst/>
                <a:latin typeface="Times New Roman" panose="02020603050405020304" pitchFamily="18" charset="0"/>
                <a:ea typeface="Times New Roman" panose="02020603050405020304" pitchFamily="18" charset="0"/>
              </a:rPr>
              <a:t> (λέγεται και μικρόν. Διεθνή σύμβολά του είναι τα</a:t>
            </a:r>
            <a:r>
              <a:rPr lang="en-US" dirty="0">
                <a:effectLst/>
                <a:latin typeface="Times New Roman" panose="02020603050405020304" pitchFamily="18" charset="0"/>
                <a:ea typeface="Times New Roman" panose="02020603050405020304" pitchFamily="18" charset="0"/>
              </a:rPr>
              <a:t> </a:t>
            </a:r>
            <a:r>
              <a:rPr lang="el-GR" dirty="0">
                <a:effectLst/>
                <a:latin typeface="Times New Roman" panose="02020603050405020304" pitchFamily="18" charset="0"/>
                <a:ea typeface="Times New Roman" panose="02020603050405020304" pitchFamily="18" charset="0"/>
              </a:rPr>
              <a:t>μ</a:t>
            </a:r>
            <a:r>
              <a:rPr lang="en-US" dirty="0">
                <a:effectLst/>
                <a:latin typeface="Times New Roman" panose="02020603050405020304" pitchFamily="18" charset="0"/>
                <a:ea typeface="Times New Roman" panose="02020603050405020304" pitchFamily="18" charset="0"/>
              </a:rPr>
              <a:t>m </a:t>
            </a:r>
            <a:r>
              <a:rPr lang="el-GR" dirty="0">
                <a:effectLst/>
                <a:latin typeface="Times New Roman" panose="02020603050405020304" pitchFamily="18" charset="0"/>
                <a:ea typeface="Times New Roman" panose="02020603050405020304" pitchFamily="18" charset="0"/>
              </a:rPr>
              <a:t>και μ. Στην ελληνική αποδίδεται και ως χιλιοστό του χιλιοστού ή </a:t>
            </a:r>
            <a:r>
              <a:rPr lang="el-GR" dirty="0" err="1">
                <a:effectLst/>
                <a:latin typeface="Times New Roman" panose="02020603050405020304" pitchFamily="18" charset="0"/>
                <a:ea typeface="Times New Roman" panose="02020603050405020304" pitchFamily="18" charset="0"/>
              </a:rPr>
              <a:t>χιλοστομέτρου</a:t>
            </a:r>
            <a:r>
              <a:rPr lang="el-GR" dirty="0">
                <a:effectLst/>
                <a:latin typeface="Times New Roman" panose="02020603050405020304" pitchFamily="18" charset="0"/>
                <a:ea typeface="Times New Roman" panose="02020603050405020304" pitchFamily="18" charset="0"/>
              </a:rPr>
              <a:t>) και 1</a:t>
            </a:r>
            <a:r>
              <a:rPr lang="en-US" dirty="0">
                <a:effectLst/>
                <a:latin typeface="Times New Roman" panose="02020603050405020304" pitchFamily="18" charset="0"/>
                <a:ea typeface="Times New Roman" panose="02020603050405020304" pitchFamily="18" charset="0"/>
              </a:rPr>
              <a:t>mm</a:t>
            </a:r>
            <a:r>
              <a:rPr lang="el-GR" dirty="0">
                <a:effectLst/>
                <a:latin typeface="Times New Roman" panose="02020603050405020304" pitchFamily="18" charset="0"/>
                <a:ea typeface="Times New Roman" panose="02020603050405020304" pitchFamily="18" charset="0"/>
              </a:rPr>
              <a:t>, ενώ υπάρχουν και </a:t>
            </a:r>
            <a:r>
              <a:rPr lang="el-GR" dirty="0" err="1">
                <a:effectLst/>
                <a:latin typeface="Times New Roman" panose="02020603050405020304" pitchFamily="18" charset="0"/>
                <a:ea typeface="Times New Roman" panose="02020603050405020304" pitchFamily="18" charset="0"/>
              </a:rPr>
              <a:t>ζωοπλαγκτικοί</a:t>
            </a:r>
            <a:r>
              <a:rPr lang="el-GR" dirty="0">
                <a:effectLst/>
                <a:latin typeface="Times New Roman" panose="02020603050405020304" pitchFamily="18" charset="0"/>
                <a:ea typeface="Times New Roman" panose="02020603050405020304" pitchFamily="18" charset="0"/>
              </a:rPr>
              <a:t> οργανισμοί μικρότεροι από 0,1 </a:t>
            </a:r>
            <a:r>
              <a:rPr lang="en-US" dirty="0">
                <a:effectLst/>
                <a:latin typeface="Times New Roman" panose="02020603050405020304" pitchFamily="18" charset="0"/>
                <a:ea typeface="Times New Roman" panose="02020603050405020304" pitchFamily="18" charset="0"/>
              </a:rPr>
              <a:t>mm</a:t>
            </a:r>
            <a:r>
              <a:rPr lang="el-GR" dirty="0">
                <a:effectLst/>
                <a:latin typeface="Times New Roman" panose="02020603050405020304" pitchFamily="18" charset="0"/>
                <a:ea typeface="Times New Roman" panose="02020603050405020304" pitchFamily="18" charset="0"/>
              </a:rPr>
              <a:t> ή μεγαλύτεροι από 3</a:t>
            </a:r>
            <a:r>
              <a:rPr lang="en-US" dirty="0">
                <a:effectLst/>
                <a:latin typeface="Times New Roman" panose="02020603050405020304" pitchFamily="18" charset="0"/>
                <a:ea typeface="Times New Roman" panose="02020603050405020304" pitchFamily="18" charset="0"/>
              </a:rPr>
              <a:t>mm</a:t>
            </a:r>
            <a:r>
              <a:rPr lang="el-GR" dirty="0">
                <a:effectLst/>
                <a:latin typeface="Times New Roman" panose="02020603050405020304" pitchFamily="18" charset="0"/>
                <a:ea typeface="Times New Roman" panose="02020603050405020304" pitchFamily="18" charset="0"/>
              </a:rPr>
              <a:t>. </a:t>
            </a:r>
            <a:endParaRPr lang="el-GR" dirty="0"/>
          </a:p>
        </p:txBody>
      </p:sp>
    </p:spTree>
    <p:extLst>
      <p:ext uri="{BB962C8B-B14F-4D97-AF65-F5344CB8AC3E}">
        <p14:creationId xmlns:p14="http://schemas.microsoft.com/office/powerpoint/2010/main" val="237836718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8024F2-7DF5-A2FF-0D0C-F3B47801253A}"/>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Στο ζωοπλαγκτόν περιλαμβάνονται</a:t>
            </a:r>
            <a:endParaRPr lang="el-GR" dirty="0"/>
          </a:p>
        </p:txBody>
      </p:sp>
      <p:sp>
        <p:nvSpPr>
          <p:cNvPr id="3" name="Θέση περιεχομένου 2">
            <a:extLst>
              <a:ext uri="{FF2B5EF4-FFF2-40B4-BE49-F238E27FC236}">
                <a16:creationId xmlns:a16="http://schemas.microsoft.com/office/drawing/2014/main" id="{9BF0B39B-AE4C-2AA4-8B69-F7F4C0C657E5}"/>
              </a:ext>
            </a:extLst>
          </p:cNvPr>
          <p:cNvSpPr>
            <a:spLocks noGrp="1"/>
          </p:cNvSpPr>
          <p:nvPr>
            <p:ph idx="1"/>
          </p:nvPr>
        </p:nvSpPr>
        <p:spPr>
          <a:xfrm>
            <a:off x="0" y="1981200"/>
            <a:ext cx="9144000" cy="4114800"/>
          </a:xfrm>
        </p:spPr>
        <p:txBody>
          <a:bodyPr/>
          <a:lstStyle/>
          <a:p>
            <a:pPr algn="ctr"/>
            <a:endParaRPr lang="el-GR" dirty="0">
              <a:effectLst/>
              <a:latin typeface="Times New Roman" panose="02020603050405020304" pitchFamily="18" charset="0"/>
              <a:ea typeface="Times New Roman" panose="02020603050405020304" pitchFamily="18" charset="0"/>
            </a:endParaRPr>
          </a:p>
          <a:p>
            <a:pPr algn="ctr"/>
            <a:r>
              <a:rPr lang="el-GR" dirty="0">
                <a:effectLst/>
                <a:latin typeface="Times New Roman" panose="02020603050405020304" pitchFamily="18" charset="0"/>
                <a:ea typeface="Times New Roman" panose="02020603050405020304" pitchFamily="18" charset="0"/>
              </a:rPr>
              <a:t>και οι </a:t>
            </a:r>
            <a:r>
              <a:rPr lang="el-GR" dirty="0" err="1">
                <a:effectLst/>
                <a:latin typeface="Times New Roman" panose="02020603050405020304" pitchFamily="18" charset="0"/>
                <a:ea typeface="Times New Roman" panose="02020603050405020304" pitchFamily="18" charset="0"/>
              </a:rPr>
              <a:t>λάρβες</a:t>
            </a:r>
            <a:r>
              <a:rPr lang="el-GR" dirty="0">
                <a:effectLst/>
                <a:latin typeface="Times New Roman" panose="02020603050405020304" pitchFamily="18" charset="0"/>
                <a:ea typeface="Times New Roman" panose="02020603050405020304" pitchFamily="18" charset="0"/>
              </a:rPr>
              <a:t> μεγαλύτερων ζωικών οργανισμών (</a:t>
            </a:r>
            <a:r>
              <a:rPr lang="el-GR" dirty="0" err="1">
                <a:effectLst/>
                <a:latin typeface="Times New Roman" panose="02020603050405020304" pitchFamily="18" charset="0"/>
                <a:ea typeface="Times New Roman" panose="02020603050405020304" pitchFamily="18" charset="0"/>
              </a:rPr>
              <a:t>λάρβες</a:t>
            </a:r>
            <a:r>
              <a:rPr lang="el-GR" dirty="0">
                <a:effectLst/>
                <a:latin typeface="Times New Roman" panose="02020603050405020304" pitchFamily="18" charset="0"/>
                <a:ea typeface="Times New Roman" panose="02020603050405020304" pitchFamily="18" charset="0"/>
              </a:rPr>
              <a:t> ψαριών) οργανισμών (</a:t>
            </a:r>
            <a:r>
              <a:rPr lang="el-GR" dirty="0" err="1">
                <a:effectLst/>
                <a:latin typeface="Times New Roman" panose="02020603050405020304" pitchFamily="18" charset="0"/>
                <a:ea typeface="Times New Roman" panose="02020603050405020304" pitchFamily="18" charset="0"/>
              </a:rPr>
              <a:t>λάρβες</a:t>
            </a:r>
            <a:r>
              <a:rPr lang="el-GR" dirty="0">
                <a:effectLst/>
                <a:latin typeface="Times New Roman" panose="02020603050405020304" pitchFamily="18" charset="0"/>
                <a:ea typeface="Times New Roman" panose="02020603050405020304" pitchFamily="18" charset="0"/>
              </a:rPr>
              <a:t> ψαριών-ονομάζεται η νεανική μορφή ενός ζώου-εντόμου που δεν έχει άμεση ανάπτυξη, αλλά περνάει από το στάδιο της μεταμόρφωσης-προνύμφης), , που στα επόμενα στάδια της ανάπτυξής τους εξελίσσονται σε νηκτικούς οργανισμούς.</a:t>
            </a:r>
            <a:endParaRPr lang="el-GR" dirty="0"/>
          </a:p>
        </p:txBody>
      </p:sp>
    </p:spTree>
    <p:extLst>
      <p:ext uri="{BB962C8B-B14F-4D97-AF65-F5344CB8AC3E}">
        <p14:creationId xmlns:p14="http://schemas.microsoft.com/office/powerpoint/2010/main" val="253672326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505E777-8B34-D2AC-B365-29F53FA004D3}"/>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Οι </a:t>
            </a:r>
            <a:r>
              <a:rPr lang="el-GR" sz="4400" dirty="0" err="1">
                <a:effectLst/>
                <a:latin typeface="Times New Roman" panose="02020603050405020304" pitchFamily="18" charset="0"/>
                <a:ea typeface="Times New Roman" panose="02020603050405020304" pitchFamily="18" charset="0"/>
              </a:rPr>
              <a:t>ζωοπλαγκτικοί</a:t>
            </a:r>
            <a:r>
              <a:rPr lang="el-GR" sz="4400" dirty="0">
                <a:effectLst/>
                <a:latin typeface="Times New Roman" panose="02020603050405020304" pitchFamily="18" charset="0"/>
                <a:ea typeface="Times New Roman" panose="02020603050405020304" pitchFamily="18" charset="0"/>
              </a:rPr>
              <a:t> οργανισμοί τρέφονται</a:t>
            </a:r>
            <a:endParaRPr lang="el-GR" dirty="0"/>
          </a:p>
        </p:txBody>
      </p:sp>
      <p:sp>
        <p:nvSpPr>
          <p:cNvPr id="3" name="Θέση περιεχομένου 2">
            <a:extLst>
              <a:ext uri="{FF2B5EF4-FFF2-40B4-BE49-F238E27FC236}">
                <a16:creationId xmlns:a16="http://schemas.microsoft.com/office/drawing/2014/main" id="{D659302C-1902-74E8-3DFC-28D36CEDCAAF}"/>
              </a:ext>
            </a:extLst>
          </p:cNvPr>
          <p:cNvSpPr>
            <a:spLocks noGrp="1"/>
          </p:cNvSpPr>
          <p:nvPr>
            <p:ph idx="1"/>
          </p:nvPr>
        </p:nvSpPr>
        <p:spPr/>
        <p:txBody>
          <a:bodyPr/>
          <a:lstStyle/>
          <a:p>
            <a:pPr algn="ctr"/>
            <a:endParaRPr lang="el-GR" sz="4000" dirty="0">
              <a:effectLst/>
              <a:latin typeface="Times New Roman" panose="02020603050405020304" pitchFamily="18" charset="0"/>
              <a:ea typeface="Times New Roman" panose="02020603050405020304" pitchFamily="18" charset="0"/>
            </a:endParaRPr>
          </a:p>
          <a:p>
            <a:pPr algn="ctr"/>
            <a:r>
              <a:rPr lang="el-GR" sz="4000" dirty="0">
                <a:effectLst/>
                <a:latin typeface="Times New Roman" panose="02020603050405020304" pitchFamily="18" charset="0"/>
                <a:ea typeface="Times New Roman" panose="02020603050405020304" pitchFamily="18" charset="0"/>
              </a:rPr>
              <a:t>με βακτήρια, φυτοπλαγκτόν, νεκρή οργανική ύλη και σε μερικές περιπτώσεις από άλλα άτομα </a:t>
            </a:r>
            <a:r>
              <a:rPr lang="el-GR" sz="4000" dirty="0" err="1">
                <a:effectLst/>
                <a:latin typeface="Times New Roman" panose="02020603050405020304" pitchFamily="18" charset="0"/>
                <a:ea typeface="Times New Roman" panose="02020603050405020304" pitchFamily="18" charset="0"/>
              </a:rPr>
              <a:t>ζωοπλαγκτού</a:t>
            </a:r>
            <a:r>
              <a:rPr lang="el-GR" sz="4000" dirty="0">
                <a:effectLst/>
                <a:latin typeface="Times New Roman" panose="02020603050405020304" pitchFamily="18" charset="0"/>
                <a:ea typeface="Times New Roman" panose="02020603050405020304" pitchFamily="18" charset="0"/>
              </a:rPr>
              <a:t>.</a:t>
            </a:r>
          </a:p>
          <a:p>
            <a:endParaRPr lang="el-GR" dirty="0"/>
          </a:p>
        </p:txBody>
      </p:sp>
    </p:spTree>
    <p:extLst>
      <p:ext uri="{BB962C8B-B14F-4D97-AF65-F5344CB8AC3E}">
        <p14:creationId xmlns:p14="http://schemas.microsoft.com/office/powerpoint/2010/main" val="402331905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3E6B7C3-C746-CF0E-0A17-2AE52AA035B8}"/>
              </a:ext>
            </a:extLst>
          </p:cNvPr>
          <p:cNvSpPr>
            <a:spLocks noGrp="1"/>
          </p:cNvSpPr>
          <p:nvPr>
            <p:ph type="title"/>
          </p:nvPr>
        </p:nvSpPr>
        <p:spPr/>
        <p:txBody>
          <a:bodyPr/>
          <a:lstStyle/>
          <a:p>
            <a:br>
              <a:rPr lang="el-GR" sz="4400" b="1" dirty="0">
                <a:effectLst/>
                <a:latin typeface="Times New Roman" panose="02020603050405020304" pitchFamily="18" charset="0"/>
                <a:ea typeface="Times New Roman" panose="02020603050405020304" pitchFamily="18" charset="0"/>
              </a:rPr>
            </a:br>
            <a:r>
              <a:rPr lang="el-GR" sz="4400" b="1" dirty="0">
                <a:effectLst/>
                <a:latin typeface="Times New Roman" panose="02020603050405020304" pitchFamily="18" charset="0"/>
                <a:ea typeface="Times New Roman" panose="02020603050405020304" pitchFamily="18" charset="0"/>
              </a:rPr>
              <a:t>Ετήσιες και εποχικές μεταβολές</a:t>
            </a:r>
            <a:br>
              <a:rPr lang="el-GR" sz="4400" dirty="0">
                <a:effectLst/>
                <a:latin typeface="Times New Roman" panose="02020603050405020304" pitchFamily="18" charset="0"/>
                <a:ea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6BB2FF0B-F1C4-D82F-67B1-8ADA59107136}"/>
              </a:ext>
            </a:extLst>
          </p:cNvPr>
          <p:cNvSpPr>
            <a:spLocks noGrp="1"/>
          </p:cNvSpPr>
          <p:nvPr>
            <p:ph idx="1"/>
          </p:nvPr>
        </p:nvSpPr>
        <p:spPr>
          <a:xfrm>
            <a:off x="0" y="1981200"/>
            <a:ext cx="9144000" cy="4114800"/>
          </a:xfrm>
        </p:spPr>
        <p:txBody>
          <a:bodyPr/>
          <a:lstStyle/>
          <a:p>
            <a:pPr algn="ctr">
              <a:buNone/>
            </a:pPr>
            <a:endParaRPr lang="el-GR" dirty="0">
              <a:effectLst/>
              <a:latin typeface="Times New Roman" panose="02020603050405020304" pitchFamily="18" charset="0"/>
              <a:ea typeface="Times New Roman" panose="02020603050405020304" pitchFamily="18" charset="0"/>
            </a:endParaRPr>
          </a:p>
          <a:p>
            <a:pPr algn="ctr">
              <a:buNone/>
            </a:pPr>
            <a:r>
              <a:rPr lang="el-GR" dirty="0">
                <a:effectLst/>
                <a:latin typeface="Times New Roman" panose="02020603050405020304" pitchFamily="18" charset="0"/>
                <a:ea typeface="Times New Roman" panose="02020603050405020304" pitchFamily="18" charset="0"/>
              </a:rPr>
              <a:t>Οι εποχικοί κύκλοι του </a:t>
            </a:r>
            <a:r>
              <a:rPr lang="el-GR" dirty="0" err="1">
                <a:effectLst/>
                <a:latin typeface="Times New Roman" panose="02020603050405020304" pitchFamily="18" charset="0"/>
                <a:ea typeface="Times New Roman" panose="02020603050405020304" pitchFamily="18" charset="0"/>
              </a:rPr>
              <a:t>ζωοπλαγκτού</a:t>
            </a:r>
            <a:r>
              <a:rPr lang="el-GR" dirty="0">
                <a:effectLst/>
                <a:latin typeface="Times New Roman" panose="02020603050405020304" pitchFamily="18" charset="0"/>
                <a:ea typeface="Times New Roman" panose="02020603050405020304" pitchFamily="18" charset="0"/>
              </a:rPr>
              <a:t> μπορούν να </a:t>
            </a:r>
            <a:r>
              <a:rPr lang="el-GR" dirty="0" err="1">
                <a:effectLst/>
                <a:latin typeface="Times New Roman" panose="02020603050405020304" pitchFamily="18" charset="0"/>
                <a:ea typeface="Times New Roman" panose="02020603050405020304" pitchFamily="18" charset="0"/>
              </a:rPr>
              <a:t>περιγραφούν</a:t>
            </a:r>
            <a:r>
              <a:rPr lang="el-GR" dirty="0">
                <a:effectLst/>
                <a:latin typeface="Times New Roman" panose="02020603050405020304" pitchFamily="18" charset="0"/>
                <a:ea typeface="Times New Roman" panose="02020603050405020304" pitchFamily="18" charset="0"/>
              </a:rPr>
              <a:t> με τρόπο παρόμοιο με τους κύκλους του </a:t>
            </a:r>
            <a:r>
              <a:rPr lang="el-GR" dirty="0" err="1">
                <a:effectLst/>
                <a:latin typeface="Times New Roman" panose="02020603050405020304" pitchFamily="18" charset="0"/>
                <a:ea typeface="Times New Roman" panose="02020603050405020304" pitchFamily="18" charset="0"/>
              </a:rPr>
              <a:t>φυτοπλαγκτού</a:t>
            </a:r>
            <a:r>
              <a:rPr lang="el-GR" dirty="0">
                <a:effectLst/>
                <a:latin typeface="Times New Roman" panose="02020603050405020304" pitchFamily="18" charset="0"/>
                <a:ea typeface="Times New Roman" panose="02020603050405020304" pitchFamily="18" charset="0"/>
              </a:rPr>
              <a:t>. </a:t>
            </a:r>
            <a:r>
              <a:rPr lang="el-GR" dirty="0">
                <a:solidFill>
                  <a:srgbClr val="FFC000"/>
                </a:solidFill>
                <a:effectLst/>
                <a:latin typeface="Times New Roman" panose="02020603050405020304" pitchFamily="18" charset="0"/>
                <a:ea typeface="Times New Roman" panose="02020603050405020304" pitchFamily="18" charset="0"/>
              </a:rPr>
              <a:t>Οι πληθυσμοί του </a:t>
            </a:r>
            <a:r>
              <a:rPr lang="el-GR" dirty="0" err="1">
                <a:solidFill>
                  <a:srgbClr val="FFC000"/>
                </a:solidFill>
                <a:effectLst/>
                <a:latin typeface="Times New Roman" panose="02020603050405020304" pitchFamily="18" charset="0"/>
                <a:ea typeface="Times New Roman" panose="02020603050405020304" pitchFamily="18" charset="0"/>
              </a:rPr>
              <a:t>ζωοπλαγκτού</a:t>
            </a:r>
            <a:r>
              <a:rPr lang="el-GR" dirty="0">
                <a:solidFill>
                  <a:srgbClr val="FFC000"/>
                </a:solidFill>
                <a:effectLst/>
                <a:latin typeface="Times New Roman" panose="02020603050405020304" pitchFamily="18" charset="0"/>
                <a:ea typeface="Times New Roman" panose="02020603050405020304" pitchFamily="18" charset="0"/>
              </a:rPr>
              <a:t> που διαχειμάζουν σε εύκρατες λίμνες αποτελούνται από έναν μικρό αριθμό ατόμων, που αναπτύσσονται αργά, εφόσον η τροφή είναι σπάνια</a:t>
            </a:r>
            <a:r>
              <a:rPr lang="el-GR" dirty="0">
                <a:effectLst/>
                <a:latin typeface="Times New Roman" panose="02020603050405020304" pitchFamily="18" charset="0"/>
                <a:ea typeface="Times New Roman" panose="02020603050405020304" pitchFamily="18" charset="0"/>
              </a:rPr>
              <a:t>. </a:t>
            </a:r>
            <a:endParaRPr lang="el-GR" dirty="0"/>
          </a:p>
        </p:txBody>
      </p:sp>
    </p:spTree>
    <p:extLst>
      <p:ext uri="{BB962C8B-B14F-4D97-AF65-F5344CB8AC3E}">
        <p14:creationId xmlns:p14="http://schemas.microsoft.com/office/powerpoint/2010/main" val="389503802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DC04BD6-8ABE-15CE-E679-77996768F5AE}"/>
              </a:ext>
            </a:extLst>
          </p:cNvPr>
          <p:cNvSpPr>
            <a:spLocks noGrp="1"/>
          </p:cNvSpPr>
          <p:nvPr>
            <p:ph type="title"/>
          </p:nvPr>
        </p:nvSpPr>
        <p:spPr>
          <a:xfrm>
            <a:off x="0" y="609600"/>
            <a:ext cx="9144000" cy="1143000"/>
          </a:xfrm>
        </p:spPr>
        <p:txBody>
          <a:bodyPr/>
          <a:lstStyle/>
          <a:p>
            <a:r>
              <a:rPr lang="el-GR" dirty="0">
                <a:effectLst/>
                <a:latin typeface="Times New Roman" panose="02020603050405020304" pitchFamily="18" charset="0"/>
                <a:ea typeface="Times New Roman" panose="02020603050405020304" pitchFamily="18" charset="0"/>
              </a:rPr>
              <a:t>Αυτό είναι ανάλογο με τους </a:t>
            </a:r>
            <a:r>
              <a:rPr lang="el-GR" dirty="0" err="1">
                <a:effectLst/>
                <a:latin typeface="Times New Roman" panose="02020603050405020304" pitchFamily="18" charset="0"/>
                <a:ea typeface="Times New Roman" panose="02020603050405020304" pitchFamily="18" charset="0"/>
              </a:rPr>
              <a:t>ολοπλαγκτικούς</a:t>
            </a:r>
            <a:r>
              <a:rPr lang="el-GR" dirty="0">
                <a:effectLst/>
                <a:latin typeface="Times New Roman" panose="02020603050405020304" pitchFamily="18" charset="0"/>
                <a:ea typeface="Times New Roman" panose="02020603050405020304" pitchFamily="18" charset="0"/>
              </a:rPr>
              <a:t> πληθυσμούς </a:t>
            </a:r>
            <a:r>
              <a:rPr lang="el-GR" dirty="0" err="1">
                <a:effectLst/>
                <a:latin typeface="Times New Roman" panose="02020603050405020304" pitchFamily="18" charset="0"/>
                <a:ea typeface="Times New Roman" panose="02020603050405020304" pitchFamily="18" charset="0"/>
              </a:rPr>
              <a:t>φυκών</a:t>
            </a:r>
            <a:r>
              <a:rPr lang="el-GR" dirty="0">
                <a:effectLst/>
                <a:latin typeface="Times New Roman" panose="02020603050405020304" pitchFamily="18" charset="0"/>
                <a:ea typeface="Times New Roman" panose="02020603050405020304" pitchFamily="18" charset="0"/>
              </a:rPr>
              <a:t>,</a:t>
            </a:r>
            <a:endParaRPr lang="el-GR" dirty="0"/>
          </a:p>
        </p:txBody>
      </p:sp>
      <p:sp>
        <p:nvSpPr>
          <p:cNvPr id="3" name="Θέση περιεχομένου 2">
            <a:extLst>
              <a:ext uri="{FF2B5EF4-FFF2-40B4-BE49-F238E27FC236}">
                <a16:creationId xmlns:a16="http://schemas.microsoft.com/office/drawing/2014/main" id="{50A4300F-83A8-3C9E-6A14-FE69BA89D717}"/>
              </a:ext>
            </a:extLst>
          </p:cNvPr>
          <p:cNvSpPr>
            <a:spLocks noGrp="1"/>
          </p:cNvSpPr>
          <p:nvPr>
            <p:ph idx="1"/>
          </p:nvPr>
        </p:nvSpPr>
        <p:spPr>
          <a:xfrm>
            <a:off x="0" y="1981200"/>
            <a:ext cx="9144000" cy="4114800"/>
          </a:xfrm>
        </p:spPr>
        <p:txBody>
          <a:bodyPr/>
          <a:lstStyle/>
          <a:p>
            <a:pPr algn="ctr"/>
            <a:endParaRPr lang="el-GR" dirty="0">
              <a:effectLst/>
              <a:latin typeface="Times New Roman" panose="02020603050405020304" pitchFamily="18" charset="0"/>
              <a:ea typeface="Times New Roman" panose="02020603050405020304" pitchFamily="18" charset="0"/>
            </a:endParaRPr>
          </a:p>
          <a:p>
            <a:pPr algn="ctr"/>
            <a:r>
              <a:rPr lang="el-GR" dirty="0">
                <a:effectLst/>
                <a:latin typeface="Times New Roman" panose="02020603050405020304" pitchFamily="18" charset="0"/>
                <a:ea typeface="Times New Roman" panose="02020603050405020304" pitchFamily="18" charset="0"/>
              </a:rPr>
              <a:t>που αναπτύσσονται αργά τον χειμώνα, αλλά είναι αντίθετο με ό,τι συμβαίνει στα ασπόνδυλα των ποταμών, τα οποία συχνά αναπτύσσονται σημαντικά τον χειμώνα, γιατί τα φύλλα που πέφτουν είναι πολύ καλή τροφή. </a:t>
            </a:r>
            <a:endParaRPr lang="el-GR" dirty="0"/>
          </a:p>
        </p:txBody>
      </p:sp>
    </p:spTree>
    <p:extLst>
      <p:ext uri="{BB962C8B-B14F-4D97-AF65-F5344CB8AC3E}">
        <p14:creationId xmlns:p14="http://schemas.microsoft.com/office/powerpoint/2010/main" val="247923399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711BCD8-1C11-869C-AABF-716A1BB12260}"/>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Οι οργανισμοί του </a:t>
            </a:r>
            <a:r>
              <a:rPr lang="el-GR" sz="4400" dirty="0" err="1">
                <a:effectLst/>
                <a:latin typeface="Times New Roman" panose="02020603050405020304" pitchFamily="18" charset="0"/>
                <a:ea typeface="Times New Roman" panose="02020603050405020304" pitchFamily="18" charset="0"/>
              </a:rPr>
              <a:t>ζωοπλαγκτού</a:t>
            </a:r>
            <a:r>
              <a:rPr lang="el-GR" sz="4400" dirty="0">
                <a:effectLst/>
                <a:latin typeface="Times New Roman" panose="02020603050405020304" pitchFamily="18" charset="0"/>
                <a:ea typeface="Times New Roman" panose="02020603050405020304" pitchFamily="18" charset="0"/>
              </a:rPr>
              <a:t> που διαχειμάζουν</a:t>
            </a:r>
            <a:endParaRPr lang="el-GR" dirty="0"/>
          </a:p>
        </p:txBody>
      </p:sp>
      <p:sp>
        <p:nvSpPr>
          <p:cNvPr id="3" name="Θέση περιεχομένου 2">
            <a:extLst>
              <a:ext uri="{FF2B5EF4-FFF2-40B4-BE49-F238E27FC236}">
                <a16:creationId xmlns:a16="http://schemas.microsoft.com/office/drawing/2014/main" id="{429C2291-4D89-E8D8-8DE8-84AB2B773211}"/>
              </a:ext>
            </a:extLst>
          </p:cNvPr>
          <p:cNvSpPr>
            <a:spLocks noGrp="1"/>
          </p:cNvSpPr>
          <p:nvPr>
            <p:ph idx="1"/>
          </p:nvPr>
        </p:nvSpPr>
        <p:spPr/>
        <p:txBody>
          <a:bodyPr/>
          <a:lstStyle/>
          <a:p>
            <a:pPr algn="ctr"/>
            <a:endParaRPr lang="el-GR" sz="4000" dirty="0">
              <a:effectLst/>
              <a:latin typeface="Times New Roman" panose="02020603050405020304" pitchFamily="18" charset="0"/>
              <a:ea typeface="Times New Roman" panose="02020603050405020304" pitchFamily="18" charset="0"/>
            </a:endParaRPr>
          </a:p>
          <a:p>
            <a:pPr algn="ctr"/>
            <a:r>
              <a:rPr lang="el-GR" sz="4000" dirty="0">
                <a:effectLst/>
                <a:latin typeface="Times New Roman" panose="02020603050405020304" pitchFamily="18" charset="0"/>
                <a:ea typeface="Times New Roman" panose="02020603050405020304" pitchFamily="18" charset="0"/>
              </a:rPr>
              <a:t>είναι στην πλειονότητά τους ενήλικα και ανώριμα </a:t>
            </a:r>
            <a:r>
              <a:rPr lang="el-GR" sz="4000" dirty="0" err="1">
                <a:effectLst/>
                <a:latin typeface="Times New Roman" panose="02020603050405020304" pitchFamily="18" charset="0"/>
                <a:ea typeface="Times New Roman" panose="02020603050405020304" pitchFamily="18" charset="0"/>
              </a:rPr>
              <a:t>κωπήποδα</a:t>
            </a:r>
            <a:r>
              <a:rPr lang="el-GR" sz="4000" dirty="0">
                <a:effectLst/>
                <a:latin typeface="Times New Roman" panose="02020603050405020304" pitchFamily="18" charset="0"/>
                <a:ea typeface="Times New Roman" panose="02020603050405020304" pitchFamily="18" charset="0"/>
              </a:rPr>
              <a:t>. </a:t>
            </a:r>
          </a:p>
          <a:p>
            <a:endParaRPr lang="el-GR" dirty="0"/>
          </a:p>
        </p:txBody>
      </p:sp>
    </p:spTree>
    <p:extLst>
      <p:ext uri="{BB962C8B-B14F-4D97-AF65-F5344CB8AC3E}">
        <p14:creationId xmlns:p14="http://schemas.microsoft.com/office/powerpoint/2010/main" val="184900879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05620FF-A06C-936B-D678-7C5353D47E0A}"/>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Οι οργανισμοί του </a:t>
            </a:r>
            <a:r>
              <a:rPr lang="el-GR" sz="4400" dirty="0" err="1">
                <a:effectLst/>
                <a:latin typeface="Times New Roman" panose="02020603050405020304" pitchFamily="18" charset="0"/>
                <a:ea typeface="Times New Roman" panose="02020603050405020304" pitchFamily="18" charset="0"/>
              </a:rPr>
              <a:t>ζωοπλαγκτού</a:t>
            </a:r>
            <a:r>
              <a:rPr lang="el-GR" sz="4400" dirty="0">
                <a:effectLst/>
                <a:latin typeface="Times New Roman" panose="02020603050405020304" pitchFamily="18" charset="0"/>
                <a:ea typeface="Times New Roman" panose="02020603050405020304" pitchFamily="18" charset="0"/>
              </a:rPr>
              <a:t> που διαχειμάζουν</a:t>
            </a:r>
            <a:endParaRPr lang="el-GR" dirty="0"/>
          </a:p>
        </p:txBody>
      </p:sp>
      <p:sp>
        <p:nvSpPr>
          <p:cNvPr id="3" name="Θέση περιεχομένου 2">
            <a:extLst>
              <a:ext uri="{FF2B5EF4-FFF2-40B4-BE49-F238E27FC236}">
                <a16:creationId xmlns:a16="http://schemas.microsoft.com/office/drawing/2014/main" id="{B3C066B4-10B6-C71D-5DA2-5FD02CEA4A88}"/>
              </a:ext>
            </a:extLst>
          </p:cNvPr>
          <p:cNvSpPr>
            <a:spLocks noGrp="1"/>
          </p:cNvSpPr>
          <p:nvPr>
            <p:ph idx="1"/>
          </p:nvPr>
        </p:nvSpPr>
        <p:spPr/>
        <p:txBody>
          <a:bodyPr/>
          <a:lstStyle/>
          <a:p>
            <a:pPr algn="ctr"/>
            <a:endParaRPr lang="el-GR" sz="3600" dirty="0">
              <a:effectLst/>
              <a:latin typeface="Times New Roman" panose="02020603050405020304" pitchFamily="18" charset="0"/>
              <a:ea typeface="Times New Roman" panose="02020603050405020304" pitchFamily="18" charset="0"/>
            </a:endParaRPr>
          </a:p>
          <a:p>
            <a:pPr algn="ctr"/>
            <a:r>
              <a:rPr lang="el-GR" sz="3600" dirty="0">
                <a:effectLst/>
                <a:latin typeface="Times New Roman" panose="02020603050405020304" pitchFamily="18" charset="0"/>
                <a:ea typeface="Times New Roman" panose="02020603050405020304" pitchFamily="18" charset="0"/>
              </a:rPr>
              <a:t>είναι στην πλειονότητά τους ενήλικα και ανώριμα </a:t>
            </a:r>
            <a:r>
              <a:rPr lang="el-GR" sz="3600" dirty="0" err="1">
                <a:effectLst/>
                <a:latin typeface="Times New Roman" panose="02020603050405020304" pitchFamily="18" charset="0"/>
                <a:ea typeface="Times New Roman" panose="02020603050405020304" pitchFamily="18" charset="0"/>
              </a:rPr>
              <a:t>κωπήποδα</a:t>
            </a:r>
            <a:r>
              <a:rPr lang="el-GR" sz="3600" dirty="0">
                <a:effectLst/>
                <a:latin typeface="Times New Roman" panose="02020603050405020304" pitchFamily="18" charset="0"/>
                <a:ea typeface="Times New Roman" panose="02020603050405020304" pitchFamily="18" charset="0"/>
              </a:rPr>
              <a:t> (πόδια σαν κουπιά (</a:t>
            </a:r>
            <a:r>
              <a:rPr lang="en-US" sz="3600" dirty="0">
                <a:effectLst/>
                <a:latin typeface="Times New Roman" panose="02020603050405020304" pitchFamily="18" charset="0"/>
                <a:ea typeface="Times New Roman" panose="02020603050405020304" pitchFamily="18" charset="0"/>
              </a:rPr>
              <a:t>copepods)</a:t>
            </a:r>
            <a:r>
              <a:rPr lang="el-GR" sz="3600" dirty="0">
                <a:effectLst/>
                <a:latin typeface="Times New Roman" panose="02020603050405020304" pitchFamily="18" charset="0"/>
                <a:ea typeface="Times New Roman" panose="02020603050405020304" pitchFamily="18" charset="0"/>
              </a:rPr>
              <a:t>.</a:t>
            </a:r>
            <a:endParaRPr lang="el-GR" sz="3600" dirty="0"/>
          </a:p>
        </p:txBody>
      </p:sp>
    </p:spTree>
    <p:extLst>
      <p:ext uri="{BB962C8B-B14F-4D97-AF65-F5344CB8AC3E}">
        <p14:creationId xmlns:p14="http://schemas.microsoft.com/office/powerpoint/2010/main" val="12432022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FC6CBA1-A3B3-ED23-5788-0FBEA7280B13}"/>
              </a:ext>
            </a:extLst>
          </p:cNvPr>
          <p:cNvSpPr>
            <a:spLocks noGrp="1"/>
          </p:cNvSpPr>
          <p:nvPr>
            <p:ph type="title"/>
          </p:nvPr>
        </p:nvSpPr>
        <p:spPr/>
        <p:txBody>
          <a:bodyPr/>
          <a:lstStyle/>
          <a:p>
            <a:r>
              <a:rPr lang="el-GR" dirty="0">
                <a:effectLst/>
                <a:latin typeface="Times New Roman" panose="02020603050405020304" pitchFamily="18" charset="0"/>
                <a:ea typeface="Times New Roman" panose="02020603050405020304" pitchFamily="18" charset="0"/>
              </a:rPr>
              <a:t>Τα </a:t>
            </a:r>
            <a:r>
              <a:rPr lang="el-GR" dirty="0" err="1">
                <a:effectLst/>
                <a:latin typeface="Times New Roman" panose="02020603050405020304" pitchFamily="18" charset="0"/>
                <a:ea typeface="Times New Roman" panose="02020603050405020304" pitchFamily="18" charset="0"/>
              </a:rPr>
              <a:t>κωπήποδα</a:t>
            </a:r>
            <a:r>
              <a:rPr lang="el-GR"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copepods</a:t>
            </a:r>
            <a:r>
              <a:rPr lang="el-GR" dirty="0">
                <a:effectLst/>
                <a:latin typeface="Times New Roman" panose="02020603050405020304" pitchFamily="18" charset="0"/>
                <a:ea typeface="Times New Roman" panose="02020603050405020304" pitchFamily="18" charset="0"/>
              </a:rPr>
              <a:t>), των οποίων η ονομασία σημαίνει</a:t>
            </a:r>
            <a:endParaRPr lang="el-GR" dirty="0"/>
          </a:p>
        </p:txBody>
      </p:sp>
      <p:sp>
        <p:nvSpPr>
          <p:cNvPr id="3" name="Θέση περιεχομένου 2">
            <a:extLst>
              <a:ext uri="{FF2B5EF4-FFF2-40B4-BE49-F238E27FC236}">
                <a16:creationId xmlns:a16="http://schemas.microsoft.com/office/drawing/2014/main" id="{C90B43D2-BAD7-BC6D-231E-50A4EB43A80D}"/>
              </a:ext>
            </a:extLst>
          </p:cNvPr>
          <p:cNvSpPr>
            <a:spLocks noGrp="1"/>
          </p:cNvSpPr>
          <p:nvPr>
            <p:ph idx="1"/>
          </p:nvPr>
        </p:nvSpPr>
        <p:spPr/>
        <p:txBody>
          <a:bodyPr/>
          <a:lstStyle/>
          <a:p>
            <a:pPr algn="ctr"/>
            <a:endParaRPr lang="en-US" dirty="0">
              <a:effectLst/>
              <a:latin typeface="Times New Roman" panose="02020603050405020304" pitchFamily="18" charset="0"/>
              <a:ea typeface="Times New Roman" panose="02020603050405020304" pitchFamily="18" charset="0"/>
            </a:endParaRPr>
          </a:p>
          <a:p>
            <a:pPr algn="ctr"/>
            <a:r>
              <a:rPr lang="el-GR" dirty="0">
                <a:effectLst/>
                <a:latin typeface="Times New Roman" panose="02020603050405020304" pitchFamily="18" charset="0"/>
                <a:ea typeface="Times New Roman" panose="02020603050405020304" pitchFamily="18" charset="0"/>
              </a:rPr>
              <a:t>με "πόδια σαν κουπιά" είναι ένα άθροισμα μικρού μεγέθους καρκινοειδών υδρόβιων ζώων που ανευρίσκονται σε κάθε τύπο νερού, από θαλασσινό (κυρίως) έως γλυκό. Από τα 13.000 περίπου καταγεγραμμένα είδη τα 2800 ζουν στο γλυκό νερό.</a:t>
            </a:r>
            <a:endParaRPr lang="el-GR" dirty="0"/>
          </a:p>
        </p:txBody>
      </p:sp>
    </p:spTree>
    <p:extLst>
      <p:ext uri="{BB962C8B-B14F-4D97-AF65-F5344CB8AC3E}">
        <p14:creationId xmlns:p14="http://schemas.microsoft.com/office/powerpoint/2010/main" val="315140806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6EC9AA1-C9CA-C000-4212-3A971454D80B}"/>
              </a:ext>
            </a:extLst>
          </p:cNvPr>
          <p:cNvSpPr>
            <a:spLocks noGrp="1"/>
          </p:cNvSpPr>
          <p:nvPr>
            <p:ph type="title"/>
          </p:nvPr>
        </p:nvSpPr>
        <p:spPr/>
        <p:txBody>
          <a:bodyPr/>
          <a:lstStyle/>
          <a:p>
            <a:r>
              <a:rPr lang="el-GR" dirty="0" err="1"/>
              <a:t>κωπήποδα</a:t>
            </a:r>
            <a:endParaRPr lang="el-GR" dirty="0"/>
          </a:p>
        </p:txBody>
      </p:sp>
      <p:sp>
        <p:nvSpPr>
          <p:cNvPr id="3" name="Θέση περιεχομένου 2">
            <a:extLst>
              <a:ext uri="{FF2B5EF4-FFF2-40B4-BE49-F238E27FC236}">
                <a16:creationId xmlns:a16="http://schemas.microsoft.com/office/drawing/2014/main" id="{DD5C4183-32CB-2D96-6F56-E57486675DD6}"/>
              </a:ext>
            </a:extLst>
          </p:cNvPr>
          <p:cNvSpPr>
            <a:spLocks noGrp="1"/>
          </p:cNvSpPr>
          <p:nvPr>
            <p:ph idx="1"/>
          </p:nvPr>
        </p:nvSpPr>
        <p:spPr/>
        <p:txBody>
          <a:bodyPr/>
          <a:lstStyle/>
          <a:p>
            <a:endParaRPr lang="el-GR"/>
          </a:p>
        </p:txBody>
      </p:sp>
      <p:pic>
        <p:nvPicPr>
          <p:cNvPr id="1026" name="Picture 2" descr="A Primer on the Different Characteristics and Uses of the Major Copepod  Groups">
            <a:extLst>
              <a:ext uri="{FF2B5EF4-FFF2-40B4-BE49-F238E27FC236}">
                <a16:creationId xmlns:a16="http://schemas.microsoft.com/office/drawing/2014/main" id="{F4960E6D-DF6E-8E64-DD7B-023CD2136E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981199"/>
            <a:ext cx="7772400" cy="411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28619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430692-7CFD-48D0-43DD-8371752A19D9}"/>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Τα </a:t>
            </a:r>
            <a:r>
              <a:rPr lang="el-GR" sz="4400" dirty="0" err="1">
                <a:effectLst/>
                <a:latin typeface="Times New Roman" panose="02020603050405020304" pitchFamily="18" charset="0"/>
                <a:ea typeface="Times New Roman" panose="02020603050405020304" pitchFamily="18" charset="0"/>
              </a:rPr>
              <a:t>κλαδοκεραιωτά</a:t>
            </a:r>
            <a:r>
              <a:rPr lang="el-GR" sz="4400" dirty="0">
                <a:effectLst/>
                <a:latin typeface="Times New Roman" panose="02020603050405020304" pitchFamily="18" charset="0"/>
                <a:ea typeface="Times New Roman" panose="02020603050405020304" pitchFamily="18" charset="0"/>
              </a:rPr>
              <a:t> και τα </a:t>
            </a:r>
            <a:r>
              <a:rPr lang="el-GR" sz="4400" dirty="0" err="1">
                <a:effectLst/>
                <a:latin typeface="Times New Roman" panose="02020603050405020304" pitchFamily="18" charset="0"/>
                <a:ea typeface="Times New Roman" panose="02020603050405020304" pitchFamily="18" charset="0"/>
              </a:rPr>
              <a:t>τροχόζωα</a:t>
            </a:r>
            <a:endParaRPr lang="el-GR" dirty="0"/>
          </a:p>
        </p:txBody>
      </p:sp>
      <p:sp>
        <p:nvSpPr>
          <p:cNvPr id="3" name="Θέση περιεχομένου 2">
            <a:extLst>
              <a:ext uri="{FF2B5EF4-FFF2-40B4-BE49-F238E27FC236}">
                <a16:creationId xmlns:a16="http://schemas.microsoft.com/office/drawing/2014/main" id="{65D5E081-9767-77C3-DAFA-774C2E5C1F05}"/>
              </a:ext>
            </a:extLst>
          </p:cNvPr>
          <p:cNvSpPr>
            <a:spLocks noGrp="1"/>
          </p:cNvSpPr>
          <p:nvPr>
            <p:ph idx="1"/>
          </p:nvPr>
        </p:nvSpPr>
        <p:spPr/>
        <p:txBody>
          <a:bodyPr/>
          <a:lstStyle/>
          <a:p>
            <a:pPr algn="ctr"/>
            <a:endParaRPr lang="el-GR" sz="3600" dirty="0">
              <a:effectLst/>
              <a:latin typeface="Times New Roman" panose="02020603050405020304" pitchFamily="18" charset="0"/>
              <a:ea typeface="Times New Roman" panose="02020603050405020304" pitchFamily="18" charset="0"/>
            </a:endParaRPr>
          </a:p>
          <a:p>
            <a:pPr algn="ctr"/>
            <a:r>
              <a:rPr lang="el-GR" sz="3600" dirty="0">
                <a:effectLst/>
                <a:latin typeface="Times New Roman" panose="02020603050405020304" pitchFamily="18" charset="0"/>
                <a:ea typeface="Times New Roman" panose="02020603050405020304" pitchFamily="18" charset="0"/>
              </a:rPr>
              <a:t>είναι σπάνια τον χειμώνα, αν και σε σημαντικούς αριθμούς μπορεί να υπάρχουν στο ίζημα ή σε </a:t>
            </a:r>
            <a:r>
              <a:rPr lang="el-GR" sz="3600" dirty="0" err="1">
                <a:effectLst/>
                <a:latin typeface="Times New Roman" panose="02020603050405020304" pitchFamily="18" charset="0"/>
                <a:ea typeface="Times New Roman" panose="02020603050405020304" pitchFamily="18" charset="0"/>
              </a:rPr>
              <a:t>διάπαυση</a:t>
            </a:r>
            <a:r>
              <a:rPr lang="el-GR" sz="3600" dirty="0">
                <a:effectLst/>
                <a:latin typeface="Times New Roman" panose="02020603050405020304" pitchFamily="18" charset="0"/>
                <a:ea typeface="Times New Roman" panose="02020603050405020304" pitchFamily="18" charset="0"/>
              </a:rPr>
              <a:t>. </a:t>
            </a:r>
          </a:p>
          <a:p>
            <a:endParaRPr lang="el-GR" dirty="0"/>
          </a:p>
        </p:txBody>
      </p:sp>
    </p:spTree>
    <p:extLst>
      <p:ext uri="{BB962C8B-B14F-4D97-AF65-F5344CB8AC3E}">
        <p14:creationId xmlns:p14="http://schemas.microsoft.com/office/powerpoint/2010/main" val="6067729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89E2B4A-C404-D5FB-99BC-6417D51C6648}"/>
              </a:ext>
            </a:extLst>
          </p:cNvPr>
          <p:cNvSpPr>
            <a:spLocks noGrp="1"/>
          </p:cNvSpPr>
          <p:nvPr>
            <p:ph type="title"/>
          </p:nvPr>
        </p:nvSpPr>
        <p:spPr/>
        <p:txBody>
          <a:bodyPr/>
          <a:lstStyle/>
          <a:p>
            <a:r>
              <a:rPr lang="el-GR" dirty="0" err="1"/>
              <a:t>Νευστό</a:t>
            </a:r>
            <a:r>
              <a:rPr lang="el-GR" dirty="0"/>
              <a:t> </a:t>
            </a:r>
          </a:p>
        </p:txBody>
      </p:sp>
      <p:sp>
        <p:nvSpPr>
          <p:cNvPr id="3" name="Θέση περιεχομένου 2">
            <a:extLst>
              <a:ext uri="{FF2B5EF4-FFF2-40B4-BE49-F238E27FC236}">
                <a16:creationId xmlns:a16="http://schemas.microsoft.com/office/drawing/2014/main" id="{BE0F203D-1CA1-B773-1D13-812D2891DA15}"/>
              </a:ext>
            </a:extLst>
          </p:cNvPr>
          <p:cNvSpPr>
            <a:spLocks noGrp="1"/>
          </p:cNvSpPr>
          <p:nvPr>
            <p:ph idx="1"/>
          </p:nvPr>
        </p:nvSpPr>
        <p:spPr>
          <a:xfrm>
            <a:off x="0" y="1981200"/>
            <a:ext cx="8458200" cy="4114800"/>
          </a:xfrm>
        </p:spPr>
        <p:txBody>
          <a:bodyPr/>
          <a:lstStyle/>
          <a:p>
            <a:pPr algn="ctr"/>
            <a:endParaRPr lang="el-GR" sz="4000" dirty="0"/>
          </a:p>
          <a:p>
            <a:pPr algn="ctr"/>
            <a:r>
              <a:rPr lang="el-GR" sz="4000" dirty="0"/>
              <a:t>Πρόκειται για εκείνους τους οργανισμούς, οι οποίοι ζουν στο λεπτό στρώμα πάχους λίγων χιλιοστών στη </a:t>
            </a:r>
            <a:r>
              <a:rPr lang="el-GR" sz="4000" dirty="0">
                <a:solidFill>
                  <a:srgbClr val="FFFF00"/>
                </a:solidFill>
              </a:rPr>
              <a:t>διαχωριστική ζώνη του επιφανειακού νερού με τον ατμοσφαιρικό αέρα</a:t>
            </a:r>
            <a:r>
              <a:rPr lang="el-GR" sz="4000" dirty="0"/>
              <a:t>.</a:t>
            </a:r>
          </a:p>
        </p:txBody>
      </p:sp>
    </p:spTree>
    <p:extLst>
      <p:ext uri="{BB962C8B-B14F-4D97-AF65-F5344CB8AC3E}">
        <p14:creationId xmlns:p14="http://schemas.microsoft.com/office/powerpoint/2010/main" val="361912073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DE9477B-C3A7-8C41-88E0-7587052CE325}"/>
              </a:ext>
            </a:extLst>
          </p:cNvPr>
          <p:cNvSpPr>
            <a:spLocks noGrp="1"/>
          </p:cNvSpPr>
          <p:nvPr>
            <p:ph type="title"/>
          </p:nvPr>
        </p:nvSpPr>
        <p:spPr/>
        <p:txBody>
          <a:bodyPr/>
          <a:lstStyle/>
          <a:p>
            <a:r>
              <a:rPr lang="el-GR" dirty="0" err="1"/>
              <a:t>Κλαδοκεραιωτά</a:t>
            </a:r>
            <a:r>
              <a:rPr lang="el-GR" dirty="0"/>
              <a:t> </a:t>
            </a:r>
          </a:p>
        </p:txBody>
      </p:sp>
      <p:pic>
        <p:nvPicPr>
          <p:cNvPr id="7" name="Θέση περιεχομένου 6">
            <a:extLst>
              <a:ext uri="{FF2B5EF4-FFF2-40B4-BE49-F238E27FC236}">
                <a16:creationId xmlns:a16="http://schemas.microsoft.com/office/drawing/2014/main" id="{5403EF12-B389-92D2-7C67-C49AEE5B72A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bwMode="auto">
          <a:xfrm>
            <a:off x="2209800" y="2708920"/>
            <a:ext cx="4724400" cy="3069704"/>
          </a:xfrm>
          <a:prstGeom prst="rect">
            <a:avLst/>
          </a:prstGeom>
          <a:noFill/>
          <a:extLst>
            <a:ext uri="{909E8E84-426E-40DD-AFC4-6F175D3DCCD1}">
              <a14:hiddenFill xmlns:a14="http://schemas.microsoft.com/office/drawing/2010/main">
                <a:solidFill>
                  <a:srgbClr val="FFFFFF"/>
                </a:solidFill>
              </a14:hiddenFill>
            </a:ext>
          </a:extLst>
        </p:spPr>
      </p:pic>
      <p:sp>
        <p:nvSpPr>
          <p:cNvPr id="5" name="AutoShape 4" descr="3 Diplostraca Images: PICRYL - Public Domain Media Search Engine Public Domain Search">
            <a:extLst>
              <a:ext uri="{FF2B5EF4-FFF2-40B4-BE49-F238E27FC236}">
                <a16:creationId xmlns:a16="http://schemas.microsoft.com/office/drawing/2014/main" id="{FF718A87-C10A-046A-11F0-976F7D51DDB6}"/>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Tree>
    <p:extLst>
      <p:ext uri="{BB962C8B-B14F-4D97-AF65-F5344CB8AC3E}">
        <p14:creationId xmlns:p14="http://schemas.microsoft.com/office/powerpoint/2010/main" val="309996015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02B01F4-CE89-038D-D6C0-DE0C5A4D9DBA}"/>
              </a:ext>
            </a:extLst>
          </p:cNvPr>
          <p:cNvSpPr>
            <a:spLocks noGrp="1"/>
          </p:cNvSpPr>
          <p:nvPr>
            <p:ph type="title"/>
          </p:nvPr>
        </p:nvSpPr>
        <p:spPr/>
        <p:txBody>
          <a:bodyPr/>
          <a:lstStyle/>
          <a:p>
            <a:r>
              <a:rPr lang="el-GR" dirty="0" err="1"/>
              <a:t>Τροχόζωα</a:t>
            </a:r>
            <a:r>
              <a:rPr lang="el-GR" dirty="0"/>
              <a:t> </a:t>
            </a:r>
          </a:p>
        </p:txBody>
      </p:sp>
      <p:pic>
        <p:nvPicPr>
          <p:cNvPr id="6" name="Θέση περιεχομένου 5">
            <a:extLst>
              <a:ext uri="{FF2B5EF4-FFF2-40B4-BE49-F238E27FC236}">
                <a16:creationId xmlns:a16="http://schemas.microsoft.com/office/drawing/2014/main" id="{F670462C-5CC9-F834-8A0E-BF17208A4F8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5800" y="1988840"/>
            <a:ext cx="3733800" cy="4259560"/>
          </a:xfrm>
        </p:spPr>
      </p:pic>
      <p:sp>
        <p:nvSpPr>
          <p:cNvPr id="4" name="AutoShape 2" descr="Bdelloid rotifers, by Aydin Örstan &amp; Michael Plewka – Quekett Microscopical Club">
            <a:extLst>
              <a:ext uri="{FF2B5EF4-FFF2-40B4-BE49-F238E27FC236}">
                <a16:creationId xmlns:a16="http://schemas.microsoft.com/office/drawing/2014/main" id="{D4BD5C13-6C27-10E8-A256-A6CE9E684057}"/>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pic>
        <p:nvPicPr>
          <p:cNvPr id="3076" name="Picture 4" descr="Ε. ΤΡΟΧΟΖΩΑ">
            <a:extLst>
              <a:ext uri="{FF2B5EF4-FFF2-40B4-BE49-F238E27FC236}">
                <a16:creationId xmlns:a16="http://schemas.microsoft.com/office/drawing/2014/main" id="{5E9EA40F-D1E2-1D4D-4679-8E8292FEFB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1988840"/>
            <a:ext cx="4038600" cy="42595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681772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DDB5556-A278-BCBC-BCE8-E98084A69B9E}"/>
              </a:ext>
            </a:extLst>
          </p:cNvPr>
          <p:cNvSpPr>
            <a:spLocks noGrp="1"/>
          </p:cNvSpPr>
          <p:nvPr>
            <p:ph type="title"/>
          </p:nvPr>
        </p:nvSpPr>
        <p:spPr/>
        <p:txBody>
          <a:bodyPr/>
          <a:lstStyle/>
          <a:p>
            <a:r>
              <a:rPr lang="el-GR" dirty="0">
                <a:effectLst/>
                <a:latin typeface="Times New Roman" panose="02020603050405020304" pitchFamily="18" charset="0"/>
                <a:ea typeface="Times New Roman" panose="02020603050405020304" pitchFamily="18" charset="0"/>
              </a:rPr>
              <a:t>Την άνοιξη, καθώς η θερμοκρασία της λίμνης αυξάνει,</a:t>
            </a:r>
            <a:endParaRPr lang="el-GR" dirty="0"/>
          </a:p>
        </p:txBody>
      </p:sp>
      <p:sp>
        <p:nvSpPr>
          <p:cNvPr id="3" name="Θέση περιεχομένου 2">
            <a:extLst>
              <a:ext uri="{FF2B5EF4-FFF2-40B4-BE49-F238E27FC236}">
                <a16:creationId xmlns:a16="http://schemas.microsoft.com/office/drawing/2014/main" id="{C811E6A1-6CD3-E69C-FB0B-4C6845AC0B66}"/>
              </a:ext>
            </a:extLst>
          </p:cNvPr>
          <p:cNvSpPr>
            <a:spLocks noGrp="1"/>
          </p:cNvSpPr>
          <p:nvPr>
            <p:ph idx="1"/>
          </p:nvPr>
        </p:nvSpPr>
        <p:spPr/>
        <p:txBody>
          <a:bodyPr/>
          <a:lstStyle/>
          <a:p>
            <a:pPr algn="ctr"/>
            <a:endParaRPr lang="el-GR" dirty="0">
              <a:effectLst/>
              <a:latin typeface="Times New Roman" panose="02020603050405020304" pitchFamily="18" charset="0"/>
              <a:ea typeface="Times New Roman" panose="02020603050405020304" pitchFamily="18" charset="0"/>
            </a:endParaRPr>
          </a:p>
          <a:p>
            <a:pPr algn="ctr"/>
            <a:r>
              <a:rPr lang="el-GR" dirty="0">
                <a:effectLst/>
                <a:latin typeface="Times New Roman" panose="02020603050405020304" pitchFamily="18" charset="0"/>
                <a:ea typeface="Times New Roman" panose="02020603050405020304" pitchFamily="18" charset="0"/>
              </a:rPr>
              <a:t>το </a:t>
            </a:r>
            <a:r>
              <a:rPr lang="el-GR" dirty="0" err="1">
                <a:effectLst/>
                <a:latin typeface="Times New Roman" panose="02020603050405020304" pitchFamily="18" charset="0"/>
                <a:ea typeface="Times New Roman" panose="02020603050405020304" pitchFamily="18" charset="0"/>
              </a:rPr>
              <a:t>ζωοπλαγκτό</a:t>
            </a:r>
            <a:r>
              <a:rPr lang="el-GR" dirty="0">
                <a:effectLst/>
                <a:latin typeface="Times New Roman" panose="02020603050405020304" pitchFamily="18" charset="0"/>
                <a:ea typeface="Times New Roman" panose="02020603050405020304" pitchFamily="18" charset="0"/>
              </a:rPr>
              <a:t> γίνεται πιο ενεργό. Υπάρχει μια γραμμική συσχέτιση ανάμεσα στον ρυθμό της </a:t>
            </a:r>
            <a:r>
              <a:rPr lang="el-GR" dirty="0" err="1">
                <a:effectLst/>
                <a:latin typeface="Times New Roman" panose="02020603050405020304" pitchFamily="18" charset="0"/>
                <a:ea typeface="Times New Roman" panose="02020603050405020304" pitchFamily="18" charset="0"/>
              </a:rPr>
              <a:t>τροφοληψίας</a:t>
            </a:r>
            <a:r>
              <a:rPr lang="el-GR" dirty="0">
                <a:effectLst/>
                <a:latin typeface="Times New Roman" panose="02020603050405020304" pitchFamily="18" charset="0"/>
                <a:ea typeface="Times New Roman" panose="02020603050405020304" pitchFamily="18" charset="0"/>
              </a:rPr>
              <a:t> και τη θερμοκρασία, έτσι ώστε η ανάπτυξη να συμβαίνει πολύ γρήγορα, αν υπάρχει διαθέσιμη τροφή.</a:t>
            </a:r>
            <a:endParaRPr lang="el-GR" dirty="0"/>
          </a:p>
        </p:txBody>
      </p:sp>
    </p:spTree>
    <p:extLst>
      <p:ext uri="{BB962C8B-B14F-4D97-AF65-F5344CB8AC3E}">
        <p14:creationId xmlns:p14="http://schemas.microsoft.com/office/powerpoint/2010/main" val="3454647031"/>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ECEFAE-11A0-1244-02ED-3F7091528684}"/>
              </a:ext>
            </a:extLst>
          </p:cNvPr>
          <p:cNvSpPr>
            <a:spLocks noGrp="1"/>
          </p:cNvSpPr>
          <p:nvPr>
            <p:ph type="title"/>
          </p:nvPr>
        </p:nvSpPr>
        <p:spPr/>
        <p:txBody>
          <a:bodyPr/>
          <a:lstStyle/>
          <a:p>
            <a:r>
              <a:rPr lang="el-GR" dirty="0">
                <a:effectLst/>
                <a:latin typeface="Times New Roman" panose="02020603050405020304" pitchFamily="18" charset="0"/>
                <a:ea typeface="Times New Roman" panose="02020603050405020304" pitchFamily="18" charset="0"/>
              </a:rPr>
              <a:t>Μόλις η θερμοκρασία γίνει ευνοϊκή,</a:t>
            </a:r>
            <a:endParaRPr lang="el-GR" dirty="0"/>
          </a:p>
        </p:txBody>
      </p:sp>
      <p:sp>
        <p:nvSpPr>
          <p:cNvPr id="3" name="Θέση περιεχομένου 2">
            <a:extLst>
              <a:ext uri="{FF2B5EF4-FFF2-40B4-BE49-F238E27FC236}">
                <a16:creationId xmlns:a16="http://schemas.microsoft.com/office/drawing/2014/main" id="{08714423-2F68-23A9-24E3-9C0DCE2C579A}"/>
              </a:ext>
            </a:extLst>
          </p:cNvPr>
          <p:cNvSpPr>
            <a:spLocks noGrp="1"/>
          </p:cNvSpPr>
          <p:nvPr>
            <p:ph idx="1"/>
          </p:nvPr>
        </p:nvSpPr>
        <p:spPr/>
        <p:txBody>
          <a:bodyPr/>
          <a:lstStyle/>
          <a:p>
            <a:pPr algn="ctr"/>
            <a:endParaRPr lang="el-GR" dirty="0">
              <a:effectLst/>
              <a:latin typeface="Times New Roman" panose="02020603050405020304" pitchFamily="18" charset="0"/>
              <a:ea typeface="Times New Roman" panose="02020603050405020304" pitchFamily="18" charset="0"/>
            </a:endParaRPr>
          </a:p>
          <a:p>
            <a:pPr algn="ctr"/>
            <a:r>
              <a:rPr lang="el-GR" dirty="0">
                <a:effectLst/>
                <a:latin typeface="Times New Roman" panose="02020603050405020304" pitchFamily="18" charset="0"/>
                <a:ea typeface="Times New Roman" panose="02020603050405020304" pitchFamily="18" charset="0"/>
              </a:rPr>
              <a:t>τα αυγά των </a:t>
            </a:r>
            <a:r>
              <a:rPr lang="el-GR" dirty="0" err="1">
                <a:effectLst/>
                <a:latin typeface="Times New Roman" panose="02020603050405020304" pitchFamily="18" charset="0"/>
                <a:ea typeface="Times New Roman" panose="02020603050405020304" pitchFamily="18" charset="0"/>
              </a:rPr>
              <a:t>κλαδοκεραιωτών</a:t>
            </a:r>
            <a:r>
              <a:rPr lang="el-GR" dirty="0">
                <a:effectLst/>
                <a:latin typeface="Times New Roman" panose="02020603050405020304" pitchFamily="18" charset="0"/>
                <a:ea typeface="Times New Roman" panose="02020603050405020304" pitchFamily="18" charset="0"/>
              </a:rPr>
              <a:t> και των </a:t>
            </a:r>
            <a:r>
              <a:rPr lang="el-GR" dirty="0" err="1">
                <a:effectLst/>
                <a:latin typeface="Times New Roman" panose="02020603050405020304" pitchFamily="18" charset="0"/>
                <a:ea typeface="Times New Roman" panose="02020603050405020304" pitchFamily="18" charset="0"/>
              </a:rPr>
              <a:t>τροχοζώων</a:t>
            </a:r>
            <a:r>
              <a:rPr lang="el-GR" dirty="0">
                <a:effectLst/>
                <a:latin typeface="Times New Roman" panose="02020603050405020304" pitchFamily="18" charset="0"/>
                <a:ea typeface="Times New Roman" panose="02020603050405020304" pitchFamily="18" charset="0"/>
              </a:rPr>
              <a:t> εκκολάπτονται και παράγουν μεγάλο αριθμό νεαρών που ωριμάζουν. </a:t>
            </a:r>
          </a:p>
          <a:p>
            <a:endParaRPr lang="el-GR" dirty="0"/>
          </a:p>
        </p:txBody>
      </p:sp>
    </p:spTree>
    <p:extLst>
      <p:ext uri="{BB962C8B-B14F-4D97-AF65-F5344CB8AC3E}">
        <p14:creationId xmlns:p14="http://schemas.microsoft.com/office/powerpoint/2010/main" val="1472178298"/>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8E98C8-CACA-1178-1802-32AEF1798031}"/>
              </a:ext>
            </a:extLst>
          </p:cNvPr>
          <p:cNvSpPr>
            <a:spLocks noGrp="1"/>
          </p:cNvSpPr>
          <p:nvPr>
            <p:ph type="title"/>
          </p:nvPr>
        </p:nvSpPr>
        <p:spPr/>
        <p:txBody>
          <a:bodyPr/>
          <a:lstStyle/>
          <a:p>
            <a:r>
              <a:rPr lang="el-GR" dirty="0">
                <a:effectLst/>
                <a:latin typeface="Times New Roman" panose="02020603050405020304" pitchFamily="18" charset="0"/>
                <a:ea typeface="Times New Roman" panose="02020603050405020304" pitchFamily="18" charset="0"/>
              </a:rPr>
              <a:t>Τα αυγά των </a:t>
            </a:r>
            <a:r>
              <a:rPr lang="el-GR" dirty="0" err="1">
                <a:effectLst/>
                <a:latin typeface="Times New Roman" panose="02020603050405020304" pitchFamily="18" charset="0"/>
                <a:ea typeface="Times New Roman" panose="02020603050405020304" pitchFamily="18" charset="0"/>
              </a:rPr>
              <a:t>κωπηπόδων</a:t>
            </a:r>
            <a:r>
              <a:rPr lang="el-GR" dirty="0">
                <a:effectLst/>
                <a:latin typeface="Times New Roman" panose="02020603050405020304" pitchFamily="18" charset="0"/>
                <a:ea typeface="Times New Roman" panose="02020603050405020304" pitchFamily="18" charset="0"/>
              </a:rPr>
              <a:t> επίσης, εκκολάπτονται,</a:t>
            </a:r>
            <a:endParaRPr lang="el-GR" dirty="0"/>
          </a:p>
        </p:txBody>
      </p:sp>
      <p:sp>
        <p:nvSpPr>
          <p:cNvPr id="3" name="Θέση περιεχομένου 2">
            <a:extLst>
              <a:ext uri="{FF2B5EF4-FFF2-40B4-BE49-F238E27FC236}">
                <a16:creationId xmlns:a16="http://schemas.microsoft.com/office/drawing/2014/main" id="{3AB73FC3-7A09-BE63-E408-6AC4FA5DFFCD}"/>
              </a:ext>
            </a:extLst>
          </p:cNvPr>
          <p:cNvSpPr>
            <a:spLocks noGrp="1"/>
          </p:cNvSpPr>
          <p:nvPr>
            <p:ph idx="1"/>
          </p:nvPr>
        </p:nvSpPr>
        <p:spPr/>
        <p:txBody>
          <a:bodyPr/>
          <a:lstStyle/>
          <a:p>
            <a:pPr algn="ctr"/>
            <a:endParaRPr lang="el-GR" dirty="0">
              <a:effectLst/>
              <a:latin typeface="Times New Roman" panose="02020603050405020304" pitchFamily="18" charset="0"/>
              <a:ea typeface="Times New Roman" panose="02020603050405020304" pitchFamily="18" charset="0"/>
            </a:endParaRPr>
          </a:p>
          <a:p>
            <a:pPr algn="ctr"/>
            <a:r>
              <a:rPr lang="el-GR" dirty="0">
                <a:effectLst/>
                <a:latin typeface="Times New Roman" panose="02020603050405020304" pitchFamily="18" charset="0"/>
                <a:ea typeface="Times New Roman" panose="02020603050405020304" pitchFamily="18" charset="0"/>
              </a:rPr>
              <a:t>αλλά ο ρυθμός ωρίμανσης των νεαρών είναι μικρότερος. Το αποτέλεσμα είναι μια ραγδαία ανοιξιάτικη αύξηση στον αριθμό των </a:t>
            </a:r>
            <a:r>
              <a:rPr lang="el-GR" dirty="0" err="1">
                <a:effectLst/>
                <a:latin typeface="Times New Roman" panose="02020603050405020304" pitchFamily="18" charset="0"/>
                <a:ea typeface="Times New Roman" panose="02020603050405020304" pitchFamily="18" charset="0"/>
              </a:rPr>
              <a:t>κλαδοκεραιωτών</a:t>
            </a:r>
            <a:r>
              <a:rPr lang="el-GR" dirty="0">
                <a:effectLst/>
                <a:latin typeface="Times New Roman" panose="02020603050405020304" pitchFamily="18" charset="0"/>
                <a:ea typeface="Times New Roman" panose="02020603050405020304" pitchFamily="18" charset="0"/>
              </a:rPr>
              <a:t> και των </a:t>
            </a:r>
            <a:r>
              <a:rPr lang="el-GR" dirty="0" err="1">
                <a:effectLst/>
                <a:latin typeface="Times New Roman" panose="02020603050405020304" pitchFamily="18" charset="0"/>
                <a:ea typeface="Times New Roman" panose="02020603050405020304" pitchFamily="18" charset="0"/>
              </a:rPr>
              <a:t>τροχοζώων</a:t>
            </a:r>
            <a:r>
              <a:rPr lang="el-GR" dirty="0">
                <a:effectLst/>
                <a:latin typeface="Times New Roman" panose="02020603050405020304" pitchFamily="18" charset="0"/>
                <a:ea typeface="Times New Roman" panose="02020603050405020304" pitchFamily="18" charset="0"/>
              </a:rPr>
              <a:t> και μια πιο αργή αύξηση στα </a:t>
            </a:r>
            <a:r>
              <a:rPr lang="el-GR" dirty="0" err="1">
                <a:effectLst/>
                <a:latin typeface="Times New Roman" panose="02020603050405020304" pitchFamily="18" charset="0"/>
                <a:ea typeface="Times New Roman" panose="02020603050405020304" pitchFamily="18" charset="0"/>
              </a:rPr>
              <a:t>κωπήποδα</a:t>
            </a:r>
            <a:r>
              <a:rPr lang="el-GR" dirty="0">
                <a:effectLst/>
                <a:latin typeface="Times New Roman" panose="02020603050405020304" pitchFamily="18" charset="0"/>
                <a:ea typeface="Times New Roman" panose="02020603050405020304" pitchFamily="18" charset="0"/>
              </a:rPr>
              <a:t> και στα </a:t>
            </a:r>
            <a:r>
              <a:rPr lang="el-GR" dirty="0" err="1">
                <a:effectLst/>
                <a:latin typeface="Times New Roman" panose="02020603050405020304" pitchFamily="18" charset="0"/>
                <a:ea typeface="Times New Roman" panose="02020603050405020304" pitchFamily="18" charset="0"/>
              </a:rPr>
              <a:t>μυσιδώδη</a:t>
            </a:r>
            <a:r>
              <a:rPr lang="el-GR" dirty="0">
                <a:effectLst/>
                <a:latin typeface="Times New Roman" panose="02020603050405020304" pitchFamily="18" charset="0"/>
                <a:ea typeface="Times New Roman" panose="02020603050405020304" pitchFamily="18" charset="0"/>
              </a:rPr>
              <a:t>. </a:t>
            </a:r>
          </a:p>
          <a:p>
            <a:endParaRPr lang="el-GR" dirty="0"/>
          </a:p>
        </p:txBody>
      </p:sp>
    </p:spTree>
    <p:extLst>
      <p:ext uri="{BB962C8B-B14F-4D97-AF65-F5344CB8AC3E}">
        <p14:creationId xmlns:p14="http://schemas.microsoft.com/office/powerpoint/2010/main" val="387863070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4966E1-6B4D-6152-B083-2F10A5BB56E5}"/>
              </a:ext>
            </a:extLst>
          </p:cNvPr>
          <p:cNvSpPr>
            <a:spLocks noGrp="1"/>
          </p:cNvSpPr>
          <p:nvPr>
            <p:ph type="title"/>
          </p:nvPr>
        </p:nvSpPr>
        <p:spPr/>
        <p:txBody>
          <a:bodyPr/>
          <a:lstStyle/>
          <a:p>
            <a:r>
              <a:rPr lang="el-GR" dirty="0" err="1"/>
              <a:t>Μισιδώδη</a:t>
            </a:r>
            <a:r>
              <a:rPr lang="el-GR" dirty="0"/>
              <a:t>: μοιάζουν με τη γαρίδα</a:t>
            </a:r>
          </a:p>
        </p:txBody>
      </p:sp>
      <p:pic>
        <p:nvPicPr>
          <p:cNvPr id="6" name="Θέση περιεχομένου 5">
            <a:extLst>
              <a:ext uri="{FF2B5EF4-FFF2-40B4-BE49-F238E27FC236}">
                <a16:creationId xmlns:a16="http://schemas.microsoft.com/office/drawing/2014/main" id="{A0F4DB48-E6A2-AA1C-4094-5DFDCDBE30C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07704" y="2057400"/>
            <a:ext cx="5400600" cy="4191000"/>
          </a:xfrm>
        </p:spPr>
      </p:pic>
      <p:sp>
        <p:nvSpPr>
          <p:cNvPr id="4" name="AutoShape 2" descr="Please note that these images are extracted from scanned page images that may have been digitally enhanced for readability - coloration and appearance of these illustrations may not perfectly resemble the original work.. Sars, G. O. (Georg Ossian), 1837-1927; Kongelige Norske videnskabers selskab. Christiania, Brøgger &amp; Christie's bogtrykkeri Stock Photo - Alamy">
            <a:extLst>
              <a:ext uri="{FF2B5EF4-FFF2-40B4-BE49-F238E27FC236}">
                <a16:creationId xmlns:a16="http://schemas.microsoft.com/office/drawing/2014/main" id="{25F78491-3C01-31C5-4192-61AB54EECF44}"/>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Tree>
    <p:extLst>
      <p:ext uri="{BB962C8B-B14F-4D97-AF65-F5344CB8AC3E}">
        <p14:creationId xmlns:p14="http://schemas.microsoft.com/office/powerpoint/2010/main" val="4097704347"/>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36FBD7-C411-BB6D-4B11-1AE9379F455B}"/>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Τα </a:t>
            </a:r>
            <a:r>
              <a:rPr lang="el-GR" sz="4400" dirty="0" err="1">
                <a:effectLst/>
                <a:latin typeface="Times New Roman" panose="02020603050405020304" pitchFamily="18" charset="0"/>
                <a:ea typeface="Times New Roman" panose="02020603050405020304" pitchFamily="18" charset="0"/>
              </a:rPr>
              <a:t>κλαδοκεραιωτά</a:t>
            </a:r>
            <a:r>
              <a:rPr lang="el-GR" sz="4400" dirty="0">
                <a:effectLst/>
                <a:latin typeface="Times New Roman" panose="02020603050405020304" pitchFamily="18" charset="0"/>
                <a:ea typeface="Times New Roman" panose="02020603050405020304" pitchFamily="18" charset="0"/>
              </a:rPr>
              <a:t> και τα </a:t>
            </a:r>
            <a:r>
              <a:rPr lang="el-GR" sz="4400" dirty="0" err="1">
                <a:effectLst/>
                <a:latin typeface="Times New Roman" panose="02020603050405020304" pitchFamily="18" charset="0"/>
                <a:ea typeface="Times New Roman" panose="02020603050405020304" pitchFamily="18" charset="0"/>
              </a:rPr>
              <a:t>τροχόζωα</a:t>
            </a:r>
            <a:endParaRPr lang="el-GR" dirty="0"/>
          </a:p>
        </p:txBody>
      </p:sp>
      <p:sp>
        <p:nvSpPr>
          <p:cNvPr id="3" name="Θέση περιεχομένου 2">
            <a:extLst>
              <a:ext uri="{FF2B5EF4-FFF2-40B4-BE49-F238E27FC236}">
                <a16:creationId xmlns:a16="http://schemas.microsoft.com/office/drawing/2014/main" id="{398A192A-D801-5519-269F-A33AB8E11B59}"/>
              </a:ext>
            </a:extLst>
          </p:cNvPr>
          <p:cNvSpPr>
            <a:spLocks noGrp="1"/>
          </p:cNvSpPr>
          <p:nvPr>
            <p:ph idx="1"/>
          </p:nvPr>
        </p:nvSpPr>
        <p:spPr/>
        <p:txBody>
          <a:bodyPr/>
          <a:lstStyle/>
          <a:p>
            <a:pPr algn="ctr"/>
            <a:endParaRPr lang="el-GR" sz="4000" dirty="0">
              <a:effectLst/>
              <a:latin typeface="Times New Roman" panose="02020603050405020304" pitchFamily="18" charset="0"/>
              <a:ea typeface="Times New Roman" panose="02020603050405020304" pitchFamily="18" charset="0"/>
            </a:endParaRPr>
          </a:p>
          <a:p>
            <a:pPr algn="ctr"/>
            <a:r>
              <a:rPr lang="el-GR" sz="4000" dirty="0">
                <a:effectLst/>
                <a:latin typeface="Times New Roman" panose="02020603050405020304" pitchFamily="18" charset="0"/>
                <a:ea typeface="Times New Roman" panose="02020603050405020304" pitchFamily="18" charset="0"/>
              </a:rPr>
              <a:t>στις εύκρατες λίμνες, αργά την άνοιξη μπορεί να αυξάνουν τη βιομάζα τους αρκετά, κυρίως, γιατί αναπαράγονται </a:t>
            </a:r>
            <a:r>
              <a:rPr lang="el-GR" sz="4000" dirty="0" err="1">
                <a:effectLst/>
                <a:latin typeface="Times New Roman" panose="02020603050405020304" pitchFamily="18" charset="0"/>
                <a:ea typeface="Times New Roman" panose="02020603050405020304" pitchFamily="18" charset="0"/>
              </a:rPr>
              <a:t>μονογονικά</a:t>
            </a:r>
            <a:r>
              <a:rPr lang="el-GR" sz="4000" dirty="0">
                <a:effectLst/>
                <a:latin typeface="Times New Roman" panose="02020603050405020304" pitchFamily="18" charset="0"/>
                <a:ea typeface="Times New Roman" panose="02020603050405020304" pitchFamily="18" charset="0"/>
              </a:rPr>
              <a:t>. </a:t>
            </a:r>
            <a:endParaRPr lang="el-GR" sz="4000" dirty="0"/>
          </a:p>
        </p:txBody>
      </p:sp>
    </p:spTree>
    <p:extLst>
      <p:ext uri="{BB962C8B-B14F-4D97-AF65-F5344CB8AC3E}">
        <p14:creationId xmlns:p14="http://schemas.microsoft.com/office/powerpoint/2010/main" val="402046702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5C8B07-4787-2500-1D95-4D67DE27C389}"/>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Το μέσο μέγεθος των καρκινοειδών του </a:t>
            </a:r>
            <a:r>
              <a:rPr lang="el-GR" sz="4400" dirty="0" err="1">
                <a:effectLst/>
                <a:latin typeface="Times New Roman" panose="02020603050405020304" pitchFamily="18" charset="0"/>
                <a:ea typeface="Times New Roman" panose="02020603050405020304" pitchFamily="18" charset="0"/>
              </a:rPr>
              <a:t>ζωοπλαγκτού</a:t>
            </a:r>
            <a:endParaRPr lang="el-GR" dirty="0"/>
          </a:p>
        </p:txBody>
      </p:sp>
      <p:sp>
        <p:nvSpPr>
          <p:cNvPr id="3" name="Θέση περιεχομένου 2">
            <a:extLst>
              <a:ext uri="{FF2B5EF4-FFF2-40B4-BE49-F238E27FC236}">
                <a16:creationId xmlns:a16="http://schemas.microsoft.com/office/drawing/2014/main" id="{38283DA0-74CD-8A06-3AD8-6EE333B3CA68}"/>
              </a:ext>
            </a:extLst>
          </p:cNvPr>
          <p:cNvSpPr>
            <a:spLocks noGrp="1"/>
          </p:cNvSpPr>
          <p:nvPr>
            <p:ph idx="1"/>
          </p:nvPr>
        </p:nvSpPr>
        <p:spPr/>
        <p:txBody>
          <a:bodyPr/>
          <a:lstStyle/>
          <a:p>
            <a:pPr algn="ctr"/>
            <a:endParaRPr lang="el-GR" sz="3600" dirty="0">
              <a:effectLst/>
              <a:latin typeface="Times New Roman" panose="02020603050405020304" pitchFamily="18" charset="0"/>
              <a:ea typeface="Times New Roman" panose="02020603050405020304" pitchFamily="18" charset="0"/>
            </a:endParaRPr>
          </a:p>
          <a:p>
            <a:pPr algn="ctr"/>
            <a:r>
              <a:rPr lang="el-GR" sz="3600" dirty="0">
                <a:effectLst/>
                <a:latin typeface="Times New Roman" panose="02020603050405020304" pitchFamily="18" charset="0"/>
                <a:ea typeface="Times New Roman" panose="02020603050405020304" pitchFamily="18" charset="0"/>
              </a:rPr>
              <a:t>αυξάνει την εποχή αυτή, καθιστώντας τα πιο σημαντικά ως θηρευτές, απ’ ότι θα νομίζαμε, εξαιτίας τους αριθμού τους.</a:t>
            </a:r>
            <a:endParaRPr lang="el-GR" sz="3600" dirty="0"/>
          </a:p>
        </p:txBody>
      </p:sp>
    </p:spTree>
    <p:extLst>
      <p:ext uri="{BB962C8B-B14F-4D97-AF65-F5344CB8AC3E}">
        <p14:creationId xmlns:p14="http://schemas.microsoft.com/office/powerpoint/2010/main" val="378757412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487F264-D04F-D325-03C7-06AC5C558DB3}"/>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Οι εποχικές διακυμάνσεις στο </a:t>
            </a:r>
            <a:r>
              <a:rPr lang="el-GR" sz="4400" dirty="0" err="1">
                <a:effectLst/>
                <a:latin typeface="Times New Roman" panose="02020603050405020304" pitchFamily="18" charset="0"/>
                <a:ea typeface="Times New Roman" panose="02020603050405020304" pitchFamily="18" charset="0"/>
              </a:rPr>
              <a:t>ζωοπλαγκτό</a:t>
            </a:r>
            <a:r>
              <a:rPr lang="el-GR" sz="4400" dirty="0">
                <a:effectLst/>
                <a:latin typeface="Times New Roman" panose="02020603050405020304" pitchFamily="18" charset="0"/>
                <a:ea typeface="Times New Roman" panose="02020603050405020304" pitchFamily="18" charset="0"/>
              </a:rPr>
              <a:t> είναι,</a:t>
            </a:r>
            <a:endParaRPr lang="el-GR" dirty="0"/>
          </a:p>
        </p:txBody>
      </p:sp>
      <p:sp>
        <p:nvSpPr>
          <p:cNvPr id="3" name="Θέση περιεχομένου 2">
            <a:extLst>
              <a:ext uri="{FF2B5EF4-FFF2-40B4-BE49-F238E27FC236}">
                <a16:creationId xmlns:a16="http://schemas.microsoft.com/office/drawing/2014/main" id="{0312F634-4257-C929-06A1-9263A54DAEB4}"/>
              </a:ext>
            </a:extLst>
          </p:cNvPr>
          <p:cNvSpPr>
            <a:spLocks noGrp="1"/>
          </p:cNvSpPr>
          <p:nvPr>
            <p:ph idx="1"/>
          </p:nvPr>
        </p:nvSpPr>
        <p:spPr/>
        <p:txBody>
          <a:bodyPr/>
          <a:lstStyle/>
          <a:p>
            <a:pPr algn="ctr"/>
            <a:endParaRPr lang="el-GR" sz="4000" dirty="0">
              <a:effectLst/>
              <a:latin typeface="Times New Roman" panose="02020603050405020304" pitchFamily="18" charset="0"/>
              <a:ea typeface="Times New Roman" panose="02020603050405020304" pitchFamily="18" charset="0"/>
            </a:endParaRPr>
          </a:p>
          <a:p>
            <a:pPr algn="ctr"/>
            <a:r>
              <a:rPr lang="el-GR" sz="4000" dirty="0">
                <a:effectLst/>
                <a:latin typeface="Times New Roman" panose="02020603050405020304" pitchFamily="18" charset="0"/>
                <a:ea typeface="Times New Roman" panose="02020603050405020304" pitchFamily="18" charset="0"/>
              </a:rPr>
              <a:t>όπως και αυτές του </a:t>
            </a:r>
            <a:r>
              <a:rPr lang="el-GR" sz="4000" dirty="0" err="1">
                <a:effectLst/>
                <a:latin typeface="Times New Roman" panose="02020603050405020304" pitchFamily="18" charset="0"/>
                <a:ea typeface="Times New Roman" panose="02020603050405020304" pitchFamily="18" charset="0"/>
              </a:rPr>
              <a:t>φυτοπλαγκτού</a:t>
            </a:r>
            <a:r>
              <a:rPr lang="el-GR" sz="4000" dirty="0">
                <a:effectLst/>
                <a:latin typeface="Times New Roman" panose="02020603050405020304" pitchFamily="18" charset="0"/>
                <a:ea typeface="Times New Roman" panose="02020603050405020304" pitchFamily="18" charset="0"/>
              </a:rPr>
              <a:t>, λιγότερο δραματικές στις τροπικές λίμνες σε σύγκριση με τις εύκρατες λίμνες.</a:t>
            </a:r>
            <a:endParaRPr lang="el-GR" sz="4000" dirty="0"/>
          </a:p>
        </p:txBody>
      </p:sp>
    </p:spTree>
    <p:extLst>
      <p:ext uri="{BB962C8B-B14F-4D97-AF65-F5344CB8AC3E}">
        <p14:creationId xmlns:p14="http://schemas.microsoft.com/office/powerpoint/2010/main" val="1077733990"/>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E237901-E7DA-F9DA-6024-26FD12CCAB36}"/>
              </a:ext>
            </a:extLst>
          </p:cNvPr>
          <p:cNvSpPr>
            <a:spLocks noGrp="1"/>
          </p:cNvSpPr>
          <p:nvPr>
            <p:ph type="title"/>
          </p:nvPr>
        </p:nvSpPr>
        <p:spPr/>
        <p:txBody>
          <a:bodyPr/>
          <a:lstStyle/>
          <a:p>
            <a:r>
              <a:rPr lang="el-GR" sz="4400" dirty="0">
                <a:effectLst/>
                <a:latin typeface="Times New Roman" panose="02020603050405020304" pitchFamily="18" charset="0"/>
                <a:ea typeface="Times New Roman" panose="02020603050405020304" pitchFamily="18" charset="0"/>
              </a:rPr>
              <a:t>Πάντως, τα διάφορα είδη του </a:t>
            </a:r>
            <a:r>
              <a:rPr lang="el-GR" sz="4400" dirty="0" err="1">
                <a:effectLst/>
                <a:latin typeface="Times New Roman" panose="02020603050405020304" pitchFamily="18" charset="0"/>
                <a:ea typeface="Times New Roman" panose="02020603050405020304" pitchFamily="18" charset="0"/>
              </a:rPr>
              <a:t>ζωοπλαγκτού</a:t>
            </a:r>
            <a:endParaRPr lang="el-GR" dirty="0"/>
          </a:p>
        </p:txBody>
      </p:sp>
      <p:sp>
        <p:nvSpPr>
          <p:cNvPr id="3" name="Θέση περιεχομένου 2">
            <a:extLst>
              <a:ext uri="{FF2B5EF4-FFF2-40B4-BE49-F238E27FC236}">
                <a16:creationId xmlns:a16="http://schemas.microsoft.com/office/drawing/2014/main" id="{840B9F6B-3DFA-C3F3-7D0F-90BF601E2C88}"/>
              </a:ext>
            </a:extLst>
          </p:cNvPr>
          <p:cNvSpPr>
            <a:spLocks noGrp="1"/>
          </p:cNvSpPr>
          <p:nvPr>
            <p:ph idx="1"/>
          </p:nvPr>
        </p:nvSpPr>
        <p:spPr/>
        <p:txBody>
          <a:bodyPr/>
          <a:lstStyle/>
          <a:p>
            <a:pPr algn="ctr"/>
            <a:endParaRPr lang="el-GR" sz="4000" dirty="0">
              <a:effectLst/>
              <a:latin typeface="Times New Roman" panose="02020603050405020304" pitchFamily="18" charset="0"/>
              <a:ea typeface="Times New Roman" panose="02020603050405020304" pitchFamily="18" charset="0"/>
            </a:endParaRPr>
          </a:p>
          <a:p>
            <a:pPr algn="ctr"/>
            <a:r>
              <a:rPr lang="el-GR" sz="4000" dirty="0">
                <a:effectLst/>
                <a:latin typeface="Times New Roman" panose="02020603050405020304" pitchFamily="18" charset="0"/>
                <a:ea typeface="Times New Roman" panose="02020603050405020304" pitchFamily="18" charset="0"/>
              </a:rPr>
              <a:t>μπορεί να ποικίλλουν εποχικά σύμφωνα με δύο ή περισσότερες τάξεις μεγέθους, ιδιαίτερα στις βαθιές τροπικές λίμνες. </a:t>
            </a:r>
          </a:p>
          <a:p>
            <a:endParaRPr lang="el-GR" dirty="0"/>
          </a:p>
        </p:txBody>
      </p:sp>
    </p:spTree>
    <p:extLst>
      <p:ext uri="{BB962C8B-B14F-4D97-AF65-F5344CB8AC3E}">
        <p14:creationId xmlns:p14="http://schemas.microsoft.com/office/powerpoint/2010/main" val="788751722"/>
      </p:ext>
    </p:extLst>
  </p:cSld>
  <p:clrMapOvr>
    <a:masterClrMapping/>
  </p:clrMapOvr>
</p:sld>
</file>

<file path=ppt/theme/theme1.xml><?xml version="1.0" encoding="utf-8"?>
<a:theme xmlns:a="http://schemas.openxmlformats.org/drawingml/2006/main" name="Πρότυπο σχεδίασης- Ύψος">
  <a:themeElements>
    <a:clrScheme name="Θέμα του Office 1">
      <a:dk1>
        <a:srgbClr val="000000"/>
      </a:dk1>
      <a:lt1>
        <a:srgbClr val="FFFFFF"/>
      </a:lt1>
      <a:dk2>
        <a:srgbClr val="0000FF"/>
      </a:dk2>
      <a:lt2>
        <a:srgbClr val="FFCC66"/>
      </a:lt2>
      <a:accent1>
        <a:srgbClr val="00FFFF"/>
      </a:accent1>
      <a:accent2>
        <a:srgbClr val="FFFF00"/>
      </a:accent2>
      <a:accent3>
        <a:srgbClr val="AAAAFF"/>
      </a:accent3>
      <a:accent4>
        <a:srgbClr val="DADADA"/>
      </a:accent4>
      <a:accent5>
        <a:srgbClr val="AAFFFF"/>
      </a:accent5>
      <a:accent6>
        <a:srgbClr val="E7E700"/>
      </a:accent6>
      <a:hlink>
        <a:srgbClr val="FF0033"/>
      </a:hlink>
      <a:folHlink>
        <a:srgbClr val="3366FF"/>
      </a:folHlink>
    </a:clrScheme>
    <a:fontScheme name="Θέμα του Office">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Θέμα του Office 1">
        <a:dk1>
          <a:srgbClr val="000000"/>
        </a:dk1>
        <a:lt1>
          <a:srgbClr val="FFFFFF"/>
        </a:lt1>
        <a:dk2>
          <a:srgbClr val="0000FF"/>
        </a:dk2>
        <a:lt2>
          <a:srgbClr val="FFCC66"/>
        </a:lt2>
        <a:accent1>
          <a:srgbClr val="00FFFF"/>
        </a:accent1>
        <a:accent2>
          <a:srgbClr val="FFFF00"/>
        </a:accent2>
        <a:accent3>
          <a:srgbClr val="AAAAFF"/>
        </a:accent3>
        <a:accent4>
          <a:srgbClr val="DADADA"/>
        </a:accent4>
        <a:accent5>
          <a:srgbClr val="AAFFFF"/>
        </a:accent5>
        <a:accent6>
          <a:srgbClr val="E7E700"/>
        </a:accent6>
        <a:hlink>
          <a:srgbClr val="FF0033"/>
        </a:hlink>
        <a:folHlink>
          <a:srgbClr val="3366FF"/>
        </a:folHlink>
      </a:clrScheme>
      <a:clrMap bg1="dk2" tx1="lt1" bg2="dk1" tx2="lt2" accent1="accent1" accent2="accent2" accent3="accent3" accent4="accent4" accent5="accent5" accent6="accent6" hlink="hlink" folHlink="folHlink"/>
    </a:extraClrScheme>
    <a:extraClrScheme>
      <a:clrScheme name="Θέμα του Office 2">
        <a:dk1>
          <a:srgbClr val="000000"/>
        </a:dk1>
        <a:lt1>
          <a:srgbClr val="FFFFFF"/>
        </a:lt1>
        <a:dk2>
          <a:srgbClr val="000000"/>
        </a:dk2>
        <a:lt2>
          <a:srgbClr val="CCECFF"/>
        </a:lt2>
        <a:accent1>
          <a:srgbClr val="6699FF"/>
        </a:accent1>
        <a:accent2>
          <a:srgbClr val="00CCCC"/>
        </a:accent2>
        <a:accent3>
          <a:srgbClr val="FFFFFF"/>
        </a:accent3>
        <a:accent4>
          <a:srgbClr val="000000"/>
        </a:accent4>
        <a:accent5>
          <a:srgbClr val="B8CAFF"/>
        </a:accent5>
        <a:accent6>
          <a:srgbClr val="00B9B9"/>
        </a:accent6>
        <a:hlink>
          <a:srgbClr val="CC99FF"/>
        </a:hlink>
        <a:folHlink>
          <a:srgbClr val="66CCFF"/>
        </a:folHlink>
      </a:clrScheme>
      <a:clrMap bg1="lt1" tx1="dk1" bg2="lt2" tx2="dk2" accent1="accent1" accent2="accent2" accent3="accent3" accent4="accent4" accent5="accent5" accent6="accent6" hlink="hlink" folHlink="folHlink"/>
    </a:extraClrScheme>
    <a:extraClrScheme>
      <a:clrScheme name="Θέμα του Office 3">
        <a:dk1>
          <a:srgbClr val="000000"/>
        </a:dk1>
        <a:lt1>
          <a:srgbClr val="FFFFFF"/>
        </a:lt1>
        <a:dk2>
          <a:srgbClr val="000000"/>
        </a:dk2>
        <a:lt2>
          <a:srgbClr val="FFFFFF"/>
        </a:lt2>
        <a:accent1>
          <a:srgbClr val="CBCBCB"/>
        </a:accent1>
        <a:accent2>
          <a:srgbClr val="969696"/>
        </a:accent2>
        <a:accent3>
          <a:srgbClr val="FFFFFF"/>
        </a:accent3>
        <a:accent4>
          <a:srgbClr val="000000"/>
        </a:accent4>
        <a:accent5>
          <a:srgbClr val="E2E2E2"/>
        </a:accent5>
        <a:accent6>
          <a:srgbClr val="878787"/>
        </a:accent6>
        <a:hlink>
          <a:srgbClr val="5F5F5F"/>
        </a:hlink>
        <a:folHlink>
          <a:srgbClr val="EAEAEA"/>
        </a:folHlink>
      </a:clrScheme>
      <a:clrMap bg1="lt1" tx1="dk1" bg2="lt2" tx2="dk2" accent1="accent1" accent2="accent2" accent3="accent3" accent4="accent4" accent5="accent5" accent6="accent6" hlink="hlink" folHlink="folHlink"/>
    </a:extraClrScheme>
    <a:extraClrScheme>
      <a:clrScheme name="Θέμα του Office 4">
        <a:dk1>
          <a:srgbClr val="000000"/>
        </a:dk1>
        <a:lt1>
          <a:srgbClr val="FFFFFF"/>
        </a:lt1>
        <a:dk2>
          <a:srgbClr val="008080"/>
        </a:dk2>
        <a:lt2>
          <a:srgbClr val="FFCC66"/>
        </a:lt2>
        <a:accent1>
          <a:srgbClr val="0099CC"/>
        </a:accent1>
        <a:accent2>
          <a:srgbClr val="FFFF00"/>
        </a:accent2>
        <a:accent3>
          <a:srgbClr val="AAC0C0"/>
        </a:accent3>
        <a:accent4>
          <a:srgbClr val="DADADA"/>
        </a:accent4>
        <a:accent5>
          <a:srgbClr val="AACAE2"/>
        </a:accent5>
        <a:accent6>
          <a:srgbClr val="E7E700"/>
        </a:accent6>
        <a:hlink>
          <a:srgbClr val="6600CC"/>
        </a:hlink>
        <a:folHlink>
          <a:srgbClr val="009999"/>
        </a:folHlink>
      </a:clrScheme>
      <a:clrMap bg1="dk2" tx1="lt1" bg2="dk1" tx2="lt2" accent1="accent1" accent2="accent2" accent3="accent3" accent4="accent4" accent5="accent5" accent6="accent6" hlink="hlink" folHlink="folHlink"/>
    </a:extraClrScheme>
    <a:extraClrScheme>
      <a:clrScheme name="Θέμα του Office 5">
        <a:dk1>
          <a:srgbClr val="000000"/>
        </a:dk1>
        <a:lt1>
          <a:srgbClr val="FFFFFF"/>
        </a:lt1>
        <a:dk2>
          <a:srgbClr val="993300"/>
        </a:dk2>
        <a:lt2>
          <a:srgbClr val="FFCC66"/>
        </a:lt2>
        <a:accent1>
          <a:srgbClr val="FF6633"/>
        </a:accent1>
        <a:accent2>
          <a:srgbClr val="FFFF00"/>
        </a:accent2>
        <a:accent3>
          <a:srgbClr val="CAADAA"/>
        </a:accent3>
        <a:accent4>
          <a:srgbClr val="DADADA"/>
        </a:accent4>
        <a:accent5>
          <a:srgbClr val="FFB8AD"/>
        </a:accent5>
        <a:accent6>
          <a:srgbClr val="E7E700"/>
        </a:accent6>
        <a:hlink>
          <a:srgbClr val="CC0000"/>
        </a:hlink>
        <a:folHlink>
          <a:srgbClr val="CC66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Πρότυπο σχεδίασης- Ύψος</Template>
  <TotalTime>8364</TotalTime>
  <Words>2809</Words>
  <Application>Microsoft Office PowerPoint</Application>
  <PresentationFormat>Προβολή στην οθόνη (4:3)</PresentationFormat>
  <Paragraphs>280</Paragraphs>
  <Slides>100</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100</vt:i4>
      </vt:variant>
    </vt:vector>
  </HeadingPairs>
  <TitlesOfParts>
    <vt:vector size="105" baseType="lpstr">
      <vt:lpstr>Arial</vt:lpstr>
      <vt:lpstr>Arial Black</vt:lpstr>
      <vt:lpstr>Calibri</vt:lpstr>
      <vt:lpstr>Times New Roman</vt:lpstr>
      <vt:lpstr>Πρότυπο σχεδίασης- Ύψος</vt:lpstr>
      <vt:lpstr>                     Λιμνολογία: Ένατο Μάθημα  </vt:lpstr>
      <vt:lpstr> Κεφάλαιο 10ο: Πλαγκτό: γενικά </vt:lpstr>
      <vt:lpstr>Η πελαγική επικράτεια περιλαμβάνει</vt:lpstr>
      <vt:lpstr>Η βενθική επικράτεια περιλαμβάνει το βένθος,</vt:lpstr>
      <vt:lpstr>Το πλαγκτό αποτελείται από</vt:lpstr>
      <vt:lpstr>Έτσι, είναι λίγο-πολύ εκτεθειμένοι στις μετακινήσεις</vt:lpstr>
      <vt:lpstr>Η λέξη πλαγκτό είναι ελληνική και σημαίνει περιπλανώμενος.</vt:lpstr>
      <vt:lpstr>Με τον γενικό όρο νευστό</vt:lpstr>
      <vt:lpstr>Νευστό </vt:lpstr>
      <vt:lpstr>Το επινευστό περιλαμβάνει οργανισμούς</vt:lpstr>
      <vt:lpstr>Έντομα Halobates</vt:lpstr>
      <vt:lpstr>Είναι τόσο ελαφρά που μπορούν να χρησιμοποιούν</vt:lpstr>
      <vt:lpstr>Το υπονευστό κατοικεί τα πρώτα εκατοστά του νερού:</vt:lpstr>
      <vt:lpstr>Η πανίδα εδώ αποτελείται, ανάμεσα στα άλλα,</vt:lpstr>
      <vt:lpstr>Ορισμένα είδη είναι μόνιμα υπονευστονικά,</vt:lpstr>
      <vt:lpstr>Η ανάπτυξη του νευστού και ιδιαίτερα του επινευστού</vt:lpstr>
      <vt:lpstr>Το πλευστό περιλαμβάνει μερικά ασπόνδυλα,</vt:lpstr>
      <vt:lpstr>Οι φυτικοί οργανισμοί που επιπλέουν</vt:lpstr>
      <vt:lpstr> Φυτοπλαγκτό </vt:lpstr>
      <vt:lpstr>Μερικοί κατώτεροι φυτικοί οργανισμοί και μάλιστα φύκη</vt:lpstr>
      <vt:lpstr>Τα πρώτα «άνθη του νερού»</vt:lpstr>
      <vt:lpstr>Ο κύκλος ζωής κάθε είδους εξαρτάται, επίσης,</vt:lpstr>
      <vt:lpstr>Τα φύκη έχουν αναπτύξει διάφορες στρατηγικές</vt:lpstr>
      <vt:lpstr>Η ποσότητα και η σύνθεση του φυτοπλαγκτού</vt:lpstr>
      <vt:lpstr>Γενικά, το φυτοπλαγκτό υπόκειται σε εποχικές μεταβολές</vt:lpstr>
      <vt:lpstr> Ζωοπλαγκτό </vt:lpstr>
      <vt:lpstr>Όπως το φυτοπλαγκτό,</vt:lpstr>
      <vt:lpstr>Τα πλαγκτικά πρωτόζωα</vt:lpstr>
      <vt:lpstr>Η διάκριση ανάμεσα στο αιωρούμενο ζωοπλαγκτό</vt:lpstr>
      <vt:lpstr>Πάντως, ορισμένα ζωοπλαγκτικά είδη,</vt:lpstr>
      <vt:lpstr>Το λιμναίο ζωοπλαγκτό εμφανίζεται παντού.</vt:lpstr>
      <vt:lpstr>Τα περισσότερα είδη του ζωοπλαγκτού</vt:lpstr>
      <vt:lpstr>Η αφθονία του ζωοπλαγκτού κυμαίνεται</vt:lpstr>
      <vt:lpstr>Η θήρευσή τους μειώνεται</vt:lpstr>
      <vt:lpstr>Η πρωταρχική σημασία του ζωοπλαγκτού</vt:lpstr>
      <vt:lpstr>Είναι τα βασικά φυτοφάγα</vt:lpstr>
      <vt:lpstr>Μ’ αυτόν τον τρόπο η πολυπλοκότητα του ζωοπλαγκτού</vt:lpstr>
      <vt:lpstr>Ανάμεσα στους μετατροπείς της φυτικής ύλης</vt:lpstr>
      <vt:lpstr>ώστε θα μπορούσαν να γίνουν μια σημαντική πηγή τροφής</vt:lpstr>
      <vt:lpstr>Δομή του πληθυσμού </vt:lpstr>
      <vt:lpstr>Η κοινότητα του ζωοπλαγκτού</vt:lpstr>
      <vt:lpstr>Παράγοντες,</vt:lpstr>
      <vt:lpstr>Χαμηλό pH, για παράδειγμα,</vt:lpstr>
      <vt:lpstr>Όσο περισσότερα είδη ψαριών υπάρχουν σε μια λίμνη</vt:lpstr>
      <vt:lpstr>Ένα ενδιαίτημα κατάλληλο</vt:lpstr>
      <vt:lpstr>Η θήρευση από ψάρια και ασπόνδυλα</vt:lpstr>
      <vt:lpstr>Γενικά τα ψάρια επιλέγουν</vt:lpstr>
      <vt:lpstr>Daphnia rosea</vt:lpstr>
      <vt:lpstr>Τα ιχθύδια, όπως είναι οι ασπόνδυλοι άρπαγες</vt:lpstr>
      <vt:lpstr>Σύμφωνα με την Zarfdjian et al (1995),</vt:lpstr>
      <vt:lpstr>Η επικράτηση των τροχοζώων,</vt:lpstr>
      <vt:lpstr>Η πληθυσμιακή αφθονία της λιπαριάς</vt:lpstr>
      <vt:lpstr>Λίγα αρπακτικά ψάρια: πολλά πλαγκτοφάγα ψάρια:</vt:lpstr>
      <vt:lpstr>Το μεγαλο-ζωοπλαγκτό επικρατεί,</vt:lpstr>
      <vt:lpstr>Τα ψάρια μπορούν εύκολα να διακρίνουν</vt:lpstr>
      <vt:lpstr>Εφόσον τα ψάρια και τα φύκη υποφέρουν</vt:lpstr>
      <vt:lpstr>Στις βαθιές λίμνες το ζωοπλαγκτό</vt:lpstr>
      <vt:lpstr>Η μετακίνηση προς τα κάτω</vt:lpstr>
      <vt:lpstr>Κατά τη θερμική στρωμάτωση</vt:lpstr>
      <vt:lpstr>Οι αιτίες των μετακινήσεων και η ταχύτητα αυτής της απόκρισης </vt:lpstr>
      <vt:lpstr>Μεγάλου μεγέθους είδη, όπως το καρκινοειδές Mysis relicta,</vt:lpstr>
      <vt:lpstr>Mysis relicta</vt:lpstr>
      <vt:lpstr>Τα περισσότερα κωπήποδα και κλαδοκερωτά</vt:lpstr>
      <vt:lpstr>Κωπήποδα </vt:lpstr>
      <vt:lpstr>Κλαδοκεραιωτά </vt:lpstr>
      <vt:lpstr>Οι μετακινήσεις των πλαγκτικών καρκινοειδών</vt:lpstr>
      <vt:lpstr>Καρκινοειδή </vt:lpstr>
      <vt:lpstr>Το ιδανικό βάθος ποικίλλει ανάλογα</vt:lpstr>
      <vt:lpstr>Αυτού του είδους ο χωρικός διαχωρισμός</vt:lpstr>
      <vt:lpstr>Κατά τη διάρκεια της νυχτερινής του μετακίνησης</vt:lpstr>
      <vt:lpstr>Τα κωπήποδα</vt:lpstr>
      <vt:lpstr>Κωπήποδο: Diaptomus</vt:lpstr>
      <vt:lpstr>Το κωπήποδο Epischura</vt:lpstr>
      <vt:lpstr>Οι ναύπλιοι του Diaptomus</vt:lpstr>
      <vt:lpstr>Κωπήποδα:</vt:lpstr>
      <vt:lpstr>Αυτή η κατανομή της λείας προκαλεί μείωση στον αριθμό των θηρευτών.</vt:lpstr>
      <vt:lpstr>Η μείωση του οξυγόνου στο μεταλίμνιο</vt:lpstr>
      <vt:lpstr>Μερικά πλαγκτικά είδη καταφεύγουν στην παραλιακή ζώνη,</vt:lpstr>
      <vt:lpstr>Ζωοπλαγκτόν: </vt:lpstr>
      <vt:lpstr>Το μέγεθος των περισσότερων ζωοπλαγκτικών οργανισμών</vt:lpstr>
      <vt:lpstr>Στο ζωοπλαγκτόν περιλαμβάνονται</vt:lpstr>
      <vt:lpstr>Οι ζωοπλαγκτικοί οργανισμοί τρέφονται</vt:lpstr>
      <vt:lpstr> Ετήσιες και εποχικές μεταβολές </vt:lpstr>
      <vt:lpstr>Αυτό είναι ανάλογο με τους ολοπλαγκτικούς πληθυσμούς φυκών,</vt:lpstr>
      <vt:lpstr>Οι οργανισμοί του ζωοπλαγκτού που διαχειμάζουν</vt:lpstr>
      <vt:lpstr>Οι οργανισμοί του ζωοπλαγκτού που διαχειμάζουν</vt:lpstr>
      <vt:lpstr>Τα κωπήποδα (copepods), των οποίων η ονομασία σημαίνει</vt:lpstr>
      <vt:lpstr>κωπήποδα</vt:lpstr>
      <vt:lpstr>Τα κλαδοκεραιωτά και τα τροχόζωα</vt:lpstr>
      <vt:lpstr>Κλαδοκεραιωτά </vt:lpstr>
      <vt:lpstr>Τροχόζωα </vt:lpstr>
      <vt:lpstr>Την άνοιξη, καθώς η θερμοκρασία της λίμνης αυξάνει,</vt:lpstr>
      <vt:lpstr>Μόλις η θερμοκρασία γίνει ευνοϊκή,</vt:lpstr>
      <vt:lpstr>Τα αυγά των κωπηπόδων επίσης, εκκολάπτονται,</vt:lpstr>
      <vt:lpstr>Μισιδώδη: μοιάζουν με τη γαρίδα</vt:lpstr>
      <vt:lpstr>Τα κλαδοκεραιωτά και τα τροχόζωα</vt:lpstr>
      <vt:lpstr>Το μέσο μέγεθος των καρκινοειδών του ζωοπλαγκτού</vt:lpstr>
      <vt:lpstr>Οι εποχικές διακυμάνσεις στο ζωοπλαγκτό είναι,</vt:lpstr>
      <vt:lpstr>Πάντως, τα διάφορα είδη του ζωοπλαγκτού</vt:lpstr>
      <vt:lpstr>Ένας μεγάλος αριθμός νεαρών,</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 Ρωσοτουρκικός πόλεμος</dc:title>
  <dc:creator>Maria</dc:creator>
  <cp:lastModifiedBy>user</cp:lastModifiedBy>
  <cp:revision>377</cp:revision>
  <dcterms:created xsi:type="dcterms:W3CDTF">2019-05-10T18:29:09Z</dcterms:created>
  <dcterms:modified xsi:type="dcterms:W3CDTF">2025-06-04T06:06:50Z</dcterms:modified>
</cp:coreProperties>
</file>