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0" r:id="rId41"/>
    <p:sldId id="295" r:id="rId42"/>
    <p:sldId id="296" r:id="rId43"/>
    <p:sldId id="301" r:id="rId44"/>
    <p:sldId id="297" r:id="rId45"/>
    <p:sldId id="298" r:id="rId46"/>
    <p:sldId id="302" r:id="rId47"/>
    <p:sldId id="299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29/5/2023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611560" y="404664"/>
            <a:ext cx="7920880" cy="1728192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err="1" smtClean="0">
                <a:solidFill>
                  <a:srgbClr val="FFFF00"/>
                </a:solidFill>
              </a:rPr>
              <a:t>Λιμνολογία</a:t>
            </a:r>
            <a:r>
              <a:rPr lang="el-GR" dirty="0" smtClean="0">
                <a:solidFill>
                  <a:srgbClr val="FFFF00"/>
                </a:solidFill>
              </a:rPr>
              <a:t>: Έβδομο Μάθημα </a:t>
            </a:r>
            <a:br>
              <a:rPr lang="el-GR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Οι ποταμοί χαρακτηρίζονται πάντοτε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 smtClean="0"/>
              <a:t>νερά με </a:t>
            </a:r>
            <a:r>
              <a:rPr lang="el-GR" sz="4400" dirty="0" smtClean="0"/>
              <a:t>ροή λιγότερο </a:t>
            </a:r>
            <a:r>
              <a:rPr lang="el-GR" sz="4400" dirty="0" smtClean="0"/>
              <a:t>θορυβώδη και θερμοκρασία περισσότερο ποικίλη από αυτήν των χειμάρρων. </a:t>
            </a:r>
            <a:endParaRPr lang="el-GR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Η ταχύτητα των νερών εξαρτάται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 smtClean="0"/>
              <a:t>την παροχή και αυξάνει με την κλίση και το βάθος.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Η ταχύτητα εξαρτάται από κλίση και βάθος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9810" name="Picture 2" descr="ΧΑΡΟΚΟΠΕΙΟ ΠΑΝΕΠΙΣΤΗΜΙΟ ΤΜΗΜΑ ΓΕΩΓΡΑΦΙΑΣ ΣΗΜΕΙΩΣΕΙΣ ΠΟΤΑΜΙΑΣ ΓΕΩΜΟ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6328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«Οι εποχικές μεταβολές της παροχής, η διακύμανση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της </a:t>
            </a:r>
            <a:r>
              <a:rPr lang="el-GR" sz="4400" dirty="0" smtClean="0"/>
              <a:t>στάθμης των νερών και η μεταφορά στερεών υλικών αποτελούν αντικείμενο μελέτης των Υδρολόγων και των Γεωγράφων.</a:t>
            </a:r>
            <a:endParaRPr lang="el-GR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Λαμβάνουν υπόψη τους παράγοντες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που </a:t>
            </a:r>
            <a:r>
              <a:rPr lang="el-GR" sz="4400" dirty="0" smtClean="0"/>
              <a:t>ρυθμίζουν την παροχή (βροχοπτώσεις, τοπογραφία, θερμοκρασία,</a:t>
            </a:r>
            <a:endParaRPr lang="el-GR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εξάτμιση, τα ρεύματα του νερού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στο </a:t>
            </a:r>
            <a:r>
              <a:rPr lang="el-GR" sz="4400" dirty="0" smtClean="0"/>
              <a:t>σύνολό τους, μελετώντας τη μέση ετήσια παροχή τους κ.ά.).</a:t>
            </a:r>
            <a:endParaRPr lang="el-GR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latin typeface="+mn-lt"/>
              </a:rPr>
              <a:t>«Το καθεστώς</a:t>
            </a:r>
            <a:endParaRPr lang="el-GR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 smtClean="0"/>
              <a:t>αποτέλεσμα της φύσης των εποχικών διακυμάνσεων της παροχής.</a:t>
            </a:r>
            <a:endParaRPr lang="el-GR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Υπάρχουν απλά καθεστώτα, όπου κάθε χρόνο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μια </a:t>
            </a:r>
            <a:r>
              <a:rPr lang="el-GR" sz="4400" dirty="0" smtClean="0"/>
              <a:t>περίοδος αφθονίας (πλημμύρας) διαδέχεται μια περίοδος έλλειψης (κατώτατης πτώσης της στάθμης των νερών).</a:t>
            </a:r>
            <a:endParaRPr lang="el-GR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Το παγετώδες καθεστώς χαρακτηρίζεται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 smtClean="0"/>
              <a:t>μεγάλη αφθονία το καλοκαίρι και έλλειψη τον χειμώνα.</a:t>
            </a:r>
            <a:endParaRPr lang="el-GR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Το ορεινό χιονώδες καθεστώς χαρακτηρίζεται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 smtClean="0"/>
              <a:t>σύντομη αφθονία την άνοιξη (λιώσιμο των πάγων).</a:t>
            </a:r>
            <a:endParaRPr lang="el-G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FF00"/>
                </a:solidFill>
                <a:effectLst/>
              </a:rPr>
              <a:t>Ποταμοί</a:t>
            </a:r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 smtClean="0"/>
              <a:t>Στις χαμηλές και πεδινές περιοχές τα ρεύματα ενώνονται και σχηματίζουν τους ποταμούς. </a:t>
            </a:r>
            <a:endParaRPr lang="el-GR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Το τροπικό βροχερό καθεστώς χαρακτηρίζεται από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πολύ </a:t>
            </a:r>
            <a:r>
              <a:rPr lang="el-GR" sz="4400" dirty="0" smtClean="0"/>
              <a:t>μεγάλη παροχή το καλοκαίρι (περίοδος βροχών) και πολύ εμφανή πτώση τον χειμώνα (περίοδος ξηρασίας).</a:t>
            </a:r>
            <a:endParaRPr lang="el-GR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Πολλά από τα μεγάλα ρεύματα νερού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έχουν </a:t>
            </a:r>
            <a:r>
              <a:rPr lang="el-GR" sz="4400" dirty="0" smtClean="0"/>
              <a:t>ένα μεταβαλλόμενο σύνθετο καθεστώς, το οποίο εξαρτάται από τις ετήσιες επιδράσεις</a:t>
            </a:r>
            <a:endParaRPr lang="el-GR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των κυριότερων παραγόντων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που </a:t>
            </a:r>
            <a:r>
              <a:rPr lang="el-GR" sz="4400" dirty="0" smtClean="0"/>
              <a:t>δρουν πάνω σε αυτό κατά τη διαδρομή του προς τη θάλασσα.</a:t>
            </a:r>
            <a:endParaRPr lang="el-GR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Έτσι, ο Ροδανός που έχει ένα παγετώδες καθεστώς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μέχρι </a:t>
            </a:r>
            <a:r>
              <a:rPr lang="el-GR" sz="4400" dirty="0" smtClean="0"/>
              <a:t>το </a:t>
            </a:r>
            <a:r>
              <a:rPr lang="en-US" sz="4400" dirty="0" smtClean="0"/>
              <a:t>Leman</a:t>
            </a:r>
            <a:r>
              <a:rPr lang="el-GR" sz="4400" dirty="0" smtClean="0"/>
              <a:t>, δέχεται επιδράσεις ποταμών ωκεάνιου βροχερού τύπου,</a:t>
            </a:r>
            <a:endParaRPr lang="el-GR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στην συνέχεια παραπόταμων παγετώδους τύπου,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χιονώδους </a:t>
            </a:r>
            <a:r>
              <a:rPr lang="el-GR" sz="4400" dirty="0" smtClean="0"/>
              <a:t>ή </a:t>
            </a:r>
            <a:r>
              <a:rPr lang="el-GR" sz="4400" dirty="0" err="1" smtClean="0"/>
              <a:t>βροχοχιονώδους</a:t>
            </a:r>
            <a:r>
              <a:rPr lang="el-GR" sz="4400" dirty="0" smtClean="0"/>
              <a:t> μεσογειακού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Κοιλάδα του Ροδανού ποταμού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0050" name="Picture 2" descr="Ταξίδι Η κοιλάδα του Ροδανού ποταμού και οι ανθισμένες λεβάντες |  01.07.2021 | Versus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776864" cy="4130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Ο Ροδανός ποταμός στη Γαλλία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5954" name="Picture 2" descr="Ταξίδι Η κοιλάδα του Ροδανού ποταμού και οι ανθισμένες λεβάντες |  01.07.2021 | Versus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77686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Ποτάμια </a:t>
            </a:r>
            <a:r>
              <a:rPr lang="el-GR" dirty="0" err="1" smtClean="0">
                <a:solidFill>
                  <a:srgbClr val="FFFF00"/>
                </a:solidFill>
                <a:effectLst/>
              </a:rPr>
              <a:t>ζώνωση</a:t>
            </a:r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3600" dirty="0" smtClean="0"/>
          </a:p>
          <a:p>
            <a:pPr algn="ctr"/>
            <a:r>
              <a:rPr lang="el-GR" sz="3600" dirty="0" smtClean="0"/>
              <a:t>«</a:t>
            </a:r>
            <a:r>
              <a:rPr lang="el-GR" sz="3600" dirty="0" smtClean="0"/>
              <a:t>Ο </a:t>
            </a:r>
            <a:r>
              <a:rPr lang="en-US" sz="3600" dirty="0" err="1" smtClean="0"/>
              <a:t>Huet</a:t>
            </a:r>
            <a:r>
              <a:rPr lang="en-US" sz="3600" dirty="0" smtClean="0"/>
              <a:t> </a:t>
            </a:r>
            <a:r>
              <a:rPr lang="el-GR" sz="3600" dirty="0" smtClean="0"/>
              <a:t>(1949, 1954), χρησιμοποιώντας δεδομένα από ποταμούς της Δυτικής Ευρώπης, βελτίωσε το ευρωπαϊκό σύστημα που υπήρχε και στο οποίο αναγνωρίζονταν τέσσερις ζώνες, η καθεμιά από τις οποίες ταυτιζόταν με είδη ψαριών-κλειδιά.</a:t>
            </a:r>
            <a:endParaRPr lang="el-GR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Η βελτίωση περιελάμβανε τη σύνταξη ενός καταλόγου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000" dirty="0" smtClean="0"/>
          </a:p>
          <a:p>
            <a:pPr algn="ctr"/>
            <a:r>
              <a:rPr lang="el-GR" sz="4000" dirty="0" smtClean="0"/>
              <a:t>με </a:t>
            </a:r>
            <a:r>
              <a:rPr lang="el-GR" sz="4000" dirty="0" smtClean="0"/>
              <a:t>τα αντίστοιχα είδη ψαριών, τη σχετική τους αφθονία και τις </a:t>
            </a:r>
            <a:r>
              <a:rPr lang="el-GR" sz="4000" dirty="0" err="1" smtClean="0"/>
              <a:t>μορφομετρικές</a:t>
            </a:r>
            <a:r>
              <a:rPr lang="el-GR" sz="4000" dirty="0" smtClean="0"/>
              <a:t> παραμέτρους των ζωνών.</a:t>
            </a:r>
            <a:endParaRPr lang="el-GR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Θεώρησε την κλίση του ρεύματος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ως </a:t>
            </a:r>
            <a:r>
              <a:rPr lang="el-GR" sz="4400" dirty="0" smtClean="0"/>
              <a:t>το κύριο χαρακτηριστικό που καθορίζει τις διαφορετικές </a:t>
            </a:r>
            <a:r>
              <a:rPr lang="el-GR" sz="4400" dirty="0" smtClean="0"/>
              <a:t>ζώνες.</a:t>
            </a:r>
            <a:endParaRPr lang="el-GR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Γνωστοί είναι οι μαίανδροι που σχηματίζονται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σε </a:t>
            </a:r>
            <a:r>
              <a:rPr lang="el-GR" sz="4400" dirty="0" smtClean="0"/>
              <a:t>χαμηλότερα τμήματα της πορείας του νερού, άσχετα αν ο ποταμός είναι μεγάλος ή μικρός και διασχίζει βουνά ή πεδιάδες.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Η κλίση επιδρά άμεσα ή έμμεσα σε μερικούς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000" dirty="0" smtClean="0"/>
          </a:p>
          <a:p>
            <a:pPr algn="ctr"/>
            <a:r>
              <a:rPr lang="el-GR" sz="4000" dirty="0" smtClean="0"/>
              <a:t>με </a:t>
            </a:r>
            <a:r>
              <a:rPr lang="el-GR" sz="4000" dirty="0" smtClean="0"/>
              <a:t>οικολογική σημασία για τα ψάρια παράγοντες, όπως είναι η ταχύτητα του ρεύματος, η θερμοκρασία,</a:t>
            </a:r>
            <a:endParaRPr lang="el-GR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η φύση της κοίτης,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 </a:t>
            </a:r>
            <a:r>
              <a:rPr lang="el-GR" sz="4400" dirty="0" smtClean="0"/>
              <a:t>τύπος και η αφθονία της βλάστησης, καθώς και η σύνθεση των </a:t>
            </a:r>
            <a:r>
              <a:rPr lang="el-GR" sz="4400" dirty="0" err="1" smtClean="0"/>
              <a:t>βενθικών</a:t>
            </a:r>
            <a:r>
              <a:rPr lang="el-GR" sz="4400" dirty="0" smtClean="0"/>
              <a:t> κοινωνιών.</a:t>
            </a:r>
            <a:endParaRPr lang="el-GR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Παραδείγματα </a:t>
            </a:r>
            <a:r>
              <a:rPr lang="el-GR" dirty="0" err="1" smtClean="0">
                <a:solidFill>
                  <a:srgbClr val="FFFF00"/>
                </a:solidFill>
                <a:effectLst/>
              </a:rPr>
              <a:t>βενθικών</a:t>
            </a:r>
            <a:r>
              <a:rPr lang="el-GR" dirty="0" smtClean="0">
                <a:solidFill>
                  <a:srgbClr val="FFFF00"/>
                </a:solidFill>
                <a:effectLst/>
              </a:rPr>
              <a:t> οικοσυστημάτων είναι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οι </a:t>
            </a:r>
            <a:r>
              <a:rPr lang="el-GR" sz="4400" dirty="0" smtClean="0"/>
              <a:t>σπόγγοι, τα κοράλλια, τα μαλάκια, τα καρκινοειδή, τα εχινόδερμα κ.ά.).</a:t>
            </a:r>
            <a:endParaRPr lang="el-GR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Από την έκταση των ζωνών σε σχέση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με </a:t>
            </a:r>
            <a:r>
              <a:rPr lang="el-GR" sz="4400" dirty="0" smtClean="0"/>
              <a:t>την κατά μήκος κατατομή (προφίλ) του ποταμού σε πολλούς ευρωπαϊκούς ποταμούς, ο </a:t>
            </a:r>
            <a:r>
              <a:rPr lang="en-US" sz="4400" dirty="0" err="1" smtClean="0"/>
              <a:t>Huet</a:t>
            </a:r>
            <a:r>
              <a:rPr lang="en-US" sz="4400" dirty="0" smtClean="0"/>
              <a:t> </a:t>
            </a:r>
            <a:r>
              <a:rPr lang="el-GR" sz="4400" dirty="0" smtClean="0"/>
              <a:t>συμπέρανε ότι η </a:t>
            </a:r>
            <a:r>
              <a:rPr lang="el-GR" sz="4400" dirty="0" err="1" smtClean="0"/>
              <a:t>ιχθυοπανίδα</a:t>
            </a:r>
            <a:endParaRPr lang="el-GR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σχετίζεται άμεσα με την κλίση του ρεύματος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 smtClean="0"/>
              <a:t>σε όλους σχεδόν τους ποταμούς που έχουν παρόμοιου μεγέθους τμήματα με παρόμοιες κλίσεις, υπάρχει και παρόμοια </a:t>
            </a:r>
            <a:r>
              <a:rPr lang="el-GR" sz="4400" dirty="0" err="1" smtClean="0"/>
              <a:t>ιχθυοπανίδα</a:t>
            </a:r>
            <a:r>
              <a:rPr lang="el-GR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Με βάση αυτά τα συμπεράσματα, διατύπωσε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τον </a:t>
            </a:r>
            <a:r>
              <a:rPr lang="el-GR" sz="4400" dirty="0" smtClean="0"/>
              <a:t>«κανόνα της κλίσης». Σε μια δεδομένη βιογεωγραφική περιοχή, ποταμοί ή τμήματα ποταμών που έχουν παρόμοιο πλάτος, βάθος και κλίση</a:t>
            </a:r>
            <a:endParaRPr lang="el-GR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έχουν παρόμοια βιολογικά χαρακτηριστικά και </a:t>
            </a:r>
            <a:r>
              <a:rPr lang="el-GR" dirty="0" smtClean="0">
                <a:solidFill>
                  <a:srgbClr val="FFFF00"/>
                </a:solidFill>
                <a:effectLst/>
              </a:rPr>
              <a:t>παρόμοιους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ιχθυοπληθυσμούς</a:t>
            </a:r>
            <a:r>
              <a:rPr lang="el-GR" sz="4400" dirty="0" smtClean="0"/>
              <a:t>. Οι τέσσερις ζώνες, με μια περίληψη των περιβαλλοντικών συνθηκών που τις χαρακτηρίζουν είναι:</a:t>
            </a:r>
            <a:endParaRPr lang="el-GR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Ζώνη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του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Salmo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της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Πέστροφας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n-US" sz="4400" dirty="0" err="1" smtClean="0"/>
              <a:t>Ρεύματα</a:t>
            </a:r>
            <a:r>
              <a:rPr lang="en-US" sz="4400" dirty="0" smtClean="0"/>
              <a:t> </a:t>
            </a:r>
            <a:r>
              <a:rPr lang="en-US" sz="4400" dirty="0" err="1" smtClean="0"/>
              <a:t>με</a:t>
            </a:r>
            <a:r>
              <a:rPr lang="en-US" sz="4400" dirty="0" smtClean="0"/>
              <a:t> </a:t>
            </a:r>
            <a:r>
              <a:rPr lang="en-US" sz="4400" dirty="0" err="1" smtClean="0"/>
              <a:t>απότομη</a:t>
            </a:r>
            <a:r>
              <a:rPr lang="en-US" sz="4400" dirty="0" smtClean="0"/>
              <a:t> </a:t>
            </a:r>
            <a:r>
              <a:rPr lang="en-US" sz="4400" dirty="0" err="1" smtClean="0"/>
              <a:t>κλίση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γρήγορα</a:t>
            </a:r>
            <a:r>
              <a:rPr lang="en-US" sz="4400" dirty="0" smtClean="0"/>
              <a:t> </a:t>
            </a:r>
            <a:r>
              <a:rPr lang="en-US" sz="4400" dirty="0" err="1" smtClean="0"/>
              <a:t>χειμαρρώδη</a:t>
            </a:r>
            <a:r>
              <a:rPr lang="en-US" sz="4400" dirty="0" smtClean="0"/>
              <a:t> </a:t>
            </a:r>
            <a:r>
              <a:rPr lang="en-US" sz="4400" dirty="0" err="1" smtClean="0"/>
              <a:t>νερά</a:t>
            </a:r>
            <a:r>
              <a:rPr lang="en-US" sz="4400" dirty="0" smtClean="0"/>
              <a:t>. </a:t>
            </a:r>
            <a:r>
              <a:rPr lang="en-US" sz="4400" dirty="0" err="1" smtClean="0"/>
              <a:t>Κοίτη</a:t>
            </a:r>
            <a:r>
              <a:rPr lang="en-US" sz="4400" dirty="0" smtClean="0"/>
              <a:t> </a:t>
            </a:r>
            <a:r>
              <a:rPr lang="en-US" sz="4400" dirty="0" err="1" smtClean="0"/>
              <a:t>ποταμού</a:t>
            </a:r>
            <a:r>
              <a:rPr lang="en-US" sz="4400" dirty="0" smtClean="0"/>
              <a:t> </a:t>
            </a:r>
            <a:r>
              <a:rPr lang="en-US" sz="4400" dirty="0" err="1" smtClean="0"/>
              <a:t>από</a:t>
            </a:r>
            <a:r>
              <a:rPr lang="en-US" sz="4400" dirty="0" smtClean="0"/>
              <a:t> </a:t>
            </a:r>
            <a:r>
              <a:rPr lang="en-US" sz="4400" dirty="0" err="1" smtClean="0"/>
              <a:t>βράχους</a:t>
            </a:r>
            <a:r>
              <a:rPr lang="en-US" sz="4400" dirty="0" smtClean="0"/>
              <a:t>, </a:t>
            </a:r>
            <a:r>
              <a:rPr lang="en-US" sz="4400" dirty="0" err="1" smtClean="0"/>
              <a:t>πέτρες</a:t>
            </a:r>
            <a:r>
              <a:rPr lang="en-US" sz="4400" dirty="0" smtClean="0"/>
              <a:t>, </a:t>
            </a:r>
            <a:r>
              <a:rPr lang="en-US" sz="4400" dirty="0" err="1" smtClean="0"/>
              <a:t>χαλίκια</a:t>
            </a:r>
            <a:r>
              <a:rPr lang="en-US" sz="4400" dirty="0" smtClean="0"/>
              <a:t> ή </a:t>
            </a:r>
            <a:r>
              <a:rPr lang="en-US" sz="4400" dirty="0" err="1" smtClean="0"/>
              <a:t>άμμο</a:t>
            </a:r>
            <a:r>
              <a:rPr lang="en-US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Το πλάτος και το βάθος ποικίλλουν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l-GR" sz="4400" dirty="0" smtClean="0"/>
          </a:p>
          <a:p>
            <a:pPr lvl="0" algn="ctr"/>
            <a:r>
              <a:rPr lang="el-GR" sz="4400" dirty="0" smtClean="0"/>
              <a:t>και </a:t>
            </a:r>
            <a:r>
              <a:rPr lang="el-GR" sz="4400" dirty="0" smtClean="0"/>
              <a:t>συχνά είναι αρκετά ρηχά. Το νερό είναι καλά αεριζόμενο και ψυχρό, σπάνια ξεπερνά τους 20</a:t>
            </a:r>
            <a:r>
              <a:rPr lang="el-GR" sz="4400" baseline="30000" dirty="0" smtClean="0"/>
              <a:t>0</a:t>
            </a:r>
            <a:r>
              <a:rPr lang="el-GR" sz="4400" dirty="0" smtClean="0"/>
              <a:t> </a:t>
            </a:r>
            <a:r>
              <a:rPr lang="en-US" sz="4400" dirty="0" smtClean="0"/>
              <a:t>C</a:t>
            </a:r>
            <a:r>
              <a:rPr lang="el-GR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Ζώνη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του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Thymallus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του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Θυμάλλου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n-US" sz="4400" dirty="0" err="1" smtClean="0"/>
              <a:t>Μεγαλύτερα</a:t>
            </a:r>
            <a:r>
              <a:rPr lang="en-US" sz="4400" dirty="0" smtClean="0"/>
              <a:t> </a:t>
            </a:r>
            <a:r>
              <a:rPr lang="en-US" sz="4400" dirty="0" err="1" smtClean="0"/>
              <a:t>ρεύματα</a:t>
            </a:r>
            <a:r>
              <a:rPr lang="en-US" sz="4400" dirty="0" smtClean="0"/>
              <a:t> </a:t>
            </a:r>
            <a:r>
              <a:rPr lang="en-US" sz="4400" dirty="0" err="1" smtClean="0"/>
              <a:t>με</a:t>
            </a:r>
            <a:r>
              <a:rPr lang="en-US" sz="4400" dirty="0" smtClean="0"/>
              <a:t> </a:t>
            </a:r>
            <a:r>
              <a:rPr lang="en-US" sz="4400" dirty="0" err="1" smtClean="0"/>
              <a:t>βάθος</a:t>
            </a:r>
            <a:r>
              <a:rPr lang="en-US" sz="4400" dirty="0" smtClean="0"/>
              <a:t> </a:t>
            </a:r>
            <a:r>
              <a:rPr lang="en-US" sz="4400" dirty="0" err="1" smtClean="0"/>
              <a:t>μέχρι</a:t>
            </a:r>
            <a:r>
              <a:rPr lang="en-US" sz="4400" dirty="0" smtClean="0"/>
              <a:t> 2 m</a:t>
            </a:r>
            <a:r>
              <a:rPr lang="el-GR" sz="4400" dirty="0" smtClean="0"/>
              <a:t>, </a:t>
            </a:r>
            <a:r>
              <a:rPr lang="en-US" sz="4400" dirty="0" err="1" smtClean="0"/>
              <a:t>μικρότερη</a:t>
            </a:r>
            <a:r>
              <a:rPr lang="en-US" sz="4400" dirty="0" smtClean="0"/>
              <a:t> </a:t>
            </a:r>
            <a:r>
              <a:rPr lang="en-US" sz="4400" dirty="0" err="1" smtClean="0"/>
              <a:t>κλίση</a:t>
            </a:r>
            <a:r>
              <a:rPr lang="en-US" sz="4400" dirty="0" smtClean="0"/>
              <a:t> </a:t>
            </a:r>
            <a:r>
              <a:rPr lang="en-US" sz="4400" dirty="0" err="1" smtClean="0"/>
              <a:t>από</a:t>
            </a:r>
            <a:r>
              <a:rPr lang="en-US" sz="4400" dirty="0" smtClean="0"/>
              <a:t> </a:t>
            </a:r>
            <a:r>
              <a:rPr lang="en-US" sz="4400" dirty="0" err="1" smtClean="0"/>
              <a:t>αυτή</a:t>
            </a:r>
            <a:r>
              <a:rPr lang="en-US" sz="4400" dirty="0" smtClean="0"/>
              <a:t> </a:t>
            </a:r>
            <a:r>
              <a:rPr lang="en-US" sz="4400" dirty="0" err="1" smtClean="0"/>
              <a:t>της</a:t>
            </a:r>
            <a:r>
              <a:rPr lang="en-US" sz="4400" dirty="0" smtClean="0"/>
              <a:t> </a:t>
            </a:r>
            <a:r>
              <a:rPr lang="en-US" sz="4400" dirty="0" err="1" smtClean="0"/>
              <a:t>ζώνης</a:t>
            </a:r>
            <a:r>
              <a:rPr lang="en-US" sz="4400" dirty="0" smtClean="0"/>
              <a:t> </a:t>
            </a:r>
            <a:r>
              <a:rPr lang="en-US" sz="4400" dirty="0" err="1" smtClean="0"/>
              <a:t>του</a:t>
            </a:r>
            <a:r>
              <a:rPr lang="en-US" sz="4400" dirty="0" smtClean="0"/>
              <a:t> </a:t>
            </a:r>
            <a:r>
              <a:rPr lang="en-US" sz="4400" dirty="0" err="1" smtClean="0"/>
              <a:t>Salmo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με</a:t>
            </a:r>
            <a:r>
              <a:rPr lang="en-US" sz="4400" dirty="0" smtClean="0"/>
              <a:t> </a:t>
            </a:r>
            <a:r>
              <a:rPr lang="en-US" sz="4400" dirty="0" err="1" smtClean="0"/>
              <a:t>εναλλασσόμενα</a:t>
            </a:r>
            <a:r>
              <a:rPr lang="en-US" sz="4400" dirty="0" smtClean="0"/>
              <a:t> </a:t>
            </a:r>
            <a:r>
              <a:rPr lang="en-US" sz="4400" dirty="0" err="1" smtClean="0"/>
              <a:t>ρηχά</a:t>
            </a:r>
            <a:r>
              <a:rPr lang="en-US" sz="4400" dirty="0" smtClean="0"/>
              <a:t> </a:t>
            </a:r>
            <a:r>
              <a:rPr lang="en-US" sz="4400" dirty="0" err="1" smtClean="0"/>
              <a:t>τρεχούμενα</a:t>
            </a:r>
            <a:r>
              <a:rPr lang="en-US" sz="4400" dirty="0" smtClean="0"/>
              <a:t> </a:t>
            </a:r>
            <a:r>
              <a:rPr lang="en-US" sz="4400" dirty="0" err="1" smtClean="0"/>
              <a:t>νερά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λάκκους</a:t>
            </a:r>
            <a:r>
              <a:rPr lang="en-US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Μαίανδρος ποταμού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6" name="AutoShape 2" descr="19. Οι ποταμοί της Ελλάδ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19. Οι ποταμοί της Ελλάδ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Η μορφολογική εξέλιξη των κοιτών των χειμαρρικών ρευμάτ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1" name="Picture 7" descr="C:\Users\DIMOS\Downloads\μαίανδροι-ποταμών-morava-27406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8883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Ζώνη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του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Thymallus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του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Θυμάλλου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0290" name="Picture 2" descr="Thymallus thymall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Κοίτη ποταμού με λεπτότερο υλικό από αυτό της ζώνης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l-GR" sz="4400" dirty="0" smtClean="0"/>
          </a:p>
          <a:p>
            <a:pPr lvl="0" algn="ctr"/>
            <a:r>
              <a:rPr lang="el-GR" sz="4400" dirty="0" smtClean="0"/>
              <a:t>του </a:t>
            </a:r>
            <a:r>
              <a:rPr lang="en-US" sz="4400" dirty="0" err="1" smtClean="0"/>
              <a:t>Salmo</a:t>
            </a:r>
            <a:r>
              <a:rPr lang="el-GR" sz="4400" dirty="0" smtClean="0"/>
              <a:t>, αλλά ακόμη σε ικανοποιητικό βαθμό. Τα γρήγορα ρεύματα κατοικούνται από </a:t>
            </a:r>
            <a:r>
              <a:rPr lang="en-US" sz="4400" dirty="0" err="1" smtClean="0"/>
              <a:t>Salmonidae</a:t>
            </a:r>
            <a:r>
              <a:rPr lang="en-US" sz="4400" dirty="0" smtClean="0"/>
              <a:t>  </a:t>
            </a:r>
            <a:r>
              <a:rPr lang="el-GR" sz="4400" dirty="0" smtClean="0"/>
              <a:t>και οι λάκκοι από </a:t>
            </a:r>
            <a:r>
              <a:rPr lang="el-GR" sz="4400" dirty="0" err="1" smtClean="0"/>
              <a:t>ρεόφιλα</a:t>
            </a:r>
            <a:r>
              <a:rPr lang="el-GR" sz="4400" dirty="0" smtClean="0"/>
              <a:t> (</a:t>
            </a:r>
            <a:r>
              <a:rPr lang="en-US" sz="4400" dirty="0" err="1" smtClean="0"/>
              <a:t>Cyprinidae</a:t>
            </a:r>
            <a:r>
              <a:rPr lang="el-GR" sz="4400" dirty="0" smtClean="0"/>
              <a:t>).</a:t>
            </a:r>
          </a:p>
          <a:p>
            <a:pPr algn="ctr"/>
            <a:endParaRPr lang="el-GR" sz="4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/>
              </a:rPr>
              <a:t>Ζώνη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του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Barbus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της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Μπριάνας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).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n-US" sz="4400" dirty="0" err="1" smtClean="0"/>
              <a:t>Τμήμα</a:t>
            </a:r>
            <a:r>
              <a:rPr lang="en-US" sz="4400" dirty="0" smtClean="0"/>
              <a:t> </a:t>
            </a:r>
            <a:r>
              <a:rPr lang="en-US" sz="4400" dirty="0" err="1" smtClean="0"/>
              <a:t>ποταμού</a:t>
            </a:r>
            <a:r>
              <a:rPr lang="en-US" sz="4400" dirty="0" smtClean="0"/>
              <a:t> </a:t>
            </a:r>
            <a:r>
              <a:rPr lang="en-US" sz="4400" dirty="0" err="1" smtClean="0"/>
              <a:t>με</a:t>
            </a:r>
            <a:r>
              <a:rPr lang="en-US" sz="4400" dirty="0" smtClean="0"/>
              <a:t> </a:t>
            </a:r>
            <a:r>
              <a:rPr lang="en-US" sz="4400" dirty="0" err="1" smtClean="0"/>
              <a:t>μέτρια</a:t>
            </a:r>
            <a:r>
              <a:rPr lang="en-US" sz="4400" dirty="0" smtClean="0"/>
              <a:t> </a:t>
            </a:r>
            <a:r>
              <a:rPr lang="en-US" sz="4400" dirty="0" err="1" smtClean="0"/>
              <a:t>κλίση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ρεύματα</a:t>
            </a:r>
            <a:r>
              <a:rPr lang="en-US" sz="4400" dirty="0" smtClean="0"/>
              <a:t> </a:t>
            </a:r>
            <a:r>
              <a:rPr lang="en-US" sz="4400" dirty="0" err="1" smtClean="0"/>
              <a:t>με</a:t>
            </a:r>
            <a:r>
              <a:rPr lang="en-US" sz="4400" dirty="0" smtClean="0"/>
              <a:t> </a:t>
            </a:r>
            <a:r>
              <a:rPr lang="en-US" sz="4400" dirty="0" err="1" smtClean="0"/>
              <a:t>εναλλασσόμενα</a:t>
            </a:r>
            <a:r>
              <a:rPr lang="en-US" sz="4400" dirty="0" smtClean="0"/>
              <a:t> </a:t>
            </a:r>
            <a:r>
              <a:rPr lang="en-US" sz="4400" dirty="0" err="1" smtClean="0"/>
              <a:t>γρήγορα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ήρεμα</a:t>
            </a:r>
            <a:r>
              <a:rPr lang="en-US" sz="4400" dirty="0" smtClean="0"/>
              <a:t> </a:t>
            </a:r>
            <a:r>
              <a:rPr lang="en-US" sz="4400" dirty="0" err="1" smtClean="0"/>
              <a:t>νερά</a:t>
            </a:r>
            <a:r>
              <a:rPr lang="en-US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9746" name="Picture 2" descr="ΖΩΙΚΗ ΠΟΙΚΙΛΟΤΗΤΑ Ιχθυοπανίδα γλυκών νερών. Οικολογικέ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Τα ήρεμα νερά είναι πάντως σε πολύ μεγαλύτερη έκταση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lvl="0" algn="ctr"/>
            <a:endParaRPr lang="el-GR" sz="4400" dirty="0" smtClean="0"/>
          </a:p>
          <a:p>
            <a:pPr lvl="0" algn="ctr"/>
            <a:r>
              <a:rPr lang="el-GR" sz="4400" dirty="0" smtClean="0"/>
              <a:t>απ</a:t>
            </a:r>
            <a:r>
              <a:rPr lang="el-GR" sz="4400" dirty="0" smtClean="0"/>
              <a:t>’ ότι είναι στη ζώνη του </a:t>
            </a:r>
            <a:r>
              <a:rPr lang="en-US" sz="4400" dirty="0" err="1" smtClean="0"/>
              <a:t>Thymallus</a:t>
            </a:r>
            <a:r>
              <a:rPr lang="el-GR" sz="4400" dirty="0" smtClean="0"/>
              <a:t>. Υπάρχει ακόμη η πέστροφα στα τμήματα με γρήγορα νερά. </a:t>
            </a:r>
          </a:p>
          <a:p>
            <a:pPr algn="ctr"/>
            <a:endParaRPr lang="el-GR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/>
              </a:rPr>
              <a:t>Ζώνη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του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Abramis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της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Λεστιάς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).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n-US" sz="4400" dirty="0" err="1" smtClean="0"/>
              <a:t>Περιλαμβάνει</a:t>
            </a:r>
            <a:r>
              <a:rPr lang="en-US" sz="4400" dirty="0" smtClean="0"/>
              <a:t> </a:t>
            </a:r>
            <a:r>
              <a:rPr lang="en-US" sz="4400" dirty="0" err="1" smtClean="0"/>
              <a:t>τα</a:t>
            </a:r>
            <a:r>
              <a:rPr lang="en-US" sz="4400" dirty="0" smtClean="0"/>
              <a:t> </a:t>
            </a:r>
            <a:r>
              <a:rPr lang="en-US" sz="4400" dirty="0" err="1" smtClean="0"/>
              <a:t>χαμηλότερα</a:t>
            </a:r>
            <a:r>
              <a:rPr lang="en-US" sz="4400" dirty="0" smtClean="0"/>
              <a:t> </a:t>
            </a:r>
            <a:r>
              <a:rPr lang="en-US" sz="4400" dirty="0" err="1" smtClean="0"/>
              <a:t>τμήματα</a:t>
            </a:r>
            <a:r>
              <a:rPr lang="en-US" sz="4400" dirty="0" smtClean="0"/>
              <a:t> </a:t>
            </a:r>
            <a:r>
              <a:rPr lang="en-US" sz="4400" dirty="0" err="1" smtClean="0"/>
              <a:t>των</a:t>
            </a:r>
            <a:r>
              <a:rPr lang="en-US" sz="4400" dirty="0" smtClean="0"/>
              <a:t> </a:t>
            </a:r>
            <a:r>
              <a:rPr lang="en-US" sz="4400" dirty="0" err="1" smtClean="0"/>
              <a:t>ποταμών</a:t>
            </a:r>
            <a:r>
              <a:rPr lang="en-US" sz="4400" dirty="0" smtClean="0"/>
              <a:t>, </a:t>
            </a:r>
            <a:r>
              <a:rPr lang="en-US" sz="4400" dirty="0" err="1" smtClean="0"/>
              <a:t>τα</a:t>
            </a:r>
            <a:r>
              <a:rPr lang="en-US" sz="4400" dirty="0" smtClean="0"/>
              <a:t> </a:t>
            </a:r>
            <a:r>
              <a:rPr lang="en-US" sz="4400" dirty="0" err="1" smtClean="0"/>
              <a:t>κανάλια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τις</a:t>
            </a:r>
            <a:r>
              <a:rPr lang="en-US" sz="4400" dirty="0" smtClean="0"/>
              <a:t> </a:t>
            </a:r>
            <a:r>
              <a:rPr lang="en-US" sz="4400" dirty="0" err="1" smtClean="0"/>
              <a:t>τάφρους</a:t>
            </a:r>
            <a:r>
              <a:rPr lang="en-US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0770" name="Picture 2" descr="ΖΩΙΚΗ ΠΟΙΚΙΛΟΤΗΤΑ Ιχθυοπανίδα γλυκών νερών. Οικολογικέ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/>
              </a:rPr>
              <a:t>Ρεύματα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αδύνατα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νερά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θολά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,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n-US" sz="4400" dirty="0" err="1" smtClean="0"/>
              <a:t>θερμοκρασία</a:t>
            </a:r>
            <a:r>
              <a:rPr lang="en-US" sz="4400" dirty="0" smtClean="0"/>
              <a:t> </a:t>
            </a:r>
            <a:r>
              <a:rPr lang="en-US" sz="4400" dirty="0" err="1" smtClean="0"/>
              <a:t>το</a:t>
            </a:r>
            <a:r>
              <a:rPr lang="en-US" sz="4400" dirty="0" smtClean="0"/>
              <a:t> </a:t>
            </a:r>
            <a:r>
              <a:rPr lang="en-US" sz="4400" dirty="0" err="1" smtClean="0"/>
              <a:t>καλοκαίρι</a:t>
            </a:r>
            <a:r>
              <a:rPr lang="en-US" sz="4400" dirty="0" smtClean="0"/>
              <a:t> </a:t>
            </a:r>
            <a:r>
              <a:rPr lang="en-US" sz="4400" dirty="0" err="1" smtClean="0"/>
              <a:t>υψηλή</a:t>
            </a:r>
            <a:r>
              <a:rPr lang="en-US" sz="4400" dirty="0" smtClean="0"/>
              <a:t> </a:t>
            </a:r>
            <a:r>
              <a:rPr lang="en-US" sz="4400" dirty="0" err="1" smtClean="0"/>
              <a:t>και</a:t>
            </a:r>
            <a:r>
              <a:rPr lang="en-US" sz="4400" dirty="0" smtClean="0"/>
              <a:t> </a:t>
            </a:r>
            <a:r>
              <a:rPr lang="en-US" sz="4400" dirty="0" err="1" smtClean="0"/>
              <a:t>οξυγόνο</a:t>
            </a:r>
            <a:r>
              <a:rPr lang="en-US" sz="4400" dirty="0" smtClean="0"/>
              <a:t> </a:t>
            </a:r>
            <a:r>
              <a:rPr lang="en-US" sz="4400" dirty="0" err="1" smtClean="0"/>
              <a:t>μειωμένο</a:t>
            </a:r>
            <a:r>
              <a:rPr lang="en-US" sz="4400" dirty="0" smtClean="0"/>
              <a:t>. </a:t>
            </a:r>
            <a:r>
              <a:rPr lang="en-US" sz="4400" dirty="0" err="1" smtClean="0"/>
              <a:t>Το</a:t>
            </a:r>
            <a:r>
              <a:rPr lang="en-US" sz="4400" dirty="0" smtClean="0"/>
              <a:t> </a:t>
            </a:r>
            <a:r>
              <a:rPr lang="en-US" sz="4400" dirty="0" err="1" smtClean="0"/>
              <a:t>βάθος</a:t>
            </a:r>
            <a:r>
              <a:rPr lang="en-US" sz="4400" dirty="0" smtClean="0"/>
              <a:t> </a:t>
            </a:r>
            <a:r>
              <a:rPr lang="en-US" sz="4400" dirty="0" err="1" smtClean="0"/>
              <a:t>του</a:t>
            </a:r>
            <a:r>
              <a:rPr lang="en-US" sz="4400" dirty="0" smtClean="0"/>
              <a:t> </a:t>
            </a:r>
            <a:r>
              <a:rPr lang="en-US" sz="4400" dirty="0" err="1" smtClean="0"/>
              <a:t>νερού</a:t>
            </a:r>
            <a:r>
              <a:rPr lang="en-US" sz="4400" dirty="0" smtClean="0"/>
              <a:t> </a:t>
            </a:r>
            <a:r>
              <a:rPr lang="en-US" sz="4400" dirty="0" err="1" smtClean="0"/>
              <a:t>συνήθως</a:t>
            </a:r>
            <a:r>
              <a:rPr lang="en-US" sz="4400" dirty="0" smtClean="0"/>
              <a:t> </a:t>
            </a:r>
            <a:r>
              <a:rPr lang="en-US" sz="4400" dirty="0" err="1" smtClean="0"/>
              <a:t>υπερβαίνει</a:t>
            </a:r>
            <a:r>
              <a:rPr lang="en-US" sz="4400" dirty="0" smtClean="0"/>
              <a:t> </a:t>
            </a:r>
            <a:r>
              <a:rPr lang="en-US" sz="4400" dirty="0" err="1" smtClean="0"/>
              <a:t>τα</a:t>
            </a:r>
            <a:r>
              <a:rPr lang="en-US" sz="4400" dirty="0" smtClean="0"/>
              <a:t> 2 m</a:t>
            </a:r>
            <a:r>
              <a:rPr lang="en-US" sz="4400" dirty="0" smtClean="0"/>
              <a:t>»</a:t>
            </a:r>
            <a:r>
              <a:rPr lang="el-GR" sz="4400" dirty="0" smtClean="0"/>
              <a:t>.</a:t>
            </a:r>
            <a:endParaRPr lang="el-GR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Μαίανδρος ποταμού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6738" name="AutoShape 2" descr="Μαίανδροι Φωτογραφίες Αρχείου, Royalty Free Μαίανδρ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6739" name="Picture 3" descr="C:\Users\DIMOS\Downloads\μαίανδροι-ποταμών-γύρω-από-τους-τομείς-που-βλέπουν-την-κορυφογραμμή-118267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168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Σχηματίζουν περιοχές από βαθύτερα, γρηγορότερα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ρεύματα </a:t>
            </a:r>
            <a:r>
              <a:rPr lang="el-GR" sz="4400" dirty="0" smtClean="0"/>
              <a:t>κοντά στη διαβρωμένη στροφή του ποταμού και αποθέσεις στη ρηχή περιοχή της απέναντι όχθης. </a:t>
            </a:r>
            <a:endParaRPr lang="el-GR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Στις φαρδιές κοιλάδες των μεγάλων ποταμών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σχηματίζονται </a:t>
            </a:r>
            <a:r>
              <a:rPr lang="el-GR" sz="4400" dirty="0" smtClean="0"/>
              <a:t>αποκομμένες λίμνες, οι γνωστές «</a:t>
            </a:r>
            <a:r>
              <a:rPr lang="el-GR" sz="4400" dirty="0" err="1" smtClean="0"/>
              <a:t>παλιομάνες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«</a:t>
            </a:r>
            <a:r>
              <a:rPr lang="el-GR" dirty="0" err="1" smtClean="0">
                <a:solidFill>
                  <a:srgbClr val="FFFF00"/>
                </a:solidFill>
              </a:rPr>
              <a:t>Παλιομάνες</a:t>
            </a:r>
            <a:r>
              <a:rPr lang="el-GR" dirty="0" smtClean="0">
                <a:solidFill>
                  <a:srgbClr val="FFFF00"/>
                </a:solidFill>
              </a:rPr>
              <a:t>»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8786" name="Picture 2" descr="Το Δασαρχείο Θεσ/νικης εξέδωσε την απαγόρευση θήρας για Δέλτα Αξιού -  Λουδία - Αλιάκμονα στην ευρύτερη περιοχή Αξιούπολη — iH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6328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«Παρ’ όλη την αύξηση των νερών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 smtClean="0"/>
              <a:t>την κλίση του εδάφους, η ταχύτητα του νερού είναι </a:t>
            </a:r>
            <a:r>
              <a:rPr lang="el-GR" sz="4400" dirty="0" smtClean="0"/>
              <a:t>γενικά, </a:t>
            </a:r>
            <a:r>
              <a:rPr lang="el-GR" sz="4400" dirty="0" smtClean="0"/>
              <a:t>αρκετά μικρή.</a:t>
            </a:r>
            <a:endParaRPr lang="el-GR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6223</TotalTime>
  <Words>859</Words>
  <Application>Microsoft Office PowerPoint</Application>
  <PresentationFormat>Προβολή στην οθόνη (4:3)</PresentationFormat>
  <Paragraphs>122</Paragraphs>
  <Slides>47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Πρότυπο σχεδίασης- Ύψος</vt:lpstr>
      <vt:lpstr>                   Λιμνολογία: Έβδομο Μάθημα  </vt:lpstr>
      <vt:lpstr> Ποταμοί </vt:lpstr>
      <vt:lpstr>Γνωστοί είναι οι μαίανδροι που σχηματίζονται</vt:lpstr>
      <vt:lpstr>Μαίανδρος ποταμού</vt:lpstr>
      <vt:lpstr>Μαίανδρος ποταμού</vt:lpstr>
      <vt:lpstr>Σχηματίζουν περιοχές από βαθύτερα, γρηγορότερα</vt:lpstr>
      <vt:lpstr>Στις φαρδιές κοιλάδες των μεγάλων ποταμών</vt:lpstr>
      <vt:lpstr>«Παλιομάνες»</vt:lpstr>
      <vt:lpstr>«Παρ’ όλη την αύξηση των νερών</vt:lpstr>
      <vt:lpstr>Οι ποταμοί χαρακτηρίζονται πάντοτε</vt:lpstr>
      <vt:lpstr>Η ταχύτητα των νερών εξαρτάται</vt:lpstr>
      <vt:lpstr>Η ταχύτητα εξαρτάται από κλίση και βάθος</vt:lpstr>
      <vt:lpstr>«Οι εποχικές μεταβολές της παροχής, η διακύμανση</vt:lpstr>
      <vt:lpstr>Λαμβάνουν υπόψη τους παράγοντες</vt:lpstr>
      <vt:lpstr>εξάτμιση, τα ρεύματα του νερού</vt:lpstr>
      <vt:lpstr>«Το καθεστώς</vt:lpstr>
      <vt:lpstr>Υπάρχουν απλά καθεστώτα, όπου κάθε χρόνο</vt:lpstr>
      <vt:lpstr>Το παγετώδες καθεστώς χαρακτηρίζεται</vt:lpstr>
      <vt:lpstr>Το ορεινό χιονώδες καθεστώς χαρακτηρίζεται</vt:lpstr>
      <vt:lpstr>Το τροπικό βροχερό καθεστώς χαρακτηρίζεται από</vt:lpstr>
      <vt:lpstr>Πολλά από τα μεγάλα ρεύματα νερού</vt:lpstr>
      <vt:lpstr>των κυριότερων παραγόντων</vt:lpstr>
      <vt:lpstr>Έτσι, ο Ροδανός που έχει ένα παγετώδες καθεστώς</vt:lpstr>
      <vt:lpstr>στην συνέχεια παραπόταμων παγετώδους τύπου,</vt:lpstr>
      <vt:lpstr>Κοιλάδα του Ροδανού ποταμού</vt:lpstr>
      <vt:lpstr>Ο Ροδανός ποταμός στη Γαλλία</vt:lpstr>
      <vt:lpstr> Ποτάμια ζώνωση </vt:lpstr>
      <vt:lpstr>Η βελτίωση περιελάμβανε τη σύνταξη ενός καταλόγου</vt:lpstr>
      <vt:lpstr>Θεώρησε την κλίση του ρεύματος</vt:lpstr>
      <vt:lpstr>Η κλίση επιδρά άμεσα ή έμμεσα σε μερικούς</vt:lpstr>
      <vt:lpstr>η φύση της κοίτης,</vt:lpstr>
      <vt:lpstr>Παραδείγματα βενθικών οικοσυστημάτων είναι</vt:lpstr>
      <vt:lpstr>Από την έκταση των ζωνών σε σχέση</vt:lpstr>
      <vt:lpstr>σχετίζεται άμεσα με την κλίση του ρεύματος</vt:lpstr>
      <vt:lpstr>Με βάση αυτά τα συμπεράσματα, διατύπωσε</vt:lpstr>
      <vt:lpstr>έχουν παρόμοια βιολογικά χαρακτηριστικά και παρόμοιους</vt:lpstr>
      <vt:lpstr>Ζώνη του Salmo (της Πέστροφας).</vt:lpstr>
      <vt:lpstr>Το πλάτος και το βάθος ποικίλλουν</vt:lpstr>
      <vt:lpstr>Ζώνη του Thymallus (του Θυμάλλου).</vt:lpstr>
      <vt:lpstr>Ζώνη του Thymallus (του Θυμάλλου).</vt:lpstr>
      <vt:lpstr>Κοίτη ποταμού με λεπτότερο υλικό από αυτό της ζώνης</vt:lpstr>
      <vt:lpstr>Ζώνη του Barbus (της Μπριάνας).</vt:lpstr>
      <vt:lpstr>Διαφάνεια 43</vt:lpstr>
      <vt:lpstr>Τα ήρεμα νερά είναι πάντως σε πολύ μεγαλύτερη έκταση</vt:lpstr>
      <vt:lpstr>Ζώνη του Abramis (της Λεστιάς).</vt:lpstr>
      <vt:lpstr>Διαφάνεια 46</vt:lpstr>
      <vt:lpstr>Ρεύματα αδύνατα, νερά θολά,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DIMOS</cp:lastModifiedBy>
  <cp:revision>299</cp:revision>
  <dcterms:created xsi:type="dcterms:W3CDTF">2019-05-10T18:29:09Z</dcterms:created>
  <dcterms:modified xsi:type="dcterms:W3CDTF">2023-05-29T10:32:27Z</dcterms:modified>
</cp:coreProperties>
</file>