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44"/>
  </p:notesMasterIdLst>
  <p:sldIdLst>
    <p:sldId id="256" r:id="rId4"/>
    <p:sldId id="626" r:id="rId5"/>
    <p:sldId id="629" r:id="rId6"/>
    <p:sldId id="565" r:id="rId7"/>
    <p:sldId id="550" r:id="rId8"/>
    <p:sldId id="551" r:id="rId9"/>
    <p:sldId id="552" r:id="rId10"/>
    <p:sldId id="566" r:id="rId11"/>
    <p:sldId id="630" r:id="rId12"/>
    <p:sldId id="631" r:id="rId13"/>
    <p:sldId id="632" r:id="rId14"/>
    <p:sldId id="633" r:id="rId15"/>
    <p:sldId id="634" r:id="rId16"/>
    <p:sldId id="635" r:id="rId17"/>
    <p:sldId id="636" r:id="rId18"/>
    <p:sldId id="637" r:id="rId19"/>
    <p:sldId id="638" r:id="rId20"/>
    <p:sldId id="639" r:id="rId21"/>
    <p:sldId id="640" r:id="rId22"/>
    <p:sldId id="641" r:id="rId23"/>
    <p:sldId id="642" r:id="rId24"/>
    <p:sldId id="643" r:id="rId25"/>
    <p:sldId id="644" r:id="rId26"/>
    <p:sldId id="645" r:id="rId27"/>
    <p:sldId id="646" r:id="rId28"/>
    <p:sldId id="647" r:id="rId29"/>
    <p:sldId id="648" r:id="rId30"/>
    <p:sldId id="649" r:id="rId31"/>
    <p:sldId id="650" r:id="rId32"/>
    <p:sldId id="651" r:id="rId33"/>
    <p:sldId id="652" r:id="rId34"/>
    <p:sldId id="653" r:id="rId35"/>
    <p:sldId id="654" r:id="rId36"/>
    <p:sldId id="655" r:id="rId37"/>
    <p:sldId id="656" r:id="rId38"/>
    <p:sldId id="657" r:id="rId39"/>
    <p:sldId id="663" r:id="rId40"/>
    <p:sldId id="664" r:id="rId41"/>
    <p:sldId id="665" r:id="rId42"/>
    <p:sldId id="666" r:id="rId43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87" d="100"/>
          <a:sy n="87" d="100"/>
        </p:scale>
        <p:origin x="52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175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6741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0651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645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7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39254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8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3868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ΚΛΑΣΜΑΤΙΚΟΙ ΚΑΙ ΔΕΚΑΔΙΚΟΙ ΑΡΙΘΜΟΙ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6371FC3-8D58-4CEB-80E3-5A280885E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98" y="450690"/>
            <a:ext cx="8712968" cy="61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0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D28A2C6-0FAC-4D95-A582-F6E1618ED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0" y="389270"/>
            <a:ext cx="9217024" cy="59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3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76F8057-F909-4A5F-9268-A2250CE75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9" y="1412776"/>
            <a:ext cx="1061603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20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C101206-8EB0-42A1-8B0D-71AEDD2B0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2" y="1844824"/>
            <a:ext cx="1099354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1761FCA-7F8F-4260-A585-7E2AD4F06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26" y="478536"/>
            <a:ext cx="6650736" cy="590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0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101134B-7924-40AB-B7B4-1FDEF4B01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3" y="822638"/>
            <a:ext cx="10332421" cy="53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B401B73-3572-4292-9A16-5EAFBAF4A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95" y="961894"/>
            <a:ext cx="10041543" cy="50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2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746C32F-6823-411C-87A0-4195DE3B3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50" y="465335"/>
            <a:ext cx="8803440" cy="58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70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703986-8815-480A-8DD2-0C719D847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69" y="332656"/>
            <a:ext cx="7581893" cy="623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9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7F1C047-F5B0-471F-B25E-35410DAB2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95" y="782076"/>
            <a:ext cx="9680735" cy="53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3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B9947D4-732C-44B5-8A1A-585740B9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47" y="911397"/>
            <a:ext cx="8769127" cy="510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26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0EDEC2E-3913-46A8-A3D0-3C4D72EB2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8" y="2492896"/>
            <a:ext cx="1078647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37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52EF37-5A38-4CE4-8E15-F814D6CCA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0" y="980729"/>
            <a:ext cx="1070590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12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138D684-89BE-47B6-A489-C5B3E1BD8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7" y="483256"/>
            <a:ext cx="9948209" cy="58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7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914611A-9F65-42A3-9846-BCFC25CFC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7" y="442502"/>
            <a:ext cx="10266517" cy="60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89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2A17624-98E0-49DF-B012-B642E4F55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3" y="1279505"/>
            <a:ext cx="10539445" cy="43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61C84FB-B07C-44EC-8425-A87335E0B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" y="1124744"/>
            <a:ext cx="1096695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25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A5EA133-BEA8-43E8-9EE6-2B072CDAE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60" y="1204686"/>
            <a:ext cx="1053191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7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1039272-5327-488C-B4CA-88D3F7F75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4" y="1253940"/>
            <a:ext cx="10162186" cy="426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5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8CBCF3-C513-4870-99E5-18EEF3F51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3" y="1772816"/>
            <a:ext cx="1161407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3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F776A73-947B-4A49-B4F0-DDB0E0462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26" y="320866"/>
            <a:ext cx="7852200" cy="62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7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Δ</a:t>
            </a:r>
            <a:r>
              <a:rPr lang="el-GR" altLang="el-GR" sz="3200" b="1">
                <a:solidFill>
                  <a:srgbClr val="000000"/>
                </a:solidFill>
                <a:latin typeface="Times New Roman" panose="02020603050405020304" pitchFamily="18" charset="0"/>
              </a:rPr>
              <a:t>΄ </a:t>
            </a: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τάξη</a:t>
            </a:r>
          </a:p>
        </p:txBody>
      </p:sp>
    </p:spTree>
    <p:extLst>
      <p:ext uri="{BB962C8B-B14F-4D97-AF65-F5344CB8AC3E}">
        <p14:creationId xmlns:p14="http://schemas.microsoft.com/office/powerpoint/2010/main" val="6398870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3B3EAC3-A077-454E-8073-EC7CA71F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1" y="760757"/>
            <a:ext cx="10011052" cy="56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26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748901-1ED4-4431-A978-A21587354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82" y="991690"/>
            <a:ext cx="9666840" cy="49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44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BBD6FB4-876C-485A-B0C4-9B5400B74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38" y="527661"/>
            <a:ext cx="8064896" cy="59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40184AF-47A9-4835-A67D-E1957B7C8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53" y="454041"/>
            <a:ext cx="9698970" cy="60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60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C0EC594-D20E-4135-A362-DD47C7F42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22" y="567845"/>
            <a:ext cx="8136904" cy="59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71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A8C4157-FD7C-48E7-8C29-874ADDB55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86" y="1353353"/>
            <a:ext cx="9794860" cy="40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10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9C3BD03-A9DA-4138-BFE4-DBFF46A2C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74" y="513147"/>
            <a:ext cx="9289032" cy="58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3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CE25AA-D168-4FDB-B714-26720A087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1" y="806832"/>
            <a:ext cx="10140687" cy="54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54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941C03A-4DD2-430C-9F48-DB07188C0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24" y="890298"/>
            <a:ext cx="9251458" cy="534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08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056C01F-2B39-4A40-BB0D-BBE0A693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23" y="538706"/>
            <a:ext cx="9170375" cy="58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8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(Δ΄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568981"/>
            <a:ext cx="10514013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εισάγονται στην έννοια του κλάσματος ως αριθμού (ως έκφραση σχέσης μεταξύ ποσοτήτων, ανεξαρτήτως αριθμητικών τιμών, π.χ. κοινός τελεστής)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συγκρίνουν κλάσματα με διάφορους τρόπους (λεκτικά και συμβολικά)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Προσθέτουν και αφαιρούν ομώνυμα και μικρά ετερώνυμα κλάσματα.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λασματικοί αριθμοί (5 ώρες)</a:t>
            </a:r>
          </a:p>
        </p:txBody>
      </p:sp>
    </p:spTree>
    <p:extLst>
      <p:ext uri="{BB962C8B-B14F-4D97-AF65-F5344CB8AC3E}">
        <p14:creationId xmlns:p14="http://schemas.microsoft.com/office/powerpoint/2010/main" val="2655495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E7C1F01-DB75-46FD-BC23-B715A564D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09" y="727144"/>
            <a:ext cx="9223881" cy="55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9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(Δ΄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/>
        </p:nvGraphicFramePr>
        <p:xfrm>
          <a:off x="808819" y="1954327"/>
          <a:ext cx="10514013" cy="4466529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401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585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χρησιμοποιούν σωστά τους συνήθεις κανόνες γραφής των δεκαδικών αριθμών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διακρίνουν τη σημασία καθενός από τα ψηφία ενός δεκαδικού αριθμού.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περνούν από ένα δεκαδικό αριθμό σε μια κλασματική δεκαδική γραφή, και αντίστροφα.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γράφουν το δεκαδικό ανάπτυγμα ενός δεκαδικού αριθμού. 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τοποθετούν με προσέγγιση δεκαδικά κλάσματα και δεκαδικούς αριθμούς στην </a:t>
                      </a:r>
                      <a:r>
                        <a:rPr lang="el-GR" sz="2400" b="0" i="0" u="none" strike="noStrike" kern="12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αριθμογραμμή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	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l-GR" sz="24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algn="ctr"/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δεκαδικά κλάσματα και δεκαδικοί αριθμοί. </a:t>
                      </a:r>
                    </a:p>
                    <a:p>
                      <a:pPr algn="ctr"/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(14 ώρες) 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	</a:t>
                      </a: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507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(Δ΄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/>
        </p:nvGraphicFramePr>
        <p:xfrm>
          <a:off x="808819" y="2218052"/>
          <a:ext cx="10514013" cy="3371188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739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126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συγκρίνουν δύο δεκαδικούς αριθμούς.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διατάσσουν δεκαδικούς αριθμούς από το μικρότερο προς το μεγαλύτερο, ή αντιστρόφως.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παρεμβάλλουν δεκαδικούς ανάμεσα σε δεκαδικούς ή φυσικούς.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χρησιμοποιούν δεκαδικούς αριθμούς, για να προσδιορίσουν θέσεις σε </a:t>
                      </a:r>
                      <a:r>
                        <a:rPr lang="el-GR" sz="2400" b="0" i="0" u="none" strike="noStrike" kern="12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αριθμογραμμή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. 	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algn="ctr"/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διάταξη και σύγκριση δεκαδικών αριθμών </a:t>
                      </a:r>
                    </a:p>
                    <a:p>
                      <a:pPr algn="ctr"/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(2 ώρες )</a:t>
                      </a: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372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(Δ΄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/>
        </p:nvGraphicFramePr>
        <p:xfrm>
          <a:off x="808819" y="2218052"/>
          <a:ext cx="10514013" cy="3254985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249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92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κατακτήσουν τις συνηθισμένες τεχνικές εκτέλεσης της πρόσθεσης και της αφαίρεσης δεκαδικών αριθμών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μετατρέπουν οριζόντιες γραφές, με προσθέσεις και αφαιρέσεις δεκαδικών και φυσικών, σε κάθετες και να εκτελούν τις πράξεις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επιλύουν προβλήματα που αναφέρονται στις τέσσερις πράξεις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	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algn="ctr"/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πρόσθεση και αφαίρεση δεκαδικών </a:t>
                      </a:r>
                    </a:p>
                    <a:p>
                      <a:pPr algn="ctr"/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(5 ώρες)</a:t>
                      </a: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135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(Δ΄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568981"/>
            <a:ext cx="10514013" cy="47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αναγνωρίζουν δεκαδικούς αριθμούς (μέχρι δυο δεκαδικά ψηφία) σε μια ποικιλία από καθημερινά πλαίσια και εισάγονται στη γραφή και στην ορολογία τους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αναγνωρίζουν ως ειδική περίπτωση τα δεκαδικά κλάσματα (με παρονομαστή το 10 και το 100) και τα μετατρέπουν σε δεκαδική μορφή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συγκρίνουν και διατάσσουν δεκαδικούς αριθμούς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τοποθετούν/παρεμβάλλουν στην </a:t>
            </a:r>
            <a:r>
              <a:rPr lang="el-G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αριθμογραμμή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ένα σύνολο αριθμών ή μετρήσεων που περιλαμβάνουν δεκαδικούς αριθμούς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προσθέτουν και αφαιρούν αριθμούς που περιλαμβάνουν και δεκαδικούς. Χρησιμοποιούν προσεγγιστικές και άλλες στρατηγικές για να ελέγξουν αν οι απαντήσεις τους είναι λογικές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εκτελούν σύντομους πολλαπλασιασμούς και διαιρέσεις δεκαδικών αριθμών με μονοψήφιο ακέραιο και χρησιμοποιούν προσεγγιστικές και άλλες στρατηγικές, για να ελέγχουν τη λογικότητα των απαντήσεών τους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χρησιμοποιούν την αριθμομηχανή για υπολογισμούς με πολλά δεκαδικά ψηφία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δεκαδικοί αριθμοί (13 ώρες)</a:t>
            </a:r>
          </a:p>
        </p:txBody>
      </p:sp>
    </p:spTree>
    <p:extLst>
      <p:ext uri="{BB962C8B-B14F-4D97-AF65-F5344CB8AC3E}">
        <p14:creationId xmlns:p14="http://schemas.microsoft.com/office/powerpoint/2010/main" val="3304584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BF8A6B6-0200-45CD-AF0D-0641E25DD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98" y="487681"/>
            <a:ext cx="8640960" cy="60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053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39059</TotalTime>
  <Words>436</Words>
  <Application>Microsoft Office PowerPoint</Application>
  <PresentationFormat>Προσαρμογή</PresentationFormat>
  <Paragraphs>60</Paragraphs>
  <Slides>40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233</cp:revision>
  <cp:lastPrinted>1601-01-01T00:00:00Z</cp:lastPrinted>
  <dcterms:created xsi:type="dcterms:W3CDTF">1601-01-01T00:00:00Z</dcterms:created>
  <dcterms:modified xsi:type="dcterms:W3CDTF">2021-03-17T21:47:05Z</dcterms:modified>
</cp:coreProperties>
</file>