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13" r:id="rId3"/>
    <p:sldId id="319" r:id="rId4"/>
    <p:sldId id="356" r:id="rId5"/>
    <p:sldId id="347" r:id="rId6"/>
    <p:sldId id="335" r:id="rId7"/>
    <p:sldId id="336" r:id="rId8"/>
    <p:sldId id="323" r:id="rId9"/>
    <p:sldId id="355" r:id="rId10"/>
    <p:sldId id="357" r:id="rId11"/>
    <p:sldId id="322" r:id="rId12"/>
    <p:sldId id="348" r:id="rId13"/>
    <p:sldId id="324" r:id="rId14"/>
    <p:sldId id="327" r:id="rId15"/>
    <p:sldId id="349" r:id="rId16"/>
    <p:sldId id="350" r:id="rId17"/>
    <p:sldId id="351" r:id="rId18"/>
    <p:sldId id="352" r:id="rId19"/>
    <p:sldId id="329" r:id="rId20"/>
    <p:sldId id="338" r:id="rId21"/>
    <p:sldId id="337" r:id="rId22"/>
    <p:sldId id="340" r:id="rId23"/>
    <p:sldId id="353" r:id="rId24"/>
    <p:sldId id="341" r:id="rId25"/>
    <p:sldId id="342" r:id="rId26"/>
    <p:sldId id="339" r:id="rId27"/>
    <p:sldId id="330" r:id="rId28"/>
    <p:sldId id="331" r:id="rId29"/>
    <p:sldId id="328" r:id="rId30"/>
    <p:sldId id="332" r:id="rId31"/>
    <p:sldId id="343" r:id="rId32"/>
    <p:sldId id="344" r:id="rId33"/>
    <p:sldId id="345" r:id="rId34"/>
    <p:sldId id="346" r:id="rId35"/>
    <p:sldId id="333" r:id="rId36"/>
    <p:sldId id="354"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6"/>
    <p:restoredTop sz="82825" autoAdjust="0"/>
  </p:normalViewPr>
  <p:slideViewPr>
    <p:cSldViewPr>
      <p:cViewPr varScale="1">
        <p:scale>
          <a:sx n="47" d="100"/>
          <a:sy n="47" d="100"/>
        </p:scale>
        <p:origin x="1520"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35:40.3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1526 0,'-74'0,"-2"0,2 0,-4 6,2 4,-1 8,9 4,-15 10,-3 7,9 0,7-1,30-12,9-2,10-3,5 0,8-3,3 0,3-1,2-1,0 4,0 3,0 8,0 8,0 17,0 8,0-4,0 12,0-1,-2 2,-6 6,-4-8,-1 0,-4 16,3-2,1 9,-2-3,6-7,-2 5,1-8,3-31,1 2,1 2,-1 0,0 2,1 1,-1-5,2 0,-4 43,-1 2,4-46,0 1,-1 5,0 1,0-5,0 0,0-1,1 0,-7 44,3 0,-2 2,4-7,-1-4,1-11,3-3,1 3,1 3,-2 7,-2 11,3-46,-1 1,1 2,-1 0,-2 1,1 1,0 1,1 0,-2 1,1 1,1 1,0 1,0-1,0-1,0 1,0-2,1-5,-1-3,-4 35,1-4,-2-5,3 10,-2 5,-2-4,-1-1,0 2,1-5,2 0,0 9,-2 3,-2 2,1-9,1-7,4-1,-1 0,-2 9,1 3,0 6,5-47,2 0,-1 44,2-6,0-5,0-10,-1-2,1-10,0-7,0-8,0-4,0-1,0 1,3 6,0-3,2 0,1 0,-3 3,4 18,-3 7,0 7,0 7,-4-15,0-1,0-6,0-6,0 3,0-10,2-8,3-11,2-7,3-5,0-6,-1-4,3 5,4 7,0 9,3 16,-1 12,-2 14,1 16,-2 1,1 4,-4-2,-1-2,-3 5,-4-8,3 7,-2-1,-1-12,-1-6,0-12,0 2,3 9,1 16,0 6,-4-47,1 1,0 2,0 1,1-2,0 0,1 2,0 2,2 4,0 2,0 1,0 0,-1-3,1-3,-1-5,0-2,6 41,0-6,0 7,2 1,-1-12,0-10,-1-10,-1-16,0-6,-1-11,-1-8,-2-5,1-5,3 2,0-5,-7 9,-7-1,-8 2,-5 0,4-5,2-3,41 10,-15-8,30 8,-32-9,3 2,-2-2,-2 1,-4 0,-7 6,-8-3,-2 4,-7-6,1-3,0 1,4-1,-4 4,4-4,-6 1,2-2,-1-1,1 1,2 1,0 1,-4-4,5 13,3 1,5 14,0 4,-3 3,-5 10,-2 5,0 5,-4 3,-2-3,-3 10,-3 9,2-1,1 1,1-13,3-10,0-1,2-5,2-2,3-8,3-8,3-9,1-7,2-4,0 0,1 2,0 3,0 7,0 8,0 7,0 5,0 15,0 3,0 6,0 1,0-13,0 9,0 7,0 1,0 6,0-3,0 2,3 6,4 2,3 0,7-1,4 2,1-7,2-5,-3-7,1-2,1 8,0 0,1 1,0-4,2-7,0-2,0-4,3-3,7 3,5 0,7 6,0-4,4 2,8 5,-26-30,2 0,5 4,1 1,3 2,1 0,-2-4,0-1,-2-3,-1 0,-1-2,0-1,0-4,1 0,1 2,0-1,-1-2,0 0,40 29,-13-9,-5-7,-5-5,-6-5,8 5,-4-4,-4-3,-5-3,-4-6,0 2,-3 0,-2-3,-7-4,-4-4,-6-4,-3 0,-1-2,1 0,3-1,1-1,8 1,5-3,5 0,5-3,1 1,7-1,4 0,-3 0,0 0,-1 0,0-5,8-6,4-9,2-10,-2-5,0-5,-4-2,1-6,9-8,-3-5,3 1,-8 4,-4 1,9-10,-32 28,0-2,4-4,1-1,3-3,-1 0,0-3,-1 0,1 0,0-1,0 0,-1 0,-1 0,-1-1,-2 0,0 0,0 0,-2 0,0-1,-1 1,-5 4,-2 2,20-35,-6-8,-21 44,-1-2,2-6,0-2,0-6,-1-1,-1 2,-3 0,-1 3,-1 1,-1 2,0 0,-2 5,0 1,11-40,-2 7,-4 15,-2 10,-5 12,0 13,-2 9,-2 6,0 0,-2 3,3-5,-1 3,6-7,1 0,2-4,7-10,0-3,3-7,-1-3,-4 3,0 0,-2 5,-5 6,-1 3,-2 2,-1 2,2-3,0-1,1-6,-2-5,-1-3,0-4,-2-4,-1 0,-3-8,-3 0,0 9,0 0,0-6,0-7,0-21,0-3,0-9,0 46,0 0,0-6,0-2,0-6,0 0,0 0,0 0,0-6,0-1,0 1,0 0,0 2,0-1,0-3,0 0,0 5,0 0,0 3,0-1,0-11,0-3,0 0,0-1,0-6,0-1,0 2,0 0,0 6,0 2,0 8,0 2,0 5,0 1,0 3,0 1,0 4,0 0,0 4,0 1,0-38,-2 16,-3 9,-4-3,0 6,0 4,-1-5,2-1,1-4,0-9,4-8,-1 4,1-6,2 3,1 12,0 0,0 12,0 9,0 1,0 14,0 9,4 5,9-4,7-6,10-10,4-2,1-1,12-19,0-1,-3 0,-6 5,-11 15,-3 1,-1-1,-3 5,-2 0,-2-3,-2-4,3-7,0-7,-1-6,0-2,-1-2,-2 5,0 5,0 1,0 5,-1 1,-1-2,3-2,0-9,5-10,3 1,2-2,3-1,0 1,2-4,-1 6,-1 6,-1 3,3 0,-2 0,-1 2,-1 1,0-4,1-4,2-9,0-1,-5 3,-1-2,-6 3,-4-1,-5 9,-3 2,-4 10,0 6,0 2,0 3,-4-2,-9-6,-7 1,-14-10,-5-5,0 2,-11-14,2 4,-5-6,23 38,1 0,-26-40,1 3,1-1,27 40,1-2,-1-2,0-2,-3-6,0 0,0 1,1-1,-2 0,0 0,3 5,2 2,1 2,1 1,-26-43,4 12,-2 3,9 18,11 18,5 10,6 7,4-11,5-16,8-23,6-6,3 26,3-2,2 1,0 0,2 1,0 1,0-2,-1 2,10-24,-1-1,-1-1,1-8,-2-6,-1-2,-5 7,-5 12,0 2,0 2,-2-1,-2-1,-2 8,-1 4,-2 8,0 6,-3 4,1 4,-1 1,0 1,0-3,-2 2,-2 1,-4 0,-4 3,-1-1,-4 0,-1 3,-2-1,-5-2,-1 1,-3-2,-6-1,-2 0,-2 1,-2 2,1 3,-8 0,-6-1,-3 1,-5 1,-2-1,-3 0,-5 2,-15 0,-5 3,4 3,-4 1,14 4,6 1,-3 0,8-2,-10-1,-4-2,0 1,2 5,9 1,2 1,8 0,2 0,5 2,7 1,0 1,3-2,-6 1,3 3,-1-2,4 2,0-2,1 0,3 2,1 1,4 3,0 0,5 0,0 0,0 0,-3 0,-8 0,-4 0,-2 0,-7 0,-1 2,-5 4,-5 4,1 5,-3 2,1-1,9-3,5-5,5-2,3-3,-3-1,3-1,4-1,6 0,1 0,5 0,5 0,1-2,6-3,0 0,-3-3,7 3,-7-1,-1 0,3 1,-6-2,5 2,1-1,-2 3,0 1,0-1,0 1,0-1,-1 1,-3 2,-1 0,-1 0,2 0,1 0,0 0,3 0,2 0,-1 0,4 0,-5 0,1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0:15.96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0 124,'95'0,"-1"0,-23 0,-6 0,-5 0,-6 0,3 0,-10 0,-14-1,-6-7,-6-3,-3-6,0-1,-4 4,-3 1,-1 5,-2-9,0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0:18.86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1 273,'69'0,"-6"0,-21 0,-2 0,6 0,5 0,23 0,10 0,5 0,-1 0,-15 0,-1 0,-6 0,-1 0,-7-2,1-1,1 0,3 0,9 2,0-2,2-1,-4 0,-5 1,-4 3,-5-1,-6-1,-5-1,-6 0,-3 0,2 3,2 0,5-2,3-1,1 0,4-3,1 2,14-3,2-2,-1-2,5-3,-14 3,2-1,1 0,0 0,7 1,1 1,-2-1,-4 1,-5-3,-5 3,-7 1,-6 0,-4 3,-5 0,-5 2,-1 2,-4-1,1-1,3 0,-3 1,-2 0,-3 1,-3-1,-1 0,1 1,0 1,-1 1,5 0,-5 0,1 0,0 0,-1 2,0 0,2 1,-5 5,-2 4,-5 5,-5 0,0-1,0-3,0 4,0 0,0 1,0 9,0 1,0 16,0 0,0 8,0 3,0-15,0-16,0-1,0-11,0 16,0-15,0-5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1:01.16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1 356,'55'0,"11"0,-2 0,4 0,4 0,-11 0,8 0,8 0,-2 0,16 0,3 0,0 0,-42 1,1 1,47 5,-4 3,-1 4,-8 0,-14-1,-7-3,-6-4,0-3,0-2,-5 0,-8-1,-5 0,1 0,0 0,6 0,2 0,2 0,3 0,-6 0,1 0,2 0,1-2,8-1,0-1,1-2,0 2,-3 0,0 1,-6 0,-4 0,-5 0,-2 0,-3 3,-1 0,1-2,0-1,4 0,4-2,10 0,0 1,8-2,2 2,0 0,2 1,-8 3,-7 0,-6 0,-3 0,-1 0,2 0,-4 0,-3 0,-4-2,-4-1,0 0,-1-2,0 2,-7 0,-4 0,-6 1,3 0,-1-1,4-1,-1 2,4-3,1-3,0-2,3-3,-2-3,-1-2,-3 2,-4-1,-1-1,-1 2,1-2,0 0,0-1,-2 1,-2 0,-1-1,-1 3,0 1,-2 3,-4-5,-2-2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1:07.12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179 1,'0'40,"0"-7,0-24,0 3,0 7,0-3,0 3,0-1,0 4,0 10,0 4,0 5,0 4,0 6,0 2,0-1,0-1,0-4,-5 5,-3 37,-2-18,3-18,-1 2,-10 34,6-38,1 1,0-2,-1-1,-9 45,7-22,1-13,2-5,5-12,0-4,3-9,2-10,0-4,1 0,0-1,-1 5,1 6,0 5,0 10,0 1,0 6,0 8,0 3,0 8,0-4,0-2,0-1,0-5,0-5,0-9,0-5,0 0,2 1,1 3,2-1,0-3,1-1,-1-5,-2-4,-1-6,1-4,-1 3,0-5,2 11,-1 3,3 13,2 9,-1 11,2 6,0-1,1 5,3-7,0 1,0-7,-1-4,-1-9,0-2,-1 0,1 1,1 9,0 1,1 5,1 13,0 0,0 16,0-3,-3 5,-1 3,-4-12,-2 11,2 8,-2-4,0-2,-1-11,0-12,0 9,1 2,-1-4,0 1,1 2,0-3,2-2,-3-10,1-4,-1 1,-3 1,0 5,0 0,0 0,3 0,0 3,0 2,0-1,-3 3,0-4,0-8,0-2,0 2,0-5,0 8,0-9,0-9,0-4,2-14,1-3,0-9,-1-3,2 1,-3-3,3 13,-4-5,0 8,0-3,0 9,0 4,-5 3,-3-1,-2-7,1-6,3-2,-2 6,-1 2,-1 7,3-5,2-6,0-2,2-7,1-5,2 0,0-1,0 1,0-1,0 4,0 6,0 7,0 8,2 4,4 6,4 8,2 4,1 8,0-4,3-1,1-4,6 3,1 0,-2 1,2 6,-2-4,3 13,-1-3,-2 1,-5-1,-2-3,-2 1,-2-9,-5-2,-3-6,-3-4,0-2,0 8,0 1,0 1,0-4,0 8,-2 4,-4-2,-1-6,0-24,2-5,2-3,1-7,1-4,0-5,1 4,0 4,0 13,0 6,0 5,0 4,0 9,0 8,2 7,3-5,4-10,0-11,-1-13,0-10,0 1,0 2,0 8,1 11,0-2,-1 8,0 4,-2 0,-1 4,0-9,-1-7,-1-8,0-5,-3-3,0-4,0 5,0-2,0 0,0 2,0 2,-4 7,-6 8,-5 2,-4 1,-2-3,2-4,1-4,2-6,1-2,4-4,1-6,4-3,1-4,-2 3,2 1,-1 0,-1 0,1-3,1-1,1 2,1-1,0 1,1 2,2 0,0 1,0 2,-2 0,-3 0,-3-3,1-2,-3-7,1-2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1:10.58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1553 0,'0'82,"0"-2,0-1,0 0,0 0,0-4,0-1,0 6,0 10,0-37,0 0,0 41,0-40,0 1,0-2,0 0,0 1,0 1,0 4,0 0,0-7,0-1,0 6,0 2,0 4,0 1,0 0,0 2,1 8,1 1,2 6,0 2,2 7,1 2,-3-26,1 2,-1 0,0 0,0 1,-1 0,-1 0,0-1,-1 1,0 0,0-1,-1-1,0 23,0-2,0-9,0-2,2-9,0-3,0-9,0-2,2 41,1-27,-2-17,2-9,0-5,1 8,1 11,0 14,1 18,-1 10,-3-42,0 2,0 3,0 2,2 3,0 1,-1-4,1-1,1-5,0-1,-1-3,1-3,6 38,1-4,0-7,-2-18,-1-14,-3-14,-2-10,-1-5,0-3,2 1,3 4,6 12,3 8,4 12,2 0,0 0,-4-6,-3-11,-4-5,-3-9,-1-4,-2-4,-29 3,-5 2,-31 9,5 4,-21 18,31-18,-12 11,36-26,3-1,0 2,1 4,1 2,-3 5,1 2,-3 5,-4 8,-4 9,-1 5,1-3,4-5,6-12,2-6,5-7,1-7,3-3,-7 4,1-2,-8 5,1-4,-6 6,-4 5,-4 6,-8 5,-4 1,-1-2,-2-2,-3-5,-2-3,-3 0,-10 0,-8-2,2-5,-14-5,13-8,1-2,-1-3,14-1,-4 0,9 0,3 0,10 0,7 0,10 0,7 0,4-2,-2-6,1-4,-2-1,5-1,2 2,1-2,2-3,1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02T10:41:48.06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1 756,'49'-4,"-6"-2,-20 1,-1-1,1 4,0-3,0 1,6-2,1 1,6 1,2-1,0 1,3-2,-2 1,3-2,0-1,-1 1,2-1,-3 2,0 1,-2-3,-1 2,4-1,3 0,-1 3,3 1,0 2,4-2,5-1,2 1,8 0,-4 3,7-3,-1 0,1-1,10-2,-4 1,8-2,-5-2,2-2,-1 0,-8 1,-4 3,-9 1,-4-3,-6 3,-7-2,-2 3,2-1,6 1,-1-1,2-2,-1-2,-3-1,3-1,-5 0,0-3,-3 1,-2-1,1-3,2 2,7-4,3-1,4-1,3-1,2 0,4 3,-2 0,2 0,-5 1,0 0,-3 5,-4 0,3 3,-2-1,3 0,0 1,-1 2,-5-1,-2 3,-4 1,-1 1,0 1,0 1,-1 0,-2 1,3-1,1 0,9 1,2 1,6 0,4 1,0 0,4 0,1 0,-1 0,-1 0,-1 0,2 0,11 0,-7 0,-5 0,-9 0,-14 0,0 0,-3 0,-5 0,-3 0,-2 0,-4 0,0 0,2 0,5 0,5 0,5 0,6 0,0 2,6 1,0 3,8 0,4 0,9 0,0 1,-9-1,1-3,-3 2,11-2,5 1,-3 1,-6-1,-6 2,-5 1,-5-1,-8 3,-5-1,-9 3,-9-2,-5-3,-3 0,-1 1,0 0,-3 0,2 0,-5 1,7-1,-5 0,3-1,2 0,-2 1,-1-3,4 2,-8-3,6 10,-11 3,-2 8,-3 8,2-2,3 1,1-2,0-5,-1-4,-1-5,2 0,6-4,1-2,4-5,0-4,-3 0,5 0,-4 0,0-2,-4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C2DCD-8351-48E1-BDD4-A3AEFB14A1D6}" type="datetimeFigureOut">
              <a:rPr lang="el-GR" smtClean="0"/>
              <a:t>21/3/25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41E50A-FA76-4545-B9D9-53C238722F65}" type="slidenum">
              <a:rPr lang="el-GR" smtClean="0"/>
              <a:t>‹#›</a:t>
            </a:fld>
            <a:endParaRPr lang="el-GR"/>
          </a:p>
        </p:txBody>
      </p:sp>
    </p:spTree>
    <p:extLst>
      <p:ext uri="{BB962C8B-B14F-4D97-AF65-F5344CB8AC3E}">
        <p14:creationId xmlns:p14="http://schemas.microsoft.com/office/powerpoint/2010/main" val="1100141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1</a:t>
            </a:fld>
            <a:endParaRPr lang="el-GR"/>
          </a:p>
        </p:txBody>
      </p:sp>
    </p:spTree>
    <p:extLst>
      <p:ext uri="{BB962C8B-B14F-4D97-AF65-F5344CB8AC3E}">
        <p14:creationId xmlns:p14="http://schemas.microsoft.com/office/powerpoint/2010/main" val="425674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41E50A-FA76-4545-B9D9-53C238722F65}" type="slidenum">
              <a:rPr lang="el-GR" smtClean="0"/>
              <a:t>17</a:t>
            </a:fld>
            <a:endParaRPr lang="el-GR"/>
          </a:p>
        </p:txBody>
      </p:sp>
    </p:spTree>
    <p:extLst>
      <p:ext uri="{BB962C8B-B14F-4D97-AF65-F5344CB8AC3E}">
        <p14:creationId xmlns:p14="http://schemas.microsoft.com/office/powerpoint/2010/main" val="4102288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41E50A-FA76-4545-B9D9-53C238722F65}" type="slidenum">
              <a:rPr lang="el-GR" smtClean="0"/>
              <a:t>19</a:t>
            </a:fld>
            <a:endParaRPr lang="el-GR"/>
          </a:p>
        </p:txBody>
      </p:sp>
    </p:spTree>
    <p:extLst>
      <p:ext uri="{BB962C8B-B14F-4D97-AF65-F5344CB8AC3E}">
        <p14:creationId xmlns:p14="http://schemas.microsoft.com/office/powerpoint/2010/main" val="13094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41E50A-FA76-4545-B9D9-53C238722F65}" type="slidenum">
              <a:rPr lang="el-GR" smtClean="0"/>
              <a:t>23</a:t>
            </a:fld>
            <a:endParaRPr lang="el-GR"/>
          </a:p>
        </p:txBody>
      </p:sp>
    </p:spTree>
    <p:extLst>
      <p:ext uri="{BB962C8B-B14F-4D97-AF65-F5344CB8AC3E}">
        <p14:creationId xmlns:p14="http://schemas.microsoft.com/office/powerpoint/2010/main" val="85398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41E50A-FA76-4545-B9D9-53C238722F65}" type="slidenum">
              <a:rPr lang="el-GR" smtClean="0"/>
              <a:t>33</a:t>
            </a:fld>
            <a:endParaRPr lang="el-GR"/>
          </a:p>
        </p:txBody>
      </p:sp>
    </p:spTree>
    <p:extLst>
      <p:ext uri="{BB962C8B-B14F-4D97-AF65-F5344CB8AC3E}">
        <p14:creationId xmlns:p14="http://schemas.microsoft.com/office/powerpoint/2010/main" val="1035802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customXml" Target="../ink/ink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6.xml"/><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customXml" Target="../ink/ink5.xml"/><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customXml" Target="../ink/ink4.xml"/><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customXml" Target="../ink/ink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Users/ag3472/Library/Group%20Containers/UBF8T346G9.ms/WebArchiveCopyPasteTempFiles/com.microsoft.Word/page15image54409888" TargetMode="External"/><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https://amshq.org/-/media/Images/Main-Site/Montessori-Life-Blog/Article-Images/Learning-to-Predict/Fig4-noname.ashx?la=en&amp;hash=B464F8591922FFB6C1A0580FF5FE3524A97E3D73" TargetMode="External"/><Relationship Id="rId3" Type="http://schemas.openxmlformats.org/officeDocument/2006/relationships/image" Target="../media/image56.png"/><Relationship Id="rId7" Type="http://schemas.openxmlformats.org/officeDocument/2006/relationships/image" Target="../media/image5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https://amshq.org/-/media/Images/Main-Site/Montessori-Life-Blog/Article-Images/Learning-to-Predict/Graphs-2.ashx?h=262&amp;w=450&amp;la=en&amp;hash=BD3ABF641352C47582383023C3147CBED36BACA8" TargetMode="External"/><Relationship Id="rId5" Type="http://schemas.openxmlformats.org/officeDocument/2006/relationships/image" Target="../media/image57.jpeg"/><Relationship Id="rId4" Type="http://schemas.openxmlformats.org/officeDocument/2006/relationships/image" Target="https://amshq.org/-/media/Images/Main-Site/Montessori-Life-Blog/Article-Images/Learning-to-Predict/Dice-Graphing.ashx?h=338&amp;w=450&amp;la=en&amp;hash=6044911CBEEEE4821F27ADEA2695B5E8E722A29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https://amshq.org/-/media/Images/Main-Site/Montessori-Life-Blog/Article-Images/Learning-to-Predict/Heads-or-Tails-Coin-Race-1.ashx?h=375&amp;w=500&amp;la=en&amp;hash=5717B01E4362058E369AA8A9F6A145BDB1B4359F" TargetMode="External"/><Relationship Id="rId7" Type="http://schemas.openxmlformats.org/officeDocument/2006/relationships/image" Target="https://amshq.org/-/media/Images/Main-Site/Montessori-Life-Blog/Article-Images/Learning-to-Predict/Heads-or-Tails-Figure-3.ashx?la=en&amp;hash=AC6A5E71B216A887EC2F049268FE8BD312F55DD1" TargetMode="External"/><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https://amshq.org/-/media/Images/Main-Site/Montessori-Life-Blog/Article-Images/Learning-to-Predict/Heads-or-Tails-Race-Figure-1.ashx?la=en&amp;hash=97D90D5926291ED9FD5B0FE5816334309321B922" TargetMode="External"/><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73620"/>
            <a:ext cx="8763000" cy="6531980"/>
          </a:xfrm>
        </p:spPr>
        <p:txBody>
          <a:bodyPr>
            <a:normAutofit fontScale="90000"/>
          </a:bodyPr>
          <a:lstStyle/>
          <a:p>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l-GR" sz="4000" b="1" dirty="0">
                <a:latin typeface="Courier New" pitchFamily="49" charset="0"/>
                <a:cs typeface="Courier New" pitchFamily="49" charset="0"/>
              </a:rPr>
              <a:t>Μαθηματική Σκέψη</a:t>
            </a:r>
            <a:br>
              <a:rPr lang="el-GR" sz="4000" b="1" dirty="0">
                <a:latin typeface="Courier New" pitchFamily="49" charset="0"/>
                <a:cs typeface="Courier New" pitchFamily="49" charset="0"/>
              </a:rPr>
            </a:br>
            <a:r>
              <a:rPr lang="el-GR" sz="4000" b="1" dirty="0">
                <a:latin typeface="Courier New" pitchFamily="49" charset="0"/>
                <a:cs typeface="Courier New" pitchFamily="49" charset="0"/>
              </a:rPr>
              <a:t>και </a:t>
            </a:r>
            <a:br>
              <a:rPr lang="el-GR" sz="4000" b="1" dirty="0">
                <a:latin typeface="Courier New" pitchFamily="49" charset="0"/>
                <a:cs typeface="Courier New" pitchFamily="49" charset="0"/>
              </a:rPr>
            </a:br>
            <a:r>
              <a:rPr lang="el-GR" sz="4000" b="1" dirty="0">
                <a:latin typeface="Courier New" pitchFamily="49" charset="0"/>
                <a:cs typeface="Courier New" pitchFamily="49" charset="0"/>
              </a:rPr>
              <a:t>Παιδική Ηλικία</a:t>
            </a: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l-GR" sz="2200" b="1" dirty="0">
                <a:solidFill>
                  <a:srgbClr val="FF0000"/>
                </a:solidFill>
                <a:latin typeface="Courier New" pitchFamily="49" charset="0"/>
                <a:cs typeface="Courier New" pitchFamily="49" charset="0"/>
              </a:rPr>
              <a:t>΄περπατώ και μοιράζομαι’ </a:t>
            </a:r>
            <a:br>
              <a:rPr lang="el-GR" sz="2200" b="1" dirty="0">
                <a:solidFill>
                  <a:srgbClr val="FF0000"/>
                </a:solidFill>
                <a:latin typeface="Courier New" pitchFamily="49" charset="0"/>
                <a:cs typeface="Courier New" pitchFamily="49" charset="0"/>
              </a:rPr>
            </a:br>
            <a:r>
              <a:rPr lang="el-GR" sz="2200" b="1" dirty="0">
                <a:solidFill>
                  <a:srgbClr val="FF0000"/>
                </a:solidFill>
                <a:latin typeface="Courier New" pitchFamily="49" charset="0"/>
                <a:cs typeface="Courier New" pitchFamily="49" charset="0"/>
              </a:rPr>
              <a:t>έννοιες στοχαστικών μαθηματικών</a:t>
            </a:r>
            <a:br>
              <a:rPr lang="el-GR" sz="2800" b="1" dirty="0">
                <a:solidFill>
                  <a:srgbClr val="FF0000"/>
                </a:solidFill>
                <a:latin typeface="Courier New" pitchFamily="49" charset="0"/>
                <a:cs typeface="Courier New" pitchFamily="49" charset="0"/>
              </a:rPr>
            </a:br>
            <a:br>
              <a:rPr lang="el-GR" sz="2800" b="1" dirty="0">
                <a:latin typeface="Courier New" pitchFamily="49" charset="0"/>
                <a:cs typeface="Courier New" pitchFamily="49" charset="0"/>
              </a:rPr>
            </a:br>
            <a:r>
              <a:rPr lang="el-GR" sz="2800" b="1" dirty="0">
                <a:latin typeface="Courier New" pitchFamily="49" charset="0"/>
                <a:cs typeface="Courier New" pitchFamily="49" charset="0"/>
              </a:rPr>
              <a:t>Σεμινάριο</a:t>
            </a:r>
            <a:br>
              <a:rPr lang="el-GR" sz="2800" b="1" dirty="0">
                <a:solidFill>
                  <a:srgbClr val="FF0000"/>
                </a:solidFill>
                <a:latin typeface="Courier New" pitchFamily="49" charset="0"/>
                <a:cs typeface="Courier New" pitchFamily="49" charset="0"/>
              </a:rPr>
            </a:b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l-GR" sz="2800" b="1" dirty="0">
                <a:latin typeface="Courier New" pitchFamily="49" charset="0"/>
                <a:cs typeface="Courier New" pitchFamily="49" charset="0"/>
              </a:rPr>
              <a:t>Άννα </a:t>
            </a:r>
            <a:r>
              <a:rPr lang="el-GR" sz="2800" b="1" dirty="0" err="1">
                <a:latin typeface="Courier New" pitchFamily="49" charset="0"/>
                <a:cs typeface="Courier New" pitchFamily="49" charset="0"/>
              </a:rPr>
              <a:t>Χρονάκη</a:t>
            </a:r>
            <a:br>
              <a:rPr lang="el-GR" sz="2800" b="1" dirty="0">
                <a:latin typeface="Courier New" pitchFamily="49" charset="0"/>
                <a:cs typeface="Courier New" pitchFamily="49" charset="0"/>
              </a:rPr>
            </a:br>
            <a:r>
              <a:rPr lang="en-US" sz="2800" b="1" dirty="0" err="1">
                <a:latin typeface="Courier New" pitchFamily="49" charset="0"/>
                <a:cs typeface="Courier New" pitchFamily="49" charset="0"/>
              </a:rPr>
              <a:t>chronaki@uth.gr</a:t>
            </a:r>
            <a:br>
              <a:rPr lang="el-GR" sz="2800" b="1" dirty="0">
                <a:latin typeface="Courier New" pitchFamily="49" charset="0"/>
                <a:cs typeface="Courier New" pitchFamily="49" charset="0"/>
              </a:rPr>
            </a:br>
            <a:endParaRPr lang="el-GR" sz="2800" b="1" dirty="0">
              <a:latin typeface="Courier New" pitchFamily="49" charset="0"/>
              <a:cs typeface="Courier New" pitchFamily="49" charset="0"/>
            </a:endParaRPr>
          </a:p>
        </p:txBody>
      </p:sp>
    </p:spTree>
    <p:extLst>
      <p:ext uri="{BB962C8B-B14F-4D97-AF65-F5344CB8AC3E}">
        <p14:creationId xmlns:p14="http://schemas.microsoft.com/office/powerpoint/2010/main" val="1101876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E9EF9-E7AC-04D7-2E1A-BE6E8F703BA1}"/>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3AD36094-0433-A4B6-ED15-D339645C1757}"/>
              </a:ext>
            </a:extLst>
          </p:cNvPr>
          <p:cNvSpPr>
            <a:spLocks noGrp="1"/>
          </p:cNvSpPr>
          <p:nvPr>
            <p:ph idx="1"/>
          </p:nvPr>
        </p:nvSpPr>
        <p:spPr/>
        <p:txBody>
          <a:bodyPr/>
          <a:lstStyle/>
          <a:p>
            <a:pPr marL="0" indent="0">
              <a:buNone/>
            </a:pPr>
            <a:endParaRPr lang="el-GR" dirty="0"/>
          </a:p>
          <a:p>
            <a:pPr marL="0" indent="0">
              <a:buNone/>
            </a:pPr>
            <a:endParaRPr lang="el-GR" b="1" dirty="0">
              <a:solidFill>
                <a:srgbClr val="C00000"/>
              </a:solidFill>
              <a:latin typeface="Courier New" panose="02070309020205020404" pitchFamily="49" charset="0"/>
              <a:cs typeface="Courier New" panose="02070309020205020404" pitchFamily="49" charset="0"/>
            </a:endParaRPr>
          </a:p>
          <a:p>
            <a:pPr marL="0" indent="0">
              <a:buNone/>
            </a:pPr>
            <a:r>
              <a:rPr lang="el-GR" b="1" dirty="0">
                <a:solidFill>
                  <a:srgbClr val="C00000"/>
                </a:solidFill>
                <a:latin typeface="Courier New" panose="02070309020205020404" pitchFamily="49" charset="0"/>
                <a:cs typeface="Courier New" panose="02070309020205020404" pitchFamily="49" charset="0"/>
              </a:rPr>
              <a:t>σκέψεις;</a:t>
            </a:r>
          </a:p>
          <a:p>
            <a:pPr marL="0" indent="0">
              <a:buNone/>
            </a:pPr>
            <a:endParaRPr lang="en-SE" b="1" dirty="0">
              <a:solidFill>
                <a:srgbClr val="C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052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CBCF7A-D2B7-D652-DA6C-DF7792B8EDA5}"/>
              </a:ext>
            </a:extLst>
          </p:cNvPr>
          <p:cNvSpPr>
            <a:spLocks noGrp="1"/>
          </p:cNvSpPr>
          <p:nvPr>
            <p:ph idx="1"/>
          </p:nvPr>
        </p:nvSpPr>
        <p:spPr>
          <a:xfrm>
            <a:off x="457200" y="533400"/>
            <a:ext cx="8458200" cy="5592763"/>
          </a:xfrm>
        </p:spPr>
        <p:txBody>
          <a:bodyPr>
            <a:normAutofit fontScale="70000" lnSpcReduction="20000"/>
          </a:bodyPr>
          <a:lstStyle/>
          <a:p>
            <a:pPr marL="0" indent="0">
              <a:buNone/>
            </a:pPr>
            <a:r>
              <a:rPr lang="el-GR" b="1" dirty="0">
                <a:solidFill>
                  <a:srgbClr val="C00000"/>
                </a:solidFill>
                <a:highlight>
                  <a:srgbClr val="FFFF00"/>
                </a:highlight>
                <a:latin typeface="Courier New" panose="02070309020205020404" pitchFamily="49" charset="0"/>
                <a:cs typeface="Courier New" panose="02070309020205020404" pitchFamily="49" charset="0"/>
              </a:rPr>
              <a:t>Άξονες σε τροχιές </a:t>
            </a:r>
            <a:r>
              <a:rPr lang="el-GR" b="1" dirty="0">
                <a:highlight>
                  <a:srgbClr val="FFFF00"/>
                </a:highlight>
                <a:latin typeface="Courier New" panose="02070309020205020404" pitchFamily="49" charset="0"/>
                <a:cs typeface="Courier New" panose="02070309020205020404" pitchFamily="49" charset="0"/>
              </a:rPr>
              <a:t>(Α.Π. 2011/2014/2022)</a:t>
            </a:r>
          </a:p>
          <a:p>
            <a:endParaRPr lang="el-GR" b="1" dirty="0">
              <a:latin typeface="Courier New" panose="02070309020205020404" pitchFamily="49" charset="0"/>
              <a:cs typeface="Courier New" panose="02070309020205020404" pitchFamily="49" charset="0"/>
            </a:endParaRPr>
          </a:p>
          <a:p>
            <a:endParaRPr lang="el-GR" b="1" dirty="0">
              <a:latin typeface="Courier New" panose="02070309020205020404" pitchFamily="49" charset="0"/>
              <a:cs typeface="Courier New" panose="02070309020205020404" pitchFamily="49" charset="0"/>
            </a:endParaRPr>
          </a:p>
          <a:p>
            <a:pPr marL="0" indent="0">
              <a:buNone/>
            </a:pPr>
            <a:r>
              <a:rPr lang="el-GR" b="1" dirty="0">
                <a:solidFill>
                  <a:srgbClr val="C00000"/>
                </a:solidFill>
                <a:latin typeface="Courier New" panose="02070309020205020404" pitchFamily="49" charset="0"/>
                <a:cs typeface="Courier New" panose="02070309020205020404" pitchFamily="49" charset="0"/>
              </a:rPr>
              <a:t>Αριθμοί και Πράξεις: </a:t>
            </a:r>
          </a:p>
          <a:p>
            <a:pPr marL="0" indent="0">
              <a:buNone/>
            </a:pPr>
            <a:r>
              <a:rPr lang="el-GR" b="1" dirty="0">
                <a:solidFill>
                  <a:srgbClr val="C00000"/>
                </a:solidFill>
                <a:latin typeface="Courier New" panose="02070309020205020404" pitchFamily="49" charset="0"/>
                <a:cs typeface="Courier New" panose="02070309020205020404" pitchFamily="49" charset="0"/>
              </a:rPr>
              <a:t>	</a:t>
            </a:r>
            <a:r>
              <a:rPr lang="el-GR" b="1" dirty="0">
                <a:latin typeface="Courier New" panose="02070309020205020404" pitchFamily="49" charset="0"/>
                <a:cs typeface="Courier New" panose="02070309020205020404" pitchFamily="49" charset="0"/>
              </a:rPr>
              <a:t>Φυσικοί αριθμοί ως το 10 και πράξεις</a:t>
            </a:r>
          </a:p>
          <a:p>
            <a:pPr marL="0" indent="0">
              <a:buNone/>
            </a:pPr>
            <a:r>
              <a:rPr lang="el-GR" b="1" dirty="0">
                <a:solidFill>
                  <a:srgbClr val="C00000"/>
                </a:solidFill>
                <a:latin typeface="Courier New" panose="02070309020205020404" pitchFamily="49" charset="0"/>
                <a:cs typeface="Courier New" panose="02070309020205020404" pitchFamily="49" charset="0"/>
              </a:rPr>
              <a:t>Χώρος και Γεωμετρία: </a:t>
            </a:r>
          </a:p>
          <a:p>
            <a:pPr marL="0" indent="0">
              <a:buNone/>
            </a:pPr>
            <a:r>
              <a:rPr lang="el-GR" b="1" dirty="0">
                <a:latin typeface="Courier New" panose="02070309020205020404" pitchFamily="49" charset="0"/>
                <a:cs typeface="Courier New" panose="02070309020205020404" pitchFamily="49" charset="0"/>
              </a:rPr>
              <a:t>	Προσανατολισμός στο χώρο, γεωμετρικά 	σχήματα, μετασχηματισμοί και </a:t>
            </a:r>
            <a:r>
              <a:rPr lang="el-GR" b="1" dirty="0" err="1">
                <a:latin typeface="Courier New" panose="02070309020205020404" pitchFamily="49" charset="0"/>
                <a:cs typeface="Courier New" panose="02070309020205020404" pitchFamily="49" charset="0"/>
              </a:rPr>
              <a:t>οπτικοποίηση</a:t>
            </a:r>
            <a:endParaRPr lang="el-GR" b="1" dirty="0">
              <a:latin typeface="Courier New" panose="02070309020205020404" pitchFamily="49" charset="0"/>
              <a:cs typeface="Courier New" panose="02070309020205020404" pitchFamily="49" charset="0"/>
            </a:endParaRPr>
          </a:p>
          <a:p>
            <a:pPr marL="0" indent="0">
              <a:buNone/>
            </a:pPr>
            <a:r>
              <a:rPr lang="el-GR" b="1" dirty="0">
                <a:solidFill>
                  <a:srgbClr val="C00000"/>
                </a:solidFill>
                <a:latin typeface="Courier New" panose="02070309020205020404" pitchFamily="49" charset="0"/>
                <a:cs typeface="Courier New" panose="02070309020205020404" pitchFamily="49" charset="0"/>
              </a:rPr>
              <a:t>Αλγεβρική σκέψη: </a:t>
            </a:r>
          </a:p>
          <a:p>
            <a:pPr marL="0" indent="0">
              <a:buNone/>
            </a:pPr>
            <a:r>
              <a:rPr lang="el-GR" b="1" dirty="0">
                <a:solidFill>
                  <a:srgbClr val="C00000"/>
                </a:solidFill>
                <a:latin typeface="Courier New" panose="02070309020205020404" pitchFamily="49" charset="0"/>
                <a:cs typeface="Courier New" panose="02070309020205020404" pitchFamily="49" charset="0"/>
              </a:rPr>
              <a:t>	</a:t>
            </a:r>
            <a:r>
              <a:rPr lang="el-GR" b="1" dirty="0">
                <a:latin typeface="Courier New" panose="02070309020205020404" pitchFamily="49" charset="0"/>
                <a:cs typeface="Courier New" panose="02070309020205020404" pitchFamily="49" charset="0"/>
              </a:rPr>
              <a:t>Κανονικότητες και ισότητες</a:t>
            </a:r>
          </a:p>
          <a:p>
            <a:pPr marL="0" indent="0">
              <a:buNone/>
            </a:pPr>
            <a:r>
              <a:rPr lang="el-GR" b="1" dirty="0">
                <a:solidFill>
                  <a:srgbClr val="C00000"/>
                </a:solidFill>
                <a:latin typeface="Courier New" panose="02070309020205020404" pitchFamily="49" charset="0"/>
                <a:cs typeface="Courier New" panose="02070309020205020404" pitchFamily="49" charset="0"/>
              </a:rPr>
              <a:t>Μετρήσεις: </a:t>
            </a:r>
          </a:p>
          <a:p>
            <a:pPr marL="0" indent="0">
              <a:buNone/>
            </a:pPr>
            <a:r>
              <a:rPr lang="el-GR" b="1" dirty="0">
                <a:latin typeface="Courier New" panose="02070309020205020404" pitchFamily="49" charset="0"/>
                <a:cs typeface="Courier New" panose="02070309020205020404" pitchFamily="49" charset="0"/>
              </a:rPr>
              <a:t>	Εισαγωγή στη μέτρηση μήκους, επιφάνειας, 	όγκου και 	χωρητικότητας</a:t>
            </a:r>
          </a:p>
          <a:p>
            <a:pPr marL="0" indent="0">
              <a:buNone/>
            </a:pPr>
            <a:r>
              <a:rPr lang="el-GR" b="1" dirty="0">
                <a:solidFill>
                  <a:srgbClr val="C00000"/>
                </a:solidFill>
                <a:latin typeface="Courier New" panose="02070309020205020404" pitchFamily="49" charset="0"/>
                <a:cs typeface="Courier New" panose="02070309020205020404" pitchFamily="49" charset="0"/>
              </a:rPr>
              <a:t>Στοχαστικά Μαθηματικά: </a:t>
            </a:r>
          </a:p>
          <a:p>
            <a:pPr marL="0" indent="0">
              <a:buNone/>
            </a:pPr>
            <a:r>
              <a:rPr lang="el-GR" b="1" dirty="0">
                <a:solidFill>
                  <a:srgbClr val="C00000"/>
                </a:solidFill>
                <a:latin typeface="Courier New" panose="02070309020205020404" pitchFamily="49" charset="0"/>
                <a:cs typeface="Courier New" panose="02070309020205020404" pitchFamily="49" charset="0"/>
              </a:rPr>
              <a:t>	</a:t>
            </a:r>
            <a:r>
              <a:rPr lang="el-GR" b="1" dirty="0">
                <a:latin typeface="Courier New" panose="02070309020205020404" pitchFamily="49" charset="0"/>
                <a:cs typeface="Courier New" panose="02070309020205020404" pitchFamily="49" charset="0"/>
              </a:rPr>
              <a:t>Οργάνωση δεδομένων, στατιστική και εισαγωγή 	στην 	πιθανότητα</a:t>
            </a:r>
            <a:endParaRPr lang="en-SE"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24266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7A65-78D0-2FE6-568C-10F3B3A9CD1E}"/>
              </a:ext>
            </a:extLst>
          </p:cNvPr>
          <p:cNvSpPr>
            <a:spLocks noGrp="1"/>
          </p:cNvSpPr>
          <p:nvPr>
            <p:ph type="title"/>
          </p:nvPr>
        </p:nvSpPr>
        <p:spPr/>
        <p:txBody>
          <a:bodyPr/>
          <a:lstStyle/>
          <a:p>
            <a:r>
              <a:rPr lang="el-GR" b="1" dirty="0">
                <a:latin typeface="Courier New" panose="02070309020205020404" pitchFamily="49" charset="0"/>
                <a:cs typeface="Courier New" panose="02070309020205020404" pitchFamily="49" charset="0"/>
              </a:rPr>
              <a:t>Α.Π. 2022</a:t>
            </a:r>
            <a:endParaRPr lang="en-SE" b="1" dirty="0">
              <a:latin typeface="Courier New" panose="02070309020205020404" pitchFamily="49" charset="0"/>
              <a:cs typeface="Courier New" panose="02070309020205020404" pitchFamily="49" charset="0"/>
            </a:endParaRPr>
          </a:p>
        </p:txBody>
      </p:sp>
      <p:pic>
        <p:nvPicPr>
          <p:cNvPr id="5" name="Picture 4" descr="A close up of a text&#10;&#10;Description automatically generated">
            <a:extLst>
              <a:ext uri="{FF2B5EF4-FFF2-40B4-BE49-F238E27FC236}">
                <a16:creationId xmlns:a16="http://schemas.microsoft.com/office/drawing/2014/main" id="{D127A729-48E2-9B9E-77D8-2798534BA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133600"/>
            <a:ext cx="7772400" cy="2807830"/>
          </a:xfrm>
          <a:prstGeom prst="rect">
            <a:avLst/>
          </a:prstGeom>
        </p:spPr>
      </p:pic>
    </p:spTree>
    <p:extLst>
      <p:ext uri="{BB962C8B-B14F-4D97-AF65-F5344CB8AC3E}">
        <p14:creationId xmlns:p14="http://schemas.microsoft.com/office/powerpoint/2010/main" val="1576080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5B43B-003F-5D7C-353F-94AB9288A795}"/>
              </a:ext>
            </a:extLst>
          </p:cNvPr>
          <p:cNvSpPr>
            <a:spLocks noGrp="1"/>
          </p:cNvSpPr>
          <p:nvPr>
            <p:ph type="title"/>
          </p:nvPr>
        </p:nvSpPr>
        <p:spPr>
          <a:xfrm>
            <a:off x="457200" y="304800"/>
            <a:ext cx="8229600" cy="304800"/>
          </a:xfrm>
        </p:spPr>
        <p:txBody>
          <a:bodyPr>
            <a:normAutofit fontScale="90000"/>
          </a:bodyPr>
          <a:lstStyle/>
          <a:p>
            <a:pPr marL="0" indent="0"/>
            <a:r>
              <a:rPr lang="el-GR" sz="2000" dirty="0">
                <a:solidFill>
                  <a:srgbClr val="C00000"/>
                </a:solidFill>
              </a:rPr>
              <a:t>Στοχαστικά Μαθηματικά: </a:t>
            </a:r>
            <a:r>
              <a:rPr lang="el-GR" sz="2000" dirty="0"/>
              <a:t>Οργάνωση δεδομένων, στατιστική και πιθανότητες ΑΠ 2011</a:t>
            </a:r>
            <a:br>
              <a:rPr lang="en-SE" dirty="0"/>
            </a:br>
            <a:endParaRPr lang="en-SE" dirty="0"/>
          </a:p>
        </p:txBody>
      </p:sp>
      <p:pic>
        <p:nvPicPr>
          <p:cNvPr id="5" name="Content Placeholder 4" descr="A screenshot of a computer&#10;&#10;Description automatically generated">
            <a:extLst>
              <a:ext uri="{FF2B5EF4-FFF2-40B4-BE49-F238E27FC236}">
                <a16:creationId xmlns:a16="http://schemas.microsoft.com/office/drawing/2014/main" id="{292BEFD5-B4DF-2097-BF67-8AE8B09276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2425" y="381001"/>
            <a:ext cx="8326775" cy="3810000"/>
          </a:xfrm>
        </p:spPr>
      </p:pic>
      <p:pic>
        <p:nvPicPr>
          <p:cNvPr id="6" name="Content Placeholder 4" descr="A close-up of a pink background&#10;&#10;Description automatically generated">
            <a:extLst>
              <a:ext uri="{FF2B5EF4-FFF2-40B4-BE49-F238E27FC236}">
                <a16:creationId xmlns:a16="http://schemas.microsoft.com/office/drawing/2014/main" id="{9763418E-5045-B761-BAC0-13E50BC5E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009" y="4153931"/>
            <a:ext cx="8229600" cy="3578237"/>
          </a:xfrm>
          <a:prstGeom prst="rect">
            <a:avLst/>
          </a:prstGeom>
        </p:spPr>
      </p:pic>
      <p:pic>
        <p:nvPicPr>
          <p:cNvPr id="3" name="Content Placeholder 10" descr="A screenshot of a phone&#10;&#10;Description automatically generated">
            <a:extLst>
              <a:ext uri="{FF2B5EF4-FFF2-40B4-BE49-F238E27FC236}">
                <a16:creationId xmlns:a16="http://schemas.microsoft.com/office/drawing/2014/main" id="{C23156C5-28BD-7CB6-04B8-72D40241EB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008" y="3124200"/>
            <a:ext cx="2626191" cy="2849563"/>
          </a:xfrm>
          <a:prstGeom prst="rect">
            <a:avLst/>
          </a:prstGeom>
        </p:spPr>
      </p:pic>
    </p:spTree>
    <p:extLst>
      <p:ext uri="{BB962C8B-B14F-4D97-AF65-F5344CB8AC3E}">
        <p14:creationId xmlns:p14="http://schemas.microsoft.com/office/powerpoint/2010/main" val="1767880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BE2EFCD-418A-817B-DF88-0DA4CEB9FF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838200"/>
            <a:ext cx="8229600" cy="4118685"/>
          </a:xfrm>
        </p:spPr>
      </p:pic>
      <p:pic>
        <p:nvPicPr>
          <p:cNvPr id="6" name="Picture 5" descr="A screenshot of a computer game&#10;&#10;Description automatically generated">
            <a:extLst>
              <a:ext uri="{FF2B5EF4-FFF2-40B4-BE49-F238E27FC236}">
                <a16:creationId xmlns:a16="http://schemas.microsoft.com/office/drawing/2014/main" id="{5DA5A96E-F968-05FD-8D20-299D588F9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72" y="5030140"/>
            <a:ext cx="8202827" cy="1008195"/>
          </a:xfrm>
          <a:prstGeom prst="rect">
            <a:avLst/>
          </a:prstGeom>
        </p:spPr>
      </p:pic>
    </p:spTree>
    <p:extLst>
      <p:ext uri="{BB962C8B-B14F-4D97-AF65-F5344CB8AC3E}">
        <p14:creationId xmlns:p14="http://schemas.microsoft.com/office/powerpoint/2010/main" val="3500279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DF0BED-1233-F950-F001-2F9A93B3B081}"/>
              </a:ext>
            </a:extLst>
          </p:cNvPr>
          <p:cNvSpPr>
            <a:spLocks noGrp="1"/>
          </p:cNvSpPr>
          <p:nvPr>
            <p:ph type="title"/>
          </p:nvPr>
        </p:nvSpPr>
        <p:spPr>
          <a:xfrm>
            <a:off x="479160" y="5018267"/>
            <a:ext cx="2492640" cy="1611132"/>
          </a:xfrm>
        </p:spPr>
        <p:txBody>
          <a:bodyPr vert="horz" lIns="91440" tIns="45720" rIns="91440" bIns="45720" rtlCol="0" anchor="ctr">
            <a:normAutofit fontScale="90000"/>
          </a:bodyPr>
          <a:lstStyle/>
          <a:p>
            <a:pPr>
              <a:lnSpc>
                <a:spcPct val="90000"/>
              </a:lnSpc>
            </a:pPr>
            <a:r>
              <a:rPr lang="el-GR" sz="2000" b="1" dirty="0">
                <a:solidFill>
                  <a:srgbClr val="C00000"/>
                </a:solidFill>
                <a:latin typeface="Courier New" panose="02070309020205020404" pitchFamily="49" charset="0"/>
                <a:cs typeface="Courier New" panose="02070309020205020404" pitchFamily="49" charset="0"/>
              </a:rPr>
              <a:t>Συζητείστε</a:t>
            </a:r>
            <a:r>
              <a:rPr lang="sv-SE" sz="2000" b="1" dirty="0">
                <a:solidFill>
                  <a:srgbClr val="C00000"/>
                </a:solidFill>
                <a:latin typeface="Courier New" panose="02070309020205020404" pitchFamily="49" charset="0"/>
                <a:cs typeface="Courier New" panose="02070309020205020404" pitchFamily="49" charset="0"/>
              </a:rPr>
              <a:t>: </a:t>
            </a:r>
            <a:r>
              <a:rPr lang="el-GR" sz="2000" b="1" dirty="0">
                <a:solidFill>
                  <a:srgbClr val="00B050"/>
                </a:solidFill>
                <a:latin typeface="Courier New" panose="02070309020205020404" pitchFamily="49" charset="0"/>
                <a:cs typeface="Courier New" panose="02070309020205020404" pitchFamily="49" charset="0"/>
              </a:rPr>
              <a:t>πιστεύετε ότι οι γνώσεις αυτές είναι εύκολος στόχος για τα μικρά παιδιά;</a:t>
            </a:r>
            <a:endParaRPr lang="en-US" sz="2000" b="1" dirty="0">
              <a:solidFill>
                <a:srgbClr val="00B050"/>
              </a:solidFill>
              <a:latin typeface="Courier New" panose="02070309020205020404" pitchFamily="49" charset="0"/>
              <a:cs typeface="Courier New" panose="02070309020205020404" pitchFamily="49" charset="0"/>
            </a:endParaRPr>
          </a:p>
        </p:txBody>
      </p:sp>
      <p:sp>
        <p:nvSpPr>
          <p:cNvPr id="2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5594358"/>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A close-up of a book&#10;&#10;Description automatically generated">
            <a:extLst>
              <a:ext uri="{FF2B5EF4-FFF2-40B4-BE49-F238E27FC236}">
                <a16:creationId xmlns:a16="http://schemas.microsoft.com/office/drawing/2014/main" id="{8FEFC7B7-66E7-729C-255A-E1087A2B30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2190" y="492304"/>
            <a:ext cx="7636169" cy="4525963"/>
          </a:xfrm>
        </p:spPr>
      </p:pic>
      <p:pic>
        <p:nvPicPr>
          <p:cNvPr id="17" name="Picture 16" descr="A black text on a white background&#10;&#10;Description automatically generated">
            <a:extLst>
              <a:ext uri="{FF2B5EF4-FFF2-40B4-BE49-F238E27FC236}">
                <a16:creationId xmlns:a16="http://schemas.microsoft.com/office/drawing/2014/main" id="{E55C9892-C7AA-F330-F2D9-E9D5E034D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800" y="4850280"/>
            <a:ext cx="2335891" cy="1228834"/>
          </a:xfrm>
          <a:prstGeom prst="rect">
            <a:avLst/>
          </a:prstGeom>
        </p:spPr>
      </p:pic>
      <p:pic>
        <p:nvPicPr>
          <p:cNvPr id="19" name="Picture 18" descr="A black text on a white background&#10;&#10;Description automatically generated">
            <a:extLst>
              <a:ext uri="{FF2B5EF4-FFF2-40B4-BE49-F238E27FC236}">
                <a16:creationId xmlns:a16="http://schemas.microsoft.com/office/drawing/2014/main" id="{D8D92A68-61FF-DD17-290A-37D9A25C53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5062" y="4813746"/>
            <a:ext cx="2406145" cy="1699754"/>
          </a:xfrm>
          <a:prstGeom prst="rect">
            <a:avLst/>
          </a:prstGeom>
        </p:spPr>
      </p:pic>
      <mc:AlternateContent xmlns:mc="http://schemas.openxmlformats.org/markup-compatibility/2006" xmlns:p14="http://schemas.microsoft.com/office/powerpoint/2010/main">
        <mc:Choice Requires="p14">
          <p:contentPart p14:bwMode="auto" r:id="rId5">
            <p14:nvContentPartPr>
              <p14:cNvPr id="26" name="Ink 25">
                <a:extLst>
                  <a:ext uri="{FF2B5EF4-FFF2-40B4-BE49-F238E27FC236}">
                    <a16:creationId xmlns:a16="http://schemas.microsoft.com/office/drawing/2014/main" id="{59540A34-7F33-9C44-2FAE-9274D350644C}"/>
                  </a:ext>
                </a:extLst>
              </p14:cNvPr>
              <p14:cNvContentPartPr/>
              <p14:nvPr/>
            </p14:nvContentPartPr>
            <p14:xfrm>
              <a:off x="3072205" y="300501"/>
              <a:ext cx="2374920" cy="6158160"/>
            </p14:xfrm>
          </p:contentPart>
        </mc:Choice>
        <mc:Fallback xmlns="">
          <p:pic>
            <p:nvPicPr>
              <p:cNvPr id="26" name="Ink 25">
                <a:extLst>
                  <a:ext uri="{FF2B5EF4-FFF2-40B4-BE49-F238E27FC236}">
                    <a16:creationId xmlns:a16="http://schemas.microsoft.com/office/drawing/2014/main" id="{59540A34-7F33-9C44-2FAE-9274D350644C}"/>
                  </a:ext>
                </a:extLst>
              </p:cNvPr>
              <p:cNvPicPr/>
              <p:nvPr/>
            </p:nvPicPr>
            <p:blipFill>
              <a:blip r:embed="rId6"/>
              <a:stretch>
                <a:fillRect/>
              </a:stretch>
            </p:blipFill>
            <p:spPr>
              <a:xfrm>
                <a:off x="3018205" y="192501"/>
                <a:ext cx="2482560" cy="6373800"/>
              </a:xfrm>
              <a:prstGeom prst="rect">
                <a:avLst/>
              </a:prstGeom>
            </p:spPr>
          </p:pic>
        </mc:Fallback>
      </mc:AlternateContent>
    </p:spTree>
    <p:extLst>
      <p:ext uri="{BB962C8B-B14F-4D97-AF65-F5344CB8AC3E}">
        <p14:creationId xmlns:p14="http://schemas.microsoft.com/office/powerpoint/2010/main" val="4168077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63176-C95D-B2DD-20C0-DBD11ADCABFE}"/>
              </a:ext>
            </a:extLst>
          </p:cNvPr>
          <p:cNvSpPr>
            <a:spLocks noGrp="1"/>
          </p:cNvSpPr>
          <p:nvPr>
            <p:ph type="title"/>
          </p:nvPr>
        </p:nvSpPr>
        <p:spPr>
          <a:xfrm>
            <a:off x="2423714" y="274638"/>
            <a:ext cx="2148285" cy="1782762"/>
          </a:xfrm>
        </p:spPr>
        <p:txBody>
          <a:bodyPr>
            <a:normAutofit fontScale="90000"/>
          </a:bodyPr>
          <a:lstStyle/>
          <a:p>
            <a:r>
              <a:rPr lang="el-GR" sz="2400" b="1" dirty="0">
                <a:solidFill>
                  <a:srgbClr val="C00000"/>
                </a:solidFill>
                <a:latin typeface="Courier New" panose="02070309020205020404" pitchFamily="49" charset="0"/>
                <a:cs typeface="Courier New" panose="02070309020205020404" pitchFamily="49" charset="0"/>
              </a:rPr>
              <a:t>Συζητείστε</a:t>
            </a:r>
            <a:r>
              <a:rPr lang="sv-SE" sz="2400" b="1" dirty="0">
                <a:solidFill>
                  <a:srgbClr val="C00000"/>
                </a:solidFill>
                <a:latin typeface="Courier New" panose="02070309020205020404" pitchFamily="49" charset="0"/>
                <a:cs typeface="Courier New" panose="02070309020205020404" pitchFamily="49" charset="0"/>
              </a:rPr>
              <a:t>:</a:t>
            </a:r>
            <a:r>
              <a:rPr lang="el-GR" sz="2400" b="1" dirty="0">
                <a:solidFill>
                  <a:srgbClr val="C00000"/>
                </a:solidFill>
                <a:latin typeface="Courier New" panose="02070309020205020404" pitchFamily="49" charset="0"/>
                <a:cs typeface="Courier New" panose="02070309020205020404" pitchFamily="49" charset="0"/>
              </a:rPr>
              <a:t> </a:t>
            </a:r>
            <a:r>
              <a:rPr lang="el-GR" sz="2000" b="1" dirty="0">
                <a:solidFill>
                  <a:srgbClr val="00B050"/>
                </a:solidFill>
                <a:latin typeface="Courier New" panose="02070309020205020404" pitchFamily="49" charset="0"/>
                <a:cs typeface="Courier New" panose="02070309020205020404" pitchFamily="49" charset="0"/>
              </a:rPr>
              <a:t>επιτυγχάνονται οι δεξιότητες αυτές στην πράξη και πως; </a:t>
            </a:r>
            <a:endParaRPr lang="en-SE" sz="2000" b="1" dirty="0">
              <a:solidFill>
                <a:srgbClr val="00B050"/>
              </a:solidFill>
              <a:latin typeface="Courier New" panose="02070309020205020404" pitchFamily="49" charset="0"/>
              <a:cs typeface="Courier New" panose="02070309020205020404" pitchFamily="49" charset="0"/>
            </a:endParaRPr>
          </a:p>
        </p:txBody>
      </p:sp>
      <p:pic>
        <p:nvPicPr>
          <p:cNvPr id="5" name="Content Placeholder 4" descr="A screenshot of a phone&#10;&#10;Description automatically generated">
            <a:extLst>
              <a:ext uri="{FF2B5EF4-FFF2-40B4-BE49-F238E27FC236}">
                <a16:creationId xmlns:a16="http://schemas.microsoft.com/office/drawing/2014/main" id="{7C0B8B16-2FC4-782D-2A1C-349E8F902D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460" y="292481"/>
            <a:ext cx="2280134" cy="3487129"/>
          </a:xfrm>
        </p:spPr>
      </p:pic>
      <p:pic>
        <p:nvPicPr>
          <p:cNvPr id="7" name="Picture 6" descr="A close-up of a text&#10;&#10;Description automatically generated">
            <a:extLst>
              <a:ext uri="{FF2B5EF4-FFF2-40B4-BE49-F238E27FC236}">
                <a16:creationId xmlns:a16="http://schemas.microsoft.com/office/drawing/2014/main" id="{22AEDEF6-BAFD-5DB5-73B7-6EF999C0D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065" y="2171700"/>
            <a:ext cx="2211017" cy="4686300"/>
          </a:xfrm>
          <a:prstGeom prst="rect">
            <a:avLst/>
          </a:prstGeom>
        </p:spPr>
      </p:pic>
      <p:pic>
        <p:nvPicPr>
          <p:cNvPr id="9" name="Picture 8" descr="A close-up of a text&#10;&#10;Description automatically generated">
            <a:extLst>
              <a:ext uri="{FF2B5EF4-FFF2-40B4-BE49-F238E27FC236}">
                <a16:creationId xmlns:a16="http://schemas.microsoft.com/office/drawing/2014/main" id="{3E88086B-FD37-8490-FBEA-B617472DAA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9809" y="347381"/>
            <a:ext cx="2114352" cy="5761038"/>
          </a:xfrm>
          <a:prstGeom prst="rect">
            <a:avLst/>
          </a:prstGeom>
        </p:spPr>
      </p:pic>
      <p:pic>
        <p:nvPicPr>
          <p:cNvPr id="11" name="Picture 10" descr="A close-up of a book&#10;&#10;Description automatically generated">
            <a:extLst>
              <a:ext uri="{FF2B5EF4-FFF2-40B4-BE49-F238E27FC236}">
                <a16:creationId xmlns:a16="http://schemas.microsoft.com/office/drawing/2014/main" id="{A7E55665-7220-87DC-BDFE-08CD154A48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6698" y="973291"/>
            <a:ext cx="2114352" cy="5422900"/>
          </a:xfrm>
          <a:prstGeom prst="rect">
            <a:avLst/>
          </a:prstGeom>
        </p:spPr>
      </p:pic>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C12904F1-DC13-5765-C761-BCC0C2A9293A}"/>
                  </a:ext>
                </a:extLst>
              </p14:cNvPr>
              <p14:cNvContentPartPr/>
              <p14:nvPr/>
            </p14:nvContentPartPr>
            <p14:xfrm>
              <a:off x="7078645" y="1760301"/>
              <a:ext cx="256320" cy="45000"/>
            </p14:xfrm>
          </p:contentPart>
        </mc:Choice>
        <mc:Fallback xmlns="">
          <p:pic>
            <p:nvPicPr>
              <p:cNvPr id="13" name="Ink 12">
                <a:extLst>
                  <a:ext uri="{FF2B5EF4-FFF2-40B4-BE49-F238E27FC236}">
                    <a16:creationId xmlns:a16="http://schemas.microsoft.com/office/drawing/2014/main" id="{C12904F1-DC13-5765-C761-BCC0C2A9293A}"/>
                  </a:ext>
                </a:extLst>
              </p:cNvPr>
              <p:cNvPicPr/>
              <p:nvPr/>
            </p:nvPicPr>
            <p:blipFill>
              <a:blip r:embed="rId7"/>
              <a:stretch>
                <a:fillRect/>
              </a:stretch>
            </p:blipFill>
            <p:spPr>
              <a:xfrm>
                <a:off x="7024645" y="1652661"/>
                <a:ext cx="36396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DC72025B-A7BC-3ACD-EE2A-C92AED2D509E}"/>
                  </a:ext>
                </a:extLst>
              </p14:cNvPr>
              <p14:cNvContentPartPr/>
              <p14:nvPr/>
            </p14:nvContentPartPr>
            <p14:xfrm>
              <a:off x="7395085" y="1696581"/>
              <a:ext cx="1304640" cy="194760"/>
            </p14:xfrm>
          </p:contentPart>
        </mc:Choice>
        <mc:Fallback xmlns="">
          <p:pic>
            <p:nvPicPr>
              <p:cNvPr id="14" name="Ink 13">
                <a:extLst>
                  <a:ext uri="{FF2B5EF4-FFF2-40B4-BE49-F238E27FC236}">
                    <a16:creationId xmlns:a16="http://schemas.microsoft.com/office/drawing/2014/main" id="{DC72025B-A7BC-3ACD-EE2A-C92AED2D509E}"/>
                  </a:ext>
                </a:extLst>
              </p:cNvPr>
              <p:cNvPicPr/>
              <p:nvPr/>
            </p:nvPicPr>
            <p:blipFill>
              <a:blip r:embed="rId9"/>
              <a:stretch>
                <a:fillRect/>
              </a:stretch>
            </p:blipFill>
            <p:spPr>
              <a:xfrm>
                <a:off x="7341445" y="1588581"/>
                <a:ext cx="1412280" cy="410400"/>
              </a:xfrm>
              <a:prstGeom prst="rect">
                <a:avLst/>
              </a:prstGeom>
            </p:spPr>
          </p:pic>
        </mc:Fallback>
      </mc:AlternateContent>
    </p:spTree>
    <p:extLst>
      <p:ext uri="{BB962C8B-B14F-4D97-AF65-F5344CB8AC3E}">
        <p14:creationId xmlns:p14="http://schemas.microsoft.com/office/powerpoint/2010/main" val="328223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1C267-1EE0-0E9D-A82B-E5F14315A0A1}"/>
              </a:ext>
            </a:extLst>
          </p:cNvPr>
          <p:cNvSpPr>
            <a:spLocks noGrp="1"/>
          </p:cNvSpPr>
          <p:nvPr>
            <p:ph type="title"/>
          </p:nvPr>
        </p:nvSpPr>
        <p:spPr>
          <a:xfrm>
            <a:off x="6998852" y="274638"/>
            <a:ext cx="1955170" cy="1782762"/>
          </a:xfrm>
        </p:spPr>
        <p:txBody>
          <a:bodyPr>
            <a:normAutofit/>
          </a:bodyPr>
          <a:lstStyle/>
          <a:p>
            <a:r>
              <a:rPr lang="el-GR" sz="1600" b="1" dirty="0" err="1">
                <a:solidFill>
                  <a:srgbClr val="C00000"/>
                </a:solidFill>
                <a:latin typeface="Courier New" panose="02070309020205020404" pitchFamily="49" charset="0"/>
                <a:cs typeface="Courier New" panose="02070309020205020404" pitchFamily="49" charset="0"/>
              </a:rPr>
              <a:t>Συζητειστε</a:t>
            </a:r>
            <a:r>
              <a:rPr lang="sv-SE" sz="1600" b="1" dirty="0">
                <a:solidFill>
                  <a:srgbClr val="C00000"/>
                </a:solidFill>
                <a:latin typeface="Courier New" panose="02070309020205020404" pitchFamily="49" charset="0"/>
                <a:cs typeface="Courier New" panose="02070309020205020404" pitchFamily="49" charset="0"/>
              </a:rPr>
              <a:t>: </a:t>
            </a:r>
            <a:r>
              <a:rPr lang="el-GR" sz="1600" b="1" dirty="0">
                <a:solidFill>
                  <a:srgbClr val="00B050"/>
                </a:solidFill>
                <a:latin typeface="Courier New" panose="02070309020205020404" pitchFamily="49" charset="0"/>
                <a:cs typeface="Courier New" panose="02070309020205020404" pitchFamily="49" charset="0"/>
              </a:rPr>
              <a:t>θεωρείται τις δραστηριότητες αυτές κατάλληλές για μικρά παιδιά; </a:t>
            </a:r>
            <a:endParaRPr lang="en-SE" sz="1600" b="1" dirty="0">
              <a:solidFill>
                <a:srgbClr val="00B050"/>
              </a:solidFill>
              <a:latin typeface="Courier New" panose="02070309020205020404" pitchFamily="49" charset="0"/>
              <a:cs typeface="Courier New" panose="02070309020205020404" pitchFamily="49" charset="0"/>
            </a:endParaRPr>
          </a:p>
        </p:txBody>
      </p:sp>
      <p:pic>
        <p:nvPicPr>
          <p:cNvPr id="5" name="Content Placeholder 4" descr="A close-up of a text&#10;&#10;Description automatically generated">
            <a:extLst>
              <a:ext uri="{FF2B5EF4-FFF2-40B4-BE49-F238E27FC236}">
                <a16:creationId xmlns:a16="http://schemas.microsoft.com/office/drawing/2014/main" id="{F3AECB48-C300-4073-F829-5B6945E833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52400"/>
            <a:ext cx="2298340" cy="4525963"/>
          </a:xfrm>
        </p:spPr>
      </p:pic>
      <p:pic>
        <p:nvPicPr>
          <p:cNvPr id="7" name="Picture 6" descr="A close up of a white background&#10;&#10;Description automatically generated">
            <a:extLst>
              <a:ext uri="{FF2B5EF4-FFF2-40B4-BE49-F238E27FC236}">
                <a16:creationId xmlns:a16="http://schemas.microsoft.com/office/drawing/2014/main" id="{AD1D5470-300B-93BB-E543-F76741CAF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4678363"/>
            <a:ext cx="2599165" cy="1628970"/>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064F8302-6C2D-3A81-1291-C2CE972B5E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5756" y="152400"/>
            <a:ext cx="2040159" cy="6858000"/>
          </a:xfrm>
          <a:prstGeom prst="rect">
            <a:avLst/>
          </a:prstGeom>
        </p:spPr>
      </p:pic>
      <p:pic>
        <p:nvPicPr>
          <p:cNvPr id="11" name="Picture 10" descr="A close-up of a text&#10;&#10;Description automatically generated">
            <a:extLst>
              <a:ext uri="{FF2B5EF4-FFF2-40B4-BE49-F238E27FC236}">
                <a16:creationId xmlns:a16="http://schemas.microsoft.com/office/drawing/2014/main" id="{B1E5BEC3-A331-8350-85F6-7C3A04B3B5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5915" y="0"/>
            <a:ext cx="2198894" cy="3816350"/>
          </a:xfrm>
          <a:prstGeom prst="rect">
            <a:avLst/>
          </a:prstGeom>
        </p:spPr>
      </p:pic>
      <p:pic>
        <p:nvPicPr>
          <p:cNvPr id="13" name="Picture 12" descr="A black text on a white background&#10;&#10;Description automatically generated">
            <a:extLst>
              <a:ext uri="{FF2B5EF4-FFF2-40B4-BE49-F238E27FC236}">
                <a16:creationId xmlns:a16="http://schemas.microsoft.com/office/drawing/2014/main" id="{2345DE86-98C8-E84C-09B1-915589809C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1724" y="3853282"/>
            <a:ext cx="2040160" cy="2258041"/>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A89E73FF-3C10-66C1-7CCC-FA7BBA7E48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3368" y="2209878"/>
            <a:ext cx="1955170" cy="4121463"/>
          </a:xfrm>
          <a:prstGeom prst="rect">
            <a:avLst/>
          </a:prstGeom>
        </p:spPr>
      </p:pic>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DED48D2D-FDEC-530D-E1EA-3289C758771F}"/>
                  </a:ext>
                </a:extLst>
              </p14:cNvPr>
              <p14:cNvContentPartPr/>
              <p14:nvPr/>
            </p14:nvContentPartPr>
            <p14:xfrm>
              <a:off x="2709685" y="6749181"/>
              <a:ext cx="1638720" cy="158040"/>
            </p14:xfrm>
          </p:contentPart>
        </mc:Choice>
        <mc:Fallback xmlns="">
          <p:pic>
            <p:nvPicPr>
              <p:cNvPr id="16" name="Ink 15">
                <a:extLst>
                  <a:ext uri="{FF2B5EF4-FFF2-40B4-BE49-F238E27FC236}">
                    <a16:creationId xmlns:a16="http://schemas.microsoft.com/office/drawing/2014/main" id="{DED48D2D-FDEC-530D-E1EA-3289C758771F}"/>
                  </a:ext>
                </a:extLst>
              </p:cNvPr>
              <p:cNvPicPr/>
              <p:nvPr/>
            </p:nvPicPr>
            <p:blipFill>
              <a:blip r:embed="rId10"/>
              <a:stretch>
                <a:fillRect/>
              </a:stretch>
            </p:blipFill>
            <p:spPr>
              <a:xfrm>
                <a:off x="2656045" y="6641181"/>
                <a:ext cx="1746360" cy="373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FA3A9831-3E39-D161-229E-CD1FD70F1067}"/>
                  </a:ext>
                </a:extLst>
              </p14:cNvPr>
              <p14:cNvContentPartPr/>
              <p14:nvPr/>
            </p14:nvContentPartPr>
            <p14:xfrm>
              <a:off x="4569805" y="11061"/>
              <a:ext cx="268200" cy="4323600"/>
            </p14:xfrm>
          </p:contentPart>
        </mc:Choice>
        <mc:Fallback xmlns="">
          <p:pic>
            <p:nvPicPr>
              <p:cNvPr id="17" name="Ink 16">
                <a:extLst>
                  <a:ext uri="{FF2B5EF4-FFF2-40B4-BE49-F238E27FC236}">
                    <a16:creationId xmlns:a16="http://schemas.microsoft.com/office/drawing/2014/main" id="{FA3A9831-3E39-D161-229E-CD1FD70F1067}"/>
                  </a:ext>
                </a:extLst>
              </p:cNvPr>
              <p:cNvPicPr/>
              <p:nvPr/>
            </p:nvPicPr>
            <p:blipFill>
              <a:blip r:embed="rId12"/>
              <a:stretch>
                <a:fillRect/>
              </a:stretch>
            </p:blipFill>
            <p:spPr>
              <a:xfrm>
                <a:off x="4515805" y="-96579"/>
                <a:ext cx="375840" cy="4539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2BFE08BA-24D0-CD99-E17F-A027ACA84E34}"/>
                  </a:ext>
                </a:extLst>
              </p14:cNvPr>
              <p14:cNvContentPartPr/>
              <p14:nvPr/>
            </p14:nvContentPartPr>
            <p14:xfrm>
              <a:off x="4181725" y="4340061"/>
              <a:ext cx="732240" cy="2560320"/>
            </p14:xfrm>
          </p:contentPart>
        </mc:Choice>
        <mc:Fallback xmlns="">
          <p:pic>
            <p:nvPicPr>
              <p:cNvPr id="18" name="Ink 17">
                <a:extLst>
                  <a:ext uri="{FF2B5EF4-FFF2-40B4-BE49-F238E27FC236}">
                    <a16:creationId xmlns:a16="http://schemas.microsoft.com/office/drawing/2014/main" id="{2BFE08BA-24D0-CD99-E17F-A027ACA84E34}"/>
                  </a:ext>
                </a:extLst>
              </p:cNvPr>
              <p:cNvPicPr/>
              <p:nvPr/>
            </p:nvPicPr>
            <p:blipFill>
              <a:blip r:embed="rId14"/>
              <a:stretch>
                <a:fillRect/>
              </a:stretch>
            </p:blipFill>
            <p:spPr>
              <a:xfrm>
                <a:off x="4128085" y="4232061"/>
                <a:ext cx="839880" cy="2775960"/>
              </a:xfrm>
              <a:prstGeom prst="rect">
                <a:avLst/>
              </a:prstGeom>
            </p:spPr>
          </p:pic>
        </mc:Fallback>
      </mc:AlternateContent>
    </p:spTree>
    <p:extLst>
      <p:ext uri="{BB962C8B-B14F-4D97-AF65-F5344CB8AC3E}">
        <p14:creationId xmlns:p14="http://schemas.microsoft.com/office/powerpoint/2010/main" val="4258486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305B9-3F1F-EA52-E97A-FA8E6D6A322E}"/>
              </a:ext>
            </a:extLst>
          </p:cNvPr>
          <p:cNvSpPr>
            <a:spLocks noGrp="1"/>
          </p:cNvSpPr>
          <p:nvPr>
            <p:ph type="title"/>
          </p:nvPr>
        </p:nvSpPr>
        <p:spPr>
          <a:xfrm>
            <a:off x="6629400" y="274638"/>
            <a:ext cx="2133600" cy="6202362"/>
          </a:xfrm>
        </p:spPr>
        <p:txBody>
          <a:bodyPr>
            <a:normAutofit/>
          </a:bodyPr>
          <a:lstStyle/>
          <a:p>
            <a:r>
              <a:rPr lang="el-GR" sz="2000" b="1" dirty="0">
                <a:solidFill>
                  <a:srgbClr val="C00000"/>
                </a:solidFill>
                <a:latin typeface="Courier New" panose="02070309020205020404" pitchFamily="49" charset="0"/>
                <a:cs typeface="Courier New" panose="02070309020205020404" pitchFamily="49" charset="0"/>
              </a:rPr>
              <a:t>Συζητείστε</a:t>
            </a:r>
            <a:r>
              <a:rPr lang="sv-SE" sz="2000" b="1" dirty="0">
                <a:solidFill>
                  <a:srgbClr val="C00000"/>
                </a:solidFill>
                <a:latin typeface="Courier New" panose="02070309020205020404" pitchFamily="49" charset="0"/>
                <a:cs typeface="Courier New" panose="02070309020205020404" pitchFamily="49" charset="0"/>
              </a:rPr>
              <a:t>:</a:t>
            </a:r>
            <a:br>
              <a:rPr lang="sv-SE" sz="2000" dirty="0"/>
            </a:br>
            <a:r>
              <a:rPr lang="sv-SE" sz="2000" b="1" dirty="0" err="1">
                <a:solidFill>
                  <a:srgbClr val="00B050"/>
                </a:solidFill>
                <a:latin typeface="Courier New" panose="02070309020205020404" pitchFamily="49" charset="0"/>
                <a:cs typeface="Courier New" panose="02070309020205020404" pitchFamily="49" charset="0"/>
              </a:rPr>
              <a:t>έ</a:t>
            </a:r>
            <a:r>
              <a:rPr lang="el-GR" sz="2000" b="1" dirty="0" err="1">
                <a:solidFill>
                  <a:srgbClr val="00B050"/>
                </a:solidFill>
                <a:latin typeface="Courier New" panose="02070309020205020404" pitchFamily="49" charset="0"/>
                <a:cs typeface="Courier New" panose="02070309020205020404" pitchFamily="49" charset="0"/>
              </a:rPr>
              <a:t>χοντας</a:t>
            </a:r>
            <a:r>
              <a:rPr lang="el-GR" sz="2000" b="1" dirty="0">
                <a:solidFill>
                  <a:srgbClr val="00B050"/>
                </a:solidFill>
                <a:latin typeface="Courier New" panose="02070309020205020404" pitchFamily="49" charset="0"/>
                <a:cs typeface="Courier New" panose="02070309020205020404" pitchFamily="49" charset="0"/>
              </a:rPr>
              <a:t> τα παιδιά της τάξης σας κατά νου, σχολιάστε τις στάσεις που επιδιώκονται σε αυτό το σημείο.</a:t>
            </a:r>
            <a:endParaRPr lang="en-SE" sz="2000" b="1" dirty="0">
              <a:solidFill>
                <a:srgbClr val="00B050"/>
              </a:solidFill>
              <a:latin typeface="Courier New" panose="02070309020205020404" pitchFamily="49" charset="0"/>
              <a:cs typeface="Courier New" panose="02070309020205020404" pitchFamily="49" charset="0"/>
            </a:endParaRPr>
          </a:p>
        </p:txBody>
      </p:sp>
      <p:pic>
        <p:nvPicPr>
          <p:cNvPr id="5" name="Content Placeholder 4" descr="A white background with black text&#10;&#10;Description automatically generated">
            <a:extLst>
              <a:ext uri="{FF2B5EF4-FFF2-40B4-BE49-F238E27FC236}">
                <a16:creationId xmlns:a16="http://schemas.microsoft.com/office/drawing/2014/main" id="{5B22F62C-15C4-2FE4-F79A-AB6EBE30A9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164" y="685800"/>
            <a:ext cx="2895600" cy="4800600"/>
          </a:xfrm>
        </p:spPr>
      </p:pic>
      <p:pic>
        <p:nvPicPr>
          <p:cNvPr id="7" name="Picture 6" descr="A close-up of a white page&#10;&#10;Description automatically generated">
            <a:extLst>
              <a:ext uri="{FF2B5EF4-FFF2-40B4-BE49-F238E27FC236}">
                <a16:creationId xmlns:a16="http://schemas.microsoft.com/office/drawing/2014/main" id="{4FBE1EF3-C57B-EE5E-2C34-72143DE49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1676400"/>
            <a:ext cx="2895599" cy="4559300"/>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DA679A38-ED3F-C3C8-FA40-643EFEB1738A}"/>
                  </a:ext>
                </a:extLst>
              </p14:cNvPr>
              <p14:cNvContentPartPr/>
              <p14:nvPr/>
            </p14:nvContentPartPr>
            <p14:xfrm>
              <a:off x="3612565" y="3724461"/>
              <a:ext cx="2645640" cy="272520"/>
            </p14:xfrm>
          </p:contentPart>
        </mc:Choice>
        <mc:Fallback xmlns="">
          <p:pic>
            <p:nvPicPr>
              <p:cNvPr id="8" name="Ink 7">
                <a:extLst>
                  <a:ext uri="{FF2B5EF4-FFF2-40B4-BE49-F238E27FC236}">
                    <a16:creationId xmlns:a16="http://schemas.microsoft.com/office/drawing/2014/main" id="{DA679A38-ED3F-C3C8-FA40-643EFEB1738A}"/>
                  </a:ext>
                </a:extLst>
              </p:cNvPr>
              <p:cNvPicPr/>
              <p:nvPr/>
            </p:nvPicPr>
            <p:blipFill>
              <a:blip r:embed="rId5"/>
              <a:stretch>
                <a:fillRect/>
              </a:stretch>
            </p:blipFill>
            <p:spPr>
              <a:xfrm>
                <a:off x="3558925" y="3616821"/>
                <a:ext cx="2753280" cy="488160"/>
              </a:xfrm>
              <a:prstGeom prst="rect">
                <a:avLst/>
              </a:prstGeom>
            </p:spPr>
          </p:pic>
        </mc:Fallback>
      </mc:AlternateContent>
    </p:spTree>
    <p:extLst>
      <p:ext uri="{BB962C8B-B14F-4D97-AF65-F5344CB8AC3E}">
        <p14:creationId xmlns:p14="http://schemas.microsoft.com/office/powerpoint/2010/main" val="1518503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54EC2C-5C28-03E5-AE38-DD1269FECF85}"/>
              </a:ext>
            </a:extLst>
          </p:cNvPr>
          <p:cNvSpPr>
            <a:spLocks noGrp="1"/>
          </p:cNvSpPr>
          <p:nvPr>
            <p:ph idx="1"/>
          </p:nvPr>
        </p:nvSpPr>
        <p:spPr>
          <a:xfrm>
            <a:off x="457200" y="762000"/>
            <a:ext cx="8229600" cy="5364163"/>
          </a:xfrm>
        </p:spPr>
        <p:txBody>
          <a:bodyPr>
            <a:normAutofit/>
          </a:bodyPr>
          <a:lstStyle/>
          <a:p>
            <a:pPr marL="0" indent="0">
              <a:buNone/>
            </a:pPr>
            <a:endParaRPr lang="el-GR" sz="2400" b="1" dirty="0">
              <a:latin typeface="Courier New" panose="02070309020205020404" pitchFamily="49" charset="0"/>
              <a:cs typeface="Courier New" panose="02070309020205020404" pitchFamily="49" charset="0"/>
            </a:endParaRPr>
          </a:p>
          <a:p>
            <a:pPr marL="0" indent="0">
              <a:buNone/>
            </a:pPr>
            <a:endParaRPr lang="el-GR" sz="2400" b="1" dirty="0">
              <a:latin typeface="Courier New" panose="02070309020205020404" pitchFamily="49" charset="0"/>
              <a:cs typeface="Courier New" panose="02070309020205020404" pitchFamily="49" charset="0"/>
            </a:endParaRPr>
          </a:p>
          <a:p>
            <a:r>
              <a:rPr lang="el-GR" sz="2400" b="1" dirty="0">
                <a:latin typeface="Courier New" panose="02070309020205020404" pitchFamily="49" charset="0"/>
                <a:cs typeface="Courier New" panose="02070309020205020404" pitchFamily="49" charset="0"/>
              </a:rPr>
              <a:t>Μπορείτε να σκεφτείτε και να περιγράψετε δικές σας δραστηριότητες οι οποίες μπορεί να σχετίζονται με</a:t>
            </a:r>
            <a:r>
              <a:rPr lang="sv-SE" sz="2400" b="1" dirty="0">
                <a:latin typeface="Courier New" panose="02070309020205020404" pitchFamily="49" charset="0"/>
                <a:cs typeface="Courier New" panose="02070309020205020404" pitchFamily="49" charset="0"/>
              </a:rPr>
              <a:t>:</a:t>
            </a:r>
          </a:p>
          <a:p>
            <a:pPr lvl="1"/>
            <a:r>
              <a:rPr lang="el-GR" sz="1900" b="1" dirty="0">
                <a:latin typeface="Courier New" panose="02070309020205020404" pitchFamily="49" charset="0"/>
                <a:cs typeface="Courier New" panose="02070309020205020404" pitchFamily="49" charset="0"/>
              </a:rPr>
              <a:t>τα </a:t>
            </a:r>
            <a:r>
              <a:rPr lang="el-GR" sz="1900" b="1" dirty="0" err="1">
                <a:latin typeface="Courier New" panose="02070309020205020404" pitchFamily="49" charset="0"/>
                <a:cs typeface="Courier New" panose="02070309020205020404" pitchFamily="49" charset="0"/>
              </a:rPr>
              <a:t>ενδιαφ</a:t>
            </a:r>
            <a:r>
              <a:rPr lang="sv-SE" sz="1900" b="1" dirty="0" err="1">
                <a:latin typeface="Courier New" panose="02070309020205020404" pitchFamily="49" charset="0"/>
                <a:cs typeface="Courier New" panose="02070309020205020404" pitchFamily="49" charset="0"/>
              </a:rPr>
              <a:t>έ</a:t>
            </a:r>
            <a:r>
              <a:rPr lang="el-GR" sz="1900" b="1" dirty="0" err="1">
                <a:latin typeface="Courier New" panose="02070309020205020404" pitchFamily="49" charset="0"/>
                <a:cs typeface="Courier New" panose="02070309020205020404" pitchFamily="49" charset="0"/>
              </a:rPr>
              <a:t>ροντα</a:t>
            </a:r>
            <a:r>
              <a:rPr lang="el-GR" sz="1900" b="1" dirty="0">
                <a:latin typeface="Courier New" panose="02070309020205020404" pitchFamily="49" charset="0"/>
                <a:cs typeface="Courier New" panose="02070309020205020404" pitchFamily="49" charset="0"/>
              </a:rPr>
              <a:t> των παιδιών</a:t>
            </a:r>
          </a:p>
          <a:p>
            <a:pPr lvl="1"/>
            <a:r>
              <a:rPr lang="el-GR" sz="1900" b="1" dirty="0">
                <a:latin typeface="Courier New" panose="02070309020205020404" pitchFamily="49" charset="0"/>
                <a:cs typeface="Courier New" panose="02070309020205020404" pitchFamily="49" charset="0"/>
              </a:rPr>
              <a:t>την συλλογική ζωή στην τάξη και την </a:t>
            </a:r>
            <a:r>
              <a:rPr lang="el-GR" sz="1900" b="1" dirty="0" err="1">
                <a:latin typeface="Courier New" panose="02070309020205020404" pitchFamily="49" charset="0"/>
                <a:cs typeface="Courier New" panose="02070309020205020404" pitchFamily="49" charset="0"/>
              </a:rPr>
              <a:t>αυτο</a:t>
            </a:r>
            <a:r>
              <a:rPr lang="el-GR" sz="1900" b="1" dirty="0">
                <a:latin typeface="Courier New" panose="02070309020205020404" pitchFamily="49" charset="0"/>
                <a:cs typeface="Courier New" panose="02070309020205020404" pitchFamily="49" charset="0"/>
              </a:rPr>
              <a:t>/οργάνωση της</a:t>
            </a:r>
          </a:p>
          <a:p>
            <a:pPr lvl="1"/>
            <a:r>
              <a:rPr lang="el-GR" sz="1900" b="1" dirty="0">
                <a:latin typeface="Courier New" panose="02070309020205020404" pitchFamily="49" charset="0"/>
                <a:cs typeface="Courier New" panose="02070309020205020404" pitchFamily="49" charset="0"/>
              </a:rPr>
              <a:t>τα </a:t>
            </a:r>
            <a:r>
              <a:rPr lang="el-GR" sz="1900" b="1" dirty="0" err="1">
                <a:latin typeface="Courier New" panose="02070309020205020404" pitchFamily="49" charset="0"/>
                <a:cs typeface="Courier New" panose="02070309020205020404" pitchFamily="49" charset="0"/>
              </a:rPr>
              <a:t>κοινωνικο</a:t>
            </a:r>
            <a:r>
              <a:rPr lang="el-GR" sz="1900" b="1" dirty="0">
                <a:latin typeface="Courier New" panose="02070309020205020404" pitchFamily="49" charset="0"/>
                <a:cs typeface="Courier New" panose="02070309020205020404" pitchFamily="49" charset="0"/>
              </a:rPr>
              <a:t>/οικολογικά προβλήματα που αντιμετωπίζει η κοινότητα στην οποία ζουν τα παιδιά</a:t>
            </a:r>
          </a:p>
          <a:p>
            <a:pPr marL="457200" lvl="1" indent="0">
              <a:buNone/>
            </a:pPr>
            <a:endParaRPr lang="el-GR" sz="1900" b="1" dirty="0">
              <a:latin typeface="Courier New" panose="02070309020205020404" pitchFamily="49" charset="0"/>
              <a:cs typeface="Courier New" panose="02070309020205020404" pitchFamily="49" charset="0"/>
            </a:endParaRPr>
          </a:p>
          <a:p>
            <a:pPr marL="457200" lvl="1" indent="0">
              <a:buNone/>
            </a:pPr>
            <a:endParaRPr lang="el-GR" sz="19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422741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09C81A-A5DD-9742-9735-8873B2089F01}"/>
              </a:ext>
            </a:extLst>
          </p:cNvPr>
          <p:cNvSpPr>
            <a:spLocks noGrp="1"/>
          </p:cNvSpPr>
          <p:nvPr>
            <p:ph idx="1"/>
          </p:nvPr>
        </p:nvSpPr>
        <p:spPr>
          <a:xfrm>
            <a:off x="457200" y="1219200"/>
            <a:ext cx="8229600" cy="4906963"/>
          </a:xfrm>
        </p:spPr>
        <p:txBody>
          <a:bodyPr/>
          <a:lstStyle/>
          <a:p>
            <a:endParaRPr lang="el-GR" dirty="0"/>
          </a:p>
          <a:p>
            <a:r>
              <a:rPr lang="el-GR" b="1" dirty="0">
                <a:latin typeface="Courier New" panose="02070309020205020404" pitchFamily="49" charset="0"/>
                <a:cs typeface="Courier New" panose="02070309020205020404" pitchFamily="49" charset="0"/>
              </a:rPr>
              <a:t>τι ε</a:t>
            </a:r>
            <a:r>
              <a:rPr lang="en-SE" b="1" dirty="0">
                <a:latin typeface="Courier New" panose="02070309020205020404" pitchFamily="49" charset="0"/>
                <a:cs typeface="Courier New" panose="02070309020205020404" pitchFamily="49" charset="0"/>
              </a:rPr>
              <a:t>ί</a:t>
            </a:r>
            <a:r>
              <a:rPr lang="el-GR" b="1" dirty="0">
                <a:latin typeface="Courier New" panose="02070309020205020404" pitchFamily="49" charset="0"/>
                <a:cs typeface="Courier New" panose="02070309020205020404" pitchFamily="49" charset="0"/>
              </a:rPr>
              <a:t>ναι για σας τα μαθηματικά;</a:t>
            </a:r>
          </a:p>
          <a:p>
            <a:endParaRPr lang="el-GR" b="1" dirty="0">
              <a:latin typeface="Courier New" panose="02070309020205020404" pitchFamily="49" charset="0"/>
              <a:cs typeface="Courier New" panose="02070309020205020404" pitchFamily="49" charset="0"/>
            </a:endParaRPr>
          </a:p>
          <a:p>
            <a:pPr lvl="1"/>
            <a:r>
              <a:rPr lang="el-GR" b="1" dirty="0">
                <a:latin typeface="Courier New" panose="02070309020205020404" pitchFamily="49" charset="0"/>
                <a:cs typeface="Courier New" panose="02070309020205020404" pitchFamily="49" charset="0"/>
              </a:rPr>
              <a:t>σκέψεις </a:t>
            </a:r>
            <a:endParaRPr lang="sv-SE" b="1" dirty="0">
              <a:latin typeface="Courier New" panose="02070309020205020404" pitchFamily="49" charset="0"/>
              <a:cs typeface="Courier New" panose="02070309020205020404" pitchFamily="49" charset="0"/>
            </a:endParaRPr>
          </a:p>
          <a:p>
            <a:pPr lvl="1"/>
            <a:r>
              <a:rPr lang="el-GR" b="1" dirty="0">
                <a:latin typeface="Courier New" panose="02070309020205020404" pitchFamily="49" charset="0"/>
                <a:cs typeface="Courier New" panose="02070309020205020404" pitchFamily="49" charset="0"/>
              </a:rPr>
              <a:t>συναισθήματα</a:t>
            </a:r>
          </a:p>
          <a:p>
            <a:pPr lvl="1"/>
            <a:r>
              <a:rPr lang="el-GR" b="1" dirty="0">
                <a:latin typeface="Courier New" panose="02070309020205020404" pitchFamily="49" charset="0"/>
                <a:cs typeface="Courier New" panose="02070309020205020404" pitchFamily="49" charset="0"/>
              </a:rPr>
              <a:t>εμπειρίες</a:t>
            </a:r>
            <a:r>
              <a:rPr lang="sv-SE" b="1" dirty="0">
                <a:latin typeface="Courier New" panose="02070309020205020404" pitchFamily="49" charset="0"/>
                <a:cs typeface="Courier New" panose="02070309020205020404" pitchFamily="49" charset="0"/>
              </a:rPr>
              <a:t>: </a:t>
            </a:r>
            <a:r>
              <a:rPr lang="el-GR" b="1" dirty="0">
                <a:latin typeface="Courier New" panose="02070309020205020404" pitchFamily="49" charset="0"/>
                <a:cs typeface="Courier New" panose="02070309020205020404" pitchFamily="49" charset="0"/>
              </a:rPr>
              <a:t>κάτι που θυμάστε;</a:t>
            </a:r>
          </a:p>
          <a:p>
            <a:pPr lvl="1"/>
            <a:endParaRPr lang="el-GR" dirty="0"/>
          </a:p>
          <a:p>
            <a:pPr marL="457200" lvl="1" indent="0">
              <a:buNone/>
            </a:pPr>
            <a:endParaRPr lang="el-GR" dirty="0"/>
          </a:p>
          <a:p>
            <a:pPr lvl="1"/>
            <a:endParaRPr lang="el-GR" dirty="0"/>
          </a:p>
          <a:p>
            <a:pPr marL="457200" lvl="1" indent="0">
              <a:buNone/>
            </a:pPr>
            <a:endParaRPr lang="el-GR" dirty="0"/>
          </a:p>
          <a:p>
            <a:pPr lvl="1"/>
            <a:endParaRPr lang="el-GR" dirty="0"/>
          </a:p>
          <a:p>
            <a:endParaRPr lang="en-SE" dirty="0"/>
          </a:p>
        </p:txBody>
      </p:sp>
    </p:spTree>
    <p:extLst>
      <p:ext uri="{BB962C8B-B14F-4D97-AF65-F5344CB8AC3E}">
        <p14:creationId xmlns:p14="http://schemas.microsoft.com/office/powerpoint/2010/main" val="1948438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C612-2ECD-263D-4289-FA05A15CE145}"/>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93C6B790-AD33-38E5-5D45-942DB3188859}"/>
              </a:ext>
            </a:extLst>
          </p:cNvPr>
          <p:cNvSpPr>
            <a:spLocks noGrp="1"/>
          </p:cNvSpPr>
          <p:nvPr>
            <p:ph idx="1"/>
          </p:nvPr>
        </p:nvSpPr>
        <p:spPr/>
        <p:txBody>
          <a:bodyPr>
            <a:normAutofit fontScale="77500" lnSpcReduction="20000"/>
          </a:bodyPr>
          <a:lstStyle/>
          <a:p>
            <a:pPr marL="0" indent="0">
              <a:buNone/>
            </a:pPr>
            <a:r>
              <a:rPr lang="el-GR" b="1" dirty="0">
                <a:solidFill>
                  <a:srgbClr val="C00000"/>
                </a:solidFill>
                <a:latin typeface="Courier New" panose="02070309020205020404" pitchFamily="49" charset="0"/>
                <a:cs typeface="Courier New" panose="02070309020205020404" pitchFamily="49" charset="0"/>
              </a:rPr>
              <a:t>Γιατί να διδάξω στατιστική ή οργάνωση δεδομένων;</a:t>
            </a:r>
          </a:p>
          <a:p>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Η στατιστική δεν αφορά την επίλυση ενός προβλήματος, αλλά την χαρτογράφηση επιμέρους παραμέτρων που το αφορούν οι οποίες μπορεί να μας βοηθήσουν να κατανοήσουμε το ίδιο το πρόβλημα.</a:t>
            </a:r>
          </a:p>
          <a:p>
            <a:pPr marL="0" indent="0">
              <a:buNone/>
            </a:pPr>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Πρώτο βήμα, λοιπόν, είναι μια ανάλυση του προβλήματος στις επιμέρους παραμέτρους που το διέπουν.</a:t>
            </a:r>
            <a:endParaRPr lang="en-SE"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637804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DC76D4F-3803-1C42-113F-0DD4011A2629}"/>
              </a:ext>
            </a:extLst>
          </p:cNvPr>
          <p:cNvSpPr>
            <a:spLocks noGrp="1"/>
          </p:cNvSpPr>
          <p:nvPr>
            <p:ph sz="half" idx="1"/>
          </p:nvPr>
        </p:nvSpPr>
        <p:spPr>
          <a:xfrm>
            <a:off x="304800" y="-76199"/>
            <a:ext cx="6248400" cy="7696192"/>
          </a:xfrm>
        </p:spPr>
        <p:txBody>
          <a:bodyPr>
            <a:normAutofit fontScale="32500" lnSpcReduction="20000"/>
          </a:bodyPr>
          <a:lstStyle/>
          <a:p>
            <a:pPr marL="0" indent="0">
              <a:buNone/>
            </a:pPr>
            <a:endParaRPr lang="el-GR" sz="4500" b="1" dirty="0">
              <a:solidFill>
                <a:srgbClr val="C00000"/>
              </a:solidFill>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Ενδιαφέρον</a:t>
            </a:r>
          </a:p>
          <a:p>
            <a:pPr marL="0" indent="0">
              <a:buNone/>
            </a:pPr>
            <a:r>
              <a:rPr lang="el-GR" sz="4500" b="1" dirty="0">
                <a:solidFill>
                  <a:srgbClr val="7030A0"/>
                </a:solidFill>
                <a:latin typeface="Courier New" panose="02070309020205020404" pitchFamily="49" charset="0"/>
                <a:cs typeface="Courier New" panose="02070309020205020404" pitchFamily="49" charset="0"/>
              </a:rPr>
              <a:t>Έχει το πρόβλημα ενδιαφέρον για τα παιδιά; Μπορούν τα ίδια τα παιδιά να το προσδιορίσουν; Ο δικός μας ρόλος;</a:t>
            </a:r>
          </a:p>
          <a:p>
            <a:pPr marL="0" indent="0">
              <a:buNone/>
            </a:pPr>
            <a:endParaRPr lang="sv-SE" sz="4500" b="1" dirty="0">
              <a:solidFill>
                <a:srgbClr val="00B050"/>
              </a:solidFill>
              <a:latin typeface="Courier New" panose="02070309020205020404" pitchFamily="49" charset="0"/>
              <a:cs typeface="Courier New" panose="02070309020205020404" pitchFamily="49" charset="0"/>
            </a:endParaRPr>
          </a:p>
          <a:p>
            <a:pPr marL="0" indent="0">
              <a:buNone/>
            </a:pPr>
            <a:r>
              <a:rPr lang="sv-SE" sz="4500" b="1" dirty="0">
                <a:solidFill>
                  <a:srgbClr val="C00000"/>
                </a:solidFill>
                <a:latin typeface="Courier New" panose="02070309020205020404" pitchFamily="49" charset="0"/>
                <a:cs typeface="Courier New" panose="02070309020205020404" pitchFamily="49" charset="0"/>
              </a:rPr>
              <a:t>M</a:t>
            </a:r>
            <a:r>
              <a:rPr lang="el-GR" sz="4500" b="1" dirty="0" err="1">
                <a:solidFill>
                  <a:srgbClr val="C00000"/>
                </a:solidFill>
                <a:latin typeface="Courier New" panose="02070309020205020404" pitchFamily="49" charset="0"/>
                <a:cs typeface="Courier New" panose="02070309020205020404" pitchFamily="49" charset="0"/>
              </a:rPr>
              <a:t>ειώνοντας</a:t>
            </a:r>
            <a:r>
              <a:rPr lang="el-GR" sz="4500" b="1" dirty="0">
                <a:solidFill>
                  <a:srgbClr val="C00000"/>
                </a:solidFill>
                <a:latin typeface="Courier New" panose="02070309020205020404" pitchFamily="49" charset="0"/>
                <a:cs typeface="Courier New" panose="02070309020205020404" pitchFamily="49" charset="0"/>
              </a:rPr>
              <a:t> τους βαθμούς ελευθερίας</a:t>
            </a:r>
          </a:p>
          <a:p>
            <a:pPr marL="0" indent="0">
              <a:buNone/>
            </a:pPr>
            <a:r>
              <a:rPr lang="el-GR" sz="4500" b="1" dirty="0">
                <a:solidFill>
                  <a:srgbClr val="7030A0"/>
                </a:solidFill>
                <a:latin typeface="Courier New" panose="02070309020205020404" pitchFamily="49" charset="0"/>
                <a:cs typeface="Courier New" panose="02070309020205020404" pitchFamily="49" charset="0"/>
              </a:rPr>
              <a:t>Βρίσκουμε επιμέρους παραμέτρους ή συγκεκριμένα ερωτήματα για τα οποία μπορούμε να </a:t>
            </a:r>
            <a:r>
              <a:rPr lang="el-GR" sz="4500" b="1" dirty="0" err="1">
                <a:solidFill>
                  <a:srgbClr val="7030A0"/>
                </a:solidFill>
                <a:latin typeface="Courier New" panose="02070309020205020404" pitchFamily="49" charset="0"/>
                <a:cs typeface="Courier New" panose="02070309020205020404" pitchFamily="49" charset="0"/>
              </a:rPr>
              <a:t>συλλεξουμε</a:t>
            </a:r>
            <a:r>
              <a:rPr lang="el-GR" sz="4500" b="1" dirty="0">
                <a:solidFill>
                  <a:srgbClr val="7030A0"/>
                </a:solidFill>
                <a:latin typeface="Courier New" panose="02070309020205020404" pitchFamily="49" charset="0"/>
                <a:cs typeface="Courier New" panose="02070309020205020404" pitchFamily="49" charset="0"/>
              </a:rPr>
              <a:t> δεδομένα </a:t>
            </a:r>
          </a:p>
          <a:p>
            <a:pPr marL="0" indent="0">
              <a:buNone/>
            </a:pPr>
            <a:endParaRPr lang="el-GR" sz="4500" b="1" dirty="0">
              <a:solidFill>
                <a:srgbClr val="00B050"/>
              </a:solidFill>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Εστίαση και Κίνητρο</a:t>
            </a:r>
          </a:p>
          <a:p>
            <a:pPr marL="0" indent="0">
              <a:buNone/>
            </a:pPr>
            <a:r>
              <a:rPr lang="el-GR" sz="4500" b="1" dirty="0">
                <a:solidFill>
                  <a:srgbClr val="7030A0"/>
                </a:solidFill>
                <a:latin typeface="Courier New" panose="02070309020205020404" pitchFamily="49" charset="0"/>
                <a:cs typeface="Courier New" panose="02070309020205020404" pitchFamily="49" charset="0"/>
              </a:rPr>
              <a:t>Διατηρούμε την εστίαση στα επιμέρους ερωτήματα και θυμίζουμε γιατί είναι σημαντικό για μας να κατανοήσουμε το πρόβλημα</a:t>
            </a:r>
          </a:p>
          <a:p>
            <a:pPr marL="0" indent="0">
              <a:buNone/>
            </a:pPr>
            <a:endParaRPr lang="el-GR" sz="4500" b="1" dirty="0">
              <a:solidFill>
                <a:srgbClr val="00B050"/>
              </a:solidFill>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Κριτικά σημεία</a:t>
            </a:r>
          </a:p>
          <a:p>
            <a:pPr marL="0" indent="0">
              <a:buNone/>
            </a:pPr>
            <a:r>
              <a:rPr lang="el-GR" sz="4500" b="1" dirty="0">
                <a:solidFill>
                  <a:srgbClr val="7030A0"/>
                </a:solidFill>
                <a:latin typeface="Courier New" panose="02070309020205020404" pitchFamily="49" charset="0"/>
                <a:cs typeface="Courier New" panose="02070309020205020404" pitchFamily="49" charset="0"/>
              </a:rPr>
              <a:t>Προσέχουμε τα σημεία εκείνα που τυχόν να δημιουργήσουν προβλήματα αξιοπιστίας</a:t>
            </a:r>
          </a:p>
          <a:p>
            <a:pPr marL="0" indent="0">
              <a:buNone/>
            </a:pPr>
            <a:endParaRPr lang="el-GR" sz="4500" b="1" dirty="0">
              <a:solidFill>
                <a:srgbClr val="00B050"/>
              </a:solidFill>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Απογοήτευση και έλεγχος</a:t>
            </a:r>
          </a:p>
          <a:p>
            <a:pPr marL="0" indent="0">
              <a:buNone/>
            </a:pPr>
            <a:r>
              <a:rPr lang="el-GR" sz="4500" b="1" dirty="0">
                <a:solidFill>
                  <a:srgbClr val="7030A0"/>
                </a:solidFill>
                <a:latin typeface="Courier New" panose="02070309020205020404" pitchFamily="49" charset="0"/>
                <a:cs typeface="Courier New" panose="02070309020205020404" pitchFamily="49" charset="0"/>
              </a:rPr>
              <a:t>Προσέχουμε τα συναισθήματα και τις στερεότυπες εικόνες κατά την διαδικασία</a:t>
            </a:r>
          </a:p>
          <a:p>
            <a:pPr marL="0" indent="0">
              <a:buNone/>
            </a:pPr>
            <a:endParaRPr lang="el-GR" sz="4500" b="1" dirty="0">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Αναπαράσταση δεδομένων </a:t>
            </a:r>
          </a:p>
          <a:p>
            <a:pPr marL="0" indent="0">
              <a:buNone/>
            </a:pPr>
            <a:r>
              <a:rPr lang="el-GR" sz="4500" b="1" dirty="0">
                <a:solidFill>
                  <a:srgbClr val="7030A0"/>
                </a:solidFill>
                <a:latin typeface="Courier New" panose="02070309020205020404" pitchFamily="49" charset="0"/>
                <a:cs typeface="Courier New" panose="02070309020205020404" pitchFamily="49" charset="0"/>
              </a:rPr>
              <a:t>Φροντίζουμε την αναπαράσταση των δεδομένων σε πίνακα ή με άλλο τρόπο</a:t>
            </a:r>
          </a:p>
          <a:p>
            <a:pPr marL="0" indent="0">
              <a:buNone/>
            </a:pPr>
            <a:endParaRPr lang="el-GR" sz="4500" b="1" dirty="0">
              <a:latin typeface="Courier New" panose="02070309020205020404" pitchFamily="49" charset="0"/>
              <a:cs typeface="Courier New" panose="02070309020205020404" pitchFamily="49" charset="0"/>
            </a:endParaRPr>
          </a:p>
          <a:p>
            <a:pPr marL="0" indent="0">
              <a:buNone/>
            </a:pPr>
            <a:r>
              <a:rPr lang="el-GR" sz="4500" b="1" dirty="0">
                <a:solidFill>
                  <a:srgbClr val="C00000"/>
                </a:solidFill>
                <a:latin typeface="Courier New" panose="02070309020205020404" pitchFamily="49" charset="0"/>
                <a:cs typeface="Courier New" panose="02070309020205020404" pitchFamily="49" charset="0"/>
              </a:rPr>
              <a:t>Ερμηνεία της αναπαράστασης σε σχέση με το πρόβλημα</a:t>
            </a:r>
          </a:p>
          <a:p>
            <a:pPr marL="0" indent="0">
              <a:buNone/>
            </a:pPr>
            <a:r>
              <a:rPr lang="el-GR" sz="4500" b="1" dirty="0">
                <a:solidFill>
                  <a:srgbClr val="7030A0"/>
                </a:solidFill>
                <a:latin typeface="Courier New" panose="02070309020205020404" pitchFamily="49" charset="0"/>
                <a:cs typeface="Courier New" panose="02070309020205020404" pitchFamily="49" charset="0"/>
              </a:rPr>
              <a:t>Πως μας βοηθά να δούμε πιο ξεκάθαρα το πρόβλημα από το οποίο ξεκινήσαμε; Πως ξεπερνάμε το ζήτημα της πλειοψηφίας; Ηθικά διλήμματα;</a:t>
            </a:r>
          </a:p>
          <a:p>
            <a:pPr marL="0" indent="0">
              <a:buNone/>
            </a:pPr>
            <a:endParaRPr lang="el-GR" sz="2400" dirty="0"/>
          </a:p>
          <a:p>
            <a:pPr marL="0" indent="0">
              <a:buNone/>
            </a:pPr>
            <a:endParaRPr lang="el-GR" sz="2400" dirty="0"/>
          </a:p>
        </p:txBody>
      </p:sp>
      <p:sp>
        <p:nvSpPr>
          <p:cNvPr id="8" name="Rectangle 4">
            <a:extLst>
              <a:ext uri="{FF2B5EF4-FFF2-40B4-BE49-F238E27FC236}">
                <a16:creationId xmlns:a16="http://schemas.microsoft.com/office/drawing/2014/main" id="{D4231A86-B8A5-917D-36BB-E8D7E981B8A5}"/>
              </a:ext>
            </a:extLst>
          </p:cNvPr>
          <p:cNvSpPr>
            <a:spLocks noChangeArrowheads="1"/>
          </p:cNvSpPr>
          <p:nvPr/>
        </p:nvSpPr>
        <p:spPr bwMode="auto">
          <a:xfrm>
            <a:off x="0" y="15240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E"/>
          </a:p>
        </p:txBody>
      </p:sp>
      <p:pic>
        <p:nvPicPr>
          <p:cNvPr id="1027" name="Picture 11" descr="page15image54409888">
            <a:extLst>
              <a:ext uri="{FF2B5EF4-FFF2-40B4-BE49-F238E27FC236}">
                <a16:creationId xmlns:a16="http://schemas.microsoft.com/office/drawing/2014/main" id="{AE4754CB-BE1A-ED6E-D7C0-650A83D0544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439407" y="3313670"/>
            <a:ext cx="4751581" cy="35443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60D12DC-9EBD-B3D9-58FF-0A6D462C3586}"/>
              </a:ext>
            </a:extLst>
          </p:cNvPr>
          <p:cNvSpPr txBox="1"/>
          <p:nvPr/>
        </p:nvSpPr>
        <p:spPr>
          <a:xfrm>
            <a:off x="6324600" y="762000"/>
            <a:ext cx="2971800" cy="2246769"/>
          </a:xfrm>
          <a:prstGeom prst="rect">
            <a:avLst/>
          </a:prstGeom>
          <a:noFill/>
        </p:spPr>
        <p:txBody>
          <a:bodyPr wrap="square" rtlCol="0">
            <a:spAutoFit/>
          </a:bodyPr>
          <a:lstStyle/>
          <a:p>
            <a:r>
              <a:rPr lang="el-GR" sz="2000" b="1" dirty="0">
                <a:solidFill>
                  <a:srgbClr val="C00000"/>
                </a:solidFill>
                <a:latin typeface="Courier New" panose="02070309020205020404" pitchFamily="49" charset="0"/>
                <a:cs typeface="Courier New" panose="02070309020205020404" pitchFamily="49" charset="0"/>
              </a:rPr>
              <a:t>Πόσες πατούσες είναι πολύ μεγάλες;</a:t>
            </a:r>
          </a:p>
          <a:p>
            <a:endParaRPr lang="el-GR" sz="2000" b="1" dirty="0">
              <a:solidFill>
                <a:srgbClr val="C00000"/>
              </a:solidFill>
              <a:latin typeface="Courier New" panose="02070309020205020404" pitchFamily="49" charset="0"/>
              <a:cs typeface="Courier New" panose="02070309020205020404" pitchFamily="49" charset="0"/>
            </a:endParaRPr>
          </a:p>
          <a:p>
            <a:r>
              <a:rPr lang="el-GR" sz="2000" b="1" dirty="0">
                <a:solidFill>
                  <a:srgbClr val="00B050"/>
                </a:solidFill>
                <a:latin typeface="Courier New" panose="02070309020205020404" pitchFamily="49" charset="0"/>
                <a:cs typeface="Courier New" panose="02070309020205020404" pitchFamily="49" charset="0"/>
              </a:rPr>
              <a:t>Αλήθεια, γιατί; </a:t>
            </a:r>
          </a:p>
          <a:p>
            <a:r>
              <a:rPr lang="el-GR" sz="2000" b="1" dirty="0">
                <a:solidFill>
                  <a:srgbClr val="00B050"/>
                </a:solidFill>
                <a:latin typeface="Courier New" panose="02070309020205020404" pitchFamily="49" charset="0"/>
                <a:cs typeface="Courier New" panose="02070309020205020404" pitchFamily="49" charset="0"/>
              </a:rPr>
              <a:t>Ποιο μπορεί να είναι το πρόβλημα;</a:t>
            </a:r>
            <a:endParaRPr lang="en-SE" sz="2000" b="1" dirty="0">
              <a:solidFill>
                <a:srgbClr val="00B05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843723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33256-2B93-DC62-B3DE-8C0AFCEA67E9}"/>
              </a:ext>
            </a:extLst>
          </p:cNvPr>
          <p:cNvSpPr>
            <a:spLocks noGrp="1"/>
          </p:cNvSpPr>
          <p:nvPr>
            <p:ph type="title"/>
          </p:nvPr>
        </p:nvSpPr>
        <p:spPr/>
        <p:txBody>
          <a:bodyPr>
            <a:normAutofit/>
          </a:bodyPr>
          <a:lstStyle/>
          <a:p>
            <a:r>
              <a:rPr lang="el-GR" sz="2800" b="1" dirty="0">
                <a:latin typeface="Courier New" panose="02070309020205020404" pitchFamily="49" charset="0"/>
                <a:cs typeface="Courier New" panose="02070309020205020404" pitchFamily="49" charset="0"/>
              </a:rPr>
              <a:t>αναπαράσταση δεδομένων </a:t>
            </a:r>
            <a:r>
              <a:rPr lang="sv-SE" sz="2800" b="1" dirty="0">
                <a:latin typeface="Courier New" panose="02070309020205020404" pitchFamily="49" charset="0"/>
                <a:cs typeface="Courier New" panose="02070309020205020404" pitchFamily="49" charset="0"/>
              </a:rPr>
              <a:t>:: </a:t>
            </a:r>
            <a:r>
              <a:rPr lang="el-GR" sz="2800" b="1" dirty="0">
                <a:latin typeface="Courier New" panose="02070309020205020404" pitchFamily="49" charset="0"/>
                <a:cs typeface="Courier New" panose="02070309020205020404" pitchFamily="49" charset="0"/>
              </a:rPr>
              <a:t>ποια είναι τα αγαπημένα ζωάκια των παιδιών; </a:t>
            </a:r>
            <a:endParaRPr lang="en-SE" sz="2800" b="1" dirty="0">
              <a:latin typeface="Courier New" panose="02070309020205020404" pitchFamily="49" charset="0"/>
              <a:cs typeface="Courier New" panose="02070309020205020404" pitchFamily="49" charset="0"/>
            </a:endParaRPr>
          </a:p>
        </p:txBody>
      </p:sp>
      <p:pic>
        <p:nvPicPr>
          <p:cNvPr id="6" name="Content Placeholder 5" descr="A whiteboard with a graph and a diagram&#10;&#10;Description automatically generated">
            <a:extLst>
              <a:ext uri="{FF2B5EF4-FFF2-40B4-BE49-F238E27FC236}">
                <a16:creationId xmlns:a16="http://schemas.microsoft.com/office/drawing/2014/main" id="{A448A869-15C0-EF26-A92D-A15016FC211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420835" y="1906469"/>
            <a:ext cx="4746977" cy="1793124"/>
          </a:xfrm>
        </p:spPr>
      </p:pic>
      <p:pic>
        <p:nvPicPr>
          <p:cNvPr id="2050" name="Picture 2" descr="page9image53772144">
            <a:extLst>
              <a:ext uri="{FF2B5EF4-FFF2-40B4-BE49-F238E27FC236}">
                <a16:creationId xmlns:a16="http://schemas.microsoft.com/office/drawing/2014/main" id="{D65932FE-AE00-7071-EDFD-0D6763163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07250"/>
            <a:ext cx="5503020" cy="18923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up of a graph&#10;&#10;Description automatically generated">
            <a:extLst>
              <a:ext uri="{FF2B5EF4-FFF2-40B4-BE49-F238E27FC236}">
                <a16:creationId xmlns:a16="http://schemas.microsoft.com/office/drawing/2014/main" id="{9845D610-EFBE-91F6-6252-E1DB356DE6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3143" y="4097449"/>
            <a:ext cx="5757713" cy="2177697"/>
          </a:xfrm>
          <a:prstGeom prst="rect">
            <a:avLst/>
          </a:prstGeom>
        </p:spPr>
      </p:pic>
    </p:spTree>
    <p:extLst>
      <p:ext uri="{BB962C8B-B14F-4D97-AF65-F5344CB8AC3E}">
        <p14:creationId xmlns:p14="http://schemas.microsoft.com/office/powerpoint/2010/main" val="4222482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game&#10;&#10;Description automatically generated">
            <a:extLst>
              <a:ext uri="{FF2B5EF4-FFF2-40B4-BE49-F238E27FC236}">
                <a16:creationId xmlns:a16="http://schemas.microsoft.com/office/drawing/2014/main" id="{16BDED93-2557-2809-F0F5-02682FF21AE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287163"/>
            <a:ext cx="2326733" cy="3154363"/>
          </a:xfrm>
        </p:spPr>
      </p:pic>
      <p:pic>
        <p:nvPicPr>
          <p:cNvPr id="9" name="Picture 8" descr="A screenshot of a game&#10;&#10;Description automatically generated">
            <a:extLst>
              <a:ext uri="{FF2B5EF4-FFF2-40B4-BE49-F238E27FC236}">
                <a16:creationId xmlns:a16="http://schemas.microsoft.com/office/drawing/2014/main" id="{69180287-AA7E-1186-964A-6ECE67047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2089" y="1213187"/>
            <a:ext cx="3844706" cy="2203288"/>
          </a:xfrm>
          <a:prstGeom prst="rect">
            <a:avLst/>
          </a:prstGeom>
        </p:spPr>
      </p:pic>
      <p:pic>
        <p:nvPicPr>
          <p:cNvPr id="11" name="Picture 10" descr="A screenshot of a graph&#10;&#10;Description automatically generated">
            <a:extLst>
              <a:ext uri="{FF2B5EF4-FFF2-40B4-BE49-F238E27FC236}">
                <a16:creationId xmlns:a16="http://schemas.microsoft.com/office/drawing/2014/main" id="{CDCA2099-BA27-7BFE-6DB5-BDEB576D3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7554" y="3962400"/>
            <a:ext cx="3408305" cy="2624787"/>
          </a:xfrm>
          <a:prstGeom prst="rect">
            <a:avLst/>
          </a:prstGeom>
        </p:spPr>
      </p:pic>
      <p:pic>
        <p:nvPicPr>
          <p:cNvPr id="13" name="Picture 12" descr="A close-up of a chart&#10;&#10;Description automatically generated">
            <a:extLst>
              <a:ext uri="{FF2B5EF4-FFF2-40B4-BE49-F238E27FC236}">
                <a16:creationId xmlns:a16="http://schemas.microsoft.com/office/drawing/2014/main" id="{FB322693-EDD7-4652-6A6A-D6A85EA18E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7259" y="98426"/>
            <a:ext cx="4178300" cy="3048000"/>
          </a:xfrm>
          <a:prstGeom prst="rect">
            <a:avLst/>
          </a:prstGeom>
        </p:spPr>
      </p:pic>
      <p:pic>
        <p:nvPicPr>
          <p:cNvPr id="15" name="Picture 14" descr="A game with leaves on it&#10;&#10;Description automatically generated with medium confidence">
            <a:extLst>
              <a:ext uri="{FF2B5EF4-FFF2-40B4-BE49-F238E27FC236}">
                <a16:creationId xmlns:a16="http://schemas.microsoft.com/office/drawing/2014/main" id="{83AADDDD-24A3-26E7-EC69-C03A1CA049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3700630"/>
            <a:ext cx="2351427" cy="2864636"/>
          </a:xfrm>
          <a:prstGeom prst="rect">
            <a:avLst/>
          </a:prstGeom>
        </p:spPr>
      </p:pic>
      <p:pic>
        <p:nvPicPr>
          <p:cNvPr id="17" name="Picture 16" descr="A child kneeling on the floor with books&#10;&#10;Description automatically generated">
            <a:extLst>
              <a:ext uri="{FF2B5EF4-FFF2-40B4-BE49-F238E27FC236}">
                <a16:creationId xmlns:a16="http://schemas.microsoft.com/office/drawing/2014/main" id="{3D5D444F-CC64-F3DE-D626-7ABC7D61C5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19800" y="3145162"/>
            <a:ext cx="4379957" cy="3579965"/>
          </a:xfrm>
          <a:prstGeom prst="rect">
            <a:avLst/>
          </a:prstGeom>
        </p:spPr>
      </p:pic>
      <p:pic>
        <p:nvPicPr>
          <p:cNvPr id="18" name="Picture 17" descr="A person reading a book to children&#10;&#10;Description automatically generated">
            <a:extLst>
              <a:ext uri="{FF2B5EF4-FFF2-40B4-BE49-F238E27FC236}">
                <a16:creationId xmlns:a16="http://schemas.microsoft.com/office/drawing/2014/main" id="{C7EB6AA8-F596-7768-16F3-E0D7700459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65648" y="1540131"/>
            <a:ext cx="2552700" cy="1549400"/>
          </a:xfrm>
          <a:prstGeom prst="rect">
            <a:avLst/>
          </a:prstGeom>
        </p:spPr>
      </p:pic>
    </p:spTree>
    <p:extLst>
      <p:ext uri="{BB962C8B-B14F-4D97-AF65-F5344CB8AC3E}">
        <p14:creationId xmlns:p14="http://schemas.microsoft.com/office/powerpoint/2010/main" val="122884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F71F-39EF-254F-668B-6F83114FB1D8}"/>
              </a:ext>
            </a:extLst>
          </p:cNvPr>
          <p:cNvSpPr>
            <a:spLocks noGrp="1"/>
          </p:cNvSpPr>
          <p:nvPr>
            <p:ph type="title"/>
          </p:nvPr>
        </p:nvSpPr>
        <p:spPr>
          <a:xfrm>
            <a:off x="6174346" y="274638"/>
            <a:ext cx="2842847" cy="2239962"/>
          </a:xfrm>
        </p:spPr>
        <p:txBody>
          <a:bodyPr>
            <a:noAutofit/>
          </a:bodyPr>
          <a:lstStyle/>
          <a:p>
            <a:r>
              <a:rPr lang="el-GR" sz="2400" b="1" dirty="0">
                <a:solidFill>
                  <a:srgbClr val="C00000"/>
                </a:solidFill>
                <a:latin typeface="Courier New" panose="02070309020205020404" pitchFamily="49" charset="0"/>
                <a:cs typeface="Courier New" panose="02070309020205020404" pitchFamily="49" charset="0"/>
              </a:rPr>
              <a:t>Πως τα παιδιά συμβολίζουν τις καταμετρήσεις τους;</a:t>
            </a:r>
            <a:endParaRPr lang="en-SE" sz="2400" b="1" dirty="0">
              <a:solidFill>
                <a:srgbClr val="C00000"/>
              </a:solidFill>
              <a:latin typeface="Courier New" panose="02070309020205020404" pitchFamily="49" charset="0"/>
              <a:cs typeface="Courier New" panose="02070309020205020404" pitchFamily="49" charset="0"/>
            </a:endParaRPr>
          </a:p>
        </p:txBody>
      </p:sp>
      <p:pic>
        <p:nvPicPr>
          <p:cNvPr id="6" name="Content Placeholder 5" descr="A close-up of a book&#10;&#10;Description automatically generated">
            <a:extLst>
              <a:ext uri="{FF2B5EF4-FFF2-40B4-BE49-F238E27FC236}">
                <a16:creationId xmlns:a16="http://schemas.microsoft.com/office/drawing/2014/main" id="{3FF22833-DE3D-A98C-7453-F2B65BDDA7D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6675" y="381000"/>
            <a:ext cx="3053836" cy="3992564"/>
          </a:xfrm>
        </p:spPr>
      </p:pic>
      <p:pic>
        <p:nvPicPr>
          <p:cNvPr id="8" name="Content Placeholder 7" descr="A close-up of a book&#10;&#10;Description automatically generated">
            <a:extLst>
              <a:ext uri="{FF2B5EF4-FFF2-40B4-BE49-F238E27FC236}">
                <a16:creationId xmlns:a16="http://schemas.microsoft.com/office/drawing/2014/main" id="{DEF92068-40CB-B6BF-FD36-7AD53F103A2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120511" y="1432718"/>
            <a:ext cx="2723440" cy="3992563"/>
          </a:xfrm>
        </p:spPr>
      </p:pic>
      <p:pic>
        <p:nvPicPr>
          <p:cNvPr id="9" name="Content Placeholder 5" descr="A page of a book with pictures of animals&#10;&#10;Description automatically generated">
            <a:extLst>
              <a:ext uri="{FF2B5EF4-FFF2-40B4-BE49-F238E27FC236}">
                <a16:creationId xmlns:a16="http://schemas.microsoft.com/office/drawing/2014/main" id="{3B43CC98-B4BD-7712-A196-6FBCD3BFE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3951" y="2653504"/>
            <a:ext cx="3203486" cy="3929858"/>
          </a:xfrm>
          <a:prstGeom prst="rect">
            <a:avLst/>
          </a:prstGeom>
        </p:spPr>
      </p:pic>
    </p:spTree>
    <p:extLst>
      <p:ext uri="{BB962C8B-B14F-4D97-AF65-F5344CB8AC3E}">
        <p14:creationId xmlns:p14="http://schemas.microsoft.com/office/powerpoint/2010/main" val="1648244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screenshot of a test&#10;&#10;Description automatically generated">
            <a:extLst>
              <a:ext uri="{FF2B5EF4-FFF2-40B4-BE49-F238E27FC236}">
                <a16:creationId xmlns:a16="http://schemas.microsoft.com/office/drawing/2014/main" id="{7140E8BF-2075-70A8-4A9C-3FF7A3DD0C7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39988" y="2743200"/>
            <a:ext cx="7264024" cy="3505745"/>
          </a:xfrm>
        </p:spPr>
      </p:pic>
      <p:pic>
        <p:nvPicPr>
          <p:cNvPr id="12" name="Picture 11" descr="A table with numbers and a few words&#10;&#10;Description automatically generated with medium confidence">
            <a:extLst>
              <a:ext uri="{FF2B5EF4-FFF2-40B4-BE49-F238E27FC236}">
                <a16:creationId xmlns:a16="http://schemas.microsoft.com/office/drawing/2014/main" id="{2E084903-84C3-37F3-E42D-22112EE4E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713378"/>
            <a:ext cx="7772400" cy="1511994"/>
          </a:xfrm>
          <a:prstGeom prst="rect">
            <a:avLst/>
          </a:prstGeom>
        </p:spPr>
      </p:pic>
    </p:spTree>
    <p:extLst>
      <p:ext uri="{BB962C8B-B14F-4D97-AF65-F5344CB8AC3E}">
        <p14:creationId xmlns:p14="http://schemas.microsoft.com/office/powerpoint/2010/main" val="1230602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38DF0-C168-4AA8-376A-974528F29945}"/>
              </a:ext>
            </a:extLst>
          </p:cNvPr>
          <p:cNvSpPr>
            <a:spLocks noGrp="1"/>
          </p:cNvSpPr>
          <p:nvPr>
            <p:ph type="title"/>
          </p:nvPr>
        </p:nvSpPr>
        <p:spPr>
          <a:xfrm>
            <a:off x="457200" y="274638"/>
            <a:ext cx="2895600" cy="6583362"/>
          </a:xfrm>
        </p:spPr>
        <p:txBody>
          <a:bodyPr>
            <a:normAutofit/>
          </a:bodyPr>
          <a:lstStyle/>
          <a:p>
            <a:r>
              <a:rPr lang="el-GR" sz="2400" b="1" dirty="0">
                <a:solidFill>
                  <a:srgbClr val="C00000"/>
                </a:solidFill>
                <a:latin typeface="Courier New" panose="02070309020205020404" pitchFamily="49" charset="0"/>
                <a:cs typeface="Courier New" panose="02070309020205020404" pitchFamily="49" charset="0"/>
              </a:rPr>
              <a:t>διαμεσολάβηση για την ερμηνεία μιας αναπαράστασης δεδομένων</a:t>
            </a:r>
            <a:endParaRPr lang="en-SE" sz="2400" b="1" dirty="0">
              <a:solidFill>
                <a:srgbClr val="C00000"/>
              </a:solidFill>
              <a:latin typeface="Courier New" panose="02070309020205020404" pitchFamily="49" charset="0"/>
              <a:cs typeface="Courier New" panose="02070309020205020404" pitchFamily="49" charset="0"/>
            </a:endParaRPr>
          </a:p>
        </p:txBody>
      </p:sp>
      <p:pic>
        <p:nvPicPr>
          <p:cNvPr id="6" name="Content Placeholder 5" descr="A screenshot of a game&#10;&#10;Description automatically generated">
            <a:extLst>
              <a:ext uri="{FF2B5EF4-FFF2-40B4-BE49-F238E27FC236}">
                <a16:creationId xmlns:a16="http://schemas.microsoft.com/office/drawing/2014/main" id="{0CE2001F-5DD5-7B61-3714-F324DDD8840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419600" y="3422737"/>
            <a:ext cx="4038600" cy="2402419"/>
          </a:xfrm>
        </p:spPr>
      </p:pic>
      <p:sp>
        <p:nvSpPr>
          <p:cNvPr id="4" name="Content Placeholder 3">
            <a:extLst>
              <a:ext uri="{FF2B5EF4-FFF2-40B4-BE49-F238E27FC236}">
                <a16:creationId xmlns:a16="http://schemas.microsoft.com/office/drawing/2014/main" id="{9054EC50-05AB-30BC-32FC-AAC076E7EFA8}"/>
              </a:ext>
            </a:extLst>
          </p:cNvPr>
          <p:cNvSpPr>
            <a:spLocks noGrp="1"/>
          </p:cNvSpPr>
          <p:nvPr>
            <p:ph sz="half" idx="2"/>
          </p:nvPr>
        </p:nvSpPr>
        <p:spPr>
          <a:xfrm>
            <a:off x="3962400" y="1600200"/>
            <a:ext cx="4724400" cy="4525963"/>
          </a:xfrm>
        </p:spPr>
        <p:txBody>
          <a:bodyPr/>
          <a:lstStyle/>
          <a:p>
            <a:r>
              <a:rPr lang="en-GB" dirty="0"/>
              <a:t>https://</a:t>
            </a:r>
            <a:r>
              <a:rPr lang="en-GB" dirty="0" err="1"/>
              <a:t>www.education.com</a:t>
            </a:r>
            <a:r>
              <a:rPr lang="en-GB" dirty="0"/>
              <a:t>/game/</a:t>
            </a:r>
            <a:r>
              <a:rPr lang="en-GB" dirty="0" err="1"/>
              <a:t>color</a:t>
            </a:r>
            <a:r>
              <a:rPr lang="en-GB" dirty="0"/>
              <a:t>-bar-graph/</a:t>
            </a:r>
            <a:endParaRPr lang="en-SE" dirty="0"/>
          </a:p>
        </p:txBody>
      </p:sp>
    </p:spTree>
    <p:extLst>
      <p:ext uri="{BB962C8B-B14F-4D97-AF65-F5344CB8AC3E}">
        <p14:creationId xmlns:p14="http://schemas.microsoft.com/office/powerpoint/2010/main" val="2575316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nk and white chart with text&#10;&#10;Description automatically generated with medium confidence">
            <a:extLst>
              <a:ext uri="{FF2B5EF4-FFF2-40B4-BE49-F238E27FC236}">
                <a16:creationId xmlns:a16="http://schemas.microsoft.com/office/drawing/2014/main" id="{186449F5-12BC-F603-D137-1A25CFFF25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066800"/>
            <a:ext cx="8229600" cy="4525963"/>
          </a:xfrm>
        </p:spPr>
      </p:pic>
    </p:spTree>
    <p:extLst>
      <p:ext uri="{BB962C8B-B14F-4D97-AF65-F5344CB8AC3E}">
        <p14:creationId xmlns:p14="http://schemas.microsoft.com/office/powerpoint/2010/main" val="3279808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B738-F2E2-21BF-63DD-341BEE7D09A2}"/>
              </a:ext>
            </a:extLst>
          </p:cNvPr>
          <p:cNvSpPr>
            <a:spLocks noGrp="1"/>
          </p:cNvSpPr>
          <p:nvPr>
            <p:ph type="title"/>
          </p:nvPr>
        </p:nvSpPr>
        <p:spPr/>
        <p:txBody>
          <a:bodyPr/>
          <a:lstStyle/>
          <a:p>
            <a:endParaRPr lang="en-SE"/>
          </a:p>
        </p:txBody>
      </p:sp>
      <p:pic>
        <p:nvPicPr>
          <p:cNvPr id="4" name="Content Placeholder 3" descr="A pink rectangular object with black text&#10;&#10;Description automatically generated">
            <a:extLst>
              <a:ext uri="{FF2B5EF4-FFF2-40B4-BE49-F238E27FC236}">
                <a16:creationId xmlns:a16="http://schemas.microsoft.com/office/drawing/2014/main" id="{94898E99-D3AA-1DAB-1FBB-0CD9067FBD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10946"/>
            <a:ext cx="8229600" cy="3504470"/>
          </a:xfrm>
          <a:prstGeom prst="rect">
            <a:avLst/>
          </a:prstGeom>
        </p:spPr>
      </p:pic>
    </p:spTree>
    <p:extLst>
      <p:ext uri="{BB962C8B-B14F-4D97-AF65-F5344CB8AC3E}">
        <p14:creationId xmlns:p14="http://schemas.microsoft.com/office/powerpoint/2010/main" val="2335376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4513F-5048-046B-BA0C-B6AA646E65A0}"/>
              </a:ext>
            </a:extLst>
          </p:cNvPr>
          <p:cNvSpPr>
            <a:spLocks noGrp="1"/>
          </p:cNvSpPr>
          <p:nvPr>
            <p:ph type="title"/>
          </p:nvPr>
        </p:nvSpPr>
        <p:spPr/>
        <p:txBody>
          <a:bodyPr/>
          <a:lstStyle/>
          <a:p>
            <a:endParaRPr lang="en-SE" dirty="0"/>
          </a:p>
        </p:txBody>
      </p:sp>
      <p:pic>
        <p:nvPicPr>
          <p:cNvPr id="7" name="Picture 6" descr="A red rectangular sign with white text&#10;&#10;Description automatically generated">
            <a:extLst>
              <a:ext uri="{FF2B5EF4-FFF2-40B4-BE49-F238E27FC236}">
                <a16:creationId xmlns:a16="http://schemas.microsoft.com/office/drawing/2014/main" id="{44BEF70B-CFF4-0C38-CBA2-D0F22BF2E6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835612"/>
            <a:ext cx="7772400" cy="1264947"/>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B9870A2F-D8CF-8D44-6565-01DE453D6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35" y="345390"/>
            <a:ext cx="8600111" cy="3921213"/>
          </a:xfrm>
          <a:prstGeom prst="rect">
            <a:avLst/>
          </a:prstGeom>
        </p:spPr>
      </p:pic>
      <p:sp>
        <p:nvSpPr>
          <p:cNvPr id="13" name="Content Placeholder 12">
            <a:extLst>
              <a:ext uri="{FF2B5EF4-FFF2-40B4-BE49-F238E27FC236}">
                <a16:creationId xmlns:a16="http://schemas.microsoft.com/office/drawing/2014/main" id="{981F7416-77E6-0B0D-8658-02AB1430C8DF}"/>
              </a:ext>
            </a:extLst>
          </p:cNvPr>
          <p:cNvSpPr>
            <a:spLocks noGrp="1"/>
          </p:cNvSpPr>
          <p:nvPr>
            <p:ph idx="1"/>
          </p:nvPr>
        </p:nvSpPr>
        <p:spPr>
          <a:xfrm>
            <a:off x="457200" y="1600200"/>
            <a:ext cx="8229600" cy="4525963"/>
          </a:xfrm>
        </p:spPr>
        <p:txBody>
          <a:bodyPr/>
          <a:lstStyle/>
          <a:p>
            <a:endParaRPr lang="en-SE" dirty="0"/>
          </a:p>
        </p:txBody>
      </p:sp>
    </p:spTree>
    <p:extLst>
      <p:ext uri="{BB962C8B-B14F-4D97-AF65-F5344CB8AC3E}">
        <p14:creationId xmlns:p14="http://schemas.microsoft.com/office/powerpoint/2010/main" val="3739142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8AA58-77C9-2E79-2A12-6FDFF8090B40}"/>
              </a:ext>
            </a:extLst>
          </p:cNvPr>
          <p:cNvSpPr>
            <a:spLocks noGrp="1"/>
          </p:cNvSpPr>
          <p:nvPr>
            <p:ph type="title"/>
          </p:nvPr>
        </p:nvSpPr>
        <p:spPr>
          <a:xfrm>
            <a:off x="465551" y="320578"/>
            <a:ext cx="3200400" cy="1813022"/>
          </a:xfrm>
        </p:spPr>
        <p:txBody>
          <a:bodyPr>
            <a:noAutofit/>
          </a:bodyPr>
          <a:lstStyle/>
          <a:p>
            <a:r>
              <a:rPr lang="el-GR" sz="3200" b="1" dirty="0">
                <a:latin typeface="Courier New" panose="02070309020205020404" pitchFamily="49" charset="0"/>
                <a:cs typeface="Courier New" panose="02070309020205020404" pitchFamily="49" charset="0"/>
              </a:rPr>
              <a:t>σκέψεις στο χαρτάκι</a:t>
            </a:r>
            <a:endParaRPr lang="en-SE" sz="3200" b="1" dirty="0">
              <a:latin typeface="Courier New" panose="02070309020205020404" pitchFamily="49" charset="0"/>
              <a:cs typeface="Courier New" panose="02070309020205020404" pitchFamily="49" charset="0"/>
            </a:endParaRPr>
          </a:p>
        </p:txBody>
      </p:sp>
      <p:pic>
        <p:nvPicPr>
          <p:cNvPr id="4" name="Content Placeholder 3">
            <a:extLst>
              <a:ext uri="{FF2B5EF4-FFF2-40B4-BE49-F238E27FC236}">
                <a16:creationId xmlns:a16="http://schemas.microsoft.com/office/drawing/2014/main" id="{9BD396E1-D7EE-15EA-F3DF-2090BD044668}"/>
              </a:ext>
            </a:extLst>
          </p:cNvPr>
          <p:cNvPicPr>
            <a:picLocks noGrp="1" noChangeAspect="1"/>
          </p:cNvPicPr>
          <p:nvPr>
            <p:ph idx="1"/>
          </p:nvPr>
        </p:nvPicPr>
        <p:blipFill>
          <a:blip r:embed="rId2"/>
          <a:stretch>
            <a:fillRect/>
          </a:stretch>
        </p:blipFill>
        <p:spPr>
          <a:xfrm>
            <a:off x="37578" y="2819400"/>
            <a:ext cx="4500890" cy="3756668"/>
          </a:xfrm>
        </p:spPr>
      </p:pic>
      <p:pic>
        <p:nvPicPr>
          <p:cNvPr id="3" name="Picture 2">
            <a:extLst>
              <a:ext uri="{FF2B5EF4-FFF2-40B4-BE49-F238E27FC236}">
                <a16:creationId xmlns:a16="http://schemas.microsoft.com/office/drawing/2014/main" id="{F9B33E94-7132-8C92-990C-1FFC12A99F4C}"/>
              </a:ext>
            </a:extLst>
          </p:cNvPr>
          <p:cNvPicPr>
            <a:picLocks noChangeAspect="1"/>
          </p:cNvPicPr>
          <p:nvPr/>
        </p:nvPicPr>
        <p:blipFill>
          <a:blip r:embed="rId3"/>
          <a:stretch>
            <a:fillRect/>
          </a:stretch>
        </p:blipFill>
        <p:spPr>
          <a:xfrm rot="16200000">
            <a:off x="5151981" y="-183202"/>
            <a:ext cx="3022687" cy="4030249"/>
          </a:xfrm>
          <a:prstGeom prst="rect">
            <a:avLst/>
          </a:prstGeom>
        </p:spPr>
      </p:pic>
      <p:pic>
        <p:nvPicPr>
          <p:cNvPr id="5" name="Picture 4">
            <a:extLst>
              <a:ext uri="{FF2B5EF4-FFF2-40B4-BE49-F238E27FC236}">
                <a16:creationId xmlns:a16="http://schemas.microsoft.com/office/drawing/2014/main" id="{3AC69257-748F-2857-B88F-2391495404E1}"/>
              </a:ext>
            </a:extLst>
          </p:cNvPr>
          <p:cNvPicPr>
            <a:picLocks noChangeAspect="1"/>
          </p:cNvPicPr>
          <p:nvPr/>
        </p:nvPicPr>
        <p:blipFill>
          <a:blip r:embed="rId4"/>
          <a:stretch>
            <a:fillRect/>
          </a:stretch>
        </p:blipFill>
        <p:spPr>
          <a:xfrm rot="16200000">
            <a:off x="5096513" y="2904489"/>
            <a:ext cx="3147068" cy="4196091"/>
          </a:xfrm>
          <a:prstGeom prst="rect">
            <a:avLst/>
          </a:prstGeom>
        </p:spPr>
      </p:pic>
    </p:spTree>
    <p:extLst>
      <p:ext uri="{BB962C8B-B14F-4D97-AF65-F5344CB8AC3E}">
        <p14:creationId xmlns:p14="http://schemas.microsoft.com/office/powerpoint/2010/main" val="4120699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19B71A-4DFA-2E1F-C725-5DD32938A41E}"/>
              </a:ext>
            </a:extLst>
          </p:cNvPr>
          <p:cNvSpPr>
            <a:spLocks noGrp="1"/>
          </p:cNvSpPr>
          <p:nvPr>
            <p:ph idx="1"/>
          </p:nvPr>
        </p:nvSpPr>
        <p:spPr>
          <a:xfrm>
            <a:off x="457200" y="1066800"/>
            <a:ext cx="8229600" cy="5059363"/>
          </a:xfrm>
        </p:spPr>
        <p:txBody>
          <a:bodyPr>
            <a:normAutofit fontScale="92500" lnSpcReduction="10000"/>
          </a:bodyPr>
          <a:lstStyle/>
          <a:p>
            <a:endParaRPr lang="el-GR" sz="2400" b="1" dirty="0">
              <a:latin typeface="Courier New" panose="02070309020205020404" pitchFamily="49" charset="0"/>
              <a:cs typeface="Courier New" panose="02070309020205020404" pitchFamily="49" charset="0"/>
            </a:endParaRPr>
          </a:p>
          <a:p>
            <a:r>
              <a:rPr lang="el-GR" sz="2400" b="1" dirty="0">
                <a:latin typeface="Courier New" panose="02070309020205020404" pitchFamily="49" charset="0"/>
                <a:cs typeface="Courier New" panose="02070309020205020404" pitchFamily="49" charset="0"/>
              </a:rPr>
              <a:t>Σε μικρές ομάδες συζητείστε την προτεινόμενη δραστηριότητα και σκεφτείτε την εφαρμογή της στην τάξη.</a:t>
            </a:r>
          </a:p>
          <a:p>
            <a:endParaRPr lang="el-GR" sz="2400" b="1" dirty="0">
              <a:latin typeface="Courier New" panose="02070309020205020404" pitchFamily="49" charset="0"/>
              <a:cs typeface="Courier New" panose="02070309020205020404" pitchFamily="49" charset="0"/>
            </a:endParaRPr>
          </a:p>
          <a:p>
            <a:r>
              <a:rPr lang="el-GR" sz="2400" b="1" dirty="0">
                <a:latin typeface="Courier New" panose="02070309020205020404" pitchFamily="49" charset="0"/>
                <a:cs typeface="Courier New" panose="02070309020205020404" pitchFamily="49" charset="0"/>
              </a:rPr>
              <a:t>Μπορείτε να σκεφτείτε και να περιγράψετε δικές σας δραστηριότητες οι οποίες σχετίζονται με</a:t>
            </a:r>
            <a:r>
              <a:rPr lang="sv-SE" sz="2400" b="1" dirty="0">
                <a:latin typeface="Courier New" panose="02070309020205020404" pitchFamily="49" charset="0"/>
                <a:cs typeface="Courier New" panose="02070309020205020404" pitchFamily="49" charset="0"/>
              </a:rPr>
              <a:t>:</a:t>
            </a:r>
          </a:p>
          <a:p>
            <a:pPr lvl="1"/>
            <a:r>
              <a:rPr lang="el-GR" sz="1900" b="1" dirty="0">
                <a:latin typeface="Courier New" panose="02070309020205020404" pitchFamily="49" charset="0"/>
                <a:cs typeface="Courier New" panose="02070309020205020404" pitchFamily="49" charset="0"/>
              </a:rPr>
              <a:t>γεγονότα που συμβαίνουν συχνά, ποτέ ή σπάνια;</a:t>
            </a:r>
          </a:p>
          <a:p>
            <a:pPr lvl="1"/>
            <a:r>
              <a:rPr lang="el-GR" sz="1900" b="1" dirty="0">
                <a:latin typeface="Courier New" panose="02070309020205020404" pitchFamily="49" charset="0"/>
                <a:cs typeface="Courier New" panose="02070309020205020404" pitchFamily="49" charset="0"/>
              </a:rPr>
              <a:t>γεγονότα που μπορεί να είναι δίκαια ή άδικα;</a:t>
            </a:r>
          </a:p>
          <a:p>
            <a:pPr lvl="1"/>
            <a:r>
              <a:rPr lang="el-GR" sz="1900" b="1" dirty="0">
                <a:latin typeface="Courier New" panose="02070309020205020404" pitchFamily="49" charset="0"/>
                <a:cs typeface="Courier New" panose="02070309020205020404" pitchFamily="49" charset="0"/>
              </a:rPr>
              <a:t>γεγονότα τυχαία ή σίγουρα;</a:t>
            </a:r>
          </a:p>
          <a:p>
            <a:pPr lvl="1"/>
            <a:r>
              <a:rPr lang="el-GR" sz="1900" b="1" dirty="0">
                <a:latin typeface="Courier New" panose="02070309020205020404" pitchFamily="49" charset="0"/>
                <a:cs typeface="Courier New" panose="02070309020205020404" pitchFamily="49" charset="0"/>
              </a:rPr>
              <a:t>γεγονότα που αφορούν βεβαιότητα ή αβεβαιότητα;</a:t>
            </a:r>
          </a:p>
          <a:p>
            <a:pPr marL="457200" lvl="1" indent="0">
              <a:buNone/>
            </a:pPr>
            <a:endParaRPr lang="el-GR" sz="1900" b="1" dirty="0">
              <a:latin typeface="Courier New" panose="02070309020205020404" pitchFamily="49" charset="0"/>
              <a:cs typeface="Courier New" panose="02070309020205020404" pitchFamily="49" charset="0"/>
            </a:endParaRPr>
          </a:p>
          <a:p>
            <a:pPr marL="457200" lvl="1" indent="0">
              <a:buNone/>
            </a:pPr>
            <a:r>
              <a:rPr lang="el-GR" sz="1900" b="1" dirty="0">
                <a:solidFill>
                  <a:srgbClr val="C00000"/>
                </a:solidFill>
                <a:latin typeface="Courier New" panose="02070309020205020404" pitchFamily="49" charset="0"/>
                <a:cs typeface="Courier New" panose="02070309020205020404" pitchFamily="49" charset="0"/>
              </a:rPr>
              <a:t>Τι ρόλο παίζει η  χρήση του ζαριού, του κέρματος, της σβούρας ή της κλήρωσης;</a:t>
            </a:r>
          </a:p>
          <a:p>
            <a:endParaRPr lang="en-SE" dirty="0"/>
          </a:p>
        </p:txBody>
      </p:sp>
    </p:spTree>
    <p:extLst>
      <p:ext uri="{BB962C8B-B14F-4D97-AF65-F5344CB8AC3E}">
        <p14:creationId xmlns:p14="http://schemas.microsoft.com/office/powerpoint/2010/main" val="2821639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84BF-FE52-A9E1-C57E-3FE4E434E36D}"/>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E41A1EAD-EC3C-6C1E-7EFA-B1F69F6EC81B}"/>
              </a:ext>
            </a:extLst>
          </p:cNvPr>
          <p:cNvSpPr>
            <a:spLocks noGrp="1"/>
          </p:cNvSpPr>
          <p:nvPr>
            <p:ph idx="1"/>
          </p:nvPr>
        </p:nvSpPr>
        <p:spPr/>
        <p:txBody>
          <a:bodyPr>
            <a:normAutofit fontScale="70000" lnSpcReduction="20000"/>
          </a:bodyPr>
          <a:lstStyle/>
          <a:p>
            <a:pPr marL="0" indent="0">
              <a:buNone/>
            </a:pPr>
            <a:r>
              <a:rPr lang="el-GR" b="1" dirty="0">
                <a:solidFill>
                  <a:srgbClr val="C00000"/>
                </a:solidFill>
                <a:latin typeface="Courier New" panose="02070309020205020404" pitchFamily="49" charset="0"/>
                <a:cs typeface="Courier New" panose="02070309020205020404" pitchFamily="49" charset="0"/>
              </a:rPr>
              <a:t>Γιατί να διδάξω βασικά στοιχεία πιθανοτήτων;</a:t>
            </a:r>
          </a:p>
          <a:p>
            <a:pPr marL="0" indent="0">
              <a:buNone/>
            </a:pPr>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Η θεωρία πιθανοτήτων δεν δίνει απάντηση σε ένα ερώτημα ή λύση σε ένα πρόβλημα. Αντίθετα μας βοηθά να κατανοήσουμε την σημασία του τυχαίου στη ζωή. Πιο συγκεκριμένα μας φέρνει σε επαφή με την έννοια της βεβαιότητας και της αβεβαιότητας μέσα σε συγκεκριμένα πλαίσια.</a:t>
            </a:r>
          </a:p>
          <a:p>
            <a:r>
              <a:rPr lang="el-GR" b="1" dirty="0">
                <a:latin typeface="Courier New" panose="02070309020205020404" pitchFamily="49" charset="0"/>
                <a:cs typeface="Courier New" panose="02070309020205020404" pitchFamily="49" charset="0"/>
              </a:rPr>
              <a:t>Επίσης μας βοηθά να έρθουμε σε επαφή με τον πειραματισμό και την συστηματική παρατήρηση σε ένα συμβάν για το οποίο δεν έχουμε εύκολη απάντηση. </a:t>
            </a:r>
            <a:endParaRPr lang="en-SE"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17010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A64A0-D355-3288-D452-E2C30D050C56}"/>
              </a:ext>
            </a:extLst>
          </p:cNvPr>
          <p:cNvSpPr>
            <a:spLocks noGrp="1"/>
          </p:cNvSpPr>
          <p:nvPr>
            <p:ph idx="1"/>
          </p:nvPr>
        </p:nvSpPr>
        <p:spPr>
          <a:xfrm>
            <a:off x="457200" y="914400"/>
            <a:ext cx="8229600" cy="5211763"/>
          </a:xfrm>
        </p:spPr>
        <p:txBody>
          <a:bodyPr>
            <a:normAutofit fontScale="85000" lnSpcReduction="20000"/>
          </a:bodyPr>
          <a:lstStyle/>
          <a:p>
            <a:pPr marL="0" indent="0" algn="just">
              <a:buNone/>
            </a:pPr>
            <a:r>
              <a:rPr lang="el-GR" b="1" dirty="0">
                <a:latin typeface="Courier New" panose="02070309020205020404" pitchFamily="49" charset="0"/>
                <a:cs typeface="Courier New" panose="02070309020205020404" pitchFamily="49" charset="0"/>
              </a:rPr>
              <a:t>Η μελέτη της πιθανότητας μας βοηθά να εκτιμήσουμε ή να προβλέψουμε κατά πόσο ένα μελλοντικό συμβάν είναι βέβαιο, πιθανό ή αδύνατο στο πλαίσιο μιας συνθήκης.</a:t>
            </a:r>
          </a:p>
          <a:p>
            <a:endParaRPr lang="el-GR" b="1" dirty="0">
              <a:latin typeface="Courier New" panose="02070309020205020404" pitchFamily="49" charset="0"/>
              <a:cs typeface="Courier New" panose="02070309020205020404" pitchFamily="49" charset="0"/>
            </a:endParaRPr>
          </a:p>
          <a:p>
            <a:r>
              <a:rPr lang="el-GR" b="1" dirty="0">
                <a:solidFill>
                  <a:srgbClr val="00B050"/>
                </a:solidFill>
                <a:latin typeface="Courier New" panose="02070309020205020404" pitchFamily="49" charset="0"/>
                <a:cs typeface="Courier New" panose="02070309020205020404" pitchFamily="49" charset="0"/>
              </a:rPr>
              <a:t>Ποια η πιθανότητα να βρέξει;  (στη συνθήκη που ο ουρανός έχει μαύρα σύννεφα)</a:t>
            </a:r>
          </a:p>
          <a:p>
            <a:r>
              <a:rPr lang="el-GR" b="1" dirty="0">
                <a:solidFill>
                  <a:srgbClr val="00B050"/>
                </a:solidFill>
                <a:latin typeface="Courier New" panose="02070309020205020404" pitchFamily="49" charset="0"/>
                <a:cs typeface="Courier New" panose="02070309020205020404" pitchFamily="49" charset="0"/>
              </a:rPr>
              <a:t>Ποια η πιθανότητα να φάμε παγωτό τον χειμώνα;</a:t>
            </a:r>
          </a:p>
          <a:p>
            <a:r>
              <a:rPr lang="el-GR" b="1" dirty="0">
                <a:solidFill>
                  <a:srgbClr val="00B050"/>
                </a:solidFill>
                <a:latin typeface="Courier New" panose="02070309020205020404" pitchFamily="49" charset="0"/>
                <a:cs typeface="Courier New" panose="02070309020205020404" pitchFamily="49" charset="0"/>
              </a:rPr>
              <a:t>Ποια η πιθανότητα να πάμε για μπάνιο όταν βρέχει;</a:t>
            </a:r>
          </a:p>
          <a:p>
            <a:endParaRPr lang="en-SE" dirty="0"/>
          </a:p>
        </p:txBody>
      </p:sp>
    </p:spTree>
    <p:extLst>
      <p:ext uri="{BB962C8B-B14F-4D97-AF65-F5344CB8AC3E}">
        <p14:creationId xmlns:p14="http://schemas.microsoft.com/office/powerpoint/2010/main" val="3256482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57401-C4F5-11C0-F95B-4899C1C14474}"/>
              </a:ext>
            </a:extLst>
          </p:cNvPr>
          <p:cNvSpPr>
            <a:spLocks noGrp="1"/>
          </p:cNvSpPr>
          <p:nvPr>
            <p:ph type="title"/>
          </p:nvPr>
        </p:nvSpPr>
        <p:spPr/>
        <p:txBody>
          <a:bodyPr>
            <a:noAutofit/>
          </a:bodyPr>
          <a:lstStyle/>
          <a:p>
            <a:r>
              <a:rPr lang="el-GR" sz="2800" b="1" dirty="0">
                <a:latin typeface="Courier New" panose="02070309020205020404" pitchFamily="49" charset="0"/>
                <a:cs typeface="Courier New" panose="02070309020205020404" pitchFamily="49" charset="0"/>
              </a:rPr>
              <a:t>ρίχνω το ζάρι</a:t>
            </a:r>
            <a:r>
              <a:rPr lang="sv-SE" sz="2800" b="1" dirty="0">
                <a:latin typeface="Courier New" panose="02070309020205020404" pitchFamily="49" charset="0"/>
                <a:cs typeface="Courier New" panose="02070309020205020404" pitchFamily="49" charset="0"/>
              </a:rPr>
              <a:t>:</a:t>
            </a:r>
            <a:r>
              <a:rPr lang="el-GR" sz="2800" b="1" dirty="0">
                <a:latin typeface="Courier New" panose="02070309020205020404" pitchFamily="49" charset="0"/>
                <a:cs typeface="Courier New" panose="02070309020205020404" pitchFamily="49" charset="0"/>
              </a:rPr>
              <a:t> εξάρες</a:t>
            </a:r>
            <a:r>
              <a:rPr lang="sv-SE" sz="2800" b="1" dirty="0">
                <a:latin typeface="Courier New" panose="02070309020205020404" pitchFamily="49" charset="0"/>
                <a:cs typeface="Courier New" panose="02070309020205020404" pitchFamily="49" charset="0"/>
              </a:rPr>
              <a:t>: </a:t>
            </a:r>
            <a:r>
              <a:rPr lang="el-GR" sz="2800" b="1" dirty="0">
                <a:latin typeface="Courier New" panose="02070309020205020404" pitchFamily="49" charset="0"/>
                <a:cs typeface="Courier New" panose="02070309020205020404" pitchFamily="49" charset="0"/>
              </a:rPr>
              <a:t>είμαι τυχερή!;</a:t>
            </a:r>
            <a:endParaRPr lang="en-SE" sz="2800" b="1" dirty="0">
              <a:latin typeface="Courier New" panose="02070309020205020404" pitchFamily="49" charset="0"/>
              <a:cs typeface="Courier New" panose="02070309020205020404" pitchFamily="49" charset="0"/>
            </a:endParaRPr>
          </a:p>
        </p:txBody>
      </p:sp>
      <p:sp>
        <p:nvSpPr>
          <p:cNvPr id="4" name="Rectangle 2">
            <a:extLst>
              <a:ext uri="{FF2B5EF4-FFF2-40B4-BE49-F238E27FC236}">
                <a16:creationId xmlns:a16="http://schemas.microsoft.com/office/drawing/2014/main" id="{561C75ED-BA1A-C699-5D8A-85E1C5252A8C}"/>
              </a:ext>
            </a:extLst>
          </p:cNvPr>
          <p:cNvSpPr>
            <a:spLocks noChangeArrowheads="1"/>
          </p:cNvSpPr>
          <p:nvPr/>
        </p:nvSpPr>
        <p:spPr bwMode="auto">
          <a:xfrm>
            <a:off x="1296572" y="4356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E"/>
          </a:p>
        </p:txBody>
      </p:sp>
      <p:pic>
        <p:nvPicPr>
          <p:cNvPr id="3073" name="Picture 4" descr="A person holding a dice&#10;&#10;Description automatically generated">
            <a:extLst>
              <a:ext uri="{FF2B5EF4-FFF2-40B4-BE49-F238E27FC236}">
                <a16:creationId xmlns:a16="http://schemas.microsoft.com/office/drawing/2014/main" id="{B0E2DCBD-01C0-C5B7-5C9C-0F4CE72B537E}"/>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57200" y="4039058"/>
            <a:ext cx="3048000" cy="20523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F54EF87-B522-6219-A724-73B2E66135C6}"/>
              </a:ext>
            </a:extLst>
          </p:cNvPr>
          <p:cNvSpPr>
            <a:spLocks noChangeArrowheads="1"/>
          </p:cNvSpPr>
          <p:nvPr/>
        </p:nvSpPr>
        <p:spPr bwMode="auto">
          <a:xfrm>
            <a:off x="838200" y="237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E"/>
          </a:p>
        </p:txBody>
      </p:sp>
      <p:pic>
        <p:nvPicPr>
          <p:cNvPr id="3075" name="Picture 1" descr="Graph Game">
            <a:extLst>
              <a:ext uri="{FF2B5EF4-FFF2-40B4-BE49-F238E27FC236}">
                <a16:creationId xmlns:a16="http://schemas.microsoft.com/office/drawing/2014/main" id="{4470ABE6-670C-EF60-9610-B9E01B6F7FC6}"/>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57200" y="1753370"/>
            <a:ext cx="3048000" cy="176305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a:extLst>
              <a:ext uri="{FF2B5EF4-FFF2-40B4-BE49-F238E27FC236}">
                <a16:creationId xmlns:a16="http://schemas.microsoft.com/office/drawing/2014/main" id="{863FDEA8-9573-4ECB-B3E8-063C08BD47A2}"/>
              </a:ext>
            </a:extLst>
          </p:cNvPr>
          <p:cNvSpPr>
            <a:spLocks noChangeArrowheads="1"/>
          </p:cNvSpPr>
          <p:nvPr/>
        </p:nvSpPr>
        <p:spPr bwMode="auto">
          <a:xfrm flipV="1">
            <a:off x="3848223" y="4053346"/>
            <a:ext cx="14319471" cy="49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SE"/>
          </a:p>
        </p:txBody>
      </p:sp>
      <p:pic>
        <p:nvPicPr>
          <p:cNvPr id="3079" name="Picture 3" descr="A graphing game with dice and dice graphing&#10;&#10;Description automatically generated">
            <a:extLst>
              <a:ext uri="{FF2B5EF4-FFF2-40B4-BE49-F238E27FC236}">
                <a16:creationId xmlns:a16="http://schemas.microsoft.com/office/drawing/2014/main" id="{55F87B51-E663-26F5-7E32-A050EA027A13}"/>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848224" y="2536554"/>
            <a:ext cx="4838576" cy="3554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042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70697C8-0A64-B145-6DCD-6472781F1183}"/>
              </a:ext>
            </a:extLst>
          </p:cNvPr>
          <p:cNvSpPr>
            <a:spLocks noChangeArrowheads="1"/>
          </p:cNvSpPr>
          <p:nvPr/>
        </p:nvSpPr>
        <p:spPr bwMode="auto">
          <a:xfrm>
            <a:off x="914400"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SE"/>
          </a:p>
        </p:txBody>
      </p:sp>
      <p:pic>
        <p:nvPicPr>
          <p:cNvPr id="4097" name="Picture 8" descr="A group of kids playing with a picture on a rug&#10;&#10;Description automatically generated">
            <a:extLst>
              <a:ext uri="{FF2B5EF4-FFF2-40B4-BE49-F238E27FC236}">
                <a16:creationId xmlns:a16="http://schemas.microsoft.com/office/drawing/2014/main" id="{C8C4C650-97E2-3302-2E48-1E5A4A1727A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flipH="1">
            <a:off x="428625" y="990600"/>
            <a:ext cx="3733800" cy="28167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E62E069-AA3D-B52D-880F-DD886B53F094}"/>
              </a:ext>
            </a:extLst>
          </p:cNvPr>
          <p:cNvSpPr>
            <a:spLocks noChangeArrowheads="1"/>
          </p:cNvSpPr>
          <p:nvPr/>
        </p:nvSpPr>
        <p:spPr bwMode="auto">
          <a:xfrm flipV="1">
            <a:off x="428625" y="5358400"/>
            <a:ext cx="218782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SE"/>
          </a:p>
        </p:txBody>
      </p:sp>
      <p:pic>
        <p:nvPicPr>
          <p:cNvPr id="4099" name="Picture 7" descr="Heads or Tails Race Figure 1">
            <a:extLst>
              <a:ext uri="{FF2B5EF4-FFF2-40B4-BE49-F238E27FC236}">
                <a16:creationId xmlns:a16="http://schemas.microsoft.com/office/drawing/2014/main" id="{71B9A612-C5FE-6A2C-579F-981A255DA694}"/>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flipH="1">
            <a:off x="4317247" y="1589340"/>
            <a:ext cx="4800520" cy="147255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206A1C9B-40B4-9B45-FE42-71691B3862BE}"/>
              </a:ext>
            </a:extLst>
          </p:cNvPr>
          <p:cNvSpPr>
            <a:spLocks noChangeArrowheads="1"/>
          </p:cNvSpPr>
          <p:nvPr/>
        </p:nvSpPr>
        <p:spPr bwMode="auto">
          <a:xfrm flipV="1">
            <a:off x="5381626" y="5739395"/>
            <a:ext cx="1736481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SE"/>
          </a:p>
        </p:txBody>
      </p:sp>
      <p:pic>
        <p:nvPicPr>
          <p:cNvPr id="4101" name="Picture 5" descr="Figure 3">
            <a:extLst>
              <a:ext uri="{FF2B5EF4-FFF2-40B4-BE49-F238E27FC236}">
                <a16:creationId xmlns:a16="http://schemas.microsoft.com/office/drawing/2014/main" id="{1E955165-980F-6967-60A4-CD2EC4274713}"/>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914400" y="4828781"/>
            <a:ext cx="3632185" cy="16763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D6CDCF0-EF5B-75A8-C919-24520DD24F84}"/>
              </a:ext>
            </a:extLst>
          </p:cNvPr>
          <p:cNvSpPr txBox="1"/>
          <p:nvPr/>
        </p:nvSpPr>
        <p:spPr>
          <a:xfrm rot="10800000" flipV="1">
            <a:off x="4724399" y="3912651"/>
            <a:ext cx="3990975" cy="1754326"/>
          </a:xfrm>
          <a:prstGeom prst="rect">
            <a:avLst/>
          </a:prstGeom>
          <a:noFill/>
        </p:spPr>
        <p:txBody>
          <a:bodyPr wrap="square">
            <a:spAutoFit/>
          </a:bodyPr>
          <a:lstStyle/>
          <a:p>
            <a:r>
              <a:rPr lang="en-SE" sz="1800" kern="0" spc="10" dirty="0">
                <a:solidFill>
                  <a:srgbClr val="252525"/>
                </a:solidFill>
                <a:effectLst/>
                <a:latin typeface="Baskerville" panose="02020502070401020303" pitchFamily="18" charset="0"/>
                <a:ea typeface="Times New Roman" panose="02020603050405020304" pitchFamily="18" charset="0"/>
                <a:cs typeface="Times New Roman" panose="02020603050405020304" pitchFamily="18" charset="0"/>
              </a:rPr>
              <a:t>“There are a blue penny and a red penny. What are all the possible ways that they could be flipped?”</a:t>
            </a:r>
            <a:endParaRPr lang="el-GR" sz="1800" kern="0" spc="10" dirty="0">
              <a:solidFill>
                <a:srgbClr val="252525"/>
              </a:solidFill>
              <a:effectLst/>
              <a:latin typeface="Baskerville" panose="02020502070401020303" pitchFamily="18" charset="0"/>
              <a:ea typeface="Times New Roman" panose="02020603050405020304" pitchFamily="18" charset="0"/>
              <a:cs typeface="Times New Roman" panose="02020603050405020304" pitchFamily="18" charset="0"/>
            </a:endParaRPr>
          </a:p>
          <a:p>
            <a:r>
              <a:rPr lang="en-SE" sz="1800" kern="0" spc="10" dirty="0">
                <a:solidFill>
                  <a:srgbClr val="252525"/>
                </a:solidFill>
                <a:effectLst/>
                <a:latin typeface="Baskerville" panose="02020502070401020303" pitchFamily="18" charset="0"/>
                <a:ea typeface="Times New Roman" panose="02020603050405020304" pitchFamily="18" charset="0"/>
                <a:cs typeface="Times New Roman" panose="02020603050405020304" pitchFamily="18" charset="0"/>
              </a:rPr>
              <a:t> “How many combinations make Heads/Heads, Heads/Tails, and Tails/Tails?”</a:t>
            </a:r>
            <a:endParaRPr lang="en-SE"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6770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BEDF-54D9-CAB4-C0BD-2E090BA85040}"/>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7A50307E-5F54-D7E8-33FD-B773B9B66D08}"/>
              </a:ext>
            </a:extLst>
          </p:cNvPr>
          <p:cNvSpPr>
            <a:spLocks noGrp="1"/>
          </p:cNvSpPr>
          <p:nvPr>
            <p:ph idx="1"/>
          </p:nvPr>
        </p:nvSpPr>
        <p:spPr>
          <a:xfrm>
            <a:off x="457200" y="274638"/>
            <a:ext cx="8229600" cy="6126162"/>
          </a:xfrm>
        </p:spPr>
        <p:txBody>
          <a:bodyPr>
            <a:normAutofit fontScale="62500" lnSpcReduction="20000"/>
          </a:bodyPr>
          <a:lstStyle/>
          <a:p>
            <a:endParaRPr lang="el-GR" dirty="0">
              <a:solidFill>
                <a:srgbClr val="C00000"/>
              </a:solidFill>
            </a:endParaRPr>
          </a:p>
          <a:p>
            <a:r>
              <a:rPr lang="el-GR" b="1" dirty="0">
                <a:latin typeface="Courier New" panose="02070309020205020404" pitchFamily="49" charset="0"/>
                <a:cs typeface="Courier New" panose="02070309020205020404" pitchFamily="49" charset="0"/>
              </a:rPr>
              <a:t>Ποιες μαθηματικές  γνώσεις αλλά και δεξιότητες στη γλώσσα, στην επικοινωνία, στην συνεργασία, στον δημόσιο λόγο, στον πειραματισμό κλπ. θεωρείται ότι μπορεί να χρειάζονται τα παιδιά καθώς μπαίνουν σε δραστηριότητες στοχαστικών μαθηματικών;</a:t>
            </a:r>
          </a:p>
          <a:p>
            <a:endParaRPr lang="el-GR" b="1" dirty="0">
              <a:latin typeface="Courier New" panose="02070309020205020404" pitchFamily="49" charset="0"/>
              <a:cs typeface="Courier New" panose="02070309020205020404" pitchFamily="49" charset="0"/>
            </a:endParaRPr>
          </a:p>
          <a:p>
            <a:r>
              <a:rPr lang="el-GR" b="1" dirty="0">
                <a:solidFill>
                  <a:srgbClr val="00B050"/>
                </a:solidFill>
                <a:latin typeface="Courier New" panose="02070309020205020404" pitchFamily="49" charset="0"/>
                <a:cs typeface="Courier New" panose="02070309020205020404" pitchFamily="49" charset="0"/>
              </a:rPr>
              <a:t>Τι ρόλο παίζουν για την ανάπτυξη</a:t>
            </a:r>
            <a:r>
              <a:rPr lang="sv-SE" b="1" dirty="0">
                <a:latin typeface="Courier New" panose="02070309020205020404" pitchFamily="49" charset="0"/>
                <a:cs typeface="Courier New" panose="02070309020205020404" pitchFamily="49" charset="0"/>
              </a:rPr>
              <a:t>:</a:t>
            </a:r>
          </a:p>
          <a:p>
            <a:pPr lvl="1"/>
            <a:r>
              <a:rPr lang="el-GR" b="1" dirty="0">
                <a:latin typeface="Courier New" panose="02070309020205020404" pitchFamily="49" charset="0"/>
                <a:cs typeface="Courier New" panose="02070309020205020404" pitchFamily="49" charset="0"/>
              </a:rPr>
              <a:t>ανταγωνισμού ή από κοινού συνεργασίας;</a:t>
            </a:r>
          </a:p>
          <a:p>
            <a:pPr lvl="1"/>
            <a:r>
              <a:rPr lang="el-GR" b="1" dirty="0">
                <a:latin typeface="Courier New" panose="02070309020205020404" pitchFamily="49" charset="0"/>
                <a:cs typeface="Courier New" panose="02070309020205020404" pitchFamily="49" charset="0"/>
              </a:rPr>
              <a:t>αισθητικής σε επιμέρους βήματα της συνεργασίας</a:t>
            </a:r>
          </a:p>
          <a:p>
            <a:pPr lvl="1"/>
            <a:r>
              <a:rPr lang="el-GR" b="1" dirty="0">
                <a:latin typeface="Courier New" panose="02070309020205020404" pitchFamily="49" charset="0"/>
                <a:cs typeface="Courier New" panose="02070309020205020404" pitchFamily="49" charset="0"/>
              </a:rPr>
              <a:t>διαλόγου και </a:t>
            </a:r>
            <a:r>
              <a:rPr lang="el-GR" b="1" dirty="0" err="1">
                <a:latin typeface="Courier New" panose="02070309020205020404" pitchFamily="49" charset="0"/>
                <a:cs typeface="Courier New" panose="02070309020205020404" pitchFamily="49" charset="0"/>
              </a:rPr>
              <a:t>ενσυναίσθησης</a:t>
            </a:r>
            <a:r>
              <a:rPr lang="el-GR" b="1" dirty="0">
                <a:latin typeface="Courier New" panose="02070309020205020404" pitchFamily="49" charset="0"/>
                <a:cs typeface="Courier New" panose="02070309020205020404" pitchFamily="49" charset="0"/>
              </a:rPr>
              <a:t> ηθικών διλλημάτων</a:t>
            </a:r>
          </a:p>
          <a:p>
            <a:pPr lvl="1"/>
            <a:r>
              <a:rPr lang="el-GR" b="1" dirty="0">
                <a:latin typeface="Courier New" panose="02070309020205020404" pitchFamily="49" charset="0"/>
                <a:cs typeface="Courier New" panose="02070309020205020404" pitchFamily="49" charset="0"/>
              </a:rPr>
              <a:t>συμπερίληψης του άλλου και ευαισθητοποίησης για το μη</a:t>
            </a:r>
            <a:r>
              <a:rPr lang="sv-SE" b="1" dirty="0">
                <a:latin typeface="Courier New" panose="02070309020205020404" pitchFamily="49" charset="0"/>
                <a:cs typeface="Courier New" panose="02070309020205020404" pitchFamily="49" charset="0"/>
              </a:rPr>
              <a:t>-</a:t>
            </a:r>
            <a:r>
              <a:rPr lang="el-GR" b="1" dirty="0">
                <a:latin typeface="Courier New" panose="02070309020205020404" pitchFamily="49" charset="0"/>
                <a:cs typeface="Courier New" panose="02070309020205020404" pitchFamily="49" charset="0"/>
              </a:rPr>
              <a:t>ανθρώπινο άλλο</a:t>
            </a:r>
          </a:p>
          <a:p>
            <a:pPr lvl="1"/>
            <a:r>
              <a:rPr lang="el-GR" b="1" dirty="0">
                <a:latin typeface="Courier New" panose="02070309020205020404" pitchFamily="49" charset="0"/>
                <a:cs typeface="Courier New" panose="02070309020205020404" pitchFamily="49" charset="0"/>
              </a:rPr>
              <a:t>δημοκρατικής αυτό</a:t>
            </a:r>
            <a:r>
              <a:rPr lang="sv-SE" b="1" dirty="0">
                <a:latin typeface="Courier New" panose="02070309020205020404" pitchFamily="49" charset="0"/>
                <a:cs typeface="Courier New" panose="02070309020205020404" pitchFamily="49" charset="0"/>
              </a:rPr>
              <a:t>-</a:t>
            </a:r>
            <a:r>
              <a:rPr lang="el-GR" b="1" dirty="0">
                <a:latin typeface="Courier New" panose="02070309020205020404" pitchFamily="49" charset="0"/>
                <a:cs typeface="Courier New" panose="02070309020205020404" pitchFamily="49" charset="0"/>
              </a:rPr>
              <a:t>οργάνωσης για τη ζωή εντός και εκτός τάξης</a:t>
            </a:r>
          </a:p>
          <a:p>
            <a:pPr lvl="1"/>
            <a:endParaRPr lang="el-GR" b="1" dirty="0">
              <a:latin typeface="Courier New" panose="02070309020205020404" pitchFamily="49" charset="0"/>
              <a:cs typeface="Courier New" panose="02070309020205020404" pitchFamily="49" charset="0"/>
            </a:endParaRPr>
          </a:p>
          <a:p>
            <a:pPr marL="457200" lvl="1" indent="0">
              <a:buNone/>
            </a:pPr>
            <a:r>
              <a:rPr lang="el-GR" sz="2800" b="1" dirty="0">
                <a:solidFill>
                  <a:srgbClr val="C00000"/>
                </a:solidFill>
                <a:latin typeface="Courier New" panose="02070309020205020404" pitchFamily="49" charset="0"/>
                <a:cs typeface="Courier New" panose="02070309020205020404" pitchFamily="49" charset="0"/>
              </a:rPr>
              <a:t>Ποιες δεξιότητες (επιπλέον του ΑΠ 2022) εμπλέκονται, εν δυνάμει, κατ</a:t>
            </a:r>
            <a:r>
              <a:rPr lang="el-GR" b="1" dirty="0">
                <a:solidFill>
                  <a:srgbClr val="C00000"/>
                </a:solidFill>
                <a:latin typeface="Courier New" panose="02070309020205020404" pitchFamily="49" charset="0"/>
                <a:cs typeface="Courier New" panose="02070309020205020404" pitchFamily="49" charset="0"/>
              </a:rPr>
              <a:t>ά </a:t>
            </a:r>
            <a:r>
              <a:rPr lang="el-GR" sz="2800" b="1" dirty="0">
                <a:solidFill>
                  <a:srgbClr val="C00000"/>
                </a:solidFill>
                <a:latin typeface="Courier New" panose="02070309020205020404" pitchFamily="49" charset="0"/>
                <a:cs typeface="Courier New" panose="02070309020205020404" pitchFamily="49" charset="0"/>
              </a:rPr>
              <a:t>τη διαδικασία επιτέλεσης στοχαστικών δραστηριοτήτων με τα παιδιά σε μια τάξη;</a:t>
            </a:r>
          </a:p>
          <a:p>
            <a:pPr marL="457200" lvl="1" indent="0">
              <a:buNone/>
            </a:pPr>
            <a:endParaRPr lang="el-GR" b="1" dirty="0">
              <a:solidFill>
                <a:srgbClr val="C00000"/>
              </a:solidFill>
              <a:latin typeface="Courier New" panose="02070309020205020404" pitchFamily="49" charset="0"/>
              <a:cs typeface="Courier New" panose="02070309020205020404" pitchFamily="49" charset="0"/>
            </a:endParaRPr>
          </a:p>
          <a:p>
            <a:pPr marL="457200" lvl="1" indent="0">
              <a:buNone/>
            </a:pPr>
            <a:r>
              <a:rPr lang="el-GR" sz="2800" b="1" dirty="0">
                <a:solidFill>
                  <a:srgbClr val="C00000"/>
                </a:solidFill>
                <a:latin typeface="Courier New" panose="02070309020205020404" pitchFamily="49" charset="0"/>
                <a:cs typeface="Courier New" panose="02070309020205020404" pitchFamily="49" charset="0"/>
              </a:rPr>
              <a:t>Αυτό το </a:t>
            </a:r>
            <a:r>
              <a:rPr lang="sv-SE" b="1" dirty="0">
                <a:solidFill>
                  <a:srgbClr val="C00000"/>
                </a:solidFill>
                <a:latin typeface="Courier New" panose="02070309020205020404" pitchFamily="49" charset="0"/>
                <a:cs typeface="Courier New" panose="02070309020205020404" pitchFamily="49" charset="0"/>
              </a:rPr>
              <a:t>’</a:t>
            </a:r>
            <a:r>
              <a:rPr lang="el-GR" b="1" dirty="0">
                <a:solidFill>
                  <a:srgbClr val="C00000"/>
                </a:solidFill>
                <a:latin typeface="Courier New" panose="02070309020205020404" pitchFamily="49" charset="0"/>
                <a:cs typeface="Courier New" panose="02070309020205020404" pitchFamily="49" charset="0"/>
              </a:rPr>
              <a:t>εν </a:t>
            </a:r>
            <a:r>
              <a:rPr lang="el-GR" b="1" dirty="0" err="1">
                <a:solidFill>
                  <a:srgbClr val="C00000"/>
                </a:solidFill>
                <a:latin typeface="Courier New" panose="02070309020205020404" pitchFamily="49" charset="0"/>
                <a:cs typeface="Courier New" panose="02070309020205020404" pitchFamily="49" charset="0"/>
              </a:rPr>
              <a:t>δυν</a:t>
            </a:r>
            <a:r>
              <a:rPr lang="sv-SE" b="1" dirty="0" err="1">
                <a:solidFill>
                  <a:srgbClr val="C00000"/>
                </a:solidFill>
                <a:latin typeface="Courier New" panose="02070309020205020404" pitchFamily="49" charset="0"/>
                <a:cs typeface="Courier New" panose="02070309020205020404" pitchFamily="49" charset="0"/>
              </a:rPr>
              <a:t>ά</a:t>
            </a:r>
            <a:r>
              <a:rPr lang="el-GR" b="1" dirty="0" err="1">
                <a:solidFill>
                  <a:srgbClr val="C00000"/>
                </a:solidFill>
                <a:latin typeface="Courier New" panose="02070309020205020404" pitchFamily="49" charset="0"/>
                <a:cs typeface="Courier New" panose="02070309020205020404" pitchFamily="49" charset="0"/>
              </a:rPr>
              <a:t>μει</a:t>
            </a:r>
            <a:r>
              <a:rPr lang="sv-SE" b="1" dirty="0">
                <a:solidFill>
                  <a:srgbClr val="C00000"/>
                </a:solidFill>
                <a:latin typeface="Courier New" panose="02070309020205020404" pitchFamily="49" charset="0"/>
                <a:cs typeface="Courier New" panose="02070309020205020404" pitchFamily="49" charset="0"/>
              </a:rPr>
              <a:t>’ </a:t>
            </a:r>
            <a:r>
              <a:rPr lang="el-GR" b="1" dirty="0" err="1">
                <a:solidFill>
                  <a:srgbClr val="C00000"/>
                </a:solidFill>
                <a:latin typeface="Courier New" panose="02070309020205020404" pitchFamily="49" charset="0"/>
                <a:cs typeface="Courier New" panose="02070309020205020404" pitchFamily="49" charset="0"/>
              </a:rPr>
              <a:t>χρει</a:t>
            </a:r>
            <a:r>
              <a:rPr lang="sv-SE" b="1" dirty="0" err="1">
                <a:solidFill>
                  <a:srgbClr val="C00000"/>
                </a:solidFill>
                <a:latin typeface="Courier New" panose="02070309020205020404" pitchFamily="49" charset="0"/>
                <a:cs typeface="Courier New" panose="02070309020205020404" pitchFamily="49" charset="0"/>
              </a:rPr>
              <a:t>ά</a:t>
            </a:r>
            <a:r>
              <a:rPr lang="el-GR" b="1" dirty="0" err="1">
                <a:solidFill>
                  <a:srgbClr val="C00000"/>
                </a:solidFill>
                <a:latin typeface="Courier New" panose="02070309020205020404" pitchFamily="49" charset="0"/>
                <a:cs typeface="Courier New" panose="02070309020205020404" pitchFamily="49" charset="0"/>
              </a:rPr>
              <a:t>ζεται</a:t>
            </a:r>
            <a:r>
              <a:rPr lang="el-GR" b="1" dirty="0">
                <a:solidFill>
                  <a:srgbClr val="C00000"/>
                </a:solidFill>
                <a:latin typeface="Courier New" panose="02070309020205020404" pitchFamily="49" charset="0"/>
                <a:cs typeface="Courier New" panose="02070309020205020404" pitchFamily="49" charset="0"/>
              </a:rPr>
              <a:t> μια σοβαρή στροφή παιδαγωγικής πλεύσης.</a:t>
            </a:r>
            <a:endParaRPr lang="en-SE" sz="2800" b="1" dirty="0">
              <a:solidFill>
                <a:srgbClr val="C00000"/>
              </a:solidFill>
              <a:latin typeface="Courier New" panose="02070309020205020404" pitchFamily="49" charset="0"/>
              <a:cs typeface="Courier New" panose="02070309020205020404" pitchFamily="49" charset="0"/>
            </a:endParaRPr>
          </a:p>
          <a:p>
            <a:pPr lvl="1"/>
            <a:endParaRPr lang="sv-SE" b="1" dirty="0">
              <a:latin typeface="Courier New" panose="02070309020205020404" pitchFamily="49" charset="0"/>
              <a:cs typeface="Courier New" panose="02070309020205020404" pitchFamily="49" charset="0"/>
            </a:endParaRPr>
          </a:p>
          <a:p>
            <a:pPr lvl="1"/>
            <a:endParaRPr lang="el-GR" dirty="0"/>
          </a:p>
          <a:p>
            <a:endParaRPr lang="el-GR" dirty="0"/>
          </a:p>
          <a:p>
            <a:endParaRPr lang="en-SE" dirty="0"/>
          </a:p>
        </p:txBody>
      </p:sp>
    </p:spTree>
    <p:extLst>
      <p:ext uri="{BB962C8B-B14F-4D97-AF65-F5344CB8AC3E}">
        <p14:creationId xmlns:p14="http://schemas.microsoft.com/office/powerpoint/2010/main" val="956568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DF9AB-386D-AB65-7913-64E06B5DC18C}"/>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CB01F640-A672-3100-573C-247D0EBC9135}"/>
              </a:ext>
            </a:extLst>
          </p:cNvPr>
          <p:cNvSpPr>
            <a:spLocks noGrp="1"/>
          </p:cNvSpPr>
          <p:nvPr>
            <p:ph idx="1"/>
          </p:nvPr>
        </p:nvSpPr>
        <p:spPr/>
        <p:txBody>
          <a:bodyPr/>
          <a:lstStyle/>
          <a:p>
            <a:endParaRPr lang="el-GR" dirty="0"/>
          </a:p>
          <a:p>
            <a:endParaRPr lang="el-GR" dirty="0"/>
          </a:p>
          <a:p>
            <a:r>
              <a:rPr lang="el-GR" b="1" dirty="0" err="1">
                <a:solidFill>
                  <a:srgbClr val="C00000"/>
                </a:solidFill>
                <a:latin typeface="Courier New" panose="02070309020205020404" pitchFamily="49" charset="0"/>
                <a:cs typeface="Courier New" panose="02070309020205020404" pitchFamily="49" charset="0"/>
              </a:rPr>
              <a:t>Ευχαριστ</a:t>
            </a:r>
            <a:r>
              <a:rPr lang="en-SE" b="1" dirty="0">
                <a:solidFill>
                  <a:srgbClr val="C00000"/>
                </a:solidFill>
                <a:latin typeface="Courier New" panose="02070309020205020404" pitchFamily="49" charset="0"/>
                <a:cs typeface="Courier New" panose="02070309020205020404" pitchFamily="49" charset="0"/>
              </a:rPr>
              <a:t>ώ</a:t>
            </a:r>
            <a:r>
              <a:rPr lang="el-GR" b="1" dirty="0">
                <a:solidFill>
                  <a:srgbClr val="C00000"/>
                </a:solidFill>
                <a:latin typeface="Courier New" panose="02070309020205020404" pitchFamily="49" charset="0"/>
                <a:cs typeface="Courier New" panose="02070309020205020404" pitchFamily="49" charset="0"/>
              </a:rPr>
              <a:t> πολύ!</a:t>
            </a:r>
            <a:endParaRPr lang="en-SE" b="1" dirty="0">
              <a:solidFill>
                <a:srgbClr val="C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228371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76BB6-342E-CBAF-7131-91FD844B6C1A}"/>
              </a:ext>
            </a:extLst>
          </p:cNvPr>
          <p:cNvSpPr>
            <a:spLocks noGrp="1"/>
          </p:cNvSpPr>
          <p:nvPr>
            <p:ph type="title"/>
          </p:nvPr>
        </p:nvSpPr>
        <p:spPr/>
        <p:txBody>
          <a:bodyPr>
            <a:normAutofit/>
          </a:bodyPr>
          <a:lstStyle/>
          <a:p>
            <a:r>
              <a:rPr lang="el-GR" sz="2400" b="1" dirty="0">
                <a:solidFill>
                  <a:srgbClr val="C00000"/>
                </a:solidFill>
                <a:latin typeface="Courier New" panose="02070309020205020404" pitchFamily="49" charset="0"/>
                <a:cs typeface="Courier New" panose="02070309020205020404" pitchFamily="49" charset="0"/>
              </a:rPr>
              <a:t>στο δικό σας χαρτάκι…</a:t>
            </a:r>
            <a:endParaRPr lang="en-SE" sz="2400" b="1" dirty="0">
              <a:solidFill>
                <a:srgbClr val="C00000"/>
              </a:solidFill>
              <a:latin typeface="Courier New" panose="02070309020205020404" pitchFamily="49" charset="0"/>
              <a:cs typeface="Courier New" panose="02070309020205020404" pitchFamily="49" charset="0"/>
            </a:endParaRPr>
          </a:p>
        </p:txBody>
      </p:sp>
      <p:sp>
        <p:nvSpPr>
          <p:cNvPr id="3" name="Content Placeholder 2">
            <a:extLst>
              <a:ext uri="{FF2B5EF4-FFF2-40B4-BE49-F238E27FC236}">
                <a16:creationId xmlns:a16="http://schemas.microsoft.com/office/drawing/2014/main" id="{4D312ED6-C5E0-24D9-BF93-D3D2DA463EAC}"/>
              </a:ext>
            </a:extLst>
          </p:cNvPr>
          <p:cNvSpPr>
            <a:spLocks noGrp="1"/>
          </p:cNvSpPr>
          <p:nvPr>
            <p:ph idx="1"/>
          </p:nvPr>
        </p:nvSpPr>
        <p:spPr>
          <a:xfrm>
            <a:off x="228600" y="1143000"/>
            <a:ext cx="8915400" cy="4983163"/>
          </a:xfrm>
        </p:spPr>
        <p:txBody>
          <a:bodyPr>
            <a:normAutofit fontScale="92500"/>
          </a:bodyPr>
          <a:lstStyle/>
          <a:p>
            <a:pPr marL="457200" indent="-457200">
              <a:buFont typeface="+mj-lt"/>
              <a:buAutoNum type="arabicPeriod"/>
            </a:pPr>
            <a:endParaRPr lang="el-GR" sz="2400" b="1" dirty="0"/>
          </a:p>
          <a:p>
            <a:pPr marL="457200" indent="-457200">
              <a:buFont typeface="+mj-lt"/>
              <a:buAutoNum type="arabicPeriod"/>
            </a:pPr>
            <a:r>
              <a:rPr lang="el-GR" sz="2400" b="1" dirty="0">
                <a:latin typeface="Courier New" panose="02070309020205020404" pitchFamily="49" charset="0"/>
                <a:cs typeface="Courier New" panose="02070309020205020404" pitchFamily="49" charset="0"/>
              </a:rPr>
              <a:t>Τι είναι για μένα τα μαθηματικά; Πως τα βιώνω; Τι συναισθήματα έχω όταν πρέπει να κάνω μαθηματικά;</a:t>
            </a:r>
          </a:p>
          <a:p>
            <a:pPr marL="457200" indent="-457200">
              <a:buFont typeface="+mj-lt"/>
              <a:buAutoNum type="arabicPeriod"/>
            </a:pPr>
            <a:endParaRPr lang="el-GR" sz="2400" b="1" dirty="0">
              <a:latin typeface="Courier New" panose="02070309020205020404" pitchFamily="49" charset="0"/>
              <a:cs typeface="Courier New" panose="02070309020205020404" pitchFamily="49" charset="0"/>
            </a:endParaRPr>
          </a:p>
          <a:p>
            <a:pPr marL="457200" indent="-457200">
              <a:buFont typeface="+mj-lt"/>
              <a:buAutoNum type="arabicPeriod"/>
            </a:pPr>
            <a:r>
              <a:rPr lang="el-GR" sz="2400" b="1" dirty="0">
                <a:latin typeface="Courier New" panose="02070309020205020404" pitchFamily="49" charset="0"/>
                <a:cs typeface="Courier New" panose="02070309020205020404" pitchFamily="49" charset="0"/>
              </a:rPr>
              <a:t>Βασίζεται το όποιο συναίσθημά σας για τα μαθηματικά σε κάποια βιωματική εμπειρία; Αν ναι, δώστε μικρή περιγραφή.</a:t>
            </a:r>
          </a:p>
          <a:p>
            <a:pPr marL="457200" indent="-457200">
              <a:buFont typeface="+mj-lt"/>
              <a:buAutoNum type="arabicPeriod"/>
            </a:pPr>
            <a:endParaRPr lang="el-GR" sz="2400" b="1" dirty="0">
              <a:latin typeface="Courier New" panose="02070309020205020404" pitchFamily="49" charset="0"/>
              <a:cs typeface="Courier New" panose="02070309020205020404" pitchFamily="49" charset="0"/>
            </a:endParaRPr>
          </a:p>
          <a:p>
            <a:pPr marL="457200" indent="-457200">
              <a:buFont typeface="+mj-lt"/>
              <a:buAutoNum type="arabicPeriod"/>
            </a:pPr>
            <a:r>
              <a:rPr lang="el-GR" sz="2400" b="1" dirty="0">
                <a:latin typeface="Courier New" panose="02070309020205020404" pitchFamily="49" charset="0"/>
                <a:cs typeface="Courier New" panose="02070309020205020404" pitchFamily="49" charset="0"/>
              </a:rPr>
              <a:t>Έχουν σχέση τα μαθηματικά με την κοινωνία, το περιβάλλον ή με την κοινότητα στην οποία ζούμε;</a:t>
            </a:r>
          </a:p>
          <a:p>
            <a:pPr marL="457200" indent="-457200">
              <a:buFont typeface="+mj-lt"/>
              <a:buAutoNum type="arabicPeriod"/>
            </a:pPr>
            <a:endParaRPr lang="el-GR" sz="2400" b="1" dirty="0">
              <a:latin typeface="Courier New" panose="02070309020205020404" pitchFamily="49" charset="0"/>
              <a:cs typeface="Courier New" panose="02070309020205020404" pitchFamily="49" charset="0"/>
            </a:endParaRPr>
          </a:p>
          <a:p>
            <a:pPr marL="457200" indent="-457200">
              <a:buFont typeface="+mj-lt"/>
              <a:buAutoNum type="arabicPeriod"/>
            </a:pPr>
            <a:r>
              <a:rPr lang="el-GR" sz="2400" b="1" dirty="0">
                <a:latin typeface="Courier New" panose="02070309020205020404" pitchFamily="49" charset="0"/>
                <a:cs typeface="Courier New" panose="02070309020205020404" pitchFamily="49" charset="0"/>
              </a:rPr>
              <a:t>Είναι τα μαθηματικά ουδέτερη γνώση; </a:t>
            </a:r>
          </a:p>
          <a:p>
            <a:endParaRPr lang="el-GR" sz="2400" b="1" dirty="0">
              <a:latin typeface="Courier New" panose="02070309020205020404" pitchFamily="49" charset="0"/>
              <a:cs typeface="Courier New" panose="02070309020205020404" pitchFamily="49" charset="0"/>
            </a:endParaRPr>
          </a:p>
          <a:p>
            <a:endParaRPr lang="el-GR" sz="2400" b="1" dirty="0">
              <a:latin typeface="Courier New" panose="02070309020205020404" pitchFamily="49" charset="0"/>
              <a:cs typeface="Courier New" panose="02070309020205020404" pitchFamily="49" charset="0"/>
            </a:endParaRPr>
          </a:p>
          <a:p>
            <a:endParaRPr lang="el-GR" sz="2400" dirty="0">
              <a:latin typeface="Courier New" panose="02070309020205020404" pitchFamily="49" charset="0"/>
              <a:cs typeface="Courier New" panose="02070309020205020404" pitchFamily="49" charset="0"/>
            </a:endParaRPr>
          </a:p>
          <a:p>
            <a:endParaRPr lang="el-GR" sz="2400" dirty="0">
              <a:latin typeface="Courier New" panose="02070309020205020404" pitchFamily="49" charset="0"/>
              <a:cs typeface="Courier New" panose="02070309020205020404" pitchFamily="49" charset="0"/>
            </a:endParaRPr>
          </a:p>
          <a:p>
            <a:endParaRPr lang="en-SE" sz="24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28016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2A2FB-68C5-01D8-625E-730A8BD69B9D}"/>
              </a:ext>
            </a:extLst>
          </p:cNvPr>
          <p:cNvSpPr>
            <a:spLocks noGrp="1"/>
          </p:cNvSpPr>
          <p:nvPr>
            <p:ph type="title"/>
          </p:nvPr>
        </p:nvSpPr>
        <p:spPr/>
        <p:txBody>
          <a:bodyPr>
            <a:normAutofit/>
          </a:bodyPr>
          <a:lstStyle/>
          <a:p>
            <a:r>
              <a:rPr lang="el-GR" sz="3200" b="1" dirty="0">
                <a:latin typeface="Courier New" panose="02070309020205020404" pitchFamily="49" charset="0"/>
                <a:cs typeface="Courier New" panose="02070309020205020404" pitchFamily="49" charset="0"/>
              </a:rPr>
              <a:t>Περπατώ, Σταματώ και Μοιράζομαι</a:t>
            </a:r>
            <a:endParaRPr lang="en-SE" sz="3200" b="1" dirty="0">
              <a:latin typeface="Courier New" panose="02070309020205020404" pitchFamily="49" charset="0"/>
              <a:cs typeface="Courier New" panose="02070309020205020404" pitchFamily="49" charset="0"/>
            </a:endParaRPr>
          </a:p>
        </p:txBody>
      </p:sp>
      <p:pic>
        <p:nvPicPr>
          <p:cNvPr id="4" name="Content Placeholder 3">
            <a:extLst>
              <a:ext uri="{FF2B5EF4-FFF2-40B4-BE49-F238E27FC236}">
                <a16:creationId xmlns:a16="http://schemas.microsoft.com/office/drawing/2014/main" id="{A351089C-BEA3-066B-4FA9-1EE5EE49AC88}"/>
              </a:ext>
            </a:extLst>
          </p:cNvPr>
          <p:cNvPicPr>
            <a:picLocks noGrp="1" noChangeAspect="1"/>
          </p:cNvPicPr>
          <p:nvPr>
            <p:ph idx="1"/>
          </p:nvPr>
        </p:nvPicPr>
        <p:blipFill>
          <a:blip r:embed="rId2"/>
          <a:stretch>
            <a:fillRect/>
          </a:stretch>
        </p:blipFill>
        <p:spPr>
          <a:xfrm>
            <a:off x="456155" y="2667000"/>
            <a:ext cx="4115845" cy="3511528"/>
          </a:xfrm>
        </p:spPr>
      </p:pic>
      <p:pic>
        <p:nvPicPr>
          <p:cNvPr id="5" name="Picture 4">
            <a:extLst>
              <a:ext uri="{FF2B5EF4-FFF2-40B4-BE49-F238E27FC236}">
                <a16:creationId xmlns:a16="http://schemas.microsoft.com/office/drawing/2014/main" id="{E2DA80B4-D628-70F2-771F-9ED657865FA1}"/>
              </a:ext>
            </a:extLst>
          </p:cNvPr>
          <p:cNvPicPr>
            <a:picLocks noChangeAspect="1"/>
          </p:cNvPicPr>
          <p:nvPr/>
        </p:nvPicPr>
        <p:blipFill>
          <a:blip r:embed="rId3"/>
          <a:stretch>
            <a:fillRect/>
          </a:stretch>
        </p:blipFill>
        <p:spPr>
          <a:xfrm>
            <a:off x="5105400" y="1568727"/>
            <a:ext cx="3446161" cy="4609801"/>
          </a:xfrm>
          <a:prstGeom prst="rect">
            <a:avLst/>
          </a:prstGeom>
        </p:spPr>
      </p:pic>
    </p:spTree>
    <p:extLst>
      <p:ext uri="{BB962C8B-B14F-4D97-AF65-F5344CB8AC3E}">
        <p14:creationId xmlns:p14="http://schemas.microsoft.com/office/powerpoint/2010/main" val="265883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F41E82-A73E-D017-F1FA-59172714B5B1}"/>
              </a:ext>
            </a:extLst>
          </p:cNvPr>
          <p:cNvSpPr>
            <a:spLocks noGrp="1"/>
          </p:cNvSpPr>
          <p:nvPr>
            <p:ph idx="1"/>
          </p:nvPr>
        </p:nvSpPr>
        <p:spPr>
          <a:xfrm>
            <a:off x="457200" y="381000"/>
            <a:ext cx="8305800" cy="6096000"/>
          </a:xfrm>
        </p:spPr>
        <p:txBody>
          <a:bodyPr>
            <a:normAutofit fontScale="62500" lnSpcReduction="20000"/>
          </a:bodyPr>
          <a:lstStyle/>
          <a:p>
            <a:r>
              <a:rPr lang="el-GR" b="1" dirty="0">
                <a:latin typeface="Courier New" panose="02070309020205020404" pitchFamily="49" charset="0"/>
                <a:cs typeface="Courier New" panose="02070309020205020404" pitchFamily="49" charset="0"/>
              </a:rPr>
              <a:t>Πως ήταν η εμπειρία του περπατήματος; Της στάσης; Και του μοιράσματος των σκέψεων στα χαρτάκια;</a:t>
            </a:r>
          </a:p>
          <a:p>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Ήταν άνετη ή άβολη εμπειρία; Νοιώσατε όμορφα ή δύσκολα κάποιες στιγμές;</a:t>
            </a:r>
          </a:p>
          <a:p>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Τι ιδέες (σκέψεις, συναισθήματα, εμπειρίες) κυκλοφόρησαν μεταξύ σας; Έτυχε να ξανάρθει το δικό σας χαρτάκι;</a:t>
            </a:r>
          </a:p>
          <a:p>
            <a:endParaRPr lang="el-GR" b="1" dirty="0">
              <a:latin typeface="Courier New" panose="02070309020205020404" pitchFamily="49" charset="0"/>
              <a:cs typeface="Courier New" panose="02070309020205020404" pitchFamily="49" charset="0"/>
            </a:endParaRPr>
          </a:p>
          <a:p>
            <a:pPr marL="0" indent="0">
              <a:buNone/>
            </a:pPr>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Τι κίνηση είχε το περπάτημά σας; Αν, φανταστούμε, ότι είχατε μια κιμωλία στα πόδια σας τι είδους γραμμή διανύσατε; </a:t>
            </a:r>
          </a:p>
          <a:p>
            <a:pPr marL="0" indent="0">
              <a:buNone/>
            </a:pPr>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Δημιούργησε η κίνηση σας συνθήκες για τυχαίες συναντήσεις ή/και για εκπλήξεις; </a:t>
            </a:r>
          </a:p>
          <a:p>
            <a:endParaRPr lang="el-GR" b="1" dirty="0">
              <a:latin typeface="Courier New" panose="02070309020205020404" pitchFamily="49" charset="0"/>
              <a:cs typeface="Courier New" panose="02070309020205020404" pitchFamily="49" charset="0"/>
            </a:endParaRPr>
          </a:p>
          <a:p>
            <a:r>
              <a:rPr lang="el-GR" b="1" dirty="0">
                <a:solidFill>
                  <a:srgbClr val="C00000"/>
                </a:solidFill>
                <a:latin typeface="Courier New" panose="02070309020205020404" pitchFamily="49" charset="0"/>
                <a:cs typeface="Courier New" panose="02070309020205020404" pitchFamily="49" charset="0"/>
              </a:rPr>
              <a:t>Πως θα μπορούσαμε να σκεφτούμε διαφορετικά την κίνηση; </a:t>
            </a:r>
          </a:p>
          <a:p>
            <a:endParaRPr lang="el-GR" dirty="0"/>
          </a:p>
          <a:p>
            <a:pPr marL="0" indent="0">
              <a:buNone/>
            </a:pPr>
            <a:endParaRPr lang="en-SE" dirty="0"/>
          </a:p>
        </p:txBody>
      </p:sp>
    </p:spTree>
    <p:extLst>
      <p:ext uri="{BB962C8B-B14F-4D97-AF65-F5344CB8AC3E}">
        <p14:creationId xmlns:p14="http://schemas.microsoft.com/office/powerpoint/2010/main" val="427993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AD12B7-5AD3-1795-3264-DA893C97B180}"/>
              </a:ext>
            </a:extLst>
          </p:cNvPr>
          <p:cNvSpPr>
            <a:spLocks noGrp="1"/>
          </p:cNvSpPr>
          <p:nvPr>
            <p:ph idx="1"/>
          </p:nvPr>
        </p:nvSpPr>
        <p:spPr>
          <a:xfrm>
            <a:off x="457200" y="762000"/>
            <a:ext cx="8229600" cy="5364163"/>
          </a:xfrm>
        </p:spPr>
        <p:txBody>
          <a:bodyPr>
            <a:normAutofit fontScale="85000" lnSpcReduction="20000"/>
          </a:bodyPr>
          <a:lstStyle/>
          <a:p>
            <a:r>
              <a:rPr lang="el-GR" b="1" dirty="0">
                <a:latin typeface="Courier New" panose="02070309020205020404" pitchFamily="49" charset="0"/>
                <a:cs typeface="Courier New" panose="02070309020205020404" pitchFamily="49" charset="0"/>
              </a:rPr>
              <a:t>Ας σκεφτούμε ξανά την κίνηση του σώματός μας στο χώρο.</a:t>
            </a:r>
          </a:p>
          <a:p>
            <a:endParaRPr lang="el-GR" b="1" dirty="0">
              <a:latin typeface="Courier New" panose="02070309020205020404" pitchFamily="49" charset="0"/>
              <a:cs typeface="Courier New" panose="02070309020205020404" pitchFamily="49" charset="0"/>
            </a:endParaRPr>
          </a:p>
          <a:p>
            <a:r>
              <a:rPr lang="el-GR" b="1" dirty="0">
                <a:latin typeface="Courier New" panose="02070309020205020404" pitchFamily="49" charset="0"/>
                <a:cs typeface="Courier New" panose="02070309020205020404" pitchFamily="49" charset="0"/>
              </a:rPr>
              <a:t>Τι επιλογές ’κίνησης</a:t>
            </a:r>
            <a:r>
              <a:rPr lang="sv-SE" b="1" dirty="0">
                <a:latin typeface="Courier New" panose="02070309020205020404" pitchFamily="49" charset="0"/>
                <a:cs typeface="Courier New" panose="02070309020205020404" pitchFamily="49" charset="0"/>
              </a:rPr>
              <a:t>’ </a:t>
            </a:r>
            <a:r>
              <a:rPr lang="sv-SE" b="1" dirty="0" err="1">
                <a:latin typeface="Courier New" panose="02070309020205020404" pitchFamily="49" charset="0"/>
                <a:cs typeface="Courier New" panose="02070309020205020404" pitchFamily="49" charset="0"/>
              </a:rPr>
              <a:t>έ</a:t>
            </a:r>
            <a:r>
              <a:rPr lang="el-GR" b="1" dirty="0" err="1">
                <a:latin typeface="Courier New" panose="02070309020205020404" pitchFamily="49" charset="0"/>
                <a:cs typeface="Courier New" panose="02070309020205020404" pitchFamily="49" charset="0"/>
              </a:rPr>
              <a:t>χουμε</a:t>
            </a:r>
            <a:r>
              <a:rPr lang="el-GR" b="1" dirty="0">
                <a:latin typeface="Courier New" panose="02070309020205020404" pitchFamily="49" charset="0"/>
                <a:cs typeface="Courier New" panose="02070309020205020404" pitchFamily="49" charset="0"/>
              </a:rPr>
              <a:t>;</a:t>
            </a:r>
          </a:p>
          <a:p>
            <a:pPr marL="0" indent="0">
              <a:buNone/>
            </a:pPr>
            <a:endParaRPr lang="el-GR" b="1" dirty="0">
              <a:latin typeface="Courier New" panose="02070309020205020404" pitchFamily="49" charset="0"/>
              <a:cs typeface="Courier New" panose="02070309020205020404" pitchFamily="49" charset="0"/>
            </a:endParaRPr>
          </a:p>
          <a:p>
            <a:pPr lvl="1"/>
            <a:r>
              <a:rPr lang="el-GR" b="1" dirty="0">
                <a:latin typeface="Courier New" panose="02070309020205020404" pitchFamily="49" charset="0"/>
                <a:cs typeface="Courier New" panose="02070309020205020404" pitchFamily="49" charset="0"/>
              </a:rPr>
              <a:t>ευθεία γραμμή, κυκλική, τεθλασμένη</a:t>
            </a:r>
          </a:p>
          <a:p>
            <a:pPr lvl="1"/>
            <a:r>
              <a:rPr lang="el-GR" b="1" dirty="0">
                <a:latin typeface="Courier New" panose="02070309020205020404" pitchFamily="49" charset="0"/>
                <a:cs typeface="Courier New" panose="02070309020205020404" pitchFamily="49" charset="0"/>
              </a:rPr>
              <a:t>με ανοικτά ή κλειστά μάτια</a:t>
            </a:r>
          </a:p>
          <a:p>
            <a:pPr lvl="1"/>
            <a:r>
              <a:rPr lang="el-GR" b="1" dirty="0">
                <a:latin typeface="Courier New" panose="02070309020205020404" pitchFamily="49" charset="0"/>
                <a:cs typeface="Courier New" panose="02070309020205020404" pitchFamily="49" charset="0"/>
              </a:rPr>
              <a:t>με προκαθορισμένο βηματισμό, β</a:t>
            </a:r>
            <a:r>
              <a:rPr lang="sv-SE" b="1" dirty="0" err="1">
                <a:latin typeface="Courier New" panose="02070309020205020404" pitchFamily="49" charset="0"/>
                <a:cs typeface="Courier New" panose="02070309020205020404" pitchFamily="49" charset="0"/>
              </a:rPr>
              <a:t>ή</a:t>
            </a:r>
            <a:r>
              <a:rPr lang="el-GR" b="1" dirty="0" err="1">
                <a:latin typeface="Courier New" panose="02070309020205020404" pitchFamily="49" charset="0"/>
                <a:cs typeface="Courier New" panose="02070309020205020404" pitchFamily="49" charset="0"/>
              </a:rPr>
              <a:t>ματα</a:t>
            </a:r>
            <a:r>
              <a:rPr lang="el-GR" b="1" dirty="0">
                <a:latin typeface="Courier New" panose="02070309020205020404" pitchFamily="49" charset="0"/>
                <a:cs typeface="Courier New" panose="02070309020205020404" pitchFamily="49" charset="0"/>
              </a:rPr>
              <a:t>, στροφές </a:t>
            </a:r>
            <a:r>
              <a:rPr lang="el-GR" b="1" dirty="0" err="1">
                <a:latin typeface="Courier New" panose="02070309020205020404" pitchFamily="49" charset="0"/>
                <a:cs typeface="Courier New" panose="02070309020205020404" pitchFamily="49" charset="0"/>
              </a:rPr>
              <a:t>δλδ</a:t>
            </a:r>
            <a:r>
              <a:rPr lang="el-GR" b="1" dirty="0">
                <a:latin typeface="Courier New" panose="02070309020205020404" pitchFamily="49" charset="0"/>
                <a:cs typeface="Courier New" panose="02070309020205020404" pitchFamily="49" charset="0"/>
              </a:rPr>
              <a:t>. ακολουθώντας έναν αλγόριθμο</a:t>
            </a:r>
          </a:p>
          <a:p>
            <a:pPr lvl="1"/>
            <a:r>
              <a:rPr lang="el-GR" b="1" dirty="0">
                <a:latin typeface="Courier New" panose="02070309020205020404" pitchFamily="49" charset="0"/>
                <a:cs typeface="Courier New" panose="02070309020205020404" pitchFamily="49" charset="0"/>
              </a:rPr>
              <a:t>με χρήση ζαριού</a:t>
            </a:r>
          </a:p>
          <a:p>
            <a:pPr lvl="1"/>
            <a:endParaRPr lang="el-GR" b="1" dirty="0">
              <a:latin typeface="Courier New" panose="02070309020205020404" pitchFamily="49" charset="0"/>
              <a:cs typeface="Courier New" panose="02070309020205020404" pitchFamily="49" charset="0"/>
            </a:endParaRPr>
          </a:p>
          <a:p>
            <a:pPr marL="457200" lvl="1" indent="0">
              <a:buNone/>
            </a:pPr>
            <a:r>
              <a:rPr lang="el-GR" b="1" dirty="0">
                <a:solidFill>
                  <a:srgbClr val="C00000"/>
                </a:solidFill>
                <a:latin typeface="Courier New" panose="02070309020205020404" pitchFamily="49" charset="0"/>
                <a:cs typeface="Courier New" panose="02070309020205020404" pitchFamily="49" charset="0"/>
              </a:rPr>
              <a:t>Πως βιώνω διαφορετικά το χώρο, την κίνηση, την στάση και την συνάντηση σε κάθε μια από τις παραπάνω συνθήκες;</a:t>
            </a:r>
          </a:p>
          <a:p>
            <a:pPr lvl="1"/>
            <a:endParaRPr lang="el-GR" dirty="0"/>
          </a:p>
        </p:txBody>
      </p:sp>
    </p:spTree>
    <p:extLst>
      <p:ext uri="{BB962C8B-B14F-4D97-AF65-F5344CB8AC3E}">
        <p14:creationId xmlns:p14="http://schemas.microsoft.com/office/powerpoint/2010/main" val="1738642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1A8D-ADC9-FA3B-63C7-57A24E7C7FE2}"/>
              </a:ext>
            </a:extLst>
          </p:cNvPr>
          <p:cNvSpPr>
            <a:spLocks noGrp="1"/>
          </p:cNvSpPr>
          <p:nvPr>
            <p:ph type="title"/>
          </p:nvPr>
        </p:nvSpPr>
        <p:spPr>
          <a:xfrm>
            <a:off x="457200" y="274638"/>
            <a:ext cx="5486400" cy="6278562"/>
          </a:xfrm>
        </p:spPr>
        <p:txBody>
          <a:bodyPr>
            <a:normAutofit/>
          </a:bodyPr>
          <a:lstStyle/>
          <a:p>
            <a:pPr algn="l"/>
            <a:r>
              <a:rPr lang="el-GR" sz="1800" b="1" dirty="0">
                <a:solidFill>
                  <a:srgbClr val="555555"/>
                </a:solidFill>
                <a:latin typeface="Courier New" panose="02070309020205020404" pitchFamily="49" charset="0"/>
                <a:cs typeface="Courier New" panose="02070309020205020404" pitchFamily="49" charset="0"/>
              </a:rPr>
              <a:t>Μ</a:t>
            </a:r>
            <a:r>
              <a:rPr lang="el-GR" sz="1800" b="1" i="0" dirty="0">
                <a:solidFill>
                  <a:srgbClr val="555555"/>
                </a:solidFill>
                <a:effectLst/>
                <a:latin typeface="Courier New" panose="02070309020205020404" pitchFamily="49" charset="0"/>
                <a:cs typeface="Courier New" panose="02070309020205020404" pitchFamily="49" charset="0"/>
              </a:rPr>
              <a:t>οιραστήκαμε σκέψεις και συναισθήματα για τα μαθηματικά τα οποία στη συνέχεια μετά από διαδοχικές ανταλλαγές αποπειραθήκαμε μια αυτοσχέδια κατηγοριοποίηση αυτών των μικρών κειμένων (ως μια μορφή δεδομένων που αφορούν απόψεις) στα χαρτάκια σας. Έτσι είχαμε κατηγορίες που αφορούσαν την (μη) χρησιμότητα των μαθηματικών αλλά και θετικά, αρνητικά ή αμφίθυμα (ουδέτερα) συναισθήματα. </a:t>
            </a:r>
            <a:br>
              <a:rPr lang="sv-SE" sz="1800" b="1" i="0" dirty="0">
                <a:solidFill>
                  <a:srgbClr val="555555"/>
                </a:solidFill>
                <a:effectLst/>
                <a:latin typeface="Courier New" panose="02070309020205020404" pitchFamily="49" charset="0"/>
                <a:cs typeface="Courier New" panose="02070309020205020404" pitchFamily="49" charset="0"/>
              </a:rPr>
            </a:br>
            <a:br>
              <a:rPr lang="sv-SE" sz="1800" b="1" i="0" dirty="0">
                <a:solidFill>
                  <a:srgbClr val="555555"/>
                </a:solidFill>
                <a:effectLst/>
                <a:latin typeface="Courier New" panose="02070309020205020404" pitchFamily="49" charset="0"/>
                <a:cs typeface="Courier New" panose="02070309020205020404" pitchFamily="49" charset="0"/>
              </a:rPr>
            </a:br>
            <a:r>
              <a:rPr lang="el-GR" sz="1800" b="1" i="0" dirty="0">
                <a:solidFill>
                  <a:srgbClr val="555555"/>
                </a:solidFill>
                <a:effectLst/>
                <a:latin typeface="Courier New" panose="02070309020205020404" pitchFamily="49" charset="0"/>
                <a:cs typeface="Courier New" panose="02070309020205020404" pitchFamily="49" charset="0"/>
              </a:rPr>
              <a:t>Ταυτόχρονα η διαδικασία επεξεργασίας αυτών των απόψεων ως ΄δεδομένα΄ μας έβαλε στην ενδιαφέρουσα διαδικασία να μπούμε στην οργάνωση δεδομένων (μια περιοχή που προτείνεται και στο αναλυτικό πρόγραμμα των μικρών ηλικιών) αλλά και στοιχεία που αφορούν την πολύ σημαντική διαδικασία της καταμέτρησης. Δείτε το αναλυτικό πρόγραμμα! </a:t>
            </a:r>
            <a:endParaRPr lang="en-SE" sz="1800" b="1" dirty="0">
              <a:latin typeface="Courier New" panose="02070309020205020404" pitchFamily="49" charset="0"/>
              <a:cs typeface="Courier New" panose="02070309020205020404" pitchFamily="49" charset="0"/>
            </a:endParaRPr>
          </a:p>
        </p:txBody>
      </p:sp>
      <p:pic>
        <p:nvPicPr>
          <p:cNvPr id="4" name="Content Placeholder 6">
            <a:extLst>
              <a:ext uri="{FF2B5EF4-FFF2-40B4-BE49-F238E27FC236}">
                <a16:creationId xmlns:a16="http://schemas.microsoft.com/office/drawing/2014/main" id="{7557AC9E-6288-D7B2-9CD3-7FE83773B4C7}"/>
              </a:ext>
            </a:extLst>
          </p:cNvPr>
          <p:cNvPicPr>
            <a:picLocks noGrp="1" noChangeAspect="1"/>
          </p:cNvPicPr>
          <p:nvPr>
            <p:ph idx="1"/>
          </p:nvPr>
        </p:nvPicPr>
        <p:blipFill>
          <a:blip r:embed="rId2"/>
          <a:stretch>
            <a:fillRect/>
          </a:stretch>
        </p:blipFill>
        <p:spPr>
          <a:xfrm>
            <a:off x="3124201" y="-260448"/>
            <a:ext cx="6019800" cy="8052458"/>
          </a:xfrm>
        </p:spPr>
      </p:pic>
    </p:spTree>
    <p:extLst>
      <p:ext uri="{BB962C8B-B14F-4D97-AF65-F5344CB8AC3E}">
        <p14:creationId xmlns:p14="http://schemas.microsoft.com/office/powerpoint/2010/main" val="1350521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84DBF-CF1B-6926-B651-2C68BE8C61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3F89A-9597-DC67-2DB1-6B7907DDE609}"/>
              </a:ext>
            </a:extLst>
          </p:cNvPr>
          <p:cNvSpPr>
            <a:spLocks noGrp="1"/>
          </p:cNvSpPr>
          <p:nvPr>
            <p:ph type="title"/>
          </p:nvPr>
        </p:nvSpPr>
        <p:spPr>
          <a:xfrm>
            <a:off x="463463" y="381000"/>
            <a:ext cx="5784937" cy="6324600"/>
          </a:xfrm>
        </p:spPr>
        <p:txBody>
          <a:bodyPr>
            <a:noAutofit/>
          </a:bodyPr>
          <a:lstStyle/>
          <a:p>
            <a:pPr algn="l"/>
            <a:br>
              <a:rPr lang="sv-SE" sz="1600" b="1" i="0" dirty="0">
                <a:solidFill>
                  <a:srgbClr val="555555"/>
                </a:solidFill>
                <a:effectLst/>
                <a:latin typeface="Courier New" panose="02070309020205020404" pitchFamily="49" charset="0"/>
                <a:cs typeface="Courier New" panose="02070309020205020404" pitchFamily="49" charset="0"/>
              </a:rPr>
            </a:br>
            <a:r>
              <a:rPr lang="el-GR" sz="1600" b="1" i="0" dirty="0">
                <a:solidFill>
                  <a:srgbClr val="555555"/>
                </a:solidFill>
                <a:effectLst/>
                <a:latin typeface="Courier New" panose="02070309020205020404" pitchFamily="49" charset="0"/>
                <a:cs typeface="Courier New" panose="02070309020205020404" pitchFamily="49" charset="0"/>
              </a:rPr>
              <a:t>Ακόμη, μας δόθηκε η ευκαιρία να θίξουμε το ζήτημα μαθηματικά ως </a:t>
            </a:r>
            <a:r>
              <a:rPr lang="el-GR" sz="1600" b="1" i="0" dirty="0">
                <a:solidFill>
                  <a:srgbClr val="C00000"/>
                </a:solidFill>
                <a:effectLst/>
                <a:latin typeface="Courier New" panose="02070309020205020404" pitchFamily="49" charset="0"/>
                <a:cs typeface="Courier New" panose="02070309020205020404" pitchFamily="49" charset="0"/>
              </a:rPr>
              <a:t>βίωμα </a:t>
            </a:r>
            <a:r>
              <a:rPr lang="el-GR" sz="1600" b="1" i="0" dirty="0">
                <a:solidFill>
                  <a:srgbClr val="555555"/>
                </a:solidFill>
                <a:effectLst/>
                <a:latin typeface="Courier New" panose="02070309020205020404" pitchFamily="49" charset="0"/>
                <a:cs typeface="Courier New" panose="02070309020205020404" pitchFamily="49" charset="0"/>
              </a:rPr>
              <a:t>(αυτό που έχω βιώσει στο πέρασμα </a:t>
            </a:r>
            <a:r>
              <a:rPr lang="el-GR" sz="1600" b="1" i="0" dirty="0" err="1">
                <a:solidFill>
                  <a:srgbClr val="555555"/>
                </a:solidFill>
                <a:effectLst/>
                <a:latin typeface="Courier New" panose="02070309020205020404" pitchFamily="49" charset="0"/>
                <a:cs typeface="Courier New" panose="02070309020205020404" pitchFamily="49" charset="0"/>
              </a:rPr>
              <a:t>τοιυ</a:t>
            </a:r>
            <a:r>
              <a:rPr lang="el-GR" sz="1600" b="1" i="0" dirty="0">
                <a:solidFill>
                  <a:srgbClr val="555555"/>
                </a:solidFill>
                <a:effectLst/>
                <a:latin typeface="Courier New" panose="02070309020205020404" pitchFamily="49" charset="0"/>
                <a:cs typeface="Courier New" panose="02070309020205020404" pitchFamily="49" charset="0"/>
              </a:rPr>
              <a:t> χρόνου και που είδαμε να βγαίνει ως σκέψη και συναίσθημα στα χαρτάκια σας) , ως </a:t>
            </a:r>
            <a:r>
              <a:rPr lang="el-GR" sz="1600" b="1" i="0" dirty="0">
                <a:solidFill>
                  <a:srgbClr val="C00000"/>
                </a:solidFill>
                <a:effectLst/>
                <a:latin typeface="Courier New" panose="02070309020205020404" pitchFamily="49" charset="0"/>
                <a:cs typeface="Courier New" panose="02070309020205020404" pitchFamily="49" charset="0"/>
              </a:rPr>
              <a:t>βιωματική πράξη </a:t>
            </a:r>
            <a:r>
              <a:rPr lang="el-GR" sz="1600" b="1" i="0" dirty="0">
                <a:solidFill>
                  <a:srgbClr val="555555"/>
                </a:solidFill>
                <a:effectLst/>
                <a:latin typeface="Courier New" panose="02070309020205020404" pitchFamily="49" charset="0"/>
                <a:cs typeface="Courier New" panose="02070309020205020404" pitchFamily="49" charset="0"/>
              </a:rPr>
              <a:t>(αυτό που όλα μαζί κάναμε στην αφηγηματική και κινητική μας δραστηριότητα) και ως </a:t>
            </a:r>
            <a:r>
              <a:rPr lang="el-GR" sz="1600" b="1" i="0" dirty="0" err="1">
                <a:solidFill>
                  <a:srgbClr val="C00000"/>
                </a:solidFill>
                <a:effectLst/>
                <a:latin typeface="Courier New" panose="02070309020205020404" pitchFamily="49" charset="0"/>
                <a:cs typeface="Courier New" panose="02070309020205020404" pitchFamily="49" charset="0"/>
              </a:rPr>
              <a:t>βιοπολιτική</a:t>
            </a:r>
            <a:r>
              <a:rPr lang="el-GR" sz="1600" b="1" i="0" dirty="0">
                <a:solidFill>
                  <a:srgbClr val="C00000"/>
                </a:solidFill>
                <a:effectLst/>
                <a:latin typeface="Courier New" panose="02070309020205020404" pitchFamily="49" charset="0"/>
                <a:cs typeface="Courier New" panose="02070309020205020404" pitchFamily="49" charset="0"/>
              </a:rPr>
              <a:t> </a:t>
            </a:r>
            <a:r>
              <a:rPr lang="el-GR" sz="1600" b="1" i="0" dirty="0">
                <a:solidFill>
                  <a:srgbClr val="555555"/>
                </a:solidFill>
                <a:effectLst/>
                <a:latin typeface="Courier New" panose="02070309020205020404" pitchFamily="49" charset="0"/>
                <a:cs typeface="Courier New" panose="02070309020205020404" pitchFamily="49" charset="0"/>
              </a:rPr>
              <a:t>(αυτό που </a:t>
            </a:r>
            <a:r>
              <a:rPr lang="el-GR" sz="1600" b="1" dirty="0" err="1">
                <a:solidFill>
                  <a:srgbClr val="555555"/>
                </a:solidFill>
                <a:latin typeface="Courier New" panose="02070309020205020404" pitchFamily="49" charset="0"/>
                <a:cs typeface="Courier New" panose="02070309020205020404" pitchFamily="49" charset="0"/>
              </a:rPr>
              <a:t>συχν</a:t>
            </a:r>
            <a:r>
              <a:rPr lang="sv-SE" sz="1600" b="1" dirty="0" err="1">
                <a:solidFill>
                  <a:srgbClr val="555555"/>
                </a:solidFill>
                <a:latin typeface="Courier New" panose="02070309020205020404" pitchFamily="49" charset="0"/>
                <a:cs typeface="Courier New" panose="02070309020205020404" pitchFamily="49" charset="0"/>
              </a:rPr>
              <a:t>ά</a:t>
            </a:r>
            <a:r>
              <a:rPr lang="el-GR" sz="1600" b="1" dirty="0">
                <a:solidFill>
                  <a:srgbClr val="555555"/>
                </a:solidFill>
                <a:latin typeface="Courier New" panose="02070309020205020404" pitchFamily="49" charset="0"/>
                <a:cs typeface="Courier New" panose="02070309020205020404" pitchFamily="49" charset="0"/>
              </a:rPr>
              <a:t> </a:t>
            </a:r>
            <a:r>
              <a:rPr lang="el-GR" sz="1600" b="1" i="0" dirty="0">
                <a:solidFill>
                  <a:srgbClr val="555555"/>
                </a:solidFill>
                <a:effectLst/>
                <a:latin typeface="Courier New" panose="02070309020205020404" pitchFamily="49" charset="0"/>
                <a:cs typeface="Courier New" panose="02070309020205020404" pitchFamily="49" charset="0"/>
              </a:rPr>
              <a:t>κάνουν τα μαθηματικά ως μια μορφή διακυβέρνησης σε μια κοινωνία η οποία επιτελείται έμμεσα και χωρίς βία π.χ. κάποιος πιστεύει ευκολότερα τους αριθμούς και την στατιστική ή τις επιστήμες στις οποίες υποτάσσεται με δραματικά μερικές φορές αποτελέσματα, βλ. Μ. </a:t>
            </a:r>
            <a:r>
              <a:rPr lang="el-GR" sz="1600" b="1" i="0" dirty="0" err="1">
                <a:solidFill>
                  <a:srgbClr val="555555"/>
                </a:solidFill>
                <a:effectLst/>
                <a:latin typeface="Courier New" panose="02070309020205020404" pitchFamily="49" charset="0"/>
                <a:cs typeface="Courier New" panose="02070309020205020404" pitchFamily="49" charset="0"/>
              </a:rPr>
              <a:t>Φουκω</a:t>
            </a:r>
            <a:r>
              <a:rPr lang="el-GR" sz="1600" b="1" i="0" dirty="0">
                <a:solidFill>
                  <a:srgbClr val="555555"/>
                </a:solidFill>
                <a:effectLst/>
                <a:latin typeface="Courier New" panose="02070309020205020404" pitchFamily="49" charset="0"/>
                <a:cs typeface="Courier New" panose="02070309020205020404" pitchFamily="49" charset="0"/>
              </a:rPr>
              <a:t>). </a:t>
            </a:r>
            <a:br>
              <a:rPr lang="el-GR" sz="1600" b="1" i="0" dirty="0">
                <a:solidFill>
                  <a:srgbClr val="555555"/>
                </a:solidFill>
                <a:effectLst/>
                <a:latin typeface="Courier New" panose="02070309020205020404" pitchFamily="49" charset="0"/>
                <a:cs typeface="Courier New" panose="02070309020205020404" pitchFamily="49" charset="0"/>
              </a:rPr>
            </a:br>
            <a:br>
              <a:rPr lang="el-GR" sz="1600" b="1" i="0" dirty="0">
                <a:solidFill>
                  <a:srgbClr val="555555"/>
                </a:solidFill>
                <a:effectLst/>
                <a:latin typeface="Courier New" panose="02070309020205020404" pitchFamily="49" charset="0"/>
                <a:cs typeface="Courier New" panose="02070309020205020404" pitchFamily="49" charset="0"/>
              </a:rPr>
            </a:br>
            <a:r>
              <a:rPr lang="el-GR" sz="1600" b="1" i="0" dirty="0">
                <a:solidFill>
                  <a:srgbClr val="555555"/>
                </a:solidFill>
                <a:effectLst/>
                <a:latin typeface="Courier New" panose="02070309020205020404" pitchFamily="49" charset="0"/>
                <a:cs typeface="Courier New" panose="02070309020205020404" pitchFamily="49" charset="0"/>
              </a:rPr>
              <a:t>Μην ξεχνάμε ότι ο όρος </a:t>
            </a:r>
            <a:r>
              <a:rPr lang="sv-SE" sz="1600" b="1" i="0" dirty="0" err="1">
                <a:solidFill>
                  <a:srgbClr val="555555"/>
                </a:solidFill>
                <a:effectLst/>
                <a:latin typeface="Courier New" panose="02070309020205020404" pitchFamily="49" charset="0"/>
                <a:cs typeface="Courier New" panose="02070309020205020404" pitchFamily="49" charset="0"/>
              </a:rPr>
              <a:t>state</a:t>
            </a:r>
            <a:r>
              <a:rPr lang="sv-SE" sz="1600" b="1" i="0" dirty="0">
                <a:solidFill>
                  <a:srgbClr val="555555"/>
                </a:solidFill>
                <a:effectLst/>
                <a:latin typeface="Courier New" panose="02070309020205020404" pitchFamily="49" charset="0"/>
                <a:cs typeface="Courier New" panose="02070309020205020404" pitchFamily="49" charset="0"/>
              </a:rPr>
              <a:t> </a:t>
            </a:r>
            <a:r>
              <a:rPr lang="el-GR" sz="1600" b="1" i="0" dirty="0">
                <a:solidFill>
                  <a:srgbClr val="555555"/>
                </a:solidFill>
                <a:effectLst/>
                <a:latin typeface="Courier New" panose="02070309020205020404" pitchFamily="49" charset="0"/>
                <a:cs typeface="Courier New" panose="02070309020205020404" pitchFamily="49" charset="0"/>
              </a:rPr>
              <a:t>που σημαίνει κράτος </a:t>
            </a:r>
            <a:r>
              <a:rPr lang="el-GR" sz="1600" b="1" dirty="0">
                <a:solidFill>
                  <a:srgbClr val="555555"/>
                </a:solidFill>
                <a:latin typeface="Courier New" panose="02070309020205020404" pitchFamily="49" charset="0"/>
                <a:cs typeface="Courier New" panose="02070309020205020404" pitchFamily="49" charset="0"/>
              </a:rPr>
              <a:t>είναι συνώνυμος με τον όρο </a:t>
            </a:r>
            <a:r>
              <a:rPr lang="sv-SE" sz="1600" b="1" dirty="0" err="1">
                <a:solidFill>
                  <a:srgbClr val="555555"/>
                </a:solidFill>
                <a:latin typeface="Courier New" panose="02070309020205020404" pitchFamily="49" charset="0"/>
                <a:cs typeface="Courier New" panose="02070309020205020404" pitchFamily="49" charset="0"/>
              </a:rPr>
              <a:t>statistic</a:t>
            </a:r>
            <a:r>
              <a:rPr lang="el-GR" sz="1600" b="1" dirty="0">
                <a:solidFill>
                  <a:srgbClr val="555555"/>
                </a:solidFill>
                <a:latin typeface="Courier New" panose="02070309020205020404" pitchFamily="49" charset="0"/>
                <a:cs typeface="Courier New" panose="02070309020205020404" pitchFamily="49" charset="0"/>
              </a:rPr>
              <a:t>ς που </a:t>
            </a:r>
            <a:r>
              <a:rPr lang="el-GR" sz="1600" b="1" dirty="0" err="1">
                <a:solidFill>
                  <a:srgbClr val="555555"/>
                </a:solidFill>
                <a:latin typeface="Courier New" panose="02070309020205020404" pitchFamily="49" charset="0"/>
                <a:cs typeface="Courier New" panose="02070309020205020404" pitchFamily="49" charset="0"/>
              </a:rPr>
              <a:t>αφορ</a:t>
            </a:r>
            <a:r>
              <a:rPr lang="sv-SE" sz="1600" b="1" dirty="0" err="1">
                <a:solidFill>
                  <a:srgbClr val="555555"/>
                </a:solidFill>
                <a:latin typeface="Courier New" panose="02070309020205020404" pitchFamily="49" charset="0"/>
                <a:cs typeface="Courier New" panose="02070309020205020404" pitchFamily="49" charset="0"/>
              </a:rPr>
              <a:t>ά</a:t>
            </a:r>
            <a:r>
              <a:rPr lang="el-GR" sz="1600" b="1" dirty="0">
                <a:solidFill>
                  <a:srgbClr val="555555"/>
                </a:solidFill>
                <a:latin typeface="Courier New" panose="02070309020205020404" pitchFamily="49" charset="0"/>
                <a:cs typeface="Courier New" panose="02070309020205020404" pitchFamily="49" charset="0"/>
              </a:rPr>
              <a:t> την οργάνωση δεδομένων ή αλλιώς την πολιτική αριθμητική. </a:t>
            </a:r>
            <a:br>
              <a:rPr lang="sv-SE" sz="1600" b="1" i="0" dirty="0">
                <a:solidFill>
                  <a:srgbClr val="555555"/>
                </a:solidFill>
                <a:effectLst/>
                <a:latin typeface="Courier New" panose="02070309020205020404" pitchFamily="49" charset="0"/>
                <a:cs typeface="Courier New" panose="02070309020205020404" pitchFamily="49" charset="0"/>
              </a:rPr>
            </a:br>
            <a:br>
              <a:rPr lang="sv-SE" sz="1600" b="1" i="0" dirty="0">
                <a:solidFill>
                  <a:srgbClr val="555555"/>
                </a:solidFill>
                <a:effectLst/>
                <a:latin typeface="Courier New" panose="02070309020205020404" pitchFamily="49" charset="0"/>
                <a:cs typeface="Courier New" panose="02070309020205020404" pitchFamily="49" charset="0"/>
              </a:rPr>
            </a:br>
            <a:br>
              <a:rPr lang="el-GR" sz="1600" b="1" i="0" dirty="0">
                <a:solidFill>
                  <a:srgbClr val="555555"/>
                </a:solidFill>
                <a:effectLst/>
                <a:latin typeface="Courier New" panose="02070309020205020404" pitchFamily="49" charset="0"/>
                <a:cs typeface="Courier New" panose="02070309020205020404" pitchFamily="49" charset="0"/>
              </a:rPr>
            </a:br>
            <a:r>
              <a:rPr lang="el-GR" sz="1400" b="1" i="0" dirty="0">
                <a:solidFill>
                  <a:srgbClr val="555555"/>
                </a:solidFill>
                <a:effectLst/>
                <a:latin typeface="Courier New" panose="02070309020205020404" pitchFamily="49" charset="0"/>
                <a:cs typeface="Courier New" panose="02070309020205020404" pitchFamily="49" charset="0"/>
              </a:rPr>
              <a:t>Σε αυτό το σημείο θα ήθελα να </a:t>
            </a:r>
            <a:r>
              <a:rPr lang="el-GR" sz="1400" b="1" dirty="0">
                <a:solidFill>
                  <a:srgbClr val="555555"/>
                </a:solidFill>
                <a:latin typeface="Courier New" panose="02070309020205020404" pitchFamily="49" charset="0"/>
                <a:cs typeface="Courier New" panose="02070309020205020404" pitchFamily="49" charset="0"/>
              </a:rPr>
              <a:t>σκεφτείτε</a:t>
            </a:r>
            <a:r>
              <a:rPr lang="el-GR" sz="1400" b="1" i="0" dirty="0">
                <a:solidFill>
                  <a:srgbClr val="555555"/>
                </a:solidFill>
                <a:effectLst/>
                <a:latin typeface="Courier New" panose="02070309020205020404" pitchFamily="49" charset="0"/>
                <a:cs typeface="Courier New" panose="02070309020205020404" pitchFamily="49" charset="0"/>
              </a:rPr>
              <a:t> πως, εσείς, βιώσατε αυτή την συνάντηση και αν σας βοηθάει αυτός ο τρόπος εργασίας να ξεκλειδώσετε σκέψεις και συναισθήματα, να ξεμάθετε τα σχολικά μαθηματικά αλλά και αν σας έδωσε εναύσματα να διερευνήσετε παραπάνω τι, άλλο μπορεί να είναι, τα μαθηματικά.</a:t>
            </a:r>
            <a:br>
              <a:rPr lang="el-GR" sz="1400" b="0" i="0" dirty="0">
                <a:solidFill>
                  <a:srgbClr val="555555"/>
                </a:solidFill>
                <a:effectLst/>
                <a:latin typeface="Open Sans" panose="020B0606030504020204" pitchFamily="34" charset="0"/>
              </a:rPr>
            </a:br>
            <a:br>
              <a:rPr lang="sv-SE" sz="1400" b="0" i="0" dirty="0">
                <a:solidFill>
                  <a:srgbClr val="555555"/>
                </a:solidFill>
                <a:effectLst/>
                <a:latin typeface="Open Sans" panose="020B0606030504020204" pitchFamily="34" charset="0"/>
              </a:rPr>
            </a:br>
            <a:br>
              <a:rPr lang="sv-SE" sz="1400" b="0" i="0" dirty="0">
                <a:solidFill>
                  <a:srgbClr val="555555"/>
                </a:solidFill>
                <a:effectLst/>
                <a:latin typeface="Open Sans" panose="020B0606030504020204" pitchFamily="34" charset="0"/>
              </a:rPr>
            </a:br>
            <a:endParaRPr lang="en-SE" sz="1400" dirty="0"/>
          </a:p>
        </p:txBody>
      </p:sp>
      <p:pic>
        <p:nvPicPr>
          <p:cNvPr id="3" name="Content Placeholder 6">
            <a:extLst>
              <a:ext uri="{FF2B5EF4-FFF2-40B4-BE49-F238E27FC236}">
                <a16:creationId xmlns:a16="http://schemas.microsoft.com/office/drawing/2014/main" id="{033F2862-31DC-8CC1-C959-446D4C20099D}"/>
              </a:ext>
            </a:extLst>
          </p:cNvPr>
          <p:cNvPicPr>
            <a:picLocks noChangeAspect="1"/>
          </p:cNvPicPr>
          <p:nvPr/>
        </p:nvPicPr>
        <p:blipFill>
          <a:blip r:embed="rId2"/>
          <a:stretch>
            <a:fillRect/>
          </a:stretch>
        </p:blipFill>
        <p:spPr>
          <a:xfrm>
            <a:off x="6815856" y="3631850"/>
            <a:ext cx="1864681" cy="2494313"/>
          </a:xfrm>
          <a:prstGeom prst="rect">
            <a:avLst/>
          </a:prstGeom>
        </p:spPr>
      </p:pic>
      <p:pic>
        <p:nvPicPr>
          <p:cNvPr id="4" name="Content Placeholder 3">
            <a:extLst>
              <a:ext uri="{FF2B5EF4-FFF2-40B4-BE49-F238E27FC236}">
                <a16:creationId xmlns:a16="http://schemas.microsoft.com/office/drawing/2014/main" id="{BA29C37A-B9CE-9331-3D16-D34B99EF08F6}"/>
              </a:ext>
            </a:extLst>
          </p:cNvPr>
          <p:cNvPicPr>
            <a:picLocks noChangeAspect="1"/>
          </p:cNvPicPr>
          <p:nvPr/>
        </p:nvPicPr>
        <p:blipFill>
          <a:blip r:embed="rId3"/>
          <a:stretch>
            <a:fillRect/>
          </a:stretch>
        </p:blipFill>
        <p:spPr>
          <a:xfrm>
            <a:off x="6274496" y="823691"/>
            <a:ext cx="2574350" cy="2148681"/>
          </a:xfrm>
          <a:prstGeom prst="rect">
            <a:avLst/>
          </a:prstGeom>
        </p:spPr>
      </p:pic>
    </p:spTree>
    <p:extLst>
      <p:ext uri="{BB962C8B-B14F-4D97-AF65-F5344CB8AC3E}">
        <p14:creationId xmlns:p14="http://schemas.microsoft.com/office/powerpoint/2010/main" val="2478155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4922</TotalTime>
  <Words>1450</Words>
  <Application>Microsoft Macintosh PowerPoint</Application>
  <PresentationFormat>On-screen Show (4:3)</PresentationFormat>
  <Paragraphs>156</Paragraphs>
  <Slides>36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Baskerville</vt:lpstr>
      <vt:lpstr>Calibri</vt:lpstr>
      <vt:lpstr>Courier New</vt:lpstr>
      <vt:lpstr>Open Sans</vt:lpstr>
      <vt:lpstr>Office Theme</vt:lpstr>
      <vt:lpstr>  Μαθηματική Σκέψη και  Παιδική Ηλικία   ΄περπατώ και μοιράζομαι’  έννοιες στοχαστικών μαθηματικών  Σεμινάριο   Άννα Χρονάκη chronaki@uth.gr </vt:lpstr>
      <vt:lpstr>PowerPoint Presentation</vt:lpstr>
      <vt:lpstr>σκέψεις στο χαρτάκι</vt:lpstr>
      <vt:lpstr>στο δικό σας χαρτάκι…</vt:lpstr>
      <vt:lpstr>Περπατώ, Σταματώ και Μοιράζομαι</vt:lpstr>
      <vt:lpstr>PowerPoint Presentation</vt:lpstr>
      <vt:lpstr>PowerPoint Presentation</vt:lpstr>
      <vt:lpstr>Μοιραστήκαμε σκέψεις και συναισθήματα για τα μαθηματικά τα οποία στη συνέχεια μετά από διαδοχικές ανταλλαγές αποπειραθήκαμε μια αυτοσχέδια κατηγοριοποίηση αυτών των μικρών κειμένων (ως μια μορφή δεδομένων που αφορούν απόψεις) στα χαρτάκια σας. Έτσι είχαμε κατηγορίες που αφορούσαν την (μη) χρησιμότητα των μαθηματικών αλλά και θετικά, αρνητικά ή αμφίθυμα (ουδέτερα) συναισθήματα.   Ταυτόχρονα η διαδικασία επεξεργασίας αυτών των απόψεων ως ΄δεδομένα΄ μας έβαλε στην ενδιαφέρουσα διαδικασία να μπούμε στην οργάνωση δεδομένων (μια περιοχή που προτείνεται και στο αναλυτικό πρόγραμμα των μικρών ηλικιών) αλλά και στοιχεία που αφορούν την πολύ σημαντική διαδικασία της καταμέτρησης. Δείτε το αναλυτικό πρόγραμμα! </vt:lpstr>
      <vt:lpstr> Ακόμη, μας δόθηκε η ευκαιρία να θίξουμε το ζήτημα μαθηματικά ως βίωμα (αυτό που έχω βιώσει στο πέρασμα τοιυ χρόνου και που είδαμε να βγαίνει ως σκέψη και συναίσθημα στα χαρτάκια σας) , ως βιωματική πράξη (αυτό που όλα μαζί κάναμε στην αφηγηματική και κινητική μας δραστηριότητα) και ως βιοπολιτική (αυτό που συχνά κάνουν τα μαθηματικά ως μια μορφή διακυβέρνησης σε μια κοινωνία η οποία επιτελείται έμμεσα και χωρίς βία π.χ. κάποιος πιστεύει ευκολότερα τους αριθμούς και την στατιστική ή τις επιστήμες στις οποίες υποτάσσεται με δραματικά μερικές φορές αποτελέσματα, βλ. Μ. Φουκω).   Μην ξεχνάμε ότι ο όρος state που σημαίνει κράτος είναι συνώνυμος με τον όρο statisticς που αφορά την οργάνωση δεδομένων ή αλλιώς την πολιτική αριθμητική.    Σε αυτό το σημείο θα ήθελα να σκεφτείτε πως, εσείς, βιώσατε αυτή την συνάντηση και αν σας βοηθάει αυτός ο τρόπος εργασίας να ξεκλειδώσετε σκέψεις και συναισθήματα, να ξεμάθετε τα σχολικά μαθηματικά αλλά και αν σας έδωσε εναύσματα να διερευνήσετε παραπάνω τι, άλλο μπορεί να είναι, τα μαθηματικά.   </vt:lpstr>
      <vt:lpstr>PowerPoint Presentation</vt:lpstr>
      <vt:lpstr>PowerPoint Presentation</vt:lpstr>
      <vt:lpstr>Α.Π. 2022</vt:lpstr>
      <vt:lpstr>Στοχαστικά Μαθηματικά: Οργάνωση δεδομένων, στατιστική και πιθανότητες ΑΠ 2011 </vt:lpstr>
      <vt:lpstr>PowerPoint Presentation</vt:lpstr>
      <vt:lpstr>Συζητείστε: πιστεύετε ότι οι γνώσεις αυτές είναι εύκολος στόχος για τα μικρά παιδιά;</vt:lpstr>
      <vt:lpstr>Συζητείστε: επιτυγχάνονται οι δεξιότητες αυτές στην πράξη και πως; </vt:lpstr>
      <vt:lpstr>Συζητειστε: θεωρείται τις δραστηριότητες αυτές κατάλληλές για μικρά παιδιά; </vt:lpstr>
      <vt:lpstr>Συζητείστε: έχοντας τα παιδιά της τάξης σας κατά νου, σχολιάστε τις στάσεις που επιδιώκονται σε αυτό το σημείο.</vt:lpstr>
      <vt:lpstr>PowerPoint Presentation</vt:lpstr>
      <vt:lpstr>PowerPoint Presentation</vt:lpstr>
      <vt:lpstr>PowerPoint Presentation</vt:lpstr>
      <vt:lpstr>αναπαράσταση δεδομένων :: ποια είναι τα αγαπημένα ζωάκια των παιδιών; </vt:lpstr>
      <vt:lpstr>PowerPoint Presentation</vt:lpstr>
      <vt:lpstr>Πως τα παιδιά συμβολίζουν τις καταμετρήσεις τους;</vt:lpstr>
      <vt:lpstr>PowerPoint Presentation</vt:lpstr>
      <vt:lpstr>διαμεσολάβηση για την ερμηνεία μιας αναπαράστασης δεδομένων</vt:lpstr>
      <vt:lpstr>PowerPoint Presentation</vt:lpstr>
      <vt:lpstr>PowerPoint Presentation</vt:lpstr>
      <vt:lpstr>PowerPoint Presentation</vt:lpstr>
      <vt:lpstr>PowerPoint Presentation</vt:lpstr>
      <vt:lpstr>PowerPoint Presentation</vt:lpstr>
      <vt:lpstr>PowerPoint Presentation</vt:lpstr>
      <vt:lpstr>ρίχνω το ζάρι: εξάρες: είμαι τυχερή!;</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Μαθηματικά σε Δράση</dc:title>
  <dc:creator>chronaki</dc:creator>
  <cp:lastModifiedBy>CHRONAKI ANNA</cp:lastModifiedBy>
  <cp:revision>72</cp:revision>
  <dcterms:created xsi:type="dcterms:W3CDTF">2006-08-16T00:00:00Z</dcterms:created>
  <dcterms:modified xsi:type="dcterms:W3CDTF">2025-03-22T08:39:49Z</dcterms:modified>
</cp:coreProperties>
</file>