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9" r:id="rId3"/>
    <p:sldId id="257" r:id="rId4"/>
    <p:sldId id="263" r:id="rId5"/>
    <p:sldId id="460" r:id="rId6"/>
    <p:sldId id="458" r:id="rId7"/>
    <p:sldId id="498" r:id="rId8"/>
    <p:sldId id="459" r:id="rId9"/>
    <p:sldId id="501" r:id="rId10"/>
    <p:sldId id="465" r:id="rId11"/>
    <p:sldId id="466" r:id="rId12"/>
    <p:sldId id="499" r:id="rId13"/>
    <p:sldId id="467" r:id="rId14"/>
    <p:sldId id="539" r:id="rId15"/>
    <p:sldId id="468" r:id="rId16"/>
    <p:sldId id="556" r:id="rId17"/>
    <p:sldId id="457" r:id="rId18"/>
    <p:sldId id="441" r:id="rId19"/>
    <p:sldId id="463" r:id="rId20"/>
    <p:sldId id="505" r:id="rId21"/>
    <p:sldId id="504" r:id="rId22"/>
    <p:sldId id="464" r:id="rId23"/>
    <p:sldId id="442" r:id="rId24"/>
    <p:sldId id="444" r:id="rId25"/>
    <p:sldId id="540" r:id="rId26"/>
    <p:sldId id="541" r:id="rId27"/>
    <p:sldId id="542" r:id="rId28"/>
    <p:sldId id="543" r:id="rId29"/>
    <p:sldId id="544" r:id="rId30"/>
    <p:sldId id="527" r:id="rId31"/>
    <p:sldId id="528" r:id="rId32"/>
    <p:sldId id="530" r:id="rId33"/>
    <p:sldId id="534" r:id="rId34"/>
    <p:sldId id="547" r:id="rId35"/>
    <p:sldId id="536" r:id="rId36"/>
    <p:sldId id="550" r:id="rId37"/>
    <p:sldId id="546" r:id="rId38"/>
    <p:sldId id="549" r:id="rId39"/>
    <p:sldId id="552" r:id="rId40"/>
    <p:sldId id="554" r:id="rId41"/>
    <p:sldId id="537" r:id="rId42"/>
    <p:sldId id="557" r:id="rId43"/>
    <p:sldId id="448" r:id="rId44"/>
    <p:sldId id="449" r:id="rId45"/>
    <p:sldId id="511" r:id="rId46"/>
    <p:sldId id="512" r:id="rId47"/>
    <p:sldId id="559" r:id="rId48"/>
    <p:sldId id="558" r:id="rId49"/>
    <p:sldId id="514" r:id="rId50"/>
    <p:sldId id="553" r:id="rId51"/>
    <p:sldId id="451" r:id="rId52"/>
    <p:sldId id="560" r:id="rId53"/>
    <p:sldId id="555" r:id="rId54"/>
    <p:sldId id="522" r:id="rId55"/>
    <p:sldId id="519" r:id="rId56"/>
    <p:sldId id="520" r:id="rId57"/>
    <p:sldId id="523" r:id="rId58"/>
    <p:sldId id="426" r:id="rId59"/>
    <p:sldId id="267" r:id="rId60"/>
    <p:sldId id="325" r:id="rId61"/>
    <p:sldId id="330" r:id="rId62"/>
    <p:sldId id="290" r:id="rId63"/>
    <p:sldId id="436" r:id="rId64"/>
    <p:sldId id="437" r:id="rId65"/>
    <p:sldId id="438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geographic.org/media/infrared-vis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0-YD32ujYY&amp;feature=related" TargetMode="External"/><Relationship Id="rId2" Type="http://schemas.openxmlformats.org/officeDocument/2006/relationships/hyperlink" Target="https://www.youtube.com/watch?v=58Oox90jRCQ&amp;feature=relate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NMWPrZGeI" TargetMode="External"/><Relationship Id="rId2" Type="http://schemas.openxmlformats.org/officeDocument/2006/relationships/hyperlink" Target="https://www.technomorfi.gr/ell/categories/Thermomonotika-Yli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fJe-99HaU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thermo/coobod.html#c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JZZltm_i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k-language.gr/digitalResources/literature/tools/concordance/search.html?start=0&amp;lq=%CF%86%CF%8E%CF%8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FJwQ7-Pa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pdf/8547/680/10-0178-02_Fysika_ST-Dimotikou_Vivlio-Mathiti/" TargetMode="External"/><Relationship Id="rId2" Type="http://schemas.openxmlformats.org/officeDocument/2006/relationships/hyperlink" Target="http://ebooks.edu.gr/ebooks/v/pdf/8547/682/10-0179-02_Fysika_ST-Dimotikou_Tetradio-Ergas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books.edu.gr/ebooks/v/pdf/8547/708/10-0197-02_Fysika_E-Dimotikou_Vivlio-Mathiti/" TargetMode="External"/><Relationship Id="rId4" Type="http://schemas.openxmlformats.org/officeDocument/2006/relationships/hyperlink" Target="http://ebooks.edu.gr/ebooks/v/pdf/8547/628/10-0133-02_Fysika_E-Dimotikou_Tetradio-Ergasio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lIubBbdYs" TargetMode="External"/><Relationship Id="rId7" Type="http://schemas.openxmlformats.org/officeDocument/2006/relationships/hyperlink" Target="https://www.youtube.com/watch?v=O7TvEIA0Ln4" TargetMode="External"/><Relationship Id="rId2" Type="http://schemas.openxmlformats.org/officeDocument/2006/relationships/hyperlink" Target="https://www.youtube.com/watch?v=Si1jOkJAg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EwzcMvL7P0" TargetMode="External"/><Relationship Id="rId5" Type="http://schemas.openxmlformats.org/officeDocument/2006/relationships/hyperlink" Target="https://www.youtube.com/watch?v=I5mkf066p-U" TargetMode="External"/><Relationship Id="rId4" Type="http://schemas.openxmlformats.org/officeDocument/2006/relationships/hyperlink" Target="https://www.youtube.com/watch?v=glLPMXq6yc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aberopoulos.gr/el/vivlia-istoria-iatrikis/alexandros-maurokordatos-anapneustiko-organo-kukloforias-aimatos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loric_theory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LsvSQ--wc" TargetMode="External"/><Relationship Id="rId2" Type="http://schemas.openxmlformats.org/officeDocument/2006/relationships/hyperlink" Target="https://www.youtube.com/watch?v=NmJ7MgHS6T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fsXpaPSVas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gD74Sc5VM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8H06ZA2xmo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ακτίνες θερμότητας στη </a:t>
            </a:r>
            <a:r>
              <a:rPr lang="el-GR" dirty="0" err="1" smtClean="0"/>
              <a:t>ζωη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Υπάρχουν λοιπόν «ακτίνες θερμότητας»;</a:t>
            </a:r>
          </a:p>
          <a:p>
            <a:r>
              <a:rPr lang="el-GR" dirty="0" smtClean="0"/>
              <a:t>Υπάρχουν μάτια που να είναι ευαίσθητα σε «ακτίνες θερμότητας» : κουνούπια, κάποιες νυχτερίδες, κάποια φίδια κα –πηγή </a:t>
            </a:r>
            <a:r>
              <a:rPr lang="en-US" dirty="0">
                <a:hlinkClick r:id="rId2"/>
              </a:rPr>
              <a:t>https://www.nationalgeographic.org/media/infrared-vision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  / έχει και ένα </a:t>
            </a:r>
            <a:r>
              <a:rPr lang="el-GR" dirty="0" err="1" smtClean="0"/>
              <a:t>ωραιο</a:t>
            </a:r>
            <a:r>
              <a:rPr lang="el-GR" dirty="0" smtClean="0"/>
              <a:t> </a:t>
            </a:r>
            <a:r>
              <a:rPr lang="el-GR" dirty="0" err="1" smtClean="0"/>
              <a:t>βιντεο</a:t>
            </a:r>
            <a:r>
              <a:rPr lang="el-GR" dirty="0" smtClean="0"/>
              <a:t> 1λεπτου)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6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Θερμικη ακτινοβολία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err="1"/>
              <a:t>Βιντεο</a:t>
            </a:r>
            <a:r>
              <a:rPr lang="el-GR" altLang="el-GR" dirty="0"/>
              <a:t> 1 (¨0:56  -&gt;)</a:t>
            </a:r>
            <a:endParaRPr lang="el-GR" altLang="el-GR" dirty="0" smtClean="0"/>
          </a:p>
          <a:p>
            <a:r>
              <a:rPr lang="en-US" altLang="el-GR" dirty="0" smtClean="0"/>
              <a:t>https</a:t>
            </a:r>
            <a:r>
              <a:rPr lang="en-US" altLang="el-GR" dirty="0"/>
              <a:t>://</a:t>
            </a:r>
            <a:r>
              <a:rPr lang="en-US" altLang="el-GR" dirty="0" smtClean="0"/>
              <a:t>www.youtube.com/watch?v=RlV6lEu5CBk</a:t>
            </a:r>
            <a:r>
              <a:rPr lang="el-GR" altLang="el-GR" dirty="0" smtClean="0"/>
              <a:t> </a:t>
            </a:r>
            <a:endParaRPr lang="el-GR" altLang="el-GR" dirty="0"/>
          </a:p>
          <a:p>
            <a:r>
              <a:rPr lang="el-GR" altLang="el-GR" dirty="0" err="1"/>
              <a:t>Βιντεο</a:t>
            </a:r>
            <a:r>
              <a:rPr lang="el-GR" altLang="el-GR" dirty="0"/>
              <a:t> 2, </a:t>
            </a:r>
            <a:r>
              <a:rPr lang="el-GR" altLang="el-GR" dirty="0" err="1"/>
              <a:t>χρηση</a:t>
            </a:r>
            <a:r>
              <a:rPr lang="el-GR" altLang="el-GR" dirty="0"/>
              <a:t> για να </a:t>
            </a:r>
            <a:r>
              <a:rPr lang="el-GR" altLang="el-GR" dirty="0" err="1"/>
              <a:t>βρεθουν</a:t>
            </a:r>
            <a:r>
              <a:rPr lang="el-GR" altLang="el-GR" dirty="0"/>
              <a:t> </a:t>
            </a:r>
            <a:r>
              <a:rPr lang="el-GR" altLang="el-GR" dirty="0" err="1"/>
              <a:t>ατελειες</a:t>
            </a:r>
            <a:r>
              <a:rPr lang="el-GR" altLang="el-GR" dirty="0"/>
              <a:t> σε </a:t>
            </a:r>
            <a:r>
              <a:rPr lang="el-GR" altLang="el-GR" dirty="0" err="1" smtClean="0"/>
              <a:t>σπιτια</a:t>
            </a:r>
            <a:endParaRPr lang="el-GR" altLang="el-GR" dirty="0" smtClean="0"/>
          </a:p>
          <a:p>
            <a:r>
              <a:rPr lang="en-US" altLang="el-GR" dirty="0"/>
              <a:t>https://</a:t>
            </a:r>
            <a:r>
              <a:rPr lang="en-US" altLang="el-GR" dirty="0" smtClean="0"/>
              <a:t>www.youtube.com/watch?v=UAsmRC04LNQ&amp;feature=related</a:t>
            </a:r>
            <a:r>
              <a:rPr lang="el-GR" altLang="el-GR" dirty="0"/>
              <a:t> </a:t>
            </a:r>
          </a:p>
          <a:p>
            <a:r>
              <a:rPr lang="el-GR" altLang="el-GR" dirty="0" err="1"/>
              <a:t>Βιντεο</a:t>
            </a:r>
            <a:r>
              <a:rPr lang="el-GR" altLang="el-GR" dirty="0"/>
              <a:t> 3,4 (2 </a:t>
            </a:r>
            <a:r>
              <a:rPr lang="el-GR" altLang="el-GR" dirty="0" err="1"/>
              <a:t>εταιρειες</a:t>
            </a:r>
            <a:r>
              <a:rPr lang="el-GR" altLang="el-GR" dirty="0"/>
              <a:t> </a:t>
            </a:r>
            <a:r>
              <a:rPr lang="el-GR" altLang="el-GR" dirty="0" err="1"/>
              <a:t>εξηγουν</a:t>
            </a:r>
            <a:r>
              <a:rPr lang="el-GR" altLang="el-GR" dirty="0"/>
              <a:t> τη </a:t>
            </a:r>
            <a:r>
              <a:rPr lang="el-GR" altLang="el-GR" dirty="0" err="1"/>
              <a:t>χρηση</a:t>
            </a:r>
            <a:r>
              <a:rPr lang="el-GR" altLang="el-GR" dirty="0"/>
              <a:t> υλικών που </a:t>
            </a:r>
            <a:r>
              <a:rPr lang="el-GR" altLang="el-GR" dirty="0" err="1"/>
              <a:t>ανακλουν</a:t>
            </a:r>
            <a:r>
              <a:rPr lang="el-GR" altLang="el-GR" dirty="0"/>
              <a:t> τη </a:t>
            </a:r>
            <a:r>
              <a:rPr lang="el-GR" altLang="el-GR" dirty="0" err="1"/>
              <a:t>θερμικη</a:t>
            </a:r>
            <a:r>
              <a:rPr lang="el-GR" altLang="el-GR" dirty="0"/>
              <a:t> ακτινοβολία) </a:t>
            </a:r>
          </a:p>
          <a:p>
            <a:pPr>
              <a:buFont typeface="Wingdings" pitchFamily="2" charset="2"/>
              <a:buNone/>
            </a:pPr>
            <a:r>
              <a:rPr lang="en-US" altLang="el-GR" dirty="0">
                <a:hlinkClick r:id="rId2"/>
              </a:rPr>
              <a:t>https://</a:t>
            </a:r>
            <a:r>
              <a:rPr lang="en-US" altLang="el-GR" dirty="0" smtClean="0">
                <a:hlinkClick r:id="rId2"/>
              </a:rPr>
              <a:t>www.youtube.com/watch?v=58Oox90jRCQ&amp;feature=related</a:t>
            </a:r>
            <a:endParaRPr lang="el-GR" altLang="el-GR" dirty="0" smtClean="0"/>
          </a:p>
          <a:p>
            <a:pPr>
              <a:buFont typeface="Wingdings" pitchFamily="2" charset="2"/>
              <a:buNone/>
            </a:pPr>
            <a:r>
              <a:rPr lang="en-US" altLang="el-GR" dirty="0">
                <a:hlinkClick r:id="rId3"/>
              </a:rPr>
              <a:t>https://</a:t>
            </a:r>
            <a:r>
              <a:rPr lang="en-US" altLang="el-GR" dirty="0" smtClean="0">
                <a:hlinkClick r:id="rId3"/>
              </a:rPr>
              <a:t>www.youtube.com/watch?v=N0-YD32ujYY&amp;feature=related</a:t>
            </a:r>
            <a:endParaRPr lang="el-GR" altLang="el-GR" dirty="0" smtClean="0"/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Σχετική τεχνολογία υλικών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www.technomorfi.gr/ell/categories/Thermomonotika-Ylika</a:t>
            </a:r>
            <a:endParaRPr lang="el-GR" dirty="0" smtClean="0"/>
          </a:p>
          <a:p>
            <a:r>
              <a:rPr lang="el-GR" dirty="0" smtClean="0"/>
              <a:t>Μπορούμε να </a:t>
            </a:r>
            <a:r>
              <a:rPr lang="el-GR" dirty="0" err="1" smtClean="0"/>
              <a:t>δημιουργησουμε</a:t>
            </a:r>
            <a:r>
              <a:rPr lang="el-GR" dirty="0" smtClean="0"/>
              <a:t> </a:t>
            </a:r>
            <a:r>
              <a:rPr lang="el-GR" dirty="0" err="1" smtClean="0"/>
              <a:t>ακομα</a:t>
            </a:r>
            <a:r>
              <a:rPr lang="el-GR" dirty="0" smtClean="0"/>
              <a:t> και ομίχλη για τη θερμική </a:t>
            </a:r>
            <a:r>
              <a:rPr lang="el-GR" dirty="0" err="1" smtClean="0"/>
              <a:t>ακτινοβολια</a:t>
            </a:r>
            <a:r>
              <a:rPr lang="el-GR" dirty="0" smtClean="0"/>
              <a:t> (με </a:t>
            </a:r>
            <a:r>
              <a:rPr lang="el-GR" dirty="0" err="1" smtClean="0"/>
              <a:t>γραφιτη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www.youtube.com/watch?v=gJNMWPrZGeI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www.youtube.com/watch?v=ffJe-99HaUM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159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Οψεις της θερμικής ακτινοβολιας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/>
              <a:t>ΔΕΝ είναι κάτι </a:t>
            </a:r>
            <a:r>
              <a:rPr lang="el-GR" altLang="el-GR" sz="2400" dirty="0" err="1" smtClean="0"/>
              <a:t>εξωτικο</a:t>
            </a:r>
            <a:r>
              <a:rPr lang="el-GR" altLang="el-GR" sz="2400" dirty="0" smtClean="0"/>
              <a:t> (το ασημόχαρτο στα σουβλάκια)</a:t>
            </a:r>
            <a:endParaRPr lang="el-GR" altLang="el-GR" sz="24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 err="1"/>
              <a:t>Αρα</a:t>
            </a:r>
            <a:r>
              <a:rPr lang="el-GR" altLang="el-GR" sz="2400" dirty="0"/>
              <a:t> είναι </a:t>
            </a:r>
            <a:r>
              <a:rPr lang="el-GR" altLang="el-GR" sz="2400" dirty="0" err="1"/>
              <a:t>χρησιμο</a:t>
            </a:r>
            <a:r>
              <a:rPr lang="el-GR" altLang="el-GR" sz="2400" dirty="0"/>
              <a:t> να </a:t>
            </a:r>
            <a:r>
              <a:rPr lang="el-GR" altLang="el-GR" sz="2400" dirty="0" err="1"/>
              <a:t>μπορουμε</a:t>
            </a:r>
            <a:r>
              <a:rPr lang="el-GR" altLang="el-GR" sz="2400" dirty="0"/>
              <a:t> να </a:t>
            </a:r>
            <a:r>
              <a:rPr lang="el-GR" altLang="el-GR" sz="2400" dirty="0" err="1"/>
              <a:t>σκεφτουμε</a:t>
            </a:r>
            <a:r>
              <a:rPr lang="el-GR" altLang="el-GR" sz="2400" dirty="0"/>
              <a:t> σε σχέση με </a:t>
            </a:r>
            <a:r>
              <a:rPr lang="el-GR" altLang="el-GR" sz="2400" dirty="0" err="1"/>
              <a:t>αυτη</a:t>
            </a:r>
            <a:r>
              <a:rPr lang="el-GR" altLang="el-GR" sz="2400" dirty="0"/>
              <a:t>! (ας </a:t>
            </a:r>
            <a:r>
              <a:rPr lang="el-GR" altLang="el-GR" sz="2400" dirty="0" err="1"/>
              <a:t>σκεφτουμε</a:t>
            </a:r>
            <a:r>
              <a:rPr lang="el-GR" altLang="el-GR" sz="2400" dirty="0"/>
              <a:t> περιπτώσεις)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/>
              <a:t>Εξαιρετικά σημαντική για το σώμα μας</a:t>
            </a:r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>
                <a:hlinkClick r:id="rId2"/>
              </a:rPr>
              <a:t>http://hyperphysics.phy-astr.gsu.edu/hbase/thermo/coobod.html#c1</a:t>
            </a:r>
            <a:endParaRPr lang="el-GR" altLang="el-GR" sz="2400" dirty="0"/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/>
              <a:t>4. Εξαιρετικά σημαντική και για τη Γη (πιο πολύ </a:t>
            </a:r>
            <a:r>
              <a:rPr lang="el-GR" altLang="el-GR" sz="2400" dirty="0" err="1"/>
              <a:t>γνωστο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φαινόμενο </a:t>
            </a:r>
            <a:r>
              <a:rPr lang="el-GR" altLang="el-GR" sz="2400" dirty="0"/>
              <a:t>σας θυμίζει</a:t>
            </a:r>
            <a:r>
              <a:rPr lang="el-GR" altLang="el-GR" sz="2400" dirty="0" smtClean="0"/>
              <a:t>;)</a:t>
            </a:r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 smtClean="0"/>
              <a:t>5. Εξαιρετικά σημαντική και για τη χώρα μας (λογαριάζοντας και τις προβλέψεις για την κλιματική αλλαγή)</a:t>
            </a:r>
            <a:endParaRPr lang="el-GR" altLang="el-GR" sz="2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Πρακτικές πλευρές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www.youtube.com/watch?v=uiJZZltm_iE</a:t>
            </a:r>
            <a:r>
              <a:rPr lang="el-GR" dirty="0" smtClean="0"/>
              <a:t>    1:19   1:58  5:36    10:17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7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 Γη ακτινοβολουσα θερμότητα</a:t>
            </a:r>
            <a:br>
              <a:rPr lang="el-GR" altLang="el-GR" sz="3200"/>
            </a:br>
            <a:r>
              <a:rPr lang="el-GR" altLang="el-GR" sz="1400"/>
              <a:t>Πηγη:http://www.corbisimages.com/stock-photo/rights-managed/RR013020/earths-thermal-radiation</a:t>
            </a:r>
          </a:p>
        </p:txBody>
      </p:sp>
      <p:pic>
        <p:nvPicPr>
          <p:cNvPr id="35845" name="Picture 5" descr="Corbis-RR013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096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9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Ποιά </a:t>
            </a:r>
            <a:r>
              <a:rPr lang="el-GR" dirty="0" err="1" smtClean="0"/>
              <a:t>ειναι</a:t>
            </a:r>
            <a:r>
              <a:rPr lang="el-GR" dirty="0" smtClean="0"/>
              <a:t> η κύρια ιδέα στο προηγούμενο κομμάτι της διάλεξης;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Ερωτήσεις:</a:t>
            </a:r>
          </a:p>
          <a:p>
            <a:r>
              <a:rPr lang="el-GR" dirty="0" smtClean="0"/>
              <a:t>Μπορείτε να σκεφτείτε τρόπους να εφαρμόσετε τη γνώση </a:t>
            </a:r>
            <a:r>
              <a:rPr lang="el-GR" dirty="0" err="1" smtClean="0"/>
              <a:t>αυτη</a:t>
            </a:r>
            <a:r>
              <a:rPr lang="el-GR" dirty="0" smtClean="0"/>
              <a:t> στη ζωή σας; (πχ τι γίνεται με τη </a:t>
            </a:r>
            <a:r>
              <a:rPr lang="el-GR" dirty="0" err="1" smtClean="0"/>
              <a:t>θερμικη</a:t>
            </a:r>
            <a:r>
              <a:rPr lang="el-GR" dirty="0" smtClean="0"/>
              <a:t> ακτινοβολία των καλοριφέρ στο σπίτι σας;)</a:t>
            </a:r>
          </a:p>
          <a:p>
            <a:r>
              <a:rPr lang="el-GR" dirty="0" smtClean="0"/>
              <a:t>Ποια </a:t>
            </a:r>
            <a:r>
              <a:rPr lang="el-GR" dirty="0" err="1" smtClean="0"/>
              <a:t>απο</a:t>
            </a:r>
            <a:r>
              <a:rPr lang="el-GR" dirty="0" smtClean="0"/>
              <a:t> τα παραπάνω παραδείγματα θα χρησιμοποιούσατε σε μια τάξη στο σχολείο;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81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2ο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Ας </a:t>
            </a:r>
            <a:r>
              <a:rPr lang="el-GR" dirty="0" err="1" smtClean="0"/>
              <a:t>κανουμε</a:t>
            </a:r>
            <a:r>
              <a:rPr lang="el-GR" dirty="0" smtClean="0"/>
              <a:t> μια </a:t>
            </a:r>
            <a:r>
              <a:rPr lang="el-GR" dirty="0" err="1" smtClean="0"/>
              <a:t>νεα</a:t>
            </a:r>
            <a:r>
              <a:rPr lang="el-GR" dirty="0" smtClean="0"/>
              <a:t> αρχή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31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l-GR" altLang="el-GR" dirty="0" smtClean="0"/>
              <a:t>Η ζέστη και το κρύο…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Είναι </a:t>
            </a:r>
            <a:r>
              <a:rPr lang="el-GR" altLang="el-GR" sz="2400" dirty="0" err="1" smtClean="0"/>
              <a:t>τοσο</a:t>
            </a:r>
            <a:r>
              <a:rPr lang="el-GR" altLang="el-GR" sz="2400" dirty="0" smtClean="0"/>
              <a:t> σημαντικά για εμάς! Απόδειξη η χρήση σε </a:t>
            </a:r>
            <a:r>
              <a:rPr lang="el-GR" altLang="el-GR" sz="2400" dirty="0" err="1" smtClean="0"/>
              <a:t>αναλογιες</a:t>
            </a:r>
            <a:r>
              <a:rPr lang="el-GR" altLang="el-GR" sz="2400" dirty="0" smtClean="0"/>
              <a:t>:</a:t>
            </a:r>
          </a:p>
          <a:p>
            <a:r>
              <a:rPr lang="el-GR" sz="2400" dirty="0"/>
              <a:t>«Πέρασε αρκετή ώρα, μέχρι να σπάσει ο πάγος και να ζεσταθούν οι σχέσεις τους».</a:t>
            </a:r>
          </a:p>
          <a:p>
            <a:r>
              <a:rPr lang="el-GR" sz="2400" dirty="0"/>
              <a:t>«Είναι κακός, ψυχρός και ανάποδος!»</a:t>
            </a:r>
          </a:p>
          <a:p>
            <a:r>
              <a:rPr lang="el-GR" sz="2400" dirty="0"/>
              <a:t>«Βρήκε καταφύγιο στη ζεστασιά της οικογένειάς του».</a:t>
            </a:r>
          </a:p>
          <a:p>
            <a:r>
              <a:rPr lang="el-GR" sz="2400" dirty="0"/>
              <a:t>«Μας χαιρέτησε με ψυχρότητα</a:t>
            </a:r>
            <a:r>
              <a:rPr lang="el-GR" sz="2400" dirty="0" smtClean="0"/>
              <a:t>».</a:t>
            </a:r>
          </a:p>
          <a:p>
            <a:r>
              <a:rPr lang="el-GR" sz="2400" dirty="0"/>
              <a:t>«Τον έκαψες με αυτό που είπες στον διευθυντή του».</a:t>
            </a:r>
          </a:p>
          <a:p>
            <a:r>
              <a:rPr lang="el-GR" sz="2400" dirty="0"/>
              <a:t>«Θερμή παράκληση: να κλείνετε την πόρτα, καθώς βγαίνετε».</a:t>
            </a:r>
          </a:p>
          <a:p>
            <a:r>
              <a:rPr lang="el-GR" sz="2400" dirty="0"/>
              <a:t>«Σας στέλνω τις πιο θερμές ευχές μου».</a:t>
            </a:r>
          </a:p>
          <a:p>
            <a:r>
              <a:rPr lang="el-GR" sz="2400" dirty="0"/>
              <a:t>«Θερμά συγχαρητήρια!»</a:t>
            </a:r>
          </a:p>
          <a:p>
            <a:r>
              <a:rPr lang="el-GR" sz="2400" dirty="0"/>
              <a:t>«Σε θερμοπαρακαλώ να με ακούσεις».</a:t>
            </a:r>
          </a:p>
          <a:p>
            <a:r>
              <a:rPr lang="el-GR" sz="2400" dirty="0"/>
              <a:t>«Αυτό και αν ήταν καυτό νέο</a:t>
            </a:r>
            <a:r>
              <a:rPr lang="el-GR" sz="2400" dirty="0" smtClean="0"/>
              <a:t>».</a:t>
            </a:r>
            <a:endParaRPr lang="el-GR" sz="2400" dirty="0"/>
          </a:p>
          <a:p>
            <a:r>
              <a:rPr lang="el-GR" sz="2400" dirty="0"/>
              <a:t>«Κρύα χέρια, ζεστή καρδιά!»</a:t>
            </a:r>
          </a:p>
          <a:p>
            <a:r>
              <a:rPr lang="el-GR" sz="2400" dirty="0"/>
              <a:t>«Αντάλλαξαν θερμή χειραψία».</a:t>
            </a:r>
          </a:p>
          <a:p>
            <a:pPr marL="0" indent="0" eaLnBrk="1" hangingPunct="1">
              <a:buNone/>
            </a:pPr>
            <a:endParaRPr lang="el-GR" altLang="el-G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01409" cy="240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16633"/>
            <a:ext cx="2089241" cy="13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Ποιηση</a:t>
            </a:r>
            <a:r>
              <a:rPr lang="el-GR" dirty="0" smtClean="0"/>
              <a:t> και Θερμότητα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Ζέστη, κρύο, ψύχρα, θερμός, καίω, παγώνω 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Πώς εμφανίζονται στη λογοτεχνία;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333333"/>
                </a:solidFill>
              </a:rPr>
              <a:t>Μπορείτε να χρησιμοποιήσετε την «Ανεμόσκαλα»</a:t>
            </a:r>
          </a:p>
          <a:p>
            <a:pPr marL="0" indent="0">
              <a:buNone/>
            </a:pPr>
            <a:r>
              <a:rPr lang="el-GR" u="sng" dirty="0">
                <a:hlinkClick r:id="rId2"/>
              </a:rPr>
              <a:t>https://www.greek-language.gr/digitalResources/literature/tools/concordance/search.html?start=0&amp;lq=%CF%86%CF%8E%CF%82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42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Οπτική, μάτι , χρώματα</a:t>
            </a:r>
          </a:p>
          <a:p>
            <a:r>
              <a:rPr lang="el-GR" dirty="0" err="1" smtClean="0"/>
              <a:t>Χρηση</a:t>
            </a:r>
            <a:r>
              <a:rPr lang="el-GR" dirty="0" smtClean="0"/>
              <a:t> του μοντέλου των </a:t>
            </a:r>
            <a:r>
              <a:rPr lang="el-GR" dirty="0" err="1" smtClean="0"/>
              <a:t>ακτινων</a:t>
            </a:r>
            <a:r>
              <a:rPr lang="el-GR" dirty="0" smtClean="0"/>
              <a:t> για να δικαιολογήσουμε σκιές και όραση</a:t>
            </a:r>
          </a:p>
          <a:p>
            <a:r>
              <a:rPr lang="el-GR" dirty="0" err="1" smtClean="0"/>
              <a:t>Χρηση</a:t>
            </a:r>
            <a:r>
              <a:rPr lang="el-GR" dirty="0" smtClean="0"/>
              <a:t> ενός μοντέλου για τα </a:t>
            </a:r>
            <a:r>
              <a:rPr lang="el-GR" dirty="0" err="1" smtClean="0"/>
              <a:t>φωτοευαισθητα</a:t>
            </a:r>
            <a:r>
              <a:rPr lang="el-GR" dirty="0" smtClean="0"/>
              <a:t> </a:t>
            </a:r>
            <a:r>
              <a:rPr lang="el-GR" dirty="0" err="1" smtClean="0"/>
              <a:t>κυτταρα</a:t>
            </a:r>
            <a:r>
              <a:rPr lang="el-GR" dirty="0" smtClean="0"/>
              <a:t> στον αμφιβληστροειδή για να δικαιολογήσουμε την προσθετική (κυρίως) και αφαιρετική σύνθεση των χρωμάτων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πολλά νοήματα των λέξεων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λεξικά της πύλης για την ελληνική γλώσσα </a:t>
            </a:r>
            <a:r>
              <a:rPr lang="el-GR" dirty="0" err="1" smtClean="0"/>
              <a:t>μπορειτε</a:t>
            </a:r>
            <a:r>
              <a:rPr lang="el-GR" dirty="0" smtClean="0"/>
              <a:t> να βρείτε τα πολλά </a:t>
            </a:r>
            <a:r>
              <a:rPr lang="el-GR" dirty="0" err="1" smtClean="0"/>
              <a:t>νοηματα</a:t>
            </a:r>
            <a:r>
              <a:rPr lang="el-GR" dirty="0" smtClean="0"/>
              <a:t> των λέξεων: κρύος, ψυχρός, ζεστός, θερμός, καίω, παγώνω κλπ</a:t>
            </a:r>
          </a:p>
          <a:p>
            <a:r>
              <a:rPr lang="en-US" dirty="0"/>
              <a:t>https://www.greek-language.gr/greekLang/modern_greek/tools/lexica/triantafyllides/index.html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77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Ξέρουμε να κάνουμε τόσο πολλά για τη ζέστη και το κρύο…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2400" dirty="0" smtClean="0"/>
              <a:t>Ξέρουμε να ζεσταίνουμε πράγματα</a:t>
            </a:r>
          </a:p>
          <a:p>
            <a:pPr eaLnBrk="1" hangingPunct="1"/>
            <a:r>
              <a:rPr lang="el-GR" altLang="el-GR" sz="2400" dirty="0" smtClean="0"/>
              <a:t>Ξέρουμε να κρυώνουμε πράγματα</a:t>
            </a:r>
          </a:p>
          <a:p>
            <a:pPr eaLnBrk="1" hangingPunct="1"/>
            <a:r>
              <a:rPr lang="el-GR" altLang="el-GR" sz="2400" dirty="0" smtClean="0"/>
              <a:t>«η ζέστη και το κρύο αλληλοεξοντώνονται»</a:t>
            </a:r>
          </a:p>
          <a:p>
            <a:pPr eaLnBrk="1" hangingPunct="1"/>
            <a:r>
              <a:rPr lang="el-GR" altLang="el-GR" sz="2400" dirty="0" smtClean="0"/>
              <a:t>Μετράμε τη ζέστη και το </a:t>
            </a:r>
            <a:r>
              <a:rPr lang="el-GR" altLang="el-GR" sz="2400" dirty="0" err="1" smtClean="0"/>
              <a:t>κρυο</a:t>
            </a:r>
            <a:r>
              <a:rPr lang="el-GR" altLang="el-GR" sz="2400" dirty="0" smtClean="0"/>
              <a:t> με το θερμόμετρο</a:t>
            </a:r>
          </a:p>
          <a:p>
            <a:pPr eaLnBrk="1" hangingPunct="1"/>
            <a:r>
              <a:rPr lang="el-GR" altLang="el-GR" sz="2400" dirty="0" smtClean="0"/>
              <a:t>Αν ακουμπήσει κάτι ζεστό με κάτι κρύο το ζεστό κρυώνει και το κρύο ζεσταίνεται </a:t>
            </a:r>
            <a:r>
              <a:rPr lang="el-GR" altLang="el-GR" sz="2400" u="sng" dirty="0" smtClean="0">
                <a:hlinkClick r:id="rId2"/>
              </a:rPr>
              <a:t>https://www.youtube.com/watch?v=bGFJwQ7-Pa4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Ξέρουμε τρόπους να διατηρούμε κάτι ζεστό ώστε να ζεσταίνει διαρκώς άλλα πράγματα</a:t>
            </a:r>
            <a:endParaRPr lang="el-GR" altLang="el-GR" sz="2400" dirty="0"/>
          </a:p>
          <a:p>
            <a:pPr eaLnBrk="1" hangingPunct="1"/>
            <a:r>
              <a:rPr lang="el-GR" altLang="el-GR" sz="2400" dirty="0" smtClean="0">
                <a:solidFill>
                  <a:srgbClr val="FF0000"/>
                </a:solidFill>
              </a:rPr>
              <a:t>Δεν περιμένατε τα μαθήματα της Φυσικής για να μπορείτε να κάνετε κάτι με το ζεστό και το </a:t>
            </a:r>
            <a:r>
              <a:rPr lang="el-GR" altLang="el-GR" sz="2400" dirty="0" err="1" smtClean="0">
                <a:solidFill>
                  <a:srgbClr val="FF0000"/>
                </a:solidFill>
              </a:rPr>
              <a:t>κρυο</a:t>
            </a:r>
            <a:r>
              <a:rPr lang="el-GR" altLang="el-GR" sz="2400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84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προσωπική σας σχέση με τα φαινόμενα του ζεστού και του κρύου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Τι αναμνήσεις και τι συναισθήματα σας φέρνουν το ζεστό και το κρύο; Μπορείτε να μοιραστείτε κάποια από αυτά στο:</a:t>
            </a:r>
          </a:p>
          <a:p>
            <a:r>
              <a:rPr lang="en-US" dirty="0"/>
              <a:t>https://docs.google.com/forms/d/e/1FAIpQLSc70EC-IQpycHROYympWgdF4EQeoYkcYCJGnchZFdVvv4PcTw/viewform?usp=sf_link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Μετα</a:t>
            </a:r>
            <a:r>
              <a:rPr lang="el-GR" dirty="0" smtClean="0"/>
              <a:t> θα κοινοποιήσω τα </a:t>
            </a:r>
            <a:r>
              <a:rPr lang="el-GR" dirty="0" err="1" smtClean="0"/>
              <a:t>οσα</a:t>
            </a:r>
            <a:r>
              <a:rPr lang="el-GR" dirty="0" smtClean="0"/>
              <a:t> γράφετε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4781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Ξέρουμε τόσο πολλά για τη ζέστη και το κρύο…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altLang="el-GR" sz="2400" dirty="0" smtClean="0"/>
              <a:t>                        </a:t>
            </a:r>
            <a:r>
              <a:rPr lang="el-GR" altLang="el-GR" sz="2400" dirty="0" smtClean="0"/>
              <a:t>             </a:t>
            </a:r>
            <a:r>
              <a:rPr lang="el-GR" altLang="el-GR" sz="2400" dirty="0" smtClean="0">
                <a:solidFill>
                  <a:srgbClr val="FF0000"/>
                </a:solidFill>
              </a:rPr>
              <a:t>Ωραίο δεν θα ήταν….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l-GR" altLang="el-GR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l-GR" altLang="el-GR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l-GR" altLang="el-GR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l-GR" altLang="el-GR" sz="2400" dirty="0" smtClean="0">
                <a:solidFill>
                  <a:srgbClr val="FF0000"/>
                </a:solidFill>
              </a:rPr>
              <a:t>Να τα γνωρίσουμε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l-GR" altLang="el-GR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l-GR" altLang="el-GR" sz="2400" dirty="0" smtClean="0">
                <a:solidFill>
                  <a:srgbClr val="FF0000"/>
                </a:solidFill>
              </a:rPr>
              <a:t>Καλύτερα;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306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03" y="20608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513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2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mtClean="0"/>
              <a:t>Αξίζει να τα γνωρίσουμε καλύτερα;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z="2800" dirty="0" smtClean="0"/>
              <a:t>Πρακτικά χρήσιμο (ενεργειακά πιστοποιητικά, λιγότερα έξοδα, επιβίωση σε δύσκολες συνθήκες)</a:t>
            </a:r>
          </a:p>
          <a:p>
            <a:pPr eaLnBrk="1" hangingPunct="1"/>
            <a:r>
              <a:rPr lang="el-GR" altLang="el-GR" sz="2800" dirty="0" smtClean="0"/>
              <a:t>Ψυχαγωγία (το να καταλαβαίνετε τα σχετικά με τα θερμικά φαινόμενα)</a:t>
            </a:r>
          </a:p>
          <a:p>
            <a:pPr eaLnBrk="1" hangingPunct="1"/>
            <a:r>
              <a:rPr lang="el-GR" altLang="el-GR" sz="2800" dirty="0" smtClean="0"/>
              <a:t>Σημαντικό για εξαιρετικά ζητήματα της εποχής μας (φαινόμενο του θερμοκηπίου, ανθρώπινη επιρροή στην κλιματική αλλαγή)</a:t>
            </a:r>
          </a:p>
          <a:p>
            <a:pPr eaLnBrk="1" hangingPunct="1"/>
            <a:r>
              <a:rPr lang="el-GR" altLang="el-GR" sz="2800" dirty="0" smtClean="0"/>
              <a:t>Κομμάτι της διδακτέας ύλης στην Ε και Στ Δημοτικού</a:t>
            </a:r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Θερμότητα/ Θερμοκρασία  στα τρέχοντα βιβλία του Δημοτικού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dirty="0" err="1">
                <a:ea typeface="Calibri"/>
                <a:cs typeface="Times New Roman"/>
              </a:rPr>
              <a:t>Εκτη</a:t>
            </a: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Δημοτικου</a:t>
            </a: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σελιδα</a:t>
            </a:r>
            <a:r>
              <a:rPr lang="el-GR" dirty="0">
                <a:ea typeface="Calibri"/>
                <a:cs typeface="Times New Roman"/>
              </a:rPr>
              <a:t>  </a:t>
            </a:r>
            <a:r>
              <a:rPr lang="el-GR" dirty="0" smtClean="0">
                <a:ea typeface="Calibri"/>
                <a:cs typeface="Times New Roman"/>
              </a:rPr>
              <a:t>52 </a:t>
            </a:r>
            <a:r>
              <a:rPr lang="el-GR" dirty="0" err="1">
                <a:ea typeface="Calibri"/>
                <a:cs typeface="Times New Roman"/>
              </a:rPr>
              <a:t>τετραδιο</a:t>
            </a: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εργασιων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http://ebooks.edu.gr/ebooks/v/pdf/8547/682/10-0179-02_Fysika_ST-Dimotikou_Tetradio-Ergasion/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 err="1" smtClean="0">
                <a:ea typeface="Calibri"/>
                <a:cs typeface="Times New Roman"/>
              </a:rPr>
              <a:t>Διαδοση</a:t>
            </a:r>
            <a:r>
              <a:rPr lang="el-GR" dirty="0" smtClean="0">
                <a:ea typeface="Calibri"/>
                <a:cs typeface="Times New Roman"/>
              </a:rPr>
              <a:t> της θερμότητας: Αγωγή, Ρεύματα, Ακτινοβολία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dirty="0" err="1" smtClean="0">
                <a:ea typeface="Calibri"/>
                <a:cs typeface="Times New Roman"/>
              </a:rPr>
              <a:t>Εκτη</a:t>
            </a:r>
            <a:r>
              <a:rPr lang="el-GR" dirty="0" smtClean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Δημοτικου</a:t>
            </a:r>
            <a:r>
              <a:rPr lang="el-GR" dirty="0">
                <a:ea typeface="Calibri"/>
                <a:cs typeface="Times New Roman"/>
              </a:rPr>
              <a:t> σελ </a:t>
            </a:r>
            <a:r>
              <a:rPr lang="el-GR" dirty="0" smtClean="0">
                <a:ea typeface="Calibri"/>
                <a:cs typeface="Times New Roman"/>
              </a:rPr>
              <a:t>44 </a:t>
            </a:r>
            <a:r>
              <a:rPr lang="el-GR" dirty="0" err="1">
                <a:ea typeface="Calibri"/>
                <a:cs typeface="Times New Roman"/>
              </a:rPr>
              <a:t>βιβλιο</a:t>
            </a: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μαθητη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http://ebooks.edu.gr/ebooks/v/pdf/8547/680/10-0178-02_Fysika_ST-Dimotikou_Vivlio-Mathiti</a:t>
            </a:r>
            <a:r>
              <a:rPr lang="el-GR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/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 smtClean="0">
                <a:ea typeface="Calibri"/>
                <a:cs typeface="Times New Roman"/>
              </a:rPr>
              <a:t>Τεχνολογία, Ήλιος, </a:t>
            </a:r>
            <a:r>
              <a:rPr lang="el-GR" dirty="0" err="1" smtClean="0">
                <a:ea typeface="Calibri"/>
                <a:cs typeface="Times New Roman"/>
              </a:rPr>
              <a:t>Καλοι</a:t>
            </a:r>
            <a:r>
              <a:rPr lang="el-GR" dirty="0" smtClean="0">
                <a:ea typeface="Calibri"/>
                <a:cs typeface="Times New Roman"/>
              </a:rPr>
              <a:t>/</a:t>
            </a:r>
            <a:r>
              <a:rPr lang="el-GR" dirty="0" err="1" smtClean="0">
                <a:ea typeface="Calibri"/>
                <a:cs typeface="Times New Roman"/>
              </a:rPr>
              <a:t>κακοι</a:t>
            </a:r>
            <a:r>
              <a:rPr lang="el-GR" dirty="0" smtClean="0">
                <a:ea typeface="Calibri"/>
                <a:cs typeface="Times New Roman"/>
              </a:rPr>
              <a:t> </a:t>
            </a:r>
            <a:r>
              <a:rPr lang="el-GR" dirty="0" err="1" smtClean="0">
                <a:ea typeface="Calibri"/>
                <a:cs typeface="Times New Roman"/>
              </a:rPr>
              <a:t>αγωγοι</a:t>
            </a:r>
            <a:r>
              <a:rPr lang="el-GR" dirty="0" smtClean="0">
                <a:ea typeface="Calibri"/>
                <a:cs typeface="Times New Roman"/>
              </a:rPr>
              <a:t> θερμότητας, </a:t>
            </a:r>
            <a:r>
              <a:rPr lang="el-GR" dirty="0" err="1" smtClean="0">
                <a:ea typeface="Calibri"/>
                <a:cs typeface="Times New Roman"/>
              </a:rPr>
              <a:t>ρευματα</a:t>
            </a:r>
            <a:r>
              <a:rPr lang="el-GR" dirty="0" smtClean="0">
                <a:ea typeface="Calibri"/>
                <a:cs typeface="Times New Roman"/>
              </a:rPr>
              <a:t>  </a:t>
            </a:r>
            <a:r>
              <a:rPr lang="el-GR" dirty="0" err="1" smtClean="0">
                <a:ea typeface="Calibri"/>
                <a:cs typeface="Times New Roman"/>
              </a:rPr>
              <a:t>υλικου</a:t>
            </a:r>
            <a:r>
              <a:rPr lang="el-GR" dirty="0" smtClean="0">
                <a:ea typeface="Calibri"/>
                <a:cs typeface="Times New Roman"/>
              </a:rPr>
              <a:t> και θερμότητα (εφαρμογές) , ακτινοβολία και εφαρμογές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dirty="0" err="1" smtClean="0">
                <a:ea typeface="Calibri"/>
                <a:cs typeface="Times New Roman"/>
              </a:rPr>
              <a:t>Πεμπτη</a:t>
            </a:r>
            <a:r>
              <a:rPr lang="el-GR" dirty="0" smtClean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Δημοτικου</a:t>
            </a:r>
            <a:r>
              <a:rPr lang="el-GR" dirty="0">
                <a:ea typeface="Calibri"/>
                <a:cs typeface="Times New Roman"/>
              </a:rPr>
              <a:t> σελ </a:t>
            </a:r>
            <a:r>
              <a:rPr lang="el-GR" dirty="0" smtClean="0">
                <a:ea typeface="Calibri"/>
                <a:cs typeface="Times New Roman"/>
              </a:rPr>
              <a:t>70 </a:t>
            </a:r>
            <a:r>
              <a:rPr lang="el-GR" dirty="0" err="1">
                <a:ea typeface="Calibri"/>
                <a:cs typeface="Times New Roman"/>
              </a:rPr>
              <a:t>τετραδιο</a:t>
            </a: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εργασιων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http://ebooks.edu.gr/ebooks/v/pdf/8547/628/10-0133-02_Fysika_E-Dimotikou_Tetradio-Ergasion/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 smtClean="0">
                <a:ea typeface="Calibri"/>
                <a:cs typeface="Times New Roman"/>
              </a:rPr>
              <a:t>Εκτίμηση και μέτρηση θερμοκρασίας, Θερμοκρασία και φαινόμενα, Πόσο διαφέρουν η θερμότητα από τη θερμοκρασία;, τήξη και πήξη, εξάτμιση και συμπύκνωση,  θερμική διαστολή/συστολή σε στερεά, υγρά και αέρια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dirty="0" err="1" smtClean="0">
                <a:ea typeface="Calibri"/>
                <a:cs typeface="Times New Roman"/>
              </a:rPr>
              <a:t>Πεμπτη</a:t>
            </a:r>
            <a:r>
              <a:rPr lang="el-GR" dirty="0" smtClean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Δημοτικου</a:t>
            </a:r>
            <a:r>
              <a:rPr lang="el-GR" dirty="0">
                <a:ea typeface="Calibri"/>
                <a:cs typeface="Times New Roman"/>
              </a:rPr>
              <a:t> σελ </a:t>
            </a:r>
            <a:r>
              <a:rPr lang="el-GR" dirty="0" smtClean="0">
                <a:ea typeface="Calibri"/>
                <a:cs typeface="Times New Roman"/>
              </a:rPr>
              <a:t>40 </a:t>
            </a:r>
            <a:r>
              <a:rPr lang="el-GR" dirty="0" err="1">
                <a:ea typeface="Calibri"/>
                <a:cs typeface="Times New Roman"/>
              </a:rPr>
              <a:t>βιβλιο</a:t>
            </a: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err="1">
                <a:ea typeface="Calibri"/>
                <a:cs typeface="Times New Roman"/>
              </a:rPr>
              <a:t>μαθητη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http://ebooks.edu.gr/ebooks/v/pdf/8547/708/10-0197-02_Fysika_E-Dimotikou_Vivlio-Mathiti/</a:t>
            </a:r>
            <a:endParaRPr lang="el-GR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l-GR" dirty="0" smtClean="0"/>
              <a:t>Θερμότητα, θερμοκρασία, αλλαγή κατάστασης, θερμοκρασία και χρώμα, θερμόμετρα, μηχανές, η θερμότητα στην καθημερινή γλώσσα, δομή υλικών, τήξη και πήξη στην καθημερινή ζωή και στην τεχνολογία,  </a:t>
            </a:r>
            <a:r>
              <a:rPr lang="el-GR" dirty="0" err="1" smtClean="0"/>
              <a:t>εξατμιση</a:t>
            </a:r>
            <a:r>
              <a:rPr lang="el-GR" dirty="0" smtClean="0"/>
              <a:t>-</a:t>
            </a:r>
            <a:r>
              <a:rPr lang="el-GR" dirty="0" err="1" smtClean="0"/>
              <a:t>βρασμος</a:t>
            </a:r>
            <a:r>
              <a:rPr lang="el-GR" dirty="0" smtClean="0"/>
              <a:t>-</a:t>
            </a:r>
            <a:r>
              <a:rPr lang="el-GR" dirty="0" err="1" smtClean="0"/>
              <a:t>υγροποιηση</a:t>
            </a:r>
            <a:r>
              <a:rPr lang="el-GR" dirty="0" smtClean="0"/>
              <a:t> και εφαρμογές,  πώς λογαριάζουμε συστολή και διαστολή στην </a:t>
            </a:r>
            <a:r>
              <a:rPr lang="el-GR" dirty="0" err="1" smtClean="0"/>
              <a:t>τεχνολογια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5966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Υπάρχει κάτι παραπάνω να μάθουμε; (1/2)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400" dirty="0" err="1" smtClean="0"/>
              <a:t>Λεμε</a:t>
            </a:r>
            <a:r>
              <a:rPr lang="el-GR" altLang="el-GR" sz="2400" dirty="0" smtClean="0"/>
              <a:t>: «Τα νοιώθουμε!» </a:t>
            </a:r>
            <a:r>
              <a:rPr lang="el-GR" altLang="el-GR" sz="2400" dirty="0" smtClean="0">
                <a:solidFill>
                  <a:srgbClr val="FF0000"/>
                </a:solidFill>
              </a:rPr>
              <a:t>Θα είχε νόημα να μιλάμε για κρύο και ζέστη αν ΔΕΝ τα νοιώθαμε;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400" dirty="0" smtClean="0"/>
              <a:t>Λέμε: «η ζέστη και το κρύο αλληλοεξοντώνονται». </a:t>
            </a:r>
            <a:r>
              <a:rPr lang="el-GR" altLang="el-GR" sz="2400" dirty="0" smtClean="0">
                <a:solidFill>
                  <a:srgbClr val="FF0000"/>
                </a:solidFill>
              </a:rPr>
              <a:t>Όπως δυο αντίπαλοι στρατοί ή όπως τα χρέη και οι απολαβές</a:t>
            </a:r>
            <a:r>
              <a:rPr lang="el-GR" altLang="el-GR" sz="2400" dirty="0" smtClean="0"/>
              <a:t>;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400" dirty="0" smtClean="0"/>
              <a:t>Λέμε</a:t>
            </a:r>
            <a:r>
              <a:rPr lang="en-US" altLang="el-GR" sz="2400" dirty="0" smtClean="0"/>
              <a:t>: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«Μετράμε τη ζέστη και το </a:t>
            </a:r>
            <a:r>
              <a:rPr lang="el-GR" altLang="el-GR" sz="2400" dirty="0" err="1" smtClean="0"/>
              <a:t>κρυο</a:t>
            </a:r>
            <a:r>
              <a:rPr lang="el-GR" altLang="el-GR" sz="2400" dirty="0" smtClean="0"/>
              <a:t> με το θερμόμετρο.»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l-GR" altLang="el-GR" sz="1800" dirty="0" err="1" smtClean="0">
                <a:solidFill>
                  <a:srgbClr val="FF0000"/>
                </a:solidFill>
              </a:rPr>
              <a:t>Μετα</a:t>
            </a:r>
            <a:r>
              <a:rPr lang="el-GR" altLang="el-GR" sz="1800" dirty="0" smtClean="0">
                <a:solidFill>
                  <a:srgbClr val="FF0000"/>
                </a:solidFill>
              </a:rPr>
              <a:t> από μια ζεστή μέρα πέφτει το δροσερό σούρουπο. Κάθομαι με την πλάτη σε ένα τοίχο. Είναι ακόμα ζεστός και για πολλή ώρα νοιώθω να με ζεσταίνει.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l-GR" altLang="el-GR" sz="1800" dirty="0" smtClean="0">
                <a:solidFill>
                  <a:srgbClr val="FF0000"/>
                </a:solidFill>
              </a:rPr>
              <a:t>Ένα ζεστό μεσημέρι παίρνω μια καρέκλα, που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ηταν</a:t>
            </a:r>
            <a:r>
              <a:rPr lang="el-GR" altLang="el-GR" sz="1800" dirty="0" smtClean="0">
                <a:solidFill>
                  <a:srgbClr val="FF0000"/>
                </a:solidFill>
              </a:rPr>
              <a:t> πριν στον ήλιο, σε μια σκοτεινή αίθουσα. Στην αρχή όταν κάθομαι καίγομαι! Αλλά σύντομα δεν νοιώθω να με ζεσταίνει καθόλου.</a:t>
            </a:r>
          </a:p>
          <a:p>
            <a:pPr marL="857250" lvl="2" indent="0" eaLnBrk="1" hangingPunct="1">
              <a:buFont typeface="Wingdings" charset="0"/>
              <a:buNone/>
              <a:defRPr/>
            </a:pPr>
            <a:endParaRPr lang="el-GR" altLang="el-GR" sz="1400" dirty="0" smtClean="0">
              <a:solidFill>
                <a:srgbClr val="FF0000"/>
              </a:solidFill>
            </a:endParaRPr>
          </a:p>
          <a:p>
            <a:pPr marL="857250" lvl="2" indent="0" eaLnBrk="1" hangingPunct="1">
              <a:buFont typeface="Wingdings" charset="0"/>
              <a:buNone/>
              <a:defRPr/>
            </a:pPr>
            <a:r>
              <a:rPr lang="el-GR" altLang="el-GR" sz="1400" dirty="0" smtClean="0">
                <a:solidFill>
                  <a:srgbClr val="002060"/>
                </a:solidFill>
              </a:rPr>
              <a:t>Τι είναι πιο ζεστό, ο τοίχος ή η καρέκλα; Τι θα έλεγε το θερμόμετρο; </a:t>
            </a:r>
            <a:r>
              <a:rPr lang="el-GR" altLang="el-GR" sz="1400" dirty="0" err="1" smtClean="0">
                <a:solidFill>
                  <a:srgbClr val="002060"/>
                </a:solidFill>
              </a:rPr>
              <a:t>Αρκει</a:t>
            </a:r>
            <a:r>
              <a:rPr lang="el-GR" altLang="el-GR" sz="1400" dirty="0" smtClean="0">
                <a:solidFill>
                  <a:srgbClr val="0070C0"/>
                </a:solidFill>
              </a:rPr>
              <a:t>;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2108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/>
              <a:t>Υπάρχει κάτι παραπάνω να μάθουμε; </a:t>
            </a:r>
            <a:r>
              <a:rPr lang="el-GR" altLang="el-GR" dirty="0" smtClean="0"/>
              <a:t>(2/2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000" dirty="0" smtClean="0"/>
              <a:t>Το ένα σώμα είναι σταθερά θερμότερο </a:t>
            </a:r>
            <a:r>
              <a:rPr lang="el-GR" altLang="el-GR" sz="2000" dirty="0" err="1" smtClean="0"/>
              <a:t>αλλα</a:t>
            </a:r>
            <a:r>
              <a:rPr lang="el-GR" altLang="el-GR" sz="2000" dirty="0" smtClean="0"/>
              <a:t> το άλλο αργεί να έρθει σε ισορροπία </a:t>
            </a:r>
            <a:r>
              <a:rPr lang="el-GR" altLang="el-GR" sz="2000" dirty="0" err="1" smtClean="0"/>
              <a:t>μαζι</a:t>
            </a:r>
            <a:r>
              <a:rPr lang="el-GR" altLang="el-GR" sz="2000" dirty="0" smtClean="0"/>
              <a:t> του (βρασμός). </a:t>
            </a:r>
            <a:endParaRPr lang="en-US" altLang="el-GR" sz="2000" dirty="0" smtClean="0"/>
          </a:p>
          <a:p>
            <a:pPr lvl="1">
              <a:buFont typeface="Wingdings" charset="0"/>
              <a:buChar char="n"/>
              <a:defRPr/>
            </a:pPr>
            <a:r>
              <a:rPr lang="el-GR" altLang="el-GR" sz="1600" dirty="0" smtClean="0"/>
              <a:t>Πείραμα: </a:t>
            </a:r>
            <a:r>
              <a:rPr lang="en-US" altLang="el-GR" sz="1600" dirty="0">
                <a:hlinkClick r:id="rId2"/>
              </a:rPr>
              <a:t>https://</a:t>
            </a:r>
            <a:r>
              <a:rPr lang="en-US" altLang="el-GR" sz="1600" dirty="0" smtClean="0">
                <a:hlinkClick r:id="rId2"/>
              </a:rPr>
              <a:t>www.youtube.com/watch?v=Si1jOkJAgp4</a:t>
            </a:r>
            <a:r>
              <a:rPr lang="el-GR" altLang="el-GR" sz="1600" dirty="0" smtClean="0"/>
              <a:t>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l-GR" altLang="el-GR" sz="1600" dirty="0" smtClean="0"/>
              <a:t>Εφαρμογή: Μπεν </a:t>
            </a:r>
            <a:r>
              <a:rPr lang="el-GR" altLang="el-GR" sz="1600" dirty="0" err="1" smtClean="0"/>
              <a:t>Μαρι</a:t>
            </a:r>
            <a:r>
              <a:rPr lang="el-GR" altLang="el-GR" sz="1600" dirty="0" smtClean="0"/>
              <a:t> </a:t>
            </a:r>
            <a:r>
              <a:rPr lang="el-GR" sz="1600" u="sng" dirty="0" smtClean="0">
                <a:hlinkClick r:id="rId3"/>
              </a:rPr>
              <a:t>https://www.youtube.com/watch?v=xDlIubBbdYs</a:t>
            </a:r>
            <a:endParaRPr lang="el-GR" altLang="el-GR" sz="1600" dirty="0" smtClean="0"/>
          </a:p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000" dirty="0" smtClean="0"/>
              <a:t>Όμοια σε νερό με πάγο.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000" dirty="0" err="1" smtClean="0">
                <a:solidFill>
                  <a:srgbClr val="FF0000"/>
                </a:solidFill>
              </a:rPr>
              <a:t>Δηλαδη</a:t>
            </a:r>
            <a:r>
              <a:rPr lang="el-GR" altLang="el-GR" sz="2000" dirty="0" smtClean="0">
                <a:solidFill>
                  <a:srgbClr val="FF0000"/>
                </a:solidFill>
              </a:rPr>
              <a:t> δίνουμε ή παίρνουμε θερμότητα και η </a:t>
            </a:r>
            <a:r>
              <a:rPr lang="el-GR" altLang="el-GR" sz="2000" dirty="0" err="1" smtClean="0">
                <a:solidFill>
                  <a:srgbClr val="FF0000"/>
                </a:solidFill>
              </a:rPr>
              <a:t>θερμοκρασια</a:t>
            </a:r>
            <a:r>
              <a:rPr lang="el-GR" altLang="el-GR" sz="2000" dirty="0" smtClean="0">
                <a:solidFill>
                  <a:srgbClr val="FF0000"/>
                </a:solidFill>
              </a:rPr>
              <a:t> δεν αλλάζει!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000" dirty="0" smtClean="0"/>
              <a:t>Χαμηλώνω την ατμοσφαιρική πίεση και το νερό βράζει σε χαμηλή θερμοκρασία! (ενώ βράζει ψύχεται!!)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l-GR" sz="1600" u="sng" dirty="0" smtClean="0">
                <a:ea typeface="+mn-ea"/>
                <a:cs typeface="+mn-cs"/>
                <a:hlinkClick r:id="rId4"/>
              </a:rPr>
              <a:t>https://www.youtube.com/watch?v=glLPMXq6yc0</a:t>
            </a:r>
            <a:endParaRPr lang="el-GR" sz="1600" u="sng" dirty="0" smtClean="0">
              <a:ea typeface="+mn-ea"/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l-GR" sz="1600" u="sng" dirty="0" smtClean="0">
                <a:ea typeface="+mn-ea"/>
                <a:cs typeface="+mn-cs"/>
                <a:hlinkClick r:id="rId5"/>
              </a:rPr>
              <a:t>https://www.youtube.com/watch?v=I5mkf066p-U</a:t>
            </a:r>
            <a:endParaRPr lang="el-GR" sz="1600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l-GR" sz="2000" dirty="0" smtClean="0"/>
              <a:t>Ρίχνω αλάτι σε πάγο. Ο πάγος λιώνει </a:t>
            </a:r>
            <a:r>
              <a:rPr lang="el-GR" sz="2000" dirty="0" err="1" smtClean="0"/>
              <a:t>αλλα</a:t>
            </a:r>
            <a:r>
              <a:rPr lang="el-GR" sz="2000" dirty="0" smtClean="0"/>
              <a:t> η θερμοκρασία πέφτει!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 u="sng" dirty="0" smtClean="0">
                <a:ea typeface="+mn-ea"/>
                <a:cs typeface="+mn-cs"/>
                <a:hlinkClick r:id="rId6"/>
              </a:rPr>
              <a:t>https://www.youtube.com/watch?v=aEwzcMvL7P0</a:t>
            </a:r>
            <a:endParaRPr lang="el-GR" sz="1600" u="sng" dirty="0" smtClean="0">
              <a:ea typeface="+mn-ea"/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 u="sng" dirty="0" smtClean="0">
                <a:ea typeface="+mn-ea"/>
                <a:cs typeface="+mn-cs"/>
                <a:hlinkClick r:id="rId7"/>
              </a:rPr>
              <a:t>https</a:t>
            </a:r>
            <a:r>
              <a:rPr lang="en-US" sz="1600" u="sng" dirty="0">
                <a:ea typeface="+mn-ea"/>
                <a:cs typeface="+mn-cs"/>
                <a:hlinkClick r:id="rId7"/>
              </a:rPr>
              <a:t>://</a:t>
            </a:r>
            <a:r>
              <a:rPr lang="en-US" sz="1600" u="sng" dirty="0" smtClean="0">
                <a:ea typeface="+mn-ea"/>
                <a:cs typeface="+mn-cs"/>
                <a:hlinkClick r:id="rId7"/>
              </a:rPr>
              <a:t>www.youtube.com/watch?v=O7TvEIA0Ln4</a:t>
            </a:r>
            <a:r>
              <a:rPr lang="el-GR" sz="1600" u="sng" dirty="0" smtClean="0">
                <a:ea typeface="+mn-ea"/>
                <a:cs typeface="+mn-cs"/>
              </a:rPr>
              <a:t> </a:t>
            </a:r>
            <a:endParaRPr lang="el-GR" sz="2000" dirty="0" smtClean="0"/>
          </a:p>
          <a:p>
            <a:pPr eaLnBrk="1" hangingPunct="1">
              <a:buFont typeface="Wingdings" charset="0"/>
              <a:buChar char="n"/>
              <a:defRPr/>
            </a:pPr>
            <a:r>
              <a:rPr lang="el-GR" altLang="el-GR" sz="2000" dirty="0" smtClean="0">
                <a:solidFill>
                  <a:schemeClr val="accent5">
                    <a:lumMod val="50000"/>
                  </a:schemeClr>
                </a:solidFill>
              </a:rPr>
              <a:t>Μήπως ξέρουμε λιγότερα από όσα νομίζουμε;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5736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Συντομα … η λυση στα προβλήματά σας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12" y="1711023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8" y="3861048"/>
            <a:ext cx="72913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Ας συζητήσουμε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800" dirty="0" smtClean="0"/>
              <a:t>… με όσους/ες προηγήθηκαν ημών.</a:t>
            </a:r>
          </a:p>
          <a:p>
            <a:pPr marL="0" indent="0" eaLnBrk="1" hangingPunct="1">
              <a:buNone/>
            </a:pPr>
            <a:r>
              <a:rPr lang="el-GR" altLang="el-GR" sz="2800" dirty="0" smtClean="0"/>
              <a:t>Ξεκινούμε </a:t>
            </a:r>
            <a:r>
              <a:rPr lang="el-GR" altLang="el-GR" sz="2800" dirty="0" err="1" smtClean="0"/>
              <a:t>απο</a:t>
            </a:r>
            <a:r>
              <a:rPr lang="el-GR" altLang="el-GR" sz="2800" dirty="0" smtClean="0"/>
              <a:t> τη </a:t>
            </a:r>
            <a:r>
              <a:rPr lang="el-GR" altLang="el-GR" sz="2800" dirty="0" err="1" smtClean="0"/>
              <a:t>θερμότηταΚ</a:t>
            </a:r>
            <a:r>
              <a:rPr lang="el-GR" altLang="el-GR" sz="2800" dirty="0" smtClean="0"/>
              <a:t> (τη θερμότητα, λέξη του καθημερινού λόγου) και σταδιακά κινούμαστε προς τη </a:t>
            </a:r>
            <a:r>
              <a:rPr lang="el-GR" altLang="el-GR" sz="2800" dirty="0" err="1" smtClean="0"/>
              <a:t>θερμότηταΦ</a:t>
            </a:r>
            <a:r>
              <a:rPr lang="el-GR" altLang="el-GR" sz="2800" dirty="0" smtClean="0"/>
              <a:t> ( τη "θερμότητα" </a:t>
            </a:r>
            <a:r>
              <a:rPr lang="el-GR" altLang="el-GR" sz="2800" dirty="0" err="1" smtClean="0"/>
              <a:t>οπως</a:t>
            </a:r>
            <a:r>
              <a:rPr lang="el-GR" altLang="el-GR" sz="2800" dirty="0" smtClean="0"/>
              <a:t> την </a:t>
            </a:r>
            <a:r>
              <a:rPr lang="el-GR" altLang="el-GR" sz="2800" dirty="0" err="1" smtClean="0"/>
              <a:t>χρησιμοποιουν</a:t>
            </a:r>
            <a:r>
              <a:rPr lang="el-GR" altLang="el-GR" sz="2800" dirty="0" smtClean="0"/>
              <a:t> στην επιστημονική τους κοινότητα οι Φυσικοί)</a:t>
            </a:r>
          </a:p>
        </p:txBody>
      </p:sp>
    </p:spTree>
    <p:extLst>
      <p:ext uri="{BB962C8B-B14F-4D97-AF65-F5344CB8AC3E}">
        <p14:creationId xmlns:p14="http://schemas.microsoft.com/office/powerpoint/2010/main" val="39130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:Από την οπτική στη θερμότητα. Θερμική Ακτινοβολία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ΜΕΡΟΣ: </a:t>
            </a:r>
            <a:r>
              <a:rPr lang="el-GR" dirty="0" err="1" smtClean="0"/>
              <a:t>Θερμοτητα</a:t>
            </a:r>
            <a:r>
              <a:rPr lang="el-GR" dirty="0" smtClean="0"/>
              <a:t>, θερμοκρασία, Ρεύματα, Θερμοχωρητικότητα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 :Κλίμακες </a:t>
            </a:r>
            <a:endParaRPr lang="en-US" dirty="0" smtClean="0"/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err="1" smtClean="0"/>
              <a:t>ΘερμότηταΚ</a:t>
            </a:r>
            <a:r>
              <a:rPr lang="el-GR" altLang="el-GR" dirty="0" smtClean="0"/>
              <a:t>-&gt; </a:t>
            </a:r>
            <a:r>
              <a:rPr lang="el-GR" altLang="el-GR" dirty="0" err="1" smtClean="0"/>
              <a:t>ΘερμότηταΦ</a:t>
            </a:r>
            <a:r>
              <a:rPr lang="el-GR" altLang="el-GR" dirty="0" smtClean="0"/>
              <a:t>, μια παλαιά ιστορία(1/7)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Εντυπωσίαζε από παλιά η σχέση της αίσθησης του θερμού με τη ζωή. Η Ζωική Θερμότητα ήταν κάτι ξεχωριστό.</a:t>
            </a:r>
          </a:p>
          <a:p>
            <a:pPr eaLnBrk="1" hangingPunct="1"/>
            <a:r>
              <a:rPr lang="el-GR" altLang="el-GR" sz="2800" dirty="0" smtClean="0"/>
              <a:t>Παράλληλα για εκατοντάδες χρόνια στον </a:t>
            </a:r>
            <a:r>
              <a:rPr lang="el-GR" altLang="el-GR" sz="2800" dirty="0" err="1" smtClean="0"/>
              <a:t>Ελληνικο</a:t>
            </a:r>
            <a:r>
              <a:rPr lang="el-GR" altLang="el-GR" sz="2800" dirty="0" smtClean="0"/>
              <a:t> και αργότερα στον </a:t>
            </a:r>
            <a:r>
              <a:rPr lang="el-GR" altLang="el-GR" sz="2800" dirty="0" err="1" smtClean="0"/>
              <a:t>ελληνορωμαικό</a:t>
            </a:r>
            <a:r>
              <a:rPr lang="el-GR" altLang="el-GR" sz="2800" dirty="0" smtClean="0"/>
              <a:t> χώρο </a:t>
            </a:r>
            <a:r>
              <a:rPr lang="el-GR" altLang="el-GR" sz="2800" dirty="0" err="1" smtClean="0"/>
              <a:t>χρησιμοποιόταν</a:t>
            </a:r>
            <a:r>
              <a:rPr lang="el-GR" altLang="el-GR" sz="2800" dirty="0" smtClean="0"/>
              <a:t> μοντέλα «στοιχείων» για την κατανόηση της ύλης και των αλλαγών της: αέρας, φωτιά, νερό, </a:t>
            </a:r>
            <a:r>
              <a:rPr lang="el-GR" altLang="el-GR" sz="2800" dirty="0" err="1" smtClean="0"/>
              <a:t>γή</a:t>
            </a:r>
            <a:r>
              <a:rPr lang="el-GR" altLang="el-GR" sz="2800" dirty="0" smtClean="0"/>
              <a:t>. Με τα ιδιαίτερα χαρακτηριστικά τους, τα στοιχεία αυτά, καλούνταν να ερμηνεύσουν τα διάφορα φαινόμενα.</a:t>
            </a:r>
          </a:p>
        </p:txBody>
      </p:sp>
    </p:spTree>
    <p:extLst>
      <p:ext uri="{BB962C8B-B14F-4D97-AF65-F5344CB8AC3E}">
        <p14:creationId xmlns:p14="http://schemas.microsoft.com/office/powerpoint/2010/main" val="11953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err="1"/>
              <a:t>ΘερμότηταΚ</a:t>
            </a:r>
            <a:r>
              <a:rPr lang="el-GR" altLang="el-GR" dirty="0"/>
              <a:t>-&gt; </a:t>
            </a:r>
            <a:r>
              <a:rPr lang="el-GR" altLang="el-GR" dirty="0" err="1"/>
              <a:t>ΘερμότηταΦ</a:t>
            </a:r>
            <a:r>
              <a:rPr lang="el-GR" altLang="el-GR" dirty="0"/>
              <a:t>, μια παλαιά </a:t>
            </a:r>
            <a:r>
              <a:rPr lang="el-GR" altLang="el-GR" dirty="0" smtClean="0"/>
              <a:t>ιστορία(2/7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762872" cy="4525963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l-GR" sz="2800" dirty="0" smtClean="0"/>
              <a:t>Καρδιά. Συνδεδεμένη με τη ζωή και τη θερμότητα</a:t>
            </a:r>
          </a:p>
          <a:p>
            <a:pPr eaLnBrk="1" hangingPunct="1"/>
            <a:r>
              <a:rPr lang="el-GR" altLang="el-GR" sz="2800" dirty="0" smtClean="0"/>
              <a:t>Πνεύμονες. Ισορροπία με τη θερμότητα της καρδιάς. Αναλογία με το φυσερό του σιδηρουργού.</a:t>
            </a:r>
          </a:p>
          <a:p>
            <a:pPr eaLnBrk="1" hangingPunct="1"/>
            <a:r>
              <a:rPr lang="el-GR" altLang="el-GR" sz="2800" dirty="0" smtClean="0"/>
              <a:t>Πολύ δύσκολο να μοντελοποιήσουν τη λειτουργία των πνευμόνων (σύνδεση ανατομίας και λειτουργίας)</a:t>
            </a:r>
          </a:p>
          <a:p>
            <a:r>
              <a:rPr lang="en-US" altLang="el-GR" sz="2800" dirty="0" err="1"/>
              <a:t>Niccolo</a:t>
            </a:r>
            <a:r>
              <a:rPr lang="en-US" altLang="el-GR" sz="2800" dirty="0"/>
              <a:t> Massa 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1559</a:t>
            </a:r>
            <a:r>
              <a:rPr lang="el-GR" altLang="el-GR" sz="2800" dirty="0" smtClean="0"/>
              <a:t>, ο αέρας ως υλικό σώμα που τρέφει, όχι ως «στοιχείο»</a:t>
            </a:r>
          </a:p>
          <a:p>
            <a:r>
              <a:rPr lang="en-US" altLang="el-GR" sz="2800" dirty="0"/>
              <a:t>William </a:t>
            </a:r>
            <a:r>
              <a:rPr lang="en-US" altLang="el-GR" sz="2800" dirty="0" smtClean="0"/>
              <a:t>Harvey</a:t>
            </a:r>
            <a:r>
              <a:rPr lang="el-GR" altLang="el-GR" sz="2800" dirty="0" smtClean="0"/>
              <a:t>  1653. Φλέβες, αρτηρίες και πνεύμονες. Οι πνεύμονες κεντρικοί για τη </a:t>
            </a:r>
            <a:r>
              <a:rPr lang="el-GR" altLang="el-GR" sz="2800" dirty="0" err="1" smtClean="0"/>
              <a:t>ζωη</a:t>
            </a:r>
            <a:r>
              <a:rPr lang="el-GR" altLang="el-GR" sz="2800" dirty="0" smtClean="0"/>
              <a:t>.</a:t>
            </a:r>
          </a:p>
          <a:p>
            <a:pPr eaLnBrk="1" hangingPunct="1"/>
            <a:endParaRPr lang="el-GR" altLang="el-G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0861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err="1"/>
              <a:t>ΘερμότηταΚ</a:t>
            </a:r>
            <a:r>
              <a:rPr lang="el-GR" altLang="el-GR" dirty="0"/>
              <a:t>-&gt; </a:t>
            </a:r>
            <a:r>
              <a:rPr lang="el-GR" altLang="el-GR" dirty="0" err="1"/>
              <a:t>ΘερμότηταΦ</a:t>
            </a:r>
            <a:r>
              <a:rPr lang="el-GR" altLang="el-GR" dirty="0"/>
              <a:t>, μια παλαιά </a:t>
            </a:r>
            <a:r>
              <a:rPr lang="el-GR" altLang="el-GR" dirty="0" smtClean="0"/>
              <a:t>ιστορία(3/7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l-GR" altLang="el-GR" sz="2800" dirty="0" smtClean="0"/>
              <a:t>Αλέξανδρος Μαυροκορδάτος ο εξ απορρήτων (</a:t>
            </a:r>
            <a:r>
              <a:rPr lang="en-US" altLang="el-GR" sz="2800" dirty="0">
                <a:hlinkClick r:id="rId2"/>
              </a:rPr>
              <a:t>http://www.karaberopoulos.gr/el/vivlia-istoria-iatrikis/alexandros-maurokordatos-anapneustiko-organo-kukloforias-aimatos</a:t>
            </a:r>
            <a:r>
              <a:rPr lang="en-US" altLang="el-GR" sz="2800" dirty="0" smtClean="0">
                <a:hlinkClick r:id="rId2"/>
              </a:rPr>
              <a:t>/</a:t>
            </a:r>
            <a:r>
              <a:rPr lang="el-GR" altLang="el-GR" sz="2800" dirty="0" smtClean="0"/>
              <a:t>)</a:t>
            </a:r>
          </a:p>
          <a:p>
            <a:r>
              <a:rPr lang="el-GR" altLang="el-GR" sz="2800" dirty="0" smtClean="0"/>
              <a:t>Διδακτορική διατριβή 1664 . Πανεπιστήμιο της </a:t>
            </a:r>
            <a:r>
              <a:rPr lang="el-GR" altLang="el-GR" sz="2800" dirty="0" err="1" smtClean="0"/>
              <a:t>Πάδοβας</a:t>
            </a:r>
            <a:r>
              <a:rPr lang="el-GR" altLang="el-GR" sz="2800" dirty="0" smtClean="0"/>
              <a:t>, υπεράσπιση στο Πανεπιστήμιο της Μπολόνια. «Περί κινήσεων και χρείας των πνευμόνων». Ο σκοπός της αναπνοής αναγνωριζόταν ως άγνωστος.</a:t>
            </a:r>
          </a:p>
          <a:p>
            <a:r>
              <a:rPr lang="el-GR" altLang="el-GR" sz="2800" dirty="0" smtClean="0"/>
              <a:t>Προσπάθησε να </a:t>
            </a:r>
            <a:r>
              <a:rPr lang="el-GR" altLang="el-GR" sz="2800" dirty="0" err="1" smtClean="0"/>
              <a:t>παρουσίασει</a:t>
            </a:r>
            <a:r>
              <a:rPr lang="el-GR" altLang="el-GR" sz="2800" dirty="0" smtClean="0"/>
              <a:t> τους πνεύμονες ως την βαθύτερη αιτία για την λειτουργία της κυκλοφορίας του αίματος (και όχι ως ψυκτική συσκευή).</a:t>
            </a:r>
            <a:endParaRPr lang="en-US" altLang="el-GR" sz="2800" dirty="0" smtClean="0"/>
          </a:p>
          <a:p>
            <a:r>
              <a:rPr lang="el-GR" altLang="el-GR" sz="2800" dirty="0" smtClean="0"/>
              <a:t>Στο τέλος του 18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αιώνα με τον Λαβουαζιέ, «η αναπνοή είναι μια αργή οξείδωση/καύση» (</a:t>
            </a:r>
            <a:r>
              <a:rPr lang="el-GR" altLang="el-GR" sz="2800" dirty="0" err="1" smtClean="0"/>
              <a:t>αλλα</a:t>
            </a:r>
            <a:r>
              <a:rPr lang="el-GR" altLang="el-GR" sz="2800" dirty="0" smtClean="0"/>
              <a:t> και πάλι η προσέγγιση αυτή δεν έλυνε όλα τα ζητήματα)</a:t>
            </a:r>
          </a:p>
          <a:p>
            <a:r>
              <a:rPr lang="el-GR" altLang="el-GR" sz="2800" dirty="0" err="1"/>
              <a:t>Ακομα</a:t>
            </a:r>
            <a:r>
              <a:rPr lang="el-GR" altLang="el-GR" sz="2800" dirty="0"/>
              <a:t> και το 1830, η </a:t>
            </a:r>
            <a:r>
              <a:rPr lang="el-GR" altLang="el-GR" sz="2800" dirty="0" err="1"/>
              <a:t>πηγη</a:t>
            </a:r>
            <a:r>
              <a:rPr lang="el-GR" altLang="el-GR" sz="2800" dirty="0"/>
              <a:t> της «</a:t>
            </a:r>
            <a:r>
              <a:rPr lang="el-GR" altLang="el-GR" sz="2800" dirty="0" err="1"/>
              <a:t>ζωικης</a:t>
            </a:r>
            <a:r>
              <a:rPr lang="el-GR" altLang="el-GR" sz="2800" dirty="0"/>
              <a:t> </a:t>
            </a:r>
            <a:r>
              <a:rPr lang="el-GR" altLang="el-GR" sz="2800" dirty="0" err="1" smtClean="0"/>
              <a:t>θερμοτητας</a:t>
            </a:r>
            <a:r>
              <a:rPr lang="el-GR" altLang="el-GR" sz="2800" dirty="0" smtClean="0"/>
              <a:t>» </a:t>
            </a:r>
            <a:r>
              <a:rPr lang="el-GR" altLang="el-GR" sz="2800" dirty="0" err="1" smtClean="0"/>
              <a:t>εξακολουθουσε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να είναι ένα </a:t>
            </a:r>
            <a:r>
              <a:rPr lang="el-GR" altLang="el-GR" sz="2800" dirty="0" err="1"/>
              <a:t>μυστηριο</a:t>
            </a:r>
            <a:r>
              <a:rPr lang="el-GR" altLang="el-GR" sz="2800" dirty="0"/>
              <a:t>. </a:t>
            </a:r>
            <a:endParaRPr lang="el-GR" altLang="el-GR" sz="28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9441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err="1"/>
              <a:t>ΘερμότηταΚ</a:t>
            </a:r>
            <a:r>
              <a:rPr lang="el-GR" altLang="el-GR" dirty="0"/>
              <a:t>-&gt; </a:t>
            </a:r>
            <a:r>
              <a:rPr lang="el-GR" altLang="el-GR" dirty="0" err="1"/>
              <a:t>ΘερμότηταΦ</a:t>
            </a:r>
            <a:r>
              <a:rPr lang="el-GR" altLang="el-GR" dirty="0"/>
              <a:t>, μια παλαιά </a:t>
            </a:r>
            <a:r>
              <a:rPr lang="el-GR" altLang="el-GR" dirty="0" smtClean="0"/>
              <a:t>ιστορία(4/7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152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Οι θεωρίες για τη θερμότητα και οι θεωρίες για την ύλη κινούνται παράλληλα</a:t>
            </a:r>
          </a:p>
          <a:p>
            <a:r>
              <a:rPr lang="el-GR" altLang="el-GR" sz="2800" dirty="0" err="1" smtClean="0"/>
              <a:t>Φλογιστό</a:t>
            </a:r>
            <a:r>
              <a:rPr lang="el-GR" altLang="el-GR" sz="2800" dirty="0" smtClean="0"/>
              <a:t> και </a:t>
            </a:r>
            <a:r>
              <a:rPr lang="el-GR" altLang="el-GR" sz="2800" dirty="0" err="1" smtClean="0"/>
              <a:t>Καλορικό</a:t>
            </a:r>
            <a:r>
              <a:rPr lang="el-GR" altLang="el-GR" sz="2800" dirty="0" smtClean="0"/>
              <a:t> (</a:t>
            </a:r>
            <a:r>
              <a:rPr lang="el-GR" altLang="el-GR" sz="2800" dirty="0" err="1" smtClean="0"/>
              <a:t>Πύρ</a:t>
            </a:r>
            <a:r>
              <a:rPr lang="el-GR" altLang="el-GR" sz="2800" dirty="0" smtClean="0"/>
              <a:t>).</a:t>
            </a:r>
          </a:p>
          <a:p>
            <a:r>
              <a:rPr lang="el-GR" altLang="el-GR" sz="2800" dirty="0" smtClean="0"/>
              <a:t>Θεωρία του </a:t>
            </a:r>
            <a:r>
              <a:rPr lang="el-GR" altLang="el-GR" sz="2800" dirty="0" err="1" smtClean="0"/>
              <a:t>Φλογιστού</a:t>
            </a:r>
            <a:r>
              <a:rPr lang="el-GR" altLang="el-GR" sz="2800" dirty="0" smtClean="0"/>
              <a:t> για τις καύσεις. 1667, Ιωάννης Ιωακείμ </a:t>
            </a:r>
            <a:r>
              <a:rPr lang="el-GR" altLang="el-GR" sz="2800" dirty="0" err="1" smtClean="0"/>
              <a:t>Μπέχερ</a:t>
            </a:r>
            <a:r>
              <a:rPr lang="el-GR" altLang="el-GR" sz="2800" dirty="0" smtClean="0"/>
              <a:t> </a:t>
            </a:r>
          </a:p>
          <a:p>
            <a:pPr marL="0" indent="0">
              <a:buNone/>
            </a:pPr>
            <a:r>
              <a:rPr lang="el-GR" altLang="el-GR" sz="2800" dirty="0" err="1" smtClean="0"/>
              <a:t>Φλογιστό</a:t>
            </a:r>
            <a:r>
              <a:rPr lang="el-GR" altLang="el-GR" sz="2800" dirty="0" smtClean="0"/>
              <a:t>: Μια </a:t>
            </a:r>
            <a:r>
              <a:rPr lang="el-GR" altLang="el-GR" sz="2800" dirty="0" err="1" smtClean="0"/>
              <a:t>ουσια</a:t>
            </a:r>
            <a:r>
              <a:rPr lang="el-GR" altLang="el-GR" sz="2800" dirty="0" smtClean="0"/>
              <a:t> που κυκλοφορεί (όταν </a:t>
            </a:r>
            <a:r>
              <a:rPr lang="el-GR" altLang="el-GR" sz="2800" dirty="0" err="1" smtClean="0"/>
              <a:t>καιγεται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κατι</a:t>
            </a:r>
            <a:r>
              <a:rPr lang="el-GR" altLang="el-GR" sz="2800" dirty="0" smtClean="0"/>
              <a:t> το </a:t>
            </a:r>
            <a:r>
              <a:rPr lang="el-GR" altLang="el-GR" sz="2800" dirty="0" err="1" smtClean="0"/>
              <a:t>φλογιστό</a:t>
            </a:r>
            <a:r>
              <a:rPr lang="el-GR" altLang="el-GR" sz="2800" dirty="0" smtClean="0"/>
              <a:t> πάει στον αέρα </a:t>
            </a:r>
            <a:r>
              <a:rPr lang="el-GR" altLang="el-GR" sz="2800" dirty="0" err="1" smtClean="0"/>
              <a:t>αλλα</a:t>
            </a:r>
            <a:r>
              <a:rPr lang="el-GR" altLang="el-GR" sz="2800" dirty="0" smtClean="0"/>
              <a:t> τα </a:t>
            </a:r>
            <a:r>
              <a:rPr lang="el-GR" altLang="el-GR" sz="2800" dirty="0" err="1" smtClean="0"/>
              <a:t>φυτα</a:t>
            </a:r>
            <a:r>
              <a:rPr lang="el-GR" altLang="el-GR" sz="2800" dirty="0" smtClean="0"/>
              <a:t> το </a:t>
            </a:r>
            <a:r>
              <a:rPr lang="el-GR" altLang="el-GR" sz="2800" dirty="0" err="1" smtClean="0"/>
              <a:t>τραβουν</a:t>
            </a:r>
            <a:r>
              <a:rPr lang="el-GR" altLang="el-GR" sz="2800" dirty="0" smtClean="0"/>
              <a:t> από τον αέρα και για αυτό ο αέρας δεν καίγεται από μόνος του- </a:t>
            </a:r>
            <a:r>
              <a:rPr lang="el-GR" altLang="el-GR" sz="2800" dirty="0" err="1" smtClean="0"/>
              <a:t>καιγεται</a:t>
            </a:r>
            <a:r>
              <a:rPr lang="el-GR" altLang="el-GR" sz="2800" dirty="0" smtClean="0"/>
              <a:t>;). Η αναπνοή επέτρεπε στο </a:t>
            </a:r>
            <a:r>
              <a:rPr lang="el-GR" altLang="el-GR" sz="2800" dirty="0" err="1" smtClean="0"/>
              <a:t>φλογιστό</a:t>
            </a:r>
            <a:r>
              <a:rPr lang="el-GR" altLang="el-GR" sz="2800" dirty="0" smtClean="0"/>
              <a:t> να βγει από το σώμα. Ένα κερί έσβηνε όταν σκεπαζόταν </a:t>
            </a:r>
            <a:r>
              <a:rPr lang="el-GR" altLang="el-GR" sz="2800" dirty="0" err="1" smtClean="0"/>
              <a:t>γιατι</a:t>
            </a:r>
            <a:r>
              <a:rPr lang="el-GR" altLang="el-GR" sz="2800" dirty="0" smtClean="0"/>
              <a:t> ο αέρας είναι «</a:t>
            </a:r>
            <a:r>
              <a:rPr lang="el-GR" altLang="el-GR" sz="2800" dirty="0" err="1" smtClean="0"/>
              <a:t>κορεσθει</a:t>
            </a:r>
            <a:r>
              <a:rPr lang="el-GR" altLang="el-GR" sz="2800" dirty="0" smtClean="0"/>
              <a:t>» σε </a:t>
            </a:r>
            <a:r>
              <a:rPr lang="el-GR" altLang="el-GR" sz="2800" dirty="0" err="1" smtClean="0"/>
              <a:t>φλογιστό</a:t>
            </a:r>
            <a:r>
              <a:rPr lang="el-GR" altLang="el-GR" sz="2800" dirty="0" smtClean="0"/>
              <a:t> και δεν μπορούσε να βγει άλλο)</a:t>
            </a:r>
          </a:p>
        </p:txBody>
      </p:sp>
    </p:spTree>
    <p:extLst>
      <p:ext uri="{BB962C8B-B14F-4D97-AF65-F5344CB8AC3E}">
        <p14:creationId xmlns:p14="http://schemas.microsoft.com/office/powerpoint/2010/main" val="12158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err="1"/>
              <a:t>ΘερμότηταΚ</a:t>
            </a:r>
            <a:r>
              <a:rPr lang="el-GR" altLang="el-GR" dirty="0"/>
              <a:t>-&gt; </a:t>
            </a:r>
            <a:r>
              <a:rPr lang="el-GR" altLang="el-GR" dirty="0" err="1"/>
              <a:t>ΘερμότηταΦ</a:t>
            </a:r>
            <a:r>
              <a:rPr lang="el-GR" altLang="el-GR" dirty="0"/>
              <a:t>, μια παλαιά </a:t>
            </a:r>
            <a:r>
              <a:rPr lang="el-GR" altLang="el-GR" dirty="0" smtClean="0"/>
              <a:t>ιστορία(5/7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152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Σταδιακά ανακαλύπτουν ότι υπάρχουν πολλές «</a:t>
            </a:r>
            <a:r>
              <a:rPr lang="el-GR" altLang="el-GR" sz="2800" dirty="0" err="1" smtClean="0"/>
              <a:t>ποιοτητες</a:t>
            </a:r>
            <a:r>
              <a:rPr lang="el-GR" altLang="el-GR" sz="2800" dirty="0" smtClean="0"/>
              <a:t>» αέρα (αρχικά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διοξείδιο του άνθρακα (</a:t>
            </a:r>
            <a:r>
              <a:rPr lang="en-US" altLang="el-GR" sz="2800" dirty="0" smtClean="0"/>
              <a:t>Joseph Black 1757), </a:t>
            </a:r>
            <a:r>
              <a:rPr lang="el-GR" altLang="el-GR" sz="2800" dirty="0" smtClean="0"/>
              <a:t>υδρογόνο (</a:t>
            </a:r>
            <a:r>
              <a:rPr lang="en-US" altLang="el-GR" sz="2800" dirty="0" smtClean="0"/>
              <a:t>Cavendish 1766),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το άζωτο (</a:t>
            </a:r>
            <a:r>
              <a:rPr lang="en-US" altLang="el-GR" sz="2800" dirty="0" smtClean="0"/>
              <a:t>Rutherford 1772), </a:t>
            </a:r>
            <a:r>
              <a:rPr lang="el-GR" altLang="el-GR" sz="2800" dirty="0" smtClean="0"/>
              <a:t>το οξυγόνο (</a:t>
            </a:r>
            <a:r>
              <a:rPr lang="en-US" altLang="el-GR" sz="2800" dirty="0" smtClean="0"/>
              <a:t>Priestley</a:t>
            </a:r>
            <a:r>
              <a:rPr lang="el-GR" altLang="el-GR" sz="2800" dirty="0" smtClean="0"/>
              <a:t> 1774). Από τον «αέρα» στα «αέρια».</a:t>
            </a:r>
          </a:p>
          <a:p>
            <a:r>
              <a:rPr lang="el-GR" altLang="el-GR" sz="2800" dirty="0" smtClean="0"/>
              <a:t>Ο </a:t>
            </a:r>
            <a:r>
              <a:rPr lang="el-GR" altLang="el-GR" sz="2800" dirty="0" err="1" smtClean="0"/>
              <a:t>Πρίστλευ</a:t>
            </a:r>
            <a:r>
              <a:rPr lang="el-GR" altLang="el-GR" sz="2800" dirty="0" smtClean="0"/>
              <a:t> που ανακάλυψε το οξυγόνο θεωρούσε ότι είναι αέρας που </a:t>
            </a:r>
            <a:r>
              <a:rPr lang="el-GR" altLang="el-GR" sz="2800" dirty="0" err="1" smtClean="0"/>
              <a:t>εχει</a:t>
            </a:r>
            <a:r>
              <a:rPr lang="el-GR" altLang="el-GR" sz="2800" dirty="0" smtClean="0"/>
              <a:t> από-</a:t>
            </a:r>
            <a:r>
              <a:rPr lang="el-GR" altLang="el-GR" sz="2800" dirty="0" err="1" smtClean="0"/>
              <a:t>φλογιστικοποιηθεί</a:t>
            </a:r>
            <a:r>
              <a:rPr lang="el-GR" altLang="el-GR" sz="2800" dirty="0" smtClean="0"/>
              <a:t>.</a:t>
            </a:r>
          </a:p>
          <a:p>
            <a:r>
              <a:rPr lang="el-GR" altLang="el-GR" sz="2800" dirty="0" smtClean="0"/>
              <a:t>Η στάχτη των </a:t>
            </a:r>
            <a:r>
              <a:rPr lang="el-GR" altLang="el-GR" sz="2800" dirty="0" err="1" smtClean="0"/>
              <a:t>μεταλλων</a:t>
            </a:r>
            <a:r>
              <a:rPr lang="el-GR" altLang="el-GR" sz="2800" dirty="0" smtClean="0"/>
              <a:t> πιο βαριά από τα μέταλλα. (</a:t>
            </a:r>
            <a:r>
              <a:rPr lang="el-GR" altLang="el-GR" sz="2800" b="1" dirty="0" smtClean="0"/>
              <a:t>απροσδόκητο</a:t>
            </a:r>
            <a:r>
              <a:rPr lang="el-GR" altLang="el-GR" sz="2800" dirty="0" smtClean="0"/>
              <a:t>)</a:t>
            </a:r>
          </a:p>
          <a:p>
            <a:r>
              <a:rPr lang="el-GR" altLang="el-GR" sz="2800" dirty="0" err="1" smtClean="0"/>
              <a:t>Λαβουαζιε</a:t>
            </a:r>
            <a:r>
              <a:rPr lang="el-GR" altLang="el-GR" sz="2800" dirty="0" smtClean="0"/>
              <a:t> μετρήσεις 1770. Διατήρηση της </a:t>
            </a:r>
            <a:r>
              <a:rPr lang="el-GR" altLang="el-GR" sz="2800" dirty="0" err="1" smtClean="0"/>
              <a:t>μαζας</a:t>
            </a:r>
            <a:r>
              <a:rPr lang="el-GR" altLang="el-GR" sz="2800" dirty="0" smtClean="0"/>
              <a:t>. Υποχώρηση της θεωρίας του </a:t>
            </a:r>
            <a:r>
              <a:rPr lang="el-GR" altLang="el-GR" sz="2800" dirty="0" err="1" smtClean="0"/>
              <a:t>φλογιστού</a:t>
            </a:r>
            <a:r>
              <a:rPr lang="el-GR" altLang="el-GR" sz="2800" dirty="0" smtClean="0"/>
              <a:t>.</a:t>
            </a:r>
          </a:p>
          <a:p>
            <a:pPr marL="0" indent="0">
              <a:buNone/>
            </a:pPr>
            <a:r>
              <a:rPr lang="el-GR" altLang="el-GR" sz="2800" dirty="0"/>
              <a:t> </a:t>
            </a:r>
            <a:r>
              <a:rPr lang="el-GR" altLang="el-GR" sz="2800" dirty="0" smtClean="0">
                <a:solidFill>
                  <a:srgbClr val="FF0000"/>
                </a:solidFill>
              </a:rPr>
              <a:t>Κόπος…. Κόπος…. Κόπος και επινοητικότητα. </a:t>
            </a:r>
          </a:p>
        </p:txBody>
      </p:sp>
    </p:spTree>
    <p:extLst>
      <p:ext uri="{BB962C8B-B14F-4D97-AF65-F5344CB8AC3E}">
        <p14:creationId xmlns:p14="http://schemas.microsoft.com/office/powerpoint/2010/main" val="42166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err="1"/>
              <a:t>ΘερμότηταΚ</a:t>
            </a:r>
            <a:r>
              <a:rPr lang="el-GR" altLang="el-GR" dirty="0"/>
              <a:t>-&gt; </a:t>
            </a:r>
            <a:r>
              <a:rPr lang="el-GR" altLang="el-GR" dirty="0" err="1"/>
              <a:t>ΘερμότηταΦ</a:t>
            </a:r>
            <a:r>
              <a:rPr lang="el-GR" altLang="el-GR" dirty="0"/>
              <a:t>, μια παλαιά </a:t>
            </a:r>
            <a:r>
              <a:rPr lang="el-GR" altLang="el-GR" dirty="0" smtClean="0"/>
              <a:t>ιστορία(6/7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r>
              <a:rPr lang="el-GR" altLang="el-GR" sz="2800" dirty="0"/>
              <a:t>Όταν το </a:t>
            </a:r>
            <a:r>
              <a:rPr lang="el-GR" altLang="el-GR" sz="2800" dirty="0" err="1"/>
              <a:t>Φλογιστο</a:t>
            </a:r>
            <a:r>
              <a:rPr lang="el-GR" altLang="el-GR" sz="2800" dirty="0"/>
              <a:t> δεν πέτυχε ο Λαβουαζιέ πρότεινε το </a:t>
            </a:r>
            <a:r>
              <a:rPr lang="el-GR" altLang="el-GR" sz="2800" dirty="0" err="1"/>
              <a:t>Καλορικό</a:t>
            </a:r>
            <a:r>
              <a:rPr lang="el-GR" altLang="el-GR" sz="2800" dirty="0"/>
              <a:t> </a:t>
            </a:r>
          </a:p>
          <a:p>
            <a:r>
              <a:rPr lang="el-GR" altLang="el-GR" sz="2800" dirty="0" err="1" smtClean="0"/>
              <a:t>Καλορικό</a:t>
            </a:r>
            <a:r>
              <a:rPr lang="el-GR" altLang="el-GR" sz="2800" dirty="0" smtClean="0"/>
              <a:t>: Ένα </a:t>
            </a:r>
            <a:r>
              <a:rPr lang="el-GR" altLang="el-GR" sz="2800" dirty="0" err="1" smtClean="0"/>
              <a:t>αβαρες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αεριο</a:t>
            </a:r>
            <a:r>
              <a:rPr lang="el-GR" altLang="el-GR" sz="2800" dirty="0" smtClean="0"/>
              <a:t> που μπορούσε να περάσει </a:t>
            </a:r>
            <a:r>
              <a:rPr lang="el-GR" altLang="el-GR" sz="2800" dirty="0" err="1" smtClean="0"/>
              <a:t>μεσα</a:t>
            </a:r>
            <a:r>
              <a:rPr lang="el-GR" altLang="el-GR" sz="2800" dirty="0" smtClean="0"/>
              <a:t> από τους πόρους των αντικειμένων (ο Ευγένιος Βούλγαρης –τέλος 18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αιώνα - </a:t>
            </a:r>
            <a:r>
              <a:rPr lang="el-GR" altLang="el-GR" sz="2800" dirty="0" err="1" smtClean="0"/>
              <a:t>χρησιμοποιει</a:t>
            </a:r>
            <a:r>
              <a:rPr lang="el-GR" altLang="el-GR" sz="2800" dirty="0" smtClean="0"/>
              <a:t> τον </a:t>
            </a:r>
            <a:r>
              <a:rPr lang="el-GR" altLang="el-GR" sz="2800" dirty="0" err="1" smtClean="0"/>
              <a:t>ορο</a:t>
            </a:r>
            <a:r>
              <a:rPr lang="el-GR" altLang="el-GR" sz="2800" dirty="0" smtClean="0"/>
              <a:t> «πυρ»)</a:t>
            </a:r>
          </a:p>
          <a:p>
            <a:r>
              <a:rPr lang="el-GR" altLang="el-GR" sz="2800" dirty="0" smtClean="0"/>
              <a:t>Το 1780 κάποιοι πρότειναν το </a:t>
            </a:r>
            <a:r>
              <a:rPr lang="en-US" sz="2800" dirty="0"/>
              <a:t>"</a:t>
            </a:r>
            <a:r>
              <a:rPr lang="en-US" sz="2800" dirty="0" err="1" smtClean="0"/>
              <a:t>frigoric</a:t>
            </a:r>
            <a:r>
              <a:rPr lang="en-US" sz="2800" dirty="0" smtClean="0"/>
              <a:t>”</a:t>
            </a:r>
            <a:r>
              <a:rPr lang="el-GR" sz="2800" dirty="0" smtClean="0"/>
              <a:t>, </a:t>
            </a:r>
            <a:r>
              <a:rPr lang="el-GR" sz="2800" dirty="0" err="1" smtClean="0"/>
              <a:t>αλλα</a:t>
            </a:r>
            <a:r>
              <a:rPr lang="el-GR" sz="2800" dirty="0" smtClean="0"/>
              <a:t> τελικά κυριάρχησε η άποψη ότι το </a:t>
            </a:r>
            <a:r>
              <a:rPr lang="el-GR" sz="2800" dirty="0" err="1" smtClean="0"/>
              <a:t>κρυο</a:t>
            </a:r>
            <a:r>
              <a:rPr lang="el-GR" sz="2800" dirty="0" smtClean="0"/>
              <a:t> είναι η απουσία ζέστης. </a:t>
            </a:r>
          </a:p>
          <a:p>
            <a:r>
              <a:rPr lang="el-GR" altLang="el-GR" sz="2800" dirty="0" smtClean="0"/>
              <a:t>Υπέθεταν τη διατήρηση του πυρός (</a:t>
            </a:r>
            <a:r>
              <a:rPr lang="el-GR" altLang="el-GR" sz="2800" dirty="0" err="1" smtClean="0"/>
              <a:t>αφου</a:t>
            </a:r>
            <a:r>
              <a:rPr lang="el-GR" altLang="el-GR" sz="2800" dirty="0" smtClean="0"/>
              <a:t> η υλη η </a:t>
            </a:r>
            <a:r>
              <a:rPr lang="el-GR" altLang="el-GR" sz="2800" dirty="0" err="1" smtClean="0"/>
              <a:t>ιδια</a:t>
            </a:r>
            <a:r>
              <a:rPr lang="el-GR" altLang="el-GR" sz="2800" dirty="0" smtClean="0"/>
              <a:t> διατηρούνταν)</a:t>
            </a:r>
          </a:p>
          <a:p>
            <a:r>
              <a:rPr lang="el-GR" altLang="el-GR" sz="2800" dirty="0" smtClean="0"/>
              <a:t>Το </a:t>
            </a:r>
            <a:r>
              <a:rPr lang="el-GR" altLang="el-GR" sz="2800" dirty="0" err="1" smtClean="0"/>
              <a:t>καλορικο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απωθει</a:t>
            </a:r>
            <a:r>
              <a:rPr lang="el-GR" altLang="el-GR" sz="2800" dirty="0" smtClean="0"/>
              <a:t> τον εαυτό του. (</a:t>
            </a:r>
            <a:r>
              <a:rPr lang="el-GR" altLang="el-GR" sz="2800" dirty="0" err="1" smtClean="0"/>
              <a:t>υποθεση</a:t>
            </a:r>
            <a:r>
              <a:rPr lang="el-GR" altLang="el-GR" sz="2800" dirty="0" smtClean="0"/>
              <a:t>). Πχ το </a:t>
            </a:r>
            <a:r>
              <a:rPr lang="el-GR" altLang="el-GR" sz="2800" dirty="0" err="1" smtClean="0"/>
              <a:t>κρυωμα</a:t>
            </a:r>
            <a:r>
              <a:rPr lang="el-GR" altLang="el-GR" sz="2800" dirty="0" smtClean="0"/>
              <a:t> μιας </a:t>
            </a:r>
            <a:r>
              <a:rPr lang="el-GR" altLang="el-GR" sz="2800" dirty="0" err="1" smtClean="0"/>
              <a:t>κουπας</a:t>
            </a:r>
            <a:endParaRPr lang="el-GR" altLang="el-GR" sz="2800" dirty="0" smtClean="0"/>
          </a:p>
          <a:p>
            <a:r>
              <a:rPr lang="el-GR" altLang="el-GR" sz="2800" dirty="0" smtClean="0"/>
              <a:t>Μια εξαιρετικά επιτυχημένη, για ένα διάστημα, θεωρία. (</a:t>
            </a:r>
            <a:r>
              <a:rPr lang="en-US" altLang="el-GR" sz="2800" dirty="0" smtClean="0"/>
              <a:t>Carnot</a:t>
            </a:r>
            <a:r>
              <a:rPr lang="el-GR" altLang="el-GR" sz="2800" dirty="0" smtClean="0"/>
              <a:t>: θεωρητική περιγραφή </a:t>
            </a:r>
            <a:r>
              <a:rPr lang="el-GR" altLang="el-GR" sz="2800" dirty="0" err="1" smtClean="0"/>
              <a:t>μηχανων</a:t>
            </a:r>
            <a:r>
              <a:rPr lang="el-GR" altLang="el-GR" sz="2800" dirty="0" smtClean="0"/>
              <a:t> εσωτερικής καύσης την εποχή της βιομηχανικής επανάστασης)</a:t>
            </a:r>
          </a:p>
          <a:p>
            <a:r>
              <a:rPr lang="el-GR" altLang="el-GR" sz="2800" dirty="0" smtClean="0"/>
              <a:t>Ο όρος «Θερμοχωρητικότητα», κατάλοιπο εκείνης της εποχής.</a:t>
            </a:r>
          </a:p>
          <a:p>
            <a:pPr marL="0" indent="0">
              <a:buNone/>
            </a:pPr>
            <a:r>
              <a:rPr lang="en-US" altLang="el-GR" sz="2800" dirty="0">
                <a:hlinkClick r:id="rId2"/>
              </a:rPr>
              <a:t>https://</a:t>
            </a:r>
            <a:r>
              <a:rPr lang="en-US" altLang="el-GR" sz="2800" dirty="0" smtClean="0">
                <a:hlinkClick r:id="rId2"/>
              </a:rPr>
              <a:t>en.wikipedia.org/wiki/Caloric_theory</a:t>
            </a:r>
            <a:r>
              <a:rPr lang="el-GR" altLang="el-GR" sz="2800" dirty="0" smtClean="0"/>
              <a:t> (</a:t>
            </a:r>
            <a:r>
              <a:rPr lang="el-GR" altLang="el-GR" sz="2800" dirty="0" err="1" smtClean="0"/>
              <a:t>καλο</a:t>
            </a:r>
            <a:r>
              <a:rPr lang="el-GR" altLang="el-GR" sz="2800" dirty="0" smtClean="0"/>
              <a:t>!)</a:t>
            </a:r>
          </a:p>
          <a:p>
            <a:r>
              <a:rPr lang="el-GR" altLang="el-GR" sz="2800" dirty="0" smtClean="0">
                <a:solidFill>
                  <a:srgbClr val="FF0000"/>
                </a:solidFill>
              </a:rPr>
              <a:t>Μια εξαιρετικά επιτυχημένη </a:t>
            </a:r>
            <a:r>
              <a:rPr lang="el-GR" altLang="el-GR" sz="2800" dirty="0" err="1" smtClean="0">
                <a:solidFill>
                  <a:srgbClr val="FF0000"/>
                </a:solidFill>
              </a:rPr>
              <a:t>θεωρια</a:t>
            </a:r>
            <a:r>
              <a:rPr lang="el-GR" altLang="el-GR" sz="2800" dirty="0" smtClean="0">
                <a:solidFill>
                  <a:srgbClr val="FF0000"/>
                </a:solidFill>
              </a:rPr>
              <a:t> </a:t>
            </a:r>
            <a:r>
              <a:rPr lang="el-GR" altLang="el-GR" sz="2800" dirty="0" err="1" smtClean="0">
                <a:solidFill>
                  <a:srgbClr val="FF0000"/>
                </a:solidFill>
              </a:rPr>
              <a:t>μπορει</a:t>
            </a:r>
            <a:r>
              <a:rPr lang="el-GR" altLang="el-GR" sz="2800" dirty="0" smtClean="0">
                <a:solidFill>
                  <a:srgbClr val="FF0000"/>
                </a:solidFill>
              </a:rPr>
              <a:t> να ανατραπεί!</a:t>
            </a:r>
          </a:p>
        </p:txBody>
      </p:sp>
    </p:spTree>
    <p:extLst>
      <p:ext uri="{BB962C8B-B14F-4D97-AF65-F5344CB8AC3E}">
        <p14:creationId xmlns:p14="http://schemas.microsoft.com/office/powerpoint/2010/main" val="16460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Μια μεγάλη πρόοδος!: Η διάκριση θερμότητας -θερμοκρασίας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r>
              <a:rPr lang="en-US" altLang="el-GR" sz="2800" dirty="0"/>
              <a:t>Joseph Black </a:t>
            </a:r>
            <a:r>
              <a:rPr lang="el-GR" altLang="el-GR" sz="2800" dirty="0" smtClean="0"/>
              <a:t>(Ιωσήφ ο Μαύρος) </a:t>
            </a:r>
            <a:r>
              <a:rPr lang="en-US" altLang="el-GR" sz="2800" dirty="0" smtClean="0"/>
              <a:t>(1728-1799)</a:t>
            </a:r>
            <a:endParaRPr lang="el-GR" altLang="el-GR" sz="2800" dirty="0" smtClean="0"/>
          </a:p>
          <a:p>
            <a:r>
              <a:rPr lang="el-GR" altLang="el-GR" sz="2800" dirty="0" smtClean="0"/>
              <a:t>Το 1748 ο</a:t>
            </a:r>
            <a:r>
              <a:rPr lang="en-US" altLang="el-GR" sz="2800" dirty="0" smtClean="0"/>
              <a:t> Cullen </a:t>
            </a:r>
            <a:r>
              <a:rPr lang="el-GR" altLang="el-GR" sz="2800" dirty="0" smtClean="0"/>
              <a:t>στο Εδιμβούργο (βρασμός μαζί με </a:t>
            </a:r>
            <a:r>
              <a:rPr lang="el-GR" altLang="el-GR" sz="2800" dirty="0" err="1" smtClean="0"/>
              <a:t>ψυξη</a:t>
            </a:r>
            <a:r>
              <a:rPr lang="el-GR" altLang="el-GR" sz="2800" dirty="0" smtClean="0"/>
              <a:t> (!)  του αιθέρα όταν πέσει η ατμοσφαιρική πίεση με μια αντλία). Μερικά χρόνια </a:t>
            </a:r>
            <a:r>
              <a:rPr lang="el-GR" altLang="el-GR" sz="2800" dirty="0" err="1" smtClean="0"/>
              <a:t>μετα</a:t>
            </a:r>
            <a:r>
              <a:rPr lang="el-GR" altLang="el-GR" sz="2800" dirty="0" smtClean="0"/>
              <a:t> ο </a:t>
            </a:r>
            <a:r>
              <a:rPr lang="en-US" altLang="el-GR" sz="2800" dirty="0" smtClean="0"/>
              <a:t>Black </a:t>
            </a:r>
            <a:r>
              <a:rPr lang="el-GR" altLang="el-GR" sz="2800" dirty="0" smtClean="0"/>
              <a:t>στο </a:t>
            </a:r>
            <a:r>
              <a:rPr lang="el-GR" altLang="el-GR" sz="2800" dirty="0" err="1" smtClean="0"/>
              <a:t>Εδιμβουργο</a:t>
            </a:r>
            <a:r>
              <a:rPr lang="el-GR" altLang="el-GR" sz="2800" dirty="0" smtClean="0"/>
              <a:t> (στο </a:t>
            </a:r>
            <a:r>
              <a:rPr lang="el-GR" altLang="el-GR" sz="2800" dirty="0" err="1" smtClean="0"/>
              <a:t>ιδιο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club </a:t>
            </a:r>
            <a:r>
              <a:rPr lang="el-GR" altLang="el-GR" sz="2800" dirty="0" smtClean="0"/>
              <a:t>με τον</a:t>
            </a:r>
            <a:r>
              <a:rPr lang="en-US" altLang="el-GR" sz="2800" dirty="0" smtClean="0"/>
              <a:t> Cullen </a:t>
            </a:r>
            <a:r>
              <a:rPr lang="el-GR" altLang="el-GR" sz="2800" dirty="0" smtClean="0"/>
              <a:t>τον  </a:t>
            </a:r>
            <a:r>
              <a:rPr lang="en-US" altLang="el-GR" sz="2800" dirty="0" smtClean="0"/>
              <a:t>Adam Smith </a:t>
            </a:r>
            <a:r>
              <a:rPr lang="el-GR" altLang="el-GR" sz="2800" dirty="0" smtClean="0"/>
              <a:t>και τον </a:t>
            </a:r>
            <a:r>
              <a:rPr lang="en-US" altLang="el-GR" sz="2800" dirty="0" smtClean="0"/>
              <a:t>David Hume)</a:t>
            </a:r>
            <a:r>
              <a:rPr lang="el-GR" altLang="el-GR" sz="2800" dirty="0" smtClean="0"/>
              <a:t> </a:t>
            </a:r>
          </a:p>
          <a:p>
            <a:r>
              <a:rPr lang="el-GR" altLang="el-GR" sz="2800" dirty="0" smtClean="0"/>
              <a:t>Ο </a:t>
            </a:r>
            <a:r>
              <a:rPr lang="en-US" altLang="el-GR" sz="2800" dirty="0" smtClean="0"/>
              <a:t>Black </a:t>
            </a:r>
            <a:r>
              <a:rPr lang="el-GR" altLang="el-GR" sz="2800" dirty="0" smtClean="0"/>
              <a:t>ήξερε ότι το </a:t>
            </a:r>
            <a:r>
              <a:rPr lang="el-GR" altLang="el-GR" sz="2800" dirty="0" err="1" smtClean="0"/>
              <a:t>χιονι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λυώνει</a:t>
            </a:r>
            <a:r>
              <a:rPr lang="el-GR" altLang="el-GR" sz="2800" dirty="0" smtClean="0"/>
              <a:t> αργά. </a:t>
            </a:r>
          </a:p>
          <a:p>
            <a:r>
              <a:rPr lang="el-GR" altLang="el-GR" sz="2800" dirty="0" smtClean="0"/>
              <a:t>Με διαφορετικούς τρόπους </a:t>
            </a:r>
            <a:r>
              <a:rPr lang="el-GR" altLang="el-GR" sz="2800" dirty="0" err="1" smtClean="0"/>
              <a:t>συνεπέρανε</a:t>
            </a:r>
            <a:r>
              <a:rPr lang="el-GR" altLang="el-GR" sz="2800" dirty="0" smtClean="0"/>
              <a:t> ότι θα </a:t>
            </a:r>
            <a:r>
              <a:rPr lang="el-GR" altLang="el-GR" sz="2800" dirty="0" err="1" smtClean="0"/>
              <a:t>ηταν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καλο</a:t>
            </a:r>
            <a:r>
              <a:rPr lang="el-GR" altLang="el-GR" sz="2800" dirty="0" smtClean="0"/>
              <a:t> να υποθέσει πώς η θερμότητα μπορεί να </a:t>
            </a:r>
            <a:r>
              <a:rPr lang="el-GR" altLang="el-GR" sz="2800" dirty="0" err="1" smtClean="0"/>
              <a:t>μπεί</a:t>
            </a:r>
            <a:r>
              <a:rPr lang="el-GR" altLang="el-GR" sz="2800" dirty="0" smtClean="0"/>
              <a:t> και να </a:t>
            </a:r>
            <a:r>
              <a:rPr lang="el-GR" altLang="el-GR" sz="2800" dirty="0" err="1" smtClean="0"/>
              <a:t>βγεί</a:t>
            </a:r>
            <a:r>
              <a:rPr lang="el-GR" altLang="el-GR" sz="2800" dirty="0" smtClean="0"/>
              <a:t> σε ένα σώμα χωρίς να προκαλεί αλλαγή στη θερμοκρασία ( τήξη, πήξη) Πχ ένα δοχείο με νερό πήγαινε από 1</a:t>
            </a:r>
            <a:r>
              <a:rPr lang="en-US" altLang="el-GR" sz="2800" dirty="0" smtClean="0"/>
              <a:t> C </a:t>
            </a:r>
            <a:r>
              <a:rPr lang="el-GR" altLang="el-GR" sz="2800" dirty="0" smtClean="0"/>
              <a:t>σε 5</a:t>
            </a:r>
            <a:r>
              <a:rPr lang="en-US" altLang="el-GR" sz="2800" dirty="0" smtClean="0"/>
              <a:t>C </a:t>
            </a:r>
            <a:r>
              <a:rPr lang="el-GR" altLang="el-GR" sz="2800" dirty="0" smtClean="0"/>
              <a:t>σε </a:t>
            </a:r>
            <a:r>
              <a:rPr lang="el-GR" altLang="el-GR" sz="2800" dirty="0" err="1" smtClean="0"/>
              <a:t>μιση</a:t>
            </a:r>
            <a:r>
              <a:rPr lang="el-GR" altLang="el-GR" sz="2800" dirty="0" smtClean="0"/>
              <a:t> ώρα. Ένα </a:t>
            </a:r>
            <a:r>
              <a:rPr lang="el-GR" altLang="el-GR" sz="2800" dirty="0" err="1" smtClean="0"/>
              <a:t>δοχειο</a:t>
            </a:r>
            <a:r>
              <a:rPr lang="el-GR" altLang="el-GR" sz="2800" dirty="0" smtClean="0"/>
              <a:t> με </a:t>
            </a:r>
            <a:r>
              <a:rPr lang="el-GR" altLang="el-GR" sz="2800" dirty="0" err="1" smtClean="0"/>
              <a:t>ιση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ποσοτητα</a:t>
            </a:r>
            <a:r>
              <a:rPr lang="el-GR" altLang="el-GR" sz="2800" dirty="0" smtClean="0"/>
              <a:t> πάγου σε 0</a:t>
            </a:r>
            <a:r>
              <a:rPr lang="en-US" altLang="el-GR" sz="2800" dirty="0" smtClean="0"/>
              <a:t>C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πήγαινε στους 5</a:t>
            </a:r>
            <a:r>
              <a:rPr lang="en-US" altLang="el-GR" sz="2800" dirty="0" smtClean="0"/>
              <a:t>C </a:t>
            </a:r>
            <a:r>
              <a:rPr lang="el-GR" altLang="el-GR" sz="2800" dirty="0" smtClean="0"/>
              <a:t>σε 10,5 </a:t>
            </a:r>
            <a:r>
              <a:rPr lang="el-GR" altLang="el-GR" sz="2800" dirty="0" err="1" smtClean="0"/>
              <a:t>ωρες</a:t>
            </a:r>
            <a:r>
              <a:rPr lang="el-GR" altLang="el-GR" sz="2800" dirty="0" smtClean="0"/>
              <a:t>!)</a:t>
            </a:r>
          </a:p>
          <a:p>
            <a:r>
              <a:rPr lang="el-GR" altLang="el-GR" sz="2800" dirty="0" smtClean="0"/>
              <a:t>Επίσης διαπίστωσε ότι </a:t>
            </a:r>
            <a:r>
              <a:rPr lang="el-GR" altLang="el-GR" sz="2800" dirty="0" err="1" smtClean="0"/>
              <a:t>ισες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μαζες</a:t>
            </a:r>
            <a:r>
              <a:rPr lang="el-GR" altLang="el-GR" sz="2800" dirty="0" smtClean="0"/>
              <a:t> υδράργυρου και </a:t>
            </a:r>
            <a:r>
              <a:rPr lang="el-GR" altLang="el-GR" sz="2800" dirty="0" err="1" smtClean="0"/>
              <a:t>νερου</a:t>
            </a:r>
            <a:r>
              <a:rPr lang="el-GR" altLang="el-GR" sz="2800" dirty="0" smtClean="0"/>
              <a:t> σε διαφορετικές θερμοκρασίες δεν έρχονται σε ισορροπία στη μέση τιμή της θερμοκρασίας. (Ειδική θερμοχωρητικότητα)</a:t>
            </a:r>
          </a:p>
          <a:p>
            <a:r>
              <a:rPr lang="el-GR" altLang="el-GR" sz="2800" dirty="0" smtClean="0"/>
              <a:t>Διέκρινε την «ποσότητα θερμότητας» (αυτό που </a:t>
            </a:r>
            <a:r>
              <a:rPr lang="el-GR" altLang="el-GR" sz="2800" dirty="0" err="1" smtClean="0"/>
              <a:t>εμεις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λεμε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θερμότηταΦ</a:t>
            </a:r>
            <a:r>
              <a:rPr lang="el-GR" altLang="el-GR" sz="2800" dirty="0" smtClean="0"/>
              <a:t>) από την "ένταση της θερμότητας" (</a:t>
            </a:r>
            <a:r>
              <a:rPr lang="el-GR" altLang="el-GR" sz="2800" dirty="0" err="1" smtClean="0"/>
              <a:t>αυτο</a:t>
            </a:r>
            <a:r>
              <a:rPr lang="el-GR" altLang="el-GR" sz="2800" dirty="0" smtClean="0"/>
              <a:t> που </a:t>
            </a:r>
            <a:r>
              <a:rPr lang="el-GR" altLang="el-GR" sz="2800" dirty="0" err="1" smtClean="0"/>
              <a:t>εμεις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λεμε</a:t>
            </a:r>
            <a:r>
              <a:rPr lang="el-GR" altLang="el-GR" sz="2800" dirty="0" smtClean="0"/>
              <a:t> θερμοκρασία)</a:t>
            </a:r>
          </a:p>
          <a:p>
            <a:r>
              <a:rPr lang="el-GR" altLang="el-GR" sz="2800" dirty="0" smtClean="0"/>
              <a:t>ΟΜΩΣ εξακολουθούσε να πιστεύει </a:t>
            </a:r>
            <a:r>
              <a:rPr lang="el-GR" altLang="el-GR" sz="2800" dirty="0" err="1" smtClean="0"/>
              <a:t>οτι</a:t>
            </a:r>
            <a:r>
              <a:rPr lang="el-GR" altLang="el-GR" sz="2800" dirty="0" smtClean="0"/>
              <a:t> η θερμότητα διατηρείται (</a:t>
            </a:r>
            <a:r>
              <a:rPr lang="el-GR" altLang="el-GR" sz="2800" dirty="0" err="1" smtClean="0"/>
              <a:t>θεωρια</a:t>
            </a:r>
            <a:r>
              <a:rPr lang="el-GR" altLang="el-GR" sz="2800" dirty="0" smtClean="0"/>
              <a:t> του </a:t>
            </a:r>
            <a:r>
              <a:rPr lang="el-GR" altLang="el-GR" sz="2800" dirty="0" err="1" smtClean="0"/>
              <a:t>καλορικού</a:t>
            </a:r>
            <a:r>
              <a:rPr lang="el-GR" altLang="el-G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1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Μικρή παρένθεση για το Νεοελληνικό Διαφωτισμό και τις Νέες Επιστήμες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r>
              <a:rPr lang="el-GR" altLang="el-GR" sz="2800" dirty="0" smtClean="0"/>
              <a:t>Οι Ελληνόφωνοι λόγιοι του 18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αιώνα ήταν </a:t>
            </a:r>
            <a:r>
              <a:rPr lang="el-GR" altLang="el-GR" sz="2800" dirty="0" err="1" smtClean="0"/>
              <a:t>καλα</a:t>
            </a:r>
            <a:r>
              <a:rPr lang="el-GR" altLang="el-GR" sz="2800" dirty="0" smtClean="0"/>
              <a:t> ενημερωμένοι για τις Φυσικές Επιστήμες και τα Μαθηματικά της εποχής τους</a:t>
            </a:r>
          </a:p>
          <a:p>
            <a:r>
              <a:rPr lang="el-GR" altLang="el-GR" sz="2800" dirty="0" smtClean="0"/>
              <a:t>Είχαν γράψει και εκδώσει σημαντικά συγγράμματα. Όμως φαίνεται το κύριο μέλημά τους  να είναι οι φιλοσοφικές και μεταφυσικές συνέπειες των </a:t>
            </a:r>
            <a:r>
              <a:rPr lang="el-GR" altLang="el-GR" sz="2800" dirty="0" err="1" smtClean="0"/>
              <a:t>Νεων</a:t>
            </a:r>
            <a:r>
              <a:rPr lang="el-GR" altLang="el-GR" sz="2800" dirty="0" smtClean="0"/>
              <a:t> Επιστημών. </a:t>
            </a:r>
          </a:p>
          <a:p>
            <a:r>
              <a:rPr lang="el-GR" altLang="el-GR" sz="2800" dirty="0" smtClean="0"/>
              <a:t>Σχεδόν </a:t>
            </a:r>
            <a:r>
              <a:rPr lang="el-GR" altLang="el-GR" sz="2800" dirty="0" err="1" smtClean="0"/>
              <a:t>ολοι</a:t>
            </a:r>
            <a:r>
              <a:rPr lang="el-GR" altLang="el-GR" sz="2800" dirty="0" smtClean="0"/>
              <a:t> οι σημαντικοί λόγιοι εξέδωσαν σημαντικά έργα στη Λογική και/ή στη </a:t>
            </a:r>
            <a:r>
              <a:rPr lang="el-GR" altLang="el-GR" sz="2800" dirty="0" err="1" smtClean="0"/>
              <a:t>Μεταφυσική(Μοισιόδακας</a:t>
            </a:r>
            <a:r>
              <a:rPr lang="el-GR" altLang="el-GR" sz="2800" dirty="0" smtClean="0"/>
              <a:t> 1761-1762, Βούλγαρης 1776, </a:t>
            </a:r>
            <a:r>
              <a:rPr lang="el-GR" altLang="el-GR" sz="2800" dirty="0" err="1" smtClean="0"/>
              <a:t>Παμπλέκης</a:t>
            </a:r>
            <a:r>
              <a:rPr lang="el-GR" altLang="el-GR" sz="2800" dirty="0" smtClean="0"/>
              <a:t> 1786, Ψαλίδας 1791, </a:t>
            </a:r>
            <a:r>
              <a:rPr lang="el-GR" altLang="el-GR" sz="2800" dirty="0" err="1" smtClean="0"/>
              <a:t>Φιλιπίδης</a:t>
            </a:r>
            <a:r>
              <a:rPr lang="el-GR" altLang="el-GR" sz="2800" dirty="0" smtClean="0"/>
              <a:t> 1801, </a:t>
            </a:r>
            <a:r>
              <a:rPr lang="el-GR" altLang="el-GR" sz="2800" dirty="0" err="1" smtClean="0"/>
              <a:t>Κούμας</a:t>
            </a:r>
            <a:r>
              <a:rPr lang="el-GR" altLang="el-GR" sz="2800" dirty="0" smtClean="0"/>
              <a:t> 1818-1820, </a:t>
            </a:r>
            <a:r>
              <a:rPr lang="el-GR" altLang="el-GR" sz="2800" dirty="0" err="1" smtClean="0"/>
              <a:t>Κονσταντάς</a:t>
            </a:r>
            <a:r>
              <a:rPr lang="el-GR" altLang="el-GR" sz="2800" dirty="0" smtClean="0"/>
              <a:t> 1804) </a:t>
            </a:r>
          </a:p>
          <a:p>
            <a:r>
              <a:rPr lang="el-GR" altLang="el-GR" sz="2800" dirty="0" err="1" smtClean="0"/>
              <a:t>Εκτιμουν</a:t>
            </a:r>
            <a:r>
              <a:rPr lang="el-GR" altLang="el-GR" sz="2800" dirty="0" smtClean="0"/>
              <a:t> τα πειράματα </a:t>
            </a:r>
            <a:r>
              <a:rPr lang="el-GR" altLang="el-GR" sz="2800" dirty="0" err="1" smtClean="0"/>
              <a:t>αλλα</a:t>
            </a:r>
            <a:r>
              <a:rPr lang="el-GR" altLang="el-GR" sz="2800" dirty="0" smtClean="0"/>
              <a:t> δεν </a:t>
            </a:r>
            <a:r>
              <a:rPr lang="el-GR" altLang="el-GR" sz="2800" dirty="0" err="1" smtClean="0"/>
              <a:t>ειναι</a:t>
            </a:r>
            <a:r>
              <a:rPr lang="el-GR" altLang="el-GR" sz="2800" dirty="0" smtClean="0"/>
              <a:t> πειραματιστές </a:t>
            </a:r>
            <a:r>
              <a:rPr lang="el-GR" altLang="el-GR" sz="2800" dirty="0" err="1" smtClean="0"/>
              <a:t>ουτε</a:t>
            </a:r>
            <a:r>
              <a:rPr lang="el-GR" altLang="el-GR" sz="2800" dirty="0" smtClean="0"/>
              <a:t> πρακτικοί εφευρέτες.</a:t>
            </a:r>
          </a:p>
          <a:p>
            <a:endParaRPr lang="el-GR" altLang="el-GR" sz="28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983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Εν τω μεταξύ… βιομηχανική επανάσταση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endParaRPr lang="el-GR" altLang="el-GR" sz="2800" dirty="0" smtClean="0"/>
          </a:p>
          <a:p>
            <a:endParaRPr lang="el-GR" altLang="el-G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8" y="1556792"/>
            <a:ext cx="30787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06" y="1556792"/>
            <a:ext cx="4680181" cy="35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1" y="4077072"/>
            <a:ext cx="3840088" cy="265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5406102"/>
            <a:ext cx="45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Βιομηχανία του Άνθρακα</a:t>
            </a:r>
          </a:p>
          <a:p>
            <a:r>
              <a:rPr lang="el-GR" dirty="0" smtClean="0"/>
              <a:t>Αλλαγές στα οράματα των ανθρώπων και τις ανέσεις της </a:t>
            </a:r>
            <a:r>
              <a:rPr lang="el-GR" dirty="0" err="1" smtClean="0"/>
              <a:t>ζωης</a:t>
            </a:r>
            <a:endParaRPr lang="el-GR" dirty="0" smtClean="0"/>
          </a:p>
          <a:p>
            <a:r>
              <a:rPr lang="el-GR" dirty="0" smtClean="0"/>
              <a:t>Προοίμιο της Ανθρωποκαίνου</a:t>
            </a:r>
          </a:p>
        </p:txBody>
      </p:sp>
    </p:spTree>
    <p:extLst>
      <p:ext uri="{BB962C8B-B14F-4D97-AF65-F5344CB8AC3E}">
        <p14:creationId xmlns:p14="http://schemas.microsoft.com/office/powerpoint/2010/main" val="35316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Δυο </a:t>
            </a:r>
            <a:r>
              <a:rPr lang="el-GR" altLang="el-GR" dirty="0" err="1" smtClean="0"/>
              <a:t>χαρακτηριστικες</a:t>
            </a:r>
            <a:r>
              <a:rPr lang="el-GR" altLang="el-GR" dirty="0" smtClean="0"/>
              <a:t> μηχανές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600200"/>
            <a:ext cx="4330824" cy="4525963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r>
              <a:rPr lang="en-US" altLang="el-GR" sz="2800" dirty="0" smtClean="0"/>
              <a:t>H </a:t>
            </a:r>
            <a:r>
              <a:rPr lang="el-GR" altLang="el-GR" sz="2800" dirty="0" err="1" smtClean="0"/>
              <a:t>παλαια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μηχανη</a:t>
            </a:r>
            <a:r>
              <a:rPr lang="el-GR" altLang="el-GR" sz="2800" dirty="0" smtClean="0"/>
              <a:t> του </a:t>
            </a:r>
            <a:r>
              <a:rPr lang="en-US" altLang="el-GR" sz="2800" dirty="0"/>
              <a:t>Newcomen</a:t>
            </a:r>
            <a:endParaRPr lang="en-US" altLang="el-GR" sz="2800" dirty="0" smtClean="0"/>
          </a:p>
          <a:p>
            <a:r>
              <a:rPr lang="en-US" altLang="el-GR" sz="2800" dirty="0">
                <a:hlinkClick r:id="rId2"/>
              </a:rPr>
              <a:t>https://</a:t>
            </a:r>
            <a:r>
              <a:rPr lang="en-US" altLang="el-GR" sz="2800" dirty="0" smtClean="0">
                <a:hlinkClick r:id="rId2"/>
              </a:rPr>
              <a:t>www.youtube.com/watch?v=NmJ7MgHS6TI</a:t>
            </a:r>
            <a:endParaRPr lang="el-GR" altLang="el-GR" sz="2800" dirty="0" smtClean="0"/>
          </a:p>
          <a:p>
            <a:endParaRPr lang="en-US" altLang="el-GR" sz="2800" dirty="0"/>
          </a:p>
          <a:p>
            <a:r>
              <a:rPr lang="el-GR" altLang="el-GR" sz="2800" dirty="0" smtClean="0"/>
              <a:t>Η καινούργια μηχανή του </a:t>
            </a:r>
            <a:r>
              <a:rPr lang="en-US" altLang="el-GR" sz="2800" dirty="0" smtClean="0"/>
              <a:t>Watt</a:t>
            </a:r>
          </a:p>
          <a:p>
            <a:r>
              <a:rPr lang="en-US" altLang="el-GR" sz="2800" dirty="0">
                <a:hlinkClick r:id="rId3"/>
              </a:rPr>
              <a:t>https://www.youtube.com/watch?v=M2LsvSQ--</a:t>
            </a:r>
            <a:r>
              <a:rPr lang="en-US" altLang="el-GR" sz="2800" dirty="0" smtClean="0">
                <a:hlinkClick r:id="rId3"/>
              </a:rPr>
              <a:t>wc</a:t>
            </a:r>
            <a:endParaRPr lang="en-US" altLang="el-GR" sz="2800" dirty="0" smtClean="0"/>
          </a:p>
          <a:p>
            <a:endParaRPr lang="el-GR" altLang="el-GR" sz="2800" dirty="0" smtClean="0"/>
          </a:p>
          <a:p>
            <a:r>
              <a:rPr lang="el-GR" altLang="el-GR" sz="2800" dirty="0" smtClean="0"/>
              <a:t>Θερμικές μηχανές γενικώς </a:t>
            </a:r>
          </a:p>
          <a:p>
            <a:r>
              <a:rPr lang="en-US" altLang="el-GR" sz="2800" dirty="0">
                <a:hlinkClick r:id="rId4"/>
              </a:rPr>
              <a:t>https://</a:t>
            </a:r>
            <a:r>
              <a:rPr lang="en-US" altLang="el-GR" sz="2800" dirty="0" smtClean="0">
                <a:hlinkClick r:id="rId4"/>
              </a:rPr>
              <a:t>www.youtube.com/watch?v=fsXpaPSVasQ</a:t>
            </a:r>
            <a:endParaRPr lang="el-GR" altLang="el-GR" sz="2800" dirty="0" smtClean="0"/>
          </a:p>
          <a:p>
            <a:endParaRPr lang="el-GR" altLang="el-GR" sz="2800" dirty="0" smtClean="0"/>
          </a:p>
          <a:p>
            <a:endParaRPr lang="el-GR" altLang="el-GR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592288" cy="308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6538"/>
            <a:ext cx="3623774" cy="26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err="1" smtClean="0"/>
              <a:t>Πολυ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δυσκολο</a:t>
            </a:r>
            <a:r>
              <a:rPr lang="el-GR" altLang="el-GR" dirty="0" smtClean="0"/>
              <a:t> εγχείρημα για την Ελλάδα του 19ου αιώνα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r>
              <a:rPr lang="el-GR" altLang="el-GR" sz="2800" dirty="0" err="1" smtClean="0"/>
              <a:t>Εξαιρετικοι</a:t>
            </a:r>
            <a:r>
              <a:rPr lang="el-GR" altLang="el-GR" sz="2800" dirty="0" smtClean="0"/>
              <a:t> κατασκευαστές και χειριστές ιστιοφόρων. </a:t>
            </a:r>
            <a:r>
              <a:rPr lang="el-GR" altLang="el-GR" sz="2800" dirty="0" err="1" smtClean="0"/>
              <a:t>Χωρις</a:t>
            </a:r>
            <a:r>
              <a:rPr lang="el-GR" altLang="el-GR" sz="2800" dirty="0" smtClean="0"/>
              <a:t> σχέση με τον ατμό και τις μηχανές του!</a:t>
            </a:r>
          </a:p>
          <a:p>
            <a:r>
              <a:rPr lang="el-GR" altLang="el-GR" sz="2800" dirty="0" smtClean="0"/>
              <a:t>Η βιομηχανία σχεδόν ανύπαρκτη τον 19ο αιώνα στην Ελλάδα</a:t>
            </a:r>
          </a:p>
          <a:p>
            <a:r>
              <a:rPr lang="el-GR" altLang="el-GR" sz="2800" dirty="0" smtClean="0"/>
              <a:t>1873 Ιωάννης </a:t>
            </a:r>
            <a:r>
              <a:rPr lang="el-GR" altLang="el-GR" sz="2800" dirty="0"/>
              <a:t>και Αντώνιος </a:t>
            </a:r>
            <a:r>
              <a:rPr lang="el-GR" altLang="el-GR" sz="2800" dirty="0" err="1"/>
              <a:t>Θεοφιλάτοι</a:t>
            </a:r>
            <a:r>
              <a:rPr lang="el-GR" altLang="el-GR" sz="2800" dirty="0"/>
              <a:t>, με καταγωγή από την </a:t>
            </a:r>
            <a:r>
              <a:rPr lang="el-GR" altLang="el-GR" sz="2800" dirty="0" smtClean="0"/>
              <a:t>Ιθάκη (και </a:t>
            </a:r>
            <a:r>
              <a:rPr lang="el-GR" altLang="el-GR" sz="2800" dirty="0" err="1" smtClean="0"/>
              <a:t>δραση</a:t>
            </a:r>
            <a:r>
              <a:rPr lang="el-GR" altLang="el-GR" sz="2800" dirty="0" smtClean="0"/>
              <a:t> στη Ρουμανία) , </a:t>
            </a:r>
            <a:r>
              <a:rPr lang="el-GR" altLang="el-GR" sz="2800" dirty="0"/>
              <a:t>κατασκεύασαν στα ναυπηγεία </a:t>
            </a:r>
            <a:r>
              <a:rPr lang="el-GR" altLang="el-GR" sz="2800" dirty="0" smtClean="0"/>
              <a:t>του </a:t>
            </a:r>
            <a:r>
              <a:rPr lang="el-GR" altLang="el-GR" sz="2800" dirty="0"/>
              <a:t>Ηνωμένου Βασιλείου το πρώτο υπό ελληνική σημαία φορτηγό ατμόπλοιο, το οποίο ονομάστηκε IΘΑΚΗ</a:t>
            </a:r>
            <a:r>
              <a:rPr lang="el-GR" altLang="el-GR" sz="2800" dirty="0" smtClean="0"/>
              <a:t>.</a:t>
            </a:r>
          </a:p>
          <a:p>
            <a:r>
              <a:rPr lang="el-GR" altLang="el-GR" sz="2800" dirty="0"/>
              <a:t>Μηχανουργείο του Νεωρίου στην Ερμούπολη της Σύρου, το οποίο είχε δημιουργηθεί από το 1861 με αποκλειστικό σκοπό την εξυπηρέτηση των αναγκών των ταχυδρομικών </a:t>
            </a:r>
            <a:r>
              <a:rPr lang="el-GR" altLang="el-GR" sz="2800" dirty="0" err="1"/>
              <a:t>ατμοπλοίων</a:t>
            </a:r>
            <a:r>
              <a:rPr lang="el-GR" altLang="el-GR" sz="2800" dirty="0"/>
              <a:t> της Ατμοπλοΐας </a:t>
            </a:r>
            <a:r>
              <a:rPr lang="el-GR" altLang="el-GR" sz="2800" dirty="0" err="1" smtClean="0"/>
              <a:t>Ερμουπόλεως</a:t>
            </a:r>
            <a:r>
              <a:rPr lang="el-GR" altLang="el-GR" sz="2800" dirty="0" smtClean="0"/>
              <a:t>. Η πρώτη </a:t>
            </a:r>
            <a:r>
              <a:rPr lang="el-GR" altLang="el-GR" sz="2800" dirty="0" err="1" smtClean="0"/>
              <a:t>ατυπη</a:t>
            </a:r>
            <a:r>
              <a:rPr lang="el-GR" altLang="el-GR" sz="2800" dirty="0" smtClean="0"/>
              <a:t> σχολή Μηχανικών του Εμπορικού </a:t>
            </a:r>
            <a:r>
              <a:rPr lang="el-GR" altLang="el-GR" sz="2800" dirty="0" err="1" smtClean="0"/>
              <a:t>Ναυτικου</a:t>
            </a:r>
            <a:r>
              <a:rPr lang="el-GR" altLang="el-GR" sz="2800" dirty="0" smtClean="0"/>
              <a:t>!</a:t>
            </a:r>
          </a:p>
          <a:p>
            <a:r>
              <a:rPr lang="el-GR" altLang="el-GR" sz="2800" dirty="0" smtClean="0"/>
              <a:t>Μέχρι το </a:t>
            </a:r>
            <a:r>
              <a:rPr lang="el-GR" altLang="el-GR" sz="2800" dirty="0" err="1" smtClean="0"/>
              <a:t>τελος</a:t>
            </a:r>
            <a:r>
              <a:rPr lang="el-GR" altLang="el-GR" sz="2800" dirty="0" smtClean="0"/>
              <a:t> του 19ου αιώνα 200 Ελληνικά Ατμόπλοια (</a:t>
            </a:r>
            <a:r>
              <a:rPr lang="el-GR" altLang="el-GR" sz="2800" dirty="0" err="1" smtClean="0"/>
              <a:t>μονο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απο</a:t>
            </a:r>
            <a:r>
              <a:rPr lang="el-GR" altLang="el-GR" sz="2800" dirty="0" smtClean="0"/>
              <a:t> ιδιωτική πρωτοβουλία). </a:t>
            </a:r>
            <a:r>
              <a:rPr lang="el-GR" altLang="el-GR" sz="2800" dirty="0" err="1" smtClean="0"/>
              <a:t>Αλλα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κορεσμος</a:t>
            </a:r>
            <a:r>
              <a:rPr lang="el-GR" altLang="el-GR" sz="2800" dirty="0" smtClean="0"/>
              <a:t> της αγοράς</a:t>
            </a:r>
          </a:p>
          <a:p>
            <a:r>
              <a:rPr lang="el-GR" altLang="el-GR" sz="2800" dirty="0" smtClean="0"/>
              <a:t>Η "</a:t>
            </a:r>
            <a:r>
              <a:rPr lang="el-GR" altLang="el-GR" sz="2800" dirty="0" err="1" smtClean="0"/>
              <a:t>σωτηρια</a:t>
            </a:r>
            <a:r>
              <a:rPr lang="el-GR" altLang="el-GR" sz="2800" dirty="0" smtClean="0"/>
              <a:t>": ο πόλεμος των </a:t>
            </a:r>
            <a:r>
              <a:rPr lang="el-GR" altLang="el-GR" sz="2800" dirty="0" err="1" smtClean="0"/>
              <a:t>Μπόερς</a:t>
            </a:r>
            <a:r>
              <a:rPr lang="el-GR" altLang="el-GR" sz="2800" dirty="0" smtClean="0"/>
              <a:t> στη Νότια Αφρική</a:t>
            </a:r>
          </a:p>
          <a:p>
            <a:r>
              <a:rPr lang="en-US" altLang="el-GR" sz="2800" dirty="0"/>
              <a:t>https://www.greekshippingmiracle.org/el/history/1873_.html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0538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 err="1"/>
              <a:t>ΘερμότηταΚ</a:t>
            </a:r>
            <a:r>
              <a:rPr lang="el-GR" altLang="el-GR" dirty="0"/>
              <a:t>-&gt; </a:t>
            </a:r>
            <a:r>
              <a:rPr lang="el-GR" altLang="el-GR" dirty="0" err="1"/>
              <a:t>ΘερμότηταΦ</a:t>
            </a:r>
            <a:r>
              <a:rPr lang="el-GR" altLang="el-GR" dirty="0"/>
              <a:t>, μια παλαιά </a:t>
            </a:r>
            <a:r>
              <a:rPr lang="el-GR" altLang="el-GR" dirty="0" smtClean="0"/>
              <a:t>ιστορία(7/7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l-GR" altLang="el-GR" sz="2800" b="1" dirty="0"/>
              <a:t>Από το </a:t>
            </a:r>
            <a:r>
              <a:rPr lang="el-GR" altLang="el-GR" sz="2800" b="1" dirty="0" err="1"/>
              <a:t>Καλορικό</a:t>
            </a:r>
            <a:r>
              <a:rPr lang="el-GR" altLang="el-GR" sz="2800" b="1" dirty="0"/>
              <a:t>/Πυρ στη </a:t>
            </a:r>
            <a:r>
              <a:rPr lang="el-GR" altLang="el-GR" sz="2800" b="1" dirty="0" err="1" smtClean="0"/>
              <a:t>ΘερμότηταΦ</a:t>
            </a:r>
            <a:r>
              <a:rPr lang="el-GR" altLang="el-GR" sz="2800" dirty="0" smtClean="0"/>
              <a:t>. Δεύτερο μισό του 19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αιώνα</a:t>
            </a:r>
          </a:p>
          <a:p>
            <a:r>
              <a:rPr lang="el-GR" altLang="el-GR" sz="2800" dirty="0" smtClean="0"/>
              <a:t>Ο </a:t>
            </a:r>
            <a:r>
              <a:rPr lang="el-GR" altLang="el-GR" sz="2800" dirty="0" err="1" smtClean="0"/>
              <a:t>Κλαουσιους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προτεινει</a:t>
            </a:r>
            <a:r>
              <a:rPr lang="el-GR" altLang="el-GR" sz="2800" dirty="0" smtClean="0"/>
              <a:t> το </a:t>
            </a:r>
            <a:r>
              <a:rPr lang="el-GR" altLang="el-GR" sz="2800" dirty="0" err="1" smtClean="0"/>
              <a:t>Καλορικό</a:t>
            </a:r>
            <a:r>
              <a:rPr lang="el-GR" altLang="el-GR" sz="2800" dirty="0" smtClean="0"/>
              <a:t> να </a:t>
            </a:r>
            <a:r>
              <a:rPr lang="el-GR" altLang="el-GR" sz="2800" dirty="0" err="1" smtClean="0"/>
              <a:t>γινει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υποκατηγορια</a:t>
            </a:r>
            <a:r>
              <a:rPr lang="el-GR" altLang="el-GR" sz="2800" dirty="0" smtClean="0"/>
              <a:t> της </a:t>
            </a:r>
            <a:r>
              <a:rPr lang="el-GR" altLang="el-GR" sz="2800" dirty="0" err="1" smtClean="0"/>
              <a:t>ενεργειας</a:t>
            </a:r>
            <a:endParaRPr lang="el-GR" altLang="el-GR" sz="2800" dirty="0" smtClean="0"/>
          </a:p>
          <a:p>
            <a:r>
              <a:rPr lang="el-GR" sz="2800" dirty="0" smtClean="0"/>
              <a:t>Σταδιακά </a:t>
            </a:r>
            <a:r>
              <a:rPr lang="el-GR" sz="2800" dirty="0"/>
              <a:t>με τη </a:t>
            </a:r>
            <a:r>
              <a:rPr lang="el-GR" sz="2800" dirty="0" err="1"/>
              <a:t>δουλεια</a:t>
            </a:r>
            <a:r>
              <a:rPr lang="el-GR" sz="2800" dirty="0"/>
              <a:t> του </a:t>
            </a:r>
            <a:r>
              <a:rPr lang="en-US" sz="2800" dirty="0"/>
              <a:t>Mayer </a:t>
            </a:r>
            <a:r>
              <a:rPr lang="el-GR" sz="2800" dirty="0"/>
              <a:t>και του </a:t>
            </a:r>
            <a:r>
              <a:rPr lang="en-US" sz="2800" dirty="0"/>
              <a:t>Helmholtz</a:t>
            </a:r>
            <a:r>
              <a:rPr lang="el-GR" sz="2800" dirty="0"/>
              <a:t>, </a:t>
            </a:r>
            <a:r>
              <a:rPr lang="el-GR" sz="2800" dirty="0" err="1"/>
              <a:t>αντι</a:t>
            </a:r>
            <a:r>
              <a:rPr lang="el-GR" sz="2800" dirty="0"/>
              <a:t> της μιας «</a:t>
            </a:r>
            <a:r>
              <a:rPr lang="el-GR" sz="2800" dirty="0" err="1"/>
              <a:t>ζωτικης</a:t>
            </a:r>
            <a:r>
              <a:rPr lang="el-GR" sz="2800" dirty="0"/>
              <a:t> </a:t>
            </a:r>
            <a:r>
              <a:rPr lang="el-GR" sz="2800" dirty="0" err="1"/>
              <a:t>δυναμης</a:t>
            </a:r>
            <a:r>
              <a:rPr lang="el-GR" sz="2800" dirty="0"/>
              <a:t>» </a:t>
            </a:r>
            <a:r>
              <a:rPr lang="el-GR" sz="2800" dirty="0" smtClean="0"/>
              <a:t>εμφανίζεται </a:t>
            </a:r>
            <a:r>
              <a:rPr lang="el-GR" sz="2800" dirty="0"/>
              <a:t>η </a:t>
            </a:r>
            <a:r>
              <a:rPr lang="el-GR" sz="2800" dirty="0" smtClean="0"/>
              <a:t>διατήρηση </a:t>
            </a:r>
            <a:r>
              <a:rPr lang="el-GR" sz="2800" dirty="0"/>
              <a:t>της </a:t>
            </a:r>
            <a:r>
              <a:rPr lang="el-GR" sz="2800" dirty="0" smtClean="0"/>
              <a:t>ενέργειας, </a:t>
            </a:r>
            <a:r>
              <a:rPr lang="el-GR" sz="2800" dirty="0" err="1"/>
              <a:t>οπου</a:t>
            </a:r>
            <a:r>
              <a:rPr lang="el-GR" sz="2800" dirty="0"/>
              <a:t> </a:t>
            </a:r>
            <a:r>
              <a:rPr lang="el-GR" sz="2800" dirty="0" err="1"/>
              <a:t>εχουμε</a:t>
            </a:r>
            <a:r>
              <a:rPr lang="el-GR" sz="2800" dirty="0"/>
              <a:t> </a:t>
            </a:r>
            <a:r>
              <a:rPr lang="el-GR" sz="2800" dirty="0" smtClean="0"/>
              <a:t>«μετατοπίσεις» </a:t>
            </a:r>
            <a:r>
              <a:rPr lang="el-GR" sz="2800" dirty="0" err="1"/>
              <a:t>αναμεσα</a:t>
            </a:r>
            <a:r>
              <a:rPr lang="el-GR" sz="2800" dirty="0"/>
              <a:t> σε πολλές μορφές </a:t>
            </a:r>
            <a:r>
              <a:rPr lang="el-GR" sz="2800" dirty="0" err="1" smtClean="0"/>
              <a:t>ενεργειας</a:t>
            </a:r>
            <a:r>
              <a:rPr lang="el-GR" sz="2800" dirty="0" smtClean="0"/>
              <a:t>, </a:t>
            </a:r>
            <a:r>
              <a:rPr lang="el-GR" sz="2800" dirty="0"/>
              <a:t>ενώ </a:t>
            </a:r>
            <a:r>
              <a:rPr lang="el-GR" sz="2800" dirty="0" err="1"/>
              <a:t>καποιοι</a:t>
            </a:r>
            <a:r>
              <a:rPr lang="el-GR" sz="2800" dirty="0"/>
              <a:t> </a:t>
            </a:r>
            <a:r>
              <a:rPr lang="el-GR" sz="2800" dirty="0" smtClean="0"/>
              <a:t>μαθηματικοί </a:t>
            </a:r>
            <a:r>
              <a:rPr lang="el-GR" sz="2800" dirty="0" err="1" smtClean="0"/>
              <a:t>τυποι</a:t>
            </a:r>
            <a:r>
              <a:rPr lang="el-GR" sz="2800" dirty="0" smtClean="0"/>
              <a:t> </a:t>
            </a:r>
            <a:r>
              <a:rPr lang="el-GR" sz="2800" dirty="0"/>
              <a:t>εκφράζουν ποσοτικά τους συσχετισμούς </a:t>
            </a:r>
            <a:r>
              <a:rPr lang="el-GR" sz="2800" dirty="0" smtClean="0"/>
              <a:t>των μορφών αυτών. (γνωρίζετε ήδη τέτοια </a:t>
            </a:r>
            <a:r>
              <a:rPr lang="el-GR" sz="2800" dirty="0" err="1" smtClean="0"/>
              <a:t>πραδείγματα</a:t>
            </a:r>
            <a:r>
              <a:rPr lang="el-GR" sz="2800" dirty="0" smtClean="0"/>
              <a:t>)</a:t>
            </a:r>
            <a:endParaRPr lang="el-GR" sz="2800" dirty="0"/>
          </a:p>
          <a:p>
            <a:r>
              <a:rPr lang="el-GR" altLang="el-GR" sz="2800" dirty="0" smtClean="0"/>
              <a:t>Οι </a:t>
            </a:r>
            <a:r>
              <a:rPr lang="en-US" altLang="el-GR" sz="2800" dirty="0" smtClean="0"/>
              <a:t>Helmholtz </a:t>
            </a:r>
            <a:r>
              <a:rPr lang="el-GR" altLang="el-GR" sz="2800" dirty="0" smtClean="0"/>
              <a:t>και </a:t>
            </a:r>
            <a:r>
              <a:rPr lang="en-US" altLang="el-GR" sz="2800" dirty="0" smtClean="0"/>
              <a:t> Mayer</a:t>
            </a:r>
            <a:r>
              <a:rPr lang="el-GR" altLang="el-GR" sz="2800" dirty="0" smtClean="0"/>
              <a:t> επιχειρηματολόγησαν ότι η σωματική θερμότητα και η δράση των μυών μπορούν να </a:t>
            </a:r>
            <a:r>
              <a:rPr lang="el-GR" altLang="el-GR" sz="2800" dirty="0" err="1" smtClean="0"/>
              <a:t>συνδεθουν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αιτιακά</a:t>
            </a:r>
            <a:r>
              <a:rPr lang="el-GR" altLang="el-GR" sz="2800" dirty="0" smtClean="0"/>
              <a:t> με τη φυσικοχημική διαδικασία της οξείδωσης των φαγητών </a:t>
            </a:r>
            <a:r>
              <a:rPr lang="en-US" altLang="el-GR" sz="2800" dirty="0" smtClean="0"/>
              <a:t> </a:t>
            </a:r>
            <a:endParaRPr lang="el-GR" altLang="el-GR" sz="2800" dirty="0" smtClean="0"/>
          </a:p>
          <a:p>
            <a:r>
              <a:rPr lang="el-GR" altLang="el-GR" sz="2800" dirty="0" smtClean="0"/>
              <a:t>Ο </a:t>
            </a:r>
            <a:r>
              <a:rPr lang="en-US" altLang="el-GR" sz="2800" dirty="0" smtClean="0"/>
              <a:t>Helmholtz </a:t>
            </a:r>
            <a:r>
              <a:rPr lang="el-GR" altLang="el-GR" sz="2800" dirty="0" smtClean="0"/>
              <a:t>χρησιμοποιεί τις θερμικές μηχανές που </a:t>
            </a:r>
            <a:r>
              <a:rPr lang="el-GR" altLang="el-GR" sz="2800" dirty="0" err="1" smtClean="0"/>
              <a:t>χρησιμοποιουν</a:t>
            </a:r>
            <a:r>
              <a:rPr lang="el-GR" altLang="el-GR" sz="2800" dirty="0" smtClean="0"/>
              <a:t> ατμό ως ανάλογο του ανθρώπινου σώματος</a:t>
            </a:r>
            <a:endParaRPr lang="en-US" altLang="el-GR" sz="2800" dirty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7380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r>
              <a:rPr lang="el-GR" altLang="el-GR" dirty="0" err="1" smtClean="0"/>
              <a:t>Αναστοχασμός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r>
              <a:rPr lang="el-GR" altLang="el-GR" sz="2800" b="1" dirty="0" smtClean="0"/>
              <a:t>Ποιές </a:t>
            </a:r>
            <a:r>
              <a:rPr lang="el-GR" altLang="el-GR" sz="2800" b="1" dirty="0" err="1" smtClean="0"/>
              <a:t>ειναι</a:t>
            </a:r>
            <a:r>
              <a:rPr lang="el-GR" altLang="el-GR" sz="2800" b="1" dirty="0" smtClean="0"/>
              <a:t> οι κύριες ιδέες σε </a:t>
            </a:r>
            <a:r>
              <a:rPr lang="el-GR" altLang="el-GR" sz="2800" b="1" dirty="0" err="1" smtClean="0"/>
              <a:t>αυτο</a:t>
            </a:r>
            <a:r>
              <a:rPr lang="el-GR" altLang="el-GR" sz="2800" b="1" dirty="0" smtClean="0"/>
              <a:t> το κομμάτι της διάλεξης;</a:t>
            </a:r>
          </a:p>
          <a:p>
            <a:endParaRPr lang="en-US" altLang="el-GR" sz="2800" dirty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8126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Τι σας προτείνουμε </a:t>
            </a:r>
            <a:r>
              <a:rPr lang="el-GR" altLang="el-GR" sz="3600" dirty="0" err="1" smtClean="0"/>
              <a:t>εμεις</a:t>
            </a:r>
            <a:r>
              <a:rPr lang="el-GR" altLang="el-GR" sz="3600" dirty="0" smtClean="0"/>
              <a:t> οι Φυσικοί ( όψεις ενός μοντέλου) για τη </a:t>
            </a:r>
            <a:r>
              <a:rPr lang="el-GR" altLang="el-GR" sz="3600" dirty="0" err="1" smtClean="0"/>
              <a:t>ΘερμότηταΦ</a:t>
            </a:r>
            <a:r>
              <a:rPr lang="el-GR" altLang="el-GR" sz="3600" dirty="0" smtClean="0"/>
              <a:t> και τη Θερμοκρασία: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3238"/>
            <a:ext cx="8564438" cy="4896122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b="1" dirty="0" smtClean="0"/>
              <a:t>ΔΥΟ</a:t>
            </a:r>
            <a:r>
              <a:rPr lang="el-GR" altLang="el-GR" sz="1800" dirty="0" smtClean="0"/>
              <a:t> διαφορετικές έννοιες: </a:t>
            </a:r>
            <a:r>
              <a:rPr lang="el-GR" altLang="el-GR" sz="1800" u="sng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800" dirty="0" smtClean="0"/>
              <a:t> και </a:t>
            </a:r>
            <a:r>
              <a:rPr lang="el-GR" altLang="el-GR" sz="1800" u="sng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800" dirty="0" smtClean="0"/>
              <a:t> αντί για </a:t>
            </a:r>
            <a:r>
              <a:rPr lang="el-GR" altLang="el-GR" sz="1800" b="1" dirty="0" smtClean="0"/>
              <a:t>δυο</a:t>
            </a:r>
            <a:r>
              <a:rPr lang="el-GR" altLang="el-GR" sz="1800" dirty="0" smtClean="0"/>
              <a:t> άλλες: </a:t>
            </a:r>
            <a:r>
              <a:rPr lang="el-GR" altLang="el-GR" sz="1800" dirty="0" smtClean="0">
                <a:solidFill>
                  <a:srgbClr val="00B050"/>
                </a:solidFill>
              </a:rPr>
              <a:t>«ζέστη» και «κρύο». </a:t>
            </a:r>
            <a:r>
              <a:rPr lang="el-GR" altLang="el-GR" sz="1800" dirty="0" smtClean="0"/>
              <a:t>Καθεμιά έχει ένα διαφορετικό ρόλο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800" dirty="0" smtClean="0"/>
              <a:t> σε μια περιοχή αποδίδει το αν θα γίνουν κάποιες αλλαγές σε ένα σώμα που θα ακουμπήσει εκεί και πόσο έντονες θα είναι στιγμιαία και τοπικά. Επίσης αλλαγές που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γίνουν στο </a:t>
            </a:r>
            <a:r>
              <a:rPr lang="el-GR" altLang="el-GR" sz="1800" dirty="0" err="1" smtClean="0"/>
              <a:t>ιδιο</a:t>
            </a:r>
            <a:r>
              <a:rPr lang="el-GR" altLang="el-GR" sz="1800" dirty="0" smtClean="0"/>
              <a:t> το σώμα. Χαρακτηρίζει τοπικά ένα σώμα. Είναι χαρακτηριστικό του και δεν μεταδίδεται.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 </a:t>
            </a:r>
            <a:r>
              <a:rPr lang="el-GR" altLang="el-GR" sz="1800" dirty="0" smtClean="0"/>
              <a:t>είναι ενέργεια που ταξιδεύει </a:t>
            </a:r>
            <a:r>
              <a:rPr lang="el-GR" altLang="el-GR" sz="1800" dirty="0" err="1" smtClean="0"/>
              <a:t>απο</a:t>
            </a:r>
            <a:r>
              <a:rPr lang="el-GR" altLang="el-GR" sz="1800" dirty="0" smtClean="0"/>
              <a:t> ένα σώμα σε ένα άλλο. Μπορεί να ταξιδεύει με ακτίνες (όπως το φώς), να ταξιδεύει από ένα σώμα σε ένα άλλο όταν ακουμπάνε ή να ταξιδεύει μαζί με κάποιο υλικό (πχ αέριο ρεύμα)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400" dirty="0" smtClean="0"/>
              <a:t>Όταν </a:t>
            </a:r>
            <a:r>
              <a:rPr lang="el-GR" altLang="el-GR" sz="1400" dirty="0" err="1" smtClean="0"/>
              <a:t>νοιωθουμε</a:t>
            </a:r>
            <a:r>
              <a:rPr lang="el-GR" altLang="el-GR" sz="1400" dirty="0" smtClean="0"/>
              <a:t> ζεστασιά ή κρυάδα, </a:t>
            </a:r>
            <a:r>
              <a:rPr lang="el-GR" altLang="el-GR" sz="1400" dirty="0" err="1" smtClean="0"/>
              <a:t>επιρεαζόμαστε</a:t>
            </a:r>
            <a:r>
              <a:rPr lang="el-GR" altLang="el-GR" sz="1400" dirty="0" smtClean="0"/>
              <a:t> από τη ροή της </a:t>
            </a:r>
            <a:r>
              <a:rPr lang="el-GR" altLang="el-GR" sz="1400" dirty="0" smtClean="0">
                <a:solidFill>
                  <a:srgbClr val="7030A0"/>
                </a:solidFill>
              </a:rPr>
              <a:t>θερμότητας</a:t>
            </a:r>
            <a:r>
              <a:rPr lang="el-GR" altLang="el-GR" sz="1400" dirty="0" smtClean="0"/>
              <a:t>. Αυτή η ροή σε συνδυασμό με την ομοιόσταση στο σώμα μας καθορίζει τη </a:t>
            </a:r>
            <a:r>
              <a:rPr lang="el-GR" altLang="el-GR" sz="14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400" dirty="0" smtClean="0"/>
              <a:t> στο δέρμα μας. 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400" dirty="0" smtClean="0"/>
              <a:t>Δεν έχουμε ανάγκη να μιλάμε για αίσθημα ζεστού και κρύου, αλλά για </a:t>
            </a:r>
            <a:r>
              <a:rPr lang="el-GR" altLang="el-GR" sz="1400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400" dirty="0" smtClean="0"/>
              <a:t> που μπαίνει ή βγαίνει από το σώμα μας</a:t>
            </a:r>
            <a:endParaRPr lang="el-GR" altLang="el-GR" sz="1800" dirty="0" smtClean="0"/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προκαλέσει και άλλες αλλαγές εκτός από την αλλαγή της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θερμοκρασίας </a:t>
            </a:r>
            <a:r>
              <a:rPr lang="el-GR" altLang="el-GR" sz="1800" dirty="0" smtClean="0"/>
              <a:t>(ή και χωρίς καθόλου να αλλάξει η θερμοκρασία). 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θερμοκρασία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αλλάξει και χωρίς να </a:t>
            </a:r>
            <a:r>
              <a:rPr lang="el-GR" altLang="el-GR" sz="1800" dirty="0" err="1" smtClean="0"/>
              <a:t>μπεί</a:t>
            </a:r>
            <a:r>
              <a:rPr lang="el-GR" altLang="el-GR" sz="1800" dirty="0" smtClean="0"/>
              <a:t> ή να </a:t>
            </a:r>
            <a:r>
              <a:rPr lang="el-GR" altLang="el-GR" sz="1800" dirty="0" err="1" smtClean="0"/>
              <a:t>βγεί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θερμότητα</a:t>
            </a:r>
            <a:r>
              <a:rPr lang="el-GR" altLang="el-GR" sz="1800" dirty="0" err="1" smtClean="0"/>
              <a:t>.(πχ</a:t>
            </a:r>
            <a:r>
              <a:rPr lang="el-GR" altLang="el-GR" sz="1800" dirty="0" smtClean="0"/>
              <a:t> νερό και οινόπνευμα)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Ακόμα και όταν η ροή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θερμότητας</a:t>
            </a:r>
            <a:r>
              <a:rPr lang="el-GR" altLang="el-GR" sz="1800" dirty="0" smtClean="0"/>
              <a:t> (είσοδος ή έξοδος) έχει </a:t>
            </a:r>
            <a:r>
              <a:rPr lang="el-GR" altLang="el-GR" sz="1800" dirty="0" smtClean="0"/>
              <a:t>ως </a:t>
            </a:r>
            <a:r>
              <a:rPr lang="el-GR" altLang="el-GR" sz="1800" dirty="0" smtClean="0"/>
              <a:t>συνέπεια μόνο αλλαγή της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θερμοκρασίας</a:t>
            </a:r>
            <a:r>
              <a:rPr lang="el-GR" altLang="el-GR" sz="1800" dirty="0" smtClean="0"/>
              <a:t>, η αλλαγή αυτή εξαρτάται από το </a:t>
            </a:r>
            <a:r>
              <a:rPr lang="el-GR" altLang="el-GR" sz="1800" dirty="0" err="1" smtClean="0"/>
              <a:t>υλικο</a:t>
            </a:r>
            <a:r>
              <a:rPr lang="el-GR" altLang="el-GR" sz="1800" dirty="0" smtClean="0"/>
              <a:t> και την ποσότητα (μάζα) του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35589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Επανάσταση!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b="1" dirty="0" smtClean="0"/>
              <a:t>Λέτε: «Η θερμότητα είναι ότι κάτι είναι ζεστό </a:t>
            </a:r>
            <a:endParaRPr lang="en-US" altLang="el-GR" sz="18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b="1" dirty="0" smtClean="0"/>
              <a:t>και θερμοκρασία είναι το μέγεθος που μετρά πόσο ζεστό είναι!!!»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 smtClean="0"/>
              <a:t>Στήριξη: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1800" dirty="0" smtClean="0"/>
              <a:t>Ολοφάνερα το ζεστό και το κρύο είναι δυο διαφορετικά πράγματα. Δεν είναι </a:t>
            </a:r>
            <a:r>
              <a:rPr lang="el-GR" altLang="el-GR" sz="1800" dirty="0" err="1" smtClean="0"/>
              <a:t>οψεις</a:t>
            </a:r>
            <a:r>
              <a:rPr lang="el-GR" altLang="el-GR" sz="1800" dirty="0" smtClean="0"/>
              <a:t> του </a:t>
            </a:r>
            <a:r>
              <a:rPr lang="el-GR" altLang="el-GR" sz="1800" dirty="0" err="1" smtClean="0"/>
              <a:t>ιδιου</a:t>
            </a:r>
            <a:r>
              <a:rPr lang="el-GR" altLang="el-GR" sz="1800" dirty="0" smtClean="0"/>
              <a:t> πράγματος! (</a:t>
            </a:r>
            <a:r>
              <a:rPr lang="el-GR" altLang="el-GR" sz="1800" u="sng" dirty="0" smtClean="0">
                <a:solidFill>
                  <a:srgbClr val="FF0000"/>
                </a:solidFill>
              </a:rPr>
              <a:t>αντίρρηση: </a:t>
            </a:r>
            <a:r>
              <a:rPr lang="el-GR" altLang="el-GR" sz="1800" dirty="0" smtClean="0">
                <a:solidFill>
                  <a:srgbClr val="FF0000"/>
                </a:solidFill>
              </a:rPr>
              <a:t>τότε πώς γίνεται να χρησιμοποιούμε το ίδιο όργανο, το θερμόμετρο, για να τη μετράμε;)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1800" dirty="0" smtClean="0"/>
              <a:t>Θερμό-</a:t>
            </a:r>
            <a:r>
              <a:rPr lang="el-GR" altLang="el-GR" sz="1800" dirty="0" err="1" smtClean="0"/>
              <a:t>τητα</a:t>
            </a:r>
            <a:r>
              <a:rPr lang="el-GR" altLang="el-GR" sz="1800" dirty="0" smtClean="0"/>
              <a:t> . Η λέξη αυτή είναι όπως η «εχθρότητα» (πόσο </a:t>
            </a:r>
            <a:r>
              <a:rPr lang="el-GR" altLang="el-GR" sz="1800" dirty="0" err="1" smtClean="0"/>
              <a:t>εχθρικος</a:t>
            </a:r>
            <a:r>
              <a:rPr lang="el-GR" altLang="el-GR" sz="1800" dirty="0" smtClean="0"/>
              <a:t> είναι κάποιος), η «νεότητα» (πόσο νέος είναι κάποιος), η «κενότητα» (πόσο άδειος είναι κάποιος). </a:t>
            </a:r>
            <a:r>
              <a:rPr lang="el-GR" altLang="el-GR" sz="1800" dirty="0" err="1" smtClean="0"/>
              <a:t>Αρα</a:t>
            </a:r>
            <a:r>
              <a:rPr lang="el-GR" altLang="el-GR" sz="1800" dirty="0" smtClean="0"/>
              <a:t> σημαίνει πόσο θερμός είναι κάποιος. </a:t>
            </a:r>
            <a:r>
              <a:rPr lang="el-GR" altLang="el-GR" sz="1800" dirty="0" err="1" smtClean="0"/>
              <a:t>Αφου</a:t>
            </a:r>
            <a:r>
              <a:rPr lang="el-GR" altLang="el-GR" sz="1800" dirty="0" smtClean="0"/>
              <a:t> το πόσο θερμός είναι κάποιος μετριέται με τη θερμοκρασία, η θερμότητα μετριέται με τη θερμοκρασία. (</a:t>
            </a:r>
            <a:r>
              <a:rPr lang="el-GR" altLang="el-GR" sz="1800" u="sng" dirty="0" smtClean="0">
                <a:solidFill>
                  <a:srgbClr val="FF0000"/>
                </a:solidFill>
              </a:rPr>
              <a:t>αντίρρηση</a:t>
            </a:r>
            <a:r>
              <a:rPr lang="el-GR" altLang="el-GR" sz="1800" dirty="0" smtClean="0">
                <a:solidFill>
                  <a:srgbClr val="FF0000"/>
                </a:solidFill>
              </a:rPr>
              <a:t>: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ανθρωποτητα</a:t>
            </a:r>
            <a:r>
              <a:rPr lang="el-GR" altLang="el-GR" sz="1800" dirty="0" smtClean="0">
                <a:solidFill>
                  <a:srgbClr val="FF0000"/>
                </a:solidFill>
              </a:rPr>
              <a:t> δεν είναι πόσο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ανθρωπος</a:t>
            </a:r>
            <a:r>
              <a:rPr lang="el-GR" altLang="el-GR" sz="1800" dirty="0" smtClean="0">
                <a:solidFill>
                  <a:srgbClr val="FF0000"/>
                </a:solidFill>
              </a:rPr>
              <a:t> είναι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καποιος</a:t>
            </a:r>
            <a:r>
              <a:rPr lang="el-GR" altLang="el-GR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1800" dirty="0" err="1" smtClean="0"/>
              <a:t>Θερμο</a:t>
            </a:r>
            <a:r>
              <a:rPr lang="el-GR" altLang="el-GR" sz="1800" dirty="0" smtClean="0"/>
              <a:t>-</a:t>
            </a:r>
            <a:r>
              <a:rPr lang="el-GR" altLang="el-GR" sz="1800" dirty="0" err="1" smtClean="0"/>
              <a:t>μετρο</a:t>
            </a:r>
            <a:r>
              <a:rPr lang="el-GR" altLang="el-GR" sz="1800" dirty="0" smtClean="0"/>
              <a:t>. Από την </a:t>
            </a:r>
            <a:r>
              <a:rPr lang="el-GR" altLang="el-GR" sz="1800" dirty="0" err="1" smtClean="0"/>
              <a:t>ετοιμολογια</a:t>
            </a:r>
            <a:r>
              <a:rPr lang="el-GR" altLang="el-GR" sz="1800" dirty="0" smtClean="0"/>
              <a:t> μετρά πόσο θερμό είναι κάτι. </a:t>
            </a:r>
            <a:r>
              <a:rPr lang="el-GR" altLang="el-GR" sz="1800" dirty="0" err="1" smtClean="0"/>
              <a:t>Αλλα</a:t>
            </a:r>
            <a:r>
              <a:rPr lang="el-GR" altLang="el-GR" sz="1800" dirty="0" smtClean="0"/>
              <a:t> ξέρουμε ότι μετρά τη θερμοκρασία. </a:t>
            </a:r>
            <a:r>
              <a:rPr lang="el-GR" altLang="el-GR" sz="1800" dirty="0" err="1" smtClean="0"/>
              <a:t>Αρα</a:t>
            </a:r>
            <a:r>
              <a:rPr lang="el-GR" altLang="el-GR" sz="1800" dirty="0" smtClean="0"/>
              <a:t> θερμοκρασία είναι το πόσο θερμό είναι κάτι, πόση θερμότητα έχει.  (</a:t>
            </a:r>
            <a:r>
              <a:rPr lang="el-GR" altLang="el-GR" sz="1800" dirty="0" smtClean="0">
                <a:solidFill>
                  <a:srgbClr val="FF0000"/>
                </a:solidFill>
              </a:rPr>
              <a:t>αντίρρηση: αν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κατι</a:t>
            </a:r>
            <a:r>
              <a:rPr lang="el-GR" altLang="el-GR" sz="1800" dirty="0" smtClean="0">
                <a:solidFill>
                  <a:srgbClr val="FF0000"/>
                </a:solidFill>
              </a:rPr>
              <a:t> είναι θερμό, πρέπει να έχει θερμότητα;)</a:t>
            </a:r>
          </a:p>
          <a:p>
            <a:pPr lvl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1400" u="sng" dirty="0" smtClean="0"/>
              <a:t>Επιμονή</a:t>
            </a:r>
            <a:r>
              <a:rPr lang="el-GR" altLang="el-GR" sz="1400" dirty="0" smtClean="0"/>
              <a:t>: αν κάποιος είναι επιπόλαιος, </a:t>
            </a:r>
            <a:r>
              <a:rPr lang="el-GR" altLang="el-GR" sz="1400" dirty="0" err="1" smtClean="0"/>
              <a:t>εχει</a:t>
            </a:r>
            <a:r>
              <a:rPr lang="el-GR" altLang="el-GR" sz="1400" dirty="0" smtClean="0"/>
              <a:t> επιπολαιότητα. Αν είναι έντιμος έχει εντιμότητα. Αν είναι γενναίος έχει γενναιότητα. </a:t>
            </a:r>
            <a:r>
              <a:rPr lang="el-GR" altLang="el-GR" sz="1400" dirty="0" err="1" smtClean="0"/>
              <a:t>Ετσι</a:t>
            </a:r>
            <a:r>
              <a:rPr lang="el-GR" altLang="el-GR" sz="1400" dirty="0" smtClean="0"/>
              <a:t> και αν είναι θερμός έχει θερμότητα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725"/>
            <a:ext cx="2726432" cy="178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Μια προσπάθεια λύσης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z="2800" dirty="0" smtClean="0"/>
              <a:t>Ας πούμε ότι υπάρχει η «</a:t>
            </a:r>
            <a:r>
              <a:rPr lang="el-GR" altLang="el-GR" sz="2800" dirty="0" err="1" smtClean="0"/>
              <a:t>θερμοτηταΚ</a:t>
            </a:r>
            <a:r>
              <a:rPr lang="el-GR" altLang="el-GR" sz="2800" dirty="0" smtClean="0"/>
              <a:t>» (η «θερμότητα» όπως χρησιμοποιούμε τη λέξη στην καθημερινή γλώσσα) και η «</a:t>
            </a:r>
            <a:r>
              <a:rPr lang="el-GR" altLang="el-GR" sz="2800" dirty="0" err="1" smtClean="0"/>
              <a:t>θερμότηταΦ</a:t>
            </a:r>
            <a:r>
              <a:rPr lang="el-GR" altLang="el-GR" sz="2800" dirty="0" smtClean="0"/>
              <a:t>» (η θερμότητα με το νόημα που της </a:t>
            </a:r>
            <a:r>
              <a:rPr lang="el-GR" altLang="el-GR" sz="2800" dirty="0" err="1" smtClean="0"/>
              <a:t>δινουν</a:t>
            </a:r>
            <a:r>
              <a:rPr lang="el-GR" altLang="el-GR" sz="2800" dirty="0" smtClean="0"/>
              <a:t> οι Φυσικοί)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r>
              <a:rPr lang="el-GR" altLang="el-GR" sz="2800" b="1" dirty="0" smtClean="0"/>
              <a:t>Η </a:t>
            </a:r>
            <a:r>
              <a:rPr lang="el-GR" altLang="el-GR" sz="2800" b="1" dirty="0" err="1" smtClean="0"/>
              <a:t>θερμότηταΦ</a:t>
            </a:r>
            <a:r>
              <a:rPr lang="el-GR" altLang="el-GR" sz="2800" b="1" dirty="0" smtClean="0"/>
              <a:t> ΔΕΝ είναι το πόσο </a:t>
            </a:r>
            <a:r>
              <a:rPr lang="el-GR" altLang="el-GR" sz="2800" b="1" dirty="0" err="1" smtClean="0"/>
              <a:t>ζεστο</a:t>
            </a:r>
            <a:r>
              <a:rPr lang="el-GR" altLang="el-GR" sz="2800" b="1" dirty="0" smtClean="0"/>
              <a:t> είναι κάτι.</a:t>
            </a:r>
          </a:p>
          <a:p>
            <a:pPr eaLnBrk="1" hangingPunct="1"/>
            <a:r>
              <a:rPr lang="el-GR" altLang="el-GR" sz="2800" dirty="0" smtClean="0"/>
              <a:t>Αυτό ΔΕΝ σημαίνει ότι στην καθημερινή σας </a:t>
            </a:r>
            <a:r>
              <a:rPr lang="el-GR" altLang="el-GR" sz="2800" dirty="0" err="1" smtClean="0"/>
              <a:t>ζωη</a:t>
            </a:r>
            <a:r>
              <a:rPr lang="el-GR" altLang="el-GR" sz="2800" dirty="0" smtClean="0"/>
              <a:t> θα πάψετε να </a:t>
            </a:r>
            <a:r>
              <a:rPr lang="el-GR" altLang="el-GR" sz="2800" dirty="0" err="1" smtClean="0"/>
              <a:t>χρησιμοποιειτε</a:t>
            </a:r>
            <a:r>
              <a:rPr lang="el-GR" altLang="el-GR" sz="2800" dirty="0" smtClean="0"/>
              <a:t> την </a:t>
            </a:r>
            <a:r>
              <a:rPr lang="el-GR" altLang="el-GR" sz="2800" dirty="0" err="1" smtClean="0"/>
              <a:t>θερμότηταΚ</a:t>
            </a:r>
            <a:r>
              <a:rPr lang="el-GR" altLang="el-GR" sz="2800" dirty="0" smtClean="0"/>
              <a:t> έτσι όπως το κάνατε! </a:t>
            </a:r>
          </a:p>
        </p:txBody>
      </p:sp>
    </p:spTree>
    <p:extLst>
      <p:ext uri="{BB962C8B-B14F-4D97-AF65-F5344CB8AC3E}">
        <p14:creationId xmlns:p14="http://schemas.microsoft.com/office/powerpoint/2010/main" val="42349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Στη Φυσική όταν μιλούμε για «θερμότητα»….(1/2)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z="2800" dirty="0" err="1" smtClean="0"/>
              <a:t>Ενοούμε</a:t>
            </a:r>
            <a:r>
              <a:rPr lang="el-GR" altLang="el-GR" sz="2800" dirty="0" smtClean="0"/>
              <a:t> την </a:t>
            </a:r>
            <a:r>
              <a:rPr lang="el-GR" altLang="el-GR" sz="2800" dirty="0" err="1" smtClean="0"/>
              <a:t>θερμότηταΦ</a:t>
            </a:r>
            <a:r>
              <a:rPr lang="el-GR" altLang="el-GR" sz="2800" dirty="0" smtClean="0"/>
              <a:t>, η οποία είναι </a:t>
            </a:r>
            <a:r>
              <a:rPr lang="el-GR" altLang="el-GR" sz="2800" b="1" dirty="0" smtClean="0"/>
              <a:t>ενέργεια που ταξιδεύει από ένα σώμα σε ένα άλλο</a:t>
            </a:r>
            <a:r>
              <a:rPr lang="el-GR" altLang="el-GR" sz="2800" dirty="0" smtClean="0"/>
              <a:t>. Δηλαδή κάτι που </a:t>
            </a:r>
            <a:r>
              <a:rPr lang="el-GR" altLang="el-GR" sz="2800" b="1" dirty="0" smtClean="0"/>
              <a:t>μετριέται</a:t>
            </a:r>
            <a:r>
              <a:rPr lang="el-GR" altLang="el-GR" sz="2800" dirty="0" smtClean="0"/>
              <a:t> και </a:t>
            </a:r>
            <a:r>
              <a:rPr lang="el-GR" altLang="el-GR" sz="2800" b="1" dirty="0" smtClean="0"/>
              <a:t>λογαριάζεται μαζί με άλλη ενέργεια</a:t>
            </a:r>
            <a:r>
              <a:rPr lang="el-GR" altLang="el-GR" sz="2800" dirty="0" smtClean="0"/>
              <a:t> που μπαίνει ή βγαίνει σε ένα σώμα (</a:t>
            </a:r>
            <a:r>
              <a:rPr lang="el-GR" altLang="el-GR" sz="2800" dirty="0" err="1" smtClean="0"/>
              <a:t>γιατι</a:t>
            </a:r>
            <a:r>
              <a:rPr lang="el-GR" altLang="el-GR" sz="2800" dirty="0" smtClean="0"/>
              <a:t> η ενέργεια διατηρείται συνολικά), και που </a:t>
            </a:r>
            <a:r>
              <a:rPr lang="el-GR" altLang="el-GR" sz="2800" b="1" dirty="0" smtClean="0"/>
              <a:t>«φέρνει αποτελέσματα»</a:t>
            </a:r>
          </a:p>
          <a:p>
            <a:pPr eaLnBrk="1" hangingPunct="1"/>
            <a:r>
              <a:rPr lang="el-GR" altLang="el-GR" sz="2800" dirty="0" smtClean="0"/>
              <a:t>Στη Φυσική δεν υπάρχει ξεχωριστή «ψυχρότητα». Ψυχρότητα είναι αυτό που νοιώθουμε όταν η θερμότητα κατευθύνεται μακριά από το σώμα μας.</a:t>
            </a:r>
          </a:p>
        </p:txBody>
      </p:sp>
    </p:spTree>
    <p:extLst>
      <p:ext uri="{BB962C8B-B14F-4D97-AF65-F5344CB8AC3E}">
        <p14:creationId xmlns:p14="http://schemas.microsoft.com/office/powerpoint/2010/main" val="18237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smtClean="0">
                <a:solidFill>
                  <a:srgbClr val="000000"/>
                </a:solidFill>
              </a:rPr>
              <a:t>Βασικές Εννοιες Φυσικής   _ ΠΑΝΕΠΙΣΤΗΜΙΟ ΘΕΣΣΑΛΙΑΣ</a:t>
            </a:r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dirty="0"/>
              <a:t>Στη Φυσική όταν μιλούμε για «θερμότητα</a:t>
            </a:r>
            <a:r>
              <a:rPr lang="el-GR" altLang="el-GR" dirty="0" smtClean="0"/>
              <a:t>»….(2/2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 smtClean="0">
                <a:solidFill>
                  <a:srgbClr val="FF0000"/>
                </a:solidFill>
              </a:rPr>
              <a:t>θερμότητα</a:t>
            </a:r>
            <a:r>
              <a:rPr lang="el-GR" altLang="el-GR" sz="2400" dirty="0" smtClean="0"/>
              <a:t> στη Φυσική είναι ενέργεια που ταξιδεύει:  περνάει, εκπέμπεται, μεταφέρεται.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ΑΛΛΑ ΔΕΝ αποθηκεύεται. </a:t>
            </a:r>
            <a:r>
              <a:rPr lang="el-GR" altLang="el-GR" sz="2400" dirty="0"/>
              <a:t>(Αν αποθηκευτεί κάπου παύουμε να τη λέμε θερμότητα. Τη </a:t>
            </a:r>
            <a:r>
              <a:rPr lang="el-GR" altLang="el-GR" sz="2400" dirty="0" err="1"/>
              <a:t>λεμε</a:t>
            </a:r>
            <a:r>
              <a:rPr lang="el-GR" altLang="el-GR" sz="2400" dirty="0"/>
              <a:t> Εσωτερική Ενέργεια</a:t>
            </a:r>
            <a:r>
              <a:rPr lang="el-GR" altLang="el-GR" sz="2400" dirty="0" smtClean="0"/>
              <a:t>.)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Η θερμότητα ΔΕΝ είναι </a:t>
            </a:r>
            <a:r>
              <a:rPr lang="el-GR" altLang="el-GR" sz="2400" dirty="0" err="1" smtClean="0"/>
              <a:t>ειδος</a:t>
            </a:r>
            <a:r>
              <a:rPr lang="el-GR" altLang="el-GR" sz="2400" dirty="0" smtClean="0"/>
              <a:t> ενέργειας, </a:t>
            </a:r>
            <a:r>
              <a:rPr lang="el-GR" altLang="el-GR" sz="2400" dirty="0" err="1" smtClean="0"/>
              <a:t>αλλα</a:t>
            </a:r>
            <a:r>
              <a:rPr lang="el-GR" altLang="el-GR" sz="2400" dirty="0" smtClean="0"/>
              <a:t> ένας ΤΡΟΠΟΣ με τον οποίο η ενέργεια </a:t>
            </a:r>
            <a:r>
              <a:rPr lang="el-GR" altLang="el-GR" sz="2400" dirty="0" err="1" smtClean="0"/>
              <a:t>ταξιδευει</a:t>
            </a:r>
            <a:r>
              <a:rPr lang="el-GR" altLang="el-GR" sz="2400" dirty="0" smtClean="0"/>
              <a:t> (όπως πχ λέμε «ταξιδεύω </a:t>
            </a:r>
            <a:r>
              <a:rPr lang="en-US" altLang="el-GR" sz="2400" dirty="0" smtClean="0"/>
              <a:t>incognito</a:t>
            </a:r>
            <a:r>
              <a:rPr lang="el-GR" altLang="el-GR" sz="2400" dirty="0" smtClean="0"/>
              <a:t>»).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Υπάρχουν και άλλοι τρόποι ταξιδιού πχ με </a:t>
            </a:r>
            <a:r>
              <a:rPr lang="el-GR" altLang="el-GR" sz="2400" dirty="0" smtClean="0">
                <a:solidFill>
                  <a:srgbClr val="FF0000"/>
                </a:solidFill>
              </a:rPr>
              <a:t>έργο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>
                <a:solidFill>
                  <a:srgbClr val="0070C0"/>
                </a:solidFill>
              </a:rPr>
              <a:t>Στη Φυσική έχουμε σημαντικούς λόγους να κάνουμε αυτή τη διάκριση</a:t>
            </a:r>
          </a:p>
        </p:txBody>
      </p:sp>
    </p:spTree>
    <p:extLst>
      <p:ext uri="{BB962C8B-B14F-4D97-AF65-F5344CB8AC3E}">
        <p14:creationId xmlns:p14="http://schemas.microsoft.com/office/powerpoint/2010/main" val="19355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r>
              <a:rPr lang="el-GR" altLang="el-GR" dirty="0" err="1" smtClean="0"/>
              <a:t>Αναστοχασμος</a:t>
            </a:r>
            <a:endParaRPr lang="el-GR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Ποια </a:t>
            </a:r>
            <a:r>
              <a:rPr lang="el-GR" altLang="el-GR" sz="2400" dirty="0" err="1" smtClean="0"/>
              <a:t>ειναι</a:t>
            </a:r>
            <a:r>
              <a:rPr lang="el-GR" altLang="el-GR" sz="2400" dirty="0" smtClean="0"/>
              <a:t> τα σημαντικά σημεία που θέλετε να κρατήσετε </a:t>
            </a:r>
            <a:r>
              <a:rPr lang="el-GR" altLang="el-GR" sz="2400" dirty="0" err="1" smtClean="0"/>
              <a:t>απο</a:t>
            </a:r>
            <a:r>
              <a:rPr lang="el-GR" altLang="el-GR" sz="2400" dirty="0" smtClean="0"/>
              <a:t> το προηγούμενο </a:t>
            </a:r>
            <a:r>
              <a:rPr lang="el-GR" altLang="el-GR" sz="2400" dirty="0" err="1" smtClean="0"/>
              <a:t>κομματι</a:t>
            </a:r>
            <a:r>
              <a:rPr lang="el-GR" altLang="el-GR" sz="2400" dirty="0" smtClean="0"/>
              <a:t> της διάλεξης;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Ποιά σημεία αισθάνεστε </a:t>
            </a:r>
            <a:r>
              <a:rPr lang="el-GR" altLang="el-GR" sz="2400" dirty="0" err="1" smtClean="0"/>
              <a:t>οτι</a:t>
            </a:r>
            <a:r>
              <a:rPr lang="el-GR" altLang="el-GR" sz="2400" dirty="0" smtClean="0"/>
              <a:t> σας μπερδεύουν; Τι </a:t>
            </a:r>
            <a:r>
              <a:rPr lang="el-GR" altLang="el-GR" sz="2400" dirty="0" err="1" smtClean="0"/>
              <a:t>δέν</a:t>
            </a:r>
            <a:r>
              <a:rPr lang="el-GR" altLang="el-GR" sz="2400" dirty="0" smtClean="0"/>
              <a:t> καταλαβαίνετε;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Τι αποτελέσματα φέρνει η </a:t>
            </a:r>
            <a:r>
              <a:rPr lang="el-GR" altLang="el-GR" dirty="0" err="1" smtClean="0"/>
              <a:t>θερμότηταΦ</a:t>
            </a:r>
            <a:endParaRPr lang="el-GR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Περίπτωση 1: Όταν δεν </a:t>
            </a:r>
            <a:r>
              <a:rPr lang="el-GR" altLang="el-GR" sz="2800" dirty="0" err="1" smtClean="0"/>
              <a:t>εχουμε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αλλαγη</a:t>
            </a:r>
            <a:r>
              <a:rPr lang="el-GR" altLang="el-GR" sz="2800" dirty="0" smtClean="0"/>
              <a:t> φάσης ή </a:t>
            </a:r>
            <a:r>
              <a:rPr lang="el-GR" altLang="el-GR" sz="2800" dirty="0" err="1" smtClean="0"/>
              <a:t>καποια</a:t>
            </a:r>
            <a:r>
              <a:rPr lang="el-GR" altLang="el-GR" sz="2800" dirty="0" smtClean="0"/>
              <a:t> χημική αντίδραση.</a:t>
            </a:r>
          </a:p>
          <a:p>
            <a:pPr eaLnBrk="1" hangingPunct="1"/>
            <a:r>
              <a:rPr lang="el-GR" altLang="el-GR" sz="2800" dirty="0" smtClean="0"/>
              <a:t>Δ</a:t>
            </a:r>
            <a:r>
              <a:rPr lang="en-US" altLang="el-GR" sz="2800" dirty="0" smtClean="0"/>
              <a:t>Q= c*m*</a:t>
            </a:r>
            <a:r>
              <a:rPr lang="el-GR" altLang="el-GR" sz="2800" dirty="0" err="1" smtClean="0"/>
              <a:t>Δθ</a:t>
            </a:r>
            <a:r>
              <a:rPr lang="el-GR" altLang="el-GR" sz="2800" dirty="0" smtClean="0"/>
              <a:t> (</a:t>
            </a:r>
            <a:r>
              <a:rPr lang="el-GR" altLang="el-GR" sz="2800" dirty="0" smtClean="0">
                <a:solidFill>
                  <a:srgbClr val="FF0000"/>
                </a:solidFill>
              </a:rPr>
              <a:t>σε αυτές τις περιπτώσεις Θερμότητα και </a:t>
            </a:r>
            <a:r>
              <a:rPr lang="el-GR" altLang="el-GR" sz="2800" dirty="0" err="1" smtClean="0">
                <a:solidFill>
                  <a:srgbClr val="FF0000"/>
                </a:solidFill>
              </a:rPr>
              <a:t>Αλλαγη</a:t>
            </a:r>
            <a:r>
              <a:rPr lang="el-GR" altLang="el-GR" sz="2800" dirty="0" smtClean="0">
                <a:solidFill>
                  <a:srgbClr val="FF0000"/>
                </a:solidFill>
              </a:rPr>
              <a:t> στη </a:t>
            </a:r>
            <a:r>
              <a:rPr lang="el-GR" altLang="el-GR" sz="2800" dirty="0" err="1" smtClean="0">
                <a:solidFill>
                  <a:srgbClr val="FF0000"/>
                </a:solidFill>
              </a:rPr>
              <a:t>Θερμοκασια</a:t>
            </a:r>
            <a:r>
              <a:rPr lang="el-GR" altLang="el-GR" sz="2800" dirty="0" smtClean="0">
                <a:solidFill>
                  <a:srgbClr val="FF0000"/>
                </a:solidFill>
              </a:rPr>
              <a:t> είναι ανάλογες!)</a:t>
            </a:r>
          </a:p>
          <a:p>
            <a:pPr eaLnBrk="1" hangingPunct="1"/>
            <a:r>
              <a:rPr lang="el-GR" altLang="el-GR" sz="2800" dirty="0" smtClean="0"/>
              <a:t>Περίπτωση 2: Μπορεί να προκαλέσει εσωτερικές αλλαγές</a:t>
            </a:r>
          </a:p>
          <a:p>
            <a:pPr lvl="1"/>
            <a:r>
              <a:rPr lang="el-GR" altLang="el-GR" sz="2400" dirty="0" smtClean="0"/>
              <a:t>Βρασμός</a:t>
            </a:r>
          </a:p>
          <a:p>
            <a:pPr lvl="1"/>
            <a:r>
              <a:rPr lang="el-GR" altLang="el-GR" sz="2400" dirty="0" smtClean="0"/>
              <a:t>Τήξη</a:t>
            </a:r>
          </a:p>
          <a:p>
            <a:pPr lvl="1"/>
            <a:r>
              <a:rPr lang="el-GR" altLang="el-GR" sz="2400" dirty="0" smtClean="0"/>
              <a:t>Εντατικοποίηση μιας χημικής αντίδρασης (σπίρτο)</a:t>
            </a:r>
          </a:p>
        </p:txBody>
      </p:sp>
    </p:spTree>
    <p:extLst>
      <p:ext uri="{BB962C8B-B14F-4D97-AF65-F5344CB8AC3E}">
        <p14:creationId xmlns:p14="http://schemas.microsoft.com/office/powerpoint/2010/main" val="16218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776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r>
              <a:rPr lang="el-GR" altLang="el-GR" dirty="0" err="1" smtClean="0"/>
              <a:t>Ασκηση</a:t>
            </a:r>
            <a:r>
              <a:rPr lang="el-GR" altLang="el-GR" dirty="0" smtClean="0"/>
              <a:t> για </a:t>
            </a:r>
            <a:r>
              <a:rPr lang="el-GR" altLang="el-GR" dirty="0" err="1" smtClean="0"/>
              <a:t>εσας</a:t>
            </a:r>
            <a:endParaRPr lang="el-GR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Στις παρακάτω φράσεις βάλτε Φ ή Κ εκεί που ταιριάζει (δίπλα </a:t>
            </a:r>
            <a:r>
              <a:rPr lang="el-GR" altLang="el-GR" sz="2800" dirty="0" err="1" smtClean="0"/>
              <a:t>απο</a:t>
            </a:r>
            <a:r>
              <a:rPr lang="el-GR" altLang="el-GR" sz="2800" dirty="0" smtClean="0"/>
              <a:t> τη θερμότητα και τη θερμοκρασία)</a:t>
            </a:r>
          </a:p>
          <a:p>
            <a:endParaRPr lang="el-GR" altLang="el-GR" sz="2800" dirty="0"/>
          </a:p>
          <a:p>
            <a:r>
              <a:rPr lang="el-GR" altLang="el-GR" sz="2800" dirty="0" smtClean="0"/>
              <a:t>"</a:t>
            </a:r>
            <a:r>
              <a:rPr lang="el-GR" altLang="el-GR" sz="2800" dirty="0" err="1" smtClean="0"/>
              <a:t>Αυτο</a:t>
            </a:r>
            <a:r>
              <a:rPr lang="el-GR" altLang="el-GR" sz="2800" dirty="0" smtClean="0"/>
              <a:t> το κτήριο έχει πολλή θερμότητα"</a:t>
            </a:r>
          </a:p>
          <a:p>
            <a:r>
              <a:rPr lang="el-GR" altLang="el-GR" sz="2800" dirty="0" smtClean="0"/>
              <a:t>"Η θερμότητα που μπαίνει στην κατσαρόλα </a:t>
            </a:r>
            <a:r>
              <a:rPr lang="el-GR" altLang="el-GR" sz="2800" dirty="0" err="1" smtClean="0"/>
              <a:t>απο</a:t>
            </a:r>
            <a:r>
              <a:rPr lang="el-GR" altLang="el-GR" sz="2800" dirty="0" smtClean="0"/>
              <a:t> το μάτι της κουζίνας έχει ως αποτέλεσμα την άνοδο της θερμοκρασίας του νερού"</a:t>
            </a:r>
          </a:p>
          <a:p>
            <a:r>
              <a:rPr lang="el-GR" altLang="el-GR" sz="2800" dirty="0" smtClean="0"/>
              <a:t>"Το νερό στην κατσαρόλα ζεσταίνεται </a:t>
            </a:r>
            <a:r>
              <a:rPr lang="el-GR" altLang="el-GR" sz="2800" dirty="0" err="1" smtClean="0"/>
              <a:t>γιατι</a:t>
            </a:r>
            <a:r>
              <a:rPr lang="el-GR" altLang="el-GR" sz="2800" dirty="0" smtClean="0"/>
              <a:t> το μάτι της κουζίνας του δίνει τη θερμοκρασία του"</a:t>
            </a:r>
          </a:p>
          <a:p>
            <a:r>
              <a:rPr lang="el-GR" altLang="el-GR" sz="2800" dirty="0" smtClean="0"/>
              <a:t>"Στον κόσμο </a:t>
            </a:r>
            <a:r>
              <a:rPr lang="el-GR" altLang="el-GR" sz="2800" dirty="0" err="1" smtClean="0"/>
              <a:t>υπαρχει</a:t>
            </a:r>
            <a:r>
              <a:rPr lang="el-GR" altLang="el-GR" sz="2800" dirty="0" smtClean="0"/>
              <a:t> θερμότητα που ζεσταίνει τα πράγματα και </a:t>
            </a:r>
            <a:r>
              <a:rPr lang="el-GR" altLang="el-GR" sz="2800" dirty="0" err="1" smtClean="0"/>
              <a:t>κρυότητα</a:t>
            </a:r>
            <a:r>
              <a:rPr lang="el-GR" altLang="el-GR" sz="2800" dirty="0" smtClean="0"/>
              <a:t> που τα παγώνει"</a:t>
            </a:r>
          </a:p>
        </p:txBody>
      </p:sp>
    </p:spTree>
    <p:extLst>
      <p:ext uri="{BB962C8B-B14F-4D97-AF65-F5344CB8AC3E}">
        <p14:creationId xmlns:p14="http://schemas.microsoft.com/office/powerpoint/2010/main" val="14939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mtClean="0"/>
              <a:t>Πρακτικές εφαρμογές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Α) </a:t>
            </a:r>
            <a:r>
              <a:rPr lang="el-GR" altLang="el-GR" sz="2400" dirty="0" err="1" smtClean="0"/>
              <a:t>ανακατευουμε</a:t>
            </a:r>
            <a:r>
              <a:rPr lang="el-GR" altLang="el-GR" sz="2400" dirty="0" smtClean="0"/>
              <a:t> συμπυκνωμένο γάλα (από το </a:t>
            </a:r>
            <a:r>
              <a:rPr lang="el-GR" altLang="el-GR" sz="2400" dirty="0" err="1" smtClean="0"/>
              <a:t>ψυγειο</a:t>
            </a:r>
            <a:r>
              <a:rPr lang="el-GR" altLang="el-GR" sz="2400" dirty="0" smtClean="0"/>
              <a:t>) με </a:t>
            </a:r>
            <a:r>
              <a:rPr lang="el-GR" altLang="el-GR" sz="2400" dirty="0" err="1" smtClean="0"/>
              <a:t>νερο</a:t>
            </a:r>
            <a:r>
              <a:rPr lang="el-GR" altLang="el-GR" sz="2400" dirty="0" smtClean="0"/>
              <a:t> σε </a:t>
            </a:r>
            <a:r>
              <a:rPr lang="el-GR" altLang="el-GR" sz="2400" dirty="0" err="1" smtClean="0"/>
              <a:t>αναλογια</a:t>
            </a:r>
            <a:r>
              <a:rPr lang="el-GR" altLang="el-GR" sz="2400" dirty="0" smtClean="0"/>
              <a:t> 1 προς 1. </a:t>
            </a:r>
            <a:r>
              <a:rPr lang="el-GR" altLang="el-GR" sz="2400" dirty="0" err="1" smtClean="0"/>
              <a:t>Ποσο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ζεστο</a:t>
            </a:r>
            <a:r>
              <a:rPr lang="el-GR" altLang="el-GR" sz="2400" dirty="0" smtClean="0"/>
              <a:t> πρέπει να είναι το </a:t>
            </a:r>
            <a:r>
              <a:rPr lang="el-GR" altLang="el-GR" sz="2400" dirty="0" err="1" smtClean="0"/>
              <a:t>νερο</a:t>
            </a:r>
            <a:r>
              <a:rPr lang="el-GR" altLang="el-GR" sz="2400" dirty="0" smtClean="0"/>
              <a:t> για να έχει το </a:t>
            </a:r>
            <a:r>
              <a:rPr lang="el-GR" altLang="el-GR" sz="2400" dirty="0" err="1" smtClean="0"/>
              <a:t>μιγμα</a:t>
            </a:r>
            <a:r>
              <a:rPr lang="el-GR" altLang="el-GR" sz="2400" dirty="0" smtClean="0"/>
              <a:t> 36 </a:t>
            </a:r>
            <a:r>
              <a:rPr lang="el-GR" altLang="el-GR" sz="2400" dirty="0" err="1" smtClean="0"/>
              <a:t>βαθμους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θερμοκρασια</a:t>
            </a:r>
            <a:r>
              <a:rPr lang="el-GR" altLang="el-GR" sz="2400" dirty="0" smtClean="0"/>
              <a:t>; (υποθέστε ότι τα δυο υγρά έχουν την </a:t>
            </a:r>
            <a:r>
              <a:rPr lang="el-GR" altLang="el-GR" sz="2400" dirty="0" err="1" smtClean="0"/>
              <a:t>ιδια</a:t>
            </a:r>
            <a:r>
              <a:rPr lang="el-GR" altLang="el-GR" sz="2400" dirty="0" smtClean="0"/>
              <a:t> θερμοχωρητικότητα)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Β) </a:t>
            </a:r>
            <a:r>
              <a:rPr lang="el-GR" altLang="el-GR" sz="2400" dirty="0" err="1" smtClean="0"/>
              <a:t>Ποσο</a:t>
            </a:r>
            <a:r>
              <a:rPr lang="el-GR" altLang="el-GR" sz="2400" dirty="0" smtClean="0"/>
              <a:t> ψηλά μπορώ να σηκώσω ένα </a:t>
            </a:r>
            <a:r>
              <a:rPr lang="el-GR" altLang="el-GR" sz="2400" dirty="0" err="1" smtClean="0"/>
              <a:t>αυτοκινητο</a:t>
            </a:r>
            <a:r>
              <a:rPr lang="el-GR" altLang="el-GR" sz="2400" dirty="0" smtClean="0"/>
              <a:t> ενός </a:t>
            </a:r>
            <a:r>
              <a:rPr lang="el-GR" altLang="el-GR" sz="2400" dirty="0" err="1" smtClean="0"/>
              <a:t>τονου</a:t>
            </a:r>
            <a:r>
              <a:rPr lang="el-GR" altLang="el-GR" sz="2400" dirty="0" smtClean="0"/>
              <a:t> με την ενέργεια που χρειάζομαι για να ψήσω ένα </a:t>
            </a:r>
            <a:r>
              <a:rPr lang="el-GR" altLang="el-GR" sz="2400" dirty="0" err="1" smtClean="0"/>
              <a:t>ελληνικο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καφε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Γ) </a:t>
            </a:r>
            <a:r>
              <a:rPr lang="el-GR" altLang="el-GR" sz="2400" dirty="0" err="1" smtClean="0"/>
              <a:t>Ριχνω</a:t>
            </a:r>
            <a:r>
              <a:rPr lang="el-GR" altLang="el-GR" sz="2400" dirty="0" smtClean="0"/>
              <a:t> ένα </a:t>
            </a:r>
            <a:r>
              <a:rPr lang="el-GR" altLang="el-GR" sz="2400" dirty="0" err="1" smtClean="0"/>
              <a:t>ποτηρι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νερο</a:t>
            </a:r>
            <a:r>
              <a:rPr lang="el-GR" altLang="el-GR" sz="2400" dirty="0" smtClean="0"/>
              <a:t> 20 </a:t>
            </a:r>
            <a:r>
              <a:rPr lang="el-GR" altLang="el-GR" sz="2400" dirty="0" err="1" smtClean="0"/>
              <a:t>βαθμων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Κελσιου</a:t>
            </a:r>
            <a:r>
              <a:rPr lang="el-GR" altLang="el-GR" sz="2400" dirty="0" smtClean="0"/>
              <a:t> σε μια </a:t>
            </a:r>
            <a:r>
              <a:rPr lang="el-GR" altLang="el-GR" sz="2400" dirty="0" err="1" smtClean="0"/>
              <a:t>κατσαρολα</a:t>
            </a:r>
            <a:r>
              <a:rPr lang="el-GR" altLang="el-GR" sz="2400" dirty="0" smtClean="0"/>
              <a:t> με </a:t>
            </a:r>
            <a:r>
              <a:rPr lang="el-GR" altLang="el-GR" sz="2400" dirty="0" err="1" smtClean="0"/>
              <a:t>νερο</a:t>
            </a:r>
            <a:r>
              <a:rPr lang="el-GR" altLang="el-GR" sz="2400" dirty="0" smtClean="0"/>
              <a:t> που βράζει. Αν το </a:t>
            </a:r>
            <a:r>
              <a:rPr lang="el-GR" altLang="el-GR" sz="2400" dirty="0" err="1" smtClean="0"/>
              <a:t>νερο</a:t>
            </a:r>
            <a:r>
              <a:rPr lang="el-GR" altLang="el-GR" sz="2400" dirty="0" smtClean="0"/>
              <a:t> στην </a:t>
            </a:r>
            <a:r>
              <a:rPr lang="el-GR" altLang="el-GR" sz="2400" dirty="0" err="1" smtClean="0"/>
              <a:t>κατσαρολα</a:t>
            </a:r>
            <a:r>
              <a:rPr lang="el-GR" altLang="el-GR" sz="2400" dirty="0" smtClean="0"/>
              <a:t> είναι 1 </a:t>
            </a:r>
            <a:r>
              <a:rPr lang="el-GR" altLang="el-GR" sz="2400" dirty="0" err="1" smtClean="0"/>
              <a:t>κιλο</a:t>
            </a:r>
            <a:r>
              <a:rPr lang="el-GR" altLang="el-GR" sz="2400" dirty="0" smtClean="0"/>
              <a:t> και στο </a:t>
            </a:r>
            <a:r>
              <a:rPr lang="el-GR" altLang="el-GR" sz="2400" dirty="0" err="1" smtClean="0"/>
              <a:t>ποτηρι</a:t>
            </a:r>
            <a:r>
              <a:rPr lang="el-GR" altLang="el-GR" sz="2400" dirty="0" smtClean="0"/>
              <a:t> 200 </a:t>
            </a:r>
            <a:r>
              <a:rPr lang="el-GR" altLang="el-GR" sz="2400" dirty="0" err="1" smtClean="0"/>
              <a:t>γραμμαρια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τοτε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ποσο</a:t>
            </a:r>
            <a:r>
              <a:rPr lang="el-GR" altLang="el-GR" sz="2400" dirty="0" smtClean="0"/>
              <a:t> θα </a:t>
            </a:r>
            <a:r>
              <a:rPr lang="el-GR" altLang="el-GR" sz="2400" dirty="0" err="1" smtClean="0"/>
              <a:t>πεσει</a:t>
            </a:r>
            <a:r>
              <a:rPr lang="el-GR" altLang="el-GR" sz="2400" dirty="0" smtClean="0"/>
              <a:t> η </a:t>
            </a:r>
            <a:r>
              <a:rPr lang="el-GR" altLang="el-GR" sz="2400" dirty="0" err="1" smtClean="0"/>
              <a:t>θερμοκρασια</a:t>
            </a:r>
            <a:r>
              <a:rPr lang="el-GR" altLang="el-GR" sz="2400" dirty="0" smtClean="0"/>
              <a:t> του </a:t>
            </a:r>
            <a:r>
              <a:rPr lang="el-GR" altLang="el-GR" sz="2400" dirty="0" err="1" smtClean="0"/>
              <a:t>νερου</a:t>
            </a:r>
            <a:r>
              <a:rPr lang="el-GR" altLang="el-GR" sz="2400" dirty="0" smtClean="0"/>
              <a:t> (συνολικά)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Δ) Μια </a:t>
            </a:r>
            <a:r>
              <a:rPr lang="el-GR" altLang="el-GR" sz="2400" dirty="0" err="1" smtClean="0"/>
              <a:t>πετρα</a:t>
            </a:r>
            <a:r>
              <a:rPr lang="el-GR" altLang="el-GR" sz="2400" dirty="0" smtClean="0"/>
              <a:t> 2 κιλών με ειδική θερμοχωρητικότητα 1 </a:t>
            </a:r>
            <a:r>
              <a:rPr lang="en-US" altLang="el-GR" sz="2400" dirty="0" smtClean="0"/>
              <a:t>J/ </a:t>
            </a:r>
            <a:r>
              <a:rPr lang="en-US" altLang="el-GR" sz="2400" dirty="0" err="1" smtClean="0"/>
              <a:t>gr.C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σε θερμοκρασία 150</a:t>
            </a:r>
            <a:r>
              <a:rPr lang="en-US" altLang="el-GR" sz="2400" dirty="0" smtClean="0"/>
              <a:t>C </a:t>
            </a:r>
            <a:r>
              <a:rPr lang="el-GR" altLang="el-GR" sz="2400" dirty="0" smtClean="0"/>
              <a:t>πέφτει μέσα σε 5 κιλά νερό με θερμοκρασία 20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. Πόσο θα ανέβει η θερμοκρασία του νερού όταν θα έρθουν σε ισορροπία;</a:t>
            </a:r>
          </a:p>
        </p:txBody>
      </p:sp>
    </p:spTree>
    <p:extLst>
      <p:ext uri="{BB962C8B-B14F-4D97-AF65-F5344CB8AC3E}">
        <p14:creationId xmlns:p14="http://schemas.microsoft.com/office/powerpoint/2010/main" val="35961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dirty="0" smtClean="0"/>
              <a:t>Δημιουργήστε τη δική σας άσκηση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Φαντασθείτε μια δική σας </a:t>
            </a:r>
            <a:r>
              <a:rPr lang="el-GR" altLang="el-GR" sz="2400" dirty="0" err="1" smtClean="0"/>
              <a:t>άκσηση</a:t>
            </a:r>
            <a:r>
              <a:rPr lang="el-GR" altLang="el-GR" sz="2400" dirty="0" smtClean="0"/>
              <a:t> και λύστε την</a:t>
            </a:r>
          </a:p>
        </p:txBody>
      </p:sp>
    </p:spTree>
    <p:extLst>
      <p:ext uri="{BB962C8B-B14F-4D97-AF65-F5344CB8AC3E}">
        <p14:creationId xmlns:p14="http://schemas.microsoft.com/office/powerpoint/2010/main" val="7957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Ας προσπαθήσουμε να προσεγγίσουμε τη θερμοκρασία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/>
              <a:t>Ό</a:t>
            </a:r>
            <a:r>
              <a:rPr lang="el-GR" altLang="el-GR" dirty="0" smtClean="0"/>
              <a:t>ταν μιλούν για θερμοκρασία τι φαντάζονται οι </a:t>
            </a:r>
            <a:r>
              <a:rPr lang="el-GR" altLang="el-GR" dirty="0" err="1" smtClean="0"/>
              <a:t>Φυσικοι</a:t>
            </a:r>
            <a:r>
              <a:rPr lang="el-GR" altLang="el-GR" dirty="0" smtClean="0"/>
              <a:t>;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z="2800" dirty="0" smtClean="0"/>
              <a:t>Αν η θερμοκρασία δεν μετρά τη </a:t>
            </a:r>
            <a:r>
              <a:rPr lang="el-GR" altLang="el-GR" sz="2800" dirty="0" err="1" smtClean="0"/>
              <a:t>θερμότηταΦ</a:t>
            </a:r>
            <a:r>
              <a:rPr lang="el-GR" altLang="el-GR" sz="2800" dirty="0" smtClean="0"/>
              <a:t>, τι μετράει;</a:t>
            </a:r>
          </a:p>
          <a:p>
            <a:pPr eaLnBrk="1" hangingPunct="1"/>
            <a:r>
              <a:rPr lang="el-GR" altLang="el-GR" sz="2800" dirty="0" smtClean="0"/>
              <a:t>Θα είχε νόημα να μιλάμε για θερμοκρασία αν δεν είχαμε τα αντίστοιχα αισθητήρια; 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Τα θερμόμετρα δεν θα έπαυαν να </a:t>
            </a:r>
            <a:r>
              <a:rPr lang="el-GR" altLang="el-GR" sz="2800" dirty="0" err="1" smtClean="0"/>
              <a:t>δουλευουν</a:t>
            </a:r>
            <a:r>
              <a:rPr lang="el-GR" altLang="el-GR" sz="2800" dirty="0" smtClean="0"/>
              <a:t>! Ούτε να κιτρινίζουν τα φύλλα το φθινόπωρο.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7319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άλλου είδους θερμόμετρο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00000" cy="22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797152"/>
            <a:ext cx="685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</a:t>
            </a:r>
            <a:r>
              <a:rPr lang="el-GR" dirty="0" err="1" smtClean="0"/>
              <a:t>θελετε</a:t>
            </a:r>
            <a:r>
              <a:rPr lang="el-GR" dirty="0" smtClean="0"/>
              <a:t> μπορείτε να </a:t>
            </a:r>
            <a:r>
              <a:rPr lang="el-GR" dirty="0" err="1" smtClean="0"/>
              <a:t>κανετε</a:t>
            </a:r>
            <a:r>
              <a:rPr lang="el-GR" dirty="0" smtClean="0"/>
              <a:t> το </a:t>
            </a:r>
            <a:r>
              <a:rPr lang="el-GR" dirty="0" err="1" smtClean="0"/>
              <a:t>πειραμα</a:t>
            </a:r>
            <a:r>
              <a:rPr lang="el-GR" dirty="0" smtClean="0"/>
              <a:t> και να στείλετε το </a:t>
            </a:r>
            <a:r>
              <a:rPr lang="el-GR" dirty="0" err="1" smtClean="0"/>
              <a:t>συνδεσμο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635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Ρευματα</a:t>
            </a:r>
            <a:r>
              <a:rPr lang="el-GR" dirty="0" smtClean="0"/>
              <a:t> σε υγρά και αέρια που συνδέονται με </a:t>
            </a:r>
            <a:r>
              <a:rPr lang="el-GR" dirty="0" err="1" smtClean="0"/>
              <a:t>αλλαγες</a:t>
            </a:r>
            <a:r>
              <a:rPr lang="el-GR" dirty="0" smtClean="0"/>
              <a:t> στη θερμοκρασία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888432" cy="44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139952" y="2505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Biomimicry https://www.youtube.com/watch?v=620omdSZzBs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995936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www.youtube.com/watch?v=nrgD74Sc5VM</a:t>
            </a:r>
            <a:endParaRPr lang="en-US" dirty="0" smtClean="0"/>
          </a:p>
          <a:p>
            <a:endParaRPr lang="en-US" dirty="0"/>
          </a:p>
          <a:p>
            <a:r>
              <a:rPr lang="el-GR" dirty="0" err="1" smtClean="0"/>
              <a:t>Ενας</a:t>
            </a:r>
            <a:r>
              <a:rPr lang="el-GR" dirty="0" smtClean="0"/>
              <a:t> </a:t>
            </a:r>
            <a:r>
              <a:rPr lang="el-GR" dirty="0" err="1" smtClean="0"/>
              <a:t>τυπος</a:t>
            </a:r>
            <a:r>
              <a:rPr lang="el-GR" dirty="0" smtClean="0"/>
              <a:t> </a:t>
            </a:r>
            <a:r>
              <a:rPr lang="el-GR" dirty="0" err="1" smtClean="0"/>
              <a:t>θερμομετρου</a:t>
            </a:r>
            <a:r>
              <a:rPr lang="el-GR" dirty="0" smtClean="0"/>
              <a:t> του Γαλιλαίου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9593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www.youtube.com/watch?v=B8H06ZA2xmo</a:t>
            </a:r>
            <a:endParaRPr lang="el-GR" dirty="0" smtClean="0"/>
          </a:p>
          <a:p>
            <a:r>
              <a:rPr lang="el-GR" dirty="0" err="1" smtClean="0"/>
              <a:t>Παρουσιαση</a:t>
            </a:r>
            <a:r>
              <a:rPr lang="el-GR" dirty="0" smtClean="0"/>
              <a:t> ρεύματος νερού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258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Άλλη μια </a:t>
            </a:r>
            <a:r>
              <a:rPr lang="el-GR" dirty="0" err="1" smtClean="0"/>
              <a:t>περιπτωση</a:t>
            </a:r>
            <a:r>
              <a:rPr lang="el-GR" dirty="0" smtClean="0"/>
              <a:t> </a:t>
            </a:r>
            <a:r>
              <a:rPr lang="el-GR" dirty="0" err="1" smtClean="0"/>
              <a:t>συνδεσης</a:t>
            </a:r>
            <a:r>
              <a:rPr lang="el-GR" dirty="0" smtClean="0"/>
              <a:t> της θερμοκρασίας με τη θερμότητα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92514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Όταν ένα </a:t>
            </a:r>
            <a:r>
              <a:rPr lang="el-GR" dirty="0" err="1" smtClean="0"/>
              <a:t>υψηλης</a:t>
            </a:r>
            <a:r>
              <a:rPr lang="el-GR" dirty="0" smtClean="0"/>
              <a:t> ή χαμηλής θερμοκρασίας ρεύμα συναντά το σώμα μας νοιώθουμε άμεσα ότι ζεσταινόμαστε ή κρυώνουμε.</a:t>
            </a:r>
          </a:p>
          <a:p>
            <a:r>
              <a:rPr lang="el-GR" dirty="0" smtClean="0"/>
              <a:t>Κάποιες φορές </a:t>
            </a:r>
            <a:r>
              <a:rPr lang="el-GR" dirty="0" err="1" smtClean="0"/>
              <a:t>ταυτιζουμε</a:t>
            </a:r>
            <a:r>
              <a:rPr lang="el-GR" dirty="0" smtClean="0"/>
              <a:t> ένα </a:t>
            </a:r>
            <a:r>
              <a:rPr lang="el-GR" dirty="0" err="1" smtClean="0"/>
              <a:t>τετοιο</a:t>
            </a:r>
            <a:r>
              <a:rPr lang="el-GR" dirty="0" smtClean="0"/>
              <a:t> ρεύμα με τη «θερμότητα» (</a:t>
            </a:r>
            <a:r>
              <a:rPr lang="el-GR" dirty="0" smtClean="0">
                <a:solidFill>
                  <a:srgbClr val="FF0000"/>
                </a:solidFill>
              </a:rPr>
              <a:t>αυτή είναι μια </a:t>
            </a:r>
            <a:r>
              <a:rPr lang="el-GR" dirty="0" err="1" smtClean="0">
                <a:solidFill>
                  <a:srgbClr val="FF0000"/>
                </a:solidFill>
              </a:rPr>
              <a:t>θερμότηταΚ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Στη Φυσική </a:t>
            </a:r>
            <a:r>
              <a:rPr lang="el-GR" dirty="0" err="1" smtClean="0"/>
              <a:t>λεμε</a:t>
            </a:r>
            <a:r>
              <a:rPr lang="el-GR" dirty="0" smtClean="0"/>
              <a:t>: </a:t>
            </a:r>
            <a:r>
              <a:rPr lang="el-GR" dirty="0" err="1" smtClean="0"/>
              <a:t>ειναι</a:t>
            </a:r>
            <a:r>
              <a:rPr lang="el-GR" dirty="0" smtClean="0"/>
              <a:t> ένας τρόπος μετάδοσης της θερμότητας</a:t>
            </a:r>
          </a:p>
          <a:p>
            <a:r>
              <a:rPr lang="el-GR" dirty="0" smtClean="0"/>
              <a:t>Και ήπειροι ζούνε κάτι παρόμοιο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21" y="1657513"/>
            <a:ext cx="2195066" cy="154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73485"/>
            <a:ext cx="4506985" cy="31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852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Ποιά </a:t>
            </a:r>
            <a:r>
              <a:rPr lang="el-GR" dirty="0" err="1"/>
              <a:t>ειναι</a:t>
            </a:r>
            <a:r>
              <a:rPr lang="el-GR" dirty="0"/>
              <a:t> η κύρια ιδέα </a:t>
            </a:r>
            <a:r>
              <a:rPr lang="el-GR" dirty="0" smtClean="0"/>
              <a:t>στο κομμάτι </a:t>
            </a:r>
            <a:r>
              <a:rPr lang="el-GR" dirty="0"/>
              <a:t>της </a:t>
            </a:r>
            <a:r>
              <a:rPr lang="el-GR" dirty="0" smtClean="0"/>
              <a:t>διάλεξης που προηγήθηκε;</a:t>
            </a:r>
          </a:p>
          <a:p>
            <a:r>
              <a:rPr lang="el-GR" dirty="0" smtClean="0"/>
              <a:t>Μπορείτε να σκεφτείτε δικά σας παραδείγματα με ρεύματα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15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3ο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46085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70" y="2603500"/>
            <a:ext cx="30241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259873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05263"/>
            <a:ext cx="339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675"/>
            <a:ext cx="21621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Δημιουργουμε</a:t>
            </a:r>
            <a:r>
              <a:rPr lang="el-GR" dirty="0" smtClean="0"/>
              <a:t> μακέτες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θέμα στο </a:t>
            </a:r>
            <a:r>
              <a:rPr lang="el-GR" dirty="0" err="1" smtClean="0"/>
              <a:t>οποιο</a:t>
            </a:r>
            <a:r>
              <a:rPr lang="el-GR" dirty="0" smtClean="0"/>
              <a:t> θα επανέλθουμε</a:t>
            </a:r>
          </a:p>
          <a:p>
            <a:r>
              <a:rPr lang="el-GR" dirty="0" smtClean="0"/>
              <a:t>Θεωρώ πολύ </a:t>
            </a:r>
            <a:r>
              <a:rPr lang="el-GR" dirty="0" err="1" smtClean="0"/>
              <a:t>σημαντικο</a:t>
            </a:r>
            <a:r>
              <a:rPr lang="el-GR" dirty="0" smtClean="0"/>
              <a:t> το να ξέρετε πώς να χειρισθείτε τέτοια ερωτήματα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274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 smtClean="0"/>
              <a:t>περιπτωση</a:t>
            </a:r>
            <a:r>
              <a:rPr lang="el-GR" dirty="0" smtClean="0"/>
              <a:t> </a:t>
            </a:r>
            <a:r>
              <a:rPr lang="el-GR" dirty="0" smtClean="0"/>
              <a:t>της </a:t>
            </a:r>
            <a:r>
              <a:rPr lang="el-GR" dirty="0" smtClean="0"/>
              <a:t>φολίδας της Γής στην οποία ζούμε.</a:t>
            </a:r>
          </a:p>
          <a:p>
            <a:pPr marL="0" indent="0">
              <a:buNone/>
            </a:pPr>
            <a:r>
              <a:rPr lang="el-GR" dirty="0" smtClean="0"/>
              <a:t>10 </a:t>
            </a:r>
            <a:r>
              <a:rPr lang="en-US" dirty="0" smtClean="0"/>
              <a:t>km </a:t>
            </a:r>
            <a:r>
              <a:rPr lang="el-GR" dirty="0" err="1" smtClean="0"/>
              <a:t>πανω</a:t>
            </a:r>
            <a:r>
              <a:rPr lang="el-GR" dirty="0" smtClean="0"/>
              <a:t> και </a:t>
            </a:r>
            <a:r>
              <a:rPr lang="el-GR" dirty="0" err="1" smtClean="0"/>
              <a:t>αλλα</a:t>
            </a:r>
            <a:r>
              <a:rPr lang="el-GR" dirty="0" smtClean="0"/>
              <a:t> τόσα κάτω </a:t>
            </a:r>
            <a:r>
              <a:rPr lang="el-GR" dirty="0" err="1" smtClean="0"/>
              <a:t>απο</a:t>
            </a:r>
            <a:r>
              <a:rPr lang="el-GR" dirty="0" smtClean="0"/>
              <a:t> την επιφάνεια της θάλασσας</a:t>
            </a:r>
          </a:p>
          <a:p>
            <a:pPr marL="0" indent="0">
              <a:buNone/>
            </a:pPr>
            <a:r>
              <a:rPr lang="el-GR" dirty="0" smtClean="0"/>
              <a:t>Γη: 12000</a:t>
            </a:r>
            <a:r>
              <a:rPr lang="en-US" dirty="0" smtClean="0"/>
              <a:t>km</a:t>
            </a:r>
            <a:r>
              <a:rPr lang="el-GR" dirty="0" smtClean="0"/>
              <a:t> </a:t>
            </a:r>
            <a:r>
              <a:rPr lang="el-GR" dirty="0" err="1" smtClean="0"/>
              <a:t>διαμετρος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09197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</a:t>
            </a:r>
            <a:r>
              <a:rPr lang="el-GR" dirty="0" smtClean="0"/>
              <a:t>4ο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ΣΥΝΟΨΗ- ΣΧΕΔΙΑΣΜΟΣ</a:t>
            </a:r>
          </a:p>
        </p:txBody>
      </p:sp>
    </p:spTree>
    <p:extLst>
      <p:ext uri="{BB962C8B-B14F-4D97-AF65-F5344CB8AC3E}">
        <p14:creationId xmlns:p14="http://schemas.microsoft.com/office/powerpoint/2010/main" val="32906480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/>
              <a:t> </a:t>
            </a:r>
            <a:r>
              <a:rPr lang="el-GR" b="1" dirty="0" smtClean="0"/>
              <a:t>- 2ο ΜΕΡΟΣ </a:t>
            </a:r>
            <a:r>
              <a:rPr lang="el-GR" dirty="0" smtClean="0"/>
              <a:t>:Θερμότητα: Ακτινοβολία θερμότητας, Ιστορία, Διάκριση θερμότητας-θερμοκρασίας, </a:t>
            </a:r>
            <a:r>
              <a:rPr lang="el-GR" b="1" dirty="0" smtClean="0">
                <a:solidFill>
                  <a:srgbClr val="0070C0"/>
                </a:solidFill>
              </a:rPr>
              <a:t>Μοντέλο για τη θερμότητα</a:t>
            </a:r>
            <a:r>
              <a:rPr lang="el-GR" dirty="0" smtClean="0"/>
              <a:t>, </a:t>
            </a:r>
            <a:r>
              <a:rPr lang="el-GR" dirty="0" smtClean="0"/>
              <a:t>Διαφοράς </a:t>
            </a:r>
            <a:r>
              <a:rPr lang="el-GR" dirty="0" smtClean="0"/>
              <a:t>θερμοκρασίας και ρεύματα, Μεταφορά θερμότητας με ρεύματα.</a:t>
            </a:r>
          </a:p>
          <a:p>
            <a:pPr marL="0" indent="0">
              <a:buNone/>
            </a:pPr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 </a:t>
            </a:r>
            <a:r>
              <a:rPr lang="el-GR" dirty="0" smtClean="0"/>
              <a:t>:Μακέτες σε κλίμακα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</a:t>
            </a:r>
            <a:r>
              <a:rPr lang="el-GR" dirty="0" smtClean="0"/>
              <a:t>: Σύνοψη, σχολιασμός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524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ΕΠΟΜΕΝΟ ΒΗΜΑ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 smtClean="0"/>
              <a:t>Αγωγη</a:t>
            </a:r>
            <a:r>
              <a:rPr lang="el-GR" dirty="0" smtClean="0"/>
              <a:t> </a:t>
            </a:r>
            <a:r>
              <a:rPr lang="el-GR" dirty="0" err="1" smtClean="0"/>
              <a:t>θερμοτητας</a:t>
            </a:r>
            <a:r>
              <a:rPr lang="el-GR" dirty="0" smtClean="0"/>
              <a:t>, Μικροσκοπικό μοντέλο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Σύνθεση και Εφαρμογές των επιμέρους γνώσεων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274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Πώς σχεδιάστηκε αυτό το μάθημα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Δεν επαναλαμβάνω προηγούμενες αναφορές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Η ένταξη της Ιστορίας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Η ένταξη της Ελληνικής Ιστορίας</a:t>
            </a:r>
          </a:p>
        </p:txBody>
      </p:sp>
    </p:spTree>
    <p:extLst>
      <p:ext uri="{BB962C8B-B14F-4D97-AF65-F5344CB8AC3E}">
        <p14:creationId xmlns:p14="http://schemas.microsoft.com/office/powerpoint/2010/main" val="7568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560840" cy="448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25950"/>
            <a:ext cx="454183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" y="3530356"/>
            <a:ext cx="496887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3561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836712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Αισθητήρια</a:t>
            </a:r>
          </a:p>
          <a:p>
            <a:endParaRPr lang="el-GR" dirty="0"/>
          </a:p>
          <a:p>
            <a:pPr marL="342900" indent="-342900">
              <a:buAutoNum type="arabicPeriod"/>
            </a:pPr>
            <a:r>
              <a:rPr lang="el-GR" dirty="0" smtClean="0"/>
              <a:t>(</a:t>
            </a:r>
            <a:r>
              <a:rPr lang="el-GR" dirty="0" err="1" smtClean="0"/>
              <a:t>Γενικο</a:t>
            </a:r>
            <a:r>
              <a:rPr lang="el-GR" dirty="0" smtClean="0"/>
              <a:t> </a:t>
            </a:r>
            <a:r>
              <a:rPr lang="el-GR" dirty="0" err="1" smtClean="0"/>
              <a:t>μοτιβο</a:t>
            </a:r>
            <a:r>
              <a:rPr lang="el-GR" dirty="0" smtClean="0"/>
              <a:t> του μαθήματος)  Διάκριση σώματος και των βιωμάτων του  από μοντέλα που </a:t>
            </a:r>
            <a:r>
              <a:rPr lang="el-GR" dirty="0" err="1" smtClean="0"/>
              <a:t>αναφερονται</a:t>
            </a:r>
            <a:r>
              <a:rPr lang="el-GR" dirty="0" smtClean="0"/>
              <a:t> στα «</a:t>
            </a:r>
            <a:r>
              <a:rPr lang="el-GR" dirty="0" err="1" smtClean="0"/>
              <a:t>εκτος</a:t>
            </a:r>
            <a:r>
              <a:rPr lang="el-GR" dirty="0" smtClean="0"/>
              <a:t> του σώματος» (</a:t>
            </a:r>
            <a:r>
              <a:rPr lang="el-GR" dirty="0" err="1" smtClean="0"/>
              <a:t>ο,τι</a:t>
            </a:r>
            <a:r>
              <a:rPr lang="el-GR" dirty="0" smtClean="0"/>
              <a:t> σημαίνει αυτό)</a:t>
            </a:r>
          </a:p>
          <a:p>
            <a:pPr marL="342900" indent="-342900">
              <a:buAutoNum type="arabicPeriod"/>
            </a:pPr>
            <a:r>
              <a:rPr lang="el-GR" dirty="0" smtClean="0"/>
              <a:t>Ομοιότητες και διαφορές: </a:t>
            </a:r>
          </a:p>
          <a:p>
            <a:r>
              <a:rPr lang="el-GR" dirty="0" smtClean="0"/>
              <a:t>Α) αίσθηση του φωτός</a:t>
            </a:r>
          </a:p>
          <a:p>
            <a:r>
              <a:rPr lang="el-GR" dirty="0" smtClean="0"/>
              <a:t>Β) αίσθηση του ήχου</a:t>
            </a:r>
          </a:p>
          <a:p>
            <a:r>
              <a:rPr lang="el-GR" dirty="0" smtClean="0"/>
              <a:t>Γ) αίσθηση του ζεστού και του κρύου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5289079" y="5209464"/>
            <a:ext cx="376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Μήπως όπως στον ήχο μπορούμε να νοιώσουμε το «χρώμα» ενός </a:t>
            </a:r>
            <a:r>
              <a:rPr lang="el-GR" dirty="0" err="1"/>
              <a:t>θερμο</a:t>
            </a:r>
            <a:r>
              <a:rPr lang="el-GR" dirty="0"/>
              <a:t>-</a:t>
            </a:r>
            <a:r>
              <a:rPr lang="el-GR" dirty="0" err="1"/>
              <a:t>ψυχρου</a:t>
            </a:r>
            <a:r>
              <a:rPr lang="el-GR" dirty="0"/>
              <a:t> βιώματος;</a:t>
            </a:r>
          </a:p>
        </p:txBody>
      </p:sp>
    </p:spTree>
    <p:extLst>
      <p:ext uri="{BB962C8B-B14F-4D97-AF65-F5344CB8AC3E}">
        <p14:creationId xmlns:p14="http://schemas.microsoft.com/office/powerpoint/2010/main" val="7774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Βιώματα</a:t>
            </a:r>
          </a:p>
          <a:p>
            <a:r>
              <a:rPr lang="el-GR" dirty="0" smtClean="0"/>
              <a:t>Συμφωνείτε με το να «κόβουμε» τον κόσμο στον «αντικειμενικό» κόσμο και στον κόσμο των «υποκειμενικών εντυπώσεων»;</a:t>
            </a:r>
          </a:p>
          <a:p>
            <a:pPr marL="0" indent="0">
              <a:buNone/>
            </a:pPr>
            <a:r>
              <a:rPr lang="el-GR" dirty="0" smtClean="0"/>
              <a:t>Μοντέλα:</a:t>
            </a:r>
          </a:p>
          <a:p>
            <a:pPr marL="0" indent="0">
              <a:buNone/>
            </a:pPr>
            <a:r>
              <a:rPr lang="el-GR" dirty="0" smtClean="0"/>
              <a:t>Έχουν τη «δική τους ζωή»; Είναι </a:t>
            </a:r>
            <a:r>
              <a:rPr lang="el-GR" dirty="0" err="1" smtClean="0"/>
              <a:t>ζητημα</a:t>
            </a:r>
            <a:r>
              <a:rPr lang="el-GR" dirty="0" smtClean="0"/>
              <a:t> </a:t>
            </a:r>
            <a:r>
              <a:rPr lang="el-GR" dirty="0" err="1" smtClean="0"/>
              <a:t>αφηγησεων</a:t>
            </a:r>
            <a:r>
              <a:rPr lang="el-GR" dirty="0" smtClean="0"/>
              <a:t>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2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4424</TotalTime>
  <Words>3937</Words>
  <Application>Microsoft Office PowerPoint</Application>
  <PresentationFormat>Προβολή στην οθόνη (4:3)</PresentationFormat>
  <Paragraphs>328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ΒΑΣΙΚΕΣ ΕΝΟΙΕΣ ΦΥΣΙΚΩΝ ΕΠΙΣΤΗΜΩΝ</vt:lpstr>
      <vt:lpstr>Προηγούμενη διάλεξη </vt:lpstr>
      <vt:lpstr>ΔΙΑΛΕΞΗ 4</vt:lpstr>
      <vt:lpstr>Υπενθύμιση</vt:lpstr>
      <vt:lpstr>ΜΕΡΟΣ 1ο</vt:lpstr>
      <vt:lpstr>Παρουσίαση του PowerPoint</vt:lpstr>
      <vt:lpstr>Παρουσίαση του PowerPoint</vt:lpstr>
      <vt:lpstr>Παρουσίαση του PowerPoint</vt:lpstr>
      <vt:lpstr>Ερώτηση αναστοχασμού</vt:lpstr>
      <vt:lpstr>Οι ακτίνες θερμότητας στη ζωη</vt:lpstr>
      <vt:lpstr>Θερμικη ακτινοβολία</vt:lpstr>
      <vt:lpstr>Σχετική τεχνολογία υλικών</vt:lpstr>
      <vt:lpstr>Οψεις της θερμικής ακτινοβολιας</vt:lpstr>
      <vt:lpstr>Πρακτικές πλευρές</vt:lpstr>
      <vt:lpstr>Η Γη ακτινοβολουσα θερμότητα Πηγη:http://www.corbisimages.com/stock-photo/rights-managed/RR013020/earths-thermal-radiation</vt:lpstr>
      <vt:lpstr>Ποιά ειναι η κύρια ιδέα στο προηγούμενο κομμάτι της διάλεξης;</vt:lpstr>
      <vt:lpstr>ΜΕΡΟΣ 2ο</vt:lpstr>
      <vt:lpstr>Η ζέστη και το κρύο…</vt:lpstr>
      <vt:lpstr>Ποιηση και Θερμότητα</vt:lpstr>
      <vt:lpstr>Τα πολλά νοήματα των λέξεων</vt:lpstr>
      <vt:lpstr>Ξέρουμε να κάνουμε τόσο πολλά για τη ζέστη και το κρύο…</vt:lpstr>
      <vt:lpstr>H προσωπική σας σχέση με τα φαινόμενα του ζεστού και του κρύου</vt:lpstr>
      <vt:lpstr>Ξέρουμε τόσο πολλά για τη ζέστη και το κρύο…</vt:lpstr>
      <vt:lpstr>Αξίζει να τα γνωρίσουμε καλύτερα;</vt:lpstr>
      <vt:lpstr>Θερμότητα/ Θερμοκρασία  στα τρέχοντα βιβλία του Δημοτικού</vt:lpstr>
      <vt:lpstr>Υπάρχει κάτι παραπάνω να μάθουμε; (1/2)</vt:lpstr>
      <vt:lpstr>Υπάρχει κάτι παραπάνω να μάθουμε; (2/2)</vt:lpstr>
      <vt:lpstr>Συντομα … η λυση στα προβλήματά σας</vt:lpstr>
      <vt:lpstr>Ας συζητήσουμε </vt:lpstr>
      <vt:lpstr>ΘερμότηταΚ-&gt; ΘερμότηταΦ, μια παλαιά ιστορία(1/7)</vt:lpstr>
      <vt:lpstr>ΘερμότηταΚ-&gt; ΘερμότηταΦ, μια παλαιά ιστορία(2/7)</vt:lpstr>
      <vt:lpstr>ΘερμότηταΚ-&gt; ΘερμότηταΦ, μια παλαιά ιστορία(3/7)</vt:lpstr>
      <vt:lpstr>ΘερμότηταΚ-&gt; ΘερμότηταΦ, μια παλαιά ιστορία(4/7)</vt:lpstr>
      <vt:lpstr>ΘερμότηταΚ-&gt; ΘερμότηταΦ, μια παλαιά ιστορία(5/7)</vt:lpstr>
      <vt:lpstr>ΘερμότηταΚ-&gt; ΘερμότηταΦ, μια παλαιά ιστορία(6/7)</vt:lpstr>
      <vt:lpstr>Μια μεγάλη πρόοδος!: Η διάκριση θερμότητας -θερμοκρασίας</vt:lpstr>
      <vt:lpstr>Μικρή παρένθεση για το Νεοελληνικό Διαφωτισμό και τις Νέες Επιστήμες</vt:lpstr>
      <vt:lpstr>Εν τω μεταξύ… βιομηχανική επανάσταση</vt:lpstr>
      <vt:lpstr>Δυο χαρακτηριστικες μηχανές</vt:lpstr>
      <vt:lpstr>Πολυ δυσκολο εγχείρημα για την Ελλάδα του 19ου αιώνα</vt:lpstr>
      <vt:lpstr>ΘερμότηταΚ-&gt; ΘερμότηταΦ, μια παλαιά ιστορία(7/7)</vt:lpstr>
      <vt:lpstr>Αναστοχασμός</vt:lpstr>
      <vt:lpstr>Τι σας προτείνουμε εμεις οι Φυσικοί ( όψεις ενός μοντέλου) για τη ΘερμότηταΦ και τη Θερμοκρασία:</vt:lpstr>
      <vt:lpstr>Επανάσταση!</vt:lpstr>
      <vt:lpstr>Μια προσπάθεια λύσης</vt:lpstr>
      <vt:lpstr>Στη Φυσική όταν μιλούμε για «θερμότητα»….(1/2)</vt:lpstr>
      <vt:lpstr>Στη Φυσική όταν μιλούμε για «θερμότητα»….(2/2)</vt:lpstr>
      <vt:lpstr>Αναστοχασμος</vt:lpstr>
      <vt:lpstr>Τι αποτελέσματα φέρνει η θερμότηταΦ</vt:lpstr>
      <vt:lpstr>Ασκηση για εσας</vt:lpstr>
      <vt:lpstr>Πρακτικές εφαρμογές</vt:lpstr>
      <vt:lpstr>Δημιουργήστε τη δική σας άσκηση</vt:lpstr>
      <vt:lpstr>Ας προσπαθήσουμε να προσεγγίσουμε τη θερμοκρασία</vt:lpstr>
      <vt:lpstr>Όταν μιλούν για θερμοκρασία τι φαντάζονται οι Φυσικοι;</vt:lpstr>
      <vt:lpstr>Ένα άλλου είδους θερμόμετρο</vt:lpstr>
      <vt:lpstr>Ρευματα σε υγρά και αέρια που συνδέονται με αλλαγες στη θερμοκρασία</vt:lpstr>
      <vt:lpstr>Άλλη μια περιπτωση συνδεσης της θερμοκρασίας με τη θερμότητα</vt:lpstr>
      <vt:lpstr>Ερώτηση αναστοχασμού</vt:lpstr>
      <vt:lpstr>ΜΕΡΟΣ 3ο</vt:lpstr>
      <vt:lpstr>Δημιουργουμε μακέτες</vt:lpstr>
      <vt:lpstr>μακέτα</vt:lpstr>
      <vt:lpstr>ΜΕΡΟΣ 4ο  </vt:lpstr>
      <vt:lpstr>ΣΥΝΟΨΗ</vt:lpstr>
      <vt:lpstr>ΕΠΟΜΕΝΟ ΒΗΜΑ</vt:lpstr>
      <vt:lpstr> Πώς σχεδιάστηκε αυτό το μάθημα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248</cp:revision>
  <dcterms:created xsi:type="dcterms:W3CDTF">2020-09-21T06:35:47Z</dcterms:created>
  <dcterms:modified xsi:type="dcterms:W3CDTF">2020-11-06T20:13:32Z</dcterms:modified>
</cp:coreProperties>
</file>