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9T10:39:02.2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3911 3 24575,'-67'0'0,"-203"4"0,200 1 0,-126 25 0,109-9 0,1 4 0,2 4 0,1 4 0,-131 72 0,174-83 0,-59 32 0,2 5 0,-109 86 0,-119 152 0,189-168 0,-15 15 0,-140 173 0,246-263 0,3 2 0,3 1 0,2 3 0,3 1 0,-42 101 0,-506 1143 0,443-1044 0,-14 29 0,107-194 0,-35 111 0,56-134 0,0-2 0,2 2 0,3 0 0,-12 98 0,22 351 0,13-363 0,-2-65 0,5 0 0,4-1 0,27 118 0,-24-161 0,2 0 0,2-1 0,2-1 0,2-1 0,2-1 0,3 0 0,48 64 0,-3-22-65,5-4 0,3-4 0,3-2 1,115 81-1,-35-45-123,274 146 1,-336-209 187,2-4 0,118 37 0,-140-60 0,1-4 0,0-3 0,131 10 0,574-27-661,-3-64-330,-438 31 835,583-62 685,-654 48-55,-184 30 823,-74 13-1260,0 0 0,-1-1 1,1-1-1,-1 0 0,18-11 1,70-49-66,-33 20 39,84-47-11,299-200 0,-381 237-20,-3-3-1,112-126 1,-89 74-711,82-131 1,81-164-853,274-594 0,-504 948 1564,7-14-14,-3-1 1,34-118 0,-60 173 190,-1-1-1,0 1 1,-1 0-1,0-1 1,-1 0-1,-1 1 0,0-1 1,0 1-1,-1 0 1,-1-1-1,-6-16 1,-5-6 724,-1 1 1,-30-48-1,16 32-615,-281-611-1258,50-21-632,73 183 1909,-11 29-303,144 360 12,-5 1-1,-81-110 1,108 177 272,-1 2-1,-54-49 1,-82-59 994,77 71-992,31 26-252,-97-64 0,127 96-18,0 1 1,-2 2-1,0 1 1,0 1 0,-58-14-1,-301-31 1,284 47 0,-786-102 0,649 81 0,227 31 0,2-2 0,-1 2 0,0 0 0,-1 1 0,1 1 0,0 0 0,0 1 0,0 1 0,-31 7 0,15 4 0,0-3 0,-1-1 0,1-1 0,-2-2 0,-46 3 0,-187-8 0,149-2 0,110 1-97,1 1-1,-1-2 1,1 1-1,-1-1 1,0 0-1,1-1 1,0 1-1,-1-2 1,1 1-1,0-1 1,0-1-1,1 1 0,-13-9 1,0-7-6729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9T10:39:15.9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3653 217 24575,'0'0'0,"-5"0"0,-15 0 0,-18 0 0,-7 6 0,-8 7 0,-12 0 0,-3 5 0,-15 4 0,-7 4 0,-11 2 0,-3-3 0,5 0 0,-5 1 0,3 1 0,0 8 0,8 1 0,2 2 0,1-2 0,-1 0 0,6 5 0,5-1 0,6-7 0,4-3 0,4-1 0,8 0 0,8-6 0,7-7 0,5 1 0,-2 2 0,2-3 0,1-3 0,1 8 0,2-2 0,0 3 0,-4 8 0,-7 4 0,-6-5 0,-5 7 0,2-7 0,5 0 0,4-1 0,5 1 0,4-6 0,-4 1 0,2-6 0,6 2 0,3-5 0,0 2 0,1 3 0,0 3 0,-1 4 0,-2 2 0,-6 2 0,5 0 0,-6 2 0,-5 5 0,5 7 0,3 1 0,-5-8 0,1 2 0,8-1 0,1-9 0,2-1 0,6-2 0,0-6 0,-1 1 0,4 1 0,-1-5 0,4 2 0,-3 3 0,-1 2 0,2 2 0,-2 3 0,3 7 0,-2-6 0,-2 8 0,3-1 0,3-1 0,5-1 0,4-1 0,-3-2 0,1 6 0,2 0 0,1 5 0,2 0 0,2 4 0,0 10 0,1-1 0,0 8 0,1 9 0,-1 1 0,6-1 0,1-2 0,0-2 0,-2 4 0,-1-1 0,5 4 0,-2-8 0,0-2 0,5-9 0,-2-2 0,-1 0 0,-3 1 0,5 1 0,4 2 0,0-4 0,3-13 0,-2-5 0,-4-6 0,-3 4 0,3-1 0,3 1 0,5 5 0,11 6 0,-2 5 0,1-1 0,1 3 0,0-4 0,0-4 0,0 2 0,-5-4 0,-1-3 0,7-3 0,-5 3 0,0 0 0,1-9 0,8 5 0,0 4 0,7 7 0,0-1 0,-1-8 0,-2 2 0,3 4 0,-1-1 0,-2-9 0,4 4 0,4-3 0,-7-1 0,3 0 0,-3-2 0,-8 0 0,-3-7 0,-2-7 0,-6-1 0,-1 2 0,-4 2 0,0-3 0,4-5 0,-4 3 0,3-4 0,2 4 0,3-4 0,3-3 0,2 4 0,0 3 0,9-2 0,6 4 0,0 3 0,-1-4 0,-3-3 0,4-4 0,4-5 0,4 4 0,4 4 0,10 0 0,-5-3 0,8 4 0,-7-3 0,0-2 0,5 3 0,7-3 0,-6 5 0,4 4 0,12-2 0,11 3 0,11 3 0,-3 3 0,5-4 0,-2 1 0,-2-4 0,-9-6 0,-3 3 0,-15-5 0,-6-2 0,-7-3 0,-9 3 0,-2 0 0,13 4 0,2-1 0,8-2 0,6-3 0,6-2 0,-10-2 0,3-2 0,-5-1 0,-5 0 0,-2 0 0,-3-7 0,-3-1 0,-6 1 0,-8-5 0,-1-5 0,2-5 0,-3-4 0,-4-3 0,-4 5 0,3-2 0,-9-6 0,-1 4 0,-3-1 0,0 7 0,-7-1 0,1 0 0,0 4 0,1-2 0,2-2 0,2 4 0,-5-2 0,-6-2 0,1-2 0,1-9 0,10-2 0,-4-8 0,8-5 0,2-1 0,6-2 0,1-4 0,-2 4 0,-8 4 0,-9-1 0,-8 4 0,-8-3 0,-4-10 0,-4 3 0,-1-9 0,-7-15 0,0-2 0,-6-6 0,-5-9 0,-11-4 0,-5-1 0,-7 6 0,-2 2 0,1 13 0,9 14 0,3 12 0,8 4 0,1 14 0,0 3 0,4 4 0,-1 1 0,-3 1 0,4-2 0,-2-7 0,-3-1 0,-3 0 0,-1-6 0,-9-12 0,-8-11 0,-14-24 0,-18-16 0,-10-17 0,-3-9 0,-3 2 0,12 19 0,4 15 0,20 20 0,16 16 0,9 20 0,12 9 0,1 6 0,0 1 0,-2 0 0,3-2 0,3-8 0,-2 5 0,-3-8 0,-4-6 0,-3 0 0,4 0 0,-2-3 0,-1-5 0,-2 3 0,5 2 0,5 5 0,-1 9 0,5 3 0,-4 3 0,-2-1 0,2-6 0,-2-3 0,-10 0 0,4-6 0,-3-6 0,5-5 0,-6-12 0,-8-15 0,-8-16 0,-1-5 0,-6-11 0,4 1 0,9 14 0,-3 3 0,4 11 0,8 13 0,2 19 0,8 10 0,6 9 0,-1 4 0,4 1 0,-3 0 0,2-1 0,3-2 0,-4 0 0,-4-6 0,2-3 0,-4 7 0,3 2 0,3 0 0,-2 8 0,-3-1 0,-4 6 0,3-2 0,4-1 0,-3 3 0,-2 3 0,3 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7C38D-E795-BEF2-7493-E48C6A6BC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D73D27-4B42-23C5-CFD6-2F8008A20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2533-BEBD-8207-0943-9934DCA5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00EF1-4F16-8EB9-A6EC-C672A0D0C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56704-3A34-771B-FF84-CB82949E1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112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AF27-AE61-8D45-B2BA-CA98AAAE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13252-B011-3533-6307-0C7336D2B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FC9FD-9FB8-F435-244D-D4A4777D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5C704-90C8-F62E-9064-337B56D4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E852A-2F18-1128-3BEC-5F08D9E3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97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A2D719-1D37-773A-D80D-629952CBC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48227-F533-406A-0440-BB4B9F9B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3532A-C8CB-5FAA-00C3-1D1B22C1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EA738-EBC7-AFC7-35C2-D4B06243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27937-35C7-742B-D0B9-01F6E523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2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32180-7E21-C91E-DB48-019A1E19F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9271-AEE4-898C-45CF-CED3E4EFF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3B4C-9EF8-9E69-CFEA-D2BE377C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46F36-6931-C12F-D0D6-9C1C2AB9F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A0112-3523-3F4D-E2EE-128F34BB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4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4897-70FF-F94A-69BD-DF7C3F19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82210-537F-C5CC-B8B5-A8C43429A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C5958-2510-82CB-5679-D9C1783F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EF329-2899-23AA-7EB7-6C9BA12C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1E857-2449-E1A5-2863-2E149794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0E12-A540-DCC2-88B5-49A6D357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D16A4-2B68-88E6-77BA-D04D7B584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2E6F8-F355-9369-1F73-016B35CC3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8D2CC-A23C-DBC9-383E-3B77C6FCE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A2910-D67D-230B-7D42-629EBAE90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2A50A-1C4C-0716-BE66-4618AA14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947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2222-BAD3-760C-1D6A-0C5BB05DD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6841F-52E8-685A-287C-20B06235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24BA3-7169-1C49-DCD7-F50362AC7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C4237-EF87-499D-3F2E-FA0A33293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559F7-6BEB-F6D0-6CDF-40DFF9B61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5AB7B-DECB-C5B1-0E69-3182BD588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B3F47-343A-E01B-6A0E-B20DA641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90CE1A-2D2C-BC73-8BAB-8D73904C7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32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8886-10B4-858B-319B-BF2C4311F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EACEF-6C64-8E89-93D6-342CA622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C3E5B-1FAA-0660-12D7-40DFEF39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7B5A98-EA76-6815-A34D-0814EDE4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07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0C892-6B34-7399-6E52-93070F5D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45E68-A05A-123A-0C6B-F269F1AE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FD22-5B2C-43D9-A28F-90FCA03D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945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9CF64-8321-0237-AAF7-78DAF92A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EFBC-976B-31EF-5732-1DA736464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AB1FB-2673-1570-4E91-690EC9AFF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2585F-97A4-3048-6F3B-F4023D09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A7B3A-2B69-3554-21C8-F9A5167A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18C4C-53B5-8F63-4866-40F41050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366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253C6-4557-55EE-91DA-05AEA8234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43D2CB-F95D-83D2-DE00-7C1220F84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440D8-C4DB-3EEE-49BC-D30260EB6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0441C-4BB4-5AAF-23BF-FDAA29154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F0507-C4D7-72D9-B956-14F3571B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090F4-1D9B-3347-D312-E63D25CC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224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DB28E-2326-ECD0-FAF2-168C37A4D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3DADA-6827-8ED2-4F83-2C9ECC9BC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89C5-381B-F4C7-5268-8B7EB2038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1C64AF-9642-4477-A483-0095B9633735}" type="datetimeFigureOut">
              <a:rPr lang="el-GR" smtClean="0"/>
              <a:t>29/10/2024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4393F-946E-679C-4333-12F2328D7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BB3CD-D8FF-8D35-0202-0F7366B1E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27B819-6754-4DF5-A7F9-2384C7162E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00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html_intro.as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2D72F6-8229-6F53-EA8D-8B50483E9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Ερώτηση 26.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340790-398F-9E77-FC2A-FCB8157A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Η HTML είναι η γλώσσα σήμανσης για ιστοσελίδες.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Hypertext Markup Language </a:t>
            </a:r>
            <a:r>
              <a:rPr lang="el-G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
Με HTML μπορείτε να δημιουργήσετε τη δική σας ιστοσελίδα.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Τι είναι το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Markup </a:t>
            </a:r>
          </a:p>
          <a:p>
            <a:pPr lvl="1"/>
            <a:r>
              <a:rPr lang="el-G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Είναι οι ετικέτες με τις οποίες προσδιορίζω πως θέλω να εμφανιστεί το κείμενο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hr-BA" dirty="0">
                <a:hlinkClick r:id="rId2"/>
              </a:rPr>
              <a:t>https://www.w3schools.com/html/html_intro.asp</a:t>
            </a: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305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7EEA-04E6-F425-9DF7-65116041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00B16-442D-DFA4-4F92-154B63FA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4000" dirty="0"/>
              <a:t>Π * 10=   τ*5</a:t>
            </a:r>
          </a:p>
          <a:p>
            <a:endParaRPr lang="el-GR" sz="4000" dirty="0"/>
          </a:p>
          <a:p>
            <a:r>
              <a:rPr lang="el-GR" sz="4000" dirty="0"/>
              <a:t>Μεταβλητές στην </a:t>
            </a:r>
            <a:r>
              <a:rPr lang="en-US" sz="4000" dirty="0"/>
              <a:t>Python </a:t>
            </a:r>
            <a:endParaRPr lang="el-GR" sz="4000" dirty="0"/>
          </a:p>
          <a:p>
            <a:r>
              <a:rPr lang="el-GR" sz="4000" dirty="0"/>
              <a:t>Ξεκινούν από </a:t>
            </a:r>
          </a:p>
          <a:p>
            <a:pPr lvl="1"/>
            <a:r>
              <a:rPr lang="el-GR" sz="3600" dirty="0"/>
              <a:t>Α</a:t>
            </a:r>
          </a:p>
          <a:p>
            <a:pPr lvl="1"/>
            <a:r>
              <a:rPr lang="el-GR" sz="3600" dirty="0"/>
              <a:t>Α</a:t>
            </a:r>
          </a:p>
          <a:p>
            <a:r>
              <a:rPr lang="el-GR" sz="4000" dirty="0"/>
              <a:t>Μετά μπορούν να έχουν και αριθμούς ή κάτω παύλα</a:t>
            </a:r>
          </a:p>
        </p:txBody>
      </p:sp>
    </p:spTree>
    <p:extLst>
      <p:ext uri="{BB962C8B-B14F-4D97-AF65-F5344CB8AC3E}">
        <p14:creationId xmlns:p14="http://schemas.microsoft.com/office/powerpoint/2010/main" val="295609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3F962-A41E-4C1C-59B3-7737435B4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D38396-5A3A-8007-6374-6821B621C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Ερώτηση 26. – Παραδείγματα ετικετών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90199-4353-AC46-F237-C1BFAF138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 Δείχνει ότι είναι ένα έγγραφο 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html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Ξεκινά μια επικεφαλίδα 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Page 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 ορίζει τον τίτλο της σελίδας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/head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l-GR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  <a:sym typeface="Wingdings" panose="05000000000000000000" pitchFamily="2" charset="2"/>
              </a:rPr>
              <a:t> τελειώνει μια επικεφαλίδα</a:t>
            </a:r>
          </a:p>
          <a:p>
            <a:pPr marL="0" indent="0">
              <a:buNone/>
            </a:pP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&lt;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H</a:t>
            </a: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1&gt; 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επικεφαλίδα 1</a:t>
            </a:r>
          </a:p>
          <a:p>
            <a:pPr marL="0" indent="0">
              <a:buNone/>
            </a:pP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&lt;Η2&gt; 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επικεφαλίδα 2</a:t>
            </a:r>
          </a:p>
          <a:p>
            <a:pPr marL="0" indent="0">
              <a:buNone/>
            </a:pP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&lt;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B</a:t>
            </a: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&gt;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 </a:t>
            </a:r>
            <a:r>
              <a:rPr lang="el-GR" dirty="0">
                <a:solidFill>
                  <a:srgbClr val="0000CD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κείμενο με έντονα γράμματα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395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386D-2CBA-7513-EE1A-2A642C9BF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dirty="0"/>
              <a:t>Ποιοι είναι οι πιο κοινοί τύποι αρχείων (</a:t>
            </a:r>
            <a:r>
              <a:rPr lang="el-GR" dirty="0" err="1"/>
              <a:t>μορφότυποι</a:t>
            </a:r>
            <a:r>
              <a:rPr lang="el-GR" dirty="0"/>
              <a:t> – </a:t>
            </a:r>
            <a:r>
              <a:rPr lang="en-US" dirty="0"/>
              <a:t>format) </a:t>
            </a:r>
            <a:r>
              <a:rPr lang="el-GR" dirty="0"/>
              <a:t> (επιθέματα) (π.χ. </a:t>
            </a:r>
            <a:r>
              <a:rPr lang="en-US" dirty="0"/>
              <a:t>pdf</a:t>
            </a:r>
            <a:r>
              <a:rPr lang="el-GR" dirty="0"/>
              <a:t>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1B3207-A8D2-4E19-A560-1343E6FF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.Pdf – Portable document format </a:t>
            </a:r>
            <a:r>
              <a:rPr lang="el-GR" dirty="0"/>
              <a:t>από εταιρεία </a:t>
            </a:r>
            <a:r>
              <a:rPr lang="en-US" dirty="0"/>
              <a:t>Adobe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adobe reader, edge, chrome</a:t>
            </a:r>
            <a:endParaRPr lang="en-US" dirty="0"/>
          </a:p>
          <a:p>
            <a:r>
              <a:rPr lang="en-US" dirty="0"/>
              <a:t>Jpeg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τύπος αποθήκευσης εικόνας</a:t>
            </a:r>
            <a:r>
              <a:rPr lang="en-US" dirty="0">
                <a:sym typeface="Wingdings" panose="05000000000000000000" pitchFamily="2" charset="2"/>
              </a:rPr>
              <a:t> -&gt; edge, chrome, </a:t>
            </a:r>
            <a:endParaRPr lang="en-US" dirty="0"/>
          </a:p>
          <a:p>
            <a:r>
              <a:rPr lang="en-US" dirty="0" err="1"/>
              <a:t>Png</a:t>
            </a:r>
            <a:r>
              <a:rPr lang="en-US" dirty="0"/>
              <a:t>, bmp, tiff, gif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τύπος αποθήκευσης εικόνας</a:t>
            </a:r>
            <a:endParaRPr lang="en-US" dirty="0"/>
          </a:p>
          <a:p>
            <a:r>
              <a:rPr lang="en-US" dirty="0"/>
              <a:t>Doc </a:t>
            </a:r>
            <a:r>
              <a:rPr lang="el-GR" dirty="0"/>
              <a:t>ή </a:t>
            </a:r>
            <a:r>
              <a:rPr lang="en-US" dirty="0"/>
              <a:t>docx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έγγραφο κειμένου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ανοίγει στο </a:t>
            </a:r>
            <a:r>
              <a:rPr lang="en-US" dirty="0">
                <a:sym typeface="Wingdings" panose="05000000000000000000" pitchFamily="2" charset="2"/>
              </a:rPr>
              <a:t>word</a:t>
            </a:r>
            <a:endParaRPr lang="en-US" dirty="0"/>
          </a:p>
          <a:p>
            <a:r>
              <a:rPr lang="en-US" dirty="0"/>
              <a:t>Html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σελίδα διαδικτύου </a:t>
            </a:r>
            <a:endParaRPr lang="en-US" dirty="0"/>
          </a:p>
          <a:p>
            <a:r>
              <a:rPr lang="en-US" dirty="0" err="1"/>
              <a:t>Py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πρόγραμμα σε </a:t>
            </a:r>
            <a:r>
              <a:rPr lang="en-US" dirty="0">
                <a:sym typeface="Wingdings" panose="05000000000000000000" pitchFamily="2" charset="2"/>
              </a:rPr>
              <a:t>python </a:t>
            </a:r>
          </a:p>
          <a:p>
            <a:r>
              <a:rPr lang="en-US" dirty="0"/>
              <a:t>Java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πρόγραμμα </a:t>
            </a:r>
            <a:r>
              <a:rPr lang="en-US" dirty="0">
                <a:sym typeface="Wingdings" panose="05000000000000000000" pitchFamily="2" charset="2"/>
              </a:rPr>
              <a:t>java </a:t>
            </a:r>
            <a:endParaRPr lang="en-US" dirty="0"/>
          </a:p>
          <a:p>
            <a:r>
              <a:rPr lang="en-US" dirty="0"/>
              <a:t>Ppt, pptx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αρχείο </a:t>
            </a:r>
            <a:r>
              <a:rPr lang="en-US" dirty="0" err="1">
                <a:sym typeface="Wingdings" panose="05000000000000000000" pitchFamily="2" charset="2"/>
              </a:rPr>
              <a:t>powerpoint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r>
              <a:rPr lang="en-US" dirty="0" err="1"/>
              <a:t>Xls</a:t>
            </a:r>
            <a:r>
              <a:rPr lang="en-US" dirty="0"/>
              <a:t>, xlsx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αρχείο </a:t>
            </a:r>
            <a:r>
              <a:rPr lang="en-US" dirty="0">
                <a:sym typeface="Wingdings" panose="05000000000000000000" pitchFamily="2" charset="2"/>
              </a:rPr>
              <a:t>excel</a:t>
            </a:r>
            <a:endParaRPr lang="en-US" dirty="0"/>
          </a:p>
          <a:p>
            <a:r>
              <a:rPr lang="en-US" dirty="0"/>
              <a:t>Txt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αρχείο κειμένου</a:t>
            </a:r>
            <a:endParaRPr lang="en-US" dirty="0"/>
          </a:p>
          <a:p>
            <a:r>
              <a:rPr lang="en-US" dirty="0" err="1"/>
              <a:t>Odt</a:t>
            </a:r>
            <a:r>
              <a:rPr lang="en-US" dirty="0"/>
              <a:t> 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αρχείο κειμένου </a:t>
            </a:r>
            <a:endParaRPr lang="en-US" dirty="0"/>
          </a:p>
          <a:p>
            <a:r>
              <a:rPr lang="en-US" dirty="0"/>
              <a:t>Zip</a:t>
            </a:r>
            <a:r>
              <a:rPr lang="el-GR" dirty="0"/>
              <a:t>, </a:t>
            </a:r>
            <a:r>
              <a:rPr lang="en-US" dirty="0" err="1"/>
              <a:t>rar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είναι συμπιεσμένα αρχείο </a:t>
            </a:r>
          </a:p>
          <a:p>
            <a:r>
              <a:rPr lang="en-US" dirty="0"/>
              <a:t>Exe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εκτελέσιμο πρόγραμμα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l-GR" dirty="0">
                <a:sym typeface="Wingdings" panose="05000000000000000000" pitchFamily="2" charset="2"/>
              </a:rPr>
              <a:t>εφαρμογή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044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E862A1-DFE8-0691-225D-3110DDC16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l-GR" sz="5400"/>
              <a:t>Τι είναι ένας μορφότυπος </a:t>
            </a:r>
            <a:r>
              <a:rPr lang="en-US" sz="5400"/>
              <a:t>(format)</a:t>
            </a:r>
            <a:endParaRPr lang="el-GR" sz="5400"/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48EF-76B7-CBFA-A692-9268A638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O </a:t>
            </a:r>
            <a:r>
              <a:rPr lang="el-GR" sz="2200"/>
              <a:t>μορφότυπος είναι ένας τυποποιημένος τρόπος με τον οποίο είναι οργανωμένη η πληροφορία σε ένα  αρχείο </a:t>
            </a:r>
          </a:p>
          <a:p>
            <a:r>
              <a:rPr lang="el-GR" sz="2200"/>
              <a:t>Ο μορφότυπος συσχετίζεται με μια εφαρμογή η οποία έχει τη δυνατότητα να κατανοήσει και να επεξεργαστεί αυτό το αρχείο </a:t>
            </a:r>
          </a:p>
          <a:p>
            <a:pPr lvl="1"/>
            <a:r>
              <a:rPr lang="el-GR" sz="2200"/>
              <a:t>Πχ </a:t>
            </a:r>
            <a:r>
              <a:rPr lang="en-US" sz="2200"/>
              <a:t>doc </a:t>
            </a:r>
            <a:r>
              <a:rPr lang="en-US" sz="2200">
                <a:sym typeface="Wingdings" panose="05000000000000000000" pitchFamily="2" charset="2"/>
              </a:rPr>
              <a:t> word</a:t>
            </a:r>
          </a:p>
          <a:p>
            <a:pPr lvl="1"/>
            <a:r>
              <a:rPr lang="en-US" sz="2200">
                <a:sym typeface="Wingdings" panose="05000000000000000000" pitchFamily="2" charset="2"/>
              </a:rPr>
              <a:t>Ppt  powerpoint</a:t>
            </a:r>
          </a:p>
          <a:p>
            <a:pPr lvl="1"/>
            <a:r>
              <a:rPr lang="en-US" sz="2200">
                <a:sym typeface="Wingdings" panose="05000000000000000000" pitchFamily="2" charset="2"/>
              </a:rPr>
              <a:t>Html  chrome browser </a:t>
            </a:r>
            <a:endParaRPr lang="el-GR" sz="22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F9A2215-C89A-6DFC-6A99-17525F742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0" r="1476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4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E2B-B643-5C40-2231-3BD65D5C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dirty="0"/>
              <a:t>Ερώτηση 29. Τι είναι τα συμπιεσμένα αρχεία (π.χ. </a:t>
            </a:r>
            <a:r>
              <a:rPr lang="en-US" dirty="0"/>
              <a:t>zip</a:t>
            </a:r>
            <a:r>
              <a:rPr lang="el-GR" dirty="0"/>
              <a:t>, </a:t>
            </a:r>
            <a:r>
              <a:rPr lang="en-US" dirty="0" err="1"/>
              <a:t>rar</a:t>
            </a:r>
            <a:r>
              <a:rPr lang="el-GR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005CFB-448C-AB51-9659-0AC685417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Πολλά αρχεία που για λόγους ευκολίας τα ομαδοποιούμε σε ένα με σκοπό </a:t>
            </a:r>
          </a:p>
          <a:p>
            <a:pPr lvl="1"/>
            <a:r>
              <a:rPr lang="el-GR" dirty="0"/>
              <a:t>Την αποστολή του σε κάποιον άλλο</a:t>
            </a:r>
          </a:p>
          <a:p>
            <a:pPr lvl="1"/>
            <a:r>
              <a:rPr lang="el-GR" dirty="0"/>
              <a:t>Την συμπίεσή τους (δηλαδή από 20ΜΒ </a:t>
            </a:r>
            <a:r>
              <a:rPr lang="el-GR" dirty="0">
                <a:sym typeface="Wingdings" panose="05000000000000000000" pitchFamily="2" charset="2"/>
              </a:rPr>
              <a:t> 15 ΜΒ)</a:t>
            </a:r>
          </a:p>
          <a:p>
            <a:r>
              <a:rPr lang="el-GR" dirty="0">
                <a:sym typeface="Wingdings" panose="05000000000000000000" pitchFamily="2" charset="2"/>
              </a:rPr>
              <a:t>Δημιουργούνται με τη χρήση μια εφαρμογής </a:t>
            </a:r>
          </a:p>
          <a:p>
            <a:pPr lvl="1"/>
            <a:r>
              <a:rPr lang="el-GR" dirty="0">
                <a:sym typeface="Wingdings" panose="05000000000000000000" pitchFamily="2" charset="2"/>
              </a:rPr>
              <a:t>Π.χ. </a:t>
            </a:r>
            <a:r>
              <a:rPr lang="en-US" dirty="0" err="1">
                <a:sym typeface="Wingdings" panose="05000000000000000000" pitchFamily="2" charset="2"/>
              </a:rPr>
              <a:t>Rar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l-GR" dirty="0">
                <a:sym typeface="Wingdings" panose="05000000000000000000" pitchFamily="2" charset="2"/>
              </a:rPr>
              <a:t>να το εγκαταστήσετε στον υπολογιστή σας)</a:t>
            </a:r>
          </a:p>
          <a:p>
            <a:r>
              <a:rPr lang="el-GR" dirty="0">
                <a:sym typeface="Wingdings" panose="05000000000000000000" pitchFamily="2" charset="2"/>
              </a:rPr>
              <a:t>Οι πιο συνηθισμένοι </a:t>
            </a:r>
            <a:r>
              <a:rPr lang="el-GR" dirty="0" err="1">
                <a:sym typeface="Wingdings" panose="05000000000000000000" pitchFamily="2" charset="2"/>
              </a:rPr>
              <a:t>μορφότυποι</a:t>
            </a:r>
            <a:r>
              <a:rPr lang="el-GR" dirty="0">
                <a:sym typeface="Wingdings" panose="05000000000000000000" pitchFamily="2" charset="2"/>
              </a:rPr>
              <a:t> είναι 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rar</a:t>
            </a:r>
            <a:endParaRPr lang="el-GR" dirty="0">
              <a:sym typeface="Wingdings" panose="05000000000000000000" pitchFamily="2" charset="2"/>
            </a:endParaRPr>
          </a:p>
          <a:p>
            <a:pPr lvl="1"/>
            <a:r>
              <a:rPr lang="el-GR" dirty="0"/>
              <a:t> </a:t>
            </a:r>
            <a:r>
              <a:rPr lang="en-US" dirty="0"/>
              <a:t>zip</a:t>
            </a:r>
            <a:endParaRPr lang="el-GR" dirty="0"/>
          </a:p>
          <a:p>
            <a:pPr lvl="1"/>
            <a:r>
              <a:rPr lang="el-GR" dirty="0"/>
              <a:t>7</a:t>
            </a:r>
            <a:r>
              <a:rPr lang="en-US" dirty="0"/>
              <a:t>z</a:t>
            </a:r>
          </a:p>
          <a:p>
            <a:pPr lvl="1"/>
            <a:r>
              <a:rPr lang="el-GR" dirty="0"/>
              <a:t>Κ.λπ.</a:t>
            </a:r>
          </a:p>
        </p:txBody>
      </p:sp>
    </p:spTree>
    <p:extLst>
      <p:ext uri="{BB962C8B-B14F-4D97-AF65-F5344CB8AC3E}">
        <p14:creationId xmlns:p14="http://schemas.microsoft.com/office/powerpoint/2010/main" val="4294868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61AA-9CBD-19F7-8A07-FA5A37CC4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dirty="0"/>
              <a:t>Πως γίνεται η επεξεργασία μιας έκφρασης σε μια γλώσσα προγραμματισμού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D9D0EC-8887-C3EF-D3F9-349F7EB1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776"/>
            <a:ext cx="6602730" cy="4351338"/>
          </a:xfrm>
        </p:spPr>
        <p:txBody>
          <a:bodyPr/>
          <a:lstStyle/>
          <a:p>
            <a:r>
              <a:rPr lang="el-GR" dirty="0"/>
              <a:t>Γίνεται με την κατασκευή του δένδρου ανίχνευσης (</a:t>
            </a:r>
            <a:r>
              <a:rPr lang="en-US" dirty="0"/>
              <a:t>parse tree) </a:t>
            </a:r>
          </a:p>
          <a:p>
            <a:endParaRPr lang="en-US" dirty="0"/>
          </a:p>
          <a:p>
            <a:r>
              <a:rPr lang="el-GR" dirty="0"/>
              <a:t>Από αριστερά προς τα δεξιά </a:t>
            </a:r>
          </a:p>
          <a:p>
            <a:pPr lvl="1"/>
            <a:r>
              <a:rPr lang="el-GR" dirty="0"/>
              <a:t>5+2 = 7</a:t>
            </a:r>
          </a:p>
          <a:p>
            <a:pPr lvl="1"/>
            <a:r>
              <a:rPr lang="el-GR" dirty="0"/>
              <a:t>4*7 = 28</a:t>
            </a:r>
          </a:p>
          <a:p>
            <a:pPr lvl="1"/>
            <a:r>
              <a:rPr lang="el-GR" dirty="0"/>
              <a:t>3+28 =31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3+4*(5+2) = 31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28DF76D-821D-4EB5-6DFB-CF0AB3D89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010" y="2262981"/>
            <a:ext cx="4630865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D4B741D-349D-EF50-BC0C-81DF400A15E0}"/>
                  </a:ext>
                </a:extLst>
              </p14:cNvPr>
              <p14:cNvContentPartPr/>
              <p14:nvPr/>
            </p14:nvContentPartPr>
            <p14:xfrm>
              <a:off x="9245250" y="3965040"/>
              <a:ext cx="2833920" cy="26082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D4B741D-349D-EF50-BC0C-81DF400A15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27250" y="3947400"/>
                <a:ext cx="2869560" cy="264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1E693C6-4589-CC6B-4959-0BC9CB4ADA91}"/>
                  </a:ext>
                </a:extLst>
              </p14:cNvPr>
              <p14:cNvContentPartPr/>
              <p14:nvPr/>
            </p14:nvContentPartPr>
            <p14:xfrm>
              <a:off x="8617410" y="2825280"/>
              <a:ext cx="2083680" cy="21934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1E693C6-4589-CC6B-4959-0BC9CB4ADA9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99770" y="2807640"/>
                <a:ext cx="2119320" cy="222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705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E0D3-B6EC-3E0B-8E24-F770001E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Να δω τη σειρά των πράξεων</a:t>
            </a:r>
            <a:r>
              <a:rPr lang="en-US" dirty="0"/>
              <a:t> </a:t>
            </a:r>
            <a:r>
              <a:rPr lang="el-GR" dirty="0"/>
              <a:t>3+4*(5+2)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3492A5-B758-6015-B992-F21AB20A3C53}"/>
              </a:ext>
            </a:extLst>
          </p:cNvPr>
          <p:cNvSpPr/>
          <p:nvPr/>
        </p:nvSpPr>
        <p:spPr>
          <a:xfrm>
            <a:off x="2977000" y="3112330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014C2B-F26E-3EBD-6A31-AEF11EF24B39}"/>
              </a:ext>
            </a:extLst>
          </p:cNvPr>
          <p:cNvSpPr/>
          <p:nvPr/>
        </p:nvSpPr>
        <p:spPr>
          <a:xfrm>
            <a:off x="4402874" y="1548254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+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EEC57A7-5AA9-2C8A-0CB6-DE5EBF243925}"/>
              </a:ext>
            </a:extLst>
          </p:cNvPr>
          <p:cNvCxnSpPr>
            <a:endCxn id="5" idx="3"/>
          </p:cNvCxnSpPr>
          <p:nvPr/>
        </p:nvCxnSpPr>
        <p:spPr>
          <a:xfrm flipV="1">
            <a:off x="3759820" y="2338261"/>
            <a:ext cx="788396" cy="882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611C7257-434E-2D32-D884-5CA59046CAA0}"/>
              </a:ext>
            </a:extLst>
          </p:cNvPr>
          <p:cNvSpPr/>
          <p:nvPr/>
        </p:nvSpPr>
        <p:spPr>
          <a:xfrm>
            <a:off x="5724292" y="2741980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*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C486E53-24ED-9AA3-2451-2C01E08F3573}"/>
              </a:ext>
            </a:extLst>
          </p:cNvPr>
          <p:cNvSpPr/>
          <p:nvPr/>
        </p:nvSpPr>
        <p:spPr>
          <a:xfrm>
            <a:off x="4899104" y="4138960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4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41E5398-0966-6836-812D-2340A01C73EA}"/>
              </a:ext>
            </a:extLst>
          </p:cNvPr>
          <p:cNvSpPr/>
          <p:nvPr/>
        </p:nvSpPr>
        <p:spPr>
          <a:xfrm>
            <a:off x="6857999" y="4138959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+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6EC1D21-406F-27C3-2EF0-2D11C3A6CA5E}"/>
              </a:ext>
            </a:extLst>
          </p:cNvPr>
          <p:cNvSpPr/>
          <p:nvPr/>
        </p:nvSpPr>
        <p:spPr>
          <a:xfrm>
            <a:off x="5724292" y="5567324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1D416A1-0F2D-D9B5-3BCE-4279DF224299}"/>
              </a:ext>
            </a:extLst>
          </p:cNvPr>
          <p:cNvSpPr/>
          <p:nvPr/>
        </p:nvSpPr>
        <p:spPr>
          <a:xfrm>
            <a:off x="8218448" y="5567324"/>
            <a:ext cx="992459" cy="9255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8C3510-3CF0-A8BE-4995-1141B95DC1F6}"/>
              </a:ext>
            </a:extLst>
          </p:cNvPr>
          <p:cNvCxnSpPr>
            <a:stCxn id="11" idx="7"/>
            <a:endCxn id="10" idx="3"/>
          </p:cNvCxnSpPr>
          <p:nvPr/>
        </p:nvCxnSpPr>
        <p:spPr>
          <a:xfrm flipV="1">
            <a:off x="6571409" y="4928966"/>
            <a:ext cx="431932" cy="773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8DF6B3F-9734-2440-9BE4-DC15A0E59874}"/>
              </a:ext>
            </a:extLst>
          </p:cNvPr>
          <p:cNvCxnSpPr>
            <a:cxnSpLocks/>
            <a:stCxn id="12" idx="0"/>
            <a:endCxn id="10" idx="5"/>
          </p:cNvCxnSpPr>
          <p:nvPr/>
        </p:nvCxnSpPr>
        <p:spPr>
          <a:xfrm flipH="1" flipV="1">
            <a:off x="7705116" y="4928966"/>
            <a:ext cx="1009562" cy="6383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F4325D-67C0-916E-A5BE-F4BA84AA942C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571409" y="3591706"/>
            <a:ext cx="431932" cy="6827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6C2E0BF-4335-2FD9-0B91-A10B3CD3EC39}"/>
              </a:ext>
            </a:extLst>
          </p:cNvPr>
          <p:cNvCxnSpPr/>
          <p:nvPr/>
        </p:nvCxnSpPr>
        <p:spPr>
          <a:xfrm flipV="1">
            <a:off x="5487507" y="3513080"/>
            <a:ext cx="431932" cy="773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BBBD15-7F68-243E-D21C-84C2BEC1721C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395333" y="2160865"/>
            <a:ext cx="825189" cy="5811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71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8D08FB9-F70C-D526-4EC2-6126D27AC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Ερώτηση 31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7AA70D9-B71C-8BAC-6976-93A38E52FE46}"/>
              </a:ext>
            </a:extLst>
          </p:cNvPr>
          <p:cNvGrpSpPr>
            <a:grpSpLocks/>
          </p:cNvGrpSpPr>
          <p:nvPr/>
        </p:nvGrpSpPr>
        <p:grpSpPr bwMode="auto">
          <a:xfrm>
            <a:off x="5070301" y="750440"/>
            <a:ext cx="6336335" cy="5453920"/>
            <a:chOff x="1837" y="346"/>
            <a:chExt cx="3855" cy="3628"/>
          </a:xfrm>
        </p:grpSpPr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7D7A2DBB-582D-8211-4511-56810CDF7B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346"/>
              <a:ext cx="3220" cy="3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38D0B143-81B1-D556-D8C9-4CBDEF592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" y="618"/>
              <a:ext cx="1666" cy="2268"/>
            </a:xfrm>
            <a:prstGeom prst="rect">
              <a:avLst/>
            </a:prstGeom>
            <a:solidFill>
              <a:schemeClr val="accent1">
                <a:alpha val="23137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l-GR" altLang="el-GR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E03611E-5AAD-7B16-43EC-37A9AAF96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" y="2886"/>
              <a:ext cx="1666" cy="791"/>
            </a:xfrm>
            <a:prstGeom prst="rect">
              <a:avLst/>
            </a:prstGeom>
            <a:solidFill>
              <a:srgbClr val="FF99CC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l-GR" altLang="el-GR"/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0BBC2ECD-343B-2DAC-079B-F44F7154C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4" y="947"/>
              <a:ext cx="13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indent="180975">
                <a:spcBef>
                  <a:spcPct val="20000"/>
                </a:spcBef>
                <a:buClr>
                  <a:srgbClr val="CC3300"/>
                </a:buClr>
                <a:buSzPct val="75000"/>
                <a:buFont typeface="Monotype Sorts" pitchFamily="2" charset="2"/>
                <a:buChar char="ü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195263">
                <a:spcBef>
                  <a:spcPct val="20000"/>
                </a:spcBef>
                <a:buClr>
                  <a:srgbClr val="CC3300"/>
                </a:buClr>
                <a:buSzPct val="75000"/>
                <a:buFont typeface="Wingdings" panose="05000000000000000000" pitchFamily="2" charset="2"/>
                <a:buChar char="Ø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46163" indent="-185738">
                <a:spcBef>
                  <a:spcPct val="20000"/>
                </a:spcBef>
                <a:buClr>
                  <a:srgbClr val="9900CC"/>
                </a:buClr>
                <a:buSzPct val="75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2555875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974975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34321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8893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43465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8037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indent="153829" algn="just" defTabSz="777240">
                <a:spcBef>
                  <a:spcPct val="0"/>
                </a:spcBef>
                <a:spcAft>
                  <a:spcPts val="600"/>
                </a:spcAft>
                <a:buClrTx/>
                <a:buSzTx/>
                <a:buNone/>
              </a:pPr>
              <a:r>
                <a:rPr lang="en-US" altLang="el-GR" sz="153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rPr>
                <a:t>Front End</a:t>
              </a:r>
              <a:endParaRPr lang="el-GR" altLang="el-GR" sz="1800" b="1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1196A6C2-9A5C-9912-5E30-F91B4BF8D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2" y="2966"/>
              <a:ext cx="132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indent="180975">
                <a:spcBef>
                  <a:spcPct val="20000"/>
                </a:spcBef>
                <a:buClr>
                  <a:srgbClr val="CC3300"/>
                </a:buClr>
                <a:buSzPct val="75000"/>
                <a:buFont typeface="Monotype Sorts" pitchFamily="2" charset="2"/>
                <a:buChar char="ü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69925" indent="-195263">
                <a:spcBef>
                  <a:spcPct val="20000"/>
                </a:spcBef>
                <a:buClr>
                  <a:srgbClr val="CC3300"/>
                </a:buClr>
                <a:buSzPct val="75000"/>
                <a:buFont typeface="Wingdings" panose="05000000000000000000" pitchFamily="2" charset="2"/>
                <a:buChar char="Ø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46163" indent="-185738">
                <a:spcBef>
                  <a:spcPct val="20000"/>
                </a:spcBef>
                <a:buClr>
                  <a:srgbClr val="9900CC"/>
                </a:buClr>
                <a:buSzPct val="75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2555875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974975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34321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8893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43465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80377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indent="153829" algn="just" defTabSz="777240">
                <a:spcBef>
                  <a:spcPct val="0"/>
                </a:spcBef>
                <a:spcAft>
                  <a:spcPts val="600"/>
                </a:spcAft>
                <a:buClrTx/>
                <a:buSzTx/>
                <a:buNone/>
              </a:pPr>
              <a:r>
                <a:rPr lang="en-US" altLang="el-GR" sz="1530" b="1" kern="1200">
                  <a:solidFill>
                    <a:srgbClr val="B10000"/>
                  </a:solidFill>
                  <a:latin typeface="Arial" panose="020B0604020202020204" pitchFamily="34" charset="0"/>
                  <a:ea typeface="+mn-ea"/>
                  <a:cs typeface="+mn-cs"/>
                </a:rPr>
                <a:t>Back End</a:t>
              </a:r>
              <a:endParaRPr lang="el-GR" altLang="el-GR" sz="1800" b="1">
                <a:solidFill>
                  <a:srgbClr val="CC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714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360C-4B03-4FD3-8F98-3DD61BCE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5EE55-C9BB-1A27-4105-CB6EAB717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Λεκτική ανάλυση βρίσκε αν έχω τις σωστές λέξεις της γλώσσας</a:t>
            </a:r>
          </a:p>
          <a:p>
            <a:r>
              <a:rPr lang="el-GR" dirty="0"/>
              <a:t>Συντακτική ανάλυση αν είναι με τη σωστή σειρά</a:t>
            </a:r>
          </a:p>
          <a:p>
            <a:r>
              <a:rPr lang="el-GR" dirty="0"/>
              <a:t>Στη σημασιολογική ανάλυση, τι πρέπει να κάνω </a:t>
            </a:r>
          </a:p>
          <a:p>
            <a:endParaRPr lang="el-GR" dirty="0"/>
          </a:p>
          <a:p>
            <a:r>
              <a:rPr lang="el-GR" dirty="0"/>
              <a:t>Παράγω το κώδικα που καταλαβαίνει ο υπολογιστής</a:t>
            </a:r>
          </a:p>
          <a:p>
            <a:pPr lvl="1"/>
            <a:r>
              <a:rPr lang="el-GR" dirty="0"/>
              <a:t>Ενδιάμεσος και τελικός</a:t>
            </a:r>
          </a:p>
          <a:p>
            <a:pPr lvl="1"/>
            <a:r>
              <a:rPr lang="el-GR" dirty="0"/>
              <a:t>Ενδιάμεσος κώδικας μου επιτρέπει να τον τρέξω αλλά δεν φτιάχνω εκτελέσιμο αρχείο (</a:t>
            </a:r>
            <a:r>
              <a:rPr lang="en-US" dirty="0"/>
              <a:t>interpreter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διερμηνέας</a:t>
            </a:r>
            <a:r>
              <a:rPr lang="en-US" dirty="0"/>
              <a:t>) </a:t>
            </a:r>
          </a:p>
          <a:p>
            <a:pPr lvl="1"/>
            <a:r>
              <a:rPr lang="el-GR" dirty="0"/>
              <a:t>Τελικός κώδικας (</a:t>
            </a:r>
            <a:r>
              <a:rPr lang="en-US" dirty="0"/>
              <a:t>compiler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μεταγλωττιστής)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070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520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Consolas</vt:lpstr>
      <vt:lpstr>Verdana</vt:lpstr>
      <vt:lpstr>Wingdings</vt:lpstr>
      <vt:lpstr>Office Theme</vt:lpstr>
      <vt:lpstr>Ερώτηση 26.</vt:lpstr>
      <vt:lpstr>Ερώτηση 26. – Παραδείγματα ετικετών</vt:lpstr>
      <vt:lpstr>Ποιοι είναι οι πιο κοινοί τύποι αρχείων (μορφότυποι – format)  (επιθέματα) (π.χ. pdf) </vt:lpstr>
      <vt:lpstr>Τι είναι ένας μορφότυπος (format)</vt:lpstr>
      <vt:lpstr>Ερώτηση 29. Τι είναι τα συμπιεσμένα αρχεία (π.χ. zip, rar)</vt:lpstr>
      <vt:lpstr>Πως γίνεται η επεξεργασία μιας έκφρασης σε μια γλώσσα προγραμματισμού</vt:lpstr>
      <vt:lpstr>Να δω τη σειρά των πράξεων 3+4*(5+2)</vt:lpstr>
      <vt:lpstr>Ερώτηση 31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FITSILIS PANAGIOTIS</dc:creator>
  <cp:lastModifiedBy>FITSILIS PANAGIOTIS</cp:lastModifiedBy>
  <cp:revision>3</cp:revision>
  <dcterms:created xsi:type="dcterms:W3CDTF">2024-10-29T09:59:27Z</dcterms:created>
  <dcterms:modified xsi:type="dcterms:W3CDTF">2024-10-29T11:02:14Z</dcterms:modified>
</cp:coreProperties>
</file>